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5" r:id="rId4"/>
    <p:sldId id="274" r:id="rId5"/>
    <p:sldId id="288" r:id="rId6"/>
    <p:sldId id="298" r:id="rId7"/>
    <p:sldId id="305" r:id="rId8"/>
    <p:sldId id="311" r:id="rId9"/>
    <p:sldId id="316" r:id="rId10"/>
    <p:sldId id="321" r:id="rId11"/>
    <p:sldId id="468" r:id="rId12"/>
    <p:sldId id="332" r:id="rId13"/>
    <p:sldId id="469" r:id="rId14"/>
    <p:sldId id="340" r:id="rId15"/>
    <p:sldId id="345" r:id="rId16"/>
    <p:sldId id="351" r:id="rId17"/>
    <p:sldId id="356" r:id="rId18"/>
    <p:sldId id="361" r:id="rId19"/>
    <p:sldId id="367" r:id="rId20"/>
    <p:sldId id="375" r:id="rId21"/>
    <p:sldId id="381" r:id="rId22"/>
    <p:sldId id="386" r:id="rId23"/>
    <p:sldId id="392" r:id="rId24"/>
    <p:sldId id="397" r:id="rId25"/>
    <p:sldId id="402" r:id="rId26"/>
    <p:sldId id="410" r:id="rId27"/>
    <p:sldId id="417" r:id="rId28"/>
    <p:sldId id="422" r:id="rId29"/>
    <p:sldId id="428" r:id="rId30"/>
    <p:sldId id="433" r:id="rId31"/>
    <p:sldId id="440" r:id="rId32"/>
    <p:sldId id="444" r:id="rId33"/>
    <p:sldId id="453" r:id="rId34"/>
    <p:sldId id="462" r:id="rId35"/>
    <p:sldId id="467" r:id="rId36"/>
  </p:sldIdLst>
  <p:sldSz cx="10153650" cy="5715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7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62062208287314E-2"/>
          <c:y val="0.11850340843879636"/>
          <c:w val="0.90371807182638753"/>
          <c:h val="0.76696804353370784"/>
        </c:manualLayout>
      </c:layout>
      <c:lineChart>
        <c:grouping val="standard"/>
        <c:varyColors val="0"/>
        <c:ser>
          <c:idx val="0"/>
          <c:order val="0"/>
          <c:tx>
            <c:strRef>
              <c:f>Foglio1!$B$1</c:f>
              <c:strCache>
                <c:ptCount val="1"/>
                <c:pt idx="0">
                  <c:v>Germany</c:v>
                </c:pt>
              </c:strCache>
            </c:strRef>
          </c:tx>
          <c:spPr>
            <a:ln w="31750" cap="rnd">
              <a:solidFill>
                <a:schemeClr val="accent1"/>
              </a:solidFill>
              <a:round/>
            </a:ln>
            <a:effectLst/>
          </c:spPr>
          <c:marker>
            <c:symbol val="none"/>
          </c:marker>
          <c:cat>
            <c:numRef>
              <c:f>Foglio1!$A$2:$A$46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Foglio1!$B$2:$B$46</c:f>
              <c:numCache>
                <c:formatCode>General</c:formatCode>
                <c:ptCount val="45"/>
                <c:pt idx="0">
                  <c:v>5.4</c:v>
                </c:pt>
                <c:pt idx="1">
                  <c:v>6.3</c:v>
                </c:pt>
                <c:pt idx="2">
                  <c:v>5.3</c:v>
                </c:pt>
                <c:pt idx="3">
                  <c:v>3.3</c:v>
                </c:pt>
                <c:pt idx="4">
                  <c:v>2.4</c:v>
                </c:pt>
                <c:pt idx="5">
                  <c:v>2.1</c:v>
                </c:pt>
                <c:pt idx="6">
                  <c:v>-0.1</c:v>
                </c:pt>
                <c:pt idx="7">
                  <c:v>0.2</c:v>
                </c:pt>
                <c:pt idx="8">
                  <c:v>1.3</c:v>
                </c:pt>
                <c:pt idx="9">
                  <c:v>2.8</c:v>
                </c:pt>
                <c:pt idx="10">
                  <c:v>2.7</c:v>
                </c:pt>
                <c:pt idx="11">
                  <c:v>3.5</c:v>
                </c:pt>
                <c:pt idx="12">
                  <c:v>5</c:v>
                </c:pt>
                <c:pt idx="13">
                  <c:v>4.5</c:v>
                </c:pt>
                <c:pt idx="14">
                  <c:v>2.7</c:v>
                </c:pt>
                <c:pt idx="15">
                  <c:v>1.7</c:v>
                </c:pt>
                <c:pt idx="16">
                  <c:v>1.3</c:v>
                </c:pt>
                <c:pt idx="17">
                  <c:v>1.5</c:v>
                </c:pt>
                <c:pt idx="18">
                  <c:v>0.6</c:v>
                </c:pt>
                <c:pt idx="19">
                  <c:v>0.7</c:v>
                </c:pt>
                <c:pt idx="20">
                  <c:v>1.4</c:v>
                </c:pt>
                <c:pt idx="21">
                  <c:v>1.9</c:v>
                </c:pt>
                <c:pt idx="22">
                  <c:v>1.3</c:v>
                </c:pt>
                <c:pt idx="23">
                  <c:v>1.1000000000000001</c:v>
                </c:pt>
                <c:pt idx="24">
                  <c:v>1.7</c:v>
                </c:pt>
                <c:pt idx="25">
                  <c:v>1.9</c:v>
                </c:pt>
                <c:pt idx="26">
                  <c:v>1.8</c:v>
                </c:pt>
                <c:pt idx="27">
                  <c:v>2.2999999999999998</c:v>
                </c:pt>
                <c:pt idx="28">
                  <c:v>2.7</c:v>
                </c:pt>
                <c:pt idx="29">
                  <c:v>0.2</c:v>
                </c:pt>
                <c:pt idx="30">
                  <c:v>1.1000000000000001</c:v>
                </c:pt>
                <c:pt idx="31">
                  <c:v>2.5</c:v>
                </c:pt>
                <c:pt idx="32">
                  <c:v>2.2000000000000002</c:v>
                </c:pt>
                <c:pt idx="33">
                  <c:v>1.6</c:v>
                </c:pt>
                <c:pt idx="34">
                  <c:v>0.8</c:v>
                </c:pt>
                <c:pt idx="35">
                  <c:v>0.7</c:v>
                </c:pt>
                <c:pt idx="36">
                  <c:v>0.4</c:v>
                </c:pt>
                <c:pt idx="37">
                  <c:v>1.7</c:v>
                </c:pt>
                <c:pt idx="38">
                  <c:v>1.9</c:v>
                </c:pt>
                <c:pt idx="39">
                  <c:v>1.3</c:v>
                </c:pt>
                <c:pt idx="40">
                  <c:v>1.7</c:v>
                </c:pt>
                <c:pt idx="41">
                  <c:v>1.9</c:v>
                </c:pt>
                <c:pt idx="42">
                  <c:v>2.2000000000000002</c:v>
                </c:pt>
                <c:pt idx="43">
                  <c:v>2.2000000000000002</c:v>
                </c:pt>
                <c:pt idx="44">
                  <c:v>2.2000000000000002</c:v>
                </c:pt>
              </c:numCache>
            </c:numRef>
          </c:val>
          <c:smooth val="1"/>
          <c:extLst>
            <c:ext xmlns:c16="http://schemas.microsoft.com/office/drawing/2014/chart" uri="{C3380CC4-5D6E-409C-BE32-E72D297353CC}">
              <c16:uniqueId val="{00000000-013E-49DA-9DB6-ECC8254E7046}"/>
            </c:ext>
          </c:extLst>
        </c:ser>
        <c:ser>
          <c:idx val="1"/>
          <c:order val="1"/>
          <c:tx>
            <c:strRef>
              <c:f>Foglio1!$C$1</c:f>
              <c:strCache>
                <c:ptCount val="1"/>
                <c:pt idx="0">
                  <c:v>Italy</c:v>
                </c:pt>
              </c:strCache>
            </c:strRef>
          </c:tx>
          <c:spPr>
            <a:ln w="31750" cap="rnd">
              <a:solidFill>
                <a:srgbClr val="FF0000"/>
              </a:solidFill>
              <a:round/>
            </a:ln>
            <a:effectLst/>
          </c:spPr>
          <c:marker>
            <c:symbol val="none"/>
          </c:marker>
          <c:cat>
            <c:numRef>
              <c:f>Foglio1!$A$2:$A$46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Foglio1!$C$2:$C$46</c:f>
              <c:numCache>
                <c:formatCode>General</c:formatCode>
                <c:ptCount val="45"/>
                <c:pt idx="0">
                  <c:v>21.8</c:v>
                </c:pt>
                <c:pt idx="1">
                  <c:v>19.5</c:v>
                </c:pt>
                <c:pt idx="2">
                  <c:v>16.5</c:v>
                </c:pt>
                <c:pt idx="3">
                  <c:v>14.7</c:v>
                </c:pt>
                <c:pt idx="4">
                  <c:v>10.7</c:v>
                </c:pt>
                <c:pt idx="5">
                  <c:v>9</c:v>
                </c:pt>
                <c:pt idx="6">
                  <c:v>5.8</c:v>
                </c:pt>
                <c:pt idx="7">
                  <c:v>4.7</c:v>
                </c:pt>
                <c:pt idx="8">
                  <c:v>5.0999999999999996</c:v>
                </c:pt>
                <c:pt idx="9">
                  <c:v>6.2</c:v>
                </c:pt>
                <c:pt idx="10">
                  <c:v>6.4</c:v>
                </c:pt>
                <c:pt idx="11">
                  <c:v>6.2</c:v>
                </c:pt>
                <c:pt idx="12">
                  <c:v>5</c:v>
                </c:pt>
                <c:pt idx="13">
                  <c:v>4.5</c:v>
                </c:pt>
                <c:pt idx="14">
                  <c:v>4.2</c:v>
                </c:pt>
                <c:pt idx="15">
                  <c:v>5.4</c:v>
                </c:pt>
                <c:pt idx="16">
                  <c:v>4</c:v>
                </c:pt>
                <c:pt idx="17">
                  <c:v>1.8</c:v>
                </c:pt>
                <c:pt idx="18">
                  <c:v>2</c:v>
                </c:pt>
                <c:pt idx="19">
                  <c:v>1.7</c:v>
                </c:pt>
                <c:pt idx="20">
                  <c:v>2.6</c:v>
                </c:pt>
                <c:pt idx="21">
                  <c:v>2.2999999999999998</c:v>
                </c:pt>
                <c:pt idx="22">
                  <c:v>2.6</c:v>
                </c:pt>
                <c:pt idx="23">
                  <c:v>2.8</c:v>
                </c:pt>
                <c:pt idx="24">
                  <c:v>2.2999999999999998</c:v>
                </c:pt>
                <c:pt idx="25">
                  <c:v>2.2000000000000002</c:v>
                </c:pt>
                <c:pt idx="26">
                  <c:v>2.2000000000000002</c:v>
                </c:pt>
                <c:pt idx="27">
                  <c:v>2</c:v>
                </c:pt>
                <c:pt idx="28">
                  <c:v>3.5</c:v>
                </c:pt>
                <c:pt idx="29">
                  <c:v>0.8</c:v>
                </c:pt>
                <c:pt idx="30">
                  <c:v>1.6</c:v>
                </c:pt>
                <c:pt idx="31">
                  <c:v>2.9</c:v>
                </c:pt>
                <c:pt idx="32">
                  <c:v>3.3</c:v>
                </c:pt>
                <c:pt idx="33">
                  <c:v>1.2</c:v>
                </c:pt>
                <c:pt idx="34">
                  <c:v>0.2</c:v>
                </c:pt>
                <c:pt idx="35">
                  <c:v>0.1</c:v>
                </c:pt>
                <c:pt idx="36">
                  <c:v>-0.1</c:v>
                </c:pt>
                <c:pt idx="37">
                  <c:v>1.3</c:v>
                </c:pt>
                <c:pt idx="38">
                  <c:v>1.2</c:v>
                </c:pt>
                <c:pt idx="39">
                  <c:v>0.8</c:v>
                </c:pt>
                <c:pt idx="40">
                  <c:v>1.2</c:v>
                </c:pt>
                <c:pt idx="41">
                  <c:v>1.2</c:v>
                </c:pt>
                <c:pt idx="42">
                  <c:v>1.4</c:v>
                </c:pt>
                <c:pt idx="43">
                  <c:v>1.5</c:v>
                </c:pt>
                <c:pt idx="44">
                  <c:v>1.6</c:v>
                </c:pt>
              </c:numCache>
            </c:numRef>
          </c:val>
          <c:smooth val="1"/>
          <c:extLst>
            <c:ext xmlns:c16="http://schemas.microsoft.com/office/drawing/2014/chart" uri="{C3380CC4-5D6E-409C-BE32-E72D297353CC}">
              <c16:uniqueId val="{00000001-013E-49DA-9DB6-ECC8254E7046}"/>
            </c:ext>
          </c:extLst>
        </c:ser>
        <c:ser>
          <c:idx val="2"/>
          <c:order val="2"/>
          <c:tx>
            <c:strRef>
              <c:f>Foglio1!$D$1</c:f>
              <c:strCache>
                <c:ptCount val="1"/>
                <c:pt idx="0">
                  <c:v>Japan</c:v>
                </c:pt>
              </c:strCache>
            </c:strRef>
          </c:tx>
          <c:spPr>
            <a:ln w="31750" cap="rnd">
              <a:solidFill>
                <a:schemeClr val="accent3"/>
              </a:solidFill>
              <a:round/>
            </a:ln>
            <a:effectLst/>
          </c:spPr>
          <c:marker>
            <c:symbol val="none"/>
          </c:marker>
          <c:cat>
            <c:numRef>
              <c:f>Foglio1!$A$2:$A$46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Foglio1!$D$2:$D$46</c:f>
              <c:numCache>
                <c:formatCode>General</c:formatCode>
                <c:ptCount val="45"/>
                <c:pt idx="0">
                  <c:v>7.8</c:v>
                </c:pt>
                <c:pt idx="1">
                  <c:v>4.9000000000000004</c:v>
                </c:pt>
                <c:pt idx="2">
                  <c:v>2.7</c:v>
                </c:pt>
                <c:pt idx="3">
                  <c:v>1.9</c:v>
                </c:pt>
                <c:pt idx="4">
                  <c:v>2.2999999999999998</c:v>
                </c:pt>
                <c:pt idx="5">
                  <c:v>2</c:v>
                </c:pt>
                <c:pt idx="6">
                  <c:v>0.6</c:v>
                </c:pt>
                <c:pt idx="7">
                  <c:v>0.1</c:v>
                </c:pt>
                <c:pt idx="8">
                  <c:v>0.7</c:v>
                </c:pt>
                <c:pt idx="9">
                  <c:v>2.2999999999999998</c:v>
                </c:pt>
                <c:pt idx="10">
                  <c:v>3.1</c:v>
                </c:pt>
                <c:pt idx="11">
                  <c:v>3.3</c:v>
                </c:pt>
                <c:pt idx="12">
                  <c:v>1.8</c:v>
                </c:pt>
                <c:pt idx="13">
                  <c:v>1.2</c:v>
                </c:pt>
                <c:pt idx="14">
                  <c:v>0.7</c:v>
                </c:pt>
                <c:pt idx="15">
                  <c:v>-0.1</c:v>
                </c:pt>
                <c:pt idx="16">
                  <c:v>0.1</c:v>
                </c:pt>
                <c:pt idx="17">
                  <c:v>1.7</c:v>
                </c:pt>
                <c:pt idx="18">
                  <c:v>0.7</c:v>
                </c:pt>
                <c:pt idx="19">
                  <c:v>-0.3</c:v>
                </c:pt>
                <c:pt idx="20">
                  <c:v>-0.7</c:v>
                </c:pt>
                <c:pt idx="21">
                  <c:v>-0.7</c:v>
                </c:pt>
                <c:pt idx="22">
                  <c:v>-0.9</c:v>
                </c:pt>
                <c:pt idx="23">
                  <c:v>-0.3</c:v>
                </c:pt>
                <c:pt idx="24">
                  <c:v>0</c:v>
                </c:pt>
                <c:pt idx="25">
                  <c:v>-0.3</c:v>
                </c:pt>
                <c:pt idx="26">
                  <c:v>0.3</c:v>
                </c:pt>
                <c:pt idx="27">
                  <c:v>0.1</c:v>
                </c:pt>
                <c:pt idx="28">
                  <c:v>1.4</c:v>
                </c:pt>
                <c:pt idx="29">
                  <c:v>-1.3</c:v>
                </c:pt>
                <c:pt idx="30">
                  <c:v>-0.7</c:v>
                </c:pt>
                <c:pt idx="31">
                  <c:v>-0.3</c:v>
                </c:pt>
                <c:pt idx="32">
                  <c:v>-0.1</c:v>
                </c:pt>
                <c:pt idx="33">
                  <c:v>0.3</c:v>
                </c:pt>
                <c:pt idx="34">
                  <c:v>2.8</c:v>
                </c:pt>
                <c:pt idx="35">
                  <c:v>0.8</c:v>
                </c:pt>
                <c:pt idx="36">
                  <c:v>-0.1</c:v>
                </c:pt>
                <c:pt idx="37">
                  <c:v>0.5</c:v>
                </c:pt>
                <c:pt idx="38">
                  <c:v>1</c:v>
                </c:pt>
                <c:pt idx="39">
                  <c:v>1.1000000000000001</c:v>
                </c:pt>
                <c:pt idx="40">
                  <c:v>1.5</c:v>
                </c:pt>
                <c:pt idx="41">
                  <c:v>1.1000000000000001</c:v>
                </c:pt>
                <c:pt idx="42">
                  <c:v>1.2</c:v>
                </c:pt>
                <c:pt idx="43">
                  <c:v>1.3</c:v>
                </c:pt>
                <c:pt idx="44">
                  <c:v>1.4</c:v>
                </c:pt>
              </c:numCache>
            </c:numRef>
          </c:val>
          <c:smooth val="1"/>
          <c:extLst>
            <c:ext xmlns:c16="http://schemas.microsoft.com/office/drawing/2014/chart" uri="{C3380CC4-5D6E-409C-BE32-E72D297353CC}">
              <c16:uniqueId val="{00000002-013E-49DA-9DB6-ECC8254E7046}"/>
            </c:ext>
          </c:extLst>
        </c:ser>
        <c:ser>
          <c:idx val="3"/>
          <c:order val="3"/>
          <c:tx>
            <c:strRef>
              <c:f>Foglio1!$E$1</c:f>
              <c:strCache>
                <c:ptCount val="1"/>
                <c:pt idx="0">
                  <c:v>Turkey</c:v>
                </c:pt>
              </c:strCache>
            </c:strRef>
          </c:tx>
          <c:spPr>
            <a:ln w="31750" cap="rnd">
              <a:solidFill>
                <a:srgbClr val="FFC000"/>
              </a:solidFill>
              <a:round/>
            </a:ln>
            <a:effectLst/>
          </c:spPr>
          <c:marker>
            <c:symbol val="none"/>
          </c:marker>
          <c:cat>
            <c:numRef>
              <c:f>Foglio1!$A$2:$A$46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Foglio1!$E$2:$E$46</c:f>
              <c:numCache>
                <c:formatCode>General</c:formatCode>
                <c:ptCount val="45"/>
                <c:pt idx="0">
                  <c:v>110.6</c:v>
                </c:pt>
                <c:pt idx="1">
                  <c:v>36.4</c:v>
                </c:pt>
                <c:pt idx="2">
                  <c:v>31.1</c:v>
                </c:pt>
                <c:pt idx="3">
                  <c:v>31.3</c:v>
                </c:pt>
                <c:pt idx="4">
                  <c:v>48.4</c:v>
                </c:pt>
                <c:pt idx="5">
                  <c:v>44.5</c:v>
                </c:pt>
                <c:pt idx="6">
                  <c:v>34.6</c:v>
                </c:pt>
                <c:pt idx="7">
                  <c:v>38.9</c:v>
                </c:pt>
                <c:pt idx="8">
                  <c:v>73.7</c:v>
                </c:pt>
                <c:pt idx="9">
                  <c:v>63.3</c:v>
                </c:pt>
                <c:pt idx="10">
                  <c:v>60.3</c:v>
                </c:pt>
                <c:pt idx="11">
                  <c:v>66</c:v>
                </c:pt>
                <c:pt idx="12">
                  <c:v>70.099999999999994</c:v>
                </c:pt>
                <c:pt idx="13">
                  <c:v>66.099999999999994</c:v>
                </c:pt>
                <c:pt idx="14">
                  <c:v>104.5</c:v>
                </c:pt>
                <c:pt idx="15">
                  <c:v>89.6</c:v>
                </c:pt>
                <c:pt idx="16">
                  <c:v>80.2</c:v>
                </c:pt>
                <c:pt idx="17">
                  <c:v>85.7</c:v>
                </c:pt>
                <c:pt idx="18">
                  <c:v>84.7</c:v>
                </c:pt>
                <c:pt idx="19">
                  <c:v>64.900000000000006</c:v>
                </c:pt>
                <c:pt idx="20">
                  <c:v>55</c:v>
                </c:pt>
                <c:pt idx="21">
                  <c:v>54.2</c:v>
                </c:pt>
                <c:pt idx="22">
                  <c:v>45.1</c:v>
                </c:pt>
                <c:pt idx="23">
                  <c:v>25.3</c:v>
                </c:pt>
                <c:pt idx="24">
                  <c:v>8.6</c:v>
                </c:pt>
                <c:pt idx="25">
                  <c:v>8.1999999999999993</c:v>
                </c:pt>
                <c:pt idx="26">
                  <c:v>9.6</c:v>
                </c:pt>
                <c:pt idx="27">
                  <c:v>8.8000000000000007</c:v>
                </c:pt>
                <c:pt idx="28">
                  <c:v>10.4</c:v>
                </c:pt>
                <c:pt idx="29">
                  <c:v>6.3</c:v>
                </c:pt>
                <c:pt idx="30">
                  <c:v>8.6</c:v>
                </c:pt>
                <c:pt idx="31">
                  <c:v>6.5</c:v>
                </c:pt>
                <c:pt idx="32">
                  <c:v>8.9</c:v>
                </c:pt>
                <c:pt idx="33">
                  <c:v>7.5</c:v>
                </c:pt>
                <c:pt idx="34">
                  <c:v>8.9</c:v>
                </c:pt>
                <c:pt idx="35">
                  <c:v>7.7</c:v>
                </c:pt>
                <c:pt idx="36">
                  <c:v>7.8</c:v>
                </c:pt>
                <c:pt idx="37">
                  <c:v>11.1</c:v>
                </c:pt>
                <c:pt idx="38">
                  <c:v>16.3</c:v>
                </c:pt>
                <c:pt idx="39">
                  <c:v>17.5</c:v>
                </c:pt>
                <c:pt idx="40">
                  <c:v>14.1</c:v>
                </c:pt>
                <c:pt idx="41">
                  <c:v>13.4</c:v>
                </c:pt>
                <c:pt idx="42">
                  <c:v>13</c:v>
                </c:pt>
                <c:pt idx="43">
                  <c:v>13</c:v>
                </c:pt>
                <c:pt idx="44">
                  <c:v>12.4</c:v>
                </c:pt>
              </c:numCache>
            </c:numRef>
          </c:val>
          <c:smooth val="1"/>
          <c:extLst>
            <c:ext xmlns:c16="http://schemas.microsoft.com/office/drawing/2014/chart" uri="{C3380CC4-5D6E-409C-BE32-E72D297353CC}">
              <c16:uniqueId val="{00000003-013E-49DA-9DB6-ECC8254E7046}"/>
            </c:ext>
          </c:extLst>
        </c:ser>
        <c:ser>
          <c:idx val="4"/>
          <c:order val="4"/>
          <c:tx>
            <c:strRef>
              <c:f>Foglio1!$F$1</c:f>
              <c:strCache>
                <c:ptCount val="1"/>
                <c:pt idx="0">
                  <c:v>United States</c:v>
                </c:pt>
              </c:strCache>
            </c:strRef>
          </c:tx>
          <c:spPr>
            <a:ln w="31750" cap="rnd">
              <a:solidFill>
                <a:schemeClr val="accent5"/>
              </a:solidFill>
              <a:round/>
            </a:ln>
            <a:effectLst/>
          </c:spPr>
          <c:marker>
            <c:symbol val="none"/>
          </c:marker>
          <c:cat>
            <c:numRef>
              <c:f>Foglio1!$A$2:$A$46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Foglio1!$F$2:$F$46</c:f>
              <c:numCache>
                <c:formatCode>General</c:formatCode>
                <c:ptCount val="45"/>
                <c:pt idx="0">
                  <c:v>13.5</c:v>
                </c:pt>
                <c:pt idx="1">
                  <c:v>10.4</c:v>
                </c:pt>
                <c:pt idx="2">
                  <c:v>6.2</c:v>
                </c:pt>
                <c:pt idx="3">
                  <c:v>3.2</c:v>
                </c:pt>
                <c:pt idx="4">
                  <c:v>4.4000000000000004</c:v>
                </c:pt>
                <c:pt idx="5">
                  <c:v>3.5</c:v>
                </c:pt>
                <c:pt idx="6">
                  <c:v>1.9</c:v>
                </c:pt>
                <c:pt idx="7">
                  <c:v>3.6</c:v>
                </c:pt>
                <c:pt idx="8">
                  <c:v>4.0999999999999996</c:v>
                </c:pt>
                <c:pt idx="9">
                  <c:v>4.8</c:v>
                </c:pt>
                <c:pt idx="10">
                  <c:v>5.4</c:v>
                </c:pt>
                <c:pt idx="11">
                  <c:v>4.2</c:v>
                </c:pt>
                <c:pt idx="12">
                  <c:v>3</c:v>
                </c:pt>
                <c:pt idx="13">
                  <c:v>3</c:v>
                </c:pt>
                <c:pt idx="14">
                  <c:v>2.6</c:v>
                </c:pt>
                <c:pt idx="15">
                  <c:v>2.8</c:v>
                </c:pt>
                <c:pt idx="16">
                  <c:v>2.9</c:v>
                </c:pt>
                <c:pt idx="17">
                  <c:v>2.2999999999999998</c:v>
                </c:pt>
                <c:pt idx="18">
                  <c:v>1.5</c:v>
                </c:pt>
                <c:pt idx="19">
                  <c:v>2.2000000000000002</c:v>
                </c:pt>
                <c:pt idx="20">
                  <c:v>3.4</c:v>
                </c:pt>
                <c:pt idx="21">
                  <c:v>2.8</c:v>
                </c:pt>
                <c:pt idx="22">
                  <c:v>1.6</c:v>
                </c:pt>
                <c:pt idx="23">
                  <c:v>2.2999999999999998</c:v>
                </c:pt>
                <c:pt idx="24">
                  <c:v>2.7</c:v>
                </c:pt>
                <c:pt idx="25">
                  <c:v>3.4</c:v>
                </c:pt>
                <c:pt idx="26">
                  <c:v>3.2</c:v>
                </c:pt>
                <c:pt idx="27">
                  <c:v>2.9</c:v>
                </c:pt>
                <c:pt idx="28">
                  <c:v>3.8</c:v>
                </c:pt>
                <c:pt idx="29">
                  <c:v>-0.3</c:v>
                </c:pt>
                <c:pt idx="30">
                  <c:v>1.6</c:v>
                </c:pt>
                <c:pt idx="31">
                  <c:v>3.1</c:v>
                </c:pt>
                <c:pt idx="32">
                  <c:v>2.1</c:v>
                </c:pt>
                <c:pt idx="33">
                  <c:v>1.5</c:v>
                </c:pt>
                <c:pt idx="34">
                  <c:v>1.6</c:v>
                </c:pt>
                <c:pt idx="35">
                  <c:v>0.1</c:v>
                </c:pt>
                <c:pt idx="36">
                  <c:v>1.3</c:v>
                </c:pt>
                <c:pt idx="37">
                  <c:v>2.1</c:v>
                </c:pt>
                <c:pt idx="38">
                  <c:v>2.4</c:v>
                </c:pt>
                <c:pt idx="39">
                  <c:v>2</c:v>
                </c:pt>
                <c:pt idx="40">
                  <c:v>2.7</c:v>
                </c:pt>
                <c:pt idx="41">
                  <c:v>2.2999999999999998</c:v>
                </c:pt>
                <c:pt idx="42">
                  <c:v>2.2000000000000002</c:v>
                </c:pt>
                <c:pt idx="43">
                  <c:v>2.2000000000000002</c:v>
                </c:pt>
                <c:pt idx="44">
                  <c:v>2.2000000000000002</c:v>
                </c:pt>
              </c:numCache>
            </c:numRef>
          </c:val>
          <c:smooth val="1"/>
          <c:extLst>
            <c:ext xmlns:c16="http://schemas.microsoft.com/office/drawing/2014/chart" uri="{C3380CC4-5D6E-409C-BE32-E72D297353CC}">
              <c16:uniqueId val="{00000004-013E-49DA-9DB6-ECC8254E7046}"/>
            </c:ext>
          </c:extLst>
        </c:ser>
        <c:dLbls>
          <c:showLegendKey val="0"/>
          <c:showVal val="0"/>
          <c:showCatName val="0"/>
          <c:showSerName val="0"/>
          <c:showPercent val="0"/>
          <c:showBubbleSize val="0"/>
        </c:dLbls>
        <c:smooth val="0"/>
        <c:axId val="597225936"/>
        <c:axId val="597227576"/>
      </c:lineChart>
      <c:catAx>
        <c:axId val="59722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it-IT"/>
          </a:p>
        </c:txPr>
        <c:crossAx val="597227576"/>
        <c:crosses val="autoZero"/>
        <c:auto val="1"/>
        <c:lblAlgn val="ctr"/>
        <c:lblOffset val="100"/>
        <c:noMultiLvlLbl val="0"/>
      </c:catAx>
      <c:valAx>
        <c:axId val="597227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lumMod val="50000"/>
                  </a:schemeClr>
                </a:solidFill>
                <a:latin typeface="+mn-lt"/>
                <a:ea typeface="+mn-ea"/>
                <a:cs typeface="+mn-cs"/>
              </a:defRPr>
            </a:pPr>
            <a:endParaRPr lang="it-IT"/>
          </a:p>
        </c:txPr>
        <c:crossAx val="59722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Euro Area</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f>Foglio1!$A$2:$A$35</c:f>
              <c:numCache>
                <c:formatCode>General</c:formatCod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numCache>
            </c:numRef>
          </c:cat>
          <c:val>
            <c:numRef>
              <c:f>Foglio1!$B$2:$B$35</c:f>
              <c:numCache>
                <c:formatCode>General</c:formatCode>
                <c:ptCount val="34"/>
                <c:pt idx="0">
                  <c:v>4.0999999999999996</c:v>
                </c:pt>
                <c:pt idx="1">
                  <c:v>3.6</c:v>
                </c:pt>
                <c:pt idx="2">
                  <c:v>3.3</c:v>
                </c:pt>
                <c:pt idx="3">
                  <c:v>2.7</c:v>
                </c:pt>
                <c:pt idx="4">
                  <c:v>2.4</c:v>
                </c:pt>
                <c:pt idx="5">
                  <c:v>1.6</c:v>
                </c:pt>
                <c:pt idx="6">
                  <c:v>1.7</c:v>
                </c:pt>
                <c:pt idx="7">
                  <c:v>1.2</c:v>
                </c:pt>
                <c:pt idx="8">
                  <c:v>1.2</c:v>
                </c:pt>
                <c:pt idx="9">
                  <c:v>2.2000000000000002</c:v>
                </c:pt>
                <c:pt idx="10">
                  <c:v>2.4</c:v>
                </c:pt>
                <c:pt idx="11">
                  <c:v>2.2999999999999998</c:v>
                </c:pt>
                <c:pt idx="12">
                  <c:v>2.1</c:v>
                </c:pt>
                <c:pt idx="13">
                  <c:v>2.2000000000000002</c:v>
                </c:pt>
                <c:pt idx="14">
                  <c:v>2.2000000000000002</c:v>
                </c:pt>
                <c:pt idx="15">
                  <c:v>2.2000000000000002</c:v>
                </c:pt>
                <c:pt idx="16">
                  <c:v>2.2000000000000002</c:v>
                </c:pt>
                <c:pt idx="17">
                  <c:v>3.3</c:v>
                </c:pt>
                <c:pt idx="18">
                  <c:v>0.3</c:v>
                </c:pt>
                <c:pt idx="19">
                  <c:v>1.6</c:v>
                </c:pt>
                <c:pt idx="20">
                  <c:v>2.7</c:v>
                </c:pt>
                <c:pt idx="21">
                  <c:v>2.5</c:v>
                </c:pt>
                <c:pt idx="22">
                  <c:v>1.3</c:v>
                </c:pt>
                <c:pt idx="23">
                  <c:v>0.4</c:v>
                </c:pt>
                <c:pt idx="24">
                  <c:v>0.2</c:v>
                </c:pt>
                <c:pt idx="25">
                  <c:v>0.2</c:v>
                </c:pt>
                <c:pt idx="26">
                  <c:v>1.5</c:v>
                </c:pt>
                <c:pt idx="27">
                  <c:v>1.8</c:v>
                </c:pt>
                <c:pt idx="28">
                  <c:v>1.3</c:v>
                </c:pt>
                <c:pt idx="29">
                  <c:v>1.6</c:v>
                </c:pt>
                <c:pt idx="30">
                  <c:v>1.7</c:v>
                </c:pt>
                <c:pt idx="31">
                  <c:v>1.9</c:v>
                </c:pt>
                <c:pt idx="32">
                  <c:v>1.9</c:v>
                </c:pt>
                <c:pt idx="33">
                  <c:v>2</c:v>
                </c:pt>
              </c:numCache>
            </c:numRef>
          </c:val>
          <c:smooth val="0"/>
          <c:extLst>
            <c:ext xmlns:c16="http://schemas.microsoft.com/office/drawing/2014/chart" uri="{C3380CC4-5D6E-409C-BE32-E72D297353CC}">
              <c16:uniqueId val="{00000000-C1D2-443C-A999-F9C05A92ADD9}"/>
            </c:ext>
          </c:extLst>
        </c:ser>
        <c:dLbls>
          <c:showLegendKey val="0"/>
          <c:showVal val="0"/>
          <c:showCatName val="0"/>
          <c:showSerName val="0"/>
          <c:showPercent val="0"/>
          <c:showBubbleSize val="0"/>
        </c:dLbls>
        <c:smooth val="0"/>
        <c:axId val="597218392"/>
        <c:axId val="597218064"/>
      </c:lineChart>
      <c:catAx>
        <c:axId val="597218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97218064"/>
        <c:crosses val="autoZero"/>
        <c:auto val="1"/>
        <c:lblAlgn val="ctr"/>
        <c:lblOffset val="100"/>
        <c:noMultiLvlLbl val="0"/>
      </c:catAx>
      <c:valAx>
        <c:axId val="59721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97218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EE85F6-1ED5-45A6-94B2-EEF3BC0F9FE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E85F6-1ED5-45A6-94B2-EEF3BC0F9FE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E85F6-1ED5-45A6-94B2-EEF3BC0F9FE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E85F6-1ED5-45A6-94B2-EEF3BC0F9FE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E85F6-1ED5-45A6-94B2-EEF3BC0F9FE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E85F6-1ED5-45A6-94B2-EEF3BC0F9FE3}"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E85F6-1ED5-45A6-94B2-EEF3BC0F9FE3}"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E85F6-1ED5-45A6-94B2-EEF3BC0F9FE3}"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85F6-1ED5-45A6-94B2-EEF3BC0F9FE3}"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E85F6-1ED5-45A6-94B2-EEF3BC0F9FE3}"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E85F6-1ED5-45A6-94B2-EEF3BC0F9FE3}"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C6D1-944B-43E0-8A0C-9CBA9329B313}"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E85F6-1ED5-45A6-94B2-EEF3BC0F9FE3}" type="datetimeFigureOut">
              <a:rPr lang="en-US" smtClean="0"/>
              <a:t>5/24/2019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BC6D1-944B-43E0-8A0C-9CBA9329B313}"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 name="SubTitle"/>
          <p:cNvSpPr txBox="1"/>
          <p:nvPr/>
        </p:nvSpPr>
        <p:spPr>
          <a:xfrm>
            <a:off x="7191375" y="414293"/>
            <a:ext cx="2876550" cy="600164"/>
          </a:xfrm>
          <a:prstGeom prst="rect">
            <a:avLst/>
          </a:prstGeom>
          <a:effectLst/>
        </p:spPr>
        <p:txBody>
          <a:bodyPr wrap="square" rtlCol="0" anchor="ctr">
            <a:spAutoFit/>
          </a:bodyPr>
          <a:lstStyle/>
          <a:p>
            <a:pPr algn="l"/>
            <a:r>
              <a:rPr lang="en-US" sz="1650" b="1" i="1" u="none" spc="0" dirty="0">
                <a:solidFill>
                  <a:schemeClr val="tx1">
                    <a:lumMod val="50000"/>
                    <a:lumOff val="50000"/>
                  </a:schemeClr>
                </a:solidFill>
                <a:latin typeface="Amasis"/>
              </a:rPr>
              <a:t>Lecture of May </a:t>
            </a:r>
            <a:r>
              <a:rPr lang="en-US" sz="1650" b="1" i="1" dirty="0">
                <a:solidFill>
                  <a:schemeClr val="tx1">
                    <a:lumMod val="50000"/>
                    <a:lumOff val="50000"/>
                  </a:schemeClr>
                </a:solidFill>
                <a:latin typeface="Amasis"/>
              </a:rPr>
              <a:t>27</a:t>
            </a:r>
            <a:r>
              <a:rPr lang="en-US" sz="1650" b="1" i="1" u="none" spc="0" dirty="0">
                <a:solidFill>
                  <a:schemeClr val="tx1">
                    <a:lumMod val="50000"/>
                    <a:lumOff val="50000"/>
                  </a:schemeClr>
                </a:solidFill>
                <a:latin typeface="Amasis"/>
              </a:rPr>
              <a:t>, 2019</a:t>
            </a:r>
          </a:p>
          <a:p>
            <a:pPr algn="l"/>
            <a:r>
              <a:rPr lang="en-US" sz="1650" b="1" i="1" u="none" spc="0" dirty="0">
                <a:solidFill>
                  <a:schemeClr val="tx1">
                    <a:lumMod val="50000"/>
                    <a:lumOff val="50000"/>
                  </a:schemeClr>
                </a:solidFill>
                <a:latin typeface="Amasis"/>
              </a:rPr>
              <a:t>Prof. Giuseppe Schlitzer</a:t>
            </a:r>
          </a:p>
        </p:txBody>
      </p:sp>
      <p:sp>
        <p:nvSpPr>
          <p:cNvPr id="260" name="TextBox 1"/>
          <p:cNvSpPr txBox="1"/>
          <p:nvPr/>
        </p:nvSpPr>
        <p:spPr>
          <a:xfrm>
            <a:off x="1619250" y="2752725"/>
            <a:ext cx="6915150" cy="553998"/>
          </a:xfrm>
          <a:prstGeom prst="rect">
            <a:avLst/>
          </a:prstGeom>
          <a:effectLst/>
        </p:spPr>
        <p:txBody>
          <a:bodyPr wrap="square" rtlCol="0" anchor="t">
            <a:spAutoFit/>
          </a:bodyPr>
          <a:lstStyle/>
          <a:p>
            <a:pPr algn="ctr"/>
            <a:r>
              <a:rPr lang="en-US" sz="3000" b="1" i="0" u="none" spc="0" dirty="0">
                <a:solidFill>
                  <a:schemeClr val="tx1">
                    <a:lumMod val="50000"/>
                    <a:lumOff val="50000"/>
                  </a:schemeClr>
                </a:solidFill>
                <a:latin typeface="Amasis"/>
              </a:rPr>
              <a:t>World Economy after 1973</a:t>
            </a:r>
          </a:p>
        </p:txBody>
      </p:sp>
      <p:pic>
        <p:nvPicPr>
          <p:cNvPr id="1026" name="Picture 2" descr="http://www.liuc.it/cmgenerale/RicercaEformazione/mapi/cm/upload/LIUC%20Universit%C3%A0%20Cattan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 y="44655"/>
            <a:ext cx="1465719" cy="975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 name="TextBox 1"/>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Current issues in monetary policy</a:t>
            </a:r>
          </a:p>
        </p:txBody>
      </p:sp>
      <p:sp>
        <p:nvSpPr>
          <p:cNvPr id="324"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10</a:t>
            </a:r>
          </a:p>
        </p:txBody>
      </p:sp>
      <p:sp>
        <p:nvSpPr>
          <p:cNvPr id="325" name="TextBox 2"/>
          <p:cNvSpPr txBox="1"/>
          <p:nvPr/>
        </p:nvSpPr>
        <p:spPr>
          <a:xfrm>
            <a:off x="247650" y="904875"/>
            <a:ext cx="9410700" cy="3901068"/>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As was said, in the current globalised economy, inflation is much less of a problem than in the past. Not only inflation has gone down dramatically but also oil &amp; raw material price increases are less inflationary than in the past.</a:t>
            </a:r>
          </a:p>
          <a:p>
            <a:pPr algn="just">
              <a:lnSpc>
                <a:spcPct val="150000"/>
              </a:lnSpc>
            </a:pPr>
            <a:r>
              <a:rPr lang="en-US" sz="1650" b="0" i="0" u="none" spc="0" dirty="0">
                <a:solidFill>
                  <a:schemeClr val="tx1">
                    <a:lumMod val="50000"/>
                    <a:lumOff val="50000"/>
                  </a:schemeClr>
                </a:solidFill>
                <a:latin typeface="Amasis"/>
              </a:rPr>
              <a:t>Therefore, during an expansionary phase, inflation shows up in asset prices (real estates &amp; stock exchanges) more than in consumer goods.</a:t>
            </a:r>
          </a:p>
          <a:p>
            <a:pPr algn="just">
              <a:lnSpc>
                <a:spcPct val="150000"/>
              </a:lnSpc>
            </a:pPr>
            <a:r>
              <a:rPr lang="en-US" sz="1650" b="0" i="0" u="none" spc="0" dirty="0">
                <a:solidFill>
                  <a:schemeClr val="tx1">
                    <a:lumMod val="50000"/>
                    <a:lumOff val="50000"/>
                  </a:schemeClr>
                </a:solidFill>
                <a:latin typeface="Amasis"/>
              </a:rPr>
              <a:t>This new phenomenon has put in difficulty monetary policies based on inflation targeting. CBs (like the FED) are often accused of being late in tightening money supply since the growth in asset prices is proof of an inflationary process.</a:t>
            </a:r>
          </a:p>
          <a:p>
            <a:pPr algn="just">
              <a:lnSpc>
                <a:spcPct val="150000"/>
              </a:lnSpc>
            </a:pPr>
            <a:r>
              <a:rPr lang="en-US" sz="1650" b="0" i="0" u="none" spc="0" dirty="0">
                <a:solidFill>
                  <a:schemeClr val="tx1">
                    <a:lumMod val="50000"/>
                    <a:lumOff val="50000"/>
                  </a:schemeClr>
                </a:solidFill>
                <a:latin typeface="Amasis"/>
              </a:rPr>
              <a:t>CBs reply that their target is price inflation, that they have no mechanisms to size asset prices, and that they do not want to be responsible for a stock market or house market crash.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7FE0E7F-D882-4C9B-B188-95C96AC8BFA0}"/>
              </a:ext>
            </a:extLst>
          </p:cNvPr>
          <p:cNvPicPr>
            <a:picLocks noChangeAspect="1"/>
          </p:cNvPicPr>
          <p:nvPr/>
        </p:nvPicPr>
        <p:blipFill>
          <a:blip r:embed="rId2">
            <a:alphaModFix amt="13000"/>
          </a:blip>
          <a:stretch>
            <a:fillRect/>
          </a:stretch>
        </p:blipFill>
        <p:spPr>
          <a:xfrm>
            <a:off x="456608" y="913246"/>
            <a:ext cx="9240433" cy="3888508"/>
          </a:xfrm>
          <a:prstGeom prst="rect">
            <a:avLst/>
          </a:prstGeom>
          <a:effectLst>
            <a:outerShdw dist="50800" dir="5400000" sx="1000" sy="1000" algn="ctr" rotWithShape="0">
              <a:srgbClr val="000000"/>
            </a:outerShdw>
            <a:softEdge rad="749300"/>
          </a:effectLst>
        </p:spPr>
      </p:pic>
      <p:sp>
        <p:nvSpPr>
          <p:cNvPr id="329" name="TextBox 2"/>
          <p:cNvSpPr txBox="1"/>
          <p:nvPr/>
        </p:nvSpPr>
        <p:spPr>
          <a:xfrm>
            <a:off x="352425" y="114300"/>
            <a:ext cx="5105400" cy="519373"/>
          </a:xfrm>
          <a:prstGeom prst="rect">
            <a:avLst/>
          </a:prstGeom>
          <a:effectLst/>
        </p:spPr>
        <p:txBody>
          <a:bodyPr wrap="square" rtlCol="0" anchor="t">
            <a:spAutoFit/>
          </a:bodyPr>
          <a:lstStyle/>
          <a:p>
            <a:pPr algn="l"/>
            <a:r>
              <a:rPr lang="en-US" sz="2775" b="1" dirty="0">
                <a:solidFill>
                  <a:schemeClr val="tx1">
                    <a:lumMod val="50000"/>
                    <a:lumOff val="50000"/>
                  </a:schemeClr>
                </a:solidFill>
                <a:latin typeface="Amasis"/>
              </a:rPr>
              <a:t>Historic</a:t>
            </a:r>
            <a:r>
              <a:rPr lang="en-US" sz="1650" b="1" i="0" u="none" spc="0" dirty="0">
                <a:solidFill>
                  <a:schemeClr val="tx1">
                    <a:lumMod val="50000"/>
                    <a:lumOff val="50000"/>
                  </a:schemeClr>
                </a:solidFill>
                <a:latin typeface="Amasis"/>
              </a:rPr>
              <a:t> </a:t>
            </a:r>
            <a:r>
              <a:rPr lang="en-US" sz="2775" b="1" dirty="0">
                <a:solidFill>
                  <a:schemeClr val="tx1">
                    <a:lumMod val="50000"/>
                    <a:lumOff val="50000"/>
                  </a:schemeClr>
                </a:solidFill>
                <a:latin typeface="Amasis"/>
              </a:rPr>
              <a:t>inflation by country</a:t>
            </a:r>
          </a:p>
        </p:txBody>
      </p:sp>
      <p:sp>
        <p:nvSpPr>
          <p:cNvPr id="330"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11</a:t>
            </a:r>
          </a:p>
        </p:txBody>
      </p:sp>
      <p:sp>
        <p:nvSpPr>
          <p:cNvPr id="3" name="CasellaDiTesto 2"/>
          <p:cNvSpPr txBox="1"/>
          <p:nvPr/>
        </p:nvSpPr>
        <p:spPr>
          <a:xfrm>
            <a:off x="8353425" y="5110165"/>
            <a:ext cx="1143000" cy="230832"/>
          </a:xfrm>
          <a:prstGeom prst="rect">
            <a:avLst/>
          </a:prstGeom>
          <a:noFill/>
        </p:spPr>
        <p:txBody>
          <a:bodyPr wrap="square" rtlCol="0">
            <a:spAutoFit/>
          </a:bodyPr>
          <a:lstStyle/>
          <a:p>
            <a:r>
              <a:rPr lang="it-IT" sz="900" b="1" dirty="0">
                <a:solidFill>
                  <a:schemeClr val="tx1">
                    <a:lumMod val="50000"/>
                    <a:lumOff val="50000"/>
                  </a:schemeClr>
                </a:solidFill>
                <a:latin typeface="+mj-lt"/>
              </a:rPr>
              <a:t>Source: IMF</a:t>
            </a:r>
          </a:p>
        </p:txBody>
      </p:sp>
      <p:graphicFrame>
        <p:nvGraphicFramePr>
          <p:cNvPr id="6" name="Grafico 5">
            <a:extLst>
              <a:ext uri="{FF2B5EF4-FFF2-40B4-BE49-F238E27FC236}">
                <a16:creationId xmlns:a16="http://schemas.microsoft.com/office/drawing/2014/main" id="{F9F94107-08DA-479D-ACA4-915C6A374633}"/>
              </a:ext>
            </a:extLst>
          </p:cNvPr>
          <p:cNvGraphicFramePr/>
          <p:nvPr>
            <p:extLst>
              <p:ext uri="{D42A27DB-BD31-4B8C-83A1-F6EECF244321}">
                <p14:modId xmlns:p14="http://schemas.microsoft.com/office/powerpoint/2010/main" val="1393114707"/>
              </p:ext>
            </p:extLst>
          </p:nvPr>
        </p:nvGraphicFramePr>
        <p:xfrm>
          <a:off x="866774" y="457090"/>
          <a:ext cx="8420100" cy="5055247"/>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a:extLst>
              <a:ext uri="{FF2B5EF4-FFF2-40B4-BE49-F238E27FC236}">
                <a16:creationId xmlns:a16="http://schemas.microsoft.com/office/drawing/2014/main" id="{98BCF1C9-79C6-4D43-95DE-30673D0A829B}"/>
              </a:ext>
            </a:extLst>
          </p:cNvPr>
          <p:cNvSpPr txBox="1"/>
          <p:nvPr/>
        </p:nvSpPr>
        <p:spPr>
          <a:xfrm rot="16200000">
            <a:off x="231172" y="2719001"/>
            <a:ext cx="1071950" cy="276998"/>
          </a:xfrm>
          <a:prstGeom prst="rect">
            <a:avLst/>
          </a:prstGeom>
          <a:noFill/>
        </p:spPr>
        <p:txBody>
          <a:bodyPr wrap="square" rtlCol="0">
            <a:spAutoFit/>
          </a:bodyPr>
          <a:lstStyle/>
          <a:p>
            <a:r>
              <a:rPr lang="it-IT" sz="1200" b="1" dirty="0">
                <a:solidFill>
                  <a:schemeClr val="tx1">
                    <a:lumMod val="50000"/>
                    <a:lumOff val="50000"/>
                  </a:schemeClr>
                </a:solidFill>
                <a:latin typeface="Amasis"/>
              </a:rPr>
              <a:t>INFLATION %</a:t>
            </a:r>
          </a:p>
        </p:txBody>
      </p:sp>
    </p:spTree>
    <p:extLst>
      <p:ext uri="{BB962C8B-B14F-4D97-AF65-F5344CB8AC3E}">
        <p14:creationId xmlns:p14="http://schemas.microsoft.com/office/powerpoint/2010/main" val="259607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 name="TextBox 1"/>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The Hyperinflation Table </a:t>
            </a:r>
          </a:p>
        </p:txBody>
      </p:sp>
      <p:sp>
        <p:nvSpPr>
          <p:cNvPr id="335"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12</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964536"/>
            <a:ext cx="6076950" cy="4267200"/>
          </a:xfrm>
          <a:prstGeom prst="rect">
            <a:avLst/>
          </a:prstGeom>
        </p:spPr>
      </p:pic>
      <p:sp>
        <p:nvSpPr>
          <p:cNvPr id="6" name="CasellaDiTesto 5"/>
          <p:cNvSpPr txBox="1"/>
          <p:nvPr/>
        </p:nvSpPr>
        <p:spPr>
          <a:xfrm>
            <a:off x="8353425" y="5110165"/>
            <a:ext cx="1143000" cy="230832"/>
          </a:xfrm>
          <a:prstGeom prst="rect">
            <a:avLst/>
          </a:prstGeom>
          <a:noFill/>
        </p:spPr>
        <p:txBody>
          <a:bodyPr wrap="square" rtlCol="0">
            <a:spAutoFit/>
          </a:bodyPr>
          <a:lstStyle/>
          <a:p>
            <a:r>
              <a:rPr lang="it-IT" sz="900" b="1" dirty="0">
                <a:solidFill>
                  <a:schemeClr val="tx1">
                    <a:lumMod val="50000"/>
                    <a:lumOff val="50000"/>
                  </a:schemeClr>
                </a:solidFill>
                <a:latin typeface="+mj-lt"/>
              </a:rPr>
              <a:t>Source: IMF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 name="TextBox 2"/>
          <p:cNvSpPr txBox="1"/>
          <p:nvPr/>
        </p:nvSpPr>
        <p:spPr>
          <a:xfrm>
            <a:off x="352425" y="114300"/>
            <a:ext cx="5105400" cy="519373"/>
          </a:xfrm>
          <a:prstGeom prst="rect">
            <a:avLst/>
          </a:prstGeom>
          <a:effectLst/>
        </p:spPr>
        <p:txBody>
          <a:bodyPr wrap="square" rtlCol="0" anchor="t">
            <a:spAutoFit/>
          </a:bodyPr>
          <a:lstStyle/>
          <a:p>
            <a:pPr algn="l"/>
            <a:r>
              <a:rPr lang="en-US" sz="2775" b="1" dirty="0">
                <a:solidFill>
                  <a:schemeClr val="tx1">
                    <a:lumMod val="50000"/>
                    <a:lumOff val="50000"/>
                  </a:schemeClr>
                </a:solidFill>
                <a:latin typeface="Amasis"/>
              </a:rPr>
              <a:t>Historic</a:t>
            </a:r>
            <a:r>
              <a:rPr lang="en-US" sz="1650" b="1" i="0" u="none" spc="0" dirty="0">
                <a:solidFill>
                  <a:schemeClr val="tx1">
                    <a:lumMod val="50000"/>
                    <a:lumOff val="50000"/>
                  </a:schemeClr>
                </a:solidFill>
                <a:latin typeface="Amasis"/>
              </a:rPr>
              <a:t> </a:t>
            </a:r>
            <a:r>
              <a:rPr lang="en-US" sz="2775" b="1" dirty="0">
                <a:solidFill>
                  <a:schemeClr val="tx1">
                    <a:lumMod val="50000"/>
                    <a:lumOff val="50000"/>
                  </a:schemeClr>
                </a:solidFill>
                <a:latin typeface="Amasis"/>
              </a:rPr>
              <a:t>inflation in the Euro-Area</a:t>
            </a:r>
          </a:p>
        </p:txBody>
      </p:sp>
      <p:sp>
        <p:nvSpPr>
          <p:cNvPr id="330"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11</a:t>
            </a:r>
          </a:p>
        </p:txBody>
      </p:sp>
      <p:sp>
        <p:nvSpPr>
          <p:cNvPr id="3" name="CasellaDiTesto 2"/>
          <p:cNvSpPr txBox="1"/>
          <p:nvPr/>
        </p:nvSpPr>
        <p:spPr>
          <a:xfrm>
            <a:off x="8596312" y="5227585"/>
            <a:ext cx="1143000" cy="230832"/>
          </a:xfrm>
          <a:prstGeom prst="rect">
            <a:avLst/>
          </a:prstGeom>
          <a:noFill/>
        </p:spPr>
        <p:txBody>
          <a:bodyPr wrap="square" rtlCol="0">
            <a:spAutoFit/>
          </a:bodyPr>
          <a:lstStyle/>
          <a:p>
            <a:r>
              <a:rPr lang="it-IT" sz="900" b="1" dirty="0">
                <a:solidFill>
                  <a:schemeClr val="tx1">
                    <a:lumMod val="50000"/>
                    <a:lumOff val="50000"/>
                  </a:schemeClr>
                </a:solidFill>
                <a:latin typeface="+mj-lt"/>
              </a:rPr>
              <a:t>Source: IMF</a:t>
            </a:r>
          </a:p>
        </p:txBody>
      </p:sp>
      <p:sp>
        <p:nvSpPr>
          <p:cNvPr id="8" name="CasellaDiTesto 7">
            <a:extLst>
              <a:ext uri="{FF2B5EF4-FFF2-40B4-BE49-F238E27FC236}">
                <a16:creationId xmlns:a16="http://schemas.microsoft.com/office/drawing/2014/main" id="{98BCF1C9-79C6-4D43-95DE-30673D0A829B}"/>
              </a:ext>
            </a:extLst>
          </p:cNvPr>
          <p:cNvSpPr txBox="1"/>
          <p:nvPr/>
        </p:nvSpPr>
        <p:spPr>
          <a:xfrm rot="16200000">
            <a:off x="231172" y="2719001"/>
            <a:ext cx="1071950" cy="276998"/>
          </a:xfrm>
          <a:prstGeom prst="rect">
            <a:avLst/>
          </a:prstGeom>
          <a:noFill/>
        </p:spPr>
        <p:txBody>
          <a:bodyPr wrap="square" rtlCol="0">
            <a:spAutoFit/>
          </a:bodyPr>
          <a:lstStyle/>
          <a:p>
            <a:r>
              <a:rPr lang="it-IT" sz="1200" b="1" dirty="0">
                <a:solidFill>
                  <a:schemeClr val="tx1">
                    <a:lumMod val="50000"/>
                    <a:lumOff val="50000"/>
                  </a:schemeClr>
                </a:solidFill>
                <a:latin typeface="Amasis"/>
              </a:rPr>
              <a:t>INFLATION %</a:t>
            </a:r>
          </a:p>
        </p:txBody>
      </p:sp>
      <p:graphicFrame>
        <p:nvGraphicFramePr>
          <p:cNvPr id="5" name="Grafico 4">
            <a:extLst>
              <a:ext uri="{FF2B5EF4-FFF2-40B4-BE49-F238E27FC236}">
                <a16:creationId xmlns:a16="http://schemas.microsoft.com/office/drawing/2014/main" id="{42FBE5B4-74F7-440C-9416-119AFFC4DF53}"/>
              </a:ext>
            </a:extLst>
          </p:cNvPr>
          <p:cNvGraphicFramePr/>
          <p:nvPr>
            <p:extLst>
              <p:ext uri="{D42A27DB-BD31-4B8C-83A1-F6EECF244321}">
                <p14:modId xmlns:p14="http://schemas.microsoft.com/office/powerpoint/2010/main" val="1979755629"/>
              </p:ext>
            </p:extLst>
          </p:nvPr>
        </p:nvGraphicFramePr>
        <p:xfrm>
          <a:off x="1038225" y="1003305"/>
          <a:ext cx="7543800" cy="450903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Immagine 10">
            <a:extLst>
              <a:ext uri="{FF2B5EF4-FFF2-40B4-BE49-F238E27FC236}">
                <a16:creationId xmlns:a16="http://schemas.microsoft.com/office/drawing/2014/main" id="{CF6928AD-24C5-40BF-BBE6-0E4B5B7539BA}"/>
              </a:ext>
            </a:extLst>
          </p:cNvPr>
          <p:cNvPicPr>
            <a:picLocks noChangeAspect="1"/>
          </p:cNvPicPr>
          <p:nvPr/>
        </p:nvPicPr>
        <p:blipFill>
          <a:blip r:embed="rId3">
            <a:alphaModFix amt="14000"/>
          </a:blip>
          <a:stretch>
            <a:fillRect/>
          </a:stretch>
        </p:blipFill>
        <p:spPr>
          <a:xfrm>
            <a:off x="1381125" y="1003305"/>
            <a:ext cx="7384144" cy="4106860"/>
          </a:xfrm>
          <a:prstGeom prst="rect">
            <a:avLst/>
          </a:prstGeom>
          <a:effectLst>
            <a:softEdge rad="635000"/>
          </a:effectLst>
        </p:spPr>
      </p:pic>
    </p:spTree>
    <p:extLst>
      <p:ext uri="{BB962C8B-B14F-4D97-AF65-F5344CB8AC3E}">
        <p14:creationId xmlns:p14="http://schemas.microsoft.com/office/powerpoint/2010/main" val="162078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TextBox 4"/>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Financial crises in the post Bretton Woods era</a:t>
            </a:r>
          </a:p>
        </p:txBody>
      </p:sp>
      <p:sp>
        <p:nvSpPr>
          <p:cNvPr id="343" name="TextBox 7"/>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14</a:t>
            </a:r>
          </a:p>
        </p:txBody>
      </p:sp>
      <p:sp>
        <p:nvSpPr>
          <p:cNvPr id="344" name="TextBox 2"/>
          <p:cNvSpPr txBox="1"/>
          <p:nvPr/>
        </p:nvSpPr>
        <p:spPr>
          <a:xfrm>
            <a:off x="247650" y="904875"/>
            <a:ext cx="9410700" cy="4593565"/>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Several episodes of financial/exchange rate instability/BoPs imbalances (with domino effects):</a:t>
            </a:r>
          </a:p>
          <a:p>
            <a:pPr marL="285750" indent="-285750" algn="just">
              <a:lnSpc>
                <a:spcPts val="4200"/>
              </a:lnSpc>
              <a:buFont typeface="Arial" panose="020B0604020202020204" pitchFamily="34" charset="0"/>
              <a:buChar char="•"/>
            </a:pPr>
            <a:r>
              <a:rPr lang="en-US" sz="1650" b="1" i="0" u="none" spc="0" dirty="0">
                <a:solidFill>
                  <a:schemeClr val="tx1">
                    <a:lumMod val="50000"/>
                    <a:lumOff val="50000"/>
                  </a:schemeClr>
                </a:solidFill>
                <a:latin typeface="Amasis"/>
              </a:rPr>
              <a:t>1982 - LA debt crisis</a:t>
            </a:r>
          </a:p>
          <a:p>
            <a:pPr marL="285750" indent="-285750" algn="just">
              <a:lnSpc>
                <a:spcPts val="4200"/>
              </a:lnSpc>
              <a:buFont typeface="Arial" panose="020B0604020202020204" pitchFamily="34" charset="0"/>
              <a:buChar char="•"/>
            </a:pPr>
            <a:r>
              <a:rPr lang="en-US" sz="1650" b="1" i="0" u="none" spc="0" dirty="0">
                <a:solidFill>
                  <a:schemeClr val="tx1">
                    <a:lumMod val="50000"/>
                    <a:lumOff val="50000"/>
                  </a:schemeClr>
                </a:solidFill>
                <a:latin typeface="Amasis"/>
              </a:rPr>
              <a:t>1992 - ERM crisis</a:t>
            </a:r>
          </a:p>
          <a:p>
            <a:pPr marL="285750" indent="-285750" algn="just">
              <a:lnSpc>
                <a:spcPts val="4200"/>
              </a:lnSpc>
              <a:buFont typeface="Arial" panose="020B0604020202020204" pitchFamily="34" charset="0"/>
              <a:buChar char="•"/>
            </a:pPr>
            <a:r>
              <a:rPr lang="en-US" sz="1650" b="1" i="0" u="none" spc="0" dirty="0">
                <a:solidFill>
                  <a:schemeClr val="tx1">
                    <a:lumMod val="50000"/>
                    <a:lumOff val="50000"/>
                  </a:schemeClr>
                </a:solidFill>
                <a:latin typeface="Amasis"/>
              </a:rPr>
              <a:t>1994/95 - Mexican crisis</a:t>
            </a:r>
          </a:p>
          <a:p>
            <a:pPr marL="285750" indent="-285750" algn="just">
              <a:lnSpc>
                <a:spcPts val="4200"/>
              </a:lnSpc>
              <a:buFont typeface="Arial" panose="020B0604020202020204" pitchFamily="34" charset="0"/>
              <a:buChar char="•"/>
            </a:pPr>
            <a:r>
              <a:rPr lang="en-US" sz="1650" b="1" i="0" u="none" spc="0" dirty="0">
                <a:solidFill>
                  <a:schemeClr val="tx1">
                    <a:lumMod val="50000"/>
                    <a:lumOff val="50000"/>
                  </a:schemeClr>
                </a:solidFill>
                <a:latin typeface="Amasis"/>
              </a:rPr>
              <a:t>1997-99 Asian financial crisis</a:t>
            </a:r>
          </a:p>
          <a:p>
            <a:pPr marL="285750" indent="-285750" algn="just">
              <a:lnSpc>
                <a:spcPts val="4200"/>
              </a:lnSpc>
              <a:buFont typeface="Arial" panose="020B0604020202020204" pitchFamily="34" charset="0"/>
              <a:buChar char="•"/>
            </a:pPr>
            <a:r>
              <a:rPr lang="en-US" sz="1650" b="1" i="0" u="none" spc="0" dirty="0">
                <a:solidFill>
                  <a:schemeClr val="tx1">
                    <a:lumMod val="50000"/>
                    <a:lumOff val="50000"/>
                  </a:schemeClr>
                </a:solidFill>
                <a:latin typeface="Amasis"/>
              </a:rPr>
              <a:t>2001 Argentina's exchange rate &amp; banking crisis</a:t>
            </a:r>
          </a:p>
          <a:p>
            <a:pPr marL="285750" indent="-285750" algn="just">
              <a:lnSpc>
                <a:spcPts val="4200"/>
              </a:lnSpc>
              <a:buFont typeface="Arial" panose="020B0604020202020204" pitchFamily="34" charset="0"/>
              <a:buChar char="•"/>
            </a:pPr>
            <a:r>
              <a:rPr lang="en-US" sz="1650" b="1" i="0" u="none" spc="0" dirty="0">
                <a:solidFill>
                  <a:schemeClr val="tx1">
                    <a:lumMod val="50000"/>
                    <a:lumOff val="50000"/>
                  </a:schemeClr>
                </a:solidFill>
                <a:latin typeface="Amasis"/>
              </a:rPr>
              <a:t>2007 Current economic &amp; financial crisis (Great Crisis)</a:t>
            </a:r>
          </a:p>
          <a:p>
            <a:pPr algn="just">
              <a:lnSpc>
                <a:spcPct val="150000"/>
              </a:lnSpc>
            </a:pPr>
            <a:endParaRPr lang="en-US" sz="1650" b="1" i="0" u="none" spc="0" dirty="0">
              <a:solidFill>
                <a:schemeClr val="tx1">
                  <a:lumMod val="50000"/>
                  <a:lumOff val="50000"/>
                </a:schemeClr>
              </a:solidFill>
              <a:latin typeface="Amasis"/>
            </a:endParaRPr>
          </a:p>
          <a:p>
            <a:pPr algn="just"/>
            <a:endParaRPr lang="en-US" sz="1650" b="1" i="0" u="none" spc="0" dirty="0">
              <a:solidFill>
                <a:schemeClr val="tx1">
                  <a:lumMod val="50000"/>
                  <a:lumOff val="50000"/>
                </a:schemeClr>
              </a:solidFill>
              <a:latin typeface="Amasis"/>
            </a:endParaRPr>
          </a:p>
          <a:p>
            <a:pPr algn="just"/>
            <a:endParaRPr lang="en-US" sz="1650" b="1" i="0" u="none" spc="0" dirty="0">
              <a:solidFill>
                <a:schemeClr val="tx1">
                  <a:lumMod val="50000"/>
                  <a:lumOff val="50000"/>
                </a:schemeClr>
              </a:solidFill>
              <a:latin typeface="Amasi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 name="TextBox 4"/>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Financial crises in the post Bretton Woods era</a:t>
            </a:r>
          </a:p>
        </p:txBody>
      </p:sp>
      <p:sp>
        <p:nvSpPr>
          <p:cNvPr id="349" name="TextBox 6"/>
          <p:cNvSpPr txBox="1"/>
          <p:nvPr/>
        </p:nvSpPr>
        <p:spPr>
          <a:xfrm>
            <a:off x="8772525" y="1600200"/>
            <a:ext cx="1152525" cy="200025"/>
          </a:xfrm>
          <a:prstGeom prst="rect">
            <a:avLst/>
          </a:prstGeom>
          <a:effectLst>
            <a:glow rad="314325">
              <a:srgbClr val="F8941D">
                <a:alpha val="80000"/>
              </a:srgbClr>
            </a:glow>
          </a:effectLst>
        </p:spPr>
        <p:txBody>
          <a:bodyPr wrap="square" rtlCol="0" anchor="t">
            <a:spAutoFit/>
          </a:bodyPr>
          <a:lstStyle/>
          <a:p>
            <a:pPr algn="l"/>
            <a:r>
              <a:rPr lang="en-US" sz="1200" b="1" i="0" u="none" spc="0" dirty="0">
                <a:solidFill>
                  <a:srgbClr val="FFFFFF"/>
                </a:solidFill>
                <a:latin typeface="Amasis"/>
              </a:rPr>
              <a:t>Levi, 240-42</a:t>
            </a:r>
          </a:p>
        </p:txBody>
      </p:sp>
      <p:sp>
        <p:nvSpPr>
          <p:cNvPr id="350" name="TextBox 7"/>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15</a:t>
            </a:r>
          </a:p>
        </p:txBody>
      </p:sp>
      <p:sp>
        <p:nvSpPr>
          <p:cNvPr id="2" name="Rettangolo arrotondato 1"/>
          <p:cNvSpPr/>
          <p:nvPr/>
        </p:nvSpPr>
        <p:spPr>
          <a:xfrm>
            <a:off x="504825" y="1257300"/>
            <a:ext cx="8267700" cy="3657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chemeClr val="tx1">
                    <a:lumMod val="50000"/>
                    <a:lumOff val="50000"/>
                  </a:schemeClr>
                </a:solidFill>
                <a:latin typeface="Amasis"/>
              </a:rPr>
              <a:t>1982 - LA debt crisis</a:t>
            </a:r>
          </a:p>
          <a:p>
            <a:endParaRPr lang="en-US" b="1" dirty="0">
              <a:solidFill>
                <a:schemeClr val="tx1">
                  <a:lumMod val="50000"/>
                  <a:lumOff val="50000"/>
                </a:schemeClr>
              </a:solidFill>
              <a:latin typeface="Amasis"/>
            </a:endParaRP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Large exposure of industrialized countries' banks to developing nations (</a:t>
            </a:r>
            <a:r>
              <a:rPr lang="en-US" b="1" i="1" dirty="0">
                <a:solidFill>
                  <a:schemeClr val="tx1">
                    <a:lumMod val="50000"/>
                    <a:lumOff val="50000"/>
                  </a:schemeClr>
                </a:solidFill>
                <a:latin typeface="Amasis"/>
              </a:rPr>
              <a:t>similarities with current European financial crisis - Greece</a:t>
            </a:r>
            <a:r>
              <a:rPr lang="en-US" b="1" dirty="0">
                <a:solidFill>
                  <a:schemeClr val="tx1">
                    <a:lumMod val="50000"/>
                    <a:lumOff val="50000"/>
                  </a:schemeClr>
                </a:solidFill>
                <a:latin typeface="Amasis"/>
              </a:rPr>
              <a:t>)</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Little awareness that governments can default on their obligations</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Paul Volcker change in monetary policy leading to a substantial rise in (world) interest rates</a:t>
            </a:r>
          </a:p>
        </p:txBody>
      </p:sp>
      <p:sp>
        <p:nvSpPr>
          <p:cNvPr id="3" name="Rettangolo arrotondato 2"/>
          <p:cNvSpPr/>
          <p:nvPr/>
        </p:nvSpPr>
        <p:spPr>
          <a:xfrm>
            <a:off x="8963025" y="1333500"/>
            <a:ext cx="776287" cy="533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1300" b="1" dirty="0">
                <a:solidFill>
                  <a:schemeClr val="bg1"/>
                </a:solidFill>
              </a:rPr>
              <a:t>Levi, 240-42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 name="TextBox 4"/>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Financial crises in the post Bretton Woods era</a:t>
            </a:r>
          </a:p>
        </p:txBody>
      </p:sp>
      <p:sp>
        <p:nvSpPr>
          <p:cNvPr id="355" name="TextBox 7"/>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16</a:t>
            </a:r>
          </a:p>
        </p:txBody>
      </p:sp>
      <p:sp>
        <p:nvSpPr>
          <p:cNvPr id="2" name="Rettangolo arrotondato 1"/>
          <p:cNvSpPr/>
          <p:nvPr/>
        </p:nvSpPr>
        <p:spPr>
          <a:xfrm>
            <a:off x="504825" y="1638300"/>
            <a:ext cx="8077200" cy="37528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pPr>
            <a:r>
              <a:rPr lang="en-US" b="1" dirty="0">
                <a:solidFill>
                  <a:schemeClr val="tx1">
                    <a:lumMod val="50000"/>
                    <a:lumOff val="50000"/>
                  </a:schemeClr>
                </a:solidFill>
                <a:latin typeface="Amasis"/>
              </a:rPr>
              <a:t>1992 - ERM crisis </a:t>
            </a:r>
          </a:p>
          <a:p>
            <a:pPr>
              <a:lnSpc>
                <a:spcPct val="150000"/>
              </a:lnSpc>
            </a:pPr>
            <a:endParaRPr lang="en-US" b="1" dirty="0">
              <a:solidFill>
                <a:srgbClr val="FFFFFF"/>
              </a:solidFill>
              <a:latin typeface="Amasis"/>
            </a:endParaRP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In </a:t>
            </a:r>
            <a:r>
              <a:rPr lang="en-US" b="1" dirty="0" err="1">
                <a:solidFill>
                  <a:schemeClr val="tx1">
                    <a:lumMod val="50000"/>
                    <a:lumOff val="50000"/>
                  </a:schemeClr>
                </a:solidFill>
                <a:latin typeface="Amasis"/>
              </a:rPr>
              <a:t>september</a:t>
            </a:r>
            <a:r>
              <a:rPr lang="en-US" b="1" dirty="0">
                <a:solidFill>
                  <a:schemeClr val="tx1">
                    <a:lumMod val="50000"/>
                    <a:lumOff val="50000"/>
                  </a:schemeClr>
                </a:solidFill>
                <a:latin typeface="Amasis"/>
              </a:rPr>
              <a:t> 1992 British Pound was pushed to abandon the system. It was followed by the Italian Lira. A year later the ERM was the facto dead.</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High German interest rates to counteract fiscal expansion after re-unification put the ERM under stress and may have triggered the crisis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 name="TextBox 4"/>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Financial crises in the post Bretton Woods era</a:t>
            </a:r>
          </a:p>
        </p:txBody>
      </p:sp>
      <p:sp>
        <p:nvSpPr>
          <p:cNvPr id="359" name="TextBox 7"/>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17</a:t>
            </a:r>
          </a:p>
        </p:txBody>
      </p:sp>
      <p:sp>
        <p:nvSpPr>
          <p:cNvPr id="2" name="Rettangolo arrotondato 1"/>
          <p:cNvSpPr/>
          <p:nvPr/>
        </p:nvSpPr>
        <p:spPr>
          <a:xfrm>
            <a:off x="428625" y="1257300"/>
            <a:ext cx="8686800" cy="3962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pPr>
            <a:r>
              <a:rPr lang="en-US" b="1" dirty="0">
                <a:solidFill>
                  <a:schemeClr val="tx1">
                    <a:lumMod val="50000"/>
                    <a:lumOff val="50000"/>
                  </a:schemeClr>
                </a:solidFill>
                <a:latin typeface="Amasis"/>
              </a:rPr>
              <a:t>1994-95 - Mexican crisis</a:t>
            </a:r>
          </a:p>
          <a:p>
            <a:pPr>
              <a:lnSpc>
                <a:spcPct val="150000"/>
              </a:lnSpc>
            </a:pPr>
            <a:endParaRPr lang="en-US" b="1" dirty="0">
              <a:solidFill>
                <a:schemeClr val="tx1">
                  <a:lumMod val="50000"/>
                  <a:lumOff val="50000"/>
                </a:schemeClr>
              </a:solidFill>
              <a:latin typeface="Amasis"/>
            </a:endParaRP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Mexico was under a fixed exchange rate regime with the peso pegged to the US$</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A lax fiscal policy, insufficient $ reserves and raising lack of confidence in the banking system led to the abandonment of the peg</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A domino effect onto several emerging market could subside only after an IMF led support financial package was agreed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 name="TextBox 4"/>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Financial crises in the post Bretton Woods era</a:t>
            </a:r>
          </a:p>
        </p:txBody>
      </p:sp>
      <p:sp>
        <p:nvSpPr>
          <p:cNvPr id="364" name="TextBox 6"/>
          <p:cNvSpPr txBox="1"/>
          <p:nvPr/>
        </p:nvSpPr>
        <p:spPr>
          <a:xfrm>
            <a:off x="8972550" y="2990850"/>
            <a:ext cx="923925" cy="200025"/>
          </a:xfrm>
          <a:prstGeom prst="rect">
            <a:avLst/>
          </a:prstGeom>
          <a:effectLst>
            <a:glow rad="314325">
              <a:srgbClr val="F8941D">
                <a:alpha val="80000"/>
              </a:srgbClr>
            </a:glow>
          </a:effectLst>
        </p:spPr>
        <p:txBody>
          <a:bodyPr wrap="square" rtlCol="0" anchor="t">
            <a:spAutoFit/>
          </a:bodyPr>
          <a:lstStyle/>
          <a:p>
            <a:pPr algn="l"/>
            <a:r>
              <a:rPr lang="en-US" sz="1200" b="1" i="0" u="none" spc="0" dirty="0">
                <a:solidFill>
                  <a:srgbClr val="FFFFFF"/>
                </a:solidFill>
                <a:latin typeface="Amasis"/>
              </a:rPr>
              <a:t>Levi, 243</a:t>
            </a:r>
          </a:p>
        </p:txBody>
      </p:sp>
      <p:sp>
        <p:nvSpPr>
          <p:cNvPr id="365" name="TextBox 7"/>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18</a:t>
            </a:r>
          </a:p>
        </p:txBody>
      </p:sp>
      <p:sp>
        <p:nvSpPr>
          <p:cNvPr id="2" name="Rettangolo arrotondato 1"/>
          <p:cNvSpPr/>
          <p:nvPr/>
        </p:nvSpPr>
        <p:spPr>
          <a:xfrm>
            <a:off x="276225" y="1333500"/>
            <a:ext cx="8610600" cy="3505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pPr>
            <a:r>
              <a:rPr lang="en-US" b="1" dirty="0">
                <a:solidFill>
                  <a:schemeClr val="tx1">
                    <a:lumMod val="50000"/>
                    <a:lumOff val="50000"/>
                  </a:schemeClr>
                </a:solidFill>
                <a:latin typeface="Amasis"/>
              </a:rPr>
              <a:t>1997-99 Asian financial crisis</a:t>
            </a:r>
          </a:p>
          <a:p>
            <a:pPr>
              <a:lnSpc>
                <a:spcPct val="150000"/>
              </a:lnSpc>
            </a:pPr>
            <a:endParaRPr lang="en-US" b="1" dirty="0">
              <a:solidFill>
                <a:schemeClr val="tx1">
                  <a:lumMod val="50000"/>
                  <a:lumOff val="50000"/>
                </a:schemeClr>
              </a:solidFill>
              <a:latin typeface="Amasis"/>
            </a:endParaRP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A crisis of vast </a:t>
            </a:r>
            <a:r>
              <a:rPr lang="en-US" b="1" dirty="0" err="1">
                <a:solidFill>
                  <a:schemeClr val="tx1">
                    <a:lumMod val="50000"/>
                    <a:lumOff val="50000"/>
                  </a:schemeClr>
                </a:solidFill>
                <a:latin typeface="Amasis"/>
              </a:rPr>
              <a:t>propotions</a:t>
            </a:r>
            <a:r>
              <a:rPr lang="en-US" b="1" dirty="0">
                <a:solidFill>
                  <a:schemeClr val="tx1">
                    <a:lumMod val="50000"/>
                    <a:lumOff val="50000"/>
                  </a:schemeClr>
                </a:solidFill>
                <a:latin typeface="Amasis"/>
              </a:rPr>
              <a:t> on which thousands of pages have been written in the economic literature</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Surprising since it touched the "Asian Tigers" which were a "model" of economic growth</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Causes not in sovereign debt but in private debt and </a:t>
            </a:r>
            <a:r>
              <a:rPr lang="en-US" b="1" dirty="0" err="1">
                <a:solidFill>
                  <a:schemeClr val="tx1">
                    <a:lumMod val="50000"/>
                    <a:lumOff val="50000"/>
                  </a:schemeClr>
                </a:solidFill>
                <a:latin typeface="Amasis"/>
              </a:rPr>
              <a:t>badley</a:t>
            </a:r>
            <a:r>
              <a:rPr lang="en-US" b="1" dirty="0">
                <a:solidFill>
                  <a:schemeClr val="tx1">
                    <a:lumMod val="50000"/>
                    <a:lumOff val="50000"/>
                  </a:schemeClr>
                </a:solidFill>
                <a:latin typeface="Amasis"/>
              </a:rPr>
              <a:t> regulated domestic banking systems</a:t>
            </a:r>
          </a:p>
        </p:txBody>
      </p:sp>
      <p:sp>
        <p:nvSpPr>
          <p:cNvPr id="8" name="Rettangolo arrotondato 7"/>
          <p:cNvSpPr/>
          <p:nvPr/>
        </p:nvSpPr>
        <p:spPr>
          <a:xfrm>
            <a:off x="8985963" y="1357313"/>
            <a:ext cx="776287" cy="533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1300" b="1" dirty="0">
                <a:solidFill>
                  <a:schemeClr val="bg1"/>
                </a:solidFill>
              </a:rPr>
              <a:t>Levi, 243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 name="TextBox 4"/>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Financial crises in the post Bretton Woods era</a:t>
            </a:r>
          </a:p>
        </p:txBody>
      </p:sp>
      <p:sp>
        <p:nvSpPr>
          <p:cNvPr id="370" name="TextBox 6"/>
          <p:cNvSpPr txBox="1"/>
          <p:nvPr/>
        </p:nvSpPr>
        <p:spPr>
          <a:xfrm>
            <a:off x="9124950" y="2752725"/>
            <a:ext cx="923925" cy="200025"/>
          </a:xfrm>
          <a:prstGeom prst="rect">
            <a:avLst/>
          </a:prstGeom>
          <a:effectLst>
            <a:glow rad="314325">
              <a:srgbClr val="F8941D">
                <a:alpha val="80000"/>
              </a:srgbClr>
            </a:glow>
          </a:effectLst>
        </p:spPr>
        <p:txBody>
          <a:bodyPr wrap="square" rtlCol="0" anchor="t">
            <a:spAutoFit/>
          </a:bodyPr>
          <a:lstStyle/>
          <a:p>
            <a:pPr algn="l"/>
            <a:r>
              <a:rPr lang="en-US" sz="1200" b="1" i="0" u="none" spc="0" dirty="0">
                <a:solidFill>
                  <a:srgbClr val="FFFFFF"/>
                </a:solidFill>
                <a:latin typeface="Amasis"/>
              </a:rPr>
              <a:t>Levi, 245</a:t>
            </a:r>
          </a:p>
        </p:txBody>
      </p:sp>
      <p:sp>
        <p:nvSpPr>
          <p:cNvPr id="373" name="TextBox 7"/>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19</a:t>
            </a:r>
          </a:p>
        </p:txBody>
      </p:sp>
      <p:sp>
        <p:nvSpPr>
          <p:cNvPr id="374" name="Path2 1"/>
          <p:cNvSpPr/>
          <p:nvPr/>
        </p:nvSpPr>
        <p:spPr>
          <a:xfrm>
            <a:off x="5895975" y="1790700"/>
            <a:ext cx="390525" cy="9525"/>
          </a:xfrm>
          <a:prstGeom prst="rect">
            <a:avLst/>
          </a:prstGeom>
          <a:solidFill>
            <a:srgbClr val="FFAA00"/>
          </a:solidFill>
          <a:ln w="9525">
            <a:solidFill>
              <a:srgbClr val="FFFFFF"/>
            </a:solidFill>
          </a:ln>
          <a:effectLst/>
        </p:spPr>
      </p:sp>
      <p:sp>
        <p:nvSpPr>
          <p:cNvPr id="2" name="Rettangolo arrotondato 1"/>
          <p:cNvSpPr/>
          <p:nvPr/>
        </p:nvSpPr>
        <p:spPr>
          <a:xfrm>
            <a:off x="285750" y="1168937"/>
            <a:ext cx="8696325" cy="434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325" b="1" dirty="0">
                <a:solidFill>
                  <a:schemeClr val="tx1">
                    <a:lumMod val="50000"/>
                    <a:lumOff val="50000"/>
                  </a:schemeClr>
                </a:solidFill>
                <a:latin typeface="Amasis"/>
              </a:rPr>
              <a:t>2001 Argentina's exchange rate &amp; banking crisis</a:t>
            </a:r>
          </a:p>
          <a:p>
            <a:r>
              <a:rPr lang="en-US" sz="2325" b="1" dirty="0">
                <a:solidFill>
                  <a:srgbClr val="FFFFFF"/>
                </a:solidFill>
                <a:latin typeface="Amasis"/>
              </a:rPr>
              <a:t> </a:t>
            </a:r>
            <a:r>
              <a:rPr lang="en-US" sz="2025" b="1" dirty="0">
                <a:solidFill>
                  <a:srgbClr val="FFFFFF"/>
                </a:solidFill>
                <a:latin typeface="Amasis"/>
              </a:rPr>
              <a:t> </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Currency board since 1991 to fight inflation </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By the end of 2001-early 2002 the currency board broke down</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Causes are debated: fiscal laxity was one of the reasons but an overvalued currency which contributed to low growth also played a role</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The case of Argentina interesting not for the domino effect (which was very limited) but for </a:t>
            </a:r>
            <a:r>
              <a:rPr lang="en-US" b="1" dirty="0" err="1">
                <a:solidFill>
                  <a:schemeClr val="tx1">
                    <a:lumMod val="50000"/>
                    <a:lumOff val="50000"/>
                  </a:schemeClr>
                </a:solidFill>
                <a:latin typeface="Amasis"/>
              </a:rPr>
              <a:t>demostrating</a:t>
            </a:r>
            <a:r>
              <a:rPr lang="en-US" b="1" dirty="0">
                <a:solidFill>
                  <a:schemeClr val="tx1">
                    <a:lumMod val="50000"/>
                    <a:lumOff val="50000"/>
                  </a:schemeClr>
                </a:solidFill>
                <a:latin typeface="Amasis"/>
              </a:rPr>
              <a:t> how difficult it is to defend fixed exchange rates.</a:t>
            </a:r>
          </a:p>
        </p:txBody>
      </p:sp>
      <p:sp>
        <p:nvSpPr>
          <p:cNvPr id="372" name="RoundedRect2 1"/>
          <p:cNvSpPr/>
          <p:nvPr/>
        </p:nvSpPr>
        <p:spPr>
          <a:xfrm>
            <a:off x="6308201" y="2137648"/>
            <a:ext cx="1600200" cy="715089"/>
          </a:xfrm>
          <a:prstGeom prst="round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1200" b="1" i="0" u="none" spc="0" dirty="0">
                <a:solidFill>
                  <a:schemeClr val="tx1">
                    <a:lumMod val="50000"/>
                    <a:lumOff val="50000"/>
                  </a:schemeClr>
                </a:solidFill>
                <a:latin typeface="Amasis"/>
              </a:rPr>
              <a:t>Fixed exchange rate (peg to US$)</a:t>
            </a:r>
            <a:r>
              <a:rPr lang="en-US" sz="1200" b="0" i="0" u="none" spc="0" dirty="0">
                <a:solidFill>
                  <a:schemeClr val="tx1">
                    <a:lumMod val="50000"/>
                    <a:lumOff val="50000"/>
                  </a:schemeClr>
                </a:solidFill>
                <a:latin typeface="Amasis"/>
              </a:rPr>
              <a:t> </a:t>
            </a:r>
          </a:p>
          <a:p>
            <a:pPr algn="ctr"/>
            <a:r>
              <a:rPr lang="en-US" sz="1200" b="1" i="0" u="none" spc="0" dirty="0">
                <a:solidFill>
                  <a:schemeClr val="tx1">
                    <a:lumMod val="50000"/>
                    <a:lumOff val="50000"/>
                  </a:schemeClr>
                </a:solidFill>
                <a:latin typeface="Amasis"/>
              </a:rPr>
              <a:t>ΔMs=ΔR</a:t>
            </a:r>
          </a:p>
        </p:txBody>
      </p:sp>
      <p:cxnSp>
        <p:nvCxnSpPr>
          <p:cNvPr id="4" name="Connettore 2 3"/>
          <p:cNvCxnSpPr/>
          <p:nvPr/>
        </p:nvCxnSpPr>
        <p:spPr>
          <a:xfrm>
            <a:off x="5838825" y="2476500"/>
            <a:ext cx="390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9124949" y="1557598"/>
            <a:ext cx="929562" cy="533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1300" b="1" dirty="0">
                <a:solidFill>
                  <a:schemeClr val="bg1"/>
                </a:solidFill>
              </a:rPr>
              <a:t>Levi, 245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TextBox 1"/>
          <p:cNvSpPr txBox="1"/>
          <p:nvPr/>
        </p:nvSpPr>
        <p:spPr>
          <a:xfrm>
            <a:off x="571500" y="438150"/>
            <a:ext cx="9048750" cy="4299254"/>
          </a:xfrm>
          <a:prstGeom prst="rect">
            <a:avLst/>
          </a:prstGeom>
          <a:effectLst/>
        </p:spPr>
        <p:txBody>
          <a:bodyPr wrap="square" rtlCol="0" anchor="t">
            <a:spAutoFit/>
          </a:bodyPr>
          <a:lstStyle/>
          <a:p>
            <a:pPr algn="l">
              <a:lnSpc>
                <a:spcPct val="150000"/>
              </a:lnSpc>
            </a:pPr>
            <a:r>
              <a:rPr lang="en-US" sz="2025" b="1" i="0" u="none" spc="0" dirty="0">
                <a:solidFill>
                  <a:schemeClr val="tx1">
                    <a:lumMod val="50000"/>
                    <a:lumOff val="50000"/>
                  </a:schemeClr>
                </a:solidFill>
                <a:latin typeface="Amasis"/>
              </a:rPr>
              <a:t>INDEX</a:t>
            </a:r>
          </a:p>
          <a:p>
            <a:pPr algn="l">
              <a:lnSpc>
                <a:spcPct val="150000"/>
              </a:lnSpc>
            </a:pPr>
            <a:r>
              <a:rPr lang="en-US" sz="2025" b="1" i="0" u="none" spc="0" dirty="0">
                <a:solidFill>
                  <a:schemeClr val="tx1">
                    <a:lumMod val="50000"/>
                    <a:lumOff val="50000"/>
                  </a:schemeClr>
                </a:solidFill>
                <a:latin typeface="Amasis"/>
              </a:rPr>
              <a:t>1. Monetary policy in a Fiat money economy</a:t>
            </a:r>
          </a:p>
          <a:p>
            <a:pPr algn="l">
              <a:lnSpc>
                <a:spcPct val="150000"/>
              </a:lnSpc>
            </a:pPr>
            <a:r>
              <a:rPr lang="en-US" sz="2025" b="1" i="0" u="none" spc="0" dirty="0">
                <a:solidFill>
                  <a:schemeClr val="tx1">
                    <a:lumMod val="50000"/>
                    <a:lumOff val="50000"/>
                  </a:schemeClr>
                </a:solidFill>
                <a:latin typeface="Amasis"/>
              </a:rPr>
              <a:t>2. Recent financial crises (80s, 90s &amp; Argentina's default)</a:t>
            </a:r>
          </a:p>
          <a:p>
            <a:pPr algn="l">
              <a:lnSpc>
                <a:spcPct val="150000"/>
              </a:lnSpc>
            </a:pPr>
            <a:r>
              <a:rPr lang="en-US" sz="2025" b="1" i="0" u="none" spc="0" dirty="0">
                <a:solidFill>
                  <a:schemeClr val="tx1">
                    <a:lumMod val="50000"/>
                    <a:lumOff val="50000"/>
                  </a:schemeClr>
                </a:solidFill>
                <a:latin typeface="Amasis"/>
              </a:rPr>
              <a:t>3. Main causes of financial crises</a:t>
            </a:r>
          </a:p>
          <a:p>
            <a:pPr algn="l">
              <a:lnSpc>
                <a:spcPct val="150000"/>
              </a:lnSpc>
            </a:pPr>
            <a:r>
              <a:rPr lang="en-US" sz="2025" b="1" i="0" u="none" spc="0" dirty="0">
                <a:solidFill>
                  <a:schemeClr val="tx1">
                    <a:lumMod val="50000"/>
                    <a:lumOff val="50000"/>
                  </a:schemeClr>
                </a:solidFill>
                <a:latin typeface="Amasis"/>
              </a:rPr>
              <a:t>4. 2007-2012 Economic &amp; financial crises</a:t>
            </a:r>
          </a:p>
          <a:p>
            <a:pPr algn="l">
              <a:lnSpc>
                <a:spcPct val="150000"/>
              </a:lnSpc>
            </a:pPr>
            <a:r>
              <a:rPr lang="en-US" sz="2025" b="1" i="0" u="none" spc="0" dirty="0">
                <a:solidFill>
                  <a:schemeClr val="tx1">
                    <a:lumMod val="50000"/>
                    <a:lumOff val="50000"/>
                  </a:schemeClr>
                </a:solidFill>
                <a:latin typeface="Amasis"/>
              </a:rPr>
              <a:t>   </a:t>
            </a:r>
            <a:r>
              <a:rPr lang="en-US" sz="2025" b="1" i="1" u="none" spc="0" dirty="0">
                <a:solidFill>
                  <a:schemeClr val="tx1">
                    <a:lumMod val="50000"/>
                    <a:lumOff val="50000"/>
                  </a:schemeClr>
                </a:solidFill>
                <a:latin typeface="Amasis"/>
              </a:rPr>
              <a:t>4.1</a:t>
            </a:r>
            <a:r>
              <a:rPr lang="en-US" sz="2025" b="1" i="0" u="none" spc="0" dirty="0">
                <a:solidFill>
                  <a:schemeClr val="tx1">
                    <a:lumMod val="50000"/>
                    <a:lumOff val="50000"/>
                  </a:schemeClr>
                </a:solidFill>
                <a:latin typeface="Amasis"/>
              </a:rPr>
              <a:t> </a:t>
            </a:r>
            <a:r>
              <a:rPr lang="en-US" sz="2025" b="1" i="1" u="none" spc="0" dirty="0">
                <a:solidFill>
                  <a:schemeClr val="tx1">
                    <a:lumMod val="50000"/>
                    <a:lumOff val="50000"/>
                  </a:schemeClr>
                </a:solidFill>
                <a:latin typeface="Amasis"/>
              </a:rPr>
              <a:t>Phase I Subprime loans crisis</a:t>
            </a:r>
          </a:p>
          <a:p>
            <a:pPr algn="l">
              <a:lnSpc>
                <a:spcPct val="150000"/>
              </a:lnSpc>
            </a:pPr>
            <a:r>
              <a:rPr lang="en-US" sz="2025" b="1" i="1" u="none" spc="0" dirty="0">
                <a:solidFill>
                  <a:schemeClr val="tx1">
                    <a:lumMod val="50000"/>
                    <a:lumOff val="50000"/>
                  </a:schemeClr>
                </a:solidFill>
                <a:latin typeface="Amasis"/>
              </a:rPr>
              <a:t>   4.2 Phase II European sovereign debt crisis</a:t>
            </a:r>
          </a:p>
          <a:p>
            <a:pPr algn="l">
              <a:lnSpc>
                <a:spcPct val="150000"/>
              </a:lnSpc>
            </a:pPr>
            <a:r>
              <a:rPr lang="en-US" sz="2025" b="1" i="0" u="none" spc="0" dirty="0">
                <a:solidFill>
                  <a:schemeClr val="tx1">
                    <a:lumMod val="50000"/>
                    <a:lumOff val="50000"/>
                  </a:schemeClr>
                </a:solidFill>
                <a:latin typeface="Amasis"/>
              </a:rPr>
              <a:t>5. Consequences of Greece/Italy leaving the eurozone</a:t>
            </a:r>
          </a:p>
          <a:p>
            <a:pPr algn="l">
              <a:lnSpc>
                <a:spcPct val="150000"/>
              </a:lnSpc>
            </a:pPr>
            <a:r>
              <a:rPr lang="en-US" sz="2025" b="1" dirty="0">
                <a:solidFill>
                  <a:schemeClr val="tx1">
                    <a:lumMod val="50000"/>
                    <a:lumOff val="50000"/>
                  </a:schemeClr>
                </a:solidFill>
                <a:latin typeface="Amasis"/>
              </a:rPr>
              <a:t>6. Quantitative Easing</a:t>
            </a:r>
            <a:endParaRPr lang="en-US" sz="2025" b="1" i="0" u="none" spc="0" dirty="0">
              <a:solidFill>
                <a:schemeClr val="tx1">
                  <a:lumMod val="50000"/>
                  <a:lumOff val="50000"/>
                </a:schemeClr>
              </a:solidFill>
              <a:latin typeface="Amasis"/>
            </a:endParaRPr>
          </a:p>
        </p:txBody>
      </p:sp>
      <p:sp>
        <p:nvSpPr>
          <p:cNvPr id="264" name="TextBox 2"/>
          <p:cNvSpPr txBox="1"/>
          <p:nvPr/>
        </p:nvSpPr>
        <p:spPr>
          <a:xfrm>
            <a:off x="9563100" y="5391150"/>
            <a:ext cx="352425" cy="171450"/>
          </a:xfrm>
          <a:prstGeom prst="rect">
            <a:avLst/>
          </a:prstGeom>
          <a:effectLst/>
        </p:spPr>
        <p:txBody>
          <a:bodyPr wrap="square" rtlCol="0" anchor="t">
            <a:spAutoFit/>
          </a:bodyPr>
          <a:lstStyle/>
          <a:p>
            <a:pPr algn="ctr"/>
            <a:r>
              <a:rPr lang="en-US" sz="975" b="1" i="0" u="none" spc="0" dirty="0">
                <a:solidFill>
                  <a:srgbClr val="000000"/>
                </a:solidFill>
                <a:latin typeface="Amasis"/>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 name="TextBox 4"/>
          <p:cNvSpPr txBox="1"/>
          <p:nvPr/>
        </p:nvSpPr>
        <p:spPr>
          <a:xfrm>
            <a:off x="285750" y="285750"/>
            <a:ext cx="9639300" cy="409575"/>
          </a:xfrm>
          <a:prstGeom prst="rect">
            <a:avLst/>
          </a:prstGeom>
          <a:effectLst/>
        </p:spPr>
        <p:txBody>
          <a:bodyPr wrap="square" rtlCol="0" anchor="t">
            <a:spAutoFit/>
          </a:bodyPr>
          <a:lstStyle/>
          <a:p>
            <a:pPr algn="l"/>
            <a:r>
              <a:rPr lang="en-US" sz="2775" b="1" i="0" u="none" spc="0" dirty="0">
                <a:solidFill>
                  <a:srgbClr val="4D4D4D"/>
                </a:solidFill>
                <a:latin typeface="Amasis"/>
              </a:rPr>
              <a:t>Financial crises in the post Bretton Woods era</a:t>
            </a:r>
          </a:p>
        </p:txBody>
      </p:sp>
      <p:sp>
        <p:nvSpPr>
          <p:cNvPr id="378" name="Path2 1"/>
          <p:cNvSpPr/>
          <p:nvPr/>
        </p:nvSpPr>
        <p:spPr>
          <a:xfrm>
            <a:off x="4210050" y="2371725"/>
            <a:ext cx="390525" cy="9525"/>
          </a:xfrm>
          <a:prstGeom prst="rect">
            <a:avLst/>
          </a:prstGeom>
          <a:solidFill>
            <a:srgbClr val="FFAA00"/>
          </a:solidFill>
          <a:ln w="9525">
            <a:solidFill>
              <a:srgbClr val="FFFFFF"/>
            </a:solidFill>
          </a:ln>
          <a:effectLst/>
        </p:spPr>
      </p:sp>
      <p:sp>
        <p:nvSpPr>
          <p:cNvPr id="379" name="TextBox 7"/>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20</a:t>
            </a:r>
          </a:p>
        </p:txBody>
      </p:sp>
      <p:sp>
        <p:nvSpPr>
          <p:cNvPr id="2" name="Rettangolo arrotondato 1"/>
          <p:cNvSpPr/>
          <p:nvPr/>
        </p:nvSpPr>
        <p:spPr>
          <a:xfrm>
            <a:off x="1195387" y="1900237"/>
            <a:ext cx="7762875"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lumMod val="50000"/>
                    <a:lumOff val="50000"/>
                  </a:schemeClr>
                </a:solidFill>
                <a:latin typeface="Amasis"/>
              </a:rPr>
              <a:t>2007 Current economic &amp; financial crisis (Great Crisis)</a:t>
            </a:r>
            <a:r>
              <a:rPr lang="en-US" sz="1050" b="1" dirty="0">
                <a:solidFill>
                  <a:schemeClr val="tx1">
                    <a:lumMod val="50000"/>
                    <a:lumOff val="50000"/>
                  </a:schemeClr>
                </a:solidFill>
                <a:latin typeface="Amasis"/>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3" name="TextBox 1"/>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Causes of financial crises</a:t>
            </a:r>
          </a:p>
        </p:txBody>
      </p:sp>
      <p:sp>
        <p:nvSpPr>
          <p:cNvPr id="384" name="TextBox 2"/>
          <p:cNvSpPr txBox="1"/>
          <p:nvPr/>
        </p:nvSpPr>
        <p:spPr>
          <a:xfrm>
            <a:off x="247650" y="904875"/>
            <a:ext cx="9410700" cy="3901068"/>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Although financial crises differ from one another, economists and economic historians study their common features with the aim to learn from past episodes of instability and avoid the same mistakes in the future.</a:t>
            </a:r>
          </a:p>
          <a:p>
            <a:pPr algn="just">
              <a:lnSpc>
                <a:spcPct val="150000"/>
              </a:lnSpc>
            </a:pPr>
            <a:r>
              <a:rPr lang="en-US" sz="1650" b="0" i="0" u="none" spc="0" dirty="0">
                <a:solidFill>
                  <a:schemeClr val="tx1">
                    <a:lumMod val="50000"/>
                    <a:lumOff val="50000"/>
                  </a:schemeClr>
                </a:solidFill>
                <a:latin typeface="Amasis"/>
              </a:rPr>
              <a:t>In recent crisis episodes, inflation is less of a problem than in the past since globalization has reduced prices/inflation worldwide.</a:t>
            </a:r>
          </a:p>
          <a:p>
            <a:pPr algn="just">
              <a:lnSpc>
                <a:spcPct val="150000"/>
              </a:lnSpc>
            </a:pPr>
            <a:r>
              <a:rPr lang="en-US" sz="1650" b="0" i="0" u="none" spc="0" dirty="0">
                <a:solidFill>
                  <a:schemeClr val="tx1">
                    <a:lumMod val="50000"/>
                    <a:lumOff val="50000"/>
                  </a:schemeClr>
                </a:solidFill>
                <a:latin typeface="Amasis"/>
              </a:rPr>
              <a:t>Financial crises are often due to a combination of several factors that normally involve the exchange rate, especially when it is fixed, the BoP and/or the level of reserves, and the financial/banking system.</a:t>
            </a:r>
          </a:p>
          <a:p>
            <a:pPr algn="just">
              <a:lnSpc>
                <a:spcPct val="150000"/>
              </a:lnSpc>
            </a:pPr>
            <a:r>
              <a:rPr lang="en-US" sz="1650" b="0" i="0" u="none" spc="0" dirty="0">
                <a:solidFill>
                  <a:schemeClr val="tx1">
                    <a:lumMod val="50000"/>
                    <a:lumOff val="50000"/>
                  </a:schemeClr>
                </a:solidFill>
                <a:latin typeface="Amasis"/>
              </a:rPr>
              <a:t>In particular, it is recurrent to have a situation in which the banking system is fragile, the </a:t>
            </a:r>
            <a:r>
              <a:rPr lang="en-US" sz="1650" b="0" i="0" u="none" spc="0" dirty="0" err="1">
                <a:solidFill>
                  <a:schemeClr val="tx1">
                    <a:lumMod val="50000"/>
                    <a:lumOff val="50000"/>
                  </a:schemeClr>
                </a:solidFill>
                <a:latin typeface="Amasis"/>
              </a:rPr>
              <a:t>BoP</a:t>
            </a:r>
            <a:r>
              <a:rPr lang="en-US" sz="1650" b="0" i="0" u="none" spc="0" dirty="0">
                <a:solidFill>
                  <a:schemeClr val="tx1">
                    <a:lumMod val="50000"/>
                    <a:lumOff val="50000"/>
                  </a:schemeClr>
                </a:solidFill>
                <a:latin typeface="Amasis"/>
              </a:rPr>
              <a:t> is in deficit (initially in the current account) or reserves are limited, the exchange rate is pegged and overvalued, and a devaluation is likely. When this situation persists sooner or later speculation will attack the peg and cause a devaluation, with all its consequences.</a:t>
            </a:r>
          </a:p>
        </p:txBody>
      </p:sp>
      <p:sp>
        <p:nvSpPr>
          <p:cNvPr id="385"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8" name="TextBox 1"/>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Causes of financial crises</a:t>
            </a:r>
          </a:p>
        </p:txBody>
      </p:sp>
      <p:sp>
        <p:nvSpPr>
          <p:cNvPr id="390"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22</a:t>
            </a:r>
          </a:p>
        </p:txBody>
      </p:sp>
      <p:sp>
        <p:nvSpPr>
          <p:cNvPr id="391" name="TextBox 2"/>
          <p:cNvSpPr txBox="1"/>
          <p:nvPr/>
        </p:nvSpPr>
        <p:spPr>
          <a:xfrm>
            <a:off x="247650" y="904875"/>
            <a:ext cx="9410700" cy="2377574"/>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Normally, however, the exchange rate, the </a:t>
            </a:r>
            <a:r>
              <a:rPr lang="en-US" sz="1650" b="0" i="0" u="none" spc="0" dirty="0" err="1">
                <a:solidFill>
                  <a:schemeClr val="tx1">
                    <a:lumMod val="50000"/>
                    <a:lumOff val="50000"/>
                  </a:schemeClr>
                </a:solidFill>
                <a:latin typeface="Amasis"/>
              </a:rPr>
              <a:t>BoP</a:t>
            </a:r>
            <a:r>
              <a:rPr lang="en-US" sz="1650" b="0" i="0" u="none" spc="0" dirty="0">
                <a:solidFill>
                  <a:schemeClr val="tx1">
                    <a:lumMod val="50000"/>
                    <a:lumOff val="50000"/>
                  </a:schemeClr>
                </a:solidFill>
                <a:latin typeface="Amasis"/>
              </a:rPr>
              <a:t> and the fragility of the domestic banking system are symptoms of deeper problems. These may be weaknesses in the productive system (growth &amp; exports are too low), problems in functioning of some markets (protections and restrictions of transactions are widespread) or "governance" hurdles concerning banks or firms.</a:t>
            </a:r>
          </a:p>
          <a:p>
            <a:pPr algn="just">
              <a:lnSpc>
                <a:spcPct val="150000"/>
              </a:lnSpc>
            </a:pPr>
            <a:r>
              <a:rPr lang="en-US" sz="1650" b="0" i="0" u="none" spc="0" dirty="0">
                <a:solidFill>
                  <a:schemeClr val="tx1">
                    <a:lumMod val="50000"/>
                    <a:lumOff val="50000"/>
                  </a:schemeClr>
                </a:solidFill>
                <a:latin typeface="Amasis"/>
              </a:rPr>
              <a:t>Bad economic policies are also often the cause of financial crises, as in the case of a prolonged lax fiscal policy.</a:t>
            </a:r>
          </a:p>
        </p:txBody>
      </p:sp>
      <p:sp>
        <p:nvSpPr>
          <p:cNvPr id="2" name="Rettangolo arrotondato 1"/>
          <p:cNvSpPr/>
          <p:nvPr/>
        </p:nvSpPr>
        <p:spPr>
          <a:xfrm>
            <a:off x="428625" y="3335137"/>
            <a:ext cx="8839200" cy="20560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200" b="1" i="1" u="sng" dirty="0">
                <a:solidFill>
                  <a:schemeClr val="tx1">
                    <a:lumMod val="50000"/>
                    <a:lumOff val="50000"/>
                  </a:schemeClr>
                </a:solidFill>
                <a:latin typeface="Amasis"/>
              </a:rPr>
              <a:t>A note of Exchange Rate Instability</a:t>
            </a:r>
          </a:p>
          <a:p>
            <a:r>
              <a:rPr lang="en-US" sz="1650" b="1" i="1" dirty="0">
                <a:solidFill>
                  <a:schemeClr val="tx1">
                    <a:lumMod val="50000"/>
                    <a:lumOff val="50000"/>
                  </a:schemeClr>
                </a:solidFill>
                <a:latin typeface="Amasis"/>
              </a:rPr>
              <a:t>While in the past flexible exchange rate were considered source of instability, nowadays it seems that fixed exchange rates are the real source for concern. When the peg is wrong (currency is overvalued) and/or a devaluation is largely expected, this become "</a:t>
            </a:r>
            <a:r>
              <a:rPr lang="en-US" sz="1650" b="1" i="1" dirty="0" err="1">
                <a:solidFill>
                  <a:schemeClr val="tx1">
                    <a:lumMod val="50000"/>
                    <a:lumOff val="50000"/>
                  </a:schemeClr>
                </a:solidFill>
                <a:latin typeface="Amasis"/>
              </a:rPr>
              <a:t>sel</a:t>
            </a:r>
            <a:r>
              <a:rPr lang="en-US" sz="1650" b="1" i="1" dirty="0">
                <a:solidFill>
                  <a:schemeClr val="tx1">
                    <a:lumMod val="50000"/>
                    <a:lumOff val="50000"/>
                  </a:schemeClr>
                </a:solidFill>
                <a:latin typeface="Amasis"/>
              </a:rPr>
              <a:t>-fulfilling". Speculation in the end succeeds in causing the peg to break-down. Paradoxically, it happens that fixed rates are unstable!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4" name="TextBox 1"/>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2007-2012 Economic &amp; Financial Crisis</a:t>
            </a:r>
          </a:p>
        </p:txBody>
      </p:sp>
      <p:sp>
        <p:nvSpPr>
          <p:cNvPr id="395" name="TextBox 2"/>
          <p:cNvSpPr txBox="1"/>
          <p:nvPr/>
        </p:nvSpPr>
        <p:spPr>
          <a:xfrm>
            <a:off x="247650" y="904875"/>
            <a:ext cx="9410700" cy="4028026"/>
          </a:xfrm>
          <a:prstGeom prst="rect">
            <a:avLst/>
          </a:prstGeom>
          <a:effectLst/>
        </p:spPr>
        <p:txBody>
          <a:bodyPr wrap="square" rtlCol="0" anchor="t">
            <a:spAutoFit/>
          </a:bodyPr>
          <a:lstStyle/>
          <a:p>
            <a:pPr algn="just">
              <a:lnSpc>
                <a:spcPct val="150000"/>
              </a:lnSpc>
            </a:pPr>
            <a:r>
              <a:rPr lang="en-US" sz="1650" b="1" i="0" u="none" spc="0" dirty="0">
                <a:solidFill>
                  <a:schemeClr val="tx1">
                    <a:lumMod val="50000"/>
                    <a:lumOff val="50000"/>
                  </a:schemeClr>
                </a:solidFill>
                <a:latin typeface="Amasis"/>
              </a:rPr>
              <a:t>1.</a:t>
            </a:r>
            <a:r>
              <a:rPr lang="en-US" sz="1650" b="0" i="0" u="none" spc="0" dirty="0">
                <a:solidFill>
                  <a:schemeClr val="tx1">
                    <a:lumMod val="50000"/>
                    <a:lumOff val="50000"/>
                  </a:schemeClr>
                </a:solidFill>
                <a:latin typeface="Amasis"/>
              </a:rPr>
              <a:t> Considered the </a:t>
            </a:r>
            <a:r>
              <a:rPr lang="en-US" sz="1650" b="1" i="0" u="none" spc="0" dirty="0">
                <a:solidFill>
                  <a:schemeClr val="tx1">
                    <a:lumMod val="50000"/>
                    <a:lumOff val="50000"/>
                  </a:schemeClr>
                </a:solidFill>
                <a:latin typeface="Amasis"/>
              </a:rPr>
              <a:t>most severe</a:t>
            </a:r>
            <a:r>
              <a:rPr lang="en-US" sz="1650" b="0" i="0" u="none" spc="0" dirty="0">
                <a:solidFill>
                  <a:schemeClr val="tx1">
                    <a:lumMod val="50000"/>
                    <a:lumOff val="50000"/>
                  </a:schemeClr>
                </a:solidFill>
                <a:latin typeface="Amasis"/>
              </a:rPr>
              <a:t> worldwide crisis since the Great depression, and in fact it is named "</a:t>
            </a:r>
            <a:r>
              <a:rPr lang="en-US" sz="1650" b="1" i="0" u="none" spc="0" dirty="0">
                <a:solidFill>
                  <a:schemeClr val="tx1">
                    <a:lumMod val="50000"/>
                    <a:lumOff val="50000"/>
                  </a:schemeClr>
                </a:solidFill>
                <a:latin typeface="Amasis"/>
              </a:rPr>
              <a:t>The Great Crisis</a:t>
            </a:r>
            <a:r>
              <a:rPr lang="en-US" sz="1650" b="0" i="0" u="none" spc="0" dirty="0">
                <a:solidFill>
                  <a:schemeClr val="tx1">
                    <a:lumMod val="50000"/>
                    <a:lumOff val="50000"/>
                  </a:schemeClr>
                </a:solidFill>
                <a:latin typeface="Amasis"/>
              </a:rPr>
              <a:t>".</a:t>
            </a:r>
          </a:p>
          <a:p>
            <a:pPr algn="just">
              <a:lnSpc>
                <a:spcPct val="150000"/>
              </a:lnSpc>
            </a:pPr>
            <a:r>
              <a:rPr lang="en-US" sz="1650" b="1" i="0" u="none" spc="0" dirty="0">
                <a:solidFill>
                  <a:schemeClr val="tx1">
                    <a:lumMod val="50000"/>
                    <a:lumOff val="50000"/>
                  </a:schemeClr>
                </a:solidFill>
                <a:latin typeface="Amasis"/>
              </a:rPr>
              <a:t>2.</a:t>
            </a:r>
            <a:r>
              <a:rPr lang="en-US" sz="1650" b="0" i="0" u="none" spc="0" dirty="0">
                <a:solidFill>
                  <a:schemeClr val="tx1">
                    <a:lumMod val="50000"/>
                    <a:lumOff val="50000"/>
                  </a:schemeClr>
                </a:solidFill>
                <a:latin typeface="Amasis"/>
              </a:rPr>
              <a:t> </a:t>
            </a:r>
            <a:r>
              <a:rPr lang="en-US" sz="1650" b="1" i="0" u="none" spc="0" dirty="0">
                <a:solidFill>
                  <a:schemeClr val="tx1">
                    <a:lumMod val="50000"/>
                    <a:lumOff val="50000"/>
                  </a:schemeClr>
                </a:solidFill>
                <a:latin typeface="Amasis"/>
              </a:rPr>
              <a:t>Largely unexpected</a:t>
            </a:r>
          </a:p>
          <a:p>
            <a:pPr algn="just">
              <a:lnSpc>
                <a:spcPct val="150000"/>
              </a:lnSpc>
            </a:pPr>
            <a:r>
              <a:rPr lang="en-US" sz="1650" b="0" i="0" u="none" spc="0" dirty="0">
                <a:solidFill>
                  <a:schemeClr val="tx1">
                    <a:lumMod val="50000"/>
                    <a:lumOff val="50000"/>
                  </a:schemeClr>
                </a:solidFill>
                <a:latin typeface="Amasis"/>
              </a:rPr>
              <a:t>Although several international institutions had sent warnings that the growth process  was accumulating imbalances (especially in </a:t>
            </a:r>
            <a:r>
              <a:rPr lang="en-US" sz="1650" b="0" i="0" u="none" spc="0" dirty="0" err="1">
                <a:solidFill>
                  <a:schemeClr val="tx1">
                    <a:lumMod val="50000"/>
                    <a:lumOff val="50000"/>
                  </a:schemeClr>
                </a:solidFill>
                <a:latin typeface="Amasis"/>
              </a:rPr>
              <a:t>BoPs</a:t>
            </a:r>
            <a:r>
              <a:rPr lang="en-US" sz="1650" b="0" i="0" u="none" spc="0" dirty="0">
                <a:solidFill>
                  <a:schemeClr val="tx1">
                    <a:lumMod val="50000"/>
                    <a:lumOff val="50000"/>
                  </a:schemeClr>
                </a:solidFill>
                <a:latin typeface="Amasis"/>
              </a:rPr>
              <a:t>), they did not forsee the crisis. None could believe that a serious financial crisis would develop in the most advanced system of the world, the US. If a crisis occurs - most of us thought - then it would come from emerging markets or a fall in the $.</a:t>
            </a:r>
          </a:p>
          <a:p>
            <a:pPr algn="just">
              <a:lnSpc>
                <a:spcPct val="150000"/>
              </a:lnSpc>
            </a:pPr>
            <a:r>
              <a:rPr lang="en-US" sz="1650" b="1" i="0" u="none" spc="0" dirty="0">
                <a:solidFill>
                  <a:schemeClr val="tx1">
                    <a:lumMod val="50000"/>
                    <a:lumOff val="50000"/>
                  </a:schemeClr>
                </a:solidFill>
                <a:latin typeface="Amasis"/>
              </a:rPr>
              <a:t>3.</a:t>
            </a:r>
            <a:r>
              <a:rPr lang="en-US" sz="1650" b="0" i="0" u="none" spc="0" dirty="0">
                <a:solidFill>
                  <a:schemeClr val="tx1">
                    <a:lumMod val="50000"/>
                    <a:lumOff val="50000"/>
                  </a:schemeClr>
                </a:solidFill>
                <a:latin typeface="Amasis"/>
              </a:rPr>
              <a:t> If in the first years the center of the crisis were the US, in the last 2-3 years it has become Europe (sovereign debt crisis).</a:t>
            </a: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p:txBody>
      </p:sp>
      <p:sp>
        <p:nvSpPr>
          <p:cNvPr id="396"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 name="TextBox 1"/>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2007-2012 Economic &amp; Financial Crisis</a:t>
            </a:r>
          </a:p>
        </p:txBody>
      </p:sp>
      <p:sp>
        <p:nvSpPr>
          <p:cNvPr id="400" name="TextBox 2"/>
          <p:cNvSpPr txBox="1"/>
          <p:nvPr/>
        </p:nvSpPr>
        <p:spPr>
          <a:xfrm>
            <a:off x="295275" y="904875"/>
            <a:ext cx="9410700" cy="4408899"/>
          </a:xfrm>
          <a:prstGeom prst="rect">
            <a:avLst/>
          </a:prstGeom>
          <a:effectLst/>
        </p:spPr>
        <p:txBody>
          <a:bodyPr wrap="square" rtlCol="0" anchor="t">
            <a:spAutoFit/>
          </a:bodyPr>
          <a:lstStyle/>
          <a:p>
            <a:pPr algn="just">
              <a:lnSpc>
                <a:spcPct val="150000"/>
              </a:lnSpc>
            </a:pPr>
            <a:r>
              <a:rPr lang="en-US" sz="1650" b="1" i="0" u="none" spc="0" dirty="0">
                <a:solidFill>
                  <a:schemeClr val="tx1">
                    <a:lumMod val="50000"/>
                    <a:lumOff val="50000"/>
                  </a:schemeClr>
                </a:solidFill>
                <a:latin typeface="Amasis"/>
              </a:rPr>
              <a:t>4.</a:t>
            </a:r>
            <a:r>
              <a:rPr lang="en-US" sz="1650" b="0" i="0" u="none" spc="0" dirty="0">
                <a:solidFill>
                  <a:schemeClr val="tx1">
                    <a:lumMod val="50000"/>
                    <a:lumOff val="50000"/>
                  </a:schemeClr>
                </a:solidFill>
                <a:latin typeface="Amasis"/>
              </a:rPr>
              <a:t> From financial the crisis has rapidly muted in a real crisis, with sharp falls in GDPs (mostly in Europe: in 2009 Ireland -5%, UK -2.8%, Germany -2.3%).</a:t>
            </a:r>
          </a:p>
          <a:p>
            <a:pPr algn="just">
              <a:lnSpc>
                <a:spcPct val="150000"/>
              </a:lnSpc>
            </a:pPr>
            <a:r>
              <a:rPr lang="en-US" sz="1650" b="1" i="0" u="none" spc="0" dirty="0">
                <a:solidFill>
                  <a:schemeClr val="tx1">
                    <a:lumMod val="50000"/>
                    <a:lumOff val="50000"/>
                  </a:schemeClr>
                </a:solidFill>
                <a:latin typeface="Amasis"/>
              </a:rPr>
              <a:t>5.</a:t>
            </a:r>
            <a:r>
              <a:rPr lang="en-US" sz="1650" b="0" i="0" u="none" spc="0" dirty="0">
                <a:solidFill>
                  <a:schemeClr val="tx1">
                    <a:lumMod val="50000"/>
                    <a:lumOff val="50000"/>
                  </a:schemeClr>
                </a:solidFill>
                <a:latin typeface="Amasis"/>
              </a:rPr>
              <a:t> </a:t>
            </a:r>
            <a:r>
              <a:rPr lang="en-US" sz="1650" b="1" i="0" u="none" spc="0" dirty="0">
                <a:solidFill>
                  <a:schemeClr val="tx1">
                    <a:lumMod val="50000"/>
                    <a:lumOff val="50000"/>
                  </a:schemeClr>
                </a:solidFill>
                <a:latin typeface="Amasis"/>
              </a:rPr>
              <a:t>Main Features</a:t>
            </a:r>
          </a:p>
          <a:p>
            <a:pPr algn="just">
              <a:lnSpc>
                <a:spcPct val="150000"/>
              </a:lnSpc>
            </a:pPr>
            <a:r>
              <a:rPr lang="en-US" sz="1650" b="0" i="0" u="none" spc="0" dirty="0">
                <a:solidFill>
                  <a:schemeClr val="tx1">
                    <a:lumMod val="50000"/>
                    <a:lumOff val="50000"/>
                  </a:schemeClr>
                </a:solidFill>
                <a:latin typeface="Amasis"/>
              </a:rPr>
              <a:t>Although the Great Crisis differs in several respects from past crisis episodes, it seems to   replicate the normal/canonic pattern: </a:t>
            </a:r>
          </a:p>
          <a:p>
            <a:pPr algn="just">
              <a:lnSpc>
                <a:spcPct val="150000"/>
              </a:lnSpc>
            </a:pPr>
            <a:endParaRPr lang="en-US" sz="1650" b="0" i="0" u="none" spc="0" dirty="0">
              <a:solidFill>
                <a:schemeClr val="tx1">
                  <a:lumMod val="50000"/>
                  <a:lumOff val="50000"/>
                </a:schemeClr>
              </a:solidFill>
              <a:latin typeface="Amasis"/>
            </a:endParaRPr>
          </a:p>
          <a:p>
            <a:pPr algn="just">
              <a:lnSpc>
                <a:spcPct val="150000"/>
              </a:lnSpc>
            </a:pPr>
            <a:r>
              <a:rPr lang="en-US" sz="1650" b="0" i="0" u="none" spc="0" dirty="0">
                <a:solidFill>
                  <a:schemeClr val="tx1">
                    <a:lumMod val="50000"/>
                    <a:lumOff val="50000"/>
                  </a:schemeClr>
                </a:solidFill>
                <a:latin typeface="Amasis"/>
              </a:rPr>
              <a:t>Imbalances accumulate and spread out in the system during the expansionary phase. </a:t>
            </a:r>
          </a:p>
          <a:p>
            <a:pPr algn="just">
              <a:lnSpc>
                <a:spcPct val="150000"/>
              </a:lnSpc>
            </a:pPr>
            <a:r>
              <a:rPr lang="en-US" sz="1650" b="0" i="0" u="none" spc="0" dirty="0">
                <a:solidFill>
                  <a:schemeClr val="tx1">
                    <a:lumMod val="50000"/>
                    <a:lumOff val="50000"/>
                  </a:schemeClr>
                </a:solidFill>
                <a:latin typeface="Amasis"/>
              </a:rPr>
              <a:t>Prices/asset values rise exaggeratedly as in a classical boom episode.</a:t>
            </a:r>
          </a:p>
          <a:p>
            <a:pPr algn="just">
              <a:lnSpc>
                <a:spcPct val="150000"/>
              </a:lnSpc>
            </a:pPr>
            <a:r>
              <a:rPr lang="en-US" sz="1650" b="0" i="0" u="none" spc="0" dirty="0">
                <a:solidFill>
                  <a:schemeClr val="tx1">
                    <a:lumMod val="50000"/>
                    <a:lumOff val="50000"/>
                  </a:schemeClr>
                </a:solidFill>
                <a:latin typeface="Amasis"/>
              </a:rPr>
              <a:t> Monetary policy tightens, prices &amp; asset values start to fall and imbalances come to the fore causing a break of the system.</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sp>
        <p:nvSpPr>
          <p:cNvPr id="401"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4" name="TextBox 3"/>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2007-2012 Economic &amp; Financial Crisis</a:t>
            </a:r>
          </a:p>
        </p:txBody>
      </p:sp>
      <p:sp>
        <p:nvSpPr>
          <p:cNvPr id="405" name="TextBox 7"/>
          <p:cNvSpPr txBox="1"/>
          <p:nvPr/>
        </p:nvSpPr>
        <p:spPr>
          <a:xfrm>
            <a:off x="3705225" y="2247900"/>
            <a:ext cx="2733675" cy="257175"/>
          </a:xfrm>
          <a:prstGeom prst="rect">
            <a:avLst/>
          </a:prstGeom>
          <a:effectLst>
            <a:glow rad="314325">
              <a:srgbClr val="F8941D">
                <a:alpha val="80000"/>
              </a:srgbClr>
            </a:glow>
          </a:effectLst>
        </p:spPr>
        <p:txBody>
          <a:bodyPr wrap="square" rtlCol="0" anchor="t">
            <a:spAutoFit/>
          </a:bodyPr>
          <a:lstStyle/>
          <a:p>
            <a:pPr algn="ctr"/>
            <a:r>
              <a:rPr lang="en-US" sz="1650" b="1" i="0" u="none" spc="0" dirty="0">
                <a:solidFill>
                  <a:srgbClr val="FFFFFF"/>
                </a:solidFill>
                <a:latin typeface="Amasis"/>
              </a:rPr>
              <a:t>Stock price inflation</a:t>
            </a:r>
          </a:p>
        </p:txBody>
      </p:sp>
      <p:sp>
        <p:nvSpPr>
          <p:cNvPr id="407" name="TextBox 9"/>
          <p:cNvSpPr txBox="1"/>
          <p:nvPr/>
        </p:nvSpPr>
        <p:spPr>
          <a:xfrm>
            <a:off x="3362325" y="3952875"/>
            <a:ext cx="3429000" cy="495300"/>
          </a:xfrm>
          <a:prstGeom prst="rect">
            <a:avLst/>
          </a:prstGeom>
          <a:effectLst>
            <a:glow rad="314325">
              <a:srgbClr val="F8941D">
                <a:alpha val="80000"/>
              </a:srgbClr>
            </a:glow>
          </a:effectLst>
        </p:spPr>
        <p:txBody>
          <a:bodyPr wrap="square" rtlCol="0" anchor="t">
            <a:spAutoFit/>
          </a:bodyPr>
          <a:lstStyle/>
          <a:p>
            <a:pPr algn="ctr"/>
            <a:r>
              <a:rPr lang="en-US" sz="1650" b="1" i="0" u="none" spc="0" dirty="0">
                <a:solidFill>
                  <a:srgbClr val="FFFFFF"/>
                </a:solidFill>
                <a:latin typeface="Amasis"/>
              </a:rPr>
              <a:t>Oil &amp; raw materials valuations</a:t>
            </a:r>
          </a:p>
        </p:txBody>
      </p:sp>
      <p:sp>
        <p:nvSpPr>
          <p:cNvPr id="408" name="TextBox 2"/>
          <p:cNvSpPr txBox="1"/>
          <p:nvPr/>
        </p:nvSpPr>
        <p:spPr>
          <a:xfrm>
            <a:off x="247650" y="904875"/>
            <a:ext cx="9410700" cy="814710"/>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As regards inflation, monetary policy typically targets consumer inflation (that is: inflation in the price of goods &amp; services) </a:t>
            </a:r>
            <a:r>
              <a:rPr lang="en-US" sz="1650" dirty="0">
                <a:solidFill>
                  <a:schemeClr val="tx1">
                    <a:lumMod val="50000"/>
                    <a:lumOff val="50000"/>
                  </a:schemeClr>
                </a:solidFill>
                <a:latin typeface="Amasis"/>
              </a:rPr>
              <a:t>but </a:t>
            </a:r>
            <a:r>
              <a:rPr lang="en-US" sz="1650" b="0" i="0" u="none" spc="0" dirty="0">
                <a:solidFill>
                  <a:schemeClr val="tx1">
                    <a:lumMod val="50000"/>
                    <a:lumOff val="50000"/>
                  </a:schemeClr>
                </a:solidFill>
                <a:latin typeface="Amasis"/>
              </a:rPr>
              <a:t>in more recent episodes of financial instability inflation shows up in the form of:</a:t>
            </a:r>
          </a:p>
        </p:txBody>
      </p:sp>
      <p:sp>
        <p:nvSpPr>
          <p:cNvPr id="409" name="TextBox 10"/>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25</a:t>
            </a:r>
          </a:p>
        </p:txBody>
      </p:sp>
      <p:sp>
        <p:nvSpPr>
          <p:cNvPr id="2" name="Rettangolo arrotondato 1"/>
          <p:cNvSpPr/>
          <p:nvPr/>
        </p:nvSpPr>
        <p:spPr>
          <a:xfrm>
            <a:off x="3095625" y="2247900"/>
            <a:ext cx="3343275"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spc="300" dirty="0">
                <a:solidFill>
                  <a:schemeClr val="tx1">
                    <a:lumMod val="50000"/>
                    <a:lumOff val="50000"/>
                  </a:schemeClr>
                </a:solidFill>
              </a:rPr>
              <a:t>Stock </a:t>
            </a:r>
            <a:r>
              <a:rPr lang="it-IT" b="1" spc="300" dirty="0" err="1">
                <a:solidFill>
                  <a:schemeClr val="tx1">
                    <a:lumMod val="50000"/>
                    <a:lumOff val="50000"/>
                  </a:schemeClr>
                </a:solidFill>
              </a:rPr>
              <a:t>price</a:t>
            </a:r>
            <a:r>
              <a:rPr lang="it-IT" b="1" spc="300" dirty="0">
                <a:solidFill>
                  <a:schemeClr val="tx1">
                    <a:lumMod val="50000"/>
                    <a:lumOff val="50000"/>
                  </a:schemeClr>
                </a:solidFill>
              </a:rPr>
              <a:t> </a:t>
            </a:r>
            <a:r>
              <a:rPr lang="it-IT" b="1" spc="300" dirty="0" err="1">
                <a:solidFill>
                  <a:schemeClr val="tx1">
                    <a:lumMod val="50000"/>
                    <a:lumOff val="50000"/>
                  </a:schemeClr>
                </a:solidFill>
              </a:rPr>
              <a:t>inflation</a:t>
            </a:r>
            <a:endParaRPr lang="it-IT" b="1" spc="300" dirty="0">
              <a:solidFill>
                <a:schemeClr val="tx1">
                  <a:lumMod val="50000"/>
                  <a:lumOff val="50000"/>
                </a:schemeClr>
              </a:solidFill>
            </a:endParaRPr>
          </a:p>
        </p:txBody>
      </p:sp>
      <p:sp>
        <p:nvSpPr>
          <p:cNvPr id="10" name="Rettangolo arrotondato 9"/>
          <p:cNvSpPr/>
          <p:nvPr/>
        </p:nvSpPr>
        <p:spPr>
          <a:xfrm>
            <a:off x="3095625" y="3086100"/>
            <a:ext cx="3343275"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spc="300" dirty="0">
                <a:solidFill>
                  <a:schemeClr val="tx1">
                    <a:lumMod val="50000"/>
                    <a:lumOff val="50000"/>
                  </a:schemeClr>
                </a:solidFill>
              </a:rPr>
              <a:t>Real estate </a:t>
            </a:r>
            <a:r>
              <a:rPr lang="it-IT" b="1" spc="300" dirty="0" err="1">
                <a:solidFill>
                  <a:schemeClr val="tx1">
                    <a:lumMod val="50000"/>
                    <a:lumOff val="50000"/>
                  </a:schemeClr>
                </a:solidFill>
              </a:rPr>
              <a:t>prices</a:t>
            </a:r>
            <a:endParaRPr lang="it-IT" b="1" spc="300" dirty="0">
              <a:solidFill>
                <a:schemeClr val="tx1">
                  <a:lumMod val="50000"/>
                  <a:lumOff val="50000"/>
                </a:schemeClr>
              </a:solidFill>
            </a:endParaRPr>
          </a:p>
        </p:txBody>
      </p:sp>
      <p:sp>
        <p:nvSpPr>
          <p:cNvPr id="11" name="Rettangolo arrotondato 10"/>
          <p:cNvSpPr/>
          <p:nvPr/>
        </p:nvSpPr>
        <p:spPr>
          <a:xfrm>
            <a:off x="3095625" y="3924300"/>
            <a:ext cx="3343275"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spc="300" dirty="0" err="1">
                <a:solidFill>
                  <a:schemeClr val="tx1">
                    <a:lumMod val="50000"/>
                    <a:lumOff val="50000"/>
                  </a:schemeClr>
                </a:solidFill>
              </a:rPr>
              <a:t>Oil</a:t>
            </a:r>
            <a:r>
              <a:rPr lang="it-IT" b="1" spc="300" dirty="0">
                <a:solidFill>
                  <a:schemeClr val="tx1">
                    <a:lumMod val="50000"/>
                    <a:lumOff val="50000"/>
                  </a:schemeClr>
                </a:solidFill>
              </a:rPr>
              <a:t> &amp; </a:t>
            </a:r>
            <a:r>
              <a:rPr lang="it-IT" b="1" spc="300" dirty="0" err="1">
                <a:solidFill>
                  <a:schemeClr val="tx1">
                    <a:lumMod val="50000"/>
                    <a:lumOff val="50000"/>
                  </a:schemeClr>
                </a:solidFill>
              </a:rPr>
              <a:t>raw</a:t>
            </a:r>
            <a:r>
              <a:rPr lang="it-IT" b="1" spc="300" dirty="0">
                <a:solidFill>
                  <a:schemeClr val="tx1">
                    <a:lumMod val="50000"/>
                    <a:lumOff val="50000"/>
                  </a:schemeClr>
                </a:solidFill>
              </a:rPr>
              <a:t> </a:t>
            </a:r>
            <a:r>
              <a:rPr lang="it-IT" b="1" spc="300" dirty="0" err="1">
                <a:solidFill>
                  <a:schemeClr val="tx1">
                    <a:lumMod val="50000"/>
                    <a:lumOff val="50000"/>
                  </a:schemeClr>
                </a:solidFill>
              </a:rPr>
              <a:t>materials</a:t>
            </a:r>
            <a:r>
              <a:rPr lang="it-IT" b="1" spc="300" dirty="0">
                <a:solidFill>
                  <a:schemeClr val="tx1">
                    <a:lumMod val="50000"/>
                    <a:lumOff val="50000"/>
                  </a:schemeClr>
                </a:solidFill>
              </a:rPr>
              <a:t> </a:t>
            </a:r>
            <a:r>
              <a:rPr lang="it-IT" b="1" spc="300" dirty="0" err="1">
                <a:solidFill>
                  <a:schemeClr val="tx1">
                    <a:lumMod val="50000"/>
                    <a:lumOff val="50000"/>
                  </a:schemeClr>
                </a:solidFill>
              </a:rPr>
              <a:t>valuation</a:t>
            </a:r>
            <a:endParaRPr lang="it-IT" b="1" spc="300" dirty="0">
              <a:solidFill>
                <a:schemeClr val="tx1">
                  <a:lumMod val="50000"/>
                  <a:lumOff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2" name="TextBox 2"/>
          <p:cNvSpPr txBox="1"/>
          <p:nvPr/>
        </p:nvSpPr>
        <p:spPr>
          <a:xfrm>
            <a:off x="247650" y="904875"/>
            <a:ext cx="9410700" cy="1107996"/>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A complete </a:t>
            </a:r>
            <a:r>
              <a:rPr lang="en-US" sz="1650" b="1" i="0" u="none" spc="0" dirty="0">
                <a:solidFill>
                  <a:schemeClr val="tx1">
                    <a:lumMod val="50000"/>
                    <a:lumOff val="50000"/>
                  </a:schemeClr>
                </a:solidFill>
                <a:latin typeface="Amasis"/>
              </a:rPr>
              <a:t>TIMELINE</a:t>
            </a:r>
            <a:r>
              <a:rPr lang="en-US" sz="1650" b="0" i="0" u="none" spc="0" dirty="0">
                <a:solidFill>
                  <a:schemeClr val="tx1">
                    <a:lumMod val="50000"/>
                    <a:lumOff val="50000"/>
                  </a:schemeClr>
                </a:solidFill>
                <a:latin typeface="Amasis"/>
              </a:rPr>
              <a:t> of the Great Crisis can be found in the website of the FED of St.Louis. Here only the main events and factors underlying the crisis.</a:t>
            </a:r>
          </a:p>
          <a:p>
            <a:pPr algn="just"/>
            <a:endParaRPr lang="en-US" sz="1650" b="0" i="0" u="none" spc="0" dirty="0">
              <a:solidFill>
                <a:schemeClr val="tx1">
                  <a:lumMod val="50000"/>
                  <a:lumOff val="50000"/>
                </a:schemeClr>
              </a:solidFill>
              <a:latin typeface="Amasis"/>
            </a:endParaRPr>
          </a:p>
        </p:txBody>
      </p:sp>
      <p:sp>
        <p:nvSpPr>
          <p:cNvPr id="413" name="TextBox 3"/>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How the crisis develops</a:t>
            </a:r>
          </a:p>
        </p:txBody>
      </p:sp>
      <p:sp>
        <p:nvSpPr>
          <p:cNvPr id="415" name="TextBox 4"/>
          <p:cNvSpPr txBox="1"/>
          <p:nvPr/>
        </p:nvSpPr>
        <p:spPr>
          <a:xfrm>
            <a:off x="247650" y="3009900"/>
            <a:ext cx="9410700" cy="2377574"/>
          </a:xfrm>
          <a:prstGeom prst="rect">
            <a:avLst/>
          </a:prstGeom>
          <a:effectLst/>
        </p:spPr>
        <p:txBody>
          <a:bodyPr wrap="square" rtlCol="0" anchor="t">
            <a:spAutoFit/>
          </a:bodyPr>
          <a:lstStyle/>
          <a:p>
            <a:pPr marL="285750" indent="-285750" algn="just">
              <a:lnSpc>
                <a:spcPct val="150000"/>
              </a:lnSpc>
              <a:buFont typeface="Arial" panose="020B0604020202020204" pitchFamily="34" charset="0"/>
              <a:buChar char="•"/>
            </a:pPr>
            <a:r>
              <a:rPr lang="en-US" sz="1650" b="1" i="0" u="none" spc="0" dirty="0">
                <a:solidFill>
                  <a:schemeClr val="tx1">
                    <a:lumMod val="50000"/>
                    <a:lumOff val="50000"/>
                  </a:schemeClr>
                </a:solidFill>
                <a:latin typeface="Amasis"/>
              </a:rPr>
              <a:t>A real estate boom, in quantities &amp; prices, had characterized the years 2004-2006;</a:t>
            </a:r>
          </a:p>
          <a:p>
            <a:pPr marL="285750" indent="-285750" algn="just">
              <a:lnSpc>
                <a:spcPct val="150000"/>
              </a:lnSpc>
              <a:buFont typeface="Arial" panose="020B0604020202020204" pitchFamily="34" charset="0"/>
              <a:buChar char="•"/>
            </a:pPr>
            <a:r>
              <a:rPr lang="en-US" sz="1650" b="1" i="0" u="none" spc="0" dirty="0">
                <a:solidFill>
                  <a:schemeClr val="tx1">
                    <a:lumMod val="50000"/>
                    <a:lumOff val="50000"/>
                  </a:schemeClr>
                </a:solidFill>
                <a:latin typeface="Amasis"/>
              </a:rPr>
              <a:t>Subprime loans (mortgages to individual with a very poor credit rating) contribute to the boom;</a:t>
            </a:r>
          </a:p>
          <a:p>
            <a:pPr marL="285750" indent="-285750" algn="just">
              <a:lnSpc>
                <a:spcPct val="150000"/>
              </a:lnSpc>
              <a:buFont typeface="Arial" panose="020B0604020202020204" pitchFamily="34" charset="0"/>
              <a:buChar char="•"/>
            </a:pPr>
            <a:r>
              <a:rPr lang="en-US" sz="1650" b="1" i="0" u="none" spc="0" dirty="0">
                <a:solidFill>
                  <a:schemeClr val="tx1">
                    <a:lumMod val="50000"/>
                    <a:lumOff val="50000"/>
                  </a:schemeClr>
                </a:solidFill>
                <a:latin typeface="Amasis"/>
              </a:rPr>
              <a:t>SL offered at low rates for the first years, but the rates would rapidly rise subsequently;</a:t>
            </a:r>
          </a:p>
          <a:p>
            <a:pPr marL="285750" indent="-285750" algn="just">
              <a:lnSpc>
                <a:spcPct val="150000"/>
              </a:lnSpc>
              <a:buFont typeface="Arial" panose="020B0604020202020204" pitchFamily="34" charset="0"/>
              <a:buChar char="•"/>
            </a:pPr>
            <a:r>
              <a:rPr lang="en-US" sz="1650" b="1" i="0" u="none" spc="0" dirty="0">
                <a:solidFill>
                  <a:schemeClr val="tx1">
                    <a:lumMod val="50000"/>
                    <a:lumOff val="50000"/>
                  </a:schemeClr>
                </a:solidFill>
                <a:latin typeface="Amasis"/>
              </a:rPr>
              <a:t>Fraudolent behaviour on the part of financial "agents" contributed to the spread of subprime loans</a:t>
            </a:r>
          </a:p>
        </p:txBody>
      </p:sp>
      <p:sp>
        <p:nvSpPr>
          <p:cNvPr id="416" name="TextBox 5"/>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26</a:t>
            </a:r>
          </a:p>
        </p:txBody>
      </p:sp>
      <p:sp>
        <p:nvSpPr>
          <p:cNvPr id="2" name="Rettangolo arrotondato 1"/>
          <p:cNvSpPr/>
          <p:nvPr/>
        </p:nvSpPr>
        <p:spPr>
          <a:xfrm>
            <a:off x="733425" y="2012871"/>
            <a:ext cx="8229600" cy="8446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err="1">
                <a:solidFill>
                  <a:schemeClr val="tx1">
                    <a:lumMod val="50000"/>
                    <a:lumOff val="50000"/>
                  </a:schemeClr>
                </a:solidFill>
                <a:latin typeface="Amasis"/>
              </a:rPr>
              <a:t>I</a:t>
            </a:r>
            <a:r>
              <a:rPr lang="en-US" b="1" baseline="30000" dirty="0" err="1">
                <a:solidFill>
                  <a:schemeClr val="tx1">
                    <a:lumMod val="50000"/>
                    <a:lumOff val="50000"/>
                  </a:schemeClr>
                </a:solidFill>
                <a:latin typeface="Amasis"/>
              </a:rPr>
              <a:t>st</a:t>
            </a:r>
            <a:r>
              <a:rPr lang="en-US" b="1" dirty="0">
                <a:solidFill>
                  <a:schemeClr val="tx1">
                    <a:lumMod val="50000"/>
                    <a:lumOff val="50000"/>
                  </a:schemeClr>
                </a:solidFill>
                <a:latin typeface="Amasis"/>
              </a:rPr>
              <a:t> PHASE  2007-2009 The (mostly US) subprime loans crisis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 name="TextBox 3"/>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How the crisis develops</a:t>
            </a:r>
          </a:p>
        </p:txBody>
      </p:sp>
      <p:sp>
        <p:nvSpPr>
          <p:cNvPr id="420" name="TextBox 4"/>
          <p:cNvSpPr txBox="1"/>
          <p:nvPr/>
        </p:nvSpPr>
        <p:spPr>
          <a:xfrm>
            <a:off x="276225" y="933450"/>
            <a:ext cx="9410700" cy="4281941"/>
          </a:xfrm>
          <a:prstGeom prst="rect">
            <a:avLst/>
          </a:prstGeom>
          <a:effectLst/>
        </p:spPr>
        <p:txBody>
          <a:bodyPr wrap="square" rtlCol="0" anchor="t">
            <a:spAutoFit/>
          </a:bodyPr>
          <a:lstStyle/>
          <a:p>
            <a:pPr algn="just">
              <a:lnSpc>
                <a:spcPct val="150000"/>
              </a:lnSpc>
            </a:pPr>
            <a:r>
              <a:rPr lang="en-US" sz="1650" b="1" i="0" u="none" spc="0" dirty="0">
                <a:solidFill>
                  <a:schemeClr val="tx1">
                    <a:lumMod val="50000"/>
                    <a:lumOff val="50000"/>
                  </a:schemeClr>
                </a:solidFill>
                <a:latin typeface="Amasis"/>
              </a:rPr>
              <a:t>Serious defaults in banking systems worldwide: </a:t>
            </a:r>
          </a:p>
          <a:p>
            <a:pPr algn="just">
              <a:lnSpc>
                <a:spcPct val="150000"/>
              </a:lnSpc>
            </a:pPr>
            <a:r>
              <a:rPr lang="en-US" sz="1650" b="0" i="1" u="none" spc="0" dirty="0">
                <a:solidFill>
                  <a:schemeClr val="tx1">
                    <a:lumMod val="50000"/>
                    <a:lumOff val="50000"/>
                  </a:schemeClr>
                </a:solidFill>
                <a:latin typeface="Amasis"/>
              </a:rPr>
              <a:t>- Northern Rock in the UK (nationalized in february 2008)</a:t>
            </a:r>
          </a:p>
          <a:p>
            <a:pPr algn="just">
              <a:lnSpc>
                <a:spcPct val="150000"/>
              </a:lnSpc>
            </a:pPr>
            <a:r>
              <a:rPr lang="en-US" sz="1650" b="0" i="1" u="none" spc="0" dirty="0">
                <a:solidFill>
                  <a:schemeClr val="tx1">
                    <a:lumMod val="50000"/>
                    <a:lumOff val="50000"/>
                  </a:schemeClr>
                </a:solidFill>
                <a:latin typeface="Amasis"/>
              </a:rPr>
              <a:t>- Bear Stearn defaults in march 2008 (merges with JP Morgan)</a:t>
            </a:r>
          </a:p>
          <a:p>
            <a:pPr algn="just">
              <a:lnSpc>
                <a:spcPct val="150000"/>
              </a:lnSpc>
            </a:pPr>
            <a:r>
              <a:rPr lang="en-US" sz="1650" b="0" i="1" u="none" spc="0" dirty="0">
                <a:solidFill>
                  <a:schemeClr val="tx1">
                    <a:lumMod val="50000"/>
                    <a:lumOff val="50000"/>
                  </a:schemeClr>
                </a:solidFill>
                <a:latin typeface="Amasis"/>
              </a:rPr>
              <a:t>- Merryl Lynch merges with Bank of America (September 2008)</a:t>
            </a:r>
          </a:p>
          <a:p>
            <a:pPr algn="just">
              <a:lnSpc>
                <a:spcPct val="150000"/>
              </a:lnSpc>
            </a:pPr>
            <a:r>
              <a:rPr lang="en-US" sz="1650" b="0" i="1" u="none" spc="0" dirty="0">
                <a:solidFill>
                  <a:schemeClr val="tx1">
                    <a:lumMod val="50000"/>
                    <a:lumOff val="50000"/>
                  </a:schemeClr>
                </a:solidFill>
                <a:latin typeface="Amasis"/>
              </a:rPr>
              <a:t>- Lehman Brothers defaults and the panic spreads across the markets</a:t>
            </a:r>
          </a:p>
          <a:p>
            <a:pPr algn="just">
              <a:lnSpc>
                <a:spcPct val="150000"/>
              </a:lnSpc>
            </a:pPr>
            <a:r>
              <a:rPr lang="en-US" sz="1650" b="0" i="1" u="none" spc="0" dirty="0">
                <a:solidFill>
                  <a:schemeClr val="tx1">
                    <a:lumMod val="50000"/>
                    <a:lumOff val="50000"/>
                  </a:schemeClr>
                </a:solidFill>
                <a:latin typeface="Amasis"/>
              </a:rPr>
              <a:t>- AIG is saved by US financial authorities</a:t>
            </a:r>
          </a:p>
          <a:p>
            <a:pPr algn="just">
              <a:lnSpc>
                <a:spcPct val="150000"/>
              </a:lnSpc>
            </a:pPr>
            <a:r>
              <a:rPr lang="en-US" sz="1650" b="0" i="1" u="none" spc="0" dirty="0">
                <a:solidFill>
                  <a:schemeClr val="tx1">
                    <a:lumMod val="50000"/>
                    <a:lumOff val="50000"/>
                  </a:schemeClr>
                </a:solidFill>
                <a:latin typeface="Amasis"/>
              </a:rPr>
              <a:t>- Authorities around the world have to intervene in support of major financial institutions (Fortis, UBS, Hypo Real Estate, Royal Bank of Scotland, Dexia....)</a:t>
            </a:r>
          </a:p>
          <a:p>
            <a:pPr algn="just">
              <a:lnSpc>
                <a:spcPct val="150000"/>
              </a:lnSpc>
            </a:pPr>
            <a:r>
              <a:rPr lang="en-US" sz="1650" b="0" i="1" u="none" spc="0" dirty="0">
                <a:solidFill>
                  <a:schemeClr val="tx1">
                    <a:lumMod val="50000"/>
                    <a:lumOff val="50000"/>
                  </a:schemeClr>
                </a:solidFill>
                <a:latin typeface="Amasis"/>
              </a:rPr>
              <a:t>- Between September &amp; October 2008 the S&amp;P 500 falls by 26%</a:t>
            </a:r>
          </a:p>
          <a:p>
            <a:pPr algn="just"/>
            <a:endParaRPr lang="en-US" sz="1650" b="0" i="1" u="none" spc="0" dirty="0">
              <a:solidFill>
                <a:schemeClr val="tx1">
                  <a:lumMod val="50000"/>
                  <a:lumOff val="50000"/>
                </a:schemeClr>
              </a:solidFill>
              <a:latin typeface="Amasis"/>
            </a:endParaRPr>
          </a:p>
          <a:p>
            <a:pPr algn="just"/>
            <a:endParaRPr lang="en-US" sz="1650" b="0" i="1" u="none" spc="0" dirty="0">
              <a:solidFill>
                <a:schemeClr val="tx1">
                  <a:lumMod val="50000"/>
                  <a:lumOff val="50000"/>
                </a:schemeClr>
              </a:solidFill>
              <a:latin typeface="Amasis"/>
            </a:endParaRPr>
          </a:p>
          <a:p>
            <a:pPr algn="just"/>
            <a:endParaRPr lang="en-US" sz="1650" b="0" i="1" u="none" spc="0" dirty="0">
              <a:solidFill>
                <a:schemeClr val="tx1">
                  <a:lumMod val="50000"/>
                  <a:lumOff val="50000"/>
                </a:schemeClr>
              </a:solidFill>
              <a:latin typeface="Amasis"/>
            </a:endParaRPr>
          </a:p>
        </p:txBody>
      </p:sp>
      <p:sp>
        <p:nvSpPr>
          <p:cNvPr id="421" name="TextBox 5"/>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4" name="TextBox 3"/>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How the crisis develops</a:t>
            </a:r>
          </a:p>
        </p:txBody>
      </p:sp>
      <p:sp>
        <p:nvSpPr>
          <p:cNvPr id="425" name="TextBox 4"/>
          <p:cNvSpPr txBox="1"/>
          <p:nvPr/>
        </p:nvSpPr>
        <p:spPr>
          <a:xfrm>
            <a:off x="266700" y="876300"/>
            <a:ext cx="9410700" cy="1869743"/>
          </a:xfrm>
          <a:prstGeom prst="rect">
            <a:avLst/>
          </a:prstGeom>
          <a:effectLst/>
        </p:spPr>
        <p:txBody>
          <a:bodyPr wrap="square" rtlCol="0" anchor="t">
            <a:spAutoFit/>
          </a:bodyPr>
          <a:lstStyle/>
          <a:p>
            <a:pPr algn="just"/>
            <a:r>
              <a:rPr lang="en-US" sz="1650" b="0" i="1" u="none" spc="0" dirty="0">
                <a:solidFill>
                  <a:schemeClr val="tx1">
                    <a:lumMod val="50000"/>
                    <a:lumOff val="50000"/>
                  </a:schemeClr>
                </a:solidFill>
                <a:latin typeface="Amasis"/>
              </a:rPr>
              <a:t>- The interbank market (an essential channel for liquidity through the banking system) is literally frozen due to a widespread leak of confidence in the system</a:t>
            </a:r>
          </a:p>
          <a:p>
            <a:pPr algn="just"/>
            <a:r>
              <a:rPr lang="en-US" sz="1650" b="0" i="1" u="none" spc="0" dirty="0">
                <a:solidFill>
                  <a:schemeClr val="tx1">
                    <a:lumMod val="50000"/>
                    <a:lumOff val="50000"/>
                  </a:schemeClr>
                </a:solidFill>
                <a:latin typeface="Amasis"/>
              </a:rPr>
              <a:t>- In 2009 financial markets stabilize, due to the intervention of the authorities, but GDPs around the world sustain dramatic falls</a:t>
            </a:r>
          </a:p>
          <a:p>
            <a:pPr algn="just"/>
            <a:endParaRPr lang="en-US" sz="1650" b="0" i="1" u="none" spc="0" dirty="0">
              <a:solidFill>
                <a:schemeClr val="tx1">
                  <a:lumMod val="50000"/>
                  <a:lumOff val="50000"/>
                </a:schemeClr>
              </a:solidFill>
              <a:latin typeface="Amasis"/>
            </a:endParaRPr>
          </a:p>
          <a:p>
            <a:pPr algn="just"/>
            <a:endParaRPr lang="en-US" sz="1650" b="0" i="1" u="none" spc="0" dirty="0">
              <a:solidFill>
                <a:schemeClr val="tx1">
                  <a:lumMod val="50000"/>
                  <a:lumOff val="50000"/>
                </a:schemeClr>
              </a:solidFill>
              <a:latin typeface="Amasis"/>
            </a:endParaRPr>
          </a:p>
          <a:p>
            <a:pPr algn="just"/>
            <a:endParaRPr lang="en-US" sz="1650" b="0" i="1" u="none" spc="0" dirty="0">
              <a:solidFill>
                <a:schemeClr val="tx1">
                  <a:lumMod val="50000"/>
                  <a:lumOff val="50000"/>
                </a:schemeClr>
              </a:solidFill>
              <a:latin typeface="Amasis"/>
            </a:endParaRPr>
          </a:p>
        </p:txBody>
      </p:sp>
      <p:sp>
        <p:nvSpPr>
          <p:cNvPr id="427" name="TextBox 6"/>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28</a:t>
            </a:r>
          </a:p>
        </p:txBody>
      </p:sp>
      <p:sp>
        <p:nvSpPr>
          <p:cNvPr id="2" name="Rettangolo arrotondato 1"/>
          <p:cNvSpPr/>
          <p:nvPr/>
        </p:nvSpPr>
        <p:spPr>
          <a:xfrm>
            <a:off x="1343025" y="3154196"/>
            <a:ext cx="68580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spc="300" dirty="0">
                <a:solidFill>
                  <a:schemeClr val="tx1">
                    <a:lumMod val="50000"/>
                    <a:lumOff val="50000"/>
                  </a:schemeClr>
                </a:solidFill>
                <a:latin typeface="Amasis"/>
              </a:rPr>
              <a:t>End of </a:t>
            </a:r>
            <a:r>
              <a:rPr lang="en-US" b="1" spc="300" dirty="0" err="1">
                <a:solidFill>
                  <a:schemeClr val="tx1">
                    <a:lumMod val="50000"/>
                    <a:lumOff val="50000"/>
                  </a:schemeClr>
                </a:solidFill>
                <a:latin typeface="Amasis"/>
              </a:rPr>
              <a:t>I</a:t>
            </a:r>
            <a:r>
              <a:rPr lang="en-US" b="1" spc="300" baseline="30000" dirty="0" err="1">
                <a:solidFill>
                  <a:schemeClr val="tx1">
                    <a:lumMod val="50000"/>
                    <a:lumOff val="50000"/>
                  </a:schemeClr>
                </a:solidFill>
                <a:latin typeface="Amasis"/>
              </a:rPr>
              <a:t>st</a:t>
            </a:r>
            <a:r>
              <a:rPr lang="en-US" b="1" spc="300" dirty="0">
                <a:solidFill>
                  <a:schemeClr val="tx1">
                    <a:lumMod val="50000"/>
                    <a:lumOff val="50000"/>
                  </a:schemeClr>
                </a:solidFill>
                <a:latin typeface="Amasis"/>
              </a:rPr>
              <a:t> part of the Crisis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 name="TextBox 3"/>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Things to keep in mind</a:t>
            </a:r>
          </a:p>
        </p:txBody>
      </p:sp>
      <p:sp>
        <p:nvSpPr>
          <p:cNvPr id="432" name="TextBox 6"/>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29</a:t>
            </a:r>
          </a:p>
        </p:txBody>
      </p:sp>
      <p:sp>
        <p:nvSpPr>
          <p:cNvPr id="2" name="Rettangolo arrotondato 1"/>
          <p:cNvSpPr/>
          <p:nvPr/>
        </p:nvSpPr>
        <p:spPr>
          <a:xfrm>
            <a:off x="581025" y="1181100"/>
            <a:ext cx="8686800" cy="42100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Subprime Loans were assembled in packages called CDO (Collateralized Debt Obligations) and were sold by one bank to the others in order to diversify risk</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Rating agencies assigned high ratings to CDOs which were supposed to diversify risk</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There is a clear responsibility in US and international supervisory authorities in having overlooked the risk that was accumulating in the system</a:t>
            </a:r>
          </a:p>
          <a:p>
            <a:pPr marL="285750" indent="-285750">
              <a:lnSpc>
                <a:spcPct val="150000"/>
              </a:lnSpc>
              <a:buFont typeface="Arial" panose="020B0604020202020204" pitchFamily="34" charset="0"/>
              <a:buChar char="•"/>
            </a:pPr>
            <a:r>
              <a:rPr lang="en-US" b="1" dirty="0">
                <a:solidFill>
                  <a:schemeClr val="tx1">
                    <a:lumMod val="50000"/>
                    <a:lumOff val="50000"/>
                  </a:schemeClr>
                </a:solidFill>
                <a:latin typeface="Amasis"/>
              </a:rPr>
              <a:t>In this respect, the case of US investment banks, which were subject to a lax supervision, is worth mentioning.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TextBox 5"/>
          <p:cNvSpPr txBox="1"/>
          <p:nvPr/>
        </p:nvSpPr>
        <p:spPr>
          <a:xfrm>
            <a:off x="1047750" y="1771650"/>
            <a:ext cx="1000125" cy="342900"/>
          </a:xfrm>
          <a:prstGeom prst="rect">
            <a:avLst/>
          </a:prstGeom>
          <a:effectLst>
            <a:glow rad="304800">
              <a:srgbClr val="FFAA00">
                <a:alpha val="80000"/>
              </a:srgbClr>
            </a:glow>
          </a:effectLst>
        </p:spPr>
        <p:txBody>
          <a:bodyPr wrap="square" rtlCol="0" anchor="t">
            <a:spAutoFit/>
          </a:bodyPr>
          <a:lstStyle/>
          <a:p>
            <a:pPr algn="l"/>
            <a:r>
              <a:rPr lang="en-US" sz="2325" b="1" i="0" u="none" spc="0" dirty="0">
                <a:solidFill>
                  <a:srgbClr val="FFFFFF"/>
                </a:solidFill>
                <a:latin typeface="Amasis"/>
              </a:rPr>
              <a:t>1973</a:t>
            </a:r>
          </a:p>
        </p:txBody>
      </p:sp>
      <p:sp>
        <p:nvSpPr>
          <p:cNvPr id="272" name="TextBox 8"/>
          <p:cNvSpPr txBox="1"/>
          <p:nvPr/>
        </p:nvSpPr>
        <p:spPr>
          <a:xfrm>
            <a:off x="9563100" y="5391150"/>
            <a:ext cx="352425" cy="171450"/>
          </a:xfrm>
          <a:prstGeom prst="rect">
            <a:avLst/>
          </a:prstGeom>
          <a:effectLst/>
        </p:spPr>
        <p:txBody>
          <a:bodyPr wrap="square" rtlCol="0" anchor="t">
            <a:spAutoFit/>
          </a:bodyPr>
          <a:lstStyle/>
          <a:p>
            <a:pPr algn="ctr"/>
            <a:r>
              <a:rPr lang="en-US" sz="975" b="1" i="0" u="none" spc="0" dirty="0">
                <a:solidFill>
                  <a:srgbClr val="000000"/>
                </a:solidFill>
                <a:latin typeface="Amasis"/>
              </a:rPr>
              <a:t>3</a:t>
            </a:r>
          </a:p>
        </p:txBody>
      </p:sp>
      <p:sp>
        <p:nvSpPr>
          <p:cNvPr id="273" name="TextBox 2"/>
          <p:cNvSpPr txBox="1"/>
          <p:nvPr/>
        </p:nvSpPr>
        <p:spPr>
          <a:xfrm>
            <a:off x="371475" y="3343275"/>
            <a:ext cx="9410700" cy="1615827"/>
          </a:xfrm>
          <a:prstGeom prst="rect">
            <a:avLst/>
          </a:prstGeom>
          <a:effectLst/>
        </p:spPr>
        <p:txBody>
          <a:bodyPr wrap="square" rtlCol="0" anchor="t">
            <a:spAutoFit/>
          </a:bodyPr>
          <a:lstStyle/>
          <a:p>
            <a:pPr marL="285750" indent="-285750" algn="just">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No way to re-establish a world wide system of fixed exchange rates.</a:t>
            </a:r>
          </a:p>
          <a:p>
            <a:pPr marL="285750" indent="-285750" algn="just">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The world is set on a "</a:t>
            </a:r>
            <a:r>
              <a:rPr lang="en-US" sz="1650" b="1" i="0" u="none" spc="0" dirty="0">
                <a:solidFill>
                  <a:schemeClr val="tx1">
                    <a:lumMod val="50000"/>
                    <a:lumOff val="50000"/>
                  </a:schemeClr>
                </a:solidFill>
                <a:latin typeface="Amasis"/>
              </a:rPr>
              <a:t>system</a:t>
            </a:r>
            <a:r>
              <a:rPr lang="en-US" sz="1650" b="0" i="0" u="none" spc="0" dirty="0">
                <a:solidFill>
                  <a:schemeClr val="tx1">
                    <a:lumMod val="50000"/>
                    <a:lumOff val="50000"/>
                  </a:schemeClr>
                </a:solidFill>
                <a:latin typeface="Amasis"/>
              </a:rPr>
              <a:t>" of "</a:t>
            </a:r>
            <a:r>
              <a:rPr lang="en-US" sz="1650" b="1" i="0" u="none" spc="0" dirty="0">
                <a:solidFill>
                  <a:schemeClr val="tx1">
                    <a:lumMod val="50000"/>
                    <a:lumOff val="50000"/>
                  </a:schemeClr>
                </a:solidFill>
                <a:latin typeface="Amasis"/>
              </a:rPr>
              <a:t>free</a:t>
            </a:r>
            <a:r>
              <a:rPr lang="en-US" sz="1650" b="0" i="0" u="none" spc="0" dirty="0">
                <a:solidFill>
                  <a:schemeClr val="tx1">
                    <a:lumMod val="50000"/>
                    <a:lumOff val="50000"/>
                  </a:schemeClr>
                </a:solidFill>
                <a:latin typeface="Amasis"/>
              </a:rPr>
              <a:t>" exchange rates (or a "</a:t>
            </a:r>
            <a:r>
              <a:rPr lang="en-US" sz="1650" b="1" i="0" u="none" spc="0" dirty="0">
                <a:solidFill>
                  <a:schemeClr val="tx1">
                    <a:lumMod val="50000"/>
                    <a:lumOff val="50000"/>
                  </a:schemeClr>
                </a:solidFill>
                <a:latin typeface="Amasis"/>
              </a:rPr>
              <a:t>non system"</a:t>
            </a:r>
            <a:r>
              <a:rPr lang="en-US" sz="1650" b="0" i="0" u="none" spc="0" dirty="0">
                <a:solidFill>
                  <a:schemeClr val="tx1">
                    <a:lumMod val="50000"/>
                    <a:lumOff val="50000"/>
                  </a:schemeClr>
                </a:solidFill>
                <a:latin typeface="Amasis"/>
              </a:rPr>
              <a:t>)</a:t>
            </a:r>
          </a:p>
          <a:p>
            <a:pPr marL="285750" indent="-285750" algn="just">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Policy-makers concentrate, especially after II oil shock (</a:t>
            </a:r>
            <a:r>
              <a:rPr lang="en-US" sz="1650" b="1" i="0" u="none" spc="0" dirty="0">
                <a:solidFill>
                  <a:schemeClr val="tx1">
                    <a:lumMod val="50000"/>
                    <a:lumOff val="50000"/>
                  </a:schemeClr>
                </a:solidFill>
                <a:latin typeface="Amasis"/>
              </a:rPr>
              <a:t>1979</a:t>
            </a:r>
            <a:r>
              <a:rPr lang="en-US" sz="1650" b="0" i="0" u="none" spc="0" dirty="0">
                <a:solidFill>
                  <a:schemeClr val="tx1">
                    <a:lumMod val="50000"/>
                    <a:lumOff val="50000"/>
                  </a:schemeClr>
                </a:solidFill>
                <a:latin typeface="Amasis"/>
              </a:rPr>
              <a:t>), on inflation (</a:t>
            </a:r>
            <a:r>
              <a:rPr lang="en-US" sz="1650" b="1" i="0" u="none" spc="0" dirty="0">
                <a:solidFill>
                  <a:schemeClr val="tx1">
                    <a:lumMod val="50000"/>
                    <a:lumOff val="50000"/>
                  </a:schemeClr>
                </a:solidFill>
                <a:latin typeface="Amasis"/>
              </a:rPr>
              <a:t>price stability</a:t>
            </a:r>
            <a:r>
              <a:rPr lang="en-US" sz="1650" b="0" i="0" u="none" spc="0" dirty="0">
                <a:solidFill>
                  <a:schemeClr val="tx1">
                    <a:lumMod val="50000"/>
                    <a:lumOff val="50000"/>
                  </a:schemeClr>
                </a:solidFill>
                <a:latin typeface="Amasis"/>
              </a:rPr>
              <a:t>) more than on exchange rates (</a:t>
            </a:r>
            <a:r>
              <a:rPr lang="en-US" sz="1650" b="1" i="0" u="none" spc="0" dirty="0">
                <a:solidFill>
                  <a:schemeClr val="tx1">
                    <a:lumMod val="50000"/>
                    <a:lumOff val="50000"/>
                  </a:schemeClr>
                </a:solidFill>
                <a:latin typeface="Amasis"/>
              </a:rPr>
              <a:t>stability</a:t>
            </a:r>
            <a:r>
              <a:rPr lang="en-US" sz="1650" b="0" i="0" u="none" spc="0" dirty="0">
                <a:solidFill>
                  <a:schemeClr val="tx1">
                    <a:lumMod val="50000"/>
                    <a:lumOff val="50000"/>
                  </a:schemeClr>
                </a:solidFill>
                <a:latin typeface="Amasis"/>
              </a:rPr>
              <a:t>)</a:t>
            </a:r>
          </a:p>
        </p:txBody>
      </p:sp>
      <p:sp>
        <p:nvSpPr>
          <p:cNvPr id="2" name="Ovale 1"/>
          <p:cNvSpPr/>
          <p:nvPr/>
        </p:nvSpPr>
        <p:spPr>
          <a:xfrm>
            <a:off x="1114425" y="1409700"/>
            <a:ext cx="1143000" cy="7048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chemeClr val="tx1">
                    <a:lumMod val="50000"/>
                    <a:lumOff val="50000"/>
                  </a:schemeClr>
                </a:solidFill>
              </a:rPr>
              <a:t>1973</a:t>
            </a:r>
          </a:p>
        </p:txBody>
      </p:sp>
      <p:cxnSp>
        <p:nvCxnSpPr>
          <p:cNvPr id="4" name="Connettore 2 3"/>
          <p:cNvCxnSpPr/>
          <p:nvPr/>
        </p:nvCxnSpPr>
        <p:spPr>
          <a:xfrm flipV="1">
            <a:off x="2562225" y="1028700"/>
            <a:ext cx="1600200" cy="4572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Rettangolo arrotondato 4"/>
          <p:cNvSpPr/>
          <p:nvPr/>
        </p:nvSpPr>
        <p:spPr>
          <a:xfrm>
            <a:off x="4391025" y="571500"/>
            <a:ext cx="36576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chemeClr val="tx1">
                    <a:lumMod val="50000"/>
                    <a:lumOff val="50000"/>
                  </a:schemeClr>
                </a:solidFill>
              </a:rPr>
              <a:t>End of </a:t>
            </a:r>
            <a:r>
              <a:rPr lang="it-IT" dirty="0" err="1">
                <a:solidFill>
                  <a:schemeClr val="tx1">
                    <a:lumMod val="50000"/>
                    <a:lumOff val="50000"/>
                  </a:schemeClr>
                </a:solidFill>
              </a:rPr>
              <a:t>Bretton</a:t>
            </a:r>
            <a:r>
              <a:rPr lang="it-IT" dirty="0">
                <a:solidFill>
                  <a:schemeClr val="tx1">
                    <a:lumMod val="50000"/>
                    <a:lumOff val="50000"/>
                  </a:schemeClr>
                </a:solidFill>
              </a:rPr>
              <a:t> Woods System of Exchange </a:t>
            </a:r>
            <a:r>
              <a:rPr lang="it-IT" dirty="0" err="1">
                <a:solidFill>
                  <a:schemeClr val="tx1">
                    <a:lumMod val="50000"/>
                    <a:lumOff val="50000"/>
                  </a:schemeClr>
                </a:solidFill>
              </a:rPr>
              <a:t>Rates</a:t>
            </a:r>
            <a:endParaRPr lang="it-IT" dirty="0">
              <a:solidFill>
                <a:schemeClr val="tx1">
                  <a:lumMod val="50000"/>
                  <a:lumOff val="50000"/>
                </a:schemeClr>
              </a:solidFill>
            </a:endParaRPr>
          </a:p>
        </p:txBody>
      </p:sp>
      <p:sp>
        <p:nvSpPr>
          <p:cNvPr id="14" name="Rettangolo arrotondato 13"/>
          <p:cNvSpPr/>
          <p:nvPr/>
        </p:nvSpPr>
        <p:spPr>
          <a:xfrm>
            <a:off x="4391025" y="1943100"/>
            <a:ext cx="36576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chemeClr val="tx1">
                    <a:lumMod val="50000"/>
                    <a:lumOff val="50000"/>
                  </a:schemeClr>
                </a:solidFill>
              </a:rPr>
              <a:t>First </a:t>
            </a:r>
            <a:r>
              <a:rPr lang="it-IT" dirty="0" err="1">
                <a:solidFill>
                  <a:schemeClr val="tx1">
                    <a:lumMod val="50000"/>
                    <a:lumOff val="50000"/>
                  </a:schemeClr>
                </a:solidFill>
              </a:rPr>
              <a:t>oil</a:t>
            </a:r>
            <a:r>
              <a:rPr lang="it-IT" dirty="0">
                <a:solidFill>
                  <a:schemeClr val="tx1">
                    <a:lumMod val="50000"/>
                    <a:lumOff val="50000"/>
                  </a:schemeClr>
                </a:solidFill>
              </a:rPr>
              <a:t> shock</a:t>
            </a:r>
          </a:p>
          <a:p>
            <a:pPr algn="ctr"/>
            <a:r>
              <a:rPr lang="it-IT" dirty="0" err="1">
                <a:solidFill>
                  <a:schemeClr val="tx1">
                    <a:lumMod val="50000"/>
                    <a:lumOff val="50000"/>
                  </a:schemeClr>
                </a:solidFill>
              </a:rPr>
              <a:t>Inflation</a:t>
            </a:r>
            <a:r>
              <a:rPr lang="it-IT" dirty="0">
                <a:solidFill>
                  <a:schemeClr val="tx1">
                    <a:lumMod val="50000"/>
                    <a:lumOff val="50000"/>
                  </a:schemeClr>
                </a:solidFill>
              </a:rPr>
              <a:t> </a:t>
            </a:r>
            <a:r>
              <a:rPr lang="it-IT" dirty="0" err="1">
                <a:solidFill>
                  <a:schemeClr val="tx1">
                    <a:lumMod val="50000"/>
                    <a:lumOff val="50000"/>
                  </a:schemeClr>
                </a:solidFill>
              </a:rPr>
              <a:t>becomes</a:t>
            </a:r>
            <a:r>
              <a:rPr lang="it-IT" dirty="0">
                <a:solidFill>
                  <a:schemeClr val="tx1">
                    <a:lumMod val="50000"/>
                    <a:lumOff val="50000"/>
                  </a:schemeClr>
                </a:solidFill>
              </a:rPr>
              <a:t> </a:t>
            </a:r>
            <a:r>
              <a:rPr lang="it-IT" dirty="0" err="1">
                <a:solidFill>
                  <a:schemeClr val="tx1">
                    <a:lumMod val="50000"/>
                    <a:lumOff val="50000"/>
                  </a:schemeClr>
                </a:solidFill>
              </a:rPr>
              <a:t>main</a:t>
            </a:r>
            <a:r>
              <a:rPr lang="it-IT" dirty="0">
                <a:solidFill>
                  <a:schemeClr val="tx1">
                    <a:lumMod val="50000"/>
                    <a:lumOff val="50000"/>
                  </a:schemeClr>
                </a:solidFill>
              </a:rPr>
              <a:t> </a:t>
            </a:r>
            <a:r>
              <a:rPr lang="it-IT" dirty="0" err="1">
                <a:solidFill>
                  <a:schemeClr val="tx1">
                    <a:lumMod val="50000"/>
                    <a:lumOff val="50000"/>
                  </a:schemeClr>
                </a:solidFill>
              </a:rPr>
              <a:t>objective</a:t>
            </a:r>
            <a:r>
              <a:rPr lang="it-IT" dirty="0">
                <a:solidFill>
                  <a:schemeClr val="tx1">
                    <a:lumMod val="50000"/>
                    <a:lumOff val="50000"/>
                  </a:schemeClr>
                </a:solidFill>
              </a:rPr>
              <a:t> of </a:t>
            </a:r>
            <a:r>
              <a:rPr lang="it-IT" dirty="0" err="1">
                <a:solidFill>
                  <a:schemeClr val="tx1">
                    <a:lumMod val="50000"/>
                    <a:lumOff val="50000"/>
                  </a:schemeClr>
                </a:solidFill>
              </a:rPr>
              <a:t>CBs</a:t>
            </a:r>
            <a:endParaRPr lang="it-IT" dirty="0">
              <a:solidFill>
                <a:schemeClr val="tx1">
                  <a:lumMod val="50000"/>
                  <a:lumOff val="50000"/>
                </a:schemeClr>
              </a:solidFill>
            </a:endParaRPr>
          </a:p>
        </p:txBody>
      </p:sp>
      <p:cxnSp>
        <p:nvCxnSpPr>
          <p:cNvPr id="17" name="Connettore 2 16"/>
          <p:cNvCxnSpPr/>
          <p:nvPr/>
        </p:nvCxnSpPr>
        <p:spPr>
          <a:xfrm>
            <a:off x="2562225" y="1943100"/>
            <a:ext cx="1600200" cy="3048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 name="TextBox 4"/>
          <p:cNvSpPr txBox="1"/>
          <p:nvPr/>
        </p:nvSpPr>
        <p:spPr>
          <a:xfrm>
            <a:off x="247650" y="1533525"/>
            <a:ext cx="9410700" cy="4028026"/>
          </a:xfrm>
          <a:prstGeom prst="rect">
            <a:avLst/>
          </a:prstGeom>
          <a:effectLst/>
        </p:spPr>
        <p:txBody>
          <a:bodyPr wrap="square" rtlCol="0" anchor="t">
            <a:spAutoFit/>
          </a:bodyPr>
          <a:lstStyle/>
          <a:p>
            <a:pPr marL="285750" indent="-285750" algn="just">
              <a:lnSpc>
                <a:spcPct val="150000"/>
              </a:lnSpc>
              <a:buSzPct val="135000"/>
              <a:buFont typeface="Arial" panose="020B0604020202020204" pitchFamily="34" charset="0"/>
              <a:buChar char="•"/>
            </a:pPr>
            <a:r>
              <a:rPr lang="en-US" sz="1650" b="1" i="0" u="none" spc="0" dirty="0">
                <a:solidFill>
                  <a:schemeClr val="tx1">
                    <a:lumMod val="50000"/>
                    <a:lumOff val="50000"/>
                  </a:schemeClr>
                </a:solidFill>
                <a:latin typeface="Amasis"/>
              </a:rPr>
              <a:t>First Eurozone crisis since its creation in 1999;</a:t>
            </a:r>
          </a:p>
          <a:p>
            <a:pPr marL="285750" indent="-285750" algn="just">
              <a:lnSpc>
                <a:spcPct val="150000"/>
              </a:lnSpc>
              <a:buSzPct val="135000"/>
              <a:buFont typeface="Arial" panose="020B0604020202020204" pitchFamily="34" charset="0"/>
              <a:buChar char="•"/>
            </a:pPr>
            <a:r>
              <a:rPr lang="en-US" sz="1650" b="1" i="0" u="none" spc="0" dirty="0">
                <a:solidFill>
                  <a:schemeClr val="tx1">
                    <a:lumMod val="50000"/>
                    <a:lumOff val="50000"/>
                  </a:schemeClr>
                </a:solidFill>
                <a:latin typeface="Amasis"/>
              </a:rPr>
              <a:t>At the end of 2009 Greece enters into serious economic difficulties, after a period of rapid growth (5.6% in 2006);</a:t>
            </a:r>
          </a:p>
          <a:p>
            <a:pPr marL="285750" indent="-285750" algn="just">
              <a:lnSpc>
                <a:spcPct val="150000"/>
              </a:lnSpc>
              <a:buSzPct val="135000"/>
              <a:buFont typeface="Arial" panose="020B0604020202020204" pitchFamily="34" charset="0"/>
              <a:buChar char="•"/>
            </a:pPr>
            <a:r>
              <a:rPr lang="en-US" sz="1650" b="0" i="1" u="none" spc="0" dirty="0">
                <a:solidFill>
                  <a:schemeClr val="tx1">
                    <a:lumMod val="50000"/>
                    <a:lumOff val="50000"/>
                  </a:schemeClr>
                </a:solidFill>
                <a:latin typeface="Amasis"/>
              </a:rPr>
              <a:t>- The new government (Papandreu) reveals that the public deficit in 2009 would be 12.7%, the triple of what claimed by the previous administration;</a:t>
            </a:r>
          </a:p>
          <a:p>
            <a:pPr marL="285750" indent="-285750" algn="just">
              <a:lnSpc>
                <a:spcPct val="150000"/>
              </a:lnSpc>
              <a:buSzPct val="135000"/>
              <a:buFont typeface="Arial" panose="020B0604020202020204" pitchFamily="34" charset="0"/>
              <a:buChar char="•"/>
            </a:pPr>
            <a:r>
              <a:rPr lang="en-US" sz="1650" b="0" i="1" u="none" spc="0" dirty="0">
                <a:solidFill>
                  <a:schemeClr val="tx1">
                    <a:lumMod val="50000"/>
                    <a:lumOff val="50000"/>
                  </a:schemeClr>
                </a:solidFill>
                <a:latin typeface="Amasis"/>
              </a:rPr>
              <a:t>- GDP falls by 2% and the economy enters into recession;</a:t>
            </a:r>
          </a:p>
          <a:p>
            <a:pPr marL="285750" indent="-285750" algn="just">
              <a:lnSpc>
                <a:spcPct val="150000"/>
              </a:lnSpc>
              <a:buSzPct val="135000"/>
              <a:buFont typeface="Arial" panose="020B0604020202020204" pitchFamily="34" charset="0"/>
              <a:buChar char="•"/>
            </a:pPr>
            <a:r>
              <a:rPr lang="en-US" sz="1650" b="1" i="0" u="none" spc="0" dirty="0">
                <a:solidFill>
                  <a:schemeClr val="tx1">
                    <a:lumMod val="50000"/>
                    <a:lumOff val="50000"/>
                  </a:schemeClr>
                </a:solidFill>
                <a:latin typeface="Amasis"/>
              </a:rPr>
              <a:t>Serious repercussions across Europe, especially Spain, Portugal and Italy</a:t>
            </a:r>
          </a:p>
          <a:p>
            <a:pPr marL="285750" indent="-285750" algn="just">
              <a:lnSpc>
                <a:spcPct val="150000"/>
              </a:lnSpc>
              <a:buSzPct val="135000"/>
              <a:buFont typeface="Arial" panose="020B0604020202020204" pitchFamily="34" charset="0"/>
              <a:buChar char="•"/>
            </a:pPr>
            <a:r>
              <a:rPr lang="en-US" sz="1650" b="0" i="1" u="none" spc="0" dirty="0">
                <a:solidFill>
                  <a:schemeClr val="tx1">
                    <a:lumMod val="50000"/>
                    <a:lumOff val="50000"/>
                  </a:schemeClr>
                </a:solidFill>
                <a:latin typeface="Amasis"/>
              </a:rPr>
              <a:t>- Spreads explode</a:t>
            </a:r>
          </a:p>
          <a:p>
            <a:pPr marL="285750" indent="-285750" algn="just">
              <a:lnSpc>
                <a:spcPct val="150000"/>
              </a:lnSpc>
              <a:buSzPct val="135000"/>
              <a:buFont typeface="Arial" panose="020B0604020202020204" pitchFamily="34" charset="0"/>
              <a:buChar char="•"/>
            </a:pPr>
            <a:r>
              <a:rPr lang="en-US" sz="1650" b="0" i="1" u="none" spc="0" dirty="0">
                <a:solidFill>
                  <a:schemeClr val="tx1">
                    <a:lumMod val="50000"/>
                    <a:lumOff val="50000"/>
                  </a:schemeClr>
                </a:solidFill>
                <a:latin typeface="Amasis"/>
              </a:rPr>
              <a:t>- Ratings on sovereign debts are cut</a:t>
            </a:r>
          </a:p>
          <a:p>
            <a:pPr marL="285750" indent="-285750" algn="just">
              <a:buSzPct val="135000"/>
              <a:buFont typeface="Arial" panose="020B0604020202020204" pitchFamily="34" charset="0"/>
              <a:buChar char="•"/>
            </a:pPr>
            <a:endParaRPr lang="en-US" sz="1650" b="0" i="1" u="none" spc="0" dirty="0">
              <a:solidFill>
                <a:schemeClr val="tx1">
                  <a:lumMod val="50000"/>
                  <a:lumOff val="50000"/>
                </a:schemeClr>
              </a:solidFill>
              <a:latin typeface="Amasis"/>
            </a:endParaRPr>
          </a:p>
          <a:p>
            <a:pPr algn="just"/>
            <a:endParaRPr lang="en-US" sz="1650" b="0" i="1" u="none" spc="0" dirty="0">
              <a:solidFill>
                <a:schemeClr val="tx1">
                  <a:lumMod val="50000"/>
                  <a:lumOff val="50000"/>
                </a:schemeClr>
              </a:solidFill>
              <a:latin typeface="Amasis"/>
            </a:endParaRPr>
          </a:p>
        </p:txBody>
      </p:sp>
      <p:sp>
        <p:nvSpPr>
          <p:cNvPr id="437" name="TextBox 7"/>
          <p:cNvSpPr txBox="1"/>
          <p:nvPr/>
        </p:nvSpPr>
        <p:spPr>
          <a:xfrm>
            <a:off x="8582025" y="4857750"/>
            <a:ext cx="1428750" cy="257175"/>
          </a:xfrm>
          <a:prstGeom prst="rect">
            <a:avLst/>
          </a:prstGeom>
          <a:effectLst>
            <a:glow rad="314325">
              <a:srgbClr val="F8941D">
                <a:alpha val="80000"/>
              </a:srgbClr>
            </a:glow>
          </a:effectLst>
        </p:spPr>
        <p:txBody>
          <a:bodyPr wrap="square" rtlCol="0" anchor="t">
            <a:spAutoFit/>
          </a:bodyPr>
          <a:lstStyle/>
          <a:p>
            <a:pPr algn="l"/>
            <a:r>
              <a:rPr lang="en-US" sz="1650" b="1" i="0" u="none" spc="0" dirty="0">
                <a:solidFill>
                  <a:srgbClr val="FFFFFF"/>
                </a:solidFill>
                <a:latin typeface="Amasis"/>
              </a:rPr>
              <a:t>2010-2011</a:t>
            </a:r>
          </a:p>
        </p:txBody>
      </p:sp>
      <p:sp>
        <p:nvSpPr>
          <p:cNvPr id="439" name="TextBox 8"/>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30</a:t>
            </a:r>
          </a:p>
        </p:txBody>
      </p:sp>
      <p:sp>
        <p:nvSpPr>
          <p:cNvPr id="2" name="Rettangolo arrotondato 1"/>
          <p:cNvSpPr/>
          <p:nvPr/>
        </p:nvSpPr>
        <p:spPr>
          <a:xfrm>
            <a:off x="657225" y="419100"/>
            <a:ext cx="83820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solidFill>
                  <a:schemeClr val="tx1">
                    <a:lumMod val="50000"/>
                    <a:lumOff val="50000"/>
                  </a:schemeClr>
                </a:solidFill>
                <a:latin typeface="Amasis"/>
              </a:rPr>
              <a:t>II PHASE  2010-2012 The (European) Sovereign debt crisis and Greece</a:t>
            </a:r>
            <a:endParaRPr lang="en-US" b="1" dirty="0">
              <a:solidFill>
                <a:schemeClr val="tx1">
                  <a:lumMod val="50000"/>
                  <a:lumOff val="50000"/>
                </a:schemeClr>
              </a:solidFill>
              <a:latin typeface="Amasis"/>
            </a:endParaRPr>
          </a:p>
        </p:txBody>
      </p:sp>
      <p:sp>
        <p:nvSpPr>
          <p:cNvPr id="3" name="Rettangolo arrotondato 2"/>
          <p:cNvSpPr/>
          <p:nvPr/>
        </p:nvSpPr>
        <p:spPr>
          <a:xfrm>
            <a:off x="7515225" y="4533900"/>
            <a:ext cx="1524000" cy="5810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tx1">
                    <a:lumMod val="50000"/>
                    <a:lumOff val="50000"/>
                  </a:schemeClr>
                </a:solidFill>
              </a:rPr>
              <a:t>2010-2011</a:t>
            </a:r>
          </a:p>
        </p:txBody>
      </p:sp>
      <p:cxnSp>
        <p:nvCxnSpPr>
          <p:cNvPr id="5" name="Connettore 2 4"/>
          <p:cNvCxnSpPr>
            <a:cxnSpLocks/>
          </p:cNvCxnSpPr>
          <p:nvPr/>
        </p:nvCxnSpPr>
        <p:spPr>
          <a:xfrm flipH="1" flipV="1">
            <a:off x="7591425" y="3771900"/>
            <a:ext cx="7620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 name="TextBox 4"/>
          <p:cNvSpPr txBox="1"/>
          <p:nvPr/>
        </p:nvSpPr>
        <p:spPr>
          <a:xfrm>
            <a:off x="371475" y="381000"/>
            <a:ext cx="9410700" cy="4028026"/>
          </a:xfrm>
          <a:prstGeom prst="rect">
            <a:avLst/>
          </a:prstGeom>
          <a:effectLst/>
        </p:spPr>
        <p:txBody>
          <a:bodyPr wrap="square" rtlCol="0" anchor="t">
            <a:spAutoFit/>
          </a:bodyPr>
          <a:lstStyle/>
          <a:p>
            <a:pPr algn="just">
              <a:lnSpc>
                <a:spcPct val="150000"/>
              </a:lnSpc>
            </a:pPr>
            <a:r>
              <a:rPr lang="en-US" sz="1650" b="1" i="0" u="none" spc="0" dirty="0">
                <a:solidFill>
                  <a:schemeClr val="tx1">
                    <a:lumMod val="50000"/>
                    <a:lumOff val="50000"/>
                  </a:schemeClr>
                </a:solidFill>
                <a:latin typeface="Amasis"/>
              </a:rPr>
              <a:t>May 2010 - Support Plan by 110 billion euros in support of Greece by EU &amp; IMF</a:t>
            </a:r>
          </a:p>
          <a:p>
            <a:pPr algn="just">
              <a:lnSpc>
                <a:spcPct val="150000"/>
              </a:lnSpc>
            </a:pPr>
            <a:r>
              <a:rPr lang="en-US" sz="1650" b="1" i="0" u="none" spc="0" dirty="0">
                <a:solidFill>
                  <a:schemeClr val="tx1">
                    <a:lumMod val="50000"/>
                    <a:lumOff val="50000"/>
                  </a:schemeClr>
                </a:solidFill>
                <a:latin typeface="Amasis"/>
              </a:rPr>
              <a:t>The crisis continues affecting the European banking system. European banks are in fact full of severeign bonds</a:t>
            </a:r>
          </a:p>
          <a:p>
            <a:pPr algn="just">
              <a:lnSpc>
                <a:spcPct val="150000"/>
              </a:lnSpc>
            </a:pPr>
            <a:r>
              <a:rPr lang="en-US" sz="1650" b="1" i="0" u="none" spc="0" dirty="0">
                <a:solidFill>
                  <a:schemeClr val="tx1">
                    <a:lumMod val="50000"/>
                    <a:lumOff val="50000"/>
                  </a:schemeClr>
                </a:solidFill>
                <a:latin typeface="Amasis"/>
              </a:rPr>
              <a:t>The easy and massive financing by ECB is used to buy new sovereign bonds, which aggravates the problem</a:t>
            </a:r>
          </a:p>
          <a:p>
            <a:pPr algn="just">
              <a:lnSpc>
                <a:spcPct val="150000"/>
              </a:lnSpc>
            </a:pPr>
            <a:r>
              <a:rPr lang="en-US" sz="1650" b="1" i="0" u="none" spc="0" dirty="0">
                <a:solidFill>
                  <a:schemeClr val="tx1">
                    <a:lumMod val="50000"/>
                    <a:lumOff val="50000"/>
                  </a:schemeClr>
                </a:solidFill>
                <a:latin typeface="Amasis"/>
              </a:rPr>
              <a:t>- </a:t>
            </a:r>
            <a:r>
              <a:rPr lang="en-US" sz="1650" b="0" i="1" u="none" spc="0" dirty="0">
                <a:solidFill>
                  <a:schemeClr val="tx1">
                    <a:lumMod val="50000"/>
                    <a:lumOff val="50000"/>
                  </a:schemeClr>
                </a:solidFill>
                <a:latin typeface="Amasis"/>
              </a:rPr>
              <a:t>Banks are required to raise more capital and this reduces credit to the economy. The recession worsens</a:t>
            </a:r>
          </a:p>
          <a:p>
            <a:pPr algn="just">
              <a:lnSpc>
                <a:spcPct val="150000"/>
              </a:lnSpc>
            </a:pPr>
            <a:r>
              <a:rPr lang="en-US" sz="1650" b="1" i="0" u="none" spc="0" dirty="0">
                <a:solidFill>
                  <a:schemeClr val="tx1">
                    <a:lumMod val="50000"/>
                    <a:lumOff val="50000"/>
                  </a:schemeClr>
                </a:solidFill>
                <a:latin typeface="Amasis"/>
              </a:rPr>
              <a:t>The economic &amp; financial crisis in Europe continues throughout 2012 with an increasing risk of Greece and later of Italy leaving the euro.</a:t>
            </a:r>
          </a:p>
          <a:p>
            <a:pPr algn="just"/>
            <a:endParaRPr lang="en-US" sz="1650" b="1" i="0" u="none" spc="0" dirty="0">
              <a:solidFill>
                <a:schemeClr val="tx1">
                  <a:lumMod val="50000"/>
                  <a:lumOff val="50000"/>
                </a:schemeClr>
              </a:solidFill>
              <a:latin typeface="Amasis"/>
            </a:endParaRPr>
          </a:p>
          <a:p>
            <a:pPr algn="just"/>
            <a:endParaRPr lang="en-US" sz="1650" b="1" i="0" u="none" spc="0" dirty="0">
              <a:solidFill>
                <a:schemeClr val="tx1">
                  <a:lumMod val="50000"/>
                  <a:lumOff val="50000"/>
                </a:schemeClr>
              </a:solidFill>
              <a:latin typeface="Amasis"/>
            </a:endParaRPr>
          </a:p>
        </p:txBody>
      </p:sp>
      <p:sp>
        <p:nvSpPr>
          <p:cNvPr id="443" name="TextBox 5"/>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6" name="TextBox 3"/>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Critical questions</a:t>
            </a:r>
          </a:p>
        </p:txBody>
      </p:sp>
      <p:sp>
        <p:nvSpPr>
          <p:cNvPr id="447" name="TextBox 4"/>
          <p:cNvSpPr txBox="1"/>
          <p:nvPr/>
        </p:nvSpPr>
        <p:spPr>
          <a:xfrm>
            <a:off x="276225" y="933450"/>
            <a:ext cx="9410700" cy="3393237"/>
          </a:xfrm>
          <a:prstGeom prst="rect">
            <a:avLst/>
          </a:prstGeom>
          <a:effectLst/>
        </p:spPr>
        <p:txBody>
          <a:bodyPr wrap="square" rtlCol="0" anchor="t">
            <a:spAutoFit/>
          </a:bodyPr>
          <a:lstStyle/>
          <a:p>
            <a:pPr algn="just"/>
            <a:r>
              <a:rPr lang="en-US" sz="1650" b="1" i="0" u="none" spc="0" dirty="0">
                <a:solidFill>
                  <a:schemeClr val="tx1">
                    <a:lumMod val="50000"/>
                    <a:lumOff val="50000"/>
                  </a:schemeClr>
                </a:solidFill>
                <a:latin typeface="Amasis"/>
              </a:rPr>
              <a:t>Is the crisis due to:</a:t>
            </a:r>
          </a:p>
          <a:p>
            <a:pPr algn="just">
              <a:lnSpc>
                <a:spcPct val="150000"/>
              </a:lnSpc>
            </a:pPr>
            <a:r>
              <a:rPr lang="en-US" sz="1650" b="0" i="0" u="none" spc="0" dirty="0">
                <a:solidFill>
                  <a:schemeClr val="tx1">
                    <a:lumMod val="50000"/>
                    <a:lumOff val="50000"/>
                  </a:schemeClr>
                </a:solidFill>
                <a:latin typeface="Amasis"/>
              </a:rPr>
              <a:t>     Public finances out of control?</a:t>
            </a:r>
          </a:p>
          <a:p>
            <a:pPr algn="just">
              <a:lnSpc>
                <a:spcPct val="150000"/>
              </a:lnSpc>
            </a:pPr>
            <a:r>
              <a:rPr lang="en-US" sz="1650" b="0" i="0" u="none" spc="0" dirty="0">
                <a:solidFill>
                  <a:schemeClr val="tx1">
                    <a:lumMod val="50000"/>
                    <a:lumOff val="50000"/>
                  </a:schemeClr>
                </a:solidFill>
                <a:latin typeface="Amasis"/>
              </a:rPr>
              <a:t>     Structural weaknesses in the regulatory framework?</a:t>
            </a:r>
          </a:p>
          <a:p>
            <a:pPr algn="just">
              <a:lnSpc>
                <a:spcPct val="150000"/>
              </a:lnSpc>
            </a:pPr>
            <a:r>
              <a:rPr lang="en-US" sz="1650" b="0" i="0" u="none" spc="0" dirty="0">
                <a:solidFill>
                  <a:schemeClr val="tx1">
                    <a:lumMod val="50000"/>
                    <a:lumOff val="50000"/>
                  </a:schemeClr>
                </a:solidFill>
                <a:latin typeface="Amasis"/>
              </a:rPr>
              <a:t>     Competitiveness gap among european economies (which cannot be adjusted through exchange rates)?</a:t>
            </a:r>
          </a:p>
          <a:p>
            <a:pPr algn="just">
              <a:lnSpc>
                <a:spcPct val="150000"/>
              </a:lnSpc>
            </a:pPr>
            <a:endParaRPr lang="en-US" sz="1650" b="0" i="0" u="none" spc="0" dirty="0">
              <a:solidFill>
                <a:schemeClr val="tx1">
                  <a:lumMod val="50000"/>
                  <a:lumOff val="50000"/>
                </a:schemeClr>
              </a:solidFill>
              <a:latin typeface="Amasis"/>
            </a:endParaRPr>
          </a:p>
          <a:p>
            <a:pPr algn="just">
              <a:lnSpc>
                <a:spcPct val="150000"/>
              </a:lnSpc>
            </a:pPr>
            <a:r>
              <a:rPr lang="en-US" sz="1650" b="1" i="0" u="none" spc="0" dirty="0">
                <a:solidFill>
                  <a:schemeClr val="tx1">
                    <a:lumMod val="50000"/>
                    <a:lumOff val="50000"/>
                  </a:schemeClr>
                </a:solidFill>
                <a:latin typeface="Amasis"/>
              </a:rPr>
              <a:t>All 3 factors have played a role, but       is probably more important than is normally believed, especially for Greece, Spain, Italy &amp; Portugal</a:t>
            </a:r>
          </a:p>
          <a:p>
            <a:pPr algn="just"/>
            <a:endParaRPr lang="en-US" sz="1650" b="1" i="0" u="none" spc="0" dirty="0">
              <a:solidFill>
                <a:schemeClr val="tx1">
                  <a:lumMod val="50000"/>
                  <a:lumOff val="50000"/>
                </a:schemeClr>
              </a:solidFill>
              <a:latin typeface="Amasis"/>
            </a:endParaRPr>
          </a:p>
          <a:p>
            <a:pPr algn="just"/>
            <a:endParaRPr lang="en-US" sz="1650" b="1" i="0" u="none" spc="0" dirty="0">
              <a:solidFill>
                <a:schemeClr val="tx1">
                  <a:lumMod val="50000"/>
                  <a:lumOff val="50000"/>
                </a:schemeClr>
              </a:solidFill>
              <a:latin typeface="Amasis"/>
            </a:endParaRPr>
          </a:p>
          <a:p>
            <a:pPr algn="just"/>
            <a:endParaRPr lang="en-US" sz="1650" b="1" i="0" u="none" spc="0" dirty="0">
              <a:solidFill>
                <a:schemeClr val="tx1">
                  <a:lumMod val="50000"/>
                  <a:lumOff val="50000"/>
                </a:schemeClr>
              </a:solidFill>
              <a:latin typeface="Amasis"/>
            </a:endParaRPr>
          </a:p>
        </p:txBody>
      </p:sp>
      <p:sp>
        <p:nvSpPr>
          <p:cNvPr id="452" name="TextBox 5"/>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32</a:t>
            </a:r>
          </a:p>
        </p:txBody>
      </p:sp>
      <p:sp>
        <p:nvSpPr>
          <p:cNvPr id="2" name="Ovale 1"/>
          <p:cNvSpPr/>
          <p:nvPr/>
        </p:nvSpPr>
        <p:spPr>
          <a:xfrm>
            <a:off x="257175" y="1333500"/>
            <a:ext cx="304800" cy="2095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1</a:t>
            </a:r>
          </a:p>
        </p:txBody>
      </p:sp>
      <p:sp>
        <p:nvSpPr>
          <p:cNvPr id="11" name="Ovale 10"/>
          <p:cNvSpPr/>
          <p:nvPr/>
        </p:nvSpPr>
        <p:spPr>
          <a:xfrm>
            <a:off x="276225" y="1714500"/>
            <a:ext cx="304800" cy="2095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2</a:t>
            </a:r>
          </a:p>
        </p:txBody>
      </p:sp>
      <p:sp>
        <p:nvSpPr>
          <p:cNvPr id="12" name="Ovale 11"/>
          <p:cNvSpPr/>
          <p:nvPr/>
        </p:nvSpPr>
        <p:spPr>
          <a:xfrm>
            <a:off x="276225" y="2095500"/>
            <a:ext cx="304800" cy="2095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3</a:t>
            </a:r>
          </a:p>
        </p:txBody>
      </p:sp>
      <p:sp>
        <p:nvSpPr>
          <p:cNvPr id="13" name="Ovale 12"/>
          <p:cNvSpPr/>
          <p:nvPr/>
        </p:nvSpPr>
        <p:spPr>
          <a:xfrm>
            <a:off x="3552825" y="2836609"/>
            <a:ext cx="304800" cy="2095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 name="TextBox 4"/>
          <p:cNvSpPr txBox="1"/>
          <p:nvPr/>
        </p:nvSpPr>
        <p:spPr>
          <a:xfrm>
            <a:off x="259702" y="952500"/>
            <a:ext cx="9410700" cy="5170646"/>
          </a:xfrm>
          <a:prstGeom prst="rect">
            <a:avLst/>
          </a:prstGeom>
          <a:effectLst/>
        </p:spPr>
        <p:txBody>
          <a:bodyPr wrap="square" rtlCol="0" anchor="t">
            <a:spAutoFit/>
          </a:bodyPr>
          <a:lstStyle/>
          <a:p>
            <a:pPr algn="just">
              <a:lnSpc>
                <a:spcPct val="150000"/>
              </a:lnSpc>
            </a:pPr>
            <a:r>
              <a:rPr lang="en-US" sz="1650" b="1" i="0" u="none" spc="0" dirty="0">
                <a:solidFill>
                  <a:schemeClr val="tx1">
                    <a:lumMod val="50000"/>
                    <a:lumOff val="50000"/>
                  </a:schemeClr>
                </a:solidFill>
                <a:latin typeface="Amasis"/>
              </a:rPr>
              <a:t>What if Greece (or Italy) exits the euro zone?</a:t>
            </a:r>
          </a:p>
          <a:p>
            <a:pPr marL="285750" indent="-285750" algn="just">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Getting back to the dracma could allow an exchange rate adjustment that would support exports &amp; growth;</a:t>
            </a:r>
          </a:p>
          <a:p>
            <a:pPr marL="285750" indent="-285750" algn="just">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However, as Greece debt is denominated in euro, the cost of the debt would rise dramatically</a:t>
            </a:r>
          </a:p>
          <a:p>
            <a:pPr marL="285750" indent="-285750" algn="just">
              <a:lnSpc>
                <a:spcPct val="150000"/>
              </a:lnSpc>
              <a:buFont typeface="Arial" panose="020B0604020202020204" pitchFamily="34" charset="0"/>
              <a:buChar char="•"/>
            </a:pPr>
            <a:endParaRPr lang="en-US" sz="1650" b="0" i="0" u="none" spc="0" dirty="0">
              <a:solidFill>
                <a:schemeClr val="tx1">
                  <a:lumMod val="50000"/>
                  <a:lumOff val="50000"/>
                </a:schemeClr>
              </a:solidFill>
              <a:latin typeface="Amasis"/>
            </a:endParaRPr>
          </a:p>
          <a:p>
            <a:pPr marL="285750" indent="-285750" algn="just">
              <a:lnSpc>
                <a:spcPct val="150000"/>
              </a:lnSpc>
              <a:buFont typeface="Arial" panose="020B0604020202020204" pitchFamily="34" charset="0"/>
              <a:buChar char="•"/>
            </a:pPr>
            <a:endParaRPr lang="en-US" sz="1650" b="0" i="0" u="none" spc="0" dirty="0">
              <a:solidFill>
                <a:schemeClr val="tx1">
                  <a:lumMod val="50000"/>
                  <a:lumOff val="50000"/>
                </a:schemeClr>
              </a:solidFill>
              <a:latin typeface="Amasis"/>
            </a:endParaRPr>
          </a:p>
          <a:p>
            <a:pPr marL="285750" indent="-285750" algn="just">
              <a:lnSpc>
                <a:spcPct val="150000"/>
              </a:lnSpc>
              <a:buFont typeface="Arial" panose="020B0604020202020204" pitchFamily="34" charset="0"/>
              <a:buChar char="•"/>
            </a:pPr>
            <a:endParaRPr lang="en-US" sz="1650" b="0" i="0" u="none" spc="0" dirty="0">
              <a:solidFill>
                <a:schemeClr val="tx1">
                  <a:lumMod val="50000"/>
                  <a:lumOff val="50000"/>
                </a:schemeClr>
              </a:solidFill>
              <a:latin typeface="Amasis"/>
            </a:endParaRPr>
          </a:p>
          <a:p>
            <a:pPr marL="285750" indent="-285750" algn="just">
              <a:lnSpc>
                <a:spcPct val="150000"/>
              </a:lnSpc>
              <a:buFont typeface="Arial" panose="020B0604020202020204" pitchFamily="34" charset="0"/>
              <a:buChar char="•"/>
            </a:pPr>
            <a:endParaRPr lang="en-US" sz="1650" dirty="0">
              <a:solidFill>
                <a:schemeClr val="tx1">
                  <a:lumMod val="50000"/>
                  <a:lumOff val="50000"/>
                </a:schemeClr>
              </a:solidFill>
              <a:latin typeface="Amasis"/>
            </a:endParaRPr>
          </a:p>
          <a:p>
            <a:pPr marL="285750" indent="-285750" algn="just">
              <a:lnSpc>
                <a:spcPct val="150000"/>
              </a:lnSpc>
              <a:buFont typeface="Arial" panose="020B0604020202020204" pitchFamily="34" charset="0"/>
              <a:buChar char="•"/>
            </a:pPr>
            <a:r>
              <a:rPr lang="en-US" sz="1650" b="0" i="0" u="none" spc="0" dirty="0">
                <a:solidFill>
                  <a:schemeClr val="tx1">
                    <a:lumMod val="50000"/>
                    <a:lumOff val="50000"/>
                  </a:schemeClr>
                </a:solidFill>
                <a:latin typeface="Amasis"/>
              </a:rPr>
              <a:t>Domino effects on other countries are possible and are the reason why European authorities will continue support Greece, it they do not want to put at risk the monetary union</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sp>
        <p:nvSpPr>
          <p:cNvPr id="455" name="TextBox 3"/>
          <p:cNvSpPr txBox="1"/>
          <p:nvPr/>
        </p:nvSpPr>
        <p:spPr>
          <a:xfrm>
            <a:off x="257175" y="276225"/>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Critical questions</a:t>
            </a:r>
          </a:p>
        </p:txBody>
      </p:sp>
      <p:sp>
        <p:nvSpPr>
          <p:cNvPr id="461" name="TextBox 9"/>
          <p:cNvSpPr txBox="1"/>
          <p:nvPr/>
        </p:nvSpPr>
        <p:spPr>
          <a:xfrm>
            <a:off x="9563100" y="5391150"/>
            <a:ext cx="352425" cy="171450"/>
          </a:xfrm>
          <a:prstGeom prst="rect">
            <a:avLst/>
          </a:prstGeom>
          <a:effectLst/>
        </p:spPr>
        <p:txBody>
          <a:bodyPr wrap="square" rtlCol="0" anchor="t">
            <a:spAutoFit/>
          </a:bodyPr>
          <a:lstStyle/>
          <a:p>
            <a:pPr algn="ctr"/>
            <a:r>
              <a:rPr lang="en-US" sz="975" b="1" i="0" u="none" spc="0" dirty="0">
                <a:solidFill>
                  <a:srgbClr val="4D4D4D"/>
                </a:solidFill>
                <a:latin typeface="Amasis"/>
              </a:rPr>
              <a:t>33</a:t>
            </a:r>
          </a:p>
        </p:txBody>
      </p:sp>
      <p:sp>
        <p:nvSpPr>
          <p:cNvPr id="2" name="Rettangolo arrotondato 1"/>
          <p:cNvSpPr/>
          <p:nvPr/>
        </p:nvSpPr>
        <p:spPr>
          <a:xfrm>
            <a:off x="3933825" y="2932111"/>
            <a:ext cx="3733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err="1">
                <a:solidFill>
                  <a:schemeClr val="tx1">
                    <a:lumMod val="50000"/>
                    <a:lumOff val="50000"/>
                  </a:schemeClr>
                </a:solidFill>
              </a:rPr>
              <a:t>Defaulting</a:t>
            </a:r>
            <a:r>
              <a:rPr lang="it-IT" dirty="0">
                <a:solidFill>
                  <a:schemeClr val="tx1">
                    <a:lumMod val="50000"/>
                    <a:lumOff val="50000"/>
                  </a:schemeClr>
                </a:solidFill>
              </a:rPr>
              <a:t> on the </a:t>
            </a:r>
            <a:r>
              <a:rPr lang="it-IT" dirty="0" err="1">
                <a:solidFill>
                  <a:schemeClr val="tx1">
                    <a:lumMod val="50000"/>
                    <a:lumOff val="50000"/>
                  </a:schemeClr>
                </a:solidFill>
              </a:rPr>
              <a:t>debt</a:t>
            </a:r>
            <a:r>
              <a:rPr lang="it-IT" dirty="0">
                <a:solidFill>
                  <a:schemeClr val="tx1">
                    <a:lumMod val="50000"/>
                    <a:lumOff val="50000"/>
                  </a:schemeClr>
                </a:solidFill>
              </a:rPr>
              <a:t> </a:t>
            </a:r>
            <a:r>
              <a:rPr lang="it-IT" dirty="0" err="1">
                <a:solidFill>
                  <a:schemeClr val="tx1">
                    <a:lumMod val="50000"/>
                    <a:lumOff val="50000"/>
                  </a:schemeClr>
                </a:solidFill>
              </a:rPr>
              <a:t>will</a:t>
            </a:r>
            <a:r>
              <a:rPr lang="it-IT" dirty="0">
                <a:solidFill>
                  <a:schemeClr val="tx1">
                    <a:lumMod val="50000"/>
                    <a:lumOff val="50000"/>
                  </a:schemeClr>
                </a:solidFill>
              </a:rPr>
              <a:t> be </a:t>
            </a:r>
            <a:r>
              <a:rPr lang="it-IT" dirty="0" err="1">
                <a:solidFill>
                  <a:schemeClr val="tx1">
                    <a:lumMod val="50000"/>
                    <a:lumOff val="50000"/>
                  </a:schemeClr>
                </a:solidFill>
              </a:rPr>
              <a:t>unavoidable</a:t>
            </a:r>
            <a:endParaRPr lang="it-IT" dirty="0">
              <a:solidFill>
                <a:schemeClr val="tx1">
                  <a:lumMod val="50000"/>
                  <a:lumOff val="50000"/>
                </a:schemeClr>
              </a:solidFill>
            </a:endParaRPr>
          </a:p>
        </p:txBody>
      </p:sp>
      <p:cxnSp>
        <p:nvCxnSpPr>
          <p:cNvPr id="4" name="Connettore 2 3"/>
          <p:cNvCxnSpPr/>
          <p:nvPr/>
        </p:nvCxnSpPr>
        <p:spPr>
          <a:xfrm>
            <a:off x="5800725" y="2476500"/>
            <a:ext cx="0" cy="37941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 name="TextBox 3"/>
          <p:cNvSpPr txBox="1"/>
          <p:nvPr/>
        </p:nvSpPr>
        <p:spPr>
          <a:xfrm>
            <a:off x="257175" y="2095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What is Quantitative Easing</a:t>
            </a:r>
          </a:p>
        </p:txBody>
      </p:sp>
      <p:sp>
        <p:nvSpPr>
          <p:cNvPr id="465" name="TextBox 9"/>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34</a:t>
            </a:r>
          </a:p>
        </p:txBody>
      </p:sp>
      <p:sp>
        <p:nvSpPr>
          <p:cNvPr id="466" name="TextBox 4"/>
          <p:cNvSpPr txBox="1"/>
          <p:nvPr/>
        </p:nvSpPr>
        <p:spPr>
          <a:xfrm>
            <a:off x="247650" y="752475"/>
            <a:ext cx="9544050" cy="6186309"/>
          </a:xfrm>
          <a:prstGeom prst="rect">
            <a:avLst/>
          </a:prstGeom>
          <a:effectLst/>
        </p:spPr>
        <p:txBody>
          <a:bodyPr wrap="square" rtlCol="0" anchor="t">
            <a:spAutoFit/>
          </a:bodyPr>
          <a:lstStyle/>
          <a:p>
            <a:pPr algn="just">
              <a:lnSpc>
                <a:spcPct val="150000"/>
              </a:lnSpc>
            </a:pPr>
            <a:r>
              <a:rPr lang="en-US" sz="1650" b="1" i="0" u="none" spc="0" dirty="0">
                <a:solidFill>
                  <a:schemeClr val="tx1">
                    <a:lumMod val="50000"/>
                    <a:lumOff val="50000"/>
                  </a:schemeClr>
                </a:solidFill>
                <a:latin typeface="Amasis"/>
              </a:rPr>
              <a:t>The European Central Bank has announced action aimed at stimulating the troubled eurozone economy in the face of deflation and recession.</a:t>
            </a:r>
          </a:p>
          <a:p>
            <a:pPr algn="just">
              <a:lnSpc>
                <a:spcPct val="150000"/>
              </a:lnSpc>
            </a:pPr>
            <a:r>
              <a:rPr lang="en-US" sz="1650" b="0" i="0" u="none" spc="0" dirty="0">
                <a:solidFill>
                  <a:schemeClr val="tx1">
                    <a:lumMod val="50000"/>
                    <a:lumOff val="50000"/>
                  </a:schemeClr>
                </a:solidFill>
                <a:latin typeface="Amasis"/>
              </a:rPr>
              <a:t>Unlike central banks in the United States and Britain, the ECB has so far resisted implementing a programme of buying government bonds. That is the process known as quantitative easing.</a:t>
            </a:r>
          </a:p>
          <a:p>
            <a:pPr algn="just">
              <a:lnSpc>
                <a:spcPct val="150000"/>
              </a:lnSpc>
            </a:pPr>
            <a:r>
              <a:rPr lang="en-US" sz="1650" b="0" i="0" u="none" spc="0" dirty="0">
                <a:solidFill>
                  <a:schemeClr val="tx1">
                    <a:lumMod val="50000"/>
                    <a:lumOff val="50000"/>
                  </a:schemeClr>
                </a:solidFill>
                <a:latin typeface="Amasis"/>
              </a:rPr>
              <a:t>Governments and central banks like there to be "just enough" growth in an economy - not too much that could lead to inflation getting out of control, but not too little that there is stagnation. Their aim is the so-called "Goldilocks economy" - not too hot, but not too cold.</a:t>
            </a:r>
          </a:p>
          <a:p>
            <a:pPr algn="just">
              <a:lnSpc>
                <a:spcPct val="150000"/>
              </a:lnSpc>
            </a:pPr>
            <a:r>
              <a:rPr lang="en-US" sz="1650" b="0" i="0" u="none" spc="0" dirty="0">
                <a:solidFill>
                  <a:schemeClr val="tx1">
                    <a:lumMod val="50000"/>
                    <a:lumOff val="50000"/>
                  </a:schemeClr>
                </a:solidFill>
                <a:latin typeface="Amasis"/>
              </a:rPr>
              <a:t>One of the main tools they have to control growth is raising or lowering interest rates. Lower interest rates encourage people or companies to spend money, rather than save.</a:t>
            </a:r>
          </a:p>
          <a:p>
            <a:pPr algn="just">
              <a:lnSpc>
                <a:spcPct val="150000"/>
              </a:lnSpc>
            </a:pPr>
            <a:r>
              <a:rPr lang="en-US" sz="1650" b="0" i="0" u="none" spc="0" dirty="0">
                <a:solidFill>
                  <a:schemeClr val="tx1">
                    <a:lumMod val="50000"/>
                    <a:lumOff val="50000"/>
                  </a:schemeClr>
                </a:solidFill>
                <a:latin typeface="Amasis"/>
              </a:rPr>
              <a:t>But when interest rates are almost at zero, central banks need to adopt different tactics - such as pumping money directly into the economy.</a:t>
            </a:r>
          </a:p>
          <a:p>
            <a:pPr algn="just">
              <a:lnSpc>
                <a:spcPct val="150000"/>
              </a:lnSpc>
            </a:pPr>
            <a:r>
              <a:rPr lang="en-US" sz="1650" b="0" i="0" u="none" spc="0" dirty="0">
                <a:solidFill>
                  <a:schemeClr val="tx1">
                    <a:lumMod val="50000"/>
                    <a:lumOff val="50000"/>
                  </a:schemeClr>
                </a:solidFill>
                <a:latin typeface="Amasis"/>
              </a:rPr>
              <a:t>This process is known as </a:t>
            </a:r>
            <a:r>
              <a:rPr lang="en-US" sz="1650" b="1" i="0" u="none" spc="0" dirty="0">
                <a:solidFill>
                  <a:schemeClr val="tx1">
                    <a:lumMod val="50000"/>
                    <a:lumOff val="50000"/>
                  </a:schemeClr>
                </a:solidFill>
                <a:latin typeface="Amasis"/>
              </a:rPr>
              <a:t>Quantitative Easing</a:t>
            </a:r>
            <a:r>
              <a:rPr lang="en-US" sz="1650" b="0" i="0" u="none" spc="0" dirty="0">
                <a:solidFill>
                  <a:schemeClr val="tx1">
                    <a:lumMod val="50000"/>
                    <a:lumOff val="50000"/>
                  </a:schemeClr>
                </a:solidFill>
                <a:latin typeface="Amasis"/>
              </a:rPr>
              <a:t> or </a:t>
            </a:r>
            <a:r>
              <a:rPr lang="en-US" sz="1650" b="1" i="0" u="none" spc="0" dirty="0">
                <a:solidFill>
                  <a:schemeClr val="tx1">
                    <a:lumMod val="50000"/>
                    <a:lumOff val="50000"/>
                  </a:schemeClr>
                </a:solidFill>
                <a:latin typeface="Amasis"/>
              </a:rPr>
              <a:t>QE</a:t>
            </a:r>
            <a:r>
              <a:rPr lang="en-US" sz="1650" b="0" i="0" u="none" spc="0" dirty="0">
                <a:solidFill>
                  <a:schemeClr val="tx1">
                    <a:lumMod val="50000"/>
                    <a:lumOff val="50000"/>
                  </a:schemeClr>
                </a:solidFill>
                <a:latin typeface="Amasis"/>
              </a:rPr>
              <a:t>.</a:t>
            </a: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a:p>
            <a:pPr algn="just"/>
            <a:endParaRPr lang="en-US" sz="1650" b="0" i="0" u="none" spc="0" dirty="0">
              <a:solidFill>
                <a:schemeClr val="tx1">
                  <a:lumMod val="50000"/>
                  <a:lumOff val="50000"/>
                </a:schemeClr>
              </a:solidFill>
              <a:latin typeface="Amasi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9" name="TextBox 3"/>
          <p:cNvSpPr txBox="1"/>
          <p:nvPr/>
        </p:nvSpPr>
        <p:spPr>
          <a:xfrm>
            <a:off x="257175" y="19050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How Quantitative Easing works</a:t>
            </a:r>
          </a:p>
        </p:txBody>
      </p:sp>
      <p:sp>
        <p:nvSpPr>
          <p:cNvPr id="470" name="TextBox 9"/>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35</a:t>
            </a:r>
          </a:p>
        </p:txBody>
      </p:sp>
      <p:sp>
        <p:nvSpPr>
          <p:cNvPr id="471" name="TextBox 4"/>
          <p:cNvSpPr txBox="1"/>
          <p:nvPr/>
        </p:nvSpPr>
        <p:spPr>
          <a:xfrm>
            <a:off x="247650" y="828675"/>
            <a:ext cx="4772025" cy="5805435"/>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The central bank buys assets, usually government bonds, with money it has "printed" - or created electronically these days. It then uses this money to buy bonds from investors such as banks or pension funds using this "new" money, which increases the amount of cash in the financial system, encouraging financial institutions to lend more to businesses and individuals. This in turn should allow them to invest and spend more, hopefully increasing growth.</a:t>
            </a: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a:p>
            <a:pPr algn="l"/>
            <a:endParaRPr lang="en-US" sz="1650" b="0" i="0" u="none" spc="0" dirty="0">
              <a:solidFill>
                <a:schemeClr val="tx1">
                  <a:lumMod val="50000"/>
                  <a:lumOff val="50000"/>
                </a:schemeClr>
              </a:solidFill>
              <a:latin typeface="Amasis"/>
            </a:endParaRPr>
          </a:p>
        </p:txBody>
      </p:sp>
      <p:pic>
        <p:nvPicPr>
          <p:cNvPr id="1026" name="Picture 2" descr="https://user.stocksinvalue.com.au/sites/default/files/pictures/articles/20150128/20150128_MacroView_Fig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25" y="1008884"/>
            <a:ext cx="4359345" cy="408325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219825" y="709872"/>
            <a:ext cx="3124200" cy="323165"/>
          </a:xfrm>
          <a:prstGeom prst="rect">
            <a:avLst/>
          </a:prstGeom>
          <a:noFill/>
        </p:spPr>
        <p:txBody>
          <a:bodyPr wrap="square" rtlCol="0">
            <a:spAutoFit/>
          </a:bodyPr>
          <a:lstStyle/>
          <a:p>
            <a:r>
              <a:rPr lang="it-IT" sz="1500" b="1" dirty="0" err="1">
                <a:solidFill>
                  <a:schemeClr val="tx1">
                    <a:lumMod val="50000"/>
                    <a:lumOff val="50000"/>
                  </a:schemeClr>
                </a:solidFill>
              </a:rPr>
              <a:t>Quantative</a:t>
            </a:r>
            <a:r>
              <a:rPr lang="it-IT" sz="1500" b="1" dirty="0">
                <a:solidFill>
                  <a:schemeClr val="tx1">
                    <a:lumMod val="50000"/>
                    <a:lumOff val="50000"/>
                  </a:schemeClr>
                </a:solidFill>
              </a:rPr>
              <a:t> </a:t>
            </a:r>
            <a:r>
              <a:rPr lang="it-IT" sz="1500" b="1" dirty="0" err="1">
                <a:solidFill>
                  <a:schemeClr val="tx1">
                    <a:lumMod val="50000"/>
                    <a:lumOff val="50000"/>
                  </a:schemeClr>
                </a:solidFill>
              </a:rPr>
              <a:t>easing</a:t>
            </a:r>
            <a:r>
              <a:rPr lang="it-IT" sz="1500" b="1" dirty="0">
                <a:solidFill>
                  <a:schemeClr val="tx1">
                    <a:lumMod val="50000"/>
                    <a:lumOff val="50000"/>
                  </a:schemeClr>
                </a:solidFill>
              </a:rPr>
              <a:t>: the </a:t>
            </a:r>
            <a:r>
              <a:rPr lang="it-IT" sz="1500" b="1" dirty="0" err="1">
                <a:solidFill>
                  <a:schemeClr val="tx1">
                    <a:lumMod val="50000"/>
                    <a:lumOff val="50000"/>
                  </a:schemeClr>
                </a:solidFill>
              </a:rPr>
              <a:t>theory</a:t>
            </a:r>
            <a:endParaRPr lang="it-IT" sz="1500" b="1" dirty="0">
              <a:solidFill>
                <a:schemeClr val="tx1">
                  <a:lumMod val="50000"/>
                  <a:lumOff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 name="TextBox 2"/>
          <p:cNvSpPr txBox="1"/>
          <p:nvPr/>
        </p:nvSpPr>
        <p:spPr>
          <a:xfrm>
            <a:off x="371475" y="655550"/>
            <a:ext cx="9410700" cy="346249"/>
          </a:xfrm>
          <a:prstGeom prst="rect">
            <a:avLst/>
          </a:prstGeom>
          <a:effectLst/>
        </p:spPr>
        <p:txBody>
          <a:bodyPr wrap="square" rtlCol="0" anchor="t">
            <a:spAutoFit/>
          </a:bodyPr>
          <a:lstStyle/>
          <a:p>
            <a:pPr algn="l"/>
            <a:r>
              <a:rPr lang="en-US" sz="1650" b="0" i="0" u="none" spc="0" dirty="0">
                <a:solidFill>
                  <a:schemeClr val="tx1">
                    <a:lumMod val="50000"/>
                    <a:lumOff val="50000"/>
                  </a:schemeClr>
                </a:solidFill>
                <a:latin typeface="Amasis"/>
              </a:rPr>
              <a:t>In Europe an </a:t>
            </a:r>
            <a:r>
              <a:rPr lang="en-US" sz="1650" b="1" i="0" u="none" spc="0" dirty="0">
                <a:solidFill>
                  <a:schemeClr val="tx1">
                    <a:lumMod val="50000"/>
                    <a:lumOff val="50000"/>
                  </a:schemeClr>
                </a:solidFill>
                <a:latin typeface="Amasis"/>
              </a:rPr>
              <a:t>area of exchange rate stability</a:t>
            </a:r>
            <a:r>
              <a:rPr lang="en-US" sz="1650" b="0" i="0" u="none" spc="0" dirty="0">
                <a:solidFill>
                  <a:schemeClr val="tx1">
                    <a:lumMod val="50000"/>
                    <a:lumOff val="50000"/>
                  </a:schemeClr>
                </a:solidFill>
                <a:latin typeface="Amasis"/>
              </a:rPr>
              <a:t> is created after 1971:</a:t>
            </a:r>
          </a:p>
        </p:txBody>
      </p:sp>
      <p:sp>
        <p:nvSpPr>
          <p:cNvPr id="277" name="TextBox 5"/>
          <p:cNvSpPr txBox="1"/>
          <p:nvPr/>
        </p:nvSpPr>
        <p:spPr>
          <a:xfrm>
            <a:off x="1200150" y="2133600"/>
            <a:ext cx="990600" cy="342900"/>
          </a:xfrm>
          <a:prstGeom prst="rect">
            <a:avLst/>
          </a:prstGeom>
          <a:effectLst>
            <a:glow rad="314325">
              <a:srgbClr val="FFAA00">
                <a:alpha val="80000"/>
              </a:srgbClr>
            </a:glow>
          </a:effectLst>
        </p:spPr>
        <p:txBody>
          <a:bodyPr wrap="square" rtlCol="0" anchor="t">
            <a:spAutoFit/>
          </a:bodyPr>
          <a:lstStyle/>
          <a:p>
            <a:pPr algn="l"/>
            <a:r>
              <a:rPr lang="en-US" sz="2325" b="1" i="0" u="none" spc="0" dirty="0">
                <a:solidFill>
                  <a:srgbClr val="FFFFFF"/>
                </a:solidFill>
                <a:latin typeface="Amasis"/>
              </a:rPr>
              <a:t>1972</a:t>
            </a:r>
          </a:p>
        </p:txBody>
      </p:sp>
      <p:sp>
        <p:nvSpPr>
          <p:cNvPr id="279" name="TextBox 7"/>
          <p:cNvSpPr txBox="1"/>
          <p:nvPr/>
        </p:nvSpPr>
        <p:spPr>
          <a:xfrm>
            <a:off x="1200150" y="2981325"/>
            <a:ext cx="866775" cy="342900"/>
          </a:xfrm>
          <a:prstGeom prst="rect">
            <a:avLst/>
          </a:prstGeom>
          <a:effectLst>
            <a:glow rad="314325">
              <a:srgbClr val="FFAA00">
                <a:alpha val="80000"/>
              </a:srgbClr>
            </a:glow>
          </a:effectLst>
        </p:spPr>
        <p:txBody>
          <a:bodyPr wrap="square" rtlCol="0" anchor="t">
            <a:spAutoFit/>
          </a:bodyPr>
          <a:lstStyle/>
          <a:p>
            <a:pPr algn="l"/>
            <a:r>
              <a:rPr lang="en-US" sz="2325" b="1" i="0" u="none" spc="0" dirty="0">
                <a:solidFill>
                  <a:srgbClr val="FFFFFF"/>
                </a:solidFill>
                <a:latin typeface="Amasis"/>
              </a:rPr>
              <a:t>1979</a:t>
            </a:r>
          </a:p>
        </p:txBody>
      </p:sp>
      <p:sp>
        <p:nvSpPr>
          <p:cNvPr id="282" name="TextBox 9"/>
          <p:cNvSpPr txBox="1"/>
          <p:nvPr/>
        </p:nvSpPr>
        <p:spPr>
          <a:xfrm>
            <a:off x="1200150" y="4029075"/>
            <a:ext cx="866775" cy="342900"/>
          </a:xfrm>
          <a:prstGeom prst="rect">
            <a:avLst/>
          </a:prstGeom>
          <a:effectLst>
            <a:glow rad="314325">
              <a:srgbClr val="FFAA00">
                <a:alpha val="80000"/>
              </a:srgbClr>
            </a:glow>
          </a:effectLst>
        </p:spPr>
        <p:txBody>
          <a:bodyPr wrap="square" rtlCol="0" anchor="t">
            <a:spAutoFit/>
          </a:bodyPr>
          <a:lstStyle/>
          <a:p>
            <a:pPr algn="l"/>
            <a:r>
              <a:rPr lang="en-US" sz="2325" b="1" i="0" u="none" spc="0" dirty="0">
                <a:solidFill>
                  <a:srgbClr val="FFFFFF"/>
                </a:solidFill>
                <a:latin typeface="Amasis"/>
              </a:rPr>
              <a:t>1999</a:t>
            </a:r>
          </a:p>
        </p:txBody>
      </p:sp>
      <p:sp>
        <p:nvSpPr>
          <p:cNvPr id="285" name="TextBox 11"/>
          <p:cNvSpPr txBox="1"/>
          <p:nvPr/>
        </p:nvSpPr>
        <p:spPr>
          <a:xfrm>
            <a:off x="371475" y="5381625"/>
            <a:ext cx="2238375" cy="276999"/>
          </a:xfrm>
          <a:prstGeom prst="rect">
            <a:avLst/>
          </a:prstGeom>
          <a:effectLst/>
        </p:spPr>
        <p:txBody>
          <a:bodyPr wrap="square" rtlCol="0" anchor="t">
            <a:spAutoFit/>
          </a:bodyPr>
          <a:lstStyle/>
          <a:p>
            <a:pPr algn="l"/>
            <a:r>
              <a:rPr lang="en-US" sz="1200" b="1" i="1" u="none" spc="0" dirty="0">
                <a:solidFill>
                  <a:schemeClr val="tx1">
                    <a:lumMod val="50000"/>
                    <a:lumOff val="50000"/>
                  </a:schemeClr>
                </a:solidFill>
                <a:latin typeface="Amasis"/>
              </a:rPr>
              <a:t>* Levi, 216-218 &amp; 246 (Euro)</a:t>
            </a:r>
          </a:p>
        </p:txBody>
      </p:sp>
      <p:sp>
        <p:nvSpPr>
          <p:cNvPr id="286" name="TextBox 12"/>
          <p:cNvSpPr txBox="1"/>
          <p:nvPr/>
        </p:nvSpPr>
        <p:spPr>
          <a:xfrm>
            <a:off x="9563100" y="5391150"/>
            <a:ext cx="352425" cy="171450"/>
          </a:xfrm>
          <a:prstGeom prst="rect">
            <a:avLst/>
          </a:prstGeom>
          <a:effectLst/>
        </p:spPr>
        <p:txBody>
          <a:bodyPr wrap="square" rtlCol="0" anchor="t">
            <a:spAutoFit/>
          </a:bodyPr>
          <a:lstStyle/>
          <a:p>
            <a:pPr algn="ctr"/>
            <a:r>
              <a:rPr lang="en-US" sz="975" b="1" i="0" u="none" spc="0" dirty="0">
                <a:solidFill>
                  <a:srgbClr val="000000"/>
                </a:solidFill>
                <a:latin typeface="Amasis"/>
              </a:rPr>
              <a:t>4</a:t>
            </a:r>
          </a:p>
        </p:txBody>
      </p:sp>
      <p:sp>
        <p:nvSpPr>
          <p:cNvPr id="2" name="Rettangolo arrotondato 1"/>
          <p:cNvSpPr/>
          <p:nvPr/>
        </p:nvSpPr>
        <p:spPr>
          <a:xfrm>
            <a:off x="504825" y="1790700"/>
            <a:ext cx="914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1973</a:t>
            </a:r>
          </a:p>
        </p:txBody>
      </p:sp>
      <p:sp>
        <p:nvSpPr>
          <p:cNvPr id="16" name="Rettangolo arrotondato 15"/>
          <p:cNvSpPr/>
          <p:nvPr/>
        </p:nvSpPr>
        <p:spPr>
          <a:xfrm>
            <a:off x="504825" y="2705100"/>
            <a:ext cx="914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1979</a:t>
            </a:r>
          </a:p>
        </p:txBody>
      </p:sp>
      <p:sp>
        <p:nvSpPr>
          <p:cNvPr id="17" name="Rettangolo arrotondato 16"/>
          <p:cNvSpPr/>
          <p:nvPr/>
        </p:nvSpPr>
        <p:spPr>
          <a:xfrm>
            <a:off x="504825" y="3619500"/>
            <a:ext cx="914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1999</a:t>
            </a:r>
          </a:p>
        </p:txBody>
      </p:sp>
      <p:sp>
        <p:nvSpPr>
          <p:cNvPr id="3" name="Rettangolo arrotondato 2"/>
          <p:cNvSpPr/>
          <p:nvPr/>
        </p:nvSpPr>
        <p:spPr>
          <a:xfrm>
            <a:off x="3705225" y="1790700"/>
            <a:ext cx="4800600" cy="4572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chemeClr val="tx1">
                    <a:lumMod val="50000"/>
                    <a:lumOff val="50000"/>
                  </a:schemeClr>
                </a:solidFill>
              </a:rPr>
              <a:t>The ‘</a:t>
            </a:r>
            <a:r>
              <a:rPr lang="it-IT" dirty="0" err="1">
                <a:solidFill>
                  <a:schemeClr val="tx1">
                    <a:lumMod val="50000"/>
                    <a:lumOff val="50000"/>
                  </a:schemeClr>
                </a:solidFill>
              </a:rPr>
              <a:t>snake</a:t>
            </a:r>
            <a:r>
              <a:rPr lang="it-IT" dirty="0">
                <a:solidFill>
                  <a:schemeClr val="tx1">
                    <a:lumMod val="50000"/>
                    <a:lumOff val="50000"/>
                  </a:schemeClr>
                </a:solidFill>
              </a:rPr>
              <a:t>’ (joint float </a:t>
            </a:r>
            <a:r>
              <a:rPr lang="it-IT" dirty="0" err="1">
                <a:solidFill>
                  <a:schemeClr val="tx1">
                    <a:lumMod val="50000"/>
                    <a:lumOff val="50000"/>
                  </a:schemeClr>
                </a:solidFill>
              </a:rPr>
              <a:t>against</a:t>
            </a:r>
            <a:r>
              <a:rPr lang="it-IT" dirty="0">
                <a:solidFill>
                  <a:schemeClr val="tx1">
                    <a:lumMod val="50000"/>
                    <a:lumOff val="50000"/>
                  </a:schemeClr>
                </a:solidFill>
              </a:rPr>
              <a:t> the US$)</a:t>
            </a:r>
          </a:p>
        </p:txBody>
      </p:sp>
      <p:cxnSp>
        <p:nvCxnSpPr>
          <p:cNvPr id="5" name="Connettore 2 4"/>
          <p:cNvCxnSpPr/>
          <p:nvPr/>
        </p:nvCxnSpPr>
        <p:spPr>
          <a:xfrm>
            <a:off x="1633537" y="2019300"/>
            <a:ext cx="176688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1" name="Rettangolo arrotondato 20"/>
          <p:cNvSpPr/>
          <p:nvPr/>
        </p:nvSpPr>
        <p:spPr>
          <a:xfrm>
            <a:off x="3705225" y="2724150"/>
            <a:ext cx="4800600" cy="4572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chemeClr val="tx1">
                    <a:lumMod val="50000"/>
                    <a:lumOff val="50000"/>
                  </a:schemeClr>
                </a:solidFill>
              </a:rPr>
              <a:t>ERM-The </a:t>
            </a:r>
            <a:r>
              <a:rPr lang="it-IT" dirty="0" err="1">
                <a:solidFill>
                  <a:schemeClr val="tx1">
                    <a:lumMod val="50000"/>
                    <a:lumOff val="50000"/>
                  </a:schemeClr>
                </a:solidFill>
              </a:rPr>
              <a:t>European</a:t>
            </a:r>
            <a:r>
              <a:rPr lang="it-IT" dirty="0">
                <a:solidFill>
                  <a:schemeClr val="tx1">
                    <a:lumMod val="50000"/>
                    <a:lumOff val="50000"/>
                  </a:schemeClr>
                </a:solidFill>
              </a:rPr>
              <a:t> Exchange </a:t>
            </a:r>
            <a:r>
              <a:rPr lang="it-IT" dirty="0" err="1">
                <a:solidFill>
                  <a:schemeClr val="tx1">
                    <a:lumMod val="50000"/>
                    <a:lumOff val="50000"/>
                  </a:schemeClr>
                </a:solidFill>
              </a:rPr>
              <a:t>Monetary</a:t>
            </a:r>
            <a:r>
              <a:rPr lang="it-IT" dirty="0">
                <a:solidFill>
                  <a:schemeClr val="tx1">
                    <a:lumMod val="50000"/>
                    <a:lumOff val="50000"/>
                  </a:schemeClr>
                </a:solidFill>
              </a:rPr>
              <a:t> System*</a:t>
            </a:r>
          </a:p>
        </p:txBody>
      </p:sp>
      <p:cxnSp>
        <p:nvCxnSpPr>
          <p:cNvPr id="22" name="Connettore 2 21"/>
          <p:cNvCxnSpPr/>
          <p:nvPr/>
        </p:nvCxnSpPr>
        <p:spPr>
          <a:xfrm>
            <a:off x="1633537" y="2933700"/>
            <a:ext cx="176688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Rettangolo arrotondato 22"/>
          <p:cNvSpPr/>
          <p:nvPr/>
        </p:nvSpPr>
        <p:spPr>
          <a:xfrm>
            <a:off x="3679760" y="3619500"/>
            <a:ext cx="4800600" cy="4572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chemeClr val="tx1">
                    <a:lumMod val="50000"/>
                    <a:lumOff val="50000"/>
                  </a:schemeClr>
                </a:solidFill>
              </a:rPr>
              <a:t>The EURO*</a:t>
            </a:r>
          </a:p>
        </p:txBody>
      </p:sp>
      <p:cxnSp>
        <p:nvCxnSpPr>
          <p:cNvPr id="24" name="Connettore 2 23"/>
          <p:cNvCxnSpPr/>
          <p:nvPr/>
        </p:nvCxnSpPr>
        <p:spPr>
          <a:xfrm>
            <a:off x="1633537" y="3848100"/>
            <a:ext cx="176688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 name="TextBox 1"/>
          <p:cNvSpPr txBox="1"/>
          <p:nvPr/>
        </p:nvSpPr>
        <p:spPr>
          <a:xfrm>
            <a:off x="257175" y="285750"/>
            <a:ext cx="9639300" cy="715581"/>
          </a:xfrm>
          <a:prstGeom prst="rect">
            <a:avLst/>
          </a:prstGeom>
          <a:effectLst/>
        </p:spPr>
        <p:txBody>
          <a:bodyPr wrap="square" rtlCol="0" anchor="t">
            <a:spAutoFit/>
          </a:bodyPr>
          <a:lstStyle/>
          <a:p>
            <a:pPr algn="l"/>
            <a:r>
              <a:rPr lang="en-US" sz="2700" b="1" i="0" u="none" spc="0" dirty="0">
                <a:solidFill>
                  <a:schemeClr val="tx1">
                    <a:lumMod val="50000"/>
                    <a:lumOff val="50000"/>
                  </a:schemeClr>
                </a:solidFill>
                <a:latin typeface="Amasis"/>
              </a:rPr>
              <a:t>Exchange Rate Arrangements, 2009-2018</a:t>
            </a:r>
          </a:p>
          <a:p>
            <a:pPr algn="l"/>
            <a:r>
              <a:rPr lang="en-US" sz="1350" b="1" i="1" u="none" spc="0" dirty="0">
                <a:solidFill>
                  <a:schemeClr val="tx1">
                    <a:lumMod val="50000"/>
                    <a:lumOff val="50000"/>
                  </a:schemeClr>
                </a:solidFill>
                <a:latin typeface="Amasis"/>
              </a:rPr>
              <a:t>(Percent of IMF members as of April 30 each year)*</a:t>
            </a:r>
          </a:p>
        </p:txBody>
      </p:sp>
      <p:sp>
        <p:nvSpPr>
          <p:cNvPr id="292" name="TextBox 2"/>
          <p:cNvSpPr txBox="1"/>
          <p:nvPr/>
        </p:nvSpPr>
        <p:spPr>
          <a:xfrm>
            <a:off x="361950" y="5372100"/>
            <a:ext cx="8734425" cy="171450"/>
          </a:xfrm>
          <a:prstGeom prst="rect">
            <a:avLst/>
          </a:prstGeom>
          <a:effectLst/>
        </p:spPr>
        <p:txBody>
          <a:bodyPr wrap="square" rtlCol="0" anchor="t">
            <a:spAutoFit/>
          </a:bodyPr>
          <a:lstStyle/>
          <a:p>
            <a:pPr algn="l"/>
            <a:r>
              <a:rPr lang="en-US" sz="975" b="0" i="1" u="none" spc="0" dirty="0">
                <a:solidFill>
                  <a:srgbClr val="4D4D4D"/>
                </a:solidFill>
                <a:latin typeface="Amasis"/>
              </a:rPr>
              <a:t>*Includes 188 member countries and three territories: Aruba (Netherlands) Curaçao and St.Maarten (Netherlands), and Hong Kong SAR (China)</a:t>
            </a:r>
          </a:p>
        </p:txBody>
      </p:sp>
      <p:sp>
        <p:nvSpPr>
          <p:cNvPr id="293" name="TextBox 3"/>
          <p:cNvSpPr txBox="1"/>
          <p:nvPr/>
        </p:nvSpPr>
        <p:spPr>
          <a:xfrm>
            <a:off x="9563100" y="5391150"/>
            <a:ext cx="352425" cy="171450"/>
          </a:xfrm>
          <a:prstGeom prst="rect">
            <a:avLst/>
          </a:prstGeom>
          <a:effectLst/>
        </p:spPr>
        <p:txBody>
          <a:bodyPr wrap="square" rtlCol="0" anchor="t">
            <a:spAutoFit/>
          </a:bodyPr>
          <a:lstStyle/>
          <a:p>
            <a:pPr algn="ctr"/>
            <a:r>
              <a:rPr lang="en-US" sz="975" b="1" i="0" u="none" spc="0" dirty="0">
                <a:solidFill>
                  <a:srgbClr val="000000"/>
                </a:solidFill>
                <a:latin typeface="Amasis"/>
              </a:rPr>
              <a:t>5</a:t>
            </a:r>
          </a:p>
        </p:txBody>
      </p:sp>
      <p:sp>
        <p:nvSpPr>
          <p:cNvPr id="294" name="TextBox 6"/>
          <p:cNvSpPr txBox="1"/>
          <p:nvPr/>
        </p:nvSpPr>
        <p:spPr>
          <a:xfrm>
            <a:off x="9105900" y="2085975"/>
            <a:ext cx="1000125" cy="219075"/>
          </a:xfrm>
          <a:prstGeom prst="rect">
            <a:avLst/>
          </a:prstGeom>
          <a:effectLst>
            <a:glow rad="266700">
              <a:srgbClr val="FFAA00">
                <a:alpha val="69803"/>
              </a:srgbClr>
            </a:glow>
          </a:effectLst>
        </p:spPr>
        <p:txBody>
          <a:bodyPr wrap="square" rtlCol="0" anchor="t">
            <a:spAutoFit/>
          </a:bodyPr>
          <a:lstStyle/>
          <a:p>
            <a:pPr algn="l"/>
            <a:r>
              <a:rPr lang="en-US" sz="1350" b="1" i="0" u="none" spc="0" dirty="0">
                <a:solidFill>
                  <a:srgbClr val="FFFFFF"/>
                </a:solidFill>
                <a:latin typeface="Amasis"/>
              </a:rPr>
              <a:t>Euro Area</a:t>
            </a:r>
          </a:p>
        </p:txBody>
      </p:sp>
      <p:sp>
        <p:nvSpPr>
          <p:cNvPr id="296" name="TextBox 7"/>
          <p:cNvSpPr txBox="1"/>
          <p:nvPr/>
        </p:nvSpPr>
        <p:spPr>
          <a:xfrm>
            <a:off x="9105900" y="3067050"/>
            <a:ext cx="695325" cy="219075"/>
          </a:xfrm>
          <a:prstGeom prst="rect">
            <a:avLst/>
          </a:prstGeom>
          <a:effectLst>
            <a:glow rad="266700">
              <a:srgbClr val="FFAA00">
                <a:alpha val="69803"/>
              </a:srgbClr>
            </a:glow>
          </a:effectLst>
        </p:spPr>
        <p:txBody>
          <a:bodyPr wrap="square" rtlCol="0" anchor="t">
            <a:spAutoFit/>
          </a:bodyPr>
          <a:lstStyle/>
          <a:p>
            <a:pPr algn="l"/>
            <a:r>
              <a:rPr lang="en-US" sz="1350" b="1" i="0" u="none" spc="0" dirty="0">
                <a:solidFill>
                  <a:srgbClr val="FFFFFF"/>
                </a:solidFill>
                <a:latin typeface="Amasis"/>
              </a:rPr>
              <a:t>China</a:t>
            </a:r>
          </a:p>
        </p:txBody>
      </p:sp>
      <p:graphicFrame>
        <p:nvGraphicFramePr>
          <p:cNvPr id="2" name="Tabella 1"/>
          <p:cNvGraphicFramePr>
            <a:graphicFrameLocks noGrp="1"/>
          </p:cNvGraphicFramePr>
          <p:nvPr>
            <p:extLst>
              <p:ext uri="{D42A27DB-BD31-4B8C-83A1-F6EECF244321}">
                <p14:modId xmlns:p14="http://schemas.microsoft.com/office/powerpoint/2010/main" val="2071580793"/>
              </p:ext>
            </p:extLst>
          </p:nvPr>
        </p:nvGraphicFramePr>
        <p:xfrm>
          <a:off x="504825" y="991806"/>
          <a:ext cx="9144001" cy="4182986"/>
        </p:xfrm>
        <a:graphic>
          <a:graphicData uri="http://schemas.openxmlformats.org/drawingml/2006/table">
            <a:tbl>
              <a:tblPr firstRow="1">
                <a:tableStyleId>{5C22544A-7EE6-4342-B048-85BDC9FD1C3A}</a:tableStyleId>
              </a:tblPr>
              <a:tblGrid>
                <a:gridCol w="2902387">
                  <a:extLst>
                    <a:ext uri="{9D8B030D-6E8A-4147-A177-3AD203B41FA5}">
                      <a16:colId xmlns:a16="http://schemas.microsoft.com/office/drawing/2014/main" val="1184288537"/>
                    </a:ext>
                  </a:extLst>
                </a:gridCol>
                <a:gridCol w="620557">
                  <a:extLst>
                    <a:ext uri="{9D8B030D-6E8A-4147-A177-3AD203B41FA5}">
                      <a16:colId xmlns:a16="http://schemas.microsoft.com/office/drawing/2014/main" val="1323517242"/>
                    </a:ext>
                  </a:extLst>
                </a:gridCol>
                <a:gridCol w="620557">
                  <a:extLst>
                    <a:ext uri="{9D8B030D-6E8A-4147-A177-3AD203B41FA5}">
                      <a16:colId xmlns:a16="http://schemas.microsoft.com/office/drawing/2014/main" val="1050781536"/>
                    </a:ext>
                  </a:extLst>
                </a:gridCol>
                <a:gridCol w="620557">
                  <a:extLst>
                    <a:ext uri="{9D8B030D-6E8A-4147-A177-3AD203B41FA5}">
                      <a16:colId xmlns:a16="http://schemas.microsoft.com/office/drawing/2014/main" val="2017543735"/>
                    </a:ext>
                  </a:extLst>
                </a:gridCol>
                <a:gridCol w="613347">
                  <a:extLst>
                    <a:ext uri="{9D8B030D-6E8A-4147-A177-3AD203B41FA5}">
                      <a16:colId xmlns:a16="http://schemas.microsoft.com/office/drawing/2014/main" val="704414853"/>
                    </a:ext>
                  </a:extLst>
                </a:gridCol>
                <a:gridCol w="627766">
                  <a:extLst>
                    <a:ext uri="{9D8B030D-6E8A-4147-A177-3AD203B41FA5}">
                      <a16:colId xmlns:a16="http://schemas.microsoft.com/office/drawing/2014/main" val="3550450202"/>
                    </a:ext>
                  </a:extLst>
                </a:gridCol>
                <a:gridCol w="627766">
                  <a:extLst>
                    <a:ext uri="{9D8B030D-6E8A-4147-A177-3AD203B41FA5}">
                      <a16:colId xmlns:a16="http://schemas.microsoft.com/office/drawing/2014/main" val="1222787158"/>
                    </a:ext>
                  </a:extLst>
                </a:gridCol>
                <a:gridCol w="627766">
                  <a:extLst>
                    <a:ext uri="{9D8B030D-6E8A-4147-A177-3AD203B41FA5}">
                      <a16:colId xmlns:a16="http://schemas.microsoft.com/office/drawing/2014/main" val="3414374701"/>
                    </a:ext>
                  </a:extLst>
                </a:gridCol>
                <a:gridCol w="627766">
                  <a:extLst>
                    <a:ext uri="{9D8B030D-6E8A-4147-A177-3AD203B41FA5}">
                      <a16:colId xmlns:a16="http://schemas.microsoft.com/office/drawing/2014/main" val="1279058697"/>
                    </a:ext>
                  </a:extLst>
                </a:gridCol>
                <a:gridCol w="627766">
                  <a:extLst>
                    <a:ext uri="{9D8B030D-6E8A-4147-A177-3AD203B41FA5}">
                      <a16:colId xmlns:a16="http://schemas.microsoft.com/office/drawing/2014/main" val="1124649333"/>
                    </a:ext>
                  </a:extLst>
                </a:gridCol>
                <a:gridCol w="627766">
                  <a:extLst>
                    <a:ext uri="{9D8B030D-6E8A-4147-A177-3AD203B41FA5}">
                      <a16:colId xmlns:a16="http://schemas.microsoft.com/office/drawing/2014/main" val="1654901421"/>
                    </a:ext>
                  </a:extLst>
                </a:gridCol>
              </a:tblGrid>
              <a:tr h="253319">
                <a:tc>
                  <a:txBody>
                    <a:bodyPr/>
                    <a:lstStyle/>
                    <a:p>
                      <a:r>
                        <a:rPr lang="it-IT" sz="1400" dirty="0"/>
                        <a:t>Exchange Rate </a:t>
                      </a:r>
                      <a:r>
                        <a:rPr lang="it-IT" sz="1400" dirty="0" err="1"/>
                        <a:t>Arrangement</a:t>
                      </a:r>
                      <a:endParaRPr lang="it-IT" sz="1400" dirty="0"/>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lt1"/>
                          </a:solidFill>
                          <a:latin typeface="+mn-lt"/>
                          <a:ea typeface="+mn-ea"/>
                          <a:cs typeface="+mn-cs"/>
                        </a:rPr>
                        <a:t>2009</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lt1"/>
                          </a:solidFill>
                          <a:latin typeface="+mn-lt"/>
                          <a:ea typeface="+mn-ea"/>
                          <a:cs typeface="+mn-cs"/>
                        </a:rPr>
                        <a:t>2010</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lt1"/>
                          </a:solidFill>
                          <a:latin typeface="+mn-lt"/>
                          <a:ea typeface="+mn-ea"/>
                          <a:cs typeface="+mn-cs"/>
                        </a:rPr>
                        <a:t>2011</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lt1"/>
                          </a:solidFill>
                          <a:latin typeface="+mn-lt"/>
                          <a:ea typeface="+mn-ea"/>
                          <a:cs typeface="+mn-cs"/>
                        </a:rPr>
                        <a:t>2012</a:t>
                      </a:r>
                    </a:p>
                  </a:txBody>
                  <a:tcPr anchor="ctr">
                    <a:solidFill>
                      <a:schemeClr val="tx2"/>
                    </a:solidFill>
                  </a:tcPr>
                </a:tc>
                <a:tc>
                  <a:txBody>
                    <a:bodyPr/>
                    <a:lstStyle/>
                    <a:p>
                      <a:pPr algn="ctr"/>
                      <a:r>
                        <a:rPr lang="it-IT" sz="1400" dirty="0"/>
                        <a:t>2013</a:t>
                      </a:r>
                    </a:p>
                  </a:txBody>
                  <a:tcPr anchor="ctr">
                    <a:solidFill>
                      <a:schemeClr val="tx2"/>
                    </a:solidFill>
                  </a:tcPr>
                </a:tc>
                <a:tc>
                  <a:txBody>
                    <a:bodyPr/>
                    <a:lstStyle/>
                    <a:p>
                      <a:pPr algn="ctr"/>
                      <a:r>
                        <a:rPr lang="it-IT" sz="1400" dirty="0"/>
                        <a:t>2014</a:t>
                      </a:r>
                    </a:p>
                  </a:txBody>
                  <a:tcPr anchor="ctr">
                    <a:solidFill>
                      <a:schemeClr val="tx2"/>
                    </a:solidFill>
                  </a:tcPr>
                </a:tc>
                <a:tc>
                  <a:txBody>
                    <a:bodyPr/>
                    <a:lstStyle/>
                    <a:p>
                      <a:pPr algn="ctr"/>
                      <a:r>
                        <a:rPr lang="it-IT" sz="1400" dirty="0"/>
                        <a:t>2015</a:t>
                      </a:r>
                    </a:p>
                  </a:txBody>
                  <a:tcPr anchor="ctr">
                    <a:solidFill>
                      <a:schemeClr val="tx2"/>
                    </a:solidFill>
                  </a:tcPr>
                </a:tc>
                <a:tc>
                  <a:txBody>
                    <a:bodyPr/>
                    <a:lstStyle/>
                    <a:p>
                      <a:pPr algn="ctr"/>
                      <a:r>
                        <a:rPr lang="it-IT" sz="1400" dirty="0"/>
                        <a:t>2016</a:t>
                      </a:r>
                    </a:p>
                  </a:txBody>
                  <a:tcPr anchor="ctr">
                    <a:solidFill>
                      <a:schemeClr val="tx2"/>
                    </a:solidFill>
                  </a:tcPr>
                </a:tc>
                <a:tc>
                  <a:txBody>
                    <a:bodyPr/>
                    <a:lstStyle/>
                    <a:p>
                      <a:pPr algn="ctr"/>
                      <a:r>
                        <a:rPr lang="it-IT" sz="1400" dirty="0"/>
                        <a:t>2017</a:t>
                      </a:r>
                    </a:p>
                  </a:txBody>
                  <a:tcPr anchor="ctr">
                    <a:solidFill>
                      <a:schemeClr val="tx2"/>
                    </a:solidFill>
                  </a:tcPr>
                </a:tc>
                <a:tc>
                  <a:txBody>
                    <a:bodyPr/>
                    <a:lstStyle/>
                    <a:p>
                      <a:pPr algn="ctr"/>
                      <a:r>
                        <a:rPr lang="it-IT" sz="1400" dirty="0"/>
                        <a:t>2018</a:t>
                      </a:r>
                    </a:p>
                  </a:txBody>
                  <a:tcPr anchor="ctr">
                    <a:solidFill>
                      <a:schemeClr val="tx2"/>
                    </a:solidFill>
                  </a:tcPr>
                </a:tc>
                <a:extLst>
                  <a:ext uri="{0D108BD9-81ED-4DB2-BD59-A6C34878D82A}">
                    <a16:rowId xmlns:a16="http://schemas.microsoft.com/office/drawing/2014/main" val="3995786458"/>
                  </a:ext>
                </a:extLst>
              </a:tr>
              <a:tr h="290507">
                <a:tc>
                  <a:txBody>
                    <a:bodyPr/>
                    <a:lstStyle/>
                    <a:p>
                      <a:r>
                        <a:rPr lang="it-IT" sz="1200" b="1" dirty="0">
                          <a:solidFill>
                            <a:schemeClr val="bg1"/>
                          </a:solidFill>
                        </a:rPr>
                        <a:t>HARD PEGS</a:t>
                      </a:r>
                    </a:p>
                  </a:txBody>
                  <a:tcPr anchor="ctr">
                    <a:solidFill>
                      <a:srgbClr val="C00000"/>
                    </a:solidFill>
                  </a:tcPr>
                </a:tc>
                <a:tc>
                  <a:txBody>
                    <a:bodyPr/>
                    <a:lstStyle/>
                    <a:p>
                      <a:pPr algn="ctr"/>
                      <a:r>
                        <a:rPr lang="it-IT" sz="1200" b="1" kern="1200" dirty="0">
                          <a:solidFill>
                            <a:schemeClr val="bg1"/>
                          </a:solidFill>
                          <a:latin typeface="+mn-lt"/>
                          <a:ea typeface="+mn-ea"/>
                          <a:cs typeface="+mn-cs"/>
                        </a:rPr>
                        <a:t>12,2</a:t>
                      </a:r>
                    </a:p>
                  </a:txBody>
                  <a:tcPr anchor="ctr">
                    <a:solidFill>
                      <a:srgbClr val="C00000"/>
                    </a:solidFill>
                  </a:tcPr>
                </a:tc>
                <a:tc>
                  <a:txBody>
                    <a:bodyPr/>
                    <a:lstStyle/>
                    <a:p>
                      <a:pPr algn="ctr"/>
                      <a:r>
                        <a:rPr lang="it-IT" sz="1200" b="1" kern="1200" dirty="0">
                          <a:solidFill>
                            <a:schemeClr val="bg1"/>
                          </a:solidFill>
                          <a:latin typeface="+mn-lt"/>
                          <a:ea typeface="+mn-ea"/>
                          <a:cs typeface="+mn-cs"/>
                        </a:rPr>
                        <a:t>13,2</a:t>
                      </a:r>
                    </a:p>
                  </a:txBody>
                  <a:tcPr anchor="ctr">
                    <a:solidFill>
                      <a:srgbClr val="C00000"/>
                    </a:solidFill>
                  </a:tcPr>
                </a:tc>
                <a:tc>
                  <a:txBody>
                    <a:bodyPr/>
                    <a:lstStyle/>
                    <a:p>
                      <a:pPr algn="ctr"/>
                      <a:r>
                        <a:rPr lang="it-IT" sz="1200" b="1" kern="1200" dirty="0">
                          <a:solidFill>
                            <a:schemeClr val="bg1"/>
                          </a:solidFill>
                          <a:latin typeface="+mn-lt"/>
                          <a:ea typeface="+mn-ea"/>
                          <a:cs typeface="+mn-cs"/>
                        </a:rPr>
                        <a:t>13,2</a:t>
                      </a:r>
                    </a:p>
                  </a:txBody>
                  <a:tcPr anchor="ctr">
                    <a:solidFill>
                      <a:srgbClr val="C00000"/>
                    </a:solidFill>
                  </a:tcPr>
                </a:tc>
                <a:tc>
                  <a:txBody>
                    <a:bodyPr/>
                    <a:lstStyle/>
                    <a:p>
                      <a:pPr algn="ctr"/>
                      <a:r>
                        <a:rPr lang="it-IT" sz="1200" b="1" kern="1200" dirty="0">
                          <a:solidFill>
                            <a:schemeClr val="bg1"/>
                          </a:solidFill>
                          <a:latin typeface="+mn-lt"/>
                          <a:ea typeface="+mn-ea"/>
                          <a:cs typeface="+mn-cs"/>
                        </a:rPr>
                        <a:t>13,2</a:t>
                      </a:r>
                    </a:p>
                  </a:txBody>
                  <a:tcPr anchor="ctr">
                    <a:solidFill>
                      <a:srgbClr val="C00000"/>
                    </a:solidFill>
                  </a:tcPr>
                </a:tc>
                <a:tc>
                  <a:txBody>
                    <a:bodyPr/>
                    <a:lstStyle/>
                    <a:p>
                      <a:pPr algn="ctr"/>
                      <a:r>
                        <a:rPr lang="it-IT" sz="1200" b="1" kern="1200" dirty="0">
                          <a:solidFill>
                            <a:schemeClr val="bg1"/>
                          </a:solidFill>
                          <a:latin typeface="+mn-lt"/>
                          <a:ea typeface="+mn-ea"/>
                          <a:cs typeface="+mn-cs"/>
                        </a:rPr>
                        <a:t>13,1</a:t>
                      </a:r>
                    </a:p>
                  </a:txBody>
                  <a:tcPr anchor="ctr">
                    <a:solidFill>
                      <a:srgbClr val="C00000"/>
                    </a:solidFill>
                  </a:tcPr>
                </a:tc>
                <a:tc>
                  <a:txBody>
                    <a:bodyPr/>
                    <a:lstStyle/>
                    <a:p>
                      <a:pPr algn="ctr"/>
                      <a:r>
                        <a:rPr lang="it-IT" sz="1200" b="1" kern="1200" dirty="0">
                          <a:solidFill>
                            <a:schemeClr val="bg1"/>
                          </a:solidFill>
                          <a:latin typeface="+mn-lt"/>
                          <a:ea typeface="+mn-ea"/>
                          <a:cs typeface="+mn-cs"/>
                        </a:rPr>
                        <a:t>13,1</a:t>
                      </a:r>
                    </a:p>
                  </a:txBody>
                  <a:tcPr anchor="ctr">
                    <a:solidFill>
                      <a:srgbClr val="C00000"/>
                    </a:solidFill>
                  </a:tcPr>
                </a:tc>
                <a:tc>
                  <a:txBody>
                    <a:bodyPr/>
                    <a:lstStyle/>
                    <a:p>
                      <a:pPr algn="ctr"/>
                      <a:r>
                        <a:rPr lang="it-IT" sz="1200" b="1" kern="1200" dirty="0">
                          <a:solidFill>
                            <a:schemeClr val="bg1"/>
                          </a:solidFill>
                          <a:latin typeface="+mn-lt"/>
                          <a:ea typeface="+mn-ea"/>
                          <a:cs typeface="+mn-cs"/>
                        </a:rPr>
                        <a:t>12,6</a:t>
                      </a:r>
                    </a:p>
                  </a:txBody>
                  <a:tcPr anchor="ctr">
                    <a:solidFill>
                      <a:srgbClr val="C00000"/>
                    </a:solidFill>
                  </a:tcPr>
                </a:tc>
                <a:tc>
                  <a:txBody>
                    <a:bodyPr/>
                    <a:lstStyle/>
                    <a:p>
                      <a:pPr algn="ctr"/>
                      <a:r>
                        <a:rPr lang="it-IT" sz="1200" b="1" kern="1200" dirty="0">
                          <a:solidFill>
                            <a:schemeClr val="bg1"/>
                          </a:solidFill>
                          <a:latin typeface="+mn-lt"/>
                          <a:ea typeface="+mn-ea"/>
                          <a:cs typeface="+mn-cs"/>
                        </a:rPr>
                        <a:t>13,0</a:t>
                      </a:r>
                    </a:p>
                  </a:txBody>
                  <a:tcPr anchor="ctr">
                    <a:solidFill>
                      <a:srgbClr val="C00000"/>
                    </a:solidFill>
                  </a:tcPr>
                </a:tc>
                <a:tc>
                  <a:txBody>
                    <a:bodyPr/>
                    <a:lstStyle/>
                    <a:p>
                      <a:pPr algn="ctr"/>
                      <a:r>
                        <a:rPr lang="it-IT" sz="1200" b="1" kern="1200" dirty="0">
                          <a:solidFill>
                            <a:schemeClr val="bg1"/>
                          </a:solidFill>
                          <a:latin typeface="+mn-lt"/>
                          <a:ea typeface="+mn-ea"/>
                          <a:cs typeface="+mn-cs"/>
                        </a:rPr>
                        <a:t>12,5</a:t>
                      </a:r>
                    </a:p>
                  </a:txBody>
                  <a:tcPr anchor="ctr">
                    <a:solidFill>
                      <a:srgbClr val="C00000"/>
                    </a:solidFill>
                  </a:tcPr>
                </a:tc>
                <a:tc>
                  <a:txBody>
                    <a:bodyPr/>
                    <a:lstStyle/>
                    <a:p>
                      <a:pPr algn="ctr"/>
                      <a:r>
                        <a:rPr lang="it-IT" sz="1200" b="1" kern="1200" dirty="0">
                          <a:solidFill>
                            <a:schemeClr val="bg1"/>
                          </a:solidFill>
                          <a:latin typeface="+mn-lt"/>
                          <a:ea typeface="+mn-ea"/>
                          <a:cs typeface="+mn-cs"/>
                        </a:rPr>
                        <a:t>12,5</a:t>
                      </a:r>
                    </a:p>
                  </a:txBody>
                  <a:tcPr anchor="ctr">
                    <a:solidFill>
                      <a:srgbClr val="C00000"/>
                    </a:solidFill>
                  </a:tcPr>
                </a:tc>
                <a:extLst>
                  <a:ext uri="{0D108BD9-81ED-4DB2-BD59-A6C34878D82A}">
                    <a16:rowId xmlns:a16="http://schemas.microsoft.com/office/drawing/2014/main" val="2995049169"/>
                  </a:ext>
                </a:extLst>
              </a:tr>
              <a:tr h="290507">
                <a:tc>
                  <a:txBody>
                    <a:bodyPr/>
                    <a:lstStyle/>
                    <a:p>
                      <a:r>
                        <a:rPr lang="it-IT" sz="1100" i="1" dirty="0">
                          <a:solidFill>
                            <a:schemeClr val="bg1"/>
                          </a:solidFill>
                        </a:rPr>
                        <a:t>No separate </a:t>
                      </a:r>
                      <a:r>
                        <a:rPr lang="it-IT" sz="1100" i="1" dirty="0" err="1">
                          <a:solidFill>
                            <a:schemeClr val="bg1"/>
                          </a:solidFill>
                        </a:rPr>
                        <a:t>legal</a:t>
                      </a:r>
                      <a:r>
                        <a:rPr lang="it-IT" sz="1100" i="1" dirty="0">
                          <a:solidFill>
                            <a:schemeClr val="bg1"/>
                          </a:solidFill>
                        </a:rPr>
                        <a:t> tender</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5,3</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6,3</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6,8</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6,8</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6,8</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6,8</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6,8</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7,3</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6,8</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6,8</a:t>
                      </a:r>
                    </a:p>
                  </a:txBody>
                  <a:tcPr anchor="ctr">
                    <a:solidFill>
                      <a:schemeClr val="accent2">
                        <a:lumMod val="60000"/>
                        <a:lumOff val="40000"/>
                      </a:schemeClr>
                    </a:solidFill>
                  </a:tcPr>
                </a:tc>
                <a:extLst>
                  <a:ext uri="{0D108BD9-81ED-4DB2-BD59-A6C34878D82A}">
                    <a16:rowId xmlns:a16="http://schemas.microsoft.com/office/drawing/2014/main" val="1785587918"/>
                  </a:ext>
                </a:extLst>
              </a:tr>
              <a:tr h="290507">
                <a:tc>
                  <a:txBody>
                    <a:bodyPr/>
                    <a:lstStyle/>
                    <a:p>
                      <a:r>
                        <a:rPr lang="it-IT" sz="1100" i="1" kern="1200" dirty="0" err="1">
                          <a:solidFill>
                            <a:schemeClr val="bg1"/>
                          </a:solidFill>
                          <a:latin typeface="+mn-lt"/>
                          <a:ea typeface="+mn-ea"/>
                          <a:cs typeface="+mn-cs"/>
                        </a:rPr>
                        <a:t>Currency</a:t>
                      </a:r>
                      <a:r>
                        <a:rPr lang="it-IT" sz="1100" i="1" kern="1200" dirty="0">
                          <a:solidFill>
                            <a:schemeClr val="bg1"/>
                          </a:solidFill>
                          <a:latin typeface="+mn-lt"/>
                          <a:ea typeface="+mn-ea"/>
                          <a:cs typeface="+mn-cs"/>
                        </a:rPr>
                        <a:t> </a:t>
                      </a:r>
                      <a:r>
                        <a:rPr lang="it-IT" sz="1100" i="1" kern="1200" dirty="0" err="1">
                          <a:solidFill>
                            <a:schemeClr val="bg1"/>
                          </a:solidFill>
                          <a:latin typeface="+mn-lt"/>
                          <a:ea typeface="+mn-ea"/>
                          <a:cs typeface="+mn-cs"/>
                        </a:rPr>
                        <a:t>board</a:t>
                      </a:r>
                      <a:endParaRPr lang="it-IT" sz="1100" i="1" kern="1200" dirty="0">
                        <a:solidFill>
                          <a:schemeClr val="bg1"/>
                        </a:solidFill>
                        <a:latin typeface="+mn-lt"/>
                        <a:ea typeface="+mn-ea"/>
                        <a:cs typeface="+mn-cs"/>
                      </a:endParaRP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6,9</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6,9</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6,3</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6,3</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6,3</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6,3</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5,8</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5,7</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5,7</a:t>
                      </a:r>
                    </a:p>
                  </a:txBody>
                  <a:tcPr anchor="ctr">
                    <a:solidFill>
                      <a:schemeClr val="accent2">
                        <a:lumMod val="60000"/>
                        <a:lumOff val="40000"/>
                      </a:schemeClr>
                    </a:solidFill>
                  </a:tcPr>
                </a:tc>
                <a:tc>
                  <a:txBody>
                    <a:bodyPr/>
                    <a:lstStyle/>
                    <a:p>
                      <a:pPr algn="ctr"/>
                      <a:r>
                        <a:rPr lang="it-IT" sz="1100" b="0" i="1" kern="1200" dirty="0">
                          <a:solidFill>
                            <a:schemeClr val="bg1"/>
                          </a:solidFill>
                          <a:latin typeface="+mn-lt"/>
                          <a:ea typeface="+mn-ea"/>
                          <a:cs typeface="+mn-cs"/>
                        </a:rPr>
                        <a:t>5,7</a:t>
                      </a:r>
                    </a:p>
                  </a:txBody>
                  <a:tcPr anchor="ctr">
                    <a:solidFill>
                      <a:schemeClr val="accent2">
                        <a:lumMod val="60000"/>
                        <a:lumOff val="40000"/>
                      </a:schemeClr>
                    </a:solidFill>
                  </a:tcPr>
                </a:tc>
                <a:extLst>
                  <a:ext uri="{0D108BD9-81ED-4DB2-BD59-A6C34878D82A}">
                    <a16:rowId xmlns:a16="http://schemas.microsoft.com/office/drawing/2014/main" val="3873533526"/>
                  </a:ext>
                </a:extLst>
              </a:tr>
              <a:tr h="290507">
                <a:tc>
                  <a:txBody>
                    <a:bodyPr/>
                    <a:lstStyle/>
                    <a:p>
                      <a:r>
                        <a:rPr lang="it-IT" sz="1200" b="1" kern="1200" dirty="0">
                          <a:solidFill>
                            <a:schemeClr val="bg1"/>
                          </a:solidFill>
                          <a:latin typeface="+mn-lt"/>
                          <a:ea typeface="+mn-ea"/>
                          <a:cs typeface="+mn-cs"/>
                        </a:rPr>
                        <a:t>SOFT PEGS</a:t>
                      </a:r>
                    </a:p>
                  </a:txBody>
                  <a:tcPr anchor="ctr">
                    <a:solidFill>
                      <a:schemeClr val="accent6"/>
                    </a:solidFill>
                  </a:tcPr>
                </a:tc>
                <a:tc>
                  <a:txBody>
                    <a:bodyPr/>
                    <a:lstStyle/>
                    <a:p>
                      <a:pPr algn="ctr"/>
                      <a:r>
                        <a:rPr lang="it-IT" sz="1200" b="1" kern="1200" dirty="0">
                          <a:solidFill>
                            <a:schemeClr val="bg1"/>
                          </a:solidFill>
                          <a:latin typeface="+mn-lt"/>
                          <a:ea typeface="+mn-ea"/>
                          <a:cs typeface="+mn-cs"/>
                        </a:rPr>
                        <a:t>34,6</a:t>
                      </a:r>
                    </a:p>
                  </a:txBody>
                  <a:tcPr anchor="ctr">
                    <a:solidFill>
                      <a:schemeClr val="accent6"/>
                    </a:solidFill>
                  </a:tcPr>
                </a:tc>
                <a:tc>
                  <a:txBody>
                    <a:bodyPr/>
                    <a:lstStyle/>
                    <a:p>
                      <a:pPr algn="ctr"/>
                      <a:r>
                        <a:rPr lang="it-IT" sz="1200" b="1" kern="1200" dirty="0">
                          <a:solidFill>
                            <a:schemeClr val="bg1"/>
                          </a:solidFill>
                          <a:latin typeface="+mn-lt"/>
                          <a:ea typeface="+mn-ea"/>
                          <a:cs typeface="+mn-cs"/>
                        </a:rPr>
                        <a:t>39,7</a:t>
                      </a:r>
                    </a:p>
                  </a:txBody>
                  <a:tcPr anchor="ctr">
                    <a:solidFill>
                      <a:schemeClr val="accent6"/>
                    </a:solidFill>
                  </a:tcPr>
                </a:tc>
                <a:tc>
                  <a:txBody>
                    <a:bodyPr/>
                    <a:lstStyle/>
                    <a:p>
                      <a:pPr algn="ctr"/>
                      <a:r>
                        <a:rPr lang="it-IT" sz="1200" b="1" kern="1200" dirty="0">
                          <a:solidFill>
                            <a:schemeClr val="bg1"/>
                          </a:solidFill>
                          <a:latin typeface="+mn-lt"/>
                          <a:ea typeface="+mn-ea"/>
                          <a:cs typeface="+mn-cs"/>
                        </a:rPr>
                        <a:t>43,2</a:t>
                      </a:r>
                    </a:p>
                  </a:txBody>
                  <a:tcPr anchor="ctr">
                    <a:solidFill>
                      <a:schemeClr val="accent6"/>
                    </a:solidFill>
                  </a:tcPr>
                </a:tc>
                <a:tc>
                  <a:txBody>
                    <a:bodyPr/>
                    <a:lstStyle/>
                    <a:p>
                      <a:pPr algn="ctr"/>
                      <a:r>
                        <a:rPr lang="it-IT" sz="1200" b="1" kern="1200" dirty="0">
                          <a:solidFill>
                            <a:schemeClr val="bg1"/>
                          </a:solidFill>
                          <a:latin typeface="+mn-lt"/>
                          <a:ea typeface="+mn-ea"/>
                          <a:cs typeface="+mn-cs"/>
                        </a:rPr>
                        <a:t>39,5</a:t>
                      </a:r>
                    </a:p>
                  </a:txBody>
                  <a:tcPr anchor="ctr">
                    <a:solidFill>
                      <a:schemeClr val="accent6"/>
                    </a:solidFill>
                  </a:tcPr>
                </a:tc>
                <a:tc>
                  <a:txBody>
                    <a:bodyPr/>
                    <a:lstStyle/>
                    <a:p>
                      <a:pPr algn="ctr"/>
                      <a:r>
                        <a:rPr lang="it-IT" sz="1200" b="1" kern="1200" dirty="0">
                          <a:solidFill>
                            <a:schemeClr val="bg1"/>
                          </a:solidFill>
                          <a:latin typeface="+mn-lt"/>
                          <a:ea typeface="+mn-ea"/>
                          <a:cs typeface="+mn-cs"/>
                        </a:rPr>
                        <a:t>42,9</a:t>
                      </a:r>
                    </a:p>
                  </a:txBody>
                  <a:tcPr anchor="ctr">
                    <a:solidFill>
                      <a:schemeClr val="accent6"/>
                    </a:solidFill>
                  </a:tcPr>
                </a:tc>
                <a:tc>
                  <a:txBody>
                    <a:bodyPr/>
                    <a:lstStyle/>
                    <a:p>
                      <a:pPr algn="ctr"/>
                      <a:r>
                        <a:rPr lang="it-IT" sz="1200" b="1" kern="1200" dirty="0">
                          <a:solidFill>
                            <a:schemeClr val="bg1"/>
                          </a:solidFill>
                          <a:latin typeface="+mn-lt"/>
                          <a:ea typeface="+mn-ea"/>
                          <a:cs typeface="+mn-cs"/>
                        </a:rPr>
                        <a:t>43,5</a:t>
                      </a:r>
                    </a:p>
                  </a:txBody>
                  <a:tcPr anchor="ctr">
                    <a:solidFill>
                      <a:schemeClr val="accent6"/>
                    </a:solidFill>
                  </a:tcPr>
                </a:tc>
                <a:tc>
                  <a:txBody>
                    <a:bodyPr/>
                    <a:lstStyle/>
                    <a:p>
                      <a:pPr algn="ctr"/>
                      <a:r>
                        <a:rPr lang="it-IT" sz="1200" b="1" kern="1200" dirty="0">
                          <a:solidFill>
                            <a:schemeClr val="bg1"/>
                          </a:solidFill>
                          <a:latin typeface="+mn-lt"/>
                          <a:ea typeface="+mn-ea"/>
                          <a:cs typeface="+mn-cs"/>
                        </a:rPr>
                        <a:t>47,1</a:t>
                      </a:r>
                    </a:p>
                  </a:txBody>
                  <a:tcPr anchor="ctr">
                    <a:solidFill>
                      <a:schemeClr val="accent6"/>
                    </a:solidFill>
                  </a:tcPr>
                </a:tc>
                <a:tc>
                  <a:txBody>
                    <a:bodyPr/>
                    <a:lstStyle/>
                    <a:p>
                      <a:pPr algn="ctr"/>
                      <a:r>
                        <a:rPr lang="it-IT" sz="1200" b="1" kern="1200" dirty="0">
                          <a:solidFill>
                            <a:schemeClr val="bg1"/>
                          </a:solidFill>
                          <a:latin typeface="+mn-lt"/>
                          <a:ea typeface="+mn-ea"/>
                          <a:cs typeface="+mn-cs"/>
                        </a:rPr>
                        <a:t>39,6</a:t>
                      </a:r>
                    </a:p>
                  </a:txBody>
                  <a:tcPr anchor="ctr">
                    <a:solidFill>
                      <a:schemeClr val="accent6"/>
                    </a:solidFill>
                  </a:tcPr>
                </a:tc>
                <a:tc>
                  <a:txBody>
                    <a:bodyPr/>
                    <a:lstStyle/>
                    <a:p>
                      <a:pPr algn="ctr"/>
                      <a:r>
                        <a:rPr lang="it-IT" sz="1200" b="1" kern="1200" dirty="0">
                          <a:solidFill>
                            <a:schemeClr val="bg1"/>
                          </a:solidFill>
                          <a:latin typeface="+mn-lt"/>
                          <a:ea typeface="+mn-ea"/>
                          <a:cs typeface="+mn-cs"/>
                        </a:rPr>
                        <a:t>42,2</a:t>
                      </a:r>
                    </a:p>
                  </a:txBody>
                  <a:tcPr anchor="ctr">
                    <a:solidFill>
                      <a:schemeClr val="accent6"/>
                    </a:solidFill>
                  </a:tcPr>
                </a:tc>
                <a:tc>
                  <a:txBody>
                    <a:bodyPr/>
                    <a:lstStyle/>
                    <a:p>
                      <a:pPr algn="ctr"/>
                      <a:r>
                        <a:rPr lang="it-IT" sz="1200" b="1" kern="1200" dirty="0">
                          <a:solidFill>
                            <a:schemeClr val="bg1"/>
                          </a:solidFill>
                          <a:latin typeface="+mn-lt"/>
                          <a:ea typeface="+mn-ea"/>
                          <a:cs typeface="+mn-cs"/>
                        </a:rPr>
                        <a:t>46,4</a:t>
                      </a:r>
                    </a:p>
                  </a:txBody>
                  <a:tcPr anchor="ctr">
                    <a:solidFill>
                      <a:schemeClr val="accent6"/>
                    </a:solidFill>
                  </a:tcPr>
                </a:tc>
                <a:extLst>
                  <a:ext uri="{0D108BD9-81ED-4DB2-BD59-A6C34878D82A}">
                    <a16:rowId xmlns:a16="http://schemas.microsoft.com/office/drawing/2014/main" val="2107533903"/>
                  </a:ext>
                </a:extLst>
              </a:tr>
              <a:tr h="290507">
                <a:tc>
                  <a:txBody>
                    <a:bodyPr/>
                    <a:lstStyle/>
                    <a:p>
                      <a:r>
                        <a:rPr lang="it-IT" sz="1100" i="1" kern="1200" dirty="0" err="1">
                          <a:solidFill>
                            <a:schemeClr val="bg1"/>
                          </a:solidFill>
                          <a:latin typeface="+mn-lt"/>
                          <a:ea typeface="+mn-ea"/>
                          <a:cs typeface="+mn-cs"/>
                        </a:rPr>
                        <a:t>Conventional</a:t>
                      </a:r>
                      <a:r>
                        <a:rPr lang="it-IT" sz="1100" i="1" kern="1200" dirty="0">
                          <a:solidFill>
                            <a:schemeClr val="bg1"/>
                          </a:solidFill>
                          <a:latin typeface="+mn-lt"/>
                          <a:ea typeface="+mn-ea"/>
                          <a:cs typeface="+mn-cs"/>
                        </a:rPr>
                        <a:t> </a:t>
                      </a:r>
                      <a:r>
                        <a:rPr lang="it-IT" sz="1100" i="1" kern="1200" dirty="0" err="1">
                          <a:solidFill>
                            <a:schemeClr val="bg1"/>
                          </a:solidFill>
                          <a:latin typeface="+mn-lt"/>
                          <a:ea typeface="+mn-ea"/>
                          <a:cs typeface="+mn-cs"/>
                        </a:rPr>
                        <a:t>peg</a:t>
                      </a:r>
                      <a:endParaRPr lang="it-IT" sz="1100" i="1" kern="1200" dirty="0">
                        <a:solidFill>
                          <a:schemeClr val="bg1"/>
                        </a:solidFill>
                        <a:latin typeface="+mn-lt"/>
                        <a:ea typeface="+mn-ea"/>
                        <a:cs typeface="+mn-cs"/>
                      </a:endParaRP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22,3</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23,3</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22,6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22,6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23,6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23,0</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23,0</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22,9</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22,4</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22,4</a:t>
                      </a:r>
                    </a:p>
                  </a:txBody>
                  <a:tcPr anchor="ctr">
                    <a:solidFill>
                      <a:schemeClr val="accent6">
                        <a:lumMod val="60000"/>
                        <a:lumOff val="40000"/>
                      </a:schemeClr>
                    </a:solidFill>
                  </a:tcPr>
                </a:tc>
                <a:extLst>
                  <a:ext uri="{0D108BD9-81ED-4DB2-BD59-A6C34878D82A}">
                    <a16:rowId xmlns:a16="http://schemas.microsoft.com/office/drawing/2014/main" val="3980192449"/>
                  </a:ext>
                </a:extLst>
              </a:tr>
              <a:tr h="290507">
                <a:tc>
                  <a:txBody>
                    <a:bodyPr/>
                    <a:lstStyle/>
                    <a:p>
                      <a:r>
                        <a:rPr lang="it-IT" sz="1100" i="1" kern="1200" dirty="0" err="1">
                          <a:solidFill>
                            <a:schemeClr val="bg1"/>
                          </a:solidFill>
                          <a:latin typeface="+mn-lt"/>
                          <a:ea typeface="+mn-ea"/>
                          <a:cs typeface="+mn-cs"/>
                        </a:rPr>
                        <a:t>Stabilized</a:t>
                      </a:r>
                      <a:r>
                        <a:rPr lang="it-IT" sz="1100" i="1" kern="1200" dirty="0">
                          <a:solidFill>
                            <a:schemeClr val="bg1"/>
                          </a:solidFill>
                          <a:latin typeface="+mn-lt"/>
                          <a:ea typeface="+mn-ea"/>
                          <a:cs typeface="+mn-cs"/>
                        </a:rPr>
                        <a:t>  </a:t>
                      </a:r>
                      <a:r>
                        <a:rPr lang="it-IT" sz="1100" i="1" kern="1200" dirty="0" err="1">
                          <a:solidFill>
                            <a:schemeClr val="bg1"/>
                          </a:solidFill>
                          <a:latin typeface="+mn-lt"/>
                          <a:ea typeface="+mn-ea"/>
                          <a:cs typeface="+mn-cs"/>
                        </a:rPr>
                        <a:t>arrangement</a:t>
                      </a:r>
                      <a:endParaRPr lang="it-IT" sz="1100" i="1" kern="1200" dirty="0">
                        <a:solidFill>
                          <a:schemeClr val="bg1"/>
                        </a:solidFill>
                        <a:latin typeface="+mn-lt"/>
                        <a:ea typeface="+mn-ea"/>
                        <a:cs typeface="+mn-cs"/>
                      </a:endParaRP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6,9</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12,7</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12,1</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8,4</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9,9</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11,0</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11,5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9,4</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12,5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14,1</a:t>
                      </a:r>
                    </a:p>
                  </a:txBody>
                  <a:tcPr anchor="ctr">
                    <a:solidFill>
                      <a:schemeClr val="accent6">
                        <a:lumMod val="60000"/>
                        <a:lumOff val="40000"/>
                      </a:schemeClr>
                    </a:solidFill>
                  </a:tcPr>
                </a:tc>
                <a:extLst>
                  <a:ext uri="{0D108BD9-81ED-4DB2-BD59-A6C34878D82A}">
                    <a16:rowId xmlns:a16="http://schemas.microsoft.com/office/drawing/2014/main" val="1429322832"/>
                  </a:ext>
                </a:extLst>
              </a:tr>
              <a:tr h="290507">
                <a:tc>
                  <a:txBody>
                    <a:bodyPr/>
                    <a:lstStyle/>
                    <a:p>
                      <a:r>
                        <a:rPr lang="it-IT" sz="1100" i="1" kern="1200" dirty="0" err="1">
                          <a:solidFill>
                            <a:schemeClr val="bg1"/>
                          </a:solidFill>
                          <a:latin typeface="+mn-lt"/>
                          <a:ea typeface="+mn-ea"/>
                          <a:cs typeface="+mn-cs"/>
                        </a:rPr>
                        <a:t>Crawling</a:t>
                      </a:r>
                      <a:r>
                        <a:rPr lang="it-IT" sz="1100" i="1" kern="1200" dirty="0">
                          <a:solidFill>
                            <a:schemeClr val="bg1"/>
                          </a:solidFill>
                          <a:latin typeface="+mn-lt"/>
                          <a:ea typeface="+mn-ea"/>
                          <a:cs typeface="+mn-cs"/>
                        </a:rPr>
                        <a:t> </a:t>
                      </a:r>
                      <a:r>
                        <a:rPr lang="it-IT" sz="1100" i="1" kern="1200" dirty="0" err="1">
                          <a:solidFill>
                            <a:schemeClr val="bg1"/>
                          </a:solidFill>
                          <a:latin typeface="+mn-lt"/>
                          <a:ea typeface="+mn-ea"/>
                          <a:cs typeface="+mn-cs"/>
                        </a:rPr>
                        <a:t>peg</a:t>
                      </a:r>
                      <a:endParaRPr lang="it-IT" sz="1100" i="1" kern="1200" dirty="0">
                        <a:solidFill>
                          <a:schemeClr val="bg1"/>
                        </a:solidFill>
                        <a:latin typeface="+mn-lt"/>
                        <a:ea typeface="+mn-ea"/>
                        <a:cs typeface="+mn-cs"/>
                      </a:endParaRP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2,7</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1,0</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1,0</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1,6</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1,6</a:t>
                      </a:r>
                    </a:p>
                  </a:txBody>
                  <a:tcPr anchor="ctr">
                    <a:solidFill>
                      <a:schemeClr val="accent6">
                        <a:lumMod val="60000"/>
                        <a:lumOff val="40000"/>
                      </a:schemeClr>
                    </a:solidFill>
                  </a:tcPr>
                </a:tc>
                <a:extLst>
                  <a:ext uri="{0D108BD9-81ED-4DB2-BD59-A6C34878D82A}">
                    <a16:rowId xmlns:a16="http://schemas.microsoft.com/office/drawing/2014/main" val="3903004980"/>
                  </a:ext>
                </a:extLst>
              </a:tr>
              <a:tr h="290507">
                <a:tc>
                  <a:txBody>
                    <a:bodyPr/>
                    <a:lstStyle/>
                    <a:p>
                      <a:r>
                        <a:rPr lang="it-IT" sz="1100" i="1" kern="1200" dirty="0">
                          <a:solidFill>
                            <a:schemeClr val="bg1"/>
                          </a:solidFill>
                          <a:latin typeface="+mn-lt"/>
                          <a:ea typeface="+mn-ea"/>
                          <a:cs typeface="+mn-cs"/>
                        </a:rPr>
                        <a:t>Crawl-</a:t>
                      </a:r>
                      <a:r>
                        <a:rPr lang="it-IT" sz="1100" i="1" kern="1200" dirty="0" err="1">
                          <a:solidFill>
                            <a:schemeClr val="bg1"/>
                          </a:solidFill>
                          <a:latin typeface="+mn-lt"/>
                          <a:ea typeface="+mn-ea"/>
                          <a:cs typeface="+mn-cs"/>
                        </a:rPr>
                        <a:t>like</a:t>
                      </a:r>
                      <a:r>
                        <a:rPr lang="it-IT" sz="1100" i="1" kern="1200" dirty="0">
                          <a:solidFill>
                            <a:schemeClr val="bg1"/>
                          </a:solidFill>
                          <a:latin typeface="+mn-lt"/>
                          <a:ea typeface="+mn-ea"/>
                          <a:cs typeface="+mn-cs"/>
                        </a:rPr>
                        <a:t> </a:t>
                      </a:r>
                      <a:r>
                        <a:rPr lang="it-IT" sz="1100" i="1" kern="1200" dirty="0" err="1">
                          <a:solidFill>
                            <a:schemeClr val="bg1"/>
                          </a:solidFill>
                          <a:latin typeface="+mn-lt"/>
                          <a:ea typeface="+mn-ea"/>
                          <a:cs typeface="+mn-cs"/>
                        </a:rPr>
                        <a:t>arrangement</a:t>
                      </a:r>
                      <a:endParaRPr lang="it-IT" sz="1100" i="1" kern="1200" dirty="0">
                        <a:solidFill>
                          <a:schemeClr val="bg1"/>
                        </a:solidFill>
                        <a:latin typeface="+mn-lt"/>
                        <a:ea typeface="+mn-ea"/>
                        <a:cs typeface="+mn-cs"/>
                      </a:endParaRP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1,1</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6,3</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6,3</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7,9</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7,9</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5,2</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5,2</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7,8</a:t>
                      </a:r>
                    </a:p>
                  </a:txBody>
                  <a:tcPr anchor="ctr">
                    <a:solidFill>
                      <a:schemeClr val="accent6">
                        <a:lumMod val="60000"/>
                        <a:lumOff val="40000"/>
                      </a:schemeClr>
                    </a:solidFill>
                  </a:tcPr>
                </a:tc>
                <a:extLst>
                  <a:ext uri="{0D108BD9-81ED-4DB2-BD59-A6C34878D82A}">
                    <a16:rowId xmlns:a16="http://schemas.microsoft.com/office/drawing/2014/main" val="607952651"/>
                  </a:ext>
                </a:extLst>
              </a:tr>
              <a:tr h="303638">
                <a:tc>
                  <a:txBody>
                    <a:bodyPr/>
                    <a:lstStyle/>
                    <a:p>
                      <a:r>
                        <a:rPr lang="it-IT" sz="1100" i="1" kern="1200" dirty="0" err="1">
                          <a:solidFill>
                            <a:schemeClr val="bg1"/>
                          </a:solidFill>
                          <a:latin typeface="+mn-lt"/>
                          <a:ea typeface="+mn-ea"/>
                          <a:cs typeface="+mn-cs"/>
                        </a:rPr>
                        <a:t>Pegged</a:t>
                      </a:r>
                      <a:r>
                        <a:rPr lang="it-IT" sz="1100" i="1" kern="1200" dirty="0">
                          <a:solidFill>
                            <a:schemeClr val="bg1"/>
                          </a:solidFill>
                          <a:latin typeface="+mn-lt"/>
                          <a:ea typeface="+mn-ea"/>
                          <a:cs typeface="+mn-cs"/>
                        </a:rPr>
                        <a:t> </a:t>
                      </a:r>
                      <a:r>
                        <a:rPr lang="it-IT" sz="1100" i="1" kern="1200" dirty="0" err="1">
                          <a:solidFill>
                            <a:schemeClr val="bg1"/>
                          </a:solidFill>
                          <a:latin typeface="+mn-lt"/>
                          <a:ea typeface="+mn-ea"/>
                          <a:cs typeface="+mn-cs"/>
                        </a:rPr>
                        <a:t>exchange</a:t>
                      </a:r>
                      <a:r>
                        <a:rPr lang="it-IT" sz="1100" i="1" kern="1200" dirty="0">
                          <a:solidFill>
                            <a:schemeClr val="bg1"/>
                          </a:solidFill>
                          <a:latin typeface="+mn-lt"/>
                          <a:ea typeface="+mn-ea"/>
                          <a:cs typeface="+mn-cs"/>
                        </a:rPr>
                        <a:t> rate </a:t>
                      </a:r>
                      <a:r>
                        <a:rPr lang="it-IT" sz="1100" i="1" kern="1200" dirty="0" err="1">
                          <a:solidFill>
                            <a:schemeClr val="bg1"/>
                          </a:solidFill>
                          <a:latin typeface="+mn-lt"/>
                          <a:ea typeface="+mn-ea"/>
                          <a:cs typeface="+mn-cs"/>
                        </a:rPr>
                        <a:t>within</a:t>
                      </a:r>
                      <a:r>
                        <a:rPr lang="it-IT" sz="1100" i="1" kern="1200" dirty="0">
                          <a:solidFill>
                            <a:schemeClr val="bg1"/>
                          </a:solidFill>
                          <a:latin typeface="+mn-lt"/>
                          <a:ea typeface="+mn-ea"/>
                          <a:cs typeface="+mn-cs"/>
                        </a:rPr>
                        <a:t> </a:t>
                      </a:r>
                      <a:r>
                        <a:rPr lang="it-IT" sz="1100" i="1" kern="1200" dirty="0" err="1">
                          <a:solidFill>
                            <a:schemeClr val="bg1"/>
                          </a:solidFill>
                          <a:latin typeface="+mn-lt"/>
                          <a:ea typeface="+mn-ea"/>
                          <a:cs typeface="+mn-cs"/>
                        </a:rPr>
                        <a:t>horizontal</a:t>
                      </a:r>
                      <a:r>
                        <a:rPr lang="it-IT" sz="1100" i="1" kern="1200" dirty="0">
                          <a:solidFill>
                            <a:schemeClr val="bg1"/>
                          </a:solidFill>
                          <a:latin typeface="+mn-lt"/>
                          <a:ea typeface="+mn-ea"/>
                          <a:cs typeface="+mn-cs"/>
                        </a:rPr>
                        <a:t> </a:t>
                      </a:r>
                      <a:r>
                        <a:rPr lang="it-IT" sz="1100" i="1" kern="1200" dirty="0" err="1">
                          <a:solidFill>
                            <a:schemeClr val="bg1"/>
                          </a:solidFill>
                          <a:latin typeface="+mn-lt"/>
                          <a:ea typeface="+mn-ea"/>
                          <a:cs typeface="+mn-cs"/>
                        </a:rPr>
                        <a:t>bands</a:t>
                      </a:r>
                      <a:endParaRPr lang="it-IT" sz="1100" i="1" kern="1200" dirty="0">
                        <a:solidFill>
                          <a:schemeClr val="bg1"/>
                        </a:solidFill>
                        <a:latin typeface="+mn-lt"/>
                        <a:ea typeface="+mn-ea"/>
                        <a:cs typeface="+mn-cs"/>
                      </a:endParaRP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2,1</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1,1</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tc>
                  <a:txBody>
                    <a:bodyPr/>
                    <a:lstStyle/>
                    <a:p>
                      <a:pPr algn="ctr"/>
                      <a:r>
                        <a:rPr lang="it-IT" sz="1100" b="0" i="1" kern="1200" dirty="0">
                          <a:solidFill>
                            <a:schemeClr val="bg1"/>
                          </a:solidFill>
                          <a:latin typeface="+mn-lt"/>
                          <a:ea typeface="+mn-ea"/>
                          <a:cs typeface="+mn-cs"/>
                        </a:rPr>
                        <a:t>0,5</a:t>
                      </a:r>
                    </a:p>
                  </a:txBody>
                  <a:tcPr anchor="ctr">
                    <a:solidFill>
                      <a:schemeClr val="accent6">
                        <a:lumMod val="60000"/>
                        <a:lumOff val="40000"/>
                      </a:schemeClr>
                    </a:solidFill>
                  </a:tcPr>
                </a:tc>
                <a:extLst>
                  <a:ext uri="{0D108BD9-81ED-4DB2-BD59-A6C34878D82A}">
                    <a16:rowId xmlns:a16="http://schemas.microsoft.com/office/drawing/2014/main" val="752450900"/>
                  </a:ext>
                </a:extLst>
              </a:tr>
              <a:tr h="290507">
                <a:tc>
                  <a:txBody>
                    <a:bodyPr/>
                    <a:lstStyle/>
                    <a:p>
                      <a:r>
                        <a:rPr lang="it-IT" sz="1200" b="1" kern="1200" dirty="0">
                          <a:solidFill>
                            <a:schemeClr val="bg1"/>
                          </a:solidFill>
                          <a:latin typeface="+mn-lt"/>
                          <a:ea typeface="+mn-ea"/>
                          <a:cs typeface="+mn-cs"/>
                        </a:rPr>
                        <a:t>FLOATING</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42,0</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36,0</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34,7</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34,7</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34,0</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34,0</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35,1</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37,0</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35,9</a:t>
                      </a:r>
                    </a:p>
                  </a:txBody>
                  <a:tcPr anchor="ctr">
                    <a:solidFill>
                      <a:schemeClr val="accent3">
                        <a:lumMod val="75000"/>
                      </a:schemeClr>
                    </a:solidFill>
                  </a:tcPr>
                </a:tc>
                <a:tc>
                  <a:txBody>
                    <a:bodyPr/>
                    <a:lstStyle/>
                    <a:p>
                      <a:pPr algn="ctr"/>
                      <a:r>
                        <a:rPr lang="it-IT" sz="1200" b="1" kern="1200" dirty="0">
                          <a:solidFill>
                            <a:schemeClr val="bg1"/>
                          </a:solidFill>
                          <a:latin typeface="+mn-lt"/>
                          <a:ea typeface="+mn-ea"/>
                          <a:cs typeface="+mn-cs"/>
                        </a:rPr>
                        <a:t>34,4</a:t>
                      </a:r>
                    </a:p>
                  </a:txBody>
                  <a:tcPr anchor="ctr">
                    <a:solidFill>
                      <a:schemeClr val="accent3">
                        <a:lumMod val="75000"/>
                      </a:schemeClr>
                    </a:solidFill>
                  </a:tcPr>
                </a:tc>
                <a:extLst>
                  <a:ext uri="{0D108BD9-81ED-4DB2-BD59-A6C34878D82A}">
                    <a16:rowId xmlns:a16="http://schemas.microsoft.com/office/drawing/2014/main" val="698063993"/>
                  </a:ext>
                </a:extLst>
              </a:tr>
              <a:tr h="290507">
                <a:tc>
                  <a:txBody>
                    <a:bodyPr/>
                    <a:lstStyle/>
                    <a:p>
                      <a:r>
                        <a:rPr lang="it-IT" sz="1100" i="1" kern="1200" dirty="0" err="1">
                          <a:solidFill>
                            <a:schemeClr val="bg1"/>
                          </a:solidFill>
                          <a:latin typeface="+mn-lt"/>
                          <a:ea typeface="+mn-ea"/>
                          <a:cs typeface="+mn-cs"/>
                        </a:rPr>
                        <a:t>Floating</a:t>
                      </a:r>
                      <a:endParaRPr lang="it-IT" sz="1100" i="1" kern="1200" dirty="0">
                        <a:solidFill>
                          <a:schemeClr val="bg1"/>
                        </a:solidFill>
                        <a:latin typeface="+mn-lt"/>
                        <a:ea typeface="+mn-ea"/>
                        <a:cs typeface="+mn-cs"/>
                      </a:endParaRP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24,5</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20,1</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18,9</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18,4</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18,3</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18,8</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19,4</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20,8</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19,8</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18,2</a:t>
                      </a:r>
                    </a:p>
                  </a:txBody>
                  <a:tcPr anchor="ctr">
                    <a:solidFill>
                      <a:schemeClr val="accent3">
                        <a:lumMod val="60000"/>
                        <a:lumOff val="40000"/>
                      </a:schemeClr>
                    </a:solidFill>
                  </a:tcPr>
                </a:tc>
                <a:extLst>
                  <a:ext uri="{0D108BD9-81ED-4DB2-BD59-A6C34878D82A}">
                    <a16:rowId xmlns:a16="http://schemas.microsoft.com/office/drawing/2014/main" val="3200009911"/>
                  </a:ext>
                </a:extLst>
              </a:tr>
              <a:tr h="290507">
                <a:tc>
                  <a:txBody>
                    <a:bodyPr/>
                    <a:lstStyle/>
                    <a:p>
                      <a:r>
                        <a:rPr lang="it-IT" sz="1100" i="1" kern="1200" dirty="0">
                          <a:solidFill>
                            <a:schemeClr val="bg1"/>
                          </a:solidFill>
                          <a:latin typeface="+mn-lt"/>
                          <a:ea typeface="+mn-ea"/>
                          <a:cs typeface="+mn-cs"/>
                        </a:rPr>
                        <a:t>Free </a:t>
                      </a:r>
                      <a:r>
                        <a:rPr lang="it-IT" sz="1100" i="1" kern="1200" dirty="0" err="1">
                          <a:solidFill>
                            <a:schemeClr val="bg1"/>
                          </a:solidFill>
                          <a:latin typeface="+mn-lt"/>
                          <a:ea typeface="+mn-ea"/>
                          <a:cs typeface="+mn-cs"/>
                        </a:rPr>
                        <a:t>floating</a:t>
                      </a:r>
                      <a:endParaRPr lang="it-IT" sz="1100" i="1" kern="1200" dirty="0">
                        <a:solidFill>
                          <a:schemeClr val="bg1"/>
                        </a:solidFill>
                        <a:latin typeface="+mn-lt"/>
                        <a:ea typeface="+mn-ea"/>
                        <a:cs typeface="+mn-cs"/>
                      </a:endParaRP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17,6</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15,9</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15,8</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16,3</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15,7</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15,2</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15,7</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16,1</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16,1</a:t>
                      </a:r>
                    </a:p>
                  </a:txBody>
                  <a:tcPr anchor="ctr">
                    <a:solidFill>
                      <a:schemeClr val="accent3">
                        <a:lumMod val="60000"/>
                        <a:lumOff val="40000"/>
                      </a:schemeClr>
                    </a:solidFill>
                  </a:tcPr>
                </a:tc>
                <a:tc>
                  <a:txBody>
                    <a:bodyPr/>
                    <a:lstStyle/>
                    <a:p>
                      <a:pPr algn="ctr"/>
                      <a:r>
                        <a:rPr lang="it-IT" sz="1100" b="0" i="1" kern="1200" dirty="0">
                          <a:solidFill>
                            <a:schemeClr val="bg1"/>
                          </a:solidFill>
                          <a:latin typeface="+mn-lt"/>
                          <a:ea typeface="+mn-ea"/>
                          <a:cs typeface="+mn-cs"/>
                        </a:rPr>
                        <a:t>16,1</a:t>
                      </a:r>
                    </a:p>
                  </a:txBody>
                  <a:tcPr anchor="ctr">
                    <a:solidFill>
                      <a:schemeClr val="accent3">
                        <a:lumMod val="60000"/>
                        <a:lumOff val="40000"/>
                      </a:schemeClr>
                    </a:solidFill>
                  </a:tcPr>
                </a:tc>
                <a:extLst>
                  <a:ext uri="{0D108BD9-81ED-4DB2-BD59-A6C34878D82A}">
                    <a16:rowId xmlns:a16="http://schemas.microsoft.com/office/drawing/2014/main" val="3839227259"/>
                  </a:ext>
                </a:extLst>
              </a:tr>
              <a:tr h="378971">
                <a:tc>
                  <a:txBody>
                    <a:bodyPr/>
                    <a:lstStyle/>
                    <a:p>
                      <a:r>
                        <a:rPr lang="it-IT" sz="1200" b="1" kern="1200" dirty="0">
                          <a:solidFill>
                            <a:schemeClr val="bg1"/>
                          </a:solidFill>
                          <a:latin typeface="+mn-lt"/>
                          <a:ea typeface="+mn-ea"/>
                          <a:cs typeface="+mn-cs"/>
                        </a:rPr>
                        <a:t>OTHER MANAGED ARRANGEMENT</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11,2</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11,1</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8,9</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12,6</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9,9</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9,4</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5,2</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10,4</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9,4</a:t>
                      </a:r>
                    </a:p>
                  </a:txBody>
                  <a:tcPr anchor="ctr">
                    <a:solidFill>
                      <a:schemeClr val="tx2">
                        <a:lumMod val="40000"/>
                        <a:lumOff val="60000"/>
                      </a:schemeClr>
                    </a:solidFill>
                  </a:tcPr>
                </a:tc>
                <a:tc>
                  <a:txBody>
                    <a:bodyPr/>
                    <a:lstStyle/>
                    <a:p>
                      <a:pPr algn="ctr"/>
                      <a:r>
                        <a:rPr lang="it-IT" sz="1200" b="1" kern="1200" dirty="0">
                          <a:solidFill>
                            <a:schemeClr val="bg1"/>
                          </a:solidFill>
                          <a:latin typeface="+mn-lt"/>
                          <a:ea typeface="+mn-ea"/>
                          <a:cs typeface="+mn-cs"/>
                        </a:rPr>
                        <a:t>6,8</a:t>
                      </a:r>
                    </a:p>
                  </a:txBody>
                  <a:tcPr anchor="ctr">
                    <a:solidFill>
                      <a:schemeClr val="tx2">
                        <a:lumMod val="40000"/>
                        <a:lumOff val="60000"/>
                      </a:schemeClr>
                    </a:solidFill>
                  </a:tcPr>
                </a:tc>
                <a:extLst>
                  <a:ext uri="{0D108BD9-81ED-4DB2-BD59-A6C34878D82A}">
                    <a16:rowId xmlns:a16="http://schemas.microsoft.com/office/drawing/2014/main" val="396587829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 name="TextBox 1"/>
          <p:cNvSpPr txBox="1"/>
          <p:nvPr/>
        </p:nvSpPr>
        <p:spPr>
          <a:xfrm>
            <a:off x="285750" y="285750"/>
            <a:ext cx="9639300" cy="553998"/>
          </a:xfrm>
          <a:prstGeom prst="rect">
            <a:avLst/>
          </a:prstGeom>
          <a:effectLst/>
        </p:spPr>
        <p:txBody>
          <a:bodyPr wrap="square" rtlCol="0" anchor="t">
            <a:spAutoFit/>
          </a:bodyPr>
          <a:lstStyle/>
          <a:p>
            <a:pPr algn="l"/>
            <a:r>
              <a:rPr lang="en-US" sz="3000" b="1" i="0" u="none" spc="0" dirty="0">
                <a:solidFill>
                  <a:schemeClr val="tx1">
                    <a:lumMod val="50000"/>
                    <a:lumOff val="50000"/>
                  </a:schemeClr>
                </a:solidFill>
                <a:latin typeface="Amasis"/>
              </a:rPr>
              <a:t>Monetary policy in a "fiat money" economy</a:t>
            </a:r>
          </a:p>
        </p:txBody>
      </p:sp>
      <p:sp>
        <p:nvSpPr>
          <p:cNvPr id="303" name="TextBox 2"/>
          <p:cNvSpPr txBox="1"/>
          <p:nvPr/>
        </p:nvSpPr>
        <p:spPr>
          <a:xfrm>
            <a:off x="247650" y="1019175"/>
            <a:ext cx="9410700" cy="3266279"/>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Once in 1973 gold was definitly abandoned, monetary policy has been in search of an "anchor" ever since. In fact, if the anchoring to gold was </a:t>
            </a:r>
            <a:r>
              <a:rPr lang="en-US" sz="1650" b="0" i="1" u="none" spc="0" dirty="0">
                <a:solidFill>
                  <a:schemeClr val="tx1">
                    <a:lumMod val="50000"/>
                    <a:lumOff val="50000"/>
                  </a:schemeClr>
                </a:solidFill>
                <a:latin typeface="Amasis"/>
              </a:rPr>
              <a:t>per se</a:t>
            </a:r>
            <a:r>
              <a:rPr lang="en-US" sz="1650" b="0" i="0" u="none" spc="0" dirty="0">
                <a:solidFill>
                  <a:schemeClr val="tx1">
                    <a:lumMod val="50000"/>
                    <a:lumOff val="50000"/>
                  </a:schemeClr>
                </a:solidFill>
                <a:latin typeface="Amasis"/>
              </a:rPr>
              <a:t> contractionary, in a </a:t>
            </a:r>
            <a:r>
              <a:rPr lang="en-US" sz="1650" b="0" i="1" u="none" spc="0" dirty="0">
                <a:solidFill>
                  <a:schemeClr val="tx1">
                    <a:lumMod val="50000"/>
                    <a:lumOff val="50000"/>
                  </a:schemeClr>
                </a:solidFill>
                <a:latin typeface="Amasis"/>
              </a:rPr>
              <a:t>fiat money</a:t>
            </a:r>
            <a:r>
              <a:rPr lang="en-US" sz="1650" b="0" i="0" u="none" spc="0" dirty="0">
                <a:solidFill>
                  <a:schemeClr val="tx1">
                    <a:lumMod val="50000"/>
                    <a:lumOff val="50000"/>
                  </a:schemeClr>
                </a:solidFill>
                <a:latin typeface="Amasis"/>
              </a:rPr>
              <a:t> </a:t>
            </a:r>
            <a:r>
              <a:rPr lang="en-US" sz="1650" b="0" i="1" u="none" spc="0" dirty="0">
                <a:solidFill>
                  <a:schemeClr val="tx1">
                    <a:lumMod val="50000"/>
                    <a:lumOff val="50000"/>
                  </a:schemeClr>
                </a:solidFill>
                <a:latin typeface="Amasis"/>
              </a:rPr>
              <a:t>economy</a:t>
            </a:r>
            <a:r>
              <a:rPr lang="en-US" sz="1650" b="0" i="0" u="none" spc="0" dirty="0">
                <a:solidFill>
                  <a:schemeClr val="tx1">
                    <a:lumMod val="50000"/>
                    <a:lumOff val="50000"/>
                  </a:schemeClr>
                </a:solidFill>
                <a:latin typeface="Amasis"/>
              </a:rPr>
              <a:t> the risk is that monetary policy is inflationary. </a:t>
            </a:r>
          </a:p>
          <a:p>
            <a:pPr algn="just">
              <a:lnSpc>
                <a:spcPct val="150000"/>
              </a:lnSpc>
            </a:pPr>
            <a:r>
              <a:rPr lang="en-US" sz="1650" b="0" i="0" u="none" spc="0" dirty="0">
                <a:solidFill>
                  <a:schemeClr val="tx1">
                    <a:lumMod val="50000"/>
                    <a:lumOff val="50000"/>
                  </a:schemeClr>
                </a:solidFill>
                <a:latin typeface="Amasis"/>
              </a:rPr>
              <a:t>One easy solution for a monetary anchor is to chose a fixed exchange rate, which however reduces the autonomy of monetary policy, as was shown in previous classes. After 1973, as we know, several countries adopted a flexible exchange rate. </a:t>
            </a:r>
          </a:p>
          <a:p>
            <a:pPr algn="just">
              <a:lnSpc>
                <a:spcPct val="150000"/>
              </a:lnSpc>
            </a:pPr>
            <a:r>
              <a:rPr lang="en-US" sz="1650" b="0" i="0" u="none" spc="0" dirty="0">
                <a:solidFill>
                  <a:schemeClr val="tx1">
                    <a:lumMod val="50000"/>
                    <a:lumOff val="50000"/>
                  </a:schemeClr>
                </a:solidFill>
                <a:latin typeface="Amasis"/>
              </a:rPr>
              <a:t>Under a flexible ex. rate, there are normally two ways to anchor monetary policy.</a:t>
            </a:r>
          </a:p>
          <a:p>
            <a:pPr algn="just"/>
            <a:endParaRPr lang="en-US" sz="1650" b="0" i="0" u="none" spc="0" dirty="0">
              <a:solidFill>
                <a:schemeClr val="tx1">
                  <a:lumMod val="50000"/>
                  <a:lumOff val="50000"/>
                </a:schemeClr>
              </a:solidFill>
              <a:latin typeface="Amasis"/>
            </a:endParaRPr>
          </a:p>
          <a:p>
            <a:pPr algn="just"/>
            <a:r>
              <a:rPr lang="en-US" sz="1650" b="1" i="0" u="none" spc="0" dirty="0">
                <a:solidFill>
                  <a:schemeClr val="tx1">
                    <a:lumMod val="50000"/>
                    <a:lumOff val="50000"/>
                  </a:schemeClr>
                </a:solidFill>
                <a:latin typeface="Amasis"/>
              </a:rPr>
              <a:t>                        </a:t>
            </a:r>
          </a:p>
        </p:txBody>
      </p:sp>
      <p:sp>
        <p:nvSpPr>
          <p:cNvPr id="304"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6</a:t>
            </a:r>
          </a:p>
        </p:txBody>
      </p:sp>
      <p:sp>
        <p:nvSpPr>
          <p:cNvPr id="2" name="Ovale 1"/>
          <p:cNvSpPr/>
          <p:nvPr/>
        </p:nvSpPr>
        <p:spPr>
          <a:xfrm>
            <a:off x="428625" y="4076700"/>
            <a:ext cx="457200" cy="381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1</a:t>
            </a:r>
          </a:p>
        </p:txBody>
      </p:sp>
      <p:sp>
        <p:nvSpPr>
          <p:cNvPr id="9" name="Ovale 8"/>
          <p:cNvSpPr/>
          <p:nvPr/>
        </p:nvSpPr>
        <p:spPr>
          <a:xfrm>
            <a:off x="428625" y="4686300"/>
            <a:ext cx="457200" cy="381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b="1" dirty="0">
                <a:solidFill>
                  <a:schemeClr val="tx1">
                    <a:lumMod val="50000"/>
                    <a:lumOff val="50000"/>
                  </a:schemeClr>
                </a:solidFill>
              </a:rPr>
              <a:t>2</a:t>
            </a:r>
          </a:p>
        </p:txBody>
      </p:sp>
      <p:sp>
        <p:nvSpPr>
          <p:cNvPr id="3" name="CasellaDiTesto 2"/>
          <p:cNvSpPr txBox="1"/>
          <p:nvPr/>
        </p:nvSpPr>
        <p:spPr>
          <a:xfrm>
            <a:off x="885825" y="4686300"/>
            <a:ext cx="3886200" cy="346249"/>
          </a:xfrm>
          <a:prstGeom prst="rect">
            <a:avLst/>
          </a:prstGeom>
          <a:noFill/>
        </p:spPr>
        <p:txBody>
          <a:bodyPr wrap="square" rtlCol="0">
            <a:spAutoFit/>
          </a:bodyPr>
          <a:lstStyle/>
          <a:p>
            <a:r>
              <a:rPr lang="en-US" sz="1650" b="1" dirty="0">
                <a:solidFill>
                  <a:schemeClr val="tx1">
                    <a:lumMod val="50000"/>
                    <a:lumOff val="50000"/>
                  </a:schemeClr>
                </a:solidFill>
                <a:latin typeface="Amasis"/>
              </a:rPr>
              <a:t>Target inflation directly</a:t>
            </a:r>
          </a:p>
        </p:txBody>
      </p:sp>
      <p:sp>
        <p:nvSpPr>
          <p:cNvPr id="11" name="CasellaDiTesto 10"/>
          <p:cNvSpPr txBox="1"/>
          <p:nvPr/>
        </p:nvSpPr>
        <p:spPr>
          <a:xfrm>
            <a:off x="872801" y="4094075"/>
            <a:ext cx="5105400" cy="346249"/>
          </a:xfrm>
          <a:prstGeom prst="rect">
            <a:avLst/>
          </a:prstGeom>
          <a:noFill/>
        </p:spPr>
        <p:txBody>
          <a:bodyPr wrap="square" rtlCol="0">
            <a:spAutoFit/>
          </a:bodyPr>
          <a:lstStyle/>
          <a:p>
            <a:pPr algn="just"/>
            <a:r>
              <a:rPr lang="en-US" sz="1650" b="1" dirty="0">
                <a:solidFill>
                  <a:schemeClr val="tx1">
                    <a:lumMod val="50000"/>
                    <a:lumOff val="50000"/>
                  </a:schemeClr>
                </a:solidFill>
                <a:latin typeface="Amasis"/>
              </a:rPr>
              <a:t>Set a rule for the growth of monetary aggregates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 name="TextBox 2"/>
          <p:cNvSpPr txBox="1"/>
          <p:nvPr/>
        </p:nvSpPr>
        <p:spPr>
          <a:xfrm>
            <a:off x="247650" y="904875"/>
            <a:ext cx="9410700" cy="4662815"/>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This is the approach that started essentially in the FED under Paul Volcker at the end of 70s. It concentrates on money (M1, M2, M3) and credit aggregates.</a:t>
            </a:r>
          </a:p>
          <a:p>
            <a:pPr algn="just">
              <a:lnSpc>
                <a:spcPct val="150000"/>
              </a:lnSpc>
            </a:pPr>
            <a:endParaRPr lang="en-US" sz="1650" b="0" i="0" u="none" spc="0" dirty="0">
              <a:solidFill>
                <a:schemeClr val="tx1">
                  <a:lumMod val="50000"/>
                  <a:lumOff val="50000"/>
                </a:schemeClr>
              </a:solidFill>
              <a:latin typeface="Amasis"/>
            </a:endParaRPr>
          </a:p>
          <a:p>
            <a:pPr algn="just">
              <a:lnSpc>
                <a:spcPct val="150000"/>
              </a:lnSpc>
            </a:pPr>
            <a:endParaRPr lang="en-US" sz="1650" b="0" i="0" u="none" spc="0" dirty="0">
              <a:solidFill>
                <a:schemeClr val="tx1">
                  <a:lumMod val="50000"/>
                  <a:lumOff val="50000"/>
                </a:schemeClr>
              </a:solidFill>
              <a:latin typeface="Amasis"/>
            </a:endParaRPr>
          </a:p>
          <a:p>
            <a:pPr algn="just">
              <a:lnSpc>
                <a:spcPct val="150000"/>
              </a:lnSpc>
            </a:pPr>
            <a:endParaRPr lang="en-US" sz="1650" b="0" i="0" u="none" spc="0" dirty="0">
              <a:solidFill>
                <a:schemeClr val="tx1">
                  <a:lumMod val="50000"/>
                  <a:lumOff val="50000"/>
                </a:schemeClr>
              </a:solidFill>
              <a:latin typeface="Amasis"/>
            </a:endParaRPr>
          </a:p>
          <a:p>
            <a:pPr algn="just">
              <a:lnSpc>
                <a:spcPct val="150000"/>
              </a:lnSpc>
            </a:pPr>
            <a:r>
              <a:rPr lang="en-US" sz="1650" b="0" i="0" u="none" spc="0" dirty="0">
                <a:solidFill>
                  <a:schemeClr val="tx1">
                    <a:lumMod val="50000"/>
                    <a:lumOff val="50000"/>
                  </a:schemeClr>
                </a:solidFill>
                <a:latin typeface="Amasis"/>
              </a:rPr>
              <a:t>The basic logic is that money &amp; credit growth should go hand in hand with real growth. In other words, they should accompany the process of economic activity without being either deflationary or inflationary. There can be several versions of this approach. For instance, Milton Friedman proposed that a constant, small expansion of money supply was the only wise policy. For more than a decade CBs in advanced economies and the IMF have followed this approach to regulate money supply. However during the 90s it became clear that monetary &amp; credit aggregates had become difficult to control due to financial innovation.</a:t>
            </a:r>
          </a:p>
        </p:txBody>
      </p:sp>
      <p:sp>
        <p:nvSpPr>
          <p:cNvPr id="307" name="TextBox 1"/>
          <p:cNvSpPr txBox="1"/>
          <p:nvPr/>
        </p:nvSpPr>
        <p:spPr>
          <a:xfrm>
            <a:off x="285750" y="285750"/>
            <a:ext cx="9639300" cy="409575"/>
          </a:xfrm>
          <a:prstGeom prst="rect">
            <a:avLst/>
          </a:prstGeom>
          <a:effectLst/>
        </p:spPr>
        <p:txBody>
          <a:bodyPr wrap="square" rtlCol="0" anchor="t">
            <a:spAutoFit/>
          </a:bodyPr>
          <a:lstStyle/>
          <a:p>
            <a:pPr algn="l"/>
            <a:r>
              <a:rPr lang="en-US" sz="2775" b="1" i="0" u="none" spc="0" dirty="0">
                <a:solidFill>
                  <a:srgbClr val="4D4D4D"/>
                </a:solidFill>
                <a:latin typeface="Amasis"/>
              </a:rPr>
              <a:t>Set a rule for the growth of monetary aggregates</a:t>
            </a:r>
          </a:p>
        </p:txBody>
      </p:sp>
      <p:sp>
        <p:nvSpPr>
          <p:cNvPr id="308" name="RoundedRect2 1"/>
          <p:cNvSpPr/>
          <p:nvPr/>
        </p:nvSpPr>
        <p:spPr>
          <a:xfrm>
            <a:off x="3624262" y="1927145"/>
            <a:ext cx="2657475" cy="612934"/>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sz="3000" b="1" i="0" u="none" spc="0" dirty="0">
                <a:solidFill>
                  <a:schemeClr val="tx1">
                    <a:lumMod val="50000"/>
                    <a:lumOff val="50000"/>
                  </a:schemeClr>
                </a:solidFill>
                <a:latin typeface="Amasis"/>
              </a:rPr>
              <a:t>MV=PQ</a:t>
            </a:r>
          </a:p>
        </p:txBody>
      </p:sp>
      <p:sp>
        <p:nvSpPr>
          <p:cNvPr id="310"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 name="TextBox 1"/>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Target inflation directly</a:t>
            </a:r>
          </a:p>
        </p:txBody>
      </p:sp>
      <p:sp>
        <p:nvSpPr>
          <p:cNvPr id="314" name="TextBox 2"/>
          <p:cNvSpPr txBox="1"/>
          <p:nvPr/>
        </p:nvSpPr>
        <p:spPr>
          <a:xfrm>
            <a:off x="247650" y="904875"/>
            <a:ext cx="9410700" cy="3012363"/>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As monetary aggregates became too unstable to control, CBs started to size inflation directly.      This means to set their objective/target in terms of consumer price growth or price stability. </a:t>
            </a:r>
          </a:p>
          <a:p>
            <a:pPr algn="just">
              <a:lnSpc>
                <a:spcPct val="150000"/>
              </a:lnSpc>
            </a:pPr>
            <a:r>
              <a:rPr lang="en-US" sz="1650" b="0" i="0" u="none" spc="0" dirty="0">
                <a:solidFill>
                  <a:schemeClr val="tx1">
                    <a:lumMod val="50000"/>
                    <a:lumOff val="50000"/>
                  </a:schemeClr>
                </a:solidFill>
                <a:latin typeface="Amasis"/>
              </a:rPr>
              <a:t>For instance, the ECB, is required by statute to contain inflation (in the eurozone) under 2%.           To set an inflation target does not mean that you forget about money supply &amp; interest rates, but only that these become your "tools" to achieve the required objective in terms of price growth.</a:t>
            </a:r>
          </a:p>
          <a:p>
            <a:pPr algn="just">
              <a:lnSpc>
                <a:spcPct val="150000"/>
              </a:lnSpc>
            </a:pPr>
            <a:r>
              <a:rPr lang="en-US" sz="1650" b="0" i="0" u="none" spc="0" dirty="0">
                <a:solidFill>
                  <a:schemeClr val="tx1">
                    <a:lumMod val="50000"/>
                    <a:lumOff val="50000"/>
                  </a:schemeClr>
                </a:solidFill>
                <a:latin typeface="Amasis"/>
              </a:rPr>
              <a:t>The FED also states regularly its desired inflation target, that is normally expressed as a range, usually </a:t>
            </a:r>
            <a:r>
              <a:rPr lang="en-US" sz="1650" b="1" i="0" u="none" spc="0" dirty="0">
                <a:solidFill>
                  <a:schemeClr val="tx1">
                    <a:lumMod val="50000"/>
                    <a:lumOff val="50000"/>
                  </a:schemeClr>
                </a:solidFill>
                <a:latin typeface="Amasis"/>
              </a:rPr>
              <a:t>1,5-2%</a:t>
            </a:r>
            <a:r>
              <a:rPr lang="en-US" sz="1650" b="0" i="0" u="none" spc="0" dirty="0">
                <a:solidFill>
                  <a:schemeClr val="tx1">
                    <a:lumMod val="50000"/>
                    <a:lumOff val="50000"/>
                  </a:schemeClr>
                </a:solidFill>
                <a:latin typeface="Amasis"/>
              </a:rPr>
              <a:t>.</a:t>
            </a:r>
          </a:p>
          <a:p>
            <a:pPr algn="just"/>
            <a:endParaRPr lang="en-US" sz="1650" b="0" i="0" u="none" spc="0" dirty="0">
              <a:solidFill>
                <a:schemeClr val="tx1">
                  <a:lumMod val="50000"/>
                  <a:lumOff val="50000"/>
                </a:schemeClr>
              </a:solidFill>
              <a:latin typeface="Amasis"/>
            </a:endParaRPr>
          </a:p>
        </p:txBody>
      </p:sp>
      <p:sp>
        <p:nvSpPr>
          <p:cNvPr id="315"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 name="TextBox 1"/>
          <p:cNvSpPr txBox="1"/>
          <p:nvPr/>
        </p:nvSpPr>
        <p:spPr>
          <a:xfrm>
            <a:off x="285750" y="285750"/>
            <a:ext cx="9639300" cy="519373"/>
          </a:xfrm>
          <a:prstGeom prst="rect">
            <a:avLst/>
          </a:prstGeom>
          <a:effectLst/>
        </p:spPr>
        <p:txBody>
          <a:bodyPr wrap="square" rtlCol="0" anchor="t">
            <a:spAutoFit/>
          </a:bodyPr>
          <a:lstStyle/>
          <a:p>
            <a:pPr algn="l"/>
            <a:r>
              <a:rPr lang="en-US" sz="2775" b="1" i="0" u="none" spc="0" dirty="0">
                <a:solidFill>
                  <a:schemeClr val="tx1">
                    <a:lumMod val="50000"/>
                    <a:lumOff val="50000"/>
                  </a:schemeClr>
                </a:solidFill>
                <a:latin typeface="Amasis"/>
              </a:rPr>
              <a:t>Target inflation directly - </a:t>
            </a:r>
            <a:r>
              <a:rPr lang="en-US" sz="2025" b="1" i="1" u="none" spc="0" dirty="0">
                <a:solidFill>
                  <a:schemeClr val="tx1">
                    <a:lumMod val="50000"/>
                    <a:lumOff val="50000"/>
                  </a:schemeClr>
                </a:solidFill>
                <a:latin typeface="Amasis"/>
              </a:rPr>
              <a:t>second part</a:t>
            </a:r>
          </a:p>
        </p:txBody>
      </p:sp>
      <p:sp>
        <p:nvSpPr>
          <p:cNvPr id="319" name="TextBox 2"/>
          <p:cNvSpPr txBox="1"/>
          <p:nvPr/>
        </p:nvSpPr>
        <p:spPr>
          <a:xfrm>
            <a:off x="247650" y="904875"/>
            <a:ext cx="9410700" cy="3520194"/>
          </a:xfrm>
          <a:prstGeom prst="rect">
            <a:avLst/>
          </a:prstGeom>
          <a:effectLst/>
        </p:spPr>
        <p:txBody>
          <a:bodyPr wrap="square" rtlCol="0" anchor="t">
            <a:spAutoFit/>
          </a:bodyPr>
          <a:lstStyle/>
          <a:p>
            <a:pPr algn="just">
              <a:lnSpc>
                <a:spcPct val="150000"/>
              </a:lnSpc>
            </a:pPr>
            <a:r>
              <a:rPr lang="en-US" sz="1650" b="0" i="0" u="none" spc="0" dirty="0">
                <a:solidFill>
                  <a:schemeClr val="tx1">
                    <a:lumMod val="50000"/>
                    <a:lumOff val="50000"/>
                  </a:schemeClr>
                </a:solidFill>
                <a:latin typeface="Amasis"/>
              </a:rPr>
              <a:t>Clearly the more precise is the inflation target (both in quantitative terms and in terms of the time period required to reach the target) the less autonomy has monetary policy to target other objectives, such as growth &amp; employment. </a:t>
            </a:r>
          </a:p>
          <a:p>
            <a:pPr algn="just">
              <a:lnSpc>
                <a:spcPct val="150000"/>
              </a:lnSpc>
            </a:pPr>
            <a:r>
              <a:rPr lang="en-US" sz="1650" b="0" i="0" u="none" spc="0" dirty="0">
                <a:solidFill>
                  <a:schemeClr val="tx1">
                    <a:lumMod val="50000"/>
                    <a:lumOff val="50000"/>
                  </a:schemeClr>
                </a:solidFill>
                <a:latin typeface="Amasis"/>
              </a:rPr>
              <a:t>By contrast, the more discretion you have in setting the inflation target, the more you may be subject to the criticism that your action was inflationary.</a:t>
            </a:r>
          </a:p>
          <a:p>
            <a:pPr algn="just">
              <a:lnSpc>
                <a:spcPct val="150000"/>
              </a:lnSpc>
            </a:pPr>
            <a:r>
              <a:rPr lang="en-US" sz="1650" b="0" i="0" u="none" spc="0" dirty="0">
                <a:solidFill>
                  <a:schemeClr val="tx1">
                    <a:lumMod val="50000"/>
                    <a:lumOff val="50000"/>
                  </a:schemeClr>
                </a:solidFill>
                <a:latin typeface="Amasis"/>
              </a:rPr>
              <a:t>The FED, for instance, pursues by statute two objectives:</a:t>
            </a:r>
          </a:p>
          <a:p>
            <a:pPr algn="just">
              <a:lnSpc>
                <a:spcPct val="150000"/>
              </a:lnSpc>
            </a:pPr>
            <a:r>
              <a:rPr lang="en-US" sz="1650" b="0" i="1" u="none" spc="0" dirty="0">
                <a:solidFill>
                  <a:schemeClr val="tx1">
                    <a:lumMod val="50000"/>
                    <a:lumOff val="50000"/>
                  </a:schemeClr>
                </a:solidFill>
                <a:latin typeface="Amasis"/>
              </a:rPr>
              <a:t>i) Supporting growth &amp; employment</a:t>
            </a:r>
          </a:p>
          <a:p>
            <a:pPr algn="just">
              <a:lnSpc>
                <a:spcPct val="150000"/>
              </a:lnSpc>
            </a:pPr>
            <a:r>
              <a:rPr lang="en-US" sz="1650" b="0" i="1" u="none" spc="0" dirty="0">
                <a:solidFill>
                  <a:schemeClr val="tx1">
                    <a:lumMod val="50000"/>
                    <a:lumOff val="50000"/>
                  </a:schemeClr>
                </a:solidFill>
                <a:latin typeface="Amasis"/>
              </a:rPr>
              <a:t>ii) Fighting inflation</a:t>
            </a:r>
          </a:p>
          <a:p>
            <a:pPr algn="just">
              <a:lnSpc>
                <a:spcPct val="150000"/>
              </a:lnSpc>
            </a:pPr>
            <a:r>
              <a:rPr lang="en-US" sz="1650" b="0" i="0" u="none" spc="0" dirty="0">
                <a:solidFill>
                  <a:schemeClr val="tx1">
                    <a:lumMod val="50000"/>
                    <a:lumOff val="50000"/>
                  </a:schemeClr>
                </a:solidFill>
                <a:latin typeface="Amasis"/>
              </a:rPr>
              <a:t>That's probably why the FED is often accused to be too "</a:t>
            </a:r>
            <a:r>
              <a:rPr lang="en-US" sz="1650" b="1" i="1" u="none" spc="0" dirty="0">
                <a:solidFill>
                  <a:schemeClr val="tx1">
                    <a:lumMod val="50000"/>
                    <a:lumOff val="50000"/>
                  </a:schemeClr>
                </a:solidFill>
                <a:latin typeface="Amasis"/>
              </a:rPr>
              <a:t>accommodative</a:t>
            </a:r>
            <a:r>
              <a:rPr lang="en-US" sz="1650" b="0" i="0" u="none" spc="0" dirty="0">
                <a:solidFill>
                  <a:schemeClr val="tx1">
                    <a:lumMod val="50000"/>
                    <a:lumOff val="50000"/>
                  </a:schemeClr>
                </a:solidFill>
                <a:latin typeface="Amasis"/>
              </a:rPr>
              <a:t>" and the ECB too "</a:t>
            </a:r>
            <a:r>
              <a:rPr lang="en-US" sz="1650" b="1" i="1" u="none" spc="0" dirty="0">
                <a:solidFill>
                  <a:schemeClr val="tx1">
                    <a:lumMod val="50000"/>
                    <a:lumOff val="50000"/>
                  </a:schemeClr>
                </a:solidFill>
                <a:latin typeface="Amasis"/>
              </a:rPr>
              <a:t>restrictive</a:t>
            </a:r>
            <a:r>
              <a:rPr lang="en-US" sz="1650" b="0" i="0" u="none" spc="0" dirty="0">
                <a:solidFill>
                  <a:schemeClr val="tx1">
                    <a:lumMod val="50000"/>
                    <a:lumOff val="50000"/>
                  </a:schemeClr>
                </a:solidFill>
                <a:latin typeface="Amasis"/>
              </a:rPr>
              <a:t>"</a:t>
            </a:r>
          </a:p>
        </p:txBody>
      </p:sp>
      <p:sp>
        <p:nvSpPr>
          <p:cNvPr id="320" name="TextBox 3"/>
          <p:cNvSpPr txBox="1"/>
          <p:nvPr/>
        </p:nvSpPr>
        <p:spPr>
          <a:xfrm>
            <a:off x="9563100" y="5391150"/>
            <a:ext cx="352425" cy="242374"/>
          </a:xfrm>
          <a:prstGeom prst="rect">
            <a:avLst/>
          </a:prstGeom>
          <a:effectLst/>
        </p:spPr>
        <p:txBody>
          <a:bodyPr wrap="square" rtlCol="0" anchor="t">
            <a:spAutoFit/>
          </a:bodyPr>
          <a:lstStyle/>
          <a:p>
            <a:pPr algn="ctr"/>
            <a:r>
              <a:rPr lang="en-US" sz="975" b="1" i="0" u="none" spc="0" dirty="0">
                <a:solidFill>
                  <a:schemeClr val="tx1">
                    <a:lumMod val="50000"/>
                    <a:lumOff val="50000"/>
                  </a:schemeClr>
                </a:solidFill>
                <a:latin typeface="Amasis"/>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3307</Words>
  <Application>Microsoft Office PowerPoint</Application>
  <PresentationFormat>Personalizzato</PresentationFormat>
  <Paragraphs>429</Paragraphs>
  <Slides>35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35</vt:i4>
      </vt:variant>
    </vt:vector>
  </HeadingPairs>
  <TitlesOfParts>
    <vt:vector size="39" baseType="lpstr">
      <vt:lpstr>Amasis</vt:lpstr>
      <vt:lpstr>Arial</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sliderocket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sliderocket</dc:creator>
  <cp:lastModifiedBy>Fabrizio Luffarelli</cp:lastModifiedBy>
  <cp:revision>44</cp:revision>
  <cp:lastPrinted>2019-05-24T11:13:24Z</cp:lastPrinted>
  <dcterms:created xsi:type="dcterms:W3CDTF">2011-03-14T23:12:30Z</dcterms:created>
  <dcterms:modified xsi:type="dcterms:W3CDTF">2019-05-24T11:14:23Z</dcterms:modified>
</cp:coreProperties>
</file>