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36"/>
  </p:notesMasterIdLst>
  <p:sldIdLst>
    <p:sldId id="344" r:id="rId2"/>
    <p:sldId id="387" r:id="rId3"/>
    <p:sldId id="390" r:id="rId4"/>
    <p:sldId id="450" r:id="rId5"/>
    <p:sldId id="482" r:id="rId6"/>
    <p:sldId id="491" r:id="rId7"/>
    <p:sldId id="483" r:id="rId8"/>
    <p:sldId id="458" r:id="rId9"/>
    <p:sldId id="521" r:id="rId10"/>
    <p:sldId id="523" r:id="rId11"/>
    <p:sldId id="525" r:id="rId12"/>
    <p:sldId id="484" r:id="rId13"/>
    <p:sldId id="452" r:id="rId14"/>
    <p:sldId id="527" r:id="rId15"/>
    <p:sldId id="502" r:id="rId16"/>
    <p:sldId id="529" r:id="rId17"/>
    <p:sldId id="528" r:id="rId18"/>
    <p:sldId id="526" r:id="rId19"/>
    <p:sldId id="503" r:id="rId20"/>
    <p:sldId id="505" r:id="rId21"/>
    <p:sldId id="506" r:id="rId22"/>
    <p:sldId id="515" r:id="rId23"/>
    <p:sldId id="516" r:id="rId24"/>
    <p:sldId id="453" r:id="rId25"/>
    <p:sldId id="530" r:id="rId26"/>
    <p:sldId id="512" r:id="rId27"/>
    <p:sldId id="511" r:id="rId28"/>
    <p:sldId id="513" r:id="rId29"/>
    <p:sldId id="514" r:id="rId30"/>
    <p:sldId id="493" r:id="rId31"/>
    <p:sldId id="494" r:id="rId32"/>
    <p:sldId id="517" r:id="rId33"/>
    <p:sldId id="518" r:id="rId34"/>
    <p:sldId id="519" r:id="rId35"/>
  </p:sldIdLst>
  <p:sldSz cx="9144000" cy="6858000" type="screen4x3"/>
  <p:notesSz cx="6745288" cy="988218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EA4C8"/>
    <a:srgbClr val="B4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5073" autoAdjust="0"/>
  </p:normalViewPr>
  <p:slideViewPr>
    <p:cSldViewPr snapToGrid="0">
      <p:cViewPr varScale="1">
        <p:scale>
          <a:sx n="109" d="100"/>
          <a:sy n="109" d="100"/>
        </p:scale>
        <p:origin x="171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21113" y="0"/>
            <a:ext cx="2922587" cy="495300"/>
          </a:xfrm>
          <a:prstGeom prst="rect">
            <a:avLst/>
          </a:prstGeom>
        </p:spPr>
        <p:txBody>
          <a:bodyPr vert="horz" lIns="91440" tIns="45720" rIns="91440" bIns="45720" rtlCol="0"/>
          <a:lstStyle>
            <a:lvl1pPr algn="r">
              <a:defRPr sz="1200"/>
            </a:lvl1pPr>
          </a:lstStyle>
          <a:p>
            <a:fld id="{F82D895A-423A-4D87-8B2F-9736ADB6858D}" type="datetimeFigureOut">
              <a:rPr lang="it-IT" smtClean="0"/>
              <a:t>28/05/2019</a:t>
            </a:fld>
            <a:endParaRPr lang="it-IT"/>
          </a:p>
        </p:txBody>
      </p:sp>
      <p:sp>
        <p:nvSpPr>
          <p:cNvPr id="4" name="Segnaposto immagine diapositiva 3"/>
          <p:cNvSpPr>
            <a:spLocks noGrp="1" noRot="1" noChangeAspect="1"/>
          </p:cNvSpPr>
          <p:nvPr>
            <p:ph type="sldImg" idx="2"/>
          </p:nvPr>
        </p:nvSpPr>
        <p:spPr>
          <a:xfrm>
            <a:off x="1149350" y="1235075"/>
            <a:ext cx="4446588" cy="33353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4688" y="4756150"/>
            <a:ext cx="5395912" cy="3890963"/>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86888"/>
            <a:ext cx="2922588"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21113" y="9386888"/>
            <a:ext cx="2922587" cy="495300"/>
          </a:xfrm>
          <a:prstGeom prst="rect">
            <a:avLst/>
          </a:prstGeom>
        </p:spPr>
        <p:txBody>
          <a:bodyPr vert="horz" lIns="91440" tIns="45720" rIns="91440" bIns="45720" rtlCol="0" anchor="b"/>
          <a:lstStyle>
            <a:lvl1pPr algn="r">
              <a:defRPr sz="1200"/>
            </a:lvl1pPr>
          </a:lstStyle>
          <a:p>
            <a:fld id="{C2DC2176-73A5-4CE4-802C-916A8FBF56F4}" type="slidenum">
              <a:rPr lang="it-IT" smtClean="0"/>
              <a:t>‹N›</a:t>
            </a:fld>
            <a:endParaRPr lang="it-IT"/>
          </a:p>
        </p:txBody>
      </p:sp>
    </p:spTree>
    <p:extLst>
      <p:ext uri="{BB962C8B-B14F-4D97-AF65-F5344CB8AC3E}">
        <p14:creationId xmlns:p14="http://schemas.microsoft.com/office/powerpoint/2010/main" val="350044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3</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067064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12</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13</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14</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744118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15</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16</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974556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17</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910876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18</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504710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19</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20</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207939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23</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12514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4</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24</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25</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841159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26</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741182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27</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240088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28</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837635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29</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517515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30</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31</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32</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8068896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33</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79004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8CAF7FBC-14C1-4749-9437-E7A54A3E553B}" type="slidenum">
              <a:rPr lang="it-IT" altLang="it-IT" smtClean="0">
                <a:solidFill>
                  <a:srgbClr val="000000"/>
                </a:solidFill>
                <a:latin typeface="Times New Roman" panose="02020603050405020304" pitchFamily="18" charset="0"/>
              </a:rPr>
              <a:pPr/>
              <a:t>5</a:t>
            </a:fld>
            <a:endParaRPr lang="it-IT" altLang="it-IT">
              <a:solidFill>
                <a:srgbClr val="000000"/>
              </a:solidFill>
              <a:latin typeface="Times New Roman" panose="02020603050405020304" pitchFamily="18" charset="0"/>
            </a:endParaRPr>
          </a:p>
        </p:txBody>
      </p:sp>
      <p:sp>
        <p:nvSpPr>
          <p:cNvPr id="6147"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6148"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71160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34</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493471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8CAF7FBC-14C1-4749-9437-E7A54A3E553B}" type="slidenum">
              <a:rPr lang="it-IT" altLang="it-IT" smtClean="0">
                <a:solidFill>
                  <a:srgbClr val="000000"/>
                </a:solidFill>
                <a:latin typeface="Times New Roman" panose="02020603050405020304" pitchFamily="18" charset="0"/>
              </a:rPr>
              <a:pPr/>
              <a:t>6</a:t>
            </a:fld>
            <a:endParaRPr lang="it-IT" altLang="it-IT">
              <a:solidFill>
                <a:srgbClr val="000000"/>
              </a:solidFill>
              <a:latin typeface="Times New Roman" panose="02020603050405020304" pitchFamily="18" charset="0"/>
            </a:endParaRPr>
          </a:p>
        </p:txBody>
      </p:sp>
      <p:sp>
        <p:nvSpPr>
          <p:cNvPr id="6147"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6148"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711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8CAF7FBC-14C1-4749-9437-E7A54A3E553B}" type="slidenum">
              <a:rPr lang="it-IT" altLang="it-IT" smtClean="0">
                <a:solidFill>
                  <a:srgbClr val="000000"/>
                </a:solidFill>
                <a:latin typeface="Times New Roman" panose="02020603050405020304" pitchFamily="18" charset="0"/>
              </a:rPr>
              <a:pPr/>
              <a:t>7</a:t>
            </a:fld>
            <a:endParaRPr lang="it-IT" altLang="it-IT">
              <a:solidFill>
                <a:srgbClr val="000000"/>
              </a:solidFill>
              <a:latin typeface="Times New Roman" panose="02020603050405020304" pitchFamily="18" charset="0"/>
            </a:endParaRPr>
          </a:p>
        </p:txBody>
      </p:sp>
      <p:sp>
        <p:nvSpPr>
          <p:cNvPr id="6147"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6148"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711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1pPr>
            <a:lvl2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2pPr>
            <a:lvl3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3pPr>
            <a:lvl4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4pPr>
            <a:lvl5pPr>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04813" algn="l"/>
                <a:tab pos="814388" algn="l"/>
                <a:tab pos="1225550" algn="l"/>
                <a:tab pos="1633538" algn="l"/>
                <a:tab pos="2041525" algn="l"/>
                <a:tab pos="2451100" algn="l"/>
                <a:tab pos="2860675" algn="l"/>
                <a:tab pos="3270250" algn="l"/>
                <a:tab pos="3679825" algn="l"/>
                <a:tab pos="4087813" algn="l"/>
                <a:tab pos="4497388" algn="l"/>
                <a:tab pos="4906963" algn="l"/>
                <a:tab pos="5316538" algn="l"/>
                <a:tab pos="5726113" algn="l"/>
                <a:tab pos="6134100" algn="l"/>
                <a:tab pos="6543675" algn="l"/>
                <a:tab pos="6953250" algn="l"/>
                <a:tab pos="7362825" algn="l"/>
                <a:tab pos="7772400" algn="l"/>
                <a:tab pos="8180388" algn="l"/>
              </a:tabLst>
              <a:defRPr>
                <a:solidFill>
                  <a:schemeClr val="bg1"/>
                </a:solidFill>
                <a:latin typeface="Arial" panose="020B0604020202020204" pitchFamily="34" charset="0"/>
                <a:ea typeface="Microsoft YaHei" panose="020B0503020204020204" pitchFamily="34" charset="-122"/>
              </a:defRPr>
            </a:lvl9pPr>
          </a:lstStyle>
          <a:p>
            <a:fld id="{EF0A2A4B-2B1D-4DC0-9721-A8447855527D}" type="slidenum">
              <a:rPr lang="it-IT" altLang="it-IT" smtClean="0">
                <a:solidFill>
                  <a:srgbClr val="000000"/>
                </a:solidFill>
                <a:latin typeface="Times New Roman" panose="02020603050405020304" pitchFamily="18" charset="0"/>
              </a:rPr>
              <a:pPr/>
              <a:t>8</a:t>
            </a:fld>
            <a:endParaRPr lang="it-IT" altLang="it-IT">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901700" y="750888"/>
            <a:ext cx="4940300" cy="3705225"/>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673100" y="4694238"/>
            <a:ext cx="5399088" cy="4446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3754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34FB9A29-55E0-41EF-9B60-CE0EBFA58CBE}" type="slidenum">
              <a:rPr lang="en-GB" smtClean="0"/>
              <a:pPr/>
              <a:t>9</a:t>
            </a:fld>
            <a:endParaRPr lang="en-GB"/>
          </a:p>
        </p:txBody>
      </p:sp>
    </p:spTree>
    <p:extLst>
      <p:ext uri="{BB962C8B-B14F-4D97-AF65-F5344CB8AC3E}">
        <p14:creationId xmlns:p14="http://schemas.microsoft.com/office/powerpoint/2010/main" val="206179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34FB9A29-55E0-41EF-9B60-CE0EBFA58CBE}" type="slidenum">
              <a:rPr lang="en-GB" smtClean="0"/>
              <a:pPr/>
              <a:t>10</a:t>
            </a:fld>
            <a:endParaRPr lang="en-GB"/>
          </a:p>
        </p:txBody>
      </p:sp>
    </p:spTree>
    <p:extLst>
      <p:ext uri="{BB962C8B-B14F-4D97-AF65-F5344CB8AC3E}">
        <p14:creationId xmlns:p14="http://schemas.microsoft.com/office/powerpoint/2010/main" val="594680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PlaceHolder 1"/>
          <p:cNvSpPr>
            <a:spLocks noGrp="1"/>
          </p:cNvSpPr>
          <p:nvPr>
            <p:ph type="body"/>
          </p:nvPr>
        </p:nvSpPr>
        <p:spPr>
          <a:xfrm>
            <a:off x="685800" y="4715280"/>
            <a:ext cx="5486040" cy="4466520"/>
          </a:xfrm>
          <a:prstGeom prst="rect">
            <a:avLst/>
          </a:prstGeom>
        </p:spPr>
        <p:txBody>
          <a:bodyPr/>
          <a:lstStyle/>
          <a:p>
            <a:endParaRPr/>
          </a:p>
        </p:txBody>
      </p:sp>
      <p:sp>
        <p:nvSpPr>
          <p:cNvPr id="236" name="TextShape 2"/>
          <p:cNvSpPr txBox="1"/>
          <p:nvPr/>
        </p:nvSpPr>
        <p:spPr>
          <a:xfrm>
            <a:off x="3884760" y="9428760"/>
            <a:ext cx="2971440" cy="496080"/>
          </a:xfrm>
          <a:prstGeom prst="rect">
            <a:avLst/>
          </a:prstGeom>
        </p:spPr>
        <p:txBody>
          <a:bodyPr anchor="b"/>
          <a:lstStyle/>
          <a:p>
            <a:pPr algn="r">
              <a:lnSpc>
                <a:spcPct val="100000"/>
              </a:lnSpc>
            </a:pPr>
            <a:fld id="{3387AA31-4849-4E1E-B238-BD3CE974A88B}" type="slidenum">
              <a:rPr lang="it-IT" sz="1200">
                <a:solidFill>
                  <a:srgbClr val="000000"/>
                </a:solidFill>
                <a:latin typeface="+mn-lt"/>
                <a:ea typeface="+mn-ea"/>
              </a:rPr>
              <a:t>11</a:t>
            </a:fld>
            <a:endParaRPr/>
          </a:p>
        </p:txBody>
      </p:sp>
    </p:spTree>
    <p:extLst>
      <p:ext uri="{BB962C8B-B14F-4D97-AF65-F5344CB8AC3E}">
        <p14:creationId xmlns:p14="http://schemas.microsoft.com/office/powerpoint/2010/main" val="166180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6C4C810C-EB66-42DF-A3FF-39764A9C1E82}" type="datetimeFigureOut">
              <a:rPr lang="en-US" smtClean="0"/>
              <a:pPr>
                <a:defRPr/>
              </a:pPr>
              <a:t>5/28/2019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9671176-875A-4C73-BE71-AED42D634B84}" type="slidenum">
              <a:rPr lang="en-US" smtClean="0"/>
              <a:pPr>
                <a:defRPr/>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D3308EF7-2E4B-4983-BD24-F354DE0D33AB}" type="datetimeFigureOut">
              <a:rPr lang="en-US" smtClean="0"/>
              <a:pPr>
                <a:defRPr/>
              </a:pPr>
              <a:t>5/28/2019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D908D87-D529-4293-8B37-C328D771A8FC}" type="slidenum">
              <a:rPr lang="en-US" smtClean="0"/>
              <a:pPr>
                <a:defRPr/>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70083FC7-0992-4F0C-BC91-DAA4CA48E1FA}" type="datetimeFigureOut">
              <a:rPr lang="en-US" smtClean="0"/>
              <a:pPr>
                <a:defRPr/>
              </a:pPr>
              <a:t>5/28/2019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33BC84-A1EB-432E-BBEB-EE47B8601B3B}" type="slidenum">
              <a:rPr lang="en-US" smtClean="0"/>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CE469061-377C-41C7-9227-F558BCC9321A}" type="datetimeFigureOut">
              <a:rPr lang="en-US" smtClean="0"/>
              <a:pPr>
                <a:defRPr/>
              </a:pPr>
              <a:t>5/28/2019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7C0598-6128-4CF6-B6C5-910C1E7E51D5}" type="slidenum">
              <a:rPr lang="en-US" smtClean="0"/>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52ED3B5E-FB93-4F14-B69C-9D0B9AE699D9}" type="datetimeFigureOut">
              <a:rPr lang="en-US" smtClean="0"/>
              <a:pPr>
                <a:defRPr/>
              </a:pPr>
              <a:t>5/28/2019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3286DA-83AC-42DB-A38B-4F3F2E4D9A32}" type="slidenum">
              <a:rPr lang="en-US" smtClean="0"/>
              <a:pPr>
                <a:defRPr/>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2CAAC201-63DE-4AF2-AA5C-E75124916867}" type="datetimeFigureOut">
              <a:rPr lang="en-US" smtClean="0"/>
              <a:pPr>
                <a:defRPr/>
              </a:pPr>
              <a:t>5/28/2019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E648DB-FF86-4337-B4CA-3D9235EE35DC}" type="slidenum">
              <a:rPr lang="en-US" smtClean="0"/>
              <a:pPr>
                <a:defRPr/>
              </a:pPr>
              <a:t>‹N›</a:t>
            </a:fld>
            <a:endParaRPr lang="en-US" dirty="0"/>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fld id="{6FBC9D90-3384-4309-AD68-CF0A50CBED51}" type="datetimeFigureOut">
              <a:rPr lang="en-US" smtClean="0"/>
              <a:pPr>
                <a:defRPr/>
              </a:pPr>
              <a:t>5/28/2019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C06D965-F60B-4DA3-B553-C40EAA3932DC}" type="slidenum">
              <a:rPr lang="en-US" smtClean="0"/>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pPr>
              <a:defRPr/>
            </a:pPr>
            <a:fld id="{582F3FDA-CD93-4FDB-9F23-BA6A1C2E55C0}" type="datetimeFigureOut">
              <a:rPr lang="en-US" smtClean="0"/>
              <a:pPr>
                <a:defRPr/>
              </a:pPr>
              <a:t>5/28/2019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406B3E2-D6B9-4832-A42D-2A9C59B2C5C5}" type="slidenum">
              <a:rPr lang="en-US" smtClean="0"/>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EE6B59-1F75-4493-81D9-B7B724DE1352}" type="datetimeFigureOut">
              <a:rPr lang="en-US" smtClean="0"/>
              <a:pPr>
                <a:defRPr/>
              </a:pPr>
              <a:t>5/28/2019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A4DD1AD-0CFB-4CE3-B022-F83B48322646}" type="slidenum">
              <a:rPr lang="en-US" smtClean="0"/>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4FC61327-1D17-4EA1-A832-9A9637DF2990}" type="datetimeFigureOut">
              <a:rPr lang="en-US" smtClean="0"/>
              <a:pPr>
                <a:defRPr/>
              </a:pPr>
              <a:t>5/28/2019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84BBD45-67CF-464A-A0E1-052AAB82E5A2}" type="slidenum">
              <a:rPr lang="en-US" smtClean="0"/>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52253241-9379-4B8A-A35D-D9742CAD7472}" type="datetimeFigureOut">
              <a:rPr lang="en-US" smtClean="0"/>
              <a:pPr>
                <a:defRPr/>
              </a:pPr>
              <a:t>5/28/2019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DAF9BB-4A80-41B0-9C3D-1174917725FA}" type="slidenum">
              <a:rPr lang="en-US" smtClean="0"/>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C1A08CD2-2323-4936-94B2-E0F816F20B15}" type="datetimeFigureOut">
              <a:rPr lang="en-US" smtClean="0"/>
              <a:pPr>
                <a:defRPr/>
              </a:pPr>
              <a:t>5/28/2019</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EDD5D8F2-3825-4EF8-94AA-A3801033E384}" type="slidenum">
              <a:rPr lang="en-US" smtClean="0"/>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ttotitolo 2"/>
          <p:cNvSpPr>
            <a:spLocks/>
          </p:cNvSpPr>
          <p:nvPr/>
        </p:nvSpPr>
        <p:spPr bwMode="auto">
          <a:xfrm>
            <a:off x="1227138" y="2546350"/>
            <a:ext cx="6653212" cy="1757363"/>
          </a:xfrm>
          <a:prstGeom prst="rect">
            <a:avLst/>
          </a:prstGeom>
          <a:noFill/>
          <a:ln w="9525">
            <a:noFill/>
            <a:miter lim="800000"/>
            <a:headEnd/>
            <a:tailEnd/>
          </a:ln>
          <a:effectLst/>
        </p:spPr>
        <p:txBody>
          <a:bodyPr lIns="67500"/>
          <a:lstStyle/>
          <a:p>
            <a:pPr algn="ctr" eaLnBrk="0" fontAlgn="auto" hangingPunct="0">
              <a:spcBef>
                <a:spcPct val="20000"/>
              </a:spcBef>
              <a:spcAft>
                <a:spcPts val="0"/>
              </a:spcAft>
              <a:buFont typeface="Arial" charset="0"/>
              <a:buNone/>
              <a:tabLst>
                <a:tab pos="900113" algn="l"/>
                <a:tab pos="5643563" algn="l"/>
              </a:tabLst>
              <a:defRPr/>
            </a:pPr>
            <a:endParaRPr lang="it-IT" sz="5400" b="1" dirty="0">
              <a:solidFill>
                <a:srgbClr val="00133A"/>
              </a:solidFill>
              <a:effectLst>
                <a:glow rad="63500">
                  <a:srgbClr val="4382C1">
                    <a:alpha val="40000"/>
                  </a:srgbClr>
                </a:glow>
                <a:outerShdw blurRad="38100" dist="38100" dir="2700000" algn="tl">
                  <a:srgbClr val="C0C0C0"/>
                </a:outerShdw>
              </a:effectLst>
              <a:latin typeface="Garamond" pitchFamily="18" charset="0"/>
            </a:endParaRPr>
          </a:p>
        </p:txBody>
      </p:sp>
      <p:sp>
        <p:nvSpPr>
          <p:cNvPr id="13" name="Titolo 1"/>
          <p:cNvSpPr>
            <a:spLocks/>
          </p:cNvSpPr>
          <p:nvPr/>
        </p:nvSpPr>
        <p:spPr bwMode="auto">
          <a:xfrm>
            <a:off x="877888" y="227013"/>
            <a:ext cx="7100887" cy="1257300"/>
          </a:xfrm>
          <a:prstGeom prst="rect">
            <a:avLst/>
          </a:prstGeom>
          <a:noFill/>
          <a:ln w="9525">
            <a:noFill/>
            <a:miter lim="800000"/>
            <a:headEnd/>
            <a:tailEnd/>
          </a:ln>
          <a:effectLst/>
        </p:spPr>
        <p:txBody>
          <a:bodyPr anchor="ctr"/>
          <a:lstStyle/>
          <a:p>
            <a:pPr algn="ctr" eaLnBrk="0" hangingPunct="0"/>
            <a:r>
              <a:rPr lang="it-IT" sz="2800" b="1" dirty="0">
                <a:solidFill>
                  <a:srgbClr val="001933"/>
                </a:solidFill>
                <a:effectLst>
                  <a:outerShdw blurRad="38100" dist="38100" dir="2700000" algn="tl">
                    <a:srgbClr val="C0C0C0"/>
                  </a:outerShdw>
                </a:effectLst>
                <a:latin typeface="Garamond" pitchFamily="18" charset="0"/>
              </a:rPr>
              <a:t>UNIVERSITÀ CARLO CATTANEO</a:t>
            </a:r>
          </a:p>
          <a:p>
            <a:pPr algn="ctr" eaLnBrk="0" hangingPunct="0"/>
            <a:r>
              <a:rPr lang="it-IT" sz="2800" b="1" dirty="0">
                <a:solidFill>
                  <a:srgbClr val="001933"/>
                </a:solidFill>
                <a:effectLst>
                  <a:outerShdw blurRad="38100" dist="38100" dir="2700000" algn="tl">
                    <a:srgbClr val="C0C0C0"/>
                  </a:outerShdw>
                </a:effectLst>
                <a:latin typeface="Garamond" pitchFamily="18" charset="0"/>
              </a:rPr>
              <a:t>LIUC</a:t>
            </a:r>
            <a:endParaRPr lang="it-IT" dirty="0">
              <a:solidFill>
                <a:srgbClr val="001933"/>
              </a:solidFill>
              <a:latin typeface="Garamond" pitchFamily="18" charset="0"/>
            </a:endParaRPr>
          </a:p>
        </p:txBody>
      </p:sp>
      <p:sp>
        <p:nvSpPr>
          <p:cNvPr id="8" name="Sottotitolo 2"/>
          <p:cNvSpPr txBox="1">
            <a:spLocks/>
          </p:cNvSpPr>
          <p:nvPr/>
        </p:nvSpPr>
        <p:spPr>
          <a:xfrm>
            <a:off x="1449387" y="1669479"/>
            <a:ext cx="6400800" cy="3234215"/>
          </a:xfrm>
          <a:prstGeom prst="rect">
            <a:avLst/>
          </a:prstGeom>
          <a:ln>
            <a:solidFill>
              <a:srgbClr val="1F497D">
                <a:lumMod val="60000"/>
                <a:lumOff val="40000"/>
              </a:srgbClr>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a:ln>
                  <a:noFill/>
                </a:ln>
                <a:solidFill>
                  <a:schemeClr val="tx1"/>
                </a:solidFill>
                <a:effectLst/>
                <a:uLnTx/>
                <a:uFillTx/>
                <a:latin typeface="Garamond" panose="02020404030301010803" pitchFamily="18" charset="0"/>
              </a:rPr>
              <a:t>Economia e gestione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a:ln>
                  <a:noFill/>
                </a:ln>
                <a:solidFill>
                  <a:schemeClr val="tx1"/>
                </a:solidFill>
                <a:effectLst/>
                <a:uLnTx/>
                <a:uFillTx/>
                <a:latin typeface="Garamond" panose="02020404030301010803" pitchFamily="18" charset="0"/>
              </a:rPr>
              <a:t>delle imprese sportive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1" i="1" u="none" strike="noStrike" kern="1200" cap="none" spc="0" normalizeH="0" baseline="0" noProof="0" dirty="0">
              <a:ln>
                <a:noFill/>
              </a:ln>
              <a:solidFill>
                <a:schemeClr val="tx1"/>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0" i="0" u="none" strike="noStrike" kern="1200" cap="none" spc="0" normalizeH="0" baseline="0" noProof="0" dirty="0">
                <a:ln>
                  <a:noFill/>
                </a:ln>
                <a:solidFill>
                  <a:schemeClr val="tx1"/>
                </a:solidFill>
                <a:effectLst/>
                <a:uLnTx/>
                <a:uFillTx/>
                <a:latin typeface="Garamond" panose="02020404030301010803" pitchFamily="18" charset="0"/>
              </a:rPr>
              <a:t>Lezione </a:t>
            </a:r>
            <a:r>
              <a:rPr kumimoji="0" lang="it-IT" sz="2400" b="0" i="0" u="none" strike="noStrike" kern="1200" cap="none" spc="0" normalizeH="0" baseline="0" noProof="0" dirty="0" smtClean="0">
                <a:ln>
                  <a:noFill/>
                </a:ln>
                <a:solidFill>
                  <a:schemeClr val="tx1"/>
                </a:solidFill>
                <a:effectLst/>
                <a:uLnTx/>
                <a:uFillTx/>
                <a:latin typeface="Garamond" panose="02020404030301010803" pitchFamily="18" charset="0"/>
              </a:rPr>
              <a:t>del</a:t>
            </a:r>
            <a:r>
              <a:rPr kumimoji="0" lang="it-IT" sz="2400" b="0" i="0" u="none" strike="noStrike" kern="1200" cap="none" spc="0" normalizeH="0" noProof="0" dirty="0" smtClean="0">
                <a:ln>
                  <a:noFill/>
                </a:ln>
                <a:solidFill>
                  <a:schemeClr val="tx1"/>
                </a:solidFill>
                <a:effectLst/>
                <a:uLnTx/>
                <a:uFillTx/>
                <a:latin typeface="Garamond" panose="02020404030301010803" pitchFamily="18" charset="0"/>
              </a:rPr>
              <a:t>  </a:t>
            </a:r>
            <a:r>
              <a:rPr kumimoji="0" lang="it-IT" sz="2400" b="0" i="0" u="none" strike="noStrike" kern="1200" cap="none" spc="0" normalizeH="0" noProof="0" dirty="0" smtClean="0">
                <a:ln>
                  <a:noFill/>
                </a:ln>
                <a:solidFill>
                  <a:schemeClr val="tx1"/>
                </a:solidFill>
                <a:effectLst/>
                <a:uLnTx/>
                <a:uFillTx/>
                <a:latin typeface="Garamond" panose="02020404030301010803" pitchFamily="18" charset="0"/>
              </a:rPr>
              <a:t>29 </a:t>
            </a:r>
            <a:r>
              <a:rPr kumimoji="0" lang="it-IT" sz="2400" b="0" i="0" u="none" strike="noStrike" kern="1200" cap="none" spc="0" normalizeH="0" noProof="0" dirty="0" smtClean="0">
                <a:ln>
                  <a:noFill/>
                </a:ln>
                <a:solidFill>
                  <a:schemeClr val="tx1"/>
                </a:solidFill>
                <a:effectLst/>
                <a:uLnTx/>
                <a:uFillTx/>
                <a:latin typeface="Garamond" panose="02020404030301010803" pitchFamily="18" charset="0"/>
              </a:rPr>
              <a:t>maggio </a:t>
            </a:r>
            <a:r>
              <a:rPr kumimoji="0" lang="it-IT" sz="2400" b="0" i="0" u="none" strike="noStrike" kern="1200" cap="none" spc="0" normalizeH="0" noProof="0" dirty="0" smtClean="0">
                <a:ln>
                  <a:noFill/>
                </a:ln>
                <a:solidFill>
                  <a:schemeClr val="tx1"/>
                </a:solidFill>
                <a:effectLst/>
                <a:uLnTx/>
                <a:uFillTx/>
                <a:latin typeface="Garamond" panose="02020404030301010803" pitchFamily="18" charset="0"/>
              </a:rPr>
              <a:t>2019</a:t>
            </a:r>
            <a:endParaRPr lang="it-IT" sz="2400" dirty="0">
              <a:solidFill>
                <a:schemeClr val="tx1"/>
              </a:solidFill>
              <a:latin typeface="Garamond" panose="02020404030301010803"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it-IT" sz="2400" dirty="0" smtClean="0">
                <a:solidFill>
                  <a:schemeClr val="tx1"/>
                </a:solidFill>
                <a:latin typeface="Garamond" panose="02020404030301010803" pitchFamily="18" charset="0"/>
              </a:rPr>
              <a:t> </a:t>
            </a:r>
            <a:endParaRPr kumimoji="0" lang="it-IT" sz="2400" b="0" i="0" u="none" strike="noStrike" kern="1200" cap="none" spc="0" normalizeH="0" baseline="0" noProof="0" dirty="0">
              <a:ln>
                <a:noFill/>
              </a:ln>
              <a:solidFill>
                <a:schemeClr val="tx1"/>
              </a:solidFill>
              <a:effectLst/>
              <a:uLnTx/>
              <a:uFillTx/>
              <a:latin typeface="Garamond" panose="02020404030301010803" pitchFamily="18" charset="0"/>
            </a:endParaRPr>
          </a:p>
        </p:txBody>
      </p:sp>
    </p:spTree>
    <p:extLst>
      <p:ext uri="{BB962C8B-B14F-4D97-AF65-F5344CB8AC3E}">
        <p14:creationId xmlns:p14="http://schemas.microsoft.com/office/powerpoint/2010/main" val="2142313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4271937742"/>
              </p:ext>
            </p:extLst>
          </p:nvPr>
        </p:nvGraphicFramePr>
        <p:xfrm>
          <a:off x="1115616" y="1196752"/>
          <a:ext cx="6840760" cy="4824535"/>
        </p:xfrm>
        <a:graphic>
          <a:graphicData uri="http://schemas.openxmlformats.org/drawingml/2006/table">
            <a:tbl>
              <a:tblPr>
                <a:tableStyleId>{5C22544A-7EE6-4342-B048-85BDC9FD1C3A}</a:tableStyleId>
              </a:tblPr>
              <a:tblGrid>
                <a:gridCol w="1838376">
                  <a:extLst>
                    <a:ext uri="{9D8B030D-6E8A-4147-A177-3AD203B41FA5}">
                      <a16:colId xmlns:a16="http://schemas.microsoft.com/office/drawing/2014/main" val="20000"/>
                    </a:ext>
                  </a:extLst>
                </a:gridCol>
                <a:gridCol w="5002384">
                  <a:extLst>
                    <a:ext uri="{9D8B030D-6E8A-4147-A177-3AD203B41FA5}">
                      <a16:colId xmlns:a16="http://schemas.microsoft.com/office/drawing/2014/main" val="20001"/>
                    </a:ext>
                  </a:extLst>
                </a:gridCol>
              </a:tblGrid>
              <a:tr h="1206134">
                <a:tc>
                  <a:txBody>
                    <a:bodyPr/>
                    <a:lstStyle/>
                    <a:p>
                      <a:pPr algn="ctr" fontAlgn="b"/>
                      <a:r>
                        <a:rPr lang="it-IT" sz="1800" u="none" strike="noStrike" dirty="0">
                          <a:effectLst/>
                        </a:rPr>
                        <a:t>regola </a:t>
                      </a:r>
                      <a:r>
                        <a:rPr lang="it-IT" sz="1800" u="none" strike="noStrike" dirty="0" smtClean="0">
                          <a:effectLst/>
                        </a:rPr>
                        <a:t>generale</a:t>
                      </a:r>
                    </a:p>
                    <a:p>
                      <a:pPr algn="ctr" fontAlgn="b"/>
                      <a:endParaRPr lang="it-IT" sz="1800" b="0" i="0" u="none" strike="noStrike" dirty="0" smtClean="0">
                        <a:solidFill>
                          <a:srgbClr val="000000"/>
                        </a:solidFill>
                        <a:effectLst/>
                        <a:latin typeface="Calibri"/>
                      </a:endParaRPr>
                    </a:p>
                    <a:p>
                      <a:pPr algn="ctr" fontAlgn="b"/>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tutti i beni che appaiono di proprietà del fallito o comunque che sono presenti nei luoghi ove </a:t>
                      </a:r>
                      <a:r>
                        <a:rPr lang="it-IT" sz="1800" u="none" strike="noStrike" dirty="0" smtClean="0">
                          <a:effectLst/>
                        </a:rPr>
                        <a:t>veniva</a:t>
                      </a:r>
                      <a:r>
                        <a:rPr lang="it-IT" sz="1800" u="none" strike="noStrike" baseline="0" dirty="0" smtClean="0">
                          <a:effectLst/>
                        </a:rPr>
                        <a:t> </a:t>
                      </a:r>
                      <a:r>
                        <a:rPr lang="it-IT" sz="1800" u="none" strike="noStrike" dirty="0" smtClean="0">
                          <a:effectLst/>
                        </a:rPr>
                        <a:t>esercitata </a:t>
                      </a:r>
                      <a:r>
                        <a:rPr lang="it-IT" sz="1800" u="none" strike="noStrike" dirty="0">
                          <a:effectLst/>
                        </a:rPr>
                        <a:t>l'attività e non vi sia prova </a:t>
                      </a:r>
                      <a:r>
                        <a:rPr lang="it-IT" sz="1800" u="none" strike="noStrike" dirty="0" smtClean="0">
                          <a:effectLst/>
                        </a:rPr>
                        <a:t>contraria devono essere inclusi nell’inventario</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206134">
                <a:tc>
                  <a:txBody>
                    <a:bodyPr/>
                    <a:lstStyle/>
                    <a:p>
                      <a:pPr algn="ctr" fontAlgn="b"/>
                      <a:r>
                        <a:rPr lang="it-IT" sz="1800" u="none" strike="noStrike">
                          <a:effectLst/>
                        </a:rPr>
                        <a:t>beni di terzi in possesso o detenzione del fallito</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l'inclusione nell'inventario è una </a:t>
                      </a:r>
                      <a:r>
                        <a:rPr lang="it-IT" sz="1800" u="none" strike="noStrike" dirty="0" smtClean="0">
                          <a:effectLst/>
                        </a:rPr>
                        <a:t>facoltà </a:t>
                      </a:r>
                      <a:r>
                        <a:rPr lang="it-IT" sz="1800" u="none" strike="noStrike" dirty="0">
                          <a:effectLst/>
                        </a:rPr>
                        <a:t>rimessa alla discrezionalità del curatore</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804089">
                <a:tc>
                  <a:txBody>
                    <a:bodyPr/>
                    <a:lstStyle/>
                    <a:p>
                      <a:pPr algn="ctr" fontAlgn="b"/>
                      <a:r>
                        <a:rPr lang="it-IT" sz="1800" u="none" strike="noStrike" dirty="0">
                          <a:effectLst/>
                        </a:rPr>
                        <a:t>beni del fallito presso terzi</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possono essere inventariati solo se i terzi acconsentono</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608178">
                <a:tc>
                  <a:txBody>
                    <a:bodyPr/>
                    <a:lstStyle/>
                    <a:p>
                      <a:pPr algn="ctr" fontAlgn="b"/>
                      <a:r>
                        <a:rPr lang="it-IT" sz="1800" u="none" strike="noStrike">
                          <a:effectLst/>
                        </a:rPr>
                        <a:t>beni del fallito sui quali i terzi vantano diritti reali di godimento</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devono essere regolarmente inventariati ma non vanno presi in consegna</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
        <p:nvSpPr>
          <p:cNvPr id="8" name="Titolo 1"/>
          <p:cNvSpPr>
            <a:spLocks noGrp="1"/>
          </p:cNvSpPr>
          <p:nvPr>
            <p:ph type="title"/>
          </p:nvPr>
        </p:nvSpPr>
        <p:spPr>
          <a:xfrm>
            <a:off x="457200" y="44624"/>
            <a:ext cx="8229600" cy="836712"/>
          </a:xfrm>
        </p:spPr>
        <p:txBody>
          <a:bodyPr>
            <a:normAutofit/>
          </a:bodyPr>
          <a:lstStyle/>
          <a:p>
            <a:r>
              <a:rPr lang="it-IT" dirty="0" smtClean="0"/>
              <a:t>I beni da inventariare</a:t>
            </a:r>
            <a:endParaRPr lang="it-IT" dirty="0"/>
          </a:p>
        </p:txBody>
      </p:sp>
    </p:spTree>
    <p:extLst>
      <p:ext uri="{BB962C8B-B14F-4D97-AF65-F5344CB8AC3E}">
        <p14:creationId xmlns:p14="http://schemas.microsoft.com/office/powerpoint/2010/main" val="846660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Il programma di liquidazione: art. 104 ter L.F.</a:t>
            </a:r>
            <a:endParaRPr/>
          </a:p>
        </p:txBody>
      </p:sp>
      <p:sp>
        <p:nvSpPr>
          <p:cNvPr id="139" name="TextShape 2"/>
          <p:cNvSpPr txBox="1"/>
          <p:nvPr/>
        </p:nvSpPr>
        <p:spPr>
          <a:xfrm>
            <a:off x="457200" y="1600200"/>
            <a:ext cx="8229240" cy="4525560"/>
          </a:xfrm>
          <a:prstGeom prst="rect">
            <a:avLst/>
          </a:prstGeom>
        </p:spPr>
        <p:txBody>
          <a:bodyPr/>
          <a:lstStyle/>
          <a:p>
            <a:pPr algn="ctr">
              <a:lnSpc>
                <a:spcPct val="100000"/>
              </a:lnSpc>
            </a:pPr>
            <a:r>
              <a:rPr lang="it-IT" sz="2400" dirty="0" smtClean="0">
                <a:solidFill>
                  <a:srgbClr val="000000"/>
                </a:solidFill>
                <a:latin typeface="Calibri"/>
              </a:rPr>
              <a:t>da L. 132/2015</a:t>
            </a:r>
            <a:endParaRPr dirty="0"/>
          </a:p>
          <a:p>
            <a:pPr algn="just">
              <a:lnSpc>
                <a:spcPct val="100000"/>
              </a:lnSpc>
            </a:pPr>
            <a:endParaRPr lang="it-IT" sz="2400" dirty="0" smtClean="0">
              <a:solidFill>
                <a:srgbClr val="000000"/>
              </a:solidFill>
              <a:latin typeface="Calibri"/>
            </a:endParaRPr>
          </a:p>
          <a:p>
            <a:pPr algn="just">
              <a:lnSpc>
                <a:spcPct val="100000"/>
              </a:lnSpc>
            </a:pPr>
            <a:r>
              <a:rPr lang="it-IT" sz="2400" dirty="0" smtClean="0">
                <a:solidFill>
                  <a:srgbClr val="000000"/>
                </a:solidFill>
                <a:latin typeface="Calibri"/>
              </a:rPr>
              <a:t>Il </a:t>
            </a:r>
            <a:r>
              <a:rPr lang="it-IT" sz="2400" dirty="0">
                <a:solidFill>
                  <a:srgbClr val="000000"/>
                </a:solidFill>
                <a:latin typeface="Calibri"/>
              </a:rPr>
              <a:t>programma di liquidazione costituisce l'</a:t>
            </a:r>
            <a:r>
              <a:rPr lang="it-IT" sz="2400" u="sng" dirty="0">
                <a:solidFill>
                  <a:srgbClr val="000000"/>
                </a:solidFill>
                <a:latin typeface="Calibri"/>
              </a:rPr>
              <a:t>atto di pianificazione e di indirizzo dell'attività di liquidazione</a:t>
            </a:r>
            <a:r>
              <a:rPr lang="it-IT" sz="2400" dirty="0">
                <a:solidFill>
                  <a:srgbClr val="000000"/>
                </a:solidFill>
                <a:latin typeface="Calibri"/>
              </a:rPr>
              <a:t>. </a:t>
            </a:r>
            <a:endParaRPr lang="it-IT" sz="2400" dirty="0" smtClean="0">
              <a:solidFill>
                <a:srgbClr val="000000"/>
              </a:solidFill>
              <a:latin typeface="Calibri"/>
            </a:endParaRPr>
          </a:p>
          <a:p>
            <a:pPr algn="just">
              <a:lnSpc>
                <a:spcPct val="100000"/>
              </a:lnSpc>
            </a:pPr>
            <a:endParaRPr lang="it-IT" sz="2400" dirty="0">
              <a:solidFill>
                <a:srgbClr val="000000"/>
              </a:solidFill>
              <a:latin typeface="Calibri"/>
            </a:endParaRPr>
          </a:p>
          <a:p>
            <a:pPr algn="just">
              <a:lnSpc>
                <a:spcPct val="100000"/>
              </a:lnSpc>
            </a:pPr>
            <a:endParaRPr dirty="0"/>
          </a:p>
        </p:txBody>
      </p:sp>
      <p:sp>
        <p:nvSpPr>
          <p:cNvPr id="140" name="CustomShape 3"/>
          <p:cNvSpPr/>
          <p:nvPr/>
        </p:nvSpPr>
        <p:spPr>
          <a:xfrm>
            <a:off x="323640" y="5256000"/>
            <a:ext cx="8604360" cy="1341000"/>
          </a:xfrm>
          <a:prstGeom prst="rect">
            <a:avLst/>
          </a:prstGeom>
          <a:noFill/>
          <a:ln>
            <a:noFill/>
          </a:ln>
        </p:spPr>
      </p:sp>
      <p:sp>
        <p:nvSpPr>
          <p:cNvPr id="141" name="CustomShape 4"/>
          <p:cNvSpPr/>
          <p:nvPr/>
        </p:nvSpPr>
        <p:spPr>
          <a:xfrm>
            <a:off x="323640" y="3357000"/>
            <a:ext cx="8568720" cy="1367640"/>
          </a:xfrm>
          <a:prstGeom prst="rect">
            <a:avLst/>
          </a:prstGeom>
          <a:noFill/>
          <a:ln>
            <a:noFill/>
          </a:ln>
        </p:spPr>
      </p:sp>
    </p:spTree>
    <p:extLst>
      <p:ext uri="{BB962C8B-B14F-4D97-AF65-F5344CB8AC3E}">
        <p14:creationId xmlns:p14="http://schemas.microsoft.com/office/powerpoint/2010/main" val="100516262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7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Relazione al giudice e rapporti </a:t>
            </a:r>
            <a:r>
              <a:rPr lang="it-IT" altLang="it-IT" sz="2700"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riepilogativi (art.33 </a:t>
            </a:r>
            <a:r>
              <a:rPr lang="it-IT" altLang="it-IT" sz="2700" b="1" dirty="0" err="1">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L.Fall</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fontScale="92500" lnSpcReduction="20000"/>
          </a:bodyPr>
          <a:lstStyle/>
          <a:p>
            <a:pPr marL="0" lvl="0" indent="0" algn="just">
              <a:spcBef>
                <a:spcPct val="20000"/>
              </a:spcBef>
            </a:pPr>
            <a:r>
              <a:rPr lang="it-IT" b="0" i="1" dirty="0">
                <a:solidFill>
                  <a:prstClr val="black"/>
                </a:solidFill>
                <a:latin typeface="Calibri"/>
              </a:rPr>
              <a:t>Il curatore, entro sessanta giorni dalla dichiarazione di fallimento, deve presentare al giudice delegato una relazione particolareggiata sulle cause e circostanze del fallimento, sulla diligenza spiegata dal fallito nell'esercizio dell'impresa, sulla responsabilità del fallito o di altri e su quanto può interessare anche ai fini delle indagini preliminari in sede penale.</a:t>
            </a:r>
          </a:p>
          <a:p>
            <a:pPr marL="0" lvl="0" indent="0" algn="just">
              <a:spcBef>
                <a:spcPct val="20000"/>
              </a:spcBef>
            </a:pPr>
            <a:r>
              <a:rPr lang="it-IT" b="0" i="1" dirty="0">
                <a:solidFill>
                  <a:prstClr val="black"/>
                </a:solidFill>
                <a:latin typeface="Calibri"/>
              </a:rPr>
              <a:t>Il curatore deve inoltre indicare gli atti del fallito già impugnati dai creditori, nonché quelli che egli intende impugnare. Il giudice delegato può chiedere al curatore una relazione sommaria anche prima del termine suddetto.</a:t>
            </a:r>
          </a:p>
          <a:p>
            <a:pPr marL="0" lvl="0" indent="0" algn="just">
              <a:spcBef>
                <a:spcPct val="20000"/>
              </a:spcBef>
            </a:pPr>
            <a:r>
              <a:rPr lang="it-IT" b="0" i="1" dirty="0">
                <a:solidFill>
                  <a:prstClr val="black"/>
                </a:solidFill>
                <a:latin typeface="Calibri"/>
              </a:rPr>
              <a:t>Se si tratta di società, la relazione deve esporre i fatti accertati e le informazioni raccolte sulla responsabilità degli amministratori e degli organi di controllo, dei soci e, eventualmente, di estranei alla società.</a:t>
            </a:r>
          </a:p>
          <a:p>
            <a:pPr marL="0" lvl="0" indent="0" algn="just">
              <a:spcBef>
                <a:spcPct val="20000"/>
              </a:spcBef>
            </a:pPr>
            <a:r>
              <a:rPr lang="it-IT" b="0" i="1" dirty="0">
                <a:solidFill>
                  <a:prstClr val="black"/>
                </a:solidFill>
                <a:latin typeface="Calibri"/>
              </a:rPr>
              <a:t>Il giudice delegato ordina il deposito della relazione in cancelleria, disponendo la segretazione delle parti relative alla responsabilità penale del fallito e di terzi ed alle azioni che il curatore intende proporre qualora possano comportare l'adozione di provvedimenti cautelari, nonché alle circostanze estranee agli interessi della procedura e che investano la sfera personale del fallito. Copia della relazione, nel suo testo integrale, è trasmessa al pubblico ministero.</a:t>
            </a:r>
          </a:p>
          <a:p>
            <a:pPr marL="0" lvl="0" indent="0" algn="just">
              <a:spcBef>
                <a:spcPct val="20000"/>
              </a:spcBef>
            </a:pPr>
            <a:r>
              <a:rPr lang="it-IT" b="0" i="1" dirty="0">
                <a:solidFill>
                  <a:prstClr val="black"/>
                </a:solidFill>
                <a:latin typeface="Calibri"/>
              </a:rPr>
              <a:t>Il curatore, ogni sei mesi successivi alla presentazione della relazione di cui al primo comma, redige altresì un rapporto riepilogativo delle attività svolte, con indicazione di tutte le informazioni raccolte dopo la prima relazione, accompagnato dal conto della sua gestione. Copia del rapporto è trasmessa al comitato dei creditori, unitamente agli estratti conto dei depositi postali o bancari relativi al periodo. Il comitato dei creditori o ciascuno dei suoi componenti possono formulare osservazioni scritte. Altra copia del rapporto è trasmessa, assieme alle eventuali osservazioni, per via telematica all'ufficio del registro delle imprese, nei quindici giorni successivi alla scadenza del termine per il deposito delle osservazioni nella cancelleria del tribunale. Nello stesso termine altra copia del rapporto, assieme alle eventuali osservazioni, è trasmessa a mezzo posta elettronica certificata ai creditori e ai titolari di diritti sui beni.»</a:t>
            </a:r>
          </a:p>
        </p:txBody>
      </p:sp>
    </p:spTree>
    <p:extLst>
      <p:ext uri="{BB962C8B-B14F-4D97-AF65-F5344CB8AC3E}">
        <p14:creationId xmlns:p14="http://schemas.microsoft.com/office/powerpoint/2010/main" val="11336184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co.6  NOIF</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a:bodyPr>
          <a:lstStyle/>
          <a:p>
            <a:pPr marL="0" lvl="0" indent="0" algn="just">
              <a:spcBef>
                <a:spcPct val="20000"/>
              </a:spcBef>
            </a:pPr>
            <a:r>
              <a:rPr lang="it-IT" sz="2000" b="0" dirty="0" smtClean="0"/>
              <a:t>Sempre </a:t>
            </a:r>
            <a:r>
              <a:rPr lang="it-IT" sz="2000" b="0" dirty="0"/>
              <a:t>più sovente assistiamo al fallimento di numerose società sportive calcistiche e non. </a:t>
            </a:r>
            <a:endParaRPr lang="it-IT" sz="2000" b="0" dirty="0" smtClean="0"/>
          </a:p>
          <a:p>
            <a:pPr marL="0" lvl="0" indent="0" algn="just">
              <a:spcBef>
                <a:spcPct val="20000"/>
              </a:spcBef>
            </a:pPr>
            <a:r>
              <a:rPr lang="it-IT" sz="2000" b="0" dirty="0" smtClean="0"/>
              <a:t>Accade </a:t>
            </a:r>
            <a:r>
              <a:rPr lang="it-IT" sz="2000" b="0" dirty="0"/>
              <a:t>inoltre di frequente che lo stato di insolvenza si appalesi durante il corso della stagione per poi portare alla definitiva perdita del titolo sportivo</a:t>
            </a:r>
            <a:r>
              <a:rPr lang="it-IT" sz="2000" b="0" dirty="0" smtClean="0"/>
              <a:t>.</a:t>
            </a:r>
          </a:p>
          <a:p>
            <a:pPr marL="0" lvl="0" indent="0" algn="just">
              <a:spcBef>
                <a:spcPct val="20000"/>
              </a:spcBef>
            </a:pPr>
            <a:r>
              <a:rPr lang="it-IT" sz="2000" b="0" dirty="0" smtClean="0"/>
              <a:t>Le </a:t>
            </a:r>
            <a:r>
              <a:rPr lang="it-IT" sz="2000" b="0" dirty="0"/>
              <a:t>società sportive, per la loro natura, appartengono a due ordinamenti: </a:t>
            </a:r>
            <a:r>
              <a:rPr lang="it-IT" sz="2000" b="0" dirty="0" smtClean="0"/>
              <a:t>	</a:t>
            </a:r>
            <a:r>
              <a:rPr lang="it-IT" sz="2000" dirty="0" smtClean="0"/>
              <a:t>sportivo</a:t>
            </a:r>
            <a:r>
              <a:rPr lang="it-IT" sz="2000" b="0" dirty="0"/>
              <a:t>, in virtù dell'affiliazione e quindi di un legame di natura contrattuale e volontaristico con la Federazione Italiana Gioco Calcio e </a:t>
            </a:r>
            <a:r>
              <a:rPr lang="it-IT" sz="2000" b="0" dirty="0" smtClean="0"/>
              <a:t>	</a:t>
            </a:r>
            <a:r>
              <a:rPr lang="it-IT" sz="2000" dirty="0" smtClean="0"/>
              <a:t>civilistico</a:t>
            </a:r>
            <a:r>
              <a:rPr lang="it-IT" sz="2000" b="0" dirty="0" smtClean="0"/>
              <a:t> </a:t>
            </a:r>
            <a:r>
              <a:rPr lang="it-IT" sz="2000" b="0" dirty="0"/>
              <a:t>in virtù della loro natura di società commerciali. </a:t>
            </a:r>
            <a:endParaRPr lang="it-IT" sz="2000" b="0" dirty="0" smtClean="0"/>
          </a:p>
          <a:p>
            <a:r>
              <a:rPr lang="it-IT" sz="2000" i="1" dirty="0" smtClean="0"/>
              <a:t>	Il fallimento delle società di calcio </a:t>
            </a:r>
            <a:r>
              <a:rPr lang="it-IT" sz="2000" i="1" dirty="0"/>
              <a:t>r</a:t>
            </a:r>
            <a:r>
              <a:rPr lang="it-IT" sz="2000" i="1" dirty="0" smtClean="0"/>
              <a:t>appresentano </a:t>
            </a:r>
            <a:r>
              <a:rPr lang="it-IT" sz="2000" i="1" dirty="0"/>
              <a:t>un fenomeno </a:t>
            </a:r>
            <a:r>
              <a:rPr lang="it-IT" sz="2000" i="1" dirty="0" smtClean="0"/>
              <a:t>ormai non </a:t>
            </a:r>
            <a:r>
              <a:rPr lang="it-IT" sz="2000" i="1" dirty="0"/>
              <a:t>così raro che ha determinato necessariamente una, non sempre agevole, interazione tra norme </a:t>
            </a:r>
            <a:r>
              <a:rPr lang="it-IT" sz="2000" i="1" dirty="0" smtClean="0"/>
              <a:t>di Diritto </a:t>
            </a:r>
            <a:r>
              <a:rPr lang="it-IT" sz="2000" i="1" dirty="0"/>
              <a:t>Sportivo </a:t>
            </a:r>
            <a:r>
              <a:rPr lang="it-IT" sz="2000" i="1" dirty="0" smtClean="0"/>
              <a:t>(in </a:t>
            </a:r>
            <a:r>
              <a:rPr lang="it-IT" sz="2000" i="1" dirty="0"/>
              <a:t>particolare, le Norme Organizzative Interne Federali, c.d. N.O.I.F.) e </a:t>
            </a:r>
            <a:r>
              <a:rPr lang="it-IT" sz="2000" i="1" dirty="0" smtClean="0"/>
              <a:t>norme </a:t>
            </a:r>
            <a:r>
              <a:rPr lang="it-IT" sz="2000" i="1" dirty="0"/>
              <a:t>di </a:t>
            </a:r>
            <a:r>
              <a:rPr lang="it-IT" sz="2000" i="1" dirty="0" smtClean="0"/>
              <a:t>Diritto Fallimentare.</a:t>
            </a:r>
            <a:endParaRPr lang="it-IT" sz="2000" i="1" dirty="0"/>
          </a:p>
          <a:p>
            <a:pPr marL="0" lvl="0" indent="0" algn="just">
              <a:spcBef>
                <a:spcPct val="20000"/>
              </a:spcBef>
            </a:pPr>
            <a:endParaRPr lang="it-IT" altLang="it-IT" sz="1814" b="0" i="1" dirty="0"/>
          </a:p>
        </p:txBody>
      </p:sp>
    </p:spTree>
    <p:extLst>
      <p:ext uri="{BB962C8B-B14F-4D97-AF65-F5344CB8AC3E}">
        <p14:creationId xmlns:p14="http://schemas.microsoft.com/office/powerpoint/2010/main" val="42700364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co.6  NOIF</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marL="0" lvl="0" indent="0" algn="just">
              <a:spcBef>
                <a:spcPct val="20000"/>
              </a:spcBef>
            </a:pPr>
            <a:r>
              <a:rPr lang="it-IT" altLang="it-IT" sz="1814" b="0" dirty="0" smtClean="0"/>
              <a:t>La L. 91/81</a:t>
            </a:r>
            <a:r>
              <a:rPr lang="it-IT" altLang="it-IT" sz="1814" b="0" dirty="0"/>
              <a:t>, </a:t>
            </a:r>
            <a:r>
              <a:rPr lang="it-IT" altLang="it-IT" sz="1814" b="0" dirty="0" smtClean="0"/>
              <a:t>con la quale si è dato inizio al  </a:t>
            </a:r>
            <a:r>
              <a:rPr lang="it-IT" altLang="it-IT" sz="1814" b="0" dirty="0"/>
              <a:t>processo  di  trasformazione  delle  “associazioni  sportive calcistiche” in vere e proprie imprese </a:t>
            </a:r>
            <a:r>
              <a:rPr lang="it-IT" altLang="it-IT" sz="1814" b="0" dirty="0" smtClean="0"/>
              <a:t>commerciali,  ha determinato </a:t>
            </a:r>
            <a:r>
              <a:rPr lang="it-IT" altLang="it-IT" sz="1814" b="0" dirty="0"/>
              <a:t>(definitivamente dopo l’intervento della Legge n. 586/1996) la </a:t>
            </a:r>
            <a:r>
              <a:rPr lang="it-IT" altLang="it-IT" sz="1814" b="0" dirty="0" smtClean="0"/>
              <a:t>  </a:t>
            </a:r>
            <a:r>
              <a:rPr lang="it-IT" altLang="it-IT" sz="1814" b="0" dirty="0"/>
              <a:t>sottoposizione al regime delle procedure </a:t>
            </a:r>
            <a:r>
              <a:rPr lang="it-IT" altLang="it-IT" sz="1814" b="0" dirty="0" smtClean="0"/>
              <a:t>concorsuali delle società sportive.</a:t>
            </a:r>
          </a:p>
          <a:p>
            <a:pPr marL="0" lvl="0" indent="0" algn="just">
              <a:spcBef>
                <a:spcPct val="20000"/>
              </a:spcBef>
            </a:pPr>
            <a:r>
              <a:rPr lang="it-IT" altLang="it-IT" sz="1814" b="0" i="1" dirty="0" smtClean="0"/>
              <a:t>La </a:t>
            </a:r>
            <a:r>
              <a:rPr lang="it-IT" altLang="it-IT" sz="1814" b="0" i="1" dirty="0"/>
              <a:t>Legge n. 91/1981, consentendo esclusivamente alle società sportive costituite in forma di s.r.l. o </a:t>
            </a:r>
            <a:r>
              <a:rPr lang="it-IT" altLang="it-IT" sz="1814" b="0" i="1" dirty="0" err="1"/>
              <a:t>s.p.a.</a:t>
            </a:r>
            <a:r>
              <a:rPr lang="it-IT" altLang="it-IT" sz="1814" b="0" i="1" dirty="0"/>
              <a:t> di stipulare contratti con atleti professionisti, orientò la giurisprudenza nel senso di rendere ammissibile la sola fallibilità </a:t>
            </a:r>
            <a:r>
              <a:rPr lang="it-IT" altLang="it-IT" sz="1814" b="0" i="1" dirty="0" smtClean="0"/>
              <a:t>delle società </a:t>
            </a:r>
            <a:r>
              <a:rPr lang="it-IT" altLang="it-IT" sz="1814" b="0" i="1" dirty="0"/>
              <a:t>sportive costituite ai sensi di detta previsione legislativa. La legge n. 586/1996, abrogativa in parte </a:t>
            </a:r>
            <a:r>
              <a:rPr lang="it-IT" altLang="it-IT" sz="1814" b="0" i="1" dirty="0" smtClean="0"/>
              <a:t>della precedente  </a:t>
            </a:r>
            <a:r>
              <a:rPr lang="it-IT" altLang="it-IT" sz="1814" b="0" i="1" dirty="0"/>
              <a:t>normativa,  ha  riconosciuto  lo  scopo  di  lucro  in  capo  a  tutte  le  società  sportive  professionistiche, confermando, di conseguenza, in giurisprudenza la “regola generale” di fallibilità di qualunque ente sportivo, purché esercente un’effettiva attività commerciale e, post riforma fallimentare, con le ovvie dimensioni quantitative soggettive necessarie. </a:t>
            </a:r>
          </a:p>
          <a:p>
            <a:pPr marL="0" lvl="0" indent="0" algn="just">
              <a:spcBef>
                <a:spcPct val="20000"/>
              </a:spcBef>
            </a:pPr>
            <a:endParaRPr lang="it-IT" altLang="it-IT" sz="1814" b="0" i="1" dirty="0"/>
          </a:p>
        </p:txBody>
      </p:sp>
    </p:spTree>
    <p:extLst>
      <p:ext uri="{BB962C8B-B14F-4D97-AF65-F5344CB8AC3E}">
        <p14:creationId xmlns:p14="http://schemas.microsoft.com/office/powerpoint/2010/main" val="11386904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a:t>
            </a: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co.2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NOIF</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fontScale="85000" lnSpcReduction="20000"/>
          </a:bodyPr>
          <a:lstStyle/>
          <a:p>
            <a:pPr algn="just"/>
            <a:r>
              <a:rPr lang="en-US" sz="2000" dirty="0" smtClean="0"/>
              <a:t>	</a:t>
            </a:r>
            <a:r>
              <a:rPr lang="en-US" sz="2600" b="0" dirty="0" smtClean="0"/>
              <a:t>Si è  </a:t>
            </a:r>
            <a:r>
              <a:rPr lang="en-US" sz="2600" b="0" dirty="0" err="1"/>
              <a:t>generato</a:t>
            </a:r>
            <a:r>
              <a:rPr lang="en-US" sz="2600" b="0" dirty="0"/>
              <a:t> un “</a:t>
            </a:r>
            <a:r>
              <a:rPr lang="en-US" sz="2600" b="0" dirty="0" err="1"/>
              <a:t>incrocio</a:t>
            </a:r>
            <a:r>
              <a:rPr lang="en-US" sz="2600" b="0" dirty="0"/>
              <a:t>” </a:t>
            </a:r>
            <a:r>
              <a:rPr lang="en-US" sz="2600" b="0" dirty="0" err="1"/>
              <a:t>tra</a:t>
            </a:r>
            <a:r>
              <a:rPr lang="en-US" sz="2600" b="0" dirty="0"/>
              <a:t> le </a:t>
            </a:r>
            <a:r>
              <a:rPr lang="en-US" sz="2600" b="0" dirty="0" err="1"/>
              <a:t>norme</a:t>
            </a:r>
            <a:r>
              <a:rPr lang="en-US" sz="2600" b="0" dirty="0"/>
              <a:t> di </a:t>
            </a:r>
            <a:r>
              <a:rPr lang="en-US" sz="2600" b="0" dirty="0" err="1"/>
              <a:t>diritto</a:t>
            </a:r>
            <a:r>
              <a:rPr lang="en-US" sz="2600" b="0" dirty="0"/>
              <a:t> </a:t>
            </a:r>
            <a:r>
              <a:rPr lang="en-US" sz="2600" b="0" dirty="0" err="1" smtClean="0"/>
              <a:t>fallimentare</a:t>
            </a:r>
            <a:r>
              <a:rPr lang="en-US" sz="2600" b="0" dirty="0"/>
              <a:t> </a:t>
            </a:r>
            <a:r>
              <a:rPr lang="en-US" sz="2600" b="0" dirty="0" smtClean="0"/>
              <a:t>(</a:t>
            </a:r>
            <a:r>
              <a:rPr lang="en-US" sz="2600" b="0" dirty="0" err="1" smtClean="0"/>
              <a:t>Regio</a:t>
            </a:r>
            <a:r>
              <a:rPr lang="en-US" sz="2600" b="0" dirty="0" smtClean="0"/>
              <a:t> </a:t>
            </a:r>
            <a:r>
              <a:rPr lang="en-US" sz="2600" b="0" dirty="0" err="1"/>
              <a:t>Decreto</a:t>
            </a:r>
            <a:r>
              <a:rPr lang="en-US" sz="2600" b="0" dirty="0"/>
              <a:t> 16 </a:t>
            </a:r>
            <a:r>
              <a:rPr lang="en-US" sz="2600" b="0" dirty="0" err="1" smtClean="0"/>
              <a:t>marzo</a:t>
            </a:r>
            <a:r>
              <a:rPr lang="en-US" sz="2600" b="0" dirty="0" smtClean="0"/>
              <a:t> </a:t>
            </a:r>
            <a:r>
              <a:rPr lang="en-US" sz="2600" b="0" dirty="0"/>
              <a:t>1942, n. </a:t>
            </a:r>
            <a:r>
              <a:rPr lang="en-US" sz="2600" b="0" dirty="0" smtClean="0"/>
              <a:t>267) </a:t>
            </a:r>
            <a:r>
              <a:rPr lang="en-US" sz="2600" b="0" dirty="0"/>
              <a:t>e </a:t>
            </a:r>
            <a:r>
              <a:rPr lang="en-US" sz="2600" b="0" dirty="0" err="1"/>
              <a:t>quelle</a:t>
            </a:r>
            <a:r>
              <a:rPr lang="en-US" sz="2600" b="0" dirty="0"/>
              <a:t> di </a:t>
            </a:r>
            <a:r>
              <a:rPr lang="en-US" sz="2600" b="0" dirty="0" err="1"/>
              <a:t>diritto</a:t>
            </a:r>
            <a:r>
              <a:rPr lang="en-US" sz="2600" b="0" dirty="0"/>
              <a:t> </a:t>
            </a:r>
            <a:r>
              <a:rPr lang="en-US" sz="2600" b="0" dirty="0" err="1"/>
              <a:t>sportivo</a:t>
            </a:r>
            <a:r>
              <a:rPr lang="en-US" sz="2600" b="0" dirty="0"/>
              <a:t> </a:t>
            </a:r>
            <a:r>
              <a:rPr lang="en-US" sz="2600" b="0" dirty="0" smtClean="0"/>
              <a:t>(</a:t>
            </a:r>
            <a:r>
              <a:rPr lang="en-US" sz="2600" b="0" dirty="0"/>
              <a:t>con </a:t>
            </a:r>
            <a:r>
              <a:rPr lang="en-US" sz="2600" b="0" dirty="0" err="1"/>
              <a:t>particolare</a:t>
            </a:r>
            <a:r>
              <a:rPr lang="en-US" sz="2600" b="0" dirty="0"/>
              <a:t> </a:t>
            </a:r>
            <a:r>
              <a:rPr lang="en-US" sz="2600" b="0" dirty="0" err="1"/>
              <a:t>riferimento</a:t>
            </a:r>
            <a:r>
              <a:rPr lang="en-US" sz="2600" b="0" dirty="0"/>
              <a:t> </a:t>
            </a:r>
            <a:r>
              <a:rPr lang="en-US" sz="2600" b="0" dirty="0" err="1"/>
              <a:t>alle</a:t>
            </a:r>
            <a:r>
              <a:rPr lang="en-US" sz="2600" b="0" dirty="0"/>
              <a:t> </a:t>
            </a:r>
            <a:r>
              <a:rPr lang="en-US" sz="2600" b="0" dirty="0" err="1"/>
              <a:t>Norme</a:t>
            </a:r>
            <a:r>
              <a:rPr lang="en-US" sz="2600" b="0" dirty="0"/>
              <a:t> </a:t>
            </a:r>
            <a:r>
              <a:rPr lang="en-US" sz="2600" b="0" dirty="0" err="1"/>
              <a:t>Organizzative</a:t>
            </a:r>
            <a:r>
              <a:rPr lang="en-US" sz="2600" b="0" dirty="0"/>
              <a:t> Interne </a:t>
            </a:r>
            <a:r>
              <a:rPr lang="en-US" sz="2600" b="0" dirty="0" err="1"/>
              <a:t>Federali</a:t>
            </a:r>
            <a:r>
              <a:rPr lang="en-US" sz="2600" b="0" dirty="0"/>
              <a:t>, di </a:t>
            </a:r>
            <a:r>
              <a:rPr lang="en-US" sz="2600" b="0" dirty="0" err="1"/>
              <a:t>seguito</a:t>
            </a:r>
            <a:r>
              <a:rPr lang="en-US" sz="2600" b="0" dirty="0"/>
              <a:t>, in breve NOIF) in base </a:t>
            </a:r>
            <a:r>
              <a:rPr lang="en-US" sz="2600" b="0" dirty="0" err="1"/>
              <a:t>alle</a:t>
            </a:r>
            <a:r>
              <a:rPr lang="en-US" sz="2600" b="0" dirty="0"/>
              <a:t> </a:t>
            </a:r>
            <a:r>
              <a:rPr lang="en-US" sz="2600" b="0" dirty="0" err="1"/>
              <a:t>quali</a:t>
            </a:r>
            <a:r>
              <a:rPr lang="en-US" sz="2600" b="0" dirty="0"/>
              <a:t>, </a:t>
            </a:r>
            <a:r>
              <a:rPr lang="en-US" sz="2600" b="0" dirty="0" err="1"/>
              <a:t>nello</a:t>
            </a:r>
            <a:r>
              <a:rPr lang="en-US" sz="2600" b="0" dirty="0"/>
              <a:t> </a:t>
            </a:r>
            <a:r>
              <a:rPr lang="en-US" sz="2600" b="0" dirty="0" err="1"/>
              <a:t>specifico</a:t>
            </a:r>
            <a:r>
              <a:rPr lang="en-US" sz="2600" b="0" dirty="0"/>
              <a:t>, </a:t>
            </a:r>
            <a:r>
              <a:rPr lang="en-US" sz="2600" b="0" dirty="0" err="1"/>
              <a:t>è</a:t>
            </a:r>
            <a:r>
              <a:rPr lang="en-US" sz="2600" b="0" dirty="0"/>
              <a:t> </a:t>
            </a:r>
            <a:r>
              <a:rPr lang="en-US" sz="2600" b="0" dirty="0" err="1"/>
              <a:t>stabilito</a:t>
            </a:r>
            <a:r>
              <a:rPr lang="en-US" sz="2600" b="0" dirty="0"/>
              <a:t> </a:t>
            </a:r>
            <a:r>
              <a:rPr lang="en-US" sz="2600" b="0" dirty="0" err="1"/>
              <a:t>che</a:t>
            </a:r>
            <a:r>
              <a:rPr lang="en-US" sz="2600" b="0" dirty="0"/>
              <a:t> la “</a:t>
            </a:r>
            <a:r>
              <a:rPr lang="en-US" sz="2600" b="0" dirty="0" err="1"/>
              <a:t>dichiarazione</a:t>
            </a:r>
            <a:r>
              <a:rPr lang="en-US" sz="2600" b="0" dirty="0"/>
              <a:t> e/o </a:t>
            </a:r>
            <a:r>
              <a:rPr lang="en-US" sz="2600" b="0" dirty="0" err="1"/>
              <a:t>l’accertamento</a:t>
            </a:r>
            <a:r>
              <a:rPr lang="en-US" sz="2600" b="0" dirty="0"/>
              <a:t> </a:t>
            </a:r>
            <a:r>
              <a:rPr lang="en-US" sz="2600" b="0" dirty="0" err="1"/>
              <a:t>giudiziale</a:t>
            </a:r>
            <a:r>
              <a:rPr lang="en-US" sz="2600" b="0" dirty="0"/>
              <a:t> </a:t>
            </a:r>
            <a:r>
              <a:rPr lang="en-US" sz="2600" b="0" dirty="0" err="1"/>
              <a:t>dello</a:t>
            </a:r>
            <a:r>
              <a:rPr lang="en-US" sz="2600" b="0" dirty="0"/>
              <a:t> </a:t>
            </a:r>
            <a:r>
              <a:rPr lang="en-US" sz="2600" b="0" dirty="0" err="1"/>
              <a:t>stato</a:t>
            </a:r>
            <a:r>
              <a:rPr lang="en-US" sz="2600" b="0" dirty="0"/>
              <a:t> di </a:t>
            </a:r>
            <a:r>
              <a:rPr lang="en-US" sz="2600" b="0" dirty="0" err="1"/>
              <a:t>insolvenza</a:t>
            </a:r>
            <a:r>
              <a:rPr lang="en-US" sz="2600" b="0" dirty="0"/>
              <a:t>” </a:t>
            </a:r>
            <a:r>
              <a:rPr lang="en-US" sz="2600" b="0" dirty="0" err="1"/>
              <a:t>comporta</a:t>
            </a:r>
            <a:r>
              <a:rPr lang="en-US" sz="2600" b="0" dirty="0"/>
              <a:t> la </a:t>
            </a:r>
            <a:r>
              <a:rPr lang="en-US" sz="2600" b="0" dirty="0" err="1"/>
              <a:t>revoca</a:t>
            </a:r>
            <a:r>
              <a:rPr lang="en-US" sz="2600" b="0" dirty="0"/>
              <a:t> </a:t>
            </a:r>
            <a:r>
              <a:rPr lang="en-US" sz="2600" b="0" dirty="0" err="1"/>
              <a:t>dell’affiliazione</a:t>
            </a:r>
            <a:r>
              <a:rPr lang="en-US" sz="2600" b="0" dirty="0"/>
              <a:t> </a:t>
            </a:r>
            <a:r>
              <a:rPr lang="en-US" sz="2600" b="0" dirty="0" err="1"/>
              <a:t>della</a:t>
            </a:r>
            <a:r>
              <a:rPr lang="en-US" sz="2600" b="0" dirty="0"/>
              <a:t> </a:t>
            </a:r>
            <a:r>
              <a:rPr lang="en-US" sz="2600" b="0" dirty="0" err="1"/>
              <a:t>società</a:t>
            </a:r>
            <a:r>
              <a:rPr lang="en-US" sz="2600" b="0" dirty="0"/>
              <a:t> </a:t>
            </a:r>
            <a:r>
              <a:rPr lang="en-US" sz="2600" b="0" dirty="0" err="1"/>
              <a:t>sportiva</a:t>
            </a:r>
            <a:r>
              <a:rPr lang="en-US" sz="2600" b="0" dirty="0"/>
              <a:t> </a:t>
            </a:r>
            <a:r>
              <a:rPr lang="en-US" sz="2600" b="0" dirty="0" smtClean="0"/>
              <a:t>da parte </a:t>
            </a:r>
            <a:r>
              <a:rPr lang="en-US" sz="2600" b="0" dirty="0"/>
              <a:t>del </a:t>
            </a:r>
            <a:r>
              <a:rPr lang="en-US" sz="2600" b="0" dirty="0" err="1"/>
              <a:t>Presidente</a:t>
            </a:r>
            <a:r>
              <a:rPr lang="en-US" sz="2600" b="0" dirty="0"/>
              <a:t> </a:t>
            </a:r>
            <a:r>
              <a:rPr lang="en-US" sz="2600" b="0" dirty="0" err="1" smtClean="0"/>
              <a:t>federale</a:t>
            </a:r>
            <a:r>
              <a:rPr lang="en-US" sz="2600" b="0" dirty="0" smtClean="0"/>
              <a:t> </a:t>
            </a:r>
            <a:r>
              <a:rPr lang="en-US" sz="2600" b="0" dirty="0"/>
              <a:t>e, </a:t>
            </a:r>
            <a:r>
              <a:rPr lang="en-US" sz="2600" b="0" dirty="0" err="1"/>
              <a:t>automaticamente</a:t>
            </a:r>
            <a:r>
              <a:rPr lang="en-US" sz="2600" b="0" dirty="0"/>
              <a:t>, la </a:t>
            </a:r>
            <a:r>
              <a:rPr lang="en-US" sz="2600" b="0" dirty="0" err="1"/>
              <a:t>perdita</a:t>
            </a:r>
            <a:r>
              <a:rPr lang="en-US" sz="2600" b="0" dirty="0"/>
              <a:t> del c.d. “</a:t>
            </a:r>
            <a:r>
              <a:rPr lang="en-US" sz="2600" b="0" dirty="0" err="1"/>
              <a:t>titolo</a:t>
            </a:r>
            <a:r>
              <a:rPr lang="en-US" sz="2600" b="0" dirty="0"/>
              <a:t> </a:t>
            </a:r>
            <a:r>
              <a:rPr lang="en-US" sz="2600" b="0" dirty="0" err="1"/>
              <a:t>sportivo</a:t>
            </a:r>
            <a:r>
              <a:rPr lang="en-US" sz="2600" b="0" dirty="0"/>
              <a:t>” </a:t>
            </a:r>
            <a:r>
              <a:rPr lang="en-US" sz="2600" b="0" dirty="0" err="1"/>
              <a:t>che</a:t>
            </a:r>
            <a:r>
              <a:rPr lang="en-US" sz="2600" b="0" dirty="0"/>
              <a:t> </a:t>
            </a:r>
            <a:r>
              <a:rPr lang="en-US" sz="2600" b="0" dirty="0" err="1"/>
              <a:t>legittima</a:t>
            </a:r>
            <a:r>
              <a:rPr lang="en-US" sz="2600" b="0" dirty="0"/>
              <a:t> la </a:t>
            </a:r>
            <a:r>
              <a:rPr lang="en-US" sz="2600" b="0" dirty="0" err="1"/>
              <a:t>partecipazione</a:t>
            </a:r>
            <a:r>
              <a:rPr lang="en-US" sz="2600" b="0" dirty="0"/>
              <a:t> al </a:t>
            </a:r>
            <a:r>
              <a:rPr lang="en-US" sz="2600" b="0" dirty="0" err="1"/>
              <a:t>rispettivo</a:t>
            </a:r>
            <a:r>
              <a:rPr lang="en-US" sz="2600" b="0" dirty="0"/>
              <a:t> </a:t>
            </a:r>
            <a:r>
              <a:rPr lang="en-US" sz="2600" b="0" dirty="0" err="1"/>
              <a:t>campionato</a:t>
            </a:r>
            <a:r>
              <a:rPr lang="en-US" sz="2600" b="0" dirty="0"/>
              <a:t> di </a:t>
            </a:r>
            <a:r>
              <a:rPr lang="en-US" sz="2600" b="0" dirty="0" err="1"/>
              <a:t>competenza</a:t>
            </a:r>
            <a:r>
              <a:rPr lang="en-US" sz="2600" b="0" dirty="0"/>
              <a:t> e </a:t>
            </a:r>
            <a:r>
              <a:rPr lang="en-US" sz="2600" b="0" dirty="0" err="1"/>
              <a:t>che</a:t>
            </a:r>
            <a:r>
              <a:rPr lang="en-US" sz="2600" b="0" dirty="0"/>
              <a:t> </a:t>
            </a:r>
            <a:r>
              <a:rPr lang="en-US" sz="2600" b="0" dirty="0" err="1"/>
              <a:t>è</a:t>
            </a:r>
            <a:r>
              <a:rPr lang="en-US" sz="2600" b="0" dirty="0"/>
              <a:t> </a:t>
            </a:r>
            <a:r>
              <a:rPr lang="en-US" sz="2600" b="0" dirty="0" err="1"/>
              <a:t>individuabile</a:t>
            </a:r>
            <a:r>
              <a:rPr lang="en-US" sz="2600" b="0" dirty="0"/>
              <a:t>, </a:t>
            </a:r>
            <a:r>
              <a:rPr lang="en-US" sz="2600" b="0" dirty="0" err="1"/>
              <a:t>sempre</a:t>
            </a:r>
            <a:r>
              <a:rPr lang="en-US" sz="2600" b="0" dirty="0"/>
              <a:t> </a:t>
            </a:r>
            <a:r>
              <a:rPr lang="en-US" sz="2600" b="0" dirty="0" err="1"/>
              <a:t>alla</a:t>
            </a:r>
            <a:r>
              <a:rPr lang="en-US" sz="2600" b="0" dirty="0"/>
              <a:t> </a:t>
            </a:r>
            <a:r>
              <a:rPr lang="en-US" sz="2600" b="0" dirty="0" err="1"/>
              <a:t>luce</a:t>
            </a:r>
            <a:r>
              <a:rPr lang="en-US" sz="2600" b="0" dirty="0"/>
              <a:t> </a:t>
            </a:r>
            <a:r>
              <a:rPr lang="en-US" sz="2600" b="0" dirty="0" err="1"/>
              <a:t>delle</a:t>
            </a:r>
            <a:r>
              <a:rPr lang="en-US" sz="2600" b="0" dirty="0"/>
              <a:t> </a:t>
            </a:r>
            <a:r>
              <a:rPr lang="en-US" sz="2600" b="0" dirty="0" err="1"/>
              <a:t>disposizioni</a:t>
            </a:r>
            <a:r>
              <a:rPr lang="en-US" sz="2600" b="0" dirty="0"/>
              <a:t> </a:t>
            </a:r>
            <a:r>
              <a:rPr lang="en-US" sz="2600" b="0" dirty="0" err="1"/>
              <a:t>regolamentari</a:t>
            </a:r>
            <a:r>
              <a:rPr lang="en-US" sz="2600" b="0" dirty="0"/>
              <a:t> </a:t>
            </a:r>
            <a:r>
              <a:rPr lang="en-US" sz="2600" b="0" dirty="0" err="1"/>
              <a:t>domestiche</a:t>
            </a:r>
            <a:r>
              <a:rPr lang="en-US" sz="2600" b="0" dirty="0"/>
              <a:t> di </a:t>
            </a:r>
            <a:r>
              <a:rPr lang="en-US" sz="2600" b="0" dirty="0" err="1"/>
              <a:t>settore</a:t>
            </a:r>
            <a:r>
              <a:rPr lang="en-US" sz="2600" b="0" dirty="0"/>
              <a:t>, quale “</a:t>
            </a:r>
            <a:r>
              <a:rPr lang="en-US" sz="2600" b="0" i="1" dirty="0" err="1"/>
              <a:t>riconoscimento</a:t>
            </a:r>
            <a:r>
              <a:rPr lang="en-US" sz="2600" b="0" i="1" dirty="0"/>
              <a:t> da parte </a:t>
            </a:r>
            <a:r>
              <a:rPr lang="en-US" sz="2600" b="0" i="1" dirty="0" err="1"/>
              <a:t>della</a:t>
            </a:r>
            <a:r>
              <a:rPr lang="en-US" sz="2600" b="0" i="1" dirty="0"/>
              <a:t> </a:t>
            </a:r>
            <a:r>
              <a:rPr lang="en-US" sz="2600" b="0" i="1" dirty="0" err="1"/>
              <a:t>Federazione</a:t>
            </a:r>
            <a:r>
              <a:rPr lang="en-US" sz="2600" b="0" i="1" dirty="0"/>
              <a:t>   </a:t>
            </a:r>
            <a:r>
              <a:rPr lang="en-US" sz="2600" b="0" i="1" dirty="0" err="1"/>
              <a:t>Italiana</a:t>
            </a:r>
            <a:r>
              <a:rPr lang="en-US" sz="2600" b="0" i="1" dirty="0"/>
              <a:t>   </a:t>
            </a:r>
            <a:r>
              <a:rPr lang="en-US" sz="2600" b="0" i="1" dirty="0" err="1"/>
              <a:t>Giuoco</a:t>
            </a:r>
            <a:r>
              <a:rPr lang="en-US" sz="2600" b="0" i="1" dirty="0"/>
              <a:t>   </a:t>
            </a:r>
            <a:r>
              <a:rPr lang="en-US" sz="2600" b="0" i="1" dirty="0" err="1"/>
              <a:t>Calcio</a:t>
            </a:r>
            <a:r>
              <a:rPr lang="en-US" sz="2600" b="0" i="1" dirty="0"/>
              <a:t>   </a:t>
            </a:r>
            <a:r>
              <a:rPr lang="en-US" sz="2600" b="0" i="1" dirty="0" err="1"/>
              <a:t>delle</a:t>
            </a:r>
            <a:r>
              <a:rPr lang="en-US" sz="2600" b="0" i="1" dirty="0"/>
              <a:t>   </a:t>
            </a:r>
            <a:r>
              <a:rPr lang="en-US" sz="2600" b="0" i="1" dirty="0" err="1"/>
              <a:t>condizioni</a:t>
            </a:r>
            <a:r>
              <a:rPr lang="en-US" sz="2600" b="0" i="1" dirty="0"/>
              <a:t>   </a:t>
            </a:r>
            <a:r>
              <a:rPr lang="en-US" sz="2600" b="0" i="1" dirty="0" err="1"/>
              <a:t>tecniche</a:t>
            </a:r>
            <a:r>
              <a:rPr lang="en-US" sz="2600" b="0" i="1" dirty="0"/>
              <a:t>   sportive   </a:t>
            </a:r>
            <a:r>
              <a:rPr lang="en-US" sz="2600" b="0" i="1" dirty="0" err="1"/>
              <a:t>che</a:t>
            </a:r>
            <a:r>
              <a:rPr lang="en-US" sz="2600" b="0" i="1" dirty="0"/>
              <a:t>   </a:t>
            </a:r>
            <a:r>
              <a:rPr lang="en-US" sz="2600" b="0" i="1" dirty="0" err="1"/>
              <a:t>consentono</a:t>
            </a:r>
            <a:r>
              <a:rPr lang="en-US" sz="2600" b="0" i="1" dirty="0"/>
              <a:t>, </a:t>
            </a:r>
            <a:r>
              <a:rPr lang="en-US" sz="2600" b="0" i="1" dirty="0" err="1"/>
              <a:t>concorrendo</a:t>
            </a:r>
            <a:r>
              <a:rPr lang="en-US" sz="2600" b="0" i="1" dirty="0"/>
              <a:t> </a:t>
            </a:r>
            <a:r>
              <a:rPr lang="en-US" sz="2600" b="0" i="1" dirty="0" err="1"/>
              <a:t>gli</a:t>
            </a:r>
            <a:r>
              <a:rPr lang="en-US" sz="2600" b="0" i="1" dirty="0"/>
              <a:t> </a:t>
            </a:r>
            <a:r>
              <a:rPr lang="en-US" sz="2600" b="0" i="1" dirty="0" err="1"/>
              <a:t>altri</a:t>
            </a:r>
            <a:r>
              <a:rPr lang="en-US" sz="2600" b="0" i="1" dirty="0"/>
              <a:t> </a:t>
            </a:r>
            <a:r>
              <a:rPr lang="en-US" sz="2600" b="0" i="1" dirty="0" err="1"/>
              <a:t>requisiti</a:t>
            </a:r>
            <a:r>
              <a:rPr lang="en-US" sz="2600" b="0" i="1" dirty="0"/>
              <a:t> </a:t>
            </a:r>
            <a:r>
              <a:rPr lang="en-US" sz="2600" b="0" i="1" dirty="0" err="1"/>
              <a:t>previsti</a:t>
            </a:r>
            <a:r>
              <a:rPr lang="en-US" sz="2600" b="0" i="1" dirty="0"/>
              <a:t> </a:t>
            </a:r>
            <a:r>
              <a:rPr lang="en-US" sz="2600" b="0" i="1" dirty="0" err="1"/>
              <a:t>dalle</a:t>
            </a:r>
            <a:r>
              <a:rPr lang="en-US" sz="2600" b="0" i="1" dirty="0"/>
              <a:t> </a:t>
            </a:r>
            <a:r>
              <a:rPr lang="en-US" sz="2600" b="0" i="1" dirty="0" err="1"/>
              <a:t>norme</a:t>
            </a:r>
            <a:r>
              <a:rPr lang="en-US" sz="2600" b="0" i="1" dirty="0"/>
              <a:t> </a:t>
            </a:r>
            <a:r>
              <a:rPr lang="en-US" sz="2600" b="0" i="1" dirty="0" err="1"/>
              <a:t>federali</a:t>
            </a:r>
            <a:r>
              <a:rPr lang="en-US" sz="2600" b="0" i="1" dirty="0"/>
              <a:t>, la </a:t>
            </a:r>
            <a:r>
              <a:rPr lang="en-US" sz="2600" b="0" i="1" dirty="0" err="1"/>
              <a:t>partecipazione</a:t>
            </a:r>
            <a:r>
              <a:rPr lang="en-US" sz="2600" b="0" i="1" dirty="0"/>
              <a:t> di </a:t>
            </a:r>
            <a:r>
              <a:rPr lang="en-US" sz="2600" b="0" i="1" dirty="0" err="1"/>
              <a:t>una</a:t>
            </a:r>
            <a:r>
              <a:rPr lang="en-US" sz="2600" b="0" i="1" dirty="0"/>
              <a:t> </a:t>
            </a:r>
            <a:r>
              <a:rPr lang="en-US" sz="2600" b="0" i="1" dirty="0" err="1"/>
              <a:t>società</a:t>
            </a:r>
            <a:r>
              <a:rPr lang="en-US" sz="2600" b="0" i="1" dirty="0"/>
              <a:t> a un </a:t>
            </a:r>
            <a:r>
              <a:rPr lang="en-US" sz="2600" b="0" i="1" dirty="0" err="1"/>
              <a:t>determinato</a:t>
            </a:r>
            <a:r>
              <a:rPr lang="en-US" sz="2600" b="0" i="1" dirty="0"/>
              <a:t> al </a:t>
            </a:r>
            <a:r>
              <a:rPr lang="en-US" sz="2600" b="0" i="1" dirty="0" err="1"/>
              <a:t>campionato</a:t>
            </a:r>
            <a:r>
              <a:rPr lang="en-US" sz="2600" b="0" dirty="0"/>
              <a:t>” (art. 52, comma 1, NOIF), </a:t>
            </a:r>
            <a:r>
              <a:rPr lang="en-US" sz="2600" b="0" dirty="0" err="1"/>
              <a:t>insuscettibile</a:t>
            </a:r>
            <a:r>
              <a:rPr lang="en-US" sz="2600" b="0" dirty="0"/>
              <a:t> di </a:t>
            </a:r>
            <a:r>
              <a:rPr lang="en-US" sz="2600" b="0" dirty="0" err="1"/>
              <a:t>essere</a:t>
            </a:r>
            <a:r>
              <a:rPr lang="en-US" sz="2600" b="0" dirty="0"/>
              <a:t> “</a:t>
            </a:r>
            <a:r>
              <a:rPr lang="en-US" sz="2600" b="0" i="1" dirty="0"/>
              <a:t>in </a:t>
            </a:r>
            <a:r>
              <a:rPr lang="en-US" sz="2600" b="0" i="1" dirty="0" err="1"/>
              <a:t>nessun</a:t>
            </a:r>
            <a:r>
              <a:rPr lang="en-US" sz="2600" b="0" i="1" dirty="0"/>
              <a:t> </a:t>
            </a:r>
            <a:r>
              <a:rPr lang="en-US" sz="2600" b="0" i="1" dirty="0" err="1" smtClean="0"/>
              <a:t>caso</a:t>
            </a:r>
            <a:r>
              <a:rPr lang="en-US" sz="2600" b="0" i="1" dirty="0" smtClean="0"/>
              <a:t> </a:t>
            </a:r>
            <a:r>
              <a:rPr lang="en-US" sz="2600" b="0" i="1" dirty="0" err="1" smtClean="0"/>
              <a:t>oggetto</a:t>
            </a:r>
            <a:r>
              <a:rPr lang="en-US" sz="2600" b="0" i="1" dirty="0" smtClean="0"/>
              <a:t> </a:t>
            </a:r>
            <a:r>
              <a:rPr lang="en-US" sz="2600" b="0" i="1" dirty="0"/>
              <a:t>di </a:t>
            </a:r>
            <a:r>
              <a:rPr lang="en-US" sz="2600" b="0" i="1" dirty="0" err="1" smtClean="0"/>
              <a:t>valutazione</a:t>
            </a:r>
            <a:r>
              <a:rPr lang="en-US" sz="2600" b="0" i="1" dirty="0" smtClean="0"/>
              <a:t> </a:t>
            </a:r>
            <a:r>
              <a:rPr lang="en-US" sz="2600" b="0" i="1" dirty="0" err="1" smtClean="0"/>
              <a:t>economica</a:t>
            </a:r>
            <a:r>
              <a:rPr lang="en-US" sz="2600" b="0" i="1" dirty="0" smtClean="0"/>
              <a:t> </a:t>
            </a:r>
            <a:r>
              <a:rPr lang="en-US" sz="2600" b="0" i="1" dirty="0"/>
              <a:t>o di </a:t>
            </a:r>
            <a:r>
              <a:rPr lang="en-US" sz="2600" b="0" i="1" dirty="0" err="1" smtClean="0"/>
              <a:t>cessione</a:t>
            </a:r>
            <a:r>
              <a:rPr lang="en-US" sz="2600" b="0" dirty="0" smtClean="0"/>
              <a:t>” </a:t>
            </a:r>
            <a:r>
              <a:rPr lang="en-US" sz="2600" b="0" dirty="0"/>
              <a:t>(art. 52, comma 2, NOIF).</a:t>
            </a:r>
            <a:endParaRPr lang="it-IT" sz="2600" b="0" dirty="0"/>
          </a:p>
          <a:p>
            <a:pPr marL="0" lvl="0" indent="0" algn="just">
              <a:spcBef>
                <a:spcPct val="20000"/>
              </a:spcBef>
            </a:pPr>
            <a:endParaRPr lang="it-IT" altLang="it-IT" sz="1814" b="0" dirty="0"/>
          </a:p>
        </p:txBody>
      </p:sp>
    </p:spTree>
    <p:extLst>
      <p:ext uri="{BB962C8B-B14F-4D97-AF65-F5344CB8AC3E}">
        <p14:creationId xmlns:p14="http://schemas.microsoft.com/office/powerpoint/2010/main" val="374817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a:t>
            </a: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co.2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NOIF</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lnSpcReduction="10000"/>
          </a:bodyPr>
          <a:lstStyle/>
          <a:p>
            <a:pPr algn="just"/>
            <a:r>
              <a:rPr lang="en-US" sz="2000" dirty="0" smtClean="0"/>
              <a:t>	</a:t>
            </a:r>
            <a:r>
              <a:rPr lang="en-US" sz="2600" b="0" i="1" dirty="0" smtClean="0"/>
              <a:t>Ai </a:t>
            </a:r>
            <a:r>
              <a:rPr lang="en-US" sz="2600" b="0" i="1" dirty="0" err="1"/>
              <a:t>sensi</a:t>
            </a:r>
            <a:r>
              <a:rPr lang="en-US" sz="2600" b="0" i="1" dirty="0"/>
              <a:t> </a:t>
            </a:r>
            <a:r>
              <a:rPr lang="en-US" sz="2600" b="0" i="1" dirty="0" err="1"/>
              <a:t>dell’art</a:t>
            </a:r>
            <a:r>
              <a:rPr lang="en-US" sz="2600" b="0" i="1" dirty="0"/>
              <a:t>. 16 comma 6, NOIF: “Il </a:t>
            </a:r>
            <a:r>
              <a:rPr lang="en-US" sz="2600" b="0" i="1" dirty="0" err="1"/>
              <a:t>Presidente</a:t>
            </a:r>
            <a:r>
              <a:rPr lang="en-US" sz="2600" b="0" i="1" dirty="0"/>
              <a:t> </a:t>
            </a:r>
            <a:r>
              <a:rPr lang="en-US" sz="2600" b="0" i="1" dirty="0" err="1"/>
              <a:t>federale</a:t>
            </a:r>
            <a:r>
              <a:rPr lang="en-US" sz="2600" b="0" i="1" dirty="0"/>
              <a:t> </a:t>
            </a:r>
            <a:r>
              <a:rPr lang="en-US" sz="2600" b="0" i="1" dirty="0" err="1"/>
              <a:t>delibera</a:t>
            </a:r>
            <a:r>
              <a:rPr lang="en-US" sz="2600" b="0" i="1" dirty="0"/>
              <a:t> la </a:t>
            </a:r>
            <a:r>
              <a:rPr lang="en-US" sz="2600" b="0" i="1" dirty="0" err="1"/>
              <a:t>revoca</a:t>
            </a:r>
            <a:r>
              <a:rPr lang="en-US" sz="2600" b="0" i="1" dirty="0"/>
              <a:t> </a:t>
            </a:r>
            <a:r>
              <a:rPr lang="en-US" sz="2600" b="0" i="1" dirty="0" err="1"/>
              <a:t>della</a:t>
            </a:r>
            <a:r>
              <a:rPr lang="en-US" sz="2600" b="0" i="1" dirty="0"/>
              <a:t> </a:t>
            </a:r>
            <a:r>
              <a:rPr lang="en-US" sz="2600" b="0" i="1" dirty="0" err="1"/>
              <a:t>affiliazione</a:t>
            </a:r>
            <a:r>
              <a:rPr lang="en-US" sz="2600" b="0" i="1" dirty="0"/>
              <a:t> </a:t>
            </a:r>
            <a:r>
              <a:rPr lang="en-US" sz="2600" b="0" i="1" dirty="0" err="1"/>
              <a:t>della</a:t>
            </a:r>
            <a:r>
              <a:rPr lang="en-US" sz="2600" b="0" i="1" dirty="0"/>
              <a:t> </a:t>
            </a:r>
            <a:r>
              <a:rPr lang="en-US" sz="2600" b="0" i="1" dirty="0" err="1"/>
              <a:t>società</a:t>
            </a:r>
            <a:r>
              <a:rPr lang="en-US" sz="2600" b="0" i="1" dirty="0"/>
              <a:t> in </a:t>
            </a:r>
            <a:r>
              <a:rPr lang="en-US" sz="2600" b="0" i="1" dirty="0" err="1"/>
              <a:t>caso</a:t>
            </a:r>
            <a:r>
              <a:rPr lang="en-US" sz="2600" b="0" i="1" dirty="0"/>
              <a:t> di </a:t>
            </a:r>
            <a:r>
              <a:rPr lang="en-US" sz="2600" b="0" i="1" dirty="0" err="1"/>
              <a:t>dichiarazione</a:t>
            </a:r>
            <a:r>
              <a:rPr lang="en-US" sz="2600" b="0" i="1" dirty="0"/>
              <a:t> e/o </a:t>
            </a:r>
            <a:r>
              <a:rPr lang="en-US" sz="2600" b="0" i="1" dirty="0" err="1"/>
              <a:t>accertamento</a:t>
            </a:r>
            <a:r>
              <a:rPr lang="en-US" sz="2600" b="0" i="1" dirty="0"/>
              <a:t> </a:t>
            </a:r>
            <a:r>
              <a:rPr lang="en-US" sz="2600" b="0" i="1" dirty="0" err="1"/>
              <a:t>giudiziale</a:t>
            </a:r>
            <a:r>
              <a:rPr lang="en-US" sz="2600" b="0" i="1" dirty="0"/>
              <a:t> </a:t>
            </a:r>
            <a:r>
              <a:rPr lang="en-US" sz="2600" b="0" i="1" dirty="0" err="1"/>
              <a:t>dello</a:t>
            </a:r>
            <a:r>
              <a:rPr lang="en-US" sz="2600" b="0" i="1" dirty="0"/>
              <a:t> </a:t>
            </a:r>
            <a:r>
              <a:rPr lang="en-US" sz="2600" b="0" i="1" dirty="0" err="1"/>
              <a:t>stato</a:t>
            </a:r>
            <a:r>
              <a:rPr lang="en-US" sz="2600" b="0" i="1" dirty="0"/>
              <a:t> di </a:t>
            </a:r>
            <a:r>
              <a:rPr lang="en-US" sz="2600" b="0" i="1" dirty="0" err="1"/>
              <a:t>insolvenza</a:t>
            </a:r>
            <a:r>
              <a:rPr lang="en-US" sz="2600" b="0" i="1" dirty="0"/>
              <a:t>. </a:t>
            </a:r>
            <a:r>
              <a:rPr lang="en-US" sz="2600" b="0" i="1" dirty="0" err="1"/>
              <a:t>Gli</a:t>
            </a:r>
            <a:r>
              <a:rPr lang="en-US" sz="2600" b="0" i="1" dirty="0"/>
              <a:t> </a:t>
            </a:r>
            <a:r>
              <a:rPr lang="en-US" sz="2600" b="0" i="1" dirty="0" err="1"/>
              <a:t>effetti</a:t>
            </a:r>
            <a:r>
              <a:rPr lang="en-US" sz="2600" b="0" i="1" dirty="0"/>
              <a:t> </a:t>
            </a:r>
            <a:r>
              <a:rPr lang="en-US" sz="2600" b="0" i="1" dirty="0" err="1"/>
              <a:t>della</a:t>
            </a:r>
            <a:r>
              <a:rPr lang="en-US" sz="2600" b="0" i="1" dirty="0"/>
              <a:t> </a:t>
            </a:r>
            <a:r>
              <a:rPr lang="en-US" sz="2600" b="0" i="1" dirty="0" err="1"/>
              <a:t>revoca</a:t>
            </a:r>
            <a:r>
              <a:rPr lang="en-US" sz="2600" b="0" i="1" dirty="0"/>
              <a:t>, </a:t>
            </a:r>
            <a:r>
              <a:rPr lang="en-US" sz="2600" b="0" i="1" dirty="0" err="1"/>
              <a:t>qualora</a:t>
            </a:r>
            <a:r>
              <a:rPr lang="en-US" sz="2600" b="0" i="1" dirty="0"/>
              <a:t> la </a:t>
            </a:r>
            <a:r>
              <a:rPr lang="en-US" sz="2600" b="0" i="1" dirty="0" err="1"/>
              <a:t>dichiarazione</a:t>
            </a:r>
            <a:r>
              <a:rPr lang="en-US" sz="2600" b="0" i="1" dirty="0"/>
              <a:t> e/o </a:t>
            </a:r>
            <a:r>
              <a:rPr lang="en-US" sz="2600" b="0" i="1" dirty="0" err="1"/>
              <a:t>l’accertamento</a:t>
            </a:r>
            <a:r>
              <a:rPr lang="en-US" sz="2600" b="0" i="1" dirty="0"/>
              <a:t> </a:t>
            </a:r>
            <a:r>
              <a:rPr lang="en-US" sz="2600" b="0" i="1" dirty="0" err="1"/>
              <a:t>giudiziale</a:t>
            </a:r>
            <a:r>
              <a:rPr lang="en-US" sz="2600" b="0" i="1" dirty="0"/>
              <a:t> </a:t>
            </a:r>
            <a:r>
              <a:rPr lang="en-US" sz="2600" b="0" i="1" dirty="0" err="1"/>
              <a:t>dello</a:t>
            </a:r>
            <a:r>
              <a:rPr lang="en-US" sz="2600" b="0" i="1" dirty="0"/>
              <a:t> </a:t>
            </a:r>
            <a:r>
              <a:rPr lang="en-US" sz="2600" b="0" i="1" dirty="0" err="1"/>
              <a:t>stato</a:t>
            </a:r>
            <a:r>
              <a:rPr lang="en-US" sz="2600" b="0" i="1" dirty="0"/>
              <a:t> di </a:t>
            </a:r>
            <a:r>
              <a:rPr lang="en-US" sz="2600" b="0" i="1" dirty="0" err="1"/>
              <a:t>insolvenza</a:t>
            </a:r>
            <a:r>
              <a:rPr lang="en-US" sz="2600" b="0" i="1" dirty="0"/>
              <a:t> </a:t>
            </a:r>
            <a:r>
              <a:rPr lang="en-US" sz="2600" b="0" i="1" dirty="0" err="1"/>
              <a:t>siano</a:t>
            </a:r>
            <a:r>
              <a:rPr lang="en-US" sz="2600" b="0" i="1" dirty="0"/>
              <a:t> </a:t>
            </a:r>
            <a:r>
              <a:rPr lang="en-US" sz="2600" b="0" i="1" dirty="0" err="1"/>
              <a:t>intervenuti</a:t>
            </a:r>
            <a:r>
              <a:rPr lang="en-US" sz="2600" b="0" i="1" dirty="0"/>
              <a:t> </a:t>
            </a:r>
            <a:r>
              <a:rPr lang="en-US" sz="2600" b="0" i="1" dirty="0" err="1"/>
              <a:t>nel</a:t>
            </a:r>
            <a:r>
              <a:rPr lang="en-US" sz="2600" b="0" i="1" dirty="0"/>
              <a:t> </a:t>
            </a:r>
            <a:r>
              <a:rPr lang="en-US" sz="2600" b="0" i="1" dirty="0" err="1"/>
              <a:t>corso</a:t>
            </a:r>
            <a:r>
              <a:rPr lang="en-US" sz="2600" b="0" i="1" dirty="0"/>
              <a:t> del </a:t>
            </a:r>
            <a:r>
              <a:rPr lang="en-US" sz="2600" b="0" i="1" dirty="0" err="1"/>
              <a:t>Campionato</a:t>
            </a:r>
            <a:r>
              <a:rPr lang="en-US" sz="2600" b="0" i="1" dirty="0"/>
              <a:t> e </a:t>
            </a:r>
            <a:r>
              <a:rPr lang="en-US" sz="2600" b="0" i="1" dirty="0" err="1"/>
              <a:t>comunque</a:t>
            </a:r>
            <a:r>
              <a:rPr lang="en-US" sz="2600" b="0" i="1" dirty="0"/>
              <a:t> prima </a:t>
            </a:r>
            <a:r>
              <a:rPr lang="en-US" sz="2600" b="0" i="1" dirty="0" err="1"/>
              <a:t>della</a:t>
            </a:r>
            <a:r>
              <a:rPr lang="en-US" sz="2600" b="0" i="1" dirty="0"/>
              <a:t> </a:t>
            </a:r>
            <a:r>
              <a:rPr lang="en-US" sz="2600" b="0" i="1" dirty="0" err="1"/>
              <a:t>scadenza</a:t>
            </a:r>
            <a:r>
              <a:rPr lang="en-US" sz="2600" b="0" i="1" dirty="0"/>
              <a:t> </a:t>
            </a:r>
            <a:r>
              <a:rPr lang="en-US" sz="2600" b="0" i="1" dirty="0" err="1"/>
              <a:t>fissata</a:t>
            </a:r>
            <a:r>
              <a:rPr lang="en-US" sz="2600" b="0" i="1" dirty="0"/>
              <a:t> per la </a:t>
            </a:r>
            <a:r>
              <a:rPr lang="en-US" sz="2600" b="0" i="1" dirty="0" err="1"/>
              <a:t>presentazione</a:t>
            </a:r>
            <a:r>
              <a:rPr lang="en-US" sz="2600" b="0" i="1" dirty="0"/>
              <a:t> </a:t>
            </a:r>
            <a:r>
              <a:rPr lang="en-US" sz="2600" b="0" i="1" dirty="0" err="1"/>
              <a:t>della</a:t>
            </a:r>
            <a:r>
              <a:rPr lang="en-US" sz="2600" b="0" i="1" dirty="0"/>
              <a:t> </a:t>
            </a:r>
            <a:r>
              <a:rPr lang="en-US" sz="2600" b="0" i="1" dirty="0" err="1"/>
              <a:t>domanda</a:t>
            </a:r>
            <a:r>
              <a:rPr lang="en-US" sz="2600" b="0" i="1" dirty="0"/>
              <a:t> di </a:t>
            </a:r>
            <a:r>
              <a:rPr lang="en-US" sz="2600" b="0" i="1" dirty="0" err="1"/>
              <a:t>iscrizione</a:t>
            </a:r>
            <a:r>
              <a:rPr lang="en-US" sz="2600" b="0" i="1" dirty="0"/>
              <a:t> al </a:t>
            </a:r>
            <a:r>
              <a:rPr lang="en-US" sz="2600" b="0" i="1" dirty="0" err="1"/>
              <a:t>campionato</a:t>
            </a:r>
            <a:r>
              <a:rPr lang="en-US" sz="2600" b="0" i="1" dirty="0"/>
              <a:t> di </a:t>
            </a:r>
            <a:r>
              <a:rPr lang="en-US" sz="2600" b="0" i="1" dirty="0" err="1"/>
              <a:t>competenza</a:t>
            </a:r>
            <a:r>
              <a:rPr lang="en-US" sz="2600" b="0" i="1" dirty="0"/>
              <a:t> </a:t>
            </a:r>
            <a:r>
              <a:rPr lang="en-US" sz="2600" b="0" i="1" dirty="0" err="1"/>
              <a:t>successivo</a:t>
            </a:r>
            <a:r>
              <a:rPr lang="en-US" sz="2600" b="0" i="1" dirty="0"/>
              <a:t>, </a:t>
            </a:r>
            <a:r>
              <a:rPr lang="en-US" sz="2600" b="0" i="1" dirty="0" err="1"/>
              <a:t>decorrono</a:t>
            </a:r>
            <a:r>
              <a:rPr lang="en-US" sz="2600" b="0" i="1" dirty="0"/>
              <a:t> da tale data </a:t>
            </a:r>
            <a:r>
              <a:rPr lang="en-US" sz="2600" b="0" i="1" dirty="0" err="1"/>
              <a:t>nel</a:t>
            </a:r>
            <a:r>
              <a:rPr lang="en-US" sz="2600" b="0" i="1" dirty="0"/>
              <a:t> solo </a:t>
            </a:r>
            <a:r>
              <a:rPr lang="en-US" sz="2600" b="0" i="1" dirty="0" err="1"/>
              <a:t>caso</a:t>
            </a:r>
            <a:r>
              <a:rPr lang="en-US" sz="2600" b="0" i="1" dirty="0"/>
              <a:t> in cui </a:t>
            </a:r>
            <a:r>
              <a:rPr lang="en-US" sz="2600" b="0" i="1" dirty="0" err="1"/>
              <a:t>l’esercizio</a:t>
            </a:r>
            <a:r>
              <a:rPr lang="en-US" sz="2600" b="0" i="1" dirty="0"/>
              <a:t> </a:t>
            </a:r>
            <a:r>
              <a:rPr lang="en-US" sz="2600" b="0" i="1" dirty="0" err="1"/>
              <a:t>dell’impresa</a:t>
            </a:r>
            <a:r>
              <a:rPr lang="en-US" sz="2600" b="0" i="1" dirty="0"/>
              <a:t> </a:t>
            </a:r>
            <a:r>
              <a:rPr lang="en-US" sz="2600" b="0" i="1" dirty="0" err="1"/>
              <a:t>prosegua</a:t>
            </a:r>
            <a:r>
              <a:rPr lang="en-US" sz="2600" b="0" i="1" dirty="0"/>
              <a:t> </a:t>
            </a:r>
            <a:r>
              <a:rPr lang="en-US" sz="2600" b="0" i="1" dirty="0" smtClean="0"/>
              <a:t>..”</a:t>
            </a:r>
            <a:endParaRPr lang="it-IT" sz="2600" b="0" i="1" dirty="0"/>
          </a:p>
          <a:p>
            <a:r>
              <a:rPr lang="en-US" sz="2600" b="0" i="1" dirty="0"/>
              <a:t> </a:t>
            </a:r>
            <a:endParaRPr lang="it-IT" sz="2600" b="0" i="1" dirty="0"/>
          </a:p>
          <a:p>
            <a:r>
              <a:rPr lang="en-US" sz="2000" b="0" dirty="0"/>
              <a:t> </a:t>
            </a:r>
            <a:endParaRPr lang="it-IT" sz="2000" b="0" dirty="0"/>
          </a:p>
          <a:p>
            <a:pPr marL="0" lvl="0" indent="0" algn="just">
              <a:spcBef>
                <a:spcPct val="20000"/>
              </a:spcBef>
            </a:pPr>
            <a:endParaRPr lang="it-IT" altLang="it-IT" sz="1814" b="0" dirty="0"/>
          </a:p>
        </p:txBody>
      </p:sp>
    </p:spTree>
    <p:extLst>
      <p:ext uri="{BB962C8B-B14F-4D97-AF65-F5344CB8AC3E}">
        <p14:creationId xmlns:p14="http://schemas.microsoft.com/office/powerpoint/2010/main" val="42131516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a:t>
            </a: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co.2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NOIF</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064847"/>
            <a:ext cx="8228160" cy="5156200"/>
          </a:xfrm>
        </p:spPr>
        <p:txBody>
          <a:bodyPr>
            <a:normAutofit fontScale="25000" lnSpcReduction="20000"/>
          </a:bodyPr>
          <a:lstStyle/>
          <a:p>
            <a:pPr algn="just"/>
            <a:r>
              <a:rPr lang="en-US" sz="2000" dirty="0" smtClean="0"/>
              <a:t>	</a:t>
            </a:r>
            <a:r>
              <a:rPr lang="it-IT" sz="2000" dirty="0" smtClean="0"/>
              <a:t> </a:t>
            </a:r>
            <a:endParaRPr lang="it-IT" sz="2000" i="1" dirty="0"/>
          </a:p>
          <a:p>
            <a:pPr algn="just"/>
            <a:r>
              <a:rPr lang="en-US" sz="2000" dirty="0"/>
              <a:t> </a:t>
            </a:r>
            <a:r>
              <a:rPr lang="it-IT" sz="6400" b="0" dirty="0"/>
              <a:t>A</a:t>
            </a:r>
            <a:r>
              <a:rPr lang="it-IT" sz="6400" b="0" dirty="0" smtClean="0"/>
              <a:t>i </a:t>
            </a:r>
            <a:r>
              <a:rPr lang="it-IT" sz="6400" b="0" dirty="0"/>
              <a:t>sensi dell’art. 16, comma 6, delle N.O.I.F., la dichiarazione e/o l’accertamento giudiziale </a:t>
            </a:r>
            <a:r>
              <a:rPr lang="it-IT" sz="6400" b="0" dirty="0" smtClean="0"/>
              <a:t>dello stato </a:t>
            </a:r>
            <a:r>
              <a:rPr lang="it-IT" sz="6400" b="0" dirty="0"/>
              <a:t>di insolvenza comporta la </a:t>
            </a:r>
            <a:r>
              <a:rPr lang="it-IT" sz="6400" b="0" dirty="0" smtClean="0"/>
              <a:t> revoca </a:t>
            </a:r>
            <a:r>
              <a:rPr lang="it-IT" sz="6400" b="0" dirty="0"/>
              <a:t>dell’affiliazione </a:t>
            </a:r>
            <a:r>
              <a:rPr lang="it-IT" sz="6400" b="0" dirty="0" smtClean="0"/>
              <a:t>della </a:t>
            </a:r>
            <a:r>
              <a:rPr lang="it-IT" sz="6400" b="0" dirty="0"/>
              <a:t>società sportiva da parte del </a:t>
            </a:r>
            <a:r>
              <a:rPr lang="it-IT" sz="6400" b="0" dirty="0" smtClean="0"/>
              <a:t>Presidente Federale </a:t>
            </a:r>
            <a:r>
              <a:rPr lang="it-IT" sz="6400" b="0" dirty="0"/>
              <a:t>F.I.G.C. con </a:t>
            </a:r>
            <a:r>
              <a:rPr lang="it-IT" sz="6400" b="0" dirty="0" smtClean="0"/>
              <a:t>effetti </a:t>
            </a:r>
            <a:r>
              <a:rPr lang="it-IT" sz="6400" b="0" dirty="0"/>
              <a:t>gravemente pregiudizievoli </a:t>
            </a:r>
            <a:r>
              <a:rPr lang="it-IT" sz="6400" b="0" dirty="0" smtClean="0"/>
              <a:t> per </a:t>
            </a:r>
            <a:r>
              <a:rPr lang="it-IT" sz="6400" b="0" dirty="0"/>
              <a:t>la società, quali: </a:t>
            </a:r>
          </a:p>
          <a:p>
            <a:pPr algn="just"/>
            <a:r>
              <a:rPr lang="it-IT" sz="6400" b="0" dirty="0"/>
              <a:t>(</a:t>
            </a:r>
            <a:r>
              <a:rPr lang="it-IT" sz="6400" b="0" dirty="0" smtClean="0"/>
              <a:t>i) Lo svincolo </a:t>
            </a:r>
            <a:r>
              <a:rPr lang="it-IT" sz="6400" b="0" dirty="0"/>
              <a:t>dei calciatori </a:t>
            </a:r>
            <a:r>
              <a:rPr lang="it-IT" sz="6400" b="0" dirty="0" smtClean="0"/>
              <a:t> tesserati </a:t>
            </a:r>
            <a:r>
              <a:rPr lang="it-IT" sz="6400" b="0" dirty="0"/>
              <a:t>(art. 110 N.O.I.F.)</a:t>
            </a:r>
          </a:p>
          <a:p>
            <a:pPr algn="just"/>
            <a:r>
              <a:rPr lang="it-IT" sz="6400" b="0" dirty="0"/>
              <a:t>(</a:t>
            </a:r>
            <a:r>
              <a:rPr lang="it-IT" sz="6400" b="0" dirty="0" smtClean="0"/>
              <a:t>ii) la perdita del titolo </a:t>
            </a:r>
            <a:r>
              <a:rPr lang="it-IT" sz="6400" b="0" dirty="0"/>
              <a:t>sportivo </a:t>
            </a:r>
            <a:r>
              <a:rPr lang="it-IT" sz="6400" b="0" dirty="0" smtClean="0"/>
              <a:t>ossia </a:t>
            </a:r>
            <a:r>
              <a:rPr lang="it-IT" sz="6400" b="0" dirty="0"/>
              <a:t>del </a:t>
            </a:r>
            <a:r>
              <a:rPr lang="it-IT" sz="6400" b="0" dirty="0" smtClean="0"/>
              <a:t>riconoscimento</a:t>
            </a:r>
            <a:r>
              <a:rPr lang="it-IT" sz="6400" b="0" dirty="0"/>
              <a:t>, da parte della F.I.G.C., delle condizioni </a:t>
            </a:r>
            <a:r>
              <a:rPr lang="it-IT" sz="6400" b="0" dirty="0" smtClean="0"/>
              <a:t>che legittimano</a:t>
            </a:r>
            <a:r>
              <a:rPr lang="it-IT" sz="6400" b="0" dirty="0"/>
              <a:t>, concorrendo gli altri requisiti previsti dalle norme federali, la partecipazione di </a:t>
            </a:r>
            <a:r>
              <a:rPr lang="it-IT" sz="6400" b="0" dirty="0" smtClean="0"/>
              <a:t>una società </a:t>
            </a:r>
            <a:r>
              <a:rPr lang="it-IT" sz="6400" b="0" dirty="0"/>
              <a:t>calcistica ad un determinato Campionato (art. 52, c.1 e 2, N.O.I.F.).</a:t>
            </a:r>
          </a:p>
          <a:p>
            <a:pPr algn="just"/>
            <a:r>
              <a:rPr lang="it-IT" sz="6400" b="0" dirty="0" smtClean="0"/>
              <a:t>Il </a:t>
            </a:r>
            <a:r>
              <a:rPr lang="it-IT" sz="6400" b="0" dirty="0"/>
              <a:t>titolo è per certo </a:t>
            </a:r>
            <a:r>
              <a:rPr lang="it-IT" sz="6400" b="0" dirty="0" smtClean="0"/>
              <a:t> condizione </a:t>
            </a:r>
            <a:r>
              <a:rPr lang="it-IT" sz="6400" b="0" dirty="0"/>
              <a:t>essenziale ed </a:t>
            </a:r>
            <a:r>
              <a:rPr lang="it-IT" sz="6400" b="0" dirty="0" smtClean="0"/>
              <a:t>imprescindibile per </a:t>
            </a:r>
            <a:r>
              <a:rPr lang="it-IT" sz="6400" b="0" dirty="0"/>
              <a:t>la società in quanto, da un </a:t>
            </a:r>
            <a:r>
              <a:rPr lang="it-IT" sz="6400" b="0" dirty="0" smtClean="0"/>
              <a:t>lato, legittima </a:t>
            </a:r>
            <a:r>
              <a:rPr lang="it-IT" sz="6400" b="0" dirty="0"/>
              <a:t>l’affiliato a partecipare alla competizione sportiva di appartenenza e, al </a:t>
            </a:r>
            <a:r>
              <a:rPr lang="it-IT" sz="6400" b="0" dirty="0" smtClean="0"/>
              <a:t>contempo, costituisce </a:t>
            </a:r>
            <a:r>
              <a:rPr lang="it-IT" sz="6400" b="0" dirty="0"/>
              <a:t>il fulcro su cui si </a:t>
            </a:r>
            <a:r>
              <a:rPr lang="it-IT" sz="6400" b="0" dirty="0" smtClean="0"/>
              <a:t>imperniano </a:t>
            </a:r>
            <a:r>
              <a:rPr lang="it-IT" sz="6400" b="0" dirty="0"/>
              <a:t>il </a:t>
            </a:r>
            <a:r>
              <a:rPr lang="it-IT" sz="6400" b="0" dirty="0" smtClean="0"/>
              <a:t> </a:t>
            </a:r>
            <a:r>
              <a:rPr lang="it-IT" sz="6400" b="0" i="1" dirty="0" smtClean="0"/>
              <a:t>business</a:t>
            </a:r>
            <a:r>
              <a:rPr lang="it-IT" sz="6400" b="0" dirty="0" smtClean="0"/>
              <a:t> </a:t>
            </a:r>
            <a:r>
              <a:rPr lang="it-IT" sz="6400" b="0" dirty="0"/>
              <a:t> </a:t>
            </a:r>
            <a:r>
              <a:rPr lang="it-IT" sz="6400" b="0" dirty="0" smtClean="0"/>
              <a:t>della </a:t>
            </a:r>
            <a:r>
              <a:rPr lang="it-IT" sz="6400" b="0" dirty="0"/>
              <a:t>società e gli indotti economici derivanti </a:t>
            </a:r>
            <a:r>
              <a:rPr lang="it-IT" sz="6400" b="0" dirty="0" smtClean="0"/>
              <a:t>dal “mondo </a:t>
            </a:r>
            <a:r>
              <a:rPr lang="it-IT" sz="6400" b="0" dirty="0"/>
              <a:t>calcio”.</a:t>
            </a:r>
          </a:p>
          <a:p>
            <a:pPr algn="just"/>
            <a:r>
              <a:rPr lang="it-IT" sz="6400" b="0" dirty="0"/>
              <a:t>Potremmo, dunque, affermare che il verificarsi di uno </a:t>
            </a:r>
            <a:r>
              <a:rPr lang="it-IT" sz="6400" b="0" dirty="0" smtClean="0"/>
              <a:t> stato </a:t>
            </a:r>
            <a:r>
              <a:rPr lang="it-IT" sz="6400" b="0" dirty="0"/>
              <a:t>di </a:t>
            </a:r>
            <a:r>
              <a:rPr lang="it-IT" sz="6400" b="0" dirty="0" smtClean="0"/>
              <a:t>insolvenza comporta </a:t>
            </a:r>
            <a:r>
              <a:rPr lang="it-IT" sz="6400" b="0" dirty="0"/>
              <a:t>effetti </a:t>
            </a:r>
            <a:r>
              <a:rPr lang="it-IT" sz="6400" b="0" dirty="0" smtClean="0"/>
              <a:t>devastanti per </a:t>
            </a:r>
            <a:r>
              <a:rPr lang="it-IT" sz="6400" b="0" dirty="0"/>
              <a:t>la società calcistica professionistica, venendo meno le condizioni-presupposto che le consentono </a:t>
            </a:r>
            <a:r>
              <a:rPr lang="it-IT" sz="6400" b="0" dirty="0" smtClean="0"/>
              <a:t>di perseguire </a:t>
            </a:r>
            <a:r>
              <a:rPr lang="it-IT" sz="6400" b="0" dirty="0"/>
              <a:t>il suo oggetto </a:t>
            </a:r>
            <a:r>
              <a:rPr lang="it-IT" sz="6400" b="0" dirty="0" smtClean="0"/>
              <a:t>sociale.</a:t>
            </a:r>
            <a:endParaRPr lang="it-IT" sz="6400" b="0" dirty="0"/>
          </a:p>
          <a:p>
            <a:pPr algn="just"/>
            <a:endParaRPr lang="it-IT" sz="2000" b="0" dirty="0"/>
          </a:p>
          <a:p>
            <a:pPr marL="0" lvl="0" indent="0" algn="just">
              <a:spcBef>
                <a:spcPct val="20000"/>
              </a:spcBef>
            </a:pPr>
            <a:endParaRPr lang="it-IT" altLang="it-IT" sz="1814" b="0" dirty="0"/>
          </a:p>
        </p:txBody>
      </p:sp>
    </p:spTree>
    <p:extLst>
      <p:ext uri="{BB962C8B-B14F-4D97-AF65-F5344CB8AC3E}">
        <p14:creationId xmlns:p14="http://schemas.microsoft.com/office/powerpoint/2010/main" val="34843019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Fallimento società calcistiche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marL="0" lvl="0" indent="0" algn="just">
              <a:spcBef>
                <a:spcPct val="20000"/>
              </a:spcBef>
            </a:pPr>
            <a:r>
              <a:rPr lang="it-IT" altLang="it-IT" sz="1814" b="0" dirty="0"/>
              <a:t>Il fenomeno del fallimento in ambito calcistico è ormai prassi abituale. Le società di calcio da mero fenomeno </a:t>
            </a:r>
            <a:r>
              <a:rPr lang="it-IT" altLang="it-IT" sz="1814" b="0" dirty="0" err="1"/>
              <a:t>associativistico</a:t>
            </a:r>
            <a:r>
              <a:rPr lang="it-IT" altLang="it-IT" sz="1814" b="0" dirty="0"/>
              <a:t> si sono trasformate in società di capitali con conseguente assoggettamento alla relativa disciplina prevista dal codice civile. Dopo i casi di Fiorentina e </a:t>
            </a:r>
            <a:r>
              <a:rPr lang="it-IT" altLang="it-IT" sz="1814" b="0" dirty="0" smtClean="0"/>
              <a:t>Napoli  </a:t>
            </a:r>
            <a:r>
              <a:rPr lang="it-IT" altLang="it-IT" sz="1814" b="0" dirty="0"/>
              <a:t>si è pensato di regolamentare in maniera organica le mancate iscrizioni ai campionati, derivanti anche dal fallimento delle società sportive.</a:t>
            </a:r>
          </a:p>
          <a:p>
            <a:pPr marL="0" lvl="0" indent="0" algn="just">
              <a:spcBef>
                <a:spcPct val="20000"/>
              </a:spcBef>
            </a:pPr>
            <a:r>
              <a:rPr lang="it-IT" altLang="it-IT" sz="1814" b="0" dirty="0"/>
              <a:t>La </a:t>
            </a:r>
            <a:r>
              <a:rPr lang="it-IT" altLang="it-IT" sz="1814" b="0" dirty="0" err="1"/>
              <a:t>F.i.g.c</a:t>
            </a:r>
            <a:r>
              <a:rPr lang="it-IT" altLang="it-IT" sz="1814" b="0" dirty="0"/>
              <a:t>. nel maggio 2004 emanava il </a:t>
            </a:r>
            <a:r>
              <a:rPr lang="it-IT" altLang="it-IT" sz="1814" b="0" dirty="0" err="1"/>
              <a:t>c.d</a:t>
            </a:r>
            <a:r>
              <a:rPr lang="it-IT" altLang="it-IT" sz="1814" b="0" dirty="0"/>
              <a:t> «</a:t>
            </a:r>
            <a:r>
              <a:rPr lang="it-IT" altLang="it-IT" sz="1814" dirty="0"/>
              <a:t>Lodo Petrucci</a:t>
            </a:r>
            <a:r>
              <a:rPr lang="it-IT" altLang="it-IT" sz="1814" b="0" dirty="0"/>
              <a:t>» .</a:t>
            </a:r>
          </a:p>
          <a:p>
            <a:pPr marL="0" lvl="0" indent="0" algn="just">
              <a:spcBef>
                <a:spcPct val="20000"/>
              </a:spcBef>
            </a:pPr>
            <a:r>
              <a:rPr lang="it-IT" altLang="it-IT" sz="1814" b="0" dirty="0"/>
              <a:t>Lo scopo della norma era quello di salvaguardare il mondo del calcio dai fallimenti in quanto con la dichiarazione di fallimento si ha l’automatica revoca dell’affiliazione della società e il conseguente venir meno del diritto di partecipare al campionato</a:t>
            </a:r>
          </a:p>
        </p:txBody>
      </p:sp>
    </p:spTree>
    <p:extLst>
      <p:ext uri="{BB962C8B-B14F-4D97-AF65-F5344CB8AC3E}">
        <p14:creationId xmlns:p14="http://schemas.microsoft.com/office/powerpoint/2010/main" val="6287335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titolo sportivo e l’</a:t>
            </a:r>
            <a:r>
              <a:rPr lang="it-IT" altLang="it-IT" sz="2903" b="1" dirty="0" err="1"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affiliazone</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lnSpcReduction="10000"/>
          </a:bodyPr>
          <a:lstStyle/>
          <a:p>
            <a:pPr algn="just"/>
            <a:r>
              <a:rPr lang="en-US" sz="2000" b="0" dirty="0" smtClean="0"/>
              <a:t>Il </a:t>
            </a:r>
            <a:r>
              <a:rPr lang="en-US" sz="2000" b="0" dirty="0" err="1" smtClean="0"/>
              <a:t>titolo</a:t>
            </a:r>
            <a:r>
              <a:rPr lang="en-US" sz="2000" b="0" dirty="0" smtClean="0"/>
              <a:t> </a:t>
            </a:r>
            <a:r>
              <a:rPr lang="en-US" sz="2000" b="0" dirty="0" err="1"/>
              <a:t>sportivo</a:t>
            </a:r>
            <a:r>
              <a:rPr lang="en-US" sz="2000" b="0" dirty="0"/>
              <a:t> </a:t>
            </a:r>
            <a:r>
              <a:rPr lang="en-US" sz="2000" b="0" dirty="0" err="1"/>
              <a:t>sopravvive</a:t>
            </a:r>
            <a:r>
              <a:rPr lang="en-US" sz="2000" b="0" dirty="0"/>
              <a:t> </a:t>
            </a:r>
            <a:r>
              <a:rPr lang="en-US" sz="2000" b="0" dirty="0" err="1"/>
              <a:t>anche</a:t>
            </a:r>
            <a:r>
              <a:rPr lang="en-US" sz="2000" b="0" dirty="0"/>
              <a:t> </a:t>
            </a:r>
            <a:r>
              <a:rPr lang="en-US" sz="2000" b="0" dirty="0" err="1"/>
              <a:t>alla</a:t>
            </a:r>
            <a:r>
              <a:rPr lang="en-US" sz="2000" b="0" dirty="0"/>
              <a:t> </a:t>
            </a:r>
            <a:r>
              <a:rPr lang="en-US" sz="2000" b="0" dirty="0" err="1"/>
              <a:t>revoca</a:t>
            </a:r>
            <a:r>
              <a:rPr lang="en-US" sz="2000" b="0" dirty="0"/>
              <a:t> </a:t>
            </a:r>
            <a:r>
              <a:rPr lang="en-US" sz="2000" b="0" dirty="0" err="1" smtClean="0"/>
              <a:t>dell’affiliazione</a:t>
            </a:r>
            <a:r>
              <a:rPr lang="en-US" sz="2000" b="0" dirty="0"/>
              <a:t> </a:t>
            </a:r>
            <a:r>
              <a:rPr lang="en-US" sz="2000" b="0" dirty="0" smtClean="0"/>
              <a:t>in </a:t>
            </a:r>
            <a:r>
              <a:rPr lang="en-US" sz="2000" b="0" dirty="0" err="1"/>
              <a:t>caso</a:t>
            </a:r>
            <a:r>
              <a:rPr lang="en-US" sz="2000" b="0" dirty="0"/>
              <a:t> di </a:t>
            </a:r>
            <a:r>
              <a:rPr lang="en-US" sz="2000" b="0" dirty="0" err="1"/>
              <a:t>dichiarazione</a:t>
            </a:r>
            <a:r>
              <a:rPr lang="en-US" sz="2000" b="0" dirty="0"/>
              <a:t> e/o </a:t>
            </a:r>
            <a:r>
              <a:rPr lang="en-US" sz="2000" b="0" dirty="0" err="1"/>
              <a:t>accertamento</a:t>
            </a:r>
            <a:r>
              <a:rPr lang="en-US" sz="2000" b="0" dirty="0"/>
              <a:t> </a:t>
            </a:r>
            <a:r>
              <a:rPr lang="en-US" sz="2000" b="0" dirty="0" err="1"/>
              <a:t>giudiziale</a:t>
            </a:r>
            <a:r>
              <a:rPr lang="en-US" sz="2000" b="0" dirty="0"/>
              <a:t> </a:t>
            </a:r>
            <a:r>
              <a:rPr lang="en-US" sz="2000" b="0" dirty="0" err="1"/>
              <a:t>dello</a:t>
            </a:r>
            <a:r>
              <a:rPr lang="en-US" sz="2000" b="0" dirty="0"/>
              <a:t> </a:t>
            </a:r>
            <a:r>
              <a:rPr lang="en-US" sz="2000" b="0" dirty="0" err="1"/>
              <a:t>stato</a:t>
            </a:r>
            <a:r>
              <a:rPr lang="en-US" sz="2000" b="0" dirty="0"/>
              <a:t> di </a:t>
            </a:r>
            <a:r>
              <a:rPr lang="en-US" sz="2000" b="0" dirty="0" err="1"/>
              <a:t>insolvenza</a:t>
            </a:r>
            <a:r>
              <a:rPr lang="en-US" sz="2000" b="0" dirty="0"/>
              <a:t> </a:t>
            </a:r>
            <a:r>
              <a:rPr lang="en-US" sz="2000" b="0" dirty="0" err="1"/>
              <a:t>ai</a:t>
            </a:r>
            <a:r>
              <a:rPr lang="en-US" sz="2000" b="0" dirty="0"/>
              <a:t> </a:t>
            </a:r>
            <a:r>
              <a:rPr lang="en-US" sz="2000" b="0" dirty="0" err="1"/>
              <a:t>sensi</a:t>
            </a:r>
            <a:r>
              <a:rPr lang="en-US" sz="2000" b="0" dirty="0"/>
              <a:t> </a:t>
            </a:r>
            <a:r>
              <a:rPr lang="en-US" sz="2000" b="0" dirty="0" err="1"/>
              <a:t>dell’art</a:t>
            </a:r>
            <a:r>
              <a:rPr lang="en-US" sz="2000" b="0" dirty="0"/>
              <a:t>. 16, comma 6, NOIF, </a:t>
            </a:r>
            <a:r>
              <a:rPr lang="en-US" sz="2000" b="0" dirty="0" err="1"/>
              <a:t>potendo</a:t>
            </a:r>
            <a:r>
              <a:rPr lang="en-US" sz="2000" b="0" dirty="0"/>
              <a:t> </a:t>
            </a:r>
            <a:r>
              <a:rPr lang="en-US" sz="2000" b="0" dirty="0" err="1"/>
              <a:t>essere</a:t>
            </a:r>
            <a:r>
              <a:rPr lang="en-US" sz="2000" b="0" dirty="0"/>
              <a:t> </a:t>
            </a:r>
            <a:r>
              <a:rPr lang="en-US" sz="2000" b="0" dirty="0" err="1"/>
              <a:t>attribuito</a:t>
            </a:r>
            <a:r>
              <a:rPr lang="en-US" sz="2000" b="0" dirty="0"/>
              <a:t> a </a:t>
            </a:r>
            <a:r>
              <a:rPr lang="en-US" sz="2000" b="0" dirty="0" err="1"/>
              <a:t>terzi</a:t>
            </a:r>
            <a:r>
              <a:rPr lang="en-US" sz="2000" b="0" dirty="0"/>
              <a:t> a </a:t>
            </a:r>
            <a:r>
              <a:rPr lang="en-US" sz="2000" b="0" dirty="0" err="1"/>
              <a:t>seguito</a:t>
            </a:r>
            <a:r>
              <a:rPr lang="en-US" sz="2000" b="0" dirty="0"/>
              <a:t> </a:t>
            </a:r>
            <a:r>
              <a:rPr lang="en-US" sz="2000" b="0" dirty="0" err="1"/>
              <a:t>della</a:t>
            </a:r>
            <a:r>
              <a:rPr lang="en-US" sz="2000" b="0" dirty="0"/>
              <a:t> </a:t>
            </a:r>
            <a:r>
              <a:rPr lang="en-US" sz="2000" b="0" dirty="0" err="1"/>
              <a:t>revoca</a:t>
            </a:r>
            <a:r>
              <a:rPr lang="en-US" sz="2000" b="0" dirty="0"/>
              <a:t> </a:t>
            </a:r>
            <a:r>
              <a:rPr lang="en-US" sz="2000" b="0" dirty="0" err="1"/>
              <a:t>dell’affiliazione</a:t>
            </a:r>
            <a:r>
              <a:rPr lang="en-US" sz="2000" b="0" dirty="0"/>
              <a:t> </a:t>
            </a:r>
            <a:r>
              <a:rPr lang="en-US" sz="2000" b="0" dirty="0" err="1"/>
              <a:t>della</a:t>
            </a:r>
            <a:r>
              <a:rPr lang="en-US" sz="2000" b="0" dirty="0"/>
              <a:t> </a:t>
            </a:r>
            <a:r>
              <a:rPr lang="en-US" sz="2000" b="0" dirty="0" err="1"/>
              <a:t>società</a:t>
            </a:r>
            <a:r>
              <a:rPr lang="en-US" sz="2000" b="0" dirty="0"/>
              <a:t> </a:t>
            </a:r>
            <a:r>
              <a:rPr lang="en-US" sz="2000" b="0" dirty="0" err="1"/>
              <a:t>sportiva</a:t>
            </a:r>
            <a:r>
              <a:rPr lang="en-US" sz="2000" b="0" dirty="0"/>
              <a:t> </a:t>
            </a:r>
            <a:r>
              <a:rPr lang="en-US" sz="2000" b="0" dirty="0" err="1"/>
              <a:t>che</a:t>
            </a:r>
            <a:r>
              <a:rPr lang="en-US" sz="2000" b="0" dirty="0"/>
              <a:t> lo </a:t>
            </a:r>
            <a:r>
              <a:rPr lang="en-US" sz="2000" b="0" dirty="0" err="1"/>
              <a:t>abbia</a:t>
            </a:r>
            <a:r>
              <a:rPr lang="en-US" sz="2000" b="0" dirty="0"/>
              <a:t> </a:t>
            </a:r>
            <a:r>
              <a:rPr lang="en-US" sz="2000" b="0" dirty="0" err="1"/>
              <a:t>acquisito</a:t>
            </a:r>
            <a:r>
              <a:rPr lang="en-US" sz="2000" b="0" dirty="0"/>
              <a:t> “</a:t>
            </a:r>
            <a:r>
              <a:rPr lang="en-US" sz="2000" b="0" dirty="0" err="1"/>
              <a:t>sul</a:t>
            </a:r>
            <a:r>
              <a:rPr lang="en-US" sz="2000" b="0" dirty="0"/>
              <a:t> campo”.</a:t>
            </a:r>
            <a:endParaRPr lang="it-IT" sz="2000" b="0" dirty="0"/>
          </a:p>
          <a:p>
            <a:pPr algn="just"/>
            <a:r>
              <a:rPr lang="en-US" sz="2000" b="0" dirty="0" smtClean="0"/>
              <a:t>Le NOIF </a:t>
            </a:r>
            <a:r>
              <a:rPr lang="en-US" sz="2000" b="0" dirty="0" err="1" smtClean="0"/>
              <a:t>prescrivono</a:t>
            </a:r>
            <a:r>
              <a:rPr lang="en-US" sz="2000" b="0" dirty="0" smtClean="0"/>
              <a:t> </a:t>
            </a:r>
            <a:r>
              <a:rPr lang="en-US" sz="2000" b="0" dirty="0" err="1" smtClean="0"/>
              <a:t>espressamente</a:t>
            </a:r>
            <a:r>
              <a:rPr lang="en-US" sz="2000" b="0" dirty="0" smtClean="0"/>
              <a:t> </a:t>
            </a:r>
            <a:r>
              <a:rPr lang="en-US" sz="2000" b="0" dirty="0" err="1"/>
              <a:t>che</a:t>
            </a:r>
            <a:r>
              <a:rPr lang="en-US" sz="2000" b="0" dirty="0"/>
              <a:t> “</a:t>
            </a:r>
            <a:r>
              <a:rPr lang="en-US" sz="2000" b="0" i="1" dirty="0" err="1"/>
              <a:t>il</a:t>
            </a:r>
            <a:r>
              <a:rPr lang="en-US" sz="2000" b="0" i="1" dirty="0"/>
              <a:t> </a:t>
            </a:r>
            <a:r>
              <a:rPr lang="en-US" sz="2000" b="0" i="1" dirty="0" err="1"/>
              <a:t>titolo</a:t>
            </a:r>
            <a:r>
              <a:rPr lang="en-US" sz="2000" b="0" i="1" dirty="0"/>
              <a:t> </a:t>
            </a:r>
            <a:r>
              <a:rPr lang="en-US" sz="2000" b="0" i="1" dirty="0" err="1"/>
              <a:t>sportivo</a:t>
            </a:r>
            <a:r>
              <a:rPr lang="en-US" sz="2000" b="0" i="1" dirty="0"/>
              <a:t> - </a:t>
            </a:r>
            <a:r>
              <a:rPr lang="en-US" sz="2000" b="0" i="1" dirty="0" err="1"/>
              <a:t>ove</a:t>
            </a:r>
            <a:r>
              <a:rPr lang="en-US" sz="2000" b="0" i="1" dirty="0"/>
              <a:t> </a:t>
            </a:r>
            <a:r>
              <a:rPr lang="en-US" sz="2000" b="0" i="1" dirty="0" err="1"/>
              <a:t>concerna</a:t>
            </a:r>
            <a:r>
              <a:rPr lang="en-US" sz="2000" b="0" i="1" dirty="0"/>
              <a:t> un </a:t>
            </a:r>
            <a:r>
              <a:rPr lang="en-US" sz="2000" b="0" i="1" dirty="0" err="1"/>
              <a:t>campionato</a:t>
            </a:r>
            <a:r>
              <a:rPr lang="en-US" sz="2000" b="0" i="1" dirty="0"/>
              <a:t> </a:t>
            </a:r>
            <a:r>
              <a:rPr lang="en-US" sz="2000" b="0" i="1" dirty="0" err="1" smtClean="0"/>
              <a:t>professionistico</a:t>
            </a:r>
            <a:r>
              <a:rPr lang="en-US" sz="2000" b="0" i="1" dirty="0" smtClean="0"/>
              <a:t> - </a:t>
            </a:r>
            <a:r>
              <a:rPr lang="en-US" sz="2000" b="0" i="1" dirty="0"/>
              <a:t>di </a:t>
            </a:r>
            <a:r>
              <a:rPr lang="en-US" sz="2000" b="0" i="1" dirty="0" err="1"/>
              <a:t>una</a:t>
            </a:r>
            <a:r>
              <a:rPr lang="en-US" sz="2000" b="0" i="1" dirty="0"/>
              <a:t> </a:t>
            </a:r>
            <a:r>
              <a:rPr lang="en-US" sz="2000" b="0" i="1" dirty="0" err="1"/>
              <a:t>società</a:t>
            </a:r>
            <a:r>
              <a:rPr lang="en-US" sz="2000" b="0" i="1" dirty="0"/>
              <a:t> a cui </a:t>
            </a:r>
            <a:r>
              <a:rPr lang="en-US" sz="2000" b="0" i="1" dirty="0" err="1"/>
              <a:t>venga</a:t>
            </a:r>
            <a:r>
              <a:rPr lang="en-US" sz="2000" b="0" i="1" dirty="0"/>
              <a:t> </a:t>
            </a:r>
            <a:r>
              <a:rPr lang="en-US" sz="2000" b="0" i="1" dirty="0" err="1"/>
              <a:t>revocata</a:t>
            </a:r>
            <a:r>
              <a:rPr lang="en-US" sz="2000" b="0" i="1" dirty="0"/>
              <a:t> </a:t>
            </a:r>
            <a:r>
              <a:rPr lang="en-US" sz="2000" b="0" i="1" dirty="0" err="1"/>
              <a:t>l’affiliazione</a:t>
            </a:r>
            <a:r>
              <a:rPr lang="en-US" sz="2000" b="0" i="1" dirty="0"/>
              <a:t> </a:t>
            </a:r>
            <a:r>
              <a:rPr lang="en-US" sz="2000" b="0" i="1" dirty="0" err="1"/>
              <a:t>ai</a:t>
            </a:r>
            <a:r>
              <a:rPr lang="en-US" sz="2000" b="0" i="1" dirty="0"/>
              <a:t> </a:t>
            </a:r>
            <a:r>
              <a:rPr lang="en-US" sz="2000" b="0" i="1" dirty="0" err="1"/>
              <a:t>sensi</a:t>
            </a:r>
            <a:r>
              <a:rPr lang="en-US" sz="2000" b="0" i="1" dirty="0"/>
              <a:t> </a:t>
            </a:r>
            <a:r>
              <a:rPr lang="en-US" sz="2000" b="0" i="1" dirty="0" err="1"/>
              <a:t>dell’art</a:t>
            </a:r>
            <a:r>
              <a:rPr lang="en-US" sz="2000" b="0" i="1" dirty="0"/>
              <a:t>. 16, comma 6, NOIF, </a:t>
            </a:r>
            <a:r>
              <a:rPr lang="en-US" sz="2000" b="0" i="1" dirty="0" err="1"/>
              <a:t>può</a:t>
            </a:r>
            <a:r>
              <a:rPr lang="en-US" sz="2000" b="0" i="1" dirty="0"/>
              <a:t> </a:t>
            </a:r>
            <a:r>
              <a:rPr lang="en-US" sz="2000" b="0" i="1" dirty="0" err="1"/>
              <a:t>essere</a:t>
            </a:r>
            <a:r>
              <a:rPr lang="en-US" sz="2000" b="0" i="1" dirty="0"/>
              <a:t> </a:t>
            </a:r>
            <a:r>
              <a:rPr lang="en-US" sz="2000" b="0" i="1" dirty="0" err="1"/>
              <a:t>attribuito</a:t>
            </a:r>
            <a:r>
              <a:rPr lang="en-US" sz="2000" b="0" i="1" dirty="0"/>
              <a:t> ad </a:t>
            </a:r>
            <a:r>
              <a:rPr lang="en-US" sz="2000" b="0" i="1" dirty="0" err="1"/>
              <a:t>altra</a:t>
            </a:r>
            <a:r>
              <a:rPr lang="en-US" sz="2000" b="0" i="1" dirty="0"/>
              <a:t> </a:t>
            </a:r>
            <a:r>
              <a:rPr lang="en-US" sz="2000" b="0" i="1" dirty="0" err="1"/>
              <a:t>società</a:t>
            </a:r>
            <a:r>
              <a:rPr lang="en-US" sz="2000" b="0" i="1" dirty="0"/>
              <a:t> con </a:t>
            </a:r>
            <a:r>
              <a:rPr lang="en-US" sz="2000" b="0" i="1" dirty="0" err="1"/>
              <a:t>delibera</a:t>
            </a:r>
            <a:r>
              <a:rPr lang="en-US" sz="2000" b="0" i="1" dirty="0"/>
              <a:t> del </a:t>
            </a:r>
            <a:r>
              <a:rPr lang="en-US" sz="2000" b="0" i="1" dirty="0" err="1"/>
              <a:t>Presidente</a:t>
            </a:r>
            <a:r>
              <a:rPr lang="en-US" sz="2000" b="0" i="1" dirty="0"/>
              <a:t> </a:t>
            </a:r>
            <a:r>
              <a:rPr lang="en-US" sz="2000" b="0" i="1" dirty="0" err="1"/>
              <a:t>della</a:t>
            </a:r>
            <a:r>
              <a:rPr lang="en-US" sz="2000" b="0" i="1" dirty="0"/>
              <a:t> FIGC …</a:t>
            </a:r>
            <a:r>
              <a:rPr lang="en-US" sz="2000" b="0" dirty="0"/>
              <a:t>” (art. 52, comma 3, NOIF</a:t>
            </a:r>
            <a:r>
              <a:rPr lang="en-US" sz="2000" b="0" dirty="0" smtClean="0"/>
              <a:t>).</a:t>
            </a:r>
          </a:p>
          <a:p>
            <a:pPr algn="just"/>
            <a:r>
              <a:rPr lang="en-US" sz="2000" b="0" dirty="0"/>
              <a:t>Il </a:t>
            </a:r>
            <a:r>
              <a:rPr lang="en-US" sz="2000" b="0" dirty="0" err="1"/>
              <a:t>titolo</a:t>
            </a:r>
            <a:r>
              <a:rPr lang="en-US" sz="2000" b="0" dirty="0"/>
              <a:t> </a:t>
            </a:r>
            <a:r>
              <a:rPr lang="en-US" sz="2000" b="0" dirty="0" err="1"/>
              <a:t>sportivo</a:t>
            </a:r>
            <a:r>
              <a:rPr lang="en-US" sz="2000" b="0" dirty="0"/>
              <a:t> </a:t>
            </a:r>
            <a:r>
              <a:rPr lang="en-US" sz="2000" b="0" dirty="0" err="1"/>
              <a:t>riflette</a:t>
            </a:r>
            <a:r>
              <a:rPr lang="en-US" sz="2000" b="0" dirty="0"/>
              <a:t>, per </a:t>
            </a:r>
            <a:r>
              <a:rPr lang="en-US" sz="2000" b="0" dirty="0" err="1"/>
              <a:t>così</a:t>
            </a:r>
            <a:r>
              <a:rPr lang="en-US" sz="2000" b="0" dirty="0"/>
              <a:t> dire, </a:t>
            </a:r>
            <a:r>
              <a:rPr lang="en-US" sz="2000" b="0" dirty="0" err="1"/>
              <a:t>una</a:t>
            </a:r>
            <a:r>
              <a:rPr lang="en-US" sz="2000" b="0" dirty="0"/>
              <a:t> </a:t>
            </a:r>
            <a:r>
              <a:rPr lang="en-US" sz="2000" b="0" dirty="0" err="1"/>
              <a:t>qualità</a:t>
            </a:r>
            <a:r>
              <a:rPr lang="en-US" sz="2000" b="0" dirty="0"/>
              <a:t> del </a:t>
            </a:r>
            <a:r>
              <a:rPr lang="en-US" sz="2000" b="0" dirty="0" err="1"/>
              <a:t>soggetto</a:t>
            </a:r>
            <a:r>
              <a:rPr lang="en-US" sz="2000" b="0" dirty="0"/>
              <a:t> </a:t>
            </a:r>
            <a:r>
              <a:rPr lang="en-US" sz="2000" b="0" dirty="0" err="1"/>
              <a:t>affiliato</a:t>
            </a:r>
            <a:r>
              <a:rPr lang="en-US" sz="2000" b="0" dirty="0"/>
              <a:t>, </a:t>
            </a:r>
            <a:r>
              <a:rPr lang="en-US" sz="2000" b="0" dirty="0" err="1"/>
              <a:t>sintetizzando</a:t>
            </a:r>
            <a:r>
              <a:rPr lang="en-US" sz="2000" b="0" dirty="0"/>
              <a:t> </a:t>
            </a:r>
            <a:r>
              <a:rPr lang="en-US" sz="2000" b="0" dirty="0" err="1"/>
              <a:t>il</a:t>
            </a:r>
            <a:r>
              <a:rPr lang="en-US" sz="2000" b="0" dirty="0"/>
              <a:t> </a:t>
            </a:r>
            <a:r>
              <a:rPr lang="en-US" sz="2000" b="0" dirty="0" err="1"/>
              <a:t>possesso</a:t>
            </a:r>
            <a:r>
              <a:rPr lang="en-US" sz="2000" b="0" dirty="0"/>
              <a:t> di </a:t>
            </a:r>
            <a:r>
              <a:rPr lang="en-US" sz="2000" b="0" dirty="0" err="1"/>
              <a:t>determinati</a:t>
            </a:r>
            <a:r>
              <a:rPr lang="en-US" sz="2000" b="0" dirty="0"/>
              <a:t> </a:t>
            </a:r>
            <a:r>
              <a:rPr lang="en-US" sz="2000" b="0" dirty="0" err="1"/>
              <a:t>requisiti</a:t>
            </a:r>
            <a:r>
              <a:rPr lang="en-US" sz="2000" b="0" dirty="0"/>
              <a:t> e </a:t>
            </a:r>
            <a:r>
              <a:rPr lang="en-US" sz="2000" b="0" dirty="0" smtClean="0"/>
              <a:t>per </a:t>
            </a:r>
            <a:r>
              <a:rPr lang="en-US" sz="2000" b="0" dirty="0" err="1" smtClean="0"/>
              <a:t>i</a:t>
            </a:r>
            <a:r>
              <a:rPr lang="en-US" sz="2000" b="0" dirty="0" smtClean="0"/>
              <a:t> </a:t>
            </a:r>
            <a:r>
              <a:rPr lang="en-US" sz="2000" b="0" dirty="0" err="1" smtClean="0"/>
              <a:t>quali</a:t>
            </a:r>
            <a:r>
              <a:rPr lang="en-US" sz="2000" b="0" dirty="0" smtClean="0"/>
              <a:t> la </a:t>
            </a:r>
            <a:r>
              <a:rPr lang="en-US" sz="2000" b="0" dirty="0" err="1" smtClean="0"/>
              <a:t>società</a:t>
            </a:r>
            <a:r>
              <a:rPr lang="en-US" sz="2000" b="0" dirty="0" smtClean="0"/>
              <a:t> </a:t>
            </a:r>
            <a:r>
              <a:rPr lang="en-US" sz="2000" b="0" dirty="0" err="1" smtClean="0"/>
              <a:t>sportiva</a:t>
            </a:r>
            <a:r>
              <a:rPr lang="en-US" sz="2000" b="0" dirty="0" smtClean="0"/>
              <a:t> ha </a:t>
            </a:r>
            <a:r>
              <a:rPr lang="en-US" sz="2000" b="0" dirty="0" err="1"/>
              <a:t>titolo</a:t>
            </a:r>
            <a:r>
              <a:rPr lang="en-US" sz="2000" b="0" dirty="0"/>
              <a:t> a </a:t>
            </a:r>
            <a:r>
              <a:rPr lang="en-US" sz="2000" b="0" dirty="0" err="1"/>
              <a:t>partecipare</a:t>
            </a:r>
            <a:r>
              <a:rPr lang="en-US" sz="2000" b="0" dirty="0"/>
              <a:t> </a:t>
            </a:r>
            <a:r>
              <a:rPr lang="en-US" sz="2000" b="0" dirty="0" err="1"/>
              <a:t>alla</a:t>
            </a:r>
            <a:r>
              <a:rPr lang="en-US" sz="2000" b="0" dirty="0"/>
              <a:t> </a:t>
            </a:r>
            <a:r>
              <a:rPr lang="en-US" sz="2000" b="0" dirty="0" err="1"/>
              <a:t>competizione</a:t>
            </a:r>
            <a:r>
              <a:rPr lang="en-US" sz="2000" b="0" dirty="0"/>
              <a:t> </a:t>
            </a:r>
            <a:r>
              <a:rPr lang="en-US" sz="2000" b="0" dirty="0" err="1"/>
              <a:t>sportiva</a:t>
            </a:r>
            <a:r>
              <a:rPr lang="en-US" sz="2000" b="0" dirty="0"/>
              <a:t> di </a:t>
            </a:r>
            <a:r>
              <a:rPr lang="en-US" sz="2000" b="0" dirty="0" err="1" smtClean="0"/>
              <a:t>competenza</a:t>
            </a:r>
            <a:r>
              <a:rPr lang="en-US" sz="2000" b="0" dirty="0" smtClean="0"/>
              <a:t>.</a:t>
            </a:r>
          </a:p>
          <a:p>
            <a:pPr algn="just"/>
            <a:r>
              <a:rPr lang="en-US" sz="2000" b="0" dirty="0"/>
              <a:t>I</a:t>
            </a:r>
            <a:r>
              <a:rPr lang="en-US" sz="2000" b="0" dirty="0" smtClean="0"/>
              <a:t>n </a:t>
            </a:r>
            <a:r>
              <a:rPr lang="en-US" sz="2000" b="0" dirty="0" err="1"/>
              <a:t>tal</a:t>
            </a:r>
            <a:r>
              <a:rPr lang="en-US" sz="2000" b="0" dirty="0"/>
              <a:t> </a:t>
            </a:r>
            <a:r>
              <a:rPr lang="en-US" sz="2000" b="0" dirty="0" err="1" smtClean="0"/>
              <a:t>senso</a:t>
            </a:r>
            <a:r>
              <a:rPr lang="en-US" sz="2000" b="0" dirty="0" smtClean="0"/>
              <a:t> </a:t>
            </a:r>
            <a:r>
              <a:rPr lang="en-US" sz="2000" b="0" dirty="0" err="1" smtClean="0"/>
              <a:t>il</a:t>
            </a:r>
            <a:r>
              <a:rPr lang="en-US" sz="2000" b="0" dirty="0" smtClean="0"/>
              <a:t> </a:t>
            </a:r>
            <a:r>
              <a:rPr lang="en-US" sz="2000" b="0" dirty="0" err="1" smtClean="0"/>
              <a:t>titolo</a:t>
            </a:r>
            <a:r>
              <a:rPr lang="en-US" sz="2000" b="0" dirty="0" smtClean="0"/>
              <a:t> </a:t>
            </a:r>
            <a:r>
              <a:rPr lang="en-US" sz="2000" b="0" dirty="0" err="1" smtClean="0"/>
              <a:t>sportivo</a:t>
            </a:r>
            <a:r>
              <a:rPr lang="en-US" sz="2000" b="0" dirty="0" smtClean="0"/>
              <a:t> </a:t>
            </a:r>
            <a:r>
              <a:rPr lang="en-US" sz="2000" b="0" dirty="0" err="1" smtClean="0"/>
              <a:t>costituisce</a:t>
            </a:r>
            <a:r>
              <a:rPr lang="en-US" sz="2000" b="0" dirty="0" smtClean="0"/>
              <a:t> </a:t>
            </a:r>
            <a:r>
              <a:rPr lang="en-US" sz="2000" b="0" dirty="0" err="1"/>
              <a:t>condizione</a:t>
            </a:r>
            <a:r>
              <a:rPr lang="en-US" sz="2000" b="0" dirty="0"/>
              <a:t> </a:t>
            </a:r>
            <a:r>
              <a:rPr lang="en-US" sz="2000" b="0" dirty="0" err="1"/>
              <a:t>imprescindibile</a:t>
            </a:r>
            <a:r>
              <a:rPr lang="en-US" sz="2000" b="0" dirty="0"/>
              <a:t> per </a:t>
            </a:r>
            <a:r>
              <a:rPr lang="en-US" sz="2000" b="0" dirty="0" err="1"/>
              <a:t>l’esercizio</a:t>
            </a:r>
            <a:r>
              <a:rPr lang="en-US" sz="2000" b="0" dirty="0"/>
              <a:t> </a:t>
            </a:r>
            <a:r>
              <a:rPr lang="en-US" sz="2000" b="0" dirty="0" err="1"/>
              <a:t>dell’attività</a:t>
            </a:r>
            <a:r>
              <a:rPr lang="en-US" sz="2000" b="0" dirty="0"/>
              <a:t> </a:t>
            </a:r>
            <a:r>
              <a:rPr lang="en-US" sz="2000" b="0" dirty="0" err="1"/>
              <a:t>sportiva</a:t>
            </a:r>
            <a:r>
              <a:rPr lang="it-IT" sz="2000" b="0" dirty="0"/>
              <a:t> </a:t>
            </a:r>
            <a:r>
              <a:rPr lang="it-IT" sz="2000" b="0" dirty="0" smtClean="0"/>
              <a:t>.</a:t>
            </a:r>
            <a:endParaRPr lang="it-IT" sz="2000" b="0" dirty="0"/>
          </a:p>
          <a:p>
            <a:pPr marL="0" lvl="0" indent="0" algn="just">
              <a:spcBef>
                <a:spcPct val="20000"/>
              </a:spcBef>
            </a:pPr>
            <a:endParaRPr lang="it-IT" altLang="it-IT" sz="1814" b="0" dirty="0"/>
          </a:p>
        </p:txBody>
      </p:sp>
    </p:spTree>
    <p:extLst>
      <p:ext uri="{BB962C8B-B14F-4D97-AF65-F5344CB8AC3E}">
        <p14:creationId xmlns:p14="http://schemas.microsoft.com/office/powerpoint/2010/main" val="2432799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ttotitolo 2"/>
          <p:cNvSpPr>
            <a:spLocks/>
          </p:cNvSpPr>
          <p:nvPr/>
        </p:nvSpPr>
        <p:spPr bwMode="auto">
          <a:xfrm>
            <a:off x="1226880" y="2546280"/>
            <a:ext cx="6652800" cy="1756800"/>
          </a:xfrm>
          <a:prstGeom prst="rect">
            <a:avLst/>
          </a:prstGeom>
          <a:noFill/>
          <a:ln w="9525">
            <a:noFill/>
            <a:miter lim="800000"/>
            <a:headEnd/>
            <a:tailEnd/>
          </a:ln>
          <a:effectLst/>
        </p:spPr>
        <p:txBody>
          <a:bodyPr lIns="67493"/>
          <a:lstStyle/>
          <a:p>
            <a:pPr algn="ctr" fontAlgn="auto">
              <a:spcBef>
                <a:spcPct val="20000"/>
              </a:spcBef>
              <a:spcAft>
                <a:spcPts val="0"/>
              </a:spcAft>
              <a:tabLst>
                <a:tab pos="900020" algn="l"/>
                <a:tab pos="5642977" algn="l"/>
              </a:tabLst>
              <a:defRPr/>
            </a:pPr>
            <a:endParaRPr lang="it-IT" sz="5399" b="1" dirty="0">
              <a:solidFill>
                <a:srgbClr val="00133A"/>
              </a:solidFill>
              <a:effectLst>
                <a:glow rad="63500">
                  <a:srgbClr val="4382C1">
                    <a:alpha val="40000"/>
                  </a:srgbClr>
                </a:glow>
                <a:outerShdw blurRad="38100" dist="38100" dir="2700000" algn="tl">
                  <a:srgbClr val="C0C0C0"/>
                </a:outerShdw>
              </a:effectLst>
              <a:latin typeface="Garamond" pitchFamily="18" charset="0"/>
            </a:endParaRPr>
          </a:p>
        </p:txBody>
      </p:sp>
      <p:sp>
        <p:nvSpPr>
          <p:cNvPr id="13" name="Titolo 1"/>
          <p:cNvSpPr>
            <a:spLocks/>
          </p:cNvSpPr>
          <p:nvPr/>
        </p:nvSpPr>
        <p:spPr bwMode="auto">
          <a:xfrm>
            <a:off x="878025" y="135067"/>
            <a:ext cx="7100640" cy="1068110"/>
          </a:xfrm>
          <a:prstGeom prst="rect">
            <a:avLst/>
          </a:prstGeom>
          <a:noFill/>
          <a:ln w="9525">
            <a:noFill/>
            <a:miter lim="800000"/>
            <a:headEnd/>
            <a:tailEnd/>
          </a:ln>
          <a:effectLst/>
        </p:spPr>
        <p:txBody>
          <a:bodyPr anchor="ctr"/>
          <a:lstStyle/>
          <a:p>
            <a:pPr algn="ctr">
              <a:defRPr/>
            </a:pPr>
            <a:r>
              <a:rPr lang="it-IT" sz="2799" b="1" dirty="0">
                <a:solidFill>
                  <a:srgbClr val="001933"/>
                </a:solidFill>
                <a:effectLst>
                  <a:outerShdw blurRad="38100" dist="38100" dir="2700000" algn="tl">
                    <a:srgbClr val="C0C0C0"/>
                  </a:outerShdw>
                </a:effectLst>
                <a:latin typeface="Garamond" pitchFamily="18" charset="0"/>
              </a:rPr>
              <a:t>UNIVERSITÀ CARLO CATTANEO</a:t>
            </a:r>
          </a:p>
          <a:p>
            <a:pPr algn="ctr">
              <a:defRPr/>
            </a:pPr>
            <a:r>
              <a:rPr lang="it-IT" sz="2799" b="1" dirty="0">
                <a:solidFill>
                  <a:srgbClr val="001933"/>
                </a:solidFill>
                <a:effectLst>
                  <a:outerShdw blurRad="38100" dist="38100" dir="2700000" algn="tl">
                    <a:srgbClr val="C0C0C0"/>
                  </a:outerShdw>
                </a:effectLst>
                <a:latin typeface="Garamond" pitchFamily="18" charset="0"/>
              </a:rPr>
              <a:t>LIUC</a:t>
            </a:r>
            <a:endParaRPr lang="it-IT" dirty="0">
              <a:solidFill>
                <a:srgbClr val="001933"/>
              </a:solidFill>
              <a:latin typeface="Garamond" pitchFamily="18" charset="0"/>
            </a:endParaRPr>
          </a:p>
        </p:txBody>
      </p:sp>
      <p:sp>
        <p:nvSpPr>
          <p:cNvPr id="14" name="Rectangle 6"/>
          <p:cNvSpPr>
            <a:spLocks noChangeArrowheads="1"/>
          </p:cNvSpPr>
          <p:nvPr/>
        </p:nvSpPr>
        <p:spPr bwMode="auto">
          <a:xfrm>
            <a:off x="1" y="6319081"/>
            <a:ext cx="9299520" cy="276999"/>
          </a:xfrm>
          <a:prstGeom prst="rect">
            <a:avLst/>
          </a:prstGeom>
          <a:noFill/>
          <a:ln w="9525">
            <a:noFill/>
            <a:miter lim="800000"/>
            <a:headEnd/>
            <a:tailEnd/>
          </a:ln>
          <a:effectLst/>
        </p:spPr>
        <p:txBody>
          <a:bodyPr>
            <a:spAutoFit/>
          </a:bodyPr>
          <a:lstStyle/>
          <a:p>
            <a:pPr algn="ctr">
              <a:defRPr/>
            </a:pPr>
            <a:r>
              <a:rPr lang="it-IT" sz="1200" b="1" i="1" dirty="0" smtClean="0">
                <a:solidFill>
                  <a:srgbClr val="001933"/>
                </a:solidFill>
                <a:latin typeface="Trebuchet MS" pitchFamily="34" charset="0"/>
              </a:rPr>
              <a:t> </a:t>
            </a:r>
            <a:endParaRPr lang="it-IT" sz="1200" b="1" i="1" dirty="0">
              <a:solidFill>
                <a:srgbClr val="001933"/>
              </a:solidFill>
              <a:latin typeface="Trebuchet MS" pitchFamily="34" charset="0"/>
            </a:endParaRPr>
          </a:p>
        </p:txBody>
      </p:sp>
      <p:sp>
        <p:nvSpPr>
          <p:cNvPr id="8" name="Sottotitolo 2"/>
          <p:cNvSpPr txBox="1">
            <a:spLocks/>
          </p:cNvSpPr>
          <p:nvPr/>
        </p:nvSpPr>
        <p:spPr>
          <a:xfrm>
            <a:off x="1450081" y="1469303"/>
            <a:ext cx="6399360" cy="3559897"/>
          </a:xfrm>
          <a:prstGeom prst="rect">
            <a:avLst/>
          </a:prstGeom>
          <a:ln>
            <a:solidFill>
              <a:srgbClr val="1F497D">
                <a:lumMod val="60000"/>
                <a:lumOff val="40000"/>
              </a:srgbClr>
            </a:solidFill>
          </a:ln>
        </p:spPr>
        <p:txBody>
          <a:bodyPr lIns="91431" tIns="45715" rIns="91431" bIns="45715">
            <a:noAutofit/>
          </a:bodyPr>
          <a:lstStyle>
            <a:lvl1pPr defTabSz="1006475">
              <a:lnSpc>
                <a:spcPct val="93000"/>
              </a:lnSpc>
              <a:spcAft>
                <a:spcPts val="1413"/>
              </a:spcAft>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marL="457200" defTabSz="1006475">
              <a:lnSpc>
                <a:spcPct val="93000"/>
              </a:lnSpc>
              <a:spcAft>
                <a:spcPts val="1138"/>
              </a:spcAft>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marL="914400" defTabSz="1006475">
              <a:lnSpc>
                <a:spcPct val="93000"/>
              </a:lnSpc>
              <a:spcAft>
                <a:spcPts val="85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marL="1371600" defTabSz="1006475">
              <a:lnSpc>
                <a:spcPct val="93000"/>
              </a:lnSpc>
              <a:spcAft>
                <a:spcPts val="575"/>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marL="1828800" defTabSz="1006475">
              <a:lnSpc>
                <a:spcPct val="93000"/>
              </a:lnSpc>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ctr" eaLnBrk="1" hangingPunct="1">
              <a:lnSpc>
                <a:spcPct val="80000"/>
              </a:lnSpc>
              <a:spcBef>
                <a:spcPct val="20000"/>
              </a:spcBef>
              <a:spcAft>
                <a:spcPct val="0"/>
              </a:spcAft>
              <a:buClrTx/>
              <a:buSzTx/>
              <a:buFont typeface="Arial" panose="020B0604020202020204" pitchFamily="34" charset="0"/>
              <a:buNone/>
            </a:pPr>
            <a:endParaRPr lang="it-IT" altLang="it-IT" b="1" dirty="0" smtClean="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endParaRPr lang="it-IT" altLang="it-IT" b="1"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endParaRPr lang="it-IT" altLang="it-IT" b="1" dirty="0" smtClean="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r>
              <a:rPr lang="it-IT" altLang="it-IT" b="1" dirty="0" smtClean="0">
                <a:ea typeface="ＭＳ Ｐゴシック" pitchFamily="34" charset="-128"/>
              </a:rPr>
              <a:t>Le procedure concorsuali e  la crisi delle società </a:t>
            </a:r>
            <a:r>
              <a:rPr lang="it-IT" altLang="it-IT" b="1" dirty="0">
                <a:ea typeface="ＭＳ Ｐゴシック" pitchFamily="34" charset="-128"/>
              </a:rPr>
              <a:t>di </a:t>
            </a:r>
            <a:r>
              <a:rPr lang="it-IT" altLang="it-IT" b="1" dirty="0" smtClean="0">
                <a:ea typeface="ＭＳ Ｐゴシック" pitchFamily="34" charset="-128"/>
              </a:rPr>
              <a:t>calcistiche</a:t>
            </a:r>
            <a:endParaRPr lang="it-IT" altLang="it-IT" b="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6657540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15849" y="3628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titolo sportivo e l’affiliazione</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marL="0" lvl="0" indent="0" algn="just">
              <a:spcBef>
                <a:spcPct val="20000"/>
              </a:spcBef>
            </a:pPr>
            <a:r>
              <a:rPr lang="en-US" sz="2000" dirty="0"/>
              <a:t>I</a:t>
            </a:r>
            <a:r>
              <a:rPr lang="en-US" sz="2000" dirty="0" smtClean="0"/>
              <a:t>l </a:t>
            </a:r>
            <a:r>
              <a:rPr lang="en-US" sz="2000" dirty="0" err="1"/>
              <a:t>titolo</a:t>
            </a:r>
            <a:r>
              <a:rPr lang="en-US" sz="2000" dirty="0"/>
              <a:t> </a:t>
            </a:r>
            <a:r>
              <a:rPr lang="en-US" sz="2000" dirty="0" err="1"/>
              <a:t>sportivo</a:t>
            </a:r>
            <a:r>
              <a:rPr lang="en-US" sz="2000" dirty="0"/>
              <a:t> </a:t>
            </a:r>
            <a:r>
              <a:rPr lang="en-US" sz="2000" dirty="0" err="1" smtClean="0"/>
              <a:t>esprime</a:t>
            </a:r>
            <a:r>
              <a:rPr lang="en-US" sz="2000" dirty="0" smtClean="0"/>
              <a:t> </a:t>
            </a:r>
            <a:r>
              <a:rPr lang="en-US" sz="2000" dirty="0"/>
              <a:t>un </a:t>
            </a:r>
            <a:r>
              <a:rPr lang="en-US" sz="2000" dirty="0" err="1"/>
              <a:t>valore</a:t>
            </a:r>
            <a:r>
              <a:rPr lang="en-US" sz="2000" dirty="0"/>
              <a:t> </a:t>
            </a:r>
            <a:r>
              <a:rPr lang="en-US" sz="2000" dirty="0" err="1"/>
              <a:t>partecipativo</a:t>
            </a:r>
            <a:r>
              <a:rPr lang="en-US" sz="2000" dirty="0"/>
              <a:t>, in </a:t>
            </a:r>
            <a:r>
              <a:rPr lang="en-US" sz="2000" dirty="0" err="1"/>
              <a:t>ragione</a:t>
            </a:r>
            <a:r>
              <a:rPr lang="en-US" sz="2000" dirty="0"/>
              <a:t> del quale la </a:t>
            </a:r>
            <a:r>
              <a:rPr lang="en-US" sz="2000" dirty="0" err="1"/>
              <a:t>società</a:t>
            </a:r>
            <a:r>
              <a:rPr lang="en-US" sz="2000" dirty="0"/>
              <a:t> </a:t>
            </a:r>
            <a:r>
              <a:rPr lang="en-US" sz="2000" dirty="0" err="1"/>
              <a:t>sportiva</a:t>
            </a:r>
            <a:r>
              <a:rPr lang="en-US" sz="2000" dirty="0"/>
              <a:t> </a:t>
            </a:r>
            <a:r>
              <a:rPr lang="en-US" sz="2000" dirty="0" err="1"/>
              <a:t>affiliata</a:t>
            </a:r>
            <a:r>
              <a:rPr lang="en-US" sz="2000" dirty="0"/>
              <a:t> </a:t>
            </a:r>
            <a:r>
              <a:rPr lang="en-US" sz="2000" dirty="0" err="1"/>
              <a:t>si</a:t>
            </a:r>
            <a:r>
              <a:rPr lang="en-US" sz="2000" dirty="0"/>
              <a:t> </a:t>
            </a:r>
            <a:r>
              <a:rPr lang="en-US" sz="2000" dirty="0" err="1"/>
              <a:t>vede</a:t>
            </a:r>
            <a:r>
              <a:rPr lang="en-US" sz="2000" dirty="0"/>
              <a:t> </a:t>
            </a:r>
            <a:r>
              <a:rPr lang="en-US" sz="2000" dirty="0" err="1"/>
              <a:t>riconosciuto</a:t>
            </a:r>
            <a:r>
              <a:rPr lang="en-US" sz="2000" dirty="0"/>
              <a:t> </a:t>
            </a:r>
            <a:r>
              <a:rPr lang="en-US" sz="2000" dirty="0" err="1"/>
              <a:t>il</a:t>
            </a:r>
            <a:r>
              <a:rPr lang="en-US" sz="2000" dirty="0"/>
              <a:t> </a:t>
            </a:r>
            <a:r>
              <a:rPr lang="en-US" sz="2000" dirty="0" err="1"/>
              <a:t>diritto</a:t>
            </a:r>
            <a:r>
              <a:rPr lang="en-US" sz="2000" dirty="0"/>
              <a:t> di </a:t>
            </a:r>
            <a:r>
              <a:rPr lang="en-US" sz="2000" dirty="0" err="1"/>
              <a:t>essere</a:t>
            </a:r>
            <a:r>
              <a:rPr lang="en-US" sz="2000" dirty="0"/>
              <a:t> parte </a:t>
            </a:r>
            <a:r>
              <a:rPr lang="en-US" sz="2000" dirty="0" err="1"/>
              <a:t>della</a:t>
            </a:r>
            <a:r>
              <a:rPr lang="en-US" sz="2000" dirty="0"/>
              <a:t> </a:t>
            </a:r>
            <a:r>
              <a:rPr lang="en-US" sz="2000" dirty="0" err="1"/>
              <a:t>Federazione</a:t>
            </a:r>
            <a:r>
              <a:rPr lang="en-US" sz="2000" dirty="0"/>
              <a:t> </a:t>
            </a:r>
            <a:r>
              <a:rPr lang="en-US" sz="2000" dirty="0" err="1"/>
              <a:t>Italiana</a:t>
            </a:r>
            <a:r>
              <a:rPr lang="en-US" sz="2000" dirty="0"/>
              <a:t> </a:t>
            </a:r>
            <a:r>
              <a:rPr lang="en-US" sz="2000" dirty="0" err="1"/>
              <a:t>Giuoco</a:t>
            </a:r>
            <a:r>
              <a:rPr lang="en-US" sz="2000" dirty="0"/>
              <a:t> </a:t>
            </a:r>
            <a:r>
              <a:rPr lang="en-US" sz="2000" dirty="0" err="1"/>
              <a:t>Calcio</a:t>
            </a:r>
            <a:r>
              <a:rPr lang="en-US" sz="2000" dirty="0"/>
              <a:t> e di </a:t>
            </a:r>
            <a:r>
              <a:rPr lang="en-US" sz="2000" dirty="0" err="1"/>
              <a:t>partecipare</a:t>
            </a:r>
            <a:r>
              <a:rPr lang="en-US" sz="2000" dirty="0"/>
              <a:t> al </a:t>
            </a:r>
            <a:r>
              <a:rPr lang="en-US" sz="2000" dirty="0" err="1"/>
              <a:t>perseguimento</a:t>
            </a:r>
            <a:r>
              <a:rPr lang="en-US" sz="2000" dirty="0"/>
              <a:t> </a:t>
            </a:r>
            <a:r>
              <a:rPr lang="en-US" sz="2000" dirty="0" err="1"/>
              <a:t>delle</a:t>
            </a:r>
            <a:r>
              <a:rPr lang="en-US" sz="2000" dirty="0"/>
              <a:t> </a:t>
            </a:r>
            <a:r>
              <a:rPr lang="en-US" sz="2000" dirty="0" err="1"/>
              <a:t>proprie</a:t>
            </a:r>
            <a:r>
              <a:rPr lang="en-US" sz="2000" dirty="0"/>
              <a:t> </a:t>
            </a:r>
            <a:r>
              <a:rPr lang="en-US" sz="2000" dirty="0" err="1"/>
              <a:t>finalità</a:t>
            </a:r>
            <a:r>
              <a:rPr lang="en-US" sz="2000" dirty="0"/>
              <a:t> </a:t>
            </a:r>
            <a:r>
              <a:rPr lang="en-US" sz="2000" dirty="0" err="1"/>
              <a:t>istituzionali</a:t>
            </a:r>
            <a:r>
              <a:rPr lang="it-IT" sz="2000" dirty="0"/>
              <a:t> </a:t>
            </a:r>
            <a:r>
              <a:rPr lang="it-IT" sz="2000" dirty="0" smtClean="0"/>
              <a:t>.</a:t>
            </a:r>
          </a:p>
          <a:p>
            <a:pPr marL="0" lvl="0" indent="0" algn="just">
              <a:spcBef>
                <a:spcPct val="20000"/>
              </a:spcBef>
            </a:pPr>
            <a:r>
              <a:rPr lang="en-US" sz="2000" dirty="0"/>
              <a:t>Il </a:t>
            </a:r>
            <a:r>
              <a:rPr lang="en-US" sz="2000" dirty="0" err="1"/>
              <a:t>titolo</a:t>
            </a:r>
            <a:r>
              <a:rPr lang="en-US" sz="2000" dirty="0"/>
              <a:t> </a:t>
            </a:r>
            <a:r>
              <a:rPr lang="en-US" sz="2000" dirty="0" err="1"/>
              <a:t>sportivo</a:t>
            </a:r>
            <a:r>
              <a:rPr lang="en-US" sz="2000" dirty="0"/>
              <a:t> </a:t>
            </a:r>
            <a:r>
              <a:rPr lang="en-US" sz="2000" dirty="0" err="1"/>
              <a:t>riferibile</a:t>
            </a:r>
            <a:r>
              <a:rPr lang="en-US" sz="2000" dirty="0"/>
              <a:t> a </a:t>
            </a:r>
            <a:r>
              <a:rPr lang="en-US" sz="2000" dirty="0" err="1"/>
              <a:t>ogni</a:t>
            </a:r>
            <a:r>
              <a:rPr lang="en-US" sz="2000" dirty="0"/>
              <a:t> </a:t>
            </a:r>
            <a:r>
              <a:rPr lang="en-US" sz="2000" dirty="0" err="1"/>
              <a:t>compagine</a:t>
            </a:r>
            <a:r>
              <a:rPr lang="en-US" sz="2000" dirty="0"/>
              <a:t> </a:t>
            </a:r>
            <a:r>
              <a:rPr lang="en-US" sz="2000" dirty="0" err="1"/>
              <a:t>societaria</a:t>
            </a:r>
            <a:r>
              <a:rPr lang="en-US" sz="2000" dirty="0"/>
              <a:t> </a:t>
            </a:r>
            <a:r>
              <a:rPr lang="en-US" sz="2000" dirty="0" err="1"/>
              <a:t>sottende</a:t>
            </a:r>
            <a:r>
              <a:rPr lang="en-US" sz="2000" dirty="0"/>
              <a:t> </a:t>
            </a:r>
            <a:r>
              <a:rPr lang="en-US" sz="2000" dirty="0" err="1"/>
              <a:t>il</a:t>
            </a:r>
            <a:r>
              <a:rPr lang="en-US" sz="2000" dirty="0"/>
              <a:t> </a:t>
            </a:r>
            <a:r>
              <a:rPr lang="en-US" sz="2000" dirty="0" err="1"/>
              <a:t>possesso</a:t>
            </a:r>
            <a:r>
              <a:rPr lang="en-US" sz="2000" dirty="0"/>
              <a:t> </a:t>
            </a:r>
            <a:r>
              <a:rPr lang="en-US" sz="2000" dirty="0" err="1"/>
              <a:t>dei</a:t>
            </a:r>
            <a:r>
              <a:rPr lang="en-US" sz="2000" dirty="0"/>
              <a:t> </a:t>
            </a:r>
            <a:r>
              <a:rPr lang="en-US" sz="2000" dirty="0" err="1"/>
              <a:t>requisiti</a:t>
            </a:r>
            <a:r>
              <a:rPr lang="en-US" sz="2000" dirty="0"/>
              <a:t> </a:t>
            </a:r>
            <a:r>
              <a:rPr lang="en-US" sz="2000" dirty="0" err="1"/>
              <a:t>che</a:t>
            </a:r>
            <a:r>
              <a:rPr lang="en-US" sz="2000" dirty="0"/>
              <a:t> ne </a:t>
            </a:r>
            <a:r>
              <a:rPr lang="en-US" sz="2000" dirty="0" err="1"/>
              <a:t>legittimano</a:t>
            </a:r>
            <a:r>
              <a:rPr lang="en-US" sz="2000" dirty="0"/>
              <a:t> </a:t>
            </a:r>
            <a:r>
              <a:rPr lang="en-US" sz="2000" dirty="0" err="1"/>
              <a:t>l’affiliazione</a:t>
            </a:r>
            <a:r>
              <a:rPr lang="en-US" sz="2000" dirty="0"/>
              <a:t> </a:t>
            </a:r>
            <a:r>
              <a:rPr lang="en-US" sz="2000" dirty="0" err="1"/>
              <a:t>alla</a:t>
            </a:r>
            <a:r>
              <a:rPr lang="en-US" sz="2000" dirty="0"/>
              <a:t> </a:t>
            </a:r>
            <a:r>
              <a:rPr lang="en-US" sz="2000" dirty="0" err="1"/>
              <a:t>Federazione</a:t>
            </a:r>
            <a:r>
              <a:rPr lang="en-US" sz="2000" dirty="0"/>
              <a:t> </a:t>
            </a:r>
            <a:r>
              <a:rPr lang="en-US" sz="2000" dirty="0" err="1"/>
              <a:t>Italiana</a:t>
            </a:r>
            <a:r>
              <a:rPr lang="en-US" sz="2000" dirty="0"/>
              <a:t> </a:t>
            </a:r>
            <a:r>
              <a:rPr lang="en-US" sz="2000" dirty="0" err="1"/>
              <a:t>Giuoco</a:t>
            </a:r>
            <a:r>
              <a:rPr lang="en-US" sz="2000" dirty="0"/>
              <a:t> </a:t>
            </a:r>
            <a:r>
              <a:rPr lang="en-US" sz="2000" dirty="0" err="1"/>
              <a:t>Calcio</a:t>
            </a:r>
            <a:r>
              <a:rPr lang="en-US" sz="2000" dirty="0"/>
              <a:t> e di </a:t>
            </a:r>
            <a:r>
              <a:rPr lang="en-US" sz="2000" dirty="0" err="1"/>
              <a:t>conseguenza</a:t>
            </a:r>
            <a:r>
              <a:rPr lang="en-US" sz="2000" dirty="0"/>
              <a:t> la </a:t>
            </a:r>
            <a:r>
              <a:rPr lang="en-US" sz="2000" dirty="0" err="1"/>
              <a:t>qualità</a:t>
            </a:r>
            <a:r>
              <a:rPr lang="en-US" sz="2000" dirty="0"/>
              <a:t>, al </a:t>
            </a:r>
            <a:r>
              <a:rPr lang="en-US" sz="2000" dirty="0" err="1"/>
              <a:t>suo</a:t>
            </a:r>
            <a:r>
              <a:rPr lang="en-US" sz="2000" dirty="0"/>
              <a:t> </a:t>
            </a:r>
            <a:r>
              <a:rPr lang="en-US" sz="2000" dirty="0" err="1"/>
              <a:t>interno</a:t>
            </a:r>
            <a:r>
              <a:rPr lang="en-US" sz="2000" dirty="0"/>
              <a:t>, di </a:t>
            </a:r>
            <a:r>
              <a:rPr lang="en-US" sz="2000" dirty="0" err="1"/>
              <a:t>soggetto</a:t>
            </a:r>
            <a:r>
              <a:rPr lang="en-US" sz="2000" dirty="0"/>
              <a:t> </a:t>
            </a:r>
            <a:r>
              <a:rPr lang="en-US" sz="2000" dirty="0" err="1"/>
              <a:t>dell’ordinamento</a:t>
            </a:r>
            <a:r>
              <a:rPr lang="en-US" sz="2000" dirty="0"/>
              <a:t> </a:t>
            </a:r>
            <a:r>
              <a:rPr lang="en-US" sz="2000" dirty="0" err="1"/>
              <a:t>sportivo</a:t>
            </a:r>
            <a:r>
              <a:rPr lang="en-US" sz="2000" dirty="0"/>
              <a:t>, per </a:t>
            </a:r>
            <a:r>
              <a:rPr lang="en-US" sz="2000" dirty="0" err="1"/>
              <a:t>ciò</a:t>
            </a:r>
            <a:r>
              <a:rPr lang="en-US" sz="2000" dirty="0"/>
              <a:t> </a:t>
            </a:r>
            <a:r>
              <a:rPr lang="en-US" sz="2000" dirty="0" err="1"/>
              <a:t>stesso</a:t>
            </a:r>
            <a:r>
              <a:rPr lang="en-US" sz="2000" dirty="0"/>
              <a:t> </a:t>
            </a:r>
            <a:r>
              <a:rPr lang="en-US" sz="2000" dirty="0" err="1"/>
              <a:t>risultando</a:t>
            </a:r>
            <a:r>
              <a:rPr lang="en-US" sz="2000" dirty="0"/>
              <a:t> </a:t>
            </a:r>
            <a:r>
              <a:rPr lang="en-US" sz="2000" dirty="0" err="1"/>
              <a:t>incedibile</a:t>
            </a:r>
            <a:r>
              <a:rPr lang="en-US" sz="2000" dirty="0"/>
              <a:t> e </a:t>
            </a:r>
            <a:r>
              <a:rPr lang="en-US" sz="2000" dirty="0" err="1"/>
              <a:t>insuscettibile</a:t>
            </a:r>
            <a:r>
              <a:rPr lang="en-US" sz="2000" dirty="0"/>
              <a:t> di </a:t>
            </a:r>
            <a:r>
              <a:rPr lang="en-US" sz="2000" dirty="0" err="1"/>
              <a:t>valutazione</a:t>
            </a:r>
            <a:r>
              <a:rPr lang="en-US" sz="2000" dirty="0"/>
              <a:t> </a:t>
            </a:r>
            <a:r>
              <a:rPr lang="en-US" sz="2000" dirty="0" err="1" smtClean="0"/>
              <a:t>economica</a:t>
            </a:r>
            <a:r>
              <a:rPr lang="it-IT" sz="2000" dirty="0" smtClean="0"/>
              <a:t>.</a:t>
            </a:r>
          </a:p>
          <a:p>
            <a:pPr marL="0" indent="0" algn="just">
              <a:spcBef>
                <a:spcPct val="20000"/>
              </a:spcBef>
            </a:pPr>
            <a:r>
              <a:rPr lang="en-US" sz="2000" dirty="0" smtClean="0"/>
              <a:t>In </a:t>
            </a:r>
            <a:r>
              <a:rPr lang="en-US" sz="2000" dirty="0" err="1"/>
              <a:t>dottrina</a:t>
            </a:r>
            <a:r>
              <a:rPr lang="en-US" sz="2000" dirty="0"/>
              <a:t>, </a:t>
            </a:r>
            <a:r>
              <a:rPr lang="en-US" sz="2000" dirty="0" smtClean="0"/>
              <a:t> </a:t>
            </a:r>
            <a:r>
              <a:rPr lang="en-US" sz="2000" dirty="0" err="1"/>
              <a:t>il</a:t>
            </a:r>
            <a:r>
              <a:rPr lang="en-US" sz="2000" dirty="0"/>
              <a:t> </a:t>
            </a:r>
            <a:r>
              <a:rPr lang="en-US" sz="2000" dirty="0" err="1"/>
              <a:t>titolo</a:t>
            </a:r>
            <a:r>
              <a:rPr lang="en-US" sz="2000" dirty="0"/>
              <a:t> </a:t>
            </a:r>
            <a:r>
              <a:rPr lang="en-US" sz="2000" dirty="0" err="1"/>
              <a:t>sportivo</a:t>
            </a:r>
            <a:r>
              <a:rPr lang="en-US" sz="2000" dirty="0"/>
              <a:t> </a:t>
            </a:r>
            <a:r>
              <a:rPr lang="en-US" sz="2000" dirty="0" err="1" smtClean="0"/>
              <a:t>viene</a:t>
            </a:r>
            <a:r>
              <a:rPr lang="en-US" sz="2000" dirty="0" smtClean="0"/>
              <a:t> </a:t>
            </a:r>
            <a:r>
              <a:rPr lang="en-US" sz="2000" dirty="0" err="1" smtClean="0"/>
              <a:t>individuato</a:t>
            </a:r>
            <a:r>
              <a:rPr lang="en-US" sz="2000" dirty="0" smtClean="0"/>
              <a:t> quale </a:t>
            </a:r>
            <a:r>
              <a:rPr lang="en-US" sz="2000" dirty="0"/>
              <a:t>“bene </a:t>
            </a:r>
            <a:r>
              <a:rPr lang="en-US" sz="2000" dirty="0" err="1"/>
              <a:t>patrimoniale</a:t>
            </a:r>
            <a:r>
              <a:rPr lang="en-US" sz="2000" dirty="0"/>
              <a:t>” (</a:t>
            </a:r>
            <a:r>
              <a:rPr lang="en-US" sz="2000" dirty="0" err="1"/>
              <a:t>immateriale</a:t>
            </a:r>
            <a:r>
              <a:rPr lang="en-US" sz="2000" dirty="0"/>
              <a:t>) </a:t>
            </a:r>
            <a:r>
              <a:rPr lang="en-US" sz="2000" dirty="0" err="1"/>
              <a:t>della</a:t>
            </a:r>
            <a:r>
              <a:rPr lang="en-US" sz="2000" dirty="0"/>
              <a:t> </a:t>
            </a:r>
            <a:r>
              <a:rPr lang="en-US" sz="2000" dirty="0" err="1"/>
              <a:t>società</a:t>
            </a:r>
            <a:r>
              <a:rPr lang="en-US" sz="2000" dirty="0"/>
              <a:t> </a:t>
            </a:r>
            <a:r>
              <a:rPr lang="en-US" sz="2000" dirty="0" err="1"/>
              <a:t>insolvente</a:t>
            </a:r>
            <a:r>
              <a:rPr lang="en-US" sz="2000" dirty="0"/>
              <a:t>, </a:t>
            </a:r>
            <a:r>
              <a:rPr lang="en-US" sz="2000" dirty="0" err="1"/>
              <a:t>ovvero</a:t>
            </a:r>
            <a:r>
              <a:rPr lang="en-US" sz="2000" dirty="0"/>
              <a:t> quale </a:t>
            </a:r>
            <a:r>
              <a:rPr lang="en-US" sz="2000" i="1" dirty="0"/>
              <a:t>asset </a:t>
            </a:r>
            <a:r>
              <a:rPr lang="en-US" sz="2000" dirty="0" err="1"/>
              <a:t>aziendale</a:t>
            </a:r>
            <a:r>
              <a:rPr lang="en-US" sz="2000" dirty="0"/>
              <a:t> </a:t>
            </a:r>
            <a:r>
              <a:rPr lang="en-US" sz="2000" dirty="0" err="1"/>
              <a:t>genetico</a:t>
            </a:r>
            <a:r>
              <a:rPr lang="en-US" sz="2000" dirty="0"/>
              <a:t>, </a:t>
            </a:r>
            <a:r>
              <a:rPr lang="en-US" sz="2000" dirty="0" err="1"/>
              <a:t>strutturale</a:t>
            </a:r>
            <a:r>
              <a:rPr lang="en-US" sz="2000" dirty="0"/>
              <a:t>, </a:t>
            </a:r>
            <a:r>
              <a:rPr lang="en-US" sz="2000" dirty="0" err="1"/>
              <a:t>indefettibile</a:t>
            </a:r>
            <a:r>
              <a:rPr lang="en-US" sz="2000" dirty="0"/>
              <a:t>, </a:t>
            </a:r>
            <a:r>
              <a:rPr lang="en-US" sz="2000" dirty="0" err="1"/>
              <a:t>funzionale</a:t>
            </a:r>
            <a:r>
              <a:rPr lang="en-US" sz="2000" dirty="0"/>
              <a:t> e </a:t>
            </a:r>
            <a:r>
              <a:rPr lang="en-US" sz="2000" dirty="0" err="1"/>
              <a:t>necessario</a:t>
            </a:r>
            <a:r>
              <a:rPr lang="en-US" sz="2000" dirty="0"/>
              <a:t> </a:t>
            </a:r>
            <a:r>
              <a:rPr lang="en-US" sz="2000" dirty="0" err="1"/>
              <a:t>all’esercizio</a:t>
            </a:r>
            <a:r>
              <a:rPr lang="en-US" sz="2000" dirty="0"/>
              <a:t> </a:t>
            </a:r>
            <a:r>
              <a:rPr lang="en-US" sz="2000" dirty="0" err="1"/>
              <a:t>dell’impresa</a:t>
            </a:r>
            <a:r>
              <a:rPr lang="en-US" sz="2000" dirty="0"/>
              <a:t> </a:t>
            </a:r>
            <a:r>
              <a:rPr lang="en-US" sz="2000" dirty="0" err="1"/>
              <a:t>calcistica</a:t>
            </a:r>
            <a:r>
              <a:rPr lang="en-US" sz="2000" dirty="0"/>
              <a:t>, </a:t>
            </a:r>
            <a:r>
              <a:rPr lang="en-US" sz="2000" dirty="0" err="1"/>
              <a:t>valutabile</a:t>
            </a:r>
            <a:r>
              <a:rPr lang="en-US" sz="2000" dirty="0"/>
              <a:t> </a:t>
            </a:r>
            <a:r>
              <a:rPr lang="en-US" sz="2000" dirty="0" err="1"/>
              <a:t>economicamente</a:t>
            </a:r>
            <a:r>
              <a:rPr lang="en-US" sz="2000" dirty="0"/>
              <a:t>.</a:t>
            </a:r>
            <a:endParaRPr lang="it-IT" sz="2000" dirty="0"/>
          </a:p>
          <a:p>
            <a:pPr marL="0" lvl="0" indent="0" algn="just">
              <a:spcBef>
                <a:spcPct val="20000"/>
              </a:spcBef>
            </a:pPr>
            <a:endParaRPr lang="it-IT" altLang="it-IT" sz="1814" dirty="0"/>
          </a:p>
        </p:txBody>
      </p:sp>
    </p:spTree>
    <p:extLst>
      <p:ext uri="{BB962C8B-B14F-4D97-AF65-F5344CB8AC3E}">
        <p14:creationId xmlns:p14="http://schemas.microsoft.com/office/powerpoint/2010/main" val="2452685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L’esercizio </a:t>
            </a:r>
            <a:r>
              <a:rPr lang="it-IT" b="1" dirty="0" err="1"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provvisiorio</a:t>
            </a:r>
            <a:endParaRPr lang="it-IT" dirty="0"/>
          </a:p>
        </p:txBody>
      </p:sp>
      <p:sp>
        <p:nvSpPr>
          <p:cNvPr id="3" name="Segnaposto contenuto 2"/>
          <p:cNvSpPr>
            <a:spLocks noGrp="1"/>
          </p:cNvSpPr>
          <p:nvPr>
            <p:ph idx="1"/>
          </p:nvPr>
        </p:nvSpPr>
        <p:spPr>
          <a:xfrm>
            <a:off x="822960" y="1100628"/>
            <a:ext cx="8048324" cy="4674530"/>
          </a:xfrm>
        </p:spPr>
        <p:txBody>
          <a:bodyPr>
            <a:normAutofit/>
          </a:bodyPr>
          <a:lstStyle/>
          <a:p>
            <a:pPr algn="just"/>
            <a:r>
              <a:rPr lang="en-US" b="0" dirty="0" smtClean="0"/>
              <a:t>E’ </a:t>
            </a:r>
            <a:r>
              <a:rPr lang="en-US" b="0" dirty="0" err="1"/>
              <a:t>opportuno</a:t>
            </a:r>
            <a:r>
              <a:rPr lang="en-US" b="0" dirty="0"/>
              <a:t> </a:t>
            </a:r>
            <a:r>
              <a:rPr lang="en-US" b="0" dirty="0" err="1"/>
              <a:t>anche</a:t>
            </a:r>
            <a:r>
              <a:rPr lang="en-US" b="0" dirty="0"/>
              <a:t> </a:t>
            </a:r>
            <a:r>
              <a:rPr lang="en-US" b="0" dirty="0" err="1"/>
              <a:t>osservare</a:t>
            </a:r>
            <a:r>
              <a:rPr lang="en-US" b="0" dirty="0"/>
              <a:t> </a:t>
            </a:r>
            <a:r>
              <a:rPr lang="en-US" b="0" dirty="0" err="1"/>
              <a:t>che</a:t>
            </a:r>
            <a:r>
              <a:rPr lang="en-US" b="0" dirty="0"/>
              <a:t> </a:t>
            </a:r>
            <a:r>
              <a:rPr lang="en-US" b="0" dirty="0" err="1"/>
              <a:t>l’azienda</a:t>
            </a:r>
            <a:r>
              <a:rPr lang="en-US" b="0" dirty="0"/>
              <a:t> </a:t>
            </a:r>
            <a:r>
              <a:rPr lang="en-US" b="0" dirty="0" err="1"/>
              <a:t>sportiva</a:t>
            </a:r>
            <a:r>
              <a:rPr lang="en-US" b="0" dirty="0"/>
              <a:t>, al </a:t>
            </a:r>
            <a:r>
              <a:rPr lang="en-US" b="0" dirty="0" err="1"/>
              <a:t>pari</a:t>
            </a:r>
            <a:r>
              <a:rPr lang="en-US" b="0" dirty="0"/>
              <a:t> di </a:t>
            </a:r>
            <a:r>
              <a:rPr lang="en-US" b="0" dirty="0" err="1"/>
              <a:t>ogni</a:t>
            </a:r>
            <a:r>
              <a:rPr lang="en-US" b="0" dirty="0"/>
              <a:t> </a:t>
            </a:r>
            <a:r>
              <a:rPr lang="en-US" b="0" dirty="0" err="1"/>
              <a:t>altra</a:t>
            </a:r>
            <a:r>
              <a:rPr lang="en-US" b="0" dirty="0"/>
              <a:t>, </a:t>
            </a:r>
            <a:r>
              <a:rPr lang="en-US" b="0" dirty="0" err="1"/>
              <a:t>individuata</a:t>
            </a:r>
            <a:r>
              <a:rPr lang="en-US" b="0" dirty="0"/>
              <a:t> quale </a:t>
            </a:r>
            <a:r>
              <a:rPr lang="en-US" b="0" dirty="0" err="1"/>
              <a:t>complesso</a:t>
            </a:r>
            <a:r>
              <a:rPr lang="en-US" b="0" dirty="0"/>
              <a:t> di </a:t>
            </a:r>
            <a:r>
              <a:rPr lang="en-US" b="0" dirty="0" err="1"/>
              <a:t>beni</a:t>
            </a:r>
            <a:r>
              <a:rPr lang="en-US" b="0" dirty="0"/>
              <a:t> e di </a:t>
            </a:r>
            <a:r>
              <a:rPr lang="en-US" b="0" dirty="0" err="1"/>
              <a:t>persone</a:t>
            </a:r>
            <a:r>
              <a:rPr lang="en-US" b="0" dirty="0"/>
              <a:t> </a:t>
            </a:r>
            <a:r>
              <a:rPr lang="en-US" b="0" dirty="0" err="1"/>
              <a:t>organizzato</a:t>
            </a:r>
            <a:r>
              <a:rPr lang="en-US" b="0" dirty="0"/>
              <a:t> </a:t>
            </a:r>
            <a:r>
              <a:rPr lang="en-US" b="0" dirty="0" err="1"/>
              <a:t>mediante</a:t>
            </a:r>
            <a:r>
              <a:rPr lang="en-US" b="0" dirty="0"/>
              <a:t> </a:t>
            </a:r>
            <a:r>
              <a:rPr lang="en-US" b="0" dirty="0" err="1"/>
              <a:t>l’attività</a:t>
            </a:r>
            <a:r>
              <a:rPr lang="en-US" b="0" dirty="0"/>
              <a:t> di </a:t>
            </a:r>
            <a:r>
              <a:rPr lang="en-US" b="0" dirty="0" err="1"/>
              <a:t>coordinamento</a:t>
            </a:r>
            <a:r>
              <a:rPr lang="en-US" b="0" dirty="0"/>
              <a:t> </a:t>
            </a:r>
            <a:r>
              <a:rPr lang="en-US" b="0" dirty="0" err="1"/>
              <a:t>dell’imprenditore</a:t>
            </a:r>
            <a:r>
              <a:rPr lang="en-US" b="0" dirty="0"/>
              <a:t>, </a:t>
            </a:r>
            <a:r>
              <a:rPr lang="en-US" b="0" dirty="0" err="1"/>
              <a:t>costituisce</a:t>
            </a:r>
            <a:r>
              <a:rPr lang="en-US" b="0" dirty="0"/>
              <a:t> </a:t>
            </a:r>
            <a:r>
              <a:rPr lang="en-US" b="0" dirty="0" err="1"/>
              <a:t>una</a:t>
            </a:r>
            <a:r>
              <a:rPr lang="en-US" b="0" dirty="0"/>
              <a:t> </a:t>
            </a:r>
            <a:r>
              <a:rPr lang="en-US" b="0" dirty="0" err="1"/>
              <a:t>realtà</a:t>
            </a:r>
            <a:r>
              <a:rPr lang="en-US" b="0" dirty="0"/>
              <a:t> </a:t>
            </a:r>
            <a:r>
              <a:rPr lang="en-US" b="0" dirty="0" err="1"/>
              <a:t>che</a:t>
            </a:r>
            <a:r>
              <a:rPr lang="en-US" b="0" dirty="0"/>
              <a:t> </a:t>
            </a:r>
            <a:r>
              <a:rPr lang="en-US" b="0" dirty="0" err="1"/>
              <a:t>si</a:t>
            </a:r>
            <a:r>
              <a:rPr lang="en-US" b="0" dirty="0"/>
              <a:t> </a:t>
            </a:r>
            <a:r>
              <a:rPr lang="en-US" b="0" dirty="0" err="1"/>
              <a:t>estingue</a:t>
            </a:r>
            <a:r>
              <a:rPr lang="en-US" b="0" dirty="0"/>
              <a:t> </a:t>
            </a:r>
            <a:r>
              <a:rPr lang="en-US" b="0" dirty="0" err="1"/>
              <a:t>esclusivamente</a:t>
            </a:r>
            <a:r>
              <a:rPr lang="en-US" b="0" dirty="0"/>
              <a:t> a </a:t>
            </a:r>
            <a:r>
              <a:rPr lang="en-US" b="0" dirty="0" err="1"/>
              <a:t>causa</a:t>
            </a:r>
            <a:r>
              <a:rPr lang="en-US" b="0" dirty="0"/>
              <a:t> </a:t>
            </a:r>
            <a:r>
              <a:rPr lang="en-US" b="0" dirty="0" err="1"/>
              <a:t>della</a:t>
            </a:r>
            <a:r>
              <a:rPr lang="en-US" b="0" dirty="0"/>
              <a:t> </a:t>
            </a:r>
            <a:r>
              <a:rPr lang="en-US" b="0" dirty="0" err="1"/>
              <a:t>disgregazione</a:t>
            </a:r>
            <a:r>
              <a:rPr lang="en-US" b="0" dirty="0"/>
              <a:t> </a:t>
            </a:r>
            <a:r>
              <a:rPr lang="en-US" b="0" dirty="0" err="1"/>
              <a:t>dei</a:t>
            </a:r>
            <a:r>
              <a:rPr lang="en-US" b="0" dirty="0"/>
              <a:t> </a:t>
            </a:r>
            <a:r>
              <a:rPr lang="en-US" b="0" dirty="0" err="1"/>
              <a:t>fattori</a:t>
            </a:r>
            <a:r>
              <a:rPr lang="en-US" b="0" dirty="0"/>
              <a:t> </a:t>
            </a:r>
            <a:r>
              <a:rPr lang="en-US" b="0" dirty="0" err="1"/>
              <a:t>della</a:t>
            </a:r>
            <a:r>
              <a:rPr lang="en-US" b="0" dirty="0"/>
              <a:t> </a:t>
            </a:r>
            <a:r>
              <a:rPr lang="en-US" b="0" dirty="0" err="1"/>
              <a:t>produzione</a:t>
            </a:r>
            <a:r>
              <a:rPr lang="en-US" b="0" dirty="0"/>
              <a:t> di cui, </a:t>
            </a:r>
            <a:r>
              <a:rPr lang="en-US" b="0" dirty="0" err="1"/>
              <a:t>tuttavia</a:t>
            </a:r>
            <a:r>
              <a:rPr lang="en-US" b="0" dirty="0"/>
              <a:t>, </a:t>
            </a:r>
            <a:r>
              <a:rPr lang="en-US" b="0" dirty="0" err="1"/>
              <a:t>una</a:t>
            </a:r>
            <a:r>
              <a:rPr lang="en-US" b="0" dirty="0"/>
              <a:t> </a:t>
            </a:r>
            <a:r>
              <a:rPr lang="en-US" b="0" dirty="0" err="1"/>
              <a:t>procedura</a:t>
            </a:r>
            <a:r>
              <a:rPr lang="en-US" b="0" dirty="0"/>
              <a:t> </a:t>
            </a:r>
            <a:r>
              <a:rPr lang="en-US" b="0" dirty="0" err="1"/>
              <a:t>concorsuale</a:t>
            </a:r>
            <a:r>
              <a:rPr lang="en-US" b="0" dirty="0"/>
              <a:t> </a:t>
            </a:r>
            <a:r>
              <a:rPr lang="en-US" b="0" dirty="0" err="1"/>
              <a:t>potrebbe</a:t>
            </a:r>
            <a:r>
              <a:rPr lang="en-US" b="0" dirty="0"/>
              <a:t> </a:t>
            </a:r>
            <a:r>
              <a:rPr lang="en-US" b="0" dirty="0" err="1"/>
              <a:t>favorire</a:t>
            </a:r>
            <a:r>
              <a:rPr lang="en-US" b="0" dirty="0"/>
              <a:t> la </a:t>
            </a:r>
            <a:r>
              <a:rPr lang="en-US" b="0" dirty="0" err="1"/>
              <a:t>conservazione</a:t>
            </a:r>
            <a:r>
              <a:rPr lang="en-US" b="0" dirty="0"/>
              <a:t>, a </a:t>
            </a:r>
            <a:r>
              <a:rPr lang="en-US" b="0" dirty="0" err="1"/>
              <a:t>condizione</a:t>
            </a:r>
            <a:r>
              <a:rPr lang="en-US" b="0" dirty="0"/>
              <a:t> </a:t>
            </a:r>
            <a:r>
              <a:rPr lang="en-US" b="0" dirty="0" err="1"/>
              <a:t>che</a:t>
            </a:r>
            <a:r>
              <a:rPr lang="en-US" b="0" dirty="0"/>
              <a:t> </a:t>
            </a:r>
            <a:r>
              <a:rPr lang="en-US" b="0" dirty="0" err="1"/>
              <a:t>ciò</a:t>
            </a:r>
            <a:r>
              <a:rPr lang="en-US" b="0" dirty="0"/>
              <a:t> </a:t>
            </a:r>
            <a:r>
              <a:rPr lang="en-US" b="0" dirty="0" err="1"/>
              <a:t>sia</a:t>
            </a:r>
            <a:r>
              <a:rPr lang="en-US" b="0" dirty="0"/>
              <a:t> in </a:t>
            </a:r>
            <a:r>
              <a:rPr lang="en-US" b="0" dirty="0" err="1"/>
              <a:t>ogni</a:t>
            </a:r>
            <a:r>
              <a:rPr lang="en-US" b="0" dirty="0"/>
              <a:t> </a:t>
            </a:r>
            <a:r>
              <a:rPr lang="en-US" b="0" dirty="0" err="1"/>
              <a:t>caso</a:t>
            </a:r>
            <a:r>
              <a:rPr lang="en-US" b="0" dirty="0"/>
              <a:t> </a:t>
            </a:r>
            <a:r>
              <a:rPr lang="en-US" b="0" dirty="0" err="1"/>
              <a:t>compatibile</a:t>
            </a:r>
            <a:r>
              <a:rPr lang="en-US" b="0" dirty="0"/>
              <a:t> col </a:t>
            </a:r>
            <a:r>
              <a:rPr lang="en-US" b="0" dirty="0" err="1"/>
              <a:t>migliore</a:t>
            </a:r>
            <a:r>
              <a:rPr lang="en-US" b="0" dirty="0"/>
              <a:t> </a:t>
            </a:r>
            <a:r>
              <a:rPr lang="en-US" b="0" dirty="0" err="1"/>
              <a:t>soddisfacimento</a:t>
            </a:r>
            <a:r>
              <a:rPr lang="en-US" b="0" dirty="0"/>
              <a:t> </a:t>
            </a:r>
            <a:r>
              <a:rPr lang="en-US" b="0" dirty="0" err="1"/>
              <a:t>dei</a:t>
            </a:r>
            <a:r>
              <a:rPr lang="en-US" b="0" dirty="0"/>
              <a:t> </a:t>
            </a:r>
            <a:r>
              <a:rPr lang="en-US" b="0" dirty="0" err="1"/>
              <a:t>creditori</a:t>
            </a:r>
            <a:r>
              <a:rPr lang="en-US" b="0" dirty="0"/>
              <a:t>.</a:t>
            </a:r>
            <a:endParaRPr lang="it-IT" b="0" dirty="0"/>
          </a:p>
          <a:p>
            <a:pPr algn="just"/>
            <a:r>
              <a:rPr lang="en-US" b="0" dirty="0"/>
              <a:t>In tale </a:t>
            </a:r>
            <a:r>
              <a:rPr lang="en-US" b="0" dirty="0" err="1"/>
              <a:t>prospettiva</a:t>
            </a:r>
            <a:r>
              <a:rPr lang="en-US" b="0" dirty="0"/>
              <a:t>, </a:t>
            </a:r>
            <a:r>
              <a:rPr lang="en-US" b="0" dirty="0" err="1"/>
              <a:t>il</a:t>
            </a:r>
            <a:r>
              <a:rPr lang="en-US" b="0" dirty="0"/>
              <a:t> </a:t>
            </a:r>
            <a:r>
              <a:rPr lang="en-US" b="0" dirty="0" err="1"/>
              <a:t>fallimento</a:t>
            </a:r>
            <a:r>
              <a:rPr lang="en-US" b="0" dirty="0"/>
              <a:t> </a:t>
            </a:r>
            <a:r>
              <a:rPr lang="en-US" b="0" dirty="0" err="1"/>
              <a:t>potrebbe</a:t>
            </a:r>
            <a:r>
              <a:rPr lang="en-US" b="0" dirty="0"/>
              <a:t> </a:t>
            </a:r>
            <a:r>
              <a:rPr lang="en-US" b="0" dirty="0" err="1"/>
              <a:t>tutelare</a:t>
            </a:r>
            <a:r>
              <a:rPr lang="en-US" b="0" dirty="0"/>
              <a:t> </a:t>
            </a:r>
            <a:r>
              <a:rPr lang="en-US" b="0" dirty="0" err="1"/>
              <a:t>l’interesse</a:t>
            </a:r>
            <a:r>
              <a:rPr lang="en-US" b="0" dirty="0"/>
              <a:t> </a:t>
            </a:r>
            <a:r>
              <a:rPr lang="en-US" b="0" dirty="0" err="1"/>
              <a:t>dei</a:t>
            </a:r>
            <a:r>
              <a:rPr lang="en-US" b="0" dirty="0"/>
              <a:t> </a:t>
            </a:r>
            <a:r>
              <a:rPr lang="en-US" b="0" dirty="0" err="1"/>
              <a:t>creditori</a:t>
            </a:r>
            <a:r>
              <a:rPr lang="en-US" b="0" dirty="0"/>
              <a:t> </a:t>
            </a:r>
            <a:r>
              <a:rPr lang="en-US" b="0" dirty="0" err="1"/>
              <a:t>mediante</a:t>
            </a:r>
            <a:r>
              <a:rPr lang="en-US" b="0" dirty="0"/>
              <a:t> la </a:t>
            </a:r>
            <a:r>
              <a:rPr lang="en-US" b="0" dirty="0" err="1"/>
              <a:t>sopravvivenza</a:t>
            </a:r>
            <a:r>
              <a:rPr lang="en-US" b="0" dirty="0"/>
              <a:t>   </a:t>
            </a:r>
            <a:r>
              <a:rPr lang="en-US" b="0" dirty="0" err="1"/>
              <a:t>dell’azienda</a:t>
            </a:r>
            <a:r>
              <a:rPr lang="en-US" b="0" dirty="0"/>
              <a:t>,   in   </a:t>
            </a:r>
            <a:r>
              <a:rPr lang="en-US" b="0" dirty="0" err="1"/>
              <a:t>quanto</a:t>
            </a:r>
            <a:r>
              <a:rPr lang="en-US" b="0" dirty="0"/>
              <a:t>   </a:t>
            </a:r>
            <a:r>
              <a:rPr lang="en-US" b="0" dirty="0" err="1"/>
              <a:t>l’esercizio</a:t>
            </a:r>
            <a:r>
              <a:rPr lang="en-US" b="0" dirty="0"/>
              <a:t>   </a:t>
            </a:r>
            <a:r>
              <a:rPr lang="en-US" b="0" dirty="0" err="1"/>
              <a:t>dell’attività</a:t>
            </a:r>
            <a:r>
              <a:rPr lang="en-US" b="0" dirty="0"/>
              <a:t>   </a:t>
            </a:r>
            <a:r>
              <a:rPr lang="en-US" b="0" dirty="0" err="1"/>
              <a:t>imprenditoriale</a:t>
            </a:r>
            <a:r>
              <a:rPr lang="en-US" b="0" dirty="0"/>
              <a:t>   del   </a:t>
            </a:r>
            <a:r>
              <a:rPr lang="en-US" b="0" dirty="0" err="1"/>
              <a:t>debitore</a:t>
            </a:r>
            <a:r>
              <a:rPr lang="en-US" b="0" dirty="0"/>
              <a:t> </a:t>
            </a:r>
            <a:r>
              <a:rPr lang="en-US" b="0" dirty="0" err="1"/>
              <a:t>insolvente</a:t>
            </a:r>
            <a:r>
              <a:rPr lang="en-US" b="0" dirty="0"/>
              <a:t> </a:t>
            </a:r>
            <a:r>
              <a:rPr lang="en-US" b="0" dirty="0" err="1"/>
              <a:t>cessa</a:t>
            </a:r>
            <a:r>
              <a:rPr lang="en-US" b="0" dirty="0"/>
              <a:t>, ma </a:t>
            </a:r>
            <a:r>
              <a:rPr lang="en-US" b="0" dirty="0" err="1"/>
              <a:t>l’azienda</a:t>
            </a:r>
            <a:r>
              <a:rPr lang="en-US" b="0" dirty="0"/>
              <a:t> </a:t>
            </a:r>
            <a:r>
              <a:rPr lang="en-US" b="0" dirty="0" err="1"/>
              <a:t>potrebbe</a:t>
            </a:r>
            <a:r>
              <a:rPr lang="en-US" b="0" dirty="0"/>
              <a:t> </a:t>
            </a:r>
            <a:r>
              <a:rPr lang="en-US" b="0" dirty="0" err="1"/>
              <a:t>sopravvivere</a:t>
            </a:r>
            <a:r>
              <a:rPr lang="en-US" b="0" dirty="0"/>
              <a:t> </a:t>
            </a:r>
            <a:r>
              <a:rPr lang="en-US" b="0" dirty="0" err="1"/>
              <a:t>sino</a:t>
            </a:r>
            <a:r>
              <a:rPr lang="en-US" b="0" dirty="0"/>
              <a:t> a </a:t>
            </a:r>
            <a:r>
              <a:rPr lang="en-US" b="0" dirty="0" err="1"/>
              <a:t>quando</a:t>
            </a:r>
            <a:r>
              <a:rPr lang="en-US" b="0" dirty="0"/>
              <a:t> </a:t>
            </a:r>
            <a:r>
              <a:rPr lang="en-US" b="0" dirty="0" err="1"/>
              <a:t>riesce</a:t>
            </a:r>
            <a:r>
              <a:rPr lang="en-US" b="0" dirty="0"/>
              <a:t> a </a:t>
            </a:r>
            <a:r>
              <a:rPr lang="en-US" b="0" dirty="0" err="1"/>
              <a:t>conservare</a:t>
            </a:r>
            <a:r>
              <a:rPr lang="en-US" b="0" dirty="0"/>
              <a:t> la </a:t>
            </a:r>
            <a:r>
              <a:rPr lang="en-US" b="0" dirty="0" err="1"/>
              <a:t>sua</a:t>
            </a:r>
            <a:r>
              <a:rPr lang="en-US" b="0" dirty="0"/>
              <a:t> </a:t>
            </a:r>
            <a:r>
              <a:rPr lang="en-US" b="0" dirty="0" err="1"/>
              <a:t>unità</a:t>
            </a:r>
            <a:r>
              <a:rPr lang="en-US" b="0" dirty="0"/>
              <a:t> </a:t>
            </a:r>
            <a:r>
              <a:rPr lang="en-US" b="0" dirty="0" err="1"/>
              <a:t>produttiva</a:t>
            </a:r>
            <a:r>
              <a:rPr lang="en-US" b="0" dirty="0"/>
              <a:t> </a:t>
            </a:r>
            <a:r>
              <a:rPr lang="en-US" b="0" dirty="0" err="1"/>
              <a:t>ed</a:t>
            </a:r>
            <a:r>
              <a:rPr lang="en-US" b="0" dirty="0"/>
              <a:t> </a:t>
            </a:r>
            <a:r>
              <a:rPr lang="en-US" b="0" dirty="0" err="1"/>
              <a:t>organizzativa</a:t>
            </a:r>
            <a:r>
              <a:rPr lang="en-US" b="0" dirty="0"/>
              <a:t>, o </a:t>
            </a:r>
            <a:r>
              <a:rPr lang="en-US" b="0" dirty="0" err="1"/>
              <a:t>meglio</a:t>
            </a:r>
            <a:r>
              <a:rPr lang="en-US" b="0" dirty="0"/>
              <a:t>, </a:t>
            </a:r>
            <a:r>
              <a:rPr lang="en-US" b="0" dirty="0" err="1"/>
              <a:t>sino</a:t>
            </a:r>
            <a:r>
              <a:rPr lang="en-US" b="0" dirty="0"/>
              <a:t> a </a:t>
            </a:r>
            <a:r>
              <a:rPr lang="en-US" b="0" dirty="0" err="1"/>
              <a:t>che</a:t>
            </a:r>
            <a:r>
              <a:rPr lang="en-US" b="0" dirty="0"/>
              <a:t> continua a </a:t>
            </a:r>
            <a:r>
              <a:rPr lang="en-US" b="0" dirty="0" err="1"/>
              <a:t>essere</a:t>
            </a:r>
            <a:r>
              <a:rPr lang="en-US" b="0" dirty="0"/>
              <a:t> </a:t>
            </a:r>
            <a:r>
              <a:rPr lang="en-US" b="0" dirty="0" err="1"/>
              <a:t>funzionale</a:t>
            </a:r>
            <a:r>
              <a:rPr lang="en-US" b="0" dirty="0"/>
              <a:t> </a:t>
            </a:r>
            <a:r>
              <a:rPr lang="en-US" b="0" dirty="0" err="1"/>
              <a:t>all’esercizio</a:t>
            </a:r>
            <a:r>
              <a:rPr lang="en-US" b="0" dirty="0"/>
              <a:t> </a:t>
            </a:r>
            <a:r>
              <a:rPr lang="en-US" b="0" dirty="0" err="1"/>
              <a:t>dell’attività</a:t>
            </a:r>
            <a:r>
              <a:rPr lang="en-US" b="0" dirty="0"/>
              <a:t> </a:t>
            </a:r>
            <a:r>
              <a:rPr lang="en-US" b="0" dirty="0" err="1"/>
              <a:t>economica</a:t>
            </a:r>
            <a:r>
              <a:rPr lang="en-US" b="0" dirty="0"/>
              <a:t> e, in </a:t>
            </a:r>
            <a:r>
              <a:rPr lang="en-US" b="0" dirty="0" err="1"/>
              <a:t>particolare</a:t>
            </a:r>
            <a:r>
              <a:rPr lang="en-US" b="0" dirty="0"/>
              <a:t>, la </a:t>
            </a:r>
            <a:r>
              <a:rPr lang="en-US" b="0" dirty="0" err="1"/>
              <a:t>legge</a:t>
            </a:r>
            <a:r>
              <a:rPr lang="en-US" b="0" dirty="0"/>
              <a:t> </a:t>
            </a:r>
            <a:r>
              <a:rPr lang="en-US" b="0" dirty="0" err="1"/>
              <a:t>fallimentare</a:t>
            </a:r>
            <a:r>
              <a:rPr lang="en-US" b="0" dirty="0"/>
              <a:t>, al fine di </a:t>
            </a:r>
            <a:r>
              <a:rPr lang="en-US" b="0" dirty="0" err="1"/>
              <a:t>evitare</a:t>
            </a:r>
            <a:r>
              <a:rPr lang="en-US" b="0" dirty="0"/>
              <a:t> </a:t>
            </a:r>
            <a:r>
              <a:rPr lang="en-US" b="0" dirty="0" err="1"/>
              <a:t>che</a:t>
            </a:r>
            <a:r>
              <a:rPr lang="en-US" b="0" dirty="0"/>
              <a:t> </a:t>
            </a:r>
            <a:r>
              <a:rPr lang="en-US" b="0" dirty="0" err="1"/>
              <a:t>il</a:t>
            </a:r>
            <a:r>
              <a:rPr lang="en-US" b="0" dirty="0"/>
              <a:t> </a:t>
            </a:r>
            <a:r>
              <a:rPr lang="en-US" b="0" dirty="0" err="1"/>
              <a:t>complesso</a:t>
            </a:r>
            <a:r>
              <a:rPr lang="en-US" b="0" dirty="0"/>
              <a:t> </a:t>
            </a:r>
            <a:r>
              <a:rPr lang="en-US" b="0" dirty="0" err="1"/>
              <a:t>aziendale</a:t>
            </a:r>
            <a:r>
              <a:rPr lang="en-US" b="0" dirty="0"/>
              <a:t> </a:t>
            </a:r>
            <a:r>
              <a:rPr lang="en-US" b="0" dirty="0" err="1"/>
              <a:t>si</a:t>
            </a:r>
            <a:r>
              <a:rPr lang="en-US" b="0" dirty="0"/>
              <a:t> </a:t>
            </a:r>
            <a:r>
              <a:rPr lang="en-US" b="0" dirty="0" err="1"/>
              <a:t>disgreghi</a:t>
            </a:r>
            <a:r>
              <a:rPr lang="en-US" b="0" dirty="0"/>
              <a:t>, </a:t>
            </a:r>
            <a:r>
              <a:rPr lang="en-US" b="0" dirty="0" err="1"/>
              <a:t>prevede</a:t>
            </a:r>
            <a:r>
              <a:rPr lang="en-US" b="0" dirty="0"/>
              <a:t> </a:t>
            </a:r>
            <a:r>
              <a:rPr lang="en-US" b="0" dirty="0" err="1"/>
              <a:t>espressamente</a:t>
            </a:r>
            <a:r>
              <a:rPr lang="en-US" b="0" dirty="0"/>
              <a:t> </a:t>
            </a:r>
            <a:r>
              <a:rPr lang="en-US" b="0" dirty="0" err="1"/>
              <a:t>l’istituto</a:t>
            </a:r>
            <a:r>
              <a:rPr lang="en-US" b="0" dirty="0"/>
              <a:t> </a:t>
            </a:r>
            <a:r>
              <a:rPr lang="en-US" b="0" dirty="0" err="1"/>
              <a:t>dell’esercizio</a:t>
            </a:r>
            <a:r>
              <a:rPr lang="en-US" b="0" dirty="0"/>
              <a:t> </a:t>
            </a:r>
            <a:r>
              <a:rPr lang="en-US" b="0" dirty="0" err="1"/>
              <a:t>provvisorio</a:t>
            </a:r>
            <a:r>
              <a:rPr lang="en-US" b="0" dirty="0"/>
              <a:t> </a:t>
            </a:r>
            <a:r>
              <a:rPr lang="en-US" b="0" dirty="0" err="1"/>
              <a:t>dell’impresa</a:t>
            </a:r>
            <a:r>
              <a:rPr lang="en-US" b="0" dirty="0"/>
              <a:t> del </a:t>
            </a:r>
            <a:r>
              <a:rPr lang="en-US" b="0" dirty="0" err="1"/>
              <a:t>fallito</a:t>
            </a:r>
            <a:r>
              <a:rPr lang="en-US" b="0" dirty="0"/>
              <a:t> da parte del </a:t>
            </a:r>
            <a:r>
              <a:rPr lang="en-US" b="0" dirty="0" err="1"/>
              <a:t>curatore</a:t>
            </a:r>
            <a:r>
              <a:rPr lang="en-US" b="0" dirty="0"/>
              <a:t> </a:t>
            </a:r>
            <a:r>
              <a:rPr lang="en-US" b="0" dirty="0" err="1"/>
              <a:t>fallimentare</a:t>
            </a:r>
            <a:endParaRPr lang="it-IT" b="0" dirty="0"/>
          </a:p>
        </p:txBody>
      </p:sp>
    </p:spTree>
    <p:extLst>
      <p:ext uri="{BB962C8B-B14F-4D97-AF65-F5344CB8AC3E}">
        <p14:creationId xmlns:p14="http://schemas.microsoft.com/office/powerpoint/2010/main" val="190473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Esercizio provvisorio (art.104 L.F.)</a:t>
            </a:r>
            <a:endParaRPr lang="it-IT" dirty="0"/>
          </a:p>
        </p:txBody>
      </p:sp>
      <p:sp>
        <p:nvSpPr>
          <p:cNvPr id="3" name="Segnaposto contenuto 2"/>
          <p:cNvSpPr>
            <a:spLocks noGrp="1"/>
          </p:cNvSpPr>
          <p:nvPr>
            <p:ph idx="1"/>
          </p:nvPr>
        </p:nvSpPr>
        <p:spPr/>
        <p:txBody>
          <a:bodyPr>
            <a:normAutofit fontScale="85000" lnSpcReduction="20000"/>
          </a:bodyPr>
          <a:lstStyle/>
          <a:p>
            <a:pPr algn="just"/>
            <a:r>
              <a:rPr lang="en-US" sz="2000" b="0" dirty="0"/>
              <a:t>P</a:t>
            </a:r>
            <a:r>
              <a:rPr lang="en-US" sz="2000" b="0" dirty="0" smtClean="0"/>
              <a:t>er </a:t>
            </a:r>
            <a:r>
              <a:rPr lang="en-US" sz="2000" b="0" dirty="0"/>
              <a:t>le </a:t>
            </a:r>
            <a:r>
              <a:rPr lang="en-US" sz="2000" b="0" dirty="0" err="1"/>
              <a:t>società</a:t>
            </a:r>
            <a:r>
              <a:rPr lang="en-US" sz="2000" b="0" dirty="0"/>
              <a:t> sportive </a:t>
            </a:r>
            <a:r>
              <a:rPr lang="en-US" sz="2000" b="0" dirty="0" err="1"/>
              <a:t>calcistiche</a:t>
            </a:r>
            <a:r>
              <a:rPr lang="en-US" sz="2000" b="0" dirty="0"/>
              <a:t> la </a:t>
            </a:r>
            <a:r>
              <a:rPr lang="en-US" sz="2000" b="0" dirty="0" err="1"/>
              <a:t>dichiarazione</a:t>
            </a:r>
            <a:r>
              <a:rPr lang="en-US" sz="2000" b="0" dirty="0"/>
              <a:t> di </a:t>
            </a:r>
            <a:r>
              <a:rPr lang="en-US" sz="2000" b="0" dirty="0" err="1"/>
              <a:t>fallimento</a:t>
            </a:r>
            <a:r>
              <a:rPr lang="en-US" sz="2000" b="0" dirty="0"/>
              <a:t> </a:t>
            </a:r>
            <a:r>
              <a:rPr lang="en-US" sz="2000" b="0" dirty="0" err="1"/>
              <a:t>comporta</a:t>
            </a:r>
            <a:r>
              <a:rPr lang="en-US" sz="2000" b="0" dirty="0"/>
              <a:t> </a:t>
            </a:r>
            <a:r>
              <a:rPr lang="en-US" sz="2000" b="0" dirty="0" err="1"/>
              <a:t>l’automatica</a:t>
            </a:r>
            <a:r>
              <a:rPr lang="en-US" sz="2000" b="0" dirty="0"/>
              <a:t> </a:t>
            </a:r>
            <a:r>
              <a:rPr lang="en-US" sz="2000" b="0" dirty="0" err="1"/>
              <a:t>revoca</a:t>
            </a:r>
            <a:r>
              <a:rPr lang="en-US" sz="2000" b="0" dirty="0"/>
              <a:t> </a:t>
            </a:r>
            <a:r>
              <a:rPr lang="en-US" sz="2000" b="0" dirty="0" err="1"/>
              <a:t>dell’affiliazione</a:t>
            </a:r>
            <a:r>
              <a:rPr lang="en-US" sz="2000" b="0" dirty="0"/>
              <a:t> </a:t>
            </a:r>
            <a:r>
              <a:rPr lang="en-US" sz="2000" b="0" dirty="0" err="1"/>
              <a:t>alla</a:t>
            </a:r>
            <a:r>
              <a:rPr lang="en-US" sz="2000" b="0" dirty="0"/>
              <a:t> FIGC e solo in </a:t>
            </a:r>
            <a:r>
              <a:rPr lang="en-US" sz="2000" b="0" dirty="0" err="1"/>
              <a:t>caso</a:t>
            </a:r>
            <a:r>
              <a:rPr lang="en-US" sz="2000" b="0" dirty="0"/>
              <a:t> di </a:t>
            </a:r>
            <a:r>
              <a:rPr lang="en-US" sz="2000" b="0" dirty="0" err="1"/>
              <a:t>esercizio</a:t>
            </a:r>
            <a:r>
              <a:rPr lang="en-US" sz="2000" b="0" dirty="0"/>
              <a:t> </a:t>
            </a:r>
            <a:r>
              <a:rPr lang="en-US" sz="2000" b="0" dirty="0" err="1"/>
              <a:t>provvisorio</a:t>
            </a:r>
            <a:r>
              <a:rPr lang="en-US" sz="2000" b="0" dirty="0"/>
              <a:t> </a:t>
            </a:r>
            <a:r>
              <a:rPr lang="en-US" sz="2000" b="0" dirty="0" err="1"/>
              <a:t>il</a:t>
            </a:r>
            <a:r>
              <a:rPr lang="en-US" sz="2000" b="0" dirty="0"/>
              <a:t> </a:t>
            </a:r>
            <a:r>
              <a:rPr lang="en-US" sz="2000" b="0" dirty="0" err="1"/>
              <a:t>titolo</a:t>
            </a:r>
            <a:r>
              <a:rPr lang="en-US" sz="2000" b="0" dirty="0"/>
              <a:t> </a:t>
            </a:r>
            <a:r>
              <a:rPr lang="en-US" sz="2000" b="0" dirty="0" err="1"/>
              <a:t>sportivo</a:t>
            </a:r>
            <a:r>
              <a:rPr lang="en-US" sz="2000" b="0" dirty="0"/>
              <a:t> </a:t>
            </a:r>
            <a:r>
              <a:rPr lang="en-US" sz="2000" b="0" dirty="0" err="1"/>
              <a:t>viene</a:t>
            </a:r>
            <a:r>
              <a:rPr lang="en-US" sz="2000" b="0" dirty="0"/>
              <a:t> </a:t>
            </a:r>
            <a:r>
              <a:rPr lang="en-US" sz="2000" b="0" dirty="0" err="1"/>
              <a:t>temporaneamente</a:t>
            </a:r>
            <a:r>
              <a:rPr lang="en-US" sz="2000" b="0" dirty="0"/>
              <a:t> “</a:t>
            </a:r>
            <a:r>
              <a:rPr lang="en-US" sz="2000" b="0" dirty="0" err="1"/>
              <a:t>congelato</a:t>
            </a:r>
            <a:r>
              <a:rPr lang="en-US" sz="2000" b="0" dirty="0"/>
              <a:t>” </a:t>
            </a:r>
            <a:r>
              <a:rPr lang="en-US" sz="2000" b="0" dirty="0" err="1"/>
              <a:t>fino</a:t>
            </a:r>
            <a:r>
              <a:rPr lang="en-US" sz="2000" b="0" dirty="0"/>
              <a:t> </a:t>
            </a:r>
            <a:r>
              <a:rPr lang="en-US" sz="2000" b="0" dirty="0" err="1"/>
              <a:t>alla</a:t>
            </a:r>
            <a:r>
              <a:rPr lang="en-US" sz="2000" b="0" dirty="0"/>
              <a:t> fine del </a:t>
            </a:r>
            <a:r>
              <a:rPr lang="en-US" sz="2000" b="0" dirty="0" err="1"/>
              <a:t>campionato</a:t>
            </a:r>
            <a:r>
              <a:rPr lang="en-US" sz="2000" b="0" dirty="0"/>
              <a:t> in </a:t>
            </a:r>
            <a:r>
              <a:rPr lang="en-US" sz="2000" b="0" dirty="0" err="1"/>
              <a:t>corso</a:t>
            </a:r>
            <a:r>
              <a:rPr lang="en-US" sz="2000" b="0" dirty="0"/>
              <a:t>.</a:t>
            </a:r>
            <a:endParaRPr lang="it-IT" sz="2000" b="0" dirty="0"/>
          </a:p>
          <a:p>
            <a:pPr algn="just"/>
            <a:r>
              <a:rPr lang="en-US" sz="2000" b="0" dirty="0"/>
              <a:t>P</a:t>
            </a:r>
            <a:r>
              <a:rPr lang="en-US" sz="2000" b="0" dirty="0" smtClean="0"/>
              <a:t>er </a:t>
            </a:r>
            <a:r>
              <a:rPr lang="en-US" sz="2000" b="0" dirty="0"/>
              <a:t>le </a:t>
            </a:r>
            <a:r>
              <a:rPr lang="en-US" sz="2000" b="0" dirty="0" err="1"/>
              <a:t>società</a:t>
            </a:r>
            <a:r>
              <a:rPr lang="en-US" sz="2000" b="0" dirty="0"/>
              <a:t> </a:t>
            </a:r>
            <a:r>
              <a:rPr lang="en-US" sz="2000" b="0" dirty="0" err="1" smtClean="0"/>
              <a:t>calcistiche</a:t>
            </a:r>
            <a:r>
              <a:rPr lang="en-US" sz="2000" b="0" dirty="0" smtClean="0"/>
              <a:t> </a:t>
            </a:r>
            <a:r>
              <a:rPr lang="en-US" sz="2000" b="0" dirty="0" err="1" smtClean="0"/>
              <a:t>quindi</a:t>
            </a:r>
            <a:r>
              <a:rPr lang="en-US" sz="2000" b="0" dirty="0" smtClean="0"/>
              <a:t>  </a:t>
            </a:r>
            <a:r>
              <a:rPr lang="en-US" sz="2000" b="0" dirty="0" err="1"/>
              <a:t>l’unica</a:t>
            </a:r>
            <a:r>
              <a:rPr lang="en-US" sz="2000" b="0" dirty="0"/>
              <a:t> </a:t>
            </a:r>
            <a:r>
              <a:rPr lang="en-US" sz="2000" b="0" dirty="0" err="1"/>
              <a:t>opzione</a:t>
            </a:r>
            <a:r>
              <a:rPr lang="en-US" sz="2000" b="0" dirty="0"/>
              <a:t> </a:t>
            </a:r>
            <a:r>
              <a:rPr lang="en-US" sz="2000" b="0" dirty="0" err="1"/>
              <a:t>potenzialmente</a:t>
            </a:r>
            <a:r>
              <a:rPr lang="en-US" sz="2000" b="0" dirty="0"/>
              <a:t> </a:t>
            </a:r>
            <a:r>
              <a:rPr lang="en-US" sz="2000" b="0" dirty="0" err="1"/>
              <a:t>percorribile</a:t>
            </a:r>
            <a:r>
              <a:rPr lang="en-US" sz="2000" b="0" dirty="0"/>
              <a:t> </a:t>
            </a:r>
            <a:r>
              <a:rPr lang="en-US" sz="2000" b="0" dirty="0" err="1"/>
              <a:t>è</a:t>
            </a:r>
            <a:r>
              <a:rPr lang="en-US" sz="2000" b="0" dirty="0"/>
              <a:t> </a:t>
            </a:r>
            <a:r>
              <a:rPr lang="en-US" sz="2000" b="0" dirty="0" err="1"/>
              <a:t>costituita</a:t>
            </a:r>
            <a:r>
              <a:rPr lang="en-US" sz="2000" b="0" dirty="0"/>
              <a:t> </a:t>
            </a:r>
            <a:r>
              <a:rPr lang="en-US" sz="2000" b="0" dirty="0" err="1"/>
              <a:t>dall’esercizio</a:t>
            </a:r>
            <a:r>
              <a:rPr lang="en-US" sz="2000" b="0" dirty="0"/>
              <a:t> </a:t>
            </a:r>
            <a:r>
              <a:rPr lang="en-US" sz="2000" b="0" dirty="0" err="1"/>
              <a:t>provvisorio</a:t>
            </a:r>
            <a:r>
              <a:rPr lang="en-US" sz="2000" b="0" dirty="0"/>
              <a:t> </a:t>
            </a:r>
            <a:r>
              <a:rPr lang="en-US" sz="2000" b="0" dirty="0" err="1"/>
              <a:t>necessariamente</a:t>
            </a:r>
            <a:r>
              <a:rPr lang="en-US" sz="2000" b="0" dirty="0"/>
              <a:t> </a:t>
            </a:r>
            <a:r>
              <a:rPr lang="en-US" sz="2000" b="0" dirty="0" err="1"/>
              <a:t>autorizzato</a:t>
            </a:r>
            <a:r>
              <a:rPr lang="en-US" sz="2000" b="0" dirty="0"/>
              <a:t> dal </a:t>
            </a:r>
            <a:r>
              <a:rPr lang="en-US" sz="2000" b="0" dirty="0" err="1"/>
              <a:t>tribunale</a:t>
            </a:r>
            <a:r>
              <a:rPr lang="en-US" sz="2000" b="0" dirty="0"/>
              <a:t> con la </a:t>
            </a:r>
            <a:r>
              <a:rPr lang="en-US" sz="2000" b="0" dirty="0" err="1"/>
              <a:t>sentenza</a:t>
            </a:r>
            <a:r>
              <a:rPr lang="en-US" sz="2000" b="0" dirty="0"/>
              <a:t> </a:t>
            </a:r>
            <a:r>
              <a:rPr lang="en-US" sz="2000" b="0" dirty="0" err="1"/>
              <a:t>dichiarativa</a:t>
            </a:r>
            <a:r>
              <a:rPr lang="en-US" sz="2000" b="0" dirty="0"/>
              <a:t> di </a:t>
            </a:r>
            <a:r>
              <a:rPr lang="en-US" sz="2000" b="0" dirty="0" err="1" smtClean="0"/>
              <a:t>fallimento</a:t>
            </a:r>
            <a:r>
              <a:rPr lang="en-US" sz="2000" b="0" dirty="0" smtClean="0"/>
              <a:t>.</a:t>
            </a:r>
          </a:p>
          <a:p>
            <a:pPr algn="just"/>
            <a:r>
              <a:rPr lang="en-US" sz="2000" b="0" dirty="0" smtClean="0"/>
              <a:t>Con </a:t>
            </a:r>
            <a:r>
              <a:rPr lang="en-US" sz="2000" b="0" dirty="0" err="1" smtClean="0"/>
              <a:t>l’esercizio</a:t>
            </a:r>
            <a:r>
              <a:rPr lang="en-US" sz="2000" b="0" dirty="0" smtClean="0"/>
              <a:t> </a:t>
            </a:r>
            <a:r>
              <a:rPr lang="en-US" sz="2000" b="0" dirty="0" err="1" smtClean="0"/>
              <a:t>provvisorio</a:t>
            </a:r>
            <a:r>
              <a:rPr lang="en-US" sz="2000" b="0" dirty="0" smtClean="0"/>
              <a:t> </a:t>
            </a:r>
            <a:r>
              <a:rPr lang="en-US" sz="2000" b="0" dirty="0" err="1"/>
              <a:t>si</a:t>
            </a:r>
            <a:r>
              <a:rPr lang="en-US" sz="2000" b="0" dirty="0"/>
              <a:t> ha </a:t>
            </a:r>
            <a:r>
              <a:rPr lang="en-US" sz="2000" b="0" dirty="0" err="1"/>
              <a:t>il</a:t>
            </a:r>
            <a:r>
              <a:rPr lang="en-US" sz="2000" b="0" dirty="0"/>
              <a:t> </a:t>
            </a:r>
            <a:r>
              <a:rPr lang="en-US" sz="2000" b="0" dirty="0" err="1"/>
              <a:t>mantenimento</a:t>
            </a:r>
            <a:r>
              <a:rPr lang="en-US" sz="2000" b="0" dirty="0"/>
              <a:t> del </a:t>
            </a:r>
            <a:r>
              <a:rPr lang="en-US" sz="2000" b="0" dirty="0" err="1"/>
              <a:t>titolo</a:t>
            </a:r>
            <a:r>
              <a:rPr lang="en-US" sz="2000" b="0" dirty="0"/>
              <a:t> </a:t>
            </a:r>
            <a:r>
              <a:rPr lang="en-US" sz="2000" b="0" dirty="0" err="1"/>
              <a:t>sportivo</a:t>
            </a:r>
            <a:r>
              <a:rPr lang="en-US" sz="2000" b="0" dirty="0"/>
              <a:t>, </a:t>
            </a:r>
            <a:r>
              <a:rPr lang="en-US" sz="2000" b="0" dirty="0" err="1"/>
              <a:t>necessario</a:t>
            </a:r>
            <a:r>
              <a:rPr lang="en-US" sz="2000" b="0" dirty="0"/>
              <a:t> </a:t>
            </a:r>
            <a:r>
              <a:rPr lang="en-US" sz="2000" b="0" dirty="0" err="1"/>
              <a:t>alla</a:t>
            </a:r>
            <a:r>
              <a:rPr lang="en-US" sz="2000" b="0" dirty="0"/>
              <a:t> </a:t>
            </a:r>
            <a:r>
              <a:rPr lang="en-US" sz="2000" b="0" dirty="0" err="1"/>
              <a:t>sopravvivenza</a:t>
            </a:r>
            <a:r>
              <a:rPr lang="en-US" sz="2000" b="0" dirty="0"/>
              <a:t> </a:t>
            </a:r>
            <a:r>
              <a:rPr lang="en-US" sz="2000" b="0" dirty="0" err="1"/>
              <a:t>della</a:t>
            </a:r>
            <a:r>
              <a:rPr lang="en-US" sz="2000" b="0" dirty="0"/>
              <a:t> </a:t>
            </a:r>
            <a:r>
              <a:rPr lang="en-US" sz="2000" b="0" dirty="0" err="1"/>
              <a:t>società</a:t>
            </a:r>
            <a:r>
              <a:rPr lang="en-US" sz="2000" b="0" dirty="0"/>
              <a:t> </a:t>
            </a:r>
            <a:r>
              <a:rPr lang="en-US" sz="2000" b="0" dirty="0" err="1"/>
              <a:t>sportiva</a:t>
            </a:r>
            <a:r>
              <a:rPr lang="en-US" sz="2000" b="0" dirty="0"/>
              <a:t>. In tale </a:t>
            </a:r>
            <a:r>
              <a:rPr lang="en-US" sz="2000" b="0" dirty="0" err="1"/>
              <a:t>fase</a:t>
            </a:r>
            <a:r>
              <a:rPr lang="en-US" sz="2000" b="0" dirty="0"/>
              <a:t> </a:t>
            </a:r>
            <a:r>
              <a:rPr lang="en-US" sz="2000" b="0" dirty="0" err="1"/>
              <a:t>viene</a:t>
            </a:r>
            <a:r>
              <a:rPr lang="en-US" sz="2000" b="0" dirty="0"/>
              <a:t> </a:t>
            </a:r>
            <a:r>
              <a:rPr lang="en-US" sz="2000" b="0" dirty="0" err="1"/>
              <a:t>generalmente</a:t>
            </a:r>
            <a:r>
              <a:rPr lang="en-US" sz="2000" b="0" dirty="0"/>
              <a:t> </a:t>
            </a:r>
            <a:r>
              <a:rPr lang="en-US" sz="2000" b="0" dirty="0" err="1"/>
              <a:t>messa</a:t>
            </a:r>
            <a:r>
              <a:rPr lang="en-US" sz="2000" b="0" dirty="0"/>
              <a:t> in </a:t>
            </a:r>
            <a:r>
              <a:rPr lang="en-US" sz="2000" b="0" dirty="0" err="1"/>
              <a:t>vendita</a:t>
            </a:r>
            <a:r>
              <a:rPr lang="en-US" sz="2000" b="0" dirty="0"/>
              <a:t> la </a:t>
            </a:r>
            <a:r>
              <a:rPr lang="en-US" sz="2000" b="0" dirty="0" err="1"/>
              <a:t>società</a:t>
            </a:r>
            <a:r>
              <a:rPr lang="en-US" sz="2000" b="0" dirty="0"/>
              <a:t>, </a:t>
            </a:r>
            <a:r>
              <a:rPr lang="en-US" sz="2000" b="0" dirty="0" err="1"/>
              <a:t>che</a:t>
            </a:r>
            <a:r>
              <a:rPr lang="en-US" sz="2000" b="0" dirty="0"/>
              <a:t> ha come "</a:t>
            </a:r>
            <a:r>
              <a:rPr lang="en-US" sz="2000" b="0" dirty="0" err="1"/>
              <a:t>prezzo</a:t>
            </a:r>
            <a:r>
              <a:rPr lang="en-US" sz="2000" b="0" dirty="0"/>
              <a:t> di </a:t>
            </a:r>
            <a:r>
              <a:rPr lang="en-US" sz="2000" b="0" dirty="0" err="1"/>
              <a:t>vendita</a:t>
            </a:r>
            <a:r>
              <a:rPr lang="en-US" sz="2000" b="0" dirty="0"/>
              <a:t>", la </a:t>
            </a:r>
            <a:r>
              <a:rPr lang="en-US" sz="2000" b="0" dirty="0" err="1"/>
              <a:t>posizione</a:t>
            </a:r>
            <a:r>
              <a:rPr lang="en-US" sz="2000" b="0" dirty="0"/>
              <a:t> </a:t>
            </a:r>
            <a:r>
              <a:rPr lang="en-US" sz="2000" b="0" dirty="0" err="1"/>
              <a:t>debitoria</a:t>
            </a:r>
            <a:r>
              <a:rPr lang="en-US" sz="2000" b="0" dirty="0"/>
              <a:t> </a:t>
            </a:r>
            <a:r>
              <a:rPr lang="en-US" sz="2000" b="0" dirty="0" err="1"/>
              <a:t>civilistica</a:t>
            </a:r>
            <a:r>
              <a:rPr lang="en-US" sz="2000" b="0" dirty="0"/>
              <a:t> </a:t>
            </a:r>
            <a:r>
              <a:rPr lang="en-US" sz="2000" b="0" dirty="0" err="1"/>
              <a:t>della</a:t>
            </a:r>
            <a:r>
              <a:rPr lang="en-US" sz="2000" b="0" dirty="0"/>
              <a:t> </a:t>
            </a:r>
            <a:r>
              <a:rPr lang="en-US" sz="2000" b="0" dirty="0" err="1"/>
              <a:t>società</a:t>
            </a:r>
            <a:r>
              <a:rPr lang="en-US" sz="2000" b="0" dirty="0"/>
              <a:t> </a:t>
            </a:r>
            <a:r>
              <a:rPr lang="en-US" sz="2000" b="0" dirty="0" err="1"/>
              <a:t>sportiva</a:t>
            </a:r>
            <a:r>
              <a:rPr lang="en-US" sz="2000" b="0" dirty="0"/>
              <a:t> ma non </a:t>
            </a:r>
            <a:r>
              <a:rPr lang="en-US" sz="2000" b="0" dirty="0" err="1"/>
              <a:t>quella</a:t>
            </a:r>
            <a:r>
              <a:rPr lang="en-US" sz="2000" b="0" dirty="0"/>
              <a:t> </a:t>
            </a:r>
            <a:r>
              <a:rPr lang="en-US" sz="2000" b="0" dirty="0" err="1"/>
              <a:t>concernente</a:t>
            </a:r>
            <a:r>
              <a:rPr lang="en-US" sz="2000" b="0" dirty="0"/>
              <a:t> </a:t>
            </a:r>
            <a:r>
              <a:rPr lang="en-US" sz="2000" b="0" dirty="0" err="1"/>
              <a:t>il</a:t>
            </a:r>
            <a:r>
              <a:rPr lang="en-US" sz="2000" b="0" dirty="0"/>
              <a:t> </a:t>
            </a:r>
            <a:r>
              <a:rPr lang="en-US" sz="2000" b="0" dirty="0" err="1"/>
              <a:t>debito</a:t>
            </a:r>
            <a:r>
              <a:rPr lang="en-US" sz="2000" b="0" dirty="0"/>
              <a:t> </a:t>
            </a:r>
            <a:r>
              <a:rPr lang="en-US" sz="2000" b="0" dirty="0" err="1"/>
              <a:t>sportivo</a:t>
            </a:r>
            <a:r>
              <a:rPr lang="en-US" sz="2000" b="0" dirty="0"/>
              <a:t>. </a:t>
            </a:r>
            <a:r>
              <a:rPr lang="en-US" sz="2000" b="0" dirty="0" err="1"/>
              <a:t>Infatti</a:t>
            </a:r>
            <a:r>
              <a:rPr lang="en-US" sz="2000" b="0" dirty="0"/>
              <a:t> </a:t>
            </a:r>
            <a:r>
              <a:rPr lang="en-US" sz="2000" b="0" dirty="0" err="1"/>
              <a:t>quest'ultimo</a:t>
            </a:r>
            <a:r>
              <a:rPr lang="en-US" sz="2000" b="0" dirty="0"/>
              <a:t> </a:t>
            </a:r>
            <a:r>
              <a:rPr lang="en-US" sz="2000" b="0" dirty="0" err="1"/>
              <a:t>dovrà</a:t>
            </a:r>
            <a:r>
              <a:rPr lang="en-US" sz="2000" b="0" dirty="0"/>
              <a:t> </a:t>
            </a:r>
            <a:r>
              <a:rPr lang="en-US" sz="2000" b="0" dirty="0" err="1"/>
              <a:t>essere</a:t>
            </a:r>
            <a:r>
              <a:rPr lang="en-US" sz="2000" b="0" dirty="0"/>
              <a:t> </a:t>
            </a:r>
            <a:r>
              <a:rPr lang="en-US" sz="2000" b="0" dirty="0" err="1"/>
              <a:t>accollato</a:t>
            </a:r>
            <a:r>
              <a:rPr lang="en-US" sz="2000" b="0" dirty="0"/>
              <a:t> </a:t>
            </a:r>
            <a:r>
              <a:rPr lang="en-US" sz="2000" b="0" dirty="0" err="1"/>
              <a:t>interamente</a:t>
            </a:r>
            <a:r>
              <a:rPr lang="en-US" sz="2000" b="0" dirty="0"/>
              <a:t> dal </a:t>
            </a:r>
            <a:r>
              <a:rPr lang="en-US" sz="2000" b="0" dirty="0" err="1"/>
              <a:t>soggetto</a:t>
            </a:r>
            <a:r>
              <a:rPr lang="en-US" sz="2000" b="0" dirty="0"/>
              <a:t> </a:t>
            </a:r>
            <a:r>
              <a:rPr lang="en-US" sz="2000" b="0" dirty="0" err="1"/>
              <a:t>acquirente</a:t>
            </a:r>
            <a:r>
              <a:rPr lang="en-US" sz="2000" b="0" dirty="0"/>
              <a:t>. Secondo la </a:t>
            </a:r>
            <a:r>
              <a:rPr lang="en-US" sz="2000" b="0" dirty="0" err="1"/>
              <a:t>dottrina</a:t>
            </a:r>
            <a:r>
              <a:rPr lang="en-US" sz="2000" b="0" dirty="0"/>
              <a:t>, </a:t>
            </a:r>
            <a:r>
              <a:rPr lang="en-US" sz="2000" b="0" dirty="0" err="1"/>
              <a:t>il</a:t>
            </a:r>
            <a:r>
              <a:rPr lang="en-US" sz="2000" b="0" dirty="0"/>
              <a:t> </a:t>
            </a:r>
            <a:r>
              <a:rPr lang="en-US" sz="2000" b="0" dirty="0" err="1"/>
              <a:t>debito</a:t>
            </a:r>
            <a:r>
              <a:rPr lang="en-US" sz="2000" b="0" dirty="0"/>
              <a:t> </a:t>
            </a:r>
            <a:r>
              <a:rPr lang="en-US" sz="2000" b="0" dirty="0" err="1"/>
              <a:t>sportivo</a:t>
            </a:r>
            <a:r>
              <a:rPr lang="en-US" sz="2000" b="0" dirty="0"/>
              <a:t> </a:t>
            </a:r>
            <a:r>
              <a:rPr lang="en-US" sz="2000" b="0" dirty="0" err="1"/>
              <a:t>consisterebbe</a:t>
            </a:r>
            <a:r>
              <a:rPr lang="en-US" sz="2000" b="0" dirty="0"/>
              <a:t> </a:t>
            </a:r>
            <a:r>
              <a:rPr lang="en-US" sz="2000" b="0" dirty="0" err="1"/>
              <a:t>nella</a:t>
            </a:r>
            <a:r>
              <a:rPr lang="en-US" sz="2000" b="0" dirty="0"/>
              <a:t> </a:t>
            </a:r>
            <a:r>
              <a:rPr lang="en-US" sz="2000" b="0" dirty="0" err="1"/>
              <a:t>posizione</a:t>
            </a:r>
            <a:r>
              <a:rPr lang="en-US" sz="2000" b="0" dirty="0"/>
              <a:t> </a:t>
            </a:r>
            <a:r>
              <a:rPr lang="en-US" sz="2000" b="0" dirty="0" err="1"/>
              <a:t>debitoria</a:t>
            </a:r>
            <a:r>
              <a:rPr lang="en-US" sz="2000" b="0" dirty="0"/>
              <a:t> </a:t>
            </a:r>
            <a:r>
              <a:rPr lang="en-US" sz="2000" b="0" dirty="0" err="1"/>
              <a:t>maturata</a:t>
            </a:r>
            <a:r>
              <a:rPr lang="en-US" sz="2000" b="0" dirty="0"/>
              <a:t> </a:t>
            </a:r>
            <a:r>
              <a:rPr lang="en-US" sz="2000" b="0" dirty="0" err="1"/>
              <a:t>nei</a:t>
            </a:r>
            <a:r>
              <a:rPr lang="en-US" sz="2000" b="0" dirty="0"/>
              <a:t> </a:t>
            </a:r>
            <a:r>
              <a:rPr lang="en-US" sz="2000" b="0" dirty="0" err="1"/>
              <a:t>confronti</a:t>
            </a:r>
            <a:r>
              <a:rPr lang="en-US" sz="2000" b="0" dirty="0"/>
              <a:t> </a:t>
            </a:r>
            <a:r>
              <a:rPr lang="en-US" sz="2000" b="0" dirty="0" err="1"/>
              <a:t>della</a:t>
            </a:r>
            <a:r>
              <a:rPr lang="en-US" sz="2000" b="0" dirty="0"/>
              <a:t> </a:t>
            </a:r>
            <a:r>
              <a:rPr lang="en-US" sz="2000" b="0" dirty="0" err="1"/>
              <a:t>Lega</a:t>
            </a:r>
            <a:r>
              <a:rPr lang="en-US" sz="2000" b="0" dirty="0"/>
              <a:t> di </a:t>
            </a:r>
            <a:r>
              <a:rPr lang="en-US" sz="2000" b="0" dirty="0" err="1"/>
              <a:t>appartenenza</a:t>
            </a:r>
            <a:r>
              <a:rPr lang="en-US" sz="2000" b="0" dirty="0"/>
              <a:t> </a:t>
            </a:r>
            <a:r>
              <a:rPr lang="en-US" sz="2000" b="0" dirty="0" err="1"/>
              <a:t>della</a:t>
            </a:r>
            <a:r>
              <a:rPr lang="en-US" sz="2000" b="0" dirty="0"/>
              <a:t> </a:t>
            </a:r>
            <a:r>
              <a:rPr lang="en-US" sz="2000" b="0" dirty="0" err="1"/>
              <a:t>compagine</a:t>
            </a:r>
            <a:r>
              <a:rPr lang="en-US" sz="2000" b="0" dirty="0"/>
              <a:t> </a:t>
            </a:r>
            <a:r>
              <a:rPr lang="en-US" sz="2000" b="0" dirty="0" err="1"/>
              <a:t>societaria</a:t>
            </a:r>
            <a:r>
              <a:rPr lang="en-US" sz="2000" b="0" dirty="0"/>
              <a:t> e </a:t>
            </a:r>
            <a:r>
              <a:rPr lang="en-US" sz="2000" b="0" dirty="0" err="1"/>
              <a:t>nei</a:t>
            </a:r>
            <a:r>
              <a:rPr lang="en-US" sz="2000" b="0" dirty="0"/>
              <a:t> </a:t>
            </a:r>
            <a:r>
              <a:rPr lang="en-US" sz="2000" b="0" dirty="0" err="1"/>
              <a:t>confronti</a:t>
            </a:r>
            <a:r>
              <a:rPr lang="en-US" sz="2000" b="0" dirty="0"/>
              <a:t> di </a:t>
            </a:r>
            <a:r>
              <a:rPr lang="en-US" sz="2000" b="0" dirty="0" err="1"/>
              <a:t>tutti</a:t>
            </a:r>
            <a:r>
              <a:rPr lang="en-US" sz="2000" b="0" dirty="0"/>
              <a:t> </a:t>
            </a:r>
            <a:r>
              <a:rPr lang="en-US" sz="2000" b="0" dirty="0" err="1"/>
              <a:t>i</a:t>
            </a:r>
            <a:r>
              <a:rPr lang="en-US" sz="2000" b="0" dirty="0"/>
              <a:t> </a:t>
            </a:r>
            <a:r>
              <a:rPr lang="en-US" sz="2000" b="0" dirty="0" err="1"/>
              <a:t>tesserati</a:t>
            </a:r>
            <a:r>
              <a:rPr lang="en-US" sz="2000" dirty="0"/>
              <a:t>. </a:t>
            </a:r>
            <a:endParaRPr lang="it-IT" sz="2000" dirty="0"/>
          </a:p>
        </p:txBody>
      </p:sp>
    </p:spTree>
    <p:extLst>
      <p:ext uri="{BB962C8B-B14F-4D97-AF65-F5344CB8AC3E}">
        <p14:creationId xmlns:p14="http://schemas.microsoft.com/office/powerpoint/2010/main" val="821931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Esercizio provvisorio (art.104 L.F.)</a:t>
            </a:r>
          </a:p>
        </p:txBody>
      </p:sp>
      <p:sp>
        <p:nvSpPr>
          <p:cNvPr id="18435" name="Rectangle 2"/>
          <p:cNvSpPr>
            <a:spLocks noGrp="1" noChangeArrowheads="1"/>
          </p:cNvSpPr>
          <p:nvPr>
            <p:ph idx="1"/>
          </p:nvPr>
        </p:nvSpPr>
        <p:spPr>
          <a:xfrm>
            <a:off x="492107" y="1310574"/>
            <a:ext cx="8228160" cy="5156200"/>
          </a:xfrm>
        </p:spPr>
        <p:txBody>
          <a:bodyPr>
            <a:normAutofit/>
          </a:bodyPr>
          <a:lstStyle/>
          <a:p>
            <a:pPr marL="0" lvl="0" indent="0" algn="just">
              <a:spcBef>
                <a:spcPct val="20000"/>
              </a:spcBef>
            </a:pPr>
            <a:r>
              <a:rPr lang="it-IT" altLang="it-IT" sz="1814" b="0" dirty="0"/>
              <a:t>L’esercizio provvisorio, al pari dell’affitto d’azienda, viene individuato dalla legge fallimentare quale strumento di conservazione del valore del complesso aziendale, finalizzato ad una migliore collocazione della stessa sul mercato. Ai sensi dell’ art. 104 L.F., l’esercizio provvisorio dell’impresa può essere autorizzato da distinti organi della procedura ed in differenti momenti: può essere autorizzato dal </a:t>
            </a:r>
            <a:r>
              <a:rPr lang="it-IT" altLang="it-IT" sz="1814" b="0" dirty="0" smtClean="0"/>
              <a:t>Tribunale </a:t>
            </a:r>
            <a:r>
              <a:rPr lang="it-IT" altLang="it-IT" sz="1814" b="0" dirty="0"/>
              <a:t>con la sentenza dichiarativa di fallimento, nel caso in cui l’improvvisa interruzione possa comportare «un danno grave» e sempre che «non arrechi pregiudizio ai creditori», ovvero può essere autorizzato con successivo provvedimento del giudice delegato, su proposta del curatore, qualora il comitato dei creditori, con parere vincolante, ritenga la continuazione dell’esercizio dell’impresa conveniente per i creditori stessi o più proficua ai fini della collocazione sul mercato dell’azienda.</a:t>
            </a:r>
          </a:p>
        </p:txBody>
      </p:sp>
    </p:spTree>
    <p:extLst>
      <p:ext uri="{BB962C8B-B14F-4D97-AF65-F5344CB8AC3E}">
        <p14:creationId xmlns:p14="http://schemas.microsoft.com/office/powerpoint/2010/main" val="856749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lodo Petrucci</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Art.52 co.6  NOIF</a:t>
            </a:r>
          </a:p>
        </p:txBody>
      </p:sp>
      <p:sp>
        <p:nvSpPr>
          <p:cNvPr id="18435" name="Rectangle 2"/>
          <p:cNvSpPr>
            <a:spLocks noGrp="1" noChangeArrowheads="1"/>
          </p:cNvSpPr>
          <p:nvPr>
            <p:ph idx="1"/>
          </p:nvPr>
        </p:nvSpPr>
        <p:spPr>
          <a:xfrm>
            <a:off x="641683" y="1346200"/>
            <a:ext cx="8042957" cy="5156200"/>
          </a:xfrm>
        </p:spPr>
        <p:txBody>
          <a:bodyPr>
            <a:normAutofit/>
          </a:bodyPr>
          <a:lstStyle/>
          <a:p>
            <a:pPr algn="just"/>
            <a:r>
              <a:rPr lang="en-US" b="0" dirty="0" smtClean="0"/>
              <a:t>	A </a:t>
            </a:r>
            <a:r>
              <a:rPr lang="en-US" b="0" dirty="0" err="1"/>
              <a:t>seguito</a:t>
            </a:r>
            <a:r>
              <a:rPr lang="en-US" b="0" dirty="0"/>
              <a:t> del </a:t>
            </a:r>
            <a:r>
              <a:rPr lang="en-US" b="0" dirty="0" err="1"/>
              <a:t>fallimento</a:t>
            </a:r>
            <a:r>
              <a:rPr lang="en-US" b="0" dirty="0"/>
              <a:t> di </a:t>
            </a:r>
            <a:r>
              <a:rPr lang="en-US" b="0" dirty="0" err="1"/>
              <a:t>importanti</a:t>
            </a:r>
            <a:r>
              <a:rPr lang="en-US" b="0" dirty="0"/>
              <a:t> </a:t>
            </a:r>
            <a:r>
              <a:rPr lang="en-US" b="0" dirty="0" err="1"/>
              <a:t>società</a:t>
            </a:r>
            <a:r>
              <a:rPr lang="en-US" b="0" dirty="0"/>
              <a:t> </a:t>
            </a:r>
            <a:r>
              <a:rPr lang="en-US" b="0" dirty="0" err="1"/>
              <a:t>calcistiche</a:t>
            </a:r>
            <a:r>
              <a:rPr lang="en-US" b="0" dirty="0"/>
              <a:t>, la FIGC </a:t>
            </a:r>
            <a:r>
              <a:rPr lang="en-US" b="0" dirty="0" err="1"/>
              <a:t>nel</a:t>
            </a:r>
            <a:r>
              <a:rPr lang="en-US" b="0" dirty="0"/>
              <a:t> </a:t>
            </a:r>
            <a:r>
              <a:rPr lang="en-US" b="0" dirty="0" err="1"/>
              <a:t>luglio</a:t>
            </a:r>
            <a:r>
              <a:rPr lang="en-US" b="0" dirty="0"/>
              <a:t> 2004 </a:t>
            </a:r>
            <a:r>
              <a:rPr lang="en-US" b="0" dirty="0" err="1"/>
              <a:t>aveva</a:t>
            </a:r>
            <a:r>
              <a:rPr lang="en-US" b="0" dirty="0"/>
              <a:t> </a:t>
            </a:r>
            <a:r>
              <a:rPr lang="en-US" b="0" dirty="0" err="1"/>
              <a:t>emanato</a:t>
            </a:r>
            <a:r>
              <a:rPr lang="en-US" b="0" dirty="0"/>
              <a:t> </a:t>
            </a:r>
            <a:r>
              <a:rPr lang="en-US" b="0" dirty="0" err="1"/>
              <a:t>il</a:t>
            </a:r>
            <a:r>
              <a:rPr lang="en-US" b="0" dirty="0"/>
              <a:t> </a:t>
            </a:r>
            <a:r>
              <a:rPr lang="en-US" b="0" dirty="0" err="1"/>
              <a:t>cosiddetto</a:t>
            </a:r>
            <a:r>
              <a:rPr lang="en-US" b="0" dirty="0"/>
              <a:t> </a:t>
            </a:r>
            <a:r>
              <a:rPr lang="en-US" b="0" dirty="0" smtClean="0"/>
              <a:t>“</a:t>
            </a:r>
            <a:r>
              <a:rPr lang="en-US" dirty="0" err="1"/>
              <a:t>L</a:t>
            </a:r>
            <a:r>
              <a:rPr lang="en-US" dirty="0" err="1" smtClean="0"/>
              <a:t>odo</a:t>
            </a:r>
            <a:r>
              <a:rPr lang="en-US" dirty="0" smtClean="0"/>
              <a:t> </a:t>
            </a:r>
            <a:r>
              <a:rPr lang="en-US" dirty="0" err="1"/>
              <a:t>Petrucci</a:t>
            </a:r>
            <a:r>
              <a:rPr lang="en-US" b="0" dirty="0"/>
              <a:t>” di cui </a:t>
            </a:r>
            <a:r>
              <a:rPr lang="en-US" b="0" dirty="0" err="1"/>
              <a:t>all’art</a:t>
            </a:r>
            <a:r>
              <a:rPr lang="en-US" b="0" dirty="0"/>
              <a:t> 52, </a:t>
            </a:r>
            <a:r>
              <a:rPr lang="en-US" b="0" dirty="0" err="1"/>
              <a:t>commi</a:t>
            </a:r>
            <a:r>
              <a:rPr lang="en-US" b="0" dirty="0"/>
              <a:t> 6, 7, 8, 9 e 10, </a:t>
            </a:r>
            <a:r>
              <a:rPr lang="en-US" b="0" dirty="0" smtClean="0"/>
              <a:t>NOIF, </a:t>
            </a:r>
            <a:r>
              <a:rPr lang="en-US" b="0" dirty="0"/>
              <a:t>la cui </a:t>
            </a:r>
            <a:r>
              <a:rPr lang="en-US" b="0" dirty="0" err="1"/>
              <a:t>finalità</a:t>
            </a:r>
            <a:r>
              <a:rPr lang="en-US" b="0" dirty="0"/>
              <a:t> era </a:t>
            </a:r>
            <a:r>
              <a:rPr lang="en-US" b="0" dirty="0" err="1"/>
              <a:t>quella</a:t>
            </a:r>
            <a:r>
              <a:rPr lang="en-US" b="0" dirty="0"/>
              <a:t> di </a:t>
            </a:r>
            <a:r>
              <a:rPr lang="en-US" b="0" dirty="0" err="1"/>
              <a:t>salvaguardare</a:t>
            </a:r>
            <a:r>
              <a:rPr lang="en-US" b="0" dirty="0"/>
              <a:t> </a:t>
            </a:r>
            <a:r>
              <a:rPr lang="en-US" b="0" dirty="0" err="1"/>
              <a:t>il</a:t>
            </a:r>
            <a:r>
              <a:rPr lang="en-US" b="0" dirty="0"/>
              <a:t> </a:t>
            </a:r>
            <a:r>
              <a:rPr lang="en-US" b="0" dirty="0" err="1"/>
              <a:t>sistema</a:t>
            </a:r>
            <a:r>
              <a:rPr lang="en-US" b="0" dirty="0"/>
              <a:t> </a:t>
            </a:r>
            <a:r>
              <a:rPr lang="en-US" b="0" dirty="0" err="1"/>
              <a:t>calcistico</a:t>
            </a:r>
            <a:r>
              <a:rPr lang="en-US" b="0" dirty="0"/>
              <a:t> da </a:t>
            </a:r>
            <a:r>
              <a:rPr lang="en-US" b="0" dirty="0" err="1"/>
              <a:t>alcuni</a:t>
            </a:r>
            <a:r>
              <a:rPr lang="en-US" b="0" dirty="0"/>
              <a:t> </a:t>
            </a:r>
            <a:r>
              <a:rPr lang="en-US" b="0" dirty="0" err="1"/>
              <a:t>effetti</a:t>
            </a:r>
            <a:r>
              <a:rPr lang="en-US" b="0" dirty="0"/>
              <a:t> del </a:t>
            </a:r>
            <a:r>
              <a:rPr lang="en-US" b="0" dirty="0" err="1"/>
              <a:t>fallimento</a:t>
            </a:r>
            <a:r>
              <a:rPr lang="en-US" b="0" dirty="0"/>
              <a:t>, </a:t>
            </a:r>
            <a:r>
              <a:rPr lang="en-US" b="0" dirty="0" err="1"/>
              <a:t>considerato</a:t>
            </a:r>
            <a:r>
              <a:rPr lang="en-US" b="0" dirty="0"/>
              <a:t> </a:t>
            </a:r>
            <a:r>
              <a:rPr lang="en-US" b="0" dirty="0" err="1"/>
              <a:t>che</a:t>
            </a:r>
            <a:r>
              <a:rPr lang="en-US" b="0" dirty="0"/>
              <a:t>, </a:t>
            </a:r>
            <a:r>
              <a:rPr lang="en-US" b="0" dirty="0" smtClean="0"/>
              <a:t>la </a:t>
            </a:r>
            <a:r>
              <a:rPr lang="en-US" b="0" dirty="0" err="1"/>
              <a:t>relativa</a:t>
            </a:r>
            <a:r>
              <a:rPr lang="en-US" b="0" dirty="0"/>
              <a:t> </a:t>
            </a:r>
            <a:r>
              <a:rPr lang="en-US" b="0" dirty="0" err="1" smtClean="0"/>
              <a:t>dichiarazione</a:t>
            </a:r>
            <a:r>
              <a:rPr lang="en-US" b="0" dirty="0" smtClean="0"/>
              <a:t> di </a:t>
            </a:r>
            <a:r>
              <a:rPr lang="en-US" b="0" dirty="0" err="1" smtClean="0"/>
              <a:t>fallimento</a:t>
            </a:r>
            <a:r>
              <a:rPr lang="en-US" b="0" dirty="0" smtClean="0"/>
              <a:t> </a:t>
            </a:r>
            <a:r>
              <a:rPr lang="en-US" b="0" dirty="0" err="1"/>
              <a:t>comporta</a:t>
            </a:r>
            <a:r>
              <a:rPr lang="en-US" b="0" dirty="0"/>
              <a:t> </a:t>
            </a:r>
            <a:r>
              <a:rPr lang="en-US" b="0" dirty="0" err="1"/>
              <a:t>l’automatica</a:t>
            </a:r>
            <a:r>
              <a:rPr lang="en-US" b="0" dirty="0"/>
              <a:t> </a:t>
            </a:r>
            <a:r>
              <a:rPr lang="en-US" b="0" dirty="0" err="1"/>
              <a:t>revoca</a:t>
            </a:r>
            <a:r>
              <a:rPr lang="en-US" b="0" dirty="0"/>
              <a:t> </a:t>
            </a:r>
            <a:r>
              <a:rPr lang="en-US" b="0" dirty="0" err="1"/>
              <a:t>dell’affiliazione</a:t>
            </a:r>
            <a:r>
              <a:rPr lang="en-US" b="0" dirty="0"/>
              <a:t> della </a:t>
            </a:r>
            <a:r>
              <a:rPr lang="en-US" b="0" dirty="0" err="1"/>
              <a:t>società</a:t>
            </a:r>
            <a:r>
              <a:rPr lang="en-US" b="0" dirty="0"/>
              <a:t> e </a:t>
            </a:r>
            <a:r>
              <a:rPr lang="en-US" b="0" dirty="0" err="1"/>
              <a:t>conseguentemente</a:t>
            </a:r>
            <a:r>
              <a:rPr lang="en-US" b="0" dirty="0"/>
              <a:t> </a:t>
            </a:r>
            <a:r>
              <a:rPr lang="en-US" b="0" dirty="0" err="1"/>
              <a:t>il</a:t>
            </a:r>
            <a:r>
              <a:rPr lang="en-US" b="0" dirty="0"/>
              <a:t> </a:t>
            </a:r>
            <a:r>
              <a:rPr lang="en-US" b="0" dirty="0" err="1"/>
              <a:t>venir</a:t>
            </a:r>
            <a:r>
              <a:rPr lang="en-US" b="0" dirty="0"/>
              <a:t> </a:t>
            </a:r>
            <a:r>
              <a:rPr lang="en-US" b="0" dirty="0" err="1"/>
              <a:t>meno</a:t>
            </a:r>
            <a:r>
              <a:rPr lang="en-US" b="0" dirty="0"/>
              <a:t> del </a:t>
            </a:r>
            <a:r>
              <a:rPr lang="en-US" b="0" dirty="0" err="1"/>
              <a:t>diritto</a:t>
            </a:r>
            <a:r>
              <a:rPr lang="en-US" b="0" dirty="0"/>
              <a:t> di </a:t>
            </a:r>
            <a:r>
              <a:rPr lang="en-US" b="0" dirty="0" err="1"/>
              <a:t>partecipare</a:t>
            </a:r>
            <a:r>
              <a:rPr lang="en-US" b="0" dirty="0"/>
              <a:t> al </a:t>
            </a:r>
            <a:r>
              <a:rPr lang="en-US" b="0" dirty="0" err="1" smtClean="0"/>
              <a:t>campionato</a:t>
            </a:r>
            <a:endParaRPr lang="it-IT" b="0" dirty="0"/>
          </a:p>
          <a:p>
            <a:pPr algn="just"/>
            <a:r>
              <a:rPr lang="en-US" b="0" dirty="0" smtClean="0"/>
              <a:t>N.B.: Il</a:t>
            </a:r>
            <a:r>
              <a:rPr lang="en-US" b="0" i="1" dirty="0" smtClean="0"/>
              <a:t> </a:t>
            </a:r>
            <a:r>
              <a:rPr lang="en-US" b="0" i="1" dirty="0" err="1" smtClean="0"/>
              <a:t>Comunicato</a:t>
            </a:r>
            <a:r>
              <a:rPr lang="en-US" b="0" i="1" dirty="0" smtClean="0"/>
              <a:t> </a:t>
            </a:r>
            <a:r>
              <a:rPr lang="en-US" b="0" i="1" dirty="0" err="1"/>
              <a:t>U</a:t>
            </a:r>
            <a:r>
              <a:rPr lang="en-US" b="0" i="1" dirty="0" err="1" smtClean="0"/>
              <a:t>fficiale</a:t>
            </a:r>
            <a:r>
              <a:rPr lang="en-US" b="0" i="1" dirty="0" smtClean="0"/>
              <a:t> </a:t>
            </a:r>
            <a:r>
              <a:rPr lang="en-US" b="0" i="1" dirty="0"/>
              <a:t>FIGC n. 162/A del 27 </a:t>
            </a:r>
            <a:r>
              <a:rPr lang="en-US" b="0" i="1" dirty="0" err="1"/>
              <a:t>maggio</a:t>
            </a:r>
            <a:r>
              <a:rPr lang="en-US" b="0" i="1" dirty="0"/>
              <a:t> 2014 in base al quale </a:t>
            </a:r>
            <a:r>
              <a:rPr lang="en-US" b="0" i="1" dirty="0" err="1"/>
              <a:t>il</a:t>
            </a:r>
            <a:r>
              <a:rPr lang="en-US" b="0" i="1" dirty="0"/>
              <a:t> </a:t>
            </a:r>
            <a:r>
              <a:rPr lang="en-US" b="0" i="1" dirty="0" err="1"/>
              <a:t>Consiglio</a:t>
            </a:r>
            <a:r>
              <a:rPr lang="en-US" b="0" i="1" dirty="0"/>
              <a:t> </a:t>
            </a:r>
            <a:r>
              <a:rPr lang="en-US" b="0" i="1" dirty="0" err="1"/>
              <a:t>federale</a:t>
            </a:r>
            <a:r>
              <a:rPr lang="en-US" b="0" i="1" dirty="0"/>
              <a:t> ha </a:t>
            </a:r>
            <a:r>
              <a:rPr lang="en-US" b="0" i="1" dirty="0" err="1"/>
              <a:t>deliberato</a:t>
            </a:r>
            <a:r>
              <a:rPr lang="en-US" b="0" i="1" dirty="0"/>
              <a:t> </a:t>
            </a:r>
            <a:r>
              <a:rPr lang="en-US" b="0" i="1" dirty="0" err="1"/>
              <a:t>l’abrogazione</a:t>
            </a:r>
            <a:r>
              <a:rPr lang="en-US" b="0" i="1" dirty="0"/>
              <a:t> </a:t>
            </a:r>
            <a:r>
              <a:rPr lang="en-US" b="0" i="1" dirty="0" err="1"/>
              <a:t>dei</a:t>
            </a:r>
            <a:r>
              <a:rPr lang="en-US" b="0" i="1" dirty="0"/>
              <a:t> </a:t>
            </a:r>
            <a:r>
              <a:rPr lang="en-US" b="0" i="1" dirty="0" err="1"/>
              <a:t>commi</a:t>
            </a:r>
            <a:r>
              <a:rPr lang="en-US" b="0" i="1" dirty="0"/>
              <a:t> 6, 7 ,8 e 9 </a:t>
            </a:r>
            <a:r>
              <a:rPr lang="en-US" b="0" i="1" dirty="0" err="1"/>
              <a:t>dell’art</a:t>
            </a:r>
            <a:r>
              <a:rPr lang="en-US" b="0" i="1" dirty="0"/>
              <a:t>. 52 NOIF, la cui </a:t>
            </a:r>
            <a:r>
              <a:rPr lang="en-US" b="0" i="1" dirty="0" err="1"/>
              <a:t>applicazione</a:t>
            </a:r>
            <a:r>
              <a:rPr lang="en-US" b="0" i="1" dirty="0"/>
              <a:t>, in </a:t>
            </a:r>
            <a:r>
              <a:rPr lang="en-US" b="0" i="1" dirty="0" err="1"/>
              <a:t>ogni</a:t>
            </a:r>
            <a:r>
              <a:rPr lang="en-US" b="0" i="1" dirty="0"/>
              <a:t> </a:t>
            </a:r>
            <a:r>
              <a:rPr lang="en-US" b="0" i="1" dirty="0" err="1"/>
              <a:t>caso</a:t>
            </a:r>
            <a:r>
              <a:rPr lang="en-US" b="0" i="1" dirty="0"/>
              <a:t>, era </a:t>
            </a:r>
            <a:r>
              <a:rPr lang="en-US" b="0" i="1" dirty="0" err="1"/>
              <a:t>stata</a:t>
            </a:r>
            <a:r>
              <a:rPr lang="en-US" b="0" i="1" dirty="0"/>
              <a:t> </a:t>
            </a:r>
            <a:r>
              <a:rPr lang="en-US" b="0" i="1" dirty="0" err="1"/>
              <a:t>già</a:t>
            </a:r>
            <a:r>
              <a:rPr lang="en-US" b="0" i="1" dirty="0"/>
              <a:t> </a:t>
            </a:r>
            <a:r>
              <a:rPr lang="en-US" b="0" i="1" dirty="0" err="1"/>
              <a:t>preventivamente</a:t>
            </a:r>
            <a:r>
              <a:rPr lang="en-US" b="0" i="1" dirty="0"/>
              <a:t> </a:t>
            </a:r>
            <a:r>
              <a:rPr lang="en-US" b="0" i="1" dirty="0" err="1"/>
              <a:t>sospesa</a:t>
            </a:r>
            <a:r>
              <a:rPr lang="en-US" b="0" i="1" dirty="0"/>
              <a:t> per </a:t>
            </a:r>
            <a:r>
              <a:rPr lang="en-US" b="0" i="1" dirty="0" smtClean="0"/>
              <a:t>la</a:t>
            </a:r>
            <a:r>
              <a:rPr lang="it-IT" b="0" i="1" dirty="0"/>
              <a:t> </a:t>
            </a:r>
            <a:r>
              <a:rPr lang="en-US" b="0" i="1" dirty="0" err="1" smtClean="0"/>
              <a:t>stagione</a:t>
            </a:r>
            <a:r>
              <a:rPr lang="en-US" b="0" i="1" dirty="0" smtClean="0"/>
              <a:t> </a:t>
            </a:r>
            <a:r>
              <a:rPr lang="en-US" b="0" i="1" dirty="0" err="1"/>
              <a:t>sportiva</a:t>
            </a:r>
            <a:r>
              <a:rPr lang="en-US" b="0" i="1" dirty="0"/>
              <a:t> 2013/2014 in </a:t>
            </a:r>
            <a:r>
              <a:rPr lang="en-US" b="0" i="1" dirty="0" err="1"/>
              <a:t>previsione</a:t>
            </a:r>
            <a:r>
              <a:rPr lang="en-US" b="0" i="1" dirty="0"/>
              <a:t> di </a:t>
            </a:r>
            <a:r>
              <a:rPr lang="en-US" b="0" i="1" dirty="0" err="1"/>
              <a:t>una</a:t>
            </a:r>
            <a:r>
              <a:rPr lang="en-US" b="0" i="1" dirty="0"/>
              <a:t> </a:t>
            </a:r>
            <a:r>
              <a:rPr lang="en-US" b="0" i="1" dirty="0" err="1"/>
              <a:t>rivisitazione</a:t>
            </a:r>
            <a:r>
              <a:rPr lang="en-US" b="0" i="1" dirty="0"/>
              <a:t> del format </a:t>
            </a:r>
            <a:r>
              <a:rPr lang="en-US" b="0" i="1" dirty="0" err="1"/>
              <a:t>dei</a:t>
            </a:r>
            <a:r>
              <a:rPr lang="en-US" b="0" i="1" dirty="0"/>
              <a:t> </a:t>
            </a:r>
            <a:r>
              <a:rPr lang="en-US" b="0" i="1" dirty="0" err="1"/>
              <a:t>campionati</a:t>
            </a:r>
            <a:r>
              <a:rPr lang="en-US" b="0" i="1" dirty="0"/>
              <a:t> </a:t>
            </a:r>
            <a:r>
              <a:rPr lang="en-US" b="0" i="1" dirty="0" err="1"/>
              <a:t>professionistici</a:t>
            </a:r>
            <a:r>
              <a:rPr lang="en-US" b="0" i="1" dirty="0"/>
              <a:t>. </a:t>
            </a:r>
            <a:endParaRPr lang="en-US" b="0" i="1" dirty="0" smtClean="0"/>
          </a:p>
          <a:p>
            <a:pPr algn="just"/>
            <a:r>
              <a:rPr lang="en-US" b="0" i="1" dirty="0"/>
              <a:t>	</a:t>
            </a:r>
            <a:r>
              <a:rPr lang="en-US" b="0" i="1" dirty="0" smtClean="0"/>
              <a:t>Il solo comma </a:t>
            </a:r>
            <a:r>
              <a:rPr lang="en-US" b="0" i="1" dirty="0"/>
              <a:t>10 </a:t>
            </a:r>
            <a:r>
              <a:rPr lang="en-US" b="0" i="1" dirty="0" err="1"/>
              <a:t>dell’art</a:t>
            </a:r>
            <a:r>
              <a:rPr lang="en-US" b="0" i="1" dirty="0"/>
              <a:t>. 52 NOIF, </a:t>
            </a:r>
            <a:r>
              <a:rPr lang="en-US" b="0" i="1" dirty="0" err="1"/>
              <a:t>invece</a:t>
            </a:r>
            <a:r>
              <a:rPr lang="en-US" b="0" i="1" dirty="0"/>
              <a:t>, non </a:t>
            </a:r>
            <a:r>
              <a:rPr lang="en-US" b="0" i="1" dirty="0" err="1"/>
              <a:t>è</a:t>
            </a:r>
            <a:r>
              <a:rPr lang="en-US" b="0" i="1" dirty="0"/>
              <a:t> </a:t>
            </a:r>
            <a:r>
              <a:rPr lang="en-US" b="0" i="1" dirty="0" err="1"/>
              <a:t>stato</a:t>
            </a:r>
            <a:r>
              <a:rPr lang="en-US" b="0" i="1" dirty="0"/>
              <a:t> </a:t>
            </a:r>
            <a:r>
              <a:rPr lang="en-US" b="0" i="1" dirty="0" err="1"/>
              <a:t>oggetto</a:t>
            </a:r>
            <a:r>
              <a:rPr lang="en-US" b="0" i="1" dirty="0"/>
              <a:t> di </a:t>
            </a:r>
            <a:r>
              <a:rPr lang="en-US" b="0" i="1" dirty="0" err="1"/>
              <a:t>abrogazione</a:t>
            </a:r>
            <a:r>
              <a:rPr lang="en-US" b="0" i="1" dirty="0"/>
              <a:t>, ma solo </a:t>
            </a:r>
            <a:r>
              <a:rPr lang="en-US" b="0" i="1" dirty="0" err="1"/>
              <a:t>novellato</a:t>
            </a:r>
            <a:r>
              <a:rPr lang="en-US" b="0" i="1" dirty="0"/>
              <a:t> </a:t>
            </a:r>
            <a:r>
              <a:rPr lang="en-US" b="0" i="1" dirty="0" err="1"/>
              <a:t>nel</a:t>
            </a:r>
            <a:r>
              <a:rPr lang="en-US" b="0" i="1" dirty="0"/>
              <a:t> </a:t>
            </a:r>
            <a:r>
              <a:rPr lang="en-US" b="0" i="1" dirty="0" err="1"/>
              <a:t>senso</a:t>
            </a:r>
            <a:r>
              <a:rPr lang="en-US" b="0" i="1" dirty="0"/>
              <a:t> </a:t>
            </a:r>
            <a:r>
              <a:rPr lang="en-US" b="0" i="1" dirty="0" err="1"/>
              <a:t>dell’applicabilità</a:t>
            </a:r>
            <a:r>
              <a:rPr lang="en-US" b="0" i="1" dirty="0"/>
              <a:t> </a:t>
            </a:r>
            <a:r>
              <a:rPr lang="en-US" b="0" i="1" dirty="0" err="1"/>
              <a:t>anche</a:t>
            </a:r>
            <a:r>
              <a:rPr lang="en-US" b="0" i="1" dirty="0"/>
              <a:t> </a:t>
            </a:r>
            <a:r>
              <a:rPr lang="en-US" b="0" i="1" dirty="0" smtClean="0"/>
              <a:t>in</a:t>
            </a:r>
            <a:r>
              <a:rPr lang="it-IT" b="0" i="1" dirty="0"/>
              <a:t> </a:t>
            </a:r>
            <a:r>
              <a:rPr lang="en-US" b="0" i="1" dirty="0" err="1" smtClean="0"/>
              <a:t>caso</a:t>
            </a:r>
            <a:r>
              <a:rPr lang="en-US" b="0" i="1" dirty="0" smtClean="0"/>
              <a:t> </a:t>
            </a:r>
            <a:r>
              <a:rPr lang="en-US" b="0" i="1" dirty="0"/>
              <a:t>di non </a:t>
            </a:r>
            <a:r>
              <a:rPr lang="en-US" b="0" i="1" dirty="0" err="1"/>
              <a:t>ammissione</a:t>
            </a:r>
            <a:r>
              <a:rPr lang="en-US" b="0" i="1" dirty="0"/>
              <a:t> al </a:t>
            </a:r>
            <a:r>
              <a:rPr lang="en-US" b="0" i="1" dirty="0" err="1"/>
              <a:t>campionato</a:t>
            </a:r>
            <a:r>
              <a:rPr lang="en-US" b="0" i="1" dirty="0"/>
              <a:t> di </a:t>
            </a:r>
            <a:r>
              <a:rPr lang="en-US" b="0" i="1" dirty="0" err="1"/>
              <a:t>Serie</a:t>
            </a:r>
            <a:r>
              <a:rPr lang="en-US" b="0" i="1" dirty="0"/>
              <a:t> A e di </a:t>
            </a:r>
            <a:r>
              <a:rPr lang="en-US" b="0" i="1" dirty="0" err="1"/>
              <a:t>Serie</a:t>
            </a:r>
            <a:r>
              <a:rPr lang="en-US" b="0" i="1" dirty="0"/>
              <a:t> B, </a:t>
            </a:r>
            <a:r>
              <a:rPr lang="en-US" b="0" i="1" dirty="0" err="1"/>
              <a:t>oltre</a:t>
            </a:r>
            <a:r>
              <a:rPr lang="en-US" b="0" i="1" dirty="0"/>
              <a:t> </a:t>
            </a:r>
            <a:r>
              <a:rPr lang="en-US" b="0" i="1" dirty="0" err="1"/>
              <a:t>che</a:t>
            </a:r>
            <a:r>
              <a:rPr lang="en-US" b="0" i="1" dirty="0"/>
              <a:t> </a:t>
            </a:r>
            <a:r>
              <a:rPr lang="en-US" b="0" i="1" dirty="0" err="1"/>
              <a:t>ovviamente</a:t>
            </a:r>
            <a:r>
              <a:rPr lang="en-US" b="0" i="1" dirty="0"/>
              <a:t> di </a:t>
            </a:r>
            <a:r>
              <a:rPr lang="en-US" b="0" i="1" dirty="0" err="1"/>
              <a:t>Divisione</a:t>
            </a:r>
            <a:r>
              <a:rPr lang="en-US" b="0" i="1" dirty="0"/>
              <a:t> </a:t>
            </a:r>
            <a:r>
              <a:rPr lang="en-US" b="0" i="1" dirty="0" err="1"/>
              <a:t>Unica</a:t>
            </a:r>
            <a:r>
              <a:rPr lang="en-US" b="0" i="1" dirty="0"/>
              <a:t> </a:t>
            </a:r>
            <a:r>
              <a:rPr lang="en-US" b="0" i="1" dirty="0" err="1"/>
              <a:t>Lega</a:t>
            </a:r>
            <a:r>
              <a:rPr lang="en-US" b="0" i="1" dirty="0"/>
              <a:t> Pro</a:t>
            </a:r>
            <a:r>
              <a:rPr lang="en-US" b="0" i="1" dirty="0" smtClean="0"/>
              <a:t>.</a:t>
            </a:r>
          </a:p>
          <a:p>
            <a:pPr algn="just"/>
            <a:endParaRPr lang="it-IT" b="0" i="1" dirty="0"/>
          </a:p>
          <a:p>
            <a:pPr algn="just"/>
            <a:endParaRPr lang="it-IT" b="0" dirty="0"/>
          </a:p>
          <a:p>
            <a:pPr marL="0" lvl="0" indent="0" algn="just" defTabSz="914400" fontAlgn="auto">
              <a:spcBef>
                <a:spcPct val="20000"/>
              </a:spcBef>
              <a:spcAft>
                <a:spcPts val="0"/>
              </a:spcAft>
              <a:buClrTx/>
              <a:buSzTx/>
              <a:buNone/>
            </a:pPr>
            <a:endParaRPr lang="it-IT" altLang="it-IT" sz="1600" dirty="0" smtClean="0"/>
          </a:p>
        </p:txBody>
      </p:sp>
    </p:spTree>
    <p:extLst>
      <p:ext uri="{BB962C8B-B14F-4D97-AF65-F5344CB8AC3E}">
        <p14:creationId xmlns:p14="http://schemas.microsoft.com/office/powerpoint/2010/main" val="27147289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comma 10 art.52 NOIF</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641683" y="1346200"/>
            <a:ext cx="8042957" cy="5156200"/>
          </a:xfrm>
        </p:spPr>
        <p:txBody>
          <a:bodyPr>
            <a:normAutofit/>
          </a:bodyPr>
          <a:lstStyle/>
          <a:p>
            <a:pPr algn="just"/>
            <a:r>
              <a:rPr lang="en-US" b="0" dirty="0" smtClean="0"/>
              <a:t>	</a:t>
            </a:r>
            <a:r>
              <a:rPr lang="it-IT" b="0" dirty="0" smtClean="0"/>
              <a:t> </a:t>
            </a:r>
            <a:endParaRPr lang="it-IT" b="0" dirty="0"/>
          </a:p>
          <a:p>
            <a:pPr marL="0" lvl="0" indent="0" algn="just">
              <a:spcBef>
                <a:spcPct val="20000"/>
              </a:spcBef>
            </a:pPr>
            <a:r>
              <a:rPr lang="it-IT" dirty="0" smtClean="0"/>
              <a:t>« </a:t>
            </a:r>
            <a:r>
              <a:rPr lang="it-IT" b="0" dirty="0" smtClean="0"/>
              <a:t>In </a:t>
            </a:r>
            <a:r>
              <a:rPr lang="it-IT" b="0" dirty="0"/>
              <a:t>caso di non ammissione al campionato di Serie A, Serie B e di Divisione Unica-Lega Pro il Presidente Federale, d’intesa con il Presidente della LND, potrà consentire alla città della società non ammessa di partecipare con una propria società ad un Campionato della LND, anche in soprannumero, purché la stessa società adempia alle prescrizioni previste dal singolo Comitato per l’iscrizione al Campionato. Qualora fosse consentita la partecipazione al Campionato Interregionale o al Campionato Regionale di Eccellenza, la società dovrà versare un contributo alla FIGC nel primo caso non inferiore ad euro 150.000,00 e nel secondo caso non inferiore ad euro 50.000,00. E’ facoltà del Presidente, d’intesa con i Vice Presidenti della FIGC, con il Presidente della Lega Dilettanti e con i Presidenti delle componenti tecniche stabilire un contributo superiore al predetto </a:t>
            </a:r>
            <a:r>
              <a:rPr lang="it-IT" b="0" dirty="0" smtClean="0"/>
              <a:t>minimo</a:t>
            </a:r>
            <a:r>
              <a:rPr lang="it-IT" dirty="0" smtClean="0"/>
              <a:t>». </a:t>
            </a:r>
            <a:endParaRPr lang="it-IT" altLang="it-IT" sz="1600" dirty="0" smtClean="0"/>
          </a:p>
        </p:txBody>
      </p:sp>
    </p:spTree>
    <p:extLst>
      <p:ext uri="{BB962C8B-B14F-4D97-AF65-F5344CB8AC3E}">
        <p14:creationId xmlns:p14="http://schemas.microsoft.com/office/powerpoint/2010/main" val="11231531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lodo Petrucci</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err="1"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criticita’</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383573" y="1257300"/>
            <a:ext cx="8228160" cy="5156200"/>
          </a:xfrm>
        </p:spPr>
        <p:txBody>
          <a:bodyPr>
            <a:normAutofit fontScale="92500" lnSpcReduction="10000"/>
          </a:bodyPr>
          <a:lstStyle/>
          <a:p>
            <a:pPr algn="just"/>
            <a:r>
              <a:rPr lang="en-US" b="0" dirty="0" smtClean="0"/>
              <a:t>	Il “</a:t>
            </a:r>
            <a:r>
              <a:rPr lang="en-US" b="0" dirty="0" err="1" smtClean="0"/>
              <a:t>lodo</a:t>
            </a:r>
            <a:r>
              <a:rPr lang="en-US" b="0" dirty="0" smtClean="0"/>
              <a:t> </a:t>
            </a:r>
            <a:r>
              <a:rPr lang="en-US" b="0" dirty="0" err="1" smtClean="0"/>
              <a:t>Petrucci</a:t>
            </a:r>
            <a:r>
              <a:rPr lang="en-US" b="0" dirty="0" smtClean="0"/>
              <a:t>”, se da un </a:t>
            </a:r>
            <a:r>
              <a:rPr lang="en-US" b="0" dirty="0" err="1" smtClean="0"/>
              <a:t>lato</a:t>
            </a:r>
            <a:r>
              <a:rPr lang="en-US" b="0" dirty="0" smtClean="0"/>
              <a:t> </a:t>
            </a:r>
            <a:r>
              <a:rPr lang="en-US" b="0" dirty="0" err="1" smtClean="0"/>
              <a:t>consentiva</a:t>
            </a:r>
            <a:r>
              <a:rPr lang="en-US" b="0" dirty="0" smtClean="0"/>
              <a:t> </a:t>
            </a:r>
            <a:r>
              <a:rPr lang="en-US" b="0" dirty="0" err="1" smtClean="0"/>
              <a:t>alla</a:t>
            </a:r>
            <a:r>
              <a:rPr lang="en-US" b="0" dirty="0" smtClean="0"/>
              <a:t> </a:t>
            </a:r>
            <a:r>
              <a:rPr lang="en-US" b="0" dirty="0" err="1" smtClean="0"/>
              <a:t>società</a:t>
            </a:r>
            <a:r>
              <a:rPr lang="en-US" b="0" dirty="0" smtClean="0"/>
              <a:t> di </a:t>
            </a:r>
            <a:r>
              <a:rPr lang="en-US" b="0" dirty="0" err="1" smtClean="0"/>
              <a:t>nuova</a:t>
            </a:r>
            <a:r>
              <a:rPr lang="en-US" b="0" dirty="0" smtClean="0"/>
              <a:t> </a:t>
            </a:r>
            <a:r>
              <a:rPr lang="en-US" b="0" dirty="0" err="1" smtClean="0"/>
              <a:t>costituzione</a:t>
            </a:r>
            <a:r>
              <a:rPr lang="en-US" b="0" dirty="0" smtClean="0"/>
              <a:t> di </a:t>
            </a:r>
            <a:r>
              <a:rPr lang="en-US" b="0" dirty="0" err="1" smtClean="0"/>
              <a:t>conservare</a:t>
            </a:r>
            <a:r>
              <a:rPr lang="en-US" b="0" dirty="0" smtClean="0"/>
              <a:t> </a:t>
            </a:r>
            <a:r>
              <a:rPr lang="en-US" b="0" dirty="0" err="1" smtClean="0"/>
              <a:t>il</a:t>
            </a:r>
            <a:r>
              <a:rPr lang="en-US" b="0" dirty="0" smtClean="0"/>
              <a:t> </a:t>
            </a:r>
            <a:r>
              <a:rPr lang="en-US" b="0" dirty="0" err="1" smtClean="0"/>
              <a:t>titolo</a:t>
            </a:r>
            <a:r>
              <a:rPr lang="en-US" b="0" dirty="0" smtClean="0"/>
              <a:t> </a:t>
            </a:r>
            <a:r>
              <a:rPr lang="en-US" b="0" dirty="0" err="1" smtClean="0"/>
              <a:t>sportivo</a:t>
            </a:r>
            <a:r>
              <a:rPr lang="en-US" b="0" dirty="0" smtClean="0"/>
              <a:t> </a:t>
            </a:r>
            <a:r>
              <a:rPr lang="en-US" b="0" dirty="0" err="1" smtClean="0"/>
              <a:t>dall’altro</a:t>
            </a:r>
            <a:r>
              <a:rPr lang="en-US" b="0" dirty="0" smtClean="0"/>
              <a:t> la </a:t>
            </a:r>
            <a:r>
              <a:rPr lang="en-US" b="0" dirty="0" err="1" smtClean="0"/>
              <a:t>penalizzava</a:t>
            </a:r>
            <a:r>
              <a:rPr lang="en-US" b="0" dirty="0" smtClean="0"/>
              <a:t>; </a:t>
            </a:r>
            <a:r>
              <a:rPr lang="en-US" b="0" dirty="0" err="1" smtClean="0"/>
              <a:t>infatti</a:t>
            </a:r>
            <a:r>
              <a:rPr lang="en-US" b="0" dirty="0" smtClean="0"/>
              <a:t>, come </a:t>
            </a:r>
            <a:r>
              <a:rPr lang="en-US" b="0" dirty="0" err="1" smtClean="0"/>
              <a:t>previsto</a:t>
            </a:r>
            <a:r>
              <a:rPr lang="en-US" b="0" dirty="0" smtClean="0"/>
              <a:t> </a:t>
            </a:r>
            <a:r>
              <a:rPr lang="en-US" b="0" dirty="0" err="1" smtClean="0"/>
              <a:t>dalla</a:t>
            </a:r>
            <a:r>
              <a:rPr lang="en-US" b="0" dirty="0" smtClean="0"/>
              <a:t> </a:t>
            </a:r>
            <a:r>
              <a:rPr lang="en-US" b="0" dirty="0" err="1" smtClean="0"/>
              <a:t>disciplina</a:t>
            </a:r>
            <a:r>
              <a:rPr lang="en-US" b="0" dirty="0" smtClean="0"/>
              <a:t>, </a:t>
            </a:r>
            <a:r>
              <a:rPr lang="en-US" b="0" dirty="0" err="1" smtClean="0"/>
              <a:t>alla</a:t>
            </a:r>
            <a:r>
              <a:rPr lang="en-US" b="0" dirty="0" smtClean="0"/>
              <a:t> (</a:t>
            </a:r>
            <a:r>
              <a:rPr lang="en-US" b="0" dirty="0" err="1" smtClean="0"/>
              <a:t>nuova</a:t>
            </a:r>
            <a:r>
              <a:rPr lang="en-US" b="0" dirty="0" smtClean="0"/>
              <a:t>) </a:t>
            </a:r>
            <a:r>
              <a:rPr lang="en-US" b="0" dirty="0" err="1" smtClean="0"/>
              <a:t>società</a:t>
            </a:r>
            <a:r>
              <a:rPr lang="en-US" b="0" dirty="0" smtClean="0"/>
              <a:t> </a:t>
            </a:r>
            <a:r>
              <a:rPr lang="en-US" b="0" dirty="0" err="1" smtClean="0"/>
              <a:t>avente</a:t>
            </a:r>
            <a:r>
              <a:rPr lang="en-US" b="0" dirty="0" smtClean="0"/>
              <a:t> </a:t>
            </a:r>
            <a:r>
              <a:rPr lang="en-US" b="0" dirty="0" err="1" smtClean="0"/>
              <a:t>sede</a:t>
            </a:r>
            <a:r>
              <a:rPr lang="en-US" b="0" dirty="0" smtClean="0"/>
              <a:t> </a:t>
            </a:r>
            <a:r>
              <a:rPr lang="en-US" b="0" dirty="0" err="1" smtClean="0"/>
              <a:t>nella</a:t>
            </a:r>
            <a:r>
              <a:rPr lang="en-US" b="0" dirty="0" smtClean="0"/>
              <a:t> </a:t>
            </a:r>
            <a:r>
              <a:rPr lang="en-US" b="0" dirty="0" err="1" smtClean="0"/>
              <a:t>medesima</a:t>
            </a:r>
            <a:r>
              <a:rPr lang="en-US" b="0" dirty="0" smtClean="0"/>
              <a:t> </a:t>
            </a:r>
            <a:r>
              <a:rPr lang="en-US" b="0" dirty="0" err="1" smtClean="0"/>
              <a:t>città</a:t>
            </a:r>
            <a:r>
              <a:rPr lang="en-US" b="0" dirty="0" smtClean="0"/>
              <a:t> di </a:t>
            </a:r>
            <a:r>
              <a:rPr lang="en-US" b="0" dirty="0" err="1" smtClean="0"/>
              <a:t>quella</a:t>
            </a:r>
            <a:r>
              <a:rPr lang="en-US" b="0" dirty="0" smtClean="0"/>
              <a:t> non </a:t>
            </a:r>
            <a:r>
              <a:rPr lang="en-US" b="0" dirty="0" err="1" smtClean="0"/>
              <a:t>ammessa</a:t>
            </a:r>
            <a:r>
              <a:rPr lang="en-US" b="0" dirty="0" smtClean="0"/>
              <a:t> </a:t>
            </a:r>
            <a:r>
              <a:rPr lang="en-US" b="0" dirty="0" err="1" smtClean="0"/>
              <a:t>veniva</a:t>
            </a:r>
            <a:r>
              <a:rPr lang="en-US" b="0" dirty="0" smtClean="0"/>
              <a:t> </a:t>
            </a:r>
            <a:r>
              <a:rPr lang="en-US" b="0" dirty="0" err="1" smtClean="0"/>
              <a:t>attribuito</a:t>
            </a:r>
            <a:r>
              <a:rPr lang="en-US" b="0" dirty="0" smtClean="0"/>
              <a:t> </a:t>
            </a:r>
            <a:r>
              <a:rPr lang="en-US" b="0" dirty="0" err="1" smtClean="0"/>
              <a:t>il</a:t>
            </a:r>
            <a:r>
              <a:rPr lang="en-US" b="0" dirty="0" smtClean="0"/>
              <a:t> </a:t>
            </a:r>
            <a:r>
              <a:rPr lang="en-US" b="0" dirty="0" err="1" smtClean="0"/>
              <a:t>titolo</a:t>
            </a:r>
            <a:r>
              <a:rPr lang="en-US" b="0" dirty="0" smtClean="0"/>
              <a:t> </a:t>
            </a:r>
            <a:r>
              <a:rPr lang="en-US" b="0" dirty="0" err="1" smtClean="0"/>
              <a:t>sportivo</a:t>
            </a:r>
            <a:r>
              <a:rPr lang="en-US" b="0" dirty="0" smtClean="0"/>
              <a:t> </a:t>
            </a:r>
            <a:r>
              <a:rPr lang="en-US" b="0" dirty="0" err="1" smtClean="0"/>
              <a:t>inferiore</a:t>
            </a:r>
            <a:r>
              <a:rPr lang="en-US" b="0" dirty="0" smtClean="0"/>
              <a:t> di due </a:t>
            </a:r>
            <a:r>
              <a:rPr lang="en-US" b="0" dirty="0" err="1" smtClean="0"/>
              <a:t>categorie</a:t>
            </a:r>
            <a:r>
              <a:rPr lang="en-US" b="0" dirty="0" smtClean="0"/>
              <a:t> </a:t>
            </a:r>
            <a:r>
              <a:rPr lang="en-US" b="0" dirty="0" err="1" smtClean="0"/>
              <a:t>rispetto</a:t>
            </a:r>
            <a:r>
              <a:rPr lang="en-US" b="0" dirty="0" smtClean="0"/>
              <a:t> a </a:t>
            </a:r>
            <a:r>
              <a:rPr lang="en-US" b="0" dirty="0" err="1" smtClean="0"/>
              <a:t>quello</a:t>
            </a:r>
            <a:r>
              <a:rPr lang="en-US" b="0" dirty="0" smtClean="0"/>
              <a:t> di </a:t>
            </a:r>
            <a:r>
              <a:rPr lang="en-US" b="0" dirty="0" err="1" smtClean="0"/>
              <a:t>pertinenza</a:t>
            </a:r>
            <a:r>
              <a:rPr lang="en-US" b="0" dirty="0" smtClean="0"/>
              <a:t> di </a:t>
            </a:r>
            <a:r>
              <a:rPr lang="en-US" b="0" dirty="0" err="1" smtClean="0"/>
              <a:t>quest’ultima</a:t>
            </a:r>
            <a:r>
              <a:rPr lang="en-US" b="0" dirty="0" smtClean="0"/>
              <a:t>.</a:t>
            </a:r>
          </a:p>
          <a:p>
            <a:pPr algn="just"/>
            <a:r>
              <a:rPr lang="en-US" b="0" dirty="0" smtClean="0"/>
              <a:t>	</a:t>
            </a:r>
            <a:r>
              <a:rPr lang="en-US" b="0" dirty="0" err="1" smtClean="0"/>
              <a:t>Inoltre</a:t>
            </a:r>
            <a:r>
              <a:rPr lang="en-US" b="0" dirty="0"/>
              <a:t>, </a:t>
            </a:r>
            <a:r>
              <a:rPr lang="en-US" b="0" dirty="0" err="1"/>
              <a:t>mediante</a:t>
            </a:r>
            <a:r>
              <a:rPr lang="en-US" b="0" dirty="0"/>
              <a:t> </a:t>
            </a:r>
            <a:r>
              <a:rPr lang="en-US" b="0" dirty="0" err="1"/>
              <a:t>il</a:t>
            </a:r>
            <a:r>
              <a:rPr lang="en-US" b="0" dirty="0"/>
              <a:t> </a:t>
            </a:r>
            <a:r>
              <a:rPr lang="en-US" b="0" dirty="0" err="1"/>
              <a:t>ricorso</a:t>
            </a:r>
            <a:r>
              <a:rPr lang="en-US" b="0" dirty="0"/>
              <a:t> al “</a:t>
            </a:r>
            <a:r>
              <a:rPr lang="en-US" b="0" dirty="0" err="1"/>
              <a:t>lodo</a:t>
            </a:r>
            <a:r>
              <a:rPr lang="en-US" b="0" dirty="0"/>
              <a:t> </a:t>
            </a:r>
            <a:r>
              <a:rPr lang="en-US" b="0" dirty="0" err="1"/>
              <a:t>Petrucci</a:t>
            </a:r>
            <a:r>
              <a:rPr lang="en-US" b="0" dirty="0"/>
              <a:t>” non </a:t>
            </a:r>
            <a:r>
              <a:rPr lang="en-US" b="0" dirty="0" err="1"/>
              <a:t>risultavano</a:t>
            </a:r>
            <a:r>
              <a:rPr lang="en-US" b="0" dirty="0"/>
              <a:t> </a:t>
            </a:r>
            <a:r>
              <a:rPr lang="en-US" b="0" dirty="0" err="1"/>
              <a:t>affatto</a:t>
            </a:r>
            <a:r>
              <a:rPr lang="en-US" b="0" dirty="0"/>
              <a:t> </a:t>
            </a:r>
            <a:r>
              <a:rPr lang="en-US" b="0" dirty="0" err="1"/>
              <a:t>salvaguardate</a:t>
            </a:r>
            <a:r>
              <a:rPr lang="en-US" b="0" dirty="0"/>
              <a:t> le </a:t>
            </a:r>
            <a:r>
              <a:rPr lang="en-US" b="0" dirty="0" err="1"/>
              <a:t>posizioni</a:t>
            </a:r>
            <a:r>
              <a:rPr lang="en-US" b="0" dirty="0"/>
              <a:t> </a:t>
            </a:r>
            <a:r>
              <a:rPr lang="en-US" b="0" dirty="0" err="1"/>
              <a:t>creditorie</a:t>
            </a:r>
            <a:r>
              <a:rPr lang="en-US" b="0" dirty="0"/>
              <a:t>, non </a:t>
            </a:r>
            <a:r>
              <a:rPr lang="en-US" b="0" dirty="0" err="1"/>
              <a:t>potendo</a:t>
            </a:r>
            <a:r>
              <a:rPr lang="en-US" b="0" dirty="0"/>
              <a:t> </a:t>
            </a:r>
            <a:r>
              <a:rPr lang="en-US" b="0" dirty="0" err="1"/>
              <a:t>il</a:t>
            </a:r>
            <a:r>
              <a:rPr lang="en-US" b="0" dirty="0"/>
              <a:t> </a:t>
            </a:r>
            <a:r>
              <a:rPr lang="en-US" b="0" dirty="0" err="1"/>
              <a:t>curatore</a:t>
            </a:r>
            <a:r>
              <a:rPr lang="en-US" b="0" dirty="0"/>
              <a:t> </a:t>
            </a:r>
            <a:r>
              <a:rPr lang="en-US" b="0" dirty="0" err="1"/>
              <a:t>procedere</a:t>
            </a:r>
            <a:r>
              <a:rPr lang="en-US" b="0" dirty="0"/>
              <a:t> </a:t>
            </a:r>
            <a:r>
              <a:rPr lang="en-US" b="0" dirty="0" err="1"/>
              <a:t>alla</a:t>
            </a:r>
            <a:r>
              <a:rPr lang="en-US" b="0" dirty="0"/>
              <a:t> </a:t>
            </a:r>
            <a:r>
              <a:rPr lang="en-US" b="0" dirty="0" err="1"/>
              <a:t>vendita</a:t>
            </a:r>
            <a:r>
              <a:rPr lang="en-US" b="0" dirty="0"/>
              <a:t> dell’“</a:t>
            </a:r>
            <a:r>
              <a:rPr lang="en-US" b="0" dirty="0" err="1"/>
              <a:t>azienda</a:t>
            </a:r>
            <a:r>
              <a:rPr lang="en-US" b="0" dirty="0"/>
              <a:t>”, ma solo, </a:t>
            </a:r>
            <a:r>
              <a:rPr lang="en-US" b="0" dirty="0" err="1"/>
              <a:t>atomisticamente</a:t>
            </a:r>
            <a:r>
              <a:rPr lang="en-US" b="0" dirty="0"/>
              <a:t>, </a:t>
            </a:r>
            <a:r>
              <a:rPr lang="en-US" b="0" dirty="0" err="1"/>
              <a:t>i</a:t>
            </a:r>
            <a:r>
              <a:rPr lang="en-US" b="0" dirty="0"/>
              <a:t> </a:t>
            </a:r>
            <a:r>
              <a:rPr lang="en-US" b="0" dirty="0" err="1"/>
              <a:t>beni</a:t>
            </a:r>
            <a:r>
              <a:rPr lang="en-US" b="0" dirty="0"/>
              <a:t> </a:t>
            </a:r>
            <a:r>
              <a:rPr lang="en-US" b="0" dirty="0" err="1"/>
              <a:t>materiali</a:t>
            </a:r>
            <a:r>
              <a:rPr lang="en-US" b="0" dirty="0"/>
              <a:t> in </a:t>
            </a:r>
            <a:r>
              <a:rPr lang="en-US" b="0" dirty="0" err="1"/>
              <a:t>essa</a:t>
            </a:r>
            <a:r>
              <a:rPr lang="en-US" b="0" dirty="0"/>
              <a:t> </a:t>
            </a:r>
            <a:r>
              <a:rPr lang="en-US" b="0" dirty="0" err="1" smtClean="0"/>
              <a:t>compresi</a:t>
            </a:r>
            <a:r>
              <a:rPr lang="en-US" b="0" dirty="0" smtClean="0"/>
              <a:t>.</a:t>
            </a:r>
          </a:p>
          <a:p>
            <a:pPr algn="just"/>
            <a:r>
              <a:rPr lang="en-US" b="0" dirty="0" smtClean="0"/>
              <a:t>N.B.: </a:t>
            </a:r>
            <a:r>
              <a:rPr lang="en-US" b="0" i="1" dirty="0"/>
              <a:t>La </a:t>
            </a:r>
            <a:r>
              <a:rPr lang="en-US" b="0" i="1" dirty="0" err="1"/>
              <a:t>revoca</a:t>
            </a:r>
            <a:r>
              <a:rPr lang="en-US" b="0" i="1" dirty="0"/>
              <a:t> del </a:t>
            </a:r>
            <a:r>
              <a:rPr lang="en-US" b="0" i="1" dirty="0" err="1"/>
              <a:t>titolo</a:t>
            </a:r>
            <a:r>
              <a:rPr lang="en-US" b="0" i="1" dirty="0"/>
              <a:t> </a:t>
            </a:r>
            <a:r>
              <a:rPr lang="en-US" b="0" i="1" dirty="0" err="1"/>
              <a:t>sportivo</a:t>
            </a:r>
            <a:r>
              <a:rPr lang="en-US" b="0" i="1" dirty="0"/>
              <a:t> </a:t>
            </a:r>
            <a:r>
              <a:rPr lang="en-US" b="0" i="1" dirty="0" err="1"/>
              <a:t>comporta</a:t>
            </a:r>
            <a:r>
              <a:rPr lang="en-US" b="0" i="1" dirty="0"/>
              <a:t> la </a:t>
            </a:r>
            <a:r>
              <a:rPr lang="en-US" b="0" i="1" dirty="0" err="1"/>
              <a:t>perdita</a:t>
            </a:r>
            <a:r>
              <a:rPr lang="en-US" b="0" i="1" dirty="0"/>
              <a:t> </a:t>
            </a:r>
            <a:r>
              <a:rPr lang="en-US" b="0" i="1" dirty="0" err="1"/>
              <a:t>dei</a:t>
            </a:r>
            <a:r>
              <a:rPr lang="en-US" b="0" i="1" dirty="0"/>
              <a:t> </a:t>
            </a:r>
            <a:r>
              <a:rPr lang="en-US" b="0" i="1" dirty="0" err="1"/>
              <a:t>diritti</a:t>
            </a:r>
            <a:r>
              <a:rPr lang="en-US" b="0" i="1" dirty="0"/>
              <a:t> </a:t>
            </a:r>
            <a:r>
              <a:rPr lang="en-US" b="0" i="1" dirty="0" err="1"/>
              <a:t>pluriennali</a:t>
            </a:r>
            <a:r>
              <a:rPr lang="en-US" b="0" i="1" dirty="0"/>
              <a:t> </a:t>
            </a:r>
            <a:r>
              <a:rPr lang="en-US" b="0" i="1" dirty="0" err="1"/>
              <a:t>alle</a:t>
            </a:r>
            <a:r>
              <a:rPr lang="en-US" b="0" i="1" dirty="0"/>
              <a:t> </a:t>
            </a:r>
            <a:r>
              <a:rPr lang="en-US" b="0" i="1" dirty="0" err="1"/>
              <a:t>prestazioni</a:t>
            </a:r>
            <a:r>
              <a:rPr lang="en-US" b="0" i="1" dirty="0"/>
              <a:t> </a:t>
            </a:r>
            <a:r>
              <a:rPr lang="en-US" b="0" i="1" dirty="0" err="1"/>
              <a:t>dei</a:t>
            </a:r>
            <a:r>
              <a:rPr lang="en-US" b="0" i="1" dirty="0"/>
              <a:t> </a:t>
            </a:r>
            <a:r>
              <a:rPr lang="en-US" b="0" i="1" dirty="0" err="1"/>
              <a:t>calciatori</a:t>
            </a:r>
            <a:r>
              <a:rPr lang="en-US" b="0" i="1" dirty="0"/>
              <a:t> (c.d. “</a:t>
            </a:r>
            <a:r>
              <a:rPr lang="en-US" b="0" i="1" dirty="0" err="1"/>
              <a:t>contratti</a:t>
            </a:r>
            <a:r>
              <a:rPr lang="en-US" b="0" i="1" dirty="0"/>
              <a:t> di </a:t>
            </a:r>
            <a:r>
              <a:rPr lang="en-US" b="0" i="1" dirty="0" err="1"/>
              <a:t>prestazione</a:t>
            </a:r>
            <a:r>
              <a:rPr lang="en-US" b="0" i="1" dirty="0"/>
              <a:t> </a:t>
            </a:r>
            <a:r>
              <a:rPr lang="en-US" b="0" i="1" dirty="0" err="1"/>
              <a:t>sportiva</a:t>
            </a:r>
            <a:r>
              <a:rPr lang="en-US" b="0" i="1" dirty="0"/>
              <a:t>”) e </a:t>
            </a:r>
            <a:r>
              <a:rPr lang="en-US" b="0" i="1" dirty="0" err="1"/>
              <a:t>delle</a:t>
            </a:r>
            <a:r>
              <a:rPr lang="en-US" b="0" i="1" dirty="0"/>
              <a:t> </a:t>
            </a:r>
            <a:r>
              <a:rPr lang="en-US" b="0" i="1" dirty="0" err="1"/>
              <a:t>compartecipazioni</a:t>
            </a:r>
            <a:r>
              <a:rPr lang="en-US" b="0" i="1" dirty="0"/>
              <a:t> (</a:t>
            </a:r>
            <a:r>
              <a:rPr lang="en-US" b="0" i="1" dirty="0" err="1"/>
              <a:t>rectius</a:t>
            </a:r>
            <a:r>
              <a:rPr lang="en-US" b="0" i="1" dirty="0"/>
              <a:t> </a:t>
            </a:r>
            <a:r>
              <a:rPr lang="en-US" b="0" i="1" dirty="0" err="1"/>
              <a:t>diritti</a:t>
            </a:r>
            <a:r>
              <a:rPr lang="en-US" b="0" i="1" dirty="0"/>
              <a:t> di </a:t>
            </a:r>
            <a:r>
              <a:rPr lang="en-US" b="0" i="1" dirty="0" err="1"/>
              <a:t>partecipazione</a:t>
            </a:r>
            <a:r>
              <a:rPr lang="en-US" b="0" i="1" dirty="0"/>
              <a:t> ex art 102 </a:t>
            </a:r>
            <a:r>
              <a:rPr lang="en-US" b="0" i="1" dirty="0" err="1"/>
              <a:t>bis</a:t>
            </a:r>
            <a:r>
              <a:rPr lang="en-US" b="0" i="1" dirty="0"/>
              <a:t> NOIF, </a:t>
            </a:r>
            <a:r>
              <a:rPr lang="en-US" b="0" i="1" dirty="0" err="1" smtClean="0"/>
              <a:t>disposizione</a:t>
            </a:r>
            <a:r>
              <a:rPr lang="it-IT" b="0" i="1" dirty="0"/>
              <a:t> </a:t>
            </a:r>
            <a:r>
              <a:rPr lang="en-US" b="0" i="1" dirty="0" err="1" smtClean="0"/>
              <a:t>regolamentare</a:t>
            </a:r>
            <a:r>
              <a:rPr lang="en-US" b="0" i="1" dirty="0" smtClean="0"/>
              <a:t> </a:t>
            </a:r>
            <a:r>
              <a:rPr lang="en-US" b="0" i="1" dirty="0" err="1"/>
              <a:t>abrogata</a:t>
            </a:r>
            <a:r>
              <a:rPr lang="en-US" b="0" i="1" dirty="0"/>
              <a:t> a far data dal 27 </a:t>
            </a:r>
            <a:r>
              <a:rPr lang="en-US" b="0" i="1" dirty="0" err="1"/>
              <a:t>maggio</a:t>
            </a:r>
            <a:r>
              <a:rPr lang="en-US" b="0" i="1" dirty="0"/>
              <a:t> 2014 - </a:t>
            </a:r>
            <a:r>
              <a:rPr lang="en-US" b="0" i="1" dirty="0" err="1"/>
              <a:t>cfr</a:t>
            </a:r>
            <a:r>
              <a:rPr lang="en-US" b="0" i="1" dirty="0"/>
              <a:t>. C.U. FIGC n. 162/A del 27 </a:t>
            </a:r>
            <a:r>
              <a:rPr lang="en-US" b="0" i="1" dirty="0" err="1"/>
              <a:t>maggio</a:t>
            </a:r>
            <a:r>
              <a:rPr lang="en-US" b="0" i="1" dirty="0"/>
              <a:t> 2014), </a:t>
            </a:r>
            <a:r>
              <a:rPr lang="en-US" b="0" i="1" dirty="0" err="1"/>
              <a:t>ovvero</a:t>
            </a:r>
            <a:r>
              <a:rPr lang="en-US" b="0" i="1" dirty="0"/>
              <a:t> </a:t>
            </a:r>
            <a:r>
              <a:rPr lang="en-US" b="0" i="1" dirty="0" err="1" smtClean="0"/>
              <a:t>delle</a:t>
            </a:r>
            <a:r>
              <a:rPr lang="it-IT" b="0" i="1" dirty="0"/>
              <a:t> </a:t>
            </a:r>
            <a:r>
              <a:rPr lang="en-US" b="0" i="1" dirty="0" err="1" smtClean="0"/>
              <a:t>principali</a:t>
            </a:r>
            <a:r>
              <a:rPr lang="en-US" b="0" i="1" dirty="0" smtClean="0"/>
              <a:t> </a:t>
            </a:r>
            <a:r>
              <a:rPr lang="en-US" b="0" i="1" dirty="0"/>
              <a:t>poste </a:t>
            </a:r>
            <a:r>
              <a:rPr lang="en-US" b="0" i="1" dirty="0" err="1"/>
              <a:t>patrimoniali</a:t>
            </a:r>
            <a:r>
              <a:rPr lang="en-US" b="0" i="1" dirty="0"/>
              <a:t> </a:t>
            </a:r>
            <a:r>
              <a:rPr lang="en-US" b="0" i="1" dirty="0" err="1"/>
              <a:t>attive</a:t>
            </a:r>
            <a:r>
              <a:rPr lang="en-US" b="0" i="1" dirty="0"/>
              <a:t> </a:t>
            </a:r>
            <a:r>
              <a:rPr lang="en-US" b="0" i="1" dirty="0" err="1"/>
              <a:t>dei</a:t>
            </a:r>
            <a:r>
              <a:rPr lang="en-US" b="0" i="1" dirty="0"/>
              <a:t> </a:t>
            </a:r>
            <a:r>
              <a:rPr lang="en-US" b="0" i="1" dirty="0" err="1"/>
              <a:t>bilanci</a:t>
            </a:r>
            <a:r>
              <a:rPr lang="en-US" b="0" i="1" dirty="0"/>
              <a:t> </a:t>
            </a:r>
            <a:r>
              <a:rPr lang="en-US" b="0" i="1" dirty="0" err="1"/>
              <a:t>delle</a:t>
            </a:r>
            <a:r>
              <a:rPr lang="en-US" b="0" i="1" dirty="0"/>
              <a:t> </a:t>
            </a:r>
            <a:r>
              <a:rPr lang="en-US" b="0" i="1" dirty="0" err="1"/>
              <a:t>società</a:t>
            </a:r>
            <a:r>
              <a:rPr lang="en-US" b="0" i="1" dirty="0"/>
              <a:t> di </a:t>
            </a:r>
            <a:r>
              <a:rPr lang="en-US" b="0" i="1" dirty="0" err="1"/>
              <a:t>calcio</a:t>
            </a:r>
            <a:r>
              <a:rPr lang="en-US" b="0" i="1" dirty="0"/>
              <a:t>, di </a:t>
            </a:r>
            <a:r>
              <a:rPr lang="en-US" b="0" i="1" dirty="0" err="1"/>
              <a:t>natura</a:t>
            </a:r>
            <a:r>
              <a:rPr lang="en-US" b="0" i="1" dirty="0"/>
              <a:t> </a:t>
            </a:r>
            <a:r>
              <a:rPr lang="en-US" b="0" i="1" dirty="0" err="1"/>
              <a:t>immateriale</a:t>
            </a:r>
            <a:r>
              <a:rPr lang="en-US" b="0" i="1" dirty="0"/>
              <a:t> </a:t>
            </a:r>
            <a:r>
              <a:rPr lang="en-US" b="0" i="1" dirty="0" err="1"/>
              <a:t>ed</a:t>
            </a:r>
            <a:r>
              <a:rPr lang="en-US" b="0" i="1" dirty="0"/>
              <a:t> a </a:t>
            </a:r>
            <a:r>
              <a:rPr lang="en-US" b="0" i="1" dirty="0" err="1"/>
              <a:t>carattere</a:t>
            </a:r>
            <a:r>
              <a:rPr lang="en-US" b="0" i="1" dirty="0"/>
              <a:t> </a:t>
            </a:r>
            <a:r>
              <a:rPr lang="en-US" b="0" i="1" dirty="0" err="1"/>
              <a:t>pluriennale</a:t>
            </a:r>
            <a:r>
              <a:rPr lang="en-US" b="0" i="1" dirty="0"/>
              <a:t>. </a:t>
            </a:r>
            <a:r>
              <a:rPr lang="en-US" b="0" i="1" dirty="0" err="1"/>
              <a:t>Tali</a:t>
            </a:r>
            <a:r>
              <a:rPr lang="en-US" b="0" i="1" dirty="0"/>
              <a:t> </a:t>
            </a:r>
            <a:r>
              <a:rPr lang="en-US" b="0" i="1" dirty="0" err="1"/>
              <a:t>voci</a:t>
            </a:r>
            <a:r>
              <a:rPr lang="en-US" b="0" i="1" dirty="0"/>
              <a:t> </a:t>
            </a:r>
            <a:r>
              <a:rPr lang="en-US" b="0" i="1" dirty="0" err="1"/>
              <a:t>corrispondono</a:t>
            </a:r>
            <a:r>
              <a:rPr lang="en-US" b="0" i="1" dirty="0"/>
              <a:t> ad </a:t>
            </a:r>
            <a:r>
              <a:rPr lang="en-US" b="0" i="1" dirty="0" err="1"/>
              <a:t>una</a:t>
            </a:r>
            <a:r>
              <a:rPr lang="en-US" b="0" i="1" dirty="0"/>
              <a:t> </a:t>
            </a:r>
            <a:r>
              <a:rPr lang="en-US" b="0" i="1" dirty="0" err="1"/>
              <a:t>situazione</a:t>
            </a:r>
            <a:r>
              <a:rPr lang="en-US" b="0" i="1" dirty="0"/>
              <a:t> di </a:t>
            </a:r>
            <a:r>
              <a:rPr lang="en-US" b="0" i="1" dirty="0" err="1"/>
              <a:t>vantaggio</a:t>
            </a:r>
            <a:r>
              <a:rPr lang="en-US" b="0" i="1" dirty="0"/>
              <a:t> </a:t>
            </a:r>
            <a:r>
              <a:rPr lang="en-US" b="0" i="1" dirty="0" err="1"/>
              <a:t>della</a:t>
            </a:r>
            <a:r>
              <a:rPr lang="en-US" b="0" i="1" dirty="0"/>
              <a:t> </a:t>
            </a:r>
            <a:r>
              <a:rPr lang="en-US" b="0" i="1" dirty="0" err="1"/>
              <a:t>società</a:t>
            </a:r>
            <a:r>
              <a:rPr lang="en-US" b="0" i="1" dirty="0"/>
              <a:t> </a:t>
            </a:r>
            <a:r>
              <a:rPr lang="en-US" b="0" i="1" dirty="0" err="1"/>
              <a:t>che</a:t>
            </a:r>
            <a:r>
              <a:rPr lang="en-US" b="0" i="1" dirty="0"/>
              <a:t> </a:t>
            </a:r>
            <a:r>
              <a:rPr lang="en-US" b="0" i="1" dirty="0" err="1"/>
              <a:t>detiene</a:t>
            </a:r>
            <a:r>
              <a:rPr lang="en-US" b="0" i="1" dirty="0"/>
              <a:t> </a:t>
            </a:r>
            <a:r>
              <a:rPr lang="en-US" b="0" i="1" dirty="0" err="1"/>
              <a:t>il</a:t>
            </a:r>
            <a:r>
              <a:rPr lang="en-US" b="0" i="1" dirty="0"/>
              <a:t> </a:t>
            </a:r>
            <a:r>
              <a:rPr lang="en-US" b="0" i="1" dirty="0" err="1"/>
              <a:t>diritto</a:t>
            </a:r>
            <a:r>
              <a:rPr lang="en-US" b="0" i="1" dirty="0"/>
              <a:t> (</a:t>
            </a:r>
            <a:r>
              <a:rPr lang="en-US" b="0" i="1" dirty="0" err="1"/>
              <a:t>contratto</a:t>
            </a:r>
            <a:r>
              <a:rPr lang="en-US" b="0" i="1" dirty="0"/>
              <a:t> di </a:t>
            </a:r>
            <a:r>
              <a:rPr lang="en-US" b="0" i="1" dirty="0" err="1"/>
              <a:t>prestazione</a:t>
            </a:r>
            <a:r>
              <a:rPr lang="en-US" b="0" i="1" dirty="0"/>
              <a:t> </a:t>
            </a:r>
            <a:r>
              <a:rPr lang="en-US" b="0" i="1" dirty="0" err="1"/>
              <a:t>sportiva</a:t>
            </a:r>
            <a:r>
              <a:rPr lang="en-US" b="0" i="1" dirty="0"/>
              <a:t> del </a:t>
            </a:r>
            <a:r>
              <a:rPr lang="en-US" b="0" i="1" dirty="0" err="1"/>
              <a:t>calciatore</a:t>
            </a:r>
            <a:r>
              <a:rPr lang="en-US" b="0" i="1" dirty="0"/>
              <a:t>) di </a:t>
            </a:r>
            <a:r>
              <a:rPr lang="en-US" b="0" i="1" dirty="0" err="1"/>
              <a:t>usufruire</a:t>
            </a:r>
            <a:r>
              <a:rPr lang="en-US" b="0" i="1" dirty="0"/>
              <a:t> </a:t>
            </a:r>
            <a:r>
              <a:rPr lang="en-US" b="0" i="1" dirty="0" err="1"/>
              <a:t>delle</a:t>
            </a:r>
            <a:r>
              <a:rPr lang="en-US" b="0" i="1" dirty="0"/>
              <a:t> </a:t>
            </a:r>
            <a:r>
              <a:rPr lang="en-US" b="0" i="1" dirty="0" err="1"/>
              <a:t>prestazioni</a:t>
            </a:r>
            <a:r>
              <a:rPr lang="en-US" b="0" i="1" dirty="0"/>
              <a:t> sportive del </a:t>
            </a:r>
            <a:r>
              <a:rPr lang="en-US" b="0" i="1" dirty="0" err="1"/>
              <a:t>professionista</a:t>
            </a:r>
            <a:r>
              <a:rPr lang="en-US" b="0" i="1" dirty="0"/>
              <a:t> </a:t>
            </a:r>
            <a:r>
              <a:rPr lang="en-US" b="0" i="1" dirty="0" err="1"/>
              <a:t>tesserato</a:t>
            </a:r>
            <a:r>
              <a:rPr lang="en-US" b="0" i="1" dirty="0"/>
              <a:t>. Il </a:t>
            </a:r>
            <a:r>
              <a:rPr lang="en-US" b="0" i="1" dirty="0" err="1"/>
              <a:t>valore</a:t>
            </a:r>
            <a:r>
              <a:rPr lang="en-US" b="0" i="1" dirty="0"/>
              <a:t> </a:t>
            </a:r>
            <a:r>
              <a:rPr lang="en-US" b="0" i="1" dirty="0" err="1"/>
              <a:t>dei</a:t>
            </a:r>
            <a:r>
              <a:rPr lang="en-US" b="0" i="1" dirty="0"/>
              <a:t> </a:t>
            </a:r>
            <a:r>
              <a:rPr lang="en-US" b="0" i="1" dirty="0" err="1"/>
              <a:t>diritti</a:t>
            </a:r>
            <a:r>
              <a:rPr lang="en-US" b="0" i="1" dirty="0"/>
              <a:t> in </a:t>
            </a:r>
            <a:r>
              <a:rPr lang="en-US" b="0" i="1" dirty="0" err="1"/>
              <a:t>argomento</a:t>
            </a:r>
            <a:r>
              <a:rPr lang="en-US" b="0" i="1" dirty="0"/>
              <a:t>, </a:t>
            </a:r>
            <a:r>
              <a:rPr lang="en-US" b="0" i="1" dirty="0" err="1"/>
              <a:t>oltre</a:t>
            </a:r>
            <a:r>
              <a:rPr lang="en-US" b="0" i="1" dirty="0"/>
              <a:t> </a:t>
            </a:r>
            <a:r>
              <a:rPr lang="en-US" b="0" i="1" dirty="0" err="1"/>
              <a:t>che</a:t>
            </a:r>
            <a:r>
              <a:rPr lang="en-US" b="0" i="1" dirty="0"/>
              <a:t> </a:t>
            </a:r>
            <a:r>
              <a:rPr lang="en-US" b="0" i="1" dirty="0" err="1"/>
              <a:t>direttamente</a:t>
            </a:r>
            <a:r>
              <a:rPr lang="en-US" b="0" i="1" dirty="0"/>
              <a:t> </a:t>
            </a:r>
            <a:r>
              <a:rPr lang="en-US" b="0" i="1" dirty="0" err="1"/>
              <a:t>rappresentato</a:t>
            </a:r>
            <a:r>
              <a:rPr lang="en-US" b="0" i="1" dirty="0"/>
              <a:t> </a:t>
            </a:r>
            <a:r>
              <a:rPr lang="en-US" b="0" i="1" dirty="0" err="1"/>
              <a:t>dalle</a:t>
            </a:r>
            <a:r>
              <a:rPr lang="en-US" b="0" i="1" dirty="0"/>
              <a:t> </a:t>
            </a:r>
            <a:r>
              <a:rPr lang="en-US" b="0" i="1" dirty="0" err="1"/>
              <a:t>prestazioni</a:t>
            </a:r>
            <a:r>
              <a:rPr lang="en-US" b="0" i="1" dirty="0"/>
              <a:t> sportive </a:t>
            </a:r>
            <a:r>
              <a:rPr lang="en-US" b="0" i="1" dirty="0" err="1"/>
              <a:t>dei</a:t>
            </a:r>
            <a:r>
              <a:rPr lang="en-US" b="0" i="1" dirty="0"/>
              <a:t> </a:t>
            </a:r>
            <a:r>
              <a:rPr lang="en-US" b="0" i="1" dirty="0" err="1"/>
              <a:t>singoli</a:t>
            </a:r>
            <a:r>
              <a:rPr lang="en-US" b="0" i="1" dirty="0"/>
              <a:t> </a:t>
            </a:r>
            <a:r>
              <a:rPr lang="en-US" b="0" i="1" dirty="0" err="1"/>
              <a:t>calciatori</a:t>
            </a:r>
            <a:r>
              <a:rPr lang="en-US" b="0" i="1" dirty="0"/>
              <a:t> (</a:t>
            </a:r>
            <a:r>
              <a:rPr lang="en-US" b="0" i="1" dirty="0" err="1"/>
              <a:t>che</a:t>
            </a:r>
            <a:r>
              <a:rPr lang="en-US" b="0" i="1" dirty="0"/>
              <a:t> </a:t>
            </a:r>
            <a:r>
              <a:rPr lang="en-US" b="0" i="1" dirty="0" err="1"/>
              <a:t>si</a:t>
            </a:r>
            <a:r>
              <a:rPr lang="en-US" b="0" i="1" dirty="0"/>
              <a:t> </a:t>
            </a:r>
            <a:r>
              <a:rPr lang="en-US" b="0" i="1" dirty="0" err="1"/>
              <a:t>protraggono</a:t>
            </a:r>
            <a:r>
              <a:rPr lang="en-US" b="0" i="1" dirty="0"/>
              <a:t> </a:t>
            </a:r>
            <a:r>
              <a:rPr lang="en-US" b="0" i="1" dirty="0" err="1"/>
              <a:t>negli</a:t>
            </a:r>
            <a:r>
              <a:rPr lang="en-US" b="0" i="1" dirty="0"/>
              <a:t> </a:t>
            </a:r>
            <a:r>
              <a:rPr lang="en-US" b="0" i="1" dirty="0" err="1"/>
              <a:t>anni</a:t>
            </a:r>
            <a:r>
              <a:rPr lang="en-US" b="0" i="1" dirty="0"/>
              <a:t> in </a:t>
            </a:r>
            <a:r>
              <a:rPr lang="en-US" b="0" i="1" dirty="0" err="1"/>
              <a:t>relazione</a:t>
            </a:r>
            <a:r>
              <a:rPr lang="en-US" b="0" i="1" dirty="0"/>
              <a:t> </a:t>
            </a:r>
            <a:r>
              <a:rPr lang="en-US" b="0" i="1" dirty="0" err="1"/>
              <a:t>alla</a:t>
            </a:r>
            <a:r>
              <a:rPr lang="en-US" b="0" i="1" dirty="0"/>
              <a:t> </a:t>
            </a:r>
            <a:r>
              <a:rPr lang="en-US" b="0" i="1" dirty="0" err="1"/>
              <a:t>durata</a:t>
            </a:r>
            <a:r>
              <a:rPr lang="en-US" b="0" i="1" dirty="0"/>
              <a:t> </a:t>
            </a:r>
            <a:r>
              <a:rPr lang="en-US" b="0" i="1" dirty="0" err="1"/>
              <a:t>dei</a:t>
            </a:r>
            <a:r>
              <a:rPr lang="en-US" b="0" i="1" dirty="0"/>
              <a:t> </a:t>
            </a:r>
            <a:r>
              <a:rPr lang="en-US" b="0" i="1" dirty="0" err="1"/>
              <a:t>contratti</a:t>
            </a:r>
            <a:r>
              <a:rPr lang="en-US" b="0" i="1" dirty="0"/>
              <a:t> </a:t>
            </a:r>
            <a:r>
              <a:rPr lang="en-US" b="0" i="1" dirty="0" err="1"/>
              <a:t>economici</a:t>
            </a:r>
            <a:r>
              <a:rPr lang="en-US" b="0" i="1" dirty="0"/>
              <a:t> </a:t>
            </a:r>
            <a:r>
              <a:rPr lang="en-US" b="0" i="1" dirty="0" err="1"/>
              <a:t>sottoscritti</a:t>
            </a:r>
            <a:r>
              <a:rPr lang="en-US" b="0" i="1" dirty="0"/>
              <a:t>) </a:t>
            </a:r>
            <a:r>
              <a:rPr lang="en-US" b="0" i="1" dirty="0" err="1"/>
              <a:t>è</a:t>
            </a:r>
            <a:r>
              <a:rPr lang="en-US" b="0" i="1" dirty="0"/>
              <a:t> </a:t>
            </a:r>
            <a:r>
              <a:rPr lang="en-US" b="0" i="1" dirty="0" err="1"/>
              <a:t>anche</a:t>
            </a:r>
            <a:r>
              <a:rPr lang="en-US" b="0" i="1" dirty="0"/>
              <a:t> </a:t>
            </a:r>
            <a:r>
              <a:rPr lang="en-US" b="0" i="1" dirty="0" err="1"/>
              <a:t>indirettamente</a:t>
            </a:r>
            <a:r>
              <a:rPr lang="en-US" b="0" i="1" dirty="0"/>
              <a:t> </a:t>
            </a:r>
            <a:r>
              <a:rPr lang="en-US" b="0" i="1" dirty="0" err="1"/>
              <a:t>costituito</a:t>
            </a:r>
            <a:r>
              <a:rPr lang="en-US" b="0" i="1" dirty="0"/>
              <a:t> </a:t>
            </a:r>
            <a:r>
              <a:rPr lang="en-US" b="0" i="1" dirty="0" err="1"/>
              <a:t>dalla</a:t>
            </a:r>
            <a:r>
              <a:rPr lang="en-US" b="0" i="1" dirty="0"/>
              <a:t> </a:t>
            </a:r>
            <a:r>
              <a:rPr lang="en-US" b="0" i="1" dirty="0" err="1"/>
              <a:t>realizzazione</a:t>
            </a:r>
            <a:r>
              <a:rPr lang="en-US" b="0" i="1" dirty="0"/>
              <a:t> </a:t>
            </a:r>
            <a:r>
              <a:rPr lang="en-US" b="0" i="1" dirty="0" err="1"/>
              <a:t>dei</a:t>
            </a:r>
            <a:r>
              <a:rPr lang="en-US" b="0" i="1" dirty="0"/>
              <a:t> </a:t>
            </a:r>
            <a:r>
              <a:rPr lang="en-US" b="0" i="1" dirty="0" err="1"/>
              <a:t>ricavi</a:t>
            </a:r>
            <a:r>
              <a:rPr lang="en-US" b="0" i="1" dirty="0"/>
              <a:t> </a:t>
            </a:r>
            <a:r>
              <a:rPr lang="en-US" b="0" i="1" dirty="0" err="1"/>
              <a:t>derivanti</a:t>
            </a:r>
            <a:r>
              <a:rPr lang="en-US" b="0" i="1" dirty="0"/>
              <a:t> </a:t>
            </a:r>
            <a:r>
              <a:rPr lang="en-US" b="0" i="1" dirty="0" err="1"/>
              <a:t>dalla</a:t>
            </a:r>
            <a:r>
              <a:rPr lang="en-US" b="0" i="1" dirty="0"/>
              <a:t> </a:t>
            </a:r>
            <a:r>
              <a:rPr lang="en-US" b="0" i="1" dirty="0" err="1"/>
              <a:t>vendita</a:t>
            </a:r>
            <a:r>
              <a:rPr lang="en-US" b="0" i="1" dirty="0"/>
              <a:t> </a:t>
            </a:r>
            <a:r>
              <a:rPr lang="en-US" b="0" i="1" dirty="0" err="1"/>
              <a:t>dei</a:t>
            </a:r>
            <a:r>
              <a:rPr lang="en-US" b="0" i="1" dirty="0"/>
              <a:t> </a:t>
            </a:r>
            <a:r>
              <a:rPr lang="en-US" b="0" i="1" dirty="0" err="1"/>
              <a:t>biglietti</a:t>
            </a:r>
            <a:r>
              <a:rPr lang="en-US" b="0" i="1" dirty="0"/>
              <a:t> </a:t>
            </a:r>
            <a:r>
              <a:rPr lang="en-US" b="0" i="1" dirty="0" err="1"/>
              <a:t>delle</a:t>
            </a:r>
            <a:r>
              <a:rPr lang="en-US" b="0" i="1" dirty="0"/>
              <a:t> partite, </a:t>
            </a:r>
            <a:r>
              <a:rPr lang="en-US" b="0" i="1" dirty="0" err="1"/>
              <a:t>dalla</a:t>
            </a:r>
            <a:r>
              <a:rPr lang="en-US" b="0" i="1" dirty="0"/>
              <a:t> </a:t>
            </a:r>
            <a:r>
              <a:rPr lang="en-US" b="0" i="1" dirty="0" err="1"/>
              <a:t>commercializzazione</a:t>
            </a:r>
            <a:r>
              <a:rPr lang="en-US" b="0" i="1" dirty="0"/>
              <a:t> </a:t>
            </a:r>
            <a:r>
              <a:rPr lang="en-US" b="0" i="1" dirty="0" err="1"/>
              <a:t>dei</a:t>
            </a:r>
            <a:r>
              <a:rPr lang="en-US" b="0" i="1" dirty="0"/>
              <a:t> </a:t>
            </a:r>
            <a:r>
              <a:rPr lang="en-US" b="0" i="1" dirty="0" err="1"/>
              <a:t>diritti</a:t>
            </a:r>
            <a:r>
              <a:rPr lang="en-US" b="0" i="1" dirty="0"/>
              <a:t> </a:t>
            </a:r>
            <a:r>
              <a:rPr lang="en-US" b="0" i="1" dirty="0" err="1"/>
              <a:t>audiovisivi</a:t>
            </a:r>
            <a:r>
              <a:rPr lang="en-US" b="0" i="1" dirty="0"/>
              <a:t> e da </a:t>
            </a:r>
            <a:r>
              <a:rPr lang="en-US" b="0" i="1" dirty="0" err="1"/>
              <a:t>eventuali</a:t>
            </a:r>
            <a:r>
              <a:rPr lang="en-US" b="0" i="1" dirty="0"/>
              <a:t> </a:t>
            </a:r>
            <a:r>
              <a:rPr lang="en-US" b="0" i="1" dirty="0" err="1"/>
              <a:t>contratti</a:t>
            </a:r>
            <a:r>
              <a:rPr lang="en-US" b="0" i="1" dirty="0"/>
              <a:t> di </a:t>
            </a:r>
            <a:r>
              <a:rPr lang="en-US" b="0" i="1" dirty="0" err="1"/>
              <a:t>sponsorizzazione</a:t>
            </a:r>
            <a:r>
              <a:rPr lang="en-US" b="0" i="1" dirty="0"/>
              <a:t>.</a:t>
            </a:r>
            <a:endParaRPr lang="it-IT" b="0" i="1" dirty="0"/>
          </a:p>
          <a:p>
            <a:pPr algn="just"/>
            <a:r>
              <a:rPr lang="en-US" i="1" dirty="0"/>
              <a:t/>
            </a:r>
            <a:br>
              <a:rPr lang="en-US" i="1" dirty="0"/>
            </a:br>
            <a:endParaRPr lang="en-US" i="1" dirty="0" smtClean="0"/>
          </a:p>
        </p:txBody>
      </p:sp>
    </p:spTree>
    <p:extLst>
      <p:ext uri="{BB962C8B-B14F-4D97-AF65-F5344CB8AC3E}">
        <p14:creationId xmlns:p14="http://schemas.microsoft.com/office/powerpoint/2010/main" val="9074891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lodo Petrucci</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marL="0" lvl="0" indent="0" defTabSz="914400" fontAlgn="auto">
              <a:spcBef>
                <a:spcPct val="20000"/>
              </a:spcBef>
              <a:spcAft>
                <a:spcPts val="0"/>
              </a:spcAft>
              <a:buClrTx/>
              <a:buSzTx/>
              <a:buNone/>
            </a:pPr>
            <a:endParaRPr lang="it-IT" altLang="it-IT" sz="1600" dirty="0"/>
          </a:p>
          <a:p>
            <a:pPr marL="0" indent="0" algn="just">
              <a:spcBef>
                <a:spcPct val="20000"/>
              </a:spcBef>
            </a:pPr>
            <a:r>
              <a:rPr lang="en-US" b="0" dirty="0" err="1" smtClean="0"/>
              <a:t>Sinteticamente</a:t>
            </a:r>
            <a:r>
              <a:rPr lang="en-US" b="0" dirty="0" smtClean="0"/>
              <a:t> </a:t>
            </a:r>
            <a:r>
              <a:rPr lang="en-US" b="0" dirty="0" err="1"/>
              <a:t>il</a:t>
            </a:r>
            <a:r>
              <a:rPr lang="en-US" b="0" dirty="0"/>
              <a:t> “</a:t>
            </a:r>
            <a:r>
              <a:rPr lang="en-US" b="0" dirty="0" err="1"/>
              <a:t>lodo</a:t>
            </a:r>
            <a:r>
              <a:rPr lang="en-US" b="0" dirty="0"/>
              <a:t> </a:t>
            </a:r>
            <a:r>
              <a:rPr lang="en-US" b="0" dirty="0" err="1"/>
              <a:t>Petrucci</a:t>
            </a:r>
            <a:r>
              <a:rPr lang="en-US" b="0" dirty="0"/>
              <a:t>” </a:t>
            </a:r>
            <a:r>
              <a:rPr lang="en-US" b="0" dirty="0" err="1"/>
              <a:t>prevedeva</a:t>
            </a:r>
            <a:r>
              <a:rPr lang="en-US" b="0" dirty="0"/>
              <a:t> </a:t>
            </a:r>
            <a:r>
              <a:rPr lang="en-US" b="0" dirty="0" err="1"/>
              <a:t>che</a:t>
            </a:r>
            <a:r>
              <a:rPr lang="en-US" b="0" dirty="0"/>
              <a:t>: </a:t>
            </a:r>
            <a:endParaRPr lang="en-US" b="0" dirty="0" smtClean="0"/>
          </a:p>
          <a:p>
            <a:pPr algn="just">
              <a:spcBef>
                <a:spcPct val="20000"/>
              </a:spcBef>
              <a:buAutoNum type="arabicPeriod"/>
            </a:pPr>
            <a:r>
              <a:rPr lang="en-US" b="0" dirty="0" err="1" smtClean="0"/>
              <a:t>il</a:t>
            </a:r>
            <a:r>
              <a:rPr lang="en-US" b="0" dirty="0" smtClean="0"/>
              <a:t> </a:t>
            </a:r>
            <a:r>
              <a:rPr lang="en-US" b="0" dirty="0" err="1"/>
              <a:t>titolo</a:t>
            </a:r>
            <a:r>
              <a:rPr lang="en-US" b="0" dirty="0"/>
              <a:t> </a:t>
            </a:r>
            <a:r>
              <a:rPr lang="en-US" b="0" dirty="0" err="1"/>
              <a:t>sportivo</a:t>
            </a:r>
            <a:r>
              <a:rPr lang="en-US" b="0" dirty="0"/>
              <a:t> </a:t>
            </a:r>
            <a:r>
              <a:rPr lang="en-US" b="0" dirty="0" err="1"/>
              <a:t>delle</a:t>
            </a:r>
            <a:r>
              <a:rPr lang="en-US" b="0" dirty="0"/>
              <a:t> </a:t>
            </a:r>
            <a:r>
              <a:rPr lang="en-US" b="0" dirty="0" err="1"/>
              <a:t>società</a:t>
            </a:r>
            <a:r>
              <a:rPr lang="en-US" b="0" dirty="0"/>
              <a:t> non </a:t>
            </a:r>
            <a:r>
              <a:rPr lang="en-US" b="0" dirty="0" err="1"/>
              <a:t>iscritte</a:t>
            </a:r>
            <a:r>
              <a:rPr lang="en-US" b="0" dirty="0"/>
              <a:t> per </a:t>
            </a:r>
            <a:r>
              <a:rPr lang="en-US" b="0" dirty="0" err="1"/>
              <a:t>motivi</a:t>
            </a:r>
            <a:r>
              <a:rPr lang="en-US" b="0" dirty="0"/>
              <a:t> </a:t>
            </a:r>
            <a:r>
              <a:rPr lang="en-US" b="0" dirty="0" err="1"/>
              <a:t>economici</a:t>
            </a:r>
            <a:r>
              <a:rPr lang="en-US" b="0" dirty="0"/>
              <a:t> e </a:t>
            </a:r>
            <a:r>
              <a:rPr lang="en-US" b="0" dirty="0" err="1"/>
              <a:t>finanziari</a:t>
            </a:r>
            <a:r>
              <a:rPr lang="en-US" b="0" dirty="0"/>
              <a:t> </a:t>
            </a:r>
            <a:r>
              <a:rPr lang="en-US" b="0" dirty="0" err="1"/>
              <a:t>alla</a:t>
            </a:r>
            <a:r>
              <a:rPr lang="en-US" b="0" dirty="0"/>
              <a:t> </a:t>
            </a:r>
            <a:r>
              <a:rPr lang="en-US" b="0" dirty="0" err="1"/>
              <a:t>serie</a:t>
            </a:r>
            <a:r>
              <a:rPr lang="en-US" b="0" dirty="0"/>
              <a:t> A o B, </a:t>
            </a:r>
            <a:r>
              <a:rPr lang="en-US" b="0" dirty="0" err="1"/>
              <a:t>può</a:t>
            </a:r>
            <a:r>
              <a:rPr lang="en-US" b="0" dirty="0"/>
              <a:t> </a:t>
            </a:r>
            <a:r>
              <a:rPr lang="en-US" b="0" dirty="0" err="1"/>
              <a:t>essere</a:t>
            </a:r>
            <a:r>
              <a:rPr lang="en-US" b="0" dirty="0"/>
              <a:t> </a:t>
            </a:r>
            <a:r>
              <a:rPr lang="en-US" b="0" dirty="0" err="1"/>
              <a:t>rilevato</a:t>
            </a:r>
            <a:r>
              <a:rPr lang="en-US" b="0" dirty="0"/>
              <a:t> da </a:t>
            </a:r>
            <a:r>
              <a:rPr lang="en-US" b="0" dirty="0" err="1"/>
              <a:t>una</a:t>
            </a:r>
            <a:r>
              <a:rPr lang="en-US" b="0" dirty="0"/>
              <a:t> </a:t>
            </a:r>
            <a:r>
              <a:rPr lang="en-US" b="0" dirty="0" err="1"/>
              <a:t>nuova</a:t>
            </a:r>
            <a:r>
              <a:rPr lang="en-US" b="0" dirty="0"/>
              <a:t> </a:t>
            </a:r>
            <a:r>
              <a:rPr lang="en-US" b="0" dirty="0" err="1"/>
              <a:t>società</a:t>
            </a:r>
            <a:r>
              <a:rPr lang="en-US" b="0" dirty="0"/>
              <a:t> </a:t>
            </a:r>
            <a:r>
              <a:rPr lang="en-US" b="0" dirty="0" err="1"/>
              <a:t>appartenente</a:t>
            </a:r>
            <a:r>
              <a:rPr lang="en-US" b="0" dirty="0"/>
              <a:t> </a:t>
            </a:r>
            <a:r>
              <a:rPr lang="en-US" b="0" dirty="0" err="1"/>
              <a:t>alla</a:t>
            </a:r>
            <a:r>
              <a:rPr lang="en-US" b="0" dirty="0"/>
              <a:t> </a:t>
            </a:r>
            <a:r>
              <a:rPr lang="en-US" b="0" dirty="0" err="1"/>
              <a:t>stessa</a:t>
            </a:r>
            <a:r>
              <a:rPr lang="en-US" b="0" dirty="0"/>
              <a:t> </a:t>
            </a:r>
            <a:r>
              <a:rPr lang="en-US" b="0" dirty="0" err="1"/>
              <a:t>città</a:t>
            </a:r>
            <a:r>
              <a:rPr lang="en-US" b="0" dirty="0"/>
              <a:t>. La </a:t>
            </a:r>
            <a:r>
              <a:rPr lang="en-US" b="0" dirty="0" err="1"/>
              <a:t>nuova</a:t>
            </a:r>
            <a:r>
              <a:rPr lang="en-US" b="0" dirty="0"/>
              <a:t> </a:t>
            </a:r>
            <a:r>
              <a:rPr lang="en-US" b="0" dirty="0" err="1"/>
              <a:t>società</a:t>
            </a:r>
            <a:r>
              <a:rPr lang="en-US" b="0" dirty="0"/>
              <a:t> </a:t>
            </a:r>
            <a:r>
              <a:rPr lang="en-US" b="0" dirty="0" err="1"/>
              <a:t>verrà</a:t>
            </a:r>
            <a:r>
              <a:rPr lang="it-IT" b="0" dirty="0"/>
              <a:t> </a:t>
            </a:r>
            <a:r>
              <a:rPr lang="en-US" b="0" dirty="0" err="1"/>
              <a:t>iscritta</a:t>
            </a:r>
            <a:r>
              <a:rPr lang="en-US" b="0" dirty="0"/>
              <a:t> al </a:t>
            </a:r>
            <a:r>
              <a:rPr lang="en-US" b="0" dirty="0" err="1"/>
              <a:t>campionato</a:t>
            </a:r>
            <a:r>
              <a:rPr lang="en-US" b="0" dirty="0"/>
              <a:t> </a:t>
            </a:r>
            <a:r>
              <a:rPr lang="en-US" b="0" dirty="0" err="1"/>
              <a:t>inferiore</a:t>
            </a:r>
            <a:r>
              <a:rPr lang="en-US" b="0" dirty="0"/>
              <a:t> di due </a:t>
            </a:r>
            <a:r>
              <a:rPr lang="en-US" b="0" dirty="0" err="1"/>
              <a:t>categorie</a:t>
            </a:r>
            <a:r>
              <a:rPr lang="en-US" b="0" dirty="0"/>
              <a:t> </a:t>
            </a:r>
            <a:r>
              <a:rPr lang="en-US" b="0" dirty="0" err="1"/>
              <a:t>rispetto</a:t>
            </a:r>
            <a:r>
              <a:rPr lang="en-US" b="0" dirty="0"/>
              <a:t> a </a:t>
            </a:r>
            <a:r>
              <a:rPr lang="en-US" b="0" dirty="0" err="1"/>
              <a:t>quello</a:t>
            </a:r>
            <a:r>
              <a:rPr lang="en-US" b="0" dirty="0"/>
              <a:t> di </a:t>
            </a:r>
            <a:r>
              <a:rPr lang="en-US" b="0" dirty="0" err="1"/>
              <a:t>provenienza</a:t>
            </a:r>
            <a:r>
              <a:rPr lang="en-US" b="0" dirty="0"/>
              <a:t> </a:t>
            </a:r>
            <a:r>
              <a:rPr lang="en-US" b="0" dirty="0" err="1"/>
              <a:t>della</a:t>
            </a:r>
            <a:r>
              <a:rPr lang="en-US" b="0" dirty="0"/>
              <a:t> </a:t>
            </a:r>
            <a:r>
              <a:rPr lang="en-US" b="0" dirty="0" err="1"/>
              <a:t>vecchia</a:t>
            </a:r>
            <a:r>
              <a:rPr lang="en-US" b="0" dirty="0"/>
              <a:t> </a:t>
            </a:r>
            <a:r>
              <a:rPr lang="en-US" b="0" dirty="0" err="1"/>
              <a:t>società</a:t>
            </a:r>
            <a:r>
              <a:rPr lang="en-US" b="0" dirty="0"/>
              <a:t>; la </a:t>
            </a:r>
            <a:r>
              <a:rPr lang="en-US" b="0" dirty="0" err="1"/>
              <a:t>società</a:t>
            </a:r>
            <a:r>
              <a:rPr lang="en-US" b="0" dirty="0"/>
              <a:t> in </a:t>
            </a:r>
            <a:r>
              <a:rPr lang="en-US" b="0" dirty="0" err="1"/>
              <a:t>crisipotrà</a:t>
            </a:r>
            <a:r>
              <a:rPr lang="en-US" b="0" dirty="0"/>
              <a:t> </a:t>
            </a:r>
            <a:r>
              <a:rPr lang="en-US" b="0" dirty="0" err="1"/>
              <a:t>ripartire</a:t>
            </a:r>
            <a:r>
              <a:rPr lang="en-US" b="0" dirty="0"/>
              <a:t> </a:t>
            </a:r>
            <a:r>
              <a:rPr lang="en-US" b="0" dirty="0" err="1"/>
              <a:t>dalla</a:t>
            </a:r>
            <a:r>
              <a:rPr lang="en-US" b="0" dirty="0"/>
              <a:t> </a:t>
            </a:r>
            <a:r>
              <a:rPr lang="en-US" b="0" dirty="0" err="1"/>
              <a:t>terza</a:t>
            </a:r>
            <a:r>
              <a:rPr lang="en-US" b="0" dirty="0"/>
              <a:t> </a:t>
            </a:r>
            <a:r>
              <a:rPr lang="en-US" b="0" dirty="0" err="1"/>
              <a:t>categoria</a:t>
            </a:r>
            <a:r>
              <a:rPr lang="en-US" b="0" dirty="0"/>
              <a:t>; </a:t>
            </a:r>
          </a:p>
          <a:p>
            <a:pPr algn="just">
              <a:spcBef>
                <a:spcPct val="20000"/>
              </a:spcBef>
              <a:buAutoNum type="arabicPeriod"/>
            </a:pPr>
            <a:r>
              <a:rPr lang="en-US" b="0" dirty="0" smtClean="0"/>
              <a:t>per </a:t>
            </a:r>
            <a:r>
              <a:rPr lang="en-US" b="0" dirty="0" err="1"/>
              <a:t>beneficiare</a:t>
            </a:r>
            <a:r>
              <a:rPr lang="en-US" b="0" dirty="0"/>
              <a:t> del “</a:t>
            </a:r>
            <a:r>
              <a:rPr lang="en-US" b="0" dirty="0" err="1"/>
              <a:t>lodo</a:t>
            </a:r>
            <a:r>
              <a:rPr lang="en-US" b="0" dirty="0"/>
              <a:t>” la </a:t>
            </a:r>
            <a:r>
              <a:rPr lang="en-US" b="0" dirty="0" err="1"/>
              <a:t>società</a:t>
            </a:r>
            <a:r>
              <a:rPr lang="en-US" b="0" dirty="0"/>
              <a:t> in </a:t>
            </a:r>
            <a:r>
              <a:rPr lang="en-US" b="0" dirty="0" err="1"/>
              <a:t>crisi</a:t>
            </a:r>
            <a:r>
              <a:rPr lang="en-US" b="0" dirty="0"/>
              <a:t> </a:t>
            </a:r>
            <a:r>
              <a:rPr lang="en-US" b="0" dirty="0" err="1"/>
              <a:t>deve</a:t>
            </a:r>
            <a:r>
              <a:rPr lang="en-US" b="0" dirty="0"/>
              <a:t> </a:t>
            </a:r>
            <a:r>
              <a:rPr lang="en-US" b="0" dirty="0" err="1"/>
              <a:t>avere</a:t>
            </a:r>
            <a:r>
              <a:rPr lang="en-US" b="0" dirty="0"/>
              <a:t> </a:t>
            </a:r>
            <a:r>
              <a:rPr lang="en-US" b="0" dirty="0" err="1"/>
              <a:t>almeno</a:t>
            </a:r>
            <a:r>
              <a:rPr lang="en-US" b="0" dirty="0"/>
              <a:t> </a:t>
            </a:r>
            <a:r>
              <a:rPr lang="en-US" b="0" dirty="0" err="1"/>
              <a:t>dieci</a:t>
            </a:r>
            <a:r>
              <a:rPr lang="en-US" b="0" dirty="0"/>
              <a:t> </a:t>
            </a:r>
            <a:r>
              <a:rPr lang="en-US" b="0" dirty="0" err="1"/>
              <a:t>anni</a:t>
            </a:r>
            <a:r>
              <a:rPr lang="en-US" b="0" dirty="0"/>
              <a:t> </a:t>
            </a:r>
            <a:r>
              <a:rPr lang="en-US" b="0" dirty="0" err="1"/>
              <a:t>consecutivi</a:t>
            </a:r>
            <a:r>
              <a:rPr lang="en-US" b="0" dirty="0"/>
              <a:t> di </a:t>
            </a:r>
            <a:r>
              <a:rPr lang="en-US" b="0" dirty="0" err="1"/>
              <a:t>partecipazione</a:t>
            </a:r>
            <a:r>
              <a:rPr lang="en-US" b="0" dirty="0"/>
              <a:t> </a:t>
            </a:r>
            <a:r>
              <a:rPr lang="en-US" b="0" dirty="0" err="1"/>
              <a:t>ai</a:t>
            </a:r>
            <a:r>
              <a:rPr lang="en-US" b="0" dirty="0"/>
              <a:t> </a:t>
            </a:r>
            <a:r>
              <a:rPr lang="en-US" b="0" dirty="0" err="1"/>
              <a:t>campionati</a:t>
            </a:r>
            <a:r>
              <a:rPr lang="en-US" b="0" dirty="0"/>
              <a:t> </a:t>
            </a:r>
            <a:r>
              <a:rPr lang="en-US" b="0" dirty="0" err="1"/>
              <a:t>professionistici</a:t>
            </a:r>
            <a:r>
              <a:rPr lang="en-US" b="0" dirty="0"/>
              <a:t>, </a:t>
            </a:r>
            <a:r>
              <a:rPr lang="en-US" b="0" dirty="0" err="1"/>
              <a:t>oppure</a:t>
            </a:r>
            <a:r>
              <a:rPr lang="en-US" b="0" dirty="0"/>
              <a:t> 25 </a:t>
            </a:r>
            <a:r>
              <a:rPr lang="en-US" b="0" dirty="0" err="1"/>
              <a:t>anni</a:t>
            </a:r>
            <a:r>
              <a:rPr lang="en-US" b="0" dirty="0"/>
              <a:t> non </a:t>
            </a:r>
            <a:r>
              <a:rPr lang="en-US" b="0" dirty="0" err="1"/>
              <a:t>consecutivi</a:t>
            </a:r>
            <a:r>
              <a:rPr lang="en-US" b="0" dirty="0"/>
              <a:t> </a:t>
            </a:r>
            <a:r>
              <a:rPr lang="en-US" b="0" dirty="0" err="1"/>
              <a:t>nella</a:t>
            </a:r>
            <a:r>
              <a:rPr lang="en-US" b="0" dirty="0"/>
              <a:t> </a:t>
            </a:r>
            <a:r>
              <a:rPr lang="en-US" b="0" dirty="0" err="1"/>
              <a:t>sua</a:t>
            </a:r>
            <a:r>
              <a:rPr lang="en-US" b="0" dirty="0"/>
              <a:t> </a:t>
            </a:r>
            <a:r>
              <a:rPr lang="en-US" b="0" dirty="0" err="1"/>
              <a:t>storia</a:t>
            </a:r>
            <a:r>
              <a:rPr lang="en-US" b="0" dirty="0"/>
              <a:t>; </a:t>
            </a:r>
            <a:endParaRPr lang="en-US" b="0" dirty="0" smtClean="0"/>
          </a:p>
          <a:p>
            <a:pPr algn="just">
              <a:spcBef>
                <a:spcPct val="20000"/>
              </a:spcBef>
              <a:buAutoNum type="arabicPeriod"/>
            </a:pPr>
            <a:r>
              <a:rPr lang="en-US" b="0" dirty="0" smtClean="0"/>
              <a:t>la </a:t>
            </a:r>
            <a:r>
              <a:rPr lang="en-US" b="0" dirty="0" err="1"/>
              <a:t>norma</a:t>
            </a:r>
            <a:r>
              <a:rPr lang="en-US" b="0" dirty="0"/>
              <a:t> </a:t>
            </a:r>
            <a:r>
              <a:rPr lang="en-US" b="0" dirty="0" err="1"/>
              <a:t>premiale</a:t>
            </a:r>
            <a:r>
              <a:rPr lang="en-US" b="0" dirty="0"/>
              <a:t> di </a:t>
            </a:r>
            <a:r>
              <a:rPr lang="en-US" b="0" dirty="0" err="1"/>
              <a:t>attribuzione</a:t>
            </a:r>
            <a:r>
              <a:rPr lang="en-US" b="0" dirty="0"/>
              <a:t> del </a:t>
            </a:r>
            <a:r>
              <a:rPr lang="en-US" b="0" dirty="0" err="1"/>
              <a:t>titolo</a:t>
            </a:r>
            <a:r>
              <a:rPr lang="en-US" b="0" dirty="0"/>
              <a:t> non </a:t>
            </a:r>
            <a:r>
              <a:rPr lang="en-US" b="0" dirty="0" err="1"/>
              <a:t>riveste</a:t>
            </a:r>
            <a:r>
              <a:rPr lang="en-US" b="0" dirty="0"/>
              <a:t> </a:t>
            </a:r>
            <a:r>
              <a:rPr lang="en-US" b="0" dirty="0" err="1"/>
              <a:t>carattere</a:t>
            </a:r>
            <a:r>
              <a:rPr lang="en-US" b="0" dirty="0"/>
              <a:t> di </a:t>
            </a:r>
            <a:r>
              <a:rPr lang="en-US" b="0" dirty="0" err="1"/>
              <a:t>automaticità</a:t>
            </a:r>
            <a:r>
              <a:rPr lang="en-US" b="0" dirty="0"/>
              <a:t>, in </a:t>
            </a:r>
            <a:r>
              <a:rPr lang="en-US" b="0" dirty="0" err="1"/>
              <a:t>quanto</a:t>
            </a:r>
            <a:r>
              <a:rPr lang="en-US" b="0" dirty="0"/>
              <a:t> </a:t>
            </a:r>
            <a:r>
              <a:rPr lang="en-US" b="0" dirty="0" err="1"/>
              <a:t>è</a:t>
            </a:r>
            <a:r>
              <a:rPr lang="en-US" b="0" dirty="0"/>
              <a:t> </a:t>
            </a:r>
            <a:r>
              <a:rPr lang="en-US" b="0" dirty="0" err="1"/>
              <a:t>sottoposta</a:t>
            </a:r>
            <a:r>
              <a:rPr lang="en-US" b="0" dirty="0"/>
              <a:t> a </a:t>
            </a:r>
            <a:r>
              <a:rPr lang="en-US" b="0" dirty="0" err="1"/>
              <a:t>giudizio</a:t>
            </a:r>
            <a:r>
              <a:rPr lang="en-US" b="0" dirty="0"/>
              <a:t> </a:t>
            </a:r>
            <a:r>
              <a:rPr lang="en-US" b="0" dirty="0" err="1"/>
              <a:t>della</a:t>
            </a:r>
            <a:r>
              <a:rPr lang="en-US" b="0" dirty="0"/>
              <a:t> </a:t>
            </a:r>
            <a:r>
              <a:rPr lang="en-US" b="0" dirty="0" err="1"/>
              <a:t>F.i.g.c</a:t>
            </a:r>
            <a:r>
              <a:rPr lang="en-US" b="0" dirty="0"/>
              <a:t>., </a:t>
            </a:r>
            <a:r>
              <a:rPr lang="en-US" b="0" dirty="0" err="1"/>
              <a:t>previa</a:t>
            </a:r>
            <a:r>
              <a:rPr lang="en-US" b="0" dirty="0"/>
              <a:t> </a:t>
            </a:r>
            <a:r>
              <a:rPr lang="en-US" b="0" dirty="0" err="1"/>
              <a:t>audizione</a:t>
            </a:r>
            <a:r>
              <a:rPr lang="en-US" b="0" dirty="0"/>
              <a:t> del </a:t>
            </a:r>
            <a:r>
              <a:rPr lang="en-US" b="0" dirty="0" err="1"/>
              <a:t>sindaco</a:t>
            </a:r>
            <a:r>
              <a:rPr lang="en-US" b="0" dirty="0"/>
              <a:t> </a:t>
            </a:r>
            <a:r>
              <a:rPr lang="en-US" b="0" dirty="0" err="1"/>
              <a:t>della</a:t>
            </a:r>
            <a:r>
              <a:rPr lang="en-US" b="0" dirty="0"/>
              <a:t> </a:t>
            </a:r>
            <a:r>
              <a:rPr lang="en-US" b="0" dirty="0" err="1"/>
              <a:t>città</a:t>
            </a:r>
            <a:r>
              <a:rPr lang="en-US" b="0" dirty="0"/>
              <a:t> e </a:t>
            </a:r>
            <a:r>
              <a:rPr lang="en-US" b="0" dirty="0" err="1"/>
              <a:t>previa</a:t>
            </a:r>
            <a:r>
              <a:rPr lang="en-US" b="0" dirty="0"/>
              <a:t> </a:t>
            </a:r>
            <a:r>
              <a:rPr lang="en-US" b="0" dirty="0" err="1"/>
              <a:t>verifica</a:t>
            </a:r>
            <a:r>
              <a:rPr lang="en-US" b="0" dirty="0"/>
              <a:t> </a:t>
            </a:r>
            <a:r>
              <a:rPr lang="en-US" b="0" dirty="0" err="1"/>
              <a:t>che</a:t>
            </a:r>
            <a:r>
              <a:rPr lang="en-US" b="0" dirty="0"/>
              <a:t> la </a:t>
            </a:r>
            <a:r>
              <a:rPr lang="en-US" b="0" dirty="0" err="1"/>
              <a:t>nuova</a:t>
            </a:r>
            <a:r>
              <a:rPr lang="en-US" b="0" dirty="0"/>
              <a:t> </a:t>
            </a:r>
            <a:r>
              <a:rPr lang="en-US" b="0" dirty="0" err="1"/>
              <a:t>società</a:t>
            </a:r>
            <a:r>
              <a:rPr lang="en-US" b="0" dirty="0"/>
              <a:t> </a:t>
            </a:r>
            <a:r>
              <a:rPr lang="en-US" b="0" dirty="0" err="1"/>
              <a:t>sia</a:t>
            </a:r>
            <a:r>
              <a:rPr lang="en-US" b="0" dirty="0"/>
              <a:t> in </a:t>
            </a:r>
            <a:r>
              <a:rPr lang="en-US" b="0" dirty="0" err="1"/>
              <a:t>grado</a:t>
            </a:r>
            <a:r>
              <a:rPr lang="en-US" b="0" dirty="0"/>
              <a:t> di «</a:t>
            </a:r>
            <a:r>
              <a:rPr lang="en-US" b="0" i="1" dirty="0" err="1"/>
              <a:t>fornire</a:t>
            </a:r>
            <a:r>
              <a:rPr lang="en-US" b="0" i="1" dirty="0"/>
              <a:t> </a:t>
            </a:r>
            <a:r>
              <a:rPr lang="en-US" b="0" i="1" dirty="0" err="1"/>
              <a:t>adeguate</a:t>
            </a:r>
            <a:r>
              <a:rPr lang="en-US" b="0" i="1" dirty="0"/>
              <a:t> </a:t>
            </a:r>
            <a:r>
              <a:rPr lang="en-US" b="0" i="1" dirty="0" err="1"/>
              <a:t>garanzie</a:t>
            </a:r>
            <a:r>
              <a:rPr lang="en-US" b="0" i="1" dirty="0"/>
              <a:t> di </a:t>
            </a:r>
            <a:r>
              <a:rPr lang="en-US" b="0" i="1" dirty="0" err="1"/>
              <a:t>solidità</a:t>
            </a:r>
            <a:r>
              <a:rPr lang="en-US" b="0" i="1" dirty="0"/>
              <a:t> </a:t>
            </a:r>
            <a:r>
              <a:rPr lang="en-US" b="0" i="1" dirty="0" err="1"/>
              <a:t>finanziaria</a:t>
            </a:r>
            <a:r>
              <a:rPr lang="en-US" b="0" i="1" dirty="0"/>
              <a:t> e </a:t>
            </a:r>
            <a:r>
              <a:rPr lang="en-US" b="0" i="1" dirty="0" err="1"/>
              <a:t>continuità</a:t>
            </a:r>
            <a:r>
              <a:rPr lang="en-US" b="0" i="1" dirty="0"/>
              <a:t> </a:t>
            </a:r>
            <a:r>
              <a:rPr lang="en-US" b="0" i="1" dirty="0" err="1"/>
              <a:t>aziendale</a:t>
            </a:r>
            <a:r>
              <a:rPr lang="en-US" b="0" dirty="0"/>
              <a:t>»; </a:t>
            </a:r>
            <a:endParaRPr lang="en-US" b="0" dirty="0" smtClean="0"/>
          </a:p>
          <a:p>
            <a:pPr algn="just">
              <a:spcBef>
                <a:spcPct val="20000"/>
              </a:spcBef>
              <a:buAutoNum type="arabicPeriod"/>
            </a:pPr>
            <a:r>
              <a:rPr lang="en-US" b="0" dirty="0" smtClean="0"/>
              <a:t>al </a:t>
            </a:r>
            <a:r>
              <a:rPr lang="en-US" b="0" dirty="0" err="1"/>
              <a:t>capitale</a:t>
            </a:r>
            <a:r>
              <a:rPr lang="en-US" b="0" dirty="0"/>
              <a:t> </a:t>
            </a:r>
            <a:r>
              <a:rPr lang="en-US" b="0" dirty="0" err="1"/>
              <a:t>della</a:t>
            </a:r>
            <a:r>
              <a:rPr lang="en-US" b="0" dirty="0"/>
              <a:t> </a:t>
            </a:r>
            <a:r>
              <a:rPr lang="en-US" b="0" dirty="0" err="1"/>
              <a:t>nuova</a:t>
            </a:r>
            <a:r>
              <a:rPr lang="en-US" b="0" dirty="0"/>
              <a:t> </a:t>
            </a:r>
            <a:r>
              <a:rPr lang="en-US" b="0" dirty="0" err="1"/>
              <a:t>società</a:t>
            </a:r>
            <a:r>
              <a:rPr lang="en-US" b="0" dirty="0"/>
              <a:t> non </a:t>
            </a:r>
            <a:r>
              <a:rPr lang="en-US" b="0" dirty="0" err="1"/>
              <a:t>possono</a:t>
            </a:r>
            <a:r>
              <a:rPr lang="en-US" b="0" dirty="0"/>
              <a:t> </a:t>
            </a:r>
            <a:r>
              <a:rPr lang="en-US" b="0" dirty="0" err="1"/>
              <a:t>partecipare</a:t>
            </a:r>
            <a:r>
              <a:rPr lang="en-US" b="0" dirty="0"/>
              <a:t> né </a:t>
            </a:r>
            <a:r>
              <a:rPr lang="en-US" b="0" dirty="0" err="1"/>
              <a:t>i</a:t>
            </a:r>
            <a:r>
              <a:rPr lang="en-US" b="0" dirty="0"/>
              <a:t> </a:t>
            </a:r>
            <a:r>
              <a:rPr lang="en-US" b="0" dirty="0" err="1"/>
              <a:t>soci</a:t>
            </a:r>
            <a:r>
              <a:rPr lang="en-US" b="0" dirty="0"/>
              <a:t> né </a:t>
            </a:r>
            <a:r>
              <a:rPr lang="en-US" b="0" dirty="0" err="1"/>
              <a:t>i</a:t>
            </a:r>
            <a:r>
              <a:rPr lang="en-US" b="0" dirty="0"/>
              <a:t> </a:t>
            </a:r>
            <a:r>
              <a:rPr lang="en-US" b="0" dirty="0" err="1"/>
              <a:t>dirigenti</a:t>
            </a:r>
            <a:r>
              <a:rPr lang="en-US" b="0" dirty="0"/>
              <a:t> </a:t>
            </a:r>
            <a:r>
              <a:rPr lang="en-US" b="0" dirty="0" err="1"/>
              <a:t>della</a:t>
            </a:r>
            <a:r>
              <a:rPr lang="en-US" b="0" dirty="0"/>
              <a:t> </a:t>
            </a:r>
            <a:r>
              <a:rPr lang="en-US" b="0" dirty="0" err="1"/>
              <a:t>società</a:t>
            </a:r>
            <a:r>
              <a:rPr lang="en-US" b="0" dirty="0"/>
              <a:t> in </a:t>
            </a:r>
            <a:r>
              <a:rPr lang="en-US" b="0" dirty="0" err="1"/>
              <a:t>crisi</a:t>
            </a:r>
            <a:r>
              <a:rPr lang="en-US" b="0" dirty="0"/>
              <a:t> </a:t>
            </a:r>
            <a:r>
              <a:rPr lang="en-US" b="0" dirty="0" err="1"/>
              <a:t>che</a:t>
            </a:r>
            <a:r>
              <a:rPr lang="en-US" b="0" dirty="0"/>
              <a:t> </a:t>
            </a:r>
            <a:r>
              <a:rPr lang="en-US" b="0" dirty="0" err="1"/>
              <a:t>abbiano</a:t>
            </a:r>
            <a:r>
              <a:rPr lang="en-US" b="0" dirty="0"/>
              <a:t> </a:t>
            </a:r>
            <a:r>
              <a:rPr lang="en-US" b="0" dirty="0" err="1"/>
              <a:t>posseduto</a:t>
            </a:r>
            <a:r>
              <a:rPr lang="en-US" b="0" dirty="0"/>
              <a:t> quote </a:t>
            </a:r>
            <a:r>
              <a:rPr lang="en-US" b="0" dirty="0" err="1"/>
              <a:t>superiori</a:t>
            </a:r>
            <a:r>
              <a:rPr lang="en-US" b="0" dirty="0"/>
              <a:t> al 2% </a:t>
            </a:r>
            <a:r>
              <a:rPr lang="en-US" b="0" dirty="0" err="1"/>
              <a:t>della</a:t>
            </a:r>
            <a:r>
              <a:rPr lang="en-US" b="0" dirty="0"/>
              <a:t> </a:t>
            </a:r>
            <a:r>
              <a:rPr lang="en-US" b="0" dirty="0" err="1"/>
              <a:t>società</a:t>
            </a:r>
            <a:r>
              <a:rPr lang="en-US" b="0" dirty="0"/>
              <a:t> in </a:t>
            </a:r>
            <a:r>
              <a:rPr lang="en-US" b="0" dirty="0" err="1"/>
              <a:t>crisi</a:t>
            </a:r>
            <a:r>
              <a:rPr lang="en-US" b="0" dirty="0"/>
              <a:t>; </a:t>
            </a:r>
            <a:endParaRPr lang="en-US" b="0" dirty="0" smtClean="0"/>
          </a:p>
          <a:p>
            <a:pPr algn="just">
              <a:spcBef>
                <a:spcPct val="20000"/>
              </a:spcBef>
              <a:buAutoNum type="arabicPeriod"/>
            </a:pPr>
            <a:r>
              <a:rPr lang="en-US" b="0" dirty="0" smtClean="0"/>
              <a:t>la </a:t>
            </a:r>
            <a:r>
              <a:rPr lang="en-US" b="0" dirty="0" err="1"/>
              <a:t>presentazione</a:t>
            </a:r>
            <a:r>
              <a:rPr lang="en-US" b="0" dirty="0"/>
              <a:t> </a:t>
            </a:r>
            <a:r>
              <a:rPr lang="en-US" b="0" dirty="0" err="1"/>
              <a:t>della</a:t>
            </a:r>
            <a:r>
              <a:rPr lang="en-US" b="0" dirty="0"/>
              <a:t> </a:t>
            </a:r>
            <a:r>
              <a:rPr lang="en-US" b="0" dirty="0" err="1"/>
              <a:t>domanda</a:t>
            </a:r>
            <a:r>
              <a:rPr lang="en-US" b="0" dirty="0"/>
              <a:t> per </a:t>
            </a:r>
            <a:r>
              <a:rPr lang="en-US" b="0" dirty="0" err="1"/>
              <a:t>essere</a:t>
            </a:r>
            <a:r>
              <a:rPr lang="en-US" b="0" dirty="0"/>
              <a:t> </a:t>
            </a:r>
            <a:r>
              <a:rPr lang="en-US" b="0" dirty="0" err="1"/>
              <a:t>ammessi</a:t>
            </a:r>
            <a:r>
              <a:rPr lang="en-US" b="0" dirty="0"/>
              <a:t> al </a:t>
            </a:r>
            <a:r>
              <a:rPr lang="en-US" b="0" dirty="0" err="1"/>
              <a:t>beneficio</a:t>
            </a:r>
            <a:r>
              <a:rPr lang="en-US" b="0" dirty="0"/>
              <a:t> del “</a:t>
            </a:r>
            <a:r>
              <a:rPr lang="en-US" b="0" dirty="0" err="1"/>
              <a:t>lodo</a:t>
            </a:r>
            <a:r>
              <a:rPr lang="en-US" b="0" dirty="0"/>
              <a:t> </a:t>
            </a:r>
            <a:r>
              <a:rPr lang="en-US" b="0" dirty="0" err="1"/>
              <a:t>Petrucci</a:t>
            </a:r>
            <a:r>
              <a:rPr lang="en-US" b="0" dirty="0"/>
              <a:t>” </a:t>
            </a:r>
            <a:r>
              <a:rPr lang="en-US" b="0" dirty="0" err="1"/>
              <a:t>deve</a:t>
            </a:r>
            <a:r>
              <a:rPr lang="en-US" b="0" dirty="0"/>
              <a:t> </a:t>
            </a:r>
            <a:r>
              <a:rPr lang="en-US" b="0" dirty="0" err="1"/>
              <a:t>essere</a:t>
            </a:r>
            <a:r>
              <a:rPr lang="en-US" b="0" dirty="0"/>
              <a:t> </a:t>
            </a:r>
            <a:r>
              <a:rPr lang="en-US" b="0" dirty="0" err="1"/>
              <a:t>effettuata</a:t>
            </a:r>
            <a:r>
              <a:rPr lang="en-US" b="0" dirty="0"/>
              <a:t> </a:t>
            </a:r>
            <a:r>
              <a:rPr lang="en-US" b="0" dirty="0" err="1"/>
              <a:t>entro</a:t>
            </a:r>
            <a:r>
              <a:rPr lang="en-US" b="0" dirty="0"/>
              <a:t> due </a:t>
            </a:r>
            <a:r>
              <a:rPr lang="en-US" b="0" dirty="0" err="1"/>
              <a:t>giorni</a:t>
            </a:r>
            <a:r>
              <a:rPr lang="en-US" b="0" dirty="0"/>
              <a:t> </a:t>
            </a:r>
            <a:r>
              <a:rPr lang="en-US" b="0" dirty="0" err="1"/>
              <a:t>dalla</a:t>
            </a:r>
            <a:r>
              <a:rPr lang="en-US" b="0" dirty="0"/>
              <a:t> </a:t>
            </a:r>
            <a:r>
              <a:rPr lang="en-US" b="0" dirty="0" err="1"/>
              <a:t>pubblicazione</a:t>
            </a:r>
            <a:r>
              <a:rPr lang="en-US" b="0" dirty="0"/>
              <a:t> </a:t>
            </a:r>
            <a:r>
              <a:rPr lang="en-US" b="0" dirty="0" err="1"/>
              <a:t>della</a:t>
            </a:r>
            <a:r>
              <a:rPr lang="en-US" b="0" dirty="0"/>
              <a:t> </a:t>
            </a:r>
            <a:r>
              <a:rPr lang="en-US" b="0" dirty="0" err="1"/>
              <a:t>decisione</a:t>
            </a:r>
            <a:r>
              <a:rPr lang="en-US" b="0" dirty="0"/>
              <a:t> del </a:t>
            </a:r>
            <a:r>
              <a:rPr lang="en-US" b="0" dirty="0" err="1"/>
              <a:t>Consiglio</a:t>
            </a:r>
            <a:r>
              <a:rPr lang="en-US" b="0" dirty="0"/>
              <a:t> </a:t>
            </a:r>
            <a:r>
              <a:rPr lang="en-US" b="0" dirty="0" err="1"/>
              <a:t>federale</a:t>
            </a:r>
            <a:r>
              <a:rPr lang="en-US" b="0" dirty="0"/>
              <a:t>, </a:t>
            </a:r>
            <a:r>
              <a:rPr lang="en-US" b="0" dirty="0" err="1"/>
              <a:t>allegando</a:t>
            </a:r>
            <a:r>
              <a:rPr lang="en-US" b="0" dirty="0"/>
              <a:t> </a:t>
            </a:r>
            <a:r>
              <a:rPr lang="en-US" b="0" dirty="0" err="1"/>
              <a:t>entro</a:t>
            </a:r>
            <a:r>
              <a:rPr lang="en-US" b="0" dirty="0"/>
              <a:t> </a:t>
            </a:r>
            <a:r>
              <a:rPr lang="en-US" b="0" dirty="0" err="1"/>
              <a:t>i</a:t>
            </a:r>
            <a:r>
              <a:rPr lang="en-US" b="0" dirty="0"/>
              <a:t> </a:t>
            </a:r>
            <a:r>
              <a:rPr lang="en-US" b="0" dirty="0" err="1"/>
              <a:t>successivi</a:t>
            </a:r>
            <a:r>
              <a:rPr lang="en-US" b="0" dirty="0"/>
              <a:t> cinque </a:t>
            </a:r>
            <a:r>
              <a:rPr lang="en-US" b="0" dirty="0" err="1"/>
              <a:t>giorni</a:t>
            </a:r>
            <a:r>
              <a:rPr lang="en-US" b="0" dirty="0"/>
              <a:t>, la </a:t>
            </a:r>
            <a:r>
              <a:rPr lang="en-US" b="0" dirty="0" err="1"/>
              <a:t>documentazione</a:t>
            </a:r>
            <a:r>
              <a:rPr lang="en-US" b="0" dirty="0"/>
              <a:t> </a:t>
            </a:r>
            <a:r>
              <a:rPr lang="en-US" b="0" dirty="0" err="1"/>
              <a:t>relativa</a:t>
            </a:r>
            <a:r>
              <a:rPr lang="en-US" b="0" dirty="0"/>
              <a:t> </a:t>
            </a:r>
            <a:r>
              <a:rPr lang="en-US" b="0" dirty="0" err="1"/>
              <a:t>alle</a:t>
            </a:r>
            <a:r>
              <a:rPr lang="en-US" b="0" dirty="0"/>
              <a:t> </a:t>
            </a:r>
            <a:r>
              <a:rPr lang="en-US" b="0" dirty="0" err="1"/>
              <a:t>garanzie</a:t>
            </a:r>
            <a:r>
              <a:rPr lang="en-US" b="0" dirty="0"/>
              <a:t> </a:t>
            </a:r>
            <a:r>
              <a:rPr lang="en-US" b="0" dirty="0" err="1"/>
              <a:t>richieste</a:t>
            </a:r>
            <a:r>
              <a:rPr lang="en-US" b="0" dirty="0"/>
              <a:t>.</a:t>
            </a:r>
            <a:endParaRPr lang="it-IT" b="0" dirty="0"/>
          </a:p>
          <a:p>
            <a:pPr marL="0" lvl="0" indent="0" algn="just" defTabSz="914400" fontAlgn="auto">
              <a:spcBef>
                <a:spcPct val="20000"/>
              </a:spcBef>
              <a:spcAft>
                <a:spcPts val="0"/>
              </a:spcAft>
              <a:buClrTx/>
              <a:buSzTx/>
              <a:buNone/>
            </a:pPr>
            <a:endParaRPr lang="it-IT" altLang="it-IT" sz="1600" dirty="0" smtClean="0"/>
          </a:p>
        </p:txBody>
      </p:sp>
    </p:spTree>
    <p:extLst>
      <p:ext uri="{BB962C8B-B14F-4D97-AF65-F5344CB8AC3E}">
        <p14:creationId xmlns:p14="http://schemas.microsoft.com/office/powerpoint/2010/main" val="158867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lodo </a:t>
            </a: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Petrucci</a:t>
            </a:r>
            <a:b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alternative</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lnSpcReduction="10000"/>
          </a:bodyPr>
          <a:lstStyle/>
          <a:p>
            <a:pPr algn="just"/>
            <a:r>
              <a:rPr lang="en-US" b="0" dirty="0" err="1" smtClean="0"/>
              <a:t>Nella</a:t>
            </a:r>
            <a:r>
              <a:rPr lang="en-US" b="0" dirty="0" smtClean="0"/>
              <a:t> </a:t>
            </a:r>
            <a:r>
              <a:rPr lang="en-US" b="0" dirty="0" err="1" smtClean="0"/>
              <a:t>prassi</a:t>
            </a:r>
            <a:r>
              <a:rPr lang="en-US" b="0" dirty="0" smtClean="0"/>
              <a:t> per </a:t>
            </a:r>
            <a:r>
              <a:rPr lang="en-US" b="0" dirty="0" err="1" smtClean="0"/>
              <a:t>ovviare</a:t>
            </a:r>
            <a:r>
              <a:rPr lang="en-US" b="0" dirty="0" smtClean="0"/>
              <a:t> </a:t>
            </a:r>
            <a:r>
              <a:rPr lang="en-US" b="0" dirty="0" err="1" smtClean="0"/>
              <a:t>agli</a:t>
            </a:r>
            <a:r>
              <a:rPr lang="en-US" b="0" dirty="0" smtClean="0"/>
              <a:t> </a:t>
            </a:r>
            <a:r>
              <a:rPr lang="en-US" b="0" dirty="0" err="1" smtClean="0"/>
              <a:t>inconvenienti</a:t>
            </a:r>
            <a:r>
              <a:rPr lang="en-US" b="0" dirty="0" smtClean="0"/>
              <a:t> del “</a:t>
            </a:r>
            <a:r>
              <a:rPr lang="en-US" b="0" dirty="0" err="1"/>
              <a:t>lodo</a:t>
            </a:r>
            <a:r>
              <a:rPr lang="en-US" b="0" dirty="0"/>
              <a:t> </a:t>
            </a:r>
            <a:r>
              <a:rPr lang="en-US" b="0" dirty="0" err="1"/>
              <a:t>Petrucci</a:t>
            </a:r>
            <a:r>
              <a:rPr lang="en-US" b="0" dirty="0"/>
              <a:t>”, </a:t>
            </a:r>
            <a:r>
              <a:rPr lang="en-US" b="0" dirty="0" err="1" smtClean="0"/>
              <a:t>si</a:t>
            </a:r>
            <a:r>
              <a:rPr lang="en-US" b="0" dirty="0" smtClean="0"/>
              <a:t> era </a:t>
            </a:r>
            <a:r>
              <a:rPr lang="en-US" b="0" dirty="0" err="1" smtClean="0"/>
              <a:t>soliti</a:t>
            </a:r>
            <a:r>
              <a:rPr lang="en-US" b="0" dirty="0" smtClean="0"/>
              <a:t> </a:t>
            </a:r>
            <a:r>
              <a:rPr lang="en-US" b="0" dirty="0" err="1" smtClean="0"/>
              <a:t>ricorrere</a:t>
            </a:r>
            <a:r>
              <a:rPr lang="en-US" b="0" dirty="0" smtClean="0"/>
              <a:t> </a:t>
            </a:r>
            <a:r>
              <a:rPr lang="en-US" b="0" dirty="0"/>
              <a:t>a procedure </a:t>
            </a:r>
            <a:r>
              <a:rPr lang="en-US" b="0" dirty="0" err="1"/>
              <a:t>dichiarative</a:t>
            </a:r>
            <a:r>
              <a:rPr lang="en-US" b="0" dirty="0"/>
              <a:t> di </a:t>
            </a:r>
            <a:r>
              <a:rPr lang="en-US" b="0" dirty="0" err="1"/>
              <a:t>fallimento</a:t>
            </a:r>
            <a:r>
              <a:rPr lang="en-US" b="0" dirty="0"/>
              <a:t> </a:t>
            </a:r>
            <a:r>
              <a:rPr lang="en-US" b="0" dirty="0" err="1"/>
              <a:t>nel</a:t>
            </a:r>
            <a:r>
              <a:rPr lang="en-US" b="0" dirty="0"/>
              <a:t> </a:t>
            </a:r>
            <a:r>
              <a:rPr lang="en-US" b="0" dirty="0" err="1"/>
              <a:t>corso</a:t>
            </a:r>
            <a:r>
              <a:rPr lang="en-US" b="0" dirty="0"/>
              <a:t> </a:t>
            </a:r>
            <a:r>
              <a:rPr lang="en-US" b="0" dirty="0" err="1"/>
              <a:t>della</a:t>
            </a:r>
            <a:r>
              <a:rPr lang="en-US" b="0" dirty="0"/>
              <a:t> </a:t>
            </a:r>
            <a:r>
              <a:rPr lang="en-US" b="0" dirty="0" err="1"/>
              <a:t>stagione</a:t>
            </a:r>
            <a:r>
              <a:rPr lang="en-US" b="0" dirty="0"/>
              <a:t> </a:t>
            </a:r>
            <a:r>
              <a:rPr lang="en-US" b="0" dirty="0" err="1"/>
              <a:t>sportiva</a:t>
            </a:r>
            <a:r>
              <a:rPr lang="en-US" b="0" dirty="0"/>
              <a:t> in </a:t>
            </a:r>
            <a:r>
              <a:rPr lang="en-US" b="0" dirty="0" err="1"/>
              <a:t>svolgimento</a:t>
            </a:r>
            <a:r>
              <a:rPr lang="en-US" b="0" dirty="0"/>
              <a:t>, operando </a:t>
            </a:r>
            <a:r>
              <a:rPr lang="en-US" b="0" dirty="0" err="1"/>
              <a:t>sia</a:t>
            </a:r>
            <a:r>
              <a:rPr lang="en-US" b="0" dirty="0"/>
              <a:t> </a:t>
            </a:r>
            <a:r>
              <a:rPr lang="en-US" b="0" dirty="0" err="1"/>
              <a:t>nel</a:t>
            </a:r>
            <a:r>
              <a:rPr lang="en-US" b="0" dirty="0"/>
              <a:t> </a:t>
            </a:r>
            <a:r>
              <a:rPr lang="en-US" b="0" dirty="0" err="1"/>
              <a:t>rispetto</a:t>
            </a:r>
            <a:r>
              <a:rPr lang="en-US" b="0" dirty="0"/>
              <a:t> </a:t>
            </a:r>
            <a:r>
              <a:rPr lang="en-US" b="0" dirty="0" err="1"/>
              <a:t>delle</a:t>
            </a:r>
            <a:r>
              <a:rPr lang="en-US" b="0" dirty="0"/>
              <a:t> </a:t>
            </a:r>
            <a:r>
              <a:rPr lang="en-US" b="0" dirty="0" err="1"/>
              <a:t>norme</a:t>
            </a:r>
            <a:r>
              <a:rPr lang="en-US" b="0" dirty="0"/>
              <a:t> di </a:t>
            </a:r>
            <a:r>
              <a:rPr lang="en-US" b="0" dirty="0" err="1"/>
              <a:t>diritto</a:t>
            </a:r>
            <a:r>
              <a:rPr lang="en-US" b="0" dirty="0"/>
              <a:t> </a:t>
            </a:r>
            <a:r>
              <a:rPr lang="en-US" b="0" dirty="0" err="1"/>
              <a:t>comune</a:t>
            </a:r>
            <a:r>
              <a:rPr lang="en-US" b="0" dirty="0"/>
              <a:t> </a:t>
            </a:r>
            <a:r>
              <a:rPr lang="en-US" b="0" dirty="0" err="1"/>
              <a:t>che</a:t>
            </a:r>
            <a:r>
              <a:rPr lang="en-US" b="0" dirty="0"/>
              <a:t> di </a:t>
            </a:r>
            <a:r>
              <a:rPr lang="en-US" b="0" dirty="0" err="1"/>
              <a:t>diritto</a:t>
            </a:r>
            <a:r>
              <a:rPr lang="en-US" b="0" dirty="0"/>
              <a:t> </a:t>
            </a:r>
            <a:r>
              <a:rPr lang="en-US" b="0" dirty="0" err="1"/>
              <a:t>sportivo</a:t>
            </a:r>
            <a:r>
              <a:rPr lang="en-US" b="0" dirty="0"/>
              <a:t>, come segue:</a:t>
            </a:r>
            <a:endParaRPr lang="it-IT" b="0" dirty="0"/>
          </a:p>
          <a:p>
            <a:pPr algn="just">
              <a:buFont typeface="Arial" charset="0"/>
              <a:buChar char="•"/>
            </a:pPr>
            <a:r>
              <a:rPr lang="en-US" b="0" dirty="0" err="1" smtClean="0"/>
              <a:t>ammissione</a:t>
            </a:r>
            <a:r>
              <a:rPr lang="en-US" b="0" dirty="0" smtClean="0"/>
              <a:t> </a:t>
            </a:r>
            <a:r>
              <a:rPr lang="en-US" b="0" dirty="0" err="1"/>
              <a:t>della</a:t>
            </a:r>
            <a:r>
              <a:rPr lang="en-US" b="0" dirty="0"/>
              <a:t> </a:t>
            </a:r>
            <a:r>
              <a:rPr lang="en-US" b="0" dirty="0" err="1"/>
              <a:t>società</a:t>
            </a:r>
            <a:r>
              <a:rPr lang="en-US" b="0" dirty="0"/>
              <a:t> </a:t>
            </a:r>
            <a:r>
              <a:rPr lang="en-US" b="0" dirty="0" err="1"/>
              <a:t>calcistica</a:t>
            </a:r>
            <a:r>
              <a:rPr lang="en-US" b="0" dirty="0"/>
              <a:t> </a:t>
            </a:r>
            <a:r>
              <a:rPr lang="en-US" b="0" dirty="0" err="1"/>
              <a:t>fallita</a:t>
            </a:r>
            <a:r>
              <a:rPr lang="en-US" b="0" dirty="0"/>
              <a:t> </a:t>
            </a:r>
            <a:r>
              <a:rPr lang="en-US" b="0" dirty="0" err="1"/>
              <a:t>all’esercizio</a:t>
            </a:r>
            <a:r>
              <a:rPr lang="en-US" b="0" dirty="0"/>
              <a:t> </a:t>
            </a:r>
            <a:r>
              <a:rPr lang="en-US" b="0" dirty="0" err="1"/>
              <a:t>provvisorio</a:t>
            </a:r>
            <a:r>
              <a:rPr lang="en-US" b="0" dirty="0"/>
              <a:t>, </a:t>
            </a:r>
            <a:r>
              <a:rPr lang="en-US" b="0" dirty="0" err="1"/>
              <a:t>necessariamente</a:t>
            </a:r>
            <a:r>
              <a:rPr lang="en-US" b="0" dirty="0"/>
              <a:t> </a:t>
            </a:r>
            <a:r>
              <a:rPr lang="en-US" b="0" dirty="0" err="1"/>
              <a:t>concesso</a:t>
            </a:r>
            <a:r>
              <a:rPr lang="en-US" b="0" dirty="0"/>
              <a:t> dal </a:t>
            </a:r>
            <a:r>
              <a:rPr lang="en-US" b="0" dirty="0" err="1"/>
              <a:t>tribunale</a:t>
            </a:r>
            <a:r>
              <a:rPr lang="en-US" b="0" dirty="0"/>
              <a:t> </a:t>
            </a:r>
            <a:r>
              <a:rPr lang="en-US" b="0" dirty="0" err="1"/>
              <a:t>contestualmente</a:t>
            </a:r>
            <a:r>
              <a:rPr lang="en-US" b="0" dirty="0"/>
              <a:t> </a:t>
            </a:r>
            <a:r>
              <a:rPr lang="en-US" b="0" dirty="0" err="1"/>
              <a:t>alla</a:t>
            </a:r>
            <a:r>
              <a:rPr lang="en-US" b="0" dirty="0"/>
              <a:t> </a:t>
            </a:r>
            <a:r>
              <a:rPr lang="en-US" b="0" dirty="0" err="1"/>
              <a:t>pronuncia</a:t>
            </a:r>
            <a:r>
              <a:rPr lang="en-US" b="0" dirty="0"/>
              <a:t> </a:t>
            </a:r>
            <a:r>
              <a:rPr lang="en-US" b="0" dirty="0" err="1"/>
              <a:t>della</a:t>
            </a:r>
            <a:r>
              <a:rPr lang="en-US" b="0" dirty="0"/>
              <a:t> </a:t>
            </a:r>
            <a:r>
              <a:rPr lang="en-US" b="0" dirty="0" err="1"/>
              <a:t>sentenza</a:t>
            </a:r>
            <a:r>
              <a:rPr lang="en-US" b="0" dirty="0"/>
              <a:t> </a:t>
            </a:r>
            <a:r>
              <a:rPr lang="en-US" b="0" dirty="0" err="1"/>
              <a:t>dichiarativa</a:t>
            </a:r>
            <a:r>
              <a:rPr lang="en-US" b="0" dirty="0"/>
              <a:t> di </a:t>
            </a:r>
            <a:r>
              <a:rPr lang="en-US" b="0" dirty="0" err="1"/>
              <a:t>fallimento</a:t>
            </a:r>
            <a:r>
              <a:rPr lang="en-US" b="0" dirty="0"/>
              <a:t>, con </a:t>
            </a:r>
            <a:r>
              <a:rPr lang="en-US" b="0" dirty="0" err="1"/>
              <a:t>conseguente</a:t>
            </a:r>
            <a:r>
              <a:rPr lang="en-US" b="0" dirty="0"/>
              <a:t> “</a:t>
            </a:r>
            <a:r>
              <a:rPr lang="en-US" b="0" dirty="0" err="1"/>
              <a:t>congelamento</a:t>
            </a:r>
            <a:r>
              <a:rPr lang="en-US" b="0" dirty="0"/>
              <a:t>” del </a:t>
            </a:r>
            <a:r>
              <a:rPr lang="en-US" b="0" dirty="0" err="1"/>
              <a:t>titolo</a:t>
            </a:r>
            <a:r>
              <a:rPr lang="en-US" b="0" dirty="0"/>
              <a:t> </a:t>
            </a:r>
            <a:r>
              <a:rPr lang="en-US" b="0" dirty="0" err="1"/>
              <a:t>sportivo</a:t>
            </a:r>
            <a:r>
              <a:rPr lang="en-US" b="0" dirty="0" smtClean="0"/>
              <a:t>;</a:t>
            </a:r>
          </a:p>
          <a:p>
            <a:pPr algn="just">
              <a:buFont typeface="Arial" charset="0"/>
              <a:buChar char="•"/>
            </a:pPr>
            <a:r>
              <a:rPr lang="en-US" b="0" dirty="0" err="1" smtClean="0"/>
              <a:t>esperimento</a:t>
            </a:r>
            <a:r>
              <a:rPr lang="en-US" b="0" dirty="0" smtClean="0"/>
              <a:t> </a:t>
            </a:r>
            <a:r>
              <a:rPr lang="en-US" b="0" dirty="0"/>
              <a:t>di </a:t>
            </a:r>
            <a:r>
              <a:rPr lang="en-US" b="0" dirty="0" err="1"/>
              <a:t>vendita</a:t>
            </a:r>
            <a:r>
              <a:rPr lang="en-US" b="0" dirty="0"/>
              <a:t> da parte del </a:t>
            </a:r>
            <a:r>
              <a:rPr lang="en-US" b="0" dirty="0" err="1"/>
              <a:t>curatore</a:t>
            </a:r>
            <a:r>
              <a:rPr lang="en-US" b="0" dirty="0"/>
              <a:t> </a:t>
            </a:r>
            <a:r>
              <a:rPr lang="en-US" b="0" dirty="0" err="1"/>
              <a:t>mediante</a:t>
            </a:r>
            <a:r>
              <a:rPr lang="en-US" b="0" dirty="0"/>
              <a:t> </a:t>
            </a:r>
            <a:r>
              <a:rPr lang="en-US" b="0" dirty="0" err="1"/>
              <a:t>procedura</a:t>
            </a:r>
            <a:r>
              <a:rPr lang="en-US" b="0" dirty="0"/>
              <a:t> </a:t>
            </a:r>
            <a:r>
              <a:rPr lang="en-US" b="0" dirty="0" err="1"/>
              <a:t>competitiva</a:t>
            </a:r>
            <a:r>
              <a:rPr lang="en-US" b="0" dirty="0"/>
              <a:t> del </a:t>
            </a:r>
            <a:r>
              <a:rPr lang="en-US" b="0" dirty="0" err="1"/>
              <a:t>complesso</a:t>
            </a:r>
            <a:r>
              <a:rPr lang="en-US" b="0" dirty="0"/>
              <a:t> </a:t>
            </a:r>
            <a:r>
              <a:rPr lang="en-US" b="0" dirty="0" err="1" smtClean="0"/>
              <a:t>aziendale</a:t>
            </a:r>
            <a:r>
              <a:rPr lang="en-US" b="0" dirty="0" smtClean="0"/>
              <a:t> </a:t>
            </a:r>
            <a:r>
              <a:rPr lang="en-US" b="0" dirty="0" err="1" smtClean="0"/>
              <a:t>comprensivo</a:t>
            </a:r>
            <a:r>
              <a:rPr lang="en-US" b="0" dirty="0"/>
              <a:t> </a:t>
            </a:r>
            <a:r>
              <a:rPr lang="en-US" b="0" dirty="0" err="1" smtClean="0"/>
              <a:t>dei</a:t>
            </a:r>
            <a:r>
              <a:rPr lang="en-US" b="0" dirty="0" smtClean="0"/>
              <a:t> </a:t>
            </a:r>
            <a:r>
              <a:rPr lang="en-US" b="0" dirty="0" err="1"/>
              <a:t>diritti</a:t>
            </a:r>
            <a:r>
              <a:rPr lang="en-US" b="0" dirty="0"/>
              <a:t> </a:t>
            </a:r>
            <a:r>
              <a:rPr lang="en-US" b="0" dirty="0" err="1"/>
              <a:t>pluriennali</a:t>
            </a:r>
            <a:r>
              <a:rPr lang="en-US" b="0" dirty="0"/>
              <a:t> </a:t>
            </a:r>
            <a:r>
              <a:rPr lang="en-US" b="0" dirty="0" err="1"/>
              <a:t>alle</a:t>
            </a:r>
            <a:r>
              <a:rPr lang="en-US" b="0" dirty="0"/>
              <a:t> </a:t>
            </a:r>
            <a:r>
              <a:rPr lang="en-US" b="0" dirty="0" err="1"/>
              <a:t>prestazioni</a:t>
            </a:r>
            <a:r>
              <a:rPr lang="en-US" b="0" dirty="0"/>
              <a:t> </a:t>
            </a:r>
            <a:r>
              <a:rPr lang="en-US" b="0" dirty="0" err="1"/>
              <a:t>dei</a:t>
            </a:r>
            <a:r>
              <a:rPr lang="en-US" b="0" dirty="0"/>
              <a:t> </a:t>
            </a:r>
            <a:r>
              <a:rPr lang="en-US" b="0" dirty="0" err="1" smtClean="0"/>
              <a:t>calciatori</a:t>
            </a:r>
            <a:r>
              <a:rPr lang="en-US" b="0" dirty="0" smtClean="0"/>
              <a:t> (DPC), </a:t>
            </a:r>
            <a:r>
              <a:rPr lang="en-US" b="0" dirty="0"/>
              <a:t>della </a:t>
            </a:r>
            <a:r>
              <a:rPr lang="en-US" b="0" dirty="0" err="1"/>
              <a:t>struttura</a:t>
            </a:r>
            <a:r>
              <a:rPr lang="en-US" b="0" dirty="0"/>
              <a:t> e della </a:t>
            </a:r>
            <a:r>
              <a:rPr lang="en-US" b="0" dirty="0" err="1"/>
              <a:t>organizzazione</a:t>
            </a:r>
            <a:r>
              <a:rPr lang="en-US" b="0" dirty="0"/>
              <a:t> del </a:t>
            </a:r>
            <a:r>
              <a:rPr lang="en-US" b="0" dirty="0" err="1"/>
              <a:t>settore</a:t>
            </a:r>
            <a:r>
              <a:rPr lang="en-US" b="0" dirty="0"/>
              <a:t> </a:t>
            </a:r>
            <a:r>
              <a:rPr lang="en-US" b="0" dirty="0" err="1"/>
              <a:t>giovanile</a:t>
            </a:r>
            <a:r>
              <a:rPr lang="en-US" b="0" dirty="0"/>
              <a:t>, </a:t>
            </a:r>
            <a:r>
              <a:rPr lang="en-US" b="0" dirty="0" err="1"/>
              <a:t>degli</a:t>
            </a:r>
            <a:r>
              <a:rPr lang="en-US" b="0" dirty="0"/>
              <a:t> </a:t>
            </a:r>
            <a:r>
              <a:rPr lang="en-US" b="0" dirty="0" err="1"/>
              <a:t>abrogati</a:t>
            </a:r>
            <a:r>
              <a:rPr lang="en-US" b="0" dirty="0"/>
              <a:t> </a:t>
            </a:r>
            <a:r>
              <a:rPr lang="en-US" b="0" dirty="0" err="1"/>
              <a:t>diritti</a:t>
            </a:r>
            <a:r>
              <a:rPr lang="en-US" b="0" dirty="0"/>
              <a:t> di </a:t>
            </a:r>
            <a:r>
              <a:rPr lang="en-US" b="0" dirty="0" err="1"/>
              <a:t>partecipazione</a:t>
            </a:r>
            <a:r>
              <a:rPr lang="en-US" b="0" dirty="0"/>
              <a:t> </a:t>
            </a:r>
            <a:r>
              <a:rPr lang="en-US" b="0" i="1" dirty="0"/>
              <a:t>ex </a:t>
            </a:r>
            <a:r>
              <a:rPr lang="en-US" b="0" dirty="0"/>
              <a:t>art. 102 </a:t>
            </a:r>
            <a:r>
              <a:rPr lang="en-US" b="0" i="1" dirty="0" err="1"/>
              <a:t>bis</a:t>
            </a:r>
            <a:r>
              <a:rPr lang="en-US" b="0" i="1" dirty="0"/>
              <a:t> </a:t>
            </a:r>
            <a:r>
              <a:rPr lang="en-US" b="0" dirty="0"/>
              <a:t>NOIF, ma </a:t>
            </a:r>
            <a:r>
              <a:rPr lang="en-US" b="0" dirty="0" err="1"/>
              <a:t>ovviamente</a:t>
            </a:r>
            <a:r>
              <a:rPr lang="en-US" b="0" dirty="0"/>
              <a:t>   non   </a:t>
            </a:r>
            <a:r>
              <a:rPr lang="en-US" b="0" dirty="0" err="1"/>
              <a:t>comprensivo</a:t>
            </a:r>
            <a:r>
              <a:rPr lang="en-US" b="0" dirty="0"/>
              <a:t>   del   </a:t>
            </a:r>
            <a:r>
              <a:rPr lang="en-US" b="0" dirty="0" err="1"/>
              <a:t>titolo</a:t>
            </a:r>
            <a:r>
              <a:rPr lang="en-US" b="0" dirty="0"/>
              <a:t>   </a:t>
            </a:r>
            <a:r>
              <a:rPr lang="en-US" b="0" dirty="0" err="1"/>
              <a:t>sportivo</a:t>
            </a:r>
            <a:r>
              <a:rPr lang="en-US" b="0" dirty="0"/>
              <a:t>,   </a:t>
            </a:r>
            <a:r>
              <a:rPr lang="en-US" b="0" dirty="0" err="1"/>
              <a:t>prevedendosi</a:t>
            </a:r>
            <a:r>
              <a:rPr lang="en-US" b="0" dirty="0"/>
              <a:t>   (</a:t>
            </a:r>
            <a:r>
              <a:rPr lang="en-US" b="0" dirty="0" err="1"/>
              <a:t>eventualmente</a:t>
            </a:r>
            <a:r>
              <a:rPr lang="en-US" b="0" dirty="0"/>
              <a:t>)   </a:t>
            </a:r>
            <a:r>
              <a:rPr lang="en-US" b="0" dirty="0" err="1"/>
              <a:t>anche</a:t>
            </a:r>
            <a:r>
              <a:rPr lang="en-US" b="0" dirty="0"/>
              <a:t>   la </a:t>
            </a:r>
            <a:r>
              <a:rPr lang="en-US" b="0" dirty="0" err="1"/>
              <a:t>restituzione</a:t>
            </a:r>
            <a:r>
              <a:rPr lang="en-US" b="0" dirty="0"/>
              <a:t> </a:t>
            </a:r>
            <a:r>
              <a:rPr lang="en-US" b="0" dirty="0" err="1"/>
              <a:t>dell’intero</a:t>
            </a:r>
            <a:r>
              <a:rPr lang="en-US" b="0" dirty="0"/>
              <a:t> </a:t>
            </a:r>
            <a:r>
              <a:rPr lang="en-US" b="0" dirty="0" err="1"/>
              <a:t>prezzo</a:t>
            </a:r>
            <a:r>
              <a:rPr lang="en-US" b="0" dirty="0"/>
              <a:t> </a:t>
            </a:r>
            <a:r>
              <a:rPr lang="en-US" b="0" dirty="0" err="1"/>
              <a:t>versato</a:t>
            </a:r>
            <a:r>
              <a:rPr lang="en-US" b="0" dirty="0"/>
              <a:t> in </a:t>
            </a:r>
            <a:r>
              <a:rPr lang="en-US" b="0" dirty="0" err="1"/>
              <a:t>favore</a:t>
            </a:r>
            <a:r>
              <a:rPr lang="en-US" b="0" dirty="0"/>
              <a:t> </a:t>
            </a:r>
            <a:r>
              <a:rPr lang="en-US" b="0" dirty="0" err="1"/>
              <a:t>dell’aggiudicatario</a:t>
            </a:r>
            <a:r>
              <a:rPr lang="en-US" b="0" dirty="0"/>
              <a:t> </a:t>
            </a:r>
            <a:r>
              <a:rPr lang="en-US" b="0" dirty="0" err="1"/>
              <a:t>nel</a:t>
            </a:r>
            <a:r>
              <a:rPr lang="en-US" b="0" dirty="0"/>
              <a:t> </a:t>
            </a:r>
            <a:r>
              <a:rPr lang="en-US" b="0" dirty="0" err="1"/>
              <a:t>caso</a:t>
            </a:r>
            <a:r>
              <a:rPr lang="en-US" b="0" dirty="0"/>
              <a:t> di </a:t>
            </a:r>
            <a:r>
              <a:rPr lang="en-US" b="0" dirty="0" err="1"/>
              <a:t>diniego</a:t>
            </a:r>
            <a:r>
              <a:rPr lang="en-US" b="0" dirty="0"/>
              <a:t> da parte </a:t>
            </a:r>
            <a:r>
              <a:rPr lang="en-US" b="0" dirty="0" err="1"/>
              <a:t>della</a:t>
            </a:r>
            <a:r>
              <a:rPr lang="en-US" b="0" dirty="0"/>
              <a:t> FIGC del </a:t>
            </a:r>
            <a:r>
              <a:rPr lang="en-US" b="0" dirty="0" err="1"/>
              <a:t>trasferimento</a:t>
            </a:r>
            <a:r>
              <a:rPr lang="en-US" b="0" dirty="0"/>
              <a:t> del </a:t>
            </a:r>
            <a:r>
              <a:rPr lang="en-US" b="0" dirty="0" err="1"/>
              <a:t>titolo</a:t>
            </a:r>
            <a:r>
              <a:rPr lang="en-US" b="0" dirty="0"/>
              <a:t> </a:t>
            </a:r>
            <a:r>
              <a:rPr lang="en-US" b="0" dirty="0" err="1"/>
              <a:t>sportivo</a:t>
            </a:r>
            <a:r>
              <a:rPr lang="it-IT" b="0" dirty="0"/>
              <a:t> </a:t>
            </a:r>
            <a:r>
              <a:rPr lang="it-IT" b="0" dirty="0" smtClean="0"/>
              <a:t>;</a:t>
            </a:r>
          </a:p>
          <a:p>
            <a:pPr algn="just">
              <a:buFont typeface="Arial" charset="0"/>
              <a:buChar char="•"/>
            </a:pPr>
            <a:r>
              <a:rPr lang="en-US" b="0" dirty="0" err="1" smtClean="0"/>
              <a:t>costituzione</a:t>
            </a:r>
            <a:r>
              <a:rPr lang="en-US" b="0" dirty="0" smtClean="0"/>
              <a:t> </a:t>
            </a:r>
            <a:r>
              <a:rPr lang="en-US" b="0" dirty="0"/>
              <a:t>di </a:t>
            </a:r>
            <a:r>
              <a:rPr lang="en-US" b="0" dirty="0" err="1"/>
              <a:t>nuove</a:t>
            </a:r>
            <a:r>
              <a:rPr lang="en-US" b="0" dirty="0"/>
              <a:t> </a:t>
            </a:r>
            <a:r>
              <a:rPr lang="en-US" b="0" dirty="0" err="1"/>
              <a:t>società</a:t>
            </a:r>
            <a:r>
              <a:rPr lang="en-US" b="0" dirty="0"/>
              <a:t> da parte di </a:t>
            </a:r>
            <a:r>
              <a:rPr lang="en-US" b="0" dirty="0" err="1"/>
              <a:t>potenziali</a:t>
            </a:r>
            <a:r>
              <a:rPr lang="en-US" b="0" dirty="0"/>
              <a:t> </a:t>
            </a:r>
            <a:r>
              <a:rPr lang="en-US" b="0" dirty="0" err="1"/>
              <a:t>acquirenti</a:t>
            </a:r>
            <a:r>
              <a:rPr lang="en-US" b="0" dirty="0"/>
              <a:t>, </a:t>
            </a:r>
            <a:r>
              <a:rPr lang="en-US" b="0" dirty="0" err="1"/>
              <a:t>dotate</a:t>
            </a:r>
            <a:r>
              <a:rPr lang="en-US" b="0" dirty="0"/>
              <a:t> di </a:t>
            </a:r>
            <a:r>
              <a:rPr lang="en-US" b="0" dirty="0" err="1"/>
              <a:t>statuto</a:t>
            </a:r>
            <a:r>
              <a:rPr lang="en-US" b="0" dirty="0"/>
              <a:t> </a:t>
            </a:r>
            <a:r>
              <a:rPr lang="en-US" b="0" dirty="0" err="1"/>
              <a:t>conforme</a:t>
            </a:r>
            <a:r>
              <a:rPr lang="en-US" b="0" dirty="0"/>
              <a:t> a </a:t>
            </a:r>
            <a:r>
              <a:rPr lang="en-US" b="0" dirty="0" err="1"/>
              <a:t>quanto</a:t>
            </a:r>
            <a:r>
              <a:rPr lang="en-US" b="0" dirty="0"/>
              <a:t> </a:t>
            </a:r>
            <a:r>
              <a:rPr lang="en-US" b="0" dirty="0" err="1"/>
              <a:t>previsto</a:t>
            </a:r>
            <a:r>
              <a:rPr lang="en-US" b="0" dirty="0"/>
              <a:t> </a:t>
            </a:r>
            <a:r>
              <a:rPr lang="en-US" b="0" dirty="0" err="1"/>
              <a:t>dalla</a:t>
            </a:r>
            <a:r>
              <a:rPr lang="en-US" b="0" dirty="0"/>
              <a:t> FIGC ad </a:t>
            </a:r>
            <a:r>
              <a:rPr lang="en-US" b="0" dirty="0" err="1"/>
              <a:t>essa</a:t>
            </a:r>
            <a:r>
              <a:rPr lang="en-US" b="0" dirty="0"/>
              <a:t> </a:t>
            </a:r>
            <a:r>
              <a:rPr lang="en-US" b="0" dirty="0" smtClean="0"/>
              <a:t>affiliate;</a:t>
            </a:r>
            <a:endParaRPr lang="it-IT" b="0" dirty="0"/>
          </a:p>
          <a:p>
            <a:pPr algn="just">
              <a:buFont typeface="Arial" charset="0"/>
              <a:buChar char="•"/>
            </a:pPr>
            <a:r>
              <a:rPr lang="en-US" b="0" dirty="0" err="1" smtClean="0"/>
              <a:t>aggiudicazione</a:t>
            </a:r>
            <a:r>
              <a:rPr lang="en-US" b="0" dirty="0" smtClean="0"/>
              <a:t> </a:t>
            </a:r>
            <a:r>
              <a:rPr lang="en-US" b="0" dirty="0" err="1"/>
              <a:t>definitiva</a:t>
            </a:r>
            <a:r>
              <a:rPr lang="en-US" b="0" dirty="0"/>
              <a:t> del </a:t>
            </a:r>
            <a:r>
              <a:rPr lang="en-US" b="0" dirty="0" err="1"/>
              <a:t>complesso</a:t>
            </a:r>
            <a:r>
              <a:rPr lang="en-US" b="0" dirty="0"/>
              <a:t> </a:t>
            </a:r>
            <a:r>
              <a:rPr lang="en-US" b="0" dirty="0" err="1"/>
              <a:t>aziendale</a:t>
            </a:r>
            <a:r>
              <a:rPr lang="en-US" b="0" dirty="0"/>
              <a:t> da parte di </a:t>
            </a:r>
            <a:r>
              <a:rPr lang="en-US" b="0" dirty="0" err="1"/>
              <a:t>una</a:t>
            </a:r>
            <a:r>
              <a:rPr lang="en-US" b="0" dirty="0"/>
              <a:t> </a:t>
            </a:r>
            <a:r>
              <a:rPr lang="en-US" b="0" dirty="0" err="1"/>
              <a:t>nuova</a:t>
            </a:r>
            <a:r>
              <a:rPr lang="en-US" b="0" dirty="0"/>
              <a:t> </a:t>
            </a:r>
            <a:r>
              <a:rPr lang="en-US" b="0" dirty="0" err="1"/>
              <a:t>società</a:t>
            </a:r>
            <a:r>
              <a:rPr lang="en-US" b="0" dirty="0"/>
              <a:t> </a:t>
            </a:r>
            <a:r>
              <a:rPr lang="en-US" b="0" dirty="0" err="1"/>
              <a:t>affiliata</a:t>
            </a:r>
            <a:r>
              <a:rPr lang="en-US" b="0" dirty="0"/>
              <a:t> </a:t>
            </a:r>
            <a:r>
              <a:rPr lang="en-US" b="0" dirty="0" err="1" smtClean="0"/>
              <a:t>alla</a:t>
            </a:r>
            <a:r>
              <a:rPr lang="it-IT" b="0" dirty="0"/>
              <a:t> </a:t>
            </a:r>
            <a:r>
              <a:rPr lang="en-US" b="0" dirty="0" smtClean="0"/>
              <a:t>FIGC</a:t>
            </a:r>
            <a:r>
              <a:rPr lang="it-IT" b="0" dirty="0" smtClean="0"/>
              <a:t> ;</a:t>
            </a:r>
          </a:p>
          <a:p>
            <a:pPr algn="just">
              <a:buFont typeface="Arial" charset="0"/>
              <a:buChar char="•"/>
            </a:pPr>
            <a:r>
              <a:rPr lang="en-US" b="0" dirty="0" err="1"/>
              <a:t>richiesta</a:t>
            </a:r>
            <a:r>
              <a:rPr lang="en-US" b="0" dirty="0"/>
              <a:t> di </a:t>
            </a:r>
            <a:r>
              <a:rPr lang="en-US" b="0" dirty="0" err="1"/>
              <a:t>attribuzione</a:t>
            </a:r>
            <a:r>
              <a:rPr lang="en-US" b="0" dirty="0"/>
              <a:t> del </a:t>
            </a:r>
            <a:r>
              <a:rPr lang="en-US" b="0" dirty="0" err="1"/>
              <a:t>titolo</a:t>
            </a:r>
            <a:r>
              <a:rPr lang="en-US" b="0" dirty="0"/>
              <a:t> </a:t>
            </a:r>
            <a:r>
              <a:rPr lang="en-US" b="0" dirty="0" err="1"/>
              <a:t>sportivo</a:t>
            </a:r>
            <a:r>
              <a:rPr lang="en-US" b="0" dirty="0"/>
              <a:t> da parte </a:t>
            </a:r>
            <a:r>
              <a:rPr lang="en-US" b="0" dirty="0" err="1"/>
              <a:t>della</a:t>
            </a:r>
            <a:r>
              <a:rPr lang="en-US" b="0" dirty="0"/>
              <a:t> </a:t>
            </a:r>
            <a:r>
              <a:rPr lang="en-US" b="0" dirty="0" err="1"/>
              <a:t>società</a:t>
            </a:r>
            <a:r>
              <a:rPr lang="en-US" b="0" dirty="0"/>
              <a:t> </a:t>
            </a:r>
            <a:r>
              <a:rPr lang="en-US" b="0" dirty="0" err="1"/>
              <a:t>aggiudicataria</a:t>
            </a:r>
            <a:r>
              <a:rPr lang="en-US" b="0" dirty="0"/>
              <a:t> di </a:t>
            </a:r>
            <a:r>
              <a:rPr lang="en-US" b="0" dirty="0" err="1"/>
              <a:t>nuova</a:t>
            </a:r>
            <a:r>
              <a:rPr lang="en-US" b="0" dirty="0"/>
              <a:t> </a:t>
            </a:r>
            <a:r>
              <a:rPr lang="en-US" b="0" dirty="0" err="1"/>
              <a:t>costituzione</a:t>
            </a:r>
            <a:r>
              <a:rPr lang="it-IT" b="0" dirty="0"/>
              <a:t> </a:t>
            </a:r>
            <a:r>
              <a:rPr lang="it-IT" b="0" dirty="0" smtClean="0"/>
              <a:t>.</a:t>
            </a:r>
            <a:endParaRPr lang="en-US" b="0" dirty="0" smtClean="0"/>
          </a:p>
          <a:p>
            <a:pPr algn="just">
              <a:buFont typeface="Arial" charset="0"/>
              <a:buChar char="•"/>
            </a:pPr>
            <a:endParaRPr lang="it-IT" dirty="0"/>
          </a:p>
          <a:p>
            <a:pPr marL="0" lvl="0" indent="0" algn="just" defTabSz="914400" fontAlgn="auto">
              <a:spcBef>
                <a:spcPct val="20000"/>
              </a:spcBef>
              <a:spcAft>
                <a:spcPts val="0"/>
              </a:spcAft>
              <a:buClrTx/>
              <a:buSzTx/>
              <a:buNone/>
            </a:pPr>
            <a:endParaRPr lang="it-IT" altLang="it-IT" sz="1600" dirty="0"/>
          </a:p>
        </p:txBody>
      </p:sp>
    </p:spTree>
    <p:extLst>
      <p:ext uri="{BB962C8B-B14F-4D97-AF65-F5344CB8AC3E}">
        <p14:creationId xmlns:p14="http://schemas.microsoft.com/office/powerpoint/2010/main" val="4214457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fontScale="90000"/>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Il lodo </a:t>
            </a: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Petrucci</a:t>
            </a:r>
            <a:b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alternative</a:t>
            </a:r>
            <a:b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a:bodyPr>
          <a:lstStyle/>
          <a:p>
            <a:pPr marL="0" indent="0" algn="just">
              <a:spcBef>
                <a:spcPct val="20000"/>
              </a:spcBef>
            </a:pPr>
            <a:r>
              <a:rPr lang="en-US" b="0" dirty="0"/>
              <a:t>Se </a:t>
            </a:r>
            <a:r>
              <a:rPr lang="en-US" b="0" dirty="0" err="1"/>
              <a:t>il</a:t>
            </a:r>
            <a:r>
              <a:rPr lang="en-US" b="0" dirty="0"/>
              <a:t> </a:t>
            </a:r>
            <a:r>
              <a:rPr lang="en-US" b="0" dirty="0" err="1"/>
              <a:t>trasferimento</a:t>
            </a:r>
            <a:r>
              <a:rPr lang="en-US" b="0" dirty="0"/>
              <a:t> </a:t>
            </a:r>
            <a:r>
              <a:rPr lang="en-US" b="0" dirty="0" err="1" smtClean="0"/>
              <a:t>passava</a:t>
            </a:r>
            <a:r>
              <a:rPr lang="en-US" b="0" dirty="0" smtClean="0"/>
              <a:t> </a:t>
            </a:r>
            <a:r>
              <a:rPr lang="en-US" b="0" dirty="0" err="1"/>
              <a:t>il</a:t>
            </a:r>
            <a:r>
              <a:rPr lang="en-US" b="0" dirty="0"/>
              <a:t> </a:t>
            </a:r>
            <a:r>
              <a:rPr lang="en-US" b="0" dirty="0" err="1"/>
              <a:t>vaglio</a:t>
            </a:r>
            <a:r>
              <a:rPr lang="en-US" b="0" dirty="0"/>
              <a:t> </a:t>
            </a:r>
            <a:r>
              <a:rPr lang="en-US" b="0" dirty="0" err="1"/>
              <a:t>della</a:t>
            </a:r>
            <a:r>
              <a:rPr lang="en-US" b="0" dirty="0"/>
              <a:t> </a:t>
            </a:r>
            <a:r>
              <a:rPr lang="en-US" b="0" dirty="0" err="1" smtClean="0"/>
              <a:t>Co.Vi.So.C</a:t>
            </a:r>
            <a:r>
              <a:rPr lang="en-US" b="0" dirty="0" smtClean="0"/>
              <a:t>. la </a:t>
            </a:r>
            <a:r>
              <a:rPr lang="en-US" b="0" dirty="0"/>
              <a:t>FIGC </a:t>
            </a:r>
            <a:r>
              <a:rPr lang="en-US" b="0" dirty="0" err="1" smtClean="0"/>
              <a:t>poteva</a:t>
            </a:r>
            <a:r>
              <a:rPr lang="en-US" b="0" dirty="0" smtClean="0"/>
              <a:t>, </a:t>
            </a:r>
            <a:r>
              <a:rPr lang="en-US" b="0" dirty="0"/>
              <a:t>a </a:t>
            </a:r>
            <a:r>
              <a:rPr lang="en-US" b="0" dirty="0" err="1"/>
              <a:t>suo</a:t>
            </a:r>
            <a:r>
              <a:rPr lang="en-US" b="0" dirty="0"/>
              <a:t> </a:t>
            </a:r>
            <a:r>
              <a:rPr lang="en-US" b="0" dirty="0" err="1"/>
              <a:t>insindacabile</a:t>
            </a:r>
            <a:r>
              <a:rPr lang="en-US" b="0" dirty="0"/>
              <a:t> </a:t>
            </a:r>
            <a:r>
              <a:rPr lang="en-US" b="0" dirty="0" err="1" smtClean="0"/>
              <a:t>giudizio</a:t>
            </a:r>
            <a:r>
              <a:rPr lang="en-US" b="0" dirty="0" smtClean="0"/>
              <a:t>,</a:t>
            </a:r>
            <a:r>
              <a:rPr lang="it-IT" b="0" dirty="0"/>
              <a:t> </a:t>
            </a:r>
            <a:r>
              <a:rPr lang="en-US" b="0" dirty="0" err="1" smtClean="0"/>
              <a:t>trasferire</a:t>
            </a:r>
            <a:r>
              <a:rPr lang="en-US" b="0" dirty="0" smtClean="0"/>
              <a:t> </a:t>
            </a:r>
            <a:r>
              <a:rPr lang="en-US" b="0" dirty="0" err="1"/>
              <a:t>alla</a:t>
            </a:r>
            <a:r>
              <a:rPr lang="en-US" b="0" dirty="0"/>
              <a:t> </a:t>
            </a:r>
            <a:r>
              <a:rPr lang="en-US" b="0" dirty="0" err="1"/>
              <a:t>società</a:t>
            </a:r>
            <a:r>
              <a:rPr lang="en-US" b="0" dirty="0"/>
              <a:t> </a:t>
            </a:r>
            <a:r>
              <a:rPr lang="en-US" b="0" dirty="0" err="1"/>
              <a:t>aggiudicataria</a:t>
            </a:r>
            <a:r>
              <a:rPr lang="en-US" b="0" dirty="0"/>
              <a:t> </a:t>
            </a:r>
            <a:r>
              <a:rPr lang="en-US" b="0" dirty="0" err="1"/>
              <a:t>il</a:t>
            </a:r>
            <a:r>
              <a:rPr lang="en-US" b="0" dirty="0"/>
              <a:t> “</a:t>
            </a:r>
            <a:r>
              <a:rPr lang="en-US" b="0" dirty="0" err="1"/>
              <a:t>titolo</a:t>
            </a:r>
            <a:r>
              <a:rPr lang="en-US" b="0" dirty="0"/>
              <a:t>” della </a:t>
            </a:r>
            <a:r>
              <a:rPr lang="en-US" b="0" dirty="0" err="1" smtClean="0"/>
              <a:t>fallita</a:t>
            </a:r>
            <a:r>
              <a:rPr lang="en-US" b="0" dirty="0" smtClean="0"/>
              <a:t>. </a:t>
            </a:r>
            <a:r>
              <a:rPr lang="en-US" b="0" dirty="0"/>
              <a:t>In tale </a:t>
            </a:r>
            <a:r>
              <a:rPr lang="en-US" b="0" dirty="0" err="1"/>
              <a:t>evenienza</a:t>
            </a:r>
            <a:r>
              <a:rPr lang="en-US" b="0" dirty="0"/>
              <a:t>, </a:t>
            </a:r>
            <a:r>
              <a:rPr lang="en-US" b="0" dirty="0" err="1"/>
              <a:t>infatti</a:t>
            </a:r>
            <a:r>
              <a:rPr lang="en-US" b="0" dirty="0"/>
              <a:t>, </a:t>
            </a:r>
            <a:r>
              <a:rPr lang="en-US" b="0" dirty="0" err="1"/>
              <a:t>l’attribuzione</a:t>
            </a:r>
            <a:r>
              <a:rPr lang="en-US" b="0" dirty="0"/>
              <a:t> </a:t>
            </a:r>
            <a:r>
              <a:rPr lang="en-US" b="0" dirty="0" err="1" smtClean="0"/>
              <a:t>fondava</a:t>
            </a:r>
            <a:r>
              <a:rPr lang="en-US" b="0" dirty="0" smtClean="0"/>
              <a:t> </a:t>
            </a:r>
            <a:r>
              <a:rPr lang="en-US" b="0" dirty="0" err="1" smtClean="0"/>
              <a:t>i</a:t>
            </a:r>
            <a:r>
              <a:rPr lang="en-US" b="0" dirty="0" smtClean="0"/>
              <a:t> </a:t>
            </a:r>
            <a:r>
              <a:rPr lang="en-US" b="0" dirty="0" err="1"/>
              <a:t>suoi</a:t>
            </a:r>
            <a:r>
              <a:rPr lang="en-US" b="0" dirty="0"/>
              <a:t> </a:t>
            </a:r>
            <a:r>
              <a:rPr lang="en-US" b="0" dirty="0" err="1"/>
              <a:t>presupposti</a:t>
            </a:r>
            <a:r>
              <a:rPr lang="en-US" b="0" dirty="0"/>
              <a:t> </a:t>
            </a:r>
            <a:r>
              <a:rPr lang="en-US" b="0" dirty="0" err="1"/>
              <a:t>nell’assunzione</a:t>
            </a:r>
            <a:r>
              <a:rPr lang="en-US" b="0" dirty="0"/>
              <a:t> da parte </a:t>
            </a:r>
            <a:r>
              <a:rPr lang="en-US" b="0" dirty="0" err="1"/>
              <a:t>della</a:t>
            </a:r>
            <a:r>
              <a:rPr lang="en-US" b="0" dirty="0"/>
              <a:t> </a:t>
            </a:r>
            <a:r>
              <a:rPr lang="en-US" b="0" dirty="0" err="1"/>
              <a:t>società</a:t>
            </a:r>
            <a:r>
              <a:rPr lang="en-US" b="0" dirty="0"/>
              <a:t> </a:t>
            </a:r>
            <a:r>
              <a:rPr lang="en-US" b="0" dirty="0" err="1"/>
              <a:t>sportiva</a:t>
            </a:r>
            <a:r>
              <a:rPr lang="en-US" b="0" dirty="0"/>
              <a:t> di </a:t>
            </a:r>
            <a:r>
              <a:rPr lang="en-US" b="0" dirty="0" err="1"/>
              <a:t>nuova</a:t>
            </a:r>
            <a:r>
              <a:rPr lang="en-US" b="0" dirty="0"/>
              <a:t> </a:t>
            </a:r>
            <a:r>
              <a:rPr lang="en-US" b="0" dirty="0" err="1"/>
              <a:t>costituzione</a:t>
            </a:r>
            <a:r>
              <a:rPr lang="en-US" b="0" dirty="0"/>
              <a:t> del “</a:t>
            </a:r>
            <a:r>
              <a:rPr lang="en-US" b="0" dirty="0" err="1"/>
              <a:t>debito</a:t>
            </a:r>
            <a:r>
              <a:rPr lang="en-US" b="0" dirty="0"/>
              <a:t>  </a:t>
            </a:r>
            <a:r>
              <a:rPr lang="en-US" b="0" dirty="0" err="1"/>
              <a:t>sportivo</a:t>
            </a:r>
            <a:r>
              <a:rPr lang="en-US" b="0" dirty="0"/>
              <a:t>”  </a:t>
            </a:r>
            <a:r>
              <a:rPr lang="en-US" b="0" dirty="0" err="1"/>
              <a:t>contratto</a:t>
            </a:r>
            <a:r>
              <a:rPr lang="en-US" b="0" dirty="0"/>
              <a:t>  dal  </a:t>
            </a:r>
            <a:r>
              <a:rPr lang="en-US" b="0" dirty="0" err="1"/>
              <a:t>soggetto</a:t>
            </a:r>
            <a:r>
              <a:rPr lang="en-US" b="0" dirty="0"/>
              <a:t>  </a:t>
            </a:r>
            <a:r>
              <a:rPr lang="en-US" b="0" dirty="0" err="1" smtClean="0"/>
              <a:t>insolvente</a:t>
            </a:r>
            <a:r>
              <a:rPr lang="en-US" b="0" dirty="0" smtClean="0"/>
              <a:t> </a:t>
            </a:r>
            <a:r>
              <a:rPr lang="en-US" b="0" dirty="0"/>
              <a:t>e </a:t>
            </a:r>
            <a:r>
              <a:rPr lang="en-US" b="0" dirty="0" err="1" smtClean="0"/>
              <a:t>nell’acquisizione</a:t>
            </a:r>
            <a:r>
              <a:rPr lang="en-US" b="0" dirty="0" smtClean="0"/>
              <a:t> </a:t>
            </a:r>
            <a:r>
              <a:rPr lang="en-US" b="0" dirty="0" err="1" smtClean="0"/>
              <a:t>dell’intera</a:t>
            </a:r>
            <a:r>
              <a:rPr lang="en-US" b="0" dirty="0" smtClean="0"/>
              <a:t> </a:t>
            </a:r>
            <a:r>
              <a:rPr lang="en-US" b="0" dirty="0" err="1" smtClean="0"/>
              <a:t>azienda</a:t>
            </a:r>
            <a:r>
              <a:rPr lang="en-US" b="0" dirty="0" smtClean="0"/>
              <a:t> </a:t>
            </a:r>
            <a:r>
              <a:rPr lang="en-US" b="0" dirty="0" err="1" smtClean="0"/>
              <a:t>sportiva</a:t>
            </a:r>
            <a:r>
              <a:rPr lang="en-US" b="0" dirty="0" smtClean="0"/>
              <a:t>, </a:t>
            </a:r>
            <a:r>
              <a:rPr lang="en-US" b="0" dirty="0" err="1"/>
              <a:t>oltre</a:t>
            </a:r>
            <a:r>
              <a:rPr lang="en-US" b="0" dirty="0"/>
              <a:t>  </a:t>
            </a:r>
            <a:r>
              <a:rPr lang="en-US" b="0" dirty="0" err="1"/>
              <a:t>che</a:t>
            </a:r>
            <a:r>
              <a:rPr lang="en-US" b="0" dirty="0"/>
              <a:t>  </a:t>
            </a:r>
            <a:r>
              <a:rPr lang="en-US" b="0" dirty="0" err="1"/>
              <a:t>nella</a:t>
            </a:r>
            <a:r>
              <a:rPr lang="en-US" b="0" dirty="0"/>
              <a:t>  </a:t>
            </a:r>
            <a:r>
              <a:rPr lang="en-US" b="0" dirty="0" err="1"/>
              <a:t>conseguita</a:t>
            </a:r>
            <a:r>
              <a:rPr lang="en-US" b="0" dirty="0"/>
              <a:t>  </a:t>
            </a:r>
            <a:r>
              <a:rPr lang="en-US" b="0" dirty="0" err="1"/>
              <a:t>affiliazione</a:t>
            </a:r>
            <a:r>
              <a:rPr lang="en-US" b="0" dirty="0"/>
              <a:t>  (la  cui  </a:t>
            </a:r>
            <a:r>
              <a:rPr lang="en-US" b="0" dirty="0" err="1"/>
              <a:t>anzianità</a:t>
            </a:r>
            <a:r>
              <a:rPr lang="en-US" b="0" dirty="0"/>
              <a:t>  </a:t>
            </a:r>
            <a:r>
              <a:rPr lang="en-US" b="0" dirty="0" err="1"/>
              <a:t>diviene</a:t>
            </a:r>
            <a:r>
              <a:rPr lang="en-US" b="0" dirty="0"/>
              <a:t>  </a:t>
            </a:r>
            <a:r>
              <a:rPr lang="en-US" b="0" dirty="0" err="1"/>
              <a:t>intangibile</a:t>
            </a:r>
            <a:r>
              <a:rPr lang="en-US" b="0" dirty="0"/>
              <a:t>)  </a:t>
            </a:r>
            <a:r>
              <a:rPr lang="en-US" b="0" dirty="0" err="1"/>
              <a:t>alla</a:t>
            </a:r>
            <a:r>
              <a:rPr lang="en-US" b="0" dirty="0"/>
              <a:t> </a:t>
            </a:r>
            <a:r>
              <a:rPr lang="en-US" b="0" dirty="0" err="1"/>
              <a:t>Federazione</a:t>
            </a:r>
            <a:r>
              <a:rPr lang="en-US" b="0" dirty="0"/>
              <a:t> </a:t>
            </a:r>
            <a:r>
              <a:rPr lang="en-US" b="0" dirty="0" err="1"/>
              <a:t>Italiana</a:t>
            </a:r>
            <a:r>
              <a:rPr lang="en-US" b="0" dirty="0"/>
              <a:t> </a:t>
            </a:r>
            <a:r>
              <a:rPr lang="en-US" b="0" dirty="0" err="1"/>
              <a:t>Giuoco</a:t>
            </a:r>
            <a:r>
              <a:rPr lang="en-US" b="0" dirty="0"/>
              <a:t> </a:t>
            </a:r>
            <a:r>
              <a:rPr lang="en-US" b="0" dirty="0" err="1"/>
              <a:t>Calcio</a:t>
            </a:r>
            <a:r>
              <a:rPr lang="en-US" b="0" dirty="0"/>
              <a:t> e </a:t>
            </a:r>
            <a:r>
              <a:rPr lang="en-US" b="0" dirty="0" err="1"/>
              <a:t>nel</a:t>
            </a:r>
            <a:r>
              <a:rPr lang="en-US" b="0" dirty="0"/>
              <a:t> </a:t>
            </a:r>
            <a:r>
              <a:rPr lang="en-US" b="0" dirty="0" err="1"/>
              <a:t>possesso</a:t>
            </a:r>
            <a:r>
              <a:rPr lang="en-US" b="0" dirty="0"/>
              <a:t> </a:t>
            </a:r>
            <a:r>
              <a:rPr lang="en-US" b="0" dirty="0" err="1"/>
              <a:t>dei</a:t>
            </a:r>
            <a:r>
              <a:rPr lang="en-US" b="0" dirty="0"/>
              <a:t> </a:t>
            </a:r>
            <a:r>
              <a:rPr lang="en-US" b="0" dirty="0" err="1"/>
              <a:t>requisiti</a:t>
            </a:r>
            <a:r>
              <a:rPr lang="en-US" b="0" dirty="0"/>
              <a:t> </a:t>
            </a:r>
            <a:r>
              <a:rPr lang="en-US" b="0" dirty="0" err="1"/>
              <a:t>patrimoniali</a:t>
            </a:r>
            <a:r>
              <a:rPr lang="en-US" b="0" dirty="0"/>
              <a:t> </a:t>
            </a:r>
            <a:r>
              <a:rPr lang="en-US" b="0" dirty="0" err="1"/>
              <a:t>necessari</a:t>
            </a:r>
            <a:r>
              <a:rPr lang="en-US" b="0" dirty="0"/>
              <a:t> </a:t>
            </a:r>
            <a:r>
              <a:rPr lang="en-US" b="0" dirty="0" err="1"/>
              <a:t>allo</a:t>
            </a:r>
            <a:r>
              <a:rPr lang="en-US" b="0" dirty="0"/>
              <a:t> </a:t>
            </a:r>
            <a:r>
              <a:rPr lang="en-US" b="0" dirty="0" err="1"/>
              <a:t>scopo</a:t>
            </a:r>
            <a:r>
              <a:rPr lang="en-US" b="0" dirty="0"/>
              <a:t> di </a:t>
            </a:r>
            <a:r>
              <a:rPr lang="en-US" b="0" dirty="0" err="1"/>
              <a:t>garantire</a:t>
            </a:r>
            <a:r>
              <a:rPr lang="en-US" b="0" dirty="0"/>
              <a:t>  </a:t>
            </a:r>
            <a:r>
              <a:rPr lang="en-US" b="0" dirty="0" err="1"/>
              <a:t>l’equilibrio</a:t>
            </a:r>
            <a:r>
              <a:rPr lang="en-US" b="0" dirty="0"/>
              <a:t>  </a:t>
            </a:r>
            <a:r>
              <a:rPr lang="en-US" b="0" dirty="0" err="1"/>
              <a:t>economico</a:t>
            </a:r>
            <a:r>
              <a:rPr lang="en-US" b="0" dirty="0"/>
              <a:t>  </a:t>
            </a:r>
            <a:r>
              <a:rPr lang="en-US" b="0" dirty="0" err="1"/>
              <a:t>finanziario</a:t>
            </a:r>
            <a:r>
              <a:rPr lang="en-US" b="0" dirty="0"/>
              <a:t>  </a:t>
            </a:r>
            <a:r>
              <a:rPr lang="en-US" b="0" dirty="0" err="1"/>
              <a:t>richiesto</a:t>
            </a:r>
            <a:r>
              <a:rPr lang="en-US" b="0" dirty="0"/>
              <a:t>  </a:t>
            </a:r>
            <a:r>
              <a:rPr lang="en-US" b="0" dirty="0" err="1"/>
              <a:t>ai</a:t>
            </a:r>
            <a:r>
              <a:rPr lang="en-US" b="0" dirty="0"/>
              <a:t>  </a:t>
            </a:r>
            <a:r>
              <a:rPr lang="en-US" b="0" dirty="0" err="1"/>
              <a:t>fini</a:t>
            </a:r>
            <a:r>
              <a:rPr lang="en-US" b="0" dirty="0"/>
              <a:t>  del  </a:t>
            </a:r>
            <a:r>
              <a:rPr lang="en-US" b="0" dirty="0" err="1"/>
              <a:t>regolare</a:t>
            </a:r>
            <a:r>
              <a:rPr lang="en-US" b="0" dirty="0"/>
              <a:t>  </a:t>
            </a:r>
            <a:r>
              <a:rPr lang="en-US" b="0" dirty="0" err="1"/>
              <a:t>svolgimento</a:t>
            </a:r>
            <a:r>
              <a:rPr lang="en-US" b="0" dirty="0"/>
              <a:t>  del </a:t>
            </a:r>
            <a:r>
              <a:rPr lang="en-US" b="0" dirty="0" err="1"/>
              <a:t>campionato</a:t>
            </a:r>
            <a:r>
              <a:rPr lang="en-US" b="0" dirty="0"/>
              <a:t> di </a:t>
            </a:r>
            <a:r>
              <a:rPr lang="en-US" b="0" dirty="0" err="1"/>
              <a:t>competenza</a:t>
            </a:r>
            <a:r>
              <a:rPr lang="en-US" b="0" dirty="0"/>
              <a:t>.</a:t>
            </a:r>
            <a:endParaRPr lang="it-IT" b="0" dirty="0"/>
          </a:p>
          <a:p>
            <a:pPr algn="just"/>
            <a:r>
              <a:rPr lang="en-US" b="0" dirty="0"/>
              <a:t>In </a:t>
            </a:r>
            <a:r>
              <a:rPr lang="en-US" b="0" dirty="0" err="1"/>
              <a:t>definitiva</a:t>
            </a:r>
            <a:r>
              <a:rPr lang="en-US" b="0" dirty="0"/>
              <a:t>, </a:t>
            </a:r>
            <a:r>
              <a:rPr lang="en-US" b="0" dirty="0" err="1"/>
              <a:t>mediante</a:t>
            </a:r>
            <a:r>
              <a:rPr lang="en-US" b="0" dirty="0"/>
              <a:t> la </a:t>
            </a:r>
            <a:r>
              <a:rPr lang="en-US" b="0" dirty="0" err="1"/>
              <a:t>procedura</a:t>
            </a:r>
            <a:r>
              <a:rPr lang="en-US" b="0" dirty="0"/>
              <a:t> </a:t>
            </a:r>
            <a:r>
              <a:rPr lang="en-US" b="0" dirty="0" err="1"/>
              <a:t>esposta</a:t>
            </a:r>
            <a:r>
              <a:rPr lang="en-US" b="0" dirty="0"/>
              <a:t> è </a:t>
            </a:r>
            <a:r>
              <a:rPr lang="en-US" b="0" dirty="0" err="1"/>
              <a:t>stato</a:t>
            </a:r>
            <a:r>
              <a:rPr lang="en-US" b="0" dirty="0"/>
              <a:t> </a:t>
            </a:r>
            <a:r>
              <a:rPr lang="en-US" b="0" dirty="0" err="1"/>
              <a:t>possibile</a:t>
            </a:r>
            <a:r>
              <a:rPr lang="en-US" b="0" dirty="0"/>
              <a:t> </a:t>
            </a:r>
            <a:r>
              <a:rPr lang="en-US" b="0" dirty="0" err="1"/>
              <a:t>salvaguardare</a:t>
            </a:r>
            <a:r>
              <a:rPr lang="en-US" b="0" dirty="0"/>
              <a:t> al </a:t>
            </a:r>
            <a:r>
              <a:rPr lang="en-US" b="0" dirty="0" err="1"/>
              <a:t>meglio</a:t>
            </a:r>
            <a:r>
              <a:rPr lang="en-US" b="0" dirty="0"/>
              <a:t> </a:t>
            </a:r>
            <a:r>
              <a:rPr lang="en-US" b="0" dirty="0" err="1"/>
              <a:t>il</a:t>
            </a:r>
            <a:r>
              <a:rPr lang="en-US" b="0" dirty="0"/>
              <a:t> </a:t>
            </a:r>
            <a:r>
              <a:rPr lang="en-US" b="0" dirty="0" err="1"/>
              <a:t>titolo</a:t>
            </a:r>
            <a:endParaRPr lang="en-US" b="0" dirty="0"/>
          </a:p>
          <a:p>
            <a:pPr algn="just"/>
            <a:r>
              <a:rPr lang="en-US" b="0" dirty="0" err="1"/>
              <a:t>sportivo</a:t>
            </a:r>
            <a:r>
              <a:rPr lang="en-US" b="0" dirty="0"/>
              <a:t> </a:t>
            </a:r>
            <a:r>
              <a:rPr lang="en-US" b="0" dirty="0" err="1"/>
              <a:t>delle</a:t>
            </a:r>
            <a:r>
              <a:rPr lang="en-US" b="0" dirty="0"/>
              <a:t> </a:t>
            </a:r>
            <a:r>
              <a:rPr lang="en-US" b="0" dirty="0" err="1"/>
              <a:t>società</a:t>
            </a:r>
            <a:r>
              <a:rPr lang="en-US" b="0" dirty="0"/>
              <a:t> </a:t>
            </a:r>
            <a:r>
              <a:rPr lang="en-US" b="0" dirty="0" err="1"/>
              <a:t>dichiarate</a:t>
            </a:r>
            <a:r>
              <a:rPr lang="en-US" b="0" dirty="0"/>
              <a:t> </a:t>
            </a:r>
            <a:r>
              <a:rPr lang="en-US" b="0" dirty="0" err="1"/>
              <a:t>fallite</a:t>
            </a:r>
            <a:r>
              <a:rPr lang="en-US" b="0" dirty="0"/>
              <a:t> e </a:t>
            </a:r>
            <a:r>
              <a:rPr lang="en-US" b="0" dirty="0" err="1"/>
              <a:t>nel</a:t>
            </a:r>
            <a:r>
              <a:rPr lang="en-US" b="0" dirty="0"/>
              <a:t> </a:t>
            </a:r>
            <a:r>
              <a:rPr lang="en-US" b="0" dirty="0" err="1"/>
              <a:t>contempo</a:t>
            </a:r>
            <a:r>
              <a:rPr lang="en-US" b="0" dirty="0"/>
              <a:t> </a:t>
            </a:r>
            <a:r>
              <a:rPr lang="en-US" b="0" dirty="0" err="1"/>
              <a:t>tutelare</a:t>
            </a:r>
            <a:r>
              <a:rPr lang="en-US" b="0" dirty="0"/>
              <a:t> </a:t>
            </a:r>
            <a:r>
              <a:rPr lang="en-US" b="0" dirty="0" err="1"/>
              <a:t>maggiormente</a:t>
            </a:r>
            <a:r>
              <a:rPr lang="en-US" b="0" dirty="0"/>
              <a:t> le </a:t>
            </a:r>
            <a:r>
              <a:rPr lang="en-US" b="0" dirty="0" err="1"/>
              <a:t>ragioni</a:t>
            </a:r>
            <a:r>
              <a:rPr lang="en-US" b="0" dirty="0"/>
              <a:t> </a:t>
            </a:r>
            <a:r>
              <a:rPr lang="en-US" b="0" dirty="0" err="1"/>
              <a:t>dei</a:t>
            </a:r>
            <a:endParaRPr lang="en-US" b="0" dirty="0"/>
          </a:p>
          <a:p>
            <a:pPr algn="just"/>
            <a:r>
              <a:rPr lang="en-US" b="0" dirty="0" err="1"/>
              <a:t>creditori</a:t>
            </a:r>
            <a:r>
              <a:rPr lang="en-US" b="0" dirty="0"/>
              <a:t> </a:t>
            </a:r>
            <a:r>
              <a:rPr lang="en-US" b="0" dirty="0" err="1"/>
              <a:t>mediante</a:t>
            </a:r>
            <a:r>
              <a:rPr lang="en-US" b="0" dirty="0"/>
              <a:t> la </a:t>
            </a:r>
            <a:r>
              <a:rPr lang="en-US" b="0" dirty="0" err="1"/>
              <a:t>vendita</a:t>
            </a:r>
            <a:r>
              <a:rPr lang="en-US" b="0" dirty="0"/>
              <a:t> del </a:t>
            </a:r>
            <a:r>
              <a:rPr lang="en-US" b="0" dirty="0" err="1"/>
              <a:t>complesso</a:t>
            </a:r>
            <a:r>
              <a:rPr lang="en-US" b="0" dirty="0"/>
              <a:t> </a:t>
            </a:r>
            <a:r>
              <a:rPr lang="en-US" b="0" dirty="0" err="1"/>
              <a:t>aziendale</a:t>
            </a:r>
            <a:r>
              <a:rPr lang="en-US" b="0" dirty="0"/>
              <a:t>.</a:t>
            </a:r>
            <a:endParaRPr lang="it-IT" b="0" dirty="0"/>
          </a:p>
          <a:p>
            <a:pPr marL="0" lvl="0" indent="0" algn="just">
              <a:spcBef>
                <a:spcPct val="20000"/>
              </a:spcBef>
            </a:pPr>
            <a:r>
              <a:rPr lang="en-US" b="0" dirty="0" err="1"/>
              <a:t>Ciò</a:t>
            </a:r>
            <a:r>
              <a:rPr lang="en-US" b="0" dirty="0"/>
              <a:t> </a:t>
            </a:r>
            <a:r>
              <a:rPr lang="en-US" b="0" dirty="0" err="1"/>
              <a:t>detto</a:t>
            </a:r>
            <a:r>
              <a:rPr lang="en-US" b="0" dirty="0"/>
              <a:t> e </a:t>
            </a:r>
            <a:r>
              <a:rPr lang="en-US" b="0" dirty="0" err="1"/>
              <a:t>fermo</a:t>
            </a:r>
            <a:r>
              <a:rPr lang="en-US" b="0" dirty="0"/>
              <a:t> </a:t>
            </a:r>
            <a:r>
              <a:rPr lang="en-US" b="0" dirty="0" err="1"/>
              <a:t>restando</a:t>
            </a:r>
            <a:r>
              <a:rPr lang="en-US" b="0" dirty="0"/>
              <a:t> </a:t>
            </a:r>
            <a:r>
              <a:rPr lang="en-US" b="0" dirty="0" err="1"/>
              <a:t>il</a:t>
            </a:r>
            <a:r>
              <a:rPr lang="en-US" b="0" dirty="0"/>
              <a:t> fine di </a:t>
            </a:r>
            <a:r>
              <a:rPr lang="en-US" b="0" dirty="0" err="1"/>
              <a:t>conservazione</a:t>
            </a:r>
            <a:r>
              <a:rPr lang="en-US" b="0" dirty="0"/>
              <a:t> del </a:t>
            </a:r>
            <a:r>
              <a:rPr lang="en-US" b="0" dirty="0" err="1"/>
              <a:t>titolo</a:t>
            </a:r>
            <a:r>
              <a:rPr lang="en-US" b="0" dirty="0"/>
              <a:t> </a:t>
            </a:r>
            <a:r>
              <a:rPr lang="en-US" b="0" dirty="0" err="1"/>
              <a:t>sportivo</a:t>
            </a:r>
            <a:r>
              <a:rPr lang="en-US" b="0" dirty="0"/>
              <a:t>, </a:t>
            </a:r>
            <a:r>
              <a:rPr lang="en-US" b="0" dirty="0" err="1"/>
              <a:t>si</a:t>
            </a:r>
            <a:r>
              <a:rPr lang="en-US" b="0" dirty="0"/>
              <a:t> </a:t>
            </a:r>
            <a:r>
              <a:rPr lang="en-US" b="0" dirty="0" err="1"/>
              <a:t>ritiene</a:t>
            </a:r>
            <a:r>
              <a:rPr lang="en-US" b="0" dirty="0"/>
              <a:t> </a:t>
            </a:r>
            <a:r>
              <a:rPr lang="en-US" b="0" dirty="0" err="1"/>
              <a:t>che</a:t>
            </a:r>
            <a:r>
              <a:rPr lang="en-US" b="0" dirty="0"/>
              <a:t> </a:t>
            </a:r>
            <a:r>
              <a:rPr lang="en-US" b="0" dirty="0" err="1"/>
              <a:t>oggi</a:t>
            </a:r>
            <a:r>
              <a:rPr lang="en-US" b="0" dirty="0"/>
              <a:t>, </a:t>
            </a:r>
            <a:r>
              <a:rPr lang="en-US" b="0" dirty="0" err="1"/>
              <a:t>anche</a:t>
            </a:r>
            <a:r>
              <a:rPr lang="en-US" b="0" dirty="0"/>
              <a:t> in </a:t>
            </a:r>
            <a:r>
              <a:rPr lang="en-US" b="0" dirty="0" err="1"/>
              <a:t>assenza</a:t>
            </a:r>
            <a:r>
              <a:rPr lang="en-US" b="0" dirty="0"/>
              <a:t> di </a:t>
            </a:r>
            <a:r>
              <a:rPr lang="en-US" b="0" dirty="0" err="1"/>
              <a:t>casistica</a:t>
            </a:r>
            <a:r>
              <a:rPr lang="en-US" b="0" dirty="0"/>
              <a:t> </a:t>
            </a:r>
            <a:r>
              <a:rPr lang="en-US" b="0" dirty="0" err="1"/>
              <a:t>specifica</a:t>
            </a:r>
            <a:r>
              <a:rPr lang="en-US" b="0" dirty="0"/>
              <a:t>, </a:t>
            </a:r>
            <a:r>
              <a:rPr lang="en-US" b="0" dirty="0" err="1"/>
              <a:t>possa</a:t>
            </a:r>
            <a:r>
              <a:rPr lang="en-US" b="0" dirty="0"/>
              <a:t> </a:t>
            </a:r>
            <a:r>
              <a:rPr lang="en-US" b="0" dirty="0" err="1"/>
              <a:t>essere</a:t>
            </a:r>
            <a:r>
              <a:rPr lang="en-US" b="0" dirty="0"/>
              <a:t> </a:t>
            </a:r>
            <a:r>
              <a:rPr lang="en-US" b="0" dirty="0" err="1"/>
              <a:t>ragionevolmente</a:t>
            </a:r>
            <a:r>
              <a:rPr lang="en-US" b="0" dirty="0"/>
              <a:t> </a:t>
            </a:r>
            <a:r>
              <a:rPr lang="en-US" b="0" dirty="0" err="1"/>
              <a:t>percorribile</a:t>
            </a:r>
            <a:r>
              <a:rPr lang="en-US" b="0" dirty="0"/>
              <a:t> </a:t>
            </a:r>
            <a:r>
              <a:rPr lang="en-US" b="0" dirty="0" err="1"/>
              <a:t>una</a:t>
            </a:r>
            <a:r>
              <a:rPr lang="en-US" b="0" dirty="0"/>
              <a:t> “via </a:t>
            </a:r>
            <a:r>
              <a:rPr lang="en-US" b="0" dirty="0" err="1"/>
              <a:t>alternativa</a:t>
            </a:r>
            <a:r>
              <a:rPr lang="en-US" b="0" dirty="0"/>
              <a:t>” per le </a:t>
            </a:r>
            <a:r>
              <a:rPr lang="en-US" b="0" dirty="0" err="1"/>
              <a:t>società</a:t>
            </a:r>
            <a:r>
              <a:rPr lang="en-US" b="0" dirty="0"/>
              <a:t> </a:t>
            </a:r>
            <a:r>
              <a:rPr lang="en-US" b="0" dirty="0" err="1"/>
              <a:t>calcistiche</a:t>
            </a:r>
            <a:r>
              <a:rPr lang="en-US" b="0" dirty="0"/>
              <a:t> in “</a:t>
            </a:r>
            <a:r>
              <a:rPr lang="en-US" b="0" dirty="0" err="1"/>
              <a:t>stato</a:t>
            </a:r>
            <a:r>
              <a:rPr lang="en-US" b="0" dirty="0"/>
              <a:t> di </a:t>
            </a:r>
            <a:r>
              <a:rPr lang="en-US" b="0" dirty="0" err="1"/>
              <a:t>crisi</a:t>
            </a:r>
            <a:r>
              <a:rPr lang="en-US" b="0" dirty="0"/>
              <a:t>” (e non in “</a:t>
            </a:r>
            <a:r>
              <a:rPr lang="en-US" b="0" dirty="0" err="1"/>
              <a:t>stato</a:t>
            </a:r>
            <a:r>
              <a:rPr lang="en-US" b="0" dirty="0"/>
              <a:t> di </a:t>
            </a:r>
            <a:r>
              <a:rPr lang="en-US" b="0" dirty="0" err="1"/>
              <a:t>insolvenza</a:t>
            </a:r>
            <a:r>
              <a:rPr lang="en-US" b="0" dirty="0"/>
              <a:t>” - v. </a:t>
            </a:r>
            <a:r>
              <a:rPr lang="en-US" b="0" dirty="0" err="1"/>
              <a:t>meglio</a:t>
            </a:r>
            <a:r>
              <a:rPr lang="en-US" b="0" dirty="0"/>
              <a:t> </a:t>
            </a:r>
            <a:r>
              <a:rPr lang="en-US" b="0" i="1" dirty="0"/>
              <a:t>infra</a:t>
            </a:r>
            <a:r>
              <a:rPr lang="en-US" b="0" dirty="0"/>
              <a:t>), </a:t>
            </a:r>
            <a:r>
              <a:rPr lang="en-US" b="0" dirty="0" err="1"/>
              <a:t>ovvero</a:t>
            </a:r>
            <a:r>
              <a:rPr lang="en-US" b="0" dirty="0"/>
              <a:t> </a:t>
            </a:r>
            <a:r>
              <a:rPr lang="en-US" b="0" dirty="0" err="1"/>
              <a:t>quella</a:t>
            </a:r>
            <a:r>
              <a:rPr lang="en-US" b="0" dirty="0"/>
              <a:t> del c.d. “</a:t>
            </a:r>
            <a:r>
              <a:rPr lang="en-US" b="0" i="1" dirty="0" err="1"/>
              <a:t>concordato</a:t>
            </a:r>
            <a:r>
              <a:rPr lang="en-US" b="0" i="1" dirty="0"/>
              <a:t> </a:t>
            </a:r>
            <a:r>
              <a:rPr lang="en-US" b="0" i="1" dirty="0" err="1"/>
              <a:t>preventivo</a:t>
            </a:r>
            <a:r>
              <a:rPr lang="en-US" b="0" i="1" dirty="0"/>
              <a:t> in </a:t>
            </a:r>
            <a:r>
              <a:rPr lang="en-US" b="0" i="1" dirty="0" err="1"/>
              <a:t>continuità</a:t>
            </a:r>
            <a:r>
              <a:rPr lang="en-US" b="0" i="1" dirty="0"/>
              <a:t> </a:t>
            </a:r>
            <a:r>
              <a:rPr lang="en-US" b="0" i="1" dirty="0" err="1"/>
              <a:t>aziendale</a:t>
            </a:r>
            <a:r>
              <a:rPr lang="en-US" b="0" dirty="0"/>
              <a:t>” </a:t>
            </a:r>
            <a:r>
              <a:rPr lang="en-US" b="0" i="1" dirty="0"/>
              <a:t>ex </a:t>
            </a:r>
            <a:r>
              <a:rPr lang="en-US" b="0" dirty="0"/>
              <a:t>art. 186-</a:t>
            </a:r>
            <a:r>
              <a:rPr lang="en-US" b="0" i="1" dirty="0"/>
              <a:t>bis </a:t>
            </a:r>
            <a:r>
              <a:rPr lang="en-US" b="0" dirty="0"/>
              <a:t>L.F., </a:t>
            </a:r>
            <a:r>
              <a:rPr lang="en-US" b="0" dirty="0" err="1"/>
              <a:t>introdotto</a:t>
            </a:r>
            <a:r>
              <a:rPr lang="en-US" b="0" dirty="0"/>
              <a:t> </a:t>
            </a:r>
            <a:r>
              <a:rPr lang="en-US" b="0" dirty="0" err="1"/>
              <a:t>dall’art</a:t>
            </a:r>
            <a:r>
              <a:rPr lang="en-US" b="0" dirty="0"/>
              <a:t>. 3, comma 1, </a:t>
            </a:r>
            <a:r>
              <a:rPr lang="en-US" b="0" dirty="0" err="1"/>
              <a:t>lett</a:t>
            </a:r>
            <a:r>
              <a:rPr lang="en-US" b="0" dirty="0"/>
              <a:t>. h, </a:t>
            </a:r>
            <a:r>
              <a:rPr lang="en-US" b="0" dirty="0" err="1"/>
              <a:t>Decreto</a:t>
            </a:r>
            <a:r>
              <a:rPr lang="en-US" b="0" dirty="0"/>
              <a:t> </a:t>
            </a:r>
            <a:r>
              <a:rPr lang="en-US" b="0" dirty="0" err="1"/>
              <a:t>Legge</a:t>
            </a:r>
            <a:r>
              <a:rPr lang="en-US" b="0" dirty="0"/>
              <a:t> n. 83 del 22 </a:t>
            </a:r>
            <a:r>
              <a:rPr lang="en-US" b="0" dirty="0" err="1"/>
              <a:t>giugno</a:t>
            </a:r>
            <a:r>
              <a:rPr lang="en-US" b="0" dirty="0"/>
              <a:t> 2012, </a:t>
            </a:r>
            <a:r>
              <a:rPr lang="en-US" b="0" dirty="0" err="1"/>
              <a:t>convertito</a:t>
            </a:r>
            <a:r>
              <a:rPr lang="en-US" b="0" dirty="0"/>
              <a:t>, con </a:t>
            </a:r>
            <a:r>
              <a:rPr lang="en-US" b="0" dirty="0" err="1"/>
              <a:t>modificazioni</a:t>
            </a:r>
            <a:r>
              <a:rPr lang="en-US" b="0" dirty="0"/>
              <a:t>, </a:t>
            </a:r>
            <a:r>
              <a:rPr lang="en-US" b="0" dirty="0" err="1"/>
              <a:t>nella</a:t>
            </a:r>
            <a:r>
              <a:rPr lang="en-US" b="0" dirty="0"/>
              <a:t> </a:t>
            </a:r>
            <a:r>
              <a:rPr lang="en-US" b="0" dirty="0" err="1"/>
              <a:t>Legge</a:t>
            </a:r>
            <a:r>
              <a:rPr lang="en-US" b="0" dirty="0"/>
              <a:t> n. 134 del 7 </a:t>
            </a:r>
            <a:r>
              <a:rPr lang="en-US" b="0" dirty="0" err="1"/>
              <a:t>agosto</a:t>
            </a:r>
            <a:r>
              <a:rPr lang="en-US" b="0" dirty="0"/>
              <a:t> 2012</a:t>
            </a:r>
            <a:r>
              <a:rPr lang="it-IT" b="0" dirty="0"/>
              <a:t> </a:t>
            </a:r>
            <a:endParaRPr lang="it-IT" altLang="it-IT" sz="1600" b="0" dirty="0" smtClean="0"/>
          </a:p>
          <a:p>
            <a:pPr marL="285750" lvl="0" indent="-285750" algn="just">
              <a:spcBef>
                <a:spcPct val="20000"/>
              </a:spcBef>
              <a:buFont typeface="Arial" charset="0"/>
              <a:buChar char="•"/>
            </a:pPr>
            <a:endParaRPr lang="it-IT" altLang="it-IT" sz="1600" b="0" dirty="0"/>
          </a:p>
        </p:txBody>
      </p:sp>
    </p:spTree>
    <p:extLst>
      <p:ext uri="{BB962C8B-B14F-4D97-AF65-F5344CB8AC3E}">
        <p14:creationId xmlns:p14="http://schemas.microsoft.com/office/powerpoint/2010/main" val="13247147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6481" y="390601"/>
            <a:ext cx="8228160" cy="1144800"/>
          </a:xfrm>
        </p:spPr>
        <p:txBody>
          <a:bodyPr>
            <a:normAutofit/>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Organi della procedura</a:t>
            </a:r>
          </a:p>
        </p:txBody>
      </p:sp>
      <p:sp>
        <p:nvSpPr>
          <p:cNvPr id="4098" name="Rectangle 2"/>
          <p:cNvSpPr>
            <a:spLocks noGrp="1" noChangeArrowheads="1"/>
          </p:cNvSpPr>
          <p:nvPr>
            <p:ph idx="1"/>
          </p:nvPr>
        </p:nvSpPr>
        <p:spPr>
          <a:xfrm>
            <a:off x="489601" y="1731241"/>
            <a:ext cx="8228160" cy="4898880"/>
          </a:xfrm>
        </p:spPr>
        <p:txBody>
          <a:bodyPr/>
          <a:lstStyle/>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0" dirty="0"/>
              <a:t>Tribunale Fallimentare </a:t>
            </a:r>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0" dirty="0"/>
              <a:t>Giudice Delegato</a:t>
            </a:r>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0" dirty="0"/>
              <a:t>Curatore</a:t>
            </a:r>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0" dirty="0"/>
              <a:t>Comitato dei </a:t>
            </a:r>
            <a:r>
              <a:rPr lang="it-IT" altLang="it-IT" b="0" dirty="0" smtClean="0"/>
              <a:t>Creditori</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b="0" dirty="0"/>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b="0" dirty="0" smtClean="0"/>
          </a:p>
          <a:p>
            <a:pPr marL="0" lvl="0" indent="0" algn="just">
              <a:spcBef>
                <a:spcPct val="20000"/>
              </a:spcBef>
            </a:pPr>
            <a:r>
              <a:rPr lang="it-IT" sz="2200" b="0" i="1" dirty="0">
                <a:solidFill>
                  <a:prstClr val="black"/>
                </a:solidFill>
                <a:latin typeface="Calibri"/>
              </a:rPr>
              <a:t>Il curatore è nominato con  la sentenza di fallimento o, in caso di sostituzione o revoca, con decreto del </a:t>
            </a:r>
            <a:r>
              <a:rPr lang="it-IT" sz="2200" b="0" i="1" dirty="0" smtClean="0">
                <a:solidFill>
                  <a:prstClr val="black"/>
                </a:solidFill>
                <a:latin typeface="Calibri"/>
              </a:rPr>
              <a:t>Tribunale (art.27 L.F.)</a:t>
            </a:r>
            <a:endParaRPr lang="it-IT" sz="2200" b="0" i="1" dirty="0">
              <a:solidFill>
                <a:prstClr val="black"/>
              </a:solidFill>
              <a:latin typeface="Calibri"/>
            </a:endParaRPr>
          </a:p>
          <a:p>
            <a:pPr marL="0" lvl="0" indent="0" algn="just">
              <a:spcBef>
                <a:spcPct val="20000"/>
              </a:spcBef>
            </a:pPr>
            <a:endParaRPr lang="it-IT" sz="2200" b="0" dirty="0">
              <a:solidFill>
                <a:prstClr val="black"/>
              </a:solidFill>
              <a:latin typeface="Calibri"/>
            </a:endParaRP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b="0" dirty="0"/>
          </a:p>
        </p:txBody>
      </p:sp>
    </p:spTree>
    <p:extLst>
      <p:ext uri="{BB962C8B-B14F-4D97-AF65-F5344CB8AC3E}">
        <p14:creationId xmlns:p14="http://schemas.microsoft.com/office/powerpoint/2010/main" val="2041237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concordato preventivo</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7920" y="1143977"/>
            <a:ext cx="8228160" cy="5156200"/>
          </a:xfrm>
        </p:spPr>
        <p:txBody>
          <a:bodyPr/>
          <a:lstStyle/>
          <a:p>
            <a:pPr algn="just"/>
            <a:r>
              <a:rPr lang="en-US" dirty="0" smtClean="0"/>
              <a:t> </a:t>
            </a:r>
            <a:r>
              <a:rPr lang="en-US" b="0" dirty="0"/>
              <a:t>I</a:t>
            </a:r>
            <a:r>
              <a:rPr lang="en-US" b="0" dirty="0" smtClean="0"/>
              <a:t>l </a:t>
            </a:r>
            <a:r>
              <a:rPr lang="en-US" i="1" dirty="0" err="1"/>
              <a:t>requisito</a:t>
            </a:r>
            <a:r>
              <a:rPr lang="en-US" i="1" dirty="0"/>
              <a:t> </a:t>
            </a:r>
            <a:r>
              <a:rPr lang="en-US" i="1" dirty="0" err="1"/>
              <a:t>oggettivo</a:t>
            </a:r>
            <a:r>
              <a:rPr lang="en-US" i="1" dirty="0"/>
              <a:t> </a:t>
            </a:r>
            <a:r>
              <a:rPr lang="en-US" b="0" dirty="0" err="1"/>
              <a:t>necessario</a:t>
            </a:r>
            <a:r>
              <a:rPr lang="en-US" b="0" dirty="0"/>
              <a:t> per </a:t>
            </a:r>
            <a:r>
              <a:rPr lang="en-US" b="0" dirty="0" err="1"/>
              <a:t>accedere</a:t>
            </a:r>
            <a:r>
              <a:rPr lang="en-US" b="0" dirty="0"/>
              <a:t> </a:t>
            </a:r>
            <a:r>
              <a:rPr lang="en-US" b="0" dirty="0" err="1"/>
              <a:t>alla</a:t>
            </a:r>
            <a:r>
              <a:rPr lang="en-US" b="0" dirty="0"/>
              <a:t> </a:t>
            </a:r>
            <a:r>
              <a:rPr lang="en-US" b="0" dirty="0" err="1"/>
              <a:t>procedura</a:t>
            </a:r>
            <a:r>
              <a:rPr lang="en-US" b="0" dirty="0"/>
              <a:t> di </a:t>
            </a:r>
            <a:r>
              <a:rPr lang="en-US" b="0" dirty="0" err="1"/>
              <a:t>concordato</a:t>
            </a:r>
            <a:r>
              <a:rPr lang="en-US" b="0" dirty="0"/>
              <a:t> </a:t>
            </a:r>
            <a:r>
              <a:rPr lang="en-US" b="0" dirty="0" err="1"/>
              <a:t>preventivo</a:t>
            </a:r>
            <a:r>
              <a:rPr lang="en-US" b="0" dirty="0"/>
              <a:t> era </a:t>
            </a:r>
            <a:r>
              <a:rPr lang="en-US" b="0" dirty="0" err="1"/>
              <a:t>stato</a:t>
            </a:r>
            <a:r>
              <a:rPr lang="en-US" b="0" dirty="0"/>
              <a:t> </a:t>
            </a:r>
            <a:r>
              <a:rPr lang="en-US" b="0" dirty="0" err="1"/>
              <a:t>individuato</a:t>
            </a:r>
            <a:r>
              <a:rPr lang="en-US" b="0" dirty="0"/>
              <a:t> dal </a:t>
            </a:r>
            <a:r>
              <a:rPr lang="en-US" b="0" dirty="0" err="1"/>
              <a:t>legislatore</a:t>
            </a:r>
            <a:r>
              <a:rPr lang="en-US" b="0" dirty="0"/>
              <a:t> </a:t>
            </a:r>
            <a:r>
              <a:rPr lang="en-US" b="0" dirty="0" err="1"/>
              <a:t>nello</a:t>
            </a:r>
            <a:r>
              <a:rPr lang="en-US" b="0" dirty="0"/>
              <a:t> “</a:t>
            </a:r>
            <a:r>
              <a:rPr lang="en-US" b="0" dirty="0" err="1"/>
              <a:t>stato</a:t>
            </a:r>
            <a:r>
              <a:rPr lang="en-US" b="0" dirty="0"/>
              <a:t> di </a:t>
            </a:r>
            <a:r>
              <a:rPr lang="en-US" b="0" dirty="0" err="1"/>
              <a:t>crisi</a:t>
            </a:r>
            <a:r>
              <a:rPr lang="en-US" b="0" dirty="0" smtClean="0"/>
              <a:t>” </a:t>
            </a:r>
            <a:r>
              <a:rPr lang="en-US" b="0" dirty="0" err="1" smtClean="0"/>
              <a:t>che</a:t>
            </a:r>
            <a:r>
              <a:rPr lang="en-US" b="0" dirty="0" smtClean="0"/>
              <a:t> </a:t>
            </a:r>
            <a:r>
              <a:rPr lang="en-US" b="0" dirty="0" err="1" smtClean="0"/>
              <a:t>l’ultimo</a:t>
            </a:r>
            <a:r>
              <a:rPr lang="en-US" b="0" dirty="0" smtClean="0"/>
              <a:t> comma </a:t>
            </a:r>
            <a:r>
              <a:rPr lang="en-US" b="0" dirty="0" err="1" smtClean="0"/>
              <a:t>dell’art</a:t>
            </a:r>
            <a:r>
              <a:rPr lang="en-US" b="0" dirty="0" smtClean="0"/>
              <a:t>. 160 </a:t>
            </a:r>
            <a:r>
              <a:rPr lang="en-US" b="0" dirty="0" err="1" smtClean="0"/>
              <a:t>l.f</a:t>
            </a:r>
            <a:r>
              <a:rPr lang="en-US" b="0" dirty="0" smtClean="0"/>
              <a:t>. </a:t>
            </a:r>
            <a:r>
              <a:rPr lang="en-US" b="0" dirty="0" err="1" smtClean="0"/>
              <a:t>identifica</a:t>
            </a:r>
            <a:r>
              <a:rPr lang="en-US" b="0" dirty="0" smtClean="0"/>
              <a:t> “</a:t>
            </a:r>
            <a:r>
              <a:rPr lang="en-US" b="0" i="1" dirty="0" err="1"/>
              <a:t>ai</a:t>
            </a:r>
            <a:r>
              <a:rPr lang="en-US" b="0" i="1" dirty="0"/>
              <a:t> </a:t>
            </a:r>
            <a:r>
              <a:rPr lang="en-US" b="0" i="1" dirty="0" err="1"/>
              <a:t>fini</a:t>
            </a:r>
            <a:r>
              <a:rPr lang="en-US" b="0" i="1" dirty="0"/>
              <a:t> di cui al comma 1, per </a:t>
            </a:r>
            <a:r>
              <a:rPr lang="en-US" b="0" i="1" dirty="0" err="1"/>
              <a:t>stato</a:t>
            </a:r>
            <a:r>
              <a:rPr lang="en-US" b="0" i="1" dirty="0"/>
              <a:t> di </a:t>
            </a:r>
            <a:r>
              <a:rPr lang="en-US" b="0" i="1" dirty="0" err="1"/>
              <a:t>crisi</a:t>
            </a:r>
            <a:r>
              <a:rPr lang="en-US" b="0" i="1" dirty="0"/>
              <a:t> </a:t>
            </a:r>
            <a:r>
              <a:rPr lang="en-US" b="0" i="1" dirty="0" err="1"/>
              <a:t>si</a:t>
            </a:r>
            <a:r>
              <a:rPr lang="en-US" b="0" i="1" dirty="0"/>
              <a:t> </a:t>
            </a:r>
            <a:r>
              <a:rPr lang="en-US" b="0" i="1" dirty="0" err="1"/>
              <a:t>intende</a:t>
            </a:r>
            <a:r>
              <a:rPr lang="en-US" b="0" i="1" dirty="0"/>
              <a:t> </a:t>
            </a:r>
            <a:r>
              <a:rPr lang="en-US" b="0" i="1" dirty="0" err="1"/>
              <a:t>anche</a:t>
            </a:r>
            <a:r>
              <a:rPr lang="en-US" b="0" i="1" dirty="0"/>
              <a:t> lo </a:t>
            </a:r>
            <a:r>
              <a:rPr lang="en-US" b="0" i="1" dirty="0" err="1"/>
              <a:t>stato</a:t>
            </a:r>
            <a:r>
              <a:rPr lang="en-US" b="0" i="1" dirty="0"/>
              <a:t> di </a:t>
            </a:r>
            <a:r>
              <a:rPr lang="en-US" b="0" i="1" dirty="0" err="1"/>
              <a:t>insolvenza</a:t>
            </a:r>
            <a:r>
              <a:rPr lang="en-US" b="0" i="1" dirty="0"/>
              <a:t>”, </a:t>
            </a:r>
            <a:r>
              <a:rPr lang="en-US" b="0" i="1" dirty="0" err="1"/>
              <a:t>concedendo</a:t>
            </a:r>
            <a:r>
              <a:rPr lang="en-US" b="0" i="1" dirty="0"/>
              <a:t> </a:t>
            </a:r>
            <a:r>
              <a:rPr lang="en-US" b="0" i="1" dirty="0" err="1"/>
              <a:t>così</a:t>
            </a:r>
            <a:r>
              <a:rPr lang="en-US" b="0" i="1" dirty="0"/>
              <a:t> la </a:t>
            </a:r>
            <a:r>
              <a:rPr lang="en-US" b="0" i="1" dirty="0" err="1"/>
              <a:t>possibilità</a:t>
            </a:r>
            <a:r>
              <a:rPr lang="en-US" b="0" i="1" dirty="0"/>
              <a:t> di </a:t>
            </a:r>
            <a:r>
              <a:rPr lang="en-US" b="0" i="1" dirty="0" err="1"/>
              <a:t>accedere</a:t>
            </a:r>
            <a:r>
              <a:rPr lang="en-US" b="0" i="1" dirty="0"/>
              <a:t> </a:t>
            </a:r>
            <a:r>
              <a:rPr lang="en-US" b="0" i="1" dirty="0" err="1"/>
              <a:t>all’istituto</a:t>
            </a:r>
            <a:r>
              <a:rPr lang="en-US" b="0" i="1" dirty="0"/>
              <a:t> </a:t>
            </a:r>
            <a:r>
              <a:rPr lang="en-US" b="0" i="1" dirty="0" err="1"/>
              <a:t>anche</a:t>
            </a:r>
            <a:r>
              <a:rPr lang="en-US" b="0" i="1" dirty="0"/>
              <a:t> </a:t>
            </a:r>
            <a:r>
              <a:rPr lang="en-US" b="0" i="1" dirty="0" err="1"/>
              <a:t>agli</a:t>
            </a:r>
            <a:r>
              <a:rPr lang="en-US" b="0" i="1" dirty="0"/>
              <a:t> </a:t>
            </a:r>
            <a:r>
              <a:rPr lang="en-US" b="0" i="1" dirty="0" err="1"/>
              <a:t>imprenditori</a:t>
            </a:r>
            <a:r>
              <a:rPr lang="en-US" b="0" i="1" dirty="0"/>
              <a:t> in </a:t>
            </a:r>
            <a:r>
              <a:rPr lang="en-US" b="0" i="1" dirty="0" err="1"/>
              <a:t>stato</a:t>
            </a:r>
            <a:r>
              <a:rPr lang="en-US" b="0" i="1" dirty="0"/>
              <a:t> di </a:t>
            </a:r>
            <a:r>
              <a:rPr lang="en-US" b="0" i="1" dirty="0" err="1"/>
              <a:t>insolvenza</a:t>
            </a:r>
            <a:r>
              <a:rPr lang="en-US" b="0" i="1" dirty="0"/>
              <a:t>, </a:t>
            </a:r>
            <a:r>
              <a:rPr lang="en-US" b="0" i="1" dirty="0" err="1"/>
              <a:t>senza</a:t>
            </a:r>
            <a:r>
              <a:rPr lang="en-US" b="0" i="1" dirty="0"/>
              <a:t> </a:t>
            </a:r>
            <a:r>
              <a:rPr lang="en-US" b="0" i="1" dirty="0" err="1"/>
              <a:t>possibilità</a:t>
            </a:r>
            <a:r>
              <a:rPr lang="en-US" b="0" i="1" dirty="0"/>
              <a:t> di </a:t>
            </a:r>
            <a:r>
              <a:rPr lang="en-US" b="0" i="1" dirty="0" err="1"/>
              <a:t>differente</a:t>
            </a:r>
            <a:r>
              <a:rPr lang="en-US" b="0" i="1" dirty="0"/>
              <a:t> </a:t>
            </a:r>
            <a:r>
              <a:rPr lang="en-US" b="0" i="1" dirty="0" err="1" smtClean="0"/>
              <a:t>interpretazione</a:t>
            </a:r>
            <a:r>
              <a:rPr lang="en-US" b="0" i="1" dirty="0" smtClean="0"/>
              <a:t> “.</a:t>
            </a:r>
          </a:p>
          <a:p>
            <a:pPr algn="just"/>
            <a:endParaRPr lang="en-US" b="0" i="1" dirty="0"/>
          </a:p>
          <a:p>
            <a:pPr algn="just"/>
            <a:r>
              <a:rPr lang="en-US" b="0" i="1" dirty="0" smtClean="0"/>
              <a:t>N.B.: </a:t>
            </a:r>
            <a:r>
              <a:rPr lang="en-US" b="0" dirty="0" smtClean="0"/>
              <a:t>Si </a:t>
            </a:r>
            <a:r>
              <a:rPr lang="en-US" b="0" dirty="0" err="1"/>
              <a:t>segnala</a:t>
            </a:r>
            <a:r>
              <a:rPr lang="en-US" b="0" dirty="0"/>
              <a:t> la </a:t>
            </a:r>
            <a:r>
              <a:rPr lang="en-US" b="0" dirty="0" err="1"/>
              <a:t>definizione</a:t>
            </a:r>
            <a:r>
              <a:rPr lang="en-US" b="0" dirty="0"/>
              <a:t> “</a:t>
            </a:r>
            <a:r>
              <a:rPr lang="en-US" b="0" dirty="0" err="1"/>
              <a:t>plasmata</a:t>
            </a:r>
            <a:r>
              <a:rPr lang="en-US" b="0" dirty="0"/>
              <a:t>” </a:t>
            </a:r>
            <a:r>
              <a:rPr lang="en-US" b="0" dirty="0" err="1"/>
              <a:t>dalla</a:t>
            </a:r>
            <a:r>
              <a:rPr lang="en-US" b="0" dirty="0"/>
              <a:t> </a:t>
            </a:r>
            <a:r>
              <a:rPr lang="en-US" b="0" dirty="0" err="1"/>
              <a:t>Suprema</a:t>
            </a:r>
            <a:r>
              <a:rPr lang="en-US" b="0" dirty="0"/>
              <a:t> Corte (Cass. 6 </a:t>
            </a:r>
            <a:r>
              <a:rPr lang="en-US" b="0" dirty="0" err="1"/>
              <a:t>agosto</a:t>
            </a:r>
            <a:r>
              <a:rPr lang="en-US" b="0" dirty="0"/>
              <a:t> 2010, n. 18437) </a:t>
            </a:r>
            <a:r>
              <a:rPr lang="en-US" b="0" dirty="0" err="1"/>
              <a:t>che</a:t>
            </a:r>
            <a:r>
              <a:rPr lang="en-US" b="0" dirty="0"/>
              <a:t> ha </a:t>
            </a:r>
            <a:r>
              <a:rPr lang="en-US" b="0" dirty="0" err="1"/>
              <a:t>individuato</a:t>
            </a:r>
            <a:r>
              <a:rPr lang="en-US" b="0" dirty="0"/>
              <a:t> lo “</a:t>
            </a:r>
            <a:r>
              <a:rPr lang="en-US" b="0" dirty="0" err="1"/>
              <a:t>stato</a:t>
            </a:r>
            <a:r>
              <a:rPr lang="en-US" b="0" dirty="0"/>
              <a:t> di </a:t>
            </a:r>
            <a:r>
              <a:rPr lang="en-US" b="0" dirty="0" err="1"/>
              <a:t>crisi</a:t>
            </a:r>
            <a:r>
              <a:rPr lang="en-US" b="0" dirty="0"/>
              <a:t>” come </a:t>
            </a:r>
            <a:r>
              <a:rPr lang="en-US" b="0" dirty="0" err="1"/>
              <a:t>uno</a:t>
            </a:r>
            <a:r>
              <a:rPr lang="en-US" b="0" dirty="0"/>
              <a:t> “</a:t>
            </a:r>
            <a:r>
              <a:rPr lang="en-US" b="0" i="1" dirty="0" err="1"/>
              <a:t>stato</a:t>
            </a:r>
            <a:r>
              <a:rPr lang="en-US" b="0" i="1" dirty="0"/>
              <a:t> di </a:t>
            </a:r>
            <a:r>
              <a:rPr lang="en-US" b="0" i="1" dirty="0" err="1"/>
              <a:t>difficoltà</a:t>
            </a:r>
            <a:r>
              <a:rPr lang="en-US" b="0" i="1" dirty="0"/>
              <a:t> </a:t>
            </a:r>
            <a:r>
              <a:rPr lang="en-US" b="0" i="1" dirty="0" err="1"/>
              <a:t>economico-finanziaria</a:t>
            </a:r>
            <a:r>
              <a:rPr lang="en-US" b="0" i="1" dirty="0"/>
              <a:t> non </a:t>
            </a:r>
            <a:r>
              <a:rPr lang="en-US" b="0" i="1" dirty="0" err="1"/>
              <a:t>necessariamente</a:t>
            </a:r>
            <a:r>
              <a:rPr lang="en-US" b="0" i="1" dirty="0"/>
              <a:t> </a:t>
            </a:r>
            <a:r>
              <a:rPr lang="en-US" b="0" i="1" dirty="0" err="1"/>
              <a:t>destinato</a:t>
            </a:r>
            <a:r>
              <a:rPr lang="en-US" b="0" i="1" dirty="0"/>
              <a:t> ad </a:t>
            </a:r>
            <a:r>
              <a:rPr lang="en-US" b="0" i="1" dirty="0" err="1"/>
              <a:t>evolversi</a:t>
            </a:r>
            <a:r>
              <a:rPr lang="en-US" b="0" i="1" dirty="0"/>
              <a:t> </a:t>
            </a:r>
            <a:r>
              <a:rPr lang="en-US" b="0" i="1" dirty="0" err="1"/>
              <a:t>nella</a:t>
            </a:r>
            <a:r>
              <a:rPr lang="en-US" b="0" i="1" dirty="0"/>
              <a:t> </a:t>
            </a:r>
            <a:r>
              <a:rPr lang="en-US" b="0" i="1" dirty="0" err="1"/>
              <a:t>definitiva</a:t>
            </a:r>
            <a:r>
              <a:rPr lang="en-US" b="0" i="1" dirty="0"/>
              <a:t> </a:t>
            </a:r>
            <a:r>
              <a:rPr lang="en-US" b="0" i="1" dirty="0" err="1"/>
              <a:t>impossibilità</a:t>
            </a:r>
            <a:r>
              <a:rPr lang="en-US" b="0" i="1" dirty="0"/>
              <a:t> di </a:t>
            </a:r>
            <a:r>
              <a:rPr lang="en-US" b="0" i="1" dirty="0" err="1"/>
              <a:t>adempiere</a:t>
            </a:r>
            <a:r>
              <a:rPr lang="en-US" b="0" i="1" dirty="0"/>
              <a:t> </a:t>
            </a:r>
            <a:r>
              <a:rPr lang="en-US" b="0" i="1" dirty="0" err="1"/>
              <a:t>regolarmente</a:t>
            </a:r>
            <a:r>
              <a:rPr lang="en-US" b="0" i="1" dirty="0"/>
              <a:t> </a:t>
            </a:r>
            <a:r>
              <a:rPr lang="en-US" b="0" i="1" dirty="0" err="1"/>
              <a:t>alle</a:t>
            </a:r>
            <a:r>
              <a:rPr lang="en-US" b="0" i="1" dirty="0"/>
              <a:t> </a:t>
            </a:r>
            <a:r>
              <a:rPr lang="en-US" b="0" i="1" dirty="0" err="1"/>
              <a:t>proprie</a:t>
            </a:r>
            <a:r>
              <a:rPr lang="en-US" b="0" i="1" dirty="0"/>
              <a:t> </a:t>
            </a:r>
            <a:r>
              <a:rPr lang="en-US" b="0" i="1" dirty="0" err="1"/>
              <a:t>obbligazioni</a:t>
            </a:r>
            <a:r>
              <a:rPr lang="en-US" b="0" dirty="0"/>
              <a:t>” e, </a:t>
            </a:r>
            <a:r>
              <a:rPr lang="en-US" b="0" dirty="0" err="1"/>
              <a:t>nel</a:t>
            </a:r>
            <a:r>
              <a:rPr lang="en-US" b="0" dirty="0"/>
              <a:t> </a:t>
            </a:r>
            <a:r>
              <a:rPr lang="en-US" b="0" dirty="0" err="1"/>
              <a:t>contempo</a:t>
            </a:r>
            <a:r>
              <a:rPr lang="en-US" b="0" dirty="0"/>
              <a:t>, </a:t>
            </a:r>
            <a:r>
              <a:rPr lang="en-US" b="0" dirty="0" err="1"/>
              <a:t>quella</a:t>
            </a:r>
            <a:r>
              <a:rPr lang="en-US" b="0" dirty="0"/>
              <a:t> </a:t>
            </a:r>
            <a:r>
              <a:rPr lang="en-US" b="0" dirty="0" err="1"/>
              <a:t>della</a:t>
            </a:r>
            <a:r>
              <a:rPr lang="en-US" b="0" dirty="0"/>
              <a:t> </a:t>
            </a:r>
            <a:r>
              <a:rPr lang="en-US" b="0" dirty="0" err="1" smtClean="0"/>
              <a:t>Suprema</a:t>
            </a:r>
            <a:r>
              <a:rPr lang="it-IT" b="0" dirty="0"/>
              <a:t> </a:t>
            </a:r>
            <a:r>
              <a:rPr lang="en-US" b="0" dirty="0" smtClean="0"/>
              <a:t>Corte </a:t>
            </a:r>
            <a:r>
              <a:rPr lang="en-US" b="0" dirty="0"/>
              <a:t>(Cass. n. 4787 del 4 </a:t>
            </a:r>
            <a:r>
              <a:rPr lang="en-US" b="0" dirty="0" err="1"/>
              <a:t>marzo</a:t>
            </a:r>
            <a:r>
              <a:rPr lang="en-US" b="0" dirty="0"/>
              <a:t> 2005) </a:t>
            </a:r>
            <a:r>
              <a:rPr lang="en-US" b="0" dirty="0" err="1"/>
              <a:t>che</a:t>
            </a:r>
            <a:r>
              <a:rPr lang="en-US" b="0" dirty="0"/>
              <a:t> ha </a:t>
            </a:r>
            <a:r>
              <a:rPr lang="en-US" b="0" dirty="0" err="1"/>
              <a:t>affermato</a:t>
            </a:r>
            <a:r>
              <a:rPr lang="en-US" b="0" dirty="0"/>
              <a:t> </a:t>
            </a:r>
            <a:r>
              <a:rPr lang="en-US" b="0" dirty="0" err="1"/>
              <a:t>che</a:t>
            </a:r>
            <a:r>
              <a:rPr lang="en-US" b="0" dirty="0"/>
              <a:t> lo </a:t>
            </a:r>
            <a:r>
              <a:rPr lang="en-US" b="0" dirty="0" err="1"/>
              <a:t>stato</a:t>
            </a:r>
            <a:r>
              <a:rPr lang="en-US" b="0" dirty="0"/>
              <a:t> di </a:t>
            </a:r>
            <a:r>
              <a:rPr lang="en-US" b="0" dirty="0" err="1"/>
              <a:t>insolvenza</a:t>
            </a:r>
            <a:r>
              <a:rPr lang="en-US" b="0" dirty="0"/>
              <a:t> “</a:t>
            </a:r>
            <a:r>
              <a:rPr lang="en-US" b="0" i="1" dirty="0" err="1"/>
              <a:t>si</a:t>
            </a:r>
            <a:r>
              <a:rPr lang="en-US" b="0" i="1" dirty="0"/>
              <a:t> </a:t>
            </a:r>
            <a:r>
              <a:rPr lang="en-US" b="0" i="1" dirty="0" err="1"/>
              <a:t>realizza</a:t>
            </a:r>
            <a:r>
              <a:rPr lang="en-US" b="0" i="1" dirty="0"/>
              <a:t> in </a:t>
            </a:r>
            <a:r>
              <a:rPr lang="en-US" b="0" i="1" dirty="0" err="1"/>
              <a:t>presenza</a:t>
            </a:r>
            <a:r>
              <a:rPr lang="en-US" b="0" i="1" dirty="0"/>
              <a:t> di </a:t>
            </a:r>
            <a:r>
              <a:rPr lang="en-US" b="0" i="1" dirty="0" err="1" smtClean="0"/>
              <a:t>una</a:t>
            </a:r>
            <a:r>
              <a:rPr lang="it-IT" b="0" dirty="0"/>
              <a:t> </a:t>
            </a:r>
            <a:r>
              <a:rPr lang="en-US" b="0" i="1" dirty="0" err="1" smtClean="0"/>
              <a:t>situazione</a:t>
            </a:r>
            <a:r>
              <a:rPr lang="en-US" b="0" i="1" dirty="0" smtClean="0"/>
              <a:t> </a:t>
            </a:r>
            <a:r>
              <a:rPr lang="en-US" b="0" i="1" dirty="0"/>
              <a:t>di </a:t>
            </a:r>
            <a:r>
              <a:rPr lang="en-US" b="0" i="1" dirty="0" err="1"/>
              <a:t>impotenza</a:t>
            </a:r>
            <a:r>
              <a:rPr lang="en-US" b="0" i="1" dirty="0"/>
              <a:t> </a:t>
            </a:r>
            <a:r>
              <a:rPr lang="en-US" b="0" i="1" dirty="0" err="1"/>
              <a:t>strutturale</a:t>
            </a:r>
            <a:r>
              <a:rPr lang="en-US" b="0" i="1" dirty="0"/>
              <a:t> e non </a:t>
            </a:r>
            <a:r>
              <a:rPr lang="en-US" b="0" i="1" dirty="0" err="1"/>
              <a:t>transitoria</a:t>
            </a:r>
            <a:r>
              <a:rPr lang="en-US" b="0" i="1" dirty="0"/>
              <a:t>, a </a:t>
            </a:r>
            <a:r>
              <a:rPr lang="en-US" b="0" i="1" dirty="0" err="1"/>
              <a:t>soddisfare</a:t>
            </a:r>
            <a:r>
              <a:rPr lang="en-US" b="0" i="1" dirty="0"/>
              <a:t> </a:t>
            </a:r>
            <a:r>
              <a:rPr lang="en-US" b="0" i="1" dirty="0" err="1"/>
              <a:t>regolarmente</a:t>
            </a:r>
            <a:r>
              <a:rPr lang="en-US" b="0" i="1" dirty="0"/>
              <a:t> e con </a:t>
            </a:r>
            <a:r>
              <a:rPr lang="en-US" b="0" i="1" dirty="0" err="1"/>
              <a:t>mezzi</a:t>
            </a:r>
            <a:r>
              <a:rPr lang="en-US" b="0" i="1" dirty="0"/>
              <a:t> </a:t>
            </a:r>
            <a:r>
              <a:rPr lang="en-US" b="0" i="1" dirty="0" err="1"/>
              <a:t>normali</a:t>
            </a:r>
            <a:r>
              <a:rPr lang="en-US" b="0" i="1" dirty="0"/>
              <a:t>, le </a:t>
            </a:r>
            <a:r>
              <a:rPr lang="en-US" b="0" i="1" dirty="0" err="1"/>
              <a:t>proprie</a:t>
            </a:r>
            <a:r>
              <a:rPr lang="en-US" b="0" i="1" dirty="0"/>
              <a:t> </a:t>
            </a:r>
            <a:r>
              <a:rPr lang="en-US" b="0" i="1" dirty="0" err="1"/>
              <a:t>obbligazioni</a:t>
            </a:r>
            <a:r>
              <a:rPr lang="en-US" b="0" i="1" dirty="0"/>
              <a:t>, </a:t>
            </a:r>
            <a:r>
              <a:rPr lang="en-US" b="0" i="1" dirty="0" err="1"/>
              <a:t>venendo</a:t>
            </a:r>
            <a:r>
              <a:rPr lang="en-US" b="0" i="1" dirty="0"/>
              <a:t> </a:t>
            </a:r>
            <a:r>
              <a:rPr lang="en-US" b="0" i="1" dirty="0" err="1"/>
              <a:t>meno</a:t>
            </a:r>
            <a:r>
              <a:rPr lang="en-US" b="0" i="1" dirty="0"/>
              <a:t> le </a:t>
            </a:r>
            <a:r>
              <a:rPr lang="en-US" b="0" i="1" dirty="0" err="1"/>
              <a:t>condizioni</a:t>
            </a:r>
            <a:r>
              <a:rPr lang="en-US" b="0" i="1" dirty="0"/>
              <a:t> di </a:t>
            </a:r>
            <a:r>
              <a:rPr lang="en-US" b="0" i="1" dirty="0" err="1"/>
              <a:t>liquidità</a:t>
            </a:r>
            <a:r>
              <a:rPr lang="en-US" b="0" i="1" dirty="0"/>
              <a:t> e di </a:t>
            </a:r>
            <a:r>
              <a:rPr lang="en-US" b="0" i="1" dirty="0" err="1"/>
              <a:t>credito</a:t>
            </a:r>
            <a:r>
              <a:rPr lang="en-US" b="0" i="1" dirty="0"/>
              <a:t> </a:t>
            </a:r>
            <a:r>
              <a:rPr lang="en-US" b="0" i="1" dirty="0" err="1"/>
              <a:t>necessarie</a:t>
            </a:r>
            <a:r>
              <a:rPr lang="en-US" b="0" i="1" dirty="0"/>
              <a:t> </a:t>
            </a:r>
            <a:r>
              <a:rPr lang="en-US" b="0" i="1" dirty="0" err="1"/>
              <a:t>all’attività</a:t>
            </a:r>
            <a:r>
              <a:rPr lang="en-US" b="0" i="1" dirty="0"/>
              <a:t> </a:t>
            </a:r>
            <a:r>
              <a:rPr lang="en-US" b="0" i="1" dirty="0" err="1"/>
              <a:t>dell’impresa</a:t>
            </a:r>
            <a:r>
              <a:rPr lang="en-US" b="0" dirty="0"/>
              <a:t>”.</a:t>
            </a:r>
            <a:endParaRPr lang="it-IT" b="0" dirty="0"/>
          </a:p>
          <a:p>
            <a:pPr algn="just"/>
            <a:endParaRPr lang="en-US" b="0" i="1" dirty="0" smtClean="0"/>
          </a:p>
        </p:txBody>
      </p:sp>
    </p:spTree>
    <p:extLst>
      <p:ext uri="{BB962C8B-B14F-4D97-AF65-F5344CB8AC3E}">
        <p14:creationId xmlns:p14="http://schemas.microsoft.com/office/powerpoint/2010/main" val="10653208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Concordato preventivo</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algn="just"/>
            <a:r>
              <a:rPr lang="en-US" sz="2000" b="0" dirty="0" smtClean="0"/>
              <a:t>	</a:t>
            </a:r>
            <a:r>
              <a:rPr lang="en-US" sz="2000" b="0" dirty="0" err="1" smtClean="0"/>
              <a:t>Tanto</a:t>
            </a:r>
            <a:r>
              <a:rPr lang="en-US" sz="2000" b="0" dirty="0" smtClean="0"/>
              <a:t> </a:t>
            </a:r>
            <a:r>
              <a:rPr lang="en-US" sz="2000" b="0" dirty="0" err="1" smtClean="0"/>
              <a:t>premesso</a:t>
            </a:r>
            <a:r>
              <a:rPr lang="en-US" sz="2000" b="0" dirty="0" smtClean="0"/>
              <a:t>, </a:t>
            </a:r>
            <a:r>
              <a:rPr lang="en-US" sz="2000" b="0" dirty="0" err="1"/>
              <a:t>si</a:t>
            </a:r>
            <a:r>
              <a:rPr lang="en-US" sz="2000" b="0" dirty="0"/>
              <a:t> </a:t>
            </a:r>
            <a:r>
              <a:rPr lang="en-US" sz="2000" b="0" dirty="0" err="1"/>
              <a:t>ritiene</a:t>
            </a:r>
            <a:r>
              <a:rPr lang="en-US" sz="2000" b="0" dirty="0"/>
              <a:t> </a:t>
            </a:r>
            <a:r>
              <a:rPr lang="en-US" sz="2000" b="0" dirty="0" err="1"/>
              <a:t>che</a:t>
            </a:r>
            <a:r>
              <a:rPr lang="en-US" sz="2000" b="0" dirty="0"/>
              <a:t> la </a:t>
            </a:r>
            <a:r>
              <a:rPr lang="en-US" sz="2000" b="0" dirty="0" err="1"/>
              <a:t>domanda</a:t>
            </a:r>
            <a:r>
              <a:rPr lang="en-US" sz="2000" b="0" dirty="0"/>
              <a:t> di </a:t>
            </a:r>
            <a:r>
              <a:rPr lang="en-US" sz="2000" b="0" dirty="0" err="1"/>
              <a:t>concordato</a:t>
            </a:r>
            <a:r>
              <a:rPr lang="en-US" sz="2000" b="0" dirty="0"/>
              <a:t> </a:t>
            </a:r>
            <a:r>
              <a:rPr lang="en-US" sz="2000" b="0" dirty="0" err="1"/>
              <a:t>preventivo</a:t>
            </a:r>
            <a:r>
              <a:rPr lang="en-US" sz="2000" b="0" dirty="0"/>
              <a:t> di </a:t>
            </a:r>
            <a:r>
              <a:rPr lang="en-US" sz="2000" b="0" dirty="0" err="1"/>
              <a:t>una</a:t>
            </a:r>
            <a:r>
              <a:rPr lang="en-US" sz="2000" b="0" dirty="0"/>
              <a:t> </a:t>
            </a:r>
            <a:r>
              <a:rPr lang="en-US" sz="2000" b="0" dirty="0" err="1"/>
              <a:t>società</a:t>
            </a:r>
            <a:r>
              <a:rPr lang="en-US" sz="2000" b="0" dirty="0"/>
              <a:t> </a:t>
            </a:r>
            <a:r>
              <a:rPr lang="en-US" sz="2000" b="0" dirty="0" err="1"/>
              <a:t>calcistica</a:t>
            </a:r>
            <a:r>
              <a:rPr lang="en-US" sz="2000" b="0" dirty="0"/>
              <a:t> </a:t>
            </a:r>
            <a:r>
              <a:rPr lang="en-US" sz="2000" b="0" dirty="0" err="1"/>
              <a:t>fondata</a:t>
            </a:r>
            <a:r>
              <a:rPr lang="en-US" sz="2000" b="0" dirty="0"/>
              <a:t> </a:t>
            </a:r>
            <a:r>
              <a:rPr lang="en-US" sz="2000" b="0" dirty="0" err="1"/>
              <a:t>sullo</a:t>
            </a:r>
            <a:r>
              <a:rPr lang="en-US" sz="2000" b="0" dirty="0"/>
              <a:t> “</a:t>
            </a:r>
            <a:r>
              <a:rPr lang="en-US" sz="2000" b="0" dirty="0" err="1"/>
              <a:t>stato</a:t>
            </a:r>
            <a:r>
              <a:rPr lang="en-US" sz="2000" b="0" dirty="0"/>
              <a:t> di </a:t>
            </a:r>
            <a:r>
              <a:rPr lang="en-US" sz="2000" b="0" dirty="0" err="1"/>
              <a:t>crisi</a:t>
            </a:r>
            <a:r>
              <a:rPr lang="en-US" sz="2000" b="0" dirty="0"/>
              <a:t>” non </a:t>
            </a:r>
            <a:r>
              <a:rPr lang="en-US" sz="2000" b="0" dirty="0" err="1"/>
              <a:t>possa</a:t>
            </a:r>
            <a:r>
              <a:rPr lang="en-US" sz="2000" b="0" dirty="0"/>
              <a:t> </a:t>
            </a:r>
            <a:r>
              <a:rPr lang="en-US" sz="2000" b="0" dirty="0" err="1"/>
              <a:t>implicare</a:t>
            </a:r>
            <a:r>
              <a:rPr lang="en-US" sz="2000" b="0" dirty="0"/>
              <a:t> </a:t>
            </a:r>
            <a:r>
              <a:rPr lang="en-US" sz="2000" b="0" i="1" dirty="0"/>
              <a:t>ipso </a:t>
            </a:r>
            <a:r>
              <a:rPr lang="en-US" sz="2000" b="0" i="1" dirty="0" err="1"/>
              <a:t>iure</a:t>
            </a:r>
            <a:r>
              <a:rPr lang="en-US" sz="2000" b="0" i="1" dirty="0"/>
              <a:t> </a:t>
            </a:r>
            <a:r>
              <a:rPr lang="en-US" sz="2000" b="0" dirty="0" err="1"/>
              <a:t>gli</a:t>
            </a:r>
            <a:r>
              <a:rPr lang="en-US" sz="2000" b="0" dirty="0"/>
              <a:t> </a:t>
            </a:r>
            <a:r>
              <a:rPr lang="en-US" sz="2000" b="0" dirty="0" err="1"/>
              <a:t>effetti</a:t>
            </a:r>
            <a:r>
              <a:rPr lang="en-US" sz="2000" b="0" dirty="0"/>
              <a:t> </a:t>
            </a:r>
            <a:r>
              <a:rPr lang="en-US" sz="2000" b="0" i="1" dirty="0"/>
              <a:t>ex </a:t>
            </a:r>
            <a:r>
              <a:rPr lang="en-US" sz="2000" b="0" dirty="0"/>
              <a:t>art. 16 NOIF (</a:t>
            </a:r>
            <a:r>
              <a:rPr lang="en-US" sz="2000" b="0" dirty="0" err="1"/>
              <a:t>Decadenza</a:t>
            </a:r>
            <a:r>
              <a:rPr lang="en-US" sz="2000" b="0" dirty="0"/>
              <a:t> e </a:t>
            </a:r>
            <a:r>
              <a:rPr lang="en-US" sz="2000" b="0" dirty="0" err="1"/>
              <a:t>revoca</a:t>
            </a:r>
            <a:r>
              <a:rPr lang="en-US" sz="2000" b="0" dirty="0"/>
              <a:t> </a:t>
            </a:r>
            <a:r>
              <a:rPr lang="en-US" sz="2000" b="0" dirty="0" err="1"/>
              <a:t>dell’affiliazione</a:t>
            </a:r>
            <a:r>
              <a:rPr lang="en-US" sz="2000" b="0" dirty="0"/>
              <a:t>), al cui comma 6 </a:t>
            </a:r>
            <a:r>
              <a:rPr lang="en-US" sz="2000" b="0" dirty="0" err="1"/>
              <a:t>si</a:t>
            </a:r>
            <a:r>
              <a:rPr lang="en-US" sz="2000" b="0" dirty="0"/>
              <a:t> </a:t>
            </a:r>
            <a:r>
              <a:rPr lang="en-US" sz="2000" b="0" dirty="0" err="1"/>
              <a:t>prevede</a:t>
            </a:r>
            <a:r>
              <a:rPr lang="en-US" sz="2000" b="0" dirty="0"/>
              <a:t> </a:t>
            </a:r>
            <a:r>
              <a:rPr lang="en-US" sz="2000" b="0" dirty="0" err="1"/>
              <a:t>che</a:t>
            </a:r>
            <a:r>
              <a:rPr lang="en-US" sz="2000" b="0" dirty="0"/>
              <a:t> “</a:t>
            </a:r>
            <a:r>
              <a:rPr lang="en-US" sz="2000" b="0" i="1" dirty="0" err="1"/>
              <a:t>il</a:t>
            </a:r>
            <a:r>
              <a:rPr lang="en-US" sz="2000" b="0" i="1" dirty="0"/>
              <a:t> </a:t>
            </a:r>
            <a:r>
              <a:rPr lang="en-US" sz="2000" b="0" i="1" dirty="0" err="1"/>
              <a:t>Presidente</a:t>
            </a:r>
            <a:r>
              <a:rPr lang="en-US" sz="2000" b="0" i="1" dirty="0"/>
              <a:t> </a:t>
            </a:r>
            <a:r>
              <a:rPr lang="en-US" sz="2000" b="0" i="1" dirty="0" err="1"/>
              <a:t>federale</a:t>
            </a:r>
            <a:r>
              <a:rPr lang="en-US" sz="2000" b="0" i="1" dirty="0"/>
              <a:t>  </a:t>
            </a:r>
            <a:r>
              <a:rPr lang="en-US" sz="2000" b="0" i="1" dirty="0" err="1"/>
              <a:t>delibera</a:t>
            </a:r>
            <a:r>
              <a:rPr lang="en-US" sz="2000" b="0" i="1" dirty="0"/>
              <a:t>  la  </a:t>
            </a:r>
            <a:r>
              <a:rPr lang="en-US" sz="2000" b="0" i="1" dirty="0" err="1"/>
              <a:t>revoca</a:t>
            </a:r>
            <a:r>
              <a:rPr lang="en-US" sz="2000" b="0" i="1" dirty="0"/>
              <a:t>  della  </a:t>
            </a:r>
            <a:r>
              <a:rPr lang="en-US" sz="2000" b="0" i="1" dirty="0" err="1"/>
              <a:t>affiliazione</a:t>
            </a:r>
            <a:r>
              <a:rPr lang="en-US" sz="2000" b="0" i="1" dirty="0"/>
              <a:t>  della  </a:t>
            </a:r>
            <a:r>
              <a:rPr lang="en-US" sz="2000" b="0" i="1" dirty="0" err="1"/>
              <a:t>società</a:t>
            </a:r>
            <a:r>
              <a:rPr lang="en-US" sz="2000" b="0" i="1" dirty="0"/>
              <a:t>  in  </a:t>
            </a:r>
            <a:r>
              <a:rPr lang="en-US" sz="2000" b="0" i="1" dirty="0" err="1"/>
              <a:t>caso</a:t>
            </a:r>
            <a:r>
              <a:rPr lang="en-US" sz="2000" b="0" i="1" dirty="0"/>
              <a:t>  di  </a:t>
            </a:r>
            <a:r>
              <a:rPr lang="en-US" sz="2000" b="0" i="1" dirty="0" err="1"/>
              <a:t>dichiarazione</a:t>
            </a:r>
            <a:r>
              <a:rPr lang="en-US" sz="2000" b="0" i="1" dirty="0"/>
              <a:t>  e/o </a:t>
            </a:r>
            <a:r>
              <a:rPr lang="en-US" sz="2000" b="0" i="1" dirty="0" err="1"/>
              <a:t>accertamento</a:t>
            </a:r>
            <a:r>
              <a:rPr lang="en-US" sz="2000" b="0" i="1" dirty="0"/>
              <a:t> </a:t>
            </a:r>
            <a:r>
              <a:rPr lang="en-US" sz="2000" b="0" i="1" dirty="0" err="1"/>
              <a:t>giudiziale</a:t>
            </a:r>
            <a:r>
              <a:rPr lang="en-US" sz="2000" b="0" i="1" dirty="0"/>
              <a:t> </a:t>
            </a:r>
            <a:r>
              <a:rPr lang="en-US" sz="2000" b="0" i="1" dirty="0" err="1"/>
              <a:t>dello</a:t>
            </a:r>
            <a:r>
              <a:rPr lang="en-US" sz="2000" b="0" i="1" dirty="0"/>
              <a:t> </a:t>
            </a:r>
            <a:r>
              <a:rPr lang="en-US" sz="2000" b="0" i="1" dirty="0" err="1"/>
              <a:t>stato</a:t>
            </a:r>
            <a:r>
              <a:rPr lang="en-US" sz="2000" b="0" i="1" dirty="0"/>
              <a:t> di </a:t>
            </a:r>
            <a:r>
              <a:rPr lang="en-US" sz="2000" b="0" i="1" dirty="0" err="1"/>
              <a:t>insolvenza</a:t>
            </a:r>
            <a:r>
              <a:rPr lang="en-US" sz="2000" b="0" dirty="0"/>
              <a:t>”, in </a:t>
            </a:r>
            <a:r>
              <a:rPr lang="en-US" sz="2000" b="0" dirty="0" err="1"/>
              <a:t>quanto</a:t>
            </a:r>
            <a:r>
              <a:rPr lang="en-US" sz="2000" b="0" dirty="0"/>
              <a:t> da un </a:t>
            </a:r>
            <a:r>
              <a:rPr lang="en-US" sz="2000" b="0" dirty="0" err="1"/>
              <a:t>lato</a:t>
            </a:r>
            <a:r>
              <a:rPr lang="en-US" sz="2000" b="0" dirty="0"/>
              <a:t> non vi è </a:t>
            </a:r>
            <a:r>
              <a:rPr lang="en-US" sz="2000" b="0" dirty="0" err="1"/>
              <a:t>identità</a:t>
            </a:r>
            <a:r>
              <a:rPr lang="en-US" sz="2000" b="0" dirty="0"/>
              <a:t> </a:t>
            </a:r>
            <a:r>
              <a:rPr lang="en-US" sz="2000" b="0" dirty="0" err="1"/>
              <a:t>tra</a:t>
            </a:r>
            <a:r>
              <a:rPr lang="en-US" sz="2000" b="0" dirty="0"/>
              <a:t> </a:t>
            </a:r>
            <a:r>
              <a:rPr lang="en-US" sz="2000" b="0" dirty="0" err="1"/>
              <a:t>i</a:t>
            </a:r>
            <a:r>
              <a:rPr lang="en-US" sz="2000" b="0" dirty="0"/>
              <a:t> due </a:t>
            </a:r>
            <a:r>
              <a:rPr lang="en-US" sz="2000" b="0" dirty="0" err="1"/>
              <a:t>presupposti</a:t>
            </a:r>
            <a:r>
              <a:rPr lang="en-US" sz="2000" b="0" dirty="0"/>
              <a:t> </a:t>
            </a:r>
            <a:r>
              <a:rPr lang="en-US" sz="2000" b="0" dirty="0" err="1"/>
              <a:t>oggettivi</a:t>
            </a:r>
            <a:r>
              <a:rPr lang="en-US" sz="2000" b="0" dirty="0"/>
              <a:t> (lo </a:t>
            </a:r>
            <a:r>
              <a:rPr lang="en-US" sz="2000" b="0" dirty="0" err="1"/>
              <a:t>stato</a:t>
            </a:r>
            <a:r>
              <a:rPr lang="en-US" sz="2000" b="0" dirty="0"/>
              <a:t> di </a:t>
            </a:r>
            <a:r>
              <a:rPr lang="en-US" sz="2000" b="0" dirty="0" err="1"/>
              <a:t>crisi</a:t>
            </a:r>
            <a:r>
              <a:rPr lang="en-US" sz="2000" b="0" dirty="0"/>
              <a:t> è </a:t>
            </a:r>
            <a:r>
              <a:rPr lang="en-US" sz="2000" b="0" dirty="0" err="1"/>
              <a:t>situazione</a:t>
            </a:r>
            <a:r>
              <a:rPr lang="en-US" sz="2000" b="0" dirty="0"/>
              <a:t> del </a:t>
            </a:r>
            <a:r>
              <a:rPr lang="en-US" sz="2000" b="0" dirty="0" err="1"/>
              <a:t>tutto</a:t>
            </a:r>
            <a:r>
              <a:rPr lang="en-US" sz="2000" b="0" dirty="0"/>
              <a:t> </a:t>
            </a:r>
            <a:r>
              <a:rPr lang="en-US" sz="2000" b="0" dirty="0" err="1"/>
              <a:t>diversa</a:t>
            </a:r>
            <a:r>
              <a:rPr lang="en-US" sz="2000" b="0" dirty="0"/>
              <a:t> </a:t>
            </a:r>
            <a:r>
              <a:rPr lang="en-US" sz="2000" b="0" dirty="0" err="1"/>
              <a:t>dallo</a:t>
            </a:r>
            <a:r>
              <a:rPr lang="en-US" sz="2000" b="0" dirty="0"/>
              <a:t> </a:t>
            </a:r>
            <a:r>
              <a:rPr lang="en-US" sz="2000" b="0" dirty="0" err="1"/>
              <a:t>stato</a:t>
            </a:r>
            <a:r>
              <a:rPr lang="en-US" sz="2000" b="0" dirty="0"/>
              <a:t> di </a:t>
            </a:r>
            <a:r>
              <a:rPr lang="en-US" sz="2000" b="0" dirty="0" err="1" smtClean="0"/>
              <a:t>insolvenza</a:t>
            </a:r>
            <a:r>
              <a:rPr lang="en-US" sz="2000" b="0" dirty="0" smtClean="0"/>
              <a:t>), </a:t>
            </a:r>
            <a:r>
              <a:rPr lang="en-US" sz="2000" b="0" dirty="0" err="1"/>
              <a:t>dall’altro</a:t>
            </a:r>
            <a:r>
              <a:rPr lang="en-US" sz="2000" b="0" dirty="0"/>
              <a:t>, </a:t>
            </a:r>
            <a:r>
              <a:rPr lang="en-US" sz="2000" b="0" dirty="0" err="1"/>
              <a:t>il</a:t>
            </a:r>
            <a:r>
              <a:rPr lang="en-US" sz="2000" b="0" dirty="0"/>
              <a:t> </a:t>
            </a:r>
            <a:r>
              <a:rPr lang="en-US" sz="2000" b="0" dirty="0" err="1"/>
              <a:t>tribunale</a:t>
            </a:r>
            <a:r>
              <a:rPr lang="en-US" sz="2000" b="0" dirty="0"/>
              <a:t>, con </a:t>
            </a:r>
            <a:r>
              <a:rPr lang="en-US" sz="2000" b="0" dirty="0" err="1"/>
              <a:t>il</a:t>
            </a:r>
            <a:r>
              <a:rPr lang="en-US" sz="2000" b="0" dirty="0"/>
              <a:t> </a:t>
            </a:r>
            <a:r>
              <a:rPr lang="en-US" sz="2000" b="0" dirty="0" err="1"/>
              <a:t>decreto</a:t>
            </a:r>
            <a:r>
              <a:rPr lang="en-US" sz="2000" b="0" dirty="0"/>
              <a:t> di </a:t>
            </a:r>
            <a:r>
              <a:rPr lang="en-US" sz="2000" b="0" dirty="0" err="1"/>
              <a:t>apertura</a:t>
            </a:r>
            <a:r>
              <a:rPr lang="en-US" sz="2000" b="0" dirty="0"/>
              <a:t> della </a:t>
            </a:r>
            <a:r>
              <a:rPr lang="en-US" sz="2000" b="0" dirty="0" err="1"/>
              <a:t>procedura</a:t>
            </a:r>
            <a:r>
              <a:rPr lang="en-US" sz="2000" b="0" dirty="0"/>
              <a:t> </a:t>
            </a:r>
            <a:r>
              <a:rPr lang="en-US" sz="2000" b="0" dirty="0" err="1"/>
              <a:t>concordataria</a:t>
            </a:r>
            <a:r>
              <a:rPr lang="en-US" sz="2000" b="0" dirty="0"/>
              <a:t>, non </a:t>
            </a:r>
            <a:r>
              <a:rPr lang="en-US" sz="2000" b="0" dirty="0" err="1"/>
              <a:t>dichiara</a:t>
            </a:r>
            <a:r>
              <a:rPr lang="en-US" sz="2000" b="0" dirty="0"/>
              <a:t> e/o </a:t>
            </a:r>
            <a:r>
              <a:rPr lang="en-US" sz="2000" b="0" dirty="0" err="1"/>
              <a:t>accerta</a:t>
            </a:r>
            <a:r>
              <a:rPr lang="en-US" sz="2000" b="0" dirty="0"/>
              <a:t> </a:t>
            </a:r>
            <a:r>
              <a:rPr lang="en-US" sz="2000" b="0" dirty="0" err="1"/>
              <a:t>alcuno</a:t>
            </a:r>
            <a:r>
              <a:rPr lang="en-US" sz="2000" b="0" dirty="0"/>
              <a:t> </a:t>
            </a:r>
            <a:r>
              <a:rPr lang="en-US" sz="2000" b="0" dirty="0" err="1"/>
              <a:t>stato</a:t>
            </a:r>
            <a:r>
              <a:rPr lang="en-US" sz="2000" b="0" dirty="0"/>
              <a:t> di </a:t>
            </a:r>
            <a:r>
              <a:rPr lang="en-US" sz="2000" b="0" dirty="0" err="1"/>
              <a:t>insolvenza</a:t>
            </a:r>
            <a:r>
              <a:rPr lang="en-US" sz="2000" b="0" dirty="0"/>
              <a:t>, </a:t>
            </a:r>
            <a:r>
              <a:rPr lang="en-US" sz="2000" b="0" dirty="0" err="1"/>
              <a:t>bensì</a:t>
            </a:r>
            <a:r>
              <a:rPr lang="en-US" sz="2000" b="0" dirty="0"/>
              <a:t> </a:t>
            </a:r>
            <a:r>
              <a:rPr lang="en-US" sz="2000" b="0" dirty="0" err="1"/>
              <a:t>prende</a:t>
            </a:r>
            <a:r>
              <a:rPr lang="en-US" sz="2000" b="0" dirty="0"/>
              <a:t> </a:t>
            </a:r>
            <a:r>
              <a:rPr lang="en-US" sz="2000" b="0" dirty="0" err="1"/>
              <a:t>atto</a:t>
            </a:r>
            <a:r>
              <a:rPr lang="en-US" sz="2000" b="0" dirty="0"/>
              <a:t> di </a:t>
            </a:r>
            <a:r>
              <a:rPr lang="en-US" sz="2000" b="0" dirty="0" err="1"/>
              <a:t>uno</a:t>
            </a:r>
            <a:r>
              <a:rPr lang="en-US" sz="2000" b="0" dirty="0"/>
              <a:t> </a:t>
            </a:r>
            <a:r>
              <a:rPr lang="en-US" sz="2000" b="0" dirty="0" err="1"/>
              <a:t>stato</a:t>
            </a:r>
            <a:r>
              <a:rPr lang="en-US" sz="2000" b="0" dirty="0"/>
              <a:t> di </a:t>
            </a:r>
            <a:r>
              <a:rPr lang="en-US" sz="2000" b="0" dirty="0" err="1"/>
              <a:t>difficoltà</a:t>
            </a:r>
            <a:r>
              <a:rPr lang="en-US" sz="2000" b="0" dirty="0"/>
              <a:t> </a:t>
            </a:r>
            <a:r>
              <a:rPr lang="en-US" sz="2000" b="0" dirty="0" err="1"/>
              <a:t>economico-finanziaria</a:t>
            </a:r>
            <a:r>
              <a:rPr lang="en-US" sz="2000" b="0" dirty="0"/>
              <a:t> (non </a:t>
            </a:r>
            <a:r>
              <a:rPr lang="en-US" sz="2000" b="0" dirty="0" err="1"/>
              <a:t>necessariamente</a:t>
            </a:r>
            <a:r>
              <a:rPr lang="en-US" sz="2000" b="0" dirty="0"/>
              <a:t> </a:t>
            </a:r>
            <a:r>
              <a:rPr lang="en-US" sz="2000" b="0" dirty="0" err="1"/>
              <a:t>destinata</a:t>
            </a:r>
            <a:r>
              <a:rPr lang="en-US" sz="2000" b="0" dirty="0"/>
              <a:t> </a:t>
            </a:r>
            <a:r>
              <a:rPr lang="it-IT" sz="2000" b="0" dirty="0"/>
              <a:t> </a:t>
            </a:r>
            <a:r>
              <a:rPr lang="en-US" sz="2000" b="0" dirty="0"/>
              <a:t>a </a:t>
            </a:r>
            <a:r>
              <a:rPr lang="en-US" sz="2000" b="0" dirty="0" err="1"/>
              <a:t>sfociare</a:t>
            </a:r>
            <a:r>
              <a:rPr lang="en-US" sz="2000" b="0" dirty="0"/>
              <a:t> </a:t>
            </a:r>
            <a:r>
              <a:rPr lang="en-US" sz="2000" b="0" dirty="0" err="1"/>
              <a:t>nell’insolvenza</a:t>
            </a:r>
            <a:r>
              <a:rPr lang="en-US" sz="2000" b="0" dirty="0"/>
              <a:t>) </a:t>
            </a:r>
            <a:r>
              <a:rPr lang="en-US" sz="2000" b="0" dirty="0" err="1"/>
              <a:t>che</a:t>
            </a:r>
            <a:r>
              <a:rPr lang="en-US" sz="2000" b="0" dirty="0"/>
              <a:t> </a:t>
            </a:r>
            <a:r>
              <a:rPr lang="en-US" sz="2000" b="0" dirty="0" err="1"/>
              <a:t>potrebbe</a:t>
            </a:r>
            <a:r>
              <a:rPr lang="en-US" sz="2000" b="0" dirty="0"/>
              <a:t> </a:t>
            </a:r>
            <a:r>
              <a:rPr lang="en-US" sz="2000" b="0" dirty="0" err="1"/>
              <a:t>essere</a:t>
            </a:r>
            <a:r>
              <a:rPr lang="en-US" sz="2000" b="0" dirty="0"/>
              <a:t> </a:t>
            </a:r>
            <a:r>
              <a:rPr lang="en-US" sz="2000" b="0" dirty="0" err="1"/>
              <a:t>risolta</a:t>
            </a:r>
            <a:r>
              <a:rPr lang="en-US" sz="2000" b="0" dirty="0"/>
              <a:t> con </a:t>
            </a:r>
            <a:r>
              <a:rPr lang="en-US" sz="2000" b="0" dirty="0" err="1"/>
              <a:t>il</a:t>
            </a:r>
            <a:r>
              <a:rPr lang="en-US" sz="2000" b="0" dirty="0"/>
              <a:t> </a:t>
            </a:r>
            <a:r>
              <a:rPr lang="en-US" sz="2000" b="0" i="1" dirty="0" err="1"/>
              <a:t>placet</a:t>
            </a:r>
            <a:r>
              <a:rPr lang="it-IT" sz="2000" b="0" dirty="0"/>
              <a:t> </a:t>
            </a:r>
            <a:r>
              <a:rPr lang="en-US" sz="2000" b="0" dirty="0" err="1"/>
              <a:t>della</a:t>
            </a:r>
            <a:r>
              <a:rPr lang="en-US" sz="2000" b="0" dirty="0"/>
              <a:t> </a:t>
            </a:r>
            <a:r>
              <a:rPr lang="en-US" sz="2000" b="0" dirty="0" err="1"/>
              <a:t>maggioranza</a:t>
            </a:r>
            <a:r>
              <a:rPr lang="en-US" sz="2000" b="0" dirty="0"/>
              <a:t> </a:t>
            </a:r>
            <a:r>
              <a:rPr lang="en-US" sz="2000" b="0" dirty="0" err="1"/>
              <a:t>qualificata</a:t>
            </a:r>
            <a:r>
              <a:rPr lang="en-US" sz="2000" b="0" dirty="0"/>
              <a:t> (o “</a:t>
            </a:r>
            <a:r>
              <a:rPr lang="en-US" sz="2000" b="0" dirty="0" err="1"/>
              <a:t>maggioranze</a:t>
            </a:r>
            <a:r>
              <a:rPr lang="en-US" sz="2000" b="0" dirty="0"/>
              <a:t>” in </a:t>
            </a:r>
            <a:r>
              <a:rPr lang="en-US" sz="2000" b="0" dirty="0" err="1"/>
              <a:t>caso</a:t>
            </a:r>
            <a:r>
              <a:rPr lang="en-US" sz="2000" b="0" dirty="0"/>
              <a:t> di </a:t>
            </a:r>
            <a:r>
              <a:rPr lang="en-US" sz="2000" b="0" dirty="0" err="1"/>
              <a:t>suddivisione</a:t>
            </a:r>
            <a:r>
              <a:rPr lang="en-US" sz="2000" b="0" dirty="0"/>
              <a:t> in </a:t>
            </a:r>
            <a:r>
              <a:rPr lang="en-US" sz="2000" b="0" dirty="0" err="1"/>
              <a:t>classi</a:t>
            </a:r>
            <a:r>
              <a:rPr lang="en-US" sz="2000" b="0" dirty="0"/>
              <a:t>) </a:t>
            </a:r>
            <a:r>
              <a:rPr lang="en-US" sz="2000" b="0" dirty="0" err="1"/>
              <a:t>dei</a:t>
            </a:r>
            <a:r>
              <a:rPr lang="en-US" sz="2000" b="0" dirty="0"/>
              <a:t> </a:t>
            </a:r>
            <a:r>
              <a:rPr lang="en-US" sz="2000" b="0" dirty="0" err="1"/>
              <a:t>creditori</a:t>
            </a:r>
            <a:r>
              <a:rPr lang="en-US" sz="2000" b="0" dirty="0"/>
              <a:t>.</a:t>
            </a:r>
            <a:endParaRPr lang="it-IT" sz="2000" b="0" dirty="0"/>
          </a:p>
          <a:p>
            <a:pPr algn="just"/>
            <a:endParaRPr lang="it-IT" sz="2000" i="1" dirty="0"/>
          </a:p>
          <a:p>
            <a:pPr marL="0" lvl="0" indent="0" algn="just">
              <a:spcBef>
                <a:spcPct val="20000"/>
              </a:spcBef>
            </a:pPr>
            <a:endParaRPr lang="it-IT" altLang="it-IT" sz="1814" dirty="0"/>
          </a:p>
        </p:txBody>
      </p:sp>
    </p:spTree>
    <p:extLst>
      <p:ext uri="{BB962C8B-B14F-4D97-AF65-F5344CB8AC3E}">
        <p14:creationId xmlns:p14="http://schemas.microsoft.com/office/powerpoint/2010/main" val="19440852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Concordato preventivo</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lstStyle/>
          <a:p>
            <a:pPr algn="just"/>
            <a:r>
              <a:rPr lang="en-US" sz="2000" b="0" dirty="0" smtClean="0"/>
              <a:t>	</a:t>
            </a:r>
            <a:r>
              <a:rPr lang="en-US" sz="2000" b="0" dirty="0" err="1" smtClean="0"/>
              <a:t>Ovviamente</a:t>
            </a:r>
            <a:r>
              <a:rPr lang="en-US" sz="2000" b="0" dirty="0"/>
              <a:t>, </a:t>
            </a:r>
            <a:r>
              <a:rPr lang="en-US" sz="2000" b="0" dirty="0" err="1"/>
              <a:t>una</a:t>
            </a:r>
            <a:r>
              <a:rPr lang="en-US" sz="2000" b="0" dirty="0"/>
              <a:t> </a:t>
            </a:r>
            <a:r>
              <a:rPr lang="en-US" sz="2000" b="0" dirty="0" err="1"/>
              <a:t>società</a:t>
            </a:r>
            <a:r>
              <a:rPr lang="en-US" sz="2000" b="0" dirty="0"/>
              <a:t> di </a:t>
            </a:r>
            <a:r>
              <a:rPr lang="en-US" sz="2000" b="0" dirty="0" err="1"/>
              <a:t>calcio</a:t>
            </a:r>
            <a:r>
              <a:rPr lang="en-US" sz="2000" b="0" dirty="0"/>
              <a:t> </a:t>
            </a:r>
            <a:r>
              <a:rPr lang="en-US" sz="2000" b="0" dirty="0" err="1"/>
              <a:t>potrà</a:t>
            </a:r>
            <a:r>
              <a:rPr lang="en-US" sz="2000" b="0" dirty="0"/>
              <a:t> </a:t>
            </a:r>
            <a:r>
              <a:rPr lang="en-US" sz="2000" b="0" dirty="0" err="1"/>
              <a:t>essere</a:t>
            </a:r>
            <a:r>
              <a:rPr lang="en-US" sz="2000" b="0" dirty="0"/>
              <a:t> </a:t>
            </a:r>
            <a:r>
              <a:rPr lang="en-US" sz="2000" b="0" dirty="0" err="1"/>
              <a:t>sottoposta</a:t>
            </a:r>
            <a:r>
              <a:rPr lang="en-US" sz="2000" b="0" dirty="0"/>
              <a:t> a </a:t>
            </a:r>
            <a:r>
              <a:rPr lang="en-US" sz="2000" b="0" dirty="0" err="1"/>
              <a:t>detta</a:t>
            </a:r>
            <a:r>
              <a:rPr lang="en-US" sz="2000" b="0" dirty="0"/>
              <a:t> </a:t>
            </a:r>
            <a:r>
              <a:rPr lang="en-US" sz="2000" b="0" dirty="0" err="1"/>
              <a:t>procedura</a:t>
            </a:r>
            <a:r>
              <a:rPr lang="en-US" sz="2000" b="0" dirty="0"/>
              <a:t> </a:t>
            </a:r>
            <a:r>
              <a:rPr lang="en-US" sz="2000" b="0" dirty="0" err="1"/>
              <a:t>ove</a:t>
            </a:r>
            <a:r>
              <a:rPr lang="en-US" sz="2000" b="0" dirty="0"/>
              <a:t>, </a:t>
            </a:r>
            <a:r>
              <a:rPr lang="en-US" sz="2000" b="0" dirty="0" err="1"/>
              <a:t>oltre</a:t>
            </a:r>
            <a:r>
              <a:rPr lang="en-US" sz="2000" b="0" dirty="0"/>
              <a:t> al </a:t>
            </a:r>
            <a:r>
              <a:rPr lang="en-US" sz="2000" b="0" dirty="0" err="1"/>
              <a:t>requisito</a:t>
            </a:r>
            <a:r>
              <a:rPr lang="en-US" sz="2000" b="0" dirty="0"/>
              <a:t> </a:t>
            </a:r>
            <a:r>
              <a:rPr lang="en-US" sz="2000" b="0" dirty="0" err="1" smtClean="0"/>
              <a:t>soggettivo</a:t>
            </a:r>
            <a:r>
              <a:rPr lang="en-US" sz="2000" b="0" dirty="0" smtClean="0"/>
              <a:t>, </a:t>
            </a:r>
            <a:r>
              <a:rPr lang="en-US" sz="2000" b="0" dirty="0" err="1"/>
              <a:t>sia</a:t>
            </a:r>
            <a:r>
              <a:rPr lang="en-US" sz="2000" b="0" dirty="0"/>
              <a:t> in </a:t>
            </a:r>
            <a:r>
              <a:rPr lang="en-US" sz="2000" b="0" dirty="0" err="1"/>
              <a:t>possesso</a:t>
            </a:r>
            <a:r>
              <a:rPr lang="en-US" sz="2000" b="0" dirty="0"/>
              <a:t> </a:t>
            </a:r>
            <a:r>
              <a:rPr lang="en-US" sz="2000" b="0" dirty="0" err="1"/>
              <a:t>anche</a:t>
            </a:r>
            <a:r>
              <a:rPr lang="en-US" sz="2000" b="0" dirty="0"/>
              <a:t> del </a:t>
            </a:r>
            <a:r>
              <a:rPr lang="en-US" sz="2000" b="0" dirty="0" err="1"/>
              <a:t>requisito</a:t>
            </a:r>
            <a:r>
              <a:rPr lang="en-US" sz="2000" b="0" dirty="0"/>
              <a:t> </a:t>
            </a:r>
            <a:r>
              <a:rPr lang="en-US" sz="2000" b="0" dirty="0" err="1"/>
              <a:t>soggettivo</a:t>
            </a:r>
            <a:r>
              <a:rPr lang="en-US" sz="2000" b="0" dirty="0"/>
              <a:t> </a:t>
            </a:r>
            <a:r>
              <a:rPr lang="en-US" sz="2000" b="0" dirty="0" err="1"/>
              <a:t>dimensionale</a:t>
            </a:r>
            <a:r>
              <a:rPr lang="en-US" sz="2000" b="0" dirty="0"/>
              <a:t>, </a:t>
            </a:r>
            <a:r>
              <a:rPr lang="en-US" sz="2000" b="0" dirty="0" err="1"/>
              <a:t>peraltro</a:t>
            </a:r>
            <a:r>
              <a:rPr lang="en-US" sz="2000" b="0" dirty="0"/>
              <a:t> </a:t>
            </a:r>
            <a:r>
              <a:rPr lang="en-US" sz="2000" b="0" dirty="0" err="1"/>
              <a:t>agevolmente</a:t>
            </a:r>
            <a:r>
              <a:rPr lang="en-US" sz="2000" b="0" dirty="0"/>
              <a:t> </a:t>
            </a:r>
            <a:r>
              <a:rPr lang="en-US" sz="2000" b="0" dirty="0" err="1"/>
              <a:t>riscontrabile</a:t>
            </a:r>
            <a:r>
              <a:rPr lang="en-US" sz="2000" b="0" dirty="0"/>
              <a:t> </a:t>
            </a:r>
            <a:r>
              <a:rPr lang="en-US" sz="2000" b="0" dirty="0" err="1"/>
              <a:t>nello</a:t>
            </a:r>
            <a:r>
              <a:rPr lang="en-US" sz="2000" b="0" dirty="0"/>
              <a:t> </a:t>
            </a:r>
            <a:r>
              <a:rPr lang="en-US" sz="2000" b="0" dirty="0" err="1"/>
              <a:t>specifico</a:t>
            </a:r>
            <a:r>
              <a:rPr lang="en-US" sz="2000" b="0" dirty="0"/>
              <a:t> </a:t>
            </a:r>
            <a:r>
              <a:rPr lang="en-US" sz="2000" b="0" dirty="0" err="1"/>
              <a:t>settore</a:t>
            </a:r>
            <a:r>
              <a:rPr lang="en-US" sz="2000" b="0" dirty="0"/>
              <a:t> </a:t>
            </a:r>
            <a:r>
              <a:rPr lang="en-US" sz="2000" b="0" dirty="0" err="1"/>
              <a:t>sportivo</a:t>
            </a:r>
            <a:r>
              <a:rPr lang="en-US" sz="2000" b="0" dirty="0"/>
              <a:t>, </a:t>
            </a:r>
            <a:r>
              <a:rPr lang="en-US" sz="2000" b="0" dirty="0" err="1"/>
              <a:t>correlato</a:t>
            </a:r>
            <a:r>
              <a:rPr lang="en-US" sz="2000" b="0" dirty="0"/>
              <a:t> al </a:t>
            </a:r>
            <a:r>
              <a:rPr lang="en-US" sz="2000" b="0" dirty="0" err="1"/>
              <a:t>superamento</a:t>
            </a:r>
            <a:r>
              <a:rPr lang="en-US" sz="2000" b="0" dirty="0"/>
              <a:t> di </a:t>
            </a:r>
            <a:r>
              <a:rPr lang="en-US" sz="2000" b="0" dirty="0" err="1"/>
              <a:t>almeno</a:t>
            </a:r>
            <a:r>
              <a:rPr lang="en-US" sz="2000" b="0" dirty="0"/>
              <a:t> </a:t>
            </a:r>
            <a:r>
              <a:rPr lang="en-US" sz="2000" b="0" dirty="0" err="1"/>
              <a:t>uno</a:t>
            </a:r>
            <a:r>
              <a:rPr lang="en-US" sz="2000" b="0" dirty="0"/>
              <a:t> </a:t>
            </a:r>
            <a:r>
              <a:rPr lang="en-US" sz="2000" b="0" dirty="0" err="1"/>
              <a:t>dei</a:t>
            </a:r>
            <a:r>
              <a:rPr lang="en-US" sz="2000" b="0" dirty="0"/>
              <a:t> </a:t>
            </a:r>
            <a:r>
              <a:rPr lang="en-US" sz="2000" b="0" dirty="0" err="1"/>
              <a:t>tre</a:t>
            </a:r>
            <a:r>
              <a:rPr lang="en-US" sz="2000" b="0" dirty="0"/>
              <a:t> </a:t>
            </a:r>
            <a:r>
              <a:rPr lang="en-US" sz="2000" b="0" dirty="0" err="1"/>
              <a:t>seguenti</a:t>
            </a:r>
            <a:r>
              <a:rPr lang="en-US" sz="2000" b="0" dirty="0"/>
              <a:t> </a:t>
            </a:r>
            <a:r>
              <a:rPr lang="en-US" sz="2000" b="0" dirty="0" err="1"/>
              <a:t>parametri</a:t>
            </a:r>
            <a:r>
              <a:rPr lang="en-US" sz="2000" b="0" dirty="0"/>
              <a:t>: a) </a:t>
            </a:r>
            <a:r>
              <a:rPr lang="en-US" sz="2000" b="0" i="1" dirty="0" err="1"/>
              <a:t>attivo</a:t>
            </a:r>
            <a:r>
              <a:rPr lang="en-US" sz="2000" b="0" i="1" dirty="0"/>
              <a:t> </a:t>
            </a:r>
            <a:r>
              <a:rPr lang="en-US" sz="2000" b="0" i="1" dirty="0" err="1"/>
              <a:t>patrimoniale</a:t>
            </a:r>
            <a:r>
              <a:rPr lang="en-US" sz="2000" b="0" i="1" dirty="0"/>
              <a:t> </a:t>
            </a:r>
            <a:r>
              <a:rPr lang="en-US" sz="2000" b="0" dirty="0"/>
              <a:t>di </a:t>
            </a:r>
            <a:r>
              <a:rPr lang="en-US" sz="2000" b="0" dirty="0" err="1"/>
              <a:t>ammontare</a:t>
            </a:r>
            <a:r>
              <a:rPr lang="en-US" sz="2000" b="0" dirty="0"/>
              <a:t> </a:t>
            </a:r>
            <a:r>
              <a:rPr lang="en-US" sz="2000" b="0" dirty="0" err="1"/>
              <a:t>complessivo</a:t>
            </a:r>
            <a:r>
              <a:rPr lang="en-US" sz="2000" b="0" dirty="0"/>
              <a:t> </a:t>
            </a:r>
            <a:r>
              <a:rPr lang="en-US" sz="2000" b="0" dirty="0" err="1"/>
              <a:t>annuo</a:t>
            </a:r>
            <a:r>
              <a:rPr lang="en-US" sz="2000" b="0" dirty="0"/>
              <a:t> </a:t>
            </a:r>
            <a:r>
              <a:rPr lang="en-US" sz="2000" b="0" dirty="0" err="1"/>
              <a:t>superiore</a:t>
            </a:r>
            <a:r>
              <a:rPr lang="en-US" sz="2000" b="0" dirty="0"/>
              <a:t> ad euro </a:t>
            </a:r>
            <a:r>
              <a:rPr lang="en-US" sz="2000" b="0" dirty="0" err="1"/>
              <a:t>trecentomila</a:t>
            </a:r>
            <a:r>
              <a:rPr lang="en-US" sz="2000" b="0" dirty="0"/>
              <a:t>, </a:t>
            </a:r>
            <a:r>
              <a:rPr lang="en-US" sz="2000" b="0" dirty="0" err="1"/>
              <a:t>riferito</a:t>
            </a:r>
            <a:r>
              <a:rPr lang="en-US" sz="2000" b="0" dirty="0"/>
              <a:t> </a:t>
            </a:r>
            <a:r>
              <a:rPr lang="en-US" sz="2000" b="0" dirty="0" err="1"/>
              <a:t>ai</a:t>
            </a:r>
            <a:r>
              <a:rPr lang="en-US" sz="2000" b="0" dirty="0"/>
              <a:t> </a:t>
            </a:r>
            <a:r>
              <a:rPr lang="en-US" sz="2000" b="0" dirty="0" err="1"/>
              <a:t>tre</a:t>
            </a:r>
            <a:r>
              <a:rPr lang="en-US" sz="2000" b="0" dirty="0"/>
              <a:t> </a:t>
            </a:r>
            <a:r>
              <a:rPr lang="en-US" sz="2000" b="0" dirty="0" err="1"/>
              <a:t>esercizi</a:t>
            </a:r>
            <a:r>
              <a:rPr lang="en-US" sz="2000" b="0" dirty="0"/>
              <a:t> </a:t>
            </a:r>
            <a:r>
              <a:rPr lang="en-US" sz="2000" b="0" dirty="0" err="1"/>
              <a:t>antecedenti</a:t>
            </a:r>
            <a:r>
              <a:rPr lang="en-US" sz="2000" b="0" dirty="0"/>
              <a:t> la data di </a:t>
            </a:r>
            <a:r>
              <a:rPr lang="en-US" sz="2000" b="0" dirty="0" err="1"/>
              <a:t>deposito</a:t>
            </a:r>
            <a:r>
              <a:rPr lang="en-US" sz="2000" b="0" dirty="0"/>
              <a:t> della </a:t>
            </a:r>
            <a:r>
              <a:rPr lang="en-US" sz="2000" b="0" dirty="0" err="1"/>
              <a:t>domanda</a:t>
            </a:r>
            <a:r>
              <a:rPr lang="en-US" sz="2000" b="0" dirty="0"/>
              <a:t> o </a:t>
            </a:r>
            <a:r>
              <a:rPr lang="en-US" sz="2000" b="0" dirty="0" err="1"/>
              <a:t>dall’inizio</a:t>
            </a:r>
            <a:r>
              <a:rPr lang="en-US" sz="2000" b="0" dirty="0"/>
              <a:t> </a:t>
            </a:r>
            <a:r>
              <a:rPr lang="en-US" sz="2000" b="0" dirty="0" err="1"/>
              <a:t>dell’attività</a:t>
            </a:r>
            <a:r>
              <a:rPr lang="en-US" sz="2000" b="0" dirty="0"/>
              <a:t> se di </a:t>
            </a:r>
            <a:r>
              <a:rPr lang="en-US" sz="2000" b="0" dirty="0" err="1"/>
              <a:t>durata</a:t>
            </a:r>
            <a:r>
              <a:rPr lang="en-US" sz="2000" b="0" dirty="0"/>
              <a:t> </a:t>
            </a:r>
            <a:r>
              <a:rPr lang="en-US" sz="2000" b="0" dirty="0" err="1"/>
              <a:t>inferiore</a:t>
            </a:r>
            <a:r>
              <a:rPr lang="en-US" sz="2000" b="0" dirty="0"/>
              <a:t>; b) </a:t>
            </a:r>
            <a:r>
              <a:rPr lang="en-US" sz="2000" b="0" i="1" dirty="0" err="1"/>
              <a:t>ricavi</a:t>
            </a:r>
            <a:r>
              <a:rPr lang="en-US" sz="2000" b="0" i="1" dirty="0"/>
              <a:t> </a:t>
            </a:r>
            <a:r>
              <a:rPr lang="en-US" sz="2000" b="0" i="1" dirty="0" err="1"/>
              <a:t>lordi</a:t>
            </a:r>
            <a:r>
              <a:rPr lang="en-US" sz="2000" b="0" i="1" dirty="0"/>
              <a:t> </a:t>
            </a:r>
            <a:r>
              <a:rPr lang="en-US" sz="2000" b="0" dirty="0"/>
              <a:t>per un </a:t>
            </a:r>
            <a:r>
              <a:rPr lang="en-US" sz="2000" b="0" dirty="0" err="1"/>
              <a:t>ammontare</a:t>
            </a:r>
            <a:r>
              <a:rPr lang="en-US" sz="2000" b="0" dirty="0"/>
              <a:t> </a:t>
            </a:r>
            <a:r>
              <a:rPr lang="en-US" sz="2000" b="0" dirty="0" err="1"/>
              <a:t>complessivo</a:t>
            </a:r>
            <a:r>
              <a:rPr lang="en-US" sz="2000" b="0" dirty="0"/>
              <a:t> </a:t>
            </a:r>
            <a:r>
              <a:rPr lang="en-US" sz="2000" b="0" dirty="0" err="1"/>
              <a:t>annuo</a:t>
            </a:r>
            <a:r>
              <a:rPr lang="en-US" sz="2000" b="0" dirty="0"/>
              <a:t> </a:t>
            </a:r>
            <a:r>
              <a:rPr lang="en-US" sz="2000" b="0" dirty="0" err="1"/>
              <a:t>superiore</a:t>
            </a:r>
            <a:r>
              <a:rPr lang="en-US" sz="2000" b="0" dirty="0"/>
              <a:t> ad euro </a:t>
            </a:r>
            <a:r>
              <a:rPr lang="en-US" sz="2000" b="0" dirty="0" err="1"/>
              <a:t>duecentomila</a:t>
            </a:r>
            <a:r>
              <a:rPr lang="it-IT" sz="2000" b="0" dirty="0"/>
              <a:t> </a:t>
            </a:r>
            <a:r>
              <a:rPr lang="en-US" sz="2000" b="0" dirty="0" err="1" smtClean="0"/>
              <a:t>realizzati</a:t>
            </a:r>
            <a:r>
              <a:rPr lang="en-US" sz="2000" b="0" dirty="0" smtClean="0"/>
              <a:t> </a:t>
            </a:r>
            <a:r>
              <a:rPr lang="en-US" sz="2000" b="0" dirty="0" err="1"/>
              <a:t>nei</a:t>
            </a:r>
            <a:r>
              <a:rPr lang="en-US" sz="2000" b="0" dirty="0"/>
              <a:t> </a:t>
            </a:r>
            <a:r>
              <a:rPr lang="en-US" sz="2000" b="0" dirty="0" err="1"/>
              <a:t>tre</a:t>
            </a:r>
            <a:r>
              <a:rPr lang="en-US" sz="2000" b="0" dirty="0"/>
              <a:t> </a:t>
            </a:r>
            <a:r>
              <a:rPr lang="en-US" sz="2000" b="0" dirty="0" err="1"/>
              <a:t>esercizi</a:t>
            </a:r>
            <a:r>
              <a:rPr lang="en-US" sz="2000" b="0" dirty="0"/>
              <a:t> </a:t>
            </a:r>
            <a:r>
              <a:rPr lang="en-US" sz="2000" b="0" dirty="0" err="1"/>
              <a:t>antecedenti</a:t>
            </a:r>
            <a:r>
              <a:rPr lang="en-US" sz="2000" b="0" dirty="0"/>
              <a:t> la data di </a:t>
            </a:r>
            <a:r>
              <a:rPr lang="en-US" sz="2000" b="0" dirty="0" err="1"/>
              <a:t>deposito</a:t>
            </a:r>
            <a:r>
              <a:rPr lang="en-US" sz="2000" b="0" dirty="0"/>
              <a:t> </a:t>
            </a:r>
            <a:r>
              <a:rPr lang="en-US" sz="2000" b="0" dirty="0" err="1"/>
              <a:t>della</a:t>
            </a:r>
            <a:r>
              <a:rPr lang="en-US" sz="2000" b="0" dirty="0"/>
              <a:t> </a:t>
            </a:r>
            <a:r>
              <a:rPr lang="en-US" sz="2000" b="0" dirty="0" err="1"/>
              <a:t>domanda</a:t>
            </a:r>
            <a:r>
              <a:rPr lang="en-US" sz="2000" b="0" dirty="0"/>
              <a:t> o </a:t>
            </a:r>
            <a:r>
              <a:rPr lang="en-US" sz="2000" b="0" dirty="0" err="1"/>
              <a:t>dall’inizio</a:t>
            </a:r>
            <a:r>
              <a:rPr lang="en-US" sz="2000" b="0" dirty="0"/>
              <a:t> </a:t>
            </a:r>
            <a:r>
              <a:rPr lang="en-US" sz="2000" b="0" dirty="0" err="1"/>
              <a:t>dell’attività</a:t>
            </a:r>
            <a:r>
              <a:rPr lang="en-US" sz="2000" b="0" dirty="0"/>
              <a:t>, se di </a:t>
            </a:r>
            <a:r>
              <a:rPr lang="en-US" sz="2000" b="0" dirty="0" err="1"/>
              <a:t>durata</a:t>
            </a:r>
            <a:r>
              <a:rPr lang="en-US" sz="2000" b="0" dirty="0"/>
              <a:t> </a:t>
            </a:r>
            <a:r>
              <a:rPr lang="en-US" sz="2000" b="0" dirty="0" err="1"/>
              <a:t>inferiore</a:t>
            </a:r>
            <a:r>
              <a:rPr lang="en-US" sz="2000" b="0" dirty="0"/>
              <a:t>; c) </a:t>
            </a:r>
            <a:r>
              <a:rPr lang="en-US" sz="2000" b="0" dirty="0" err="1"/>
              <a:t>ammontare</a:t>
            </a:r>
            <a:r>
              <a:rPr lang="en-US" sz="2000" b="0" dirty="0"/>
              <a:t> di </a:t>
            </a:r>
            <a:r>
              <a:rPr lang="en-US" sz="2000" b="0" i="1" dirty="0" err="1"/>
              <a:t>debiti</a:t>
            </a:r>
            <a:r>
              <a:rPr lang="en-US" sz="2000" b="0" dirty="0"/>
              <a:t>, </a:t>
            </a:r>
            <a:r>
              <a:rPr lang="en-US" sz="2000" b="0" dirty="0" err="1"/>
              <a:t>anche</a:t>
            </a:r>
            <a:r>
              <a:rPr lang="en-US" sz="2000" b="0" dirty="0"/>
              <a:t> non </a:t>
            </a:r>
            <a:r>
              <a:rPr lang="en-US" sz="2000" b="0" dirty="0" err="1"/>
              <a:t>scaduti</a:t>
            </a:r>
            <a:r>
              <a:rPr lang="en-US" sz="2000" b="0" dirty="0"/>
              <a:t>, </a:t>
            </a:r>
            <a:r>
              <a:rPr lang="en-US" sz="2000" b="0" dirty="0" err="1" smtClean="0"/>
              <a:t>superiore</a:t>
            </a:r>
            <a:r>
              <a:rPr lang="it-IT" sz="2000" b="0" dirty="0"/>
              <a:t> </a:t>
            </a:r>
            <a:r>
              <a:rPr lang="en-US" sz="2000" b="0" dirty="0" smtClean="0"/>
              <a:t>ad </a:t>
            </a:r>
            <a:r>
              <a:rPr lang="en-US" sz="2000" b="0" dirty="0"/>
              <a:t>euro </a:t>
            </a:r>
            <a:r>
              <a:rPr lang="en-US" sz="2000" b="0" dirty="0" err="1" smtClean="0"/>
              <a:t>cinquecentomila</a:t>
            </a:r>
            <a:r>
              <a:rPr lang="en-US" sz="2000" dirty="0" smtClean="0"/>
              <a:t>.</a:t>
            </a:r>
            <a:r>
              <a:rPr lang="it-IT" sz="2000" dirty="0" smtClean="0"/>
              <a:t> </a:t>
            </a:r>
            <a:endParaRPr lang="it-IT" altLang="it-IT" sz="1814" dirty="0"/>
          </a:p>
        </p:txBody>
      </p:sp>
    </p:spTree>
    <p:extLst>
      <p:ext uri="{BB962C8B-B14F-4D97-AF65-F5344CB8AC3E}">
        <p14:creationId xmlns:p14="http://schemas.microsoft.com/office/powerpoint/2010/main" val="17173193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Concordato preventivo</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fontScale="85000" lnSpcReduction="10000"/>
          </a:bodyPr>
          <a:lstStyle/>
          <a:p>
            <a:pPr algn="just"/>
            <a:r>
              <a:rPr lang="en-US" sz="2000" b="0" dirty="0" smtClean="0"/>
              <a:t>In </a:t>
            </a:r>
            <a:r>
              <a:rPr lang="en-US" sz="2000" b="0" dirty="0" err="1" smtClean="0"/>
              <a:t>conclusione</a:t>
            </a:r>
            <a:r>
              <a:rPr lang="en-US" sz="2000" b="0" dirty="0" smtClean="0"/>
              <a:t> </a:t>
            </a:r>
            <a:r>
              <a:rPr lang="en-US" sz="2000" b="0" dirty="0" err="1" smtClean="0"/>
              <a:t>si</a:t>
            </a:r>
            <a:r>
              <a:rPr lang="en-US" sz="2000" b="0" dirty="0" smtClean="0"/>
              <a:t> </a:t>
            </a:r>
            <a:r>
              <a:rPr lang="en-US" sz="2000" b="0" dirty="0" err="1" smtClean="0"/>
              <a:t>può</a:t>
            </a:r>
            <a:r>
              <a:rPr lang="en-US" sz="2000" b="0" dirty="0" smtClean="0"/>
              <a:t> </a:t>
            </a:r>
            <a:r>
              <a:rPr lang="en-US" sz="2000" b="0" dirty="0" err="1" smtClean="0"/>
              <a:t>affermare</a:t>
            </a:r>
            <a:r>
              <a:rPr lang="en-US" sz="2000" b="0" dirty="0" smtClean="0"/>
              <a:t> </a:t>
            </a:r>
            <a:r>
              <a:rPr lang="en-US" sz="2000" b="0" dirty="0" err="1" smtClean="0"/>
              <a:t>che</a:t>
            </a:r>
            <a:r>
              <a:rPr lang="en-US" sz="2000" b="0" dirty="0" smtClean="0"/>
              <a:t> </a:t>
            </a:r>
            <a:r>
              <a:rPr lang="en-US" sz="2000" b="0" dirty="0" err="1" smtClean="0"/>
              <a:t>nell’ambito</a:t>
            </a:r>
            <a:r>
              <a:rPr lang="en-US" sz="2000" b="0" dirty="0" smtClean="0"/>
              <a:t> </a:t>
            </a:r>
            <a:r>
              <a:rPr lang="en-US" sz="2000" b="0" dirty="0"/>
              <a:t>del </a:t>
            </a:r>
            <a:r>
              <a:rPr lang="en-US" sz="2000" b="0" dirty="0" err="1"/>
              <a:t>diritto</a:t>
            </a:r>
            <a:r>
              <a:rPr lang="en-US" sz="2000" b="0" dirty="0"/>
              <a:t> </a:t>
            </a:r>
            <a:r>
              <a:rPr lang="en-US" sz="2000" b="0" dirty="0" err="1"/>
              <a:t>sportivo</a:t>
            </a:r>
            <a:r>
              <a:rPr lang="en-US" sz="2000" b="0" dirty="0"/>
              <a:t> </a:t>
            </a:r>
            <a:r>
              <a:rPr lang="en-US" sz="2000" b="0" dirty="0" err="1"/>
              <a:t>calcistico</a:t>
            </a:r>
            <a:r>
              <a:rPr lang="en-US" sz="2000" b="0" dirty="0"/>
              <a:t>, </a:t>
            </a:r>
            <a:r>
              <a:rPr lang="en-US" sz="2000" b="0" dirty="0" err="1"/>
              <a:t>nessuna</a:t>
            </a:r>
            <a:r>
              <a:rPr lang="en-US" sz="2000" b="0" dirty="0"/>
              <a:t> </a:t>
            </a:r>
            <a:r>
              <a:rPr lang="en-US" sz="2000" b="0" dirty="0" err="1"/>
              <a:t>disposizione</a:t>
            </a:r>
            <a:r>
              <a:rPr lang="en-US" sz="2000" b="0" dirty="0"/>
              <a:t> </a:t>
            </a:r>
            <a:r>
              <a:rPr lang="en-US" sz="2000" b="0" dirty="0" err="1"/>
              <a:t>regolamentare</a:t>
            </a:r>
            <a:r>
              <a:rPr lang="en-US" sz="2000" b="0" dirty="0"/>
              <a:t> </a:t>
            </a:r>
            <a:r>
              <a:rPr lang="en-US" sz="2000" b="0" dirty="0" err="1"/>
              <a:t>contiene</a:t>
            </a:r>
            <a:r>
              <a:rPr lang="en-US" sz="2000" b="0" dirty="0"/>
              <a:t> </a:t>
            </a:r>
            <a:r>
              <a:rPr lang="en-US" sz="2000" b="0" dirty="0" err="1"/>
              <a:t>preclusioni</a:t>
            </a:r>
            <a:r>
              <a:rPr lang="en-US" sz="2000" b="0" dirty="0"/>
              <a:t> per </a:t>
            </a:r>
            <a:r>
              <a:rPr lang="en-US" sz="2000" b="0" dirty="0" err="1"/>
              <a:t>una</a:t>
            </a:r>
            <a:r>
              <a:rPr lang="en-US" sz="2000" b="0" dirty="0"/>
              <a:t> </a:t>
            </a:r>
            <a:r>
              <a:rPr lang="en-US" sz="2000" b="0" dirty="0" err="1"/>
              <a:t>società</a:t>
            </a:r>
            <a:r>
              <a:rPr lang="en-US" sz="2000" b="0" dirty="0"/>
              <a:t> </a:t>
            </a:r>
            <a:r>
              <a:rPr lang="en-US" sz="2000" b="0" dirty="0" err="1"/>
              <a:t>che</a:t>
            </a:r>
            <a:r>
              <a:rPr lang="en-US" sz="2000" b="0" dirty="0"/>
              <a:t>, </a:t>
            </a:r>
            <a:r>
              <a:rPr lang="en-US" sz="2000" b="0" dirty="0" err="1"/>
              <a:t>sul</a:t>
            </a:r>
            <a:r>
              <a:rPr lang="en-US" sz="2000" b="0" dirty="0"/>
              <a:t> </a:t>
            </a:r>
            <a:r>
              <a:rPr lang="en-US" sz="2000" b="0" dirty="0" err="1"/>
              <a:t>presupposto</a:t>
            </a:r>
            <a:r>
              <a:rPr lang="en-US" sz="2000" b="0" dirty="0"/>
              <a:t> </a:t>
            </a:r>
            <a:r>
              <a:rPr lang="en-US" sz="2000" b="0" dirty="0" err="1"/>
              <a:t>oggettivo</a:t>
            </a:r>
            <a:r>
              <a:rPr lang="en-US" sz="2000" b="0" dirty="0"/>
              <a:t> di un </a:t>
            </a:r>
            <a:r>
              <a:rPr lang="en-US" sz="2000" b="0" dirty="0" err="1"/>
              <a:t>temporaneo</a:t>
            </a:r>
            <a:r>
              <a:rPr lang="en-US" sz="2000" b="0" dirty="0"/>
              <a:t> “</a:t>
            </a:r>
            <a:r>
              <a:rPr lang="en-US" sz="2000" b="0" dirty="0" err="1"/>
              <a:t>stato</a:t>
            </a:r>
            <a:r>
              <a:rPr lang="en-US" sz="2000" b="0" dirty="0"/>
              <a:t> di </a:t>
            </a:r>
            <a:r>
              <a:rPr lang="en-US" sz="2000" b="0" dirty="0" err="1"/>
              <a:t>crisi</a:t>
            </a:r>
            <a:r>
              <a:rPr lang="en-US" sz="2000" b="0" dirty="0"/>
              <a:t>”, </a:t>
            </a:r>
            <a:r>
              <a:rPr lang="en-US" sz="2000" b="0" dirty="0" err="1"/>
              <a:t>acceda</a:t>
            </a:r>
            <a:r>
              <a:rPr lang="en-US" sz="2000" b="0" dirty="0"/>
              <a:t> al </a:t>
            </a:r>
            <a:r>
              <a:rPr lang="en-US" sz="2000" b="0" dirty="0" err="1"/>
              <a:t>concordato</a:t>
            </a:r>
            <a:r>
              <a:rPr lang="en-US" sz="2000" b="0" dirty="0"/>
              <a:t> </a:t>
            </a:r>
            <a:r>
              <a:rPr lang="en-US" sz="2000" b="0" dirty="0" err="1"/>
              <a:t>preventivo</a:t>
            </a:r>
            <a:r>
              <a:rPr lang="en-US" sz="2000" b="0" dirty="0"/>
              <a:t> in </a:t>
            </a:r>
            <a:r>
              <a:rPr lang="en-US" sz="2000" b="0" dirty="0" err="1"/>
              <a:t>continuità</a:t>
            </a:r>
            <a:r>
              <a:rPr lang="en-US" sz="2000" b="0" dirty="0"/>
              <a:t>, </a:t>
            </a:r>
            <a:r>
              <a:rPr lang="en-US" sz="2000" b="0" dirty="0" err="1"/>
              <a:t>poiché</a:t>
            </a:r>
            <a:r>
              <a:rPr lang="en-US" sz="2000" b="0" dirty="0"/>
              <a:t> la </a:t>
            </a:r>
            <a:r>
              <a:rPr lang="en-US" sz="2000" b="0" dirty="0" err="1"/>
              <a:t>peculiarità</a:t>
            </a:r>
            <a:r>
              <a:rPr lang="en-US" sz="2000" b="0" dirty="0"/>
              <a:t> del </a:t>
            </a:r>
            <a:r>
              <a:rPr lang="en-US" sz="2000" b="0" dirty="0" err="1"/>
              <a:t>sistema</a:t>
            </a:r>
            <a:r>
              <a:rPr lang="en-US" sz="2000" b="0" dirty="0"/>
              <a:t> </a:t>
            </a:r>
            <a:r>
              <a:rPr lang="en-US" sz="2000" b="0" dirty="0" err="1"/>
              <a:t>sportivo</a:t>
            </a:r>
            <a:r>
              <a:rPr lang="en-US" sz="2000" b="0" dirty="0"/>
              <a:t> è </a:t>
            </a:r>
            <a:r>
              <a:rPr lang="en-US" sz="2000" b="0" dirty="0" err="1"/>
              <a:t>che</a:t>
            </a:r>
            <a:r>
              <a:rPr lang="en-US" sz="2000" b="0" dirty="0"/>
              <a:t> la (sola) “</a:t>
            </a:r>
            <a:r>
              <a:rPr lang="en-US" sz="2000" b="0" i="1" dirty="0" err="1"/>
              <a:t>dichiarazione</a:t>
            </a:r>
            <a:r>
              <a:rPr lang="en-US" sz="2000" b="0" i="1" dirty="0"/>
              <a:t> e/o </a:t>
            </a:r>
            <a:r>
              <a:rPr lang="en-US" sz="2000" b="0" i="1" dirty="0" err="1"/>
              <a:t>l’accertamento</a:t>
            </a:r>
            <a:r>
              <a:rPr lang="en-US" sz="2000" b="0" i="1" dirty="0"/>
              <a:t> </a:t>
            </a:r>
            <a:r>
              <a:rPr lang="en-US" sz="2000" b="0" i="1" dirty="0" err="1"/>
              <a:t>giudiziale</a:t>
            </a:r>
            <a:r>
              <a:rPr lang="en-US" sz="2000" b="0" i="1" dirty="0"/>
              <a:t> </a:t>
            </a:r>
            <a:r>
              <a:rPr lang="en-US" sz="2000" b="0" i="1" dirty="0" err="1"/>
              <a:t>dello</a:t>
            </a:r>
            <a:r>
              <a:rPr lang="en-US" sz="2000" b="0" i="1" dirty="0"/>
              <a:t> </a:t>
            </a:r>
            <a:r>
              <a:rPr lang="en-US" sz="2000" b="0" i="1" dirty="0" err="1"/>
              <a:t>stato</a:t>
            </a:r>
            <a:r>
              <a:rPr lang="en-US" sz="2000" b="0" i="1" dirty="0"/>
              <a:t> di </a:t>
            </a:r>
            <a:r>
              <a:rPr lang="en-US" sz="2000" b="0" i="1" dirty="0" err="1"/>
              <a:t>insolvenza</a:t>
            </a:r>
            <a:r>
              <a:rPr lang="en-US" sz="2000" b="0" dirty="0"/>
              <a:t>” </a:t>
            </a:r>
            <a:r>
              <a:rPr lang="en-US" sz="2000" b="0" dirty="0" err="1"/>
              <a:t>comporta</a:t>
            </a:r>
            <a:r>
              <a:rPr lang="en-US" sz="2000" b="0" dirty="0"/>
              <a:t> la </a:t>
            </a:r>
            <a:r>
              <a:rPr lang="en-US" sz="2000" b="0" dirty="0" err="1"/>
              <a:t>revoca</a:t>
            </a:r>
            <a:r>
              <a:rPr lang="en-US" sz="2000" b="0" dirty="0"/>
              <a:t> </a:t>
            </a:r>
            <a:r>
              <a:rPr lang="en-US" sz="2000" b="0" dirty="0" err="1"/>
              <a:t>dell’affiliazione</a:t>
            </a:r>
            <a:r>
              <a:rPr lang="en-US" sz="2000" b="0" dirty="0"/>
              <a:t> della </a:t>
            </a:r>
            <a:r>
              <a:rPr lang="en-US" sz="2000" b="0" dirty="0" err="1"/>
              <a:t>società</a:t>
            </a:r>
            <a:r>
              <a:rPr lang="en-US" sz="2000" b="0" dirty="0"/>
              <a:t> </a:t>
            </a:r>
            <a:r>
              <a:rPr lang="en-US" sz="2000" b="0" dirty="0" err="1"/>
              <a:t>sportiva</a:t>
            </a:r>
            <a:r>
              <a:rPr lang="en-US" sz="2000" b="0" dirty="0"/>
              <a:t> da parte del </a:t>
            </a:r>
            <a:r>
              <a:rPr lang="en-US" sz="2000" b="0" dirty="0" err="1"/>
              <a:t>Presidente</a:t>
            </a:r>
            <a:r>
              <a:rPr lang="en-US" sz="2000" b="0" dirty="0"/>
              <a:t> </a:t>
            </a:r>
            <a:r>
              <a:rPr lang="en-US" sz="2000" b="0" dirty="0" err="1"/>
              <a:t>federale</a:t>
            </a:r>
            <a:r>
              <a:rPr lang="en-US" sz="2000" b="0" dirty="0"/>
              <a:t>.</a:t>
            </a:r>
            <a:endParaRPr lang="it-IT" sz="2000" b="0" dirty="0"/>
          </a:p>
          <a:p>
            <a:pPr algn="just"/>
            <a:r>
              <a:rPr lang="en-US" sz="2000" b="0" dirty="0" smtClean="0"/>
              <a:t>La </a:t>
            </a:r>
            <a:r>
              <a:rPr lang="en-US" sz="2000" b="0" dirty="0" err="1"/>
              <a:t>finalità</a:t>
            </a:r>
            <a:r>
              <a:rPr lang="en-US" sz="2000" b="0" dirty="0"/>
              <a:t> </a:t>
            </a:r>
            <a:r>
              <a:rPr lang="en-US" sz="2000" b="0" dirty="0" err="1"/>
              <a:t>della</a:t>
            </a:r>
            <a:r>
              <a:rPr lang="en-US" sz="2000" b="0" dirty="0"/>
              <a:t> </a:t>
            </a:r>
            <a:r>
              <a:rPr lang="en-US" sz="2000" b="0" dirty="0" err="1"/>
              <a:t>procedura</a:t>
            </a:r>
            <a:r>
              <a:rPr lang="en-US" sz="2000" b="0" dirty="0"/>
              <a:t> </a:t>
            </a:r>
            <a:r>
              <a:rPr lang="en-US" sz="2000" b="0" dirty="0" err="1"/>
              <a:t>concordataria</a:t>
            </a:r>
            <a:r>
              <a:rPr lang="en-US" sz="2000" b="0" dirty="0"/>
              <a:t>, dove </a:t>
            </a:r>
            <a:r>
              <a:rPr lang="en-US" sz="2000" b="0" dirty="0" err="1"/>
              <a:t>il</a:t>
            </a:r>
            <a:r>
              <a:rPr lang="en-US" sz="2000" b="0" dirty="0"/>
              <a:t> </a:t>
            </a:r>
            <a:r>
              <a:rPr lang="en-US" sz="2000" b="0" dirty="0" err="1" smtClean="0"/>
              <a:t>debitore</a:t>
            </a:r>
            <a:r>
              <a:rPr lang="en-US" sz="2000" b="0" dirty="0" smtClean="0"/>
              <a:t>, </a:t>
            </a:r>
            <a:r>
              <a:rPr lang="en-US" sz="2000" b="0" dirty="0" err="1" smtClean="0"/>
              <a:t>conserva</a:t>
            </a:r>
            <a:r>
              <a:rPr lang="en-US" sz="2000" b="0" dirty="0" smtClean="0"/>
              <a:t> </a:t>
            </a:r>
            <a:r>
              <a:rPr lang="en-US" sz="2000" b="0" dirty="0" err="1"/>
              <a:t>l’amministrazione</a:t>
            </a:r>
            <a:r>
              <a:rPr lang="en-US" sz="2000" b="0" dirty="0"/>
              <a:t> </a:t>
            </a:r>
            <a:r>
              <a:rPr lang="en-US" sz="2000" b="0" dirty="0" err="1"/>
              <a:t>dei</a:t>
            </a:r>
            <a:r>
              <a:rPr lang="en-US" sz="2000" b="0" dirty="0"/>
              <a:t> </a:t>
            </a:r>
            <a:r>
              <a:rPr lang="en-US" sz="2000" b="0" dirty="0" err="1"/>
              <a:t>suoi</a:t>
            </a:r>
            <a:r>
              <a:rPr lang="en-US" sz="2000" b="0" dirty="0"/>
              <a:t> </a:t>
            </a:r>
            <a:r>
              <a:rPr lang="en-US" sz="2000" b="0" dirty="0" err="1"/>
              <a:t>beni</a:t>
            </a:r>
            <a:r>
              <a:rPr lang="en-US" sz="2000" b="0" dirty="0"/>
              <a:t> e continua </a:t>
            </a:r>
            <a:r>
              <a:rPr lang="en-US" sz="2000" b="0" dirty="0" err="1"/>
              <a:t>l’esercizio</a:t>
            </a:r>
            <a:r>
              <a:rPr lang="en-US" sz="2000" b="0" dirty="0"/>
              <a:t> </a:t>
            </a:r>
            <a:r>
              <a:rPr lang="en-US" sz="2000" b="0" dirty="0" err="1" smtClean="0"/>
              <a:t>dell’impresa</a:t>
            </a:r>
            <a:r>
              <a:rPr lang="en-US" sz="2000" b="0" dirty="0" smtClean="0"/>
              <a:t>, </a:t>
            </a:r>
            <a:r>
              <a:rPr lang="en-US" sz="2000" b="0" dirty="0" err="1"/>
              <a:t>è</a:t>
            </a:r>
            <a:r>
              <a:rPr lang="en-US" sz="2000" b="0" dirty="0"/>
              <a:t> </a:t>
            </a:r>
            <a:r>
              <a:rPr lang="en-US" sz="2000" b="0" dirty="0" err="1"/>
              <a:t>quella</a:t>
            </a:r>
            <a:r>
              <a:rPr lang="en-US" sz="2000" b="0" dirty="0"/>
              <a:t> </a:t>
            </a:r>
            <a:r>
              <a:rPr lang="en-US" sz="2000" b="0" dirty="0" err="1"/>
              <a:t>della</a:t>
            </a:r>
            <a:r>
              <a:rPr lang="en-US" sz="2000" b="0" dirty="0"/>
              <a:t> “</a:t>
            </a:r>
            <a:r>
              <a:rPr lang="en-US" sz="2000" b="0" dirty="0" err="1"/>
              <a:t>migliore</a:t>
            </a:r>
            <a:r>
              <a:rPr lang="en-US" sz="2000" b="0" dirty="0"/>
              <a:t> </a:t>
            </a:r>
            <a:r>
              <a:rPr lang="en-US" sz="2000" b="0" dirty="0" err="1"/>
              <a:t>soddisfazione</a:t>
            </a:r>
            <a:r>
              <a:rPr lang="en-US" sz="2000" b="0" dirty="0"/>
              <a:t>” </a:t>
            </a:r>
            <a:r>
              <a:rPr lang="en-US" sz="2000" b="0" dirty="0" err="1"/>
              <a:t>dei</a:t>
            </a:r>
            <a:r>
              <a:rPr lang="en-US" sz="2000" b="0" dirty="0"/>
              <a:t> </a:t>
            </a:r>
            <a:r>
              <a:rPr lang="en-US" sz="2000" b="0" dirty="0" err="1"/>
              <a:t>creditori</a:t>
            </a:r>
            <a:r>
              <a:rPr lang="en-US" sz="2000" b="0" dirty="0"/>
              <a:t>, </a:t>
            </a:r>
            <a:r>
              <a:rPr lang="en-US" sz="2000" b="0" dirty="0" err="1"/>
              <a:t>che</a:t>
            </a:r>
            <a:r>
              <a:rPr lang="en-US" sz="2000" b="0" dirty="0"/>
              <a:t> per le </a:t>
            </a:r>
            <a:r>
              <a:rPr lang="en-US" sz="2000" b="0" dirty="0" err="1"/>
              <a:t>società</a:t>
            </a:r>
            <a:r>
              <a:rPr lang="en-US" sz="2000" b="0" dirty="0"/>
              <a:t> </a:t>
            </a:r>
            <a:r>
              <a:rPr lang="en-US" sz="2000" b="0" dirty="0" err="1"/>
              <a:t>calcistiche</a:t>
            </a:r>
            <a:r>
              <a:rPr lang="en-US" sz="2000" b="0" dirty="0"/>
              <a:t> </a:t>
            </a:r>
            <a:r>
              <a:rPr lang="en-US" sz="2000" b="0" dirty="0" err="1"/>
              <a:t>deve</a:t>
            </a:r>
            <a:r>
              <a:rPr lang="en-US" sz="2000" b="0" dirty="0"/>
              <a:t> </a:t>
            </a:r>
            <a:r>
              <a:rPr lang="en-US" sz="2000" b="0" dirty="0" err="1"/>
              <a:t>avvenire</a:t>
            </a:r>
            <a:r>
              <a:rPr lang="en-US" sz="2000" b="0" dirty="0"/>
              <a:t> </a:t>
            </a:r>
            <a:r>
              <a:rPr lang="en-US" sz="2000" b="0" dirty="0" err="1"/>
              <a:t>tramite</a:t>
            </a:r>
            <a:r>
              <a:rPr lang="en-US" sz="2000" b="0" dirty="0"/>
              <a:t> la </a:t>
            </a:r>
            <a:r>
              <a:rPr lang="en-US" sz="2000" b="0" dirty="0" err="1"/>
              <a:t>continuazione</a:t>
            </a:r>
            <a:r>
              <a:rPr lang="en-US" sz="2000" b="0" dirty="0"/>
              <a:t> </a:t>
            </a:r>
            <a:r>
              <a:rPr lang="en-US" sz="2000" b="0" dirty="0" err="1"/>
              <a:t>diretta</a:t>
            </a:r>
            <a:r>
              <a:rPr lang="en-US" sz="2000" b="0" dirty="0"/>
              <a:t> </a:t>
            </a:r>
            <a:r>
              <a:rPr lang="en-US" sz="2000" b="0" dirty="0" err="1"/>
              <a:t>dell’attività</a:t>
            </a:r>
            <a:r>
              <a:rPr lang="en-US" sz="2000" b="0" dirty="0"/>
              <a:t> </a:t>
            </a:r>
            <a:r>
              <a:rPr lang="en-US" sz="2000" b="0" dirty="0" err="1"/>
              <a:t>sportiva</a:t>
            </a:r>
            <a:r>
              <a:rPr lang="en-US" sz="2000" b="0" dirty="0"/>
              <a:t> da parte del </a:t>
            </a:r>
            <a:r>
              <a:rPr lang="en-US" sz="2000" b="0" dirty="0" err="1"/>
              <a:t>medesimo</a:t>
            </a:r>
            <a:r>
              <a:rPr lang="en-US" sz="2000" b="0" dirty="0"/>
              <a:t> </a:t>
            </a:r>
            <a:r>
              <a:rPr lang="en-US" sz="2000" b="0" dirty="0" err="1"/>
              <a:t>imprenditore</a:t>
            </a:r>
            <a:r>
              <a:rPr lang="en-US" sz="2000" b="0" dirty="0"/>
              <a:t> </a:t>
            </a:r>
            <a:r>
              <a:rPr lang="en-US" sz="2000" b="0" dirty="0" err="1"/>
              <a:t>collettivo</a:t>
            </a:r>
            <a:r>
              <a:rPr lang="en-US" sz="2000" b="0" dirty="0"/>
              <a:t>. </a:t>
            </a:r>
            <a:endParaRPr lang="en-US" sz="2000" b="0" dirty="0" smtClean="0"/>
          </a:p>
          <a:p>
            <a:pPr algn="just"/>
            <a:r>
              <a:rPr lang="en-US" sz="2000" b="0" dirty="0" smtClean="0"/>
              <a:t>Il </a:t>
            </a:r>
            <a:r>
              <a:rPr lang="en-US" sz="2000" b="0" dirty="0" err="1"/>
              <a:t>tribunale</a:t>
            </a:r>
            <a:r>
              <a:rPr lang="en-US" sz="2000" b="0" dirty="0"/>
              <a:t> e </a:t>
            </a:r>
            <a:r>
              <a:rPr lang="en-US" sz="2000" b="0" dirty="0" err="1"/>
              <a:t>i</a:t>
            </a:r>
            <a:r>
              <a:rPr lang="en-US" sz="2000" b="0" dirty="0"/>
              <a:t> </a:t>
            </a:r>
            <a:r>
              <a:rPr lang="en-US" sz="2000" b="0" dirty="0" err="1"/>
              <a:t>creditori</a:t>
            </a:r>
            <a:r>
              <a:rPr lang="en-US" sz="2000" b="0" dirty="0"/>
              <a:t>, secondo </a:t>
            </a:r>
            <a:r>
              <a:rPr lang="en-US" sz="2000" b="0" dirty="0" err="1"/>
              <a:t>l’insegnamento</a:t>
            </a:r>
            <a:r>
              <a:rPr lang="en-US" sz="2000" b="0" dirty="0"/>
              <a:t> della </a:t>
            </a:r>
            <a:r>
              <a:rPr lang="en-US" sz="2000" b="0" dirty="0" err="1"/>
              <a:t>Cassazione</a:t>
            </a:r>
            <a:r>
              <a:rPr lang="en-US" sz="2000" b="0" dirty="0"/>
              <a:t> a </a:t>
            </a:r>
            <a:r>
              <a:rPr lang="en-US" sz="2000" b="0" dirty="0" err="1"/>
              <a:t>Sezioni</a:t>
            </a:r>
            <a:r>
              <a:rPr lang="en-US" sz="2000" b="0" dirty="0"/>
              <a:t> </a:t>
            </a:r>
            <a:r>
              <a:rPr lang="en-US" sz="2000" b="0" dirty="0" smtClean="0"/>
              <a:t>Unite, </a:t>
            </a:r>
            <a:r>
              <a:rPr lang="en-US" sz="2000" b="0" dirty="0" err="1" smtClean="0"/>
              <a:t>verranno</a:t>
            </a:r>
            <a:r>
              <a:rPr lang="it-IT" sz="2000" b="0" dirty="0" smtClean="0"/>
              <a:t> </a:t>
            </a:r>
            <a:r>
              <a:rPr lang="en-US" sz="2000" b="0" dirty="0" err="1" smtClean="0"/>
              <a:t>chiamati</a:t>
            </a:r>
            <a:r>
              <a:rPr lang="en-US" sz="2000" b="0" dirty="0" smtClean="0"/>
              <a:t> </a:t>
            </a:r>
            <a:r>
              <a:rPr lang="en-US" sz="2000" b="0" dirty="0"/>
              <a:t>al </a:t>
            </a:r>
            <a:r>
              <a:rPr lang="en-US" sz="2000" b="0" dirty="0" err="1"/>
              <a:t>vaglio</a:t>
            </a:r>
            <a:r>
              <a:rPr lang="en-US" sz="2000" b="0" dirty="0"/>
              <a:t> </a:t>
            </a:r>
            <a:r>
              <a:rPr lang="en-US" sz="2000" b="0" dirty="0" err="1"/>
              <a:t>della</a:t>
            </a:r>
            <a:r>
              <a:rPr lang="en-US" sz="2000" b="0" dirty="0"/>
              <a:t> </a:t>
            </a:r>
            <a:r>
              <a:rPr lang="en-US" sz="2000" b="0" dirty="0" err="1" smtClean="0"/>
              <a:t>fattibilità</a:t>
            </a:r>
            <a:r>
              <a:rPr lang="en-US" sz="2000" b="0" dirty="0" smtClean="0"/>
              <a:t> </a:t>
            </a:r>
            <a:r>
              <a:rPr lang="en-US" sz="2000" b="0" dirty="0" err="1"/>
              <a:t>competendo</a:t>
            </a:r>
            <a:r>
              <a:rPr lang="en-US" sz="2000" b="0" dirty="0"/>
              <a:t> al </a:t>
            </a:r>
            <a:r>
              <a:rPr lang="en-US" sz="2000" b="0" dirty="0" err="1"/>
              <a:t>tribunale</a:t>
            </a:r>
            <a:r>
              <a:rPr lang="en-US" sz="2000" b="0" dirty="0"/>
              <a:t>, </a:t>
            </a:r>
            <a:r>
              <a:rPr lang="en-US" sz="2000" b="0" dirty="0" err="1"/>
              <a:t>nello</a:t>
            </a:r>
            <a:r>
              <a:rPr lang="en-US" sz="2000" b="0" dirty="0"/>
              <a:t> </a:t>
            </a:r>
            <a:r>
              <a:rPr lang="en-US" sz="2000" b="0" dirty="0" err="1"/>
              <a:t>specifico</a:t>
            </a:r>
            <a:r>
              <a:rPr lang="en-US" sz="2000" b="0" dirty="0"/>
              <a:t>, per la </a:t>
            </a:r>
            <a:r>
              <a:rPr lang="en-US" sz="2000" b="0" dirty="0" err="1"/>
              <a:t>fase</a:t>
            </a:r>
            <a:r>
              <a:rPr lang="en-US" sz="2000" b="0" dirty="0"/>
              <a:t> di </a:t>
            </a:r>
            <a:r>
              <a:rPr lang="en-US" sz="2000" b="0" dirty="0" err="1"/>
              <a:t>ammissione</a:t>
            </a:r>
            <a:r>
              <a:rPr lang="en-US" sz="2000" b="0" dirty="0"/>
              <a:t>, per </a:t>
            </a:r>
            <a:r>
              <a:rPr lang="en-US" sz="2000" b="0" dirty="0" err="1"/>
              <a:t>quella</a:t>
            </a:r>
            <a:r>
              <a:rPr lang="en-US" sz="2000" b="0" dirty="0"/>
              <a:t> di </a:t>
            </a:r>
            <a:r>
              <a:rPr lang="en-US" sz="2000" b="0" dirty="0" err="1"/>
              <a:t>omologazione</a:t>
            </a:r>
            <a:r>
              <a:rPr lang="en-US" sz="2000" b="0" dirty="0"/>
              <a:t> (</a:t>
            </a:r>
            <a:r>
              <a:rPr lang="en-US" sz="2000" b="0" dirty="0" err="1"/>
              <a:t>salva</a:t>
            </a:r>
            <a:r>
              <a:rPr lang="en-US" sz="2000" b="0" dirty="0"/>
              <a:t> </a:t>
            </a:r>
            <a:r>
              <a:rPr lang="en-US" sz="2000" b="0" dirty="0" err="1"/>
              <a:t>l’ipotesi</a:t>
            </a:r>
            <a:r>
              <a:rPr lang="en-US" sz="2000" b="0" dirty="0"/>
              <a:t> </a:t>
            </a:r>
            <a:r>
              <a:rPr lang="en-US" sz="2000" b="0" i="1" dirty="0"/>
              <a:t>ex </a:t>
            </a:r>
            <a:r>
              <a:rPr lang="en-US" sz="2000" b="0" dirty="0"/>
              <a:t>art.180, comma 4, L.F.), </a:t>
            </a:r>
            <a:r>
              <a:rPr lang="en-US" sz="2000" b="0" dirty="0" err="1"/>
              <a:t>nonché</a:t>
            </a:r>
            <a:r>
              <a:rPr lang="en-US" sz="2000" b="0" dirty="0"/>
              <a:t> per </a:t>
            </a:r>
            <a:r>
              <a:rPr lang="en-US" sz="2000" b="0" dirty="0" err="1"/>
              <a:t>l’eventuale</a:t>
            </a:r>
            <a:r>
              <a:rPr lang="en-US" sz="2000" b="0" dirty="0"/>
              <a:t> </a:t>
            </a:r>
            <a:r>
              <a:rPr lang="en-US" sz="2000" b="0" dirty="0" err="1"/>
              <a:t>revoca</a:t>
            </a:r>
            <a:r>
              <a:rPr lang="en-US" sz="2000" b="0" dirty="0"/>
              <a:t> di un </a:t>
            </a:r>
            <a:r>
              <a:rPr lang="en-US" sz="2000" b="0" dirty="0" err="1"/>
              <a:t>concordato</a:t>
            </a:r>
            <a:r>
              <a:rPr lang="en-US" sz="2000" b="0" dirty="0"/>
              <a:t> </a:t>
            </a:r>
            <a:r>
              <a:rPr lang="en-US" sz="2000" b="0" i="1" dirty="0"/>
              <a:t>ex </a:t>
            </a:r>
            <a:r>
              <a:rPr lang="en-US" sz="2000" b="0" dirty="0"/>
              <a:t>art. 173 L.F., </a:t>
            </a:r>
            <a:r>
              <a:rPr lang="en-US" sz="2000" b="0" dirty="0" err="1"/>
              <a:t>ogni</a:t>
            </a:r>
            <a:r>
              <a:rPr lang="en-US" sz="2000" b="0" dirty="0"/>
              <a:t> </a:t>
            </a:r>
            <a:r>
              <a:rPr lang="en-US" sz="2000" b="0" dirty="0" err="1"/>
              <a:t>valutazione</a:t>
            </a:r>
            <a:r>
              <a:rPr lang="en-US" sz="2000" b="0" dirty="0"/>
              <a:t> in </a:t>
            </a:r>
            <a:r>
              <a:rPr lang="en-US" sz="2000" b="0" dirty="0" err="1"/>
              <a:t>ordine</a:t>
            </a:r>
            <a:r>
              <a:rPr lang="en-US" sz="2000" b="0" dirty="0"/>
              <a:t> </a:t>
            </a:r>
            <a:r>
              <a:rPr lang="en-US" sz="2000" b="0" dirty="0" err="1"/>
              <a:t>alla</a:t>
            </a:r>
            <a:r>
              <a:rPr lang="en-US" sz="2000" b="0" dirty="0"/>
              <a:t> </a:t>
            </a:r>
            <a:r>
              <a:rPr lang="en-US" sz="2000" b="0" dirty="0" err="1"/>
              <a:t>fattibilità</a:t>
            </a:r>
            <a:r>
              <a:rPr lang="en-US" sz="2000" b="0" dirty="0"/>
              <a:t> </a:t>
            </a:r>
            <a:r>
              <a:rPr lang="en-US" sz="2000" b="0" dirty="0" err="1"/>
              <a:t>giuridica</a:t>
            </a:r>
            <a:r>
              <a:rPr lang="en-US" sz="2000" b="0" dirty="0"/>
              <a:t> </a:t>
            </a:r>
            <a:r>
              <a:rPr lang="en-US" sz="2000" b="0" dirty="0" err="1"/>
              <a:t>della</a:t>
            </a:r>
            <a:r>
              <a:rPr lang="en-US" sz="2000" b="0" dirty="0"/>
              <a:t> </a:t>
            </a:r>
            <a:r>
              <a:rPr lang="en-US" sz="2000" b="0" dirty="0" err="1"/>
              <a:t>procedura</a:t>
            </a:r>
            <a:r>
              <a:rPr lang="en-US" sz="2000" b="0" dirty="0"/>
              <a:t>; </a:t>
            </a:r>
            <a:r>
              <a:rPr lang="en-US" sz="2000" b="0" dirty="0" err="1"/>
              <a:t>ai</a:t>
            </a:r>
            <a:r>
              <a:rPr lang="en-US" sz="2000" b="0" dirty="0"/>
              <a:t> </a:t>
            </a:r>
            <a:r>
              <a:rPr lang="en-US" sz="2000" b="0" dirty="0" err="1"/>
              <a:t>creditori</a:t>
            </a:r>
            <a:r>
              <a:rPr lang="en-US" sz="2000" b="0" dirty="0"/>
              <a:t>, </a:t>
            </a:r>
            <a:r>
              <a:rPr lang="en-US" sz="2000" b="0" dirty="0" err="1"/>
              <a:t>invece</a:t>
            </a:r>
            <a:r>
              <a:rPr lang="en-US" sz="2000" b="0" dirty="0"/>
              <a:t>, </a:t>
            </a:r>
            <a:r>
              <a:rPr lang="en-US" sz="2000" b="0" dirty="0" err="1"/>
              <a:t>attraverso</a:t>
            </a:r>
            <a:r>
              <a:rPr lang="en-US" sz="2000" b="0" dirty="0"/>
              <a:t> </a:t>
            </a:r>
            <a:r>
              <a:rPr lang="en-US" sz="2000" b="0" dirty="0" err="1"/>
              <a:t>il</a:t>
            </a:r>
            <a:r>
              <a:rPr lang="en-US" sz="2000" b="0" dirty="0"/>
              <a:t> </a:t>
            </a:r>
            <a:r>
              <a:rPr lang="en-US" sz="2000" b="0" dirty="0" err="1"/>
              <a:t>voto</a:t>
            </a:r>
            <a:r>
              <a:rPr lang="en-US" sz="2000" b="0" dirty="0"/>
              <a:t> e </a:t>
            </a:r>
            <a:r>
              <a:rPr lang="en-US" sz="2000" b="0" dirty="0" err="1"/>
              <a:t>l’eventuale</a:t>
            </a:r>
            <a:r>
              <a:rPr lang="en-US" sz="2000" b="0" dirty="0"/>
              <a:t> </a:t>
            </a:r>
            <a:r>
              <a:rPr lang="en-US" sz="2000" b="0" dirty="0" err="1"/>
              <a:t>opposizione</a:t>
            </a:r>
            <a:r>
              <a:rPr lang="en-US" sz="2000" b="0" dirty="0"/>
              <a:t> </a:t>
            </a:r>
            <a:r>
              <a:rPr lang="en-US" sz="2000" b="0" dirty="0" err="1"/>
              <a:t>all’omologazione</a:t>
            </a:r>
            <a:r>
              <a:rPr lang="en-US" sz="2000" b="0" dirty="0"/>
              <a:t>, </a:t>
            </a:r>
            <a:r>
              <a:rPr lang="en-US" sz="2000" b="0" dirty="0" err="1"/>
              <a:t>competerà</a:t>
            </a:r>
            <a:r>
              <a:rPr lang="en-US" sz="2000" b="0" dirty="0"/>
              <a:t> la </a:t>
            </a:r>
            <a:r>
              <a:rPr lang="en-US" sz="2000" b="0" dirty="0" err="1"/>
              <a:t>possibilità</a:t>
            </a:r>
            <a:r>
              <a:rPr lang="en-US" sz="2000" b="0" dirty="0"/>
              <a:t> di </a:t>
            </a:r>
            <a:r>
              <a:rPr lang="en-US" sz="2000" b="0" dirty="0" err="1"/>
              <a:t>manifestare</a:t>
            </a:r>
            <a:r>
              <a:rPr lang="en-US" sz="2000" b="0" dirty="0"/>
              <a:t> </a:t>
            </a:r>
            <a:r>
              <a:rPr lang="en-US" sz="2000" b="0" dirty="0" err="1" smtClean="0"/>
              <a:t>il</a:t>
            </a:r>
            <a:r>
              <a:rPr lang="en-US" sz="2000" b="0" dirty="0" smtClean="0"/>
              <a:t>  </a:t>
            </a:r>
            <a:r>
              <a:rPr lang="en-US" sz="2000" b="0" dirty="0" err="1" smtClean="0"/>
              <a:t>proprio</a:t>
            </a:r>
            <a:r>
              <a:rPr lang="en-US" sz="2000" b="0" dirty="0" smtClean="0"/>
              <a:t> </a:t>
            </a:r>
            <a:r>
              <a:rPr lang="en-US" sz="2000" b="0" dirty="0" err="1"/>
              <a:t>sindacato</a:t>
            </a:r>
            <a:r>
              <a:rPr lang="en-US" sz="2000" b="0" dirty="0"/>
              <a:t> circa </a:t>
            </a:r>
            <a:r>
              <a:rPr lang="en-US" sz="2000" b="0" dirty="0" err="1"/>
              <a:t>fattibilità</a:t>
            </a:r>
            <a:r>
              <a:rPr lang="en-US" sz="2000" b="0" dirty="0"/>
              <a:t> </a:t>
            </a:r>
            <a:r>
              <a:rPr lang="en-US" sz="2000" b="0" dirty="0" err="1"/>
              <a:t>economica</a:t>
            </a:r>
            <a:r>
              <a:rPr lang="en-US" sz="2000" b="0" dirty="0"/>
              <a:t> </a:t>
            </a:r>
            <a:r>
              <a:rPr lang="en-US" sz="2000" b="0" dirty="0" err="1"/>
              <a:t>della</a:t>
            </a:r>
            <a:r>
              <a:rPr lang="en-US" sz="2000" b="0" dirty="0"/>
              <a:t> </a:t>
            </a:r>
            <a:r>
              <a:rPr lang="en-US" sz="2000" b="0" dirty="0" err="1"/>
              <a:t>proposta</a:t>
            </a:r>
            <a:r>
              <a:rPr lang="en-US" sz="2000" b="0" dirty="0"/>
              <a:t> </a:t>
            </a:r>
            <a:r>
              <a:rPr lang="en-US" sz="2000" b="0" dirty="0" err="1"/>
              <a:t>avanzata</a:t>
            </a:r>
            <a:r>
              <a:rPr lang="en-US" sz="2000" b="0" dirty="0"/>
              <a:t> </a:t>
            </a:r>
            <a:r>
              <a:rPr lang="en-US" sz="2000" b="0" dirty="0" err="1"/>
              <a:t>dalla</a:t>
            </a:r>
            <a:r>
              <a:rPr lang="en-US" sz="2000" b="0" dirty="0"/>
              <a:t> </a:t>
            </a:r>
            <a:r>
              <a:rPr lang="en-US" sz="2000" b="0" dirty="0" err="1"/>
              <a:t>società</a:t>
            </a:r>
            <a:r>
              <a:rPr lang="en-US" sz="2000" b="0" dirty="0"/>
              <a:t> </a:t>
            </a:r>
            <a:r>
              <a:rPr lang="en-US" sz="2000" b="0" dirty="0" err="1"/>
              <a:t>calcistica</a:t>
            </a:r>
            <a:r>
              <a:rPr lang="en-US" sz="2000" b="0" dirty="0"/>
              <a:t>.</a:t>
            </a:r>
            <a:endParaRPr lang="it-IT" sz="2000" b="0" dirty="0"/>
          </a:p>
          <a:p>
            <a:pPr algn="just"/>
            <a:endParaRPr lang="it-IT" altLang="it-IT" sz="1814" b="0" dirty="0"/>
          </a:p>
        </p:txBody>
      </p:sp>
    </p:spTree>
    <p:extLst>
      <p:ext uri="{BB962C8B-B14F-4D97-AF65-F5344CB8AC3E}">
        <p14:creationId xmlns:p14="http://schemas.microsoft.com/office/powerpoint/2010/main" val="20750409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Concordato preventivo</a:t>
            </a:r>
            <a:endPar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8435" name="Rectangle 2"/>
          <p:cNvSpPr>
            <a:spLocks noGrp="1" noChangeArrowheads="1"/>
          </p:cNvSpPr>
          <p:nvPr>
            <p:ph idx="1"/>
          </p:nvPr>
        </p:nvSpPr>
        <p:spPr>
          <a:xfrm>
            <a:off x="456481" y="1346200"/>
            <a:ext cx="8228160" cy="5156200"/>
          </a:xfrm>
        </p:spPr>
        <p:txBody>
          <a:bodyPr>
            <a:normAutofit/>
          </a:bodyPr>
          <a:lstStyle/>
          <a:p>
            <a:pPr algn="just"/>
            <a:r>
              <a:rPr lang="en-US" sz="2000" dirty="0"/>
              <a:t> </a:t>
            </a:r>
            <a:r>
              <a:rPr lang="en-US" sz="2000" dirty="0" smtClean="0"/>
              <a:t> </a:t>
            </a:r>
            <a:r>
              <a:rPr lang="en-US" sz="2000" b="0" dirty="0" err="1"/>
              <a:t>G</a:t>
            </a:r>
            <a:r>
              <a:rPr lang="en-US" sz="2000" b="0" dirty="0" err="1" smtClean="0"/>
              <a:t>li</a:t>
            </a:r>
            <a:r>
              <a:rPr lang="en-US" sz="2000" b="0" dirty="0" smtClean="0"/>
              <a:t> </a:t>
            </a:r>
            <a:r>
              <a:rPr lang="en-US" sz="2000" b="0" dirty="0" err="1"/>
              <a:t>amministratori</a:t>
            </a:r>
            <a:r>
              <a:rPr lang="en-US" sz="2000" b="0" dirty="0"/>
              <a:t> e </a:t>
            </a:r>
            <a:r>
              <a:rPr lang="en-US" sz="2000" b="0" dirty="0" err="1"/>
              <a:t>i</a:t>
            </a:r>
            <a:r>
              <a:rPr lang="en-US" sz="2000" b="0" dirty="0"/>
              <a:t> </a:t>
            </a:r>
            <a:r>
              <a:rPr lang="en-US" sz="2000" b="0" dirty="0" err="1"/>
              <a:t>soci</a:t>
            </a:r>
            <a:r>
              <a:rPr lang="en-US" sz="2000" b="0" dirty="0"/>
              <a:t> </a:t>
            </a:r>
            <a:r>
              <a:rPr lang="en-US" sz="2000" b="0" dirty="0" err="1"/>
              <a:t>delle</a:t>
            </a:r>
            <a:r>
              <a:rPr lang="en-US" sz="2000" b="0" dirty="0"/>
              <a:t> </a:t>
            </a:r>
            <a:r>
              <a:rPr lang="en-US" sz="2000" b="0" dirty="0" err="1"/>
              <a:t>società</a:t>
            </a:r>
            <a:r>
              <a:rPr lang="en-US" sz="2000" b="0" dirty="0"/>
              <a:t> di </a:t>
            </a:r>
            <a:r>
              <a:rPr lang="en-US" sz="2000" b="0" dirty="0" err="1"/>
              <a:t>calcio</a:t>
            </a:r>
            <a:r>
              <a:rPr lang="en-US" sz="2000" b="0" dirty="0"/>
              <a:t> in </a:t>
            </a:r>
            <a:r>
              <a:rPr lang="en-US" sz="2000" b="0" dirty="0" err="1"/>
              <a:t>stato</a:t>
            </a:r>
            <a:r>
              <a:rPr lang="en-US" sz="2000" b="0" dirty="0"/>
              <a:t> di </a:t>
            </a:r>
            <a:r>
              <a:rPr lang="en-US" sz="2000" b="0" dirty="0" err="1" smtClean="0"/>
              <a:t>crisi</a:t>
            </a:r>
            <a:r>
              <a:rPr lang="en-US" sz="2000" b="0" dirty="0" smtClean="0"/>
              <a:t> </a:t>
            </a:r>
            <a:r>
              <a:rPr lang="en-US" sz="2000" b="0" dirty="0" err="1" smtClean="0"/>
              <a:t>dovranno</a:t>
            </a:r>
            <a:r>
              <a:rPr lang="en-US" sz="2000" b="0" dirty="0" smtClean="0"/>
              <a:t> </a:t>
            </a:r>
            <a:r>
              <a:rPr lang="en-US" sz="2000" b="0" dirty="0" err="1" smtClean="0"/>
              <a:t>valutare</a:t>
            </a:r>
            <a:r>
              <a:rPr lang="en-US" sz="2000" b="0" dirty="0" smtClean="0"/>
              <a:t>, </a:t>
            </a:r>
            <a:r>
              <a:rPr lang="en-US" sz="2000" b="0" dirty="0"/>
              <a:t>prima </a:t>
            </a:r>
            <a:r>
              <a:rPr lang="en-US" sz="2000" b="0" dirty="0" err="1"/>
              <a:t>che</a:t>
            </a:r>
            <a:r>
              <a:rPr lang="en-US" sz="2000" b="0" dirty="0"/>
              <a:t> tale </a:t>
            </a:r>
            <a:r>
              <a:rPr lang="en-US" sz="2000" b="0" dirty="0" err="1"/>
              <a:t>condizione</a:t>
            </a:r>
            <a:r>
              <a:rPr lang="en-US" sz="2000" b="0" dirty="0"/>
              <a:t> di </a:t>
            </a:r>
            <a:r>
              <a:rPr lang="en-US" sz="2000" b="0" dirty="0" err="1"/>
              <a:t>pregiudizio</a:t>
            </a:r>
            <a:r>
              <a:rPr lang="en-US" sz="2000" b="0" dirty="0"/>
              <a:t> </a:t>
            </a:r>
            <a:r>
              <a:rPr lang="en-US" sz="2000" b="0" dirty="0" err="1"/>
              <a:t>possa</a:t>
            </a:r>
            <a:r>
              <a:rPr lang="en-US" sz="2000" b="0" dirty="0"/>
              <a:t> </a:t>
            </a:r>
            <a:r>
              <a:rPr lang="en-US" sz="2000" b="0" dirty="0" err="1"/>
              <a:t>eventualmente</a:t>
            </a:r>
            <a:r>
              <a:rPr lang="en-US" sz="2000" b="0" dirty="0"/>
              <a:t> </a:t>
            </a:r>
            <a:r>
              <a:rPr lang="en-US" sz="2000" b="0" dirty="0" err="1"/>
              <a:t>sfociare</a:t>
            </a:r>
            <a:r>
              <a:rPr lang="en-US" sz="2000" b="0" dirty="0"/>
              <a:t> </a:t>
            </a:r>
            <a:r>
              <a:rPr lang="en-US" sz="2000" b="0" dirty="0" err="1"/>
              <a:t>nell’insolvenza</a:t>
            </a:r>
            <a:r>
              <a:rPr lang="en-US" sz="2000" b="0" dirty="0"/>
              <a:t> </a:t>
            </a:r>
            <a:r>
              <a:rPr lang="en-US" sz="2000" b="0" dirty="0" err="1"/>
              <a:t>definitiva</a:t>
            </a:r>
            <a:r>
              <a:rPr lang="en-US" sz="2000" b="0" dirty="0"/>
              <a:t> e </a:t>
            </a:r>
            <a:r>
              <a:rPr lang="en-US" sz="2000" b="0" dirty="0" err="1" smtClean="0"/>
              <a:t>irreversibile</a:t>
            </a:r>
            <a:r>
              <a:rPr lang="en-US" sz="2000" b="0" dirty="0" smtClean="0"/>
              <a:t>, </a:t>
            </a:r>
            <a:r>
              <a:rPr lang="en-US" sz="2000" b="0" dirty="0" err="1" smtClean="0"/>
              <a:t>tra</a:t>
            </a:r>
            <a:r>
              <a:rPr lang="en-US" sz="2000" b="0" dirty="0" smtClean="0"/>
              <a:t> </a:t>
            </a:r>
            <a:r>
              <a:rPr lang="en-US" sz="2000" b="0" dirty="0"/>
              <a:t>le </a:t>
            </a:r>
            <a:r>
              <a:rPr lang="en-US" sz="2000" b="0" dirty="0" err="1"/>
              <a:t>possibili</a:t>
            </a:r>
            <a:r>
              <a:rPr lang="en-US" sz="2000" b="0" dirty="0"/>
              <a:t> </a:t>
            </a:r>
            <a:r>
              <a:rPr lang="en-US" sz="2000" b="0" dirty="0" err="1"/>
              <a:t>soluzioni</a:t>
            </a:r>
            <a:r>
              <a:rPr lang="en-US" sz="2000" b="0" dirty="0"/>
              <a:t>, </a:t>
            </a:r>
            <a:r>
              <a:rPr lang="en-US" sz="2000" b="0" dirty="0" err="1"/>
              <a:t>che</a:t>
            </a:r>
            <a:r>
              <a:rPr lang="en-US" sz="2000" b="0" dirty="0"/>
              <a:t> un </a:t>
            </a:r>
            <a:r>
              <a:rPr lang="en-US" sz="2000" b="0" dirty="0" err="1"/>
              <a:t>tempestivo</a:t>
            </a:r>
            <a:r>
              <a:rPr lang="en-US" sz="2000" b="0" dirty="0"/>
              <a:t> </a:t>
            </a:r>
            <a:r>
              <a:rPr lang="en-US" sz="2000" b="0" dirty="0" err="1"/>
              <a:t>deposito</a:t>
            </a:r>
            <a:r>
              <a:rPr lang="en-US" sz="2000" b="0" dirty="0"/>
              <a:t> della </a:t>
            </a:r>
            <a:r>
              <a:rPr lang="en-US" sz="2000" b="0" dirty="0" err="1"/>
              <a:t>domanda</a:t>
            </a:r>
            <a:r>
              <a:rPr lang="en-US" sz="2000" b="0" dirty="0"/>
              <a:t> (</a:t>
            </a:r>
            <a:r>
              <a:rPr lang="en-US" sz="2000" b="0" dirty="0" err="1"/>
              <a:t>anche</a:t>
            </a:r>
            <a:r>
              <a:rPr lang="en-US" sz="2000" b="0" dirty="0"/>
              <a:t> “</a:t>
            </a:r>
            <a:r>
              <a:rPr lang="en-US" sz="2000" b="0" dirty="0" err="1"/>
              <a:t>anticipata</a:t>
            </a:r>
            <a:r>
              <a:rPr lang="en-US" sz="2000" b="0" dirty="0"/>
              <a:t>”) di un </a:t>
            </a:r>
            <a:r>
              <a:rPr lang="en-US" sz="2000" b="0" dirty="0" err="1"/>
              <a:t>concordato</a:t>
            </a:r>
            <a:r>
              <a:rPr lang="en-US" sz="2000" b="0" dirty="0"/>
              <a:t> </a:t>
            </a:r>
            <a:r>
              <a:rPr lang="en-US" sz="2000" b="0" dirty="0" err="1"/>
              <a:t>preventivo</a:t>
            </a:r>
            <a:r>
              <a:rPr lang="en-US" sz="2000" b="0" dirty="0"/>
              <a:t> in </a:t>
            </a:r>
            <a:r>
              <a:rPr lang="en-US" sz="2000" b="0" dirty="0" err="1"/>
              <a:t>continuità</a:t>
            </a:r>
            <a:r>
              <a:rPr lang="en-US" sz="2000" b="0" dirty="0"/>
              <a:t> </a:t>
            </a:r>
            <a:r>
              <a:rPr lang="en-US" sz="2000" b="0" dirty="0" err="1"/>
              <a:t>favorirebbe</a:t>
            </a:r>
            <a:r>
              <a:rPr lang="en-US" sz="2000" b="0" dirty="0"/>
              <a:t> </a:t>
            </a:r>
            <a:r>
              <a:rPr lang="en-US" sz="2000" b="0" dirty="0" err="1"/>
              <a:t>l’opportunità</a:t>
            </a:r>
            <a:r>
              <a:rPr lang="en-US" sz="2000" b="0" dirty="0"/>
              <a:t> di </a:t>
            </a:r>
            <a:r>
              <a:rPr lang="en-US" sz="2000" b="0" dirty="0" err="1"/>
              <a:t>limitare</a:t>
            </a:r>
            <a:r>
              <a:rPr lang="en-US" sz="2000" b="0" dirty="0"/>
              <a:t>   </a:t>
            </a:r>
            <a:r>
              <a:rPr lang="en-US" sz="2000" b="0" dirty="0" err="1"/>
              <a:t>fortemente</a:t>
            </a:r>
            <a:r>
              <a:rPr lang="en-US" sz="2000" b="0" dirty="0"/>
              <a:t>   </a:t>
            </a:r>
            <a:r>
              <a:rPr lang="en-US" sz="2000" b="0" dirty="0" err="1"/>
              <a:t>i</a:t>
            </a:r>
            <a:r>
              <a:rPr lang="en-US" sz="2000" b="0" dirty="0"/>
              <a:t>   </a:t>
            </a:r>
            <a:r>
              <a:rPr lang="en-US" sz="2000" b="0" dirty="0" err="1"/>
              <a:t>danni</a:t>
            </a:r>
            <a:r>
              <a:rPr lang="en-US" sz="2000" b="0" dirty="0"/>
              <a:t>   </a:t>
            </a:r>
            <a:r>
              <a:rPr lang="en-US" sz="2000" b="0" dirty="0" err="1"/>
              <a:t>sociali</a:t>
            </a:r>
            <a:r>
              <a:rPr lang="en-US" sz="2000" b="0" dirty="0"/>
              <a:t>   e   di   </a:t>
            </a:r>
            <a:r>
              <a:rPr lang="en-US" sz="2000" b="0" dirty="0" err="1"/>
              <a:t>tutelare</a:t>
            </a:r>
            <a:r>
              <a:rPr lang="en-US" sz="2000" b="0" dirty="0"/>
              <a:t>   </a:t>
            </a:r>
            <a:r>
              <a:rPr lang="en-US" sz="2000" b="0" dirty="0" err="1"/>
              <a:t>adeguatamente</a:t>
            </a:r>
            <a:r>
              <a:rPr lang="en-US" sz="2000" b="0" dirty="0"/>
              <a:t>  </a:t>
            </a:r>
            <a:r>
              <a:rPr lang="en-US" sz="2000" b="0" dirty="0" err="1"/>
              <a:t>i</a:t>
            </a:r>
            <a:r>
              <a:rPr lang="en-US" sz="2000" b="0" dirty="0" err="1" smtClean="0"/>
              <a:t>l</a:t>
            </a:r>
            <a:r>
              <a:rPr lang="en-US" sz="2000" b="0" dirty="0" smtClean="0"/>
              <a:t>   </a:t>
            </a:r>
            <a:r>
              <a:rPr lang="en-US" sz="2000" b="0" dirty="0" err="1"/>
              <a:t>proprio</a:t>
            </a:r>
            <a:r>
              <a:rPr lang="en-US" sz="2000" b="0" dirty="0"/>
              <a:t>   </a:t>
            </a:r>
            <a:r>
              <a:rPr lang="en-US" sz="2000" b="0" dirty="0" err="1"/>
              <a:t>patrimonio</a:t>
            </a:r>
            <a:r>
              <a:rPr lang="en-US" sz="2000" b="0" dirty="0"/>
              <a:t>, </a:t>
            </a:r>
            <a:r>
              <a:rPr lang="en-US" sz="2000" b="0" dirty="0" err="1"/>
              <a:t>salvaguardando</a:t>
            </a:r>
            <a:r>
              <a:rPr lang="en-US" sz="2000" b="0" dirty="0"/>
              <a:t> al </a:t>
            </a:r>
            <a:r>
              <a:rPr lang="en-US" sz="2000" b="0" dirty="0" err="1"/>
              <a:t>meglio</a:t>
            </a:r>
            <a:r>
              <a:rPr lang="en-US" sz="2000" b="0" dirty="0"/>
              <a:t> </a:t>
            </a:r>
            <a:r>
              <a:rPr lang="en-US" sz="2000" b="0" dirty="0" err="1"/>
              <a:t>il</a:t>
            </a:r>
            <a:r>
              <a:rPr lang="en-US" sz="2000" b="0" dirty="0"/>
              <a:t> </a:t>
            </a:r>
            <a:r>
              <a:rPr lang="en-US" sz="2000" b="0" dirty="0" err="1"/>
              <a:t>titolo</a:t>
            </a:r>
            <a:r>
              <a:rPr lang="en-US" sz="2000" b="0" dirty="0"/>
              <a:t> </a:t>
            </a:r>
            <a:r>
              <a:rPr lang="en-US" sz="2000" b="0" dirty="0" err="1"/>
              <a:t>sportivo</a:t>
            </a:r>
            <a:r>
              <a:rPr lang="en-US" sz="2000" b="0" dirty="0"/>
              <a:t> e, </a:t>
            </a:r>
            <a:r>
              <a:rPr lang="en-US" sz="2000" b="0" dirty="0" err="1"/>
              <a:t>nel</a:t>
            </a:r>
            <a:r>
              <a:rPr lang="en-US" sz="2000" b="0" dirty="0"/>
              <a:t> </a:t>
            </a:r>
            <a:r>
              <a:rPr lang="en-US" sz="2000" b="0" dirty="0" err="1"/>
              <a:t>contempo</a:t>
            </a:r>
            <a:r>
              <a:rPr lang="en-US" sz="2000" b="0" dirty="0"/>
              <a:t>, le </a:t>
            </a:r>
            <a:r>
              <a:rPr lang="en-US" sz="2000" b="0" dirty="0" err="1"/>
              <a:t>ragioni</a:t>
            </a:r>
            <a:r>
              <a:rPr lang="en-US" sz="2000" b="0" dirty="0"/>
              <a:t> </a:t>
            </a:r>
            <a:r>
              <a:rPr lang="en-US" sz="2000" b="0" dirty="0" err="1"/>
              <a:t>dei</a:t>
            </a:r>
            <a:r>
              <a:rPr lang="en-US" sz="2000" b="0" dirty="0"/>
              <a:t> </a:t>
            </a:r>
            <a:r>
              <a:rPr lang="en-US" sz="2000" b="0" dirty="0" err="1"/>
              <a:t>creditori</a:t>
            </a:r>
            <a:r>
              <a:rPr lang="it-IT" sz="2000" b="0" dirty="0"/>
              <a:t> </a:t>
            </a:r>
            <a:endParaRPr lang="it-IT" altLang="it-IT" sz="1814" b="0" dirty="0"/>
          </a:p>
        </p:txBody>
      </p:sp>
    </p:spTree>
    <p:extLst>
      <p:ext uri="{BB962C8B-B14F-4D97-AF65-F5344CB8AC3E}">
        <p14:creationId xmlns:p14="http://schemas.microsoft.com/office/powerpoint/2010/main" val="18559941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44606" y="357089"/>
            <a:ext cx="8228160" cy="1144800"/>
          </a:xfrm>
        </p:spPr>
        <p:txBody>
          <a:bodyPr>
            <a:normAutofit fontScale="90000"/>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Requisiti per la nomina del curatore</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(art.28 </a:t>
            </a:r>
            <a:r>
              <a:rPr lang="it-IT" altLang="it-IT" sz="2903" b="1" dirty="0" err="1">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L.Fall</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t>
            </a:r>
            <a:endParaRPr lang="it-IT" altLang="it-IT" sz="2177" dirty="0">
              <a:solidFill>
                <a:srgbClr val="FF0000"/>
              </a:solidFill>
              <a:latin typeface="Garamond" panose="02020404030301010803" pitchFamily="18" charset="0"/>
            </a:endParaRPr>
          </a:p>
        </p:txBody>
      </p:sp>
      <p:sp>
        <p:nvSpPr>
          <p:cNvPr id="18435" name="Rectangle 2"/>
          <p:cNvSpPr>
            <a:spLocks noGrp="1" noChangeArrowheads="1"/>
          </p:cNvSpPr>
          <p:nvPr>
            <p:ph idx="1"/>
          </p:nvPr>
        </p:nvSpPr>
        <p:spPr>
          <a:xfrm>
            <a:off x="456481" y="1604520"/>
            <a:ext cx="8228160" cy="4176000"/>
          </a:xfrm>
        </p:spPr>
        <p:txBody>
          <a:bodyPr>
            <a:normAutofit/>
          </a:bodyPr>
          <a:lstStyle/>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814" b="0" dirty="0"/>
              <a:t>A) avvocati, dottori commercialisti, ragionieri e ragionieri commercialisti;</a:t>
            </a:r>
          </a:p>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814" b="0" dirty="0"/>
              <a:t>B) studi professionali associati e società tra professionisti, sempre che i soci abbiamo  i requisiti  professionali di cui alla </a:t>
            </a:r>
            <a:r>
              <a:rPr lang="it-IT" altLang="it-IT" sz="1814" b="0" dirty="0" err="1"/>
              <a:t>lett</a:t>
            </a:r>
            <a:r>
              <a:rPr lang="it-IT" altLang="it-IT" sz="1814" b="0" dirty="0"/>
              <a:t>. a)</a:t>
            </a:r>
          </a:p>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814" b="0" dirty="0"/>
              <a:t>C) coloro che abbiano svolto funzioni di amministrazione, direzione controllo in Spa, dando prova di capacità imprenditoriali e </a:t>
            </a:r>
            <a:r>
              <a:rPr lang="it-IT" altLang="it-IT" sz="1814" b="0" dirty="0" err="1"/>
              <a:t>purchè</a:t>
            </a:r>
            <a:r>
              <a:rPr lang="it-IT" altLang="it-IT" sz="1814" b="0" dirty="0"/>
              <a:t> non sia intervenuta nei loro confronti dichiarazione di fallimento</a:t>
            </a:r>
          </a:p>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814" dirty="0"/>
          </a:p>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814" dirty="0"/>
          </a:p>
        </p:txBody>
      </p:sp>
    </p:spTree>
    <p:extLst>
      <p:ext uri="{BB962C8B-B14F-4D97-AF65-F5344CB8AC3E}">
        <p14:creationId xmlns:p14="http://schemas.microsoft.com/office/powerpoint/2010/main" val="3863888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82401" y="163801"/>
            <a:ext cx="8228160" cy="1144800"/>
          </a:xfrm>
        </p:spPr>
        <p:txBody>
          <a:bodyPr>
            <a:normAutofit/>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Gestione della procedura</a:t>
            </a:r>
            <a:b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(art.31 </a:t>
            </a:r>
            <a:r>
              <a:rPr lang="it-IT" altLang="it-IT" sz="2903" b="1" dirty="0" err="1">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L.Fall</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a:t>
            </a:r>
          </a:p>
        </p:txBody>
      </p:sp>
      <p:sp>
        <p:nvSpPr>
          <p:cNvPr id="4098" name="Rectangle 2"/>
          <p:cNvSpPr>
            <a:spLocks noGrp="1" noChangeArrowheads="1"/>
          </p:cNvSpPr>
          <p:nvPr>
            <p:ph idx="1"/>
          </p:nvPr>
        </p:nvSpPr>
        <p:spPr>
          <a:xfrm>
            <a:off x="365860" y="1475358"/>
            <a:ext cx="8228160" cy="4844760"/>
          </a:xfrm>
        </p:spPr>
        <p:txBody>
          <a:bodyPr/>
          <a:lstStyle/>
          <a:p>
            <a:pPr marL="96482" indent="0">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p>
          <a:p>
            <a:pPr marL="391686" indent="-292325"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smtClean="0"/>
              <a:t>	</a:t>
            </a:r>
            <a:r>
              <a:rPr lang="it-IT" altLang="it-IT" sz="2177" b="0" dirty="0" smtClean="0"/>
              <a:t>Il </a:t>
            </a:r>
            <a:r>
              <a:rPr lang="it-IT" altLang="it-IT" sz="2177" b="0" dirty="0"/>
              <a:t>curatore svolge un ruolo cardine all’interno della procedura in quanto a lui compete l’amministrazione del patrimonio fallimentare e quindi di tutti i beni che sono acquisiti o che possono essere acquisiti alla procedura.</a:t>
            </a:r>
          </a:p>
          <a:p>
            <a:pPr marL="391686" indent="-292325"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1) acquisizione, conservazione e liquidazione dei beni;</a:t>
            </a:r>
          </a:p>
          <a:p>
            <a:pPr marL="391686" indent="-292325"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2) incassare crediti </a:t>
            </a:r>
          </a:p>
          <a:p>
            <a:pPr marL="391686" indent="-292325"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3) azioni recuperatorie per la ricostituzione del patrimonio</a:t>
            </a:r>
          </a:p>
          <a:p>
            <a:pPr marL="391686" indent="-292325"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4) accertare l’ammontare dei debiti </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p>
        </p:txBody>
      </p:sp>
    </p:spTree>
    <p:extLst>
      <p:ext uri="{BB962C8B-B14F-4D97-AF65-F5344CB8AC3E}">
        <p14:creationId xmlns:p14="http://schemas.microsoft.com/office/powerpoint/2010/main" val="13819291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82401" y="163801"/>
            <a:ext cx="8228160" cy="1144800"/>
          </a:xfrm>
        </p:spPr>
        <p:txBody>
          <a:bodyPr>
            <a:normAutofit/>
          </a:bodyPr>
          <a:lstStyle/>
          <a:p>
            <a:pPr algn="ctr">
              <a:defRPr/>
            </a:pPr>
            <a:r>
              <a:rPr 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Amministrazione del fallimento</a:t>
            </a:r>
            <a:endParaRPr lang="it-IT" alt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4098" name="Rectangle 2"/>
          <p:cNvSpPr>
            <a:spLocks noGrp="1" noChangeArrowheads="1"/>
          </p:cNvSpPr>
          <p:nvPr>
            <p:ph idx="1"/>
          </p:nvPr>
        </p:nvSpPr>
        <p:spPr>
          <a:xfrm>
            <a:off x="365860" y="1475358"/>
            <a:ext cx="8228160" cy="4844760"/>
          </a:xfrm>
        </p:spPr>
        <p:txBody>
          <a:bodyPr/>
          <a:lstStyle/>
          <a:p>
            <a:pPr marL="0" lvl="0" indent="0" algn="just" defTabSz="914400" fontAlgn="auto">
              <a:lnSpc>
                <a:spcPct val="90000"/>
              </a:lnSpc>
              <a:spcBef>
                <a:spcPct val="20000"/>
              </a:spcBef>
              <a:spcAft>
                <a:spcPts val="0"/>
              </a:spcAft>
              <a:buClrTx/>
              <a:buSzTx/>
              <a:buNone/>
            </a:pPr>
            <a:r>
              <a:rPr lang="it-IT" sz="2200" dirty="0" smtClean="0">
                <a:solidFill>
                  <a:prstClr val="black"/>
                </a:solidFill>
                <a:latin typeface="Calibri"/>
              </a:rPr>
              <a:t> </a:t>
            </a:r>
            <a:endParaRPr lang="it-IT" altLang="it-IT" sz="2177" dirty="0"/>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1) accertamento del passivo</a:t>
            </a:r>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2) liquidazione dell’attivo </a:t>
            </a:r>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3</a:t>
            </a:r>
            <a:r>
              <a:rPr lang="it-IT" altLang="it-IT" sz="2177" b="0" dirty="0" smtClean="0"/>
              <a:t>) ripartizione </a:t>
            </a:r>
            <a:r>
              <a:rPr lang="it-IT" altLang="it-IT" sz="2177" b="0" dirty="0"/>
              <a:t>del </a:t>
            </a:r>
            <a:r>
              <a:rPr lang="it-IT" altLang="it-IT" sz="2177" b="0" dirty="0" smtClean="0"/>
              <a:t>ricavato tra i creditori</a:t>
            </a:r>
            <a:endParaRPr lang="it-IT" altLang="it-IT" sz="2177" b="0" dirty="0"/>
          </a:p>
          <a:p>
            <a:pPr marL="391686" indent="-292325">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Il curatore non è più soggetto alla «direzione del G.D.» ma alla «vigilanza del G.D. e del Comitato dei creditori» </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b="0" dirty="0"/>
          </a:p>
        </p:txBody>
      </p:sp>
    </p:spTree>
    <p:extLst>
      <p:ext uri="{BB962C8B-B14F-4D97-AF65-F5344CB8AC3E}">
        <p14:creationId xmlns:p14="http://schemas.microsoft.com/office/powerpoint/2010/main" val="16453597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82401" y="163801"/>
            <a:ext cx="8228160" cy="1144800"/>
          </a:xfrm>
        </p:spPr>
        <p:txBody>
          <a:bodyPr>
            <a:noAutofit/>
          </a:bodyPr>
          <a:lstStyle/>
          <a:p>
            <a:pPr algn="ctr">
              <a:defRPr/>
            </a:pPr>
            <a:r>
              <a:rPr 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Comunicazioni telematiche</a:t>
            </a:r>
            <a:br>
              <a:rPr 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Legge di stabilità 24.12.2012 n.228 pubblicata in G.U. 302 del 29.12.2012</a:t>
            </a:r>
            <a:endParaRPr lang="it-IT" altLang="it-IT" sz="26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4098" name="Rectangle 2"/>
          <p:cNvSpPr>
            <a:spLocks noGrp="1" noChangeArrowheads="1"/>
          </p:cNvSpPr>
          <p:nvPr>
            <p:ph idx="1"/>
          </p:nvPr>
        </p:nvSpPr>
        <p:spPr>
          <a:xfrm>
            <a:off x="365860" y="1475358"/>
            <a:ext cx="8228160" cy="4844760"/>
          </a:xfrm>
        </p:spPr>
        <p:txBody>
          <a:bodyPr/>
          <a:lstStyle/>
          <a:p>
            <a:pPr marL="96482" indent="0"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A decorrere dal 1 gennaio 2013 il curatore deve:</a:t>
            </a:r>
          </a:p>
          <a:p>
            <a:pPr marL="96482" indent="0"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entro 10 giorni dalla nomina e non dalla accettazione comunicare al Registro imprese il proprio indirizzo di posta elettronica certificata;</a:t>
            </a:r>
          </a:p>
          <a:p>
            <a:pPr marL="96482" indent="0"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Entro 15 giorni dall’accettazione deve comunicare al registro imprese, ex art. 29 c.6 Dl 78/2010 la data di udienza di verifica dello stato passivo;</a:t>
            </a:r>
          </a:p>
          <a:p>
            <a:pPr marL="96482" indent="0"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0" dirty="0"/>
              <a:t>Entro 30 giorni dalla nomina deve comunicare all’Agenzia delle Entrate la variazione Iva.</a:t>
            </a:r>
          </a:p>
          <a:p>
            <a:pPr marL="96482" indent="0">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p>
        </p:txBody>
      </p:sp>
    </p:spTree>
    <p:extLst>
      <p:ext uri="{BB962C8B-B14F-4D97-AF65-F5344CB8AC3E}">
        <p14:creationId xmlns:p14="http://schemas.microsoft.com/office/powerpoint/2010/main" val="5500836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273961"/>
            <a:ext cx="8228160" cy="983339"/>
          </a:xfrm>
        </p:spPr>
        <p:txBody>
          <a:bodyPr>
            <a:normAutofit/>
          </a:bodyPr>
          <a:lstStyle/>
          <a:p>
            <a:pPr algn="ctr">
              <a:defRPr/>
            </a:pP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Inventario e programma di liquidazione</a:t>
            </a:r>
          </a:p>
        </p:txBody>
      </p:sp>
      <p:sp>
        <p:nvSpPr>
          <p:cNvPr id="18435" name="Rectangle 2"/>
          <p:cNvSpPr>
            <a:spLocks noGrp="1" noChangeArrowheads="1"/>
          </p:cNvSpPr>
          <p:nvPr>
            <p:ph idx="1"/>
          </p:nvPr>
        </p:nvSpPr>
        <p:spPr>
          <a:xfrm>
            <a:off x="553196" y="1398953"/>
            <a:ext cx="8228160" cy="5156200"/>
          </a:xfrm>
        </p:spPr>
        <p:txBody>
          <a:bodyPr/>
          <a:lstStyle/>
          <a:p>
            <a:pPr marL="0" lvl="0" indent="0">
              <a:spcBef>
                <a:spcPct val="20000"/>
              </a:spcBef>
            </a:pPr>
            <a:r>
              <a:rPr lang="it-IT" altLang="it-IT" sz="1814" b="0" dirty="0"/>
              <a:t>I</a:t>
            </a:r>
            <a:r>
              <a:rPr lang="it-IT" altLang="it-IT" sz="1814" b="0" dirty="0" smtClean="0"/>
              <a:t>l </a:t>
            </a:r>
            <a:r>
              <a:rPr lang="it-IT" altLang="it-IT" sz="1814" b="0" dirty="0"/>
              <a:t>curatore, rimossi i sigilli, redige l’inventario nel </a:t>
            </a:r>
            <a:r>
              <a:rPr lang="it-IT" altLang="it-IT" sz="1814" b="0" dirty="0" err="1"/>
              <a:t>piu’</a:t>
            </a:r>
            <a:r>
              <a:rPr lang="it-IT" altLang="it-IT" sz="1814" b="0" dirty="0"/>
              <a:t> breve termine possibile secondo le norme stabilite dal </a:t>
            </a:r>
            <a:r>
              <a:rPr lang="it-IT" altLang="it-IT" sz="1814" b="0" dirty="0" err="1"/>
              <a:t>c.p.c.</a:t>
            </a:r>
            <a:endParaRPr lang="it-IT" altLang="it-IT" sz="1814" b="0" dirty="0"/>
          </a:p>
          <a:p>
            <a:pPr marL="0" lvl="0" indent="0">
              <a:spcBef>
                <a:spcPct val="20000"/>
              </a:spcBef>
            </a:pPr>
            <a:endParaRPr lang="it-IT" altLang="it-IT" sz="1814" b="0" dirty="0"/>
          </a:p>
          <a:p>
            <a:pPr marL="0" lvl="0" indent="0" defTabSz="914400" fontAlgn="auto">
              <a:spcBef>
                <a:spcPct val="20000"/>
              </a:spcBef>
              <a:spcAft>
                <a:spcPts val="0"/>
              </a:spcAft>
              <a:buClrTx/>
              <a:buSzTx/>
              <a:buNone/>
            </a:pPr>
            <a:endParaRPr lang="it-IT" altLang="it-IT" sz="1814" b="0" dirty="0"/>
          </a:p>
        </p:txBody>
      </p:sp>
    </p:spTree>
    <p:extLst>
      <p:ext uri="{BB962C8B-B14F-4D97-AF65-F5344CB8AC3E}">
        <p14:creationId xmlns:p14="http://schemas.microsoft.com/office/powerpoint/2010/main" val="37943636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88032"/>
            <a:ext cx="8229600" cy="836712"/>
          </a:xfrm>
        </p:spPr>
        <p:txBody>
          <a:bodyPr>
            <a:normAutofit/>
          </a:bodyPr>
          <a:lstStyle/>
          <a:p>
            <a:r>
              <a:rPr lang="it-IT" dirty="0" smtClean="0"/>
              <a:t>L’inventario: art. 87 L.F.</a:t>
            </a:r>
            <a:endParaRPr lang="it-IT" dirty="0"/>
          </a:p>
        </p:txBody>
      </p:sp>
      <p:sp>
        <p:nvSpPr>
          <p:cNvPr id="3" name="Segnaposto contenuto 2"/>
          <p:cNvSpPr>
            <a:spLocks noGrp="1"/>
          </p:cNvSpPr>
          <p:nvPr>
            <p:ph idx="1"/>
          </p:nvPr>
        </p:nvSpPr>
        <p:spPr>
          <a:xfrm>
            <a:off x="323528" y="4104456"/>
            <a:ext cx="8568952" cy="1844824"/>
          </a:xfrm>
        </p:spPr>
        <p:txBody>
          <a:bodyPr>
            <a:noAutofit/>
          </a:bodyPr>
          <a:lstStyle/>
          <a:p>
            <a:pPr marL="0" indent="0" algn="ctr">
              <a:spcBef>
                <a:spcPts val="0"/>
              </a:spcBef>
              <a:buNone/>
            </a:pPr>
            <a:r>
              <a:rPr lang="it-IT" sz="2800" dirty="0" smtClean="0"/>
              <a:t>Nel più breve tempo possibile, il curatore deve provvedere alla redazione dell’inventario dopo aver rimosso i sigilli e redige con l’ausilio del cancelliere il verbale dell’attività compiuta</a:t>
            </a:r>
          </a:p>
        </p:txBody>
      </p:sp>
      <p:sp>
        <p:nvSpPr>
          <p:cNvPr id="5" name="Ovale 4"/>
          <p:cNvSpPr/>
          <p:nvPr/>
        </p:nvSpPr>
        <p:spPr>
          <a:xfrm>
            <a:off x="611560" y="1844824"/>
            <a:ext cx="3168352" cy="1368152"/>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INVENTARIO</a:t>
            </a:r>
            <a:endParaRPr lang="en-GB" sz="2800" dirty="0">
              <a:solidFill>
                <a:schemeClr val="tx1"/>
              </a:solidFill>
            </a:endParaRPr>
          </a:p>
        </p:txBody>
      </p:sp>
      <p:sp>
        <p:nvSpPr>
          <p:cNvPr id="7" name="Freccia in giù 6"/>
          <p:cNvSpPr/>
          <p:nvPr/>
        </p:nvSpPr>
        <p:spPr>
          <a:xfrm rot="16200000">
            <a:off x="4427984" y="2060848"/>
            <a:ext cx="57606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ttangolo arrotondato 7"/>
          <p:cNvSpPr/>
          <p:nvPr/>
        </p:nvSpPr>
        <p:spPr>
          <a:xfrm>
            <a:off x="5724128" y="1628800"/>
            <a:ext cx="2880320" cy="1872208"/>
          </a:xfrm>
          <a:prstGeom prst="round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IDENTIFICAZIONE DEI BENI DEL FALLITO</a:t>
            </a:r>
            <a:endParaRPr lang="en-GB" sz="2800" dirty="0">
              <a:solidFill>
                <a:schemeClr val="tx1"/>
              </a:solidFill>
            </a:endParaRPr>
          </a:p>
        </p:txBody>
      </p:sp>
    </p:spTree>
    <p:extLst>
      <p:ext uri="{BB962C8B-B14F-4D97-AF65-F5344CB8AC3E}">
        <p14:creationId xmlns:p14="http://schemas.microsoft.com/office/powerpoint/2010/main" val="385869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953</TotalTime>
  <Words>3203</Words>
  <Application>Microsoft Office PowerPoint</Application>
  <PresentationFormat>Presentazione su schermo (4:3)</PresentationFormat>
  <Paragraphs>190</Paragraphs>
  <Slides>34</Slides>
  <Notes>30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34</vt:i4>
      </vt:variant>
    </vt:vector>
  </HeadingPairs>
  <TitlesOfParts>
    <vt:vector size="46" baseType="lpstr">
      <vt:lpstr>Microsoft YaHei</vt:lpstr>
      <vt:lpstr>ＭＳ Ｐゴシック</vt:lpstr>
      <vt:lpstr>Arial</vt:lpstr>
      <vt:lpstr>Calibri</vt:lpstr>
      <vt:lpstr>Franklin Gothic Book</vt:lpstr>
      <vt:lpstr>Franklin Gothic Medium</vt:lpstr>
      <vt:lpstr>Garamond</vt:lpstr>
      <vt:lpstr>Times New Roman</vt:lpstr>
      <vt:lpstr>Trebuchet MS</vt:lpstr>
      <vt:lpstr>Tunga</vt:lpstr>
      <vt:lpstr>Wingdings</vt:lpstr>
      <vt:lpstr>Angoli</vt:lpstr>
      <vt:lpstr>Presentazione standard di PowerPoint</vt:lpstr>
      <vt:lpstr>Presentazione standard di PowerPoint</vt:lpstr>
      <vt:lpstr>Organi della procedura</vt:lpstr>
      <vt:lpstr>Requisiti per la nomina del curatore (art.28 L.Fall.)</vt:lpstr>
      <vt:lpstr>Gestione della procedura (art.31 L.Fall.) </vt:lpstr>
      <vt:lpstr>Amministrazione del fallimento</vt:lpstr>
      <vt:lpstr>Comunicazioni telematiche ( Legge di stabilità 24.12.2012 n.228 pubblicata in G.U. 302 del 29.12.2012</vt:lpstr>
      <vt:lpstr>Inventario e programma di liquidazione</vt:lpstr>
      <vt:lpstr>L’inventario: art. 87 L.F.</vt:lpstr>
      <vt:lpstr>I beni da inventariare</vt:lpstr>
      <vt:lpstr>Presentazione standard di PowerPoint</vt:lpstr>
      <vt:lpstr>Relazione al giudice e rapporti riepilogativi (art.33 L.Fall.)</vt:lpstr>
      <vt:lpstr>Fallimento società calcistiche  Art.52 co.6  NOIF .</vt:lpstr>
      <vt:lpstr>Fallimento società calcistiche  Art.52 co.6  NOIF .</vt:lpstr>
      <vt:lpstr>Fallimento società calcistiche  Art.52 co.2  NOIF .</vt:lpstr>
      <vt:lpstr>Fallimento società calcistiche  Art.52 co.2  NOIF .</vt:lpstr>
      <vt:lpstr>Fallimento società calcistiche  Art.52 co.2  NOIF .</vt:lpstr>
      <vt:lpstr>Fallimento società calcistiche  .</vt:lpstr>
      <vt:lpstr>Il titolo sportivo e l’affiliazone</vt:lpstr>
      <vt:lpstr>Il titolo sportivo e l’affiliazione .</vt:lpstr>
      <vt:lpstr>L’esercizio provvisiorio</vt:lpstr>
      <vt:lpstr>Esercizio provvisorio (art.104 L.F.)</vt:lpstr>
      <vt:lpstr> Esercizio provvisorio (art.104 L.F.)</vt:lpstr>
      <vt:lpstr> Il lodo Petrucci Art.52 co.6  NOIF</vt:lpstr>
      <vt:lpstr> comma 10 art.52 NOIF</vt:lpstr>
      <vt:lpstr> Il lodo Petrucci criticita’</vt:lpstr>
      <vt:lpstr> Il lodo Petrucci </vt:lpstr>
      <vt:lpstr> Il lodo Petrucci alternative </vt:lpstr>
      <vt:lpstr> Il lodo Petrucci alternative </vt:lpstr>
      <vt:lpstr> concordato preventivo</vt:lpstr>
      <vt:lpstr>Concordato preventivo</vt:lpstr>
      <vt:lpstr>Concordato preventivo</vt:lpstr>
      <vt:lpstr>Concordato preventivo</vt:lpstr>
      <vt:lpstr>Concordato preventivo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Diletta Macchi</dc:creator>
  <cp:lastModifiedBy>Nicla Corvacchiola</cp:lastModifiedBy>
  <cp:revision>293</cp:revision>
  <cp:lastPrinted>2017-02-28T17:35:43Z</cp:lastPrinted>
  <dcterms:created xsi:type="dcterms:W3CDTF">2015-02-15T11:46:08Z</dcterms:created>
  <dcterms:modified xsi:type="dcterms:W3CDTF">2019-05-28T16:13:30Z</dcterms:modified>
</cp:coreProperties>
</file>