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60"/>
  </p:notesMasterIdLst>
  <p:sldIdLst>
    <p:sldId id="344" r:id="rId2"/>
    <p:sldId id="387" r:id="rId3"/>
    <p:sldId id="517" r:id="rId4"/>
    <p:sldId id="518" r:id="rId5"/>
    <p:sldId id="555" r:id="rId6"/>
    <p:sldId id="519" r:id="rId7"/>
    <p:sldId id="553" r:id="rId8"/>
    <p:sldId id="554" r:id="rId9"/>
    <p:sldId id="556" r:id="rId10"/>
    <p:sldId id="552" r:id="rId11"/>
    <p:sldId id="520" r:id="rId12"/>
    <p:sldId id="521" r:id="rId13"/>
    <p:sldId id="522" r:id="rId14"/>
    <p:sldId id="523" r:id="rId15"/>
    <p:sldId id="524" r:id="rId16"/>
    <p:sldId id="525" r:id="rId17"/>
    <p:sldId id="526" r:id="rId18"/>
    <p:sldId id="527" r:id="rId19"/>
    <p:sldId id="528" r:id="rId20"/>
    <p:sldId id="529" r:id="rId21"/>
    <p:sldId id="530" r:id="rId22"/>
    <p:sldId id="561" r:id="rId23"/>
    <p:sldId id="557" r:id="rId24"/>
    <p:sldId id="558" r:id="rId25"/>
    <p:sldId id="560" r:id="rId26"/>
    <p:sldId id="559" r:id="rId27"/>
    <p:sldId id="531" r:id="rId28"/>
    <p:sldId id="532" r:id="rId29"/>
    <p:sldId id="533" r:id="rId30"/>
    <p:sldId id="534" r:id="rId31"/>
    <p:sldId id="562" r:id="rId32"/>
    <p:sldId id="535" r:id="rId33"/>
    <p:sldId id="536" r:id="rId34"/>
    <p:sldId id="537" r:id="rId35"/>
    <p:sldId id="538" r:id="rId36"/>
    <p:sldId id="539" r:id="rId37"/>
    <p:sldId id="541" r:id="rId38"/>
    <p:sldId id="542" r:id="rId39"/>
    <p:sldId id="543" r:id="rId40"/>
    <p:sldId id="544" r:id="rId41"/>
    <p:sldId id="545" r:id="rId42"/>
    <p:sldId id="546" r:id="rId43"/>
    <p:sldId id="547" r:id="rId44"/>
    <p:sldId id="503" r:id="rId45"/>
    <p:sldId id="504" r:id="rId46"/>
    <p:sldId id="505" r:id="rId47"/>
    <p:sldId id="507" r:id="rId48"/>
    <p:sldId id="508" r:id="rId49"/>
    <p:sldId id="509" r:id="rId50"/>
    <p:sldId id="506" r:id="rId51"/>
    <p:sldId id="510" r:id="rId52"/>
    <p:sldId id="511" r:id="rId53"/>
    <p:sldId id="512" r:id="rId54"/>
    <p:sldId id="513" r:id="rId55"/>
    <p:sldId id="514" r:id="rId56"/>
    <p:sldId id="515" r:id="rId57"/>
    <p:sldId id="563" r:id="rId58"/>
    <p:sldId id="564" r:id="rId59"/>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EA4C8"/>
    <a:srgbClr val="B4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10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286" cy="497608"/>
          </a:xfrm>
          <a:prstGeom prst="rect">
            <a:avLst/>
          </a:prstGeom>
        </p:spPr>
        <p:txBody>
          <a:bodyPr vert="horz" lIns="91972" tIns="45986" rIns="91972" bIns="45986" rtlCol="0"/>
          <a:lstStyle>
            <a:lvl1pPr algn="l">
              <a:defRPr sz="1200"/>
            </a:lvl1pPr>
          </a:lstStyle>
          <a:p>
            <a:endParaRPr lang="it-IT"/>
          </a:p>
        </p:txBody>
      </p:sp>
      <p:sp>
        <p:nvSpPr>
          <p:cNvPr id="3" name="Segnaposto data 2"/>
          <p:cNvSpPr>
            <a:spLocks noGrp="1"/>
          </p:cNvSpPr>
          <p:nvPr>
            <p:ph type="dt" idx="1"/>
          </p:nvPr>
        </p:nvSpPr>
        <p:spPr>
          <a:xfrm>
            <a:off x="3850790" y="0"/>
            <a:ext cx="2945286" cy="497608"/>
          </a:xfrm>
          <a:prstGeom prst="rect">
            <a:avLst/>
          </a:prstGeom>
        </p:spPr>
        <p:txBody>
          <a:bodyPr vert="horz" lIns="91972" tIns="45986" rIns="91972" bIns="45986" rtlCol="0"/>
          <a:lstStyle>
            <a:lvl1pPr algn="r">
              <a:defRPr sz="1200"/>
            </a:lvl1pPr>
          </a:lstStyle>
          <a:p>
            <a:fld id="{F82D895A-423A-4D87-8B2F-9736ADB6858D}" type="datetimeFigureOut">
              <a:rPr lang="it-IT" smtClean="0"/>
              <a:t>17/04/2019</a:t>
            </a:fld>
            <a:endParaRPr lang="it-IT"/>
          </a:p>
        </p:txBody>
      </p:sp>
      <p:sp>
        <p:nvSpPr>
          <p:cNvPr id="4" name="Segnaposto immagine diapositiva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972" tIns="45986" rIns="91972" bIns="45986" rtlCol="0" anchor="ctr"/>
          <a:lstStyle/>
          <a:p>
            <a:endParaRPr lang="it-IT"/>
          </a:p>
        </p:txBody>
      </p:sp>
      <p:sp>
        <p:nvSpPr>
          <p:cNvPr id="5" name="Segnaposto note 4"/>
          <p:cNvSpPr>
            <a:spLocks noGrp="1"/>
          </p:cNvSpPr>
          <p:nvPr>
            <p:ph type="body" sz="quarter" idx="3"/>
          </p:nvPr>
        </p:nvSpPr>
        <p:spPr>
          <a:xfrm>
            <a:off x="679928" y="4778307"/>
            <a:ext cx="5437819" cy="3909090"/>
          </a:xfrm>
          <a:prstGeom prst="rect">
            <a:avLst/>
          </a:prstGeom>
        </p:spPr>
        <p:txBody>
          <a:bodyPr vert="horz" lIns="91972" tIns="45986" rIns="91972" bIns="45986"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618"/>
            <a:ext cx="2945286" cy="497608"/>
          </a:xfrm>
          <a:prstGeom prst="rect">
            <a:avLst/>
          </a:prstGeom>
        </p:spPr>
        <p:txBody>
          <a:bodyPr vert="horz" lIns="91972" tIns="45986" rIns="91972" bIns="45986"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790" y="9430618"/>
            <a:ext cx="2945286" cy="497608"/>
          </a:xfrm>
          <a:prstGeom prst="rect">
            <a:avLst/>
          </a:prstGeom>
        </p:spPr>
        <p:txBody>
          <a:bodyPr vert="horz" lIns="91972" tIns="45986" rIns="91972" bIns="45986" rtlCol="0" anchor="b"/>
          <a:lstStyle>
            <a:lvl1pPr algn="r">
              <a:defRPr sz="1200"/>
            </a:lvl1pPr>
          </a:lstStyle>
          <a:p>
            <a:fld id="{C2DC2176-73A5-4CE4-802C-916A8FBF56F4}" type="slidenum">
              <a:rPr lang="it-IT" smtClean="0"/>
              <a:t>‹N›</a:t>
            </a:fld>
            <a:endParaRPr lang="it-IT"/>
          </a:p>
        </p:txBody>
      </p:sp>
    </p:spTree>
    <p:extLst>
      <p:ext uri="{BB962C8B-B14F-4D97-AF65-F5344CB8AC3E}">
        <p14:creationId xmlns:p14="http://schemas.microsoft.com/office/powerpoint/2010/main" val="350044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EB67E4EC-4D92-4FDB-911F-B3A78D181F4D}" type="slidenum">
              <a:rPr lang="it-IT" altLang="it-IT" smtClean="0">
                <a:solidFill>
                  <a:srgbClr val="000000"/>
                </a:solidFill>
                <a:latin typeface="Times New Roman" panose="02020603050405020304" pitchFamily="18" charset="0"/>
              </a:rPr>
              <a:pPr/>
              <a:t>3</a:t>
            </a:fld>
            <a:endParaRPr lang="it-IT" altLang="it-IT">
              <a:solidFill>
                <a:srgbClr val="000000"/>
              </a:solidFill>
              <a:latin typeface="Times New Roman" panose="02020603050405020304" pitchFamily="18" charset="0"/>
            </a:endParaRPr>
          </a:p>
        </p:txBody>
      </p:sp>
      <p:sp>
        <p:nvSpPr>
          <p:cNvPr id="717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717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034798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131313E7-B689-4F77-94B3-9C094A8244B6}" type="slidenum">
              <a:rPr lang="it-IT" altLang="it-IT" smtClean="0">
                <a:solidFill>
                  <a:srgbClr val="000000"/>
                </a:solidFill>
                <a:latin typeface="Times New Roman" panose="02020603050405020304" pitchFamily="18" charset="0"/>
              </a:rPr>
              <a:pPr/>
              <a:t>16</a:t>
            </a:fld>
            <a:endParaRPr lang="it-IT" altLang="it-IT">
              <a:solidFill>
                <a:srgbClr val="000000"/>
              </a:solidFill>
              <a:latin typeface="Times New Roman" panose="02020603050405020304" pitchFamily="18" charset="0"/>
            </a:endParaRPr>
          </a:p>
        </p:txBody>
      </p:sp>
      <p:sp>
        <p:nvSpPr>
          <p:cNvPr id="2355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2355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673722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E1DF67D-BF9B-458E-B993-2624128C2CDF}" type="slidenum">
              <a:rPr lang="it-IT" altLang="it-IT" smtClean="0">
                <a:solidFill>
                  <a:srgbClr val="000000"/>
                </a:solidFill>
                <a:latin typeface="Times New Roman" panose="02020603050405020304" pitchFamily="18" charset="0"/>
              </a:rPr>
              <a:pPr/>
              <a:t>17</a:t>
            </a:fld>
            <a:endParaRPr lang="it-IT" altLang="it-IT">
              <a:solidFill>
                <a:srgbClr val="000000"/>
              </a:solidFill>
              <a:latin typeface="Times New Roman" panose="02020603050405020304" pitchFamily="18" charset="0"/>
            </a:endParaRPr>
          </a:p>
        </p:txBody>
      </p:sp>
      <p:sp>
        <p:nvSpPr>
          <p:cNvPr id="2560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2560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931346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00CDEE6A-2521-42FE-882F-2CFB509F2E1E}" type="slidenum">
              <a:rPr lang="it-IT" altLang="it-IT" smtClean="0">
                <a:solidFill>
                  <a:srgbClr val="000000"/>
                </a:solidFill>
                <a:latin typeface="Times New Roman" panose="02020603050405020304" pitchFamily="18" charset="0"/>
              </a:rPr>
              <a:pPr/>
              <a:t>18</a:t>
            </a:fld>
            <a:endParaRPr lang="it-IT" altLang="it-IT">
              <a:solidFill>
                <a:srgbClr val="000000"/>
              </a:solidFill>
              <a:latin typeface="Times New Roman" panose="02020603050405020304" pitchFamily="18" charset="0"/>
            </a:endParaRPr>
          </a:p>
        </p:txBody>
      </p:sp>
      <p:sp>
        <p:nvSpPr>
          <p:cNvPr id="2765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2765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840523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4E416268-BA5A-4A0F-8F4F-F3B9F36FFCF3}" type="slidenum">
              <a:rPr lang="it-IT" altLang="it-IT" smtClean="0">
                <a:solidFill>
                  <a:srgbClr val="000000"/>
                </a:solidFill>
                <a:latin typeface="Times New Roman" panose="02020603050405020304" pitchFamily="18" charset="0"/>
              </a:rPr>
              <a:pPr/>
              <a:t>19</a:t>
            </a:fld>
            <a:endParaRPr lang="it-IT" altLang="it-IT">
              <a:solidFill>
                <a:srgbClr val="000000"/>
              </a:solidFill>
              <a:latin typeface="Times New Roman" panose="02020603050405020304" pitchFamily="18" charset="0"/>
            </a:endParaRPr>
          </a:p>
        </p:txBody>
      </p:sp>
      <p:sp>
        <p:nvSpPr>
          <p:cNvPr id="2969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2970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014011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58CBF1C9-2B84-4B0E-937C-50816C23370D}" type="slidenum">
              <a:rPr lang="it-IT" altLang="it-IT" smtClean="0">
                <a:solidFill>
                  <a:srgbClr val="000000"/>
                </a:solidFill>
                <a:latin typeface="Times New Roman" panose="02020603050405020304" pitchFamily="18" charset="0"/>
              </a:rPr>
              <a:pPr/>
              <a:t>20</a:t>
            </a:fld>
            <a:endParaRPr lang="it-IT" altLang="it-IT">
              <a:solidFill>
                <a:srgbClr val="000000"/>
              </a:solidFill>
              <a:latin typeface="Times New Roman" panose="02020603050405020304" pitchFamily="18" charset="0"/>
            </a:endParaRPr>
          </a:p>
        </p:txBody>
      </p:sp>
      <p:sp>
        <p:nvSpPr>
          <p:cNvPr id="3174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174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496729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B0397AA0-1757-4072-88B9-6B488A1661C5}" type="slidenum">
              <a:rPr lang="it-IT" altLang="it-IT" smtClean="0">
                <a:solidFill>
                  <a:srgbClr val="000000"/>
                </a:solidFill>
                <a:latin typeface="Times New Roman" panose="02020603050405020304" pitchFamily="18" charset="0"/>
              </a:rPr>
              <a:pPr/>
              <a:t>21</a:t>
            </a:fld>
            <a:endParaRPr lang="it-IT" altLang="it-IT">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965396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B0397AA0-1757-4072-88B9-6B488A1661C5}" type="slidenum">
              <a:rPr lang="it-IT" altLang="it-IT" smtClean="0">
                <a:solidFill>
                  <a:srgbClr val="000000"/>
                </a:solidFill>
                <a:latin typeface="Times New Roman" panose="02020603050405020304" pitchFamily="18" charset="0"/>
              </a:rPr>
              <a:pPr/>
              <a:t>23</a:t>
            </a:fld>
            <a:endParaRPr lang="it-IT" altLang="it-IT">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80992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B0397AA0-1757-4072-88B9-6B488A1661C5}" type="slidenum">
              <a:rPr lang="it-IT" altLang="it-IT" smtClean="0">
                <a:solidFill>
                  <a:srgbClr val="000000"/>
                </a:solidFill>
                <a:latin typeface="Times New Roman" panose="02020603050405020304" pitchFamily="18" charset="0"/>
              </a:rPr>
              <a:pPr/>
              <a:t>24</a:t>
            </a:fld>
            <a:endParaRPr lang="it-IT" altLang="it-IT">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166877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B0397AA0-1757-4072-88B9-6B488A1661C5}" type="slidenum">
              <a:rPr lang="it-IT" altLang="it-IT" smtClean="0">
                <a:solidFill>
                  <a:srgbClr val="000000"/>
                </a:solidFill>
                <a:latin typeface="Times New Roman" panose="02020603050405020304" pitchFamily="18" charset="0"/>
              </a:rPr>
              <a:pPr/>
              <a:t>25</a:t>
            </a:fld>
            <a:endParaRPr lang="it-IT" altLang="it-IT">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67067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B0397AA0-1757-4072-88B9-6B488A1661C5}" type="slidenum">
              <a:rPr lang="it-IT" altLang="it-IT" smtClean="0">
                <a:solidFill>
                  <a:srgbClr val="000000"/>
                </a:solidFill>
                <a:latin typeface="Times New Roman" panose="02020603050405020304" pitchFamily="18" charset="0"/>
              </a:rPr>
              <a:pPr/>
              <a:t>26</a:t>
            </a:fld>
            <a:endParaRPr lang="it-IT" altLang="it-IT">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39788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79A72C69-BE36-4E7A-A6EE-DB55D2635858}" type="slidenum">
              <a:rPr lang="it-IT" altLang="it-IT" smtClean="0">
                <a:solidFill>
                  <a:srgbClr val="000000"/>
                </a:solidFill>
                <a:latin typeface="Times New Roman" panose="02020603050405020304" pitchFamily="18" charset="0"/>
              </a:rPr>
              <a:pPr/>
              <a:t>4</a:t>
            </a:fld>
            <a:endParaRPr lang="it-IT" altLang="it-IT">
              <a:solidFill>
                <a:srgbClr val="000000"/>
              </a:solidFill>
              <a:latin typeface="Times New Roman" panose="02020603050405020304" pitchFamily="18" charset="0"/>
            </a:endParaRPr>
          </a:p>
        </p:txBody>
      </p:sp>
      <p:sp>
        <p:nvSpPr>
          <p:cNvPr id="921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922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666231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2A5F262-331B-4532-909B-F335CF26985D}" type="slidenum">
              <a:rPr lang="it-IT" altLang="it-IT" smtClean="0">
                <a:solidFill>
                  <a:srgbClr val="000000"/>
                </a:solidFill>
                <a:latin typeface="Times New Roman" panose="02020603050405020304" pitchFamily="18" charset="0"/>
              </a:rPr>
              <a:pPr/>
              <a:t>27</a:t>
            </a:fld>
            <a:endParaRPr lang="it-IT" altLang="it-IT">
              <a:solidFill>
                <a:srgbClr val="000000"/>
              </a:solidFill>
              <a:latin typeface="Times New Roman" panose="02020603050405020304" pitchFamily="18" charset="0"/>
            </a:endParaRPr>
          </a:p>
        </p:txBody>
      </p:sp>
      <p:sp>
        <p:nvSpPr>
          <p:cNvPr id="358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58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063630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2E8BBA82-16F6-46E0-AC1E-04CAC6C0C681}" type="slidenum">
              <a:rPr lang="it-IT" altLang="it-IT" smtClean="0">
                <a:solidFill>
                  <a:srgbClr val="000000"/>
                </a:solidFill>
                <a:latin typeface="Times New Roman" panose="02020603050405020304" pitchFamily="18" charset="0"/>
              </a:rPr>
              <a:pPr/>
              <a:t>28</a:t>
            </a:fld>
            <a:endParaRPr lang="it-IT" altLang="it-IT">
              <a:solidFill>
                <a:srgbClr val="000000"/>
              </a:solidFill>
              <a:latin typeface="Times New Roman" panose="02020603050405020304" pitchFamily="18" charset="0"/>
            </a:endParaRPr>
          </a:p>
        </p:txBody>
      </p:sp>
      <p:sp>
        <p:nvSpPr>
          <p:cNvPr id="3789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789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041999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A8C86641-AEBC-48E3-B03D-7FEAA81318BE}" type="slidenum">
              <a:rPr lang="it-IT" altLang="it-IT" smtClean="0">
                <a:solidFill>
                  <a:srgbClr val="000000"/>
                </a:solidFill>
                <a:latin typeface="Times New Roman" panose="02020603050405020304" pitchFamily="18" charset="0"/>
              </a:rPr>
              <a:pPr/>
              <a:t>29</a:t>
            </a:fld>
            <a:endParaRPr lang="it-IT" altLang="it-IT">
              <a:solidFill>
                <a:srgbClr val="000000"/>
              </a:solidFill>
              <a:latin typeface="Times New Roman" panose="02020603050405020304" pitchFamily="18" charset="0"/>
            </a:endParaRPr>
          </a:p>
        </p:txBody>
      </p:sp>
      <p:sp>
        <p:nvSpPr>
          <p:cNvPr id="3993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994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158328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6AF49360-A9BE-4D3D-A0D4-EF305ED7052D}" type="slidenum">
              <a:rPr lang="it-IT" altLang="it-IT" smtClean="0">
                <a:solidFill>
                  <a:srgbClr val="000000"/>
                </a:solidFill>
                <a:latin typeface="Times New Roman" panose="02020603050405020304" pitchFamily="18" charset="0"/>
              </a:rPr>
              <a:pPr/>
              <a:t>30</a:t>
            </a:fld>
            <a:endParaRPr lang="it-IT" altLang="it-IT">
              <a:solidFill>
                <a:srgbClr val="000000"/>
              </a:solidFill>
              <a:latin typeface="Times New Roman" panose="02020603050405020304" pitchFamily="18" charset="0"/>
            </a:endParaRPr>
          </a:p>
        </p:txBody>
      </p:sp>
      <p:sp>
        <p:nvSpPr>
          <p:cNvPr id="4198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4198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9459156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A8C86641-AEBC-48E3-B03D-7FEAA81318BE}" type="slidenum">
              <a:rPr lang="it-IT" altLang="it-IT" smtClean="0">
                <a:solidFill>
                  <a:srgbClr val="000000"/>
                </a:solidFill>
                <a:latin typeface="Times New Roman" panose="02020603050405020304" pitchFamily="18" charset="0"/>
              </a:rPr>
              <a:pPr/>
              <a:t>31</a:t>
            </a:fld>
            <a:endParaRPr lang="it-IT" altLang="it-IT">
              <a:solidFill>
                <a:srgbClr val="000000"/>
              </a:solidFill>
              <a:latin typeface="Times New Roman" panose="02020603050405020304" pitchFamily="18" charset="0"/>
            </a:endParaRPr>
          </a:p>
        </p:txBody>
      </p:sp>
      <p:sp>
        <p:nvSpPr>
          <p:cNvPr id="3993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3994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497676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4B711EF4-6358-4A1D-B1F2-34859831A4C1}" type="slidenum">
              <a:rPr lang="it-IT" altLang="it-IT" smtClean="0">
                <a:solidFill>
                  <a:srgbClr val="000000"/>
                </a:solidFill>
                <a:latin typeface="Times New Roman" panose="02020603050405020304" pitchFamily="18" charset="0"/>
              </a:rPr>
              <a:pPr/>
              <a:t>32</a:t>
            </a:fld>
            <a:endParaRPr lang="it-IT" altLang="it-IT">
              <a:solidFill>
                <a:srgbClr val="000000"/>
              </a:solidFill>
              <a:latin typeface="Times New Roman" panose="02020603050405020304" pitchFamily="18" charset="0"/>
            </a:endParaRPr>
          </a:p>
        </p:txBody>
      </p:sp>
      <p:sp>
        <p:nvSpPr>
          <p:cNvPr id="4403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4403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2565179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7C1DDF35-399F-47BE-BDC1-73B1E6D6A075}" type="slidenum">
              <a:rPr lang="it-IT" altLang="it-IT" smtClean="0">
                <a:solidFill>
                  <a:srgbClr val="000000"/>
                </a:solidFill>
                <a:latin typeface="Times New Roman" panose="02020603050405020304" pitchFamily="18" charset="0"/>
              </a:rPr>
              <a:pPr/>
              <a:t>33</a:t>
            </a:fld>
            <a:endParaRPr lang="it-IT" altLang="it-IT">
              <a:solidFill>
                <a:srgbClr val="000000"/>
              </a:solidFill>
              <a:latin typeface="Times New Roman" panose="02020603050405020304" pitchFamily="18" charset="0"/>
            </a:endParaRPr>
          </a:p>
        </p:txBody>
      </p:sp>
      <p:sp>
        <p:nvSpPr>
          <p:cNvPr id="4608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0240840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3A8C5423-5409-4C2A-B077-A75299642E82}" type="slidenum">
              <a:rPr lang="it-IT" altLang="it-IT" smtClean="0">
                <a:solidFill>
                  <a:srgbClr val="000000"/>
                </a:solidFill>
                <a:latin typeface="Times New Roman" panose="02020603050405020304" pitchFamily="18" charset="0"/>
              </a:rPr>
              <a:pPr/>
              <a:t>34</a:t>
            </a:fld>
            <a:endParaRPr lang="it-IT" altLang="it-IT">
              <a:solidFill>
                <a:srgbClr val="000000"/>
              </a:solidFill>
              <a:latin typeface="Times New Roman" panose="02020603050405020304" pitchFamily="18" charset="0"/>
            </a:endParaRPr>
          </a:p>
        </p:txBody>
      </p:sp>
      <p:sp>
        <p:nvSpPr>
          <p:cNvPr id="4813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4813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435571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30BDF21F-02AA-4449-9471-CC034F3A69F0}" type="slidenum">
              <a:rPr lang="it-IT" altLang="it-IT" smtClean="0">
                <a:solidFill>
                  <a:srgbClr val="000000"/>
                </a:solidFill>
                <a:latin typeface="Times New Roman" panose="02020603050405020304" pitchFamily="18" charset="0"/>
              </a:rPr>
              <a:pPr/>
              <a:t>35</a:t>
            </a:fld>
            <a:endParaRPr lang="it-IT" altLang="it-IT">
              <a:solidFill>
                <a:srgbClr val="000000"/>
              </a:solidFill>
              <a:latin typeface="Times New Roman" panose="02020603050405020304" pitchFamily="18" charset="0"/>
            </a:endParaRPr>
          </a:p>
        </p:txBody>
      </p:sp>
      <p:sp>
        <p:nvSpPr>
          <p:cNvPr id="5017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5018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3962635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2990FE28-EAE0-458F-9025-DE55E54DB1C3}" type="slidenum">
              <a:rPr lang="it-IT" altLang="it-IT" smtClean="0">
                <a:solidFill>
                  <a:srgbClr val="000000"/>
                </a:solidFill>
                <a:latin typeface="Times New Roman" panose="02020603050405020304" pitchFamily="18" charset="0"/>
              </a:rPr>
              <a:pPr/>
              <a:t>36</a:t>
            </a:fld>
            <a:endParaRPr lang="it-IT" altLang="it-IT">
              <a:solidFill>
                <a:srgbClr val="000000"/>
              </a:solidFill>
              <a:latin typeface="Times New Roman" panose="02020603050405020304" pitchFamily="18" charset="0"/>
            </a:endParaRPr>
          </a:p>
        </p:txBody>
      </p:sp>
      <p:sp>
        <p:nvSpPr>
          <p:cNvPr id="5222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5222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124430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C117F659-33C1-4AC9-AFD2-839B9A307F1B}" type="slidenum">
              <a:rPr lang="it-IT" altLang="it-IT" smtClean="0">
                <a:solidFill>
                  <a:srgbClr val="000000"/>
                </a:solidFill>
                <a:latin typeface="Times New Roman" panose="02020603050405020304" pitchFamily="18" charset="0"/>
              </a:rPr>
              <a:pPr/>
              <a:t>6</a:t>
            </a:fld>
            <a:endParaRPr lang="it-IT" altLang="it-IT">
              <a:solidFill>
                <a:srgbClr val="000000"/>
              </a:solidFill>
              <a:latin typeface="Times New Roman" panose="02020603050405020304" pitchFamily="18" charset="0"/>
            </a:endParaRPr>
          </a:p>
        </p:txBody>
      </p:sp>
      <p:sp>
        <p:nvSpPr>
          <p:cNvPr id="1126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126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8382906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5BA91163-6426-4FA1-8116-C6FCB9CFC4DE}" type="slidenum">
              <a:rPr lang="it-IT" altLang="it-IT" smtClean="0">
                <a:solidFill>
                  <a:srgbClr val="000000"/>
                </a:solidFill>
                <a:latin typeface="Times New Roman" panose="02020603050405020304" pitchFamily="18" charset="0"/>
              </a:rPr>
              <a:pPr/>
              <a:t>37</a:t>
            </a:fld>
            <a:endParaRPr lang="it-IT" altLang="it-IT">
              <a:solidFill>
                <a:srgbClr val="000000"/>
              </a:solidFill>
              <a:latin typeface="Times New Roman" panose="02020603050405020304" pitchFamily="18" charset="0"/>
            </a:endParaRPr>
          </a:p>
        </p:txBody>
      </p:sp>
      <p:sp>
        <p:nvSpPr>
          <p:cNvPr id="5632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5632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335064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7591352F-2BE8-41CC-8989-E18887E85606}" type="slidenum">
              <a:rPr lang="it-IT" altLang="it-IT" smtClean="0">
                <a:solidFill>
                  <a:srgbClr val="000000"/>
                </a:solidFill>
                <a:latin typeface="Times New Roman" panose="02020603050405020304" pitchFamily="18" charset="0"/>
              </a:rPr>
              <a:pPr/>
              <a:t>38</a:t>
            </a:fld>
            <a:endParaRPr lang="it-IT" altLang="it-IT">
              <a:solidFill>
                <a:srgbClr val="000000"/>
              </a:solidFill>
              <a:latin typeface="Times New Roman" panose="02020603050405020304" pitchFamily="18" charset="0"/>
            </a:endParaRPr>
          </a:p>
        </p:txBody>
      </p:sp>
      <p:sp>
        <p:nvSpPr>
          <p:cNvPr id="5837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5837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0620387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8F7C3B03-9496-427C-9397-AAF1E39D8083}" type="slidenum">
              <a:rPr lang="it-IT" altLang="it-IT" smtClean="0">
                <a:solidFill>
                  <a:srgbClr val="000000"/>
                </a:solidFill>
                <a:latin typeface="Times New Roman" panose="02020603050405020304" pitchFamily="18" charset="0"/>
              </a:rPr>
              <a:pPr/>
              <a:t>39</a:t>
            </a:fld>
            <a:endParaRPr lang="it-IT" altLang="it-IT">
              <a:solidFill>
                <a:srgbClr val="000000"/>
              </a:solidFill>
              <a:latin typeface="Times New Roman" panose="02020603050405020304" pitchFamily="18" charset="0"/>
            </a:endParaRPr>
          </a:p>
        </p:txBody>
      </p:sp>
      <p:sp>
        <p:nvSpPr>
          <p:cNvPr id="6041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6042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6174892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0195F245-C211-476A-9691-4E20094221A4}" type="slidenum">
              <a:rPr lang="it-IT" altLang="it-IT" smtClean="0">
                <a:solidFill>
                  <a:srgbClr val="000000"/>
                </a:solidFill>
                <a:latin typeface="Times New Roman" panose="02020603050405020304" pitchFamily="18" charset="0"/>
              </a:rPr>
              <a:pPr/>
              <a:t>40</a:t>
            </a:fld>
            <a:endParaRPr lang="it-IT" altLang="it-IT">
              <a:solidFill>
                <a:srgbClr val="000000"/>
              </a:solidFill>
              <a:latin typeface="Times New Roman" panose="02020603050405020304" pitchFamily="18" charset="0"/>
            </a:endParaRPr>
          </a:p>
        </p:txBody>
      </p:sp>
      <p:sp>
        <p:nvSpPr>
          <p:cNvPr id="6246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6246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687485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100A6C65-5E2F-4AFD-A349-AC6C9F298A1B}" type="slidenum">
              <a:rPr lang="it-IT" altLang="it-IT" smtClean="0">
                <a:solidFill>
                  <a:srgbClr val="000000"/>
                </a:solidFill>
                <a:latin typeface="Times New Roman" panose="02020603050405020304" pitchFamily="18" charset="0"/>
              </a:rPr>
              <a:pPr/>
              <a:t>41</a:t>
            </a:fld>
            <a:endParaRPr lang="it-IT" altLang="it-IT">
              <a:solidFill>
                <a:srgbClr val="000000"/>
              </a:solidFill>
              <a:latin typeface="Times New Roman" panose="02020603050405020304" pitchFamily="18" charset="0"/>
            </a:endParaRPr>
          </a:p>
        </p:txBody>
      </p:sp>
      <p:sp>
        <p:nvSpPr>
          <p:cNvPr id="6451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6451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9161614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8CB46DB4-CEAE-45AB-97A4-D637D58EF069}" type="slidenum">
              <a:rPr lang="it-IT" altLang="it-IT" smtClean="0">
                <a:solidFill>
                  <a:srgbClr val="000000"/>
                </a:solidFill>
                <a:latin typeface="Times New Roman" panose="02020603050405020304" pitchFamily="18" charset="0"/>
              </a:rPr>
              <a:pPr/>
              <a:t>42</a:t>
            </a:fld>
            <a:endParaRPr lang="it-IT" altLang="it-IT">
              <a:solidFill>
                <a:srgbClr val="000000"/>
              </a:solidFill>
              <a:latin typeface="Times New Roman" panose="02020603050405020304" pitchFamily="18" charset="0"/>
            </a:endParaRPr>
          </a:p>
        </p:txBody>
      </p:sp>
      <p:sp>
        <p:nvSpPr>
          <p:cNvPr id="6656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6656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295723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44</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1999375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45</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1335928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46</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770392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47</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88153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C117F659-33C1-4AC9-AFD2-839B9A307F1B}" type="slidenum">
              <a:rPr lang="it-IT" altLang="it-IT" smtClean="0">
                <a:solidFill>
                  <a:srgbClr val="000000"/>
                </a:solidFill>
                <a:latin typeface="Times New Roman" panose="02020603050405020304" pitchFamily="18" charset="0"/>
              </a:rPr>
              <a:pPr/>
              <a:t>10</a:t>
            </a:fld>
            <a:endParaRPr lang="it-IT" altLang="it-IT">
              <a:solidFill>
                <a:srgbClr val="000000"/>
              </a:solidFill>
              <a:latin typeface="Times New Roman" panose="02020603050405020304" pitchFamily="18" charset="0"/>
            </a:endParaRPr>
          </a:p>
        </p:txBody>
      </p:sp>
      <p:sp>
        <p:nvSpPr>
          <p:cNvPr id="1126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126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6933944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48</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4899021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49</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185994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50</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6605190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51</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2267654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52</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7533719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53</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2127286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54</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4460571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55</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4123128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56</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9606590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57</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37914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701D3F6F-821A-40DC-80E5-F9AA5223DD07}" type="slidenum">
              <a:rPr lang="it-IT" altLang="it-IT" smtClean="0">
                <a:solidFill>
                  <a:srgbClr val="000000"/>
                </a:solidFill>
                <a:latin typeface="Times New Roman" panose="02020603050405020304" pitchFamily="18" charset="0"/>
              </a:rPr>
              <a:pPr/>
              <a:t>11</a:t>
            </a:fld>
            <a:endParaRPr lang="it-IT" altLang="it-IT">
              <a:solidFill>
                <a:srgbClr val="000000"/>
              </a:solidFill>
              <a:latin typeface="Times New Roman" panose="02020603050405020304" pitchFamily="18" charset="0"/>
            </a:endParaRPr>
          </a:p>
        </p:txBody>
      </p:sp>
      <p:sp>
        <p:nvSpPr>
          <p:cNvPr id="13315"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3316"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39352225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97594454-AD8D-4E4A-9466-BACEEDFD8589}" type="slidenum">
              <a:rPr lang="it-IT" altLang="it-IT" smtClean="0">
                <a:solidFill>
                  <a:srgbClr val="000000"/>
                </a:solidFill>
                <a:latin typeface="Times New Roman" panose="02020603050405020304" pitchFamily="18" charset="0"/>
              </a:rPr>
              <a:pPr/>
              <a:t>58</a:t>
            </a:fld>
            <a:endParaRPr lang="it-IT" altLang="it-IT">
              <a:solidFill>
                <a:srgbClr val="000000"/>
              </a:solidFill>
              <a:latin typeface="Times New Roman" panose="02020603050405020304" pitchFamily="18" charset="0"/>
            </a:endParaRPr>
          </a:p>
        </p:txBody>
      </p:sp>
      <p:sp>
        <p:nvSpPr>
          <p:cNvPr id="1024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024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40045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5D40D76C-1098-42FF-A427-C356F08D42D0}" type="slidenum">
              <a:rPr lang="it-IT" altLang="it-IT" smtClean="0">
                <a:solidFill>
                  <a:srgbClr val="000000"/>
                </a:solidFill>
                <a:latin typeface="Times New Roman" panose="02020603050405020304" pitchFamily="18" charset="0"/>
              </a:rPr>
              <a:pPr/>
              <a:t>12</a:t>
            </a:fld>
            <a:endParaRPr lang="it-IT" altLang="it-IT">
              <a:solidFill>
                <a:srgbClr val="000000"/>
              </a:solidFill>
              <a:latin typeface="Times New Roman" panose="02020603050405020304" pitchFamily="18" charset="0"/>
            </a:endParaRPr>
          </a:p>
        </p:txBody>
      </p:sp>
      <p:sp>
        <p:nvSpPr>
          <p:cNvPr id="15363"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5364"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89333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4A444917-FDE7-41A9-B041-E23508487A58}" type="slidenum">
              <a:rPr lang="it-IT" altLang="it-IT" smtClean="0">
                <a:solidFill>
                  <a:srgbClr val="000000"/>
                </a:solidFill>
                <a:latin typeface="Times New Roman" panose="02020603050405020304" pitchFamily="18" charset="0"/>
              </a:rPr>
              <a:pPr/>
              <a:t>13</a:t>
            </a:fld>
            <a:endParaRPr lang="it-IT" altLang="it-IT">
              <a:solidFill>
                <a:srgbClr val="000000"/>
              </a:solidFill>
              <a:latin typeface="Times New Roman" panose="02020603050405020304" pitchFamily="18" charset="0"/>
            </a:endParaRPr>
          </a:p>
        </p:txBody>
      </p:sp>
      <p:sp>
        <p:nvSpPr>
          <p:cNvPr id="17411"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7412"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51527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7E1C3DB3-707F-47F5-A734-055F997EFBA2}" type="slidenum">
              <a:rPr lang="it-IT" altLang="it-IT" smtClean="0">
                <a:solidFill>
                  <a:srgbClr val="000000"/>
                </a:solidFill>
                <a:latin typeface="Times New Roman" panose="02020603050405020304" pitchFamily="18" charset="0"/>
              </a:rPr>
              <a:pPr/>
              <a:t>14</a:t>
            </a:fld>
            <a:endParaRPr lang="it-IT" altLang="it-IT">
              <a:solidFill>
                <a:srgbClr val="000000"/>
              </a:solidFill>
              <a:latin typeface="Times New Roman" panose="02020603050405020304" pitchFamily="18" charset="0"/>
            </a:endParaRPr>
          </a:p>
        </p:txBody>
      </p:sp>
      <p:sp>
        <p:nvSpPr>
          <p:cNvPr id="19459"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19460"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875646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1pPr>
            <a:lvl2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2pPr>
            <a:lvl3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3pPr>
            <a:lvl4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4pPr>
            <a:lvl5pPr>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5pPr>
            <a:lvl6pPr marL="252923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6pPr>
            <a:lvl7pPr marL="2989091"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7pPr>
            <a:lvl8pPr marL="344895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8pPr>
            <a:lvl9pPr marL="3908812" indent="-229930" defTabSz="451877" eaLnBrk="0" fontAlgn="base" hangingPunct="0">
              <a:spcBef>
                <a:spcPct val="0"/>
              </a:spcBef>
              <a:spcAft>
                <a:spcPct val="0"/>
              </a:spcAft>
              <a:tabLst>
                <a:tab pos="0" algn="l"/>
                <a:tab pos="407169" algn="l"/>
                <a:tab pos="819127" algn="l"/>
                <a:tab pos="1232681" algn="l"/>
                <a:tab pos="1643042" algn="l"/>
                <a:tab pos="2053404" algn="l"/>
                <a:tab pos="2465361" algn="l"/>
                <a:tab pos="2877320" algn="l"/>
                <a:tab pos="3289278" algn="l"/>
                <a:tab pos="3701236" algn="l"/>
                <a:tab pos="4111598" algn="l"/>
                <a:tab pos="4523556" algn="l"/>
                <a:tab pos="4935514" algn="l"/>
                <a:tab pos="5347473" algn="l"/>
                <a:tab pos="5759431" algn="l"/>
                <a:tab pos="6169792" algn="l"/>
                <a:tab pos="6581750" algn="l"/>
                <a:tab pos="6993708" algn="l"/>
                <a:tab pos="7405666" algn="l"/>
                <a:tab pos="7817624" algn="l"/>
                <a:tab pos="8227987" algn="l"/>
              </a:tabLst>
              <a:defRPr>
                <a:solidFill>
                  <a:schemeClr val="bg1"/>
                </a:solidFill>
                <a:latin typeface="Arial" panose="020B0604020202020204" pitchFamily="34" charset="0"/>
                <a:ea typeface="Microsoft YaHei" panose="020B0503020204020204" pitchFamily="34" charset="-122"/>
              </a:defRPr>
            </a:lvl9pPr>
          </a:lstStyle>
          <a:p>
            <a:fld id="{09ADD882-E987-41F4-805F-067E753650C0}" type="slidenum">
              <a:rPr lang="it-IT" altLang="it-IT" smtClean="0">
                <a:solidFill>
                  <a:srgbClr val="000000"/>
                </a:solidFill>
                <a:latin typeface="Times New Roman" panose="02020603050405020304" pitchFamily="18" charset="0"/>
              </a:rPr>
              <a:pPr/>
              <a:t>15</a:t>
            </a:fld>
            <a:endParaRPr lang="it-IT" altLang="it-IT">
              <a:solidFill>
                <a:srgbClr val="000000"/>
              </a:solidFill>
              <a:latin typeface="Times New Roman" panose="02020603050405020304" pitchFamily="18" charset="0"/>
            </a:endParaRPr>
          </a:p>
        </p:txBody>
      </p:sp>
      <p:sp>
        <p:nvSpPr>
          <p:cNvPr id="21507" name="Rectangle 1"/>
          <p:cNvSpPr>
            <a:spLocks noGrp="1" noRot="1" noChangeAspect="1" noChangeArrowheads="1" noTextEdit="1"/>
          </p:cNvSpPr>
          <p:nvPr>
            <p:ph type="sldImg"/>
          </p:nvPr>
        </p:nvSpPr>
        <p:spPr>
          <a:xfrm>
            <a:off x="917575" y="755650"/>
            <a:ext cx="4960938" cy="3721100"/>
          </a:xfrm>
          <a:solidFill>
            <a:srgbClr val="FFFFFF"/>
          </a:solidFill>
          <a:ln>
            <a:solidFill>
              <a:srgbClr val="000000"/>
            </a:solidFill>
            <a:miter lim="800000"/>
            <a:headEnd/>
            <a:tailEnd/>
          </a:ln>
        </p:spPr>
      </p:sp>
      <p:sp>
        <p:nvSpPr>
          <p:cNvPr id="21508" name="Rectangle 2"/>
          <p:cNvSpPr>
            <a:spLocks noGrp="1" noChangeArrowheads="1"/>
          </p:cNvSpPr>
          <p:nvPr>
            <p:ph type="body" idx="1"/>
          </p:nvPr>
        </p:nvSpPr>
        <p:spPr>
          <a:xfrm>
            <a:off x="678328" y="4716107"/>
            <a:ext cx="5441020" cy="4467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404083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70988" cy="6873876"/>
            <a:chOff x="-8466" y="-8468"/>
            <a:chExt cx="9171316" cy="6874935"/>
          </a:xfrm>
        </p:grpSpPr>
        <p:cxnSp>
          <p:nvCxnSpPr>
            <p:cNvPr id="5" name="Straight Connector 27"/>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5" name="Date Placeholder 3"/>
          <p:cNvSpPr>
            <a:spLocks noGrp="1"/>
          </p:cNvSpPr>
          <p:nvPr>
            <p:ph type="dt" sz="half" idx="10"/>
          </p:nvPr>
        </p:nvSpPr>
        <p:spPr/>
        <p:txBody>
          <a:bodyPr/>
          <a:lstStyle>
            <a:lvl1pPr>
              <a:defRPr/>
            </a:lvl1pPr>
          </a:lstStyle>
          <a:p>
            <a:pPr>
              <a:defRPr/>
            </a:pPr>
            <a:fld id="{6C4C810C-EB66-42DF-A3FF-39764A9C1E82}" type="datetimeFigureOut">
              <a:rPr lang="en-US"/>
              <a:pPr>
                <a:defRPr/>
              </a:pPr>
              <a:t>4/17/2019</a:t>
            </a:fld>
            <a:endParaRPr lang="en-US" dirty="0"/>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F9671176-875A-4C73-BE71-AED42D634B84}"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fld id="{A40E66DB-A569-4471-ADA7-8E1C40FD88D3}"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670F0-D9BB-4971-9BAA-34C006638577}"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7" name="Date Placeholder 3"/>
          <p:cNvSpPr>
            <a:spLocks noGrp="1"/>
          </p:cNvSpPr>
          <p:nvPr>
            <p:ph type="dt" sz="half" idx="14"/>
          </p:nvPr>
        </p:nvSpPr>
        <p:spPr/>
        <p:txBody>
          <a:bodyPr/>
          <a:lstStyle>
            <a:lvl1pPr>
              <a:defRPr/>
            </a:lvl1pPr>
          </a:lstStyle>
          <a:p>
            <a:pPr>
              <a:defRPr/>
            </a:pPr>
            <a:fld id="{A4B49BA1-19A9-4606-A1DF-CAED14E603CB}" type="datetimeFigureOut">
              <a:rPr lang="en-US"/>
              <a:pPr>
                <a:defRPr/>
              </a:pPr>
              <a:t>4/17/2019</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0502694-65CE-40BB-8B67-194FD4DEFA15}"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fld id="{5D51483E-006C-4A99-A18F-95981086F4C7}"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EEF55-9887-4EBF-A32D-6C9ECBF7388F}"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7" name="Date Placeholder 3"/>
          <p:cNvSpPr>
            <a:spLocks noGrp="1"/>
          </p:cNvSpPr>
          <p:nvPr>
            <p:ph type="dt" sz="half" idx="14"/>
          </p:nvPr>
        </p:nvSpPr>
        <p:spPr/>
        <p:txBody>
          <a:bodyPr/>
          <a:lstStyle>
            <a:lvl1pPr>
              <a:defRPr/>
            </a:lvl1pPr>
          </a:lstStyle>
          <a:p>
            <a:pPr>
              <a:defRPr/>
            </a:pPr>
            <a:fld id="{D101B08F-E90E-4C3E-B835-51BA9A647BDA}" type="datetimeFigureOut">
              <a:rPr lang="en-US"/>
              <a:pPr>
                <a:defRPr/>
              </a:pPr>
              <a:t>4/17/2019</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331DCCC3-B5B3-4306-B215-2771C8CB129B}"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4"/>
          </p:nvPr>
        </p:nvSpPr>
        <p:spPr/>
        <p:txBody>
          <a:bodyPr/>
          <a:lstStyle>
            <a:lvl1pPr>
              <a:defRPr/>
            </a:lvl1pPr>
          </a:lstStyle>
          <a:p>
            <a:pPr>
              <a:defRPr/>
            </a:pPr>
            <a:fld id="{89E23535-BA0F-4EB4-AD9A-7D1F95F2EFDD}" type="datetimeFigureOut">
              <a:rPr lang="en-US"/>
              <a:pPr>
                <a:defRPr/>
              </a:pPr>
              <a:t>4/17/2019</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C9976DF-FF0B-4F00-8B83-4C191DF87AA4}"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D3308EF7-2E4B-4983-BD24-F354DE0D33AB}"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908D87-D529-4293-8B37-C328D771A8FC}"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70083FC7-0992-4F0C-BC91-DAA4CA48E1FA}"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33BC84-A1EB-432E-BBEB-EE47B8601B3B}"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6480" y="273629"/>
            <a:ext cx="8225280" cy="1142040"/>
          </a:xfrm>
        </p:spPr>
        <p:txBody>
          <a:bodyPr/>
          <a:lstStyle/>
          <a:p>
            <a:r>
              <a:rPr lang="it-IT"/>
              <a:t>Fare clic per modificare lo stile del titolo</a:t>
            </a:r>
          </a:p>
        </p:txBody>
      </p:sp>
      <p:sp>
        <p:nvSpPr>
          <p:cNvPr id="3" name="Rectangle 3"/>
          <p:cNvSpPr>
            <a:spLocks noGrp="1" noChangeArrowheads="1"/>
          </p:cNvSpPr>
          <p:nvPr>
            <p:ph type="dt" idx="10"/>
          </p:nvPr>
        </p:nvSpPr>
        <p:spPr>
          <a:ln/>
        </p:spPr>
        <p:txBody>
          <a:bodyPr/>
          <a:lstStyle>
            <a:lvl1pPr>
              <a:defRPr/>
            </a:lvl1pPr>
          </a:lstStyle>
          <a:p>
            <a:pPr>
              <a:defRPr/>
            </a:pPr>
            <a:endParaRPr lang="it-IT" altLang="it-IT"/>
          </a:p>
        </p:txBody>
      </p:sp>
      <p:sp>
        <p:nvSpPr>
          <p:cNvPr id="4" name="Rectangle 4"/>
          <p:cNvSpPr>
            <a:spLocks noGrp="1" noChangeArrowheads="1"/>
          </p:cNvSpPr>
          <p:nvPr>
            <p:ph type="ftr" idx="11"/>
          </p:nvPr>
        </p:nvSpPr>
        <p:spPr>
          <a:ln/>
        </p:spPr>
        <p:txBody>
          <a:bodyPr/>
          <a:lstStyle>
            <a:lvl1pPr>
              <a:defRPr/>
            </a:lvl1pPr>
          </a:lstStyle>
          <a:p>
            <a:pPr>
              <a:defRPr/>
            </a:pPr>
            <a:endParaRPr lang="it-IT" altLang="it-IT"/>
          </a:p>
        </p:txBody>
      </p:sp>
      <p:sp>
        <p:nvSpPr>
          <p:cNvPr id="5" name="Rectangle 5"/>
          <p:cNvSpPr>
            <a:spLocks noGrp="1" noChangeArrowheads="1"/>
          </p:cNvSpPr>
          <p:nvPr>
            <p:ph type="sldNum" idx="12"/>
          </p:nvPr>
        </p:nvSpPr>
        <p:spPr>
          <a:ln/>
        </p:spPr>
        <p:txBody>
          <a:bodyPr/>
          <a:lstStyle>
            <a:lvl1pPr>
              <a:defRPr/>
            </a:lvl1pPr>
          </a:lstStyle>
          <a:p>
            <a:pPr>
              <a:defRPr/>
            </a:pPr>
            <a:fld id="{B4548C57-6DA7-4DEA-AF50-BB95DB15A792}" type="slidenum">
              <a:rPr lang="it-IT" altLang="it-IT"/>
              <a:pPr>
                <a:defRPr/>
              </a:pPr>
              <a:t>‹N›</a:t>
            </a:fld>
            <a:endParaRPr lang="it-IT" altLang="it-IT"/>
          </a:p>
        </p:txBody>
      </p:sp>
    </p:spTree>
    <p:extLst>
      <p:ext uri="{BB962C8B-B14F-4D97-AF65-F5344CB8AC3E}">
        <p14:creationId xmlns:p14="http://schemas.microsoft.com/office/powerpoint/2010/main" val="97717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CE469061-377C-41C7-9227-F558BCC9321A}"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7C0598-6128-4CF6-B6C5-910C1E7E51D5}"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fld id="{52ED3B5E-FB93-4F14-B69C-9D0B9AE699D9}" type="datetimeFigureOut">
              <a:rPr lang="en-US"/>
              <a:pPr>
                <a:defRPr/>
              </a:pPr>
              <a:t>4/17/2019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286DA-83AC-42DB-A38B-4F3F2E4D9A32}"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2CAAC201-63DE-4AF2-AA5C-E75124916867}" type="datetimeFigureOut">
              <a:rPr lang="en-US"/>
              <a:pPr>
                <a:defRPr/>
              </a:pPr>
              <a:t>4/17/2019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E648DB-FF86-4337-B4CA-3D9235EE35DC}"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6FBC9D90-3384-4309-AD68-CF0A50CBED51}" type="datetimeFigureOut">
              <a:rPr lang="en-US"/>
              <a:pPr>
                <a:defRPr/>
              </a:pPr>
              <a:t>4/17/2019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06D965-F60B-4DA3-B553-C40EAA3932DC}"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582F3FDA-CD93-4FDB-9F23-BA6A1C2E55C0}" type="datetimeFigureOut">
              <a:rPr lang="en-US"/>
              <a:pPr>
                <a:defRPr/>
              </a:pPr>
              <a:t>4/17/2019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06B3E2-D6B9-4832-A42D-2A9C59B2C5C5}"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EE6B59-1F75-4493-81D9-B7B724DE1352}" type="datetimeFigureOut">
              <a:rPr lang="en-US"/>
              <a:pPr>
                <a:defRPr/>
              </a:pPr>
              <a:t>4/17/2019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4DD1AD-0CFB-4CE3-B022-F83B48322646}"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4FC61327-1D17-4EA1-A832-9A9637DF2990}" type="datetimeFigureOut">
              <a:rPr lang="en-US"/>
              <a:pPr>
                <a:defRPr/>
              </a:pPr>
              <a:t>4/17/2019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4BBD45-67CF-464A-A0E1-052AAB82E5A2}"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52253241-9379-4B8A-A35D-D9742CAD7472}" type="datetimeFigureOut">
              <a:rPr lang="en-US"/>
              <a:pPr>
                <a:defRPr/>
              </a:pPr>
              <a:t>4/17/2019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DAF9BB-4A80-41B0-9C3D-1174917725FA}"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4000">
              <a:srgbClr val="336699">
                <a:alpha val="98000"/>
              </a:srgbClr>
            </a:gs>
            <a:gs pos="53000">
              <a:srgbClr val="8DAECF"/>
            </a:gs>
            <a:gs pos="42000">
              <a:srgbClr val="B4CDE6"/>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70988" cy="6873876"/>
            <a:chOff x="-8467" y="-8468"/>
            <a:chExt cx="9171317" cy="6874935"/>
          </a:xfrm>
        </p:grpSpPr>
        <p:sp>
          <p:nvSpPr>
            <p:cNvPr id="7"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lo stile del titolo</a:t>
            </a:r>
            <a:endParaRPr lang="en-US"/>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C1A08CD2-2323-4936-94B2-E0F816F20B15}" type="datetimeFigureOut">
              <a:rPr lang="en-US"/>
              <a:pPr>
                <a:defRPr/>
              </a:pPr>
              <a:t>4/17/2019</a:t>
            </a:fld>
            <a:endParaRPr lang="en-US" dirty="0"/>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defRPr>
            </a:lvl1pPr>
          </a:lstStyle>
          <a:p>
            <a:pPr>
              <a:defRPr/>
            </a:pPr>
            <a:fld id="{EDD5D8F2-3825-4EF8-94AA-A3801033E384}"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87" r:id="rId11"/>
    <p:sldLayoutId id="2147483676" r:id="rId12"/>
    <p:sldLayoutId id="2147483688" r:id="rId13"/>
    <p:sldLayoutId id="2147483675" r:id="rId14"/>
    <p:sldLayoutId id="2147483674" r:id="rId15"/>
    <p:sldLayoutId id="2147483673" r:id="rId16"/>
    <p:sldLayoutId id="2147483689" r:id="rId1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ttotitolo 2"/>
          <p:cNvSpPr>
            <a:spLocks/>
          </p:cNvSpPr>
          <p:nvPr/>
        </p:nvSpPr>
        <p:spPr bwMode="auto">
          <a:xfrm>
            <a:off x="1227138" y="2546350"/>
            <a:ext cx="6653212" cy="1757363"/>
          </a:xfrm>
          <a:prstGeom prst="rect">
            <a:avLst/>
          </a:prstGeom>
          <a:noFill/>
          <a:ln w="9525">
            <a:noFill/>
            <a:miter lim="800000"/>
            <a:headEnd/>
            <a:tailEnd/>
          </a:ln>
          <a:effectLst/>
        </p:spPr>
        <p:txBody>
          <a:bodyPr lIns="67500"/>
          <a:lstStyle/>
          <a:p>
            <a:pPr algn="ctr" eaLnBrk="0" fontAlgn="auto" hangingPunct="0">
              <a:spcBef>
                <a:spcPct val="20000"/>
              </a:spcBef>
              <a:spcAft>
                <a:spcPts val="0"/>
              </a:spcAft>
              <a:buFont typeface="Arial" charset="0"/>
              <a:buNone/>
              <a:tabLst>
                <a:tab pos="900113" algn="l"/>
                <a:tab pos="5643563" algn="l"/>
              </a:tabLst>
              <a:defRPr/>
            </a:pPr>
            <a:endParaRPr lang="it-IT" sz="5400" b="1" dirty="0">
              <a:solidFill>
                <a:srgbClr val="00133A"/>
              </a:solidFill>
              <a:effectLst>
                <a:glow rad="63500">
                  <a:srgbClr val="4382C1">
                    <a:alpha val="40000"/>
                  </a:srgbClr>
                </a:glow>
                <a:outerShdw blurRad="38100" dist="38100" dir="2700000" algn="tl">
                  <a:srgbClr val="C0C0C0"/>
                </a:outerShdw>
              </a:effectLst>
              <a:latin typeface="Garamond" pitchFamily="18" charset="0"/>
            </a:endParaRPr>
          </a:p>
        </p:txBody>
      </p:sp>
      <p:sp>
        <p:nvSpPr>
          <p:cNvPr id="13" name="Titolo 1"/>
          <p:cNvSpPr>
            <a:spLocks/>
          </p:cNvSpPr>
          <p:nvPr/>
        </p:nvSpPr>
        <p:spPr bwMode="auto">
          <a:xfrm>
            <a:off x="877888" y="227013"/>
            <a:ext cx="7100887" cy="1257300"/>
          </a:xfrm>
          <a:prstGeom prst="rect">
            <a:avLst/>
          </a:prstGeom>
          <a:noFill/>
          <a:ln w="9525">
            <a:noFill/>
            <a:miter lim="800000"/>
            <a:headEnd/>
            <a:tailEnd/>
          </a:ln>
          <a:effectLst/>
        </p:spPr>
        <p:txBody>
          <a:bodyPr anchor="ctr"/>
          <a:lstStyle/>
          <a:p>
            <a:pPr algn="ctr" eaLnBrk="0" hangingPunct="0"/>
            <a:r>
              <a:rPr lang="it-IT" sz="2800" b="1" dirty="0">
                <a:solidFill>
                  <a:srgbClr val="001933"/>
                </a:solidFill>
                <a:effectLst>
                  <a:outerShdw blurRad="38100" dist="38100" dir="2700000" algn="tl">
                    <a:srgbClr val="C0C0C0"/>
                  </a:outerShdw>
                </a:effectLst>
                <a:latin typeface="Garamond" pitchFamily="18" charset="0"/>
              </a:rPr>
              <a:t>UNIVERSITÀ CARLO CATTANEO</a:t>
            </a:r>
          </a:p>
          <a:p>
            <a:pPr algn="ctr" eaLnBrk="0" hangingPunct="0"/>
            <a:r>
              <a:rPr lang="it-IT" sz="2800" b="1" dirty="0">
                <a:solidFill>
                  <a:srgbClr val="001933"/>
                </a:solidFill>
                <a:effectLst>
                  <a:outerShdw blurRad="38100" dist="38100" dir="2700000" algn="tl">
                    <a:srgbClr val="C0C0C0"/>
                  </a:outerShdw>
                </a:effectLst>
                <a:latin typeface="Garamond" pitchFamily="18" charset="0"/>
              </a:rPr>
              <a:t>LIUC</a:t>
            </a:r>
            <a:endParaRPr lang="it-IT" dirty="0">
              <a:solidFill>
                <a:srgbClr val="001933"/>
              </a:solidFill>
              <a:latin typeface="Garamond" pitchFamily="18" charset="0"/>
            </a:endParaRPr>
          </a:p>
        </p:txBody>
      </p:sp>
      <p:sp>
        <p:nvSpPr>
          <p:cNvPr id="8" name="Sottotitolo 2"/>
          <p:cNvSpPr txBox="1">
            <a:spLocks/>
          </p:cNvSpPr>
          <p:nvPr/>
        </p:nvSpPr>
        <p:spPr>
          <a:xfrm>
            <a:off x="1449387" y="1669479"/>
            <a:ext cx="6400800" cy="3234215"/>
          </a:xfrm>
          <a:prstGeom prst="rect">
            <a:avLst/>
          </a:prstGeom>
          <a:ln>
            <a:solidFill>
              <a:srgbClr val="1F497D">
                <a:lumMod val="60000"/>
                <a:lumOff val="40000"/>
              </a:srgbClr>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a:ln>
                  <a:noFill/>
                </a:ln>
                <a:solidFill>
                  <a:schemeClr val="tx1"/>
                </a:solidFill>
                <a:effectLst/>
                <a:uLnTx/>
                <a:uFillTx/>
                <a:latin typeface="Garamond" panose="02020404030301010803" pitchFamily="18" charset="0"/>
              </a:rPr>
              <a:t>Economia e gestione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a:ln>
                  <a:noFill/>
                </a:ln>
                <a:solidFill>
                  <a:schemeClr val="tx1"/>
                </a:solidFill>
                <a:effectLst/>
                <a:uLnTx/>
                <a:uFillTx/>
                <a:latin typeface="Garamond" panose="02020404030301010803" pitchFamily="18" charset="0"/>
              </a:rPr>
              <a:t>delle imprese sportive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1" i="1" u="none" strike="noStrike" kern="1200" cap="none" spc="0" normalizeH="0" baseline="0" noProof="0" dirty="0">
              <a:ln>
                <a:noFill/>
              </a:ln>
              <a:solidFill>
                <a:schemeClr val="tx1"/>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400" b="0" i="0" u="none" strike="noStrike" kern="1200" cap="none" spc="0" normalizeH="0" baseline="0" noProof="0" dirty="0">
                <a:ln>
                  <a:noFill/>
                </a:ln>
                <a:solidFill>
                  <a:schemeClr val="tx1"/>
                </a:solidFill>
                <a:effectLst/>
                <a:uLnTx/>
                <a:uFillTx/>
                <a:latin typeface="Garamond" panose="02020404030301010803" pitchFamily="18" charset="0"/>
              </a:rPr>
              <a:t>Lezione </a:t>
            </a:r>
            <a:r>
              <a:rPr kumimoji="0" lang="it-IT" sz="2400" b="0" i="0" u="none" strike="noStrike" kern="1200" cap="none" spc="0" normalizeH="0" baseline="0" noProof="0" smtClean="0">
                <a:ln>
                  <a:noFill/>
                </a:ln>
                <a:solidFill>
                  <a:schemeClr val="tx1"/>
                </a:solidFill>
                <a:effectLst/>
                <a:uLnTx/>
                <a:uFillTx/>
                <a:latin typeface="Garamond" panose="02020404030301010803" pitchFamily="18" charset="0"/>
              </a:rPr>
              <a:t>del</a:t>
            </a:r>
            <a:r>
              <a:rPr kumimoji="0" lang="it-IT" sz="2400" b="0" i="0" u="none" strike="noStrike" kern="1200" cap="none" spc="0" normalizeH="0" noProof="0" smtClean="0">
                <a:ln>
                  <a:noFill/>
                </a:ln>
                <a:solidFill>
                  <a:schemeClr val="tx1"/>
                </a:solidFill>
                <a:effectLst/>
                <a:uLnTx/>
                <a:uFillTx/>
                <a:latin typeface="Garamond" panose="02020404030301010803" pitchFamily="18" charset="0"/>
              </a:rPr>
              <a:t> </a:t>
            </a:r>
            <a:r>
              <a:rPr kumimoji="0" lang="it-IT" sz="2400" b="0" i="0" u="none" strike="noStrike" kern="1200" cap="none" spc="0" normalizeH="0" noProof="0" smtClean="0">
                <a:ln>
                  <a:noFill/>
                </a:ln>
                <a:solidFill>
                  <a:schemeClr val="tx1"/>
                </a:solidFill>
                <a:effectLst/>
                <a:uLnTx/>
                <a:uFillTx/>
                <a:latin typeface="Garamond" panose="02020404030301010803" pitchFamily="18" charset="0"/>
              </a:rPr>
              <a:t>17 </a:t>
            </a:r>
            <a:r>
              <a:rPr kumimoji="0" lang="it-IT" sz="2400" b="0" i="0" u="none" strike="noStrike" kern="1200" cap="none" spc="0" normalizeH="0" noProof="0" dirty="0" smtClean="0">
                <a:ln>
                  <a:noFill/>
                </a:ln>
                <a:solidFill>
                  <a:schemeClr val="tx1"/>
                </a:solidFill>
                <a:effectLst/>
                <a:uLnTx/>
                <a:uFillTx/>
                <a:latin typeface="Garamond" panose="02020404030301010803" pitchFamily="18" charset="0"/>
              </a:rPr>
              <a:t>aprile 2019</a:t>
            </a:r>
            <a:endParaRPr kumimoji="0" lang="it-IT" sz="2400" b="0" i="0" u="none" strike="noStrike" kern="1200" cap="none" spc="0" normalizeH="0" baseline="0" noProof="0" dirty="0">
              <a:ln>
                <a:noFill/>
              </a:ln>
              <a:solidFill>
                <a:schemeClr val="tx1"/>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it-IT" sz="2400" dirty="0">
              <a:solidFill>
                <a:schemeClr val="tx1"/>
              </a:solidFill>
              <a:latin typeface="Garamond" panose="02020404030301010803"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it-IT" sz="2400" dirty="0" smtClean="0">
                <a:solidFill>
                  <a:schemeClr val="tx1"/>
                </a:solidFill>
                <a:latin typeface="Garamond" panose="02020404030301010803" pitchFamily="18" charset="0"/>
              </a:rPr>
              <a:t>Dott.ssa </a:t>
            </a:r>
            <a:r>
              <a:rPr lang="it-IT" sz="2400" dirty="0">
                <a:solidFill>
                  <a:schemeClr val="tx1"/>
                </a:solidFill>
                <a:latin typeface="Garamond" panose="02020404030301010803" pitchFamily="18" charset="0"/>
              </a:rPr>
              <a:t>Nicla Corvacchiola</a:t>
            </a:r>
            <a:endParaRPr kumimoji="0" lang="it-IT" sz="2400" b="0" i="0" u="none" strike="noStrike" kern="1200" cap="none" spc="0" normalizeH="0" baseline="0" noProof="0" dirty="0">
              <a:ln>
                <a:noFill/>
              </a:ln>
              <a:solidFill>
                <a:schemeClr val="tx1"/>
              </a:solidFill>
              <a:effectLst/>
              <a:uLnTx/>
              <a:uFillTx/>
              <a:latin typeface="Garamond" panose="02020404030301010803" pitchFamily="18" charset="0"/>
            </a:endParaRPr>
          </a:p>
        </p:txBody>
      </p:sp>
    </p:spTree>
    <p:extLst>
      <p:ext uri="{BB962C8B-B14F-4D97-AF65-F5344CB8AC3E}">
        <p14:creationId xmlns:p14="http://schemas.microsoft.com/office/powerpoint/2010/main" val="2142313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195841" y="598516"/>
            <a:ext cx="8817120" cy="5183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u="sng" dirty="0">
              <a:solidFill>
                <a:schemeClr val="tx1"/>
              </a:solidFill>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u="sng" dirty="0" smtClean="0">
              <a:solidFill>
                <a:schemeClr val="tx1"/>
              </a:solidFill>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u="sng" dirty="0" smtClean="0">
                <a:solidFill>
                  <a:schemeClr val="tx1"/>
                </a:solidFill>
                <a:latin typeface="Garamond" panose="02020404030301010803" pitchFamily="18" charset="0"/>
              </a:rPr>
              <a:t>ETÀ </a:t>
            </a:r>
            <a:r>
              <a:rPr lang="it-IT" altLang="it-IT" sz="1814" b="1" u="sng" dirty="0">
                <a:solidFill>
                  <a:schemeClr val="tx1"/>
                </a:solidFill>
                <a:latin typeface="Garamond" panose="02020404030301010803" pitchFamily="18" charset="0"/>
              </a:rPr>
              <a:t>DELL’ABBONDANZA</a:t>
            </a:r>
            <a:r>
              <a:rPr lang="it-IT" altLang="it-IT" sz="1814" b="1" dirty="0">
                <a:solidFill>
                  <a:schemeClr val="tx1"/>
                </a:solidFill>
                <a:latin typeface="Garamond" panose="02020404030301010803" pitchFamily="18" charset="0"/>
              </a:rPr>
              <a:t> </a:t>
            </a:r>
            <a:r>
              <a:rPr lang="it-IT" altLang="it-IT" sz="1814" dirty="0">
                <a:solidFill>
                  <a:schemeClr val="tx1"/>
                </a:solidFill>
                <a:latin typeface="Garamond" panose="02020404030301010803" pitchFamily="18" charset="0"/>
                <a:sym typeface="Wingdings" panose="05000000000000000000" pitchFamily="2" charset="2"/>
              </a:rPr>
              <a:t> anni ‘90</a:t>
            </a:r>
            <a:r>
              <a:rPr lang="it-IT" altLang="it-IT" dirty="0">
                <a:solidFill>
                  <a:schemeClr val="tx1"/>
                </a:solidFill>
              </a:rPr>
              <a:t>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			Direttiva 89/522/CEE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       istituisce la c.d. «Televisione senza frontiere»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L. n. 223/1990 c.d. </a:t>
            </a:r>
            <a:r>
              <a:rPr lang="it-IT" altLang="it-IT" sz="1814" b="1" dirty="0">
                <a:solidFill>
                  <a:schemeClr val="tx1"/>
                </a:solidFill>
                <a:latin typeface="Garamond" panose="02020404030301010803" pitchFamily="18" charset="0"/>
              </a:rPr>
              <a:t>Legge MAMMÌ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Introduzione dei principi:</a:t>
            </a:r>
          </a:p>
          <a:p>
            <a:pPr algn="just">
              <a:spcBef>
                <a:spcPts val="0"/>
              </a:spcBef>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Pluralismo interno (pluralismo dell’informazione);</a:t>
            </a:r>
          </a:p>
          <a:p>
            <a:pPr algn="just">
              <a:spcBef>
                <a:spcPts val="0"/>
              </a:spcBef>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Pluralismo esterno (possibilità di ingresso sul mercato di soggetti pubblici e privati ex art. 21 					e 41 Cost.)</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u="sng" dirty="0">
                <a:solidFill>
                  <a:schemeClr val="tx1"/>
                </a:solidFill>
                <a:latin typeface="Garamond" panose="02020404030301010803" pitchFamily="18" charset="0"/>
              </a:rPr>
              <a:t>Ingresso PAY-TV</a:t>
            </a:r>
            <a:r>
              <a:rPr lang="it-IT" altLang="it-IT" sz="1814" dirty="0">
                <a:solidFill>
                  <a:schemeClr val="tx1"/>
                </a:solidFill>
                <a:latin typeface="Garamond" panose="02020404030301010803" pitchFamily="18" charset="0"/>
              </a:rPr>
              <a:t> (1991) frazionamento mercato dei diritti tv in due forme di contenuto </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latin typeface="Garamond" panose="02020404030301010803" pitchFamily="18" charset="0"/>
              </a:rPr>
              <a:t>						</a:t>
            </a: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cxnSp>
        <p:nvCxnSpPr>
          <p:cNvPr id="6" name="Connettore 2 5"/>
          <p:cNvCxnSpPr/>
          <p:nvPr/>
        </p:nvCxnSpPr>
        <p:spPr bwMode="auto">
          <a:xfrm flipV="1">
            <a:off x="4743051" y="806160"/>
            <a:ext cx="457920" cy="13104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9" name="Connettore 2 8"/>
          <p:cNvCxnSpPr/>
          <p:nvPr/>
        </p:nvCxnSpPr>
        <p:spPr bwMode="auto">
          <a:xfrm>
            <a:off x="4740480" y="1241614"/>
            <a:ext cx="457920" cy="12960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sp>
        <p:nvSpPr>
          <p:cNvPr id="10245" name="CasellaDiTesto 9"/>
          <p:cNvSpPr txBox="1">
            <a:spLocks noChangeArrowheads="1"/>
          </p:cNvSpPr>
          <p:nvPr/>
        </p:nvSpPr>
        <p:spPr bwMode="auto">
          <a:xfrm>
            <a:off x="5217121" y="531018"/>
            <a:ext cx="39412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dirty="0">
                <a:solidFill>
                  <a:schemeClr val="tx1"/>
                </a:solidFill>
                <a:latin typeface="Garamond" panose="02020404030301010803" pitchFamily="18" charset="0"/>
              </a:rPr>
              <a:t>Libera circolazione dei programmi TV europei</a:t>
            </a:r>
          </a:p>
        </p:txBody>
      </p:sp>
      <p:sp>
        <p:nvSpPr>
          <p:cNvPr id="10246" name="CasellaDiTesto 13"/>
          <p:cNvSpPr txBox="1">
            <a:spLocks noChangeArrowheads="1"/>
          </p:cNvSpPr>
          <p:nvPr/>
        </p:nvSpPr>
        <p:spPr bwMode="auto">
          <a:xfrm>
            <a:off x="5217121" y="1306414"/>
            <a:ext cx="39412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dirty="0">
                <a:solidFill>
                  <a:schemeClr val="tx1"/>
                </a:solidFill>
                <a:latin typeface="Garamond" panose="02020404030301010803" pitchFamily="18" charset="0"/>
              </a:rPr>
              <a:t>Creazione di «quote di trasmissione»</a:t>
            </a:r>
          </a:p>
        </p:txBody>
      </p:sp>
      <p:cxnSp>
        <p:nvCxnSpPr>
          <p:cNvPr id="15" name="Connettore 2 14"/>
          <p:cNvCxnSpPr>
            <a:cxnSpLocks/>
          </p:cNvCxnSpPr>
          <p:nvPr/>
        </p:nvCxnSpPr>
        <p:spPr>
          <a:xfrm flipH="1">
            <a:off x="3880817" y="4539218"/>
            <a:ext cx="305280" cy="22752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a:cxnSpLocks/>
          </p:cNvCxnSpPr>
          <p:nvPr/>
        </p:nvCxnSpPr>
        <p:spPr>
          <a:xfrm>
            <a:off x="5384947" y="4590197"/>
            <a:ext cx="368640" cy="22752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249" name="CasellaDiTesto 16"/>
          <p:cNvSpPr txBox="1">
            <a:spLocks noChangeArrowheads="1"/>
          </p:cNvSpPr>
          <p:nvPr/>
        </p:nvSpPr>
        <p:spPr bwMode="auto">
          <a:xfrm>
            <a:off x="2714401" y="4755942"/>
            <a:ext cx="212832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altLang="it-IT" dirty="0">
                <a:solidFill>
                  <a:schemeClr val="tx1"/>
                </a:solidFill>
                <a:latin typeface="Garamond" panose="02020404030301010803" pitchFamily="18" charset="0"/>
              </a:rPr>
              <a:t>Mercato in chiaro (free)</a:t>
            </a:r>
          </a:p>
          <a:p>
            <a:pPr algn="ctr"/>
            <a:r>
              <a:rPr lang="it-IT" altLang="it-IT" dirty="0">
                <a:solidFill>
                  <a:schemeClr val="tx1"/>
                </a:solidFill>
                <a:latin typeface="Garamond" panose="02020404030301010803" pitchFamily="18" charset="0"/>
              </a:rPr>
              <a:t>RAI </a:t>
            </a:r>
          </a:p>
        </p:txBody>
      </p:sp>
      <p:sp>
        <p:nvSpPr>
          <p:cNvPr id="10250" name="CasellaDiTesto 17"/>
          <p:cNvSpPr txBox="1">
            <a:spLocks noChangeArrowheads="1"/>
          </p:cNvSpPr>
          <p:nvPr/>
        </p:nvSpPr>
        <p:spPr bwMode="auto">
          <a:xfrm>
            <a:off x="4842721" y="4755942"/>
            <a:ext cx="27892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altLang="it-IT" dirty="0">
                <a:solidFill>
                  <a:schemeClr val="tx1"/>
                </a:solidFill>
                <a:latin typeface="Garamond" panose="02020404030301010803" pitchFamily="18" charset="0"/>
              </a:rPr>
              <a:t>Mercato a pagamento (</a:t>
            </a:r>
            <a:r>
              <a:rPr lang="it-IT" altLang="it-IT" dirty="0" err="1">
                <a:solidFill>
                  <a:schemeClr val="tx1"/>
                </a:solidFill>
                <a:latin typeface="Garamond" panose="02020404030301010803" pitchFamily="18" charset="0"/>
              </a:rPr>
              <a:t>pay</a:t>
            </a:r>
            <a:r>
              <a:rPr lang="it-IT" altLang="it-IT" dirty="0">
                <a:solidFill>
                  <a:schemeClr val="tx1"/>
                </a:solidFill>
                <a:latin typeface="Garamond" panose="02020404030301010803" pitchFamily="18" charset="0"/>
              </a:rPr>
              <a:t>)</a:t>
            </a:r>
          </a:p>
          <a:p>
            <a:pPr algn="ctr"/>
            <a:r>
              <a:rPr lang="it-IT" altLang="it-IT" dirty="0">
                <a:solidFill>
                  <a:schemeClr val="tx1"/>
                </a:solidFill>
                <a:latin typeface="Garamond" panose="02020404030301010803" pitchFamily="18" charset="0"/>
              </a:rPr>
              <a:t>TELEPIÙ </a:t>
            </a:r>
          </a:p>
        </p:txBody>
      </p:sp>
    </p:spTree>
    <p:extLst>
      <p:ext uri="{BB962C8B-B14F-4D97-AF65-F5344CB8AC3E}">
        <p14:creationId xmlns:p14="http://schemas.microsoft.com/office/powerpoint/2010/main" val="768323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0" y="905436"/>
            <a:ext cx="8917834" cy="670335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endParaRP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endParaRPr>
          </a:p>
          <a:p>
            <a:pPr algn="just">
              <a:spcBef>
                <a:spcPts val="0"/>
              </a:spcBef>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Fino al 1993         </a:t>
            </a:r>
            <a:r>
              <a:rPr lang="it-IT" altLang="it-IT" sz="1814" dirty="0">
                <a:solidFill>
                  <a:schemeClr val="tx1"/>
                </a:solidFill>
                <a:latin typeface="Garamond" panose="02020404030301010803" pitchFamily="18" charset="0"/>
                <a:sym typeface="Wingdings" panose="05000000000000000000" pitchFamily="2" charset="2"/>
              </a:rPr>
              <a:t> </a:t>
            </a:r>
            <a:r>
              <a:rPr lang="it-IT" altLang="it-IT" sz="1814" b="1" dirty="0">
                <a:solidFill>
                  <a:schemeClr val="tx1"/>
                </a:solidFill>
                <a:latin typeface="Garamond" panose="02020404030301010803" pitchFamily="18" charset="0"/>
                <a:sym typeface="Wingdings" panose="05000000000000000000" pitchFamily="2" charset="2"/>
              </a:rPr>
              <a:t>Centralizzazione dei diritti tv</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La </a:t>
            </a:r>
            <a:r>
              <a:rPr lang="it-IT" altLang="it-IT" sz="1814" b="1" dirty="0">
                <a:solidFill>
                  <a:schemeClr val="tx1"/>
                </a:solidFill>
                <a:latin typeface="Garamond" panose="02020404030301010803" pitchFamily="18" charset="0"/>
                <a:sym typeface="Wingdings" panose="05000000000000000000" pitchFamily="2" charset="2"/>
              </a:rPr>
              <a:t>Lega</a:t>
            </a:r>
            <a:r>
              <a:rPr lang="it-IT" altLang="it-IT" sz="1814" dirty="0">
                <a:solidFill>
                  <a:schemeClr val="tx1"/>
                </a:solidFill>
                <a:latin typeface="Garamond" panose="02020404030301010803" pitchFamily="18" charset="0"/>
                <a:sym typeface="Wingdings" panose="05000000000000000000" pitchFamily="2" charset="2"/>
              </a:rPr>
              <a:t> gestisce </a:t>
            </a:r>
            <a:r>
              <a:rPr lang="it-IT" altLang="it-IT" sz="1814" u="sng"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autonomamente</a:t>
            </a:r>
            <a:r>
              <a:rPr lang="it-IT" altLang="it-IT" sz="1814" dirty="0">
                <a:solidFill>
                  <a:schemeClr val="tx1"/>
                </a:solidFill>
                <a:latin typeface="Garamond" panose="02020404030301010803" pitchFamily="18" charset="0"/>
                <a:sym typeface="Wingdings" panose="05000000000000000000" pitchFamily="2" charset="2"/>
              </a:rPr>
              <a:t> i diritti sulle partite di Serie A e Serie B</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Dal 1999 AGCM   «Centralizzazione dei diritti tv è </a:t>
            </a:r>
            <a:r>
              <a:rPr lang="it-IT" altLang="it-IT" sz="1814" u="sng" dirty="0">
                <a:solidFill>
                  <a:schemeClr val="tx1"/>
                </a:solidFill>
                <a:latin typeface="Garamond" panose="02020404030301010803" pitchFamily="18" charset="0"/>
                <a:sym typeface="Wingdings" panose="05000000000000000000" pitchFamily="2" charset="2"/>
              </a:rPr>
              <a:t>pratica restrittiva</a:t>
            </a:r>
            <a:r>
              <a:rPr lang="it-IT" altLang="it-IT" sz="1814" dirty="0">
                <a:solidFill>
                  <a:schemeClr val="tx1"/>
                </a:solidFill>
                <a:latin typeface="Garamond" panose="02020404030301010803" pitchFamily="18" charset="0"/>
                <a:sym typeface="Wingdings" panose="05000000000000000000" pitchFamily="2" charset="2"/>
              </a:rPr>
              <a:t> della concorrenza»</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algn="just">
              <a:spcBef>
                <a:spcPts val="0"/>
              </a:spcBef>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Legge n. 78/1999  </a:t>
            </a:r>
            <a:r>
              <a:rPr lang="it-IT" altLang="it-IT" sz="1814" b="1" dirty="0">
                <a:solidFill>
                  <a:schemeClr val="tx1"/>
                </a:solidFill>
                <a:latin typeface="Garamond" panose="02020404030301010803" pitchFamily="18" charset="0"/>
                <a:sym typeface="Wingdings" panose="05000000000000000000" pitchFamily="2" charset="2"/>
              </a:rPr>
              <a:t>Diritto esclusivo</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Ciascuna società di calcio di Serie A e B è titolare in esclusiva dei diritti di 							  utilizzazione dei prodotti audiovisivi sportivi.</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Possibilità per ogni Club di disporre in autonomia dei diritti tv.</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Dal 2005 		     </a:t>
            </a:r>
            <a:r>
              <a:rPr lang="it-IT" altLang="it-IT" sz="1814" b="1" dirty="0">
                <a:solidFill>
                  <a:schemeClr val="tx1"/>
                </a:solidFill>
                <a:latin typeface="Garamond" panose="02020404030301010803" pitchFamily="18" charset="0"/>
                <a:sym typeface="Wingdings" panose="05000000000000000000" pitchFamily="2" charset="2"/>
              </a:rPr>
              <a:t>Distribuzione su differenti piattaforme</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Accanto al digitale satellitare, inizia la trasmissione delle partite per 									mezzo del digitale terrestre, su televisione via cavo, su internet a banda 							 	larga, con tecnologia </a:t>
            </a:r>
            <a:r>
              <a:rPr lang="it-IT" altLang="it-IT" sz="1451" dirty="0">
                <a:solidFill>
                  <a:schemeClr val="tx1"/>
                </a:solidFill>
                <a:latin typeface="Garamond" panose="02020404030301010803" pitchFamily="18" charset="0"/>
                <a:sym typeface="Wingdings" panose="05000000000000000000" pitchFamily="2" charset="2"/>
              </a:rPr>
              <a:t>UMTS</a:t>
            </a:r>
            <a:r>
              <a:rPr lang="it-IT" altLang="it-IT" sz="1814" dirty="0">
                <a:solidFill>
                  <a:schemeClr val="tx1"/>
                </a:solidFill>
                <a:latin typeface="Garamond" panose="02020404030301010803" pitchFamily="18" charset="0"/>
                <a:sym typeface="Wingdings" panose="05000000000000000000" pitchFamily="2" charset="2"/>
              </a:rPr>
              <a:t> e per mezzo di telefonia mobile.</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Juventus, Inter, Livorno, Milan, Roma e Lazio conferiscono a Mediaset 							  	tutti i diritti in modalità codificata.</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sym typeface="Wingdings" panose="05000000000000000000" pitchFamily="2" charset="2"/>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sym typeface="Wingdings" panose="05000000000000000000" pitchFamily="2" charset="2"/>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2537055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1"/>
          </p:nvPr>
        </p:nvSpPr>
        <p:spPr>
          <a:xfrm>
            <a:off x="205921" y="1629295"/>
            <a:ext cx="8686080" cy="4282266"/>
          </a:xfrm>
        </p:spPr>
        <p:txBody>
          <a:bodyPr anchor="ctr"/>
          <a:lstStyle/>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smtClean="0">
              <a:solidFill>
                <a:schemeClr val="tx1"/>
              </a:solidFill>
              <a:latin typeface="Garamond" panose="02020404030301010803" pitchFamily="18" charset="0"/>
            </a:endParaRP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smtClean="0">
                <a:solidFill>
                  <a:schemeClr val="tx1"/>
                </a:solidFill>
                <a:latin typeface="Garamond" panose="02020404030301010803" pitchFamily="18" charset="0"/>
              </a:rPr>
              <a:t>Segna </a:t>
            </a:r>
            <a:r>
              <a:rPr lang="it-IT" altLang="it-IT" sz="2540" dirty="0">
                <a:solidFill>
                  <a:schemeClr val="tx1"/>
                </a:solidFill>
                <a:latin typeface="Garamond" panose="02020404030301010803" pitchFamily="18" charset="0"/>
              </a:rPr>
              <a:t>il passaggio da un sistema incentrato sulla titolarità dei diritti audiovisivi sportivi in capo ai singoli organizzatori degli eventi, </a:t>
            </a: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ad un </a:t>
            </a:r>
            <a:r>
              <a:rPr lang="it-IT" altLang="it-IT" sz="2540" u="sng" dirty="0">
                <a:solidFill>
                  <a:schemeClr val="tx1"/>
                </a:solidFill>
                <a:latin typeface="Garamond" panose="02020404030301010803" pitchFamily="18" charset="0"/>
              </a:rPr>
              <a:t>nuovo sistema</a:t>
            </a:r>
            <a:r>
              <a:rPr lang="it-IT" altLang="it-IT" sz="2540" dirty="0">
                <a:solidFill>
                  <a:schemeClr val="tx1"/>
                </a:solidFill>
                <a:latin typeface="Garamond" panose="02020404030301010803" pitchFamily="18" charset="0"/>
              </a:rPr>
              <a:t> basato sulla </a:t>
            </a:r>
            <a:r>
              <a:rPr lang="it-IT" altLang="it-IT" sz="2540" b="1" dirty="0">
                <a:solidFill>
                  <a:schemeClr val="tx1"/>
                </a:solidFill>
                <a:latin typeface="Garamond" panose="02020404030301010803" pitchFamily="18" charset="0"/>
              </a:rPr>
              <a:t>contitolarità dei diritti </a:t>
            </a:r>
            <a:r>
              <a:rPr lang="it-IT" altLang="it-IT" sz="2540" dirty="0">
                <a:solidFill>
                  <a:schemeClr val="tx1"/>
                </a:solidFill>
                <a:latin typeface="Garamond" panose="02020404030301010803" pitchFamily="18" charset="0"/>
              </a:rPr>
              <a:t>in capo al soggetto preposto all’organizzatore della competizione (la Lega) e a tutti i soggetti partecipanti alla stessa (le società sportive) [art. 3].</a:t>
            </a: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000" b="1" u="sng" dirty="0">
                <a:solidFill>
                  <a:schemeClr val="tx1"/>
                </a:solidFill>
                <a:latin typeface="Garamond" panose="02020404030301010803" pitchFamily="18" charset="0"/>
              </a:rPr>
              <a:t>Nuovo sistema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000" b="1" u="sng" dirty="0">
                <a:solidFill>
                  <a:schemeClr val="tx1"/>
                </a:solidFill>
                <a:latin typeface="Garamond" panose="02020404030301010803" pitchFamily="18" charset="0"/>
              </a:rPr>
              <a:t>di commercializzazione in forma centralizzata dei diritti audiovisivi</a:t>
            </a: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
        <p:nvSpPr>
          <p:cNvPr id="3" name="Titolo 2"/>
          <p:cNvSpPr>
            <a:spLocks noGrp="1"/>
          </p:cNvSpPr>
          <p:nvPr>
            <p:ph type="ctrTitle"/>
          </p:nvPr>
        </p:nvSpPr>
        <p:spPr>
          <a:xfrm>
            <a:off x="205921" y="72077"/>
            <a:ext cx="8686080" cy="1416063"/>
          </a:xfrm>
        </p:spPr>
        <p:txBody>
          <a:bodyPr/>
          <a:lstStyle/>
          <a:p>
            <a:pPr algn="ctr">
              <a:defRPr/>
            </a:pPr>
            <a:r>
              <a:rPr 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TITOLARITÀ E COMMERCIALIZZAZIONE </a:t>
            </a:r>
            <a:br>
              <a:rPr 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DEI DIRITTI AUDIOVISIVI</a:t>
            </a:r>
            <a:br>
              <a:rPr 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sz="2903" b="1" dirty="0" err="1">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D.Lgs.</a:t>
            </a:r>
            <a:r>
              <a:rPr 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n. 9/2008 Melandri</a:t>
            </a:r>
          </a:p>
        </p:txBody>
      </p:sp>
    </p:spTree>
    <p:extLst>
      <p:ext uri="{BB962C8B-B14F-4D97-AF65-F5344CB8AC3E}">
        <p14:creationId xmlns:p14="http://schemas.microsoft.com/office/powerpoint/2010/main" val="15813186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195841" y="98281"/>
            <a:ext cx="8491680" cy="587808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La vendita centralizzata prevista dal Decreto Melandri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risulta così conforme ai principi dettati a livello comunitario, in particolare</a:t>
            </a:r>
            <a:r>
              <a:rPr lang="it-IT" altLang="it-IT" sz="2177" dirty="0" smtClean="0">
                <a:solidFill>
                  <a:schemeClr val="tx1"/>
                </a:solidFill>
                <a:latin typeface="Garamond" panose="02020404030301010803" pitchFamily="18" charset="0"/>
              </a:rPr>
              <a:t>:</a:t>
            </a:r>
            <a:endParaRPr lang="it-IT" altLang="it-IT" sz="2177"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genera miglioramento nella produzione o nella distribuzione e/o nelle tecniche di promozione o nel progresso economico</a:t>
            </a:r>
            <a:r>
              <a:rPr lang="it-IT" altLang="it-IT" sz="2177" dirty="0" smtClean="0">
                <a:solidFill>
                  <a:schemeClr val="tx1"/>
                </a:solidFill>
                <a:latin typeface="Garamond" panose="02020404030301010803" pitchFamily="18" charset="0"/>
              </a:rPr>
              <a:t>;</a:t>
            </a:r>
            <a:endParaRPr lang="it-IT" altLang="it-IT" sz="2177"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riserva una «congrua parte degli utili» agli utilizzatori (gli operatori della comunicazione</a:t>
            </a:r>
            <a:r>
              <a:rPr lang="it-IT" altLang="it-IT" sz="2177" dirty="0" smtClean="0">
                <a:solidFill>
                  <a:schemeClr val="tx1"/>
                </a:solidFill>
                <a:latin typeface="Garamond" panose="02020404030301010803" pitchFamily="18" charset="0"/>
              </a:rPr>
              <a:t>);</a:t>
            </a:r>
            <a:endParaRPr lang="it-IT" altLang="it-IT" sz="2177"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comporta una serie di limitazioni considerata indispensabile per creare un prodotto di qualità che sia appetibile per gli operatori e d’interesse per i consumatori.</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15343395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195841" y="163081"/>
            <a:ext cx="8360640" cy="6390119"/>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Soggetti che hanno il diritto di gestire, negoziare e commercializzare i diritti audiovisivi sportivi delle relative competizioni</a:t>
            </a:r>
          </a:p>
          <a:p>
            <a:pPr algn="ctr">
              <a:buClrTx/>
              <a:buFont typeface="Wingdings" panose="05000000000000000000" pitchFamily="2" charset="2"/>
              <a:buChar char="à"/>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a:t>
            </a:r>
            <a:r>
              <a:rPr lang="it-IT" altLang="it-IT" sz="2177" b="1" dirty="0">
                <a:solidFill>
                  <a:schemeClr val="tx1"/>
                </a:solidFill>
                <a:latin typeface="Garamond" panose="02020404030301010803" pitchFamily="18" charset="0"/>
                <a:sym typeface="Wingdings" panose="05000000000000000000" pitchFamily="2" charset="2"/>
              </a:rPr>
              <a:t>l’organizzatore della competizione</a:t>
            </a:r>
            <a:r>
              <a:rPr lang="it-IT" altLang="it-IT" sz="2177" dirty="0">
                <a:solidFill>
                  <a:schemeClr val="tx1"/>
                </a:solidFill>
                <a:latin typeface="Garamond" panose="02020404030301010803" pitchFamily="18" charset="0"/>
                <a:sym typeface="Wingdings" panose="05000000000000000000" pitchFamily="2" charset="2"/>
              </a:rPr>
              <a:t>»</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Primo livello: produttori di sport</a:t>
            </a:r>
            <a:r>
              <a:rPr lang="it-IT" altLang="it-IT" sz="2177" dirty="0">
                <a:solidFill>
                  <a:schemeClr val="tx1"/>
                </a:solidFill>
                <a:latin typeface="Garamond" panose="02020404030301010803" pitchFamily="18" charset="0"/>
                <a:sym typeface="Wingdings" panose="05000000000000000000" pitchFamily="2" charset="2"/>
              </a:rPr>
              <a:t>.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Gli statuti federali, che conferiscono oggi la delega a commercializzare i 			   diritti audiovisivi, prevedono quattro associazioni di diritto privato: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Lega Nazionale Professionisti (Lega Serie A e Lega Serie B);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Lega Pro;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Lega Società di Pallacanestro Serie A; </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Lega basket A2.</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Secondo livello: emittenti o gruppi televisivi, in chiaro o in criptato</a:t>
            </a:r>
            <a:r>
              <a:rPr lang="it-IT" altLang="it-IT" sz="2177" dirty="0">
                <a:solidFill>
                  <a:schemeClr val="tx1"/>
                </a:solidFill>
                <a:latin typeface="Garamond" panose="02020404030301010803" pitchFamily="18" charset="0"/>
                <a:sym typeface="Wingdings" panose="05000000000000000000" pitchFamily="2" charset="2"/>
              </a:rPr>
              <a:t>. Acquisiscono diritti audiovisivi dai «produttori di sport» per la realizzazione dei programmi sportivi.</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Terzo livello: utilizzatori finali, gli utenti. </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		    Nel mercato a pagamento acquistano programmi sportivi.</a:t>
            </a:r>
            <a:endParaRPr lang="it-IT" altLang="it-IT" sz="2177"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2443598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329761" y="98281"/>
            <a:ext cx="8261280" cy="123984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Ripartizione delle risorse ottenute dalla commercializzazione in forma centralizzata</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(artt. 21-26 </a:t>
            </a:r>
            <a:r>
              <a:rPr lang="it-IT" altLang="it-IT" sz="2903" b="1" dirty="0" err="1">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D.lgs</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n. 9/2008)</a:t>
            </a:r>
            <a:endParaRPr lang="it-IT" altLang="it-IT" dirty="0">
              <a:solidFill>
                <a:schemeClr val="accent2">
                  <a:lumMod val="50000"/>
                </a:schemeClr>
              </a:solidFill>
            </a:endParaRPr>
          </a:p>
        </p:txBody>
      </p:sp>
      <p:sp>
        <p:nvSpPr>
          <p:cNvPr id="4099" name="Rectangle 2"/>
          <p:cNvSpPr>
            <a:spLocks noGrp="1" noChangeArrowheads="1"/>
          </p:cNvSpPr>
          <p:nvPr>
            <p:ph type="subTitle" idx="4294967295"/>
          </p:nvPr>
        </p:nvSpPr>
        <p:spPr>
          <a:xfrm>
            <a:off x="242161" y="2953871"/>
            <a:ext cx="8228160" cy="4788000"/>
          </a:xfrm>
        </p:spPr>
        <p:txBody>
          <a:bodyPr anchor="ctr"/>
          <a:lstStyle/>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Principio di mutualità: </a:t>
            </a:r>
            <a:r>
              <a:rPr lang="it-IT" altLang="it-IT" sz="1633" b="1" dirty="0">
                <a:solidFill>
                  <a:schemeClr val="tx1"/>
                </a:solidFill>
                <a:latin typeface="Garamond" panose="02020404030301010803" pitchFamily="18" charset="0"/>
                <a:sym typeface="Wingdings" panose="05000000000000000000" pitchFamily="2" charset="2"/>
              </a:rPr>
              <a:t> </a:t>
            </a:r>
          </a:p>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garantire equa ripartizione dei ricavi </a:t>
            </a:r>
          </a:p>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tra le squadre partecipanti al Campionato</a:t>
            </a:r>
          </a:p>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u="sng" dirty="0">
              <a:solidFill>
                <a:schemeClr val="tx1"/>
              </a:solidFill>
              <a:latin typeface="Garamond" panose="02020404030301010803" pitchFamily="18" charset="0"/>
            </a:endParaRPr>
          </a:p>
          <a:p>
            <a:pPr algn="ctr">
              <a:spcBef>
                <a:spcPts val="0"/>
              </a:spcBef>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rPr>
              <a:t>Generale </a:t>
            </a:r>
            <a:r>
              <a:rPr lang="it-IT" altLang="it-IT" sz="2177" dirty="0">
                <a:solidFill>
                  <a:schemeClr val="tx1"/>
                </a:solidFill>
                <a:latin typeface="Garamond" panose="02020404030301010803" pitchFamily="18" charset="0"/>
              </a:rPr>
              <a:t>(art. 22): riguardante tutta l’attività sportiva come riconosciuta 						 </a:t>
            </a:r>
            <a:r>
              <a:rPr lang="it-IT" altLang="it-IT" sz="2177" dirty="0" smtClean="0">
                <a:solidFill>
                  <a:schemeClr val="tx1"/>
                </a:solidFill>
                <a:latin typeface="Garamond" panose="02020404030301010803" pitchFamily="18" charset="0"/>
              </a:rPr>
              <a:t> </a:t>
            </a:r>
            <a:r>
              <a:rPr lang="it-IT" altLang="it-IT" sz="2177" dirty="0">
                <a:solidFill>
                  <a:schemeClr val="tx1"/>
                </a:solidFill>
                <a:latin typeface="Garamond" panose="02020404030301010803" pitchFamily="18" charset="0"/>
              </a:rPr>
              <a:t>dal </a:t>
            </a:r>
            <a:r>
              <a:rPr lang="it-IT" altLang="it-IT" sz="1814" dirty="0">
                <a:solidFill>
                  <a:schemeClr val="tx1"/>
                </a:solidFill>
                <a:latin typeface="Garamond" panose="02020404030301010803" pitchFamily="18" charset="0"/>
              </a:rPr>
              <a:t>CONI</a:t>
            </a:r>
            <a:r>
              <a:rPr lang="it-IT" altLang="it-IT" sz="2177" dirty="0">
                <a:solidFill>
                  <a:schemeClr val="tx1"/>
                </a:solidFill>
                <a:latin typeface="Garamond" panose="02020404030301010803" pitchFamily="18" charset="0"/>
              </a:rPr>
              <a:t>;</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rPr>
              <a:t>Speciale </a:t>
            </a:r>
            <a:r>
              <a:rPr lang="it-IT" altLang="it-IT" sz="2177" dirty="0">
                <a:solidFill>
                  <a:schemeClr val="tx1"/>
                </a:solidFill>
                <a:latin typeface="Garamond" panose="02020404030301010803" pitchFamily="18" charset="0"/>
              </a:rPr>
              <a:t>(art. 24): «mutualità per le categorie inferiori» riguardante la sola 	attività calcistica riconosciuta dal </a:t>
            </a:r>
            <a:r>
              <a:rPr lang="it-IT" altLang="it-IT" sz="1814" dirty="0">
                <a:solidFill>
                  <a:schemeClr val="tx1"/>
                </a:solidFill>
                <a:latin typeface="Garamond" panose="02020404030301010803" pitchFamily="18" charset="0"/>
              </a:rPr>
              <a:t>CONI</a:t>
            </a:r>
            <a:r>
              <a:rPr lang="it-IT" altLang="it-IT" sz="2177" dirty="0">
                <a:solidFill>
                  <a:schemeClr val="tx1"/>
                </a:solidFill>
                <a:latin typeface="Garamond" panose="02020404030301010803" pitchFamily="18" charset="0"/>
              </a:rPr>
              <a:t>;</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rPr>
              <a:t>Redistributiva imposta </a:t>
            </a:r>
            <a:r>
              <a:rPr lang="it-IT" altLang="it-IT" sz="2177" dirty="0">
                <a:solidFill>
                  <a:schemeClr val="tx1"/>
                </a:solidFill>
                <a:latin typeface="Garamond" panose="02020404030301010803" pitchFamily="18" charset="0"/>
              </a:rPr>
              <a:t>(artt. 25 e 26): ripartizione delle risorse fra soggetti	partecipanti a ciascuna competizione.</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32098381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391681" y="163081"/>
            <a:ext cx="8228160" cy="587520"/>
          </a:xfrm>
        </p:spPr>
        <p:txBody>
          <a:bodyPr/>
          <a:lstStyle/>
          <a:p>
            <a:pPr algn="ctr" eaLnBrk="1">
              <a:defRPr/>
            </a:pPr>
            <a:r>
              <a:rPr lang="it-IT" altLang="it-IT" sz="2903" b="1" i="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Iter</a:t>
            </a:r>
            <a:r>
              <a:rPr lang="it-IT" altLang="it-IT" sz="2903"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distributivo dei ricavi</a:t>
            </a:r>
            <a:endParaRPr lang="it-IT" altLang="it-IT" dirty="0">
              <a:solidFill>
                <a:schemeClr val="accent2">
                  <a:lumMod val="50000"/>
                </a:schemeClr>
              </a:solidFill>
            </a:endParaRPr>
          </a:p>
        </p:txBody>
      </p:sp>
      <p:sp>
        <p:nvSpPr>
          <p:cNvPr id="4099" name="Rectangle 2"/>
          <p:cNvSpPr>
            <a:spLocks noGrp="1" noChangeArrowheads="1"/>
          </p:cNvSpPr>
          <p:nvPr>
            <p:ph type="subTitle" idx="4294967295"/>
          </p:nvPr>
        </p:nvSpPr>
        <p:spPr>
          <a:xfrm>
            <a:off x="391681" y="2136372"/>
            <a:ext cx="8556592" cy="5792440"/>
          </a:xfrm>
        </p:spPr>
        <p:txBody>
          <a:bodyPr anchor="ctr"/>
          <a:lstStyle/>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Principi cardine: </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solidarietà ed equità della ripartizione;</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massimizzazione dei ricavi e dei profitti.</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smtClean="0">
                <a:solidFill>
                  <a:schemeClr val="tx1"/>
                </a:solidFill>
                <a:latin typeface="Garamond" panose="02020404030301010803" pitchFamily="18" charset="0"/>
              </a:rPr>
              <a:t>Artt. </a:t>
            </a:r>
            <a:r>
              <a:rPr lang="it-IT" altLang="it-IT" sz="1814" dirty="0">
                <a:solidFill>
                  <a:schemeClr val="tx1"/>
                </a:solidFill>
                <a:latin typeface="Garamond" panose="02020404030301010803" pitchFamily="18" charset="0"/>
              </a:rPr>
              <a:t>22 </a:t>
            </a:r>
            <a:r>
              <a:rPr lang="it-IT" altLang="it-IT" sz="1814" dirty="0" smtClean="0">
                <a:solidFill>
                  <a:schemeClr val="tx1"/>
                </a:solidFill>
                <a:latin typeface="Garamond" panose="02020404030301010803" pitchFamily="18" charset="0"/>
              </a:rPr>
              <a:t>-23 </a:t>
            </a:r>
            <a:r>
              <a:rPr lang="it-IT" altLang="it-IT" sz="1451" dirty="0" smtClean="0">
                <a:solidFill>
                  <a:schemeClr val="tx1"/>
                </a:solidFill>
                <a:latin typeface="Garamond" panose="02020404030301010803" pitchFamily="18" charset="0"/>
                <a:sym typeface="Wingdings" panose="05000000000000000000" pitchFamily="2" charset="2"/>
              </a:rPr>
              <a:t></a:t>
            </a:r>
            <a:r>
              <a:rPr lang="it-IT" altLang="it-IT" sz="1814" dirty="0" smtClean="0">
                <a:solidFill>
                  <a:schemeClr val="tx1"/>
                </a:solidFill>
                <a:latin typeface="Garamond" panose="02020404030301010803" pitchFamily="18" charset="0"/>
              </a:rPr>
              <a:t> </a:t>
            </a:r>
            <a:r>
              <a:rPr lang="it-IT" altLang="it-IT" sz="1814" dirty="0">
                <a:solidFill>
                  <a:schemeClr val="tx1"/>
                </a:solidFill>
                <a:latin typeface="Garamond" panose="02020404030301010803" pitchFamily="18" charset="0"/>
              </a:rPr>
              <a:t>tutte le società sportive professionistiche, tramite le Leghe, devono erogare una quota </a:t>
            </a:r>
            <a:r>
              <a:rPr lang="it-IT" altLang="it-IT" sz="1814" b="1" u="sng" dirty="0">
                <a:solidFill>
                  <a:schemeClr val="tx1"/>
                </a:solidFill>
                <a:latin typeface="Garamond" panose="02020404030301010803" pitchFamily="18" charset="0"/>
              </a:rPr>
              <a:t>non inferiore al 4%</a:t>
            </a:r>
            <a:r>
              <a:rPr lang="it-IT" altLang="it-IT" sz="1814" b="1" dirty="0">
                <a:solidFill>
                  <a:schemeClr val="tx1"/>
                </a:solidFill>
                <a:latin typeface="Garamond" panose="02020404030301010803" pitchFamily="18" charset="0"/>
              </a:rPr>
              <a:t> </a:t>
            </a:r>
            <a:r>
              <a:rPr lang="it-IT" altLang="it-IT" sz="1814" dirty="0">
                <a:solidFill>
                  <a:schemeClr val="tx1"/>
                </a:solidFill>
                <a:latin typeface="Garamond" panose="02020404030301010803" pitchFamily="18" charset="0"/>
              </a:rPr>
              <a:t>delle loro risorse complessive derivanti dalla commercializzazione dei diritti audiovisivi ad un Ente imparziale (la Fondazione per la mutualità generale negli sport professionistici a squadre ex art. 23) [</a:t>
            </a:r>
            <a:r>
              <a:rPr lang="it-IT" altLang="it-IT" sz="1814" u="sng" dirty="0">
                <a:solidFill>
                  <a:schemeClr val="tx1"/>
                </a:solidFill>
                <a:latin typeface="Garamond" panose="02020404030301010803" pitchFamily="18" charset="0"/>
              </a:rPr>
              <a:t>ante Riforma </a:t>
            </a:r>
            <a:r>
              <a:rPr lang="it-IT" altLang="it-IT" sz="1814" dirty="0" err="1">
                <a:solidFill>
                  <a:schemeClr val="tx1"/>
                </a:solidFill>
                <a:latin typeface="Garamond" panose="02020404030301010803" pitchFamily="18" charset="0"/>
              </a:rPr>
              <a:t>D.lgs</a:t>
            </a:r>
            <a:r>
              <a:rPr lang="it-IT" altLang="it-IT" sz="1814" dirty="0">
                <a:solidFill>
                  <a:schemeClr val="tx1"/>
                </a:solidFill>
                <a:latin typeface="Garamond" panose="02020404030301010803" pitchFamily="18" charset="0"/>
              </a:rPr>
              <a:t> 9/08]</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Art. 24 </a:t>
            </a:r>
            <a:r>
              <a:rPr lang="it-IT" altLang="it-IT" sz="1451" dirty="0">
                <a:solidFill>
                  <a:schemeClr val="tx1"/>
                </a:solidFill>
                <a:latin typeface="Garamond" panose="02020404030301010803" pitchFamily="18" charset="0"/>
                <a:sym typeface="Wingdings" panose="05000000000000000000" pitchFamily="2" charset="2"/>
              </a:rPr>
              <a:t></a:t>
            </a:r>
            <a:r>
              <a:rPr lang="it-IT" altLang="it-IT" sz="1814" dirty="0">
                <a:solidFill>
                  <a:schemeClr val="tx1"/>
                </a:solidFill>
                <a:latin typeface="Garamond" panose="02020404030301010803" pitchFamily="18" charset="0"/>
                <a:sym typeface="Wingdings" panose="05000000000000000000" pitchFamily="2" charset="2"/>
              </a:rPr>
              <a:t> la Lega Serie A deve destinare alle categorie professionistiche inferiori (Lega Serie B e Lega Pro) una quota annua </a:t>
            </a:r>
            <a:r>
              <a:rPr lang="it-IT" altLang="it-IT" sz="1814" b="1" u="sng" dirty="0">
                <a:solidFill>
                  <a:schemeClr val="tx1"/>
                </a:solidFill>
                <a:latin typeface="Garamond" panose="02020404030301010803" pitchFamily="18" charset="0"/>
                <a:sym typeface="Wingdings" panose="05000000000000000000" pitchFamily="2" charset="2"/>
              </a:rPr>
              <a:t>non inferiore al 6%</a:t>
            </a:r>
            <a:r>
              <a:rPr lang="it-IT" altLang="it-IT" sz="1814" b="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del totale delle risorse derivanti dalla commercializzazione dei diritti audiovisivi del Campionato di calcio di Serie A;</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sym typeface="Wingdings" panose="05000000000000000000" pitchFamily="2" charset="2"/>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Artt. 25 </a:t>
            </a:r>
            <a:r>
              <a:rPr lang="it-IT" altLang="it-IT" sz="145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la quota delle risorse ripartita in parti uguali fra tutti i soggetti partecipanti alla competizione sportiva </a:t>
            </a:r>
            <a:r>
              <a:rPr lang="it-IT" altLang="it-IT" sz="1814" b="1" u="sng" dirty="0">
                <a:solidFill>
                  <a:schemeClr val="tx1"/>
                </a:solidFill>
                <a:latin typeface="Garamond" panose="02020404030301010803" pitchFamily="18" charset="0"/>
                <a:sym typeface="Wingdings" panose="05000000000000000000" pitchFamily="2" charset="2"/>
              </a:rPr>
              <a:t>non può essere inferiore al 40%</a:t>
            </a:r>
            <a:r>
              <a:rPr lang="it-IT" altLang="it-IT" sz="1814" dirty="0">
                <a:solidFill>
                  <a:schemeClr val="tx1"/>
                </a:solidFill>
                <a:latin typeface="Garamond" panose="02020404030301010803" pitchFamily="18" charset="0"/>
                <a:sym typeface="Wingdings" panose="05000000000000000000" pitchFamily="2" charset="2"/>
              </a:rPr>
              <a:t>;</a:t>
            </a:r>
            <a:r>
              <a:rPr lang="it-IT" altLang="it-IT" sz="1814" b="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per ogni squadra deve essere destinata una quota restante calcolata relativamente al </a:t>
            </a:r>
            <a:r>
              <a:rPr lang="it-IT" altLang="it-IT" sz="1814" b="1" u="sng" dirty="0">
                <a:solidFill>
                  <a:schemeClr val="tx1"/>
                </a:solidFill>
                <a:latin typeface="Garamond" panose="02020404030301010803" pitchFamily="18" charset="0"/>
                <a:sym typeface="Wingdings" panose="05000000000000000000" pitchFamily="2" charset="2"/>
              </a:rPr>
              <a:t>risultato sportivo</a:t>
            </a:r>
            <a:r>
              <a:rPr lang="it-IT" altLang="it-IT" sz="1814" b="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che non può essere inferiore a quella relativa al </a:t>
            </a:r>
            <a:r>
              <a:rPr lang="it-IT" altLang="it-IT" sz="1814" b="1" u="sng" dirty="0">
                <a:solidFill>
                  <a:schemeClr val="tx1"/>
                </a:solidFill>
                <a:latin typeface="Garamond" panose="02020404030301010803" pitchFamily="18" charset="0"/>
                <a:sym typeface="Wingdings" panose="05000000000000000000" pitchFamily="2" charset="2"/>
              </a:rPr>
              <a:t>bacino d’utenza</a:t>
            </a:r>
            <a:r>
              <a:rPr lang="it-IT" altLang="it-IT" sz="1814" dirty="0">
                <a:solidFill>
                  <a:schemeClr val="tx1"/>
                </a:solidFill>
                <a:latin typeface="Garamond" panose="02020404030301010803" pitchFamily="18" charset="0"/>
                <a:sym typeface="Wingdings" panose="05000000000000000000" pitchFamily="2" charset="2"/>
              </a:rPr>
              <a:t>.</a:t>
            </a:r>
            <a:endParaRPr lang="it-IT" altLang="it-IT" sz="1814" b="1" u="sng" dirty="0">
              <a:solidFill>
                <a:schemeClr val="tx1"/>
              </a:solidFill>
              <a:latin typeface="Garamond" panose="02020404030301010803" pitchFamily="18" charset="0"/>
              <a:sym typeface="Wingdings" panose="05000000000000000000" pitchFamily="2" charset="2"/>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latin typeface="Garamond" panose="02020404030301010803" pitchFamily="18" charset="0"/>
            </a:endParaRP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2919882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04641" y="0"/>
            <a:ext cx="8228160" cy="84816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Riforma del Decreto Melandri </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Legge del 1/12/2016 n. 255</a:t>
            </a:r>
          </a:p>
        </p:txBody>
      </p:sp>
      <p:sp>
        <p:nvSpPr>
          <p:cNvPr id="4099" name="Rectangle 2"/>
          <p:cNvSpPr>
            <a:spLocks noGrp="1" noChangeArrowheads="1"/>
          </p:cNvSpPr>
          <p:nvPr>
            <p:ph type="subTitle" idx="4294967295"/>
          </p:nvPr>
        </p:nvSpPr>
        <p:spPr>
          <a:xfrm>
            <a:off x="272161" y="2510451"/>
            <a:ext cx="8360640" cy="53755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rPr>
              <a:t>Nuovo art. 22 </a:t>
            </a:r>
            <a:r>
              <a:rPr lang="it-IT" altLang="it-IT" sz="2177" u="sng" dirty="0" err="1">
                <a:solidFill>
                  <a:schemeClr val="tx1"/>
                </a:solidFill>
                <a:latin typeface="Garamond" panose="02020404030301010803" pitchFamily="18" charset="0"/>
              </a:rPr>
              <a:t>D.lgs</a:t>
            </a:r>
            <a:r>
              <a:rPr lang="it-IT" altLang="it-IT" sz="2177" u="sng" dirty="0">
                <a:solidFill>
                  <a:schemeClr val="tx1"/>
                </a:solidFill>
                <a:latin typeface="Garamond" panose="02020404030301010803" pitchFamily="18" charset="0"/>
              </a:rPr>
              <a:t> n. 9/2008</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L’organizzatore delle competizioni facenti capo alla Lega Serie A destina una </a:t>
            </a:r>
            <a:r>
              <a:rPr lang="it-IT" altLang="it-IT" sz="2177" b="1" dirty="0">
                <a:solidFill>
                  <a:schemeClr val="tx1"/>
                </a:solidFill>
                <a:latin typeface="Garamond" panose="02020404030301010803" pitchFamily="18" charset="0"/>
              </a:rPr>
              <a:t>quota del 10% </a:t>
            </a:r>
            <a:r>
              <a:rPr lang="it-IT" altLang="it-IT" sz="2177" dirty="0">
                <a:solidFill>
                  <a:schemeClr val="tx1"/>
                </a:solidFill>
                <a:latin typeface="Garamond" panose="02020404030301010803" pitchFamily="18" charset="0"/>
              </a:rPr>
              <a:t>delle risorse economiche e finanziarie derivanti da tutti i contratti stipulati per la commercializzazione dei diritti audiovisivi esclusivamente per lo sviluppo dei settori giovanili delle società, per la formazione e per l’utilizzo di calciatori convocabili per le squadre nazionali giovanili italiane maschili e femminili, per il sostegno degli investimenti per gli impianti sportivi e per lo sviluppo dei centri federali territoriali e delle attività giovanili della Federazione italiana giuoco calcio.</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Tali fondi sono destinati nella misura del:</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6% alla Lega Serie B</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2% alla Lega Pro</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1% alla Lega Nazionali Dilettanti</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1% alla FIGC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42645083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295835" y="227881"/>
            <a:ext cx="8364326" cy="522720"/>
          </a:xfrm>
        </p:spPr>
        <p:txBody>
          <a:bodyPr/>
          <a:lstStyle/>
          <a:p>
            <a:pPr algn="ctr">
              <a:defRPr/>
            </a:pPr>
            <a:r>
              <a:rPr lang="it-IT" sz="2903" b="1" u="sng" dirty="0">
                <a:solidFill>
                  <a:schemeClr val="tx1"/>
                </a:solidFill>
                <a:effectLst>
                  <a:outerShdw blurRad="38100" dist="38100" dir="2700000" algn="tl">
                    <a:srgbClr val="000000">
                      <a:alpha val="43137"/>
                    </a:srgbClr>
                  </a:outerShdw>
                </a:effectLst>
                <a:latin typeface="Garamond" panose="02020404030301010803" pitchFamily="18" charset="0"/>
              </a:rPr>
              <a:t>Come cambia la mutualità</a:t>
            </a:r>
          </a:p>
        </p:txBody>
      </p:sp>
      <p:sp>
        <p:nvSpPr>
          <p:cNvPr id="26627" name="Rectangle 2"/>
          <p:cNvSpPr>
            <a:spLocks noGrp="1" noChangeArrowheads="1"/>
          </p:cNvSpPr>
          <p:nvPr>
            <p:ph type="subTitle" idx="1"/>
          </p:nvPr>
        </p:nvSpPr>
        <p:spPr>
          <a:xfrm>
            <a:off x="395598" y="1295401"/>
            <a:ext cx="8164800" cy="4935070"/>
          </a:xfrm>
        </p:spPr>
        <p:txBody>
          <a:bodyPr anchor="ctr"/>
          <a:lstStyle/>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solidFill>
                <a:schemeClr val="tx1"/>
              </a:solidFill>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dirty="0">
                <a:solidFill>
                  <a:schemeClr val="tx1"/>
                </a:solidFill>
                <a:latin typeface="Garamond" panose="02020404030301010803" pitchFamily="18" charset="0"/>
              </a:rPr>
              <a:t>La precedente previsione, di cui al vecchio art. 22 del Decreto,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dirty="0">
                <a:solidFill>
                  <a:schemeClr val="tx1"/>
                </a:solidFill>
                <a:latin typeface="Garamond" panose="02020404030301010803" pitchFamily="18" charset="0"/>
              </a:rPr>
              <a:t>destinava una parte derivante dai diritti tv in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b="1" u="sng" dirty="0">
                <a:solidFill>
                  <a:schemeClr val="tx1"/>
                </a:solidFill>
                <a:latin typeface="Garamond" panose="02020404030301010803" pitchFamily="18" charset="0"/>
              </a:rPr>
              <a:t>una percentuale non inferiore al 4%</a:t>
            </a:r>
            <a:r>
              <a:rPr lang="it-IT" altLang="it-IT" sz="2000" b="1" dirty="0">
                <a:solidFill>
                  <a:schemeClr val="tx1"/>
                </a:solidFill>
                <a:latin typeface="Garamond" panose="02020404030301010803" pitchFamily="18" charset="0"/>
              </a:rPr>
              <a:t>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dirty="0">
                <a:solidFill>
                  <a:schemeClr val="tx1"/>
                </a:solidFill>
                <a:latin typeface="Garamond" panose="02020404030301010803" pitchFamily="18" charset="0"/>
              </a:rPr>
              <a:t>per la mutualità generale degli </a:t>
            </a:r>
            <a:r>
              <a:rPr lang="it-IT" altLang="it-IT" sz="2000" u="sng" dirty="0">
                <a:solidFill>
                  <a:schemeClr val="tx1"/>
                </a:solidFill>
                <a:latin typeface="Garamond" panose="02020404030301010803" pitchFamily="18" charset="0"/>
              </a:rPr>
              <a:t>sport professionistici a squadre</a:t>
            </a:r>
            <a:r>
              <a:rPr lang="it-IT" altLang="it-IT" sz="2000" dirty="0">
                <a:solidFill>
                  <a:schemeClr val="tx1"/>
                </a:solidFill>
                <a:latin typeface="Garamond" panose="02020404030301010803" pitchFamily="18" charset="0"/>
              </a:rPr>
              <a:t>.</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000" dirty="0">
              <a:solidFill>
                <a:schemeClr val="tx1"/>
              </a:solidFill>
              <a:latin typeface="Garamond" panose="02020404030301010803" pitchFamily="18" charset="0"/>
            </a:endParaRP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dirty="0">
                <a:solidFill>
                  <a:schemeClr val="tx1"/>
                </a:solidFill>
                <a:latin typeface="Garamond" panose="02020404030301010803" pitchFamily="18" charset="0"/>
              </a:rPr>
              <a:t>Oggi, il nuovo art. 22 del Decreto, innalza la quota ad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b="1" u="sng" dirty="0">
                <a:solidFill>
                  <a:schemeClr val="tx1"/>
                </a:solidFill>
                <a:latin typeface="Garamond" panose="02020404030301010803" pitchFamily="18" charset="0"/>
              </a:rPr>
              <a:t>una percentuale pari al 10%</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dirty="0">
                <a:solidFill>
                  <a:schemeClr val="tx1"/>
                </a:solidFill>
                <a:latin typeface="Garamond" panose="02020404030301010803" pitchFamily="18" charset="0"/>
              </a:rPr>
              <a:t>(distribuita tra le Leghe minori e la FIGC) destinata alla sola </a:t>
            </a:r>
          </a:p>
          <a:p>
            <a:pPr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000" u="sng" dirty="0">
                <a:solidFill>
                  <a:schemeClr val="tx1"/>
                </a:solidFill>
                <a:latin typeface="Garamond" panose="02020404030301010803" pitchFamily="18" charset="0"/>
              </a:rPr>
              <a:t>attività del calcio</a:t>
            </a:r>
            <a:r>
              <a:rPr lang="it-IT" altLang="it-IT" sz="2000" dirty="0">
                <a:solidFill>
                  <a:schemeClr val="tx1"/>
                </a:solidFill>
                <a:latin typeface="Garamond" panose="02020404030301010803" pitchFamily="18" charset="0"/>
              </a:rPr>
              <a:t>, affidandone la gestione alla FIGC.</a:t>
            </a: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latin typeface="Garamond" panose="02020404030301010803" pitchFamily="18" charset="0"/>
            </a:endParaRPr>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p:txBody>
      </p:sp>
    </p:spTree>
    <p:extLst>
      <p:ext uri="{BB962C8B-B14F-4D97-AF65-F5344CB8AC3E}">
        <p14:creationId xmlns:p14="http://schemas.microsoft.com/office/powerpoint/2010/main" val="40375679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391681" y="294121"/>
            <a:ext cx="8228160" cy="45648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 Serie A</a:t>
            </a:r>
          </a:p>
        </p:txBody>
      </p:sp>
      <p:sp>
        <p:nvSpPr>
          <p:cNvPr id="28675" name="Rectangle 2"/>
          <p:cNvSpPr>
            <a:spLocks noGrp="1" noChangeArrowheads="1"/>
          </p:cNvSpPr>
          <p:nvPr>
            <p:ph type="subTitle" idx="4294967295"/>
          </p:nvPr>
        </p:nvSpPr>
        <p:spPr>
          <a:xfrm>
            <a:off x="325441" y="1338841"/>
            <a:ext cx="8360640" cy="53755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1814"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540" u="sng" dirty="0">
                <a:solidFill>
                  <a:schemeClr val="tx1"/>
                </a:solidFill>
                <a:latin typeface="Garamond" panose="02020404030301010803" pitchFamily="18" charset="0"/>
              </a:rPr>
              <a:t>Art. 19, co. 1 lettera f) Statuto Serie A</a:t>
            </a: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540" b="1"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rPr>
              <a:t>Le entrate della Lega Serie A sono costituite dalla </a:t>
            </a:r>
            <a:r>
              <a:rPr lang="it-IT" altLang="it-IT" sz="2177" u="sng" dirty="0">
                <a:solidFill>
                  <a:schemeClr val="tx1"/>
                </a:solidFill>
                <a:latin typeface="Garamond" panose="02020404030301010803" pitchFamily="18" charset="0"/>
              </a:rPr>
              <a:t>quota residua</a:t>
            </a:r>
            <a:r>
              <a:rPr lang="it-IT" altLang="it-IT" sz="2177" dirty="0">
                <a:solidFill>
                  <a:schemeClr val="tx1"/>
                </a:solidFill>
                <a:latin typeface="Garamond" panose="02020404030301010803" pitchFamily="18" charset="0"/>
              </a:rPr>
              <a:t> dei proventi derivanti dalla cessione in forma centralizzata dei diritti audiovisivi secondo le previsioni degli articoli 22 comma 2 e 24 del Decreto.</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p>
        </p:txBody>
      </p:sp>
    </p:spTree>
    <p:extLst>
      <p:ext uri="{BB962C8B-B14F-4D97-AF65-F5344CB8AC3E}">
        <p14:creationId xmlns:p14="http://schemas.microsoft.com/office/powerpoint/2010/main" val="25880054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ttotitolo 2"/>
          <p:cNvSpPr>
            <a:spLocks/>
          </p:cNvSpPr>
          <p:nvPr/>
        </p:nvSpPr>
        <p:spPr bwMode="auto">
          <a:xfrm>
            <a:off x="1226880" y="2546280"/>
            <a:ext cx="6652800" cy="1756800"/>
          </a:xfrm>
          <a:prstGeom prst="rect">
            <a:avLst/>
          </a:prstGeom>
          <a:noFill/>
          <a:ln w="9525">
            <a:noFill/>
            <a:miter lim="800000"/>
            <a:headEnd/>
            <a:tailEnd/>
          </a:ln>
          <a:effectLst/>
        </p:spPr>
        <p:txBody>
          <a:bodyPr lIns="67493"/>
          <a:lstStyle/>
          <a:p>
            <a:pPr algn="ctr" fontAlgn="auto">
              <a:spcBef>
                <a:spcPct val="20000"/>
              </a:spcBef>
              <a:spcAft>
                <a:spcPts val="0"/>
              </a:spcAft>
              <a:tabLst>
                <a:tab pos="900020" algn="l"/>
                <a:tab pos="5642977" algn="l"/>
              </a:tabLst>
              <a:defRPr/>
            </a:pPr>
            <a:endParaRPr lang="it-IT" sz="5399" b="1" dirty="0">
              <a:solidFill>
                <a:srgbClr val="00133A"/>
              </a:solidFill>
              <a:effectLst>
                <a:glow rad="63500">
                  <a:srgbClr val="4382C1">
                    <a:alpha val="40000"/>
                  </a:srgbClr>
                </a:glow>
                <a:outerShdw blurRad="38100" dist="38100" dir="2700000" algn="tl">
                  <a:srgbClr val="C0C0C0"/>
                </a:outerShdw>
              </a:effectLst>
              <a:latin typeface="Garamond" pitchFamily="18" charset="0"/>
            </a:endParaRPr>
          </a:p>
        </p:txBody>
      </p:sp>
      <p:sp>
        <p:nvSpPr>
          <p:cNvPr id="13" name="Titolo 1"/>
          <p:cNvSpPr>
            <a:spLocks/>
          </p:cNvSpPr>
          <p:nvPr/>
        </p:nvSpPr>
        <p:spPr bwMode="auto">
          <a:xfrm>
            <a:off x="878025" y="135067"/>
            <a:ext cx="7100640" cy="1068110"/>
          </a:xfrm>
          <a:prstGeom prst="rect">
            <a:avLst/>
          </a:prstGeom>
          <a:noFill/>
          <a:ln w="9525">
            <a:noFill/>
            <a:miter lim="800000"/>
            <a:headEnd/>
            <a:tailEnd/>
          </a:ln>
          <a:effectLst/>
        </p:spPr>
        <p:txBody>
          <a:bodyPr anchor="ctr"/>
          <a:lstStyle/>
          <a:p>
            <a:pPr algn="ctr">
              <a:defRPr/>
            </a:pPr>
            <a:r>
              <a:rPr lang="it-IT" sz="2799" b="1" dirty="0">
                <a:solidFill>
                  <a:srgbClr val="001933"/>
                </a:solidFill>
                <a:effectLst>
                  <a:outerShdw blurRad="38100" dist="38100" dir="2700000" algn="tl">
                    <a:srgbClr val="C0C0C0"/>
                  </a:outerShdw>
                </a:effectLst>
                <a:latin typeface="Garamond" pitchFamily="18" charset="0"/>
              </a:rPr>
              <a:t>UNIVERSITÀ CARLO CATTANEO</a:t>
            </a:r>
          </a:p>
          <a:p>
            <a:pPr algn="ctr">
              <a:defRPr/>
            </a:pPr>
            <a:r>
              <a:rPr lang="it-IT" sz="2799" b="1" dirty="0">
                <a:solidFill>
                  <a:srgbClr val="001933"/>
                </a:solidFill>
                <a:effectLst>
                  <a:outerShdw blurRad="38100" dist="38100" dir="2700000" algn="tl">
                    <a:srgbClr val="C0C0C0"/>
                  </a:outerShdw>
                </a:effectLst>
                <a:latin typeface="Garamond" pitchFamily="18" charset="0"/>
              </a:rPr>
              <a:t>LIUC</a:t>
            </a:r>
            <a:endParaRPr lang="it-IT" dirty="0">
              <a:solidFill>
                <a:srgbClr val="001933"/>
              </a:solidFill>
              <a:latin typeface="Garamond" pitchFamily="18" charset="0"/>
            </a:endParaRPr>
          </a:p>
        </p:txBody>
      </p:sp>
      <p:sp>
        <p:nvSpPr>
          <p:cNvPr id="8" name="Sottotitolo 2"/>
          <p:cNvSpPr txBox="1">
            <a:spLocks/>
          </p:cNvSpPr>
          <p:nvPr/>
        </p:nvSpPr>
        <p:spPr>
          <a:xfrm>
            <a:off x="663388" y="1469303"/>
            <a:ext cx="7682753" cy="3559897"/>
          </a:xfrm>
          <a:prstGeom prst="rect">
            <a:avLst/>
          </a:prstGeom>
          <a:ln>
            <a:solidFill>
              <a:srgbClr val="1F497D">
                <a:lumMod val="60000"/>
                <a:lumOff val="40000"/>
              </a:srgbClr>
            </a:solidFill>
          </a:ln>
        </p:spPr>
        <p:txBody>
          <a:bodyPr lIns="91431" tIns="45715" rIns="91431" bIns="45715">
            <a:noAutofit/>
          </a:bodyPr>
          <a:lstStyle>
            <a:lvl1pPr defTabSz="1006475">
              <a:lnSpc>
                <a:spcPct val="93000"/>
              </a:lnSpc>
              <a:spcAft>
                <a:spcPts val="1413"/>
              </a:spcAft>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marL="457200" defTabSz="1006475">
              <a:lnSpc>
                <a:spcPct val="93000"/>
              </a:lnSpc>
              <a:spcAft>
                <a:spcPts val="1138"/>
              </a:spcAft>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marL="914400" defTabSz="1006475">
              <a:lnSpc>
                <a:spcPct val="93000"/>
              </a:lnSpc>
              <a:spcAft>
                <a:spcPts val="85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marL="1371600" defTabSz="1006475">
              <a:lnSpc>
                <a:spcPct val="93000"/>
              </a:lnSpc>
              <a:spcAft>
                <a:spcPts val="575"/>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marL="1828800" defTabSz="1006475">
              <a:lnSpc>
                <a:spcPct val="93000"/>
              </a:lnSpc>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ctr" eaLnBrk="1" hangingPunct="1">
              <a:lnSpc>
                <a:spcPct val="80000"/>
              </a:lnSpc>
              <a:spcBef>
                <a:spcPct val="20000"/>
              </a:spcBef>
              <a:spcAft>
                <a:spcPct val="0"/>
              </a:spcAft>
              <a:buClrTx/>
              <a:buSzTx/>
              <a:buFont typeface="Arial" panose="020B0604020202020204" pitchFamily="34" charset="0"/>
              <a:buNone/>
            </a:pPr>
            <a:endParaRPr lang="it-IT" altLang="it-IT" b="1"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endParaRPr lang="it-IT" altLang="it-IT" b="1"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r>
              <a:rPr lang="it-IT" altLang="it-IT" sz="3600" b="1" dirty="0">
                <a:solidFill>
                  <a:schemeClr val="tx1"/>
                </a:solidFill>
                <a:latin typeface="Garamond" panose="02020404030301010803" pitchFamily="18" charset="0"/>
              </a:rPr>
              <a:t>I Diritti TV </a:t>
            </a:r>
            <a:r>
              <a:rPr lang="it-IT" altLang="it-IT" sz="3600" b="1" dirty="0" smtClean="0">
                <a:solidFill>
                  <a:schemeClr val="tx1"/>
                </a:solidFill>
                <a:latin typeface="Garamond" panose="02020404030301010803" pitchFamily="18" charset="0"/>
              </a:rPr>
              <a:t>e </a:t>
            </a:r>
            <a:r>
              <a:rPr lang="it-IT" altLang="it-IT" sz="3600" b="1" dirty="0">
                <a:solidFill>
                  <a:schemeClr val="tx1"/>
                </a:solidFill>
                <a:latin typeface="Garamond" panose="02020404030301010803" pitchFamily="18" charset="0"/>
              </a:rPr>
              <a:t>le </a:t>
            </a:r>
          </a:p>
          <a:p>
            <a:pPr algn="ctr" eaLnBrk="1" hangingPunct="1">
              <a:lnSpc>
                <a:spcPct val="80000"/>
              </a:lnSpc>
              <a:spcBef>
                <a:spcPct val="20000"/>
              </a:spcBef>
              <a:spcAft>
                <a:spcPct val="0"/>
              </a:spcAft>
              <a:buClrTx/>
              <a:buSzTx/>
              <a:buFont typeface="Arial" panose="020B0604020202020204" pitchFamily="34" charset="0"/>
              <a:buNone/>
            </a:pPr>
            <a:r>
              <a:rPr lang="it-IT" altLang="it-IT" sz="3600" b="1" dirty="0">
                <a:solidFill>
                  <a:schemeClr val="tx1"/>
                </a:solidFill>
                <a:latin typeface="Garamond" panose="02020404030301010803" pitchFamily="18" charset="0"/>
              </a:rPr>
              <a:t>sponsorizzazioni</a:t>
            </a:r>
          </a:p>
          <a:p>
            <a:pPr algn="ctr" eaLnBrk="1" hangingPunct="1">
              <a:lnSpc>
                <a:spcPct val="80000"/>
              </a:lnSpc>
              <a:spcBef>
                <a:spcPct val="20000"/>
              </a:spcBef>
              <a:spcAft>
                <a:spcPct val="0"/>
              </a:spcAft>
              <a:buClrTx/>
              <a:buSzTx/>
              <a:buFont typeface="Arial" panose="020B0604020202020204" pitchFamily="34" charset="0"/>
              <a:buNone/>
            </a:pPr>
            <a:r>
              <a:rPr lang="it-IT" altLang="it-IT" sz="3600" b="1" dirty="0">
                <a:solidFill>
                  <a:schemeClr val="tx1"/>
                </a:solidFill>
                <a:latin typeface="Garamond" panose="02020404030301010803" pitchFamily="18" charset="0"/>
              </a:rPr>
              <a:t>nello sport</a:t>
            </a:r>
          </a:p>
        </p:txBody>
      </p:sp>
    </p:spTree>
    <p:extLst>
      <p:ext uri="{BB962C8B-B14F-4D97-AF65-F5344CB8AC3E}">
        <p14:creationId xmlns:p14="http://schemas.microsoft.com/office/powerpoint/2010/main" val="26657540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456481" y="227881"/>
            <a:ext cx="8228160" cy="67536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itchFamily="18" charset="0"/>
              </a:rPr>
              <a:t>Il c.d. paracadute</a:t>
            </a:r>
          </a:p>
        </p:txBody>
      </p:sp>
      <p:sp>
        <p:nvSpPr>
          <p:cNvPr id="30723" name="Rectangle 2"/>
          <p:cNvSpPr>
            <a:spLocks noGrp="1" noChangeArrowheads="1"/>
          </p:cNvSpPr>
          <p:nvPr>
            <p:ph type="subTitle" idx="4294967295"/>
          </p:nvPr>
        </p:nvSpPr>
        <p:spPr>
          <a:xfrm>
            <a:off x="319963" y="2133932"/>
            <a:ext cx="8228160" cy="517968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540" u="sng" dirty="0">
                <a:solidFill>
                  <a:schemeClr val="tx1"/>
                </a:solidFill>
                <a:latin typeface="Garamond" panose="02020404030301010803" pitchFamily="18" charset="0"/>
              </a:rPr>
              <a:t>Art. 19, co. 2 n. 1, Statuto Serie 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dirty="0">
              <a:solidFill>
                <a:schemeClr val="tx1"/>
              </a:solidFill>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b="1" dirty="0">
                <a:solidFill>
                  <a:schemeClr val="tx1"/>
                </a:solidFill>
                <a:latin typeface="Garamond" panose="02020404030301010803" pitchFamily="18" charset="0"/>
              </a:rPr>
              <a:t>Contributo economico erogato dalla Lega Serie A e destinato alle squadre retrocesse, avente lo scopo di alleviare l’impatto con i minori introiti derivanti dalla disputa dei campionati delle serie minori.</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rPr>
              <a:t>L’erogazione del paracadute è commisurata:</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solidFill>
                <a:schemeClr val="tx1"/>
              </a:solidFill>
              <a:latin typeface="Garamond" panose="02020404030301010803" pitchFamily="18" charset="0"/>
            </a:endParaRP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rPr>
              <a:t> al numero di campionati di Serie A che il club retrocesso ha disputato;</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solidFill>
                <a:schemeClr val="tx1"/>
              </a:solidFill>
              <a:latin typeface="Garamond" panose="02020404030301010803" pitchFamily="18" charset="0"/>
            </a:endParaRP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rPr>
              <a:t> al numero di campionati di Serie B che il club retrocesso disputerà.</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p:txBody>
      </p:sp>
    </p:spTree>
    <p:extLst>
      <p:ext uri="{BB962C8B-B14F-4D97-AF65-F5344CB8AC3E}">
        <p14:creationId xmlns:p14="http://schemas.microsoft.com/office/powerpoint/2010/main" val="18700702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4294967295"/>
          </p:nvPr>
        </p:nvSpPr>
        <p:spPr>
          <a:xfrm>
            <a:off x="106857" y="277185"/>
            <a:ext cx="8491680" cy="59443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u="sng" dirty="0">
                <a:solidFill>
                  <a:schemeClr val="tx1"/>
                </a:solidFill>
                <a:latin typeface="Garamond" panose="02020404030301010803" pitchFamily="18" charset="0"/>
              </a:rPr>
              <a:t>Dal 2010 al 2015</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la Lega Serie A ha deliberato di attribuire alle società retrocesse un paracadute predeterminato nell’ammontare massimo di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b="1" dirty="0">
                <a:solidFill>
                  <a:schemeClr val="tx1"/>
                </a:solidFill>
                <a:latin typeface="Garamond" panose="02020404030301010803" pitchFamily="18" charset="0"/>
                <a:sym typeface="Wingdings" panose="05000000000000000000" pitchFamily="2" charset="2"/>
              </a:rPr>
              <a:t>30 milioni</a:t>
            </a:r>
            <a:r>
              <a:rPr lang="it-IT" altLang="it-IT" sz="2177" dirty="0" smtClean="0">
                <a:solidFill>
                  <a:schemeClr val="tx1"/>
                </a:solidFill>
                <a:latin typeface="Garamond" panose="02020404030301010803" pitchFamily="18" charset="0"/>
                <a:sym typeface="Wingdings" panose="05000000000000000000" pitchFamily="2" charset="2"/>
              </a:rPr>
              <a:t>.</a:t>
            </a:r>
            <a:endParaRPr lang="it-IT" altLang="it-IT" sz="2177" dirty="0">
              <a:solidFill>
                <a:schemeClr val="tx1"/>
              </a:solidFill>
              <a:latin typeface="Garamond" panose="02020404030301010803" pitchFamily="18" charset="0"/>
              <a:sym typeface="Wingdings" panose="05000000000000000000" pitchFamily="2" charset="2"/>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u="sng" dirty="0">
                <a:solidFill>
                  <a:schemeClr val="tx1"/>
                </a:solidFill>
                <a:latin typeface="Garamond" panose="02020404030301010803" pitchFamily="18" charset="0"/>
                <a:sym typeface="Wingdings" panose="05000000000000000000" pitchFamily="2" charset="2"/>
              </a:rPr>
              <a:t>Dalla </a:t>
            </a:r>
            <a:r>
              <a:rPr lang="it-IT" altLang="it-IT" sz="2177" u="sng" dirty="0" err="1">
                <a:solidFill>
                  <a:schemeClr val="tx1"/>
                </a:solidFill>
                <a:latin typeface="Garamond" panose="02020404030301010803" pitchFamily="18" charset="0"/>
                <a:sym typeface="Wingdings" panose="05000000000000000000" pitchFamily="2" charset="2"/>
              </a:rPr>
              <a:t>s.s.</a:t>
            </a:r>
            <a:r>
              <a:rPr lang="it-IT" altLang="it-IT" sz="2177" u="sng" dirty="0">
                <a:solidFill>
                  <a:schemeClr val="tx1"/>
                </a:solidFill>
                <a:latin typeface="Garamond" panose="02020404030301010803" pitchFamily="18" charset="0"/>
                <a:sym typeface="Wingdings" panose="05000000000000000000" pitchFamily="2" charset="2"/>
              </a:rPr>
              <a:t> 2015/2016</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raddoppio del paracadute che ammonta a </a:t>
            </a:r>
            <a:r>
              <a:rPr lang="it-IT" altLang="it-IT" sz="2177" b="1" dirty="0">
                <a:solidFill>
                  <a:schemeClr val="tx1"/>
                </a:solidFill>
                <a:latin typeface="Garamond" panose="02020404030301010803" pitchFamily="18" charset="0"/>
                <a:sym typeface="Wingdings" panose="05000000000000000000" pitchFamily="2" charset="2"/>
              </a:rPr>
              <a:t>60 milioni</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 così suddivisi:</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 </a:t>
            </a:r>
            <a:r>
              <a:rPr lang="it-IT" altLang="it-IT" sz="2177" u="sng" dirty="0">
                <a:solidFill>
                  <a:schemeClr val="tx1"/>
                </a:solidFill>
                <a:latin typeface="Garamond" panose="02020404030301010803" pitchFamily="18" charset="0"/>
                <a:sym typeface="Wingdings" panose="05000000000000000000" pitchFamily="2" charset="2"/>
              </a:rPr>
              <a:t>25 milioni </a:t>
            </a:r>
            <a:r>
              <a:rPr lang="it-IT" altLang="it-IT" sz="2177" dirty="0">
                <a:solidFill>
                  <a:schemeClr val="tx1"/>
                </a:solidFill>
                <a:latin typeface="Garamond" panose="02020404030301010803" pitchFamily="18" charset="0"/>
                <a:sym typeface="Wingdings" panose="05000000000000000000" pitchFamily="2" charset="2"/>
              </a:rPr>
              <a:t>alla squadra che ha disputato la Serie A per 3 volte in 4 anni;</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 </a:t>
            </a:r>
            <a:r>
              <a:rPr lang="it-IT" altLang="it-IT" sz="2177" u="sng" dirty="0">
                <a:solidFill>
                  <a:schemeClr val="tx1"/>
                </a:solidFill>
                <a:latin typeface="Garamond" panose="02020404030301010803" pitchFamily="18" charset="0"/>
                <a:sym typeface="Wingdings" panose="05000000000000000000" pitchFamily="2" charset="2"/>
              </a:rPr>
              <a:t>15 milioni </a:t>
            </a:r>
            <a:r>
              <a:rPr lang="it-IT" altLang="it-IT" sz="2177" dirty="0">
                <a:solidFill>
                  <a:schemeClr val="tx1"/>
                </a:solidFill>
                <a:latin typeface="Garamond" panose="02020404030301010803" pitchFamily="18" charset="0"/>
                <a:sym typeface="Wingdings" panose="05000000000000000000" pitchFamily="2" charset="2"/>
              </a:rPr>
              <a:t>alla squadra che ha disputato la Serie A per 2 volte in 3 anni;</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 </a:t>
            </a:r>
            <a:r>
              <a:rPr lang="it-IT" altLang="it-IT" sz="2177" u="sng" dirty="0">
                <a:solidFill>
                  <a:schemeClr val="tx1"/>
                </a:solidFill>
                <a:latin typeface="Garamond" panose="02020404030301010803" pitchFamily="18" charset="0"/>
                <a:sym typeface="Wingdings" panose="05000000000000000000" pitchFamily="2" charset="2"/>
              </a:rPr>
              <a:t>10 milioni </a:t>
            </a:r>
            <a:r>
              <a:rPr lang="it-IT" altLang="it-IT" sz="2177" dirty="0">
                <a:solidFill>
                  <a:schemeClr val="tx1"/>
                </a:solidFill>
                <a:latin typeface="Garamond" panose="02020404030301010803" pitchFamily="18" charset="0"/>
                <a:sym typeface="Wingdings" panose="05000000000000000000" pitchFamily="2" charset="2"/>
              </a:rPr>
              <a:t>alla squadra che ha disputato la Serie A per 1 sola volta in 3 anni;</a:t>
            </a:r>
          </a:p>
          <a:p>
            <a:pPr marL="0" indent="0"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r>
              <a:rPr lang="it-IT" altLang="it-IT" sz="2177" dirty="0">
                <a:solidFill>
                  <a:schemeClr val="tx1"/>
                </a:solidFill>
                <a:latin typeface="Garamond" panose="02020404030301010803" pitchFamily="18" charset="0"/>
                <a:sym typeface="Wingdings" panose="05000000000000000000" pitchFamily="2" charset="2"/>
              </a:rPr>
              <a:t> </a:t>
            </a:r>
            <a:r>
              <a:rPr lang="it-IT" altLang="it-IT" sz="2177" u="sng" dirty="0">
                <a:solidFill>
                  <a:schemeClr val="tx1"/>
                </a:solidFill>
                <a:latin typeface="Garamond" panose="02020404030301010803" pitchFamily="18" charset="0"/>
                <a:sym typeface="Wingdings" panose="05000000000000000000" pitchFamily="2" charset="2"/>
              </a:rPr>
              <a:t>in caso di quota residuale </a:t>
            </a:r>
            <a:r>
              <a:rPr lang="it-IT" altLang="it-IT" sz="2177" dirty="0">
                <a:solidFill>
                  <a:schemeClr val="tx1"/>
                </a:solidFill>
                <a:latin typeface="Garamond" panose="02020404030301010803" pitchFamily="18" charset="0"/>
                <a:sym typeface="Wingdings" panose="05000000000000000000" pitchFamily="2" charset="2"/>
              </a:rPr>
              <a:t>questa verrà destinata al club retrocesso con 3 anni di anzianità in Serie A nel caso in cui questo non venga immediatamente promosso.</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p:txBody>
      </p:sp>
    </p:spTree>
    <p:extLst>
      <p:ext uri="{BB962C8B-B14F-4D97-AF65-F5344CB8AC3E}">
        <p14:creationId xmlns:p14="http://schemas.microsoft.com/office/powerpoint/2010/main" val="10625412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480" y="637674"/>
            <a:ext cx="8225280" cy="4860758"/>
          </a:xfrm>
        </p:spPr>
        <p:txBody>
          <a:bodyPr/>
          <a:lstStyle/>
          <a:p>
            <a:pPr algn="ctr"/>
            <a:r>
              <a:rPr lang="it-IT" sz="2000" dirty="0" smtClean="0">
                <a:solidFill>
                  <a:schemeClr val="tx1"/>
                </a:solidFill>
                <a:latin typeface="Garamond" panose="02020404030301010803" pitchFamily="18" charset="0"/>
              </a:rPr>
              <a:t/>
            </a:r>
            <a:br>
              <a:rPr lang="it-IT" sz="2000" dirty="0" smtClean="0">
                <a:solidFill>
                  <a:schemeClr val="tx1"/>
                </a:solidFill>
                <a:latin typeface="Garamond" panose="02020404030301010803" pitchFamily="18" charset="0"/>
              </a:rPr>
            </a:br>
            <a:r>
              <a:rPr lang="it-IT" sz="2000" dirty="0">
                <a:solidFill>
                  <a:schemeClr val="tx1"/>
                </a:solidFill>
                <a:latin typeface="Garamond" panose="02020404030301010803" pitchFamily="18" charset="0"/>
              </a:rPr>
              <a:t/>
            </a:r>
            <a:br>
              <a:rPr lang="it-IT" sz="2000" dirty="0">
                <a:solidFill>
                  <a:schemeClr val="tx1"/>
                </a:solidFill>
                <a:latin typeface="Garamond" panose="02020404030301010803" pitchFamily="18" charset="0"/>
              </a:rPr>
            </a:br>
            <a:r>
              <a:rPr lang="it-IT" sz="3200" b="1" dirty="0" smtClean="0">
                <a:solidFill>
                  <a:schemeClr val="tx1"/>
                </a:solidFill>
                <a:latin typeface="Garamond" panose="02020404030301010803" pitchFamily="18" charset="0"/>
              </a:rPr>
              <a:t>Le fasce</a:t>
            </a:r>
            <a:br>
              <a:rPr lang="it-IT" sz="3200" b="1" dirty="0" smtClean="0">
                <a:solidFill>
                  <a:schemeClr val="tx1"/>
                </a:solidFill>
                <a:latin typeface="Garamond" panose="02020404030301010803" pitchFamily="18" charset="0"/>
              </a:rPr>
            </a:br>
            <a:r>
              <a:rPr lang="it-IT" sz="2000" dirty="0">
                <a:solidFill>
                  <a:schemeClr val="tx1"/>
                </a:solidFill>
                <a:latin typeface="Garamond" panose="02020404030301010803" pitchFamily="18" charset="0"/>
              </a:rPr>
              <a:t/>
            </a:r>
            <a:br>
              <a:rPr lang="it-IT" sz="2000" dirty="0">
                <a:solidFill>
                  <a:schemeClr val="tx1"/>
                </a:solidFill>
                <a:latin typeface="Garamond" panose="02020404030301010803" pitchFamily="18" charset="0"/>
              </a:rPr>
            </a:br>
            <a:r>
              <a:rPr lang="it-IT" sz="2000" dirty="0" smtClean="0">
                <a:solidFill>
                  <a:schemeClr val="tx1"/>
                </a:solidFill>
                <a:latin typeface="Garamond" panose="02020404030301010803" pitchFamily="18" charset="0"/>
              </a:rPr>
              <a:t>Nello </a:t>
            </a:r>
            <a:r>
              <a:rPr lang="it-IT" sz="2000" dirty="0">
                <a:solidFill>
                  <a:schemeClr val="tx1"/>
                </a:solidFill>
                <a:latin typeface="Garamond" panose="02020404030301010803" pitchFamily="18" charset="0"/>
              </a:rPr>
              <a:t>statuto della Lega Serie A si legge che alle squadre retrocesse spetta un ammontare di</a:t>
            </a:r>
            <a:r>
              <a:rPr lang="it-IT" sz="2000" b="1" dirty="0">
                <a:solidFill>
                  <a:schemeClr val="tx1"/>
                </a:solidFill>
                <a:latin typeface="Garamond" panose="02020404030301010803" pitchFamily="18" charset="0"/>
              </a:rPr>
              <a:t> 60 milioni di </a:t>
            </a:r>
            <a:r>
              <a:rPr lang="it-IT" sz="2000" b="1" dirty="0" err="1">
                <a:solidFill>
                  <a:schemeClr val="tx1"/>
                </a:solidFill>
                <a:latin typeface="Garamond" panose="02020404030301010803" pitchFamily="18" charset="0"/>
              </a:rPr>
              <a:t>euro</a:t>
            </a:r>
            <a:r>
              <a:rPr lang="it-IT" sz="2000" dirty="0" err="1">
                <a:solidFill>
                  <a:schemeClr val="tx1"/>
                </a:solidFill>
                <a:latin typeface="Garamond" panose="02020404030301010803" pitchFamily="18" charset="0"/>
              </a:rPr>
              <a:t>così</a:t>
            </a:r>
            <a:r>
              <a:rPr lang="it-IT" sz="2000" dirty="0">
                <a:solidFill>
                  <a:schemeClr val="tx1"/>
                </a:solidFill>
                <a:latin typeface="Garamond" panose="02020404030301010803" pitchFamily="18" charset="0"/>
              </a:rPr>
              <a:t> suddivisi:</a:t>
            </a:r>
            <a:br>
              <a:rPr lang="it-IT" sz="2000" dirty="0">
                <a:solidFill>
                  <a:schemeClr val="tx1"/>
                </a:solidFill>
                <a:latin typeface="Garamond" panose="02020404030301010803" pitchFamily="18" charset="0"/>
              </a:rPr>
            </a:br>
            <a:r>
              <a:rPr lang="it-IT" sz="2000" b="1" dirty="0">
                <a:solidFill>
                  <a:schemeClr val="tx1"/>
                </a:solidFill>
                <a:latin typeface="Garamond" panose="02020404030301010803" pitchFamily="18" charset="0"/>
              </a:rPr>
              <a:t>Squadre di fascia A</a:t>
            </a:r>
            <a:r>
              <a:rPr lang="it-IT" sz="2000" dirty="0">
                <a:solidFill>
                  <a:schemeClr val="tx1"/>
                </a:solidFill>
                <a:latin typeface="Garamond" panose="02020404030301010803" pitchFamily="18" charset="0"/>
              </a:rPr>
              <a:t>: 10 milioni di euro</a:t>
            </a:r>
            <a:br>
              <a:rPr lang="it-IT" sz="2000" dirty="0">
                <a:solidFill>
                  <a:schemeClr val="tx1"/>
                </a:solidFill>
                <a:latin typeface="Garamond" panose="02020404030301010803" pitchFamily="18" charset="0"/>
              </a:rPr>
            </a:br>
            <a:r>
              <a:rPr lang="it-IT" sz="2000" b="1" dirty="0">
                <a:solidFill>
                  <a:schemeClr val="tx1"/>
                </a:solidFill>
                <a:latin typeface="Garamond" panose="02020404030301010803" pitchFamily="18" charset="0"/>
              </a:rPr>
              <a:t>Squadre di fascia B</a:t>
            </a:r>
            <a:r>
              <a:rPr lang="it-IT" sz="2000" dirty="0">
                <a:solidFill>
                  <a:schemeClr val="tx1"/>
                </a:solidFill>
                <a:latin typeface="Garamond" panose="02020404030301010803" pitchFamily="18" charset="0"/>
              </a:rPr>
              <a:t>: 15 milioni di euro</a:t>
            </a:r>
            <a:br>
              <a:rPr lang="it-IT" sz="2000" dirty="0">
                <a:solidFill>
                  <a:schemeClr val="tx1"/>
                </a:solidFill>
                <a:latin typeface="Garamond" panose="02020404030301010803" pitchFamily="18" charset="0"/>
              </a:rPr>
            </a:br>
            <a:r>
              <a:rPr lang="it-IT" sz="2000" b="1" dirty="0">
                <a:solidFill>
                  <a:schemeClr val="tx1"/>
                </a:solidFill>
                <a:latin typeface="Garamond" panose="02020404030301010803" pitchFamily="18" charset="0"/>
              </a:rPr>
              <a:t>Squadre di fascia C</a:t>
            </a:r>
            <a:r>
              <a:rPr lang="it-IT" sz="2000" dirty="0">
                <a:solidFill>
                  <a:schemeClr val="tx1"/>
                </a:solidFill>
                <a:latin typeface="Garamond" panose="02020404030301010803" pitchFamily="18" charset="0"/>
              </a:rPr>
              <a:t>: 25 milioni di euro</a:t>
            </a:r>
            <a:br>
              <a:rPr lang="it-IT" sz="2000" dirty="0">
                <a:solidFill>
                  <a:schemeClr val="tx1"/>
                </a:solidFill>
                <a:latin typeface="Garamond" panose="02020404030301010803" pitchFamily="18" charset="0"/>
              </a:rPr>
            </a:br>
            <a:r>
              <a:rPr lang="it-IT" sz="2000" dirty="0">
                <a:solidFill>
                  <a:schemeClr val="tx1"/>
                </a:solidFill>
                <a:latin typeface="Garamond" panose="02020404030301010803" pitchFamily="18" charset="0"/>
              </a:rPr>
              <a:t>Per fascia C si intendono quei club che hanno militato per almeno tre anni nelle ultime quattro stagioni in Serie A, mentre per B chi ha partecipato a due edizioni del campionato negli ultimi tre anni. Infine nella fascia A ci sono tutte le </a:t>
            </a:r>
            <a:r>
              <a:rPr lang="it-IT" sz="2000" i="1" dirty="0">
                <a:solidFill>
                  <a:schemeClr val="tx1"/>
                </a:solidFill>
                <a:latin typeface="Garamond" panose="02020404030301010803" pitchFamily="18" charset="0"/>
              </a:rPr>
              <a:t>‘cenerentole’,</a:t>
            </a:r>
            <a:r>
              <a:rPr lang="it-IT" sz="2000" dirty="0">
                <a:solidFill>
                  <a:schemeClr val="tx1"/>
                </a:solidFill>
                <a:latin typeface="Garamond" panose="02020404030301010803" pitchFamily="18" charset="0"/>
              </a:rPr>
              <a:t> quelle che hanno fatto un giro e sono immediatamente tornate giù. </a:t>
            </a:r>
            <a:br>
              <a:rPr lang="it-IT" sz="2000" dirty="0">
                <a:solidFill>
                  <a:schemeClr val="tx1"/>
                </a:solidFill>
                <a:latin typeface="Garamond" panose="02020404030301010803" pitchFamily="18" charset="0"/>
              </a:rPr>
            </a:br>
            <a:endParaRPr lang="it-IT" sz="2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25088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4294967295"/>
          </p:nvPr>
        </p:nvSpPr>
        <p:spPr>
          <a:xfrm>
            <a:off x="106857" y="277185"/>
            <a:ext cx="8491680" cy="5944320"/>
          </a:xfrm>
        </p:spPr>
        <p:txBody>
          <a:bodyPr anchor="ctr"/>
          <a:lstStyle/>
          <a:p>
            <a:pPr algn="ctr"/>
            <a:endParaRPr lang="it-IT" sz="2400" b="1" dirty="0" smtClean="0">
              <a:latin typeface="Garamond" panose="02020404030301010803" pitchFamily="18" charset="0"/>
            </a:endParaRPr>
          </a:p>
          <a:p>
            <a:pPr algn="ctr"/>
            <a:endParaRPr lang="it-IT" sz="2400" b="1" dirty="0">
              <a:latin typeface="Garamond" panose="02020404030301010803" pitchFamily="18" charset="0"/>
            </a:endParaRPr>
          </a:p>
          <a:p>
            <a:pPr algn="ctr"/>
            <a:endParaRPr lang="it-IT" sz="2400" b="1" dirty="0" smtClean="0">
              <a:latin typeface="Garamond" panose="02020404030301010803" pitchFamily="18" charset="0"/>
            </a:endParaRPr>
          </a:p>
          <a:p>
            <a:pPr algn="ctr"/>
            <a:r>
              <a:rPr lang="it-IT" sz="2400" b="1" dirty="0" smtClean="0">
                <a:latin typeface="Garamond" panose="02020404030301010803" pitchFamily="18" charset="0"/>
              </a:rPr>
              <a:t>Il versamento</a:t>
            </a:r>
          </a:p>
          <a:p>
            <a:pPr marL="0" indent="0" algn="just">
              <a:buNone/>
            </a:pPr>
            <a:endParaRPr lang="it-IT" sz="2400" b="1" dirty="0" smtClean="0">
              <a:latin typeface="Garamond" panose="02020404030301010803" pitchFamily="18" charset="0"/>
            </a:endParaRPr>
          </a:p>
          <a:p>
            <a:pPr algn="just"/>
            <a:r>
              <a:rPr lang="it-IT" sz="2400" dirty="0" smtClean="0">
                <a:latin typeface="Garamond" panose="02020404030301010803" pitchFamily="18" charset="0"/>
              </a:rPr>
              <a:t>I </a:t>
            </a:r>
            <a:r>
              <a:rPr lang="it-IT" sz="2400" dirty="0">
                <a:latin typeface="Garamond" panose="02020404030301010803" pitchFamily="18" charset="0"/>
              </a:rPr>
              <a:t>soldi </a:t>
            </a:r>
            <a:r>
              <a:rPr lang="it-IT" sz="2400" dirty="0" smtClean="0">
                <a:latin typeface="Garamond" panose="02020404030301010803" pitchFamily="18" charset="0"/>
              </a:rPr>
              <a:t>del paracadute vengono versati </a:t>
            </a:r>
            <a:r>
              <a:rPr lang="it-IT" sz="2400" dirty="0">
                <a:latin typeface="Garamond" panose="02020404030301010803" pitchFamily="18" charset="0"/>
              </a:rPr>
              <a:t>in due tranche: </a:t>
            </a:r>
            <a:endParaRPr lang="it-IT" sz="2400" dirty="0" smtClean="0">
              <a:latin typeface="Garamond" panose="02020404030301010803" pitchFamily="18" charset="0"/>
            </a:endParaRPr>
          </a:p>
          <a:p>
            <a:r>
              <a:rPr lang="it-IT" sz="2400" dirty="0" smtClean="0">
                <a:latin typeface="Garamond" panose="02020404030301010803" pitchFamily="18" charset="0"/>
              </a:rPr>
              <a:t>il </a:t>
            </a:r>
            <a:r>
              <a:rPr lang="it-IT" sz="2400" dirty="0">
                <a:latin typeface="Garamond" panose="02020404030301010803" pitchFamily="18" charset="0"/>
              </a:rPr>
              <a:t>40% dopo l’ultima giornata di campionato e il restante alla prima giornata della prossima Serie B, o comunque entro quindici giorni da essa.</a:t>
            </a:r>
            <a:br>
              <a:rPr lang="it-IT" sz="2400" dirty="0">
                <a:latin typeface="Garamond" panose="02020404030301010803" pitchFamily="18" charset="0"/>
              </a:rPr>
            </a:br>
            <a:r>
              <a:rPr lang="it-IT" sz="2400" dirty="0">
                <a:latin typeface="Garamond" panose="02020404030301010803" pitchFamily="18" charset="0"/>
              </a:rPr>
              <a:t>Se retrocedessero tre club ‘storici’ di fascia C il totale sarebbe 75 milioni, quindi si </a:t>
            </a:r>
            <a:r>
              <a:rPr lang="it-IT" sz="2400" b="1" dirty="0">
                <a:latin typeface="Garamond" panose="02020404030301010803" pitchFamily="18" charset="0"/>
              </a:rPr>
              <a:t>sforerebbe</a:t>
            </a:r>
            <a:r>
              <a:rPr lang="it-IT" sz="2400" dirty="0">
                <a:latin typeface="Garamond" panose="02020404030301010803" pitchFamily="18" charset="0"/>
              </a:rPr>
              <a:t> il tetto. In questo caso, e in tutti i casi in cui si supera l’ammontare, i premi sarebbero ridotti in maniera proporzionale. Se invece non si dovessero raggiungere i 60 milioni (esempio un club di C e due di A, totale 45 milioni) quei soldi in sopravanzo verrebbero </a:t>
            </a:r>
            <a:r>
              <a:rPr lang="it-IT" sz="2400" b="1" dirty="0">
                <a:latin typeface="Garamond" panose="02020404030301010803" pitchFamily="18" charset="0"/>
              </a:rPr>
              <a:t>‘congelati’</a:t>
            </a:r>
            <a:r>
              <a:rPr lang="it-IT" sz="2400" dirty="0">
                <a:latin typeface="Garamond" panose="02020404030301010803" pitchFamily="18" charset="0"/>
              </a:rPr>
              <a:t> .</a:t>
            </a:r>
          </a:p>
          <a:p>
            <a:r>
              <a:rPr lang="it-IT" sz="2400" dirty="0"/>
              <a:t/>
            </a:r>
            <a:br>
              <a:rPr lang="it-IT" sz="2400" dirty="0"/>
            </a:br>
            <a:endParaRPr lang="it-IT" altLang="it-IT" sz="2177" u="sng" dirty="0">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pPr>
            <a:endParaRPr lang="it-IT" altLang="it-IT" sz="2177" dirty="0">
              <a:latin typeface="Garamond" panose="02020404030301010803" pitchFamily="18" charset="0"/>
            </a:endParaRPr>
          </a:p>
        </p:txBody>
      </p:sp>
    </p:spTree>
    <p:extLst>
      <p:ext uri="{BB962C8B-B14F-4D97-AF65-F5344CB8AC3E}">
        <p14:creationId xmlns:p14="http://schemas.microsoft.com/office/powerpoint/2010/main" val="2789078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4294967295"/>
          </p:nvPr>
        </p:nvSpPr>
        <p:spPr>
          <a:xfrm>
            <a:off x="106857" y="277185"/>
            <a:ext cx="8491680" cy="5944320"/>
          </a:xfrm>
        </p:spPr>
        <p:txBody>
          <a:bodyPr anchor="ctr"/>
          <a:lstStyle/>
          <a:p>
            <a:pPr algn="ctr"/>
            <a:r>
              <a:rPr lang="it-IT" sz="2400" b="1" dirty="0" smtClean="0">
                <a:latin typeface="Garamond" panose="02020404030301010803" pitchFamily="18" charset="0"/>
              </a:rPr>
              <a:t>Le critiche </a:t>
            </a:r>
          </a:p>
          <a:p>
            <a:pPr algn="just"/>
            <a:r>
              <a:rPr lang="it-IT" sz="1600" dirty="0">
                <a:latin typeface="Garamond" panose="02020404030301010803" pitchFamily="18" charset="0"/>
              </a:rPr>
              <a:t>Le </a:t>
            </a:r>
            <a:r>
              <a:rPr lang="it-IT" sz="1600" b="1" dirty="0">
                <a:latin typeface="Garamond" panose="02020404030301010803" pitchFamily="18" charset="0"/>
              </a:rPr>
              <a:t>critiche</a:t>
            </a:r>
            <a:r>
              <a:rPr lang="it-IT" sz="1600" dirty="0">
                <a:latin typeface="Garamond" panose="02020404030301010803" pitchFamily="18" charset="0"/>
              </a:rPr>
              <a:t> vertevano soprattutto su quelle rimanenze. </a:t>
            </a:r>
            <a:endParaRPr lang="it-IT" sz="1600" dirty="0" smtClean="0">
              <a:latin typeface="Garamond" panose="02020404030301010803" pitchFamily="18" charset="0"/>
            </a:endParaRPr>
          </a:p>
          <a:p>
            <a:pPr algn="just"/>
            <a:r>
              <a:rPr lang="it-IT" sz="1600" dirty="0" smtClean="0">
                <a:latin typeface="Garamond" panose="02020404030301010803" pitchFamily="18" charset="0"/>
              </a:rPr>
              <a:t>Negli </a:t>
            </a:r>
            <a:r>
              <a:rPr lang="it-IT" sz="1600" dirty="0">
                <a:latin typeface="Garamond" panose="02020404030301010803" pitchFamily="18" charset="0"/>
              </a:rPr>
              <a:t>anni passati, infatti, venivano messi da parte e riversati al club con più esperienza in A, che era retrocesso in B e che non era riuscito a risalire immediatamente. Altrimenti sarebbe stato </a:t>
            </a:r>
            <a:r>
              <a:rPr lang="it-IT" sz="1600" b="1" dirty="0" smtClean="0">
                <a:latin typeface="Garamond" panose="02020404030301010803" pitchFamily="18" charset="0"/>
              </a:rPr>
              <a:t>redistribuito </a:t>
            </a:r>
            <a:r>
              <a:rPr lang="it-IT" sz="1600" dirty="0" smtClean="0">
                <a:latin typeface="Garamond" panose="02020404030301010803" pitchFamily="18" charset="0"/>
              </a:rPr>
              <a:t>tra </a:t>
            </a:r>
            <a:r>
              <a:rPr lang="it-IT" sz="1600" dirty="0">
                <a:latin typeface="Garamond" panose="02020404030301010803" pitchFamily="18" charset="0"/>
              </a:rPr>
              <a:t>i club arrivati tra la quarta e la diciassettesima posizione. </a:t>
            </a:r>
            <a:r>
              <a:rPr lang="it-IT" sz="1600" dirty="0" smtClean="0">
                <a:latin typeface="Garamond" panose="02020404030301010803" pitchFamily="18" charset="0"/>
              </a:rPr>
              <a:t>Nell’anno 2017 a </a:t>
            </a:r>
            <a:r>
              <a:rPr lang="it-IT" sz="1600" dirty="0">
                <a:latin typeface="Garamond" panose="02020404030301010803" pitchFamily="18" charset="0"/>
              </a:rPr>
              <a:t>retrocedere furono </a:t>
            </a:r>
            <a:r>
              <a:rPr lang="it-IT" sz="1600" b="1" dirty="0">
                <a:latin typeface="Garamond" panose="02020404030301010803" pitchFamily="18" charset="0"/>
              </a:rPr>
              <a:t>Pescara</a:t>
            </a:r>
            <a:r>
              <a:rPr lang="it-IT" sz="1600" b="1" dirty="0" smtClean="0">
                <a:latin typeface="Garamond" panose="02020404030301010803" pitchFamily="18" charset="0"/>
              </a:rPr>
              <a:t>, </a:t>
            </a:r>
            <a:r>
              <a:rPr lang="it-IT" sz="1600" dirty="0" smtClean="0">
                <a:latin typeface="Garamond" panose="02020404030301010803" pitchFamily="18" charset="0"/>
              </a:rPr>
              <a:t>che </a:t>
            </a:r>
            <a:r>
              <a:rPr lang="it-IT" sz="1600" dirty="0">
                <a:latin typeface="Garamond" panose="02020404030301010803" pitchFamily="18" charset="0"/>
              </a:rPr>
              <a:t>prese 10 milioni, </a:t>
            </a:r>
            <a:r>
              <a:rPr lang="it-IT" sz="1600" b="1" dirty="0">
                <a:latin typeface="Garamond" panose="02020404030301010803" pitchFamily="18" charset="0"/>
              </a:rPr>
              <a:t>Palermo</a:t>
            </a:r>
            <a:r>
              <a:rPr lang="it-IT" sz="1600" dirty="0">
                <a:latin typeface="Garamond" panose="02020404030301010803" pitchFamily="18" charset="0"/>
              </a:rPr>
              <a:t> ed </a:t>
            </a:r>
            <a:r>
              <a:rPr lang="it-IT" sz="1600" b="1" dirty="0">
                <a:latin typeface="Garamond" panose="02020404030301010803" pitchFamily="18" charset="0"/>
              </a:rPr>
              <a:t>Empoli,</a:t>
            </a:r>
            <a:r>
              <a:rPr lang="it-IT" sz="1600" dirty="0">
                <a:latin typeface="Garamond" panose="02020404030301010803" pitchFamily="18" charset="0"/>
              </a:rPr>
              <a:t> che incassarono 25 milioni (e quindi niente quota residuale). </a:t>
            </a:r>
            <a:endParaRPr lang="it-IT" sz="1600" dirty="0" smtClean="0">
              <a:latin typeface="Garamond" panose="02020404030301010803" pitchFamily="18" charset="0"/>
            </a:endParaRPr>
          </a:p>
          <a:p>
            <a:pPr algn="just"/>
            <a:r>
              <a:rPr lang="it-IT" sz="1600" b="1" dirty="0" smtClean="0">
                <a:latin typeface="Garamond" panose="02020404030301010803" pitchFamily="18" charset="0"/>
              </a:rPr>
              <a:t>il </a:t>
            </a:r>
            <a:r>
              <a:rPr lang="it-IT" sz="1600" b="1" dirty="0">
                <a:latin typeface="Garamond" panose="02020404030301010803" pitchFamily="18" charset="0"/>
              </a:rPr>
              <a:t>rischio combine che scosse la Serie A e l’opinione pubblica</a:t>
            </a:r>
            <a:r>
              <a:rPr lang="it-IT" sz="1600" dirty="0">
                <a:latin typeface="Garamond" panose="02020404030301010803" pitchFamily="18" charset="0"/>
              </a:rPr>
              <a:t>: </a:t>
            </a:r>
            <a:r>
              <a:rPr lang="it-IT" sz="1600" dirty="0" smtClean="0">
                <a:latin typeface="Garamond" panose="02020404030301010803" pitchFamily="18" charset="0"/>
              </a:rPr>
              <a:t>nell’ultima </a:t>
            </a:r>
            <a:r>
              <a:rPr lang="it-IT" sz="1600" dirty="0">
                <a:latin typeface="Garamond" panose="02020404030301010803" pitchFamily="18" charset="0"/>
              </a:rPr>
              <a:t>giornata, ironia della sorte, vedeva frapporsi i rosanero, già matematicamente in B, e i toscani. Con una vittoria di quest’ultimi sarebbe retrocesso il Crotone, di scena allo </a:t>
            </a:r>
            <a:r>
              <a:rPr lang="it-IT" sz="1600" dirty="0" err="1">
                <a:latin typeface="Garamond" panose="02020404030301010803" pitchFamily="18" charset="0"/>
              </a:rPr>
              <a:t>Scida</a:t>
            </a:r>
            <a:r>
              <a:rPr lang="it-IT" sz="1600" dirty="0">
                <a:latin typeface="Garamond" panose="02020404030301010803" pitchFamily="18" charset="0"/>
              </a:rPr>
              <a:t> contro la </a:t>
            </a:r>
            <a:r>
              <a:rPr lang="it-IT" sz="1600" dirty="0" smtClean="0">
                <a:latin typeface="Garamond" panose="02020404030301010803" pitchFamily="18" charset="0"/>
              </a:rPr>
              <a:t>Lazio. Se </a:t>
            </a:r>
            <a:r>
              <a:rPr lang="it-IT" sz="1600" dirty="0">
                <a:latin typeface="Garamond" panose="02020404030301010803" pitchFamily="18" charset="0"/>
              </a:rPr>
              <a:t>fossero tornati in B proprio gli squali sarebbe rimasto un sopravanzo di 15 milioni. Sopravanzo che sarebbe spettato di diritto al Palermo se non fosse tornato subito in A in questa stagione. Per dirla in parole povere, i rosanero avevano </a:t>
            </a:r>
            <a:r>
              <a:rPr lang="it-IT" sz="1600" b="1" dirty="0">
                <a:latin typeface="Garamond" panose="02020404030301010803" pitchFamily="18" charset="0"/>
              </a:rPr>
              <a:t>15 milioni di motivi</a:t>
            </a:r>
            <a:r>
              <a:rPr lang="it-IT" sz="1600" dirty="0">
                <a:latin typeface="Garamond" panose="02020404030301010803" pitchFamily="18" charset="0"/>
              </a:rPr>
              <a:t> per perdere contro l’Empoli. Il putiferio che si sollevò nei giorni precedenti fu incredibile: il caso fu anche ripreso aspramente da un esponente politico (</a:t>
            </a:r>
            <a:r>
              <a:rPr lang="it-IT" sz="1600" i="1" dirty="0">
                <a:latin typeface="Garamond" panose="02020404030301010803" pitchFamily="18" charset="0"/>
              </a:rPr>
              <a:t>non vi diciamo di che partito fosse, ma l’avrete capito</a:t>
            </a:r>
            <a:r>
              <a:rPr lang="it-IT" sz="1600" dirty="0">
                <a:latin typeface="Garamond" panose="02020404030301010803" pitchFamily="18" charset="0"/>
              </a:rPr>
              <a:t>) e fu interpellato anche il ministro dello Sport Luca </a:t>
            </a:r>
            <a:r>
              <a:rPr lang="it-IT" sz="1600" b="1" dirty="0">
                <a:latin typeface="Garamond" panose="02020404030301010803" pitchFamily="18" charset="0"/>
              </a:rPr>
              <a:t>Lotti.</a:t>
            </a:r>
            <a:r>
              <a:rPr lang="it-IT" sz="1600" dirty="0">
                <a:latin typeface="Garamond" panose="02020404030301010803" pitchFamily="18" charset="0"/>
              </a:rPr>
              <a:t> Ma, come si </a:t>
            </a:r>
            <a:r>
              <a:rPr lang="it-IT" sz="1600" dirty="0" err="1">
                <a:latin typeface="Garamond" panose="02020404030301010803" pitchFamily="18" charset="0"/>
              </a:rPr>
              <a:t>suol</a:t>
            </a:r>
            <a:r>
              <a:rPr lang="it-IT" sz="1600" dirty="0">
                <a:latin typeface="Garamond" panose="02020404030301010803" pitchFamily="18" charset="0"/>
              </a:rPr>
              <a:t> dire, la montagna partorì il topolino: i siciliani al Barbera regalarono l’ultima gioia ai propri tifosi e con la vittoria per </a:t>
            </a:r>
            <a:r>
              <a:rPr lang="it-IT" sz="1600" b="1" dirty="0">
                <a:latin typeface="Garamond" panose="02020404030301010803" pitchFamily="18" charset="0"/>
              </a:rPr>
              <a:t>2-1</a:t>
            </a:r>
            <a:r>
              <a:rPr lang="it-IT" sz="1600" dirty="0">
                <a:latin typeface="Garamond" panose="02020404030301010803" pitchFamily="18" charset="0"/>
              </a:rPr>
              <a:t> condannarono la squadra di </a:t>
            </a:r>
            <a:r>
              <a:rPr lang="it-IT" sz="1600" b="1" dirty="0">
                <a:latin typeface="Garamond" panose="02020404030301010803" pitchFamily="18" charset="0"/>
              </a:rPr>
              <a:t>Martusciello</a:t>
            </a:r>
            <a:r>
              <a:rPr lang="it-IT" sz="1600" dirty="0">
                <a:latin typeface="Garamond" panose="02020404030301010803" pitchFamily="18" charset="0"/>
              </a:rPr>
              <a:t> alla Serie B e il senatore a sorbirsi il </a:t>
            </a:r>
            <a:r>
              <a:rPr lang="it-IT" sz="1600" i="1" dirty="0">
                <a:latin typeface="Garamond" panose="02020404030301010803" pitchFamily="18" charset="0"/>
              </a:rPr>
              <a:t>cazziatone </a:t>
            </a:r>
            <a:r>
              <a:rPr lang="it-IT" sz="1600" dirty="0">
                <a:latin typeface="Garamond" panose="02020404030301010803" pitchFamily="18" charset="0"/>
              </a:rPr>
              <a:t>pubblico da parte di Lotti.</a:t>
            </a:r>
            <a:endParaRPr lang="it-IT" altLang="it-IT" sz="1600" dirty="0">
              <a:latin typeface="Garamond" panose="02020404030301010803" pitchFamily="18" charset="0"/>
            </a:endParaRPr>
          </a:p>
        </p:txBody>
      </p:sp>
    </p:spTree>
    <p:extLst>
      <p:ext uri="{BB962C8B-B14F-4D97-AF65-F5344CB8AC3E}">
        <p14:creationId xmlns:p14="http://schemas.microsoft.com/office/powerpoint/2010/main" val="2916877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4294967295"/>
          </p:nvPr>
        </p:nvSpPr>
        <p:spPr>
          <a:xfrm>
            <a:off x="106857" y="277185"/>
            <a:ext cx="8491680" cy="5944320"/>
          </a:xfrm>
        </p:spPr>
        <p:txBody>
          <a:bodyPr anchor="ctr"/>
          <a:lstStyle/>
          <a:p>
            <a:pPr algn="ctr"/>
            <a:r>
              <a:rPr lang="it-IT" sz="2400" b="1" dirty="0" smtClean="0">
                <a:latin typeface="Garamond" panose="02020404030301010803" pitchFamily="18" charset="0"/>
              </a:rPr>
              <a:t>Cosa è successo nella stagione 2017/2018</a:t>
            </a:r>
          </a:p>
          <a:p>
            <a:pPr algn="just"/>
            <a:r>
              <a:rPr lang="it-IT" dirty="0" smtClean="0">
                <a:latin typeface="Garamond" panose="02020404030301010803" pitchFamily="18" charset="0"/>
              </a:rPr>
              <a:t>Partiamo </a:t>
            </a:r>
            <a:r>
              <a:rPr lang="it-IT" dirty="0">
                <a:latin typeface="Garamond" panose="02020404030301010803" pitchFamily="18" charset="0"/>
              </a:rPr>
              <a:t>dall’ultima in classifica: il Benevento è stata una delle ‘cenerentole’ di questa Serie A  </a:t>
            </a:r>
            <a:r>
              <a:rPr lang="it-IT" dirty="0" smtClean="0">
                <a:latin typeface="Garamond" panose="02020404030301010803" pitchFamily="18" charset="0"/>
              </a:rPr>
              <a:t>sono andati </a:t>
            </a:r>
            <a:r>
              <a:rPr lang="it-IT" dirty="0">
                <a:latin typeface="Garamond" panose="02020404030301010803" pitchFamily="18" charset="0"/>
              </a:rPr>
              <a:t> 10 milioni in quanto club di fascia A. </a:t>
            </a:r>
            <a:endParaRPr lang="it-IT" dirty="0" smtClean="0">
              <a:latin typeface="Garamond" panose="02020404030301010803" pitchFamily="18" charset="0"/>
            </a:endParaRPr>
          </a:p>
          <a:p>
            <a:pPr algn="just"/>
            <a:r>
              <a:rPr lang="it-IT" dirty="0" smtClean="0">
                <a:latin typeface="Garamond" panose="02020404030301010803" pitchFamily="18" charset="0"/>
              </a:rPr>
              <a:t>Per</a:t>
            </a:r>
            <a:r>
              <a:rPr lang="it-IT" dirty="0">
                <a:latin typeface="Garamond" panose="02020404030301010803" pitchFamily="18" charset="0"/>
              </a:rPr>
              <a:t> l’Hellas Verona, invece, si sancisce la seconda retrocessione negli ultimi tre anni. Al termine di questa annata deludente e amara entreranno 25 milioni: i gialloblu hanno partecipato ai campionati firmati 2014-2015, 2015-2016 e </a:t>
            </a:r>
            <a:r>
              <a:rPr lang="it-IT" dirty="0" smtClean="0">
                <a:latin typeface="Garamond" panose="02020404030301010803" pitchFamily="18" charset="0"/>
              </a:rPr>
              <a:t>2017-2018.</a:t>
            </a:r>
          </a:p>
          <a:p>
            <a:pPr algn="just"/>
            <a:r>
              <a:rPr lang="it-IT" dirty="0" smtClean="0">
                <a:latin typeface="Garamond" panose="02020404030301010803" pitchFamily="18" charset="0"/>
              </a:rPr>
              <a:t>Il</a:t>
            </a:r>
            <a:r>
              <a:rPr lang="it-IT" dirty="0">
                <a:latin typeface="Garamond" panose="02020404030301010803" pitchFamily="18" charset="0"/>
              </a:rPr>
              <a:t> Crotone non è riuscito ad evitare un’amarissima retrocessione all’ultima giornata: i ragazzi di Zenga non hanno realizzato il miracolo-bis e tornano in Serie B accompagnati da 15 milioni. Infatti i calabresi rientrano nella fascia delle squadre B date le due partecipazioni consecutive nella massima serie. </a:t>
            </a:r>
            <a:endParaRPr lang="it-IT" dirty="0" smtClean="0">
              <a:latin typeface="Garamond" panose="02020404030301010803" pitchFamily="18" charset="0"/>
            </a:endParaRPr>
          </a:p>
          <a:p>
            <a:pPr algn="just"/>
            <a:r>
              <a:rPr lang="it-IT" b="1" i="1" dirty="0" smtClean="0">
                <a:latin typeface="Garamond" panose="02020404030301010803" pitchFamily="18" charset="0"/>
              </a:rPr>
              <a:t>Dunque </a:t>
            </a:r>
            <a:r>
              <a:rPr lang="it-IT" b="1" i="1" dirty="0">
                <a:latin typeface="Garamond" panose="02020404030301010803" pitchFamily="18" charset="0"/>
              </a:rPr>
              <a:t>il totale utilizzato dalla Lega quest’anno è di 50 milioni. I 10 milioni restanti staranno congelati cosicché l’anno prossimo possano essere o redistribuiti tra la quarta e la diciassettesima, oppure andranno all’Hellas Verona (la squadra tra le tre con più esperienza) qualora non riuscisse a centrare l’immediata promozione. </a:t>
            </a:r>
            <a:endParaRPr lang="it-IT" b="1" i="1" dirty="0" smtClean="0">
              <a:latin typeface="Garamond" panose="02020404030301010803" pitchFamily="18" charset="0"/>
            </a:endParaRPr>
          </a:p>
          <a:p>
            <a:pPr algn="ctr"/>
            <a:r>
              <a:rPr lang="it-IT" sz="2000" b="1" i="1" dirty="0" smtClean="0">
                <a:latin typeface="Garamond" panose="02020404030301010803" pitchFamily="18" charset="0"/>
              </a:rPr>
              <a:t>Ma </a:t>
            </a:r>
            <a:r>
              <a:rPr lang="it-IT" sz="2000" b="1" i="1" dirty="0">
                <a:latin typeface="Garamond" panose="02020404030301010803" pitchFamily="18" charset="0"/>
              </a:rPr>
              <a:t>dall’anno </a:t>
            </a:r>
            <a:r>
              <a:rPr lang="it-IT" sz="2000" b="1" i="1" dirty="0" smtClean="0">
                <a:latin typeface="Garamond" panose="02020404030301010803" pitchFamily="18" charset="0"/>
              </a:rPr>
              <a:t>2018/2019 non </a:t>
            </a:r>
            <a:r>
              <a:rPr lang="it-IT" sz="2000" b="1" i="1" dirty="0">
                <a:latin typeface="Garamond" panose="02020404030301010803" pitchFamily="18" charset="0"/>
              </a:rPr>
              <a:t>non sarà più così.</a:t>
            </a:r>
            <a:endParaRPr lang="it-IT" altLang="it-IT" sz="2000" b="1" i="1" dirty="0">
              <a:latin typeface="Garamond" panose="02020404030301010803" pitchFamily="18" charset="0"/>
            </a:endParaRPr>
          </a:p>
        </p:txBody>
      </p:sp>
    </p:spTree>
    <p:extLst>
      <p:ext uri="{BB962C8B-B14F-4D97-AF65-F5344CB8AC3E}">
        <p14:creationId xmlns:p14="http://schemas.microsoft.com/office/powerpoint/2010/main" val="134091405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4294967295"/>
          </p:nvPr>
        </p:nvSpPr>
        <p:spPr>
          <a:xfrm>
            <a:off x="106857" y="277185"/>
            <a:ext cx="8491680" cy="5944320"/>
          </a:xfrm>
        </p:spPr>
        <p:txBody>
          <a:bodyPr anchor="ctr"/>
          <a:lstStyle/>
          <a:p>
            <a:pPr algn="ctr"/>
            <a:r>
              <a:rPr lang="it-IT" sz="2400" b="1" dirty="0" smtClean="0">
                <a:latin typeface="Garamond" panose="02020404030301010803" pitchFamily="18" charset="0"/>
              </a:rPr>
              <a:t>Le modifiche apportate</a:t>
            </a:r>
          </a:p>
          <a:p>
            <a:pPr algn="just"/>
            <a:r>
              <a:rPr lang="it-IT" dirty="0">
                <a:latin typeface="Garamond" panose="02020404030301010803" pitchFamily="18" charset="0"/>
              </a:rPr>
              <a:t>Per evitare nuove interrogazioni parlamentari  </a:t>
            </a:r>
            <a:r>
              <a:rPr lang="it-IT" dirty="0" smtClean="0">
                <a:latin typeface="Garamond" panose="02020404030301010803" pitchFamily="18" charset="0"/>
              </a:rPr>
              <a:t>e altre </a:t>
            </a:r>
            <a:r>
              <a:rPr lang="it-IT" dirty="0">
                <a:latin typeface="Garamond" panose="02020404030301010803" pitchFamily="18" charset="0"/>
              </a:rPr>
              <a:t>situazioni scomode la Lega Serie A ha deciso di porre rimedio con una modifica che </a:t>
            </a:r>
            <a:r>
              <a:rPr lang="it-IT" dirty="0" smtClean="0">
                <a:latin typeface="Garamond" panose="02020404030301010803" pitchFamily="18" charset="0"/>
              </a:rPr>
              <a:t>è entrata </a:t>
            </a:r>
            <a:r>
              <a:rPr lang="it-IT" dirty="0">
                <a:latin typeface="Garamond" panose="02020404030301010803" pitchFamily="18" charset="0"/>
              </a:rPr>
              <a:t>in vigore dall’1 luglio 2018. La cifra congelata non viene più tenuta in serbo per eventuali non risalite immediate da parte dei club ‘storici’, ma vengono messi da parte per andare a formare il paracadute della stagione successiva: ad esempio, se dovessero avanzare nella prossima Serie A 10 milioni, allora il paracadute a disposizione delle retrocesse </a:t>
            </a:r>
            <a:r>
              <a:rPr lang="it-IT" b="1" dirty="0">
                <a:latin typeface="Garamond" panose="02020404030301010803" pitchFamily="18" charset="0"/>
              </a:rPr>
              <a:t>2019/2020</a:t>
            </a:r>
            <a:r>
              <a:rPr lang="it-IT" dirty="0">
                <a:latin typeface="Garamond" panose="02020404030301010803" pitchFamily="18" charset="0"/>
              </a:rPr>
              <a:t> sarebbe di 70 milioni. Fino a raggiungere un totale massimo di </a:t>
            </a:r>
            <a:r>
              <a:rPr lang="it-IT" b="1" dirty="0">
                <a:latin typeface="Garamond" panose="02020404030301010803" pitchFamily="18" charset="0"/>
              </a:rPr>
              <a:t>75 milioni,</a:t>
            </a:r>
            <a:r>
              <a:rPr lang="it-IT" dirty="0">
                <a:latin typeface="Garamond" panose="02020404030301010803" pitchFamily="18" charset="0"/>
              </a:rPr>
              <a:t> ossia quello utile per ammortizzare la caduta di tre club di prima fascia.</a:t>
            </a:r>
            <a:endParaRPr lang="it-IT" altLang="it-IT" dirty="0">
              <a:latin typeface="Garamond" panose="02020404030301010803" pitchFamily="18" charset="0"/>
            </a:endParaRPr>
          </a:p>
        </p:txBody>
      </p:sp>
    </p:spTree>
    <p:extLst>
      <p:ext uri="{BB962C8B-B14F-4D97-AF65-F5344CB8AC3E}">
        <p14:creationId xmlns:p14="http://schemas.microsoft.com/office/powerpoint/2010/main" val="1951247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260641" y="154441"/>
            <a:ext cx="8359200" cy="615888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a dedurre</a:t>
            </a: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
        <p:nvSpPr>
          <p:cNvPr id="34819" name="CasellaDiTesto 4"/>
          <p:cNvSpPr txBox="1">
            <a:spLocks noChangeArrowheads="1"/>
          </p:cNvSpPr>
          <p:nvPr/>
        </p:nvSpPr>
        <p:spPr bwMode="auto">
          <a:xfrm>
            <a:off x="2354401" y="163081"/>
            <a:ext cx="4171680" cy="92987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it-IT" altLang="it-IT" sz="1814" b="1">
                <a:latin typeface="Garamond" panose="02020404030301010803" pitchFamily="18" charset="0"/>
              </a:rPr>
              <a:t>Risorse economiche e finanziarie derivanti dalla commercializzazione in forma centralizzata dei diritti audiovisivi</a:t>
            </a:r>
          </a:p>
        </p:txBody>
      </p:sp>
      <p:sp>
        <p:nvSpPr>
          <p:cNvPr id="34820" name="CasellaDiTesto 7"/>
          <p:cNvSpPr txBox="1">
            <a:spLocks noChangeArrowheads="1"/>
          </p:cNvSpPr>
          <p:nvPr/>
        </p:nvSpPr>
        <p:spPr bwMode="auto">
          <a:xfrm>
            <a:off x="5418721" y="2493001"/>
            <a:ext cx="2939040" cy="14882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it-IT" altLang="it-IT" sz="1814" b="1">
                <a:latin typeface="Garamond" panose="02020404030301010803" pitchFamily="18" charset="0"/>
              </a:rPr>
              <a:t>Contributo economico destinato alle società che retrocedono in Serie B</a:t>
            </a:r>
          </a:p>
          <a:p>
            <a:pPr algn="ctr"/>
            <a:r>
              <a:rPr lang="it-IT" altLang="it-IT" sz="1814" b="1">
                <a:latin typeface="Garamond" panose="02020404030301010803" pitchFamily="18" charset="0"/>
              </a:rPr>
              <a:t>(c.d. paracadute)</a:t>
            </a:r>
          </a:p>
          <a:p>
            <a:pPr algn="ctr"/>
            <a:r>
              <a:rPr lang="it-IT" altLang="it-IT" sz="1814" b="1">
                <a:latin typeface="Garamond" panose="02020404030301010803" pitchFamily="18" charset="0"/>
              </a:rPr>
              <a:t>ex art. 19 Statuto Serie A  </a:t>
            </a:r>
          </a:p>
        </p:txBody>
      </p:sp>
      <p:sp>
        <p:nvSpPr>
          <p:cNvPr id="9" name="Freccia in giù 8"/>
          <p:cNvSpPr/>
          <p:nvPr/>
        </p:nvSpPr>
        <p:spPr>
          <a:xfrm>
            <a:off x="4286881" y="3963240"/>
            <a:ext cx="220320" cy="57600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822" name="CasellaDiTesto 9"/>
          <p:cNvSpPr txBox="1">
            <a:spLocks noChangeArrowheads="1"/>
          </p:cNvSpPr>
          <p:nvPr/>
        </p:nvSpPr>
        <p:spPr bwMode="auto">
          <a:xfrm>
            <a:off x="2374561" y="4788361"/>
            <a:ext cx="4044960" cy="14882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it-IT" altLang="it-IT" sz="1814" b="1" i="1" u="sng">
                <a:latin typeface="Garamond" panose="02020404030301010803" pitchFamily="18" charset="0"/>
              </a:rPr>
              <a:t>Risorse Economiche Nette</a:t>
            </a:r>
            <a:r>
              <a:rPr lang="it-IT" altLang="it-IT" sz="1814" b="1">
                <a:latin typeface="Garamond" panose="02020404030301010803" pitchFamily="18" charset="0"/>
              </a:rPr>
              <a:t>, </a:t>
            </a:r>
          </a:p>
          <a:p>
            <a:pPr algn="ctr"/>
            <a:r>
              <a:rPr lang="it-IT" altLang="it-IT" sz="1814" b="1">
                <a:latin typeface="Garamond" panose="02020404030301010803" pitchFamily="18" charset="0"/>
              </a:rPr>
              <a:t>residuanti in conseguenza delle prededuzioni e ripartite tra le società di Serie A secondo i criteri di cui all’art.19, </a:t>
            </a:r>
          </a:p>
          <a:p>
            <a:pPr algn="ctr"/>
            <a:r>
              <a:rPr lang="it-IT" altLang="it-IT" sz="1814" b="1">
                <a:latin typeface="Garamond" panose="02020404030301010803" pitchFamily="18" charset="0"/>
              </a:rPr>
              <a:t>co. 2, Statuto Serie A</a:t>
            </a:r>
          </a:p>
        </p:txBody>
      </p:sp>
      <p:cxnSp>
        <p:nvCxnSpPr>
          <p:cNvPr id="8" name="Connettore 2 7"/>
          <p:cNvCxnSpPr>
            <a:cxnSpLocks/>
          </p:cNvCxnSpPr>
          <p:nvPr/>
        </p:nvCxnSpPr>
        <p:spPr>
          <a:xfrm flipH="1">
            <a:off x="3526561" y="2035081"/>
            <a:ext cx="305280" cy="2289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a:cxnSpLocks/>
          </p:cNvCxnSpPr>
          <p:nvPr/>
        </p:nvCxnSpPr>
        <p:spPr>
          <a:xfrm>
            <a:off x="5051521" y="2037961"/>
            <a:ext cx="370080" cy="2289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825" name="CasellaDiTesto 7"/>
          <p:cNvSpPr txBox="1">
            <a:spLocks noChangeArrowheads="1"/>
          </p:cNvSpPr>
          <p:nvPr/>
        </p:nvSpPr>
        <p:spPr bwMode="auto">
          <a:xfrm>
            <a:off x="597601" y="2493001"/>
            <a:ext cx="2939040" cy="14882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it-IT" altLang="it-IT" sz="1814" b="1">
                <a:latin typeface="Garamond" panose="02020404030301010803" pitchFamily="18" charset="0"/>
              </a:rPr>
              <a:t>Mutualità generale</a:t>
            </a:r>
          </a:p>
          <a:p>
            <a:pPr algn="ctr"/>
            <a:r>
              <a:rPr lang="it-IT" altLang="it-IT" sz="1814" b="1">
                <a:latin typeface="Garamond" panose="02020404030301010803" pitchFamily="18" charset="0"/>
              </a:rPr>
              <a:t>e</a:t>
            </a:r>
          </a:p>
          <a:p>
            <a:pPr algn="ctr"/>
            <a:r>
              <a:rPr lang="it-IT" altLang="it-IT" sz="1814" b="1">
                <a:latin typeface="Garamond" panose="02020404030301010803" pitchFamily="18" charset="0"/>
              </a:rPr>
              <a:t>Mutualità speciale</a:t>
            </a:r>
          </a:p>
          <a:p>
            <a:pPr algn="ctr"/>
            <a:r>
              <a:rPr lang="it-IT" altLang="it-IT" sz="1814" b="1">
                <a:latin typeface="Garamond" panose="02020404030301010803" pitchFamily="18" charset="0"/>
              </a:rPr>
              <a:t>(di cui agli artt. 22 -24 </a:t>
            </a:r>
          </a:p>
          <a:p>
            <a:pPr algn="ctr"/>
            <a:r>
              <a:rPr lang="it-IT" altLang="it-IT" sz="1814" b="1">
                <a:latin typeface="Garamond" panose="02020404030301010803" pitchFamily="18" charset="0"/>
              </a:rPr>
              <a:t>Decreto Melandri) </a:t>
            </a:r>
          </a:p>
        </p:txBody>
      </p:sp>
    </p:spTree>
    <p:extLst>
      <p:ext uri="{BB962C8B-B14F-4D97-AF65-F5344CB8AC3E}">
        <p14:creationId xmlns:p14="http://schemas.microsoft.com/office/powerpoint/2010/main" val="1444564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522721" y="163081"/>
            <a:ext cx="8228160" cy="4795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Ripartizione delle Risorse Economiche Nette</a:t>
            </a:r>
          </a:p>
        </p:txBody>
      </p:sp>
      <p:sp>
        <p:nvSpPr>
          <p:cNvPr id="4099" name="Rectangle 2"/>
          <p:cNvSpPr>
            <a:spLocks noGrp="1" noChangeArrowheads="1"/>
          </p:cNvSpPr>
          <p:nvPr>
            <p:ph type="subTitle" idx="4294967295"/>
          </p:nvPr>
        </p:nvSpPr>
        <p:spPr>
          <a:xfrm>
            <a:off x="288285" y="1129222"/>
            <a:ext cx="8228160" cy="5092284"/>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19, co.2, Statuto Serie 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Le Risorse Economiche sono ripartite tra le società di Serie A come segue:</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solidFill>
                <a:schemeClr val="tx1"/>
              </a:solidFill>
              <a:latin typeface="Garamond" panose="02020404030301010803" pitchFamily="18" charset="0"/>
            </a:endParaRPr>
          </a:p>
          <a:p>
            <a:pPr marL="414726" indent="-414726" algn="just">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b="1" dirty="0">
                <a:solidFill>
                  <a:schemeClr val="tx1"/>
                </a:solidFill>
                <a:latin typeface="Garamond" panose="02020404030301010803" pitchFamily="18" charset="0"/>
              </a:rPr>
              <a:t>40% </a:t>
            </a:r>
            <a:r>
              <a:rPr lang="it-IT" altLang="it-IT" sz="2540" dirty="0">
                <a:solidFill>
                  <a:schemeClr val="tx1"/>
                </a:solidFill>
                <a:latin typeface="Garamond" panose="02020404030301010803" pitchFamily="18" charset="0"/>
              </a:rPr>
              <a:t>delle Risorse Economiche Nette è attribuita in           </a:t>
            </a:r>
            <a:r>
              <a:rPr lang="it-IT" altLang="it-IT" sz="2540" i="1" dirty="0">
                <a:solidFill>
                  <a:schemeClr val="tx1"/>
                </a:solidFill>
                <a:latin typeface="Garamond" panose="02020404030301010803" pitchFamily="18" charset="0"/>
              </a:rPr>
              <a:t>quote uguali </a:t>
            </a:r>
            <a:r>
              <a:rPr lang="it-IT" altLang="it-IT" sz="2540" dirty="0">
                <a:solidFill>
                  <a:schemeClr val="tx1"/>
                </a:solidFill>
                <a:latin typeface="Garamond" panose="02020404030301010803" pitchFamily="18" charset="0"/>
              </a:rPr>
              <a:t>a tutte le società partecipanti al Campionato di Serie A;</a:t>
            </a:r>
          </a:p>
          <a:p>
            <a:pPr marL="414726" indent="-414726" algn="just">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b="1" dirty="0">
                <a:solidFill>
                  <a:schemeClr val="tx1"/>
                </a:solidFill>
                <a:latin typeface="Garamond" panose="02020404030301010803" pitchFamily="18" charset="0"/>
              </a:rPr>
              <a:t>30% </a:t>
            </a:r>
            <a:r>
              <a:rPr lang="it-IT" altLang="it-IT" sz="2540" dirty="0">
                <a:solidFill>
                  <a:schemeClr val="tx1"/>
                </a:solidFill>
                <a:latin typeface="Garamond" panose="02020404030301010803" pitchFamily="18" charset="0"/>
              </a:rPr>
              <a:t>delle Risorse Economiche Nette è attribuita in base al cosiddetto </a:t>
            </a:r>
            <a:r>
              <a:rPr lang="it-IT" altLang="it-IT" sz="2540" i="1" dirty="0">
                <a:solidFill>
                  <a:schemeClr val="tx1"/>
                </a:solidFill>
                <a:latin typeface="Garamond" panose="02020404030301010803" pitchFamily="18" charset="0"/>
              </a:rPr>
              <a:t>Bacino di utenza </a:t>
            </a:r>
            <a:r>
              <a:rPr lang="it-IT" altLang="it-IT" sz="2540" dirty="0">
                <a:solidFill>
                  <a:schemeClr val="tx1"/>
                </a:solidFill>
                <a:latin typeface="Garamond" panose="02020404030301010803" pitchFamily="18" charset="0"/>
              </a:rPr>
              <a:t>[…];</a:t>
            </a:r>
          </a:p>
          <a:p>
            <a:pPr marL="414726" indent="-414726" algn="just">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b="1" dirty="0">
                <a:solidFill>
                  <a:schemeClr val="tx1"/>
                </a:solidFill>
                <a:latin typeface="Garamond" panose="02020404030301010803" pitchFamily="18" charset="0"/>
              </a:rPr>
              <a:t>30% </a:t>
            </a:r>
            <a:r>
              <a:rPr lang="it-IT" altLang="it-IT" sz="2540" dirty="0">
                <a:solidFill>
                  <a:schemeClr val="tx1"/>
                </a:solidFill>
                <a:latin typeface="Garamond" panose="02020404030301010803" pitchFamily="18" charset="0"/>
              </a:rPr>
              <a:t>residuo è attribuito in base ai </a:t>
            </a:r>
            <a:r>
              <a:rPr lang="it-IT" altLang="it-IT" sz="2540" i="1" dirty="0">
                <a:solidFill>
                  <a:schemeClr val="tx1"/>
                </a:solidFill>
                <a:latin typeface="Garamond" panose="02020404030301010803" pitchFamily="18" charset="0"/>
              </a:rPr>
              <a:t>Risultati sportivi.</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22104265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00320" y="165233"/>
            <a:ext cx="8228160" cy="66960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Criteri per la ripartizione dei diritti TV</a:t>
            </a:r>
            <a:r>
              <a:rPr lang="it-IT" altLang="it-IT" sz="2903" b="1" u="sng" dirty="0">
                <a:effectLst>
                  <a:outerShdw blurRad="38100" dist="38100" dir="2700000" algn="tl">
                    <a:srgbClr val="000000">
                      <a:alpha val="43137"/>
                    </a:srgbClr>
                  </a:outerShdw>
                </a:effectLst>
                <a:latin typeface="Garamond" panose="02020404030301010803" pitchFamily="18" charset="0"/>
              </a:rPr>
              <a:t/>
            </a:r>
            <a:br>
              <a:rPr lang="it-IT" altLang="it-IT" sz="2903" b="1" u="sng" dirty="0">
                <a:effectLst>
                  <a:outerShdw blurRad="38100" dist="38100" dir="2700000" algn="tl">
                    <a:srgbClr val="000000">
                      <a:alpha val="43137"/>
                    </a:srgbClr>
                  </a:outerShdw>
                </a:effectLst>
                <a:latin typeface="Garamond" panose="02020404030301010803" pitchFamily="18" charset="0"/>
              </a:rPr>
            </a:br>
            <a:endParaRPr lang="it-IT" altLang="it-IT" dirty="0"/>
          </a:p>
        </p:txBody>
      </p:sp>
      <p:sp>
        <p:nvSpPr>
          <p:cNvPr id="4099" name="Rectangle 2"/>
          <p:cNvSpPr>
            <a:spLocks noGrp="1" noChangeArrowheads="1"/>
          </p:cNvSpPr>
          <p:nvPr>
            <p:ph type="subTitle" idx="4294967295"/>
          </p:nvPr>
        </p:nvSpPr>
        <p:spPr>
          <a:xfrm>
            <a:off x="241200" y="834833"/>
            <a:ext cx="8228160" cy="5024987"/>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smtClean="0">
                <a:solidFill>
                  <a:schemeClr val="tx1"/>
                </a:solidFill>
                <a:latin typeface="Garamond" panose="02020404030301010803" pitchFamily="18" charset="0"/>
              </a:rPr>
              <a:t>40</a:t>
            </a:r>
            <a:r>
              <a:rPr lang="it-IT" altLang="it-IT" sz="2540" dirty="0">
                <a:solidFill>
                  <a:schemeClr val="tx1"/>
                </a:solidFill>
                <a:latin typeface="Garamond" panose="02020404030301010803" pitchFamily="18" charset="0"/>
              </a:rPr>
              <a:t>% di parte fissa stabilita dal Decreto Melandri;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30% in base al bacino d’utenza </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30% in base ai risultati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cxnSp>
        <p:nvCxnSpPr>
          <p:cNvPr id="4" name="Connettore 2 3"/>
          <p:cNvCxnSpPr/>
          <p:nvPr/>
        </p:nvCxnSpPr>
        <p:spPr bwMode="auto">
          <a:xfrm flipV="1">
            <a:off x="4898881" y="2392922"/>
            <a:ext cx="457920" cy="13104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5" name="Connettore 2 4"/>
          <p:cNvCxnSpPr/>
          <p:nvPr/>
        </p:nvCxnSpPr>
        <p:spPr bwMode="auto">
          <a:xfrm>
            <a:off x="4898881" y="2869483"/>
            <a:ext cx="457920" cy="12960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6" name="Connettore 2 5"/>
          <p:cNvCxnSpPr/>
          <p:nvPr/>
        </p:nvCxnSpPr>
        <p:spPr bwMode="auto">
          <a:xfrm flipV="1">
            <a:off x="3897360" y="4320827"/>
            <a:ext cx="457920" cy="13104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7" name="Connettore 2 6"/>
          <p:cNvCxnSpPr/>
          <p:nvPr/>
        </p:nvCxnSpPr>
        <p:spPr bwMode="auto">
          <a:xfrm>
            <a:off x="3900889" y="5260866"/>
            <a:ext cx="457920" cy="12960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sp>
        <p:nvSpPr>
          <p:cNvPr id="38920" name="CasellaDiTesto 1"/>
          <p:cNvSpPr txBox="1">
            <a:spLocks noChangeArrowheads="1"/>
          </p:cNvSpPr>
          <p:nvPr/>
        </p:nvSpPr>
        <p:spPr bwMode="auto">
          <a:xfrm>
            <a:off x="5438881" y="2189682"/>
            <a:ext cx="314208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25% </a:t>
            </a:r>
            <a:r>
              <a:rPr lang="it-IT" altLang="it-IT" sz="1814" dirty="0" smtClean="0">
                <a:latin typeface="Garamond" panose="02020404030301010803" pitchFamily="18" charset="0"/>
              </a:rPr>
              <a:t>in base ai tifosi</a:t>
            </a:r>
            <a:endParaRPr lang="it-IT" altLang="it-IT" sz="1814" dirty="0">
              <a:latin typeface="Garamond" panose="02020404030301010803" pitchFamily="18" charset="0"/>
            </a:endParaRPr>
          </a:p>
        </p:txBody>
      </p:sp>
      <p:sp>
        <p:nvSpPr>
          <p:cNvPr id="38921" name="CasellaDiTesto 8"/>
          <p:cNvSpPr txBox="1">
            <a:spLocks noChangeArrowheads="1"/>
          </p:cNvSpPr>
          <p:nvPr/>
        </p:nvSpPr>
        <p:spPr bwMode="auto">
          <a:xfrm>
            <a:off x="5383081" y="2739762"/>
            <a:ext cx="3142080" cy="929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5% dati Istat sulla popolazione residente nel Comune della squadra</a:t>
            </a:r>
          </a:p>
        </p:txBody>
      </p:sp>
      <p:sp>
        <p:nvSpPr>
          <p:cNvPr id="38922" name="CasellaDiTesto 9"/>
          <p:cNvSpPr txBox="1">
            <a:spLocks noChangeArrowheads="1"/>
          </p:cNvSpPr>
          <p:nvPr/>
        </p:nvSpPr>
        <p:spPr bwMode="auto">
          <a:xfrm>
            <a:off x="4505760" y="4135071"/>
            <a:ext cx="463824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10% relativo alla storia sportiva del Club </a:t>
            </a:r>
            <a:endParaRPr lang="it-IT" altLang="it-IT" sz="1814" dirty="0" smtClean="0">
              <a:latin typeface="Garamond" panose="02020404030301010803" pitchFamily="18" charset="0"/>
            </a:endParaRPr>
          </a:p>
          <a:p>
            <a:r>
              <a:rPr lang="it-IT" altLang="it-IT" sz="1814" dirty="0" smtClean="0">
                <a:latin typeface="Garamond" panose="02020404030301010803" pitchFamily="18" charset="0"/>
              </a:rPr>
              <a:t>dal </a:t>
            </a:r>
            <a:r>
              <a:rPr lang="it-IT" altLang="it-IT" sz="1814" dirty="0">
                <a:latin typeface="Garamond" panose="02020404030301010803" pitchFamily="18" charset="0"/>
              </a:rPr>
              <a:t>1946</a:t>
            </a:r>
          </a:p>
        </p:txBody>
      </p:sp>
      <p:sp>
        <p:nvSpPr>
          <p:cNvPr id="38923" name="CasellaDiTesto 10"/>
          <p:cNvSpPr txBox="1">
            <a:spLocks noChangeArrowheads="1"/>
          </p:cNvSpPr>
          <p:nvPr/>
        </p:nvSpPr>
        <p:spPr bwMode="auto">
          <a:xfrm>
            <a:off x="4537201" y="5271059"/>
            <a:ext cx="359280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5%  relativo alla stagione in corso</a:t>
            </a:r>
          </a:p>
        </p:txBody>
      </p:sp>
      <p:cxnSp>
        <p:nvCxnSpPr>
          <p:cNvPr id="8" name="Connettore 2 7"/>
          <p:cNvCxnSpPr/>
          <p:nvPr/>
        </p:nvCxnSpPr>
        <p:spPr bwMode="auto">
          <a:xfrm>
            <a:off x="3897360" y="4856366"/>
            <a:ext cx="457920" cy="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sp>
        <p:nvSpPr>
          <p:cNvPr id="38925" name="CasellaDiTesto 13"/>
          <p:cNvSpPr txBox="1">
            <a:spLocks noChangeArrowheads="1"/>
          </p:cNvSpPr>
          <p:nvPr/>
        </p:nvSpPr>
        <p:spPr bwMode="auto">
          <a:xfrm>
            <a:off x="4505760" y="4741203"/>
            <a:ext cx="418752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15% relativo ai cinque anni precedenti</a:t>
            </a:r>
          </a:p>
        </p:txBody>
      </p:sp>
    </p:spTree>
    <p:extLst>
      <p:ext uri="{BB962C8B-B14F-4D97-AF65-F5344CB8AC3E}">
        <p14:creationId xmlns:p14="http://schemas.microsoft.com/office/powerpoint/2010/main" val="1971974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57204" y="149649"/>
            <a:ext cx="8786796" cy="578675"/>
          </a:xfrm>
        </p:spPr>
        <p:txBody>
          <a:bodyPr/>
          <a:lstStyle/>
          <a:p>
            <a:pPr eaLnBrk="1">
              <a:defRPr/>
            </a:pPr>
            <a:r>
              <a:rPr lang="it-IT" altLang="it-IT" sz="28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STORIA DEI DIRITTI AUDIOVISIVI SPORTIVI</a:t>
            </a:r>
            <a:r>
              <a:rPr lang="it-IT" altLang="it-IT" dirty="0">
                <a:effectLst>
                  <a:outerShdw blurRad="38100" dist="38100" dir="2700000" algn="tl">
                    <a:srgbClr val="000000">
                      <a:alpha val="43137"/>
                    </a:srgbClr>
                  </a:outerShdw>
                </a:effectLst>
              </a:rPr>
              <a:t/>
            </a:r>
            <a:br>
              <a:rPr lang="it-IT" altLang="it-IT" dirty="0">
                <a:effectLst>
                  <a:outerShdw blurRad="38100" dist="38100" dir="2700000" algn="tl">
                    <a:srgbClr val="000000">
                      <a:alpha val="43137"/>
                    </a:srgbClr>
                  </a:outerShdw>
                </a:effectLst>
              </a:rPr>
            </a:br>
            <a:r>
              <a:rPr lang="it-IT" altLang="it-IT" dirty="0"/>
              <a:t/>
            </a:r>
            <a:br>
              <a:rPr lang="it-IT" altLang="it-IT" dirty="0"/>
            </a:br>
            <a:endParaRPr lang="it-IT" altLang="it-IT" dirty="0"/>
          </a:p>
        </p:txBody>
      </p:sp>
      <p:sp>
        <p:nvSpPr>
          <p:cNvPr id="6147" name="Rectangle 2"/>
          <p:cNvSpPr>
            <a:spLocks noGrp="1" noChangeArrowheads="1"/>
          </p:cNvSpPr>
          <p:nvPr>
            <p:ph type="subTitle" idx="4294967295"/>
          </p:nvPr>
        </p:nvSpPr>
        <p:spPr>
          <a:xfrm>
            <a:off x="414721" y="2447366"/>
            <a:ext cx="8533440" cy="4551396"/>
          </a:xfrm>
        </p:spPr>
        <p:txBody>
          <a:bodyPr anchor="ctr"/>
          <a:lstStyle/>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u="sng" dirty="0">
                <a:solidFill>
                  <a:schemeClr val="tx1"/>
                </a:solidFill>
                <a:latin typeface="Garamond" panose="02020404030301010803" pitchFamily="18" charset="0"/>
              </a:rPr>
              <a:t>ETÀ SCARSITÀ TELEVISIVA</a:t>
            </a:r>
            <a:r>
              <a:rPr lang="it-IT" altLang="it-IT" sz="1814" b="1" dirty="0">
                <a:solidFill>
                  <a:schemeClr val="tx1"/>
                </a:solidFill>
                <a:latin typeface="Garamond" panose="02020404030301010803" pitchFamily="18" charset="0"/>
              </a:rPr>
              <a:t> </a:t>
            </a:r>
            <a:r>
              <a:rPr lang="it-IT" altLang="it-IT" sz="1814" dirty="0">
                <a:solidFill>
                  <a:schemeClr val="tx1"/>
                </a:solidFill>
                <a:latin typeface="Garamond" panose="02020404030301010803" pitchFamily="18" charset="0"/>
                <a:sym typeface="Wingdings" panose="05000000000000000000" pitchFamily="2" charset="2"/>
              </a:rPr>
              <a:t> anni ‘50-’60</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due modalità di definizione dello sport giocato</a:t>
            </a:r>
            <a:endParaRPr lang="it-IT" altLang="it-IT" sz="1814"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latin typeface="Garamond" panose="02020404030301010803" pitchFamily="18" charset="0"/>
              </a:rPr>
              <a:t>		 </a:t>
            </a:r>
            <a:endParaRPr lang="it-IT" altLang="it-IT" sz="1814"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 Nel 1963 Corte di Cassazione (Sent. n. 2118/63) </a:t>
            </a:r>
            <a:r>
              <a:rPr lang="it-IT" altLang="it-IT" sz="1814" dirty="0">
                <a:solidFill>
                  <a:schemeClr val="tx1"/>
                </a:solidFill>
                <a:latin typeface="Garamond" panose="02020404030301010803" pitchFamily="18" charset="0"/>
                <a:sym typeface="Wingdings" panose="05000000000000000000" pitchFamily="2" charset="2"/>
              </a:rPr>
              <a:t> Mondiali di ciclismo del 1955</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				 «all’organizzatore dell’evento sportivo compete solo il diritto di limitare le riprese 				   televisive all’interno dell’area di gioco.»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u="sng" dirty="0">
                <a:latin typeface="Garamond" panose="02020404030301010803" pitchFamily="18" charset="0"/>
              </a:rPr>
              <a:t>Ratio: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latin typeface="Garamond" panose="02020404030301010803" pitchFamily="18" charset="0"/>
              </a:rPr>
              <a:t>Diritto dell’organizzatore di sfruttare commercialmente gli eventi da lui ospitati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p>
        </p:txBody>
      </p:sp>
      <p:cxnSp>
        <p:nvCxnSpPr>
          <p:cNvPr id="5" name="Connettore 2 4"/>
          <p:cNvCxnSpPr>
            <a:cxnSpLocks/>
          </p:cNvCxnSpPr>
          <p:nvPr/>
        </p:nvCxnSpPr>
        <p:spPr>
          <a:xfrm flipH="1">
            <a:off x="4114081" y="1561321"/>
            <a:ext cx="305280" cy="2289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ttore 2 5"/>
          <p:cNvCxnSpPr>
            <a:cxnSpLocks/>
          </p:cNvCxnSpPr>
          <p:nvPr/>
        </p:nvCxnSpPr>
        <p:spPr>
          <a:xfrm>
            <a:off x="6009121" y="1561321"/>
            <a:ext cx="370080" cy="22896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6150" name="CasellaDiTesto 9"/>
          <p:cNvSpPr txBox="1">
            <a:spLocks noChangeArrowheads="1"/>
          </p:cNvSpPr>
          <p:nvPr/>
        </p:nvSpPr>
        <p:spPr bwMode="auto">
          <a:xfrm>
            <a:off x="2285281" y="1796041"/>
            <a:ext cx="2809440" cy="175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altLang="it-IT" sz="1814" u="sng" dirty="0">
                <a:latin typeface="Garamond" panose="02020404030301010803" pitchFamily="18" charset="0"/>
              </a:rPr>
              <a:t>CINEGIORNALE</a:t>
            </a:r>
          </a:p>
          <a:p>
            <a:pPr algn="ctr"/>
            <a:r>
              <a:rPr lang="it-IT" altLang="it-IT" dirty="0">
                <a:solidFill>
                  <a:schemeClr val="tx1"/>
                </a:solidFill>
                <a:latin typeface="Garamond" panose="02020404030301010803" pitchFamily="18" charset="0"/>
              </a:rPr>
              <a:t>Fornisce momenti «clou» della manifestazione. Libertà di espressione e di informazione</a:t>
            </a:r>
          </a:p>
          <a:p>
            <a:endParaRPr lang="it-IT" altLang="it-IT" sz="1814" dirty="0">
              <a:latin typeface="Garamond" panose="02020404030301010803" pitchFamily="18" charset="0"/>
            </a:endParaRPr>
          </a:p>
        </p:txBody>
      </p:sp>
      <p:sp>
        <p:nvSpPr>
          <p:cNvPr id="6151" name="CasellaDiTesto 12"/>
          <p:cNvSpPr txBox="1">
            <a:spLocks noChangeArrowheads="1"/>
          </p:cNvSpPr>
          <p:nvPr/>
        </p:nvSpPr>
        <p:spPr bwMode="auto">
          <a:xfrm>
            <a:off x="5225761" y="1796041"/>
            <a:ext cx="3657600" cy="1756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altLang="it-IT" sz="1814" u="sng">
                <a:latin typeface="Garamond" panose="02020404030301010803" pitchFamily="18" charset="0"/>
              </a:rPr>
              <a:t>DOCUMENTARIO</a:t>
            </a:r>
          </a:p>
          <a:p>
            <a:pPr algn="ctr"/>
            <a:r>
              <a:rPr lang="it-IT" altLang="it-IT">
                <a:solidFill>
                  <a:schemeClr val="tx1"/>
                </a:solidFill>
                <a:latin typeface="Garamond" panose="02020404030301010803" pitchFamily="18" charset="0"/>
              </a:rPr>
              <a:t>Descrizione dettagliata dello svolgimento dell’attività sportiva. Problemi: illecita commercializzazione senza autorizzazione dell’organizzatore dell’evento</a:t>
            </a:r>
          </a:p>
        </p:txBody>
      </p:sp>
      <p:sp>
        <p:nvSpPr>
          <p:cNvPr id="14" name="Freccia in giù 13"/>
          <p:cNvSpPr/>
          <p:nvPr/>
        </p:nvSpPr>
        <p:spPr>
          <a:xfrm>
            <a:off x="4640442" y="4119349"/>
            <a:ext cx="220320" cy="39168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0861688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magin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93601" y="1369801"/>
            <a:ext cx="5225760" cy="519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olo 13"/>
          <p:cNvSpPr>
            <a:spLocks noGrp="1"/>
          </p:cNvSpPr>
          <p:nvPr>
            <p:ph type="title"/>
          </p:nvPr>
        </p:nvSpPr>
        <p:spPr>
          <a:xfrm>
            <a:off x="456481" y="227881"/>
            <a:ext cx="8225280" cy="1000800"/>
          </a:xfrm>
        </p:spPr>
        <p:txBody>
          <a:bodyPr/>
          <a:lstStyle/>
          <a:p>
            <a:pPr algn="ctr">
              <a:defRPr/>
            </a:pPr>
            <a:r>
              <a:rPr 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Ripartizione diritti audiovisivi Serie A</a:t>
            </a:r>
            <a:endParaRPr lang="it-IT" dirty="0">
              <a:solidFill>
                <a:schemeClr val="accent2">
                  <a:lumMod val="50000"/>
                </a:schemeClr>
              </a:solidFill>
            </a:endParaRPr>
          </a:p>
        </p:txBody>
      </p:sp>
    </p:spTree>
    <p:extLst>
      <p:ext uri="{BB962C8B-B14F-4D97-AF65-F5344CB8AC3E}">
        <p14:creationId xmlns:p14="http://schemas.microsoft.com/office/powerpoint/2010/main" val="22496492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00320" y="165233"/>
            <a:ext cx="8228160" cy="66960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Criteri per la ripartizione dei diritti </a:t>
            </a:r>
            <a:r>
              <a:rPr lang="it-IT" altLang="it-IT" sz="2903" b="1" u="sng"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TV 2021/2022</a:t>
            </a:r>
            <a:r>
              <a:rPr lang="it-IT" altLang="it-IT" sz="2903" b="1" u="sng" dirty="0">
                <a:effectLst>
                  <a:outerShdw blurRad="38100" dist="38100" dir="2700000" algn="tl">
                    <a:srgbClr val="000000">
                      <a:alpha val="43137"/>
                    </a:srgbClr>
                  </a:outerShdw>
                </a:effectLst>
                <a:latin typeface="Garamond" panose="02020404030301010803" pitchFamily="18" charset="0"/>
              </a:rPr>
              <a:t/>
            </a:r>
            <a:br>
              <a:rPr lang="it-IT" altLang="it-IT" sz="2903" b="1" u="sng" dirty="0">
                <a:effectLst>
                  <a:outerShdw blurRad="38100" dist="38100" dir="2700000" algn="tl">
                    <a:srgbClr val="000000">
                      <a:alpha val="43137"/>
                    </a:srgbClr>
                  </a:outerShdw>
                </a:effectLst>
                <a:latin typeface="Garamond" panose="02020404030301010803" pitchFamily="18" charset="0"/>
              </a:rPr>
            </a:br>
            <a:endParaRPr lang="it-IT" altLang="it-IT" dirty="0"/>
          </a:p>
        </p:txBody>
      </p:sp>
      <p:sp>
        <p:nvSpPr>
          <p:cNvPr id="4099" name="Rectangle 2"/>
          <p:cNvSpPr>
            <a:spLocks noGrp="1" noChangeArrowheads="1"/>
          </p:cNvSpPr>
          <p:nvPr>
            <p:ph type="subTitle" idx="4294967295"/>
          </p:nvPr>
        </p:nvSpPr>
        <p:spPr>
          <a:xfrm>
            <a:off x="241200" y="834833"/>
            <a:ext cx="8228160" cy="5024987"/>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smtClean="0">
                <a:solidFill>
                  <a:schemeClr val="tx1"/>
                </a:solidFill>
                <a:latin typeface="Garamond" panose="02020404030301010803" pitchFamily="18" charset="0"/>
              </a:rPr>
              <a:t>50</a:t>
            </a:r>
            <a:r>
              <a:rPr lang="it-IT" altLang="it-IT" sz="2540" dirty="0">
                <a:solidFill>
                  <a:schemeClr val="tx1"/>
                </a:solidFill>
                <a:latin typeface="Garamond" panose="02020404030301010803" pitchFamily="18" charset="0"/>
              </a:rPr>
              <a:t>% di parte fissa stabilita dal Decreto Melandri</a:t>
            </a:r>
            <a:r>
              <a:rPr lang="it-IT" altLang="it-IT" sz="2540" dirty="0" smtClean="0">
                <a:solidFill>
                  <a:schemeClr val="tx1"/>
                </a:solidFill>
                <a:latin typeface="Garamond" panose="02020404030301010803" pitchFamily="18" charset="0"/>
              </a:rPr>
              <a:t>;</a:t>
            </a:r>
            <a:endParaRPr lang="it-IT" altLang="it-IT" sz="2540" dirty="0">
              <a:solidFill>
                <a:schemeClr val="tx1"/>
              </a:solidFill>
              <a:latin typeface="Garamond" panose="02020404030301010803" pitchFamily="18" charset="0"/>
            </a:endParaRP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2</a:t>
            </a:r>
            <a:r>
              <a:rPr lang="it-IT" altLang="it-IT" sz="2540" dirty="0" smtClean="0">
                <a:solidFill>
                  <a:schemeClr val="tx1"/>
                </a:solidFill>
                <a:latin typeface="Garamond" panose="02020404030301010803" pitchFamily="18" charset="0"/>
              </a:rPr>
              <a:t>0</a:t>
            </a:r>
            <a:r>
              <a:rPr lang="it-IT" altLang="it-IT" sz="2540" dirty="0">
                <a:solidFill>
                  <a:schemeClr val="tx1"/>
                </a:solidFill>
                <a:latin typeface="Garamond" panose="02020404030301010803" pitchFamily="18" charset="0"/>
              </a:rPr>
              <a:t>% in base al bacino d’utenza </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30% in base ai risultati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cxnSp>
        <p:nvCxnSpPr>
          <p:cNvPr id="4" name="Connettore 2 3"/>
          <p:cNvCxnSpPr/>
          <p:nvPr/>
        </p:nvCxnSpPr>
        <p:spPr bwMode="auto">
          <a:xfrm flipV="1">
            <a:off x="4925160" y="2638029"/>
            <a:ext cx="457920" cy="13104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5" name="Connettore 2 4"/>
          <p:cNvCxnSpPr/>
          <p:nvPr/>
        </p:nvCxnSpPr>
        <p:spPr bwMode="auto">
          <a:xfrm>
            <a:off x="4925160" y="3097891"/>
            <a:ext cx="457920" cy="12960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6" name="Connettore 2 5"/>
          <p:cNvCxnSpPr/>
          <p:nvPr/>
        </p:nvCxnSpPr>
        <p:spPr bwMode="auto">
          <a:xfrm flipV="1">
            <a:off x="3897360" y="4320827"/>
            <a:ext cx="457920" cy="13104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7" name="Connettore 2 6"/>
          <p:cNvCxnSpPr/>
          <p:nvPr/>
        </p:nvCxnSpPr>
        <p:spPr bwMode="auto">
          <a:xfrm>
            <a:off x="3900889" y="5260866"/>
            <a:ext cx="457920" cy="12960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sp>
        <p:nvSpPr>
          <p:cNvPr id="38920" name="CasellaDiTesto 1"/>
          <p:cNvSpPr txBox="1">
            <a:spLocks noChangeArrowheads="1"/>
          </p:cNvSpPr>
          <p:nvPr/>
        </p:nvSpPr>
        <p:spPr bwMode="auto">
          <a:xfrm>
            <a:off x="5438881" y="2189682"/>
            <a:ext cx="314208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it-IT" altLang="it-IT" sz="1814" dirty="0" smtClean="0">
              <a:latin typeface="Garamond" panose="02020404030301010803" pitchFamily="18" charset="0"/>
            </a:endParaRPr>
          </a:p>
          <a:p>
            <a:r>
              <a:rPr lang="it-IT" altLang="it-IT" sz="1814" dirty="0" smtClean="0">
                <a:latin typeface="Garamond" panose="02020404030301010803" pitchFamily="18" charset="0"/>
              </a:rPr>
              <a:t>12% in base agli spettatori</a:t>
            </a:r>
            <a:endParaRPr lang="it-IT" altLang="it-IT" sz="1814" dirty="0">
              <a:latin typeface="Garamond" panose="02020404030301010803" pitchFamily="18" charset="0"/>
            </a:endParaRPr>
          </a:p>
        </p:txBody>
      </p:sp>
      <p:sp>
        <p:nvSpPr>
          <p:cNvPr id="38921" name="CasellaDiTesto 8"/>
          <p:cNvSpPr txBox="1">
            <a:spLocks noChangeArrowheads="1"/>
          </p:cNvSpPr>
          <p:nvPr/>
        </p:nvSpPr>
        <p:spPr bwMode="auto">
          <a:xfrm>
            <a:off x="5383081" y="2739762"/>
            <a:ext cx="314208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it-IT" altLang="it-IT" sz="1814" dirty="0" smtClean="0">
              <a:latin typeface="Garamond" panose="02020404030301010803" pitchFamily="18" charset="0"/>
            </a:endParaRPr>
          </a:p>
          <a:p>
            <a:r>
              <a:rPr lang="it-IT" altLang="it-IT" sz="1814" dirty="0" smtClean="0">
                <a:latin typeface="Garamond" panose="02020404030301010803" pitchFamily="18" charset="0"/>
              </a:rPr>
              <a:t>8%  audience tv</a:t>
            </a:r>
            <a:endParaRPr lang="it-IT" altLang="it-IT" sz="1814" dirty="0">
              <a:latin typeface="Garamond" panose="02020404030301010803" pitchFamily="18" charset="0"/>
            </a:endParaRPr>
          </a:p>
        </p:txBody>
      </p:sp>
      <p:sp>
        <p:nvSpPr>
          <p:cNvPr id="38922" name="CasellaDiTesto 9"/>
          <p:cNvSpPr txBox="1">
            <a:spLocks noChangeArrowheads="1"/>
          </p:cNvSpPr>
          <p:nvPr/>
        </p:nvSpPr>
        <p:spPr bwMode="auto">
          <a:xfrm>
            <a:off x="4505760" y="4135071"/>
            <a:ext cx="463824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a:latin typeface="Garamond" panose="02020404030301010803" pitchFamily="18" charset="0"/>
              </a:rPr>
              <a:t>5</a:t>
            </a:r>
            <a:r>
              <a:rPr lang="it-IT" altLang="it-IT" sz="1814" dirty="0" smtClean="0">
                <a:latin typeface="Garamond" panose="02020404030301010803" pitchFamily="18" charset="0"/>
              </a:rPr>
              <a:t>% </a:t>
            </a:r>
            <a:r>
              <a:rPr lang="it-IT" altLang="it-IT" sz="1814" dirty="0">
                <a:latin typeface="Garamond" panose="02020404030301010803" pitchFamily="18" charset="0"/>
              </a:rPr>
              <a:t>relativo alla storia sportiva del Club </a:t>
            </a:r>
            <a:endParaRPr lang="it-IT" altLang="it-IT" sz="1814" dirty="0" smtClean="0">
              <a:latin typeface="Garamond" panose="02020404030301010803" pitchFamily="18" charset="0"/>
            </a:endParaRPr>
          </a:p>
          <a:p>
            <a:r>
              <a:rPr lang="it-IT" altLang="it-IT" sz="1814" dirty="0" smtClean="0">
                <a:latin typeface="Garamond" panose="02020404030301010803" pitchFamily="18" charset="0"/>
              </a:rPr>
              <a:t>dal </a:t>
            </a:r>
            <a:r>
              <a:rPr lang="it-IT" altLang="it-IT" sz="1814" dirty="0">
                <a:latin typeface="Garamond" panose="02020404030301010803" pitchFamily="18" charset="0"/>
              </a:rPr>
              <a:t>1946</a:t>
            </a:r>
          </a:p>
        </p:txBody>
      </p:sp>
      <p:sp>
        <p:nvSpPr>
          <p:cNvPr id="38923" name="CasellaDiTesto 10"/>
          <p:cNvSpPr txBox="1">
            <a:spLocks noChangeArrowheads="1"/>
          </p:cNvSpPr>
          <p:nvPr/>
        </p:nvSpPr>
        <p:spPr bwMode="auto">
          <a:xfrm>
            <a:off x="4537201" y="5271059"/>
            <a:ext cx="359280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smtClean="0">
                <a:latin typeface="Garamond" panose="02020404030301010803" pitchFamily="18" charset="0"/>
              </a:rPr>
              <a:t>15%  </a:t>
            </a:r>
            <a:r>
              <a:rPr lang="it-IT" altLang="it-IT" sz="1814" dirty="0">
                <a:latin typeface="Garamond" panose="02020404030301010803" pitchFamily="18" charset="0"/>
              </a:rPr>
              <a:t>relativo alla </a:t>
            </a:r>
            <a:r>
              <a:rPr lang="it-IT" altLang="it-IT" sz="1814" dirty="0" smtClean="0">
                <a:latin typeface="Garamond" panose="02020404030301010803" pitchFamily="18" charset="0"/>
              </a:rPr>
              <a:t>classifica e ai punti della stagione </a:t>
            </a:r>
            <a:r>
              <a:rPr lang="it-IT" altLang="it-IT" sz="1814" dirty="0">
                <a:latin typeface="Garamond" panose="02020404030301010803" pitchFamily="18" charset="0"/>
              </a:rPr>
              <a:t>in corso</a:t>
            </a:r>
          </a:p>
        </p:txBody>
      </p:sp>
      <p:cxnSp>
        <p:nvCxnSpPr>
          <p:cNvPr id="8" name="Connettore 2 7"/>
          <p:cNvCxnSpPr/>
          <p:nvPr/>
        </p:nvCxnSpPr>
        <p:spPr bwMode="auto">
          <a:xfrm>
            <a:off x="3897360" y="4856366"/>
            <a:ext cx="457920" cy="0"/>
          </a:xfrm>
          <a:prstGeom prst="straightConnector1">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sp>
        <p:nvSpPr>
          <p:cNvPr id="38925" name="CasellaDiTesto 13"/>
          <p:cNvSpPr txBox="1">
            <a:spLocks noChangeArrowheads="1"/>
          </p:cNvSpPr>
          <p:nvPr/>
        </p:nvSpPr>
        <p:spPr bwMode="auto">
          <a:xfrm>
            <a:off x="4505760" y="4741203"/>
            <a:ext cx="418752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sz="1814" dirty="0" smtClean="0">
                <a:latin typeface="Garamond" panose="02020404030301010803" pitchFamily="18" charset="0"/>
              </a:rPr>
              <a:t>10% </a:t>
            </a:r>
            <a:r>
              <a:rPr lang="it-IT" altLang="it-IT" sz="1814" dirty="0">
                <a:latin typeface="Garamond" panose="02020404030301010803" pitchFamily="18" charset="0"/>
              </a:rPr>
              <a:t>relativo ai cinque </a:t>
            </a:r>
            <a:r>
              <a:rPr lang="it-IT" altLang="it-IT" sz="1814" dirty="0" smtClean="0">
                <a:latin typeface="Garamond" panose="02020404030301010803" pitchFamily="18" charset="0"/>
              </a:rPr>
              <a:t>campionati  </a:t>
            </a:r>
            <a:r>
              <a:rPr lang="it-IT" altLang="it-IT" sz="1814" dirty="0">
                <a:latin typeface="Garamond" panose="02020404030301010803" pitchFamily="18" charset="0"/>
              </a:rPr>
              <a:t>precedenti</a:t>
            </a:r>
          </a:p>
        </p:txBody>
      </p:sp>
    </p:spTree>
    <p:extLst>
      <p:ext uri="{BB962C8B-B14F-4D97-AF65-F5344CB8AC3E}">
        <p14:creationId xmlns:p14="http://schemas.microsoft.com/office/powerpoint/2010/main" val="34218434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391681" y="163081"/>
            <a:ext cx="8228160" cy="91440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Spunti comparatistici tra Serie A, </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Liga Spagnola e Premier League</a:t>
            </a:r>
            <a:endParaRPr lang="it-IT" altLang="it-IT" dirty="0">
              <a:solidFill>
                <a:schemeClr val="accent2">
                  <a:lumMod val="50000"/>
                </a:schemeClr>
              </a:solidFill>
            </a:endParaRPr>
          </a:p>
        </p:txBody>
      </p:sp>
      <p:sp>
        <p:nvSpPr>
          <p:cNvPr id="4099" name="Rectangle 2"/>
          <p:cNvSpPr>
            <a:spLocks noGrp="1" noChangeArrowheads="1"/>
          </p:cNvSpPr>
          <p:nvPr>
            <p:ph type="subTitle" idx="4294967295"/>
          </p:nvPr>
        </p:nvSpPr>
        <p:spPr>
          <a:xfrm>
            <a:off x="391681" y="2960789"/>
            <a:ext cx="8228160" cy="478800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Inghilterra</a:t>
            </a:r>
            <a:r>
              <a:rPr lang="it-IT" altLang="it-IT" sz="2177" dirty="0">
                <a:solidFill>
                  <a:schemeClr val="tx1"/>
                </a:solidFill>
                <a:latin typeface="Garamond" panose="02020404030301010803" pitchFamily="18" charset="0"/>
              </a:rPr>
              <a:t>: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le modalità di vendita sono gestite dalla Federazione inglese avente mandato dalle squadre che mantengono l’effettivo possesso dei diritti audiovisivi calcistici.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 </a:t>
            </a:r>
            <a:r>
              <a:rPr lang="it-IT" altLang="it-IT" sz="2177" u="sng" dirty="0">
                <a:solidFill>
                  <a:schemeClr val="tx1"/>
                </a:solidFill>
                <a:latin typeface="Garamond" panose="02020404030301010803" pitchFamily="18" charset="0"/>
              </a:rPr>
              <a:t>Ricavi nazionali rappresentano il 61% così ripartiti: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     - 50% ricavi nazionali ripartiti in parti uguali tra le squadre;</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     - 25% in base al numero delle volte che la squadra gioca in diretta;</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     - 25% a seconda della classifica dell’anno.</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rPr>
              <a:t>Ricavi all’estero rappresentano il 39% </a:t>
            </a:r>
            <a:r>
              <a:rPr lang="it-IT" altLang="it-IT" sz="2177" dirty="0">
                <a:solidFill>
                  <a:schemeClr val="tx1"/>
                </a:solidFill>
                <a:latin typeface="Garamond" panose="02020404030301010803" pitchFamily="18" charset="0"/>
              </a:rPr>
              <a:t>e </a:t>
            </a:r>
          </a:p>
          <a:p>
            <a:pPr marL="0" indent="0" algn="ctr">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sono suddivisi in parti uguali tra i club.</a:t>
            </a: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15388574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383041" y="272521"/>
            <a:ext cx="8228160" cy="1144800"/>
          </a:xfrm>
        </p:spPr>
        <p:txBody>
          <a:bodyPr/>
          <a:lstStyle/>
          <a:p>
            <a:pPr eaLnBrk="1"/>
            <a:r>
              <a:rPr lang="it-IT" altLang="it-IT"/>
              <a:t/>
            </a:r>
            <a:br>
              <a:rPr lang="it-IT" altLang="it-IT"/>
            </a:br>
            <a:endParaRPr lang="it-IT" altLang="it-IT"/>
          </a:p>
        </p:txBody>
      </p:sp>
      <p:sp>
        <p:nvSpPr>
          <p:cNvPr id="4099" name="Rectangle 2"/>
          <p:cNvSpPr>
            <a:spLocks noGrp="1" noChangeArrowheads="1"/>
          </p:cNvSpPr>
          <p:nvPr>
            <p:ph type="subTitle" idx="4294967295"/>
          </p:nvPr>
        </p:nvSpPr>
        <p:spPr>
          <a:xfrm>
            <a:off x="391681" y="1417321"/>
            <a:ext cx="8228160" cy="503568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Spagna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Con il </a:t>
            </a:r>
            <a:r>
              <a:rPr lang="it-IT" altLang="it-IT" sz="2177" i="1" dirty="0">
                <a:solidFill>
                  <a:schemeClr val="tx1"/>
                </a:solidFill>
                <a:latin typeface="Garamond" panose="02020404030301010803" pitchFamily="18" charset="0"/>
              </a:rPr>
              <a:t>Real Decreto-</a:t>
            </a:r>
            <a:r>
              <a:rPr lang="it-IT" altLang="it-IT" sz="2177" i="1" dirty="0" err="1">
                <a:solidFill>
                  <a:schemeClr val="tx1"/>
                </a:solidFill>
                <a:latin typeface="Garamond" panose="02020404030301010803" pitchFamily="18" charset="0"/>
              </a:rPr>
              <a:t>Ley</a:t>
            </a:r>
            <a:r>
              <a:rPr lang="it-IT" altLang="it-IT" sz="2177" i="1" dirty="0">
                <a:solidFill>
                  <a:schemeClr val="tx1"/>
                </a:solidFill>
                <a:latin typeface="Garamond" panose="02020404030301010803" pitchFamily="18" charset="0"/>
              </a:rPr>
              <a:t> </a:t>
            </a:r>
            <a:r>
              <a:rPr lang="it-IT" altLang="it-IT" sz="2177" dirty="0">
                <a:solidFill>
                  <a:schemeClr val="tx1"/>
                </a:solidFill>
                <a:latin typeface="Garamond" panose="02020404030301010803" pitchFamily="18" charset="0"/>
              </a:rPr>
              <a:t>n. 5/2015 è stato adottato il criterio di ripartizione collettiva dei diritti audiovisivi del calcio.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Il 90% del totale dei ricavi  si assegna ai club partecipanti alla Prima Divisione, il restante 10% a quelli della Seconda Divisione</a:t>
            </a: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just">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50% della somma totale deve essere distribuita tra i partecipanti in parti uguali</a:t>
            </a:r>
          </a:p>
          <a:p>
            <a:pPr marL="414726" indent="-414726" algn="just">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50% ripartita tra le squadre di ogni divisione in base ai risultati sportivi ottenuti e all’«</a:t>
            </a:r>
            <a:r>
              <a:rPr lang="it-IT" altLang="it-IT" sz="2177" i="1" dirty="0" err="1">
                <a:solidFill>
                  <a:schemeClr val="tx1"/>
                </a:solidFill>
                <a:latin typeface="Garamond" panose="02020404030301010803" pitchFamily="18" charset="0"/>
              </a:rPr>
              <a:t>implantation</a:t>
            </a:r>
            <a:r>
              <a:rPr lang="it-IT" altLang="it-IT" sz="2177" i="1" dirty="0">
                <a:solidFill>
                  <a:schemeClr val="tx1"/>
                </a:solidFill>
                <a:latin typeface="Garamond" panose="02020404030301010803" pitchFamily="18" charset="0"/>
              </a:rPr>
              <a:t> social</a:t>
            </a:r>
            <a:r>
              <a:rPr lang="it-IT" altLang="it-IT" sz="2177" dirty="0">
                <a:solidFill>
                  <a:schemeClr val="tx1"/>
                </a:solidFill>
                <a:latin typeface="Garamond" panose="02020404030301010803" pitchFamily="18" charset="0"/>
              </a:rPr>
              <a:t>» (</a:t>
            </a:r>
            <a:r>
              <a:rPr lang="it-IT" altLang="it-IT" sz="1633" dirty="0">
                <a:solidFill>
                  <a:schemeClr val="tx1"/>
                </a:solidFill>
                <a:latin typeface="Garamond" panose="02020404030301010803" pitchFamily="18" charset="0"/>
              </a:rPr>
              <a:t>1/3</a:t>
            </a:r>
            <a:r>
              <a:rPr lang="it-IT" altLang="it-IT" sz="2177" dirty="0">
                <a:solidFill>
                  <a:schemeClr val="tx1"/>
                </a:solidFill>
                <a:latin typeface="Garamond" panose="02020404030301010803" pitchFamily="18" charset="0"/>
              </a:rPr>
              <a:t> in base al numero abbonati e dei biglietti venduti; </a:t>
            </a:r>
            <a:r>
              <a:rPr lang="it-IT" altLang="it-IT" sz="1633" dirty="0">
                <a:solidFill>
                  <a:schemeClr val="tx1"/>
                </a:solidFill>
                <a:latin typeface="Garamond" panose="02020404030301010803" pitchFamily="18" charset="0"/>
              </a:rPr>
              <a:t>2/3</a:t>
            </a:r>
            <a:r>
              <a:rPr lang="it-IT" altLang="it-IT" sz="2177" dirty="0">
                <a:solidFill>
                  <a:schemeClr val="tx1"/>
                </a:solidFill>
                <a:latin typeface="Garamond" panose="02020404030301010803" pitchFamily="18" charset="0"/>
              </a:rPr>
              <a:t> partecipazione delle squadre alla creazione di ricavi derivanti dalla trasmissione televisiva).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
        <p:nvSpPr>
          <p:cNvPr id="4" name="Rectangle 1"/>
          <p:cNvSpPr txBox="1">
            <a:spLocks noChangeArrowheads="1"/>
          </p:cNvSpPr>
          <p:nvPr/>
        </p:nvSpPr>
        <p:spPr bwMode="auto">
          <a:xfrm>
            <a:off x="383041" y="159876"/>
            <a:ext cx="8228160" cy="914400"/>
          </a:xfrm>
          <a:prstGeom prst="rect">
            <a:avLst/>
          </a:prstGeom>
          <a:noFill/>
          <a:ln>
            <a:noFill/>
          </a:ln>
          <a:extLst/>
        </p:spPr>
        <p:txBody>
          <a:bodyPr lIns="0" tIns="0" rIns="0" bIns="0" anchor="ctr"/>
          <a:lst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a:lstStyle>
          <a:p>
            <a:pP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Spunti comparatistici tra Serie A, </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Liga Spagnola e Premier League</a:t>
            </a:r>
            <a:endParaRPr lang="it-IT" altLang="it-IT" sz="3991" dirty="0">
              <a:solidFill>
                <a:schemeClr val="accent2">
                  <a:lumMod val="50000"/>
                </a:schemeClr>
              </a:solidFill>
            </a:endParaRPr>
          </a:p>
        </p:txBody>
      </p:sp>
    </p:spTree>
    <p:extLst>
      <p:ext uri="{BB962C8B-B14F-4D97-AF65-F5344CB8AC3E}">
        <p14:creationId xmlns:p14="http://schemas.microsoft.com/office/powerpoint/2010/main" val="22506068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381601" y="14761"/>
            <a:ext cx="8228160" cy="1087898"/>
          </a:xfrm>
        </p:spPr>
        <p:txBody>
          <a:bodyPr/>
          <a:lstStyle/>
          <a:p>
            <a:pPr algn="ctr" eaLnBrk="1">
              <a:defRPr/>
            </a:pPr>
            <a:r>
              <a:rPr lang="it-IT" altLang="it-IT" sz="2903" b="1" dirty="0">
                <a:solidFill>
                  <a:schemeClr val="tx1"/>
                </a:solidFill>
                <a:effectLst>
                  <a:outerShdw blurRad="38100" dist="38100" dir="2700000" algn="tl">
                    <a:srgbClr val="000000">
                      <a:alpha val="43137"/>
                    </a:srgbClr>
                  </a:outerShdw>
                </a:effectLst>
                <a:latin typeface="Garamond" panose="02020404030301010803" pitchFamily="18" charset="0"/>
              </a:rPr>
              <a:t>Offerta dei diritti audiovisivi (art. 7 D.lgs. 9/2008)</a:t>
            </a:r>
            <a:r>
              <a:rPr lang="it-IT" altLang="it-IT" sz="2903" b="1" u="sng" dirty="0">
                <a:solidFill>
                  <a:schemeClr val="tx1"/>
                </a:solidFill>
                <a:effectLst>
                  <a:outerShdw blurRad="38100" dist="38100" dir="2700000" algn="tl">
                    <a:srgbClr val="000000">
                      <a:alpha val="43137"/>
                    </a:srgbClr>
                  </a:outerShdw>
                </a:effectLst>
                <a:latin typeface="Garamond" panose="02020404030301010803" pitchFamily="18" charset="0"/>
              </a:rPr>
              <a:t/>
            </a:r>
            <a:br>
              <a:rPr lang="it-IT" altLang="it-IT" sz="2903" b="1" u="sng" dirty="0">
                <a:solidFill>
                  <a:schemeClr val="tx1"/>
                </a:solidFill>
                <a:effectLst>
                  <a:outerShdw blurRad="38100" dist="38100" dir="2700000" algn="tl">
                    <a:srgbClr val="000000">
                      <a:alpha val="43137"/>
                    </a:srgbClr>
                  </a:outerShdw>
                </a:effectLst>
                <a:latin typeface="Garamond" panose="02020404030301010803" pitchFamily="18" charset="0"/>
              </a:rPr>
            </a:br>
            <a:r>
              <a:rPr lang="it-IT" altLang="it-IT" sz="2903" b="1" u="sng" dirty="0">
                <a:solidFill>
                  <a:schemeClr val="tx1"/>
                </a:solidFill>
                <a:effectLst>
                  <a:outerShdw blurRad="38100" dist="38100" dir="2700000" algn="tl">
                    <a:srgbClr val="000000">
                      <a:alpha val="43137"/>
                    </a:srgbClr>
                  </a:outerShdw>
                </a:effectLst>
                <a:latin typeface="Garamond" panose="02020404030301010803" pitchFamily="18" charset="0"/>
              </a:rPr>
              <a:t>l’intermediario unico</a:t>
            </a:r>
            <a:r>
              <a:rPr lang="it-IT" altLang="it-IT" sz="2903" b="1" dirty="0">
                <a:solidFill>
                  <a:schemeClr val="tx1"/>
                </a:solidFill>
                <a:effectLst>
                  <a:outerShdw blurRad="38100" dist="38100" dir="2700000" algn="tl">
                    <a:srgbClr val="000000">
                      <a:alpha val="43137"/>
                    </a:srgbClr>
                  </a:outerShdw>
                </a:effectLst>
                <a:latin typeface="Garamond" panose="02020404030301010803" pitchFamily="18" charset="0"/>
              </a:rPr>
              <a:t> e </a:t>
            </a:r>
            <a:r>
              <a:rPr lang="it-IT" altLang="it-IT" sz="2903" b="1" u="sng" dirty="0" err="1">
                <a:solidFill>
                  <a:schemeClr val="tx1"/>
                </a:solidFill>
                <a:effectLst>
                  <a:outerShdw blurRad="38100" dist="38100" dir="2700000" algn="tl">
                    <a:srgbClr val="000000">
                      <a:alpha val="43137"/>
                    </a:srgbClr>
                  </a:outerShdw>
                </a:effectLst>
                <a:latin typeface="Garamond" panose="02020404030301010803" pitchFamily="18" charset="0"/>
              </a:rPr>
              <a:t>l’advisor</a:t>
            </a:r>
            <a:endParaRPr lang="it-IT" altLang="it-IT" sz="2903" b="1" u="sng" dirty="0">
              <a:solidFill>
                <a:schemeClr val="tx1"/>
              </a:solidFill>
              <a:effectLst>
                <a:outerShdw blurRad="38100" dist="38100" dir="2700000" algn="tl">
                  <a:srgbClr val="000000">
                    <a:alpha val="43137"/>
                  </a:srgbClr>
                </a:outerShdw>
              </a:effectLst>
              <a:latin typeface="Garamond" panose="02020404030301010803" pitchFamily="18" charset="0"/>
            </a:endParaRPr>
          </a:p>
        </p:txBody>
      </p:sp>
      <p:sp>
        <p:nvSpPr>
          <p:cNvPr id="4099" name="Rectangle 2"/>
          <p:cNvSpPr>
            <a:spLocks noGrp="1" noChangeArrowheads="1"/>
          </p:cNvSpPr>
          <p:nvPr>
            <p:ph type="subTitle" idx="4294967295"/>
          </p:nvPr>
        </p:nvSpPr>
        <p:spPr>
          <a:xfrm>
            <a:off x="256096" y="1736055"/>
            <a:ext cx="8228160" cy="478800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rPr>
              <a:t>Intermediario unico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soggetto singolo che, sostituendosi all’organizzatore della competizione, acquista tutti i diritti audiovisivi, «in blocco», con il fine di perseguire il miglior risultato nella commercializzazione di tali diritti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(massimizzazione del profitto).</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sym typeface="Wingdings" panose="05000000000000000000" pitchFamily="2" charset="2"/>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b="1" dirty="0">
                <a:solidFill>
                  <a:schemeClr val="tx1"/>
                </a:solidFill>
                <a:latin typeface="Garamond" panose="02020404030301010803" pitchFamily="18" charset="0"/>
                <a:sym typeface="Wingdings" panose="05000000000000000000" pitchFamily="2" charset="2"/>
              </a:rPr>
              <a:t>Advisor</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non sostituisce l’organizzatore della competizione nella gestione dei diritti audiovisivi ma svolge un ruolo di «mero consulente». Si instaura, al contrario, un rapporto di consulenza per il raggiungimento di un obbligo di risultato: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la vendita dei diritti televisivi </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sym typeface="Wingdings" panose="05000000000000000000" pitchFamily="2" charset="2"/>
              </a:rPr>
              <a:t>(la Lega Calcio ha scelto «</a:t>
            </a:r>
            <a:r>
              <a:rPr lang="it-IT" altLang="it-IT" sz="2177" i="1" dirty="0" err="1">
                <a:solidFill>
                  <a:schemeClr val="tx1"/>
                </a:solidFill>
                <a:latin typeface="Garamond" panose="02020404030301010803" pitchFamily="18" charset="0"/>
                <a:sym typeface="Wingdings" panose="05000000000000000000" pitchFamily="2" charset="2"/>
              </a:rPr>
              <a:t>Infront</a:t>
            </a:r>
            <a:r>
              <a:rPr lang="it-IT" altLang="it-IT" sz="2177" i="1" dirty="0">
                <a:solidFill>
                  <a:schemeClr val="tx1"/>
                </a:solidFill>
                <a:latin typeface="Garamond" panose="02020404030301010803" pitchFamily="18" charset="0"/>
                <a:sym typeface="Wingdings" panose="05000000000000000000" pitchFamily="2" charset="2"/>
              </a:rPr>
              <a:t> </a:t>
            </a:r>
            <a:r>
              <a:rPr lang="it-IT" altLang="it-IT" sz="2177" i="1" dirty="0" err="1">
                <a:solidFill>
                  <a:schemeClr val="tx1"/>
                </a:solidFill>
                <a:latin typeface="Garamond" panose="02020404030301010803" pitchFamily="18" charset="0"/>
                <a:sym typeface="Wingdings" panose="05000000000000000000" pitchFamily="2" charset="2"/>
              </a:rPr>
              <a:t>Italy</a:t>
            </a:r>
            <a:r>
              <a:rPr lang="it-IT" altLang="it-IT" sz="2177" dirty="0">
                <a:solidFill>
                  <a:schemeClr val="tx1"/>
                </a:solidFill>
                <a:latin typeface="Garamond" panose="02020404030301010803" pitchFamily="18" charset="0"/>
                <a:sym typeface="Wingdings" panose="05000000000000000000" pitchFamily="2" charset="2"/>
              </a:rPr>
              <a:t>»).</a:t>
            </a:r>
            <a:endParaRPr lang="it-IT" altLang="it-IT" dirty="0">
              <a:solidFill>
                <a:schemeClr val="tx1"/>
              </a:solidFill>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18467640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383041" y="182874"/>
            <a:ext cx="8228160" cy="632914"/>
          </a:xfrm>
        </p:spPr>
        <p:txBody>
          <a:bodyPr/>
          <a:lstStyle/>
          <a:p>
            <a:pPr algn="ctr" eaLnBrk="1"/>
            <a:r>
              <a:rPr lang="it-IT" altLang="it-IT" sz="2903" b="1" u="sng" dirty="0">
                <a:solidFill>
                  <a:schemeClr val="accent2">
                    <a:lumMod val="50000"/>
                  </a:schemeClr>
                </a:solidFill>
                <a:latin typeface="Garamond" panose="02020404030301010803" pitchFamily="18" charset="0"/>
              </a:rPr>
              <a:t>Lega Serie B</a:t>
            </a:r>
            <a:endParaRPr lang="it-IT" altLang="it-IT" dirty="0">
              <a:solidFill>
                <a:schemeClr val="accent2">
                  <a:lumMod val="50000"/>
                </a:schemeClr>
              </a:solidFill>
            </a:endParaRPr>
          </a:p>
        </p:txBody>
      </p:sp>
      <p:sp>
        <p:nvSpPr>
          <p:cNvPr id="4099" name="Rectangle 2"/>
          <p:cNvSpPr>
            <a:spLocks noGrp="1" noChangeArrowheads="1"/>
          </p:cNvSpPr>
          <p:nvPr>
            <p:ph type="subTitle" idx="4294967295"/>
          </p:nvPr>
        </p:nvSpPr>
        <p:spPr>
          <a:xfrm>
            <a:off x="383041" y="2559425"/>
            <a:ext cx="8360640" cy="478800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16, n.1 lett. f) - i), Statuto Serie B</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u="sng"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Le entrate della Lega sono costituite da:</a:t>
            </a:r>
            <a:endParaRPr lang="it-IT" altLang="it-IT" sz="2177" dirty="0">
              <a:solidFill>
                <a:schemeClr val="tx1"/>
              </a:solidFill>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le Risorse derivanti dalla Mutualità;</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la quota percentuale dei proventi derivanti dai diritti audiovisivi della Coppa Italia;</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altri proventi riconosciuti dalla </a:t>
            </a:r>
            <a:r>
              <a:rPr lang="it-IT" altLang="it-IT" sz="2177" dirty="0">
                <a:solidFill>
                  <a:schemeClr val="tx1"/>
                </a:solidFill>
                <a:latin typeface="Garamond" panose="02020404030301010803" pitchFamily="18" charset="0"/>
              </a:rPr>
              <a:t>FIGC</a:t>
            </a:r>
            <a:r>
              <a:rPr lang="it-IT" altLang="it-IT" sz="2540" dirty="0">
                <a:solidFill>
                  <a:schemeClr val="tx1"/>
                </a:solidFill>
                <a:latin typeface="Garamond" panose="02020404030301010803" pitchFamily="18" charset="0"/>
              </a:rPr>
              <a:t> o da altri enti;</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i proventi derivanti dalla commercializzazione in forma centralizzata dei diritti audiovisivi relativi al Campionato di Serie B o di qualsiasi altra Competizione (come definita dal Decreto) eventualmente organizzata dalla Lega.</a:t>
            </a:r>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5504172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383041" y="227881"/>
            <a:ext cx="8228160" cy="6091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 Serie B</a:t>
            </a:r>
          </a:p>
        </p:txBody>
      </p:sp>
      <p:sp>
        <p:nvSpPr>
          <p:cNvPr id="4099" name="Rectangle 2"/>
          <p:cNvSpPr>
            <a:spLocks noGrp="1" noChangeArrowheads="1"/>
          </p:cNvSpPr>
          <p:nvPr>
            <p:ph type="subTitle" idx="4294967295"/>
          </p:nvPr>
        </p:nvSpPr>
        <p:spPr>
          <a:xfrm>
            <a:off x="185761" y="747834"/>
            <a:ext cx="8622720" cy="5922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6, co. 7 lett. r) – s), Statuto Serie B</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Sono di competenza dell’Assemblea:</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Con riferimento alla commercializzazione dei diritti audiovisivi in conformità con le previsioni del Decreto, la predisposizione, l’approvazione, la modifica e la revoca: [i] delle linee guida relative all’offerta del mercato; [ii] delle procedure di valutazione e accettazione delle offerte;</a:t>
            </a: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La determinazione dei criteri di ripartizione delle risorse economiche collettive, quali, indicativamente: [i] quelle afferenti e conseguenti alla commercializzazione dei diritti audiovisivi di cui all’art. 3.1 del Decreto in relazione alle competizioni organizzate dalla Lega; [ii] quelle derivanti dalla mutualità di cui al Decreto e dagli accordi in essere aventi ad oggetto  contributi finanziari o di altra natura alla Lega o alle sue società; [iii] quelle relative ai format di sponsorizzazione predisposti e negoziati dalla Lega; [iv] quelle relative a licenze concernenti altri diritti collettivi della Lega.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28453899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60641" y="227881"/>
            <a:ext cx="8228160" cy="6091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 Pro</a:t>
            </a:r>
          </a:p>
        </p:txBody>
      </p:sp>
      <p:sp>
        <p:nvSpPr>
          <p:cNvPr id="4099" name="Rectangle 2"/>
          <p:cNvSpPr>
            <a:spLocks noGrp="1" noChangeArrowheads="1"/>
          </p:cNvSpPr>
          <p:nvPr>
            <p:ph type="subTitle" idx="4294967295"/>
          </p:nvPr>
        </p:nvSpPr>
        <p:spPr>
          <a:xfrm>
            <a:off x="157187" y="837001"/>
            <a:ext cx="8621280" cy="5922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35, co. 1 lett. f) e i), Statuto Lega Pro</a:t>
            </a: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Le entrate della Lega Pro sono costituite da: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i proventi collettivi derivanti dalla cessione e commercializzazione dei diritti di immagine promo-pubblicitari della Lega Pro;</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le contribuzioni periodiche che, in ossequio ai principi di mutualità sopra già ricordati, la Lega Nazionale Professionisti Serie A, la Lega Nazionale Professionisti Serie B ed altri enti effettuano a favore della Lega Italiana Calcio Professionistico.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19613336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60641" y="227881"/>
            <a:ext cx="8228160" cy="6091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a:t>
            </a:r>
            <a:r>
              <a:rPr lang="it-IT" altLang="it-IT" sz="2540"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Pro</a:t>
            </a:r>
          </a:p>
        </p:txBody>
      </p:sp>
      <p:sp>
        <p:nvSpPr>
          <p:cNvPr id="4099" name="Rectangle 2"/>
          <p:cNvSpPr>
            <a:spLocks noGrp="1" noChangeArrowheads="1"/>
          </p:cNvSpPr>
          <p:nvPr>
            <p:ph type="subTitle" idx="4294967295"/>
          </p:nvPr>
        </p:nvSpPr>
        <p:spPr>
          <a:xfrm>
            <a:off x="260641" y="1812588"/>
            <a:ext cx="8621280" cy="5922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u="sng" dirty="0">
              <a:latin typeface="Garamond" panose="02020404030301010803" pitchFamily="18" charset="0"/>
            </a:endParaRP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u="sng"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1, co. 3 lett. m), Statuto Lega Pro</a:t>
            </a: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S’intendono comunque delegati dalle società alla Lega Pro - </a:t>
            </a:r>
            <a:r>
              <a:rPr lang="it-IT" altLang="it-IT" sz="2540" b="1" dirty="0">
                <a:solidFill>
                  <a:schemeClr val="tx1"/>
                </a:solidFill>
                <a:latin typeface="Garamond" panose="02020404030301010803" pitchFamily="18" charset="0"/>
              </a:rPr>
              <a:t>unica abilitata alla loro gestione </a:t>
            </a:r>
            <a:r>
              <a:rPr lang="it-IT" altLang="it-IT" sz="2540" dirty="0">
                <a:solidFill>
                  <a:schemeClr val="tx1"/>
                </a:solidFill>
                <a:latin typeface="Garamond" panose="02020404030301010803" pitchFamily="18" charset="0"/>
              </a:rPr>
              <a:t>- nelle materie di cui trattasi, i diritti collettivi di cui alle qui sotto elencate operazioni ed iniziative:</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 cessioni dei diritti d'immagine e promo-pubblicitari in genere di natura collettiva (contratti di sponsorizzazione del campionato, della Coppa Italia o manifestazioni organizzate dalla Lega Pro, partnership o rapporti similari); </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cessioni, con qualsivoglia forma e modalità, dei diritti televisivi e dei diritti radiofonici delle gare e delle manifestazioni ufficiali e non ufficiali, nonché dei diritti di trasmissione a mezzo internet, nuove tecnologie e nuovi mezzi di diffusione</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41834867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60641" y="227881"/>
            <a:ext cx="8228160" cy="6091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a:t>
            </a:r>
            <a:r>
              <a:rPr lang="it-IT" altLang="it-IT" sz="2540"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 Pro</a:t>
            </a:r>
          </a:p>
        </p:txBody>
      </p:sp>
      <p:sp>
        <p:nvSpPr>
          <p:cNvPr id="4099" name="Rectangle 2"/>
          <p:cNvSpPr>
            <a:spLocks noGrp="1" noChangeArrowheads="1"/>
          </p:cNvSpPr>
          <p:nvPr>
            <p:ph type="subTitle" idx="4294967295"/>
          </p:nvPr>
        </p:nvSpPr>
        <p:spPr>
          <a:xfrm>
            <a:off x="260641" y="2297555"/>
            <a:ext cx="8621280" cy="5922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21, co. 2 lett. v) </a:t>
            </a:r>
            <a:r>
              <a:rPr lang="it-IT" altLang="it-IT" sz="2540" u="sng" dirty="0" err="1">
                <a:solidFill>
                  <a:schemeClr val="tx1"/>
                </a:solidFill>
                <a:latin typeface="Garamond" panose="02020404030301010803" pitchFamily="18" charset="0"/>
              </a:rPr>
              <a:t>dd</a:t>
            </a:r>
            <a:r>
              <a:rPr lang="it-IT" altLang="it-IT" sz="2540" u="sng" dirty="0">
                <a:solidFill>
                  <a:schemeClr val="tx1"/>
                </a:solidFill>
                <a:latin typeface="Garamond" panose="02020404030301010803" pitchFamily="18" charset="0"/>
              </a:rPr>
              <a:t>) </a:t>
            </a:r>
            <a:r>
              <a:rPr lang="it-IT" altLang="it-IT" sz="2540" u="sng" dirty="0" err="1">
                <a:solidFill>
                  <a:schemeClr val="tx1"/>
                </a:solidFill>
                <a:latin typeface="Garamond" panose="02020404030301010803" pitchFamily="18" charset="0"/>
              </a:rPr>
              <a:t>ee</a:t>
            </a:r>
            <a:r>
              <a:rPr lang="it-IT" altLang="it-IT" sz="2540" u="sng" dirty="0">
                <a:solidFill>
                  <a:schemeClr val="tx1"/>
                </a:solidFill>
                <a:latin typeface="Garamond" panose="02020404030301010803" pitchFamily="18" charset="0"/>
              </a:rPr>
              <a:t>), Statuto Lega Pro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Attribuzioni del </a:t>
            </a:r>
            <a:r>
              <a:rPr lang="it-IT" altLang="it-IT" sz="2177" b="1" u="sng" dirty="0">
                <a:solidFill>
                  <a:schemeClr val="tx1"/>
                </a:solidFill>
                <a:latin typeface="Garamond" panose="02020404030301010803" pitchFamily="18" charset="0"/>
              </a:rPr>
              <a:t>Consiglio </a:t>
            </a:r>
            <a:r>
              <a:rPr lang="it-IT" altLang="it-IT" sz="2177" b="1" u="sng" dirty="0" smtClean="0">
                <a:solidFill>
                  <a:schemeClr val="tx1"/>
                </a:solidFill>
                <a:latin typeface="Garamond" panose="02020404030301010803" pitchFamily="18" charset="0"/>
              </a:rPr>
              <a:t>Direttivo</a:t>
            </a:r>
            <a:endParaRPr lang="it-IT" altLang="it-IT" sz="2177" dirty="0">
              <a:solidFill>
                <a:schemeClr val="tx1"/>
              </a:solidFill>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detta, per quanto di competenza della Lega, disposizioni riguardanti gli adempimenti economici e finanziari delle società;</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gestisce il patrimonio e le entrate della Lega Pro, ivi comprese quelle previste dall’articolo 35, comma 2, del presente Statuto;</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delibera i criteri di ripartizione dei corrispettivi federali, nel rispetto delle indicazioni della </a:t>
            </a:r>
            <a:r>
              <a:rPr lang="it-IT" altLang="it-IT" sz="1814" dirty="0">
                <a:solidFill>
                  <a:schemeClr val="tx1"/>
                </a:solidFill>
                <a:latin typeface="Garamond" panose="02020404030301010803" pitchFamily="18" charset="0"/>
              </a:rPr>
              <a:t>FIGC</a:t>
            </a:r>
            <a:r>
              <a:rPr lang="it-IT" altLang="it-IT" sz="2177" dirty="0">
                <a:solidFill>
                  <a:schemeClr val="tx1"/>
                </a:solidFill>
                <a:latin typeface="Garamond" panose="02020404030301010803" pitchFamily="18" charset="0"/>
              </a:rPr>
              <a:t>, e delibera, altresì, i criteri di ripartizione delle rimesse provenienti dalle altre Leghe, ivi inclusi quelli di natura corrispettiva, erogabili alle società sportive in presenza dei presupposti sostanziali all’uopo previsti dai competenti organi, siccome disciplinati dal successivo articolo 35 del presente Statuto</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32130421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subTitle" idx="4294967295"/>
          </p:nvPr>
        </p:nvSpPr>
        <p:spPr>
          <a:xfrm>
            <a:off x="277905" y="708212"/>
            <a:ext cx="8605455" cy="7880309"/>
          </a:xfrm>
        </p:spPr>
        <p:txBody>
          <a:bodyPr anchor="ctr"/>
          <a:lstStyle/>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u="sng" dirty="0">
                <a:solidFill>
                  <a:schemeClr val="tx1"/>
                </a:solidFill>
                <a:latin typeface="Garamond" panose="02020404030301010803" pitchFamily="18" charset="0"/>
              </a:rPr>
              <a:t>ETÀ DISPONIBILITÀ TELEVISIVA</a:t>
            </a:r>
            <a:r>
              <a:rPr lang="it-IT" altLang="it-IT" sz="1814" b="1" dirty="0">
                <a:solidFill>
                  <a:schemeClr val="tx1"/>
                </a:solidFill>
                <a:latin typeface="Garamond" panose="02020404030301010803" pitchFamily="18" charset="0"/>
              </a:rPr>
              <a:t> </a:t>
            </a:r>
            <a:r>
              <a:rPr lang="it-IT" altLang="it-IT" sz="1814" b="1" dirty="0">
                <a:solidFill>
                  <a:schemeClr val="tx1"/>
                </a:solidFill>
                <a:latin typeface="Garamond" panose="02020404030301010803" pitchFamily="18" charset="0"/>
                <a:sym typeface="Wingdings" panose="05000000000000000000" pitchFamily="2" charset="2"/>
              </a:rPr>
              <a:t> </a:t>
            </a:r>
            <a:r>
              <a:rPr lang="it-IT" altLang="it-IT" sz="1814" dirty="0">
                <a:solidFill>
                  <a:schemeClr val="tx1"/>
                </a:solidFill>
                <a:latin typeface="Garamond" panose="02020404030301010803" pitchFamily="18" charset="0"/>
                <a:sym typeface="Wingdings" panose="05000000000000000000" pitchFamily="2" charset="2"/>
              </a:rPr>
              <a:t>anni ‘80</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Aumento considerevole della domanda di intrattenimento televisivo e maggiore diffusione      	del mezzo di comunicazione. Le gare sportive diventano sempre più spettacolo a pagamento.</a:t>
            </a:r>
          </a:p>
          <a:p>
            <a:pPr marL="0" indent="0" algn="just">
              <a:spcBef>
                <a:spcPts val="0"/>
              </a:spcBef>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Nuovi introiti derivanti dai </a:t>
            </a:r>
            <a:r>
              <a:rPr lang="it-IT" altLang="it-IT" sz="1814" u="sng" dirty="0">
                <a:solidFill>
                  <a:schemeClr val="tx1"/>
                </a:solidFill>
                <a:latin typeface="Garamond" panose="02020404030301010803" pitchFamily="18" charset="0"/>
                <a:sym typeface="Wingdings" panose="05000000000000000000" pitchFamily="2" charset="2"/>
              </a:rPr>
              <a:t>diritti di sfruttamento televisivo</a:t>
            </a:r>
            <a:r>
              <a:rPr lang="it-IT" altLang="it-IT" sz="1814" dirty="0">
                <a:solidFill>
                  <a:schemeClr val="tx1"/>
                </a:solidFill>
                <a:latin typeface="Garamond" panose="02020404030301010803" pitchFamily="18" charset="0"/>
                <a:sym typeface="Wingdings" panose="05000000000000000000" pitchFamily="2" charset="2"/>
              </a:rPr>
              <a:t>.</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sym typeface="Wingdings" panose="05000000000000000000" pitchFamily="2" charset="2"/>
              </a:rPr>
              <a:t>Realtà del mercato            </a:t>
            </a:r>
            <a:r>
              <a:rPr lang="it-IT" altLang="it-IT" sz="1814" b="1" dirty="0">
                <a:solidFill>
                  <a:schemeClr val="tx1"/>
                </a:solidFill>
                <a:latin typeface="Garamond" panose="02020404030301010803" pitchFamily="18" charset="0"/>
                <a:sym typeface="Wingdings" panose="05000000000000000000" pitchFamily="2" charset="2"/>
              </a:rPr>
              <a:t>-</a:t>
            </a:r>
            <a:r>
              <a:rPr lang="it-IT" altLang="it-IT" sz="1814" dirty="0">
                <a:solidFill>
                  <a:schemeClr val="tx1"/>
                </a:solidFill>
                <a:latin typeface="Garamond" panose="02020404030301010803" pitchFamily="18" charset="0"/>
                <a:sym typeface="Wingdings" panose="05000000000000000000" pitchFamily="2" charset="2"/>
              </a:rPr>
              <a:t> </a:t>
            </a:r>
            <a:r>
              <a:rPr lang="it-IT" altLang="it-IT" sz="1814" b="1" dirty="0">
                <a:solidFill>
                  <a:schemeClr val="tx1"/>
                </a:solidFill>
                <a:latin typeface="Garamond" panose="02020404030301010803" pitchFamily="18" charset="0"/>
                <a:sym typeface="Wingdings" panose="05000000000000000000" pitchFamily="2" charset="2"/>
              </a:rPr>
              <a:t>Lega Calcio: </a:t>
            </a:r>
            <a:r>
              <a:rPr lang="it-IT" altLang="it-IT" sz="1814" dirty="0">
                <a:solidFill>
                  <a:schemeClr val="tx1"/>
                </a:solidFill>
                <a:latin typeface="Garamond" panose="02020404030301010803" pitchFamily="18" charset="0"/>
                <a:sym typeface="Wingdings" panose="05000000000000000000" pitchFamily="2" charset="2"/>
              </a:rPr>
              <a:t>offerente del prodotto</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b="1" dirty="0">
                <a:solidFill>
                  <a:schemeClr val="tx1"/>
                </a:solidFill>
                <a:latin typeface="Garamond" panose="02020404030301010803" pitchFamily="18" charset="0"/>
                <a:sym typeface="Wingdings" panose="05000000000000000000" pitchFamily="2" charset="2"/>
              </a:rPr>
              <a:t>			                               -  RAI: </a:t>
            </a:r>
            <a:r>
              <a:rPr lang="it-IT" altLang="it-IT" sz="1814" dirty="0">
                <a:solidFill>
                  <a:schemeClr val="tx1"/>
                </a:solidFill>
                <a:latin typeface="Garamond" panose="02020404030301010803" pitchFamily="18" charset="0"/>
                <a:sym typeface="Wingdings" panose="05000000000000000000" pitchFamily="2" charset="2"/>
              </a:rPr>
              <a:t>unica acquirente del prodotto (unica emittente televisiva Italia)	</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err="1">
                <a:solidFill>
                  <a:schemeClr val="tx1"/>
                </a:solidFill>
                <a:latin typeface="Garamond" panose="02020404030301010803" pitchFamily="18" charset="0"/>
                <a:sym typeface="Wingdings" panose="05000000000000000000" pitchFamily="2" charset="2"/>
              </a:rPr>
              <a:t>App</a:t>
            </a:r>
            <a:r>
              <a:rPr lang="it-IT" altLang="it-IT" sz="1814" dirty="0">
                <a:solidFill>
                  <a:schemeClr val="tx1"/>
                </a:solidFill>
                <a:latin typeface="Garamond" panose="02020404030301010803" pitchFamily="18" charset="0"/>
                <a:sym typeface="Wingdings" panose="05000000000000000000" pitchFamily="2" charset="2"/>
              </a:rPr>
              <a:t>. Roma 10 novembre 1980: affida l’organizzazione della manifestazione calcistica alla società sportiva ospitante garantendo a quest’ultima il diritto di sfruttarlo economicamente.</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633" b="1" i="1" dirty="0">
                <a:solidFill>
                  <a:schemeClr val="tx1"/>
                </a:solidFill>
                <a:latin typeface="Garamond" panose="02020404030301010803" pitchFamily="18" charset="0"/>
              </a:rPr>
              <a:t>IUS EXCLUDENDI ALIOS </a:t>
            </a:r>
            <a:r>
              <a:rPr lang="it-IT" altLang="it-IT" sz="1633" b="1" dirty="0">
                <a:solidFill>
                  <a:schemeClr val="tx1"/>
                </a:solidFill>
                <a:latin typeface="Garamond" panose="02020404030301010803" pitchFamily="18" charset="0"/>
              </a:rPr>
              <a:t>= </a:t>
            </a:r>
            <a:r>
              <a:rPr lang="it-IT" altLang="it-IT" sz="1814" dirty="0">
                <a:solidFill>
                  <a:schemeClr val="tx1"/>
                </a:solidFill>
                <a:latin typeface="Garamond" panose="02020404030301010803" pitchFamily="18" charset="0"/>
              </a:rPr>
              <a:t>nessun soggetto può riprendere e utilizzare immagini della partita senza aver precedentemente ottenuto l’autorizzazione della società organizzatrice.</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Le emittenti locali acquisiscono consapevolezza della potenzialità del calcio e degli eventi sportivi</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u="sng" dirty="0">
                <a:solidFill>
                  <a:schemeClr val="tx1"/>
                </a:solidFill>
                <a:latin typeface="Garamond" panose="02020404030301010803" pitchFamily="18" charset="0"/>
              </a:rPr>
              <a:t>DIRITTO DELLA CONCORRENZA – MERCATO PRO-CONCORRENZIALE </a:t>
            </a:r>
            <a:r>
              <a:rPr lang="it-IT" altLang="it-IT" sz="2177" dirty="0">
                <a:solidFill>
                  <a:schemeClr val="tx1"/>
                </a:solidFill>
                <a:latin typeface="Garamond" panose="02020404030301010803" pitchFamily="18" charset="0"/>
              </a:rPr>
              <a:t>«</a:t>
            </a:r>
            <a:r>
              <a:rPr lang="it-IT" altLang="it-IT" sz="2177" dirty="0" err="1">
                <a:solidFill>
                  <a:schemeClr val="tx1"/>
                </a:solidFill>
                <a:latin typeface="Garamond" panose="02020404030301010803" pitchFamily="18" charset="0"/>
              </a:rPr>
              <a:t>Mundialito</a:t>
            </a:r>
            <a:r>
              <a:rPr lang="it-IT" altLang="it-IT" sz="2177" dirty="0">
                <a:solidFill>
                  <a:schemeClr val="tx1"/>
                </a:solidFill>
                <a:latin typeface="Garamond" panose="02020404030301010803" pitchFamily="18" charset="0"/>
              </a:rPr>
              <a:t>» : </a:t>
            </a:r>
            <a:r>
              <a:rPr lang="it-IT" altLang="it-IT" sz="1814" dirty="0">
                <a:solidFill>
                  <a:schemeClr val="tx1"/>
                </a:solidFill>
                <a:latin typeface="Garamond" panose="02020404030301010803" pitchFamily="18" charset="0"/>
              </a:rPr>
              <a:t>la trasmissione del torneo fu aggiudicata dalla RTI (rete televisiva privata) con perdita del monopolio da parte delle RAI.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dirty="0">
              <a:solidFill>
                <a:schemeClr val="tx1"/>
              </a:solidFill>
              <a:latin typeface="Garamond" panose="02020404030301010803" pitchFamily="18" charset="0"/>
            </a:endParaRP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1814" dirty="0">
                <a:solidFill>
                  <a:schemeClr val="tx1"/>
                </a:solidFill>
                <a:latin typeface="Garamond" panose="02020404030301010803" pitchFamily="18" charset="0"/>
              </a:rPr>
              <a:t>I diritti audiovisivi sportivi diventano un’industria, con il gioco domanda/offerta al rialzo.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
        <p:nvSpPr>
          <p:cNvPr id="7" name="Freccia in giù 6"/>
          <p:cNvSpPr/>
          <p:nvPr/>
        </p:nvSpPr>
        <p:spPr>
          <a:xfrm rot="16200000">
            <a:off x="2252429" y="1411756"/>
            <a:ext cx="218880" cy="391680"/>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Tree>
    <p:extLst>
      <p:ext uri="{BB962C8B-B14F-4D97-AF65-F5344CB8AC3E}">
        <p14:creationId xmlns:p14="http://schemas.microsoft.com/office/powerpoint/2010/main" val="570706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60641" y="227881"/>
            <a:ext cx="8228160" cy="60912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Lega Pro</a:t>
            </a:r>
          </a:p>
        </p:txBody>
      </p:sp>
      <p:sp>
        <p:nvSpPr>
          <p:cNvPr id="4099" name="Rectangle 2"/>
          <p:cNvSpPr>
            <a:spLocks noGrp="1" noChangeArrowheads="1"/>
          </p:cNvSpPr>
          <p:nvPr>
            <p:ph type="subTitle" idx="4294967295"/>
          </p:nvPr>
        </p:nvSpPr>
        <p:spPr>
          <a:xfrm>
            <a:off x="170993" y="2325623"/>
            <a:ext cx="8622720" cy="5922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32, co. 2 lett. c), Statuto Lega Pro</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Il </a:t>
            </a:r>
            <a:r>
              <a:rPr lang="it-IT" altLang="it-IT" sz="2540" b="1" u="sng" dirty="0">
                <a:solidFill>
                  <a:schemeClr val="tx1"/>
                </a:solidFill>
                <a:latin typeface="Garamond" panose="02020404030301010803" pitchFamily="18" charset="0"/>
              </a:rPr>
              <a:t>Consiglio Direttivo</a:t>
            </a:r>
            <a:r>
              <a:rPr lang="it-IT" altLang="it-IT" sz="2540" dirty="0">
                <a:solidFill>
                  <a:schemeClr val="tx1"/>
                </a:solidFill>
                <a:latin typeface="Garamond" panose="02020404030301010803" pitchFamily="18" charset="0"/>
              </a:rPr>
              <a:t> può altresì emanare disposizioni regolamentari nelle seguenti materie:</a:t>
            </a:r>
          </a:p>
          <a:p>
            <a:pPr marL="414726" indent="-414726"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attività promo-pubblicitaria e cessione dei diritti radiotelevisivi e di immagine.</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u="sng" dirty="0">
                <a:solidFill>
                  <a:schemeClr val="tx1"/>
                </a:solidFill>
                <a:latin typeface="Garamond" panose="02020404030301010803" pitchFamily="18" charset="0"/>
              </a:rPr>
              <a:t>Art. 22, co. 11, Statuto Lega Pro</a:t>
            </a:r>
          </a:p>
          <a:p>
            <a:pPr marL="0" indent="0" algn="ctr">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Contro la validità delle riunioni del Consiglio Direttivo della Lega Pro e delle deliberazioni adottate può essere proposto </a:t>
            </a:r>
            <a:r>
              <a:rPr lang="it-IT" altLang="it-IT" sz="2540" b="1" dirty="0">
                <a:solidFill>
                  <a:schemeClr val="tx1"/>
                </a:solidFill>
                <a:latin typeface="Garamond" panose="02020404030301010803" pitchFamily="18" charset="0"/>
              </a:rPr>
              <a:t>ricorso</a:t>
            </a:r>
            <a:r>
              <a:rPr lang="it-IT" altLang="it-IT" sz="2540" dirty="0">
                <a:solidFill>
                  <a:schemeClr val="tx1"/>
                </a:solidFill>
                <a:latin typeface="Garamond" panose="02020404030301010803" pitchFamily="18" charset="0"/>
              </a:rPr>
              <a:t> ai sensi dell’art. 43 bis del Codice di Giustizia Sportiva</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540" dirty="0">
                <a:solidFill>
                  <a:schemeClr val="tx1"/>
                </a:solidFill>
                <a:latin typeface="Garamond" panose="02020404030301010803" pitchFamily="18" charset="0"/>
              </a:rPr>
              <a:t>(«impugnazioni delle delibere federali»).</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540"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682712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91681" y="163081"/>
            <a:ext cx="8228160" cy="97920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Diritti televisivi – Serie A</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2015-2018</a:t>
            </a:r>
          </a:p>
        </p:txBody>
      </p:sp>
      <p:sp>
        <p:nvSpPr>
          <p:cNvPr id="4099" name="Rectangle 2"/>
          <p:cNvSpPr>
            <a:spLocks noGrp="1" noChangeArrowheads="1"/>
          </p:cNvSpPr>
          <p:nvPr>
            <p:ph type="subTitle" idx="4294967295"/>
          </p:nvPr>
        </p:nvSpPr>
        <p:spPr>
          <a:xfrm>
            <a:off x="262322" y="1142281"/>
            <a:ext cx="8228160" cy="5310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A partire dalla stagione 2015/2016:</a:t>
            </a: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sym typeface="Wingdings" panose="05000000000000000000" pitchFamily="2" charset="2"/>
              </a:rPr>
              <a:t>Sky</a:t>
            </a:r>
            <a:r>
              <a:rPr lang="it-IT" altLang="it-IT" sz="2177" dirty="0">
                <a:solidFill>
                  <a:schemeClr val="tx1"/>
                </a:solidFill>
                <a:latin typeface="Garamond" panose="02020404030301010803" pitchFamily="18" charset="0"/>
                <a:sym typeface="Wingdings" panose="05000000000000000000" pitchFamily="2" charset="2"/>
              </a:rPr>
              <a:t> trasmetterà tutti gli incontri della Serie A (132 match a stagione in esclusiva assoluta);</a:t>
            </a:r>
          </a:p>
          <a:p>
            <a:pPr marL="0" indent="0" algn="just">
              <a:buClrTx/>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sym typeface="Wingdings" panose="05000000000000000000" pitchFamily="2" charset="2"/>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sym typeface="Wingdings" panose="05000000000000000000" pitchFamily="2" charset="2"/>
              </a:rPr>
              <a:t>Mediaset Premium</a:t>
            </a:r>
            <a:r>
              <a:rPr lang="it-IT" altLang="it-IT" sz="2177" dirty="0">
                <a:solidFill>
                  <a:schemeClr val="tx1"/>
                </a:solidFill>
                <a:latin typeface="Garamond" panose="02020404030301010803" pitchFamily="18" charset="0"/>
                <a:sym typeface="Wingdings" panose="05000000000000000000" pitchFamily="2" charset="2"/>
              </a:rPr>
              <a:t> manderà in onda tutte le partite in diretta di 8 squadre: Juventus, Milan, Inter, Roma, Napoli, Lazio, Fiorentina e Genoa con la precedenza nelle interviste post partita e, </a:t>
            </a:r>
            <a:r>
              <a:rPr lang="it-IT" altLang="it-IT" sz="2177" u="sng" dirty="0">
                <a:solidFill>
                  <a:schemeClr val="tx1"/>
                </a:solidFill>
                <a:latin typeface="Garamond" panose="02020404030301010803" pitchFamily="18" charset="0"/>
                <a:sym typeface="Wingdings" panose="05000000000000000000" pitchFamily="2" charset="2"/>
              </a:rPr>
              <a:t>in esclusiva assoluta</a:t>
            </a:r>
            <a:r>
              <a:rPr lang="it-IT" altLang="it-IT" sz="2177" dirty="0">
                <a:solidFill>
                  <a:schemeClr val="tx1"/>
                </a:solidFill>
                <a:latin typeface="Garamond" panose="02020404030301010803" pitchFamily="18" charset="0"/>
                <a:sym typeface="Wingdings" panose="05000000000000000000" pitchFamily="2" charset="2"/>
              </a:rPr>
              <a:t>, l’intervista flash a primo tempo, immagini spogliatoi, bordocampista in entrambe le panchine delle squadre Premium, «Diretta Premium», infine potrà offrire i goal e i collegamenti live di tutte le 380 partite di Serie A anche quelle non disponibili singolarmente.</a:t>
            </a:r>
            <a:endParaRPr lang="it-IT" altLang="it-IT" sz="2177"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5112212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91681" y="163081"/>
            <a:ext cx="8228160" cy="979200"/>
          </a:xfrm>
        </p:spPr>
        <p:txBody>
          <a:bodyPr/>
          <a:lstStyle/>
          <a:p>
            <a:pPr algn="ctr" eaLnBrk="1">
              <a:defRPr/>
            </a:pPr>
            <a: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Diritti televisivi Serie B e Lega Pro</a:t>
            </a:r>
            <a:br>
              <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br>
            <a:r>
              <a:rPr lang="it-IT" altLang="it-IT" sz="2903" b="1" u="sng" dirty="0" smtClean="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2018-2021</a:t>
            </a:r>
            <a:endParaRPr lang="it-IT" altLang="it-IT" sz="2903" b="1" u="sng"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4099" name="Rectangle 2"/>
          <p:cNvSpPr>
            <a:spLocks noGrp="1" noChangeArrowheads="1"/>
          </p:cNvSpPr>
          <p:nvPr>
            <p:ph type="subTitle" idx="4294967295"/>
          </p:nvPr>
        </p:nvSpPr>
        <p:spPr>
          <a:xfrm>
            <a:off x="266175" y="2611109"/>
            <a:ext cx="8228160" cy="5310720"/>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dirty="0">
                <a:solidFill>
                  <a:schemeClr val="tx1"/>
                </a:solidFill>
                <a:latin typeface="Garamond" panose="02020404030301010803" pitchFamily="18" charset="0"/>
              </a:rPr>
              <a:t>A partire dalla stagione </a:t>
            </a:r>
            <a:r>
              <a:rPr lang="it-IT" altLang="it-IT" sz="2177" dirty="0" smtClean="0">
                <a:solidFill>
                  <a:schemeClr val="tx1"/>
                </a:solidFill>
                <a:latin typeface="Garamond" panose="02020404030301010803" pitchFamily="18" charset="0"/>
              </a:rPr>
              <a:t>2018/2021:</a:t>
            </a:r>
            <a:endParaRPr lang="it-IT" altLang="it-IT" sz="2177" dirty="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a:solidFill>
                <a:schemeClr val="tx1"/>
              </a:solidFill>
              <a:latin typeface="Garamond" panose="02020404030301010803" pitchFamily="18" charset="0"/>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a:solidFill>
                  <a:schemeClr val="tx1"/>
                </a:solidFill>
                <a:latin typeface="Garamond" panose="02020404030301010803" pitchFamily="18" charset="0"/>
                <a:sym typeface="Wingdings" panose="05000000000000000000" pitchFamily="2" charset="2"/>
              </a:rPr>
              <a:t>Serie B</a:t>
            </a:r>
            <a:r>
              <a:rPr lang="it-IT" altLang="it-IT" sz="2177" dirty="0">
                <a:solidFill>
                  <a:schemeClr val="tx1"/>
                </a:solidFill>
                <a:latin typeface="Garamond" panose="02020404030301010803" pitchFamily="18" charset="0"/>
                <a:sym typeface="Wingdings" panose="05000000000000000000" pitchFamily="2" charset="2"/>
              </a:rPr>
              <a:t>: </a:t>
            </a:r>
            <a:r>
              <a:rPr lang="it-IT" altLang="it-IT" sz="2177" i="1" dirty="0" err="1" smtClean="0">
                <a:solidFill>
                  <a:schemeClr val="tx1"/>
                </a:solidFill>
                <a:latin typeface="Garamond" panose="02020404030301010803" pitchFamily="18" charset="0"/>
                <a:sym typeface="Wingdings" panose="05000000000000000000" pitchFamily="2" charset="2"/>
              </a:rPr>
              <a:t>Dazn</a:t>
            </a:r>
            <a:r>
              <a:rPr lang="it-IT" altLang="it-IT" sz="2177" i="1" dirty="0" smtClean="0">
                <a:solidFill>
                  <a:schemeClr val="tx1"/>
                </a:solidFill>
                <a:latin typeface="Garamond" panose="02020404030301010803" pitchFamily="18" charset="0"/>
                <a:sym typeface="Wingdings" panose="05000000000000000000" pitchFamily="2" charset="2"/>
              </a:rPr>
              <a:t> si è aggiudicata il campionato cadetto compresi playoff e play out</a:t>
            </a:r>
            <a:r>
              <a:rPr lang="it-IT" altLang="it-IT" sz="2177" dirty="0" smtClean="0">
                <a:solidFill>
                  <a:schemeClr val="tx1"/>
                </a:solidFill>
                <a:latin typeface="Garamond" panose="02020404030301010803" pitchFamily="18" charset="0"/>
                <a:sym typeface="Wingdings" panose="05000000000000000000" pitchFamily="2" charset="2"/>
              </a:rPr>
              <a:t>;</a:t>
            </a:r>
          </a:p>
          <a:p>
            <a:pPr marL="0" indent="0" algn="just">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2177" dirty="0" smtClean="0">
              <a:solidFill>
                <a:schemeClr val="tx1"/>
              </a:solidFill>
              <a:latin typeface="Garamond" panose="02020404030301010803" pitchFamily="18" charset="0"/>
              <a:sym typeface="Wingdings" panose="05000000000000000000" pitchFamily="2" charset="2"/>
            </a:endParaRPr>
          </a:p>
          <a:p>
            <a:pPr algn="just">
              <a:buClrTx/>
              <a:buFont typeface="Arial" panose="020B0604020202020204" pitchFamily="34" charset="0"/>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r>
              <a:rPr lang="it-IT" altLang="it-IT" sz="2177" u="sng" dirty="0" smtClean="0">
                <a:solidFill>
                  <a:schemeClr val="tx1"/>
                </a:solidFill>
                <a:latin typeface="Garamond" panose="02020404030301010803" pitchFamily="18" charset="0"/>
              </a:rPr>
              <a:t>Lega Pro 2017/2020</a:t>
            </a:r>
            <a:r>
              <a:rPr lang="it-IT" altLang="it-IT" sz="2177" dirty="0" smtClean="0">
                <a:solidFill>
                  <a:schemeClr val="tx1"/>
                </a:solidFill>
                <a:latin typeface="Garamond" panose="02020404030301010803" pitchFamily="18" charset="0"/>
              </a:rPr>
              <a:t>: tutte le partite della terza serie nazionale sono trasmesse, a pagamento, dalla piattaforma internet </a:t>
            </a:r>
            <a:r>
              <a:rPr lang="it-IT" altLang="it-IT" sz="2177" b="1" dirty="0" smtClean="0">
                <a:solidFill>
                  <a:schemeClr val="tx1"/>
                </a:solidFill>
                <a:latin typeface="Garamond" panose="02020404030301010803" pitchFamily="18" charset="0"/>
              </a:rPr>
              <a:t>Sportube.tv</a:t>
            </a:r>
            <a:r>
              <a:rPr lang="it-IT" altLang="it-IT" sz="2177" dirty="0" smtClean="0">
                <a:solidFill>
                  <a:schemeClr val="tx1"/>
                </a:solidFill>
                <a:latin typeface="Garamond" panose="02020404030301010803" pitchFamily="18" charset="0"/>
              </a:rPr>
              <a:t>, visibile da pc, </a:t>
            </a:r>
            <a:r>
              <a:rPr lang="it-IT" altLang="it-IT" sz="2177" dirty="0" err="1" smtClean="0">
                <a:solidFill>
                  <a:schemeClr val="tx1"/>
                </a:solidFill>
                <a:latin typeface="Garamond" panose="02020404030301010803" pitchFamily="18" charset="0"/>
              </a:rPr>
              <a:t>ipad</a:t>
            </a:r>
            <a:r>
              <a:rPr lang="it-IT" altLang="it-IT" sz="2177" dirty="0" smtClean="0">
                <a:solidFill>
                  <a:schemeClr val="tx1"/>
                </a:solidFill>
                <a:latin typeface="Garamond" panose="02020404030301010803" pitchFamily="18" charset="0"/>
              </a:rPr>
              <a:t> e </a:t>
            </a:r>
            <a:r>
              <a:rPr lang="it-IT" altLang="it-IT" sz="2177" dirty="0" err="1" smtClean="0">
                <a:solidFill>
                  <a:schemeClr val="tx1"/>
                </a:solidFill>
                <a:latin typeface="Garamond" panose="02020404030301010803" pitchFamily="18" charset="0"/>
              </a:rPr>
              <a:t>smartphone</a:t>
            </a:r>
            <a:r>
              <a:rPr lang="it-IT" altLang="it-IT" sz="2177" dirty="0" smtClean="0">
                <a:solidFill>
                  <a:schemeClr val="tx1"/>
                </a:solidFill>
                <a:latin typeface="Garamond" panose="02020404030301010803" pitchFamily="18" charset="0"/>
              </a:rPr>
              <a:t>, con la possibilità di acquistare la singola partita o scegliere tra i diversi pacchetti squadra.</a:t>
            </a:r>
            <a:endParaRPr lang="it-IT" altLang="it-IT" sz="2177" b="1" dirty="0" smtClean="0">
              <a:solidFill>
                <a:schemeClr val="tx1"/>
              </a:solidFill>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414726" indent="-414726" algn="ctr">
              <a:buClrTx/>
              <a:buFontTx/>
              <a:buChar char="-"/>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dirty="0"/>
          </a:p>
        </p:txBody>
      </p:sp>
    </p:spTree>
    <p:extLst>
      <p:ext uri="{BB962C8B-B14F-4D97-AF65-F5344CB8AC3E}">
        <p14:creationId xmlns:p14="http://schemas.microsoft.com/office/powerpoint/2010/main" val="30007787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ottotitolo 2"/>
          <p:cNvSpPr>
            <a:spLocks/>
          </p:cNvSpPr>
          <p:nvPr/>
        </p:nvSpPr>
        <p:spPr bwMode="auto">
          <a:xfrm>
            <a:off x="1226880" y="2546280"/>
            <a:ext cx="6652800" cy="1756800"/>
          </a:xfrm>
          <a:prstGeom prst="rect">
            <a:avLst/>
          </a:prstGeom>
          <a:noFill/>
          <a:ln w="9525">
            <a:noFill/>
            <a:miter lim="800000"/>
            <a:headEnd/>
            <a:tailEnd/>
          </a:ln>
          <a:effectLst/>
        </p:spPr>
        <p:txBody>
          <a:bodyPr lIns="67493"/>
          <a:lstStyle/>
          <a:p>
            <a:pPr algn="ctr" fontAlgn="auto">
              <a:spcBef>
                <a:spcPct val="20000"/>
              </a:spcBef>
              <a:spcAft>
                <a:spcPts val="0"/>
              </a:spcAft>
              <a:tabLst>
                <a:tab pos="900020" algn="l"/>
                <a:tab pos="5642977" algn="l"/>
              </a:tabLst>
              <a:defRPr/>
            </a:pPr>
            <a:endParaRPr lang="it-IT" sz="5399" b="1" dirty="0">
              <a:solidFill>
                <a:srgbClr val="00133A"/>
              </a:solidFill>
              <a:effectLst>
                <a:glow rad="63500">
                  <a:srgbClr val="4382C1">
                    <a:alpha val="40000"/>
                  </a:srgbClr>
                </a:glow>
                <a:outerShdw blurRad="38100" dist="38100" dir="2700000" algn="tl">
                  <a:srgbClr val="C0C0C0"/>
                </a:outerShdw>
              </a:effectLst>
              <a:latin typeface="Garamond" pitchFamily="18" charset="0"/>
            </a:endParaRPr>
          </a:p>
        </p:txBody>
      </p:sp>
      <p:sp>
        <p:nvSpPr>
          <p:cNvPr id="13" name="Titolo 1"/>
          <p:cNvSpPr>
            <a:spLocks/>
          </p:cNvSpPr>
          <p:nvPr/>
        </p:nvSpPr>
        <p:spPr bwMode="auto">
          <a:xfrm>
            <a:off x="878025" y="135067"/>
            <a:ext cx="7100640" cy="1068110"/>
          </a:xfrm>
          <a:prstGeom prst="rect">
            <a:avLst/>
          </a:prstGeom>
          <a:noFill/>
          <a:ln w="9525">
            <a:noFill/>
            <a:miter lim="800000"/>
            <a:headEnd/>
            <a:tailEnd/>
          </a:ln>
          <a:effectLst/>
        </p:spPr>
        <p:txBody>
          <a:bodyPr anchor="ctr"/>
          <a:lstStyle/>
          <a:p>
            <a:pPr algn="ctr">
              <a:defRPr/>
            </a:pPr>
            <a:r>
              <a:rPr lang="it-IT" sz="2799" b="1" dirty="0">
                <a:solidFill>
                  <a:srgbClr val="001933"/>
                </a:solidFill>
                <a:effectLst>
                  <a:outerShdw blurRad="38100" dist="38100" dir="2700000" algn="tl">
                    <a:srgbClr val="C0C0C0"/>
                  </a:outerShdw>
                </a:effectLst>
                <a:latin typeface="Garamond" pitchFamily="18" charset="0"/>
              </a:rPr>
              <a:t>UNIVERSITÀ CARLO CATTANEO</a:t>
            </a:r>
          </a:p>
          <a:p>
            <a:pPr algn="ctr">
              <a:defRPr/>
            </a:pPr>
            <a:r>
              <a:rPr lang="it-IT" sz="2799" b="1" dirty="0">
                <a:solidFill>
                  <a:srgbClr val="001933"/>
                </a:solidFill>
                <a:effectLst>
                  <a:outerShdw blurRad="38100" dist="38100" dir="2700000" algn="tl">
                    <a:srgbClr val="C0C0C0"/>
                  </a:outerShdw>
                </a:effectLst>
                <a:latin typeface="Garamond" pitchFamily="18" charset="0"/>
              </a:rPr>
              <a:t>LIUC</a:t>
            </a:r>
            <a:endParaRPr lang="it-IT" dirty="0">
              <a:solidFill>
                <a:srgbClr val="001933"/>
              </a:solidFill>
              <a:latin typeface="Garamond" pitchFamily="18" charset="0"/>
            </a:endParaRPr>
          </a:p>
        </p:txBody>
      </p:sp>
      <p:sp>
        <p:nvSpPr>
          <p:cNvPr id="8" name="Sottotitolo 2"/>
          <p:cNvSpPr txBox="1">
            <a:spLocks/>
          </p:cNvSpPr>
          <p:nvPr/>
        </p:nvSpPr>
        <p:spPr>
          <a:xfrm>
            <a:off x="663388" y="1469303"/>
            <a:ext cx="7682753" cy="3559897"/>
          </a:xfrm>
          <a:prstGeom prst="rect">
            <a:avLst/>
          </a:prstGeom>
          <a:ln>
            <a:solidFill>
              <a:srgbClr val="1F497D">
                <a:lumMod val="60000"/>
                <a:lumOff val="40000"/>
              </a:srgbClr>
            </a:solidFill>
          </a:ln>
        </p:spPr>
        <p:txBody>
          <a:bodyPr lIns="91431" tIns="45715" rIns="91431" bIns="45715">
            <a:noAutofit/>
          </a:bodyPr>
          <a:lstStyle>
            <a:lvl1pPr defTabSz="1006475">
              <a:lnSpc>
                <a:spcPct val="93000"/>
              </a:lnSpc>
              <a:spcAft>
                <a:spcPts val="1413"/>
              </a:spcAft>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marL="457200" defTabSz="1006475">
              <a:lnSpc>
                <a:spcPct val="93000"/>
              </a:lnSpc>
              <a:spcAft>
                <a:spcPts val="1138"/>
              </a:spcAft>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marL="914400" defTabSz="1006475">
              <a:lnSpc>
                <a:spcPct val="93000"/>
              </a:lnSpc>
              <a:spcAft>
                <a:spcPts val="85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marL="1371600" defTabSz="1006475">
              <a:lnSpc>
                <a:spcPct val="93000"/>
              </a:lnSpc>
              <a:spcAft>
                <a:spcPts val="575"/>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marL="1828800" defTabSz="1006475">
              <a:lnSpc>
                <a:spcPct val="93000"/>
              </a:lnSpc>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defTabSz="1006475"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ctr" eaLnBrk="1" hangingPunct="1">
              <a:lnSpc>
                <a:spcPct val="80000"/>
              </a:lnSpc>
              <a:spcBef>
                <a:spcPct val="20000"/>
              </a:spcBef>
              <a:spcAft>
                <a:spcPct val="0"/>
              </a:spcAft>
              <a:buClrTx/>
              <a:buSzTx/>
              <a:buFont typeface="Arial" panose="020B0604020202020204" pitchFamily="34" charset="0"/>
              <a:buNone/>
            </a:pPr>
            <a:endParaRPr lang="it-IT" altLang="it-IT" b="1"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endParaRPr lang="it-IT" altLang="it-IT" b="1"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r>
              <a:rPr lang="it-IT" altLang="it-IT" sz="3600" b="1" dirty="0">
                <a:solidFill>
                  <a:schemeClr val="tx1"/>
                </a:solidFill>
                <a:latin typeface="Garamond" panose="02020404030301010803" pitchFamily="18" charset="0"/>
              </a:rPr>
              <a:t>S</a:t>
            </a:r>
            <a:r>
              <a:rPr lang="it-IT" altLang="it-IT" sz="3600" b="1" dirty="0" smtClean="0">
                <a:solidFill>
                  <a:schemeClr val="tx1"/>
                </a:solidFill>
                <a:latin typeface="Garamond" panose="02020404030301010803" pitchFamily="18" charset="0"/>
              </a:rPr>
              <a:t>ponsorizzazioni </a:t>
            </a:r>
            <a:r>
              <a:rPr lang="it-IT" altLang="it-IT" sz="3600" b="1" dirty="0">
                <a:solidFill>
                  <a:schemeClr val="tx1"/>
                </a:solidFill>
                <a:latin typeface="Garamond" panose="02020404030301010803" pitchFamily="18" charset="0"/>
              </a:rPr>
              <a:t>nello sport</a:t>
            </a:r>
          </a:p>
          <a:p>
            <a:pPr algn="ctr" eaLnBrk="1" hangingPunct="1">
              <a:lnSpc>
                <a:spcPct val="80000"/>
              </a:lnSpc>
              <a:spcBef>
                <a:spcPct val="20000"/>
              </a:spcBef>
              <a:spcAft>
                <a:spcPct val="0"/>
              </a:spcAft>
              <a:buClrTx/>
              <a:buSzTx/>
              <a:buFont typeface="Arial" panose="020B0604020202020204" pitchFamily="34" charset="0"/>
              <a:buNone/>
            </a:pPr>
            <a:endParaRPr lang="it-IT" altLang="it-IT" sz="3600" b="1" dirty="0">
              <a:solidFill>
                <a:schemeClr val="tx1"/>
              </a:solidFill>
              <a:latin typeface="Garamond" panose="02020404030301010803" pitchFamily="18" charset="0"/>
            </a:endParaRPr>
          </a:p>
          <a:p>
            <a:pPr algn="ctr">
              <a:lnSpc>
                <a:spcPct val="80000"/>
              </a:lnSpc>
              <a:spcBef>
                <a:spcPct val="20000"/>
              </a:spcBef>
              <a:spcAft>
                <a:spcPct val="0"/>
              </a:spcAft>
              <a:buClrTx/>
              <a:buSzTx/>
            </a:pPr>
            <a:endParaRPr lang="it-IT" sz="2800" dirty="0">
              <a:solidFill>
                <a:schemeClr val="tx1"/>
              </a:solidFill>
              <a:latin typeface="Garamond" panose="02020404030301010803" pitchFamily="18" charset="0"/>
            </a:endParaRPr>
          </a:p>
          <a:p>
            <a:pPr algn="ctr" eaLnBrk="1" hangingPunct="1">
              <a:lnSpc>
                <a:spcPct val="80000"/>
              </a:lnSpc>
              <a:spcBef>
                <a:spcPct val="20000"/>
              </a:spcBef>
              <a:spcAft>
                <a:spcPct val="0"/>
              </a:spcAft>
              <a:buClrTx/>
              <a:buSzTx/>
              <a:buFont typeface="Arial" panose="020B0604020202020204" pitchFamily="34" charset="0"/>
              <a:buNone/>
            </a:pPr>
            <a:endParaRPr lang="it-IT" altLang="it-IT" sz="3600" b="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38779825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763053"/>
            <a:ext cx="8228160" cy="5619818"/>
          </a:xfrm>
        </p:spPr>
        <p:txBody>
          <a:bodyPr/>
          <a:lstStyle/>
          <a:p>
            <a:pPr marL="96482" indent="0" algn="ctr">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latin typeface="Garamond" panose="02020404030301010803" pitchFamily="18" charset="0"/>
            </a:endParaRPr>
          </a:p>
          <a:p>
            <a:pPr marL="96482" indent="0" algn="ctr">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Diritti televisivi a parte, le sponsorizzazioni rappresentano la fonte di ricavo principale dei club di calcio italiani.</a:t>
            </a:r>
          </a:p>
          <a:p>
            <a:pPr marL="96482" indent="0" algn="ctr">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Per i top club italiani il 36% dei ricavi deriva dalle sponsorizzazioni, il 12% dai ricavi da match day il resto dai diritti tv.</a:t>
            </a:r>
          </a:p>
          <a:p>
            <a:pPr marL="96482" indent="0" algn="ctr">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La </a:t>
            </a:r>
            <a:r>
              <a:rPr lang="it-IT" altLang="it-IT" sz="2177" b="1" dirty="0">
                <a:solidFill>
                  <a:schemeClr val="tx1"/>
                </a:solidFill>
                <a:effectLst>
                  <a:outerShdw blurRad="38100" dist="38100" dir="2700000" algn="tl">
                    <a:srgbClr val="000000">
                      <a:alpha val="43137"/>
                    </a:srgbClr>
                  </a:outerShdw>
                </a:effectLst>
                <a:latin typeface="Garamond" panose="02020404030301010803" pitchFamily="18" charset="0"/>
              </a:rPr>
              <a:t>sponsorizzazione</a:t>
            </a:r>
            <a:r>
              <a:rPr lang="it-IT" altLang="it-IT" sz="2177" dirty="0">
                <a:solidFill>
                  <a:schemeClr val="tx1"/>
                </a:solidFill>
                <a:latin typeface="Garamond" panose="02020404030301010803" pitchFamily="18" charset="0"/>
              </a:rPr>
              <a:t> è un mezzo di comunicazione distinto e strutturato secondo caratteristiche peculiari e interdisciplinari, che coinvolge vari aspetti dell’economia e del commercio e che richiede una professionalizzazione crescente e dedicata nella sua gestione. Le operazioni di </a:t>
            </a:r>
            <a:r>
              <a:rPr lang="it-IT" altLang="it-IT" sz="2177" dirty="0" err="1">
                <a:solidFill>
                  <a:schemeClr val="tx1"/>
                </a:solidFill>
                <a:latin typeface="Garamond" panose="02020404030301010803" pitchFamily="18" charset="0"/>
              </a:rPr>
              <a:t>sponsorship</a:t>
            </a:r>
            <a:r>
              <a:rPr lang="it-IT" altLang="it-IT" sz="2177" dirty="0">
                <a:solidFill>
                  <a:schemeClr val="tx1"/>
                </a:solidFill>
                <a:latin typeface="Garamond" panose="02020404030301010803" pitchFamily="18" charset="0"/>
              </a:rPr>
              <a:t> sono oggi motivate da un atteso ritorno di investimento (ROI) il cui indice è diventato tanto importante da indirizzare e decidere le scelte strategiche in materia di tali investimenti.</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4" name="Rectangle 1"/>
          <p:cNvSpPr>
            <a:spLocks noGrp="1" noChangeArrowheads="1"/>
          </p:cNvSpPr>
          <p:nvPr>
            <p:ph type="title"/>
          </p:nvPr>
        </p:nvSpPr>
        <p:spPr>
          <a:xfrm>
            <a:off x="328235" y="67873"/>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29716635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690283"/>
            <a:ext cx="8228160" cy="4898880"/>
          </a:xfrm>
        </p:spPr>
        <p:txBody>
          <a:bodyPr/>
          <a:lstStyle/>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La </a:t>
            </a:r>
            <a:r>
              <a:rPr lang="it-IT" altLang="it-IT" sz="2000" i="1" dirty="0" err="1">
                <a:solidFill>
                  <a:schemeClr val="tx1"/>
                </a:solidFill>
                <a:latin typeface="Garamond" panose="02020404030301010803" pitchFamily="18" charset="0"/>
              </a:rPr>
              <a:t>European</a:t>
            </a:r>
            <a:r>
              <a:rPr lang="it-IT" altLang="it-IT" sz="2000" i="1" dirty="0">
                <a:solidFill>
                  <a:schemeClr val="tx1"/>
                </a:solidFill>
                <a:latin typeface="Garamond" panose="02020404030301010803" pitchFamily="18" charset="0"/>
              </a:rPr>
              <a:t> Sponsor </a:t>
            </a:r>
            <a:r>
              <a:rPr lang="it-IT" altLang="it-IT" sz="2000" i="1" dirty="0" err="1">
                <a:solidFill>
                  <a:schemeClr val="tx1"/>
                </a:solidFill>
                <a:latin typeface="Garamond" panose="02020404030301010803" pitchFamily="18" charset="0"/>
              </a:rPr>
              <a:t>Association</a:t>
            </a:r>
            <a:r>
              <a:rPr lang="it-IT" altLang="it-IT" sz="2000" i="1" dirty="0">
                <a:solidFill>
                  <a:schemeClr val="tx1"/>
                </a:solidFill>
                <a:latin typeface="Garamond" panose="02020404030301010803" pitchFamily="18" charset="0"/>
              </a:rPr>
              <a:t> </a:t>
            </a:r>
            <a:r>
              <a:rPr lang="it-IT" altLang="it-IT" sz="2000" dirty="0">
                <a:solidFill>
                  <a:schemeClr val="tx1"/>
                </a:solidFill>
                <a:latin typeface="Garamond" panose="02020404030301010803" pitchFamily="18" charset="0"/>
              </a:rPr>
              <a:t>definisce la sponsorizzazione come:</a:t>
            </a:r>
          </a:p>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latin typeface="Garamond" panose="02020404030301010803" pitchFamily="18" charset="0"/>
            </a:endParaRPr>
          </a:p>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a:t>
            </a:r>
            <a:r>
              <a:rPr lang="it-IT" altLang="it-IT" sz="2000" i="1" dirty="0">
                <a:solidFill>
                  <a:schemeClr val="tx1"/>
                </a:solidFill>
                <a:latin typeface="Garamond" panose="02020404030301010803" pitchFamily="18" charset="0"/>
              </a:rPr>
              <a:t>un accordo commerciale con cui uno sponsor, per il vantaggio comune della parte che sponsorizza e di quella sponsorizzata, fornisce per contratto un finanziamento o un altro tipo di contributo per stabilire un’associazione tra l’immagine dello sponsor, i suoi marchi o i suoi prodotti ed una proprietà di sponsorizzazione, in cambio dei diritti per promuovere questa associazione e/o della concessione di alcuni benefici concordati, diretti o indiretti</a:t>
            </a:r>
            <a:r>
              <a:rPr lang="it-IT" altLang="it-IT" sz="2000" dirty="0">
                <a:solidFill>
                  <a:schemeClr val="tx1"/>
                </a:solidFill>
                <a:latin typeface="Garamond" panose="02020404030301010803" pitchFamily="18" charset="0"/>
              </a:rPr>
              <a:t>».</a:t>
            </a:r>
          </a:p>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latin typeface="Garamond" panose="02020404030301010803" pitchFamily="18" charset="0"/>
            </a:endParaRPr>
          </a:p>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Con la sponsorizzazione si da dunque luogo ad una partnership dove le due entità condividono responsabilità, rischi e guadagni di un accordo commerciale. Mentre la proprietà sportiva ne trae un profitto economico, lo sponsor beneficia di un utilizzo completo del potenziale commerciale e degli strumenti di marketing di una proprietà sportiva. Le due parti si legano l’una all’altra nella percezione del pubblico e del mercato.</a:t>
            </a:r>
          </a:p>
        </p:txBody>
      </p:sp>
      <p:sp>
        <p:nvSpPr>
          <p:cNvPr id="4" name="Rectangle 1"/>
          <p:cNvSpPr>
            <a:spLocks noGrp="1" noChangeArrowheads="1"/>
          </p:cNvSpPr>
          <p:nvPr>
            <p:ph type="title"/>
          </p:nvPr>
        </p:nvSpPr>
        <p:spPr>
          <a:xfrm>
            <a:off x="328235" y="67873"/>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4018210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90989" y="1247147"/>
            <a:ext cx="8228160" cy="4898880"/>
          </a:xfrm>
        </p:spPr>
        <p:txBody>
          <a:bodyPr/>
          <a:lstStyle/>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400" b="1" u="sng" dirty="0">
                <a:solidFill>
                  <a:schemeClr val="tx1"/>
                </a:solidFill>
                <a:latin typeface="Garamond" panose="02020404030301010803" pitchFamily="18" charset="0"/>
              </a:rPr>
              <a:t>Sponsorizzazioni e Pubblicità</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400" b="1" u="sng" dirty="0">
              <a:solidFill>
                <a:schemeClr val="tx1"/>
              </a:solidFill>
              <a:latin typeface="Garamond" panose="02020404030301010803" pitchFamily="18" charset="0"/>
            </a:endParaRPr>
          </a:p>
          <a:p>
            <a:pPr marL="0" indent="-292325"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400" dirty="0">
                <a:solidFill>
                  <a:schemeClr val="tx1"/>
                </a:solidFill>
                <a:latin typeface="Garamond" panose="02020404030301010803" pitchFamily="18" charset="0"/>
              </a:rPr>
              <a:t>La </a:t>
            </a:r>
            <a:r>
              <a:rPr lang="it-IT" altLang="it-IT" sz="2400" b="1" u="sng" dirty="0">
                <a:solidFill>
                  <a:schemeClr val="tx1"/>
                </a:solidFill>
                <a:latin typeface="Garamond" panose="02020404030301010803" pitchFamily="18" charset="0"/>
              </a:rPr>
              <a:t>pubblicità</a:t>
            </a:r>
          </a:p>
          <a:p>
            <a:pPr marL="0" indent="-292325"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400" dirty="0">
                <a:solidFill>
                  <a:schemeClr val="tx1"/>
                </a:solidFill>
                <a:latin typeface="Garamond" panose="02020404030301010803" pitchFamily="18" charset="0"/>
              </a:rPr>
              <a:t> cerca di comunicare un messaggio standard attraverso i differenti mezzi di comunicazione. Essa si indirizza al pubblico esposto ai mass media.</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400" dirty="0">
              <a:solidFill>
                <a:schemeClr val="tx1"/>
              </a:solidFill>
              <a:latin typeface="Garamond" panose="02020404030301010803" pitchFamily="18" charset="0"/>
            </a:endParaRPr>
          </a:p>
          <a:p>
            <a:pPr marL="391686" indent="-292325"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400" dirty="0">
                <a:solidFill>
                  <a:schemeClr val="tx1"/>
                </a:solidFill>
                <a:latin typeface="Garamond" panose="02020404030301010803" pitchFamily="18" charset="0"/>
              </a:rPr>
              <a:t>La </a:t>
            </a:r>
            <a:r>
              <a:rPr lang="it-IT" altLang="it-IT" sz="2400" b="1" u="sng" dirty="0">
                <a:solidFill>
                  <a:schemeClr val="tx1"/>
                </a:solidFill>
                <a:latin typeface="Garamond" panose="02020404030301010803" pitchFamily="18" charset="0"/>
              </a:rPr>
              <a:t>sponsorizzazione </a:t>
            </a:r>
          </a:p>
          <a:p>
            <a:pPr marL="391686" indent="-292325"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400" dirty="0">
                <a:solidFill>
                  <a:schemeClr val="tx1"/>
                </a:solidFill>
                <a:latin typeface="Garamond" panose="02020404030301010803" pitchFamily="18" charset="0"/>
              </a:rPr>
              <a:t>utilizza tutti gli elementi del mix marketing (tra cui i canali pubblicitari) ma si indirizza principalmente al pubblico che assiste o partecipa ad un evento sportivo.</a:t>
            </a:r>
          </a:p>
        </p:txBody>
      </p:sp>
      <p:sp>
        <p:nvSpPr>
          <p:cNvPr id="4" name="Rectangle 1"/>
          <p:cNvSpPr>
            <a:spLocks noGrp="1" noChangeArrowheads="1"/>
          </p:cNvSpPr>
          <p:nvPr>
            <p:ph type="title"/>
          </p:nvPr>
        </p:nvSpPr>
        <p:spPr>
          <a:xfrm>
            <a:off x="328235" y="67873"/>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14087238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510988"/>
            <a:ext cx="8228160" cy="6347012"/>
          </a:xfrm>
        </p:spPr>
        <p:txBody>
          <a:bodyPr/>
          <a:lstStyle/>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dirty="0">
                <a:solidFill>
                  <a:schemeClr val="tx1"/>
                </a:solidFill>
                <a:effectLst>
                  <a:outerShdw blurRad="38100" dist="38100" dir="2700000" algn="tl">
                    <a:srgbClr val="000000">
                      <a:alpha val="43137"/>
                    </a:srgbClr>
                  </a:outerShdw>
                </a:effectLst>
                <a:latin typeface="Garamond" panose="02020404030301010803" pitchFamily="18" charset="0"/>
              </a:rPr>
              <a:t>STORIA DELLA SPONSORSHIP</a:t>
            </a:r>
          </a:p>
          <a:p>
            <a:pPr marL="0"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In origine la sponsorizzazione era «Ego-</a:t>
            </a:r>
            <a:r>
              <a:rPr lang="it-IT" altLang="it-IT" sz="1600" dirty="0" err="1">
                <a:solidFill>
                  <a:schemeClr val="tx1"/>
                </a:solidFill>
                <a:latin typeface="Garamond" panose="02020404030301010803" pitchFamily="18" charset="0"/>
              </a:rPr>
              <a:t>driven</a:t>
            </a:r>
            <a:r>
              <a:rPr lang="it-IT" altLang="it-IT" sz="1600" dirty="0">
                <a:solidFill>
                  <a:schemeClr val="tx1"/>
                </a:solidFill>
                <a:latin typeface="Garamond" panose="02020404030301010803" pitchFamily="18" charset="0"/>
              </a:rPr>
              <a:t>», la scelta dello sponsor non faceva parte di una strategia aziendale, ma era dettata da scelte personali, dipendeva molto da ciò che amava il proprietario o il manager dell’azienda. Si trattava di promuovere marchi di prodotti legati all’evento sportivo.</a:t>
            </a:r>
          </a:p>
          <a:p>
            <a:pPr marL="0" indent="-292325"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600" dirty="0">
              <a:solidFill>
                <a:schemeClr val="tx1"/>
              </a:solidFill>
              <a:latin typeface="Garamond" panose="02020404030301010803" pitchFamily="18" charset="0"/>
            </a:endParaRPr>
          </a:p>
          <a:p>
            <a:pPr marL="0" indent="0" algn="ctr">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Oggi la sponsorizzazione è un vero e proprio investimento, destinato a generare un ritorno economico.</a:t>
            </a:r>
          </a:p>
          <a:p>
            <a:pPr marL="0" indent="0"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600" dirty="0">
              <a:solidFill>
                <a:schemeClr val="tx1"/>
              </a:solidFill>
              <a:latin typeface="Garamond" panose="02020404030301010803" pitchFamily="18" charset="0"/>
            </a:endParaRPr>
          </a:p>
          <a:p>
            <a:pPr marL="0" indent="-292325"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Nel 65 a.C. Giulio Cesare finanziava i combattimenti dei gladiatori per assumere </a:t>
            </a:r>
          </a:p>
          <a:p>
            <a:pPr marL="0" indent="0"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     maggiore popolarità e per intimorire gli oppositori politici.</a:t>
            </a:r>
          </a:p>
          <a:p>
            <a:pPr marL="0" indent="-292325"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Anche nel Rinascimento questa pratica era molto comune.</a:t>
            </a:r>
          </a:p>
          <a:p>
            <a:pPr marL="0" indent="-292325"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Il fenomeno della sponsorizzazione cambiò totalmente nel diciannovesimo secolo,           </a:t>
            </a:r>
          </a:p>
          <a:p>
            <a:pPr marL="0" indent="0"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     con la Rivoluzione Industriale.</a:t>
            </a:r>
          </a:p>
          <a:p>
            <a:pPr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Nel 1896 alle Olimpiadi di Atene, Coca-Cola e Kodak ebbero il permesso di indurre i loro annunci pubblicitari nel </a:t>
            </a:r>
            <a:r>
              <a:rPr lang="it-IT" altLang="it-IT" sz="1600" i="1" dirty="0">
                <a:solidFill>
                  <a:schemeClr val="tx1"/>
                </a:solidFill>
                <a:latin typeface="Garamond" panose="02020404030301010803" pitchFamily="18" charset="0"/>
              </a:rPr>
              <a:t>match </a:t>
            </a:r>
            <a:r>
              <a:rPr lang="it-IT" altLang="it-IT" sz="1600" i="1" dirty="0" err="1">
                <a:solidFill>
                  <a:schemeClr val="tx1"/>
                </a:solidFill>
                <a:latin typeface="Garamond" panose="02020404030301010803" pitchFamily="18" charset="0"/>
              </a:rPr>
              <a:t>programme</a:t>
            </a:r>
            <a:r>
              <a:rPr lang="it-IT" altLang="it-IT" sz="1600" dirty="0">
                <a:solidFill>
                  <a:schemeClr val="tx1"/>
                </a:solidFill>
                <a:latin typeface="Garamond" panose="02020404030301010803" pitchFamily="18" charset="0"/>
              </a:rPr>
              <a:t>.</a:t>
            </a:r>
          </a:p>
          <a:p>
            <a:pPr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Nel 1911 abbiamo il primo caso di sponsorizzazione di un evento (Title Sponsor); la Firestone sponsorizzò la prima 500 Miglia di Indianapolis.</a:t>
            </a:r>
          </a:p>
          <a:p>
            <a:pPr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Nel 192, al Gran Premio di Francia, apparvero i primi casi pannelli pubblicitari sul circuito; si registrarono i primi casi di sponsor che avevano un rapporto diretto con lo sport in questione.</a:t>
            </a:r>
          </a:p>
          <a:p>
            <a:pPr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Nel 1996 i Giochi Olimpici di Atlanta passano alla storia come i «Giochi Olimpici della Coca-Cola».</a:t>
            </a:r>
          </a:p>
          <a:p>
            <a:pPr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1600" dirty="0">
                <a:solidFill>
                  <a:schemeClr val="tx1"/>
                </a:solidFill>
                <a:latin typeface="Garamond" panose="02020404030301010803" pitchFamily="18" charset="0"/>
              </a:rPr>
              <a:t>A partire dagli anni 2000 la sponsorizzazione viene inserita in modo crescente nell’ambito delle strategie di marketing articolate.</a:t>
            </a:r>
          </a:p>
          <a:p>
            <a:pPr marL="0" indent="-292325" algn="just">
              <a:spcBef>
                <a:spcPts val="0"/>
              </a:spcBef>
              <a:buClrTx/>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600" dirty="0">
              <a:solidFill>
                <a:schemeClr val="tx1"/>
              </a:solidFill>
            </a:endParaRPr>
          </a:p>
          <a:p>
            <a:pPr marL="0" indent="-292325" algn="just">
              <a:spcBef>
                <a:spcPts val="0"/>
              </a:spcBef>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1600" dirty="0">
              <a:solidFill>
                <a:schemeClr val="tx1"/>
              </a:solidFill>
            </a:endParaRPr>
          </a:p>
        </p:txBody>
      </p:sp>
      <p:sp>
        <p:nvSpPr>
          <p:cNvPr id="3" name="Rectangle 1"/>
          <p:cNvSpPr>
            <a:spLocks noGrp="1" noChangeArrowheads="1"/>
          </p:cNvSpPr>
          <p:nvPr>
            <p:ph type="title"/>
          </p:nvPr>
        </p:nvSpPr>
        <p:spPr>
          <a:xfrm>
            <a:off x="328235" y="0"/>
            <a:ext cx="8228160" cy="510988"/>
          </a:xfrm>
        </p:spPr>
        <p:txBody>
          <a:bodyPr>
            <a:normAutofit fontScale="90000"/>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19088321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897523"/>
            <a:ext cx="8228160" cy="5960477"/>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dirty="0">
                <a:solidFill>
                  <a:schemeClr val="tx1"/>
                </a:solidFill>
                <a:effectLst>
                  <a:outerShdw blurRad="38100" dist="38100" dir="2700000" algn="tl">
                    <a:srgbClr val="000000">
                      <a:alpha val="43137"/>
                    </a:srgbClr>
                  </a:outerShdw>
                </a:effectLst>
                <a:latin typeface="Garamond" panose="02020404030301010803" pitchFamily="18" charset="0"/>
              </a:rPr>
              <a:t>STORIA DELLA SPONSORSHIP</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latin typeface="Garamond" panose="02020404030301010803" pitchFamily="18" charset="0"/>
            </a:endParaRP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In Italia la FIGC agli inizi del </a:t>
            </a:r>
            <a:r>
              <a:rPr lang="it-IT" altLang="it-IT" sz="2000" dirty="0" smtClean="0">
                <a:solidFill>
                  <a:schemeClr val="tx1"/>
                </a:solidFill>
                <a:latin typeface="Garamond" panose="02020404030301010803" pitchFamily="18" charset="0"/>
              </a:rPr>
              <a:t>XX secolo </a:t>
            </a:r>
            <a:r>
              <a:rPr lang="it-IT" altLang="it-IT" sz="2000" dirty="0">
                <a:solidFill>
                  <a:schemeClr val="tx1"/>
                </a:solidFill>
                <a:latin typeface="Garamond" panose="02020404030301010803" pitchFamily="18" charset="0"/>
              </a:rPr>
              <a:t>vietava le attività di sponsorizzazione, sia quelle tecniche che quelle a fine commerciale, sulle divise calcistiche.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All’alba della Seconda Guerra Mondiale il regolamento della FIGC prevedeva che le Società fossero libere di scegliere il proprio nome e il loro stemma. Furono dunque fondate squadre come la Juventus </a:t>
            </a:r>
            <a:r>
              <a:rPr lang="it-IT" altLang="it-IT" sz="2000" dirty="0" err="1">
                <a:solidFill>
                  <a:schemeClr val="tx1"/>
                </a:solidFill>
                <a:latin typeface="Garamond" panose="02020404030301010803" pitchFamily="18" charset="0"/>
              </a:rPr>
              <a:t>Cisitalia</a:t>
            </a:r>
            <a:r>
              <a:rPr lang="it-IT" altLang="it-IT" sz="2000" dirty="0">
                <a:solidFill>
                  <a:schemeClr val="tx1"/>
                </a:solidFill>
                <a:latin typeface="Garamond" panose="02020404030301010803" pitchFamily="18" charset="0"/>
              </a:rPr>
              <a:t> ed il Torino Fiat e sulle maglie da gara apparivano solo i loghi delle rispettive aziende.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Alla fine degli anni 50 la FIGC vietò questa pratica.</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Nel 1978 si registrano i primi casi di sponsorizzazione sulle divise. La Robe di Kappa fu la pria marca ad apparire sulle maglie della Juventus.</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L’Udinese è la squadra cui spetta l’onore della prima sponsorizzazione commerciale. L’8 ottobre 1978 sui lati dei pantaloncini dei giocatori apparve la scritta «Sanson», nome di una marca di gelati appartenente al patron del Club.</a:t>
            </a:r>
          </a:p>
          <a:p>
            <a:pPr marL="96482" indent="0" algn="just">
              <a:buSzPct val="45000"/>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177" dirty="0"/>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20130732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924416"/>
            <a:ext cx="8228160" cy="5252265"/>
          </a:xfrm>
        </p:spPr>
        <p:txBody>
          <a:bodyPr/>
          <a:lstStyle/>
          <a:p>
            <a:pPr marL="0"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b="1" dirty="0">
                <a:solidFill>
                  <a:schemeClr val="tx1"/>
                </a:solidFill>
                <a:effectLst>
                  <a:outerShdw blurRad="38100" dist="38100" dir="2700000" algn="tl">
                    <a:srgbClr val="000000">
                      <a:alpha val="43137"/>
                    </a:srgbClr>
                  </a:outerShdw>
                </a:effectLst>
                <a:latin typeface="Garamond" panose="02020404030301010803" pitchFamily="18" charset="0"/>
              </a:rPr>
              <a:t>STORIA DELLA SPONSORSHIP</a:t>
            </a: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latin typeface="Garamond" panose="02020404030301010803" pitchFamily="18" charset="0"/>
            </a:endParaRP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Nel 1981 la FIGC e la Lega Calcio decisero di autorizzare gli sponsor extra settori.</a:t>
            </a: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Durante la stagione 1981/82, ben 28 squadre di A e B esposero loghi commerciali. La prima fu la Juventus, che aveva firmato accordo di sponsorizzazione con l’industria produttrice di elettrodomestici Ariston.</a:t>
            </a: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Dal 1998 la società di telecomunicazioni Tim decise di sponsorizzare il Campionato calcistico di Serie A, di cui ancora oggi è sponsor.</a:t>
            </a: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Nel 2010 il Campionato prende il nome di Serie BWIN e nel 2013 viene firmato un accordo con NGM che compare sul retro di tutte le maglie del campionato. È la prima volta in Italia.</a:t>
            </a:r>
          </a:p>
          <a:p>
            <a:pPr marL="0"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 Dal 2015-2016 la Serie B si è legata a «ConTe.it» prendendo il nuovo nome di Serie B ConTe.it</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67873"/>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18662987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480" y="273628"/>
            <a:ext cx="8225280" cy="5279273"/>
          </a:xfrm>
        </p:spPr>
        <p:txBody>
          <a:bodyPr/>
          <a:lstStyle/>
          <a:p>
            <a:pPr algn="ctr"/>
            <a:r>
              <a:rPr lang="it-IT" b="1" dirty="0" smtClean="0">
                <a:solidFill>
                  <a:schemeClr val="tx1"/>
                </a:solidFill>
              </a:rPr>
              <a:t/>
            </a:r>
            <a:br>
              <a:rPr lang="it-IT" b="1" dirty="0" smtClean="0">
                <a:solidFill>
                  <a:schemeClr val="tx1"/>
                </a:solidFill>
              </a:rPr>
            </a:br>
            <a:r>
              <a:rPr lang="it-IT" b="1" dirty="0">
                <a:solidFill>
                  <a:schemeClr val="tx1"/>
                </a:solidFill>
              </a:rPr>
              <a:t/>
            </a:r>
            <a:br>
              <a:rPr lang="it-IT" b="1" dirty="0">
                <a:solidFill>
                  <a:schemeClr val="tx1"/>
                </a:solidFill>
              </a:rPr>
            </a:br>
            <a:r>
              <a:rPr lang="it-IT" b="1" dirty="0" smtClean="0">
                <a:solidFill>
                  <a:schemeClr val="tx1"/>
                </a:solidFill>
              </a:rPr>
              <a:t/>
            </a:r>
            <a:br>
              <a:rPr lang="it-IT" b="1" dirty="0" smtClean="0">
                <a:solidFill>
                  <a:schemeClr val="tx1"/>
                </a:solidFill>
              </a:rPr>
            </a:br>
            <a:r>
              <a:rPr lang="it-IT" b="1" dirty="0" smtClean="0">
                <a:solidFill>
                  <a:schemeClr val="tx1"/>
                </a:solidFill>
              </a:rPr>
              <a:t>Un po’ di storia</a:t>
            </a:r>
            <a:endParaRPr lang="it-IT" b="1" dirty="0">
              <a:solidFill>
                <a:schemeClr val="tx1"/>
              </a:solidFill>
            </a:endParaRPr>
          </a:p>
        </p:txBody>
      </p:sp>
    </p:spTree>
    <p:extLst>
      <p:ext uri="{BB962C8B-B14F-4D97-AF65-F5344CB8AC3E}">
        <p14:creationId xmlns:p14="http://schemas.microsoft.com/office/powerpoint/2010/main" val="24194616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878541"/>
            <a:ext cx="8228160" cy="5827058"/>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La strategia di sponsorizzazione si concretizza nella costruzione di alcuni pacchetti, realizzati in genere dai beneficiari (squadre sportive, atleti, federazioni, organizzatori di eventi o altro) ed offerti ai potenziali sponsor che possono avere caratteristiche  e nomi diversi a seconda dei vantaggi che offrono (grado di importanza, visibilità e costo).</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latin typeface="Garamond" panose="02020404030301010803" pitchFamily="18" charset="0"/>
            </a:endParaRP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Obiettivi della sponsorizzazione: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1. Far crescere il volume delle vendite;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2. Superare alcuni limiti legali o materiali di comunicazione;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3. Migliorare l’immagine;</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4. Far crescere visibilità e conoscenza della marca;</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5. Avere accesso all’</a:t>
            </a:r>
            <a:r>
              <a:rPr lang="it-IT" altLang="it-IT" sz="2000" dirty="0" err="1">
                <a:solidFill>
                  <a:schemeClr val="tx1"/>
                </a:solidFill>
                <a:latin typeface="Garamond" panose="02020404030301010803" pitchFamily="18" charset="0"/>
              </a:rPr>
              <a:t>Hospitality</a:t>
            </a:r>
            <a:r>
              <a:rPr lang="it-IT" altLang="it-IT" sz="2000" dirty="0">
                <a:solidFill>
                  <a:schemeClr val="tx1"/>
                </a:solidFill>
                <a:latin typeface="Garamond" panose="02020404030301010803" pitchFamily="18" charset="0"/>
              </a:rPr>
              <a:t>;</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6. Far crescere il morale dei dipendenti dell’azienda e rafforzare lo spirito di 	gruppo.</a:t>
            </a:r>
          </a:p>
          <a:p>
            <a:pPr marL="96482" indent="0" algn="just">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solidFill>
                <a:schemeClr val="tx1"/>
              </a:solidFill>
            </a:endParaRP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4" name="Rectangle 1"/>
          <p:cNvSpPr>
            <a:spLocks noGrp="1" noChangeArrowheads="1"/>
          </p:cNvSpPr>
          <p:nvPr>
            <p:ph type="title"/>
          </p:nvPr>
        </p:nvSpPr>
        <p:spPr>
          <a:xfrm>
            <a:off x="328235" y="67873"/>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34927370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28235" y="828598"/>
            <a:ext cx="8228160" cy="6029402"/>
          </a:xfrm>
        </p:spPr>
        <p:txBody>
          <a:bodyPr/>
          <a:lstStyle/>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Composizione di un pacchetto di sponsorizzazione:</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Brand </a:t>
            </a:r>
            <a:r>
              <a:rPr lang="it-IT" altLang="it-IT" dirty="0" err="1">
                <a:solidFill>
                  <a:schemeClr val="tx1"/>
                </a:solidFill>
                <a:latin typeface="Garamond" panose="02020404030301010803" pitchFamily="18" charset="0"/>
              </a:rPr>
              <a:t>exposure</a:t>
            </a:r>
            <a:r>
              <a:rPr lang="it-IT" altLang="it-IT" dirty="0">
                <a:solidFill>
                  <a:schemeClr val="tx1"/>
                </a:solidFill>
                <a:latin typeface="Garamond" panose="02020404030301010803" pitchFamily="18" charset="0"/>
              </a:rPr>
              <a:t>;</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Esclusività di categoria;</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Diritti di distribuzione;</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Diritti di integrare il logo della proprietà sportiva sui propri prodotti;</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Diritti legati all’</a:t>
            </a:r>
            <a:r>
              <a:rPr lang="it-IT" altLang="it-IT" dirty="0" err="1">
                <a:solidFill>
                  <a:schemeClr val="tx1"/>
                </a:solidFill>
                <a:latin typeface="Garamond" panose="02020404030301010803" pitchFamily="18" charset="0"/>
              </a:rPr>
              <a:t>Hospitality</a:t>
            </a:r>
            <a:r>
              <a:rPr lang="it-IT" altLang="it-IT" dirty="0">
                <a:solidFill>
                  <a:schemeClr val="tx1"/>
                </a:solidFill>
                <a:latin typeface="Garamond" panose="02020404030301010803" pitchFamily="18" charset="0"/>
              </a:rPr>
              <a:t>;</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Diritti a spazi pubblicitari complementari;</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Diritto di apparire sul sito;</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Biglietti gratuiti;</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Diritto alle prevendite;</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Right of first </a:t>
            </a:r>
            <a:r>
              <a:rPr lang="it-IT" altLang="it-IT" dirty="0" err="1">
                <a:solidFill>
                  <a:schemeClr val="tx1"/>
                </a:solidFill>
                <a:latin typeface="Garamond" panose="02020404030301010803" pitchFamily="18" charset="0"/>
              </a:rPr>
              <a:t>Refusal</a:t>
            </a:r>
            <a:r>
              <a:rPr lang="it-IT" altLang="it-IT" dirty="0">
                <a:solidFill>
                  <a:schemeClr val="tx1"/>
                </a:solidFill>
                <a:latin typeface="Garamond" panose="02020404030301010803" pitchFamily="18" charset="0"/>
              </a:rPr>
              <a:t>;</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Access ti </a:t>
            </a:r>
            <a:r>
              <a:rPr lang="it-IT" altLang="it-IT" dirty="0" err="1">
                <a:solidFill>
                  <a:schemeClr val="tx1"/>
                </a:solidFill>
                <a:latin typeface="Garamond" panose="02020404030301010803" pitchFamily="18" charset="0"/>
              </a:rPr>
              <a:t>property</a:t>
            </a:r>
            <a:r>
              <a:rPr lang="it-IT" altLang="it-IT" dirty="0">
                <a:solidFill>
                  <a:schemeClr val="tx1"/>
                </a:solidFill>
                <a:latin typeface="Garamond" panose="02020404030301010803" pitchFamily="18" charset="0"/>
              </a:rPr>
              <a:t> mailing list/database;</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Logo integrato nelle promozioni;</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Diritto ad altre iniziative marketing.</a:t>
            </a:r>
          </a:p>
          <a:p>
            <a:pPr marL="442261">
              <a:buClrTx/>
              <a:buSzPct val="100000"/>
              <a:buFont typeface="+mj-lt"/>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a:p>
            <a:pPr marL="442261">
              <a:buClrTx/>
              <a:buSzPct val="61000"/>
              <a:buAutoNum type="alphaLcParen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7334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3742" y="774810"/>
            <a:ext cx="8228160" cy="5684179"/>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In generale un investimento nello sport può essere valutato su tre livelli:</a:t>
            </a:r>
          </a:p>
          <a:p>
            <a:pPr marL="439382" algn="ctr">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dirty="0">
                <a:solidFill>
                  <a:schemeClr val="tx1"/>
                </a:solidFill>
                <a:effectLst>
                  <a:outerShdw blurRad="38100" dist="38100" dir="2700000" algn="tl">
                    <a:srgbClr val="000000">
                      <a:alpha val="43137"/>
                    </a:srgbClr>
                  </a:outerShdw>
                </a:effectLst>
                <a:latin typeface="Garamond" panose="02020404030301010803" pitchFamily="18" charset="0"/>
              </a:rPr>
              <a:t>Base</a:t>
            </a:r>
            <a:r>
              <a:rPr lang="it-IT" altLang="it-IT" dirty="0">
                <a:solidFill>
                  <a:schemeClr val="tx1"/>
                </a:solidFill>
                <a:latin typeface="Garamond" panose="02020404030301010803" pitchFamily="18" charset="0"/>
              </a:rPr>
              <a:t> </a:t>
            </a:r>
            <a:r>
              <a:rPr lang="it-IT" altLang="it-IT" dirty="0">
                <a:solidFill>
                  <a:schemeClr val="tx1"/>
                </a:solidFill>
                <a:latin typeface="Garamond" panose="02020404030301010803" pitchFamily="18" charset="0"/>
                <a:sym typeface="Wingdings" panose="05000000000000000000" pitchFamily="2" charset="2"/>
              </a:rPr>
              <a:t> relativo al grado di attenzione, esposizione o di contatto che l’azienda ha ottenuto con la sponsorizzazione.</a:t>
            </a:r>
          </a:p>
          <a:p>
            <a:pPr marL="439382" algn="ctr">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Intermedio</a:t>
            </a:r>
            <a:r>
              <a:rPr lang="it-IT" altLang="it-IT" dirty="0">
                <a:solidFill>
                  <a:schemeClr val="tx1"/>
                </a:solidFill>
                <a:latin typeface="Garamond" panose="02020404030301010803" pitchFamily="18" charset="0"/>
                <a:sym typeface="Wingdings" panose="05000000000000000000" pitchFamily="2" charset="2"/>
              </a:rPr>
              <a:t>  relativo al grado di percezione e </a:t>
            </a:r>
            <a:r>
              <a:rPr lang="it-IT" altLang="it-IT" dirty="0" err="1">
                <a:solidFill>
                  <a:schemeClr val="tx1"/>
                </a:solidFill>
                <a:latin typeface="Garamond" panose="02020404030301010803" pitchFamily="18" charset="0"/>
                <a:sym typeface="Wingdings" panose="05000000000000000000" pitchFamily="2" charset="2"/>
              </a:rPr>
              <a:t>ricordabilità</a:t>
            </a:r>
            <a:r>
              <a:rPr lang="it-IT" altLang="it-IT" dirty="0">
                <a:solidFill>
                  <a:schemeClr val="tx1"/>
                </a:solidFill>
                <a:latin typeface="Garamond" panose="02020404030301010803" pitchFamily="18" charset="0"/>
                <a:sym typeface="Wingdings" panose="05000000000000000000" pitchFamily="2" charset="2"/>
              </a:rPr>
              <a:t> del messaggio che il target ha recepito e al giudizio sull’azienda o sui suoi prodotti.</a:t>
            </a:r>
          </a:p>
          <a:p>
            <a:pPr marL="439382" algn="ctr">
              <a:buSzPct val="45000"/>
              <a:buFontTx/>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dirty="0">
                <a:solidFill>
                  <a:schemeClr val="tx1"/>
                </a:solidFill>
                <a:effectLst>
                  <a:outerShdw blurRad="38100" dist="38100" dir="2700000" algn="tl">
                    <a:srgbClr val="000000">
                      <a:alpha val="43137"/>
                    </a:srgbClr>
                  </a:outerShdw>
                </a:effectLst>
                <a:latin typeface="Garamond" panose="02020404030301010803" pitchFamily="18" charset="0"/>
                <a:sym typeface="Wingdings" panose="05000000000000000000" pitchFamily="2" charset="2"/>
              </a:rPr>
              <a:t>Finale</a:t>
            </a:r>
            <a:r>
              <a:rPr lang="it-IT" altLang="it-IT" dirty="0">
                <a:solidFill>
                  <a:schemeClr val="tx1"/>
                </a:solidFill>
                <a:latin typeface="Garamond" panose="02020404030301010803" pitchFamily="18" charset="0"/>
                <a:sym typeface="Wingdings" panose="05000000000000000000" pitchFamily="2" charset="2"/>
              </a:rPr>
              <a:t>  misura gli eventuali cambiamenti in termini di percezione, posizionamento e l’atteggiamento riscontrabile nel target che si traduce in comportamento di acquisto o di utilizzo del prodotto</a:t>
            </a:r>
            <a:r>
              <a:rPr lang="it-IT" altLang="it-IT" dirty="0" smtClean="0">
                <a:solidFill>
                  <a:schemeClr val="tx1"/>
                </a:solidFill>
                <a:latin typeface="Garamond" panose="02020404030301010803" pitchFamily="18" charset="0"/>
                <a:sym typeface="Wingdings" panose="05000000000000000000" pitchFamily="2" charset="2"/>
              </a:rPr>
              <a:t>.</a:t>
            </a:r>
            <a:endParaRPr lang="it-IT" altLang="it-IT" dirty="0">
              <a:latin typeface="Garamond" panose="02020404030301010803" pitchFamily="18" charset="0"/>
            </a:endParaRPr>
          </a:p>
          <a:p>
            <a:pPr marL="0" indent="-292325" algn="just">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Ognuno di questi tre livelli può essere ulteriormente dettagliato in relazione a un criterio temporale nelle tre seguenti attività: </a:t>
            </a:r>
            <a:r>
              <a:rPr lang="it-IT" altLang="it-IT" u="sng" dirty="0">
                <a:solidFill>
                  <a:schemeClr val="tx1"/>
                </a:solidFill>
                <a:effectLst>
                  <a:outerShdw blurRad="38100" dist="38100" dir="2700000" algn="tl">
                    <a:srgbClr val="000000">
                      <a:alpha val="43137"/>
                    </a:srgbClr>
                  </a:outerShdw>
                </a:effectLst>
                <a:latin typeface="Garamond" panose="02020404030301010803" pitchFamily="18" charset="0"/>
              </a:rPr>
              <a:t>analisi di breve periodo </a:t>
            </a:r>
            <a:r>
              <a:rPr lang="it-IT" altLang="it-IT" dirty="0">
                <a:solidFill>
                  <a:schemeClr val="tx1"/>
                </a:solidFill>
                <a:latin typeface="Garamond" panose="02020404030301010803" pitchFamily="18" charset="0"/>
              </a:rPr>
              <a:t>(analisi degli output) che generalmente  misura, in funzione degli obiettivi perseguiti, numero di contatti realizzati, di accordi conclusi e di vendite realizzate, </a:t>
            </a:r>
            <a:r>
              <a:rPr lang="it-IT" altLang="it-IT" i="1" dirty="0" err="1">
                <a:solidFill>
                  <a:schemeClr val="tx1"/>
                </a:solidFill>
                <a:latin typeface="Garamond" panose="02020404030301010803" pitchFamily="18" charset="0"/>
              </a:rPr>
              <a:t>redemption</a:t>
            </a:r>
            <a:r>
              <a:rPr lang="it-IT" altLang="it-IT" dirty="0">
                <a:solidFill>
                  <a:schemeClr val="tx1"/>
                </a:solidFill>
                <a:latin typeface="Garamond" panose="02020404030301010803" pitchFamily="18" charset="0"/>
              </a:rPr>
              <a:t>; </a:t>
            </a:r>
            <a:r>
              <a:rPr lang="it-IT" altLang="it-IT" u="sng" dirty="0">
                <a:solidFill>
                  <a:schemeClr val="tx1"/>
                </a:solidFill>
                <a:effectLst>
                  <a:outerShdw blurRad="38100" dist="38100" dir="2700000" algn="tl">
                    <a:srgbClr val="000000">
                      <a:alpha val="43137"/>
                    </a:srgbClr>
                  </a:outerShdw>
                </a:effectLst>
                <a:latin typeface="Garamond" panose="02020404030301010803" pitchFamily="18" charset="0"/>
              </a:rPr>
              <a:t>analisi di medio periodo </a:t>
            </a:r>
            <a:r>
              <a:rPr lang="it-IT" altLang="it-IT" dirty="0">
                <a:solidFill>
                  <a:schemeClr val="tx1"/>
                </a:solidFill>
                <a:latin typeface="Garamond" panose="02020404030301010803" pitchFamily="18" charset="0"/>
              </a:rPr>
              <a:t>che si riferiscono sia a livello di notorietà, di </a:t>
            </a:r>
            <a:r>
              <a:rPr lang="it-IT" altLang="it-IT" dirty="0" err="1">
                <a:solidFill>
                  <a:schemeClr val="tx1"/>
                </a:solidFill>
                <a:latin typeface="Garamond" panose="02020404030301010803" pitchFamily="18" charset="0"/>
              </a:rPr>
              <a:t>ricordabilità</a:t>
            </a:r>
            <a:r>
              <a:rPr lang="it-IT" altLang="it-IT" dirty="0">
                <a:solidFill>
                  <a:schemeClr val="tx1"/>
                </a:solidFill>
                <a:latin typeface="Garamond" panose="02020404030301010803" pitchFamily="18" charset="0"/>
              </a:rPr>
              <a:t> e di immagine, sia al cambiamento degli atteggiamenti del target in termini di percezione e di comportamento di acquisto; </a:t>
            </a:r>
            <a:r>
              <a:rPr lang="it-IT" altLang="it-IT" u="sng" dirty="0">
                <a:solidFill>
                  <a:schemeClr val="tx1"/>
                </a:solidFill>
                <a:effectLst>
                  <a:outerShdw blurRad="38100" dist="38100" dir="2700000" algn="tl">
                    <a:srgbClr val="000000">
                      <a:alpha val="43137"/>
                    </a:srgbClr>
                  </a:outerShdw>
                </a:effectLst>
                <a:latin typeface="Garamond" panose="02020404030301010803" pitchFamily="18" charset="0"/>
              </a:rPr>
              <a:t>analisi di lungo periodo </a:t>
            </a:r>
            <a:r>
              <a:rPr lang="it-IT" altLang="it-IT" dirty="0">
                <a:solidFill>
                  <a:schemeClr val="tx1"/>
                </a:solidFill>
                <a:latin typeface="Garamond" panose="02020404030301010803" pitchFamily="18" charset="0"/>
              </a:rPr>
              <a:t>(analisi deli out </a:t>
            </a:r>
            <a:r>
              <a:rPr lang="it-IT" altLang="it-IT" dirty="0" err="1">
                <a:solidFill>
                  <a:schemeClr val="tx1"/>
                </a:solidFill>
                <a:latin typeface="Garamond" panose="02020404030301010803" pitchFamily="18" charset="0"/>
              </a:rPr>
              <a:t>growth</a:t>
            </a:r>
            <a:r>
              <a:rPr lang="it-IT" altLang="it-IT" dirty="0">
                <a:solidFill>
                  <a:schemeClr val="tx1"/>
                </a:solidFill>
                <a:latin typeface="Garamond" panose="02020404030301010803" pitchFamily="18" charset="0"/>
              </a:rPr>
              <a:t>) che si riferiscono alla reputazione e al posizionamento dell’azienda.</a:t>
            </a:r>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30302284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26848" y="727194"/>
            <a:ext cx="8228160" cy="5906688"/>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b="1" u="sng" dirty="0">
              <a:solidFill>
                <a:schemeClr val="tx1"/>
              </a:solidFill>
              <a:effectLst>
                <a:outerShdw blurRad="38100" dist="38100" dir="2700000" algn="tl">
                  <a:srgbClr val="000000">
                    <a:alpha val="43137"/>
                  </a:srgbClr>
                </a:outerShdw>
              </a:effectLst>
            </a:endParaRP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b="1" u="sng" dirty="0">
                <a:solidFill>
                  <a:schemeClr val="tx1"/>
                </a:solidFill>
                <a:effectLst>
                  <a:outerShdw blurRad="38100" dist="38100" dir="2700000" algn="tl">
                    <a:srgbClr val="000000">
                      <a:alpha val="43137"/>
                    </a:srgbClr>
                  </a:outerShdw>
                </a:effectLst>
                <a:latin typeface="Garamond" panose="02020404030301010803" pitchFamily="18" charset="0"/>
              </a:rPr>
              <a:t>Criterio del </a:t>
            </a:r>
            <a:r>
              <a:rPr lang="it-IT" altLang="it-IT" sz="2000" b="1" u="sng" dirty="0" smtClean="0">
                <a:solidFill>
                  <a:schemeClr val="tx1"/>
                </a:solidFill>
                <a:effectLst>
                  <a:outerShdw blurRad="38100" dist="38100" dir="2700000" algn="tl">
                    <a:srgbClr val="000000">
                      <a:alpha val="43137"/>
                    </a:srgbClr>
                  </a:outerShdw>
                </a:effectLst>
                <a:latin typeface="Garamond" panose="02020404030301010803" pitchFamily="18" charset="0"/>
              </a:rPr>
              <a:t>costo-contratto</a:t>
            </a:r>
            <a:endParaRPr lang="it-IT" altLang="it-IT" sz="2000" b="1" u="sng" dirty="0">
              <a:solidFill>
                <a:schemeClr val="tx1"/>
              </a:solidFill>
              <a:effectLst>
                <a:outerShdw blurRad="38100" dist="38100" dir="2700000" algn="tl">
                  <a:srgbClr val="000000">
                    <a:alpha val="43137"/>
                  </a:srgbClr>
                </a:outerShdw>
              </a:effectLst>
              <a:latin typeface="Garamond" panose="02020404030301010803" pitchFamily="18" charset="0"/>
            </a:endParaRP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effectLst>
                  <a:outerShdw blurRad="38100" dist="38100" dir="2700000" algn="tl">
                    <a:srgbClr val="000000">
                      <a:alpha val="43137"/>
                    </a:srgbClr>
                  </a:outerShdw>
                </a:effectLst>
                <a:latin typeface="Garamond" panose="02020404030301010803" pitchFamily="18" charset="0"/>
              </a:rPr>
              <a:t>Costo unitario sostenuto per raggiungere il cliente potenziale, che si ottiene rapportando il budget allocato con il numero di persone che hanno partecipato all’evento</a:t>
            </a:r>
            <a:r>
              <a:rPr lang="it-IT" altLang="it-IT" sz="2000" dirty="0" smtClean="0">
                <a:solidFill>
                  <a:schemeClr val="tx1"/>
                </a:solidFill>
                <a:effectLst>
                  <a:outerShdw blurRad="38100" dist="38100" dir="2700000" algn="tl">
                    <a:srgbClr val="000000">
                      <a:alpha val="43137"/>
                    </a:srgbClr>
                  </a:outerShdw>
                </a:effectLst>
                <a:latin typeface="Garamond" panose="02020404030301010803" pitchFamily="18" charset="0"/>
              </a:rPr>
              <a:t>.</a:t>
            </a:r>
            <a:endParaRPr lang="it-IT" altLang="it-IT" sz="2000" dirty="0">
              <a:solidFill>
                <a:schemeClr val="tx1"/>
              </a:solidFill>
              <a:effectLst>
                <a:outerShdw blurRad="38100" dist="38100" dir="2700000" algn="tl">
                  <a:srgbClr val="000000">
                    <a:alpha val="43137"/>
                  </a:srgbClr>
                </a:outerShdw>
              </a:effectLst>
              <a:latin typeface="Garamond" panose="02020404030301010803" pitchFamily="18" charset="0"/>
            </a:endParaRP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Questo valore dipende dal canale/mezzo utilizzato. Più il contratto è diretto, più costa. Lo sport rappresenta uno dei mezzi di comunicazione più diretti e personali che esistano.</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Questo valore dipende anche dalla forza d’impatto che si vuole creare; un contratto creato  attraverso un gadget o un sample di prodotto è più efficace di uno instaurato tramite un semplice flyer.</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000" dirty="0">
                <a:solidFill>
                  <a:schemeClr val="tx1"/>
                </a:solidFill>
                <a:latin typeface="Garamond" panose="02020404030301010803" pitchFamily="18" charset="0"/>
              </a:rPr>
              <a:t>Il costo contratto di un evento sportivo è più alto di una campagna pubblicitaria.</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sz="2000" dirty="0">
              <a:solidFill>
                <a:schemeClr val="tx1"/>
              </a:solidFill>
            </a:endParaRP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18124726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44777" y="969241"/>
            <a:ext cx="8228160" cy="5888759"/>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1" u="sng" dirty="0">
                <a:solidFill>
                  <a:schemeClr val="tx1"/>
                </a:solidFill>
                <a:effectLst>
                  <a:outerShdw blurRad="38100" dist="38100" dir="2700000" algn="tl">
                    <a:srgbClr val="000000">
                      <a:alpha val="43137"/>
                    </a:srgbClr>
                  </a:outerShdw>
                </a:effectLst>
                <a:latin typeface="Garamond" panose="02020404030301010803" pitchFamily="18" charset="0"/>
              </a:rPr>
              <a:t>Il testimonial</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Forma speciale di sponsorizzazione con cui una persona famosa mette la sua immagine popolare al servizio della strategia promozionale di una azienda.</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La forte immagine dell’atleta può essere trasferita al prodotto/azienda, distinguerli dai loro concorrenti e rinforzare la </a:t>
            </a:r>
            <a:r>
              <a:rPr lang="it-IT" altLang="it-IT" sz="2177" dirty="0" smtClean="0">
                <a:solidFill>
                  <a:schemeClr val="tx1"/>
                </a:solidFill>
                <a:latin typeface="Garamond" panose="02020404030301010803" pitchFamily="18" charset="0"/>
              </a:rPr>
              <a:t>credibilità.</a:t>
            </a:r>
            <a:endParaRPr lang="it-IT" altLang="it-IT" sz="2177" dirty="0">
              <a:solidFill>
                <a:schemeClr val="tx1"/>
              </a:solidFill>
              <a:latin typeface="Garamond" panose="02020404030301010803" pitchFamily="18" charset="0"/>
            </a:endParaRP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smtClean="0">
                <a:solidFill>
                  <a:schemeClr val="tx1"/>
                </a:solidFill>
                <a:latin typeface="Garamond" panose="02020404030301010803" pitchFamily="18" charset="0"/>
              </a:rPr>
              <a:t>Il </a:t>
            </a:r>
            <a:r>
              <a:rPr lang="it-IT" altLang="it-IT" sz="2177" dirty="0">
                <a:solidFill>
                  <a:schemeClr val="tx1"/>
                </a:solidFill>
                <a:latin typeface="Garamond" panose="02020404030301010803" pitchFamily="18" charset="0"/>
              </a:rPr>
              <a:t>testimonial è pagato per </a:t>
            </a:r>
          </a:p>
          <a:p>
            <a:pPr marL="0" indent="0" algn="ctr">
              <a:spcBef>
                <a:spcPts val="0"/>
              </a:spcBef>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«raccomandare il prodotto» e «incitare al suo acquisto</a:t>
            </a:r>
            <a:r>
              <a:rPr lang="it-IT" altLang="it-IT" sz="2177" dirty="0" smtClean="0">
                <a:solidFill>
                  <a:schemeClr val="tx1"/>
                </a:solidFill>
                <a:latin typeface="Garamond" panose="02020404030301010803" pitchFamily="18" charset="0"/>
              </a:rPr>
              <a:t>»</a:t>
            </a:r>
            <a:endParaRPr lang="it-IT" altLang="it-IT" sz="2177" dirty="0">
              <a:solidFill>
                <a:schemeClr val="tx1"/>
              </a:solidFill>
              <a:effectLst>
                <a:outerShdw blurRad="38100" dist="38100" dir="2700000" algn="tl">
                  <a:srgbClr val="000000">
                    <a:alpha val="43137"/>
                  </a:srgbClr>
                </a:outerShdw>
              </a:effectLst>
              <a:latin typeface="Garamond" panose="02020404030301010803" pitchFamily="18" charset="0"/>
            </a:endParaRPr>
          </a:p>
          <a:p>
            <a:pPr marL="0" indent="0" algn="ctr">
              <a:spcBef>
                <a:spcPts val="0"/>
              </a:spcBef>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rPr>
              <a:t>Perché il testimonial possa esercitare quest’influenza, il prodotto deve corrispondere all’immagine dell’atleta.</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22061951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3742" y="1040959"/>
            <a:ext cx="8228160" cy="4898880"/>
          </a:xfrm>
        </p:spPr>
        <p:txBody>
          <a:bodyPr/>
          <a:lstStyle/>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b="1" u="sng" dirty="0">
                <a:solidFill>
                  <a:schemeClr val="tx1"/>
                </a:solidFill>
                <a:effectLst>
                  <a:outerShdw blurRad="38100" dist="38100" dir="2700000" algn="tl">
                    <a:srgbClr val="000000">
                      <a:alpha val="43137"/>
                    </a:srgbClr>
                  </a:outerShdw>
                </a:effectLst>
                <a:latin typeface="Garamond" panose="02020404030301010803" pitchFamily="18" charset="0"/>
                <a:cs typeface="Gautami" panose="020B0502040204020203" pitchFamily="34" charset="0"/>
              </a:rPr>
              <a:t>Internet e Social media </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cs typeface="Gautami" panose="020B0502040204020203" pitchFamily="34" charset="0"/>
              </a:rPr>
              <a:t>Inizialmente utilizzati per strategie di marketing online, per la divulgazione di informazioni, oggi i social media sono diventati un vero e proprio mezzo di comunicazione.</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cs typeface="Gautami" panose="020B0502040204020203" pitchFamily="34" charset="0"/>
              </a:rPr>
              <a:t>I </a:t>
            </a:r>
            <a:r>
              <a:rPr lang="it-IT" altLang="it-IT" sz="2177" i="1" dirty="0" err="1">
                <a:solidFill>
                  <a:schemeClr val="tx1"/>
                </a:solidFill>
                <a:latin typeface="Garamond" panose="02020404030301010803" pitchFamily="18" charset="0"/>
                <a:cs typeface="Gautami" panose="020B0502040204020203" pitchFamily="34" charset="0"/>
              </a:rPr>
              <a:t>digital</a:t>
            </a:r>
            <a:r>
              <a:rPr lang="it-IT" altLang="it-IT" sz="2177" i="1" dirty="0">
                <a:solidFill>
                  <a:schemeClr val="tx1"/>
                </a:solidFill>
                <a:latin typeface="Garamond" panose="02020404030301010803" pitchFamily="18" charset="0"/>
                <a:cs typeface="Gautami" panose="020B0502040204020203" pitchFamily="34" charset="0"/>
              </a:rPr>
              <a:t> media </a:t>
            </a:r>
            <a:r>
              <a:rPr lang="it-IT" altLang="it-IT" sz="2177" dirty="0">
                <a:solidFill>
                  <a:schemeClr val="tx1"/>
                </a:solidFill>
                <a:latin typeface="Garamond" panose="02020404030301010803" pitchFamily="18" charset="0"/>
                <a:cs typeface="Gautami" panose="020B0502040204020203" pitchFamily="34" charset="0"/>
              </a:rPr>
              <a:t>hanno accesso ad una vasta fascia della popolazione (nazionale ed internazionale) e rappresentano una piattaforma dove le persone sono esposte a ciò che gli interessa e lo condividono.</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cs typeface="Gautami" panose="020B0502040204020203" pitchFamily="34" charset="0"/>
              </a:rPr>
              <a:t>I fans condividono video e foto delle gare oppure condividono video divertenti che aumentano il coinvolgimento dei tifosi.</a:t>
            </a:r>
          </a:p>
          <a:p>
            <a:pPr marL="96482" indent="0" algn="ctr">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sz="2177" dirty="0">
                <a:solidFill>
                  <a:schemeClr val="tx1"/>
                </a:solidFill>
                <a:latin typeface="Garamond" panose="02020404030301010803" pitchFamily="18" charset="0"/>
                <a:cs typeface="Gautami" panose="020B0502040204020203" pitchFamily="34" charset="0"/>
              </a:rPr>
              <a:t>Gli sponsor possono anche lanciare attività sui siti delle proprietà sportive</a:t>
            </a:r>
          </a:p>
          <a:p>
            <a:pPr marL="391686" indent="-292325">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23149436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35812" y="837563"/>
            <a:ext cx="8228160" cy="6235590"/>
          </a:xfrm>
        </p:spPr>
        <p:txBody>
          <a:bodyPr/>
          <a:lstStyle/>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i="1" dirty="0">
                <a:solidFill>
                  <a:schemeClr val="tx1"/>
                </a:solidFill>
                <a:latin typeface="Garamond" panose="02020404030301010803" pitchFamily="18" charset="0"/>
              </a:rPr>
              <a:t>Case </a:t>
            </a:r>
            <a:r>
              <a:rPr lang="it-IT" altLang="it-IT" i="1" dirty="0" err="1">
                <a:solidFill>
                  <a:schemeClr val="tx1"/>
                </a:solidFill>
                <a:latin typeface="Garamond" panose="02020404030301010803" pitchFamily="18" charset="0"/>
              </a:rPr>
              <a:t>Studies</a:t>
            </a:r>
            <a:endParaRPr lang="it-IT" altLang="it-IT" i="1" dirty="0">
              <a:solidFill>
                <a:schemeClr val="tx1"/>
              </a:solidFill>
              <a:latin typeface="Garamond" panose="02020404030301010803" pitchFamily="18" charset="0"/>
            </a:endParaRP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u="sng" dirty="0">
                <a:solidFill>
                  <a:schemeClr val="tx1"/>
                </a:solidFill>
                <a:effectLst>
                  <a:outerShdw blurRad="38100" dist="38100" dir="2700000" algn="tl">
                    <a:srgbClr val="000000">
                      <a:alpha val="43137"/>
                    </a:srgbClr>
                  </a:outerShdw>
                </a:effectLst>
                <a:latin typeface="Garamond" panose="02020404030301010803" pitchFamily="18" charset="0"/>
              </a:rPr>
              <a:t>HEINEKEN – CHAMPIONS LEAGUE </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La nota birra olandese investe 62 milioni di Euro all’anno per sponsorizzare la più prestigiosa competizione calcistica per </a:t>
            </a:r>
            <a:r>
              <a:rPr lang="it-IT" altLang="it-IT" dirty="0" err="1">
                <a:solidFill>
                  <a:schemeClr val="tx1"/>
                </a:solidFill>
                <a:latin typeface="Garamond" panose="02020404030301010803" pitchFamily="18" charset="0"/>
              </a:rPr>
              <a:t>Clubs</a:t>
            </a:r>
            <a:r>
              <a:rPr lang="it-IT" altLang="it-IT" dirty="0">
                <a:solidFill>
                  <a:schemeClr val="tx1"/>
                </a:solidFill>
                <a:latin typeface="Garamond" panose="02020404030301010803" pitchFamily="18" charset="0"/>
              </a:rPr>
              <a:t>.</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Esempio eccellente di una marca che sfrutta il pacchetto di sponsorizzazione in modo efficace, generando dunque un ritorno di investimento.</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Munita di un dipartimento </a:t>
            </a:r>
            <a:r>
              <a:rPr lang="it-IT" altLang="it-IT" dirty="0" err="1">
                <a:solidFill>
                  <a:schemeClr val="tx1"/>
                </a:solidFill>
                <a:latin typeface="Garamond" panose="02020404030301010803" pitchFamily="18" charset="0"/>
              </a:rPr>
              <a:t>sponsorship</a:t>
            </a:r>
            <a:r>
              <a:rPr lang="it-IT" altLang="it-IT" dirty="0">
                <a:solidFill>
                  <a:schemeClr val="tx1"/>
                </a:solidFill>
                <a:latin typeface="Garamond" panose="02020404030301010803" pitchFamily="18" charset="0"/>
              </a:rPr>
              <a:t>, la società punta molto sull’uso dei social media, in particolare attraverso i video diffusi in rete, mediante spot originali oppure </a:t>
            </a:r>
            <a:r>
              <a:rPr lang="it-IT" altLang="it-IT" dirty="0" err="1">
                <a:solidFill>
                  <a:schemeClr val="tx1"/>
                </a:solidFill>
                <a:latin typeface="Garamond" panose="02020404030301010803" pitchFamily="18" charset="0"/>
              </a:rPr>
              <a:t>candid</a:t>
            </a:r>
            <a:r>
              <a:rPr lang="it-IT" altLang="it-IT" dirty="0">
                <a:solidFill>
                  <a:schemeClr val="tx1"/>
                </a:solidFill>
                <a:latin typeface="Garamond" panose="02020404030301010803" pitchFamily="18" charset="0"/>
              </a:rPr>
              <a:t> camera dove venivano lanciate sfide o fatti semplici scherzi.</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endParaRPr lang="it-IT" altLang="it-IT" dirty="0">
              <a:latin typeface="Garamond" panose="02020404030301010803" pitchFamily="18" charset="0"/>
            </a:endParaRP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Hans Erik </a:t>
            </a:r>
            <a:r>
              <a:rPr lang="it-IT" altLang="it-IT" dirty="0" err="1">
                <a:solidFill>
                  <a:schemeClr val="tx1"/>
                </a:solidFill>
                <a:latin typeface="Garamond" panose="02020404030301010803" pitchFamily="18" charset="0"/>
              </a:rPr>
              <a:t>Tuijt</a:t>
            </a:r>
            <a:r>
              <a:rPr lang="it-IT" altLang="it-IT" dirty="0">
                <a:solidFill>
                  <a:schemeClr val="tx1"/>
                </a:solidFill>
                <a:latin typeface="Garamond" panose="02020404030301010803" pitchFamily="18" charset="0"/>
              </a:rPr>
              <a:t>, Direttore Globale di Sponsorizzazione della Heineken:</a:t>
            </a: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dirty="0">
                <a:solidFill>
                  <a:schemeClr val="tx1"/>
                </a:solidFill>
                <a:latin typeface="Garamond" panose="02020404030301010803" pitchFamily="18" charset="0"/>
              </a:rPr>
              <a:t>«</a:t>
            </a:r>
            <a:r>
              <a:rPr lang="it-IT" altLang="it-IT" i="1" dirty="0">
                <a:solidFill>
                  <a:schemeClr val="tx1"/>
                </a:solidFill>
                <a:latin typeface="Garamond" panose="02020404030301010803" pitchFamily="18" charset="0"/>
              </a:rPr>
              <a:t>La Uefa Champions League è la più grande piattaforma di attivazione della marca Heineken. Secondo i nostri studi di mercato, in 8 anni di </a:t>
            </a:r>
            <a:r>
              <a:rPr lang="it-IT" altLang="it-IT" i="1" dirty="0" err="1">
                <a:solidFill>
                  <a:schemeClr val="tx1"/>
                </a:solidFill>
                <a:latin typeface="Garamond" panose="02020404030301010803" pitchFamily="18" charset="0"/>
              </a:rPr>
              <a:t>partenership</a:t>
            </a:r>
            <a:r>
              <a:rPr lang="it-IT" altLang="it-IT" i="1" dirty="0">
                <a:solidFill>
                  <a:schemeClr val="tx1"/>
                </a:solidFill>
                <a:latin typeface="Garamond" panose="02020404030301010803" pitchFamily="18" charset="0"/>
              </a:rPr>
              <a:t> il riconoscimento del marchio Heineken è cresciuto del 60% tra i fan della Uefa </a:t>
            </a:r>
            <a:r>
              <a:rPr lang="it-IT" altLang="it-IT" i="1" dirty="0" err="1">
                <a:solidFill>
                  <a:schemeClr val="tx1"/>
                </a:solidFill>
                <a:latin typeface="Garamond" panose="02020404030301010803" pitchFamily="18" charset="0"/>
              </a:rPr>
              <a:t>Championas</a:t>
            </a:r>
            <a:r>
              <a:rPr lang="it-IT" altLang="it-IT" i="1" dirty="0">
                <a:solidFill>
                  <a:schemeClr val="tx1"/>
                </a:solidFill>
                <a:latin typeface="Garamond" panose="02020404030301010803" pitchFamily="18" charset="0"/>
              </a:rPr>
              <a:t> League</a:t>
            </a:r>
            <a:r>
              <a:rPr lang="it-IT" altLang="it-IT" dirty="0">
                <a:solidFill>
                  <a:schemeClr val="tx1"/>
                </a:solidFill>
                <a:latin typeface="Garamond" panose="02020404030301010803" pitchFamily="18" charset="0"/>
              </a:rPr>
              <a:t>» (30.10.2013 «Heineken </a:t>
            </a:r>
            <a:r>
              <a:rPr lang="it-IT" altLang="it-IT" dirty="0" err="1">
                <a:solidFill>
                  <a:schemeClr val="tx1"/>
                </a:solidFill>
                <a:latin typeface="Garamond" panose="02020404030301010803" pitchFamily="18" charset="0"/>
              </a:rPr>
              <a:t>drinks</a:t>
            </a:r>
            <a:r>
              <a:rPr lang="it-IT" altLang="it-IT" dirty="0">
                <a:solidFill>
                  <a:schemeClr val="tx1"/>
                </a:solidFill>
                <a:latin typeface="Garamond" panose="02020404030301010803" pitchFamily="18" charset="0"/>
              </a:rPr>
              <a:t> to </a:t>
            </a:r>
            <a:r>
              <a:rPr lang="it-IT" altLang="it-IT" dirty="0" err="1">
                <a:solidFill>
                  <a:schemeClr val="tx1"/>
                </a:solidFill>
                <a:latin typeface="Garamond" panose="02020404030301010803" pitchFamily="18" charset="0"/>
              </a:rPr>
              <a:t>another</a:t>
            </a:r>
            <a:r>
              <a:rPr lang="it-IT" altLang="it-IT" dirty="0">
                <a:solidFill>
                  <a:schemeClr val="tx1"/>
                </a:solidFill>
                <a:latin typeface="Garamond" panose="02020404030301010803" pitchFamily="18" charset="0"/>
              </a:rPr>
              <a:t> Champions League </a:t>
            </a:r>
            <a:r>
              <a:rPr lang="it-IT" altLang="it-IT" dirty="0" err="1">
                <a:solidFill>
                  <a:schemeClr val="tx1"/>
                </a:solidFill>
                <a:latin typeface="Garamond" panose="02020404030301010803" pitchFamily="18" charset="0"/>
              </a:rPr>
              <a:t>sponsorship</a:t>
            </a:r>
            <a:r>
              <a:rPr lang="it-IT" altLang="it-IT" dirty="0">
                <a:solidFill>
                  <a:schemeClr val="tx1"/>
                </a:solidFill>
                <a:latin typeface="Garamond" panose="02020404030301010803" pitchFamily="18" charset="0"/>
              </a:rPr>
              <a:t> </a:t>
            </a:r>
            <a:r>
              <a:rPr lang="it-IT" altLang="it-IT" dirty="0" err="1">
                <a:solidFill>
                  <a:schemeClr val="tx1"/>
                </a:solidFill>
                <a:latin typeface="Garamond" panose="02020404030301010803" pitchFamily="18" charset="0"/>
              </a:rPr>
              <a:t>renewal</a:t>
            </a:r>
            <a:r>
              <a:rPr lang="it-IT" altLang="it-IT" dirty="0">
                <a:solidFill>
                  <a:schemeClr val="tx1"/>
                </a:solidFill>
                <a:latin typeface="Garamond" panose="02020404030301010803" pitchFamily="18" charset="0"/>
              </a:rPr>
              <a:t>» </a:t>
            </a:r>
            <a:r>
              <a:rPr lang="it-IT" altLang="it-IT" dirty="0" err="1">
                <a:solidFill>
                  <a:schemeClr val="tx1"/>
                </a:solidFill>
                <a:latin typeface="Garamond" panose="02020404030301010803" pitchFamily="18" charset="0"/>
              </a:rPr>
              <a:t>Sportcal</a:t>
            </a:r>
            <a:r>
              <a:rPr lang="it-IT" altLang="it-IT" dirty="0" smtClean="0">
                <a:solidFill>
                  <a:schemeClr val="tx1"/>
                </a:solidFill>
                <a:latin typeface="Garamond" panose="02020404030301010803" pitchFamily="18" charset="0"/>
              </a:rPr>
              <a:t>).</a:t>
            </a:r>
            <a:endParaRPr lang="it-IT" altLang="it-IT" dirty="0">
              <a:solidFill>
                <a:schemeClr val="tx1"/>
              </a:solidFill>
              <a:latin typeface="Garamond" panose="02020404030301010803" pitchFamily="18" charset="0"/>
            </a:endParaRPr>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26004814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35812" y="837563"/>
            <a:ext cx="8228160" cy="6235590"/>
          </a:xfrm>
        </p:spPr>
        <p:txBody>
          <a:bodyPr/>
          <a:lstStyle/>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i="1" dirty="0">
                <a:solidFill>
                  <a:schemeClr val="tx1"/>
                </a:solidFill>
                <a:latin typeface="Garamond" panose="02020404030301010803" pitchFamily="18" charset="0"/>
              </a:rPr>
              <a:t>Case </a:t>
            </a:r>
            <a:r>
              <a:rPr lang="it-IT" altLang="it-IT" i="1" dirty="0" err="1">
                <a:solidFill>
                  <a:schemeClr val="tx1"/>
                </a:solidFill>
                <a:latin typeface="Garamond" panose="02020404030301010803" pitchFamily="18" charset="0"/>
              </a:rPr>
              <a:t>Studies</a:t>
            </a:r>
            <a:endParaRPr lang="it-IT" altLang="it-IT" i="1" dirty="0">
              <a:solidFill>
                <a:schemeClr val="tx1"/>
              </a:solidFill>
              <a:latin typeface="Garamond" panose="02020404030301010803" pitchFamily="18" charset="0"/>
            </a:endParaRP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u="sng" dirty="0" smtClean="0">
                <a:solidFill>
                  <a:schemeClr val="tx1"/>
                </a:solidFill>
                <a:effectLst>
                  <a:outerShdw blurRad="38100" dist="38100" dir="2700000" algn="tl">
                    <a:srgbClr val="000000">
                      <a:alpha val="43137"/>
                    </a:srgbClr>
                  </a:outerShdw>
                </a:effectLst>
                <a:latin typeface="Garamond" panose="02020404030301010803" pitchFamily="18" charset="0"/>
              </a:rPr>
              <a:t>BANCO SANTANDER </a:t>
            </a:r>
            <a:r>
              <a:rPr lang="it-IT" altLang="it-IT" b="1" u="sng" dirty="0">
                <a:solidFill>
                  <a:schemeClr val="tx1"/>
                </a:solidFill>
                <a:effectLst>
                  <a:outerShdw blurRad="38100" dist="38100" dir="2700000" algn="tl">
                    <a:srgbClr val="000000">
                      <a:alpha val="43137"/>
                    </a:srgbClr>
                  </a:outerShdw>
                </a:effectLst>
                <a:latin typeface="Garamond" panose="02020404030301010803" pitchFamily="18" charset="0"/>
              </a:rPr>
              <a:t>– CHAMPIONS LEAGUE </a:t>
            </a:r>
          </a:p>
          <a:p>
            <a:pPr algn="just"/>
            <a:r>
              <a:rPr lang="it-IT" sz="1600" b="1" dirty="0"/>
              <a:t>Banco Santander (già sponsor della Liga spagnola e tra i </a:t>
            </a:r>
            <a:r>
              <a:rPr lang="it-IT" sz="1600" b="1" dirty="0" err="1"/>
              <a:t>main</a:t>
            </a:r>
            <a:r>
              <a:rPr lang="it-IT" sz="1600" b="1" dirty="0"/>
              <a:t> partner della scuderia Ferrari)</a:t>
            </a:r>
            <a:r>
              <a:rPr lang="it-IT" sz="1600" dirty="0"/>
              <a:t> </a:t>
            </a:r>
            <a:r>
              <a:rPr lang="it-IT" sz="1600" dirty="0" smtClean="0"/>
              <a:t>è lo </a:t>
            </a:r>
            <a:r>
              <a:rPr lang="it-IT" sz="1600" dirty="0"/>
              <a:t>sponsor ufficiale della UEFA Champions League dall’inizio della stagione 2018/19. L’accordo triennale comprende anche la </a:t>
            </a:r>
            <a:r>
              <a:rPr lang="it-IT" sz="1600" dirty="0" err="1"/>
              <a:t>Supercoppa</a:t>
            </a:r>
            <a:r>
              <a:rPr lang="it-IT" sz="1600" dirty="0"/>
              <a:t> UEFA, la fase finale di UEFA Youth League e la nuova fase finale di UEFA </a:t>
            </a:r>
            <a:r>
              <a:rPr lang="it-IT" sz="1600" dirty="0" err="1"/>
              <a:t>Futsal</a:t>
            </a:r>
            <a:r>
              <a:rPr lang="it-IT" sz="1600" dirty="0"/>
              <a:t> Champions League. </a:t>
            </a:r>
            <a:endParaRPr lang="it-IT" sz="1600" dirty="0" smtClean="0"/>
          </a:p>
          <a:p>
            <a:pPr algn="just"/>
            <a:r>
              <a:rPr lang="it-IT" sz="1600" i="1" dirty="0" smtClean="0"/>
              <a:t>Il </a:t>
            </a:r>
            <a:r>
              <a:rPr lang="it-IT" sz="1600" i="1" dirty="0"/>
              <a:t>gruppo iberico </a:t>
            </a:r>
            <a:r>
              <a:rPr lang="it-IT" sz="1600" i="1" dirty="0" smtClean="0"/>
              <a:t>ha preso </a:t>
            </a:r>
            <a:r>
              <a:rPr lang="it-IT" sz="1600" i="1" dirty="0"/>
              <a:t>il posto di Unicredit, la cui sponsorizzazione pluriennale </a:t>
            </a:r>
            <a:r>
              <a:rPr lang="it-IT" sz="1600" i="1" dirty="0" smtClean="0"/>
              <a:t>è terminata il 26 </a:t>
            </a:r>
            <a:r>
              <a:rPr lang="it-IT" sz="1600" i="1" dirty="0"/>
              <a:t>maggio 2018, in concomitanza con la finale di Champions, in programma a Kiev. </a:t>
            </a:r>
            <a:endParaRPr lang="it-IT" sz="1600" dirty="0"/>
          </a:p>
          <a:p>
            <a:pPr algn="just"/>
            <a:r>
              <a:rPr lang="it-IT" sz="1600" dirty="0"/>
              <a:t>Banco Santander è un’importante banca spagnola che opera nel settore </a:t>
            </a:r>
            <a:r>
              <a:rPr lang="it-IT" sz="1600" i="1" dirty="0" err="1"/>
              <a:t>retail</a:t>
            </a:r>
            <a:r>
              <a:rPr lang="it-IT" sz="1600" dirty="0"/>
              <a:t> e commerciale ed è stata fondata nel 1857. Con 131 milioni di clienti, ha una quota significativa di mercato in 10 paesi in Europa e America ed è tra le prime banche al mondo per valore di mercato: per questo, è una partner eccellente della competizione calcistica per club più prestigiosa d’Europa</a:t>
            </a:r>
            <a:r>
              <a:rPr lang="it-IT" sz="1600" dirty="0" smtClean="0"/>
              <a:t>.</a:t>
            </a:r>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15317565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44124" y="622410"/>
            <a:ext cx="8228160" cy="5196500"/>
          </a:xfrm>
        </p:spPr>
        <p:txBody>
          <a:bodyPr/>
          <a:lstStyle/>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i="1" dirty="0">
                <a:solidFill>
                  <a:schemeClr val="tx1"/>
                </a:solidFill>
                <a:latin typeface="Garamond" panose="02020404030301010803" pitchFamily="18" charset="0"/>
              </a:rPr>
              <a:t>Case </a:t>
            </a:r>
            <a:r>
              <a:rPr lang="it-IT" altLang="it-IT" i="1" dirty="0" err="1">
                <a:solidFill>
                  <a:schemeClr val="tx1"/>
                </a:solidFill>
                <a:latin typeface="Garamond" panose="02020404030301010803" pitchFamily="18" charset="0"/>
              </a:rPr>
              <a:t>Studies</a:t>
            </a:r>
            <a:endParaRPr lang="it-IT" altLang="it-IT" i="1" dirty="0">
              <a:solidFill>
                <a:schemeClr val="tx1"/>
              </a:solidFill>
              <a:latin typeface="Garamond" panose="02020404030301010803" pitchFamily="18" charset="0"/>
            </a:endParaRPr>
          </a:p>
          <a:p>
            <a:pPr marL="391686" indent="-292325" algn="ctr">
              <a:buClrTx/>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defRPr/>
            </a:pPr>
            <a:r>
              <a:rPr lang="it-IT" altLang="it-IT" b="1" u="sng" dirty="0" smtClean="0">
                <a:solidFill>
                  <a:schemeClr val="tx1"/>
                </a:solidFill>
                <a:effectLst>
                  <a:outerShdw blurRad="38100" dist="38100" dir="2700000" algn="tl">
                    <a:srgbClr val="000000">
                      <a:alpha val="43137"/>
                    </a:srgbClr>
                  </a:outerShdw>
                </a:effectLst>
                <a:latin typeface="Garamond" panose="02020404030301010803" pitchFamily="18" charset="0"/>
              </a:rPr>
              <a:t>BANCO SANTANDER </a:t>
            </a:r>
            <a:r>
              <a:rPr lang="it-IT" altLang="it-IT" b="1" u="sng" dirty="0">
                <a:solidFill>
                  <a:schemeClr val="tx1"/>
                </a:solidFill>
                <a:effectLst>
                  <a:outerShdw blurRad="38100" dist="38100" dir="2700000" algn="tl">
                    <a:srgbClr val="000000">
                      <a:alpha val="43137"/>
                    </a:srgbClr>
                  </a:outerShdw>
                </a:effectLst>
                <a:latin typeface="Garamond" panose="02020404030301010803" pitchFamily="18" charset="0"/>
              </a:rPr>
              <a:t>– CHAMPIONS LEAGUE </a:t>
            </a:r>
          </a:p>
          <a:p>
            <a:pPr algn="just"/>
            <a:r>
              <a:rPr lang="it-IT" sz="1600" b="1" dirty="0" smtClean="0"/>
              <a:t>Ana </a:t>
            </a:r>
            <a:r>
              <a:rPr lang="it-IT" sz="1600" b="1" dirty="0" err="1"/>
              <a:t>Botín</a:t>
            </a:r>
            <a:r>
              <a:rPr lang="it-IT" sz="1600" b="1" dirty="0"/>
              <a:t>, presidente esecutivo di Banco Santander, ha dichiarato:</a:t>
            </a:r>
            <a:endParaRPr lang="it-IT" sz="1600" dirty="0"/>
          </a:p>
          <a:p>
            <a:pPr marL="0" indent="0" algn="just">
              <a:buNone/>
            </a:pPr>
            <a:r>
              <a:rPr lang="it-IT" sz="1600" dirty="0"/>
              <a:t>“</a:t>
            </a:r>
            <a:r>
              <a:rPr lang="it-IT" sz="1600" i="1" dirty="0"/>
              <a:t>La partnership tra Santander e la UEFA Champions League, la competizione sportiva più conosciuta e ambiziosa al mondo, segue quelle della Libertadores e, più di recente, del Racing Santander, la squadra della città dove 160 anni fa fu fondata la nostra banca. Amiamo lo sport: quello che pratichiamo nel tempo libero per migliorarci, le partite che guardiamo nel weekend con la famiglia e gli amici, la fedeltà a una squadra e il grande spettacolo. Continueremo a sostenere lo sport perché è un bel modo di contribuire alla prosperità delle comunità in cui lavoriamo</a:t>
            </a:r>
            <a:r>
              <a:rPr lang="it-IT" sz="1600" dirty="0"/>
              <a:t>”.</a:t>
            </a:r>
          </a:p>
          <a:p>
            <a:pPr marL="0" indent="0" algn="just">
              <a:buNone/>
            </a:pPr>
            <a:r>
              <a:rPr lang="it-IT" dirty="0"/>
              <a:t>Questa è la terza partnership del programma di sponsorizzazioni per il ciclo 2018-21 della UEFA Champions League, dopo la conferma di Heineken e Nissan per altri tre anni. Le vendite di tutti i diritti di sponsorizzazione a livello mondiale nelle competizioni UEFA per club vengono condotte dall'agenzia TEAM Marketing AG per conto della UEFA.</a:t>
            </a:r>
          </a:p>
          <a:p>
            <a:pPr algn="just"/>
            <a:endParaRPr lang="it-IT" dirty="0"/>
          </a:p>
        </p:txBody>
      </p:sp>
      <p:sp>
        <p:nvSpPr>
          <p:cNvPr id="3" name="Rectangle 1"/>
          <p:cNvSpPr>
            <a:spLocks noGrp="1" noChangeArrowheads="1"/>
          </p:cNvSpPr>
          <p:nvPr>
            <p:ph type="title"/>
          </p:nvPr>
        </p:nvSpPr>
        <p:spPr>
          <a:xfrm>
            <a:off x="328235" y="0"/>
            <a:ext cx="8228160" cy="622410"/>
          </a:xfrm>
        </p:spPr>
        <p:txBody>
          <a:bodyPr>
            <a:normAutofit/>
          </a:bodyPr>
          <a:lstStyle/>
          <a:p>
            <a:pPr algn="ctr" eaLnBrk="1">
              <a:defRPr/>
            </a:pPr>
            <a:r>
              <a:rPr lang="it-IT" altLang="it-IT" sz="3200" b="1" dirty="0">
                <a:solidFill>
                  <a:schemeClr val="accent2">
                    <a:lumMod val="50000"/>
                  </a:schemeClr>
                </a:solidFill>
                <a:effectLst>
                  <a:outerShdw blurRad="38100" dist="38100" dir="2700000" algn="tl">
                    <a:srgbClr val="000000">
                      <a:alpha val="43137"/>
                    </a:srgbClr>
                  </a:outerShdw>
                </a:effectLst>
                <a:latin typeface="Garamond" panose="02020404030301010803" pitchFamily="18" charset="0"/>
              </a:rPr>
              <a:t>Le sponsorizzazioni nello sport</a:t>
            </a:r>
          </a:p>
        </p:txBody>
      </p:sp>
    </p:spTree>
    <p:extLst>
      <p:ext uri="{BB962C8B-B14F-4D97-AF65-F5344CB8AC3E}">
        <p14:creationId xmlns:p14="http://schemas.microsoft.com/office/powerpoint/2010/main" val="5147273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609599"/>
            <a:ext cx="7478684" cy="4702233"/>
          </a:xfrm>
        </p:spPr>
        <p:txBody>
          <a:bodyPr>
            <a:normAutofit fontScale="90000"/>
          </a:bodyPr>
          <a:lstStyle/>
          <a:p>
            <a:pPr algn="just"/>
            <a:r>
              <a:rPr lang="it-IT" sz="1800" dirty="0" smtClean="0">
                <a:solidFill>
                  <a:schemeClr val="tx1"/>
                </a:solidFill>
                <a:latin typeface="Garamond" panose="02020404030301010803" pitchFamily="18" charset="0"/>
              </a:rPr>
              <a:t/>
            </a:r>
            <a:br>
              <a:rPr lang="it-IT" sz="1800" dirty="0" smtClean="0">
                <a:solidFill>
                  <a:schemeClr val="tx1"/>
                </a:solidFill>
                <a:latin typeface="Garamond" panose="02020404030301010803" pitchFamily="18" charset="0"/>
              </a:rPr>
            </a:br>
            <a:r>
              <a:rPr lang="it-IT" sz="1800" dirty="0">
                <a:solidFill>
                  <a:schemeClr val="tx1"/>
                </a:solidFill>
                <a:latin typeface="Garamond" panose="02020404030301010803" pitchFamily="18" charset="0"/>
              </a:rPr>
              <a:t/>
            </a:r>
            <a:br>
              <a:rPr lang="it-IT" sz="1800" dirty="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
            </a:r>
            <a:br>
              <a:rPr lang="it-IT" sz="1800" dirty="0" smtClean="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Fino al 1993, la Lega calcio commercializza in maniera centralizzata i diritti televisivi relativi ai campionati di serie A e B, alla Coppa Italia e alla Super coppa di lega, ripartendone in maniera equa i proventi tra la lega di serie A e serie B.</a:t>
            </a:r>
            <a:br>
              <a:rPr lang="it-IT" sz="1800" dirty="0" smtClean="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I diritti televisivi del campionato (differita e </a:t>
            </a:r>
            <a:r>
              <a:rPr lang="it-IT" sz="1800" i="1" dirty="0" err="1" smtClean="0">
                <a:solidFill>
                  <a:schemeClr val="tx1"/>
                </a:solidFill>
                <a:latin typeface="Garamond" panose="02020404030301010803" pitchFamily="18" charset="0"/>
              </a:rPr>
              <a:t>highlights</a:t>
            </a:r>
            <a:r>
              <a:rPr lang="it-IT" sz="1800" dirty="0" smtClean="0">
                <a:solidFill>
                  <a:schemeClr val="tx1"/>
                </a:solidFill>
                <a:latin typeface="Garamond" panose="02020404030301010803" pitchFamily="18" charset="0"/>
              </a:rPr>
              <a:t> in chiaro) e della Coppa Italia (dirette in chiaro) vengono ceduti alla RAI fino ad allora unico interlocutore.</a:t>
            </a:r>
            <a:br>
              <a:rPr lang="it-IT" sz="1800" dirty="0" smtClean="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Nel 1993, con l’approssimarsi della scadenza del contratto dei diritti in chiaro, le Lega Calcio inizia le trattative con la Rai, anche perché RTI non aveva manifestato nessun interesse e comincia a negoziare con </a:t>
            </a:r>
            <a:r>
              <a:rPr lang="it-IT" sz="1800" dirty="0" err="1" smtClean="0">
                <a:solidFill>
                  <a:schemeClr val="tx1"/>
                </a:solidFill>
                <a:latin typeface="Garamond" panose="02020404030301010803" pitchFamily="18" charset="0"/>
              </a:rPr>
              <a:t>Telepiù</a:t>
            </a:r>
            <a:r>
              <a:rPr lang="it-IT" sz="1800" dirty="0" smtClean="0">
                <a:solidFill>
                  <a:schemeClr val="tx1"/>
                </a:solidFill>
                <a:latin typeface="Garamond" panose="02020404030301010803" pitchFamily="18" charset="0"/>
              </a:rPr>
              <a:t> i diritti a pagamento, e più precisamente per la trasmissione di criptata di alcune partite in posticipo. </a:t>
            </a:r>
            <a:br>
              <a:rPr lang="it-IT" sz="1800" dirty="0" smtClean="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Il 7 luglio 1993, la Lega conclude un contratto con la Rai, periodo 1993-1996, inter alia, i diritti televisivi in chiaro del Campionato di Serie A e B e della Coppa Italia per un corrispettivo di 135 miliardi di lire l’anno. </a:t>
            </a:r>
            <a:br>
              <a:rPr lang="it-IT" sz="1800" dirty="0" smtClean="0">
                <a:solidFill>
                  <a:schemeClr val="tx1"/>
                </a:solidFill>
                <a:latin typeface="Garamond" panose="02020404030301010803" pitchFamily="18" charset="0"/>
              </a:rPr>
            </a:br>
            <a:r>
              <a:rPr lang="it-IT" sz="1800" dirty="0" smtClean="0">
                <a:solidFill>
                  <a:schemeClr val="tx1"/>
                </a:solidFill>
                <a:latin typeface="Garamond" panose="02020404030301010803" pitchFamily="18" charset="0"/>
              </a:rPr>
              <a:t>Il 21 luglio 1993, stipula un contratto con </a:t>
            </a:r>
            <a:r>
              <a:rPr lang="it-IT" sz="1800" dirty="0" err="1" smtClean="0">
                <a:solidFill>
                  <a:schemeClr val="tx1"/>
                </a:solidFill>
                <a:latin typeface="Garamond" panose="02020404030301010803" pitchFamily="18" charset="0"/>
              </a:rPr>
              <a:t>Telepiù</a:t>
            </a:r>
            <a:r>
              <a:rPr lang="it-IT" sz="1800" dirty="0" smtClean="0">
                <a:solidFill>
                  <a:schemeClr val="tx1"/>
                </a:solidFill>
                <a:latin typeface="Garamond" panose="02020404030301010803" pitchFamily="18" charset="0"/>
              </a:rPr>
              <a:t> avente ad oggetto la cessione dei diritti televisivi criptati di 28 gare del Campionato di Serie A e 32 gare del Campionato di Serie B, a fronte di un corrispettivo complessivo di 44,8 miliardi di lire a stagione </a:t>
            </a:r>
            <a:endParaRPr lang="it-IT" sz="1800" dirty="0">
              <a:solidFill>
                <a:schemeClr val="tx1"/>
              </a:solidFill>
              <a:latin typeface="Garamond" panose="02020404030301010803" pitchFamily="18" charset="0"/>
            </a:endParaRPr>
          </a:p>
        </p:txBody>
      </p:sp>
      <p:sp>
        <p:nvSpPr>
          <p:cNvPr id="4099" name="Rectangle 2"/>
          <p:cNvSpPr>
            <a:spLocks noGrp="1" noChangeArrowheads="1"/>
          </p:cNvSpPr>
          <p:nvPr>
            <p:ph idx="1"/>
          </p:nvPr>
        </p:nvSpPr>
        <p:spPr>
          <a:xfrm>
            <a:off x="609600" y="365760"/>
            <a:ext cx="8110451" cy="5676265"/>
          </a:xfrm>
        </p:spPr>
        <p:txBody>
          <a:bodyPr anchor="ctr"/>
          <a:lstStyle/>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sz="1814" b="1" dirty="0">
              <a:latin typeface="Garamond" panose="02020404030301010803" pitchFamily="18" charset="0"/>
            </a:endParaRPr>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b="1" dirty="0" smtClean="0"/>
          </a:p>
          <a:p>
            <a:pPr marL="0" indent="0" algn="ctr">
              <a:buClrTx/>
              <a:buNone/>
              <a:tabLst>
                <a:tab pos="0" algn="l"/>
                <a:tab pos="95041" algn="l"/>
                <a:tab pos="502568" algn="l"/>
                <a:tab pos="910093" algn="l"/>
                <a:tab pos="1317620" algn="l"/>
                <a:tab pos="1725145" algn="l"/>
                <a:tab pos="2132672" algn="l"/>
                <a:tab pos="2540197" algn="l"/>
                <a:tab pos="2947724" algn="l"/>
                <a:tab pos="3355250" algn="l"/>
                <a:tab pos="3762776" algn="l"/>
                <a:tab pos="4170302" algn="l"/>
                <a:tab pos="4577828" algn="l"/>
                <a:tab pos="4985354" algn="l"/>
                <a:tab pos="5392880" algn="l"/>
                <a:tab pos="5800406" algn="l"/>
                <a:tab pos="6207932" algn="l"/>
                <a:tab pos="6615458" algn="l"/>
                <a:tab pos="7022984" algn="l"/>
                <a:tab pos="7430510" algn="l"/>
                <a:tab pos="7838036" algn="l"/>
                <a:tab pos="7879796" algn="l"/>
              </a:tabLst>
              <a:defRPr/>
            </a:pPr>
            <a:endParaRPr lang="it-IT" altLang="it-IT" b="1" dirty="0"/>
          </a:p>
        </p:txBody>
      </p:sp>
    </p:spTree>
    <p:extLst>
      <p:ext uri="{BB962C8B-B14F-4D97-AF65-F5344CB8AC3E}">
        <p14:creationId xmlns:p14="http://schemas.microsoft.com/office/powerpoint/2010/main" val="3074657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847898"/>
            <a:ext cx="7104611" cy="5194127"/>
          </a:xfrm>
        </p:spPr>
        <p:txBody>
          <a:bodyPr/>
          <a:lstStyle/>
          <a:p>
            <a:r>
              <a:rPr lang="it-IT" dirty="0" smtClean="0">
                <a:latin typeface="Garamond" panose="02020404030301010803" pitchFamily="18" charset="0"/>
              </a:rPr>
              <a:t>Dal 1993 in poi, soprattutto a seguito dell’introduzione degli strumenti di diffusione immagini con sistemi criptati, si verificano iniziative dei singoli  club per vendere </a:t>
            </a:r>
            <a:r>
              <a:rPr lang="it-IT" dirty="0" err="1">
                <a:latin typeface="Garamond" panose="02020404030301010803" pitchFamily="18" charset="0"/>
              </a:rPr>
              <a:t>i</a:t>
            </a:r>
            <a:r>
              <a:rPr lang="it-IT" dirty="0" err="1" smtClean="0">
                <a:latin typeface="Garamond" panose="02020404030301010803" pitchFamily="18" charset="0"/>
              </a:rPr>
              <a:t>dividualmente</a:t>
            </a:r>
            <a:r>
              <a:rPr lang="it-IT" dirty="0" smtClean="0">
                <a:latin typeface="Garamond" panose="02020404030301010803" pitchFamily="18" charset="0"/>
              </a:rPr>
              <a:t> i diritti  e nel 1999 con una delibera dell’Autorità Antitrust (Autorità garante del mercato e della concorrenza) viene contestata alla Lega la vendita centralizzata dei diritti TV.</a:t>
            </a:r>
          </a:p>
          <a:p>
            <a:pPr algn="just"/>
            <a:r>
              <a:rPr lang="it-IT" dirty="0" smtClean="0">
                <a:latin typeface="Garamond" panose="02020404030301010803" pitchFamily="18" charset="0"/>
              </a:rPr>
              <a:t>Il D.L. 15 del 30 gennaio 1999 contenente «</a:t>
            </a:r>
            <a:r>
              <a:rPr lang="it-IT" i="1" dirty="0" smtClean="0">
                <a:latin typeface="Garamond" panose="02020404030301010803" pitchFamily="18" charset="0"/>
              </a:rPr>
              <a:t>Disposizioni urgenti per lo sviluppo equilibrato dell’emittenza televisiva e per evitare la costituzione o il mantenimento di posizioni dominanti nel settore radiotelevisivo», </a:t>
            </a:r>
            <a:r>
              <a:rPr lang="it-IT" dirty="0" smtClean="0">
                <a:latin typeface="Garamond" panose="02020404030301010803" pitchFamily="18" charset="0"/>
              </a:rPr>
              <a:t>convertito, con modificazioni, dalla legge n.78 del marzo 99, pone il limite del 60% ai diritti in forma codificata acquistabili per le partite di serie A da un singolo operatore. Si apre così la strada alla determinazione della titolarità in capo alle singole società calcistiche di serie A e B dei diritti di trasmissione televisiva in forma codificata delle partite giocate in casa: è il principio della </a:t>
            </a:r>
            <a:r>
              <a:rPr lang="it-IT" b="1" dirty="0" smtClean="0">
                <a:latin typeface="Garamond" panose="02020404030301010803" pitchFamily="18" charset="0"/>
              </a:rPr>
              <a:t>soggettività dei diritti televisivi criptati.</a:t>
            </a:r>
          </a:p>
          <a:p>
            <a:pPr algn="just"/>
            <a:r>
              <a:rPr lang="it-IT" dirty="0" smtClean="0">
                <a:latin typeface="Garamond" panose="02020404030301010803" pitchFamily="18" charset="0"/>
              </a:rPr>
              <a:t>Stabilendo inoltre che « </a:t>
            </a:r>
            <a:r>
              <a:rPr lang="it-IT" i="1" dirty="0" smtClean="0">
                <a:latin typeface="Garamond" panose="02020404030301010803" pitchFamily="18" charset="0"/>
              </a:rPr>
              <a:t>nel caso in cui le condizioni dei relativi mercati determinano la presenza di un solo acquirente il limite indicato può essere superato ma i contratti di acquisizione dei diritti in esclusiva hanno durata non superiore a tre anni</a:t>
            </a:r>
            <a:r>
              <a:rPr lang="it-IT" dirty="0" smtClean="0">
                <a:latin typeface="Garamond" panose="02020404030301010803" pitchFamily="18" charset="0"/>
              </a:rPr>
              <a:t>»</a:t>
            </a:r>
          </a:p>
          <a:p>
            <a:endParaRPr lang="it-IT" i="1" dirty="0">
              <a:latin typeface="Garamond" panose="02020404030301010803" pitchFamily="18" charset="0"/>
            </a:endParaRPr>
          </a:p>
        </p:txBody>
      </p:sp>
    </p:spTree>
    <p:extLst>
      <p:ext uri="{BB962C8B-B14F-4D97-AF65-F5344CB8AC3E}">
        <p14:creationId xmlns:p14="http://schemas.microsoft.com/office/powerpoint/2010/main" val="414741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847898"/>
            <a:ext cx="7104611" cy="5194127"/>
          </a:xfrm>
        </p:spPr>
        <p:txBody>
          <a:bodyPr/>
          <a:lstStyle/>
          <a:p>
            <a:pPr algn="just"/>
            <a:r>
              <a:rPr lang="it-IT" dirty="0" smtClean="0">
                <a:latin typeface="Garamond" panose="02020404030301010803" pitchFamily="18" charset="0"/>
              </a:rPr>
              <a:t>Nell’assemblea del 19 marzo 1999, la Lega modifica il proprio Regolamento interni ed elabora un nuovo piano di mutualità relativo alla ripartizione degli introiti per il periodo 199-2005.</a:t>
            </a:r>
          </a:p>
          <a:p>
            <a:pPr algn="just"/>
            <a:r>
              <a:rPr lang="it-IT" dirty="0" smtClean="0">
                <a:latin typeface="Garamond" panose="02020404030301010803" pitchFamily="18" charset="0"/>
              </a:rPr>
              <a:t>La possibilità di concludere soggettivamente i contratti </a:t>
            </a:r>
            <a:r>
              <a:rPr lang="it-IT" i="1" dirty="0" err="1" smtClean="0">
                <a:latin typeface="Garamond" panose="02020404030301010803" pitchFamily="18" charset="0"/>
              </a:rPr>
              <a:t>pay</a:t>
            </a:r>
            <a:r>
              <a:rPr lang="it-IT" dirty="0" smtClean="0">
                <a:latin typeface="Garamond" panose="02020404030301010803" pitchFamily="18" charset="0"/>
              </a:rPr>
              <a:t> determina nuovo potere e nuova forza economica per i grandi club , le cui partite vengono contese dalle due piattaforme digitali (</a:t>
            </a:r>
            <a:r>
              <a:rPr lang="it-IT" dirty="0" err="1" smtClean="0">
                <a:latin typeface="Garamond" panose="02020404030301010803" pitchFamily="18" charset="0"/>
              </a:rPr>
              <a:t>Telepiù</a:t>
            </a:r>
            <a:r>
              <a:rPr lang="it-IT" dirty="0" smtClean="0">
                <a:latin typeface="Garamond" panose="02020404030301010803" pitchFamily="18" charset="0"/>
              </a:rPr>
              <a:t> e </a:t>
            </a:r>
            <a:r>
              <a:rPr lang="it-IT" dirty="0" err="1" smtClean="0">
                <a:latin typeface="Garamond" panose="02020404030301010803" pitchFamily="18" charset="0"/>
              </a:rPr>
              <a:t>Strem</a:t>
            </a:r>
            <a:r>
              <a:rPr lang="it-IT" dirty="0" smtClean="0">
                <a:latin typeface="Garamond" panose="02020404030301010803" pitchFamily="18" charset="0"/>
              </a:rPr>
              <a:t>) in quanto consentono la parte più rilevante degli abbonamenti. </a:t>
            </a:r>
          </a:p>
          <a:p>
            <a:pPr algn="just"/>
            <a:r>
              <a:rPr lang="it-IT" dirty="0" smtClean="0">
                <a:latin typeface="Garamond" panose="02020404030301010803" pitchFamily="18" charset="0"/>
              </a:rPr>
              <a:t>L’anno 1999 rappresenta l’esplosione  del valore dei diritti TV criptati: se nella stazione precedente </a:t>
            </a:r>
            <a:r>
              <a:rPr lang="it-IT" dirty="0" err="1" smtClean="0">
                <a:latin typeface="Garamond" panose="02020404030301010803" pitchFamily="18" charset="0"/>
              </a:rPr>
              <a:t>Telepiù</a:t>
            </a:r>
            <a:r>
              <a:rPr lang="it-IT" dirty="0" smtClean="0">
                <a:latin typeface="Garamond" panose="02020404030301010803" pitchFamily="18" charset="0"/>
              </a:rPr>
              <a:t> versava alla Lega 112 milioni di lire, nel 1999/2000 le due </a:t>
            </a:r>
            <a:r>
              <a:rPr lang="it-IT" dirty="0" err="1" smtClean="0">
                <a:latin typeface="Garamond" panose="02020404030301010803" pitchFamily="18" charset="0"/>
              </a:rPr>
              <a:t>pay</a:t>
            </a:r>
            <a:r>
              <a:rPr lang="it-IT" dirty="0" smtClean="0">
                <a:latin typeface="Garamond" panose="02020404030301010803" pitchFamily="18" charset="0"/>
              </a:rPr>
              <a:t> tv riconoscono ai club 408milioni di lire. Nel triennio 199/2002 la cifra complessiva investita per i diritti tv è 1278 milioni contro i 325 investiti da </a:t>
            </a:r>
            <a:r>
              <a:rPr lang="it-IT" dirty="0" err="1" smtClean="0">
                <a:latin typeface="Garamond" panose="02020404030301010803" pitchFamily="18" charset="0"/>
              </a:rPr>
              <a:t>Telepiù</a:t>
            </a:r>
            <a:r>
              <a:rPr lang="it-IT" dirty="0" smtClean="0">
                <a:latin typeface="Garamond" panose="02020404030301010803" pitchFamily="18" charset="0"/>
              </a:rPr>
              <a:t> nel periodo 1996/99.</a:t>
            </a:r>
          </a:p>
          <a:p>
            <a:pPr algn="just"/>
            <a:r>
              <a:rPr lang="it-IT" dirty="0" smtClean="0">
                <a:latin typeface="Garamond" panose="02020404030301010803" pitchFamily="18" charset="0"/>
              </a:rPr>
              <a:t>Non a caso l’esplosione del criptato coincide con l’</a:t>
            </a:r>
            <a:r>
              <a:rPr lang="it-IT" dirty="0" err="1" smtClean="0">
                <a:latin typeface="Garamond" panose="02020404030301010803" pitchFamily="18" charset="0"/>
              </a:rPr>
              <a:t>inersione</a:t>
            </a:r>
            <a:r>
              <a:rPr lang="it-IT" dirty="0" smtClean="0">
                <a:latin typeface="Garamond" panose="02020404030301010803" pitchFamily="18" charset="0"/>
              </a:rPr>
              <a:t> di tendenza del chiaro: per la prima volta l’accordo Rai con la Lega viaggia a cifre molto inferiori.</a:t>
            </a:r>
            <a:endParaRPr lang="it-IT" dirty="0">
              <a:latin typeface="Garamond" panose="02020404030301010803" pitchFamily="18" charset="0"/>
            </a:endParaRPr>
          </a:p>
        </p:txBody>
      </p:sp>
    </p:spTree>
    <p:extLst>
      <p:ext uri="{BB962C8B-B14F-4D97-AF65-F5344CB8AC3E}">
        <p14:creationId xmlns:p14="http://schemas.microsoft.com/office/powerpoint/2010/main" val="28137914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847898"/>
            <a:ext cx="7104611" cy="5760720"/>
          </a:xfrm>
        </p:spPr>
        <p:txBody>
          <a:bodyPr/>
          <a:lstStyle/>
          <a:p>
            <a:pPr algn="just"/>
            <a:r>
              <a:rPr lang="it-IT" sz="1600" dirty="0" smtClean="0">
                <a:latin typeface="Garamond" panose="02020404030301010803" pitchFamily="18" charset="0"/>
              </a:rPr>
              <a:t>Nel periodo 2002/2004 dalla fusione </a:t>
            </a:r>
            <a:r>
              <a:rPr lang="it-IT" sz="1600" dirty="0" err="1" smtClean="0">
                <a:latin typeface="Garamond" panose="02020404030301010803" pitchFamily="18" charset="0"/>
              </a:rPr>
              <a:t>Stream</a:t>
            </a:r>
            <a:r>
              <a:rPr lang="it-IT" sz="1600" dirty="0" smtClean="0">
                <a:latin typeface="Garamond" panose="02020404030301010803" pitchFamily="18" charset="0"/>
              </a:rPr>
              <a:t> </a:t>
            </a:r>
            <a:r>
              <a:rPr lang="it-IT" sz="1600" dirty="0" err="1" smtClean="0">
                <a:latin typeface="Garamond" panose="02020404030301010803" pitchFamily="18" charset="0"/>
              </a:rPr>
              <a:t>Telepiù</a:t>
            </a:r>
            <a:r>
              <a:rPr lang="it-IT" sz="1600" dirty="0" smtClean="0">
                <a:latin typeface="Garamond" panose="02020404030301010803" pitchFamily="18" charset="0"/>
              </a:rPr>
              <a:t> nasce </a:t>
            </a:r>
            <a:r>
              <a:rPr lang="it-IT" sz="1600" dirty="0" err="1" smtClean="0">
                <a:latin typeface="Garamond" panose="02020404030301010803" pitchFamily="18" charset="0"/>
              </a:rPr>
              <a:t>Sky</a:t>
            </a:r>
            <a:r>
              <a:rPr lang="it-IT" sz="1600" dirty="0" smtClean="0">
                <a:latin typeface="Garamond" panose="02020404030301010803" pitchFamily="18" charset="0"/>
              </a:rPr>
              <a:t> che diviene monopolista naturale del settore dei diritti televisivi criptati nella piattaforma del digitale satellitare.</a:t>
            </a:r>
          </a:p>
          <a:p>
            <a:pPr algn="just"/>
            <a:r>
              <a:rPr lang="it-IT" sz="1600" dirty="0" smtClean="0">
                <a:latin typeface="Garamond" panose="02020404030301010803" pitchFamily="18" charset="0"/>
              </a:rPr>
              <a:t>Dal 2005, il campionato di serie A viene distribuito su 6 piattaforme in forma codificata a pagamento. Mentre </a:t>
            </a:r>
            <a:r>
              <a:rPr lang="it-IT" sz="1600" dirty="0" err="1" smtClean="0">
                <a:latin typeface="Garamond" panose="02020404030301010803" pitchFamily="18" charset="0"/>
              </a:rPr>
              <a:t>Sky</a:t>
            </a:r>
            <a:r>
              <a:rPr lang="it-IT" sz="1600" dirty="0" smtClean="0">
                <a:latin typeface="Garamond" panose="02020404030301010803" pitchFamily="18" charset="0"/>
              </a:rPr>
              <a:t> utilizza il digitale satellitare, Mediaset e la7 entrano nel mercato dei diritti con sviluppo del digitale terrestre. Fastweb, operatore di telefonia ed internet, trasmette le partite del pacchetto </a:t>
            </a:r>
            <a:r>
              <a:rPr lang="it-IT" sz="1600" dirty="0" err="1" smtClean="0">
                <a:latin typeface="Garamond" panose="02020404030301010803" pitchFamily="18" charset="0"/>
              </a:rPr>
              <a:t>Sky</a:t>
            </a:r>
            <a:r>
              <a:rPr lang="it-IT" sz="1600" dirty="0" smtClean="0">
                <a:latin typeface="Garamond" panose="02020404030301010803" pitchFamily="18" charset="0"/>
              </a:rPr>
              <a:t> attraverso la Tv via cavo. Telecom e </a:t>
            </a:r>
            <a:r>
              <a:rPr lang="it-IT" sz="1600" dirty="0" err="1" smtClean="0">
                <a:latin typeface="Garamond" panose="02020404030301010803" pitchFamily="18" charset="0"/>
              </a:rPr>
              <a:t>Sky</a:t>
            </a:r>
            <a:r>
              <a:rPr lang="it-IT" sz="1600" dirty="0" smtClean="0">
                <a:latin typeface="Garamond" panose="02020404030301010803" pitchFamily="18" charset="0"/>
              </a:rPr>
              <a:t> utilizzano la tecnologia ADSL (internet a banda larga) trasmettendo dal portale Rosso Alice e dal sito di </a:t>
            </a:r>
            <a:r>
              <a:rPr lang="it-IT" sz="1600" dirty="0" err="1" smtClean="0">
                <a:latin typeface="Garamond" panose="02020404030301010803" pitchFamily="18" charset="0"/>
              </a:rPr>
              <a:t>Sky</a:t>
            </a:r>
            <a:r>
              <a:rPr lang="it-IT" sz="1600" dirty="0" smtClean="0">
                <a:latin typeface="Garamond" panose="02020404030301010803" pitchFamily="18" charset="0"/>
              </a:rPr>
              <a:t>.</a:t>
            </a:r>
          </a:p>
          <a:p>
            <a:pPr algn="just"/>
            <a:r>
              <a:rPr lang="it-IT" sz="1600" dirty="0" smtClean="0">
                <a:latin typeface="Garamond" panose="02020404030301010803" pitchFamily="18" charset="0"/>
              </a:rPr>
              <a:t>Nel campo della telefonia mobile, tramite l’utilizzo del </a:t>
            </a:r>
            <a:r>
              <a:rPr lang="it-IT" sz="1600" i="1" dirty="0" err="1" smtClean="0">
                <a:latin typeface="Garamond" panose="02020404030301010803" pitchFamily="18" charset="0"/>
              </a:rPr>
              <a:t>videostreaming</a:t>
            </a:r>
            <a:r>
              <a:rPr lang="it-IT" sz="1600" i="1" dirty="0" smtClean="0">
                <a:latin typeface="Garamond" panose="02020404030301010803" pitchFamily="18" charset="0"/>
              </a:rPr>
              <a:t> </a:t>
            </a:r>
            <a:r>
              <a:rPr lang="it-IT" sz="1600" dirty="0" smtClean="0">
                <a:latin typeface="Garamond" panose="02020404030301010803" pitchFamily="18" charset="0"/>
              </a:rPr>
              <a:t>e con la tecnologia UMTS, TIM, Vodafone e Tre hanno acquistato i diritti di trasmissione della serie A attraverso il pacchetto SKY sport. Infine Mediaset e LA7, attraverso accordi non in esclusiva con i gestori telefonici, trasmettono attraverso </a:t>
            </a:r>
            <a:r>
              <a:rPr lang="it-IT" sz="1600" i="1" dirty="0" smtClean="0">
                <a:latin typeface="Garamond" panose="02020404030301010803" pitchFamily="18" charset="0"/>
              </a:rPr>
              <a:t>Mobile </a:t>
            </a:r>
            <a:r>
              <a:rPr lang="it-IT" sz="1600" i="1" dirty="0" err="1" smtClean="0">
                <a:latin typeface="Garamond" panose="02020404030301010803" pitchFamily="18" charset="0"/>
              </a:rPr>
              <a:t>Broadcasting</a:t>
            </a:r>
            <a:r>
              <a:rPr lang="it-IT" sz="1600" i="1" dirty="0" smtClean="0">
                <a:latin typeface="Garamond" panose="02020404030301010803" pitchFamily="18" charset="0"/>
              </a:rPr>
              <a:t>.</a:t>
            </a:r>
          </a:p>
          <a:p>
            <a:pPr algn="just"/>
            <a:r>
              <a:rPr lang="it-IT" sz="1600" dirty="0" smtClean="0">
                <a:latin typeface="Garamond" panose="02020404030301010803" pitchFamily="18" charset="0"/>
              </a:rPr>
              <a:t>Gli </a:t>
            </a:r>
            <a:r>
              <a:rPr lang="it-IT" sz="1600" i="1" dirty="0" err="1">
                <a:latin typeface="Garamond" panose="02020404030301010803" pitchFamily="18" charset="0"/>
              </a:rPr>
              <a:t>h</a:t>
            </a:r>
            <a:r>
              <a:rPr lang="it-IT" sz="1600" i="1" dirty="0" err="1" smtClean="0">
                <a:latin typeface="Garamond" panose="02020404030301010803" pitchFamily="18" charset="0"/>
              </a:rPr>
              <a:t>ighlights</a:t>
            </a:r>
            <a:r>
              <a:rPr lang="it-IT" sz="1600" dirty="0" smtClean="0">
                <a:latin typeface="Garamond" panose="02020404030301010803" pitchFamily="18" charset="0"/>
              </a:rPr>
              <a:t> in chiaro del campionato di serie A è, invece utilizzato sulle frequenze analogiche da parte di un solo operatore (</a:t>
            </a:r>
            <a:r>
              <a:rPr lang="it-IT" sz="1600" dirty="0">
                <a:latin typeface="Garamond" panose="02020404030301010803" pitchFamily="18" charset="0"/>
              </a:rPr>
              <a:t>M</a:t>
            </a:r>
            <a:r>
              <a:rPr lang="it-IT" sz="1600" dirty="0" smtClean="0">
                <a:latin typeface="Garamond" panose="02020404030301010803" pitchFamily="18" charset="0"/>
              </a:rPr>
              <a:t>ediaset), che ne acquisisce il diritto tramite asta. L’esclusiva delle immagini dura fino alle 22,30 della domenica. </a:t>
            </a:r>
            <a:endParaRPr lang="it-IT" sz="1600" dirty="0">
              <a:latin typeface="Garamond" panose="02020404030301010803" pitchFamily="18" charset="0"/>
            </a:endParaRPr>
          </a:p>
          <a:p>
            <a:pPr algn="just"/>
            <a:r>
              <a:rPr lang="it-IT" sz="1600" dirty="0" smtClean="0">
                <a:latin typeface="Garamond" panose="02020404030301010803" pitchFamily="18" charset="0"/>
              </a:rPr>
              <a:t>La serie B è caratterizzato da due pacchetti, tutti in chiaro, un pacchetto di 84 partite (anticipi, posticipi, play off e play out) acquistato da </a:t>
            </a:r>
            <a:r>
              <a:rPr lang="it-IT" sz="1600" dirty="0" err="1" smtClean="0">
                <a:latin typeface="Garamond" panose="02020404030301010803" pitchFamily="18" charset="0"/>
              </a:rPr>
              <a:t>Sportitalia</a:t>
            </a:r>
            <a:r>
              <a:rPr lang="it-IT" sz="1600" dirty="0" smtClean="0">
                <a:latin typeface="Garamond" panose="02020404030301010803" pitchFamily="18" charset="0"/>
              </a:rPr>
              <a:t>, e un pacchetto con le restanti partite, acquistato dalla Rai (che trasmette su Rai Sport, sul satellite in chiaro)</a:t>
            </a:r>
            <a:endParaRPr lang="it-IT" sz="1600" dirty="0">
              <a:latin typeface="Garamond" panose="02020404030301010803" pitchFamily="18" charset="0"/>
            </a:endParaRPr>
          </a:p>
        </p:txBody>
      </p:sp>
    </p:spTree>
    <p:extLst>
      <p:ext uri="{BB962C8B-B14F-4D97-AF65-F5344CB8AC3E}">
        <p14:creationId xmlns:p14="http://schemas.microsoft.com/office/powerpoint/2010/main" val="2185511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Sfaccettatura">
  <a:themeElements>
    <a:clrScheme name="Personalizzato 1">
      <a:dk1>
        <a:srgbClr val="000000"/>
      </a:dk1>
      <a:lt1>
        <a:sysClr val="window" lastClr="FFFFFF"/>
      </a:lt1>
      <a:dk2>
        <a:srgbClr val="5E5E5E"/>
      </a:dk2>
      <a:lt2>
        <a:srgbClr val="DDDDDD"/>
      </a:lt2>
      <a:accent1>
        <a:srgbClr val="418AB3"/>
      </a:accent1>
      <a:accent2>
        <a:srgbClr val="003366"/>
      </a:accent2>
      <a:accent3>
        <a:srgbClr val="F69200"/>
      </a:accent3>
      <a:accent4>
        <a:srgbClr val="838383"/>
      </a:accent4>
      <a:accent5>
        <a:srgbClr val="FEC306"/>
      </a:accent5>
      <a:accent6>
        <a:srgbClr val="DF5327"/>
      </a:accent6>
      <a:hlink>
        <a:srgbClr val="F59E00"/>
      </a:hlink>
      <a:folHlink>
        <a:srgbClr val="B2B2B2"/>
      </a:folHlink>
    </a:clrScheme>
    <a:fontScheme name="Sfaccettatur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1102</TotalTime>
  <Words>5230</Words>
  <Application>Microsoft Office PowerPoint</Application>
  <PresentationFormat>Presentazione su schermo (4:3)</PresentationFormat>
  <Paragraphs>707</Paragraphs>
  <Slides>58</Slides>
  <Notes>50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Sfaccettatura</vt:lpstr>
      <vt:lpstr>Presentazione standard di PowerPoint</vt:lpstr>
      <vt:lpstr>Presentazione standard di PowerPoint</vt:lpstr>
      <vt:lpstr>STORIA DEI DIRITTI AUDIOVISIVI SPORTIVI  </vt:lpstr>
      <vt:lpstr>Presentazione standard di PowerPoint</vt:lpstr>
      <vt:lpstr>   Un po’ di storia</vt:lpstr>
      <vt:lpstr>   Fino al 1993, la Lega calcio commercializza in maniera centralizzata i diritti televisivi relativi ai campionati di serie A e B, alla Coppa Italia e alla Super coppa di lega, ripartendone in maniera equa i proventi tra la lega di serie A e serie B. I diritti televisivi del campionato (differita e highlights in chiaro) e della Coppa Italia (dirette in chiaro) vengono ceduti alla RAI fino ad allora unico interlocutore. Nel 1993, con l’approssimarsi della scadenza del contratto dei diritti in chiaro, le Lega Calcio inizia le trattative con la Rai, anche perché RTI non aveva manifestato nessun interesse e comincia a negoziare con Telepiù i diritti a pagamento, e più precisamente per la trasmissione di criptata di alcune partite in posticipo.  Il 7 luglio 1993, la Lega conclude un contratto con la Rai, periodo 1993-1996, inter alia, i diritti televisivi in chiaro del Campionato di Serie A e B e della Coppa Italia per un corrispettivo di 135 miliardi di lire l’anno.  Il 21 luglio 1993, stipula un contratto con Telepiù avente ad oggetto la cessione dei diritti televisivi criptati di 28 gare del Campionato di Serie A e 32 gare del Campionato di Serie B, a fronte di un corrispettivo complessivo di 44,8 miliardi di lire a stagione </vt:lpstr>
      <vt:lpstr>Presentazione standard di PowerPoint</vt:lpstr>
      <vt:lpstr>Presentazione standard di PowerPoint</vt:lpstr>
      <vt:lpstr>Presentazione standard di PowerPoint</vt:lpstr>
      <vt:lpstr>Presentazione standard di PowerPoint</vt:lpstr>
      <vt:lpstr>Presentazione standard di PowerPoint</vt:lpstr>
      <vt:lpstr>TITOLARITÀ E COMMERCIALIZZAZIONE  DEI DIRITTI AUDIOVISIVI D.Lgs. n. 9/2008 Melandri</vt:lpstr>
      <vt:lpstr>Presentazione standard di PowerPoint</vt:lpstr>
      <vt:lpstr>Presentazione standard di PowerPoint</vt:lpstr>
      <vt:lpstr>Ripartizione delle risorse ottenute dalla commercializzazione in forma centralizzata (artt. 21-26 D.lgs n. 9/2008)</vt:lpstr>
      <vt:lpstr>Iter distributivo dei ricavi</vt:lpstr>
      <vt:lpstr>Riforma del Decreto Melandri  Legge del 1/12/2016 n. 255</vt:lpstr>
      <vt:lpstr>Come cambia la mutualità</vt:lpstr>
      <vt:lpstr>Lega Serie A</vt:lpstr>
      <vt:lpstr>Il c.d. paracadute</vt:lpstr>
      <vt:lpstr>Presentazione standard di PowerPoint</vt:lpstr>
      <vt:lpstr>  Le fasce  Nello statuto della Lega Serie A si legge che alle squadre retrocesse spetta un ammontare di 60 milioni di eurocosì suddivisi: Squadre di fascia A: 10 milioni di euro Squadre di fascia B: 15 milioni di euro Squadre di fascia C: 25 milioni di euro Per fascia C si intendono quei club che hanno militato per almeno tre anni nelle ultime quattro stagioni in Serie A, mentre per B chi ha partecipato a due edizioni del campionato negli ultimi tre anni. Infine nella fascia A ci sono tutte le ‘cenerentole’, quelle che hanno fatto un giro e sono immediatamente tornate giù.  </vt:lpstr>
      <vt:lpstr>Presentazione standard di PowerPoint</vt:lpstr>
      <vt:lpstr>Presentazione standard di PowerPoint</vt:lpstr>
      <vt:lpstr>Presentazione standard di PowerPoint</vt:lpstr>
      <vt:lpstr>Presentazione standard di PowerPoint</vt:lpstr>
      <vt:lpstr>Presentazione standard di PowerPoint</vt:lpstr>
      <vt:lpstr>Ripartizione delle Risorse Economiche Nette</vt:lpstr>
      <vt:lpstr>Criteri per la ripartizione dei diritti TV </vt:lpstr>
      <vt:lpstr>Ripartizione diritti audiovisivi Serie A</vt:lpstr>
      <vt:lpstr>Criteri per la ripartizione dei diritti TV 2021/2022 </vt:lpstr>
      <vt:lpstr>Spunti comparatistici tra Serie A,  Liga Spagnola e Premier League</vt:lpstr>
      <vt:lpstr> </vt:lpstr>
      <vt:lpstr>Offerta dei diritti audiovisivi (art. 7 D.lgs. 9/2008) l’intermediario unico e l’advisor</vt:lpstr>
      <vt:lpstr>Lega Serie B</vt:lpstr>
      <vt:lpstr>Lega Serie B</vt:lpstr>
      <vt:lpstr>Lega Pro</vt:lpstr>
      <vt:lpstr>Lega Pro</vt:lpstr>
      <vt:lpstr>Lega Pro</vt:lpstr>
      <vt:lpstr>Lega Pro</vt:lpstr>
      <vt:lpstr>Diritti televisivi – Serie A 2015-2018</vt:lpstr>
      <vt:lpstr>Diritti televisivi Serie B e Lega Pro 2018-2021</vt:lpstr>
      <vt:lpstr>Presentazione standard di PowerPoint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lpstr>Le sponsorizzazioni nello sport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Diletta Macchi</dc:creator>
  <cp:lastModifiedBy>liuc</cp:lastModifiedBy>
  <cp:revision>330</cp:revision>
  <cp:lastPrinted>2019-04-15T10:06:57Z</cp:lastPrinted>
  <dcterms:created xsi:type="dcterms:W3CDTF">2015-02-15T11:46:08Z</dcterms:created>
  <dcterms:modified xsi:type="dcterms:W3CDTF">2019-04-17T11:58:49Z</dcterms:modified>
</cp:coreProperties>
</file>