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Default Extension="emf" ContentType="image/x-emf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Default Extension="doc" ContentType="application/msword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embeddings/Microsoft_Equation1.bin" ContentType="application/vnd.openxmlformats-officedocument.oleObject"/>
  <Override PartName="/ppt/notesSlides/notesSlide7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Default Extension="wmf" ContentType="image/x-wmf"/>
  <Override PartName="/ppt/slideLayouts/slideLayout4.xml" ContentType="application/vnd.openxmlformats-officedocument.presentationml.slideLayout+xml"/>
  <Override PartName="/ppt/embeddings/Microsoft_Equation2.bin" ContentType="application/vnd.openxmlformats-officedocument.oleObject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7" r:id="rId3"/>
    <p:sldId id="266" r:id="rId4"/>
    <p:sldId id="270" r:id="rId5"/>
    <p:sldId id="302" r:id="rId6"/>
    <p:sldId id="300" r:id="rId7"/>
    <p:sldId id="268" r:id="rId8"/>
    <p:sldId id="295" r:id="rId9"/>
    <p:sldId id="299" r:id="rId10"/>
    <p:sldId id="296" r:id="rId11"/>
    <p:sldId id="303" r:id="rId12"/>
    <p:sldId id="304" r:id="rId13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40" autoAdjust="0"/>
    <p:restoredTop sz="94576" autoAdjust="0"/>
  </p:normalViewPr>
  <p:slideViewPr>
    <p:cSldViewPr>
      <p:cViewPr varScale="1">
        <p:scale>
          <a:sx n="144" d="100"/>
          <a:sy n="144" d="100"/>
        </p:scale>
        <p:origin x="-143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29803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D354A5B-D15D-45D9-B6D0-08A0FF2D7008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53583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4A5B-D15D-45D9-B6D0-08A0FF2D7008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4A5B-D15D-45D9-B6D0-08A0FF2D7008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4A5B-D15D-45D9-B6D0-08A0FF2D7008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0C1488-5DCA-46D9-B9CB-B2C84E067701}" type="slidenum">
              <a:rPr lang="it-IT" smtClean="0"/>
              <a:pPr/>
              <a:t>4</a:t>
            </a:fld>
            <a:endParaRPr lang="it-IT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560ADA-1510-4089-A025-B338B09B5890}" type="slidenum">
              <a:rPr lang="it-IT" smtClean="0"/>
              <a:pPr/>
              <a:t>6</a:t>
            </a:fld>
            <a:endParaRPr lang="it-IT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4A5B-D15D-45D9-B6D0-08A0FF2D7008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4A5B-D15D-45D9-B6D0-08A0FF2D7008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4A5B-D15D-45D9-B6D0-08A0FF2D7008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4A5B-D15D-45D9-B6D0-08A0FF2D7008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971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2971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F30B6-F1A0-4768-90F4-3FF3B85EB328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C8120-0988-4BAF-AF38-9A7E276FA5C1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BD6DE-296C-48EB-A945-9A35DE7F9962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D875B-E23E-420D-8F1A-05F46604697C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C0FBD-ADCE-4434-9B8B-3243618C3CEE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BCFAE-57FC-442E-9758-2DA9E4D5B2C6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1EFE1-D35B-4C21-9BDB-9C925B6C552C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A5F9E-718A-455D-AA93-891A3CF4DA83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3C994-DDF5-4C27-B8F6-4D2B9CC70D8C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9613B-74E5-4F87-8ADE-17C396B17017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97CE1-99BB-4DEA-B2FE-9E86421BC875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719A80FC-7043-400F-9127-770417D7E0B1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867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2867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2867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solidFill>
                  <a:schemeClr val="hlink"/>
                </a:solidFill>
              </a:endParaRPr>
            </a:p>
          </p:txBody>
        </p:sp>
        <p:sp>
          <p:nvSpPr>
            <p:cNvPr id="2868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solidFill>
                  <a:schemeClr val="hlink"/>
                </a:solidFill>
              </a:endParaRPr>
            </a:p>
          </p:txBody>
        </p:sp>
        <p:sp>
          <p:nvSpPr>
            <p:cNvPr id="2868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solidFill>
                  <a:schemeClr val="accent2"/>
                </a:solidFill>
              </a:endParaRPr>
            </a:p>
          </p:txBody>
        </p:sp>
        <p:sp>
          <p:nvSpPr>
            <p:cNvPr id="2868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solidFill>
                  <a:schemeClr val="hlink"/>
                </a:solidFill>
              </a:endParaRPr>
            </a:p>
          </p:txBody>
        </p:sp>
        <p:sp>
          <p:nvSpPr>
            <p:cNvPr id="2868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 sz="2400">
                <a:latin typeface="Times New Roman" pitchFamily="18" charset="0"/>
              </a:endParaRPr>
            </a:p>
          </p:txBody>
        </p:sp>
        <p:sp>
          <p:nvSpPr>
            <p:cNvPr id="2868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solidFill>
                  <a:schemeClr val="accent2"/>
                </a:solidFill>
              </a:endParaRPr>
            </a:p>
          </p:txBody>
        </p:sp>
        <p:sp>
          <p:nvSpPr>
            <p:cNvPr id="2868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solidFill>
                  <a:schemeClr val="accent2"/>
                </a:solidFill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2868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Documento_di_Microsoft_Word_97_-_20043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Microsoft_Equation2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2850F1-24AC-49C1-8385-DD4AEBCBE91B}" type="slidenum">
              <a:rPr lang="it-IT" smtClean="0"/>
              <a:pPr/>
              <a:t>1</a:t>
            </a:fld>
            <a:endParaRPr lang="it-IT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b="1" dirty="0" err="1" smtClean="0"/>
              <a:t>Term</a:t>
            </a:r>
            <a:r>
              <a:rPr lang="it-IT" b="1" dirty="0" smtClean="0"/>
              <a:t> </a:t>
            </a:r>
            <a:r>
              <a:rPr lang="it-IT" b="1" dirty="0" err="1" smtClean="0"/>
              <a:t>Structure</a:t>
            </a:r>
            <a:endParaRPr lang="it-IT" b="1" dirty="0" smtClean="0"/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365104"/>
            <a:ext cx="7491434" cy="1222375"/>
          </a:xfrm>
          <a:noFill/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it-IT" sz="2800" b="1" i="1" dirty="0" smtClean="0"/>
              <a:t>A. Caggia, M. </a:t>
            </a:r>
            <a:r>
              <a:rPr lang="it-IT" sz="2800" b="1" i="1" dirty="0" err="1" smtClean="0"/>
              <a:t>Armanini</a:t>
            </a:r>
            <a:endParaRPr lang="it-IT" sz="2800" b="1" i="1" dirty="0" smtClean="0"/>
          </a:p>
          <a:p>
            <a:pPr algn="r" eaLnBrk="1" hangingPunct="1">
              <a:lnSpc>
                <a:spcPct val="80000"/>
              </a:lnSpc>
            </a:pPr>
            <a:r>
              <a:rPr lang="it-IT" sz="2800" b="1" i="1" dirty="0" smtClean="0"/>
              <a:t>Financial Investments &amp; </a:t>
            </a:r>
            <a:r>
              <a:rPr lang="it-IT" sz="2800" b="1" i="1" dirty="0" err="1" smtClean="0"/>
              <a:t>Pricing</a:t>
            </a:r>
            <a:endParaRPr lang="it-IT" sz="2800" b="1" i="1" dirty="0"/>
          </a:p>
          <a:p>
            <a:pPr algn="r" eaLnBrk="1" hangingPunct="1">
              <a:lnSpc>
                <a:spcPct val="80000"/>
              </a:lnSpc>
            </a:pPr>
            <a:r>
              <a:rPr lang="it-IT" sz="2800" b="1" i="1" smtClean="0"/>
              <a:t>2015/2016</a:t>
            </a:r>
            <a:endParaRPr lang="it-IT" sz="2800" b="1" i="1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1D304B2-E218-4C25-B7E1-C9925A127035}" type="slidenum">
              <a:rPr lang="it-IT" smtClean="0"/>
              <a:pPr/>
              <a:t>10</a:t>
            </a:fld>
            <a:endParaRPr lang="it-IT" smtClean="0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371600"/>
          </a:xfrm>
        </p:spPr>
        <p:txBody>
          <a:bodyPr/>
          <a:lstStyle/>
          <a:p>
            <a:pPr algn="ctr" eaLnBrk="1" hangingPunct="1">
              <a:defRPr/>
            </a:pPr>
            <a:r>
              <a:rPr lang="it-IT" b="1" spc="-310" dirty="0" smtClean="0"/>
              <a:t>Market </a:t>
            </a:r>
            <a:r>
              <a:rPr lang="it-IT" b="1" spc="-310" dirty="0" err="1" smtClean="0"/>
              <a:t>Segmentation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2800" b="1" dirty="0" smtClean="0"/>
              <a:t>(</a:t>
            </a:r>
            <a:r>
              <a:rPr lang="it-IT" sz="2800" b="1" dirty="0" err="1" smtClean="0"/>
              <a:t>Culbertson</a:t>
            </a:r>
            <a:r>
              <a:rPr lang="it-IT" sz="2800" b="1" dirty="0" smtClean="0"/>
              <a:t>, 1957; Modigliani – </a:t>
            </a:r>
            <a:r>
              <a:rPr lang="it-IT" sz="2800" b="1" dirty="0" err="1" smtClean="0"/>
              <a:t>Sutch</a:t>
            </a:r>
            <a:r>
              <a:rPr lang="it-IT" sz="2800" b="1" dirty="0" smtClean="0"/>
              <a:t>, 1966)</a:t>
            </a:r>
            <a:endParaRPr lang="it-IT" b="1" dirty="0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928813"/>
            <a:ext cx="8229600" cy="13763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 sz="2800" dirty="0" err="1" smtClean="0"/>
              <a:t>Explain</a:t>
            </a:r>
            <a:r>
              <a:rPr lang="it-IT" sz="2800" dirty="0" smtClean="0"/>
              <a:t> the </a:t>
            </a:r>
            <a:r>
              <a:rPr lang="it-IT" sz="2800" dirty="0" err="1" smtClean="0"/>
              <a:t>term</a:t>
            </a:r>
            <a:r>
              <a:rPr lang="it-IT" sz="2800" dirty="0" smtClean="0"/>
              <a:t> </a:t>
            </a:r>
            <a:r>
              <a:rPr lang="it-IT" sz="2800" dirty="0" err="1" smtClean="0"/>
              <a:t>structure</a:t>
            </a:r>
            <a:r>
              <a:rPr lang="it-IT" sz="2800" dirty="0" smtClean="0"/>
              <a:t> </a:t>
            </a:r>
            <a:r>
              <a:rPr lang="it-IT" sz="2800" dirty="0" err="1" smtClean="0"/>
              <a:t>of</a:t>
            </a:r>
            <a:r>
              <a:rPr lang="it-IT" sz="2800" dirty="0" smtClean="0"/>
              <a:t> </a:t>
            </a:r>
            <a:r>
              <a:rPr lang="it-IT" sz="2800" dirty="0" err="1" smtClean="0"/>
              <a:t>yield</a:t>
            </a:r>
            <a:r>
              <a:rPr lang="it-IT" sz="2800" dirty="0" smtClean="0"/>
              <a:t> </a:t>
            </a:r>
            <a:r>
              <a:rPr lang="it-IT" sz="2800" dirty="0" err="1" smtClean="0"/>
              <a:t>as</a:t>
            </a:r>
            <a:r>
              <a:rPr lang="it-IT" sz="2800" dirty="0" smtClean="0"/>
              <a:t> a </a:t>
            </a:r>
            <a:r>
              <a:rPr lang="it-IT" sz="2800" dirty="0" err="1" smtClean="0"/>
              <a:t>series</a:t>
            </a:r>
            <a:r>
              <a:rPr lang="it-IT" sz="2800" dirty="0" smtClean="0"/>
              <a:t> </a:t>
            </a:r>
            <a:r>
              <a:rPr lang="it-IT" sz="2800" dirty="0" err="1" smtClean="0"/>
              <a:t>of</a:t>
            </a:r>
            <a:r>
              <a:rPr lang="it-IT" sz="2800" dirty="0" smtClean="0"/>
              <a:t> </a:t>
            </a:r>
            <a:r>
              <a:rPr lang="it-IT" sz="2800" dirty="0" err="1" smtClean="0"/>
              <a:t>preference</a:t>
            </a:r>
            <a:r>
              <a:rPr lang="it-IT" sz="2800" dirty="0" smtClean="0"/>
              <a:t> </a:t>
            </a:r>
            <a:r>
              <a:rPr lang="it-IT" sz="2800" dirty="0" err="1" smtClean="0"/>
              <a:t>zones</a:t>
            </a:r>
            <a:r>
              <a:rPr lang="it-IT" sz="2800" dirty="0" smtClean="0"/>
              <a:t> </a:t>
            </a:r>
            <a:r>
              <a:rPr lang="it-IT" sz="2800" dirty="0" err="1" smtClean="0"/>
              <a:t>for</a:t>
            </a:r>
            <a:r>
              <a:rPr lang="it-IT" sz="2800" dirty="0" smtClean="0"/>
              <a:t> </a:t>
            </a:r>
            <a:r>
              <a:rPr lang="it-IT" sz="2800" dirty="0" err="1" smtClean="0"/>
              <a:t>maturities</a:t>
            </a:r>
            <a:r>
              <a:rPr lang="it-IT" sz="2800" dirty="0" smtClean="0"/>
              <a:t> </a:t>
            </a:r>
            <a:r>
              <a:rPr lang="it-IT" sz="2800" dirty="0" err="1" smtClean="0"/>
              <a:t>chosen</a:t>
            </a:r>
            <a:r>
              <a:rPr lang="it-IT" sz="2800" dirty="0" smtClean="0"/>
              <a:t> </a:t>
            </a:r>
            <a:r>
              <a:rPr lang="it-IT" sz="2800" dirty="0" err="1" smtClean="0"/>
              <a:t>by</a:t>
            </a:r>
            <a:r>
              <a:rPr lang="it-IT" sz="2800" dirty="0" smtClean="0"/>
              <a:t> </a:t>
            </a:r>
            <a:r>
              <a:rPr lang="it-IT" sz="2800" dirty="0" err="1" smtClean="0"/>
              <a:t>certain</a:t>
            </a:r>
            <a:r>
              <a:rPr lang="it-IT" sz="2800" dirty="0" smtClean="0"/>
              <a:t> </a:t>
            </a:r>
            <a:r>
              <a:rPr lang="it-IT" sz="2800" dirty="0" err="1" smtClean="0"/>
              <a:t>investors</a:t>
            </a:r>
            <a:r>
              <a:rPr lang="it-IT" sz="2800" dirty="0" smtClean="0"/>
              <a:t>.</a:t>
            </a:r>
          </a:p>
        </p:txBody>
      </p:sp>
      <p:pic>
        <p:nvPicPr>
          <p:cNvPr id="11269" name="Picture 4" descr="05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0" y="2928938"/>
            <a:ext cx="7259638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89B2F0F-A92E-934F-858E-C8DAC24DAD86}" type="slidenum">
              <a:rPr lang="it-IT"/>
              <a:pPr/>
              <a:t>11</a:t>
            </a:fld>
            <a:endParaRPr lang="it-IT"/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it-IT" b="1" dirty="0" smtClean="0"/>
              <a:t>Credit </a:t>
            </a:r>
            <a:r>
              <a:rPr lang="it-IT" b="1" dirty="0" err="1" smtClean="0"/>
              <a:t>Risk</a:t>
            </a:r>
            <a:endParaRPr lang="it-IT" b="1" dirty="0"/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1619250" y="1700213"/>
            <a:ext cx="6840538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-107" charset="2"/>
              <a:buNone/>
            </a:pPr>
            <a:r>
              <a:rPr lang="en-US" sz="1200" i="1"/>
              <a:t>Moody’s	S </a:t>
            </a:r>
            <a:r>
              <a:rPr lang="en-US" sz="1100" i="1"/>
              <a:t>&amp; P	Fitch	D &amp; P	Brief Definition</a:t>
            </a:r>
          </a:p>
          <a:p>
            <a:pPr marL="342900" indent="-342900">
              <a:spcBef>
                <a:spcPct val="75000"/>
              </a:spcBef>
              <a:buClr>
                <a:schemeClr val="bg2"/>
              </a:buClr>
              <a:buSzPct val="75000"/>
              <a:buFont typeface="Wingdings" pitchFamily="-107" charset="2"/>
              <a:buNone/>
            </a:pPr>
            <a:r>
              <a:rPr lang="en-US" sz="1100" b="1"/>
              <a:t>Investment Grade - High Creditworthiness</a:t>
            </a:r>
            <a:endParaRPr lang="en-US" sz="1100"/>
          </a:p>
          <a:p>
            <a:pPr marL="342900" indent="-342900">
              <a:spcBef>
                <a:spcPct val="10000"/>
              </a:spcBef>
              <a:buClr>
                <a:schemeClr val="bg2"/>
              </a:buClr>
              <a:buSzPct val="75000"/>
              <a:buFont typeface="Wingdings" pitchFamily="-107" charset="2"/>
              <a:buNone/>
            </a:pPr>
            <a:r>
              <a:rPr lang="en-US" sz="1000"/>
              <a:t>Aaa		AAA	AAA	AAA	Gilt edge, prime, maximum safety</a:t>
            </a:r>
          </a:p>
          <a:p>
            <a:pPr marL="342900" indent="-342900">
              <a:spcBef>
                <a:spcPct val="10000"/>
              </a:spcBef>
              <a:buClr>
                <a:schemeClr val="bg2"/>
              </a:buClr>
              <a:buSzPct val="75000"/>
              <a:buFont typeface="Wingdings" pitchFamily="-107" charset="2"/>
              <a:buNone/>
            </a:pPr>
            <a:r>
              <a:rPr lang="en-US" sz="1000"/>
              <a:t>Aa1		AA+	AA+	AA+</a:t>
            </a:r>
          </a:p>
          <a:p>
            <a:pPr marL="342900" indent="-342900">
              <a:spcBef>
                <a:spcPct val="10000"/>
              </a:spcBef>
              <a:buClr>
                <a:schemeClr val="bg2"/>
              </a:buClr>
              <a:buSzPct val="75000"/>
              <a:buFont typeface="Wingdings" pitchFamily="-107" charset="2"/>
              <a:buNone/>
            </a:pPr>
            <a:r>
              <a:rPr lang="en-US" sz="1000"/>
              <a:t>Aa2		AA	AA	AA	Very high grade, high quality</a:t>
            </a:r>
          </a:p>
          <a:p>
            <a:pPr marL="342900" indent="-342900">
              <a:spcBef>
                <a:spcPct val="10000"/>
              </a:spcBef>
              <a:buClr>
                <a:schemeClr val="bg2"/>
              </a:buClr>
              <a:buSzPct val="75000"/>
              <a:buFont typeface="Wingdings" pitchFamily="-107" charset="2"/>
              <a:buNone/>
            </a:pPr>
            <a:r>
              <a:rPr lang="en-US" sz="1000"/>
              <a:t>Aa3		AA-	AA-	AA-</a:t>
            </a:r>
          </a:p>
          <a:p>
            <a:pPr marL="342900" indent="-342900">
              <a:spcBef>
                <a:spcPct val="10000"/>
              </a:spcBef>
              <a:buClr>
                <a:schemeClr val="bg2"/>
              </a:buClr>
              <a:buSzPct val="75000"/>
              <a:buFont typeface="Wingdings" pitchFamily="-107" charset="2"/>
              <a:buNone/>
            </a:pPr>
            <a:r>
              <a:rPr lang="en-US" sz="1000"/>
              <a:t>A1		A+	A+	A+</a:t>
            </a:r>
          </a:p>
          <a:p>
            <a:pPr marL="342900" indent="-342900">
              <a:spcBef>
                <a:spcPct val="10000"/>
              </a:spcBef>
              <a:buClr>
                <a:schemeClr val="bg2"/>
              </a:buClr>
              <a:buSzPct val="75000"/>
              <a:buFont typeface="Wingdings" pitchFamily="-107" charset="2"/>
              <a:buNone/>
            </a:pPr>
            <a:r>
              <a:rPr lang="en-US" sz="1000"/>
              <a:t>A2		A	A	A	Upper medium grade</a:t>
            </a:r>
          </a:p>
          <a:p>
            <a:pPr marL="342900" indent="-342900">
              <a:spcBef>
                <a:spcPct val="10000"/>
              </a:spcBef>
              <a:buClr>
                <a:schemeClr val="bg2"/>
              </a:buClr>
              <a:buSzPct val="75000"/>
              <a:buFont typeface="Wingdings" pitchFamily="-107" charset="2"/>
              <a:buNone/>
            </a:pPr>
            <a:r>
              <a:rPr lang="en-US" sz="1000"/>
              <a:t>A3		A-	A-	A-</a:t>
            </a:r>
          </a:p>
          <a:p>
            <a:pPr marL="342900" indent="-342900">
              <a:spcBef>
                <a:spcPct val="10000"/>
              </a:spcBef>
              <a:buClr>
                <a:schemeClr val="bg2"/>
              </a:buClr>
              <a:buSzPct val="75000"/>
              <a:buFont typeface="Wingdings" pitchFamily="-107" charset="2"/>
              <a:buNone/>
            </a:pPr>
            <a:r>
              <a:rPr lang="en-US" sz="1000"/>
              <a:t>Baa1		BBB+	BBB+	BBB+</a:t>
            </a:r>
          </a:p>
          <a:p>
            <a:pPr marL="342900" indent="-342900">
              <a:spcBef>
                <a:spcPct val="10000"/>
              </a:spcBef>
              <a:buClr>
                <a:schemeClr val="bg2"/>
              </a:buClr>
              <a:buSzPct val="75000"/>
              <a:buFont typeface="Wingdings" pitchFamily="-107" charset="2"/>
              <a:buNone/>
            </a:pPr>
            <a:r>
              <a:rPr lang="en-US" sz="1000"/>
              <a:t>Baa2		BBB	BBB	BBB	Lower medium grade</a:t>
            </a:r>
          </a:p>
          <a:p>
            <a:pPr marL="342900" indent="-342900">
              <a:spcBef>
                <a:spcPct val="10000"/>
              </a:spcBef>
              <a:buClr>
                <a:schemeClr val="bg2"/>
              </a:buClr>
              <a:buSzPct val="75000"/>
              <a:buFont typeface="Wingdings" pitchFamily="-107" charset="2"/>
              <a:buNone/>
            </a:pPr>
            <a:r>
              <a:rPr lang="en-US" sz="1000"/>
              <a:t>Baa3		BBB-	BBB-	BBB-</a:t>
            </a:r>
          </a:p>
          <a:p>
            <a:pPr marL="342900" indent="-342900">
              <a:spcBef>
                <a:spcPct val="75000"/>
              </a:spcBef>
              <a:buClr>
                <a:schemeClr val="bg2"/>
              </a:buClr>
              <a:buSzPct val="75000"/>
              <a:buFont typeface="Wingdings" pitchFamily="-107" charset="2"/>
              <a:buNone/>
            </a:pPr>
            <a:r>
              <a:rPr lang="en-US" sz="1100" b="1"/>
              <a:t>Distinctly Speculative - Low Creditworthiness</a:t>
            </a:r>
            <a:endParaRPr lang="en-US" sz="1100"/>
          </a:p>
          <a:p>
            <a:pPr marL="342900" indent="-342900">
              <a:buClr>
                <a:schemeClr val="bg2"/>
              </a:buClr>
              <a:buSzPct val="75000"/>
              <a:buFont typeface="Wingdings" pitchFamily="-107" charset="2"/>
              <a:buNone/>
            </a:pPr>
            <a:r>
              <a:rPr lang="en-US" sz="1000"/>
              <a:t>Ba1		BB+	BB+	BB+</a:t>
            </a:r>
          </a:p>
          <a:p>
            <a:pPr marL="342900" indent="-342900">
              <a:buClr>
                <a:schemeClr val="bg2"/>
              </a:buClr>
              <a:buSzPct val="75000"/>
              <a:buFont typeface="Wingdings" pitchFamily="-107" charset="2"/>
              <a:buNone/>
            </a:pPr>
            <a:r>
              <a:rPr lang="en-US" sz="1000"/>
              <a:t>Ba2		BB	BB	BB	Low grade, speculative</a:t>
            </a:r>
          </a:p>
          <a:p>
            <a:pPr marL="342900" indent="-342900">
              <a:buClr>
                <a:schemeClr val="bg2"/>
              </a:buClr>
              <a:buSzPct val="75000"/>
              <a:buFont typeface="Wingdings" pitchFamily="-107" charset="2"/>
              <a:buNone/>
            </a:pPr>
            <a:r>
              <a:rPr lang="en-US" sz="1000"/>
              <a:t>Ba3		BB-	BB-	BB-</a:t>
            </a:r>
          </a:p>
          <a:p>
            <a:pPr marL="342900" indent="-342900">
              <a:buClr>
                <a:schemeClr val="bg2"/>
              </a:buClr>
              <a:buSzPct val="75000"/>
              <a:buFont typeface="Wingdings" pitchFamily="-107" charset="2"/>
              <a:buNone/>
            </a:pPr>
            <a:r>
              <a:rPr lang="en-US" sz="1000"/>
              <a:t>B1		B+	B+	B+</a:t>
            </a:r>
          </a:p>
          <a:p>
            <a:pPr marL="342900" indent="-342900">
              <a:buClr>
                <a:schemeClr val="bg2"/>
              </a:buClr>
              <a:buSzPct val="75000"/>
              <a:buFont typeface="Wingdings" pitchFamily="-107" charset="2"/>
              <a:buNone/>
            </a:pPr>
            <a:r>
              <a:rPr lang="en-US" sz="1000"/>
              <a:t>B2		B	B	B	Highly speculative</a:t>
            </a:r>
          </a:p>
          <a:p>
            <a:pPr marL="342900" indent="-342900">
              <a:buClr>
                <a:schemeClr val="bg2"/>
              </a:buClr>
              <a:buSzPct val="75000"/>
              <a:buFont typeface="Wingdings" pitchFamily="-107" charset="2"/>
              <a:buNone/>
            </a:pPr>
            <a:r>
              <a:rPr lang="en-US" sz="1000"/>
              <a:t>B3		B-	B-	B-</a:t>
            </a:r>
          </a:p>
          <a:p>
            <a:pPr marL="342900" indent="-342900">
              <a:spcBef>
                <a:spcPct val="75000"/>
              </a:spcBef>
              <a:buClr>
                <a:schemeClr val="bg2"/>
              </a:buClr>
              <a:buSzPct val="75000"/>
              <a:buFont typeface="Wingdings" pitchFamily="-107" charset="2"/>
              <a:buNone/>
            </a:pPr>
            <a:r>
              <a:rPr lang="en-US" sz="1100" b="1"/>
              <a:t>Predominantly Speculative - Substantial Risk or in Default</a:t>
            </a:r>
          </a:p>
          <a:p>
            <a:pPr marL="342900" indent="-342900">
              <a:buClr>
                <a:schemeClr val="bg2"/>
              </a:buClr>
              <a:buSzPct val="75000"/>
              <a:buFont typeface="Wingdings" pitchFamily="-107" charset="2"/>
              <a:buNone/>
            </a:pPr>
            <a:r>
              <a:rPr lang="en-US" sz="1100"/>
              <a:t>		</a:t>
            </a:r>
            <a:r>
              <a:rPr lang="en-US" sz="1000"/>
              <a:t>CCC+</a:t>
            </a:r>
          </a:p>
          <a:p>
            <a:pPr marL="342900" indent="-342900">
              <a:buClr>
                <a:schemeClr val="bg2"/>
              </a:buClr>
              <a:buSzPct val="75000"/>
              <a:buFont typeface="Wingdings" pitchFamily="-107" charset="2"/>
              <a:buNone/>
            </a:pPr>
            <a:r>
              <a:rPr lang="en-US" sz="1000"/>
              <a:t>Caa		CCC	CCC	CCC	Substantial risk, in poor standing</a:t>
            </a:r>
          </a:p>
          <a:p>
            <a:pPr marL="342900" indent="-342900">
              <a:buClr>
                <a:schemeClr val="bg2"/>
              </a:buClr>
              <a:buSzPct val="75000"/>
              <a:buFont typeface="Wingdings" pitchFamily="-107" charset="2"/>
              <a:buNone/>
            </a:pPr>
            <a:r>
              <a:rPr lang="en-US" sz="1000"/>
              <a:t>		CCC-</a:t>
            </a:r>
          </a:p>
          <a:p>
            <a:pPr marL="342900" indent="-342900">
              <a:buClr>
                <a:schemeClr val="bg2"/>
              </a:buClr>
              <a:buSzPct val="75000"/>
              <a:buFont typeface="Wingdings" pitchFamily="-107" charset="2"/>
              <a:buNone/>
            </a:pPr>
            <a:r>
              <a:rPr lang="en-US" sz="1000"/>
              <a:t>Ca		CC	CC		May be in default, extremely speculative</a:t>
            </a:r>
          </a:p>
          <a:p>
            <a:pPr marL="342900" indent="-342900">
              <a:buClr>
                <a:schemeClr val="bg2"/>
              </a:buClr>
              <a:buSzPct val="75000"/>
              <a:buFont typeface="Wingdings" pitchFamily="-107" charset="2"/>
              <a:buNone/>
            </a:pPr>
            <a:r>
              <a:rPr lang="en-US" sz="1000"/>
              <a:t>C		C	C		Even more speculative than those above</a:t>
            </a:r>
          </a:p>
          <a:p>
            <a:pPr marL="342900" indent="-342900">
              <a:buClr>
                <a:schemeClr val="bg2"/>
              </a:buClr>
              <a:buSzPct val="75000"/>
              <a:buFont typeface="Wingdings" pitchFamily="-107" charset="2"/>
              <a:buNone/>
            </a:pPr>
            <a:r>
              <a:rPr lang="en-US" sz="1000"/>
              <a:t>		CI			Income bonds - no interest being paid</a:t>
            </a:r>
          </a:p>
          <a:p>
            <a:pPr marL="342900" indent="-342900">
              <a:buClr>
                <a:schemeClr val="bg2"/>
              </a:buClr>
              <a:buSzPct val="75000"/>
              <a:buFont typeface="Wingdings" pitchFamily="-107" charset="2"/>
              <a:buNone/>
            </a:pPr>
            <a:r>
              <a:rPr lang="en-US" sz="1000"/>
              <a:t>			DDD</a:t>
            </a:r>
          </a:p>
          <a:p>
            <a:pPr marL="342900" indent="-342900">
              <a:buClr>
                <a:schemeClr val="bg2"/>
              </a:buClr>
              <a:buSzPct val="75000"/>
              <a:buFont typeface="Wingdings" pitchFamily="-107" charset="2"/>
              <a:buNone/>
            </a:pPr>
            <a:r>
              <a:rPr lang="en-US" sz="1000"/>
              <a:t>			DD	DD	Default</a:t>
            </a:r>
          </a:p>
          <a:p>
            <a:pPr marL="342900" indent="-342900">
              <a:buClr>
                <a:schemeClr val="bg2"/>
              </a:buClr>
              <a:buSzPct val="75000"/>
              <a:buFont typeface="Wingdings" pitchFamily="-107" charset="2"/>
              <a:buNone/>
            </a:pPr>
            <a:r>
              <a:rPr lang="en-US" sz="1000"/>
              <a:t>		D	D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-107" charset="2"/>
              <a:buChar char="n"/>
            </a:pPr>
            <a:endParaRPr lang="it-IT" sz="1000"/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E2F845F-775B-4F99-A7A8-1E6AD2E15CDE}" type="slidenum">
              <a:rPr lang="it-IT" altLang="it-IT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it-IT" altLang="it-IT" sz="1200" smtClean="0">
              <a:latin typeface="Arial Black" pitchFamily="34" charset="0"/>
            </a:endParaRP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it-IT" b="1" dirty="0"/>
              <a:t>Credit </a:t>
            </a:r>
            <a:r>
              <a:rPr lang="it-IT" b="1" dirty="0" err="1"/>
              <a:t>Risk</a:t>
            </a:r>
            <a:endParaRPr lang="it-IT" altLang="it-IT" sz="2800" b="1" dirty="0" smtClean="0"/>
          </a:p>
        </p:txBody>
      </p:sp>
      <p:graphicFrame>
        <p:nvGraphicFramePr>
          <p:cNvPr id="16388" name="Object 6"/>
          <p:cNvGraphicFramePr>
            <a:graphicFrameLocks noChangeAspect="1"/>
          </p:cNvGraphicFramePr>
          <p:nvPr/>
        </p:nvGraphicFramePr>
        <p:xfrm>
          <a:off x="539750" y="1844675"/>
          <a:ext cx="11450638" cy="4638675"/>
        </p:xfrm>
        <a:graphic>
          <a:graphicData uri="http://schemas.openxmlformats.org/presentationml/2006/ole">
            <p:oleObj spid="_x0000_s36866" name="Documento" r:id="rId3" imgW="8216900" imgH="4457700" progId="Word.Document.8">
              <p:embed/>
            </p:oleObj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54120196"/>
      </p:ext>
    </p:extLst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D90AFE0-FB5D-4C58-A746-8D7834332FC0}" type="slidenum">
              <a:rPr lang="it-IT" smtClean="0"/>
              <a:pPr/>
              <a:t>2</a:t>
            </a:fld>
            <a:endParaRPr lang="it-IT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b="1" dirty="0" smtClean="0"/>
              <a:t>SPOT vs. FORWARD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it-IT" sz="2800" b="1" dirty="0" smtClean="0"/>
              <a:t>SPOT RATE (S</a:t>
            </a:r>
            <a:r>
              <a:rPr lang="it-IT" sz="2800" b="1" baseline="-25000" dirty="0" smtClean="0"/>
              <a:t>t</a:t>
            </a:r>
            <a:r>
              <a:rPr lang="it-IT" sz="2800" b="1" dirty="0" smtClean="0"/>
              <a:t>):</a:t>
            </a:r>
            <a:r>
              <a:rPr lang="it-IT" sz="2800" dirty="0" smtClean="0"/>
              <a:t> </a:t>
            </a:r>
            <a:r>
              <a:rPr lang="it-IT" sz="2800" dirty="0" err="1" smtClean="0"/>
              <a:t>is</a:t>
            </a:r>
            <a:r>
              <a:rPr lang="it-IT" sz="2800" dirty="0" smtClean="0"/>
              <a:t> the </a:t>
            </a:r>
            <a:r>
              <a:rPr lang="it-IT" sz="2800" dirty="0" err="1" smtClean="0"/>
              <a:t>annual</a:t>
            </a:r>
            <a:r>
              <a:rPr lang="it-IT" sz="2800" dirty="0" smtClean="0"/>
              <a:t> interest rate </a:t>
            </a:r>
            <a:r>
              <a:rPr lang="it-IT" sz="2800" dirty="0" err="1" smtClean="0"/>
              <a:t>that</a:t>
            </a:r>
            <a:r>
              <a:rPr lang="it-IT" sz="2800" dirty="0" smtClean="0"/>
              <a:t> can </a:t>
            </a:r>
            <a:r>
              <a:rPr lang="it-IT" sz="2800" dirty="0" err="1" smtClean="0"/>
              <a:t>be</a:t>
            </a:r>
            <a:r>
              <a:rPr lang="it-IT" sz="2800" dirty="0" smtClean="0"/>
              <a:t> </a:t>
            </a:r>
            <a:r>
              <a:rPr lang="it-IT" sz="2800" dirty="0" err="1" smtClean="0"/>
              <a:t>locked</a:t>
            </a:r>
            <a:r>
              <a:rPr lang="it-IT" sz="2800" dirty="0" smtClean="0"/>
              <a:t> </a:t>
            </a:r>
            <a:r>
              <a:rPr lang="it-IT" sz="2800" dirty="0" err="1" smtClean="0"/>
              <a:t>today</a:t>
            </a:r>
            <a:r>
              <a:rPr lang="it-IT" sz="2800" dirty="0" smtClean="0"/>
              <a:t> </a:t>
            </a:r>
            <a:r>
              <a:rPr lang="it-IT" sz="2800" dirty="0" err="1" smtClean="0"/>
              <a:t>for</a:t>
            </a:r>
            <a:r>
              <a:rPr lang="it-IT" sz="2800" dirty="0" smtClean="0"/>
              <a:t> the </a:t>
            </a:r>
            <a:r>
              <a:rPr lang="it-IT" sz="2800" dirty="0" err="1" smtClean="0"/>
              <a:t>next</a:t>
            </a:r>
            <a:r>
              <a:rPr lang="it-IT" sz="2800" dirty="0" smtClean="0"/>
              <a:t> </a:t>
            </a:r>
            <a:r>
              <a:rPr lang="it-IT" sz="2800" i="1" dirty="0" smtClean="0"/>
              <a:t>t</a:t>
            </a:r>
            <a:r>
              <a:rPr lang="it-IT" sz="2800" dirty="0" smtClean="0"/>
              <a:t> </a:t>
            </a:r>
            <a:r>
              <a:rPr lang="it-IT" sz="2800" dirty="0" err="1" smtClean="0"/>
              <a:t>years</a:t>
            </a:r>
            <a:r>
              <a:rPr lang="it-IT" sz="2800" dirty="0" smtClean="0"/>
              <a:t>.</a:t>
            </a:r>
            <a:endParaRPr lang="it-IT" sz="2800" b="1" dirty="0" smtClean="0"/>
          </a:p>
          <a:p>
            <a:pPr eaLnBrk="1" hangingPunct="1">
              <a:lnSpc>
                <a:spcPct val="120000"/>
              </a:lnSpc>
            </a:pPr>
            <a:r>
              <a:rPr lang="it-IT" sz="2800" b="1" dirty="0" smtClean="0"/>
              <a:t>FORWARD Rate(</a:t>
            </a:r>
            <a:r>
              <a:rPr lang="it-IT" sz="2800" b="1" dirty="0" err="1" smtClean="0"/>
              <a:t>F</a:t>
            </a:r>
            <a:r>
              <a:rPr lang="it-IT" sz="2800" b="1" baseline="-25000" dirty="0" err="1" smtClean="0"/>
              <a:t>t</a:t>
            </a:r>
            <a:r>
              <a:rPr lang="it-IT" sz="2800" b="1" dirty="0" smtClean="0"/>
              <a:t>):</a:t>
            </a:r>
            <a:r>
              <a:rPr lang="it-IT" sz="2800" dirty="0" smtClean="0"/>
              <a:t> </a:t>
            </a:r>
            <a:r>
              <a:rPr lang="it-IT" sz="2800" dirty="0" err="1" smtClean="0"/>
              <a:t>is</a:t>
            </a:r>
            <a:r>
              <a:rPr lang="it-IT" sz="2800" dirty="0" smtClean="0"/>
              <a:t> the </a:t>
            </a:r>
            <a:r>
              <a:rPr lang="it-IT" sz="2800" dirty="0" err="1" smtClean="0"/>
              <a:t>annual</a:t>
            </a:r>
            <a:r>
              <a:rPr lang="it-IT" sz="2800" dirty="0" smtClean="0"/>
              <a:t> interest rate </a:t>
            </a:r>
            <a:r>
              <a:rPr lang="it-IT" sz="2800" dirty="0" err="1" smtClean="0"/>
              <a:t>that</a:t>
            </a:r>
            <a:r>
              <a:rPr lang="it-IT" sz="2800" dirty="0" smtClean="0"/>
              <a:t> can </a:t>
            </a:r>
            <a:r>
              <a:rPr lang="it-IT" sz="2800" dirty="0" err="1" smtClean="0"/>
              <a:t>be</a:t>
            </a:r>
            <a:r>
              <a:rPr lang="it-IT" sz="2800" dirty="0" smtClean="0"/>
              <a:t> </a:t>
            </a:r>
            <a:r>
              <a:rPr lang="it-IT" sz="2800" dirty="0" err="1" smtClean="0"/>
              <a:t>extrapolated</a:t>
            </a:r>
            <a:r>
              <a:rPr lang="it-IT" sz="2800" dirty="0" smtClean="0"/>
              <a:t> </a:t>
            </a:r>
            <a:r>
              <a:rPr lang="it-IT" sz="2800" dirty="0" err="1" smtClean="0"/>
              <a:t>today</a:t>
            </a:r>
            <a:r>
              <a:rPr lang="it-IT" sz="2800" dirty="0" smtClean="0"/>
              <a:t> </a:t>
            </a:r>
            <a:r>
              <a:rPr lang="it-IT" sz="2800" dirty="0" err="1" smtClean="0"/>
              <a:t>from</a:t>
            </a:r>
            <a:r>
              <a:rPr lang="it-IT" sz="2800" dirty="0" smtClean="0"/>
              <a:t> the market and </a:t>
            </a:r>
            <a:r>
              <a:rPr lang="it-IT" sz="2800" dirty="0" err="1" smtClean="0"/>
              <a:t>applied</a:t>
            </a:r>
            <a:r>
              <a:rPr lang="it-IT" sz="2800" dirty="0" smtClean="0"/>
              <a:t> </a:t>
            </a:r>
            <a:r>
              <a:rPr lang="it-IT" sz="2800" dirty="0" err="1" smtClean="0"/>
              <a:t>to</a:t>
            </a:r>
            <a:r>
              <a:rPr lang="it-IT" sz="2800" dirty="0" smtClean="0"/>
              <a:t> a future </a:t>
            </a:r>
            <a:r>
              <a:rPr lang="it-IT" sz="2800" dirty="0" err="1" smtClean="0"/>
              <a:t>period</a:t>
            </a:r>
            <a:r>
              <a:rPr lang="it-IT" sz="2800" dirty="0" smtClean="0"/>
              <a:t> </a:t>
            </a:r>
            <a:r>
              <a:rPr lang="it-IT" sz="2800" dirty="0" err="1" smtClean="0"/>
              <a:t>starting</a:t>
            </a:r>
            <a:r>
              <a:rPr lang="it-IT" sz="2800" dirty="0" smtClean="0"/>
              <a:t> in </a:t>
            </a:r>
            <a:r>
              <a:rPr lang="it-IT" sz="2800" i="1" dirty="0" smtClean="0"/>
              <a:t>t</a:t>
            </a:r>
            <a:r>
              <a:rPr lang="it-IT" sz="2800" dirty="0" smtClean="0"/>
              <a:t> </a:t>
            </a:r>
            <a:r>
              <a:rPr lang="it-IT" sz="2800" dirty="0" err="1" smtClean="0"/>
              <a:t>years</a:t>
            </a:r>
            <a:r>
              <a:rPr lang="it-IT" sz="2800" dirty="0" smtClean="0"/>
              <a:t> </a:t>
            </a:r>
            <a:r>
              <a:rPr lang="it-IT" sz="2800" dirty="0" err="1" smtClean="0"/>
              <a:t>from</a:t>
            </a:r>
            <a:r>
              <a:rPr lang="it-IT" sz="2800" dirty="0" smtClean="0"/>
              <a:t> </a:t>
            </a:r>
            <a:r>
              <a:rPr lang="it-IT" sz="2800" dirty="0" err="1" smtClean="0"/>
              <a:t>now</a:t>
            </a:r>
            <a:r>
              <a:rPr lang="it-IT" sz="2800" dirty="0" smtClean="0"/>
              <a:t>.</a:t>
            </a:r>
            <a:endParaRPr lang="it-IT" sz="2800" b="1" dirty="0" smtClean="0"/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384793F-7B82-4EEF-B6D0-BDD07A660FAE}" type="slidenum">
              <a:rPr lang="it-IT" smtClean="0"/>
              <a:pPr/>
              <a:t>3</a:t>
            </a:fld>
            <a:endParaRPr lang="it-IT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b="1" dirty="0" smtClean="0"/>
              <a:t>SPOT vs. FORWARD </a:t>
            </a:r>
            <a:r>
              <a:rPr lang="it-IT" b="1" dirty="0" err="1" smtClean="0"/>
              <a:t>Rates</a:t>
            </a:r>
            <a:r>
              <a:rPr lang="it-IT" b="1" dirty="0" smtClean="0"/>
              <a:t> </a:t>
            </a:r>
            <a:r>
              <a:rPr lang="it-IT" sz="2800" b="1" dirty="0" smtClean="0"/>
              <a:t>(</a:t>
            </a:r>
            <a:r>
              <a:rPr lang="it-IT" sz="2800" b="1" dirty="0" err="1" smtClean="0"/>
              <a:t>continued</a:t>
            </a:r>
            <a:r>
              <a:rPr lang="it-IT" sz="2800" b="1" dirty="0" smtClean="0"/>
              <a:t>)</a:t>
            </a:r>
            <a:endParaRPr lang="it-IT" b="1" dirty="0" smtClean="0"/>
          </a:p>
        </p:txBody>
      </p:sp>
      <p:pic>
        <p:nvPicPr>
          <p:cNvPr id="6148" name="Picture 4" descr="050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95288" y="2060575"/>
            <a:ext cx="8353425" cy="3816350"/>
          </a:xfrm>
          <a:noFill/>
        </p:spPr>
      </p:pic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it-IT" b="1" dirty="0" err="1" smtClean="0"/>
              <a:t>Term</a:t>
            </a:r>
            <a:r>
              <a:rPr lang="it-IT" b="1" dirty="0" smtClean="0"/>
              <a:t> </a:t>
            </a:r>
            <a:r>
              <a:rPr lang="it-IT" b="1" dirty="0" err="1" smtClean="0"/>
              <a:t>Structure</a:t>
            </a:r>
            <a:endParaRPr lang="it-IT" sz="2800" b="1" dirty="0" smtClean="0"/>
          </a:p>
        </p:txBody>
      </p:sp>
      <p:sp>
        <p:nvSpPr>
          <p:cNvPr id="7171" name="Segnaposto contenuto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z="2800" dirty="0" smtClean="0"/>
              <a:t>The </a:t>
            </a:r>
            <a:r>
              <a:rPr lang="it-IT" sz="2800" dirty="0" err="1" smtClean="0"/>
              <a:t>term</a:t>
            </a:r>
            <a:r>
              <a:rPr lang="it-IT" sz="2800" dirty="0" smtClean="0"/>
              <a:t> </a:t>
            </a:r>
            <a:r>
              <a:rPr lang="it-IT" sz="2800" dirty="0" err="1" smtClean="0"/>
              <a:t>structure</a:t>
            </a:r>
            <a:r>
              <a:rPr lang="it-IT" sz="2800" dirty="0" smtClean="0"/>
              <a:t> </a:t>
            </a:r>
            <a:r>
              <a:rPr lang="it-IT" sz="2800" dirty="0" err="1" smtClean="0"/>
              <a:t>of</a:t>
            </a:r>
            <a:r>
              <a:rPr lang="it-IT" sz="2800" dirty="0" smtClean="0"/>
              <a:t> interest </a:t>
            </a:r>
            <a:r>
              <a:rPr lang="it-IT" sz="2800" dirty="0" err="1" smtClean="0"/>
              <a:t>rates</a:t>
            </a:r>
            <a:r>
              <a:rPr lang="it-IT" sz="2800" dirty="0" smtClean="0"/>
              <a:t> (</a:t>
            </a:r>
            <a:r>
              <a:rPr lang="it-IT" sz="2800" dirty="0" err="1" smtClean="0"/>
              <a:t>risk</a:t>
            </a:r>
            <a:r>
              <a:rPr lang="it-IT" sz="2800" dirty="0" smtClean="0"/>
              <a:t> free) </a:t>
            </a:r>
            <a:r>
              <a:rPr lang="it-IT" sz="2800" dirty="0" err="1" smtClean="0"/>
              <a:t>shows</a:t>
            </a:r>
            <a:r>
              <a:rPr lang="it-IT" sz="2800" dirty="0" smtClean="0"/>
              <a:t> the </a:t>
            </a:r>
            <a:r>
              <a:rPr lang="it-IT" sz="2800" dirty="0" err="1" smtClean="0"/>
              <a:t>existing</a:t>
            </a:r>
            <a:r>
              <a:rPr lang="it-IT" sz="2800" dirty="0" smtClean="0"/>
              <a:t> </a:t>
            </a:r>
            <a:r>
              <a:rPr lang="it-IT" sz="2800" dirty="0" err="1" smtClean="0"/>
              <a:t>relationship</a:t>
            </a:r>
            <a:r>
              <a:rPr lang="it-IT" sz="2800" dirty="0" smtClean="0"/>
              <a:t> </a:t>
            </a:r>
            <a:r>
              <a:rPr lang="it-IT" sz="2800" dirty="0" err="1" smtClean="0"/>
              <a:t>between</a:t>
            </a:r>
            <a:r>
              <a:rPr lang="it-IT" sz="2800" dirty="0" smtClean="0"/>
              <a:t> spot </a:t>
            </a:r>
            <a:r>
              <a:rPr lang="it-IT" sz="2800" dirty="0" err="1" smtClean="0"/>
              <a:t>rates</a:t>
            </a:r>
            <a:r>
              <a:rPr lang="it-IT" sz="2800" dirty="0" smtClean="0"/>
              <a:t> (</a:t>
            </a:r>
            <a:r>
              <a:rPr lang="it-IT" sz="2800" dirty="0" err="1" smtClean="0"/>
              <a:t>also</a:t>
            </a:r>
            <a:r>
              <a:rPr lang="it-IT" sz="2800" dirty="0" smtClean="0"/>
              <a:t> “Zero </a:t>
            </a:r>
            <a:r>
              <a:rPr lang="it-IT" sz="2800" dirty="0" err="1" smtClean="0"/>
              <a:t>Rates</a:t>
            </a:r>
            <a:r>
              <a:rPr lang="it-IT" sz="2800" dirty="0" smtClean="0"/>
              <a:t>”) and the </a:t>
            </a:r>
            <a:r>
              <a:rPr lang="it-IT" sz="2800" dirty="0" err="1" smtClean="0"/>
              <a:t>time</a:t>
            </a:r>
            <a:r>
              <a:rPr lang="it-IT" sz="2800" dirty="0" smtClean="0"/>
              <a:t> </a:t>
            </a:r>
            <a:r>
              <a:rPr lang="it-IT" sz="2800" dirty="0" err="1" smtClean="0"/>
              <a:t>to</a:t>
            </a:r>
            <a:r>
              <a:rPr lang="it-IT" sz="2800" dirty="0" smtClean="0"/>
              <a:t> </a:t>
            </a:r>
            <a:r>
              <a:rPr lang="it-IT" sz="2800" dirty="0" err="1" smtClean="0"/>
              <a:t>maturity</a:t>
            </a:r>
            <a:r>
              <a:rPr lang="it-IT" sz="2800" dirty="0" smtClean="0"/>
              <a:t> </a:t>
            </a:r>
            <a:r>
              <a:rPr lang="it-IT" sz="2800" dirty="0" err="1" smtClean="0"/>
              <a:t>of</a:t>
            </a:r>
            <a:r>
              <a:rPr lang="it-IT" sz="2800" dirty="0" smtClean="0"/>
              <a:t> (</a:t>
            </a:r>
            <a:r>
              <a:rPr lang="it-IT" sz="2800" dirty="0" err="1" smtClean="0"/>
              <a:t>risk</a:t>
            </a:r>
            <a:r>
              <a:rPr lang="it-IT" sz="2800" dirty="0" smtClean="0"/>
              <a:t> free) </a:t>
            </a:r>
            <a:r>
              <a:rPr lang="it-IT" sz="2800" dirty="0" err="1" smtClean="0"/>
              <a:t>bonds</a:t>
            </a:r>
            <a:endParaRPr lang="it-IT" sz="2800" dirty="0" smtClean="0"/>
          </a:p>
          <a:p>
            <a:pPr eaLnBrk="1" hangingPunct="1"/>
            <a:r>
              <a:rPr lang="it-IT" sz="2800" dirty="0" err="1" smtClean="0"/>
              <a:t>To</a:t>
            </a:r>
            <a:r>
              <a:rPr lang="it-IT" sz="2800" dirty="0" smtClean="0"/>
              <a:t> </a:t>
            </a:r>
            <a:r>
              <a:rPr lang="it-IT" sz="2800" dirty="0" err="1" smtClean="0"/>
              <a:t>calculate</a:t>
            </a:r>
            <a:r>
              <a:rPr lang="it-IT" sz="2800" dirty="0" smtClean="0"/>
              <a:t> the zero </a:t>
            </a:r>
            <a:r>
              <a:rPr lang="it-IT" sz="2800" dirty="0" err="1" smtClean="0"/>
              <a:t>rates</a:t>
            </a:r>
            <a:r>
              <a:rPr lang="it-IT" sz="2800" dirty="0" smtClean="0"/>
              <a:t> </a:t>
            </a:r>
            <a:r>
              <a:rPr lang="it-IT" sz="2800" dirty="0" err="1" smtClean="0"/>
              <a:t>from</a:t>
            </a:r>
            <a:r>
              <a:rPr lang="it-IT" sz="2800" dirty="0" smtClean="0"/>
              <a:t> the price </a:t>
            </a:r>
            <a:r>
              <a:rPr lang="it-IT" sz="2800" dirty="0" err="1" smtClean="0"/>
              <a:t>of</a:t>
            </a:r>
            <a:r>
              <a:rPr lang="it-IT" sz="2800" dirty="0" smtClean="0"/>
              <a:t> coupon </a:t>
            </a:r>
            <a:r>
              <a:rPr lang="it-IT" sz="2800" dirty="0" err="1" smtClean="0"/>
              <a:t>bonds</a:t>
            </a:r>
            <a:r>
              <a:rPr lang="it-IT" sz="2800" dirty="0" smtClean="0"/>
              <a:t> </a:t>
            </a:r>
            <a:r>
              <a:rPr lang="it-IT" sz="2800" dirty="0" err="1" smtClean="0"/>
              <a:t>we</a:t>
            </a:r>
            <a:r>
              <a:rPr lang="it-IT" sz="2800" dirty="0" smtClean="0"/>
              <a:t> </a:t>
            </a:r>
            <a:r>
              <a:rPr lang="it-IT" sz="2800" dirty="0" err="1" smtClean="0"/>
              <a:t>use</a:t>
            </a:r>
            <a:r>
              <a:rPr lang="it-IT" sz="2800" dirty="0" smtClean="0"/>
              <a:t> the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Bootstrapping</a:t>
            </a:r>
            <a:r>
              <a:rPr lang="it-IT" sz="2800" dirty="0" smtClean="0"/>
              <a:t>: </a:t>
            </a:r>
            <a:r>
              <a:rPr lang="it-IT" sz="2800" dirty="0" err="1" smtClean="0"/>
              <a:t>this</a:t>
            </a:r>
            <a:r>
              <a:rPr lang="it-IT" sz="2800" dirty="0" smtClean="0"/>
              <a:t> </a:t>
            </a:r>
            <a:r>
              <a:rPr lang="it-IT" sz="2800" dirty="0" err="1" smtClean="0"/>
              <a:t>is</a:t>
            </a:r>
            <a:r>
              <a:rPr lang="it-IT" sz="2800" dirty="0" smtClean="0"/>
              <a:t> a </a:t>
            </a:r>
            <a:r>
              <a:rPr lang="it-IT" sz="2800" dirty="0" err="1" smtClean="0"/>
              <a:t>recursive</a:t>
            </a:r>
            <a:r>
              <a:rPr lang="it-IT" sz="2800" dirty="0" smtClean="0"/>
              <a:t> </a:t>
            </a:r>
            <a:r>
              <a:rPr lang="it-IT" sz="2800" dirty="0" err="1" smtClean="0"/>
              <a:t>method</a:t>
            </a:r>
            <a:r>
              <a:rPr lang="it-IT" sz="2800" dirty="0" smtClean="0"/>
              <a:t> </a:t>
            </a:r>
            <a:r>
              <a:rPr lang="it-IT" sz="2800" dirty="0" err="1" smtClean="0"/>
              <a:t>to</a:t>
            </a:r>
            <a:r>
              <a:rPr lang="it-IT" sz="2800" dirty="0" smtClean="0"/>
              <a:t> </a:t>
            </a:r>
            <a:r>
              <a:rPr lang="it-IT" sz="2800" dirty="0" err="1" smtClean="0"/>
              <a:t>calculate</a:t>
            </a:r>
            <a:r>
              <a:rPr lang="it-IT" sz="2800" dirty="0" smtClean="0"/>
              <a:t> zero </a:t>
            </a:r>
            <a:r>
              <a:rPr lang="it-IT" sz="2800" dirty="0" err="1" smtClean="0"/>
              <a:t>rates</a:t>
            </a:r>
            <a:r>
              <a:rPr lang="it-IT" sz="2800" dirty="0" smtClean="0"/>
              <a:t> </a:t>
            </a:r>
            <a:r>
              <a:rPr lang="it-IT" sz="2800" dirty="0" err="1" smtClean="0"/>
              <a:t>from</a:t>
            </a:r>
            <a:r>
              <a:rPr lang="it-IT" sz="2800" dirty="0" smtClean="0"/>
              <a:t> market </a:t>
            </a:r>
            <a:r>
              <a:rPr lang="it-IT" sz="2800" dirty="0" err="1" smtClean="0"/>
              <a:t>prices</a:t>
            </a:r>
            <a:r>
              <a:rPr lang="it-IT" sz="2800" dirty="0" smtClean="0"/>
              <a:t>, </a:t>
            </a:r>
            <a:r>
              <a:rPr lang="it-IT" sz="2800" dirty="0" err="1" smtClean="0"/>
              <a:t>maturity</a:t>
            </a:r>
            <a:r>
              <a:rPr lang="it-IT" sz="2800" dirty="0" smtClean="0"/>
              <a:t> </a:t>
            </a:r>
            <a:r>
              <a:rPr lang="it-IT" sz="2800" dirty="0" err="1" smtClean="0"/>
              <a:t>after</a:t>
            </a:r>
            <a:r>
              <a:rPr lang="it-IT" sz="2800" dirty="0" smtClean="0"/>
              <a:t> </a:t>
            </a:r>
            <a:r>
              <a:rPr lang="it-IT" sz="2800" dirty="0" err="1" smtClean="0"/>
              <a:t>maturity</a:t>
            </a:r>
            <a:endParaRPr lang="it-IT" sz="2800" dirty="0" smtClean="0"/>
          </a:p>
        </p:txBody>
      </p:sp>
      <p:sp>
        <p:nvSpPr>
          <p:cNvPr id="7172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90202E7-F953-4F05-9E3B-C79E6049A393}" type="slidenum">
              <a:rPr lang="it-IT" smtClean="0"/>
              <a:pPr/>
              <a:t>4</a:t>
            </a:fld>
            <a:endParaRPr lang="it-IT" smtClean="0"/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b="1" dirty="0" smtClean="0"/>
              <a:t>Linear </a:t>
            </a:r>
            <a:r>
              <a:rPr lang="it-IT" b="1" dirty="0" err="1" smtClean="0"/>
              <a:t>assumption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188" y="1714500"/>
            <a:ext cx="8501062" cy="4914900"/>
          </a:xfrm>
        </p:spPr>
        <p:txBody>
          <a:bodyPr/>
          <a:lstStyle/>
          <a:p>
            <a:pPr eaLnBrk="1" hangingPunct="1">
              <a:buFont typeface="Wingdings" pitchFamily="-107" charset="2"/>
              <a:buNone/>
            </a:pPr>
            <a:r>
              <a:rPr lang="it-IT" sz="2000" dirty="0" smtClean="0"/>
              <a:t>Note </a:t>
            </a:r>
            <a:r>
              <a:rPr lang="it-IT" sz="2000" dirty="0" err="1" smtClean="0"/>
              <a:t>that</a:t>
            </a:r>
            <a:r>
              <a:rPr lang="it-IT" sz="2000" dirty="0" smtClean="0"/>
              <a:t> </a:t>
            </a:r>
            <a:r>
              <a:rPr lang="it-IT" sz="2000" dirty="0" err="1" smtClean="0"/>
              <a:t>conventionally</a:t>
            </a:r>
            <a:r>
              <a:rPr lang="it-IT" sz="2000" dirty="0" smtClean="0"/>
              <a:t> </a:t>
            </a:r>
            <a:r>
              <a:rPr lang="it-IT" sz="2000" dirty="0" err="1" smtClean="0"/>
              <a:t>we</a:t>
            </a:r>
            <a:r>
              <a:rPr lang="it-IT" sz="2000" dirty="0" smtClean="0"/>
              <a:t> </a:t>
            </a:r>
            <a:r>
              <a:rPr lang="it-IT" sz="2000" dirty="0" err="1" smtClean="0"/>
              <a:t>calculate</a:t>
            </a:r>
            <a:r>
              <a:rPr lang="it-IT" sz="2000" dirty="0" smtClean="0"/>
              <a:t> spot </a:t>
            </a:r>
            <a:r>
              <a:rPr lang="it-IT" sz="2000" dirty="0" err="1" smtClean="0"/>
              <a:t>rates</a:t>
            </a:r>
            <a:r>
              <a:rPr lang="it-IT" sz="2000" dirty="0" smtClean="0"/>
              <a:t> on the curve </a:t>
            </a:r>
            <a:r>
              <a:rPr lang="it-IT" sz="2000" dirty="0" err="1" smtClean="0"/>
              <a:t>using</a:t>
            </a:r>
            <a:r>
              <a:rPr lang="it-IT" sz="2000" dirty="0" smtClean="0"/>
              <a:t> the </a:t>
            </a:r>
            <a:r>
              <a:rPr lang="it-IT" sz="2000" dirty="0" err="1" smtClean="0"/>
              <a:t>linear</a:t>
            </a:r>
            <a:r>
              <a:rPr lang="it-IT" sz="2000" dirty="0" smtClean="0"/>
              <a:t> </a:t>
            </a:r>
            <a:r>
              <a:rPr lang="it-IT" sz="2000" dirty="0" err="1" smtClean="0"/>
              <a:t>assumption</a:t>
            </a:r>
            <a:r>
              <a:rPr lang="it-IT" sz="2000" dirty="0" smtClean="0"/>
              <a:t> </a:t>
            </a:r>
            <a:r>
              <a:rPr lang="it-IT" sz="2000" dirty="0" err="1" smtClean="0"/>
              <a:t>between</a:t>
            </a:r>
            <a:r>
              <a:rPr lang="it-IT" sz="2000" dirty="0" smtClean="0"/>
              <a:t> </a:t>
            </a:r>
            <a:r>
              <a:rPr lang="it-IT" sz="2000" dirty="0" err="1" smtClean="0"/>
              <a:t>known</a:t>
            </a:r>
            <a:r>
              <a:rPr lang="it-IT" sz="2000" dirty="0" smtClean="0"/>
              <a:t> </a:t>
            </a:r>
            <a:r>
              <a:rPr lang="it-IT" sz="2000" dirty="0" err="1" smtClean="0"/>
              <a:t>rates</a:t>
            </a:r>
            <a:endParaRPr lang="it-IT" sz="2000" dirty="0" smtClean="0"/>
          </a:p>
          <a:p>
            <a:pPr eaLnBrk="1" hangingPunct="1">
              <a:buFont typeface="Wingdings" pitchFamily="-107" charset="2"/>
              <a:buNone/>
            </a:pPr>
            <a:r>
              <a:rPr lang="it-IT" sz="2000" dirty="0" smtClean="0"/>
              <a:t>So </a:t>
            </a:r>
            <a:r>
              <a:rPr lang="it-IT" sz="2000" dirty="0" err="1" smtClean="0"/>
              <a:t>to</a:t>
            </a:r>
            <a:r>
              <a:rPr lang="it-IT" sz="2000" dirty="0" smtClean="0"/>
              <a:t> </a:t>
            </a:r>
            <a:r>
              <a:rPr lang="it-IT" sz="2000" dirty="0" err="1" smtClean="0"/>
              <a:t>find</a:t>
            </a:r>
            <a:r>
              <a:rPr lang="it-IT" sz="2000" dirty="0" smtClean="0"/>
              <a:t> </a:t>
            </a:r>
            <a:r>
              <a:rPr lang="it-IT" sz="2000" i="1" dirty="0" err="1" smtClean="0"/>
              <a:t>r</a:t>
            </a:r>
            <a:r>
              <a:rPr lang="it-IT" sz="2000" i="1" baseline="-25000" dirty="0" err="1" smtClean="0"/>
              <a:t>t</a:t>
            </a:r>
            <a:r>
              <a:rPr lang="it-IT" sz="2000" dirty="0" smtClean="0"/>
              <a:t>  </a:t>
            </a:r>
            <a:r>
              <a:rPr lang="it-IT" sz="2000" dirty="0" err="1" smtClean="0"/>
              <a:t>when</a:t>
            </a:r>
            <a:r>
              <a:rPr lang="it-IT" sz="2000" dirty="0" smtClean="0"/>
              <a:t> </a:t>
            </a:r>
            <a:r>
              <a:rPr lang="it-IT" sz="2000" dirty="0" err="1" smtClean="0"/>
              <a:t>both</a:t>
            </a:r>
            <a:r>
              <a:rPr lang="it-IT" sz="2000" dirty="0" smtClean="0"/>
              <a:t>  </a:t>
            </a:r>
            <a:r>
              <a:rPr lang="it-IT" sz="2000" i="1" dirty="0" err="1" smtClean="0"/>
              <a:t>r</a:t>
            </a:r>
            <a:r>
              <a:rPr lang="it-IT" sz="2000" i="1" baseline="-25000" dirty="0" err="1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d</a:t>
            </a:r>
            <a:r>
              <a:rPr lang="it-IT" sz="2000" dirty="0" smtClean="0"/>
              <a:t> and </a:t>
            </a:r>
            <a:r>
              <a:rPr lang="it-IT" sz="2000" i="1" dirty="0" err="1" smtClean="0"/>
              <a:t>r</a:t>
            </a:r>
            <a:r>
              <a:rPr lang="it-IT" sz="2000" i="1" baseline="-25000" dirty="0" err="1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u</a:t>
            </a:r>
            <a:r>
              <a:rPr lang="it-IT" sz="2000" i="1" baseline="-250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it-IT" sz="20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 are </a:t>
            </a:r>
            <a:r>
              <a:rPr lang="it-IT" sz="2000" i="1" dirty="0" err="1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known</a:t>
            </a:r>
            <a:r>
              <a:rPr lang="it-IT" sz="20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it-IT" sz="2000" i="1" dirty="0" err="1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we</a:t>
            </a:r>
            <a:r>
              <a:rPr lang="it-IT" sz="20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 assume a </a:t>
            </a:r>
            <a:r>
              <a:rPr lang="it-IT" sz="2000" i="1" dirty="0" err="1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linear</a:t>
            </a:r>
            <a:r>
              <a:rPr lang="it-IT" sz="20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it-IT" sz="2000" i="1" dirty="0" err="1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relationship</a:t>
            </a:r>
            <a:endParaRPr lang="it-IT" sz="2000" dirty="0" smtClean="0"/>
          </a:p>
        </p:txBody>
      </p:sp>
      <p:sp>
        <p:nvSpPr>
          <p:cNvPr id="8196" name="Segnaposto numero diapositiva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9940628-C2D8-6B4E-AF9E-64EA0CAA72D9}" type="slidenum">
              <a:rPr lang="it-IT"/>
              <a:pPr/>
              <a:t>5</a:t>
            </a:fld>
            <a:endParaRPr lang="it-IT"/>
          </a:p>
        </p:txBody>
      </p:sp>
      <p:sp>
        <p:nvSpPr>
          <p:cNvPr id="819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8198" name="Object 1"/>
          <p:cNvGraphicFramePr>
            <a:graphicFrameLocks noChangeAspect="1"/>
          </p:cNvGraphicFramePr>
          <p:nvPr/>
        </p:nvGraphicFramePr>
        <p:xfrm>
          <a:off x="4643438" y="4286250"/>
          <a:ext cx="3744912" cy="1000125"/>
        </p:xfrm>
        <a:graphic>
          <a:graphicData uri="http://schemas.openxmlformats.org/presentationml/2006/ole">
            <p:oleObj spid="_x0000_s34819" name="Equation" r:id="rId3" imgW="7315200" imgH="1930400" progId="Equation.3">
              <p:embed/>
            </p:oleObj>
          </a:graphicData>
        </a:graphic>
      </p:graphicFrame>
      <p:pic>
        <p:nvPicPr>
          <p:cNvPr id="81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3352800"/>
            <a:ext cx="454342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2D810F0-9FFC-48C6-83C8-F2BCC54454D6}" type="slidenum">
              <a:rPr lang="it-IT" smtClean="0"/>
              <a:pPr/>
              <a:t>6</a:t>
            </a:fld>
            <a:endParaRPr lang="it-IT" smtClean="0"/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it-IT" b="1" dirty="0" err="1" smtClean="0"/>
              <a:t>Yield</a:t>
            </a:r>
            <a:r>
              <a:rPr lang="it-IT" b="1" dirty="0" smtClean="0"/>
              <a:t> Curve</a:t>
            </a:r>
            <a:endParaRPr lang="it-IT" sz="2800" b="1" dirty="0" smtClean="0"/>
          </a:p>
        </p:txBody>
      </p:sp>
      <p:grpSp>
        <p:nvGrpSpPr>
          <p:cNvPr id="8196" name="Group 24"/>
          <p:cNvGrpSpPr>
            <a:grpSpLocks/>
          </p:cNvGrpSpPr>
          <p:nvPr/>
        </p:nvGrpSpPr>
        <p:grpSpPr bwMode="auto">
          <a:xfrm>
            <a:off x="785813" y="2786063"/>
            <a:ext cx="7415212" cy="3938587"/>
            <a:chOff x="704" y="1661"/>
            <a:chExt cx="4172" cy="2083"/>
          </a:xfrm>
        </p:grpSpPr>
        <p:sp>
          <p:nvSpPr>
            <p:cNvPr id="8198" name="Line 6"/>
            <p:cNvSpPr>
              <a:spLocks noChangeShapeType="1"/>
            </p:cNvSpPr>
            <p:nvPr/>
          </p:nvSpPr>
          <p:spPr bwMode="auto">
            <a:xfrm>
              <a:off x="930" y="1661"/>
              <a:ext cx="0" cy="190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9" name="Line 7"/>
            <p:cNvSpPr>
              <a:spLocks noChangeShapeType="1"/>
            </p:cNvSpPr>
            <p:nvPr/>
          </p:nvSpPr>
          <p:spPr bwMode="auto">
            <a:xfrm>
              <a:off x="930" y="3566"/>
              <a:ext cx="36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00" name="Text Box 10"/>
            <p:cNvSpPr txBox="1">
              <a:spLocks noChangeArrowheads="1"/>
            </p:cNvSpPr>
            <p:nvPr/>
          </p:nvSpPr>
          <p:spPr bwMode="auto">
            <a:xfrm rot="16200000">
              <a:off x="-86" y="2451"/>
              <a:ext cx="1769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sz="1600" b="1" dirty="0" err="1" smtClean="0"/>
                <a:t>Yield</a:t>
              </a:r>
              <a:r>
                <a:rPr lang="it-IT" sz="1600" b="1" dirty="0" smtClean="0"/>
                <a:t> </a:t>
              </a:r>
              <a:r>
                <a:rPr lang="it-IT" sz="1600" b="1" dirty="0" err="1" smtClean="0"/>
                <a:t>to</a:t>
              </a:r>
              <a:r>
                <a:rPr lang="it-IT" sz="1600" b="1" dirty="0" smtClean="0"/>
                <a:t> </a:t>
              </a:r>
              <a:r>
                <a:rPr lang="it-IT" sz="1600" b="1" dirty="0" err="1" smtClean="0"/>
                <a:t>Maturity</a:t>
              </a:r>
              <a:endParaRPr lang="it-IT" sz="1600" b="1" dirty="0"/>
            </a:p>
          </p:txBody>
        </p:sp>
        <p:sp>
          <p:nvSpPr>
            <p:cNvPr id="8201" name="Text Box 11"/>
            <p:cNvSpPr txBox="1">
              <a:spLocks noChangeArrowheads="1"/>
            </p:cNvSpPr>
            <p:nvPr/>
          </p:nvSpPr>
          <p:spPr bwMode="auto">
            <a:xfrm>
              <a:off x="2018" y="3566"/>
              <a:ext cx="862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600" b="1" dirty="0" err="1" smtClean="0"/>
                <a:t>Maturity</a:t>
              </a:r>
              <a:endParaRPr lang="it-IT" sz="1600" b="1" dirty="0"/>
            </a:p>
          </p:txBody>
        </p:sp>
        <p:sp>
          <p:nvSpPr>
            <p:cNvPr id="8202" name="Line 12"/>
            <p:cNvSpPr>
              <a:spLocks noChangeShapeType="1"/>
            </p:cNvSpPr>
            <p:nvPr/>
          </p:nvSpPr>
          <p:spPr bwMode="auto">
            <a:xfrm>
              <a:off x="930" y="2614"/>
              <a:ext cx="26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203" name="Arc 15"/>
            <p:cNvSpPr>
              <a:spLocks/>
            </p:cNvSpPr>
            <p:nvPr/>
          </p:nvSpPr>
          <p:spPr bwMode="auto">
            <a:xfrm flipH="1">
              <a:off x="930" y="1842"/>
              <a:ext cx="2630" cy="772"/>
            </a:xfrm>
            <a:custGeom>
              <a:avLst/>
              <a:gdLst>
                <a:gd name="T0" fmla="*/ 0 w 21600"/>
                <a:gd name="T1" fmla="*/ 0 h 21600"/>
                <a:gd name="T2" fmla="*/ 320 w 21600"/>
                <a:gd name="T3" fmla="*/ 28 h 21600"/>
                <a:gd name="T4" fmla="*/ 0 w 21600"/>
                <a:gd name="T5" fmla="*/ 2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4" name="Arc 17"/>
            <p:cNvSpPr>
              <a:spLocks/>
            </p:cNvSpPr>
            <p:nvPr/>
          </p:nvSpPr>
          <p:spPr bwMode="auto">
            <a:xfrm flipH="1" flipV="1">
              <a:off x="930" y="2614"/>
              <a:ext cx="2630" cy="680"/>
            </a:xfrm>
            <a:custGeom>
              <a:avLst/>
              <a:gdLst>
                <a:gd name="T0" fmla="*/ 0 w 21600"/>
                <a:gd name="T1" fmla="*/ 0 h 21600"/>
                <a:gd name="T2" fmla="*/ 320 w 21600"/>
                <a:gd name="T3" fmla="*/ 21 h 21600"/>
                <a:gd name="T4" fmla="*/ 0 w 21600"/>
                <a:gd name="T5" fmla="*/ 2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Text Box 18"/>
            <p:cNvSpPr txBox="1">
              <a:spLocks noChangeArrowheads="1"/>
            </p:cNvSpPr>
            <p:nvPr/>
          </p:nvSpPr>
          <p:spPr bwMode="auto">
            <a:xfrm>
              <a:off x="1746" y="1661"/>
              <a:ext cx="1543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200" dirty="0" err="1" smtClean="0"/>
                <a:t>Upward</a:t>
              </a:r>
              <a:r>
                <a:rPr lang="it-IT" sz="1200" dirty="0" smtClean="0"/>
                <a:t> </a:t>
              </a:r>
              <a:r>
                <a:rPr lang="it-IT" sz="1200" dirty="0" err="1" smtClean="0"/>
                <a:t>Sloped</a:t>
              </a:r>
              <a:endParaRPr lang="it-IT" sz="1200" dirty="0"/>
            </a:p>
          </p:txBody>
        </p:sp>
        <p:sp>
          <p:nvSpPr>
            <p:cNvPr id="8206" name="Text Box 19"/>
            <p:cNvSpPr txBox="1">
              <a:spLocks noChangeArrowheads="1"/>
            </p:cNvSpPr>
            <p:nvPr/>
          </p:nvSpPr>
          <p:spPr bwMode="auto">
            <a:xfrm>
              <a:off x="1655" y="3294"/>
              <a:ext cx="1633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200" dirty="0" err="1" smtClean="0"/>
                <a:t>Downward</a:t>
              </a:r>
              <a:r>
                <a:rPr lang="it-IT" sz="1200" dirty="0" smtClean="0"/>
                <a:t> </a:t>
              </a:r>
              <a:r>
                <a:rPr lang="it-IT" sz="1200" dirty="0" err="1" smtClean="0"/>
                <a:t>Sloped</a:t>
              </a:r>
              <a:endParaRPr lang="it-IT" sz="1200" dirty="0"/>
            </a:p>
          </p:txBody>
        </p:sp>
        <p:sp>
          <p:nvSpPr>
            <p:cNvPr id="8207" name="Text Box 20"/>
            <p:cNvSpPr txBox="1">
              <a:spLocks noChangeArrowheads="1"/>
            </p:cNvSpPr>
            <p:nvPr/>
          </p:nvSpPr>
          <p:spPr bwMode="auto">
            <a:xfrm>
              <a:off x="1791" y="2432"/>
              <a:ext cx="1543" cy="1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200" dirty="0" err="1" smtClean="0"/>
                <a:t>Flat</a:t>
              </a:r>
              <a:r>
                <a:rPr lang="it-IT" sz="1200" dirty="0" smtClean="0"/>
                <a:t> </a:t>
              </a:r>
              <a:endParaRPr lang="it-IT" sz="1200" dirty="0"/>
            </a:p>
          </p:txBody>
        </p:sp>
        <p:sp>
          <p:nvSpPr>
            <p:cNvPr id="8208" name="Text Box 21"/>
            <p:cNvSpPr txBox="1">
              <a:spLocks noChangeArrowheads="1"/>
            </p:cNvSpPr>
            <p:nvPr/>
          </p:nvSpPr>
          <p:spPr bwMode="auto">
            <a:xfrm>
              <a:off x="3651" y="1706"/>
              <a:ext cx="1089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200" dirty="0" err="1" smtClean="0"/>
                <a:t>Foresee</a:t>
              </a:r>
              <a:r>
                <a:rPr lang="it-IT" sz="1200" dirty="0" smtClean="0"/>
                <a:t> </a:t>
              </a:r>
              <a:r>
                <a:rPr lang="it-IT" sz="1200" dirty="0" err="1" smtClean="0"/>
                <a:t>raising</a:t>
              </a:r>
              <a:r>
                <a:rPr lang="it-IT" sz="1200" dirty="0" smtClean="0"/>
                <a:t> interest </a:t>
              </a:r>
              <a:r>
                <a:rPr lang="it-IT" sz="1200" dirty="0" err="1" smtClean="0"/>
                <a:t>rates</a:t>
              </a:r>
              <a:endParaRPr lang="it-IT" sz="1200" dirty="0"/>
            </a:p>
          </p:txBody>
        </p:sp>
        <p:sp>
          <p:nvSpPr>
            <p:cNvPr id="8209" name="Text Box 22"/>
            <p:cNvSpPr txBox="1">
              <a:spLocks noChangeArrowheads="1"/>
            </p:cNvSpPr>
            <p:nvPr/>
          </p:nvSpPr>
          <p:spPr bwMode="auto">
            <a:xfrm>
              <a:off x="3651" y="3158"/>
              <a:ext cx="1089" cy="2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200" dirty="0" err="1" smtClean="0"/>
                <a:t>Foresee</a:t>
              </a:r>
              <a:r>
                <a:rPr lang="it-IT" sz="1200" dirty="0" smtClean="0"/>
                <a:t> </a:t>
              </a:r>
              <a:r>
                <a:rPr lang="it-IT" sz="1200" dirty="0" err="1" smtClean="0"/>
                <a:t>lower</a:t>
              </a:r>
              <a:r>
                <a:rPr lang="it-IT" sz="1200" dirty="0" smtClean="0"/>
                <a:t> interest </a:t>
              </a:r>
              <a:r>
                <a:rPr lang="it-IT" sz="1200" dirty="0" err="1" smtClean="0"/>
                <a:t>rates</a:t>
              </a:r>
              <a:endParaRPr lang="it-IT" sz="1200" dirty="0"/>
            </a:p>
          </p:txBody>
        </p:sp>
        <p:sp>
          <p:nvSpPr>
            <p:cNvPr id="8210" name="Text Box 23"/>
            <p:cNvSpPr txBox="1">
              <a:spLocks noChangeArrowheads="1"/>
            </p:cNvSpPr>
            <p:nvPr/>
          </p:nvSpPr>
          <p:spPr bwMode="auto">
            <a:xfrm>
              <a:off x="3651" y="2387"/>
              <a:ext cx="1225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1200" dirty="0" err="1" smtClean="0"/>
                <a:t>Expactations</a:t>
              </a:r>
              <a:r>
                <a:rPr lang="it-IT" sz="1200" dirty="0" smtClean="0"/>
                <a:t> </a:t>
              </a:r>
              <a:r>
                <a:rPr lang="it-IT" sz="1200" dirty="0" err="1" smtClean="0"/>
                <a:t>of</a:t>
              </a:r>
              <a:r>
                <a:rPr lang="it-IT" sz="1200" dirty="0" smtClean="0"/>
                <a:t> future </a:t>
              </a:r>
              <a:r>
                <a:rPr lang="it-IT" sz="1200" dirty="0" err="1" smtClean="0"/>
                <a:t>rates</a:t>
              </a:r>
              <a:r>
                <a:rPr lang="it-IT" sz="1200" dirty="0" smtClean="0"/>
                <a:t> at </a:t>
              </a:r>
              <a:r>
                <a:rPr lang="it-IT" sz="1200" dirty="0" err="1" smtClean="0"/>
                <a:t>same</a:t>
              </a:r>
              <a:r>
                <a:rPr lang="it-IT" sz="1200" dirty="0" smtClean="0"/>
                <a:t> </a:t>
              </a:r>
              <a:r>
                <a:rPr lang="it-IT" sz="1200" dirty="0" err="1" smtClean="0"/>
                <a:t>level</a:t>
              </a:r>
              <a:r>
                <a:rPr lang="it-IT" sz="1200" dirty="0" smtClean="0"/>
                <a:t> </a:t>
              </a:r>
              <a:r>
                <a:rPr lang="it-IT" sz="1200" dirty="0" err="1" smtClean="0"/>
                <a:t>than</a:t>
              </a:r>
              <a:r>
                <a:rPr lang="it-IT" sz="1200" dirty="0" smtClean="0"/>
                <a:t> </a:t>
              </a:r>
              <a:r>
                <a:rPr lang="it-IT" sz="1200" dirty="0" err="1" smtClean="0"/>
                <a:t>current</a:t>
              </a:r>
              <a:r>
                <a:rPr lang="it-IT" sz="1200" dirty="0" smtClean="0"/>
                <a:t> </a:t>
              </a:r>
              <a:r>
                <a:rPr lang="it-IT" sz="1200" dirty="0" err="1" smtClean="0"/>
                <a:t>ones</a:t>
              </a:r>
              <a:endParaRPr lang="it-IT" sz="1200" dirty="0"/>
            </a:p>
          </p:txBody>
        </p:sp>
      </p:grpSp>
      <p:sp>
        <p:nvSpPr>
          <p:cNvPr id="8197" name="Segnaposto contenuto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1214437"/>
          </a:xfrm>
        </p:spPr>
        <p:txBody>
          <a:bodyPr/>
          <a:lstStyle/>
          <a:p>
            <a:pPr eaLnBrk="1" hangingPunct="1"/>
            <a:r>
              <a:rPr lang="it-IT" sz="2400" dirty="0" smtClean="0"/>
              <a:t>Show the </a:t>
            </a:r>
            <a:r>
              <a:rPr lang="it-IT" sz="2400" dirty="0" err="1" smtClean="0"/>
              <a:t>relationship</a:t>
            </a:r>
            <a:r>
              <a:rPr lang="it-IT" sz="2400" dirty="0" smtClean="0"/>
              <a:t> </a:t>
            </a:r>
            <a:r>
              <a:rPr lang="it-IT" sz="2400" dirty="0" err="1" smtClean="0"/>
              <a:t>between</a:t>
            </a:r>
            <a:r>
              <a:rPr lang="it-IT" sz="2400" dirty="0" smtClean="0"/>
              <a:t> IRR (o YTM) and </a:t>
            </a:r>
            <a:r>
              <a:rPr lang="it-IT" sz="2400" dirty="0" err="1" smtClean="0"/>
              <a:t>residual</a:t>
            </a:r>
            <a:r>
              <a:rPr lang="it-IT" sz="2400" dirty="0" smtClean="0"/>
              <a:t> life </a:t>
            </a:r>
            <a:r>
              <a:rPr lang="it-IT" sz="2400" dirty="0" err="1" smtClean="0"/>
              <a:t>of</a:t>
            </a:r>
            <a:r>
              <a:rPr lang="it-IT" sz="2400" dirty="0" smtClean="0"/>
              <a:t> the </a:t>
            </a:r>
            <a:r>
              <a:rPr lang="it-IT" sz="2400" dirty="0" err="1" smtClean="0"/>
              <a:t>assets</a:t>
            </a:r>
            <a:r>
              <a:rPr lang="it-IT" sz="2400" dirty="0" smtClean="0"/>
              <a:t>.</a:t>
            </a: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DE71AD6-9477-4185-B024-6D3938832DDB}" type="slidenum">
              <a:rPr lang="it-IT" smtClean="0"/>
              <a:pPr/>
              <a:t>7</a:t>
            </a:fld>
            <a:endParaRPr lang="it-IT" smtClean="0"/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it-IT" b="1" dirty="0" err="1" smtClean="0"/>
              <a:t>Yield</a:t>
            </a:r>
            <a:r>
              <a:rPr lang="it-IT" b="1" dirty="0" smtClean="0"/>
              <a:t> Curve</a:t>
            </a:r>
            <a:br>
              <a:rPr lang="it-IT" b="1" dirty="0" smtClean="0"/>
            </a:br>
            <a:r>
              <a:rPr lang="it-IT" sz="2800" b="1" dirty="0" smtClean="0"/>
              <a:t>(http://www.smartmoney.com/</a:t>
            </a:r>
            <a:r>
              <a:rPr lang="it-IT" sz="2800" b="1" dirty="0" err="1" smtClean="0"/>
              <a:t>Investing</a:t>
            </a:r>
            <a:r>
              <a:rPr lang="it-IT" sz="2800" b="1" dirty="0" smtClean="0"/>
              <a:t>/</a:t>
            </a:r>
            <a:r>
              <a:rPr lang="it-IT" sz="2800" b="1" dirty="0" err="1" smtClean="0"/>
              <a:t>Bonds</a:t>
            </a:r>
            <a:r>
              <a:rPr lang="it-IT" sz="2800" b="1" dirty="0" smtClean="0"/>
              <a:t>/The-Living-Yield-Curve-7923/)</a:t>
            </a:r>
          </a:p>
        </p:txBody>
      </p:sp>
      <p:pic>
        <p:nvPicPr>
          <p:cNvPr id="9220" name="Picture 8" descr="050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9750" y="1916113"/>
            <a:ext cx="8064500" cy="4176712"/>
          </a:xfrm>
          <a:noFill/>
        </p:spPr>
      </p:pic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6104892-EB60-4644-8C4E-D745AB71D123}" type="slidenum">
              <a:rPr lang="it-IT" smtClean="0"/>
              <a:pPr/>
              <a:t>8</a:t>
            </a:fld>
            <a:endParaRPr lang="it-IT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b="1" dirty="0" err="1" smtClean="0"/>
              <a:t>Modeling</a:t>
            </a:r>
            <a:r>
              <a:rPr lang="it-IT" b="1" dirty="0" smtClean="0"/>
              <a:t> on </a:t>
            </a:r>
            <a:r>
              <a:rPr lang="it-IT" b="1" dirty="0" err="1" smtClean="0"/>
              <a:t>Expectations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2800" b="1" dirty="0" smtClean="0"/>
              <a:t>(Fisher, 1896; </a:t>
            </a:r>
            <a:r>
              <a:rPr lang="it-IT" sz="2800" b="1" dirty="0" err="1" smtClean="0"/>
              <a:t>Lutz</a:t>
            </a:r>
            <a:r>
              <a:rPr lang="it-IT" sz="2800" b="1" dirty="0" smtClean="0"/>
              <a:t>, 1940)</a:t>
            </a:r>
            <a:endParaRPr lang="it-IT" b="1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71988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it-IT" sz="2800" dirty="0" smtClean="0"/>
              <a:t>Assume </a:t>
            </a:r>
            <a:r>
              <a:rPr lang="it-IT" sz="2800" dirty="0" err="1" smtClean="0"/>
              <a:t>that</a:t>
            </a:r>
            <a:r>
              <a:rPr lang="it-IT" sz="2800" dirty="0" smtClean="0"/>
              <a:t> </a:t>
            </a:r>
            <a:r>
              <a:rPr lang="it-IT" sz="2800" dirty="0" err="1" smtClean="0"/>
              <a:t>an</a:t>
            </a:r>
            <a:r>
              <a:rPr lang="it-IT" sz="2800" dirty="0" smtClean="0"/>
              <a:t> </a:t>
            </a:r>
            <a:r>
              <a:rPr lang="it-IT" sz="2800" dirty="0" err="1" smtClean="0"/>
              <a:t>investor</a:t>
            </a:r>
            <a:r>
              <a:rPr lang="it-IT" sz="2800" dirty="0" smtClean="0"/>
              <a:t> </a:t>
            </a:r>
            <a:r>
              <a:rPr lang="it-IT" sz="2800" dirty="0" err="1" smtClean="0"/>
              <a:t>should</a:t>
            </a:r>
            <a:r>
              <a:rPr lang="it-IT" sz="2800" dirty="0" smtClean="0"/>
              <a:t> </a:t>
            </a:r>
            <a:r>
              <a:rPr lang="it-IT" sz="2800" dirty="0" err="1" smtClean="0"/>
              <a:t>expect</a:t>
            </a:r>
            <a:r>
              <a:rPr lang="it-IT" sz="2800" dirty="0" smtClean="0"/>
              <a:t> </a:t>
            </a:r>
            <a:r>
              <a:rPr lang="it-IT" sz="2800" dirty="0" err="1" smtClean="0"/>
              <a:t>to</a:t>
            </a:r>
            <a:r>
              <a:rPr lang="it-IT" sz="2800" dirty="0" smtClean="0"/>
              <a:t> </a:t>
            </a:r>
            <a:r>
              <a:rPr lang="it-IT" sz="2800" dirty="0" err="1" smtClean="0"/>
              <a:t>earn</a:t>
            </a:r>
            <a:r>
              <a:rPr lang="it-IT" sz="2800" dirty="0" smtClean="0"/>
              <a:t> the </a:t>
            </a:r>
            <a:r>
              <a:rPr lang="it-IT" sz="2800" dirty="0" err="1" smtClean="0"/>
              <a:t>same</a:t>
            </a:r>
            <a:r>
              <a:rPr lang="it-IT" sz="2800" dirty="0" smtClean="0"/>
              <a:t> </a:t>
            </a:r>
            <a:r>
              <a:rPr lang="it-IT" sz="2800" dirty="0" err="1" smtClean="0"/>
              <a:t>from</a:t>
            </a:r>
            <a:r>
              <a:rPr lang="it-IT" sz="2800" dirty="0" smtClean="0"/>
              <a:t> </a:t>
            </a:r>
            <a:r>
              <a:rPr lang="it-IT" sz="2800" dirty="0" err="1" smtClean="0"/>
              <a:t>equivalent</a:t>
            </a:r>
            <a:r>
              <a:rPr lang="it-IT" sz="2800" dirty="0" smtClean="0"/>
              <a:t> </a:t>
            </a:r>
            <a:r>
              <a:rPr lang="it-IT" sz="2800" dirty="0" err="1" smtClean="0"/>
              <a:t>strategies</a:t>
            </a:r>
            <a:r>
              <a:rPr lang="it-IT" sz="2800" dirty="0" smtClean="0"/>
              <a:t>.</a:t>
            </a:r>
          </a:p>
          <a:p>
            <a:pPr eaLnBrk="1" hangingPunct="1">
              <a:lnSpc>
                <a:spcPct val="110000"/>
              </a:lnSpc>
            </a:pPr>
            <a:endParaRPr lang="it-IT" sz="2800" dirty="0" smtClean="0"/>
          </a:p>
          <a:p>
            <a:pPr eaLnBrk="1" hangingPunct="1">
              <a:lnSpc>
                <a:spcPct val="110000"/>
              </a:lnSpc>
            </a:pPr>
            <a:endParaRPr lang="it-IT" sz="2800" dirty="0" smtClean="0"/>
          </a:p>
          <a:p>
            <a:pPr eaLnBrk="1" hangingPunct="1">
              <a:lnSpc>
                <a:spcPct val="110000"/>
              </a:lnSpc>
            </a:pPr>
            <a:endParaRPr lang="it-IT" sz="2800" dirty="0" smtClean="0"/>
          </a:p>
          <a:p>
            <a:pPr eaLnBrk="1" hangingPunct="1">
              <a:lnSpc>
                <a:spcPct val="110000"/>
              </a:lnSpc>
            </a:pPr>
            <a:r>
              <a:rPr lang="it-IT" sz="2800" dirty="0" err="1" smtClean="0"/>
              <a:t>Suggest</a:t>
            </a:r>
            <a:r>
              <a:rPr lang="it-IT" sz="2800" dirty="0" smtClean="0"/>
              <a:t> </a:t>
            </a:r>
            <a:r>
              <a:rPr lang="it-IT" sz="2800" dirty="0" err="1" smtClean="0"/>
              <a:t>that</a:t>
            </a:r>
            <a:r>
              <a:rPr lang="it-IT" sz="2800" dirty="0" smtClean="0"/>
              <a:t> spot </a:t>
            </a:r>
            <a:r>
              <a:rPr lang="it-IT" sz="2800" dirty="0" err="1" smtClean="0"/>
              <a:t>rates</a:t>
            </a:r>
            <a:r>
              <a:rPr lang="it-IT" sz="2800" dirty="0" smtClean="0"/>
              <a:t> </a:t>
            </a:r>
            <a:r>
              <a:rPr lang="it-IT" sz="2800" dirty="0" err="1" smtClean="0"/>
              <a:t>reflect</a:t>
            </a:r>
            <a:r>
              <a:rPr lang="it-IT" sz="2800" dirty="0" smtClean="0"/>
              <a:t> market </a:t>
            </a:r>
            <a:r>
              <a:rPr lang="it-IT" sz="2800" dirty="0" err="1" smtClean="0"/>
              <a:t>expectations</a:t>
            </a:r>
            <a:r>
              <a:rPr lang="it-IT" sz="2800" dirty="0" smtClean="0"/>
              <a:t> </a:t>
            </a:r>
            <a:r>
              <a:rPr lang="it-IT" sz="2800" dirty="0" err="1" smtClean="0"/>
              <a:t>of</a:t>
            </a:r>
            <a:r>
              <a:rPr lang="it-IT" sz="2800" dirty="0" smtClean="0"/>
              <a:t> </a:t>
            </a:r>
            <a:r>
              <a:rPr lang="it-IT" sz="2800" dirty="0" err="1" smtClean="0"/>
              <a:t>forward</a:t>
            </a:r>
            <a:r>
              <a:rPr lang="it-IT" sz="2800" dirty="0" smtClean="0"/>
              <a:t> </a:t>
            </a:r>
            <a:r>
              <a:rPr lang="it-IT" sz="2800" dirty="0" err="1" smtClean="0"/>
              <a:t>rates</a:t>
            </a:r>
            <a:r>
              <a:rPr lang="it-IT" sz="2800" dirty="0" smtClean="0"/>
              <a:t>.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428860" y="3143248"/>
          <a:ext cx="4968875" cy="1174750"/>
        </p:xfrm>
        <a:graphic>
          <a:graphicData uri="http://schemas.openxmlformats.org/presentationml/2006/ole">
            <p:oleObj spid="_x0000_s1028" name="Equazione" r:id="rId4" imgW="7315200" imgH="1041400" progId="Equation.3">
              <p:embed/>
            </p:oleObj>
          </a:graphicData>
        </a:graphic>
      </p:graphicFrame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71B5D10-7323-45A5-98D7-EC0F06ED9F18}" type="slidenum">
              <a:rPr lang="it-IT" smtClean="0"/>
              <a:pPr/>
              <a:t>9</a:t>
            </a:fld>
            <a:endParaRPr lang="it-IT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9144000" cy="1371600"/>
          </a:xfrm>
        </p:spPr>
        <p:txBody>
          <a:bodyPr/>
          <a:lstStyle/>
          <a:p>
            <a:pPr algn="ctr" eaLnBrk="1" hangingPunct="1"/>
            <a:r>
              <a:rPr lang="it-IT" b="1" dirty="0" err="1" smtClean="0"/>
              <a:t>Liquidity</a:t>
            </a:r>
            <a:r>
              <a:rPr lang="it-IT" b="1" dirty="0" smtClean="0"/>
              <a:t> Premium</a:t>
            </a:r>
            <a:br>
              <a:rPr lang="it-IT" b="1" dirty="0" smtClean="0"/>
            </a:br>
            <a:r>
              <a:rPr lang="it-IT" sz="2800" b="1" dirty="0" smtClean="0"/>
              <a:t>(</a:t>
            </a:r>
            <a:r>
              <a:rPr lang="it-IT" sz="2800" b="1" dirty="0" err="1" smtClean="0"/>
              <a:t>Hicks</a:t>
            </a:r>
            <a:r>
              <a:rPr lang="it-IT" sz="2800" b="1" dirty="0" smtClean="0"/>
              <a:t>, 1946)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00550"/>
          </a:xfrm>
        </p:spPr>
        <p:txBody>
          <a:bodyPr/>
          <a:lstStyle/>
          <a:p>
            <a:pPr eaLnBrk="1" hangingPunct="1"/>
            <a:r>
              <a:rPr lang="it-IT" sz="2800" dirty="0" smtClean="0"/>
              <a:t>Assume </a:t>
            </a:r>
            <a:r>
              <a:rPr lang="it-IT" sz="2800" dirty="0" err="1" smtClean="0"/>
              <a:t>that</a:t>
            </a:r>
            <a:r>
              <a:rPr lang="it-IT" sz="2800" dirty="0" smtClean="0"/>
              <a:t> </a:t>
            </a:r>
            <a:r>
              <a:rPr lang="it-IT" sz="2800" dirty="0" err="1" smtClean="0"/>
              <a:t>investors</a:t>
            </a:r>
            <a:r>
              <a:rPr lang="it-IT" sz="2800" dirty="0" smtClean="0"/>
              <a:t> </a:t>
            </a:r>
            <a:r>
              <a:rPr lang="it-IT" sz="2800" dirty="0" err="1" smtClean="0"/>
              <a:t>demand</a:t>
            </a:r>
            <a:r>
              <a:rPr lang="it-IT" sz="2800" dirty="0" smtClean="0"/>
              <a:t> a </a:t>
            </a:r>
            <a:r>
              <a:rPr lang="it-IT" sz="2800" dirty="0" err="1" smtClean="0"/>
              <a:t>yield</a:t>
            </a:r>
            <a:r>
              <a:rPr lang="it-IT" sz="2800" dirty="0" smtClean="0"/>
              <a:t> premium </a:t>
            </a:r>
            <a:r>
              <a:rPr lang="it-IT" sz="2800" dirty="0" err="1" smtClean="0"/>
              <a:t>to</a:t>
            </a:r>
            <a:r>
              <a:rPr lang="it-IT" sz="2800" dirty="0" smtClean="0"/>
              <a:t> compensate </a:t>
            </a:r>
            <a:r>
              <a:rPr lang="it-IT" sz="2800" dirty="0" err="1" smtClean="0"/>
              <a:t>for</a:t>
            </a:r>
            <a:r>
              <a:rPr lang="it-IT" sz="2800" dirty="0" smtClean="0"/>
              <a:t> </a:t>
            </a:r>
            <a:r>
              <a:rPr lang="it-IT" sz="2800" dirty="0" err="1" smtClean="0"/>
              <a:t>investing</a:t>
            </a:r>
            <a:r>
              <a:rPr lang="it-IT" sz="2800" dirty="0" smtClean="0"/>
              <a:t> on </a:t>
            </a:r>
            <a:r>
              <a:rPr lang="it-IT" sz="2800" dirty="0" err="1" smtClean="0"/>
              <a:t>longer</a:t>
            </a:r>
            <a:r>
              <a:rPr lang="it-IT" sz="2800" dirty="0" smtClean="0"/>
              <a:t> </a:t>
            </a:r>
            <a:r>
              <a:rPr lang="it-IT" sz="2800" dirty="0" err="1" smtClean="0"/>
              <a:t>maturities</a:t>
            </a:r>
            <a:r>
              <a:rPr lang="it-IT" sz="2800" dirty="0" smtClean="0"/>
              <a:t>.</a:t>
            </a:r>
          </a:p>
          <a:p>
            <a:pPr eaLnBrk="1" hangingPunct="1"/>
            <a:r>
              <a:rPr lang="it-IT" sz="2800" dirty="0" err="1" smtClean="0"/>
              <a:t>Investors</a:t>
            </a:r>
            <a:r>
              <a:rPr lang="it-IT" sz="2800" dirty="0" smtClean="0"/>
              <a:t> are </a:t>
            </a:r>
            <a:r>
              <a:rPr lang="it-IT" sz="2800" dirty="0" err="1" smtClean="0"/>
              <a:t>risk</a:t>
            </a:r>
            <a:r>
              <a:rPr lang="it-IT" sz="2800" dirty="0" smtClean="0"/>
              <a:t> </a:t>
            </a:r>
            <a:r>
              <a:rPr lang="it-IT" sz="2800" dirty="0" err="1" smtClean="0"/>
              <a:t>adverse</a:t>
            </a:r>
            <a:r>
              <a:rPr lang="it-IT" sz="2800" dirty="0" smtClean="0"/>
              <a:t> and </a:t>
            </a:r>
            <a:r>
              <a:rPr lang="it-IT" sz="2800" dirty="0" err="1" smtClean="0"/>
              <a:t>prefer</a:t>
            </a:r>
            <a:r>
              <a:rPr lang="it-IT" sz="2800" dirty="0" smtClean="0"/>
              <a:t> short </a:t>
            </a:r>
            <a:r>
              <a:rPr lang="it-IT" sz="2800" dirty="0" err="1" smtClean="0"/>
              <a:t>term</a:t>
            </a:r>
            <a:r>
              <a:rPr lang="it-IT" sz="2800" dirty="0" smtClean="0"/>
              <a:t> </a:t>
            </a:r>
            <a:r>
              <a:rPr lang="it-IT" sz="2800" dirty="0" err="1" smtClean="0"/>
              <a:t>investments</a:t>
            </a:r>
            <a:r>
              <a:rPr lang="it-IT" sz="2800" dirty="0" smtClean="0"/>
              <a:t> </a:t>
            </a:r>
            <a:r>
              <a:rPr lang="it-IT" sz="2800" dirty="0" err="1" smtClean="0"/>
              <a:t>to</a:t>
            </a:r>
            <a:r>
              <a:rPr lang="it-IT" sz="2800" dirty="0" smtClean="0"/>
              <a:t> </a:t>
            </a:r>
            <a:r>
              <a:rPr lang="it-IT" sz="2800" dirty="0" err="1" smtClean="0"/>
              <a:t>longer</a:t>
            </a:r>
            <a:r>
              <a:rPr lang="it-IT" sz="2800" dirty="0" smtClean="0"/>
              <a:t> </a:t>
            </a:r>
            <a:r>
              <a:rPr lang="it-IT" sz="2800" dirty="0" err="1" smtClean="0"/>
              <a:t>ones</a:t>
            </a:r>
            <a:r>
              <a:rPr lang="it-IT" sz="2800" dirty="0" smtClean="0"/>
              <a:t>, </a:t>
            </a:r>
            <a:r>
              <a:rPr lang="it-IT" sz="2800" dirty="0" err="1" smtClean="0"/>
              <a:t>as</a:t>
            </a:r>
            <a:r>
              <a:rPr lang="it-IT" sz="2800" dirty="0" smtClean="0"/>
              <a:t> the </a:t>
            </a:r>
            <a:r>
              <a:rPr lang="it-IT" sz="2800" dirty="0" err="1" smtClean="0"/>
              <a:t>formers</a:t>
            </a:r>
            <a:r>
              <a:rPr lang="it-IT" sz="2800" dirty="0" smtClean="0"/>
              <a:t> are more </a:t>
            </a:r>
            <a:r>
              <a:rPr lang="it-IT" sz="2800" dirty="0" err="1" smtClean="0"/>
              <a:t>liquid</a:t>
            </a:r>
            <a:r>
              <a:rPr lang="it-IT" sz="2800" dirty="0" smtClean="0"/>
              <a:t> </a:t>
            </a:r>
            <a:r>
              <a:rPr lang="it-IT" sz="2800" dirty="0" err="1" smtClean="0"/>
              <a:t>than</a:t>
            </a:r>
            <a:r>
              <a:rPr lang="it-IT" sz="2800" dirty="0" smtClean="0"/>
              <a:t> the </a:t>
            </a:r>
            <a:r>
              <a:rPr lang="it-IT" sz="2800" dirty="0" err="1" smtClean="0"/>
              <a:t>latters</a:t>
            </a:r>
            <a:r>
              <a:rPr lang="it-IT" sz="2800" dirty="0" smtClean="0"/>
              <a:t>.</a:t>
            </a:r>
          </a:p>
          <a:p>
            <a:pPr eaLnBrk="1" hangingPunct="1"/>
            <a:r>
              <a:rPr lang="it-IT" sz="2800" dirty="0" err="1" smtClean="0"/>
              <a:t>To</a:t>
            </a:r>
            <a:r>
              <a:rPr lang="it-IT" sz="2800" dirty="0" smtClean="0"/>
              <a:t> </a:t>
            </a:r>
            <a:r>
              <a:rPr lang="it-IT" sz="2800" dirty="0" err="1" smtClean="0"/>
              <a:t>attract</a:t>
            </a:r>
            <a:r>
              <a:rPr lang="it-IT" sz="2800" dirty="0" smtClean="0"/>
              <a:t> </a:t>
            </a:r>
            <a:r>
              <a:rPr lang="it-IT" sz="2800" dirty="0" err="1" smtClean="0"/>
              <a:t>investors</a:t>
            </a:r>
            <a:r>
              <a:rPr lang="it-IT" sz="2800" dirty="0" smtClean="0"/>
              <a:t> </a:t>
            </a:r>
            <a:r>
              <a:rPr lang="it-IT" sz="2800" dirty="0" err="1" smtClean="0"/>
              <a:t>then</a:t>
            </a:r>
            <a:r>
              <a:rPr lang="it-IT" sz="2800" dirty="0" smtClean="0"/>
              <a:t> the long date </a:t>
            </a:r>
            <a:r>
              <a:rPr lang="it-IT" sz="2800" dirty="0" err="1" smtClean="0"/>
              <a:t>assets</a:t>
            </a:r>
            <a:r>
              <a:rPr lang="it-IT" sz="2800" dirty="0" smtClean="0"/>
              <a:t> </a:t>
            </a:r>
            <a:r>
              <a:rPr lang="it-IT" sz="2800" dirty="0" err="1" smtClean="0"/>
              <a:t>have</a:t>
            </a:r>
            <a:r>
              <a:rPr lang="it-IT" sz="2800" dirty="0" smtClean="0"/>
              <a:t> </a:t>
            </a:r>
            <a:r>
              <a:rPr lang="it-IT" sz="2800" dirty="0" err="1" smtClean="0"/>
              <a:t>to</a:t>
            </a:r>
            <a:r>
              <a:rPr lang="it-IT" sz="2800" dirty="0" smtClean="0"/>
              <a:t> bear </a:t>
            </a:r>
            <a:r>
              <a:rPr lang="it-IT" sz="2800" dirty="0" err="1" smtClean="0"/>
              <a:t>an</a:t>
            </a:r>
            <a:r>
              <a:rPr lang="it-IT" sz="2800" dirty="0" smtClean="0"/>
              <a:t> </a:t>
            </a:r>
            <a:r>
              <a:rPr lang="it-IT" sz="2800" dirty="0" err="1" smtClean="0"/>
              <a:t>higher</a:t>
            </a:r>
            <a:r>
              <a:rPr lang="it-IT" sz="2800" dirty="0" smtClean="0"/>
              <a:t> </a:t>
            </a:r>
            <a:r>
              <a:rPr lang="it-IT" sz="2800" dirty="0" err="1" smtClean="0"/>
              <a:t>yield</a:t>
            </a:r>
            <a:r>
              <a:rPr lang="it-IT" sz="2800" dirty="0" smtClean="0"/>
              <a:t> </a:t>
            </a:r>
            <a:r>
              <a:rPr lang="it-IT" sz="2800" dirty="0" err="1" smtClean="0"/>
              <a:t>than</a:t>
            </a:r>
            <a:r>
              <a:rPr lang="it-IT" sz="2800" dirty="0" smtClean="0"/>
              <a:t> the short </a:t>
            </a:r>
            <a:r>
              <a:rPr lang="it-IT" sz="2800" dirty="0" err="1" smtClean="0"/>
              <a:t>dated</a:t>
            </a:r>
            <a:r>
              <a:rPr lang="it-IT" sz="2800" dirty="0" smtClean="0"/>
              <a:t> </a:t>
            </a:r>
            <a:r>
              <a:rPr lang="it-IT" sz="2800" dirty="0" err="1" smtClean="0"/>
              <a:t>ones</a:t>
            </a:r>
            <a:r>
              <a:rPr lang="it-IT" sz="2800" dirty="0" smtClean="0"/>
              <a:t>.</a:t>
            </a:r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610</TotalTime>
  <Words>721</Words>
  <Application>Microsoft Macintosh PowerPoint</Application>
  <PresentationFormat>Presentazione su schermo (4:3)</PresentationFormat>
  <Paragraphs>89</Paragraphs>
  <Slides>12</Slides>
  <Notes>9</Notes>
  <HiddenSlides>0</HiddenSlides>
  <MMClips>0</MMClips>
  <ScaleCrop>false</ScaleCrop>
  <HeadingPairs>
    <vt:vector size="6" baseType="variant">
      <vt:variant>
        <vt:lpstr>Modello struttura</vt:lpstr>
      </vt:variant>
      <vt:variant>
        <vt:i4>1</vt:i4>
      </vt:variant>
      <vt:variant>
        <vt:lpstr>Server OLE incorporati</vt:lpstr>
      </vt:variant>
      <vt:variant>
        <vt:i4>3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Pixel</vt:lpstr>
      <vt:lpstr>Equation</vt:lpstr>
      <vt:lpstr>Equazione</vt:lpstr>
      <vt:lpstr>Documento</vt:lpstr>
      <vt:lpstr>Term Structure</vt:lpstr>
      <vt:lpstr>SPOT vs. FORWARD</vt:lpstr>
      <vt:lpstr>SPOT vs. FORWARD Rates (continued)</vt:lpstr>
      <vt:lpstr>Term Structure</vt:lpstr>
      <vt:lpstr>Linear assumption</vt:lpstr>
      <vt:lpstr>Yield Curve</vt:lpstr>
      <vt:lpstr>Yield Curve (http://www.smartmoney.com/Investing/Bonds/The-Living-Yield-Curve-7923/)</vt:lpstr>
      <vt:lpstr>Modeling on Expectations (Fisher, 1896; Lutz, 1940)</vt:lpstr>
      <vt:lpstr>Liquidity Premium (Hicks, 1946)</vt:lpstr>
      <vt:lpstr>Market Segmentation (Culbertson, 1957; Modigliani – Sutch, 1966)</vt:lpstr>
      <vt:lpstr>Credit Risk</vt:lpstr>
      <vt:lpstr>Credit Risk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Mercato dei capitali e tassi d’interesse</dc:title>
  <dc:creator>Antonio Caggia</dc:creator>
  <cp:lastModifiedBy>Utente della copia di valutazione di Office 2004</cp:lastModifiedBy>
  <cp:revision>32</cp:revision>
  <dcterms:created xsi:type="dcterms:W3CDTF">2015-10-21T19:53:17Z</dcterms:created>
  <dcterms:modified xsi:type="dcterms:W3CDTF">2015-10-21T19:53:38Z</dcterms:modified>
</cp:coreProperties>
</file>