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3232" y="-1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1C5D-EEB7-0245-9597-D97EC641B61B}" type="datetimeFigureOut">
              <a:rPr lang="it-IT" smtClean="0"/>
              <a:pPr/>
              <a:t>26-10-2015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DD97-AE39-DF40-B0DE-0567F82F325E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it-IT" dirty="0" smtClean="0"/>
              <a:t>Capital </a:t>
            </a:r>
            <a:r>
              <a:rPr lang="it-IT" dirty="0" err="1" smtClean="0"/>
              <a:t>Asset</a:t>
            </a:r>
            <a:r>
              <a:rPr lang="it-IT" dirty="0" smtClean="0"/>
              <a:t> </a:t>
            </a:r>
            <a:r>
              <a:rPr lang="it-IT" dirty="0" err="1" smtClean="0"/>
              <a:t>Pricing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ottotitolo 2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M.Armanini</a:t>
            </a:r>
            <a:r>
              <a:rPr lang="it-IT" dirty="0" smtClean="0"/>
              <a:t> \ A. </a:t>
            </a:r>
            <a:r>
              <a:rPr lang="it-IT" dirty="0" err="1" smtClean="0"/>
              <a:t>Caggia</a:t>
            </a:r>
            <a:endParaRPr lang="it-IT" dirty="0" smtClean="0"/>
          </a:p>
          <a:p>
            <a:r>
              <a:rPr lang="it-IT" dirty="0" smtClean="0"/>
              <a:t>FIP </a:t>
            </a:r>
            <a:r>
              <a:rPr lang="it-IT" dirty="0" smtClean="0"/>
              <a:t>2015/16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it-IT" dirty="0" smtClean="0"/>
              <a:t>Market Portfolio (</a:t>
            </a:r>
            <a:r>
              <a:rPr lang="it-IT" dirty="0" err="1" smtClean="0"/>
              <a:t>Refresh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Optimal</a:t>
            </a:r>
            <a:r>
              <a:rPr lang="it-IT" dirty="0" smtClean="0"/>
              <a:t> </a:t>
            </a:r>
            <a:r>
              <a:rPr lang="it-IT" dirty="0" err="1" smtClean="0"/>
              <a:t>Porfolio</a:t>
            </a:r>
            <a:endParaRPr lang="it-IT" dirty="0" smtClean="0"/>
          </a:p>
          <a:p>
            <a:r>
              <a:rPr lang="it-IT" dirty="0" err="1" smtClean="0"/>
              <a:t>Tangent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efficient</a:t>
            </a:r>
            <a:r>
              <a:rPr lang="it-IT" dirty="0" smtClean="0"/>
              <a:t> </a:t>
            </a:r>
            <a:r>
              <a:rPr lang="it-IT" dirty="0" err="1" smtClean="0"/>
              <a:t>frontier</a:t>
            </a:r>
            <a:r>
              <a:rPr lang="it-IT" dirty="0" smtClean="0"/>
              <a:t>: Capital </a:t>
            </a:r>
            <a:r>
              <a:rPr lang="it-IT" dirty="0" err="1" smtClean="0"/>
              <a:t>Allocation</a:t>
            </a:r>
            <a:r>
              <a:rPr lang="it-IT" dirty="0" smtClean="0"/>
              <a:t> </a:t>
            </a:r>
            <a:r>
              <a:rPr lang="it-IT" dirty="0" err="1" smtClean="0"/>
              <a:t>Line</a:t>
            </a:r>
            <a:endParaRPr lang="it-IT" dirty="0" smtClean="0"/>
          </a:p>
          <a:p>
            <a:r>
              <a:rPr lang="it-IT" dirty="0" err="1" smtClean="0"/>
              <a:t>Sharpe</a:t>
            </a:r>
            <a:r>
              <a:rPr lang="it-IT" dirty="0" smtClean="0"/>
              <a:t> </a:t>
            </a:r>
            <a:r>
              <a:rPr lang="it-IT" dirty="0" err="1" smtClean="0"/>
              <a:t>Ratio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r>
              <a:rPr lang="it-IT" dirty="0" smtClean="0"/>
              <a:t> on the </a:t>
            </a:r>
            <a:r>
              <a:rPr lang="it-IT" dirty="0" err="1" smtClean="0"/>
              <a:t>line</a:t>
            </a:r>
            <a:r>
              <a:rPr lang="it-IT" dirty="0" smtClean="0"/>
              <a:t> </a:t>
            </a:r>
          </a:p>
          <a:p>
            <a:r>
              <a:rPr lang="it-IT" dirty="0" smtClean="0"/>
              <a:t>RM-RF/STDM </a:t>
            </a:r>
            <a:r>
              <a:rPr lang="it-IT" dirty="0" err="1" smtClean="0"/>
              <a:t>Sharpe</a:t>
            </a:r>
            <a:r>
              <a:rPr lang="it-IT" dirty="0" smtClean="0"/>
              <a:t> </a:t>
            </a:r>
            <a:r>
              <a:rPr lang="it-IT" dirty="0" err="1" smtClean="0"/>
              <a:t>Ratio</a:t>
            </a:r>
            <a:r>
              <a:rPr lang="it-IT" dirty="0" smtClean="0"/>
              <a:t> or price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it-IT" dirty="0" smtClean="0"/>
              <a:t>Capital Market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it-IT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06" y="1857904"/>
            <a:ext cx="4992279" cy="368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Move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Securities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anchor="ctr"/>
          <a:lstStyle/>
          <a:p>
            <a:r>
              <a:rPr lang="it-IT" dirty="0" err="1" smtClean="0"/>
              <a:t>Contribution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market portfolio</a:t>
            </a:r>
          </a:p>
          <a:p>
            <a:pPr lvl="1"/>
            <a:r>
              <a:rPr lang="it-IT" sz="2400" dirty="0" err="1" smtClean="0"/>
              <a:t>Contribution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market </a:t>
            </a:r>
            <a:r>
              <a:rPr lang="it-IT" sz="2400" dirty="0" err="1" smtClean="0"/>
              <a:t>return</a:t>
            </a:r>
            <a:r>
              <a:rPr lang="it-IT" sz="2400" dirty="0" smtClean="0"/>
              <a:t> </a:t>
            </a:r>
            <a:r>
              <a:rPr lang="it-IT" sz="2400" dirty="0" err="1" smtClean="0"/>
              <a:t>R=w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 E 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)</a:t>
            </a:r>
          </a:p>
          <a:p>
            <a:pPr lvl="1"/>
            <a:r>
              <a:rPr lang="it-IT" sz="2400" dirty="0" err="1" smtClean="0"/>
              <a:t>Contribution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market </a:t>
            </a:r>
            <a:r>
              <a:rPr lang="it-IT" sz="2400" dirty="0" err="1" smtClean="0"/>
              <a:t>Variance</a:t>
            </a:r>
            <a:r>
              <a:rPr lang="it-IT" sz="2400" dirty="0" smtClean="0"/>
              <a:t> </a:t>
            </a:r>
            <a:r>
              <a:rPr lang="it-IT" sz="2400" dirty="0" err="1" smtClean="0"/>
              <a:t>Var=w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 </a:t>
            </a:r>
            <a:r>
              <a:rPr lang="it-IT" sz="2400" dirty="0" err="1" smtClean="0"/>
              <a:t>cov</a:t>
            </a:r>
            <a:r>
              <a:rPr lang="it-IT" sz="2400" dirty="0" smtClean="0"/>
              <a:t>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,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smtClean="0"/>
              <a:t>)</a:t>
            </a:r>
          </a:p>
          <a:p>
            <a:pPr lvl="1"/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component</a:t>
            </a:r>
            <a:r>
              <a:rPr lang="it-IT" sz="2400" dirty="0" smtClean="0"/>
              <a:t> in the market </a:t>
            </a:r>
            <a:r>
              <a:rPr lang="it-IT" sz="2400" dirty="0" err="1" smtClean="0"/>
              <a:t>porfolio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contribute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risk</a:t>
            </a:r>
            <a:r>
              <a:rPr lang="it-IT" sz="2400" dirty="0" smtClean="0"/>
              <a:t> </a:t>
            </a:r>
            <a:r>
              <a:rPr lang="it-IT" sz="2400" dirty="0" err="1" smtClean="0"/>
              <a:t>reward</a:t>
            </a:r>
            <a:r>
              <a:rPr lang="it-IT" sz="2400" dirty="0" smtClean="0"/>
              <a:t> </a:t>
            </a:r>
            <a:r>
              <a:rPr lang="it-IT" sz="2400" dirty="0" err="1" smtClean="0"/>
              <a:t>ratio</a:t>
            </a:r>
            <a:r>
              <a:rPr lang="it-IT" sz="2400" dirty="0" smtClean="0"/>
              <a:t> 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err="1" smtClean="0"/>
              <a:t>-r</a:t>
            </a:r>
            <a:r>
              <a:rPr lang="it-IT" sz="2400" baseline="-25000" dirty="0" err="1" smtClean="0"/>
              <a:t>f</a:t>
            </a:r>
            <a:r>
              <a:rPr lang="it-IT" sz="2400" dirty="0" smtClean="0"/>
              <a:t>)/</a:t>
            </a:r>
            <a:r>
              <a:rPr lang="it-IT" sz="2400" dirty="0" err="1" smtClean="0"/>
              <a:t>cov</a:t>
            </a:r>
            <a:r>
              <a:rPr lang="it-IT" sz="2400" dirty="0" smtClean="0"/>
              <a:t>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,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smtClean="0"/>
              <a:t>)=(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err="1" smtClean="0"/>
              <a:t>-r</a:t>
            </a:r>
            <a:r>
              <a:rPr lang="it-IT" sz="2400" baseline="-25000" dirty="0" err="1" smtClean="0"/>
              <a:t>f</a:t>
            </a:r>
            <a:r>
              <a:rPr lang="it-IT" sz="2400" dirty="0" smtClean="0"/>
              <a:t>)/</a:t>
            </a:r>
            <a:r>
              <a:rPr lang="it-IT" sz="2400" dirty="0" err="1" smtClean="0"/>
              <a:t>var</a:t>
            </a:r>
            <a:r>
              <a:rPr lang="it-IT" sz="2400" dirty="0" smtClean="0"/>
              <a:t> 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smtClean="0"/>
              <a:t>So: </a:t>
            </a:r>
          </a:p>
          <a:p>
            <a:pPr lvl="1">
              <a:buNone/>
            </a:pPr>
            <a:r>
              <a:rPr lang="it-IT" sz="2400" dirty="0" smtClean="0"/>
              <a:t>r</a:t>
            </a:r>
            <a:r>
              <a:rPr lang="it-IT" sz="2400" baseline="-25000" dirty="0" smtClean="0"/>
              <a:t>i</a:t>
            </a:r>
            <a:r>
              <a:rPr lang="it-IT" sz="2400" dirty="0" smtClean="0"/>
              <a:t>=r</a:t>
            </a:r>
            <a:r>
              <a:rPr lang="it-IT" sz="2400" baseline="-25000" dirty="0" smtClean="0"/>
              <a:t>f</a:t>
            </a:r>
            <a:r>
              <a:rPr lang="it-IT" sz="2400" dirty="0" smtClean="0"/>
              <a:t>-+ 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err="1" smtClean="0"/>
              <a:t>-r</a:t>
            </a:r>
            <a:r>
              <a:rPr lang="it-IT" sz="2400" baseline="-25000" dirty="0" err="1" smtClean="0"/>
              <a:t>f</a:t>
            </a:r>
            <a:r>
              <a:rPr lang="it-IT" sz="2400" dirty="0" smtClean="0"/>
              <a:t> ) </a:t>
            </a:r>
            <a:r>
              <a:rPr lang="it-IT" sz="2400" dirty="0" err="1" smtClean="0"/>
              <a:t>cov</a:t>
            </a:r>
            <a:r>
              <a:rPr lang="it-IT" sz="2400" dirty="0" smtClean="0"/>
              <a:t>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,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smtClean="0"/>
              <a:t>)/</a:t>
            </a:r>
            <a:r>
              <a:rPr lang="it-IT" sz="2400" dirty="0" err="1" smtClean="0"/>
              <a:t>var</a:t>
            </a:r>
            <a:r>
              <a:rPr lang="it-IT" sz="2400" dirty="0" smtClean="0"/>
              <a:t>	</a:t>
            </a:r>
            <a:endParaRPr lang="it-IT" sz="2400" baseline="-25000" dirty="0" smtClean="0"/>
          </a:p>
          <a:p>
            <a:pPr lvl="1">
              <a:buNone/>
            </a:pPr>
            <a:r>
              <a:rPr lang="it-IT" sz="2400" dirty="0" err="1" smtClean="0"/>
              <a:t>Where</a:t>
            </a:r>
            <a:r>
              <a:rPr lang="it-IT" sz="2400" dirty="0" smtClean="0"/>
              <a:t> </a:t>
            </a:r>
            <a:r>
              <a:rPr lang="it-IT" sz="2400" dirty="0" err="1" smtClean="0"/>
              <a:t>cov</a:t>
            </a:r>
            <a:r>
              <a:rPr lang="it-IT" sz="2400" dirty="0" smtClean="0"/>
              <a:t>(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smtClean="0"/>
              <a:t>,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smtClean="0"/>
              <a:t>)/</a:t>
            </a:r>
            <a:r>
              <a:rPr lang="it-IT" sz="2400" dirty="0" err="1" smtClean="0"/>
              <a:t>var</a:t>
            </a:r>
            <a:r>
              <a:rPr lang="it-IT" sz="2400" dirty="0" smtClean="0"/>
              <a:t> 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beta</a:t>
            </a:r>
          </a:p>
          <a:p>
            <a:pPr lvl="1">
              <a:buNone/>
            </a:pPr>
            <a:r>
              <a:rPr lang="it-IT" sz="2400" dirty="0" smtClean="0"/>
              <a:t>So 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i</a:t>
            </a:r>
            <a:r>
              <a:rPr lang="it-IT" sz="2400" dirty="0" err="1" smtClean="0"/>
              <a:t>-r</a:t>
            </a:r>
            <a:r>
              <a:rPr lang="it-IT" sz="2400" baseline="-25000" dirty="0" err="1" smtClean="0"/>
              <a:t>f</a:t>
            </a:r>
            <a:r>
              <a:rPr lang="it-IT" sz="2400" dirty="0" smtClean="0"/>
              <a:t>/</a:t>
            </a:r>
            <a:r>
              <a:rPr lang="it-IT" sz="2400" dirty="0" err="1" smtClean="0"/>
              <a:t>r</a:t>
            </a:r>
            <a:r>
              <a:rPr lang="it-IT" sz="2400" baseline="-25000" dirty="0" err="1" smtClean="0"/>
              <a:t>m</a:t>
            </a:r>
            <a:r>
              <a:rPr lang="it-IT" sz="2400" dirty="0" err="1" smtClean="0"/>
              <a:t>-r</a:t>
            </a:r>
            <a:r>
              <a:rPr lang="it-IT" sz="2400" baseline="-25000" dirty="0" err="1" smtClean="0"/>
              <a:t>f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= beta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it-IT" dirty="0" smtClean="0"/>
              <a:t>Security Market </a:t>
            </a:r>
            <a:r>
              <a:rPr lang="it-IT" dirty="0" err="1" smtClean="0"/>
              <a:t>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it-IT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Slope</a:t>
            </a: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</a:t>
            </a:r>
            <a:r>
              <a:rPr lang="it-IT" baseline="-25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  <a:r>
              <a:rPr lang="it-IT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-r</a:t>
            </a:r>
            <a:r>
              <a:rPr lang="it-IT" baseline="-25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</a:t>
            </a:r>
            <a:endParaRPr lang="it-IT" baseline="-25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999">
            <a:off x="2805570" y="1865811"/>
            <a:ext cx="3986736" cy="380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>
            <a:normAutofit/>
          </a:bodyPr>
          <a:lstStyle/>
          <a:p>
            <a:r>
              <a:rPr lang="it-IT" dirty="0" smtClean="0"/>
              <a:t>Look </a:t>
            </a:r>
            <a:r>
              <a:rPr lang="it-IT" dirty="0" err="1" smtClean="0"/>
              <a:t>for</a:t>
            </a:r>
            <a:r>
              <a:rPr lang="it-IT" dirty="0" smtClean="0"/>
              <a:t> Alfa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buNone/>
            </a:pPr>
            <a:endParaRPr lang="it-IT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51435">
            <a:off x="1350715" y="1768996"/>
            <a:ext cx="4072865" cy="4175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Beta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r>
              <a:rPr lang="it-IT" dirty="0" smtClean="0"/>
              <a:t> Premia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Beta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slope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regression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line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03459" y="339157"/>
            <a:ext cx="3810569" cy="77634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185</Words>
  <Application>Microsoft Macintosh PowerPoint</Application>
  <PresentationFormat>Presentazione su schermo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Capital Asset Pricing Model</vt:lpstr>
      <vt:lpstr>Market Portfolio (Refresh)</vt:lpstr>
      <vt:lpstr>Capital Market line</vt:lpstr>
      <vt:lpstr>Now Move to Individual Securities</vt:lpstr>
      <vt:lpstr>Security Market Line</vt:lpstr>
      <vt:lpstr>Look for Alfa</vt:lpstr>
      <vt:lpstr>Beta as a function of Risk Premia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Asset Pricing Model</dc:title>
  <dc:creator>Utente della copia di valutazione di Office 2004</dc:creator>
  <cp:lastModifiedBy>Utente della copia di valutazione di Office 2004</cp:lastModifiedBy>
  <cp:revision>9</cp:revision>
  <dcterms:created xsi:type="dcterms:W3CDTF">2015-10-26T14:52:20Z</dcterms:created>
  <dcterms:modified xsi:type="dcterms:W3CDTF">2015-10-26T14:58:44Z</dcterms:modified>
</cp:coreProperties>
</file>