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1"/>
  </p:notesMasterIdLst>
  <p:sldIdLst>
    <p:sldId id="257" r:id="rId2"/>
    <p:sldId id="262" r:id="rId3"/>
    <p:sldId id="261" r:id="rId4"/>
    <p:sldId id="278" r:id="rId5"/>
    <p:sldId id="279" r:id="rId6"/>
    <p:sldId id="277" r:id="rId7"/>
    <p:sldId id="274" r:id="rId8"/>
    <p:sldId id="276" r:id="rId9"/>
    <p:sldId id="275" r:id="rId10"/>
    <p:sldId id="263" r:id="rId11"/>
    <p:sldId id="265" r:id="rId12"/>
    <p:sldId id="266" r:id="rId13"/>
    <p:sldId id="268" r:id="rId14"/>
    <p:sldId id="269" r:id="rId15"/>
    <p:sldId id="26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CF873E7-E06E-46E5-B883-BAAE49140035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7B70399-F4D4-4693-9711-67C67BB84EAA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21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9710D-4868-4936-AE5B-E5C79F8B43BA}" type="slidenum">
              <a:rPr lang="is-IS" smtClean="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is-IS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59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A561F5-7D0B-46C2-86AC-B4B5F15DDA6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16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774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FABB27-C91F-4CB7-85CE-55BF4761B449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17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503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4DA585-A205-4546-95F7-97117057FC0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18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07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731153-613A-4F36-9A7B-C1B8AA15051E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19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58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EDEFBD-E691-4E53-A860-413EE42AAF3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2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4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7691C5-0320-4273-AA41-6B817565E56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3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56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C6657F-12C9-4A1C-B346-20BCE375FE4F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10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79CED-B0E4-42D3-A064-1DD3175C95A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11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6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1F4370-5B75-404D-B942-67E0F65A3E03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12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89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B2910-55A9-4145-8094-5D9664103FE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13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63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917103-984F-4626-95BD-4237CA606B5B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14</a:t>
            </a:fld>
            <a:endParaRPr lang="en-US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72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70399-F4D4-4693-9711-67C67BB84EAA}" type="slidenum">
              <a:rPr lang="is-IS" smtClean="0"/>
              <a:pPr>
                <a:defRPr/>
              </a:pPr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668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117FEC-4CF5-47E7-AFC7-4A27763948C2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4FDA27-180D-43AC-BE7D-2AC30B9FE54F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F037-98F9-46C8-8FE8-76669CC6BC19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CDF3-7504-4F61-9B2C-0DBD15DFC3B2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52429-E04A-4A44-9DA6-F99125014A09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4EF2E-ED2F-4F07-9123-124C67C63897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E6E7-D9C3-499E-B88B-68C5242A55F2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103A-1CAB-4A5C-BBDF-B04335B96D21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7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296A-25DD-4954-83A1-31E7366CD244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8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38621E-8AD9-44BC-BD3A-D3C3E179B300}" type="slidenum">
              <a:rPr lang="is-IS"/>
              <a:pPr>
                <a:defRPr/>
              </a:pPr>
              <a:t>‹N›</a:t>
            </a:fld>
            <a:endParaRPr lang="is-IS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3D5D8F-1D82-4786-92A5-864D58CC8681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6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EBCF66-DA0E-4395-B7CE-55CF97F02910}" type="slidenum">
              <a:rPr lang="is-IS"/>
              <a:pPr>
                <a:defRPr/>
              </a:pPr>
              <a:t>‹N›</a:t>
            </a:fld>
            <a:endParaRPr lang="is-IS"/>
          </a:p>
        </p:txBody>
      </p:sp>
      <p:sp>
        <p:nvSpPr>
          <p:cNvPr id="7" name="Segnaposto piè di pa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0036D6-93DF-4F9D-9F7E-160F1732E744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8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88BB4D-7423-4088-BCD5-083E0929D25B}" type="slidenum">
              <a:rPr lang="is-IS"/>
              <a:pPr>
                <a:defRPr/>
              </a:pPr>
              <a:t>‹N›</a:t>
            </a:fld>
            <a:endParaRPr lang="is-IS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7188-F76A-4C4C-B51C-EAE8059CB8E0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F868-F8DD-4BA2-907F-D8710F8352C7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1F75-3021-43EF-9229-4E325E9E6F4B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6FB412-FE17-4992-BD92-F0127A38CB63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8027-DE99-487D-A0D8-2747DE6B8AA7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4BF-B1B7-40F3-99FE-52065D8313CF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CAD838-942E-407A-91EA-462A132AE310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10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42B6530-2CE3-49AE-A0B6-98C9B944F7B3}" type="slidenum">
              <a:rPr lang="is-IS"/>
              <a:pPr>
                <a:defRPr/>
              </a:pPr>
              <a:t>‹N›</a:t>
            </a:fld>
            <a:endParaRPr lang="is-IS"/>
          </a:p>
        </p:txBody>
      </p:sp>
      <p:sp>
        <p:nvSpPr>
          <p:cNvPr id="11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123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32EFB7-543A-4509-AD83-EC41CCD55FF6}" type="datetime1">
              <a:rPr lang="is-IS"/>
              <a:pPr>
                <a:defRPr/>
              </a:pPr>
              <a:t>15.5.2019</a:t>
            </a:fld>
            <a:endParaRPr lang="is-I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69F0B6-84E4-4B19-901E-3376E85989C7}" type="slidenum">
              <a:rPr lang="is-IS"/>
              <a:pPr>
                <a:defRPr/>
              </a:pPr>
              <a:t>‹N›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896" r:id="rId6"/>
    <p:sldLayoutId id="2147483903" r:id="rId7"/>
    <p:sldLayoutId id="2147483897" r:id="rId8"/>
    <p:sldLayoutId id="2147483904" r:id="rId9"/>
    <p:sldLayoutId id="2147483898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ntent.usatoday.com/topics/topic/Jim+Collin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828675"/>
            <a:ext cx="6723063" cy="2868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II  - Lecture I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bond, rating and credit risk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ottotitolo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it-IT" dirty="0"/>
              <a:t>International Finance- 2019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084A5EDF-C7BB-412D-AC01-A5C5B7A788BC}" type="slidenum">
              <a:rPr lang="en-US" b="0" smtClean="0">
                <a:solidFill>
                  <a:schemeClr val="tx2"/>
                </a:solidFill>
              </a:rPr>
              <a:pPr algn="l"/>
              <a:t>10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2413" cy="11430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Average Cumulative Default Rates (%)</a:t>
            </a:r>
            <a:r>
              <a:rPr lang="en-US" sz="3200"/>
              <a:t> </a:t>
            </a:r>
            <a:br>
              <a:rPr lang="en-US" sz="3200"/>
            </a:br>
            <a:r>
              <a:rPr lang="en-US" sz="2400"/>
              <a:t>(S&amp;P Credit Week, April 15, 1996, Table 23.2, page 627)</a:t>
            </a:r>
            <a:endParaRPr lang="en-US" sz="4000"/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524000" y="1905000"/>
          <a:ext cx="60769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086160" imgH="5582880" progId="Word.Document.8">
                  <p:embed/>
                </p:oleObj>
              </mc:Choice>
              <mc:Fallback>
                <p:oleObj name="Document" r:id="rId4" imgW="6086160" imgH="5582880" progId="Word.Document.8">
                  <p:embed/>
                  <p:pic>
                    <p:nvPicPr>
                      <p:cNvPr id="102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69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750E66C1-9516-4FC8-AF85-B60DB64254AC}" type="slidenum">
              <a:rPr lang="en-US" b="0" smtClean="0">
                <a:solidFill>
                  <a:schemeClr val="tx2"/>
                </a:solidFill>
              </a:rPr>
              <a:pPr algn="l"/>
              <a:t>11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  <a:noFill/>
        </p:spPr>
        <p:txBody>
          <a:bodyPr lIns="92075" tIns="46038" rIns="92075" bIns="46038"/>
          <a:lstStyle/>
          <a:p>
            <a:r>
              <a:rPr lang="en-US" sz="3600" dirty="0"/>
              <a:t>Example:</a:t>
            </a:r>
            <a:br>
              <a:rPr lang="en-US" sz="3600" dirty="0"/>
            </a:br>
            <a:r>
              <a:rPr lang="en-US" sz="3600" dirty="0"/>
              <a:t>let’s start from these 2 ZCB curves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2051050" y="2139950"/>
          <a:ext cx="6272213" cy="416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6093000" imgH="4047840" progId="Word.Document.8">
                  <p:embed/>
                </p:oleObj>
              </mc:Choice>
              <mc:Fallback>
                <p:oleObj name="Document" r:id="rId4" imgW="6093000" imgH="4047840" progId="Word.Document.8">
                  <p:embed/>
                  <p:pic>
                    <p:nvPicPr>
                      <p:cNvPr id="205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139950"/>
                        <a:ext cx="6272213" cy="416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BB152C99-7838-45F7-B7F8-A5BE0409C583}" type="slidenum">
              <a:rPr lang="en-US" b="0" smtClean="0">
                <a:solidFill>
                  <a:schemeClr val="tx2"/>
                </a:solidFill>
              </a:rPr>
              <a:pPr algn="l"/>
              <a:t>12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914400"/>
          </a:xfrm>
          <a:noFill/>
        </p:spPr>
        <p:txBody>
          <a:bodyPr lIns="92075" tIns="46038" rIns="92075" bIns="46038"/>
          <a:lstStyle/>
          <a:p>
            <a:r>
              <a:rPr lang="en-US"/>
              <a:t>implied losses from defaults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067800" cy="4724400"/>
          </a:xfrm>
          <a:noFill/>
        </p:spPr>
        <p:txBody>
          <a:bodyPr lIns="92075" tIns="46038" rIns="92075" bIns="46038"/>
          <a:lstStyle/>
          <a:p>
            <a:r>
              <a:rPr lang="en-US" dirty="0"/>
              <a:t>One-year Treasury bond (principal=$1) sells for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One-year corporate bond (principal=$1) sells for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or at a 0.2497% discount</a:t>
            </a:r>
          </a:p>
          <a:p>
            <a:endParaRPr lang="en-US" dirty="0"/>
          </a:p>
          <a:p>
            <a:r>
              <a:rPr lang="en-US" dirty="0"/>
              <a:t>This indicates that the holder of a corporate bond expects to lose 0.2497% from defaults in the first year</a:t>
            </a:r>
          </a:p>
          <a:p>
            <a:pPr>
              <a:buFontTx/>
              <a:buNone/>
            </a:pPr>
            <a:r>
              <a:rPr lang="en-US" dirty="0"/>
              <a:t>   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809875" y="2057400"/>
          <a:ext cx="3508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130040" imgH="190440" progId="Equation.2">
                  <p:embed/>
                </p:oleObj>
              </mc:Choice>
              <mc:Fallback>
                <p:oleObj name="Equation" r:id="rId4" imgW="1130040" imgH="190440" progId="Equation.2">
                  <p:embed/>
                  <p:pic>
                    <p:nvPicPr>
                      <p:cNvPr id="3074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2057400"/>
                        <a:ext cx="3508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193656"/>
              </p:ext>
            </p:extLst>
          </p:nvPr>
        </p:nvGraphicFramePr>
        <p:xfrm>
          <a:off x="2555776" y="3543672"/>
          <a:ext cx="4114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218960" imgH="190440" progId="Equation.2">
                  <p:embed/>
                </p:oleObj>
              </mc:Choice>
              <mc:Fallback>
                <p:oleObj name="Equation" r:id="rId6" imgW="1218960" imgH="190440" progId="Equation.2">
                  <p:embed/>
                  <p:pic>
                    <p:nvPicPr>
                      <p:cNvPr id="3075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43672"/>
                        <a:ext cx="4114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01409284-ABC9-4627-8BC8-40D35CDE8BF6}" type="slidenum">
              <a:rPr lang="en-US" b="0" smtClean="0">
                <a:solidFill>
                  <a:schemeClr val="tx2"/>
                </a:solidFill>
              </a:rPr>
              <a:pPr algn="l"/>
              <a:t>13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Does Credit risk mean only default?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/>
              <a:t>Credit risk is not a one-dimensional problem of default</a:t>
            </a:r>
          </a:p>
          <a:p>
            <a:r>
              <a:rPr lang="en-US"/>
              <a:t>It is also a problem of credit deterioration, i.e. the worsening of the rating (and then increased def.prob.)</a:t>
            </a:r>
          </a:p>
          <a:p>
            <a:r>
              <a:rPr lang="en-US"/>
              <a:t>An example is constituted by mutual funds investing in Investment Grade bond. Their problem is downgrading to sub-investment grades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/>
              <a:t>One-Year Transition Matrix</a:t>
            </a:r>
          </a:p>
        </p:txBody>
      </p:sp>
      <p:graphicFrame>
        <p:nvGraphicFramePr>
          <p:cNvPr id="4098" name="Object 0"/>
          <p:cNvGraphicFramePr>
            <a:graphicFrameLocks/>
          </p:cNvGraphicFramePr>
          <p:nvPr/>
        </p:nvGraphicFramePr>
        <p:xfrm>
          <a:off x="1115616" y="1484784"/>
          <a:ext cx="6934200" cy="516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6251400" imgH="6802200" progId="Word.Document.8">
                  <p:embed/>
                </p:oleObj>
              </mc:Choice>
              <mc:Fallback>
                <p:oleObj name="Document" r:id="rId4" imgW="6251400" imgH="6802200" progId="Word.Document.8">
                  <p:embed/>
                  <p:pic>
                    <p:nvPicPr>
                      <p:cNvPr id="4098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6934200" cy="516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05D7F7B1-CF83-4D0B-8C6E-0A62841D127B}" type="slidenum">
              <a:rPr lang="en-US" b="0" smtClean="0">
                <a:solidFill>
                  <a:schemeClr val="tx2"/>
                </a:solidFill>
              </a:rPr>
              <a:pPr algn="l"/>
              <a:t>15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1143000"/>
          </a:xfrm>
        </p:spPr>
        <p:txBody>
          <a:bodyPr/>
          <a:lstStyle/>
          <a:p>
            <a:r>
              <a:rPr lang="it-IT" sz="3600"/>
              <a:t>from default statistics to bond pricing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315200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/>
              <a:t> we need to know, what is the default definition: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contract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it-IT"/>
              <a:t> ISDA effort has not yet produced a standard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nature of the issuer (sovereign vs private, corporate vs bank, etc)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legislations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/>
              <a:t> we need to know what is the loss caused by a default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financial instruments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covenants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changes according to legislations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sectors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economic cycles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D3A3B1BD-5D86-4C76-BECF-86A8346E8582}" type="slidenum">
              <a:rPr lang="en-US" b="0" smtClean="0">
                <a:solidFill>
                  <a:schemeClr val="tx2"/>
                </a:solidFill>
              </a:rPr>
              <a:pPr algn="l"/>
              <a:t>16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/>
              <a:t>Reducing Exposure to Credit Risk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noFill/>
        </p:spPr>
        <p:txBody>
          <a:bodyPr lIns="92075" tIns="46038" rIns="92075" bIns="46038"/>
          <a:lstStyle/>
          <a:p>
            <a:r>
              <a:rPr lang="en-US"/>
              <a:t>Set credit limits</a:t>
            </a:r>
          </a:p>
          <a:p>
            <a:r>
              <a:rPr lang="en-US"/>
              <a:t>Ask counterparty to post collateral</a:t>
            </a:r>
          </a:p>
          <a:p>
            <a:r>
              <a:rPr lang="en-US"/>
              <a:t>Design contract to reduce credit risk (eg margins)</a:t>
            </a:r>
          </a:p>
          <a:p>
            <a:r>
              <a:rPr lang="en-US"/>
              <a:t>Include a downgrade trigger in contract</a:t>
            </a:r>
          </a:p>
          <a:p>
            <a:r>
              <a:rPr lang="en-US"/>
              <a:t>use credit derivatives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C91A88B7-A5A1-46A0-8593-86F949F391C9}" type="slidenum">
              <a:rPr lang="en-US" b="0" smtClean="0">
                <a:solidFill>
                  <a:schemeClr val="tx2"/>
                </a:solidFill>
              </a:rPr>
              <a:pPr algn="l"/>
              <a:t>17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/>
              <a:t>Attraction of Credit Derivatives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/>
              <a:t>Allows credit risks to be exchanged without the underlying assets being exchanged</a:t>
            </a:r>
          </a:p>
          <a:p>
            <a:r>
              <a:rPr lang="en-US"/>
              <a:t>Allows credit risks to be managed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CC547751-5980-4DE5-A0A0-16EFF29E3F06}" type="slidenum">
              <a:rPr lang="en-US" b="0" smtClean="0">
                <a:solidFill>
                  <a:schemeClr val="tx2"/>
                </a:solidFill>
              </a:rPr>
              <a:pPr algn="l"/>
              <a:t>18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/>
              <a:t>Credit Default Swap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/>
              <a:t>Company A has the right to sell a reference bond for its face value to company B in the event there is a default on the bond</a:t>
            </a:r>
          </a:p>
          <a:p>
            <a:r>
              <a:rPr lang="en-US"/>
              <a:t>In return, A makes periodic payments to B</a:t>
            </a:r>
          </a:p>
          <a:p>
            <a:r>
              <a:rPr lang="en-US"/>
              <a:t>The reference bond is issued by a third party, 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C2D2471B-9CAC-4306-BB2D-C4C72389DFE4}" type="slidenum">
              <a:rPr lang="en-US" b="0" smtClean="0">
                <a:solidFill>
                  <a:schemeClr val="tx2"/>
                </a:solidFill>
              </a:rPr>
              <a:pPr algn="l"/>
              <a:t>19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/>
              <a:t>Credit Derivatives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/>
              <a:t>Examples:</a:t>
            </a:r>
          </a:p>
          <a:p>
            <a:r>
              <a:rPr lang="en-US"/>
              <a:t>Credit default swap</a:t>
            </a:r>
          </a:p>
          <a:p>
            <a:r>
              <a:rPr lang="en-US"/>
              <a:t>Total return swap</a:t>
            </a:r>
          </a:p>
          <a:p>
            <a:r>
              <a:rPr lang="en-US"/>
              <a:t>Credit spread option</a:t>
            </a:r>
          </a:p>
          <a:p>
            <a:r>
              <a:rPr lang="en-US"/>
              <a:t>CDO</a:t>
            </a:r>
          </a:p>
          <a:p>
            <a:r>
              <a:rPr lang="en-US"/>
              <a:t>ABS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E55CAACC-60BA-4F09-8956-356566286519}" type="slidenum">
              <a:rPr lang="en-US" b="0" smtClean="0">
                <a:solidFill>
                  <a:schemeClr val="tx2"/>
                </a:solidFill>
              </a:rPr>
              <a:pPr algn="l"/>
              <a:t>2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/>
              <a:t>Some basic questions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733800"/>
          </a:xfrm>
          <a:noFill/>
        </p:spPr>
        <p:txBody>
          <a:bodyPr lIns="92075" tIns="46038" rIns="92075" bIns="46038"/>
          <a:lstStyle/>
          <a:p>
            <a:r>
              <a:rPr lang="en-US" dirty="0"/>
              <a:t>What is rating? </a:t>
            </a:r>
          </a:p>
          <a:p>
            <a:pPr lvl="2">
              <a:buFontTx/>
              <a:buNone/>
            </a:pPr>
            <a:r>
              <a:rPr lang="en-US" dirty="0"/>
              <a:t>	It is a system to provide an easy to understand signal about the probability of </a:t>
            </a:r>
            <a:r>
              <a:rPr lang="en-US" b="1" dirty="0"/>
              <a:t>default</a:t>
            </a:r>
            <a:r>
              <a:rPr lang="en-US" dirty="0"/>
              <a:t> of a certain financial instrument and the </a:t>
            </a:r>
            <a:r>
              <a:rPr lang="en-US" b="1" dirty="0"/>
              <a:t>loss</a:t>
            </a:r>
            <a:r>
              <a:rPr lang="en-US" dirty="0"/>
              <a:t> caused by this default</a:t>
            </a:r>
          </a:p>
          <a:p>
            <a:pPr lvl="2">
              <a:buFontTx/>
              <a:buNone/>
            </a:pPr>
            <a:r>
              <a:rPr lang="en-US" altLang="it-IT" dirty="0"/>
              <a:t>   Bond ratings affect the rate of return that lenders require of the firm and the firm’s cost of borrowing</a:t>
            </a:r>
            <a:r>
              <a:rPr lang="en-US" dirty="0"/>
              <a:t> </a:t>
            </a:r>
          </a:p>
          <a:p>
            <a:r>
              <a:rPr lang="en-US" dirty="0"/>
              <a:t>What is default? </a:t>
            </a:r>
          </a:p>
          <a:p>
            <a:pPr lvl="1"/>
            <a:r>
              <a:rPr lang="en-US" dirty="0"/>
              <a:t>tricky question, it depends on the contract</a:t>
            </a:r>
          </a:p>
          <a:p>
            <a:pPr lvl="2"/>
            <a:r>
              <a:rPr lang="en-US" dirty="0"/>
              <a:t> debt restructuring, failure to pay, bankruptcy</a:t>
            </a:r>
          </a:p>
          <a:p>
            <a:r>
              <a:rPr lang="en-US" dirty="0"/>
              <a:t>What is loss given default?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>
                <a:solidFill>
                  <a:schemeClr val="tx2"/>
                </a:solidFill>
              </a:rPr>
              <a:t>8.</a:t>
            </a:r>
            <a:fld id="{0775C9E0-2670-4124-BF7B-9CC49084C7D7}" type="slidenum">
              <a:rPr lang="en-US" b="0" smtClean="0">
                <a:solidFill>
                  <a:schemeClr val="tx2"/>
                </a:solidFill>
              </a:rPr>
              <a:pPr algn="l"/>
              <a:t>3</a:t>
            </a:fld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077200" cy="914400"/>
          </a:xfrm>
          <a:noFill/>
        </p:spPr>
        <p:txBody>
          <a:bodyPr lIns="92075" tIns="46038" rIns="92075" bIns="46038"/>
          <a:lstStyle/>
          <a:p>
            <a:r>
              <a:rPr lang="en-US" dirty="0"/>
              <a:t>Bond Rating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 lIns="92075" tIns="46038" rIns="92075" bIns="46038"/>
          <a:lstStyle/>
          <a:p>
            <a:r>
              <a:rPr lang="en-US" sz="2000" dirty="0"/>
              <a:t>In the </a:t>
            </a:r>
            <a:r>
              <a:rPr lang="en-US" sz="2000" b="1" dirty="0"/>
              <a:t>S&amp;P</a:t>
            </a:r>
            <a:r>
              <a:rPr lang="en-US" sz="2000" dirty="0"/>
              <a:t> rating system AAA is the best rating.  After that comes AA, A, BBB, BB, B, and CCC</a:t>
            </a:r>
          </a:p>
          <a:p>
            <a:r>
              <a:rPr lang="en-US" sz="2000" dirty="0"/>
              <a:t>The corresponding </a:t>
            </a:r>
            <a:r>
              <a:rPr lang="en-US" sz="2000" b="1" dirty="0"/>
              <a:t>Moody’s</a:t>
            </a:r>
            <a:r>
              <a:rPr lang="en-US" sz="2000" dirty="0"/>
              <a:t> ratings are </a:t>
            </a:r>
            <a:r>
              <a:rPr lang="en-US" sz="2000" dirty="0" err="1"/>
              <a:t>Aaa</a:t>
            </a:r>
            <a:r>
              <a:rPr lang="en-US" sz="2000" dirty="0"/>
              <a:t>, Aa, A, Baa, Ba, B, and </a:t>
            </a:r>
            <a:r>
              <a:rPr lang="en-US" sz="2000" dirty="0" err="1"/>
              <a:t>Caa</a:t>
            </a:r>
            <a:r>
              <a:rPr lang="en-US" sz="2000" dirty="0"/>
              <a:t>. Another provider of ratings is </a:t>
            </a:r>
            <a:r>
              <a:rPr lang="en-US" sz="2000" b="1" dirty="0"/>
              <a:t>Fitch</a:t>
            </a:r>
          </a:p>
          <a:p>
            <a:pPr lvl="1"/>
            <a:r>
              <a:rPr lang="en-US" sz="2000" dirty="0"/>
              <a:t>Bonds with ratings of BBB (or Baa) and above are considered to be “investment grade”</a:t>
            </a:r>
          </a:p>
          <a:p>
            <a:pPr lvl="1"/>
            <a:r>
              <a:rPr lang="en-US" altLang="it-IT" sz="2000" dirty="0"/>
              <a:t>Junk Bonds</a:t>
            </a:r>
          </a:p>
          <a:p>
            <a:pPr lvl="2"/>
            <a:r>
              <a:rPr lang="en-US" altLang="it-IT" sz="2000" dirty="0"/>
              <a:t>Debt that is rated below BBB</a:t>
            </a:r>
          </a:p>
          <a:p>
            <a:pPr lvl="2"/>
            <a:r>
              <a:rPr lang="en-US" altLang="it-IT" sz="2000" dirty="0"/>
              <a:t>Often, trusts and insurance companies are not permitted to invest in junk debt</a:t>
            </a:r>
          </a:p>
          <a:p>
            <a:pPr lvl="2"/>
            <a:r>
              <a:rPr lang="en-US" altLang="it-IT" sz="2000" dirty="0"/>
              <a:t>Michael Milken developed this market in the mid-1980s, although he was convicted of insider trading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mishkin_10t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2" b="8114"/>
          <a:stretch/>
        </p:blipFill>
        <p:spPr bwMode="auto">
          <a:xfrm>
            <a:off x="3059832" y="0"/>
            <a:ext cx="6084168" cy="68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90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892696"/>
          </a:xfrm>
        </p:spPr>
        <p:txBody>
          <a:bodyPr/>
          <a:lstStyle/>
          <a:p>
            <a:r>
              <a:rPr lang="it-IT" sz="2800" dirty="0"/>
              <a:t>From credit «</a:t>
            </a:r>
            <a:r>
              <a:rPr lang="it-IT" sz="2800" dirty="0" err="1"/>
              <a:t>risk</a:t>
            </a:r>
            <a:r>
              <a:rPr lang="it-IT" sz="2800" dirty="0"/>
              <a:t>» to credit «</a:t>
            </a:r>
            <a:r>
              <a:rPr lang="it-IT" sz="2800" dirty="0" err="1"/>
              <a:t>pricing</a:t>
            </a:r>
            <a:r>
              <a:rPr lang="it-IT" sz="2800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69691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54488" cy="990600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higher</a:t>
            </a:r>
            <a:r>
              <a:rPr lang="it-IT" dirty="0"/>
              <a:t> the rating the </a:t>
            </a:r>
            <a:r>
              <a:rPr lang="it-IT" dirty="0" err="1"/>
              <a:t>lower</a:t>
            </a:r>
            <a:r>
              <a:rPr lang="it-IT" dirty="0"/>
              <a:t> the </a:t>
            </a:r>
            <a:r>
              <a:rPr lang="it-IT" dirty="0" err="1"/>
              <a:t>interest</a:t>
            </a:r>
            <a:r>
              <a:rPr lang="it-IT" dirty="0"/>
              <a:t> rate </a:t>
            </a:r>
            <a:r>
              <a:rPr lang="it-IT" dirty="0" err="1"/>
              <a:t>paid</a:t>
            </a:r>
            <a:endParaRPr lang="it-IT" dirty="0"/>
          </a:p>
        </p:txBody>
      </p:sp>
      <p:pic>
        <p:nvPicPr>
          <p:cNvPr id="4" name="Picture 13" descr="mishkin_10F0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68219" cy="473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2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Credit Spread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Credit Spread = </a:t>
            </a:r>
            <a:r>
              <a:rPr lang="it-IT" dirty="0" err="1"/>
              <a:t>difference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Yield</a:t>
            </a:r>
            <a:r>
              <a:rPr lang="it-IT" dirty="0"/>
              <a:t> To </a:t>
            </a:r>
            <a:r>
              <a:rPr lang="it-IT" dirty="0" err="1"/>
              <a:t>Maturity</a:t>
            </a:r>
            <a:r>
              <a:rPr lang="it-IT" dirty="0"/>
              <a:t> on a </a:t>
            </a:r>
            <a:r>
              <a:rPr lang="it-IT" dirty="0" err="1"/>
              <a:t>risky</a:t>
            </a:r>
            <a:r>
              <a:rPr lang="it-IT" dirty="0"/>
              <a:t> bond and the </a:t>
            </a:r>
            <a:r>
              <a:rPr lang="it-IT" dirty="0" err="1"/>
              <a:t>Yield</a:t>
            </a:r>
            <a:r>
              <a:rPr lang="it-IT" dirty="0"/>
              <a:t> To </a:t>
            </a:r>
            <a:r>
              <a:rPr lang="it-IT" dirty="0" err="1"/>
              <a:t>Maturity</a:t>
            </a:r>
            <a:r>
              <a:rPr lang="it-IT" dirty="0"/>
              <a:t> of the </a:t>
            </a:r>
            <a:r>
              <a:rPr lang="it-IT" dirty="0" err="1"/>
              <a:t>risk</a:t>
            </a:r>
            <a:r>
              <a:rPr lang="it-IT" dirty="0"/>
              <a:t>-free </a:t>
            </a:r>
            <a:r>
              <a:rPr lang="it-IT" dirty="0" err="1"/>
              <a:t>asset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Q1: </a:t>
            </a:r>
            <a:r>
              <a:rPr lang="it-IT" dirty="0" err="1">
                <a:solidFill>
                  <a:srgbClr val="FF0000"/>
                </a:solidFill>
              </a:rPr>
              <a:t>what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is</a:t>
            </a:r>
            <a:r>
              <a:rPr lang="it-IT" dirty="0">
                <a:solidFill>
                  <a:srgbClr val="FF0000"/>
                </a:solidFill>
              </a:rPr>
              <a:t> a </a:t>
            </a:r>
            <a:r>
              <a:rPr lang="it-IT" dirty="0" err="1">
                <a:solidFill>
                  <a:srgbClr val="FF0000"/>
                </a:solidFill>
              </a:rPr>
              <a:t>risk</a:t>
            </a:r>
            <a:r>
              <a:rPr lang="it-IT" dirty="0">
                <a:solidFill>
                  <a:srgbClr val="FF0000"/>
                </a:solidFill>
              </a:rPr>
              <a:t>-free </a:t>
            </a:r>
            <a:r>
              <a:rPr lang="it-IT" dirty="0" err="1">
                <a:solidFill>
                  <a:srgbClr val="FF0000"/>
                </a:solidFill>
              </a:rPr>
              <a:t>asset</a:t>
            </a:r>
            <a:r>
              <a:rPr lang="it-IT" dirty="0">
                <a:solidFill>
                  <a:srgbClr val="FF0000"/>
                </a:solidFill>
              </a:rPr>
              <a:t>?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Credit Spread = </a:t>
            </a:r>
            <a:r>
              <a:rPr lang="it-IT" dirty="0" err="1"/>
              <a:t>Probability</a:t>
            </a:r>
            <a:r>
              <a:rPr lang="it-IT" dirty="0"/>
              <a:t> of Default * </a:t>
            </a:r>
            <a:r>
              <a:rPr lang="it-IT" dirty="0" err="1"/>
              <a:t>Loss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Default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Q2: Default </a:t>
            </a:r>
            <a:r>
              <a:rPr lang="it-IT" dirty="0" err="1">
                <a:solidFill>
                  <a:srgbClr val="FF0000"/>
                </a:solidFill>
              </a:rPr>
              <a:t>needs</a:t>
            </a:r>
            <a:r>
              <a:rPr lang="it-IT" dirty="0">
                <a:solidFill>
                  <a:srgbClr val="FF0000"/>
                </a:solidFill>
              </a:rPr>
              <a:t> a time </a:t>
            </a:r>
            <a:r>
              <a:rPr lang="it-IT" dirty="0" err="1">
                <a:solidFill>
                  <a:srgbClr val="FF0000"/>
                </a:solidFill>
              </a:rPr>
              <a:t>horizon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Q3: </a:t>
            </a:r>
            <a:r>
              <a:rPr lang="it-IT" dirty="0" err="1">
                <a:solidFill>
                  <a:srgbClr val="FF0000"/>
                </a:solidFill>
              </a:rPr>
              <a:t>Is</a:t>
            </a:r>
            <a:r>
              <a:rPr lang="it-IT" dirty="0">
                <a:solidFill>
                  <a:srgbClr val="FF0000"/>
                </a:solidFill>
              </a:rPr>
              <a:t> the </a:t>
            </a:r>
            <a:r>
              <a:rPr lang="it-IT" dirty="0" err="1">
                <a:solidFill>
                  <a:srgbClr val="FF0000"/>
                </a:solidFill>
              </a:rPr>
              <a:t>loss</a:t>
            </a:r>
            <a:r>
              <a:rPr lang="it-IT" dirty="0">
                <a:solidFill>
                  <a:srgbClr val="FF0000"/>
                </a:solidFill>
              </a:rPr>
              <a:t> time-</a:t>
            </a:r>
            <a:r>
              <a:rPr lang="it-IT" dirty="0" err="1">
                <a:solidFill>
                  <a:srgbClr val="FF0000"/>
                </a:solidFill>
              </a:rPr>
              <a:t>invariant</a:t>
            </a:r>
            <a:r>
              <a:rPr lang="it-IT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136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risk</a:t>
            </a:r>
            <a:r>
              <a:rPr lang="it-IT" dirty="0"/>
              <a:t>-free?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382587" y="1844824"/>
            <a:ext cx="83804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it-IT" dirty="0"/>
              <a:t>In the US</a:t>
            </a:r>
          </a:p>
          <a:p>
            <a:pPr>
              <a:spcBef>
                <a:spcPct val="50000"/>
              </a:spcBef>
            </a:pPr>
            <a:r>
              <a:rPr lang="en-US" altLang="it-IT" dirty="0"/>
              <a:t>Treasury bonds: no default risk since the Treasury can print money to payoff the debt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it-IT" dirty="0"/>
              <a:t>In Emerging markets 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it-IT" dirty="0"/>
              <a:t>In Euro-area ?</a:t>
            </a:r>
          </a:p>
        </p:txBody>
      </p:sp>
    </p:spTree>
    <p:extLst>
      <p:ext uri="{BB962C8B-B14F-4D97-AF65-F5344CB8AC3E}">
        <p14:creationId xmlns:p14="http://schemas.microsoft.com/office/powerpoint/2010/main" val="370127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Default and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Companies that survive 100 years or longer are "a special and rarefied group.“ </a:t>
            </a:r>
            <a:r>
              <a:rPr lang="en-US" dirty="0">
                <a:hlinkClick r:id="rId2" tooltip="More news, photos about Jim Collins"/>
              </a:rPr>
              <a:t>Jim Collins</a:t>
            </a:r>
            <a:r>
              <a:rPr lang="en-US" dirty="0"/>
              <a:t>,  </a:t>
            </a:r>
            <a:r>
              <a:rPr lang="en-US" i="1" dirty="0"/>
              <a:t>Built to Last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average life expectancy of a big multinational corporation (Fortune 500) is 50 years.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Ellen de </a:t>
            </a:r>
            <a:r>
              <a:rPr lang="en-US" dirty="0" err="1"/>
              <a:t>Rooij</a:t>
            </a:r>
            <a:r>
              <a:rPr lang="en-US" dirty="0"/>
              <a:t> of the </a:t>
            </a:r>
            <a:r>
              <a:rPr lang="en-US" dirty="0" err="1"/>
              <a:t>Stratix</a:t>
            </a:r>
            <a:r>
              <a:rPr lang="en-US" dirty="0"/>
              <a:t> Group in Amsterdam indicates that the average life expectancy of all firms, regardless of size, measured in Japan and much of Europe, is only 12.5 years.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119104"/>
            <a:ext cx="383458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34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u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7070</TotalTime>
  <Words>618</Words>
  <Application>Microsoft Office PowerPoint</Application>
  <PresentationFormat>Presentazione su schermo (4:3)</PresentationFormat>
  <Paragraphs>117</Paragraphs>
  <Slides>19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Times</vt:lpstr>
      <vt:lpstr>Tw Cen MT</vt:lpstr>
      <vt:lpstr>Wingdings</vt:lpstr>
      <vt:lpstr>Wingdings 2</vt:lpstr>
      <vt:lpstr>Luna</vt:lpstr>
      <vt:lpstr>Document</vt:lpstr>
      <vt:lpstr>Equation</vt:lpstr>
      <vt:lpstr>PART II  - Lecture I corporate bond, rating and credit risk   </vt:lpstr>
      <vt:lpstr>Some basic questions</vt:lpstr>
      <vt:lpstr>Bond Rating</vt:lpstr>
      <vt:lpstr>Presentazione standard di PowerPoint</vt:lpstr>
      <vt:lpstr>From credit «risk» to credit «pricing» </vt:lpstr>
      <vt:lpstr>The higher the rating the lower the interest rate paid</vt:lpstr>
      <vt:lpstr>Credit Spread</vt:lpstr>
      <vt:lpstr>What is risk-free?</vt:lpstr>
      <vt:lpstr>Default and time</vt:lpstr>
      <vt:lpstr>Average Cumulative Default Rates (%)  (S&amp;P Credit Week, April 15, 1996, Table 23.2, page 627)</vt:lpstr>
      <vt:lpstr>Example: let’s start from these 2 ZCB curves</vt:lpstr>
      <vt:lpstr>implied losses from defaults</vt:lpstr>
      <vt:lpstr>Does Credit risk mean only default?</vt:lpstr>
      <vt:lpstr>One-Year Transition Matrix</vt:lpstr>
      <vt:lpstr>from default statistics to bond pricing</vt:lpstr>
      <vt:lpstr>Reducing Exposure to Credit Risk</vt:lpstr>
      <vt:lpstr>Attraction of Credit Derivatives</vt:lpstr>
      <vt:lpstr>Credit Default Swap</vt:lpstr>
      <vt:lpstr>Credit Derivatives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n2 - credit risk</dc:title>
  <dc:creator>Marcello Esposito</dc:creator>
  <cp:lastModifiedBy>Enrica Luezza</cp:lastModifiedBy>
  <cp:revision>179</cp:revision>
  <dcterms:created xsi:type="dcterms:W3CDTF">2008-09-25T10:14:50Z</dcterms:created>
  <dcterms:modified xsi:type="dcterms:W3CDTF">2019-05-15T13:39:26Z</dcterms:modified>
</cp:coreProperties>
</file>