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81" r:id="rId1"/>
  </p:sldMasterIdLst>
  <p:notesMasterIdLst>
    <p:notesMasterId r:id="rId39"/>
  </p:notesMasterIdLst>
  <p:handoutMasterIdLst>
    <p:handoutMasterId r:id="rId40"/>
  </p:handoutMasterIdLst>
  <p:sldIdLst>
    <p:sldId id="507" r:id="rId2"/>
    <p:sldId id="444" r:id="rId3"/>
    <p:sldId id="453" r:id="rId4"/>
    <p:sldId id="455" r:id="rId5"/>
    <p:sldId id="456" r:id="rId6"/>
    <p:sldId id="457" r:id="rId7"/>
    <p:sldId id="458" r:id="rId8"/>
    <p:sldId id="459" r:id="rId9"/>
    <p:sldId id="523" r:id="rId10"/>
    <p:sldId id="460" r:id="rId11"/>
    <p:sldId id="465" r:id="rId12"/>
    <p:sldId id="478" r:id="rId13"/>
    <p:sldId id="467" r:id="rId14"/>
    <p:sldId id="475" r:id="rId15"/>
    <p:sldId id="476" r:id="rId16"/>
    <p:sldId id="480" r:id="rId17"/>
    <p:sldId id="481" r:id="rId18"/>
    <p:sldId id="508" r:id="rId19"/>
    <p:sldId id="511" r:id="rId20"/>
    <p:sldId id="512" r:id="rId21"/>
    <p:sldId id="513" r:id="rId22"/>
    <p:sldId id="514" r:id="rId23"/>
    <p:sldId id="515" r:id="rId24"/>
    <p:sldId id="517" r:id="rId25"/>
    <p:sldId id="519" r:id="rId26"/>
    <p:sldId id="521" r:id="rId27"/>
    <p:sldId id="520" r:id="rId28"/>
    <p:sldId id="482" r:id="rId29"/>
    <p:sldId id="524" r:id="rId30"/>
    <p:sldId id="526" r:id="rId31"/>
    <p:sldId id="525" r:id="rId32"/>
    <p:sldId id="486" r:id="rId33"/>
    <p:sldId id="487" r:id="rId34"/>
    <p:sldId id="489" r:id="rId35"/>
    <p:sldId id="490" r:id="rId36"/>
    <p:sldId id="522" r:id="rId37"/>
    <p:sldId id="491" r:id="rId38"/>
  </p:sldIdLst>
  <p:sldSz cx="9144000" cy="6858000" type="letter"/>
  <p:notesSz cx="6858000" cy="9144000"/>
  <p:custDataLst>
    <p:tags r:id="rId41"/>
  </p:custDataLst>
  <p:defaultTextStyle>
    <a:defPPr>
      <a:defRPr lang="en-US"/>
    </a:defPPr>
    <a:lvl1pPr algn="l" rtl="0" eaLnBrk="0" fontAlgn="base" hangingPunct="0">
      <a:spcBef>
        <a:spcPct val="0"/>
      </a:spcBef>
      <a:spcAft>
        <a:spcPct val="0"/>
      </a:spcAft>
      <a:defRPr sz="3800" kern="1200">
        <a:solidFill>
          <a:schemeClr val="tx2"/>
        </a:solidFill>
        <a:latin typeface="Arial" panose="020B0604020202020204" pitchFamily="34" charset="0"/>
        <a:ea typeface="ヒラギノ角ゴ Pro W3" pitchFamily="-84" charset="-128"/>
        <a:cs typeface="+mn-cs"/>
      </a:defRPr>
    </a:lvl1pPr>
    <a:lvl2pPr marL="457200" algn="l" rtl="0" eaLnBrk="0" fontAlgn="base" hangingPunct="0">
      <a:spcBef>
        <a:spcPct val="0"/>
      </a:spcBef>
      <a:spcAft>
        <a:spcPct val="0"/>
      </a:spcAft>
      <a:defRPr sz="3800" kern="1200">
        <a:solidFill>
          <a:schemeClr val="tx2"/>
        </a:solidFill>
        <a:latin typeface="Arial" panose="020B0604020202020204" pitchFamily="34" charset="0"/>
        <a:ea typeface="ヒラギノ角ゴ Pro W3" pitchFamily="-84" charset="-128"/>
        <a:cs typeface="+mn-cs"/>
      </a:defRPr>
    </a:lvl2pPr>
    <a:lvl3pPr marL="914400" algn="l" rtl="0" eaLnBrk="0" fontAlgn="base" hangingPunct="0">
      <a:spcBef>
        <a:spcPct val="0"/>
      </a:spcBef>
      <a:spcAft>
        <a:spcPct val="0"/>
      </a:spcAft>
      <a:defRPr sz="3800" kern="1200">
        <a:solidFill>
          <a:schemeClr val="tx2"/>
        </a:solidFill>
        <a:latin typeface="Arial" panose="020B0604020202020204" pitchFamily="34" charset="0"/>
        <a:ea typeface="ヒラギノ角ゴ Pro W3" pitchFamily="-84" charset="-128"/>
        <a:cs typeface="+mn-cs"/>
      </a:defRPr>
    </a:lvl3pPr>
    <a:lvl4pPr marL="1371600" algn="l" rtl="0" eaLnBrk="0" fontAlgn="base" hangingPunct="0">
      <a:spcBef>
        <a:spcPct val="0"/>
      </a:spcBef>
      <a:spcAft>
        <a:spcPct val="0"/>
      </a:spcAft>
      <a:defRPr sz="3800" kern="1200">
        <a:solidFill>
          <a:schemeClr val="tx2"/>
        </a:solidFill>
        <a:latin typeface="Arial" panose="020B0604020202020204" pitchFamily="34" charset="0"/>
        <a:ea typeface="ヒラギノ角ゴ Pro W3" pitchFamily="-84" charset="-128"/>
        <a:cs typeface="+mn-cs"/>
      </a:defRPr>
    </a:lvl4pPr>
    <a:lvl5pPr marL="1828800" algn="l" rtl="0" eaLnBrk="0" fontAlgn="base" hangingPunct="0">
      <a:spcBef>
        <a:spcPct val="0"/>
      </a:spcBef>
      <a:spcAft>
        <a:spcPct val="0"/>
      </a:spcAft>
      <a:defRPr sz="3800" kern="1200">
        <a:solidFill>
          <a:schemeClr val="tx2"/>
        </a:solidFill>
        <a:latin typeface="Arial" panose="020B0604020202020204" pitchFamily="34" charset="0"/>
        <a:ea typeface="ヒラギノ角ゴ Pro W3" pitchFamily="-84" charset="-128"/>
        <a:cs typeface="+mn-cs"/>
      </a:defRPr>
    </a:lvl5pPr>
    <a:lvl6pPr marL="2286000" algn="l" defTabSz="914400" rtl="0" eaLnBrk="1" latinLnBrk="0" hangingPunct="1">
      <a:defRPr sz="3800" kern="1200">
        <a:solidFill>
          <a:schemeClr val="tx2"/>
        </a:solidFill>
        <a:latin typeface="Arial" panose="020B0604020202020204" pitchFamily="34" charset="0"/>
        <a:ea typeface="ヒラギノ角ゴ Pro W3" pitchFamily="-84" charset="-128"/>
        <a:cs typeface="+mn-cs"/>
      </a:defRPr>
    </a:lvl6pPr>
    <a:lvl7pPr marL="2743200" algn="l" defTabSz="914400" rtl="0" eaLnBrk="1" latinLnBrk="0" hangingPunct="1">
      <a:defRPr sz="3800" kern="1200">
        <a:solidFill>
          <a:schemeClr val="tx2"/>
        </a:solidFill>
        <a:latin typeface="Arial" panose="020B0604020202020204" pitchFamily="34" charset="0"/>
        <a:ea typeface="ヒラギノ角ゴ Pro W3" pitchFamily="-84" charset="-128"/>
        <a:cs typeface="+mn-cs"/>
      </a:defRPr>
    </a:lvl7pPr>
    <a:lvl8pPr marL="3200400" algn="l" defTabSz="914400" rtl="0" eaLnBrk="1" latinLnBrk="0" hangingPunct="1">
      <a:defRPr sz="3800" kern="1200">
        <a:solidFill>
          <a:schemeClr val="tx2"/>
        </a:solidFill>
        <a:latin typeface="Arial" panose="020B0604020202020204" pitchFamily="34" charset="0"/>
        <a:ea typeface="ヒラギノ角ゴ Pro W3" pitchFamily="-84" charset="-128"/>
        <a:cs typeface="+mn-cs"/>
      </a:defRPr>
    </a:lvl8pPr>
    <a:lvl9pPr marL="3657600" algn="l" defTabSz="914400" rtl="0" eaLnBrk="1" latinLnBrk="0" hangingPunct="1">
      <a:defRPr sz="3800" kern="1200">
        <a:solidFill>
          <a:schemeClr val="tx2"/>
        </a:solidFill>
        <a:latin typeface="Arial" panose="020B0604020202020204" pitchFamily="34" charset="0"/>
        <a:ea typeface="ヒラギノ角ゴ Pro W3" pitchFamily="-84" charset="-128"/>
        <a:cs typeface="+mn-cs"/>
      </a:defRPr>
    </a:lvl9pPr>
  </p:defaultTextStyle>
  <p:extLst>
    <p:ext uri="{EFAFB233-063F-42B5-8137-9DF3F51BA10A}">
      <p15:sldGuideLst xmlns:p15="http://schemas.microsoft.com/office/powerpoint/2012/main">
        <p15:guide id="1" orient="horz" pos="4224">
          <p15:clr>
            <a:srgbClr val="A4A3A4"/>
          </p15:clr>
        </p15:guide>
        <p15:guide id="2" orient="horz" pos="2496">
          <p15:clr>
            <a:srgbClr val="A4A3A4"/>
          </p15:clr>
        </p15:guide>
        <p15:guide id="3" orient="horz" pos="1248">
          <p15:clr>
            <a:srgbClr val="A4A3A4"/>
          </p15:clr>
        </p15:guide>
        <p15:guide id="4" pos="2880">
          <p15:clr>
            <a:srgbClr val="A4A3A4"/>
          </p15:clr>
        </p15:guide>
        <p15:guide id="5" pos="1200">
          <p15:clr>
            <a:srgbClr val="A4A3A4"/>
          </p15:clr>
        </p15:guide>
        <p15:guide id="6" pos="566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DE99"/>
    <a:srgbClr val="FFDD96"/>
    <a:srgbClr val="FFFFFF"/>
    <a:srgbClr val="005599"/>
    <a:srgbClr val="F1E8A7"/>
    <a:srgbClr val="996633"/>
    <a:srgbClr val="9E9E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96"/>
      </p:cViewPr>
      <p:guideLst>
        <p:guide orient="horz" pos="4224"/>
        <p:guide orient="horz" pos="2496"/>
        <p:guide orient="horz" pos="1248"/>
        <p:guide pos="2880"/>
        <p:guide pos="1200"/>
        <p:guide pos="5664"/>
      </p:guideLst>
    </p:cSldViewPr>
  </p:slideViewPr>
  <p:outlineViewPr>
    <p:cViewPr>
      <p:scale>
        <a:sx n="33" d="100"/>
        <a:sy n="33" d="100"/>
      </p:scale>
      <p:origin x="0" y="19168"/>
    </p:cViewPr>
  </p:outlineViewPr>
  <p:notesTextViewPr>
    <p:cViewPr>
      <p:scale>
        <a:sx n="100" d="100"/>
        <a:sy n="100" d="100"/>
      </p:scale>
      <p:origin x="0" y="0"/>
    </p:cViewPr>
  </p:notesTextViewPr>
  <p:sorterViewPr>
    <p:cViewPr>
      <p:scale>
        <a:sx n="66" d="100"/>
        <a:sy n="66" d="100"/>
      </p:scale>
      <p:origin x="0" y="4116"/>
    </p:cViewPr>
  </p:sorterViewPr>
  <p:notesViewPr>
    <p:cSldViewPr>
      <p:cViewPr varScale="1">
        <p:scale>
          <a:sx n="97" d="100"/>
          <a:sy n="97" d="100"/>
        </p:scale>
        <p:origin x="-217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0370" name="Rectangle 2">
            <a:extLst>
              <a:ext uri="{FF2B5EF4-FFF2-40B4-BE49-F238E27FC236}">
                <a16:creationId xmlns:a16="http://schemas.microsoft.com/office/drawing/2014/main" id="{CD94CDDB-73AF-4E78-B0F0-B713E9742F59}"/>
              </a:ext>
            </a:extLst>
          </p:cNvPr>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ヒラギノ角ゴ Pro W3" pitchFamily="1" charset="-128"/>
                <a:cs typeface="+mn-cs"/>
              </a:defRPr>
            </a:lvl1pPr>
          </a:lstStyle>
          <a:p>
            <a:pPr>
              <a:defRPr/>
            </a:pPr>
            <a:endParaRPr lang="en-US"/>
          </a:p>
        </p:txBody>
      </p:sp>
      <p:sp>
        <p:nvSpPr>
          <p:cNvPr id="570371" name="Rectangle 3">
            <a:extLst>
              <a:ext uri="{FF2B5EF4-FFF2-40B4-BE49-F238E27FC236}">
                <a16:creationId xmlns:a16="http://schemas.microsoft.com/office/drawing/2014/main" id="{6763F7AA-0EA0-44D9-8D26-884285D7E450}"/>
              </a:ext>
            </a:extLst>
          </p:cNvPr>
          <p:cNvSpPr>
            <a:spLocks noGrp="1" noChangeArrowheads="1"/>
          </p:cNvSpPr>
          <p:nvPr>
            <p:ph type="dt" sz="quarter" idx="1"/>
          </p:nvPr>
        </p:nvSpPr>
        <p:spPr bwMode="auto">
          <a:xfrm>
            <a:off x="3886200" y="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ヒラギノ角ゴ Pro W3" pitchFamily="1" charset="-128"/>
                <a:cs typeface="+mn-cs"/>
              </a:defRPr>
            </a:lvl1pPr>
          </a:lstStyle>
          <a:p>
            <a:pPr>
              <a:defRPr/>
            </a:pPr>
            <a:endParaRPr lang="en-US"/>
          </a:p>
        </p:txBody>
      </p:sp>
      <p:sp>
        <p:nvSpPr>
          <p:cNvPr id="570372" name="Rectangle 4">
            <a:extLst>
              <a:ext uri="{FF2B5EF4-FFF2-40B4-BE49-F238E27FC236}">
                <a16:creationId xmlns:a16="http://schemas.microsoft.com/office/drawing/2014/main" id="{1BEF7B34-1987-4219-9CBA-19226FC581EA}"/>
              </a:ext>
            </a:extLst>
          </p:cNvPr>
          <p:cNvSpPr>
            <a:spLocks noGrp="1" noChangeArrowheads="1"/>
          </p:cNvSpPr>
          <p:nvPr>
            <p:ph type="ftr" sz="quarter" idx="2"/>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defRPr sz="1200">
                <a:latin typeface="Arial" charset="0"/>
                <a:ea typeface="ヒラギノ角ゴ Pro W3" pitchFamily="1" charset="-128"/>
                <a:cs typeface="+mn-cs"/>
              </a:defRPr>
            </a:lvl1pPr>
          </a:lstStyle>
          <a:p>
            <a:pPr>
              <a:defRPr/>
            </a:pPr>
            <a:endParaRPr lang="en-US"/>
          </a:p>
        </p:txBody>
      </p:sp>
      <p:sp>
        <p:nvSpPr>
          <p:cNvPr id="570373" name="Rectangle 5">
            <a:extLst>
              <a:ext uri="{FF2B5EF4-FFF2-40B4-BE49-F238E27FC236}">
                <a16:creationId xmlns:a16="http://schemas.microsoft.com/office/drawing/2014/main" id="{CEEB3940-C6FF-41D9-A014-AECA566D38CA}"/>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EBFD915-FF74-4374-9038-4DCE4FFF45CF}" type="slidenum">
              <a:rPr lang="en-US" altLang="en-US"/>
              <a:pPr>
                <a:defRPr/>
              </a:pPr>
              <a:t>‹N›</a:t>
            </a:fld>
            <a:endParaRPr lang="en-US"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96FB9D9-4A04-42CB-8E26-593BA3AFE3EC}"/>
              </a:ext>
            </a:extLst>
          </p:cNvPr>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l" eaLnBrk="0" hangingPunct="0">
              <a:defRPr sz="1200">
                <a:solidFill>
                  <a:schemeClr val="tx1"/>
                </a:solidFill>
                <a:latin typeface="Arial" charset="0"/>
                <a:ea typeface="ヒラギノ角ゴ Pro W3" pitchFamily="1" charset="-128"/>
                <a:cs typeface="+mn-cs"/>
              </a:defRPr>
            </a:lvl1pPr>
          </a:lstStyle>
          <a:p>
            <a:pPr>
              <a:defRPr/>
            </a:pPr>
            <a:endParaRPr lang="en-US"/>
          </a:p>
        </p:txBody>
      </p:sp>
      <p:sp>
        <p:nvSpPr>
          <p:cNvPr id="9219" name="Rectangle 3">
            <a:extLst>
              <a:ext uri="{FF2B5EF4-FFF2-40B4-BE49-F238E27FC236}">
                <a16:creationId xmlns:a16="http://schemas.microsoft.com/office/drawing/2014/main" id="{A06AA6FE-63F9-4FC3-9359-1C421C62C501}"/>
              </a:ext>
            </a:extLst>
          </p:cNvPr>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Arial" charset="0"/>
                <a:ea typeface="ヒラギノ角ゴ Pro W3" pitchFamily="1" charset="-128"/>
                <a:cs typeface="+mn-cs"/>
              </a:defRPr>
            </a:lvl1pPr>
          </a:lstStyle>
          <a:p>
            <a:pPr>
              <a:defRPr/>
            </a:pPr>
            <a:endParaRPr lang="en-US"/>
          </a:p>
        </p:txBody>
      </p:sp>
      <p:sp>
        <p:nvSpPr>
          <p:cNvPr id="4100" name="Rectangle 4">
            <a:extLst>
              <a:ext uri="{FF2B5EF4-FFF2-40B4-BE49-F238E27FC236}">
                <a16:creationId xmlns:a16="http://schemas.microsoft.com/office/drawing/2014/main" id="{26C1100F-5DCA-4D74-A929-B0CB817ABAC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F3EE47C0-CD21-4734-9A90-6769E15F611D}"/>
              </a:ext>
            </a:extLst>
          </p:cNvPr>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a:extLst>
              <a:ext uri="{FF2B5EF4-FFF2-40B4-BE49-F238E27FC236}">
                <a16:creationId xmlns:a16="http://schemas.microsoft.com/office/drawing/2014/main" id="{0FD75403-131B-4C0E-A7FB-BA68947155FF}"/>
              </a:ext>
            </a:extLst>
          </p:cNvPr>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l" eaLnBrk="0" hangingPunct="0">
              <a:defRPr sz="1200">
                <a:solidFill>
                  <a:schemeClr val="tx1"/>
                </a:solidFill>
                <a:latin typeface="Arial" charset="0"/>
                <a:ea typeface="ヒラギノ角ゴ Pro W3" pitchFamily="1" charset="-128"/>
                <a:cs typeface="+mn-cs"/>
              </a:defRPr>
            </a:lvl1pPr>
          </a:lstStyle>
          <a:p>
            <a:pPr>
              <a:defRPr/>
            </a:pPr>
            <a:endParaRPr lang="en-US"/>
          </a:p>
        </p:txBody>
      </p:sp>
      <p:sp>
        <p:nvSpPr>
          <p:cNvPr id="9223" name="Rectangle 7">
            <a:extLst>
              <a:ext uri="{FF2B5EF4-FFF2-40B4-BE49-F238E27FC236}">
                <a16:creationId xmlns:a16="http://schemas.microsoft.com/office/drawing/2014/main" id="{F5D01ACF-8151-48AC-B122-C4B2D09FB0BE}"/>
              </a:ext>
            </a:extLst>
          </p:cNvPr>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3B95C8BA-CE08-4D2A-AEA7-F58C7541EF7D}" type="slidenum">
              <a:rPr lang="en-US" altLang="en-US"/>
              <a:pPr>
                <a:defRPr/>
              </a:pPr>
              <a:t>‹N›</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pitchFamily="-84" charset="-128"/>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pitchFamily="-84"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pitchFamily="-84" charset="-128"/>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ヒラギノ角ゴ Pro W3" pitchFamily="-8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C000"/>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870713B-5922-4F3C-A2F8-E2AC554E704C}"/>
              </a:ext>
            </a:extLst>
          </p:cNvPr>
          <p:cNvSpPr>
            <a:spLocks noChangeArrowheads="1"/>
          </p:cNvSpPr>
          <p:nvPr userDrawn="1"/>
        </p:nvSpPr>
        <p:spPr bwMode="gray">
          <a:xfrm>
            <a:off x="0" y="6400800"/>
            <a:ext cx="914400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3800">
                <a:solidFill>
                  <a:schemeClr val="tx2"/>
                </a:solidFill>
                <a:latin typeface="Arial" panose="020B0604020202020204" pitchFamily="34" charset="0"/>
                <a:ea typeface="ヒラギノ角ゴ Pro W3" pitchFamily="-84" charset="-128"/>
              </a:defRPr>
            </a:lvl1pPr>
            <a:lvl2pPr marL="742950" indent="-285750">
              <a:defRPr sz="3800">
                <a:solidFill>
                  <a:schemeClr val="tx2"/>
                </a:solidFill>
                <a:latin typeface="Arial" panose="020B0604020202020204" pitchFamily="34" charset="0"/>
                <a:ea typeface="ヒラギノ角ゴ Pro W3" pitchFamily="-84" charset="-128"/>
              </a:defRPr>
            </a:lvl2pPr>
            <a:lvl3pPr marL="1143000" indent="-228600">
              <a:defRPr sz="3800">
                <a:solidFill>
                  <a:schemeClr val="tx2"/>
                </a:solidFill>
                <a:latin typeface="Arial" panose="020B0604020202020204" pitchFamily="34" charset="0"/>
                <a:ea typeface="ヒラギノ角ゴ Pro W3" pitchFamily="-84" charset="-128"/>
              </a:defRPr>
            </a:lvl3pPr>
            <a:lvl4pPr marL="1600200" indent="-228600">
              <a:defRPr sz="3800">
                <a:solidFill>
                  <a:schemeClr val="tx2"/>
                </a:solidFill>
                <a:latin typeface="Arial" panose="020B0604020202020204" pitchFamily="34" charset="0"/>
                <a:ea typeface="ヒラギノ角ゴ Pro W3" pitchFamily="-84" charset="-128"/>
              </a:defRPr>
            </a:lvl4pPr>
            <a:lvl5pPr marL="2057400" indent="-228600">
              <a:defRPr sz="3800">
                <a:solidFill>
                  <a:schemeClr val="tx2"/>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3800">
                <a:solidFill>
                  <a:schemeClr val="tx2"/>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3800">
                <a:solidFill>
                  <a:schemeClr val="tx2"/>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3800">
                <a:solidFill>
                  <a:schemeClr val="tx2"/>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3800">
                <a:solidFill>
                  <a:schemeClr val="tx2"/>
                </a:solidFill>
                <a:latin typeface="Arial" panose="020B0604020202020204" pitchFamily="34" charset="0"/>
                <a:ea typeface="ヒラギノ角ゴ Pro W3" pitchFamily="-84" charset="-128"/>
              </a:defRPr>
            </a:lvl9pPr>
          </a:lstStyle>
          <a:p>
            <a:pPr>
              <a:defRPr/>
            </a:pPr>
            <a:r>
              <a:rPr lang="en-US" altLang="en-US">
                <a:latin typeface="Verdana" panose="020B0604030504040204" pitchFamily="34" charset="0"/>
              </a:rPr>
              <a:t> </a:t>
            </a:r>
          </a:p>
        </p:txBody>
      </p:sp>
      <p:pic>
        <p:nvPicPr>
          <p:cNvPr id="3" name="Picture 8" descr="D:\My Doc\GLOBAL EDITIONS\2016\MISHKIN\GE COVER\MishkinEakins_9781292060484.jpg">
            <a:extLst>
              <a:ext uri="{FF2B5EF4-FFF2-40B4-BE49-F238E27FC236}">
                <a16:creationId xmlns:a16="http://schemas.microsoft.com/office/drawing/2014/main" id="{EEE3F068-2505-426A-B2FD-65386B88275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7777"/>
          <a:stretch>
            <a:fillRect/>
          </a:stretch>
        </p:blipFill>
        <p:spPr bwMode="auto">
          <a:xfrm>
            <a:off x="0" y="0"/>
            <a:ext cx="5486400" cy="639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Pearson_Bound_White">
            <a:extLst>
              <a:ext uri="{FF2B5EF4-FFF2-40B4-BE49-F238E27FC236}">
                <a16:creationId xmlns:a16="http://schemas.microsoft.com/office/drawing/2014/main" id="{1501058C-0F91-4907-AC5E-0AAB4DB31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Pearson_Strap_Bound_White">
            <a:extLst>
              <a:ext uri="{FF2B5EF4-FFF2-40B4-BE49-F238E27FC236}">
                <a16:creationId xmlns:a16="http://schemas.microsoft.com/office/drawing/2014/main" id="{855B9D7C-158C-4160-B674-A561069249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951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2356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526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a:extLst>
              <a:ext uri="{FF2B5EF4-FFF2-40B4-BE49-F238E27FC236}">
                <a16:creationId xmlns:a16="http://schemas.microsoft.com/office/drawing/2014/main" id="{6CA86F44-EF49-421F-B000-8F1C9EDB13EB}"/>
              </a:ext>
            </a:extLst>
          </p:cNvPr>
          <p:cNvSpPr>
            <a:spLocks noGrp="1"/>
          </p:cNvSpPr>
          <p:nvPr>
            <p:ph type="sldNum" sz="quarter" idx="10"/>
          </p:nvPr>
        </p:nvSpPr>
        <p:spPr>
          <a:xfrm>
            <a:off x="8118475" y="6353175"/>
            <a:ext cx="914400" cy="457200"/>
          </a:xfrm>
          <a:prstGeom prst="rect">
            <a:avLst/>
          </a:prstGeom>
        </p:spPr>
        <p:txBody>
          <a:bodyPr vert="horz" wrap="square" lIns="91440" tIns="45720" rIns="91440" bIns="45720" numCol="1" anchor="t" anchorCtr="0" compatLnSpc="1">
            <a:prstTxWarp prst="textNoShape">
              <a:avLst/>
            </a:prstTxWarp>
          </a:bodyPr>
          <a:lstStyle>
            <a:lvl1pPr>
              <a:defRPr>
                <a:latin typeface="Verdana" panose="020B0604030504040204" pitchFamily="34" charset="0"/>
                <a:ea typeface="MS PGothic" panose="020B0600070205080204" pitchFamily="34" charset="-128"/>
                <a:cs typeface="Verdana" panose="020B0604030504040204" pitchFamily="34" charset="0"/>
              </a:defRPr>
            </a:lvl1pPr>
          </a:lstStyle>
          <a:p>
            <a:pPr>
              <a:defRPr/>
            </a:pPr>
            <a:r>
              <a:rPr lang="en-US" altLang="en-US"/>
              <a:t>1-</a:t>
            </a:r>
            <a:fld id="{A9509CEB-3180-4FA0-B016-C866ECCFE7F2}" type="slidenum">
              <a:rPr lang="en-US" altLang="en-US" smtClean="0"/>
              <a:pPr>
                <a:defRPr/>
              </a:pPr>
              <a:t>‹N›</a:t>
            </a:fld>
            <a:r>
              <a:rPr lang="en-US" altLang="en-US"/>
              <a:t> </a:t>
            </a:r>
          </a:p>
        </p:txBody>
      </p:sp>
      <p:sp>
        <p:nvSpPr>
          <p:cNvPr id="4" name="Footer Placeholder 4">
            <a:extLst>
              <a:ext uri="{FF2B5EF4-FFF2-40B4-BE49-F238E27FC236}">
                <a16:creationId xmlns:a16="http://schemas.microsoft.com/office/drawing/2014/main" id="{A74C68D0-B58A-451C-A799-590C19694B11}"/>
              </a:ext>
            </a:extLst>
          </p:cNvPr>
          <p:cNvSpPr>
            <a:spLocks noGrp="1"/>
          </p:cNvSpPr>
          <p:nvPr>
            <p:ph type="ftr" sz="quarter" idx="11"/>
          </p:nvPr>
        </p:nvSpPr>
        <p:spPr>
          <a:xfrm>
            <a:off x="228600" y="6324600"/>
            <a:ext cx="5638800" cy="457200"/>
          </a:xfrm>
          <a:prstGeom prst="rect">
            <a:avLst/>
          </a:prstGeom>
        </p:spPr>
        <p:txBody>
          <a:bodyPr/>
          <a:lstStyle>
            <a:lvl1pPr>
              <a:defRPr>
                <a:latin typeface="Verdana"/>
                <a:ea typeface="ＭＳ Ｐゴシック" charset="0"/>
                <a:cs typeface="Verdana"/>
              </a:defRPr>
            </a:lvl1pPr>
          </a:lstStyle>
          <a:p>
            <a:pPr>
              <a:defRPr/>
            </a:pPr>
            <a:r>
              <a:rPr lang="en-US"/>
              <a:t>© 2014 Pearson Prentice Hall. All rights reserved.</a:t>
            </a:r>
          </a:p>
        </p:txBody>
      </p:sp>
    </p:spTree>
    <p:extLst>
      <p:ext uri="{BB962C8B-B14F-4D97-AF65-F5344CB8AC3E}">
        <p14:creationId xmlns:p14="http://schemas.microsoft.com/office/powerpoint/2010/main" val="1152352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5457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4576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7368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5243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6411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06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05402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71368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BB1975B-6685-4142-9C8E-E0F8FB335CC7}"/>
              </a:ext>
            </a:extLst>
          </p:cNvPr>
          <p:cNvSpPr>
            <a:spLocks noChangeArrowheads="1"/>
          </p:cNvSpPr>
          <p:nvPr userDrawn="1"/>
        </p:nvSpPr>
        <p:spPr bwMode="gray">
          <a:xfrm>
            <a:off x="0" y="6400800"/>
            <a:ext cx="914400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3800">
                <a:solidFill>
                  <a:schemeClr val="tx2"/>
                </a:solidFill>
                <a:latin typeface="Arial" panose="020B0604020202020204" pitchFamily="34" charset="0"/>
                <a:ea typeface="ヒラギノ角ゴ Pro W3" pitchFamily="-84" charset="-128"/>
              </a:defRPr>
            </a:lvl1pPr>
            <a:lvl2pPr marL="742950" indent="-285750">
              <a:defRPr sz="3800">
                <a:solidFill>
                  <a:schemeClr val="tx2"/>
                </a:solidFill>
                <a:latin typeface="Arial" panose="020B0604020202020204" pitchFamily="34" charset="0"/>
                <a:ea typeface="ヒラギノ角ゴ Pro W3" pitchFamily="-84" charset="-128"/>
              </a:defRPr>
            </a:lvl2pPr>
            <a:lvl3pPr marL="1143000" indent="-228600">
              <a:defRPr sz="3800">
                <a:solidFill>
                  <a:schemeClr val="tx2"/>
                </a:solidFill>
                <a:latin typeface="Arial" panose="020B0604020202020204" pitchFamily="34" charset="0"/>
                <a:ea typeface="ヒラギノ角ゴ Pro W3" pitchFamily="-84" charset="-128"/>
              </a:defRPr>
            </a:lvl3pPr>
            <a:lvl4pPr marL="1600200" indent="-228600">
              <a:defRPr sz="3800">
                <a:solidFill>
                  <a:schemeClr val="tx2"/>
                </a:solidFill>
                <a:latin typeface="Arial" panose="020B0604020202020204" pitchFamily="34" charset="0"/>
                <a:ea typeface="ヒラギノ角ゴ Pro W3" pitchFamily="-84" charset="-128"/>
              </a:defRPr>
            </a:lvl4pPr>
            <a:lvl5pPr marL="2057400" indent="-228600">
              <a:defRPr sz="3800">
                <a:solidFill>
                  <a:schemeClr val="tx2"/>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3800">
                <a:solidFill>
                  <a:schemeClr val="tx2"/>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3800">
                <a:solidFill>
                  <a:schemeClr val="tx2"/>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3800">
                <a:solidFill>
                  <a:schemeClr val="tx2"/>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3800">
                <a:solidFill>
                  <a:schemeClr val="tx2"/>
                </a:solidFill>
                <a:latin typeface="Arial" panose="020B0604020202020204" pitchFamily="34" charset="0"/>
                <a:ea typeface="ヒラギノ角ゴ Pro W3" pitchFamily="-84" charset="-128"/>
              </a:defRPr>
            </a:lvl9pPr>
          </a:lstStyle>
          <a:p>
            <a:pPr>
              <a:defRPr/>
            </a:pPr>
            <a:r>
              <a:rPr lang="en-US" altLang="en-US">
                <a:latin typeface="Verdana" panose="020B0604030504040204" pitchFamily="34" charset="0"/>
              </a:rPr>
              <a:t> </a:t>
            </a:r>
          </a:p>
        </p:txBody>
      </p:sp>
      <p:sp>
        <p:nvSpPr>
          <p:cNvPr id="1027" name="Rectangle 4">
            <a:extLst>
              <a:ext uri="{FF2B5EF4-FFF2-40B4-BE49-F238E27FC236}">
                <a16:creationId xmlns:a16="http://schemas.microsoft.com/office/drawing/2014/main" id="{C3411B50-D164-49ED-B764-718000C6CAC3}"/>
              </a:ext>
            </a:extLst>
          </p:cNvPr>
          <p:cNvSpPr>
            <a:spLocks noGrp="1" noChangeArrowheads="1"/>
          </p:cNvSpPr>
          <p:nvPr>
            <p:ph type="body" idx="1"/>
          </p:nvPr>
        </p:nvSpPr>
        <p:spPr bwMode="auto">
          <a:xfrm>
            <a:off x="381000" y="1447800"/>
            <a:ext cx="838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5">
            <a:extLst>
              <a:ext uri="{FF2B5EF4-FFF2-40B4-BE49-F238E27FC236}">
                <a16:creationId xmlns:a16="http://schemas.microsoft.com/office/drawing/2014/main" id="{FC2CA0E2-A49D-4A90-8BA8-5DF6933B573A}"/>
              </a:ext>
            </a:extLst>
          </p:cNvPr>
          <p:cNvSpPr>
            <a:spLocks noGrp="1" noChangeArrowheads="1"/>
          </p:cNvSpPr>
          <p:nvPr>
            <p:ph type="title"/>
          </p:nvPr>
        </p:nvSpPr>
        <p:spPr bwMode="auto">
          <a:xfrm>
            <a:off x="990600" y="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9" name="Rectangle 6">
            <a:extLst>
              <a:ext uri="{FF2B5EF4-FFF2-40B4-BE49-F238E27FC236}">
                <a16:creationId xmlns:a16="http://schemas.microsoft.com/office/drawing/2014/main" id="{D28A13C1-2BB4-40E9-B030-756552ED8CC8}"/>
              </a:ext>
            </a:extLst>
          </p:cNvPr>
          <p:cNvSpPr>
            <a:spLocks noChangeArrowheads="1"/>
          </p:cNvSpPr>
          <p:nvPr/>
        </p:nvSpPr>
        <p:spPr bwMode="gray">
          <a:xfrm>
            <a:off x="392113" y="6553200"/>
            <a:ext cx="539908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800">
                <a:solidFill>
                  <a:schemeClr val="tx2"/>
                </a:solidFill>
                <a:latin typeface="Arial" panose="020B0604020202020204" pitchFamily="34" charset="0"/>
                <a:ea typeface="ヒラギノ角ゴ Pro W3" pitchFamily="-84" charset="-128"/>
              </a:defRPr>
            </a:lvl1pPr>
            <a:lvl2pPr marL="742950" indent="-285750">
              <a:defRPr sz="3800">
                <a:solidFill>
                  <a:schemeClr val="tx2"/>
                </a:solidFill>
                <a:latin typeface="Arial" panose="020B0604020202020204" pitchFamily="34" charset="0"/>
                <a:ea typeface="ヒラギノ角ゴ Pro W3" pitchFamily="-84" charset="-128"/>
              </a:defRPr>
            </a:lvl2pPr>
            <a:lvl3pPr marL="1143000" indent="-228600">
              <a:defRPr sz="3800">
                <a:solidFill>
                  <a:schemeClr val="tx2"/>
                </a:solidFill>
                <a:latin typeface="Arial" panose="020B0604020202020204" pitchFamily="34" charset="0"/>
                <a:ea typeface="ヒラギノ角ゴ Pro W3" pitchFamily="-84" charset="-128"/>
              </a:defRPr>
            </a:lvl3pPr>
            <a:lvl4pPr marL="1600200" indent="-228600">
              <a:defRPr sz="3800">
                <a:solidFill>
                  <a:schemeClr val="tx2"/>
                </a:solidFill>
                <a:latin typeface="Arial" panose="020B0604020202020204" pitchFamily="34" charset="0"/>
                <a:ea typeface="ヒラギノ角ゴ Pro W3" pitchFamily="-84" charset="-128"/>
              </a:defRPr>
            </a:lvl4pPr>
            <a:lvl5pPr marL="2057400" indent="-228600">
              <a:defRPr sz="3800">
                <a:solidFill>
                  <a:schemeClr val="tx2"/>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3800">
                <a:solidFill>
                  <a:schemeClr val="tx2"/>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3800">
                <a:solidFill>
                  <a:schemeClr val="tx2"/>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3800">
                <a:solidFill>
                  <a:schemeClr val="tx2"/>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3800">
                <a:solidFill>
                  <a:schemeClr val="tx2"/>
                </a:solidFill>
                <a:latin typeface="Arial" panose="020B0604020202020204" pitchFamily="34" charset="0"/>
                <a:ea typeface="ヒラギノ角ゴ Pro W3" pitchFamily="-84" charset="-128"/>
              </a:defRPr>
            </a:lvl9pPr>
          </a:lstStyle>
          <a:p>
            <a:pPr>
              <a:defRPr/>
            </a:pPr>
            <a:r>
              <a:rPr lang="en-US" altLang="en-US" sz="900">
                <a:solidFill>
                  <a:schemeClr val="bg1"/>
                </a:solidFill>
                <a:latin typeface="Verdana" panose="020B0604030504040204" pitchFamily="34" charset="0"/>
              </a:rPr>
              <a:t>Copyright ©2015 Pearson Education, Ltd. All rights reserved.</a:t>
            </a:r>
            <a:endParaRPr lang="en-GB" altLang="en-US" sz="900">
              <a:solidFill>
                <a:schemeClr val="bg1"/>
              </a:solidFill>
              <a:latin typeface="Verdana" panose="020B0604030504040204" pitchFamily="34" charset="0"/>
            </a:endParaRPr>
          </a:p>
        </p:txBody>
      </p:sp>
      <p:sp>
        <p:nvSpPr>
          <p:cNvPr id="1030" name="Rectangle 7">
            <a:extLst>
              <a:ext uri="{FF2B5EF4-FFF2-40B4-BE49-F238E27FC236}">
                <a16:creationId xmlns:a16="http://schemas.microsoft.com/office/drawing/2014/main" id="{328FF7D9-FD51-45A1-B296-BF532D1F097A}"/>
              </a:ext>
            </a:extLst>
          </p:cNvPr>
          <p:cNvSpPr>
            <a:spLocks noChangeArrowheads="1"/>
          </p:cNvSpPr>
          <p:nvPr/>
        </p:nvSpPr>
        <p:spPr bwMode="gray">
          <a:xfrm>
            <a:off x="8382000" y="6553200"/>
            <a:ext cx="36036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800">
                <a:solidFill>
                  <a:schemeClr val="tx2"/>
                </a:solidFill>
                <a:latin typeface="Arial" panose="020B0604020202020204" pitchFamily="34" charset="0"/>
                <a:ea typeface="ヒラギノ角ゴ Pro W3" pitchFamily="-84" charset="-128"/>
              </a:defRPr>
            </a:lvl1pPr>
            <a:lvl2pPr marL="742950" indent="-285750">
              <a:defRPr sz="3800">
                <a:solidFill>
                  <a:schemeClr val="tx2"/>
                </a:solidFill>
                <a:latin typeface="Arial" panose="020B0604020202020204" pitchFamily="34" charset="0"/>
                <a:ea typeface="ヒラギノ角ゴ Pro W3" pitchFamily="-84" charset="-128"/>
              </a:defRPr>
            </a:lvl2pPr>
            <a:lvl3pPr marL="1143000" indent="-228600">
              <a:defRPr sz="3800">
                <a:solidFill>
                  <a:schemeClr val="tx2"/>
                </a:solidFill>
                <a:latin typeface="Arial" panose="020B0604020202020204" pitchFamily="34" charset="0"/>
                <a:ea typeface="ヒラギノ角ゴ Pro W3" pitchFamily="-84" charset="-128"/>
              </a:defRPr>
            </a:lvl3pPr>
            <a:lvl4pPr marL="1600200" indent="-228600">
              <a:defRPr sz="3800">
                <a:solidFill>
                  <a:schemeClr val="tx2"/>
                </a:solidFill>
                <a:latin typeface="Arial" panose="020B0604020202020204" pitchFamily="34" charset="0"/>
                <a:ea typeface="ヒラギノ角ゴ Pro W3" pitchFamily="-84" charset="-128"/>
              </a:defRPr>
            </a:lvl4pPr>
            <a:lvl5pPr marL="2057400" indent="-228600">
              <a:defRPr sz="3800">
                <a:solidFill>
                  <a:schemeClr val="tx2"/>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3800">
                <a:solidFill>
                  <a:schemeClr val="tx2"/>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3800">
                <a:solidFill>
                  <a:schemeClr val="tx2"/>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3800">
                <a:solidFill>
                  <a:schemeClr val="tx2"/>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3800">
                <a:solidFill>
                  <a:schemeClr val="tx2"/>
                </a:solidFill>
                <a:latin typeface="Arial" panose="020B0604020202020204" pitchFamily="34" charset="0"/>
                <a:ea typeface="ヒラギノ角ゴ Pro W3" pitchFamily="-84" charset="-128"/>
              </a:defRPr>
            </a:lvl9pPr>
          </a:lstStyle>
          <a:p>
            <a:pPr algn="r">
              <a:defRPr/>
            </a:pPr>
            <a:r>
              <a:rPr lang="en-GB" altLang="en-US" sz="900">
                <a:solidFill>
                  <a:schemeClr val="bg1"/>
                </a:solidFill>
                <a:latin typeface="Verdana" panose="020B0604030504040204" pitchFamily="34" charset="0"/>
              </a:rPr>
              <a:t>9-</a:t>
            </a:r>
            <a:fld id="{14B96A93-41BB-4343-9CF1-C220CC32B107}" type="slidenum">
              <a:rPr lang="en-GB" altLang="en-US" sz="900" smtClean="0">
                <a:solidFill>
                  <a:schemeClr val="bg1"/>
                </a:solidFill>
                <a:latin typeface="Verdana" panose="020B0604030504040204" pitchFamily="34" charset="0"/>
              </a:rPr>
              <a:pPr algn="r">
                <a:defRPr/>
              </a:pPr>
              <a:t>‹N›</a:t>
            </a:fld>
            <a:r>
              <a:rPr lang="en-GB" altLang="en-US" sz="900">
                <a:solidFill>
                  <a:schemeClr val="bg1"/>
                </a:solidFill>
                <a:latin typeface="Verdana" panose="020B0604030504040204" pitchFamily="34" charset="0"/>
              </a:rPr>
              <a:t> </a:t>
            </a:r>
          </a:p>
        </p:txBody>
      </p:sp>
      <p:pic>
        <p:nvPicPr>
          <p:cNvPr id="1031" name="Picture 11" descr="E:\My Docs\Pearson_Supplement projects\16-04-2015\9781292069739_Mishkin\MishkinEakins_9781292060484 - Copy.jpg">
            <a:extLst>
              <a:ext uri="{FF2B5EF4-FFF2-40B4-BE49-F238E27FC236}">
                <a16:creationId xmlns:a16="http://schemas.microsoft.com/office/drawing/2014/main" id="{F7ED5AE6-EC90-4B72-A6FE-F49233CF31C9}"/>
              </a:ext>
            </a:extLst>
          </p:cNvPr>
          <p:cNvPicPr preferRelativeResize="0">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350"/>
            <a:ext cx="8382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4"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5" r:id="rId12"/>
  </p:sldLayoutIdLst>
  <p:txStyles>
    <p:titleStyle>
      <a:lvl1pPr algn="l" rtl="0" eaLnBrk="0" fontAlgn="base" hangingPunct="0">
        <a:spcBef>
          <a:spcPct val="0"/>
        </a:spcBef>
        <a:spcAft>
          <a:spcPct val="0"/>
        </a:spcAft>
        <a:defRPr sz="3200" b="1">
          <a:solidFill>
            <a:schemeClr val="tx1"/>
          </a:solidFill>
          <a:latin typeface="+mj-lt"/>
          <a:ea typeface="ヒラギノ角ゴ Pro W3" pitchFamily="-1" charset="-128"/>
          <a:cs typeface="ヒラギノ角ゴ Pro W3" pitchFamily="-1" charset="-128"/>
        </a:defRPr>
      </a:lvl1pPr>
      <a:lvl2pPr algn="l" rtl="0" eaLnBrk="0" fontAlgn="base" hangingPunct="0">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2pPr>
      <a:lvl3pPr algn="l" rtl="0" eaLnBrk="0" fontAlgn="base" hangingPunct="0">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3pPr>
      <a:lvl4pPr algn="l" rtl="0" eaLnBrk="0" fontAlgn="base" hangingPunct="0">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4pPr>
      <a:lvl5pPr algn="l" rtl="0" eaLnBrk="0" fontAlgn="base" hangingPunct="0">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5pPr>
      <a:lvl6pPr marL="457200" algn="l" rtl="0" eaLnBrk="1" fontAlgn="base" hangingPunct="1">
        <a:spcBef>
          <a:spcPct val="0"/>
        </a:spcBef>
        <a:spcAft>
          <a:spcPct val="0"/>
        </a:spcAft>
        <a:defRPr sz="3200" b="1">
          <a:solidFill>
            <a:schemeClr val="tx1"/>
          </a:solidFill>
          <a:latin typeface="Verdana" pitchFamily="-1" charset="0"/>
        </a:defRPr>
      </a:lvl6pPr>
      <a:lvl7pPr marL="914400" algn="l" rtl="0" eaLnBrk="1" fontAlgn="base" hangingPunct="1">
        <a:spcBef>
          <a:spcPct val="0"/>
        </a:spcBef>
        <a:spcAft>
          <a:spcPct val="0"/>
        </a:spcAft>
        <a:defRPr sz="3200" b="1">
          <a:solidFill>
            <a:schemeClr val="tx1"/>
          </a:solidFill>
          <a:latin typeface="Verdana" pitchFamily="-1" charset="0"/>
        </a:defRPr>
      </a:lvl7pPr>
      <a:lvl8pPr marL="1371600" algn="l" rtl="0" eaLnBrk="1" fontAlgn="base" hangingPunct="1">
        <a:spcBef>
          <a:spcPct val="0"/>
        </a:spcBef>
        <a:spcAft>
          <a:spcPct val="0"/>
        </a:spcAft>
        <a:defRPr sz="3200" b="1">
          <a:solidFill>
            <a:schemeClr val="tx1"/>
          </a:solidFill>
          <a:latin typeface="Verdana" pitchFamily="-1" charset="0"/>
        </a:defRPr>
      </a:lvl8pPr>
      <a:lvl9pPr marL="1828800" algn="l" rtl="0" eaLnBrk="1" fontAlgn="base" hangingPunct="1">
        <a:spcBef>
          <a:spcPct val="0"/>
        </a:spcBef>
        <a:spcAft>
          <a:spcPct val="0"/>
        </a:spcAft>
        <a:defRPr sz="3200" b="1">
          <a:solidFill>
            <a:schemeClr val="tx1"/>
          </a:solidFill>
          <a:latin typeface="Verdana" pitchFamily="-1"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ヒラギノ角ゴ Pro W3" pitchFamily="-1" charset="-128"/>
          <a:cs typeface="ヒラギノ角ゴ Pro W3" pitchFamily="-1" charset="-128"/>
        </a:defRPr>
      </a:lvl1pPr>
      <a:lvl2pPr marL="742950" indent="-285750" algn="l" rtl="0" eaLnBrk="0" fontAlgn="base" hangingPunct="0">
        <a:spcBef>
          <a:spcPct val="20000"/>
        </a:spcBef>
        <a:spcAft>
          <a:spcPct val="0"/>
        </a:spcAft>
        <a:buChar char="–"/>
        <a:defRPr sz="2400">
          <a:solidFill>
            <a:schemeClr val="tx1"/>
          </a:solidFill>
          <a:latin typeface="+mn-lt"/>
          <a:ea typeface="ヒラギノ角ゴ Pro W3" pitchFamily="-1" charset="-128"/>
          <a:cs typeface="ヒラギノ角ゴ Pro W3" charset="0"/>
        </a:defRPr>
      </a:lvl2pPr>
      <a:lvl3pPr marL="1143000" indent="-228600" algn="l" rtl="0" eaLnBrk="0" fontAlgn="base" hangingPunct="0">
        <a:spcBef>
          <a:spcPct val="20000"/>
        </a:spcBef>
        <a:spcAft>
          <a:spcPct val="0"/>
        </a:spcAft>
        <a:buChar char="•"/>
        <a:defRPr sz="2000">
          <a:solidFill>
            <a:schemeClr val="tx1"/>
          </a:solidFill>
          <a:latin typeface="+mn-lt"/>
          <a:ea typeface="ヒラギノ角ゴ Pro W3" pitchFamily="-1" charset="-128"/>
          <a:cs typeface="ヒラギノ角ゴ Pro W3" charset="0"/>
        </a:defRPr>
      </a:lvl3pPr>
      <a:lvl4pPr marL="1600200" indent="-228600" algn="l" rtl="0" eaLnBrk="0" fontAlgn="base" hangingPunct="0">
        <a:spcBef>
          <a:spcPct val="20000"/>
        </a:spcBef>
        <a:spcAft>
          <a:spcPct val="0"/>
        </a:spcAft>
        <a:buChar char="–"/>
        <a:defRPr>
          <a:solidFill>
            <a:schemeClr val="tx1"/>
          </a:solidFill>
          <a:latin typeface="+mn-lt"/>
          <a:ea typeface="ヒラギノ角ゴ Pro W3" pitchFamily="-1" charset="-128"/>
          <a:cs typeface="ヒラギノ角ゴ Pro W3" charset="0"/>
        </a:defRPr>
      </a:lvl4pPr>
      <a:lvl5pPr marL="2057400" indent="-228600" algn="l" rtl="0" eaLnBrk="0" fontAlgn="base" hangingPunct="0">
        <a:spcBef>
          <a:spcPct val="20000"/>
        </a:spcBef>
        <a:spcAft>
          <a:spcPct val="0"/>
        </a:spcAft>
        <a:buChar char="»"/>
        <a:defRPr>
          <a:solidFill>
            <a:schemeClr val="tx1"/>
          </a:solidFill>
          <a:latin typeface="+mn-lt"/>
          <a:ea typeface="ヒラギノ角ゴ Pro W3" pitchFamily="-1" charset="-128"/>
          <a:cs typeface="ヒラギノ角ゴ Pro W3" charset="0"/>
        </a:defRPr>
      </a:lvl5pPr>
      <a:lvl6pPr marL="25146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6pPr>
      <a:lvl7pPr marL="29718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7pPr>
      <a:lvl8pPr marL="34290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8pPr>
      <a:lvl9pPr marL="38862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D830BF43-6E4D-4538-9EA3-3FD9C136FC65}"/>
              </a:ext>
            </a:extLst>
          </p:cNvPr>
          <p:cNvSpPr txBox="1">
            <a:spLocks/>
          </p:cNvSpPr>
          <p:nvPr/>
        </p:nvSpPr>
        <p:spPr bwMode="auto">
          <a:xfrm>
            <a:off x="5486400" y="9144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2800">
                <a:solidFill>
                  <a:schemeClr val="tx1"/>
                </a:solidFill>
                <a:latin typeface="Verdana" panose="020B0604030504040204" pitchFamily="34" charset="0"/>
                <a:ea typeface="ヒラギノ角ゴ Pro W3" pitchFamily="-84" charset="-128"/>
              </a:defRPr>
            </a:lvl1pPr>
            <a:lvl2pPr marL="742950" indent="-285750">
              <a:spcBef>
                <a:spcPct val="20000"/>
              </a:spcBef>
              <a:buChar char="–"/>
              <a:defRPr sz="2400">
                <a:solidFill>
                  <a:schemeClr val="tx1"/>
                </a:solidFill>
                <a:latin typeface="Verdana" panose="020B0604030504040204" pitchFamily="34" charset="0"/>
                <a:ea typeface="ヒラギノ角ゴ Pro W3" pitchFamily="-84" charset="-128"/>
              </a:defRPr>
            </a:lvl2pPr>
            <a:lvl3pPr marL="1143000" indent="-228600">
              <a:spcBef>
                <a:spcPct val="20000"/>
              </a:spcBef>
              <a:buChar char="•"/>
              <a:defRPr sz="2000">
                <a:solidFill>
                  <a:schemeClr val="tx1"/>
                </a:solidFill>
                <a:latin typeface="Verdana" panose="020B0604030504040204" pitchFamily="34" charset="0"/>
                <a:ea typeface="ヒラギノ角ゴ Pro W3" pitchFamily="-84" charset="-128"/>
              </a:defRPr>
            </a:lvl3pPr>
            <a:lvl4pPr marL="1600200" indent="-228600">
              <a:spcBef>
                <a:spcPct val="20000"/>
              </a:spcBef>
              <a:buChar char="–"/>
              <a:defRPr>
                <a:solidFill>
                  <a:schemeClr val="tx1"/>
                </a:solidFill>
                <a:latin typeface="Verdana" panose="020B0604030504040204" pitchFamily="34" charset="0"/>
                <a:ea typeface="ヒラギノ角ゴ Pro W3" pitchFamily="-84" charset="-128"/>
              </a:defRPr>
            </a:lvl4pPr>
            <a:lvl5pPr marL="2057400" indent="-228600">
              <a:spcBef>
                <a:spcPct val="20000"/>
              </a:spcBef>
              <a:buChar char="»"/>
              <a:defRPr>
                <a:solidFill>
                  <a:schemeClr val="tx1"/>
                </a:solidFill>
                <a:latin typeface="Verdana" panose="020B0604030504040204" pitchFamily="34" charset="0"/>
                <a:ea typeface="ヒラギノ角ゴ Pro W3" pitchFamily="-84" charset="-128"/>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ea typeface="ヒラギノ角ゴ Pro W3" pitchFamily="-84" charset="-128"/>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ea typeface="ヒラギノ角ゴ Pro W3" pitchFamily="-84" charset="-128"/>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ea typeface="ヒラギノ角ゴ Pro W3" pitchFamily="-84" charset="-128"/>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ea typeface="ヒラギノ角ゴ Pro W3" pitchFamily="-84" charset="-128"/>
              </a:defRPr>
            </a:lvl9pPr>
          </a:lstStyle>
          <a:p>
            <a:pPr algn="ctr" eaLnBrk="1" hangingPunct="1">
              <a:spcBef>
                <a:spcPct val="0"/>
              </a:spcBef>
              <a:buFontTx/>
              <a:buNone/>
            </a:pPr>
            <a:r>
              <a:rPr lang="en-AU" altLang="en-US" sz="3200" b="1"/>
              <a:t>Part II – Lecture III</a:t>
            </a:r>
            <a:br>
              <a:rPr lang="en-AU" altLang="en-US" sz="3200" b="1"/>
            </a:br>
            <a:br>
              <a:rPr lang="en-AU" altLang="en-US" sz="3200" b="1"/>
            </a:br>
            <a:r>
              <a:rPr lang="en-US" altLang="en-US" sz="3200" b="1" dirty="0"/>
              <a:t>Central Banking and the</a:t>
            </a:r>
          </a:p>
          <a:p>
            <a:pPr algn="ctr" eaLnBrk="1" hangingPunct="1">
              <a:spcBef>
                <a:spcPct val="0"/>
              </a:spcBef>
              <a:buFontTx/>
              <a:buNone/>
            </a:pPr>
            <a:r>
              <a:rPr lang="en-US" altLang="en-US" sz="3200" b="1" dirty="0"/>
              <a:t>Conduct of Monetary Policy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124B8F7-0DD7-48B9-903A-C00FE9DB2B52}"/>
              </a:ext>
            </a:extLst>
          </p:cNvPr>
          <p:cNvSpPr>
            <a:spLocks noGrp="1"/>
          </p:cNvSpPr>
          <p:nvPr>
            <p:ph type="title"/>
          </p:nvPr>
        </p:nvSpPr>
        <p:spPr/>
        <p:txBody>
          <a:bodyPr/>
          <a:lstStyle/>
          <a:p>
            <a:pPr eaLnBrk="1" hangingPunct="1"/>
            <a:r>
              <a:rPr lang="en-US" altLang="en-US">
                <a:ea typeface="ヒラギノ角ゴ Pro W3" pitchFamily="-84" charset="-128"/>
              </a:rPr>
              <a:t>Structure of the Federal Reserve System</a:t>
            </a:r>
          </a:p>
        </p:txBody>
      </p:sp>
      <p:sp>
        <p:nvSpPr>
          <p:cNvPr id="3" name="Text Placeholder 2">
            <a:extLst>
              <a:ext uri="{FF2B5EF4-FFF2-40B4-BE49-F238E27FC236}">
                <a16:creationId xmlns:a16="http://schemas.microsoft.com/office/drawing/2014/main" id="{3A156B4D-A516-4B8A-B990-14C3AD9DEC10}"/>
              </a:ext>
            </a:extLst>
          </p:cNvPr>
          <p:cNvSpPr>
            <a:spLocks noGrp="1"/>
          </p:cNvSpPr>
          <p:nvPr>
            <p:ph idx="1"/>
          </p:nvPr>
        </p:nvSpPr>
        <p:spPr/>
        <p:txBody>
          <a:bodyPr/>
          <a:lstStyle/>
          <a:p>
            <a:pPr marL="0" indent="0" eaLnBrk="1" hangingPunct="1">
              <a:buFont typeface="Wingdings" pitchFamily="1" charset="2"/>
              <a:buNone/>
              <a:defRPr/>
            </a:pPr>
            <a:r>
              <a:rPr lang="en-US" dirty="0">
                <a:cs typeface="+mn-cs"/>
              </a:rPr>
              <a:t>The next slide outlines the relationships of these entities to one another and to the three policy tools of the Fed:</a:t>
            </a:r>
          </a:p>
          <a:p>
            <a:pPr indent="-457200" eaLnBrk="1" hangingPunct="1">
              <a:buFont typeface="Arial"/>
              <a:buChar char="•"/>
              <a:defRPr/>
            </a:pPr>
            <a:r>
              <a:rPr lang="en-US" dirty="0">
                <a:cs typeface="+mn-cs"/>
              </a:rPr>
              <a:t>Open market operations</a:t>
            </a:r>
          </a:p>
          <a:p>
            <a:pPr indent="-457200" eaLnBrk="1" hangingPunct="1">
              <a:buFont typeface="Arial"/>
              <a:buChar char="•"/>
              <a:defRPr/>
            </a:pPr>
            <a:r>
              <a:rPr lang="en-US" dirty="0">
                <a:cs typeface="+mn-cs"/>
              </a:rPr>
              <a:t>Discount rate</a:t>
            </a:r>
          </a:p>
          <a:p>
            <a:pPr indent="-457200" eaLnBrk="1" hangingPunct="1">
              <a:buFont typeface="Arial"/>
              <a:buChar char="•"/>
              <a:defRPr/>
            </a:pPr>
            <a:r>
              <a:rPr lang="en-US" dirty="0">
                <a:cs typeface="+mn-cs"/>
              </a:rPr>
              <a:t>Reserve requirements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EC5A61A7-43AE-4209-A711-278614EDD371}"/>
              </a:ext>
            </a:extLst>
          </p:cNvPr>
          <p:cNvSpPr>
            <a:spLocks noGrp="1"/>
          </p:cNvSpPr>
          <p:nvPr>
            <p:ph type="title"/>
          </p:nvPr>
        </p:nvSpPr>
        <p:spPr/>
        <p:txBody>
          <a:bodyPr/>
          <a:lstStyle/>
          <a:p>
            <a:pPr eaLnBrk="1" hangingPunct="1"/>
            <a:r>
              <a:rPr lang="en-US" altLang="en-US">
                <a:ea typeface="ヒラギノ角ゴ Pro W3" pitchFamily="-84" charset="-128"/>
              </a:rPr>
              <a:t>Federal Reserve Bank Functions: General</a:t>
            </a:r>
          </a:p>
        </p:txBody>
      </p:sp>
      <p:sp>
        <p:nvSpPr>
          <p:cNvPr id="18435" name="Text Placeholder 2">
            <a:extLst>
              <a:ext uri="{FF2B5EF4-FFF2-40B4-BE49-F238E27FC236}">
                <a16:creationId xmlns:a16="http://schemas.microsoft.com/office/drawing/2014/main" id="{1FF86B6B-3A15-48E0-B66C-50A43F3E5F12}"/>
              </a:ext>
            </a:extLst>
          </p:cNvPr>
          <p:cNvSpPr>
            <a:spLocks noGrp="1"/>
          </p:cNvSpPr>
          <p:nvPr>
            <p:ph idx="1"/>
          </p:nvPr>
        </p:nvSpPr>
        <p:spPr/>
        <p:txBody>
          <a:bodyPr/>
          <a:lstStyle/>
          <a:p>
            <a:pPr marL="0" indent="0" eaLnBrk="1" hangingPunct="1">
              <a:spcBef>
                <a:spcPts val="800"/>
              </a:spcBef>
              <a:buNone/>
            </a:pPr>
            <a:r>
              <a:rPr lang="it-IT" altLang="en-US" sz="2000" dirty="0">
                <a:ea typeface="ヒラギノ角ゴ Pro W3" pitchFamily="-84" charset="-128"/>
              </a:rPr>
              <a:t>MONETARY POLICY ADMINISTRATION</a:t>
            </a:r>
            <a:endParaRPr lang="en-US" altLang="en-US" sz="2000" dirty="0">
              <a:ea typeface="ヒラギノ角ゴ Pro W3" pitchFamily="-84" charset="-128"/>
            </a:endParaRPr>
          </a:p>
          <a:p>
            <a:pPr eaLnBrk="1" hangingPunct="1">
              <a:spcBef>
                <a:spcPts val="800"/>
              </a:spcBef>
            </a:pPr>
            <a:r>
              <a:rPr lang="en-US" altLang="en-US" sz="2000" dirty="0">
                <a:ea typeface="ヒラギノ角ゴ Pro W3" pitchFamily="-84" charset="-128"/>
              </a:rPr>
              <a:t>Clear checks</a:t>
            </a:r>
          </a:p>
          <a:p>
            <a:pPr eaLnBrk="1" hangingPunct="1">
              <a:spcBef>
                <a:spcPts val="800"/>
              </a:spcBef>
            </a:pPr>
            <a:r>
              <a:rPr lang="en-US" altLang="en-US" sz="2000" dirty="0">
                <a:ea typeface="ヒラギノ角ゴ Pro W3" pitchFamily="-84" charset="-128"/>
              </a:rPr>
              <a:t>Issue new currency and remove damaged currency</a:t>
            </a:r>
          </a:p>
          <a:p>
            <a:pPr eaLnBrk="1" hangingPunct="1">
              <a:spcBef>
                <a:spcPts val="800"/>
              </a:spcBef>
            </a:pPr>
            <a:r>
              <a:rPr lang="en-US" altLang="en-US" sz="2000" dirty="0">
                <a:ea typeface="ヒラギノ角ゴ Pro W3" pitchFamily="-84" charset="-128"/>
              </a:rPr>
              <a:t>Administer and make discount loans to banks in their districts</a:t>
            </a:r>
          </a:p>
          <a:p>
            <a:pPr marL="0" indent="0" eaLnBrk="1" hangingPunct="1">
              <a:spcBef>
                <a:spcPts val="800"/>
              </a:spcBef>
              <a:buNone/>
            </a:pPr>
            <a:r>
              <a:rPr lang="it-IT" altLang="en-US" sz="2000" dirty="0">
                <a:ea typeface="ヒラギノ角ゴ Pro W3" pitchFamily="-84" charset="-128"/>
              </a:rPr>
              <a:t>R</a:t>
            </a:r>
            <a:r>
              <a:rPr lang="en-US" altLang="en-US" sz="2000" dirty="0">
                <a:ea typeface="ヒラギノ角ゴ Pro W3" pitchFamily="-84" charset="-128"/>
              </a:rPr>
              <a:t>ESEARCH</a:t>
            </a:r>
          </a:p>
          <a:p>
            <a:pPr eaLnBrk="1" hangingPunct="1">
              <a:spcBef>
                <a:spcPts val="800"/>
              </a:spcBef>
            </a:pPr>
            <a:r>
              <a:rPr lang="en-US" altLang="en-US" sz="2000" dirty="0">
                <a:ea typeface="ヒラギノ角ゴ Pro W3" pitchFamily="-84" charset="-128"/>
              </a:rPr>
              <a:t>Collect and examine data on local business conditions</a:t>
            </a:r>
          </a:p>
          <a:p>
            <a:pPr eaLnBrk="1" hangingPunct="1">
              <a:spcBef>
                <a:spcPts val="800"/>
              </a:spcBef>
            </a:pPr>
            <a:r>
              <a:rPr lang="en-US" altLang="en-US" sz="2000" dirty="0">
                <a:ea typeface="ヒラギノ角ゴ Pro W3" pitchFamily="-84" charset="-128"/>
              </a:rPr>
              <a:t>Conduct research related to monetary policy</a:t>
            </a:r>
          </a:p>
          <a:p>
            <a:pPr marL="0" indent="0" eaLnBrk="1" hangingPunct="1">
              <a:spcBef>
                <a:spcPts val="800"/>
              </a:spcBef>
              <a:buNone/>
            </a:pPr>
            <a:r>
              <a:rPr lang="it-IT" altLang="en-US" sz="2000" dirty="0">
                <a:ea typeface="ヒラギノ角ゴ Pro W3" pitchFamily="-84" charset="-128"/>
              </a:rPr>
              <a:t>S</a:t>
            </a:r>
            <a:r>
              <a:rPr lang="en-US" altLang="en-US" sz="2000" dirty="0">
                <a:ea typeface="ヒラギノ角ゴ Pro W3" pitchFamily="-84" charset="-128"/>
              </a:rPr>
              <a:t>TABILITY &amp; CONTROL</a:t>
            </a:r>
          </a:p>
          <a:p>
            <a:pPr eaLnBrk="1" hangingPunct="1">
              <a:spcBef>
                <a:spcPts val="800"/>
              </a:spcBef>
            </a:pPr>
            <a:r>
              <a:rPr lang="en-US" altLang="en-US" sz="2000" dirty="0">
                <a:ea typeface="ヒラギノ角ゴ Pro W3" pitchFamily="-84" charset="-128"/>
              </a:rPr>
              <a:t>Evaluate bank mergers and expansions</a:t>
            </a:r>
          </a:p>
          <a:p>
            <a:pPr eaLnBrk="1" hangingPunct="1">
              <a:spcBef>
                <a:spcPts val="800"/>
              </a:spcBef>
            </a:pPr>
            <a:r>
              <a:rPr lang="en-US" altLang="en-US" sz="2000" dirty="0">
                <a:ea typeface="ヒラギノ角ゴ Pro W3" pitchFamily="-84" charset="-128"/>
              </a:rPr>
              <a:t>Perform bank examinations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FD28F9DB-B2E9-479F-AA06-9532B8994986}"/>
              </a:ext>
            </a:extLst>
          </p:cNvPr>
          <p:cNvSpPr>
            <a:spLocks noGrp="1"/>
          </p:cNvSpPr>
          <p:nvPr>
            <p:ph type="title"/>
          </p:nvPr>
        </p:nvSpPr>
        <p:spPr/>
        <p:txBody>
          <a:bodyPr/>
          <a:lstStyle/>
          <a:p>
            <a:pPr eaLnBrk="1" hangingPunct="1"/>
            <a:r>
              <a:rPr lang="en-US" altLang="en-US">
                <a:ea typeface="ヒラギノ角ゴ Pro W3" pitchFamily="-84" charset="-128"/>
              </a:rPr>
              <a:t>Chairman of the </a:t>
            </a:r>
            <a:br>
              <a:rPr lang="en-US" altLang="en-US">
                <a:ea typeface="ヒラギノ角ゴ Pro W3" pitchFamily="-84" charset="-128"/>
              </a:rPr>
            </a:br>
            <a:r>
              <a:rPr lang="en-US" altLang="en-US">
                <a:ea typeface="ヒラギノ角ゴ Pro W3" pitchFamily="-84" charset="-128"/>
              </a:rPr>
              <a:t>Federal Reserve System</a:t>
            </a:r>
          </a:p>
        </p:txBody>
      </p:sp>
      <p:sp>
        <p:nvSpPr>
          <p:cNvPr id="26627" name="Text Placeholder 2">
            <a:extLst>
              <a:ext uri="{FF2B5EF4-FFF2-40B4-BE49-F238E27FC236}">
                <a16:creationId xmlns:a16="http://schemas.microsoft.com/office/drawing/2014/main" id="{F1434EF4-1CBE-499C-9848-8604BBA30118}"/>
              </a:ext>
            </a:extLst>
          </p:cNvPr>
          <p:cNvSpPr>
            <a:spLocks noGrp="1"/>
          </p:cNvSpPr>
          <p:nvPr>
            <p:ph idx="1"/>
          </p:nvPr>
        </p:nvSpPr>
        <p:spPr/>
        <p:txBody>
          <a:bodyPr/>
          <a:lstStyle/>
          <a:p>
            <a:pPr eaLnBrk="1" hangingPunct="1"/>
            <a:r>
              <a:rPr lang="en-US" altLang="en-US">
                <a:ea typeface="ヒラギノ角ゴ Pro W3" pitchFamily="-84" charset="-128"/>
              </a:rPr>
              <a:t>Spokesperson for the entire Federal Reserve System, and supervises the Board</a:t>
            </a:r>
            <a:r>
              <a:rPr lang="ja-JP" altLang="en-US">
                <a:ea typeface="ヒラギノ角ゴ Pro W3" pitchFamily="-84" charset="-128"/>
              </a:rPr>
              <a:t>’</a:t>
            </a:r>
            <a:r>
              <a:rPr lang="en-US" altLang="ja-JP">
                <a:ea typeface="ヒラギノ角ゴ Pro W3" pitchFamily="-84" charset="-128"/>
              </a:rPr>
              <a:t>s staff</a:t>
            </a:r>
          </a:p>
          <a:p>
            <a:pPr eaLnBrk="1" hangingPunct="1"/>
            <a:r>
              <a:rPr lang="en-US" altLang="en-US">
                <a:ea typeface="ヒラギノ角ゴ Pro W3" pitchFamily="-84" charset="-128"/>
              </a:rPr>
              <a:t>Negotiates, as needed, with Congress and the President of the United States</a:t>
            </a:r>
          </a:p>
          <a:p>
            <a:pPr eaLnBrk="1" hangingPunct="1"/>
            <a:r>
              <a:rPr lang="en-US" altLang="en-US">
                <a:ea typeface="ヒラギノ角ゴ Pro W3" pitchFamily="-84" charset="-128"/>
              </a:rPr>
              <a:t>With these, the chairman has effective control over the system, even though he doesn</a:t>
            </a:r>
            <a:r>
              <a:rPr lang="ja-JP" altLang="en-US">
                <a:ea typeface="ヒラギノ角ゴ Pro W3" pitchFamily="-84" charset="-128"/>
              </a:rPr>
              <a:t>’</a:t>
            </a:r>
            <a:r>
              <a:rPr lang="en-US" altLang="ja-JP">
                <a:ea typeface="ヒラギノ角ゴ Pro W3" pitchFamily="-84" charset="-128"/>
              </a:rPr>
              <a:t>t have legal authority to exercise control over the system and its member banks.</a:t>
            </a:r>
            <a:endParaRPr lang="en-US" altLang="en-US">
              <a:ea typeface="ヒラギノ角ゴ Pro W3" pitchFamily="-8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DB38925-1458-4EF2-80AA-C33E76BDF0FD}"/>
              </a:ext>
            </a:extLst>
          </p:cNvPr>
          <p:cNvSpPr>
            <a:spLocks noGrp="1"/>
          </p:cNvSpPr>
          <p:nvPr>
            <p:ph type="title"/>
          </p:nvPr>
        </p:nvSpPr>
        <p:spPr/>
        <p:txBody>
          <a:bodyPr/>
          <a:lstStyle/>
          <a:p>
            <a:pPr eaLnBrk="1" hangingPunct="1"/>
            <a:r>
              <a:rPr lang="en-US" altLang="en-US">
                <a:ea typeface="ヒラギノ角ゴ Pro W3" pitchFamily="-84" charset="-128"/>
              </a:rPr>
              <a:t>The FRB of New York</a:t>
            </a:r>
          </a:p>
        </p:txBody>
      </p:sp>
      <p:sp>
        <p:nvSpPr>
          <p:cNvPr id="19459" name="Text Placeholder 2">
            <a:extLst>
              <a:ext uri="{FF2B5EF4-FFF2-40B4-BE49-F238E27FC236}">
                <a16:creationId xmlns:a16="http://schemas.microsoft.com/office/drawing/2014/main" id="{D2C2AEBA-9DA2-4FB3-B9F7-AAB136645553}"/>
              </a:ext>
            </a:extLst>
          </p:cNvPr>
          <p:cNvSpPr>
            <a:spLocks noGrp="1"/>
          </p:cNvSpPr>
          <p:nvPr>
            <p:ph idx="1"/>
          </p:nvPr>
        </p:nvSpPr>
        <p:spPr/>
        <p:txBody>
          <a:bodyPr/>
          <a:lstStyle/>
          <a:p>
            <a:pPr eaLnBrk="1" hangingPunct="1"/>
            <a:r>
              <a:rPr lang="en-US" altLang="en-US">
                <a:ea typeface="ヒラギノ角ゴ Pro W3" pitchFamily="-84" charset="-128"/>
              </a:rPr>
              <a:t>The New York Fed is responsible for oversight of some of the largest financial institutions headquartered in Manhattan and the surrounding area.</a:t>
            </a:r>
          </a:p>
          <a:p>
            <a:pPr eaLnBrk="1" hangingPunct="1"/>
            <a:r>
              <a:rPr lang="en-US" altLang="en-US">
                <a:ea typeface="ヒラギノ角ゴ Pro W3" pitchFamily="-84" charset="-128"/>
              </a:rPr>
              <a:t>The New York Fed houses the open market desk.</a:t>
            </a:r>
          </a:p>
          <a:p>
            <a:pPr eaLnBrk="1" hangingPunct="1"/>
            <a:r>
              <a:rPr lang="en-US" altLang="en-US">
                <a:ea typeface="ヒラギノ角ゴ Pro W3" pitchFamily="-84" charset="-128"/>
              </a:rPr>
              <a:t>All of the Feds open market operations (discussed in a bit) are directed through this trading desk.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429FB96-9541-4231-B929-1E194913D701}"/>
              </a:ext>
            </a:extLst>
          </p:cNvPr>
          <p:cNvSpPr>
            <a:spLocks noGrp="1"/>
          </p:cNvSpPr>
          <p:nvPr>
            <p:ph type="title"/>
          </p:nvPr>
        </p:nvSpPr>
        <p:spPr/>
        <p:txBody>
          <a:bodyPr/>
          <a:lstStyle/>
          <a:p>
            <a:pPr eaLnBrk="1" hangingPunct="1"/>
            <a:r>
              <a:rPr lang="en-US" altLang="en-US">
                <a:ea typeface="ヒラギノ角ゴ Pro W3" pitchFamily="-84" charset="-128"/>
              </a:rPr>
              <a:t>Federal Open Market Committee</a:t>
            </a:r>
          </a:p>
        </p:txBody>
      </p:sp>
      <p:sp>
        <p:nvSpPr>
          <p:cNvPr id="23555" name="Text Placeholder 2">
            <a:extLst>
              <a:ext uri="{FF2B5EF4-FFF2-40B4-BE49-F238E27FC236}">
                <a16:creationId xmlns:a16="http://schemas.microsoft.com/office/drawing/2014/main" id="{BC9E355C-FC1F-46AE-873F-D63AE6DE50EA}"/>
              </a:ext>
            </a:extLst>
          </p:cNvPr>
          <p:cNvSpPr>
            <a:spLocks noGrp="1"/>
          </p:cNvSpPr>
          <p:nvPr>
            <p:ph idx="1"/>
          </p:nvPr>
        </p:nvSpPr>
        <p:spPr>
          <a:xfrm>
            <a:off x="457200" y="1447800"/>
            <a:ext cx="8382000" cy="4419600"/>
          </a:xfrm>
        </p:spPr>
        <p:txBody>
          <a:bodyPr/>
          <a:lstStyle/>
          <a:p>
            <a:pPr eaLnBrk="1" hangingPunct="1"/>
            <a:r>
              <a:rPr lang="en-US" altLang="en-US" sz="2400">
                <a:ea typeface="ヒラギノ角ゴ Pro W3" pitchFamily="-84" charset="-128"/>
              </a:rPr>
              <a:t>Make decisions regarding open market operations, to influence the monetary base.</a:t>
            </a:r>
          </a:p>
          <a:p>
            <a:pPr eaLnBrk="1" hangingPunct="1"/>
            <a:r>
              <a:rPr lang="en-US" altLang="en-US" sz="2400">
                <a:ea typeface="ヒラギノ角ゴ Pro W3" pitchFamily="-84" charset="-128"/>
              </a:rPr>
              <a:t>Open market operations are the most important tool that the Fed has for controlling the money supply (along with reserve requirements and the discount rate)</a:t>
            </a:r>
          </a:p>
          <a:p>
            <a:pPr eaLnBrk="1" hangingPunct="1"/>
            <a:r>
              <a:rPr lang="en-US" altLang="en-US" sz="2400">
                <a:ea typeface="ヒラギノ角ゴ Pro W3" pitchFamily="-84" charset="-128"/>
              </a:rPr>
              <a:t>All actions are directed the Federal Reserve Bank of New York, where securities are bough / sold as required.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A69D353E-8BF0-4B70-AAAE-E0845F2EF6FB}"/>
              </a:ext>
            </a:extLst>
          </p:cNvPr>
          <p:cNvSpPr>
            <a:spLocks noGrp="1"/>
          </p:cNvSpPr>
          <p:nvPr>
            <p:ph type="title"/>
          </p:nvPr>
        </p:nvSpPr>
        <p:spPr/>
        <p:txBody>
          <a:bodyPr/>
          <a:lstStyle/>
          <a:p>
            <a:pPr eaLnBrk="1" hangingPunct="1"/>
            <a:r>
              <a:rPr lang="en-US" altLang="en-US" sz="3600">
                <a:ea typeface="ヒラギノ角ゴ Pro W3" pitchFamily="-84" charset="-128"/>
              </a:rPr>
              <a:t>Inside the Fed: </a:t>
            </a:r>
            <a:br>
              <a:rPr lang="en-US" altLang="en-US" sz="3600">
                <a:ea typeface="ヒラギノ角ゴ Pro W3" pitchFamily="-84" charset="-128"/>
              </a:rPr>
            </a:br>
            <a:r>
              <a:rPr lang="en-US" altLang="en-US" sz="3600">
                <a:ea typeface="ヒラギノ角ゴ Pro W3" pitchFamily="-84" charset="-128"/>
              </a:rPr>
              <a:t>FOMC Meeting</a:t>
            </a:r>
          </a:p>
        </p:txBody>
      </p:sp>
      <p:sp>
        <p:nvSpPr>
          <p:cNvPr id="24579" name="Text Placeholder 2">
            <a:extLst>
              <a:ext uri="{FF2B5EF4-FFF2-40B4-BE49-F238E27FC236}">
                <a16:creationId xmlns:a16="http://schemas.microsoft.com/office/drawing/2014/main" id="{FAC099AD-7711-4302-85CB-DAB15AC5C1F2}"/>
              </a:ext>
            </a:extLst>
          </p:cNvPr>
          <p:cNvSpPr>
            <a:spLocks noGrp="1"/>
          </p:cNvSpPr>
          <p:nvPr>
            <p:ph idx="1"/>
          </p:nvPr>
        </p:nvSpPr>
        <p:spPr/>
        <p:txBody>
          <a:bodyPr/>
          <a:lstStyle/>
          <a:p>
            <a:pPr eaLnBrk="1" hangingPunct="1"/>
            <a:r>
              <a:rPr lang="en-US" altLang="en-US" sz="2400" dirty="0">
                <a:ea typeface="ヒラギノ角ゴ Pro W3" pitchFamily="-84" charset="-128"/>
              </a:rPr>
              <a:t>Meet eight times each year (about every </a:t>
            </a:r>
            <a:br>
              <a:rPr lang="en-US" altLang="en-US" sz="2400" dirty="0">
                <a:ea typeface="ヒラギノ角ゴ Pro W3" pitchFamily="-84" charset="-128"/>
              </a:rPr>
            </a:br>
            <a:r>
              <a:rPr lang="en-US" altLang="en-US" sz="2400" dirty="0">
                <a:ea typeface="ヒラギノ角ゴ Pro W3" pitchFamily="-84" charset="-128"/>
              </a:rPr>
              <a:t>six weeks)</a:t>
            </a:r>
          </a:p>
          <a:p>
            <a:pPr eaLnBrk="1" hangingPunct="1"/>
            <a:r>
              <a:rPr lang="en-US" altLang="en-US" sz="2400" dirty="0">
                <a:ea typeface="ヒラギノ角ゴ Pro W3" pitchFamily="-84" charset="-128"/>
              </a:rPr>
              <a:t>Important agenda items include</a:t>
            </a:r>
          </a:p>
          <a:p>
            <a:pPr lvl="1" eaLnBrk="1" hangingPunct="1">
              <a:buFont typeface="Arial" panose="020B0604020202020204" pitchFamily="34" charset="0"/>
              <a:buChar char="─"/>
            </a:pPr>
            <a:r>
              <a:rPr lang="en-US" altLang="en-US" dirty="0">
                <a:ea typeface="ヒラギノ角ゴ Pro W3" pitchFamily="-84" charset="-128"/>
              </a:rPr>
              <a:t>Reports on open market operations (foreign and domestic)</a:t>
            </a:r>
          </a:p>
          <a:p>
            <a:pPr lvl="1" eaLnBrk="1" hangingPunct="1">
              <a:buFont typeface="Arial" panose="020B0604020202020204" pitchFamily="34" charset="0"/>
              <a:buChar char="─"/>
            </a:pPr>
            <a:r>
              <a:rPr lang="en-US" altLang="en-US" b="1" dirty="0">
                <a:ea typeface="ヒラギノ角ゴ Pro W3" pitchFamily="-84" charset="-128"/>
              </a:rPr>
              <a:t>National economic forecasts are presented</a:t>
            </a:r>
          </a:p>
          <a:p>
            <a:pPr lvl="1" eaLnBrk="1" hangingPunct="1">
              <a:buFont typeface="Arial" panose="020B0604020202020204" pitchFamily="34" charset="0"/>
              <a:buChar char="─"/>
            </a:pPr>
            <a:r>
              <a:rPr lang="en-US" altLang="en-US" dirty="0">
                <a:ea typeface="ヒラギノ角ゴ Pro W3" pitchFamily="-84" charset="-128"/>
              </a:rPr>
              <a:t>Discussion of monetary policy and directives, including views of each member</a:t>
            </a:r>
          </a:p>
          <a:p>
            <a:pPr lvl="1" eaLnBrk="1" hangingPunct="1">
              <a:buFont typeface="Arial" panose="020B0604020202020204" pitchFamily="34" charset="0"/>
              <a:buChar char="─"/>
            </a:pPr>
            <a:r>
              <a:rPr lang="en-US" altLang="en-US" b="1" dirty="0">
                <a:ea typeface="ヒラギノ角ゴ Pro W3" pitchFamily="-84" charset="-128"/>
              </a:rPr>
              <a:t>Formal policy directive made</a:t>
            </a:r>
          </a:p>
          <a:p>
            <a:pPr lvl="1" eaLnBrk="1" hangingPunct="1">
              <a:buFont typeface="Arial" panose="020B0604020202020204" pitchFamily="34" charset="0"/>
              <a:buChar char="─"/>
            </a:pPr>
            <a:r>
              <a:rPr lang="en-US" altLang="en-US" dirty="0">
                <a:ea typeface="ヒラギノ角ゴ Pro W3" pitchFamily="-84" charset="-128"/>
              </a:rPr>
              <a:t>Post-meeting announcements, as needed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AB20D3A-ABF3-42DF-98F1-63885C3B15B4}"/>
              </a:ext>
            </a:extLst>
          </p:cNvPr>
          <p:cNvSpPr>
            <a:spLocks noGrp="1"/>
          </p:cNvSpPr>
          <p:nvPr>
            <p:ph type="title"/>
          </p:nvPr>
        </p:nvSpPr>
        <p:spPr/>
        <p:txBody>
          <a:bodyPr/>
          <a:lstStyle/>
          <a:p>
            <a:pPr eaLnBrk="1" hangingPunct="1"/>
            <a:r>
              <a:rPr lang="en-US" altLang="en-US">
                <a:ea typeface="ヒラギノ角ゴ Pro W3" pitchFamily="-84" charset="-128"/>
              </a:rPr>
              <a:t>How Independent is the Fed?</a:t>
            </a:r>
          </a:p>
        </p:txBody>
      </p:sp>
      <p:sp>
        <p:nvSpPr>
          <p:cNvPr id="27651" name="Text Placeholder 2">
            <a:extLst>
              <a:ext uri="{FF2B5EF4-FFF2-40B4-BE49-F238E27FC236}">
                <a16:creationId xmlns:a16="http://schemas.microsoft.com/office/drawing/2014/main" id="{C88803F0-1ECE-4860-A935-602A696DD841}"/>
              </a:ext>
            </a:extLst>
          </p:cNvPr>
          <p:cNvSpPr>
            <a:spLocks noGrp="1"/>
          </p:cNvSpPr>
          <p:nvPr>
            <p:ph idx="1"/>
          </p:nvPr>
        </p:nvSpPr>
        <p:spPr/>
        <p:txBody>
          <a:bodyPr/>
          <a:lstStyle/>
          <a:p>
            <a:pPr eaLnBrk="1" hangingPunct="1">
              <a:spcBef>
                <a:spcPts val="1200"/>
              </a:spcBef>
            </a:pPr>
            <a:r>
              <a:rPr lang="en-US" altLang="en-US" sz="2400">
                <a:ea typeface="ヒラギノ角ゴ Pro W3" pitchFamily="-84" charset="-128"/>
              </a:rPr>
              <a:t>A broad question of policy for the Federal Reserve Systems is how free the Fed is from presidential and congressional pressure in pursuing its goals.</a:t>
            </a:r>
          </a:p>
          <a:p>
            <a:pPr lvl="1" eaLnBrk="1" hangingPunct="1">
              <a:spcBef>
                <a:spcPts val="1200"/>
              </a:spcBef>
            </a:pPr>
            <a:r>
              <a:rPr lang="en-US" altLang="en-US" sz="2000" i="1">
                <a:ea typeface="ヒラギノ角ゴ Pro W3" pitchFamily="-84" charset="-128"/>
              </a:rPr>
              <a:t>Instrument Independence: </a:t>
            </a:r>
            <a:r>
              <a:rPr lang="en-US" altLang="en-US" sz="2000">
                <a:ea typeface="ヒラギノ角ゴ Pro W3" pitchFamily="-84" charset="-128"/>
              </a:rPr>
              <a:t>the ability of the central bank to set monetary policy instruments.</a:t>
            </a:r>
          </a:p>
          <a:p>
            <a:pPr lvl="1" eaLnBrk="1" hangingPunct="1">
              <a:spcBef>
                <a:spcPts val="1200"/>
              </a:spcBef>
            </a:pPr>
            <a:r>
              <a:rPr lang="en-US" altLang="en-US" sz="2000" i="1">
                <a:ea typeface="ヒラギノ角ゴ Pro W3" pitchFamily="-84" charset="-128"/>
              </a:rPr>
              <a:t>Goal Independence:</a:t>
            </a:r>
            <a:r>
              <a:rPr lang="en-US" altLang="en-US" sz="2000">
                <a:ea typeface="ヒラギノ角ゴ Pro W3" pitchFamily="-84" charset="-128"/>
              </a:rPr>
              <a:t> the ability of the central bank to set the goals of monetary policy.</a:t>
            </a:r>
          </a:p>
          <a:p>
            <a:pPr eaLnBrk="1" hangingPunct="1">
              <a:spcBef>
                <a:spcPts val="1200"/>
              </a:spcBef>
            </a:pPr>
            <a:r>
              <a:rPr lang="en-US" altLang="en-US" sz="2400">
                <a:ea typeface="ヒラギノ角ゴ Pro W3" pitchFamily="-84" charset="-128"/>
              </a:rPr>
              <a:t>Evidence suggests that the Fed is free along both dimensions.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39AD50A9-5134-4A92-AE84-1E20E968ECD3}"/>
              </a:ext>
            </a:extLst>
          </p:cNvPr>
          <p:cNvSpPr>
            <a:spLocks noGrp="1"/>
          </p:cNvSpPr>
          <p:nvPr>
            <p:ph type="title"/>
          </p:nvPr>
        </p:nvSpPr>
        <p:spPr/>
        <p:txBody>
          <a:bodyPr/>
          <a:lstStyle/>
          <a:p>
            <a:pPr eaLnBrk="1" hangingPunct="1"/>
            <a:r>
              <a:rPr lang="en-US" altLang="en-US">
                <a:ea typeface="ヒラギノ角ゴ Pro W3" pitchFamily="-84" charset="-128"/>
              </a:rPr>
              <a:t>How Independent is the Fed? </a:t>
            </a:r>
            <a:br>
              <a:rPr lang="en-US" altLang="en-US">
                <a:ea typeface="ヒラギノ角ゴ Pro W3" pitchFamily="-84" charset="-128"/>
              </a:rPr>
            </a:br>
            <a:r>
              <a:rPr lang="en-US" altLang="en-US">
                <a:ea typeface="ヒラギノ角ゴ Pro W3" pitchFamily="-84" charset="-128"/>
              </a:rPr>
              <a:t>Other Evidence</a:t>
            </a:r>
          </a:p>
        </p:txBody>
      </p:sp>
      <p:sp>
        <p:nvSpPr>
          <p:cNvPr id="28675" name="Text Placeholder 2">
            <a:extLst>
              <a:ext uri="{FF2B5EF4-FFF2-40B4-BE49-F238E27FC236}">
                <a16:creationId xmlns:a16="http://schemas.microsoft.com/office/drawing/2014/main" id="{63A3CA9F-40CE-41D0-AC47-19A879896057}"/>
              </a:ext>
            </a:extLst>
          </p:cNvPr>
          <p:cNvSpPr>
            <a:spLocks noGrp="1"/>
          </p:cNvSpPr>
          <p:nvPr>
            <p:ph idx="1"/>
          </p:nvPr>
        </p:nvSpPr>
        <p:spPr/>
        <p:txBody>
          <a:bodyPr/>
          <a:lstStyle/>
          <a:p>
            <a:pPr eaLnBrk="1" hangingPunct="1"/>
            <a:r>
              <a:rPr lang="en-US" altLang="en-US" sz="2400">
                <a:ea typeface="ヒラギノ角ゴ Pro W3" pitchFamily="-84" charset="-128"/>
              </a:rPr>
              <a:t>The Fed usually generates revenue in excess of its expenses, so it is not typically under appropriations pressure.</a:t>
            </a:r>
          </a:p>
          <a:p>
            <a:pPr eaLnBrk="1" hangingPunct="1"/>
            <a:r>
              <a:rPr lang="en-US" altLang="en-US" sz="2400">
                <a:ea typeface="ヒラギノ角ゴ Pro W3" pitchFamily="-84" charset="-128"/>
              </a:rPr>
              <a:t>However, Congress can enact legislation to gain control of the Fed, a threat wielded as needed. For example, the House Concurrent Resolution 133 requires the Fed to announce its objective growth rate for the money supply.</a:t>
            </a:r>
          </a:p>
          <a:p>
            <a:pPr eaLnBrk="1" hangingPunct="1"/>
            <a:r>
              <a:rPr lang="en-US" altLang="en-US" sz="2400">
                <a:ea typeface="ヒラギノ角ゴ Pro W3" pitchFamily="-84" charset="-128"/>
              </a:rPr>
              <a:t>Presidential appointment clearly sets the direction of the Fed.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58BB42F7-927B-4DDD-84C8-144EE8141BFF}"/>
              </a:ext>
            </a:extLst>
          </p:cNvPr>
          <p:cNvSpPr>
            <a:spLocks noGrp="1"/>
          </p:cNvSpPr>
          <p:nvPr>
            <p:ph type="title"/>
          </p:nvPr>
        </p:nvSpPr>
        <p:spPr/>
        <p:txBody>
          <a:bodyPr/>
          <a:lstStyle/>
          <a:p>
            <a:pPr eaLnBrk="1" hangingPunct="1"/>
            <a:r>
              <a:rPr lang="en-US" altLang="en-US">
                <a:ea typeface="ヒラギノ角ゴ Pro W3" pitchFamily="-84" charset="-128"/>
              </a:rPr>
              <a:t>Should the Fed Be Independent?</a:t>
            </a:r>
          </a:p>
        </p:txBody>
      </p:sp>
      <p:sp>
        <p:nvSpPr>
          <p:cNvPr id="29699" name="Text Placeholder 2">
            <a:extLst>
              <a:ext uri="{FF2B5EF4-FFF2-40B4-BE49-F238E27FC236}">
                <a16:creationId xmlns:a16="http://schemas.microsoft.com/office/drawing/2014/main" id="{4C28F136-A538-4649-90E8-D2256ECC7CF7}"/>
              </a:ext>
            </a:extLst>
          </p:cNvPr>
          <p:cNvSpPr>
            <a:spLocks noGrp="1"/>
          </p:cNvSpPr>
          <p:nvPr>
            <p:ph idx="1"/>
          </p:nvPr>
        </p:nvSpPr>
        <p:spPr/>
        <p:txBody>
          <a:bodyPr/>
          <a:lstStyle/>
          <a:p>
            <a:pPr eaLnBrk="1" hangingPunct="1"/>
            <a:r>
              <a:rPr lang="en-US" altLang="en-US">
                <a:ea typeface="ヒラギノ角ゴ Pro W3" pitchFamily="-84" charset="-128"/>
              </a:rPr>
              <a:t>Every few years, the question arises in Congress as to whether the independence of the Fed should be reduced in some fashion. This is usually motivated by politicians who disagree with current Fed policy.</a:t>
            </a:r>
          </a:p>
          <a:p>
            <a:pPr eaLnBrk="1" hangingPunct="1"/>
            <a:r>
              <a:rPr lang="en-US" altLang="en-US">
                <a:ea typeface="ヒラギノ角ゴ Pro W3" pitchFamily="-84" charset="-128"/>
              </a:rPr>
              <a:t>Arguments can be made both ways, as we outline next.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743E62EA-3033-4827-A52B-3A8EE80139EF}"/>
              </a:ext>
            </a:extLst>
          </p:cNvPr>
          <p:cNvSpPr>
            <a:spLocks noGrp="1"/>
          </p:cNvSpPr>
          <p:nvPr>
            <p:ph type="title"/>
          </p:nvPr>
        </p:nvSpPr>
        <p:spPr/>
        <p:txBody>
          <a:bodyPr/>
          <a:lstStyle/>
          <a:p>
            <a:pPr eaLnBrk="1" hangingPunct="1"/>
            <a:r>
              <a:rPr lang="en-US" altLang="en-US">
                <a:ea typeface="ヒラギノ角ゴ Pro W3" pitchFamily="-84" charset="-128"/>
              </a:rPr>
              <a:t>Case for Independence</a:t>
            </a:r>
          </a:p>
        </p:txBody>
      </p:sp>
      <p:sp>
        <p:nvSpPr>
          <p:cNvPr id="30723" name="Text Placeholder 2">
            <a:extLst>
              <a:ext uri="{FF2B5EF4-FFF2-40B4-BE49-F238E27FC236}">
                <a16:creationId xmlns:a16="http://schemas.microsoft.com/office/drawing/2014/main" id="{9E7E6525-ED31-44D4-9257-268109839070}"/>
              </a:ext>
            </a:extLst>
          </p:cNvPr>
          <p:cNvSpPr>
            <a:spLocks noGrp="1"/>
          </p:cNvSpPr>
          <p:nvPr>
            <p:ph idx="1"/>
          </p:nvPr>
        </p:nvSpPr>
        <p:spPr>
          <a:xfrm>
            <a:off x="381000" y="1295400"/>
            <a:ext cx="8382000" cy="4648200"/>
          </a:xfrm>
        </p:spPr>
        <p:txBody>
          <a:bodyPr/>
          <a:lstStyle/>
          <a:p>
            <a:pPr marL="0" indent="0" eaLnBrk="1" hangingPunct="1">
              <a:buFont typeface="Wingdings" panose="05000000000000000000" pitchFamily="2" charset="2"/>
              <a:buNone/>
            </a:pPr>
            <a:r>
              <a:rPr lang="en-US" altLang="en-US">
                <a:ea typeface="ヒラギノ角ゴ Pro W3" pitchFamily="-84" charset="-128"/>
              </a:rPr>
              <a:t>The strongest argument for independence is the view that political pressure will tend to add an inflationary bias to monetary policy.</a:t>
            </a:r>
          </a:p>
          <a:p>
            <a:pPr marL="0" indent="0" eaLnBrk="1" hangingPunct="1">
              <a:buFont typeface="Wingdings" panose="05000000000000000000" pitchFamily="2" charset="2"/>
              <a:buNone/>
            </a:pPr>
            <a:endParaRPr lang="en-US" altLang="en-US">
              <a:ea typeface="ヒラギノ角ゴ Pro W3" pitchFamily="-84" charset="-128"/>
            </a:endParaRPr>
          </a:p>
          <a:p>
            <a:pPr marL="0" indent="0" eaLnBrk="1" hangingPunct="1">
              <a:buFont typeface="Wingdings" panose="05000000000000000000" pitchFamily="2" charset="2"/>
              <a:buNone/>
            </a:pPr>
            <a:r>
              <a:rPr lang="en-US" altLang="en-US">
                <a:ea typeface="ヒラギノ角ゴ Pro W3" pitchFamily="-84" charset="-128"/>
              </a:rPr>
              <a:t>This stems from short-sighted goals of politicians. </a:t>
            </a:r>
          </a:p>
          <a:p>
            <a:pPr marL="0" indent="0" eaLnBrk="1" hangingPunct="1">
              <a:buFont typeface="Wingdings" panose="05000000000000000000" pitchFamily="2" charset="2"/>
              <a:buNone/>
            </a:pPr>
            <a:endParaRPr lang="en-US" altLang="en-US">
              <a:ea typeface="ヒラギノ角ゴ Pro W3" pitchFamily="-84" charset="-128"/>
            </a:endParaRPr>
          </a:p>
          <a:p>
            <a:pPr marL="0" indent="0" eaLnBrk="1" hangingPunct="1">
              <a:buFont typeface="Wingdings" panose="05000000000000000000" pitchFamily="2" charset="2"/>
              <a:buNone/>
            </a:pPr>
            <a:r>
              <a:rPr lang="en-US" altLang="en-US">
                <a:ea typeface="ヒラギノ角ゴ Pro W3" pitchFamily="-84" charset="-128"/>
              </a:rPr>
              <a:t>For example, in the short-run, high money growth does lead to lower interest rates. In the long-run, however, this also leads to higher inflation.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549DDF1-C9A2-4FDA-A237-DAF03A4AEC8F}"/>
              </a:ext>
            </a:extLst>
          </p:cNvPr>
          <p:cNvSpPr txBox="1">
            <a:spLocks/>
          </p:cNvSpPr>
          <p:nvPr/>
        </p:nvSpPr>
        <p:spPr bwMode="auto">
          <a:xfrm>
            <a:off x="5486400" y="9144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2800">
                <a:solidFill>
                  <a:schemeClr val="tx1"/>
                </a:solidFill>
                <a:latin typeface="Verdana" panose="020B0604030504040204" pitchFamily="34" charset="0"/>
                <a:ea typeface="ヒラギノ角ゴ Pro W3" pitchFamily="-84" charset="-128"/>
              </a:defRPr>
            </a:lvl1pPr>
            <a:lvl2pPr marL="742950" indent="-285750">
              <a:spcBef>
                <a:spcPct val="20000"/>
              </a:spcBef>
              <a:buChar char="–"/>
              <a:defRPr sz="2400">
                <a:solidFill>
                  <a:schemeClr val="tx1"/>
                </a:solidFill>
                <a:latin typeface="Verdana" panose="020B0604030504040204" pitchFamily="34" charset="0"/>
                <a:ea typeface="ヒラギノ角ゴ Pro W3" pitchFamily="-84" charset="-128"/>
              </a:defRPr>
            </a:lvl2pPr>
            <a:lvl3pPr marL="1143000" indent="-228600">
              <a:spcBef>
                <a:spcPct val="20000"/>
              </a:spcBef>
              <a:buChar char="•"/>
              <a:defRPr sz="2000">
                <a:solidFill>
                  <a:schemeClr val="tx1"/>
                </a:solidFill>
                <a:latin typeface="Verdana" panose="020B0604030504040204" pitchFamily="34" charset="0"/>
                <a:ea typeface="ヒラギノ角ゴ Pro W3" pitchFamily="-84" charset="-128"/>
              </a:defRPr>
            </a:lvl3pPr>
            <a:lvl4pPr marL="1600200" indent="-228600">
              <a:spcBef>
                <a:spcPct val="20000"/>
              </a:spcBef>
              <a:buChar char="–"/>
              <a:defRPr>
                <a:solidFill>
                  <a:schemeClr val="tx1"/>
                </a:solidFill>
                <a:latin typeface="Verdana" panose="020B0604030504040204" pitchFamily="34" charset="0"/>
                <a:ea typeface="ヒラギノ角ゴ Pro W3" pitchFamily="-84" charset="-128"/>
              </a:defRPr>
            </a:lvl4pPr>
            <a:lvl5pPr marL="2057400" indent="-228600">
              <a:spcBef>
                <a:spcPct val="20000"/>
              </a:spcBef>
              <a:buChar char="»"/>
              <a:defRPr>
                <a:solidFill>
                  <a:schemeClr val="tx1"/>
                </a:solidFill>
                <a:latin typeface="Verdana" panose="020B0604030504040204" pitchFamily="34" charset="0"/>
                <a:ea typeface="ヒラギノ角ゴ Pro W3" pitchFamily="-84" charset="-128"/>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ea typeface="ヒラギノ角ゴ Pro W3" pitchFamily="-84" charset="-128"/>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ea typeface="ヒラギノ角ゴ Pro W3" pitchFamily="-84" charset="-128"/>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ea typeface="ヒラギノ角ゴ Pro W3" pitchFamily="-84" charset="-128"/>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ea typeface="ヒラギノ角ゴ Pro W3" pitchFamily="-84" charset="-128"/>
              </a:defRPr>
            </a:lvl9pPr>
          </a:lstStyle>
          <a:p>
            <a:pPr algn="ctr" eaLnBrk="1" hangingPunct="1">
              <a:spcBef>
                <a:spcPct val="0"/>
              </a:spcBef>
              <a:buFontTx/>
              <a:buNone/>
            </a:pPr>
            <a:r>
              <a:rPr lang="en-AU" altLang="en-US" b="1"/>
              <a:t>Chapter 9</a:t>
            </a:r>
            <a:br>
              <a:rPr lang="en-AU" altLang="en-US" b="1"/>
            </a:br>
            <a:br>
              <a:rPr lang="en-AU" altLang="en-US" b="1"/>
            </a:br>
            <a:r>
              <a:rPr lang="en-US" altLang="en-US" b="1"/>
              <a:t>Central Banks </a:t>
            </a:r>
            <a:br>
              <a:rPr lang="en-US" altLang="en-US" b="1"/>
            </a:br>
            <a:r>
              <a:rPr lang="en-US" altLang="en-US" b="1"/>
              <a:t>and the</a:t>
            </a:r>
          </a:p>
          <a:p>
            <a:pPr algn="ctr" eaLnBrk="1" hangingPunct="1">
              <a:spcBef>
                <a:spcPct val="0"/>
              </a:spcBef>
              <a:buFontTx/>
              <a:buNone/>
            </a:pPr>
            <a:r>
              <a:rPr lang="en-US" altLang="en-US" b="1"/>
              <a:t>Federal Reserve System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DE05A5AC-BB08-42C9-970E-BB38D327A8A5}"/>
              </a:ext>
            </a:extLst>
          </p:cNvPr>
          <p:cNvSpPr>
            <a:spLocks noGrp="1"/>
          </p:cNvSpPr>
          <p:nvPr>
            <p:ph type="title"/>
          </p:nvPr>
        </p:nvSpPr>
        <p:spPr/>
        <p:txBody>
          <a:bodyPr/>
          <a:lstStyle/>
          <a:p>
            <a:pPr eaLnBrk="1" hangingPunct="1"/>
            <a:r>
              <a:rPr lang="en-US" altLang="en-US">
                <a:ea typeface="ヒラギノ角ゴ Pro W3" pitchFamily="-84" charset="-128"/>
              </a:rPr>
              <a:t>Case for Independence (cont.)</a:t>
            </a:r>
          </a:p>
        </p:txBody>
      </p:sp>
      <p:sp>
        <p:nvSpPr>
          <p:cNvPr id="31747" name="Text Placeholder 2">
            <a:extLst>
              <a:ext uri="{FF2B5EF4-FFF2-40B4-BE49-F238E27FC236}">
                <a16:creationId xmlns:a16="http://schemas.microsoft.com/office/drawing/2014/main" id="{5EB21BF7-81B7-430E-A427-2094EF76F064}"/>
              </a:ext>
            </a:extLst>
          </p:cNvPr>
          <p:cNvSpPr>
            <a:spLocks noGrp="1"/>
          </p:cNvSpPr>
          <p:nvPr>
            <p:ph idx="1"/>
          </p:nvPr>
        </p:nvSpPr>
        <p:spPr/>
        <p:txBody>
          <a:bodyPr/>
          <a:lstStyle/>
          <a:p>
            <a:pPr eaLnBrk="1" hangingPunct="1"/>
            <a:r>
              <a:rPr lang="en-US" altLang="en-US">
                <a:ea typeface="ヒラギノ角ゴ Pro W3" pitchFamily="-84" charset="-128"/>
              </a:rPr>
              <a:t>The notion of the </a:t>
            </a:r>
            <a:r>
              <a:rPr lang="en-US" altLang="en-US" i="1">
                <a:ea typeface="ヒラギノ角ゴ Pro W3" pitchFamily="-84" charset="-128"/>
              </a:rPr>
              <a:t>political business cycle</a:t>
            </a:r>
            <a:r>
              <a:rPr lang="en-US" altLang="en-US">
                <a:ea typeface="ヒラギノ角ゴ Pro W3" pitchFamily="-84" charset="-128"/>
              </a:rPr>
              <a:t> stems from the previous argument. </a:t>
            </a:r>
          </a:p>
          <a:p>
            <a:pPr lvl="1" eaLnBrk="1" hangingPunct="1">
              <a:buFont typeface="Arial" panose="020B0604020202020204" pitchFamily="34" charset="0"/>
              <a:buChar char="─"/>
            </a:pPr>
            <a:r>
              <a:rPr lang="en-US" altLang="en-US">
                <a:ea typeface="ヒラギノ角ゴ Pro W3" pitchFamily="-84" charset="-128"/>
              </a:rPr>
              <a:t>Expansionary monetary policy leads to lower unemployment and lower interest rates—a good idea just before elections.</a:t>
            </a:r>
          </a:p>
          <a:p>
            <a:pPr lvl="1" eaLnBrk="1" hangingPunct="1">
              <a:buFont typeface="Arial" panose="020B0604020202020204" pitchFamily="34" charset="0"/>
              <a:buChar char="─"/>
            </a:pPr>
            <a:r>
              <a:rPr lang="en-US" altLang="en-US">
                <a:ea typeface="ヒラギノ角ゴ Pro W3" pitchFamily="-84" charset="-128"/>
              </a:rPr>
              <a:t>Post-election, this policy leads to higher inflation, and therefore, higher interest rates—effects that hopefully disappear (or are forgotten) by the next election.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448E2978-2A3C-4498-842F-8A4B40D5C482}"/>
              </a:ext>
            </a:extLst>
          </p:cNvPr>
          <p:cNvSpPr>
            <a:spLocks noGrp="1"/>
          </p:cNvSpPr>
          <p:nvPr>
            <p:ph type="title"/>
          </p:nvPr>
        </p:nvSpPr>
        <p:spPr/>
        <p:txBody>
          <a:bodyPr/>
          <a:lstStyle/>
          <a:p>
            <a:pPr eaLnBrk="1" hangingPunct="1"/>
            <a:r>
              <a:rPr lang="en-US" altLang="en-US">
                <a:ea typeface="ヒラギノ角ゴ Pro W3" pitchFamily="-84" charset="-128"/>
              </a:rPr>
              <a:t>Case for Independence (cont.)</a:t>
            </a:r>
          </a:p>
        </p:txBody>
      </p:sp>
      <p:sp>
        <p:nvSpPr>
          <p:cNvPr id="32771" name="Text Placeholder 2">
            <a:extLst>
              <a:ext uri="{FF2B5EF4-FFF2-40B4-BE49-F238E27FC236}">
                <a16:creationId xmlns:a16="http://schemas.microsoft.com/office/drawing/2014/main" id="{1F7E1C23-2C89-4C27-8CD7-92C6350A6C8B}"/>
              </a:ext>
            </a:extLst>
          </p:cNvPr>
          <p:cNvSpPr>
            <a:spLocks noGrp="1"/>
          </p:cNvSpPr>
          <p:nvPr>
            <p:ph idx="1"/>
          </p:nvPr>
        </p:nvSpPr>
        <p:spPr/>
        <p:txBody>
          <a:bodyPr/>
          <a:lstStyle/>
          <a:p>
            <a:pPr eaLnBrk="1" hangingPunct="1"/>
            <a:r>
              <a:rPr lang="en-US" altLang="en-US">
                <a:ea typeface="ヒラギノ角ゴ Pro W3" pitchFamily="-84" charset="-128"/>
              </a:rPr>
              <a:t>Other arguments include:</a:t>
            </a:r>
          </a:p>
          <a:p>
            <a:pPr lvl="1" eaLnBrk="1" hangingPunct="1">
              <a:buFont typeface="Arial" panose="020B0604020202020204" pitchFamily="34" charset="0"/>
              <a:buChar char="─"/>
            </a:pPr>
            <a:r>
              <a:rPr lang="en-US" altLang="en-US">
                <a:ea typeface="ヒラギノ角ゴ Pro W3" pitchFamily="-84" charset="-128"/>
              </a:rPr>
              <a:t>The Treasury may seek to finance the government through bonds purchased by the Fed. This may lead to an inflationary bias.</a:t>
            </a:r>
          </a:p>
          <a:p>
            <a:pPr lvl="1" eaLnBrk="1" hangingPunct="1">
              <a:buFont typeface="Arial" panose="020B0604020202020204" pitchFamily="34" charset="0"/>
              <a:buChar char="─"/>
            </a:pPr>
            <a:r>
              <a:rPr lang="en-US" altLang="en-US">
                <a:ea typeface="ヒラギノ角ゴ Pro W3" pitchFamily="-84" charset="-128"/>
              </a:rPr>
              <a:t>Politicians have repeatedly shown an inability to make hard choices for the good of the economy that may adversely affect their own well-being.</a:t>
            </a:r>
          </a:p>
          <a:p>
            <a:pPr lvl="1" eaLnBrk="1" hangingPunct="1">
              <a:buFont typeface="Arial" panose="020B0604020202020204" pitchFamily="34" charset="0"/>
              <a:buChar char="─"/>
            </a:pPr>
            <a:r>
              <a:rPr lang="en-US" altLang="en-US">
                <a:ea typeface="ヒラギノ角ゴ Pro W3" pitchFamily="-84" charset="-128"/>
              </a:rPr>
              <a:t>Its independence allows the Fed to pursue policies that are politically unpopular, yet in the best interest of the public.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7FEC4B4B-C725-4B15-9B12-39718800FF12}"/>
              </a:ext>
            </a:extLst>
          </p:cNvPr>
          <p:cNvSpPr>
            <a:spLocks noGrp="1"/>
          </p:cNvSpPr>
          <p:nvPr>
            <p:ph type="title"/>
          </p:nvPr>
        </p:nvSpPr>
        <p:spPr/>
        <p:txBody>
          <a:bodyPr/>
          <a:lstStyle/>
          <a:p>
            <a:pPr eaLnBrk="1" hangingPunct="1"/>
            <a:r>
              <a:rPr lang="en-US" altLang="en-US">
                <a:ea typeface="ヒラギノ角ゴ Pro W3" pitchFamily="-84" charset="-128"/>
              </a:rPr>
              <a:t>Case Against Independence</a:t>
            </a:r>
          </a:p>
        </p:txBody>
      </p:sp>
      <p:sp>
        <p:nvSpPr>
          <p:cNvPr id="33795" name="Text Placeholder 2">
            <a:extLst>
              <a:ext uri="{FF2B5EF4-FFF2-40B4-BE49-F238E27FC236}">
                <a16:creationId xmlns:a16="http://schemas.microsoft.com/office/drawing/2014/main" id="{9E9B3802-5EEB-45C5-9E6F-65B646B770C0}"/>
              </a:ext>
            </a:extLst>
          </p:cNvPr>
          <p:cNvSpPr>
            <a:spLocks noGrp="1"/>
          </p:cNvSpPr>
          <p:nvPr>
            <p:ph idx="1"/>
          </p:nvPr>
        </p:nvSpPr>
        <p:spPr/>
        <p:txBody>
          <a:bodyPr/>
          <a:lstStyle/>
          <a:p>
            <a:pPr eaLnBrk="1" hangingPunct="1"/>
            <a:r>
              <a:rPr lang="en-US" altLang="en-US" sz="2400">
                <a:ea typeface="ヒラギノ角ゴ Pro W3" pitchFamily="-84" charset="-128"/>
              </a:rPr>
              <a:t>Some view Fed independence as </a:t>
            </a:r>
            <a:r>
              <a:rPr lang="ja-JP" altLang="en-US" sz="2400">
                <a:ea typeface="ヒラギノ角ゴ Pro W3" pitchFamily="-84" charset="-128"/>
              </a:rPr>
              <a:t>“</a:t>
            </a:r>
            <a:r>
              <a:rPr lang="en-US" altLang="ja-JP" sz="2400">
                <a:ea typeface="ヒラギノ角ゴ Pro W3" pitchFamily="-84" charset="-128"/>
              </a:rPr>
              <a:t>undemocratic</a:t>
            </a:r>
            <a:r>
              <a:rPr lang="ja-JP" altLang="en-US" sz="2400">
                <a:ea typeface="ヒラギノ角ゴ Pro W3" pitchFamily="-84" charset="-128"/>
              </a:rPr>
              <a:t>”</a:t>
            </a:r>
            <a:r>
              <a:rPr lang="en-US" altLang="ja-JP" sz="2400">
                <a:ea typeface="ヒラギノ角ゴ Pro W3" pitchFamily="-84" charset="-128"/>
              </a:rPr>
              <a:t>—an elite group controlling an important aspect of the economy but accountable in few ways.</a:t>
            </a:r>
          </a:p>
          <a:p>
            <a:pPr eaLnBrk="1" hangingPunct="1"/>
            <a:r>
              <a:rPr lang="en-US" altLang="en-US" sz="2400">
                <a:ea typeface="ヒラギノ角ゴ Pro W3" pitchFamily="-84" charset="-128"/>
              </a:rPr>
              <a:t>If this argument seems unfounded, then ask why we don</a:t>
            </a:r>
            <a:r>
              <a:rPr lang="ja-JP" altLang="en-US" sz="2400">
                <a:ea typeface="ヒラギノ角ゴ Pro W3" pitchFamily="-84" charset="-128"/>
              </a:rPr>
              <a:t>’</a:t>
            </a:r>
            <a:r>
              <a:rPr lang="en-US" altLang="ja-JP" sz="2400">
                <a:ea typeface="ヒラギノ角ゴ Pro W3" pitchFamily="-84" charset="-128"/>
              </a:rPr>
              <a:t>t let the other aspects of the country be controlled by an elite few. Are military issues, for example, any less complex?</a:t>
            </a:r>
          </a:p>
          <a:p>
            <a:pPr eaLnBrk="1" hangingPunct="1"/>
            <a:r>
              <a:rPr lang="en-US" altLang="en-US" sz="2400">
                <a:ea typeface="ヒラギノ角ゴ Pro W3" pitchFamily="-84" charset="-128"/>
              </a:rPr>
              <a:t>Indeed, we hold the President and Congress accountable for the state of the economy, yet they have little control over one of the most important tools to direct the economy.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BC8F96B5-A4E4-4EDD-BE2B-27962D54F748}"/>
              </a:ext>
            </a:extLst>
          </p:cNvPr>
          <p:cNvSpPr>
            <a:spLocks noGrp="1"/>
          </p:cNvSpPr>
          <p:nvPr>
            <p:ph type="title"/>
          </p:nvPr>
        </p:nvSpPr>
        <p:spPr/>
        <p:txBody>
          <a:bodyPr/>
          <a:lstStyle/>
          <a:p>
            <a:pPr eaLnBrk="1" hangingPunct="1"/>
            <a:r>
              <a:rPr lang="en-US" altLang="en-US">
                <a:ea typeface="ヒラギノ角ゴ Pro W3" pitchFamily="-84" charset="-128"/>
              </a:rPr>
              <a:t>Case Against Independence (cont.)</a:t>
            </a:r>
          </a:p>
        </p:txBody>
      </p:sp>
      <p:sp>
        <p:nvSpPr>
          <p:cNvPr id="34819" name="Text Placeholder 2">
            <a:extLst>
              <a:ext uri="{FF2B5EF4-FFF2-40B4-BE49-F238E27FC236}">
                <a16:creationId xmlns:a16="http://schemas.microsoft.com/office/drawing/2014/main" id="{658DC977-0B06-482D-8E43-CA3BD008131C}"/>
              </a:ext>
            </a:extLst>
          </p:cNvPr>
          <p:cNvSpPr>
            <a:spLocks noGrp="1"/>
          </p:cNvSpPr>
          <p:nvPr>
            <p:ph idx="1"/>
          </p:nvPr>
        </p:nvSpPr>
        <p:spPr/>
        <p:txBody>
          <a:bodyPr/>
          <a:lstStyle/>
          <a:p>
            <a:pPr eaLnBrk="1" hangingPunct="1"/>
            <a:r>
              <a:rPr lang="en-US" altLang="en-US" sz="2400">
                <a:ea typeface="ヒラギノ角ゴ Pro W3" pitchFamily="-84" charset="-128"/>
              </a:rPr>
              <a:t>Further, the Fed has not always been successful in the past. It has made mistakes during the Great Depression and inflationary periods in the 1960s and 1970s.</a:t>
            </a:r>
          </a:p>
          <a:p>
            <a:pPr eaLnBrk="1" hangingPunct="1"/>
            <a:r>
              <a:rPr lang="en-US" altLang="en-US" sz="2400">
                <a:ea typeface="ヒラギノ角ゴ Pro W3" pitchFamily="-84" charset="-128"/>
              </a:rPr>
              <a:t>Lastly, the Fed can succumb to political pressure regardless of any state of independence. This pressure may be worse with few checks and balances in place.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6C49CAAD-9075-4DAE-90E8-39DCD7833624}"/>
              </a:ext>
            </a:extLst>
          </p:cNvPr>
          <p:cNvSpPr>
            <a:spLocks noGrp="1"/>
          </p:cNvSpPr>
          <p:nvPr>
            <p:ph type="title"/>
          </p:nvPr>
        </p:nvSpPr>
        <p:spPr/>
        <p:txBody>
          <a:bodyPr/>
          <a:lstStyle/>
          <a:p>
            <a:pPr eaLnBrk="1" hangingPunct="1"/>
            <a:r>
              <a:rPr lang="en-US" altLang="en-US">
                <a:ea typeface="ヒラギノ角ゴ Pro W3" pitchFamily="-84" charset="-128"/>
              </a:rPr>
              <a:t>Explaining Central Bank Behavior</a:t>
            </a:r>
          </a:p>
        </p:txBody>
      </p:sp>
      <p:sp>
        <p:nvSpPr>
          <p:cNvPr id="35843" name="Text Placeholder 2">
            <a:extLst>
              <a:ext uri="{FF2B5EF4-FFF2-40B4-BE49-F238E27FC236}">
                <a16:creationId xmlns:a16="http://schemas.microsoft.com/office/drawing/2014/main" id="{C499A21F-EABA-4FC0-9C15-CE53DE0690A6}"/>
              </a:ext>
            </a:extLst>
          </p:cNvPr>
          <p:cNvSpPr>
            <a:spLocks noGrp="1"/>
          </p:cNvSpPr>
          <p:nvPr>
            <p:ph idx="1"/>
          </p:nvPr>
        </p:nvSpPr>
        <p:spPr/>
        <p:txBody>
          <a:bodyPr/>
          <a:lstStyle/>
          <a:p>
            <a:pPr eaLnBrk="1" hangingPunct="1"/>
            <a:r>
              <a:rPr lang="en-US" altLang="en-US">
                <a:ea typeface="ヒラギノ角ゴ Pro W3" pitchFamily="-84" charset="-128"/>
              </a:rPr>
              <a:t>Two competing theories try to explain the observed behavior of central banks:</a:t>
            </a:r>
          </a:p>
          <a:p>
            <a:pPr lvl="1" eaLnBrk="1" hangingPunct="1">
              <a:buFont typeface="Arial" panose="020B0604020202020204" pitchFamily="34" charset="0"/>
              <a:buChar char="─"/>
            </a:pPr>
            <a:r>
              <a:rPr lang="en-US" altLang="en-US" i="1">
                <a:ea typeface="ヒラギノ角ゴ Pro W3" pitchFamily="-84" charset="-128"/>
              </a:rPr>
              <a:t>Public Interest View:</a:t>
            </a:r>
            <a:r>
              <a:rPr lang="en-US" altLang="en-US">
                <a:ea typeface="ヒラギノ角ゴ Pro W3" pitchFamily="-84" charset="-128"/>
              </a:rPr>
              <a:t> the central bank serves the public interest.</a:t>
            </a:r>
          </a:p>
          <a:p>
            <a:pPr lvl="1" eaLnBrk="1" hangingPunct="1">
              <a:buFont typeface="Arial" panose="020B0604020202020204" pitchFamily="34" charset="0"/>
              <a:buChar char="─"/>
            </a:pPr>
            <a:r>
              <a:rPr lang="en-US" altLang="en-US" i="1">
                <a:ea typeface="ヒラギノ角ゴ Pro W3" pitchFamily="-84" charset="-128"/>
              </a:rPr>
              <a:t>Theory of Bureaucratic Behavior: </a:t>
            </a:r>
            <a:r>
              <a:rPr lang="en-US" altLang="en-US">
                <a:ea typeface="ヒラギノ角ゴ Pro W3" pitchFamily="-84" charset="-128"/>
              </a:rPr>
              <a:t>the central bank will seek to maximize its own welfare.</a:t>
            </a:r>
          </a:p>
          <a:p>
            <a:pPr eaLnBrk="1" hangingPunct="1"/>
            <a:r>
              <a:rPr lang="en-US" altLang="en-US">
                <a:ea typeface="ヒラギノ角ゴ Pro W3" pitchFamily="-84" charset="-128"/>
              </a:rPr>
              <a:t>The Fed often fights to maintain autonomy while avoid conflict with Congressional power groups. These seem to favor the latter theory, but this view is probably too extreme.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4B71CA5-7231-4E58-B1F3-69DAEFE3BCA5}"/>
              </a:ext>
            </a:extLst>
          </p:cNvPr>
          <p:cNvSpPr>
            <a:spLocks noGrp="1"/>
          </p:cNvSpPr>
          <p:nvPr>
            <p:ph type="title"/>
          </p:nvPr>
        </p:nvSpPr>
        <p:spPr/>
        <p:txBody>
          <a:bodyPr/>
          <a:lstStyle/>
          <a:p>
            <a:pPr eaLnBrk="1" hangingPunct="1"/>
            <a:r>
              <a:rPr lang="en-US" altLang="en-US">
                <a:ea typeface="ヒラギノ角ゴ Pro W3" pitchFamily="-84" charset="-128"/>
              </a:rPr>
              <a:t>Inside the Fed: </a:t>
            </a:r>
            <a:br>
              <a:rPr lang="en-US" altLang="en-US">
                <a:ea typeface="ヒラギノ角ゴ Pro W3" pitchFamily="-84" charset="-128"/>
              </a:rPr>
            </a:br>
            <a:r>
              <a:rPr lang="en-US" altLang="en-US">
                <a:ea typeface="ヒラギノ角ゴ Pro W3" pitchFamily="-84" charset="-128"/>
              </a:rPr>
              <a:t>Fed</a:t>
            </a:r>
            <a:r>
              <a:rPr lang="ja-JP" altLang="en-US">
                <a:ea typeface="ヒラギノ角ゴ Pro W3" pitchFamily="-84" charset="-128"/>
              </a:rPr>
              <a:t>’</a:t>
            </a:r>
            <a:r>
              <a:rPr lang="en-US" altLang="ja-JP">
                <a:ea typeface="ヒラギノ角ゴ Pro W3" pitchFamily="-84" charset="-128"/>
              </a:rPr>
              <a:t>s Communication Strategy</a:t>
            </a:r>
            <a:endParaRPr lang="en-US" altLang="en-US">
              <a:ea typeface="ヒラギノ角ゴ Pro W3" pitchFamily="-84" charset="-128"/>
            </a:endParaRPr>
          </a:p>
        </p:txBody>
      </p:sp>
      <p:sp>
        <p:nvSpPr>
          <p:cNvPr id="36867" name="Text Placeholder 2">
            <a:extLst>
              <a:ext uri="{FF2B5EF4-FFF2-40B4-BE49-F238E27FC236}">
                <a16:creationId xmlns:a16="http://schemas.microsoft.com/office/drawing/2014/main" id="{1AB75D73-AB7F-4844-8902-16A234AA7DF9}"/>
              </a:ext>
            </a:extLst>
          </p:cNvPr>
          <p:cNvSpPr>
            <a:spLocks noGrp="1"/>
          </p:cNvSpPr>
          <p:nvPr>
            <p:ph idx="1"/>
          </p:nvPr>
        </p:nvSpPr>
        <p:spPr/>
        <p:txBody>
          <a:bodyPr/>
          <a:lstStyle/>
          <a:p>
            <a:pPr marL="0" indent="0" eaLnBrk="1" hangingPunct="1">
              <a:buFont typeface="Wingdings" panose="05000000000000000000" pitchFamily="2" charset="2"/>
              <a:buNone/>
            </a:pPr>
            <a:r>
              <a:rPr lang="en-US" altLang="en-US" dirty="0">
                <a:ea typeface="ヒラギノ角ゴ Pro W3" pitchFamily="-84" charset="-128"/>
              </a:rPr>
              <a:t>The Fed generally likes to keep its actions hidden—not transparent—to avoid conflicts with Congress and other politicians. </a:t>
            </a:r>
          </a:p>
          <a:p>
            <a:pPr marL="0" indent="0" eaLnBrk="1" hangingPunct="1">
              <a:buFont typeface="Wingdings" panose="05000000000000000000" pitchFamily="2" charset="2"/>
              <a:buNone/>
            </a:pPr>
            <a:endParaRPr lang="en-US" altLang="en-US" dirty="0">
              <a:ea typeface="ヒラギノ角ゴ Pro W3" pitchFamily="-84" charset="-128"/>
            </a:endParaRPr>
          </a:p>
          <a:p>
            <a:pPr marL="0" indent="0" eaLnBrk="1" hangingPunct="1">
              <a:buFont typeface="Wingdings" panose="05000000000000000000" pitchFamily="2" charset="2"/>
              <a:buNone/>
            </a:pPr>
            <a:r>
              <a:rPr lang="en-US" altLang="en-US" dirty="0">
                <a:ea typeface="ヒラギノ角ゴ Pro W3" pitchFamily="-84" charset="-128"/>
              </a:rPr>
              <a:t>For example, in the past, the Fed </a:t>
            </a:r>
            <a:r>
              <a:rPr lang="en-US" altLang="en-US" dirty="0" err="1">
                <a:ea typeface="ヒラギノ角ゴ Pro W3" pitchFamily="-84" charset="-128"/>
              </a:rPr>
              <a:t>didn</a:t>
            </a:r>
            <a:r>
              <a:rPr lang="ja-JP" altLang="en-US" dirty="0">
                <a:ea typeface="ヒラギノ角ゴ Pro W3" pitchFamily="-84" charset="-128"/>
              </a:rPr>
              <a:t>’</a:t>
            </a:r>
            <a:r>
              <a:rPr lang="en-US" altLang="ja-JP" dirty="0">
                <a:ea typeface="ヒラギノ角ゴ Pro W3" pitchFamily="-84" charset="-128"/>
              </a:rPr>
              <a:t>t announce the results of the FOMC meetings. </a:t>
            </a:r>
            <a:endParaRPr lang="en-US" altLang="en-US" dirty="0">
              <a:ea typeface="ヒラギノ角ゴ Pro W3" pitchFamily="-8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133CC4E2-C890-4B99-8F4A-BDBD62553DC9}"/>
              </a:ext>
            </a:extLst>
          </p:cNvPr>
          <p:cNvSpPr>
            <a:spLocks noGrp="1"/>
          </p:cNvSpPr>
          <p:nvPr>
            <p:ph type="title"/>
          </p:nvPr>
        </p:nvSpPr>
        <p:spPr>
          <a:xfrm>
            <a:off x="990600" y="0"/>
            <a:ext cx="7620000" cy="1143000"/>
          </a:xfrm>
        </p:spPr>
        <p:txBody>
          <a:bodyPr/>
          <a:lstStyle/>
          <a:p>
            <a:pPr eaLnBrk="1" hangingPunct="1"/>
            <a:r>
              <a:rPr lang="en-US" altLang="en-US">
                <a:ea typeface="ヒラギノ角ゴ Pro W3" pitchFamily="-84" charset="-128"/>
              </a:rPr>
              <a:t>Inside the Fed: Fed</a:t>
            </a:r>
            <a:r>
              <a:rPr lang="ja-JP" altLang="en-US">
                <a:ea typeface="ヒラギノ角ゴ Pro W3" pitchFamily="-84" charset="-128"/>
              </a:rPr>
              <a:t>’</a:t>
            </a:r>
            <a:r>
              <a:rPr lang="en-US" altLang="ja-JP">
                <a:ea typeface="ヒラギノ角ゴ Pro W3" pitchFamily="-84" charset="-128"/>
              </a:rPr>
              <a:t>s Communication Strategy (cont.)</a:t>
            </a:r>
            <a:endParaRPr lang="en-US" altLang="en-US">
              <a:ea typeface="ヒラギノ角ゴ Pro W3" pitchFamily="-84" charset="-128"/>
            </a:endParaRPr>
          </a:p>
        </p:txBody>
      </p:sp>
      <p:sp>
        <p:nvSpPr>
          <p:cNvPr id="37891" name="Text Placeholder 2">
            <a:extLst>
              <a:ext uri="{FF2B5EF4-FFF2-40B4-BE49-F238E27FC236}">
                <a16:creationId xmlns:a16="http://schemas.microsoft.com/office/drawing/2014/main" id="{11FF0537-BAF2-4CB1-84BB-711F5458253A}"/>
              </a:ext>
            </a:extLst>
          </p:cNvPr>
          <p:cNvSpPr>
            <a:spLocks noGrp="1"/>
          </p:cNvSpPr>
          <p:nvPr>
            <p:ph idx="1"/>
          </p:nvPr>
        </p:nvSpPr>
        <p:spPr/>
        <p:txBody>
          <a:bodyPr/>
          <a:lstStyle/>
          <a:p>
            <a:pPr marL="0" indent="0" eaLnBrk="1" hangingPunct="1">
              <a:buFont typeface="Wingdings" panose="05000000000000000000" pitchFamily="2" charset="2"/>
              <a:buNone/>
            </a:pPr>
            <a:r>
              <a:rPr lang="en-US" altLang="en-US" dirty="0">
                <a:ea typeface="ヒラギノ角ゴ Pro W3" pitchFamily="-84" charset="-128"/>
              </a:rPr>
              <a:t>Has made changes toward more transparency over the years:</a:t>
            </a:r>
          </a:p>
          <a:p>
            <a:pPr marL="0" indent="0" eaLnBrk="1" hangingPunct="1"/>
            <a:r>
              <a:rPr lang="en-US" altLang="en-US" sz="2000" dirty="0">
                <a:ea typeface="ヒラギノ角ゴ Pro W3" pitchFamily="-84" charset="-128"/>
              </a:rPr>
              <a:t>1994 - began to reveal the FOMC directives immediately after each FOMC meeting</a:t>
            </a:r>
          </a:p>
          <a:p>
            <a:pPr marL="0" indent="0" eaLnBrk="1" hangingPunct="1"/>
            <a:r>
              <a:rPr lang="en-US" altLang="en-US" sz="2000" dirty="0">
                <a:ea typeface="ヒラギノ角ゴ Pro W3" pitchFamily="-84" charset="-128"/>
              </a:rPr>
              <a:t>1999 - began to announce the </a:t>
            </a:r>
            <a:r>
              <a:rPr lang="ja-JP" altLang="en-US" sz="2000" dirty="0">
                <a:ea typeface="ヒラギノ角ゴ Pro W3" pitchFamily="-84" charset="-128"/>
              </a:rPr>
              <a:t>“</a:t>
            </a:r>
            <a:r>
              <a:rPr lang="en-US" altLang="ja-JP" sz="2000" dirty="0">
                <a:ea typeface="ヒラギノ角ゴ Pro W3" pitchFamily="-84" charset="-128"/>
              </a:rPr>
              <a:t>bias</a:t>
            </a:r>
            <a:r>
              <a:rPr lang="ja-JP" altLang="en-US" sz="2000" dirty="0">
                <a:ea typeface="ヒラギノ角ゴ Pro W3" pitchFamily="-84" charset="-128"/>
              </a:rPr>
              <a:t>”</a:t>
            </a:r>
            <a:r>
              <a:rPr lang="en-US" altLang="ja-JP" sz="2000" dirty="0">
                <a:ea typeface="ヒラギノ角ゴ Pro W3" pitchFamily="-84" charset="-128"/>
              </a:rPr>
              <a:t> toward which direction monetary policy was likely to go</a:t>
            </a:r>
          </a:p>
          <a:p>
            <a:pPr marL="0" indent="0" eaLnBrk="1" hangingPunct="1"/>
            <a:r>
              <a:rPr lang="en-US" altLang="en-US" sz="2000" dirty="0">
                <a:ea typeface="ヒラギノ角ゴ Pro W3" pitchFamily="-84" charset="-128"/>
              </a:rPr>
              <a:t>2002  - the Fed started to report the roll call for the FOMC meeting votes</a:t>
            </a:r>
          </a:p>
          <a:p>
            <a:pPr marL="0" indent="0" eaLnBrk="1" hangingPunct="1"/>
            <a:r>
              <a:rPr lang="en-US" altLang="en-US" sz="2000" dirty="0">
                <a:ea typeface="ヒラギノ角ゴ Pro W3" pitchFamily="-84" charset="-128"/>
              </a:rPr>
              <a:t>2004 – moved up the release date of the minutes of FOMC meetings</a:t>
            </a:r>
          </a:p>
          <a:p>
            <a:pPr marL="0" indent="0" eaLnBrk="1" hangingPunct="1"/>
            <a:endParaRPr lang="en-US" altLang="en-US" sz="2000" dirty="0">
              <a:ea typeface="ヒラギノ角ゴ Pro W3" pitchFamily="-84" charset="-128"/>
            </a:endParaRPr>
          </a:p>
          <a:p>
            <a:pPr marL="0" indent="0" eaLnBrk="1" hangingPunct="1"/>
            <a:r>
              <a:rPr lang="en-US" altLang="en-US" sz="2000" dirty="0">
                <a:ea typeface="ヒラギノ角ゴ Pro W3" pitchFamily="-84" charset="-128"/>
              </a:rPr>
              <a:t> </a:t>
            </a:r>
            <a:r>
              <a:rPr lang="en-US" altLang="en-US" sz="2000" b="1" dirty="0">
                <a:ea typeface="ヒラギノ角ゴ Pro W3" pitchFamily="-84" charset="-128"/>
              </a:rPr>
              <a:t>today: it announces also the interest rate forecasts!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2061F66C-7603-4157-B0A0-C76989254A62}"/>
              </a:ext>
            </a:extLst>
          </p:cNvPr>
          <p:cNvSpPr>
            <a:spLocks noGrp="1"/>
          </p:cNvSpPr>
          <p:nvPr>
            <p:ph type="title"/>
          </p:nvPr>
        </p:nvSpPr>
        <p:spPr/>
        <p:txBody>
          <a:bodyPr/>
          <a:lstStyle/>
          <a:p>
            <a:pPr eaLnBrk="1" hangingPunct="1"/>
            <a:r>
              <a:rPr lang="en-US" altLang="en-US">
                <a:ea typeface="ヒラギノ角ゴ Pro W3" pitchFamily="-84" charset="-128"/>
              </a:rPr>
              <a:t>Inside the Fed: Fed</a:t>
            </a:r>
            <a:r>
              <a:rPr lang="ja-JP" altLang="en-US">
                <a:ea typeface="ヒラギノ角ゴ Pro W3" pitchFamily="-84" charset="-128"/>
              </a:rPr>
              <a:t>’</a:t>
            </a:r>
            <a:r>
              <a:rPr lang="en-US" altLang="ja-JP">
                <a:ea typeface="ヒラギノ角ゴ Pro W3" pitchFamily="-84" charset="-128"/>
              </a:rPr>
              <a:t>s Communication Strategy (cont.)</a:t>
            </a:r>
            <a:endParaRPr lang="en-US" altLang="en-US">
              <a:ea typeface="ヒラギノ角ゴ Pro W3" pitchFamily="-84" charset="-128"/>
            </a:endParaRPr>
          </a:p>
        </p:txBody>
      </p:sp>
      <p:sp>
        <p:nvSpPr>
          <p:cNvPr id="3" name="Text Placeholder 2">
            <a:extLst>
              <a:ext uri="{FF2B5EF4-FFF2-40B4-BE49-F238E27FC236}">
                <a16:creationId xmlns:a16="http://schemas.microsoft.com/office/drawing/2014/main" id="{0E1BA754-9224-44C0-A193-5D3FBDDD31AD}"/>
              </a:ext>
            </a:extLst>
          </p:cNvPr>
          <p:cNvSpPr>
            <a:spLocks noGrp="1"/>
          </p:cNvSpPr>
          <p:nvPr>
            <p:ph idx="1"/>
          </p:nvPr>
        </p:nvSpPr>
        <p:spPr/>
        <p:txBody>
          <a:bodyPr/>
          <a:lstStyle/>
          <a:p>
            <a:pPr marL="0" indent="0" eaLnBrk="1" hangingPunct="1">
              <a:buFont typeface="Wingdings" pitchFamily="1" charset="2"/>
              <a:buNone/>
              <a:defRPr/>
            </a:pPr>
            <a:r>
              <a:rPr lang="en-US" dirty="0">
                <a:cs typeface="+mn-cs"/>
              </a:rPr>
              <a:t>Each chairman, of course, adds changes to this view:</a:t>
            </a:r>
          </a:p>
          <a:p>
            <a:pPr eaLnBrk="1" hangingPunct="1">
              <a:buSzPct val="120000"/>
              <a:buFont typeface="Arial"/>
              <a:buChar char="•"/>
              <a:defRPr/>
            </a:pPr>
            <a:r>
              <a:rPr lang="en-US" sz="2400" dirty="0">
                <a:cs typeface="+mn-cs"/>
              </a:rPr>
              <a:t>In 2007, Bernanke extended the forecast horizon for FOMC projections from 2 years to 3 years.</a:t>
            </a:r>
          </a:p>
          <a:p>
            <a:pPr eaLnBrk="1" hangingPunct="1">
              <a:buSzPct val="120000"/>
              <a:buFont typeface="Arial"/>
              <a:buChar char="•"/>
              <a:defRPr/>
            </a:pPr>
            <a:r>
              <a:rPr lang="en-US" sz="2400" dirty="0">
                <a:cs typeface="+mn-cs"/>
              </a:rPr>
              <a:t>FOMC publishes these projects quarterly (instead of twice a year).</a:t>
            </a:r>
          </a:p>
          <a:p>
            <a:pPr eaLnBrk="1" hangingPunct="1">
              <a:buSzPct val="120000"/>
              <a:buFont typeface="Arial"/>
              <a:buChar char="•"/>
              <a:defRPr/>
            </a:pPr>
            <a:r>
              <a:rPr lang="en-US" sz="2400" b="1" dirty="0">
                <a:cs typeface="+mn-cs"/>
              </a:rPr>
              <a:t>The Chairman now also gives a press conference after FOMC meetings in January, April, June, and November.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8C6B5A9-A6A2-426E-B174-8235DD0652E1}"/>
              </a:ext>
            </a:extLst>
          </p:cNvPr>
          <p:cNvSpPr>
            <a:spLocks noGrp="1"/>
          </p:cNvSpPr>
          <p:nvPr>
            <p:ph type="title"/>
          </p:nvPr>
        </p:nvSpPr>
        <p:spPr/>
        <p:txBody>
          <a:bodyPr/>
          <a:lstStyle/>
          <a:p>
            <a:pPr eaLnBrk="1" hangingPunct="1"/>
            <a:r>
              <a:rPr lang="en-US" altLang="en-US">
                <a:ea typeface="ヒラギノ角ゴ Pro W3" pitchFamily="-84" charset="-128"/>
              </a:rPr>
              <a:t>Structure and Independence of the European Central Bank</a:t>
            </a:r>
          </a:p>
        </p:txBody>
      </p:sp>
      <p:sp>
        <p:nvSpPr>
          <p:cNvPr id="39939" name="Text Placeholder 2">
            <a:extLst>
              <a:ext uri="{FF2B5EF4-FFF2-40B4-BE49-F238E27FC236}">
                <a16:creationId xmlns:a16="http://schemas.microsoft.com/office/drawing/2014/main" id="{C44E5E77-457F-4F5C-84C1-AB15B1510384}"/>
              </a:ext>
            </a:extLst>
          </p:cNvPr>
          <p:cNvSpPr>
            <a:spLocks noGrp="1"/>
          </p:cNvSpPr>
          <p:nvPr>
            <p:ph idx="1"/>
          </p:nvPr>
        </p:nvSpPr>
        <p:spPr/>
        <p:txBody>
          <a:bodyPr/>
          <a:lstStyle/>
          <a:p>
            <a:pPr eaLnBrk="1" hangingPunct="1"/>
            <a:r>
              <a:rPr lang="en-US" altLang="en-US" sz="2400">
                <a:ea typeface="ヒラギノ角ゴ Pro W3" pitchFamily="-84" charset="-128"/>
              </a:rPr>
              <a:t>Founded (as it currently exists) in 1999 by a treaty between the European Central Bank (ECB) and the European System of Central Banks (ESCB).</a:t>
            </a:r>
          </a:p>
          <a:p>
            <a:pPr eaLnBrk="1" hangingPunct="1"/>
            <a:r>
              <a:rPr lang="en-US" altLang="en-US" sz="2400">
                <a:ea typeface="ヒラギノ角ゴ Pro W3" pitchFamily="-84" charset="-128"/>
              </a:rPr>
              <a:t>The ECB is housed in Frankfurt, Germany.</a:t>
            </a:r>
          </a:p>
          <a:p>
            <a:pPr eaLnBrk="1" hangingPunct="1"/>
            <a:r>
              <a:rPr lang="en-US" altLang="en-US" sz="2400">
                <a:ea typeface="ヒラギノ角ゴ Pro W3" pitchFamily="-84" charset="-128"/>
              </a:rPr>
              <a:t>Executive board consists of the president, vice president, and four members, all serving eight-year terms.</a:t>
            </a:r>
          </a:p>
          <a:p>
            <a:pPr eaLnBrk="1" hangingPunct="1"/>
            <a:r>
              <a:rPr lang="en-US" altLang="en-US" sz="2400">
                <a:ea typeface="ヒラギノ角ゴ Pro W3" pitchFamily="-84" charset="-128"/>
              </a:rPr>
              <a:t>The policy group consists of the executive board and governors from the 17 member countries central banks.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13BA2820-B62D-4552-8831-7C6DB12A8D6A}"/>
              </a:ext>
            </a:extLst>
          </p:cNvPr>
          <p:cNvSpPr>
            <a:spLocks noGrp="1"/>
          </p:cNvSpPr>
          <p:nvPr>
            <p:ph type="title"/>
          </p:nvPr>
        </p:nvSpPr>
        <p:spPr/>
        <p:txBody>
          <a:bodyPr/>
          <a:lstStyle/>
          <a:p>
            <a:r>
              <a:rPr lang="it-IT" altLang="it-IT">
                <a:ea typeface="ヒラギノ角ゴ Pro W3" pitchFamily="-84" charset="-128"/>
              </a:rPr>
              <a:t>The system</a:t>
            </a:r>
            <a:endParaRPr lang="en-GB" altLang="it-IT">
              <a:ea typeface="ヒラギノ角ゴ Pro W3" pitchFamily="-84" charset="-128"/>
            </a:endParaRPr>
          </a:p>
        </p:txBody>
      </p:sp>
      <p:pic>
        <p:nvPicPr>
          <p:cNvPr id="40963" name="Picture 6">
            <a:extLst>
              <a:ext uri="{FF2B5EF4-FFF2-40B4-BE49-F238E27FC236}">
                <a16:creationId xmlns:a16="http://schemas.microsoft.com/office/drawing/2014/main" id="{C5F97CAA-0D7A-4805-B41A-6820B0F1E5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600200"/>
            <a:ext cx="8099425"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4D22FA6-6E00-4C93-B787-5319895D8AA4}"/>
              </a:ext>
            </a:extLst>
          </p:cNvPr>
          <p:cNvSpPr>
            <a:spLocks noGrp="1"/>
          </p:cNvSpPr>
          <p:nvPr>
            <p:ph type="title"/>
          </p:nvPr>
        </p:nvSpPr>
        <p:spPr/>
        <p:txBody>
          <a:bodyPr/>
          <a:lstStyle/>
          <a:p>
            <a:pPr eaLnBrk="1" hangingPunct="1"/>
            <a:r>
              <a:rPr lang="en-US" altLang="en-US">
                <a:ea typeface="ヒラギノ角ゴ Pro W3" pitchFamily="-84" charset="-128"/>
              </a:rPr>
              <a:t>Chapter Preview</a:t>
            </a:r>
          </a:p>
        </p:txBody>
      </p:sp>
      <p:sp>
        <p:nvSpPr>
          <p:cNvPr id="8195" name="Text Placeholder 2">
            <a:extLst>
              <a:ext uri="{FF2B5EF4-FFF2-40B4-BE49-F238E27FC236}">
                <a16:creationId xmlns:a16="http://schemas.microsoft.com/office/drawing/2014/main" id="{0196F9A7-28F4-4264-9B0A-B8BCAB478069}"/>
              </a:ext>
            </a:extLst>
          </p:cNvPr>
          <p:cNvSpPr>
            <a:spLocks noGrp="1"/>
          </p:cNvSpPr>
          <p:nvPr>
            <p:ph idx="1"/>
          </p:nvPr>
        </p:nvSpPr>
        <p:spPr/>
        <p:txBody>
          <a:bodyPr/>
          <a:lstStyle/>
          <a:p>
            <a:pPr marL="0" indent="0" eaLnBrk="1" hangingPunct="1">
              <a:buFont typeface="Wingdings" panose="05000000000000000000" pitchFamily="2" charset="2"/>
              <a:buNone/>
              <a:defRPr/>
            </a:pPr>
            <a:r>
              <a:rPr lang="en-US" altLang="en-US" dirty="0">
                <a:ea typeface="ヒラギノ角ゴ Pro W3" pitchFamily="-84" charset="-128"/>
              </a:rPr>
              <a:t>Central banks are the government authorities in charge of monetary policy. </a:t>
            </a:r>
          </a:p>
          <a:p>
            <a:pPr eaLnBrk="1" hangingPunct="1">
              <a:defRPr/>
            </a:pPr>
            <a:r>
              <a:rPr lang="en-US" altLang="en-US" dirty="0">
                <a:ea typeface="ヒラギノ角ゴ Pro W3" pitchFamily="-84" charset="-128"/>
              </a:rPr>
              <a:t>U.S., the central bank is the Federal Reserve System (FED)</a:t>
            </a:r>
          </a:p>
          <a:p>
            <a:pPr eaLnBrk="1" hangingPunct="1">
              <a:defRPr/>
            </a:pPr>
            <a:r>
              <a:rPr lang="en-US" altLang="en-US" dirty="0">
                <a:ea typeface="ヒラギノ角ゴ Pro W3" pitchFamily="-84" charset="-128"/>
              </a:rPr>
              <a:t>Europe: the European Central Bank (ECB)</a:t>
            </a:r>
          </a:p>
          <a:p>
            <a:pPr marL="0" indent="0" eaLnBrk="1" hangingPunct="1">
              <a:buFont typeface="Wingdings" panose="05000000000000000000" pitchFamily="2" charset="2"/>
              <a:buNone/>
              <a:defRPr/>
            </a:pPr>
            <a:endParaRPr lang="en-US" altLang="en-US" dirty="0">
              <a:ea typeface="ヒラギノ角ゴ Pro W3" pitchFamily="-84" charset="-128"/>
            </a:endParaRPr>
          </a:p>
          <a:p>
            <a:pPr marL="0" indent="0" eaLnBrk="1" hangingPunct="1">
              <a:buFont typeface="Wingdings" panose="05000000000000000000" pitchFamily="2" charset="2"/>
              <a:buNone/>
              <a:defRPr/>
            </a:pPr>
            <a:r>
              <a:rPr lang="en-US" altLang="en-US" dirty="0">
                <a:ea typeface="ヒラギノ角ゴ Pro W3" pitchFamily="-84" charset="-128"/>
              </a:rPr>
              <a:t>Although we typically hear about central banks in connection with interest rates, their actions also affect credit, the money supply, and inflation (just to name a few areas).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6CB4EEE0-30FD-46C2-B666-029516C2B078}"/>
              </a:ext>
            </a:extLst>
          </p:cNvPr>
          <p:cNvSpPr>
            <a:spLocks noGrp="1"/>
          </p:cNvSpPr>
          <p:nvPr>
            <p:ph type="title"/>
          </p:nvPr>
        </p:nvSpPr>
        <p:spPr/>
        <p:txBody>
          <a:bodyPr/>
          <a:lstStyle/>
          <a:p>
            <a:endParaRPr lang="en-GB" altLang="it-IT">
              <a:ea typeface="ヒラギノ角ゴ Pro W3" pitchFamily="-84" charset="-128"/>
            </a:endParaRPr>
          </a:p>
        </p:txBody>
      </p:sp>
      <p:pic>
        <p:nvPicPr>
          <p:cNvPr id="41987" name="Immagine 1" descr="9.2.pdf">
            <a:extLst>
              <a:ext uri="{FF2B5EF4-FFF2-40B4-BE49-F238E27FC236}">
                <a16:creationId xmlns:a16="http://schemas.microsoft.com/office/drawing/2014/main" id="{2612EB02-0F3D-4C94-A5D7-1DD3B4F988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88" y="1524000"/>
            <a:ext cx="8461375"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E2318CA-2D83-407A-9166-02C43CAC2851}"/>
              </a:ext>
            </a:extLst>
          </p:cNvPr>
          <p:cNvSpPr>
            <a:spLocks noGrp="1"/>
          </p:cNvSpPr>
          <p:nvPr>
            <p:ph type="title"/>
          </p:nvPr>
        </p:nvSpPr>
        <p:spPr/>
        <p:txBody>
          <a:bodyPr/>
          <a:lstStyle/>
          <a:p>
            <a:endParaRPr lang="en-GB" altLang="it-IT">
              <a:ea typeface="ヒラギノ角ゴ Pro W3" pitchFamily="-84" charset="-128"/>
            </a:endParaRPr>
          </a:p>
        </p:txBody>
      </p:sp>
      <p:sp>
        <p:nvSpPr>
          <p:cNvPr id="43011" name="Content Placeholder 2">
            <a:extLst>
              <a:ext uri="{FF2B5EF4-FFF2-40B4-BE49-F238E27FC236}">
                <a16:creationId xmlns:a16="http://schemas.microsoft.com/office/drawing/2014/main" id="{EA43BC77-2D96-49F3-ADA9-EC4EC501921F}"/>
              </a:ext>
            </a:extLst>
          </p:cNvPr>
          <p:cNvSpPr>
            <a:spLocks noGrp="1"/>
          </p:cNvSpPr>
          <p:nvPr>
            <p:ph idx="1"/>
          </p:nvPr>
        </p:nvSpPr>
        <p:spPr/>
        <p:txBody>
          <a:bodyPr/>
          <a:lstStyle/>
          <a:p>
            <a:r>
              <a:rPr lang="it-IT" altLang="en-US">
                <a:ea typeface="ヒラギノ角ゴ Pro W3" pitchFamily="-84" charset="-128"/>
              </a:rPr>
              <a:t>I compiti fondamentali dell</a:t>
            </a:r>
            <a:r>
              <a:rPr lang="it-IT" altLang="it-IT">
                <a:ea typeface="ヒラギノ角ゴ Pro W3" pitchFamily="-84" charset="-128"/>
              </a:rPr>
              <a:t>’</a:t>
            </a:r>
            <a:r>
              <a:rPr lang="it-IT" altLang="en-US">
                <a:ea typeface="ヒラギノ角ゴ Pro W3" pitchFamily="-84" charset="-128"/>
              </a:rPr>
              <a:t>Eurosistema sono i seguenti:</a:t>
            </a:r>
          </a:p>
          <a:p>
            <a:pPr lvl="3">
              <a:buFont typeface="Courier New" panose="02070309020205020404" pitchFamily="49" charset="0"/>
              <a:buChar char="o"/>
            </a:pPr>
            <a:r>
              <a:rPr lang="it-IT" altLang="en-US">
                <a:ea typeface="ヒラギノ角ゴ Pro W3" pitchFamily="-84" charset="-128"/>
                <a:cs typeface="Arial" panose="020B0604020202020204" pitchFamily="34" charset="0"/>
              </a:rPr>
              <a:t>definizione e attuazione della </a:t>
            </a:r>
            <a:r>
              <a:rPr lang="it-IT" altLang="en-US" i="1">
                <a:ea typeface="ヒラギノ角ゴ Pro W3" pitchFamily="-84" charset="-128"/>
                <a:cs typeface="Arial" panose="020B0604020202020204" pitchFamily="34" charset="0"/>
              </a:rPr>
              <a:t>politica monetaria </a:t>
            </a:r>
            <a:r>
              <a:rPr lang="it-IT" altLang="en-US">
                <a:ea typeface="ヒラギノ角ゴ Pro W3" pitchFamily="-84" charset="-128"/>
                <a:cs typeface="Arial" panose="020B0604020202020204" pitchFamily="34" charset="0"/>
              </a:rPr>
              <a:t>dell</a:t>
            </a:r>
            <a:r>
              <a:rPr lang="it-IT" altLang="it-IT">
                <a:ea typeface="ヒラギノ角ゴ Pro W3" pitchFamily="-84" charset="-128"/>
                <a:cs typeface="Arial" panose="020B0604020202020204" pitchFamily="34" charset="0"/>
              </a:rPr>
              <a:t>’</a:t>
            </a:r>
            <a:r>
              <a:rPr lang="it-IT" altLang="en-US">
                <a:ea typeface="ヒラギノ角ゴ Pro W3" pitchFamily="-84" charset="-128"/>
                <a:cs typeface="Arial" panose="020B0604020202020204" pitchFamily="34" charset="0"/>
              </a:rPr>
              <a:t>area euro</a:t>
            </a:r>
          </a:p>
          <a:p>
            <a:pPr lvl="3">
              <a:buFont typeface="Courier New" panose="02070309020205020404" pitchFamily="49" charset="0"/>
              <a:buChar char="o"/>
            </a:pPr>
            <a:r>
              <a:rPr lang="it-IT" altLang="en-US">
                <a:ea typeface="ヒラギノ角ゴ Pro W3" pitchFamily="-84" charset="-128"/>
                <a:cs typeface="Arial" panose="020B0604020202020204" pitchFamily="34" charset="0"/>
              </a:rPr>
              <a:t>svolgimento degli interventi sul </a:t>
            </a:r>
            <a:r>
              <a:rPr lang="it-IT" altLang="en-US" i="1">
                <a:ea typeface="ヒラギノ角ゴ Pro W3" pitchFamily="-84" charset="-128"/>
                <a:cs typeface="Arial" panose="020B0604020202020204" pitchFamily="34" charset="0"/>
              </a:rPr>
              <a:t>mercato dei cambi</a:t>
            </a:r>
            <a:endParaRPr lang="it-IT" altLang="en-US">
              <a:ea typeface="ヒラギノ角ゴ Pro W3" pitchFamily="-84" charset="-128"/>
              <a:cs typeface="Arial" panose="020B0604020202020204" pitchFamily="34" charset="0"/>
            </a:endParaRPr>
          </a:p>
          <a:p>
            <a:pPr lvl="3">
              <a:buFont typeface="Courier New" panose="02070309020205020404" pitchFamily="49" charset="0"/>
              <a:buChar char="o"/>
            </a:pPr>
            <a:r>
              <a:rPr lang="it-IT" altLang="en-US">
                <a:ea typeface="ヒラギノ角ゴ Pro W3" pitchFamily="-84" charset="-128"/>
                <a:cs typeface="Arial" panose="020B0604020202020204" pitchFamily="34" charset="0"/>
              </a:rPr>
              <a:t>gestione delle </a:t>
            </a:r>
            <a:r>
              <a:rPr lang="it-IT" altLang="en-US" i="1">
                <a:ea typeface="ヒラギノ角ゴ Pro W3" pitchFamily="-84" charset="-128"/>
                <a:cs typeface="Arial" panose="020B0604020202020204" pitchFamily="34" charset="0"/>
              </a:rPr>
              <a:t>riserve ufficiali </a:t>
            </a:r>
            <a:r>
              <a:rPr lang="it-IT" altLang="en-US">
                <a:ea typeface="ヒラギノ角ゴ Pro W3" pitchFamily="-84" charset="-128"/>
                <a:cs typeface="Arial" panose="020B0604020202020204" pitchFamily="34" charset="0"/>
              </a:rPr>
              <a:t>degli Stati membri</a:t>
            </a:r>
          </a:p>
          <a:p>
            <a:pPr lvl="3">
              <a:buFont typeface="Courier New" panose="02070309020205020404" pitchFamily="49" charset="0"/>
              <a:buChar char="o"/>
            </a:pPr>
            <a:r>
              <a:rPr lang="it-IT" altLang="en-US">
                <a:ea typeface="ヒラギノ角ゴ Pro W3" pitchFamily="-84" charset="-128"/>
                <a:cs typeface="Arial" panose="020B0604020202020204" pitchFamily="34" charset="0"/>
              </a:rPr>
              <a:t>promozione del regolare funzionamento dei </a:t>
            </a:r>
            <a:r>
              <a:rPr lang="it-IT" altLang="en-US" i="1">
                <a:ea typeface="ヒラギノ角ゴ Pro W3" pitchFamily="-84" charset="-128"/>
                <a:cs typeface="Arial" panose="020B0604020202020204" pitchFamily="34" charset="0"/>
              </a:rPr>
              <a:t>sistemi di pagamento</a:t>
            </a:r>
            <a:endParaRPr lang="it-IT" altLang="en-US">
              <a:ea typeface="ヒラギノ角ゴ Pro W3" pitchFamily="-84" charset="-128"/>
              <a:cs typeface="Arial" panose="020B0604020202020204" pitchFamily="34" charset="0"/>
            </a:endParaRPr>
          </a:p>
          <a:p>
            <a:endParaRPr lang="en-GB" altLang="it-IT">
              <a:ea typeface="ヒラギノ角ゴ Pro W3" pitchFamily="-84"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1BC4F023-3F54-4375-A34E-AE14388D1C4A}"/>
              </a:ext>
            </a:extLst>
          </p:cNvPr>
          <p:cNvSpPr>
            <a:spLocks noGrp="1"/>
          </p:cNvSpPr>
          <p:nvPr>
            <p:ph type="title"/>
          </p:nvPr>
        </p:nvSpPr>
        <p:spPr/>
        <p:txBody>
          <a:bodyPr/>
          <a:lstStyle/>
          <a:p>
            <a:pPr eaLnBrk="1" hangingPunct="1"/>
            <a:r>
              <a:rPr lang="en-US" altLang="en-US">
                <a:ea typeface="ヒラギノ角ゴ Pro W3" pitchFamily="-84" charset="-128"/>
              </a:rPr>
              <a:t>The European Central Bank</a:t>
            </a:r>
          </a:p>
        </p:txBody>
      </p:sp>
      <p:sp>
        <p:nvSpPr>
          <p:cNvPr id="44035" name="Text Placeholder 2">
            <a:extLst>
              <a:ext uri="{FF2B5EF4-FFF2-40B4-BE49-F238E27FC236}">
                <a16:creationId xmlns:a16="http://schemas.microsoft.com/office/drawing/2014/main" id="{FEFC2BBC-562B-4A9D-8BEB-2724001489BA}"/>
              </a:ext>
            </a:extLst>
          </p:cNvPr>
          <p:cNvSpPr>
            <a:spLocks noGrp="1"/>
          </p:cNvSpPr>
          <p:nvPr>
            <p:ph idx="1"/>
          </p:nvPr>
        </p:nvSpPr>
        <p:spPr/>
        <p:txBody>
          <a:bodyPr/>
          <a:lstStyle/>
          <a:p>
            <a:pPr eaLnBrk="1" hangingPunct="1"/>
            <a:r>
              <a:rPr lang="en-US" altLang="en-US">
                <a:ea typeface="ヒラギノ角ゴ Pro W3" pitchFamily="-84" charset="-128"/>
              </a:rPr>
              <a:t>The ECB is the most instrument and goal independent central bank in the world. It was given independence in the Maastricht Treaty, and that policy can only be changed by amending the treaty.</a:t>
            </a:r>
          </a:p>
          <a:p>
            <a:pPr eaLnBrk="1" hangingPunct="1"/>
            <a:r>
              <a:rPr lang="en-US" altLang="en-US">
                <a:ea typeface="ヒラギノ角ゴ Pro W3" pitchFamily="-84" charset="-128"/>
              </a:rPr>
              <a:t>The treaty set the ECB</a:t>
            </a:r>
            <a:r>
              <a:rPr lang="ja-JP" altLang="en-US">
                <a:ea typeface="ヒラギノ角ゴ Pro W3" pitchFamily="-84" charset="-128"/>
              </a:rPr>
              <a:t>’</a:t>
            </a:r>
            <a:r>
              <a:rPr lang="en-US" altLang="ja-JP">
                <a:ea typeface="ヒラギノ角ゴ Pro W3" pitchFamily="-84" charset="-128"/>
              </a:rPr>
              <a:t>s long-term goal as price stability, so it</a:t>
            </a:r>
            <a:r>
              <a:rPr lang="ja-JP" altLang="en-US">
                <a:ea typeface="ヒラギノ角ゴ Pro W3" pitchFamily="-84" charset="-128"/>
              </a:rPr>
              <a:t>’</a:t>
            </a:r>
            <a:r>
              <a:rPr lang="en-US" altLang="ja-JP">
                <a:ea typeface="ヒラギノ角ゴ Pro W3" pitchFamily="-84" charset="-128"/>
              </a:rPr>
              <a:t>s not entirely free to pursue its own goals.</a:t>
            </a:r>
            <a:endParaRPr lang="en-US" altLang="en-US">
              <a:ea typeface="ヒラギノ角ゴ Pro W3" pitchFamily="-84"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53CD2164-5F73-4CC2-A64F-4389EACFB4A1}"/>
              </a:ext>
            </a:extLst>
          </p:cNvPr>
          <p:cNvSpPr>
            <a:spLocks noGrp="1"/>
          </p:cNvSpPr>
          <p:nvPr>
            <p:ph type="title"/>
          </p:nvPr>
        </p:nvSpPr>
        <p:spPr/>
        <p:txBody>
          <a:bodyPr/>
          <a:lstStyle/>
          <a:p>
            <a:pPr eaLnBrk="1" hangingPunct="1"/>
            <a:r>
              <a:rPr lang="en-US" altLang="en-US">
                <a:ea typeface="ヒラギノ角ゴ Pro W3" pitchFamily="-84" charset="-128"/>
              </a:rPr>
              <a:t>Structure and Independence of Other Foreign Central Banks</a:t>
            </a:r>
          </a:p>
        </p:txBody>
      </p:sp>
      <p:sp>
        <p:nvSpPr>
          <p:cNvPr id="54274" name="Text Placeholder 2">
            <a:extLst>
              <a:ext uri="{FF2B5EF4-FFF2-40B4-BE49-F238E27FC236}">
                <a16:creationId xmlns:a16="http://schemas.microsoft.com/office/drawing/2014/main" id="{FC79790F-CF22-4084-8144-2854901AF648}"/>
              </a:ext>
            </a:extLst>
          </p:cNvPr>
          <p:cNvSpPr>
            <a:spLocks noGrp="1"/>
          </p:cNvSpPr>
          <p:nvPr>
            <p:ph idx="1"/>
          </p:nvPr>
        </p:nvSpPr>
        <p:spPr>
          <a:xfrm>
            <a:off x="381000" y="1676400"/>
            <a:ext cx="8610600" cy="4419600"/>
          </a:xfrm>
        </p:spPr>
        <p:txBody>
          <a:bodyPr/>
          <a:lstStyle/>
          <a:p>
            <a:pPr marL="0" indent="0" eaLnBrk="1" hangingPunct="1">
              <a:buFont typeface="Wingdings" charset="0"/>
              <a:buNone/>
              <a:defRPr/>
            </a:pPr>
            <a:r>
              <a:rPr lang="en-US" dirty="0">
                <a:ea typeface="ヒラギノ角ゴ Pro W3" charset="0"/>
                <a:cs typeface="ヒラギノ角ゴ Pro W3" charset="0"/>
              </a:rPr>
              <a:t>Unlike the United States, central banks of other industrial countries consist of one central bank that is owned by the government. Here, we examine the structure and independence of important foreign central banks:</a:t>
            </a:r>
          </a:p>
          <a:p>
            <a:pPr marL="338138" indent="-338138" eaLnBrk="1" hangingPunct="1">
              <a:spcBef>
                <a:spcPts val="800"/>
              </a:spcBef>
              <a:defRPr/>
            </a:pPr>
            <a:r>
              <a:rPr lang="en-US" dirty="0">
                <a:ea typeface="ヒラギノ角ゴ Pro W3" charset="0"/>
                <a:cs typeface="ヒラギノ角ゴ Pro W3" charset="0"/>
              </a:rPr>
              <a:t>Bank of England</a:t>
            </a:r>
          </a:p>
          <a:p>
            <a:pPr marL="338138" indent="-338138" eaLnBrk="1" hangingPunct="1">
              <a:spcBef>
                <a:spcPts val="800"/>
              </a:spcBef>
              <a:defRPr/>
            </a:pPr>
            <a:r>
              <a:rPr lang="en-US" dirty="0">
                <a:ea typeface="ヒラギノ角ゴ Pro W3" charset="0"/>
                <a:cs typeface="ヒラギノ角ゴ Pro W3" charset="0"/>
              </a:rPr>
              <a:t>Bank of Japan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DEF88FF6-C62F-41F7-96B4-E6E817745238}"/>
              </a:ext>
            </a:extLst>
          </p:cNvPr>
          <p:cNvSpPr>
            <a:spLocks noGrp="1"/>
          </p:cNvSpPr>
          <p:nvPr>
            <p:ph type="title"/>
          </p:nvPr>
        </p:nvSpPr>
        <p:spPr/>
        <p:txBody>
          <a:bodyPr/>
          <a:lstStyle/>
          <a:p>
            <a:pPr eaLnBrk="1" hangingPunct="1"/>
            <a:r>
              <a:rPr lang="en-US" altLang="en-US">
                <a:ea typeface="ヒラギノ角ゴ Pro W3" pitchFamily="-84" charset="-128"/>
              </a:rPr>
              <a:t>Bank of England</a:t>
            </a:r>
          </a:p>
        </p:txBody>
      </p:sp>
      <p:sp>
        <p:nvSpPr>
          <p:cNvPr id="46083" name="Text Placeholder 2">
            <a:extLst>
              <a:ext uri="{FF2B5EF4-FFF2-40B4-BE49-F238E27FC236}">
                <a16:creationId xmlns:a16="http://schemas.microsoft.com/office/drawing/2014/main" id="{654EB9A0-94F2-49F9-8AF5-3C79C53F5F83}"/>
              </a:ext>
            </a:extLst>
          </p:cNvPr>
          <p:cNvSpPr>
            <a:spLocks noGrp="1"/>
          </p:cNvSpPr>
          <p:nvPr>
            <p:ph idx="1"/>
          </p:nvPr>
        </p:nvSpPr>
        <p:spPr>
          <a:xfrm>
            <a:off x="381000" y="1524000"/>
            <a:ext cx="8610600" cy="4572000"/>
          </a:xfrm>
        </p:spPr>
        <p:txBody>
          <a:bodyPr/>
          <a:lstStyle/>
          <a:p>
            <a:pPr eaLnBrk="1" hangingPunct="1">
              <a:lnSpc>
                <a:spcPts val="2600"/>
              </a:lnSpc>
              <a:spcBef>
                <a:spcPts val="800"/>
              </a:spcBef>
            </a:pPr>
            <a:r>
              <a:rPr lang="en-US" altLang="en-US" sz="2400">
                <a:ea typeface="ヒラギノ角ゴ Pro W3" pitchFamily="-84" charset="-128"/>
              </a:rPr>
              <a:t>Founded in 1694</a:t>
            </a:r>
          </a:p>
          <a:p>
            <a:pPr eaLnBrk="1" hangingPunct="1">
              <a:lnSpc>
                <a:spcPts val="2600"/>
              </a:lnSpc>
              <a:spcBef>
                <a:spcPts val="800"/>
              </a:spcBef>
            </a:pPr>
            <a:r>
              <a:rPr lang="en-US" altLang="en-US" sz="2400">
                <a:ea typeface="ヒラギノ角ゴ Pro W3" pitchFamily="-84" charset="-128"/>
              </a:rPr>
              <a:t>The </a:t>
            </a:r>
            <a:r>
              <a:rPr lang="ja-JP" altLang="en-US" sz="2400">
                <a:ea typeface="ヒラギノ角ゴ Pro W3" pitchFamily="-84" charset="-128"/>
              </a:rPr>
              <a:t>“</a:t>
            </a:r>
            <a:r>
              <a:rPr lang="en-US" altLang="ja-JP" sz="2400">
                <a:ea typeface="ヒラギノ角ゴ Pro W3" pitchFamily="-84" charset="-128"/>
              </a:rPr>
              <a:t>Court</a:t>
            </a:r>
            <a:r>
              <a:rPr lang="ja-JP" altLang="en-US" sz="2400">
                <a:ea typeface="ヒラギノ角ゴ Pro W3" pitchFamily="-84" charset="-128"/>
              </a:rPr>
              <a:t>”</a:t>
            </a:r>
            <a:r>
              <a:rPr lang="en-US" altLang="ja-JP" sz="2400">
                <a:ea typeface="ヒラギノ角ゴ Pro W3" pitchFamily="-84" charset="-128"/>
              </a:rPr>
              <a:t> consists of the governor, two deputy governors (five-year terms), and 16 nonexecutive directors (three-year terms).</a:t>
            </a:r>
          </a:p>
          <a:p>
            <a:pPr eaLnBrk="1" hangingPunct="1">
              <a:lnSpc>
                <a:spcPts val="2600"/>
              </a:lnSpc>
              <a:spcBef>
                <a:spcPts val="800"/>
              </a:spcBef>
            </a:pPr>
            <a:r>
              <a:rPr lang="en-US" altLang="en-US" sz="2400">
                <a:ea typeface="ヒラギノ角ゴ Pro W3" pitchFamily="-84" charset="-128"/>
              </a:rPr>
              <a:t>The Monetary Policy committee compares with the U.S. FOMC, consisting of the governor, deputy governors, two other central bank officials, plus four outside economic experts.</a:t>
            </a:r>
          </a:p>
          <a:p>
            <a:pPr eaLnBrk="1" hangingPunct="1">
              <a:lnSpc>
                <a:spcPts val="2600"/>
              </a:lnSpc>
              <a:spcBef>
                <a:spcPts val="800"/>
              </a:spcBef>
            </a:pPr>
            <a:r>
              <a:rPr lang="en-US" altLang="en-US" sz="2400">
                <a:ea typeface="ヒラギノ角ゴ Pro W3" pitchFamily="-84" charset="-128"/>
              </a:rPr>
              <a:t>The Bank was the least independent of the central banks, until 1997, when it was granted authority to set interest rates.</a:t>
            </a:r>
          </a:p>
          <a:p>
            <a:pPr eaLnBrk="1" hangingPunct="1">
              <a:lnSpc>
                <a:spcPts val="2600"/>
              </a:lnSpc>
              <a:spcBef>
                <a:spcPts val="800"/>
              </a:spcBef>
            </a:pPr>
            <a:r>
              <a:rPr lang="en-US" altLang="en-US" sz="2400">
                <a:ea typeface="ヒラギノ角ゴ Pro W3" pitchFamily="-84" charset="-128"/>
              </a:rPr>
              <a:t>The government can step in under </a:t>
            </a:r>
            <a:r>
              <a:rPr lang="ja-JP" altLang="en-US" sz="2400">
                <a:ea typeface="ヒラギノ角ゴ Pro W3" pitchFamily="-84" charset="-128"/>
              </a:rPr>
              <a:t>“</a:t>
            </a:r>
            <a:r>
              <a:rPr lang="en-US" altLang="ja-JP" sz="2400">
                <a:ea typeface="ヒラギノ角ゴ Pro W3" pitchFamily="-84" charset="-128"/>
              </a:rPr>
              <a:t>extreme</a:t>
            </a:r>
            <a:r>
              <a:rPr lang="ja-JP" altLang="en-US" sz="2400">
                <a:ea typeface="ヒラギノ角ゴ Pro W3" pitchFamily="-84" charset="-128"/>
              </a:rPr>
              <a:t>”</a:t>
            </a:r>
            <a:r>
              <a:rPr lang="en-US" altLang="ja-JP" sz="2400">
                <a:ea typeface="ヒラギノ角ゴ Pro W3" pitchFamily="-84" charset="-128"/>
              </a:rPr>
              <a:t> circumstances, but has never done so yet.</a:t>
            </a:r>
            <a:endParaRPr lang="en-US" altLang="en-US" sz="2400">
              <a:ea typeface="ヒラギノ角ゴ Pro W3" pitchFamily="-84"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CE6AC670-DA19-49A6-AD9D-D131ACA602EB}"/>
              </a:ext>
            </a:extLst>
          </p:cNvPr>
          <p:cNvSpPr>
            <a:spLocks noGrp="1"/>
          </p:cNvSpPr>
          <p:nvPr>
            <p:ph type="title"/>
          </p:nvPr>
        </p:nvSpPr>
        <p:spPr/>
        <p:txBody>
          <a:bodyPr/>
          <a:lstStyle/>
          <a:p>
            <a:pPr eaLnBrk="1" hangingPunct="1"/>
            <a:r>
              <a:rPr lang="en-US" altLang="en-US">
                <a:ea typeface="ヒラギノ角ゴ Pro W3" pitchFamily="-84" charset="-128"/>
              </a:rPr>
              <a:t>Bank of Japan (Nippon Ginko)</a:t>
            </a:r>
          </a:p>
        </p:txBody>
      </p:sp>
      <p:sp>
        <p:nvSpPr>
          <p:cNvPr id="47107" name="Text Placeholder 2">
            <a:extLst>
              <a:ext uri="{FF2B5EF4-FFF2-40B4-BE49-F238E27FC236}">
                <a16:creationId xmlns:a16="http://schemas.microsoft.com/office/drawing/2014/main" id="{3B88DC08-096B-4FCA-AB3B-CA93EB9D5E29}"/>
              </a:ext>
            </a:extLst>
          </p:cNvPr>
          <p:cNvSpPr>
            <a:spLocks noGrp="1"/>
          </p:cNvSpPr>
          <p:nvPr>
            <p:ph idx="1"/>
          </p:nvPr>
        </p:nvSpPr>
        <p:spPr/>
        <p:txBody>
          <a:bodyPr/>
          <a:lstStyle/>
          <a:p>
            <a:pPr eaLnBrk="1" hangingPunct="1"/>
            <a:r>
              <a:rPr lang="en-US" altLang="en-US" sz="2400">
                <a:ea typeface="ヒラギノ角ゴ Pro W3" pitchFamily="-84" charset="-128"/>
              </a:rPr>
              <a:t>Founded in 1882</a:t>
            </a:r>
          </a:p>
          <a:p>
            <a:pPr eaLnBrk="1" hangingPunct="1"/>
            <a:r>
              <a:rPr lang="en-US" altLang="en-US" sz="2400">
                <a:ea typeface="ヒラギノ角ゴ Pro W3" pitchFamily="-84" charset="-128"/>
              </a:rPr>
              <a:t>The Policy Board sets monetary policy, and consists of the governor, two vice governors, and six outside members. All serve five-year terms.</a:t>
            </a:r>
          </a:p>
          <a:p>
            <a:pPr eaLnBrk="1" hangingPunct="1"/>
            <a:r>
              <a:rPr lang="en-US" altLang="en-US" sz="2400">
                <a:ea typeface="ヒラギノ角ゴ Pro W3" pitchFamily="-84" charset="-128"/>
              </a:rPr>
              <a:t>The Bank of Japan Law (1998) gave the Bank considerable instrument and goal independence.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B9DE653E-5173-408C-A17B-3184DABD7350}"/>
              </a:ext>
            </a:extLst>
          </p:cNvPr>
          <p:cNvSpPr>
            <a:spLocks noGrp="1"/>
          </p:cNvSpPr>
          <p:nvPr>
            <p:ph type="title"/>
          </p:nvPr>
        </p:nvSpPr>
        <p:spPr/>
        <p:txBody>
          <a:bodyPr/>
          <a:lstStyle/>
          <a:p>
            <a:pPr eaLnBrk="1" hangingPunct="1"/>
            <a:r>
              <a:rPr lang="en-US" altLang="en-US">
                <a:ea typeface="ヒラギノ角ゴ Pro W3" pitchFamily="-84" charset="-128"/>
              </a:rPr>
              <a:t>Bank of Japan (Nippon Ginko)</a:t>
            </a:r>
          </a:p>
        </p:txBody>
      </p:sp>
      <p:sp>
        <p:nvSpPr>
          <p:cNvPr id="48131" name="Text Placeholder 2">
            <a:extLst>
              <a:ext uri="{FF2B5EF4-FFF2-40B4-BE49-F238E27FC236}">
                <a16:creationId xmlns:a16="http://schemas.microsoft.com/office/drawing/2014/main" id="{6F50F01D-9075-4864-936B-AAB85A29F583}"/>
              </a:ext>
            </a:extLst>
          </p:cNvPr>
          <p:cNvSpPr>
            <a:spLocks noGrp="1"/>
          </p:cNvSpPr>
          <p:nvPr>
            <p:ph idx="1"/>
          </p:nvPr>
        </p:nvSpPr>
        <p:spPr/>
        <p:txBody>
          <a:bodyPr/>
          <a:lstStyle/>
          <a:p>
            <a:pPr eaLnBrk="1" hangingPunct="1"/>
            <a:r>
              <a:rPr lang="en-US" altLang="en-US" sz="2400" dirty="0">
                <a:ea typeface="ヒラギノ角ゴ Pro W3" pitchFamily="-84" charset="-128"/>
              </a:rPr>
              <a:t>Recently, Ministry of Finance lost its authority to oversee many operations of the Bank of Japan.</a:t>
            </a:r>
          </a:p>
          <a:p>
            <a:pPr eaLnBrk="1" hangingPunct="1"/>
            <a:r>
              <a:rPr lang="en-US" altLang="en-US" sz="2400" dirty="0">
                <a:highlight>
                  <a:srgbClr val="FFFF00"/>
                </a:highlight>
                <a:ea typeface="ヒラギノ角ゴ Pro W3" pitchFamily="-84" charset="-128"/>
              </a:rPr>
              <a:t>In a recent episode, the new Abe government put pressure on the Bank of Japan to adopt a 2% inflation target against the wishes of its current Governor</a:t>
            </a:r>
            <a:r>
              <a:rPr lang="en-US" altLang="en-US" sz="2400" dirty="0">
                <a:ea typeface="ヒラギノ角ゴ Pro W3" pitchFamily="-84" charset="-128"/>
              </a:rPr>
              <a:t>.</a:t>
            </a:r>
          </a:p>
          <a:p>
            <a:pPr eaLnBrk="1" hangingPunct="1"/>
            <a:r>
              <a:rPr lang="en-US" altLang="en-US" sz="2400" dirty="0">
                <a:ea typeface="ヒラギノ角ゴ Pro W3" pitchFamily="-84" charset="-128"/>
              </a:rPr>
              <a:t>Governor resigned!  May suggest that the Bank of Japan</a:t>
            </a:r>
            <a:r>
              <a:rPr lang="ja-JP" altLang="en-US" sz="2400" dirty="0">
                <a:ea typeface="ヒラギノ角ゴ Pro W3" pitchFamily="-84" charset="-128"/>
              </a:rPr>
              <a:t>’</a:t>
            </a:r>
            <a:r>
              <a:rPr lang="en-US" altLang="ja-JP" sz="2400" dirty="0">
                <a:ea typeface="ヒラギノ角ゴ Pro W3" pitchFamily="-84" charset="-128"/>
              </a:rPr>
              <a:t>s independence is limited.</a:t>
            </a:r>
            <a:endParaRPr lang="en-US" altLang="en-US" sz="2400" dirty="0">
              <a:ea typeface="ヒラギノ角ゴ Pro W3" pitchFamily="-84"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970BC07E-221C-43E4-85D3-B93A33FCDD27}"/>
              </a:ext>
            </a:extLst>
          </p:cNvPr>
          <p:cNvSpPr>
            <a:spLocks noGrp="1"/>
          </p:cNvSpPr>
          <p:nvPr>
            <p:ph type="title"/>
          </p:nvPr>
        </p:nvSpPr>
        <p:spPr/>
        <p:txBody>
          <a:bodyPr/>
          <a:lstStyle/>
          <a:p>
            <a:pPr eaLnBrk="1" hangingPunct="1"/>
            <a:r>
              <a:rPr lang="en-US" altLang="en-US">
                <a:ea typeface="ヒラギノ角ゴ Pro W3" pitchFamily="-84" charset="-128"/>
              </a:rPr>
              <a:t>Trend toward Independence</a:t>
            </a:r>
          </a:p>
        </p:txBody>
      </p:sp>
      <p:sp>
        <p:nvSpPr>
          <p:cNvPr id="49155" name="Text Placeholder 2">
            <a:extLst>
              <a:ext uri="{FF2B5EF4-FFF2-40B4-BE49-F238E27FC236}">
                <a16:creationId xmlns:a16="http://schemas.microsoft.com/office/drawing/2014/main" id="{45DB2B65-CC8D-4640-9FD0-6C4DA6897FD4}"/>
              </a:ext>
            </a:extLst>
          </p:cNvPr>
          <p:cNvSpPr>
            <a:spLocks noGrp="1"/>
          </p:cNvSpPr>
          <p:nvPr>
            <p:ph idx="1"/>
          </p:nvPr>
        </p:nvSpPr>
        <p:spPr/>
        <p:txBody>
          <a:bodyPr/>
          <a:lstStyle/>
          <a:p>
            <a:pPr marL="0" indent="0" eaLnBrk="1" hangingPunct="1">
              <a:buFont typeface="Wingdings" panose="05000000000000000000" pitchFamily="2" charset="2"/>
              <a:buNone/>
            </a:pPr>
            <a:r>
              <a:rPr lang="en-US" altLang="en-US">
                <a:ea typeface="ヒラギノ角ゴ Pro W3" pitchFamily="-84" charset="-128"/>
              </a:rPr>
              <a:t>In recent years, we have seen a remarkable trend toward increasing independence. The Fed used to be substantially more independent than other central banks, but this has changed with the formation of the ECB and changes at other central banks. This trend should continue.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3DFC69D-4FBB-4046-9187-823499289762}"/>
              </a:ext>
            </a:extLst>
          </p:cNvPr>
          <p:cNvSpPr>
            <a:spLocks noGrp="1"/>
          </p:cNvSpPr>
          <p:nvPr>
            <p:ph type="title"/>
          </p:nvPr>
        </p:nvSpPr>
        <p:spPr/>
        <p:txBody>
          <a:bodyPr/>
          <a:lstStyle/>
          <a:p>
            <a:pPr eaLnBrk="1" hangingPunct="1"/>
            <a:r>
              <a:rPr lang="en-US" altLang="en-US">
                <a:ea typeface="ヒラギノ角ゴ Pro W3" pitchFamily="-84" charset="-128"/>
              </a:rPr>
              <a:t>Chapter Preview</a:t>
            </a:r>
          </a:p>
        </p:txBody>
      </p:sp>
      <p:sp>
        <p:nvSpPr>
          <p:cNvPr id="10243" name="Text Placeholder 2">
            <a:extLst>
              <a:ext uri="{FF2B5EF4-FFF2-40B4-BE49-F238E27FC236}">
                <a16:creationId xmlns:a16="http://schemas.microsoft.com/office/drawing/2014/main" id="{38793688-2690-44DF-88ED-50CB33EC3D01}"/>
              </a:ext>
            </a:extLst>
          </p:cNvPr>
          <p:cNvSpPr>
            <a:spLocks noGrp="1"/>
          </p:cNvSpPr>
          <p:nvPr>
            <p:ph idx="1"/>
          </p:nvPr>
        </p:nvSpPr>
        <p:spPr/>
        <p:txBody>
          <a:bodyPr/>
          <a:lstStyle/>
          <a:p>
            <a:pPr eaLnBrk="1" hangingPunct="1"/>
            <a:r>
              <a:rPr lang="en-US" altLang="en-US" sz="2400">
                <a:ea typeface="ヒラギノ角ゴ Pro W3" pitchFamily="-84" charset="-128"/>
              </a:rPr>
              <a:t>We examine the role of government authorities over the money supply. </a:t>
            </a:r>
          </a:p>
          <a:p>
            <a:pPr eaLnBrk="1" hangingPunct="1"/>
            <a:r>
              <a:rPr lang="en-US" altLang="en-US" sz="2400">
                <a:ea typeface="ヒラギノ角ゴ Pro W3" pitchFamily="-84" charset="-128"/>
              </a:rPr>
              <a:t>We focus primarily on the role of the U.S. Federal Reserve System, but also examine similar organizations in other nations. </a:t>
            </a:r>
          </a:p>
          <a:p>
            <a:pPr eaLnBrk="1" hangingPunct="1"/>
            <a:r>
              <a:rPr lang="en-US" altLang="en-US" sz="2400">
                <a:ea typeface="ヒラギノ角ゴ Pro W3" pitchFamily="-84" charset="-128"/>
              </a:rPr>
              <a:t>Topics include:</a:t>
            </a:r>
          </a:p>
          <a:p>
            <a:pPr lvl="1" eaLnBrk="1" hangingPunct="1">
              <a:buFont typeface="Arial" panose="020B0604020202020204" pitchFamily="34" charset="0"/>
              <a:buChar char="─"/>
            </a:pPr>
            <a:r>
              <a:rPr lang="en-US" altLang="en-US" sz="2000">
                <a:ea typeface="ヒラギノ角ゴ Pro W3" pitchFamily="-84" charset="-128"/>
              </a:rPr>
              <a:t>Origins of the Federal Reserve System</a:t>
            </a:r>
          </a:p>
          <a:p>
            <a:pPr lvl="1" eaLnBrk="1" hangingPunct="1">
              <a:buFont typeface="Arial" panose="020B0604020202020204" pitchFamily="34" charset="0"/>
              <a:buChar char="─"/>
            </a:pPr>
            <a:r>
              <a:rPr lang="en-US" altLang="en-US" sz="2000">
                <a:ea typeface="ヒラギノ角ゴ Pro W3" pitchFamily="-84" charset="-128"/>
              </a:rPr>
              <a:t>Structure of the Federal Reserve System</a:t>
            </a:r>
          </a:p>
          <a:p>
            <a:pPr lvl="1" eaLnBrk="1" hangingPunct="1">
              <a:buFont typeface="Arial" panose="020B0604020202020204" pitchFamily="34" charset="0"/>
              <a:buChar char="─"/>
            </a:pPr>
            <a:r>
              <a:rPr lang="en-US" altLang="en-US" sz="2000">
                <a:ea typeface="ヒラギノ角ゴ Pro W3" pitchFamily="-84" charset="-128"/>
              </a:rPr>
              <a:t>How Independent is the Fed?</a:t>
            </a:r>
          </a:p>
          <a:p>
            <a:pPr lvl="1" eaLnBrk="1" hangingPunct="1">
              <a:buFont typeface="Arial" panose="020B0604020202020204" pitchFamily="34" charset="0"/>
              <a:buChar char="─"/>
            </a:pPr>
            <a:r>
              <a:rPr lang="en-US" altLang="en-US" sz="2000">
                <a:ea typeface="ヒラギノ角ゴ Pro W3" pitchFamily="-84" charset="-128"/>
              </a:rPr>
              <a:t>Should the Fed Be Independent?</a:t>
            </a:r>
          </a:p>
          <a:p>
            <a:pPr lvl="1" eaLnBrk="1" hangingPunct="1">
              <a:buFont typeface="Arial" panose="020B0604020202020204" pitchFamily="34" charset="0"/>
              <a:buChar char="─"/>
            </a:pPr>
            <a:r>
              <a:rPr lang="en-US" altLang="en-US" sz="2000">
                <a:ea typeface="ヒラギノ角ゴ Pro W3" pitchFamily="-84" charset="-128"/>
              </a:rPr>
              <a:t>Structure and Independence of the European Central Banks</a:t>
            </a:r>
          </a:p>
          <a:p>
            <a:pPr lvl="1" eaLnBrk="1" hangingPunct="1">
              <a:buFont typeface="Arial" panose="020B0604020202020204" pitchFamily="34" charset="0"/>
              <a:buChar char="─"/>
            </a:pPr>
            <a:r>
              <a:rPr lang="en-US" altLang="en-US" sz="2000">
                <a:ea typeface="ヒラギノ角ゴ Pro W3" pitchFamily="-84" charset="-128"/>
              </a:rPr>
              <a:t>Structure and Independence of other Foreign Central Banks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5B1C68D5-CA00-4C1D-80C9-DC3211D89E68}"/>
              </a:ext>
            </a:extLst>
          </p:cNvPr>
          <p:cNvSpPr>
            <a:spLocks noGrp="1"/>
          </p:cNvSpPr>
          <p:nvPr>
            <p:ph type="title"/>
          </p:nvPr>
        </p:nvSpPr>
        <p:spPr/>
        <p:txBody>
          <a:bodyPr/>
          <a:lstStyle/>
          <a:p>
            <a:pPr eaLnBrk="1" hangingPunct="1"/>
            <a:r>
              <a:rPr lang="en-US" altLang="en-US">
                <a:ea typeface="ヒラギノ角ゴ Pro W3" pitchFamily="-84" charset="-128"/>
              </a:rPr>
              <a:t>Origins of the Federal </a:t>
            </a:r>
            <a:br>
              <a:rPr lang="en-US" altLang="en-US">
                <a:ea typeface="ヒラギノ角ゴ Pro W3" pitchFamily="-84" charset="-128"/>
              </a:rPr>
            </a:br>
            <a:r>
              <a:rPr lang="en-US" altLang="en-US">
                <a:ea typeface="ヒラギノ角ゴ Pro W3" pitchFamily="-84" charset="-128"/>
              </a:rPr>
              <a:t>Reserve System</a:t>
            </a:r>
          </a:p>
        </p:txBody>
      </p:sp>
      <p:sp>
        <p:nvSpPr>
          <p:cNvPr id="11267" name="Text Placeholder 2">
            <a:extLst>
              <a:ext uri="{FF2B5EF4-FFF2-40B4-BE49-F238E27FC236}">
                <a16:creationId xmlns:a16="http://schemas.microsoft.com/office/drawing/2014/main" id="{81848371-6450-44BB-9975-3B269EA3A1A5}"/>
              </a:ext>
            </a:extLst>
          </p:cNvPr>
          <p:cNvSpPr>
            <a:spLocks noGrp="1"/>
          </p:cNvSpPr>
          <p:nvPr>
            <p:ph idx="1"/>
          </p:nvPr>
        </p:nvSpPr>
        <p:spPr/>
        <p:txBody>
          <a:bodyPr/>
          <a:lstStyle/>
          <a:p>
            <a:pPr eaLnBrk="1" hangingPunct="1"/>
            <a:r>
              <a:rPr lang="en-US" altLang="en-US" sz="2400">
                <a:ea typeface="ヒラギノ角ゴ Pro W3" pitchFamily="-84" charset="-128"/>
              </a:rPr>
              <a:t>Fear of centralized power and distrust of moneyed interests guided central bank activities in the 19</a:t>
            </a:r>
            <a:r>
              <a:rPr lang="en-US" altLang="en-US" sz="2400" baseline="30000">
                <a:ea typeface="ヒラギノ角ゴ Pro W3" pitchFamily="-84" charset="-128"/>
              </a:rPr>
              <a:t>th</a:t>
            </a:r>
            <a:r>
              <a:rPr lang="en-US" altLang="en-US" sz="2400">
                <a:ea typeface="ヒラギノ角ゴ Pro W3" pitchFamily="-84" charset="-128"/>
              </a:rPr>
              <a:t> century.</a:t>
            </a:r>
          </a:p>
          <a:p>
            <a:pPr eaLnBrk="1" hangingPunct="1"/>
            <a:r>
              <a:rPr lang="en-US" altLang="en-US" sz="2400">
                <a:ea typeface="ヒラギノ角ゴ Pro W3" pitchFamily="-84" charset="-128"/>
              </a:rPr>
              <a:t>The First Bank of the U.S. was disbanded in 1811.</a:t>
            </a:r>
          </a:p>
          <a:p>
            <a:pPr eaLnBrk="1" hangingPunct="1"/>
            <a:r>
              <a:rPr lang="en-US" altLang="en-US" sz="2400">
                <a:ea typeface="ヒラギノ角ゴ Pro W3" pitchFamily="-84" charset="-128"/>
              </a:rPr>
              <a:t>The Second Bank of the U.S. was disbanded in 1836 when President Andrew Jackson vetoed its renewal.</a:t>
            </a:r>
          </a:p>
          <a:p>
            <a:pPr eaLnBrk="1" hangingPunct="1"/>
            <a:r>
              <a:rPr lang="en-US" altLang="en-US" sz="2400">
                <a:ea typeface="ヒラギノ角ゴ Pro W3" pitchFamily="-84" charset="-128"/>
              </a:rPr>
              <a:t>As a result, banking panics became regular events, absent a lender of last resort, culminating in the panic of 1907.</a:t>
            </a:r>
          </a:p>
          <a:p>
            <a:pPr eaLnBrk="1" hangingPunct="1"/>
            <a:r>
              <a:rPr lang="en-US" altLang="en-US" sz="2400">
                <a:ea typeface="ヒラギノ角ゴ Pro W3" pitchFamily="-84" charset="-128"/>
              </a:rPr>
              <a:t>Widespread bank failures and depositor losses convinced the U.S. that a central bank was needed.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33E1ACD-0703-4163-98CD-E5AF8EF9BA06}"/>
              </a:ext>
            </a:extLst>
          </p:cNvPr>
          <p:cNvSpPr>
            <a:spLocks noGrp="1"/>
          </p:cNvSpPr>
          <p:nvPr>
            <p:ph type="title"/>
          </p:nvPr>
        </p:nvSpPr>
        <p:spPr/>
        <p:txBody>
          <a:bodyPr/>
          <a:lstStyle/>
          <a:p>
            <a:pPr eaLnBrk="1" hangingPunct="1"/>
            <a:r>
              <a:rPr lang="en-US" altLang="en-US">
                <a:ea typeface="ヒラギノ角ゴ Pro W3" pitchFamily="-84" charset="-128"/>
              </a:rPr>
              <a:t>Federal Reserve Act of 1913</a:t>
            </a:r>
          </a:p>
        </p:txBody>
      </p:sp>
      <p:sp>
        <p:nvSpPr>
          <p:cNvPr id="12291" name="Text Placeholder 2">
            <a:extLst>
              <a:ext uri="{FF2B5EF4-FFF2-40B4-BE49-F238E27FC236}">
                <a16:creationId xmlns:a16="http://schemas.microsoft.com/office/drawing/2014/main" id="{B558D596-A25A-4D41-B4DD-5EF8774DD787}"/>
              </a:ext>
            </a:extLst>
          </p:cNvPr>
          <p:cNvSpPr>
            <a:spLocks noGrp="1"/>
          </p:cNvSpPr>
          <p:nvPr>
            <p:ph idx="1"/>
          </p:nvPr>
        </p:nvSpPr>
        <p:spPr/>
        <p:txBody>
          <a:bodyPr/>
          <a:lstStyle/>
          <a:p>
            <a:pPr eaLnBrk="1" hangingPunct="1"/>
            <a:r>
              <a:rPr lang="en-US" altLang="en-US">
                <a:ea typeface="ヒラギノ角ゴ Pro W3" pitchFamily="-84" charset="-128"/>
              </a:rPr>
              <a:t>Fear of a </a:t>
            </a:r>
            <a:r>
              <a:rPr lang="ja-JP" altLang="en-US">
                <a:ea typeface="ヒラギノ角ゴ Pro W3" pitchFamily="-84" charset="-128"/>
              </a:rPr>
              <a:t>“</a:t>
            </a:r>
            <a:r>
              <a:rPr lang="en-US" altLang="ja-JP">
                <a:ea typeface="ヒラギノ角ゴ Pro W3" pitchFamily="-84" charset="-128"/>
              </a:rPr>
              <a:t>central authority</a:t>
            </a:r>
            <a:r>
              <a:rPr lang="ja-JP" altLang="en-US">
                <a:ea typeface="ヒラギノ角ゴ Pro W3" pitchFamily="-84" charset="-128"/>
              </a:rPr>
              <a:t>”</a:t>
            </a:r>
            <a:r>
              <a:rPr lang="en-US" altLang="ja-JP">
                <a:ea typeface="ヒラギノ角ゴ Pro W3" pitchFamily="-84" charset="-128"/>
              </a:rPr>
              <a:t> was rampant—people worried that powerful Wall Street interests would manipulate the system.</a:t>
            </a:r>
          </a:p>
          <a:p>
            <a:pPr eaLnBrk="1" hangingPunct="1"/>
            <a:r>
              <a:rPr lang="en-US" altLang="en-US">
                <a:ea typeface="ヒラギノ角ゴ Pro W3" pitchFamily="-84" charset="-128"/>
              </a:rPr>
              <a:t>Questions arose as to whether such a monetary authority would be private or a government institution.</a:t>
            </a:r>
          </a:p>
          <a:p>
            <a:pPr eaLnBrk="1" hangingPunct="1"/>
            <a:r>
              <a:rPr lang="en-US" altLang="en-US">
                <a:ea typeface="ヒラギノ角ゴ Pro W3" pitchFamily="-84" charset="-128"/>
              </a:rPr>
              <a:t>The Federal Reserve Act of 1913 was a compromise that created the Federal Reserve System, including elaborate checks and balances.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7978304-A47D-407B-8F0C-B9FEA6C2453E}"/>
              </a:ext>
            </a:extLst>
          </p:cNvPr>
          <p:cNvSpPr>
            <a:spLocks noGrp="1"/>
          </p:cNvSpPr>
          <p:nvPr>
            <p:ph type="title"/>
          </p:nvPr>
        </p:nvSpPr>
        <p:spPr/>
        <p:txBody>
          <a:bodyPr/>
          <a:lstStyle/>
          <a:p>
            <a:pPr eaLnBrk="1" hangingPunct="1"/>
            <a:r>
              <a:rPr lang="en-US" altLang="en-US">
                <a:ea typeface="ヒラギノ角ゴ Pro W3" pitchFamily="-84" charset="-128"/>
              </a:rPr>
              <a:t>Inside the Fed: The Political Genius of the Funders of the FRS</a:t>
            </a:r>
          </a:p>
        </p:txBody>
      </p:sp>
      <p:sp>
        <p:nvSpPr>
          <p:cNvPr id="23555" name="TextBox 2">
            <a:extLst>
              <a:ext uri="{FF2B5EF4-FFF2-40B4-BE49-F238E27FC236}">
                <a16:creationId xmlns:a16="http://schemas.microsoft.com/office/drawing/2014/main" id="{7530B642-E306-4A1E-AD4C-089C5A9A9B3D}"/>
              </a:ext>
            </a:extLst>
          </p:cNvPr>
          <p:cNvSpPr txBox="1">
            <a:spLocks noChangeArrowheads="1"/>
          </p:cNvSpPr>
          <p:nvPr/>
        </p:nvSpPr>
        <p:spPr bwMode="auto">
          <a:xfrm>
            <a:off x="381000" y="1447800"/>
            <a:ext cx="80010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3800">
                <a:solidFill>
                  <a:schemeClr val="tx2"/>
                </a:solidFill>
                <a:latin typeface="Arial" charset="0"/>
                <a:ea typeface="ヒラギノ角ゴ Pro W3" charset="0"/>
                <a:cs typeface="ヒラギノ角ゴ Pro W3" charset="0"/>
              </a:defRPr>
            </a:lvl1pPr>
            <a:lvl2pPr marL="37931725" indent="-37474525">
              <a:defRPr sz="3800">
                <a:solidFill>
                  <a:schemeClr val="tx2"/>
                </a:solidFill>
                <a:latin typeface="Arial" charset="0"/>
                <a:ea typeface="ヒラギノ角ゴ Pro W3" charset="0"/>
                <a:cs typeface="ヒラギノ角ゴ Pro W3" charset="0"/>
              </a:defRPr>
            </a:lvl2pPr>
            <a:lvl3pPr>
              <a:defRPr sz="3800">
                <a:solidFill>
                  <a:schemeClr val="tx2"/>
                </a:solidFill>
                <a:latin typeface="Arial" charset="0"/>
                <a:ea typeface="ヒラギノ角ゴ Pro W3" charset="0"/>
                <a:cs typeface="ヒラギノ角ゴ Pro W3" charset="0"/>
              </a:defRPr>
            </a:lvl3pPr>
            <a:lvl4pPr>
              <a:defRPr sz="3800">
                <a:solidFill>
                  <a:schemeClr val="tx2"/>
                </a:solidFill>
                <a:latin typeface="Arial" charset="0"/>
                <a:ea typeface="ヒラギノ角ゴ Pro W3" charset="0"/>
                <a:cs typeface="ヒラギノ角ゴ Pro W3" charset="0"/>
              </a:defRPr>
            </a:lvl4pPr>
            <a:lvl5pPr>
              <a:defRPr sz="3800">
                <a:solidFill>
                  <a:schemeClr val="tx2"/>
                </a:solidFill>
                <a:latin typeface="Arial" charset="0"/>
                <a:ea typeface="ヒラギノ角ゴ Pro W3" charset="0"/>
                <a:cs typeface="ヒラギノ角ゴ Pro W3" charset="0"/>
              </a:defRPr>
            </a:lvl5pPr>
            <a:lvl6pPr marL="457200" eaLnBrk="0" fontAlgn="base" hangingPunct="0">
              <a:spcBef>
                <a:spcPct val="0"/>
              </a:spcBef>
              <a:spcAft>
                <a:spcPct val="0"/>
              </a:spcAft>
              <a:defRPr sz="3800">
                <a:solidFill>
                  <a:schemeClr val="tx2"/>
                </a:solidFill>
                <a:latin typeface="Arial" charset="0"/>
                <a:ea typeface="ヒラギノ角ゴ Pro W3" charset="0"/>
                <a:cs typeface="ヒラギノ角ゴ Pro W3" charset="0"/>
              </a:defRPr>
            </a:lvl6pPr>
            <a:lvl7pPr marL="914400" eaLnBrk="0" fontAlgn="base" hangingPunct="0">
              <a:spcBef>
                <a:spcPct val="0"/>
              </a:spcBef>
              <a:spcAft>
                <a:spcPct val="0"/>
              </a:spcAft>
              <a:defRPr sz="3800">
                <a:solidFill>
                  <a:schemeClr val="tx2"/>
                </a:solidFill>
                <a:latin typeface="Arial" charset="0"/>
                <a:ea typeface="ヒラギノ角ゴ Pro W3" charset="0"/>
                <a:cs typeface="ヒラギノ角ゴ Pro W3" charset="0"/>
              </a:defRPr>
            </a:lvl7pPr>
            <a:lvl8pPr marL="1371600" eaLnBrk="0" fontAlgn="base" hangingPunct="0">
              <a:spcBef>
                <a:spcPct val="0"/>
              </a:spcBef>
              <a:spcAft>
                <a:spcPct val="0"/>
              </a:spcAft>
              <a:defRPr sz="3800">
                <a:solidFill>
                  <a:schemeClr val="tx2"/>
                </a:solidFill>
                <a:latin typeface="Arial" charset="0"/>
                <a:ea typeface="ヒラギノ角ゴ Pro W3" charset="0"/>
                <a:cs typeface="ヒラギノ角ゴ Pro W3" charset="0"/>
              </a:defRPr>
            </a:lvl8pPr>
            <a:lvl9pPr marL="1828800" eaLnBrk="0" fontAlgn="base" hangingPunct="0">
              <a:spcBef>
                <a:spcPct val="0"/>
              </a:spcBef>
              <a:spcAft>
                <a:spcPct val="0"/>
              </a:spcAft>
              <a:defRPr sz="3800">
                <a:solidFill>
                  <a:schemeClr val="tx2"/>
                </a:solidFill>
                <a:latin typeface="Arial" charset="0"/>
                <a:ea typeface="ヒラギノ角ゴ Pro W3" charset="0"/>
                <a:cs typeface="ヒラギノ角ゴ Pro W3" charset="0"/>
              </a:defRPr>
            </a:lvl9pPr>
          </a:lstStyle>
          <a:p>
            <a:pPr marL="338138" indent="-338138" eaLnBrk="1" hangingPunct="1">
              <a:spcAft>
                <a:spcPts val="400"/>
              </a:spcAft>
              <a:buFont typeface="Arial" charset="0"/>
              <a:buChar char="•"/>
              <a:defRPr/>
            </a:pPr>
            <a:r>
              <a:rPr lang="en-US" sz="2400" dirty="0"/>
              <a:t>The founders decided against concentrating the federal banking system in NYC or D.C. in order to maintain public support for the idea, increasing its effectiveness.</a:t>
            </a:r>
          </a:p>
          <a:p>
            <a:pPr marL="338138" indent="-338138" eaLnBrk="1" hangingPunct="1">
              <a:spcAft>
                <a:spcPts val="400"/>
              </a:spcAft>
              <a:buFont typeface="Arial" charset="0"/>
              <a:buChar char="•"/>
              <a:defRPr/>
            </a:pPr>
            <a:r>
              <a:rPr lang="en-US" sz="2400" dirty="0"/>
              <a:t>The 12 branches are spread across the country to make sure all regions of the country are represented in policy deliberations.</a:t>
            </a:r>
          </a:p>
          <a:p>
            <a:pPr marL="338138" indent="-338138" eaLnBrk="1" hangingPunct="1">
              <a:spcAft>
                <a:spcPts val="400"/>
              </a:spcAft>
              <a:buFont typeface="Arial" charset="0"/>
              <a:buChar char="•"/>
              <a:defRPr/>
            </a:pPr>
            <a:r>
              <a:rPr lang="en-US" sz="2400" dirty="0"/>
              <a:t>The banks are quasi-private institutions, promoting a concern with regional issues.</a:t>
            </a:r>
          </a:p>
          <a:p>
            <a:pPr eaLnBrk="1" hangingPunct="1">
              <a:spcAft>
                <a:spcPts val="400"/>
              </a:spcAft>
              <a:buFont typeface="Arial" charset="0"/>
              <a:buChar char="•"/>
              <a:defRPr/>
            </a:pP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61C1F5A-DF5C-4D32-A4D8-B953728D5FF3}"/>
              </a:ext>
            </a:extLst>
          </p:cNvPr>
          <p:cNvSpPr>
            <a:spLocks noGrp="1"/>
          </p:cNvSpPr>
          <p:nvPr>
            <p:ph type="title"/>
          </p:nvPr>
        </p:nvSpPr>
        <p:spPr/>
        <p:txBody>
          <a:bodyPr/>
          <a:lstStyle/>
          <a:p>
            <a:pPr eaLnBrk="1" hangingPunct="1"/>
            <a:r>
              <a:rPr lang="en-US" altLang="en-US">
                <a:ea typeface="ヒラギノ角ゴ Pro W3" pitchFamily="-84" charset="-128"/>
              </a:rPr>
              <a:t>Structure of the Federal Reserve System</a:t>
            </a:r>
          </a:p>
        </p:txBody>
      </p:sp>
      <p:sp>
        <p:nvSpPr>
          <p:cNvPr id="14339" name="Text Placeholder 2">
            <a:extLst>
              <a:ext uri="{FF2B5EF4-FFF2-40B4-BE49-F238E27FC236}">
                <a16:creationId xmlns:a16="http://schemas.microsoft.com/office/drawing/2014/main" id="{1646D2B9-C047-4A27-AFF8-7DE883581B12}"/>
              </a:ext>
            </a:extLst>
          </p:cNvPr>
          <p:cNvSpPr>
            <a:spLocks noGrp="1"/>
          </p:cNvSpPr>
          <p:nvPr>
            <p:ph idx="1"/>
          </p:nvPr>
        </p:nvSpPr>
        <p:spPr/>
        <p:txBody>
          <a:bodyPr/>
          <a:lstStyle/>
          <a:p>
            <a:pPr eaLnBrk="1" hangingPunct="1"/>
            <a:r>
              <a:rPr lang="en-US" altLang="en-US" sz="2400">
                <a:ea typeface="ヒラギノ角ゴ Pro W3" pitchFamily="-84" charset="-128"/>
              </a:rPr>
              <a:t>Design was intended to diffuse power along the following dimensions:</a:t>
            </a:r>
          </a:p>
          <a:p>
            <a:pPr lvl="1" eaLnBrk="1" hangingPunct="1">
              <a:buFont typeface="Arial" panose="020B0604020202020204" pitchFamily="34" charset="0"/>
              <a:buChar char="─"/>
            </a:pPr>
            <a:r>
              <a:rPr lang="en-US" altLang="en-US" sz="2000">
                <a:ea typeface="ヒラギノ角ゴ Pro W3" pitchFamily="-84" charset="-128"/>
              </a:rPr>
              <a:t>Regions of the U.S.</a:t>
            </a:r>
          </a:p>
          <a:p>
            <a:pPr lvl="1" eaLnBrk="1" hangingPunct="1">
              <a:buFont typeface="Arial" panose="020B0604020202020204" pitchFamily="34" charset="0"/>
              <a:buChar char="─"/>
            </a:pPr>
            <a:r>
              <a:rPr lang="en-US" altLang="en-US" sz="2000">
                <a:ea typeface="ヒラギノ角ゴ Pro W3" pitchFamily="-84" charset="-128"/>
              </a:rPr>
              <a:t>Government and private sector interests</a:t>
            </a:r>
          </a:p>
          <a:p>
            <a:pPr lvl="1" eaLnBrk="1" hangingPunct="1">
              <a:buFont typeface="Arial" panose="020B0604020202020204" pitchFamily="34" charset="0"/>
              <a:buChar char="─"/>
            </a:pPr>
            <a:r>
              <a:rPr lang="en-US" altLang="en-US" sz="2000">
                <a:ea typeface="ヒラギノ角ゴ Pro W3" pitchFamily="-84" charset="-128"/>
              </a:rPr>
              <a:t>Needs of bankers, businesses, and the public</a:t>
            </a:r>
          </a:p>
          <a:p>
            <a:pPr eaLnBrk="1" hangingPunct="1"/>
            <a:r>
              <a:rPr lang="en-US" altLang="en-US" sz="2400">
                <a:ea typeface="ヒラギノ角ゴ Pro W3" pitchFamily="-84" charset="-128"/>
              </a:rPr>
              <a:t>The system as it exists now includes:</a:t>
            </a:r>
          </a:p>
          <a:p>
            <a:pPr lvl="1" eaLnBrk="1" hangingPunct="1">
              <a:buFont typeface="Arial" panose="020B0604020202020204" pitchFamily="34" charset="0"/>
              <a:buChar char="─"/>
            </a:pPr>
            <a:r>
              <a:rPr lang="en-US" altLang="en-US" sz="2000">
                <a:ea typeface="ヒラギノ角ゴ Pro W3" pitchFamily="-84" charset="-128"/>
              </a:rPr>
              <a:t>Twelve Federal Reserve Banks</a:t>
            </a:r>
          </a:p>
          <a:p>
            <a:pPr lvl="1" eaLnBrk="1" hangingPunct="1">
              <a:buFont typeface="Arial" panose="020B0604020202020204" pitchFamily="34" charset="0"/>
              <a:buChar char="─"/>
            </a:pPr>
            <a:r>
              <a:rPr lang="en-US" altLang="en-US" sz="2000">
                <a:ea typeface="ヒラギノ角ゴ Pro W3" pitchFamily="-84" charset="-128"/>
              </a:rPr>
              <a:t>Board of Governors (BOG) of the Federal Reserve System</a:t>
            </a:r>
          </a:p>
          <a:p>
            <a:pPr lvl="1" eaLnBrk="1" hangingPunct="1">
              <a:buFont typeface="Arial" panose="020B0604020202020204" pitchFamily="34" charset="0"/>
              <a:buChar char="─"/>
            </a:pPr>
            <a:r>
              <a:rPr lang="en-US" altLang="en-US" sz="2000">
                <a:ea typeface="ヒラギノ角ゴ Pro W3" pitchFamily="-84" charset="-128"/>
              </a:rPr>
              <a:t>Federal Open Market Committee (FOMC)</a:t>
            </a:r>
          </a:p>
          <a:p>
            <a:pPr lvl="1" eaLnBrk="1" hangingPunct="1">
              <a:buFont typeface="Arial" panose="020B0604020202020204" pitchFamily="34" charset="0"/>
              <a:buChar char="─"/>
            </a:pPr>
            <a:r>
              <a:rPr lang="en-US" altLang="en-US" sz="2000">
                <a:ea typeface="ヒラギノ角ゴ Pro W3" pitchFamily="-84" charset="-128"/>
              </a:rPr>
              <a:t>Federal Advisory Council</a:t>
            </a:r>
          </a:p>
          <a:p>
            <a:pPr lvl="1" eaLnBrk="1" hangingPunct="1">
              <a:buFont typeface="Arial" panose="020B0604020202020204" pitchFamily="34" charset="0"/>
              <a:buChar char="─"/>
            </a:pPr>
            <a:r>
              <a:rPr lang="en-US" altLang="en-US" sz="2000">
                <a:ea typeface="ヒラギノ角ゴ Pro W3" pitchFamily="-84" charset="-128"/>
              </a:rPr>
              <a:t>Member Banks (around 2,000)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CA4D8FF-D48E-47CD-A3EB-D36354BD46CF}"/>
              </a:ext>
            </a:extLst>
          </p:cNvPr>
          <p:cNvSpPr>
            <a:spLocks noGrp="1"/>
          </p:cNvSpPr>
          <p:nvPr>
            <p:ph type="title"/>
          </p:nvPr>
        </p:nvSpPr>
        <p:spPr>
          <a:xfrm>
            <a:off x="1066800" y="228600"/>
            <a:ext cx="5638800" cy="760413"/>
          </a:xfrm>
        </p:spPr>
        <p:txBody>
          <a:bodyPr/>
          <a:lstStyle/>
          <a:p>
            <a:pPr eaLnBrk="1" hangingPunct="1"/>
            <a:r>
              <a:rPr lang="en-US" altLang="en-US">
                <a:ea typeface="ヒラギノ角ゴ Pro W3" pitchFamily="-84" charset="-128"/>
              </a:rPr>
              <a:t>Federal Reserve Banks</a:t>
            </a:r>
          </a:p>
        </p:txBody>
      </p:sp>
      <p:sp>
        <p:nvSpPr>
          <p:cNvPr id="15363" name="TextBox 7">
            <a:extLst>
              <a:ext uri="{FF2B5EF4-FFF2-40B4-BE49-F238E27FC236}">
                <a16:creationId xmlns:a16="http://schemas.microsoft.com/office/drawing/2014/main" id="{F630F727-8CF1-41F5-8366-E63BCC5FC3C0}"/>
              </a:ext>
            </a:extLst>
          </p:cNvPr>
          <p:cNvSpPr txBox="1">
            <a:spLocks noChangeArrowheads="1"/>
          </p:cNvSpPr>
          <p:nvPr/>
        </p:nvSpPr>
        <p:spPr bwMode="auto">
          <a:xfrm>
            <a:off x="1524000" y="990600"/>
            <a:ext cx="723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ea typeface="ヒラギノ角ゴ Pro W3" pitchFamily="-84" charset="-128"/>
              </a:defRPr>
            </a:lvl1pPr>
            <a:lvl2pPr marL="742950" indent="-285750">
              <a:spcBef>
                <a:spcPct val="20000"/>
              </a:spcBef>
              <a:buChar char="–"/>
              <a:defRPr sz="2400">
                <a:solidFill>
                  <a:schemeClr val="tx1"/>
                </a:solidFill>
                <a:latin typeface="Verdana" panose="020B0604030504040204" pitchFamily="34" charset="0"/>
                <a:ea typeface="ヒラギノ角ゴ Pro W3" pitchFamily="-84" charset="-128"/>
              </a:defRPr>
            </a:lvl2pPr>
            <a:lvl3pPr marL="1143000" indent="-228600">
              <a:spcBef>
                <a:spcPct val="20000"/>
              </a:spcBef>
              <a:buChar char="•"/>
              <a:defRPr sz="2000">
                <a:solidFill>
                  <a:schemeClr val="tx1"/>
                </a:solidFill>
                <a:latin typeface="Verdana" panose="020B0604030504040204" pitchFamily="34" charset="0"/>
                <a:ea typeface="ヒラギノ角ゴ Pro W3" pitchFamily="-84" charset="-128"/>
              </a:defRPr>
            </a:lvl3pPr>
            <a:lvl4pPr marL="1600200" indent="-228600">
              <a:spcBef>
                <a:spcPct val="20000"/>
              </a:spcBef>
              <a:buChar char="–"/>
              <a:defRPr>
                <a:solidFill>
                  <a:schemeClr val="tx1"/>
                </a:solidFill>
                <a:latin typeface="Verdana" panose="020B0604030504040204" pitchFamily="34" charset="0"/>
                <a:ea typeface="ヒラギノ角ゴ Pro W3" pitchFamily="-84" charset="-128"/>
              </a:defRPr>
            </a:lvl4pPr>
            <a:lvl5pPr marL="2057400" indent="-228600">
              <a:spcBef>
                <a:spcPct val="20000"/>
              </a:spcBef>
              <a:buChar char="»"/>
              <a:defRPr>
                <a:solidFill>
                  <a:schemeClr val="tx1"/>
                </a:solidFill>
                <a:latin typeface="Verdana" panose="020B0604030504040204" pitchFamily="34" charset="0"/>
                <a:ea typeface="ヒラギノ角ゴ Pro W3" pitchFamily="-84" charset="-128"/>
              </a:defRPr>
            </a:lvl5pPr>
            <a:lvl6pPr marL="2514600" indent="-228600" eaLnBrk="0" fontAlgn="base" hangingPunct="0">
              <a:spcBef>
                <a:spcPct val="20000"/>
              </a:spcBef>
              <a:spcAft>
                <a:spcPct val="0"/>
              </a:spcAft>
              <a:buChar char="»"/>
              <a:defRPr>
                <a:solidFill>
                  <a:schemeClr val="tx1"/>
                </a:solidFill>
                <a:latin typeface="Verdana" panose="020B0604030504040204" pitchFamily="34" charset="0"/>
                <a:ea typeface="ヒラギノ角ゴ Pro W3" pitchFamily="-84" charset="-128"/>
              </a:defRPr>
            </a:lvl6pPr>
            <a:lvl7pPr marL="2971800" indent="-228600" eaLnBrk="0" fontAlgn="base" hangingPunct="0">
              <a:spcBef>
                <a:spcPct val="20000"/>
              </a:spcBef>
              <a:spcAft>
                <a:spcPct val="0"/>
              </a:spcAft>
              <a:buChar char="»"/>
              <a:defRPr>
                <a:solidFill>
                  <a:schemeClr val="tx1"/>
                </a:solidFill>
                <a:latin typeface="Verdana" panose="020B0604030504040204" pitchFamily="34" charset="0"/>
                <a:ea typeface="ヒラギノ角ゴ Pro W3" pitchFamily="-84" charset="-128"/>
              </a:defRPr>
            </a:lvl7pPr>
            <a:lvl8pPr marL="3429000" indent="-228600" eaLnBrk="0" fontAlgn="base" hangingPunct="0">
              <a:spcBef>
                <a:spcPct val="20000"/>
              </a:spcBef>
              <a:spcAft>
                <a:spcPct val="0"/>
              </a:spcAft>
              <a:buChar char="»"/>
              <a:defRPr>
                <a:solidFill>
                  <a:schemeClr val="tx1"/>
                </a:solidFill>
                <a:latin typeface="Verdana" panose="020B0604030504040204" pitchFamily="34" charset="0"/>
                <a:ea typeface="ヒラギノ角ゴ Pro W3" pitchFamily="-84" charset="-128"/>
              </a:defRPr>
            </a:lvl8pPr>
            <a:lvl9pPr marL="3886200" indent="-228600" eaLnBrk="0" fontAlgn="base" hangingPunct="0">
              <a:spcBef>
                <a:spcPct val="20000"/>
              </a:spcBef>
              <a:spcAft>
                <a:spcPct val="0"/>
              </a:spcAft>
              <a:buChar char="»"/>
              <a:defRPr>
                <a:solidFill>
                  <a:schemeClr val="tx1"/>
                </a:solidFill>
                <a:latin typeface="Verdana" panose="020B0604030504040204" pitchFamily="34" charset="0"/>
                <a:ea typeface="ヒラギノ角ゴ Pro W3" pitchFamily="-84" charset="-128"/>
              </a:defRPr>
            </a:lvl9pPr>
          </a:lstStyle>
          <a:p>
            <a:pPr>
              <a:spcBef>
                <a:spcPct val="0"/>
              </a:spcBef>
              <a:buFontTx/>
              <a:buNone/>
            </a:pPr>
            <a:r>
              <a:rPr lang="en-US" altLang="en-US" sz="2400" b="1">
                <a:solidFill>
                  <a:schemeClr val="tx2"/>
                </a:solidFill>
              </a:rPr>
              <a:t>Figure 9.2 </a:t>
            </a:r>
            <a:r>
              <a:rPr lang="en-US" altLang="en-US" sz="2400">
                <a:solidFill>
                  <a:schemeClr val="tx2"/>
                </a:solidFill>
              </a:rPr>
              <a:t>Federal Reserve System</a:t>
            </a:r>
          </a:p>
        </p:txBody>
      </p:sp>
      <p:pic>
        <p:nvPicPr>
          <p:cNvPr id="15364" name="Picture 8" descr="fig09_02.gif">
            <a:extLst>
              <a:ext uri="{FF2B5EF4-FFF2-40B4-BE49-F238E27FC236}">
                <a16:creationId xmlns:a16="http://schemas.microsoft.com/office/drawing/2014/main" id="{CCFD4C36-47EA-4C87-A40E-2C1087ECD7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52600"/>
            <a:ext cx="65532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resentation5">
  <a:themeElements>
    <a:clrScheme name="Pearson_PowerPoint_Template_Beka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arson_PowerPoint_Template_Bekaer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earson_PowerPoint_Template_Beka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arson_PowerPoint_Template_Bekae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arson_PowerPoint_Template_Bekae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arson_PowerPoint_Template_Bekae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arson_PowerPoint_Template_Bekae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arson_PowerPoint_Template_Bekae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arson_PowerPoint_Template_Bekaer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arson_PowerPoint_Template_Bekae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arson_PowerPoint_Template_Bekae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arson_PowerPoint_Template_Bekae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arson_PowerPoint_Template_Bekae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arson_PowerPoint_Template_Bekae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5138</TotalTime>
  <Words>2173</Words>
  <Application>Microsoft Office PowerPoint</Application>
  <PresentationFormat>Lettera USA (21,6x27,9 cm)</PresentationFormat>
  <Paragraphs>173</Paragraphs>
  <Slides>37</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37</vt:i4>
      </vt:variant>
    </vt:vector>
  </HeadingPairs>
  <TitlesOfParts>
    <vt:vector size="45" baseType="lpstr">
      <vt:lpstr>MS PGothic</vt:lpstr>
      <vt:lpstr>MS PGothic</vt:lpstr>
      <vt:lpstr>Arial</vt:lpstr>
      <vt:lpstr>Courier New</vt:lpstr>
      <vt:lpstr>Verdana</vt:lpstr>
      <vt:lpstr>Wingdings</vt:lpstr>
      <vt:lpstr>ヒラギノ角ゴ Pro W3</vt:lpstr>
      <vt:lpstr>Presentation5</vt:lpstr>
      <vt:lpstr>Presentazione standard di PowerPoint</vt:lpstr>
      <vt:lpstr>Presentazione standard di PowerPoint</vt:lpstr>
      <vt:lpstr>Chapter Preview</vt:lpstr>
      <vt:lpstr>Chapter Preview</vt:lpstr>
      <vt:lpstr>Origins of the Federal  Reserve System</vt:lpstr>
      <vt:lpstr>Federal Reserve Act of 1913</vt:lpstr>
      <vt:lpstr>Inside the Fed: The Political Genius of the Funders of the FRS</vt:lpstr>
      <vt:lpstr>Structure of the Federal Reserve System</vt:lpstr>
      <vt:lpstr>Federal Reserve Banks</vt:lpstr>
      <vt:lpstr>Structure of the Federal Reserve System</vt:lpstr>
      <vt:lpstr>Federal Reserve Bank Functions: General</vt:lpstr>
      <vt:lpstr>Chairman of the  Federal Reserve System</vt:lpstr>
      <vt:lpstr>The FRB of New York</vt:lpstr>
      <vt:lpstr>Federal Open Market Committee</vt:lpstr>
      <vt:lpstr>Inside the Fed:  FOMC Meeting</vt:lpstr>
      <vt:lpstr>How Independent is the Fed?</vt:lpstr>
      <vt:lpstr>How Independent is the Fed?  Other Evidence</vt:lpstr>
      <vt:lpstr>Should the Fed Be Independent?</vt:lpstr>
      <vt:lpstr>Case for Independence</vt:lpstr>
      <vt:lpstr>Case for Independence (cont.)</vt:lpstr>
      <vt:lpstr>Case for Independence (cont.)</vt:lpstr>
      <vt:lpstr>Case Against Independence</vt:lpstr>
      <vt:lpstr>Case Against Independence (cont.)</vt:lpstr>
      <vt:lpstr>Explaining Central Bank Behavior</vt:lpstr>
      <vt:lpstr>Inside the Fed:  Fed’s Communication Strategy</vt:lpstr>
      <vt:lpstr>Inside the Fed: Fed’s Communication Strategy (cont.)</vt:lpstr>
      <vt:lpstr>Inside the Fed: Fed’s Communication Strategy (cont.)</vt:lpstr>
      <vt:lpstr>Structure and Independence of the European Central Bank</vt:lpstr>
      <vt:lpstr>The system</vt:lpstr>
      <vt:lpstr>Presentazione standard di PowerPoint</vt:lpstr>
      <vt:lpstr>Presentazione standard di PowerPoint</vt:lpstr>
      <vt:lpstr>The European Central Bank</vt:lpstr>
      <vt:lpstr>Structure and Independence of Other Foreign Central Banks</vt:lpstr>
      <vt:lpstr>Bank of England</vt:lpstr>
      <vt:lpstr>Bank of Japan (Nippon Ginko)</vt:lpstr>
      <vt:lpstr>Bank of Japan (Nippon Ginko)</vt:lpstr>
      <vt:lpstr>Trend toward Independence</vt:lpstr>
    </vt:vector>
  </TitlesOfParts>
  <Manager/>
  <Company>Copyright ©2015 Pearson Education, Inc. All rights reserved.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subject>Mishkins, Eakins</dc:subject>
  <dc:creator>Financial Markets and Institutions, 8e</dc:creator>
  <cp:keywords/>
  <dc:description/>
  <cp:lastModifiedBy>Enrica Luezza</cp:lastModifiedBy>
  <cp:revision>1101</cp:revision>
  <cp:lastPrinted>2010-02-27T02:10:29Z</cp:lastPrinted>
  <dcterms:created xsi:type="dcterms:W3CDTF">2010-02-21T17:33:09Z</dcterms:created>
  <dcterms:modified xsi:type="dcterms:W3CDTF">2019-05-15T13:41:06Z</dcterms:modified>
  <cp:category/>
</cp:coreProperties>
</file>