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0" r:id="rId1"/>
  </p:sldMasterIdLst>
  <p:notesMasterIdLst>
    <p:notesMasterId r:id="rId53"/>
  </p:notesMasterIdLst>
  <p:handoutMasterIdLst>
    <p:handoutMasterId r:id="rId54"/>
  </p:handoutMasterIdLst>
  <p:sldIdLst>
    <p:sldId id="444" r:id="rId2"/>
    <p:sldId id="455" r:id="rId3"/>
    <p:sldId id="456" r:id="rId4"/>
    <p:sldId id="458" r:id="rId5"/>
    <p:sldId id="459" r:id="rId6"/>
    <p:sldId id="460" r:id="rId7"/>
    <p:sldId id="461" r:id="rId8"/>
    <p:sldId id="462" r:id="rId9"/>
    <p:sldId id="463" r:id="rId10"/>
    <p:sldId id="474" r:id="rId11"/>
    <p:sldId id="484" r:id="rId12"/>
    <p:sldId id="475" r:id="rId13"/>
    <p:sldId id="477" r:id="rId14"/>
    <p:sldId id="478" r:id="rId15"/>
    <p:sldId id="479" r:id="rId16"/>
    <p:sldId id="480" r:id="rId17"/>
    <p:sldId id="526" r:id="rId18"/>
    <p:sldId id="527" r:id="rId19"/>
    <p:sldId id="528" r:id="rId20"/>
    <p:sldId id="531" r:id="rId21"/>
    <p:sldId id="530" r:id="rId22"/>
    <p:sldId id="532" r:id="rId23"/>
    <p:sldId id="533" r:id="rId24"/>
    <p:sldId id="529" r:id="rId25"/>
    <p:sldId id="535" r:id="rId26"/>
    <p:sldId id="537" r:id="rId27"/>
    <p:sldId id="536" r:id="rId28"/>
    <p:sldId id="534" r:id="rId29"/>
    <p:sldId id="539" r:id="rId30"/>
    <p:sldId id="540" r:id="rId31"/>
    <p:sldId id="485" r:id="rId32"/>
    <p:sldId id="486" r:id="rId33"/>
    <p:sldId id="487" r:id="rId34"/>
    <p:sldId id="488" r:id="rId35"/>
    <p:sldId id="489" r:id="rId36"/>
    <p:sldId id="490" r:id="rId37"/>
    <p:sldId id="491" r:id="rId38"/>
    <p:sldId id="492" r:id="rId39"/>
    <p:sldId id="493" r:id="rId40"/>
    <p:sldId id="494" r:id="rId41"/>
    <p:sldId id="496" r:id="rId42"/>
    <p:sldId id="507" r:id="rId43"/>
    <p:sldId id="508" r:id="rId44"/>
    <p:sldId id="509" r:id="rId45"/>
    <p:sldId id="510" r:id="rId46"/>
    <p:sldId id="511" r:id="rId47"/>
    <p:sldId id="541" r:id="rId48"/>
    <p:sldId id="542" r:id="rId49"/>
    <p:sldId id="513" r:id="rId50"/>
    <p:sldId id="543" r:id="rId51"/>
    <p:sldId id="544" r:id="rId52"/>
  </p:sldIdLst>
  <p:sldSz cx="9144000" cy="6858000" type="letter"/>
  <p:notesSz cx="6858000" cy="9144000"/>
  <p:custDataLst>
    <p:tags r:id="rId55"/>
  </p:custDataLst>
  <p:defaultTextStyle>
    <a:defPPr>
      <a:defRPr lang="en-US"/>
    </a:defPPr>
    <a:lvl1pPr algn="l" rtl="0" eaLnBrk="0" fontAlgn="base" hangingPunct="0">
      <a:spcBef>
        <a:spcPct val="0"/>
      </a:spcBef>
      <a:spcAft>
        <a:spcPct val="0"/>
      </a:spcAft>
      <a:defRPr sz="3800" kern="1200">
        <a:solidFill>
          <a:schemeClr val="tx2"/>
        </a:solidFill>
        <a:latin typeface="Arial" panose="020B0604020202020204" pitchFamily="34" charset="0"/>
        <a:ea typeface="ヒラギノ角ゴ Pro W3" pitchFamily="-84" charset="-128"/>
        <a:cs typeface="+mn-cs"/>
      </a:defRPr>
    </a:lvl1pPr>
    <a:lvl2pPr marL="457200" algn="l" rtl="0" eaLnBrk="0" fontAlgn="base" hangingPunct="0">
      <a:spcBef>
        <a:spcPct val="0"/>
      </a:spcBef>
      <a:spcAft>
        <a:spcPct val="0"/>
      </a:spcAft>
      <a:defRPr sz="3800" kern="1200">
        <a:solidFill>
          <a:schemeClr val="tx2"/>
        </a:solidFill>
        <a:latin typeface="Arial" panose="020B0604020202020204" pitchFamily="34" charset="0"/>
        <a:ea typeface="ヒラギノ角ゴ Pro W3" pitchFamily="-84" charset="-128"/>
        <a:cs typeface="+mn-cs"/>
      </a:defRPr>
    </a:lvl2pPr>
    <a:lvl3pPr marL="914400" algn="l" rtl="0" eaLnBrk="0" fontAlgn="base" hangingPunct="0">
      <a:spcBef>
        <a:spcPct val="0"/>
      </a:spcBef>
      <a:spcAft>
        <a:spcPct val="0"/>
      </a:spcAft>
      <a:defRPr sz="3800" kern="1200">
        <a:solidFill>
          <a:schemeClr val="tx2"/>
        </a:solidFill>
        <a:latin typeface="Arial" panose="020B0604020202020204" pitchFamily="34" charset="0"/>
        <a:ea typeface="ヒラギノ角ゴ Pro W3" pitchFamily="-84" charset="-128"/>
        <a:cs typeface="+mn-cs"/>
      </a:defRPr>
    </a:lvl3pPr>
    <a:lvl4pPr marL="1371600" algn="l" rtl="0" eaLnBrk="0" fontAlgn="base" hangingPunct="0">
      <a:spcBef>
        <a:spcPct val="0"/>
      </a:spcBef>
      <a:spcAft>
        <a:spcPct val="0"/>
      </a:spcAft>
      <a:defRPr sz="3800" kern="1200">
        <a:solidFill>
          <a:schemeClr val="tx2"/>
        </a:solidFill>
        <a:latin typeface="Arial" panose="020B0604020202020204" pitchFamily="34" charset="0"/>
        <a:ea typeface="ヒラギノ角ゴ Pro W3" pitchFamily="-84" charset="-128"/>
        <a:cs typeface="+mn-cs"/>
      </a:defRPr>
    </a:lvl4pPr>
    <a:lvl5pPr marL="1828800" algn="l" rtl="0" eaLnBrk="0" fontAlgn="base" hangingPunct="0">
      <a:spcBef>
        <a:spcPct val="0"/>
      </a:spcBef>
      <a:spcAft>
        <a:spcPct val="0"/>
      </a:spcAft>
      <a:defRPr sz="3800" kern="1200">
        <a:solidFill>
          <a:schemeClr val="tx2"/>
        </a:solidFill>
        <a:latin typeface="Arial" panose="020B0604020202020204" pitchFamily="34" charset="0"/>
        <a:ea typeface="ヒラギノ角ゴ Pro W3" pitchFamily="-84" charset="-128"/>
        <a:cs typeface="+mn-cs"/>
      </a:defRPr>
    </a:lvl5pPr>
    <a:lvl6pPr marL="2286000" algn="l" defTabSz="914400" rtl="0" eaLnBrk="1" latinLnBrk="0" hangingPunct="1">
      <a:defRPr sz="3800" kern="1200">
        <a:solidFill>
          <a:schemeClr val="tx2"/>
        </a:solidFill>
        <a:latin typeface="Arial" panose="020B0604020202020204" pitchFamily="34" charset="0"/>
        <a:ea typeface="ヒラギノ角ゴ Pro W3" pitchFamily="-84" charset="-128"/>
        <a:cs typeface="+mn-cs"/>
      </a:defRPr>
    </a:lvl6pPr>
    <a:lvl7pPr marL="2743200" algn="l" defTabSz="914400" rtl="0" eaLnBrk="1" latinLnBrk="0" hangingPunct="1">
      <a:defRPr sz="3800" kern="1200">
        <a:solidFill>
          <a:schemeClr val="tx2"/>
        </a:solidFill>
        <a:latin typeface="Arial" panose="020B0604020202020204" pitchFamily="34" charset="0"/>
        <a:ea typeface="ヒラギノ角ゴ Pro W3" pitchFamily="-84" charset="-128"/>
        <a:cs typeface="+mn-cs"/>
      </a:defRPr>
    </a:lvl7pPr>
    <a:lvl8pPr marL="3200400" algn="l" defTabSz="914400" rtl="0" eaLnBrk="1" latinLnBrk="0" hangingPunct="1">
      <a:defRPr sz="3800" kern="1200">
        <a:solidFill>
          <a:schemeClr val="tx2"/>
        </a:solidFill>
        <a:latin typeface="Arial" panose="020B0604020202020204" pitchFamily="34" charset="0"/>
        <a:ea typeface="ヒラギノ角ゴ Pro W3" pitchFamily="-84" charset="-128"/>
        <a:cs typeface="+mn-cs"/>
      </a:defRPr>
    </a:lvl8pPr>
    <a:lvl9pPr marL="3657600" algn="l" defTabSz="914400" rtl="0" eaLnBrk="1" latinLnBrk="0" hangingPunct="1">
      <a:defRPr sz="3800" kern="1200">
        <a:solidFill>
          <a:schemeClr val="tx2"/>
        </a:solidFill>
        <a:latin typeface="Arial" panose="020B0604020202020204" pitchFamily="34" charset="0"/>
        <a:ea typeface="ヒラギノ角ゴ Pro W3" pitchFamily="-84" charset="-128"/>
        <a:cs typeface="+mn-cs"/>
      </a:defRPr>
    </a:lvl9pPr>
  </p:defaultTextStyle>
  <p:extLst>
    <p:ext uri="{EFAFB233-063F-42B5-8137-9DF3F51BA10A}">
      <p15:sldGuideLst xmlns:p15="http://schemas.microsoft.com/office/powerpoint/2012/main">
        <p15:guide id="1" orient="horz" pos="4224">
          <p15:clr>
            <a:srgbClr val="A4A3A4"/>
          </p15:clr>
        </p15:guide>
        <p15:guide id="2" orient="horz" pos="2496">
          <p15:clr>
            <a:srgbClr val="A4A3A4"/>
          </p15:clr>
        </p15:guide>
        <p15:guide id="3" orient="horz" pos="1152">
          <p15:clr>
            <a:srgbClr val="A4A3A4"/>
          </p15:clr>
        </p15:guide>
        <p15:guide id="4" pos="2880">
          <p15:clr>
            <a:srgbClr val="A4A3A4"/>
          </p15:clr>
        </p15:guide>
        <p15:guide id="5" pos="56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DE99"/>
    <a:srgbClr val="FFDD96"/>
    <a:srgbClr val="FFFFFF"/>
    <a:srgbClr val="005599"/>
    <a:srgbClr val="F1E8A7"/>
    <a:srgbClr val="996633"/>
    <a:srgbClr val="9E9E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4224"/>
        <p:guide orient="horz" pos="2496"/>
        <p:guide orient="horz" pos="1152"/>
        <p:guide pos="2880"/>
        <p:guide pos="5664"/>
      </p:guideLst>
    </p:cSldViewPr>
  </p:slideViewPr>
  <p:outlineViewPr>
    <p:cViewPr>
      <p:scale>
        <a:sx n="33" d="100"/>
        <a:sy n="33" d="100"/>
      </p:scale>
      <p:origin x="0" y="191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6BB3732D-6108-4D93-9355-23636DD16B11}"/>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ヒラギノ角ゴ Pro W3" pitchFamily="1" charset="-128"/>
                <a:cs typeface="+mn-cs"/>
              </a:defRPr>
            </a:lvl1pPr>
          </a:lstStyle>
          <a:p>
            <a:pPr>
              <a:defRPr/>
            </a:pPr>
            <a:endParaRPr lang="en-US"/>
          </a:p>
        </p:txBody>
      </p:sp>
      <p:sp>
        <p:nvSpPr>
          <p:cNvPr id="570371" name="Rectangle 3">
            <a:extLst>
              <a:ext uri="{FF2B5EF4-FFF2-40B4-BE49-F238E27FC236}">
                <a16:creationId xmlns:a16="http://schemas.microsoft.com/office/drawing/2014/main" id="{EFBECE0A-753D-429B-8083-1ADD955FE6CF}"/>
              </a:ext>
            </a:extLst>
          </p:cNvPr>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ヒラギノ角ゴ Pro W3" pitchFamily="1" charset="-128"/>
                <a:cs typeface="+mn-cs"/>
              </a:defRPr>
            </a:lvl1pPr>
          </a:lstStyle>
          <a:p>
            <a:pPr>
              <a:defRPr/>
            </a:pPr>
            <a:endParaRPr lang="en-US"/>
          </a:p>
        </p:txBody>
      </p:sp>
      <p:sp>
        <p:nvSpPr>
          <p:cNvPr id="570372" name="Rectangle 4">
            <a:extLst>
              <a:ext uri="{FF2B5EF4-FFF2-40B4-BE49-F238E27FC236}">
                <a16:creationId xmlns:a16="http://schemas.microsoft.com/office/drawing/2014/main" id="{7358C71D-21E5-45B6-B7E1-E0FD22098C1A}"/>
              </a:ext>
            </a:extLst>
          </p:cNvPr>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ヒラギノ角ゴ Pro W3" pitchFamily="1" charset="-128"/>
                <a:cs typeface="+mn-cs"/>
              </a:defRPr>
            </a:lvl1pPr>
          </a:lstStyle>
          <a:p>
            <a:pPr>
              <a:defRPr/>
            </a:pPr>
            <a:endParaRPr lang="en-US"/>
          </a:p>
        </p:txBody>
      </p:sp>
      <p:sp>
        <p:nvSpPr>
          <p:cNvPr id="570373" name="Rectangle 5">
            <a:extLst>
              <a:ext uri="{FF2B5EF4-FFF2-40B4-BE49-F238E27FC236}">
                <a16:creationId xmlns:a16="http://schemas.microsoft.com/office/drawing/2014/main" id="{0FB84829-8531-4E5C-83B2-3362BF161B30}"/>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005773E-57FE-46B7-8D4B-EDD73229B809}"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D2503D7-CF78-451B-8BC6-7562BE7C6BAA}"/>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Arial" charset="0"/>
                <a:ea typeface="ヒラギノ角ゴ Pro W3" pitchFamily="1" charset="-128"/>
                <a:cs typeface="+mn-cs"/>
              </a:defRPr>
            </a:lvl1pPr>
          </a:lstStyle>
          <a:p>
            <a:pPr>
              <a:defRPr/>
            </a:pPr>
            <a:endParaRPr lang="en-US"/>
          </a:p>
        </p:txBody>
      </p:sp>
      <p:sp>
        <p:nvSpPr>
          <p:cNvPr id="9219" name="Rectangle 3">
            <a:extLst>
              <a:ext uri="{FF2B5EF4-FFF2-40B4-BE49-F238E27FC236}">
                <a16:creationId xmlns:a16="http://schemas.microsoft.com/office/drawing/2014/main" id="{AE5158C5-FB71-4276-9E61-5A18335C0D8B}"/>
              </a:ext>
            </a:extLst>
          </p:cNvPr>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ea typeface="ヒラギノ角ゴ Pro W3" pitchFamily="1" charset="-128"/>
                <a:cs typeface="+mn-cs"/>
              </a:defRPr>
            </a:lvl1pPr>
          </a:lstStyle>
          <a:p>
            <a:pPr>
              <a:defRPr/>
            </a:pPr>
            <a:endParaRPr lang="en-US"/>
          </a:p>
        </p:txBody>
      </p:sp>
      <p:sp>
        <p:nvSpPr>
          <p:cNvPr id="4100" name="Rectangle 4">
            <a:extLst>
              <a:ext uri="{FF2B5EF4-FFF2-40B4-BE49-F238E27FC236}">
                <a16:creationId xmlns:a16="http://schemas.microsoft.com/office/drawing/2014/main" id="{C39B20C7-F253-4A07-84E2-E42F31B4B2E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B2759F9B-1AB2-4C4A-B9F7-51D96787D879}"/>
              </a:ext>
            </a:extLst>
          </p:cNvPr>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441BA313-434F-4298-8980-C761EEAC53C9}"/>
              </a:ext>
            </a:extLst>
          </p:cNvPr>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Arial" charset="0"/>
                <a:ea typeface="ヒラギノ角ゴ Pro W3" pitchFamily="1" charset="-128"/>
                <a:cs typeface="+mn-cs"/>
              </a:defRPr>
            </a:lvl1pPr>
          </a:lstStyle>
          <a:p>
            <a:pPr>
              <a:defRPr/>
            </a:pPr>
            <a:endParaRPr lang="en-US"/>
          </a:p>
        </p:txBody>
      </p:sp>
      <p:sp>
        <p:nvSpPr>
          <p:cNvPr id="9223" name="Rectangle 7">
            <a:extLst>
              <a:ext uri="{FF2B5EF4-FFF2-40B4-BE49-F238E27FC236}">
                <a16:creationId xmlns:a16="http://schemas.microsoft.com/office/drawing/2014/main" id="{C3A4545F-A150-4CEA-8D60-3299A30DE0FE}"/>
              </a:ext>
            </a:extLst>
          </p:cNvPr>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B60D413D-FE0B-41C6-A7AF-5C66692AE0CB}"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C000"/>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2AD000B-3F9D-4862-BF30-BAAA3B896D63}"/>
              </a:ext>
            </a:extLst>
          </p:cNvPr>
          <p:cNvSpPr>
            <a:spLocks noChangeArrowheads="1"/>
          </p:cNvSpPr>
          <p:nvPr userDrawn="1"/>
        </p:nvSpPr>
        <p:spPr bwMode="gray">
          <a:xfrm>
            <a:off x="0" y="6400800"/>
            <a:ext cx="9144000" cy="457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3800">
                <a:solidFill>
                  <a:schemeClr val="tx2"/>
                </a:solidFill>
                <a:latin typeface="Arial" panose="020B0604020202020204" pitchFamily="34" charset="0"/>
                <a:ea typeface="ヒラギノ角ゴ Pro W3" pitchFamily="-84" charset="-128"/>
              </a:defRPr>
            </a:lvl1pPr>
            <a:lvl2pPr marL="742950" indent="-285750">
              <a:defRPr sz="3800">
                <a:solidFill>
                  <a:schemeClr val="tx2"/>
                </a:solidFill>
                <a:latin typeface="Arial" panose="020B0604020202020204" pitchFamily="34" charset="0"/>
                <a:ea typeface="ヒラギノ角ゴ Pro W3" pitchFamily="-84" charset="-128"/>
              </a:defRPr>
            </a:lvl2pPr>
            <a:lvl3pPr marL="1143000" indent="-228600">
              <a:defRPr sz="3800">
                <a:solidFill>
                  <a:schemeClr val="tx2"/>
                </a:solidFill>
                <a:latin typeface="Arial" panose="020B0604020202020204" pitchFamily="34" charset="0"/>
                <a:ea typeface="ヒラギノ角ゴ Pro W3" pitchFamily="-84" charset="-128"/>
              </a:defRPr>
            </a:lvl3pPr>
            <a:lvl4pPr marL="1600200" indent="-228600">
              <a:defRPr sz="3800">
                <a:solidFill>
                  <a:schemeClr val="tx2"/>
                </a:solidFill>
                <a:latin typeface="Arial" panose="020B0604020202020204" pitchFamily="34" charset="0"/>
                <a:ea typeface="ヒラギノ角ゴ Pro W3" pitchFamily="-84" charset="-128"/>
              </a:defRPr>
            </a:lvl4pPr>
            <a:lvl5pPr marL="2057400" indent="-228600">
              <a:defRPr sz="3800">
                <a:solidFill>
                  <a:schemeClr val="tx2"/>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a:defRPr/>
            </a:pPr>
            <a:r>
              <a:rPr lang="en-US" altLang="en-US">
                <a:latin typeface="Verdana" panose="020B0604030504040204" pitchFamily="34" charset="0"/>
              </a:rPr>
              <a:t> </a:t>
            </a:r>
          </a:p>
        </p:txBody>
      </p:sp>
      <p:pic>
        <p:nvPicPr>
          <p:cNvPr id="3" name="Picture 8" descr="D:\My Doc\GLOBAL EDITIONS\2016\MISHKIN\GE COVER\MishkinEakins_9781292060484.jpg">
            <a:extLst>
              <a:ext uri="{FF2B5EF4-FFF2-40B4-BE49-F238E27FC236}">
                <a16:creationId xmlns:a16="http://schemas.microsoft.com/office/drawing/2014/main" id="{4B16777B-718D-4178-8C73-1E5ED1F5AE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b="7777"/>
          <a:stretch>
            <a:fillRect/>
          </a:stretch>
        </p:blipFill>
        <p:spPr bwMode="auto">
          <a:xfrm>
            <a:off x="0" y="0"/>
            <a:ext cx="5486400"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Pearson_Bound_White">
            <a:extLst>
              <a:ext uri="{FF2B5EF4-FFF2-40B4-BE49-F238E27FC236}">
                <a16:creationId xmlns:a16="http://schemas.microsoft.com/office/drawing/2014/main" id="{6E8ECE18-CCFD-42CA-91DD-1D66BCAA8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Pearson_Strap_Bound_White">
            <a:extLst>
              <a:ext uri="{FF2B5EF4-FFF2-40B4-BE49-F238E27FC236}">
                <a16:creationId xmlns:a16="http://schemas.microsoft.com/office/drawing/2014/main" id="{B26BECE4-68C7-4E1A-A9FE-C825C2689B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143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9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1341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a:extLst>
              <a:ext uri="{FF2B5EF4-FFF2-40B4-BE49-F238E27FC236}">
                <a16:creationId xmlns:a16="http://schemas.microsoft.com/office/drawing/2014/main" id="{DBEB7FAC-F1DF-4880-A138-7E1A617F20A6}"/>
              </a:ext>
            </a:extLst>
          </p:cNvPr>
          <p:cNvSpPr>
            <a:spLocks noGrp="1"/>
          </p:cNvSpPr>
          <p:nvPr>
            <p:ph type="sldNum" sz="quarter" idx="10"/>
          </p:nvPr>
        </p:nvSpPr>
        <p:spPr>
          <a:xfrm>
            <a:off x="8118475" y="6353175"/>
            <a:ext cx="914400" cy="457200"/>
          </a:xfrm>
          <a:prstGeom prst="rect">
            <a:avLst/>
          </a:prstGeom>
        </p:spPr>
        <p:txBody>
          <a:bodyPr vert="horz" wrap="square" lIns="91440" tIns="45720" rIns="91440" bIns="45720" numCol="1" anchor="t" anchorCtr="0" compatLnSpc="1">
            <a:prstTxWarp prst="textNoShape">
              <a:avLst/>
            </a:prstTxWarp>
          </a:bodyPr>
          <a:lstStyle>
            <a:lvl1pPr>
              <a:defRPr>
                <a:latin typeface="Verdana" panose="020B0604030504040204" pitchFamily="34" charset="0"/>
                <a:ea typeface="MS PGothic" panose="020B0600070205080204" pitchFamily="34" charset="-128"/>
                <a:cs typeface="Verdana" panose="020B0604030504040204" pitchFamily="34" charset="0"/>
              </a:defRPr>
            </a:lvl1pPr>
          </a:lstStyle>
          <a:p>
            <a:pPr>
              <a:defRPr/>
            </a:pPr>
            <a:r>
              <a:rPr lang="en-US" altLang="en-US"/>
              <a:t>1-</a:t>
            </a:r>
            <a:fld id="{BF5304C9-2F6B-4715-BF87-E3B69A4E0F3D}" type="slidenum">
              <a:rPr lang="en-US" altLang="en-US" smtClean="0"/>
              <a:pPr>
                <a:defRPr/>
              </a:pPr>
              <a:t>‹N›</a:t>
            </a:fld>
            <a:r>
              <a:rPr lang="en-US" altLang="en-US"/>
              <a:t> </a:t>
            </a:r>
          </a:p>
        </p:txBody>
      </p:sp>
      <p:sp>
        <p:nvSpPr>
          <p:cNvPr id="4" name="Footer Placeholder 4">
            <a:extLst>
              <a:ext uri="{FF2B5EF4-FFF2-40B4-BE49-F238E27FC236}">
                <a16:creationId xmlns:a16="http://schemas.microsoft.com/office/drawing/2014/main" id="{2DCC58E0-AC25-4A87-A8EA-6FB51876553C}"/>
              </a:ext>
            </a:extLst>
          </p:cNvPr>
          <p:cNvSpPr>
            <a:spLocks noGrp="1"/>
          </p:cNvSpPr>
          <p:nvPr>
            <p:ph type="ftr" sz="quarter" idx="11"/>
          </p:nvPr>
        </p:nvSpPr>
        <p:spPr>
          <a:xfrm>
            <a:off x="228600" y="6324600"/>
            <a:ext cx="5638800" cy="457200"/>
          </a:xfrm>
          <a:prstGeom prst="rect">
            <a:avLst/>
          </a:prstGeom>
        </p:spPr>
        <p:txBody>
          <a:bodyPr/>
          <a:lstStyle>
            <a:lvl1pPr>
              <a:defRPr>
                <a:latin typeface="Verdana"/>
                <a:ea typeface="ＭＳ Ｐゴシック" charset="0"/>
                <a:cs typeface="Verdana"/>
              </a:defRPr>
            </a:lvl1pPr>
          </a:lstStyle>
          <a:p>
            <a:pPr>
              <a:defRPr/>
            </a:pPr>
            <a:r>
              <a:rPr lang="en-US"/>
              <a:t>© 2014 Pearson Prentice Hall. All rights reserved.</a:t>
            </a:r>
          </a:p>
        </p:txBody>
      </p:sp>
    </p:spTree>
    <p:extLst>
      <p:ext uri="{BB962C8B-B14F-4D97-AF65-F5344CB8AC3E}">
        <p14:creationId xmlns:p14="http://schemas.microsoft.com/office/powerpoint/2010/main" val="274618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630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3944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707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15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2939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575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547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027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2D63874-D16C-4392-A93A-3E76AB79A754}"/>
              </a:ext>
            </a:extLst>
          </p:cNvPr>
          <p:cNvSpPr>
            <a:spLocks noChangeArrowheads="1"/>
          </p:cNvSpPr>
          <p:nvPr userDrawn="1"/>
        </p:nvSpPr>
        <p:spPr bwMode="gray">
          <a:xfrm>
            <a:off x="0" y="6400800"/>
            <a:ext cx="9144000" cy="457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3800">
                <a:solidFill>
                  <a:schemeClr val="tx2"/>
                </a:solidFill>
                <a:latin typeface="Arial" panose="020B0604020202020204" pitchFamily="34" charset="0"/>
                <a:ea typeface="ヒラギノ角ゴ Pro W3" pitchFamily="-84" charset="-128"/>
              </a:defRPr>
            </a:lvl1pPr>
            <a:lvl2pPr marL="742950" indent="-285750">
              <a:defRPr sz="3800">
                <a:solidFill>
                  <a:schemeClr val="tx2"/>
                </a:solidFill>
                <a:latin typeface="Arial" panose="020B0604020202020204" pitchFamily="34" charset="0"/>
                <a:ea typeface="ヒラギノ角ゴ Pro W3" pitchFamily="-84" charset="-128"/>
              </a:defRPr>
            </a:lvl2pPr>
            <a:lvl3pPr marL="1143000" indent="-228600">
              <a:defRPr sz="3800">
                <a:solidFill>
                  <a:schemeClr val="tx2"/>
                </a:solidFill>
                <a:latin typeface="Arial" panose="020B0604020202020204" pitchFamily="34" charset="0"/>
                <a:ea typeface="ヒラギノ角ゴ Pro W3" pitchFamily="-84" charset="-128"/>
              </a:defRPr>
            </a:lvl3pPr>
            <a:lvl4pPr marL="1600200" indent="-228600">
              <a:defRPr sz="3800">
                <a:solidFill>
                  <a:schemeClr val="tx2"/>
                </a:solidFill>
                <a:latin typeface="Arial" panose="020B0604020202020204" pitchFamily="34" charset="0"/>
                <a:ea typeface="ヒラギノ角ゴ Pro W3" pitchFamily="-84" charset="-128"/>
              </a:defRPr>
            </a:lvl4pPr>
            <a:lvl5pPr marL="2057400" indent="-228600">
              <a:defRPr sz="3800">
                <a:solidFill>
                  <a:schemeClr val="tx2"/>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a:defRPr/>
            </a:pPr>
            <a:r>
              <a:rPr lang="en-US" altLang="en-US">
                <a:latin typeface="Verdana" panose="020B0604030504040204" pitchFamily="34" charset="0"/>
              </a:rPr>
              <a:t> </a:t>
            </a:r>
          </a:p>
        </p:txBody>
      </p:sp>
      <p:sp>
        <p:nvSpPr>
          <p:cNvPr id="1027" name="Rectangle 4">
            <a:extLst>
              <a:ext uri="{FF2B5EF4-FFF2-40B4-BE49-F238E27FC236}">
                <a16:creationId xmlns:a16="http://schemas.microsoft.com/office/drawing/2014/main" id="{4441AE92-3171-4E84-B7B0-5EE63D9A9D40}"/>
              </a:ext>
            </a:extLst>
          </p:cNvPr>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5">
            <a:extLst>
              <a:ext uri="{FF2B5EF4-FFF2-40B4-BE49-F238E27FC236}">
                <a16:creationId xmlns:a16="http://schemas.microsoft.com/office/drawing/2014/main" id="{4D64F112-00FE-4976-9F3F-4FAA757A541F}"/>
              </a:ext>
            </a:extLst>
          </p:cNvPr>
          <p:cNvSpPr>
            <a:spLocks noGrp="1" noChangeArrowheads="1"/>
          </p:cNvSpPr>
          <p:nvPr>
            <p:ph type="title"/>
          </p:nvPr>
        </p:nvSpPr>
        <p:spPr bwMode="auto">
          <a:xfrm>
            <a:off x="990600" y="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9" name="Rectangle 6">
            <a:extLst>
              <a:ext uri="{FF2B5EF4-FFF2-40B4-BE49-F238E27FC236}">
                <a16:creationId xmlns:a16="http://schemas.microsoft.com/office/drawing/2014/main" id="{237B2FB5-C076-4043-8209-C23E9F3C1037}"/>
              </a:ext>
            </a:extLst>
          </p:cNvPr>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3800">
                <a:solidFill>
                  <a:schemeClr val="tx2"/>
                </a:solidFill>
                <a:latin typeface="Arial" panose="020B0604020202020204" pitchFamily="34" charset="0"/>
                <a:ea typeface="ヒラギノ角ゴ Pro W3" pitchFamily="-84" charset="-128"/>
              </a:defRPr>
            </a:lvl1pPr>
            <a:lvl2pPr marL="742950" indent="-285750">
              <a:defRPr sz="3800">
                <a:solidFill>
                  <a:schemeClr val="tx2"/>
                </a:solidFill>
                <a:latin typeface="Arial" panose="020B0604020202020204" pitchFamily="34" charset="0"/>
                <a:ea typeface="ヒラギノ角ゴ Pro W3" pitchFamily="-84" charset="-128"/>
              </a:defRPr>
            </a:lvl2pPr>
            <a:lvl3pPr marL="1143000" indent="-228600">
              <a:defRPr sz="3800">
                <a:solidFill>
                  <a:schemeClr val="tx2"/>
                </a:solidFill>
                <a:latin typeface="Arial" panose="020B0604020202020204" pitchFamily="34" charset="0"/>
                <a:ea typeface="ヒラギノ角ゴ Pro W3" pitchFamily="-84" charset="-128"/>
              </a:defRPr>
            </a:lvl3pPr>
            <a:lvl4pPr marL="1600200" indent="-228600">
              <a:defRPr sz="3800">
                <a:solidFill>
                  <a:schemeClr val="tx2"/>
                </a:solidFill>
                <a:latin typeface="Arial" panose="020B0604020202020204" pitchFamily="34" charset="0"/>
                <a:ea typeface="ヒラギノ角ゴ Pro W3" pitchFamily="-84" charset="-128"/>
              </a:defRPr>
            </a:lvl4pPr>
            <a:lvl5pPr marL="2057400" indent="-228600">
              <a:defRPr sz="3800">
                <a:solidFill>
                  <a:schemeClr val="tx2"/>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a:defRPr/>
            </a:pPr>
            <a:r>
              <a:rPr lang="en-US" altLang="en-US" sz="900">
                <a:solidFill>
                  <a:schemeClr val="bg1"/>
                </a:solidFill>
                <a:latin typeface="Verdana" panose="020B0604030504040204" pitchFamily="34" charset="0"/>
              </a:rPr>
              <a:t>Copyright ©2015 Pearson Education, Ltd. All rights reserved.</a:t>
            </a:r>
            <a:endParaRPr lang="en-GB" altLang="en-US" sz="900">
              <a:solidFill>
                <a:schemeClr val="bg1"/>
              </a:solidFill>
              <a:latin typeface="Verdana" panose="020B0604030504040204" pitchFamily="34" charset="0"/>
            </a:endParaRPr>
          </a:p>
        </p:txBody>
      </p:sp>
      <p:sp>
        <p:nvSpPr>
          <p:cNvPr id="1030" name="Rectangle 7">
            <a:extLst>
              <a:ext uri="{FF2B5EF4-FFF2-40B4-BE49-F238E27FC236}">
                <a16:creationId xmlns:a16="http://schemas.microsoft.com/office/drawing/2014/main" id="{4B3D1E0C-B204-4165-8EDC-785A50268BE0}"/>
              </a:ext>
            </a:extLst>
          </p:cNvPr>
          <p:cNvSpPr>
            <a:spLocks noChangeArrowheads="1"/>
          </p:cNvSpPr>
          <p:nvPr/>
        </p:nvSpPr>
        <p:spPr bwMode="gray">
          <a:xfrm>
            <a:off x="8229600" y="6553200"/>
            <a:ext cx="512763"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3800">
                <a:solidFill>
                  <a:schemeClr val="tx2"/>
                </a:solidFill>
                <a:latin typeface="Arial" panose="020B0604020202020204" pitchFamily="34" charset="0"/>
                <a:ea typeface="ヒラギノ角ゴ Pro W3" pitchFamily="-84" charset="-128"/>
              </a:defRPr>
            </a:lvl1pPr>
            <a:lvl2pPr marL="742950" indent="-285750">
              <a:defRPr sz="3800">
                <a:solidFill>
                  <a:schemeClr val="tx2"/>
                </a:solidFill>
                <a:latin typeface="Arial" panose="020B0604020202020204" pitchFamily="34" charset="0"/>
                <a:ea typeface="ヒラギノ角ゴ Pro W3" pitchFamily="-84" charset="-128"/>
              </a:defRPr>
            </a:lvl2pPr>
            <a:lvl3pPr marL="1143000" indent="-228600">
              <a:defRPr sz="3800">
                <a:solidFill>
                  <a:schemeClr val="tx2"/>
                </a:solidFill>
                <a:latin typeface="Arial" panose="020B0604020202020204" pitchFamily="34" charset="0"/>
                <a:ea typeface="ヒラギノ角ゴ Pro W3" pitchFamily="-84" charset="-128"/>
              </a:defRPr>
            </a:lvl3pPr>
            <a:lvl4pPr marL="1600200" indent="-228600">
              <a:defRPr sz="3800">
                <a:solidFill>
                  <a:schemeClr val="tx2"/>
                </a:solidFill>
                <a:latin typeface="Arial" panose="020B0604020202020204" pitchFamily="34" charset="0"/>
                <a:ea typeface="ヒラギノ角ゴ Pro W3" pitchFamily="-84" charset="-128"/>
              </a:defRPr>
            </a:lvl4pPr>
            <a:lvl5pPr marL="2057400" indent="-228600">
              <a:defRPr sz="3800">
                <a:solidFill>
                  <a:schemeClr val="tx2"/>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3800">
                <a:solidFill>
                  <a:schemeClr val="tx2"/>
                </a:solidFill>
                <a:latin typeface="Arial" panose="020B0604020202020204" pitchFamily="34" charset="0"/>
                <a:ea typeface="ヒラギノ角ゴ Pro W3" pitchFamily="-84" charset="-128"/>
              </a:defRPr>
            </a:lvl9pPr>
          </a:lstStyle>
          <a:p>
            <a:pPr algn="r">
              <a:defRPr/>
            </a:pPr>
            <a:r>
              <a:rPr lang="en-GB" altLang="en-US" sz="900">
                <a:solidFill>
                  <a:schemeClr val="bg1"/>
                </a:solidFill>
                <a:latin typeface="Verdana" panose="020B0604030504040204" pitchFamily="34" charset="0"/>
              </a:rPr>
              <a:t>10-</a:t>
            </a:r>
            <a:fld id="{AABC0A13-2FDD-4C7F-B3B2-9F7774EECD67}" type="slidenum">
              <a:rPr lang="en-GB" altLang="en-US" sz="900" smtClean="0">
                <a:solidFill>
                  <a:schemeClr val="bg1"/>
                </a:solidFill>
                <a:latin typeface="Verdana" panose="020B0604030504040204" pitchFamily="34" charset="0"/>
              </a:rPr>
              <a:pPr algn="r">
                <a:defRPr/>
              </a:pPr>
              <a:t>‹N›</a:t>
            </a:fld>
            <a:r>
              <a:rPr lang="en-GB" altLang="en-US" sz="900">
                <a:solidFill>
                  <a:schemeClr val="bg1"/>
                </a:solidFill>
                <a:latin typeface="Verdana" panose="020B0604030504040204" pitchFamily="34" charset="0"/>
              </a:rPr>
              <a:t> </a:t>
            </a:r>
          </a:p>
        </p:txBody>
      </p:sp>
      <p:pic>
        <p:nvPicPr>
          <p:cNvPr id="1031" name="Picture 11" descr="E:\My Docs\Pearson_Supplement projects\16-04-2015\9781292069739_Mishkin\MishkinEakins_9781292060484 - Copy.jpg">
            <a:extLst>
              <a:ext uri="{FF2B5EF4-FFF2-40B4-BE49-F238E27FC236}">
                <a16:creationId xmlns:a16="http://schemas.microsoft.com/office/drawing/2014/main" id="{4BCB25D5-F966-40D5-84B8-AFF48545EE6D}"/>
              </a:ext>
            </a:extLst>
          </p:cNvPr>
          <p:cNvPicPr preferRelativeResize="0">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350"/>
            <a:ext cx="8382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7"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8" r:id="rId12"/>
  </p:sldLayoutIdLst>
  <p:txStyles>
    <p:titleStyle>
      <a:lvl1pPr algn="l" rtl="0" eaLnBrk="0" fontAlgn="base" hangingPunct="0">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0" fontAlgn="base" hangingPunct="0">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0" fontAlgn="base" hangingPunct="0">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8A8D121-138D-476A-B9CE-ADDFE471999D}"/>
              </a:ext>
            </a:extLst>
          </p:cNvPr>
          <p:cNvSpPr txBox="1">
            <a:spLocks/>
          </p:cNvSpPr>
          <p:nvPr/>
        </p:nvSpPr>
        <p:spPr bwMode="auto">
          <a:xfrm>
            <a:off x="5486400" y="9144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9pPr>
          </a:lstStyle>
          <a:p>
            <a:pPr algn="ctr">
              <a:spcBef>
                <a:spcPct val="0"/>
              </a:spcBef>
              <a:buFontTx/>
              <a:buNone/>
            </a:pPr>
            <a:r>
              <a:rPr lang="en-AU" altLang="en-US" b="1" dirty="0"/>
              <a:t>Part </a:t>
            </a:r>
            <a:r>
              <a:rPr lang="en-AU" altLang="en-US" b="1"/>
              <a:t>2 – Lecture IV</a:t>
            </a:r>
            <a:br>
              <a:rPr lang="en-AU" altLang="en-US" b="1" dirty="0"/>
            </a:br>
            <a:br>
              <a:rPr lang="en-AU" altLang="en-US" b="1" dirty="0"/>
            </a:br>
            <a:r>
              <a:rPr lang="en-US" altLang="en-US" b="1" dirty="0">
                <a:solidFill>
                  <a:schemeClr val="tx2"/>
                </a:solidFill>
              </a:rPr>
              <a:t>Conduct of </a:t>
            </a:r>
            <a:br>
              <a:rPr lang="en-US" altLang="en-US" b="1" dirty="0">
                <a:solidFill>
                  <a:schemeClr val="tx2"/>
                </a:solidFill>
              </a:rPr>
            </a:br>
            <a:r>
              <a:rPr lang="en-US" altLang="en-US" b="1" dirty="0">
                <a:solidFill>
                  <a:schemeClr val="tx2"/>
                </a:solidFill>
              </a:rPr>
              <a:t>Monetary Policy:</a:t>
            </a:r>
          </a:p>
          <a:p>
            <a:pPr algn="ctr">
              <a:spcBef>
                <a:spcPct val="0"/>
              </a:spcBef>
              <a:buFontTx/>
              <a:buNone/>
            </a:pPr>
            <a:r>
              <a:rPr lang="en-US" altLang="en-US" b="1" dirty="0">
                <a:solidFill>
                  <a:schemeClr val="tx2"/>
                </a:solidFill>
              </a:rPr>
              <a:t>Tools, Goals, Strategy, and</a:t>
            </a:r>
          </a:p>
          <a:p>
            <a:pPr algn="ctr">
              <a:spcBef>
                <a:spcPct val="0"/>
              </a:spcBef>
              <a:buFontTx/>
              <a:buNone/>
            </a:pPr>
            <a:r>
              <a:rPr lang="en-US" altLang="en-US" b="1" dirty="0">
                <a:solidFill>
                  <a:schemeClr val="tx2"/>
                </a:solidFill>
              </a:rPr>
              <a:t>Tactics</a:t>
            </a:r>
            <a:endParaRPr lang="en-US"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6FC8A0A-E350-4ACE-9D2E-1DB41EDFC548}"/>
              </a:ext>
            </a:extLst>
          </p:cNvPr>
          <p:cNvSpPr>
            <a:spLocks noGrp="1"/>
          </p:cNvSpPr>
          <p:nvPr>
            <p:ph type="title"/>
          </p:nvPr>
        </p:nvSpPr>
        <p:spPr/>
        <p:txBody>
          <a:bodyPr/>
          <a:lstStyle/>
          <a:p>
            <a:pPr eaLnBrk="1" hangingPunct="1"/>
            <a:r>
              <a:rPr lang="en-US" altLang="en-US">
                <a:ea typeface="ヒラギノ角ゴ Pro W3" pitchFamily="-84" charset="-128"/>
              </a:rPr>
              <a:t>Conventional Monetary </a:t>
            </a:r>
            <a:br>
              <a:rPr lang="en-US" altLang="en-US">
                <a:ea typeface="ヒラギノ角ゴ Pro W3" pitchFamily="-84" charset="-128"/>
              </a:rPr>
            </a:br>
            <a:r>
              <a:rPr lang="en-US" altLang="en-US">
                <a:ea typeface="ヒラギノ角ゴ Pro W3" pitchFamily="-84" charset="-128"/>
              </a:rPr>
              <a:t>Policy Tools</a:t>
            </a:r>
          </a:p>
        </p:txBody>
      </p:sp>
      <p:sp>
        <p:nvSpPr>
          <p:cNvPr id="25603" name="Text Placeholder 2">
            <a:extLst>
              <a:ext uri="{FF2B5EF4-FFF2-40B4-BE49-F238E27FC236}">
                <a16:creationId xmlns:a16="http://schemas.microsoft.com/office/drawing/2014/main" id="{34739E40-E055-478D-BD7D-4E9ECF63D320}"/>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We further examine each of the tools in turn to see how the Fed uses them in practice and how useful each tools 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BDE21BD-D3CF-48E5-9B1A-330A29FCD21C}"/>
              </a:ext>
            </a:extLst>
          </p:cNvPr>
          <p:cNvSpPr>
            <a:spLocks noGrp="1"/>
          </p:cNvSpPr>
          <p:nvPr>
            <p:ph type="title"/>
          </p:nvPr>
        </p:nvSpPr>
        <p:spPr/>
        <p:txBody>
          <a:bodyPr/>
          <a:lstStyle/>
          <a:p>
            <a:pPr eaLnBrk="1" hangingPunct="1"/>
            <a:r>
              <a:rPr lang="en-US" altLang="en-US">
                <a:ea typeface="ヒラギノ角ゴ Pro W3" pitchFamily="-84" charset="-128"/>
              </a:rPr>
              <a:t>Reserve Requirements</a:t>
            </a:r>
          </a:p>
        </p:txBody>
      </p:sp>
      <p:sp>
        <p:nvSpPr>
          <p:cNvPr id="40963" name="Text Placeholder 2">
            <a:extLst>
              <a:ext uri="{FF2B5EF4-FFF2-40B4-BE49-F238E27FC236}">
                <a16:creationId xmlns:a16="http://schemas.microsoft.com/office/drawing/2014/main" id="{1C8264CE-E8C1-4D0A-B013-247D1622ECD6}"/>
              </a:ext>
            </a:extLst>
          </p:cNvPr>
          <p:cNvSpPr>
            <a:spLocks noGrp="1"/>
          </p:cNvSpPr>
          <p:nvPr>
            <p:ph idx="1"/>
          </p:nvPr>
        </p:nvSpPr>
        <p:spPr/>
        <p:txBody>
          <a:bodyPr/>
          <a:lstStyle/>
          <a:p>
            <a:pPr marL="0" indent="0" eaLnBrk="1" hangingPunct="1">
              <a:buFont typeface="Wingdings" charset="0"/>
              <a:buNone/>
              <a:defRPr/>
            </a:pPr>
            <a:r>
              <a:rPr lang="en-US" sz="2400" dirty="0">
                <a:ea typeface="ヒラギノ角ゴ Pro W3" charset="0"/>
                <a:cs typeface="ヒラギノ角ゴ Pro W3" charset="0"/>
              </a:rPr>
              <a:t>Reserve Requirements are requirements put on financial institutions to hold liquid (vault) cash again checkable deposits.</a:t>
            </a:r>
          </a:p>
          <a:p>
            <a:pPr marL="282575" indent="-282575" eaLnBrk="1" hangingPunct="1">
              <a:spcBef>
                <a:spcPts val="800"/>
              </a:spcBef>
              <a:defRPr/>
            </a:pPr>
            <a:r>
              <a:rPr lang="en-US" sz="2400" dirty="0">
                <a:ea typeface="ヒラギノ角ゴ Pro W3" charset="0"/>
                <a:cs typeface="ヒラギノ角ゴ Pro W3" charset="0"/>
              </a:rPr>
              <a:t>Everyone subject to the same rule for checkable deposits:</a:t>
            </a:r>
          </a:p>
          <a:p>
            <a:pPr lvl="1" eaLnBrk="1" hangingPunct="1">
              <a:buFont typeface="Arial" charset="0"/>
              <a:buChar char="─"/>
              <a:defRPr/>
            </a:pPr>
            <a:r>
              <a:rPr lang="en-US" sz="2000" dirty="0">
                <a:ea typeface="ヒラギノ角ゴ Pro W3" charset="0"/>
              </a:rPr>
              <a:t>3% of first $48.3M, 10% above $48.3M</a:t>
            </a:r>
          </a:p>
          <a:p>
            <a:pPr lvl="1" eaLnBrk="1" hangingPunct="1">
              <a:buFont typeface="Arial" charset="0"/>
              <a:buChar char="─"/>
              <a:defRPr/>
            </a:pPr>
            <a:r>
              <a:rPr lang="en-US" sz="2000" dirty="0">
                <a:ea typeface="ヒラギノ角ゴ Pro W3" charset="0"/>
              </a:rPr>
              <a:t>Fed can change the 10%</a:t>
            </a:r>
          </a:p>
          <a:p>
            <a:pPr marL="282575" indent="-282575" eaLnBrk="1" hangingPunct="1">
              <a:spcBef>
                <a:spcPts val="800"/>
              </a:spcBef>
              <a:defRPr/>
            </a:pPr>
            <a:r>
              <a:rPr lang="en-US" sz="2400" dirty="0">
                <a:ea typeface="ヒラギノ角ゴ Pro W3" charset="0"/>
                <a:cs typeface="ヒラギノ角ゴ Pro W3" charset="0"/>
              </a:rPr>
              <a:t>Rarely used as a tool</a:t>
            </a:r>
          </a:p>
          <a:p>
            <a:pPr lvl="1" eaLnBrk="1" hangingPunct="1">
              <a:buFont typeface="Arial" charset="0"/>
              <a:buChar char="─"/>
              <a:defRPr/>
            </a:pPr>
            <a:r>
              <a:rPr lang="en-US" sz="2000" dirty="0">
                <a:ea typeface="ヒラギノ角ゴ Pro W3" charset="0"/>
              </a:rPr>
              <a:t>Raising causes liquidity problems for banks</a:t>
            </a:r>
          </a:p>
          <a:p>
            <a:pPr lvl="1" eaLnBrk="1" hangingPunct="1">
              <a:buFont typeface="Arial" charset="0"/>
              <a:buChar char="─"/>
              <a:defRPr/>
            </a:pPr>
            <a:r>
              <a:rPr lang="en-US" sz="2000" dirty="0">
                <a:ea typeface="ヒラギノ角ゴ Pro W3" charset="0"/>
              </a:rPr>
              <a:t>Makes liquidity management unnecessarily difficult</a:t>
            </a:r>
          </a:p>
        </p:txBody>
      </p:sp>
    </p:spTree>
    <p:extLst>
      <p:ext uri="{BB962C8B-B14F-4D97-AF65-F5344CB8AC3E}">
        <p14:creationId xmlns:p14="http://schemas.microsoft.com/office/powerpoint/2010/main" val="142986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ED427AB-2966-4AC9-8B4B-89ADBD7349C7}"/>
              </a:ext>
            </a:extLst>
          </p:cNvPr>
          <p:cNvSpPr>
            <a:spLocks noGrp="1"/>
          </p:cNvSpPr>
          <p:nvPr>
            <p:ph type="title"/>
          </p:nvPr>
        </p:nvSpPr>
        <p:spPr/>
        <p:txBody>
          <a:bodyPr/>
          <a:lstStyle/>
          <a:p>
            <a:pPr eaLnBrk="1" hangingPunct="1"/>
            <a:r>
              <a:rPr lang="en-US" altLang="en-US">
                <a:ea typeface="ヒラギノ角ゴ Pro W3" pitchFamily="-84" charset="-128"/>
              </a:rPr>
              <a:t>Tools of Monetary Policy: </a:t>
            </a:r>
            <a:br>
              <a:rPr lang="en-US" altLang="en-US">
                <a:ea typeface="ヒラギノ角ゴ Pro W3" pitchFamily="-84" charset="-128"/>
              </a:rPr>
            </a:br>
            <a:r>
              <a:rPr lang="en-US" altLang="en-US">
                <a:ea typeface="ヒラギノ角ゴ Pro W3" pitchFamily="-84" charset="-128"/>
              </a:rPr>
              <a:t>Open Market Operations</a:t>
            </a:r>
          </a:p>
        </p:txBody>
      </p:sp>
      <p:sp>
        <p:nvSpPr>
          <p:cNvPr id="34819" name="Text Placeholder 2">
            <a:extLst>
              <a:ext uri="{FF2B5EF4-FFF2-40B4-BE49-F238E27FC236}">
                <a16:creationId xmlns:a16="http://schemas.microsoft.com/office/drawing/2014/main" id="{32AE5763-F539-40DD-8927-713392EE1CD5}"/>
              </a:ext>
            </a:extLst>
          </p:cNvPr>
          <p:cNvSpPr>
            <a:spLocks noGrp="1"/>
          </p:cNvSpPr>
          <p:nvPr>
            <p:ph idx="1"/>
          </p:nvPr>
        </p:nvSpPr>
        <p:spPr/>
        <p:txBody>
          <a:bodyPr/>
          <a:lstStyle/>
          <a:p>
            <a:pPr eaLnBrk="1" hangingPunct="1">
              <a:spcBef>
                <a:spcPts val="800"/>
              </a:spcBef>
              <a:defRPr/>
            </a:pPr>
            <a:r>
              <a:rPr lang="en-US" dirty="0">
                <a:ea typeface="ヒラギノ角ゴ Pro W3" charset="0"/>
                <a:cs typeface="ヒラギノ角ゴ Pro W3" charset="0"/>
              </a:rPr>
              <a:t>Open Market Operations</a:t>
            </a:r>
          </a:p>
          <a:p>
            <a:pPr marL="1031875" lvl="1" indent="-574675" eaLnBrk="1" hangingPunct="1">
              <a:spcBef>
                <a:spcPts val="800"/>
              </a:spcBef>
              <a:buFontTx/>
              <a:buAutoNum type="arabicPeriod"/>
              <a:defRPr/>
            </a:pPr>
            <a:r>
              <a:rPr lang="en-US" dirty="0">
                <a:ea typeface="ヒラギノ角ゴ Pro W3" charset="0"/>
              </a:rPr>
              <a:t>Dynamic: Change reserves and monetary base</a:t>
            </a:r>
          </a:p>
          <a:p>
            <a:pPr marL="1031875" lvl="1" indent="-574675" eaLnBrk="1" hangingPunct="1">
              <a:spcBef>
                <a:spcPts val="800"/>
              </a:spcBef>
              <a:buFontTx/>
              <a:buAutoNum type="arabicPeriod"/>
              <a:defRPr/>
            </a:pPr>
            <a:r>
              <a:rPr lang="en-US" dirty="0">
                <a:ea typeface="ヒラギノ角ゴ Pro W3" charset="0"/>
              </a:rPr>
              <a:t>Defensive: Offset factors affecting reserves, typically uses repos</a:t>
            </a:r>
          </a:p>
          <a:p>
            <a:pPr eaLnBrk="1" hangingPunct="1">
              <a:spcBef>
                <a:spcPts val="800"/>
              </a:spcBef>
              <a:defRPr/>
            </a:pPr>
            <a:r>
              <a:rPr lang="en-US" dirty="0">
                <a:ea typeface="ヒラギノ角ゴ Pro W3" charset="0"/>
                <a:cs typeface="ヒラギノ角ゴ Pro W3" charset="0"/>
              </a:rPr>
              <a:t>Advantages of Open Market Operations</a:t>
            </a:r>
          </a:p>
          <a:p>
            <a:pPr marL="1027113" lvl="1" indent="-571500" eaLnBrk="1" hangingPunct="1">
              <a:spcBef>
                <a:spcPts val="800"/>
              </a:spcBef>
              <a:buFontTx/>
              <a:buAutoNum type="arabicPeriod"/>
              <a:defRPr/>
            </a:pPr>
            <a:r>
              <a:rPr lang="en-US" dirty="0">
                <a:ea typeface="ヒラギノ角ゴ Pro W3" charset="0"/>
              </a:rPr>
              <a:t>Fed has complete control</a:t>
            </a:r>
          </a:p>
          <a:p>
            <a:pPr marL="1027113" lvl="1" indent="-571500" eaLnBrk="1" hangingPunct="1">
              <a:spcBef>
                <a:spcPts val="800"/>
              </a:spcBef>
              <a:buFontTx/>
              <a:buAutoNum type="arabicPeriod"/>
              <a:defRPr/>
            </a:pPr>
            <a:r>
              <a:rPr lang="en-US" dirty="0">
                <a:ea typeface="ヒラギノ角ゴ Pro W3" charset="0"/>
              </a:rPr>
              <a:t>Flexible and precise</a:t>
            </a:r>
          </a:p>
          <a:p>
            <a:pPr marL="1027113" lvl="1" indent="-571500" eaLnBrk="1" hangingPunct="1">
              <a:spcBef>
                <a:spcPts val="800"/>
              </a:spcBef>
              <a:buFontTx/>
              <a:buAutoNum type="arabicPeriod"/>
              <a:defRPr/>
            </a:pPr>
            <a:r>
              <a:rPr lang="en-US" dirty="0">
                <a:ea typeface="ヒラギノ角ゴ Pro W3" charset="0"/>
              </a:rPr>
              <a:t>Easily reversed</a:t>
            </a:r>
          </a:p>
          <a:p>
            <a:pPr marL="1027113" lvl="1" indent="-571500" eaLnBrk="1" hangingPunct="1">
              <a:spcBef>
                <a:spcPts val="800"/>
              </a:spcBef>
              <a:buFontTx/>
              <a:buAutoNum type="arabicPeriod"/>
              <a:defRPr/>
            </a:pPr>
            <a:r>
              <a:rPr lang="en-US" dirty="0">
                <a:ea typeface="ヒラギノ角ゴ Pro W3" charset="0"/>
              </a:rPr>
              <a:t>Implemented quickly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B5BA6A0-F71F-4D7E-8069-61E7640D3546}"/>
              </a:ext>
            </a:extLst>
          </p:cNvPr>
          <p:cNvSpPr>
            <a:spLocks noGrp="1"/>
          </p:cNvSpPr>
          <p:nvPr>
            <p:ph type="title"/>
          </p:nvPr>
        </p:nvSpPr>
        <p:spPr/>
        <p:txBody>
          <a:bodyPr/>
          <a:lstStyle/>
          <a:p>
            <a:pPr eaLnBrk="1" hangingPunct="1"/>
            <a:r>
              <a:rPr lang="en-US" altLang="en-US" sz="3000">
                <a:solidFill>
                  <a:srgbClr val="000000"/>
                </a:solidFill>
                <a:ea typeface="ヒラギノ角ゴ Pro W3" pitchFamily="-84" charset="-128"/>
              </a:rPr>
              <a:t>Inside the Fed: </a:t>
            </a:r>
            <a:br>
              <a:rPr lang="en-US" altLang="en-US" sz="3000">
                <a:solidFill>
                  <a:srgbClr val="000000"/>
                </a:solidFill>
                <a:ea typeface="ヒラギノ角ゴ Pro W3" pitchFamily="-84" charset="-128"/>
              </a:rPr>
            </a:br>
            <a:r>
              <a:rPr lang="en-US" altLang="en-US" sz="3000">
                <a:solidFill>
                  <a:srgbClr val="000000"/>
                </a:solidFill>
                <a:ea typeface="ヒラギノ角ゴ Pro W3" pitchFamily="-84" charset="-128"/>
              </a:rPr>
              <a:t>A Day at the Trading Desk</a:t>
            </a:r>
            <a:endParaRPr lang="en-US" altLang="en-US" sz="3000" b="0">
              <a:ea typeface="ヒラギノ角ゴ Pro W3" pitchFamily="-84" charset="-128"/>
            </a:endParaRPr>
          </a:p>
        </p:txBody>
      </p:sp>
      <p:sp>
        <p:nvSpPr>
          <p:cNvPr id="27651" name="Text Placeholder 2">
            <a:extLst>
              <a:ext uri="{FF2B5EF4-FFF2-40B4-BE49-F238E27FC236}">
                <a16:creationId xmlns:a16="http://schemas.microsoft.com/office/drawing/2014/main" id="{E2165223-658C-451B-B7EB-A06EB3DC9A56}"/>
              </a:ext>
            </a:extLst>
          </p:cNvPr>
          <p:cNvSpPr>
            <a:spLocks noGrp="1"/>
          </p:cNvSpPr>
          <p:nvPr>
            <p:ph idx="1"/>
          </p:nvPr>
        </p:nvSpPr>
        <p:spPr/>
        <p:txBody>
          <a:bodyPr/>
          <a:lstStyle/>
          <a:p>
            <a:pPr eaLnBrk="1" hangingPunct="1"/>
            <a:r>
              <a:rPr lang="en-US" altLang="en-US">
                <a:ea typeface="ヒラギノ角ゴ Pro W3" pitchFamily="-84" charset="-128"/>
              </a:rPr>
              <a:t>The trading desk typically uses two types of transactions to implement their strategy:</a:t>
            </a:r>
          </a:p>
          <a:p>
            <a:pPr lvl="1" eaLnBrk="1" hangingPunct="1">
              <a:buFont typeface="Arial" panose="020B0604020202020204" pitchFamily="34" charset="0"/>
              <a:buChar char="─"/>
            </a:pPr>
            <a:r>
              <a:rPr lang="en-US" altLang="en-US" b="1">
                <a:ea typeface="ヒラギノ角ゴ Pro W3" pitchFamily="-84" charset="-128"/>
              </a:rPr>
              <a:t>Repurchase agreements</a:t>
            </a:r>
            <a:r>
              <a:rPr lang="en-US" altLang="en-US">
                <a:ea typeface="ヒラギノ角ゴ Pro W3" pitchFamily="-84" charset="-128"/>
              </a:rPr>
              <a:t>: the Fed purchases securities, but agrees to sell them back within about 15 days. So, the desired effect is reversed when the Fed sells the securities back—good for taking defense strategies that will reverse.</a:t>
            </a:r>
          </a:p>
          <a:p>
            <a:pPr lvl="1" eaLnBrk="1" hangingPunct="1">
              <a:buFont typeface="Arial" panose="020B0604020202020204" pitchFamily="34" charset="0"/>
              <a:buChar char="─"/>
            </a:pPr>
            <a:r>
              <a:rPr lang="en-US" altLang="en-US" b="1">
                <a:ea typeface="ヒラギノ角ゴ Pro W3" pitchFamily="-84" charset="-128"/>
              </a:rPr>
              <a:t>Matched sale-purchase transaction</a:t>
            </a:r>
            <a:r>
              <a:rPr lang="en-US" altLang="en-US">
                <a:ea typeface="ヒラギノ角ゴ Pro W3" pitchFamily="-84" charset="-128"/>
              </a:rPr>
              <a:t>: essentially a reverse repo, where the Fed sells securities, but agrees to buy them back.</a:t>
            </a:r>
            <a:endParaRPr lang="en-US" altLang="en-US" b="1">
              <a:ea typeface="ヒラギノ角ゴ Pro W3" pitchFamily="-8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E8CB31E-72BE-4F43-BCE9-AF9AF7CA16C7}"/>
              </a:ext>
            </a:extLst>
          </p:cNvPr>
          <p:cNvSpPr>
            <a:spLocks noGrp="1"/>
          </p:cNvSpPr>
          <p:nvPr>
            <p:ph type="title"/>
          </p:nvPr>
        </p:nvSpPr>
        <p:spPr/>
        <p:txBody>
          <a:bodyPr/>
          <a:lstStyle/>
          <a:p>
            <a:pPr eaLnBrk="1" hangingPunct="1">
              <a:defRPr/>
            </a:pPr>
            <a:r>
              <a:rPr lang="en-US" spc="-50" dirty="0">
                <a:solidFill>
                  <a:srgbClr val="000000"/>
                </a:solidFill>
                <a:cs typeface="+mj-cs"/>
              </a:rPr>
              <a:t>Tools of Monetary Policy: </a:t>
            </a:r>
            <a:r>
              <a:rPr lang="en-US" altLang="en-US" dirty="0">
                <a:cs typeface="+mj-cs"/>
              </a:rPr>
              <a:t>Discount Policy</a:t>
            </a:r>
          </a:p>
        </p:txBody>
      </p:sp>
      <p:sp>
        <p:nvSpPr>
          <p:cNvPr id="28675" name="Text Placeholder 2">
            <a:extLst>
              <a:ext uri="{FF2B5EF4-FFF2-40B4-BE49-F238E27FC236}">
                <a16:creationId xmlns:a16="http://schemas.microsoft.com/office/drawing/2014/main" id="{7719DE84-0112-4FF2-BC23-E75858283FB2}"/>
              </a:ext>
            </a:extLst>
          </p:cNvPr>
          <p:cNvSpPr>
            <a:spLocks noGrp="1"/>
          </p:cNvSpPr>
          <p:nvPr>
            <p:ph idx="1"/>
          </p:nvPr>
        </p:nvSpPr>
        <p:spPr/>
        <p:txBody>
          <a:bodyPr/>
          <a:lstStyle/>
          <a:p>
            <a:pPr eaLnBrk="1" hangingPunct="1"/>
            <a:r>
              <a:rPr lang="en-US" altLang="en-US">
                <a:ea typeface="ヒラギノ角ゴ Pro W3" pitchFamily="-84" charset="-128"/>
              </a:rPr>
              <a:t>The Fed</a:t>
            </a:r>
            <a:r>
              <a:rPr lang="ja-JP" altLang="en-US">
                <a:ea typeface="ヒラギノ角ゴ Pro W3" pitchFamily="-84" charset="-128"/>
              </a:rPr>
              <a:t>’</a:t>
            </a:r>
            <a:r>
              <a:rPr lang="en-US" altLang="ja-JP">
                <a:ea typeface="ヒラギノ角ゴ Pro W3" pitchFamily="-84" charset="-128"/>
              </a:rPr>
              <a:t>s discount loans, through the </a:t>
            </a:r>
            <a:r>
              <a:rPr lang="en-US" altLang="ja-JP" b="1">
                <a:ea typeface="ヒラギノ角ゴ Pro W3" pitchFamily="-84" charset="-128"/>
              </a:rPr>
              <a:t>discount window</a:t>
            </a:r>
            <a:r>
              <a:rPr lang="en-US" altLang="ja-JP">
                <a:ea typeface="ヒラギノ角ゴ Pro W3" pitchFamily="-84" charset="-128"/>
              </a:rPr>
              <a:t>, are:</a:t>
            </a:r>
          </a:p>
          <a:p>
            <a:pPr lvl="1" eaLnBrk="1" hangingPunct="1">
              <a:buFont typeface="Arial" panose="020B0604020202020204" pitchFamily="34" charset="0"/>
              <a:buChar char="─"/>
            </a:pPr>
            <a:r>
              <a:rPr lang="en-US" altLang="en-US">
                <a:ea typeface="ヒラギノ角ゴ Pro W3" pitchFamily="-84" charset="-128"/>
              </a:rPr>
              <a:t>Primary Credit: Healthy banks borrow as they wish from the primary credit facility or </a:t>
            </a:r>
            <a:r>
              <a:rPr lang="en-US" altLang="en-US" b="1">
                <a:ea typeface="ヒラギノ角ゴ Pro W3" pitchFamily="-84" charset="-128"/>
              </a:rPr>
              <a:t>standing lending facility</a:t>
            </a:r>
            <a:r>
              <a:rPr lang="en-US" altLang="en-US">
                <a:ea typeface="ヒラギノ角ゴ Pro W3" pitchFamily="-84" charset="-128"/>
              </a:rPr>
              <a:t>.</a:t>
            </a:r>
          </a:p>
          <a:p>
            <a:pPr lvl="1" eaLnBrk="1" hangingPunct="1">
              <a:buFont typeface="Arial" panose="020B0604020202020204" pitchFamily="34" charset="0"/>
              <a:buChar char="─"/>
            </a:pPr>
            <a:r>
              <a:rPr lang="en-US" altLang="en-US">
                <a:ea typeface="ヒラギノ角ゴ Pro W3" pitchFamily="-84" charset="-128"/>
              </a:rPr>
              <a:t>Secondary Credit: Given to troubled banks experiencing liquidity problems.</a:t>
            </a:r>
          </a:p>
          <a:p>
            <a:pPr lvl="1" eaLnBrk="1" hangingPunct="1">
              <a:buFont typeface="Arial" panose="020B0604020202020204" pitchFamily="34" charset="0"/>
              <a:buChar char="─"/>
            </a:pPr>
            <a:r>
              <a:rPr lang="en-US" altLang="en-US">
                <a:ea typeface="ヒラギノ角ゴ Pro W3" pitchFamily="-84" charset="-128"/>
              </a:rPr>
              <a:t>Seasonal Credit: Designed for small, regional banks that have seasonal patterns of deposits.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2705136-0501-42BB-84CE-43F908624850}"/>
              </a:ext>
            </a:extLst>
          </p:cNvPr>
          <p:cNvSpPr>
            <a:spLocks noGrp="1"/>
          </p:cNvSpPr>
          <p:nvPr>
            <p:ph type="title"/>
          </p:nvPr>
        </p:nvSpPr>
        <p:spPr/>
        <p:txBody>
          <a:bodyPr/>
          <a:lstStyle/>
          <a:p>
            <a:pPr eaLnBrk="1" hangingPunct="1">
              <a:defRPr/>
            </a:pPr>
            <a:r>
              <a:rPr lang="en-US" spc="-50" dirty="0">
                <a:solidFill>
                  <a:srgbClr val="000000"/>
                </a:solidFill>
                <a:cs typeface="+mj-cs"/>
              </a:rPr>
              <a:t>Tools of Monetary Policy: </a:t>
            </a:r>
            <a:r>
              <a:rPr lang="en-US" altLang="en-US" dirty="0">
                <a:cs typeface="+mj-cs"/>
              </a:rPr>
              <a:t>Discount Policy</a:t>
            </a:r>
          </a:p>
        </p:txBody>
      </p:sp>
      <p:sp>
        <p:nvSpPr>
          <p:cNvPr id="29699" name="Text Placeholder 2">
            <a:extLst>
              <a:ext uri="{FF2B5EF4-FFF2-40B4-BE49-F238E27FC236}">
                <a16:creationId xmlns:a16="http://schemas.microsoft.com/office/drawing/2014/main" id="{D7799BA8-AE03-4FCE-8BDE-E673957150A2}"/>
              </a:ext>
            </a:extLst>
          </p:cNvPr>
          <p:cNvSpPr>
            <a:spLocks noGrp="1"/>
          </p:cNvSpPr>
          <p:nvPr>
            <p:ph idx="1"/>
          </p:nvPr>
        </p:nvSpPr>
        <p:spPr/>
        <p:txBody>
          <a:bodyPr/>
          <a:lstStyle/>
          <a:p>
            <a:pPr eaLnBrk="1" hangingPunct="1"/>
            <a:r>
              <a:rPr lang="en-US" altLang="en-US">
                <a:ea typeface="ヒラギノ角ゴ Pro W3" pitchFamily="-84" charset="-128"/>
              </a:rPr>
              <a:t>Lender of Last Resort Function</a:t>
            </a:r>
          </a:p>
          <a:p>
            <a:pPr lvl="1" eaLnBrk="1" hangingPunct="1">
              <a:buFont typeface="Arial" panose="020B0604020202020204" pitchFamily="34" charset="0"/>
              <a:buChar char="─"/>
            </a:pPr>
            <a:r>
              <a:rPr lang="en-US" altLang="en-US">
                <a:ea typeface="ヒラギノ角ゴ Pro W3" pitchFamily="-84" charset="-128"/>
              </a:rPr>
              <a:t>To prevent banking panics </a:t>
            </a:r>
          </a:p>
          <a:p>
            <a:pPr lvl="1" eaLnBrk="1" hangingPunct="1">
              <a:buFont typeface="Arial" panose="020B0604020202020204" pitchFamily="34" charset="0"/>
              <a:buChar char="─"/>
            </a:pPr>
            <a:r>
              <a:rPr lang="en-US" altLang="en-US">
                <a:ea typeface="ヒラギノ角ゴ Pro W3" pitchFamily="-84" charset="-128"/>
              </a:rPr>
              <a:t>Example: Continental Illinois</a:t>
            </a:r>
          </a:p>
          <a:p>
            <a:pPr eaLnBrk="1" hangingPunct="1">
              <a:spcBef>
                <a:spcPts val="1200"/>
              </a:spcBef>
            </a:pPr>
            <a:r>
              <a:rPr lang="en-US" altLang="en-US">
                <a:ea typeface="ヒラギノ角ゴ Pro W3" pitchFamily="-84" charset="-128"/>
              </a:rPr>
              <a:t>Really needed? What about the FDIC?</a:t>
            </a:r>
          </a:p>
          <a:p>
            <a:pPr lvl="1" eaLnBrk="1" hangingPunct="1">
              <a:buFont typeface="Arial" panose="020B0604020202020204" pitchFamily="34" charset="0"/>
              <a:buChar char="─"/>
            </a:pPr>
            <a:r>
              <a:rPr lang="en-US" altLang="en-US">
                <a:ea typeface="ヒラギノ角ゴ Pro W3" pitchFamily="-84" charset="-128"/>
              </a:rPr>
              <a:t>Problem 1: FDIC only has about 1% of deposits in the insurance trust</a:t>
            </a:r>
          </a:p>
          <a:p>
            <a:pPr lvl="1" eaLnBrk="1" hangingPunct="1">
              <a:buFont typeface="Arial" panose="020B0604020202020204" pitchFamily="34" charset="0"/>
              <a:buChar char="─"/>
            </a:pPr>
            <a:r>
              <a:rPr lang="en-US" altLang="en-US">
                <a:ea typeface="ヒラギノ角ゴ Pro W3" pitchFamily="-84" charset="-128"/>
              </a:rPr>
              <a:t>Problem 2: over $1.1 trillion are large deposits not insured by the FDIC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DDE06915-2A4E-49EF-BB9B-8B15321110E1}"/>
              </a:ext>
            </a:extLst>
          </p:cNvPr>
          <p:cNvSpPr>
            <a:spLocks noGrp="1"/>
          </p:cNvSpPr>
          <p:nvPr>
            <p:ph type="title"/>
          </p:nvPr>
        </p:nvSpPr>
        <p:spPr/>
        <p:txBody>
          <a:bodyPr/>
          <a:lstStyle/>
          <a:p>
            <a:pPr eaLnBrk="1" hangingPunct="1">
              <a:defRPr/>
            </a:pPr>
            <a:r>
              <a:rPr lang="en-US" spc="-50" dirty="0">
                <a:solidFill>
                  <a:srgbClr val="000000"/>
                </a:solidFill>
                <a:cs typeface="+mj-cs"/>
              </a:rPr>
              <a:t>Tools of Monetary Policy: </a:t>
            </a:r>
            <a:r>
              <a:rPr lang="en-US" altLang="en-US" dirty="0">
                <a:cs typeface="+mj-cs"/>
              </a:rPr>
              <a:t>Discount Policy</a:t>
            </a:r>
          </a:p>
        </p:txBody>
      </p:sp>
      <p:sp>
        <p:nvSpPr>
          <p:cNvPr id="30723" name="Text Placeholder 2">
            <a:extLst>
              <a:ext uri="{FF2B5EF4-FFF2-40B4-BE49-F238E27FC236}">
                <a16:creationId xmlns:a16="http://schemas.microsoft.com/office/drawing/2014/main" id="{B4AFFF0A-5DBD-4842-92FC-841713A5DAB5}"/>
              </a:ext>
            </a:extLst>
          </p:cNvPr>
          <p:cNvSpPr>
            <a:spLocks noGrp="1"/>
          </p:cNvSpPr>
          <p:nvPr>
            <p:ph idx="1"/>
          </p:nvPr>
        </p:nvSpPr>
        <p:spPr/>
        <p:txBody>
          <a:bodyPr/>
          <a:lstStyle/>
          <a:p>
            <a:pPr eaLnBrk="1" hangingPunct="1"/>
            <a:r>
              <a:rPr lang="en-US" altLang="en-US">
                <a:ea typeface="ヒラギノ角ゴ Pro W3" pitchFamily="-84" charset="-128"/>
              </a:rPr>
              <a:t>Lender of Last Resort Function</a:t>
            </a:r>
          </a:p>
          <a:p>
            <a:pPr lvl="1" eaLnBrk="1" hangingPunct="1">
              <a:buFont typeface="Arial" panose="020B0604020202020204" pitchFamily="34" charset="0"/>
              <a:buChar char="─"/>
            </a:pPr>
            <a:r>
              <a:rPr lang="en-US" altLang="en-US">
                <a:ea typeface="ヒラギノ角ゴ Pro W3" pitchFamily="-84" charset="-128"/>
              </a:rPr>
              <a:t>Can also help avoid panics</a:t>
            </a:r>
          </a:p>
          <a:p>
            <a:pPr lvl="2" eaLnBrk="1" hangingPunct="1"/>
            <a:r>
              <a:rPr lang="en-US" altLang="en-US">
                <a:ea typeface="ヒラギノ角ゴ Pro W3" pitchFamily="-84" charset="-128"/>
              </a:rPr>
              <a:t>Ex: Market crash in 1987 and terrorist attacks in 2001 - bad events, but no real panic in our financial system</a:t>
            </a:r>
          </a:p>
          <a:p>
            <a:pPr eaLnBrk="1" hangingPunct="1"/>
            <a:r>
              <a:rPr lang="en-US" altLang="en-US">
                <a:ea typeface="ヒラギノ角ゴ Pro W3" pitchFamily="-84" charset="-128"/>
              </a:rPr>
              <a:t>But there are costs!</a:t>
            </a:r>
          </a:p>
          <a:p>
            <a:pPr lvl="1" eaLnBrk="1" hangingPunct="1">
              <a:buFont typeface="Arial" panose="020B0604020202020204" pitchFamily="34" charset="0"/>
              <a:buChar char="─"/>
            </a:pPr>
            <a:r>
              <a:rPr lang="en-US" altLang="en-US">
                <a:ea typeface="ヒラギノ角ゴ Pro W3" pitchFamily="-84" charset="-128"/>
              </a:rPr>
              <a:t>Banks and other financial institutions may take on more risk (moral hazard) knowing the Fed will come to the rescue</a:t>
            </a:r>
          </a:p>
          <a:p>
            <a:pPr lvl="2" eaLnBrk="1" hangingPunct="1"/>
            <a:endParaRPr lang="en-US" altLang="en-US">
              <a:ea typeface="ヒラギノ角ゴ Pro W3" pitchFamily="-84" charset="-128"/>
            </a:endParaRPr>
          </a:p>
          <a:p>
            <a:pPr eaLnBrk="1" hangingPunct="1"/>
            <a:endParaRPr lang="en-US" altLang="en-US">
              <a:ea typeface="ヒラギノ角ゴ Pro W3" pitchFamily="-8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F52E757-2B12-4511-862A-D7C98182710A}"/>
              </a:ext>
            </a:extLst>
          </p:cNvPr>
          <p:cNvSpPr>
            <a:spLocks noGrp="1"/>
          </p:cNvSpPr>
          <p:nvPr>
            <p:ph type="title"/>
          </p:nvPr>
        </p:nvSpPr>
        <p:spPr/>
        <p:txBody>
          <a:bodyPr/>
          <a:lstStyle/>
          <a:p>
            <a:pPr eaLnBrk="1" hangingPunct="1"/>
            <a:r>
              <a:rPr lang="en-US" altLang="en-US">
                <a:ea typeface="ヒラギノ角ゴ Pro W3" pitchFamily="-84" charset="-128"/>
              </a:rPr>
              <a:t>Inside the Fed</a:t>
            </a:r>
          </a:p>
        </p:txBody>
      </p:sp>
      <p:sp>
        <p:nvSpPr>
          <p:cNvPr id="32771" name="Text Placeholder 2">
            <a:extLst>
              <a:ext uri="{FF2B5EF4-FFF2-40B4-BE49-F238E27FC236}">
                <a16:creationId xmlns:a16="http://schemas.microsoft.com/office/drawing/2014/main" id="{E2314C11-5E19-4321-A652-51825F2761D8}"/>
              </a:ext>
            </a:extLst>
          </p:cNvPr>
          <p:cNvSpPr>
            <a:spLocks noGrp="1"/>
          </p:cNvSpPr>
          <p:nvPr>
            <p:ph idx="1"/>
          </p:nvPr>
        </p:nvSpPr>
        <p:spPr/>
        <p:txBody>
          <a:bodyPr/>
          <a:lstStyle/>
          <a:p>
            <a:pPr eaLnBrk="1" hangingPunct="1"/>
            <a:r>
              <a:rPr lang="en-US" altLang="en-US" b="1">
                <a:ea typeface="ヒラギノ角ゴ Pro W3" pitchFamily="-84" charset="-128"/>
              </a:rPr>
              <a:t>The Global Financial Crisis </a:t>
            </a:r>
            <a:r>
              <a:rPr lang="en-US" altLang="en-US">
                <a:ea typeface="ヒラギノ角ゴ Pro W3" pitchFamily="-84" charset="-128"/>
              </a:rPr>
              <a:t>tested the Fed</a:t>
            </a:r>
            <a:r>
              <a:rPr lang="ja-JP" altLang="en-US">
                <a:ea typeface="ヒラギノ角ゴ Pro W3" pitchFamily="-84" charset="-128"/>
              </a:rPr>
              <a:t>’</a:t>
            </a:r>
            <a:r>
              <a:rPr lang="en-US" altLang="ja-JP">
                <a:ea typeface="ヒラギノ角ゴ Pro W3" pitchFamily="-84" charset="-128"/>
              </a:rPr>
              <a:t>s ability to act as a lender of last resort. </a:t>
            </a:r>
          </a:p>
          <a:p>
            <a:pPr eaLnBrk="1" hangingPunct="1"/>
            <a:r>
              <a:rPr lang="en-US" altLang="en-US">
                <a:ea typeface="ヒラギノ角ゴ Pro W3" pitchFamily="-84" charset="-128"/>
              </a:rPr>
              <a:t> The next two slides detail some of the Fed</a:t>
            </a:r>
            <a:r>
              <a:rPr lang="ja-JP" altLang="en-US">
                <a:ea typeface="ヒラギノ角ゴ Pro W3" pitchFamily="-84" charset="-128"/>
              </a:rPr>
              <a:t>’</a:t>
            </a:r>
            <a:r>
              <a:rPr lang="en-US" altLang="ja-JP">
                <a:ea typeface="ヒラギノ角ゴ Pro W3" pitchFamily="-84" charset="-128"/>
              </a:rPr>
              <a:t>s efforts during this period to provide liquidity to the banking system.</a:t>
            </a:r>
            <a:endParaRPr lang="en-US" altLang="en-US">
              <a:ea typeface="ヒラギノ角ゴ Pro W3" pitchFamily="-84" charset="-128"/>
            </a:endParaRPr>
          </a:p>
        </p:txBody>
      </p:sp>
      <p:sp>
        <p:nvSpPr>
          <p:cNvPr id="2" name="TextBox 1">
            <a:extLst>
              <a:ext uri="{FF2B5EF4-FFF2-40B4-BE49-F238E27FC236}">
                <a16:creationId xmlns:a16="http://schemas.microsoft.com/office/drawing/2014/main" id="{F95247D6-F136-4834-A213-4F18AA1242BF}"/>
              </a:ext>
            </a:extLst>
          </p:cNvPr>
          <p:cNvSpPr txBox="1"/>
          <p:nvPr/>
        </p:nvSpPr>
        <p:spPr>
          <a:xfrm>
            <a:off x="685800" y="4267200"/>
            <a:ext cx="80772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E87B0E6-2425-4521-ADC4-9AB5F61649AD}"/>
              </a:ext>
            </a:extLst>
          </p:cNvPr>
          <p:cNvSpPr>
            <a:spLocks noGrp="1"/>
          </p:cNvSpPr>
          <p:nvPr>
            <p:ph type="title"/>
          </p:nvPr>
        </p:nvSpPr>
        <p:spPr/>
        <p:txBody>
          <a:bodyPr/>
          <a:lstStyle/>
          <a:p>
            <a:pPr eaLnBrk="1" hangingPunct="1"/>
            <a:r>
              <a:rPr lang="en-US" altLang="en-US">
                <a:ea typeface="ヒラギノ角ゴ Pro W3" pitchFamily="-84" charset="-128"/>
              </a:rPr>
              <a:t>Inside the Fed</a:t>
            </a:r>
          </a:p>
        </p:txBody>
      </p:sp>
      <p:sp>
        <p:nvSpPr>
          <p:cNvPr id="4" name="TextBox 3">
            <a:extLst>
              <a:ext uri="{FF2B5EF4-FFF2-40B4-BE49-F238E27FC236}">
                <a16:creationId xmlns:a16="http://schemas.microsoft.com/office/drawing/2014/main" id="{EE1BBACF-2A8B-4930-AE51-2B1F6052B3B2}"/>
              </a:ext>
            </a:extLst>
          </p:cNvPr>
          <p:cNvSpPr txBox="1"/>
          <p:nvPr/>
        </p:nvSpPr>
        <p:spPr>
          <a:xfrm>
            <a:off x="609600" y="5848350"/>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pic>
        <p:nvPicPr>
          <p:cNvPr id="33796" name="Picture 1" descr="table_top-half.gif">
            <a:extLst>
              <a:ext uri="{FF2B5EF4-FFF2-40B4-BE49-F238E27FC236}">
                <a16:creationId xmlns:a16="http://schemas.microsoft.com/office/drawing/2014/main" id="{ED951A7B-3098-4908-81B2-DEEA344676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077200"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Box 2">
            <a:extLst>
              <a:ext uri="{FF2B5EF4-FFF2-40B4-BE49-F238E27FC236}">
                <a16:creationId xmlns:a16="http://schemas.microsoft.com/office/drawing/2014/main" id="{05320A53-35F8-4D0C-AC11-BDD1442D1F9A}"/>
              </a:ext>
            </a:extLst>
          </p:cNvPr>
          <p:cNvSpPr txBox="1">
            <a:spLocks noChangeArrowheads="1"/>
          </p:cNvSpPr>
          <p:nvPr/>
        </p:nvSpPr>
        <p:spPr bwMode="auto">
          <a:xfrm>
            <a:off x="457200" y="12954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9pPr>
          </a:lstStyle>
          <a:p>
            <a:pPr>
              <a:spcBef>
                <a:spcPct val="0"/>
              </a:spcBef>
              <a:buFontTx/>
              <a:buNone/>
            </a:pPr>
            <a:r>
              <a:rPr lang="en-US" altLang="en-US" sz="1800" b="1">
                <a:solidFill>
                  <a:schemeClr val="tx2"/>
                </a:solidFill>
              </a:rPr>
              <a:t>Fed Lending Facilities During the Global Financial Crisis</a:t>
            </a:r>
            <a:endParaRPr lang="en-US" altLang="en-US" sz="180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D9A37350-B1FA-4E76-BACB-EB67171EAA80}"/>
              </a:ext>
            </a:extLst>
          </p:cNvPr>
          <p:cNvSpPr>
            <a:spLocks noGrp="1"/>
          </p:cNvSpPr>
          <p:nvPr>
            <p:ph type="title"/>
          </p:nvPr>
        </p:nvSpPr>
        <p:spPr/>
        <p:txBody>
          <a:bodyPr/>
          <a:lstStyle/>
          <a:p>
            <a:pPr eaLnBrk="1" hangingPunct="1"/>
            <a:r>
              <a:rPr lang="en-US" altLang="en-US">
                <a:ea typeface="ヒラギノ角ゴ Pro W3" pitchFamily="-84" charset="-128"/>
              </a:rPr>
              <a:t>Inside the Fed</a:t>
            </a:r>
          </a:p>
        </p:txBody>
      </p:sp>
      <p:sp>
        <p:nvSpPr>
          <p:cNvPr id="4" name="TextBox 3">
            <a:extLst>
              <a:ext uri="{FF2B5EF4-FFF2-40B4-BE49-F238E27FC236}">
                <a16:creationId xmlns:a16="http://schemas.microsoft.com/office/drawing/2014/main" id="{D872282C-129B-4C8B-8775-8EAF6870A987}"/>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pic>
        <p:nvPicPr>
          <p:cNvPr id="34820" name="Picture 1" descr="table_bottom-half.gif">
            <a:extLst>
              <a:ext uri="{FF2B5EF4-FFF2-40B4-BE49-F238E27FC236}">
                <a16:creationId xmlns:a16="http://schemas.microsoft.com/office/drawing/2014/main" id="{399633B5-C87F-4F13-935E-E97C8FF5DA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57375"/>
            <a:ext cx="81534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Box 5">
            <a:extLst>
              <a:ext uri="{FF2B5EF4-FFF2-40B4-BE49-F238E27FC236}">
                <a16:creationId xmlns:a16="http://schemas.microsoft.com/office/drawing/2014/main" id="{B9AAC134-0EF4-4455-9E34-4650C995707F}"/>
              </a:ext>
            </a:extLst>
          </p:cNvPr>
          <p:cNvSpPr txBox="1">
            <a:spLocks noChangeArrowheads="1"/>
          </p:cNvSpPr>
          <p:nvPr/>
        </p:nvSpPr>
        <p:spPr bwMode="auto">
          <a:xfrm>
            <a:off x="381000" y="1247775"/>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9pPr>
          </a:lstStyle>
          <a:p>
            <a:pPr>
              <a:spcBef>
                <a:spcPct val="0"/>
              </a:spcBef>
              <a:buFontTx/>
              <a:buNone/>
            </a:pPr>
            <a:r>
              <a:rPr lang="en-US" altLang="en-US" sz="1800" b="1">
                <a:solidFill>
                  <a:schemeClr val="tx2"/>
                </a:solidFill>
              </a:rPr>
              <a:t>Fed Lending Facilities During the Global Financial Crisis (cont.)</a:t>
            </a:r>
            <a:endParaRPr lang="en-US" altLang="en-US" sz="180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912EC2B-D90C-4EE1-AD4F-1E3B8027EED4}"/>
              </a:ext>
            </a:extLst>
          </p:cNvPr>
          <p:cNvSpPr>
            <a:spLocks noGrp="1"/>
          </p:cNvSpPr>
          <p:nvPr>
            <p:ph type="title"/>
          </p:nvPr>
        </p:nvSpPr>
        <p:spPr/>
        <p:txBody>
          <a:bodyPr/>
          <a:lstStyle/>
          <a:p>
            <a:pPr eaLnBrk="1" hangingPunct="1"/>
            <a:r>
              <a:rPr lang="en-US" altLang="en-US">
                <a:ea typeface="ヒラギノ角ゴ Pro W3" pitchFamily="-84" charset="-128"/>
              </a:rPr>
              <a:t>Chapter Preview</a:t>
            </a:r>
          </a:p>
        </p:txBody>
      </p:sp>
      <p:sp>
        <p:nvSpPr>
          <p:cNvPr id="7171" name="Text Placeholder 2">
            <a:extLst>
              <a:ext uri="{FF2B5EF4-FFF2-40B4-BE49-F238E27FC236}">
                <a16:creationId xmlns:a16="http://schemas.microsoft.com/office/drawing/2014/main" id="{AB204EEB-DCE5-45C1-9319-5D4336C10118}"/>
              </a:ext>
            </a:extLst>
          </p:cNvPr>
          <p:cNvSpPr>
            <a:spLocks noGrp="1"/>
          </p:cNvSpPr>
          <p:nvPr>
            <p:ph idx="1"/>
          </p:nvPr>
        </p:nvSpPr>
        <p:spPr/>
        <p:txBody>
          <a:bodyPr/>
          <a:lstStyle/>
          <a:p>
            <a:pPr marL="0" indent="0" eaLnBrk="1" hangingPunct="1">
              <a:buFont typeface="Wingdings" panose="05000000000000000000" pitchFamily="2" charset="2"/>
              <a:buNone/>
            </a:pPr>
            <a:r>
              <a:rPr lang="ja-JP" altLang="en-US">
                <a:ea typeface="ヒラギノ角ゴ Pro W3" pitchFamily="-84" charset="-128"/>
              </a:rPr>
              <a:t>“</a:t>
            </a:r>
            <a:r>
              <a:rPr lang="en-US" altLang="ja-JP">
                <a:ea typeface="ヒラギノ角ゴ Pro W3" pitchFamily="-84" charset="-128"/>
              </a:rPr>
              <a:t>Monetary policy</a:t>
            </a:r>
            <a:r>
              <a:rPr lang="ja-JP" altLang="en-US">
                <a:ea typeface="ヒラギノ角ゴ Pro W3" pitchFamily="-84" charset="-128"/>
              </a:rPr>
              <a:t>”</a:t>
            </a:r>
            <a:r>
              <a:rPr lang="en-US" altLang="ja-JP">
                <a:ea typeface="ヒラギノ角ゴ Pro W3" pitchFamily="-84" charset="-128"/>
              </a:rPr>
              <a:t> refers to the management of the money supply. </a:t>
            </a:r>
          </a:p>
          <a:p>
            <a:pPr marL="0" indent="0" eaLnBrk="1" hangingPunct="1">
              <a:buFont typeface="Wingdings" panose="05000000000000000000" pitchFamily="2" charset="2"/>
              <a:buNone/>
            </a:pPr>
            <a:r>
              <a:rPr lang="en-US" altLang="ja-JP">
                <a:ea typeface="ヒラギノ角ゴ Pro W3" pitchFamily="-84" charset="-128"/>
              </a:rPr>
              <a:t>The theories guiding the Federal Reserve are complex and often controversial. </a:t>
            </a:r>
          </a:p>
          <a:p>
            <a:pPr marL="0" indent="0" eaLnBrk="1" hangingPunct="1">
              <a:buFont typeface="Wingdings" panose="05000000000000000000" pitchFamily="2" charset="2"/>
              <a:buNone/>
            </a:pPr>
            <a:r>
              <a:rPr lang="en-US" altLang="ja-JP">
                <a:ea typeface="ヒラギノ角ゴ Pro W3" pitchFamily="-84" charset="-128"/>
              </a:rPr>
              <a:t>We are affected by this policy, and a basic understanding of how it works is, therefore, important.</a:t>
            </a:r>
            <a:endParaRPr lang="en-US" altLang="en-US">
              <a:ea typeface="ヒラギノ角ゴ Pro W3" pitchFamily="-8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08ED314-EC04-40FE-82CD-3F2D1C9676DA}"/>
              </a:ext>
            </a:extLst>
          </p:cNvPr>
          <p:cNvSpPr>
            <a:spLocks noGrp="1"/>
          </p:cNvSpPr>
          <p:nvPr>
            <p:ph type="title"/>
          </p:nvPr>
        </p:nvSpPr>
        <p:spPr/>
        <p:txBody>
          <a:bodyPr/>
          <a:lstStyle/>
          <a:p>
            <a:pPr eaLnBrk="1" hangingPunct="1"/>
            <a:r>
              <a:rPr lang="en-US" altLang="en-US">
                <a:ea typeface="ヒラギノ角ゴ Pro W3" pitchFamily="-84" charset="-128"/>
              </a:rPr>
              <a:t>Fed Stabilization</a:t>
            </a:r>
          </a:p>
        </p:txBody>
      </p:sp>
      <p:sp>
        <p:nvSpPr>
          <p:cNvPr id="35843" name="Text Placeholder 2">
            <a:extLst>
              <a:ext uri="{FF2B5EF4-FFF2-40B4-BE49-F238E27FC236}">
                <a16:creationId xmlns:a16="http://schemas.microsoft.com/office/drawing/2014/main" id="{08C6DCF5-8683-466C-AA11-5FBCDC342B9E}"/>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The Global Financial Crisis challenged the Fed</a:t>
            </a:r>
            <a:r>
              <a:rPr lang="ja-JP" altLang="en-US">
                <a:ea typeface="ヒラギノ角ゴ Pro W3" pitchFamily="-84" charset="-128"/>
              </a:rPr>
              <a:t>’</a:t>
            </a:r>
            <a:r>
              <a:rPr lang="en-US" altLang="ja-JP">
                <a:ea typeface="ヒラギノ角ゴ Pro W3" pitchFamily="-84" charset="-128"/>
              </a:rPr>
              <a:t>s ability to stabilize the economy:</a:t>
            </a:r>
          </a:p>
          <a:p>
            <a:pPr marL="0" indent="0" eaLnBrk="1" hangingPunct="1"/>
            <a:r>
              <a:rPr lang="en-US" altLang="en-US">
                <a:ea typeface="ヒラギノ角ゴ Pro W3" pitchFamily="-84" charset="-128"/>
              </a:rPr>
              <a:t>Financial system seized</a:t>
            </a:r>
          </a:p>
          <a:p>
            <a:pPr marL="0" indent="0" eaLnBrk="1" hangingPunct="1"/>
            <a:r>
              <a:rPr lang="en-US" altLang="en-US">
                <a:ea typeface="ヒラギノ角ゴ Pro W3" pitchFamily="-84" charset="-128"/>
              </a:rPr>
              <a:t>Zero-lower-bound problem – could take rates below zero</a:t>
            </a:r>
          </a:p>
          <a:p>
            <a:pPr marL="0" indent="0" eaLnBrk="1" hangingPunct="1">
              <a:buFont typeface="Wingdings" panose="05000000000000000000" pitchFamily="2" charset="2"/>
              <a:buNone/>
            </a:pPr>
            <a:r>
              <a:rPr lang="en-US" altLang="en-US">
                <a:ea typeface="ヒラギノ角ゴ Pro W3" pitchFamily="-84" charset="-128"/>
              </a:rPr>
              <a:t>The problems called for the use of nonconventional tools.</a:t>
            </a:r>
          </a:p>
        </p:txBody>
      </p:sp>
      <p:sp>
        <p:nvSpPr>
          <p:cNvPr id="4" name="TextBox 3">
            <a:extLst>
              <a:ext uri="{FF2B5EF4-FFF2-40B4-BE49-F238E27FC236}">
                <a16:creationId xmlns:a16="http://schemas.microsoft.com/office/drawing/2014/main" id="{78BBDAE4-EED7-473E-93CD-B82E1A933C7E}"/>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BACD90E-626A-436B-82E2-4BDBCB4F80AC}"/>
              </a:ext>
            </a:extLst>
          </p:cNvPr>
          <p:cNvSpPr>
            <a:spLocks noGrp="1"/>
          </p:cNvSpPr>
          <p:nvPr>
            <p:ph type="title"/>
          </p:nvPr>
        </p:nvSpPr>
        <p:spPr/>
        <p:txBody>
          <a:bodyPr/>
          <a:lstStyle/>
          <a:p>
            <a:pPr eaLnBrk="1" hangingPunct="1"/>
            <a:r>
              <a:rPr lang="en-US" altLang="en-US">
                <a:ea typeface="ヒラギノ角ゴ Pro W3" pitchFamily="-84" charset="-128"/>
              </a:rPr>
              <a:t>Liquidity Provisions</a:t>
            </a:r>
          </a:p>
        </p:txBody>
      </p:sp>
      <p:sp>
        <p:nvSpPr>
          <p:cNvPr id="36867" name="Text Placeholder 2">
            <a:extLst>
              <a:ext uri="{FF2B5EF4-FFF2-40B4-BE49-F238E27FC236}">
                <a16:creationId xmlns:a16="http://schemas.microsoft.com/office/drawing/2014/main" id="{35444314-B495-447A-A05F-755654645ABB}"/>
              </a:ext>
            </a:extLst>
          </p:cNvPr>
          <p:cNvSpPr>
            <a:spLocks noGrp="1"/>
          </p:cNvSpPr>
          <p:nvPr>
            <p:ph idx="1"/>
          </p:nvPr>
        </p:nvSpPr>
        <p:spPr/>
        <p:txBody>
          <a:bodyPr/>
          <a:lstStyle/>
          <a:p>
            <a:pPr eaLnBrk="1" hangingPunct="1"/>
            <a:r>
              <a:rPr lang="en-US" altLang="en-US">
                <a:ea typeface="ヒラギノ角ゴ Pro W3" pitchFamily="-84" charset="-128"/>
              </a:rPr>
              <a:t>Discount windows expansion – discount rate lowered several times.</a:t>
            </a:r>
          </a:p>
          <a:p>
            <a:pPr eaLnBrk="1" hangingPunct="1"/>
            <a:r>
              <a:rPr lang="en-US" altLang="en-US">
                <a:ea typeface="ヒラギノ角ゴ Pro W3" pitchFamily="-84" charset="-128"/>
              </a:rPr>
              <a:t>Term auction facility – another loan facility, offering another $400 billion to institutions.</a:t>
            </a:r>
          </a:p>
          <a:p>
            <a:pPr eaLnBrk="1" hangingPunct="1"/>
            <a:r>
              <a:rPr lang="en-US" altLang="en-US">
                <a:ea typeface="ヒラギノ角ゴ Pro W3" pitchFamily="-84" charset="-128"/>
              </a:rPr>
              <a:t>New lending programs – included lending to Investm Banks, and lending to promote purchase of asset-backed securities.</a:t>
            </a:r>
          </a:p>
        </p:txBody>
      </p:sp>
      <p:sp>
        <p:nvSpPr>
          <p:cNvPr id="4" name="TextBox 3">
            <a:extLst>
              <a:ext uri="{FF2B5EF4-FFF2-40B4-BE49-F238E27FC236}">
                <a16:creationId xmlns:a16="http://schemas.microsoft.com/office/drawing/2014/main" id="{E286FA0B-65C0-4FB3-AE2C-B1A39B475188}"/>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0118C2B-5B19-4FFC-AAAC-A09C464398F8}"/>
              </a:ext>
            </a:extLst>
          </p:cNvPr>
          <p:cNvSpPr>
            <a:spLocks noGrp="1"/>
          </p:cNvSpPr>
          <p:nvPr>
            <p:ph type="title"/>
          </p:nvPr>
        </p:nvSpPr>
        <p:spPr/>
        <p:txBody>
          <a:bodyPr/>
          <a:lstStyle/>
          <a:p>
            <a:pPr eaLnBrk="1" hangingPunct="1"/>
            <a:r>
              <a:rPr lang="en-US" altLang="en-US">
                <a:ea typeface="ヒラギノ角ゴ Pro W3" pitchFamily="-84" charset="-128"/>
              </a:rPr>
              <a:t>Asset Purchases </a:t>
            </a:r>
            <a:br>
              <a:rPr lang="en-US" altLang="en-US">
                <a:ea typeface="ヒラギノ角ゴ Pro W3" pitchFamily="-84" charset="-128"/>
              </a:rPr>
            </a:br>
            <a:r>
              <a:rPr lang="en-US" altLang="en-US">
                <a:ea typeface="ヒラギノ角ゴ Pro W3" pitchFamily="-84" charset="-128"/>
              </a:rPr>
              <a:t>(Quantitative Easing)</a:t>
            </a:r>
          </a:p>
        </p:txBody>
      </p:sp>
      <p:sp>
        <p:nvSpPr>
          <p:cNvPr id="37891" name="Text Placeholder 2">
            <a:extLst>
              <a:ext uri="{FF2B5EF4-FFF2-40B4-BE49-F238E27FC236}">
                <a16:creationId xmlns:a16="http://schemas.microsoft.com/office/drawing/2014/main" id="{9DA24DA9-DB22-4399-A8B9-6374B5D03BCF}"/>
              </a:ext>
            </a:extLst>
          </p:cNvPr>
          <p:cNvSpPr>
            <a:spLocks noGrp="1"/>
          </p:cNvSpPr>
          <p:nvPr>
            <p:ph idx="1"/>
          </p:nvPr>
        </p:nvSpPr>
        <p:spPr/>
        <p:txBody>
          <a:bodyPr/>
          <a:lstStyle/>
          <a:p>
            <a:pPr eaLnBrk="1" hangingPunct="1"/>
            <a:r>
              <a:rPr lang="en-US" altLang="en-US">
                <a:ea typeface="ヒラギノ角ゴ Pro W3" pitchFamily="-84" charset="-128"/>
              </a:rPr>
              <a:t>Nov 2008 – QE1 established, purchasing $1.25 trillion in MBSs.</a:t>
            </a:r>
          </a:p>
          <a:p>
            <a:pPr eaLnBrk="1" hangingPunct="1"/>
            <a:r>
              <a:rPr lang="en-US" altLang="en-US">
                <a:ea typeface="ヒラギノ角ゴ Pro W3" pitchFamily="-84" charset="-128"/>
              </a:rPr>
              <a:t>Nov 2010 – QE2, Fed purchases $600 billion in Treasuries, lower long-term rates.</a:t>
            </a:r>
          </a:p>
          <a:p>
            <a:pPr eaLnBrk="1" hangingPunct="1"/>
            <a:r>
              <a:rPr lang="en-US" altLang="en-US">
                <a:ea typeface="ヒラギノ角ゴ Pro W3" pitchFamily="-84" charset="-128"/>
              </a:rPr>
              <a:t>Sept 2012 – QE3, Fed commits to buying $40 billion in MBSs each month.</a:t>
            </a:r>
          </a:p>
        </p:txBody>
      </p:sp>
      <p:sp>
        <p:nvSpPr>
          <p:cNvPr id="4" name="TextBox 3">
            <a:extLst>
              <a:ext uri="{FF2B5EF4-FFF2-40B4-BE49-F238E27FC236}">
                <a16:creationId xmlns:a16="http://schemas.microsoft.com/office/drawing/2014/main" id="{71B56C30-51CA-4D80-BC8B-B9D260133CA0}"/>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D3E47736-888D-4183-BD42-1EDB566841F1}"/>
              </a:ext>
            </a:extLst>
          </p:cNvPr>
          <p:cNvSpPr>
            <a:spLocks noGrp="1"/>
          </p:cNvSpPr>
          <p:nvPr>
            <p:ph type="title"/>
          </p:nvPr>
        </p:nvSpPr>
        <p:spPr/>
        <p:txBody>
          <a:bodyPr/>
          <a:lstStyle/>
          <a:p>
            <a:pPr eaLnBrk="1" hangingPunct="1"/>
            <a:r>
              <a:rPr lang="en-US" altLang="en-US">
                <a:ea typeface="ヒラギノ角ゴ Pro W3" pitchFamily="-84" charset="-128"/>
              </a:rPr>
              <a:t>Quantitative Easing </a:t>
            </a:r>
            <a:br>
              <a:rPr lang="en-US" altLang="en-US">
                <a:ea typeface="ヒラギノ角ゴ Pro W3" pitchFamily="-84" charset="-128"/>
              </a:rPr>
            </a:br>
            <a:r>
              <a:rPr lang="en-US" altLang="en-US">
                <a:ea typeface="ヒラギノ角ゴ Pro W3" pitchFamily="-84" charset="-128"/>
              </a:rPr>
              <a:t>v. Credit Easing</a:t>
            </a:r>
          </a:p>
        </p:txBody>
      </p:sp>
      <p:sp>
        <p:nvSpPr>
          <p:cNvPr id="38915" name="Text Placeholder 2">
            <a:extLst>
              <a:ext uri="{FF2B5EF4-FFF2-40B4-BE49-F238E27FC236}">
                <a16:creationId xmlns:a16="http://schemas.microsoft.com/office/drawing/2014/main" id="{BE8216A1-FE88-44EA-99F7-896653E2957F}"/>
              </a:ext>
            </a:extLst>
          </p:cNvPr>
          <p:cNvSpPr>
            <a:spLocks noGrp="1"/>
          </p:cNvSpPr>
          <p:nvPr>
            <p:ph idx="1"/>
          </p:nvPr>
        </p:nvSpPr>
        <p:spPr/>
        <p:txBody>
          <a:bodyPr/>
          <a:lstStyle/>
          <a:p>
            <a:pPr eaLnBrk="1" hangingPunct="1"/>
            <a:r>
              <a:rPr lang="en-US" altLang="en-US">
                <a:ea typeface="ヒラギノ角ゴ Pro W3" pitchFamily="-84" charset="-128"/>
              </a:rPr>
              <a:t>QE programs dramatically increases the Fed</a:t>
            </a:r>
            <a:r>
              <a:rPr lang="ja-JP" altLang="en-US">
                <a:ea typeface="ヒラギノ角ゴ Pro W3" pitchFamily="-84" charset="-128"/>
              </a:rPr>
              <a:t>’</a:t>
            </a:r>
            <a:r>
              <a:rPr lang="en-US" altLang="ja-JP">
                <a:ea typeface="ヒラギノ角ゴ Pro W3" pitchFamily="-84" charset="-128"/>
              </a:rPr>
              <a:t>s balance sheet.</a:t>
            </a:r>
          </a:p>
          <a:p>
            <a:pPr eaLnBrk="1" hangingPunct="1"/>
            <a:r>
              <a:rPr lang="en-US" altLang="en-US">
                <a:ea typeface="ヒラギノ角ゴ Pro W3" pitchFamily="-84" charset="-128"/>
              </a:rPr>
              <a:t>Power force to stimulate the economy, but perhaps also lead to inflation?</a:t>
            </a:r>
          </a:p>
        </p:txBody>
      </p:sp>
      <p:sp>
        <p:nvSpPr>
          <p:cNvPr id="4" name="TextBox 3">
            <a:extLst>
              <a:ext uri="{FF2B5EF4-FFF2-40B4-BE49-F238E27FC236}">
                <a16:creationId xmlns:a16="http://schemas.microsoft.com/office/drawing/2014/main" id="{154A1A14-DE34-453B-9F08-9F19BA8C88C1}"/>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3F66FAF-93D8-4717-9B44-9AB7293DF33F}"/>
              </a:ext>
            </a:extLst>
          </p:cNvPr>
          <p:cNvSpPr>
            <a:spLocks noGrp="1"/>
          </p:cNvSpPr>
          <p:nvPr>
            <p:ph type="title"/>
          </p:nvPr>
        </p:nvSpPr>
        <p:spPr/>
        <p:txBody>
          <a:bodyPr/>
          <a:lstStyle/>
          <a:p>
            <a:pPr eaLnBrk="1" hangingPunct="1"/>
            <a:r>
              <a:rPr lang="en-US" altLang="en-US">
                <a:ea typeface="ヒラギノ角ゴ Pro W3" pitchFamily="-84" charset="-128"/>
              </a:rPr>
              <a:t>Nonconventional Tools</a:t>
            </a:r>
            <a:br>
              <a:rPr lang="en-US" altLang="en-US">
                <a:ea typeface="ヒラギノ角ゴ Pro W3" pitchFamily="-84" charset="-128"/>
              </a:rPr>
            </a:br>
            <a:r>
              <a:rPr lang="en-US" altLang="en-US">
                <a:ea typeface="ヒラギノ角ゴ Pro W3" pitchFamily="-84" charset="-128"/>
              </a:rPr>
              <a:t>and Quantitative Easing</a:t>
            </a:r>
          </a:p>
        </p:txBody>
      </p:sp>
      <p:pic>
        <p:nvPicPr>
          <p:cNvPr id="39939" name="Picture 1" descr="fig10_07.gif">
            <a:extLst>
              <a:ext uri="{FF2B5EF4-FFF2-40B4-BE49-F238E27FC236}">
                <a16:creationId xmlns:a16="http://schemas.microsoft.com/office/drawing/2014/main" id="{AD7B7484-5FE7-4816-92F0-E8979C4958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138363"/>
            <a:ext cx="6781800"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TextBox 2">
            <a:extLst>
              <a:ext uri="{FF2B5EF4-FFF2-40B4-BE49-F238E27FC236}">
                <a16:creationId xmlns:a16="http://schemas.microsoft.com/office/drawing/2014/main" id="{10CCB218-9FF2-48CD-A87A-0F43F23FE414}"/>
              </a:ext>
            </a:extLst>
          </p:cNvPr>
          <p:cNvSpPr txBox="1">
            <a:spLocks noChangeArrowheads="1"/>
          </p:cNvSpPr>
          <p:nvPr/>
        </p:nvSpPr>
        <p:spPr bwMode="auto">
          <a:xfrm>
            <a:off x="685800" y="1295400"/>
            <a:ext cx="7618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9pPr>
          </a:lstStyle>
          <a:p>
            <a:pPr>
              <a:spcBef>
                <a:spcPct val="0"/>
              </a:spcBef>
              <a:buFontTx/>
              <a:buNone/>
            </a:pPr>
            <a:r>
              <a:rPr lang="en-US" altLang="en-US" sz="1600" b="1">
                <a:solidFill>
                  <a:schemeClr val="tx2"/>
                </a:solidFill>
              </a:rPr>
              <a:t>Figure 10.7 </a:t>
            </a:r>
            <a:r>
              <a:rPr lang="en-US" altLang="en-US" sz="1600">
                <a:solidFill>
                  <a:schemeClr val="tx2"/>
                </a:solidFill>
              </a:rPr>
              <a:t>The Expansion of the Federal Reserve’s Balance Sheet During and After the Global Financial Crisis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02AB997-0A88-4C63-85A7-F32D1DB30F25}"/>
              </a:ext>
            </a:extLst>
          </p:cNvPr>
          <p:cNvSpPr>
            <a:spLocks noGrp="1"/>
          </p:cNvSpPr>
          <p:nvPr>
            <p:ph type="title"/>
          </p:nvPr>
        </p:nvSpPr>
        <p:spPr/>
        <p:txBody>
          <a:bodyPr/>
          <a:lstStyle/>
          <a:p>
            <a:pPr eaLnBrk="1" hangingPunct="1"/>
            <a:r>
              <a:rPr lang="en-US" altLang="en-US">
                <a:ea typeface="ヒラギノ角ゴ Pro W3" pitchFamily="-84" charset="-128"/>
              </a:rPr>
              <a:t>Quantitative Easing</a:t>
            </a:r>
            <a:br>
              <a:rPr lang="en-US" altLang="en-US">
                <a:ea typeface="ヒラギノ角ゴ Pro W3" pitchFamily="-84" charset="-128"/>
              </a:rPr>
            </a:br>
            <a:r>
              <a:rPr lang="en-US" altLang="en-US">
                <a:ea typeface="ヒラギノ角ゴ Pro W3" pitchFamily="-84" charset="-128"/>
              </a:rPr>
              <a:t>vs. Credit Easing</a:t>
            </a:r>
          </a:p>
        </p:txBody>
      </p:sp>
      <p:sp>
        <p:nvSpPr>
          <p:cNvPr id="40963" name="Text Placeholder 2">
            <a:extLst>
              <a:ext uri="{FF2B5EF4-FFF2-40B4-BE49-F238E27FC236}">
                <a16:creationId xmlns:a16="http://schemas.microsoft.com/office/drawing/2014/main" id="{514A2CC6-1D6E-4F28-9602-2CE5F6389390}"/>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Quantitative Easing v. Credit Easing</a:t>
            </a:r>
          </a:p>
          <a:p>
            <a:pPr marL="0" indent="0" eaLnBrk="1" hangingPunct="1"/>
            <a:r>
              <a:rPr lang="en-US" altLang="en-US">
                <a:ea typeface="ヒラギノ角ゴ Pro W3" pitchFamily="-84" charset="-128"/>
              </a:rPr>
              <a:t>However, short-term rate is already near zero – not clear further action helps.</a:t>
            </a:r>
          </a:p>
          <a:p>
            <a:pPr marL="0" indent="0" eaLnBrk="1" hangingPunct="1"/>
            <a:r>
              <a:rPr lang="en-US" altLang="en-US">
                <a:ea typeface="ヒラギノ角ゴ Pro W3" pitchFamily="-84" charset="-128"/>
              </a:rPr>
              <a:t>Banks are not lending</a:t>
            </a:r>
          </a:p>
          <a:p>
            <a:pPr marL="0" indent="0" eaLnBrk="1" hangingPunct="1"/>
            <a:r>
              <a:rPr lang="en-US" altLang="en-US">
                <a:ea typeface="ヒラギノ角ゴ Pro W3" pitchFamily="-84" charset="-128"/>
              </a:rPr>
              <a:t>Money supply did not expand</a:t>
            </a:r>
          </a:p>
        </p:txBody>
      </p:sp>
      <p:sp>
        <p:nvSpPr>
          <p:cNvPr id="4" name="TextBox 3">
            <a:extLst>
              <a:ext uri="{FF2B5EF4-FFF2-40B4-BE49-F238E27FC236}">
                <a16:creationId xmlns:a16="http://schemas.microsoft.com/office/drawing/2014/main" id="{E23D4C10-96E3-4B1D-B41F-05889508A9B0}"/>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AB052ACE-3655-439D-BF12-B03B3854A8DA}"/>
              </a:ext>
            </a:extLst>
          </p:cNvPr>
          <p:cNvSpPr>
            <a:spLocks noGrp="1"/>
          </p:cNvSpPr>
          <p:nvPr>
            <p:ph type="title"/>
          </p:nvPr>
        </p:nvSpPr>
        <p:spPr/>
        <p:txBody>
          <a:bodyPr/>
          <a:lstStyle/>
          <a:p>
            <a:pPr eaLnBrk="1" hangingPunct="1"/>
            <a:r>
              <a:rPr lang="en-US" altLang="en-US">
                <a:ea typeface="ヒラギノ角ゴ Pro W3" pitchFamily="-84" charset="-128"/>
              </a:rPr>
              <a:t>Quantitative Easing</a:t>
            </a:r>
            <a:br>
              <a:rPr lang="en-US" altLang="en-US">
                <a:ea typeface="ヒラギノ角ゴ Pro W3" pitchFamily="-84" charset="-128"/>
              </a:rPr>
            </a:br>
            <a:r>
              <a:rPr lang="en-US" altLang="en-US">
                <a:ea typeface="ヒラギノ角ゴ Pro W3" pitchFamily="-84" charset="-128"/>
              </a:rPr>
              <a:t>vs. Credit Easing</a:t>
            </a:r>
          </a:p>
        </p:txBody>
      </p:sp>
      <p:sp>
        <p:nvSpPr>
          <p:cNvPr id="5" name="Text Placeholder 2">
            <a:extLst>
              <a:ext uri="{FF2B5EF4-FFF2-40B4-BE49-F238E27FC236}">
                <a16:creationId xmlns:a16="http://schemas.microsoft.com/office/drawing/2014/main" id="{51F554E6-FDBA-4235-9FBC-F07D6B5400DD}"/>
              </a:ext>
            </a:extLst>
          </p:cNvPr>
          <p:cNvSpPr>
            <a:spLocks noGrp="1"/>
          </p:cNvSpPr>
          <p:nvPr>
            <p:ph idx="1"/>
          </p:nvPr>
        </p:nvSpPr>
        <p:spPr/>
        <p:txBody>
          <a:bodyPr/>
          <a:lstStyle/>
          <a:p>
            <a:pPr eaLnBrk="1" hangingPunct="1">
              <a:buSzPct val="120000"/>
              <a:buFont typeface="Arial"/>
              <a:buChar char="•"/>
              <a:defRPr/>
            </a:pPr>
            <a:r>
              <a:rPr lang="en-US" altLang="en-US" dirty="0">
                <a:cs typeface="+mn-cs"/>
              </a:rPr>
              <a:t>Fed Chairman Ben Bernanke argues that the Fed has been engaged in </a:t>
            </a:r>
            <a:r>
              <a:rPr lang="en-US" altLang="en-US" b="1" dirty="0">
                <a:cs typeface="+mn-cs"/>
              </a:rPr>
              <a:t>credit easing</a:t>
            </a:r>
            <a:r>
              <a:rPr lang="en-US" altLang="en-US" dirty="0">
                <a:cs typeface="+mn-cs"/>
              </a:rPr>
              <a:t>, actions to impact credit markets.</a:t>
            </a:r>
          </a:p>
          <a:p>
            <a:pPr eaLnBrk="1" hangingPunct="1">
              <a:buSzPct val="120000"/>
              <a:buFont typeface="Arial"/>
              <a:buChar char="•"/>
              <a:defRPr/>
            </a:pPr>
            <a:r>
              <a:rPr lang="en-US" altLang="en-US" dirty="0">
                <a:cs typeface="+mn-cs"/>
              </a:rPr>
              <a:t>How does this work?</a:t>
            </a:r>
          </a:p>
        </p:txBody>
      </p:sp>
      <p:sp>
        <p:nvSpPr>
          <p:cNvPr id="4" name="TextBox 3">
            <a:extLst>
              <a:ext uri="{FF2B5EF4-FFF2-40B4-BE49-F238E27FC236}">
                <a16:creationId xmlns:a16="http://schemas.microsoft.com/office/drawing/2014/main" id="{77EE4A9B-4C48-4AA1-9538-6A2919660A18}"/>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7ACCD517-CDB9-435B-8905-CC5CDEF93D4F}"/>
              </a:ext>
            </a:extLst>
          </p:cNvPr>
          <p:cNvSpPr>
            <a:spLocks noGrp="1"/>
          </p:cNvSpPr>
          <p:nvPr>
            <p:ph type="title"/>
          </p:nvPr>
        </p:nvSpPr>
        <p:spPr/>
        <p:txBody>
          <a:bodyPr/>
          <a:lstStyle/>
          <a:p>
            <a:pPr eaLnBrk="1" hangingPunct="1"/>
            <a:r>
              <a:rPr lang="en-US" altLang="en-US">
                <a:ea typeface="ヒラギノ角ゴ Pro W3" pitchFamily="-84" charset="-128"/>
              </a:rPr>
              <a:t>Quantitative Easing</a:t>
            </a:r>
            <a:br>
              <a:rPr lang="en-US" altLang="en-US">
                <a:ea typeface="ヒラギノ角ゴ Pro W3" pitchFamily="-84" charset="-128"/>
              </a:rPr>
            </a:br>
            <a:r>
              <a:rPr lang="en-US" altLang="en-US">
                <a:ea typeface="ヒラギノ角ゴ Pro W3" pitchFamily="-84" charset="-128"/>
              </a:rPr>
              <a:t>vs. Credit Easing</a:t>
            </a:r>
          </a:p>
        </p:txBody>
      </p:sp>
      <p:sp>
        <p:nvSpPr>
          <p:cNvPr id="5" name="Text Placeholder 2">
            <a:extLst>
              <a:ext uri="{FF2B5EF4-FFF2-40B4-BE49-F238E27FC236}">
                <a16:creationId xmlns:a16="http://schemas.microsoft.com/office/drawing/2014/main" id="{0FCE2CC5-BDCB-4966-A7BC-6BBA5998FB6B}"/>
              </a:ext>
            </a:extLst>
          </p:cNvPr>
          <p:cNvSpPr>
            <a:spLocks noGrp="1"/>
          </p:cNvSpPr>
          <p:nvPr>
            <p:ph idx="1"/>
          </p:nvPr>
        </p:nvSpPr>
        <p:spPr/>
        <p:txBody>
          <a:bodyPr/>
          <a:lstStyle/>
          <a:p>
            <a:pPr eaLnBrk="1" hangingPunct="1">
              <a:buSzPct val="120000"/>
              <a:buFont typeface="Arial"/>
              <a:buChar char="•"/>
              <a:defRPr/>
            </a:pPr>
            <a:r>
              <a:rPr lang="en-US" altLang="en-US" dirty="0">
                <a:cs typeface="+mn-cs"/>
              </a:rPr>
              <a:t>Liquidity can help unfreeze markets that have seized.</a:t>
            </a:r>
          </a:p>
          <a:p>
            <a:pPr eaLnBrk="1" hangingPunct="1">
              <a:buSzPct val="120000"/>
              <a:buFont typeface="Arial"/>
              <a:buChar char="•"/>
              <a:defRPr/>
            </a:pPr>
            <a:r>
              <a:rPr lang="en-US" altLang="en-US" dirty="0">
                <a:cs typeface="+mn-cs"/>
              </a:rPr>
              <a:t>Asset purchases can lower rates on those assets, focusing on specific markets.</a:t>
            </a:r>
          </a:p>
        </p:txBody>
      </p:sp>
      <p:sp>
        <p:nvSpPr>
          <p:cNvPr id="4" name="TextBox 3">
            <a:extLst>
              <a:ext uri="{FF2B5EF4-FFF2-40B4-BE49-F238E27FC236}">
                <a16:creationId xmlns:a16="http://schemas.microsoft.com/office/drawing/2014/main" id="{706244E8-8036-46EF-87CB-76E843ED31E7}"/>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7C78E38C-38EC-493E-BC07-42094FBF521D}"/>
              </a:ext>
            </a:extLst>
          </p:cNvPr>
          <p:cNvSpPr>
            <a:spLocks noGrp="1"/>
          </p:cNvSpPr>
          <p:nvPr>
            <p:ph type="title"/>
          </p:nvPr>
        </p:nvSpPr>
        <p:spPr/>
        <p:txBody>
          <a:bodyPr/>
          <a:lstStyle/>
          <a:p>
            <a:pPr eaLnBrk="1" hangingPunct="1"/>
            <a:r>
              <a:rPr lang="en-US" altLang="en-US" sz="2800">
                <a:ea typeface="ヒラギノ角ゴ Pro W3" pitchFamily="-84" charset="-128"/>
              </a:rPr>
              <a:t>Management of Expectations: </a:t>
            </a:r>
            <a:br>
              <a:rPr lang="en-US" altLang="en-US" sz="2800">
                <a:ea typeface="ヒラギノ角ゴ Pro W3" pitchFamily="-84" charset="-128"/>
              </a:rPr>
            </a:br>
            <a:r>
              <a:rPr lang="en-US" altLang="en-US" sz="2800">
                <a:ea typeface="ヒラギノ角ゴ Pro W3" pitchFamily="-84" charset="-128"/>
              </a:rPr>
              <a:t>Commitment to Future Policy Actions</a:t>
            </a:r>
          </a:p>
        </p:txBody>
      </p:sp>
      <p:sp>
        <p:nvSpPr>
          <p:cNvPr id="5" name="Text Placeholder 2">
            <a:extLst>
              <a:ext uri="{FF2B5EF4-FFF2-40B4-BE49-F238E27FC236}">
                <a16:creationId xmlns:a16="http://schemas.microsoft.com/office/drawing/2014/main" id="{E86E60F2-CB2B-4443-A90B-304549711A30}"/>
              </a:ext>
            </a:extLst>
          </p:cNvPr>
          <p:cNvSpPr>
            <a:spLocks noGrp="1"/>
          </p:cNvSpPr>
          <p:nvPr>
            <p:ph idx="1"/>
          </p:nvPr>
        </p:nvSpPr>
        <p:spPr/>
        <p:txBody>
          <a:bodyPr/>
          <a:lstStyle/>
          <a:p>
            <a:pPr eaLnBrk="1" hangingPunct="1">
              <a:buSzPct val="120000"/>
              <a:buFont typeface="Arial"/>
              <a:buChar char="•"/>
              <a:defRPr/>
            </a:pPr>
            <a:r>
              <a:rPr lang="en-US" altLang="en-US" sz="2400" dirty="0">
                <a:cs typeface="+mn-cs"/>
              </a:rPr>
              <a:t>By committing to maintain short-term rates near zero, future short-term rates should also be zero, meaning long-term rates fall.</a:t>
            </a:r>
          </a:p>
          <a:p>
            <a:pPr eaLnBrk="1" hangingPunct="1">
              <a:buSzPct val="120000"/>
              <a:buFont typeface="Arial"/>
              <a:buChar char="•"/>
              <a:defRPr/>
            </a:pPr>
            <a:r>
              <a:rPr lang="en-US" altLang="en-US" sz="2400" dirty="0">
                <a:cs typeface="+mn-cs"/>
              </a:rPr>
              <a:t>This is known as </a:t>
            </a:r>
            <a:r>
              <a:rPr lang="en-US" altLang="en-US" sz="2400" b="1" dirty="0">
                <a:cs typeface="+mn-cs"/>
              </a:rPr>
              <a:t>management of expectations</a:t>
            </a:r>
            <a:r>
              <a:rPr lang="en-US" altLang="en-US" dirty="0">
                <a:cs typeface="+mn-cs"/>
              </a:rPr>
              <a:t>.</a:t>
            </a:r>
          </a:p>
          <a:p>
            <a:pPr eaLnBrk="1" hangingPunct="1">
              <a:buSzPct val="120000"/>
              <a:buFont typeface="Arial"/>
              <a:buChar char="•"/>
              <a:defRPr/>
            </a:pPr>
            <a:r>
              <a:rPr lang="en-US" altLang="en-US" dirty="0"/>
              <a:t>Fed started this policy in late 2008, committing to hold rates low through mid-2015.</a:t>
            </a:r>
          </a:p>
          <a:p>
            <a:pPr eaLnBrk="1" hangingPunct="1">
              <a:buSzPct val="120000"/>
              <a:buFont typeface="Arial"/>
              <a:buChar char="•"/>
              <a:defRPr/>
            </a:pPr>
            <a:r>
              <a:rPr lang="en-US" altLang="en-US" dirty="0"/>
              <a:t>Long rates fell.</a:t>
            </a:r>
          </a:p>
          <a:p>
            <a:pPr marL="0" indent="0" eaLnBrk="1" hangingPunct="1">
              <a:buSzPct val="120000"/>
              <a:buFontTx/>
              <a:buNone/>
              <a:defRPr/>
            </a:pPr>
            <a:endParaRPr lang="en-US" altLang="en-US" dirty="0">
              <a:cs typeface="+mn-cs"/>
            </a:endParaRPr>
          </a:p>
        </p:txBody>
      </p:sp>
      <p:sp>
        <p:nvSpPr>
          <p:cNvPr id="4" name="TextBox 3">
            <a:extLst>
              <a:ext uri="{FF2B5EF4-FFF2-40B4-BE49-F238E27FC236}">
                <a16:creationId xmlns:a16="http://schemas.microsoft.com/office/drawing/2014/main" id="{FFFA80AD-76AA-4F4E-A10C-04E44742B0FA}"/>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8B5CD2F7-2EF6-4F3D-8D63-783A7EFD9AA6}"/>
              </a:ext>
            </a:extLst>
          </p:cNvPr>
          <p:cNvSpPr>
            <a:spLocks noGrp="1"/>
          </p:cNvSpPr>
          <p:nvPr>
            <p:ph type="title"/>
          </p:nvPr>
        </p:nvSpPr>
        <p:spPr/>
        <p:txBody>
          <a:bodyPr/>
          <a:lstStyle/>
          <a:p>
            <a:pPr eaLnBrk="1" hangingPunct="1"/>
            <a:r>
              <a:rPr lang="en-US" altLang="en-US" sz="2800">
                <a:ea typeface="ヒラギノ角ゴ Pro W3" pitchFamily="-84" charset="-128"/>
              </a:rPr>
              <a:t>Management of Expectations: </a:t>
            </a:r>
            <a:br>
              <a:rPr lang="en-US" altLang="en-US" sz="2800">
                <a:ea typeface="ヒラギノ角ゴ Pro W3" pitchFamily="-84" charset="-128"/>
              </a:rPr>
            </a:br>
            <a:r>
              <a:rPr lang="en-US" altLang="en-US" sz="2800">
                <a:ea typeface="ヒラギノ角ゴ Pro W3" pitchFamily="-84" charset="-128"/>
              </a:rPr>
              <a:t>Commitment to Future Policy Actions</a:t>
            </a:r>
          </a:p>
        </p:txBody>
      </p:sp>
      <p:sp>
        <p:nvSpPr>
          <p:cNvPr id="5" name="Text Placeholder 2">
            <a:extLst>
              <a:ext uri="{FF2B5EF4-FFF2-40B4-BE49-F238E27FC236}">
                <a16:creationId xmlns:a16="http://schemas.microsoft.com/office/drawing/2014/main" id="{A8EB2E6D-C551-4B48-8964-44DDD9F9A6A2}"/>
              </a:ext>
            </a:extLst>
          </p:cNvPr>
          <p:cNvSpPr>
            <a:spLocks noGrp="1"/>
          </p:cNvSpPr>
          <p:nvPr>
            <p:ph idx="1"/>
          </p:nvPr>
        </p:nvSpPr>
        <p:spPr/>
        <p:txBody>
          <a:bodyPr/>
          <a:lstStyle/>
          <a:p>
            <a:pPr eaLnBrk="1" hangingPunct="1">
              <a:buSzPct val="120000"/>
              <a:buFont typeface="Arial"/>
              <a:buChar char="•"/>
              <a:defRPr/>
            </a:pPr>
            <a:r>
              <a:rPr lang="en-US" altLang="en-US" sz="2400" dirty="0">
                <a:cs typeface="+mn-cs"/>
              </a:rPr>
              <a:t>Commitment to low fed funds rate is </a:t>
            </a:r>
            <a:r>
              <a:rPr lang="en-US" altLang="en-US" sz="2400" b="1" dirty="0">
                <a:cs typeface="+mn-cs"/>
              </a:rPr>
              <a:t>conditional</a:t>
            </a:r>
            <a:r>
              <a:rPr lang="en-US" altLang="en-US" sz="2400" dirty="0">
                <a:cs typeface="+mn-cs"/>
              </a:rPr>
              <a:t>, predicated on weak economy.</a:t>
            </a:r>
          </a:p>
          <a:p>
            <a:pPr eaLnBrk="1" hangingPunct="1">
              <a:buSzPct val="120000"/>
              <a:buFont typeface="Arial"/>
              <a:buChar char="•"/>
              <a:defRPr/>
            </a:pPr>
            <a:r>
              <a:rPr lang="en-US" altLang="en-US" sz="2400" dirty="0">
                <a:cs typeface="+mn-cs"/>
              </a:rPr>
              <a:t>Could make an </a:t>
            </a:r>
            <a:r>
              <a:rPr lang="en-US" altLang="en-US" sz="2400" b="1" dirty="0">
                <a:cs typeface="+mn-cs"/>
              </a:rPr>
              <a:t>unconditional</a:t>
            </a:r>
            <a:r>
              <a:rPr lang="en-US" altLang="en-US" sz="2400" dirty="0">
                <a:cs typeface="+mn-cs"/>
              </a:rPr>
              <a:t> commitment to keep rates low, regardless of the economy.</a:t>
            </a:r>
          </a:p>
        </p:txBody>
      </p:sp>
      <p:sp>
        <p:nvSpPr>
          <p:cNvPr id="4" name="TextBox 3">
            <a:extLst>
              <a:ext uri="{FF2B5EF4-FFF2-40B4-BE49-F238E27FC236}">
                <a16:creationId xmlns:a16="http://schemas.microsoft.com/office/drawing/2014/main" id="{7B7CE901-9CF3-49C8-B7D3-8C9FB6CD013D}"/>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849AA8B-7B5C-4B17-8021-20A1955D1C3F}"/>
              </a:ext>
            </a:extLst>
          </p:cNvPr>
          <p:cNvSpPr>
            <a:spLocks noGrp="1"/>
          </p:cNvSpPr>
          <p:nvPr>
            <p:ph type="title"/>
          </p:nvPr>
        </p:nvSpPr>
        <p:spPr/>
        <p:txBody>
          <a:bodyPr/>
          <a:lstStyle/>
          <a:p>
            <a:pPr eaLnBrk="1" hangingPunct="1"/>
            <a:r>
              <a:rPr lang="en-US" altLang="en-US">
                <a:ea typeface="ヒラギノ角ゴ Pro W3" pitchFamily="-84" charset="-128"/>
              </a:rPr>
              <a:t>Chapter Preview</a:t>
            </a:r>
          </a:p>
        </p:txBody>
      </p:sp>
      <p:sp>
        <p:nvSpPr>
          <p:cNvPr id="8195" name="Text Placeholder 2">
            <a:extLst>
              <a:ext uri="{FF2B5EF4-FFF2-40B4-BE49-F238E27FC236}">
                <a16:creationId xmlns:a16="http://schemas.microsoft.com/office/drawing/2014/main" id="{E9F7C1CD-87EC-41CF-BA56-BC6B6BEFCD57}"/>
              </a:ext>
            </a:extLst>
          </p:cNvPr>
          <p:cNvSpPr>
            <a:spLocks noGrp="1"/>
          </p:cNvSpPr>
          <p:nvPr>
            <p:ph idx="1"/>
          </p:nvPr>
        </p:nvSpPr>
        <p:spPr/>
        <p:txBody>
          <a:bodyPr/>
          <a:lstStyle/>
          <a:p>
            <a:pPr eaLnBrk="1" hangingPunct="1"/>
            <a:r>
              <a:rPr lang="en-US" altLang="en-US" sz="2400">
                <a:ea typeface="ヒラギノ角ゴ Pro W3" pitchFamily="-84" charset="-128"/>
              </a:rPr>
              <a:t>The Federal Reserve</a:t>
            </a:r>
            <a:r>
              <a:rPr lang="ja-JP" altLang="en-US" sz="2400">
                <a:ea typeface="ヒラギノ角ゴ Pro W3" pitchFamily="-84" charset="-128"/>
              </a:rPr>
              <a:t>’</a:t>
            </a:r>
            <a:r>
              <a:rPr lang="en-US" altLang="ja-JP" sz="2400">
                <a:ea typeface="ヒラギノ角ゴ Pro W3" pitchFamily="-84" charset="-128"/>
              </a:rPr>
              <a:t>s Balance Sheet</a:t>
            </a:r>
          </a:p>
          <a:p>
            <a:pPr eaLnBrk="1" hangingPunct="1"/>
            <a:r>
              <a:rPr lang="en-US" altLang="en-US" sz="2400">
                <a:ea typeface="ヒラギノ角ゴ Pro W3" pitchFamily="-84" charset="-128"/>
              </a:rPr>
              <a:t>The Market for Reserves and the Federal Funds Rate</a:t>
            </a:r>
          </a:p>
          <a:p>
            <a:pPr eaLnBrk="1" hangingPunct="1"/>
            <a:r>
              <a:rPr lang="en-US" altLang="en-US" sz="2400">
                <a:ea typeface="ヒラギノ角ゴ Pro W3" pitchFamily="-84" charset="-128"/>
              </a:rPr>
              <a:t>Conventional Monetary Policy Tools</a:t>
            </a:r>
          </a:p>
          <a:p>
            <a:pPr eaLnBrk="1" hangingPunct="1"/>
            <a:r>
              <a:rPr lang="en-US" altLang="en-US" sz="2400">
                <a:ea typeface="ヒラギノ角ゴ Pro W3" pitchFamily="-84" charset="-128"/>
              </a:rPr>
              <a:t>Reserve Requirements</a:t>
            </a:r>
          </a:p>
          <a:p>
            <a:pPr eaLnBrk="1" hangingPunct="1"/>
            <a:r>
              <a:rPr lang="en-US" altLang="en-US" sz="2400">
                <a:ea typeface="ヒラギノ角ゴ Pro W3" pitchFamily="-84" charset="-128"/>
              </a:rPr>
              <a:t>Nonconventional Monetary Policy Tools and Quantitative Easing</a:t>
            </a:r>
          </a:p>
          <a:p>
            <a:pPr eaLnBrk="1" hangingPunct="1"/>
            <a:r>
              <a:rPr lang="en-US" altLang="en-US" sz="2400">
                <a:ea typeface="ヒラギノ角ゴ Pro W3" pitchFamily="-84" charset="-128"/>
              </a:rPr>
              <a:t>Monetary Policy Tools of the ECB</a:t>
            </a:r>
          </a:p>
          <a:p>
            <a:pPr eaLnBrk="1" hangingPunct="1"/>
            <a:r>
              <a:rPr lang="en-US" altLang="en-US" sz="2400">
                <a:ea typeface="ヒラギノ角ゴ Pro W3" pitchFamily="-84" charset="-128"/>
              </a:rPr>
              <a:t>The Price Stability Goal and the Nominal Anchor</a:t>
            </a:r>
          </a:p>
          <a:p>
            <a:pPr eaLnBrk="1" hangingPunct="1"/>
            <a:endParaRPr lang="en-US" altLang="en-US">
              <a:ea typeface="ヒラギノ角ゴ Pro W3" pitchFamily="-8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F28A40F-4FD2-4CF6-AA75-D27EA047B33B}"/>
              </a:ext>
            </a:extLst>
          </p:cNvPr>
          <p:cNvSpPr>
            <a:spLocks noGrp="1"/>
          </p:cNvSpPr>
          <p:nvPr>
            <p:ph type="title"/>
          </p:nvPr>
        </p:nvSpPr>
        <p:spPr/>
        <p:txBody>
          <a:bodyPr/>
          <a:lstStyle/>
          <a:p>
            <a:pPr eaLnBrk="1" hangingPunct="1"/>
            <a:r>
              <a:rPr lang="en-US" altLang="en-US" sz="2800">
                <a:ea typeface="ヒラギノ角ゴ Pro W3" pitchFamily="-84" charset="-128"/>
              </a:rPr>
              <a:t>Management of Expectations: </a:t>
            </a:r>
            <a:br>
              <a:rPr lang="en-US" altLang="en-US" sz="2800">
                <a:ea typeface="ヒラギノ角ゴ Pro W3" pitchFamily="-84" charset="-128"/>
              </a:rPr>
            </a:br>
            <a:r>
              <a:rPr lang="en-US" altLang="en-US" sz="2800">
                <a:ea typeface="ヒラギノ角ゴ Pro W3" pitchFamily="-84" charset="-128"/>
              </a:rPr>
              <a:t>Commitment to Future Policy Actions</a:t>
            </a:r>
          </a:p>
        </p:txBody>
      </p:sp>
      <p:sp>
        <p:nvSpPr>
          <p:cNvPr id="46083" name="Text Placeholder 2">
            <a:extLst>
              <a:ext uri="{FF2B5EF4-FFF2-40B4-BE49-F238E27FC236}">
                <a16:creationId xmlns:a16="http://schemas.microsoft.com/office/drawing/2014/main" id="{4B12C660-4219-467B-96DA-96A1C32434E8}"/>
              </a:ext>
            </a:extLst>
          </p:cNvPr>
          <p:cNvSpPr>
            <a:spLocks noGrp="1"/>
          </p:cNvSpPr>
          <p:nvPr>
            <p:ph idx="1"/>
          </p:nvPr>
        </p:nvSpPr>
        <p:spPr/>
        <p:txBody>
          <a:bodyPr/>
          <a:lstStyle/>
          <a:p>
            <a:pPr eaLnBrk="1" hangingPunct="1"/>
            <a:r>
              <a:rPr lang="en-US" altLang="en-US" sz="2400">
                <a:ea typeface="ヒラギノ角ゴ Pro W3" pitchFamily="-84" charset="-128"/>
              </a:rPr>
              <a:t>However, </a:t>
            </a:r>
            <a:r>
              <a:rPr lang="en-US" altLang="en-US" sz="2400" b="1">
                <a:ea typeface="ヒラギノ角ゴ Pro W3" pitchFamily="-84" charset="-128"/>
              </a:rPr>
              <a:t>unconditional</a:t>
            </a:r>
            <a:r>
              <a:rPr lang="en-US" altLang="en-US" sz="2400">
                <a:ea typeface="ヒラギノ角ゴ Pro W3" pitchFamily="-84" charset="-128"/>
              </a:rPr>
              <a:t> commitments can be tough, especially if circumstances change.  Becomes a credibility problem. </a:t>
            </a:r>
          </a:p>
          <a:p>
            <a:pPr eaLnBrk="1" hangingPunct="1"/>
            <a:r>
              <a:rPr lang="en-US" altLang="en-US" sz="2400">
                <a:ea typeface="ヒラギノ角ゴ Pro W3" pitchFamily="-84" charset="-128"/>
              </a:rPr>
              <a:t>2003 experience confirmed this – Fed</a:t>
            </a:r>
            <a:r>
              <a:rPr lang="ja-JP" altLang="en-US" sz="2400">
                <a:ea typeface="ヒラギノ角ゴ Pro W3" pitchFamily="-84" charset="-128"/>
              </a:rPr>
              <a:t>’</a:t>
            </a:r>
            <a:r>
              <a:rPr lang="en-US" altLang="ja-JP" sz="2400">
                <a:ea typeface="ヒラギノ角ゴ Pro W3" pitchFamily="-84" charset="-128"/>
              </a:rPr>
              <a:t>s unconditional commitment of low rates needed to change</a:t>
            </a:r>
            <a:r>
              <a:rPr lang="en-US" altLang="ja-JP">
                <a:ea typeface="ヒラギノ角ゴ Pro W3" pitchFamily="-84" charset="-128"/>
              </a:rPr>
              <a:t>.</a:t>
            </a:r>
            <a:endParaRPr lang="en-US" altLang="en-US">
              <a:ea typeface="ヒラギノ角ゴ Pro W3" pitchFamily="-84" charset="-128"/>
            </a:endParaRPr>
          </a:p>
        </p:txBody>
      </p:sp>
      <p:sp>
        <p:nvSpPr>
          <p:cNvPr id="4" name="TextBox 3">
            <a:extLst>
              <a:ext uri="{FF2B5EF4-FFF2-40B4-BE49-F238E27FC236}">
                <a16:creationId xmlns:a16="http://schemas.microsoft.com/office/drawing/2014/main" id="{37E84B24-AD21-439B-8643-0AC5B8B0A1BC}"/>
              </a:ext>
            </a:extLst>
          </p:cNvPr>
          <p:cNvSpPr txBox="1"/>
          <p:nvPr/>
        </p:nvSpPr>
        <p:spPr>
          <a:xfrm>
            <a:off x="609600" y="5895975"/>
            <a:ext cx="7772400" cy="400050"/>
          </a:xfrm>
          <a:prstGeom prst="rect">
            <a:avLst/>
          </a:prstGeom>
          <a:solidFill>
            <a:schemeClr val="accent5">
              <a:lumMod val="90000"/>
            </a:schemeClr>
          </a:solidFill>
          <a:ln>
            <a:solidFill>
              <a:schemeClr val="accent6">
                <a:lumMod val="50000"/>
              </a:schemeClr>
            </a:solidFill>
          </a:ln>
        </p:spPr>
        <p:txBody>
          <a:bodyPr>
            <a:spAutoFit/>
          </a:bodyPr>
          <a:lstStyle/>
          <a:p>
            <a:pPr algn="ctr" eaLnBrk="1" hangingPunct="1">
              <a:defRPr/>
            </a:pPr>
            <a:r>
              <a:rPr lang="en-US" sz="2000" dirty="0">
                <a:solidFill>
                  <a:schemeClr val="accent6"/>
                </a:solidFill>
                <a:ea typeface="ヒラギノ角ゴ Pro W3"/>
                <a:cs typeface="ヒラギノ角ゴ Pro W3"/>
              </a:rPr>
              <a:t>Nonconventional Monetary Policy Tools and Quantitative Easing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6303C653-4F10-446D-A8BE-6B67DEBE95DA}"/>
              </a:ext>
            </a:extLst>
          </p:cNvPr>
          <p:cNvSpPr>
            <a:spLocks noGrp="1"/>
          </p:cNvSpPr>
          <p:nvPr>
            <p:ph type="title"/>
          </p:nvPr>
        </p:nvSpPr>
        <p:spPr/>
        <p:txBody>
          <a:bodyPr/>
          <a:lstStyle/>
          <a:p>
            <a:pPr eaLnBrk="1" hangingPunct="1"/>
            <a:r>
              <a:rPr lang="en-US" altLang="en-US">
                <a:ea typeface="ヒラギノ角ゴ Pro W3" pitchFamily="-84" charset="-128"/>
              </a:rPr>
              <a:t>Monetary Policy Tools of the European Central Bank</a:t>
            </a:r>
          </a:p>
        </p:txBody>
      </p:sp>
      <p:sp>
        <p:nvSpPr>
          <p:cNvPr id="36867" name="Text Placeholder 2">
            <a:extLst>
              <a:ext uri="{FF2B5EF4-FFF2-40B4-BE49-F238E27FC236}">
                <a16:creationId xmlns:a16="http://schemas.microsoft.com/office/drawing/2014/main" id="{AA79A182-DE8F-44DA-8535-A0227BD672C0}"/>
              </a:ext>
            </a:extLst>
          </p:cNvPr>
          <p:cNvSpPr>
            <a:spLocks noGrp="1"/>
          </p:cNvSpPr>
          <p:nvPr>
            <p:ph idx="1"/>
          </p:nvPr>
        </p:nvSpPr>
        <p:spPr/>
        <p:txBody>
          <a:bodyPr/>
          <a:lstStyle/>
          <a:p>
            <a:pPr marL="0" indent="0" eaLnBrk="1" hangingPunct="1">
              <a:buFont typeface="Wingdings" charset="2"/>
              <a:buNone/>
              <a:defRPr/>
            </a:pPr>
            <a:r>
              <a:rPr lang="en-US" altLang="en-US" dirty="0">
                <a:cs typeface="+mn-cs"/>
              </a:rPr>
              <a:t>ECB policy signals by</a:t>
            </a:r>
          </a:p>
          <a:p>
            <a:pPr eaLnBrk="1" hangingPunct="1">
              <a:buSzPct val="120000"/>
              <a:buFont typeface="Arial"/>
              <a:buChar char="•"/>
              <a:defRPr/>
            </a:pPr>
            <a:r>
              <a:rPr lang="en-US" altLang="en-US" dirty="0">
                <a:cs typeface="+mn-cs"/>
              </a:rPr>
              <a:t>setting a </a:t>
            </a:r>
            <a:r>
              <a:rPr lang="en-US" altLang="en-US" b="1" dirty="0">
                <a:cs typeface="+mn-cs"/>
              </a:rPr>
              <a:t>target financing rate</a:t>
            </a:r>
            <a:r>
              <a:rPr lang="en-US" altLang="en-US" dirty="0">
                <a:cs typeface="+mn-cs"/>
              </a:rPr>
              <a:t>, </a:t>
            </a:r>
          </a:p>
          <a:p>
            <a:pPr eaLnBrk="1" hangingPunct="1">
              <a:buSzPct val="120000"/>
              <a:buFont typeface="Arial"/>
              <a:buChar char="•"/>
              <a:defRPr/>
            </a:pPr>
            <a:r>
              <a:rPr lang="en-US" altLang="en-US" dirty="0">
                <a:cs typeface="+mn-cs"/>
              </a:rPr>
              <a:t>which establishes the </a:t>
            </a:r>
            <a:r>
              <a:rPr lang="en-US" altLang="en-US" b="1" dirty="0">
                <a:cs typeface="+mn-cs"/>
              </a:rPr>
              <a:t>overnight cash rate</a:t>
            </a:r>
            <a:r>
              <a:rPr lang="en-US" altLang="en-US" dirty="0">
                <a:cs typeface="+mn-cs"/>
              </a:rPr>
              <a:t>. </a:t>
            </a:r>
          </a:p>
          <a:p>
            <a:pPr marL="0" indent="0" eaLnBrk="1" hangingPunct="1">
              <a:buFont typeface="Wingdings" charset="2"/>
              <a:buNone/>
              <a:defRPr/>
            </a:pPr>
            <a:r>
              <a:rPr lang="en-US" altLang="en-US" dirty="0">
                <a:cs typeface="+mn-cs"/>
              </a:rPr>
              <a:t>The EBC has tools to implement its intended policy: </a:t>
            </a:r>
          </a:p>
          <a:p>
            <a:pPr marL="514350" indent="-514350" eaLnBrk="1" hangingPunct="1">
              <a:buFont typeface="Wingdings" charset="2"/>
              <a:buAutoNum type="arabicParenBoth"/>
              <a:defRPr/>
            </a:pPr>
            <a:r>
              <a:rPr lang="en-US" altLang="en-US" dirty="0">
                <a:cs typeface="+mn-cs"/>
              </a:rPr>
              <a:t>open market operations, </a:t>
            </a:r>
          </a:p>
          <a:p>
            <a:pPr marL="514350" indent="-514350" eaLnBrk="1" hangingPunct="1">
              <a:buFont typeface="Wingdings" charset="2"/>
              <a:buAutoNum type="arabicParenBoth"/>
              <a:defRPr/>
            </a:pPr>
            <a:r>
              <a:rPr lang="en-US" altLang="en-US" dirty="0">
                <a:cs typeface="+mn-cs"/>
              </a:rPr>
              <a:t>lending to banks, </a:t>
            </a:r>
          </a:p>
          <a:p>
            <a:pPr marL="514350" indent="-514350" eaLnBrk="1" hangingPunct="1">
              <a:buFont typeface="Wingdings" charset="2"/>
              <a:buAutoNum type="arabicParenBoth"/>
              <a:defRPr/>
            </a:pPr>
            <a:r>
              <a:rPr lang="en-US" altLang="en-US" dirty="0">
                <a:cs typeface="+mn-cs"/>
              </a:rPr>
              <a:t> reserve requirements.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BF1C19D-3912-43E1-A18F-3A47014D3E94}"/>
              </a:ext>
            </a:extLst>
          </p:cNvPr>
          <p:cNvSpPr>
            <a:spLocks noGrp="1"/>
          </p:cNvSpPr>
          <p:nvPr>
            <p:ph type="title"/>
          </p:nvPr>
        </p:nvSpPr>
        <p:spPr/>
        <p:txBody>
          <a:bodyPr/>
          <a:lstStyle/>
          <a:p>
            <a:pPr eaLnBrk="1" hangingPunct="1"/>
            <a:r>
              <a:rPr lang="en-US" altLang="en-US">
                <a:ea typeface="ヒラギノ角ゴ Pro W3" pitchFamily="-84" charset="-128"/>
              </a:rPr>
              <a:t>ECB Open Market Operations</a:t>
            </a:r>
          </a:p>
        </p:txBody>
      </p:sp>
      <p:sp>
        <p:nvSpPr>
          <p:cNvPr id="48131" name="Text Placeholder 2">
            <a:extLst>
              <a:ext uri="{FF2B5EF4-FFF2-40B4-BE49-F238E27FC236}">
                <a16:creationId xmlns:a16="http://schemas.microsoft.com/office/drawing/2014/main" id="{33C2939F-06FE-43BF-BA7D-6FCA5A804B2C}"/>
              </a:ext>
            </a:extLst>
          </p:cNvPr>
          <p:cNvSpPr>
            <a:spLocks noGrp="1"/>
          </p:cNvSpPr>
          <p:nvPr>
            <p:ph idx="1"/>
          </p:nvPr>
        </p:nvSpPr>
        <p:spPr/>
        <p:txBody>
          <a:bodyPr/>
          <a:lstStyle/>
          <a:p>
            <a:pPr eaLnBrk="1" hangingPunct="1">
              <a:spcBef>
                <a:spcPts val="1200"/>
              </a:spcBef>
            </a:pPr>
            <a:r>
              <a:rPr lang="en-US" altLang="en-US">
                <a:ea typeface="ヒラギノ角ゴ Pro W3" pitchFamily="-84" charset="-128"/>
              </a:rPr>
              <a:t>Like the Fed, open market operations are the primary tool to implement the policy.</a:t>
            </a:r>
          </a:p>
          <a:p>
            <a:pPr eaLnBrk="1" hangingPunct="1">
              <a:spcBef>
                <a:spcPts val="1200"/>
              </a:spcBef>
            </a:pPr>
            <a:r>
              <a:rPr lang="en-US" altLang="en-US">
                <a:ea typeface="ヒラギノ角ゴ Pro W3" pitchFamily="-84" charset="-128"/>
              </a:rPr>
              <a:t>The ECB primarily uses</a:t>
            </a:r>
            <a:r>
              <a:rPr lang="en-US" altLang="en-US" b="1">
                <a:ea typeface="ヒラギノ角ゴ Pro W3" pitchFamily="-84" charset="-128"/>
              </a:rPr>
              <a:t> main refinancing operations</a:t>
            </a:r>
            <a:r>
              <a:rPr lang="en-US" altLang="en-US">
                <a:ea typeface="ヒラギノ角ゴ Pro W3" pitchFamily="-84" charset="-128"/>
              </a:rPr>
              <a:t> (like repos) via a bid system from its credit institutions.</a:t>
            </a:r>
          </a:p>
          <a:p>
            <a:pPr eaLnBrk="1" hangingPunct="1">
              <a:spcBef>
                <a:spcPts val="1200"/>
              </a:spcBef>
            </a:pPr>
            <a:r>
              <a:rPr lang="en-US" altLang="en-US">
                <a:ea typeface="ヒラギノ角ゴ Pro W3" pitchFamily="-84" charset="-128"/>
              </a:rPr>
              <a:t>Operations are decentralized—carried out by each nation</a:t>
            </a:r>
            <a:r>
              <a:rPr lang="ja-JP" altLang="en-US">
                <a:ea typeface="ヒラギノ角ゴ Pro W3" pitchFamily="-84" charset="-128"/>
              </a:rPr>
              <a:t>’</a:t>
            </a:r>
            <a:r>
              <a:rPr lang="en-US" altLang="ja-JP">
                <a:ea typeface="ヒラギノ角ゴ Pro W3" pitchFamily="-84" charset="-128"/>
              </a:rPr>
              <a:t>s central bank.</a:t>
            </a:r>
          </a:p>
          <a:p>
            <a:pPr eaLnBrk="1" hangingPunct="1">
              <a:spcBef>
                <a:spcPts val="1200"/>
              </a:spcBef>
            </a:pPr>
            <a:r>
              <a:rPr lang="en-US" altLang="en-US">
                <a:ea typeface="ヒラギノ角ゴ Pro W3" pitchFamily="-84" charset="-128"/>
              </a:rPr>
              <a:t>Also engage in </a:t>
            </a:r>
            <a:r>
              <a:rPr lang="en-US" altLang="en-US" b="1">
                <a:ea typeface="ヒラギノ角ゴ Pro W3" pitchFamily="-84" charset="-128"/>
              </a:rPr>
              <a:t>long-term refinancing operations</a:t>
            </a:r>
            <a:r>
              <a:rPr lang="en-US" altLang="en-US">
                <a:ea typeface="ヒラギノ角ゴ Pro W3" pitchFamily="-84" charset="-128"/>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20C60BAB-BC9B-477C-842F-312AEB1555A1}"/>
              </a:ext>
            </a:extLst>
          </p:cNvPr>
          <p:cNvSpPr>
            <a:spLocks noGrp="1"/>
          </p:cNvSpPr>
          <p:nvPr>
            <p:ph type="title"/>
          </p:nvPr>
        </p:nvSpPr>
        <p:spPr/>
        <p:txBody>
          <a:bodyPr/>
          <a:lstStyle/>
          <a:p>
            <a:pPr eaLnBrk="1" hangingPunct="1"/>
            <a:r>
              <a:rPr lang="en-US" altLang="en-US">
                <a:ea typeface="ヒラギノ角ゴ Pro W3" pitchFamily="-84" charset="-128"/>
              </a:rPr>
              <a:t>ECB Lending to Banks</a:t>
            </a:r>
          </a:p>
        </p:txBody>
      </p:sp>
      <p:sp>
        <p:nvSpPr>
          <p:cNvPr id="49155" name="Text Placeholder 2">
            <a:extLst>
              <a:ext uri="{FF2B5EF4-FFF2-40B4-BE49-F238E27FC236}">
                <a16:creationId xmlns:a16="http://schemas.microsoft.com/office/drawing/2014/main" id="{804C9A5B-B793-4A1F-A420-1FC0D9DC87D0}"/>
              </a:ext>
            </a:extLst>
          </p:cNvPr>
          <p:cNvSpPr>
            <a:spLocks noGrp="1"/>
          </p:cNvSpPr>
          <p:nvPr>
            <p:ph idx="1"/>
          </p:nvPr>
        </p:nvSpPr>
        <p:spPr/>
        <p:txBody>
          <a:bodyPr/>
          <a:lstStyle/>
          <a:p>
            <a:pPr eaLnBrk="1" hangingPunct="1">
              <a:spcBef>
                <a:spcPts val="1200"/>
              </a:spcBef>
            </a:pPr>
            <a:r>
              <a:rPr lang="en-US" altLang="en-US">
                <a:ea typeface="ヒラギノ角ゴ Pro W3" pitchFamily="-84" charset="-128"/>
              </a:rPr>
              <a:t>Like the Fed, the ECB lends to its member banks via its</a:t>
            </a:r>
            <a:r>
              <a:rPr lang="en-US" altLang="en-US" b="1">
                <a:ea typeface="ヒラギノ角ゴ Pro W3" pitchFamily="-84" charset="-128"/>
              </a:rPr>
              <a:t> marginal lending facility</a:t>
            </a:r>
            <a:r>
              <a:rPr lang="en-US" altLang="en-US">
                <a:ea typeface="ヒラギノ角ゴ Pro W3" pitchFamily="-84" charset="-128"/>
              </a:rPr>
              <a:t>.</a:t>
            </a:r>
          </a:p>
          <a:p>
            <a:pPr eaLnBrk="1" hangingPunct="1">
              <a:spcBef>
                <a:spcPts val="1200"/>
              </a:spcBef>
            </a:pPr>
            <a:r>
              <a:rPr lang="en-US" altLang="en-US">
                <a:ea typeface="ヒラギノ角ゴ Pro W3" pitchFamily="-84" charset="-128"/>
              </a:rPr>
              <a:t>Banks can borrow at the </a:t>
            </a:r>
            <a:r>
              <a:rPr lang="en-US" altLang="en-US" b="1">
                <a:ea typeface="ヒラギノ角ゴ Pro W3" pitchFamily="-84" charset="-128"/>
              </a:rPr>
              <a:t>marginal lending rate</a:t>
            </a:r>
            <a:r>
              <a:rPr lang="en-US" altLang="en-US">
                <a:ea typeface="ヒラギノ角ゴ Pro W3" pitchFamily="-84" charset="-128"/>
              </a:rPr>
              <a:t>, which is 100 basis points above the target lending rate.</a:t>
            </a:r>
          </a:p>
          <a:p>
            <a:pPr eaLnBrk="1" hangingPunct="1">
              <a:spcBef>
                <a:spcPts val="1200"/>
              </a:spcBef>
            </a:pPr>
            <a:r>
              <a:rPr lang="en-US" altLang="en-US">
                <a:ea typeface="ヒラギノ角ゴ Pro W3" pitchFamily="-84" charset="-128"/>
              </a:rPr>
              <a:t>Also has the </a:t>
            </a:r>
            <a:r>
              <a:rPr lang="en-US" altLang="en-US" b="1">
                <a:ea typeface="ヒラギノ角ゴ Pro W3" pitchFamily="-84" charset="-128"/>
              </a:rPr>
              <a:t>deposit facility</a:t>
            </a:r>
            <a:r>
              <a:rPr lang="en-US" altLang="en-US">
                <a:ea typeface="ヒラギノ角ゴ Pro W3" pitchFamily="-84" charset="-128"/>
              </a:rPr>
              <a:t>. This provides a floor for the overnight market interest rate.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C5A479BE-1D34-4BAB-80F2-823F170C691F}"/>
              </a:ext>
            </a:extLst>
          </p:cNvPr>
          <p:cNvSpPr>
            <a:spLocks noGrp="1"/>
          </p:cNvSpPr>
          <p:nvPr>
            <p:ph type="title"/>
          </p:nvPr>
        </p:nvSpPr>
        <p:spPr/>
        <p:txBody>
          <a:bodyPr/>
          <a:lstStyle/>
          <a:p>
            <a:pPr eaLnBrk="1" hangingPunct="1"/>
            <a:r>
              <a:rPr lang="en-US" altLang="en-US">
                <a:ea typeface="ヒラギノ角ゴ Pro W3" pitchFamily="-84" charset="-128"/>
              </a:rPr>
              <a:t>ECB Reserve Requirements</a:t>
            </a:r>
          </a:p>
        </p:txBody>
      </p:sp>
      <p:sp>
        <p:nvSpPr>
          <p:cNvPr id="50179" name="Text Placeholder 2">
            <a:extLst>
              <a:ext uri="{FF2B5EF4-FFF2-40B4-BE49-F238E27FC236}">
                <a16:creationId xmlns:a16="http://schemas.microsoft.com/office/drawing/2014/main" id="{1DB33707-46AF-444D-8D81-71267F05946A}"/>
              </a:ext>
            </a:extLst>
          </p:cNvPr>
          <p:cNvSpPr>
            <a:spLocks noGrp="1"/>
          </p:cNvSpPr>
          <p:nvPr>
            <p:ph idx="1"/>
          </p:nvPr>
        </p:nvSpPr>
        <p:spPr/>
        <p:txBody>
          <a:bodyPr/>
          <a:lstStyle/>
          <a:p>
            <a:pPr eaLnBrk="1" hangingPunct="1"/>
            <a:r>
              <a:rPr lang="en-US" altLang="en-US">
                <a:ea typeface="ヒラギノ角ゴ Pro W3" pitchFamily="-84" charset="-128"/>
              </a:rPr>
              <a:t>Like the Fed, ECB requires banks to hold 2% of checkable deposits, plus a minimum reserve requirement.</a:t>
            </a:r>
          </a:p>
          <a:p>
            <a:pPr eaLnBrk="1" hangingPunct="1"/>
            <a:r>
              <a:rPr lang="en-US" altLang="en-US">
                <a:ea typeface="ヒラギノ角ゴ Pro W3" pitchFamily="-84" charset="-128"/>
              </a:rPr>
              <a:t>The ECB does pay interest on reserves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94E767F4-1A06-4D5E-8773-CBEA7A922645}"/>
              </a:ext>
            </a:extLst>
          </p:cNvPr>
          <p:cNvSpPr>
            <a:spLocks noGrp="1"/>
          </p:cNvSpPr>
          <p:nvPr>
            <p:ph type="title"/>
          </p:nvPr>
        </p:nvSpPr>
        <p:spPr/>
        <p:txBody>
          <a:bodyPr/>
          <a:lstStyle/>
          <a:p>
            <a:pPr eaLnBrk="1" hangingPunct="1"/>
            <a:r>
              <a:rPr lang="en-US" altLang="en-US">
                <a:ea typeface="ヒラギノ角ゴ Pro W3" pitchFamily="-84" charset="-128"/>
              </a:rPr>
              <a:t>Price Stability Goal </a:t>
            </a:r>
            <a:br>
              <a:rPr lang="en-US" altLang="en-US">
                <a:ea typeface="ヒラギノ角ゴ Pro W3" pitchFamily="-84" charset="-128"/>
              </a:rPr>
            </a:br>
            <a:r>
              <a:rPr lang="en-US" altLang="en-US">
                <a:ea typeface="ヒラギノ角ゴ Pro W3" pitchFamily="-84" charset="-128"/>
              </a:rPr>
              <a:t>&amp; the Nominal Anchor</a:t>
            </a:r>
          </a:p>
        </p:txBody>
      </p:sp>
      <p:sp>
        <p:nvSpPr>
          <p:cNvPr id="61443" name="Text Placeholder 2">
            <a:extLst>
              <a:ext uri="{FF2B5EF4-FFF2-40B4-BE49-F238E27FC236}">
                <a16:creationId xmlns:a16="http://schemas.microsoft.com/office/drawing/2014/main" id="{BF11FD35-FAE7-42AB-ADA9-BB425E5D7448}"/>
              </a:ext>
            </a:extLst>
          </p:cNvPr>
          <p:cNvSpPr>
            <a:spLocks noGrp="1"/>
          </p:cNvSpPr>
          <p:nvPr>
            <p:ph idx="1"/>
          </p:nvPr>
        </p:nvSpPr>
        <p:spPr/>
        <p:txBody>
          <a:bodyPr/>
          <a:lstStyle/>
          <a:p>
            <a:pPr marL="0" indent="0" eaLnBrk="1" hangingPunct="1">
              <a:spcBef>
                <a:spcPts val="1200"/>
              </a:spcBef>
              <a:buFont typeface="Wingdings" charset="0"/>
              <a:buNone/>
              <a:defRPr/>
            </a:pPr>
            <a:r>
              <a:rPr lang="en-US" dirty="0">
                <a:ea typeface="ヒラギノ角ゴ Pro W3" charset="0"/>
                <a:cs typeface="ヒラギノ角ゴ Pro W3" charset="0"/>
              </a:rPr>
              <a:t>Policymakers have come to recognize the social and economic costs of inflation.</a:t>
            </a:r>
          </a:p>
          <a:p>
            <a:pPr marL="347663" indent="-347663" eaLnBrk="1" hangingPunct="1">
              <a:spcBef>
                <a:spcPts val="1200"/>
              </a:spcBef>
              <a:defRPr/>
            </a:pPr>
            <a:r>
              <a:rPr lang="en-US" dirty="0">
                <a:ea typeface="ヒラギノ角ゴ Pro W3" charset="0"/>
                <a:cs typeface="ヒラギノ角ゴ Pro W3" charset="0"/>
              </a:rPr>
              <a:t>Price stability, therefore, has become a primary focus.</a:t>
            </a:r>
          </a:p>
          <a:p>
            <a:pPr marL="347663" indent="-347663" eaLnBrk="1" hangingPunct="1">
              <a:spcBef>
                <a:spcPts val="1200"/>
              </a:spcBef>
              <a:defRPr/>
            </a:pPr>
            <a:r>
              <a:rPr lang="en-US" dirty="0">
                <a:ea typeface="ヒラギノ角ゴ Pro W3" charset="0"/>
                <a:cs typeface="ヒラギノ角ゴ Pro W3" charset="0"/>
              </a:rPr>
              <a:t>High inflation seems to create uncertainty, hampering economic growth.</a:t>
            </a:r>
          </a:p>
          <a:p>
            <a:pPr marL="347663" indent="-347663" eaLnBrk="1" hangingPunct="1">
              <a:spcBef>
                <a:spcPts val="1200"/>
              </a:spcBef>
              <a:defRPr/>
            </a:pPr>
            <a:r>
              <a:rPr lang="en-US" dirty="0">
                <a:ea typeface="ヒラギノ角ゴ Pro W3" charset="0"/>
                <a:cs typeface="ヒラギノ角ゴ Pro W3" charset="0"/>
              </a:rPr>
              <a:t>Indeed, </a:t>
            </a:r>
            <a:r>
              <a:rPr lang="en-US" i="1" dirty="0">
                <a:ea typeface="ヒラギノ角ゴ Pro W3" charset="0"/>
                <a:cs typeface="ヒラギノ角ゴ Pro W3" charset="0"/>
              </a:rPr>
              <a:t>hyperinflation</a:t>
            </a:r>
            <a:r>
              <a:rPr lang="en-US" dirty="0">
                <a:ea typeface="ヒラギノ角ゴ Pro W3" charset="0"/>
                <a:cs typeface="ヒラギノ角ゴ Pro W3" charset="0"/>
              </a:rPr>
              <a:t> has proven damaging to countries experiencing 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2E9B9E28-8147-4445-A3CC-54B5B201BFB2}"/>
              </a:ext>
            </a:extLst>
          </p:cNvPr>
          <p:cNvSpPr>
            <a:spLocks noGrp="1"/>
          </p:cNvSpPr>
          <p:nvPr>
            <p:ph type="title"/>
          </p:nvPr>
        </p:nvSpPr>
        <p:spPr/>
        <p:txBody>
          <a:bodyPr/>
          <a:lstStyle/>
          <a:p>
            <a:pPr eaLnBrk="1" hangingPunct="1"/>
            <a:r>
              <a:rPr lang="en-US" altLang="en-US">
                <a:ea typeface="ヒラギノ角ゴ Pro W3" pitchFamily="-84" charset="-128"/>
              </a:rPr>
              <a:t>Price Stability Goal </a:t>
            </a:r>
            <a:br>
              <a:rPr lang="en-US" altLang="en-US">
                <a:ea typeface="ヒラギノ角ゴ Pro W3" pitchFamily="-84" charset="-128"/>
              </a:rPr>
            </a:br>
            <a:r>
              <a:rPr lang="en-US" altLang="en-US">
                <a:ea typeface="ヒラギノ角ゴ Pro W3" pitchFamily="-84" charset="-128"/>
              </a:rPr>
              <a:t>&amp; the Nominal Anchor</a:t>
            </a:r>
          </a:p>
        </p:txBody>
      </p:sp>
      <p:sp>
        <p:nvSpPr>
          <p:cNvPr id="52227" name="Text Placeholder 2">
            <a:extLst>
              <a:ext uri="{FF2B5EF4-FFF2-40B4-BE49-F238E27FC236}">
                <a16:creationId xmlns:a16="http://schemas.microsoft.com/office/drawing/2014/main" id="{0DCC1626-6709-401D-83D3-634589D5E536}"/>
              </a:ext>
            </a:extLst>
          </p:cNvPr>
          <p:cNvSpPr>
            <a:spLocks noGrp="1"/>
          </p:cNvSpPr>
          <p:nvPr>
            <p:ph idx="1"/>
          </p:nvPr>
        </p:nvSpPr>
        <p:spPr/>
        <p:txBody>
          <a:bodyPr/>
          <a:lstStyle/>
          <a:p>
            <a:pPr eaLnBrk="1" hangingPunct="1"/>
            <a:r>
              <a:rPr lang="en-US" altLang="en-US" dirty="0">
                <a:ea typeface="ヒラギノ角ゴ Pro W3" pitchFamily="-84" charset="-128"/>
              </a:rPr>
              <a:t>Policymakers must establish a </a:t>
            </a:r>
            <a:r>
              <a:rPr lang="en-US" altLang="en-US" b="1" dirty="0">
                <a:ea typeface="ヒラギノ角ゴ Pro W3" pitchFamily="-84" charset="-128"/>
              </a:rPr>
              <a:t>nominal anchor</a:t>
            </a:r>
            <a:r>
              <a:rPr lang="en-US" altLang="en-US" dirty="0">
                <a:ea typeface="ヒラギノ角ゴ Pro W3" pitchFamily="-84" charset="-128"/>
              </a:rPr>
              <a:t> which defines price stability. For example, </a:t>
            </a:r>
            <a:r>
              <a:rPr lang="ja-JP" altLang="en-US" dirty="0">
                <a:ea typeface="ヒラギノ角ゴ Pro W3" pitchFamily="-84" charset="-128"/>
              </a:rPr>
              <a:t>“</a:t>
            </a:r>
            <a:r>
              <a:rPr lang="en-US" altLang="ja-JP" dirty="0">
                <a:ea typeface="ヒラギノ角ゴ Pro W3" pitchFamily="-84" charset="-128"/>
              </a:rPr>
              <a:t>maintaining an inflation rate between 1% and 2%</a:t>
            </a:r>
            <a:r>
              <a:rPr lang="ja-JP" altLang="en-US" dirty="0">
                <a:ea typeface="ヒラギノ角ゴ Pro W3" pitchFamily="-84" charset="-128"/>
              </a:rPr>
              <a:t>”</a:t>
            </a:r>
            <a:r>
              <a:rPr lang="en-US" altLang="ja-JP" dirty="0">
                <a:ea typeface="ヒラギノ角ゴ Pro W3" pitchFamily="-84" charset="-128"/>
              </a:rPr>
              <a:t> might be an anchor.</a:t>
            </a:r>
          </a:p>
          <a:p>
            <a:pPr eaLnBrk="1" hangingPunct="1"/>
            <a:r>
              <a:rPr lang="en-US" altLang="en-US" dirty="0">
                <a:ea typeface="ヒラギノ角ゴ Pro W3" pitchFamily="-84" charset="-128"/>
              </a:rPr>
              <a:t>An anchor also helps avoid the </a:t>
            </a:r>
            <a:r>
              <a:rPr lang="en-US" altLang="en-US" b="1" dirty="0">
                <a:ea typeface="ヒラギノ角ゴ Pro W3" pitchFamily="-84" charset="-128"/>
              </a:rPr>
              <a:t>time-inconsistency problem</a:t>
            </a:r>
            <a:r>
              <a:rPr lang="en-US" altLang="en-US" dirty="0">
                <a:ea typeface="ヒラギノ角ゴ Pro W3" pitchFamily="-84" charset="-128"/>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AD6D178E-8666-4E05-AA57-5D84FC413BFA}"/>
              </a:ext>
            </a:extLst>
          </p:cNvPr>
          <p:cNvSpPr>
            <a:spLocks noGrp="1"/>
          </p:cNvSpPr>
          <p:nvPr>
            <p:ph type="title"/>
          </p:nvPr>
        </p:nvSpPr>
        <p:spPr/>
        <p:txBody>
          <a:bodyPr/>
          <a:lstStyle/>
          <a:p>
            <a:pPr eaLnBrk="1" hangingPunct="1"/>
            <a:r>
              <a:rPr lang="en-US" altLang="en-US">
                <a:ea typeface="ヒラギノ角ゴ Pro W3" pitchFamily="-84" charset="-128"/>
              </a:rPr>
              <a:t>Price Stability Goal </a:t>
            </a:r>
            <a:br>
              <a:rPr lang="en-US" altLang="en-US">
                <a:ea typeface="ヒラギノ角ゴ Pro W3" pitchFamily="-84" charset="-128"/>
              </a:rPr>
            </a:br>
            <a:r>
              <a:rPr lang="en-US" altLang="en-US">
                <a:ea typeface="ヒラギノ角ゴ Pro W3" pitchFamily="-84" charset="-128"/>
              </a:rPr>
              <a:t>&amp; the Nominal Anchor</a:t>
            </a:r>
          </a:p>
        </p:txBody>
      </p:sp>
      <p:sp>
        <p:nvSpPr>
          <p:cNvPr id="53251" name="Text Placeholder 2">
            <a:extLst>
              <a:ext uri="{FF2B5EF4-FFF2-40B4-BE49-F238E27FC236}">
                <a16:creationId xmlns:a16="http://schemas.microsoft.com/office/drawing/2014/main" id="{98FF3003-6413-4E47-BD61-50CEBB2FF936}"/>
              </a:ext>
            </a:extLst>
          </p:cNvPr>
          <p:cNvSpPr>
            <a:spLocks noGrp="1"/>
          </p:cNvSpPr>
          <p:nvPr>
            <p:ph idx="1"/>
          </p:nvPr>
        </p:nvSpPr>
        <p:spPr/>
        <p:txBody>
          <a:bodyPr/>
          <a:lstStyle/>
          <a:p>
            <a:pPr eaLnBrk="1" hangingPunct="1"/>
            <a:r>
              <a:rPr lang="en-US" altLang="en-US">
                <a:ea typeface="ヒラギノ角ゴ Pro W3" pitchFamily="-84" charset="-128"/>
              </a:rPr>
              <a:t>The </a:t>
            </a:r>
            <a:r>
              <a:rPr lang="en-US" altLang="en-US" b="1">
                <a:ea typeface="ヒラギノ角ゴ Pro W3" pitchFamily="-84" charset="-128"/>
              </a:rPr>
              <a:t>time-inconsistency problem</a:t>
            </a:r>
            <a:r>
              <a:rPr lang="en-US" altLang="en-US">
                <a:ea typeface="ヒラギノ角ゴ Pro W3" pitchFamily="-84" charset="-128"/>
              </a:rPr>
              <a:t> is the idea that day-by-day policy decisions lead to poor long-run outcomes.</a:t>
            </a:r>
          </a:p>
          <a:p>
            <a:pPr lvl="1" eaLnBrk="1" hangingPunct="1">
              <a:buFont typeface="Arial" panose="020B0604020202020204" pitchFamily="34" charset="0"/>
              <a:buChar char="─"/>
            </a:pPr>
            <a:r>
              <a:rPr lang="en-US" altLang="en-US">
                <a:ea typeface="ヒラギノ角ゴ Pro W3" pitchFamily="-84" charset="-128"/>
              </a:rPr>
              <a:t>Policymakers are tempted in the short-run to pursue expansionary policies to boost output. However, just the opposite usually happens.</a:t>
            </a:r>
          </a:p>
          <a:p>
            <a:pPr lvl="1" eaLnBrk="1" hangingPunct="1">
              <a:buFont typeface="Arial" panose="020B0604020202020204" pitchFamily="34" charset="0"/>
              <a:buChar char="─"/>
            </a:pPr>
            <a:r>
              <a:rPr lang="en-US" altLang="en-US">
                <a:ea typeface="ヒラギノ角ゴ Pro W3" pitchFamily="-84" charset="-128"/>
              </a:rPr>
              <a:t>Central banks will have better inflation control by avoiding surprise expansionary policies.</a:t>
            </a:r>
          </a:p>
          <a:p>
            <a:pPr lvl="1" eaLnBrk="1" hangingPunct="1">
              <a:buFont typeface="Arial" panose="020B0604020202020204" pitchFamily="34" charset="0"/>
              <a:buChar char="─"/>
            </a:pPr>
            <a:r>
              <a:rPr lang="en-US" altLang="en-US">
                <a:ea typeface="ヒラギノ角ゴ Pro W3" pitchFamily="-84" charset="-128"/>
              </a:rPr>
              <a:t>A nominal anchor helps avoid short-run decisions.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FBDB6489-7F83-4FFE-A3EB-000075864876}"/>
              </a:ext>
            </a:extLst>
          </p:cNvPr>
          <p:cNvSpPr>
            <a:spLocks noGrp="1"/>
          </p:cNvSpPr>
          <p:nvPr>
            <p:ph type="title"/>
          </p:nvPr>
        </p:nvSpPr>
        <p:spPr/>
        <p:txBody>
          <a:bodyPr/>
          <a:lstStyle/>
          <a:p>
            <a:pPr eaLnBrk="1" hangingPunct="1"/>
            <a:r>
              <a:rPr lang="en-US" altLang="en-US">
                <a:ea typeface="ヒラギノ角ゴ Pro W3" pitchFamily="-84" charset="-128"/>
              </a:rPr>
              <a:t>Other Goals of Monetary Policy</a:t>
            </a:r>
          </a:p>
        </p:txBody>
      </p:sp>
      <p:sp>
        <p:nvSpPr>
          <p:cNvPr id="54275" name="Text Placeholder 2">
            <a:extLst>
              <a:ext uri="{FF2B5EF4-FFF2-40B4-BE49-F238E27FC236}">
                <a16:creationId xmlns:a16="http://schemas.microsoft.com/office/drawing/2014/main" id="{AA17502C-DCA9-4D98-AE67-3E6061BD4409}"/>
              </a:ext>
            </a:extLst>
          </p:cNvPr>
          <p:cNvSpPr>
            <a:spLocks noGrp="1"/>
          </p:cNvSpPr>
          <p:nvPr>
            <p:ph idx="1"/>
          </p:nvPr>
        </p:nvSpPr>
        <p:spPr/>
        <p:txBody>
          <a:bodyPr/>
          <a:lstStyle/>
          <a:p>
            <a:pPr eaLnBrk="1" hangingPunct="1"/>
            <a:r>
              <a:rPr lang="en-US" altLang="en-US" sz="2400">
                <a:ea typeface="ヒラギノ角ゴ Pro W3" pitchFamily="-84" charset="-128"/>
              </a:rPr>
              <a:t>Goals</a:t>
            </a:r>
          </a:p>
          <a:p>
            <a:pPr lvl="1" eaLnBrk="1" hangingPunct="1">
              <a:buFont typeface="Arial" panose="020B0604020202020204" pitchFamily="34" charset="0"/>
              <a:buChar char="─"/>
            </a:pPr>
            <a:r>
              <a:rPr lang="en-US" altLang="en-US">
                <a:ea typeface="ヒラギノ角ゴ Pro W3" pitchFamily="-84" charset="-128"/>
              </a:rPr>
              <a:t>High employment</a:t>
            </a:r>
          </a:p>
          <a:p>
            <a:pPr lvl="2" eaLnBrk="1" hangingPunct="1">
              <a:buFont typeface="Arial" panose="020B0604020202020204" pitchFamily="34" charset="0"/>
              <a:buChar char="─"/>
            </a:pPr>
            <a:r>
              <a:rPr lang="en-US" altLang="en-US">
                <a:ea typeface="ヒラギノ角ゴ Pro W3" pitchFamily="-84" charset="-128"/>
              </a:rPr>
              <a:t>Want demand = supply, or </a:t>
            </a:r>
            <a:r>
              <a:rPr lang="en-US" altLang="en-US" b="1">
                <a:ea typeface="ヒラギノ角ゴ Pro W3" pitchFamily="-84" charset="-128"/>
              </a:rPr>
              <a:t>natural rate of unemployment</a:t>
            </a:r>
            <a:endParaRPr lang="en-US" altLang="en-US">
              <a:ea typeface="ヒラギノ角ゴ Pro W3" pitchFamily="-84" charset="-128"/>
            </a:endParaRPr>
          </a:p>
          <a:p>
            <a:pPr lvl="1" eaLnBrk="1" hangingPunct="1">
              <a:buFont typeface="Arial" panose="020B0604020202020204" pitchFamily="34" charset="0"/>
              <a:buChar char="─"/>
            </a:pPr>
            <a:r>
              <a:rPr lang="en-US" altLang="en-US">
                <a:ea typeface="ヒラギノ角ゴ Pro W3" pitchFamily="-84" charset="-128"/>
              </a:rPr>
              <a:t>Economic growth</a:t>
            </a:r>
            <a:r>
              <a:rPr lang="en-US" altLang="en-US" b="1">
                <a:ea typeface="ヒラギノ角ゴ Pro W3" pitchFamily="-84" charset="-128"/>
              </a:rPr>
              <a:t> (natural rate of output)</a:t>
            </a:r>
            <a:endParaRPr lang="en-US" altLang="en-US">
              <a:ea typeface="ヒラギノ角ゴ Pro W3" pitchFamily="-84" charset="-128"/>
            </a:endParaRPr>
          </a:p>
          <a:p>
            <a:pPr lvl="1" eaLnBrk="1" hangingPunct="1">
              <a:buFont typeface="Arial" panose="020B0604020202020204" pitchFamily="34" charset="0"/>
              <a:buChar char="─"/>
            </a:pPr>
            <a:r>
              <a:rPr lang="en-US" altLang="en-US">
                <a:ea typeface="ヒラギノ角ゴ Pro W3" pitchFamily="-84" charset="-128"/>
              </a:rPr>
              <a:t>Stability of financial markets</a:t>
            </a:r>
          </a:p>
          <a:p>
            <a:pPr lvl="1" eaLnBrk="1" hangingPunct="1">
              <a:buFont typeface="Arial" panose="020B0604020202020204" pitchFamily="34" charset="0"/>
              <a:buChar char="─"/>
            </a:pPr>
            <a:r>
              <a:rPr lang="en-US" altLang="en-US">
                <a:ea typeface="ヒラギノ角ゴ Pro W3" pitchFamily="-84" charset="-128"/>
              </a:rPr>
              <a:t>Interest-rate stability</a:t>
            </a:r>
          </a:p>
          <a:p>
            <a:pPr lvl="1" eaLnBrk="1" hangingPunct="1">
              <a:buFont typeface="Arial" panose="020B0604020202020204" pitchFamily="34" charset="0"/>
              <a:buChar char="─"/>
            </a:pPr>
            <a:r>
              <a:rPr lang="en-US" altLang="en-US">
                <a:ea typeface="ヒラギノ角ゴ Pro W3" pitchFamily="-84" charset="-128"/>
              </a:rPr>
              <a:t>Foreign exchange market stability</a:t>
            </a:r>
          </a:p>
          <a:p>
            <a:pPr eaLnBrk="1" hangingPunct="1"/>
            <a:r>
              <a:rPr lang="en-US" altLang="en-US" sz="2400">
                <a:ea typeface="ヒラギノ角ゴ Pro W3" pitchFamily="-84" charset="-128"/>
              </a:rPr>
              <a:t>Goals often in conflict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AB70C89F-23DC-496E-A498-3BCB2F4ED12C}"/>
              </a:ext>
            </a:extLst>
          </p:cNvPr>
          <p:cNvSpPr>
            <a:spLocks noGrp="1"/>
          </p:cNvSpPr>
          <p:nvPr>
            <p:ph type="title"/>
          </p:nvPr>
        </p:nvSpPr>
        <p:spPr/>
        <p:txBody>
          <a:bodyPr/>
          <a:lstStyle/>
          <a:p>
            <a:pPr eaLnBrk="1" hangingPunct="1"/>
            <a:r>
              <a:rPr lang="en-US" altLang="en-US">
                <a:ea typeface="ヒラギノ角ゴ Pro W3" pitchFamily="-84" charset="-128"/>
              </a:rPr>
              <a:t>Should Price Stability be the</a:t>
            </a:r>
            <a:br>
              <a:rPr lang="en-US" altLang="en-US">
                <a:ea typeface="ヒラギノ角ゴ Pro W3" pitchFamily="-84" charset="-128"/>
              </a:rPr>
            </a:br>
            <a:r>
              <a:rPr lang="en-US" altLang="en-US">
                <a:ea typeface="ヒラギノ角ゴ Pro W3" pitchFamily="-84" charset="-128"/>
              </a:rPr>
              <a:t>Primary Goal?</a:t>
            </a:r>
          </a:p>
        </p:txBody>
      </p:sp>
      <p:sp>
        <p:nvSpPr>
          <p:cNvPr id="55299" name="Text Placeholder 2">
            <a:extLst>
              <a:ext uri="{FF2B5EF4-FFF2-40B4-BE49-F238E27FC236}">
                <a16:creationId xmlns:a16="http://schemas.microsoft.com/office/drawing/2014/main" id="{3C9C705C-ACD2-42F5-9DD0-AD113EA855FC}"/>
              </a:ext>
            </a:extLst>
          </p:cNvPr>
          <p:cNvSpPr>
            <a:spLocks noGrp="1"/>
          </p:cNvSpPr>
          <p:nvPr>
            <p:ph idx="1"/>
          </p:nvPr>
        </p:nvSpPr>
        <p:spPr/>
        <p:txBody>
          <a:bodyPr/>
          <a:lstStyle/>
          <a:p>
            <a:pPr eaLnBrk="1" hangingPunct="1"/>
            <a:r>
              <a:rPr lang="en-US" altLang="en-US">
                <a:ea typeface="ヒラギノ角ゴ Pro W3" pitchFamily="-84" charset="-128"/>
              </a:rPr>
              <a:t>Price stability is </a:t>
            </a:r>
            <a:r>
              <a:rPr lang="en-US" altLang="en-US" i="1">
                <a:ea typeface="ヒラギノ角ゴ Pro W3" pitchFamily="-84" charset="-128"/>
              </a:rPr>
              <a:t>not</a:t>
            </a:r>
            <a:r>
              <a:rPr lang="en-US" altLang="en-US">
                <a:ea typeface="ヒラギノ角ゴ Pro W3" pitchFamily="-84" charset="-128"/>
              </a:rPr>
              <a:t> inconsistent with the other goals in the long-run.</a:t>
            </a:r>
          </a:p>
          <a:p>
            <a:pPr eaLnBrk="1" hangingPunct="1"/>
            <a:r>
              <a:rPr lang="en-US" altLang="en-US">
                <a:ea typeface="ヒラギノ角ゴ Pro W3" pitchFamily="-84" charset="-128"/>
              </a:rPr>
              <a:t>However, there are short-run trade-offs. </a:t>
            </a:r>
          </a:p>
          <a:p>
            <a:pPr eaLnBrk="1" hangingPunct="1"/>
            <a:r>
              <a:rPr lang="en-US" altLang="en-US">
                <a:ea typeface="ヒラギノ角ゴ Pro W3" pitchFamily="-84" charset="-128"/>
              </a:rPr>
              <a:t>An increase in interest rates will help prevent inflation, but increases unemployment in the short-run.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F23D9F0-D877-4141-A944-3D971DE01076}"/>
              </a:ext>
            </a:extLst>
          </p:cNvPr>
          <p:cNvSpPr>
            <a:spLocks noGrp="1"/>
          </p:cNvSpPr>
          <p:nvPr>
            <p:ph type="title"/>
          </p:nvPr>
        </p:nvSpPr>
        <p:spPr/>
        <p:txBody>
          <a:bodyPr/>
          <a:lstStyle/>
          <a:p>
            <a:pPr eaLnBrk="1" hangingPunct="1"/>
            <a:r>
              <a:rPr lang="en-US" altLang="en-US">
                <a:ea typeface="ヒラギノ角ゴ Pro W3" pitchFamily="-84" charset="-128"/>
              </a:rPr>
              <a:t>Chapter Preview (cont.)</a:t>
            </a:r>
          </a:p>
        </p:txBody>
      </p:sp>
      <p:sp>
        <p:nvSpPr>
          <p:cNvPr id="9219" name="Text Placeholder 2">
            <a:extLst>
              <a:ext uri="{FF2B5EF4-FFF2-40B4-BE49-F238E27FC236}">
                <a16:creationId xmlns:a16="http://schemas.microsoft.com/office/drawing/2014/main" id="{9F91496E-23EC-4BB8-9E6C-19723F595A67}"/>
              </a:ext>
            </a:extLst>
          </p:cNvPr>
          <p:cNvSpPr>
            <a:spLocks noGrp="1"/>
          </p:cNvSpPr>
          <p:nvPr>
            <p:ph idx="1"/>
          </p:nvPr>
        </p:nvSpPr>
        <p:spPr/>
        <p:txBody>
          <a:bodyPr/>
          <a:lstStyle/>
          <a:p>
            <a:pPr eaLnBrk="1" hangingPunct="1"/>
            <a:r>
              <a:rPr lang="en-US" altLang="en-US" sz="2400">
                <a:ea typeface="ヒラギノ角ゴ Pro W3" pitchFamily="-84" charset="-128"/>
              </a:rPr>
              <a:t>Other Goals of Monetary Policy</a:t>
            </a:r>
          </a:p>
          <a:p>
            <a:pPr eaLnBrk="1" hangingPunct="1"/>
            <a:r>
              <a:rPr lang="en-US" altLang="en-US" sz="2400">
                <a:ea typeface="ヒラギノ角ゴ Pro W3" pitchFamily="-84" charset="-128"/>
              </a:rPr>
              <a:t>Should Price Stability be the Primary Goal of Monetary Policy?</a:t>
            </a:r>
          </a:p>
          <a:p>
            <a:pPr eaLnBrk="1" hangingPunct="1"/>
            <a:r>
              <a:rPr lang="en-US" altLang="en-US" sz="2400">
                <a:ea typeface="ヒラギノ角ゴ Pro W3" pitchFamily="-84" charset="-128"/>
              </a:rPr>
              <a:t>Inflation Targeting</a:t>
            </a:r>
          </a:p>
          <a:p>
            <a:pPr eaLnBrk="1" hangingPunct="1"/>
            <a:r>
              <a:rPr lang="en-US" altLang="en-US" sz="2400">
                <a:ea typeface="ヒラギノ角ゴ Pro W3" pitchFamily="-84" charset="-128"/>
              </a:rPr>
              <a:t>Central Banks</a:t>
            </a:r>
            <a:r>
              <a:rPr lang="ja-JP" altLang="en-US" sz="2400">
                <a:ea typeface="ヒラギノ角ゴ Pro W3" pitchFamily="-84" charset="-128"/>
              </a:rPr>
              <a:t>’</a:t>
            </a:r>
            <a:r>
              <a:rPr lang="en-US" altLang="ja-JP" sz="2400">
                <a:ea typeface="ヒラギノ角ゴ Pro W3" pitchFamily="-84" charset="-128"/>
              </a:rPr>
              <a:t> Responses to Asset-Price Bubbles: Lessons from the Global Financial Crisis</a:t>
            </a:r>
          </a:p>
          <a:p>
            <a:pPr eaLnBrk="1" hangingPunct="1"/>
            <a:r>
              <a:rPr lang="en-US" altLang="en-US" sz="2400">
                <a:ea typeface="ヒラギノ角ゴ Pro W3" pitchFamily="-84" charset="-128"/>
              </a:rPr>
              <a:t>Tactics: Choosing the Policy Instrument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D5472F81-9BCB-47D0-860D-7DEF3A53F69F}"/>
              </a:ext>
            </a:extLst>
          </p:cNvPr>
          <p:cNvSpPr>
            <a:spLocks noGrp="1"/>
          </p:cNvSpPr>
          <p:nvPr>
            <p:ph type="title"/>
          </p:nvPr>
        </p:nvSpPr>
        <p:spPr/>
        <p:txBody>
          <a:bodyPr/>
          <a:lstStyle/>
          <a:p>
            <a:pPr eaLnBrk="1" hangingPunct="1"/>
            <a:r>
              <a:rPr lang="en-US" altLang="en-US">
                <a:ea typeface="ヒラギノ角ゴ Pro W3" pitchFamily="-84" charset="-128"/>
              </a:rPr>
              <a:t>Should Price Stability be the</a:t>
            </a:r>
            <a:br>
              <a:rPr lang="en-US" altLang="en-US">
                <a:ea typeface="ヒラギノ角ゴ Pro W3" pitchFamily="-84" charset="-128"/>
              </a:rPr>
            </a:br>
            <a:r>
              <a:rPr lang="en-US" altLang="en-US">
                <a:ea typeface="ヒラギノ角ゴ Pro W3" pitchFamily="-84" charset="-128"/>
              </a:rPr>
              <a:t>Primary Goal?</a:t>
            </a:r>
          </a:p>
        </p:txBody>
      </p:sp>
      <p:sp>
        <p:nvSpPr>
          <p:cNvPr id="56323" name="Text Placeholder 2">
            <a:extLst>
              <a:ext uri="{FF2B5EF4-FFF2-40B4-BE49-F238E27FC236}">
                <a16:creationId xmlns:a16="http://schemas.microsoft.com/office/drawing/2014/main" id="{ACD4CBA1-CEB8-4049-A6FA-9999BD5B9A21}"/>
              </a:ext>
            </a:extLst>
          </p:cNvPr>
          <p:cNvSpPr>
            <a:spLocks noGrp="1"/>
          </p:cNvSpPr>
          <p:nvPr>
            <p:ph idx="1"/>
          </p:nvPr>
        </p:nvSpPr>
        <p:spPr/>
        <p:txBody>
          <a:bodyPr/>
          <a:lstStyle/>
          <a:p>
            <a:pPr eaLnBrk="1" hangingPunct="1"/>
            <a:r>
              <a:rPr lang="en-US" altLang="en-US">
                <a:ea typeface="ヒラギノ角ゴ Pro W3" pitchFamily="-84" charset="-128"/>
              </a:rPr>
              <a:t>The ECB uses a </a:t>
            </a:r>
            <a:r>
              <a:rPr lang="en-US" altLang="en-US" b="1">
                <a:ea typeface="ヒラギノ角ゴ Pro W3" pitchFamily="-84" charset="-128"/>
              </a:rPr>
              <a:t>hierarchical mandate</a:t>
            </a:r>
            <a:r>
              <a:rPr lang="en-US" altLang="en-US">
                <a:ea typeface="ヒラギノ角ゴ Pro W3" pitchFamily="-84" charset="-128"/>
              </a:rPr>
              <a:t>, placing the goal of price stability above all other goals.</a:t>
            </a:r>
          </a:p>
          <a:p>
            <a:pPr eaLnBrk="1" hangingPunct="1"/>
            <a:r>
              <a:rPr lang="en-US" altLang="en-US">
                <a:ea typeface="ヒラギノ角ゴ Pro W3" pitchFamily="-84" charset="-128"/>
              </a:rPr>
              <a:t>The Fed uses a </a:t>
            </a:r>
            <a:r>
              <a:rPr lang="en-US" altLang="en-US" b="1">
                <a:ea typeface="ヒラギノ角ゴ Pro W3" pitchFamily="-84" charset="-128"/>
              </a:rPr>
              <a:t>dual mandate</a:t>
            </a:r>
            <a:r>
              <a:rPr lang="en-US" altLang="en-US">
                <a:ea typeface="ヒラギノ角ゴ Pro W3" pitchFamily="-84" charset="-128"/>
              </a:rPr>
              <a:t>, where </a:t>
            </a:r>
            <a:r>
              <a:rPr lang="ja-JP" altLang="en-US">
                <a:ea typeface="ヒラギノ角ゴ Pro W3" pitchFamily="-84" charset="-128"/>
              </a:rPr>
              <a:t>“</a:t>
            </a:r>
            <a:r>
              <a:rPr lang="en-US" altLang="ja-JP">
                <a:ea typeface="ヒラギノ角ゴ Pro W3" pitchFamily="-84" charset="-128"/>
              </a:rPr>
              <a:t>maximizing employment, stable prices, and moderate long-term interest rates</a:t>
            </a:r>
            <a:r>
              <a:rPr lang="ja-JP" altLang="en-US">
                <a:ea typeface="ヒラギノ角ゴ Pro W3" pitchFamily="-84" charset="-128"/>
              </a:rPr>
              <a:t>”</a:t>
            </a:r>
            <a:r>
              <a:rPr lang="en-US" altLang="ja-JP">
                <a:ea typeface="ヒラギノ角ゴ Pro W3" pitchFamily="-84" charset="-128"/>
              </a:rPr>
              <a:t> are all given equal importance.</a:t>
            </a:r>
            <a:endParaRPr lang="en-US" altLang="en-US">
              <a:ea typeface="ヒラギノ角ゴ Pro W3" pitchFamily="-8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5C198159-B97F-41FB-9E04-4F64F38B6FEA}"/>
              </a:ext>
            </a:extLst>
          </p:cNvPr>
          <p:cNvSpPr>
            <a:spLocks noGrp="1"/>
          </p:cNvSpPr>
          <p:nvPr>
            <p:ph type="title"/>
          </p:nvPr>
        </p:nvSpPr>
        <p:spPr/>
        <p:txBody>
          <a:bodyPr/>
          <a:lstStyle/>
          <a:p>
            <a:pPr eaLnBrk="1" hangingPunct="1"/>
            <a:r>
              <a:rPr lang="en-US" altLang="en-US">
                <a:ea typeface="ヒラギノ角ゴ Pro W3" pitchFamily="-84" charset="-128"/>
              </a:rPr>
              <a:t>Should Price Stability be the</a:t>
            </a:r>
            <a:br>
              <a:rPr lang="en-US" altLang="en-US">
                <a:ea typeface="ヒラギノ角ゴ Pro W3" pitchFamily="-84" charset="-128"/>
              </a:rPr>
            </a:br>
            <a:r>
              <a:rPr lang="en-US" altLang="en-US">
                <a:ea typeface="ヒラギノ角ゴ Pro W3" pitchFamily="-84" charset="-128"/>
              </a:rPr>
              <a:t>Primary Goal?</a:t>
            </a:r>
          </a:p>
        </p:txBody>
      </p:sp>
      <p:sp>
        <p:nvSpPr>
          <p:cNvPr id="68611" name="Text Placeholder 2">
            <a:extLst>
              <a:ext uri="{FF2B5EF4-FFF2-40B4-BE49-F238E27FC236}">
                <a16:creationId xmlns:a16="http://schemas.microsoft.com/office/drawing/2014/main" id="{93AD27F3-8AE3-47A1-BA07-A6D64E49755E}"/>
              </a:ext>
            </a:extLst>
          </p:cNvPr>
          <p:cNvSpPr>
            <a:spLocks noGrp="1"/>
          </p:cNvSpPr>
          <p:nvPr>
            <p:ph idx="1"/>
          </p:nvPr>
        </p:nvSpPr>
        <p:spPr/>
        <p:txBody>
          <a:bodyPr/>
          <a:lstStyle/>
          <a:p>
            <a:pPr marL="0" indent="0" eaLnBrk="1" hangingPunct="1">
              <a:buFont typeface="Wingdings" charset="0"/>
              <a:buNone/>
              <a:defRPr/>
            </a:pPr>
            <a:r>
              <a:rPr lang="en-US" dirty="0">
                <a:ea typeface="ヒラギノ角ゴ Pro W3" charset="0"/>
                <a:cs typeface="ヒラギノ角ゴ Pro W3" charset="0"/>
              </a:rPr>
              <a:t>Which is better?</a:t>
            </a:r>
          </a:p>
          <a:p>
            <a:pPr marL="347663" indent="-347663" eaLnBrk="1" hangingPunct="1">
              <a:spcBef>
                <a:spcPts val="1200"/>
              </a:spcBef>
              <a:defRPr/>
            </a:pPr>
            <a:r>
              <a:rPr lang="en-US" dirty="0">
                <a:ea typeface="ヒラギノ角ゴ Pro W3" charset="0"/>
                <a:cs typeface="ヒラギノ角ゴ Pro W3" charset="0"/>
              </a:rPr>
              <a:t>Dual mandate can lead to increased employment and output, but also increases long-run inflation. </a:t>
            </a:r>
          </a:p>
          <a:p>
            <a:pPr marL="347663" indent="-347663" eaLnBrk="1" hangingPunct="1">
              <a:spcBef>
                <a:spcPts val="1200"/>
              </a:spcBef>
              <a:defRPr/>
            </a:pPr>
            <a:r>
              <a:rPr lang="en-US" dirty="0">
                <a:ea typeface="ヒラギノ角ゴ Pro W3" charset="0"/>
                <a:cs typeface="ヒラギノ角ゴ Pro W3" charset="0"/>
              </a:rPr>
              <a:t>Hierarchical mandate can lead to over-emphasis on inflation alone - even in the short-run.</a:t>
            </a:r>
          </a:p>
          <a:p>
            <a:pPr marL="347663" indent="-347663" eaLnBrk="1" hangingPunct="1">
              <a:spcBef>
                <a:spcPts val="1200"/>
              </a:spcBef>
              <a:defRPr/>
            </a:pPr>
            <a:r>
              <a:rPr lang="en-US" dirty="0">
                <a:ea typeface="ヒラギノ角ゴ Pro W3" charset="0"/>
                <a:cs typeface="ヒラギノ角ゴ Pro W3" charset="0"/>
              </a:rPr>
              <a:t>Answer? It depends. Both help the central bank focus on long-run price stability.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064B8B83-6A4F-454B-8A6D-E18B40F944C7}"/>
              </a:ext>
            </a:extLst>
          </p:cNvPr>
          <p:cNvSpPr>
            <a:spLocks noGrp="1"/>
          </p:cNvSpPr>
          <p:nvPr>
            <p:ph type="title"/>
          </p:nvPr>
        </p:nvSpPr>
        <p:spPr>
          <a:xfrm>
            <a:off x="990600" y="76200"/>
            <a:ext cx="7696200" cy="1143000"/>
          </a:xfrm>
        </p:spPr>
        <p:txBody>
          <a:bodyPr/>
          <a:lstStyle/>
          <a:p>
            <a:pPr eaLnBrk="1" hangingPunct="1"/>
            <a:r>
              <a:rPr lang="en-US" altLang="en-US" sz="2800">
                <a:ea typeface="ヒラギノ角ゴ Pro W3" pitchFamily="-84" charset="-128"/>
              </a:rPr>
              <a:t>Should Central Banks</a:t>
            </a:r>
            <a:r>
              <a:rPr lang="ja-JP" altLang="en-US" sz="2800">
                <a:ea typeface="ヒラギノ角ゴ Pro W3" pitchFamily="-84" charset="-128"/>
              </a:rPr>
              <a:t>’</a:t>
            </a:r>
            <a:r>
              <a:rPr lang="en-US" altLang="ja-JP" sz="2800">
                <a:ea typeface="ヒラギノ角ゴ Pro W3" pitchFamily="-84" charset="-128"/>
              </a:rPr>
              <a:t> Respond to Asset-Price Bubbles? Lessons from the Global Financial Crisis</a:t>
            </a:r>
            <a:endParaRPr lang="en-US" altLang="en-US" sz="2800">
              <a:ea typeface="ヒラギノ角ゴ Pro W3" pitchFamily="-84" charset="-128"/>
            </a:endParaRPr>
          </a:p>
        </p:txBody>
      </p:sp>
      <p:sp>
        <p:nvSpPr>
          <p:cNvPr id="66563" name="Content Placeholder 3">
            <a:extLst>
              <a:ext uri="{FF2B5EF4-FFF2-40B4-BE49-F238E27FC236}">
                <a16:creationId xmlns:a16="http://schemas.microsoft.com/office/drawing/2014/main" id="{C1CDB950-7AE3-4F5C-BB1B-3752A25FB87F}"/>
              </a:ext>
            </a:extLst>
          </p:cNvPr>
          <p:cNvSpPr>
            <a:spLocks noGrp="1"/>
          </p:cNvSpPr>
          <p:nvPr>
            <p:ph idx="1"/>
          </p:nvPr>
        </p:nvSpPr>
        <p:spPr>
          <a:xfrm>
            <a:off x="381000" y="1524000"/>
            <a:ext cx="8382000" cy="4648200"/>
          </a:xfrm>
        </p:spPr>
        <p:txBody>
          <a:bodyPr/>
          <a:lstStyle/>
          <a:p>
            <a:pPr marL="0" indent="0" eaLnBrk="1" hangingPunct="1">
              <a:buFont typeface="Wingdings" panose="05000000000000000000" pitchFamily="2" charset="2"/>
              <a:buNone/>
            </a:pPr>
            <a:r>
              <a:rPr lang="en-US" altLang="en-US">
                <a:ea typeface="ヒラギノ角ゴ Pro W3" pitchFamily="-84" charset="-128"/>
              </a:rPr>
              <a:t>Asset pricing bubbles occur when </a:t>
            </a:r>
          </a:p>
          <a:p>
            <a:pPr marL="0" indent="0" eaLnBrk="1" hangingPunct="1">
              <a:buFontTx/>
              <a:buAutoNum type="arabicPeriod"/>
            </a:pPr>
            <a:r>
              <a:rPr lang="en-US" altLang="en-US">
                <a:ea typeface="ヒラギノ角ゴ Pro W3" pitchFamily="-84" charset="-128"/>
              </a:rPr>
              <a:t>asset</a:t>
            </a:r>
            <a:r>
              <a:rPr lang="ja-JP" altLang="en-US">
                <a:ea typeface="ヒラギノ角ゴ Pro W3" pitchFamily="-84" charset="-128"/>
              </a:rPr>
              <a:t>’</a:t>
            </a:r>
            <a:r>
              <a:rPr lang="en-US" altLang="ja-JP">
                <a:ea typeface="ヒラギノ角ゴ Pro W3" pitchFamily="-84" charset="-128"/>
              </a:rPr>
              <a:t>s prices climb above fundamental values </a:t>
            </a:r>
          </a:p>
          <a:p>
            <a:pPr marL="0" indent="0" eaLnBrk="1" hangingPunct="1">
              <a:buFontTx/>
              <a:buAutoNum type="arabicPeriod"/>
            </a:pPr>
            <a:r>
              <a:rPr lang="en-US" altLang="en-US">
                <a:ea typeface="ヒラギノ角ゴ Pro W3" pitchFamily="-84" charset="-128"/>
              </a:rPr>
              <a:t>… then fall back to the fundamental value (or below) quite rapidly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E50672E-AB67-484E-92AC-014BB9F865AD}"/>
              </a:ext>
            </a:extLst>
          </p:cNvPr>
          <p:cNvSpPr>
            <a:spLocks noGrp="1"/>
          </p:cNvSpPr>
          <p:nvPr>
            <p:ph type="title"/>
          </p:nvPr>
        </p:nvSpPr>
        <p:spPr/>
        <p:txBody>
          <a:bodyPr/>
          <a:lstStyle/>
          <a:p>
            <a:pPr eaLnBrk="1" hangingPunct="1"/>
            <a:r>
              <a:rPr lang="en-US" altLang="en-US">
                <a:ea typeface="ヒラギノ角ゴ Pro W3" pitchFamily="-84" charset="-128"/>
              </a:rPr>
              <a:t>Should Central Banks</a:t>
            </a:r>
            <a:r>
              <a:rPr lang="en-US" altLang="ja-JP">
                <a:ea typeface="ヒラギノ角ゴ Pro W3" pitchFamily="-84" charset="-128"/>
              </a:rPr>
              <a:t> Respond to Asset-Price Bubbles?</a:t>
            </a:r>
            <a:endParaRPr lang="en-US" altLang="en-US" sz="3000">
              <a:ea typeface="ヒラギノ角ゴ Pro W3" pitchFamily="-84" charset="-128"/>
            </a:endParaRPr>
          </a:p>
        </p:txBody>
      </p:sp>
      <p:sp>
        <p:nvSpPr>
          <p:cNvPr id="67587" name="Content Placeholder 3">
            <a:extLst>
              <a:ext uri="{FF2B5EF4-FFF2-40B4-BE49-F238E27FC236}">
                <a16:creationId xmlns:a16="http://schemas.microsoft.com/office/drawing/2014/main" id="{81B9575B-A460-440A-AE1F-61D5E7256829}"/>
              </a:ext>
            </a:extLst>
          </p:cNvPr>
          <p:cNvSpPr>
            <a:spLocks noGrp="1"/>
          </p:cNvSpPr>
          <p:nvPr>
            <p:ph idx="1"/>
          </p:nvPr>
        </p:nvSpPr>
        <p:spPr/>
        <p:txBody>
          <a:bodyPr/>
          <a:lstStyle/>
          <a:p>
            <a:pPr eaLnBrk="1" hangingPunct="1">
              <a:spcBef>
                <a:spcPct val="30000"/>
              </a:spcBef>
              <a:buClr>
                <a:schemeClr val="tx1"/>
              </a:buClr>
            </a:pPr>
            <a:r>
              <a:rPr lang="en-US" altLang="en-US">
                <a:ea typeface="ヒラギノ角ゴ Pro W3" pitchFamily="-84" charset="-128"/>
              </a:rPr>
              <a:t>What should central banks do about pricing bubbles?</a:t>
            </a:r>
          </a:p>
          <a:p>
            <a:pPr marL="857250" lvl="1" indent="-342900" eaLnBrk="1" hangingPunct="1">
              <a:spcBef>
                <a:spcPct val="30000"/>
              </a:spcBef>
              <a:buClr>
                <a:schemeClr val="tx1"/>
              </a:buClr>
              <a:buFont typeface="Arial" panose="020B0604020202020204" pitchFamily="34" charset="0"/>
              <a:buChar char="•"/>
            </a:pPr>
            <a:r>
              <a:rPr lang="en-US" altLang="en-US">
                <a:ea typeface="ヒラギノ角ゴ Pro W3" pitchFamily="-84" charset="-128"/>
              </a:rPr>
              <a:t>Should response be different from inflation and employment goals?</a:t>
            </a:r>
          </a:p>
          <a:p>
            <a:pPr marL="857250" lvl="1" indent="-342900" eaLnBrk="1" hangingPunct="1">
              <a:spcBef>
                <a:spcPct val="30000"/>
              </a:spcBef>
              <a:buClr>
                <a:schemeClr val="tx1"/>
              </a:buClr>
              <a:buFont typeface="Arial" panose="020B0604020202020204" pitchFamily="34" charset="0"/>
              <a:buChar char="•"/>
            </a:pPr>
            <a:r>
              <a:rPr lang="en-US" altLang="en-US">
                <a:ea typeface="ヒラギノ角ゴ Pro W3" pitchFamily="-84" charset="-128"/>
              </a:rPr>
              <a:t>Should response minimize damage when bubble bursts?</a:t>
            </a:r>
          </a:p>
          <a:p>
            <a:pPr marL="857250" lvl="1" indent="-342900" eaLnBrk="1" hangingPunct="1">
              <a:spcBef>
                <a:spcPct val="30000"/>
              </a:spcBef>
              <a:buClr>
                <a:schemeClr val="tx1"/>
              </a:buClr>
              <a:buFont typeface="Arial" panose="020B0604020202020204" pitchFamily="34" charset="0"/>
              <a:buChar char="•"/>
            </a:pPr>
            <a:r>
              <a:rPr lang="en-US" altLang="en-US">
                <a:ea typeface="ヒラギノ角ゴ Pro W3" pitchFamily="-84" charset="-128"/>
              </a:rPr>
              <a:t>Clean-up after bubble bursts?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7354048-A6BE-442C-B434-7624D196AA56}"/>
              </a:ext>
            </a:extLst>
          </p:cNvPr>
          <p:cNvSpPr>
            <a:spLocks noGrp="1"/>
          </p:cNvSpPr>
          <p:nvPr>
            <p:ph idx="1"/>
          </p:nvPr>
        </p:nvSpPr>
        <p:spPr/>
        <p:txBody>
          <a:bodyPr/>
          <a:lstStyle/>
          <a:p>
            <a:pPr marL="0" indent="0" eaLnBrk="1" hangingPunct="1">
              <a:spcBef>
                <a:spcPct val="30000"/>
              </a:spcBef>
              <a:buClr>
                <a:schemeClr val="tx1"/>
              </a:buClr>
              <a:buFont typeface="Wingdings" pitchFamily="1" charset="2"/>
              <a:buNone/>
              <a:defRPr/>
            </a:pPr>
            <a:r>
              <a:rPr lang="en-US" dirty="0">
                <a:cs typeface="+mn-cs"/>
              </a:rPr>
              <a:t>To help answer this, we first must define the types of pricing bubbles.</a:t>
            </a:r>
          </a:p>
          <a:p>
            <a:pPr eaLnBrk="1" hangingPunct="1">
              <a:spcBef>
                <a:spcPct val="30000"/>
              </a:spcBef>
              <a:buClr>
                <a:schemeClr val="tx1"/>
              </a:buClr>
              <a:buSzPct val="120000"/>
              <a:buFont typeface="Arial" pitchFamily="34" charset="0"/>
              <a:buChar char="•"/>
              <a:defRPr/>
            </a:pPr>
            <a:r>
              <a:rPr lang="en-US" b="1" dirty="0">
                <a:cs typeface="+mn-cs"/>
              </a:rPr>
              <a:t>Credit-driven bubble: </a:t>
            </a:r>
            <a:r>
              <a:rPr lang="en-US" dirty="0">
                <a:cs typeface="+mn-cs"/>
              </a:rPr>
              <a:t>created when easy credit terms spill over into asset prices. And as asset prices increase, further lending is encouraged.</a:t>
            </a:r>
          </a:p>
          <a:p>
            <a:pPr eaLnBrk="1" hangingPunct="1">
              <a:spcBef>
                <a:spcPct val="30000"/>
              </a:spcBef>
              <a:buClr>
                <a:schemeClr val="tx1"/>
              </a:buClr>
              <a:buSzPct val="120000"/>
              <a:buFont typeface="Arial" pitchFamily="34" charset="0"/>
              <a:buChar char="•"/>
              <a:defRPr/>
            </a:pPr>
            <a:r>
              <a:rPr lang="en-US" dirty="0">
                <a:cs typeface="+mn-cs"/>
              </a:rPr>
              <a:t>Very dangerous when the bubble ends - the downward spiral can be more damaging than the asset bubble.</a:t>
            </a:r>
          </a:p>
        </p:txBody>
      </p:sp>
      <p:sp>
        <p:nvSpPr>
          <p:cNvPr id="68611" name="Title 1">
            <a:extLst>
              <a:ext uri="{FF2B5EF4-FFF2-40B4-BE49-F238E27FC236}">
                <a16:creationId xmlns:a16="http://schemas.microsoft.com/office/drawing/2014/main" id="{244E6875-82CE-46BC-842E-51DD6DF5560C}"/>
              </a:ext>
            </a:extLst>
          </p:cNvPr>
          <p:cNvSpPr>
            <a:spLocks noGrp="1"/>
          </p:cNvSpPr>
          <p:nvPr>
            <p:ph type="title"/>
          </p:nvPr>
        </p:nvSpPr>
        <p:spPr/>
        <p:txBody>
          <a:bodyPr/>
          <a:lstStyle/>
          <a:p>
            <a:pPr eaLnBrk="1" hangingPunct="1"/>
            <a:r>
              <a:rPr lang="en-US" altLang="en-US">
                <a:ea typeface="ヒラギノ角ゴ Pro W3" pitchFamily="-84" charset="-128"/>
              </a:rPr>
              <a:t>Should Central Banks</a:t>
            </a:r>
            <a:r>
              <a:rPr lang="en-US" altLang="ja-JP">
                <a:ea typeface="ヒラギノ角ゴ Pro W3" pitchFamily="-84" charset="-128"/>
              </a:rPr>
              <a:t> Respond to Asset-Price Bubbles?</a:t>
            </a:r>
            <a:endParaRPr lang="en-US" altLang="en-US" sz="3000">
              <a:ea typeface="ヒラギノ角ゴ Pro W3" pitchFamily="-8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37F6A20-8852-42AE-AB0F-4EF3FBDE6923}"/>
              </a:ext>
            </a:extLst>
          </p:cNvPr>
          <p:cNvSpPr>
            <a:spLocks noGrp="1"/>
          </p:cNvSpPr>
          <p:nvPr>
            <p:ph idx="1"/>
          </p:nvPr>
        </p:nvSpPr>
        <p:spPr/>
        <p:txBody>
          <a:bodyPr/>
          <a:lstStyle/>
          <a:p>
            <a:pPr marL="0" indent="0" eaLnBrk="1" hangingPunct="1">
              <a:spcBef>
                <a:spcPct val="30000"/>
              </a:spcBef>
              <a:buClr>
                <a:schemeClr val="tx1"/>
              </a:buClr>
              <a:buFont typeface="Wingdings" pitchFamily="1" charset="2"/>
              <a:buNone/>
              <a:defRPr/>
            </a:pPr>
            <a:r>
              <a:rPr lang="en-US" dirty="0">
                <a:cs typeface="+mn-cs"/>
              </a:rPr>
              <a:t>To help answer this, we first must define the types of pricing bubbles.</a:t>
            </a:r>
          </a:p>
          <a:p>
            <a:pPr eaLnBrk="1" hangingPunct="1">
              <a:spcBef>
                <a:spcPct val="30000"/>
              </a:spcBef>
              <a:buClr>
                <a:schemeClr val="tx1"/>
              </a:buClr>
              <a:buSzPct val="120000"/>
              <a:buFont typeface="Arial" pitchFamily="34" charset="0"/>
              <a:buChar char="•"/>
              <a:defRPr/>
            </a:pPr>
            <a:r>
              <a:rPr lang="en-US" b="1" dirty="0">
                <a:cs typeface="+mn-cs"/>
              </a:rPr>
              <a:t>Optimism-driven bubble: </a:t>
            </a:r>
            <a:r>
              <a:rPr lang="en-US" dirty="0">
                <a:cs typeface="+mn-cs"/>
              </a:rPr>
              <a:t>driven by overly optimistic expectations of asset pricing.  Ex., the tech bubble of the late-1990s.</a:t>
            </a:r>
          </a:p>
          <a:p>
            <a:pPr eaLnBrk="1" hangingPunct="1">
              <a:spcBef>
                <a:spcPct val="30000"/>
              </a:spcBef>
              <a:buClr>
                <a:schemeClr val="tx1"/>
              </a:buClr>
              <a:buSzPct val="120000"/>
              <a:buFont typeface="Arial" pitchFamily="34" charset="0"/>
              <a:buChar char="•"/>
              <a:defRPr/>
            </a:pPr>
            <a:r>
              <a:rPr lang="en-US" dirty="0">
                <a:cs typeface="+mn-cs"/>
              </a:rPr>
              <a:t>These bubbles are less dangerous, as the impact on the financial system is limited. Resulting wealth transfers are not good for the economy.</a:t>
            </a:r>
          </a:p>
        </p:txBody>
      </p:sp>
      <p:sp>
        <p:nvSpPr>
          <p:cNvPr id="69635" name="Title 1">
            <a:extLst>
              <a:ext uri="{FF2B5EF4-FFF2-40B4-BE49-F238E27FC236}">
                <a16:creationId xmlns:a16="http://schemas.microsoft.com/office/drawing/2014/main" id="{50B2612E-5F21-4D2D-B5BA-24885E580A0D}"/>
              </a:ext>
            </a:extLst>
          </p:cNvPr>
          <p:cNvSpPr txBox="1">
            <a:spLocks/>
          </p:cNvSpPr>
          <p:nvPr/>
        </p:nvSpPr>
        <p:spPr bwMode="auto">
          <a:xfrm>
            <a:off x="990600" y="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ヒラギノ角ゴ Pro W3" pitchFamily="-84" charset="-128"/>
              </a:defRPr>
            </a:lvl9pPr>
          </a:lstStyle>
          <a:p>
            <a:pPr eaLnBrk="1" hangingPunct="1">
              <a:spcBef>
                <a:spcPct val="0"/>
              </a:spcBef>
              <a:buFontTx/>
              <a:buNone/>
            </a:pPr>
            <a:r>
              <a:rPr lang="en-US" altLang="en-US" sz="3200" b="1"/>
              <a:t>Should Central Banks</a:t>
            </a:r>
            <a:r>
              <a:rPr lang="en-US" altLang="ja-JP" sz="3200" b="1"/>
              <a:t> Respond to Asset-Price Bubbles?</a:t>
            </a:r>
            <a:endParaRPr lang="en-US" altLang="en-US" sz="3000" b="1"/>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7AC1D7A1-6C48-4153-92AF-284B618F0850}"/>
              </a:ext>
            </a:extLst>
          </p:cNvPr>
          <p:cNvSpPr>
            <a:spLocks noGrp="1"/>
          </p:cNvSpPr>
          <p:nvPr>
            <p:ph type="title"/>
          </p:nvPr>
        </p:nvSpPr>
        <p:spPr/>
        <p:txBody>
          <a:bodyPr/>
          <a:lstStyle/>
          <a:p>
            <a:pPr eaLnBrk="1" hangingPunct="1"/>
            <a:r>
              <a:rPr lang="en-US" altLang="en-US">
                <a:ea typeface="ヒラギノ角ゴ Pro W3" pitchFamily="-84" charset="-128"/>
              </a:rPr>
              <a:t>Should Central Banks Respond?</a:t>
            </a:r>
          </a:p>
        </p:txBody>
      </p:sp>
      <p:sp>
        <p:nvSpPr>
          <p:cNvPr id="70659" name="Content Placeholder 3">
            <a:extLst>
              <a:ext uri="{FF2B5EF4-FFF2-40B4-BE49-F238E27FC236}">
                <a16:creationId xmlns:a16="http://schemas.microsoft.com/office/drawing/2014/main" id="{F82F1A99-ECE8-4F6C-BDC2-E19B4B018AD5}"/>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The </a:t>
            </a:r>
            <a:r>
              <a:rPr lang="ja-JP" altLang="en-US">
                <a:ea typeface="ヒラギノ角ゴ Pro W3" pitchFamily="-84" charset="-128"/>
              </a:rPr>
              <a:t>“</a:t>
            </a:r>
            <a:r>
              <a:rPr lang="en-US" altLang="ja-JP">
                <a:ea typeface="ヒラギノ角ゴ Pro W3" pitchFamily="-84" charset="-128"/>
              </a:rPr>
              <a:t>Greenspan</a:t>
            </a:r>
            <a:r>
              <a:rPr lang="ja-JP" altLang="en-US">
                <a:ea typeface="ヒラギノ角ゴ Pro W3" pitchFamily="-84" charset="-128"/>
              </a:rPr>
              <a:t>”</a:t>
            </a:r>
            <a:r>
              <a:rPr lang="en-US" altLang="ja-JP">
                <a:ea typeface="ヒラギノ角ゴ Pro W3" pitchFamily="-84" charset="-128"/>
              </a:rPr>
              <a:t> doctrine for why the answer is no:</a:t>
            </a:r>
          </a:p>
          <a:p>
            <a:pPr marL="0" indent="0" eaLnBrk="1" hangingPunct="1">
              <a:spcBef>
                <a:spcPts val="600"/>
              </a:spcBef>
              <a:buClr>
                <a:schemeClr val="tx1"/>
              </a:buClr>
            </a:pPr>
            <a:r>
              <a:rPr lang="en-US" altLang="en-US">
                <a:ea typeface="ヒラギノ角ゴ Pro W3" pitchFamily="-84" charset="-128"/>
              </a:rPr>
              <a:t>Bubbles are difficult to identify</a:t>
            </a:r>
          </a:p>
          <a:p>
            <a:pPr marL="0" indent="0" eaLnBrk="1" hangingPunct="1">
              <a:spcBef>
                <a:spcPts val="600"/>
              </a:spcBef>
              <a:buClr>
                <a:schemeClr val="tx1"/>
              </a:buClr>
            </a:pPr>
            <a:r>
              <a:rPr lang="en-US" altLang="en-US">
                <a:ea typeface="ヒラギノ角ゴ Pro W3" pitchFamily="-84" charset="-128"/>
              </a:rPr>
              <a:t>Rate changes may do nothing</a:t>
            </a:r>
          </a:p>
          <a:p>
            <a:pPr marL="0" indent="0" eaLnBrk="1" hangingPunct="1">
              <a:spcBef>
                <a:spcPts val="600"/>
              </a:spcBef>
              <a:buClr>
                <a:schemeClr val="tx1"/>
              </a:buClr>
            </a:pPr>
            <a:r>
              <a:rPr lang="en-US" altLang="en-US">
                <a:ea typeface="ヒラギノ角ゴ Pro W3" pitchFamily="-84" charset="-128"/>
              </a:rPr>
              <a:t>Rates are a blunt instrument - affect many asset prices in the economy</a:t>
            </a:r>
          </a:p>
          <a:p>
            <a:pPr marL="0" indent="0" eaLnBrk="1" hangingPunct="1"/>
            <a:endParaRPr lang="en-US" altLang="en-US">
              <a:ea typeface="ヒラギノ角ゴ Pro W3" pitchFamily="-8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BBB213BC-C8E3-479E-B91E-46C6C71C6122}"/>
              </a:ext>
            </a:extLst>
          </p:cNvPr>
          <p:cNvSpPr>
            <a:spLocks noGrp="1"/>
          </p:cNvSpPr>
          <p:nvPr>
            <p:ph type="title"/>
          </p:nvPr>
        </p:nvSpPr>
        <p:spPr/>
        <p:txBody>
          <a:bodyPr/>
          <a:lstStyle/>
          <a:p>
            <a:pPr eaLnBrk="1" hangingPunct="1"/>
            <a:r>
              <a:rPr lang="en-US" altLang="en-US">
                <a:ea typeface="ヒラギノ角ゴ Pro W3" pitchFamily="-84" charset="-128"/>
              </a:rPr>
              <a:t>Should Central Banks Respond?</a:t>
            </a:r>
          </a:p>
        </p:txBody>
      </p:sp>
      <p:sp>
        <p:nvSpPr>
          <p:cNvPr id="71683" name="Content Placeholder 3">
            <a:extLst>
              <a:ext uri="{FF2B5EF4-FFF2-40B4-BE49-F238E27FC236}">
                <a16:creationId xmlns:a16="http://schemas.microsoft.com/office/drawing/2014/main" id="{2A40FA7E-CF73-42D6-B903-C555B1DB428E}"/>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The </a:t>
            </a:r>
            <a:r>
              <a:rPr lang="ja-JP" altLang="en-US">
                <a:ea typeface="ヒラギノ角ゴ Pro W3" pitchFamily="-84" charset="-128"/>
              </a:rPr>
              <a:t>“</a:t>
            </a:r>
            <a:r>
              <a:rPr lang="en-US" altLang="ja-JP">
                <a:ea typeface="ヒラギノ角ゴ Pro W3" pitchFamily="-84" charset="-128"/>
              </a:rPr>
              <a:t>Greenspan</a:t>
            </a:r>
            <a:r>
              <a:rPr lang="ja-JP" altLang="en-US">
                <a:ea typeface="ヒラギノ角ゴ Pro W3" pitchFamily="-84" charset="-128"/>
              </a:rPr>
              <a:t>”</a:t>
            </a:r>
            <a:r>
              <a:rPr lang="en-US" altLang="ja-JP">
                <a:ea typeface="ヒラギノ角ゴ Pro W3" pitchFamily="-84" charset="-128"/>
              </a:rPr>
              <a:t> doctrine for why the answer is no:</a:t>
            </a:r>
          </a:p>
          <a:p>
            <a:pPr marL="0" indent="0" eaLnBrk="1" hangingPunct="1">
              <a:spcBef>
                <a:spcPts val="600"/>
              </a:spcBef>
              <a:buClr>
                <a:schemeClr val="tx1"/>
              </a:buClr>
            </a:pPr>
            <a:r>
              <a:rPr lang="en-US" altLang="en-US">
                <a:ea typeface="ヒラギノ角ゴ Pro W3" pitchFamily="-84" charset="-128"/>
              </a:rPr>
              <a:t>Resulting slow economy, unemployment, etc., may be worse than the bubble.</a:t>
            </a:r>
          </a:p>
          <a:p>
            <a:pPr marL="0" indent="0" eaLnBrk="1" hangingPunct="1">
              <a:spcBef>
                <a:spcPts val="600"/>
              </a:spcBef>
              <a:buClr>
                <a:schemeClr val="tx1"/>
              </a:buClr>
            </a:pPr>
            <a:r>
              <a:rPr lang="en-US" altLang="en-US">
                <a:ea typeface="ヒラギノ角ゴ Pro W3" pitchFamily="-84" charset="-128"/>
              </a:rPr>
              <a:t>Policy reactions after the bubble bursts may keep damage at a reasonable level.</a:t>
            </a:r>
          </a:p>
          <a:p>
            <a:pPr marL="0" indent="0" eaLnBrk="1" hangingPunct="1"/>
            <a:endParaRPr lang="en-US" altLang="en-US">
              <a:ea typeface="ヒラギノ角ゴ Pro W3" pitchFamily="-8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20CAB647-E81A-482E-940B-3DCE4D90E974}"/>
              </a:ext>
            </a:extLst>
          </p:cNvPr>
          <p:cNvSpPr>
            <a:spLocks noGrp="1"/>
          </p:cNvSpPr>
          <p:nvPr>
            <p:ph type="title"/>
          </p:nvPr>
        </p:nvSpPr>
        <p:spPr/>
        <p:txBody>
          <a:bodyPr/>
          <a:lstStyle/>
          <a:p>
            <a:pPr eaLnBrk="1" hangingPunct="1"/>
            <a:r>
              <a:rPr lang="en-US" altLang="en-US">
                <a:ea typeface="ヒラギノ角ゴ Pro W3" pitchFamily="-84" charset="-128"/>
              </a:rPr>
              <a:t>Should Central Banks Respond?</a:t>
            </a:r>
          </a:p>
        </p:txBody>
      </p:sp>
      <p:sp>
        <p:nvSpPr>
          <p:cNvPr id="83971" name="Content Placeholder 3">
            <a:extLst>
              <a:ext uri="{FF2B5EF4-FFF2-40B4-BE49-F238E27FC236}">
                <a16:creationId xmlns:a16="http://schemas.microsoft.com/office/drawing/2014/main" id="{96423572-3ED1-4E00-978E-50D87393E7C7}"/>
              </a:ext>
            </a:extLst>
          </p:cNvPr>
          <p:cNvSpPr>
            <a:spLocks noGrp="1"/>
          </p:cNvSpPr>
          <p:nvPr>
            <p:ph idx="1"/>
          </p:nvPr>
        </p:nvSpPr>
        <p:spPr/>
        <p:txBody>
          <a:bodyPr/>
          <a:lstStyle/>
          <a:p>
            <a:pPr marL="0" indent="0" eaLnBrk="1" hangingPunct="1">
              <a:buFont typeface="Wingdings" charset="0"/>
              <a:buNone/>
              <a:defRPr/>
            </a:pPr>
            <a:r>
              <a:rPr lang="en-US" dirty="0">
                <a:ea typeface="ヒラギノ角ゴ Pro W3" charset="0"/>
                <a:cs typeface="ヒラギノ角ゴ Pro W3" charset="0"/>
              </a:rPr>
              <a:t>The global financial crisis suggests the answer is yes:</a:t>
            </a:r>
          </a:p>
          <a:p>
            <a:pPr marL="347663" indent="-347663" eaLnBrk="1" hangingPunct="1">
              <a:spcBef>
                <a:spcPts val="600"/>
              </a:spcBef>
              <a:buClr>
                <a:schemeClr val="tx1"/>
              </a:buClr>
              <a:defRPr/>
            </a:pPr>
            <a:r>
              <a:rPr lang="en-US" dirty="0">
                <a:ea typeface="ヒラギノ角ゴ Pro W3" charset="0"/>
                <a:cs typeface="ヒラギノ角ゴ Pro W3" charset="0"/>
              </a:rPr>
              <a:t>Suggests leaning against credit-driven bubbles.</a:t>
            </a:r>
          </a:p>
          <a:p>
            <a:pPr marL="347663" indent="-347663" eaLnBrk="1" hangingPunct="1">
              <a:spcBef>
                <a:spcPts val="600"/>
              </a:spcBef>
              <a:buClr>
                <a:schemeClr val="tx1"/>
              </a:buClr>
              <a:defRPr/>
            </a:pPr>
            <a:r>
              <a:rPr lang="en-US" dirty="0">
                <a:ea typeface="ヒラギノ角ゴ Pro W3" charset="0"/>
                <a:cs typeface="ヒラギノ角ゴ Pro W3" charset="0"/>
              </a:rPr>
              <a:t>Seems easy to identify, but what policies are most effective?</a:t>
            </a:r>
          </a:p>
          <a:p>
            <a:pPr marL="0" indent="0" eaLnBrk="1" hangingPunct="1">
              <a:defRPr/>
            </a:pPr>
            <a:endParaRPr lang="en-US" dirty="0">
              <a:ea typeface="ヒラギノ角ゴ Pro W3" charset="0"/>
              <a:cs typeface="ヒラギノ角ゴ Pro W3"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9F98D03C-65C1-4989-AA78-BFA942B4047E}"/>
              </a:ext>
            </a:extLst>
          </p:cNvPr>
          <p:cNvSpPr>
            <a:spLocks noGrp="1"/>
          </p:cNvSpPr>
          <p:nvPr>
            <p:ph type="title"/>
          </p:nvPr>
        </p:nvSpPr>
        <p:spPr/>
        <p:txBody>
          <a:bodyPr/>
          <a:lstStyle/>
          <a:p>
            <a:pPr eaLnBrk="1" hangingPunct="1"/>
            <a:r>
              <a:rPr lang="en-US" altLang="en-US">
                <a:ea typeface="ヒラギノ角ゴ Pro W3" pitchFamily="-84" charset="-128"/>
              </a:rPr>
              <a:t>Macroprudential Regulation</a:t>
            </a:r>
          </a:p>
        </p:txBody>
      </p:sp>
      <p:sp>
        <p:nvSpPr>
          <p:cNvPr id="4" name="Content Placeholder 3">
            <a:extLst>
              <a:ext uri="{FF2B5EF4-FFF2-40B4-BE49-F238E27FC236}">
                <a16:creationId xmlns:a16="http://schemas.microsoft.com/office/drawing/2014/main" id="{BB1601FE-0F77-4C28-9408-E63DB3464464}"/>
              </a:ext>
            </a:extLst>
          </p:cNvPr>
          <p:cNvSpPr>
            <a:spLocks noGrp="1"/>
          </p:cNvSpPr>
          <p:nvPr>
            <p:ph idx="1"/>
          </p:nvPr>
        </p:nvSpPr>
        <p:spPr/>
        <p:txBody>
          <a:bodyPr/>
          <a:lstStyle/>
          <a:p>
            <a:pPr marL="0" indent="0" eaLnBrk="1" hangingPunct="1">
              <a:spcBef>
                <a:spcPct val="30000"/>
              </a:spcBef>
              <a:buClr>
                <a:schemeClr val="tx1"/>
              </a:buClr>
              <a:buFont typeface="Wingdings" pitchFamily="1" charset="2"/>
              <a:buNone/>
              <a:defRPr/>
            </a:pPr>
            <a:r>
              <a:rPr lang="en-US" sz="2600" b="1" dirty="0">
                <a:cs typeface="+mn-cs"/>
              </a:rPr>
              <a:t>Macroprudential regulation </a:t>
            </a:r>
            <a:r>
              <a:rPr lang="en-US" sz="2600" dirty="0">
                <a:cs typeface="+mn-cs"/>
              </a:rPr>
              <a:t>may be the answer</a:t>
            </a:r>
          </a:p>
          <a:p>
            <a:pPr eaLnBrk="1" hangingPunct="1">
              <a:spcBef>
                <a:spcPct val="30000"/>
              </a:spcBef>
              <a:buClr>
                <a:schemeClr val="tx1"/>
              </a:buClr>
              <a:buSzPct val="120000"/>
              <a:buFont typeface="Arial"/>
              <a:buChar char="•"/>
              <a:defRPr/>
            </a:pPr>
            <a:r>
              <a:rPr lang="en-US" sz="2400" dirty="0">
                <a:cs typeface="+mn-cs"/>
              </a:rPr>
              <a:t>Increase disclosure requirements and capital requirements, prompt corrective action, monitoring risk-management procedures, and close supervision.</a:t>
            </a:r>
            <a:endParaRPr lang="en-US" sz="2000" dirty="0">
              <a:cs typeface="+mn-cs"/>
            </a:endParaRPr>
          </a:p>
          <a:p>
            <a:pPr marL="0" indent="0" eaLnBrk="1" hangingPunct="1">
              <a:spcBef>
                <a:spcPct val="30000"/>
              </a:spcBef>
              <a:buClr>
                <a:schemeClr val="tx1"/>
              </a:buClr>
              <a:buFont typeface="Wingdings" pitchFamily="1" charset="2"/>
              <a:buNone/>
              <a:defRPr/>
            </a:pPr>
            <a:r>
              <a:rPr lang="en-US" sz="2600" spc="-50" dirty="0">
                <a:cs typeface="+mn-cs"/>
              </a:rPr>
              <a:t>For example, countercyclical capital requirements would dampen credit-booms. As asset prices increase, increase required capital.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C7BEBD9-360D-4EEE-8234-B0C62F0BFC06}"/>
              </a:ext>
            </a:extLst>
          </p:cNvPr>
          <p:cNvSpPr>
            <a:spLocks noGrp="1"/>
          </p:cNvSpPr>
          <p:nvPr>
            <p:ph type="title"/>
          </p:nvPr>
        </p:nvSpPr>
        <p:spPr/>
        <p:txBody>
          <a:bodyPr/>
          <a:lstStyle/>
          <a:p>
            <a:pPr eaLnBrk="1" hangingPunct="1"/>
            <a:r>
              <a:rPr lang="en-US" altLang="en-US">
                <a:ea typeface="ヒラギノ角ゴ Pro W3" pitchFamily="-84" charset="-128"/>
              </a:rPr>
              <a:t>The Federal Reserve</a:t>
            </a:r>
            <a:r>
              <a:rPr lang="ja-JP" altLang="en-US">
                <a:ea typeface="ヒラギノ角ゴ Pro W3" pitchFamily="-84" charset="-128"/>
              </a:rPr>
              <a:t>’</a:t>
            </a:r>
            <a:r>
              <a:rPr lang="en-US" altLang="ja-JP">
                <a:ea typeface="ヒラギノ角ゴ Pro W3" pitchFamily="-84" charset="-128"/>
              </a:rPr>
              <a:t>s </a:t>
            </a:r>
            <a:br>
              <a:rPr lang="en-US" altLang="ja-JP">
                <a:ea typeface="ヒラギノ角ゴ Pro W3" pitchFamily="-84" charset="-128"/>
              </a:rPr>
            </a:br>
            <a:r>
              <a:rPr lang="en-US" altLang="ja-JP">
                <a:ea typeface="ヒラギノ角ゴ Pro W3" pitchFamily="-84" charset="-128"/>
              </a:rPr>
              <a:t>Balance Sheet </a:t>
            </a:r>
            <a:endParaRPr lang="en-US" altLang="en-US">
              <a:ea typeface="ヒラギノ角ゴ Pro W3" pitchFamily="-84" charset="-128"/>
            </a:endParaRPr>
          </a:p>
        </p:txBody>
      </p:sp>
      <p:sp>
        <p:nvSpPr>
          <p:cNvPr id="10243" name="Text Placeholder 2">
            <a:extLst>
              <a:ext uri="{FF2B5EF4-FFF2-40B4-BE49-F238E27FC236}">
                <a16:creationId xmlns:a16="http://schemas.microsoft.com/office/drawing/2014/main" id="{EC4BA1BC-4CBE-44CC-B3B9-9BECE306046F}"/>
              </a:ext>
            </a:extLst>
          </p:cNvPr>
          <p:cNvSpPr>
            <a:spLocks noGrp="1"/>
          </p:cNvSpPr>
          <p:nvPr>
            <p:ph idx="1"/>
          </p:nvPr>
        </p:nvSpPr>
        <p:spPr/>
        <p:txBody>
          <a:bodyPr/>
          <a:lstStyle/>
          <a:p>
            <a:pPr marL="0" indent="0" eaLnBrk="1" hangingPunct="1">
              <a:buFont typeface="Wingdings" panose="05000000000000000000" pitchFamily="2" charset="2"/>
              <a:buNone/>
            </a:pPr>
            <a:r>
              <a:rPr lang="en-US" altLang="en-US">
                <a:ea typeface="ヒラギノ角ゴ Pro W3" pitchFamily="-84" charset="-128"/>
              </a:rPr>
              <a:t>The conduct of monetary policy by the Federal Reserve involves actions that affect its balance sheet. This is a simplified version of its balance sheet, which we will use to illustrate the effects of Fed actions.</a:t>
            </a:r>
          </a:p>
        </p:txBody>
      </p:sp>
      <p:pic>
        <p:nvPicPr>
          <p:cNvPr id="10244" name="Picture 1" descr="table.tif">
            <a:extLst>
              <a:ext uri="{FF2B5EF4-FFF2-40B4-BE49-F238E27FC236}">
                <a16:creationId xmlns:a16="http://schemas.microsoft.com/office/drawing/2014/main" id="{A7598118-B1F9-423D-A34B-814A670584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038600"/>
            <a:ext cx="7416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EB851856-11DD-4CB1-9646-1BB0A8F29E76}"/>
              </a:ext>
            </a:extLst>
          </p:cNvPr>
          <p:cNvSpPr>
            <a:spLocks noGrp="1"/>
          </p:cNvSpPr>
          <p:nvPr>
            <p:ph type="title"/>
          </p:nvPr>
        </p:nvSpPr>
        <p:spPr/>
        <p:txBody>
          <a:bodyPr/>
          <a:lstStyle/>
          <a:p>
            <a:pPr eaLnBrk="1" hangingPunct="1"/>
            <a:r>
              <a:rPr lang="en-US" altLang="en-US">
                <a:ea typeface="ヒラギノ角ゴ Pro W3" pitchFamily="-84" charset="-128"/>
              </a:rPr>
              <a:t>Monetary policy</a:t>
            </a:r>
          </a:p>
        </p:txBody>
      </p:sp>
      <p:sp>
        <p:nvSpPr>
          <p:cNvPr id="74755" name="Content Placeholder 3">
            <a:extLst>
              <a:ext uri="{FF2B5EF4-FFF2-40B4-BE49-F238E27FC236}">
                <a16:creationId xmlns:a16="http://schemas.microsoft.com/office/drawing/2014/main" id="{E1370A29-25C5-4278-A02D-A769B4FE2516}"/>
              </a:ext>
            </a:extLst>
          </p:cNvPr>
          <p:cNvSpPr>
            <a:spLocks noGrp="1"/>
          </p:cNvSpPr>
          <p:nvPr>
            <p:ph idx="1"/>
          </p:nvPr>
        </p:nvSpPr>
        <p:spPr/>
        <p:txBody>
          <a:bodyPr/>
          <a:lstStyle/>
          <a:p>
            <a:pPr marL="0" indent="0" eaLnBrk="1" hangingPunct="1">
              <a:spcBef>
                <a:spcPct val="30000"/>
              </a:spcBef>
              <a:buClr>
                <a:schemeClr val="tx1"/>
              </a:buClr>
              <a:buFont typeface="Wingdings" panose="05000000000000000000" pitchFamily="2" charset="2"/>
              <a:buNone/>
            </a:pPr>
            <a:r>
              <a:rPr lang="en-US" altLang="en-US" sz="2600">
                <a:ea typeface="ヒラギノ角ゴ Pro W3" pitchFamily="-84" charset="-128"/>
              </a:rPr>
              <a:t>Low interest rates may be the </a:t>
            </a:r>
            <a:r>
              <a:rPr lang="ja-JP" altLang="en-US" sz="2600">
                <a:ea typeface="ヒラギノ角ゴ Pro W3" pitchFamily="-84" charset="-128"/>
              </a:rPr>
              <a:t>“</a:t>
            </a:r>
            <a:r>
              <a:rPr lang="en-US" altLang="ja-JP" sz="2600">
                <a:ea typeface="ヒラギノ角ゴ Pro W3" pitchFamily="-84" charset="-128"/>
              </a:rPr>
              <a:t>risk-taking channel of monetary policy</a:t>
            </a:r>
            <a:r>
              <a:rPr lang="ja-JP" altLang="en-US" sz="2600">
                <a:ea typeface="ヒラギノ角ゴ Pro W3" pitchFamily="-84" charset="-128"/>
              </a:rPr>
              <a:t>”</a:t>
            </a:r>
            <a:endParaRPr lang="en-US" altLang="ja-JP" sz="2600">
              <a:ea typeface="ヒラギノ角ゴ Pro W3" pitchFamily="-84" charset="-128"/>
            </a:endParaRPr>
          </a:p>
          <a:p>
            <a:pPr marL="0" indent="0" eaLnBrk="1" hangingPunct="1">
              <a:spcBef>
                <a:spcPct val="30000"/>
              </a:spcBef>
              <a:buClr>
                <a:schemeClr val="tx1"/>
              </a:buClr>
            </a:pPr>
            <a:r>
              <a:rPr lang="en-US" altLang="en-US" sz="2600">
                <a:ea typeface="ヒラギノ角ゴ Pro W3" pitchFamily="-84" charset="-128"/>
              </a:rPr>
              <a:t>Asset managers search for high yield</a:t>
            </a:r>
          </a:p>
          <a:p>
            <a:pPr marL="0" indent="0" eaLnBrk="1" hangingPunct="1">
              <a:spcBef>
                <a:spcPct val="30000"/>
              </a:spcBef>
              <a:buClr>
                <a:schemeClr val="tx1"/>
              </a:buClr>
            </a:pPr>
            <a:r>
              <a:rPr lang="en-US" altLang="en-US" sz="2600">
                <a:ea typeface="ヒラギノ角ゴ Pro W3" pitchFamily="-84" charset="-128"/>
              </a:rPr>
              <a:t>Asset demand may increase</a:t>
            </a:r>
          </a:p>
          <a:p>
            <a:pPr marL="0" indent="0" eaLnBrk="1" hangingPunct="1">
              <a:spcBef>
                <a:spcPct val="30000"/>
              </a:spcBef>
              <a:buClr>
                <a:schemeClr val="tx1"/>
              </a:buClr>
            </a:pPr>
            <a:r>
              <a:rPr lang="en-US" altLang="en-US" sz="2600">
                <a:ea typeface="ヒラギノ角ゴ Pro W3" pitchFamily="-84" charset="-128"/>
              </a:rPr>
              <a:t>Lenders consider riskier projects</a:t>
            </a:r>
          </a:p>
          <a:p>
            <a:pPr marL="0" indent="0" eaLnBrk="1" hangingPunct="1">
              <a:spcBef>
                <a:spcPct val="30000"/>
              </a:spcBef>
              <a:buClr>
                <a:schemeClr val="tx1"/>
              </a:buClr>
            </a:pPr>
            <a:endParaRPr lang="en-US" altLang="en-US" sz="2600">
              <a:ea typeface="ヒラギノ角ゴ Pro W3" pitchFamily="-84" charset="-128"/>
            </a:endParaRPr>
          </a:p>
          <a:p>
            <a:pPr marL="0" indent="0" eaLnBrk="1" hangingPunct="1">
              <a:spcBef>
                <a:spcPct val="30000"/>
              </a:spcBef>
              <a:buClr>
                <a:schemeClr val="tx1"/>
              </a:buClr>
              <a:buFont typeface="Wingdings" panose="05000000000000000000" pitchFamily="2" charset="2"/>
              <a:buNone/>
            </a:pPr>
            <a:r>
              <a:rPr lang="en-US" altLang="en-US" sz="2600">
                <a:ea typeface="ヒラギノ角ゴ Pro W3" pitchFamily="-84" charset="-128"/>
              </a:rPr>
              <a:t>Perhaps just use macroprudential policies?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F4DCBD9C-5157-4FA3-BB45-75F131198CA8}"/>
              </a:ext>
            </a:extLst>
          </p:cNvPr>
          <p:cNvSpPr>
            <a:spLocks noGrp="1"/>
          </p:cNvSpPr>
          <p:nvPr>
            <p:ph type="title"/>
          </p:nvPr>
        </p:nvSpPr>
        <p:spPr/>
        <p:txBody>
          <a:bodyPr/>
          <a:lstStyle/>
          <a:p>
            <a:pPr eaLnBrk="1" hangingPunct="1"/>
            <a:r>
              <a:rPr lang="en-US" altLang="en-US">
                <a:ea typeface="ヒラギノ角ゴ Pro W3" pitchFamily="-84" charset="-128"/>
              </a:rPr>
              <a:t>Monetary policy</a:t>
            </a:r>
          </a:p>
        </p:txBody>
      </p:sp>
      <p:sp>
        <p:nvSpPr>
          <p:cNvPr id="4" name="Content Placeholder 3">
            <a:extLst>
              <a:ext uri="{FF2B5EF4-FFF2-40B4-BE49-F238E27FC236}">
                <a16:creationId xmlns:a16="http://schemas.microsoft.com/office/drawing/2014/main" id="{DC5B6FC4-D59C-4AF4-A590-DC6A1282B68F}"/>
              </a:ext>
            </a:extLst>
          </p:cNvPr>
          <p:cNvSpPr>
            <a:spLocks noGrp="1"/>
          </p:cNvSpPr>
          <p:nvPr>
            <p:ph idx="1"/>
          </p:nvPr>
        </p:nvSpPr>
        <p:spPr/>
        <p:txBody>
          <a:bodyPr/>
          <a:lstStyle/>
          <a:p>
            <a:pPr marL="0" indent="0" eaLnBrk="1" hangingPunct="1">
              <a:spcBef>
                <a:spcPct val="30000"/>
              </a:spcBef>
              <a:buClr>
                <a:schemeClr val="tx1"/>
              </a:buClr>
              <a:buFont typeface="Wingdings" pitchFamily="1" charset="2"/>
              <a:buNone/>
              <a:defRPr/>
            </a:pPr>
            <a:r>
              <a:rPr lang="en-US" sz="2600" dirty="0">
                <a:cs typeface="+mn-cs"/>
              </a:rPr>
              <a:t>Macroprudential policies can be more difficult to enact:</a:t>
            </a:r>
          </a:p>
          <a:p>
            <a:pPr eaLnBrk="1" hangingPunct="1">
              <a:spcBef>
                <a:spcPct val="30000"/>
              </a:spcBef>
              <a:buClr>
                <a:schemeClr val="tx1"/>
              </a:buClr>
              <a:buSzPct val="120000"/>
              <a:buFont typeface="Arial"/>
              <a:buChar char="•"/>
              <a:defRPr/>
            </a:pPr>
            <a:r>
              <a:rPr lang="en-US" sz="2600" spc="-50" dirty="0">
                <a:cs typeface="+mn-cs"/>
              </a:rPr>
              <a:t>Subject to political pressure</a:t>
            </a:r>
          </a:p>
          <a:p>
            <a:pPr eaLnBrk="1" hangingPunct="1">
              <a:spcBef>
                <a:spcPct val="30000"/>
              </a:spcBef>
              <a:buClr>
                <a:schemeClr val="tx1"/>
              </a:buClr>
              <a:buSzPct val="120000"/>
              <a:buFont typeface="Arial"/>
              <a:buChar char="•"/>
              <a:defRPr/>
            </a:pPr>
            <a:r>
              <a:rPr lang="en-US" sz="2600" spc="-50" dirty="0">
                <a:cs typeface="+mn-cs"/>
              </a:rPr>
              <a:t>Can impact bottom line of firms</a:t>
            </a:r>
          </a:p>
          <a:p>
            <a:pPr eaLnBrk="1" hangingPunct="1">
              <a:spcBef>
                <a:spcPct val="30000"/>
              </a:spcBef>
              <a:buClr>
                <a:schemeClr val="tx1"/>
              </a:buClr>
              <a:buSzPct val="120000"/>
              <a:buFont typeface="Arial"/>
              <a:buChar char="•"/>
              <a:defRPr/>
            </a:pPr>
            <a:r>
              <a:rPr lang="en-US" sz="2600" spc="-50" dirty="0">
                <a:cs typeface="+mn-cs"/>
              </a:rPr>
              <a:t>Institutions are good at finding ways around regulation</a:t>
            </a:r>
          </a:p>
          <a:p>
            <a:pPr eaLnBrk="1" hangingPunct="1">
              <a:spcBef>
                <a:spcPct val="30000"/>
              </a:spcBef>
              <a:buClr>
                <a:schemeClr val="tx1"/>
              </a:buClr>
              <a:buFont typeface="Wingdings" charset="2"/>
              <a:buChar char="§"/>
              <a:defRPr/>
            </a:pPr>
            <a:endParaRPr lang="en-US" sz="2600" spc="-50" dirty="0">
              <a:cs typeface="+mn-cs"/>
            </a:endParaRPr>
          </a:p>
          <a:p>
            <a:pPr marL="0" indent="0" eaLnBrk="1" hangingPunct="1">
              <a:spcBef>
                <a:spcPct val="30000"/>
              </a:spcBef>
              <a:buClr>
                <a:schemeClr val="tx1"/>
              </a:buClr>
              <a:buFont typeface="Wingdings" charset="2"/>
              <a:buNone/>
              <a:defRPr/>
            </a:pPr>
            <a:r>
              <a:rPr lang="en-US" sz="2600" spc="-50" dirty="0">
                <a:cs typeface="+mn-cs"/>
              </a:rPr>
              <a:t>Best policy is not clear.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81B0463-05FE-475D-9052-5805F72AD6EA}"/>
              </a:ext>
            </a:extLst>
          </p:cNvPr>
          <p:cNvSpPr>
            <a:spLocks noGrp="1"/>
          </p:cNvSpPr>
          <p:nvPr>
            <p:ph type="title"/>
          </p:nvPr>
        </p:nvSpPr>
        <p:spPr/>
        <p:txBody>
          <a:bodyPr/>
          <a:lstStyle/>
          <a:p>
            <a:pPr eaLnBrk="1" hangingPunct="1"/>
            <a:r>
              <a:rPr lang="en-US" altLang="en-US">
                <a:ea typeface="ヒラギノ角ゴ Pro W3" pitchFamily="-84" charset="-128"/>
              </a:rPr>
              <a:t>The Federal Reserve</a:t>
            </a:r>
            <a:r>
              <a:rPr lang="ja-JP" altLang="en-US">
                <a:ea typeface="ヒラギノ角ゴ Pro W3" pitchFamily="-84" charset="-128"/>
              </a:rPr>
              <a:t>’</a:t>
            </a:r>
            <a:r>
              <a:rPr lang="en-US" altLang="ja-JP">
                <a:ea typeface="ヒラギノ角ゴ Pro W3" pitchFamily="-84" charset="-128"/>
              </a:rPr>
              <a:t>s </a:t>
            </a:r>
            <a:br>
              <a:rPr lang="en-US" altLang="ja-JP">
                <a:ea typeface="ヒラギノ角ゴ Pro W3" pitchFamily="-84" charset="-128"/>
              </a:rPr>
            </a:br>
            <a:r>
              <a:rPr lang="en-US" altLang="ja-JP">
                <a:ea typeface="ヒラギノ角ゴ Pro W3" pitchFamily="-84" charset="-128"/>
              </a:rPr>
              <a:t>Balance Sheet: Liabilities</a:t>
            </a:r>
            <a:endParaRPr lang="en-US" altLang="en-US">
              <a:ea typeface="ヒラギノ角ゴ Pro W3" pitchFamily="-84" charset="-128"/>
            </a:endParaRPr>
          </a:p>
        </p:txBody>
      </p:sp>
      <p:sp>
        <p:nvSpPr>
          <p:cNvPr id="11267" name="Text Placeholder 2">
            <a:extLst>
              <a:ext uri="{FF2B5EF4-FFF2-40B4-BE49-F238E27FC236}">
                <a16:creationId xmlns:a16="http://schemas.microsoft.com/office/drawing/2014/main" id="{B0DDB224-F6A7-44EF-BAD9-2C6333EBFB09}"/>
              </a:ext>
            </a:extLst>
          </p:cNvPr>
          <p:cNvSpPr>
            <a:spLocks noGrp="1"/>
          </p:cNvSpPr>
          <p:nvPr>
            <p:ph idx="1"/>
          </p:nvPr>
        </p:nvSpPr>
        <p:spPr/>
        <p:txBody>
          <a:bodyPr/>
          <a:lstStyle/>
          <a:p>
            <a:pPr eaLnBrk="1" hangingPunct="1"/>
            <a:r>
              <a:rPr lang="en-US" altLang="en-US">
                <a:ea typeface="ヒラギノ角ゴ Pro W3" pitchFamily="-84" charset="-128"/>
              </a:rPr>
              <a:t>The </a:t>
            </a:r>
            <a:r>
              <a:rPr lang="en-US" altLang="en-US" i="1">
                <a:ea typeface="ヒラギノ角ゴ Pro W3" pitchFamily="-84" charset="-128"/>
              </a:rPr>
              <a:t>monetary liabilities</a:t>
            </a:r>
            <a:r>
              <a:rPr lang="en-US" altLang="en-US">
                <a:ea typeface="ヒラギノ角ゴ Pro W3" pitchFamily="-84" charset="-128"/>
              </a:rPr>
              <a:t> of the Fed include:</a:t>
            </a:r>
          </a:p>
          <a:p>
            <a:pPr lvl="1" eaLnBrk="1" hangingPunct="1">
              <a:buFont typeface="Arial" panose="020B0604020202020204" pitchFamily="34" charset="0"/>
              <a:buChar char="─"/>
            </a:pPr>
            <a:r>
              <a:rPr lang="en-US" altLang="en-US">
                <a:ea typeface="ヒラギノ角ゴ Pro W3" pitchFamily="-84" charset="-128"/>
              </a:rPr>
              <a:t>Currency in circulation: the physical currency in the hands of the public.</a:t>
            </a:r>
          </a:p>
          <a:p>
            <a:pPr lvl="1" eaLnBrk="1" hangingPunct="1">
              <a:buFont typeface="Arial" panose="020B0604020202020204" pitchFamily="34" charset="0"/>
              <a:buChar char="─"/>
            </a:pPr>
            <a:r>
              <a:rPr lang="en-US" altLang="en-US">
                <a:ea typeface="ヒラギノ角ゴ Pro W3" pitchFamily="-84" charset="-128"/>
              </a:rPr>
              <a:t>Reserves: All bank deposits with the Fed.  The Fed sets the </a:t>
            </a:r>
            <a:r>
              <a:rPr lang="en-US" altLang="en-US" b="1">
                <a:ea typeface="ヒラギノ角ゴ Pro W3" pitchFamily="-84" charset="-128"/>
              </a:rPr>
              <a:t>required reserve ratio</a:t>
            </a:r>
            <a:r>
              <a:rPr lang="en-US" altLang="en-US">
                <a:ea typeface="ヒラギノ角ゴ Pro W3" pitchFamily="-84" charset="-128"/>
              </a:rPr>
              <a:t>. Any reserves deposited with the Fed beyond this amount are </a:t>
            </a:r>
            <a:r>
              <a:rPr lang="en-US" altLang="en-US" i="1">
                <a:ea typeface="ヒラギノ角ゴ Pro W3" pitchFamily="-84" charset="-128"/>
              </a:rPr>
              <a:t>excess reserves.</a:t>
            </a:r>
            <a:r>
              <a:rPr lang="en-US" altLang="en-US">
                <a:ea typeface="ヒラギノ角ゴ Pro W3" pitchFamily="-84" charset="-128"/>
              </a:rPr>
              <a:t> </a:t>
            </a:r>
          </a:p>
          <a:p>
            <a:pPr lvl="1" eaLnBrk="1" hangingPunct="1">
              <a:buFont typeface="Arial" panose="020B0604020202020204" pitchFamily="34" charset="0"/>
              <a:buChar char="─"/>
            </a:pPr>
            <a:r>
              <a:rPr lang="en-US" altLang="en-US">
                <a:ea typeface="ヒラギノ角ゴ Pro W3" pitchFamily="-84" charset="-128"/>
              </a:rPr>
              <a:t>The sum of these two items is the </a:t>
            </a:r>
            <a:r>
              <a:rPr lang="en-US" altLang="en-US" b="1">
                <a:ea typeface="ヒラギノ角ゴ Pro W3" pitchFamily="-84" charset="-128"/>
              </a:rPr>
              <a:t>monetary base</a:t>
            </a:r>
            <a:r>
              <a:rPr lang="en-US" altLang="en-US">
                <a:ea typeface="ヒラギノ角ゴ Pro W3" pitchFamily="-84"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D7D228E-1F04-412C-A024-A73CF1D9DB48}"/>
              </a:ext>
            </a:extLst>
          </p:cNvPr>
          <p:cNvSpPr>
            <a:spLocks noGrp="1"/>
          </p:cNvSpPr>
          <p:nvPr>
            <p:ph type="title"/>
          </p:nvPr>
        </p:nvSpPr>
        <p:spPr/>
        <p:txBody>
          <a:bodyPr/>
          <a:lstStyle/>
          <a:p>
            <a:pPr eaLnBrk="1" hangingPunct="1"/>
            <a:r>
              <a:rPr lang="en-US" altLang="en-US">
                <a:ea typeface="ヒラギノ角ゴ Pro W3" pitchFamily="-84" charset="-128"/>
              </a:rPr>
              <a:t>The Federal Reserve</a:t>
            </a:r>
            <a:r>
              <a:rPr lang="ja-JP" altLang="en-US">
                <a:ea typeface="ヒラギノ角ゴ Pro W3" pitchFamily="-84" charset="-128"/>
              </a:rPr>
              <a:t>’</a:t>
            </a:r>
            <a:r>
              <a:rPr lang="en-US" altLang="ja-JP">
                <a:ea typeface="ヒラギノ角ゴ Pro W3" pitchFamily="-84" charset="-128"/>
              </a:rPr>
              <a:t>s </a:t>
            </a:r>
            <a:br>
              <a:rPr lang="en-US" altLang="ja-JP">
                <a:ea typeface="ヒラギノ角ゴ Pro W3" pitchFamily="-84" charset="-128"/>
              </a:rPr>
            </a:br>
            <a:r>
              <a:rPr lang="en-US" altLang="ja-JP">
                <a:ea typeface="ヒラギノ角ゴ Pro W3" pitchFamily="-84" charset="-128"/>
              </a:rPr>
              <a:t>Balance Sheet: Assets</a:t>
            </a:r>
            <a:endParaRPr lang="en-US" altLang="en-US">
              <a:ea typeface="ヒラギノ角ゴ Pro W3" pitchFamily="-84" charset="-128"/>
            </a:endParaRPr>
          </a:p>
        </p:txBody>
      </p:sp>
      <p:sp>
        <p:nvSpPr>
          <p:cNvPr id="12291" name="Text Placeholder 2">
            <a:extLst>
              <a:ext uri="{FF2B5EF4-FFF2-40B4-BE49-F238E27FC236}">
                <a16:creationId xmlns:a16="http://schemas.microsoft.com/office/drawing/2014/main" id="{CC17B43B-3CDB-46A1-928C-527CC1C4C6EA}"/>
              </a:ext>
            </a:extLst>
          </p:cNvPr>
          <p:cNvSpPr>
            <a:spLocks noGrp="1"/>
          </p:cNvSpPr>
          <p:nvPr>
            <p:ph idx="1"/>
          </p:nvPr>
        </p:nvSpPr>
        <p:spPr/>
        <p:txBody>
          <a:bodyPr/>
          <a:lstStyle/>
          <a:p>
            <a:pPr eaLnBrk="1" hangingPunct="1"/>
            <a:r>
              <a:rPr lang="en-US" altLang="en-US">
                <a:ea typeface="ヒラギノ角ゴ Pro W3" pitchFamily="-84" charset="-128"/>
              </a:rPr>
              <a:t>The </a:t>
            </a:r>
            <a:r>
              <a:rPr lang="en-US" altLang="en-US" i="1">
                <a:ea typeface="ヒラギノ角ゴ Pro W3" pitchFamily="-84" charset="-128"/>
              </a:rPr>
              <a:t>monetary assets</a:t>
            </a:r>
            <a:r>
              <a:rPr lang="en-US" altLang="en-US">
                <a:ea typeface="ヒラギノ角ゴ Pro W3" pitchFamily="-84" charset="-128"/>
              </a:rPr>
              <a:t> of the Fed include:</a:t>
            </a:r>
          </a:p>
          <a:p>
            <a:pPr lvl="1" eaLnBrk="1" hangingPunct="1">
              <a:buFont typeface="Arial" panose="020B0604020202020204" pitchFamily="34" charset="0"/>
              <a:buChar char="─"/>
            </a:pPr>
            <a:r>
              <a:rPr lang="en-US" altLang="en-US">
                <a:ea typeface="ヒラギノ角ゴ Pro W3" pitchFamily="-84" charset="-128"/>
              </a:rPr>
              <a:t>Government securities: U.S. Treasury bills and bonds that the Federal Reserve has purchased in the open market.</a:t>
            </a:r>
          </a:p>
          <a:p>
            <a:pPr lvl="1" eaLnBrk="1" hangingPunct="1">
              <a:buFont typeface="Arial" panose="020B0604020202020204" pitchFamily="34" charset="0"/>
              <a:buChar char="─"/>
            </a:pPr>
            <a:r>
              <a:rPr lang="en-US" altLang="en-US">
                <a:ea typeface="ヒラギノ角ゴ Pro W3" pitchFamily="-84" charset="-128"/>
              </a:rPr>
              <a:t>Loans to financial institutions: Loans to member banks at the current </a:t>
            </a:r>
            <a:r>
              <a:rPr lang="en-US" altLang="en-US" b="1">
                <a:ea typeface="ヒラギノ角ゴ Pro W3" pitchFamily="-84" charset="-128"/>
              </a:rPr>
              <a:t>discount rate</a:t>
            </a:r>
            <a:r>
              <a:rPr lang="en-US" altLang="en-US">
                <a:ea typeface="ヒラギノ角ゴ Pro W3" pitchFamily="-84" charset="-128"/>
              </a:rPr>
              <a:t>.  The loans are referred to as </a:t>
            </a:r>
            <a:r>
              <a:rPr lang="en-US" altLang="en-US" i="1">
                <a:ea typeface="ヒラギノ角ゴ Pro W3" pitchFamily="-84" charset="-128"/>
              </a:rPr>
              <a:t>borrowings from the Fed</a:t>
            </a:r>
            <a:r>
              <a:rPr lang="en-US" altLang="en-US">
                <a:ea typeface="ヒラギノ角ゴ Pro W3" pitchFamily="-84" charset="-128"/>
              </a:rPr>
              <a:t> or </a:t>
            </a:r>
            <a:r>
              <a:rPr lang="en-US" altLang="en-US" i="1">
                <a:ea typeface="ヒラギノ角ゴ Pro W3" pitchFamily="-84" charset="-128"/>
              </a:rPr>
              <a:t>borrowed reserves</a:t>
            </a:r>
            <a:r>
              <a:rPr lang="en-US" altLang="en-US">
                <a:ea typeface="ヒラギノ角ゴ Pro W3" pitchFamily="-84" charset="-128"/>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A068F0F-A911-4999-9D34-EE15450405A1}"/>
              </a:ext>
            </a:extLst>
          </p:cNvPr>
          <p:cNvSpPr>
            <a:spLocks noGrp="1"/>
          </p:cNvSpPr>
          <p:nvPr>
            <p:ph type="title"/>
          </p:nvPr>
        </p:nvSpPr>
        <p:spPr/>
        <p:txBody>
          <a:bodyPr/>
          <a:lstStyle/>
          <a:p>
            <a:pPr eaLnBrk="1" hangingPunct="1"/>
            <a:r>
              <a:rPr lang="en-US" altLang="en-US">
                <a:ea typeface="ヒラギノ角ゴ Pro W3" pitchFamily="-84" charset="-128"/>
              </a:rPr>
              <a:t>Open Market Operations</a:t>
            </a:r>
          </a:p>
        </p:txBody>
      </p:sp>
      <p:sp>
        <p:nvSpPr>
          <p:cNvPr id="13315" name="Text Placeholder 2">
            <a:extLst>
              <a:ext uri="{FF2B5EF4-FFF2-40B4-BE49-F238E27FC236}">
                <a16:creationId xmlns:a16="http://schemas.microsoft.com/office/drawing/2014/main" id="{1260DB71-6E7A-4FF0-8017-3CB2ADA6110C}"/>
              </a:ext>
            </a:extLst>
          </p:cNvPr>
          <p:cNvSpPr>
            <a:spLocks noGrp="1"/>
          </p:cNvSpPr>
          <p:nvPr>
            <p:ph idx="1"/>
          </p:nvPr>
        </p:nvSpPr>
        <p:spPr/>
        <p:txBody>
          <a:bodyPr/>
          <a:lstStyle/>
          <a:p>
            <a:pPr eaLnBrk="1" hangingPunct="1"/>
            <a:r>
              <a:rPr lang="en-US" altLang="en-US">
                <a:ea typeface="ヒラギノ角ゴ Pro W3" pitchFamily="-84" charset="-128"/>
              </a:rPr>
              <a:t>In the next two slides, we will examine the impact of </a:t>
            </a:r>
            <a:r>
              <a:rPr lang="en-US" altLang="en-US" b="1">
                <a:ea typeface="ヒラギノ角ゴ Pro W3" pitchFamily="-84" charset="-128"/>
              </a:rPr>
              <a:t>open market operations </a:t>
            </a:r>
            <a:r>
              <a:rPr lang="en-US" altLang="en-US">
                <a:ea typeface="ヒラギノ角ゴ Pro W3" pitchFamily="-84" charset="-128"/>
              </a:rPr>
              <a:t>conducted through </a:t>
            </a:r>
            <a:r>
              <a:rPr lang="en-US" altLang="en-US" b="1">
                <a:ea typeface="ヒラギノ角ゴ Pro W3" pitchFamily="-84" charset="-128"/>
              </a:rPr>
              <a:t>primary dealers</a:t>
            </a:r>
            <a:r>
              <a:rPr lang="en-US" altLang="en-US">
                <a:ea typeface="ヒラギノ角ゴ Pro W3" pitchFamily="-84" charset="-128"/>
              </a:rPr>
              <a:t>. As suggested in the last slide, we will show the following:</a:t>
            </a:r>
          </a:p>
          <a:p>
            <a:pPr lvl="1" eaLnBrk="1" hangingPunct="1">
              <a:buFont typeface="Arial" panose="020B0604020202020204" pitchFamily="34" charset="0"/>
              <a:buChar char="─"/>
            </a:pPr>
            <a:r>
              <a:rPr lang="en-US" altLang="en-US">
                <a:ea typeface="ヒラギノ角ゴ Pro W3" pitchFamily="-84" charset="-128"/>
              </a:rPr>
              <a:t>Purchase of bonds increases the money supply</a:t>
            </a:r>
          </a:p>
          <a:p>
            <a:pPr lvl="1" eaLnBrk="1" hangingPunct="1">
              <a:buFont typeface="Arial" panose="020B0604020202020204" pitchFamily="34" charset="0"/>
              <a:buChar char="─"/>
            </a:pPr>
            <a:r>
              <a:rPr lang="en-US" altLang="en-US">
                <a:ea typeface="ヒラギノ角ゴ Pro W3" pitchFamily="-84" charset="-128"/>
              </a:rPr>
              <a:t>Making discount loans increases the money supply</a:t>
            </a:r>
          </a:p>
          <a:p>
            <a:pPr eaLnBrk="1" hangingPunct="1"/>
            <a:r>
              <a:rPr lang="en-US" altLang="en-US">
                <a:ea typeface="ヒラギノ角ゴ Pro W3" pitchFamily="-84" charset="-128"/>
              </a:rPr>
              <a:t>Naturally, the Fed can decrease the money supply by reversing these transactions.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83B92A7-A0F3-440E-B698-4B94C4827193}"/>
              </a:ext>
            </a:extLst>
          </p:cNvPr>
          <p:cNvSpPr>
            <a:spLocks noGrp="1"/>
          </p:cNvSpPr>
          <p:nvPr>
            <p:ph type="title"/>
          </p:nvPr>
        </p:nvSpPr>
        <p:spPr/>
        <p:txBody>
          <a:bodyPr/>
          <a:lstStyle/>
          <a:p>
            <a:pPr eaLnBrk="1" hangingPunct="1"/>
            <a:r>
              <a:rPr lang="en-US" altLang="en-US">
                <a:ea typeface="ヒラギノ角ゴ Pro W3" pitchFamily="-84" charset="-128"/>
              </a:rPr>
              <a:t>The Federal Reserve </a:t>
            </a:r>
            <a:br>
              <a:rPr lang="en-US" altLang="en-US">
                <a:ea typeface="ヒラギノ角ゴ Pro W3" pitchFamily="-84" charset="-128"/>
              </a:rPr>
            </a:br>
            <a:r>
              <a:rPr lang="en-US" altLang="en-US">
                <a:ea typeface="ヒラギノ角ゴ Pro W3" pitchFamily="-84" charset="-128"/>
              </a:rPr>
              <a:t>Balance Sheet</a:t>
            </a:r>
          </a:p>
        </p:txBody>
      </p:sp>
      <p:sp>
        <p:nvSpPr>
          <p:cNvPr id="14339" name="Text Placeholder 2">
            <a:extLst>
              <a:ext uri="{FF2B5EF4-FFF2-40B4-BE49-F238E27FC236}">
                <a16:creationId xmlns:a16="http://schemas.microsoft.com/office/drawing/2014/main" id="{535AD62A-F4F5-48E1-A4BE-A39FC0D0B91A}"/>
              </a:ext>
            </a:extLst>
          </p:cNvPr>
          <p:cNvSpPr>
            <a:spLocks noGrp="1"/>
          </p:cNvSpPr>
          <p:nvPr>
            <p:ph idx="1"/>
          </p:nvPr>
        </p:nvSpPr>
        <p:spPr/>
        <p:txBody>
          <a:bodyPr/>
          <a:lstStyle/>
          <a:p>
            <a:pPr eaLnBrk="1" hangingPunct="1"/>
            <a:r>
              <a:rPr lang="en-US" altLang="en-US">
                <a:ea typeface="ヒラギノ角ゴ Pro W3" pitchFamily="-84" charset="-128"/>
              </a:rPr>
              <a:t>Open Market Purchase from Primary Dealer</a:t>
            </a:r>
          </a:p>
          <a:p>
            <a:pPr eaLnBrk="1" hangingPunct="1"/>
            <a:endParaRPr lang="en-US" altLang="en-US">
              <a:ea typeface="ヒラギノ角ゴ Pro W3" pitchFamily="-84" charset="-128"/>
            </a:endParaRPr>
          </a:p>
          <a:p>
            <a:pPr eaLnBrk="1" hangingPunct="1"/>
            <a:endParaRPr lang="en-US" altLang="en-US">
              <a:ea typeface="ヒラギノ角ゴ Pro W3" pitchFamily="-84" charset="-128"/>
            </a:endParaRPr>
          </a:p>
          <a:p>
            <a:pPr eaLnBrk="1" hangingPunct="1"/>
            <a:endParaRPr lang="en-US" altLang="en-US">
              <a:ea typeface="ヒラギノ角ゴ Pro W3" pitchFamily="-84" charset="-128"/>
            </a:endParaRPr>
          </a:p>
          <a:p>
            <a:pPr eaLnBrk="1" hangingPunct="1"/>
            <a:endParaRPr lang="en-US" altLang="en-US">
              <a:ea typeface="ヒラギノ角ゴ Pro W3" pitchFamily="-84" charset="-128"/>
            </a:endParaRPr>
          </a:p>
          <a:p>
            <a:pPr eaLnBrk="1" hangingPunct="1">
              <a:spcBef>
                <a:spcPts val="3600"/>
              </a:spcBef>
            </a:pPr>
            <a:r>
              <a:rPr lang="en-US" altLang="en-US" b="1">
                <a:latin typeface="Times New Roman" panose="02020603050405020304" pitchFamily="18" charset="0"/>
                <a:ea typeface="ヒラギノ角ゴ Pro W3" pitchFamily="-84" charset="-128"/>
              </a:rPr>
              <a:t>Result </a:t>
            </a:r>
            <a:r>
              <a:rPr lang="en-US" altLang="en-US" b="1">
                <a:latin typeface="Times New Roman" panose="02020603050405020304" pitchFamily="18" charset="0"/>
                <a:ea typeface="ヒラギノ角ゴ Pro W3" pitchFamily="-84" charset="-128"/>
                <a:sym typeface="Symbol" panose="05050102010706020507" pitchFamily="18" charset="2"/>
              </a:rPr>
              <a:t></a:t>
            </a:r>
            <a:r>
              <a:rPr lang="en-US" altLang="en-US" b="1" i="1">
                <a:latin typeface="Times New Roman" panose="02020603050405020304" pitchFamily="18" charset="0"/>
                <a:ea typeface="ヒラギノ角ゴ Pro W3" pitchFamily="-84" charset="-128"/>
                <a:sym typeface="Symbol" panose="05050102010706020507" pitchFamily="18" charset="2"/>
              </a:rPr>
              <a:t>R</a:t>
            </a:r>
            <a:r>
              <a:rPr lang="en-US" altLang="en-US" b="1">
                <a:latin typeface="Times New Roman" panose="02020603050405020304" pitchFamily="18" charset="0"/>
                <a:ea typeface="ヒラギノ角ゴ Pro W3" pitchFamily="-84" charset="-128"/>
                <a:sym typeface="Symbol" panose="05050102010706020507" pitchFamily="18" charset="2"/>
              </a:rPr>
              <a:t>  $100, </a:t>
            </a:r>
            <a:r>
              <a:rPr lang="en-US" altLang="en-US" b="1" i="1">
                <a:latin typeface="Times New Roman" panose="02020603050405020304" pitchFamily="18" charset="0"/>
                <a:ea typeface="ヒラギノ角ゴ Pro W3" pitchFamily="-84" charset="-128"/>
                <a:sym typeface="Symbol" panose="05050102010706020507" pitchFamily="18" charset="2"/>
              </a:rPr>
              <a:t>MB</a:t>
            </a:r>
            <a:r>
              <a:rPr lang="en-US" altLang="en-US" b="1">
                <a:latin typeface="Times New Roman" panose="02020603050405020304" pitchFamily="18" charset="0"/>
                <a:ea typeface="ヒラギノ角ゴ Pro W3" pitchFamily="-84" charset="-128"/>
                <a:sym typeface="Symbol" panose="05050102010706020507" pitchFamily="18" charset="2"/>
              </a:rPr>
              <a:t> $100 </a:t>
            </a:r>
            <a:endParaRPr lang="en-US" altLang="en-US" b="1">
              <a:latin typeface="Times New Roman" panose="02020603050405020304" pitchFamily="18" charset="0"/>
              <a:ea typeface="ヒラギノ角ゴ Pro W3" pitchFamily="-84" charset="-128"/>
            </a:endParaRPr>
          </a:p>
        </p:txBody>
      </p:sp>
      <p:graphicFrame>
        <p:nvGraphicFramePr>
          <p:cNvPr id="14340" name="Object 4">
            <a:extLst>
              <a:ext uri="{FF2B5EF4-FFF2-40B4-BE49-F238E27FC236}">
                <a16:creationId xmlns:a16="http://schemas.microsoft.com/office/drawing/2014/main" id="{45B9E1CD-09C5-4659-9E98-72CAC186D971}"/>
              </a:ext>
            </a:extLst>
          </p:cNvPr>
          <p:cNvGraphicFramePr>
            <a:graphicFrameLocks noChangeAspect="1"/>
          </p:cNvGraphicFramePr>
          <p:nvPr/>
        </p:nvGraphicFramePr>
        <p:xfrm>
          <a:off x="609600" y="2438400"/>
          <a:ext cx="4206875" cy="1692275"/>
        </p:xfrm>
        <a:graphic>
          <a:graphicData uri="http://schemas.openxmlformats.org/presentationml/2006/ole">
            <mc:AlternateContent xmlns:mc="http://schemas.openxmlformats.org/markup-compatibility/2006">
              <mc:Choice xmlns:v="urn:schemas-microsoft-com:vml" Requires="v">
                <p:oleObj spid="_x0000_s1030" name="Document" r:id="rId3" imgW="5969000" imgH="2400300" progId="Word.Document.8">
                  <p:embed/>
                </p:oleObj>
              </mc:Choice>
              <mc:Fallback>
                <p:oleObj name="Document" r:id="rId3" imgW="5969000" imgH="2400300" progId="Word.Document.8">
                  <p:embed/>
                  <p:pic>
                    <p:nvPicPr>
                      <p:cNvPr id="14340" name="Object 4">
                        <a:extLst>
                          <a:ext uri="{FF2B5EF4-FFF2-40B4-BE49-F238E27FC236}">
                            <a16:creationId xmlns:a16="http://schemas.microsoft.com/office/drawing/2014/main" id="{45B9E1CD-09C5-4659-9E98-72CAC186D9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438400"/>
                        <a:ext cx="42068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1" name="Object 5">
            <a:extLst>
              <a:ext uri="{FF2B5EF4-FFF2-40B4-BE49-F238E27FC236}">
                <a16:creationId xmlns:a16="http://schemas.microsoft.com/office/drawing/2014/main" id="{9BB2C11D-B00E-4DAB-903C-0B22E901A8EB}"/>
              </a:ext>
            </a:extLst>
          </p:cNvPr>
          <p:cNvGraphicFramePr>
            <a:graphicFrameLocks noChangeAspect="1"/>
          </p:cNvGraphicFramePr>
          <p:nvPr/>
        </p:nvGraphicFramePr>
        <p:xfrm>
          <a:off x="4572000" y="2438400"/>
          <a:ext cx="3898900" cy="1301750"/>
        </p:xfrm>
        <a:graphic>
          <a:graphicData uri="http://schemas.openxmlformats.org/presentationml/2006/ole">
            <mc:AlternateContent xmlns:mc="http://schemas.openxmlformats.org/markup-compatibility/2006">
              <mc:Choice xmlns:v="urn:schemas-microsoft-com:vml" Requires="v">
                <p:oleObj spid="_x0000_s1031" name="Document" r:id="rId5" imgW="5676900" imgH="1905000" progId="Word.Document.8">
                  <p:embed/>
                </p:oleObj>
              </mc:Choice>
              <mc:Fallback>
                <p:oleObj name="Document" r:id="rId5" imgW="5676900" imgH="1905000" progId="Word.Document.8">
                  <p:embed/>
                  <p:pic>
                    <p:nvPicPr>
                      <p:cNvPr id="14341" name="Object 5">
                        <a:extLst>
                          <a:ext uri="{FF2B5EF4-FFF2-40B4-BE49-F238E27FC236}">
                            <a16:creationId xmlns:a16="http://schemas.microsoft.com/office/drawing/2014/main" id="{9BB2C11D-B00E-4DAB-903C-0B22E901A8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438400"/>
                        <a:ext cx="38989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resentation5">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7340</TotalTime>
  <Words>2354</Words>
  <Application>Microsoft Office PowerPoint</Application>
  <PresentationFormat>Lettera USA (21,6x27,9 cm)</PresentationFormat>
  <Paragraphs>247</Paragraphs>
  <Slides>51</Slides>
  <Notes>0</Notes>
  <HiddenSlides>0</HiddenSlides>
  <MMClips>0</MMClips>
  <ScaleCrop>false</ScaleCrop>
  <HeadingPairs>
    <vt:vector size="8"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51</vt:i4>
      </vt:variant>
    </vt:vector>
  </HeadingPairs>
  <TitlesOfParts>
    <vt:vector size="61" baseType="lpstr">
      <vt:lpstr>ＭＳ Ｐゴシック</vt:lpstr>
      <vt:lpstr>ＭＳ Ｐゴシック</vt:lpstr>
      <vt:lpstr>Arial</vt:lpstr>
      <vt:lpstr>Symbol</vt:lpstr>
      <vt:lpstr>Times New Roman</vt:lpstr>
      <vt:lpstr>Verdana</vt:lpstr>
      <vt:lpstr>Wingdings</vt:lpstr>
      <vt:lpstr>ヒラギノ角ゴ Pro W3</vt:lpstr>
      <vt:lpstr>Presentation5</vt:lpstr>
      <vt:lpstr>Document</vt:lpstr>
      <vt:lpstr>Presentazione standard di PowerPoint</vt:lpstr>
      <vt:lpstr>Chapter Preview</vt:lpstr>
      <vt:lpstr>Chapter Preview</vt:lpstr>
      <vt:lpstr>Chapter Preview (cont.)</vt:lpstr>
      <vt:lpstr>The Federal Reserve’s  Balance Sheet </vt:lpstr>
      <vt:lpstr>The Federal Reserve’s  Balance Sheet: Liabilities</vt:lpstr>
      <vt:lpstr>The Federal Reserve’s  Balance Sheet: Assets</vt:lpstr>
      <vt:lpstr>Open Market Operations</vt:lpstr>
      <vt:lpstr>The Federal Reserve  Balance Sheet</vt:lpstr>
      <vt:lpstr>Conventional Monetary  Policy Tools</vt:lpstr>
      <vt:lpstr>Reserve Requirements</vt:lpstr>
      <vt:lpstr>Tools of Monetary Policy:  Open Market Operations</vt:lpstr>
      <vt:lpstr>Inside the Fed:  A Day at the Trading Desk</vt:lpstr>
      <vt:lpstr>Tools of Monetary Policy: Discount Policy</vt:lpstr>
      <vt:lpstr>Tools of Monetary Policy: Discount Policy</vt:lpstr>
      <vt:lpstr>Tools of Monetary Policy: Discount Policy</vt:lpstr>
      <vt:lpstr>Inside the Fed</vt:lpstr>
      <vt:lpstr>Inside the Fed</vt:lpstr>
      <vt:lpstr>Inside the Fed</vt:lpstr>
      <vt:lpstr>Fed Stabilization</vt:lpstr>
      <vt:lpstr>Liquidity Provisions</vt:lpstr>
      <vt:lpstr>Asset Purchases  (Quantitative Easing)</vt:lpstr>
      <vt:lpstr>Quantitative Easing  v. Credit Easing</vt:lpstr>
      <vt:lpstr>Nonconventional Tools and Quantitative Easing</vt:lpstr>
      <vt:lpstr>Quantitative Easing vs. Credit Easing</vt:lpstr>
      <vt:lpstr>Quantitative Easing vs. Credit Easing</vt:lpstr>
      <vt:lpstr>Quantitative Easing vs. Credit Easing</vt:lpstr>
      <vt:lpstr>Management of Expectations:  Commitment to Future Policy Actions</vt:lpstr>
      <vt:lpstr>Management of Expectations:  Commitment to Future Policy Actions</vt:lpstr>
      <vt:lpstr>Management of Expectations:  Commitment to Future Policy Actions</vt:lpstr>
      <vt:lpstr>Monetary Policy Tools of the European Central Bank</vt:lpstr>
      <vt:lpstr>ECB Open Market Operations</vt:lpstr>
      <vt:lpstr>ECB Lending to Banks</vt:lpstr>
      <vt:lpstr>ECB Reserve Requirements</vt:lpstr>
      <vt:lpstr>Price Stability Goal  &amp; the Nominal Anchor</vt:lpstr>
      <vt:lpstr>Price Stability Goal  &amp; the Nominal Anchor</vt:lpstr>
      <vt:lpstr>Price Stability Goal  &amp; the Nominal Anchor</vt:lpstr>
      <vt:lpstr>Other Goals of Monetary Policy</vt:lpstr>
      <vt:lpstr>Should Price Stability be the Primary Goal?</vt:lpstr>
      <vt:lpstr>Should Price Stability be the Primary Goal?</vt:lpstr>
      <vt:lpstr>Should Price Stability be the Primary Goal?</vt:lpstr>
      <vt:lpstr>Should Central Banks’ Respond to Asset-Price Bubbles? Lessons from the Global Financial Crisis</vt:lpstr>
      <vt:lpstr>Should Central Banks Respond to Asset-Price Bubbles?</vt:lpstr>
      <vt:lpstr>Should Central Banks Respond to Asset-Price Bubbles?</vt:lpstr>
      <vt:lpstr>Presentazione standard di PowerPoint</vt:lpstr>
      <vt:lpstr>Should Central Banks Respond?</vt:lpstr>
      <vt:lpstr>Should Central Banks Respond?</vt:lpstr>
      <vt:lpstr>Should Central Banks Respond?</vt:lpstr>
      <vt:lpstr>Macroprudential Regulation</vt:lpstr>
      <vt:lpstr>Monetary policy</vt:lpstr>
      <vt:lpstr>Monetary policy</vt:lpstr>
    </vt:vector>
  </TitlesOfParts>
  <Manager/>
  <Company>Copyright ©2015 Pearson Education, Inc.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Financial Markets and Institutions, 8e</dc:subject>
  <dc:creator>Mishkins, Eakins</dc:creator>
  <cp:keywords/>
  <dc:description/>
  <cp:lastModifiedBy>Enrica Luezza</cp:lastModifiedBy>
  <cp:revision>1183</cp:revision>
  <cp:lastPrinted>2010-02-27T02:10:29Z</cp:lastPrinted>
  <dcterms:created xsi:type="dcterms:W3CDTF">2010-02-21T17:33:09Z</dcterms:created>
  <dcterms:modified xsi:type="dcterms:W3CDTF">2019-05-15T13:41:40Z</dcterms:modified>
  <cp:category/>
</cp:coreProperties>
</file>