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7" r:id="rId2"/>
    <p:sldId id="351" r:id="rId3"/>
    <p:sldId id="311" r:id="rId4"/>
    <p:sldId id="276" r:id="rId5"/>
    <p:sldId id="277" r:id="rId6"/>
    <p:sldId id="278" r:id="rId7"/>
    <p:sldId id="279" r:id="rId8"/>
    <p:sldId id="280" r:id="rId9"/>
    <p:sldId id="314" r:id="rId10"/>
    <p:sldId id="312" r:id="rId11"/>
    <p:sldId id="326" r:id="rId12"/>
    <p:sldId id="327" r:id="rId13"/>
    <p:sldId id="328" r:id="rId14"/>
    <p:sldId id="341" r:id="rId15"/>
    <p:sldId id="329" r:id="rId16"/>
    <p:sldId id="330" r:id="rId17"/>
    <p:sldId id="331" r:id="rId18"/>
    <p:sldId id="332" r:id="rId19"/>
    <p:sldId id="333" r:id="rId20"/>
    <p:sldId id="334" r:id="rId21"/>
    <p:sldId id="337" r:id="rId22"/>
    <p:sldId id="343" r:id="rId23"/>
    <p:sldId id="339" r:id="rId24"/>
    <p:sldId id="342" r:id="rId25"/>
    <p:sldId id="354" r:id="rId26"/>
    <p:sldId id="352" r:id="rId27"/>
    <p:sldId id="355" r:id="rId28"/>
    <p:sldId id="353" r:id="rId29"/>
    <p:sldId id="344" r:id="rId30"/>
    <p:sldId id="345" r:id="rId31"/>
    <p:sldId id="346" r:id="rId32"/>
    <p:sldId id="348" r:id="rId33"/>
    <p:sldId id="349" r:id="rId34"/>
    <p:sldId id="350" r:id="rId3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Click to edit Master notes styles</a:t>
            </a:r>
          </a:p>
          <a:p>
            <a:pPr lvl="0"/>
            <a:r>
              <a:rPr lang="en-US" altLang="it-IT"/>
              <a:t>Second Level</a:t>
            </a:r>
          </a:p>
          <a:p>
            <a:pPr lvl="0"/>
            <a:r>
              <a:rPr lang="en-US" altLang="it-IT"/>
              <a:t>Third Level</a:t>
            </a:r>
          </a:p>
          <a:p>
            <a:pPr lvl="0"/>
            <a:r>
              <a:rPr lang="en-US" altLang="it-IT"/>
              <a:t>Fourth Level</a:t>
            </a:r>
          </a:p>
          <a:p>
            <a:pPr lvl="0"/>
            <a:r>
              <a:rPr lang="en-US" altLang="it-IT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39710D-4868-4936-AE5B-E5C79F8B43BA}" type="slidenum">
              <a:rPr lang="is-IS" smtClean="0">
                <a:latin typeface="Calibri" pitchFamily="34" charset="0"/>
                <a:ea typeface="MS PGothic" pitchFamily="34" charset="-128"/>
              </a:rPr>
              <a:pPr/>
              <a:t>1</a:t>
            </a:fld>
            <a:endParaRPr lang="is-IS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40718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it-IT" altLang="it-IT"/>
          </a:p>
        </p:txBody>
      </p:sp>
      <p:sp>
        <p:nvSpPr>
          <p:cNvPr id="2068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it-IT" altLang="it-IT"/>
          </a:p>
        </p:txBody>
      </p:sp>
      <p:sp>
        <p:nvSpPr>
          <p:cNvPr id="1228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it-IT" altLang="it-IT"/>
          </a:p>
        </p:txBody>
      </p:sp>
      <p:sp>
        <p:nvSpPr>
          <p:cNvPr id="3317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</p:spTree>
    <p:extLst>
      <p:ext uri="{BB962C8B-B14F-4D97-AF65-F5344CB8AC3E}">
        <p14:creationId xmlns:p14="http://schemas.microsoft.com/office/powerpoint/2010/main" val="35251992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it-IT" altLang="it-IT"/>
          </a:p>
        </p:txBody>
      </p:sp>
      <p:sp>
        <p:nvSpPr>
          <p:cNvPr id="3317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</p:spTree>
    <p:extLst>
      <p:ext uri="{BB962C8B-B14F-4D97-AF65-F5344CB8AC3E}">
        <p14:creationId xmlns:p14="http://schemas.microsoft.com/office/powerpoint/2010/main" val="7492349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it-IT" altLang="it-IT"/>
          </a:p>
        </p:txBody>
      </p:sp>
      <p:sp>
        <p:nvSpPr>
          <p:cNvPr id="3317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</p:spTree>
    <p:extLst>
      <p:ext uri="{BB962C8B-B14F-4D97-AF65-F5344CB8AC3E}">
        <p14:creationId xmlns:p14="http://schemas.microsoft.com/office/powerpoint/2010/main" val="9068195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296842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193771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050397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42074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04562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3.</a:t>
            </a:r>
            <a:fld id="{570D4923-CB1F-4A0F-9387-ADC6835D33AF}" type="slidenum">
              <a:rPr lang="en-US" altLang="it-IT"/>
              <a:pPr/>
              <a:t>‹N›</a:t>
            </a:fld>
            <a:endParaRPr lang="en-US" altLang="it-IT" b="0"/>
          </a:p>
        </p:txBody>
      </p:sp>
    </p:spTree>
    <p:extLst>
      <p:ext uri="{BB962C8B-B14F-4D97-AF65-F5344CB8AC3E}">
        <p14:creationId xmlns:p14="http://schemas.microsoft.com/office/powerpoint/2010/main" val="207395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3.</a:t>
            </a:r>
            <a:fld id="{55D25C97-6048-43B5-872E-FC7BAB4FDA9E}" type="slidenum">
              <a:rPr lang="en-US" altLang="it-IT"/>
              <a:pPr/>
              <a:t>‹N›</a:t>
            </a:fld>
            <a:endParaRPr lang="en-US" altLang="it-IT" b="0"/>
          </a:p>
        </p:txBody>
      </p:sp>
    </p:spTree>
    <p:extLst>
      <p:ext uri="{BB962C8B-B14F-4D97-AF65-F5344CB8AC3E}">
        <p14:creationId xmlns:p14="http://schemas.microsoft.com/office/powerpoint/2010/main" val="336252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3.</a:t>
            </a:r>
            <a:fld id="{CB63A0A6-BDD9-41E4-AE7B-517B19FF9C58}" type="slidenum">
              <a:rPr lang="en-US" altLang="it-IT"/>
              <a:pPr/>
              <a:t>‹N›</a:t>
            </a:fld>
            <a:endParaRPr lang="en-US" altLang="it-IT" b="0"/>
          </a:p>
        </p:txBody>
      </p:sp>
    </p:spTree>
    <p:extLst>
      <p:ext uri="{BB962C8B-B14F-4D97-AF65-F5344CB8AC3E}">
        <p14:creationId xmlns:p14="http://schemas.microsoft.com/office/powerpoint/2010/main" val="110811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3.</a:t>
            </a:r>
            <a:fld id="{176CCF9A-A430-4AD3-B618-8131D0C6DE30}" type="slidenum">
              <a:rPr lang="en-US" altLang="it-IT"/>
              <a:pPr/>
              <a:t>‹N›</a:t>
            </a:fld>
            <a:endParaRPr lang="en-US" altLang="it-IT" b="0"/>
          </a:p>
        </p:txBody>
      </p:sp>
    </p:spTree>
    <p:extLst>
      <p:ext uri="{BB962C8B-B14F-4D97-AF65-F5344CB8AC3E}">
        <p14:creationId xmlns:p14="http://schemas.microsoft.com/office/powerpoint/2010/main" val="340985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3.</a:t>
            </a:r>
            <a:fld id="{8AAFA124-E5E3-4821-BE3F-418AED1B8ED9}" type="slidenum">
              <a:rPr lang="en-US" altLang="it-IT"/>
              <a:pPr/>
              <a:t>‹N›</a:t>
            </a:fld>
            <a:endParaRPr lang="en-US" altLang="it-IT" b="0"/>
          </a:p>
        </p:txBody>
      </p:sp>
    </p:spTree>
    <p:extLst>
      <p:ext uri="{BB962C8B-B14F-4D97-AF65-F5344CB8AC3E}">
        <p14:creationId xmlns:p14="http://schemas.microsoft.com/office/powerpoint/2010/main" val="298681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3.</a:t>
            </a:r>
            <a:fld id="{7A460855-0D22-447C-950D-7B67D86C2C73}" type="slidenum">
              <a:rPr lang="en-US" altLang="it-IT"/>
              <a:pPr/>
              <a:t>‹N›</a:t>
            </a:fld>
            <a:endParaRPr lang="en-US" altLang="it-IT" b="0"/>
          </a:p>
        </p:txBody>
      </p:sp>
    </p:spTree>
    <p:extLst>
      <p:ext uri="{BB962C8B-B14F-4D97-AF65-F5344CB8AC3E}">
        <p14:creationId xmlns:p14="http://schemas.microsoft.com/office/powerpoint/2010/main" val="4989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3.</a:t>
            </a:r>
            <a:fld id="{6DB33038-FA11-4DC4-8888-3970FCF60075}" type="slidenum">
              <a:rPr lang="en-US" altLang="it-IT"/>
              <a:pPr/>
              <a:t>‹N›</a:t>
            </a:fld>
            <a:endParaRPr lang="en-US" altLang="it-IT" b="0"/>
          </a:p>
        </p:txBody>
      </p:sp>
    </p:spTree>
    <p:extLst>
      <p:ext uri="{BB962C8B-B14F-4D97-AF65-F5344CB8AC3E}">
        <p14:creationId xmlns:p14="http://schemas.microsoft.com/office/powerpoint/2010/main" val="1356920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3.</a:t>
            </a:r>
            <a:fld id="{4776BA26-3BD6-43BA-AE75-E00E34E0121A}" type="slidenum">
              <a:rPr lang="en-US" altLang="it-IT"/>
              <a:pPr/>
              <a:t>‹N›</a:t>
            </a:fld>
            <a:endParaRPr lang="en-US" altLang="it-IT" b="0"/>
          </a:p>
        </p:txBody>
      </p:sp>
    </p:spTree>
    <p:extLst>
      <p:ext uri="{BB962C8B-B14F-4D97-AF65-F5344CB8AC3E}">
        <p14:creationId xmlns:p14="http://schemas.microsoft.com/office/powerpoint/2010/main" val="243303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3.</a:t>
            </a:r>
            <a:fld id="{D08FCD15-D5FC-4976-9A31-75EB1F2112FD}" type="slidenum">
              <a:rPr lang="en-US" altLang="it-IT"/>
              <a:pPr/>
              <a:t>‹N›</a:t>
            </a:fld>
            <a:endParaRPr lang="en-US" altLang="it-IT" b="0"/>
          </a:p>
        </p:txBody>
      </p:sp>
    </p:spTree>
    <p:extLst>
      <p:ext uri="{BB962C8B-B14F-4D97-AF65-F5344CB8AC3E}">
        <p14:creationId xmlns:p14="http://schemas.microsoft.com/office/powerpoint/2010/main" val="413815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3.</a:t>
            </a:r>
            <a:fld id="{0D6ABA3E-ACC5-44F0-81B6-9158B02983DE}" type="slidenum">
              <a:rPr lang="en-US" altLang="it-IT"/>
              <a:pPr/>
              <a:t>‹N›</a:t>
            </a:fld>
            <a:endParaRPr lang="en-US" altLang="it-IT" b="0"/>
          </a:p>
        </p:txBody>
      </p:sp>
    </p:spTree>
    <p:extLst>
      <p:ext uri="{BB962C8B-B14F-4D97-AF65-F5344CB8AC3E}">
        <p14:creationId xmlns:p14="http://schemas.microsoft.com/office/powerpoint/2010/main" val="399317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3.</a:t>
            </a:r>
            <a:fld id="{6F95ED3F-0662-4308-9A77-96940197E3A1}" type="slidenum">
              <a:rPr lang="en-US" altLang="it-IT"/>
              <a:pPr/>
              <a:t>‹N›</a:t>
            </a:fld>
            <a:endParaRPr lang="en-US" altLang="it-IT" b="0"/>
          </a:p>
        </p:txBody>
      </p:sp>
    </p:spTree>
    <p:extLst>
      <p:ext uri="{BB962C8B-B14F-4D97-AF65-F5344CB8AC3E}">
        <p14:creationId xmlns:p14="http://schemas.microsoft.com/office/powerpoint/2010/main" val="2857249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05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Click to edit Master title style</a:t>
            </a:r>
          </a:p>
        </p:txBody>
      </p:sp>
      <p:sp>
        <p:nvSpPr>
          <p:cNvPr id="65539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Click to edit Master text styles</a:t>
            </a:r>
          </a:p>
          <a:p>
            <a:pPr lvl="1"/>
            <a:r>
              <a:rPr lang="en-US" altLang="it-IT"/>
              <a:t>Second level</a:t>
            </a:r>
          </a:p>
          <a:p>
            <a:pPr lvl="2"/>
            <a:r>
              <a:rPr lang="en-US" altLang="it-IT"/>
              <a:t>Third level</a:t>
            </a:r>
          </a:p>
          <a:p>
            <a:pPr lvl="3"/>
            <a:r>
              <a:rPr lang="en-US" altLang="it-IT"/>
              <a:t>Fourth level</a:t>
            </a:r>
          </a:p>
          <a:p>
            <a:pPr lvl="4"/>
            <a:r>
              <a:rPr lang="en-US" altLang="it-IT"/>
              <a:t>Fifth level</a:t>
            </a:r>
          </a:p>
        </p:txBody>
      </p:sp>
      <p:sp>
        <p:nvSpPr>
          <p:cNvPr id="65541" name="Rectangle 20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2286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/>
            </a:lvl1pPr>
          </a:lstStyle>
          <a:p>
            <a:r>
              <a:rPr lang="en-US" altLang="it-IT"/>
              <a:t>3.</a:t>
            </a:r>
            <a:fld id="{A6FC5B4F-17C7-4454-8E3C-B18C75A9B85D}" type="slidenum">
              <a:rPr lang="en-US" altLang="it-IT"/>
              <a:pPr/>
              <a:t>‹N›</a:t>
            </a:fld>
            <a:endParaRPr lang="en-US" altLang="it-IT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4316" y="533400"/>
            <a:ext cx="6723063" cy="52308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–Lecture VI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Derivatives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Sottotitolo 4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it-IT" dirty="0"/>
              <a:t>International Financial Markets- 2018</a:t>
            </a:r>
          </a:p>
        </p:txBody>
      </p:sp>
    </p:spTree>
    <p:extLst>
      <p:ext uri="{BB962C8B-B14F-4D97-AF65-F5344CB8AC3E}">
        <p14:creationId xmlns:p14="http://schemas.microsoft.com/office/powerpoint/2010/main" val="534005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3.</a:t>
            </a:r>
            <a:fld id="{2FFD7CA3-FB25-42B8-9D11-D22EB756E633}" type="slidenum">
              <a:rPr lang="en-US" altLang="it-IT"/>
              <a:pPr/>
              <a:t>10</a:t>
            </a:fld>
            <a:endParaRPr lang="en-US" altLang="it-IT" b="0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br>
              <a:rPr lang="en-US" altLang="it-IT"/>
            </a:br>
            <a:r>
              <a:rPr lang="en-US" altLang="it-IT"/>
              <a:t>Types of Options</a:t>
            </a:r>
            <a:br>
              <a:rPr lang="en-US" altLang="it-IT"/>
            </a:br>
            <a:endParaRPr lang="en-US" altLang="it-IT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239000" cy="43243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t-IT" dirty="0"/>
              <a:t>Exchange-traded options</a:t>
            </a:r>
          </a:p>
          <a:p>
            <a:pPr lvl="1"/>
            <a:r>
              <a:rPr lang="en-US" altLang="it-IT" dirty="0"/>
              <a:t>Stocks</a:t>
            </a:r>
          </a:p>
          <a:p>
            <a:pPr lvl="1"/>
            <a:r>
              <a:rPr lang="en-US" altLang="it-IT" dirty="0"/>
              <a:t>Foreign Currency</a:t>
            </a:r>
          </a:p>
          <a:p>
            <a:pPr lvl="1"/>
            <a:r>
              <a:rPr lang="en-US" altLang="it-IT" dirty="0"/>
              <a:t>Stock Indices</a:t>
            </a:r>
          </a:p>
          <a:p>
            <a:pPr lvl="1"/>
            <a:r>
              <a:rPr lang="en-US" altLang="it-IT" dirty="0"/>
              <a:t>Futures</a:t>
            </a:r>
          </a:p>
          <a:p>
            <a:r>
              <a:rPr lang="en-US" altLang="it-IT" dirty="0"/>
              <a:t>Warrants</a:t>
            </a:r>
          </a:p>
          <a:p>
            <a:r>
              <a:rPr lang="en-US" altLang="it-IT" dirty="0"/>
              <a:t>Convertible bonds</a:t>
            </a:r>
          </a:p>
          <a:p>
            <a:r>
              <a:rPr lang="en-US" altLang="it-IT" dirty="0"/>
              <a:t>Swaptions </a:t>
            </a:r>
          </a:p>
          <a:p>
            <a:r>
              <a:rPr lang="en-US" altLang="it-IT" dirty="0"/>
              <a:t>....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3.</a:t>
            </a:r>
            <a:fld id="{114EF317-2358-4481-8D2B-3209226CF54A}" type="slidenum">
              <a:rPr lang="en-US" altLang="it-IT"/>
              <a:pPr/>
              <a:t>11</a:t>
            </a:fld>
            <a:endParaRPr lang="en-US" altLang="it-IT" b="0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0"/>
            <a:ext cx="7772400" cy="2743200"/>
          </a:xfrm>
          <a:noFill/>
          <a:ln/>
        </p:spPr>
        <p:txBody>
          <a:bodyPr lIns="92075" tIns="46038" rIns="92075" bIns="46038"/>
          <a:lstStyle/>
          <a:p>
            <a:r>
              <a:rPr lang="en-US" altLang="it-IT" sz="7200"/>
              <a:t>Trading Strategies Involving Options</a:t>
            </a:r>
            <a:br>
              <a:rPr lang="en-US" altLang="it-IT" sz="7200"/>
            </a:br>
            <a:br>
              <a:rPr lang="en-US" altLang="it-IT" sz="8800"/>
            </a:br>
            <a:endParaRPr lang="en-US" altLang="it-IT">
              <a:latin typeface="Wide Latin" panose="020A0A07050505020404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3.</a:t>
            </a:r>
            <a:fld id="{5315D727-C87D-4466-9860-C0A0C91E8385}" type="slidenum">
              <a:rPr lang="en-US" altLang="it-IT"/>
              <a:pPr/>
              <a:t>12</a:t>
            </a:fld>
            <a:endParaRPr lang="en-US" altLang="it-IT" b="0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it-IT" dirty="0"/>
              <a:t>3 Alternative Strategies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05000"/>
            <a:ext cx="6858000" cy="4191000"/>
          </a:xfrm>
          <a:noFill/>
          <a:ln/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it-IT" altLang="it-IT" b="1" dirty="0"/>
              <a:t>Option+Underlying</a:t>
            </a:r>
            <a:endParaRPr lang="en-US" altLang="it-IT" b="1" dirty="0"/>
          </a:p>
          <a:p>
            <a:r>
              <a:rPr lang="en-US" altLang="it-IT" sz="2400" dirty="0"/>
              <a:t>Take a position in the option &amp; the underlying</a:t>
            </a:r>
          </a:p>
          <a:p>
            <a:pPr marL="0" indent="0">
              <a:buNone/>
            </a:pPr>
            <a:r>
              <a:rPr lang="it-IT" altLang="it-IT" b="1" dirty="0"/>
              <a:t>B</a:t>
            </a:r>
            <a:r>
              <a:rPr lang="en-US" altLang="it-IT" b="1" dirty="0" err="1"/>
              <a:t>asket</a:t>
            </a:r>
            <a:r>
              <a:rPr lang="en-US" altLang="it-IT" b="1" dirty="0"/>
              <a:t> of Options</a:t>
            </a:r>
          </a:p>
          <a:p>
            <a:r>
              <a:rPr lang="en-US" altLang="it-IT" sz="2400" dirty="0"/>
              <a:t>Take a position in 2 or more options of the same type (</a:t>
            </a:r>
            <a:r>
              <a:rPr lang="en-US" altLang="it-IT" sz="2400" b="1" dirty="0"/>
              <a:t>A spread</a:t>
            </a:r>
            <a:r>
              <a:rPr lang="en-US" altLang="it-IT" sz="2400" dirty="0"/>
              <a:t>) </a:t>
            </a:r>
          </a:p>
          <a:p>
            <a:r>
              <a:rPr lang="en-US" altLang="it-IT" sz="2400" dirty="0"/>
              <a:t>Combination: Take a position in a mixture of calls &amp; puts (</a:t>
            </a:r>
            <a:r>
              <a:rPr lang="en-US" altLang="it-IT" sz="2400" b="1" dirty="0"/>
              <a:t>A combination</a:t>
            </a:r>
            <a:r>
              <a:rPr lang="en-US" altLang="it-IT" sz="2400" dirty="0"/>
              <a:t>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3.</a:t>
            </a:r>
            <a:fld id="{EB2F7FDB-2E72-47E8-BACA-9E36874551B9}" type="slidenum">
              <a:rPr lang="en-US" altLang="it-IT"/>
              <a:pPr/>
              <a:t>13</a:t>
            </a:fld>
            <a:endParaRPr lang="en-US" altLang="it-IT" b="0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3825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it-IT" sz="4000"/>
              <a:t>Positions in an Option &amp; the Underlying 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0313" y="1189038"/>
            <a:ext cx="3521075" cy="4538662"/>
          </a:xfrm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it-IT" sz="2400"/>
              <a:t> </a:t>
            </a:r>
          </a:p>
        </p:txBody>
      </p:sp>
      <p:sp>
        <p:nvSpPr>
          <p:cNvPr id="209924" name="Line 4"/>
          <p:cNvSpPr>
            <a:spLocks noChangeShapeType="1"/>
          </p:cNvSpPr>
          <p:nvPr/>
        </p:nvSpPr>
        <p:spPr bwMode="auto">
          <a:xfrm>
            <a:off x="1716088" y="1785938"/>
            <a:ext cx="0" cy="2071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25" name="Line 5"/>
          <p:cNvSpPr>
            <a:spLocks noChangeShapeType="1"/>
          </p:cNvSpPr>
          <p:nvPr/>
        </p:nvSpPr>
        <p:spPr bwMode="auto">
          <a:xfrm>
            <a:off x="1716088" y="2887663"/>
            <a:ext cx="2374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26" name="Rectangle 6"/>
          <p:cNvSpPr>
            <a:spLocks noChangeArrowheads="1"/>
          </p:cNvSpPr>
          <p:nvPr/>
        </p:nvSpPr>
        <p:spPr bwMode="auto">
          <a:xfrm>
            <a:off x="1752600" y="1935163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it-IT" sz="2000">
                <a:latin typeface="Arial" panose="020B0604020202020204" pitchFamily="34" charset="0"/>
              </a:rPr>
              <a:t>Profit</a:t>
            </a:r>
          </a:p>
        </p:txBody>
      </p:sp>
      <p:sp>
        <p:nvSpPr>
          <p:cNvPr id="209927" name="Rectangle 7"/>
          <p:cNvSpPr>
            <a:spLocks noChangeArrowheads="1"/>
          </p:cNvSpPr>
          <p:nvPr/>
        </p:nvSpPr>
        <p:spPr bwMode="auto">
          <a:xfrm>
            <a:off x="3784600" y="2894013"/>
            <a:ext cx="51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it-IT" i="1"/>
              <a:t>S</a:t>
            </a:r>
            <a:r>
              <a:rPr lang="en-US" altLang="it-IT" i="1" baseline="-25000"/>
              <a:t>T</a:t>
            </a:r>
          </a:p>
        </p:txBody>
      </p:sp>
      <p:sp>
        <p:nvSpPr>
          <p:cNvPr id="209928" name="Rectangle 8"/>
          <p:cNvSpPr>
            <a:spLocks noChangeArrowheads="1"/>
          </p:cNvSpPr>
          <p:nvPr/>
        </p:nvSpPr>
        <p:spPr bwMode="auto">
          <a:xfrm>
            <a:off x="2632075" y="2924175"/>
            <a:ext cx="317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it-IT" i="1"/>
              <a:t>X</a:t>
            </a:r>
          </a:p>
        </p:txBody>
      </p:sp>
      <p:sp>
        <p:nvSpPr>
          <p:cNvPr id="209929" name="Line 9"/>
          <p:cNvSpPr>
            <a:spLocks noChangeShapeType="1"/>
          </p:cNvSpPr>
          <p:nvPr/>
        </p:nvSpPr>
        <p:spPr bwMode="auto">
          <a:xfrm flipV="1">
            <a:off x="1716088" y="2541588"/>
            <a:ext cx="1114425" cy="10556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30" name="Line 10"/>
          <p:cNvSpPr>
            <a:spLocks noChangeShapeType="1"/>
          </p:cNvSpPr>
          <p:nvPr/>
        </p:nvSpPr>
        <p:spPr bwMode="auto">
          <a:xfrm>
            <a:off x="2825750" y="2571750"/>
            <a:ext cx="8270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31" name="Line 11"/>
          <p:cNvSpPr>
            <a:spLocks noChangeShapeType="1"/>
          </p:cNvSpPr>
          <p:nvPr/>
        </p:nvSpPr>
        <p:spPr bwMode="auto">
          <a:xfrm flipV="1">
            <a:off x="2825750" y="2840038"/>
            <a:ext cx="0" cy="47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32" name="Line 12"/>
          <p:cNvSpPr>
            <a:spLocks noChangeShapeType="1"/>
          </p:cNvSpPr>
          <p:nvPr/>
        </p:nvSpPr>
        <p:spPr bwMode="auto">
          <a:xfrm>
            <a:off x="1720850" y="2779713"/>
            <a:ext cx="11049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33" name="Line 13"/>
          <p:cNvSpPr>
            <a:spLocks noChangeShapeType="1"/>
          </p:cNvSpPr>
          <p:nvPr/>
        </p:nvSpPr>
        <p:spPr bwMode="auto">
          <a:xfrm>
            <a:off x="2825750" y="2760663"/>
            <a:ext cx="850900" cy="80486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34" name="Line 14"/>
          <p:cNvSpPr>
            <a:spLocks noChangeShapeType="1"/>
          </p:cNvSpPr>
          <p:nvPr/>
        </p:nvSpPr>
        <p:spPr bwMode="auto">
          <a:xfrm flipH="1">
            <a:off x="1720850" y="1854200"/>
            <a:ext cx="1941513" cy="18367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35" name="Line 15"/>
          <p:cNvSpPr>
            <a:spLocks noChangeShapeType="1"/>
          </p:cNvSpPr>
          <p:nvPr/>
        </p:nvSpPr>
        <p:spPr bwMode="auto">
          <a:xfrm>
            <a:off x="5316538" y="1785938"/>
            <a:ext cx="0" cy="2071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36" name="Line 16"/>
          <p:cNvSpPr>
            <a:spLocks noChangeShapeType="1"/>
          </p:cNvSpPr>
          <p:nvPr/>
        </p:nvSpPr>
        <p:spPr bwMode="auto">
          <a:xfrm>
            <a:off x="5316538" y="2887663"/>
            <a:ext cx="2373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37" name="Rectangle 17"/>
          <p:cNvSpPr>
            <a:spLocks noChangeArrowheads="1"/>
          </p:cNvSpPr>
          <p:nvPr/>
        </p:nvSpPr>
        <p:spPr bwMode="auto">
          <a:xfrm>
            <a:off x="5410200" y="1828800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it-IT" sz="2000">
                <a:latin typeface="Arial" panose="020B0604020202020204" pitchFamily="34" charset="0"/>
              </a:rPr>
              <a:t>Profit</a:t>
            </a:r>
          </a:p>
        </p:txBody>
      </p:sp>
      <p:sp>
        <p:nvSpPr>
          <p:cNvPr id="209938" name="Rectangle 18"/>
          <p:cNvSpPr>
            <a:spLocks noChangeArrowheads="1"/>
          </p:cNvSpPr>
          <p:nvPr/>
        </p:nvSpPr>
        <p:spPr bwMode="auto">
          <a:xfrm>
            <a:off x="7402513" y="2894013"/>
            <a:ext cx="51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it-IT" i="1"/>
              <a:t>S</a:t>
            </a:r>
            <a:r>
              <a:rPr lang="en-US" altLang="it-IT" i="1" baseline="-25000"/>
              <a:t>T</a:t>
            </a:r>
          </a:p>
        </p:txBody>
      </p:sp>
      <p:sp>
        <p:nvSpPr>
          <p:cNvPr id="209939" name="Rectangle 19"/>
          <p:cNvSpPr>
            <a:spLocks noChangeArrowheads="1"/>
          </p:cNvSpPr>
          <p:nvPr/>
        </p:nvSpPr>
        <p:spPr bwMode="auto">
          <a:xfrm>
            <a:off x="6226175" y="244475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it-IT" i="1"/>
              <a:t>X</a:t>
            </a:r>
          </a:p>
        </p:txBody>
      </p:sp>
      <p:sp>
        <p:nvSpPr>
          <p:cNvPr id="209940" name="Line 20"/>
          <p:cNvSpPr>
            <a:spLocks noChangeShapeType="1"/>
          </p:cNvSpPr>
          <p:nvPr/>
        </p:nvSpPr>
        <p:spPr bwMode="auto">
          <a:xfrm>
            <a:off x="6435725" y="3201988"/>
            <a:ext cx="768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41" name="Line 21"/>
          <p:cNvSpPr>
            <a:spLocks noChangeShapeType="1"/>
          </p:cNvSpPr>
          <p:nvPr/>
        </p:nvSpPr>
        <p:spPr bwMode="auto">
          <a:xfrm flipH="1" flipV="1">
            <a:off x="5326063" y="2149475"/>
            <a:ext cx="1120775" cy="1060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42" name="Line 22"/>
          <p:cNvSpPr>
            <a:spLocks noChangeShapeType="1"/>
          </p:cNvSpPr>
          <p:nvPr/>
        </p:nvSpPr>
        <p:spPr bwMode="auto">
          <a:xfrm>
            <a:off x="5326063" y="2995613"/>
            <a:ext cx="11128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43" name="Line 23"/>
          <p:cNvSpPr>
            <a:spLocks noChangeShapeType="1"/>
          </p:cNvSpPr>
          <p:nvPr/>
        </p:nvSpPr>
        <p:spPr bwMode="auto">
          <a:xfrm flipV="1">
            <a:off x="6438900" y="2290763"/>
            <a:ext cx="744538" cy="7048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44" name="Line 24"/>
          <p:cNvSpPr>
            <a:spLocks noChangeShapeType="1"/>
          </p:cNvSpPr>
          <p:nvPr/>
        </p:nvSpPr>
        <p:spPr bwMode="auto">
          <a:xfrm>
            <a:off x="5326063" y="2020888"/>
            <a:ext cx="193040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45" name="Line 25"/>
          <p:cNvSpPr>
            <a:spLocks noChangeShapeType="1"/>
          </p:cNvSpPr>
          <p:nvPr/>
        </p:nvSpPr>
        <p:spPr bwMode="auto">
          <a:xfrm flipV="1">
            <a:off x="6438900" y="2844800"/>
            <a:ext cx="0" cy="428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46" name="Line 26"/>
          <p:cNvSpPr>
            <a:spLocks noChangeShapeType="1"/>
          </p:cNvSpPr>
          <p:nvPr/>
        </p:nvSpPr>
        <p:spPr bwMode="auto">
          <a:xfrm>
            <a:off x="1716088" y="4040188"/>
            <a:ext cx="0" cy="206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47" name="Line 27"/>
          <p:cNvSpPr>
            <a:spLocks noChangeShapeType="1"/>
          </p:cNvSpPr>
          <p:nvPr/>
        </p:nvSpPr>
        <p:spPr bwMode="auto">
          <a:xfrm>
            <a:off x="1716088" y="5126038"/>
            <a:ext cx="2374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48" name="Rectangle 28"/>
          <p:cNvSpPr>
            <a:spLocks noChangeArrowheads="1"/>
          </p:cNvSpPr>
          <p:nvPr/>
        </p:nvSpPr>
        <p:spPr bwMode="auto">
          <a:xfrm>
            <a:off x="1752600" y="39624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it-IT" sz="2000">
                <a:latin typeface="Arial" panose="020B0604020202020204" pitchFamily="34" charset="0"/>
              </a:rPr>
              <a:t>Profit</a:t>
            </a:r>
          </a:p>
        </p:txBody>
      </p:sp>
      <p:sp>
        <p:nvSpPr>
          <p:cNvPr id="209949" name="Rectangle 29"/>
          <p:cNvSpPr>
            <a:spLocks noChangeArrowheads="1"/>
          </p:cNvSpPr>
          <p:nvPr/>
        </p:nvSpPr>
        <p:spPr bwMode="auto">
          <a:xfrm>
            <a:off x="3784600" y="5132388"/>
            <a:ext cx="51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it-IT" i="1"/>
              <a:t>S</a:t>
            </a:r>
            <a:r>
              <a:rPr lang="en-US" altLang="it-IT" i="1" baseline="-25000"/>
              <a:t>T</a:t>
            </a:r>
          </a:p>
        </p:txBody>
      </p:sp>
      <p:sp>
        <p:nvSpPr>
          <p:cNvPr id="209950" name="Rectangle 30"/>
          <p:cNvSpPr>
            <a:spLocks noChangeArrowheads="1"/>
          </p:cNvSpPr>
          <p:nvPr/>
        </p:nvSpPr>
        <p:spPr bwMode="auto">
          <a:xfrm>
            <a:off x="2663825" y="46767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it-IT" i="1"/>
              <a:t>X</a:t>
            </a:r>
          </a:p>
        </p:txBody>
      </p:sp>
      <p:sp>
        <p:nvSpPr>
          <p:cNvPr id="209951" name="Line 31"/>
          <p:cNvSpPr>
            <a:spLocks noChangeShapeType="1"/>
          </p:cNvSpPr>
          <p:nvPr/>
        </p:nvSpPr>
        <p:spPr bwMode="auto">
          <a:xfrm>
            <a:off x="1727200" y="5227638"/>
            <a:ext cx="11414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52" name="Line 32"/>
          <p:cNvSpPr>
            <a:spLocks noChangeShapeType="1"/>
          </p:cNvSpPr>
          <p:nvPr/>
        </p:nvSpPr>
        <p:spPr bwMode="auto">
          <a:xfrm flipV="1">
            <a:off x="2855913" y="4498975"/>
            <a:ext cx="782637" cy="739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53" name="Line 33"/>
          <p:cNvSpPr>
            <a:spLocks noChangeShapeType="1"/>
          </p:cNvSpPr>
          <p:nvPr/>
        </p:nvSpPr>
        <p:spPr bwMode="auto">
          <a:xfrm flipV="1">
            <a:off x="2870200" y="5080000"/>
            <a:ext cx="0" cy="41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54" name="Line 34"/>
          <p:cNvSpPr>
            <a:spLocks noChangeShapeType="1"/>
          </p:cNvSpPr>
          <p:nvPr/>
        </p:nvSpPr>
        <p:spPr bwMode="auto">
          <a:xfrm flipH="1" flipV="1">
            <a:off x="1720850" y="4251325"/>
            <a:ext cx="1154113" cy="109061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55" name="Line 35"/>
          <p:cNvSpPr>
            <a:spLocks noChangeShapeType="1"/>
          </p:cNvSpPr>
          <p:nvPr/>
        </p:nvSpPr>
        <p:spPr bwMode="auto">
          <a:xfrm>
            <a:off x="2870200" y="5346700"/>
            <a:ext cx="742950" cy="31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56" name="Line 36"/>
          <p:cNvSpPr>
            <a:spLocks noChangeShapeType="1"/>
          </p:cNvSpPr>
          <p:nvPr/>
        </p:nvSpPr>
        <p:spPr bwMode="auto">
          <a:xfrm flipV="1">
            <a:off x="1720850" y="4264025"/>
            <a:ext cx="1922463" cy="18065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57" name="Line 37"/>
          <p:cNvSpPr>
            <a:spLocks noChangeShapeType="1"/>
          </p:cNvSpPr>
          <p:nvPr/>
        </p:nvSpPr>
        <p:spPr bwMode="auto">
          <a:xfrm>
            <a:off x="5316538" y="4035425"/>
            <a:ext cx="0" cy="206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58" name="Line 38"/>
          <p:cNvSpPr>
            <a:spLocks noChangeShapeType="1"/>
          </p:cNvSpPr>
          <p:nvPr/>
        </p:nvSpPr>
        <p:spPr bwMode="auto">
          <a:xfrm>
            <a:off x="5316538" y="5126038"/>
            <a:ext cx="2373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59" name="Rectangle 39"/>
          <p:cNvSpPr>
            <a:spLocks noChangeArrowheads="1"/>
          </p:cNvSpPr>
          <p:nvPr/>
        </p:nvSpPr>
        <p:spPr bwMode="auto">
          <a:xfrm>
            <a:off x="5334000" y="3886200"/>
            <a:ext cx="1025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it-IT" sz="2000">
                <a:latin typeface="Arial" panose="020B0604020202020204" pitchFamily="34" charset="0"/>
              </a:rPr>
              <a:t>Profit</a:t>
            </a:r>
          </a:p>
        </p:txBody>
      </p:sp>
      <p:sp>
        <p:nvSpPr>
          <p:cNvPr id="209960" name="Rectangle 40"/>
          <p:cNvSpPr>
            <a:spLocks noChangeArrowheads="1"/>
          </p:cNvSpPr>
          <p:nvPr/>
        </p:nvSpPr>
        <p:spPr bwMode="auto">
          <a:xfrm>
            <a:off x="7402513" y="5132388"/>
            <a:ext cx="51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it-IT" i="1"/>
              <a:t>S</a:t>
            </a:r>
            <a:r>
              <a:rPr lang="en-US" altLang="it-IT" i="1" baseline="-25000"/>
              <a:t>T</a:t>
            </a:r>
          </a:p>
        </p:txBody>
      </p:sp>
      <p:sp>
        <p:nvSpPr>
          <p:cNvPr id="209961" name="Rectangle 41"/>
          <p:cNvSpPr>
            <a:spLocks noChangeArrowheads="1"/>
          </p:cNvSpPr>
          <p:nvPr/>
        </p:nvSpPr>
        <p:spPr bwMode="auto">
          <a:xfrm>
            <a:off x="6226175" y="51069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it-IT" i="1"/>
              <a:t>X</a:t>
            </a:r>
          </a:p>
        </p:txBody>
      </p:sp>
      <p:sp>
        <p:nvSpPr>
          <p:cNvPr id="209962" name="Line 42"/>
          <p:cNvSpPr>
            <a:spLocks noChangeShapeType="1"/>
          </p:cNvSpPr>
          <p:nvPr/>
        </p:nvSpPr>
        <p:spPr bwMode="auto">
          <a:xfrm>
            <a:off x="5314950" y="5029200"/>
            <a:ext cx="11287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63" name="Line 43"/>
          <p:cNvSpPr>
            <a:spLocks noChangeShapeType="1"/>
          </p:cNvSpPr>
          <p:nvPr/>
        </p:nvSpPr>
        <p:spPr bwMode="auto">
          <a:xfrm flipH="1" flipV="1">
            <a:off x="6435725" y="4995863"/>
            <a:ext cx="903288" cy="855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64" name="Line 44"/>
          <p:cNvSpPr>
            <a:spLocks noChangeShapeType="1"/>
          </p:cNvSpPr>
          <p:nvPr/>
        </p:nvSpPr>
        <p:spPr bwMode="auto">
          <a:xfrm>
            <a:off x="5295900" y="4127500"/>
            <a:ext cx="2051050" cy="19431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65" name="Line 45"/>
          <p:cNvSpPr>
            <a:spLocks noChangeShapeType="1"/>
          </p:cNvSpPr>
          <p:nvPr/>
        </p:nvSpPr>
        <p:spPr bwMode="auto">
          <a:xfrm flipV="1">
            <a:off x="6438900" y="5080000"/>
            <a:ext cx="0" cy="41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66" name="Line 46"/>
          <p:cNvSpPr>
            <a:spLocks noChangeShapeType="1"/>
          </p:cNvSpPr>
          <p:nvPr/>
        </p:nvSpPr>
        <p:spPr bwMode="auto">
          <a:xfrm>
            <a:off x="6437313" y="4910138"/>
            <a:ext cx="8826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67" name="Line 47"/>
          <p:cNvSpPr>
            <a:spLocks noChangeShapeType="1"/>
          </p:cNvSpPr>
          <p:nvPr/>
        </p:nvSpPr>
        <p:spPr bwMode="auto">
          <a:xfrm flipH="1">
            <a:off x="5326063" y="4887913"/>
            <a:ext cx="1112837" cy="10541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9968" name="Rectangle 48"/>
          <p:cNvSpPr>
            <a:spLocks noChangeArrowheads="1"/>
          </p:cNvSpPr>
          <p:nvPr/>
        </p:nvSpPr>
        <p:spPr bwMode="auto">
          <a:xfrm>
            <a:off x="2516188" y="3486150"/>
            <a:ext cx="542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it-IT" sz="2000">
                <a:latin typeface="Arial" panose="020B0604020202020204" pitchFamily="34" charset="0"/>
              </a:rPr>
              <a:t>(a)</a:t>
            </a:r>
          </a:p>
        </p:txBody>
      </p:sp>
      <p:sp>
        <p:nvSpPr>
          <p:cNvPr id="209969" name="Rectangle 49"/>
          <p:cNvSpPr>
            <a:spLocks noChangeArrowheads="1"/>
          </p:cNvSpPr>
          <p:nvPr/>
        </p:nvSpPr>
        <p:spPr bwMode="auto">
          <a:xfrm>
            <a:off x="6105525" y="3622675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it-IT" sz="2000">
                <a:latin typeface="Arial" panose="020B0604020202020204" pitchFamily="34" charset="0"/>
              </a:rPr>
              <a:t>(b)</a:t>
            </a:r>
          </a:p>
        </p:txBody>
      </p:sp>
      <p:sp>
        <p:nvSpPr>
          <p:cNvPr id="209970" name="Rectangle 50"/>
          <p:cNvSpPr>
            <a:spLocks noChangeArrowheads="1"/>
          </p:cNvSpPr>
          <p:nvPr/>
        </p:nvSpPr>
        <p:spPr bwMode="auto">
          <a:xfrm>
            <a:off x="2584450" y="5851525"/>
            <a:ext cx="481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it-IT" sz="2000">
                <a:latin typeface="Arial" panose="020B0604020202020204" pitchFamily="34" charset="0"/>
              </a:rPr>
              <a:t>(c)</a:t>
            </a:r>
          </a:p>
        </p:txBody>
      </p:sp>
      <p:sp>
        <p:nvSpPr>
          <p:cNvPr id="209971" name="Rectangle 51"/>
          <p:cNvSpPr>
            <a:spLocks noChangeArrowheads="1"/>
          </p:cNvSpPr>
          <p:nvPr/>
        </p:nvSpPr>
        <p:spPr bwMode="auto">
          <a:xfrm>
            <a:off x="6105525" y="5851525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it-IT" sz="2000">
                <a:latin typeface="Arial" panose="020B0604020202020204" pitchFamily="34" charset="0"/>
              </a:rPr>
              <a:t>(d)</a:t>
            </a:r>
          </a:p>
        </p:txBody>
      </p:sp>
      <p:sp>
        <p:nvSpPr>
          <p:cNvPr id="209972" name="Text Box 52"/>
          <p:cNvSpPr txBox="1">
            <a:spLocks noChangeArrowheads="1"/>
          </p:cNvSpPr>
          <p:nvPr/>
        </p:nvSpPr>
        <p:spPr bwMode="auto">
          <a:xfrm>
            <a:off x="457200" y="1752600"/>
            <a:ext cx="838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1400"/>
              <a:t>cap on long strategy</a:t>
            </a:r>
          </a:p>
        </p:txBody>
      </p:sp>
      <p:sp>
        <p:nvSpPr>
          <p:cNvPr id="209974" name="Text Box 54"/>
          <p:cNvSpPr txBox="1">
            <a:spLocks noChangeArrowheads="1"/>
          </p:cNvSpPr>
          <p:nvPr/>
        </p:nvSpPr>
        <p:spPr bwMode="auto">
          <a:xfrm>
            <a:off x="457200" y="3994150"/>
            <a:ext cx="838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1400"/>
              <a:t>floor on long strategy</a:t>
            </a:r>
          </a:p>
        </p:txBody>
      </p:sp>
      <p:sp>
        <p:nvSpPr>
          <p:cNvPr id="209975" name="Text Box 55"/>
          <p:cNvSpPr txBox="1">
            <a:spLocks noChangeArrowheads="1"/>
          </p:cNvSpPr>
          <p:nvPr/>
        </p:nvSpPr>
        <p:spPr bwMode="auto">
          <a:xfrm>
            <a:off x="7543800" y="1752600"/>
            <a:ext cx="838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1400"/>
              <a:t>floor on short strategy</a:t>
            </a:r>
          </a:p>
        </p:txBody>
      </p:sp>
      <p:sp>
        <p:nvSpPr>
          <p:cNvPr id="209976" name="Text Box 56"/>
          <p:cNvSpPr txBox="1">
            <a:spLocks noChangeArrowheads="1"/>
          </p:cNvSpPr>
          <p:nvPr/>
        </p:nvSpPr>
        <p:spPr bwMode="auto">
          <a:xfrm>
            <a:off x="7620000" y="4146550"/>
            <a:ext cx="838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1400"/>
              <a:t>cap on short strategy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3.</a:t>
            </a:r>
            <a:fld id="{1070C229-EE7F-4BC2-8912-66B2349B1EA2}" type="slidenum">
              <a:rPr lang="en-US" altLang="it-IT"/>
              <a:pPr/>
              <a:t>14</a:t>
            </a:fld>
            <a:endParaRPr lang="en-US" altLang="it-IT" b="0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Basket of options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b="1" dirty="0"/>
              <a:t>spread type</a:t>
            </a:r>
            <a:r>
              <a:rPr lang="it-IT" altLang="it-IT" dirty="0"/>
              <a:t>: basket of options of the same type (call or put)</a:t>
            </a:r>
          </a:p>
          <a:p>
            <a:pPr lvl="1"/>
            <a:r>
              <a:rPr lang="it-IT" altLang="it-IT" dirty="0"/>
              <a:t>bull spread</a:t>
            </a:r>
          </a:p>
          <a:p>
            <a:pPr lvl="1"/>
            <a:r>
              <a:rPr lang="it-IT" altLang="it-IT" dirty="0"/>
              <a:t>bearish spread</a:t>
            </a:r>
          </a:p>
          <a:p>
            <a:pPr lvl="1"/>
            <a:r>
              <a:rPr lang="it-IT" altLang="it-IT" dirty="0"/>
              <a:t>butterfly spread</a:t>
            </a:r>
          </a:p>
          <a:p>
            <a:r>
              <a:rPr lang="it-IT" altLang="it-IT" b="1" dirty="0"/>
              <a:t>combination type</a:t>
            </a:r>
            <a:r>
              <a:rPr lang="it-IT" altLang="it-IT" dirty="0"/>
              <a:t>: basket of options of different types</a:t>
            </a:r>
          </a:p>
          <a:p>
            <a:pPr lvl="1"/>
            <a:r>
              <a:rPr lang="it-IT" altLang="it-IT" dirty="0"/>
              <a:t>straddles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3.</a:t>
            </a:r>
            <a:fld id="{02B0D273-68F6-40F6-A79B-98556201D75D}" type="slidenum">
              <a:rPr lang="en-US" altLang="it-IT"/>
              <a:pPr/>
              <a:t>15</a:t>
            </a:fld>
            <a:endParaRPr lang="en-US" altLang="it-IT" b="0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it-IT"/>
              <a:t>Bull Spread Using Calls</a:t>
            </a:r>
            <a:br>
              <a:rPr lang="en-US" altLang="it-IT"/>
            </a:br>
            <a:endParaRPr lang="en-US" altLang="it-IT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5138" y="1752600"/>
            <a:ext cx="4114800" cy="2438400"/>
          </a:xfrm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it-IT" sz="2400"/>
              <a:t> </a:t>
            </a:r>
          </a:p>
        </p:txBody>
      </p:sp>
      <p:sp>
        <p:nvSpPr>
          <p:cNvPr id="211972" name="Line 4"/>
          <p:cNvSpPr>
            <a:spLocks noChangeShapeType="1"/>
          </p:cNvSpPr>
          <p:nvPr/>
        </p:nvSpPr>
        <p:spPr bwMode="auto">
          <a:xfrm>
            <a:off x="2192338" y="22860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1973" name="Line 5"/>
          <p:cNvSpPr>
            <a:spLocks noChangeShapeType="1"/>
          </p:cNvSpPr>
          <p:nvPr/>
        </p:nvSpPr>
        <p:spPr bwMode="auto">
          <a:xfrm>
            <a:off x="2192338" y="41148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1974" name="Line 6"/>
          <p:cNvSpPr>
            <a:spLocks noChangeShapeType="1"/>
          </p:cNvSpPr>
          <p:nvPr/>
        </p:nvSpPr>
        <p:spPr bwMode="auto">
          <a:xfrm flipV="1">
            <a:off x="4021138" y="40386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1975" name="Line 7"/>
          <p:cNvSpPr>
            <a:spLocks noChangeShapeType="1"/>
          </p:cNvSpPr>
          <p:nvPr/>
        </p:nvSpPr>
        <p:spPr bwMode="auto">
          <a:xfrm flipV="1">
            <a:off x="5849938" y="40386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1976" name="Rectangle 8"/>
          <p:cNvSpPr>
            <a:spLocks noChangeArrowheads="1"/>
          </p:cNvSpPr>
          <p:nvPr/>
        </p:nvSpPr>
        <p:spPr bwMode="auto">
          <a:xfrm>
            <a:off x="3776663" y="4084638"/>
            <a:ext cx="565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it-IT" sz="3200" i="1"/>
              <a:t>X</a:t>
            </a:r>
            <a:r>
              <a:rPr lang="en-US" altLang="it-IT" sz="3200" i="1" baseline="-25000"/>
              <a:t>1</a:t>
            </a:r>
          </a:p>
        </p:txBody>
      </p:sp>
      <p:sp>
        <p:nvSpPr>
          <p:cNvPr id="211977" name="Rectangle 9"/>
          <p:cNvSpPr>
            <a:spLocks noChangeArrowheads="1"/>
          </p:cNvSpPr>
          <p:nvPr/>
        </p:nvSpPr>
        <p:spPr bwMode="auto">
          <a:xfrm>
            <a:off x="5181600" y="4084638"/>
            <a:ext cx="14843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lvl="1"/>
            <a:r>
              <a:rPr lang="en-US" altLang="it-IT" sz="3200" i="1"/>
              <a:t>X</a:t>
            </a:r>
            <a:r>
              <a:rPr lang="en-US" altLang="it-IT" sz="3200" i="1" baseline="-25000"/>
              <a:t>2</a:t>
            </a:r>
          </a:p>
        </p:txBody>
      </p:sp>
      <p:sp>
        <p:nvSpPr>
          <p:cNvPr id="211978" name="Rectangle 10"/>
          <p:cNvSpPr>
            <a:spLocks noChangeArrowheads="1"/>
          </p:cNvSpPr>
          <p:nvPr/>
        </p:nvSpPr>
        <p:spPr bwMode="auto">
          <a:xfrm>
            <a:off x="2176463" y="2332038"/>
            <a:ext cx="1133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it-IT" sz="3200">
                <a:latin typeface="Arial" panose="020B0604020202020204" pitchFamily="34" charset="0"/>
              </a:rPr>
              <a:t>Profit</a:t>
            </a:r>
          </a:p>
        </p:txBody>
      </p:sp>
      <p:sp>
        <p:nvSpPr>
          <p:cNvPr id="211979" name="Rectangle 11"/>
          <p:cNvSpPr>
            <a:spLocks noChangeArrowheads="1"/>
          </p:cNvSpPr>
          <p:nvPr/>
        </p:nvSpPr>
        <p:spPr bwMode="auto">
          <a:xfrm>
            <a:off x="6900863" y="3505200"/>
            <a:ext cx="5667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it-IT" sz="3200" i="1"/>
              <a:t>S</a:t>
            </a:r>
            <a:r>
              <a:rPr lang="en-US" altLang="it-IT" sz="3200" i="1" baseline="-25000"/>
              <a:t>T</a:t>
            </a:r>
          </a:p>
        </p:txBody>
      </p:sp>
      <p:sp>
        <p:nvSpPr>
          <p:cNvPr id="211980" name="Line 12"/>
          <p:cNvSpPr>
            <a:spLocks noChangeShapeType="1"/>
          </p:cNvSpPr>
          <p:nvPr/>
        </p:nvSpPr>
        <p:spPr bwMode="auto">
          <a:xfrm flipV="1">
            <a:off x="4021138" y="3200400"/>
            <a:ext cx="182880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1981" name="Line 13"/>
          <p:cNvSpPr>
            <a:spLocks noChangeShapeType="1"/>
          </p:cNvSpPr>
          <p:nvPr/>
        </p:nvSpPr>
        <p:spPr bwMode="auto">
          <a:xfrm flipV="1">
            <a:off x="4021138" y="2438400"/>
            <a:ext cx="3048000" cy="3048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1982" name="Line 14"/>
          <p:cNvSpPr>
            <a:spLocks noChangeShapeType="1"/>
          </p:cNvSpPr>
          <p:nvPr/>
        </p:nvSpPr>
        <p:spPr bwMode="auto">
          <a:xfrm flipH="1">
            <a:off x="2192338" y="5486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1983" name="Line 15"/>
          <p:cNvSpPr>
            <a:spLocks noChangeShapeType="1"/>
          </p:cNvSpPr>
          <p:nvPr/>
        </p:nvSpPr>
        <p:spPr bwMode="auto">
          <a:xfrm flipH="1">
            <a:off x="2192338" y="50292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1984" name="Line 16"/>
          <p:cNvSpPr>
            <a:spLocks noChangeShapeType="1"/>
          </p:cNvSpPr>
          <p:nvPr/>
        </p:nvSpPr>
        <p:spPr bwMode="auto">
          <a:xfrm>
            <a:off x="5849938" y="3200400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1985" name="Line 17"/>
          <p:cNvSpPr>
            <a:spLocks noChangeShapeType="1"/>
          </p:cNvSpPr>
          <p:nvPr/>
        </p:nvSpPr>
        <p:spPr bwMode="auto">
          <a:xfrm flipH="1">
            <a:off x="2192338" y="3657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1986" name="Line 18"/>
          <p:cNvSpPr>
            <a:spLocks noChangeShapeType="1"/>
          </p:cNvSpPr>
          <p:nvPr/>
        </p:nvSpPr>
        <p:spPr bwMode="auto">
          <a:xfrm>
            <a:off x="5849938" y="3657600"/>
            <a:ext cx="121920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1987" name="Text Box 19"/>
          <p:cNvSpPr txBox="1">
            <a:spLocks noChangeArrowheads="1"/>
          </p:cNvSpPr>
          <p:nvPr/>
        </p:nvSpPr>
        <p:spPr bwMode="auto">
          <a:xfrm>
            <a:off x="3810000" y="57150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/>
              <a:t>initial cash outflow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3.</a:t>
            </a:r>
            <a:fld id="{CE65F819-8837-4A16-B764-B101D15F5E94}" type="slidenum">
              <a:rPr lang="en-US" altLang="it-IT"/>
              <a:pPr/>
              <a:t>16</a:t>
            </a:fld>
            <a:endParaRPr lang="en-US" altLang="it-IT" b="0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it-IT"/>
              <a:t>Bull Spread Using Puts</a:t>
            </a:r>
            <a:br>
              <a:rPr lang="en-US" altLang="it-IT"/>
            </a:br>
            <a:endParaRPr lang="en-US" altLang="it-IT"/>
          </a:p>
        </p:txBody>
      </p:sp>
      <p:grpSp>
        <p:nvGrpSpPr>
          <p:cNvPr id="214019" name="Group 3"/>
          <p:cNvGrpSpPr>
            <a:grpSpLocks/>
          </p:cNvGrpSpPr>
          <p:nvPr/>
        </p:nvGrpSpPr>
        <p:grpSpPr bwMode="auto">
          <a:xfrm>
            <a:off x="1506538" y="1752600"/>
            <a:ext cx="5708650" cy="4191000"/>
            <a:chOff x="949" y="1104"/>
            <a:chExt cx="3596" cy="2640"/>
          </a:xfrm>
        </p:grpSpPr>
        <p:sp>
          <p:nvSpPr>
            <p:cNvPr id="214020" name="Rectangle 4"/>
            <p:cNvSpPr>
              <a:spLocks noChangeArrowheads="1"/>
            </p:cNvSpPr>
            <p:nvPr/>
          </p:nvSpPr>
          <p:spPr bwMode="auto">
            <a:xfrm>
              <a:off x="949" y="1104"/>
              <a:ext cx="2592" cy="1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4021" name="Line 5"/>
            <p:cNvSpPr>
              <a:spLocks noChangeShapeType="1"/>
            </p:cNvSpPr>
            <p:nvPr/>
          </p:nvSpPr>
          <p:spPr bwMode="auto">
            <a:xfrm>
              <a:off x="1242" y="1440"/>
              <a:ext cx="0" cy="2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4022" name="Line 6"/>
            <p:cNvSpPr>
              <a:spLocks noChangeShapeType="1"/>
            </p:cNvSpPr>
            <p:nvPr/>
          </p:nvSpPr>
          <p:spPr bwMode="auto">
            <a:xfrm>
              <a:off x="1242" y="2592"/>
              <a:ext cx="32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4023" name="Line 7"/>
            <p:cNvSpPr>
              <a:spLocks noChangeShapeType="1"/>
            </p:cNvSpPr>
            <p:nvPr/>
          </p:nvSpPr>
          <p:spPr bwMode="auto">
            <a:xfrm flipV="1">
              <a:off x="2394" y="2544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4024" name="Line 8"/>
            <p:cNvSpPr>
              <a:spLocks noChangeShapeType="1"/>
            </p:cNvSpPr>
            <p:nvPr/>
          </p:nvSpPr>
          <p:spPr bwMode="auto">
            <a:xfrm flipV="1">
              <a:off x="3546" y="2544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4025" name="Rectangle 9"/>
            <p:cNvSpPr>
              <a:spLocks noChangeArrowheads="1"/>
            </p:cNvSpPr>
            <p:nvPr/>
          </p:nvSpPr>
          <p:spPr bwMode="auto">
            <a:xfrm>
              <a:off x="2240" y="2189"/>
              <a:ext cx="3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it-IT" sz="3200" i="1"/>
                <a:t>X</a:t>
              </a:r>
              <a:r>
                <a:rPr lang="en-US" altLang="it-IT" sz="3200" i="1" baseline="-25000"/>
                <a:t>1</a:t>
              </a:r>
            </a:p>
          </p:txBody>
        </p:sp>
        <p:sp>
          <p:nvSpPr>
            <p:cNvPr id="214026" name="Rectangle 10"/>
            <p:cNvSpPr>
              <a:spLocks noChangeArrowheads="1"/>
            </p:cNvSpPr>
            <p:nvPr/>
          </p:nvSpPr>
          <p:spPr bwMode="auto">
            <a:xfrm>
              <a:off x="3392" y="2189"/>
              <a:ext cx="3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it-IT" sz="3200" i="1"/>
                <a:t>X</a:t>
              </a:r>
              <a:r>
                <a:rPr lang="en-US" altLang="it-IT" sz="3200" i="1" baseline="-25000"/>
                <a:t>2</a:t>
              </a:r>
            </a:p>
          </p:txBody>
        </p:sp>
        <p:sp>
          <p:nvSpPr>
            <p:cNvPr id="214027" name="Rectangle 11"/>
            <p:cNvSpPr>
              <a:spLocks noChangeArrowheads="1"/>
            </p:cNvSpPr>
            <p:nvPr/>
          </p:nvSpPr>
          <p:spPr bwMode="auto">
            <a:xfrm>
              <a:off x="1232" y="1469"/>
              <a:ext cx="71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it-IT" sz="3200">
                  <a:latin typeface="Arial" panose="020B0604020202020204" pitchFamily="34" charset="0"/>
                </a:rPr>
                <a:t>Profit</a:t>
              </a:r>
            </a:p>
          </p:txBody>
        </p:sp>
        <p:sp>
          <p:nvSpPr>
            <p:cNvPr id="214028" name="Rectangle 12"/>
            <p:cNvSpPr>
              <a:spLocks noChangeArrowheads="1"/>
            </p:cNvSpPr>
            <p:nvPr/>
          </p:nvSpPr>
          <p:spPr bwMode="auto">
            <a:xfrm>
              <a:off x="4208" y="2189"/>
              <a:ext cx="33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it-IT" sz="3200" i="1"/>
                <a:t>S</a:t>
              </a:r>
              <a:r>
                <a:rPr lang="en-US" altLang="it-IT" sz="3200" i="1" baseline="-25000"/>
                <a:t>T</a:t>
              </a:r>
            </a:p>
          </p:txBody>
        </p:sp>
        <p:sp>
          <p:nvSpPr>
            <p:cNvPr id="214029" name="Line 13"/>
            <p:cNvSpPr>
              <a:spLocks noChangeShapeType="1"/>
            </p:cNvSpPr>
            <p:nvPr/>
          </p:nvSpPr>
          <p:spPr bwMode="auto">
            <a:xfrm flipV="1">
              <a:off x="2394" y="2016"/>
              <a:ext cx="1152" cy="1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4030" name="Line 14"/>
            <p:cNvSpPr>
              <a:spLocks noChangeShapeType="1"/>
            </p:cNvSpPr>
            <p:nvPr/>
          </p:nvSpPr>
          <p:spPr bwMode="auto">
            <a:xfrm flipH="1">
              <a:off x="1242" y="3168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4031" name="Line 15"/>
            <p:cNvSpPr>
              <a:spLocks noChangeShapeType="1"/>
            </p:cNvSpPr>
            <p:nvPr/>
          </p:nvSpPr>
          <p:spPr bwMode="auto">
            <a:xfrm>
              <a:off x="3546" y="2016"/>
              <a:ext cx="8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4032" name="Line 16"/>
            <p:cNvSpPr>
              <a:spLocks noChangeShapeType="1"/>
            </p:cNvSpPr>
            <p:nvPr/>
          </p:nvSpPr>
          <p:spPr bwMode="auto">
            <a:xfrm flipH="1">
              <a:off x="1541" y="1728"/>
              <a:ext cx="2016" cy="20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4033" name="Line 17"/>
            <p:cNvSpPr>
              <a:spLocks noChangeShapeType="1"/>
            </p:cNvSpPr>
            <p:nvPr/>
          </p:nvSpPr>
          <p:spPr bwMode="auto">
            <a:xfrm>
              <a:off x="3557" y="172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4034" name="Line 18"/>
            <p:cNvSpPr>
              <a:spLocks noChangeShapeType="1"/>
            </p:cNvSpPr>
            <p:nvPr/>
          </p:nvSpPr>
          <p:spPr bwMode="auto">
            <a:xfrm flipH="1" flipV="1">
              <a:off x="1253" y="1728"/>
              <a:ext cx="1152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4035" name="Line 19"/>
            <p:cNvSpPr>
              <a:spLocks noChangeShapeType="1"/>
            </p:cNvSpPr>
            <p:nvPr/>
          </p:nvSpPr>
          <p:spPr bwMode="auto">
            <a:xfrm>
              <a:off x="2405" y="2880"/>
              <a:ext cx="19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14036" name="Text Box 20"/>
          <p:cNvSpPr txBox="1">
            <a:spLocks noChangeArrowheads="1"/>
          </p:cNvSpPr>
          <p:nvPr/>
        </p:nvSpPr>
        <p:spPr bwMode="auto">
          <a:xfrm>
            <a:off x="3810000" y="57150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/>
              <a:t>initial cash outflow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3.</a:t>
            </a:r>
            <a:fld id="{B82C1381-EF71-42F7-98F8-DBEA6E5303C9}" type="slidenum">
              <a:rPr lang="en-US" altLang="it-IT"/>
              <a:pPr/>
              <a:t>17</a:t>
            </a:fld>
            <a:endParaRPr lang="en-US" altLang="it-IT" b="0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it-IT"/>
              <a:t>Bear Spread Using Calls</a:t>
            </a:r>
            <a:br>
              <a:rPr lang="en-US" altLang="it-IT"/>
            </a:br>
            <a:endParaRPr lang="en-US" altLang="it-IT"/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1752600" y="1676400"/>
            <a:ext cx="411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6068" name="Line 4"/>
          <p:cNvSpPr>
            <a:spLocks noChangeShapeType="1"/>
          </p:cNvSpPr>
          <p:nvPr/>
        </p:nvSpPr>
        <p:spPr bwMode="auto">
          <a:xfrm>
            <a:off x="2217738" y="22098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6069" name="Line 5"/>
          <p:cNvSpPr>
            <a:spLocks noChangeShapeType="1"/>
          </p:cNvSpPr>
          <p:nvPr/>
        </p:nvSpPr>
        <p:spPr bwMode="auto">
          <a:xfrm>
            <a:off x="2217738" y="40386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6070" name="Line 6"/>
          <p:cNvSpPr>
            <a:spLocks noChangeShapeType="1"/>
          </p:cNvSpPr>
          <p:nvPr/>
        </p:nvSpPr>
        <p:spPr bwMode="auto">
          <a:xfrm flipV="1">
            <a:off x="4046538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6071" name="Line 7"/>
          <p:cNvSpPr>
            <a:spLocks noChangeShapeType="1"/>
          </p:cNvSpPr>
          <p:nvPr/>
        </p:nvSpPr>
        <p:spPr bwMode="auto">
          <a:xfrm flipV="1">
            <a:off x="5875338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6072" name="Rectangle 8"/>
          <p:cNvSpPr>
            <a:spLocks noChangeArrowheads="1"/>
          </p:cNvSpPr>
          <p:nvPr/>
        </p:nvSpPr>
        <p:spPr bwMode="auto">
          <a:xfrm>
            <a:off x="3802063" y="3398838"/>
            <a:ext cx="565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it-IT" sz="3200" i="1"/>
              <a:t>X</a:t>
            </a:r>
            <a:r>
              <a:rPr lang="en-US" altLang="it-IT" sz="3200" i="1" baseline="-25000"/>
              <a:t>1</a:t>
            </a:r>
          </a:p>
        </p:txBody>
      </p:sp>
      <p:sp>
        <p:nvSpPr>
          <p:cNvPr id="216073" name="Rectangle 9"/>
          <p:cNvSpPr>
            <a:spLocks noChangeArrowheads="1"/>
          </p:cNvSpPr>
          <p:nvPr/>
        </p:nvSpPr>
        <p:spPr bwMode="auto">
          <a:xfrm>
            <a:off x="5630863" y="3398838"/>
            <a:ext cx="565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it-IT" sz="3200" i="1"/>
              <a:t>X</a:t>
            </a:r>
            <a:r>
              <a:rPr lang="en-US" altLang="it-IT" sz="3200" i="1" baseline="-25000"/>
              <a:t>2</a:t>
            </a:r>
          </a:p>
        </p:txBody>
      </p:sp>
      <p:sp>
        <p:nvSpPr>
          <p:cNvPr id="216074" name="Rectangle 10"/>
          <p:cNvSpPr>
            <a:spLocks noChangeArrowheads="1"/>
          </p:cNvSpPr>
          <p:nvPr/>
        </p:nvSpPr>
        <p:spPr bwMode="auto">
          <a:xfrm>
            <a:off x="2201863" y="1981200"/>
            <a:ext cx="11318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it-IT" sz="3200">
                <a:latin typeface="Arial" panose="020B0604020202020204" pitchFamily="34" charset="0"/>
              </a:rPr>
              <a:t>Profit</a:t>
            </a:r>
          </a:p>
        </p:txBody>
      </p:sp>
      <p:sp>
        <p:nvSpPr>
          <p:cNvPr id="216075" name="Rectangle 11"/>
          <p:cNvSpPr>
            <a:spLocks noChangeArrowheads="1"/>
          </p:cNvSpPr>
          <p:nvPr/>
        </p:nvSpPr>
        <p:spPr bwMode="auto">
          <a:xfrm>
            <a:off x="7002463" y="3398838"/>
            <a:ext cx="5349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it-IT" sz="3200" i="1"/>
              <a:t>S</a:t>
            </a:r>
            <a:r>
              <a:rPr lang="en-US" altLang="it-IT" sz="3200" i="1" baseline="-25000"/>
              <a:t>T</a:t>
            </a:r>
          </a:p>
        </p:txBody>
      </p:sp>
      <p:sp>
        <p:nvSpPr>
          <p:cNvPr id="216076" name="Line 12"/>
          <p:cNvSpPr>
            <a:spLocks noChangeShapeType="1"/>
          </p:cNvSpPr>
          <p:nvPr/>
        </p:nvSpPr>
        <p:spPr bwMode="auto">
          <a:xfrm>
            <a:off x="2227263" y="2667000"/>
            <a:ext cx="18367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6077" name="Line 13"/>
          <p:cNvSpPr>
            <a:spLocks noChangeShapeType="1"/>
          </p:cNvSpPr>
          <p:nvPr/>
        </p:nvSpPr>
        <p:spPr bwMode="auto">
          <a:xfrm>
            <a:off x="4056063" y="2667000"/>
            <a:ext cx="3048000" cy="3048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6078" name="Line 14"/>
          <p:cNvSpPr>
            <a:spLocks noChangeShapeType="1"/>
          </p:cNvSpPr>
          <p:nvPr/>
        </p:nvSpPr>
        <p:spPr bwMode="auto">
          <a:xfrm>
            <a:off x="2227263" y="31242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6079" name="Line 15"/>
          <p:cNvSpPr>
            <a:spLocks noChangeShapeType="1"/>
          </p:cNvSpPr>
          <p:nvPr/>
        </p:nvSpPr>
        <p:spPr bwMode="auto">
          <a:xfrm>
            <a:off x="4056063" y="3124200"/>
            <a:ext cx="182880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6080" name="Line 16"/>
          <p:cNvSpPr>
            <a:spLocks noChangeShapeType="1"/>
          </p:cNvSpPr>
          <p:nvPr/>
        </p:nvSpPr>
        <p:spPr bwMode="auto">
          <a:xfrm>
            <a:off x="5884863" y="49530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6081" name="Line 17"/>
          <p:cNvSpPr>
            <a:spLocks noChangeShapeType="1"/>
          </p:cNvSpPr>
          <p:nvPr/>
        </p:nvSpPr>
        <p:spPr bwMode="auto">
          <a:xfrm flipH="1">
            <a:off x="2227263" y="4495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6082" name="Line 18"/>
          <p:cNvSpPr>
            <a:spLocks noChangeShapeType="1"/>
          </p:cNvSpPr>
          <p:nvPr/>
        </p:nvSpPr>
        <p:spPr bwMode="auto">
          <a:xfrm flipV="1">
            <a:off x="5884863" y="3200400"/>
            <a:ext cx="129540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6083" name="Text Box 19"/>
          <p:cNvSpPr txBox="1">
            <a:spLocks noChangeArrowheads="1"/>
          </p:cNvSpPr>
          <p:nvPr/>
        </p:nvSpPr>
        <p:spPr bwMode="auto">
          <a:xfrm>
            <a:off x="3810000" y="57150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/>
              <a:t>initial cash inflow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3.</a:t>
            </a:r>
            <a:fld id="{9E5A521B-5EA6-49CB-A358-4F8C2B54BE60}" type="slidenum">
              <a:rPr lang="en-US" altLang="it-IT"/>
              <a:pPr/>
              <a:t>18</a:t>
            </a:fld>
            <a:endParaRPr lang="en-US" altLang="it-IT" b="0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19200"/>
          </a:xfrm>
          <a:noFill/>
          <a:ln/>
        </p:spPr>
        <p:txBody>
          <a:bodyPr lIns="92075" tIns="46038" rIns="92075" bIns="46038"/>
          <a:lstStyle/>
          <a:p>
            <a:r>
              <a:rPr lang="en-US" altLang="it-IT"/>
              <a:t>Bear Spread Using Puts</a:t>
            </a:r>
            <a:br>
              <a:rPr lang="en-US" altLang="it-IT"/>
            </a:br>
            <a:endParaRPr lang="en-US" altLang="it-IT"/>
          </a:p>
        </p:txBody>
      </p:sp>
      <p:grpSp>
        <p:nvGrpSpPr>
          <p:cNvPr id="218115" name="Group 3"/>
          <p:cNvGrpSpPr>
            <a:grpSpLocks/>
          </p:cNvGrpSpPr>
          <p:nvPr/>
        </p:nvGrpSpPr>
        <p:grpSpPr bwMode="auto">
          <a:xfrm>
            <a:off x="1731963" y="1600200"/>
            <a:ext cx="5708650" cy="4191000"/>
            <a:chOff x="1091" y="1008"/>
            <a:chExt cx="3596" cy="2640"/>
          </a:xfrm>
        </p:grpSpPr>
        <p:sp>
          <p:nvSpPr>
            <p:cNvPr id="218116" name="Rectangle 4"/>
            <p:cNvSpPr>
              <a:spLocks noChangeArrowheads="1"/>
            </p:cNvSpPr>
            <p:nvPr/>
          </p:nvSpPr>
          <p:spPr bwMode="auto">
            <a:xfrm>
              <a:off x="1091" y="1008"/>
              <a:ext cx="2592" cy="1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8117" name="Line 5"/>
            <p:cNvSpPr>
              <a:spLocks noChangeShapeType="1"/>
            </p:cNvSpPr>
            <p:nvPr/>
          </p:nvSpPr>
          <p:spPr bwMode="auto">
            <a:xfrm>
              <a:off x="1384" y="1344"/>
              <a:ext cx="0" cy="2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8118" name="Line 6"/>
            <p:cNvSpPr>
              <a:spLocks noChangeShapeType="1"/>
            </p:cNvSpPr>
            <p:nvPr/>
          </p:nvSpPr>
          <p:spPr bwMode="auto">
            <a:xfrm>
              <a:off x="1384" y="2496"/>
              <a:ext cx="32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8119" name="Line 7"/>
            <p:cNvSpPr>
              <a:spLocks noChangeShapeType="1"/>
            </p:cNvSpPr>
            <p:nvPr/>
          </p:nvSpPr>
          <p:spPr bwMode="auto">
            <a:xfrm flipV="1">
              <a:off x="2536" y="2448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8120" name="Line 8"/>
            <p:cNvSpPr>
              <a:spLocks noChangeShapeType="1"/>
            </p:cNvSpPr>
            <p:nvPr/>
          </p:nvSpPr>
          <p:spPr bwMode="auto">
            <a:xfrm flipV="1">
              <a:off x="3688" y="2448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8121" name="Rectangle 9"/>
            <p:cNvSpPr>
              <a:spLocks noChangeArrowheads="1"/>
            </p:cNvSpPr>
            <p:nvPr/>
          </p:nvSpPr>
          <p:spPr bwMode="auto">
            <a:xfrm>
              <a:off x="2382" y="2477"/>
              <a:ext cx="3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it-IT" sz="3200" i="1"/>
                <a:t>X</a:t>
              </a:r>
              <a:r>
                <a:rPr lang="en-US" altLang="it-IT" sz="3200" i="1" baseline="-25000"/>
                <a:t>1</a:t>
              </a:r>
            </a:p>
          </p:txBody>
        </p:sp>
        <p:sp>
          <p:nvSpPr>
            <p:cNvPr id="218122" name="Rectangle 10"/>
            <p:cNvSpPr>
              <a:spLocks noChangeArrowheads="1"/>
            </p:cNvSpPr>
            <p:nvPr/>
          </p:nvSpPr>
          <p:spPr bwMode="auto">
            <a:xfrm>
              <a:off x="3534" y="2477"/>
              <a:ext cx="3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it-IT" sz="3200" i="1"/>
                <a:t>X</a:t>
              </a:r>
              <a:r>
                <a:rPr lang="en-US" altLang="it-IT" sz="3200" i="1" baseline="-25000"/>
                <a:t>2</a:t>
              </a:r>
            </a:p>
          </p:txBody>
        </p:sp>
        <p:sp>
          <p:nvSpPr>
            <p:cNvPr id="218123" name="Rectangle 11"/>
            <p:cNvSpPr>
              <a:spLocks noChangeArrowheads="1"/>
            </p:cNvSpPr>
            <p:nvPr/>
          </p:nvSpPr>
          <p:spPr bwMode="auto">
            <a:xfrm>
              <a:off x="1374" y="1373"/>
              <a:ext cx="71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it-IT" sz="3200">
                  <a:latin typeface="Arial" panose="020B0604020202020204" pitchFamily="34" charset="0"/>
                </a:rPr>
                <a:t>Profit</a:t>
              </a:r>
            </a:p>
          </p:txBody>
        </p:sp>
        <p:sp>
          <p:nvSpPr>
            <p:cNvPr id="218124" name="Rectangle 12"/>
            <p:cNvSpPr>
              <a:spLocks noChangeArrowheads="1"/>
            </p:cNvSpPr>
            <p:nvPr/>
          </p:nvSpPr>
          <p:spPr bwMode="auto">
            <a:xfrm>
              <a:off x="4350" y="2477"/>
              <a:ext cx="33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it-IT" sz="3200" i="1"/>
                <a:t>S</a:t>
              </a:r>
              <a:r>
                <a:rPr lang="en-US" altLang="it-IT" sz="3200" i="1" baseline="-25000"/>
                <a:t>T</a:t>
              </a:r>
            </a:p>
          </p:txBody>
        </p:sp>
        <p:sp>
          <p:nvSpPr>
            <p:cNvPr id="218125" name="Line 13"/>
            <p:cNvSpPr>
              <a:spLocks noChangeShapeType="1"/>
            </p:cNvSpPr>
            <p:nvPr/>
          </p:nvSpPr>
          <p:spPr bwMode="auto">
            <a:xfrm>
              <a:off x="1390" y="1920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8126" name="Line 14"/>
            <p:cNvSpPr>
              <a:spLocks noChangeShapeType="1"/>
            </p:cNvSpPr>
            <p:nvPr/>
          </p:nvSpPr>
          <p:spPr bwMode="auto">
            <a:xfrm>
              <a:off x="2542" y="1920"/>
              <a:ext cx="1152" cy="1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8127" name="Line 15"/>
            <p:cNvSpPr>
              <a:spLocks noChangeShapeType="1"/>
            </p:cNvSpPr>
            <p:nvPr/>
          </p:nvSpPr>
          <p:spPr bwMode="auto">
            <a:xfrm>
              <a:off x="3694" y="3072"/>
              <a:ext cx="8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8128" name="Line 16"/>
            <p:cNvSpPr>
              <a:spLocks noChangeShapeType="1"/>
            </p:cNvSpPr>
            <p:nvPr/>
          </p:nvSpPr>
          <p:spPr bwMode="auto">
            <a:xfrm flipH="1" flipV="1">
              <a:off x="1824" y="1488"/>
              <a:ext cx="1872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8129" name="Line 17"/>
            <p:cNvSpPr>
              <a:spLocks noChangeShapeType="1"/>
            </p:cNvSpPr>
            <p:nvPr/>
          </p:nvSpPr>
          <p:spPr bwMode="auto">
            <a:xfrm>
              <a:off x="3696" y="336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8130" name="Line 18"/>
            <p:cNvSpPr>
              <a:spLocks noChangeShapeType="1"/>
            </p:cNvSpPr>
            <p:nvPr/>
          </p:nvSpPr>
          <p:spPr bwMode="auto">
            <a:xfrm flipH="1">
              <a:off x="1392" y="2208"/>
              <a:ext cx="1152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8131" name="Line 19"/>
            <p:cNvSpPr>
              <a:spLocks noChangeShapeType="1"/>
            </p:cNvSpPr>
            <p:nvPr/>
          </p:nvSpPr>
          <p:spPr bwMode="auto">
            <a:xfrm>
              <a:off x="2544" y="2208"/>
              <a:ext cx="19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18132" name="Text Box 20"/>
          <p:cNvSpPr txBox="1">
            <a:spLocks noChangeArrowheads="1"/>
          </p:cNvSpPr>
          <p:nvPr/>
        </p:nvSpPr>
        <p:spPr bwMode="auto">
          <a:xfrm>
            <a:off x="3810000" y="57150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/>
              <a:t>initial cash inflow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3.</a:t>
            </a:r>
            <a:fld id="{CB582683-2D47-4448-A2D5-4DFC8ADB7497}" type="slidenum">
              <a:rPr lang="en-US" altLang="it-IT"/>
              <a:pPr/>
              <a:t>19</a:t>
            </a:fld>
            <a:endParaRPr lang="en-US" altLang="it-IT" b="0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it-IT"/>
              <a:t>Butterfly Spread Using Calls</a:t>
            </a:r>
            <a:br>
              <a:rPr lang="en-US" altLang="it-IT"/>
            </a:br>
            <a:endParaRPr lang="en-US" altLang="it-IT"/>
          </a:p>
        </p:txBody>
      </p:sp>
      <p:grpSp>
        <p:nvGrpSpPr>
          <p:cNvPr id="220163" name="Group 3"/>
          <p:cNvGrpSpPr>
            <a:grpSpLocks/>
          </p:cNvGrpSpPr>
          <p:nvPr/>
        </p:nvGrpSpPr>
        <p:grpSpPr bwMode="auto">
          <a:xfrm>
            <a:off x="1749425" y="1676400"/>
            <a:ext cx="5708650" cy="4191000"/>
            <a:chOff x="1102" y="1056"/>
            <a:chExt cx="3596" cy="2640"/>
          </a:xfrm>
        </p:grpSpPr>
        <p:sp>
          <p:nvSpPr>
            <p:cNvPr id="220164" name="Rectangle 4"/>
            <p:cNvSpPr>
              <a:spLocks noChangeArrowheads="1"/>
            </p:cNvSpPr>
            <p:nvPr/>
          </p:nvSpPr>
          <p:spPr bwMode="auto">
            <a:xfrm>
              <a:off x="1102" y="1056"/>
              <a:ext cx="2592" cy="1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0165" name="Line 5"/>
            <p:cNvSpPr>
              <a:spLocks noChangeShapeType="1"/>
            </p:cNvSpPr>
            <p:nvPr/>
          </p:nvSpPr>
          <p:spPr bwMode="auto">
            <a:xfrm>
              <a:off x="1395" y="1392"/>
              <a:ext cx="0" cy="2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0166" name="Line 6"/>
            <p:cNvSpPr>
              <a:spLocks noChangeShapeType="1"/>
            </p:cNvSpPr>
            <p:nvPr/>
          </p:nvSpPr>
          <p:spPr bwMode="auto">
            <a:xfrm>
              <a:off x="1395" y="2544"/>
              <a:ext cx="32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0167" name="Line 7"/>
            <p:cNvSpPr>
              <a:spLocks noChangeShapeType="1"/>
            </p:cNvSpPr>
            <p:nvPr/>
          </p:nvSpPr>
          <p:spPr bwMode="auto">
            <a:xfrm flipV="1">
              <a:off x="2547" y="2496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0168" name="Line 8"/>
            <p:cNvSpPr>
              <a:spLocks noChangeShapeType="1"/>
            </p:cNvSpPr>
            <p:nvPr/>
          </p:nvSpPr>
          <p:spPr bwMode="auto">
            <a:xfrm flipV="1">
              <a:off x="3699" y="2496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0169" name="Rectangle 9"/>
            <p:cNvSpPr>
              <a:spLocks noChangeArrowheads="1"/>
            </p:cNvSpPr>
            <p:nvPr/>
          </p:nvSpPr>
          <p:spPr bwMode="auto">
            <a:xfrm>
              <a:off x="2393" y="2189"/>
              <a:ext cx="3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it-IT" sz="3200" i="1"/>
                <a:t>X</a:t>
              </a:r>
              <a:r>
                <a:rPr lang="en-US" altLang="it-IT" sz="3200" i="1" baseline="-25000"/>
                <a:t>1</a:t>
              </a:r>
            </a:p>
          </p:txBody>
        </p:sp>
        <p:sp>
          <p:nvSpPr>
            <p:cNvPr id="220170" name="Rectangle 10"/>
            <p:cNvSpPr>
              <a:spLocks noChangeArrowheads="1"/>
            </p:cNvSpPr>
            <p:nvPr/>
          </p:nvSpPr>
          <p:spPr bwMode="auto">
            <a:xfrm>
              <a:off x="3545" y="2189"/>
              <a:ext cx="3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it-IT" sz="3200" i="1"/>
                <a:t>X</a:t>
              </a:r>
              <a:r>
                <a:rPr lang="en-US" altLang="it-IT" sz="3200" i="1" baseline="-25000"/>
                <a:t>3</a:t>
              </a:r>
            </a:p>
          </p:txBody>
        </p:sp>
        <p:sp>
          <p:nvSpPr>
            <p:cNvPr id="220171" name="Rectangle 11"/>
            <p:cNvSpPr>
              <a:spLocks noChangeArrowheads="1"/>
            </p:cNvSpPr>
            <p:nvPr/>
          </p:nvSpPr>
          <p:spPr bwMode="auto">
            <a:xfrm>
              <a:off x="1385" y="1421"/>
              <a:ext cx="71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it-IT" sz="3200">
                  <a:latin typeface="Arial" panose="020B0604020202020204" pitchFamily="34" charset="0"/>
                </a:rPr>
                <a:t>Profit</a:t>
              </a:r>
            </a:p>
          </p:txBody>
        </p:sp>
        <p:sp>
          <p:nvSpPr>
            <p:cNvPr id="220172" name="Rectangle 12"/>
            <p:cNvSpPr>
              <a:spLocks noChangeArrowheads="1"/>
            </p:cNvSpPr>
            <p:nvPr/>
          </p:nvSpPr>
          <p:spPr bwMode="auto">
            <a:xfrm>
              <a:off x="4361" y="2189"/>
              <a:ext cx="33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it-IT" sz="3200" i="1"/>
                <a:t>S</a:t>
              </a:r>
              <a:r>
                <a:rPr lang="en-US" altLang="it-IT" sz="3200" i="1" baseline="-25000"/>
                <a:t>T</a:t>
              </a:r>
            </a:p>
          </p:txBody>
        </p:sp>
        <p:sp>
          <p:nvSpPr>
            <p:cNvPr id="220173" name="Line 13"/>
            <p:cNvSpPr>
              <a:spLocks noChangeShapeType="1"/>
            </p:cNvSpPr>
            <p:nvPr/>
          </p:nvSpPr>
          <p:spPr bwMode="auto">
            <a:xfrm flipV="1">
              <a:off x="3123" y="2496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0174" name="Rectangle 14"/>
            <p:cNvSpPr>
              <a:spLocks noChangeArrowheads="1"/>
            </p:cNvSpPr>
            <p:nvPr/>
          </p:nvSpPr>
          <p:spPr bwMode="auto">
            <a:xfrm>
              <a:off x="2969" y="2189"/>
              <a:ext cx="3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it-IT" sz="3200" i="1"/>
                <a:t>X</a:t>
              </a:r>
              <a:r>
                <a:rPr lang="en-US" altLang="it-IT" sz="3200" i="1" baseline="-25000"/>
                <a:t>2</a:t>
              </a:r>
            </a:p>
          </p:txBody>
        </p:sp>
        <p:sp>
          <p:nvSpPr>
            <p:cNvPr id="220175" name="Line 15"/>
            <p:cNvSpPr>
              <a:spLocks noChangeShapeType="1"/>
            </p:cNvSpPr>
            <p:nvPr/>
          </p:nvSpPr>
          <p:spPr bwMode="auto">
            <a:xfrm flipH="1">
              <a:off x="1403" y="2832"/>
              <a:ext cx="23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0176" name="Line 16"/>
            <p:cNvSpPr>
              <a:spLocks noChangeShapeType="1"/>
            </p:cNvSpPr>
            <p:nvPr/>
          </p:nvSpPr>
          <p:spPr bwMode="auto">
            <a:xfrm flipV="1">
              <a:off x="3707" y="1968"/>
              <a:ext cx="864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0177" name="Line 17"/>
            <p:cNvSpPr>
              <a:spLocks noChangeShapeType="1"/>
            </p:cNvSpPr>
            <p:nvPr/>
          </p:nvSpPr>
          <p:spPr bwMode="auto">
            <a:xfrm flipV="1">
              <a:off x="2555" y="1488"/>
              <a:ext cx="1632" cy="16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0178" name="Line 18"/>
            <p:cNvSpPr>
              <a:spLocks noChangeShapeType="1"/>
            </p:cNvSpPr>
            <p:nvPr/>
          </p:nvSpPr>
          <p:spPr bwMode="auto">
            <a:xfrm flipH="1">
              <a:off x="1403" y="3120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0179" name="Line 19"/>
            <p:cNvSpPr>
              <a:spLocks noChangeShapeType="1"/>
            </p:cNvSpPr>
            <p:nvPr/>
          </p:nvSpPr>
          <p:spPr bwMode="auto">
            <a:xfrm>
              <a:off x="1403" y="1872"/>
              <a:ext cx="1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0180" name="Line 20"/>
            <p:cNvSpPr>
              <a:spLocks noChangeShapeType="1"/>
            </p:cNvSpPr>
            <p:nvPr/>
          </p:nvSpPr>
          <p:spPr bwMode="auto">
            <a:xfrm>
              <a:off x="3131" y="1872"/>
              <a:ext cx="828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0181" name="Line 21"/>
            <p:cNvSpPr>
              <a:spLocks noChangeShapeType="1"/>
            </p:cNvSpPr>
            <p:nvPr/>
          </p:nvSpPr>
          <p:spPr bwMode="auto">
            <a:xfrm>
              <a:off x="1403" y="2736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0182" name="Line 22"/>
            <p:cNvSpPr>
              <a:spLocks noChangeShapeType="1"/>
            </p:cNvSpPr>
            <p:nvPr/>
          </p:nvSpPr>
          <p:spPr bwMode="auto">
            <a:xfrm flipV="1">
              <a:off x="2555" y="2160"/>
              <a:ext cx="576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0183" name="Line 23"/>
            <p:cNvSpPr>
              <a:spLocks noChangeShapeType="1"/>
            </p:cNvSpPr>
            <p:nvPr/>
          </p:nvSpPr>
          <p:spPr bwMode="auto">
            <a:xfrm>
              <a:off x="3131" y="2160"/>
              <a:ext cx="576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0184" name="Line 24"/>
            <p:cNvSpPr>
              <a:spLocks noChangeShapeType="1"/>
            </p:cNvSpPr>
            <p:nvPr/>
          </p:nvSpPr>
          <p:spPr bwMode="auto">
            <a:xfrm>
              <a:off x="3707" y="2736"/>
              <a:ext cx="8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20185" name="Text Box 25"/>
          <p:cNvSpPr txBox="1">
            <a:spLocks noChangeArrowheads="1"/>
          </p:cNvSpPr>
          <p:nvPr/>
        </p:nvSpPr>
        <p:spPr bwMode="auto">
          <a:xfrm>
            <a:off x="533400" y="1600200"/>
            <a:ext cx="701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dirty="0"/>
              <a:t>buy 2 calls [ @X1 and @X3 ] and sell 2 calls [@ X2]</a:t>
            </a:r>
          </a:p>
        </p:txBody>
      </p:sp>
      <p:sp>
        <p:nvSpPr>
          <p:cNvPr id="27" name="Line 19">
            <a:extLst>
              <a:ext uri="{FF2B5EF4-FFF2-40B4-BE49-F238E27FC236}">
                <a16:creationId xmlns:a16="http://schemas.microsoft.com/office/drawing/2014/main" id="{68D76AF3-34F1-4DCE-9985-CBAEDE90FD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4563" y="2945394"/>
            <a:ext cx="2743200" cy="0"/>
          </a:xfrm>
          <a:prstGeom prst="line">
            <a:avLst/>
          </a:prstGeom>
          <a:ln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it-IT"/>
          </a:p>
        </p:txBody>
      </p:sp>
      <p:sp>
        <p:nvSpPr>
          <p:cNvPr id="28" name="Line 19">
            <a:extLst>
              <a:ext uri="{FF2B5EF4-FFF2-40B4-BE49-F238E27FC236}">
                <a16:creationId xmlns:a16="http://schemas.microsoft.com/office/drawing/2014/main" id="{8D44AABE-FFB6-4416-9961-CB7F6F0B8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0463" y="2945393"/>
            <a:ext cx="1358893" cy="2743193"/>
          </a:xfrm>
          <a:prstGeom prst="line">
            <a:avLst/>
          </a:prstGeom>
          <a:ln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/>
        </p:nvSpPr>
        <p:spPr>
          <a:xfrm>
            <a:off x="0" y="1395"/>
            <a:ext cx="9653287" cy="752354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eform 64"/>
          <p:cNvSpPr>
            <a:spLocks/>
          </p:cNvSpPr>
          <p:nvPr/>
        </p:nvSpPr>
        <p:spPr bwMode="auto">
          <a:xfrm rot="10800000">
            <a:off x="4670491" y="4409954"/>
            <a:ext cx="4471922" cy="2500594"/>
          </a:xfrm>
          <a:custGeom>
            <a:avLst/>
            <a:gdLst>
              <a:gd name="T0" fmla="*/ 1749 w 1749"/>
              <a:gd name="T1" fmla="*/ 0 h 978"/>
              <a:gd name="T2" fmla="*/ 0 w 1749"/>
              <a:gd name="T3" fmla="*/ 978 h 978"/>
              <a:gd name="T4" fmla="*/ 0 w 1749"/>
              <a:gd name="T5" fmla="*/ 0 h 978"/>
              <a:gd name="T6" fmla="*/ 1749 w 1749"/>
              <a:gd name="T7" fmla="*/ 0 h 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49" h="978">
                <a:moveTo>
                  <a:pt x="1749" y="0"/>
                </a:moveTo>
                <a:lnTo>
                  <a:pt x="0" y="978"/>
                </a:lnTo>
                <a:lnTo>
                  <a:pt x="0" y="0"/>
                </a:lnTo>
                <a:lnTo>
                  <a:pt x="1749" y="0"/>
                </a:lnTo>
                <a:close/>
              </a:path>
            </a:pathLst>
          </a:custGeom>
          <a:solidFill>
            <a:srgbClr val="48B59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1" name="Rectangle 61"/>
          <p:cNvSpPr>
            <a:spLocks noChangeArrowheads="1"/>
          </p:cNvSpPr>
          <p:nvPr/>
        </p:nvSpPr>
        <p:spPr bwMode="auto">
          <a:xfrm>
            <a:off x="6253200" y="804143"/>
            <a:ext cx="18017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800" dirty="0">
                <a:solidFill>
                  <a:schemeClr val="bg1"/>
                </a:solidFill>
                <a:latin typeface="Futura Std Book" panose="020B0502020204020303" pitchFamily="34" charset="0"/>
              </a:rPr>
              <a:t>FORWARD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" name="Freeform 64"/>
          <p:cNvSpPr>
            <a:spLocks/>
          </p:cNvSpPr>
          <p:nvPr/>
        </p:nvSpPr>
        <p:spPr bwMode="auto">
          <a:xfrm>
            <a:off x="0" y="10069"/>
            <a:ext cx="2776538" cy="1552575"/>
          </a:xfrm>
          <a:custGeom>
            <a:avLst/>
            <a:gdLst>
              <a:gd name="T0" fmla="*/ 1749 w 1749"/>
              <a:gd name="T1" fmla="*/ 0 h 978"/>
              <a:gd name="T2" fmla="*/ 0 w 1749"/>
              <a:gd name="T3" fmla="*/ 978 h 978"/>
              <a:gd name="T4" fmla="*/ 0 w 1749"/>
              <a:gd name="T5" fmla="*/ 0 h 978"/>
              <a:gd name="T6" fmla="*/ 1749 w 1749"/>
              <a:gd name="T7" fmla="*/ 0 h 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49" h="978">
                <a:moveTo>
                  <a:pt x="1749" y="0"/>
                </a:moveTo>
                <a:lnTo>
                  <a:pt x="0" y="978"/>
                </a:lnTo>
                <a:lnTo>
                  <a:pt x="0" y="0"/>
                </a:lnTo>
                <a:lnTo>
                  <a:pt x="174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18" name="Gruppo 17"/>
          <p:cNvGrpSpPr/>
          <p:nvPr/>
        </p:nvGrpSpPr>
        <p:grpSpPr>
          <a:xfrm>
            <a:off x="7133180" y="5392341"/>
            <a:ext cx="1473201" cy="1357312"/>
            <a:chOff x="7318375" y="5322888"/>
            <a:chExt cx="1473201" cy="1357312"/>
          </a:xfrm>
        </p:grpSpPr>
        <p:sp>
          <p:nvSpPr>
            <p:cNvPr id="6" name="AutoShape 4"/>
            <p:cNvSpPr>
              <a:spLocks noChangeAspect="1" noChangeArrowheads="1" noTextEdit="1"/>
            </p:cNvSpPr>
            <p:nvPr/>
          </p:nvSpPr>
          <p:spPr bwMode="auto">
            <a:xfrm>
              <a:off x="7318375" y="5324475"/>
              <a:ext cx="1473200" cy="1355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7318375" y="6318250"/>
              <a:ext cx="215900" cy="193675"/>
            </a:xfrm>
            <a:custGeom>
              <a:avLst/>
              <a:gdLst>
                <a:gd name="T0" fmla="*/ 96 w 107"/>
                <a:gd name="T1" fmla="*/ 48 h 95"/>
                <a:gd name="T2" fmla="*/ 47 w 107"/>
                <a:gd name="T3" fmla="*/ 0 h 95"/>
                <a:gd name="T4" fmla="*/ 0 w 107"/>
                <a:gd name="T5" fmla="*/ 48 h 95"/>
                <a:gd name="T6" fmla="*/ 47 w 107"/>
                <a:gd name="T7" fmla="*/ 95 h 95"/>
                <a:gd name="T8" fmla="*/ 47 w 107"/>
                <a:gd name="T9" fmla="*/ 95 h 95"/>
                <a:gd name="T10" fmla="*/ 107 w 107"/>
                <a:gd name="T11" fmla="*/ 95 h 95"/>
                <a:gd name="T12" fmla="*/ 107 w 107"/>
                <a:gd name="T13" fmla="*/ 87 h 95"/>
                <a:gd name="T14" fmla="*/ 75 w 107"/>
                <a:gd name="T15" fmla="*/ 87 h 95"/>
                <a:gd name="T16" fmla="*/ 96 w 107"/>
                <a:gd name="T17" fmla="*/ 48 h 95"/>
                <a:gd name="T18" fmla="*/ 9 w 107"/>
                <a:gd name="T19" fmla="*/ 48 h 95"/>
                <a:gd name="T20" fmla="*/ 47 w 107"/>
                <a:gd name="T21" fmla="*/ 8 h 95"/>
                <a:gd name="T22" fmla="*/ 87 w 107"/>
                <a:gd name="T23" fmla="*/ 48 h 95"/>
                <a:gd name="T24" fmla="*/ 47 w 107"/>
                <a:gd name="T25" fmla="*/ 88 h 95"/>
                <a:gd name="T26" fmla="*/ 9 w 107"/>
                <a:gd name="T27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7" h="95">
                  <a:moveTo>
                    <a:pt x="96" y="48"/>
                  </a:moveTo>
                  <a:cubicBezTo>
                    <a:pt x="96" y="21"/>
                    <a:pt x="74" y="0"/>
                    <a:pt x="47" y="0"/>
                  </a:cubicBezTo>
                  <a:cubicBezTo>
                    <a:pt x="21" y="0"/>
                    <a:pt x="0" y="22"/>
                    <a:pt x="0" y="48"/>
                  </a:cubicBezTo>
                  <a:cubicBezTo>
                    <a:pt x="0" y="74"/>
                    <a:pt x="21" y="95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107" y="95"/>
                    <a:pt x="107" y="95"/>
                    <a:pt x="107" y="95"/>
                  </a:cubicBezTo>
                  <a:cubicBezTo>
                    <a:pt x="107" y="87"/>
                    <a:pt x="107" y="87"/>
                    <a:pt x="107" y="87"/>
                  </a:cubicBezTo>
                  <a:cubicBezTo>
                    <a:pt x="75" y="87"/>
                    <a:pt x="75" y="87"/>
                    <a:pt x="75" y="87"/>
                  </a:cubicBezTo>
                  <a:cubicBezTo>
                    <a:pt x="88" y="79"/>
                    <a:pt x="96" y="64"/>
                    <a:pt x="96" y="48"/>
                  </a:cubicBezTo>
                  <a:moveTo>
                    <a:pt x="9" y="48"/>
                  </a:moveTo>
                  <a:cubicBezTo>
                    <a:pt x="9" y="26"/>
                    <a:pt x="25" y="8"/>
                    <a:pt x="47" y="8"/>
                  </a:cubicBezTo>
                  <a:cubicBezTo>
                    <a:pt x="69" y="8"/>
                    <a:pt x="87" y="25"/>
                    <a:pt x="87" y="48"/>
                  </a:cubicBezTo>
                  <a:cubicBezTo>
                    <a:pt x="87" y="70"/>
                    <a:pt x="69" y="88"/>
                    <a:pt x="47" y="88"/>
                  </a:cubicBezTo>
                  <a:cubicBezTo>
                    <a:pt x="25" y="88"/>
                    <a:pt x="9" y="69"/>
                    <a:pt x="9" y="4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7570788" y="6326188"/>
              <a:ext cx="130175" cy="185738"/>
            </a:xfrm>
            <a:custGeom>
              <a:avLst/>
              <a:gdLst>
                <a:gd name="T0" fmla="*/ 56 w 65"/>
                <a:gd name="T1" fmla="*/ 51 h 91"/>
                <a:gd name="T2" fmla="*/ 32 w 65"/>
                <a:gd name="T3" fmla="*/ 83 h 91"/>
                <a:gd name="T4" fmla="*/ 9 w 65"/>
                <a:gd name="T5" fmla="*/ 51 h 91"/>
                <a:gd name="T6" fmla="*/ 9 w 65"/>
                <a:gd name="T7" fmla="*/ 0 h 91"/>
                <a:gd name="T8" fmla="*/ 0 w 65"/>
                <a:gd name="T9" fmla="*/ 0 h 91"/>
                <a:gd name="T10" fmla="*/ 0 w 65"/>
                <a:gd name="T11" fmla="*/ 54 h 91"/>
                <a:gd name="T12" fmla="*/ 6 w 65"/>
                <a:gd name="T13" fmla="*/ 80 h 91"/>
                <a:gd name="T14" fmla="*/ 32 w 65"/>
                <a:gd name="T15" fmla="*/ 91 h 91"/>
                <a:gd name="T16" fmla="*/ 59 w 65"/>
                <a:gd name="T17" fmla="*/ 80 h 91"/>
                <a:gd name="T18" fmla="*/ 64 w 65"/>
                <a:gd name="T19" fmla="*/ 54 h 91"/>
                <a:gd name="T20" fmla="*/ 64 w 65"/>
                <a:gd name="T21" fmla="*/ 0 h 91"/>
                <a:gd name="T22" fmla="*/ 56 w 65"/>
                <a:gd name="T23" fmla="*/ 0 h 91"/>
                <a:gd name="T24" fmla="*/ 56 w 65"/>
                <a:gd name="T25" fmla="*/ 5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91">
                  <a:moveTo>
                    <a:pt x="56" y="51"/>
                  </a:moveTo>
                  <a:cubicBezTo>
                    <a:pt x="56" y="68"/>
                    <a:pt x="54" y="83"/>
                    <a:pt x="32" y="83"/>
                  </a:cubicBezTo>
                  <a:cubicBezTo>
                    <a:pt x="11" y="83"/>
                    <a:pt x="9" y="68"/>
                    <a:pt x="9" y="5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63"/>
                    <a:pt x="0" y="72"/>
                    <a:pt x="6" y="80"/>
                  </a:cubicBezTo>
                  <a:cubicBezTo>
                    <a:pt x="12" y="88"/>
                    <a:pt x="22" y="91"/>
                    <a:pt x="32" y="91"/>
                  </a:cubicBezTo>
                  <a:cubicBezTo>
                    <a:pt x="42" y="91"/>
                    <a:pt x="53" y="88"/>
                    <a:pt x="59" y="80"/>
                  </a:cubicBezTo>
                  <a:cubicBezTo>
                    <a:pt x="65" y="72"/>
                    <a:pt x="64" y="63"/>
                    <a:pt x="64" y="54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56" y="0"/>
                    <a:pt x="56" y="0"/>
                    <a:pt x="56" y="0"/>
                  </a:cubicBezTo>
                  <a:lnTo>
                    <a:pt x="56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7759700" y="6321425"/>
              <a:ext cx="174625" cy="190500"/>
            </a:xfrm>
            <a:custGeom>
              <a:avLst/>
              <a:gdLst>
                <a:gd name="T0" fmla="*/ 78 w 87"/>
                <a:gd name="T1" fmla="*/ 18 h 93"/>
                <a:gd name="T2" fmla="*/ 78 w 87"/>
                <a:gd name="T3" fmla="*/ 18 h 93"/>
                <a:gd name="T4" fmla="*/ 43 w 87"/>
                <a:gd name="T5" fmla="*/ 0 h 93"/>
                <a:gd name="T6" fmla="*/ 0 w 87"/>
                <a:gd name="T7" fmla="*/ 46 h 93"/>
                <a:gd name="T8" fmla="*/ 44 w 87"/>
                <a:gd name="T9" fmla="*/ 93 h 93"/>
                <a:gd name="T10" fmla="*/ 78 w 87"/>
                <a:gd name="T11" fmla="*/ 76 h 93"/>
                <a:gd name="T12" fmla="*/ 78 w 87"/>
                <a:gd name="T13" fmla="*/ 76 h 93"/>
                <a:gd name="T14" fmla="*/ 78 w 87"/>
                <a:gd name="T15" fmla="*/ 92 h 93"/>
                <a:gd name="T16" fmla="*/ 87 w 87"/>
                <a:gd name="T17" fmla="*/ 92 h 93"/>
                <a:gd name="T18" fmla="*/ 87 w 87"/>
                <a:gd name="T19" fmla="*/ 2 h 93"/>
                <a:gd name="T20" fmla="*/ 78 w 87"/>
                <a:gd name="T21" fmla="*/ 2 h 93"/>
                <a:gd name="T22" fmla="*/ 78 w 87"/>
                <a:gd name="T23" fmla="*/ 18 h 93"/>
                <a:gd name="T24" fmla="*/ 44 w 87"/>
                <a:gd name="T25" fmla="*/ 85 h 93"/>
                <a:gd name="T26" fmla="*/ 8 w 87"/>
                <a:gd name="T27" fmla="*/ 46 h 93"/>
                <a:gd name="T28" fmla="*/ 43 w 87"/>
                <a:gd name="T29" fmla="*/ 9 h 93"/>
                <a:gd name="T30" fmla="*/ 79 w 87"/>
                <a:gd name="T31" fmla="*/ 45 h 93"/>
                <a:gd name="T32" fmla="*/ 44 w 87"/>
                <a:gd name="T33" fmla="*/ 8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" h="93">
                  <a:moveTo>
                    <a:pt x="78" y="18"/>
                  </a:moveTo>
                  <a:cubicBezTo>
                    <a:pt x="78" y="18"/>
                    <a:pt x="78" y="18"/>
                    <a:pt x="78" y="18"/>
                  </a:cubicBezTo>
                  <a:cubicBezTo>
                    <a:pt x="70" y="7"/>
                    <a:pt x="57" y="0"/>
                    <a:pt x="43" y="0"/>
                  </a:cubicBezTo>
                  <a:cubicBezTo>
                    <a:pt x="17" y="0"/>
                    <a:pt x="0" y="20"/>
                    <a:pt x="0" y="46"/>
                  </a:cubicBezTo>
                  <a:cubicBezTo>
                    <a:pt x="0" y="72"/>
                    <a:pt x="17" y="93"/>
                    <a:pt x="44" y="93"/>
                  </a:cubicBezTo>
                  <a:cubicBezTo>
                    <a:pt x="57" y="93"/>
                    <a:pt x="71" y="87"/>
                    <a:pt x="78" y="76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78" y="92"/>
                    <a:pt x="78" y="92"/>
                    <a:pt x="78" y="92"/>
                  </a:cubicBezTo>
                  <a:cubicBezTo>
                    <a:pt x="87" y="92"/>
                    <a:pt x="87" y="92"/>
                    <a:pt x="87" y="92"/>
                  </a:cubicBezTo>
                  <a:cubicBezTo>
                    <a:pt x="87" y="2"/>
                    <a:pt x="87" y="2"/>
                    <a:pt x="87" y="2"/>
                  </a:cubicBezTo>
                  <a:cubicBezTo>
                    <a:pt x="78" y="2"/>
                    <a:pt x="78" y="2"/>
                    <a:pt x="78" y="2"/>
                  </a:cubicBezTo>
                  <a:lnTo>
                    <a:pt x="78" y="18"/>
                  </a:lnTo>
                  <a:close/>
                  <a:moveTo>
                    <a:pt x="44" y="85"/>
                  </a:moveTo>
                  <a:cubicBezTo>
                    <a:pt x="22" y="85"/>
                    <a:pt x="8" y="67"/>
                    <a:pt x="8" y="46"/>
                  </a:cubicBezTo>
                  <a:cubicBezTo>
                    <a:pt x="8" y="27"/>
                    <a:pt x="23" y="9"/>
                    <a:pt x="43" y="9"/>
                  </a:cubicBezTo>
                  <a:cubicBezTo>
                    <a:pt x="65" y="9"/>
                    <a:pt x="79" y="25"/>
                    <a:pt x="79" y="45"/>
                  </a:cubicBezTo>
                  <a:cubicBezTo>
                    <a:pt x="79" y="67"/>
                    <a:pt x="66" y="85"/>
                    <a:pt x="44" y="8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8012113" y="6321425"/>
              <a:ext cx="131763" cy="187325"/>
            </a:xfrm>
            <a:custGeom>
              <a:avLst/>
              <a:gdLst>
                <a:gd name="T0" fmla="*/ 36 w 65"/>
                <a:gd name="T1" fmla="*/ 0 h 92"/>
                <a:gd name="T2" fmla="*/ 9 w 65"/>
                <a:gd name="T3" fmla="*/ 16 h 92"/>
                <a:gd name="T4" fmla="*/ 9 w 65"/>
                <a:gd name="T5" fmla="*/ 16 h 92"/>
                <a:gd name="T6" fmla="*/ 9 w 65"/>
                <a:gd name="T7" fmla="*/ 2 h 92"/>
                <a:gd name="T8" fmla="*/ 0 w 65"/>
                <a:gd name="T9" fmla="*/ 2 h 92"/>
                <a:gd name="T10" fmla="*/ 0 w 65"/>
                <a:gd name="T11" fmla="*/ 92 h 92"/>
                <a:gd name="T12" fmla="*/ 9 w 65"/>
                <a:gd name="T13" fmla="*/ 92 h 92"/>
                <a:gd name="T14" fmla="*/ 9 w 65"/>
                <a:gd name="T15" fmla="*/ 48 h 92"/>
                <a:gd name="T16" fmla="*/ 35 w 65"/>
                <a:gd name="T17" fmla="*/ 9 h 92"/>
                <a:gd name="T18" fmla="*/ 56 w 65"/>
                <a:gd name="T19" fmla="*/ 38 h 92"/>
                <a:gd name="T20" fmla="*/ 56 w 65"/>
                <a:gd name="T21" fmla="*/ 92 h 92"/>
                <a:gd name="T22" fmla="*/ 65 w 65"/>
                <a:gd name="T23" fmla="*/ 92 h 92"/>
                <a:gd name="T24" fmla="*/ 65 w 65"/>
                <a:gd name="T25" fmla="*/ 38 h 92"/>
                <a:gd name="T26" fmla="*/ 36 w 65"/>
                <a:gd name="T2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92">
                  <a:moveTo>
                    <a:pt x="36" y="0"/>
                  </a:moveTo>
                  <a:cubicBezTo>
                    <a:pt x="24" y="0"/>
                    <a:pt x="14" y="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9" y="92"/>
                    <a:pt x="9" y="92"/>
                    <a:pt x="9" y="92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29"/>
                    <a:pt x="13" y="9"/>
                    <a:pt x="35" y="9"/>
                  </a:cubicBezTo>
                  <a:cubicBezTo>
                    <a:pt x="54" y="9"/>
                    <a:pt x="56" y="22"/>
                    <a:pt x="56" y="38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15"/>
                    <a:pt x="59" y="0"/>
                    <a:pt x="3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8188325" y="6326188"/>
              <a:ext cx="142875" cy="182563"/>
            </a:xfrm>
            <a:custGeom>
              <a:avLst/>
              <a:gdLst>
                <a:gd name="T0" fmla="*/ 0 w 90"/>
                <a:gd name="T1" fmla="*/ 0 h 115"/>
                <a:gd name="T2" fmla="*/ 0 w 90"/>
                <a:gd name="T3" fmla="*/ 10 h 115"/>
                <a:gd name="T4" fmla="*/ 40 w 90"/>
                <a:gd name="T5" fmla="*/ 10 h 115"/>
                <a:gd name="T6" fmla="*/ 40 w 90"/>
                <a:gd name="T7" fmla="*/ 115 h 115"/>
                <a:gd name="T8" fmla="*/ 52 w 90"/>
                <a:gd name="T9" fmla="*/ 115 h 115"/>
                <a:gd name="T10" fmla="*/ 52 w 90"/>
                <a:gd name="T11" fmla="*/ 10 h 115"/>
                <a:gd name="T12" fmla="*/ 90 w 90"/>
                <a:gd name="T13" fmla="*/ 10 h 115"/>
                <a:gd name="T14" fmla="*/ 90 w 90"/>
                <a:gd name="T15" fmla="*/ 0 h 115"/>
                <a:gd name="T16" fmla="*/ 0 w 90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15">
                  <a:moveTo>
                    <a:pt x="0" y="0"/>
                  </a:moveTo>
                  <a:lnTo>
                    <a:pt x="0" y="10"/>
                  </a:lnTo>
                  <a:lnTo>
                    <a:pt x="40" y="10"/>
                  </a:lnTo>
                  <a:lnTo>
                    <a:pt x="40" y="115"/>
                  </a:lnTo>
                  <a:lnTo>
                    <a:pt x="52" y="115"/>
                  </a:lnTo>
                  <a:lnTo>
                    <a:pt x="52" y="10"/>
                  </a:lnTo>
                  <a:lnTo>
                    <a:pt x="90" y="10"/>
                  </a:lnTo>
                  <a:lnTo>
                    <a:pt x="9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8378825" y="6326188"/>
              <a:ext cx="131763" cy="185738"/>
            </a:xfrm>
            <a:custGeom>
              <a:avLst/>
              <a:gdLst>
                <a:gd name="T0" fmla="*/ 56 w 65"/>
                <a:gd name="T1" fmla="*/ 51 h 91"/>
                <a:gd name="T2" fmla="*/ 32 w 65"/>
                <a:gd name="T3" fmla="*/ 83 h 91"/>
                <a:gd name="T4" fmla="*/ 9 w 65"/>
                <a:gd name="T5" fmla="*/ 51 h 91"/>
                <a:gd name="T6" fmla="*/ 9 w 65"/>
                <a:gd name="T7" fmla="*/ 0 h 91"/>
                <a:gd name="T8" fmla="*/ 0 w 65"/>
                <a:gd name="T9" fmla="*/ 0 h 91"/>
                <a:gd name="T10" fmla="*/ 0 w 65"/>
                <a:gd name="T11" fmla="*/ 54 h 91"/>
                <a:gd name="T12" fmla="*/ 6 w 65"/>
                <a:gd name="T13" fmla="*/ 80 h 91"/>
                <a:gd name="T14" fmla="*/ 32 w 65"/>
                <a:gd name="T15" fmla="*/ 91 h 91"/>
                <a:gd name="T16" fmla="*/ 59 w 65"/>
                <a:gd name="T17" fmla="*/ 80 h 91"/>
                <a:gd name="T18" fmla="*/ 65 w 65"/>
                <a:gd name="T19" fmla="*/ 54 h 91"/>
                <a:gd name="T20" fmla="*/ 65 w 65"/>
                <a:gd name="T21" fmla="*/ 0 h 91"/>
                <a:gd name="T22" fmla="*/ 56 w 65"/>
                <a:gd name="T23" fmla="*/ 0 h 91"/>
                <a:gd name="T24" fmla="*/ 56 w 65"/>
                <a:gd name="T25" fmla="*/ 5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91">
                  <a:moveTo>
                    <a:pt x="56" y="51"/>
                  </a:moveTo>
                  <a:cubicBezTo>
                    <a:pt x="56" y="68"/>
                    <a:pt x="54" y="83"/>
                    <a:pt x="32" y="83"/>
                  </a:cubicBezTo>
                  <a:cubicBezTo>
                    <a:pt x="11" y="83"/>
                    <a:pt x="9" y="68"/>
                    <a:pt x="9" y="5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63"/>
                    <a:pt x="0" y="72"/>
                    <a:pt x="6" y="80"/>
                  </a:cubicBezTo>
                  <a:cubicBezTo>
                    <a:pt x="12" y="88"/>
                    <a:pt x="22" y="91"/>
                    <a:pt x="32" y="91"/>
                  </a:cubicBezTo>
                  <a:cubicBezTo>
                    <a:pt x="42" y="91"/>
                    <a:pt x="53" y="88"/>
                    <a:pt x="59" y="80"/>
                  </a:cubicBezTo>
                  <a:cubicBezTo>
                    <a:pt x="65" y="72"/>
                    <a:pt x="65" y="63"/>
                    <a:pt x="65" y="54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56" y="0"/>
                    <a:pt x="56" y="0"/>
                    <a:pt x="56" y="0"/>
                  </a:cubicBezTo>
                  <a:lnTo>
                    <a:pt x="56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8570913" y="6321425"/>
              <a:ext cx="220663" cy="187325"/>
            </a:xfrm>
            <a:custGeom>
              <a:avLst/>
              <a:gdLst>
                <a:gd name="T0" fmla="*/ 82 w 110"/>
                <a:gd name="T1" fmla="*/ 0 h 92"/>
                <a:gd name="T2" fmla="*/ 56 w 110"/>
                <a:gd name="T3" fmla="*/ 17 h 92"/>
                <a:gd name="T4" fmla="*/ 31 w 110"/>
                <a:gd name="T5" fmla="*/ 0 h 92"/>
                <a:gd name="T6" fmla="*/ 9 w 110"/>
                <a:gd name="T7" fmla="*/ 14 h 92"/>
                <a:gd name="T8" fmla="*/ 8 w 110"/>
                <a:gd name="T9" fmla="*/ 14 h 92"/>
                <a:gd name="T10" fmla="*/ 8 w 110"/>
                <a:gd name="T11" fmla="*/ 2 h 92"/>
                <a:gd name="T12" fmla="*/ 0 w 110"/>
                <a:gd name="T13" fmla="*/ 2 h 92"/>
                <a:gd name="T14" fmla="*/ 0 w 110"/>
                <a:gd name="T15" fmla="*/ 92 h 92"/>
                <a:gd name="T16" fmla="*/ 8 w 110"/>
                <a:gd name="T17" fmla="*/ 92 h 92"/>
                <a:gd name="T18" fmla="*/ 8 w 110"/>
                <a:gd name="T19" fmla="*/ 43 h 92"/>
                <a:gd name="T20" fmla="*/ 31 w 110"/>
                <a:gd name="T21" fmla="*/ 9 h 92"/>
                <a:gd name="T22" fmla="*/ 50 w 110"/>
                <a:gd name="T23" fmla="*/ 37 h 92"/>
                <a:gd name="T24" fmla="*/ 50 w 110"/>
                <a:gd name="T25" fmla="*/ 92 h 92"/>
                <a:gd name="T26" fmla="*/ 59 w 110"/>
                <a:gd name="T27" fmla="*/ 92 h 92"/>
                <a:gd name="T28" fmla="*/ 59 w 110"/>
                <a:gd name="T29" fmla="*/ 40 h 92"/>
                <a:gd name="T30" fmla="*/ 82 w 110"/>
                <a:gd name="T31" fmla="*/ 9 h 92"/>
                <a:gd name="T32" fmla="*/ 101 w 110"/>
                <a:gd name="T33" fmla="*/ 34 h 92"/>
                <a:gd name="T34" fmla="*/ 101 w 110"/>
                <a:gd name="T35" fmla="*/ 92 h 92"/>
                <a:gd name="T36" fmla="*/ 110 w 110"/>
                <a:gd name="T37" fmla="*/ 92 h 92"/>
                <a:gd name="T38" fmla="*/ 110 w 110"/>
                <a:gd name="T39" fmla="*/ 36 h 92"/>
                <a:gd name="T40" fmla="*/ 82 w 110"/>
                <a:gd name="T41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0" h="92">
                  <a:moveTo>
                    <a:pt x="82" y="0"/>
                  </a:moveTo>
                  <a:cubicBezTo>
                    <a:pt x="71" y="0"/>
                    <a:pt x="61" y="6"/>
                    <a:pt x="56" y="17"/>
                  </a:cubicBezTo>
                  <a:cubicBezTo>
                    <a:pt x="52" y="6"/>
                    <a:pt x="42" y="0"/>
                    <a:pt x="31" y="0"/>
                  </a:cubicBezTo>
                  <a:cubicBezTo>
                    <a:pt x="22" y="0"/>
                    <a:pt x="13" y="5"/>
                    <a:pt x="9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28"/>
                    <a:pt x="12" y="9"/>
                    <a:pt x="31" y="9"/>
                  </a:cubicBezTo>
                  <a:cubicBezTo>
                    <a:pt x="48" y="9"/>
                    <a:pt x="50" y="23"/>
                    <a:pt x="50" y="37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9" y="92"/>
                    <a:pt x="59" y="92"/>
                    <a:pt x="59" y="92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25"/>
                    <a:pt x="64" y="9"/>
                    <a:pt x="82" y="9"/>
                  </a:cubicBezTo>
                  <a:cubicBezTo>
                    <a:pt x="99" y="9"/>
                    <a:pt x="101" y="21"/>
                    <a:pt x="101" y="34"/>
                  </a:cubicBezTo>
                  <a:cubicBezTo>
                    <a:pt x="101" y="92"/>
                    <a:pt x="101" y="92"/>
                    <a:pt x="101" y="92"/>
                  </a:cubicBezTo>
                  <a:cubicBezTo>
                    <a:pt x="110" y="92"/>
                    <a:pt x="110" y="92"/>
                    <a:pt x="110" y="92"/>
                  </a:cubicBezTo>
                  <a:cubicBezTo>
                    <a:pt x="110" y="36"/>
                    <a:pt x="110" y="36"/>
                    <a:pt x="110" y="36"/>
                  </a:cubicBezTo>
                  <a:cubicBezTo>
                    <a:pt x="110" y="16"/>
                    <a:pt x="105" y="0"/>
                    <a:pt x="8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7626350" y="5322888"/>
              <a:ext cx="977900" cy="817563"/>
            </a:xfrm>
            <a:custGeom>
              <a:avLst/>
              <a:gdLst>
                <a:gd name="T0" fmla="*/ 178 w 486"/>
                <a:gd name="T1" fmla="*/ 2 h 402"/>
                <a:gd name="T2" fmla="*/ 85 w 486"/>
                <a:gd name="T3" fmla="*/ 36 h 402"/>
                <a:gd name="T4" fmla="*/ 16 w 486"/>
                <a:gd name="T5" fmla="*/ 123 h 402"/>
                <a:gd name="T6" fmla="*/ 11 w 486"/>
                <a:gd name="T7" fmla="*/ 136 h 402"/>
                <a:gd name="T8" fmla="*/ 3 w 486"/>
                <a:gd name="T9" fmla="*/ 169 h 402"/>
                <a:gd name="T10" fmla="*/ 0 w 486"/>
                <a:gd name="T11" fmla="*/ 205 h 402"/>
                <a:gd name="T12" fmla="*/ 5 w 486"/>
                <a:gd name="T13" fmla="*/ 244 h 402"/>
                <a:gd name="T14" fmla="*/ 74 w 486"/>
                <a:gd name="T15" fmla="*/ 354 h 402"/>
                <a:gd name="T16" fmla="*/ 140 w 486"/>
                <a:gd name="T17" fmla="*/ 391 h 402"/>
                <a:gd name="T18" fmla="*/ 153 w 486"/>
                <a:gd name="T19" fmla="*/ 395 h 402"/>
                <a:gd name="T20" fmla="*/ 198 w 486"/>
                <a:gd name="T21" fmla="*/ 402 h 402"/>
                <a:gd name="T22" fmla="*/ 327 w 486"/>
                <a:gd name="T23" fmla="*/ 402 h 402"/>
                <a:gd name="T24" fmla="*/ 486 w 486"/>
                <a:gd name="T25" fmla="*/ 396 h 402"/>
                <a:gd name="T26" fmla="*/ 486 w 486"/>
                <a:gd name="T27" fmla="*/ 379 h 402"/>
                <a:gd name="T28" fmla="*/ 209 w 486"/>
                <a:gd name="T29" fmla="*/ 380 h 402"/>
                <a:gd name="T30" fmla="*/ 190 w 486"/>
                <a:gd name="T31" fmla="*/ 379 h 402"/>
                <a:gd name="T32" fmla="*/ 152 w 486"/>
                <a:gd name="T33" fmla="*/ 371 h 402"/>
                <a:gd name="T34" fmla="*/ 141 w 486"/>
                <a:gd name="T35" fmla="*/ 367 h 402"/>
                <a:gd name="T36" fmla="*/ 60 w 486"/>
                <a:gd name="T37" fmla="*/ 307 h 402"/>
                <a:gd name="T38" fmla="*/ 23 w 486"/>
                <a:gd name="T39" fmla="*/ 208 h 402"/>
                <a:gd name="T40" fmla="*/ 23 w 486"/>
                <a:gd name="T41" fmla="*/ 195 h 402"/>
                <a:gd name="T42" fmla="*/ 30 w 486"/>
                <a:gd name="T43" fmla="*/ 150 h 402"/>
                <a:gd name="T44" fmla="*/ 34 w 486"/>
                <a:gd name="T45" fmla="*/ 138 h 402"/>
                <a:gd name="T46" fmla="*/ 68 w 486"/>
                <a:gd name="T47" fmla="*/ 81 h 402"/>
                <a:gd name="T48" fmla="*/ 167 w 486"/>
                <a:gd name="T49" fmla="*/ 26 h 402"/>
                <a:gd name="T50" fmla="*/ 201 w 486"/>
                <a:gd name="T51" fmla="*/ 23 h 402"/>
                <a:gd name="T52" fmla="*/ 210 w 486"/>
                <a:gd name="T53" fmla="*/ 23 h 402"/>
                <a:gd name="T54" fmla="*/ 282 w 486"/>
                <a:gd name="T55" fmla="*/ 42 h 402"/>
                <a:gd name="T56" fmla="*/ 295 w 486"/>
                <a:gd name="T57" fmla="*/ 50 h 402"/>
                <a:gd name="T58" fmla="*/ 317 w 486"/>
                <a:gd name="T59" fmla="*/ 66 h 402"/>
                <a:gd name="T60" fmla="*/ 376 w 486"/>
                <a:gd name="T61" fmla="*/ 179 h 402"/>
                <a:gd name="T62" fmla="*/ 376 w 486"/>
                <a:gd name="T63" fmla="*/ 195 h 402"/>
                <a:gd name="T64" fmla="*/ 372 w 486"/>
                <a:gd name="T65" fmla="*/ 230 h 402"/>
                <a:gd name="T66" fmla="*/ 360 w 486"/>
                <a:gd name="T67" fmla="*/ 265 h 402"/>
                <a:gd name="T68" fmla="*/ 293 w 486"/>
                <a:gd name="T69" fmla="*/ 357 h 402"/>
                <a:gd name="T70" fmla="*/ 318 w 486"/>
                <a:gd name="T71" fmla="*/ 357 h 402"/>
                <a:gd name="T72" fmla="*/ 389 w 486"/>
                <a:gd name="T73" fmla="*/ 257 h 402"/>
                <a:gd name="T74" fmla="*/ 397 w 486"/>
                <a:gd name="T75" fmla="*/ 223 h 402"/>
                <a:gd name="T76" fmla="*/ 399 w 486"/>
                <a:gd name="T77" fmla="*/ 195 h 402"/>
                <a:gd name="T78" fmla="*/ 396 w 486"/>
                <a:gd name="T79" fmla="*/ 164 h 402"/>
                <a:gd name="T80" fmla="*/ 322 w 486"/>
                <a:gd name="T81" fmla="*/ 41 h 402"/>
                <a:gd name="T82" fmla="*/ 303 w 486"/>
                <a:gd name="T83" fmla="*/ 28 h 402"/>
                <a:gd name="T84" fmla="*/ 256 w 486"/>
                <a:gd name="T85" fmla="*/ 8 h 402"/>
                <a:gd name="T86" fmla="*/ 206 w 486"/>
                <a:gd name="T87" fmla="*/ 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86" h="402">
                  <a:moveTo>
                    <a:pt x="201" y="0"/>
                  </a:moveTo>
                  <a:cubicBezTo>
                    <a:pt x="201" y="0"/>
                    <a:pt x="197" y="1"/>
                    <a:pt x="190" y="1"/>
                  </a:cubicBezTo>
                  <a:cubicBezTo>
                    <a:pt x="187" y="1"/>
                    <a:pt x="183" y="1"/>
                    <a:pt x="178" y="2"/>
                  </a:cubicBezTo>
                  <a:cubicBezTo>
                    <a:pt x="174" y="2"/>
                    <a:pt x="168" y="3"/>
                    <a:pt x="163" y="4"/>
                  </a:cubicBezTo>
                  <a:cubicBezTo>
                    <a:pt x="151" y="6"/>
                    <a:pt x="138" y="9"/>
                    <a:pt x="125" y="15"/>
                  </a:cubicBezTo>
                  <a:cubicBezTo>
                    <a:pt x="111" y="20"/>
                    <a:pt x="98" y="27"/>
                    <a:pt x="85" y="36"/>
                  </a:cubicBezTo>
                  <a:cubicBezTo>
                    <a:pt x="72" y="45"/>
                    <a:pt x="61" y="55"/>
                    <a:pt x="51" y="66"/>
                  </a:cubicBezTo>
                  <a:cubicBezTo>
                    <a:pt x="42" y="77"/>
                    <a:pt x="34" y="88"/>
                    <a:pt x="28" y="98"/>
                  </a:cubicBezTo>
                  <a:cubicBezTo>
                    <a:pt x="22" y="108"/>
                    <a:pt x="18" y="117"/>
                    <a:pt x="16" y="123"/>
                  </a:cubicBezTo>
                  <a:cubicBezTo>
                    <a:pt x="15" y="126"/>
                    <a:pt x="14" y="129"/>
                    <a:pt x="13" y="130"/>
                  </a:cubicBezTo>
                  <a:cubicBezTo>
                    <a:pt x="12" y="132"/>
                    <a:pt x="12" y="133"/>
                    <a:pt x="12" y="133"/>
                  </a:cubicBezTo>
                  <a:cubicBezTo>
                    <a:pt x="12" y="133"/>
                    <a:pt x="12" y="134"/>
                    <a:pt x="11" y="136"/>
                  </a:cubicBezTo>
                  <a:cubicBezTo>
                    <a:pt x="10" y="138"/>
                    <a:pt x="10" y="141"/>
                    <a:pt x="9" y="144"/>
                  </a:cubicBezTo>
                  <a:cubicBezTo>
                    <a:pt x="8" y="147"/>
                    <a:pt x="7" y="151"/>
                    <a:pt x="6" y="155"/>
                  </a:cubicBezTo>
                  <a:cubicBezTo>
                    <a:pt x="5" y="160"/>
                    <a:pt x="4" y="164"/>
                    <a:pt x="3" y="169"/>
                  </a:cubicBezTo>
                  <a:cubicBezTo>
                    <a:pt x="1" y="178"/>
                    <a:pt x="1" y="187"/>
                    <a:pt x="0" y="194"/>
                  </a:cubicBezTo>
                  <a:cubicBezTo>
                    <a:pt x="0" y="201"/>
                    <a:pt x="0" y="205"/>
                    <a:pt x="0" y="205"/>
                  </a:cubicBezTo>
                  <a:cubicBezTo>
                    <a:pt x="0" y="205"/>
                    <a:pt x="0" y="205"/>
                    <a:pt x="0" y="205"/>
                  </a:cubicBezTo>
                  <a:cubicBezTo>
                    <a:pt x="0" y="205"/>
                    <a:pt x="0" y="206"/>
                    <a:pt x="0" y="208"/>
                  </a:cubicBezTo>
                  <a:cubicBezTo>
                    <a:pt x="0" y="210"/>
                    <a:pt x="0" y="213"/>
                    <a:pt x="0" y="216"/>
                  </a:cubicBezTo>
                  <a:cubicBezTo>
                    <a:pt x="1" y="223"/>
                    <a:pt x="2" y="233"/>
                    <a:pt x="5" y="244"/>
                  </a:cubicBezTo>
                  <a:cubicBezTo>
                    <a:pt x="7" y="256"/>
                    <a:pt x="12" y="269"/>
                    <a:pt x="18" y="282"/>
                  </a:cubicBezTo>
                  <a:cubicBezTo>
                    <a:pt x="24" y="296"/>
                    <a:pt x="32" y="309"/>
                    <a:pt x="42" y="321"/>
                  </a:cubicBezTo>
                  <a:cubicBezTo>
                    <a:pt x="52" y="333"/>
                    <a:pt x="63" y="345"/>
                    <a:pt x="74" y="354"/>
                  </a:cubicBezTo>
                  <a:cubicBezTo>
                    <a:pt x="85" y="363"/>
                    <a:pt x="97" y="371"/>
                    <a:pt x="107" y="376"/>
                  </a:cubicBezTo>
                  <a:cubicBezTo>
                    <a:pt x="117" y="382"/>
                    <a:pt x="126" y="386"/>
                    <a:pt x="133" y="388"/>
                  </a:cubicBezTo>
                  <a:cubicBezTo>
                    <a:pt x="136" y="389"/>
                    <a:pt x="138" y="390"/>
                    <a:pt x="140" y="391"/>
                  </a:cubicBezTo>
                  <a:cubicBezTo>
                    <a:pt x="142" y="391"/>
                    <a:pt x="143" y="392"/>
                    <a:pt x="143" y="392"/>
                  </a:cubicBezTo>
                  <a:cubicBezTo>
                    <a:pt x="143" y="392"/>
                    <a:pt x="144" y="392"/>
                    <a:pt x="145" y="392"/>
                  </a:cubicBezTo>
                  <a:cubicBezTo>
                    <a:pt x="147" y="393"/>
                    <a:pt x="150" y="394"/>
                    <a:pt x="153" y="395"/>
                  </a:cubicBezTo>
                  <a:cubicBezTo>
                    <a:pt x="159" y="396"/>
                    <a:pt x="167" y="398"/>
                    <a:pt x="175" y="399"/>
                  </a:cubicBezTo>
                  <a:cubicBezTo>
                    <a:pt x="179" y="400"/>
                    <a:pt x="184" y="401"/>
                    <a:pt x="187" y="401"/>
                  </a:cubicBezTo>
                  <a:cubicBezTo>
                    <a:pt x="191" y="401"/>
                    <a:pt x="195" y="402"/>
                    <a:pt x="198" y="402"/>
                  </a:cubicBezTo>
                  <a:cubicBezTo>
                    <a:pt x="204" y="402"/>
                    <a:pt x="209" y="402"/>
                    <a:pt x="209" y="402"/>
                  </a:cubicBezTo>
                  <a:cubicBezTo>
                    <a:pt x="209" y="402"/>
                    <a:pt x="209" y="402"/>
                    <a:pt x="209" y="402"/>
                  </a:cubicBezTo>
                  <a:cubicBezTo>
                    <a:pt x="327" y="402"/>
                    <a:pt x="327" y="402"/>
                    <a:pt x="327" y="402"/>
                  </a:cubicBezTo>
                  <a:cubicBezTo>
                    <a:pt x="327" y="402"/>
                    <a:pt x="327" y="402"/>
                    <a:pt x="327" y="402"/>
                  </a:cubicBezTo>
                  <a:cubicBezTo>
                    <a:pt x="486" y="402"/>
                    <a:pt x="486" y="402"/>
                    <a:pt x="486" y="402"/>
                  </a:cubicBezTo>
                  <a:cubicBezTo>
                    <a:pt x="486" y="396"/>
                    <a:pt x="486" y="396"/>
                    <a:pt x="486" y="396"/>
                  </a:cubicBezTo>
                  <a:cubicBezTo>
                    <a:pt x="486" y="390"/>
                    <a:pt x="486" y="390"/>
                    <a:pt x="486" y="390"/>
                  </a:cubicBezTo>
                  <a:cubicBezTo>
                    <a:pt x="486" y="385"/>
                    <a:pt x="486" y="385"/>
                    <a:pt x="486" y="385"/>
                  </a:cubicBezTo>
                  <a:cubicBezTo>
                    <a:pt x="486" y="379"/>
                    <a:pt x="486" y="379"/>
                    <a:pt x="486" y="379"/>
                  </a:cubicBezTo>
                  <a:cubicBezTo>
                    <a:pt x="327" y="379"/>
                    <a:pt x="327" y="379"/>
                    <a:pt x="327" y="379"/>
                  </a:cubicBezTo>
                  <a:cubicBezTo>
                    <a:pt x="327" y="379"/>
                    <a:pt x="327" y="379"/>
                    <a:pt x="327" y="379"/>
                  </a:cubicBezTo>
                  <a:cubicBezTo>
                    <a:pt x="209" y="380"/>
                    <a:pt x="209" y="380"/>
                    <a:pt x="209" y="380"/>
                  </a:cubicBezTo>
                  <a:cubicBezTo>
                    <a:pt x="209" y="380"/>
                    <a:pt x="209" y="380"/>
                    <a:pt x="209" y="380"/>
                  </a:cubicBezTo>
                  <a:cubicBezTo>
                    <a:pt x="209" y="380"/>
                    <a:pt x="205" y="379"/>
                    <a:pt x="199" y="379"/>
                  </a:cubicBezTo>
                  <a:cubicBezTo>
                    <a:pt x="196" y="379"/>
                    <a:pt x="193" y="379"/>
                    <a:pt x="190" y="379"/>
                  </a:cubicBezTo>
                  <a:cubicBezTo>
                    <a:pt x="186" y="378"/>
                    <a:pt x="182" y="378"/>
                    <a:pt x="179" y="377"/>
                  </a:cubicBezTo>
                  <a:cubicBezTo>
                    <a:pt x="171" y="376"/>
                    <a:pt x="164" y="374"/>
                    <a:pt x="159" y="373"/>
                  </a:cubicBezTo>
                  <a:cubicBezTo>
                    <a:pt x="156" y="372"/>
                    <a:pt x="154" y="371"/>
                    <a:pt x="152" y="371"/>
                  </a:cubicBezTo>
                  <a:cubicBezTo>
                    <a:pt x="151" y="370"/>
                    <a:pt x="150" y="370"/>
                    <a:pt x="150" y="370"/>
                  </a:cubicBezTo>
                  <a:cubicBezTo>
                    <a:pt x="150" y="370"/>
                    <a:pt x="149" y="370"/>
                    <a:pt x="147" y="369"/>
                  </a:cubicBezTo>
                  <a:cubicBezTo>
                    <a:pt x="146" y="369"/>
                    <a:pt x="144" y="368"/>
                    <a:pt x="141" y="367"/>
                  </a:cubicBezTo>
                  <a:cubicBezTo>
                    <a:pt x="135" y="365"/>
                    <a:pt x="127" y="361"/>
                    <a:pt x="118" y="356"/>
                  </a:cubicBezTo>
                  <a:cubicBezTo>
                    <a:pt x="109" y="351"/>
                    <a:pt x="98" y="345"/>
                    <a:pt x="88" y="336"/>
                  </a:cubicBezTo>
                  <a:cubicBezTo>
                    <a:pt x="78" y="328"/>
                    <a:pt x="68" y="318"/>
                    <a:pt x="60" y="307"/>
                  </a:cubicBezTo>
                  <a:cubicBezTo>
                    <a:pt x="42" y="285"/>
                    <a:pt x="31" y="259"/>
                    <a:pt x="27" y="239"/>
                  </a:cubicBezTo>
                  <a:cubicBezTo>
                    <a:pt x="24" y="229"/>
                    <a:pt x="23" y="221"/>
                    <a:pt x="23" y="215"/>
                  </a:cubicBezTo>
                  <a:cubicBezTo>
                    <a:pt x="23" y="212"/>
                    <a:pt x="23" y="209"/>
                    <a:pt x="23" y="208"/>
                  </a:cubicBezTo>
                  <a:cubicBezTo>
                    <a:pt x="23" y="206"/>
                    <a:pt x="23" y="205"/>
                    <a:pt x="23" y="205"/>
                  </a:cubicBezTo>
                  <a:cubicBezTo>
                    <a:pt x="23" y="205"/>
                    <a:pt x="23" y="205"/>
                    <a:pt x="23" y="205"/>
                  </a:cubicBezTo>
                  <a:cubicBezTo>
                    <a:pt x="23" y="205"/>
                    <a:pt x="23" y="201"/>
                    <a:pt x="23" y="195"/>
                  </a:cubicBezTo>
                  <a:cubicBezTo>
                    <a:pt x="23" y="189"/>
                    <a:pt x="24" y="180"/>
                    <a:pt x="25" y="172"/>
                  </a:cubicBezTo>
                  <a:cubicBezTo>
                    <a:pt x="26" y="168"/>
                    <a:pt x="27" y="164"/>
                    <a:pt x="28" y="160"/>
                  </a:cubicBezTo>
                  <a:cubicBezTo>
                    <a:pt x="28" y="157"/>
                    <a:pt x="29" y="153"/>
                    <a:pt x="30" y="150"/>
                  </a:cubicBezTo>
                  <a:cubicBezTo>
                    <a:pt x="31" y="147"/>
                    <a:pt x="32" y="145"/>
                    <a:pt x="32" y="143"/>
                  </a:cubicBezTo>
                  <a:cubicBezTo>
                    <a:pt x="33" y="141"/>
                    <a:pt x="33" y="140"/>
                    <a:pt x="33" y="140"/>
                  </a:cubicBezTo>
                  <a:cubicBezTo>
                    <a:pt x="33" y="140"/>
                    <a:pt x="34" y="140"/>
                    <a:pt x="34" y="138"/>
                  </a:cubicBezTo>
                  <a:cubicBezTo>
                    <a:pt x="35" y="137"/>
                    <a:pt x="36" y="134"/>
                    <a:pt x="37" y="132"/>
                  </a:cubicBezTo>
                  <a:cubicBezTo>
                    <a:pt x="39" y="126"/>
                    <a:pt x="43" y="118"/>
                    <a:pt x="48" y="109"/>
                  </a:cubicBezTo>
                  <a:cubicBezTo>
                    <a:pt x="53" y="100"/>
                    <a:pt x="60" y="91"/>
                    <a:pt x="68" y="81"/>
                  </a:cubicBezTo>
                  <a:cubicBezTo>
                    <a:pt x="77" y="71"/>
                    <a:pt x="87" y="62"/>
                    <a:pt x="98" y="54"/>
                  </a:cubicBezTo>
                  <a:cubicBezTo>
                    <a:pt x="109" y="47"/>
                    <a:pt x="121" y="40"/>
                    <a:pt x="133" y="36"/>
                  </a:cubicBezTo>
                  <a:cubicBezTo>
                    <a:pt x="145" y="31"/>
                    <a:pt x="157" y="28"/>
                    <a:pt x="167" y="26"/>
                  </a:cubicBezTo>
                  <a:cubicBezTo>
                    <a:pt x="172" y="25"/>
                    <a:pt x="177" y="25"/>
                    <a:pt x="181" y="24"/>
                  </a:cubicBezTo>
                  <a:cubicBezTo>
                    <a:pt x="185" y="24"/>
                    <a:pt x="188" y="23"/>
                    <a:pt x="191" y="23"/>
                  </a:cubicBezTo>
                  <a:cubicBezTo>
                    <a:pt x="197" y="23"/>
                    <a:pt x="201" y="23"/>
                    <a:pt x="201" y="23"/>
                  </a:cubicBezTo>
                  <a:cubicBezTo>
                    <a:pt x="201" y="23"/>
                    <a:pt x="201" y="23"/>
                    <a:pt x="201" y="23"/>
                  </a:cubicBezTo>
                  <a:cubicBezTo>
                    <a:pt x="201" y="23"/>
                    <a:pt x="203" y="23"/>
                    <a:pt x="205" y="23"/>
                  </a:cubicBezTo>
                  <a:cubicBezTo>
                    <a:pt x="207" y="23"/>
                    <a:pt x="208" y="23"/>
                    <a:pt x="210" y="23"/>
                  </a:cubicBezTo>
                  <a:cubicBezTo>
                    <a:pt x="212" y="23"/>
                    <a:pt x="214" y="24"/>
                    <a:pt x="217" y="24"/>
                  </a:cubicBezTo>
                  <a:cubicBezTo>
                    <a:pt x="226" y="24"/>
                    <a:pt x="238" y="26"/>
                    <a:pt x="250" y="30"/>
                  </a:cubicBezTo>
                  <a:cubicBezTo>
                    <a:pt x="262" y="33"/>
                    <a:pt x="274" y="38"/>
                    <a:pt x="282" y="42"/>
                  </a:cubicBezTo>
                  <a:cubicBezTo>
                    <a:pt x="284" y="43"/>
                    <a:pt x="286" y="44"/>
                    <a:pt x="288" y="45"/>
                  </a:cubicBezTo>
                  <a:cubicBezTo>
                    <a:pt x="289" y="46"/>
                    <a:pt x="291" y="47"/>
                    <a:pt x="292" y="48"/>
                  </a:cubicBezTo>
                  <a:cubicBezTo>
                    <a:pt x="294" y="49"/>
                    <a:pt x="295" y="50"/>
                    <a:pt x="295" y="50"/>
                  </a:cubicBezTo>
                  <a:cubicBezTo>
                    <a:pt x="295" y="50"/>
                    <a:pt x="298" y="51"/>
                    <a:pt x="302" y="54"/>
                  </a:cubicBezTo>
                  <a:cubicBezTo>
                    <a:pt x="304" y="55"/>
                    <a:pt x="306" y="57"/>
                    <a:pt x="309" y="59"/>
                  </a:cubicBezTo>
                  <a:cubicBezTo>
                    <a:pt x="311" y="61"/>
                    <a:pt x="314" y="63"/>
                    <a:pt x="317" y="66"/>
                  </a:cubicBezTo>
                  <a:cubicBezTo>
                    <a:pt x="329" y="77"/>
                    <a:pt x="344" y="93"/>
                    <a:pt x="354" y="112"/>
                  </a:cubicBezTo>
                  <a:cubicBezTo>
                    <a:pt x="365" y="131"/>
                    <a:pt x="372" y="152"/>
                    <a:pt x="374" y="168"/>
                  </a:cubicBezTo>
                  <a:cubicBezTo>
                    <a:pt x="375" y="172"/>
                    <a:pt x="375" y="176"/>
                    <a:pt x="376" y="179"/>
                  </a:cubicBezTo>
                  <a:cubicBezTo>
                    <a:pt x="376" y="182"/>
                    <a:pt x="376" y="185"/>
                    <a:pt x="376" y="187"/>
                  </a:cubicBezTo>
                  <a:cubicBezTo>
                    <a:pt x="376" y="192"/>
                    <a:pt x="376" y="195"/>
                    <a:pt x="376" y="195"/>
                  </a:cubicBezTo>
                  <a:cubicBezTo>
                    <a:pt x="376" y="195"/>
                    <a:pt x="376" y="195"/>
                    <a:pt x="376" y="195"/>
                  </a:cubicBezTo>
                  <a:cubicBezTo>
                    <a:pt x="376" y="195"/>
                    <a:pt x="376" y="199"/>
                    <a:pt x="376" y="206"/>
                  </a:cubicBezTo>
                  <a:cubicBezTo>
                    <a:pt x="376" y="210"/>
                    <a:pt x="375" y="215"/>
                    <a:pt x="374" y="220"/>
                  </a:cubicBezTo>
                  <a:cubicBezTo>
                    <a:pt x="374" y="223"/>
                    <a:pt x="373" y="226"/>
                    <a:pt x="372" y="230"/>
                  </a:cubicBezTo>
                  <a:cubicBezTo>
                    <a:pt x="372" y="233"/>
                    <a:pt x="371" y="237"/>
                    <a:pt x="370" y="240"/>
                  </a:cubicBezTo>
                  <a:cubicBezTo>
                    <a:pt x="369" y="244"/>
                    <a:pt x="367" y="248"/>
                    <a:pt x="366" y="252"/>
                  </a:cubicBezTo>
                  <a:cubicBezTo>
                    <a:pt x="364" y="256"/>
                    <a:pt x="362" y="261"/>
                    <a:pt x="360" y="265"/>
                  </a:cubicBezTo>
                  <a:cubicBezTo>
                    <a:pt x="356" y="274"/>
                    <a:pt x="351" y="284"/>
                    <a:pt x="344" y="294"/>
                  </a:cubicBezTo>
                  <a:cubicBezTo>
                    <a:pt x="330" y="314"/>
                    <a:pt x="311" y="336"/>
                    <a:pt x="285" y="357"/>
                  </a:cubicBezTo>
                  <a:cubicBezTo>
                    <a:pt x="293" y="357"/>
                    <a:pt x="293" y="357"/>
                    <a:pt x="293" y="357"/>
                  </a:cubicBezTo>
                  <a:cubicBezTo>
                    <a:pt x="301" y="357"/>
                    <a:pt x="301" y="357"/>
                    <a:pt x="301" y="357"/>
                  </a:cubicBezTo>
                  <a:cubicBezTo>
                    <a:pt x="310" y="357"/>
                    <a:pt x="310" y="357"/>
                    <a:pt x="310" y="357"/>
                  </a:cubicBezTo>
                  <a:cubicBezTo>
                    <a:pt x="318" y="357"/>
                    <a:pt x="318" y="357"/>
                    <a:pt x="318" y="357"/>
                  </a:cubicBezTo>
                  <a:cubicBezTo>
                    <a:pt x="338" y="338"/>
                    <a:pt x="356" y="318"/>
                    <a:pt x="368" y="299"/>
                  </a:cubicBezTo>
                  <a:cubicBezTo>
                    <a:pt x="375" y="289"/>
                    <a:pt x="379" y="279"/>
                    <a:pt x="383" y="270"/>
                  </a:cubicBezTo>
                  <a:cubicBezTo>
                    <a:pt x="385" y="266"/>
                    <a:pt x="387" y="261"/>
                    <a:pt x="389" y="257"/>
                  </a:cubicBezTo>
                  <a:cubicBezTo>
                    <a:pt x="390" y="253"/>
                    <a:pt x="391" y="249"/>
                    <a:pt x="392" y="245"/>
                  </a:cubicBezTo>
                  <a:cubicBezTo>
                    <a:pt x="393" y="241"/>
                    <a:pt x="394" y="237"/>
                    <a:pt x="395" y="233"/>
                  </a:cubicBezTo>
                  <a:cubicBezTo>
                    <a:pt x="396" y="230"/>
                    <a:pt x="396" y="226"/>
                    <a:pt x="397" y="223"/>
                  </a:cubicBezTo>
                  <a:cubicBezTo>
                    <a:pt x="398" y="217"/>
                    <a:pt x="398" y="212"/>
                    <a:pt x="398" y="208"/>
                  </a:cubicBezTo>
                  <a:cubicBezTo>
                    <a:pt x="399" y="199"/>
                    <a:pt x="399" y="195"/>
                    <a:pt x="399" y="195"/>
                  </a:cubicBezTo>
                  <a:cubicBezTo>
                    <a:pt x="399" y="195"/>
                    <a:pt x="399" y="195"/>
                    <a:pt x="399" y="195"/>
                  </a:cubicBezTo>
                  <a:cubicBezTo>
                    <a:pt x="399" y="195"/>
                    <a:pt x="399" y="192"/>
                    <a:pt x="399" y="186"/>
                  </a:cubicBezTo>
                  <a:cubicBezTo>
                    <a:pt x="399" y="184"/>
                    <a:pt x="398" y="180"/>
                    <a:pt x="398" y="177"/>
                  </a:cubicBezTo>
                  <a:cubicBezTo>
                    <a:pt x="397" y="173"/>
                    <a:pt x="397" y="169"/>
                    <a:pt x="396" y="164"/>
                  </a:cubicBezTo>
                  <a:cubicBezTo>
                    <a:pt x="393" y="146"/>
                    <a:pt x="386" y="123"/>
                    <a:pt x="374" y="101"/>
                  </a:cubicBezTo>
                  <a:cubicBezTo>
                    <a:pt x="362" y="80"/>
                    <a:pt x="346" y="61"/>
                    <a:pt x="332" y="49"/>
                  </a:cubicBezTo>
                  <a:cubicBezTo>
                    <a:pt x="329" y="46"/>
                    <a:pt x="325" y="44"/>
                    <a:pt x="322" y="41"/>
                  </a:cubicBezTo>
                  <a:cubicBezTo>
                    <a:pt x="319" y="39"/>
                    <a:pt x="317" y="37"/>
                    <a:pt x="315" y="36"/>
                  </a:cubicBezTo>
                  <a:cubicBezTo>
                    <a:pt x="310" y="33"/>
                    <a:pt x="308" y="31"/>
                    <a:pt x="308" y="31"/>
                  </a:cubicBezTo>
                  <a:cubicBezTo>
                    <a:pt x="308" y="31"/>
                    <a:pt x="306" y="30"/>
                    <a:pt x="303" y="28"/>
                  </a:cubicBezTo>
                  <a:cubicBezTo>
                    <a:pt x="302" y="28"/>
                    <a:pt x="300" y="27"/>
                    <a:pt x="299" y="26"/>
                  </a:cubicBezTo>
                  <a:cubicBezTo>
                    <a:pt x="297" y="25"/>
                    <a:pt x="295" y="23"/>
                    <a:pt x="292" y="22"/>
                  </a:cubicBezTo>
                  <a:cubicBezTo>
                    <a:pt x="283" y="17"/>
                    <a:pt x="270" y="12"/>
                    <a:pt x="256" y="8"/>
                  </a:cubicBezTo>
                  <a:cubicBezTo>
                    <a:pt x="243" y="4"/>
                    <a:pt x="229" y="2"/>
                    <a:pt x="218" y="1"/>
                  </a:cubicBezTo>
                  <a:cubicBezTo>
                    <a:pt x="216" y="1"/>
                    <a:pt x="213" y="1"/>
                    <a:pt x="211" y="1"/>
                  </a:cubicBezTo>
                  <a:cubicBezTo>
                    <a:pt x="209" y="1"/>
                    <a:pt x="207" y="1"/>
                    <a:pt x="206" y="1"/>
                  </a:cubicBezTo>
                  <a:cubicBezTo>
                    <a:pt x="203" y="0"/>
                    <a:pt x="201" y="0"/>
                    <a:pt x="2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26" name="Line 63"/>
          <p:cNvSpPr>
            <a:spLocks noChangeShapeType="1"/>
          </p:cNvSpPr>
          <p:nvPr/>
        </p:nvSpPr>
        <p:spPr bwMode="auto">
          <a:xfrm>
            <a:off x="1122744" y="1359985"/>
            <a:ext cx="6932231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36" name="Group 12"/>
          <p:cNvGrpSpPr>
            <a:grpSpLocks/>
          </p:cNvGrpSpPr>
          <p:nvPr/>
        </p:nvGrpSpPr>
        <p:grpSpPr bwMode="auto">
          <a:xfrm>
            <a:off x="2155862" y="2264391"/>
            <a:ext cx="4532313" cy="3706812"/>
            <a:chOff x="1378" y="1377"/>
            <a:chExt cx="2855" cy="233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7" name="Line 7"/>
            <p:cNvSpPr>
              <a:spLocks noChangeShapeType="1"/>
            </p:cNvSpPr>
            <p:nvPr/>
          </p:nvSpPr>
          <p:spPr bwMode="auto">
            <a:xfrm>
              <a:off x="1378" y="1377"/>
              <a:ext cx="0" cy="2335"/>
            </a:xfrm>
            <a:prstGeom prst="line">
              <a:avLst/>
            </a:prstGeom>
            <a:grpFill/>
            <a:ln w="31750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auto">
            <a:xfrm flipV="1">
              <a:off x="1387" y="2516"/>
              <a:ext cx="2846" cy="4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" name="Line 9"/>
            <p:cNvSpPr>
              <a:spLocks noChangeShapeType="1"/>
            </p:cNvSpPr>
            <p:nvPr/>
          </p:nvSpPr>
          <p:spPr bwMode="auto">
            <a:xfrm flipV="1">
              <a:off x="1411" y="1409"/>
              <a:ext cx="2035" cy="2163"/>
            </a:xfrm>
            <a:prstGeom prst="line">
              <a:avLst/>
            </a:prstGeom>
            <a:grpFill/>
            <a:ln w="50800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2736" y="1385"/>
              <a:ext cx="464" cy="19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 sz="1400" dirty="0">
                  <a:latin typeface="Futura Std Book" panose="020B0502020204020303"/>
                </a:rPr>
                <a:t>Payoff</a:t>
              </a:r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3166" y="2155"/>
              <a:ext cx="1067" cy="28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 sz="1200" dirty="0">
                  <a:latin typeface="+mn-lt"/>
                </a:rPr>
                <a:t>    </a:t>
              </a:r>
              <a:r>
                <a:rPr lang="en-US" altLang="it-IT" sz="1200" dirty="0" err="1">
                  <a:latin typeface="+mn-lt"/>
                </a:rPr>
                <a:t>prezzo</a:t>
              </a:r>
              <a:r>
                <a:rPr lang="en-US" altLang="it-IT" sz="1200" dirty="0">
                  <a:latin typeface="+mn-lt"/>
                </a:rPr>
                <a:t> </a:t>
              </a:r>
              <a:r>
                <a:rPr lang="en-US" altLang="it-IT" sz="1200" dirty="0" err="1">
                  <a:latin typeface="+mn-lt"/>
                </a:rPr>
                <a:t>sottostante</a:t>
              </a:r>
              <a:r>
                <a:rPr lang="en-US" altLang="it-IT" sz="1200" dirty="0">
                  <a:latin typeface="+mn-lt"/>
                </a:rPr>
                <a:t> </a:t>
              </a:r>
            </a:p>
            <a:p>
              <a:r>
                <a:rPr lang="en-US" altLang="it-IT" sz="1200" dirty="0">
                  <a:latin typeface="+mn-lt"/>
                </a:rPr>
                <a:t>           a </a:t>
              </a:r>
              <a:r>
                <a:rPr lang="en-US" altLang="it-IT" sz="1200" dirty="0" err="1">
                  <a:latin typeface="+mn-lt"/>
                </a:rPr>
                <a:t>scadenza</a:t>
              </a:r>
              <a:r>
                <a:rPr lang="en-US" altLang="it-IT" sz="1200" dirty="0">
                  <a:latin typeface="+mn-lt"/>
                </a:rPr>
                <a:t>, </a:t>
              </a:r>
              <a:r>
                <a:rPr lang="en-US" altLang="it-IT" sz="1200" i="1" dirty="0">
                  <a:latin typeface="+mn-lt"/>
                </a:rPr>
                <a:t>S</a:t>
              </a:r>
              <a:r>
                <a:rPr lang="en-US" altLang="it-IT" sz="1200" i="1" baseline="-25000" dirty="0">
                  <a:latin typeface="+mn-lt"/>
                </a:rPr>
                <a:t>T</a:t>
              </a:r>
            </a:p>
          </p:txBody>
        </p:sp>
      </p:grpSp>
      <p:sp>
        <p:nvSpPr>
          <p:cNvPr id="42" name="Rectangle 13"/>
          <p:cNvSpPr>
            <a:spLocks noChangeArrowheads="1"/>
          </p:cNvSpPr>
          <p:nvPr/>
        </p:nvSpPr>
        <p:spPr bwMode="auto">
          <a:xfrm>
            <a:off x="3802966" y="4155718"/>
            <a:ext cx="306756" cy="3359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t-IT" sz="1600" i="1" dirty="0">
                <a:latin typeface="Futura Std Book" panose="020B0502020204020303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67936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1" grpId="0"/>
      <p:bldP spid="11" grpId="0" animBg="1"/>
      <p:bldP spid="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3.</a:t>
            </a:r>
            <a:fld id="{A066D413-D0CE-444B-8FB7-38DF3A1A6233}" type="slidenum">
              <a:rPr lang="en-US" altLang="it-IT"/>
              <a:pPr/>
              <a:t>20</a:t>
            </a:fld>
            <a:endParaRPr lang="en-US" altLang="it-IT" b="0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it-IT"/>
              <a:t>Butterfly Spread Using Puts</a:t>
            </a:r>
            <a:br>
              <a:rPr lang="en-US" altLang="it-IT"/>
            </a:br>
            <a:endParaRPr lang="en-US" altLang="it-IT"/>
          </a:p>
        </p:txBody>
      </p:sp>
      <p:grpSp>
        <p:nvGrpSpPr>
          <p:cNvPr id="222211" name="Group 3"/>
          <p:cNvGrpSpPr>
            <a:grpSpLocks/>
          </p:cNvGrpSpPr>
          <p:nvPr/>
        </p:nvGrpSpPr>
        <p:grpSpPr bwMode="auto">
          <a:xfrm>
            <a:off x="1749425" y="1676400"/>
            <a:ext cx="5708650" cy="4191000"/>
            <a:chOff x="1102" y="1056"/>
            <a:chExt cx="3596" cy="2640"/>
          </a:xfrm>
        </p:grpSpPr>
        <p:sp>
          <p:nvSpPr>
            <p:cNvPr id="222212" name="Rectangle 4"/>
            <p:cNvSpPr>
              <a:spLocks noChangeArrowheads="1"/>
            </p:cNvSpPr>
            <p:nvPr/>
          </p:nvSpPr>
          <p:spPr bwMode="auto">
            <a:xfrm>
              <a:off x="1102" y="1056"/>
              <a:ext cx="2592" cy="1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2213" name="Line 5"/>
            <p:cNvSpPr>
              <a:spLocks noChangeShapeType="1"/>
            </p:cNvSpPr>
            <p:nvPr/>
          </p:nvSpPr>
          <p:spPr bwMode="auto">
            <a:xfrm>
              <a:off x="1395" y="1392"/>
              <a:ext cx="0" cy="2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2214" name="Line 6"/>
            <p:cNvSpPr>
              <a:spLocks noChangeShapeType="1"/>
            </p:cNvSpPr>
            <p:nvPr/>
          </p:nvSpPr>
          <p:spPr bwMode="auto">
            <a:xfrm>
              <a:off x="1395" y="2544"/>
              <a:ext cx="32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2215" name="Line 7"/>
            <p:cNvSpPr>
              <a:spLocks noChangeShapeType="1"/>
            </p:cNvSpPr>
            <p:nvPr/>
          </p:nvSpPr>
          <p:spPr bwMode="auto">
            <a:xfrm flipV="1">
              <a:off x="2547" y="2496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2216" name="Line 8"/>
            <p:cNvSpPr>
              <a:spLocks noChangeShapeType="1"/>
            </p:cNvSpPr>
            <p:nvPr/>
          </p:nvSpPr>
          <p:spPr bwMode="auto">
            <a:xfrm flipV="1">
              <a:off x="3699" y="2496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2217" name="Rectangle 9"/>
            <p:cNvSpPr>
              <a:spLocks noChangeArrowheads="1"/>
            </p:cNvSpPr>
            <p:nvPr/>
          </p:nvSpPr>
          <p:spPr bwMode="auto">
            <a:xfrm>
              <a:off x="2393" y="2189"/>
              <a:ext cx="3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it-IT" sz="3200" i="1"/>
                <a:t>X</a:t>
              </a:r>
              <a:r>
                <a:rPr lang="en-US" altLang="it-IT" sz="3200" i="1" baseline="-25000"/>
                <a:t>1</a:t>
              </a:r>
            </a:p>
          </p:txBody>
        </p:sp>
        <p:sp>
          <p:nvSpPr>
            <p:cNvPr id="222218" name="Rectangle 10"/>
            <p:cNvSpPr>
              <a:spLocks noChangeArrowheads="1"/>
            </p:cNvSpPr>
            <p:nvPr/>
          </p:nvSpPr>
          <p:spPr bwMode="auto">
            <a:xfrm>
              <a:off x="3545" y="2189"/>
              <a:ext cx="3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it-IT" sz="3200" i="1"/>
                <a:t>X</a:t>
              </a:r>
              <a:r>
                <a:rPr lang="en-US" altLang="it-IT" sz="3200" i="1" baseline="-25000"/>
                <a:t>3</a:t>
              </a:r>
            </a:p>
          </p:txBody>
        </p:sp>
        <p:sp>
          <p:nvSpPr>
            <p:cNvPr id="222219" name="Rectangle 11"/>
            <p:cNvSpPr>
              <a:spLocks noChangeArrowheads="1"/>
            </p:cNvSpPr>
            <p:nvPr/>
          </p:nvSpPr>
          <p:spPr bwMode="auto">
            <a:xfrm>
              <a:off x="1385" y="1421"/>
              <a:ext cx="71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it-IT" sz="3200">
                  <a:latin typeface="Arial" panose="020B0604020202020204" pitchFamily="34" charset="0"/>
                </a:rPr>
                <a:t>Profit</a:t>
              </a:r>
            </a:p>
          </p:txBody>
        </p:sp>
        <p:sp>
          <p:nvSpPr>
            <p:cNvPr id="222220" name="Rectangle 12"/>
            <p:cNvSpPr>
              <a:spLocks noChangeArrowheads="1"/>
            </p:cNvSpPr>
            <p:nvPr/>
          </p:nvSpPr>
          <p:spPr bwMode="auto">
            <a:xfrm>
              <a:off x="4361" y="2189"/>
              <a:ext cx="33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it-IT" sz="3200" i="1"/>
                <a:t>S</a:t>
              </a:r>
              <a:r>
                <a:rPr lang="en-US" altLang="it-IT" sz="3200" i="1" baseline="-25000"/>
                <a:t>T</a:t>
              </a:r>
            </a:p>
          </p:txBody>
        </p:sp>
        <p:sp>
          <p:nvSpPr>
            <p:cNvPr id="222221" name="Line 13"/>
            <p:cNvSpPr>
              <a:spLocks noChangeShapeType="1"/>
            </p:cNvSpPr>
            <p:nvPr/>
          </p:nvSpPr>
          <p:spPr bwMode="auto">
            <a:xfrm flipV="1">
              <a:off x="3123" y="2496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2222" name="Rectangle 14"/>
            <p:cNvSpPr>
              <a:spLocks noChangeArrowheads="1"/>
            </p:cNvSpPr>
            <p:nvPr/>
          </p:nvSpPr>
          <p:spPr bwMode="auto">
            <a:xfrm>
              <a:off x="2969" y="2189"/>
              <a:ext cx="3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it-IT" sz="3200" i="1"/>
                <a:t>X</a:t>
              </a:r>
              <a:r>
                <a:rPr lang="en-US" altLang="it-IT" sz="3200" i="1" baseline="-25000"/>
                <a:t>2</a:t>
              </a:r>
            </a:p>
          </p:txBody>
        </p:sp>
        <p:sp>
          <p:nvSpPr>
            <p:cNvPr id="222223" name="Line 15"/>
            <p:cNvSpPr>
              <a:spLocks noChangeShapeType="1"/>
            </p:cNvSpPr>
            <p:nvPr/>
          </p:nvSpPr>
          <p:spPr bwMode="auto">
            <a:xfrm flipH="1">
              <a:off x="2592" y="2832"/>
              <a:ext cx="19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2224" name="Line 16"/>
            <p:cNvSpPr>
              <a:spLocks noChangeShapeType="1"/>
            </p:cNvSpPr>
            <p:nvPr/>
          </p:nvSpPr>
          <p:spPr bwMode="auto">
            <a:xfrm flipH="1">
              <a:off x="3744" y="312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2225" name="Line 17"/>
            <p:cNvSpPr>
              <a:spLocks noChangeShapeType="1"/>
            </p:cNvSpPr>
            <p:nvPr/>
          </p:nvSpPr>
          <p:spPr bwMode="auto">
            <a:xfrm>
              <a:off x="3168" y="1872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2226" name="Line 18"/>
            <p:cNvSpPr>
              <a:spLocks noChangeShapeType="1"/>
            </p:cNvSpPr>
            <p:nvPr/>
          </p:nvSpPr>
          <p:spPr bwMode="auto">
            <a:xfrm>
              <a:off x="1403" y="2736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2227" name="Line 19"/>
            <p:cNvSpPr>
              <a:spLocks noChangeShapeType="1"/>
            </p:cNvSpPr>
            <p:nvPr/>
          </p:nvSpPr>
          <p:spPr bwMode="auto">
            <a:xfrm flipV="1">
              <a:off x="2555" y="2160"/>
              <a:ext cx="576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2228" name="Line 20"/>
            <p:cNvSpPr>
              <a:spLocks noChangeShapeType="1"/>
            </p:cNvSpPr>
            <p:nvPr/>
          </p:nvSpPr>
          <p:spPr bwMode="auto">
            <a:xfrm>
              <a:off x="3131" y="2160"/>
              <a:ext cx="576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2229" name="Line 21"/>
            <p:cNvSpPr>
              <a:spLocks noChangeShapeType="1"/>
            </p:cNvSpPr>
            <p:nvPr/>
          </p:nvSpPr>
          <p:spPr bwMode="auto">
            <a:xfrm>
              <a:off x="3707" y="2736"/>
              <a:ext cx="8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2230" name="Line 22"/>
            <p:cNvSpPr>
              <a:spLocks noChangeShapeType="1"/>
            </p:cNvSpPr>
            <p:nvPr/>
          </p:nvSpPr>
          <p:spPr bwMode="auto">
            <a:xfrm flipH="1" flipV="1">
              <a:off x="1392" y="1680"/>
              <a:ext cx="1152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2231" name="Line 23"/>
            <p:cNvSpPr>
              <a:spLocks noChangeShapeType="1"/>
            </p:cNvSpPr>
            <p:nvPr/>
          </p:nvSpPr>
          <p:spPr bwMode="auto">
            <a:xfrm flipH="1" flipV="1">
              <a:off x="2064" y="1488"/>
              <a:ext cx="1632" cy="16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2232" name="Line 24"/>
            <p:cNvSpPr>
              <a:spLocks noChangeShapeType="1"/>
            </p:cNvSpPr>
            <p:nvPr/>
          </p:nvSpPr>
          <p:spPr bwMode="auto">
            <a:xfrm flipH="1">
              <a:off x="2245" y="1872"/>
              <a:ext cx="875" cy="18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6" name="Text Box 25">
            <a:extLst>
              <a:ext uri="{FF2B5EF4-FFF2-40B4-BE49-F238E27FC236}">
                <a16:creationId xmlns:a16="http://schemas.microsoft.com/office/drawing/2014/main" id="{556A27E6-D858-403E-81CB-CD6490FB2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00200"/>
            <a:ext cx="701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dirty="0"/>
              <a:t>buy 2 puts [ @X1 and @X3 ] and sell 2 puts [@ X2]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3.</a:t>
            </a:r>
            <a:fld id="{D06998F1-A4B2-4117-8D92-F61DDC77E14C}" type="slidenum">
              <a:rPr lang="en-US" altLang="it-IT"/>
              <a:pPr/>
              <a:t>21</a:t>
            </a:fld>
            <a:endParaRPr lang="en-US" altLang="it-IT" b="0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it-IT" dirty="0"/>
              <a:t>A Straddle Combination</a:t>
            </a:r>
            <a:br>
              <a:rPr lang="en-US" altLang="it-IT" dirty="0"/>
            </a:br>
            <a:endParaRPr lang="en-US" altLang="it-IT" dirty="0"/>
          </a:p>
        </p:txBody>
      </p:sp>
      <p:grpSp>
        <p:nvGrpSpPr>
          <p:cNvPr id="228355" name="Group 3"/>
          <p:cNvGrpSpPr>
            <a:grpSpLocks/>
          </p:cNvGrpSpPr>
          <p:nvPr/>
        </p:nvGrpSpPr>
        <p:grpSpPr bwMode="auto">
          <a:xfrm>
            <a:off x="1749425" y="1676400"/>
            <a:ext cx="5708650" cy="4191000"/>
            <a:chOff x="1102" y="1056"/>
            <a:chExt cx="3596" cy="2640"/>
          </a:xfrm>
        </p:grpSpPr>
        <p:sp>
          <p:nvSpPr>
            <p:cNvPr id="228356" name="Rectangle 4"/>
            <p:cNvSpPr>
              <a:spLocks noChangeArrowheads="1"/>
            </p:cNvSpPr>
            <p:nvPr/>
          </p:nvSpPr>
          <p:spPr bwMode="auto">
            <a:xfrm>
              <a:off x="1102" y="1056"/>
              <a:ext cx="2592" cy="1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8357" name="Line 5"/>
            <p:cNvSpPr>
              <a:spLocks noChangeShapeType="1"/>
            </p:cNvSpPr>
            <p:nvPr/>
          </p:nvSpPr>
          <p:spPr bwMode="auto">
            <a:xfrm>
              <a:off x="1395" y="1392"/>
              <a:ext cx="0" cy="2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8358" name="Line 6"/>
            <p:cNvSpPr>
              <a:spLocks noChangeShapeType="1"/>
            </p:cNvSpPr>
            <p:nvPr/>
          </p:nvSpPr>
          <p:spPr bwMode="auto">
            <a:xfrm>
              <a:off x="1395" y="2544"/>
              <a:ext cx="32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8359" name="Rectangle 7"/>
            <p:cNvSpPr>
              <a:spLocks noChangeArrowheads="1"/>
            </p:cNvSpPr>
            <p:nvPr/>
          </p:nvSpPr>
          <p:spPr bwMode="auto">
            <a:xfrm>
              <a:off x="1385" y="1421"/>
              <a:ext cx="71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it-IT" sz="3200">
                  <a:latin typeface="Arial" panose="020B0604020202020204" pitchFamily="34" charset="0"/>
                </a:rPr>
                <a:t>Profit</a:t>
              </a:r>
            </a:p>
          </p:txBody>
        </p:sp>
        <p:sp>
          <p:nvSpPr>
            <p:cNvPr id="228360" name="Rectangle 8"/>
            <p:cNvSpPr>
              <a:spLocks noChangeArrowheads="1"/>
            </p:cNvSpPr>
            <p:nvPr/>
          </p:nvSpPr>
          <p:spPr bwMode="auto">
            <a:xfrm>
              <a:off x="4361" y="2549"/>
              <a:ext cx="33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it-IT" sz="3200" i="1"/>
                <a:t>S</a:t>
              </a:r>
              <a:r>
                <a:rPr lang="en-US" altLang="it-IT" sz="3200" i="1" baseline="-25000"/>
                <a:t>T</a:t>
              </a:r>
            </a:p>
          </p:txBody>
        </p:sp>
        <p:sp>
          <p:nvSpPr>
            <p:cNvPr id="228361" name="Line 9"/>
            <p:cNvSpPr>
              <a:spLocks noChangeShapeType="1"/>
            </p:cNvSpPr>
            <p:nvPr/>
          </p:nvSpPr>
          <p:spPr bwMode="auto">
            <a:xfrm flipV="1">
              <a:off x="3123" y="2496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8362" name="Rectangle 10"/>
            <p:cNvSpPr>
              <a:spLocks noChangeArrowheads="1"/>
            </p:cNvSpPr>
            <p:nvPr/>
          </p:nvSpPr>
          <p:spPr bwMode="auto">
            <a:xfrm>
              <a:off x="2969" y="2549"/>
              <a:ext cx="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it-IT" sz="3200" i="1"/>
                <a:t>X</a:t>
              </a:r>
            </a:p>
          </p:txBody>
        </p:sp>
        <p:sp>
          <p:nvSpPr>
            <p:cNvPr id="228363" name="Line 11"/>
            <p:cNvSpPr>
              <a:spLocks noChangeShapeType="1"/>
            </p:cNvSpPr>
            <p:nvPr/>
          </p:nvSpPr>
          <p:spPr bwMode="auto">
            <a:xfrm flipH="1">
              <a:off x="1392" y="2832"/>
              <a:ext cx="1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8364" name="Line 12"/>
            <p:cNvSpPr>
              <a:spLocks noChangeShapeType="1"/>
            </p:cNvSpPr>
            <p:nvPr/>
          </p:nvSpPr>
          <p:spPr bwMode="auto">
            <a:xfrm flipV="1">
              <a:off x="3120" y="1392"/>
              <a:ext cx="144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8365" name="Line 13"/>
            <p:cNvSpPr>
              <a:spLocks noChangeShapeType="1"/>
            </p:cNvSpPr>
            <p:nvPr/>
          </p:nvSpPr>
          <p:spPr bwMode="auto">
            <a:xfrm>
              <a:off x="3120" y="3120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8366" name="Line 14"/>
            <p:cNvSpPr>
              <a:spLocks noChangeShapeType="1"/>
            </p:cNvSpPr>
            <p:nvPr/>
          </p:nvSpPr>
          <p:spPr bwMode="auto">
            <a:xfrm flipH="1" flipV="1">
              <a:off x="1680" y="1680"/>
              <a:ext cx="144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8367" name="Line 15"/>
            <p:cNvSpPr>
              <a:spLocks noChangeShapeType="1"/>
            </p:cNvSpPr>
            <p:nvPr/>
          </p:nvSpPr>
          <p:spPr bwMode="auto">
            <a:xfrm flipV="1">
              <a:off x="3120" y="1968"/>
              <a:ext cx="1440" cy="1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8368" name="Line 16"/>
            <p:cNvSpPr>
              <a:spLocks noChangeShapeType="1"/>
            </p:cNvSpPr>
            <p:nvPr/>
          </p:nvSpPr>
          <p:spPr bwMode="auto">
            <a:xfrm flipH="1" flipV="1">
              <a:off x="1392" y="1680"/>
              <a:ext cx="1728" cy="17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28369" name="Text Box 17"/>
          <p:cNvSpPr txBox="1">
            <a:spLocks noChangeArrowheads="1"/>
          </p:cNvSpPr>
          <p:nvPr/>
        </p:nvSpPr>
        <p:spPr bwMode="auto">
          <a:xfrm>
            <a:off x="2971800" y="59436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/>
              <a:t>bottom straddle</a:t>
            </a:r>
          </a:p>
        </p:txBody>
      </p:sp>
      <p:sp>
        <p:nvSpPr>
          <p:cNvPr id="19" name="Text Box 25">
            <a:extLst>
              <a:ext uri="{FF2B5EF4-FFF2-40B4-BE49-F238E27FC236}">
                <a16:creationId xmlns:a16="http://schemas.microsoft.com/office/drawing/2014/main" id="{BFA5D337-B9F4-454F-9750-CEFF576EB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00200"/>
            <a:ext cx="701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dirty="0"/>
              <a:t>buy 1 put [ @X ] and buy 1 call [@ X]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3.</a:t>
            </a:r>
            <a:fld id="{04E1BCBB-7AEB-4652-99C0-2E1B91069253}" type="slidenum">
              <a:rPr lang="en-US" altLang="it-IT"/>
              <a:pPr/>
              <a:t>22</a:t>
            </a:fld>
            <a:endParaRPr lang="en-US" altLang="it-IT" b="0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it-IT"/>
              <a:t>A 2nd Straddle Combination</a:t>
            </a:r>
            <a:br>
              <a:rPr lang="en-US" altLang="it-IT"/>
            </a:br>
            <a:endParaRPr lang="en-US" altLang="it-IT"/>
          </a:p>
        </p:txBody>
      </p:sp>
      <p:sp>
        <p:nvSpPr>
          <p:cNvPr id="238609" name="Text Box 17"/>
          <p:cNvSpPr txBox="1">
            <a:spLocks noChangeArrowheads="1"/>
          </p:cNvSpPr>
          <p:nvPr/>
        </p:nvSpPr>
        <p:spPr bwMode="auto">
          <a:xfrm>
            <a:off x="3124200" y="54864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/>
              <a:t>top straddle</a:t>
            </a:r>
          </a:p>
        </p:txBody>
      </p:sp>
      <p:sp>
        <p:nvSpPr>
          <p:cNvPr id="238610" name="Line 18"/>
          <p:cNvSpPr>
            <a:spLocks noChangeShapeType="1"/>
          </p:cNvSpPr>
          <p:nvPr/>
        </p:nvSpPr>
        <p:spPr bwMode="auto">
          <a:xfrm>
            <a:off x="2214563" y="22098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8611" name="Line 19"/>
          <p:cNvSpPr>
            <a:spLocks noChangeShapeType="1"/>
          </p:cNvSpPr>
          <p:nvPr/>
        </p:nvSpPr>
        <p:spPr bwMode="auto">
          <a:xfrm>
            <a:off x="2214563" y="40386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8612" name="Line 20"/>
          <p:cNvSpPr>
            <a:spLocks noChangeShapeType="1"/>
          </p:cNvSpPr>
          <p:nvPr/>
        </p:nvSpPr>
        <p:spPr bwMode="auto">
          <a:xfrm flipV="1">
            <a:off x="459581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8613" name="Line 21"/>
          <p:cNvSpPr>
            <a:spLocks noChangeShapeType="1"/>
          </p:cNvSpPr>
          <p:nvPr/>
        </p:nvSpPr>
        <p:spPr bwMode="auto">
          <a:xfrm flipV="1">
            <a:off x="58721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8614" name="Rectangle 22"/>
          <p:cNvSpPr>
            <a:spLocks noChangeArrowheads="1"/>
          </p:cNvSpPr>
          <p:nvPr/>
        </p:nvSpPr>
        <p:spPr bwMode="auto">
          <a:xfrm>
            <a:off x="4267200" y="4191000"/>
            <a:ext cx="565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it-IT" sz="3200" i="1"/>
              <a:t>X</a:t>
            </a:r>
            <a:r>
              <a:rPr lang="en-US" altLang="it-IT" sz="3200" i="1" baseline="-25000"/>
              <a:t>1</a:t>
            </a:r>
          </a:p>
        </p:txBody>
      </p:sp>
      <p:sp>
        <p:nvSpPr>
          <p:cNvPr id="238616" name="Rectangle 24"/>
          <p:cNvSpPr>
            <a:spLocks noChangeArrowheads="1"/>
          </p:cNvSpPr>
          <p:nvPr/>
        </p:nvSpPr>
        <p:spPr bwMode="auto">
          <a:xfrm>
            <a:off x="2198688" y="2255838"/>
            <a:ext cx="1131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it-IT" sz="3200">
                <a:latin typeface="Arial" panose="020B0604020202020204" pitchFamily="34" charset="0"/>
              </a:rPr>
              <a:t>Profit</a:t>
            </a:r>
          </a:p>
        </p:txBody>
      </p:sp>
      <p:sp>
        <p:nvSpPr>
          <p:cNvPr id="238617" name="Rectangle 25"/>
          <p:cNvSpPr>
            <a:spLocks noChangeArrowheads="1"/>
          </p:cNvSpPr>
          <p:nvPr/>
        </p:nvSpPr>
        <p:spPr bwMode="auto">
          <a:xfrm>
            <a:off x="6923088" y="4084638"/>
            <a:ext cx="5349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it-IT" sz="3200" i="1"/>
              <a:t>S</a:t>
            </a:r>
            <a:r>
              <a:rPr lang="en-US" altLang="it-IT" sz="3200" i="1" baseline="-25000"/>
              <a:t>T</a:t>
            </a:r>
          </a:p>
        </p:txBody>
      </p:sp>
      <p:sp>
        <p:nvSpPr>
          <p:cNvPr id="238618" name="Line 26"/>
          <p:cNvSpPr>
            <a:spLocks noChangeShapeType="1"/>
          </p:cNvSpPr>
          <p:nvPr/>
        </p:nvSpPr>
        <p:spPr bwMode="auto">
          <a:xfrm flipH="1">
            <a:off x="2209800" y="3440113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8619" name="Line 27"/>
          <p:cNvSpPr>
            <a:spLocks noChangeShapeType="1"/>
          </p:cNvSpPr>
          <p:nvPr/>
        </p:nvSpPr>
        <p:spPr bwMode="auto">
          <a:xfrm flipH="1" flipV="1">
            <a:off x="4572000" y="3429000"/>
            <a:ext cx="2743200" cy="2743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8620" name="Line 28"/>
          <p:cNvSpPr>
            <a:spLocks noChangeShapeType="1"/>
          </p:cNvSpPr>
          <p:nvPr/>
        </p:nvSpPr>
        <p:spPr bwMode="auto">
          <a:xfrm flipH="1">
            <a:off x="4572000" y="3657600"/>
            <a:ext cx="3048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8621" name="Line 29"/>
          <p:cNvSpPr>
            <a:spLocks noChangeShapeType="1"/>
          </p:cNvSpPr>
          <p:nvPr/>
        </p:nvSpPr>
        <p:spPr bwMode="auto">
          <a:xfrm flipV="1">
            <a:off x="2438400" y="3657600"/>
            <a:ext cx="2133600" cy="2133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8622" name="Line 30"/>
          <p:cNvSpPr>
            <a:spLocks noChangeShapeType="1"/>
          </p:cNvSpPr>
          <p:nvPr/>
        </p:nvSpPr>
        <p:spPr bwMode="auto">
          <a:xfrm flipH="1" flipV="1">
            <a:off x="4572000" y="3048000"/>
            <a:ext cx="182880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8623" name="Line 31"/>
          <p:cNvSpPr>
            <a:spLocks noChangeShapeType="1"/>
          </p:cNvSpPr>
          <p:nvPr/>
        </p:nvSpPr>
        <p:spPr bwMode="auto">
          <a:xfrm flipV="1">
            <a:off x="2895600" y="3048000"/>
            <a:ext cx="167640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3.</a:t>
            </a:r>
            <a:fld id="{F6F146ED-38EE-456A-B815-9B69119CB413}" type="slidenum">
              <a:rPr lang="en-US" altLang="it-IT"/>
              <a:pPr/>
              <a:t>23</a:t>
            </a:fld>
            <a:endParaRPr lang="en-US" altLang="it-IT" b="0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it-IT"/>
              <a:t>A Strangle Combination</a:t>
            </a:r>
            <a:br>
              <a:rPr lang="en-US" altLang="it-IT"/>
            </a:br>
            <a:endParaRPr lang="en-US" altLang="it-IT"/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1749425" y="1676400"/>
            <a:ext cx="411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2452" name="Line 4"/>
          <p:cNvSpPr>
            <a:spLocks noChangeShapeType="1"/>
          </p:cNvSpPr>
          <p:nvPr/>
        </p:nvSpPr>
        <p:spPr bwMode="auto">
          <a:xfrm>
            <a:off x="2214563" y="22098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2453" name="Line 5"/>
          <p:cNvSpPr>
            <a:spLocks noChangeShapeType="1"/>
          </p:cNvSpPr>
          <p:nvPr/>
        </p:nvSpPr>
        <p:spPr bwMode="auto">
          <a:xfrm>
            <a:off x="2214563" y="40386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2454" name="Line 6"/>
          <p:cNvSpPr>
            <a:spLocks noChangeShapeType="1"/>
          </p:cNvSpPr>
          <p:nvPr/>
        </p:nvSpPr>
        <p:spPr bwMode="auto">
          <a:xfrm flipV="1">
            <a:off x="40433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2455" name="Line 7"/>
          <p:cNvSpPr>
            <a:spLocks noChangeShapeType="1"/>
          </p:cNvSpPr>
          <p:nvPr/>
        </p:nvSpPr>
        <p:spPr bwMode="auto">
          <a:xfrm flipV="1">
            <a:off x="58721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2456" name="Rectangle 8"/>
          <p:cNvSpPr>
            <a:spLocks noChangeArrowheads="1"/>
          </p:cNvSpPr>
          <p:nvPr/>
        </p:nvSpPr>
        <p:spPr bwMode="auto">
          <a:xfrm>
            <a:off x="3798888" y="3475038"/>
            <a:ext cx="565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it-IT" sz="3200" i="1"/>
              <a:t>X</a:t>
            </a:r>
            <a:r>
              <a:rPr lang="en-US" altLang="it-IT" sz="3200" i="1" baseline="-25000"/>
              <a:t>1</a:t>
            </a:r>
          </a:p>
        </p:txBody>
      </p:sp>
      <p:sp>
        <p:nvSpPr>
          <p:cNvPr id="232457" name="Rectangle 9"/>
          <p:cNvSpPr>
            <a:spLocks noChangeArrowheads="1"/>
          </p:cNvSpPr>
          <p:nvPr/>
        </p:nvSpPr>
        <p:spPr bwMode="auto">
          <a:xfrm>
            <a:off x="5627688" y="3475038"/>
            <a:ext cx="565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it-IT" sz="3200" i="1"/>
              <a:t>X</a:t>
            </a:r>
            <a:r>
              <a:rPr lang="en-US" altLang="it-IT" sz="3200" i="1" baseline="-25000"/>
              <a:t>2</a:t>
            </a:r>
          </a:p>
        </p:txBody>
      </p:sp>
      <p:sp>
        <p:nvSpPr>
          <p:cNvPr id="232458" name="Rectangle 10"/>
          <p:cNvSpPr>
            <a:spLocks noChangeArrowheads="1"/>
          </p:cNvSpPr>
          <p:nvPr/>
        </p:nvSpPr>
        <p:spPr bwMode="auto">
          <a:xfrm>
            <a:off x="2198688" y="2255838"/>
            <a:ext cx="1131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it-IT" sz="3200">
                <a:latin typeface="Arial" panose="020B0604020202020204" pitchFamily="34" charset="0"/>
              </a:rPr>
              <a:t>Profit</a:t>
            </a:r>
          </a:p>
        </p:txBody>
      </p:sp>
      <p:sp>
        <p:nvSpPr>
          <p:cNvPr id="232459" name="Rectangle 11"/>
          <p:cNvSpPr>
            <a:spLocks noChangeArrowheads="1"/>
          </p:cNvSpPr>
          <p:nvPr/>
        </p:nvSpPr>
        <p:spPr bwMode="auto">
          <a:xfrm>
            <a:off x="6923088" y="4084638"/>
            <a:ext cx="5349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it-IT" sz="3200" i="1"/>
              <a:t>S</a:t>
            </a:r>
            <a:r>
              <a:rPr lang="en-US" altLang="it-IT" sz="3200" i="1" baseline="-25000"/>
              <a:t>T</a:t>
            </a:r>
          </a:p>
        </p:txBody>
      </p:sp>
      <p:sp>
        <p:nvSpPr>
          <p:cNvPr id="232460" name="Line 12"/>
          <p:cNvSpPr>
            <a:spLocks noChangeShapeType="1"/>
          </p:cNvSpPr>
          <p:nvPr/>
        </p:nvSpPr>
        <p:spPr bwMode="auto">
          <a:xfrm flipH="1">
            <a:off x="4114800" y="47244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2461" name="Line 13"/>
          <p:cNvSpPr>
            <a:spLocks noChangeShapeType="1"/>
          </p:cNvSpPr>
          <p:nvPr/>
        </p:nvSpPr>
        <p:spPr bwMode="auto">
          <a:xfrm flipH="1" flipV="1">
            <a:off x="2209800" y="2895600"/>
            <a:ext cx="182880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2462" name="Line 14"/>
          <p:cNvSpPr>
            <a:spLocks noChangeShapeType="1"/>
          </p:cNvSpPr>
          <p:nvPr/>
        </p:nvSpPr>
        <p:spPr bwMode="auto">
          <a:xfrm flipH="1">
            <a:off x="2209800" y="4495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2463" name="Line 15"/>
          <p:cNvSpPr>
            <a:spLocks noChangeShapeType="1"/>
          </p:cNvSpPr>
          <p:nvPr/>
        </p:nvSpPr>
        <p:spPr bwMode="auto">
          <a:xfrm flipV="1">
            <a:off x="5867400" y="3200400"/>
            <a:ext cx="129540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2464" name="Line 16"/>
          <p:cNvSpPr>
            <a:spLocks noChangeShapeType="1"/>
          </p:cNvSpPr>
          <p:nvPr/>
        </p:nvSpPr>
        <p:spPr bwMode="auto">
          <a:xfrm flipH="1" flipV="1">
            <a:off x="2209800" y="3352800"/>
            <a:ext cx="182880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2465" name="Line 17"/>
          <p:cNvSpPr>
            <a:spLocks noChangeShapeType="1"/>
          </p:cNvSpPr>
          <p:nvPr/>
        </p:nvSpPr>
        <p:spPr bwMode="auto">
          <a:xfrm flipV="1">
            <a:off x="5867400" y="3505200"/>
            <a:ext cx="167640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2466" name="Line 18"/>
          <p:cNvSpPr>
            <a:spLocks noChangeShapeType="1"/>
          </p:cNvSpPr>
          <p:nvPr/>
        </p:nvSpPr>
        <p:spPr bwMode="auto">
          <a:xfrm flipH="1">
            <a:off x="4038600" y="51816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Text Box 25">
            <a:extLst>
              <a:ext uri="{FF2B5EF4-FFF2-40B4-BE49-F238E27FC236}">
                <a16:creationId xmlns:a16="http://schemas.microsoft.com/office/drawing/2014/main" id="{E07CB3BA-9352-43DF-B7BC-69D63CC70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00200"/>
            <a:ext cx="701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dirty="0"/>
              <a:t>buy 1 put [ @X1 ] and buy 1 call [@ X2]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3.</a:t>
            </a:r>
            <a:fld id="{A8B30896-F906-4F5E-97B9-BCCEF773453A}" type="slidenum">
              <a:rPr lang="en-US" altLang="it-IT"/>
              <a:pPr/>
              <a:t>24</a:t>
            </a:fld>
            <a:endParaRPr lang="en-US" altLang="it-IT" b="0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0772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it-IT"/>
              <a:t>A Top Vertical Combination</a:t>
            </a:r>
            <a:br>
              <a:rPr lang="en-US" altLang="it-IT"/>
            </a:br>
            <a:endParaRPr lang="en-US" altLang="it-IT"/>
          </a:p>
        </p:txBody>
      </p:sp>
      <p:sp>
        <p:nvSpPr>
          <p:cNvPr id="236547" name="Rectangle 3"/>
          <p:cNvSpPr>
            <a:spLocks noChangeArrowheads="1"/>
          </p:cNvSpPr>
          <p:nvPr/>
        </p:nvSpPr>
        <p:spPr bwMode="auto">
          <a:xfrm>
            <a:off x="1749425" y="1676400"/>
            <a:ext cx="411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6548" name="Line 4"/>
          <p:cNvSpPr>
            <a:spLocks noChangeShapeType="1"/>
          </p:cNvSpPr>
          <p:nvPr/>
        </p:nvSpPr>
        <p:spPr bwMode="auto">
          <a:xfrm>
            <a:off x="2214563" y="22098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6549" name="Line 5"/>
          <p:cNvSpPr>
            <a:spLocks noChangeShapeType="1"/>
          </p:cNvSpPr>
          <p:nvPr/>
        </p:nvSpPr>
        <p:spPr bwMode="auto">
          <a:xfrm>
            <a:off x="2214563" y="40386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6550" name="Line 6"/>
          <p:cNvSpPr>
            <a:spLocks noChangeShapeType="1"/>
          </p:cNvSpPr>
          <p:nvPr/>
        </p:nvSpPr>
        <p:spPr bwMode="auto">
          <a:xfrm flipV="1">
            <a:off x="40433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6551" name="Line 7"/>
          <p:cNvSpPr>
            <a:spLocks noChangeShapeType="1"/>
          </p:cNvSpPr>
          <p:nvPr/>
        </p:nvSpPr>
        <p:spPr bwMode="auto">
          <a:xfrm flipV="1">
            <a:off x="58721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6552" name="Rectangle 8"/>
          <p:cNvSpPr>
            <a:spLocks noChangeArrowheads="1"/>
          </p:cNvSpPr>
          <p:nvPr/>
        </p:nvSpPr>
        <p:spPr bwMode="auto">
          <a:xfrm>
            <a:off x="3798888" y="3475038"/>
            <a:ext cx="565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it-IT" sz="3200" i="1"/>
              <a:t>X</a:t>
            </a:r>
            <a:r>
              <a:rPr lang="en-US" altLang="it-IT" sz="3200" i="1" baseline="-25000"/>
              <a:t>1</a:t>
            </a:r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5627688" y="3475038"/>
            <a:ext cx="565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it-IT" sz="3200" i="1"/>
              <a:t>X</a:t>
            </a:r>
            <a:r>
              <a:rPr lang="en-US" altLang="it-IT" sz="3200" i="1" baseline="-25000"/>
              <a:t>2</a:t>
            </a:r>
          </a:p>
        </p:txBody>
      </p:sp>
      <p:sp>
        <p:nvSpPr>
          <p:cNvPr id="236554" name="Rectangle 10"/>
          <p:cNvSpPr>
            <a:spLocks noChangeArrowheads="1"/>
          </p:cNvSpPr>
          <p:nvPr/>
        </p:nvSpPr>
        <p:spPr bwMode="auto">
          <a:xfrm>
            <a:off x="2198688" y="2255838"/>
            <a:ext cx="1131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it-IT" sz="3200">
                <a:latin typeface="Arial" panose="020B0604020202020204" pitchFamily="34" charset="0"/>
              </a:rPr>
              <a:t>Profit</a:t>
            </a:r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6923088" y="4084638"/>
            <a:ext cx="5349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it-IT" sz="3200" i="1"/>
              <a:t>S</a:t>
            </a:r>
            <a:r>
              <a:rPr lang="en-US" altLang="it-IT" sz="3200" i="1" baseline="-25000"/>
              <a:t>T</a:t>
            </a:r>
          </a:p>
        </p:txBody>
      </p:sp>
      <p:sp>
        <p:nvSpPr>
          <p:cNvPr id="236556" name="Line 12"/>
          <p:cNvSpPr>
            <a:spLocks noChangeShapeType="1"/>
          </p:cNvSpPr>
          <p:nvPr/>
        </p:nvSpPr>
        <p:spPr bwMode="auto">
          <a:xfrm flipH="1">
            <a:off x="22098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6557" name="Line 13"/>
          <p:cNvSpPr>
            <a:spLocks noChangeShapeType="1"/>
          </p:cNvSpPr>
          <p:nvPr/>
        </p:nvSpPr>
        <p:spPr bwMode="auto">
          <a:xfrm flipH="1" flipV="1">
            <a:off x="3733800" y="2971800"/>
            <a:ext cx="2743200" cy="2743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6558" name="Line 14"/>
          <p:cNvSpPr>
            <a:spLocks noChangeShapeType="1"/>
          </p:cNvSpPr>
          <p:nvPr/>
        </p:nvSpPr>
        <p:spPr bwMode="auto">
          <a:xfrm flipH="1">
            <a:off x="5867400" y="2971800"/>
            <a:ext cx="3048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6559" name="Line 15"/>
          <p:cNvSpPr>
            <a:spLocks noChangeShapeType="1"/>
          </p:cNvSpPr>
          <p:nvPr/>
        </p:nvSpPr>
        <p:spPr bwMode="auto">
          <a:xfrm flipV="1">
            <a:off x="3733800" y="2971800"/>
            <a:ext cx="2133600" cy="2133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6560" name="Line 16"/>
          <p:cNvSpPr>
            <a:spLocks noChangeShapeType="1"/>
          </p:cNvSpPr>
          <p:nvPr/>
        </p:nvSpPr>
        <p:spPr bwMode="auto">
          <a:xfrm flipH="1" flipV="1">
            <a:off x="5791200" y="3429000"/>
            <a:ext cx="182880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6561" name="Line 17"/>
          <p:cNvSpPr>
            <a:spLocks noChangeShapeType="1"/>
          </p:cNvSpPr>
          <p:nvPr/>
        </p:nvSpPr>
        <p:spPr bwMode="auto">
          <a:xfrm flipV="1">
            <a:off x="2362200" y="3429000"/>
            <a:ext cx="167640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6562" name="Line 18"/>
          <p:cNvSpPr>
            <a:spLocks noChangeShapeType="1"/>
          </p:cNvSpPr>
          <p:nvPr/>
        </p:nvSpPr>
        <p:spPr bwMode="auto">
          <a:xfrm flipH="1">
            <a:off x="4038600" y="34290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4.</a:t>
            </a:r>
            <a:fld id="{B73DE74E-D2A5-4BCB-9287-577A4030A411}" type="slidenum">
              <a:rPr lang="en-US" altLang="it-IT"/>
              <a:pPr/>
              <a:t>25</a:t>
            </a:fld>
            <a:endParaRPr lang="en-US" altLang="it-IT" b="0"/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8688"/>
            <a:ext cx="7772400" cy="4329112"/>
          </a:xfrm>
          <a:noFill/>
          <a:ln/>
        </p:spPr>
        <p:txBody>
          <a:bodyPr lIns="92075" tIns="46038" rIns="92075" bIns="46038"/>
          <a:lstStyle/>
          <a:p>
            <a:r>
              <a:rPr lang="en-US" altLang="it-IT" sz="7200" dirty="0"/>
              <a:t>Pricing:</a:t>
            </a:r>
            <a:br>
              <a:rPr lang="en-US" altLang="it-IT" sz="7200" dirty="0"/>
            </a:br>
            <a:r>
              <a:rPr lang="en-US" altLang="it-IT" sz="7200" dirty="0"/>
              <a:t>1. binomial tree intuition</a:t>
            </a:r>
            <a:br>
              <a:rPr lang="en-US" altLang="it-IT" sz="7200" dirty="0"/>
            </a:br>
            <a:br>
              <a:rPr lang="en-US" altLang="it-IT" sz="8800" dirty="0"/>
            </a:br>
            <a:endParaRPr lang="en-US" altLang="it-IT" dirty="0">
              <a:latin typeface="Wide Latin" panose="020A0A070505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127407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/>
        </p:nvSpPr>
        <p:spPr>
          <a:xfrm>
            <a:off x="-190523" y="19247"/>
            <a:ext cx="9722027" cy="752354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eform 64"/>
          <p:cNvSpPr>
            <a:spLocks/>
          </p:cNvSpPr>
          <p:nvPr/>
        </p:nvSpPr>
        <p:spPr bwMode="auto">
          <a:xfrm rot="10800000">
            <a:off x="4670491" y="4409954"/>
            <a:ext cx="4471922" cy="2500594"/>
          </a:xfrm>
          <a:custGeom>
            <a:avLst/>
            <a:gdLst>
              <a:gd name="T0" fmla="*/ 1749 w 1749"/>
              <a:gd name="T1" fmla="*/ 0 h 978"/>
              <a:gd name="T2" fmla="*/ 0 w 1749"/>
              <a:gd name="T3" fmla="*/ 978 h 978"/>
              <a:gd name="T4" fmla="*/ 0 w 1749"/>
              <a:gd name="T5" fmla="*/ 0 h 978"/>
              <a:gd name="T6" fmla="*/ 1749 w 1749"/>
              <a:gd name="T7" fmla="*/ 0 h 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49" h="978">
                <a:moveTo>
                  <a:pt x="1749" y="0"/>
                </a:moveTo>
                <a:lnTo>
                  <a:pt x="0" y="978"/>
                </a:lnTo>
                <a:lnTo>
                  <a:pt x="0" y="0"/>
                </a:lnTo>
                <a:lnTo>
                  <a:pt x="1749" y="0"/>
                </a:lnTo>
                <a:close/>
              </a:path>
            </a:pathLst>
          </a:custGeom>
          <a:solidFill>
            <a:srgbClr val="48B59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1" name="Rectangle 61"/>
          <p:cNvSpPr>
            <a:spLocks noChangeArrowheads="1"/>
          </p:cNvSpPr>
          <p:nvPr/>
        </p:nvSpPr>
        <p:spPr bwMode="auto">
          <a:xfrm>
            <a:off x="4406540" y="804143"/>
            <a:ext cx="3648435" cy="430887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800" dirty="0">
                <a:solidFill>
                  <a:schemeClr val="bg1"/>
                </a:solidFill>
                <a:latin typeface="Futura Std Book" panose="020B0502020204020303" pitchFamily="34" charset="0"/>
              </a:rPr>
              <a:t>Intuizione per capire 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" name="Freeform 64"/>
          <p:cNvSpPr>
            <a:spLocks/>
          </p:cNvSpPr>
          <p:nvPr/>
        </p:nvSpPr>
        <p:spPr bwMode="auto">
          <a:xfrm>
            <a:off x="0" y="10069"/>
            <a:ext cx="2776538" cy="1552575"/>
          </a:xfrm>
          <a:custGeom>
            <a:avLst/>
            <a:gdLst>
              <a:gd name="T0" fmla="*/ 1749 w 1749"/>
              <a:gd name="T1" fmla="*/ 0 h 978"/>
              <a:gd name="T2" fmla="*/ 0 w 1749"/>
              <a:gd name="T3" fmla="*/ 978 h 978"/>
              <a:gd name="T4" fmla="*/ 0 w 1749"/>
              <a:gd name="T5" fmla="*/ 0 h 978"/>
              <a:gd name="T6" fmla="*/ 1749 w 1749"/>
              <a:gd name="T7" fmla="*/ 0 h 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49" h="978">
                <a:moveTo>
                  <a:pt x="1749" y="0"/>
                </a:moveTo>
                <a:lnTo>
                  <a:pt x="0" y="978"/>
                </a:lnTo>
                <a:lnTo>
                  <a:pt x="0" y="0"/>
                </a:lnTo>
                <a:lnTo>
                  <a:pt x="174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18" name="Gruppo 17"/>
          <p:cNvGrpSpPr/>
          <p:nvPr/>
        </p:nvGrpSpPr>
        <p:grpSpPr>
          <a:xfrm>
            <a:off x="7133180" y="5392341"/>
            <a:ext cx="1473201" cy="1357312"/>
            <a:chOff x="7318375" y="5322888"/>
            <a:chExt cx="1473201" cy="1357312"/>
          </a:xfrm>
        </p:grpSpPr>
        <p:sp>
          <p:nvSpPr>
            <p:cNvPr id="6" name="AutoShape 4"/>
            <p:cNvSpPr>
              <a:spLocks noChangeAspect="1" noChangeArrowheads="1" noTextEdit="1"/>
            </p:cNvSpPr>
            <p:nvPr/>
          </p:nvSpPr>
          <p:spPr bwMode="auto">
            <a:xfrm>
              <a:off x="7318375" y="5324475"/>
              <a:ext cx="1473200" cy="1355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7318375" y="6318250"/>
              <a:ext cx="215900" cy="193675"/>
            </a:xfrm>
            <a:custGeom>
              <a:avLst/>
              <a:gdLst>
                <a:gd name="T0" fmla="*/ 96 w 107"/>
                <a:gd name="T1" fmla="*/ 48 h 95"/>
                <a:gd name="T2" fmla="*/ 47 w 107"/>
                <a:gd name="T3" fmla="*/ 0 h 95"/>
                <a:gd name="T4" fmla="*/ 0 w 107"/>
                <a:gd name="T5" fmla="*/ 48 h 95"/>
                <a:gd name="T6" fmla="*/ 47 w 107"/>
                <a:gd name="T7" fmla="*/ 95 h 95"/>
                <a:gd name="T8" fmla="*/ 47 w 107"/>
                <a:gd name="T9" fmla="*/ 95 h 95"/>
                <a:gd name="T10" fmla="*/ 107 w 107"/>
                <a:gd name="T11" fmla="*/ 95 h 95"/>
                <a:gd name="T12" fmla="*/ 107 w 107"/>
                <a:gd name="T13" fmla="*/ 87 h 95"/>
                <a:gd name="T14" fmla="*/ 75 w 107"/>
                <a:gd name="T15" fmla="*/ 87 h 95"/>
                <a:gd name="T16" fmla="*/ 96 w 107"/>
                <a:gd name="T17" fmla="*/ 48 h 95"/>
                <a:gd name="T18" fmla="*/ 9 w 107"/>
                <a:gd name="T19" fmla="*/ 48 h 95"/>
                <a:gd name="T20" fmla="*/ 47 w 107"/>
                <a:gd name="T21" fmla="*/ 8 h 95"/>
                <a:gd name="T22" fmla="*/ 87 w 107"/>
                <a:gd name="T23" fmla="*/ 48 h 95"/>
                <a:gd name="T24" fmla="*/ 47 w 107"/>
                <a:gd name="T25" fmla="*/ 88 h 95"/>
                <a:gd name="T26" fmla="*/ 9 w 107"/>
                <a:gd name="T27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7" h="95">
                  <a:moveTo>
                    <a:pt x="96" y="48"/>
                  </a:moveTo>
                  <a:cubicBezTo>
                    <a:pt x="96" y="21"/>
                    <a:pt x="74" y="0"/>
                    <a:pt x="47" y="0"/>
                  </a:cubicBezTo>
                  <a:cubicBezTo>
                    <a:pt x="21" y="0"/>
                    <a:pt x="0" y="22"/>
                    <a:pt x="0" y="48"/>
                  </a:cubicBezTo>
                  <a:cubicBezTo>
                    <a:pt x="0" y="74"/>
                    <a:pt x="21" y="95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107" y="95"/>
                    <a:pt x="107" y="95"/>
                    <a:pt x="107" y="95"/>
                  </a:cubicBezTo>
                  <a:cubicBezTo>
                    <a:pt x="107" y="87"/>
                    <a:pt x="107" y="87"/>
                    <a:pt x="107" y="87"/>
                  </a:cubicBezTo>
                  <a:cubicBezTo>
                    <a:pt x="75" y="87"/>
                    <a:pt x="75" y="87"/>
                    <a:pt x="75" y="87"/>
                  </a:cubicBezTo>
                  <a:cubicBezTo>
                    <a:pt x="88" y="79"/>
                    <a:pt x="96" y="64"/>
                    <a:pt x="96" y="48"/>
                  </a:cubicBezTo>
                  <a:moveTo>
                    <a:pt x="9" y="48"/>
                  </a:moveTo>
                  <a:cubicBezTo>
                    <a:pt x="9" y="26"/>
                    <a:pt x="25" y="8"/>
                    <a:pt x="47" y="8"/>
                  </a:cubicBezTo>
                  <a:cubicBezTo>
                    <a:pt x="69" y="8"/>
                    <a:pt x="87" y="25"/>
                    <a:pt x="87" y="48"/>
                  </a:cubicBezTo>
                  <a:cubicBezTo>
                    <a:pt x="87" y="70"/>
                    <a:pt x="69" y="88"/>
                    <a:pt x="47" y="88"/>
                  </a:cubicBezTo>
                  <a:cubicBezTo>
                    <a:pt x="25" y="88"/>
                    <a:pt x="9" y="69"/>
                    <a:pt x="9" y="4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7570788" y="6326188"/>
              <a:ext cx="130175" cy="185738"/>
            </a:xfrm>
            <a:custGeom>
              <a:avLst/>
              <a:gdLst>
                <a:gd name="T0" fmla="*/ 56 w 65"/>
                <a:gd name="T1" fmla="*/ 51 h 91"/>
                <a:gd name="T2" fmla="*/ 32 w 65"/>
                <a:gd name="T3" fmla="*/ 83 h 91"/>
                <a:gd name="T4" fmla="*/ 9 w 65"/>
                <a:gd name="T5" fmla="*/ 51 h 91"/>
                <a:gd name="T6" fmla="*/ 9 w 65"/>
                <a:gd name="T7" fmla="*/ 0 h 91"/>
                <a:gd name="T8" fmla="*/ 0 w 65"/>
                <a:gd name="T9" fmla="*/ 0 h 91"/>
                <a:gd name="T10" fmla="*/ 0 w 65"/>
                <a:gd name="T11" fmla="*/ 54 h 91"/>
                <a:gd name="T12" fmla="*/ 6 w 65"/>
                <a:gd name="T13" fmla="*/ 80 h 91"/>
                <a:gd name="T14" fmla="*/ 32 w 65"/>
                <a:gd name="T15" fmla="*/ 91 h 91"/>
                <a:gd name="T16" fmla="*/ 59 w 65"/>
                <a:gd name="T17" fmla="*/ 80 h 91"/>
                <a:gd name="T18" fmla="*/ 64 w 65"/>
                <a:gd name="T19" fmla="*/ 54 h 91"/>
                <a:gd name="T20" fmla="*/ 64 w 65"/>
                <a:gd name="T21" fmla="*/ 0 h 91"/>
                <a:gd name="T22" fmla="*/ 56 w 65"/>
                <a:gd name="T23" fmla="*/ 0 h 91"/>
                <a:gd name="T24" fmla="*/ 56 w 65"/>
                <a:gd name="T25" fmla="*/ 5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91">
                  <a:moveTo>
                    <a:pt x="56" y="51"/>
                  </a:moveTo>
                  <a:cubicBezTo>
                    <a:pt x="56" y="68"/>
                    <a:pt x="54" y="83"/>
                    <a:pt x="32" y="83"/>
                  </a:cubicBezTo>
                  <a:cubicBezTo>
                    <a:pt x="11" y="83"/>
                    <a:pt x="9" y="68"/>
                    <a:pt x="9" y="5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63"/>
                    <a:pt x="0" y="72"/>
                    <a:pt x="6" y="80"/>
                  </a:cubicBezTo>
                  <a:cubicBezTo>
                    <a:pt x="12" y="88"/>
                    <a:pt x="22" y="91"/>
                    <a:pt x="32" y="91"/>
                  </a:cubicBezTo>
                  <a:cubicBezTo>
                    <a:pt x="42" y="91"/>
                    <a:pt x="53" y="88"/>
                    <a:pt x="59" y="80"/>
                  </a:cubicBezTo>
                  <a:cubicBezTo>
                    <a:pt x="65" y="72"/>
                    <a:pt x="64" y="63"/>
                    <a:pt x="64" y="54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56" y="0"/>
                    <a:pt x="56" y="0"/>
                    <a:pt x="56" y="0"/>
                  </a:cubicBezTo>
                  <a:lnTo>
                    <a:pt x="56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7759700" y="6321425"/>
              <a:ext cx="174625" cy="190500"/>
            </a:xfrm>
            <a:custGeom>
              <a:avLst/>
              <a:gdLst>
                <a:gd name="T0" fmla="*/ 78 w 87"/>
                <a:gd name="T1" fmla="*/ 18 h 93"/>
                <a:gd name="T2" fmla="*/ 78 w 87"/>
                <a:gd name="T3" fmla="*/ 18 h 93"/>
                <a:gd name="T4" fmla="*/ 43 w 87"/>
                <a:gd name="T5" fmla="*/ 0 h 93"/>
                <a:gd name="T6" fmla="*/ 0 w 87"/>
                <a:gd name="T7" fmla="*/ 46 h 93"/>
                <a:gd name="T8" fmla="*/ 44 w 87"/>
                <a:gd name="T9" fmla="*/ 93 h 93"/>
                <a:gd name="T10" fmla="*/ 78 w 87"/>
                <a:gd name="T11" fmla="*/ 76 h 93"/>
                <a:gd name="T12" fmla="*/ 78 w 87"/>
                <a:gd name="T13" fmla="*/ 76 h 93"/>
                <a:gd name="T14" fmla="*/ 78 w 87"/>
                <a:gd name="T15" fmla="*/ 92 h 93"/>
                <a:gd name="T16" fmla="*/ 87 w 87"/>
                <a:gd name="T17" fmla="*/ 92 h 93"/>
                <a:gd name="T18" fmla="*/ 87 w 87"/>
                <a:gd name="T19" fmla="*/ 2 h 93"/>
                <a:gd name="T20" fmla="*/ 78 w 87"/>
                <a:gd name="T21" fmla="*/ 2 h 93"/>
                <a:gd name="T22" fmla="*/ 78 w 87"/>
                <a:gd name="T23" fmla="*/ 18 h 93"/>
                <a:gd name="T24" fmla="*/ 44 w 87"/>
                <a:gd name="T25" fmla="*/ 85 h 93"/>
                <a:gd name="T26" fmla="*/ 8 w 87"/>
                <a:gd name="T27" fmla="*/ 46 h 93"/>
                <a:gd name="T28" fmla="*/ 43 w 87"/>
                <a:gd name="T29" fmla="*/ 9 h 93"/>
                <a:gd name="T30" fmla="*/ 79 w 87"/>
                <a:gd name="T31" fmla="*/ 45 h 93"/>
                <a:gd name="T32" fmla="*/ 44 w 87"/>
                <a:gd name="T33" fmla="*/ 8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" h="93">
                  <a:moveTo>
                    <a:pt x="78" y="18"/>
                  </a:moveTo>
                  <a:cubicBezTo>
                    <a:pt x="78" y="18"/>
                    <a:pt x="78" y="18"/>
                    <a:pt x="78" y="18"/>
                  </a:cubicBezTo>
                  <a:cubicBezTo>
                    <a:pt x="70" y="7"/>
                    <a:pt x="57" y="0"/>
                    <a:pt x="43" y="0"/>
                  </a:cubicBezTo>
                  <a:cubicBezTo>
                    <a:pt x="17" y="0"/>
                    <a:pt x="0" y="20"/>
                    <a:pt x="0" y="46"/>
                  </a:cubicBezTo>
                  <a:cubicBezTo>
                    <a:pt x="0" y="72"/>
                    <a:pt x="17" y="93"/>
                    <a:pt x="44" y="93"/>
                  </a:cubicBezTo>
                  <a:cubicBezTo>
                    <a:pt x="57" y="93"/>
                    <a:pt x="71" y="87"/>
                    <a:pt x="78" y="76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78" y="92"/>
                    <a:pt x="78" y="92"/>
                    <a:pt x="78" y="92"/>
                  </a:cubicBezTo>
                  <a:cubicBezTo>
                    <a:pt x="87" y="92"/>
                    <a:pt x="87" y="92"/>
                    <a:pt x="87" y="92"/>
                  </a:cubicBezTo>
                  <a:cubicBezTo>
                    <a:pt x="87" y="2"/>
                    <a:pt x="87" y="2"/>
                    <a:pt x="87" y="2"/>
                  </a:cubicBezTo>
                  <a:cubicBezTo>
                    <a:pt x="78" y="2"/>
                    <a:pt x="78" y="2"/>
                    <a:pt x="78" y="2"/>
                  </a:cubicBezTo>
                  <a:lnTo>
                    <a:pt x="78" y="18"/>
                  </a:lnTo>
                  <a:close/>
                  <a:moveTo>
                    <a:pt x="44" y="85"/>
                  </a:moveTo>
                  <a:cubicBezTo>
                    <a:pt x="22" y="85"/>
                    <a:pt x="8" y="67"/>
                    <a:pt x="8" y="46"/>
                  </a:cubicBezTo>
                  <a:cubicBezTo>
                    <a:pt x="8" y="27"/>
                    <a:pt x="23" y="9"/>
                    <a:pt x="43" y="9"/>
                  </a:cubicBezTo>
                  <a:cubicBezTo>
                    <a:pt x="65" y="9"/>
                    <a:pt x="79" y="25"/>
                    <a:pt x="79" y="45"/>
                  </a:cubicBezTo>
                  <a:cubicBezTo>
                    <a:pt x="79" y="67"/>
                    <a:pt x="66" y="85"/>
                    <a:pt x="44" y="8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8012113" y="6321425"/>
              <a:ext cx="131763" cy="187325"/>
            </a:xfrm>
            <a:custGeom>
              <a:avLst/>
              <a:gdLst>
                <a:gd name="T0" fmla="*/ 36 w 65"/>
                <a:gd name="T1" fmla="*/ 0 h 92"/>
                <a:gd name="T2" fmla="*/ 9 w 65"/>
                <a:gd name="T3" fmla="*/ 16 h 92"/>
                <a:gd name="T4" fmla="*/ 9 w 65"/>
                <a:gd name="T5" fmla="*/ 16 h 92"/>
                <a:gd name="T6" fmla="*/ 9 w 65"/>
                <a:gd name="T7" fmla="*/ 2 h 92"/>
                <a:gd name="T8" fmla="*/ 0 w 65"/>
                <a:gd name="T9" fmla="*/ 2 h 92"/>
                <a:gd name="T10" fmla="*/ 0 w 65"/>
                <a:gd name="T11" fmla="*/ 92 h 92"/>
                <a:gd name="T12" fmla="*/ 9 w 65"/>
                <a:gd name="T13" fmla="*/ 92 h 92"/>
                <a:gd name="T14" fmla="*/ 9 w 65"/>
                <a:gd name="T15" fmla="*/ 48 h 92"/>
                <a:gd name="T16" fmla="*/ 35 w 65"/>
                <a:gd name="T17" fmla="*/ 9 h 92"/>
                <a:gd name="T18" fmla="*/ 56 w 65"/>
                <a:gd name="T19" fmla="*/ 38 h 92"/>
                <a:gd name="T20" fmla="*/ 56 w 65"/>
                <a:gd name="T21" fmla="*/ 92 h 92"/>
                <a:gd name="T22" fmla="*/ 65 w 65"/>
                <a:gd name="T23" fmla="*/ 92 h 92"/>
                <a:gd name="T24" fmla="*/ 65 w 65"/>
                <a:gd name="T25" fmla="*/ 38 h 92"/>
                <a:gd name="T26" fmla="*/ 36 w 65"/>
                <a:gd name="T2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92">
                  <a:moveTo>
                    <a:pt x="36" y="0"/>
                  </a:moveTo>
                  <a:cubicBezTo>
                    <a:pt x="24" y="0"/>
                    <a:pt x="14" y="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9" y="92"/>
                    <a:pt x="9" y="92"/>
                    <a:pt x="9" y="92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29"/>
                    <a:pt x="13" y="9"/>
                    <a:pt x="35" y="9"/>
                  </a:cubicBezTo>
                  <a:cubicBezTo>
                    <a:pt x="54" y="9"/>
                    <a:pt x="56" y="22"/>
                    <a:pt x="56" y="38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15"/>
                    <a:pt x="59" y="0"/>
                    <a:pt x="3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8188325" y="6326188"/>
              <a:ext cx="142875" cy="182563"/>
            </a:xfrm>
            <a:custGeom>
              <a:avLst/>
              <a:gdLst>
                <a:gd name="T0" fmla="*/ 0 w 90"/>
                <a:gd name="T1" fmla="*/ 0 h 115"/>
                <a:gd name="T2" fmla="*/ 0 w 90"/>
                <a:gd name="T3" fmla="*/ 10 h 115"/>
                <a:gd name="T4" fmla="*/ 40 w 90"/>
                <a:gd name="T5" fmla="*/ 10 h 115"/>
                <a:gd name="T6" fmla="*/ 40 w 90"/>
                <a:gd name="T7" fmla="*/ 115 h 115"/>
                <a:gd name="T8" fmla="*/ 52 w 90"/>
                <a:gd name="T9" fmla="*/ 115 h 115"/>
                <a:gd name="T10" fmla="*/ 52 w 90"/>
                <a:gd name="T11" fmla="*/ 10 h 115"/>
                <a:gd name="T12" fmla="*/ 90 w 90"/>
                <a:gd name="T13" fmla="*/ 10 h 115"/>
                <a:gd name="T14" fmla="*/ 90 w 90"/>
                <a:gd name="T15" fmla="*/ 0 h 115"/>
                <a:gd name="T16" fmla="*/ 0 w 90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15">
                  <a:moveTo>
                    <a:pt x="0" y="0"/>
                  </a:moveTo>
                  <a:lnTo>
                    <a:pt x="0" y="10"/>
                  </a:lnTo>
                  <a:lnTo>
                    <a:pt x="40" y="10"/>
                  </a:lnTo>
                  <a:lnTo>
                    <a:pt x="40" y="115"/>
                  </a:lnTo>
                  <a:lnTo>
                    <a:pt x="52" y="115"/>
                  </a:lnTo>
                  <a:lnTo>
                    <a:pt x="52" y="10"/>
                  </a:lnTo>
                  <a:lnTo>
                    <a:pt x="90" y="10"/>
                  </a:lnTo>
                  <a:lnTo>
                    <a:pt x="9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8378825" y="6326188"/>
              <a:ext cx="131763" cy="185738"/>
            </a:xfrm>
            <a:custGeom>
              <a:avLst/>
              <a:gdLst>
                <a:gd name="T0" fmla="*/ 56 w 65"/>
                <a:gd name="T1" fmla="*/ 51 h 91"/>
                <a:gd name="T2" fmla="*/ 32 w 65"/>
                <a:gd name="T3" fmla="*/ 83 h 91"/>
                <a:gd name="T4" fmla="*/ 9 w 65"/>
                <a:gd name="T5" fmla="*/ 51 h 91"/>
                <a:gd name="T6" fmla="*/ 9 w 65"/>
                <a:gd name="T7" fmla="*/ 0 h 91"/>
                <a:gd name="T8" fmla="*/ 0 w 65"/>
                <a:gd name="T9" fmla="*/ 0 h 91"/>
                <a:gd name="T10" fmla="*/ 0 w 65"/>
                <a:gd name="T11" fmla="*/ 54 h 91"/>
                <a:gd name="T12" fmla="*/ 6 w 65"/>
                <a:gd name="T13" fmla="*/ 80 h 91"/>
                <a:gd name="T14" fmla="*/ 32 w 65"/>
                <a:gd name="T15" fmla="*/ 91 h 91"/>
                <a:gd name="T16" fmla="*/ 59 w 65"/>
                <a:gd name="T17" fmla="*/ 80 h 91"/>
                <a:gd name="T18" fmla="*/ 65 w 65"/>
                <a:gd name="T19" fmla="*/ 54 h 91"/>
                <a:gd name="T20" fmla="*/ 65 w 65"/>
                <a:gd name="T21" fmla="*/ 0 h 91"/>
                <a:gd name="T22" fmla="*/ 56 w 65"/>
                <a:gd name="T23" fmla="*/ 0 h 91"/>
                <a:gd name="T24" fmla="*/ 56 w 65"/>
                <a:gd name="T25" fmla="*/ 5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91">
                  <a:moveTo>
                    <a:pt x="56" y="51"/>
                  </a:moveTo>
                  <a:cubicBezTo>
                    <a:pt x="56" y="68"/>
                    <a:pt x="54" y="83"/>
                    <a:pt x="32" y="83"/>
                  </a:cubicBezTo>
                  <a:cubicBezTo>
                    <a:pt x="11" y="83"/>
                    <a:pt x="9" y="68"/>
                    <a:pt x="9" y="5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63"/>
                    <a:pt x="0" y="72"/>
                    <a:pt x="6" y="80"/>
                  </a:cubicBezTo>
                  <a:cubicBezTo>
                    <a:pt x="12" y="88"/>
                    <a:pt x="22" y="91"/>
                    <a:pt x="32" y="91"/>
                  </a:cubicBezTo>
                  <a:cubicBezTo>
                    <a:pt x="42" y="91"/>
                    <a:pt x="53" y="88"/>
                    <a:pt x="59" y="80"/>
                  </a:cubicBezTo>
                  <a:cubicBezTo>
                    <a:pt x="65" y="72"/>
                    <a:pt x="65" y="63"/>
                    <a:pt x="65" y="54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56" y="0"/>
                    <a:pt x="56" y="0"/>
                    <a:pt x="56" y="0"/>
                  </a:cubicBezTo>
                  <a:lnTo>
                    <a:pt x="56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8570913" y="6321425"/>
              <a:ext cx="220663" cy="187325"/>
            </a:xfrm>
            <a:custGeom>
              <a:avLst/>
              <a:gdLst>
                <a:gd name="T0" fmla="*/ 82 w 110"/>
                <a:gd name="T1" fmla="*/ 0 h 92"/>
                <a:gd name="T2" fmla="*/ 56 w 110"/>
                <a:gd name="T3" fmla="*/ 17 h 92"/>
                <a:gd name="T4" fmla="*/ 31 w 110"/>
                <a:gd name="T5" fmla="*/ 0 h 92"/>
                <a:gd name="T6" fmla="*/ 9 w 110"/>
                <a:gd name="T7" fmla="*/ 14 h 92"/>
                <a:gd name="T8" fmla="*/ 8 w 110"/>
                <a:gd name="T9" fmla="*/ 14 h 92"/>
                <a:gd name="T10" fmla="*/ 8 w 110"/>
                <a:gd name="T11" fmla="*/ 2 h 92"/>
                <a:gd name="T12" fmla="*/ 0 w 110"/>
                <a:gd name="T13" fmla="*/ 2 h 92"/>
                <a:gd name="T14" fmla="*/ 0 w 110"/>
                <a:gd name="T15" fmla="*/ 92 h 92"/>
                <a:gd name="T16" fmla="*/ 8 w 110"/>
                <a:gd name="T17" fmla="*/ 92 h 92"/>
                <a:gd name="T18" fmla="*/ 8 w 110"/>
                <a:gd name="T19" fmla="*/ 43 h 92"/>
                <a:gd name="T20" fmla="*/ 31 w 110"/>
                <a:gd name="T21" fmla="*/ 9 h 92"/>
                <a:gd name="T22" fmla="*/ 50 w 110"/>
                <a:gd name="T23" fmla="*/ 37 h 92"/>
                <a:gd name="T24" fmla="*/ 50 w 110"/>
                <a:gd name="T25" fmla="*/ 92 h 92"/>
                <a:gd name="T26" fmla="*/ 59 w 110"/>
                <a:gd name="T27" fmla="*/ 92 h 92"/>
                <a:gd name="T28" fmla="*/ 59 w 110"/>
                <a:gd name="T29" fmla="*/ 40 h 92"/>
                <a:gd name="T30" fmla="*/ 82 w 110"/>
                <a:gd name="T31" fmla="*/ 9 h 92"/>
                <a:gd name="T32" fmla="*/ 101 w 110"/>
                <a:gd name="T33" fmla="*/ 34 h 92"/>
                <a:gd name="T34" fmla="*/ 101 w 110"/>
                <a:gd name="T35" fmla="*/ 92 h 92"/>
                <a:gd name="T36" fmla="*/ 110 w 110"/>
                <a:gd name="T37" fmla="*/ 92 h 92"/>
                <a:gd name="T38" fmla="*/ 110 w 110"/>
                <a:gd name="T39" fmla="*/ 36 h 92"/>
                <a:gd name="T40" fmla="*/ 82 w 110"/>
                <a:gd name="T41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0" h="92">
                  <a:moveTo>
                    <a:pt x="82" y="0"/>
                  </a:moveTo>
                  <a:cubicBezTo>
                    <a:pt x="71" y="0"/>
                    <a:pt x="61" y="6"/>
                    <a:pt x="56" y="17"/>
                  </a:cubicBezTo>
                  <a:cubicBezTo>
                    <a:pt x="52" y="6"/>
                    <a:pt x="42" y="0"/>
                    <a:pt x="31" y="0"/>
                  </a:cubicBezTo>
                  <a:cubicBezTo>
                    <a:pt x="22" y="0"/>
                    <a:pt x="13" y="5"/>
                    <a:pt x="9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28"/>
                    <a:pt x="12" y="9"/>
                    <a:pt x="31" y="9"/>
                  </a:cubicBezTo>
                  <a:cubicBezTo>
                    <a:pt x="48" y="9"/>
                    <a:pt x="50" y="23"/>
                    <a:pt x="50" y="37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9" y="92"/>
                    <a:pt x="59" y="92"/>
                    <a:pt x="59" y="92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25"/>
                    <a:pt x="64" y="9"/>
                    <a:pt x="82" y="9"/>
                  </a:cubicBezTo>
                  <a:cubicBezTo>
                    <a:pt x="99" y="9"/>
                    <a:pt x="101" y="21"/>
                    <a:pt x="101" y="34"/>
                  </a:cubicBezTo>
                  <a:cubicBezTo>
                    <a:pt x="101" y="92"/>
                    <a:pt x="101" y="92"/>
                    <a:pt x="101" y="92"/>
                  </a:cubicBezTo>
                  <a:cubicBezTo>
                    <a:pt x="110" y="92"/>
                    <a:pt x="110" y="92"/>
                    <a:pt x="110" y="92"/>
                  </a:cubicBezTo>
                  <a:cubicBezTo>
                    <a:pt x="110" y="36"/>
                    <a:pt x="110" y="36"/>
                    <a:pt x="110" y="36"/>
                  </a:cubicBezTo>
                  <a:cubicBezTo>
                    <a:pt x="110" y="16"/>
                    <a:pt x="105" y="0"/>
                    <a:pt x="8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7626350" y="5322888"/>
              <a:ext cx="977900" cy="817563"/>
            </a:xfrm>
            <a:custGeom>
              <a:avLst/>
              <a:gdLst>
                <a:gd name="T0" fmla="*/ 178 w 486"/>
                <a:gd name="T1" fmla="*/ 2 h 402"/>
                <a:gd name="T2" fmla="*/ 85 w 486"/>
                <a:gd name="T3" fmla="*/ 36 h 402"/>
                <a:gd name="T4" fmla="*/ 16 w 486"/>
                <a:gd name="T5" fmla="*/ 123 h 402"/>
                <a:gd name="T6" fmla="*/ 11 w 486"/>
                <a:gd name="T7" fmla="*/ 136 h 402"/>
                <a:gd name="T8" fmla="*/ 3 w 486"/>
                <a:gd name="T9" fmla="*/ 169 h 402"/>
                <a:gd name="T10" fmla="*/ 0 w 486"/>
                <a:gd name="T11" fmla="*/ 205 h 402"/>
                <a:gd name="T12" fmla="*/ 5 w 486"/>
                <a:gd name="T13" fmla="*/ 244 h 402"/>
                <a:gd name="T14" fmla="*/ 74 w 486"/>
                <a:gd name="T15" fmla="*/ 354 h 402"/>
                <a:gd name="T16" fmla="*/ 140 w 486"/>
                <a:gd name="T17" fmla="*/ 391 h 402"/>
                <a:gd name="T18" fmla="*/ 153 w 486"/>
                <a:gd name="T19" fmla="*/ 395 h 402"/>
                <a:gd name="T20" fmla="*/ 198 w 486"/>
                <a:gd name="T21" fmla="*/ 402 h 402"/>
                <a:gd name="T22" fmla="*/ 327 w 486"/>
                <a:gd name="T23" fmla="*/ 402 h 402"/>
                <a:gd name="T24" fmla="*/ 486 w 486"/>
                <a:gd name="T25" fmla="*/ 396 h 402"/>
                <a:gd name="T26" fmla="*/ 486 w 486"/>
                <a:gd name="T27" fmla="*/ 379 h 402"/>
                <a:gd name="T28" fmla="*/ 209 w 486"/>
                <a:gd name="T29" fmla="*/ 380 h 402"/>
                <a:gd name="T30" fmla="*/ 190 w 486"/>
                <a:gd name="T31" fmla="*/ 379 h 402"/>
                <a:gd name="T32" fmla="*/ 152 w 486"/>
                <a:gd name="T33" fmla="*/ 371 h 402"/>
                <a:gd name="T34" fmla="*/ 141 w 486"/>
                <a:gd name="T35" fmla="*/ 367 h 402"/>
                <a:gd name="T36" fmla="*/ 60 w 486"/>
                <a:gd name="T37" fmla="*/ 307 h 402"/>
                <a:gd name="T38" fmla="*/ 23 w 486"/>
                <a:gd name="T39" fmla="*/ 208 h 402"/>
                <a:gd name="T40" fmla="*/ 23 w 486"/>
                <a:gd name="T41" fmla="*/ 195 h 402"/>
                <a:gd name="T42" fmla="*/ 30 w 486"/>
                <a:gd name="T43" fmla="*/ 150 h 402"/>
                <a:gd name="T44" fmla="*/ 34 w 486"/>
                <a:gd name="T45" fmla="*/ 138 h 402"/>
                <a:gd name="T46" fmla="*/ 68 w 486"/>
                <a:gd name="T47" fmla="*/ 81 h 402"/>
                <a:gd name="T48" fmla="*/ 167 w 486"/>
                <a:gd name="T49" fmla="*/ 26 h 402"/>
                <a:gd name="T50" fmla="*/ 201 w 486"/>
                <a:gd name="T51" fmla="*/ 23 h 402"/>
                <a:gd name="T52" fmla="*/ 210 w 486"/>
                <a:gd name="T53" fmla="*/ 23 h 402"/>
                <a:gd name="T54" fmla="*/ 282 w 486"/>
                <a:gd name="T55" fmla="*/ 42 h 402"/>
                <a:gd name="T56" fmla="*/ 295 w 486"/>
                <a:gd name="T57" fmla="*/ 50 h 402"/>
                <a:gd name="T58" fmla="*/ 317 w 486"/>
                <a:gd name="T59" fmla="*/ 66 h 402"/>
                <a:gd name="T60" fmla="*/ 376 w 486"/>
                <a:gd name="T61" fmla="*/ 179 h 402"/>
                <a:gd name="T62" fmla="*/ 376 w 486"/>
                <a:gd name="T63" fmla="*/ 195 h 402"/>
                <a:gd name="T64" fmla="*/ 372 w 486"/>
                <a:gd name="T65" fmla="*/ 230 h 402"/>
                <a:gd name="T66" fmla="*/ 360 w 486"/>
                <a:gd name="T67" fmla="*/ 265 h 402"/>
                <a:gd name="T68" fmla="*/ 293 w 486"/>
                <a:gd name="T69" fmla="*/ 357 h 402"/>
                <a:gd name="T70" fmla="*/ 318 w 486"/>
                <a:gd name="T71" fmla="*/ 357 h 402"/>
                <a:gd name="T72" fmla="*/ 389 w 486"/>
                <a:gd name="T73" fmla="*/ 257 h 402"/>
                <a:gd name="T74" fmla="*/ 397 w 486"/>
                <a:gd name="T75" fmla="*/ 223 h 402"/>
                <a:gd name="T76" fmla="*/ 399 w 486"/>
                <a:gd name="T77" fmla="*/ 195 h 402"/>
                <a:gd name="T78" fmla="*/ 396 w 486"/>
                <a:gd name="T79" fmla="*/ 164 h 402"/>
                <a:gd name="T80" fmla="*/ 322 w 486"/>
                <a:gd name="T81" fmla="*/ 41 h 402"/>
                <a:gd name="T82" fmla="*/ 303 w 486"/>
                <a:gd name="T83" fmla="*/ 28 h 402"/>
                <a:gd name="T84" fmla="*/ 256 w 486"/>
                <a:gd name="T85" fmla="*/ 8 h 402"/>
                <a:gd name="T86" fmla="*/ 206 w 486"/>
                <a:gd name="T87" fmla="*/ 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86" h="402">
                  <a:moveTo>
                    <a:pt x="201" y="0"/>
                  </a:moveTo>
                  <a:cubicBezTo>
                    <a:pt x="201" y="0"/>
                    <a:pt x="197" y="1"/>
                    <a:pt x="190" y="1"/>
                  </a:cubicBezTo>
                  <a:cubicBezTo>
                    <a:pt x="187" y="1"/>
                    <a:pt x="183" y="1"/>
                    <a:pt x="178" y="2"/>
                  </a:cubicBezTo>
                  <a:cubicBezTo>
                    <a:pt x="174" y="2"/>
                    <a:pt x="168" y="3"/>
                    <a:pt x="163" y="4"/>
                  </a:cubicBezTo>
                  <a:cubicBezTo>
                    <a:pt x="151" y="6"/>
                    <a:pt x="138" y="9"/>
                    <a:pt x="125" y="15"/>
                  </a:cubicBezTo>
                  <a:cubicBezTo>
                    <a:pt x="111" y="20"/>
                    <a:pt x="98" y="27"/>
                    <a:pt x="85" y="36"/>
                  </a:cubicBezTo>
                  <a:cubicBezTo>
                    <a:pt x="72" y="45"/>
                    <a:pt x="61" y="55"/>
                    <a:pt x="51" y="66"/>
                  </a:cubicBezTo>
                  <a:cubicBezTo>
                    <a:pt x="42" y="77"/>
                    <a:pt x="34" y="88"/>
                    <a:pt x="28" y="98"/>
                  </a:cubicBezTo>
                  <a:cubicBezTo>
                    <a:pt x="22" y="108"/>
                    <a:pt x="18" y="117"/>
                    <a:pt x="16" y="123"/>
                  </a:cubicBezTo>
                  <a:cubicBezTo>
                    <a:pt x="15" y="126"/>
                    <a:pt x="14" y="129"/>
                    <a:pt x="13" y="130"/>
                  </a:cubicBezTo>
                  <a:cubicBezTo>
                    <a:pt x="12" y="132"/>
                    <a:pt x="12" y="133"/>
                    <a:pt x="12" y="133"/>
                  </a:cubicBezTo>
                  <a:cubicBezTo>
                    <a:pt x="12" y="133"/>
                    <a:pt x="12" y="134"/>
                    <a:pt x="11" y="136"/>
                  </a:cubicBezTo>
                  <a:cubicBezTo>
                    <a:pt x="10" y="138"/>
                    <a:pt x="10" y="141"/>
                    <a:pt x="9" y="144"/>
                  </a:cubicBezTo>
                  <a:cubicBezTo>
                    <a:pt x="8" y="147"/>
                    <a:pt x="7" y="151"/>
                    <a:pt x="6" y="155"/>
                  </a:cubicBezTo>
                  <a:cubicBezTo>
                    <a:pt x="5" y="160"/>
                    <a:pt x="4" y="164"/>
                    <a:pt x="3" y="169"/>
                  </a:cubicBezTo>
                  <a:cubicBezTo>
                    <a:pt x="1" y="178"/>
                    <a:pt x="1" y="187"/>
                    <a:pt x="0" y="194"/>
                  </a:cubicBezTo>
                  <a:cubicBezTo>
                    <a:pt x="0" y="201"/>
                    <a:pt x="0" y="205"/>
                    <a:pt x="0" y="205"/>
                  </a:cubicBezTo>
                  <a:cubicBezTo>
                    <a:pt x="0" y="205"/>
                    <a:pt x="0" y="205"/>
                    <a:pt x="0" y="205"/>
                  </a:cubicBezTo>
                  <a:cubicBezTo>
                    <a:pt x="0" y="205"/>
                    <a:pt x="0" y="206"/>
                    <a:pt x="0" y="208"/>
                  </a:cubicBezTo>
                  <a:cubicBezTo>
                    <a:pt x="0" y="210"/>
                    <a:pt x="0" y="213"/>
                    <a:pt x="0" y="216"/>
                  </a:cubicBezTo>
                  <a:cubicBezTo>
                    <a:pt x="1" y="223"/>
                    <a:pt x="2" y="233"/>
                    <a:pt x="5" y="244"/>
                  </a:cubicBezTo>
                  <a:cubicBezTo>
                    <a:pt x="7" y="256"/>
                    <a:pt x="12" y="269"/>
                    <a:pt x="18" y="282"/>
                  </a:cubicBezTo>
                  <a:cubicBezTo>
                    <a:pt x="24" y="296"/>
                    <a:pt x="32" y="309"/>
                    <a:pt x="42" y="321"/>
                  </a:cubicBezTo>
                  <a:cubicBezTo>
                    <a:pt x="52" y="333"/>
                    <a:pt x="63" y="345"/>
                    <a:pt x="74" y="354"/>
                  </a:cubicBezTo>
                  <a:cubicBezTo>
                    <a:pt x="85" y="363"/>
                    <a:pt x="97" y="371"/>
                    <a:pt x="107" y="376"/>
                  </a:cubicBezTo>
                  <a:cubicBezTo>
                    <a:pt x="117" y="382"/>
                    <a:pt x="126" y="386"/>
                    <a:pt x="133" y="388"/>
                  </a:cubicBezTo>
                  <a:cubicBezTo>
                    <a:pt x="136" y="389"/>
                    <a:pt x="138" y="390"/>
                    <a:pt x="140" y="391"/>
                  </a:cubicBezTo>
                  <a:cubicBezTo>
                    <a:pt x="142" y="391"/>
                    <a:pt x="143" y="392"/>
                    <a:pt x="143" y="392"/>
                  </a:cubicBezTo>
                  <a:cubicBezTo>
                    <a:pt x="143" y="392"/>
                    <a:pt x="144" y="392"/>
                    <a:pt x="145" y="392"/>
                  </a:cubicBezTo>
                  <a:cubicBezTo>
                    <a:pt x="147" y="393"/>
                    <a:pt x="150" y="394"/>
                    <a:pt x="153" y="395"/>
                  </a:cubicBezTo>
                  <a:cubicBezTo>
                    <a:pt x="159" y="396"/>
                    <a:pt x="167" y="398"/>
                    <a:pt x="175" y="399"/>
                  </a:cubicBezTo>
                  <a:cubicBezTo>
                    <a:pt x="179" y="400"/>
                    <a:pt x="184" y="401"/>
                    <a:pt x="187" y="401"/>
                  </a:cubicBezTo>
                  <a:cubicBezTo>
                    <a:pt x="191" y="401"/>
                    <a:pt x="195" y="402"/>
                    <a:pt x="198" y="402"/>
                  </a:cubicBezTo>
                  <a:cubicBezTo>
                    <a:pt x="204" y="402"/>
                    <a:pt x="209" y="402"/>
                    <a:pt x="209" y="402"/>
                  </a:cubicBezTo>
                  <a:cubicBezTo>
                    <a:pt x="209" y="402"/>
                    <a:pt x="209" y="402"/>
                    <a:pt x="209" y="402"/>
                  </a:cubicBezTo>
                  <a:cubicBezTo>
                    <a:pt x="327" y="402"/>
                    <a:pt x="327" y="402"/>
                    <a:pt x="327" y="402"/>
                  </a:cubicBezTo>
                  <a:cubicBezTo>
                    <a:pt x="327" y="402"/>
                    <a:pt x="327" y="402"/>
                    <a:pt x="327" y="402"/>
                  </a:cubicBezTo>
                  <a:cubicBezTo>
                    <a:pt x="486" y="402"/>
                    <a:pt x="486" y="402"/>
                    <a:pt x="486" y="402"/>
                  </a:cubicBezTo>
                  <a:cubicBezTo>
                    <a:pt x="486" y="396"/>
                    <a:pt x="486" y="396"/>
                    <a:pt x="486" y="396"/>
                  </a:cubicBezTo>
                  <a:cubicBezTo>
                    <a:pt x="486" y="390"/>
                    <a:pt x="486" y="390"/>
                    <a:pt x="486" y="390"/>
                  </a:cubicBezTo>
                  <a:cubicBezTo>
                    <a:pt x="486" y="385"/>
                    <a:pt x="486" y="385"/>
                    <a:pt x="486" y="385"/>
                  </a:cubicBezTo>
                  <a:cubicBezTo>
                    <a:pt x="486" y="379"/>
                    <a:pt x="486" y="379"/>
                    <a:pt x="486" y="379"/>
                  </a:cubicBezTo>
                  <a:cubicBezTo>
                    <a:pt x="327" y="379"/>
                    <a:pt x="327" y="379"/>
                    <a:pt x="327" y="379"/>
                  </a:cubicBezTo>
                  <a:cubicBezTo>
                    <a:pt x="327" y="379"/>
                    <a:pt x="327" y="379"/>
                    <a:pt x="327" y="379"/>
                  </a:cubicBezTo>
                  <a:cubicBezTo>
                    <a:pt x="209" y="380"/>
                    <a:pt x="209" y="380"/>
                    <a:pt x="209" y="380"/>
                  </a:cubicBezTo>
                  <a:cubicBezTo>
                    <a:pt x="209" y="380"/>
                    <a:pt x="209" y="380"/>
                    <a:pt x="209" y="380"/>
                  </a:cubicBezTo>
                  <a:cubicBezTo>
                    <a:pt x="209" y="380"/>
                    <a:pt x="205" y="379"/>
                    <a:pt x="199" y="379"/>
                  </a:cubicBezTo>
                  <a:cubicBezTo>
                    <a:pt x="196" y="379"/>
                    <a:pt x="193" y="379"/>
                    <a:pt x="190" y="379"/>
                  </a:cubicBezTo>
                  <a:cubicBezTo>
                    <a:pt x="186" y="378"/>
                    <a:pt x="182" y="378"/>
                    <a:pt x="179" y="377"/>
                  </a:cubicBezTo>
                  <a:cubicBezTo>
                    <a:pt x="171" y="376"/>
                    <a:pt x="164" y="374"/>
                    <a:pt x="159" y="373"/>
                  </a:cubicBezTo>
                  <a:cubicBezTo>
                    <a:pt x="156" y="372"/>
                    <a:pt x="154" y="371"/>
                    <a:pt x="152" y="371"/>
                  </a:cubicBezTo>
                  <a:cubicBezTo>
                    <a:pt x="151" y="370"/>
                    <a:pt x="150" y="370"/>
                    <a:pt x="150" y="370"/>
                  </a:cubicBezTo>
                  <a:cubicBezTo>
                    <a:pt x="150" y="370"/>
                    <a:pt x="149" y="370"/>
                    <a:pt x="147" y="369"/>
                  </a:cubicBezTo>
                  <a:cubicBezTo>
                    <a:pt x="146" y="369"/>
                    <a:pt x="144" y="368"/>
                    <a:pt x="141" y="367"/>
                  </a:cubicBezTo>
                  <a:cubicBezTo>
                    <a:pt x="135" y="365"/>
                    <a:pt x="127" y="361"/>
                    <a:pt x="118" y="356"/>
                  </a:cubicBezTo>
                  <a:cubicBezTo>
                    <a:pt x="109" y="351"/>
                    <a:pt x="98" y="345"/>
                    <a:pt x="88" y="336"/>
                  </a:cubicBezTo>
                  <a:cubicBezTo>
                    <a:pt x="78" y="328"/>
                    <a:pt x="68" y="318"/>
                    <a:pt x="60" y="307"/>
                  </a:cubicBezTo>
                  <a:cubicBezTo>
                    <a:pt x="42" y="285"/>
                    <a:pt x="31" y="259"/>
                    <a:pt x="27" y="239"/>
                  </a:cubicBezTo>
                  <a:cubicBezTo>
                    <a:pt x="24" y="229"/>
                    <a:pt x="23" y="221"/>
                    <a:pt x="23" y="215"/>
                  </a:cubicBezTo>
                  <a:cubicBezTo>
                    <a:pt x="23" y="212"/>
                    <a:pt x="23" y="209"/>
                    <a:pt x="23" y="208"/>
                  </a:cubicBezTo>
                  <a:cubicBezTo>
                    <a:pt x="23" y="206"/>
                    <a:pt x="23" y="205"/>
                    <a:pt x="23" y="205"/>
                  </a:cubicBezTo>
                  <a:cubicBezTo>
                    <a:pt x="23" y="205"/>
                    <a:pt x="23" y="205"/>
                    <a:pt x="23" y="205"/>
                  </a:cubicBezTo>
                  <a:cubicBezTo>
                    <a:pt x="23" y="205"/>
                    <a:pt x="23" y="201"/>
                    <a:pt x="23" y="195"/>
                  </a:cubicBezTo>
                  <a:cubicBezTo>
                    <a:pt x="23" y="189"/>
                    <a:pt x="24" y="180"/>
                    <a:pt x="25" y="172"/>
                  </a:cubicBezTo>
                  <a:cubicBezTo>
                    <a:pt x="26" y="168"/>
                    <a:pt x="27" y="164"/>
                    <a:pt x="28" y="160"/>
                  </a:cubicBezTo>
                  <a:cubicBezTo>
                    <a:pt x="28" y="157"/>
                    <a:pt x="29" y="153"/>
                    <a:pt x="30" y="150"/>
                  </a:cubicBezTo>
                  <a:cubicBezTo>
                    <a:pt x="31" y="147"/>
                    <a:pt x="32" y="145"/>
                    <a:pt x="32" y="143"/>
                  </a:cubicBezTo>
                  <a:cubicBezTo>
                    <a:pt x="33" y="141"/>
                    <a:pt x="33" y="140"/>
                    <a:pt x="33" y="140"/>
                  </a:cubicBezTo>
                  <a:cubicBezTo>
                    <a:pt x="33" y="140"/>
                    <a:pt x="34" y="140"/>
                    <a:pt x="34" y="138"/>
                  </a:cubicBezTo>
                  <a:cubicBezTo>
                    <a:pt x="35" y="137"/>
                    <a:pt x="36" y="134"/>
                    <a:pt x="37" y="132"/>
                  </a:cubicBezTo>
                  <a:cubicBezTo>
                    <a:pt x="39" y="126"/>
                    <a:pt x="43" y="118"/>
                    <a:pt x="48" y="109"/>
                  </a:cubicBezTo>
                  <a:cubicBezTo>
                    <a:pt x="53" y="100"/>
                    <a:pt x="60" y="91"/>
                    <a:pt x="68" y="81"/>
                  </a:cubicBezTo>
                  <a:cubicBezTo>
                    <a:pt x="77" y="71"/>
                    <a:pt x="87" y="62"/>
                    <a:pt x="98" y="54"/>
                  </a:cubicBezTo>
                  <a:cubicBezTo>
                    <a:pt x="109" y="47"/>
                    <a:pt x="121" y="40"/>
                    <a:pt x="133" y="36"/>
                  </a:cubicBezTo>
                  <a:cubicBezTo>
                    <a:pt x="145" y="31"/>
                    <a:pt x="157" y="28"/>
                    <a:pt x="167" y="26"/>
                  </a:cubicBezTo>
                  <a:cubicBezTo>
                    <a:pt x="172" y="25"/>
                    <a:pt x="177" y="25"/>
                    <a:pt x="181" y="24"/>
                  </a:cubicBezTo>
                  <a:cubicBezTo>
                    <a:pt x="185" y="24"/>
                    <a:pt x="188" y="23"/>
                    <a:pt x="191" y="23"/>
                  </a:cubicBezTo>
                  <a:cubicBezTo>
                    <a:pt x="197" y="23"/>
                    <a:pt x="201" y="23"/>
                    <a:pt x="201" y="23"/>
                  </a:cubicBezTo>
                  <a:cubicBezTo>
                    <a:pt x="201" y="23"/>
                    <a:pt x="201" y="23"/>
                    <a:pt x="201" y="23"/>
                  </a:cubicBezTo>
                  <a:cubicBezTo>
                    <a:pt x="201" y="23"/>
                    <a:pt x="203" y="23"/>
                    <a:pt x="205" y="23"/>
                  </a:cubicBezTo>
                  <a:cubicBezTo>
                    <a:pt x="207" y="23"/>
                    <a:pt x="208" y="23"/>
                    <a:pt x="210" y="23"/>
                  </a:cubicBezTo>
                  <a:cubicBezTo>
                    <a:pt x="212" y="23"/>
                    <a:pt x="214" y="24"/>
                    <a:pt x="217" y="24"/>
                  </a:cubicBezTo>
                  <a:cubicBezTo>
                    <a:pt x="226" y="24"/>
                    <a:pt x="238" y="26"/>
                    <a:pt x="250" y="30"/>
                  </a:cubicBezTo>
                  <a:cubicBezTo>
                    <a:pt x="262" y="33"/>
                    <a:pt x="274" y="38"/>
                    <a:pt x="282" y="42"/>
                  </a:cubicBezTo>
                  <a:cubicBezTo>
                    <a:pt x="284" y="43"/>
                    <a:pt x="286" y="44"/>
                    <a:pt x="288" y="45"/>
                  </a:cubicBezTo>
                  <a:cubicBezTo>
                    <a:pt x="289" y="46"/>
                    <a:pt x="291" y="47"/>
                    <a:pt x="292" y="48"/>
                  </a:cubicBezTo>
                  <a:cubicBezTo>
                    <a:pt x="294" y="49"/>
                    <a:pt x="295" y="50"/>
                    <a:pt x="295" y="50"/>
                  </a:cubicBezTo>
                  <a:cubicBezTo>
                    <a:pt x="295" y="50"/>
                    <a:pt x="298" y="51"/>
                    <a:pt x="302" y="54"/>
                  </a:cubicBezTo>
                  <a:cubicBezTo>
                    <a:pt x="304" y="55"/>
                    <a:pt x="306" y="57"/>
                    <a:pt x="309" y="59"/>
                  </a:cubicBezTo>
                  <a:cubicBezTo>
                    <a:pt x="311" y="61"/>
                    <a:pt x="314" y="63"/>
                    <a:pt x="317" y="66"/>
                  </a:cubicBezTo>
                  <a:cubicBezTo>
                    <a:pt x="329" y="77"/>
                    <a:pt x="344" y="93"/>
                    <a:pt x="354" y="112"/>
                  </a:cubicBezTo>
                  <a:cubicBezTo>
                    <a:pt x="365" y="131"/>
                    <a:pt x="372" y="152"/>
                    <a:pt x="374" y="168"/>
                  </a:cubicBezTo>
                  <a:cubicBezTo>
                    <a:pt x="375" y="172"/>
                    <a:pt x="375" y="176"/>
                    <a:pt x="376" y="179"/>
                  </a:cubicBezTo>
                  <a:cubicBezTo>
                    <a:pt x="376" y="182"/>
                    <a:pt x="376" y="185"/>
                    <a:pt x="376" y="187"/>
                  </a:cubicBezTo>
                  <a:cubicBezTo>
                    <a:pt x="376" y="192"/>
                    <a:pt x="376" y="195"/>
                    <a:pt x="376" y="195"/>
                  </a:cubicBezTo>
                  <a:cubicBezTo>
                    <a:pt x="376" y="195"/>
                    <a:pt x="376" y="195"/>
                    <a:pt x="376" y="195"/>
                  </a:cubicBezTo>
                  <a:cubicBezTo>
                    <a:pt x="376" y="195"/>
                    <a:pt x="376" y="199"/>
                    <a:pt x="376" y="206"/>
                  </a:cubicBezTo>
                  <a:cubicBezTo>
                    <a:pt x="376" y="210"/>
                    <a:pt x="375" y="215"/>
                    <a:pt x="374" y="220"/>
                  </a:cubicBezTo>
                  <a:cubicBezTo>
                    <a:pt x="374" y="223"/>
                    <a:pt x="373" y="226"/>
                    <a:pt x="372" y="230"/>
                  </a:cubicBezTo>
                  <a:cubicBezTo>
                    <a:pt x="372" y="233"/>
                    <a:pt x="371" y="237"/>
                    <a:pt x="370" y="240"/>
                  </a:cubicBezTo>
                  <a:cubicBezTo>
                    <a:pt x="369" y="244"/>
                    <a:pt x="367" y="248"/>
                    <a:pt x="366" y="252"/>
                  </a:cubicBezTo>
                  <a:cubicBezTo>
                    <a:pt x="364" y="256"/>
                    <a:pt x="362" y="261"/>
                    <a:pt x="360" y="265"/>
                  </a:cubicBezTo>
                  <a:cubicBezTo>
                    <a:pt x="356" y="274"/>
                    <a:pt x="351" y="284"/>
                    <a:pt x="344" y="294"/>
                  </a:cubicBezTo>
                  <a:cubicBezTo>
                    <a:pt x="330" y="314"/>
                    <a:pt x="311" y="336"/>
                    <a:pt x="285" y="357"/>
                  </a:cubicBezTo>
                  <a:cubicBezTo>
                    <a:pt x="293" y="357"/>
                    <a:pt x="293" y="357"/>
                    <a:pt x="293" y="357"/>
                  </a:cubicBezTo>
                  <a:cubicBezTo>
                    <a:pt x="301" y="357"/>
                    <a:pt x="301" y="357"/>
                    <a:pt x="301" y="357"/>
                  </a:cubicBezTo>
                  <a:cubicBezTo>
                    <a:pt x="310" y="357"/>
                    <a:pt x="310" y="357"/>
                    <a:pt x="310" y="357"/>
                  </a:cubicBezTo>
                  <a:cubicBezTo>
                    <a:pt x="318" y="357"/>
                    <a:pt x="318" y="357"/>
                    <a:pt x="318" y="357"/>
                  </a:cubicBezTo>
                  <a:cubicBezTo>
                    <a:pt x="338" y="338"/>
                    <a:pt x="356" y="318"/>
                    <a:pt x="368" y="299"/>
                  </a:cubicBezTo>
                  <a:cubicBezTo>
                    <a:pt x="375" y="289"/>
                    <a:pt x="379" y="279"/>
                    <a:pt x="383" y="270"/>
                  </a:cubicBezTo>
                  <a:cubicBezTo>
                    <a:pt x="385" y="266"/>
                    <a:pt x="387" y="261"/>
                    <a:pt x="389" y="257"/>
                  </a:cubicBezTo>
                  <a:cubicBezTo>
                    <a:pt x="390" y="253"/>
                    <a:pt x="391" y="249"/>
                    <a:pt x="392" y="245"/>
                  </a:cubicBezTo>
                  <a:cubicBezTo>
                    <a:pt x="393" y="241"/>
                    <a:pt x="394" y="237"/>
                    <a:pt x="395" y="233"/>
                  </a:cubicBezTo>
                  <a:cubicBezTo>
                    <a:pt x="396" y="230"/>
                    <a:pt x="396" y="226"/>
                    <a:pt x="397" y="223"/>
                  </a:cubicBezTo>
                  <a:cubicBezTo>
                    <a:pt x="398" y="217"/>
                    <a:pt x="398" y="212"/>
                    <a:pt x="398" y="208"/>
                  </a:cubicBezTo>
                  <a:cubicBezTo>
                    <a:pt x="399" y="199"/>
                    <a:pt x="399" y="195"/>
                    <a:pt x="399" y="195"/>
                  </a:cubicBezTo>
                  <a:cubicBezTo>
                    <a:pt x="399" y="195"/>
                    <a:pt x="399" y="195"/>
                    <a:pt x="399" y="195"/>
                  </a:cubicBezTo>
                  <a:cubicBezTo>
                    <a:pt x="399" y="195"/>
                    <a:pt x="399" y="192"/>
                    <a:pt x="399" y="186"/>
                  </a:cubicBezTo>
                  <a:cubicBezTo>
                    <a:pt x="399" y="184"/>
                    <a:pt x="398" y="180"/>
                    <a:pt x="398" y="177"/>
                  </a:cubicBezTo>
                  <a:cubicBezTo>
                    <a:pt x="397" y="173"/>
                    <a:pt x="397" y="169"/>
                    <a:pt x="396" y="164"/>
                  </a:cubicBezTo>
                  <a:cubicBezTo>
                    <a:pt x="393" y="146"/>
                    <a:pt x="386" y="123"/>
                    <a:pt x="374" y="101"/>
                  </a:cubicBezTo>
                  <a:cubicBezTo>
                    <a:pt x="362" y="80"/>
                    <a:pt x="346" y="61"/>
                    <a:pt x="332" y="49"/>
                  </a:cubicBezTo>
                  <a:cubicBezTo>
                    <a:pt x="329" y="46"/>
                    <a:pt x="325" y="44"/>
                    <a:pt x="322" y="41"/>
                  </a:cubicBezTo>
                  <a:cubicBezTo>
                    <a:pt x="319" y="39"/>
                    <a:pt x="317" y="37"/>
                    <a:pt x="315" y="36"/>
                  </a:cubicBezTo>
                  <a:cubicBezTo>
                    <a:pt x="310" y="33"/>
                    <a:pt x="308" y="31"/>
                    <a:pt x="308" y="31"/>
                  </a:cubicBezTo>
                  <a:cubicBezTo>
                    <a:pt x="308" y="31"/>
                    <a:pt x="306" y="30"/>
                    <a:pt x="303" y="28"/>
                  </a:cubicBezTo>
                  <a:cubicBezTo>
                    <a:pt x="302" y="28"/>
                    <a:pt x="300" y="27"/>
                    <a:pt x="299" y="26"/>
                  </a:cubicBezTo>
                  <a:cubicBezTo>
                    <a:pt x="297" y="25"/>
                    <a:pt x="295" y="23"/>
                    <a:pt x="292" y="22"/>
                  </a:cubicBezTo>
                  <a:cubicBezTo>
                    <a:pt x="283" y="17"/>
                    <a:pt x="270" y="12"/>
                    <a:pt x="256" y="8"/>
                  </a:cubicBezTo>
                  <a:cubicBezTo>
                    <a:pt x="243" y="4"/>
                    <a:pt x="229" y="2"/>
                    <a:pt x="218" y="1"/>
                  </a:cubicBezTo>
                  <a:cubicBezTo>
                    <a:pt x="216" y="1"/>
                    <a:pt x="213" y="1"/>
                    <a:pt x="211" y="1"/>
                  </a:cubicBezTo>
                  <a:cubicBezTo>
                    <a:pt x="209" y="1"/>
                    <a:pt x="207" y="1"/>
                    <a:pt x="206" y="1"/>
                  </a:cubicBezTo>
                  <a:cubicBezTo>
                    <a:pt x="203" y="0"/>
                    <a:pt x="201" y="0"/>
                    <a:pt x="2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26" name="Line 63"/>
          <p:cNvSpPr>
            <a:spLocks noChangeShapeType="1"/>
          </p:cNvSpPr>
          <p:nvPr/>
        </p:nvSpPr>
        <p:spPr bwMode="auto">
          <a:xfrm>
            <a:off x="1122744" y="1359985"/>
            <a:ext cx="6932231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915" y="2556054"/>
            <a:ext cx="2956762" cy="19946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29714" y="1596080"/>
                <a:ext cx="3142132" cy="4189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dirty="0">
                    <a:latin typeface="+mn-lt"/>
                  </a:rPr>
                  <a:t>K 	= S(0)</a:t>
                </a:r>
              </a:p>
              <a:p>
                <a:r>
                  <a:rPr lang="it-IT" sz="1200" dirty="0">
                    <a:latin typeface="+mn-lt"/>
                  </a:rPr>
                  <a:t>Call	= max [ 0 ; S(T) – S(0) ]</a:t>
                </a:r>
              </a:p>
              <a:p>
                <a:endParaRPr lang="it-IT" sz="1200" dirty="0">
                  <a:latin typeface="+mn-lt"/>
                </a:endParaRPr>
              </a:p>
              <a:p>
                <a:r>
                  <a:rPr lang="it-IT" sz="1200" dirty="0">
                    <a:latin typeface="+mn-lt"/>
                  </a:rPr>
                  <a:t>stato «up»	: Call = Su - S </a:t>
                </a:r>
              </a:p>
              <a:p>
                <a:r>
                  <a:rPr lang="it-IT" sz="1200" dirty="0">
                    <a:latin typeface="+mn-lt"/>
                  </a:rPr>
                  <a:t>stato «down»	: Call = 0 </a:t>
                </a:r>
              </a:p>
              <a:p>
                <a:endParaRPr lang="it-IT" sz="1200" dirty="0">
                  <a:latin typeface="+mn-lt"/>
                </a:endParaRPr>
              </a:p>
              <a:p>
                <a:r>
                  <a:rPr lang="it-IT" sz="1200" i="1" dirty="0">
                    <a:latin typeface="+mn-lt"/>
                  </a:rPr>
                  <a:t>Se fossimo «risk-neutral»</a:t>
                </a:r>
              </a:p>
              <a:p>
                <a:endParaRPr lang="it-IT" sz="1200" dirty="0">
                  <a:latin typeface="+mn-lt"/>
                </a:endParaRPr>
              </a:p>
              <a:p>
                <a:r>
                  <a:rPr lang="it-IT" sz="1200" dirty="0">
                    <a:latin typeface="+mn-lt"/>
                  </a:rPr>
                  <a:t>Premio 	= E ( Call )</a:t>
                </a:r>
              </a:p>
              <a:p>
                <a:r>
                  <a:rPr lang="it-IT" sz="1200" dirty="0">
                    <a:latin typeface="+mn-lt"/>
                  </a:rPr>
                  <a:t>	= p *(Su – S) + (1-p)*0</a:t>
                </a:r>
              </a:p>
              <a:p>
                <a:r>
                  <a:rPr lang="it-IT" sz="1200" dirty="0">
                    <a:latin typeface="+mn-lt"/>
                  </a:rPr>
                  <a:t>	= p *(Su – S)</a:t>
                </a:r>
              </a:p>
              <a:p>
                <a:endParaRPr lang="it-IT" sz="1200" dirty="0">
                  <a:latin typeface="+mn-lt"/>
                </a:endParaRPr>
              </a:p>
              <a:p>
                <a:r>
                  <a:rPr lang="it-IT" sz="1200" i="1" dirty="0">
                    <a:latin typeface="+mn-lt"/>
                  </a:rPr>
                  <a:t>altre ipotesi statistiche:</a:t>
                </a:r>
              </a:p>
              <a:p>
                <a:endParaRPr lang="it-IT" sz="1200" dirty="0">
                  <a:latin typeface="+mn-lt"/>
                </a:endParaRPr>
              </a:p>
              <a:p>
                <a:r>
                  <a:rPr lang="it-IT" sz="1200" dirty="0">
                    <a:latin typeface="+mn-lt"/>
                  </a:rPr>
                  <a:t>p 	= 50%</a:t>
                </a:r>
              </a:p>
              <a:p>
                <a:r>
                  <a:rPr lang="it-IT" sz="1200" dirty="0">
                    <a:latin typeface="+mn-lt"/>
                  </a:rPr>
                  <a:t>Su 	=  S(1+</a:t>
                </a:r>
                <a:r>
                  <a:rPr lang="el-GR" sz="1200" dirty="0">
                    <a:latin typeface="+mn-lt"/>
                  </a:rPr>
                  <a:t>σ</a:t>
                </a:r>
                <a:r>
                  <a:rPr lang="it-IT" sz="1200" dirty="0">
                    <a:latin typeface="+mn-lt"/>
                  </a:rPr>
                  <a:t>*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1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sz="12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rad>
                  </m:oMath>
                </a14:m>
                <a:r>
                  <a:rPr lang="it-IT" sz="1200" dirty="0">
                    <a:latin typeface="+mn-lt"/>
                  </a:rPr>
                  <a:t>)</a:t>
                </a:r>
              </a:p>
              <a:p>
                <a:r>
                  <a:rPr lang="it-IT" sz="1200" dirty="0">
                    <a:latin typeface="+mn-lt"/>
                  </a:rPr>
                  <a:t>Sd	=  S(1-</a:t>
                </a:r>
                <a:r>
                  <a:rPr lang="el-GR" sz="1200" dirty="0">
                    <a:latin typeface="+mn-lt"/>
                  </a:rPr>
                  <a:t>σ</a:t>
                </a:r>
                <a:r>
                  <a:rPr lang="it-IT" sz="1200" dirty="0">
                    <a:latin typeface="+mn-lt"/>
                  </a:rPr>
                  <a:t>*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1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sz="12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rad>
                  </m:oMath>
                </a14:m>
                <a:r>
                  <a:rPr lang="it-IT" sz="1200" dirty="0">
                    <a:latin typeface="+mn-lt"/>
                  </a:rPr>
                  <a:t>)</a:t>
                </a:r>
              </a:p>
              <a:p>
                <a:endParaRPr lang="it-IT" sz="1200" dirty="0">
                  <a:latin typeface="+mn-lt"/>
                </a:endParaRPr>
              </a:p>
              <a:p>
                <a:endParaRPr lang="it-IT" sz="1200" dirty="0">
                  <a:latin typeface="+mn-lt"/>
                </a:endParaRPr>
              </a:p>
              <a:p>
                <a:endParaRPr lang="it-IT" sz="1200" dirty="0">
                  <a:latin typeface="+mn-lt"/>
                </a:endParaRPr>
              </a:p>
              <a:p>
                <a:endParaRPr lang="it-IT" sz="1200" dirty="0">
                  <a:latin typeface="+mn-lt"/>
                </a:endParaRPr>
              </a:p>
              <a:p>
                <a:endParaRPr lang="it-IT" sz="1200" dirty="0">
                  <a:latin typeface="+mn-lt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714" y="1596080"/>
                <a:ext cx="3142132" cy="4189865"/>
              </a:xfrm>
              <a:prstGeom prst="rect">
                <a:avLst/>
              </a:prstGeom>
              <a:blipFill>
                <a:blip r:embed="rId3"/>
                <a:stretch>
                  <a:fillRect l="-194" t="-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65544" y="2094614"/>
            <a:ext cx="2264735" cy="372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Binomial Tree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754" y="4543792"/>
            <a:ext cx="3306011" cy="2314208"/>
          </a:xfrm>
          <a:prstGeom prst="rect">
            <a:avLst/>
          </a:prstGeom>
        </p:spPr>
      </p:pic>
      <p:sp>
        <p:nvSpPr>
          <p:cNvPr id="21" name="Right Brace 20"/>
          <p:cNvSpPr/>
          <p:nvPr/>
        </p:nvSpPr>
        <p:spPr>
          <a:xfrm>
            <a:off x="6906452" y="1743740"/>
            <a:ext cx="479142" cy="3630638"/>
          </a:xfrm>
          <a:prstGeom prst="rightBrace">
            <a:avLst>
              <a:gd name="adj1" fmla="val 8333"/>
              <a:gd name="adj2" fmla="val 49998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364374" y="3197777"/>
                <a:ext cx="2484012" cy="672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/>
                  <a:t>Premio = </a:t>
                </a:r>
              </a:p>
              <a:p>
                <a:r>
                  <a:rPr lang="it-IT" dirty="0"/>
                  <a:t>0.5* S* </a:t>
                </a:r>
                <a:r>
                  <a:rPr lang="el-GR" dirty="0"/>
                  <a:t>σ</a:t>
                </a:r>
                <a:r>
                  <a:rPr lang="it-IT" dirty="0"/>
                  <a:t>*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rad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374" y="3197777"/>
                <a:ext cx="2484012" cy="672428"/>
              </a:xfrm>
              <a:prstGeom prst="rect">
                <a:avLst/>
              </a:prstGeom>
              <a:blipFill>
                <a:blip r:embed="rId8"/>
                <a:stretch>
                  <a:fillRect l="-1961" t="-5455" b="-1454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840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1" grpId="0" animBg="1"/>
      <p:bldP spid="11" grpId="0" animBg="1"/>
      <p:bldP spid="2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4.</a:t>
            </a:r>
            <a:fld id="{B73DE74E-D2A5-4BCB-9287-577A4030A411}" type="slidenum">
              <a:rPr lang="en-US" altLang="it-IT"/>
              <a:pPr/>
              <a:t>27</a:t>
            </a:fld>
            <a:endParaRPr lang="en-US" altLang="it-IT" b="0"/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8688"/>
            <a:ext cx="7772400" cy="4329112"/>
          </a:xfrm>
          <a:noFill/>
          <a:ln/>
        </p:spPr>
        <p:txBody>
          <a:bodyPr lIns="92075" tIns="46038" rIns="92075" bIns="46038"/>
          <a:lstStyle/>
          <a:p>
            <a:r>
              <a:rPr lang="en-US" altLang="it-IT" sz="7200" dirty="0"/>
              <a:t>Pricing:</a:t>
            </a:r>
            <a:br>
              <a:rPr lang="en-US" altLang="it-IT" sz="7200" dirty="0"/>
            </a:br>
            <a:r>
              <a:rPr lang="en-US" altLang="it-IT" sz="7200" dirty="0"/>
              <a:t>2. </a:t>
            </a:r>
            <a:r>
              <a:rPr lang="en-US" altLang="it-IT" sz="7200" dirty="0" err="1"/>
              <a:t>Black&amp;Scholes</a:t>
            </a:r>
            <a:br>
              <a:rPr lang="en-US" altLang="it-IT" sz="7200" dirty="0"/>
            </a:br>
            <a:br>
              <a:rPr lang="en-US" altLang="it-IT" sz="8800" dirty="0"/>
            </a:br>
            <a:endParaRPr lang="en-US" altLang="it-IT" dirty="0">
              <a:latin typeface="Wide Latin" panose="020A0A070505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77049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/>
        </p:nvSpPr>
        <p:spPr>
          <a:xfrm>
            <a:off x="-190523" y="19247"/>
            <a:ext cx="9722027" cy="752354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eform 64"/>
          <p:cNvSpPr>
            <a:spLocks/>
          </p:cNvSpPr>
          <p:nvPr/>
        </p:nvSpPr>
        <p:spPr bwMode="auto">
          <a:xfrm rot="10800000">
            <a:off x="4670491" y="4409954"/>
            <a:ext cx="4471922" cy="2500594"/>
          </a:xfrm>
          <a:custGeom>
            <a:avLst/>
            <a:gdLst>
              <a:gd name="T0" fmla="*/ 1749 w 1749"/>
              <a:gd name="T1" fmla="*/ 0 h 978"/>
              <a:gd name="T2" fmla="*/ 0 w 1749"/>
              <a:gd name="T3" fmla="*/ 978 h 978"/>
              <a:gd name="T4" fmla="*/ 0 w 1749"/>
              <a:gd name="T5" fmla="*/ 0 h 978"/>
              <a:gd name="T6" fmla="*/ 1749 w 1749"/>
              <a:gd name="T7" fmla="*/ 0 h 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49" h="978">
                <a:moveTo>
                  <a:pt x="1749" y="0"/>
                </a:moveTo>
                <a:lnTo>
                  <a:pt x="0" y="978"/>
                </a:lnTo>
                <a:lnTo>
                  <a:pt x="0" y="0"/>
                </a:lnTo>
                <a:lnTo>
                  <a:pt x="1749" y="0"/>
                </a:lnTo>
                <a:close/>
              </a:path>
            </a:pathLst>
          </a:custGeom>
          <a:solidFill>
            <a:srgbClr val="48B59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1" name="Rectangle 61"/>
          <p:cNvSpPr>
            <a:spLocks noChangeArrowheads="1"/>
          </p:cNvSpPr>
          <p:nvPr/>
        </p:nvSpPr>
        <p:spPr bwMode="auto">
          <a:xfrm>
            <a:off x="6528916" y="804143"/>
            <a:ext cx="1526059" cy="430887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800" dirty="0">
                <a:solidFill>
                  <a:schemeClr val="bg1"/>
                </a:solidFill>
                <a:latin typeface="Futura Std Book" panose="020B0502020204020303" pitchFamily="34" charset="0"/>
              </a:rPr>
              <a:t>In realtà 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" name="Freeform 64"/>
          <p:cNvSpPr>
            <a:spLocks/>
          </p:cNvSpPr>
          <p:nvPr/>
        </p:nvSpPr>
        <p:spPr bwMode="auto">
          <a:xfrm>
            <a:off x="0" y="10069"/>
            <a:ext cx="2776538" cy="1552575"/>
          </a:xfrm>
          <a:custGeom>
            <a:avLst/>
            <a:gdLst>
              <a:gd name="T0" fmla="*/ 1749 w 1749"/>
              <a:gd name="T1" fmla="*/ 0 h 978"/>
              <a:gd name="T2" fmla="*/ 0 w 1749"/>
              <a:gd name="T3" fmla="*/ 978 h 978"/>
              <a:gd name="T4" fmla="*/ 0 w 1749"/>
              <a:gd name="T5" fmla="*/ 0 h 978"/>
              <a:gd name="T6" fmla="*/ 1749 w 1749"/>
              <a:gd name="T7" fmla="*/ 0 h 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49" h="978">
                <a:moveTo>
                  <a:pt x="1749" y="0"/>
                </a:moveTo>
                <a:lnTo>
                  <a:pt x="0" y="978"/>
                </a:lnTo>
                <a:lnTo>
                  <a:pt x="0" y="0"/>
                </a:lnTo>
                <a:lnTo>
                  <a:pt x="174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18" name="Gruppo 17"/>
          <p:cNvGrpSpPr/>
          <p:nvPr/>
        </p:nvGrpSpPr>
        <p:grpSpPr>
          <a:xfrm>
            <a:off x="7133180" y="5392341"/>
            <a:ext cx="1473201" cy="1357312"/>
            <a:chOff x="7318375" y="5322888"/>
            <a:chExt cx="1473201" cy="1357312"/>
          </a:xfrm>
        </p:grpSpPr>
        <p:sp>
          <p:nvSpPr>
            <p:cNvPr id="6" name="AutoShape 4"/>
            <p:cNvSpPr>
              <a:spLocks noChangeAspect="1" noChangeArrowheads="1" noTextEdit="1"/>
            </p:cNvSpPr>
            <p:nvPr/>
          </p:nvSpPr>
          <p:spPr bwMode="auto">
            <a:xfrm>
              <a:off x="7318375" y="5324475"/>
              <a:ext cx="1473200" cy="1355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7318375" y="6318250"/>
              <a:ext cx="215900" cy="193675"/>
            </a:xfrm>
            <a:custGeom>
              <a:avLst/>
              <a:gdLst>
                <a:gd name="T0" fmla="*/ 96 w 107"/>
                <a:gd name="T1" fmla="*/ 48 h 95"/>
                <a:gd name="T2" fmla="*/ 47 w 107"/>
                <a:gd name="T3" fmla="*/ 0 h 95"/>
                <a:gd name="T4" fmla="*/ 0 w 107"/>
                <a:gd name="T5" fmla="*/ 48 h 95"/>
                <a:gd name="T6" fmla="*/ 47 w 107"/>
                <a:gd name="T7" fmla="*/ 95 h 95"/>
                <a:gd name="T8" fmla="*/ 47 w 107"/>
                <a:gd name="T9" fmla="*/ 95 h 95"/>
                <a:gd name="T10" fmla="*/ 107 w 107"/>
                <a:gd name="T11" fmla="*/ 95 h 95"/>
                <a:gd name="T12" fmla="*/ 107 w 107"/>
                <a:gd name="T13" fmla="*/ 87 h 95"/>
                <a:gd name="T14" fmla="*/ 75 w 107"/>
                <a:gd name="T15" fmla="*/ 87 h 95"/>
                <a:gd name="T16" fmla="*/ 96 w 107"/>
                <a:gd name="T17" fmla="*/ 48 h 95"/>
                <a:gd name="T18" fmla="*/ 9 w 107"/>
                <a:gd name="T19" fmla="*/ 48 h 95"/>
                <a:gd name="T20" fmla="*/ 47 w 107"/>
                <a:gd name="T21" fmla="*/ 8 h 95"/>
                <a:gd name="T22" fmla="*/ 87 w 107"/>
                <a:gd name="T23" fmla="*/ 48 h 95"/>
                <a:gd name="T24" fmla="*/ 47 w 107"/>
                <a:gd name="T25" fmla="*/ 88 h 95"/>
                <a:gd name="T26" fmla="*/ 9 w 107"/>
                <a:gd name="T27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7" h="95">
                  <a:moveTo>
                    <a:pt x="96" y="48"/>
                  </a:moveTo>
                  <a:cubicBezTo>
                    <a:pt x="96" y="21"/>
                    <a:pt x="74" y="0"/>
                    <a:pt x="47" y="0"/>
                  </a:cubicBezTo>
                  <a:cubicBezTo>
                    <a:pt x="21" y="0"/>
                    <a:pt x="0" y="22"/>
                    <a:pt x="0" y="48"/>
                  </a:cubicBezTo>
                  <a:cubicBezTo>
                    <a:pt x="0" y="74"/>
                    <a:pt x="21" y="95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107" y="95"/>
                    <a:pt x="107" y="95"/>
                    <a:pt x="107" y="95"/>
                  </a:cubicBezTo>
                  <a:cubicBezTo>
                    <a:pt x="107" y="87"/>
                    <a:pt x="107" y="87"/>
                    <a:pt x="107" y="87"/>
                  </a:cubicBezTo>
                  <a:cubicBezTo>
                    <a:pt x="75" y="87"/>
                    <a:pt x="75" y="87"/>
                    <a:pt x="75" y="87"/>
                  </a:cubicBezTo>
                  <a:cubicBezTo>
                    <a:pt x="88" y="79"/>
                    <a:pt x="96" y="64"/>
                    <a:pt x="96" y="48"/>
                  </a:cubicBezTo>
                  <a:moveTo>
                    <a:pt x="9" y="48"/>
                  </a:moveTo>
                  <a:cubicBezTo>
                    <a:pt x="9" y="26"/>
                    <a:pt x="25" y="8"/>
                    <a:pt x="47" y="8"/>
                  </a:cubicBezTo>
                  <a:cubicBezTo>
                    <a:pt x="69" y="8"/>
                    <a:pt x="87" y="25"/>
                    <a:pt x="87" y="48"/>
                  </a:cubicBezTo>
                  <a:cubicBezTo>
                    <a:pt x="87" y="70"/>
                    <a:pt x="69" y="88"/>
                    <a:pt x="47" y="88"/>
                  </a:cubicBezTo>
                  <a:cubicBezTo>
                    <a:pt x="25" y="88"/>
                    <a:pt x="9" y="69"/>
                    <a:pt x="9" y="4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7570788" y="6326188"/>
              <a:ext cx="130175" cy="185738"/>
            </a:xfrm>
            <a:custGeom>
              <a:avLst/>
              <a:gdLst>
                <a:gd name="T0" fmla="*/ 56 w 65"/>
                <a:gd name="T1" fmla="*/ 51 h 91"/>
                <a:gd name="T2" fmla="*/ 32 w 65"/>
                <a:gd name="T3" fmla="*/ 83 h 91"/>
                <a:gd name="T4" fmla="*/ 9 w 65"/>
                <a:gd name="T5" fmla="*/ 51 h 91"/>
                <a:gd name="T6" fmla="*/ 9 w 65"/>
                <a:gd name="T7" fmla="*/ 0 h 91"/>
                <a:gd name="T8" fmla="*/ 0 w 65"/>
                <a:gd name="T9" fmla="*/ 0 h 91"/>
                <a:gd name="T10" fmla="*/ 0 w 65"/>
                <a:gd name="T11" fmla="*/ 54 h 91"/>
                <a:gd name="T12" fmla="*/ 6 w 65"/>
                <a:gd name="T13" fmla="*/ 80 h 91"/>
                <a:gd name="T14" fmla="*/ 32 w 65"/>
                <a:gd name="T15" fmla="*/ 91 h 91"/>
                <a:gd name="T16" fmla="*/ 59 w 65"/>
                <a:gd name="T17" fmla="*/ 80 h 91"/>
                <a:gd name="T18" fmla="*/ 64 w 65"/>
                <a:gd name="T19" fmla="*/ 54 h 91"/>
                <a:gd name="T20" fmla="*/ 64 w 65"/>
                <a:gd name="T21" fmla="*/ 0 h 91"/>
                <a:gd name="T22" fmla="*/ 56 w 65"/>
                <a:gd name="T23" fmla="*/ 0 h 91"/>
                <a:gd name="T24" fmla="*/ 56 w 65"/>
                <a:gd name="T25" fmla="*/ 5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91">
                  <a:moveTo>
                    <a:pt x="56" y="51"/>
                  </a:moveTo>
                  <a:cubicBezTo>
                    <a:pt x="56" y="68"/>
                    <a:pt x="54" y="83"/>
                    <a:pt x="32" y="83"/>
                  </a:cubicBezTo>
                  <a:cubicBezTo>
                    <a:pt x="11" y="83"/>
                    <a:pt x="9" y="68"/>
                    <a:pt x="9" y="5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63"/>
                    <a:pt x="0" y="72"/>
                    <a:pt x="6" y="80"/>
                  </a:cubicBezTo>
                  <a:cubicBezTo>
                    <a:pt x="12" y="88"/>
                    <a:pt x="22" y="91"/>
                    <a:pt x="32" y="91"/>
                  </a:cubicBezTo>
                  <a:cubicBezTo>
                    <a:pt x="42" y="91"/>
                    <a:pt x="53" y="88"/>
                    <a:pt x="59" y="80"/>
                  </a:cubicBezTo>
                  <a:cubicBezTo>
                    <a:pt x="65" y="72"/>
                    <a:pt x="64" y="63"/>
                    <a:pt x="64" y="54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56" y="0"/>
                    <a:pt x="56" y="0"/>
                    <a:pt x="56" y="0"/>
                  </a:cubicBezTo>
                  <a:lnTo>
                    <a:pt x="56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7759700" y="6321425"/>
              <a:ext cx="174625" cy="190500"/>
            </a:xfrm>
            <a:custGeom>
              <a:avLst/>
              <a:gdLst>
                <a:gd name="T0" fmla="*/ 78 w 87"/>
                <a:gd name="T1" fmla="*/ 18 h 93"/>
                <a:gd name="T2" fmla="*/ 78 w 87"/>
                <a:gd name="T3" fmla="*/ 18 h 93"/>
                <a:gd name="T4" fmla="*/ 43 w 87"/>
                <a:gd name="T5" fmla="*/ 0 h 93"/>
                <a:gd name="T6" fmla="*/ 0 w 87"/>
                <a:gd name="T7" fmla="*/ 46 h 93"/>
                <a:gd name="T8" fmla="*/ 44 w 87"/>
                <a:gd name="T9" fmla="*/ 93 h 93"/>
                <a:gd name="T10" fmla="*/ 78 w 87"/>
                <a:gd name="T11" fmla="*/ 76 h 93"/>
                <a:gd name="T12" fmla="*/ 78 w 87"/>
                <a:gd name="T13" fmla="*/ 76 h 93"/>
                <a:gd name="T14" fmla="*/ 78 w 87"/>
                <a:gd name="T15" fmla="*/ 92 h 93"/>
                <a:gd name="T16" fmla="*/ 87 w 87"/>
                <a:gd name="T17" fmla="*/ 92 h 93"/>
                <a:gd name="T18" fmla="*/ 87 w 87"/>
                <a:gd name="T19" fmla="*/ 2 h 93"/>
                <a:gd name="T20" fmla="*/ 78 w 87"/>
                <a:gd name="T21" fmla="*/ 2 h 93"/>
                <a:gd name="T22" fmla="*/ 78 w 87"/>
                <a:gd name="T23" fmla="*/ 18 h 93"/>
                <a:gd name="T24" fmla="*/ 44 w 87"/>
                <a:gd name="T25" fmla="*/ 85 h 93"/>
                <a:gd name="T26" fmla="*/ 8 w 87"/>
                <a:gd name="T27" fmla="*/ 46 h 93"/>
                <a:gd name="T28" fmla="*/ 43 w 87"/>
                <a:gd name="T29" fmla="*/ 9 h 93"/>
                <a:gd name="T30" fmla="*/ 79 w 87"/>
                <a:gd name="T31" fmla="*/ 45 h 93"/>
                <a:gd name="T32" fmla="*/ 44 w 87"/>
                <a:gd name="T33" fmla="*/ 8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" h="93">
                  <a:moveTo>
                    <a:pt x="78" y="18"/>
                  </a:moveTo>
                  <a:cubicBezTo>
                    <a:pt x="78" y="18"/>
                    <a:pt x="78" y="18"/>
                    <a:pt x="78" y="18"/>
                  </a:cubicBezTo>
                  <a:cubicBezTo>
                    <a:pt x="70" y="7"/>
                    <a:pt x="57" y="0"/>
                    <a:pt x="43" y="0"/>
                  </a:cubicBezTo>
                  <a:cubicBezTo>
                    <a:pt x="17" y="0"/>
                    <a:pt x="0" y="20"/>
                    <a:pt x="0" y="46"/>
                  </a:cubicBezTo>
                  <a:cubicBezTo>
                    <a:pt x="0" y="72"/>
                    <a:pt x="17" y="93"/>
                    <a:pt x="44" y="93"/>
                  </a:cubicBezTo>
                  <a:cubicBezTo>
                    <a:pt x="57" y="93"/>
                    <a:pt x="71" y="87"/>
                    <a:pt x="78" y="76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78" y="92"/>
                    <a:pt x="78" y="92"/>
                    <a:pt x="78" y="92"/>
                  </a:cubicBezTo>
                  <a:cubicBezTo>
                    <a:pt x="87" y="92"/>
                    <a:pt x="87" y="92"/>
                    <a:pt x="87" y="92"/>
                  </a:cubicBezTo>
                  <a:cubicBezTo>
                    <a:pt x="87" y="2"/>
                    <a:pt x="87" y="2"/>
                    <a:pt x="87" y="2"/>
                  </a:cubicBezTo>
                  <a:cubicBezTo>
                    <a:pt x="78" y="2"/>
                    <a:pt x="78" y="2"/>
                    <a:pt x="78" y="2"/>
                  </a:cubicBezTo>
                  <a:lnTo>
                    <a:pt x="78" y="18"/>
                  </a:lnTo>
                  <a:close/>
                  <a:moveTo>
                    <a:pt x="44" y="85"/>
                  </a:moveTo>
                  <a:cubicBezTo>
                    <a:pt x="22" y="85"/>
                    <a:pt x="8" y="67"/>
                    <a:pt x="8" y="46"/>
                  </a:cubicBezTo>
                  <a:cubicBezTo>
                    <a:pt x="8" y="27"/>
                    <a:pt x="23" y="9"/>
                    <a:pt x="43" y="9"/>
                  </a:cubicBezTo>
                  <a:cubicBezTo>
                    <a:pt x="65" y="9"/>
                    <a:pt x="79" y="25"/>
                    <a:pt x="79" y="45"/>
                  </a:cubicBezTo>
                  <a:cubicBezTo>
                    <a:pt x="79" y="67"/>
                    <a:pt x="66" y="85"/>
                    <a:pt x="44" y="8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8012113" y="6321425"/>
              <a:ext cx="131763" cy="187325"/>
            </a:xfrm>
            <a:custGeom>
              <a:avLst/>
              <a:gdLst>
                <a:gd name="T0" fmla="*/ 36 w 65"/>
                <a:gd name="T1" fmla="*/ 0 h 92"/>
                <a:gd name="T2" fmla="*/ 9 w 65"/>
                <a:gd name="T3" fmla="*/ 16 h 92"/>
                <a:gd name="T4" fmla="*/ 9 w 65"/>
                <a:gd name="T5" fmla="*/ 16 h 92"/>
                <a:gd name="T6" fmla="*/ 9 w 65"/>
                <a:gd name="T7" fmla="*/ 2 h 92"/>
                <a:gd name="T8" fmla="*/ 0 w 65"/>
                <a:gd name="T9" fmla="*/ 2 h 92"/>
                <a:gd name="T10" fmla="*/ 0 w 65"/>
                <a:gd name="T11" fmla="*/ 92 h 92"/>
                <a:gd name="T12" fmla="*/ 9 w 65"/>
                <a:gd name="T13" fmla="*/ 92 h 92"/>
                <a:gd name="T14" fmla="*/ 9 w 65"/>
                <a:gd name="T15" fmla="*/ 48 h 92"/>
                <a:gd name="T16" fmla="*/ 35 w 65"/>
                <a:gd name="T17" fmla="*/ 9 h 92"/>
                <a:gd name="T18" fmla="*/ 56 w 65"/>
                <a:gd name="T19" fmla="*/ 38 h 92"/>
                <a:gd name="T20" fmla="*/ 56 w 65"/>
                <a:gd name="T21" fmla="*/ 92 h 92"/>
                <a:gd name="T22" fmla="*/ 65 w 65"/>
                <a:gd name="T23" fmla="*/ 92 h 92"/>
                <a:gd name="T24" fmla="*/ 65 w 65"/>
                <a:gd name="T25" fmla="*/ 38 h 92"/>
                <a:gd name="T26" fmla="*/ 36 w 65"/>
                <a:gd name="T2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92">
                  <a:moveTo>
                    <a:pt x="36" y="0"/>
                  </a:moveTo>
                  <a:cubicBezTo>
                    <a:pt x="24" y="0"/>
                    <a:pt x="14" y="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9" y="92"/>
                    <a:pt x="9" y="92"/>
                    <a:pt x="9" y="92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29"/>
                    <a:pt x="13" y="9"/>
                    <a:pt x="35" y="9"/>
                  </a:cubicBezTo>
                  <a:cubicBezTo>
                    <a:pt x="54" y="9"/>
                    <a:pt x="56" y="22"/>
                    <a:pt x="56" y="38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15"/>
                    <a:pt x="59" y="0"/>
                    <a:pt x="3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8188325" y="6326188"/>
              <a:ext cx="142875" cy="182563"/>
            </a:xfrm>
            <a:custGeom>
              <a:avLst/>
              <a:gdLst>
                <a:gd name="T0" fmla="*/ 0 w 90"/>
                <a:gd name="T1" fmla="*/ 0 h 115"/>
                <a:gd name="T2" fmla="*/ 0 w 90"/>
                <a:gd name="T3" fmla="*/ 10 h 115"/>
                <a:gd name="T4" fmla="*/ 40 w 90"/>
                <a:gd name="T5" fmla="*/ 10 h 115"/>
                <a:gd name="T6" fmla="*/ 40 w 90"/>
                <a:gd name="T7" fmla="*/ 115 h 115"/>
                <a:gd name="T8" fmla="*/ 52 w 90"/>
                <a:gd name="T9" fmla="*/ 115 h 115"/>
                <a:gd name="T10" fmla="*/ 52 w 90"/>
                <a:gd name="T11" fmla="*/ 10 h 115"/>
                <a:gd name="T12" fmla="*/ 90 w 90"/>
                <a:gd name="T13" fmla="*/ 10 h 115"/>
                <a:gd name="T14" fmla="*/ 90 w 90"/>
                <a:gd name="T15" fmla="*/ 0 h 115"/>
                <a:gd name="T16" fmla="*/ 0 w 90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15">
                  <a:moveTo>
                    <a:pt x="0" y="0"/>
                  </a:moveTo>
                  <a:lnTo>
                    <a:pt x="0" y="10"/>
                  </a:lnTo>
                  <a:lnTo>
                    <a:pt x="40" y="10"/>
                  </a:lnTo>
                  <a:lnTo>
                    <a:pt x="40" y="115"/>
                  </a:lnTo>
                  <a:lnTo>
                    <a:pt x="52" y="115"/>
                  </a:lnTo>
                  <a:lnTo>
                    <a:pt x="52" y="10"/>
                  </a:lnTo>
                  <a:lnTo>
                    <a:pt x="90" y="10"/>
                  </a:lnTo>
                  <a:lnTo>
                    <a:pt x="9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8378825" y="6326188"/>
              <a:ext cx="131763" cy="185738"/>
            </a:xfrm>
            <a:custGeom>
              <a:avLst/>
              <a:gdLst>
                <a:gd name="T0" fmla="*/ 56 w 65"/>
                <a:gd name="T1" fmla="*/ 51 h 91"/>
                <a:gd name="T2" fmla="*/ 32 w 65"/>
                <a:gd name="T3" fmla="*/ 83 h 91"/>
                <a:gd name="T4" fmla="*/ 9 w 65"/>
                <a:gd name="T5" fmla="*/ 51 h 91"/>
                <a:gd name="T6" fmla="*/ 9 w 65"/>
                <a:gd name="T7" fmla="*/ 0 h 91"/>
                <a:gd name="T8" fmla="*/ 0 w 65"/>
                <a:gd name="T9" fmla="*/ 0 h 91"/>
                <a:gd name="T10" fmla="*/ 0 w 65"/>
                <a:gd name="T11" fmla="*/ 54 h 91"/>
                <a:gd name="T12" fmla="*/ 6 w 65"/>
                <a:gd name="T13" fmla="*/ 80 h 91"/>
                <a:gd name="T14" fmla="*/ 32 w 65"/>
                <a:gd name="T15" fmla="*/ 91 h 91"/>
                <a:gd name="T16" fmla="*/ 59 w 65"/>
                <a:gd name="T17" fmla="*/ 80 h 91"/>
                <a:gd name="T18" fmla="*/ 65 w 65"/>
                <a:gd name="T19" fmla="*/ 54 h 91"/>
                <a:gd name="T20" fmla="*/ 65 w 65"/>
                <a:gd name="T21" fmla="*/ 0 h 91"/>
                <a:gd name="T22" fmla="*/ 56 w 65"/>
                <a:gd name="T23" fmla="*/ 0 h 91"/>
                <a:gd name="T24" fmla="*/ 56 w 65"/>
                <a:gd name="T25" fmla="*/ 5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91">
                  <a:moveTo>
                    <a:pt x="56" y="51"/>
                  </a:moveTo>
                  <a:cubicBezTo>
                    <a:pt x="56" y="68"/>
                    <a:pt x="54" y="83"/>
                    <a:pt x="32" y="83"/>
                  </a:cubicBezTo>
                  <a:cubicBezTo>
                    <a:pt x="11" y="83"/>
                    <a:pt x="9" y="68"/>
                    <a:pt x="9" y="5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63"/>
                    <a:pt x="0" y="72"/>
                    <a:pt x="6" y="80"/>
                  </a:cubicBezTo>
                  <a:cubicBezTo>
                    <a:pt x="12" y="88"/>
                    <a:pt x="22" y="91"/>
                    <a:pt x="32" y="91"/>
                  </a:cubicBezTo>
                  <a:cubicBezTo>
                    <a:pt x="42" y="91"/>
                    <a:pt x="53" y="88"/>
                    <a:pt x="59" y="80"/>
                  </a:cubicBezTo>
                  <a:cubicBezTo>
                    <a:pt x="65" y="72"/>
                    <a:pt x="65" y="63"/>
                    <a:pt x="65" y="54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56" y="0"/>
                    <a:pt x="56" y="0"/>
                    <a:pt x="56" y="0"/>
                  </a:cubicBezTo>
                  <a:lnTo>
                    <a:pt x="56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8570913" y="6321425"/>
              <a:ext cx="220663" cy="187325"/>
            </a:xfrm>
            <a:custGeom>
              <a:avLst/>
              <a:gdLst>
                <a:gd name="T0" fmla="*/ 82 w 110"/>
                <a:gd name="T1" fmla="*/ 0 h 92"/>
                <a:gd name="T2" fmla="*/ 56 w 110"/>
                <a:gd name="T3" fmla="*/ 17 h 92"/>
                <a:gd name="T4" fmla="*/ 31 w 110"/>
                <a:gd name="T5" fmla="*/ 0 h 92"/>
                <a:gd name="T6" fmla="*/ 9 w 110"/>
                <a:gd name="T7" fmla="*/ 14 h 92"/>
                <a:gd name="T8" fmla="*/ 8 w 110"/>
                <a:gd name="T9" fmla="*/ 14 h 92"/>
                <a:gd name="T10" fmla="*/ 8 w 110"/>
                <a:gd name="T11" fmla="*/ 2 h 92"/>
                <a:gd name="T12" fmla="*/ 0 w 110"/>
                <a:gd name="T13" fmla="*/ 2 h 92"/>
                <a:gd name="T14" fmla="*/ 0 w 110"/>
                <a:gd name="T15" fmla="*/ 92 h 92"/>
                <a:gd name="T16" fmla="*/ 8 w 110"/>
                <a:gd name="T17" fmla="*/ 92 h 92"/>
                <a:gd name="T18" fmla="*/ 8 w 110"/>
                <a:gd name="T19" fmla="*/ 43 h 92"/>
                <a:gd name="T20" fmla="*/ 31 w 110"/>
                <a:gd name="T21" fmla="*/ 9 h 92"/>
                <a:gd name="T22" fmla="*/ 50 w 110"/>
                <a:gd name="T23" fmla="*/ 37 h 92"/>
                <a:gd name="T24" fmla="*/ 50 w 110"/>
                <a:gd name="T25" fmla="*/ 92 h 92"/>
                <a:gd name="T26" fmla="*/ 59 w 110"/>
                <a:gd name="T27" fmla="*/ 92 h 92"/>
                <a:gd name="T28" fmla="*/ 59 w 110"/>
                <a:gd name="T29" fmla="*/ 40 h 92"/>
                <a:gd name="T30" fmla="*/ 82 w 110"/>
                <a:gd name="T31" fmla="*/ 9 h 92"/>
                <a:gd name="T32" fmla="*/ 101 w 110"/>
                <a:gd name="T33" fmla="*/ 34 h 92"/>
                <a:gd name="T34" fmla="*/ 101 w 110"/>
                <a:gd name="T35" fmla="*/ 92 h 92"/>
                <a:gd name="T36" fmla="*/ 110 w 110"/>
                <a:gd name="T37" fmla="*/ 92 h 92"/>
                <a:gd name="T38" fmla="*/ 110 w 110"/>
                <a:gd name="T39" fmla="*/ 36 h 92"/>
                <a:gd name="T40" fmla="*/ 82 w 110"/>
                <a:gd name="T41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0" h="92">
                  <a:moveTo>
                    <a:pt x="82" y="0"/>
                  </a:moveTo>
                  <a:cubicBezTo>
                    <a:pt x="71" y="0"/>
                    <a:pt x="61" y="6"/>
                    <a:pt x="56" y="17"/>
                  </a:cubicBezTo>
                  <a:cubicBezTo>
                    <a:pt x="52" y="6"/>
                    <a:pt x="42" y="0"/>
                    <a:pt x="31" y="0"/>
                  </a:cubicBezTo>
                  <a:cubicBezTo>
                    <a:pt x="22" y="0"/>
                    <a:pt x="13" y="5"/>
                    <a:pt x="9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28"/>
                    <a:pt x="12" y="9"/>
                    <a:pt x="31" y="9"/>
                  </a:cubicBezTo>
                  <a:cubicBezTo>
                    <a:pt x="48" y="9"/>
                    <a:pt x="50" y="23"/>
                    <a:pt x="50" y="37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9" y="92"/>
                    <a:pt x="59" y="92"/>
                    <a:pt x="59" y="92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25"/>
                    <a:pt x="64" y="9"/>
                    <a:pt x="82" y="9"/>
                  </a:cubicBezTo>
                  <a:cubicBezTo>
                    <a:pt x="99" y="9"/>
                    <a:pt x="101" y="21"/>
                    <a:pt x="101" y="34"/>
                  </a:cubicBezTo>
                  <a:cubicBezTo>
                    <a:pt x="101" y="92"/>
                    <a:pt x="101" y="92"/>
                    <a:pt x="101" y="92"/>
                  </a:cubicBezTo>
                  <a:cubicBezTo>
                    <a:pt x="110" y="92"/>
                    <a:pt x="110" y="92"/>
                    <a:pt x="110" y="92"/>
                  </a:cubicBezTo>
                  <a:cubicBezTo>
                    <a:pt x="110" y="36"/>
                    <a:pt x="110" y="36"/>
                    <a:pt x="110" y="36"/>
                  </a:cubicBezTo>
                  <a:cubicBezTo>
                    <a:pt x="110" y="16"/>
                    <a:pt x="105" y="0"/>
                    <a:pt x="8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7626350" y="5322888"/>
              <a:ext cx="977900" cy="817563"/>
            </a:xfrm>
            <a:custGeom>
              <a:avLst/>
              <a:gdLst>
                <a:gd name="T0" fmla="*/ 178 w 486"/>
                <a:gd name="T1" fmla="*/ 2 h 402"/>
                <a:gd name="T2" fmla="*/ 85 w 486"/>
                <a:gd name="T3" fmla="*/ 36 h 402"/>
                <a:gd name="T4" fmla="*/ 16 w 486"/>
                <a:gd name="T5" fmla="*/ 123 h 402"/>
                <a:gd name="T6" fmla="*/ 11 w 486"/>
                <a:gd name="T7" fmla="*/ 136 h 402"/>
                <a:gd name="T8" fmla="*/ 3 w 486"/>
                <a:gd name="T9" fmla="*/ 169 h 402"/>
                <a:gd name="T10" fmla="*/ 0 w 486"/>
                <a:gd name="T11" fmla="*/ 205 h 402"/>
                <a:gd name="T12" fmla="*/ 5 w 486"/>
                <a:gd name="T13" fmla="*/ 244 h 402"/>
                <a:gd name="T14" fmla="*/ 74 w 486"/>
                <a:gd name="T15" fmla="*/ 354 h 402"/>
                <a:gd name="T16" fmla="*/ 140 w 486"/>
                <a:gd name="T17" fmla="*/ 391 h 402"/>
                <a:gd name="T18" fmla="*/ 153 w 486"/>
                <a:gd name="T19" fmla="*/ 395 h 402"/>
                <a:gd name="T20" fmla="*/ 198 w 486"/>
                <a:gd name="T21" fmla="*/ 402 h 402"/>
                <a:gd name="T22" fmla="*/ 327 w 486"/>
                <a:gd name="T23" fmla="*/ 402 h 402"/>
                <a:gd name="T24" fmla="*/ 486 w 486"/>
                <a:gd name="T25" fmla="*/ 396 h 402"/>
                <a:gd name="T26" fmla="*/ 486 w 486"/>
                <a:gd name="T27" fmla="*/ 379 h 402"/>
                <a:gd name="T28" fmla="*/ 209 w 486"/>
                <a:gd name="T29" fmla="*/ 380 h 402"/>
                <a:gd name="T30" fmla="*/ 190 w 486"/>
                <a:gd name="T31" fmla="*/ 379 h 402"/>
                <a:gd name="T32" fmla="*/ 152 w 486"/>
                <a:gd name="T33" fmla="*/ 371 h 402"/>
                <a:gd name="T34" fmla="*/ 141 w 486"/>
                <a:gd name="T35" fmla="*/ 367 h 402"/>
                <a:gd name="T36" fmla="*/ 60 w 486"/>
                <a:gd name="T37" fmla="*/ 307 h 402"/>
                <a:gd name="T38" fmla="*/ 23 w 486"/>
                <a:gd name="T39" fmla="*/ 208 h 402"/>
                <a:gd name="T40" fmla="*/ 23 w 486"/>
                <a:gd name="T41" fmla="*/ 195 h 402"/>
                <a:gd name="T42" fmla="*/ 30 w 486"/>
                <a:gd name="T43" fmla="*/ 150 h 402"/>
                <a:gd name="T44" fmla="*/ 34 w 486"/>
                <a:gd name="T45" fmla="*/ 138 h 402"/>
                <a:gd name="T46" fmla="*/ 68 w 486"/>
                <a:gd name="T47" fmla="*/ 81 h 402"/>
                <a:gd name="T48" fmla="*/ 167 w 486"/>
                <a:gd name="T49" fmla="*/ 26 h 402"/>
                <a:gd name="T50" fmla="*/ 201 w 486"/>
                <a:gd name="T51" fmla="*/ 23 h 402"/>
                <a:gd name="T52" fmla="*/ 210 w 486"/>
                <a:gd name="T53" fmla="*/ 23 h 402"/>
                <a:gd name="T54" fmla="*/ 282 w 486"/>
                <a:gd name="T55" fmla="*/ 42 h 402"/>
                <a:gd name="T56" fmla="*/ 295 w 486"/>
                <a:gd name="T57" fmla="*/ 50 h 402"/>
                <a:gd name="T58" fmla="*/ 317 w 486"/>
                <a:gd name="T59" fmla="*/ 66 h 402"/>
                <a:gd name="T60" fmla="*/ 376 w 486"/>
                <a:gd name="T61" fmla="*/ 179 h 402"/>
                <a:gd name="T62" fmla="*/ 376 w 486"/>
                <a:gd name="T63" fmla="*/ 195 h 402"/>
                <a:gd name="T64" fmla="*/ 372 w 486"/>
                <a:gd name="T65" fmla="*/ 230 h 402"/>
                <a:gd name="T66" fmla="*/ 360 w 486"/>
                <a:gd name="T67" fmla="*/ 265 h 402"/>
                <a:gd name="T68" fmla="*/ 293 w 486"/>
                <a:gd name="T69" fmla="*/ 357 h 402"/>
                <a:gd name="T70" fmla="*/ 318 w 486"/>
                <a:gd name="T71" fmla="*/ 357 h 402"/>
                <a:gd name="T72" fmla="*/ 389 w 486"/>
                <a:gd name="T73" fmla="*/ 257 h 402"/>
                <a:gd name="T74" fmla="*/ 397 w 486"/>
                <a:gd name="T75" fmla="*/ 223 h 402"/>
                <a:gd name="T76" fmla="*/ 399 w 486"/>
                <a:gd name="T77" fmla="*/ 195 h 402"/>
                <a:gd name="T78" fmla="*/ 396 w 486"/>
                <a:gd name="T79" fmla="*/ 164 h 402"/>
                <a:gd name="T80" fmla="*/ 322 w 486"/>
                <a:gd name="T81" fmla="*/ 41 h 402"/>
                <a:gd name="T82" fmla="*/ 303 w 486"/>
                <a:gd name="T83" fmla="*/ 28 h 402"/>
                <a:gd name="T84" fmla="*/ 256 w 486"/>
                <a:gd name="T85" fmla="*/ 8 h 402"/>
                <a:gd name="T86" fmla="*/ 206 w 486"/>
                <a:gd name="T87" fmla="*/ 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86" h="402">
                  <a:moveTo>
                    <a:pt x="201" y="0"/>
                  </a:moveTo>
                  <a:cubicBezTo>
                    <a:pt x="201" y="0"/>
                    <a:pt x="197" y="1"/>
                    <a:pt x="190" y="1"/>
                  </a:cubicBezTo>
                  <a:cubicBezTo>
                    <a:pt x="187" y="1"/>
                    <a:pt x="183" y="1"/>
                    <a:pt x="178" y="2"/>
                  </a:cubicBezTo>
                  <a:cubicBezTo>
                    <a:pt x="174" y="2"/>
                    <a:pt x="168" y="3"/>
                    <a:pt x="163" y="4"/>
                  </a:cubicBezTo>
                  <a:cubicBezTo>
                    <a:pt x="151" y="6"/>
                    <a:pt x="138" y="9"/>
                    <a:pt x="125" y="15"/>
                  </a:cubicBezTo>
                  <a:cubicBezTo>
                    <a:pt x="111" y="20"/>
                    <a:pt x="98" y="27"/>
                    <a:pt x="85" y="36"/>
                  </a:cubicBezTo>
                  <a:cubicBezTo>
                    <a:pt x="72" y="45"/>
                    <a:pt x="61" y="55"/>
                    <a:pt x="51" y="66"/>
                  </a:cubicBezTo>
                  <a:cubicBezTo>
                    <a:pt x="42" y="77"/>
                    <a:pt x="34" y="88"/>
                    <a:pt x="28" y="98"/>
                  </a:cubicBezTo>
                  <a:cubicBezTo>
                    <a:pt x="22" y="108"/>
                    <a:pt x="18" y="117"/>
                    <a:pt x="16" y="123"/>
                  </a:cubicBezTo>
                  <a:cubicBezTo>
                    <a:pt x="15" y="126"/>
                    <a:pt x="14" y="129"/>
                    <a:pt x="13" y="130"/>
                  </a:cubicBezTo>
                  <a:cubicBezTo>
                    <a:pt x="12" y="132"/>
                    <a:pt x="12" y="133"/>
                    <a:pt x="12" y="133"/>
                  </a:cubicBezTo>
                  <a:cubicBezTo>
                    <a:pt x="12" y="133"/>
                    <a:pt x="12" y="134"/>
                    <a:pt x="11" y="136"/>
                  </a:cubicBezTo>
                  <a:cubicBezTo>
                    <a:pt x="10" y="138"/>
                    <a:pt x="10" y="141"/>
                    <a:pt x="9" y="144"/>
                  </a:cubicBezTo>
                  <a:cubicBezTo>
                    <a:pt x="8" y="147"/>
                    <a:pt x="7" y="151"/>
                    <a:pt x="6" y="155"/>
                  </a:cubicBezTo>
                  <a:cubicBezTo>
                    <a:pt x="5" y="160"/>
                    <a:pt x="4" y="164"/>
                    <a:pt x="3" y="169"/>
                  </a:cubicBezTo>
                  <a:cubicBezTo>
                    <a:pt x="1" y="178"/>
                    <a:pt x="1" y="187"/>
                    <a:pt x="0" y="194"/>
                  </a:cubicBezTo>
                  <a:cubicBezTo>
                    <a:pt x="0" y="201"/>
                    <a:pt x="0" y="205"/>
                    <a:pt x="0" y="205"/>
                  </a:cubicBezTo>
                  <a:cubicBezTo>
                    <a:pt x="0" y="205"/>
                    <a:pt x="0" y="205"/>
                    <a:pt x="0" y="205"/>
                  </a:cubicBezTo>
                  <a:cubicBezTo>
                    <a:pt x="0" y="205"/>
                    <a:pt x="0" y="206"/>
                    <a:pt x="0" y="208"/>
                  </a:cubicBezTo>
                  <a:cubicBezTo>
                    <a:pt x="0" y="210"/>
                    <a:pt x="0" y="213"/>
                    <a:pt x="0" y="216"/>
                  </a:cubicBezTo>
                  <a:cubicBezTo>
                    <a:pt x="1" y="223"/>
                    <a:pt x="2" y="233"/>
                    <a:pt x="5" y="244"/>
                  </a:cubicBezTo>
                  <a:cubicBezTo>
                    <a:pt x="7" y="256"/>
                    <a:pt x="12" y="269"/>
                    <a:pt x="18" y="282"/>
                  </a:cubicBezTo>
                  <a:cubicBezTo>
                    <a:pt x="24" y="296"/>
                    <a:pt x="32" y="309"/>
                    <a:pt x="42" y="321"/>
                  </a:cubicBezTo>
                  <a:cubicBezTo>
                    <a:pt x="52" y="333"/>
                    <a:pt x="63" y="345"/>
                    <a:pt x="74" y="354"/>
                  </a:cubicBezTo>
                  <a:cubicBezTo>
                    <a:pt x="85" y="363"/>
                    <a:pt x="97" y="371"/>
                    <a:pt x="107" y="376"/>
                  </a:cubicBezTo>
                  <a:cubicBezTo>
                    <a:pt x="117" y="382"/>
                    <a:pt x="126" y="386"/>
                    <a:pt x="133" y="388"/>
                  </a:cubicBezTo>
                  <a:cubicBezTo>
                    <a:pt x="136" y="389"/>
                    <a:pt x="138" y="390"/>
                    <a:pt x="140" y="391"/>
                  </a:cubicBezTo>
                  <a:cubicBezTo>
                    <a:pt x="142" y="391"/>
                    <a:pt x="143" y="392"/>
                    <a:pt x="143" y="392"/>
                  </a:cubicBezTo>
                  <a:cubicBezTo>
                    <a:pt x="143" y="392"/>
                    <a:pt x="144" y="392"/>
                    <a:pt x="145" y="392"/>
                  </a:cubicBezTo>
                  <a:cubicBezTo>
                    <a:pt x="147" y="393"/>
                    <a:pt x="150" y="394"/>
                    <a:pt x="153" y="395"/>
                  </a:cubicBezTo>
                  <a:cubicBezTo>
                    <a:pt x="159" y="396"/>
                    <a:pt x="167" y="398"/>
                    <a:pt x="175" y="399"/>
                  </a:cubicBezTo>
                  <a:cubicBezTo>
                    <a:pt x="179" y="400"/>
                    <a:pt x="184" y="401"/>
                    <a:pt x="187" y="401"/>
                  </a:cubicBezTo>
                  <a:cubicBezTo>
                    <a:pt x="191" y="401"/>
                    <a:pt x="195" y="402"/>
                    <a:pt x="198" y="402"/>
                  </a:cubicBezTo>
                  <a:cubicBezTo>
                    <a:pt x="204" y="402"/>
                    <a:pt x="209" y="402"/>
                    <a:pt x="209" y="402"/>
                  </a:cubicBezTo>
                  <a:cubicBezTo>
                    <a:pt x="209" y="402"/>
                    <a:pt x="209" y="402"/>
                    <a:pt x="209" y="402"/>
                  </a:cubicBezTo>
                  <a:cubicBezTo>
                    <a:pt x="327" y="402"/>
                    <a:pt x="327" y="402"/>
                    <a:pt x="327" y="402"/>
                  </a:cubicBezTo>
                  <a:cubicBezTo>
                    <a:pt x="327" y="402"/>
                    <a:pt x="327" y="402"/>
                    <a:pt x="327" y="402"/>
                  </a:cubicBezTo>
                  <a:cubicBezTo>
                    <a:pt x="486" y="402"/>
                    <a:pt x="486" y="402"/>
                    <a:pt x="486" y="402"/>
                  </a:cubicBezTo>
                  <a:cubicBezTo>
                    <a:pt x="486" y="396"/>
                    <a:pt x="486" y="396"/>
                    <a:pt x="486" y="396"/>
                  </a:cubicBezTo>
                  <a:cubicBezTo>
                    <a:pt x="486" y="390"/>
                    <a:pt x="486" y="390"/>
                    <a:pt x="486" y="390"/>
                  </a:cubicBezTo>
                  <a:cubicBezTo>
                    <a:pt x="486" y="385"/>
                    <a:pt x="486" y="385"/>
                    <a:pt x="486" y="385"/>
                  </a:cubicBezTo>
                  <a:cubicBezTo>
                    <a:pt x="486" y="379"/>
                    <a:pt x="486" y="379"/>
                    <a:pt x="486" y="379"/>
                  </a:cubicBezTo>
                  <a:cubicBezTo>
                    <a:pt x="327" y="379"/>
                    <a:pt x="327" y="379"/>
                    <a:pt x="327" y="379"/>
                  </a:cubicBezTo>
                  <a:cubicBezTo>
                    <a:pt x="327" y="379"/>
                    <a:pt x="327" y="379"/>
                    <a:pt x="327" y="379"/>
                  </a:cubicBezTo>
                  <a:cubicBezTo>
                    <a:pt x="209" y="380"/>
                    <a:pt x="209" y="380"/>
                    <a:pt x="209" y="380"/>
                  </a:cubicBezTo>
                  <a:cubicBezTo>
                    <a:pt x="209" y="380"/>
                    <a:pt x="209" y="380"/>
                    <a:pt x="209" y="380"/>
                  </a:cubicBezTo>
                  <a:cubicBezTo>
                    <a:pt x="209" y="380"/>
                    <a:pt x="205" y="379"/>
                    <a:pt x="199" y="379"/>
                  </a:cubicBezTo>
                  <a:cubicBezTo>
                    <a:pt x="196" y="379"/>
                    <a:pt x="193" y="379"/>
                    <a:pt x="190" y="379"/>
                  </a:cubicBezTo>
                  <a:cubicBezTo>
                    <a:pt x="186" y="378"/>
                    <a:pt x="182" y="378"/>
                    <a:pt x="179" y="377"/>
                  </a:cubicBezTo>
                  <a:cubicBezTo>
                    <a:pt x="171" y="376"/>
                    <a:pt x="164" y="374"/>
                    <a:pt x="159" y="373"/>
                  </a:cubicBezTo>
                  <a:cubicBezTo>
                    <a:pt x="156" y="372"/>
                    <a:pt x="154" y="371"/>
                    <a:pt x="152" y="371"/>
                  </a:cubicBezTo>
                  <a:cubicBezTo>
                    <a:pt x="151" y="370"/>
                    <a:pt x="150" y="370"/>
                    <a:pt x="150" y="370"/>
                  </a:cubicBezTo>
                  <a:cubicBezTo>
                    <a:pt x="150" y="370"/>
                    <a:pt x="149" y="370"/>
                    <a:pt x="147" y="369"/>
                  </a:cubicBezTo>
                  <a:cubicBezTo>
                    <a:pt x="146" y="369"/>
                    <a:pt x="144" y="368"/>
                    <a:pt x="141" y="367"/>
                  </a:cubicBezTo>
                  <a:cubicBezTo>
                    <a:pt x="135" y="365"/>
                    <a:pt x="127" y="361"/>
                    <a:pt x="118" y="356"/>
                  </a:cubicBezTo>
                  <a:cubicBezTo>
                    <a:pt x="109" y="351"/>
                    <a:pt x="98" y="345"/>
                    <a:pt x="88" y="336"/>
                  </a:cubicBezTo>
                  <a:cubicBezTo>
                    <a:pt x="78" y="328"/>
                    <a:pt x="68" y="318"/>
                    <a:pt x="60" y="307"/>
                  </a:cubicBezTo>
                  <a:cubicBezTo>
                    <a:pt x="42" y="285"/>
                    <a:pt x="31" y="259"/>
                    <a:pt x="27" y="239"/>
                  </a:cubicBezTo>
                  <a:cubicBezTo>
                    <a:pt x="24" y="229"/>
                    <a:pt x="23" y="221"/>
                    <a:pt x="23" y="215"/>
                  </a:cubicBezTo>
                  <a:cubicBezTo>
                    <a:pt x="23" y="212"/>
                    <a:pt x="23" y="209"/>
                    <a:pt x="23" y="208"/>
                  </a:cubicBezTo>
                  <a:cubicBezTo>
                    <a:pt x="23" y="206"/>
                    <a:pt x="23" y="205"/>
                    <a:pt x="23" y="205"/>
                  </a:cubicBezTo>
                  <a:cubicBezTo>
                    <a:pt x="23" y="205"/>
                    <a:pt x="23" y="205"/>
                    <a:pt x="23" y="205"/>
                  </a:cubicBezTo>
                  <a:cubicBezTo>
                    <a:pt x="23" y="205"/>
                    <a:pt x="23" y="201"/>
                    <a:pt x="23" y="195"/>
                  </a:cubicBezTo>
                  <a:cubicBezTo>
                    <a:pt x="23" y="189"/>
                    <a:pt x="24" y="180"/>
                    <a:pt x="25" y="172"/>
                  </a:cubicBezTo>
                  <a:cubicBezTo>
                    <a:pt x="26" y="168"/>
                    <a:pt x="27" y="164"/>
                    <a:pt x="28" y="160"/>
                  </a:cubicBezTo>
                  <a:cubicBezTo>
                    <a:pt x="28" y="157"/>
                    <a:pt x="29" y="153"/>
                    <a:pt x="30" y="150"/>
                  </a:cubicBezTo>
                  <a:cubicBezTo>
                    <a:pt x="31" y="147"/>
                    <a:pt x="32" y="145"/>
                    <a:pt x="32" y="143"/>
                  </a:cubicBezTo>
                  <a:cubicBezTo>
                    <a:pt x="33" y="141"/>
                    <a:pt x="33" y="140"/>
                    <a:pt x="33" y="140"/>
                  </a:cubicBezTo>
                  <a:cubicBezTo>
                    <a:pt x="33" y="140"/>
                    <a:pt x="34" y="140"/>
                    <a:pt x="34" y="138"/>
                  </a:cubicBezTo>
                  <a:cubicBezTo>
                    <a:pt x="35" y="137"/>
                    <a:pt x="36" y="134"/>
                    <a:pt x="37" y="132"/>
                  </a:cubicBezTo>
                  <a:cubicBezTo>
                    <a:pt x="39" y="126"/>
                    <a:pt x="43" y="118"/>
                    <a:pt x="48" y="109"/>
                  </a:cubicBezTo>
                  <a:cubicBezTo>
                    <a:pt x="53" y="100"/>
                    <a:pt x="60" y="91"/>
                    <a:pt x="68" y="81"/>
                  </a:cubicBezTo>
                  <a:cubicBezTo>
                    <a:pt x="77" y="71"/>
                    <a:pt x="87" y="62"/>
                    <a:pt x="98" y="54"/>
                  </a:cubicBezTo>
                  <a:cubicBezTo>
                    <a:pt x="109" y="47"/>
                    <a:pt x="121" y="40"/>
                    <a:pt x="133" y="36"/>
                  </a:cubicBezTo>
                  <a:cubicBezTo>
                    <a:pt x="145" y="31"/>
                    <a:pt x="157" y="28"/>
                    <a:pt x="167" y="26"/>
                  </a:cubicBezTo>
                  <a:cubicBezTo>
                    <a:pt x="172" y="25"/>
                    <a:pt x="177" y="25"/>
                    <a:pt x="181" y="24"/>
                  </a:cubicBezTo>
                  <a:cubicBezTo>
                    <a:pt x="185" y="24"/>
                    <a:pt x="188" y="23"/>
                    <a:pt x="191" y="23"/>
                  </a:cubicBezTo>
                  <a:cubicBezTo>
                    <a:pt x="197" y="23"/>
                    <a:pt x="201" y="23"/>
                    <a:pt x="201" y="23"/>
                  </a:cubicBezTo>
                  <a:cubicBezTo>
                    <a:pt x="201" y="23"/>
                    <a:pt x="201" y="23"/>
                    <a:pt x="201" y="23"/>
                  </a:cubicBezTo>
                  <a:cubicBezTo>
                    <a:pt x="201" y="23"/>
                    <a:pt x="203" y="23"/>
                    <a:pt x="205" y="23"/>
                  </a:cubicBezTo>
                  <a:cubicBezTo>
                    <a:pt x="207" y="23"/>
                    <a:pt x="208" y="23"/>
                    <a:pt x="210" y="23"/>
                  </a:cubicBezTo>
                  <a:cubicBezTo>
                    <a:pt x="212" y="23"/>
                    <a:pt x="214" y="24"/>
                    <a:pt x="217" y="24"/>
                  </a:cubicBezTo>
                  <a:cubicBezTo>
                    <a:pt x="226" y="24"/>
                    <a:pt x="238" y="26"/>
                    <a:pt x="250" y="30"/>
                  </a:cubicBezTo>
                  <a:cubicBezTo>
                    <a:pt x="262" y="33"/>
                    <a:pt x="274" y="38"/>
                    <a:pt x="282" y="42"/>
                  </a:cubicBezTo>
                  <a:cubicBezTo>
                    <a:pt x="284" y="43"/>
                    <a:pt x="286" y="44"/>
                    <a:pt x="288" y="45"/>
                  </a:cubicBezTo>
                  <a:cubicBezTo>
                    <a:pt x="289" y="46"/>
                    <a:pt x="291" y="47"/>
                    <a:pt x="292" y="48"/>
                  </a:cubicBezTo>
                  <a:cubicBezTo>
                    <a:pt x="294" y="49"/>
                    <a:pt x="295" y="50"/>
                    <a:pt x="295" y="50"/>
                  </a:cubicBezTo>
                  <a:cubicBezTo>
                    <a:pt x="295" y="50"/>
                    <a:pt x="298" y="51"/>
                    <a:pt x="302" y="54"/>
                  </a:cubicBezTo>
                  <a:cubicBezTo>
                    <a:pt x="304" y="55"/>
                    <a:pt x="306" y="57"/>
                    <a:pt x="309" y="59"/>
                  </a:cubicBezTo>
                  <a:cubicBezTo>
                    <a:pt x="311" y="61"/>
                    <a:pt x="314" y="63"/>
                    <a:pt x="317" y="66"/>
                  </a:cubicBezTo>
                  <a:cubicBezTo>
                    <a:pt x="329" y="77"/>
                    <a:pt x="344" y="93"/>
                    <a:pt x="354" y="112"/>
                  </a:cubicBezTo>
                  <a:cubicBezTo>
                    <a:pt x="365" y="131"/>
                    <a:pt x="372" y="152"/>
                    <a:pt x="374" y="168"/>
                  </a:cubicBezTo>
                  <a:cubicBezTo>
                    <a:pt x="375" y="172"/>
                    <a:pt x="375" y="176"/>
                    <a:pt x="376" y="179"/>
                  </a:cubicBezTo>
                  <a:cubicBezTo>
                    <a:pt x="376" y="182"/>
                    <a:pt x="376" y="185"/>
                    <a:pt x="376" y="187"/>
                  </a:cubicBezTo>
                  <a:cubicBezTo>
                    <a:pt x="376" y="192"/>
                    <a:pt x="376" y="195"/>
                    <a:pt x="376" y="195"/>
                  </a:cubicBezTo>
                  <a:cubicBezTo>
                    <a:pt x="376" y="195"/>
                    <a:pt x="376" y="195"/>
                    <a:pt x="376" y="195"/>
                  </a:cubicBezTo>
                  <a:cubicBezTo>
                    <a:pt x="376" y="195"/>
                    <a:pt x="376" y="199"/>
                    <a:pt x="376" y="206"/>
                  </a:cubicBezTo>
                  <a:cubicBezTo>
                    <a:pt x="376" y="210"/>
                    <a:pt x="375" y="215"/>
                    <a:pt x="374" y="220"/>
                  </a:cubicBezTo>
                  <a:cubicBezTo>
                    <a:pt x="374" y="223"/>
                    <a:pt x="373" y="226"/>
                    <a:pt x="372" y="230"/>
                  </a:cubicBezTo>
                  <a:cubicBezTo>
                    <a:pt x="372" y="233"/>
                    <a:pt x="371" y="237"/>
                    <a:pt x="370" y="240"/>
                  </a:cubicBezTo>
                  <a:cubicBezTo>
                    <a:pt x="369" y="244"/>
                    <a:pt x="367" y="248"/>
                    <a:pt x="366" y="252"/>
                  </a:cubicBezTo>
                  <a:cubicBezTo>
                    <a:pt x="364" y="256"/>
                    <a:pt x="362" y="261"/>
                    <a:pt x="360" y="265"/>
                  </a:cubicBezTo>
                  <a:cubicBezTo>
                    <a:pt x="356" y="274"/>
                    <a:pt x="351" y="284"/>
                    <a:pt x="344" y="294"/>
                  </a:cubicBezTo>
                  <a:cubicBezTo>
                    <a:pt x="330" y="314"/>
                    <a:pt x="311" y="336"/>
                    <a:pt x="285" y="357"/>
                  </a:cubicBezTo>
                  <a:cubicBezTo>
                    <a:pt x="293" y="357"/>
                    <a:pt x="293" y="357"/>
                    <a:pt x="293" y="357"/>
                  </a:cubicBezTo>
                  <a:cubicBezTo>
                    <a:pt x="301" y="357"/>
                    <a:pt x="301" y="357"/>
                    <a:pt x="301" y="357"/>
                  </a:cubicBezTo>
                  <a:cubicBezTo>
                    <a:pt x="310" y="357"/>
                    <a:pt x="310" y="357"/>
                    <a:pt x="310" y="357"/>
                  </a:cubicBezTo>
                  <a:cubicBezTo>
                    <a:pt x="318" y="357"/>
                    <a:pt x="318" y="357"/>
                    <a:pt x="318" y="357"/>
                  </a:cubicBezTo>
                  <a:cubicBezTo>
                    <a:pt x="338" y="338"/>
                    <a:pt x="356" y="318"/>
                    <a:pt x="368" y="299"/>
                  </a:cubicBezTo>
                  <a:cubicBezTo>
                    <a:pt x="375" y="289"/>
                    <a:pt x="379" y="279"/>
                    <a:pt x="383" y="270"/>
                  </a:cubicBezTo>
                  <a:cubicBezTo>
                    <a:pt x="385" y="266"/>
                    <a:pt x="387" y="261"/>
                    <a:pt x="389" y="257"/>
                  </a:cubicBezTo>
                  <a:cubicBezTo>
                    <a:pt x="390" y="253"/>
                    <a:pt x="391" y="249"/>
                    <a:pt x="392" y="245"/>
                  </a:cubicBezTo>
                  <a:cubicBezTo>
                    <a:pt x="393" y="241"/>
                    <a:pt x="394" y="237"/>
                    <a:pt x="395" y="233"/>
                  </a:cubicBezTo>
                  <a:cubicBezTo>
                    <a:pt x="396" y="230"/>
                    <a:pt x="396" y="226"/>
                    <a:pt x="397" y="223"/>
                  </a:cubicBezTo>
                  <a:cubicBezTo>
                    <a:pt x="398" y="217"/>
                    <a:pt x="398" y="212"/>
                    <a:pt x="398" y="208"/>
                  </a:cubicBezTo>
                  <a:cubicBezTo>
                    <a:pt x="399" y="199"/>
                    <a:pt x="399" y="195"/>
                    <a:pt x="399" y="195"/>
                  </a:cubicBezTo>
                  <a:cubicBezTo>
                    <a:pt x="399" y="195"/>
                    <a:pt x="399" y="195"/>
                    <a:pt x="399" y="195"/>
                  </a:cubicBezTo>
                  <a:cubicBezTo>
                    <a:pt x="399" y="195"/>
                    <a:pt x="399" y="192"/>
                    <a:pt x="399" y="186"/>
                  </a:cubicBezTo>
                  <a:cubicBezTo>
                    <a:pt x="399" y="184"/>
                    <a:pt x="398" y="180"/>
                    <a:pt x="398" y="177"/>
                  </a:cubicBezTo>
                  <a:cubicBezTo>
                    <a:pt x="397" y="173"/>
                    <a:pt x="397" y="169"/>
                    <a:pt x="396" y="164"/>
                  </a:cubicBezTo>
                  <a:cubicBezTo>
                    <a:pt x="393" y="146"/>
                    <a:pt x="386" y="123"/>
                    <a:pt x="374" y="101"/>
                  </a:cubicBezTo>
                  <a:cubicBezTo>
                    <a:pt x="362" y="80"/>
                    <a:pt x="346" y="61"/>
                    <a:pt x="332" y="49"/>
                  </a:cubicBezTo>
                  <a:cubicBezTo>
                    <a:pt x="329" y="46"/>
                    <a:pt x="325" y="44"/>
                    <a:pt x="322" y="41"/>
                  </a:cubicBezTo>
                  <a:cubicBezTo>
                    <a:pt x="319" y="39"/>
                    <a:pt x="317" y="37"/>
                    <a:pt x="315" y="36"/>
                  </a:cubicBezTo>
                  <a:cubicBezTo>
                    <a:pt x="310" y="33"/>
                    <a:pt x="308" y="31"/>
                    <a:pt x="308" y="31"/>
                  </a:cubicBezTo>
                  <a:cubicBezTo>
                    <a:pt x="308" y="31"/>
                    <a:pt x="306" y="30"/>
                    <a:pt x="303" y="28"/>
                  </a:cubicBezTo>
                  <a:cubicBezTo>
                    <a:pt x="302" y="28"/>
                    <a:pt x="300" y="27"/>
                    <a:pt x="299" y="26"/>
                  </a:cubicBezTo>
                  <a:cubicBezTo>
                    <a:pt x="297" y="25"/>
                    <a:pt x="295" y="23"/>
                    <a:pt x="292" y="22"/>
                  </a:cubicBezTo>
                  <a:cubicBezTo>
                    <a:pt x="283" y="17"/>
                    <a:pt x="270" y="12"/>
                    <a:pt x="256" y="8"/>
                  </a:cubicBezTo>
                  <a:cubicBezTo>
                    <a:pt x="243" y="4"/>
                    <a:pt x="229" y="2"/>
                    <a:pt x="218" y="1"/>
                  </a:cubicBezTo>
                  <a:cubicBezTo>
                    <a:pt x="216" y="1"/>
                    <a:pt x="213" y="1"/>
                    <a:pt x="211" y="1"/>
                  </a:cubicBezTo>
                  <a:cubicBezTo>
                    <a:pt x="209" y="1"/>
                    <a:pt x="207" y="1"/>
                    <a:pt x="206" y="1"/>
                  </a:cubicBezTo>
                  <a:cubicBezTo>
                    <a:pt x="203" y="0"/>
                    <a:pt x="201" y="0"/>
                    <a:pt x="2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26" name="Line 63"/>
          <p:cNvSpPr>
            <a:spLocks noChangeShapeType="1"/>
          </p:cNvSpPr>
          <p:nvPr/>
        </p:nvSpPr>
        <p:spPr bwMode="auto">
          <a:xfrm>
            <a:off x="1122744" y="1359985"/>
            <a:ext cx="6932231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122743" y="1687599"/>
                <a:ext cx="6226337" cy="2933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>
                    <a:latin typeface="+mn-lt"/>
                  </a:rPr>
                  <a:t>Approssimazione binomiale: 		Premio =  0.5* S* </a:t>
                </a:r>
                <a:r>
                  <a:rPr lang="el-GR" sz="1400" dirty="0">
                    <a:latin typeface="+mn-lt"/>
                  </a:rPr>
                  <a:t>σ</a:t>
                </a:r>
                <a:r>
                  <a:rPr lang="it-IT" sz="1400" dirty="0">
                    <a:latin typeface="+mn-lt"/>
                  </a:rPr>
                  <a:t>*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1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sz="14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rad>
                  </m:oMath>
                </a14:m>
                <a:endParaRPr lang="it-IT" sz="1400" dirty="0">
                  <a:latin typeface="+mn-lt"/>
                </a:endParaRPr>
              </a:p>
              <a:p>
                <a:endParaRPr lang="it-IT" sz="1400" dirty="0">
                  <a:latin typeface="+mn-lt"/>
                </a:endParaRPr>
              </a:p>
              <a:p>
                <a:r>
                  <a:rPr lang="it-IT" sz="1400" dirty="0">
                    <a:latin typeface="+mn-lt"/>
                  </a:rPr>
                  <a:t>Approssimazione Taylor 1 ordine:		Premio =  0.4* S* </a:t>
                </a:r>
                <a:r>
                  <a:rPr lang="el-GR" sz="1400" dirty="0">
                    <a:latin typeface="+mn-lt"/>
                  </a:rPr>
                  <a:t>σ</a:t>
                </a:r>
                <a:r>
                  <a:rPr lang="it-IT" sz="1400" dirty="0">
                    <a:latin typeface="+mn-lt"/>
                  </a:rPr>
                  <a:t>*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1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sz="14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rad>
                  </m:oMath>
                </a14:m>
                <a:endParaRPr lang="it-IT" sz="1400" dirty="0">
                  <a:latin typeface="+mn-lt"/>
                </a:endParaRPr>
              </a:p>
              <a:p>
                <a:r>
                  <a:rPr lang="it-IT" sz="1400" i="1" dirty="0">
                    <a:latin typeface="+mn-lt"/>
                  </a:rPr>
                  <a:t>	esempio: </a:t>
                </a:r>
              </a:p>
              <a:p>
                <a:r>
                  <a:rPr lang="it-IT" sz="1400" i="1" dirty="0">
                    <a:latin typeface="+mn-lt"/>
                  </a:rPr>
                  <a:t>	  se   T = 1 	     ; </a:t>
                </a:r>
                <a:r>
                  <a:rPr lang="el-GR" sz="1400" i="1" dirty="0">
                    <a:latin typeface="+mn-lt"/>
                  </a:rPr>
                  <a:t>σ</a:t>
                </a:r>
                <a:r>
                  <a:rPr lang="it-IT" sz="1400" i="1" dirty="0">
                    <a:latin typeface="+mn-lt"/>
                  </a:rPr>
                  <a:t> = 30% 	Premio = 0.12 * S</a:t>
                </a:r>
              </a:p>
              <a:p>
                <a:r>
                  <a:rPr lang="it-IT" sz="1400" dirty="0">
                    <a:latin typeface="+mn-lt"/>
                  </a:rPr>
                  <a:t>	  </a:t>
                </a:r>
                <a:r>
                  <a:rPr lang="it-IT" sz="1400" i="1" dirty="0">
                    <a:latin typeface="+mn-lt"/>
                  </a:rPr>
                  <a:t>se   T = 0.25 ; </a:t>
                </a:r>
                <a:r>
                  <a:rPr lang="el-GR" sz="1400" i="1" dirty="0">
                    <a:latin typeface="+mn-lt"/>
                  </a:rPr>
                  <a:t>σ</a:t>
                </a:r>
                <a:r>
                  <a:rPr lang="it-IT" sz="1400" i="1" dirty="0">
                    <a:latin typeface="+mn-lt"/>
                  </a:rPr>
                  <a:t> = 30% 	Premio = 0.06 * S</a:t>
                </a:r>
                <a:endParaRPr lang="it-IT" sz="1400" dirty="0">
                  <a:latin typeface="+mn-lt"/>
                </a:endParaRPr>
              </a:p>
              <a:p>
                <a:endParaRPr lang="it-IT" sz="1400" dirty="0">
                  <a:latin typeface="+mn-lt"/>
                </a:endParaRPr>
              </a:p>
              <a:p>
                <a:endParaRPr lang="it-IT" sz="1400" dirty="0">
                  <a:latin typeface="+mn-lt"/>
                </a:endParaRPr>
              </a:p>
              <a:p>
                <a:endParaRPr lang="it-IT" sz="1400" dirty="0">
                  <a:latin typeface="+mn-lt"/>
                </a:endParaRPr>
              </a:p>
              <a:p>
                <a:r>
                  <a:rPr lang="it-IT" sz="1400" dirty="0">
                    <a:latin typeface="+mn-lt"/>
                  </a:rPr>
                  <a:t>Black-Scholes (at-the-money):	</a:t>
                </a:r>
              </a:p>
              <a:p>
                <a:endParaRPr lang="it-IT" sz="1400" dirty="0">
                  <a:latin typeface="+mn-lt"/>
                </a:endParaRPr>
              </a:p>
              <a:p>
                <a:endParaRPr lang="it-IT" sz="1400" dirty="0">
                  <a:latin typeface="+mn-lt"/>
                </a:endParaRPr>
              </a:p>
              <a:p>
                <a:r>
                  <a:rPr lang="it-IT" sz="1400" dirty="0">
                    <a:latin typeface="+mn-lt"/>
                  </a:rPr>
                  <a:t>Premio = </a:t>
                </a:r>
                <a:r>
                  <a:rPr lang="pt-BR" sz="1400" dirty="0">
                    <a:latin typeface="+mn-lt"/>
                  </a:rPr>
                  <a:t> </a:t>
                </a:r>
                <a:endParaRPr lang="it-IT" sz="1400" dirty="0">
                  <a:latin typeface="+mn-lt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743" y="1687599"/>
                <a:ext cx="6226337" cy="2933624"/>
              </a:xfrm>
              <a:prstGeom prst="rect">
                <a:avLst/>
              </a:prstGeom>
              <a:blipFill>
                <a:blip r:embed="rId2"/>
                <a:stretch>
                  <a:fillRect l="-294" b="-1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2565" y="4037514"/>
            <a:ext cx="3009900" cy="1003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2565" y="5203091"/>
            <a:ext cx="3009900" cy="952500"/>
          </a:xfrm>
          <a:prstGeom prst="rect">
            <a:avLst/>
          </a:prstGeom>
        </p:spPr>
      </p:pic>
      <p:sp>
        <p:nvSpPr>
          <p:cNvPr id="3" name="Arrow: Right 2"/>
          <p:cNvSpPr/>
          <p:nvPr/>
        </p:nvSpPr>
        <p:spPr>
          <a:xfrm>
            <a:off x="4172784" y="2685155"/>
            <a:ext cx="497707" cy="2104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884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1" grpId="0" animBg="1"/>
      <p:bldP spid="11" grpId="0" animBg="1"/>
      <p:bldP spid="2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4.</a:t>
            </a:r>
            <a:fld id="{B73DE74E-D2A5-4BCB-9287-577A4030A411}" type="slidenum">
              <a:rPr lang="en-US" altLang="it-IT"/>
              <a:pPr/>
              <a:t>29</a:t>
            </a:fld>
            <a:endParaRPr lang="en-US" altLang="it-IT" b="0"/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8688"/>
            <a:ext cx="7772400" cy="4329112"/>
          </a:xfrm>
          <a:noFill/>
          <a:ln/>
        </p:spPr>
        <p:txBody>
          <a:bodyPr lIns="92075" tIns="46038" rIns="92075" bIns="46038"/>
          <a:lstStyle/>
          <a:p>
            <a:r>
              <a:rPr lang="en-US" altLang="it-IT" sz="7200" dirty="0"/>
              <a:t>Pricing:</a:t>
            </a:r>
            <a:br>
              <a:rPr lang="en-US" altLang="it-IT" sz="7200" dirty="0"/>
            </a:br>
            <a:r>
              <a:rPr lang="en-US" altLang="it-IT" sz="7200" dirty="0"/>
              <a:t>3.Monte Carlo</a:t>
            </a:r>
            <a:br>
              <a:rPr lang="en-US" altLang="it-IT" sz="7200" dirty="0"/>
            </a:br>
            <a:br>
              <a:rPr lang="en-US" altLang="it-IT" sz="8800" dirty="0"/>
            </a:br>
            <a:endParaRPr lang="en-US" altLang="it-IT" dirty="0">
              <a:latin typeface="Wide Latin" panose="020A0A070505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07275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3.</a:t>
            </a:r>
            <a:fld id="{2CA1E6D1-D29E-4DA4-88EA-C7078E04CAF4}" type="slidenum">
              <a:rPr lang="en-US" altLang="it-IT"/>
              <a:pPr/>
              <a:t>3</a:t>
            </a:fld>
            <a:endParaRPr lang="en-US" altLang="it-IT" b="0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4114800"/>
          </a:xfrm>
          <a:noFill/>
          <a:ln/>
        </p:spPr>
        <p:txBody>
          <a:bodyPr lIns="92075" tIns="46038" rIns="92075" bIns="46038"/>
          <a:lstStyle/>
          <a:p>
            <a:r>
              <a:rPr lang="en-US" altLang="it-IT" sz="8800" dirty="0"/>
              <a:t>Options</a:t>
            </a:r>
            <a:br>
              <a:rPr lang="en-US" altLang="it-IT" sz="8800" dirty="0"/>
            </a:br>
            <a:br>
              <a:rPr lang="en-US" altLang="it-IT" sz="8800" dirty="0"/>
            </a:br>
            <a:endParaRPr lang="en-US" altLang="it-IT" dirty="0">
              <a:latin typeface="Wide Latin" panose="020A0A07050505020404" pitchFamily="18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609600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it-IT" b="0" dirty="0"/>
              <a:t>An Ito Process for Stock Prices</a:t>
            </a:r>
            <a:br>
              <a:rPr lang="en-US" altLang="it-IT" b="0" dirty="0"/>
            </a:br>
            <a:endParaRPr lang="en-US" altLang="it-IT" b="0" dirty="0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2550" y="1981200"/>
            <a:ext cx="6440488" cy="4114800"/>
          </a:xfrm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endParaRPr lang="en-US" altLang="it-IT"/>
          </a:p>
          <a:p>
            <a:pPr>
              <a:buFontTx/>
              <a:buNone/>
            </a:pPr>
            <a:endParaRPr lang="en-US" altLang="it-IT"/>
          </a:p>
          <a:p>
            <a:pPr>
              <a:buFontTx/>
              <a:buNone/>
            </a:pPr>
            <a:r>
              <a:rPr lang="en-US" altLang="it-IT"/>
              <a:t>   where </a:t>
            </a:r>
            <a:r>
              <a:rPr lang="en-US" altLang="it-IT">
                <a:latin typeface="Symbol" panose="05050102010706020507" pitchFamily="18" charset="2"/>
              </a:rPr>
              <a:t>m</a:t>
            </a:r>
            <a:r>
              <a:rPr lang="en-US" altLang="it-IT"/>
              <a:t> is the expected return </a:t>
            </a:r>
            <a:r>
              <a:rPr lang="en-US" altLang="it-IT">
                <a:latin typeface="Symbol" panose="05050102010706020507" pitchFamily="18" charset="2"/>
              </a:rPr>
              <a:t>s</a:t>
            </a:r>
            <a:r>
              <a:rPr lang="en-US" altLang="it-IT"/>
              <a:t> is the volatility.</a:t>
            </a:r>
          </a:p>
          <a:p>
            <a:pPr>
              <a:buFontTx/>
              <a:buNone/>
            </a:pPr>
            <a:r>
              <a:rPr lang="en-US" altLang="it-IT"/>
              <a:t>  The discrete time equivalent is</a:t>
            </a:r>
          </a:p>
        </p:txBody>
      </p:sp>
      <p:graphicFrame>
        <p:nvGraphicFramePr>
          <p:cNvPr id="308228" name="Object 4"/>
          <p:cNvGraphicFramePr>
            <a:graphicFrameLocks/>
          </p:cNvGraphicFramePr>
          <p:nvPr/>
        </p:nvGraphicFramePr>
        <p:xfrm>
          <a:off x="2501900" y="2143125"/>
          <a:ext cx="42735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1358640" imgH="203040" progId="Equation.2">
                  <p:embed/>
                </p:oleObj>
              </mc:Choice>
              <mc:Fallback>
                <p:oleObj name="Equation" r:id="rId4" imgW="1358640" imgH="203040" progId="Equation.2">
                  <p:embed/>
                  <p:pic>
                    <p:nvPicPr>
                      <p:cNvPr id="308228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0" y="2143125"/>
                        <a:ext cx="427355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29" name="Object 5"/>
          <p:cNvGraphicFramePr>
            <a:graphicFrameLocks/>
          </p:cNvGraphicFramePr>
          <p:nvPr/>
        </p:nvGraphicFramePr>
        <p:xfrm>
          <a:off x="3081338" y="5267325"/>
          <a:ext cx="40386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6" imgW="1714320" imgH="241200" progId="Equation.2">
                  <p:embed/>
                </p:oleObj>
              </mc:Choice>
              <mc:Fallback>
                <p:oleObj name="Equation" r:id="rId6" imgW="1714320" imgH="241200" progId="Equation.2">
                  <p:embed/>
                  <p:pic>
                    <p:nvPicPr>
                      <p:cNvPr id="308229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338" y="5267325"/>
                        <a:ext cx="40386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809470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it-IT" sz="4800" b="0"/>
              <a:t>Monte Carlo Simulation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696200" cy="4114800"/>
          </a:xfrm>
          <a:noFill/>
          <a:ln/>
        </p:spPr>
        <p:txBody>
          <a:bodyPr lIns="92075" tIns="46038" rIns="92075" bIns="46038"/>
          <a:lstStyle/>
          <a:p>
            <a:r>
              <a:rPr lang="en-US" altLang="it-IT"/>
              <a:t>We can sample random paths for the stock price by sampling values for </a:t>
            </a:r>
            <a:r>
              <a:rPr lang="en-US" altLang="it-IT">
                <a:latin typeface="Symbol" panose="05050102010706020507" pitchFamily="18" charset="2"/>
              </a:rPr>
              <a:t>e</a:t>
            </a:r>
            <a:endParaRPr lang="en-US" altLang="it-IT"/>
          </a:p>
          <a:p>
            <a:r>
              <a:rPr lang="en-US" altLang="it-IT"/>
              <a:t>Suppose </a:t>
            </a:r>
            <a:r>
              <a:rPr lang="en-US" altLang="it-IT">
                <a:latin typeface="Symbol" panose="05050102010706020507" pitchFamily="18" charset="2"/>
              </a:rPr>
              <a:t>m</a:t>
            </a:r>
            <a:r>
              <a:rPr lang="en-US" altLang="it-IT"/>
              <a:t>= 0.14, </a:t>
            </a:r>
            <a:r>
              <a:rPr lang="en-US" altLang="it-IT">
                <a:latin typeface="Symbol" panose="05050102010706020507" pitchFamily="18" charset="2"/>
              </a:rPr>
              <a:t>s</a:t>
            </a:r>
            <a:r>
              <a:rPr lang="en-US" altLang="it-IT"/>
              <a:t>= 0.20, and </a:t>
            </a:r>
            <a:r>
              <a:rPr lang="en-US" altLang="it-IT">
                <a:latin typeface="Symbol" panose="05050102010706020507" pitchFamily="18" charset="2"/>
              </a:rPr>
              <a:t>D</a:t>
            </a:r>
            <a:r>
              <a:rPr lang="en-US" altLang="it-IT" i="1">
                <a:latin typeface="Times New Roman" panose="02020603050405020304" pitchFamily="18" charset="0"/>
              </a:rPr>
              <a:t>t</a:t>
            </a:r>
            <a:r>
              <a:rPr lang="en-US" altLang="it-IT"/>
              <a:t> = 0.01, then</a:t>
            </a:r>
          </a:p>
        </p:txBody>
      </p:sp>
      <p:graphicFrame>
        <p:nvGraphicFramePr>
          <p:cNvPr id="310276" name="Object 4"/>
          <p:cNvGraphicFramePr>
            <a:graphicFrameLocks/>
          </p:cNvGraphicFramePr>
          <p:nvPr/>
        </p:nvGraphicFramePr>
        <p:xfrm>
          <a:off x="609600" y="4494213"/>
          <a:ext cx="61722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4" imgW="2145960" imgH="431640" progId="Equation.2">
                  <p:embed/>
                </p:oleObj>
              </mc:Choice>
              <mc:Fallback>
                <p:oleObj name="Equation" r:id="rId4" imgW="2145960" imgH="431640" progId="Equation.2">
                  <p:embed/>
                  <p:pic>
                    <p:nvPicPr>
                      <p:cNvPr id="310276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94213"/>
                        <a:ext cx="617220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277" name="Text Box 5"/>
          <p:cNvSpPr txBox="1">
            <a:spLocks noChangeArrowheads="1"/>
          </p:cNvSpPr>
          <p:nvPr/>
        </p:nvSpPr>
        <p:spPr bwMode="auto">
          <a:xfrm>
            <a:off x="990600" y="54102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rgbClr val="FF3300"/>
                </a:solidFill>
              </a:rPr>
              <a:t>see simple_example.xls</a:t>
            </a:r>
          </a:p>
        </p:txBody>
      </p:sp>
    </p:spTree>
    <p:extLst>
      <p:ext uri="{BB962C8B-B14F-4D97-AF65-F5344CB8AC3E}">
        <p14:creationId xmlns:p14="http://schemas.microsoft.com/office/powerpoint/2010/main" val="230491213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81000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it-IT" b="0"/>
              <a:t>Monte Carlo Simulation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495800"/>
          </a:xfrm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it-IT" sz="2400"/>
              <a:t>    When used to value European stock options, this involves the following steps:</a:t>
            </a:r>
          </a:p>
          <a:p>
            <a:pPr>
              <a:buFontTx/>
              <a:buNone/>
            </a:pPr>
            <a:r>
              <a:rPr lang="en-US" altLang="it-IT" sz="2400"/>
              <a:t>1.	Simulate 1 path for the stock price in a risk neutral world</a:t>
            </a:r>
          </a:p>
          <a:p>
            <a:pPr>
              <a:buFontTx/>
              <a:buNone/>
            </a:pPr>
            <a:r>
              <a:rPr lang="en-US" altLang="it-IT" sz="2400"/>
              <a:t>2.	Calculate the payoff from the stock option</a:t>
            </a:r>
          </a:p>
          <a:p>
            <a:pPr>
              <a:buFontTx/>
              <a:buNone/>
            </a:pPr>
            <a:r>
              <a:rPr lang="en-US" altLang="it-IT" sz="2400"/>
              <a:t>3.	Repeat steps 1 and 2 many times to get many sample payoff</a:t>
            </a:r>
          </a:p>
          <a:p>
            <a:pPr>
              <a:buFontTx/>
              <a:buNone/>
            </a:pPr>
            <a:r>
              <a:rPr lang="en-US" altLang="it-IT" sz="2400"/>
              <a:t>4.	Calculate mean payoff</a:t>
            </a:r>
          </a:p>
          <a:p>
            <a:pPr>
              <a:buFontTx/>
              <a:buNone/>
            </a:pPr>
            <a:r>
              <a:rPr lang="en-US" altLang="it-IT" sz="2400"/>
              <a:t>5.	Discount mean payoff at risk free rate to get an estimate of the value of the option</a:t>
            </a:r>
          </a:p>
        </p:txBody>
      </p:sp>
    </p:spTree>
    <p:extLst>
      <p:ext uri="{BB962C8B-B14F-4D97-AF65-F5344CB8AC3E}">
        <p14:creationId xmlns:p14="http://schemas.microsoft.com/office/powerpoint/2010/main" val="195801695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it-IT" b="0" dirty="0"/>
              <a:t>A More Accurate Approach</a:t>
            </a:r>
            <a:br>
              <a:rPr lang="en-US" altLang="it-IT" b="0" dirty="0"/>
            </a:br>
            <a:endParaRPr lang="en-US" altLang="it-IT" b="0" dirty="0"/>
          </a:p>
        </p:txBody>
      </p:sp>
      <p:graphicFrame>
        <p:nvGraphicFramePr>
          <p:cNvPr id="359427" name="Object 3"/>
          <p:cNvGraphicFramePr>
            <a:graphicFrameLocks/>
          </p:cNvGraphicFramePr>
          <p:nvPr/>
        </p:nvGraphicFramePr>
        <p:xfrm>
          <a:off x="941388" y="1971675"/>
          <a:ext cx="7821612" cy="297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4" imgW="3314520" imgH="1295280" progId="Equation.2">
                  <p:embed/>
                </p:oleObj>
              </mc:Choice>
              <mc:Fallback>
                <p:oleObj name="Equation" r:id="rId4" imgW="3314520" imgH="1295280" progId="Equation.2">
                  <p:embed/>
                  <p:pic>
                    <p:nvPicPr>
                      <p:cNvPr id="359427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1971675"/>
                        <a:ext cx="7821612" cy="297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5146433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it-IT" b="0"/>
              <a:t>Extensions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0" y="1752600"/>
            <a:ext cx="7581900" cy="4114800"/>
          </a:xfrm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it-IT"/>
              <a:t>	When a derivative depends on several underlying variables we can simulate paths for each of them in a risk-neutral world to	calculate the values for the derivative </a:t>
            </a:r>
          </a:p>
        </p:txBody>
      </p:sp>
    </p:spTree>
    <p:extLst>
      <p:ext uri="{BB962C8B-B14F-4D97-AF65-F5344CB8AC3E}">
        <p14:creationId xmlns:p14="http://schemas.microsoft.com/office/powerpoint/2010/main" val="16460896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3.</a:t>
            </a:r>
            <a:fld id="{E90EBC61-A6AA-4C11-8C41-6659803E26FF}" type="slidenum">
              <a:rPr lang="en-US" altLang="it-IT"/>
              <a:pPr/>
              <a:t>4</a:t>
            </a:fld>
            <a:endParaRPr lang="en-US" altLang="it-IT" b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t-IT"/>
              <a:t>Long  Call on IBM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7245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altLang="it-IT"/>
              <a:t>   </a:t>
            </a:r>
            <a:r>
              <a:rPr lang="en-US" altLang="it-IT" sz="2400"/>
              <a:t>Profit from buying  an IBM European call option:  option price = $5, strike price = $100, option life = 2 months</a:t>
            </a:r>
          </a:p>
        </p:txBody>
      </p:sp>
      <p:grpSp>
        <p:nvGrpSpPr>
          <p:cNvPr id="45096" name="Group 40"/>
          <p:cNvGrpSpPr>
            <a:grpSpLocks/>
          </p:cNvGrpSpPr>
          <p:nvPr/>
        </p:nvGrpSpPr>
        <p:grpSpPr bwMode="auto">
          <a:xfrm>
            <a:off x="1566863" y="2709863"/>
            <a:ext cx="6637337" cy="3132137"/>
            <a:chOff x="987" y="1707"/>
            <a:chExt cx="4181" cy="1973"/>
          </a:xfrm>
        </p:grpSpPr>
        <p:sp>
          <p:nvSpPr>
            <p:cNvPr id="45061" name="Line 5"/>
            <p:cNvSpPr>
              <a:spLocks noChangeShapeType="1"/>
            </p:cNvSpPr>
            <p:nvPr/>
          </p:nvSpPr>
          <p:spPr bwMode="auto">
            <a:xfrm>
              <a:off x="1248" y="1721"/>
              <a:ext cx="0" cy="19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062" name="Line 6"/>
            <p:cNvSpPr>
              <a:spLocks noChangeShapeType="1"/>
            </p:cNvSpPr>
            <p:nvPr/>
          </p:nvSpPr>
          <p:spPr bwMode="auto">
            <a:xfrm>
              <a:off x="1530" y="3204"/>
              <a:ext cx="338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063" name="Line 7"/>
            <p:cNvSpPr>
              <a:spLocks noChangeShapeType="1"/>
            </p:cNvSpPr>
            <p:nvPr/>
          </p:nvSpPr>
          <p:spPr bwMode="auto">
            <a:xfrm flipV="1">
              <a:off x="1448" y="3110"/>
              <a:ext cx="36" cy="1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 flipH="1" flipV="1">
              <a:off x="1486" y="3112"/>
              <a:ext cx="39" cy="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065" name="Line 9"/>
            <p:cNvSpPr>
              <a:spLocks noChangeShapeType="1"/>
            </p:cNvSpPr>
            <p:nvPr/>
          </p:nvSpPr>
          <p:spPr bwMode="auto">
            <a:xfrm flipH="1" flipV="1">
              <a:off x="1392" y="3111"/>
              <a:ext cx="51" cy="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066" name="Line 10"/>
            <p:cNvSpPr>
              <a:spLocks noChangeShapeType="1"/>
            </p:cNvSpPr>
            <p:nvPr/>
          </p:nvSpPr>
          <p:spPr bwMode="auto">
            <a:xfrm flipH="1">
              <a:off x="1361" y="3121"/>
              <a:ext cx="38" cy="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067" name="Line 11"/>
            <p:cNvSpPr>
              <a:spLocks noChangeShapeType="1"/>
            </p:cNvSpPr>
            <p:nvPr/>
          </p:nvSpPr>
          <p:spPr bwMode="auto">
            <a:xfrm flipH="1">
              <a:off x="1245" y="3206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068" name="Line 12"/>
            <p:cNvSpPr>
              <a:spLocks noChangeShapeType="1"/>
            </p:cNvSpPr>
            <p:nvPr/>
          </p:nvSpPr>
          <p:spPr bwMode="auto">
            <a:xfrm>
              <a:off x="1253" y="2772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069" name="Line 13"/>
            <p:cNvSpPr>
              <a:spLocks noChangeShapeType="1"/>
            </p:cNvSpPr>
            <p:nvPr/>
          </p:nvSpPr>
          <p:spPr bwMode="auto">
            <a:xfrm>
              <a:off x="1256" y="2337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070" name="Line 14"/>
            <p:cNvSpPr>
              <a:spLocks noChangeShapeType="1"/>
            </p:cNvSpPr>
            <p:nvPr/>
          </p:nvSpPr>
          <p:spPr bwMode="auto">
            <a:xfrm>
              <a:off x="1252" y="1911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071" name="Line 15"/>
            <p:cNvSpPr>
              <a:spLocks noChangeShapeType="1"/>
            </p:cNvSpPr>
            <p:nvPr/>
          </p:nvSpPr>
          <p:spPr bwMode="auto">
            <a:xfrm>
              <a:off x="1596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072" name="Line 16"/>
            <p:cNvSpPr>
              <a:spLocks noChangeShapeType="1"/>
            </p:cNvSpPr>
            <p:nvPr/>
          </p:nvSpPr>
          <p:spPr bwMode="auto">
            <a:xfrm>
              <a:off x="2028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073" name="Line 17"/>
            <p:cNvSpPr>
              <a:spLocks noChangeShapeType="1"/>
            </p:cNvSpPr>
            <p:nvPr/>
          </p:nvSpPr>
          <p:spPr bwMode="auto">
            <a:xfrm>
              <a:off x="2457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074" name="Line 18"/>
            <p:cNvSpPr>
              <a:spLocks noChangeShapeType="1"/>
            </p:cNvSpPr>
            <p:nvPr/>
          </p:nvSpPr>
          <p:spPr bwMode="auto">
            <a:xfrm>
              <a:off x="2892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075" name="Line 19"/>
            <p:cNvSpPr>
              <a:spLocks noChangeShapeType="1"/>
            </p:cNvSpPr>
            <p:nvPr/>
          </p:nvSpPr>
          <p:spPr bwMode="auto">
            <a:xfrm>
              <a:off x="3324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076" name="Line 20"/>
            <p:cNvSpPr>
              <a:spLocks noChangeShapeType="1"/>
            </p:cNvSpPr>
            <p:nvPr/>
          </p:nvSpPr>
          <p:spPr bwMode="auto">
            <a:xfrm>
              <a:off x="3753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077" name="Line 21"/>
            <p:cNvSpPr>
              <a:spLocks noChangeShapeType="1"/>
            </p:cNvSpPr>
            <p:nvPr/>
          </p:nvSpPr>
          <p:spPr bwMode="auto">
            <a:xfrm>
              <a:off x="4185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078" name="Line 22"/>
            <p:cNvSpPr>
              <a:spLocks noChangeShapeType="1"/>
            </p:cNvSpPr>
            <p:nvPr/>
          </p:nvSpPr>
          <p:spPr bwMode="auto">
            <a:xfrm>
              <a:off x="1254" y="3633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079" name="Line 23"/>
            <p:cNvSpPr>
              <a:spLocks noChangeShapeType="1"/>
            </p:cNvSpPr>
            <p:nvPr/>
          </p:nvSpPr>
          <p:spPr bwMode="auto">
            <a:xfrm flipH="1">
              <a:off x="1245" y="3420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080" name="Line 24"/>
            <p:cNvSpPr>
              <a:spLocks noChangeShapeType="1"/>
            </p:cNvSpPr>
            <p:nvPr/>
          </p:nvSpPr>
          <p:spPr bwMode="auto">
            <a:xfrm>
              <a:off x="1541" y="3420"/>
              <a:ext cx="133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081" name="Line 25"/>
            <p:cNvSpPr>
              <a:spLocks noChangeShapeType="1"/>
            </p:cNvSpPr>
            <p:nvPr/>
          </p:nvSpPr>
          <p:spPr bwMode="auto">
            <a:xfrm flipV="1">
              <a:off x="2907" y="1981"/>
              <a:ext cx="1393" cy="145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082" name="Rectangle 26"/>
            <p:cNvSpPr>
              <a:spLocks noChangeArrowheads="1"/>
            </p:cNvSpPr>
            <p:nvPr/>
          </p:nvSpPr>
          <p:spPr bwMode="auto">
            <a:xfrm>
              <a:off x="987" y="1765"/>
              <a:ext cx="3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30</a:t>
              </a:r>
            </a:p>
          </p:txBody>
        </p:sp>
        <p:sp>
          <p:nvSpPr>
            <p:cNvPr id="45083" name="Rectangle 27"/>
            <p:cNvSpPr>
              <a:spLocks noChangeArrowheads="1"/>
            </p:cNvSpPr>
            <p:nvPr/>
          </p:nvSpPr>
          <p:spPr bwMode="auto">
            <a:xfrm>
              <a:off x="987" y="2221"/>
              <a:ext cx="3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45084" name="Rectangle 28"/>
            <p:cNvSpPr>
              <a:spLocks noChangeArrowheads="1"/>
            </p:cNvSpPr>
            <p:nvPr/>
          </p:nvSpPr>
          <p:spPr bwMode="auto">
            <a:xfrm>
              <a:off x="999" y="2655"/>
              <a:ext cx="3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45085" name="Rectangle 29"/>
            <p:cNvSpPr>
              <a:spLocks noChangeArrowheads="1"/>
            </p:cNvSpPr>
            <p:nvPr/>
          </p:nvSpPr>
          <p:spPr bwMode="auto">
            <a:xfrm>
              <a:off x="1059" y="3063"/>
              <a:ext cx="221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5086" name="Rectangle 30"/>
            <p:cNvSpPr>
              <a:spLocks noChangeArrowheads="1"/>
            </p:cNvSpPr>
            <p:nvPr/>
          </p:nvSpPr>
          <p:spPr bwMode="auto">
            <a:xfrm>
              <a:off x="1011" y="3279"/>
              <a:ext cx="28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-5</a:t>
              </a:r>
            </a:p>
          </p:txBody>
        </p:sp>
        <p:sp>
          <p:nvSpPr>
            <p:cNvPr id="45087" name="Rectangle 31"/>
            <p:cNvSpPr>
              <a:spLocks noChangeArrowheads="1"/>
            </p:cNvSpPr>
            <p:nvPr/>
          </p:nvSpPr>
          <p:spPr bwMode="auto">
            <a:xfrm>
              <a:off x="1464" y="2859"/>
              <a:ext cx="3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70</a:t>
              </a:r>
            </a:p>
          </p:txBody>
        </p:sp>
        <p:sp>
          <p:nvSpPr>
            <p:cNvPr id="45088" name="Rectangle 32"/>
            <p:cNvSpPr>
              <a:spLocks noChangeArrowheads="1"/>
            </p:cNvSpPr>
            <p:nvPr/>
          </p:nvSpPr>
          <p:spPr bwMode="auto">
            <a:xfrm>
              <a:off x="1896" y="2859"/>
              <a:ext cx="3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80</a:t>
              </a:r>
            </a:p>
          </p:txBody>
        </p:sp>
        <p:sp>
          <p:nvSpPr>
            <p:cNvPr id="45089" name="Rectangle 33"/>
            <p:cNvSpPr>
              <a:spLocks noChangeArrowheads="1"/>
            </p:cNvSpPr>
            <p:nvPr/>
          </p:nvSpPr>
          <p:spPr bwMode="auto">
            <a:xfrm>
              <a:off x="2316" y="2859"/>
              <a:ext cx="3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90</a:t>
              </a:r>
            </a:p>
          </p:txBody>
        </p:sp>
        <p:sp>
          <p:nvSpPr>
            <p:cNvPr id="45090" name="Rectangle 34"/>
            <p:cNvSpPr>
              <a:spLocks noChangeArrowheads="1"/>
            </p:cNvSpPr>
            <p:nvPr/>
          </p:nvSpPr>
          <p:spPr bwMode="auto">
            <a:xfrm>
              <a:off x="2727" y="2859"/>
              <a:ext cx="43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100</a:t>
              </a:r>
            </a:p>
          </p:txBody>
        </p:sp>
        <p:sp>
          <p:nvSpPr>
            <p:cNvPr id="45091" name="Rectangle 35"/>
            <p:cNvSpPr>
              <a:spLocks noChangeArrowheads="1"/>
            </p:cNvSpPr>
            <p:nvPr/>
          </p:nvSpPr>
          <p:spPr bwMode="auto">
            <a:xfrm>
              <a:off x="3159" y="3255"/>
              <a:ext cx="43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110</a:t>
              </a:r>
            </a:p>
          </p:txBody>
        </p:sp>
        <p:sp>
          <p:nvSpPr>
            <p:cNvPr id="45092" name="Rectangle 36"/>
            <p:cNvSpPr>
              <a:spLocks noChangeArrowheads="1"/>
            </p:cNvSpPr>
            <p:nvPr/>
          </p:nvSpPr>
          <p:spPr bwMode="auto">
            <a:xfrm>
              <a:off x="3591" y="3255"/>
              <a:ext cx="43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120</a:t>
              </a:r>
            </a:p>
          </p:txBody>
        </p:sp>
        <p:sp>
          <p:nvSpPr>
            <p:cNvPr id="45093" name="Rectangle 37"/>
            <p:cNvSpPr>
              <a:spLocks noChangeArrowheads="1"/>
            </p:cNvSpPr>
            <p:nvPr/>
          </p:nvSpPr>
          <p:spPr bwMode="auto">
            <a:xfrm>
              <a:off x="4023" y="3255"/>
              <a:ext cx="43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130</a:t>
              </a:r>
            </a:p>
          </p:txBody>
        </p:sp>
        <p:sp>
          <p:nvSpPr>
            <p:cNvPr id="45094" name="Rectangle 38"/>
            <p:cNvSpPr>
              <a:spLocks noChangeArrowheads="1"/>
            </p:cNvSpPr>
            <p:nvPr/>
          </p:nvSpPr>
          <p:spPr bwMode="auto">
            <a:xfrm>
              <a:off x="1335" y="1707"/>
              <a:ext cx="85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Profit ($)</a:t>
              </a:r>
            </a:p>
          </p:txBody>
        </p:sp>
        <p:sp>
          <p:nvSpPr>
            <p:cNvPr id="45095" name="Rectangle 39"/>
            <p:cNvSpPr>
              <a:spLocks noChangeArrowheads="1"/>
            </p:cNvSpPr>
            <p:nvPr/>
          </p:nvSpPr>
          <p:spPr bwMode="auto">
            <a:xfrm>
              <a:off x="3848" y="2667"/>
              <a:ext cx="1320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it-IT">
                  <a:latin typeface="Arial" panose="020B0604020202020204" pitchFamily="34" charset="0"/>
                </a:rPr>
                <a:t>Terminal</a:t>
              </a:r>
            </a:p>
            <a:p>
              <a:pPr algn="ctr"/>
              <a:r>
                <a:rPr lang="en-US" altLang="it-IT">
                  <a:latin typeface="Arial" panose="020B0604020202020204" pitchFamily="34" charset="0"/>
                </a:rPr>
                <a:t>stock price ($)</a:t>
              </a:r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3.</a:t>
            </a:r>
            <a:fld id="{FEBED86D-929F-4425-848D-4B2A27C77F9E}" type="slidenum">
              <a:rPr lang="en-US" altLang="it-IT"/>
              <a:pPr/>
              <a:t>5</a:t>
            </a:fld>
            <a:endParaRPr lang="en-US" altLang="it-IT" b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t-IT"/>
              <a:t>Short  Call on IBM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altLang="it-IT"/>
              <a:t>   </a:t>
            </a:r>
            <a:r>
              <a:rPr lang="en-US" altLang="it-IT" sz="2400"/>
              <a:t>Profit from writing  an IBM European call option:  option price = $5, strike price = $100, option life = 2 months</a:t>
            </a:r>
          </a:p>
        </p:txBody>
      </p:sp>
      <p:grpSp>
        <p:nvGrpSpPr>
          <p:cNvPr id="47143" name="Group 39"/>
          <p:cNvGrpSpPr>
            <a:grpSpLocks/>
          </p:cNvGrpSpPr>
          <p:nvPr/>
        </p:nvGrpSpPr>
        <p:grpSpPr bwMode="auto">
          <a:xfrm>
            <a:off x="1492250" y="2619375"/>
            <a:ext cx="6626225" cy="3413125"/>
            <a:chOff x="940" y="1650"/>
            <a:chExt cx="4174" cy="2150"/>
          </a:xfrm>
        </p:grpSpPr>
        <p:sp>
          <p:nvSpPr>
            <p:cNvPr id="47109" name="Rectangle 5"/>
            <p:cNvSpPr>
              <a:spLocks noChangeArrowheads="1"/>
            </p:cNvSpPr>
            <p:nvPr/>
          </p:nvSpPr>
          <p:spPr bwMode="auto">
            <a:xfrm>
              <a:off x="940" y="3514"/>
              <a:ext cx="39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-30</a:t>
              </a:r>
            </a:p>
          </p:txBody>
        </p:sp>
        <p:sp>
          <p:nvSpPr>
            <p:cNvPr id="47110" name="Rectangle 6"/>
            <p:cNvSpPr>
              <a:spLocks noChangeArrowheads="1"/>
            </p:cNvSpPr>
            <p:nvPr/>
          </p:nvSpPr>
          <p:spPr bwMode="auto">
            <a:xfrm>
              <a:off x="940" y="3088"/>
              <a:ext cx="39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-20</a:t>
              </a:r>
            </a:p>
          </p:txBody>
        </p:sp>
        <p:sp>
          <p:nvSpPr>
            <p:cNvPr id="47111" name="Rectangle 7"/>
            <p:cNvSpPr>
              <a:spLocks noChangeArrowheads="1"/>
            </p:cNvSpPr>
            <p:nvPr/>
          </p:nvSpPr>
          <p:spPr bwMode="auto">
            <a:xfrm>
              <a:off x="940" y="2634"/>
              <a:ext cx="39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-10</a:t>
              </a:r>
            </a:p>
          </p:txBody>
        </p:sp>
        <p:sp>
          <p:nvSpPr>
            <p:cNvPr id="47112" name="Rectangle 8"/>
            <p:cNvSpPr>
              <a:spLocks noChangeArrowheads="1"/>
            </p:cNvSpPr>
            <p:nvPr/>
          </p:nvSpPr>
          <p:spPr bwMode="auto">
            <a:xfrm>
              <a:off x="1059" y="2217"/>
              <a:ext cx="221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7113" name="Rectangle 9"/>
            <p:cNvSpPr>
              <a:spLocks noChangeArrowheads="1"/>
            </p:cNvSpPr>
            <p:nvPr/>
          </p:nvSpPr>
          <p:spPr bwMode="auto">
            <a:xfrm>
              <a:off x="1059" y="2014"/>
              <a:ext cx="221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47114" name="Line 10"/>
            <p:cNvSpPr>
              <a:spLocks noChangeShapeType="1"/>
            </p:cNvSpPr>
            <p:nvPr/>
          </p:nvSpPr>
          <p:spPr bwMode="auto">
            <a:xfrm>
              <a:off x="1248" y="1706"/>
              <a:ext cx="0" cy="20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115" name="Line 11"/>
            <p:cNvSpPr>
              <a:spLocks noChangeShapeType="1"/>
            </p:cNvSpPr>
            <p:nvPr/>
          </p:nvSpPr>
          <p:spPr bwMode="auto">
            <a:xfrm>
              <a:off x="1530" y="2340"/>
              <a:ext cx="338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116" name="Line 12"/>
            <p:cNvSpPr>
              <a:spLocks noChangeShapeType="1"/>
            </p:cNvSpPr>
            <p:nvPr/>
          </p:nvSpPr>
          <p:spPr bwMode="auto">
            <a:xfrm flipV="1">
              <a:off x="1448" y="2246"/>
              <a:ext cx="36" cy="1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117" name="Line 13"/>
            <p:cNvSpPr>
              <a:spLocks noChangeShapeType="1"/>
            </p:cNvSpPr>
            <p:nvPr/>
          </p:nvSpPr>
          <p:spPr bwMode="auto">
            <a:xfrm flipH="1" flipV="1">
              <a:off x="1486" y="2248"/>
              <a:ext cx="39" cy="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118" name="Line 14"/>
            <p:cNvSpPr>
              <a:spLocks noChangeShapeType="1"/>
            </p:cNvSpPr>
            <p:nvPr/>
          </p:nvSpPr>
          <p:spPr bwMode="auto">
            <a:xfrm flipH="1" flipV="1">
              <a:off x="1392" y="2247"/>
              <a:ext cx="51" cy="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119" name="Line 15"/>
            <p:cNvSpPr>
              <a:spLocks noChangeShapeType="1"/>
            </p:cNvSpPr>
            <p:nvPr/>
          </p:nvSpPr>
          <p:spPr bwMode="auto">
            <a:xfrm flipH="1">
              <a:off x="1361" y="2257"/>
              <a:ext cx="38" cy="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120" name="Line 16"/>
            <p:cNvSpPr>
              <a:spLocks noChangeShapeType="1"/>
            </p:cNvSpPr>
            <p:nvPr/>
          </p:nvSpPr>
          <p:spPr bwMode="auto">
            <a:xfrm flipH="1">
              <a:off x="1245" y="2342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121" name="Line 17"/>
            <p:cNvSpPr>
              <a:spLocks noChangeShapeType="1"/>
            </p:cNvSpPr>
            <p:nvPr/>
          </p:nvSpPr>
          <p:spPr bwMode="auto">
            <a:xfrm>
              <a:off x="1596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122" name="Line 18"/>
            <p:cNvSpPr>
              <a:spLocks noChangeShapeType="1"/>
            </p:cNvSpPr>
            <p:nvPr/>
          </p:nvSpPr>
          <p:spPr bwMode="auto">
            <a:xfrm>
              <a:off x="2028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123" name="Line 19"/>
            <p:cNvSpPr>
              <a:spLocks noChangeShapeType="1"/>
            </p:cNvSpPr>
            <p:nvPr/>
          </p:nvSpPr>
          <p:spPr bwMode="auto">
            <a:xfrm>
              <a:off x="2457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124" name="Line 20"/>
            <p:cNvSpPr>
              <a:spLocks noChangeShapeType="1"/>
            </p:cNvSpPr>
            <p:nvPr/>
          </p:nvSpPr>
          <p:spPr bwMode="auto">
            <a:xfrm>
              <a:off x="2892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125" name="Line 21"/>
            <p:cNvSpPr>
              <a:spLocks noChangeShapeType="1"/>
            </p:cNvSpPr>
            <p:nvPr/>
          </p:nvSpPr>
          <p:spPr bwMode="auto">
            <a:xfrm>
              <a:off x="3324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126" name="Line 22"/>
            <p:cNvSpPr>
              <a:spLocks noChangeShapeType="1"/>
            </p:cNvSpPr>
            <p:nvPr/>
          </p:nvSpPr>
          <p:spPr bwMode="auto">
            <a:xfrm>
              <a:off x="3753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127" name="Line 23"/>
            <p:cNvSpPr>
              <a:spLocks noChangeShapeType="1"/>
            </p:cNvSpPr>
            <p:nvPr/>
          </p:nvSpPr>
          <p:spPr bwMode="auto">
            <a:xfrm>
              <a:off x="4185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128" name="Line 24"/>
            <p:cNvSpPr>
              <a:spLocks noChangeShapeType="1"/>
            </p:cNvSpPr>
            <p:nvPr/>
          </p:nvSpPr>
          <p:spPr bwMode="auto">
            <a:xfrm>
              <a:off x="1254" y="2769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129" name="Rectangle 25"/>
            <p:cNvSpPr>
              <a:spLocks noChangeArrowheads="1"/>
            </p:cNvSpPr>
            <p:nvPr/>
          </p:nvSpPr>
          <p:spPr bwMode="auto">
            <a:xfrm>
              <a:off x="1476" y="2391"/>
              <a:ext cx="3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70</a:t>
              </a:r>
            </a:p>
          </p:txBody>
        </p:sp>
        <p:sp>
          <p:nvSpPr>
            <p:cNvPr id="47130" name="Rectangle 26"/>
            <p:cNvSpPr>
              <a:spLocks noChangeArrowheads="1"/>
            </p:cNvSpPr>
            <p:nvPr/>
          </p:nvSpPr>
          <p:spPr bwMode="auto">
            <a:xfrm>
              <a:off x="1908" y="2391"/>
              <a:ext cx="3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80</a:t>
              </a:r>
            </a:p>
          </p:txBody>
        </p:sp>
        <p:sp>
          <p:nvSpPr>
            <p:cNvPr id="47131" name="Rectangle 27"/>
            <p:cNvSpPr>
              <a:spLocks noChangeArrowheads="1"/>
            </p:cNvSpPr>
            <p:nvPr/>
          </p:nvSpPr>
          <p:spPr bwMode="auto">
            <a:xfrm>
              <a:off x="2340" y="2391"/>
              <a:ext cx="3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90</a:t>
              </a:r>
            </a:p>
          </p:txBody>
        </p:sp>
        <p:sp>
          <p:nvSpPr>
            <p:cNvPr id="47132" name="Rectangle 28"/>
            <p:cNvSpPr>
              <a:spLocks noChangeArrowheads="1"/>
            </p:cNvSpPr>
            <p:nvPr/>
          </p:nvSpPr>
          <p:spPr bwMode="auto">
            <a:xfrm>
              <a:off x="2727" y="2391"/>
              <a:ext cx="43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100</a:t>
              </a:r>
            </a:p>
          </p:txBody>
        </p:sp>
        <p:sp>
          <p:nvSpPr>
            <p:cNvPr id="47133" name="Rectangle 29"/>
            <p:cNvSpPr>
              <a:spLocks noChangeArrowheads="1"/>
            </p:cNvSpPr>
            <p:nvPr/>
          </p:nvSpPr>
          <p:spPr bwMode="auto">
            <a:xfrm>
              <a:off x="3159" y="1995"/>
              <a:ext cx="43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110</a:t>
              </a:r>
            </a:p>
          </p:txBody>
        </p:sp>
        <p:sp>
          <p:nvSpPr>
            <p:cNvPr id="47134" name="Rectangle 30"/>
            <p:cNvSpPr>
              <a:spLocks noChangeArrowheads="1"/>
            </p:cNvSpPr>
            <p:nvPr/>
          </p:nvSpPr>
          <p:spPr bwMode="auto">
            <a:xfrm>
              <a:off x="3591" y="1995"/>
              <a:ext cx="43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120</a:t>
              </a:r>
            </a:p>
          </p:txBody>
        </p:sp>
        <p:sp>
          <p:nvSpPr>
            <p:cNvPr id="47135" name="Rectangle 31"/>
            <p:cNvSpPr>
              <a:spLocks noChangeArrowheads="1"/>
            </p:cNvSpPr>
            <p:nvPr/>
          </p:nvSpPr>
          <p:spPr bwMode="auto">
            <a:xfrm>
              <a:off x="4023" y="1995"/>
              <a:ext cx="43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130</a:t>
              </a:r>
            </a:p>
          </p:txBody>
        </p:sp>
        <p:sp>
          <p:nvSpPr>
            <p:cNvPr id="47136" name="Rectangle 32"/>
            <p:cNvSpPr>
              <a:spLocks noChangeArrowheads="1"/>
            </p:cNvSpPr>
            <p:nvPr/>
          </p:nvSpPr>
          <p:spPr bwMode="auto">
            <a:xfrm>
              <a:off x="1335" y="1650"/>
              <a:ext cx="85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Profit ($)</a:t>
              </a:r>
            </a:p>
          </p:txBody>
        </p:sp>
        <p:sp>
          <p:nvSpPr>
            <p:cNvPr id="47137" name="Rectangle 33"/>
            <p:cNvSpPr>
              <a:spLocks noChangeArrowheads="1"/>
            </p:cNvSpPr>
            <p:nvPr/>
          </p:nvSpPr>
          <p:spPr bwMode="auto">
            <a:xfrm>
              <a:off x="3794" y="2397"/>
              <a:ext cx="1320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it-IT">
                  <a:latin typeface="Arial" panose="020B0604020202020204" pitchFamily="34" charset="0"/>
                </a:rPr>
                <a:t>Terminal</a:t>
              </a:r>
            </a:p>
            <a:p>
              <a:pPr algn="ctr"/>
              <a:r>
                <a:rPr lang="en-US" altLang="it-IT">
                  <a:latin typeface="Arial" panose="020B0604020202020204" pitchFamily="34" charset="0"/>
                </a:rPr>
                <a:t>stock price ($)</a:t>
              </a:r>
            </a:p>
          </p:txBody>
        </p:sp>
        <p:sp>
          <p:nvSpPr>
            <p:cNvPr id="47138" name="Line 34"/>
            <p:cNvSpPr>
              <a:spLocks noChangeShapeType="1"/>
            </p:cNvSpPr>
            <p:nvPr/>
          </p:nvSpPr>
          <p:spPr bwMode="auto">
            <a:xfrm flipH="1">
              <a:off x="1248" y="2136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139" name="Line 35"/>
            <p:cNvSpPr>
              <a:spLocks noChangeShapeType="1"/>
            </p:cNvSpPr>
            <p:nvPr/>
          </p:nvSpPr>
          <p:spPr bwMode="auto">
            <a:xfrm>
              <a:off x="1255" y="3205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140" name="Line 36"/>
            <p:cNvSpPr>
              <a:spLocks noChangeShapeType="1"/>
            </p:cNvSpPr>
            <p:nvPr/>
          </p:nvSpPr>
          <p:spPr bwMode="auto">
            <a:xfrm>
              <a:off x="1256" y="3639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141" name="Line 37"/>
            <p:cNvSpPr>
              <a:spLocks noChangeShapeType="1"/>
            </p:cNvSpPr>
            <p:nvPr/>
          </p:nvSpPr>
          <p:spPr bwMode="auto">
            <a:xfrm>
              <a:off x="1559" y="2136"/>
              <a:ext cx="130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142" name="Line 38"/>
            <p:cNvSpPr>
              <a:spLocks noChangeShapeType="1"/>
            </p:cNvSpPr>
            <p:nvPr/>
          </p:nvSpPr>
          <p:spPr bwMode="auto">
            <a:xfrm>
              <a:off x="2886" y="2142"/>
              <a:ext cx="1528" cy="15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3.</a:t>
            </a:r>
            <a:fld id="{0829EFE9-BC29-4B79-9AA7-30E0B42DF344}" type="slidenum">
              <a:rPr lang="en-US" altLang="it-IT"/>
              <a:pPr/>
              <a:t>6</a:t>
            </a:fld>
            <a:endParaRPr lang="en-US" altLang="it-IT" b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t-IT"/>
              <a:t>Long  Put on Exxon 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3435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altLang="it-IT"/>
              <a:t>   </a:t>
            </a:r>
            <a:r>
              <a:rPr lang="en-US" altLang="it-IT" sz="2400"/>
              <a:t>Profit from buying  an Exxon European put option:  option price = $7, strike price = $70, option life = 3 mths</a:t>
            </a:r>
          </a:p>
        </p:txBody>
      </p:sp>
      <p:grpSp>
        <p:nvGrpSpPr>
          <p:cNvPr id="49193" name="Group 41"/>
          <p:cNvGrpSpPr>
            <a:grpSpLocks/>
          </p:cNvGrpSpPr>
          <p:nvPr/>
        </p:nvGrpSpPr>
        <p:grpSpPr bwMode="auto">
          <a:xfrm>
            <a:off x="1566863" y="2709863"/>
            <a:ext cx="6637337" cy="3132137"/>
            <a:chOff x="987" y="1707"/>
            <a:chExt cx="4181" cy="1973"/>
          </a:xfrm>
        </p:grpSpPr>
        <p:sp>
          <p:nvSpPr>
            <p:cNvPr id="49157" name="Line 5"/>
            <p:cNvSpPr>
              <a:spLocks noChangeShapeType="1"/>
            </p:cNvSpPr>
            <p:nvPr/>
          </p:nvSpPr>
          <p:spPr bwMode="auto">
            <a:xfrm>
              <a:off x="1248" y="1721"/>
              <a:ext cx="0" cy="19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9158" name="Line 6"/>
            <p:cNvSpPr>
              <a:spLocks noChangeShapeType="1"/>
            </p:cNvSpPr>
            <p:nvPr/>
          </p:nvSpPr>
          <p:spPr bwMode="auto">
            <a:xfrm>
              <a:off x="1530" y="3206"/>
              <a:ext cx="3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9159" name="Line 7"/>
            <p:cNvSpPr>
              <a:spLocks noChangeShapeType="1"/>
            </p:cNvSpPr>
            <p:nvPr/>
          </p:nvSpPr>
          <p:spPr bwMode="auto">
            <a:xfrm flipV="1">
              <a:off x="1448" y="3110"/>
              <a:ext cx="36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9160" name="Line 8"/>
            <p:cNvSpPr>
              <a:spLocks noChangeShapeType="1"/>
            </p:cNvSpPr>
            <p:nvPr/>
          </p:nvSpPr>
          <p:spPr bwMode="auto">
            <a:xfrm flipH="1" flipV="1">
              <a:off x="1485" y="3113"/>
              <a:ext cx="42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9161" name="Line 9"/>
            <p:cNvSpPr>
              <a:spLocks noChangeShapeType="1"/>
            </p:cNvSpPr>
            <p:nvPr/>
          </p:nvSpPr>
          <p:spPr bwMode="auto">
            <a:xfrm flipH="1" flipV="1">
              <a:off x="1392" y="3110"/>
              <a:ext cx="51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 flipH="1">
              <a:off x="1359" y="3121"/>
              <a:ext cx="40" cy="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 flipH="1">
              <a:off x="1245" y="3206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9164" name="Line 12"/>
            <p:cNvSpPr>
              <a:spLocks noChangeShapeType="1"/>
            </p:cNvSpPr>
            <p:nvPr/>
          </p:nvSpPr>
          <p:spPr bwMode="auto">
            <a:xfrm>
              <a:off x="1253" y="2772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9165" name="Line 13"/>
            <p:cNvSpPr>
              <a:spLocks noChangeShapeType="1"/>
            </p:cNvSpPr>
            <p:nvPr/>
          </p:nvSpPr>
          <p:spPr bwMode="auto">
            <a:xfrm>
              <a:off x="1256" y="2337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9166" name="Line 14"/>
            <p:cNvSpPr>
              <a:spLocks noChangeShapeType="1"/>
            </p:cNvSpPr>
            <p:nvPr/>
          </p:nvSpPr>
          <p:spPr bwMode="auto">
            <a:xfrm>
              <a:off x="1252" y="1911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9167" name="Line 15"/>
            <p:cNvSpPr>
              <a:spLocks noChangeShapeType="1"/>
            </p:cNvSpPr>
            <p:nvPr/>
          </p:nvSpPr>
          <p:spPr bwMode="auto">
            <a:xfrm>
              <a:off x="1596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9168" name="Line 16"/>
            <p:cNvSpPr>
              <a:spLocks noChangeShapeType="1"/>
            </p:cNvSpPr>
            <p:nvPr/>
          </p:nvSpPr>
          <p:spPr bwMode="auto">
            <a:xfrm>
              <a:off x="2028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9169" name="Line 17"/>
            <p:cNvSpPr>
              <a:spLocks noChangeShapeType="1"/>
            </p:cNvSpPr>
            <p:nvPr/>
          </p:nvSpPr>
          <p:spPr bwMode="auto">
            <a:xfrm>
              <a:off x="2457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9170" name="Line 18"/>
            <p:cNvSpPr>
              <a:spLocks noChangeShapeType="1"/>
            </p:cNvSpPr>
            <p:nvPr/>
          </p:nvSpPr>
          <p:spPr bwMode="auto">
            <a:xfrm>
              <a:off x="2892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9171" name="Line 19"/>
            <p:cNvSpPr>
              <a:spLocks noChangeShapeType="1"/>
            </p:cNvSpPr>
            <p:nvPr/>
          </p:nvSpPr>
          <p:spPr bwMode="auto">
            <a:xfrm>
              <a:off x="3324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9172" name="Line 20"/>
            <p:cNvSpPr>
              <a:spLocks noChangeShapeType="1"/>
            </p:cNvSpPr>
            <p:nvPr/>
          </p:nvSpPr>
          <p:spPr bwMode="auto">
            <a:xfrm>
              <a:off x="3753" y="3160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9173" name="Line 21"/>
            <p:cNvSpPr>
              <a:spLocks noChangeShapeType="1"/>
            </p:cNvSpPr>
            <p:nvPr/>
          </p:nvSpPr>
          <p:spPr bwMode="auto">
            <a:xfrm>
              <a:off x="4185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9174" name="Line 22"/>
            <p:cNvSpPr>
              <a:spLocks noChangeShapeType="1"/>
            </p:cNvSpPr>
            <p:nvPr/>
          </p:nvSpPr>
          <p:spPr bwMode="auto">
            <a:xfrm>
              <a:off x="1253" y="3633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9175" name="Line 23"/>
            <p:cNvSpPr>
              <a:spLocks noChangeShapeType="1"/>
            </p:cNvSpPr>
            <p:nvPr/>
          </p:nvSpPr>
          <p:spPr bwMode="auto">
            <a:xfrm flipH="1">
              <a:off x="1245" y="3420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9176" name="Rectangle 24"/>
            <p:cNvSpPr>
              <a:spLocks noChangeArrowheads="1"/>
            </p:cNvSpPr>
            <p:nvPr/>
          </p:nvSpPr>
          <p:spPr bwMode="auto">
            <a:xfrm>
              <a:off x="987" y="1765"/>
              <a:ext cx="3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30</a:t>
              </a:r>
            </a:p>
          </p:txBody>
        </p:sp>
        <p:sp>
          <p:nvSpPr>
            <p:cNvPr id="49177" name="Rectangle 25"/>
            <p:cNvSpPr>
              <a:spLocks noChangeArrowheads="1"/>
            </p:cNvSpPr>
            <p:nvPr/>
          </p:nvSpPr>
          <p:spPr bwMode="auto">
            <a:xfrm>
              <a:off x="987" y="2221"/>
              <a:ext cx="3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49178" name="Rectangle 26"/>
            <p:cNvSpPr>
              <a:spLocks noChangeArrowheads="1"/>
            </p:cNvSpPr>
            <p:nvPr/>
          </p:nvSpPr>
          <p:spPr bwMode="auto">
            <a:xfrm>
              <a:off x="999" y="2655"/>
              <a:ext cx="3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49179" name="Rectangle 27"/>
            <p:cNvSpPr>
              <a:spLocks noChangeArrowheads="1"/>
            </p:cNvSpPr>
            <p:nvPr/>
          </p:nvSpPr>
          <p:spPr bwMode="auto">
            <a:xfrm>
              <a:off x="1059" y="3063"/>
              <a:ext cx="221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9180" name="Rectangle 28"/>
            <p:cNvSpPr>
              <a:spLocks noChangeArrowheads="1"/>
            </p:cNvSpPr>
            <p:nvPr/>
          </p:nvSpPr>
          <p:spPr bwMode="auto">
            <a:xfrm>
              <a:off x="1011" y="3373"/>
              <a:ext cx="28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-7</a:t>
              </a:r>
            </a:p>
          </p:txBody>
        </p:sp>
        <p:sp>
          <p:nvSpPr>
            <p:cNvPr id="49181" name="Rectangle 29"/>
            <p:cNvSpPr>
              <a:spLocks noChangeArrowheads="1"/>
            </p:cNvSpPr>
            <p:nvPr/>
          </p:nvSpPr>
          <p:spPr bwMode="auto">
            <a:xfrm>
              <a:off x="2785" y="3219"/>
              <a:ext cx="3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70</a:t>
              </a:r>
            </a:p>
          </p:txBody>
        </p:sp>
        <p:sp>
          <p:nvSpPr>
            <p:cNvPr id="49182" name="Rectangle 30"/>
            <p:cNvSpPr>
              <a:spLocks noChangeArrowheads="1"/>
            </p:cNvSpPr>
            <p:nvPr/>
          </p:nvSpPr>
          <p:spPr bwMode="auto">
            <a:xfrm>
              <a:off x="2343" y="3219"/>
              <a:ext cx="3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60</a:t>
              </a:r>
            </a:p>
          </p:txBody>
        </p:sp>
        <p:sp>
          <p:nvSpPr>
            <p:cNvPr id="49183" name="Rectangle 31"/>
            <p:cNvSpPr>
              <a:spLocks noChangeArrowheads="1"/>
            </p:cNvSpPr>
            <p:nvPr/>
          </p:nvSpPr>
          <p:spPr bwMode="auto">
            <a:xfrm>
              <a:off x="1917" y="3219"/>
              <a:ext cx="3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50</a:t>
              </a:r>
            </a:p>
          </p:txBody>
        </p:sp>
        <p:sp>
          <p:nvSpPr>
            <p:cNvPr id="49184" name="Rectangle 32"/>
            <p:cNvSpPr>
              <a:spLocks noChangeArrowheads="1"/>
            </p:cNvSpPr>
            <p:nvPr/>
          </p:nvSpPr>
          <p:spPr bwMode="auto">
            <a:xfrm>
              <a:off x="1489" y="3219"/>
              <a:ext cx="3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49185" name="Rectangle 33"/>
            <p:cNvSpPr>
              <a:spLocks noChangeArrowheads="1"/>
            </p:cNvSpPr>
            <p:nvPr/>
          </p:nvSpPr>
          <p:spPr bwMode="auto">
            <a:xfrm>
              <a:off x="3213" y="3219"/>
              <a:ext cx="3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80</a:t>
              </a:r>
            </a:p>
          </p:txBody>
        </p:sp>
        <p:sp>
          <p:nvSpPr>
            <p:cNvPr id="49186" name="Rectangle 34"/>
            <p:cNvSpPr>
              <a:spLocks noChangeArrowheads="1"/>
            </p:cNvSpPr>
            <p:nvPr/>
          </p:nvSpPr>
          <p:spPr bwMode="auto">
            <a:xfrm>
              <a:off x="3627" y="3219"/>
              <a:ext cx="3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90</a:t>
              </a:r>
            </a:p>
          </p:txBody>
        </p:sp>
        <p:sp>
          <p:nvSpPr>
            <p:cNvPr id="49187" name="Rectangle 35"/>
            <p:cNvSpPr>
              <a:spLocks noChangeArrowheads="1"/>
            </p:cNvSpPr>
            <p:nvPr/>
          </p:nvSpPr>
          <p:spPr bwMode="auto">
            <a:xfrm>
              <a:off x="4023" y="3219"/>
              <a:ext cx="43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100</a:t>
              </a:r>
            </a:p>
          </p:txBody>
        </p:sp>
        <p:sp>
          <p:nvSpPr>
            <p:cNvPr id="49188" name="Rectangle 36"/>
            <p:cNvSpPr>
              <a:spLocks noChangeArrowheads="1"/>
            </p:cNvSpPr>
            <p:nvPr/>
          </p:nvSpPr>
          <p:spPr bwMode="auto">
            <a:xfrm>
              <a:off x="1335" y="1707"/>
              <a:ext cx="85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Profit ($)</a:t>
              </a:r>
            </a:p>
          </p:txBody>
        </p:sp>
        <p:sp>
          <p:nvSpPr>
            <p:cNvPr id="49189" name="Rectangle 37"/>
            <p:cNvSpPr>
              <a:spLocks noChangeArrowheads="1"/>
            </p:cNvSpPr>
            <p:nvPr/>
          </p:nvSpPr>
          <p:spPr bwMode="auto">
            <a:xfrm>
              <a:off x="3848" y="2667"/>
              <a:ext cx="1320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it-IT">
                  <a:latin typeface="Arial" panose="020B0604020202020204" pitchFamily="34" charset="0"/>
                </a:rPr>
                <a:t>Terminal</a:t>
              </a:r>
            </a:p>
            <a:p>
              <a:pPr algn="ctr"/>
              <a:r>
                <a:rPr lang="en-US" altLang="it-IT">
                  <a:latin typeface="Arial" panose="020B0604020202020204" pitchFamily="34" charset="0"/>
                </a:rPr>
                <a:t>stock price ($)</a:t>
              </a:r>
            </a:p>
          </p:txBody>
        </p:sp>
        <p:sp>
          <p:nvSpPr>
            <p:cNvPr id="49190" name="Line 38"/>
            <p:cNvSpPr>
              <a:spLocks noChangeShapeType="1"/>
            </p:cNvSpPr>
            <p:nvPr/>
          </p:nvSpPr>
          <p:spPr bwMode="auto">
            <a:xfrm flipH="1">
              <a:off x="1211" y="3492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9191" name="Line 39"/>
            <p:cNvSpPr>
              <a:spLocks noChangeShapeType="1"/>
            </p:cNvSpPr>
            <p:nvPr/>
          </p:nvSpPr>
          <p:spPr bwMode="auto">
            <a:xfrm>
              <a:off x="2909" y="3496"/>
              <a:ext cx="169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9192" name="Line 40"/>
            <p:cNvSpPr>
              <a:spLocks noChangeShapeType="1"/>
            </p:cNvSpPr>
            <p:nvPr/>
          </p:nvSpPr>
          <p:spPr bwMode="auto">
            <a:xfrm flipH="1" flipV="1">
              <a:off x="1513" y="2119"/>
              <a:ext cx="1402" cy="140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3.</a:t>
            </a:r>
            <a:fld id="{05218153-0C1A-4A49-A120-E6B3F0160D9E}" type="slidenum">
              <a:rPr lang="en-US" altLang="it-IT"/>
              <a:pPr/>
              <a:t>7</a:t>
            </a:fld>
            <a:endParaRPr lang="en-US" altLang="it-IT" b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t-IT"/>
              <a:t>Short  Put on Exxon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7245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altLang="it-IT"/>
              <a:t>   </a:t>
            </a:r>
            <a:r>
              <a:rPr lang="en-US" altLang="it-IT" sz="2400"/>
              <a:t>Profit from writing  an Exxon European put option:  option price = $7, strike price = $70, option life = 3 mths</a:t>
            </a:r>
          </a:p>
        </p:txBody>
      </p:sp>
      <p:grpSp>
        <p:nvGrpSpPr>
          <p:cNvPr id="51241" name="Group 41"/>
          <p:cNvGrpSpPr>
            <a:grpSpLocks/>
          </p:cNvGrpSpPr>
          <p:nvPr/>
        </p:nvGrpSpPr>
        <p:grpSpPr bwMode="auto">
          <a:xfrm>
            <a:off x="1485900" y="2541588"/>
            <a:ext cx="6784975" cy="3535362"/>
            <a:chOff x="936" y="1601"/>
            <a:chExt cx="4274" cy="2227"/>
          </a:xfrm>
        </p:grpSpPr>
        <p:sp>
          <p:nvSpPr>
            <p:cNvPr id="51205" name="Rectangle 5"/>
            <p:cNvSpPr>
              <a:spLocks noChangeArrowheads="1"/>
            </p:cNvSpPr>
            <p:nvPr/>
          </p:nvSpPr>
          <p:spPr bwMode="auto">
            <a:xfrm>
              <a:off x="937" y="3542"/>
              <a:ext cx="39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-30</a:t>
              </a:r>
            </a:p>
          </p:txBody>
        </p:sp>
        <p:sp>
          <p:nvSpPr>
            <p:cNvPr id="51206" name="Rectangle 6"/>
            <p:cNvSpPr>
              <a:spLocks noChangeArrowheads="1"/>
            </p:cNvSpPr>
            <p:nvPr/>
          </p:nvSpPr>
          <p:spPr bwMode="auto">
            <a:xfrm>
              <a:off x="936" y="3115"/>
              <a:ext cx="39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-20</a:t>
              </a:r>
            </a:p>
          </p:txBody>
        </p:sp>
        <p:sp>
          <p:nvSpPr>
            <p:cNvPr id="51207" name="Rectangle 7"/>
            <p:cNvSpPr>
              <a:spLocks noChangeArrowheads="1"/>
            </p:cNvSpPr>
            <p:nvPr/>
          </p:nvSpPr>
          <p:spPr bwMode="auto">
            <a:xfrm>
              <a:off x="937" y="2683"/>
              <a:ext cx="39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-10</a:t>
              </a:r>
            </a:p>
          </p:txBody>
        </p:sp>
        <p:sp>
          <p:nvSpPr>
            <p:cNvPr id="51208" name="Rectangle 8"/>
            <p:cNvSpPr>
              <a:spLocks noChangeArrowheads="1"/>
            </p:cNvSpPr>
            <p:nvPr/>
          </p:nvSpPr>
          <p:spPr bwMode="auto">
            <a:xfrm>
              <a:off x="1053" y="1956"/>
              <a:ext cx="221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51209" name="Line 9"/>
            <p:cNvSpPr>
              <a:spLocks noChangeShapeType="1"/>
            </p:cNvSpPr>
            <p:nvPr/>
          </p:nvSpPr>
          <p:spPr bwMode="auto">
            <a:xfrm>
              <a:off x="1248" y="1601"/>
              <a:ext cx="0" cy="20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10" name="Line 10"/>
            <p:cNvSpPr>
              <a:spLocks noChangeShapeType="1"/>
            </p:cNvSpPr>
            <p:nvPr/>
          </p:nvSpPr>
          <p:spPr bwMode="auto">
            <a:xfrm>
              <a:off x="1530" y="2396"/>
              <a:ext cx="3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11" name="Line 11"/>
            <p:cNvSpPr>
              <a:spLocks noChangeShapeType="1"/>
            </p:cNvSpPr>
            <p:nvPr/>
          </p:nvSpPr>
          <p:spPr bwMode="auto">
            <a:xfrm flipV="1">
              <a:off x="1448" y="2300"/>
              <a:ext cx="36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12" name="Line 12"/>
            <p:cNvSpPr>
              <a:spLocks noChangeShapeType="1"/>
            </p:cNvSpPr>
            <p:nvPr/>
          </p:nvSpPr>
          <p:spPr bwMode="auto">
            <a:xfrm flipH="1" flipV="1">
              <a:off x="1485" y="2303"/>
              <a:ext cx="42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13" name="Line 13"/>
            <p:cNvSpPr>
              <a:spLocks noChangeShapeType="1"/>
            </p:cNvSpPr>
            <p:nvPr/>
          </p:nvSpPr>
          <p:spPr bwMode="auto">
            <a:xfrm flipH="1" flipV="1">
              <a:off x="1392" y="2300"/>
              <a:ext cx="51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14" name="Line 14"/>
            <p:cNvSpPr>
              <a:spLocks noChangeShapeType="1"/>
            </p:cNvSpPr>
            <p:nvPr/>
          </p:nvSpPr>
          <p:spPr bwMode="auto">
            <a:xfrm flipH="1">
              <a:off x="1359" y="2311"/>
              <a:ext cx="40" cy="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 flipH="1">
              <a:off x="1245" y="2396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16" name="Line 16"/>
            <p:cNvSpPr>
              <a:spLocks noChangeShapeType="1"/>
            </p:cNvSpPr>
            <p:nvPr/>
          </p:nvSpPr>
          <p:spPr bwMode="auto">
            <a:xfrm>
              <a:off x="1253" y="1962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1596" y="234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18" name="Line 18"/>
            <p:cNvSpPr>
              <a:spLocks noChangeShapeType="1"/>
            </p:cNvSpPr>
            <p:nvPr/>
          </p:nvSpPr>
          <p:spPr bwMode="auto">
            <a:xfrm>
              <a:off x="2028" y="234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2457" y="234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>
              <a:off x="2892" y="234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21" name="Line 21"/>
            <p:cNvSpPr>
              <a:spLocks noChangeShapeType="1"/>
            </p:cNvSpPr>
            <p:nvPr/>
          </p:nvSpPr>
          <p:spPr bwMode="auto">
            <a:xfrm>
              <a:off x="3324" y="234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22" name="Line 22"/>
            <p:cNvSpPr>
              <a:spLocks noChangeShapeType="1"/>
            </p:cNvSpPr>
            <p:nvPr/>
          </p:nvSpPr>
          <p:spPr bwMode="auto">
            <a:xfrm>
              <a:off x="3753" y="2350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23" name="Line 23"/>
            <p:cNvSpPr>
              <a:spLocks noChangeShapeType="1"/>
            </p:cNvSpPr>
            <p:nvPr/>
          </p:nvSpPr>
          <p:spPr bwMode="auto">
            <a:xfrm>
              <a:off x="4185" y="234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24" name="Line 24"/>
            <p:cNvSpPr>
              <a:spLocks noChangeShapeType="1"/>
            </p:cNvSpPr>
            <p:nvPr/>
          </p:nvSpPr>
          <p:spPr bwMode="auto">
            <a:xfrm>
              <a:off x="1253" y="2823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25" name="Line 25"/>
            <p:cNvSpPr>
              <a:spLocks noChangeShapeType="1"/>
            </p:cNvSpPr>
            <p:nvPr/>
          </p:nvSpPr>
          <p:spPr bwMode="auto">
            <a:xfrm flipH="1">
              <a:off x="1245" y="2177"/>
              <a:ext cx="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26" name="Rectangle 26"/>
            <p:cNvSpPr>
              <a:spLocks noChangeArrowheads="1"/>
            </p:cNvSpPr>
            <p:nvPr/>
          </p:nvSpPr>
          <p:spPr bwMode="auto">
            <a:xfrm>
              <a:off x="1059" y="2253"/>
              <a:ext cx="221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51227" name="Rectangle 27"/>
            <p:cNvSpPr>
              <a:spLocks noChangeArrowheads="1"/>
            </p:cNvSpPr>
            <p:nvPr/>
          </p:nvSpPr>
          <p:spPr bwMode="auto">
            <a:xfrm>
              <a:off x="2761" y="2402"/>
              <a:ext cx="3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70</a:t>
              </a:r>
            </a:p>
          </p:txBody>
        </p:sp>
        <p:sp>
          <p:nvSpPr>
            <p:cNvPr id="51228" name="Rectangle 28"/>
            <p:cNvSpPr>
              <a:spLocks noChangeArrowheads="1"/>
            </p:cNvSpPr>
            <p:nvPr/>
          </p:nvSpPr>
          <p:spPr bwMode="auto">
            <a:xfrm>
              <a:off x="2324" y="2080"/>
              <a:ext cx="3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60</a:t>
              </a:r>
            </a:p>
          </p:txBody>
        </p:sp>
        <p:sp>
          <p:nvSpPr>
            <p:cNvPr id="51229" name="Rectangle 29"/>
            <p:cNvSpPr>
              <a:spLocks noChangeArrowheads="1"/>
            </p:cNvSpPr>
            <p:nvPr/>
          </p:nvSpPr>
          <p:spPr bwMode="auto">
            <a:xfrm>
              <a:off x="1897" y="2080"/>
              <a:ext cx="3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50</a:t>
              </a:r>
            </a:p>
          </p:txBody>
        </p:sp>
        <p:sp>
          <p:nvSpPr>
            <p:cNvPr id="51230" name="Rectangle 30"/>
            <p:cNvSpPr>
              <a:spLocks noChangeArrowheads="1"/>
            </p:cNvSpPr>
            <p:nvPr/>
          </p:nvSpPr>
          <p:spPr bwMode="auto">
            <a:xfrm>
              <a:off x="1466" y="2080"/>
              <a:ext cx="3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51231" name="Rectangle 31"/>
            <p:cNvSpPr>
              <a:spLocks noChangeArrowheads="1"/>
            </p:cNvSpPr>
            <p:nvPr/>
          </p:nvSpPr>
          <p:spPr bwMode="auto">
            <a:xfrm>
              <a:off x="3194" y="2402"/>
              <a:ext cx="3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80</a:t>
              </a:r>
            </a:p>
          </p:txBody>
        </p:sp>
        <p:sp>
          <p:nvSpPr>
            <p:cNvPr id="51232" name="Rectangle 32"/>
            <p:cNvSpPr>
              <a:spLocks noChangeArrowheads="1"/>
            </p:cNvSpPr>
            <p:nvPr/>
          </p:nvSpPr>
          <p:spPr bwMode="auto">
            <a:xfrm>
              <a:off x="3623" y="2402"/>
              <a:ext cx="3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90</a:t>
              </a:r>
            </a:p>
          </p:txBody>
        </p:sp>
        <p:sp>
          <p:nvSpPr>
            <p:cNvPr id="51233" name="Rectangle 33"/>
            <p:cNvSpPr>
              <a:spLocks noChangeArrowheads="1"/>
            </p:cNvSpPr>
            <p:nvPr/>
          </p:nvSpPr>
          <p:spPr bwMode="auto">
            <a:xfrm>
              <a:off x="4018" y="2402"/>
              <a:ext cx="43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100</a:t>
              </a:r>
            </a:p>
          </p:txBody>
        </p:sp>
        <p:sp>
          <p:nvSpPr>
            <p:cNvPr id="51234" name="Rectangle 34"/>
            <p:cNvSpPr>
              <a:spLocks noChangeArrowheads="1"/>
            </p:cNvSpPr>
            <p:nvPr/>
          </p:nvSpPr>
          <p:spPr bwMode="auto">
            <a:xfrm>
              <a:off x="1335" y="1689"/>
              <a:ext cx="85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Profit ($)</a:t>
              </a:r>
            </a:p>
          </p:txBody>
        </p:sp>
        <p:sp>
          <p:nvSpPr>
            <p:cNvPr id="51235" name="Rectangle 35"/>
            <p:cNvSpPr>
              <a:spLocks noChangeArrowheads="1"/>
            </p:cNvSpPr>
            <p:nvPr/>
          </p:nvSpPr>
          <p:spPr bwMode="auto">
            <a:xfrm>
              <a:off x="3890" y="1857"/>
              <a:ext cx="1320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it-IT">
                  <a:latin typeface="Arial" panose="020B0604020202020204" pitchFamily="34" charset="0"/>
                </a:rPr>
                <a:t>Terminal</a:t>
              </a:r>
            </a:p>
            <a:p>
              <a:pPr algn="ctr"/>
              <a:r>
                <a:rPr lang="en-US" altLang="it-IT">
                  <a:latin typeface="Arial" panose="020B0604020202020204" pitchFamily="34" charset="0"/>
                </a:rPr>
                <a:t>stock price ($)</a:t>
              </a:r>
            </a:p>
          </p:txBody>
        </p:sp>
        <p:sp>
          <p:nvSpPr>
            <p:cNvPr id="51236" name="Line 36"/>
            <p:cNvSpPr>
              <a:spLocks noChangeShapeType="1"/>
            </p:cNvSpPr>
            <p:nvPr/>
          </p:nvSpPr>
          <p:spPr bwMode="auto">
            <a:xfrm flipH="1">
              <a:off x="1211" y="2098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37" name="Line 37"/>
            <p:cNvSpPr>
              <a:spLocks noChangeShapeType="1"/>
            </p:cNvSpPr>
            <p:nvPr/>
          </p:nvSpPr>
          <p:spPr bwMode="auto">
            <a:xfrm>
              <a:off x="2909" y="2096"/>
              <a:ext cx="126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38" name="Line 38"/>
            <p:cNvSpPr>
              <a:spLocks noChangeShapeType="1"/>
            </p:cNvSpPr>
            <p:nvPr/>
          </p:nvSpPr>
          <p:spPr bwMode="auto">
            <a:xfrm flipH="1">
              <a:off x="1509" y="2104"/>
              <a:ext cx="1408" cy="13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39" name="Line 39"/>
            <p:cNvSpPr>
              <a:spLocks noChangeShapeType="1"/>
            </p:cNvSpPr>
            <p:nvPr/>
          </p:nvSpPr>
          <p:spPr bwMode="auto">
            <a:xfrm>
              <a:off x="1253" y="3255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40" name="Line 40"/>
            <p:cNvSpPr>
              <a:spLocks noChangeShapeType="1"/>
            </p:cNvSpPr>
            <p:nvPr/>
          </p:nvSpPr>
          <p:spPr bwMode="auto">
            <a:xfrm>
              <a:off x="1253" y="3684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3.</a:t>
            </a:r>
            <a:fld id="{8B0B14D1-46FE-4665-AFE2-8BDB6894F79E}" type="slidenum">
              <a:rPr lang="en-US" altLang="it-IT"/>
              <a:pPr/>
              <a:t>8</a:t>
            </a:fld>
            <a:endParaRPr lang="en-US" altLang="it-IT" b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556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t-IT"/>
              <a:t>Payoffs from Options</a:t>
            </a:r>
            <a:br>
              <a:rPr lang="en-US" altLang="it-IT"/>
            </a:br>
            <a:endParaRPr lang="en-US" altLang="it-IT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altLang="it-IT"/>
              <a:t>   </a:t>
            </a:r>
            <a:r>
              <a:rPr lang="en-US" altLang="it-IT" sz="2400" i="1"/>
              <a:t>X</a:t>
            </a:r>
            <a:r>
              <a:rPr lang="en-US" altLang="it-IT" sz="2400"/>
              <a:t>  = Strike price, </a:t>
            </a:r>
            <a:r>
              <a:rPr lang="en-US" altLang="it-IT" sz="2400" i="1"/>
              <a:t>S</a:t>
            </a:r>
            <a:r>
              <a:rPr lang="en-US" altLang="it-IT" sz="2400" i="1" baseline="-25000"/>
              <a:t>T</a:t>
            </a:r>
            <a:r>
              <a:rPr lang="en-US" altLang="it-IT" sz="2400" i="1"/>
              <a:t> </a:t>
            </a:r>
            <a:r>
              <a:rPr lang="en-US" altLang="it-IT" sz="2400"/>
              <a:t> = Price of asset at maturity</a:t>
            </a:r>
          </a:p>
        </p:txBody>
      </p:sp>
      <p:grpSp>
        <p:nvGrpSpPr>
          <p:cNvPr id="53285" name="Group 37"/>
          <p:cNvGrpSpPr>
            <a:grpSpLocks/>
          </p:cNvGrpSpPr>
          <p:nvPr/>
        </p:nvGrpSpPr>
        <p:grpSpPr bwMode="auto">
          <a:xfrm>
            <a:off x="1600200" y="2043113"/>
            <a:ext cx="6075363" cy="3884612"/>
            <a:chOff x="1008" y="1287"/>
            <a:chExt cx="3827" cy="2447"/>
          </a:xfrm>
        </p:grpSpPr>
        <p:grpSp>
          <p:nvGrpSpPr>
            <p:cNvPr id="53255" name="Group 7"/>
            <p:cNvGrpSpPr>
              <a:grpSpLocks/>
            </p:cNvGrpSpPr>
            <p:nvPr/>
          </p:nvGrpSpPr>
          <p:grpSpPr bwMode="auto">
            <a:xfrm>
              <a:off x="1008" y="1385"/>
              <a:ext cx="1460" cy="1071"/>
              <a:chOff x="1008" y="1385"/>
              <a:chExt cx="1460" cy="1071"/>
            </a:xfrm>
          </p:grpSpPr>
          <p:sp>
            <p:nvSpPr>
              <p:cNvPr id="53253" name="Line 5"/>
              <p:cNvSpPr>
                <a:spLocks noChangeShapeType="1"/>
              </p:cNvSpPr>
              <p:nvPr/>
            </p:nvSpPr>
            <p:spPr bwMode="auto">
              <a:xfrm>
                <a:off x="1008" y="1385"/>
                <a:ext cx="0" cy="10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3254" name="Line 6"/>
              <p:cNvSpPr>
                <a:spLocks noChangeShapeType="1"/>
              </p:cNvSpPr>
              <p:nvPr/>
            </p:nvSpPr>
            <p:spPr bwMode="auto">
              <a:xfrm>
                <a:off x="1013" y="1944"/>
                <a:ext cx="145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3258" name="Group 10"/>
            <p:cNvGrpSpPr>
              <a:grpSpLocks/>
            </p:cNvGrpSpPr>
            <p:nvPr/>
          </p:nvGrpSpPr>
          <p:grpSpPr bwMode="auto">
            <a:xfrm>
              <a:off x="3228" y="1385"/>
              <a:ext cx="1460" cy="1071"/>
              <a:chOff x="3228" y="1385"/>
              <a:chExt cx="1460" cy="1071"/>
            </a:xfrm>
          </p:grpSpPr>
          <p:sp>
            <p:nvSpPr>
              <p:cNvPr id="53256" name="Line 8"/>
              <p:cNvSpPr>
                <a:spLocks noChangeShapeType="1"/>
              </p:cNvSpPr>
              <p:nvPr/>
            </p:nvSpPr>
            <p:spPr bwMode="auto">
              <a:xfrm>
                <a:off x="3228" y="1385"/>
                <a:ext cx="0" cy="10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3257" name="Line 9"/>
              <p:cNvSpPr>
                <a:spLocks noChangeShapeType="1"/>
              </p:cNvSpPr>
              <p:nvPr/>
            </p:nvSpPr>
            <p:spPr bwMode="auto">
              <a:xfrm>
                <a:off x="3233" y="1944"/>
                <a:ext cx="145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53259" name="Rectangle 11"/>
            <p:cNvSpPr>
              <a:spLocks noChangeArrowheads="1"/>
            </p:cNvSpPr>
            <p:nvPr/>
          </p:nvSpPr>
          <p:spPr bwMode="auto">
            <a:xfrm>
              <a:off x="1035" y="1287"/>
              <a:ext cx="65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Payoff</a:t>
              </a:r>
            </a:p>
          </p:txBody>
        </p:sp>
        <p:sp>
          <p:nvSpPr>
            <p:cNvPr id="53260" name="Rectangle 12"/>
            <p:cNvSpPr>
              <a:spLocks noChangeArrowheads="1"/>
            </p:cNvSpPr>
            <p:nvPr/>
          </p:nvSpPr>
          <p:spPr bwMode="auto">
            <a:xfrm>
              <a:off x="3267" y="1287"/>
              <a:ext cx="65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Payoff</a:t>
              </a:r>
            </a:p>
          </p:txBody>
        </p:sp>
        <p:sp>
          <p:nvSpPr>
            <p:cNvPr id="53261" name="Rectangle 13"/>
            <p:cNvSpPr>
              <a:spLocks noChangeArrowheads="1"/>
            </p:cNvSpPr>
            <p:nvPr/>
          </p:nvSpPr>
          <p:spPr bwMode="auto">
            <a:xfrm>
              <a:off x="2283" y="1959"/>
              <a:ext cx="32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 i="1">
                  <a:latin typeface="Arial" panose="020B0604020202020204" pitchFamily="34" charset="0"/>
                </a:rPr>
                <a:t>S</a:t>
              </a:r>
              <a:r>
                <a:rPr lang="en-US" altLang="it-IT" i="1" baseline="-25000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53262" name="Rectangle 14"/>
            <p:cNvSpPr>
              <a:spLocks noChangeArrowheads="1"/>
            </p:cNvSpPr>
            <p:nvPr/>
          </p:nvSpPr>
          <p:spPr bwMode="auto">
            <a:xfrm>
              <a:off x="4515" y="1959"/>
              <a:ext cx="32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 i="1">
                  <a:latin typeface="Arial" panose="020B0604020202020204" pitchFamily="34" charset="0"/>
                </a:rPr>
                <a:t>S</a:t>
              </a:r>
              <a:r>
                <a:rPr lang="en-US" altLang="it-IT" i="1" baseline="-25000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53263" name="Rectangle 15"/>
            <p:cNvSpPr>
              <a:spLocks noChangeArrowheads="1"/>
            </p:cNvSpPr>
            <p:nvPr/>
          </p:nvSpPr>
          <p:spPr bwMode="auto">
            <a:xfrm>
              <a:off x="1592" y="1947"/>
              <a:ext cx="24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 i="1"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53264" name="Rectangle 16"/>
            <p:cNvSpPr>
              <a:spLocks noChangeArrowheads="1"/>
            </p:cNvSpPr>
            <p:nvPr/>
          </p:nvSpPr>
          <p:spPr bwMode="auto">
            <a:xfrm>
              <a:off x="3824" y="1659"/>
              <a:ext cx="24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 i="1"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1013" y="1944"/>
              <a:ext cx="67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3266" name="Line 18"/>
            <p:cNvSpPr>
              <a:spLocks noChangeShapeType="1"/>
            </p:cNvSpPr>
            <p:nvPr/>
          </p:nvSpPr>
          <p:spPr bwMode="auto">
            <a:xfrm flipV="1">
              <a:off x="1701" y="1472"/>
              <a:ext cx="454" cy="4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3236" y="1944"/>
              <a:ext cx="67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53270" name="Group 22"/>
            <p:cNvGrpSpPr>
              <a:grpSpLocks/>
            </p:cNvGrpSpPr>
            <p:nvPr/>
          </p:nvGrpSpPr>
          <p:grpSpPr bwMode="auto">
            <a:xfrm>
              <a:off x="1008" y="2663"/>
              <a:ext cx="1460" cy="1071"/>
              <a:chOff x="1008" y="2663"/>
              <a:chExt cx="1460" cy="1071"/>
            </a:xfrm>
          </p:grpSpPr>
          <p:sp>
            <p:nvSpPr>
              <p:cNvPr id="53268" name="Line 20"/>
              <p:cNvSpPr>
                <a:spLocks noChangeShapeType="1"/>
              </p:cNvSpPr>
              <p:nvPr/>
            </p:nvSpPr>
            <p:spPr bwMode="auto">
              <a:xfrm>
                <a:off x="1008" y="2663"/>
                <a:ext cx="0" cy="10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3269" name="Line 21"/>
              <p:cNvSpPr>
                <a:spLocks noChangeShapeType="1"/>
              </p:cNvSpPr>
              <p:nvPr/>
            </p:nvSpPr>
            <p:spPr bwMode="auto">
              <a:xfrm>
                <a:off x="1013" y="3222"/>
                <a:ext cx="145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3273" name="Group 25"/>
            <p:cNvGrpSpPr>
              <a:grpSpLocks/>
            </p:cNvGrpSpPr>
            <p:nvPr/>
          </p:nvGrpSpPr>
          <p:grpSpPr bwMode="auto">
            <a:xfrm>
              <a:off x="3228" y="2663"/>
              <a:ext cx="1460" cy="1071"/>
              <a:chOff x="3228" y="2663"/>
              <a:chExt cx="1460" cy="1071"/>
            </a:xfrm>
          </p:grpSpPr>
          <p:sp>
            <p:nvSpPr>
              <p:cNvPr id="53271" name="Line 23"/>
              <p:cNvSpPr>
                <a:spLocks noChangeShapeType="1"/>
              </p:cNvSpPr>
              <p:nvPr/>
            </p:nvSpPr>
            <p:spPr bwMode="auto">
              <a:xfrm>
                <a:off x="3228" y="2663"/>
                <a:ext cx="0" cy="10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3272" name="Line 24"/>
              <p:cNvSpPr>
                <a:spLocks noChangeShapeType="1"/>
              </p:cNvSpPr>
              <p:nvPr/>
            </p:nvSpPr>
            <p:spPr bwMode="auto">
              <a:xfrm>
                <a:off x="3233" y="3222"/>
                <a:ext cx="145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53274" name="Rectangle 26"/>
            <p:cNvSpPr>
              <a:spLocks noChangeArrowheads="1"/>
            </p:cNvSpPr>
            <p:nvPr/>
          </p:nvSpPr>
          <p:spPr bwMode="auto">
            <a:xfrm>
              <a:off x="1035" y="2577"/>
              <a:ext cx="65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Payoff</a:t>
              </a:r>
            </a:p>
          </p:txBody>
        </p:sp>
        <p:sp>
          <p:nvSpPr>
            <p:cNvPr id="53275" name="Rectangle 27"/>
            <p:cNvSpPr>
              <a:spLocks noChangeArrowheads="1"/>
            </p:cNvSpPr>
            <p:nvPr/>
          </p:nvSpPr>
          <p:spPr bwMode="auto">
            <a:xfrm>
              <a:off x="3267" y="2577"/>
              <a:ext cx="65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>
                  <a:latin typeface="Arial" panose="020B0604020202020204" pitchFamily="34" charset="0"/>
                </a:rPr>
                <a:t>Payoff</a:t>
              </a:r>
            </a:p>
          </p:txBody>
        </p:sp>
        <p:sp>
          <p:nvSpPr>
            <p:cNvPr id="53276" name="Rectangle 28"/>
            <p:cNvSpPr>
              <a:spLocks noChangeArrowheads="1"/>
            </p:cNvSpPr>
            <p:nvPr/>
          </p:nvSpPr>
          <p:spPr bwMode="auto">
            <a:xfrm>
              <a:off x="2283" y="3237"/>
              <a:ext cx="32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 i="1">
                  <a:latin typeface="Arial" panose="020B0604020202020204" pitchFamily="34" charset="0"/>
                </a:rPr>
                <a:t>S</a:t>
              </a:r>
              <a:r>
                <a:rPr lang="en-US" altLang="it-IT" i="1" baseline="-25000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53277" name="Rectangle 29"/>
            <p:cNvSpPr>
              <a:spLocks noChangeArrowheads="1"/>
            </p:cNvSpPr>
            <p:nvPr/>
          </p:nvSpPr>
          <p:spPr bwMode="auto">
            <a:xfrm>
              <a:off x="4515" y="3237"/>
              <a:ext cx="32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 i="1">
                  <a:latin typeface="Arial" panose="020B0604020202020204" pitchFamily="34" charset="0"/>
                </a:rPr>
                <a:t>S</a:t>
              </a:r>
              <a:r>
                <a:rPr lang="en-US" altLang="it-IT" i="1" baseline="-25000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53278" name="Rectangle 30"/>
            <p:cNvSpPr>
              <a:spLocks noChangeArrowheads="1"/>
            </p:cNvSpPr>
            <p:nvPr/>
          </p:nvSpPr>
          <p:spPr bwMode="auto">
            <a:xfrm>
              <a:off x="1592" y="3225"/>
              <a:ext cx="24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 i="1"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53279" name="Rectangle 31"/>
            <p:cNvSpPr>
              <a:spLocks noChangeArrowheads="1"/>
            </p:cNvSpPr>
            <p:nvPr/>
          </p:nvSpPr>
          <p:spPr bwMode="auto">
            <a:xfrm>
              <a:off x="3824" y="2937"/>
              <a:ext cx="24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it-IT" i="1"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53280" name="Line 32"/>
            <p:cNvSpPr>
              <a:spLocks noChangeShapeType="1"/>
            </p:cNvSpPr>
            <p:nvPr/>
          </p:nvSpPr>
          <p:spPr bwMode="auto">
            <a:xfrm flipV="1">
              <a:off x="3461" y="3214"/>
              <a:ext cx="455" cy="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3281" name="Line 33"/>
            <p:cNvSpPr>
              <a:spLocks noChangeShapeType="1"/>
            </p:cNvSpPr>
            <p:nvPr/>
          </p:nvSpPr>
          <p:spPr bwMode="auto">
            <a:xfrm>
              <a:off x="3932" y="3222"/>
              <a:ext cx="6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3282" name="Line 34"/>
            <p:cNvSpPr>
              <a:spLocks noChangeShapeType="1"/>
            </p:cNvSpPr>
            <p:nvPr/>
          </p:nvSpPr>
          <p:spPr bwMode="auto">
            <a:xfrm>
              <a:off x="1710" y="3222"/>
              <a:ext cx="6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3283" name="Line 35"/>
            <p:cNvSpPr>
              <a:spLocks noChangeShapeType="1"/>
            </p:cNvSpPr>
            <p:nvPr/>
          </p:nvSpPr>
          <p:spPr bwMode="auto">
            <a:xfrm flipH="1" flipV="1">
              <a:off x="1278" y="2799"/>
              <a:ext cx="437" cy="4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3284" name="Line 36"/>
            <p:cNvSpPr>
              <a:spLocks noChangeShapeType="1"/>
            </p:cNvSpPr>
            <p:nvPr/>
          </p:nvSpPr>
          <p:spPr bwMode="auto">
            <a:xfrm flipH="1" flipV="1">
              <a:off x="3916" y="1933"/>
              <a:ext cx="43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it-IT"/>
              <a:t>3.</a:t>
            </a:r>
            <a:fld id="{FB2360DB-326E-4E97-A9D7-1EE53735AF73}" type="slidenum">
              <a:rPr lang="en-US" altLang="it-IT"/>
              <a:pPr/>
              <a:t>9</a:t>
            </a:fld>
            <a:endParaRPr lang="en-US" altLang="it-IT" b="0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t-IT"/>
              <a:t>Terminology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524000"/>
            <a:ext cx="6972300" cy="37814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altLang="it-IT" sz="3600"/>
              <a:t> Moneyness :</a:t>
            </a:r>
          </a:p>
          <a:p>
            <a:pPr lvl="1"/>
            <a:r>
              <a:rPr lang="en-US" altLang="it-IT" sz="3600"/>
              <a:t>At-the-money option</a:t>
            </a:r>
          </a:p>
          <a:p>
            <a:pPr lvl="1"/>
            <a:r>
              <a:rPr lang="en-US" altLang="it-IT" sz="3600"/>
              <a:t>In-the-money option</a:t>
            </a:r>
          </a:p>
          <a:p>
            <a:pPr lvl="1"/>
            <a:r>
              <a:rPr lang="en-US" altLang="it-IT" sz="3600"/>
              <a:t>Out-of-the-money option</a:t>
            </a:r>
          </a:p>
          <a:p>
            <a:r>
              <a:rPr lang="en-US" altLang="it-IT"/>
              <a:t>Expiration date</a:t>
            </a:r>
          </a:p>
          <a:p>
            <a:r>
              <a:rPr lang="en-US" altLang="it-IT"/>
              <a:t>Strike price</a:t>
            </a:r>
          </a:p>
          <a:p>
            <a:r>
              <a:rPr lang="en-US" altLang="it-IT"/>
              <a:t>European or American</a:t>
            </a:r>
          </a:p>
          <a:p>
            <a:r>
              <a:rPr lang="en-US" altLang="it-IT"/>
              <a:t>Call or Put (option class)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Ch20OFOD.ppt">
  <a:themeElements>
    <a:clrScheme name="Ch20OFOD.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20OFOD.pp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h20OFOD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20OFOD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20OFOD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20OFOD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20OFOD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20OFOD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20OFOD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C:\OFODS\Slides\Ch20OFOD.ppt</Template>
  <TotalTime>2184093229</TotalTime>
  <Pages>22</Pages>
  <Words>718</Words>
  <Application>Microsoft Office PowerPoint</Application>
  <PresentationFormat>Presentazione su schermo (4:3)</PresentationFormat>
  <Paragraphs>292</Paragraphs>
  <Slides>34</Slides>
  <Notes>30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44" baseType="lpstr">
      <vt:lpstr>MS PGothic</vt:lpstr>
      <vt:lpstr>Arial</vt:lpstr>
      <vt:lpstr>Calibri</vt:lpstr>
      <vt:lpstr>Cambria Math</vt:lpstr>
      <vt:lpstr>Futura Std Book</vt:lpstr>
      <vt:lpstr>Symbol</vt:lpstr>
      <vt:lpstr>Times New Roman</vt:lpstr>
      <vt:lpstr>Wide Latin</vt:lpstr>
      <vt:lpstr>Ch20OFOD.ppt</vt:lpstr>
      <vt:lpstr>Equation</vt:lpstr>
      <vt:lpstr>  Part 2 –Lecture VI  Derivatives   </vt:lpstr>
      <vt:lpstr>Presentazione standard di PowerPoint</vt:lpstr>
      <vt:lpstr>Options  </vt:lpstr>
      <vt:lpstr>Long  Call on IBM</vt:lpstr>
      <vt:lpstr>Short  Call on IBM</vt:lpstr>
      <vt:lpstr>Long  Put on Exxon </vt:lpstr>
      <vt:lpstr>Short  Put on Exxon</vt:lpstr>
      <vt:lpstr>Payoffs from Options </vt:lpstr>
      <vt:lpstr>Terminology</vt:lpstr>
      <vt:lpstr> Types of Options </vt:lpstr>
      <vt:lpstr>Trading Strategies Involving Options  </vt:lpstr>
      <vt:lpstr>3 Alternative Strategies</vt:lpstr>
      <vt:lpstr>Positions in an Option &amp; the Underlying </vt:lpstr>
      <vt:lpstr>Basket of options</vt:lpstr>
      <vt:lpstr>Bull Spread Using Calls </vt:lpstr>
      <vt:lpstr>Bull Spread Using Puts </vt:lpstr>
      <vt:lpstr>Bear Spread Using Calls </vt:lpstr>
      <vt:lpstr>Bear Spread Using Puts </vt:lpstr>
      <vt:lpstr>Butterfly Spread Using Calls </vt:lpstr>
      <vt:lpstr>Butterfly Spread Using Puts </vt:lpstr>
      <vt:lpstr>A Straddle Combination </vt:lpstr>
      <vt:lpstr>A 2nd Straddle Combination </vt:lpstr>
      <vt:lpstr>A Strangle Combination </vt:lpstr>
      <vt:lpstr>A Top Vertical Combination </vt:lpstr>
      <vt:lpstr>Pricing: 1. binomial tree intuition  </vt:lpstr>
      <vt:lpstr>Presentazione standard di PowerPoint</vt:lpstr>
      <vt:lpstr>Pricing: 2. Black&amp;Scholes  </vt:lpstr>
      <vt:lpstr>Presentazione standard di PowerPoint</vt:lpstr>
      <vt:lpstr>Pricing: 3.Monte Carlo  </vt:lpstr>
      <vt:lpstr>An Ito Process for Stock Prices </vt:lpstr>
      <vt:lpstr>Monte Carlo Simulation</vt:lpstr>
      <vt:lpstr>Monte Carlo Simulation</vt:lpstr>
      <vt:lpstr>A More Accurate Approach </vt:lpstr>
      <vt:lpstr>Extensions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Chapter 1</dc:title>
  <dc:subject>Options, Futures, &amp; Other Derivatives, 4th</dc:subject>
  <dc:creator>John C. Hull</dc:creator>
  <cp:keywords>Chapter 1</cp:keywords>
  <dc:description>Copyright 1999 by John C. Hull._x000d_
All rights reserved. Published 1999.</dc:description>
  <cp:lastModifiedBy>Paola Santini</cp:lastModifiedBy>
  <cp:revision>27</cp:revision>
  <cp:lastPrinted>1999-07-13T14:01:03Z</cp:lastPrinted>
  <dcterms:created xsi:type="dcterms:W3CDTF">1997-05-22T01:24:16Z</dcterms:created>
  <dcterms:modified xsi:type="dcterms:W3CDTF">2019-05-17T13:49:47Z</dcterms:modified>
</cp:coreProperties>
</file>