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5" r:id="rId7"/>
    <p:sldId id="262" r:id="rId8"/>
    <p:sldId id="268" r:id="rId9"/>
    <p:sldId id="267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510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42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80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30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35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3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2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7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89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6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3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4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91FB-A3D1-43CC-AFDB-541D33010A7A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B650-688F-41E4-ADCD-A4670DEE0B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0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ESERCIZIO ristrutturazione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86792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Ristrutturazione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L’Accordo dovrà prevedere l’intervento di un PE e alcune operazioni di ristrutturazione (es. conferimenti, chiusura stabilimenti, liquidazioni società ecc.) da iniziare durante il periodo di mini-piano previsto dal concordato in continuità.</a:t>
            </a:r>
          </a:p>
        </p:txBody>
      </p:sp>
    </p:spTree>
    <p:extLst>
      <p:ext uri="{BB962C8B-B14F-4D97-AF65-F5344CB8AC3E}">
        <p14:creationId xmlns:p14="http://schemas.microsoft.com/office/powerpoint/2010/main" val="252271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Il Gruppo opera prevalentemente nel settore dei beni durevoli per la casa e produce</a:t>
            </a:r>
          </a:p>
          <a:p>
            <a:pPr marL="0" indent="0">
              <a:buNone/>
            </a:pPr>
            <a:r>
              <a:rPr lang="it-IT" dirty="0"/>
              <a:t>    Forni cucina                           (I,UK,CINA1)</a:t>
            </a:r>
          </a:p>
          <a:p>
            <a:pPr marL="0" indent="0">
              <a:buNone/>
            </a:pPr>
            <a:r>
              <a:rPr lang="it-IT" dirty="0"/>
              <a:t>    Scaldabagni                            (I,CINA2,VIET,MEX)</a:t>
            </a:r>
          </a:p>
          <a:p>
            <a:pPr marL="0" indent="0">
              <a:buNone/>
            </a:pPr>
            <a:r>
              <a:rPr lang="it-IT" dirty="0"/>
              <a:t>    Pompe di calore                     (I,CINA 3)</a:t>
            </a:r>
          </a:p>
          <a:p>
            <a:pPr marL="0" indent="0">
              <a:buNone/>
            </a:pPr>
            <a:r>
              <a:rPr lang="it-IT" dirty="0"/>
              <a:t>    Condizionamento industriale (I)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Italia la capogruppo ha due stabilimenti, uno per forni e scaldabagni e uno per pompe di calore e condizionamento. In Cina tre stabilimenti  corrispondenti ad altrettante società nelle aree di </a:t>
            </a:r>
            <a:r>
              <a:rPr lang="it-IT" dirty="0" err="1"/>
              <a:t>Bejing</a:t>
            </a:r>
            <a:r>
              <a:rPr lang="it-IT" dirty="0"/>
              <a:t>, Shangai, HK.</a:t>
            </a:r>
          </a:p>
        </p:txBody>
      </p:sp>
    </p:spTree>
    <p:extLst>
      <p:ext uri="{BB962C8B-B14F-4D97-AF65-F5344CB8AC3E}">
        <p14:creationId xmlns:p14="http://schemas.microsoft.com/office/powerpoint/2010/main" val="81186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ALLE SOCIETA’ PRODUTTIVE FANNO CAPO ANCHE LE RETI COMMERCIALI DEL PAESE. AD ESSE SI AGGIUNGONO SOCIETA COMMERCIALI IN 20 PAESI CHE SONO CONTROLLATE DA SUB-HOLDING: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EMEA (NL)</a:t>
            </a:r>
          </a:p>
          <a:p>
            <a:pPr marL="0" indent="0">
              <a:buNone/>
            </a:pPr>
            <a:r>
              <a:rPr lang="it-IT" dirty="0"/>
              <a:t>       ASIA-AUS  (SINGAPORE)</a:t>
            </a:r>
          </a:p>
          <a:p>
            <a:pPr marL="0" indent="0">
              <a:buNone/>
            </a:pPr>
            <a:r>
              <a:rPr lang="it-IT" dirty="0"/>
              <a:t>       AMERICHE (MEX)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</a:t>
            </a:r>
          </a:p>
          <a:p>
            <a:pPr marL="0" indent="0">
              <a:buNone/>
            </a:pPr>
            <a:r>
              <a:rPr lang="it-IT" dirty="0"/>
              <a:t>   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 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412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000" dirty="0"/>
              <a:t>I CANALI DI VENDITA SONO:</a:t>
            </a:r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      DIRETTI (  A IMPRESE DI COSTRUZIONE)</a:t>
            </a:r>
          </a:p>
          <a:p>
            <a:pPr marL="0" indent="0">
              <a:buNone/>
            </a:pPr>
            <a:r>
              <a:rPr lang="it-IT" sz="4000" dirty="0"/>
              <a:t>      AGENTI</a:t>
            </a:r>
          </a:p>
          <a:p>
            <a:pPr marL="0" indent="0">
              <a:buNone/>
            </a:pPr>
            <a:r>
              <a:rPr lang="it-IT" sz="4000" dirty="0"/>
              <a:t>      GRANDE DISTRIBUZIONE</a:t>
            </a:r>
          </a:p>
          <a:p>
            <a:pPr marL="0" indent="0">
              <a:buNone/>
            </a:pPr>
            <a:r>
              <a:rPr lang="it-IT" sz="4000" dirty="0"/>
              <a:t>      ISTALLATORI</a:t>
            </a:r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L’ASSISTENZA POST-VENDITA E’ AFFIDATA A CENTRI O DITTE INDIVIDUALI IN BASE AD ACCORDI DI ESCLUSIVA DI ZONA. LE SOCIETA’ COMMERCIALI HANNO UN PROPRIO MAGAZZINO RICAMBI.</a:t>
            </a:r>
          </a:p>
          <a:p>
            <a:pPr marL="0" indent="0">
              <a:buNone/>
            </a:pPr>
            <a:r>
              <a:rPr lang="it-IT" sz="4000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59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Dati economici ultimi 3 esercizi</a:t>
            </a:r>
            <a:br>
              <a:rPr lang="it-IT" dirty="0"/>
            </a:br>
            <a:r>
              <a:rPr lang="it-IT" dirty="0"/>
              <a:t>per Paese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528485"/>
              </p:ext>
            </p:extLst>
          </p:nvPr>
        </p:nvGraphicFramePr>
        <p:xfrm>
          <a:off x="539553" y="2852937"/>
          <a:ext cx="8280919" cy="206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4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4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91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111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60564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GB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Cina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Vietnam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Mexico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COMM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RETT.CONS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CONSOLIDATO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CONTO ECONOMICO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x-2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18.000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2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x-1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-5.000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1.000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4.500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2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-8.000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7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Dati economici ultimi 3 esercizi</a:t>
            </a:r>
            <a:br>
              <a:rPr lang="it-IT" dirty="0"/>
            </a:br>
            <a:r>
              <a:rPr lang="it-IT" dirty="0"/>
              <a:t>per linea prodotto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62778"/>
              </p:ext>
            </p:extLst>
          </p:nvPr>
        </p:nvGraphicFramePr>
        <p:xfrm>
          <a:off x="611560" y="2924944"/>
          <a:ext cx="8016896" cy="1348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1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4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161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9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33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5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86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Forni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Scaldabagni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pompe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Condiz.ind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</a:t>
                      </a:r>
                      <a:r>
                        <a:rPr lang="it-IT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CONTO ECONOMICO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10.000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EBITDA x-1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5.000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9.000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-6.000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baseline="0" dirty="0">
                          <a:effectLst/>
                        </a:rPr>
                        <a:t>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EBITDA 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-2.000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-3.000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19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Patrimoniale Capogruppo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">
              <a:buNone/>
            </a:pPr>
            <a:r>
              <a:rPr lang="it-IT" sz="3200" dirty="0"/>
              <a:t>ATTIVO</a:t>
            </a:r>
          </a:p>
          <a:p>
            <a:pPr marL="0" indent="0" fontAlgn="ctr">
              <a:buNone/>
            </a:pPr>
            <a:r>
              <a:rPr lang="it-IT" dirty="0"/>
              <a:t> </a:t>
            </a:r>
          </a:p>
          <a:p>
            <a:pPr marL="0" indent="0" fontAlgn="ctr">
              <a:buNone/>
            </a:pPr>
            <a:r>
              <a:rPr lang="it-IT" dirty="0"/>
              <a:t>    </a:t>
            </a:r>
            <a:r>
              <a:rPr lang="it-IT" sz="2900" dirty="0"/>
              <a:t>Avviamenti                                               2.000 </a:t>
            </a:r>
          </a:p>
          <a:p>
            <a:pPr marL="0" indent="0" fontAlgn="ctr">
              <a:buNone/>
            </a:pPr>
            <a:r>
              <a:rPr lang="it-IT" sz="2900" dirty="0"/>
              <a:t>    Terreni e fabbricati                               70.000</a:t>
            </a:r>
          </a:p>
          <a:p>
            <a:pPr marL="0" indent="0" fontAlgn="ctr">
              <a:buNone/>
            </a:pPr>
            <a:r>
              <a:rPr lang="it-IT" sz="2900" dirty="0"/>
              <a:t>    Impianti Macchinari                           130.000</a:t>
            </a:r>
          </a:p>
          <a:p>
            <a:pPr marL="0" indent="0" fontAlgn="ctr">
              <a:buNone/>
            </a:pPr>
            <a:r>
              <a:rPr lang="it-IT" sz="2900" dirty="0"/>
              <a:t>    Partecipazioni                                          8.000</a:t>
            </a:r>
          </a:p>
          <a:p>
            <a:pPr marL="0" indent="0" fontAlgn="ctr">
              <a:buNone/>
            </a:pPr>
            <a:r>
              <a:rPr lang="it-IT" sz="2900" dirty="0"/>
              <a:t>    Magazzino                                              20.000</a:t>
            </a:r>
          </a:p>
          <a:p>
            <a:pPr marL="0" indent="0" fontAlgn="ctr">
              <a:buNone/>
            </a:pPr>
            <a:r>
              <a:rPr lang="it-IT" sz="2900" dirty="0"/>
              <a:t>    Clienti                                                      25.000</a:t>
            </a:r>
          </a:p>
          <a:p>
            <a:pPr marL="0" indent="0" fontAlgn="ctr">
              <a:buNone/>
            </a:pPr>
            <a:r>
              <a:rPr lang="it-IT" sz="2900" dirty="0"/>
              <a:t>    Altri crediti                                                3.000</a:t>
            </a:r>
          </a:p>
          <a:p>
            <a:pPr marL="0" indent="0" fontAlgn="ctr">
              <a:buNone/>
            </a:pPr>
            <a:r>
              <a:rPr lang="it-IT" sz="2900" dirty="0"/>
              <a:t>    DTA                                                             4.000</a:t>
            </a:r>
          </a:p>
          <a:p>
            <a:pPr marL="0" indent="0" fontAlgn="ctr">
              <a:buNone/>
            </a:pPr>
            <a:r>
              <a:rPr lang="it-IT" sz="2900" dirty="0"/>
              <a:t>          </a:t>
            </a:r>
            <a:r>
              <a:rPr lang="it-IT" sz="2900" b="1" dirty="0"/>
              <a:t>Totale Attivo                                   262.000</a:t>
            </a:r>
          </a:p>
          <a:p>
            <a:pPr marL="0" indent="0">
              <a:buNone/>
            </a:pPr>
            <a:endParaRPr lang="it-IT" sz="29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PASSIVO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600" dirty="0"/>
              <a:t>Capitale sociale                                          200</a:t>
            </a:r>
          </a:p>
          <a:p>
            <a:pPr marL="0" indent="0">
              <a:buNone/>
            </a:pPr>
            <a:r>
              <a:rPr lang="it-IT" sz="1600" dirty="0"/>
              <a:t>Perdite Riportate                                - 20.000</a:t>
            </a:r>
          </a:p>
          <a:p>
            <a:pPr marL="0" indent="0">
              <a:buNone/>
            </a:pPr>
            <a:r>
              <a:rPr lang="it-IT" sz="1600" dirty="0"/>
              <a:t>Banche                                                  170.000</a:t>
            </a:r>
          </a:p>
          <a:p>
            <a:pPr marL="0" indent="0">
              <a:buNone/>
            </a:pPr>
            <a:r>
              <a:rPr lang="it-IT" sz="1600" dirty="0"/>
              <a:t>Fornitori                                                  70.800</a:t>
            </a:r>
          </a:p>
          <a:p>
            <a:pPr marL="0" indent="0">
              <a:buNone/>
            </a:pPr>
            <a:r>
              <a:rPr lang="it-IT" sz="1600" dirty="0"/>
              <a:t>Altri debiti                                               41.000</a:t>
            </a:r>
          </a:p>
          <a:p>
            <a:endParaRPr lang="it-IT" sz="1800" dirty="0"/>
          </a:p>
          <a:p>
            <a:pPr marL="0" indent="0">
              <a:buNone/>
            </a:pPr>
            <a:r>
              <a:rPr lang="it-IT" sz="1800" b="1" dirty="0"/>
              <a:t>Totale Passivo                           262.000</a:t>
            </a:r>
          </a:p>
        </p:txBody>
      </p:sp>
    </p:spTree>
    <p:extLst>
      <p:ext uri="{BB962C8B-B14F-4D97-AF65-F5344CB8AC3E}">
        <p14:creationId xmlns:p14="http://schemas.microsoft.com/office/powerpoint/2010/main" val="398537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per 182 bis LF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000" dirty="0"/>
              <a:t>IL  FONDO DI «PRIVATE EQUITY» INTENDE ASSUMERE IL CONTROLLO DELLA SOCIETA’ IN CRISI ACQUISENDONE UNA QUOTA DELL’80%. L’OPERAZIONE PREVEDE:</a:t>
            </a:r>
          </a:p>
          <a:p>
            <a:pPr marL="0" indent="0">
              <a:buNone/>
            </a:pPr>
            <a:r>
              <a:rPr lang="it-IT" sz="2000" dirty="0"/>
              <a:t> A) RIVALUTAZIONE DEL VALORE DI CARICO DELLA PARTECIPAZIONE IN VIETNAM E LIQUIDAZIONE DI TUTTE LE ALTRE CONTROLLATE . IL VALORE RIVALUTATO ATTRIBUITO ALLA  PARTECIPAZIONE VIETNAMITA SARA’   15.000 MENTRE SARANNO AZZERATE LE ALTRE.</a:t>
            </a:r>
          </a:p>
          <a:p>
            <a:pPr marL="0" indent="0">
              <a:buNone/>
            </a:pPr>
            <a:r>
              <a:rPr lang="it-IT" sz="2000" dirty="0"/>
              <a:t>B) IL VALORE DI REALIZZO DEI TERRENI NON STRUMENTALI  CONSENTIRA’ UN PLUSVALORE  15.000.SI PREVEDE DI REALIZZARE L’OPERAZIONE NEL PRIMO ESERCIZIO.</a:t>
            </a:r>
          </a:p>
          <a:p>
            <a:pPr marL="0" indent="0">
              <a:buNone/>
            </a:pPr>
            <a:r>
              <a:rPr lang="it-IT" sz="2000" dirty="0"/>
              <a:t>C) IMPIANTI E MAGAZZINO SARANNO SVALUTATI DI 61.800</a:t>
            </a:r>
          </a:p>
          <a:p>
            <a:pPr marL="0" indent="0">
              <a:buNone/>
            </a:pPr>
            <a:r>
              <a:rPr lang="it-IT" sz="2000" dirty="0"/>
              <a:t>D) SI PROCEDERA’ ALLA RICOSTITUZIONE DEL CAPITALE SOCIALE DI 2.000 MEDIANTE VERSAMENTI IN CONTANTI.</a:t>
            </a:r>
          </a:p>
          <a:p>
            <a:pPr marL="0" indent="0">
              <a:buNone/>
            </a:pPr>
            <a:r>
              <a:rPr lang="it-IT" sz="2000" dirty="0"/>
              <a:t>E) IL FONDO PE FARA’ UN FINANZIAMENTO DI 20.000 AL 9%</a:t>
            </a:r>
          </a:p>
          <a:p>
            <a:pPr marL="0" indent="0">
              <a:buNone/>
            </a:pPr>
            <a:r>
              <a:rPr lang="it-IT" sz="2000" dirty="0"/>
              <a:t>F) LE BANCHE SONO DISPONIBILI A RINUNCIARE AL 60% DEL LORO CREDITO, 30 % IN VIA DEFINITIVA  E UN ULTERIORE 30% SARA’ TRASFORMATO IN STRUMENTI FINANZIARI CON CARTTERISTICHE PARTICOLARE</a:t>
            </a:r>
          </a:p>
          <a:p>
            <a:pPr marL="0" indent="0">
              <a:buNone/>
            </a:pPr>
            <a:r>
              <a:rPr lang="it-IT" sz="2000" dirty="0"/>
              <a:t>G)IL PIANO PRESENTATO DAL PE PREVEDE IL PAREGGIO AL TERZO ANNO</a:t>
            </a:r>
          </a:p>
          <a:p>
            <a:pPr marL="0" indent="0">
              <a:buNone/>
            </a:pPr>
            <a:r>
              <a:rPr lang="it-IT" sz="2000" dirty="0"/>
              <a:t> H) LE BANCHE CONCEDERANNO UN FINANZIAMENTO DI 20.000 AL 2%</a:t>
            </a:r>
          </a:p>
          <a:p>
            <a:pPr marL="0" indent="0">
              <a:buNone/>
            </a:pPr>
            <a:r>
              <a:rPr lang="it-IT" sz="2000" dirty="0"/>
              <a:t>I) SI PROCEDERA’ ALLA RIDUZIONE DI PERSONALE IN ITALIA DI 200 UNITA’</a:t>
            </a:r>
          </a:p>
          <a:p>
            <a:pPr marL="0" indent="0">
              <a:buNone/>
            </a:pPr>
            <a:r>
              <a:rPr lang="it-IT" sz="2000" dirty="0"/>
              <a:t>L) SONO PREVISTI INVESTIMENTI PER 15.000 DA EFFETTUARE NEI PRIMI DUE ANNI </a:t>
            </a:r>
          </a:p>
          <a:p>
            <a:pPr marL="0" indent="0">
              <a:buNone/>
            </a:pPr>
            <a:r>
              <a:rPr lang="it-IT" sz="2000" dirty="0"/>
              <a:t>L) SARANNO STABILITI NUOIVI ACCORDI DI DISTRIBUZIONE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I DATI MANCANTI SONO STIMABILI A SCELTA.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   </a:t>
            </a:r>
            <a:r>
              <a:rPr lang="it-IT" sz="2000" dirty="0">
                <a:solidFill>
                  <a:srgbClr val="FF0000"/>
                </a:solidFill>
              </a:rPr>
              <a:t>PRESENTARE LE IPOTESI DI SOLUZIONR DELLA CRISI </a:t>
            </a:r>
          </a:p>
          <a:p>
            <a:pPr marL="0" indent="0">
              <a:buNone/>
            </a:pPr>
            <a:r>
              <a:rPr lang="it-IT" sz="2000" dirty="0"/>
              <a:t>     INCLUSO PIANO TRIENNALE</a:t>
            </a:r>
          </a:p>
          <a:p>
            <a:pPr marL="0" indent="0">
              <a:buNone/>
            </a:pPr>
            <a:r>
              <a:rPr lang="it-IT" sz="2000"/>
              <a:t> E SP ALLA FINE DEL PRIMO ESERCIZIO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35593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645</Words>
  <Application>Microsoft Office PowerPoint</Application>
  <PresentationFormat>Presentazione su schermo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ESERCIZIO ristrutturazione</vt:lpstr>
      <vt:lpstr>Ristrutturazione</vt:lpstr>
      <vt:lpstr>Dati</vt:lpstr>
      <vt:lpstr>DATI</vt:lpstr>
      <vt:lpstr>DATI</vt:lpstr>
      <vt:lpstr>Dati economici ultimi 3 esercizi per Paese</vt:lpstr>
      <vt:lpstr>Dati economici ultimi 3 esercizi per linea prodotto</vt:lpstr>
      <vt:lpstr>Stato Patrimoniale Capogruppo</vt:lpstr>
      <vt:lpstr>Dati per 182 bis LF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</dc:title>
  <dc:creator>antonio</dc:creator>
  <cp:lastModifiedBy>Antonio Taverna</cp:lastModifiedBy>
  <cp:revision>64</cp:revision>
  <dcterms:created xsi:type="dcterms:W3CDTF">2016-02-13T10:49:55Z</dcterms:created>
  <dcterms:modified xsi:type="dcterms:W3CDTF">2019-05-05T06:32:33Z</dcterms:modified>
</cp:coreProperties>
</file>