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4"/>
  </p:notesMasterIdLst>
  <p:handoutMasterIdLst>
    <p:handoutMasterId r:id="rId45"/>
  </p:handoutMasterIdLst>
  <p:sldIdLst>
    <p:sldId id="332" r:id="rId3"/>
    <p:sldId id="333" r:id="rId4"/>
    <p:sldId id="322" r:id="rId5"/>
    <p:sldId id="334" r:id="rId6"/>
    <p:sldId id="335" r:id="rId7"/>
    <p:sldId id="276" r:id="rId8"/>
    <p:sldId id="281" r:id="rId9"/>
    <p:sldId id="283" r:id="rId10"/>
    <p:sldId id="284" r:id="rId11"/>
    <p:sldId id="286" r:id="rId12"/>
    <p:sldId id="287" r:id="rId13"/>
    <p:sldId id="289" r:id="rId14"/>
    <p:sldId id="294" r:id="rId15"/>
    <p:sldId id="293" r:id="rId16"/>
    <p:sldId id="295" r:id="rId17"/>
    <p:sldId id="298" r:id="rId18"/>
    <p:sldId id="299" r:id="rId19"/>
    <p:sldId id="296" r:id="rId20"/>
    <p:sldId id="304" r:id="rId21"/>
    <p:sldId id="302" r:id="rId22"/>
    <p:sldId id="312" r:id="rId23"/>
    <p:sldId id="303" r:id="rId24"/>
    <p:sldId id="300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4" r:id="rId33"/>
    <p:sldId id="321" r:id="rId34"/>
    <p:sldId id="323" r:id="rId35"/>
    <p:sldId id="324" r:id="rId36"/>
    <p:sldId id="328" r:id="rId37"/>
    <p:sldId id="325" r:id="rId38"/>
    <p:sldId id="329" r:id="rId39"/>
    <p:sldId id="330" r:id="rId40"/>
    <p:sldId id="331" r:id="rId41"/>
    <p:sldId id="326" r:id="rId42"/>
    <p:sldId id="327" r:id="rId43"/>
  </p:sldIdLst>
  <p:sldSz cx="12188825" cy="6858000"/>
  <p:notesSz cx="6888163" cy="100203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4" autoAdjust="0"/>
    <p:restoredTop sz="86403" autoAdjust="0"/>
  </p:normalViewPr>
  <p:slideViewPr>
    <p:cSldViewPr showGuides="1">
      <p:cViewPr>
        <p:scale>
          <a:sx n="69" d="100"/>
          <a:sy n="69" d="100"/>
        </p:scale>
        <p:origin x="-1944" y="-78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5/7/2019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‹N›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3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5/7/2019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40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40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5/7/2019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5/7/2019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1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3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5/7/2019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5/7/2019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5/7/2019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3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5/7/2019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3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5/7/2019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3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7" y="6400803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FC8742-270C-44F7-9066-FA92BA56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Economia e Tecnica dei Mercati Finanziari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DC87C24-98A1-4421-A2E2-E7C82375B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/>
              <a:t>Business Combination</a:t>
            </a:r>
            <a:br>
              <a:rPr lang="en-US" sz="6600" dirty="0"/>
            </a:br>
            <a:r>
              <a:rPr lang="en-US" sz="6600" dirty="0"/>
              <a:t>IFRS 3R</a:t>
            </a:r>
          </a:p>
          <a:p>
            <a:pPr marL="0" indent="0">
              <a:buNone/>
            </a:pPr>
            <a:endParaRPr lang="en-US" sz="6600" dirty="0"/>
          </a:p>
          <a:p>
            <a:pPr marL="514350" indent="-514350">
              <a:buAutoNum type="alphaUcPeriod"/>
            </a:pPr>
            <a:r>
              <a:rPr lang="en-US" sz="2800" dirty="0"/>
              <a:t>TAVERNA</a:t>
            </a:r>
          </a:p>
          <a:p>
            <a:pPr marL="0" indent="0">
              <a:buNone/>
            </a:pPr>
            <a:r>
              <a:rPr lang="en-US" sz="2800" dirty="0"/>
              <a:t>Fonte PwC</a:t>
            </a:r>
          </a:p>
        </p:txBody>
      </p:sp>
    </p:spTree>
    <p:extLst>
      <p:ext uri="{BB962C8B-B14F-4D97-AF65-F5344CB8AC3E}">
        <p14:creationId xmlns:p14="http://schemas.microsoft.com/office/powerpoint/2010/main" val="36422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Definizione</a:t>
            </a:r>
            <a:r>
              <a:rPr lang="en-US" dirty="0"/>
              <a:t> e </a:t>
            </a:r>
            <a:r>
              <a:rPr lang="en-US" dirty="0" err="1"/>
              <a:t>ambito</a:t>
            </a:r>
            <a:r>
              <a:rPr lang="en-US" dirty="0"/>
              <a:t> di </a:t>
            </a:r>
            <a:r>
              <a:rPr lang="en-US" dirty="0" err="1"/>
              <a:t>applicazione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Casi di </a:t>
            </a:r>
            <a:r>
              <a:rPr lang="it-IT" sz="2800" b="1" dirty="0"/>
              <a:t>esclusione</a:t>
            </a:r>
            <a:r>
              <a:rPr lang="it-IT" sz="2800" dirty="0"/>
              <a:t> dell’IFRS 3R:</a:t>
            </a:r>
          </a:p>
          <a:p>
            <a:pPr marL="0" indent="0">
              <a:buNone/>
            </a:pPr>
            <a:r>
              <a:rPr lang="it-IT" sz="2800" dirty="0"/>
              <a:t>a) la costituzione di una joint venture </a:t>
            </a:r>
          </a:p>
          <a:p>
            <a:pPr marL="0" indent="0">
              <a:buNone/>
            </a:pPr>
            <a:r>
              <a:rPr lang="it-IT" sz="2800" dirty="0"/>
              <a:t>b) l’acquisizione di un’attività o di un gruppo di attività che non costituisce un’attività aziendale, così come definita</a:t>
            </a:r>
          </a:p>
          <a:p>
            <a:pPr marL="0" indent="0">
              <a:buNone/>
            </a:pPr>
            <a:r>
              <a:rPr lang="it-IT" sz="2800" dirty="0"/>
              <a:t>c) una aggregazione di entità o attività aziendali sotto controllo comune</a:t>
            </a:r>
          </a:p>
        </p:txBody>
      </p:sp>
    </p:spTree>
    <p:extLst>
      <p:ext uri="{BB962C8B-B14F-4D97-AF65-F5344CB8AC3E}">
        <p14:creationId xmlns:p14="http://schemas.microsoft.com/office/powerpoint/2010/main" val="40474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/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Un’entità deve contabilizzare </a:t>
            </a:r>
            <a:r>
              <a:rPr lang="it-IT" sz="2800" b="1" dirty="0"/>
              <a:t>ogni aggregazione aziendale </a:t>
            </a:r>
            <a:r>
              <a:rPr lang="it-IT" sz="2800" dirty="0"/>
              <a:t>applicando l’</a:t>
            </a:r>
            <a:r>
              <a:rPr lang="it-IT" sz="2800" b="1" dirty="0" err="1"/>
              <a:t>acquisition</a:t>
            </a:r>
            <a:r>
              <a:rPr lang="it-IT" sz="2800" dirty="0"/>
              <a:t> </a:t>
            </a:r>
            <a:r>
              <a:rPr lang="it-IT" sz="2800" b="1" dirty="0" err="1"/>
              <a:t>method</a:t>
            </a:r>
            <a:r>
              <a:rPr lang="it-IT" sz="2800" b="1" dirty="0"/>
              <a:t>.</a:t>
            </a:r>
          </a:p>
          <a:p>
            <a:pPr marL="0" indent="0">
              <a:buNone/>
            </a:pPr>
            <a:r>
              <a:rPr lang="it-IT" sz="2800" dirty="0"/>
              <a:t>L’applicazione del metodo dell’acquisizione richiede: </a:t>
            </a:r>
          </a:p>
          <a:p>
            <a:pPr marL="426645" lvl="1" indent="0">
              <a:buNone/>
            </a:pPr>
            <a:r>
              <a:rPr lang="it-IT" b="1" dirty="0"/>
              <a:t>STEP 1</a:t>
            </a:r>
            <a:r>
              <a:rPr lang="it-IT" dirty="0"/>
              <a:t> l’identificazione dell’acquirente; </a:t>
            </a:r>
          </a:p>
          <a:p>
            <a:pPr marL="426645" lvl="1" indent="0">
              <a:buNone/>
            </a:pPr>
            <a:r>
              <a:rPr lang="it-IT" b="1" dirty="0"/>
              <a:t>STEP 2</a:t>
            </a:r>
            <a:r>
              <a:rPr lang="it-IT" dirty="0"/>
              <a:t> la determinazione della data di acquisizione; </a:t>
            </a:r>
          </a:p>
          <a:p>
            <a:pPr marL="426645" lvl="1" indent="0">
              <a:buNone/>
            </a:pPr>
            <a:r>
              <a:rPr lang="it-IT" b="1" dirty="0"/>
              <a:t>STEP 3</a:t>
            </a:r>
            <a:r>
              <a:rPr lang="it-IT" dirty="0"/>
              <a:t> la rilevazione e la valutazione delle attività identificabili acquisite, delle passività e passività potenziali assunte e qualsiasi partecipazione di minoranza nell’acquisita</a:t>
            </a:r>
            <a:r>
              <a:rPr lang="it-IT" dirty="0">
                <a:sym typeface="Wingdings" panose="05000000000000000000" pitchFamily="2" charset="2"/>
              </a:rPr>
              <a:t> determinazione del Costo di Acquisto;</a:t>
            </a:r>
            <a:endParaRPr lang="it-IT" dirty="0"/>
          </a:p>
          <a:p>
            <a:pPr marL="426645" lvl="1" indent="0">
              <a:buNone/>
            </a:pPr>
            <a:r>
              <a:rPr lang="it-IT" b="1" dirty="0"/>
              <a:t>STEP 4</a:t>
            </a:r>
            <a:r>
              <a:rPr lang="it-IT" dirty="0"/>
              <a:t> la rilevazione e la valutazione dell’avviamento o di un utile derivante da un acquisto a prezzi favorevoli.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48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1 </a:t>
            </a:r>
            <a:r>
              <a:rPr lang="it-IT" sz="3200" dirty="0"/>
              <a:t>identificazione 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9" y="1473200"/>
            <a:ext cx="9937104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Per ogni business </a:t>
            </a:r>
            <a:r>
              <a:rPr lang="it-IT" dirty="0" err="1"/>
              <a:t>combination</a:t>
            </a:r>
            <a:r>
              <a:rPr lang="it-IT" dirty="0"/>
              <a:t>, una delle entità coinvolte nell’operazione deve essere identificata come </a:t>
            </a:r>
            <a:r>
              <a:rPr lang="it-IT" u="sng" dirty="0"/>
              <a:t>acquirente</a:t>
            </a:r>
            <a:r>
              <a:rPr lang="it-IT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b="1" dirty="0"/>
              <a:t>Acquirente</a:t>
            </a:r>
            <a:r>
              <a:rPr lang="it-IT" dirty="0"/>
              <a:t> intendendosi come </a:t>
            </a:r>
            <a:r>
              <a:rPr lang="it-IT" b="1" dirty="0"/>
              <a:t>entità che assume il controllo dell’acquisita </a:t>
            </a:r>
            <a:r>
              <a:rPr lang="it-IT" dirty="0"/>
              <a:t>post business </a:t>
            </a:r>
            <a:r>
              <a:rPr lang="it-IT" dirty="0" err="1"/>
              <a:t>combination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concetto di controllo </a:t>
            </a:r>
            <a:r>
              <a:rPr lang="it-IT" dirty="0"/>
              <a:t>è contenuto nell’</a:t>
            </a:r>
            <a:r>
              <a:rPr lang="it-IT" b="1" dirty="0"/>
              <a:t>IFRS 10</a:t>
            </a:r>
          </a:p>
        </p:txBody>
      </p:sp>
    </p:spTree>
    <p:extLst>
      <p:ext uri="{BB962C8B-B14F-4D97-AF65-F5344CB8AC3E}">
        <p14:creationId xmlns:p14="http://schemas.microsoft.com/office/powerpoint/2010/main" val="3696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1 </a:t>
            </a:r>
            <a:r>
              <a:rPr lang="it-IT" sz="3200" dirty="0"/>
              <a:t>identificazione 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Quali sono gli elementi che permettono di identificare il “controllo”? (*)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/>
              <a:t>l’esistenza del potere sulla controllata;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/>
              <a:t>l’esposizione alla variabilità dei risultati raggiunti dalla controllata;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/>
              <a:t>la capacità di utilizzare quello stesso potere per influenzare i risultati della controllata.</a:t>
            </a:r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(*) Secondo la definizione da IFRS 10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373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1 </a:t>
            </a:r>
            <a:r>
              <a:rPr lang="it-IT" sz="3200" dirty="0"/>
              <a:t>identificazione 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Si </a:t>
            </a:r>
            <a:r>
              <a:rPr lang="it-IT" b="1" dirty="0"/>
              <a:t>presume</a:t>
            </a:r>
            <a:r>
              <a:rPr lang="it-IT" dirty="0"/>
              <a:t> che </a:t>
            </a:r>
            <a:r>
              <a:rPr lang="it-IT" b="1" dirty="0"/>
              <a:t>esista il controllo </a:t>
            </a:r>
            <a:r>
              <a:rPr lang="it-IT" dirty="0"/>
              <a:t>dell’entità A sull’entità B quando l’entità A possiede (o acquisisce) più della metà dei diritti di voto dell’entità B a meno che, in casi eccezionali, possa essere chiaramente dimostrato che tale possesso non costituisce controllo.</a:t>
            </a:r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53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1 </a:t>
            </a:r>
            <a:r>
              <a:rPr lang="it-IT" sz="3200" dirty="0"/>
              <a:t>identificazione 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055815" y="2145271"/>
            <a:ext cx="2295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Tx/>
            </a:pPr>
            <a:r>
              <a:rPr lang="it-IT" b="1" dirty="0">
                <a:solidFill>
                  <a:srgbClr val="C00000"/>
                </a:solidFill>
                <a:latin typeface="Georgia" pitchFamily="18" charset="0"/>
              </a:rPr>
              <a:t>CONTROLLO</a:t>
            </a:r>
            <a:endParaRPr lang="it-IT" sz="1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700481" y="1700808"/>
            <a:ext cx="541020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800" dirty="0"/>
              <a:t>Controllo di fatto: </a:t>
            </a:r>
            <a:r>
              <a:rPr lang="it-IT" sz="1800" b="1" dirty="0"/>
              <a:t> A possiede una quota minore del 50% dei diritti di voto esercitabili in assemblea </a:t>
            </a:r>
            <a:r>
              <a:rPr lang="it-IT" sz="1800" dirty="0"/>
              <a:t>ed ha:</a:t>
            </a:r>
          </a:p>
          <a:p>
            <a:r>
              <a:rPr lang="it-IT" sz="1800" dirty="0"/>
              <a:t>a) il controllo di più del 50% dei diritti di voto in virtù di un accordo con altri investitori; </a:t>
            </a:r>
          </a:p>
          <a:p>
            <a:r>
              <a:rPr lang="it-IT" sz="1800" dirty="0"/>
              <a:t>b) il potere sulle "</a:t>
            </a:r>
            <a:r>
              <a:rPr lang="it-IT" sz="1800" dirty="0" err="1"/>
              <a:t>relevant</a:t>
            </a:r>
            <a:r>
              <a:rPr lang="it-IT" sz="1800" dirty="0"/>
              <a:t> </a:t>
            </a:r>
            <a:r>
              <a:rPr lang="it-IT" sz="1800" dirty="0" err="1"/>
              <a:t>activities</a:t>
            </a:r>
            <a:r>
              <a:rPr lang="it-IT" sz="1800" dirty="0"/>
              <a:t>" dell'entità B in forza di uno statuto o di un accordo; </a:t>
            </a:r>
          </a:p>
          <a:p>
            <a:r>
              <a:rPr lang="it-IT" sz="1800" dirty="0"/>
              <a:t>c) il potere di nominare o di rimuovere la maggioranza dei membri del consiglio di amministrazione ed il controllo dell'entità B è detenuto da quel consiglio o organo; </a:t>
            </a:r>
          </a:p>
          <a:p>
            <a:r>
              <a:rPr lang="it-IT" sz="1800" dirty="0"/>
              <a:t>o</a:t>
            </a:r>
          </a:p>
          <a:p>
            <a:r>
              <a:rPr lang="it-IT" sz="1800" dirty="0"/>
              <a:t>d) il potere di esercitare la maggioranza dei diritti di voto nelle sedute del consiglio di amministrazione, ed il controllo dell'entità B è detenuto da quel consiglio o organo. </a:t>
            </a:r>
          </a:p>
          <a:p>
            <a:endParaRPr lang="it-IT" sz="1800" dirty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55811" y="3318809"/>
            <a:ext cx="2209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SzTx/>
            </a:pPr>
            <a:r>
              <a:rPr lang="it-IT" sz="1800" dirty="0"/>
              <a:t>Controllo legale: A possiede (o acquisisce) </a:t>
            </a:r>
            <a:r>
              <a:rPr lang="it-IT" sz="1800" b="1" dirty="0"/>
              <a:t>più del 50% dei diritti di voto </a:t>
            </a:r>
            <a:r>
              <a:rPr lang="it-IT" sz="1800" dirty="0"/>
              <a:t>di B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351633" y="2348880"/>
            <a:ext cx="11848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2998068" y="263300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1 </a:t>
            </a:r>
            <a:r>
              <a:rPr lang="it-IT" sz="3200" dirty="0"/>
              <a:t>identificazione 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/>
              <a:t>Per l’individuazione dell’acquirente si deve prescindere dalle modalità tecniche di attuazione dell’operazione e dalla struttura legale risultante dalla aggregazione.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Solitamente l’acquirente si identifica come (</a:t>
            </a:r>
            <a:r>
              <a:rPr lang="it-IT" b="1" dirty="0"/>
              <a:t>presunzioni relative</a:t>
            </a:r>
            <a:r>
              <a:rPr lang="it-IT" dirty="0"/>
              <a:t>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• L’entità con il maggior fair </a:t>
            </a:r>
            <a:r>
              <a:rPr lang="it-IT" dirty="0" err="1"/>
              <a:t>value</a:t>
            </a: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• L’entità che versa il corrispettivo in denaro o in altre attività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• L’entità il cui management è in grado di guidare la scelta del gruppo dirigente dell’entità risultante dall’aggregazione</a:t>
            </a:r>
          </a:p>
        </p:txBody>
      </p:sp>
    </p:spTree>
    <p:extLst>
      <p:ext uri="{BB962C8B-B14F-4D97-AF65-F5344CB8AC3E}">
        <p14:creationId xmlns:p14="http://schemas.microsoft.com/office/powerpoint/2010/main" val="25880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1 </a:t>
            </a:r>
            <a:r>
              <a:rPr lang="it-IT" sz="3200" dirty="0"/>
              <a:t>identificazione 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4077072"/>
            <a:ext cx="10796875" cy="23042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49797" y="1340770"/>
            <a:ext cx="11233247" cy="54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endParaRPr lang="it-IT" sz="1800" dirty="0"/>
          </a:p>
          <a:p>
            <a:pPr marL="0" lvl="1" algn="just" defTabSz="695325">
              <a:spcAft>
                <a:spcPct val="20000"/>
              </a:spcAft>
            </a:pPr>
            <a:endParaRPr lang="it-IT" sz="1800" dirty="0"/>
          </a:p>
          <a:p>
            <a:pPr marL="0" lvl="1" algn="just" defTabSz="695325">
              <a:spcAft>
                <a:spcPct val="20000"/>
              </a:spcAft>
            </a:pPr>
            <a:endParaRPr lang="it-IT" sz="1800" dirty="0"/>
          </a:p>
          <a:p>
            <a:pPr marL="0" lvl="1" algn="just" defTabSz="695325">
              <a:spcAft>
                <a:spcPct val="20000"/>
              </a:spcAft>
            </a:pPr>
            <a:endParaRPr lang="it-IT" sz="1800" dirty="0"/>
          </a:p>
          <a:p>
            <a:pPr marL="0" lvl="1" algn="just" defTabSz="695325">
              <a:spcAft>
                <a:spcPct val="20000"/>
              </a:spcAft>
            </a:pPr>
            <a:endParaRPr lang="it-IT" sz="1800" dirty="0"/>
          </a:p>
          <a:p>
            <a:pPr marL="0" lvl="1" algn="just" defTabSz="695325">
              <a:spcAft>
                <a:spcPct val="20000"/>
              </a:spcAft>
            </a:pPr>
            <a:endParaRPr lang="it-IT" sz="1800" dirty="0"/>
          </a:p>
          <a:p>
            <a:pPr marL="0" lvl="1" algn="just" defTabSz="695325">
              <a:spcAft>
                <a:spcPct val="20000"/>
              </a:spcAft>
            </a:pPr>
            <a:r>
              <a:rPr lang="it-IT" sz="1800" dirty="0"/>
              <a:t>La società A possiede 35 % di voti della società C ed il 40 % di voti nella società B.</a:t>
            </a:r>
          </a:p>
          <a:p>
            <a:pPr marL="0" lvl="1" algn="just" defTabSz="695325">
              <a:spcAft>
                <a:spcPct val="20000"/>
              </a:spcAft>
            </a:pPr>
            <a:r>
              <a:rPr lang="it-IT" sz="1800" dirty="0"/>
              <a:t>B possiede il 60 % di voti in C.</a:t>
            </a:r>
          </a:p>
          <a:p>
            <a:pPr marL="0" lvl="1" algn="just" defTabSz="695325">
              <a:spcAft>
                <a:spcPct val="20000"/>
              </a:spcAft>
            </a:pPr>
            <a:endParaRPr lang="it-IT" sz="1700" dirty="0"/>
          </a:p>
          <a:p>
            <a:pPr marL="0" lvl="1" algn="just" defTabSz="695325">
              <a:spcAft>
                <a:spcPct val="20000"/>
              </a:spcAft>
            </a:pPr>
            <a:r>
              <a:rPr lang="it-IT" sz="1700" dirty="0"/>
              <a:t>A detiene, direttamente e indirettamente, un 59% di proprietà in C. (Nel dettaglio il 59% è</a:t>
            </a:r>
          </a:p>
          <a:p>
            <a:pPr marL="0" lvl="1" algn="just" defTabSz="695325">
              <a:spcAft>
                <a:spcPct val="20000"/>
              </a:spcAft>
            </a:pPr>
            <a:r>
              <a:rPr lang="it-IT" sz="1700" dirty="0"/>
              <a:t>ottenuto dalla somma di 35% dei voti in C detenuti direttamente da A, e dal 24% dei diritti di voto in C detenuti indirettamente da B (ovvero il 40% del 60% che B possiede in C).</a:t>
            </a:r>
          </a:p>
          <a:p>
            <a:pPr marL="0" lvl="1" algn="just" defTabSz="695325">
              <a:spcAft>
                <a:spcPct val="20000"/>
              </a:spcAft>
            </a:pPr>
            <a:r>
              <a:rPr lang="it-IT" sz="1700" dirty="0"/>
              <a:t>Benché gli interessi totali di A eccedano il 50 %, ciò può non essere sufficiente a</a:t>
            </a:r>
          </a:p>
          <a:p>
            <a:pPr marL="0" lvl="1" algn="just" defTabSz="695325">
              <a:spcAft>
                <a:spcPct val="20000"/>
              </a:spcAft>
            </a:pPr>
            <a:r>
              <a:rPr lang="it-IT" sz="1700" dirty="0"/>
              <a:t>determinare il controllo su C.</a:t>
            </a:r>
          </a:p>
          <a:p>
            <a:pPr marL="0" lvl="1" algn="just" defTabSz="695325">
              <a:spcAft>
                <a:spcPct val="20000"/>
              </a:spcAft>
            </a:pPr>
            <a:endParaRPr lang="it-IT" sz="1800" dirty="0"/>
          </a:p>
          <a:p>
            <a:pPr marL="0" lvl="1" algn="just" defTabSz="695325">
              <a:spcAft>
                <a:spcPct val="20000"/>
              </a:spcAft>
            </a:pPr>
            <a:r>
              <a:rPr lang="it-IT" sz="1700" dirty="0"/>
              <a:t>Riprendendo l’esempio, A non ha il controllo sul 59 % della azienda perché non ha il controllo sui voti esercitabili da B. Il rapporto tra A e B è quindi limitato ad una </a:t>
            </a:r>
            <a:r>
              <a:rPr lang="it-IT" sz="1700" b="1" dirty="0"/>
              <a:t>influenza significativa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820" y="1470119"/>
            <a:ext cx="8208912" cy="174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2 </a:t>
            </a:r>
            <a:r>
              <a:rPr lang="it-IT" sz="3200" dirty="0"/>
              <a:t>la determinazione della data di acquisizione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09835" y="1700809"/>
            <a:ext cx="102008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r>
              <a:rPr lang="it-IT" sz="1800" dirty="0"/>
              <a:t>La data in cui l’acquirente ottiene il controllo dell’acquisita è generalmente la data in cui l’acquirente </a:t>
            </a:r>
          </a:p>
          <a:p>
            <a:pPr marL="0" lvl="1" algn="ctr" defTabSz="695325">
              <a:spcAft>
                <a:spcPct val="20000"/>
              </a:spcAft>
            </a:pPr>
            <a:r>
              <a:rPr lang="it-IT" sz="1800" b="1" dirty="0"/>
              <a:t>trasferisce legalmente il corrispettivo</a:t>
            </a:r>
            <a:r>
              <a:rPr lang="it-IT" sz="1800" dirty="0"/>
              <a:t>, </a:t>
            </a:r>
          </a:p>
          <a:p>
            <a:pPr marL="0" lvl="1" algn="ctr" defTabSz="695325">
              <a:spcAft>
                <a:spcPct val="20000"/>
              </a:spcAft>
            </a:pPr>
            <a:r>
              <a:rPr lang="it-IT" sz="1800" b="1" dirty="0"/>
              <a:t>acquisisce le attività </a:t>
            </a:r>
            <a:r>
              <a:rPr lang="it-IT" sz="1800" dirty="0"/>
              <a:t>e </a:t>
            </a:r>
          </a:p>
          <a:p>
            <a:pPr marL="0" lvl="1" algn="ctr" defTabSz="695325">
              <a:spcAft>
                <a:spcPct val="20000"/>
              </a:spcAft>
            </a:pPr>
            <a:r>
              <a:rPr lang="it-IT" sz="1800" b="1" dirty="0"/>
              <a:t>assume le passività dell’acquisita</a:t>
            </a:r>
            <a:r>
              <a:rPr lang="it-IT" sz="1800" dirty="0"/>
              <a:t> </a:t>
            </a:r>
          </a:p>
          <a:p>
            <a:pPr marL="0" lvl="1" algn="just" defTabSz="695325">
              <a:spcAft>
                <a:spcPct val="20000"/>
              </a:spcAft>
            </a:pPr>
            <a:r>
              <a:rPr lang="it-IT" sz="1800" dirty="0"/>
              <a:t> la </a:t>
            </a:r>
            <a:r>
              <a:rPr lang="it-IT" sz="1800" b="1" dirty="0"/>
              <a:t>data di chiusura del contratto</a:t>
            </a:r>
            <a:r>
              <a:rPr lang="it-IT" sz="1800" dirty="0"/>
              <a:t>.</a:t>
            </a:r>
          </a:p>
          <a:p>
            <a:endParaRPr lang="it-IT" sz="1800" dirty="0">
              <a:solidFill>
                <a:schemeClr val="tx2"/>
              </a:solidFill>
              <a:latin typeface="Georgia"/>
            </a:endParaRPr>
          </a:p>
          <a:p>
            <a:r>
              <a:rPr lang="it-IT" sz="1800" dirty="0"/>
              <a:t>Tuttavia, l’acquirente potrebbe </a:t>
            </a:r>
            <a:r>
              <a:rPr lang="it-IT" sz="1800" u="sng" dirty="0"/>
              <a:t>ottenere il controllo </a:t>
            </a:r>
            <a:r>
              <a:rPr lang="it-IT" sz="1800" dirty="0"/>
              <a:t>in </a:t>
            </a:r>
            <a:r>
              <a:rPr lang="it-IT" sz="1800" b="1" dirty="0"/>
              <a:t>una data antecedente </a:t>
            </a:r>
            <a:r>
              <a:rPr lang="it-IT" sz="1800" dirty="0"/>
              <a:t>o </a:t>
            </a:r>
            <a:r>
              <a:rPr lang="it-IT" sz="1800" b="1" dirty="0"/>
              <a:t>susseguente alla data di chiusura</a:t>
            </a:r>
            <a:r>
              <a:rPr lang="it-IT" sz="1800" dirty="0"/>
              <a:t>. </a:t>
            </a:r>
          </a:p>
          <a:p>
            <a:r>
              <a:rPr lang="it-IT" sz="1800" dirty="0"/>
              <a:t>Per esempio, la data di acquisizione precede la data di chiusura se un accordo scritto dispone che l’acquirente ottenga il controllo dell’acquisita in una data antecedente alla data di chiusura. </a:t>
            </a:r>
            <a:r>
              <a:rPr lang="it-IT" sz="1800" b="1" dirty="0"/>
              <a:t>Nell’identificare la data di acquisizione, un acquirente deve considerare tutti i fatti e le circostanze pertinenti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5302323" y="5877274"/>
            <a:ext cx="6324600" cy="617195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Georgia" pitchFamily="18" charset="0"/>
              </a:rPr>
              <a:t>PERCHE’ E’ IMPORTANTE LA DATA </a:t>
            </a:r>
            <a:r>
              <a:rPr lang="it-IT" sz="2200" dirty="0" err="1">
                <a:solidFill>
                  <a:schemeClr val="bg1"/>
                </a:solidFill>
                <a:latin typeface="Georgia" pitchFamily="18" charset="0"/>
              </a:rPr>
              <a:t>DI</a:t>
            </a:r>
            <a:r>
              <a:rPr lang="it-IT" sz="2200" dirty="0">
                <a:solidFill>
                  <a:schemeClr val="bg1"/>
                </a:solidFill>
                <a:latin typeface="Georgia" pitchFamily="18" charset="0"/>
              </a:rPr>
              <a:t> ACQUISIZIONE?</a:t>
            </a:r>
            <a:endParaRPr lang="it-IT" sz="2200" dirty="0" err="1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2200" b="1" dirty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determinazione 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09835" y="1700809"/>
            <a:ext cx="10200846" cy="37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defTabSz="695325">
              <a:spcAft>
                <a:spcPct val="20000"/>
              </a:spcAft>
            </a:pPr>
            <a:r>
              <a:rPr lang="it-IT" sz="1800" dirty="0"/>
              <a:t>Le </a:t>
            </a:r>
            <a:r>
              <a:rPr lang="it-IT" sz="1800" b="1" dirty="0"/>
              <a:t>attività identificabili acquisite </a:t>
            </a:r>
            <a:r>
              <a:rPr lang="it-IT" sz="1800" dirty="0"/>
              <a:t>e le </a:t>
            </a:r>
            <a:r>
              <a:rPr lang="it-IT" sz="1800" b="1" dirty="0"/>
              <a:t>passività identificabili assunte </a:t>
            </a:r>
            <a:r>
              <a:rPr lang="it-IT" sz="1800" dirty="0"/>
              <a:t>devono essere parte dello scambio avvenuto tra l’acquirente e l’acquisita (o i suoi precedenti soci) </a:t>
            </a:r>
            <a:r>
              <a:rPr lang="it-IT" sz="1800" b="1" dirty="0"/>
              <a:t>nell’ambito dell’operazione di aggregazione aziendale</a:t>
            </a:r>
            <a:r>
              <a:rPr lang="it-IT" sz="1800" dirty="0"/>
              <a:t>, e non il risultato di operazioni distinte.</a:t>
            </a:r>
            <a:endParaRPr lang="en-US" sz="1800" dirty="0"/>
          </a:p>
          <a:p>
            <a:endParaRPr lang="it-IT" sz="1800" dirty="0">
              <a:solidFill>
                <a:schemeClr val="tx2"/>
              </a:solidFill>
              <a:latin typeface="Georgia"/>
            </a:endParaRPr>
          </a:p>
          <a:p>
            <a:pPr marL="0" lvl="1" defTabSz="695325">
              <a:spcAft>
                <a:spcPct val="20000"/>
              </a:spcAft>
            </a:pPr>
            <a:r>
              <a:rPr lang="it-IT" sz="1800" dirty="0"/>
              <a:t>L’applicazione da parte dell’acquirente del principio e delle condizioni di rilevazione può condurre a rilevare alcune attività e passività che l’acquisita non aveva precedentemente rilevato come attività e passività nel proprio bilancio</a:t>
            </a:r>
            <a:r>
              <a:rPr lang="it-IT" sz="2200" dirty="0">
                <a:solidFill>
                  <a:schemeClr val="tx2"/>
                </a:solidFill>
                <a:latin typeface="Georgia"/>
              </a:rPr>
              <a:t>.</a:t>
            </a:r>
          </a:p>
          <a:p>
            <a:pPr marL="361950" lvl="1" indent="-182563" defTabSz="695325">
              <a:spcAft>
                <a:spcPct val="20000"/>
              </a:spcAft>
            </a:pPr>
            <a:endParaRPr lang="it-IT" sz="2200" dirty="0">
              <a:solidFill>
                <a:schemeClr val="tx2"/>
              </a:solidFill>
              <a:latin typeface="Georgia"/>
            </a:endParaRPr>
          </a:p>
          <a:p>
            <a:pPr marL="0" lvl="1" defTabSz="695325">
              <a:spcAft>
                <a:spcPct val="20000"/>
              </a:spcAft>
            </a:pPr>
            <a:r>
              <a:rPr lang="it-IT" sz="1800" i="1" u="sng" dirty="0"/>
              <a:t>Per esempio</a:t>
            </a:r>
            <a:r>
              <a:rPr lang="it-IT" sz="1800" dirty="0"/>
              <a:t>, l’acquirente rileva attività immateriali identificabili acquisite, quali un marchio, un brevetto o un rapporto con la clientela, che l’acquisita non aveva rilevato come attività nel proprio bilancio in quanto le aveva sviluppate internamente imputando a conto economico i relativi costi.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10372313" y="3548216"/>
            <a:ext cx="914401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AFBC4B-87FD-4994-804F-0DEA0209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Operazioni Straordinarie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AA480FC-15DD-4068-9E5A-3FF3D2BB6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/>
              <a:t>ACQUISIZIONE</a:t>
            </a:r>
          </a:p>
          <a:p>
            <a:pPr marL="0" indent="0">
              <a:buNone/>
            </a:pPr>
            <a:r>
              <a:rPr lang="en-US" sz="3200" b="1" dirty="0"/>
              <a:t>FUSIONE</a:t>
            </a:r>
          </a:p>
          <a:p>
            <a:pPr marL="0" indent="0">
              <a:buNone/>
            </a:pPr>
            <a:r>
              <a:rPr lang="en-US" sz="3200" b="1" dirty="0"/>
              <a:t>SCISSIONE</a:t>
            </a:r>
          </a:p>
          <a:p>
            <a:pPr marL="0" indent="0">
              <a:buNone/>
            </a:pPr>
            <a:r>
              <a:rPr lang="en-US" sz="3200" b="1" dirty="0"/>
              <a:t>CONFERIMENTO, COSTITUZIONE AZIENDA (NEWCO)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JOINT VENTURE</a:t>
            </a:r>
          </a:p>
          <a:p>
            <a:pPr marL="0" indent="0">
              <a:buNone/>
            </a:pPr>
            <a:r>
              <a:rPr lang="en-US" sz="3200" b="1" dirty="0"/>
              <a:t>ACQUISTI DI BRAND, CONTRATTI</a:t>
            </a:r>
          </a:p>
          <a:p>
            <a:pPr marL="0" indent="0">
              <a:buNone/>
            </a:pPr>
            <a:r>
              <a:rPr lang="en-US" sz="3200" b="1" dirty="0"/>
              <a:t>….</a:t>
            </a:r>
          </a:p>
          <a:p>
            <a:pPr marL="0" indent="0">
              <a:buNone/>
            </a:pP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0894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determinazione 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02677" y="1934864"/>
            <a:ext cx="3849131" cy="14773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/>
              <a:t>Fair </a:t>
            </a:r>
            <a:r>
              <a:rPr lang="it-IT" sz="1800" dirty="0" err="1"/>
              <a:t>value</a:t>
            </a:r>
            <a:r>
              <a:rPr lang="it-IT" sz="1800" dirty="0"/>
              <a:t>* attività</a:t>
            </a:r>
          </a:p>
          <a:p>
            <a:pPr algn="ctr"/>
            <a:r>
              <a:rPr lang="it-IT" sz="1800" dirty="0"/>
              <a:t>cedute, passività sostenute e</a:t>
            </a:r>
          </a:p>
          <a:p>
            <a:pPr algn="ctr"/>
            <a:r>
              <a:rPr lang="it-IT" sz="1800" dirty="0"/>
              <a:t>assunte e strumenti di</a:t>
            </a:r>
          </a:p>
          <a:p>
            <a:pPr algn="ctr"/>
            <a:r>
              <a:rPr lang="it-IT" sz="1800" dirty="0" err="1"/>
              <a:t>equity</a:t>
            </a:r>
            <a:r>
              <a:rPr lang="it-IT" sz="1800" dirty="0"/>
              <a:t> emessi come pagamento</a:t>
            </a:r>
          </a:p>
          <a:p>
            <a:pPr algn="ctr"/>
            <a:r>
              <a:rPr lang="it-IT" sz="1800" dirty="0"/>
              <a:t>del corrispettivo pattuito</a:t>
            </a:r>
            <a:endParaRPr lang="it-IT" sz="1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166419" y="2025715"/>
            <a:ext cx="4896544" cy="13542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/>
              <a:t>ZERO</a:t>
            </a:r>
            <a:r>
              <a:rPr lang="it-IT" sz="1800" b="1" dirty="0"/>
              <a:t> COSTI DI ACQUISTO PER ONERI ACCESSORI</a:t>
            </a:r>
          </a:p>
          <a:p>
            <a:r>
              <a:rPr lang="it-IT" sz="1800" dirty="0"/>
              <a:t>L’IFRS 3R non consente di capitalizzare nel costo di acquisto gli oneri accessori</a:t>
            </a:r>
            <a:endParaRPr lang="it-IT" sz="1800" dirty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86501" y="4694978"/>
            <a:ext cx="3168353" cy="206210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SzTx/>
            </a:pPr>
            <a:r>
              <a:rPr lang="it-IT" sz="3200" b="1" dirty="0"/>
              <a:t>COSTO DI ACQUISTO = corrispettivo trasferito</a:t>
            </a:r>
          </a:p>
        </p:txBody>
      </p:sp>
      <p:sp>
        <p:nvSpPr>
          <p:cNvPr id="3" name="Cross 2"/>
          <p:cNvSpPr/>
          <p:nvPr/>
        </p:nvSpPr>
        <p:spPr>
          <a:xfrm>
            <a:off x="5302325" y="2216328"/>
            <a:ext cx="562139" cy="65387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/>
          <p:cNvSpPr/>
          <p:nvPr/>
        </p:nvSpPr>
        <p:spPr>
          <a:xfrm>
            <a:off x="591825" y="4659532"/>
            <a:ext cx="5948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*Il </a:t>
            </a:r>
            <a:r>
              <a:rPr lang="it-IT" sz="1600" b="1" dirty="0"/>
              <a:t>fair </a:t>
            </a:r>
            <a:r>
              <a:rPr lang="it-IT" sz="1600" b="1" dirty="0" err="1"/>
              <a:t>value</a:t>
            </a:r>
            <a:r>
              <a:rPr lang="it-IT" sz="1600" b="1" dirty="0"/>
              <a:t> </a:t>
            </a:r>
            <a:r>
              <a:rPr lang="it-IT" sz="1600" dirty="0"/>
              <a:t>rappresentando il massimo valore al</a:t>
            </a:r>
          </a:p>
          <a:p>
            <a:r>
              <a:rPr lang="it-IT" sz="1600" dirty="0"/>
              <a:t>quale una attività può essere iscritta, comprensiva della</a:t>
            </a:r>
          </a:p>
          <a:p>
            <a:r>
              <a:rPr lang="it-IT" sz="1600" dirty="0"/>
              <a:t>eventuale fiscalità differita ad esso attribuita, permette</a:t>
            </a:r>
          </a:p>
          <a:p>
            <a:r>
              <a:rPr lang="it-IT" sz="1600" dirty="0"/>
              <a:t>di esprimere in maniera veritiera il prezzo pagato per</a:t>
            </a:r>
          </a:p>
          <a:p>
            <a:r>
              <a:rPr lang="it-IT" sz="1600" dirty="0"/>
              <a:t>acquisire l’oggetto di scambio dell’entità acquisita.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4553745" y="3253128"/>
            <a:ext cx="2404762" cy="12559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misurazione 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20278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21803" y="1473200"/>
            <a:ext cx="110172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b="1" dirty="0"/>
          </a:p>
          <a:p>
            <a:r>
              <a:rPr lang="it-IT" b="1" dirty="0"/>
              <a:t>Corrispettivo Potenziale  </a:t>
            </a:r>
            <a:r>
              <a:rPr lang="en-GB" dirty="0"/>
              <a:t>(i.e. contingent consideration): </a:t>
            </a:r>
          </a:p>
          <a:p>
            <a:r>
              <a:rPr lang="it-IT" dirty="0"/>
              <a:t>il corrispettivo che l’acquirente trasferisce in cambio dell’acquisita comprende qualsiasi attività o passività risultante da un accordo sul corrispettivo potenziale, </a:t>
            </a:r>
            <a:r>
              <a:rPr lang="it-IT" u="sng" dirty="0"/>
              <a:t>ossia gli eventuali pagamenti successivi all’acquisizione che dipendono dal verificarsi di eventi futuri.</a:t>
            </a:r>
          </a:p>
          <a:p>
            <a:pPr marL="269875" lvl="1" indent="-15875" algn="just" defTabSz="695325">
              <a:spcAft>
                <a:spcPct val="20000"/>
              </a:spcAft>
            </a:pPr>
            <a:endParaRPr lang="it-IT" u="sng" dirty="0"/>
          </a:p>
        </p:txBody>
      </p:sp>
      <p:sp>
        <p:nvSpPr>
          <p:cNvPr id="2" name="Oval 1"/>
          <p:cNvSpPr/>
          <p:nvPr/>
        </p:nvSpPr>
        <p:spPr>
          <a:xfrm>
            <a:off x="9478788" y="1105557"/>
            <a:ext cx="24482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Novità IFRS 3R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50742" y="3501010"/>
            <a:ext cx="11017224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75" lvl="1" indent="-15875" algn="just" defTabSz="695325">
              <a:spcAft>
                <a:spcPct val="20000"/>
              </a:spcAft>
            </a:pPr>
            <a:endParaRPr lang="it-IT" dirty="0"/>
          </a:p>
          <a:p>
            <a:pPr marL="15875" lvl="1" indent="-15875" algn="just" defTabSz="695325">
              <a:spcAft>
                <a:spcPct val="20000"/>
              </a:spcAft>
            </a:pPr>
            <a:r>
              <a:rPr lang="it-IT" dirty="0"/>
              <a:t>L’acquirente deve rilevare il fair </a:t>
            </a:r>
            <a:r>
              <a:rPr lang="it-IT" dirty="0" err="1"/>
              <a:t>value</a:t>
            </a:r>
            <a:r>
              <a:rPr lang="it-IT" dirty="0"/>
              <a:t> (valore equo) alla data di acquisizione del corrispettivo potenziale come parte del corrispettivo trasferito in cambio dell’acquisita. Gli aggiustamenti successivi sono contabilizzati nel conto economico dall’acquirente</a:t>
            </a:r>
          </a:p>
        </p:txBody>
      </p:sp>
    </p:spTree>
    <p:extLst>
      <p:ext uri="{BB962C8B-B14F-4D97-AF65-F5344CB8AC3E}">
        <p14:creationId xmlns:p14="http://schemas.microsoft.com/office/powerpoint/2010/main" val="14927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determinazione 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21803" y="1473202"/>
            <a:ext cx="110172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Per </a:t>
            </a:r>
            <a:r>
              <a:rPr lang="it-IT" b="1" dirty="0"/>
              <a:t>Oneri accessori (da spesare a Conto Economico) </a:t>
            </a:r>
            <a:r>
              <a:rPr lang="it-IT" dirty="0"/>
              <a:t>si intendono i: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costi dei consulenti,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costi dei legali,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costo dei periti,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costo dei revisori,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costi di professionisti in genere attribuibili all’acquisizione.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Unica eccezione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I costi di emissione di </a:t>
            </a:r>
            <a:r>
              <a:rPr lang="it-IT" b="1" dirty="0"/>
              <a:t>titoli di debito </a:t>
            </a:r>
            <a:r>
              <a:rPr lang="it-IT" dirty="0"/>
              <a:t>o di </a:t>
            </a:r>
            <a:r>
              <a:rPr lang="it-IT" b="1" dirty="0"/>
              <a:t>titoli azionari </a:t>
            </a:r>
            <a:r>
              <a:rPr lang="it-IT" dirty="0"/>
              <a:t>devono essere rilevati secondo quanto disposto dallo IAS 32 e dallo IAS 39 </a:t>
            </a:r>
          </a:p>
        </p:txBody>
      </p:sp>
      <p:sp>
        <p:nvSpPr>
          <p:cNvPr id="6" name="Oval 5"/>
          <p:cNvSpPr/>
          <p:nvPr/>
        </p:nvSpPr>
        <p:spPr>
          <a:xfrm>
            <a:off x="9555023" y="908720"/>
            <a:ext cx="24482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Novità IFRS 3R</a:t>
            </a:r>
          </a:p>
        </p:txBody>
      </p:sp>
    </p:spTree>
    <p:extLst>
      <p:ext uri="{BB962C8B-B14F-4D97-AF65-F5344CB8AC3E}">
        <p14:creationId xmlns:p14="http://schemas.microsoft.com/office/powerpoint/2010/main" val="42856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determinazione 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21803" y="1473202"/>
            <a:ext cx="110172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dirty="0"/>
          </a:p>
          <a:p>
            <a:pPr algn="just"/>
            <a:r>
              <a:rPr lang="it-IT" dirty="0"/>
              <a:t>L’acquirente deve valutare le attività acquisite e le passività assunte identificabili ai rispettivi </a:t>
            </a:r>
            <a:r>
              <a:rPr lang="it-IT" b="1" dirty="0"/>
              <a:t>fair </a:t>
            </a:r>
            <a:r>
              <a:rPr lang="it-IT" b="1" dirty="0" err="1"/>
              <a:t>value</a:t>
            </a:r>
            <a:r>
              <a:rPr lang="it-IT" b="1" dirty="0"/>
              <a:t> </a:t>
            </a:r>
            <a:r>
              <a:rPr lang="it-IT" dirty="0"/>
              <a:t>(valori equi) alla </a:t>
            </a:r>
            <a:r>
              <a:rPr lang="it-IT" b="1" dirty="0"/>
              <a:t>data di acquisizione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 </a:t>
            </a:r>
          </a:p>
          <a:p>
            <a:pPr algn="just"/>
            <a:r>
              <a:rPr lang="it-IT" dirty="0"/>
              <a:t>Per ogni aggregazione aziendale, l’acquirente deve valutare qualsiasi </a:t>
            </a:r>
            <a:r>
              <a:rPr lang="it-IT" b="1" dirty="0"/>
              <a:t>interessenza di minoranza </a:t>
            </a:r>
            <a:r>
              <a:rPr lang="it-IT" dirty="0"/>
              <a:t>nell’acquisita al fair </a:t>
            </a:r>
            <a:r>
              <a:rPr lang="it-IT" dirty="0" err="1"/>
              <a:t>value</a:t>
            </a:r>
            <a:r>
              <a:rPr lang="it-IT" dirty="0"/>
              <a:t> (valore equo) oppure in proporzione alla quota della partecipazione di minoranza nelle attività nette identificabili dell’acquisita.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b="1" i="1" dirty="0"/>
              <a:t>Interessenza di minoranza: </a:t>
            </a:r>
            <a:r>
              <a:rPr lang="it-IT" i="1" dirty="0"/>
              <a:t>Il patrimonio netto di una controllata non attribuibile, direttamente o indirettamente, a una controllante (non-</a:t>
            </a:r>
            <a:r>
              <a:rPr lang="it-IT" i="1" dirty="0" err="1"/>
              <a:t>controlling</a:t>
            </a:r>
            <a:r>
              <a:rPr lang="it-IT" i="1" dirty="0"/>
              <a:t> </a:t>
            </a:r>
            <a:r>
              <a:rPr lang="it-IT" i="1" dirty="0" err="1"/>
              <a:t>interest</a:t>
            </a:r>
            <a:r>
              <a:rPr lang="it-IT" i="1" dirty="0"/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29349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determinazione 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05780" y="1473203"/>
            <a:ext cx="113052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b="1" dirty="0"/>
          </a:p>
          <a:p>
            <a:pPr algn="just"/>
            <a:r>
              <a:rPr lang="it-IT" b="1" dirty="0"/>
              <a:t>Eccezioni al principio di rilevazione</a:t>
            </a:r>
          </a:p>
          <a:p>
            <a:pPr algn="just"/>
            <a:r>
              <a:rPr lang="it-IT" dirty="0"/>
              <a:t>Contrariamente allo IAS 37, </a:t>
            </a:r>
            <a:r>
              <a:rPr lang="it-IT" b="1" dirty="0"/>
              <a:t>l’acquirente rileva una passività potenziale </a:t>
            </a:r>
            <a:r>
              <a:rPr lang="it-IT" dirty="0"/>
              <a:t>assunta in una aggregazione aziendale alla data di acquisizione </a:t>
            </a:r>
            <a:r>
              <a:rPr lang="it-IT" b="1" dirty="0"/>
              <a:t>anche se è improbabile che, per adempiere all’obbligazione, sarà necessario l’impiego di risorse atte a produrre benefici economici.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Dopo la rilevazione iniziale e fino a quando la passività non è estinta, cancellata o scaduta, l’acquirente deve </a:t>
            </a:r>
            <a:r>
              <a:rPr lang="it-IT" u="sng" dirty="0"/>
              <a:t>valutare una passività potenziale </a:t>
            </a:r>
            <a:r>
              <a:rPr lang="it-IT" dirty="0"/>
              <a:t>rilevata in una aggregazione aziendale al valore maggiore tra: </a:t>
            </a:r>
          </a:p>
          <a:p>
            <a:pPr algn="just"/>
            <a:r>
              <a:rPr lang="it-IT" dirty="0"/>
              <a:t>a) l’ammontare che sarebbe rilevato in conformità allo IAS 37, e </a:t>
            </a:r>
          </a:p>
          <a:p>
            <a:r>
              <a:rPr lang="it-IT" dirty="0"/>
              <a:t>b)l’ammontare rilevato inizialmente meno, ove applicabile, l’ammortamento complessivo rilevato in conformità allo IAS 18 Ricavi.</a:t>
            </a:r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17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determinazione 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05780" y="1473203"/>
            <a:ext cx="113052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Eccezioni al principio di rilevazione e valutazione</a:t>
            </a:r>
          </a:p>
          <a:p>
            <a:pPr algn="just"/>
            <a:r>
              <a:rPr lang="it-IT" dirty="0"/>
              <a:t>L’acquirente deve </a:t>
            </a:r>
            <a:r>
              <a:rPr lang="it-IT" b="1" dirty="0"/>
              <a:t>rilevare e valutare un’attività o passività fiscale differita </a:t>
            </a:r>
            <a:r>
              <a:rPr lang="it-IT" dirty="0"/>
              <a:t>derivante dalle attività acquisite e dalle passività assunte in una aggregazione aziendale in </a:t>
            </a:r>
            <a:r>
              <a:rPr lang="it-IT" b="1" dirty="0"/>
              <a:t>conformità allo IAS 12 Imposte sul reddito</a:t>
            </a:r>
            <a:r>
              <a:rPr lang="it-IT" dirty="0"/>
              <a:t>. (EFRAG 15-01)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L’acquirente deve contabilizzare gli effetti fiscali potenziali di differenze e riporti a nuovo temporanei di un’acquisita in essere alla data di acquisizione o risultanti dall’acquisizione in conformità allo IAS 12.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L’acquirente deve </a:t>
            </a:r>
            <a:r>
              <a:rPr lang="it-IT" b="1" dirty="0"/>
              <a:t>rilevare e valutare una passività </a:t>
            </a:r>
            <a:r>
              <a:rPr lang="it-IT" dirty="0"/>
              <a:t>(o, eventualmente, una attività) relativa ad accordi per la corresponsione di benefici ai dipendenti dell’acquisita in </a:t>
            </a:r>
            <a:r>
              <a:rPr lang="it-IT" b="1" dirty="0"/>
              <a:t>conformità allo IAS 19 </a:t>
            </a:r>
            <a:r>
              <a:rPr lang="it-IT" dirty="0"/>
              <a:t>Benefici per i dipendenti.</a:t>
            </a:r>
          </a:p>
          <a:p>
            <a:pPr marL="361950" lvl="1" indent="-182563">
              <a:spcAft>
                <a:spcPct val="20000"/>
              </a:spcAft>
            </a:pPr>
            <a:endParaRPr lang="it-IT" sz="2000" dirty="0">
              <a:solidFill>
                <a:schemeClr val="tx2"/>
              </a:solidFill>
              <a:latin typeface="Georgia"/>
            </a:endParaRPr>
          </a:p>
          <a:p>
            <a:pPr algn="just"/>
            <a:endParaRPr lang="it-IT" b="1" dirty="0"/>
          </a:p>
        </p:txBody>
      </p:sp>
      <p:sp>
        <p:nvSpPr>
          <p:cNvPr id="6" name="Rectangle 5"/>
          <p:cNvSpPr/>
          <p:nvPr/>
        </p:nvSpPr>
        <p:spPr bwMode="ltGray">
          <a:xfrm>
            <a:off x="9979059" y="1498226"/>
            <a:ext cx="1600200" cy="3048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Georgia" pitchFamily="18" charset="0"/>
              </a:rPr>
              <a:t>IAS 12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9979059" y="4797154"/>
            <a:ext cx="1600200" cy="295083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Georgia" pitchFamily="18" charset="0"/>
              </a:rPr>
              <a:t>IAS 19</a:t>
            </a:r>
          </a:p>
        </p:txBody>
      </p:sp>
    </p:spTree>
    <p:extLst>
      <p:ext uri="{BB962C8B-B14F-4D97-AF65-F5344CB8AC3E}">
        <p14:creationId xmlns:p14="http://schemas.microsoft.com/office/powerpoint/2010/main" val="9867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determinazione 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7748" y="1473201"/>
            <a:ext cx="1159328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Eccezioni al principio di rilevazione e valutazione</a:t>
            </a:r>
          </a:p>
          <a:p>
            <a:pPr algn="just"/>
            <a:r>
              <a:rPr lang="it-IT" b="1" dirty="0"/>
              <a:t>Attività derivanti da indennizzi:</a:t>
            </a:r>
            <a:r>
              <a:rPr lang="it-IT" sz="2000" b="1" dirty="0"/>
              <a:t> </a:t>
            </a:r>
            <a:r>
              <a:rPr lang="it-IT" sz="2000" dirty="0"/>
              <a:t>per contratto il venditore indennizza l’acquirente per l’esito di un evento incerto relativo a un’attività o passività specifica. </a:t>
            </a:r>
          </a:p>
          <a:p>
            <a:pPr algn="just"/>
            <a:r>
              <a:rPr lang="it-IT" sz="2000" b="1" dirty="0"/>
              <a:t>Per esempio, </a:t>
            </a:r>
            <a:r>
              <a:rPr lang="it-IT" sz="2000" dirty="0"/>
              <a:t>il venditore può indennizzare l’acquirente per perdite superiori a un certo ammontare relative a una passività risultante da un particolare evento contingente; in altri termini, il venditore garantisce che la passività dell’acquirente non superi un importo specificato.</a:t>
            </a:r>
          </a:p>
          <a:p>
            <a:pPr algn="just"/>
            <a:endParaRPr lang="it-IT" dirty="0"/>
          </a:p>
          <a:p>
            <a:pPr algn="just"/>
            <a:r>
              <a:rPr lang="it-IT" sz="2000" dirty="0"/>
              <a:t>L’acquirente deve </a:t>
            </a:r>
            <a:r>
              <a:rPr lang="it-IT" sz="2000" b="1" dirty="0"/>
              <a:t>rilevare</a:t>
            </a:r>
            <a:r>
              <a:rPr lang="it-IT" sz="2000" dirty="0"/>
              <a:t> un’attività derivante da indennizzi nello stesso momento in cui rileva l’elemento indennizzato, </a:t>
            </a:r>
            <a:r>
              <a:rPr lang="it-IT" sz="2000" b="1" dirty="0"/>
              <a:t>valutandola con lo stesso criterio con cui valuta l’elemento indennizzato, subordinatamente alla necessità di svalutare </a:t>
            </a:r>
            <a:r>
              <a:rPr lang="it-IT" sz="2000" b="1"/>
              <a:t>gli importi </a:t>
            </a:r>
            <a:r>
              <a:rPr lang="it-IT" sz="2000" b="1" dirty="0"/>
              <a:t>non recuperabili</a:t>
            </a:r>
            <a:r>
              <a:rPr lang="it-IT" sz="2000" dirty="0"/>
              <a:t>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Pertanto, se l’indennizzo afferisce a un’attività o passività rilevata alla data di acquisizione e valutata al suo rispettivo fair </a:t>
            </a:r>
            <a:r>
              <a:rPr lang="it-IT" sz="2000" dirty="0" err="1"/>
              <a:t>value</a:t>
            </a:r>
            <a:r>
              <a:rPr lang="it-IT" sz="2000" dirty="0"/>
              <a:t> alla data di acquisizione, l’acquirente deve rilevare l’attività derivante da indennizzi alla data di acquisizione valutata al rispettivo fair </a:t>
            </a:r>
            <a:r>
              <a:rPr lang="it-IT" sz="2000" dirty="0" err="1"/>
              <a:t>value</a:t>
            </a:r>
            <a:r>
              <a:rPr lang="it-IT" sz="2000" dirty="0"/>
              <a:t> alla data di acquisizione.</a:t>
            </a:r>
          </a:p>
        </p:txBody>
      </p:sp>
      <p:sp>
        <p:nvSpPr>
          <p:cNvPr id="6" name="Rectangle 5"/>
          <p:cNvSpPr/>
          <p:nvPr/>
        </p:nvSpPr>
        <p:spPr bwMode="ltGray">
          <a:xfrm>
            <a:off x="9682574" y="908722"/>
            <a:ext cx="2028462" cy="958359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Georgia" pitchFamily="18" charset="0"/>
              </a:rPr>
              <a:t>Attività derivanti da indennizzi</a:t>
            </a:r>
          </a:p>
        </p:txBody>
      </p:sp>
    </p:spTree>
    <p:extLst>
      <p:ext uri="{BB962C8B-B14F-4D97-AF65-F5344CB8AC3E}">
        <p14:creationId xmlns:p14="http://schemas.microsoft.com/office/powerpoint/2010/main" val="37545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determinazione 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7748" y="1473203"/>
            <a:ext cx="115932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Eccezioni al principio di rilevazione e valutazione</a:t>
            </a:r>
          </a:p>
          <a:p>
            <a:pPr algn="just"/>
            <a:r>
              <a:rPr lang="it-IT" b="1" dirty="0"/>
              <a:t>Diritti riacquisiti</a:t>
            </a:r>
            <a:r>
              <a:rPr lang="it-IT" dirty="0"/>
              <a:t>: attività immateriale da valutare sulla base della durata residua del rispettivo contratto, senza tener conto se gli operatori di mercato considerino i rinnovi contrattuali potenziali ai fini della determinazione del fair </a:t>
            </a:r>
            <a:r>
              <a:rPr lang="it-IT" dirty="0" err="1"/>
              <a:t>value</a:t>
            </a:r>
            <a:r>
              <a:rPr lang="it-IT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Incentivi riconosciuti nei pagamenti basati su azioni</a:t>
            </a:r>
            <a:r>
              <a:rPr lang="it-IT" b="1" dirty="0"/>
              <a:t> </a:t>
            </a:r>
            <a:r>
              <a:rPr lang="it-IT" dirty="0"/>
              <a:t>(passività o strumento rappresentativo di capitale relativo alla sostituzione degli incentivi riconosciuti nei pagamenti basati su azioni di una acquisita con gli incentivi riconosciuti nei pagamenti basati su azioni dell’acquirente): valutazione in conformità al metodo indicato nell’IFRS 2.</a:t>
            </a:r>
          </a:p>
          <a:p>
            <a:pPr algn="just"/>
            <a:r>
              <a:rPr lang="it-IT" dirty="0"/>
              <a:t> </a:t>
            </a:r>
          </a:p>
          <a:p>
            <a:pPr algn="just"/>
            <a:r>
              <a:rPr lang="pt-BR" b="1" dirty="0"/>
              <a:t>Attività possedute per la vendita</a:t>
            </a:r>
            <a:r>
              <a:rPr lang="pt-BR" dirty="0"/>
              <a:t>:</a:t>
            </a:r>
            <a:r>
              <a:rPr lang="it-IT" dirty="0"/>
              <a:t> da valutare secondo quanto previsto dall’IFRS 5, al fair </a:t>
            </a:r>
            <a:r>
              <a:rPr lang="it-IT" dirty="0" err="1"/>
              <a:t>value</a:t>
            </a:r>
            <a:r>
              <a:rPr lang="it-IT" dirty="0"/>
              <a:t> al netto dei costi di vendita. </a:t>
            </a:r>
          </a:p>
        </p:txBody>
      </p:sp>
      <p:sp>
        <p:nvSpPr>
          <p:cNvPr id="6" name="Rectangle 5"/>
          <p:cNvSpPr/>
          <p:nvPr/>
        </p:nvSpPr>
        <p:spPr bwMode="ltGray">
          <a:xfrm>
            <a:off x="9670489" y="3140968"/>
            <a:ext cx="2028462" cy="512302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Georgia" pitchFamily="18" charset="0"/>
              </a:rPr>
              <a:t>IFRS 2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9682574" y="5445224"/>
            <a:ext cx="2028462" cy="512302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Georgia" pitchFamily="18" charset="0"/>
              </a:rPr>
              <a:t>IFRS 5</a:t>
            </a:r>
          </a:p>
        </p:txBody>
      </p:sp>
    </p:spTree>
    <p:extLst>
      <p:ext uri="{BB962C8B-B14F-4D97-AF65-F5344CB8AC3E}">
        <p14:creationId xmlns:p14="http://schemas.microsoft.com/office/powerpoint/2010/main" val="39522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4 </a:t>
            </a:r>
            <a:r>
              <a:rPr lang="it-IT" sz="2000" dirty="0"/>
              <a:t>la rilevazione e la valutazione dell’avviamento o di un utile derivante da un acquisto a prezzi favorevoli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7748" y="1473202"/>
            <a:ext cx="11593288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b="1" dirty="0">
                <a:latin typeface="+mj-lt"/>
                <a:ea typeface="+mj-ea"/>
                <a:cs typeface="+mj-cs"/>
              </a:rPr>
              <a:t>L’avviamento</a:t>
            </a:r>
            <a:r>
              <a:rPr lang="it-IT" dirty="0">
                <a:latin typeface="+mj-lt"/>
                <a:ea typeface="+mj-ea"/>
                <a:cs typeface="+mj-cs"/>
              </a:rPr>
              <a:t> è l’ </a:t>
            </a:r>
            <a:r>
              <a:rPr lang="it-IT" b="1" dirty="0">
                <a:latin typeface="+mj-lt"/>
                <a:ea typeface="+mj-ea"/>
                <a:cs typeface="+mj-cs"/>
              </a:rPr>
              <a:t>eccedenza (A - B) </a:t>
            </a:r>
            <a:r>
              <a:rPr lang="it-IT" dirty="0">
                <a:latin typeface="+mj-lt"/>
                <a:ea typeface="+mj-ea"/>
                <a:cs typeface="+mj-cs"/>
              </a:rPr>
              <a:t>di: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it-IT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b="1" dirty="0">
                <a:latin typeface="+mj-lt"/>
                <a:ea typeface="+mj-ea"/>
                <a:cs typeface="+mj-cs"/>
              </a:rPr>
              <a:t>A) la sommatoria di</a:t>
            </a:r>
            <a:r>
              <a:rPr lang="it-IT" dirty="0">
                <a:latin typeface="+mj-lt"/>
                <a:ea typeface="+mj-ea"/>
                <a:cs typeface="+mj-cs"/>
              </a:rPr>
              <a:t>: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dirty="0">
                <a:latin typeface="+mj-lt"/>
                <a:ea typeface="+mj-ea"/>
                <a:cs typeface="+mj-cs"/>
              </a:rPr>
              <a:t>i) il corrispettivo trasferito valutato in conformità al presente IFRS, che in genere richiede il fair </a:t>
            </a:r>
            <a:r>
              <a:rPr lang="it-IT" dirty="0" err="1">
                <a:latin typeface="+mj-lt"/>
                <a:ea typeface="+mj-ea"/>
                <a:cs typeface="+mj-cs"/>
              </a:rPr>
              <a:t>value</a:t>
            </a:r>
            <a:r>
              <a:rPr lang="it-IT" dirty="0">
                <a:latin typeface="+mj-lt"/>
                <a:ea typeface="+mj-ea"/>
                <a:cs typeface="+mj-cs"/>
              </a:rPr>
              <a:t> alla data di acquisizione; </a:t>
            </a:r>
          </a:p>
          <a:p>
            <a:pPr marL="514350" indent="-514350">
              <a:lnSpc>
                <a:spcPct val="85000"/>
              </a:lnSpc>
              <a:spcBef>
                <a:spcPct val="0"/>
              </a:spcBef>
              <a:buAutoNum type="romanLcParenR"/>
            </a:pPr>
            <a:endParaRPr lang="it-IT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dirty="0">
                <a:latin typeface="+mj-lt"/>
                <a:ea typeface="+mj-ea"/>
                <a:cs typeface="+mj-cs"/>
              </a:rPr>
              <a:t>ii) l’importo di qualsiasi partecipazione di minoranza nell’acquisita (non-</a:t>
            </a:r>
            <a:r>
              <a:rPr lang="it-IT" dirty="0" err="1">
                <a:latin typeface="+mj-lt"/>
                <a:ea typeface="+mj-ea"/>
                <a:cs typeface="+mj-cs"/>
              </a:rPr>
              <a:t>controlling</a:t>
            </a:r>
            <a:r>
              <a:rPr lang="it-IT" dirty="0">
                <a:latin typeface="+mj-lt"/>
                <a:ea typeface="+mj-ea"/>
                <a:cs typeface="+mj-cs"/>
              </a:rPr>
              <a:t> </a:t>
            </a:r>
            <a:r>
              <a:rPr lang="it-IT" dirty="0" err="1">
                <a:latin typeface="+mj-lt"/>
                <a:ea typeface="+mj-ea"/>
                <a:cs typeface="+mj-cs"/>
              </a:rPr>
              <a:t>interest</a:t>
            </a:r>
            <a:r>
              <a:rPr lang="it-IT" dirty="0">
                <a:latin typeface="+mj-lt"/>
                <a:ea typeface="+mj-ea"/>
                <a:cs typeface="+mj-cs"/>
              </a:rPr>
              <a:t>) valutato in conformità al presente IFRS;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it-IT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dirty="0">
                <a:latin typeface="+mj-lt"/>
                <a:ea typeface="+mj-ea"/>
                <a:cs typeface="+mj-cs"/>
              </a:rPr>
              <a:t>iii) in una aggregazione aziendale realizzata in più fasi, il fair </a:t>
            </a:r>
            <a:r>
              <a:rPr lang="it-IT" dirty="0" err="1">
                <a:latin typeface="+mj-lt"/>
                <a:ea typeface="+mj-ea"/>
                <a:cs typeface="+mj-cs"/>
              </a:rPr>
              <a:t>value</a:t>
            </a:r>
            <a:r>
              <a:rPr lang="it-IT" dirty="0">
                <a:latin typeface="+mj-lt"/>
                <a:ea typeface="+mj-ea"/>
                <a:cs typeface="+mj-cs"/>
              </a:rPr>
              <a:t> alla data di acquisizione delle interessenze nell’acquisita precedentemente possedute dall’acquirente;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it-IT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b="1" dirty="0">
                <a:latin typeface="+mj-lt"/>
                <a:ea typeface="+mj-ea"/>
                <a:cs typeface="+mj-cs"/>
              </a:rPr>
              <a:t>B) il valore netto degli importi</a:t>
            </a:r>
            <a:r>
              <a:rPr lang="it-IT" dirty="0">
                <a:latin typeface="+mj-lt"/>
                <a:ea typeface="+mj-ea"/>
                <a:cs typeface="+mj-cs"/>
              </a:rPr>
              <a:t>, alla data di acquisizione, delle attività identificabili acquisite e delle passività assunte identificabili valutate in conformità al presente IFRS.</a:t>
            </a:r>
          </a:p>
        </p:txBody>
      </p:sp>
    </p:spTree>
    <p:extLst>
      <p:ext uri="{BB962C8B-B14F-4D97-AF65-F5344CB8AC3E}">
        <p14:creationId xmlns:p14="http://schemas.microsoft.com/office/powerpoint/2010/main" val="3047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4 </a:t>
            </a:r>
            <a:r>
              <a:rPr lang="it-IT" sz="2000" dirty="0"/>
              <a:t>la rilevazione e la valutazione dell’avviamento o di un utile derivante da un acquisto a prezzi favorevoli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89756" y="1340769"/>
            <a:ext cx="115932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+mj-lt"/>
                <a:ea typeface="+mj-ea"/>
                <a:cs typeface="+mj-cs"/>
              </a:rPr>
              <a:t>Acquisti a prezzi favorevoli (B eccede A)</a:t>
            </a:r>
          </a:p>
          <a:p>
            <a:pPr algn="just"/>
            <a:r>
              <a:rPr lang="it-IT" dirty="0">
                <a:latin typeface="+mj-lt"/>
                <a:ea typeface="+mj-ea"/>
                <a:cs typeface="+mj-cs"/>
              </a:rPr>
              <a:t>Talvolta un acquirente acquista a prezzi favorevoli, ossia effettua una aggregazione aziendale in cui:</a:t>
            </a:r>
          </a:p>
          <a:p>
            <a:pPr algn="ctr"/>
            <a:r>
              <a:rPr lang="it-IT" b="1" dirty="0">
                <a:latin typeface="+mj-lt"/>
                <a:ea typeface="+mj-ea"/>
                <a:cs typeface="+mj-cs"/>
              </a:rPr>
              <a:t>valore delle attività nette acquisite </a:t>
            </a:r>
          </a:p>
          <a:p>
            <a:pPr algn="ctr"/>
            <a:r>
              <a:rPr lang="it-IT" b="1" dirty="0">
                <a:latin typeface="+mj-lt"/>
                <a:ea typeface="+mj-ea"/>
                <a:cs typeface="+mj-cs"/>
              </a:rPr>
              <a:t>è maggiore </a:t>
            </a:r>
          </a:p>
          <a:p>
            <a:pPr algn="ctr"/>
            <a:r>
              <a:rPr lang="it-IT" b="1" dirty="0">
                <a:latin typeface="+mj-lt"/>
                <a:ea typeface="+mj-ea"/>
                <a:cs typeface="+mj-cs"/>
              </a:rPr>
              <a:t>della somma dei corrispettivi trasferiti e</a:t>
            </a:r>
          </a:p>
          <a:p>
            <a:pPr algn="ctr"/>
            <a:r>
              <a:rPr lang="it-IT" b="1" dirty="0">
                <a:latin typeface="+mj-lt"/>
                <a:ea typeface="+mj-ea"/>
                <a:cs typeface="+mj-cs"/>
              </a:rPr>
              <a:t>delle partecipazioni di minoranza</a:t>
            </a:r>
          </a:p>
          <a:p>
            <a:pPr algn="just"/>
            <a:endParaRPr lang="it-IT" u="sng" dirty="0">
              <a:latin typeface="+mj-lt"/>
              <a:ea typeface="+mj-ea"/>
              <a:cs typeface="+mj-cs"/>
            </a:endParaRPr>
          </a:p>
          <a:p>
            <a:pPr algn="just"/>
            <a:r>
              <a:rPr lang="it-IT" u="sng" dirty="0">
                <a:latin typeface="+mj-lt"/>
                <a:ea typeface="+mj-ea"/>
                <a:cs typeface="+mj-cs"/>
              </a:rPr>
              <a:t>L’acquirente deve rilevare l’eccedenza risultante (utile) a conto economico, alla data di acquisizione</a:t>
            </a:r>
            <a:r>
              <a:rPr lang="it-IT" dirty="0">
                <a:latin typeface="+mj-lt"/>
                <a:ea typeface="+mj-ea"/>
                <a:cs typeface="+mj-cs"/>
              </a:rPr>
              <a:t>. L’utile deve essere attribuito all’acquirente.</a:t>
            </a: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  <a:p>
            <a:pPr algn="just"/>
            <a:r>
              <a:rPr lang="it-IT" b="1" dirty="0">
                <a:latin typeface="+mj-lt"/>
                <a:ea typeface="+mj-ea"/>
                <a:cs typeface="+mj-cs"/>
              </a:rPr>
              <a:t>Prima di rilevare </a:t>
            </a:r>
            <a:r>
              <a:rPr lang="it-IT" dirty="0">
                <a:latin typeface="+mj-lt"/>
                <a:ea typeface="+mj-ea"/>
                <a:cs typeface="+mj-cs"/>
              </a:rPr>
              <a:t>un utile per acquisto a prezzi favorevoli, l’acquirente deve verificare se ha identificato correttamente tutte le attività acquisite e le passività assunte e deve rilevare qualsiasi ulteriore attività o passività identificata in tale verifica (IFRS 3.36).</a:t>
            </a:r>
          </a:p>
        </p:txBody>
      </p:sp>
    </p:spTree>
    <p:extLst>
      <p:ext uri="{BB962C8B-B14F-4D97-AF65-F5344CB8AC3E}">
        <p14:creationId xmlns:p14="http://schemas.microsoft.com/office/powerpoint/2010/main" val="10788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Metodi di contabilizzazione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9876" y="260648"/>
            <a:ext cx="10157354" cy="6192688"/>
          </a:xfrm>
        </p:spPr>
        <p:txBody>
          <a:bodyPr>
            <a:normAutofit fontScale="40000" lnSpcReduction="20000"/>
          </a:bodyPr>
          <a:lstStyle/>
          <a:p>
            <a:endParaRPr lang="it-IT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r>
              <a:rPr lang="it-IT" sz="4400" b="1" dirty="0"/>
              <a:t>Pooling of </a:t>
            </a:r>
            <a:r>
              <a:rPr lang="it-IT" sz="4400" b="1" dirty="0" err="1"/>
              <a:t>interests</a:t>
            </a:r>
            <a:r>
              <a:rPr lang="it-IT" sz="4400" b="1" dirty="0"/>
              <a:t>*</a:t>
            </a:r>
          </a:p>
          <a:p>
            <a:pPr marL="0" indent="0">
              <a:buNone/>
            </a:pPr>
            <a:r>
              <a:rPr lang="it-IT" sz="4400" b="1" dirty="0"/>
              <a:t>         (continuità dei valori contabili)</a:t>
            </a:r>
          </a:p>
          <a:p>
            <a:pPr marL="0" indent="0">
              <a:buNone/>
            </a:pPr>
            <a:r>
              <a:rPr lang="it-IT" sz="4400" b="1" dirty="0"/>
              <a:t>          * </a:t>
            </a:r>
            <a:r>
              <a:rPr lang="it-IT" sz="4400" b="1" dirty="0" smtClean="0"/>
              <a:t>SIMILE </a:t>
            </a:r>
            <a:r>
              <a:rPr lang="it-IT" sz="4400" b="1" dirty="0"/>
              <a:t>PER OPERAZIONI TRA SOGGETTI SOTTO</a:t>
            </a:r>
          </a:p>
          <a:p>
            <a:pPr marL="0" indent="0">
              <a:buNone/>
            </a:pPr>
            <a:r>
              <a:rPr lang="it-IT" sz="4400" b="1"/>
              <a:t>     </a:t>
            </a:r>
            <a:r>
              <a:rPr lang="it-IT" sz="4400" b="1" smtClean="0"/>
              <a:t>        CONTROLLO </a:t>
            </a:r>
            <a:r>
              <a:rPr lang="it-IT" sz="4400" b="1" dirty="0"/>
              <a:t>COMUNE</a:t>
            </a:r>
          </a:p>
          <a:p>
            <a:pPr marL="0" indent="0">
              <a:buNone/>
            </a:pPr>
            <a:endParaRPr lang="it-IT" sz="4400" b="1" dirty="0"/>
          </a:p>
          <a:p>
            <a:endParaRPr lang="it-IT" sz="4400" b="1" dirty="0"/>
          </a:p>
          <a:p>
            <a:r>
              <a:rPr lang="it-IT" sz="4400" b="1" dirty="0" err="1"/>
              <a:t>Acquisition</a:t>
            </a:r>
            <a:r>
              <a:rPr lang="it-IT" sz="4400" b="1" dirty="0"/>
              <a:t> </a:t>
            </a:r>
            <a:r>
              <a:rPr lang="it-IT" sz="4400" b="1" dirty="0" err="1"/>
              <a:t>method</a:t>
            </a:r>
            <a:endParaRPr lang="it-IT" sz="4400" b="1" dirty="0"/>
          </a:p>
          <a:p>
            <a:endParaRPr lang="it-IT" sz="4400" b="1" dirty="0"/>
          </a:p>
          <a:p>
            <a:pPr marL="0" indent="0">
              <a:buNone/>
            </a:pPr>
            <a:endParaRPr lang="it-IT" sz="3500" b="1" dirty="0"/>
          </a:p>
          <a:p>
            <a:pPr marL="0" indent="0">
              <a:buNone/>
            </a:pPr>
            <a:r>
              <a:rPr lang="it-IT" sz="3500" b="1" dirty="0"/>
              <a:t>  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830716" y="1916832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974732" y="3163615"/>
            <a:ext cx="640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37561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4 </a:t>
            </a:r>
            <a:r>
              <a:rPr lang="it-IT" sz="2000" dirty="0"/>
              <a:t>la rilevazione e la valutazione dell’avviamento o di un utile derivante da un acquisto a prezzi favorevoli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89756" y="1340768"/>
            <a:ext cx="115212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b="1" dirty="0">
              <a:latin typeface="+mj-lt"/>
              <a:ea typeface="+mj-ea"/>
              <a:cs typeface="+mj-cs"/>
            </a:endParaRPr>
          </a:p>
          <a:p>
            <a:pPr algn="just"/>
            <a:r>
              <a:rPr lang="it-IT" b="1" dirty="0">
                <a:latin typeface="+mj-lt"/>
                <a:ea typeface="+mj-ea"/>
                <a:cs typeface="+mj-cs"/>
              </a:rPr>
              <a:t>Opzione del Full </a:t>
            </a:r>
            <a:r>
              <a:rPr lang="it-IT" b="1" dirty="0" err="1">
                <a:latin typeface="+mj-lt"/>
                <a:ea typeface="+mj-ea"/>
                <a:cs typeface="+mj-cs"/>
              </a:rPr>
              <a:t>Goodwill</a:t>
            </a:r>
            <a:endParaRPr lang="it-IT" b="1" dirty="0">
              <a:latin typeface="+mj-lt"/>
              <a:ea typeface="+mj-ea"/>
              <a:cs typeface="+mj-cs"/>
            </a:endParaRP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>
              <a:buSzPct val="90000"/>
              <a:buFont typeface="Arial" charset="0"/>
              <a:buNone/>
            </a:pPr>
            <a:r>
              <a:rPr lang="it-IT" dirty="0">
                <a:latin typeface="+mj-lt"/>
                <a:ea typeface="+mj-ea"/>
                <a:cs typeface="+mj-cs"/>
              </a:rPr>
              <a:t>Per </a:t>
            </a:r>
            <a:r>
              <a:rPr lang="it-IT" b="1" dirty="0">
                <a:latin typeface="+mj-lt"/>
                <a:ea typeface="+mj-ea"/>
                <a:cs typeface="+mj-cs"/>
              </a:rPr>
              <a:t>acquisizioni parziali</a:t>
            </a:r>
            <a:r>
              <a:rPr lang="it-IT" dirty="0">
                <a:latin typeface="+mj-lt"/>
                <a:ea typeface="+mj-ea"/>
                <a:cs typeface="+mj-cs"/>
              </a:rPr>
              <a:t>, lo standard offre la possibilità, ma non l’obbligo, dell’iscrizione del full </a:t>
            </a:r>
            <a:r>
              <a:rPr lang="it-IT" dirty="0" err="1">
                <a:latin typeface="+mj-lt"/>
                <a:ea typeface="+mj-ea"/>
                <a:cs typeface="+mj-cs"/>
              </a:rPr>
              <a:t>goodwill</a:t>
            </a:r>
            <a:r>
              <a:rPr lang="it-IT" dirty="0">
                <a:latin typeface="+mj-lt"/>
                <a:ea typeface="+mj-ea"/>
                <a:cs typeface="+mj-cs"/>
              </a:rPr>
              <a:t> – </a:t>
            </a:r>
            <a:r>
              <a:rPr lang="it-IT" b="1" dirty="0">
                <a:latin typeface="+mj-lt"/>
                <a:ea typeface="+mj-ea"/>
                <a:cs typeface="+mj-cs"/>
              </a:rPr>
              <a:t>comprensivo della quota attribuibile ai terzi</a:t>
            </a:r>
            <a:r>
              <a:rPr lang="it-IT" dirty="0">
                <a:latin typeface="+mj-lt"/>
                <a:ea typeface="+mj-ea"/>
                <a:cs typeface="+mj-cs"/>
              </a:rPr>
              <a:t>. </a:t>
            </a:r>
          </a:p>
          <a:p>
            <a:pPr algn="just">
              <a:buSzPct val="90000"/>
              <a:buFont typeface="Arial" charset="0"/>
              <a:buNone/>
            </a:pPr>
            <a:endParaRPr lang="it-IT" dirty="0">
              <a:latin typeface="+mj-lt"/>
              <a:ea typeface="+mj-ea"/>
              <a:cs typeface="+mj-cs"/>
            </a:endParaRPr>
          </a:p>
          <a:p>
            <a:pPr algn="just">
              <a:buSzPct val="90000"/>
              <a:buFont typeface="Arial" charset="0"/>
              <a:buNone/>
            </a:pPr>
            <a:r>
              <a:rPr lang="it-IT" dirty="0">
                <a:latin typeface="+mj-lt"/>
                <a:ea typeface="+mj-ea"/>
                <a:cs typeface="+mj-cs"/>
              </a:rPr>
              <a:t>La contropartita sarà il patrimonio netto di terzi. </a:t>
            </a:r>
          </a:p>
          <a:p>
            <a:pPr indent="-381000" algn="just">
              <a:buSzPct val="90000"/>
              <a:buFont typeface="Arial" charset="0"/>
              <a:buNone/>
            </a:pPr>
            <a:endParaRPr lang="it-IT" dirty="0">
              <a:latin typeface="+mj-lt"/>
              <a:ea typeface="+mj-ea"/>
              <a:cs typeface="+mj-cs"/>
            </a:endParaRPr>
          </a:p>
          <a:p>
            <a:pPr algn="just">
              <a:buSzPct val="90000"/>
              <a:buFont typeface="Arial" charset="0"/>
              <a:buNone/>
            </a:pPr>
            <a:r>
              <a:rPr lang="it-IT" dirty="0">
                <a:latin typeface="+mj-lt"/>
                <a:ea typeface="+mj-ea"/>
                <a:cs typeface="+mj-cs"/>
              </a:rPr>
              <a:t>La scelta può essere esercitata per singola business </a:t>
            </a:r>
            <a:r>
              <a:rPr lang="it-IT" dirty="0" err="1">
                <a:latin typeface="+mj-lt"/>
                <a:ea typeface="+mj-ea"/>
                <a:cs typeface="+mj-cs"/>
              </a:rPr>
              <a:t>combination</a:t>
            </a:r>
            <a:r>
              <a:rPr lang="it-IT" dirty="0">
                <a:latin typeface="+mj-lt"/>
                <a:ea typeface="+mj-ea"/>
                <a:cs typeface="+mj-cs"/>
              </a:rPr>
              <a:t>. </a:t>
            </a:r>
          </a:p>
          <a:p>
            <a:pPr algn="just"/>
            <a:endParaRPr lang="it-IT" b="1" dirty="0">
              <a:latin typeface="+mj-lt"/>
              <a:ea typeface="+mj-ea"/>
              <a:cs typeface="+mj-cs"/>
            </a:endParaRP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5806381" y="5170984"/>
            <a:ext cx="4834880" cy="1342776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Georgia" pitchFamily="18" charset="0"/>
              </a:rPr>
              <a:t>QUALI SONO LE CONSEGUENZE DELLA SCELTA IN TERMINI CONTABILI?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Georgia" pitchFamily="18" charset="0"/>
              </a:rPr>
              <a:t> QUALE E’ MEGLIO?</a:t>
            </a:r>
          </a:p>
        </p:txBody>
      </p:sp>
    </p:spTree>
    <p:extLst>
      <p:ext uri="{BB962C8B-B14F-4D97-AF65-F5344CB8AC3E}">
        <p14:creationId xmlns:p14="http://schemas.microsoft.com/office/powerpoint/2010/main" val="15481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4 </a:t>
            </a:r>
            <a:r>
              <a:rPr lang="it-IT" sz="2000" dirty="0"/>
              <a:t>la rilevazione e la valutazione dell’avviamento o di un utile derivante da un acquisto a prezzi favorevoli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7789" y="1340768"/>
            <a:ext cx="1123324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b="1" dirty="0">
              <a:latin typeface="+mj-lt"/>
              <a:ea typeface="+mj-ea"/>
              <a:cs typeface="+mj-cs"/>
            </a:endParaRPr>
          </a:p>
          <a:p>
            <a:pPr algn="just"/>
            <a:r>
              <a:rPr lang="it-IT" b="1" dirty="0">
                <a:latin typeface="+mj-lt"/>
                <a:ea typeface="+mj-ea"/>
                <a:cs typeface="+mj-cs"/>
              </a:rPr>
              <a:t>Opzione del Full </a:t>
            </a:r>
            <a:r>
              <a:rPr lang="it-IT" b="1" dirty="0" err="1">
                <a:latin typeface="+mj-lt"/>
                <a:ea typeface="+mj-ea"/>
                <a:cs typeface="+mj-cs"/>
              </a:rPr>
              <a:t>Goodwill</a:t>
            </a:r>
            <a:endParaRPr lang="it-IT" b="1" dirty="0">
              <a:latin typeface="+mj-lt"/>
              <a:ea typeface="+mj-ea"/>
              <a:cs typeface="+mj-cs"/>
            </a:endParaRP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>
              <a:buSzPct val="90000"/>
              <a:buFont typeface="Arial" charset="0"/>
              <a:buNone/>
            </a:pPr>
            <a:r>
              <a:rPr lang="it-IT" dirty="0">
                <a:latin typeface="+mj-lt"/>
                <a:ea typeface="+mj-ea"/>
                <a:cs typeface="+mj-cs"/>
              </a:rPr>
              <a:t>La scelta del full </a:t>
            </a:r>
            <a:r>
              <a:rPr lang="it-IT" dirty="0" err="1">
                <a:latin typeface="+mj-lt"/>
                <a:ea typeface="+mj-ea"/>
                <a:cs typeface="+mj-cs"/>
              </a:rPr>
              <a:t>goodwill</a:t>
            </a:r>
            <a:r>
              <a:rPr lang="it-IT" dirty="0">
                <a:latin typeface="+mj-lt"/>
                <a:ea typeface="+mj-ea"/>
                <a:cs typeface="+mj-cs"/>
              </a:rPr>
              <a:t> </a:t>
            </a:r>
            <a:r>
              <a:rPr lang="it-IT" b="1" dirty="0">
                <a:latin typeface="+mj-lt"/>
                <a:ea typeface="+mj-ea"/>
                <a:cs typeface="+mj-cs"/>
              </a:rPr>
              <a:t>non modifica la contabilizzazione </a:t>
            </a:r>
            <a:r>
              <a:rPr lang="it-IT" dirty="0">
                <a:latin typeface="+mj-lt"/>
                <a:ea typeface="+mj-ea"/>
                <a:cs typeface="+mj-cs"/>
              </a:rPr>
              <a:t>delle operazioni di acquisto delle </a:t>
            </a:r>
            <a:r>
              <a:rPr lang="it-IT" b="1" dirty="0">
                <a:latin typeface="+mj-lt"/>
                <a:ea typeface="+mj-ea"/>
                <a:cs typeface="+mj-cs"/>
              </a:rPr>
              <a:t>quote di minoranza</a:t>
            </a:r>
            <a:r>
              <a:rPr lang="it-IT" dirty="0">
                <a:latin typeface="+mj-lt"/>
                <a:ea typeface="+mj-ea"/>
                <a:cs typeface="+mj-cs"/>
              </a:rPr>
              <a:t>.</a:t>
            </a:r>
          </a:p>
          <a:p>
            <a:pPr indent="-381000" algn="just">
              <a:buSzPct val="90000"/>
              <a:buFont typeface="Arial" charset="0"/>
              <a:buNone/>
            </a:pPr>
            <a:endParaRPr lang="it-IT" dirty="0">
              <a:latin typeface="+mj-lt"/>
              <a:ea typeface="+mj-ea"/>
              <a:cs typeface="+mj-cs"/>
            </a:endParaRPr>
          </a:p>
          <a:p>
            <a:pPr algn="just">
              <a:buSzPct val="90000"/>
              <a:buFont typeface="Arial" charset="0"/>
              <a:buNone/>
            </a:pPr>
            <a:r>
              <a:rPr lang="it-IT" dirty="0">
                <a:latin typeface="+mj-lt"/>
                <a:ea typeface="+mj-ea"/>
                <a:cs typeface="+mj-cs"/>
              </a:rPr>
              <a:t>Da considerare gli </a:t>
            </a:r>
            <a:r>
              <a:rPr lang="it-IT" b="1" dirty="0">
                <a:latin typeface="+mj-lt"/>
                <a:ea typeface="+mj-ea"/>
                <a:cs typeface="+mj-cs"/>
              </a:rPr>
              <a:t>effetti</a:t>
            </a:r>
            <a:r>
              <a:rPr lang="it-IT" dirty="0">
                <a:latin typeface="+mj-lt"/>
                <a:ea typeface="+mj-ea"/>
                <a:cs typeface="+mj-cs"/>
              </a:rPr>
              <a:t> del full </a:t>
            </a:r>
            <a:r>
              <a:rPr lang="it-IT" dirty="0" err="1">
                <a:latin typeface="+mj-lt"/>
                <a:ea typeface="+mj-ea"/>
                <a:cs typeface="+mj-cs"/>
              </a:rPr>
              <a:t>goodwill</a:t>
            </a:r>
            <a:r>
              <a:rPr lang="it-IT" dirty="0">
                <a:latin typeface="+mj-lt"/>
                <a:ea typeface="+mj-ea"/>
                <a:cs typeface="+mj-cs"/>
              </a:rPr>
              <a:t> sul </a:t>
            </a:r>
            <a:r>
              <a:rPr lang="it-IT" b="1" dirty="0">
                <a:latin typeface="+mj-lt"/>
                <a:ea typeface="+mj-ea"/>
                <a:cs typeface="+mj-cs"/>
              </a:rPr>
              <a:t>patrimonio netto totale </a:t>
            </a:r>
            <a:r>
              <a:rPr lang="it-IT" dirty="0">
                <a:latin typeface="+mj-lt"/>
                <a:ea typeface="+mj-ea"/>
                <a:cs typeface="+mj-cs"/>
              </a:rPr>
              <a:t>e sull’ammontare degli </a:t>
            </a:r>
            <a:r>
              <a:rPr lang="it-IT" b="1" dirty="0">
                <a:latin typeface="+mj-lt"/>
                <a:ea typeface="+mj-ea"/>
                <a:cs typeface="+mj-cs"/>
              </a:rPr>
              <a:t>eventuali </a:t>
            </a:r>
            <a:r>
              <a:rPr lang="it-IT" b="1" dirty="0" err="1">
                <a:latin typeface="+mj-lt"/>
                <a:ea typeface="+mj-ea"/>
                <a:cs typeface="+mj-cs"/>
              </a:rPr>
              <a:t>impairment</a:t>
            </a:r>
            <a:r>
              <a:rPr lang="it-IT" b="1" dirty="0">
                <a:latin typeface="+mj-lt"/>
                <a:ea typeface="+mj-ea"/>
                <a:cs typeface="+mj-cs"/>
              </a:rPr>
              <a:t> futuri.</a:t>
            </a:r>
          </a:p>
          <a:p>
            <a:pPr algn="just">
              <a:buSzPct val="90000"/>
              <a:buFont typeface="Arial" charset="0"/>
              <a:buNone/>
            </a:pPr>
            <a:endParaRPr lang="it-IT" b="1" dirty="0">
              <a:latin typeface="+mj-lt"/>
              <a:ea typeface="+mj-ea"/>
              <a:cs typeface="+mj-cs"/>
            </a:endParaRPr>
          </a:p>
          <a:p>
            <a:r>
              <a:rPr lang="it-IT" i="1" dirty="0"/>
              <a:t>modello del full </a:t>
            </a:r>
            <a:r>
              <a:rPr lang="it-IT" i="1" dirty="0" err="1"/>
              <a:t>goodwill</a:t>
            </a:r>
            <a:r>
              <a:rPr lang="it-IT" i="1" dirty="0"/>
              <a:t> </a:t>
            </a:r>
            <a:r>
              <a:rPr lang="it-IT" i="1" dirty="0">
                <a:sym typeface="Wingdings" panose="05000000000000000000" pitchFamily="2" charset="2"/>
              </a:rPr>
              <a:t></a:t>
            </a:r>
            <a:r>
              <a:rPr lang="it-IT" i="1" dirty="0"/>
              <a:t>le minoranze</a:t>
            </a:r>
          </a:p>
          <a:p>
            <a:r>
              <a:rPr lang="it-IT" i="1" dirty="0"/>
              <a:t>sono valutate in base al loro fair </a:t>
            </a:r>
            <a:r>
              <a:rPr lang="it-IT" i="1" dirty="0" err="1"/>
              <a:t>value</a:t>
            </a:r>
            <a:endParaRPr lang="it-IT" i="1" dirty="0"/>
          </a:p>
          <a:p>
            <a:r>
              <a:rPr lang="it-IT" i="1" dirty="0"/>
              <a:t>modello del </a:t>
            </a:r>
            <a:r>
              <a:rPr lang="it-IT" i="1" dirty="0" err="1"/>
              <a:t>partial</a:t>
            </a:r>
            <a:r>
              <a:rPr lang="it-IT" i="1" dirty="0"/>
              <a:t> </a:t>
            </a:r>
            <a:r>
              <a:rPr lang="it-IT" i="1" dirty="0" err="1"/>
              <a:t>goodwill</a:t>
            </a:r>
            <a:r>
              <a:rPr lang="it-IT" i="1" dirty="0"/>
              <a:t> </a:t>
            </a:r>
            <a:r>
              <a:rPr lang="it-IT" i="1" dirty="0">
                <a:sym typeface="Wingdings" panose="05000000000000000000" pitchFamily="2" charset="2"/>
              </a:rPr>
              <a:t> </a:t>
            </a:r>
            <a:r>
              <a:rPr lang="it-IT" i="1" dirty="0"/>
              <a:t>le</a:t>
            </a:r>
          </a:p>
          <a:p>
            <a:r>
              <a:rPr lang="it-IT" i="1" dirty="0"/>
              <a:t>minoranze sono valutate in base alla loro</a:t>
            </a:r>
          </a:p>
          <a:p>
            <a:r>
              <a:rPr lang="it-IT" i="1" dirty="0"/>
              <a:t>quota nel fair </a:t>
            </a:r>
            <a:r>
              <a:rPr lang="it-IT" i="1" dirty="0" err="1"/>
              <a:t>value</a:t>
            </a:r>
            <a:r>
              <a:rPr lang="it-IT" i="1" dirty="0"/>
              <a:t> dell’attivo netto acquistato</a:t>
            </a:r>
            <a:endParaRPr lang="it-IT" b="1" i="1" dirty="0">
              <a:latin typeface="+mj-lt"/>
              <a:ea typeface="+mj-ea"/>
              <a:cs typeface="+mj-cs"/>
            </a:endParaRP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8023752" y="4869160"/>
            <a:ext cx="2592288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!!!!!!</a:t>
            </a:r>
          </a:p>
        </p:txBody>
      </p:sp>
    </p:spTree>
    <p:extLst>
      <p:ext uri="{BB962C8B-B14F-4D97-AF65-F5344CB8AC3E}">
        <p14:creationId xmlns:p14="http://schemas.microsoft.com/office/powerpoint/2010/main" val="35501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-</a:t>
            </a:r>
            <a:br>
              <a:rPr lang="it-IT" dirty="0"/>
            </a:br>
            <a:r>
              <a:rPr lang="it-IT" sz="3200" b="1" dirty="0"/>
              <a:t>STEP 4 </a:t>
            </a:r>
            <a:r>
              <a:rPr lang="it-IT" sz="2000" dirty="0"/>
              <a:t>la rilevazione e la valutazione dell’avviamento o di un utile derivante da un acquisto a prezzi favorevoli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7789" y="1412777"/>
            <a:ext cx="112332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+mj-lt"/>
                <a:ea typeface="+mj-ea"/>
                <a:cs typeface="+mj-cs"/>
              </a:rPr>
              <a:t>Riepilogando:</a:t>
            </a: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75224" y="1967936"/>
            <a:ext cx="3096344" cy="113877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+mj-lt"/>
                <a:ea typeface="+mj-ea"/>
                <a:cs typeface="+mj-cs"/>
              </a:rPr>
              <a:t>Fase di Analisi</a:t>
            </a: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844849" y="1721714"/>
            <a:ext cx="5857282" cy="138499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+mj-lt"/>
                <a:ea typeface="+mj-ea"/>
                <a:cs typeface="+mj-cs"/>
              </a:rPr>
              <a:t>Comprendere l’operazione</a:t>
            </a: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2000" dirty="0">
                <a:latin typeface="+mj-lt"/>
                <a:ea typeface="+mj-ea"/>
                <a:cs typeface="+mj-cs"/>
              </a:rPr>
              <a:t>Considerare la struttura dell’operazione</a:t>
            </a: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2000" dirty="0">
                <a:latin typeface="+mj-lt"/>
                <a:ea typeface="+mj-ea"/>
                <a:cs typeface="+mj-cs"/>
              </a:rPr>
              <a:t>Ragioni dell’operazione</a:t>
            </a: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2000" dirty="0">
                <a:latin typeface="+mj-lt"/>
                <a:ea typeface="+mj-ea"/>
                <a:cs typeface="+mj-cs"/>
              </a:rPr>
              <a:t>Obiettivi dell’operazione</a:t>
            </a: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769003" y="2360739"/>
            <a:ext cx="97840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5224" y="3293408"/>
            <a:ext cx="3096344" cy="1446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+mj-lt"/>
                <a:ea typeface="+mj-ea"/>
                <a:cs typeface="+mj-cs"/>
              </a:rPr>
              <a:t>Fase di Identificazione e Valutazione </a:t>
            </a: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842324" y="3278814"/>
            <a:ext cx="5857282" cy="175432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1800" dirty="0">
                <a:latin typeface="+mj-lt"/>
                <a:ea typeface="+mj-ea"/>
                <a:cs typeface="+mj-cs"/>
              </a:rPr>
              <a:t>Identificazione di attività e passività (inclusi i beni immateriali generati internamente e non iscritti in bilancio)</a:t>
            </a: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1800" dirty="0">
                <a:latin typeface="+mj-lt"/>
                <a:ea typeface="+mj-ea"/>
                <a:cs typeface="+mj-cs"/>
              </a:rPr>
              <a:t>Stima della vita utile residua</a:t>
            </a: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1800" dirty="0">
                <a:latin typeface="+mj-lt"/>
                <a:ea typeface="+mj-ea"/>
                <a:cs typeface="+mj-cs"/>
              </a:rPr>
              <a:t>Calcolo del fair </a:t>
            </a:r>
            <a:r>
              <a:rPr lang="it-IT" sz="1800" dirty="0" err="1">
                <a:latin typeface="+mj-lt"/>
                <a:ea typeface="+mj-ea"/>
                <a:cs typeface="+mj-cs"/>
              </a:rPr>
              <a:t>value</a:t>
            </a:r>
            <a:r>
              <a:rPr lang="it-IT" sz="1800" dirty="0">
                <a:latin typeface="+mj-lt"/>
                <a:ea typeface="+mj-ea"/>
                <a:cs typeface="+mj-cs"/>
              </a:rPr>
              <a:t> degli </a:t>
            </a:r>
            <a:r>
              <a:rPr lang="it-IT" sz="1800" dirty="0" err="1">
                <a:latin typeface="+mj-lt"/>
                <a:ea typeface="+mj-ea"/>
                <a:cs typeface="+mj-cs"/>
              </a:rPr>
              <a:t>asset</a:t>
            </a:r>
            <a:r>
              <a:rPr lang="it-IT" sz="1800" dirty="0">
                <a:latin typeface="+mj-lt"/>
                <a:ea typeface="+mj-ea"/>
                <a:cs typeface="+mj-cs"/>
              </a:rPr>
              <a:t> acquisiti (tangibili ed intangibili) e delle passività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763332" y="3532051"/>
            <a:ext cx="97840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93787" y="5361932"/>
            <a:ext cx="3096344" cy="113877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 err="1">
                <a:latin typeface="+mj-lt"/>
                <a:ea typeface="+mj-ea"/>
                <a:cs typeface="+mj-cs"/>
              </a:rPr>
              <a:t>Goodwill</a:t>
            </a:r>
            <a:endParaRPr lang="it-IT" sz="2000" dirty="0">
              <a:latin typeface="+mj-lt"/>
              <a:ea typeface="+mj-ea"/>
              <a:cs typeface="+mj-cs"/>
            </a:endParaRP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842324" y="5245191"/>
            <a:ext cx="5857282" cy="132343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2000" dirty="0"/>
              <a:t>Calcolo del </a:t>
            </a:r>
            <a:r>
              <a:rPr lang="it-IT" sz="2000" dirty="0" err="1"/>
              <a:t>Goodwill</a:t>
            </a:r>
            <a:r>
              <a:rPr lang="it-IT" sz="2000" dirty="0"/>
              <a:t> (full </a:t>
            </a:r>
            <a:r>
              <a:rPr lang="it-IT" sz="2000" dirty="0" err="1"/>
              <a:t>goodwill</a:t>
            </a:r>
            <a:r>
              <a:rPr lang="it-IT" sz="2000" dirty="0"/>
              <a:t>, o </a:t>
            </a:r>
            <a:r>
              <a:rPr lang="it-IT" sz="2000" dirty="0" err="1"/>
              <a:t>partial</a:t>
            </a:r>
            <a:r>
              <a:rPr lang="it-IT" sz="2000" dirty="0"/>
              <a:t> </a:t>
            </a:r>
            <a:r>
              <a:rPr lang="it-IT" sz="2000" dirty="0" err="1"/>
              <a:t>goodwill</a:t>
            </a:r>
            <a:r>
              <a:rPr lang="it-IT" sz="2000" dirty="0"/>
              <a:t>)</a:t>
            </a: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2000" dirty="0"/>
              <a:t>Considerazioni sulle procedure di </a:t>
            </a:r>
            <a:r>
              <a:rPr lang="it-IT" sz="2000" dirty="0" err="1"/>
              <a:t>impairment</a:t>
            </a:r>
            <a:r>
              <a:rPr lang="it-IT" sz="2000" dirty="0"/>
              <a:t> test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727023" y="5481590"/>
            <a:ext cx="97840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3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017663" cy="748928"/>
          </a:xfrm>
        </p:spPr>
        <p:txBody>
          <a:bodyPr>
            <a:normAutofit/>
          </a:bodyPr>
          <a:lstStyle/>
          <a:p>
            <a:r>
              <a:rPr lang="it-IT" sz="3200" dirty="0"/>
              <a:t>Situazione Patrimoniale del Target </a:t>
            </a:r>
            <a:r>
              <a:rPr lang="it-IT" sz="3200"/>
              <a:t>(da DD)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7309" y="1484784"/>
            <a:ext cx="10017663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                                                                </a:t>
            </a:r>
            <a:r>
              <a:rPr lang="it-IT" u="sng" dirty="0"/>
              <a:t>Contabile</a:t>
            </a:r>
            <a:r>
              <a:rPr lang="it-IT" dirty="0"/>
              <a:t>   </a:t>
            </a:r>
            <a:r>
              <a:rPr lang="it-IT" u="sng" dirty="0"/>
              <a:t>Fair Value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Attività immateriali                                           -               ?</a:t>
            </a:r>
          </a:p>
          <a:p>
            <a:pPr marL="0" indent="0">
              <a:buNone/>
            </a:pPr>
            <a:r>
              <a:rPr lang="it-IT" dirty="0"/>
              <a:t>Attività materiali                                        1.000            1.500</a:t>
            </a:r>
          </a:p>
          <a:p>
            <a:pPr marL="0" indent="0">
              <a:buNone/>
            </a:pPr>
            <a:r>
              <a:rPr lang="it-IT" dirty="0"/>
              <a:t>Magazzino                                                     500              600</a:t>
            </a:r>
            <a:r>
              <a:rPr lang="it-IT" u="sng" dirty="0"/>
              <a:t>  </a:t>
            </a:r>
          </a:p>
          <a:p>
            <a:pPr marL="0" indent="0">
              <a:buNone/>
            </a:pPr>
            <a:r>
              <a:rPr lang="it-IT" dirty="0"/>
              <a:t>Crediti                                                          2.000           2.000</a:t>
            </a:r>
          </a:p>
          <a:p>
            <a:pPr marL="0" indent="0">
              <a:buNone/>
            </a:pPr>
            <a:r>
              <a:rPr lang="it-IT" dirty="0" err="1"/>
              <a:t>Tax</a:t>
            </a:r>
            <a:r>
              <a:rPr lang="it-IT" dirty="0"/>
              <a:t> </a:t>
            </a:r>
            <a:r>
              <a:rPr lang="it-IT" dirty="0" err="1"/>
              <a:t>Asset</a:t>
            </a:r>
            <a:r>
              <a:rPr lang="it-IT" dirty="0"/>
              <a:t> benefit  e DTA                                   -                ?</a:t>
            </a:r>
          </a:p>
          <a:p>
            <a:pPr marL="0" indent="0">
              <a:buNone/>
            </a:pPr>
            <a:r>
              <a:rPr lang="it-IT" u="sng" dirty="0"/>
              <a:t>Totale Attività                                             3.500                ?  </a:t>
            </a:r>
          </a:p>
          <a:p>
            <a:pPr marL="0" indent="0">
              <a:buNone/>
            </a:pPr>
            <a:r>
              <a:rPr lang="it-IT" dirty="0"/>
              <a:t>Patrimonio netto                                        1.000               ?</a:t>
            </a:r>
          </a:p>
          <a:p>
            <a:pPr marL="0" indent="0">
              <a:buNone/>
            </a:pPr>
            <a:r>
              <a:rPr lang="it-IT" dirty="0"/>
              <a:t>Debiti                                                           2.400           1.500</a:t>
            </a:r>
          </a:p>
          <a:p>
            <a:pPr marL="0" indent="0">
              <a:buNone/>
            </a:pPr>
            <a:r>
              <a:rPr lang="it-IT" dirty="0"/>
              <a:t>Passività potenziali                                        100                ?</a:t>
            </a:r>
          </a:p>
          <a:p>
            <a:pPr marL="0" indent="0">
              <a:buNone/>
            </a:pPr>
            <a:r>
              <a:rPr lang="it-IT" dirty="0"/>
              <a:t>DTL                                                                       -                 ?</a:t>
            </a:r>
          </a:p>
          <a:p>
            <a:pPr marL="0" indent="0">
              <a:buNone/>
            </a:pPr>
            <a:r>
              <a:rPr lang="it-IT" u="sng" dirty="0"/>
              <a:t>Totale passività                                           3.500                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1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924520"/>
          </a:xfrm>
        </p:spPr>
        <p:txBody>
          <a:bodyPr/>
          <a:lstStyle/>
          <a:p>
            <a:r>
              <a:rPr lang="it-IT" dirty="0"/>
              <a:t>Patrimonio a fair </a:t>
            </a:r>
            <a:r>
              <a:rPr lang="it-IT" dirty="0" err="1"/>
              <a:t>value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Da CONTABILE (IFRS o altro)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A  FAIR VALUE (IFRS)</a:t>
            </a:r>
          </a:p>
        </p:txBody>
      </p:sp>
      <p:sp>
        <p:nvSpPr>
          <p:cNvPr id="4" name="Freccia in giù 3"/>
          <p:cNvSpPr/>
          <p:nvPr/>
        </p:nvSpPr>
        <p:spPr>
          <a:xfrm flipH="1">
            <a:off x="3142084" y="2204864"/>
            <a:ext cx="72008" cy="29523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98268" y="2795444"/>
            <a:ext cx="3998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Attività Intangibili</a:t>
            </a:r>
          </a:p>
          <a:p>
            <a:r>
              <a:rPr lang="it-IT" b="1" dirty="0"/>
              <a:t>Adeguamenti a fair </a:t>
            </a:r>
            <a:r>
              <a:rPr lang="it-IT" b="1" dirty="0" err="1"/>
              <a:t>value</a:t>
            </a:r>
            <a:endParaRPr lang="it-IT" b="1" dirty="0"/>
          </a:p>
          <a:p>
            <a:r>
              <a:rPr lang="it-IT" b="1" dirty="0"/>
              <a:t>Passività possibili</a:t>
            </a:r>
          </a:p>
          <a:p>
            <a:r>
              <a:rPr lang="it-IT" b="1" dirty="0"/>
              <a:t>DTA e </a:t>
            </a:r>
            <a:r>
              <a:rPr lang="it-IT" b="1" dirty="0" err="1"/>
              <a:t>Tax</a:t>
            </a:r>
            <a:r>
              <a:rPr lang="it-IT" b="1" dirty="0"/>
              <a:t> </a:t>
            </a:r>
            <a:r>
              <a:rPr lang="it-IT" b="1" dirty="0" err="1"/>
              <a:t>Assets</a:t>
            </a:r>
            <a:r>
              <a:rPr lang="it-IT" b="1" dirty="0"/>
              <a:t> Benefits</a:t>
            </a:r>
          </a:p>
        </p:txBody>
      </p:sp>
    </p:spTree>
    <p:extLst>
      <p:ext uri="{BB962C8B-B14F-4D97-AF65-F5344CB8AC3E}">
        <p14:creationId xmlns:p14="http://schemas.microsoft.com/office/powerpoint/2010/main" val="14140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017663" cy="748928"/>
          </a:xfrm>
        </p:spPr>
        <p:txBody>
          <a:bodyPr>
            <a:normAutofit/>
          </a:bodyPr>
          <a:lstStyle/>
          <a:p>
            <a:r>
              <a:rPr lang="it-IT" sz="3200" dirty="0"/>
              <a:t>Situazione Patrimoniale del Target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7309" y="1484784"/>
            <a:ext cx="10017663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                                                                </a:t>
            </a:r>
            <a:r>
              <a:rPr lang="it-IT" u="sng" dirty="0"/>
              <a:t>Contabile</a:t>
            </a:r>
            <a:r>
              <a:rPr lang="it-IT" dirty="0"/>
              <a:t>   </a:t>
            </a:r>
            <a:r>
              <a:rPr lang="it-IT" u="sng" dirty="0"/>
              <a:t>Fair Value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Attività immateriali                                           -               500**</a:t>
            </a:r>
          </a:p>
          <a:p>
            <a:pPr marL="0" indent="0">
              <a:buNone/>
            </a:pPr>
            <a:r>
              <a:rPr lang="it-IT" dirty="0"/>
              <a:t>Attività materiali                                        1.000            1.500**</a:t>
            </a:r>
          </a:p>
          <a:p>
            <a:pPr marL="0" indent="0">
              <a:buNone/>
            </a:pPr>
            <a:r>
              <a:rPr lang="it-IT" dirty="0"/>
              <a:t>Magazzino                                                     500              300*</a:t>
            </a:r>
            <a:r>
              <a:rPr lang="it-IT" u="sng" dirty="0"/>
              <a:t> </a:t>
            </a:r>
          </a:p>
          <a:p>
            <a:pPr marL="0" indent="0">
              <a:buNone/>
            </a:pPr>
            <a:r>
              <a:rPr lang="it-IT" dirty="0"/>
              <a:t>Crediti                                                          2.000           2.000</a:t>
            </a:r>
          </a:p>
          <a:p>
            <a:pPr marL="0" indent="0">
              <a:buNone/>
            </a:pPr>
            <a:r>
              <a:rPr lang="it-IT" dirty="0"/>
              <a:t>Tax Asset benefit  o DTA                                    -              150      *   200 + 400 x 25%                </a:t>
            </a:r>
          </a:p>
          <a:p>
            <a:pPr marL="0" indent="0">
              <a:buNone/>
            </a:pPr>
            <a:r>
              <a:rPr lang="it-IT" u="sng" dirty="0"/>
              <a:t>Totale Attività                                             3.500            4.450  </a:t>
            </a:r>
          </a:p>
          <a:p>
            <a:pPr marL="0" indent="0">
              <a:buNone/>
            </a:pPr>
            <a:r>
              <a:rPr lang="it-IT" dirty="0"/>
              <a:t>Patrimonio netto                                        1.000            1.300</a:t>
            </a:r>
          </a:p>
          <a:p>
            <a:pPr marL="0" indent="0">
              <a:buNone/>
            </a:pPr>
            <a:r>
              <a:rPr lang="it-IT" dirty="0"/>
              <a:t>Debiti                                                           2.400            2.400</a:t>
            </a:r>
          </a:p>
          <a:p>
            <a:pPr marL="0" indent="0">
              <a:buNone/>
            </a:pPr>
            <a:r>
              <a:rPr lang="it-IT" dirty="0"/>
              <a:t>DTL                                                                       -               250       **  500 + 500  x 25%</a:t>
            </a:r>
          </a:p>
          <a:p>
            <a:pPr marL="0" indent="0">
              <a:buNone/>
            </a:pPr>
            <a:r>
              <a:rPr lang="it-IT" dirty="0"/>
              <a:t>Passività potenziali                                        100              500*</a:t>
            </a:r>
          </a:p>
          <a:p>
            <a:pPr marL="0" indent="0">
              <a:buNone/>
            </a:pPr>
            <a:r>
              <a:rPr lang="it-IT" u="sng" dirty="0"/>
              <a:t>Totale passività                                           3.500            4.450</a:t>
            </a:r>
          </a:p>
          <a:p>
            <a:pPr marL="0" indent="0">
              <a:buNone/>
            </a:pPr>
            <a:endParaRPr lang="it-IT" u="sng" dirty="0"/>
          </a:p>
          <a:p>
            <a:pPr marL="0" indent="0">
              <a:buNone/>
            </a:pPr>
            <a:endParaRPr lang="it-IT" u="sng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43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5860" y="404664"/>
            <a:ext cx="10157354" cy="1036960"/>
          </a:xfrm>
        </p:spPr>
        <p:txBody>
          <a:bodyPr/>
          <a:lstStyle/>
          <a:p>
            <a:r>
              <a:rPr lang="it-IT" dirty="0"/>
              <a:t>AVVIAMENTO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4429760"/>
          </a:xfrm>
        </p:spPr>
        <p:txBody>
          <a:bodyPr/>
          <a:lstStyle/>
          <a:p>
            <a:endParaRPr lang="it-IT" dirty="0"/>
          </a:p>
          <a:p>
            <a:r>
              <a:rPr lang="it-IT" sz="3200" b="1" dirty="0"/>
              <a:t>PATRIMONIO A FAIR VALUE      1.300</a:t>
            </a:r>
          </a:p>
          <a:p>
            <a:endParaRPr lang="it-IT" sz="3200" b="1" dirty="0"/>
          </a:p>
          <a:p>
            <a:endParaRPr lang="it-IT" sz="3200" b="1" dirty="0"/>
          </a:p>
          <a:p>
            <a:endParaRPr lang="it-IT" sz="3200" b="1" dirty="0"/>
          </a:p>
          <a:p>
            <a:r>
              <a:rPr lang="it-IT" sz="3200" b="1" dirty="0"/>
              <a:t>PREZZO                                        2.000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150196" y="2852936"/>
            <a:ext cx="144016" cy="22322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950396" y="36450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AVVIAMENTO                               </a:t>
            </a:r>
            <a:r>
              <a:rPr lang="it-IT" dirty="0"/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974732" y="3429000"/>
            <a:ext cx="1584176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0435996-4316-40D8-AEBD-C4B3FB1637F8}"/>
              </a:ext>
            </a:extLst>
          </p:cNvPr>
          <p:cNvSpPr txBox="1"/>
          <p:nvPr/>
        </p:nvSpPr>
        <p:spPr>
          <a:xfrm>
            <a:off x="2363216" y="5949280"/>
            <a:ext cx="747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L’AVVIAMENTO E’ IL VALORE RESIDUALE  DELLA PPA</a:t>
            </a:r>
          </a:p>
        </p:txBody>
      </p:sp>
    </p:spTree>
    <p:extLst>
      <p:ext uri="{BB962C8B-B14F-4D97-AF65-F5344CB8AC3E}">
        <p14:creationId xmlns:p14="http://schemas.microsoft.com/office/powerpoint/2010/main" val="24416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017663" cy="748928"/>
          </a:xfrm>
        </p:spPr>
        <p:txBody>
          <a:bodyPr>
            <a:normAutofit/>
          </a:bodyPr>
          <a:lstStyle/>
          <a:p>
            <a:r>
              <a:rPr lang="it-IT" sz="3200" dirty="0"/>
              <a:t>Situazione Patrimoniale del Target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7309" y="980728"/>
            <a:ext cx="9513607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/>
              <a:t>                                                                </a:t>
            </a:r>
            <a:r>
              <a:rPr lang="it-IT" u="sng" dirty="0"/>
              <a:t>Contabile</a:t>
            </a:r>
            <a:r>
              <a:rPr lang="it-IT" dirty="0"/>
              <a:t>   </a:t>
            </a:r>
            <a:r>
              <a:rPr lang="it-IT" u="sng" dirty="0">
                <a:solidFill>
                  <a:srgbClr val="FF0000"/>
                </a:solidFill>
              </a:rPr>
              <a:t>Fair Value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/>
              <a:t>Attività immateriali                                           </a:t>
            </a:r>
            <a:r>
              <a:rPr lang="it-IT" dirty="0">
                <a:solidFill>
                  <a:srgbClr val="FF0000"/>
                </a:solidFill>
              </a:rPr>
              <a:t>-               500**</a:t>
            </a:r>
          </a:p>
          <a:p>
            <a:pPr marL="0" indent="0">
              <a:buNone/>
            </a:pPr>
            <a:r>
              <a:rPr lang="it-IT" dirty="0"/>
              <a:t>Attività materiali                                        1.000            </a:t>
            </a:r>
            <a:r>
              <a:rPr lang="it-IT" dirty="0">
                <a:solidFill>
                  <a:srgbClr val="FF0000"/>
                </a:solidFill>
              </a:rPr>
              <a:t>1.500**</a:t>
            </a:r>
          </a:p>
          <a:p>
            <a:pPr marL="0" indent="0">
              <a:buNone/>
            </a:pPr>
            <a:r>
              <a:rPr lang="it-IT" dirty="0"/>
              <a:t>Magazzino                                                     500              </a:t>
            </a:r>
            <a:r>
              <a:rPr lang="it-IT" dirty="0">
                <a:solidFill>
                  <a:srgbClr val="FF0000"/>
                </a:solidFill>
              </a:rPr>
              <a:t>300*</a:t>
            </a:r>
            <a:r>
              <a:rPr lang="it-IT" u="sng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it-IT" dirty="0"/>
              <a:t>Crediti                                                          2.000           2.000</a:t>
            </a:r>
          </a:p>
          <a:p>
            <a:pPr marL="0" indent="0">
              <a:buNone/>
            </a:pPr>
            <a:r>
              <a:rPr lang="it-IT" dirty="0"/>
              <a:t>Tax Asset Benefit  o DTA                                    </a:t>
            </a:r>
            <a:r>
              <a:rPr lang="it-IT" dirty="0">
                <a:solidFill>
                  <a:srgbClr val="FF0000"/>
                </a:solidFill>
              </a:rPr>
              <a:t>-              150 *</a:t>
            </a:r>
            <a:r>
              <a:rPr lang="it-IT" dirty="0"/>
              <a:t>   200 + 400 x 25%                </a:t>
            </a:r>
          </a:p>
          <a:p>
            <a:pPr marL="0" indent="0">
              <a:buNone/>
            </a:pPr>
            <a:r>
              <a:rPr lang="it-IT" u="sng" dirty="0"/>
              <a:t>Totale Attività                                             3.500            4.450  </a:t>
            </a:r>
          </a:p>
          <a:p>
            <a:pPr marL="0" indent="0">
              <a:buNone/>
            </a:pPr>
            <a:r>
              <a:rPr lang="it-IT" dirty="0"/>
              <a:t>Patrimonio netto                                        1.000            1.300    </a:t>
            </a:r>
            <a:r>
              <a:rPr lang="it-IT" dirty="0">
                <a:solidFill>
                  <a:srgbClr val="FF0000"/>
                </a:solidFill>
              </a:rPr>
              <a:t>+  700 </a:t>
            </a:r>
            <a:r>
              <a:rPr lang="it-IT" b="1" dirty="0">
                <a:solidFill>
                  <a:srgbClr val="FF0000"/>
                </a:solidFill>
              </a:rPr>
              <a:t>=   2.000</a:t>
            </a:r>
          </a:p>
          <a:p>
            <a:pPr marL="0" indent="0">
              <a:buNone/>
            </a:pPr>
            <a:r>
              <a:rPr lang="it-IT" dirty="0"/>
              <a:t>Debiti                                                           2.400            2.400</a:t>
            </a:r>
          </a:p>
          <a:p>
            <a:pPr marL="0" indent="0">
              <a:buNone/>
            </a:pPr>
            <a:r>
              <a:rPr lang="it-IT" dirty="0"/>
              <a:t>DTL                                                                       </a:t>
            </a:r>
            <a:r>
              <a:rPr lang="it-IT" dirty="0">
                <a:solidFill>
                  <a:srgbClr val="FF0000"/>
                </a:solidFill>
              </a:rPr>
              <a:t>-               250  **</a:t>
            </a:r>
            <a:r>
              <a:rPr lang="it-IT" dirty="0"/>
              <a:t>  500 + 500  x 25%</a:t>
            </a:r>
          </a:p>
          <a:p>
            <a:pPr marL="0" indent="0">
              <a:buNone/>
            </a:pPr>
            <a:r>
              <a:rPr lang="it-IT" dirty="0"/>
              <a:t>Passività potenziali                                        100             </a:t>
            </a:r>
            <a:r>
              <a:rPr lang="it-IT" dirty="0">
                <a:solidFill>
                  <a:srgbClr val="FF0000"/>
                </a:solidFill>
              </a:rPr>
              <a:t> 500*</a:t>
            </a:r>
          </a:p>
          <a:p>
            <a:pPr marL="0" indent="0">
              <a:buNone/>
            </a:pPr>
            <a:r>
              <a:rPr lang="it-IT" u="sng" dirty="0"/>
              <a:t>Totale passività                                           3.500            4.450</a:t>
            </a:r>
          </a:p>
          <a:p>
            <a:pPr marL="0" indent="0">
              <a:buNone/>
            </a:pPr>
            <a:endParaRPr lang="it-IT" u="sng" dirty="0"/>
          </a:p>
          <a:p>
            <a:pPr marL="0" indent="0">
              <a:buNone/>
            </a:pPr>
            <a:r>
              <a:rPr lang="it-IT" sz="2900" b="1" dirty="0">
                <a:solidFill>
                  <a:srgbClr val="FF0000"/>
                </a:solidFill>
              </a:rPr>
              <a:t>                                                        VALORE DELLA PARTECIPAZIONE</a:t>
            </a:r>
          </a:p>
          <a:p>
            <a:pPr marL="0" indent="0">
              <a:buNone/>
            </a:pPr>
            <a:endParaRPr lang="it-IT" sz="29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FA55169-2FB8-4E57-8528-F23FD978C2A1}"/>
              </a:ext>
            </a:extLst>
          </p:cNvPr>
          <p:cNvSpPr txBox="1"/>
          <p:nvPr/>
        </p:nvSpPr>
        <p:spPr>
          <a:xfrm>
            <a:off x="8010619" y="1780635"/>
            <a:ext cx="37004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I  VALORI A FAIR VALUE E L’AVVIAMENTO (700)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SONO RILEVATI CONTABILMENTE</a:t>
            </a:r>
          </a:p>
          <a:p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IN SEDE DI OPERAZIONI STRAORDINARIE (es. FUSIONE).</a:t>
            </a:r>
          </a:p>
          <a:p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O DI REDAZIONE DEL BILANCIO CONSOLIDATO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</a:rPr>
              <a:t>CONTRO</a:t>
            </a:r>
            <a:r>
              <a:rPr lang="it-IT" sz="2000" b="1" dirty="0">
                <a:solidFill>
                  <a:srgbClr val="FF0000"/>
                </a:solidFill>
              </a:rPr>
              <a:t> L’ELIMINAZIONE DELLA PARTECIPAZIONE</a:t>
            </a:r>
          </a:p>
        </p:txBody>
      </p:sp>
      <p:sp>
        <p:nvSpPr>
          <p:cNvPr id="5" name="Freccia circolare a sinistra 4">
            <a:extLst>
              <a:ext uri="{FF2B5EF4-FFF2-40B4-BE49-F238E27FC236}">
                <a16:creationId xmlns:a16="http://schemas.microsoft.com/office/drawing/2014/main" xmlns="" id="{C54D9CFB-8394-4BE6-94FF-38D0369FEAC7}"/>
              </a:ext>
            </a:extLst>
          </p:cNvPr>
          <p:cNvSpPr/>
          <p:nvPr/>
        </p:nvSpPr>
        <p:spPr>
          <a:xfrm>
            <a:off x="7678588" y="3933056"/>
            <a:ext cx="144016" cy="20882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42ACCB9-3242-42BA-84A3-64EC27A5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8" y="188640"/>
            <a:ext cx="10161839" cy="767673"/>
          </a:xfrm>
        </p:spPr>
        <p:txBody>
          <a:bodyPr>
            <a:normAutofit/>
          </a:bodyPr>
          <a:lstStyle/>
          <a:p>
            <a:r>
              <a:rPr lang="it-IT" sz="3200" dirty="0"/>
              <a:t>PRIMA ISCRIZIONE ……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6D6B6D8-4F35-4DEF-B011-2613DEEC1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12776"/>
            <a:ext cx="9945655" cy="43993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dirty="0"/>
              <a:t>Attività immateriali   (vita definita)                </a:t>
            </a:r>
            <a:r>
              <a:rPr lang="it-IT" dirty="0">
                <a:solidFill>
                  <a:srgbClr val="FF0000"/>
                </a:solidFill>
              </a:rPr>
              <a:t>-                500**               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500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AVVIAMENTO                                                                     700                   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700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/>
              <a:t>Attività materiali                                        1.000            </a:t>
            </a:r>
            <a:r>
              <a:rPr lang="it-IT" dirty="0">
                <a:solidFill>
                  <a:srgbClr val="FF0000"/>
                </a:solidFill>
              </a:rPr>
              <a:t>1.500**               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 500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/>
              <a:t>Magazzino                                                     500              </a:t>
            </a:r>
            <a:r>
              <a:rPr lang="it-IT" dirty="0">
                <a:solidFill>
                  <a:srgbClr val="FF0000"/>
                </a:solidFill>
              </a:rPr>
              <a:t>300*</a:t>
            </a:r>
            <a:r>
              <a:rPr lang="it-IT" u="sng" dirty="0">
                <a:solidFill>
                  <a:srgbClr val="FF0000"/>
                </a:solidFill>
              </a:rPr>
              <a:t>                 </a:t>
            </a:r>
            <a:r>
              <a:rPr lang="it-IT" u="sng" dirty="0">
                <a:solidFill>
                  <a:schemeClr val="tx1">
                    <a:lumMod val="50000"/>
                  </a:schemeClr>
                </a:solidFill>
              </a:rPr>
              <a:t>-200</a:t>
            </a:r>
            <a:endParaRPr lang="it-IT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/>
              <a:t>Crediti                                                          2.000           2.000</a:t>
            </a:r>
          </a:p>
          <a:p>
            <a:pPr marL="0" indent="0">
              <a:buNone/>
            </a:pPr>
            <a:r>
              <a:rPr lang="it-IT" dirty="0"/>
              <a:t>Tax Asset Benefit  o DTA                                    </a:t>
            </a:r>
            <a:r>
              <a:rPr lang="it-IT" dirty="0">
                <a:solidFill>
                  <a:srgbClr val="FF0000"/>
                </a:solidFill>
              </a:rPr>
              <a:t>-              150 *</a:t>
            </a:r>
            <a:r>
              <a:rPr lang="it-IT" dirty="0"/>
              <a:t>                  150</a:t>
            </a:r>
          </a:p>
          <a:p>
            <a:pPr marL="0" indent="0">
              <a:buNone/>
            </a:pPr>
            <a:r>
              <a:rPr lang="it-IT" u="sng" dirty="0"/>
              <a:t>Totale Attività                                             3.500            5.150                1.650 </a:t>
            </a:r>
          </a:p>
          <a:p>
            <a:pPr marL="0" indent="0">
              <a:buNone/>
            </a:pPr>
            <a:r>
              <a:rPr lang="it-IT" dirty="0"/>
              <a:t>Patrimonio netto                                        1.000           </a:t>
            </a:r>
            <a:r>
              <a:rPr lang="it-IT" b="1" dirty="0"/>
              <a:t> 2.000                 </a:t>
            </a:r>
            <a:r>
              <a:rPr lang="it-IT" dirty="0"/>
              <a:t>1.000                                                        </a:t>
            </a:r>
            <a:r>
              <a:rPr lang="it-IT" sz="3800" dirty="0"/>
              <a:t>valore contabile partecipazione    </a:t>
            </a:r>
            <a:endParaRPr lang="it-IT" sz="3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/>
              <a:t>Debiti                                                           2.400             2.400                                                                                  </a:t>
            </a:r>
            <a:r>
              <a:rPr lang="it-IT" sz="4000" dirty="0"/>
              <a:t>nel bilancio della controllante</a:t>
            </a:r>
          </a:p>
          <a:p>
            <a:pPr marL="0" indent="0">
              <a:buNone/>
            </a:pPr>
            <a:r>
              <a:rPr lang="it-IT" dirty="0"/>
              <a:t>DTL                                                                       </a:t>
            </a:r>
            <a:r>
              <a:rPr lang="it-IT" dirty="0">
                <a:solidFill>
                  <a:srgbClr val="FF0000"/>
                </a:solidFill>
              </a:rPr>
              <a:t>-                250                   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250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Passività potenziali                                        100              </a:t>
            </a:r>
            <a:r>
              <a:rPr lang="it-IT" dirty="0">
                <a:solidFill>
                  <a:srgbClr val="FF0000"/>
                </a:solidFill>
              </a:rPr>
              <a:t> 500*                  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400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u="sng" dirty="0"/>
              <a:t>Totale passività                                           3.500             5.150                1.650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reccia circolare in su 3">
            <a:extLst>
              <a:ext uri="{FF2B5EF4-FFF2-40B4-BE49-F238E27FC236}">
                <a16:creationId xmlns:a16="http://schemas.microsoft.com/office/drawing/2014/main" xmlns="" id="{B5F30211-E3BE-4F25-84C0-A6F48E37B909}"/>
              </a:ext>
            </a:extLst>
          </p:cNvPr>
          <p:cNvSpPr/>
          <p:nvPr/>
        </p:nvSpPr>
        <p:spPr>
          <a:xfrm>
            <a:off x="4870276" y="4149080"/>
            <a:ext cx="2342808" cy="78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42ACCB9-3242-42BA-84A3-64EC27A5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8" y="188640"/>
            <a:ext cx="10161839" cy="767673"/>
          </a:xfrm>
        </p:spPr>
        <p:txBody>
          <a:bodyPr>
            <a:normAutofit/>
          </a:bodyPr>
          <a:lstStyle/>
          <a:p>
            <a:r>
              <a:rPr lang="it-IT" sz="3200" dirty="0"/>
              <a:t>…… ESERCIZI SUCCESSIVI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6D6B6D8-4F35-4DEF-B011-2613DEEC1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268760"/>
            <a:ext cx="10127040" cy="512884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b="1" dirty="0"/>
              <a:t>Attività immateriali   (vita definita)                </a:t>
            </a:r>
            <a:r>
              <a:rPr lang="it-IT" b="1" dirty="0">
                <a:solidFill>
                  <a:srgbClr val="FF0000"/>
                </a:solidFill>
              </a:rPr>
              <a:t>-                500**               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</a:rPr>
              <a:t>500        AMMORTAMENTO VITA UTILE*                            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AVVIAMENTO                                                                     700                  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</a:rPr>
              <a:t>700        IMPAIRMENT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/>
              <a:t>Attività materiali                                        1.000            </a:t>
            </a:r>
            <a:r>
              <a:rPr lang="it-IT" b="1" dirty="0">
                <a:solidFill>
                  <a:srgbClr val="FF0000"/>
                </a:solidFill>
              </a:rPr>
              <a:t>1.500**               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</a:rPr>
              <a:t> 500      AMMORTAMENTO VITA UTILE*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/>
              <a:t>Magazzino                                                     500              </a:t>
            </a:r>
            <a:r>
              <a:rPr lang="it-IT" b="1" dirty="0">
                <a:solidFill>
                  <a:srgbClr val="FF0000"/>
                </a:solidFill>
              </a:rPr>
              <a:t>300*</a:t>
            </a:r>
            <a:r>
              <a:rPr lang="it-IT" b="1" u="sng" dirty="0">
                <a:solidFill>
                  <a:srgbClr val="FF0000"/>
                </a:solidFill>
              </a:rPr>
              <a:t>                 </a:t>
            </a:r>
            <a:r>
              <a:rPr lang="it-IT" b="1" u="sng" dirty="0">
                <a:solidFill>
                  <a:schemeClr val="tx1">
                    <a:lumMod val="50000"/>
                  </a:schemeClr>
                </a:solidFill>
              </a:rPr>
              <a:t>-200       VALORE FV</a:t>
            </a:r>
            <a:endParaRPr lang="it-IT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/>
              <a:t>Crediti                                                          2.000           2.000</a:t>
            </a:r>
          </a:p>
          <a:p>
            <a:pPr marL="0" indent="0">
              <a:buNone/>
            </a:pPr>
            <a:r>
              <a:rPr lang="it-IT" b="1" dirty="0"/>
              <a:t>Tax Asset Benefit  o DTA                                    </a:t>
            </a:r>
            <a:r>
              <a:rPr lang="it-IT" b="1" dirty="0">
                <a:solidFill>
                  <a:srgbClr val="FF0000"/>
                </a:solidFill>
              </a:rPr>
              <a:t>-              150 *</a:t>
            </a:r>
            <a:r>
              <a:rPr lang="it-IT" b="1" dirty="0"/>
              <a:t>                  150      RICALCOLO</a:t>
            </a:r>
          </a:p>
          <a:p>
            <a:pPr marL="0" indent="0">
              <a:buNone/>
            </a:pPr>
            <a:r>
              <a:rPr lang="it-IT" b="1" u="sng" dirty="0"/>
              <a:t>Totale Attività                                             3.500            5.150                1.650 </a:t>
            </a:r>
          </a:p>
          <a:p>
            <a:pPr marL="0" indent="0">
              <a:buNone/>
            </a:pPr>
            <a:r>
              <a:rPr lang="it-IT" b="1" dirty="0"/>
              <a:t>Patrimonio netto                                        1.000            2.000                 1.000                                                        </a:t>
            </a:r>
            <a:r>
              <a:rPr lang="it-IT" sz="3800" b="1" dirty="0"/>
              <a:t>    </a:t>
            </a:r>
            <a:endParaRPr lang="it-IT" sz="3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/>
              <a:t>Debiti                                                           2.400             2.400                                                                                </a:t>
            </a:r>
            <a:endParaRPr lang="it-IT" sz="4000" b="1" dirty="0"/>
          </a:p>
          <a:p>
            <a:pPr marL="0" indent="0">
              <a:buNone/>
            </a:pPr>
            <a:r>
              <a:rPr lang="it-IT" b="1" dirty="0"/>
              <a:t>DTL                                                                       </a:t>
            </a:r>
            <a:r>
              <a:rPr lang="it-IT" b="1" dirty="0">
                <a:solidFill>
                  <a:srgbClr val="FF0000"/>
                </a:solidFill>
              </a:rPr>
              <a:t>-                250                   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</a:rPr>
              <a:t>250     RICALCOLO</a:t>
            </a:r>
            <a:endParaRPr lang="it-IT" b="1" dirty="0"/>
          </a:p>
          <a:p>
            <a:pPr marL="0" indent="0">
              <a:buNone/>
            </a:pPr>
            <a:r>
              <a:rPr lang="it-IT" b="1" dirty="0"/>
              <a:t>Passività potenziali                                        100              </a:t>
            </a:r>
            <a:r>
              <a:rPr lang="it-IT" b="1" dirty="0">
                <a:solidFill>
                  <a:srgbClr val="FF0000"/>
                </a:solidFill>
              </a:rPr>
              <a:t> 500*                  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</a:rPr>
              <a:t>400    RICALCOLO SULLA BASE DEI RELATIVI EVENTI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u="sng" dirty="0"/>
              <a:t>Totale passività                                           3.500             5.150                1.650</a:t>
            </a:r>
          </a:p>
          <a:p>
            <a:pPr marL="0" indent="0">
              <a:buNone/>
            </a:pPr>
            <a:r>
              <a:rPr lang="it-IT" b="1" u="sng" dirty="0"/>
              <a:t>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it-IT" b="1" dirty="0"/>
              <a:t>* IMPAIRMENT ANNUALE</a:t>
            </a:r>
          </a:p>
        </p:txBody>
      </p:sp>
      <p:sp>
        <p:nvSpPr>
          <p:cNvPr id="5" name="Arco a tutto sesto 4">
            <a:extLst>
              <a:ext uri="{FF2B5EF4-FFF2-40B4-BE49-F238E27FC236}">
                <a16:creationId xmlns:a16="http://schemas.microsoft.com/office/drawing/2014/main" xmlns="" id="{265F8360-7079-4E65-9454-1BE1A6A9DBCA}"/>
              </a:ext>
            </a:extLst>
          </p:cNvPr>
          <p:cNvSpPr/>
          <p:nvPr/>
        </p:nvSpPr>
        <p:spPr>
          <a:xfrm>
            <a:off x="8208933" y="1556792"/>
            <a:ext cx="45719" cy="4571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xmlns="" id="{21C5D4B4-289D-4E56-8503-30F09D852A9C}"/>
              </a:ext>
            </a:extLst>
          </p:cNvPr>
          <p:cNvSpPr/>
          <p:nvPr/>
        </p:nvSpPr>
        <p:spPr>
          <a:xfrm>
            <a:off x="8496965" y="1223041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2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AFBC4B-87FD-4994-804F-0DEA0209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Operazioni Straordinarie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AA480FC-15DD-4068-9E5A-3FF3D2BB6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/>
              <a:t>IN BORSA</a:t>
            </a:r>
          </a:p>
          <a:p>
            <a:pPr marL="0" indent="0">
              <a:buNone/>
            </a:pPr>
            <a:endParaRPr lang="it-IT" sz="3200" b="1" dirty="0"/>
          </a:p>
          <a:p>
            <a:pPr marL="0" indent="0">
              <a:buNone/>
            </a:pPr>
            <a:r>
              <a:rPr lang="it-IT" sz="3200" b="1" dirty="0"/>
              <a:t>      OPA</a:t>
            </a:r>
          </a:p>
          <a:p>
            <a:pPr marL="0" indent="0">
              <a:buNone/>
            </a:pPr>
            <a:r>
              <a:rPr lang="it-IT" sz="3200" b="1" dirty="0"/>
              <a:t>      OPS</a:t>
            </a:r>
          </a:p>
          <a:p>
            <a:pPr marL="0" indent="0">
              <a:buNone/>
            </a:pPr>
            <a:r>
              <a:rPr lang="it-IT" sz="3200" b="1" dirty="0"/>
              <a:t>      OPAS</a:t>
            </a:r>
          </a:p>
          <a:p>
            <a:pPr marL="0" indent="0">
              <a:buNone/>
            </a:pPr>
            <a:r>
              <a:rPr lang="it-IT" sz="3200" b="1" dirty="0"/>
              <a:t>      AUMENTO DI CAPITALE </a:t>
            </a:r>
            <a:r>
              <a:rPr lang="it-IT" sz="3200" b="1"/>
              <a:t>CON CONFERIMENTO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IMPAIRMENT IFRS 36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7309" y="1406872"/>
            <a:ext cx="10157354" cy="447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/>
              <a:t>SI APPLICA A TUTTE LE VOCI DI BILANCIO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PER L’AVVIAMENTO (E PARTECIPAZIONI) SI DETERMINA</a:t>
            </a:r>
          </a:p>
          <a:p>
            <a:pPr marL="0" indent="0">
              <a:buNone/>
            </a:pPr>
            <a:r>
              <a:rPr lang="it-IT" b="1" dirty="0"/>
              <a:t>                    ENTERPRISE VALUE  </a:t>
            </a:r>
            <a:r>
              <a:rPr lang="it-IT" dirty="0"/>
              <a:t>(Fair </a:t>
            </a:r>
            <a:r>
              <a:rPr lang="it-IT" dirty="0" err="1"/>
              <a:t>value</a:t>
            </a:r>
            <a:r>
              <a:rPr lang="it-IT" dirty="0"/>
              <a:t> o Value in use)</a:t>
            </a:r>
          </a:p>
          <a:p>
            <a:pPr marL="0" indent="0">
              <a:buNone/>
            </a:pPr>
            <a:r>
              <a:rPr lang="it-IT" dirty="0"/>
              <a:t>                    </a:t>
            </a:r>
            <a:r>
              <a:rPr lang="it-IT" sz="1800" dirty="0"/>
              <a:t>da considerare:</a:t>
            </a:r>
            <a:r>
              <a:rPr lang="it-IT" dirty="0"/>
              <a:t>                             </a:t>
            </a:r>
          </a:p>
          <a:p>
            <a:pPr marL="0" indent="0">
              <a:buNone/>
            </a:pPr>
            <a:r>
              <a:rPr lang="it-IT" dirty="0"/>
              <a:t>                     FLUSSI DI CASSA GENERATI DA PREVISIONI </a:t>
            </a:r>
          </a:p>
          <a:p>
            <a:pPr marL="0" indent="0">
              <a:buNone/>
            </a:pPr>
            <a:r>
              <a:rPr lang="it-IT" dirty="0"/>
              <a:t>                        BASATE SU PIANI CREDIBILI</a:t>
            </a:r>
          </a:p>
          <a:p>
            <a:pPr marL="0" indent="0">
              <a:buNone/>
            </a:pPr>
            <a:r>
              <a:rPr lang="it-IT" dirty="0"/>
              <a:t>                    (CAPITALIZZAZIONE DI BORSA, SE QUOTATA)</a:t>
            </a:r>
          </a:p>
          <a:p>
            <a:pPr marL="0" indent="0">
              <a:buNone/>
            </a:pPr>
            <a:r>
              <a:rPr lang="it-IT" dirty="0"/>
              <a:t>                     </a:t>
            </a:r>
            <a:r>
              <a:rPr lang="it-IT" b="1" dirty="0"/>
              <a:t>VALORE DI BILANCIO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Freccia circolare a sinistra 4">
            <a:extLst>
              <a:ext uri="{FF2B5EF4-FFF2-40B4-BE49-F238E27FC236}">
                <a16:creationId xmlns:a16="http://schemas.microsoft.com/office/drawing/2014/main" xmlns="" id="{7812726B-0DC9-4EDD-85E6-6EA0E6A29DCF}"/>
              </a:ext>
            </a:extLst>
          </p:cNvPr>
          <p:cNvSpPr/>
          <p:nvPr/>
        </p:nvSpPr>
        <p:spPr>
          <a:xfrm>
            <a:off x="9550796" y="2282776"/>
            <a:ext cx="792088" cy="31683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55913B6-3FF2-4CFE-9DDC-60638319C3E1}"/>
              </a:ext>
            </a:extLst>
          </p:cNvPr>
          <p:cNvSpPr txBox="1"/>
          <p:nvPr/>
        </p:nvSpPr>
        <p:spPr>
          <a:xfrm>
            <a:off x="10702924" y="3356992"/>
            <a:ext cx="297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364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9945655" cy="1048544"/>
          </a:xfrm>
        </p:spPr>
        <p:txBody>
          <a:bodyPr/>
          <a:lstStyle/>
          <a:p>
            <a:r>
              <a:rPr lang="it-IT" dirty="0"/>
              <a:t>La Fiscalità italiana ….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3492" y="1124744"/>
            <a:ext cx="11561560" cy="4687416"/>
          </a:xfrm>
        </p:spPr>
        <p:txBody>
          <a:bodyPr>
            <a:normAutofit fontScale="85000" lnSpcReduction="20000"/>
          </a:bodyPr>
          <a:lstStyle/>
          <a:p>
            <a:endParaRPr lang="it-IT" dirty="0"/>
          </a:p>
          <a:p>
            <a:r>
              <a:rPr lang="it-IT" dirty="0"/>
              <a:t>Affrancamento dell’avviamento attraverso il pagamento di un’imposta sostitutiva (16%)</a:t>
            </a:r>
          </a:p>
          <a:p>
            <a:pPr marL="0" indent="0">
              <a:buNone/>
            </a:pPr>
            <a:r>
              <a:rPr lang="it-IT" dirty="0"/>
              <a:t>    Deducibilità fiscale in 5 esercizio a partire da quello successivo </a:t>
            </a:r>
          </a:p>
          <a:p>
            <a:r>
              <a:rPr lang="it-IT" dirty="0"/>
              <a:t>Affrancamento degli intangibili a vita definita (c.s. al 16%)</a:t>
            </a:r>
          </a:p>
          <a:p>
            <a:pPr marL="0" indent="0">
              <a:buNone/>
            </a:pPr>
            <a:r>
              <a:rPr lang="it-IT" dirty="0"/>
              <a:t>    Deducibilità fiscale durante il periodo di vita utile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    VANTAGGIO FISCALE</a:t>
            </a:r>
            <a:r>
              <a:rPr lang="it-IT" dirty="0">
                <a:solidFill>
                  <a:srgbClr val="FF0000"/>
                </a:solidFill>
              </a:rPr>
              <a:t>  ?    </a:t>
            </a:r>
            <a:r>
              <a:rPr lang="it-IT" sz="2100" dirty="0">
                <a:solidFill>
                  <a:srgbClr val="FF0000"/>
                </a:solidFill>
              </a:rPr>
              <a:t>L’ aliquota più alta di tassazione del reddito rispetto</a:t>
            </a:r>
          </a:p>
          <a:p>
            <a:pPr marL="0" indent="0">
              <a:buNone/>
            </a:pPr>
            <a:r>
              <a:rPr lang="it-IT" sz="2100" dirty="0">
                <a:solidFill>
                  <a:srgbClr val="FF0000"/>
                </a:solidFill>
              </a:rPr>
              <a:t>                                                       all’imposta sostitutiva ….                                                </a:t>
            </a:r>
          </a:p>
          <a:p>
            <a:pPr marL="0" indent="0">
              <a:buNone/>
            </a:pPr>
            <a:r>
              <a:rPr lang="it-IT" sz="2100" dirty="0">
                <a:solidFill>
                  <a:srgbClr val="FF0000"/>
                </a:solidFill>
              </a:rPr>
              <a:t>                                                       contabilmente concreta l’iscrizione di </a:t>
            </a:r>
            <a:r>
              <a:rPr lang="it-IT" sz="2100" b="1" dirty="0">
                <a:solidFill>
                  <a:srgbClr val="FF0000"/>
                </a:solidFill>
              </a:rPr>
              <a:t>DTA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                                                       Nota. Più alto quando più è veloce il periodo di recupero</a:t>
            </a:r>
            <a:endParaRPr lang="it-IT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AFBC4B-87FD-4994-804F-0DEA0209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Operazioni Straordinarie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A64A241D-00C3-4DD2-9053-3A8B397CB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600" b="1" dirty="0"/>
              <a:t>QUOTA DI PARRTECIPAZIONE</a:t>
            </a:r>
          </a:p>
          <a:p>
            <a:pPr marL="0" indent="0">
              <a:buNone/>
            </a:pPr>
            <a:endParaRPr lang="it-IT" sz="3600" b="1" dirty="0"/>
          </a:p>
          <a:p>
            <a:pPr marL="0" indent="0">
              <a:buNone/>
            </a:pPr>
            <a:r>
              <a:rPr lang="it-IT" sz="3600" b="1" dirty="0"/>
              <a:t>           TOTALITARIA</a:t>
            </a:r>
          </a:p>
          <a:p>
            <a:pPr marL="0" indent="0">
              <a:buNone/>
            </a:pPr>
            <a:r>
              <a:rPr lang="it-IT" sz="3600" b="1" dirty="0"/>
              <a:t>           MAGGIORANZA</a:t>
            </a:r>
          </a:p>
          <a:p>
            <a:pPr marL="0" indent="0">
              <a:buNone/>
            </a:pPr>
            <a:r>
              <a:rPr lang="it-IT" sz="3600" b="1" dirty="0"/>
              <a:t>           MINORANZA</a:t>
            </a:r>
          </a:p>
          <a:p>
            <a:pPr marL="0" indent="0">
              <a:buNone/>
            </a:pPr>
            <a:endParaRPr lang="it-IT" sz="3600" b="1" dirty="0"/>
          </a:p>
          <a:p>
            <a:pPr marL="0" indent="0">
              <a:buNone/>
            </a:pPr>
            <a:r>
              <a:rPr lang="it-IT" sz="3600" b="1" dirty="0">
                <a:solidFill>
                  <a:srgbClr val="FF0000"/>
                </a:solidFill>
              </a:rPr>
              <a:t>STRUMENTI FINANZIARI PARTECIPATIVI</a:t>
            </a:r>
          </a:p>
        </p:txBody>
      </p:sp>
    </p:spTree>
    <p:extLst>
      <p:ext uri="{BB962C8B-B14F-4D97-AF65-F5344CB8AC3E}">
        <p14:creationId xmlns:p14="http://schemas.microsoft.com/office/powerpoint/2010/main" val="11854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PRINCIPIO DI RIFERIMENTO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2032942"/>
            <a:ext cx="10157354" cy="4420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IFRS 3 R «Business Combination»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3200" dirty="0"/>
              <a:t>Definizione e ambito di applicazione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3200" dirty="0"/>
              <a:t>L’ </a:t>
            </a:r>
            <a:r>
              <a:rPr lang="it-IT" sz="3200" dirty="0" err="1"/>
              <a:t>acquisition</a:t>
            </a:r>
            <a:r>
              <a:rPr lang="it-IT" sz="3200" dirty="0"/>
              <a:t> </a:t>
            </a:r>
            <a:r>
              <a:rPr lang="it-IT" sz="3200" dirty="0" err="1"/>
              <a:t>method</a:t>
            </a:r>
            <a:r>
              <a:rPr lang="it-IT" sz="3200" dirty="0"/>
              <a:t>: criteri di rilevazione delle operazioni straordinarie e determinazione dell’avviamento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Definizione</a:t>
            </a:r>
            <a:r>
              <a:rPr lang="en-US" dirty="0"/>
              <a:t> e </a:t>
            </a:r>
            <a:r>
              <a:rPr lang="en-US" dirty="0" err="1"/>
              <a:t>ambito</a:t>
            </a:r>
            <a:r>
              <a:rPr lang="en-US" dirty="0"/>
              <a:t> di </a:t>
            </a:r>
            <a:r>
              <a:rPr lang="en-US" dirty="0" err="1"/>
              <a:t>applicazione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3813" y="1701800"/>
            <a:ext cx="10580851" cy="4470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dirty="0"/>
              <a:t>IFRS 3 definisce le </a:t>
            </a:r>
            <a:r>
              <a:rPr lang="it-IT" u="sng" dirty="0"/>
              <a:t>modalità di contabilizzazione</a:t>
            </a:r>
            <a:r>
              <a:rPr lang="it-IT" dirty="0"/>
              <a:t>, nonché </a:t>
            </a:r>
            <a:r>
              <a:rPr lang="it-IT" u="sng" dirty="0"/>
              <a:t>l’informativa di bilancio </a:t>
            </a:r>
            <a:r>
              <a:rPr lang="it-IT" dirty="0"/>
              <a:t>che un’impresa deve fornire nel caso in cui partecipi ad </a:t>
            </a:r>
            <a:r>
              <a:rPr lang="it-IT" u="sng" dirty="0"/>
              <a:t>un’operazione di aggregazione aziendale</a:t>
            </a:r>
            <a:r>
              <a:rPr lang="it-IT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dirty="0"/>
              <a:t>Si definisce </a:t>
            </a:r>
            <a:r>
              <a:rPr lang="it-IT" u="sng" dirty="0"/>
              <a:t>aggregazione aziendale </a:t>
            </a:r>
            <a:r>
              <a:rPr lang="it-IT" dirty="0"/>
              <a:t>una operazione o altro evento in cui un </a:t>
            </a:r>
            <a:r>
              <a:rPr lang="it-IT" b="1" dirty="0"/>
              <a:t>acquirente</a:t>
            </a:r>
            <a:r>
              <a:rPr lang="it-IT" dirty="0"/>
              <a:t> </a:t>
            </a:r>
            <a:r>
              <a:rPr lang="it-IT" b="1" dirty="0"/>
              <a:t>acquisisce il controllo</a:t>
            </a:r>
            <a:r>
              <a:rPr lang="it-IT" dirty="0"/>
              <a:t> di una o più </a:t>
            </a:r>
            <a:r>
              <a:rPr lang="it-IT" b="1" i="1" dirty="0"/>
              <a:t>attività aziendali </a:t>
            </a:r>
            <a:r>
              <a:rPr lang="it-IT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b="1" i="1" dirty="0"/>
              <a:t>Un’attività aziendale </a:t>
            </a:r>
            <a:r>
              <a:rPr lang="it-IT" dirty="0"/>
              <a:t>è costituita da </a:t>
            </a:r>
            <a:r>
              <a:rPr lang="it-IT" u="sng" dirty="0"/>
              <a:t>fattori di produzione </a:t>
            </a:r>
            <a:r>
              <a:rPr lang="it-IT" dirty="0"/>
              <a:t>e </a:t>
            </a:r>
            <a:r>
              <a:rPr lang="it-IT" u="sng" dirty="0"/>
              <a:t>processi</a:t>
            </a:r>
            <a:r>
              <a:rPr lang="it-IT" dirty="0"/>
              <a:t> applicati a tali fattori che sono in grado di </a:t>
            </a:r>
            <a:r>
              <a:rPr lang="it-IT" u="sng" dirty="0"/>
              <a:t>creare produzione</a:t>
            </a:r>
            <a:r>
              <a:rPr lang="it-IT" dirty="0"/>
              <a:t>. Pertanto i tre elementi di un’attività aziendale sono: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dirty="0"/>
              <a:t>Fattori di produzione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dirty="0"/>
              <a:t>Processo                              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dirty="0"/>
              <a:t>Produzione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dirty="0"/>
          </a:p>
          <a:p>
            <a:pPr marL="0" indent="0" algn="just">
              <a:lnSpc>
                <a:spcPct val="100000"/>
              </a:lnSpc>
              <a:buNone/>
            </a:pPr>
            <a:endParaRPr lang="it-IT" dirty="0"/>
          </a:p>
          <a:p>
            <a:pPr marL="0" indent="0" algn="just">
              <a:lnSpc>
                <a:spcPct val="100000"/>
              </a:lnSpc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56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Definizione</a:t>
            </a:r>
            <a:r>
              <a:rPr lang="en-US" dirty="0"/>
              <a:t> e </a:t>
            </a:r>
            <a:r>
              <a:rPr lang="en-US" dirty="0" err="1"/>
              <a:t>ambito</a:t>
            </a:r>
            <a:r>
              <a:rPr lang="en-US" dirty="0"/>
              <a:t> di </a:t>
            </a:r>
            <a:r>
              <a:rPr lang="en-US" dirty="0" err="1"/>
              <a:t>applicazione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it-IT" sz="2600" dirty="0"/>
              <a:t>Il 10 gennaio 2008 lo IASB ha emanato la nuova versione </a:t>
            </a:r>
            <a:r>
              <a:rPr lang="it-IT" sz="2600" b="1" dirty="0"/>
              <a:t>dell’IFRS 3 </a:t>
            </a:r>
            <a:r>
              <a:rPr lang="it-IT" sz="2600" b="1" dirty="0" err="1"/>
              <a:t>revised</a:t>
            </a:r>
            <a:r>
              <a:rPr lang="it-IT" sz="2600" b="1" dirty="0"/>
              <a:t>.</a:t>
            </a:r>
          </a:p>
          <a:p>
            <a:pPr marL="0" indent="0">
              <a:buNone/>
              <a:defRPr/>
            </a:pPr>
            <a:endParaRPr lang="it-IT" sz="2600" dirty="0"/>
          </a:p>
          <a:p>
            <a:pPr marL="0" indent="0">
              <a:buNone/>
              <a:defRPr/>
            </a:pPr>
            <a:endParaRPr lang="it-IT" sz="2800" dirty="0"/>
          </a:p>
          <a:p>
            <a:pPr marL="0" indent="0">
              <a:buNone/>
              <a:defRPr/>
            </a:pPr>
            <a:r>
              <a:rPr lang="it-IT" sz="2800" b="1" dirty="0"/>
              <a:t>Applicazione</a:t>
            </a:r>
            <a:r>
              <a:rPr lang="it-IT" sz="2800" b="1" dirty="0">
                <a:sym typeface="Wingdings" panose="05000000000000000000" pitchFamily="2" charset="2"/>
              </a:rPr>
              <a:t></a:t>
            </a:r>
            <a:r>
              <a:rPr lang="it-IT" sz="2800" b="1" dirty="0"/>
              <a:t> </a:t>
            </a:r>
            <a:r>
              <a:rPr lang="it-IT" sz="2800" dirty="0"/>
              <a:t>I bilanci delle società il cui esercizio è successivo al 1° luglio 2009 (o al 1° gennaio 2010 se i bilanci hanno chiusura coincidente con l’anno solare) sono disciplinati dal nuovo </a:t>
            </a:r>
            <a:r>
              <a:rPr lang="it-IT" sz="2800" b="1" dirty="0"/>
              <a:t>IFRS 3 </a:t>
            </a:r>
            <a:r>
              <a:rPr lang="it-IT" sz="2800" b="1" i="1" dirty="0" err="1"/>
              <a:t>Revised</a:t>
            </a:r>
            <a:endParaRPr lang="it-IT" sz="2800" dirty="0"/>
          </a:p>
          <a:p>
            <a:pPr marL="0" indent="0">
              <a:buNone/>
            </a:pPr>
            <a:r>
              <a:rPr lang="it-IT" sz="2800" b="1" dirty="0"/>
              <a:t>Cambiamenti significativi-&gt; </a:t>
            </a:r>
            <a:r>
              <a:rPr lang="it-IT" sz="2800" dirty="0"/>
              <a:t>unico metodo di contabilizzazione del </a:t>
            </a:r>
            <a:r>
              <a:rPr lang="it-IT" sz="2800" i="1" dirty="0" err="1"/>
              <a:t>goodwill</a:t>
            </a:r>
            <a:r>
              <a:rPr lang="it-IT" sz="2800" dirty="0"/>
              <a:t> è </a:t>
            </a:r>
            <a:r>
              <a:rPr lang="it-IT" sz="2800" b="1" i="1" dirty="0" err="1"/>
              <a:t>acquisition</a:t>
            </a:r>
            <a:r>
              <a:rPr lang="it-IT" sz="2800" b="1" i="1" dirty="0"/>
              <a:t> </a:t>
            </a:r>
            <a:r>
              <a:rPr lang="it-IT" sz="2800" b="1" i="1" dirty="0" err="1"/>
              <a:t>method</a:t>
            </a: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Down Arrow 1"/>
          <p:cNvSpPr/>
          <p:nvPr/>
        </p:nvSpPr>
        <p:spPr>
          <a:xfrm>
            <a:off x="5446340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5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Definizione</a:t>
            </a:r>
            <a:r>
              <a:rPr lang="en-US" dirty="0"/>
              <a:t> e </a:t>
            </a:r>
            <a:r>
              <a:rPr lang="en-US" dirty="0" err="1"/>
              <a:t>ambito</a:t>
            </a:r>
            <a:r>
              <a:rPr lang="en-US" dirty="0"/>
              <a:t> di </a:t>
            </a:r>
            <a:r>
              <a:rPr lang="en-US" dirty="0" err="1"/>
              <a:t>applicazione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052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Nell'ottica della </a:t>
            </a:r>
            <a:r>
              <a:rPr lang="it-IT" sz="2000" b="1" dirty="0"/>
              <a:t>prevalenza della sostanza sulla forma di un’operazione di business </a:t>
            </a:r>
            <a:r>
              <a:rPr lang="it-IT" sz="2000" b="1" dirty="0" err="1"/>
              <a:t>combination</a:t>
            </a:r>
            <a:r>
              <a:rPr lang="it-IT" sz="2000" dirty="0"/>
              <a:t>, l’obiettivo principale dell’IFRS 3R è quello di disciplinare tutte le operazioni di </a:t>
            </a:r>
            <a:r>
              <a:rPr lang="it-IT" sz="2000" i="1" dirty="0"/>
              <a:t>business </a:t>
            </a:r>
            <a:r>
              <a:rPr lang="it-IT" sz="2000" i="1" dirty="0" err="1"/>
              <a:t>combination</a:t>
            </a:r>
            <a:r>
              <a:rPr lang="it-IT" sz="2000" i="1" dirty="0"/>
              <a:t> </a:t>
            </a:r>
          </a:p>
          <a:p>
            <a:pPr marL="0" indent="0" algn="ctr">
              <a:buNone/>
            </a:pPr>
            <a:r>
              <a:rPr lang="it-IT" sz="2000" dirty="0"/>
              <a:t> prescindendo da</a:t>
            </a:r>
            <a:endParaRPr lang="it-IT" sz="2700" dirty="0"/>
          </a:p>
          <a:p>
            <a:pPr marL="0" indent="0">
              <a:buNone/>
            </a:pPr>
            <a:r>
              <a:rPr lang="it-IT" sz="2900" dirty="0"/>
              <a:t> </a:t>
            </a:r>
          </a:p>
          <a:p>
            <a:pPr marL="0" indent="0" algn="ctr">
              <a:buNone/>
            </a:pPr>
            <a:endParaRPr lang="it-IT" sz="2900" dirty="0"/>
          </a:p>
          <a:p>
            <a:pPr marL="0" indent="0" algn="ctr">
              <a:buNone/>
            </a:pPr>
            <a:r>
              <a:rPr lang="it-IT" sz="2900" dirty="0" err="1"/>
              <a:t>Semprechè</a:t>
            </a:r>
            <a:r>
              <a:rPr lang="it-IT" sz="2900" dirty="0"/>
              <a:t> nella sostanza economica comportino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1095863" y="3263648"/>
            <a:ext cx="43924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Modalità tecniche dell’operazione:</a:t>
            </a:r>
          </a:p>
          <a:p>
            <a:r>
              <a:rPr lang="it-IT" sz="1600" dirty="0"/>
              <a:t>Fusione     Scissione   Conferimento     </a:t>
            </a:r>
            <a:r>
              <a:rPr lang="it-IT" sz="1600" dirty="0" err="1"/>
              <a:t>ecc</a:t>
            </a:r>
            <a:endParaRPr lang="it-IT" sz="1600" dirty="0"/>
          </a:p>
        </p:txBody>
      </p:sp>
      <p:sp>
        <p:nvSpPr>
          <p:cNvPr id="6" name="Rectangle 5"/>
          <p:cNvSpPr/>
          <p:nvPr/>
        </p:nvSpPr>
        <p:spPr>
          <a:xfrm>
            <a:off x="6861181" y="3282911"/>
            <a:ext cx="44349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Strumento giuridico del pagamento:</a:t>
            </a:r>
          </a:p>
          <a:p>
            <a:r>
              <a:rPr lang="it-IT" sz="1600" dirty="0"/>
              <a:t>Denaro     Azioni emesse per effettuare il concambio   Accollo di passività     </a:t>
            </a:r>
            <a:r>
              <a:rPr lang="it-IT" sz="1600" dirty="0" err="1"/>
              <a:t>ecc</a:t>
            </a:r>
            <a:endParaRPr lang="it-IT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46139" y="3028136"/>
            <a:ext cx="1656184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58508" y="3028136"/>
            <a:ext cx="1584176" cy="17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2124" y="5445224"/>
            <a:ext cx="5040560" cy="1149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Unione di due o </a:t>
            </a:r>
            <a:r>
              <a:rPr lang="it-IT" sz="1400" dirty="0" err="1"/>
              <a:t>piu’</a:t>
            </a:r>
            <a:r>
              <a:rPr lang="it-IT" sz="1400" dirty="0"/>
              <a:t> </a:t>
            </a:r>
            <a:r>
              <a:rPr lang="it-IT" sz="1400" i="1" dirty="0" err="1"/>
              <a:t>entity</a:t>
            </a:r>
            <a:r>
              <a:rPr lang="it-IT" sz="1400" i="1" dirty="0"/>
              <a:t> </a:t>
            </a:r>
            <a:r>
              <a:rPr lang="it-IT" sz="1400" dirty="0"/>
              <a:t>o</a:t>
            </a:r>
          </a:p>
          <a:p>
            <a:pPr algn="ctr"/>
            <a:r>
              <a:rPr lang="it-IT" sz="1400" dirty="0"/>
              <a:t>Complessi aziendali (</a:t>
            </a:r>
            <a:r>
              <a:rPr lang="it-IT" sz="1400" i="1" dirty="0"/>
              <a:t>business)</a:t>
            </a:r>
          </a:p>
          <a:p>
            <a:pPr algn="ctr"/>
            <a:r>
              <a:rPr lang="it-IT" sz="1400" i="1" dirty="0"/>
              <a:t>in </a:t>
            </a:r>
            <a:r>
              <a:rPr lang="it-IT" sz="1400" dirty="0"/>
              <a:t>un’UNICA ENTITA’</a:t>
            </a:r>
          </a:p>
          <a:p>
            <a:pPr algn="ctr"/>
            <a:r>
              <a:rPr lang="it-IT" sz="1400" dirty="0"/>
              <a:t>Tenuta alla redazione di un SOLO bilancio di esercizio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850835" y="494116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2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3027</Words>
  <Application>Microsoft Office PowerPoint</Application>
  <PresentationFormat>Personalizzato</PresentationFormat>
  <Paragraphs>441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Books 16x9</vt:lpstr>
      <vt:lpstr>Economia e Tecnica dei Mercati Finanziari</vt:lpstr>
      <vt:lpstr>Operazioni Straordinarie</vt:lpstr>
      <vt:lpstr>Metodi di contabilizzazione</vt:lpstr>
      <vt:lpstr>Operazioni Straordinarie</vt:lpstr>
      <vt:lpstr>Operazioni Straordinarie</vt:lpstr>
      <vt:lpstr>IL PRINCIPIO DI RIFERIMENTO</vt:lpstr>
      <vt:lpstr>Definizione e ambito di applicazione</vt:lpstr>
      <vt:lpstr>Definizione e ambito di applicazione</vt:lpstr>
      <vt:lpstr>Definizione e ambito di applicazione</vt:lpstr>
      <vt:lpstr>Definizione e ambito di applicazione</vt:lpstr>
      <vt:lpstr>Acquisition method</vt:lpstr>
      <vt:lpstr>Acquisition method- STEP 1 identificazione dell’acquirente</vt:lpstr>
      <vt:lpstr>Acquisition method- STEP 1 identificazione dell’acquirente</vt:lpstr>
      <vt:lpstr>Acquisition method- STEP 1 identificazione dell’acquirente</vt:lpstr>
      <vt:lpstr>Acquisition method- STEP 1 identificazione dell’acquirente</vt:lpstr>
      <vt:lpstr>Acquisition method- STEP 1 identificazione dell’acquirente</vt:lpstr>
      <vt:lpstr>Acquisition method- STEP 1 identificazione dell’acquirente</vt:lpstr>
      <vt:lpstr>Acquisition method- STEP 2 la determinazione della data di acquisizione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misurazione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4 la rilevazione e la valutazione dell’avviamento o di un utile derivante da un acquisto a prezzi favorevoli</vt:lpstr>
      <vt:lpstr>Acquisition method- STEP 4 la rilevazione e la valutazione dell’avviamento o di un utile derivante da un acquisto a prezzi favorevoli</vt:lpstr>
      <vt:lpstr>Acquisition method- STEP 4 la rilevazione e la valutazione dell’avviamento o di un utile derivante da un acquisto a prezzi favorevoli</vt:lpstr>
      <vt:lpstr>Acquisition method- STEP 4 la rilevazione e la valutazione dell’avviamento o di un utile derivante da un acquisto a prezzi favorevoli</vt:lpstr>
      <vt:lpstr>Acquisition method- STEP 4 la rilevazione e la valutazione dell’avviamento o di un utile derivante da un acquisto a prezzi favorevoli</vt:lpstr>
      <vt:lpstr>Situazione Patrimoniale del Target (da DD)</vt:lpstr>
      <vt:lpstr>Patrimonio a fair value</vt:lpstr>
      <vt:lpstr>Situazione Patrimoniale del Target</vt:lpstr>
      <vt:lpstr>AVVIAMENTO</vt:lpstr>
      <vt:lpstr>Situazione Patrimoniale del Target</vt:lpstr>
      <vt:lpstr>PRIMA ISCRIZIONE ……</vt:lpstr>
      <vt:lpstr>…… ESERCIZI SUCCESSIVI</vt:lpstr>
      <vt:lpstr>IMPAIRMENT IFRS 36</vt:lpstr>
      <vt:lpstr>La Fiscalità italiana 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2016-03-08T14:53:58Z</dcterms:created>
  <dcterms:modified xsi:type="dcterms:W3CDTF">2019-05-07T06:14:28Z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