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83" d="100"/>
          <a:sy n="83" d="100"/>
        </p:scale>
        <p:origin x="-1386" y="-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1819B80-0F06-40B0-9B11-3ECD053E7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072F22A2-7F04-4E0F-81D1-0B4ADEC66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77292670-FB7F-4F63-A745-74B4EF63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2A42-DB43-40D7-899B-2CA81160AA1F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D84C56A3-2223-480C-B122-9598FCABC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1ADF934-8DD7-4DB5-87A3-2F242E6D3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334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CB0E10E-1100-47FB-A3BB-1C73D1DEF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2B9B9257-91F9-4BD1-B36D-42E01294D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31E007F0-4921-4E07-AB6C-A9A4D1018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2A42-DB43-40D7-899B-2CA81160AA1F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8F4B8B2F-6AAB-4A2A-897E-E18E1B5BB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39F6970-CA50-4852-842A-52B1995C3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249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31F62470-D78C-47DF-8E87-5ECA0F2D08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B78DF127-81DB-4791-B91A-9ACA7B28BB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31D42D3B-2775-44BC-9352-C8C9F83A2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2A42-DB43-40D7-899B-2CA81160AA1F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3DE15BA6-6A81-4CEE-A9CA-F49DB5113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7801C102-6814-49CF-916D-CCC87FB3E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72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57A14DC-C65F-420F-9598-183203BAA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45495F5-95F4-4057-9DAD-AEC7F6BB8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AF07C630-E306-4566-B258-36347535D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2A42-DB43-40D7-899B-2CA81160AA1F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4D510EA9-F951-4764-A1D4-45C3F30B1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EFB41B06-30BE-49EE-9717-9AE798929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48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98AF9BE-FAA8-4B51-8F7B-A4302FB36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B3D9B627-FD95-4CD0-8B16-704CA9DB3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C74C7CC0-76B8-4A16-B9A0-BD0BFD449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2A42-DB43-40D7-899B-2CA81160AA1F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86BBDC78-41B5-4F61-AABC-1B645C099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9021DEB3-F35A-4335-B69C-5F5FB5710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333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3443F41-9F9D-46F0-9960-662832A17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7073984-3908-4EFF-BFEE-531147AE23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9263FF4B-D5E8-403B-B17C-0086D1A2C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1F1C4510-D3E4-412A-BE49-EA27044FB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2A42-DB43-40D7-899B-2CA81160AA1F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4276B322-77D3-4B29-8B45-2AF7CABC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2A979668-2FCB-4350-9692-2693513C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229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C066114-76D1-407B-8C53-311B1BA2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9F309DAD-0E42-4B5B-9703-D018548CE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B6B133C1-F8D4-440C-AB7D-86AFD7D5E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EC905212-3CA5-4261-B244-A70AD78141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751B78BA-1497-486C-8361-F526B97BB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BECB1C53-B85F-4C7A-BA2D-B94563D5C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2A42-DB43-40D7-899B-2CA81160AA1F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7F547D18-E6B8-41DA-AB7F-6A17167ED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13F382B3-F442-4627-A87B-7630510BB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775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6F97620-7772-4075-B6D6-D6400A307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3561C44B-27DE-4D31-AC52-747AE557B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2A42-DB43-40D7-899B-2CA81160AA1F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866F381F-9A07-43DD-A64A-200ECF81E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3905C650-894C-47FA-826F-97065450D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62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E7F0A99D-95B3-4C82-BD14-A3FFE51CF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2A42-DB43-40D7-899B-2CA81160AA1F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EEC29A58-6234-464F-B029-1018C2CE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AAA9A1F2-F2FF-4D7A-A71A-FF3FBAD58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051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C35D63A-F1E3-466C-AF7E-8D28E8D44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E73290A3-F871-4B8C-A851-3D2F80C1B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F465D4B1-F84B-43A8-827D-74531117E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03B1A324-90B4-4E1F-AAA0-9DFEA00E3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2A42-DB43-40D7-899B-2CA81160AA1F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AC2FFD78-ABBB-4C4C-845C-CEAA048EF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13E72577-EAE3-42FC-AD8D-CCBA5A1CB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054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E8CF562-B7DF-48FB-9278-92635BF13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AB61673B-5883-4E26-A1B8-17DCB6C0DC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9207D530-32CB-4345-9FFE-1B6CDF8DC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6E0AC7E4-2C83-4314-BBF4-74087C7D1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2A42-DB43-40D7-899B-2CA81160AA1F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581294C2-97B0-4755-8A2A-0A79E1F60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579E6C86-9086-4AA6-95AD-30DCD468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75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9479B5EE-7D5E-412E-B757-289A25F7C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0D9F195E-11BE-4B74-A599-47AC69895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EF2115FA-E373-4230-991A-2CB5B6D69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E2A42-DB43-40D7-899B-2CA81160AA1F}" type="datetimeFigureOut">
              <a:rPr lang="it-IT" smtClean="0"/>
              <a:t>13/02/2019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6E971BA1-1031-4FE5-B4B8-2EC8DACE56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3145DAA3-07A3-4062-AE6B-E9E721F59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2F1A0-3C17-450F-82D6-21A1D3A34D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31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320431E-BE96-43D7-A865-D821426C2F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CORSO 2019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020786F3-FA85-407F-AB1F-CC73B8727B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400" dirty="0"/>
              <a:t>PRESENTAZIONE</a:t>
            </a:r>
          </a:p>
        </p:txBody>
      </p:sp>
    </p:spTree>
    <p:extLst>
      <p:ext uri="{BB962C8B-B14F-4D97-AF65-F5344CB8AC3E}">
        <p14:creationId xmlns:p14="http://schemas.microsoft.com/office/powerpoint/2010/main" val="2197956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572280A-9598-41FD-A1D1-BE444C004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Presentazione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0F265A17-8478-44B2-A627-220A10EF0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dirty="0"/>
              <a:t>Il mercato delle aziende corporate (…e dei relativi titoli azionari e obbligazionari) è caratterizzato da una diversità di «transazioni» che richiedono la conoscenza approfondita dei fattori che concorrono a formarne i valori.</a:t>
            </a:r>
          </a:p>
          <a:p>
            <a:r>
              <a:rPr lang="it-IT" dirty="0"/>
              <a:t>Lo strumento della conoscenza è la «due diligence»</a:t>
            </a:r>
          </a:p>
          <a:p>
            <a:r>
              <a:rPr lang="it-IT" dirty="0"/>
              <a:t>L</a:t>
            </a:r>
            <a:r>
              <a:rPr lang="it-IT" dirty="0" smtClean="0"/>
              <a:t>’evoluzione </a:t>
            </a:r>
            <a:r>
              <a:rPr lang="it-IT" dirty="0"/>
              <a:t>della regolamentazione assegna sempre più importanza a questo processo di acquisizione di conoscenza.</a:t>
            </a:r>
          </a:p>
          <a:p>
            <a:r>
              <a:rPr lang="it-IT" dirty="0"/>
              <a:t>Esso è </a:t>
            </a:r>
            <a:r>
              <a:rPr lang="it-IT" dirty="0" smtClean="0"/>
              <a:t>fondamentale </a:t>
            </a:r>
            <a:r>
              <a:rPr lang="it-IT" dirty="0"/>
              <a:t>per assegnare i valori ai  beni aziendali ai fini di bilancio/informativa pubblica.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8602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C89ABE7-2002-4EB6-A639-A97691924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Presentazione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E12F8035-4D25-4050-9698-AED23AE30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</a:t>
            </a:r>
            <a:r>
              <a:rPr lang="it-IT" dirty="0"/>
              <a:t>DD </a:t>
            </a:r>
            <a:r>
              <a:rPr lang="it-IT" dirty="0" smtClean="0"/>
              <a:t>è </a:t>
            </a:r>
            <a:r>
              <a:rPr lang="it-IT" dirty="0"/>
              <a:t>alla base dei giudizi professionali richiesti dalla normativa per talune operazioni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Pertanto il corso approfondirà</a:t>
            </a:r>
            <a:r>
              <a:rPr lang="it-IT" dirty="0" smtClean="0"/>
              <a:t>:</a:t>
            </a:r>
            <a:endParaRPr lang="it-IT" dirty="0"/>
          </a:p>
          <a:p>
            <a:r>
              <a:rPr lang="it-IT" dirty="0"/>
              <a:t>L’approccio multidisciplinare alla «conoscenza» </a:t>
            </a:r>
            <a:r>
              <a:rPr lang="it-IT" dirty="0" smtClean="0"/>
              <a:t> su tematiche</a:t>
            </a:r>
            <a:r>
              <a:rPr lang="it-IT" dirty="0"/>
              <a:t> </a:t>
            </a:r>
            <a:r>
              <a:rPr lang="it-IT" dirty="0" smtClean="0"/>
              <a:t>quali : </a:t>
            </a:r>
            <a:r>
              <a:rPr lang="it-IT" dirty="0" smtClean="0">
                <a:solidFill>
                  <a:srgbClr val="92D050"/>
                </a:solidFill>
              </a:rPr>
              <a:t>gruppi </a:t>
            </a:r>
            <a:r>
              <a:rPr lang="it-IT" dirty="0">
                <a:solidFill>
                  <a:srgbClr val="92D050"/>
                </a:solidFill>
              </a:rPr>
              <a:t>societari e bilancio consolidato</a:t>
            </a:r>
            <a:r>
              <a:rPr lang="it-IT" dirty="0"/>
              <a:t>, </a:t>
            </a:r>
            <a:r>
              <a:rPr lang="it-IT" dirty="0">
                <a:solidFill>
                  <a:srgbClr val="00B0F0"/>
                </a:solidFill>
              </a:rPr>
              <a:t>business plan</a:t>
            </a:r>
            <a:r>
              <a:rPr lang="it-IT" dirty="0"/>
              <a:t>, </a:t>
            </a:r>
            <a:r>
              <a:rPr lang="it-IT" dirty="0">
                <a:solidFill>
                  <a:schemeClr val="accent2"/>
                </a:solidFill>
              </a:rPr>
              <a:t>DTA e fiscal plan</a:t>
            </a:r>
            <a:r>
              <a:rPr lang="it-IT" dirty="0">
                <a:solidFill>
                  <a:srgbClr val="002060"/>
                </a:solidFill>
              </a:rPr>
              <a:t>, IFRS 3 </a:t>
            </a:r>
            <a:r>
              <a:rPr lang="it-IT" dirty="0" err="1">
                <a:solidFill>
                  <a:srgbClr val="002060"/>
                </a:solidFill>
              </a:rPr>
              <a:t>revised</a:t>
            </a:r>
            <a:r>
              <a:rPr lang="it-IT" dirty="0">
                <a:solidFill>
                  <a:srgbClr val="002060"/>
                </a:solidFill>
              </a:rPr>
              <a:t> e  altri principi contabili correlati ai valori immateriali e alla Business Combination</a:t>
            </a:r>
            <a:r>
              <a:rPr lang="it-IT" dirty="0"/>
              <a:t>, </a:t>
            </a:r>
            <a:r>
              <a:rPr lang="it-IT" dirty="0">
                <a:solidFill>
                  <a:srgbClr val="C00000"/>
                </a:solidFill>
              </a:rPr>
              <a:t>legge </a:t>
            </a:r>
            <a:r>
              <a:rPr lang="it-IT" dirty="0" smtClean="0">
                <a:solidFill>
                  <a:srgbClr val="C00000"/>
                </a:solidFill>
              </a:rPr>
              <a:t>fallimentare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/>
              <a:t>Il corso prevede lo svolgimento di esercitazioni di gruppo</a:t>
            </a:r>
          </a:p>
        </p:txBody>
      </p:sp>
    </p:spTree>
    <p:extLst>
      <p:ext uri="{BB962C8B-B14F-4D97-AF65-F5344CB8AC3E}">
        <p14:creationId xmlns:p14="http://schemas.microsoft.com/office/powerpoint/2010/main" val="331126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29061F0-148D-4492-9D1A-0DB10D165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225C205-7100-4010-A77F-7757B0A9A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962"/>
            <a:ext cx="10515600" cy="4883001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0"/>
              </a:spcBef>
              <a:buFontTx/>
              <a:buNone/>
            </a:pPr>
            <a:endParaRPr lang="it-IT" altLang="it-IT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OPERAZIONI STRAORDINARIE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</a:t>
            </a:r>
            <a:r>
              <a:rPr lang="it-IT" altLang="it-IT" b="1" dirty="0">
                <a:solidFill>
                  <a:srgbClr val="FF0000"/>
                </a:solidFill>
                <a:latin typeface="Arial" panose="020B0604020202020204" pitchFamily="34" charset="0"/>
              </a:rPr>
              <a:t>DUE DILIGENCE   </a:t>
            </a:r>
            <a:endParaRPr lang="it-IT" altLang="it-IT" sz="2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GRUPPO SOCIETARIO: </a:t>
            </a:r>
            <a:r>
              <a:rPr lang="it-IT" altLang="it-IT" b="1" dirty="0">
                <a:solidFill>
                  <a:srgbClr val="00B050"/>
                </a:solidFill>
                <a:latin typeface="Arial" panose="020B0604020202020204" pitchFamily="34" charset="0"/>
              </a:rPr>
              <a:t>INFORMATIVA CONSOLIDATA </a:t>
            </a:r>
            <a:r>
              <a:rPr lang="it-IT" altLang="it-IT" dirty="0">
                <a:latin typeface="Arial" panose="020B0604020202020204" pitchFamily="34" charset="0"/>
              </a:rPr>
              <a:t>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                                         PARTI CORRELATE                               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CONTROLLO INTERNO </a:t>
            </a:r>
            <a:r>
              <a:rPr lang="it-IT" altLang="it-IT" dirty="0" smtClean="0">
                <a:latin typeface="Arial" panose="020B0604020202020204" pitchFamily="34" charset="0"/>
              </a:rPr>
              <a:t>(</a:t>
            </a:r>
            <a:r>
              <a:rPr lang="it-IT" altLang="it-IT" sz="2400" dirty="0" smtClean="0">
                <a:latin typeface="Arial" panose="020B0604020202020204" pitchFamily="34" charset="0"/>
              </a:rPr>
              <a:t>IN SOCIETA</a:t>
            </a:r>
            <a:r>
              <a:rPr lang="it-IT" altLang="it-IT" sz="2400" dirty="0">
                <a:latin typeface="Arial" panose="020B0604020202020204" pitchFamily="34" charset="0"/>
              </a:rPr>
              <a:t>’ VIGILATE)</a:t>
            </a:r>
            <a:endParaRPr lang="it-IT" altLang="it-IT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</a:t>
            </a:r>
            <a:r>
              <a:rPr lang="it-IT" altLang="it-IT" b="1" dirty="0">
                <a:solidFill>
                  <a:srgbClr val="00B050"/>
                </a:solidFill>
                <a:latin typeface="Arial" panose="020B0604020202020204" pitchFamily="34" charset="0"/>
              </a:rPr>
              <a:t>FISCALITA’</a:t>
            </a:r>
            <a:r>
              <a:rPr lang="it-IT" altLang="it-IT" dirty="0">
                <a:latin typeface="Arial" panose="020B0604020202020204" pitchFamily="34" charset="0"/>
              </a:rPr>
              <a:t> (</a:t>
            </a:r>
            <a:r>
              <a:rPr lang="it-IT" altLang="it-IT" sz="2000" dirty="0">
                <a:latin typeface="Arial" panose="020B0604020202020204" pitchFamily="34" charset="0"/>
              </a:rPr>
              <a:t>TRANSFER PRICE, ESTEROVESTIZIONE, </a:t>
            </a:r>
            <a:r>
              <a:rPr lang="it-IT" altLang="it-IT" sz="2000" dirty="0" smtClean="0">
                <a:latin typeface="Arial" panose="020B0604020202020204" pitchFamily="34" charset="0"/>
              </a:rPr>
              <a:t>DTA </a:t>
            </a:r>
            <a:r>
              <a:rPr lang="it-IT" altLang="it-IT" sz="2000" dirty="0" err="1" smtClean="0">
                <a:latin typeface="Arial" panose="020B0604020202020204" pitchFamily="34" charset="0"/>
              </a:rPr>
              <a:t>eTAB</a:t>
            </a:r>
            <a:r>
              <a:rPr lang="it-IT" altLang="it-IT" sz="2000" dirty="0">
                <a:latin typeface="Arial" panose="020B0604020202020204" pitchFamily="34" charset="0"/>
              </a:rPr>
              <a:t>)</a:t>
            </a:r>
            <a:endParaRPr lang="it-IT" altLang="it-IT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</a:t>
            </a:r>
            <a:r>
              <a:rPr lang="it-IT" altLang="it-IT" dirty="0">
                <a:solidFill>
                  <a:srgbClr val="FF0000"/>
                </a:solidFill>
                <a:latin typeface="Arial" panose="020B0604020202020204" pitchFamily="34" charset="0"/>
              </a:rPr>
              <a:t>IFRS 3 </a:t>
            </a:r>
            <a:r>
              <a:rPr lang="it-IT" altLang="it-IT" dirty="0" smtClean="0">
                <a:solidFill>
                  <a:srgbClr val="FF0000"/>
                </a:solidFill>
                <a:latin typeface="Arial" panose="020B0604020202020204" pitchFamily="34" charset="0"/>
              </a:rPr>
              <a:t>REVISED, IAS </a:t>
            </a:r>
            <a:r>
              <a:rPr lang="it-IT" altLang="it-IT" dirty="0">
                <a:solidFill>
                  <a:srgbClr val="FF0000"/>
                </a:solidFill>
                <a:latin typeface="Arial" panose="020B0604020202020204" pitchFamily="34" charset="0"/>
              </a:rPr>
              <a:t>36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solidFill>
                  <a:srgbClr val="FF0000"/>
                </a:solidFill>
                <a:latin typeface="Arial" panose="020B0604020202020204" pitchFamily="34" charset="0"/>
              </a:rPr>
              <a:t>    </a:t>
            </a:r>
            <a:r>
              <a:rPr lang="it-IT" alt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PRI e </a:t>
            </a:r>
            <a:r>
              <a:rPr lang="it-IT" altLang="it-IT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ESG vs REPUTAZIONE</a:t>
            </a:r>
            <a:endParaRPr lang="it-IT" altLang="it-IT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SOCIETA’ DI INVESTIMENTO E SOCIETA’ DI GESTIONE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   DEL RISPARMIO 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</a:t>
            </a:r>
            <a:r>
              <a:rPr lang="it-IT" altLang="it-IT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Esercitazioni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      </a:t>
            </a:r>
            <a:endParaRPr lang="it-IT" altLang="it-IT" sz="2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    Gruppo industriale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     SGR, Gruppo bancario </a:t>
            </a:r>
            <a:endParaRPr lang="it-IT" altLang="it-IT" dirty="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</a:t>
            </a:r>
            <a:r>
              <a:rPr lang="it-IT" altLang="it-IT" dirty="0" smtClean="0">
                <a:latin typeface="Arial" panose="020B0604020202020204" pitchFamily="34" charset="0"/>
              </a:rPr>
              <a:t>       Portafogli crediti deteriorati e </a:t>
            </a:r>
            <a:r>
              <a:rPr lang="it-IT" altLang="it-IT" i="1" dirty="0" smtClean="0">
                <a:latin typeface="Arial" panose="020B0604020202020204" pitchFamily="34" charset="0"/>
              </a:rPr>
              <a:t>in </a:t>
            </a:r>
            <a:r>
              <a:rPr lang="it-IT" altLang="it-IT" i="1" dirty="0" err="1" smtClean="0">
                <a:latin typeface="Arial" panose="020B0604020202020204" pitchFamily="34" charset="0"/>
              </a:rPr>
              <a:t>bonis</a:t>
            </a:r>
            <a:endParaRPr lang="it-IT" altLang="it-IT" i="1" dirty="0">
              <a:latin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1622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2E064CB-A849-4F11-8617-734812DD2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7F87A19E-2216-4ACC-A668-D61B18C7D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TESTI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ASSIREVI DOCUMENTO 185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IFRS 3 REVISED, IAS 36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GUIDE CONSOB (piano industriale, </a:t>
            </a:r>
            <a:r>
              <a:rPr lang="it-IT" altLang="it-IT" dirty="0" err="1">
                <a:latin typeface="Arial" panose="020B0604020202020204" pitchFamily="34" charset="0"/>
              </a:rPr>
              <a:t>scg</a:t>
            </a:r>
            <a:r>
              <a:rPr lang="it-IT" altLang="it-IT" dirty="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MATERIALE CORSO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dirty="0">
                <a:latin typeface="Arial" panose="020B0604020202020204" pitchFamily="34" charset="0"/>
              </a:rPr>
              <a:t>   </a:t>
            </a:r>
            <a:r>
              <a:rPr lang="it-IT" altLang="it-IT" i="1" dirty="0">
                <a:latin typeface="Arial" panose="020B0604020202020204" pitchFamily="34" charset="0"/>
              </a:rPr>
              <a:t>NORMATIVA BANKIT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686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1D749C0-CE16-4E54-9DC8-90D8C3546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Le</a:t>
            </a:r>
            <a:r>
              <a:rPr lang="it-IT" smtClean="0"/>
              <a:t> </a:t>
            </a:r>
            <a:r>
              <a:rPr lang="it-IT" dirty="0"/>
              <a:t>operazioni straordinarie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9C5F8DD-5ED6-427C-BABD-2F685DB08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3352"/>
            <a:ext cx="10515600" cy="4351338"/>
          </a:xfrm>
        </p:spPr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dirty="0"/>
              <a:t>Ristrutturazione del debito ex art. 182 bis LF</a:t>
            </a:r>
          </a:p>
          <a:p>
            <a:r>
              <a:rPr lang="it-IT" dirty="0"/>
              <a:t>Fusioni</a:t>
            </a:r>
          </a:p>
          <a:p>
            <a:r>
              <a:rPr lang="it-IT" dirty="0"/>
              <a:t>Scissioni</a:t>
            </a:r>
          </a:p>
          <a:p>
            <a:r>
              <a:rPr lang="it-IT" dirty="0"/>
              <a:t>Costituzioni societarie  e aumenti capitale con conferimenti aziendali</a:t>
            </a:r>
          </a:p>
          <a:p>
            <a:r>
              <a:rPr lang="it-IT" dirty="0"/>
              <a:t>Quotazioni</a:t>
            </a:r>
          </a:p>
          <a:p>
            <a:r>
              <a:rPr lang="it-IT" dirty="0"/>
              <a:t>Emissione prestiti obbligazionari</a:t>
            </a:r>
          </a:p>
          <a:p>
            <a:r>
              <a:rPr lang="it-IT" dirty="0"/>
              <a:t>Emissione strumenti finanziari partecipativi</a:t>
            </a:r>
          </a:p>
          <a:p>
            <a:r>
              <a:rPr lang="it-IT" dirty="0"/>
              <a:t>Acquisto portafogli crediti (….. originate to </a:t>
            </a:r>
            <a:r>
              <a:rPr lang="it-IT" dirty="0" err="1"/>
              <a:t>distribute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76674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304</Words>
  <Application>Microsoft Office PowerPoint</Application>
  <PresentationFormat>Personalizzato</PresentationFormat>
  <Paragraphs>51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CORSO 2019</vt:lpstr>
      <vt:lpstr>Presentazione</vt:lpstr>
      <vt:lpstr>Presentazione</vt:lpstr>
      <vt:lpstr>AGENDA</vt:lpstr>
      <vt:lpstr>AGENDA</vt:lpstr>
      <vt:lpstr>Le operazioni straordinarie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2019</dc:title>
  <dc:creator>Antonio Taverna</dc:creator>
  <cp:lastModifiedBy>Pierobon Maurizio</cp:lastModifiedBy>
  <cp:revision>22</cp:revision>
  <dcterms:created xsi:type="dcterms:W3CDTF">2019-02-08T08:08:35Z</dcterms:created>
  <dcterms:modified xsi:type="dcterms:W3CDTF">2019-02-13T07:32:49Z</dcterms:modified>
</cp:coreProperties>
</file>