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1:07.026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0 45,'20'1,"-1"1,0 1,0 1,2 1,34 6,-29-6,0 0,-1 1,0 2,2 1,-3-1,1-1,0-1,0-1,24 2,103 0,-106-7,0 2,6 2,-38-3,1 2,-1 0,0 0,0 2,9 3,-13-4,1-1,0 0,-1 0,1-1,0-1,10 1,18-1,12-2,-9-1,-35 2,7 0,-1 0,11 2,-19-1,0 0,0 0,0 1,0 0,0 0,-1 0,1 0,4 3,-1 1,1-1,0 0,1-1,-1 0,1 0,-1-1,10 2,15 0,0-1,0-2,1-2,20-1,3-1,-7 3,48-3,-91 1,-1-1,0 0,1 0,-1-1,0 1,0-2,-1 1,1-1,-1 0,1-1,1-1,25-16,134-77,-156 93,0 1,0 0,1 1,-1 0,2 1,9-4,16-3,-24 7,0-1,11-5,-10 3,35-14,-45 18,0 1,0 0,0 0,0 0,1 1,-1 0,0-1,5 2,-8 0,1-1,-1 1,1 0,-1 0,0 0,0 0,1 0,-1 0,0 1,0-1,0 1,-1 0,1-1,0 1,0 0,0 1,4 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0:57.887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4242 2819,'-1'0,"0"0,0-1,0 1,0-1,0 1,0-1,1 1,-1-1,0 1,0-1,1 0,-1 0,0 1,1-1,-1 0,0 0,-11-17,10 15,-2-6,0 1,1-1,-1 0,2 0,-1 0,1 0,1 0,0-1,-7-29,-3-8,3 9,-2 1,-1-1,-3 2,-13-29,2 13,3-2,-3-16,-21-51,31 90,-2 0,-1 2,-9-10,-7-12,-1 5,24 34,1-1,1-1,-5-7,6 2,0 0,1 0,0-1,2 0,0 0,2-1,-1-15,-1 11,-1 1,-5-15,-3-10,-3-10,-6-8,8 26,2-1,2-1,-1-12,4-7,2 0,2-44,3 91,0 1,-1 0,-1 0,0 0,-2-4,0 2,1 0,1 0,-1-13,2 7,-1-1,-1 1,0 1,-2-1,-2-3,-2-12,-6-34,12 44,-2 0,-1 1,-1 0,-8-18,8 23,1 1,0-1,2-1,0 1,0-12,4 24,-8-32,-1 1,-8-14,2 3,12 41,0-1,0 1,-1 0,-1 1,0-1,-4-4,2 6,8 8,0 0,0 0,0 0,-1 0,1 0,0 0,0-1,0 1,-1 0,1 0,0 0,0 0,0 0,-1 0,1 0,0 0,0 0,0 0,-1 0,1 0,0 1,0-1,0 0,-1 0,1 0,0 0,0 0,0 0,0 0,-1 0,1 1,0-1,0 0,0 0,0 0,0 0,-1 1,1-1,0 0,0 0,0 0,0 0,0 1,0-1,0 0,0 0,-2 6</inkml:trace>
  <inkml:trace contextRef="#ctx0" brushRef="#br1" timeOffset="28727.984">2101 8,'0'1,"-1"0,1 1,-1-1,1 0,-1 0,0 0,1 0,-1-1,0 1,1 0,-1 0,0 0,0 0,0-1,0 1,-4 4,-24 27,5-5,-1-2,-3 1,-20 19,25-23,-20 15,-23 16,2 4,-30 37,18-8,70-78,0 0,0 1,1 0,0 0,0 0,-1 6,2-6,0 1,-1-1,0 0,0-1,-1 1,-4 3,-20 19,20-22,0 1,0 0,1 1,1 0,-3 5,2-1,-7 13,-11 12,20-31,0 0,0-1,-1 0,0-1,0 0,-4 3,-22 13,1 1,2 2,-28 29,16-8,-3 5,-3-2,-1-2,-10 3,37-34,-32 25,2 1,-40 44,85-78,-1 0,-1-1,0 0,0-1,-1 1,-2 1,1 1,0 1,0 0,1 0,1 1,0 0,-3 6,-7 14,13-20,0-1,0 0,-1 0,-1-1,-8 8,8-10,1 2,-1-1,2 1,-1 0,-1 4,-5 12,-1-1,-6 6,13-20,-1-1,0 0,-1-1,1 0,-2 0,0 0,-19 12,-1 1,-24 22,37-30,0 0,-1-2,-18 10,33-19,1-1,-1 1,1 0,-1 1,-2 3,-15 12,7-11</inkml:trace>
  <inkml:trace contextRef="#ctx0" brushRef="#br1" timeOffset="-164169.265">3363 3730,'-4'-1,"1"1,-1-1,1 0,-1 0,1 0,0 0,0-1,-1 1,1-1,0 0,0 0,-16-9,-52-15,45 17,0-1,1-1,-18-10,-12-10,-2 2,-1 3,-1 2,-36-8,28 11,0-1,-1 2,0 4,-5 3,64 12,1-1,1 0,-1 0,0 0,0-1,1 0,0-1,-1 1,1-2,1 1,-1-1,0 0,1 0,-4-2,1 2,-1-1,0 1,0 1,-11-4,1 1,-24-8,0 3,0 1,-44-3,60 9,-36-3,26 3,-32-7,59 9,0 0,1 0,-1-1,1-1,-1 0,2 0,-1-1,-4-3,3 2,0 0,0 1,-1 1,0 0,0 1,-4-1,-23-9,-33-20,47 21,0 1,-1 2,-9-3,-79-21,97 29,1-1,-1-1,-6-4,-27-11,-3 3,-37-8,66 22,1 0,-1 2,0 0,0 2,-7 1,-6-1,0-1,-1-2,-10-4,7 2,1 1,-24 1,47 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5:29.38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2967 0,'-11'10,"0"-1,-1 0,-6 3,-17 13,-32 26,-2-3,-50 25,3-11,-43 13,-110 58,158-66,47-27,-117 66,71-47,-18 1,-98 50,213-105,0 1,0-2,-1 0,1-1,-1 0,-6 0,2 0,3 2,1-1,0 2,1 0,-1 0,1 1,0 1,-8 7,2-3,-68 47,-15 9,96-64,0-1,-1 0,1 0,-1-1,1 0,-1 0,-4 0,-7 1,0-2,-5 0,16-1,-2 1,-1 0,0 0,1 1,0 1,-1-1,1 1,-3 2,-15 8,-18 11,18-9,-18 7,36-18,-1-1,1 0,-1 0,0-1,0 0,0-1,0 0,-7 0,1 2,0 0,-14 5,15-4,-1 0,0-1,1-1,-5 0,-118-2,58-1,64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5:45.80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</inkml:trace>
  <inkml:trace contextRef="#ctx0" brushRef="#br0" timeOffset="1046.466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5:56.64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0 0</inkml:trace>
  <inkml:trace contextRef="#ctx0" brushRef="#br0" timeOffset="702.88">0 0</inkml:trace>
  <inkml:trace contextRef="#ctx0" brushRef="#br0" timeOffset="1983.589">0 0</inkml:trace>
  <inkml:trace contextRef="#ctx0" brushRef="#br0" timeOffset="2312.045">0 0</inkml:trace>
  <inkml:trace contextRef="#ctx0" brushRef="#br0" timeOffset="2639.983">0 0</inkml:trace>
  <inkml:trace contextRef="#ctx0" brushRef="#br0" timeOffset="3015.045">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6:07.376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6:00.75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191 0</inkml:trace>
  <inkml:trace contextRef="#ctx0" brushRef="#br0" timeOffset="27759.043">122 178,'-15'-3,"-4"-1,0 0,5 1,3 1,4 1,-4-26,-2-20,1-1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1:31.457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4,'8'0,"0"0,0 0,1 1,-1 0,0 1,0 0,0 0,4 3,9 3,0-2,1 0,0 0,0-2,0-1,0-1,4-1,89 2,0-5,-1-6,18-6,28-9,-95 18,1 2,43 4,-19 1,-36-3,-2 0,9 3,51 13,187-12,-167-4,301 1,-492 0,44 0</inkml:trace>
  <inkml:trace contextRef="#ctx0" brushRef="#br0" timeOffset="4452.126">2269 21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2:36.098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  <inkml:brushProperty name="ignorePressure" value="1"/>
    </inkml:brush>
  </inkml:definitions>
  <inkml:trace contextRef="#ctx0" brushRef="#br0">2255 2009,'-3'-1,"1"0,-1 1,0-1,1 0,-1-1,0 1,1 0,0-1,-1 1,1-1,0 0,-1 0,-5-4,-72-45,-2 4,-64-27,116 60,2-2,0 0,1-3,1 0,0-1,2-2,-17-18,11 8,1-2,-10-16,6 3,3-1,2-1,-16-39,11 4,-15-65,2 5,42 133,-1-1,0 1,0 0,-1 0,-1 1,0 0,0 0,-5-4,6 7,-1 1,0 0,-1 0,0 0,0 1,0 0,0 1,-1 0,0 0,0 1,-1-1,-98-23,-2-2,64 15,0 0,0-2,-1-2,39 15,1 1,-1-1,0 2,-7-2,9 3,1-1,0 1,0-1,1-1,-1 1,0-1,0 0,1 0,-1 0,1 0,-1-1,1 0,-3-2,1-2,1 0,-1-1,1 0,1 1,-1-2,1 1,1 0,-2-7,-5-7,6 13,0 0,-1 0,0 0,-1 1,0 0,0 0,0 1,-6-5,3 2,0 0,1-1,1 0,-6-9,8 10,-1 0,-1 1,0 0,0 0,0 0,-6-3,-4-4,13 12,-1-1,1 1,-1 1,0-1,0 0,-1 1,1 0,-24-11,2-1,-24-18,36 23,-32-16,37 21,0 1,1-1,0-1,0 0,1 0,0-1,0 0,-3-3,3 0,0 1,0 0,-1 0,-1 1,1 0,-1 0,-1 1,-2-1,-19-9,20 11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2:39.082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1,'63'3,"58"9,-45-2,8-4,-2-2,0 4,36 10,18 10,96 16,-181-37,0-3,1-1,28-4,-63-1,0 0,0-1,0 0,0-2,-1 0,3-2,26-12,21-13,-51 24,-4 3,0 0,1 1,0 0,-1 1,1 0,1 1,-1 1,0 0,0 0,4 1,23 3,-1 1,24 6,-18-2,30 0,129-7,-100-2,-94 2,1 0,-1 0,0 1,0 0,-1 1,7 2,-4-1,0-1,0 0,0 0,3-1,44 2,1-3,2-3,13 1,-31-1,-25 1,1 0,-1 2,0 0,1 1,-1 1,-13-2,0 1,0 0,0 0,-1 0,5 3,-1 0,1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3:22.213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3:26.790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  <inkml:brushProperty name="ignorePressure" value="1"/>
    </inkml:brush>
  </inkml:definitions>
  <inkml:trace contextRef="#ctx0" brushRef="#br0">844 2778,'0'-264,"0"254,-1 1,0 0,-1 0,0 0,0 0,-1 0,-2-4,-6-14,-12-18,-6-13,14 28,-6-10,8 17,1-1,-6-18,-18-48,14 36,2-1,1-8,16 52,0 0,0 0,0-1,-1 1,-2-1,4 8,1 1,-2 0,1-1,0 1,-1 0,0 0,1 0,-1 1,0-1,0 1,-1-1,1 1,0 0,-2 0,-18-9,-1 0,0 2,0 1,-18-3,32 9,0-1,0 0,1 0,0-1,0 0,0-1,0 1,0-2,5 3,0 0,0-1,0 1,1-1,-1 1,1-1,0 0,0 0,1-1,-1 1,1-1,0 1,0-1,1 1,-1-1,0-4,-5-31,4 20,-1 0,-4-11,7 25,-2 0,1 0,-1 0,0 0,0 0,-1 1,1-1,-1 1,-1 0,0 0,-3-3,0-1,0 1,1-1,-1-3,5 7,1 1,-1-1,1 0,0 0,1 0,-1 0,1 0,0-1,0 1,1-2,-2-35,1 21,-2-22,-16-76,7-1,2-82,10 187,0 1,-1-1,0 1,-1 0,-1 0,-3-11,0 0,1 0,1 0,1-1,1 0,1 1,2-19,-2 20,-1 0,-1 1,-1-1,-2 0,1-1,1 0,0 0,1-17,3 20,1-7,-1 0,-2 0,-1 1,-1-1,-1 1,-2 0,3 11,0 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4:21.745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1,'34'2,"0"1,0 3,0 0,4 3,24 5,23 5,-27-6,25 2,-64-13,0 0,0-1,0-1,0-1,0-1,8-2,2-2,29-6,0 3,21 1,307 5,-233 4,-129-2,1-1,0-2,-1 0,22-8,-36 10,0 0,1 1,-1 0,1 1,-1 0,1 1,-1 0,1 1,-1 0,0 0,9 4,-1-1,0-1,17 1,64-1,44-5,-33-1,335 2,-427-1,-1-1,1 0,-1-1,2-2,3 0,-1 2,1 0,-21 3,1-1,-1 1,0 0,1 0,-1 0,1 1,-1-1,0 0,1 0,-1 1,0-1,0 1,1-1,-1 1,0 0,0-1,0 1,2 1,-3-2,0 0,0 0,0 1,0-1,1 0,-1 0,0 1,0-1,0 0,0 1,0-1,0 0,0 1,0-1,0 0,0 1,0-1,0 0,0 1,0-1,0 0,0 1,0-1,0 0,0 1,0-1,-1 1,1 0,-1 0,0 0,0-1,1 1,-1 0,0 0,0-1,0 1,1 0,-1-1,-1 1,-4 2,0-1,0 0,0 0,-1 0,1-1,0 0,-1 0,1-1,-26 5,20-1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4:56.95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1893,'0'-19,"2"0,0 1,1-1,1 1,1 0,0 0,6-12,12-21,27-44,-16 32,335-615,-312 577,-13 12,-3-1,0-16,-9 25,49-117,-75 184,-1-1,0-1,-1 1,-1-1,0 1,-1-1,-1 0,0 0,-2-13,1 28,0 1,0-1,0 0,0 0,0 0,0 1,0-1,-1 0,1 0,0 1,0-1,-1 0,1 0,-1 1,1-1,-1 0,1 1,0 0,-1 0,1 0,0 0,-1 0,1 0,0 0,-1 0,1 0,0 0,-1 0,1 0,0 1,0-1,-1 0,1 0,0 0,0 0,-1 1,1-1,0 0,0 0,0 1,-1-1,1 0,0 0,0 1,0-1,0 0,-1 1,1-1,0 0,0 1,0-1,0 0,0 1,0-1,0 0,-3 10</inkml:trace>
  <inkml:trace contextRef="#ctx0" brushRef="#br0" timeOffset="343.806">816 40</inkml:trace>
  <inkml:trace contextRef="#ctx0" brushRef="#br0" timeOffset="10497.472">496 2980,'2'-4,"0"1,0-1,1 1,-1 0,1 0,0 0,0 0,0 1,0-1,0 1,0 0,1 0,1-1,10-4,-1 1,14-4,4-2,-5 1,110-47,104-27,-185 68,5-2,1 3,0 3,19-1,-69 13,-1 0,1-2,0 1,-1-1,0-1,0 0,0-1,0 0,1-1,17-12,0-1,25-21,-29 20,0 1,2 1,0 1,1 2,1 1,0 1,29-8,60-14,-11 3,-1-4,23-15,-102 38,-1-1,0-1,-1-2,4-4,-1 2,1 2,1 1,0 2,31-11,-36 15,309-114,-304 114,0-2,0-1,-2-1,0-2,0-1,-1-2,100-66,-95 66,0 2,2 1,4 0,132-40,-92 33,42-20,-116 41,0 1,-1-1,1 0,-1 0,0 0,1 0,-1 0,0-1,0 0,-1 1,1-1,-1 0,1 0,-1-1,0 1,0 0,0-1,0 0,3-6,0 1,1 0,0 0,1 0,0 1,0 0,1 0,0 1,0 0,1 0,4-2,18-10,1 0,24-8,-48 23,124-53,93-24,-83 31,-133 47,2-1,0 0,-1 0,1-2,5-3,-14 8,0-1,1 1,-1-1,0 1,-1-1,1 0,0 0,0 0,-1 0,1 0,-1 0,0-1,0 1,0 0,0-1,0 1,0-1,0 1,-1-1,1 1,-1-1,0-1,0 2,0 0,-1 1,1-1,0 0,-1 0,1 1,-1-1,0 1,0-1,1 0,-1 1,0-1,0 1,-1 0,1-1,0 1,0 0,-1 0,1 0,0 0,-1 0,1 0,-1 0,0 0,1 1,-1-1,0 0,1 1,-1-1,-1 1,-7-2,1 0,0 1,-1 1,0-1,1 1,-10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2:45:15.12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1 196,'1873'0,"-1829"-2,0-2,15-5,-3 1,3 2,-2 4,1 2,-1 2,0 3,1 2,11 2,67 0,71-9,-84-1,-102-1,-1 0,-1-1,20-5,-13 2,23-2,24 5,30 3,-48 0,-42 0,1-1,0-1,-1 0,0-1,1-1,6-2,21-10,15-9,12-4,-55 24,46-18,24-5,-63 23,0 0,1 1,-1 2,1 0,0 1,6 1,-11 0,-3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AEA3C-4DB8-4348-82B1-2475411EC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A711CD-2656-4690-B829-372F337F0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0727A8-1FF9-47B3-A1E6-0C85136B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D39606-BF57-409A-96DF-A0248BCF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F327FE-66D2-44C1-9250-0EADBA2F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85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21BBB5-D436-4130-9BA8-49833861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FA84ED-2FEF-4149-83CD-88CE4A8E9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36D709-AFB9-4B95-87CF-5769622D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06AEA6-B130-487F-B86F-19FE34AA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AE4CBC-567F-4281-B057-EFC82850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36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4F961E6-6C93-4DEC-9BEB-A22272765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7FB1B07-3A61-41FC-B88A-C80CF5F75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F26FFA-66F1-4A64-AEEA-2F6883A6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63421A-E78E-4689-91B2-63859B84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650A21-D33B-4140-9522-C6B0CC44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69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35762A-E026-4940-AC66-AA4CA1DEE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0DCFB9-2600-4DFF-AA28-CEDC8F67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253A84-7FFC-4D53-B5CA-94CCF93B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50E32A-EAAA-4395-839F-25E781605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071ED2-750A-431F-94D7-2EC25B38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80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DD95A7-18FE-48EE-AC10-49F25EDE7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A21242-DA8C-491C-A8E6-602E6B94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C0C1B7-00E9-44E4-9058-DF28127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9773AB-54D4-4058-ABEA-0C4B5B72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FFED18-6EB3-4029-9CA9-525EF4E6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44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726135-3766-4440-9624-650832A0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B489A7-88A1-4986-9896-669C1FABC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BA79FC-18F9-4A55-B98B-C44EC03C0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0DAA4F-CB8C-45E1-9261-808AFAC4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5815F1-638C-4134-B51F-3ED0A311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4B23DC-ACD4-4582-B50F-D2D05F0B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56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7AE5A-4CC0-4F1C-BF69-2EA2B326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96F0A6-D76F-49EA-9E8B-D07B39269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07C6D3-A14A-47E2-9027-51EB80513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6955497-411A-4CD1-8CBD-3A74BADEC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20DCFD7-1BBD-4C81-A06E-576CDB3CE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346BE0-48FE-474A-8583-6E13B682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DC5A0EA-7D3B-4A50-8016-78A294D3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A09C223-B987-4FDC-BAD2-A86899BE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06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521D0-E4C9-4A86-BCF8-C594E07B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0E8E5A-A67A-48B2-B2FD-F77AFFC6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9922451-8E04-4027-9971-D2B2DD76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20CBD58-3ABD-4ACF-889B-DCC8EFB7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11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C2CC292-4DF2-4DBD-B899-3B821BC4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04AF807-4D1A-4F37-AA9A-B3E170BC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C083F5-57B1-4E56-9982-43CA5F81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38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8D1169-7DCF-48C6-A918-50CE85E4F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24AD85-610A-428A-A9CD-2ECDFCE89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5C32ED-D3B9-4E53-94F5-099D93BC0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55C4D6-9E2F-4ECE-BAAE-52DAF07F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9E5E64-7132-4A4B-A8C2-A9B0378C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2B8D2C-1800-454B-9003-6B90D96A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54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60EB5-5C10-4F37-9989-2CF8923F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1CE4A94-D945-4FDC-9A4B-2B2595657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6FB2F1-3C61-4E1D-881D-FC86F7EAB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BB7637-6668-4387-9B89-2F76B1A0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11A129-D3C1-418E-8048-13691638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40B8B7-51E2-41A9-9F05-EB601D2C6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75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E7DE2E2-5319-448A-90AE-4426298A8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FB976C-B023-43DF-8CC4-5FF85FAF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3A5E70-6DB8-4F61-A73D-0889DF215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B5884-FBF7-4332-92C9-BEC866A1487D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3437DA-FA65-46DC-B993-E2081171F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7F0F55-447E-4B08-BDEB-116F66F12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E61B-3560-41EA-86BA-B5F254D0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39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customXml" Target="../ink/ink1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5024D4-DD0A-46B0-BAB1-120417EA02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Gruppo Societario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F36D610-DB1B-44E7-B897-484B406F2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DD: Capire la struttura e interpretare il</a:t>
            </a:r>
          </a:p>
          <a:p>
            <a:r>
              <a:rPr lang="it-IT" sz="3600" dirty="0"/>
              <a:t>Bilancio consolidato </a:t>
            </a:r>
          </a:p>
        </p:txBody>
      </p:sp>
    </p:spTree>
    <p:extLst>
      <p:ext uri="{BB962C8B-B14F-4D97-AF65-F5344CB8AC3E}">
        <p14:creationId xmlns:p14="http://schemas.microsoft.com/office/powerpoint/2010/main" val="129837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>
            <a:extLst>
              <a:ext uri="{FF2B5EF4-FFF2-40B4-BE49-F238E27FC236}">
                <a16:creationId xmlns:a16="http://schemas.microsoft.com/office/drawing/2014/main" id="{D6DFADD1-705F-4717-ADEE-6258BA229507}"/>
              </a:ext>
            </a:extLst>
          </p:cNvPr>
          <p:cNvSpPr/>
          <p:nvPr/>
        </p:nvSpPr>
        <p:spPr>
          <a:xfrm>
            <a:off x="5342144" y="1942607"/>
            <a:ext cx="1242203" cy="11789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IT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8180D367-AA5F-4F91-A6FE-55BD62FA9909}"/>
              </a:ext>
            </a:extLst>
          </p:cNvPr>
          <p:cNvSpPr/>
          <p:nvPr/>
        </p:nvSpPr>
        <p:spPr>
          <a:xfrm>
            <a:off x="3743579" y="1877822"/>
            <a:ext cx="667395" cy="500043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USA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E2D1850E-AA73-4155-B2EA-031BA4DF86F4}"/>
              </a:ext>
            </a:extLst>
          </p:cNvPr>
          <p:cNvSpPr/>
          <p:nvPr/>
        </p:nvSpPr>
        <p:spPr>
          <a:xfrm>
            <a:off x="8292726" y="1688311"/>
            <a:ext cx="448862" cy="5000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F50C2309-4950-4909-9810-F58948F94222}"/>
              </a:ext>
            </a:extLst>
          </p:cNvPr>
          <p:cNvSpPr/>
          <p:nvPr/>
        </p:nvSpPr>
        <p:spPr>
          <a:xfrm>
            <a:off x="3824307" y="3483366"/>
            <a:ext cx="563589" cy="53771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NL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83FB6B6-247A-452D-A490-2E9F92EAB03A}"/>
              </a:ext>
            </a:extLst>
          </p:cNvPr>
          <p:cNvSpPr/>
          <p:nvPr/>
        </p:nvSpPr>
        <p:spPr>
          <a:xfrm>
            <a:off x="7924800" y="2507407"/>
            <a:ext cx="511834" cy="5693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8EC62975-C2F8-4446-BFC2-8CF4906C197A}"/>
              </a:ext>
            </a:extLst>
          </p:cNvPr>
          <p:cNvSpPr/>
          <p:nvPr/>
        </p:nvSpPr>
        <p:spPr>
          <a:xfrm>
            <a:off x="6239772" y="816634"/>
            <a:ext cx="483079" cy="51183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885E4118-D171-4E80-BC22-5B296770F4E1}"/>
              </a:ext>
            </a:extLst>
          </p:cNvPr>
          <p:cNvSpPr/>
          <p:nvPr/>
        </p:nvSpPr>
        <p:spPr>
          <a:xfrm>
            <a:off x="6860875" y="3996906"/>
            <a:ext cx="776378" cy="6211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IT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D739FECE-AF27-4866-BF16-B79CDF49C892}"/>
              </a:ext>
            </a:extLst>
          </p:cNvPr>
          <p:cNvSpPr/>
          <p:nvPr/>
        </p:nvSpPr>
        <p:spPr>
          <a:xfrm>
            <a:off x="4773283" y="724619"/>
            <a:ext cx="678611" cy="46007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Cina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65C2A38-A791-4722-AD8C-69A451137D67}"/>
              </a:ext>
            </a:extLst>
          </p:cNvPr>
          <p:cNvSpPr/>
          <p:nvPr/>
        </p:nvSpPr>
        <p:spPr>
          <a:xfrm>
            <a:off x="793630" y="4422905"/>
            <a:ext cx="143774" cy="126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Memoria ad accesso sequenziale 20">
            <a:extLst>
              <a:ext uri="{FF2B5EF4-FFF2-40B4-BE49-F238E27FC236}">
                <a16:creationId xmlns:a16="http://schemas.microsoft.com/office/drawing/2014/main" id="{476293CE-234D-4AF5-A247-1A1414EC131D}"/>
              </a:ext>
            </a:extLst>
          </p:cNvPr>
          <p:cNvSpPr/>
          <p:nvPr/>
        </p:nvSpPr>
        <p:spPr>
          <a:xfrm>
            <a:off x="793630" y="5584166"/>
            <a:ext cx="143774" cy="12652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Unità di visualizzazione grafica 21">
            <a:extLst>
              <a:ext uri="{FF2B5EF4-FFF2-40B4-BE49-F238E27FC236}">
                <a16:creationId xmlns:a16="http://schemas.microsoft.com/office/drawing/2014/main" id="{BA48F5BE-79AB-454D-AE80-671002CFE460}"/>
              </a:ext>
            </a:extLst>
          </p:cNvPr>
          <p:cNvSpPr/>
          <p:nvPr/>
        </p:nvSpPr>
        <p:spPr>
          <a:xfrm>
            <a:off x="787879" y="5193098"/>
            <a:ext cx="143774" cy="126520"/>
          </a:xfrm>
          <a:prstGeom prst="flowChartDisp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Unità di visualizzazione grafica 23">
            <a:extLst>
              <a:ext uri="{FF2B5EF4-FFF2-40B4-BE49-F238E27FC236}">
                <a16:creationId xmlns:a16="http://schemas.microsoft.com/office/drawing/2014/main" id="{0B030F85-FF2F-4EAA-869A-D2209615413F}"/>
              </a:ext>
            </a:extLst>
          </p:cNvPr>
          <p:cNvSpPr/>
          <p:nvPr/>
        </p:nvSpPr>
        <p:spPr>
          <a:xfrm>
            <a:off x="793630" y="6268528"/>
            <a:ext cx="143774" cy="126520"/>
          </a:xfrm>
          <a:prstGeom prst="flowChartDisplay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D281369-4EA5-474E-AEA1-3DFF0BED9561}"/>
              </a:ext>
            </a:extLst>
          </p:cNvPr>
          <p:cNvSpPr txBox="1"/>
          <p:nvPr/>
        </p:nvSpPr>
        <p:spPr>
          <a:xfrm>
            <a:off x="1335640" y="4247114"/>
            <a:ext cx="2589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Capogruppo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1413491F-4855-4289-80D3-C22F03060660}"/>
              </a:ext>
            </a:extLst>
          </p:cNvPr>
          <p:cNvSpPr txBox="1"/>
          <p:nvPr/>
        </p:nvSpPr>
        <p:spPr>
          <a:xfrm>
            <a:off x="1280858" y="5474855"/>
            <a:ext cx="325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Controllo </a:t>
            </a:r>
            <a:r>
              <a:rPr lang="it-IT" dirty="0"/>
              <a:t>maggioritario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67D9F5-B27F-437B-A970-688255908170}"/>
              </a:ext>
            </a:extLst>
          </p:cNvPr>
          <p:cNvSpPr txBox="1"/>
          <p:nvPr/>
        </p:nvSpPr>
        <p:spPr>
          <a:xfrm>
            <a:off x="1357221" y="5083829"/>
            <a:ext cx="2219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Controllo totalitario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E92B49-C82A-42F9-BCD4-42D4EC4D13F3}"/>
              </a:ext>
            </a:extLst>
          </p:cNvPr>
          <p:cNvSpPr txBox="1"/>
          <p:nvPr/>
        </p:nvSpPr>
        <p:spPr>
          <a:xfrm flipH="1">
            <a:off x="1368433" y="5808445"/>
            <a:ext cx="3887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90%  attraverso NL 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2FA1E6F-7AD4-4332-A061-2AA63EA5B96A}"/>
              </a:ext>
            </a:extLst>
          </p:cNvPr>
          <p:cNvCxnSpPr>
            <a:endCxn id="7" idx="2"/>
          </p:cNvCxnSpPr>
          <p:nvPr/>
        </p:nvCxnSpPr>
        <p:spPr>
          <a:xfrm flipH="1" flipV="1">
            <a:off x="4077277" y="2377865"/>
            <a:ext cx="57651" cy="105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D2EFB9F-9D0C-43DE-BF86-927EC385CA70}"/>
              </a:ext>
            </a:extLst>
          </p:cNvPr>
          <p:cNvCxnSpPr>
            <a:endCxn id="16" idx="2"/>
          </p:cNvCxnSpPr>
          <p:nvPr/>
        </p:nvCxnSpPr>
        <p:spPr>
          <a:xfrm flipV="1">
            <a:off x="4290204" y="1184694"/>
            <a:ext cx="822385" cy="2244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583BB4F-0EBE-49DE-9A3C-18477464ED1D}"/>
              </a:ext>
            </a:extLst>
          </p:cNvPr>
          <p:cNvCxnSpPr/>
          <p:nvPr/>
        </p:nvCxnSpPr>
        <p:spPr>
          <a:xfrm flipV="1">
            <a:off x="4345651" y="1323007"/>
            <a:ext cx="1894121" cy="2160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B89858EC-2B65-4BA0-98CF-8999B84DF105}"/>
              </a:ext>
            </a:extLst>
          </p:cNvPr>
          <p:cNvCxnSpPr/>
          <p:nvPr/>
        </p:nvCxnSpPr>
        <p:spPr>
          <a:xfrm flipV="1">
            <a:off x="4324226" y="2107723"/>
            <a:ext cx="4020393" cy="1886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65658E4-12CD-43CC-850D-A5C6B341FD89}"/>
              </a:ext>
            </a:extLst>
          </p:cNvPr>
          <p:cNvCxnSpPr/>
          <p:nvPr/>
        </p:nvCxnSpPr>
        <p:spPr>
          <a:xfrm flipV="1">
            <a:off x="4149585" y="3076751"/>
            <a:ext cx="3775215" cy="730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6" idx="3"/>
          </p:cNvCxnSpPr>
          <p:nvPr/>
        </p:nvCxnSpPr>
        <p:spPr>
          <a:xfrm flipH="1">
            <a:off x="4538307" y="2948899"/>
            <a:ext cx="985753" cy="536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6334422" y="3051133"/>
            <a:ext cx="682395" cy="847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arrotondato 31"/>
          <p:cNvSpPr/>
          <p:nvPr/>
        </p:nvSpPr>
        <p:spPr>
          <a:xfrm>
            <a:off x="793629" y="4698516"/>
            <a:ext cx="431322" cy="327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/>
              <a:t>NL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1376416" y="4692765"/>
            <a:ext cx="134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Sub Holding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CCB5FD-9731-46ED-AF3C-EAFFC91735FE}"/>
              </a:ext>
            </a:extLst>
          </p:cNvPr>
          <p:cNvSpPr txBox="1"/>
          <p:nvPr/>
        </p:nvSpPr>
        <p:spPr>
          <a:xfrm>
            <a:off x="823368" y="517586"/>
            <a:ext cx="3811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IL GRUPPO</a:t>
            </a:r>
          </a:p>
          <a:p>
            <a:r>
              <a:rPr lang="it-IT" sz="2400" i="1" dirty="0"/>
              <a:t>UNA STRUTTURA PER DISCUTERE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FBD7994A-ED2E-448C-88DC-7F6F31D1BE89}"/>
              </a:ext>
            </a:extLst>
          </p:cNvPr>
          <p:cNvSpPr/>
          <p:nvPr/>
        </p:nvSpPr>
        <p:spPr>
          <a:xfrm>
            <a:off x="802256" y="5900459"/>
            <a:ext cx="143774" cy="1265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DE4E50-BC2C-4B26-B196-35525B77D8C1}"/>
              </a:ext>
            </a:extLst>
          </p:cNvPr>
          <p:cNvSpPr txBox="1"/>
          <p:nvPr/>
        </p:nvSpPr>
        <p:spPr>
          <a:xfrm>
            <a:off x="1380225" y="6153794"/>
            <a:ext cx="2168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80% attraverso NL</a:t>
            </a:r>
          </a:p>
        </p:txBody>
      </p:sp>
    </p:spTree>
    <p:extLst>
      <p:ext uri="{BB962C8B-B14F-4D97-AF65-F5344CB8AC3E}">
        <p14:creationId xmlns:p14="http://schemas.microsoft.com/office/powerpoint/2010/main" val="294890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>
            <a:extLst>
              <a:ext uri="{FF2B5EF4-FFF2-40B4-BE49-F238E27FC236}">
                <a16:creationId xmlns:a16="http://schemas.microsoft.com/office/drawing/2014/main" id="{D6DFADD1-705F-4717-ADEE-6258BA229507}"/>
              </a:ext>
            </a:extLst>
          </p:cNvPr>
          <p:cNvSpPr/>
          <p:nvPr/>
        </p:nvSpPr>
        <p:spPr>
          <a:xfrm>
            <a:off x="5308122" y="2127844"/>
            <a:ext cx="1242203" cy="11789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IT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8180D367-AA5F-4F91-A6FE-55BD62FA9909}"/>
              </a:ext>
            </a:extLst>
          </p:cNvPr>
          <p:cNvSpPr/>
          <p:nvPr/>
        </p:nvSpPr>
        <p:spPr>
          <a:xfrm>
            <a:off x="3743579" y="1877822"/>
            <a:ext cx="667395" cy="50004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USA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E2D1850E-AA73-4155-B2EA-031BA4DF86F4}"/>
              </a:ext>
            </a:extLst>
          </p:cNvPr>
          <p:cNvSpPr/>
          <p:nvPr/>
        </p:nvSpPr>
        <p:spPr>
          <a:xfrm>
            <a:off x="7792529" y="1323007"/>
            <a:ext cx="448862" cy="50004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F50C2309-4950-4909-9810-F58948F94222}"/>
              </a:ext>
            </a:extLst>
          </p:cNvPr>
          <p:cNvSpPr/>
          <p:nvPr/>
        </p:nvSpPr>
        <p:spPr>
          <a:xfrm>
            <a:off x="3962404" y="3393057"/>
            <a:ext cx="563589" cy="53771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NL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83FB6B6-247A-452D-A490-2E9F92EAB03A}"/>
              </a:ext>
            </a:extLst>
          </p:cNvPr>
          <p:cNvSpPr/>
          <p:nvPr/>
        </p:nvSpPr>
        <p:spPr>
          <a:xfrm>
            <a:off x="7924800" y="2507407"/>
            <a:ext cx="511834" cy="56934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8EC62975-C2F8-4446-BFC2-8CF4906C197A}"/>
              </a:ext>
            </a:extLst>
          </p:cNvPr>
          <p:cNvSpPr/>
          <p:nvPr/>
        </p:nvSpPr>
        <p:spPr>
          <a:xfrm>
            <a:off x="6239772" y="816634"/>
            <a:ext cx="483079" cy="51183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885E4118-D171-4E80-BC22-5B296770F4E1}"/>
              </a:ext>
            </a:extLst>
          </p:cNvPr>
          <p:cNvSpPr/>
          <p:nvPr/>
        </p:nvSpPr>
        <p:spPr>
          <a:xfrm>
            <a:off x="6860875" y="3996906"/>
            <a:ext cx="776378" cy="6211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IT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D739FECE-AF27-4866-BF16-B79CDF49C892}"/>
              </a:ext>
            </a:extLst>
          </p:cNvPr>
          <p:cNvSpPr/>
          <p:nvPr/>
        </p:nvSpPr>
        <p:spPr>
          <a:xfrm>
            <a:off x="4773283" y="724619"/>
            <a:ext cx="678611" cy="4600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Cina</a:t>
            </a:r>
          </a:p>
        </p:txBody>
      </p:sp>
      <p:sp>
        <p:nvSpPr>
          <p:cNvPr id="2" name="Unità di visualizzazione grafica 1">
            <a:extLst>
              <a:ext uri="{FF2B5EF4-FFF2-40B4-BE49-F238E27FC236}">
                <a16:creationId xmlns:a16="http://schemas.microsoft.com/office/drawing/2014/main" id="{1D411387-8E2D-4846-8A24-8EF238797F0E}"/>
              </a:ext>
            </a:extLst>
          </p:cNvPr>
          <p:cNvSpPr/>
          <p:nvPr/>
        </p:nvSpPr>
        <p:spPr>
          <a:xfrm>
            <a:off x="839638" y="5250611"/>
            <a:ext cx="172528" cy="172529"/>
          </a:xfrm>
          <a:prstGeom prst="flowChartDisp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Unità di visualizzazione grafica 2">
            <a:extLst>
              <a:ext uri="{FF2B5EF4-FFF2-40B4-BE49-F238E27FC236}">
                <a16:creationId xmlns:a16="http://schemas.microsoft.com/office/drawing/2014/main" id="{E3E6C212-FB99-4524-92A9-C843737EE3E3}"/>
              </a:ext>
            </a:extLst>
          </p:cNvPr>
          <p:cNvSpPr/>
          <p:nvPr/>
        </p:nvSpPr>
        <p:spPr>
          <a:xfrm>
            <a:off x="839638" y="5612921"/>
            <a:ext cx="172528" cy="172529"/>
          </a:xfrm>
          <a:prstGeom prst="flowChartDisp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Unità di visualizzazione grafica 3">
            <a:extLst>
              <a:ext uri="{FF2B5EF4-FFF2-40B4-BE49-F238E27FC236}">
                <a16:creationId xmlns:a16="http://schemas.microsoft.com/office/drawing/2014/main" id="{AB458ED9-FECB-4A4D-9014-6F753A755B09}"/>
              </a:ext>
            </a:extLst>
          </p:cNvPr>
          <p:cNvSpPr/>
          <p:nvPr/>
        </p:nvSpPr>
        <p:spPr>
          <a:xfrm>
            <a:off x="839637" y="5980980"/>
            <a:ext cx="172528" cy="172529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0818B9-9267-4CA6-9564-48A145163704}"/>
              </a:ext>
            </a:extLst>
          </p:cNvPr>
          <p:cNvSpPr txBox="1"/>
          <p:nvPr/>
        </p:nvSpPr>
        <p:spPr>
          <a:xfrm>
            <a:off x="1219199" y="5158594"/>
            <a:ext cx="283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Produzione e vendita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781909C-5848-4636-824E-031CE4875629}"/>
              </a:ext>
            </a:extLst>
          </p:cNvPr>
          <p:cNvSpPr txBox="1"/>
          <p:nvPr/>
        </p:nvSpPr>
        <p:spPr>
          <a:xfrm>
            <a:off x="1259456" y="5497900"/>
            <a:ext cx="200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commerciale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885339A-5650-47F2-A52B-547A8C29F23D}"/>
              </a:ext>
            </a:extLst>
          </p:cNvPr>
          <p:cNvSpPr txBox="1"/>
          <p:nvPr/>
        </p:nvSpPr>
        <p:spPr>
          <a:xfrm>
            <a:off x="1294249" y="5860208"/>
            <a:ext cx="231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produzione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put penna 17">
                <a:extLst>
                  <a:ext uri="{FF2B5EF4-FFF2-40B4-BE49-F238E27FC236}">
                    <a16:creationId xmlns:a16="http://schemas.microsoft.com/office/drawing/2014/main" id="{8F176C39-46ED-4B63-85F9-1F56DBF2D72F}"/>
                  </a:ext>
                </a:extLst>
              </p14:cNvPr>
              <p14:cNvContentPartPr/>
              <p14:nvPr/>
            </p14:nvContentPartPr>
            <p14:xfrm>
              <a:off x="4640536" y="5314488"/>
              <a:ext cx="810720" cy="92520"/>
            </p14:xfrm>
          </p:contentPart>
        </mc:Choice>
        <mc:Fallback xmlns="">
          <p:pic>
            <p:nvPicPr>
              <p:cNvPr id="18" name="Input penna 17">
                <a:extLst>
                  <a:ext uri="{FF2B5EF4-FFF2-40B4-BE49-F238E27FC236}">
                    <a16:creationId xmlns:a16="http://schemas.microsoft.com/office/drawing/2014/main" id="{8F176C39-46ED-4B63-85F9-1F56DBF2D7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31536" y="5305488"/>
                <a:ext cx="828360" cy="1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put penna 21">
                <a:extLst>
                  <a:ext uri="{FF2B5EF4-FFF2-40B4-BE49-F238E27FC236}">
                    <a16:creationId xmlns:a16="http://schemas.microsoft.com/office/drawing/2014/main" id="{A05F11CB-3C46-400F-BAAE-9CFF0960757D}"/>
                  </a:ext>
                </a:extLst>
              </p14:cNvPr>
              <p14:cNvContentPartPr/>
              <p14:nvPr/>
            </p14:nvContentPartPr>
            <p14:xfrm>
              <a:off x="4744216" y="5881488"/>
              <a:ext cx="851400" cy="20160"/>
            </p14:xfrm>
          </p:contentPart>
        </mc:Choice>
        <mc:Fallback xmlns="">
          <p:pic>
            <p:nvPicPr>
              <p:cNvPr id="22" name="Input penna 21">
                <a:extLst>
                  <a:ext uri="{FF2B5EF4-FFF2-40B4-BE49-F238E27FC236}">
                    <a16:creationId xmlns:a16="http://schemas.microsoft.com/office/drawing/2014/main" id="{A05F11CB-3C46-400F-BAAE-9CFF0960757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35576" y="5872848"/>
                <a:ext cx="86904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put penna 25">
                <a:extLst>
                  <a:ext uri="{FF2B5EF4-FFF2-40B4-BE49-F238E27FC236}">
                    <a16:creationId xmlns:a16="http://schemas.microsoft.com/office/drawing/2014/main" id="{90DA30B1-F278-4EA3-A2B7-EF44B80654B2}"/>
                  </a:ext>
                </a:extLst>
              </p14:cNvPr>
              <p14:cNvContentPartPr/>
              <p14:nvPr/>
            </p14:nvContentPartPr>
            <p14:xfrm>
              <a:off x="6186736" y="3267888"/>
              <a:ext cx="811800" cy="723240"/>
            </p14:xfrm>
          </p:contentPart>
        </mc:Choice>
        <mc:Fallback xmlns="">
          <p:pic>
            <p:nvPicPr>
              <p:cNvPr id="26" name="Input penna 25">
                <a:extLst>
                  <a:ext uri="{FF2B5EF4-FFF2-40B4-BE49-F238E27FC236}">
                    <a16:creationId xmlns:a16="http://schemas.microsoft.com/office/drawing/2014/main" id="{90DA30B1-F278-4EA3-A2B7-EF44B80654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33096" y="3159888"/>
                <a:ext cx="919440" cy="9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put penna 26">
                <a:extLst>
                  <a:ext uri="{FF2B5EF4-FFF2-40B4-BE49-F238E27FC236}">
                    <a16:creationId xmlns:a16="http://schemas.microsoft.com/office/drawing/2014/main" id="{10958D2C-B5A6-4DD7-BCE0-33F34EA77F4D}"/>
                  </a:ext>
                </a:extLst>
              </p14:cNvPr>
              <p14:cNvContentPartPr/>
              <p14:nvPr/>
            </p14:nvContentPartPr>
            <p14:xfrm>
              <a:off x="4680856" y="6222048"/>
              <a:ext cx="991800" cy="53280"/>
            </p14:xfrm>
          </p:contentPart>
        </mc:Choice>
        <mc:Fallback xmlns="">
          <p:pic>
            <p:nvPicPr>
              <p:cNvPr id="27" name="Input penna 26">
                <a:extLst>
                  <a:ext uri="{FF2B5EF4-FFF2-40B4-BE49-F238E27FC236}">
                    <a16:creationId xmlns:a16="http://schemas.microsoft.com/office/drawing/2014/main" id="{10958D2C-B5A6-4DD7-BCE0-33F34EA77F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7216" y="6114408"/>
                <a:ext cx="109944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9" name="Input penna 28">
                <a:extLst>
                  <a:ext uri="{FF2B5EF4-FFF2-40B4-BE49-F238E27FC236}">
                    <a16:creationId xmlns:a16="http://schemas.microsoft.com/office/drawing/2014/main" id="{95CAC835-AAF5-4FB8-89ED-2D6520560BD6}"/>
                  </a:ext>
                </a:extLst>
              </p14:cNvPr>
              <p14:cNvContentPartPr/>
              <p14:nvPr/>
            </p14:nvContentPartPr>
            <p14:xfrm>
              <a:off x="6009256" y="2185008"/>
              <a:ext cx="360" cy="360"/>
            </p14:xfrm>
          </p:contentPart>
        </mc:Choice>
        <mc:Fallback xmlns="">
          <p:pic>
            <p:nvPicPr>
              <p:cNvPr id="29" name="Input penna 28">
                <a:extLst>
                  <a:ext uri="{FF2B5EF4-FFF2-40B4-BE49-F238E27FC236}">
                    <a16:creationId xmlns:a16="http://schemas.microsoft.com/office/drawing/2014/main" id="{95CAC835-AAF5-4FB8-89ED-2D6520560BD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55616" y="207700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put penna 29">
                <a:extLst>
                  <a:ext uri="{FF2B5EF4-FFF2-40B4-BE49-F238E27FC236}">
                    <a16:creationId xmlns:a16="http://schemas.microsoft.com/office/drawing/2014/main" id="{AF70E36C-B5B1-4EF4-9C1A-FFA3E55BFBC6}"/>
                  </a:ext>
                </a:extLst>
              </p14:cNvPr>
              <p14:cNvContentPartPr/>
              <p14:nvPr/>
            </p14:nvContentPartPr>
            <p14:xfrm>
              <a:off x="5291416" y="1144608"/>
              <a:ext cx="303840" cy="1000440"/>
            </p14:xfrm>
          </p:contentPart>
        </mc:Choice>
        <mc:Fallback xmlns="">
          <p:pic>
            <p:nvPicPr>
              <p:cNvPr id="30" name="Input penna 29">
                <a:extLst>
                  <a:ext uri="{FF2B5EF4-FFF2-40B4-BE49-F238E27FC236}">
                    <a16:creationId xmlns:a16="http://schemas.microsoft.com/office/drawing/2014/main" id="{AF70E36C-B5B1-4EF4-9C1A-FFA3E55BFBC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37776" y="1036608"/>
                <a:ext cx="411480" cy="1216080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6A483FE-1790-4716-8510-BE8AE222BB61}"/>
              </a:ext>
            </a:extLst>
          </p:cNvPr>
          <p:cNvSpPr txBox="1"/>
          <p:nvPr/>
        </p:nvSpPr>
        <p:spPr>
          <a:xfrm>
            <a:off x="5917720" y="5681925"/>
            <a:ext cx="1874807" cy="37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Prodotti finiti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put penna 31">
                <a:extLst>
                  <a:ext uri="{FF2B5EF4-FFF2-40B4-BE49-F238E27FC236}">
                    <a16:creationId xmlns:a16="http://schemas.microsoft.com/office/drawing/2014/main" id="{7CC1B783-95F9-497C-8D00-321966FF37EF}"/>
                  </a:ext>
                </a:extLst>
              </p14:cNvPr>
              <p14:cNvContentPartPr/>
              <p14:nvPr/>
            </p14:nvContentPartPr>
            <p14:xfrm>
              <a:off x="4611736" y="5319168"/>
              <a:ext cx="969840" cy="33480"/>
            </p14:xfrm>
          </p:contentPart>
        </mc:Choice>
        <mc:Fallback xmlns="">
          <p:pic>
            <p:nvPicPr>
              <p:cNvPr id="32" name="Input penna 31">
                <a:extLst>
                  <a:ext uri="{FF2B5EF4-FFF2-40B4-BE49-F238E27FC236}">
                    <a16:creationId xmlns:a16="http://schemas.microsoft.com/office/drawing/2014/main" id="{7CC1B783-95F9-497C-8D00-321966FF37E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58096" y="5211528"/>
                <a:ext cx="107748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8" name="Input penna 37">
                <a:extLst>
                  <a:ext uri="{FF2B5EF4-FFF2-40B4-BE49-F238E27FC236}">
                    <a16:creationId xmlns:a16="http://schemas.microsoft.com/office/drawing/2014/main" id="{C026EF15-0D9F-4618-B341-252D223CBE94}"/>
                  </a:ext>
                </a:extLst>
              </p14:cNvPr>
              <p14:cNvContentPartPr/>
              <p14:nvPr/>
            </p14:nvContentPartPr>
            <p14:xfrm>
              <a:off x="6285376" y="1359888"/>
              <a:ext cx="1676160" cy="1072800"/>
            </p14:xfrm>
          </p:contentPart>
        </mc:Choice>
        <mc:Fallback xmlns="">
          <p:pic>
            <p:nvPicPr>
              <p:cNvPr id="38" name="Input penna 37">
                <a:extLst>
                  <a:ext uri="{FF2B5EF4-FFF2-40B4-BE49-F238E27FC236}">
                    <a16:creationId xmlns:a16="http://schemas.microsoft.com/office/drawing/2014/main" id="{C026EF15-0D9F-4618-B341-252D223CBE9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76736" y="1351248"/>
                <a:ext cx="1693800" cy="10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9" name="Input penna 38">
                <a:extLst>
                  <a:ext uri="{FF2B5EF4-FFF2-40B4-BE49-F238E27FC236}">
                    <a16:creationId xmlns:a16="http://schemas.microsoft.com/office/drawing/2014/main" id="{F6903C92-D035-4685-9C1E-9493DB7C9F47}"/>
                  </a:ext>
                </a:extLst>
              </p14:cNvPr>
              <p14:cNvContentPartPr/>
              <p14:nvPr/>
            </p14:nvContentPartPr>
            <p14:xfrm>
              <a:off x="6509656" y="2718528"/>
              <a:ext cx="1427040" cy="70920"/>
            </p14:xfrm>
          </p:contentPart>
        </mc:Choice>
        <mc:Fallback xmlns="">
          <p:pic>
            <p:nvPicPr>
              <p:cNvPr id="39" name="Input penna 38">
                <a:extLst>
                  <a:ext uri="{FF2B5EF4-FFF2-40B4-BE49-F238E27FC236}">
                    <a16:creationId xmlns:a16="http://schemas.microsoft.com/office/drawing/2014/main" id="{F6903C92-D035-4685-9C1E-9493DB7C9F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01016" y="2709888"/>
                <a:ext cx="1444680" cy="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1" name="Input penna 40">
                <a:extLst>
                  <a:ext uri="{FF2B5EF4-FFF2-40B4-BE49-F238E27FC236}">
                    <a16:creationId xmlns:a16="http://schemas.microsoft.com/office/drawing/2014/main" id="{C7EFA3E1-6444-4795-BFAE-7727FCD18F8E}"/>
                  </a:ext>
                </a:extLst>
              </p14:cNvPr>
              <p14:cNvContentPartPr/>
              <p14:nvPr/>
            </p14:nvContentPartPr>
            <p14:xfrm>
              <a:off x="4074256" y="1147128"/>
              <a:ext cx="1527480" cy="1342800"/>
            </p14:xfrm>
          </p:contentPart>
        </mc:Choice>
        <mc:Fallback xmlns="">
          <p:pic>
            <p:nvPicPr>
              <p:cNvPr id="41" name="Input penna 40">
                <a:extLst>
                  <a:ext uri="{FF2B5EF4-FFF2-40B4-BE49-F238E27FC236}">
                    <a16:creationId xmlns:a16="http://schemas.microsoft.com/office/drawing/2014/main" id="{C7EFA3E1-6444-4795-BFAE-7727FCD18F8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065614" y="1138130"/>
                <a:ext cx="1545124" cy="13604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2" name="Input penna 41">
                <a:extLst>
                  <a:ext uri="{FF2B5EF4-FFF2-40B4-BE49-F238E27FC236}">
                    <a16:creationId xmlns:a16="http://schemas.microsoft.com/office/drawing/2014/main" id="{433555DA-A755-476E-BC66-90080A87215D}"/>
                  </a:ext>
                </a:extLst>
              </p14:cNvPr>
              <p14:cNvContentPartPr/>
              <p14:nvPr/>
            </p14:nvContentPartPr>
            <p14:xfrm>
              <a:off x="4423816" y="3093648"/>
              <a:ext cx="1068120" cy="483480"/>
            </p14:xfrm>
          </p:contentPart>
        </mc:Choice>
        <mc:Fallback xmlns="">
          <p:pic>
            <p:nvPicPr>
              <p:cNvPr id="42" name="Input penna 41">
                <a:extLst>
                  <a:ext uri="{FF2B5EF4-FFF2-40B4-BE49-F238E27FC236}">
                    <a16:creationId xmlns:a16="http://schemas.microsoft.com/office/drawing/2014/main" id="{433555DA-A755-476E-BC66-90080A87215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15176" y="3084648"/>
                <a:ext cx="1085760" cy="50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5" name="Input penna 44">
                <a:extLst>
                  <a:ext uri="{FF2B5EF4-FFF2-40B4-BE49-F238E27FC236}">
                    <a16:creationId xmlns:a16="http://schemas.microsoft.com/office/drawing/2014/main" id="{C3101631-1C96-4E29-A7F5-2FB0D42BFE02}"/>
                  </a:ext>
                </a:extLst>
              </p14:cNvPr>
              <p14:cNvContentPartPr/>
              <p14:nvPr/>
            </p14:nvContentPartPr>
            <p14:xfrm>
              <a:off x="6647536" y="6561168"/>
              <a:ext cx="360" cy="360"/>
            </p14:xfrm>
          </p:contentPart>
        </mc:Choice>
        <mc:Fallback xmlns="">
          <p:pic>
            <p:nvPicPr>
              <p:cNvPr id="45" name="Input penna 44">
                <a:extLst>
                  <a:ext uri="{FF2B5EF4-FFF2-40B4-BE49-F238E27FC236}">
                    <a16:creationId xmlns:a16="http://schemas.microsoft.com/office/drawing/2014/main" id="{C3101631-1C96-4E29-A7F5-2FB0D42BFE0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38896" y="65525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4" name="Input penna 53">
                <a:extLst>
                  <a:ext uri="{FF2B5EF4-FFF2-40B4-BE49-F238E27FC236}">
                    <a16:creationId xmlns:a16="http://schemas.microsoft.com/office/drawing/2014/main" id="{1E580B76-01C5-48F8-BF10-4ACA718AD319}"/>
                  </a:ext>
                </a:extLst>
              </p14:cNvPr>
              <p14:cNvContentPartPr/>
              <p14:nvPr/>
            </p14:nvContentPartPr>
            <p14:xfrm>
              <a:off x="7107976" y="6717048"/>
              <a:ext cx="360" cy="360"/>
            </p14:xfrm>
          </p:contentPart>
        </mc:Choice>
        <mc:Fallback xmlns="">
          <p:pic>
            <p:nvPicPr>
              <p:cNvPr id="54" name="Input penna 53">
                <a:extLst>
                  <a:ext uri="{FF2B5EF4-FFF2-40B4-BE49-F238E27FC236}">
                    <a16:creationId xmlns:a16="http://schemas.microsoft.com/office/drawing/2014/main" id="{1E580B76-01C5-48F8-BF10-4ACA718AD31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98976" y="670804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5" name="Input penna 54">
                <a:extLst>
                  <a:ext uri="{FF2B5EF4-FFF2-40B4-BE49-F238E27FC236}">
                    <a16:creationId xmlns:a16="http://schemas.microsoft.com/office/drawing/2014/main" id="{0598E671-4C75-49F2-BE8A-837FDC904194}"/>
                  </a:ext>
                </a:extLst>
              </p14:cNvPr>
              <p14:cNvContentPartPr/>
              <p14:nvPr/>
            </p14:nvContentPartPr>
            <p14:xfrm>
              <a:off x="6940936" y="6555768"/>
              <a:ext cx="360" cy="360"/>
            </p14:xfrm>
          </p:contentPart>
        </mc:Choice>
        <mc:Fallback xmlns="">
          <p:pic>
            <p:nvPicPr>
              <p:cNvPr id="55" name="Input penna 54">
                <a:extLst>
                  <a:ext uri="{FF2B5EF4-FFF2-40B4-BE49-F238E27FC236}">
                    <a16:creationId xmlns:a16="http://schemas.microsoft.com/office/drawing/2014/main" id="{0598E671-4C75-49F2-BE8A-837FDC90419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32296" y="654676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60" name="Input penna 59">
                <a:extLst>
                  <a:ext uri="{FF2B5EF4-FFF2-40B4-BE49-F238E27FC236}">
                    <a16:creationId xmlns:a16="http://schemas.microsoft.com/office/drawing/2014/main" id="{67162524-241B-4711-B3F0-9FCFB208DFBB}"/>
                  </a:ext>
                </a:extLst>
              </p14:cNvPr>
              <p14:cNvContentPartPr/>
              <p14:nvPr/>
            </p14:nvContentPartPr>
            <p14:xfrm>
              <a:off x="6861016" y="6687888"/>
              <a:ext cx="69120" cy="64080"/>
            </p14:xfrm>
          </p:contentPart>
        </mc:Choice>
        <mc:Fallback xmlns="">
          <p:pic>
            <p:nvPicPr>
              <p:cNvPr id="60" name="Input penna 59">
                <a:extLst>
                  <a:ext uri="{FF2B5EF4-FFF2-40B4-BE49-F238E27FC236}">
                    <a16:creationId xmlns:a16="http://schemas.microsoft.com/office/drawing/2014/main" id="{67162524-241B-4711-B3F0-9FCFB208DFB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852376" y="6678888"/>
                <a:ext cx="86760" cy="81720"/>
              </a:xfrm>
              <a:prstGeom prst="rect">
                <a:avLst/>
              </a:prstGeom>
            </p:spPr>
          </p:pic>
        </mc:Fallback>
      </mc:AlternateContent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C49E0E3E-DBA9-4BAB-B0BB-11270581F7AC}"/>
              </a:ext>
            </a:extLst>
          </p:cNvPr>
          <p:cNvSpPr txBox="1"/>
          <p:nvPr/>
        </p:nvSpPr>
        <p:spPr>
          <a:xfrm>
            <a:off x="5865961" y="5135136"/>
            <a:ext cx="316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Semilavorati e prodotti finiti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47C3B95A-95F5-40C5-ADDD-BD8AE50D7EF4}"/>
              </a:ext>
            </a:extLst>
          </p:cNvPr>
          <p:cNvSpPr txBox="1"/>
          <p:nvPr/>
        </p:nvSpPr>
        <p:spPr>
          <a:xfrm flipH="1">
            <a:off x="5911679" y="6061491"/>
            <a:ext cx="1829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semilavorati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AE578B44-AA32-4BE0-AEF8-460716BA5E74}"/>
              </a:ext>
            </a:extLst>
          </p:cNvPr>
          <p:cNvSpPr txBox="1"/>
          <p:nvPr/>
        </p:nvSpPr>
        <p:spPr>
          <a:xfrm>
            <a:off x="823367" y="483080"/>
            <a:ext cx="2843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IL GRUPPO</a:t>
            </a:r>
          </a:p>
          <a:p>
            <a:r>
              <a:rPr lang="it-IT" sz="2400" i="1" dirty="0"/>
              <a:t>….LE OPERAZIONI</a:t>
            </a:r>
          </a:p>
        </p:txBody>
      </p:sp>
    </p:spTree>
    <p:extLst>
      <p:ext uri="{BB962C8B-B14F-4D97-AF65-F5344CB8AC3E}">
        <p14:creationId xmlns:p14="http://schemas.microsoft.com/office/powerpoint/2010/main" val="338657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149357-B7F1-490A-A2FA-40D4855DF144}"/>
              </a:ext>
            </a:extLst>
          </p:cNvPr>
          <p:cNvSpPr txBox="1"/>
          <p:nvPr/>
        </p:nvSpPr>
        <p:spPr>
          <a:xfrm>
            <a:off x="523336" y="264544"/>
            <a:ext cx="108980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I TEMI</a:t>
            </a:r>
          </a:p>
          <a:p>
            <a:endParaRPr lang="it-IT" sz="3200" dirty="0"/>
          </a:p>
          <a:p>
            <a:r>
              <a:rPr lang="it-IT" sz="3200" dirty="0"/>
              <a:t>Motivazioni della struttura e ….. rischi  </a:t>
            </a:r>
          </a:p>
          <a:p>
            <a:endParaRPr lang="it-IT" sz="3200" dirty="0"/>
          </a:p>
          <a:p>
            <a:r>
              <a:rPr lang="it-IT" sz="3200" dirty="0"/>
              <a:t>                      Vicinanza ai mercati di sbocco                                                       </a:t>
            </a:r>
          </a:p>
          <a:p>
            <a:r>
              <a:rPr lang="it-IT" sz="3200" dirty="0"/>
              <a:t>                      Ottimizzazione costi produzione e distribuzione                                       </a:t>
            </a:r>
          </a:p>
          <a:p>
            <a:r>
              <a:rPr lang="it-IT" sz="3200" dirty="0"/>
              <a:t>                      Schema fiscale</a:t>
            </a:r>
          </a:p>
          <a:p>
            <a:r>
              <a:rPr lang="it-IT" sz="3200" dirty="0"/>
              <a:t>                             (ma ….Esterovestizione, t/p, dumping)</a:t>
            </a:r>
          </a:p>
          <a:p>
            <a:r>
              <a:rPr lang="it-IT" sz="3200" dirty="0"/>
              <a:t>                           Proprietà dei Marchi e Royalty   </a:t>
            </a:r>
          </a:p>
          <a:p>
            <a:r>
              <a:rPr lang="it-IT" sz="3200" dirty="0"/>
              <a:t>                           Termini di pagamento infragruppo</a:t>
            </a:r>
          </a:p>
        </p:txBody>
      </p:sp>
    </p:spTree>
    <p:extLst>
      <p:ext uri="{BB962C8B-B14F-4D97-AF65-F5344CB8AC3E}">
        <p14:creationId xmlns:p14="http://schemas.microsoft.com/office/powerpoint/2010/main" val="25145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8B460D4-8A9D-40D5-9695-3048C4272A56}"/>
              </a:ext>
            </a:extLst>
          </p:cNvPr>
          <p:cNvSpPr txBox="1"/>
          <p:nvPr/>
        </p:nvSpPr>
        <p:spPr>
          <a:xfrm>
            <a:off x="1345720" y="1362968"/>
            <a:ext cx="88967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Contabilità consolidata (alcuni aspetti per il Bilancio)</a:t>
            </a:r>
          </a:p>
          <a:p>
            <a:endParaRPr lang="it-IT" sz="2800" dirty="0"/>
          </a:p>
          <a:p>
            <a:r>
              <a:rPr lang="it-IT" sz="2800" dirty="0"/>
              <a:t>                      Allineamento principi contabili e package</a:t>
            </a:r>
          </a:p>
          <a:p>
            <a:r>
              <a:rPr lang="it-IT" sz="2800" dirty="0"/>
              <a:t>                      Profitti non realizzati</a:t>
            </a:r>
          </a:p>
          <a:p>
            <a:r>
              <a:rPr lang="it-IT" sz="2800" dirty="0"/>
              <a:t>                      Ricavi, costi e saldi infragruppo (</a:t>
            </a:r>
            <a:r>
              <a:rPr lang="it-IT" sz="2800" dirty="0" err="1"/>
              <a:t>cut</a:t>
            </a:r>
            <a:r>
              <a:rPr lang="it-IT" sz="2800" dirty="0"/>
              <a:t>-off)</a:t>
            </a:r>
          </a:p>
          <a:p>
            <a:r>
              <a:rPr lang="it-IT" sz="2800" dirty="0"/>
              <a:t>                      Merci viaggianti</a:t>
            </a:r>
          </a:p>
          <a:p>
            <a:r>
              <a:rPr lang="it-IT" sz="2800" dirty="0"/>
              <a:t>                      DTA</a:t>
            </a:r>
          </a:p>
          <a:p>
            <a:r>
              <a:rPr lang="it-IT" sz="2800" dirty="0"/>
              <a:t>                      Interessenze di Terzi</a:t>
            </a:r>
          </a:p>
          <a:p>
            <a:endParaRPr lang="it-IT" sz="2800" dirty="0"/>
          </a:p>
          <a:p>
            <a:r>
              <a:rPr lang="it-IT" sz="2800" dirty="0"/>
              <a:t>                                 (Intangibili e Avviamento in seguito….)</a:t>
            </a:r>
          </a:p>
        </p:txBody>
      </p:sp>
    </p:spTree>
    <p:extLst>
      <p:ext uri="{BB962C8B-B14F-4D97-AF65-F5344CB8AC3E}">
        <p14:creationId xmlns:p14="http://schemas.microsoft.com/office/powerpoint/2010/main" val="23534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BEF9DD9-FF31-4A37-AD3E-B293A9C323B2}"/>
              </a:ext>
            </a:extLst>
          </p:cNvPr>
          <p:cNvSpPr txBox="1"/>
          <p:nvPr/>
        </p:nvSpPr>
        <p:spPr>
          <a:xfrm>
            <a:off x="391064" y="776378"/>
            <a:ext cx="108980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PER LA DISCUSSIONE / ESERCITAZIONE SI FA RIFERIMENTO AL FOGLIO EXCEL</a:t>
            </a:r>
          </a:p>
          <a:p>
            <a:r>
              <a:rPr lang="it-IT" sz="2400" dirty="0"/>
              <a:t>«BILANCIO CONSOLIDATO»</a:t>
            </a:r>
          </a:p>
          <a:p>
            <a:endParaRPr lang="it-IT" sz="2400" dirty="0"/>
          </a:p>
          <a:p>
            <a:r>
              <a:rPr lang="it-IT" sz="2400" dirty="0"/>
              <a:t>Informazioni utili</a:t>
            </a:r>
          </a:p>
          <a:p>
            <a:endParaRPr lang="it-IT" sz="2400" dirty="0"/>
          </a:p>
          <a:p>
            <a:r>
              <a:rPr lang="it-IT" sz="2400" dirty="0"/>
              <a:t>Il valore delle partecipazioni corrisponde al loro patrimonio netto di inizio esercizio</a:t>
            </a:r>
          </a:p>
          <a:p>
            <a:r>
              <a:rPr lang="it-IT" sz="2400" dirty="0"/>
              <a:t>La capogruppo vende alle controllate con un </a:t>
            </a:r>
            <a:r>
              <a:rPr lang="it-IT" sz="2400" dirty="0" err="1"/>
              <a:t>mark</a:t>
            </a:r>
            <a:r>
              <a:rPr lang="it-IT" sz="2400" dirty="0"/>
              <a:t>-up del 20% sui costi di produzione</a:t>
            </a:r>
          </a:p>
          <a:p>
            <a:r>
              <a:rPr lang="it-IT" sz="2400" dirty="0"/>
              <a:t>  ad eccezione degli USA cui si applica il 30%</a:t>
            </a:r>
          </a:p>
          <a:p>
            <a:r>
              <a:rPr lang="it-IT" sz="2400" dirty="0"/>
              <a:t>Le giacenze di magazzino delle società produttive sono per il 50% da acquisti </a:t>
            </a:r>
          </a:p>
          <a:p>
            <a:r>
              <a:rPr lang="it-IT" sz="2400" dirty="0"/>
              <a:t>   </a:t>
            </a:r>
            <a:r>
              <a:rPr lang="it-IT" sz="2400" dirty="0" err="1"/>
              <a:t>infraguppo</a:t>
            </a:r>
            <a:endParaRPr lang="it-IT" sz="2400" dirty="0"/>
          </a:p>
          <a:p>
            <a:r>
              <a:rPr lang="it-IT" sz="2400" dirty="0"/>
              <a:t>Le partecipate commerciale sono monobrand</a:t>
            </a:r>
          </a:p>
          <a:p>
            <a:r>
              <a:rPr lang="it-IT" sz="2400" dirty="0"/>
              <a:t>I crediti e debiti commerciali includono saldi infragruppo</a:t>
            </a:r>
          </a:p>
          <a:p>
            <a:r>
              <a:rPr lang="it-IT" sz="2400" dirty="0"/>
              <a:t>Non sono applicati interessi di mora infragruppo</a:t>
            </a:r>
          </a:p>
          <a:p>
            <a:r>
              <a:rPr lang="it-IT" sz="2400" dirty="0"/>
              <a:t>Le aliquote di tassazione degli utili nei diversi paesi sono diverse</a:t>
            </a:r>
          </a:p>
          <a:p>
            <a:r>
              <a:rPr lang="it-IT" sz="2400" dirty="0"/>
              <a:t>Altre ….. nella discussione di gruppo  (es. accordi parasociali ….)</a:t>
            </a:r>
          </a:p>
        </p:txBody>
      </p:sp>
    </p:spTree>
    <p:extLst>
      <p:ext uri="{BB962C8B-B14F-4D97-AF65-F5344CB8AC3E}">
        <p14:creationId xmlns:p14="http://schemas.microsoft.com/office/powerpoint/2010/main" val="3195908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274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Gruppo Societario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Gruppo Societario</dc:title>
  <dc:creator>Antonio Taverna</dc:creator>
  <cp:lastModifiedBy>Antonio Taverna</cp:lastModifiedBy>
  <cp:revision>41</cp:revision>
  <dcterms:created xsi:type="dcterms:W3CDTF">2019-02-08T11:19:12Z</dcterms:created>
  <dcterms:modified xsi:type="dcterms:W3CDTF">2019-02-19T07:57:14Z</dcterms:modified>
</cp:coreProperties>
</file>