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00" r:id="rId2"/>
    <p:sldId id="317" r:id="rId3"/>
    <p:sldId id="320" r:id="rId4"/>
    <p:sldId id="319" r:id="rId5"/>
    <p:sldId id="318" r:id="rId6"/>
    <p:sldId id="325" r:id="rId7"/>
    <p:sldId id="322" r:id="rId8"/>
    <p:sldId id="324" r:id="rId9"/>
    <p:sldId id="323" r:id="rId10"/>
    <p:sldId id="302" r:id="rId11"/>
    <p:sldId id="303" r:id="rId12"/>
    <p:sldId id="304" r:id="rId13"/>
    <p:sldId id="261" r:id="rId14"/>
    <p:sldId id="262" r:id="rId15"/>
    <p:sldId id="263" r:id="rId16"/>
    <p:sldId id="316" r:id="rId17"/>
    <p:sldId id="264" r:id="rId18"/>
    <p:sldId id="306" r:id="rId19"/>
    <p:sldId id="307" r:id="rId20"/>
    <p:sldId id="326" r:id="rId21"/>
    <p:sldId id="311" r:id="rId22"/>
    <p:sldId id="312" r:id="rId23"/>
    <p:sldId id="313" r:id="rId24"/>
    <p:sldId id="314" r:id="rId25"/>
    <p:sldId id="315" r:id="rId26"/>
    <p:sldId id="271"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3" r:id="rId47"/>
    <p:sldId id="294" r:id="rId48"/>
    <p:sldId id="295" r:id="rId49"/>
    <p:sldId id="296" r:id="rId50"/>
    <p:sldId id="297" r:id="rId51"/>
    <p:sldId id="298" r:id="rId52"/>
    <p:sldId id="299"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rrazione I" id="{82A6C8E4-98CF-47D7-B2AC-637C4FAEE421}">
          <p14:sldIdLst>
            <p14:sldId id="300"/>
            <p14:sldId id="317"/>
            <p14:sldId id="320"/>
            <p14:sldId id="319"/>
            <p14:sldId id="318"/>
            <p14:sldId id="325"/>
            <p14:sldId id="322"/>
            <p14:sldId id="324"/>
            <p14:sldId id="323"/>
            <p14:sldId id="302"/>
            <p14:sldId id="303"/>
            <p14:sldId id="304"/>
            <p14:sldId id="261"/>
            <p14:sldId id="262"/>
            <p14:sldId id="263"/>
            <p14:sldId id="316"/>
            <p14:sldId id="264"/>
            <p14:sldId id="306"/>
            <p14:sldId id="307"/>
            <p14:sldId id="326"/>
            <p14:sldId id="311"/>
            <p14:sldId id="312"/>
            <p14:sldId id="313"/>
            <p14:sldId id="314"/>
            <p14:sldId id="315"/>
          </p14:sldIdLst>
        </p14:section>
        <p14:section name="Teoria I" id="{10844E38-C4A3-465E-9ABD-1AEBF0CB8C75}">
          <p14:sldIdLst/>
        </p14:section>
        <p14:section name="Teoria II" id="{E512A104-3A9A-4E2A-B590-A3278406D8F8}">
          <p14:sldIdLst>
            <p14:sldId id="271"/>
            <p14:sldId id="273"/>
            <p14:sldId id="274"/>
            <p14:sldId id="275"/>
            <p14:sldId id="276"/>
            <p14:sldId id="277"/>
            <p14:sldId id="278"/>
            <p14:sldId id="279"/>
            <p14:sldId id="280"/>
            <p14:sldId id="281"/>
            <p14:sldId id="282"/>
            <p14:sldId id="283"/>
            <p14:sldId id="284"/>
            <p14:sldId id="285"/>
            <p14:sldId id="286"/>
            <p14:sldId id="287"/>
            <p14:sldId id="288"/>
            <p14:sldId id="289"/>
            <p14:sldId id="290"/>
          </p14:sldIdLst>
        </p14:section>
        <p14:section name="Narrazione II" id="{EC199D95-DEF3-4D68-8BDD-7F9FED419192}">
          <p14:sldIdLst>
            <p14:sldId id="291"/>
            <p14:sldId id="293"/>
            <p14:sldId id="294"/>
            <p14:sldId id="295"/>
            <p14:sldId id="296"/>
            <p14:sldId id="297"/>
            <p14:sldId id="298"/>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7"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71408-4035-4337-8FF3-AC1C3C2867CB}" type="datetimeFigureOut">
              <a:rPr lang="it-IT" smtClean="0"/>
              <a:t>18/02/2019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D6847-2076-43F2-9BD2-975731B1598E}" type="slidenum">
              <a:rPr lang="it-IT" smtClean="0"/>
              <a:t>‹N›</a:t>
            </a:fld>
            <a:endParaRPr lang="it-IT"/>
          </a:p>
        </p:txBody>
      </p:sp>
    </p:spTree>
    <p:extLst>
      <p:ext uri="{BB962C8B-B14F-4D97-AF65-F5344CB8AC3E}">
        <p14:creationId xmlns:p14="http://schemas.microsoft.com/office/powerpoint/2010/main" val="2815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9CB941-70C6-4BB6-84B1-139B9B579389}" type="slidenum">
              <a:rPr lang="it-IT" smtClean="0"/>
              <a:pPr eaLnBrk="1" hangingPunct="1"/>
              <a:t>12</a:t>
            </a:fld>
            <a:endParaRPr lang="it-IT"/>
          </a:p>
        </p:txBody>
      </p:sp>
      <p:sp>
        <p:nvSpPr>
          <p:cNvPr id="113667" name="Rectangle 2"/>
          <p:cNvSpPr>
            <a:spLocks noGrp="1" noRot="1" noChangeAspect="1" noChangeArrowheads="1" noTextEdit="1"/>
          </p:cNvSpPr>
          <p:nvPr>
            <p:ph type="sldImg"/>
          </p:nvPr>
        </p:nvSpPr>
        <p:spPr>
          <a:xfrm>
            <a:off x="381000" y="685800"/>
            <a:ext cx="6096000" cy="3429000"/>
          </a:xfrm>
          <a:ln/>
        </p:spPr>
      </p:sp>
      <p:sp>
        <p:nvSpPr>
          <p:cNvPr id="113668"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BAD108-C4D7-49A4-BB3E-5D8033D98D26}" type="slidenum">
              <a:rPr lang="it-IT" smtClean="0"/>
              <a:pPr eaLnBrk="1" hangingPunct="1"/>
              <a:t>39</a:t>
            </a:fld>
            <a:endParaRPr lang="it-IT"/>
          </a:p>
        </p:txBody>
      </p:sp>
      <p:sp>
        <p:nvSpPr>
          <p:cNvPr id="121859" name="Rectangle 2"/>
          <p:cNvSpPr>
            <a:spLocks noGrp="1" noRot="1" noChangeAspect="1" noChangeArrowheads="1" noTextEdit="1"/>
          </p:cNvSpPr>
          <p:nvPr>
            <p:ph type="sldImg"/>
          </p:nvPr>
        </p:nvSpPr>
        <p:spPr>
          <a:xfrm>
            <a:off x="381000" y="685800"/>
            <a:ext cx="6096000" cy="3430588"/>
          </a:xfrm>
          <a:ln/>
        </p:spPr>
      </p:sp>
      <p:sp>
        <p:nvSpPr>
          <p:cNvPr id="121860"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9C4F6A-472C-4264-85EA-07484E332547}" type="slidenum">
              <a:rPr lang="it-IT" smtClean="0"/>
              <a:pPr eaLnBrk="1" hangingPunct="1"/>
              <a:t>40</a:t>
            </a:fld>
            <a:endParaRPr lang="it-IT"/>
          </a:p>
        </p:txBody>
      </p:sp>
      <p:sp>
        <p:nvSpPr>
          <p:cNvPr id="122883" name="Rectangle 2"/>
          <p:cNvSpPr>
            <a:spLocks noGrp="1" noRot="1" noChangeAspect="1" noChangeArrowheads="1" noTextEdit="1"/>
          </p:cNvSpPr>
          <p:nvPr>
            <p:ph type="sldImg"/>
          </p:nvPr>
        </p:nvSpPr>
        <p:spPr>
          <a:xfrm>
            <a:off x="381000" y="685800"/>
            <a:ext cx="6096000" cy="3430588"/>
          </a:xfrm>
          <a:ln/>
        </p:spPr>
      </p:sp>
      <p:sp>
        <p:nvSpPr>
          <p:cNvPr id="122884"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7B6232-8E22-4E05-B7D0-5257312C26FC}" type="slidenum">
              <a:rPr lang="it-IT" smtClean="0"/>
              <a:pPr eaLnBrk="1" hangingPunct="1"/>
              <a:t>41</a:t>
            </a:fld>
            <a:endParaRPr lang="it-IT"/>
          </a:p>
        </p:txBody>
      </p:sp>
      <p:sp>
        <p:nvSpPr>
          <p:cNvPr id="123907" name="Rectangle 2"/>
          <p:cNvSpPr>
            <a:spLocks noGrp="1" noRot="1" noChangeAspect="1" noChangeArrowheads="1" noTextEdit="1"/>
          </p:cNvSpPr>
          <p:nvPr>
            <p:ph type="sldImg"/>
          </p:nvPr>
        </p:nvSpPr>
        <p:spPr>
          <a:xfrm>
            <a:off x="381000" y="685800"/>
            <a:ext cx="6096000" cy="3430588"/>
          </a:xfrm>
          <a:ln/>
        </p:spPr>
      </p:sp>
      <p:sp>
        <p:nvSpPr>
          <p:cNvPr id="123908"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211A3-75F5-45EF-B282-E660C02FC4F1}" type="slidenum">
              <a:rPr lang="it-IT" smtClean="0"/>
              <a:pPr eaLnBrk="1" hangingPunct="1"/>
              <a:t>42</a:t>
            </a:fld>
            <a:endParaRPr lang="it-IT"/>
          </a:p>
        </p:txBody>
      </p:sp>
      <p:sp>
        <p:nvSpPr>
          <p:cNvPr id="124931" name="Rectangle 2"/>
          <p:cNvSpPr>
            <a:spLocks noGrp="1" noRot="1" noChangeAspect="1" noChangeArrowheads="1" noTextEdit="1"/>
          </p:cNvSpPr>
          <p:nvPr>
            <p:ph type="sldImg"/>
          </p:nvPr>
        </p:nvSpPr>
        <p:spPr>
          <a:xfrm>
            <a:off x="381000" y="685800"/>
            <a:ext cx="6096000" cy="3430588"/>
          </a:xfrm>
          <a:ln/>
        </p:spPr>
      </p:sp>
      <p:sp>
        <p:nvSpPr>
          <p:cNvPr id="124932"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1762D6-F0AE-4F97-95A4-7D0D87F07732}" type="slidenum">
              <a:rPr lang="it-IT" smtClean="0"/>
              <a:pPr eaLnBrk="1" hangingPunct="1"/>
              <a:t>43</a:t>
            </a:fld>
            <a:endParaRPr lang="it-IT"/>
          </a:p>
        </p:txBody>
      </p:sp>
      <p:sp>
        <p:nvSpPr>
          <p:cNvPr id="125955" name="Rectangle 2"/>
          <p:cNvSpPr>
            <a:spLocks noGrp="1" noRot="1" noChangeAspect="1" noChangeArrowheads="1" noTextEdit="1"/>
          </p:cNvSpPr>
          <p:nvPr>
            <p:ph type="sldImg"/>
          </p:nvPr>
        </p:nvSpPr>
        <p:spPr>
          <a:xfrm>
            <a:off x="381000" y="685800"/>
            <a:ext cx="6096000" cy="3430588"/>
          </a:xfrm>
          <a:ln/>
        </p:spPr>
      </p:sp>
      <p:sp>
        <p:nvSpPr>
          <p:cNvPr id="125956"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427223-41A0-4E42-86B8-B25002797B81}" type="slidenum">
              <a:rPr lang="it-IT" smtClean="0"/>
              <a:pPr eaLnBrk="1" hangingPunct="1"/>
              <a:t>44</a:t>
            </a:fld>
            <a:endParaRPr lang="it-IT"/>
          </a:p>
        </p:txBody>
      </p:sp>
      <p:sp>
        <p:nvSpPr>
          <p:cNvPr id="126979" name="Rectangle 2"/>
          <p:cNvSpPr>
            <a:spLocks noGrp="1" noRot="1" noChangeAspect="1" noChangeArrowheads="1" noTextEdit="1"/>
          </p:cNvSpPr>
          <p:nvPr>
            <p:ph type="sldImg"/>
          </p:nvPr>
        </p:nvSpPr>
        <p:spPr>
          <a:xfrm>
            <a:off x="381000" y="685800"/>
            <a:ext cx="6096000" cy="3430588"/>
          </a:xfrm>
          <a:ln/>
        </p:spPr>
      </p:sp>
      <p:sp>
        <p:nvSpPr>
          <p:cNvPr id="126980"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339F0-B113-49D0-BFA1-98A0F20D316A}" type="slidenum">
              <a:rPr lang="it-IT" smtClean="0"/>
              <a:pPr eaLnBrk="1" hangingPunct="1"/>
              <a:t>45</a:t>
            </a:fld>
            <a:endParaRPr lang="it-IT"/>
          </a:p>
        </p:txBody>
      </p:sp>
      <p:sp>
        <p:nvSpPr>
          <p:cNvPr id="131075" name="Rectangle 2"/>
          <p:cNvSpPr>
            <a:spLocks noGrp="1" noRot="1" noChangeAspect="1" noChangeArrowheads="1" noTextEdit="1"/>
          </p:cNvSpPr>
          <p:nvPr>
            <p:ph type="sldImg"/>
          </p:nvPr>
        </p:nvSpPr>
        <p:spPr>
          <a:xfrm>
            <a:off x="381000" y="685800"/>
            <a:ext cx="6096000" cy="3429000"/>
          </a:xfrm>
          <a:ln/>
        </p:spPr>
      </p:sp>
      <p:sp>
        <p:nvSpPr>
          <p:cNvPr id="131076"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5E32E7-DD16-4250-915B-B225651004CC}" type="slidenum">
              <a:rPr lang="it-IT" smtClean="0"/>
              <a:pPr eaLnBrk="1" hangingPunct="1"/>
              <a:t>46</a:t>
            </a:fld>
            <a:endParaRPr lang="it-IT"/>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67AB89-4B56-4E44-9902-E29B457C3902}" type="slidenum">
              <a:rPr lang="it-IT" smtClean="0"/>
              <a:pPr eaLnBrk="1" hangingPunct="1"/>
              <a:t>47</a:t>
            </a:fld>
            <a:endParaRPr lang="it-IT"/>
          </a:p>
        </p:txBody>
      </p:sp>
      <p:sp>
        <p:nvSpPr>
          <p:cNvPr id="141315" name="Rectangle 2"/>
          <p:cNvSpPr>
            <a:spLocks noGrp="1" noRot="1" noChangeAspect="1" noChangeArrowheads="1" noTextEdit="1"/>
          </p:cNvSpPr>
          <p:nvPr>
            <p:ph type="sldImg"/>
          </p:nvPr>
        </p:nvSpPr>
        <p:spPr>
          <a:xfrm>
            <a:off x="381000" y="685800"/>
            <a:ext cx="6096000" cy="3429000"/>
          </a:xfrm>
          <a:ln/>
        </p:spPr>
      </p:sp>
      <p:sp>
        <p:nvSpPr>
          <p:cNvPr id="141316"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2F3262-FDA7-4631-B6F4-A99BD498E57B}" type="slidenum">
              <a:rPr lang="it-IT" smtClean="0"/>
              <a:pPr eaLnBrk="1" hangingPunct="1"/>
              <a:t>48</a:t>
            </a:fld>
            <a:endParaRPr lang="it-IT"/>
          </a:p>
        </p:txBody>
      </p:sp>
      <p:sp>
        <p:nvSpPr>
          <p:cNvPr id="142339" name="Rectangle 2"/>
          <p:cNvSpPr>
            <a:spLocks noGrp="1" noRot="1" noChangeAspect="1" noChangeArrowheads="1" noTextEdit="1"/>
          </p:cNvSpPr>
          <p:nvPr>
            <p:ph type="sldImg"/>
          </p:nvPr>
        </p:nvSpPr>
        <p:spPr>
          <a:xfrm>
            <a:off x="381000" y="685800"/>
            <a:ext cx="6096000" cy="3429000"/>
          </a:xfrm>
          <a:ln/>
        </p:spPr>
      </p:sp>
      <p:sp>
        <p:nvSpPr>
          <p:cNvPr id="142340"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BB4485-7964-4B80-986F-CACE718C636E}" type="slidenum">
              <a:rPr lang="it-IT" smtClean="0"/>
              <a:pPr eaLnBrk="1" hangingPunct="1"/>
              <a:t>21</a:t>
            </a:fld>
            <a:endParaRPr lang="it-IT"/>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11322A-9C81-4BC8-835A-CB0845353E68}" type="slidenum">
              <a:rPr lang="it-IT" smtClean="0"/>
              <a:pPr eaLnBrk="1" hangingPunct="1"/>
              <a:t>49</a:t>
            </a:fld>
            <a:endParaRPr lang="it-IT"/>
          </a:p>
        </p:txBody>
      </p:sp>
      <p:sp>
        <p:nvSpPr>
          <p:cNvPr id="143363" name="Rectangle 2"/>
          <p:cNvSpPr>
            <a:spLocks noGrp="1" noRot="1" noChangeAspect="1" noChangeArrowheads="1" noTextEdit="1"/>
          </p:cNvSpPr>
          <p:nvPr>
            <p:ph type="sldImg"/>
          </p:nvPr>
        </p:nvSpPr>
        <p:spPr>
          <a:xfrm>
            <a:off x="381000" y="685800"/>
            <a:ext cx="6096000" cy="3429000"/>
          </a:xfrm>
          <a:ln/>
        </p:spPr>
      </p:sp>
      <p:sp>
        <p:nvSpPr>
          <p:cNvPr id="143364"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FF75CF-80A4-45CD-8D2E-FB201E22AD7D}" type="slidenum">
              <a:rPr lang="it-IT" smtClean="0"/>
              <a:pPr eaLnBrk="1" hangingPunct="1"/>
              <a:t>50</a:t>
            </a:fld>
            <a:endParaRPr lang="it-IT"/>
          </a:p>
        </p:txBody>
      </p:sp>
      <p:sp>
        <p:nvSpPr>
          <p:cNvPr id="144387" name="Rectangle 2"/>
          <p:cNvSpPr>
            <a:spLocks noGrp="1" noRot="1" noChangeAspect="1" noChangeArrowheads="1" noTextEdit="1"/>
          </p:cNvSpPr>
          <p:nvPr>
            <p:ph type="sldImg"/>
          </p:nvPr>
        </p:nvSpPr>
        <p:spPr>
          <a:xfrm>
            <a:off x="381000" y="685800"/>
            <a:ext cx="6096000" cy="3429000"/>
          </a:xfrm>
          <a:ln/>
        </p:spPr>
      </p:sp>
      <p:sp>
        <p:nvSpPr>
          <p:cNvPr id="144388"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6907E9-83F9-4809-B030-B29F5311CB82}" type="slidenum">
              <a:rPr lang="it-IT" smtClean="0"/>
              <a:pPr eaLnBrk="1" hangingPunct="1"/>
              <a:t>51</a:t>
            </a:fld>
            <a:endParaRPr lang="it-IT"/>
          </a:p>
        </p:txBody>
      </p:sp>
      <p:sp>
        <p:nvSpPr>
          <p:cNvPr id="145411" name="Rectangle 2"/>
          <p:cNvSpPr>
            <a:spLocks noGrp="1" noRot="1" noChangeAspect="1" noChangeArrowheads="1" noTextEdit="1"/>
          </p:cNvSpPr>
          <p:nvPr>
            <p:ph type="sldImg"/>
          </p:nvPr>
        </p:nvSpPr>
        <p:spPr>
          <a:xfrm>
            <a:off x="381000" y="685800"/>
            <a:ext cx="6096000" cy="3429000"/>
          </a:xfrm>
          <a:ln/>
        </p:spPr>
      </p:sp>
      <p:sp>
        <p:nvSpPr>
          <p:cNvPr id="145412"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052128-8F91-49C4-9AF3-9B103BDF67A5}" type="slidenum">
              <a:rPr lang="it-IT" smtClean="0"/>
              <a:pPr eaLnBrk="1" hangingPunct="1"/>
              <a:t>52</a:t>
            </a:fld>
            <a:endParaRPr lang="it-IT"/>
          </a:p>
        </p:txBody>
      </p:sp>
      <p:sp>
        <p:nvSpPr>
          <p:cNvPr id="146435" name="Rectangle 2"/>
          <p:cNvSpPr>
            <a:spLocks noGrp="1" noRot="1" noChangeAspect="1" noChangeArrowheads="1" noTextEdit="1"/>
          </p:cNvSpPr>
          <p:nvPr>
            <p:ph type="sldImg"/>
          </p:nvPr>
        </p:nvSpPr>
        <p:spPr>
          <a:xfrm>
            <a:off x="381000" y="685800"/>
            <a:ext cx="6096000" cy="3429000"/>
          </a:xfrm>
          <a:ln/>
        </p:spPr>
      </p:sp>
      <p:sp>
        <p:nvSpPr>
          <p:cNvPr id="146436"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49DA1E-7D6C-430E-B81F-225F7E1F0338}" type="slidenum">
              <a:rPr lang="it-IT" smtClean="0"/>
              <a:pPr eaLnBrk="1" hangingPunct="1"/>
              <a:t>22</a:t>
            </a:fld>
            <a:endParaRPr lang="it-IT"/>
          </a:p>
        </p:txBody>
      </p:sp>
      <p:sp>
        <p:nvSpPr>
          <p:cNvPr id="115715" name="Rectangle 2"/>
          <p:cNvSpPr>
            <a:spLocks noGrp="1" noRot="1" noChangeAspect="1" noChangeArrowheads="1" noTextEdit="1"/>
          </p:cNvSpPr>
          <p:nvPr>
            <p:ph type="sldImg"/>
          </p:nvPr>
        </p:nvSpPr>
        <p:spPr>
          <a:xfrm>
            <a:off x="381000" y="685800"/>
            <a:ext cx="6096000" cy="3429000"/>
          </a:xfrm>
          <a:ln/>
        </p:spPr>
      </p:sp>
      <p:sp>
        <p:nvSpPr>
          <p:cNvPr id="115716"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BBE565-CC72-4A5B-917A-627BE2B5B821}" type="slidenum">
              <a:rPr lang="it-IT" smtClean="0"/>
              <a:pPr eaLnBrk="1" hangingPunct="1"/>
              <a:t>23</a:t>
            </a:fld>
            <a:endParaRPr lang="it-IT"/>
          </a:p>
        </p:txBody>
      </p:sp>
      <p:sp>
        <p:nvSpPr>
          <p:cNvPr id="116739" name="Rectangle 2"/>
          <p:cNvSpPr>
            <a:spLocks noGrp="1" noRot="1" noChangeAspect="1" noChangeArrowheads="1" noTextEdit="1"/>
          </p:cNvSpPr>
          <p:nvPr>
            <p:ph type="sldImg"/>
          </p:nvPr>
        </p:nvSpPr>
        <p:spPr>
          <a:xfrm>
            <a:off x="381000" y="685800"/>
            <a:ext cx="6096000" cy="3429000"/>
          </a:xfrm>
          <a:ln/>
        </p:spPr>
      </p:sp>
      <p:sp>
        <p:nvSpPr>
          <p:cNvPr id="116740"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D58455-778C-4614-90F4-C4A8420087C3}" type="slidenum">
              <a:rPr lang="it-IT" smtClean="0"/>
              <a:pPr eaLnBrk="1" hangingPunct="1"/>
              <a:t>24</a:t>
            </a:fld>
            <a:endParaRPr lang="it-IT"/>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382588" y="684213"/>
            <a:ext cx="6100762" cy="3432175"/>
          </a:xfrm>
          <a:ln/>
        </p:spPr>
      </p:sp>
      <p:sp>
        <p:nvSpPr>
          <p:cNvPr id="118787" name="Rectangle 3"/>
          <p:cNvSpPr>
            <a:spLocks noGrp="1" noChangeArrowheads="1"/>
          </p:cNvSpPr>
          <p:nvPr>
            <p:ph type="body" idx="1"/>
          </p:nvPr>
        </p:nvSpPr>
        <p:spPr>
          <a:xfrm>
            <a:off x="912813" y="4343400"/>
            <a:ext cx="5032375" cy="4116388"/>
          </a:xfrm>
          <a:noFill/>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D58455-778C-4614-90F4-C4A8420087C3}" type="slidenum">
              <a:rPr lang="it-IT" smtClean="0"/>
              <a:pPr eaLnBrk="1" hangingPunct="1"/>
              <a:t>35</a:t>
            </a:fld>
            <a:endParaRPr lang="it-IT"/>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p:spPr>
        <p:txBody>
          <a:bodyPr/>
          <a:lstStyle/>
          <a:p>
            <a:pPr eaLnBrk="1" hangingPunct="1"/>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DC1BE8-6F01-467B-89AC-697234A1ABC3}" type="slidenum">
              <a:rPr lang="it-IT" smtClean="0"/>
              <a:pPr eaLnBrk="1" hangingPunct="1"/>
              <a:t>37</a:t>
            </a:fld>
            <a:endParaRPr lang="it-IT"/>
          </a:p>
        </p:txBody>
      </p:sp>
      <p:sp>
        <p:nvSpPr>
          <p:cNvPr id="119811" name="Rectangle 2"/>
          <p:cNvSpPr>
            <a:spLocks noGrp="1" noRot="1" noChangeAspect="1" noChangeArrowheads="1" noTextEdit="1"/>
          </p:cNvSpPr>
          <p:nvPr>
            <p:ph type="sldImg"/>
          </p:nvPr>
        </p:nvSpPr>
        <p:spPr>
          <a:xfrm>
            <a:off x="384175" y="685800"/>
            <a:ext cx="6091238" cy="3427413"/>
          </a:xfrm>
          <a:ln/>
        </p:spPr>
      </p:sp>
      <p:sp>
        <p:nvSpPr>
          <p:cNvPr id="119812" name="Rectangle 3"/>
          <p:cNvSpPr>
            <a:spLocks noGrp="1" noChangeArrowheads="1"/>
          </p:cNvSpPr>
          <p:nvPr>
            <p:ph type="body" idx="1"/>
          </p:nvPr>
        </p:nvSpPr>
        <p:spPr>
          <a:xfrm>
            <a:off x="912813" y="4343400"/>
            <a:ext cx="5032375" cy="4114800"/>
          </a:xfrm>
          <a:noFill/>
        </p:spPr>
        <p:txBody>
          <a:bodyPr/>
          <a:lstStyle/>
          <a:p>
            <a:pPr eaLnBrk="1" hangingPunct="1"/>
            <a:r>
              <a:rPr lang="en-US"/>
              <a:t>What are the impulses? Money, trade, supply shocks (oil, agriculture), fiscal spending</a:t>
            </a:r>
          </a:p>
          <a:p>
            <a:pPr eaLnBrk="1" hangingPunct="1"/>
            <a:r>
              <a:rPr lang="en-US"/>
              <a:t>Propagation – here’s the real controversy.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17C0E6-1447-4535-A8E0-AC539B278335}" type="slidenum">
              <a:rPr lang="it-IT" smtClean="0"/>
              <a:pPr eaLnBrk="1" hangingPunct="1"/>
              <a:t>38</a:t>
            </a:fld>
            <a:endParaRPr lang="it-IT"/>
          </a:p>
        </p:txBody>
      </p:sp>
      <p:sp>
        <p:nvSpPr>
          <p:cNvPr id="120835" name="Rectangle 2"/>
          <p:cNvSpPr>
            <a:spLocks noGrp="1" noRot="1" noChangeAspect="1" noChangeArrowheads="1" noTextEdit="1"/>
          </p:cNvSpPr>
          <p:nvPr>
            <p:ph type="sldImg"/>
          </p:nvPr>
        </p:nvSpPr>
        <p:spPr>
          <a:xfrm>
            <a:off x="381000" y="685800"/>
            <a:ext cx="6096000" cy="3430588"/>
          </a:xfrm>
          <a:ln/>
        </p:spPr>
      </p:sp>
      <p:sp>
        <p:nvSpPr>
          <p:cNvPr id="120836" name="Rectangle 3"/>
          <p:cNvSpPr>
            <a:spLocks noGrp="1" noChangeArrowheads="1"/>
          </p:cNvSpPr>
          <p:nvPr>
            <p:ph type="body" idx="1"/>
          </p:nvPr>
        </p:nvSpPr>
        <p:spPr>
          <a:xfrm>
            <a:off x="685800" y="4344988"/>
            <a:ext cx="5486400" cy="4113212"/>
          </a:xfrm>
          <a:noFill/>
        </p:spPr>
        <p:txBody>
          <a:bodyP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3F97A2E-E696-4AC3-8988-B79A21B9EC00}" type="datetimeFigureOut">
              <a:rPr lang="it-IT" smtClean="0"/>
              <a:t>18/02/2019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131050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3F97A2E-E696-4AC3-8988-B79A21B9EC00}" type="datetimeFigureOut">
              <a:rPr lang="it-IT" smtClean="0"/>
              <a:t>18/02/2019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380439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3F97A2E-E696-4AC3-8988-B79A21B9EC00}" type="datetimeFigureOut">
              <a:rPr lang="it-IT" smtClean="0"/>
              <a:t>18/02/2019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207528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3"/>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197600" y="1600203"/>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C7F4383-40AD-49A4-8DE1-E6AEFE779E39}" type="slidenum">
              <a:rPr lang="it-IT"/>
              <a:pPr>
                <a:defRPr/>
              </a:pPr>
              <a:t>‹N›</a:t>
            </a:fld>
            <a:endParaRPr lang="it-IT"/>
          </a:p>
        </p:txBody>
      </p:sp>
    </p:spTree>
    <p:extLst>
      <p:ext uri="{BB962C8B-B14F-4D97-AF65-F5344CB8AC3E}">
        <p14:creationId xmlns:p14="http://schemas.microsoft.com/office/powerpoint/2010/main" val="43834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3"/>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3"/>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627C775-CD3D-4480-BA82-CE34A83299AA}" type="slidenum">
              <a:rPr lang="it-IT"/>
              <a:pPr>
                <a:defRPr/>
              </a:pPr>
              <a:t>‹N›</a:t>
            </a:fld>
            <a:endParaRPr lang="it-IT"/>
          </a:p>
        </p:txBody>
      </p:sp>
    </p:spTree>
    <p:extLst>
      <p:ext uri="{BB962C8B-B14F-4D97-AF65-F5344CB8AC3E}">
        <p14:creationId xmlns:p14="http://schemas.microsoft.com/office/powerpoint/2010/main" val="167456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olo, contenuto 2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quarter" idx="1"/>
          </p:nvPr>
        </p:nvSpPr>
        <p:spPr>
          <a:xfrm>
            <a:off x="609600" y="1600201"/>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09600" y="3938591"/>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half" idx="3"/>
          </p:nvPr>
        </p:nvSpPr>
        <p:spPr>
          <a:xfrm>
            <a:off x="6197600" y="1600203"/>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C5872ABE-9C3A-4001-A8E2-D8B941C7195F}" type="slidenum">
              <a:rPr lang="it-IT"/>
              <a:pPr>
                <a:defRPr/>
              </a:pPr>
              <a:t>‹N›</a:t>
            </a:fld>
            <a:endParaRPr lang="it-IT"/>
          </a:p>
        </p:txBody>
      </p:sp>
    </p:spTree>
    <p:extLst>
      <p:ext uri="{BB962C8B-B14F-4D97-AF65-F5344CB8AC3E}">
        <p14:creationId xmlns:p14="http://schemas.microsoft.com/office/powerpoint/2010/main" val="12878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10972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9600" y="3938591"/>
            <a:ext cx="10972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E0E3220-2D0D-406E-A067-C3C88DED8D5A}" type="slidenum">
              <a:rPr lang="it-IT"/>
              <a:pPr>
                <a:defRPr/>
              </a:pPr>
              <a:t>‹N›</a:t>
            </a:fld>
            <a:endParaRPr lang="it-IT"/>
          </a:p>
        </p:txBody>
      </p:sp>
    </p:spTree>
    <p:extLst>
      <p:ext uri="{BB962C8B-B14F-4D97-AF65-F5344CB8AC3E}">
        <p14:creationId xmlns:p14="http://schemas.microsoft.com/office/powerpoint/2010/main" val="168833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3F97A2E-E696-4AC3-8988-B79A21B9EC00}" type="datetimeFigureOut">
              <a:rPr lang="it-IT" smtClean="0"/>
              <a:t>18/02/2019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227445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3F97A2E-E696-4AC3-8988-B79A21B9EC00}" type="datetimeFigureOut">
              <a:rPr lang="it-IT" smtClean="0"/>
              <a:t>18/02/2019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6139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3F97A2E-E696-4AC3-8988-B79A21B9EC00}" type="datetimeFigureOut">
              <a:rPr lang="it-IT" smtClean="0"/>
              <a:t>18/02/2019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252286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3F97A2E-E696-4AC3-8988-B79A21B9EC00}" type="datetimeFigureOut">
              <a:rPr lang="it-IT" smtClean="0"/>
              <a:t>18/02/2019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74371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3F97A2E-E696-4AC3-8988-B79A21B9EC00}" type="datetimeFigureOut">
              <a:rPr lang="it-IT" smtClean="0"/>
              <a:t>18/02/2019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271691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F97A2E-E696-4AC3-8988-B79A21B9EC00}" type="datetimeFigureOut">
              <a:rPr lang="it-IT" smtClean="0"/>
              <a:t>18/02/2019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33066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3F97A2E-E696-4AC3-8988-B79A21B9EC00}" type="datetimeFigureOut">
              <a:rPr lang="it-IT" smtClean="0"/>
              <a:t>18/02/2019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226657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3F97A2E-E696-4AC3-8988-B79A21B9EC00}" type="datetimeFigureOut">
              <a:rPr lang="it-IT" smtClean="0"/>
              <a:t>18/02/2019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22F8C2-77AC-4D86-8D1A-6A45B679B76C}" type="slidenum">
              <a:rPr lang="it-IT" smtClean="0"/>
              <a:t>‹N›</a:t>
            </a:fld>
            <a:endParaRPr lang="it-IT"/>
          </a:p>
        </p:txBody>
      </p:sp>
    </p:spTree>
    <p:extLst>
      <p:ext uri="{BB962C8B-B14F-4D97-AF65-F5344CB8AC3E}">
        <p14:creationId xmlns:p14="http://schemas.microsoft.com/office/powerpoint/2010/main" val="405942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97A2E-E696-4AC3-8988-B79A21B9EC00}" type="datetimeFigureOut">
              <a:rPr lang="it-IT" smtClean="0"/>
              <a:t>18/02/2019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F8C2-77AC-4D86-8D1A-6A45B679B76C}" type="slidenum">
              <a:rPr lang="it-IT" smtClean="0"/>
              <a:t>‹N›</a:t>
            </a:fld>
            <a:endParaRPr lang="it-IT"/>
          </a:p>
        </p:txBody>
      </p:sp>
    </p:spTree>
    <p:extLst>
      <p:ext uri="{BB962C8B-B14F-4D97-AF65-F5344CB8AC3E}">
        <p14:creationId xmlns:p14="http://schemas.microsoft.com/office/powerpoint/2010/main" val="84700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36738" y="1988840"/>
            <a:ext cx="9803878" cy="2664295"/>
          </a:xfrm>
        </p:spPr>
        <p:txBody>
          <a:bodyPr>
            <a:noAutofit/>
          </a:bodyPr>
          <a:lstStyle/>
          <a:p>
            <a:pPr algn="l" eaLnBrk="1" hangingPunct="1"/>
            <a:r>
              <a:rPr lang="it-IT" sz="3000" b="1" dirty="0">
                <a:solidFill>
                  <a:srgbClr val="FF0000"/>
                </a:solidFill>
              </a:rPr>
              <a:t>Politica economica e scenari macroeconomici:</a:t>
            </a:r>
            <a:br>
              <a:rPr lang="it-IT" sz="3000" b="1" dirty="0"/>
            </a:br>
            <a:r>
              <a:rPr lang="it-IT" sz="3000" b="1" dirty="0"/>
              <a:t>Introduzione generale </a:t>
            </a:r>
            <a:br>
              <a:rPr lang="it-IT" sz="3000" b="1" dirty="0"/>
            </a:br>
            <a:r>
              <a:rPr lang="it-IT" sz="3000" b="1" dirty="0"/>
              <a:t>La prima grande crisi </a:t>
            </a:r>
            <a:br>
              <a:rPr lang="it-IT" sz="3000" b="1" dirty="0"/>
            </a:br>
            <a:r>
              <a:rPr lang="it-IT" sz="3000" b="1" dirty="0"/>
              <a:t>il tema del ciclo economico</a:t>
            </a:r>
            <a:br>
              <a:rPr lang="it-IT" sz="3000" dirty="0"/>
            </a:br>
            <a:r>
              <a:rPr lang="it-IT" sz="1900" dirty="0"/>
              <a:t>(materiale per il corso di Competizione, Mercati e Politica Economica, II semestre; Slide Blocco 1)</a:t>
            </a:r>
          </a:p>
        </p:txBody>
      </p:sp>
      <p:sp>
        <p:nvSpPr>
          <p:cNvPr id="2051" name="Rectangle 3"/>
          <p:cNvSpPr>
            <a:spLocks noGrp="1" noChangeArrowheads="1"/>
          </p:cNvSpPr>
          <p:nvPr>
            <p:ph type="subTitle" idx="1"/>
          </p:nvPr>
        </p:nvSpPr>
        <p:spPr>
          <a:xfrm>
            <a:off x="1991544" y="4797152"/>
            <a:ext cx="8534400" cy="1752600"/>
          </a:xfrm>
        </p:spPr>
        <p:txBody>
          <a:bodyPr/>
          <a:lstStyle/>
          <a:p>
            <a:pPr algn="l" eaLnBrk="1" hangingPunct="1">
              <a:lnSpc>
                <a:spcPct val="80000"/>
              </a:lnSpc>
            </a:pPr>
            <a:r>
              <a:rPr lang="it-IT" sz="2000" dirty="0">
                <a:solidFill>
                  <a:schemeClr val="tx1"/>
                </a:solidFill>
              </a:rPr>
              <a:t>Massimiliano </a:t>
            </a:r>
            <a:r>
              <a:rPr lang="it-IT" sz="2000" dirty="0" err="1">
                <a:solidFill>
                  <a:schemeClr val="tx1"/>
                </a:solidFill>
              </a:rPr>
              <a:t>Serati</a:t>
            </a:r>
            <a:endParaRPr lang="it-IT" sz="2000" dirty="0">
              <a:solidFill>
                <a:schemeClr val="tx1"/>
              </a:solidFill>
            </a:endParaRPr>
          </a:p>
          <a:p>
            <a:pPr algn="l" eaLnBrk="1" hangingPunct="1">
              <a:lnSpc>
                <a:spcPct val="80000"/>
              </a:lnSpc>
            </a:pPr>
            <a:r>
              <a:rPr lang="it-IT" sz="2000" dirty="0">
                <a:solidFill>
                  <a:schemeClr val="tx1"/>
                </a:solidFill>
              </a:rPr>
              <a:t>Università Carlo Cattaneo – LIUC</a:t>
            </a:r>
          </a:p>
          <a:p>
            <a:pPr algn="l" eaLnBrk="1" hangingPunct="1">
              <a:lnSpc>
                <a:spcPct val="80000"/>
              </a:lnSpc>
            </a:pPr>
            <a:endParaRPr lang="it-IT" sz="2000" dirty="0">
              <a:solidFill>
                <a:schemeClr val="tx1"/>
              </a:solidFill>
            </a:endParaRPr>
          </a:p>
          <a:p>
            <a:pPr algn="r" eaLnBrk="1" hangingPunct="1">
              <a:lnSpc>
                <a:spcPct val="80000"/>
              </a:lnSpc>
            </a:pPr>
            <a:r>
              <a:rPr lang="it-IT" sz="2000" dirty="0">
                <a:solidFill>
                  <a:schemeClr val="tx1"/>
                </a:solidFill>
              </a:rPr>
              <a:t>Febbraio-Marzo 2019</a:t>
            </a:r>
          </a:p>
        </p:txBody>
      </p:sp>
      <p:sp>
        <p:nvSpPr>
          <p:cNvPr id="2052" name="Rectangle 5"/>
          <p:cNvSpPr>
            <a:spLocks noChangeArrowheads="1"/>
          </p:cNvSpPr>
          <p:nvPr/>
        </p:nvSpPr>
        <p:spPr bwMode="auto">
          <a:xfrm>
            <a:off x="1524001" y="2788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054" name="Rectangle 6"/>
          <p:cNvSpPr>
            <a:spLocks noChangeArrowheads="1"/>
          </p:cNvSpPr>
          <p:nvPr/>
        </p:nvSpPr>
        <p:spPr bwMode="auto">
          <a:xfrm>
            <a:off x="1524000" y="3610383"/>
            <a:ext cx="290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t-IT" sz="1200">
                <a:cs typeface="Times New Roman" pitchFamily="18" charset="0"/>
              </a:rPr>
              <a:t>   </a:t>
            </a:r>
            <a:endParaRPr lang="it-IT"/>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188913"/>
            <a:ext cx="22415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45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1681164" y="974725"/>
            <a:ext cx="8662987" cy="725488"/>
          </a:xfrm>
          <a:solidFill>
            <a:srgbClr val="FFFF00"/>
          </a:solidFill>
          <a:ln>
            <a:solidFill>
              <a:schemeClr val="tx1"/>
            </a:solidFill>
            <a:miter lim="800000"/>
            <a:headEnd/>
            <a:tailEnd/>
          </a:ln>
        </p:spPr>
        <p:txBody>
          <a:bodyPr/>
          <a:lstStyle/>
          <a:p>
            <a:pPr eaLnBrk="1" hangingPunct="1"/>
            <a:r>
              <a:rPr lang="it-IT" sz="3500" b="1" dirty="0"/>
              <a:t>Una crisi in due «puntate»</a:t>
            </a:r>
          </a:p>
        </p:txBody>
      </p:sp>
      <p:sp>
        <p:nvSpPr>
          <p:cNvPr id="4102" name="Rectangle 6"/>
          <p:cNvSpPr>
            <a:spLocks noGrp="1" noChangeArrowheads="1"/>
          </p:cNvSpPr>
          <p:nvPr>
            <p:ph idx="1"/>
          </p:nvPr>
        </p:nvSpPr>
        <p:spPr>
          <a:xfrm>
            <a:off x="1981200" y="1855789"/>
            <a:ext cx="8229600" cy="4237037"/>
          </a:xfrm>
        </p:spPr>
        <p:txBody>
          <a:bodyPr/>
          <a:lstStyle/>
          <a:p>
            <a:pPr eaLnBrk="1" hangingPunct="1">
              <a:lnSpc>
                <a:spcPct val="80000"/>
              </a:lnSpc>
            </a:pPr>
            <a:r>
              <a:rPr lang="it-IT" sz="3600" b="1" dirty="0"/>
              <a:t>La prima fase: la recessione economica </a:t>
            </a:r>
            <a:r>
              <a:rPr lang="it-IT" sz="4200" b="1" dirty="0">
                <a:solidFill>
                  <a:schemeClr val="accent2"/>
                </a:solidFill>
              </a:rPr>
              <a:t>globale</a:t>
            </a:r>
            <a:r>
              <a:rPr lang="it-IT" sz="3600" b="1" dirty="0"/>
              <a:t>; 2007-2009.</a:t>
            </a:r>
          </a:p>
          <a:p>
            <a:pPr eaLnBrk="1" hangingPunct="1">
              <a:lnSpc>
                <a:spcPct val="80000"/>
              </a:lnSpc>
            </a:pPr>
            <a:r>
              <a:rPr lang="it-IT" sz="3600" b="1" dirty="0"/>
              <a:t>La seconda fase: il problema del debito sovrano in </a:t>
            </a:r>
            <a:r>
              <a:rPr lang="it-IT" sz="4200" b="1" dirty="0">
                <a:solidFill>
                  <a:schemeClr val="accent2"/>
                </a:solidFill>
              </a:rPr>
              <a:t>Europa</a:t>
            </a:r>
            <a:r>
              <a:rPr lang="it-IT" sz="3600" b="1" dirty="0"/>
              <a:t>; 2011-2013</a:t>
            </a:r>
          </a:p>
          <a:p>
            <a:pPr eaLnBrk="1" hangingPunct="1">
              <a:lnSpc>
                <a:spcPct val="80000"/>
              </a:lnSpc>
            </a:pPr>
            <a:r>
              <a:rPr lang="it-IT" sz="3600" b="1" dirty="0"/>
              <a:t>L’era degli strumenti non convenzionali di politica monetaria e il tentativo di ripresa economica</a:t>
            </a:r>
            <a:endParaRPr lang="it-IT" sz="3600" dirty="0"/>
          </a:p>
        </p:txBody>
      </p:sp>
      <p:sp>
        <p:nvSpPr>
          <p:cNvPr id="409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4242DE-05F6-45B4-8DDB-79E0672EEA69}" type="slidenum">
              <a:rPr lang="it-IT" smtClean="0"/>
              <a:pPr eaLnBrk="1" hangingPunct="1"/>
              <a:t>10</a:t>
            </a:fld>
            <a:endParaRPr lang="it-IT"/>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8" y="115889"/>
            <a:ext cx="1079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asellaDiTesto 22"/>
          <p:cNvSpPr txBox="1">
            <a:spLocks noChangeArrowheads="1"/>
          </p:cNvSpPr>
          <p:nvPr/>
        </p:nvSpPr>
        <p:spPr bwMode="auto">
          <a:xfrm>
            <a:off x="2711450" y="188914"/>
            <a:ext cx="34559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a:solidFill>
                  <a:schemeClr val="bg1"/>
                </a:solidFill>
                <a:cs typeface="Arial" charset="0"/>
              </a:rPr>
              <a:t>53° Congresso Fest</a:t>
            </a:r>
          </a:p>
          <a:p>
            <a:pPr eaLnBrk="1" hangingPunct="1"/>
            <a:r>
              <a:rPr lang="it-IT" sz="1100">
                <a:solidFill>
                  <a:schemeClr val="bg1"/>
                </a:solidFill>
                <a:cs typeface="Arial" charset="0"/>
              </a:rPr>
              <a:t>Roma, 4 </a:t>
            </a:r>
            <a:r>
              <a:rPr lang="it-IT" sz="1100">
                <a:solidFill>
                  <a:schemeClr val="bg1"/>
                </a:solidFill>
                <a:cs typeface="Arial" charset="0"/>
                <a:sym typeface="Wingdings" pitchFamily="2" charset="2"/>
              </a:rPr>
              <a:t></a:t>
            </a:r>
            <a:r>
              <a:rPr lang="it-IT" sz="1100">
                <a:solidFill>
                  <a:schemeClr val="bg1"/>
                </a:solidFill>
                <a:cs typeface="Arial" charset="0"/>
              </a:rPr>
              <a:t> 6 Ottobre 2012</a:t>
            </a:r>
          </a:p>
        </p:txBody>
      </p:sp>
      <p:sp>
        <p:nvSpPr>
          <p:cNvPr id="4103" name="Rectangle 8"/>
          <p:cNvSpPr>
            <a:spLocks noChangeArrowheads="1"/>
          </p:cNvSpPr>
          <p:nvPr/>
        </p:nvSpPr>
        <p:spPr bwMode="auto">
          <a:xfrm>
            <a:off x="1524000" y="278923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4104" name="Rectangle 9"/>
          <p:cNvSpPr>
            <a:spLocks noChangeArrowheads="1"/>
          </p:cNvSpPr>
          <p:nvPr/>
        </p:nvSpPr>
        <p:spPr bwMode="auto">
          <a:xfrm>
            <a:off x="1524000" y="3610383"/>
            <a:ext cx="290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t-IT" sz="1200">
                <a:cs typeface="Times New Roman" pitchFamily="18" charset="0"/>
              </a:rPr>
              <a:t>   </a:t>
            </a:r>
            <a:endParaRPr lang="it-IT"/>
          </a:p>
        </p:txBody>
      </p:sp>
      <p:sp>
        <p:nvSpPr>
          <p:cNvPr id="4105" name="Rectangle 5"/>
          <p:cNvSpPr txBox="1">
            <a:spLocks noChangeArrowheads="1"/>
          </p:cNvSpPr>
          <p:nvPr/>
        </p:nvSpPr>
        <p:spPr bwMode="auto">
          <a:xfrm>
            <a:off x="1681164" y="115889"/>
            <a:ext cx="8662987" cy="725487"/>
          </a:xfrm>
          <a:prstGeom prst="rect">
            <a:avLst/>
          </a:prstGeom>
          <a:solidFill>
            <a:srgbClr val="FFFF00"/>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3500" b="1"/>
              <a:t>Cominciamo il viaggio dentro la «crisi»</a:t>
            </a:r>
          </a:p>
        </p:txBody>
      </p:sp>
    </p:spTree>
    <p:extLst>
      <p:ext uri="{BB962C8B-B14F-4D97-AF65-F5344CB8AC3E}">
        <p14:creationId xmlns:p14="http://schemas.microsoft.com/office/powerpoint/2010/main" val="50047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idx="1"/>
          </p:nvPr>
        </p:nvSpPr>
        <p:spPr/>
        <p:txBody>
          <a:bodyPr/>
          <a:lstStyle/>
          <a:p>
            <a:pPr algn="ctr" eaLnBrk="1" hangingPunct="1">
              <a:buFontTx/>
              <a:buNone/>
            </a:pPr>
            <a:r>
              <a:rPr lang="it-IT" sz="5400" b="1"/>
              <a:t>La prima puntata. </a:t>
            </a:r>
          </a:p>
          <a:p>
            <a:pPr algn="ctr" eaLnBrk="1" hangingPunct="1">
              <a:buFontTx/>
              <a:buNone/>
            </a:pPr>
            <a:r>
              <a:rPr lang="it-IT" sz="5400" b="1"/>
              <a:t>La recessione economica globale.</a:t>
            </a:r>
          </a:p>
        </p:txBody>
      </p:sp>
      <p:sp>
        <p:nvSpPr>
          <p:cNvPr id="5122"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4A9C43-3FA5-46D9-B5FD-71A8394511D8}" type="slidenum">
              <a:rPr lang="it-IT" smtClean="0"/>
              <a:pPr eaLnBrk="1" hangingPunct="1"/>
              <a:t>11</a:t>
            </a:fld>
            <a:endParaRPr lang="it-IT"/>
          </a:p>
        </p:txBody>
      </p:sp>
    </p:spTree>
    <p:extLst>
      <p:ext uri="{BB962C8B-B14F-4D97-AF65-F5344CB8AC3E}">
        <p14:creationId xmlns:p14="http://schemas.microsoft.com/office/powerpoint/2010/main" val="382343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2"/>
          </p:nvPr>
        </p:nvSpPr>
        <p:spPr>
          <a:xfrm>
            <a:off x="5735960" y="980729"/>
            <a:ext cx="4787900" cy="4525963"/>
          </a:xfrm>
        </p:spPr>
        <p:txBody>
          <a:bodyPr>
            <a:normAutofit/>
          </a:bodyPr>
          <a:lstStyle/>
          <a:p>
            <a:pPr marL="0" indent="0" algn="just">
              <a:buNone/>
            </a:pPr>
            <a:r>
              <a:rPr lang="it-IT" sz="2800" dirty="0"/>
              <a:t>Settembre 2006, FMI: «Nei prossimi mesi gli Stati Uniti affronteranno una crisi senza precedenti, con il </a:t>
            </a:r>
            <a:r>
              <a:rPr lang="it-IT" sz="2800" i="1" dirty="0"/>
              <a:t>default</a:t>
            </a:r>
            <a:r>
              <a:rPr lang="it-IT" sz="2800" dirty="0"/>
              <a:t> di titoli finanziari per trilioni di dollari, il crollo della fiducia dei consumatori e, in definitiva, una profonda recessione». </a:t>
            </a:r>
          </a:p>
          <a:p>
            <a:pPr marL="0" indent="0" algn="r">
              <a:buNone/>
            </a:pPr>
            <a:r>
              <a:rPr lang="it-IT" sz="2800" dirty="0" err="1"/>
              <a:t>Nouriel</a:t>
            </a:r>
            <a:r>
              <a:rPr lang="it-IT" sz="2800" dirty="0"/>
              <a:t> </a:t>
            </a:r>
            <a:r>
              <a:rPr lang="it-IT" sz="2800" dirty="0" err="1"/>
              <a:t>Roubini</a:t>
            </a:r>
            <a:r>
              <a:rPr lang="it-IT" sz="2800" dirty="0"/>
              <a:t> (</a:t>
            </a:r>
            <a:r>
              <a:rPr lang="it-IT" sz="2800" dirty="0">
                <a:solidFill>
                  <a:srgbClr val="0033CC"/>
                </a:solidFill>
              </a:rPr>
              <a:t>Mr. </a:t>
            </a:r>
            <a:r>
              <a:rPr lang="it-IT" sz="2800" dirty="0" err="1">
                <a:solidFill>
                  <a:srgbClr val="0033CC"/>
                </a:solidFill>
              </a:rPr>
              <a:t>Doom</a:t>
            </a:r>
            <a:r>
              <a:rPr lang="it-IT" sz="2800" dirty="0"/>
              <a:t>)</a:t>
            </a:r>
          </a:p>
        </p:txBody>
      </p:sp>
      <p:sp>
        <p:nvSpPr>
          <p:cNvPr id="6146" name="Segnaposto numero diapositiva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227A14-78EC-4ECB-808A-5D9B0EF36855}" type="slidenum">
              <a:rPr lang="it-IT" smtClean="0"/>
              <a:pPr eaLnBrk="1" hangingPunct="1"/>
              <a:t>12</a:t>
            </a:fld>
            <a:endParaRPr lang="it-IT"/>
          </a:p>
        </p:txBody>
      </p:sp>
      <p:pic>
        <p:nvPicPr>
          <p:cNvPr id="6148" name="Picture 4" descr="nouriel-roub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5" y="1268414"/>
            <a:ext cx="359727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1774826" y="260351"/>
            <a:ext cx="8353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3200" b="1" dirty="0">
                <a:solidFill>
                  <a:srgbClr val="0033CC"/>
                </a:solidFill>
              </a:rPr>
              <a:t>PREVEGGENTE O CARTOMANTE…?</a:t>
            </a:r>
          </a:p>
        </p:txBody>
      </p:sp>
      <p:sp>
        <p:nvSpPr>
          <p:cNvPr id="4103" name="Text Box 7"/>
          <p:cNvSpPr txBox="1">
            <a:spLocks noChangeArrowheads="1"/>
          </p:cNvSpPr>
          <p:nvPr/>
        </p:nvSpPr>
        <p:spPr bwMode="auto">
          <a:xfrm>
            <a:off x="1992314" y="5300663"/>
            <a:ext cx="81359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3000" b="1" dirty="0">
                <a:solidFill>
                  <a:schemeClr val="accent2"/>
                </a:solidFill>
              </a:rPr>
              <a:t>Il «disastro» era davvero imprevedibile?</a:t>
            </a:r>
          </a:p>
          <a:p>
            <a:pPr algn="ctr" eaLnBrk="1" hangingPunct="1"/>
            <a:r>
              <a:rPr lang="it-IT" sz="3000" b="1" dirty="0">
                <a:solidFill>
                  <a:schemeClr val="accent2"/>
                </a:solidFill>
              </a:rPr>
              <a:t>La finanza malata ne è l’unica causa?</a:t>
            </a:r>
            <a:endParaRPr lang="it-IT" sz="3000" b="1" dirty="0"/>
          </a:p>
        </p:txBody>
      </p:sp>
    </p:spTree>
    <p:extLst>
      <p:ext uri="{BB962C8B-B14F-4D97-AF65-F5344CB8AC3E}">
        <p14:creationId xmlns:p14="http://schemas.microsoft.com/office/powerpoint/2010/main" val="3284667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10"/>
          <p:cNvSpPr>
            <a:spLocks noGrp="1" noChangeArrowheads="1"/>
          </p:cNvSpPr>
          <p:nvPr>
            <p:ph type="title"/>
          </p:nvPr>
        </p:nvSpPr>
        <p:spPr>
          <a:xfrm>
            <a:off x="2892934" y="944163"/>
            <a:ext cx="6406132" cy="5232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2800" b="1" dirty="0">
                <a:solidFill>
                  <a:srgbClr val="0033CC"/>
                </a:solidFill>
                <a:latin typeface="Arial" charset="0"/>
                <a:ea typeface="+mn-ea"/>
                <a:cs typeface="+mn-cs"/>
              </a:rPr>
              <a:t>Quale origine per la «prima» crisi?</a:t>
            </a:r>
          </a:p>
        </p:txBody>
      </p:sp>
      <p:sp>
        <p:nvSpPr>
          <p:cNvPr id="7175" name="Rectangle 11"/>
          <p:cNvSpPr>
            <a:spLocks noGrp="1" noChangeArrowheads="1"/>
          </p:cNvSpPr>
          <p:nvPr>
            <p:ph type="body" sz="half" idx="1"/>
          </p:nvPr>
        </p:nvSpPr>
        <p:spPr>
          <a:xfrm>
            <a:off x="2351584" y="2057401"/>
            <a:ext cx="7488832" cy="3394472"/>
          </a:xfrm>
        </p:spPr>
        <p:txBody>
          <a:bodyPr/>
          <a:lstStyle/>
          <a:p>
            <a:pPr marL="985814" lvl="1" indent="-642922">
              <a:lnSpc>
                <a:spcPct val="80000"/>
              </a:lnSpc>
              <a:buFont typeface="+mj-lt"/>
              <a:buAutoNum type="romanUcPeriod"/>
            </a:pPr>
            <a:r>
              <a:rPr lang="it-IT" sz="3150" dirty="0"/>
              <a:t>Andamento e timing del ciclo economico</a:t>
            </a:r>
          </a:p>
          <a:p>
            <a:pPr marL="985814" lvl="1" indent="-642922">
              <a:lnSpc>
                <a:spcPct val="80000"/>
              </a:lnSpc>
              <a:buFont typeface="+mj-lt"/>
              <a:buAutoNum type="romanUcPeriod"/>
            </a:pPr>
            <a:r>
              <a:rPr lang="it-IT" sz="3150" dirty="0"/>
              <a:t>Gli Squilibri globali</a:t>
            </a:r>
          </a:p>
          <a:p>
            <a:pPr marL="985814" lvl="1" indent="-642922">
              <a:lnSpc>
                <a:spcPct val="80000"/>
              </a:lnSpc>
              <a:buFont typeface="+mj-lt"/>
              <a:buAutoNum type="romanUcPeriod"/>
            </a:pPr>
            <a:r>
              <a:rPr lang="it-IT" sz="3150" dirty="0"/>
              <a:t>I prezzi delle materie prime</a:t>
            </a:r>
          </a:p>
          <a:p>
            <a:pPr marL="985814" lvl="1" indent="-642922">
              <a:lnSpc>
                <a:spcPct val="80000"/>
              </a:lnSpc>
              <a:buFont typeface="+mj-lt"/>
              <a:buAutoNum type="romanUcPeriod"/>
            </a:pPr>
            <a:r>
              <a:rPr lang="it-IT" sz="3150" dirty="0"/>
              <a:t>Mercati immobiliari e mercati finanziari</a:t>
            </a:r>
          </a:p>
        </p:txBody>
      </p:sp>
      <p:sp>
        <p:nvSpPr>
          <p:cNvPr id="7170" name="Segnaposto numero diapositiva 6"/>
          <p:cNvSpPr>
            <a:spLocks noGrp="1"/>
          </p:cNvSpPr>
          <p:nvPr>
            <p:ph type="sldNum" sz="quarter" idx="12"/>
          </p:nvPr>
        </p:nvSpPr>
        <p:spPr>
          <a:noFill/>
        </p:spPr>
        <p:txBody>
          <a:bodyPr/>
          <a:lstStyle>
            <a:lvl1pPr eaLnBrk="0" hangingPunct="0">
              <a:defRPr>
                <a:solidFill>
                  <a:schemeClr val="tx1"/>
                </a:solidFill>
                <a:latin typeface="Arial" charset="0"/>
              </a:defRPr>
            </a:lvl1pPr>
            <a:lvl2pPr marL="557199" indent="-214308" eaLnBrk="0" hangingPunct="0">
              <a:defRPr>
                <a:solidFill>
                  <a:schemeClr val="tx1"/>
                </a:solidFill>
                <a:latin typeface="Arial" charset="0"/>
              </a:defRPr>
            </a:lvl2pPr>
            <a:lvl3pPr marL="857228" indent="-171446" eaLnBrk="0" hangingPunct="0">
              <a:defRPr>
                <a:solidFill>
                  <a:schemeClr val="tx1"/>
                </a:solidFill>
                <a:latin typeface="Arial" charset="0"/>
              </a:defRPr>
            </a:lvl3pPr>
            <a:lvl4pPr marL="1200120" indent="-171446" eaLnBrk="0" hangingPunct="0">
              <a:defRPr>
                <a:solidFill>
                  <a:schemeClr val="tx1"/>
                </a:solidFill>
                <a:latin typeface="Arial" charset="0"/>
              </a:defRPr>
            </a:lvl4pPr>
            <a:lvl5pPr marL="1543012" indent="-171446" eaLnBrk="0" hangingPunct="0">
              <a:defRPr>
                <a:solidFill>
                  <a:schemeClr val="tx1"/>
                </a:solidFill>
                <a:latin typeface="Arial" charset="0"/>
              </a:defRPr>
            </a:lvl5pPr>
            <a:lvl6pPr marL="1885903" indent="-171446" eaLnBrk="0" fontAlgn="base" hangingPunct="0">
              <a:spcBef>
                <a:spcPct val="0"/>
              </a:spcBef>
              <a:spcAft>
                <a:spcPct val="0"/>
              </a:spcAft>
              <a:defRPr>
                <a:solidFill>
                  <a:schemeClr val="tx1"/>
                </a:solidFill>
                <a:latin typeface="Arial" charset="0"/>
              </a:defRPr>
            </a:lvl6pPr>
            <a:lvl7pPr marL="2228795" indent="-171446" eaLnBrk="0" fontAlgn="base" hangingPunct="0">
              <a:spcBef>
                <a:spcPct val="0"/>
              </a:spcBef>
              <a:spcAft>
                <a:spcPct val="0"/>
              </a:spcAft>
              <a:defRPr>
                <a:solidFill>
                  <a:schemeClr val="tx1"/>
                </a:solidFill>
                <a:latin typeface="Arial" charset="0"/>
              </a:defRPr>
            </a:lvl7pPr>
            <a:lvl8pPr marL="2571686" indent="-171446" eaLnBrk="0" fontAlgn="base" hangingPunct="0">
              <a:spcBef>
                <a:spcPct val="0"/>
              </a:spcBef>
              <a:spcAft>
                <a:spcPct val="0"/>
              </a:spcAft>
              <a:defRPr>
                <a:solidFill>
                  <a:schemeClr val="tx1"/>
                </a:solidFill>
                <a:latin typeface="Arial" charset="0"/>
              </a:defRPr>
            </a:lvl8pPr>
            <a:lvl9pPr marL="2914577" indent="-171446" eaLnBrk="0" fontAlgn="base" hangingPunct="0">
              <a:spcBef>
                <a:spcPct val="0"/>
              </a:spcBef>
              <a:spcAft>
                <a:spcPct val="0"/>
              </a:spcAft>
              <a:defRPr>
                <a:solidFill>
                  <a:schemeClr val="tx1"/>
                </a:solidFill>
                <a:latin typeface="Arial" charset="0"/>
              </a:defRPr>
            </a:lvl9pPr>
          </a:lstStyle>
          <a:p>
            <a:pPr eaLnBrk="1" hangingPunct="1"/>
            <a:fld id="{2D923EB5-9763-4BEE-9196-6737FA023CFD}" type="slidenum">
              <a:rPr lang="it-IT" smtClean="0"/>
              <a:pPr eaLnBrk="1" hangingPunct="1"/>
              <a:t>13</a:t>
            </a:fld>
            <a:endParaRPr lang="it-IT"/>
          </a:p>
        </p:txBody>
      </p:sp>
      <p:sp>
        <p:nvSpPr>
          <p:cNvPr id="24" name="Rettangolo 23"/>
          <p:cNvSpPr/>
          <p:nvPr/>
        </p:nvSpPr>
        <p:spPr>
          <a:xfrm>
            <a:off x="8417722" y="5535219"/>
            <a:ext cx="756047" cy="37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dirty="0"/>
          </a:p>
        </p:txBody>
      </p:sp>
    </p:spTree>
    <p:extLst>
      <p:ext uri="{BB962C8B-B14F-4D97-AF65-F5344CB8AC3E}">
        <p14:creationId xmlns:p14="http://schemas.microsoft.com/office/powerpoint/2010/main" val="83425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8961A00C-08A0-436A-A965-951E6BA18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620689"/>
            <a:ext cx="7060648" cy="60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e 2"/>
          <p:cNvSpPr/>
          <p:nvPr/>
        </p:nvSpPr>
        <p:spPr>
          <a:xfrm>
            <a:off x="8168756" y="4275094"/>
            <a:ext cx="1087859" cy="810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242"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557199" indent="-214308" eaLnBrk="0" hangingPunct="0">
              <a:defRPr>
                <a:solidFill>
                  <a:schemeClr val="tx1"/>
                </a:solidFill>
                <a:latin typeface="Arial" charset="0"/>
              </a:defRPr>
            </a:lvl2pPr>
            <a:lvl3pPr marL="857228" indent="-171446" eaLnBrk="0" hangingPunct="0">
              <a:defRPr>
                <a:solidFill>
                  <a:schemeClr val="tx1"/>
                </a:solidFill>
                <a:latin typeface="Arial" charset="0"/>
              </a:defRPr>
            </a:lvl3pPr>
            <a:lvl4pPr marL="1200120" indent="-171446" eaLnBrk="0" hangingPunct="0">
              <a:defRPr>
                <a:solidFill>
                  <a:schemeClr val="tx1"/>
                </a:solidFill>
                <a:latin typeface="Arial" charset="0"/>
              </a:defRPr>
            </a:lvl4pPr>
            <a:lvl5pPr marL="1543012" indent="-171446" eaLnBrk="0" hangingPunct="0">
              <a:defRPr>
                <a:solidFill>
                  <a:schemeClr val="tx1"/>
                </a:solidFill>
                <a:latin typeface="Arial" charset="0"/>
              </a:defRPr>
            </a:lvl5pPr>
            <a:lvl6pPr marL="1885903" indent="-171446" eaLnBrk="0" fontAlgn="base" hangingPunct="0">
              <a:spcBef>
                <a:spcPct val="0"/>
              </a:spcBef>
              <a:spcAft>
                <a:spcPct val="0"/>
              </a:spcAft>
              <a:defRPr>
                <a:solidFill>
                  <a:schemeClr val="tx1"/>
                </a:solidFill>
                <a:latin typeface="Arial" charset="0"/>
              </a:defRPr>
            </a:lvl6pPr>
            <a:lvl7pPr marL="2228795" indent="-171446" eaLnBrk="0" fontAlgn="base" hangingPunct="0">
              <a:spcBef>
                <a:spcPct val="0"/>
              </a:spcBef>
              <a:spcAft>
                <a:spcPct val="0"/>
              </a:spcAft>
              <a:defRPr>
                <a:solidFill>
                  <a:schemeClr val="tx1"/>
                </a:solidFill>
                <a:latin typeface="Arial" charset="0"/>
              </a:defRPr>
            </a:lvl7pPr>
            <a:lvl8pPr marL="2571686" indent="-171446" eaLnBrk="0" fontAlgn="base" hangingPunct="0">
              <a:spcBef>
                <a:spcPct val="0"/>
              </a:spcBef>
              <a:spcAft>
                <a:spcPct val="0"/>
              </a:spcAft>
              <a:defRPr>
                <a:solidFill>
                  <a:schemeClr val="tx1"/>
                </a:solidFill>
                <a:latin typeface="Arial" charset="0"/>
              </a:defRPr>
            </a:lvl8pPr>
            <a:lvl9pPr marL="2914577" indent="-171446" eaLnBrk="0" fontAlgn="base" hangingPunct="0">
              <a:spcBef>
                <a:spcPct val="0"/>
              </a:spcBef>
              <a:spcAft>
                <a:spcPct val="0"/>
              </a:spcAft>
              <a:defRPr>
                <a:solidFill>
                  <a:schemeClr val="tx1"/>
                </a:solidFill>
                <a:latin typeface="Arial" charset="0"/>
              </a:defRPr>
            </a:lvl9pPr>
          </a:lstStyle>
          <a:p>
            <a:pPr eaLnBrk="1" hangingPunct="1"/>
            <a:fld id="{69BDD84B-763A-4D7F-87E4-BEF2BC6E83B1}" type="slidenum">
              <a:rPr lang="it-IT" smtClean="0"/>
              <a:pPr eaLnBrk="1" hangingPunct="1"/>
              <a:t>14</a:t>
            </a:fld>
            <a:endParaRPr lang="it-IT"/>
          </a:p>
        </p:txBody>
      </p:sp>
      <p:sp>
        <p:nvSpPr>
          <p:cNvPr id="5" name="Ovale 4"/>
          <p:cNvSpPr/>
          <p:nvPr/>
        </p:nvSpPr>
        <p:spPr>
          <a:xfrm>
            <a:off x="5041842" y="6321495"/>
            <a:ext cx="463154"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8" name="Ovale 7"/>
          <p:cNvSpPr/>
          <p:nvPr/>
        </p:nvSpPr>
        <p:spPr>
          <a:xfrm>
            <a:off x="5041842" y="6538188"/>
            <a:ext cx="463154"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10244" name="Rectangle 8"/>
          <p:cNvSpPr>
            <a:spLocks noGrp="1" noChangeArrowheads="1"/>
          </p:cNvSpPr>
          <p:nvPr>
            <p:ph type="title"/>
          </p:nvPr>
        </p:nvSpPr>
        <p:spPr>
          <a:xfrm>
            <a:off x="695401" y="116632"/>
            <a:ext cx="10125914" cy="4385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rtlCol="0" anchor="ctr">
            <a:spAutoFit/>
          </a:bodyPr>
          <a:lstStyle/>
          <a:p>
            <a:pPr>
              <a:spcBef>
                <a:spcPct val="50000"/>
              </a:spcBef>
            </a:pPr>
            <a:r>
              <a:rPr lang="it-IT" sz="2400" b="1" dirty="0">
                <a:solidFill>
                  <a:srgbClr val="0033CC"/>
                </a:solidFill>
                <a:latin typeface="Arial" charset="0"/>
                <a:ea typeface="+mn-ea"/>
                <a:cs typeface="+mn-cs"/>
              </a:rPr>
              <a:t>I. Il timing del ciclo economico</a:t>
            </a:r>
          </a:p>
        </p:txBody>
      </p:sp>
      <p:sp>
        <p:nvSpPr>
          <p:cNvPr id="2" name="CasellaDiTesto 1"/>
          <p:cNvSpPr txBox="1"/>
          <p:nvPr/>
        </p:nvSpPr>
        <p:spPr>
          <a:xfrm>
            <a:off x="8330774" y="4491118"/>
            <a:ext cx="763823" cy="415498"/>
          </a:xfrm>
          <a:prstGeom prst="rect">
            <a:avLst/>
          </a:prstGeom>
          <a:noFill/>
        </p:spPr>
        <p:txBody>
          <a:bodyPr wrap="square" rtlCol="0">
            <a:spAutoFit/>
          </a:bodyPr>
          <a:lstStyle/>
          <a:p>
            <a:pPr algn="ctr"/>
            <a:r>
              <a:rPr lang="it-IT" sz="2100" b="1" dirty="0"/>
              <a:t>120</a:t>
            </a:r>
          </a:p>
        </p:txBody>
      </p:sp>
      <p:sp>
        <p:nvSpPr>
          <p:cNvPr id="9" name="Ovale 8"/>
          <p:cNvSpPr/>
          <p:nvPr/>
        </p:nvSpPr>
        <p:spPr>
          <a:xfrm>
            <a:off x="8176494" y="5193196"/>
            <a:ext cx="1087859" cy="810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CasellaDiTesto 9"/>
          <p:cNvSpPr txBox="1"/>
          <p:nvPr/>
        </p:nvSpPr>
        <p:spPr>
          <a:xfrm>
            <a:off x="8338512" y="5409220"/>
            <a:ext cx="763823" cy="415498"/>
          </a:xfrm>
          <a:prstGeom prst="rect">
            <a:avLst/>
          </a:prstGeom>
          <a:noFill/>
        </p:spPr>
        <p:txBody>
          <a:bodyPr wrap="square" rtlCol="0">
            <a:spAutoFit/>
          </a:bodyPr>
          <a:lstStyle/>
          <a:p>
            <a:pPr algn="ctr"/>
            <a:r>
              <a:rPr lang="it-IT" sz="2100" b="1" dirty="0"/>
              <a:t>73</a:t>
            </a:r>
          </a:p>
        </p:txBody>
      </p:sp>
      <p:sp>
        <p:nvSpPr>
          <p:cNvPr id="11" name="Ovale 10"/>
          <p:cNvSpPr/>
          <p:nvPr/>
        </p:nvSpPr>
        <p:spPr>
          <a:xfrm>
            <a:off x="8176494" y="3356992"/>
            <a:ext cx="1087859" cy="810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CasellaDiTesto 11"/>
          <p:cNvSpPr txBox="1"/>
          <p:nvPr/>
        </p:nvSpPr>
        <p:spPr>
          <a:xfrm>
            <a:off x="8338512" y="3573016"/>
            <a:ext cx="763823" cy="415498"/>
          </a:xfrm>
          <a:prstGeom prst="rect">
            <a:avLst/>
          </a:prstGeom>
          <a:noFill/>
        </p:spPr>
        <p:txBody>
          <a:bodyPr wrap="square" rtlCol="0">
            <a:spAutoFit/>
          </a:bodyPr>
          <a:lstStyle/>
          <a:p>
            <a:pPr algn="ctr"/>
            <a:r>
              <a:rPr lang="it-IT" sz="2100" b="1" dirty="0"/>
              <a:t>92</a:t>
            </a:r>
          </a:p>
        </p:txBody>
      </p:sp>
      <p:sp>
        <p:nvSpPr>
          <p:cNvPr id="13" name="Ovale 12"/>
          <p:cNvSpPr/>
          <p:nvPr/>
        </p:nvSpPr>
        <p:spPr>
          <a:xfrm>
            <a:off x="5055746" y="6104802"/>
            <a:ext cx="463154"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6" name="Freccia a destra 5"/>
          <p:cNvSpPr/>
          <p:nvPr/>
        </p:nvSpPr>
        <p:spPr>
          <a:xfrm rot="19551144">
            <a:off x="5380129" y="5429475"/>
            <a:ext cx="3042149" cy="21900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28011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2" grpId="0"/>
      <p:bldP spid="9" grpId="0" animBg="1"/>
      <p:bldP spid="10" grpId="0"/>
      <p:bldP spid="11" grpId="0" animBg="1"/>
      <p:bldP spid="12" grpId="0"/>
      <p:bldP spid="1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557199" indent="-214308" eaLnBrk="0" hangingPunct="0">
              <a:defRPr>
                <a:solidFill>
                  <a:schemeClr val="tx1"/>
                </a:solidFill>
                <a:latin typeface="Arial" charset="0"/>
              </a:defRPr>
            </a:lvl2pPr>
            <a:lvl3pPr marL="857228" indent="-171446" eaLnBrk="0" hangingPunct="0">
              <a:defRPr>
                <a:solidFill>
                  <a:schemeClr val="tx1"/>
                </a:solidFill>
                <a:latin typeface="Arial" charset="0"/>
              </a:defRPr>
            </a:lvl3pPr>
            <a:lvl4pPr marL="1200120" indent="-171446" eaLnBrk="0" hangingPunct="0">
              <a:defRPr>
                <a:solidFill>
                  <a:schemeClr val="tx1"/>
                </a:solidFill>
                <a:latin typeface="Arial" charset="0"/>
              </a:defRPr>
            </a:lvl4pPr>
            <a:lvl5pPr marL="1543012" indent="-171446" eaLnBrk="0" hangingPunct="0">
              <a:defRPr>
                <a:solidFill>
                  <a:schemeClr val="tx1"/>
                </a:solidFill>
                <a:latin typeface="Arial" charset="0"/>
              </a:defRPr>
            </a:lvl5pPr>
            <a:lvl6pPr marL="1885903" indent="-171446" eaLnBrk="0" fontAlgn="base" hangingPunct="0">
              <a:spcBef>
                <a:spcPct val="0"/>
              </a:spcBef>
              <a:spcAft>
                <a:spcPct val="0"/>
              </a:spcAft>
              <a:defRPr>
                <a:solidFill>
                  <a:schemeClr val="tx1"/>
                </a:solidFill>
                <a:latin typeface="Arial" charset="0"/>
              </a:defRPr>
            </a:lvl6pPr>
            <a:lvl7pPr marL="2228795" indent="-171446" eaLnBrk="0" fontAlgn="base" hangingPunct="0">
              <a:spcBef>
                <a:spcPct val="0"/>
              </a:spcBef>
              <a:spcAft>
                <a:spcPct val="0"/>
              </a:spcAft>
              <a:defRPr>
                <a:solidFill>
                  <a:schemeClr val="tx1"/>
                </a:solidFill>
                <a:latin typeface="Arial" charset="0"/>
              </a:defRPr>
            </a:lvl7pPr>
            <a:lvl8pPr marL="2571686" indent="-171446" eaLnBrk="0" fontAlgn="base" hangingPunct="0">
              <a:spcBef>
                <a:spcPct val="0"/>
              </a:spcBef>
              <a:spcAft>
                <a:spcPct val="0"/>
              </a:spcAft>
              <a:defRPr>
                <a:solidFill>
                  <a:schemeClr val="tx1"/>
                </a:solidFill>
                <a:latin typeface="Arial" charset="0"/>
              </a:defRPr>
            </a:lvl8pPr>
            <a:lvl9pPr marL="2914577" indent="-171446" eaLnBrk="0" fontAlgn="base" hangingPunct="0">
              <a:spcBef>
                <a:spcPct val="0"/>
              </a:spcBef>
              <a:spcAft>
                <a:spcPct val="0"/>
              </a:spcAft>
              <a:defRPr>
                <a:solidFill>
                  <a:schemeClr val="tx1"/>
                </a:solidFill>
                <a:latin typeface="Arial" charset="0"/>
              </a:defRPr>
            </a:lvl9pPr>
          </a:lstStyle>
          <a:p>
            <a:pPr eaLnBrk="1" hangingPunct="1"/>
            <a:fld id="{69BDD84B-763A-4D7F-87E4-BEF2BC6E83B1}" type="slidenum">
              <a:rPr lang="it-IT" smtClean="0"/>
              <a:pPr eaLnBrk="1" hangingPunct="1"/>
              <a:t>15</a:t>
            </a:fld>
            <a:endParaRPr lang="it-IT"/>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339374"/>
            <a:ext cx="7056784" cy="611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e 7"/>
          <p:cNvSpPr/>
          <p:nvPr/>
        </p:nvSpPr>
        <p:spPr>
          <a:xfrm>
            <a:off x="4783100" y="6209560"/>
            <a:ext cx="651731" cy="1717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10244" name="Rectangle 8"/>
          <p:cNvSpPr>
            <a:spLocks noGrp="1" noChangeArrowheads="1"/>
          </p:cNvSpPr>
          <p:nvPr>
            <p:ph type="title"/>
          </p:nvPr>
        </p:nvSpPr>
        <p:spPr>
          <a:xfrm>
            <a:off x="8040216" y="5194648"/>
            <a:ext cx="3509963" cy="807913"/>
          </a:xfrm>
          <a:solidFill>
            <a:schemeClr val="bg1"/>
          </a:solidFill>
          <a:ln>
            <a:noFill/>
          </a:ln>
          <a:effectLst/>
          <a:extLst/>
        </p:spPr>
        <p:txBody>
          <a:bodyPr vert="horz" lIns="68580" tIns="34290" rIns="68580" bIns="34290" rtlCol="0" anchor="ctr">
            <a:spAutoFit/>
          </a:bodyPr>
          <a:lstStyle/>
          <a:p>
            <a:pPr>
              <a:spcBef>
                <a:spcPct val="50000"/>
              </a:spcBef>
            </a:pPr>
            <a:r>
              <a:rPr lang="it-IT" sz="2400" b="1" dirty="0">
                <a:solidFill>
                  <a:srgbClr val="0033CC"/>
                </a:solidFill>
                <a:latin typeface="Arial" charset="0"/>
                <a:ea typeface="+mn-ea"/>
                <a:cs typeface="+mn-cs"/>
              </a:rPr>
              <a:t>I. Il timing del ciclo economico</a:t>
            </a:r>
          </a:p>
        </p:txBody>
      </p:sp>
      <p:sp>
        <p:nvSpPr>
          <p:cNvPr id="13" name="Ovale 12"/>
          <p:cNvSpPr/>
          <p:nvPr/>
        </p:nvSpPr>
        <p:spPr>
          <a:xfrm>
            <a:off x="4783212" y="5949280"/>
            <a:ext cx="651731" cy="1717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6" name="Freccia a destra 5"/>
          <p:cNvSpPr/>
          <p:nvPr/>
        </p:nvSpPr>
        <p:spPr>
          <a:xfrm rot="19551144">
            <a:off x="5242280" y="5130838"/>
            <a:ext cx="3042149" cy="21900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 name="Ovale 2"/>
          <p:cNvSpPr/>
          <p:nvPr/>
        </p:nvSpPr>
        <p:spPr>
          <a:xfrm>
            <a:off x="8132754" y="3429000"/>
            <a:ext cx="1087859" cy="810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 name="CasellaDiTesto 1"/>
          <p:cNvSpPr txBox="1"/>
          <p:nvPr/>
        </p:nvSpPr>
        <p:spPr>
          <a:xfrm>
            <a:off x="8294772" y="3645024"/>
            <a:ext cx="763823" cy="415498"/>
          </a:xfrm>
          <a:prstGeom prst="rect">
            <a:avLst/>
          </a:prstGeom>
          <a:noFill/>
        </p:spPr>
        <p:txBody>
          <a:bodyPr wrap="square" rtlCol="0">
            <a:spAutoFit/>
          </a:bodyPr>
          <a:lstStyle/>
          <a:p>
            <a:pPr algn="ctr"/>
            <a:r>
              <a:rPr lang="it-IT" sz="2100" b="1" dirty="0"/>
              <a:t>8</a:t>
            </a:r>
          </a:p>
        </p:txBody>
      </p:sp>
      <p:sp>
        <p:nvSpPr>
          <p:cNvPr id="9" name="Ovale 8"/>
          <p:cNvSpPr/>
          <p:nvPr/>
        </p:nvSpPr>
        <p:spPr>
          <a:xfrm>
            <a:off x="8140492" y="4347102"/>
            <a:ext cx="1087859" cy="810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CasellaDiTesto 9"/>
          <p:cNvSpPr txBox="1"/>
          <p:nvPr/>
        </p:nvSpPr>
        <p:spPr>
          <a:xfrm>
            <a:off x="8302510" y="4563126"/>
            <a:ext cx="763823" cy="415498"/>
          </a:xfrm>
          <a:prstGeom prst="rect">
            <a:avLst/>
          </a:prstGeom>
          <a:noFill/>
        </p:spPr>
        <p:txBody>
          <a:bodyPr wrap="square" rtlCol="0">
            <a:spAutoFit/>
          </a:bodyPr>
          <a:lstStyle/>
          <a:p>
            <a:pPr algn="ctr"/>
            <a:r>
              <a:rPr lang="it-IT" sz="2100" b="1" dirty="0"/>
              <a:t>8</a:t>
            </a:r>
          </a:p>
        </p:txBody>
      </p:sp>
    </p:spTree>
    <p:extLst>
      <p:ext uri="{BB962C8B-B14F-4D97-AF65-F5344CB8AC3E}">
        <p14:creationId xmlns:p14="http://schemas.microsoft.com/office/powerpoint/2010/main" val="175519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6" grpId="0" animBg="1"/>
      <p:bldP spid="3" grpId="0" animBg="1"/>
      <p:bldP spid="2"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827912498"/>
              </p:ext>
            </p:extLst>
          </p:nvPr>
        </p:nvGraphicFramePr>
        <p:xfrm>
          <a:off x="2063552" y="692696"/>
          <a:ext cx="8064896" cy="5461248"/>
        </p:xfrm>
        <a:graphic>
          <a:graphicData uri="http://schemas.openxmlformats.org/drawingml/2006/table">
            <a:tbl>
              <a:tblPr firstRow="1" bandRow="1">
                <a:tableStyleId>{93296810-A885-4BE3-A3E7-6D5BEEA58F35}</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32048">
                <a:tc>
                  <a:txBody>
                    <a:bodyPr/>
                    <a:lstStyle/>
                    <a:p>
                      <a:r>
                        <a:rPr lang="it-IT" dirty="0"/>
                        <a:t>Start Date</a:t>
                      </a:r>
                    </a:p>
                  </a:txBody>
                  <a:tcPr/>
                </a:tc>
                <a:tc>
                  <a:txBody>
                    <a:bodyPr/>
                    <a:lstStyle/>
                    <a:p>
                      <a:r>
                        <a:rPr lang="it-IT" dirty="0"/>
                        <a:t>End Date</a:t>
                      </a:r>
                    </a:p>
                  </a:txBody>
                  <a:tcPr/>
                </a:tc>
                <a:tc>
                  <a:txBody>
                    <a:bodyPr/>
                    <a:lstStyle/>
                    <a:p>
                      <a:r>
                        <a:rPr lang="it-IT" dirty="0" err="1"/>
                        <a:t>Phase</a:t>
                      </a:r>
                      <a:endParaRPr lang="it-IT" dirty="0"/>
                    </a:p>
                  </a:txBody>
                  <a:tcPr/>
                </a:tc>
                <a:tc>
                  <a:txBody>
                    <a:bodyPr/>
                    <a:lstStyle/>
                    <a:p>
                      <a:r>
                        <a:rPr lang="it-IT" dirty="0" err="1"/>
                        <a:t>Duration</a:t>
                      </a:r>
                      <a:r>
                        <a:rPr lang="it-IT" dirty="0"/>
                        <a:t> (m)</a:t>
                      </a:r>
                    </a:p>
                  </a:txBody>
                  <a:tcPr/>
                </a:tc>
                <a:extLst>
                  <a:ext uri="{0D108BD9-81ED-4DB2-BD59-A6C34878D82A}">
                    <a16:rowId xmlns:a16="http://schemas.microsoft.com/office/drawing/2014/main" val="10000"/>
                  </a:ext>
                </a:extLst>
              </a:tr>
              <a:tr h="432048">
                <a:tc>
                  <a:txBody>
                    <a:bodyPr/>
                    <a:lstStyle/>
                    <a:p>
                      <a:r>
                        <a:rPr lang="it-IT" dirty="0" err="1"/>
                        <a:t>Nov</a:t>
                      </a:r>
                      <a:r>
                        <a:rPr lang="it-IT" dirty="0"/>
                        <a:t> 1970</a:t>
                      </a:r>
                    </a:p>
                  </a:txBody>
                  <a:tcPr/>
                </a:tc>
                <a:tc>
                  <a:txBody>
                    <a:bodyPr/>
                    <a:lstStyle/>
                    <a:p>
                      <a:r>
                        <a:rPr lang="it-IT" dirty="0" err="1"/>
                        <a:t>Nov</a:t>
                      </a:r>
                      <a:r>
                        <a:rPr lang="it-IT" dirty="0"/>
                        <a:t> 1973</a:t>
                      </a:r>
                    </a:p>
                  </a:txBody>
                  <a:tcPr/>
                </a:tc>
                <a:tc>
                  <a:txBody>
                    <a:bodyPr/>
                    <a:lstStyle/>
                    <a:p>
                      <a:r>
                        <a:rPr lang="it-IT" dirty="0"/>
                        <a:t>Espansione</a:t>
                      </a:r>
                    </a:p>
                  </a:txBody>
                  <a:tcPr/>
                </a:tc>
                <a:tc>
                  <a:txBody>
                    <a:bodyPr/>
                    <a:lstStyle/>
                    <a:p>
                      <a:pPr algn="ctr"/>
                      <a:r>
                        <a:rPr lang="it-IT" sz="2400" dirty="0"/>
                        <a:t>36</a:t>
                      </a:r>
                    </a:p>
                  </a:txBody>
                  <a:tcPr/>
                </a:tc>
                <a:extLst>
                  <a:ext uri="{0D108BD9-81ED-4DB2-BD59-A6C34878D82A}">
                    <a16:rowId xmlns:a16="http://schemas.microsoft.com/office/drawing/2014/main" val="10001"/>
                  </a:ext>
                </a:extLst>
              </a:tr>
              <a:tr h="432048">
                <a:tc>
                  <a:txBody>
                    <a:bodyPr/>
                    <a:lstStyle/>
                    <a:p>
                      <a:r>
                        <a:rPr lang="it-IT" dirty="0" err="1"/>
                        <a:t>Nov</a:t>
                      </a:r>
                      <a:r>
                        <a:rPr lang="it-IT" dirty="0"/>
                        <a:t> 1973</a:t>
                      </a:r>
                    </a:p>
                  </a:txBody>
                  <a:tcPr/>
                </a:tc>
                <a:tc>
                  <a:txBody>
                    <a:bodyPr/>
                    <a:lstStyle/>
                    <a:p>
                      <a:r>
                        <a:rPr lang="it-IT" dirty="0"/>
                        <a:t>Mar 1975</a:t>
                      </a:r>
                    </a:p>
                  </a:txBody>
                  <a:tcPr/>
                </a:tc>
                <a:tc>
                  <a:txBody>
                    <a:bodyPr/>
                    <a:lstStyle/>
                    <a:p>
                      <a:r>
                        <a:rPr lang="it-IT" dirty="0"/>
                        <a:t>Contrazione</a:t>
                      </a:r>
                    </a:p>
                  </a:txBody>
                  <a:tcPr/>
                </a:tc>
                <a:tc>
                  <a:txBody>
                    <a:bodyPr/>
                    <a:lstStyle/>
                    <a:p>
                      <a:pPr algn="ctr"/>
                      <a:r>
                        <a:rPr lang="it-IT" sz="2400" dirty="0"/>
                        <a:t>16</a:t>
                      </a:r>
                    </a:p>
                  </a:txBody>
                  <a:tcPr/>
                </a:tc>
                <a:extLst>
                  <a:ext uri="{0D108BD9-81ED-4DB2-BD59-A6C34878D82A}">
                    <a16:rowId xmlns:a16="http://schemas.microsoft.com/office/drawing/2014/main" val="10002"/>
                  </a:ext>
                </a:extLst>
              </a:tr>
              <a:tr h="432048">
                <a:tc>
                  <a:txBody>
                    <a:bodyPr/>
                    <a:lstStyle/>
                    <a:p>
                      <a:r>
                        <a:rPr lang="it-IT" dirty="0"/>
                        <a:t>Mar 1975</a:t>
                      </a:r>
                    </a:p>
                  </a:txBody>
                  <a:tcPr/>
                </a:tc>
                <a:tc>
                  <a:txBody>
                    <a:bodyPr/>
                    <a:lstStyle/>
                    <a:p>
                      <a:r>
                        <a:rPr lang="it-IT" dirty="0" err="1"/>
                        <a:t>Jan</a:t>
                      </a:r>
                      <a:r>
                        <a:rPr lang="it-IT" dirty="0"/>
                        <a:t> 1980</a:t>
                      </a:r>
                    </a:p>
                  </a:txBody>
                  <a:tcPr/>
                </a:tc>
                <a:tc>
                  <a:txBody>
                    <a:bodyPr/>
                    <a:lstStyle/>
                    <a:p>
                      <a:r>
                        <a:rPr lang="it-IT" dirty="0"/>
                        <a:t>Espansione</a:t>
                      </a:r>
                    </a:p>
                  </a:txBody>
                  <a:tcPr/>
                </a:tc>
                <a:tc>
                  <a:txBody>
                    <a:bodyPr/>
                    <a:lstStyle/>
                    <a:p>
                      <a:pPr algn="ctr"/>
                      <a:r>
                        <a:rPr lang="it-IT" sz="2400" dirty="0"/>
                        <a:t>58</a:t>
                      </a:r>
                    </a:p>
                  </a:txBody>
                  <a:tcPr/>
                </a:tc>
                <a:extLst>
                  <a:ext uri="{0D108BD9-81ED-4DB2-BD59-A6C34878D82A}">
                    <a16:rowId xmlns:a16="http://schemas.microsoft.com/office/drawing/2014/main" val="10003"/>
                  </a:ext>
                </a:extLst>
              </a:tr>
              <a:tr h="432048">
                <a:tc>
                  <a:txBody>
                    <a:bodyPr/>
                    <a:lstStyle/>
                    <a:p>
                      <a:r>
                        <a:rPr lang="it-IT" dirty="0" err="1"/>
                        <a:t>Jan</a:t>
                      </a:r>
                      <a:r>
                        <a:rPr lang="it-IT" dirty="0"/>
                        <a:t> 1980</a:t>
                      </a:r>
                    </a:p>
                  </a:txBody>
                  <a:tcPr/>
                </a:tc>
                <a:tc>
                  <a:txBody>
                    <a:bodyPr/>
                    <a:lstStyle/>
                    <a:p>
                      <a:r>
                        <a:rPr lang="it-IT" dirty="0" err="1"/>
                        <a:t>Jul</a:t>
                      </a:r>
                      <a:r>
                        <a:rPr lang="it-IT" dirty="0"/>
                        <a:t> 1980</a:t>
                      </a:r>
                    </a:p>
                  </a:txBody>
                  <a:tcPr/>
                </a:tc>
                <a:tc>
                  <a:txBody>
                    <a:bodyPr/>
                    <a:lstStyle/>
                    <a:p>
                      <a:r>
                        <a:rPr lang="it-IT" dirty="0"/>
                        <a:t>Contrazione</a:t>
                      </a:r>
                    </a:p>
                  </a:txBody>
                  <a:tcPr/>
                </a:tc>
                <a:tc>
                  <a:txBody>
                    <a:bodyPr/>
                    <a:lstStyle/>
                    <a:p>
                      <a:pPr algn="ctr"/>
                      <a:r>
                        <a:rPr lang="it-IT" sz="2400" dirty="0"/>
                        <a:t>6</a:t>
                      </a:r>
                    </a:p>
                  </a:txBody>
                  <a:tcPr/>
                </a:tc>
                <a:extLst>
                  <a:ext uri="{0D108BD9-81ED-4DB2-BD59-A6C34878D82A}">
                    <a16:rowId xmlns:a16="http://schemas.microsoft.com/office/drawing/2014/main" val="10004"/>
                  </a:ext>
                </a:extLst>
              </a:tr>
              <a:tr h="432048">
                <a:tc>
                  <a:txBody>
                    <a:bodyPr/>
                    <a:lstStyle/>
                    <a:p>
                      <a:r>
                        <a:rPr lang="it-IT" dirty="0" err="1"/>
                        <a:t>Jul</a:t>
                      </a:r>
                      <a:r>
                        <a:rPr lang="it-IT" dirty="0"/>
                        <a:t> 1980</a:t>
                      </a:r>
                    </a:p>
                  </a:txBody>
                  <a:tcPr/>
                </a:tc>
                <a:tc>
                  <a:txBody>
                    <a:bodyPr/>
                    <a:lstStyle/>
                    <a:p>
                      <a:r>
                        <a:rPr lang="it-IT" dirty="0" err="1"/>
                        <a:t>Jul</a:t>
                      </a:r>
                      <a:r>
                        <a:rPr lang="it-IT" dirty="0"/>
                        <a:t> 1981</a:t>
                      </a:r>
                    </a:p>
                  </a:txBody>
                  <a:tcPr/>
                </a:tc>
                <a:tc>
                  <a:txBody>
                    <a:bodyPr/>
                    <a:lstStyle/>
                    <a:p>
                      <a:r>
                        <a:rPr lang="it-IT" dirty="0"/>
                        <a:t>Espansione</a:t>
                      </a:r>
                    </a:p>
                  </a:txBody>
                  <a:tcPr/>
                </a:tc>
                <a:tc>
                  <a:txBody>
                    <a:bodyPr/>
                    <a:lstStyle/>
                    <a:p>
                      <a:pPr algn="ctr"/>
                      <a:r>
                        <a:rPr lang="it-IT" sz="2400" dirty="0"/>
                        <a:t>12</a:t>
                      </a:r>
                    </a:p>
                  </a:txBody>
                  <a:tcPr/>
                </a:tc>
                <a:extLst>
                  <a:ext uri="{0D108BD9-81ED-4DB2-BD59-A6C34878D82A}">
                    <a16:rowId xmlns:a16="http://schemas.microsoft.com/office/drawing/2014/main" val="10005"/>
                  </a:ext>
                </a:extLst>
              </a:tr>
              <a:tr h="432048">
                <a:tc>
                  <a:txBody>
                    <a:bodyPr/>
                    <a:lstStyle/>
                    <a:p>
                      <a:r>
                        <a:rPr lang="it-IT" dirty="0" err="1"/>
                        <a:t>Jul</a:t>
                      </a:r>
                      <a:r>
                        <a:rPr lang="it-IT" dirty="0"/>
                        <a:t> 1981</a:t>
                      </a:r>
                    </a:p>
                  </a:txBody>
                  <a:tcPr/>
                </a:tc>
                <a:tc>
                  <a:txBody>
                    <a:bodyPr/>
                    <a:lstStyle/>
                    <a:p>
                      <a:r>
                        <a:rPr lang="it-IT" dirty="0" err="1"/>
                        <a:t>Nov</a:t>
                      </a:r>
                      <a:r>
                        <a:rPr lang="it-IT" dirty="0"/>
                        <a:t> 1982</a:t>
                      </a:r>
                    </a:p>
                  </a:txBody>
                  <a:tcPr/>
                </a:tc>
                <a:tc>
                  <a:txBody>
                    <a:bodyPr/>
                    <a:lstStyle/>
                    <a:p>
                      <a:r>
                        <a:rPr lang="it-IT" dirty="0"/>
                        <a:t>Contrazione</a:t>
                      </a:r>
                    </a:p>
                  </a:txBody>
                  <a:tcPr/>
                </a:tc>
                <a:tc>
                  <a:txBody>
                    <a:bodyPr/>
                    <a:lstStyle/>
                    <a:p>
                      <a:pPr algn="ctr"/>
                      <a:r>
                        <a:rPr lang="it-IT" sz="2400" dirty="0"/>
                        <a:t>16</a:t>
                      </a:r>
                    </a:p>
                  </a:txBody>
                  <a:tcPr/>
                </a:tc>
                <a:extLst>
                  <a:ext uri="{0D108BD9-81ED-4DB2-BD59-A6C34878D82A}">
                    <a16:rowId xmlns:a16="http://schemas.microsoft.com/office/drawing/2014/main" val="10006"/>
                  </a:ext>
                </a:extLst>
              </a:tr>
              <a:tr h="432048">
                <a:tc>
                  <a:txBody>
                    <a:bodyPr/>
                    <a:lstStyle/>
                    <a:p>
                      <a:r>
                        <a:rPr lang="it-IT" dirty="0" err="1"/>
                        <a:t>Nov</a:t>
                      </a:r>
                      <a:r>
                        <a:rPr lang="it-IT" dirty="0"/>
                        <a:t> 1982</a:t>
                      </a:r>
                    </a:p>
                  </a:txBody>
                  <a:tcPr/>
                </a:tc>
                <a:tc>
                  <a:txBody>
                    <a:bodyPr/>
                    <a:lstStyle/>
                    <a:p>
                      <a:r>
                        <a:rPr lang="it-IT" dirty="0" err="1"/>
                        <a:t>Jul</a:t>
                      </a:r>
                      <a:r>
                        <a:rPr lang="it-IT" dirty="0"/>
                        <a:t> 1990</a:t>
                      </a:r>
                    </a:p>
                  </a:txBody>
                  <a:tcPr/>
                </a:tc>
                <a:tc>
                  <a:txBody>
                    <a:bodyPr/>
                    <a:lstStyle/>
                    <a:p>
                      <a:r>
                        <a:rPr lang="it-IT" dirty="0"/>
                        <a:t>Espansione</a:t>
                      </a:r>
                    </a:p>
                  </a:txBody>
                  <a:tcPr/>
                </a:tc>
                <a:tc>
                  <a:txBody>
                    <a:bodyPr/>
                    <a:lstStyle/>
                    <a:p>
                      <a:pPr algn="ctr"/>
                      <a:r>
                        <a:rPr lang="it-IT" sz="2400" dirty="0"/>
                        <a:t>92</a:t>
                      </a:r>
                    </a:p>
                  </a:txBody>
                  <a:tcPr/>
                </a:tc>
                <a:extLst>
                  <a:ext uri="{0D108BD9-81ED-4DB2-BD59-A6C34878D82A}">
                    <a16:rowId xmlns:a16="http://schemas.microsoft.com/office/drawing/2014/main" val="10007"/>
                  </a:ext>
                </a:extLst>
              </a:tr>
              <a:tr h="432048">
                <a:tc>
                  <a:txBody>
                    <a:bodyPr/>
                    <a:lstStyle/>
                    <a:p>
                      <a:r>
                        <a:rPr lang="it-IT" dirty="0" err="1"/>
                        <a:t>Jul</a:t>
                      </a:r>
                      <a:r>
                        <a:rPr lang="it-IT" dirty="0"/>
                        <a:t> 1990</a:t>
                      </a:r>
                    </a:p>
                  </a:txBody>
                  <a:tcPr/>
                </a:tc>
                <a:tc>
                  <a:txBody>
                    <a:bodyPr/>
                    <a:lstStyle/>
                    <a:p>
                      <a:r>
                        <a:rPr lang="it-IT" dirty="0"/>
                        <a:t>Mar 1991</a:t>
                      </a:r>
                    </a:p>
                  </a:txBody>
                  <a:tcPr/>
                </a:tc>
                <a:tc>
                  <a:txBody>
                    <a:bodyPr/>
                    <a:lstStyle/>
                    <a:p>
                      <a:r>
                        <a:rPr lang="it-IT" dirty="0"/>
                        <a:t>Contrazione</a:t>
                      </a:r>
                    </a:p>
                  </a:txBody>
                  <a:tcPr/>
                </a:tc>
                <a:tc>
                  <a:txBody>
                    <a:bodyPr/>
                    <a:lstStyle/>
                    <a:p>
                      <a:pPr algn="ctr"/>
                      <a:r>
                        <a:rPr lang="it-IT" sz="2400" dirty="0"/>
                        <a:t>8</a:t>
                      </a:r>
                    </a:p>
                  </a:txBody>
                  <a:tcPr/>
                </a:tc>
                <a:extLst>
                  <a:ext uri="{0D108BD9-81ED-4DB2-BD59-A6C34878D82A}">
                    <a16:rowId xmlns:a16="http://schemas.microsoft.com/office/drawing/2014/main" val="10008"/>
                  </a:ext>
                </a:extLst>
              </a:tr>
              <a:tr h="432048">
                <a:tc>
                  <a:txBody>
                    <a:bodyPr/>
                    <a:lstStyle/>
                    <a:p>
                      <a:r>
                        <a:rPr lang="it-IT" dirty="0"/>
                        <a:t>Mar 1991</a:t>
                      </a:r>
                    </a:p>
                  </a:txBody>
                  <a:tcPr/>
                </a:tc>
                <a:tc>
                  <a:txBody>
                    <a:bodyPr/>
                    <a:lstStyle/>
                    <a:p>
                      <a:r>
                        <a:rPr lang="it-IT" dirty="0"/>
                        <a:t>Mar 2001</a:t>
                      </a:r>
                    </a:p>
                  </a:txBody>
                  <a:tcPr/>
                </a:tc>
                <a:tc>
                  <a:txBody>
                    <a:bodyPr/>
                    <a:lstStyle/>
                    <a:p>
                      <a:r>
                        <a:rPr lang="it-IT" dirty="0"/>
                        <a:t>Espansione</a:t>
                      </a:r>
                    </a:p>
                  </a:txBody>
                  <a:tcPr/>
                </a:tc>
                <a:tc>
                  <a:txBody>
                    <a:bodyPr/>
                    <a:lstStyle/>
                    <a:p>
                      <a:pPr algn="ctr"/>
                      <a:r>
                        <a:rPr lang="it-IT" sz="2400" dirty="0"/>
                        <a:t>120</a:t>
                      </a:r>
                    </a:p>
                  </a:txBody>
                  <a:tcPr/>
                </a:tc>
                <a:extLst>
                  <a:ext uri="{0D108BD9-81ED-4DB2-BD59-A6C34878D82A}">
                    <a16:rowId xmlns:a16="http://schemas.microsoft.com/office/drawing/2014/main" val="10009"/>
                  </a:ext>
                </a:extLst>
              </a:tr>
              <a:tr h="432048">
                <a:tc>
                  <a:txBody>
                    <a:bodyPr/>
                    <a:lstStyle/>
                    <a:p>
                      <a:r>
                        <a:rPr lang="it-IT" dirty="0"/>
                        <a:t>Mar 2001</a:t>
                      </a:r>
                    </a:p>
                  </a:txBody>
                  <a:tcPr/>
                </a:tc>
                <a:tc>
                  <a:txBody>
                    <a:bodyPr/>
                    <a:lstStyle/>
                    <a:p>
                      <a:r>
                        <a:rPr lang="it-IT" dirty="0" err="1"/>
                        <a:t>Nov</a:t>
                      </a:r>
                      <a:r>
                        <a:rPr lang="it-IT" dirty="0"/>
                        <a:t> 2001</a:t>
                      </a:r>
                    </a:p>
                  </a:txBody>
                  <a:tcPr/>
                </a:tc>
                <a:tc>
                  <a:txBody>
                    <a:bodyPr/>
                    <a:lstStyle/>
                    <a:p>
                      <a:r>
                        <a:rPr lang="it-IT" dirty="0"/>
                        <a:t>Contrazione</a:t>
                      </a:r>
                    </a:p>
                  </a:txBody>
                  <a:tcPr/>
                </a:tc>
                <a:tc>
                  <a:txBody>
                    <a:bodyPr/>
                    <a:lstStyle/>
                    <a:p>
                      <a:pPr algn="ctr"/>
                      <a:r>
                        <a:rPr lang="it-IT" sz="2400" dirty="0"/>
                        <a:t>8</a:t>
                      </a:r>
                    </a:p>
                  </a:txBody>
                  <a:tcPr/>
                </a:tc>
                <a:extLst>
                  <a:ext uri="{0D108BD9-81ED-4DB2-BD59-A6C34878D82A}">
                    <a16:rowId xmlns:a16="http://schemas.microsoft.com/office/drawing/2014/main" val="10010"/>
                  </a:ext>
                </a:extLst>
              </a:tr>
              <a:tr h="432048">
                <a:tc>
                  <a:txBody>
                    <a:bodyPr/>
                    <a:lstStyle/>
                    <a:p>
                      <a:r>
                        <a:rPr lang="it-IT" dirty="0" err="1"/>
                        <a:t>Nov</a:t>
                      </a:r>
                      <a:r>
                        <a:rPr lang="it-IT" dirty="0"/>
                        <a:t> 2001</a:t>
                      </a:r>
                    </a:p>
                  </a:txBody>
                  <a:tcPr/>
                </a:tc>
                <a:tc>
                  <a:txBody>
                    <a:bodyPr/>
                    <a:lstStyle/>
                    <a:p>
                      <a:r>
                        <a:rPr lang="it-IT" dirty="0" err="1"/>
                        <a:t>Dec</a:t>
                      </a:r>
                      <a:r>
                        <a:rPr lang="it-IT" dirty="0"/>
                        <a:t> 2007</a:t>
                      </a:r>
                    </a:p>
                  </a:txBody>
                  <a:tcPr/>
                </a:tc>
                <a:tc>
                  <a:txBody>
                    <a:bodyPr/>
                    <a:lstStyle/>
                    <a:p>
                      <a:r>
                        <a:rPr lang="it-IT" dirty="0"/>
                        <a:t>Espansione</a:t>
                      </a:r>
                    </a:p>
                  </a:txBody>
                  <a:tcPr/>
                </a:tc>
                <a:tc>
                  <a:txBody>
                    <a:bodyPr/>
                    <a:lstStyle/>
                    <a:p>
                      <a:pPr algn="ctr"/>
                      <a:r>
                        <a:rPr lang="it-IT" sz="2400" dirty="0"/>
                        <a:t>73</a:t>
                      </a:r>
                    </a:p>
                  </a:txBody>
                  <a:tcPr/>
                </a:tc>
                <a:extLst>
                  <a:ext uri="{0D108BD9-81ED-4DB2-BD59-A6C34878D82A}">
                    <a16:rowId xmlns:a16="http://schemas.microsoft.com/office/drawing/2014/main" val="10011"/>
                  </a:ext>
                </a:extLst>
              </a:tr>
            </a:tbl>
          </a:graphicData>
        </a:graphic>
      </p:graphicFrame>
      <p:sp>
        <p:nvSpPr>
          <p:cNvPr id="3" name="Rectangle 8"/>
          <p:cNvSpPr txBox="1">
            <a:spLocks noChangeArrowheads="1"/>
          </p:cNvSpPr>
          <p:nvPr/>
        </p:nvSpPr>
        <p:spPr>
          <a:xfrm>
            <a:off x="1703512" y="107922"/>
            <a:ext cx="8928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it-IT" sz="3200" b="1" dirty="0">
                <a:solidFill>
                  <a:srgbClr val="0033CC"/>
                </a:solidFill>
                <a:latin typeface="Arial" charset="0"/>
                <a:ea typeface="+mn-ea"/>
                <a:cs typeface="+mn-cs"/>
              </a:rPr>
              <a:t>I. Il timing del ciclo economico americano</a:t>
            </a:r>
          </a:p>
        </p:txBody>
      </p:sp>
      <p:sp>
        <p:nvSpPr>
          <p:cNvPr id="4" name="Rectangle 8"/>
          <p:cNvSpPr txBox="1">
            <a:spLocks noChangeArrowheads="1"/>
          </p:cNvSpPr>
          <p:nvPr/>
        </p:nvSpPr>
        <p:spPr>
          <a:xfrm>
            <a:off x="1703512" y="6251685"/>
            <a:ext cx="892899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it-IT" sz="2900" b="1" dirty="0">
                <a:solidFill>
                  <a:srgbClr val="0033CC"/>
                </a:solidFill>
                <a:latin typeface="Arial" charset="0"/>
                <a:ea typeface="+mn-ea"/>
                <a:cs typeface="+mn-cs"/>
              </a:rPr>
              <a:t>Durata media dei cicli espansivi dal 1929: 59 mesi</a:t>
            </a:r>
          </a:p>
        </p:txBody>
      </p:sp>
      <p:sp>
        <p:nvSpPr>
          <p:cNvPr id="5" name="Ovale 4"/>
          <p:cNvSpPr/>
          <p:nvPr/>
        </p:nvSpPr>
        <p:spPr>
          <a:xfrm>
            <a:off x="8040216" y="3861048"/>
            <a:ext cx="21602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8040216" y="4797152"/>
            <a:ext cx="21602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8040216" y="5661248"/>
            <a:ext cx="2160240"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7073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3009900" y="1108853"/>
            <a:ext cx="6172200" cy="4385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rtlCol="0" anchor="ctr">
            <a:spAutoFit/>
          </a:bodyPr>
          <a:lstStyle/>
          <a:p>
            <a:pPr>
              <a:spcBef>
                <a:spcPct val="50000"/>
              </a:spcBef>
            </a:pPr>
            <a:r>
              <a:rPr lang="it-IT" sz="2400" b="1" dirty="0">
                <a:solidFill>
                  <a:srgbClr val="0033CC"/>
                </a:solidFill>
                <a:latin typeface="Arial" charset="0"/>
                <a:ea typeface="+mn-ea"/>
                <a:cs typeface="+mn-cs"/>
              </a:rPr>
              <a:t>I. Evidenze analoghe in Europa…</a:t>
            </a:r>
          </a:p>
        </p:txBody>
      </p:sp>
      <p:sp>
        <p:nvSpPr>
          <p:cNvPr id="11267"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557199" indent="-214308" eaLnBrk="0" hangingPunct="0">
              <a:defRPr>
                <a:solidFill>
                  <a:schemeClr val="tx1"/>
                </a:solidFill>
                <a:latin typeface="Arial" charset="0"/>
              </a:defRPr>
            </a:lvl2pPr>
            <a:lvl3pPr marL="857228" indent="-171446" eaLnBrk="0" hangingPunct="0">
              <a:defRPr>
                <a:solidFill>
                  <a:schemeClr val="tx1"/>
                </a:solidFill>
                <a:latin typeface="Arial" charset="0"/>
              </a:defRPr>
            </a:lvl3pPr>
            <a:lvl4pPr marL="1200120" indent="-171446" eaLnBrk="0" hangingPunct="0">
              <a:defRPr>
                <a:solidFill>
                  <a:schemeClr val="tx1"/>
                </a:solidFill>
                <a:latin typeface="Arial" charset="0"/>
              </a:defRPr>
            </a:lvl4pPr>
            <a:lvl5pPr marL="1543012" indent="-171446" eaLnBrk="0" hangingPunct="0">
              <a:defRPr>
                <a:solidFill>
                  <a:schemeClr val="tx1"/>
                </a:solidFill>
                <a:latin typeface="Arial" charset="0"/>
              </a:defRPr>
            </a:lvl5pPr>
            <a:lvl6pPr marL="1885903" indent="-171446" eaLnBrk="0" fontAlgn="base" hangingPunct="0">
              <a:spcBef>
                <a:spcPct val="0"/>
              </a:spcBef>
              <a:spcAft>
                <a:spcPct val="0"/>
              </a:spcAft>
              <a:defRPr>
                <a:solidFill>
                  <a:schemeClr val="tx1"/>
                </a:solidFill>
                <a:latin typeface="Arial" charset="0"/>
              </a:defRPr>
            </a:lvl6pPr>
            <a:lvl7pPr marL="2228795" indent="-171446" eaLnBrk="0" fontAlgn="base" hangingPunct="0">
              <a:spcBef>
                <a:spcPct val="0"/>
              </a:spcBef>
              <a:spcAft>
                <a:spcPct val="0"/>
              </a:spcAft>
              <a:defRPr>
                <a:solidFill>
                  <a:schemeClr val="tx1"/>
                </a:solidFill>
                <a:latin typeface="Arial" charset="0"/>
              </a:defRPr>
            </a:lvl7pPr>
            <a:lvl8pPr marL="2571686" indent="-171446" eaLnBrk="0" fontAlgn="base" hangingPunct="0">
              <a:spcBef>
                <a:spcPct val="0"/>
              </a:spcBef>
              <a:spcAft>
                <a:spcPct val="0"/>
              </a:spcAft>
              <a:defRPr>
                <a:solidFill>
                  <a:schemeClr val="tx1"/>
                </a:solidFill>
                <a:latin typeface="Arial" charset="0"/>
              </a:defRPr>
            </a:lvl8pPr>
            <a:lvl9pPr marL="2914577" indent="-171446" eaLnBrk="0" fontAlgn="base" hangingPunct="0">
              <a:spcBef>
                <a:spcPct val="0"/>
              </a:spcBef>
              <a:spcAft>
                <a:spcPct val="0"/>
              </a:spcAft>
              <a:defRPr>
                <a:solidFill>
                  <a:schemeClr val="tx1"/>
                </a:solidFill>
                <a:latin typeface="Arial" charset="0"/>
              </a:defRPr>
            </a:lvl9pPr>
          </a:lstStyle>
          <a:p>
            <a:pPr eaLnBrk="1" hangingPunct="1"/>
            <a:fld id="{624E5FAA-755C-49CE-A290-BD07C19CC3DF}" type="slidenum">
              <a:rPr lang="it-IT" smtClean="0"/>
              <a:pPr eaLnBrk="1" hangingPunct="1"/>
              <a:t>17</a:t>
            </a:fld>
            <a:endParaRPr lang="it-IT"/>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75" y="2686821"/>
            <a:ext cx="68580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CasellaDiTesto 4"/>
          <p:cNvSpPr txBox="1">
            <a:spLocks noChangeArrowheads="1"/>
          </p:cNvSpPr>
          <p:nvPr/>
        </p:nvSpPr>
        <p:spPr bwMode="auto">
          <a:xfrm>
            <a:off x="7284244" y="4185047"/>
            <a:ext cx="21062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350"/>
              <a:t>Eurosnapshot.com</a:t>
            </a:r>
          </a:p>
        </p:txBody>
      </p:sp>
      <p:sp>
        <p:nvSpPr>
          <p:cNvPr id="6" name="Ovale 5"/>
          <p:cNvSpPr/>
          <p:nvPr/>
        </p:nvSpPr>
        <p:spPr>
          <a:xfrm>
            <a:off x="6600056" y="3252325"/>
            <a:ext cx="1081088" cy="7560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7" name="CasellaDiTesto 6"/>
          <p:cNvSpPr txBox="1">
            <a:spLocks noChangeArrowheads="1"/>
          </p:cNvSpPr>
          <p:nvPr/>
        </p:nvSpPr>
        <p:spPr bwMode="auto">
          <a:xfrm>
            <a:off x="2909889" y="4563669"/>
            <a:ext cx="6480572" cy="507831"/>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350" b="1"/>
              <a:t>MOLTI OSSERVATORI ALLA VIGILIA DEL 2008 RITENGONO IMMINENTE UNA SEQUENZA DI SHOCK CONTRATTIVI DELLA DOMANDA DI TIPO CICLICO</a:t>
            </a:r>
          </a:p>
        </p:txBody>
      </p:sp>
    </p:spTree>
    <p:extLst>
      <p:ext uri="{BB962C8B-B14F-4D97-AF65-F5344CB8AC3E}">
        <p14:creationId xmlns:p14="http://schemas.microsoft.com/office/powerpoint/2010/main" val="3512282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1981200" y="335470"/>
            <a:ext cx="8229600"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spAutoFit/>
          </a:bodyPr>
          <a:lstStyle/>
          <a:p>
            <a:pPr>
              <a:spcBef>
                <a:spcPct val="50000"/>
              </a:spcBef>
            </a:pPr>
            <a:r>
              <a:rPr lang="it-IT" sz="3200" b="1" dirty="0">
                <a:solidFill>
                  <a:srgbClr val="0033CC"/>
                </a:solidFill>
                <a:latin typeface="Arial" charset="0"/>
                <a:ea typeface="+mn-ea"/>
                <a:cs typeface="+mn-cs"/>
              </a:rPr>
              <a:t>II. Gli squilibri globali</a:t>
            </a:r>
          </a:p>
        </p:txBody>
      </p:sp>
      <p:sp>
        <p:nvSpPr>
          <p:cNvPr id="8195" name="Segnaposto numero diapositiva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FB88FD-B920-4441-B190-FFFEAA5B975C}" type="slidenum">
              <a:rPr lang="it-IT" smtClean="0"/>
              <a:pPr eaLnBrk="1" hangingPunct="1"/>
              <a:t>18</a:t>
            </a:fld>
            <a:endParaRPr lang="it-IT"/>
          </a:p>
        </p:txBody>
      </p:sp>
      <p:sp>
        <p:nvSpPr>
          <p:cNvPr id="24" name="Rettangolo 23"/>
          <p:cNvSpPr/>
          <p:nvPr/>
        </p:nvSpPr>
        <p:spPr>
          <a:xfrm>
            <a:off x="9191626" y="6237289"/>
            <a:ext cx="1008063"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197" name="Text Box 12"/>
          <p:cNvSpPr txBox="1">
            <a:spLocks noChangeArrowheads="1"/>
          </p:cNvSpPr>
          <p:nvPr/>
        </p:nvSpPr>
        <p:spPr bwMode="auto">
          <a:xfrm>
            <a:off x="8832850" y="4581526"/>
            <a:ext cx="1079500" cy="30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400">
                <a:cs typeface="Arial" charset="0"/>
              </a:rPr>
              <a:t>Fonte:IMF</a:t>
            </a:r>
          </a:p>
        </p:txBody>
      </p:sp>
      <p:pic>
        <p:nvPicPr>
          <p:cNvPr id="81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09" y="1556792"/>
            <a:ext cx="9073055" cy="518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e 1"/>
          <p:cNvSpPr/>
          <p:nvPr/>
        </p:nvSpPr>
        <p:spPr>
          <a:xfrm>
            <a:off x="5447928" y="5949280"/>
            <a:ext cx="1296144" cy="908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2 3"/>
          <p:cNvCxnSpPr/>
          <p:nvPr/>
        </p:nvCxnSpPr>
        <p:spPr>
          <a:xfrm flipH="1">
            <a:off x="6456040" y="3789040"/>
            <a:ext cx="2376264" cy="180020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6528048" y="3212976"/>
            <a:ext cx="2376264" cy="1548172"/>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17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1981200" y="332657"/>
            <a:ext cx="8229600"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spAutoFit/>
          </a:bodyPr>
          <a:lstStyle/>
          <a:p>
            <a:pPr>
              <a:spcBef>
                <a:spcPct val="50000"/>
              </a:spcBef>
            </a:pPr>
            <a:r>
              <a:rPr lang="it-IT" sz="3200" b="1" dirty="0">
                <a:solidFill>
                  <a:srgbClr val="0033CC"/>
                </a:solidFill>
                <a:latin typeface="Arial" charset="0"/>
                <a:ea typeface="+mn-ea"/>
                <a:cs typeface="+mn-cs"/>
              </a:rPr>
              <a:t>E ciò a cui si accompagnano</a:t>
            </a:r>
          </a:p>
        </p:txBody>
      </p:sp>
      <p:sp>
        <p:nvSpPr>
          <p:cNvPr id="9219" name="Segnaposto contenuto 2"/>
          <p:cNvSpPr>
            <a:spLocks noGrp="1"/>
          </p:cNvSpPr>
          <p:nvPr>
            <p:ph idx="1"/>
          </p:nvPr>
        </p:nvSpPr>
        <p:spPr>
          <a:xfrm>
            <a:off x="1981201" y="1268414"/>
            <a:ext cx="8435975" cy="5184775"/>
          </a:xfrm>
        </p:spPr>
        <p:txBody>
          <a:bodyPr>
            <a:normAutofit fontScale="92500"/>
          </a:bodyPr>
          <a:lstStyle/>
          <a:p>
            <a:r>
              <a:rPr lang="it-IT" dirty="0"/>
              <a:t>Nei paesi afflitti da deficit strutturale ricorrente</a:t>
            </a:r>
          </a:p>
          <a:p>
            <a:pPr lvl="1"/>
            <a:r>
              <a:rPr lang="it-IT" dirty="0"/>
              <a:t>Massicci afflussi di capitali ($ </a:t>
            </a:r>
            <a:r>
              <a:rPr lang="it-IT" dirty="0" err="1"/>
              <a:t>reserve</a:t>
            </a:r>
            <a:r>
              <a:rPr lang="it-IT" dirty="0"/>
              <a:t> </a:t>
            </a:r>
            <a:r>
              <a:rPr lang="it-IT" dirty="0" err="1"/>
              <a:t>currency</a:t>
            </a:r>
            <a:r>
              <a:rPr lang="it-IT" dirty="0"/>
              <a:t>) che consentono di finanziare il deficit di parte corrente</a:t>
            </a:r>
          </a:p>
          <a:p>
            <a:pPr lvl="1"/>
            <a:r>
              <a:rPr lang="it-IT" dirty="0"/>
              <a:t>Eccesso di risparmio</a:t>
            </a:r>
          </a:p>
          <a:p>
            <a:pPr lvl="1"/>
            <a:r>
              <a:rPr lang="it-IT" dirty="0"/>
              <a:t>Basso costo e forte incentivo all’indebitamento con eccessiva esposizione debitoria domestica e internazionale</a:t>
            </a:r>
          </a:p>
          <a:p>
            <a:pPr lvl="1"/>
            <a:r>
              <a:rPr lang="it-IT" dirty="0"/>
              <a:t>Bolla speculativa</a:t>
            </a:r>
          </a:p>
          <a:p>
            <a:pPr lvl="1"/>
            <a:r>
              <a:rPr lang="it-IT" dirty="0"/>
              <a:t>Distorsione di risorse altrimenti utili per infrastrutturazione, R&amp;S, crescita del capitale umano</a:t>
            </a:r>
          </a:p>
          <a:p>
            <a:pPr lvl="1"/>
            <a:r>
              <a:rPr lang="it-IT" dirty="0"/>
              <a:t>Rallentamento della crescita</a:t>
            </a:r>
          </a:p>
        </p:txBody>
      </p:sp>
      <p:sp>
        <p:nvSpPr>
          <p:cNvPr id="9220"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34572D-B1C7-4221-A336-2F2B1793B741}" type="slidenum">
              <a:rPr lang="it-IT" smtClean="0"/>
              <a:pPr eaLnBrk="1" hangingPunct="1"/>
              <a:t>19</a:t>
            </a:fld>
            <a:endParaRPr lang="it-IT"/>
          </a:p>
        </p:txBody>
      </p:sp>
    </p:spTree>
    <p:extLst>
      <p:ext uri="{BB962C8B-B14F-4D97-AF65-F5344CB8AC3E}">
        <p14:creationId xmlns:p14="http://schemas.microsoft.com/office/powerpoint/2010/main" val="263109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47528" y="404665"/>
            <a:ext cx="8363272" cy="584775"/>
          </a:xfrm>
          <a:solidFill>
            <a:srgbClr val="FFFF00"/>
          </a:solidFill>
          <a:ln>
            <a:solidFill>
              <a:schemeClr val="tx1"/>
            </a:solidFill>
            <a:miter lim="800000"/>
            <a:headEnd/>
            <a:tailEnd/>
          </a:ln>
          <a:extLst/>
        </p:spPr>
        <p:txBody>
          <a:bodyPr vert="horz" lIns="91440" tIns="45720" rIns="91440" bIns="45720" rtlCol="0" anchor="ctr">
            <a:normAutofit/>
          </a:bodyPr>
          <a:lstStyle/>
          <a:p>
            <a:r>
              <a:rPr lang="it-IT" sz="3200" b="1" dirty="0"/>
              <a:t>Alcuni fondamentali di politica economica</a:t>
            </a:r>
          </a:p>
        </p:txBody>
      </p:sp>
      <p:sp>
        <p:nvSpPr>
          <p:cNvPr id="3" name="Segnaposto contenuto 2"/>
          <p:cNvSpPr>
            <a:spLocks noGrp="1"/>
          </p:cNvSpPr>
          <p:nvPr>
            <p:ph idx="1"/>
          </p:nvPr>
        </p:nvSpPr>
        <p:spPr>
          <a:xfrm>
            <a:off x="1981200" y="1196753"/>
            <a:ext cx="8229600" cy="4929411"/>
          </a:xfrm>
        </p:spPr>
        <p:txBody>
          <a:bodyPr>
            <a:normAutofit fontScale="92500" lnSpcReduction="10000"/>
          </a:bodyPr>
          <a:lstStyle/>
          <a:p>
            <a:r>
              <a:rPr lang="it-IT" dirty="0"/>
              <a:t>Scienza normativa</a:t>
            </a:r>
          </a:p>
          <a:p>
            <a:r>
              <a:rPr lang="it-IT" dirty="0"/>
              <a:t>Uso modelli a scopi di analisi  e simulazione</a:t>
            </a:r>
          </a:p>
          <a:p>
            <a:r>
              <a:rPr lang="it-IT" dirty="0"/>
              <a:t>I ritardi della Politica Economica</a:t>
            </a:r>
          </a:p>
          <a:p>
            <a:r>
              <a:rPr lang="it-IT" dirty="0"/>
              <a:t>L’</a:t>
            </a:r>
            <a:r>
              <a:rPr lang="it-IT" dirty="0" err="1"/>
              <a:t>endogeneità</a:t>
            </a:r>
            <a:r>
              <a:rPr lang="it-IT" dirty="0"/>
              <a:t> della politica Economica</a:t>
            </a:r>
          </a:p>
          <a:p>
            <a:r>
              <a:rPr lang="it-IT" dirty="0"/>
              <a:t>La dialettica Obiettivi </a:t>
            </a:r>
            <a:r>
              <a:rPr lang="it-IT" i="1" dirty="0"/>
              <a:t>vs</a:t>
            </a:r>
            <a:r>
              <a:rPr lang="it-IT" dirty="0"/>
              <a:t> Strumenti</a:t>
            </a:r>
          </a:p>
          <a:p>
            <a:pPr lvl="1"/>
            <a:r>
              <a:rPr lang="it-IT" dirty="0"/>
              <a:t>Teorema fondamentale di </a:t>
            </a:r>
            <a:r>
              <a:rPr lang="it-IT" dirty="0" err="1"/>
              <a:t>Tinbergen</a:t>
            </a:r>
            <a:endParaRPr lang="it-IT" dirty="0"/>
          </a:p>
          <a:p>
            <a:pPr lvl="1"/>
            <a:r>
              <a:rPr lang="it-IT" dirty="0"/>
              <a:t>L’abbinamento strumenti / obiettivi (</a:t>
            </a:r>
            <a:r>
              <a:rPr lang="it-IT" dirty="0" err="1"/>
              <a:t>Mundell</a:t>
            </a:r>
            <a:r>
              <a:rPr lang="it-IT" dirty="0"/>
              <a:t>)</a:t>
            </a:r>
          </a:p>
          <a:p>
            <a:pPr lvl="1"/>
            <a:r>
              <a:rPr lang="it-IT" dirty="0"/>
              <a:t>Cosa fare se numero strumenti &lt; numero obiettivi (le soluzioni di sub ottimali)</a:t>
            </a:r>
          </a:p>
          <a:p>
            <a:r>
              <a:rPr lang="it-IT" dirty="0"/>
              <a:t>Il concetto di consistenza dinamica</a:t>
            </a:r>
          </a:p>
        </p:txBody>
      </p:sp>
    </p:spTree>
    <p:extLst>
      <p:ext uri="{BB962C8B-B14F-4D97-AF65-F5344CB8AC3E}">
        <p14:creationId xmlns:p14="http://schemas.microsoft.com/office/powerpoint/2010/main" val="27012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5"/>
          <p:cNvSpPr>
            <a:spLocks noGrp="1"/>
          </p:cNvSpPr>
          <p:nvPr>
            <p:ph type="title"/>
          </p:nvPr>
        </p:nvSpPr>
        <p:spPr>
          <a:xfrm>
            <a:off x="1981200" y="395811"/>
            <a:ext cx="8229600" cy="5355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spcBef>
                <a:spcPct val="50000"/>
              </a:spcBef>
            </a:pPr>
            <a:r>
              <a:rPr lang="it-IT" sz="3200" b="1" dirty="0">
                <a:solidFill>
                  <a:srgbClr val="0033CC"/>
                </a:solidFill>
                <a:latin typeface="Arial" charset="0"/>
                <a:ea typeface="+mn-ea"/>
                <a:cs typeface="+mn-cs"/>
              </a:rPr>
              <a:t>III. I prezzi delle materie prime</a:t>
            </a:r>
          </a:p>
        </p:txBody>
      </p:sp>
      <p:sp>
        <p:nvSpPr>
          <p:cNvPr id="12291" name="Segnaposto numero diapositiva 4"/>
          <p:cNvSpPr>
            <a:spLocks noGrp="1"/>
          </p:cNvSpPr>
          <p:nvPr>
            <p:ph type="sldNum" sz="quarter" idx="12"/>
          </p:nvPr>
        </p:nvSpPr>
        <p:spPr>
          <a:noFill/>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fld id="{9A94C335-715F-42D0-9A63-594D3A1334AB}" type="slidenum">
              <a:rPr lang="it-IT" smtClean="0"/>
              <a:pPr eaLnBrk="1" hangingPunct="1"/>
              <a:t>20</a:t>
            </a:fld>
            <a:endParaRPr lang="it-IT"/>
          </a:p>
        </p:txBody>
      </p:sp>
      <p:cxnSp>
        <p:nvCxnSpPr>
          <p:cNvPr id="11" name="Connettore 2 10"/>
          <p:cNvCxnSpPr/>
          <p:nvPr/>
        </p:nvCxnSpPr>
        <p:spPr>
          <a:xfrm flipV="1">
            <a:off x="5664201" y="1670052"/>
            <a:ext cx="2952751" cy="730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a:spLocks noChangeArrowheads="1"/>
          </p:cNvSpPr>
          <p:nvPr/>
        </p:nvSpPr>
        <p:spPr bwMode="auto">
          <a:xfrm>
            <a:off x="6383338" y="1814513"/>
            <a:ext cx="10080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000">
                <a:solidFill>
                  <a:schemeClr val="bg1"/>
                </a:solidFill>
              </a:rPr>
              <a:t>Gennaio 2008</a:t>
            </a:r>
          </a:p>
        </p:txBody>
      </p:sp>
      <p:sp>
        <p:nvSpPr>
          <p:cNvPr id="8" name="CasellaDiTesto 7"/>
          <p:cNvSpPr txBox="1">
            <a:spLocks noChangeArrowheads="1"/>
          </p:cNvSpPr>
          <p:nvPr/>
        </p:nvSpPr>
        <p:spPr bwMode="auto">
          <a:xfrm>
            <a:off x="2135189" y="5445125"/>
            <a:ext cx="7993063" cy="646331"/>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AGLI SHOCK NEGATIVI DAL LATO DELLA DOMANDA SI AGGIUNGE UN MACRO SHOCK NEGATIVO DAL LATO DELL’OFFERTA</a:t>
            </a:r>
          </a:p>
        </p:txBody>
      </p:sp>
      <p:pic>
        <p:nvPicPr>
          <p:cNvPr id="2052"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585" y="981730"/>
            <a:ext cx="8592889" cy="532759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2 2"/>
          <p:cNvCxnSpPr/>
          <p:nvPr/>
        </p:nvCxnSpPr>
        <p:spPr>
          <a:xfrm flipV="1">
            <a:off x="2423592" y="1937544"/>
            <a:ext cx="3024336" cy="11314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31904" y="6021289"/>
            <a:ext cx="792088" cy="369332"/>
          </a:xfrm>
          <a:prstGeom prst="rect">
            <a:avLst/>
          </a:prstGeom>
          <a:solidFill>
            <a:schemeClr val="bg1"/>
          </a:solidFill>
        </p:spPr>
        <p:txBody>
          <a:bodyPr wrap="square" rtlCol="0">
            <a:spAutoFit/>
          </a:bodyPr>
          <a:lstStyle/>
          <a:p>
            <a:r>
              <a:rPr lang="it-IT" b="1" dirty="0"/>
              <a:t>2008</a:t>
            </a:r>
          </a:p>
        </p:txBody>
      </p:sp>
    </p:spTree>
    <p:extLst>
      <p:ext uri="{BB962C8B-B14F-4D97-AF65-F5344CB8AC3E}">
        <p14:creationId xmlns:p14="http://schemas.microsoft.com/office/powerpoint/2010/main" val="43637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981200" y="432744"/>
            <a:ext cx="82296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spcBef>
                <a:spcPct val="50000"/>
              </a:spcBef>
            </a:pPr>
            <a:r>
              <a:rPr lang="it-IT" sz="2400" b="1" dirty="0">
                <a:solidFill>
                  <a:srgbClr val="0033CC"/>
                </a:solidFill>
                <a:latin typeface="Arial" charset="0"/>
                <a:ea typeface="+mn-ea"/>
                <a:cs typeface="+mn-cs"/>
              </a:rPr>
              <a:t>IV. E arriviamo ora alle più note </a:t>
            </a:r>
            <a:r>
              <a:rPr lang="it-IT" sz="2400" b="1" dirty="0">
                <a:solidFill>
                  <a:srgbClr val="0033CC"/>
                </a:solidFill>
                <a:latin typeface="Arial" charset="0"/>
              </a:rPr>
              <a:t>vicende dei mercati</a:t>
            </a:r>
            <a:endParaRPr lang="it-IT" sz="2400" b="1" dirty="0">
              <a:solidFill>
                <a:srgbClr val="0033CC"/>
              </a:solidFill>
              <a:latin typeface="Arial" charset="0"/>
              <a:ea typeface="+mn-ea"/>
              <a:cs typeface="+mn-cs"/>
            </a:endParaRPr>
          </a:p>
        </p:txBody>
      </p:sp>
      <p:sp>
        <p:nvSpPr>
          <p:cNvPr id="13316" name="Rectangle 3"/>
          <p:cNvSpPr>
            <a:spLocks noGrp="1" noChangeArrowheads="1"/>
          </p:cNvSpPr>
          <p:nvPr>
            <p:ph idx="1"/>
          </p:nvPr>
        </p:nvSpPr>
        <p:spPr>
          <a:xfrm>
            <a:off x="1981200" y="1125538"/>
            <a:ext cx="8229600" cy="5256212"/>
          </a:xfrm>
        </p:spPr>
        <p:txBody>
          <a:bodyPr>
            <a:normAutofit fontScale="92500" lnSpcReduction="10000"/>
          </a:bodyPr>
          <a:lstStyle/>
          <a:p>
            <a:pPr algn="just" eaLnBrk="1" hangingPunct="1">
              <a:lnSpc>
                <a:spcPct val="80000"/>
              </a:lnSpc>
            </a:pPr>
            <a:r>
              <a:rPr lang="it-IT" sz="2800" dirty="0"/>
              <a:t>1997-2006: boom mercato immobiliare USA; il valore medio delle case (e dei mutui) sale del 124%</a:t>
            </a:r>
          </a:p>
          <a:p>
            <a:pPr algn="just" eaLnBrk="1" hangingPunct="1">
              <a:lnSpc>
                <a:spcPct val="80000"/>
              </a:lnSpc>
            </a:pPr>
            <a:r>
              <a:rPr lang="it-IT" sz="2800" dirty="0"/>
              <a:t>Il basso costo del denaro, indotto dalle politiche accomodanti della FED, agisce da propellente e, combinato con un modesto razionamento del credito da parte delle banche commerciali, favorisce il dilatarsi del mercato del credito.</a:t>
            </a:r>
          </a:p>
          <a:p>
            <a:pPr algn="just" eaLnBrk="1" hangingPunct="1">
              <a:lnSpc>
                <a:spcPct val="80000"/>
              </a:lnSpc>
            </a:pPr>
            <a:r>
              <a:rPr lang="it-IT" sz="2800" dirty="0"/>
              <a:t>Mutui </a:t>
            </a:r>
            <a:r>
              <a:rPr lang="it-IT" sz="2600" b="1" dirty="0"/>
              <a:t>cartolarizzati</a:t>
            </a:r>
            <a:r>
              <a:rPr lang="it-IT" sz="2600" dirty="0"/>
              <a:t> e rivenduti agli investitori sotto forma d’obbligazioni strutturate e strumenti </a:t>
            </a:r>
            <a:r>
              <a:rPr lang="it-IT" sz="2600" b="1" dirty="0"/>
              <a:t>derivati</a:t>
            </a:r>
            <a:r>
              <a:rPr lang="it-IT" sz="2600" dirty="0"/>
              <a:t> (</a:t>
            </a:r>
            <a:r>
              <a:rPr lang="it-IT" sz="2600" i="1" dirty="0" err="1"/>
              <a:t>Abs</a:t>
            </a:r>
            <a:r>
              <a:rPr lang="it-IT" sz="2600" i="1" dirty="0"/>
              <a:t>, </a:t>
            </a:r>
            <a:r>
              <a:rPr lang="it-IT" sz="2600" i="1" dirty="0" err="1"/>
              <a:t>Mbs</a:t>
            </a:r>
            <a:r>
              <a:rPr lang="it-IT" sz="2600" i="1" dirty="0"/>
              <a:t>).</a:t>
            </a:r>
            <a:endParaRPr lang="it-IT" sz="2600" dirty="0"/>
          </a:p>
          <a:p>
            <a:pPr algn="just" eaLnBrk="1" hangingPunct="1">
              <a:lnSpc>
                <a:spcPct val="80000"/>
              </a:lnSpc>
            </a:pPr>
            <a:r>
              <a:rPr lang="it-IT" sz="2600" dirty="0"/>
              <a:t>I derivati sono accompagnati da polizze d’assicurazione contro i rischi d’insolvenza (i </a:t>
            </a:r>
            <a:r>
              <a:rPr lang="it-IT" sz="2600" i="1" dirty="0" err="1"/>
              <a:t>Cds</a:t>
            </a:r>
            <a:r>
              <a:rPr lang="it-IT" sz="2600" dirty="0"/>
              <a:t> </a:t>
            </a:r>
            <a:r>
              <a:rPr lang="it-IT" sz="2600" i="1" dirty="0"/>
              <a:t>credit default swap</a:t>
            </a:r>
            <a:r>
              <a:rPr lang="it-IT" sz="2600" dirty="0"/>
              <a:t>), forniti da compagnie d’assicurazione e dalle stesse banche. </a:t>
            </a:r>
          </a:p>
          <a:p>
            <a:pPr algn="just" eaLnBrk="1" hangingPunct="1">
              <a:lnSpc>
                <a:spcPct val="80000"/>
              </a:lnSpc>
            </a:pPr>
            <a:r>
              <a:rPr lang="it-IT" sz="2600" dirty="0"/>
              <a:t>Tra 2000 e 2007 il volume dei </a:t>
            </a:r>
            <a:r>
              <a:rPr lang="it-IT" sz="2600" i="1" dirty="0" err="1"/>
              <a:t>Cds</a:t>
            </a:r>
            <a:r>
              <a:rPr lang="it-IT" sz="2600" dirty="0"/>
              <a:t> passa da 2.000 a 55.000 miliardi di dollari, una cifra equivalente al PIL dell’intero pianeta. </a:t>
            </a:r>
          </a:p>
          <a:p>
            <a:pPr algn="just" eaLnBrk="1" hangingPunct="1">
              <a:lnSpc>
                <a:spcPct val="80000"/>
              </a:lnSpc>
            </a:pPr>
            <a:r>
              <a:rPr lang="it-IT" sz="2600" dirty="0"/>
              <a:t>Se ai </a:t>
            </a:r>
            <a:r>
              <a:rPr lang="it-IT" sz="2600" i="1" dirty="0" err="1"/>
              <a:t>Cds</a:t>
            </a:r>
            <a:r>
              <a:rPr lang="it-IT" sz="2600" dirty="0"/>
              <a:t> si sommano gli altri derivati, il conto arriva a 531.000 miliardi: 10 volte il PIL mondiale.  </a:t>
            </a:r>
          </a:p>
          <a:p>
            <a:pPr eaLnBrk="1" hangingPunct="1">
              <a:lnSpc>
                <a:spcPct val="80000"/>
              </a:lnSpc>
            </a:pPr>
            <a:endParaRPr lang="it-IT" sz="2400" dirty="0"/>
          </a:p>
        </p:txBody>
      </p:sp>
      <p:sp>
        <p:nvSpPr>
          <p:cNvPr id="1331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CB0EE2-D732-41E8-81AC-95B12C1BB523}" type="slidenum">
              <a:rPr lang="it-IT" smtClean="0"/>
              <a:pPr eaLnBrk="1" hangingPunct="1"/>
              <a:t>21</a:t>
            </a:fld>
            <a:endParaRPr lang="it-IT"/>
          </a:p>
        </p:txBody>
      </p:sp>
    </p:spTree>
    <p:extLst>
      <p:ext uri="{BB962C8B-B14F-4D97-AF65-F5344CB8AC3E}">
        <p14:creationId xmlns:p14="http://schemas.microsoft.com/office/powerpoint/2010/main" val="82838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981200" y="252563"/>
            <a:ext cx="7354888"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spcBef>
                <a:spcPct val="50000"/>
              </a:spcBef>
            </a:pPr>
            <a:r>
              <a:rPr lang="it-IT" sz="2400" b="1" dirty="0">
                <a:solidFill>
                  <a:srgbClr val="0033CC"/>
                </a:solidFill>
                <a:latin typeface="Arial" charset="0"/>
                <a:ea typeface="+mn-ea"/>
                <a:cs typeface="+mn-cs"/>
              </a:rPr>
              <a:t>…le bolle che dopo un po’ scoppiano..</a:t>
            </a:r>
          </a:p>
        </p:txBody>
      </p:sp>
      <p:sp>
        <p:nvSpPr>
          <p:cNvPr id="14340" name="Rectangle 3"/>
          <p:cNvSpPr>
            <a:spLocks noGrp="1" noChangeArrowheads="1"/>
          </p:cNvSpPr>
          <p:nvPr>
            <p:ph idx="1"/>
          </p:nvPr>
        </p:nvSpPr>
        <p:spPr>
          <a:xfrm>
            <a:off x="1703389" y="1123950"/>
            <a:ext cx="8785225" cy="5689600"/>
          </a:xfrm>
        </p:spPr>
        <p:txBody>
          <a:bodyPr/>
          <a:lstStyle/>
          <a:p>
            <a:pPr algn="just" eaLnBrk="1" hangingPunct="1">
              <a:lnSpc>
                <a:spcPct val="80000"/>
              </a:lnSpc>
            </a:pPr>
            <a:r>
              <a:rPr lang="it-IT" sz="2300"/>
              <a:t>2004-2006, la </a:t>
            </a:r>
            <a:r>
              <a:rPr lang="it-IT" sz="2300" i="1"/>
              <a:t>FED </a:t>
            </a:r>
            <a:r>
              <a:rPr lang="it-IT" sz="2300"/>
              <a:t>alza i tassi d’interesse di riferimento 17 volte, portandoli fino al 5,25%: un cittadino americano su dieci non riesce più a pagare la rata del proprio mutuo </a:t>
            </a:r>
            <a:r>
              <a:rPr lang="it-IT" sz="2300" i="1"/>
              <a:t>subprime</a:t>
            </a:r>
            <a:r>
              <a:rPr lang="it-IT" sz="2300"/>
              <a:t>.</a:t>
            </a:r>
          </a:p>
          <a:p>
            <a:pPr algn="just" eaLnBrk="1" hangingPunct="1">
              <a:lnSpc>
                <a:spcPct val="80000"/>
              </a:lnSpc>
            </a:pPr>
            <a:r>
              <a:rPr lang="it-IT" sz="2300"/>
              <a:t>2007: “sboom” immobiliare di domanda e prezzi (-9.7% e -15,3% in 2 anni): il valore degli immobili non garantisce più il debito</a:t>
            </a:r>
          </a:p>
          <a:p>
            <a:pPr eaLnBrk="1" hangingPunct="1">
              <a:lnSpc>
                <a:spcPct val="80000"/>
              </a:lnSpc>
            </a:pPr>
            <a:r>
              <a:rPr lang="it-IT" sz="2300"/>
              <a:t>Crollano i prezzi delle cartolarizzazioni (anche più dell’80%) e per chi le possiede le perdite sono di miliardi di dollari.</a:t>
            </a:r>
          </a:p>
          <a:p>
            <a:pPr eaLnBrk="1" hangingPunct="1">
              <a:lnSpc>
                <a:spcPct val="80000"/>
              </a:lnSpc>
            </a:pPr>
            <a:r>
              <a:rPr lang="it-IT" sz="2300"/>
              <a:t>La crisi si propaga a obbligazioni, azioni e </a:t>
            </a:r>
            <a:r>
              <a:rPr lang="it-IT" sz="2300" i="1"/>
              <a:t>bond</a:t>
            </a:r>
            <a:r>
              <a:rPr lang="it-IT" sz="2300"/>
              <a:t> aziendali (le vendite fanno crollare i prezzi) fino ai prodotti finanziari derivati come i </a:t>
            </a:r>
            <a:r>
              <a:rPr lang="it-IT" sz="2300" i="1"/>
              <a:t>Cds</a:t>
            </a:r>
            <a:r>
              <a:rPr lang="it-IT" sz="2300"/>
              <a:t>.</a:t>
            </a:r>
          </a:p>
          <a:p>
            <a:pPr eaLnBrk="1" hangingPunct="1">
              <a:lnSpc>
                <a:spcPct val="80000"/>
              </a:lnSpc>
            </a:pPr>
            <a:r>
              <a:rPr lang="it-IT" sz="2300"/>
              <a:t>Crisi di sfiducia degli investitori (rischio obbligazioni in </a:t>
            </a:r>
            <a:r>
              <a:rPr lang="it-IT" sz="2300" i="1"/>
              <a:t>default</a:t>
            </a:r>
            <a:r>
              <a:rPr lang="it-IT" sz="2300"/>
              <a:t> e mancato pagamento Cds)</a:t>
            </a:r>
          </a:p>
          <a:p>
            <a:pPr eaLnBrk="1" hangingPunct="1">
              <a:lnSpc>
                <a:spcPct val="80000"/>
              </a:lnSpc>
            </a:pPr>
            <a:r>
              <a:rPr lang="it-IT" sz="2300"/>
              <a:t>I principali venditori di </a:t>
            </a:r>
            <a:r>
              <a:rPr lang="it-IT" sz="2300" i="1"/>
              <a:t>Cds </a:t>
            </a:r>
            <a:r>
              <a:rPr lang="it-IT" sz="2300"/>
              <a:t>sono Banche (43% del mercato), </a:t>
            </a:r>
            <a:r>
              <a:rPr lang="it-IT" sz="2300" i="1"/>
              <a:t>Hedge</a:t>
            </a:r>
            <a:r>
              <a:rPr lang="it-IT" sz="2300"/>
              <a:t> </a:t>
            </a:r>
            <a:r>
              <a:rPr lang="it-IT" sz="2300" i="1"/>
              <a:t>fund</a:t>
            </a:r>
            <a:r>
              <a:rPr lang="it-IT" sz="2300"/>
              <a:t> (31%) e Assicurazioni (17%), sulle cui spalle si concentrano quindi i maggiori rischi. </a:t>
            </a:r>
          </a:p>
          <a:p>
            <a:pPr eaLnBrk="1" hangingPunct="1">
              <a:lnSpc>
                <a:spcPct val="80000"/>
              </a:lnSpc>
            </a:pPr>
            <a:r>
              <a:rPr lang="it-IT" sz="2300"/>
              <a:t>Il rischio </a:t>
            </a:r>
            <a:r>
              <a:rPr lang="it-IT" sz="2300" i="1"/>
              <a:t>subprime</a:t>
            </a:r>
            <a:r>
              <a:rPr lang="it-IT" sz="2300"/>
              <a:t> si propaga così a tutto il mondo attraverso i </a:t>
            </a:r>
            <a:r>
              <a:rPr lang="it-IT" sz="2300" i="1"/>
              <a:t>bond </a:t>
            </a:r>
            <a:r>
              <a:rPr lang="it-IT" sz="2300" b="1"/>
              <a:t>tossici </a:t>
            </a:r>
            <a:r>
              <a:rPr lang="it-IT" sz="2300" i="1"/>
              <a:t>(Abs, Mbs, Cds)</a:t>
            </a:r>
            <a:r>
              <a:rPr lang="it-IT" sz="2300"/>
              <a:t>. </a:t>
            </a:r>
          </a:p>
        </p:txBody>
      </p:sp>
      <p:sp>
        <p:nvSpPr>
          <p:cNvPr id="1433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DACF25-FE65-445A-917B-34BBF2D60CBE}" type="slidenum">
              <a:rPr lang="it-IT" smtClean="0"/>
              <a:pPr eaLnBrk="1" hangingPunct="1"/>
              <a:t>22</a:t>
            </a:fld>
            <a:endParaRPr lang="it-IT"/>
          </a:p>
        </p:txBody>
      </p:sp>
    </p:spTree>
    <p:extLst>
      <p:ext uri="{BB962C8B-B14F-4D97-AF65-F5344CB8AC3E}">
        <p14:creationId xmlns:p14="http://schemas.microsoft.com/office/powerpoint/2010/main" val="256878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341563" y="144612"/>
            <a:ext cx="728345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spcBef>
                <a:spcPct val="50000"/>
              </a:spcBef>
            </a:pPr>
            <a:r>
              <a:rPr lang="it-IT" sz="2400" b="1" dirty="0">
                <a:solidFill>
                  <a:srgbClr val="0033CC"/>
                </a:solidFill>
                <a:latin typeface="Arial" charset="0"/>
                <a:ea typeface="+mn-ea"/>
                <a:cs typeface="+mn-cs"/>
              </a:rPr>
              <a:t>..e le Banche vanno in crisi</a:t>
            </a:r>
          </a:p>
        </p:txBody>
      </p:sp>
      <p:sp>
        <p:nvSpPr>
          <p:cNvPr id="15364" name="Rectangle 3"/>
          <p:cNvSpPr>
            <a:spLocks noGrp="1" noChangeArrowheads="1"/>
          </p:cNvSpPr>
          <p:nvPr>
            <p:ph idx="1"/>
          </p:nvPr>
        </p:nvSpPr>
        <p:spPr>
          <a:xfrm>
            <a:off x="1981200" y="765175"/>
            <a:ext cx="8229600" cy="5759450"/>
          </a:xfrm>
        </p:spPr>
        <p:txBody>
          <a:bodyPr/>
          <a:lstStyle/>
          <a:p>
            <a:pPr algn="just" eaLnBrk="1" hangingPunct="1">
              <a:lnSpc>
                <a:spcPct val="90000"/>
              </a:lnSpc>
            </a:pPr>
            <a:r>
              <a:rPr lang="it-IT"/>
              <a:t>Subiscono il “buco” </a:t>
            </a:r>
            <a:r>
              <a:rPr lang="it-IT" i="1"/>
              <a:t>subprime</a:t>
            </a:r>
            <a:r>
              <a:rPr lang="it-IT"/>
              <a:t> (e non solo)</a:t>
            </a:r>
          </a:p>
          <a:p>
            <a:pPr algn="just" eaLnBrk="1" hangingPunct="1">
              <a:lnSpc>
                <a:spcPct val="90000"/>
              </a:lnSpc>
            </a:pPr>
            <a:r>
              <a:rPr lang="it-IT"/>
              <a:t>Sono tra i principali acquirenti di titoli tossici: (per 746 miliardi di dollari). </a:t>
            </a:r>
          </a:p>
          <a:p>
            <a:pPr algn="just" eaLnBrk="1" hangingPunct="1">
              <a:lnSpc>
                <a:spcPct val="90000"/>
              </a:lnSpc>
            </a:pPr>
            <a:r>
              <a:rPr lang="it-IT"/>
              <a:t>Molte hanno comprato </a:t>
            </a:r>
            <a:r>
              <a:rPr lang="it-IT" i="1"/>
              <a:t>bond</a:t>
            </a:r>
            <a:r>
              <a:rPr lang="it-IT"/>
              <a:t> cartolarizzati anche attraverso speciali società veicolo fuori bilancio chiamate </a:t>
            </a:r>
            <a:r>
              <a:rPr lang="it-IT" i="1"/>
              <a:t>Conduit </a:t>
            </a:r>
            <a:r>
              <a:rPr lang="it-IT"/>
              <a:t>e</a:t>
            </a:r>
            <a:r>
              <a:rPr lang="it-IT" i="1"/>
              <a:t> Siv</a:t>
            </a:r>
            <a:r>
              <a:rPr lang="it-IT"/>
              <a:t> che ora debbono salvare inglobando nei propri bilanci le loro perdite.</a:t>
            </a:r>
          </a:p>
          <a:p>
            <a:pPr algn="just" eaLnBrk="1" hangingPunct="1">
              <a:lnSpc>
                <a:spcPct val="90000"/>
              </a:lnSpc>
            </a:pPr>
            <a:r>
              <a:rPr lang="it-IT"/>
              <a:t>Hanno in pancia molti </a:t>
            </a:r>
            <a:r>
              <a:rPr lang="it-IT" i="1"/>
              <a:t>Cds</a:t>
            </a:r>
            <a:r>
              <a:rPr lang="it-IT"/>
              <a:t> che non verranno onorati</a:t>
            </a:r>
          </a:p>
          <a:p>
            <a:pPr algn="just" eaLnBrk="1" hangingPunct="1">
              <a:lnSpc>
                <a:spcPct val="90000"/>
              </a:lnSpc>
            </a:pPr>
            <a:r>
              <a:rPr lang="it-IT"/>
              <a:t>Il 15 settembre 2008 LB annuncia la più grande bancarotta della storia degli USA </a:t>
            </a:r>
          </a:p>
        </p:txBody>
      </p:sp>
      <p:sp>
        <p:nvSpPr>
          <p:cNvPr id="15362"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1021C9-129D-44A3-A274-265C473236A5}" type="slidenum">
              <a:rPr lang="it-IT" smtClean="0"/>
              <a:pPr eaLnBrk="1" hangingPunct="1"/>
              <a:t>23</a:t>
            </a:fld>
            <a:endParaRPr lang="it-IT"/>
          </a:p>
        </p:txBody>
      </p:sp>
    </p:spTree>
    <p:extLst>
      <p:ext uri="{BB962C8B-B14F-4D97-AF65-F5344CB8AC3E}">
        <p14:creationId xmlns:p14="http://schemas.microsoft.com/office/powerpoint/2010/main" val="83261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335470"/>
            <a:ext cx="8229600"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spcBef>
                <a:spcPct val="50000"/>
              </a:spcBef>
            </a:pPr>
            <a:r>
              <a:rPr lang="it-IT" sz="3200" b="1" dirty="0">
                <a:solidFill>
                  <a:srgbClr val="0033CC"/>
                </a:solidFill>
                <a:latin typeface="Arial" charset="0"/>
                <a:ea typeface="+mn-ea"/>
                <a:cs typeface="+mn-cs"/>
              </a:rPr>
              <a:t>In sostanza</a:t>
            </a:r>
            <a:r>
              <a:rPr lang="it-IT" sz="2400" b="1" dirty="0">
                <a:solidFill>
                  <a:srgbClr val="0033CC"/>
                </a:solidFill>
                <a:latin typeface="Arial" charset="0"/>
                <a:ea typeface="+mn-ea"/>
                <a:cs typeface="+mn-cs"/>
              </a:rPr>
              <a:t> </a:t>
            </a:r>
            <a:r>
              <a:rPr lang="it-IT" sz="1800" b="1" dirty="0">
                <a:solidFill>
                  <a:srgbClr val="0033CC"/>
                </a:solidFill>
                <a:latin typeface="Arial" charset="0"/>
                <a:ea typeface="+mn-ea"/>
                <a:cs typeface="+mn-cs"/>
              </a:rPr>
              <a:t>(un po’ scolasticamente)</a:t>
            </a:r>
          </a:p>
        </p:txBody>
      </p:sp>
      <p:sp>
        <p:nvSpPr>
          <p:cNvPr id="13315" name="Rectangle 3"/>
          <p:cNvSpPr>
            <a:spLocks noGrp="1" noChangeArrowheads="1"/>
          </p:cNvSpPr>
          <p:nvPr>
            <p:ph idx="1"/>
          </p:nvPr>
        </p:nvSpPr>
        <p:spPr/>
        <p:txBody>
          <a:bodyPr/>
          <a:lstStyle/>
          <a:p>
            <a:pPr eaLnBrk="1" hangingPunct="1">
              <a:buFontTx/>
              <a:buNone/>
            </a:pPr>
            <a:endParaRPr lang="it-IT"/>
          </a:p>
        </p:txBody>
      </p:sp>
      <p:sp>
        <p:nvSpPr>
          <p:cNvPr id="16386"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A3E319-3FA6-46C1-A5B6-877C9A4C0D1F}" type="slidenum">
              <a:rPr lang="it-IT" smtClean="0"/>
              <a:pPr eaLnBrk="1" hangingPunct="1"/>
              <a:t>24</a:t>
            </a:fld>
            <a:endParaRPr lang="it-IT"/>
          </a:p>
        </p:txBody>
      </p:sp>
      <p:sp>
        <p:nvSpPr>
          <p:cNvPr id="13316" name="Line 4"/>
          <p:cNvSpPr>
            <a:spLocks noChangeShapeType="1"/>
          </p:cNvSpPr>
          <p:nvPr/>
        </p:nvSpPr>
        <p:spPr bwMode="auto">
          <a:xfrm flipV="1">
            <a:off x="3071813" y="2205038"/>
            <a:ext cx="0" cy="3529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7" name="Line 5"/>
          <p:cNvSpPr>
            <a:spLocks noChangeShapeType="1"/>
          </p:cNvSpPr>
          <p:nvPr/>
        </p:nvSpPr>
        <p:spPr bwMode="auto">
          <a:xfrm>
            <a:off x="3071813" y="5734050"/>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8" name="Line 6"/>
          <p:cNvSpPr>
            <a:spLocks noChangeShapeType="1"/>
          </p:cNvSpPr>
          <p:nvPr/>
        </p:nvSpPr>
        <p:spPr bwMode="auto">
          <a:xfrm>
            <a:off x="3792539" y="2492376"/>
            <a:ext cx="2808287" cy="2881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9" name="Line 7"/>
          <p:cNvSpPr>
            <a:spLocks noChangeShapeType="1"/>
          </p:cNvSpPr>
          <p:nvPr/>
        </p:nvSpPr>
        <p:spPr bwMode="auto">
          <a:xfrm flipV="1">
            <a:off x="3575050" y="2492376"/>
            <a:ext cx="2952750" cy="2881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20" name="Line 8"/>
          <p:cNvSpPr>
            <a:spLocks noChangeShapeType="1"/>
          </p:cNvSpPr>
          <p:nvPr/>
        </p:nvSpPr>
        <p:spPr bwMode="auto">
          <a:xfrm>
            <a:off x="3503614" y="2997201"/>
            <a:ext cx="2447925" cy="2519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21" name="Line 9"/>
          <p:cNvSpPr>
            <a:spLocks noChangeShapeType="1"/>
          </p:cNvSpPr>
          <p:nvPr/>
        </p:nvSpPr>
        <p:spPr bwMode="auto">
          <a:xfrm flipV="1">
            <a:off x="3287714" y="2276475"/>
            <a:ext cx="2663825" cy="25209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22" name="Text Box 10"/>
          <p:cNvSpPr txBox="1">
            <a:spLocks noChangeArrowheads="1"/>
          </p:cNvSpPr>
          <p:nvPr/>
        </p:nvSpPr>
        <p:spPr bwMode="auto">
          <a:xfrm>
            <a:off x="7032625" y="5661025"/>
            <a:ext cx="863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600"/>
              <a:t>PIL</a:t>
            </a:r>
          </a:p>
        </p:txBody>
      </p:sp>
      <p:sp>
        <p:nvSpPr>
          <p:cNvPr id="13323" name="Text Box 11"/>
          <p:cNvSpPr txBox="1">
            <a:spLocks noChangeArrowheads="1"/>
          </p:cNvSpPr>
          <p:nvPr/>
        </p:nvSpPr>
        <p:spPr bwMode="auto">
          <a:xfrm>
            <a:off x="2279650" y="2133601"/>
            <a:ext cx="647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400"/>
              <a:t>INFL</a:t>
            </a:r>
          </a:p>
        </p:txBody>
      </p:sp>
      <p:sp>
        <p:nvSpPr>
          <p:cNvPr id="13324" name="Text Box 12"/>
          <p:cNvSpPr txBox="1">
            <a:spLocks noChangeArrowheads="1"/>
          </p:cNvSpPr>
          <p:nvPr/>
        </p:nvSpPr>
        <p:spPr bwMode="auto">
          <a:xfrm>
            <a:off x="6527801" y="5241926"/>
            <a:ext cx="5762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a:t>DOM</a:t>
            </a:r>
          </a:p>
        </p:txBody>
      </p:sp>
      <p:sp>
        <p:nvSpPr>
          <p:cNvPr id="13325" name="Text Box 13"/>
          <p:cNvSpPr txBox="1">
            <a:spLocks noChangeArrowheads="1"/>
          </p:cNvSpPr>
          <p:nvPr/>
        </p:nvSpPr>
        <p:spPr bwMode="auto">
          <a:xfrm>
            <a:off x="5197475" y="5386388"/>
            <a:ext cx="10429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a:t>SHOCK DOM. NEG.</a:t>
            </a:r>
          </a:p>
        </p:txBody>
      </p:sp>
      <p:sp>
        <p:nvSpPr>
          <p:cNvPr id="13326" name="Text Box 14"/>
          <p:cNvSpPr txBox="1">
            <a:spLocks noChangeArrowheads="1"/>
          </p:cNvSpPr>
          <p:nvPr/>
        </p:nvSpPr>
        <p:spPr bwMode="auto">
          <a:xfrm>
            <a:off x="6456364" y="2290764"/>
            <a:ext cx="5032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a:t>OFF</a:t>
            </a:r>
          </a:p>
        </p:txBody>
      </p:sp>
      <p:sp>
        <p:nvSpPr>
          <p:cNvPr id="13327" name="Text Box 15"/>
          <p:cNvSpPr txBox="1">
            <a:spLocks noChangeArrowheads="1"/>
          </p:cNvSpPr>
          <p:nvPr/>
        </p:nvSpPr>
        <p:spPr bwMode="auto">
          <a:xfrm>
            <a:off x="5051426" y="2205038"/>
            <a:ext cx="9001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a:t>SHOCK OFF. NEG.</a:t>
            </a:r>
          </a:p>
        </p:txBody>
      </p:sp>
      <p:sp>
        <p:nvSpPr>
          <p:cNvPr id="13328" name="AutoShape 16"/>
          <p:cNvSpPr>
            <a:spLocks noChangeArrowheads="1"/>
          </p:cNvSpPr>
          <p:nvPr/>
        </p:nvSpPr>
        <p:spPr bwMode="auto">
          <a:xfrm>
            <a:off x="5087939" y="3789363"/>
            <a:ext cx="71437" cy="144462"/>
          </a:xfrm>
          <a:custGeom>
            <a:avLst/>
            <a:gdLst>
              <a:gd name="T0" fmla="*/ 4273421 w 21600"/>
              <a:gd name="T1" fmla="*/ 0 h 21600"/>
              <a:gd name="T2" fmla="*/ 1251550 w 21600"/>
              <a:gd name="T3" fmla="*/ 42324457 h 21600"/>
              <a:gd name="T4" fmla="*/ 0 w 21600"/>
              <a:gd name="T5" fmla="*/ 144518394 h 21600"/>
              <a:gd name="T6" fmla="*/ 1251550 w 21600"/>
              <a:gd name="T7" fmla="*/ 246712331 h 21600"/>
              <a:gd name="T8" fmla="*/ 4273421 w 21600"/>
              <a:gd name="T9" fmla="*/ 289036834 h 21600"/>
              <a:gd name="T10" fmla="*/ 7295193 w 21600"/>
              <a:gd name="T11" fmla="*/ 246712331 h 21600"/>
              <a:gd name="T12" fmla="*/ 8546743 w 21600"/>
              <a:gd name="T13" fmla="*/ 144518394 h 21600"/>
              <a:gd name="T14" fmla="*/ 7295193 w 21600"/>
              <a:gd name="T15" fmla="*/ 423244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29" name="AutoShape 17"/>
          <p:cNvSpPr>
            <a:spLocks noChangeArrowheads="1"/>
          </p:cNvSpPr>
          <p:nvPr/>
        </p:nvSpPr>
        <p:spPr bwMode="auto">
          <a:xfrm>
            <a:off x="4295775" y="3789363"/>
            <a:ext cx="71438" cy="144462"/>
          </a:xfrm>
          <a:custGeom>
            <a:avLst/>
            <a:gdLst>
              <a:gd name="T0" fmla="*/ 4273732 w 21600"/>
              <a:gd name="T1" fmla="*/ 0 h 21600"/>
              <a:gd name="T2" fmla="*/ 1251648 w 21600"/>
              <a:gd name="T3" fmla="*/ 42324457 h 21600"/>
              <a:gd name="T4" fmla="*/ 0 w 21600"/>
              <a:gd name="T5" fmla="*/ 144518394 h 21600"/>
              <a:gd name="T6" fmla="*/ 1251648 w 21600"/>
              <a:gd name="T7" fmla="*/ 246712331 h 21600"/>
              <a:gd name="T8" fmla="*/ 4273732 w 21600"/>
              <a:gd name="T9" fmla="*/ 289036834 h 21600"/>
              <a:gd name="T10" fmla="*/ 7295817 w 21600"/>
              <a:gd name="T11" fmla="*/ 246712331 h 21600"/>
              <a:gd name="T12" fmla="*/ 8547475 w 21600"/>
              <a:gd name="T13" fmla="*/ 144518394 h 21600"/>
              <a:gd name="T14" fmla="*/ 7295817 w 21600"/>
              <a:gd name="T15" fmla="*/ 423244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30" name="Line 18"/>
          <p:cNvSpPr>
            <a:spLocks noChangeShapeType="1"/>
          </p:cNvSpPr>
          <p:nvPr/>
        </p:nvSpPr>
        <p:spPr bwMode="auto">
          <a:xfrm flipH="1">
            <a:off x="5375275" y="3357564"/>
            <a:ext cx="230505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31" name="Text Box 19"/>
          <p:cNvSpPr txBox="1">
            <a:spLocks noChangeArrowheads="1"/>
          </p:cNvSpPr>
          <p:nvPr/>
        </p:nvSpPr>
        <p:spPr bwMode="auto">
          <a:xfrm>
            <a:off x="7751764" y="3068638"/>
            <a:ext cx="151288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500"/>
              <a:t>Prima del 2008</a:t>
            </a:r>
          </a:p>
        </p:txBody>
      </p:sp>
      <p:sp>
        <p:nvSpPr>
          <p:cNvPr id="13332" name="Line 20"/>
          <p:cNvSpPr>
            <a:spLocks noChangeShapeType="1"/>
          </p:cNvSpPr>
          <p:nvPr/>
        </p:nvSpPr>
        <p:spPr bwMode="auto">
          <a:xfrm flipH="1" flipV="1">
            <a:off x="4440238" y="3860801"/>
            <a:ext cx="2951162"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33" name="Text Box 21"/>
          <p:cNvSpPr txBox="1">
            <a:spLocks noChangeArrowheads="1"/>
          </p:cNvSpPr>
          <p:nvPr/>
        </p:nvSpPr>
        <p:spPr bwMode="auto">
          <a:xfrm>
            <a:off x="7464426" y="4791076"/>
            <a:ext cx="13684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500"/>
              <a:t>Dopo lo scoppio della crisi</a:t>
            </a:r>
          </a:p>
        </p:txBody>
      </p:sp>
    </p:spTree>
    <p:extLst>
      <p:ext uri="{BB962C8B-B14F-4D97-AF65-F5344CB8AC3E}">
        <p14:creationId xmlns:p14="http://schemas.microsoft.com/office/powerpoint/2010/main" val="2998512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dissolve">
                                      <p:cBhvr>
                                        <p:cTn id="10" dur="500"/>
                                        <p:tgtEl>
                                          <p:spTgt spid="133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22"/>
                                        </p:tgtEl>
                                        <p:attrNameLst>
                                          <p:attrName>style.visibility</p:attrName>
                                        </p:attrNameLst>
                                      </p:cBhvr>
                                      <p:to>
                                        <p:strVal val="visible"/>
                                      </p:to>
                                    </p:set>
                                    <p:animEffect transition="in" filter="dissolve">
                                      <p:cBhvr>
                                        <p:cTn id="13" dur="500"/>
                                        <p:tgtEl>
                                          <p:spTgt spid="133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323"/>
                                        </p:tgtEl>
                                        <p:attrNameLst>
                                          <p:attrName>style.visibility</p:attrName>
                                        </p:attrNameLst>
                                      </p:cBhvr>
                                      <p:to>
                                        <p:strVal val="visible"/>
                                      </p:to>
                                    </p:set>
                                    <p:animEffect transition="in" filter="dissolve">
                                      <p:cBhvr>
                                        <p:cTn id="16" dur="500"/>
                                        <p:tgtEl>
                                          <p:spTgt spid="133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319"/>
                                        </p:tgtEl>
                                        <p:attrNameLst>
                                          <p:attrName>style.visibility</p:attrName>
                                        </p:attrNameLst>
                                      </p:cBhvr>
                                      <p:to>
                                        <p:strVal val="visible"/>
                                      </p:to>
                                    </p:set>
                                    <p:animEffect transition="in" filter="dissolve">
                                      <p:cBhvr>
                                        <p:cTn id="21" dur="500"/>
                                        <p:tgtEl>
                                          <p:spTgt spid="13319"/>
                                        </p:tgtEl>
                                      </p:cBhvr>
                                    </p:animEffect>
                                  </p:childTnLst>
                                </p:cTn>
                              </p:par>
                              <p:par>
                                <p:cTn id="22" presetID="9" presetClass="entr" presetSubtype="0" fill="hold" grpId="0" nodeType="withEffect" nodePh="1">
                                  <p:stCondLst>
                                    <p:cond delay="0"/>
                                  </p:stCondLst>
                                  <p:endCondLst>
                                    <p:cond evt="begin" delay="0">
                                      <p:tn val="22"/>
                                    </p:cond>
                                  </p:endCondLst>
                                  <p:childTnLst>
                                    <p:set>
                                      <p:cBhvr>
                                        <p:cTn id="23" dur="1" fill="hold">
                                          <p:stCondLst>
                                            <p:cond delay="0"/>
                                          </p:stCondLst>
                                        </p:cTn>
                                        <p:tgtEl>
                                          <p:spTgt spid="13315">
                                            <p:txEl>
                                              <p:pRg st="0" end="0"/>
                                            </p:txEl>
                                          </p:spTgt>
                                        </p:tgtEl>
                                        <p:attrNameLst>
                                          <p:attrName>style.visibility</p:attrName>
                                        </p:attrNameLst>
                                      </p:cBhvr>
                                      <p:to>
                                        <p:strVal val="visible"/>
                                      </p:to>
                                    </p:set>
                                    <p:animEffect transition="in" filter="dissolve">
                                      <p:cBhvr>
                                        <p:cTn id="24" dur="500"/>
                                        <p:tgtEl>
                                          <p:spTgt spid="13315">
                                            <p:txEl>
                                              <p:pRg st="0" end="0"/>
                                            </p:txEl>
                                          </p:spTgt>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13328"/>
                                        </p:tgtEl>
                                        <p:attrNameLst>
                                          <p:attrName>style.visibility</p:attrName>
                                        </p:attrNameLst>
                                      </p:cBhvr>
                                      <p:to>
                                        <p:strVal val="visible"/>
                                      </p:to>
                                    </p:set>
                                    <p:anim calcmode="lin" valueType="num">
                                      <p:cBhvr additive="base">
                                        <p:cTn id="27" dur="500" fill="hold"/>
                                        <p:tgtEl>
                                          <p:spTgt spid="13328"/>
                                        </p:tgtEl>
                                        <p:attrNameLst>
                                          <p:attrName>ppt_x</p:attrName>
                                        </p:attrNameLst>
                                      </p:cBhvr>
                                      <p:tavLst>
                                        <p:tav tm="0">
                                          <p:val>
                                            <p:strVal val="#ppt_x"/>
                                          </p:val>
                                        </p:tav>
                                        <p:tav tm="100000">
                                          <p:val>
                                            <p:strVal val="#ppt_x"/>
                                          </p:val>
                                        </p:tav>
                                      </p:tavLst>
                                    </p:anim>
                                    <p:anim calcmode="lin" valueType="num">
                                      <p:cBhvr additive="base">
                                        <p:cTn id="28" dur="500" fill="hold"/>
                                        <p:tgtEl>
                                          <p:spTgt spid="13328"/>
                                        </p:tgtEl>
                                        <p:attrNameLst>
                                          <p:attrName>ppt_y</p:attrName>
                                        </p:attrNameLst>
                                      </p:cBhvr>
                                      <p:tavLst>
                                        <p:tav tm="0">
                                          <p:val>
                                            <p:strVal val="1+#ppt_h/2"/>
                                          </p:val>
                                        </p:tav>
                                        <p:tav tm="100000">
                                          <p:val>
                                            <p:strVal val="#ppt_y"/>
                                          </p:val>
                                        </p:tav>
                                      </p:tavLst>
                                    </p:anim>
                                  </p:childTnLst>
                                </p:cTn>
                              </p:par>
                              <p:par>
                                <p:cTn id="29" presetID="9" presetClass="entr" presetSubtype="0" fill="hold" grpId="0" nodeType="withEffect">
                                  <p:stCondLst>
                                    <p:cond delay="0"/>
                                  </p:stCondLst>
                                  <p:childTnLst>
                                    <p:set>
                                      <p:cBhvr>
                                        <p:cTn id="30" dur="1" fill="hold">
                                          <p:stCondLst>
                                            <p:cond delay="0"/>
                                          </p:stCondLst>
                                        </p:cTn>
                                        <p:tgtEl>
                                          <p:spTgt spid="13318"/>
                                        </p:tgtEl>
                                        <p:attrNameLst>
                                          <p:attrName>style.visibility</p:attrName>
                                        </p:attrNameLst>
                                      </p:cBhvr>
                                      <p:to>
                                        <p:strVal val="visible"/>
                                      </p:to>
                                    </p:set>
                                    <p:animEffect transition="in" filter="dissolve">
                                      <p:cBhvr>
                                        <p:cTn id="31" dur="500"/>
                                        <p:tgtEl>
                                          <p:spTgt spid="133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326"/>
                                        </p:tgtEl>
                                        <p:attrNameLst>
                                          <p:attrName>style.visibility</p:attrName>
                                        </p:attrNameLst>
                                      </p:cBhvr>
                                      <p:to>
                                        <p:strVal val="visible"/>
                                      </p:to>
                                    </p:set>
                                    <p:animEffect transition="in" filter="dissolve">
                                      <p:cBhvr>
                                        <p:cTn id="34" dur="500"/>
                                        <p:tgtEl>
                                          <p:spTgt spid="133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324"/>
                                        </p:tgtEl>
                                        <p:attrNameLst>
                                          <p:attrName>style.visibility</p:attrName>
                                        </p:attrNameLst>
                                      </p:cBhvr>
                                      <p:to>
                                        <p:strVal val="visible"/>
                                      </p:to>
                                    </p:set>
                                    <p:animEffect transition="in" filter="dissolve">
                                      <p:cBhvr>
                                        <p:cTn id="37" dur="500"/>
                                        <p:tgtEl>
                                          <p:spTgt spid="1332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330"/>
                                        </p:tgtEl>
                                        <p:attrNameLst>
                                          <p:attrName>style.visibility</p:attrName>
                                        </p:attrNameLst>
                                      </p:cBhvr>
                                      <p:to>
                                        <p:strVal val="visible"/>
                                      </p:to>
                                    </p:set>
                                    <p:animEffect transition="in" filter="dissolve">
                                      <p:cBhvr>
                                        <p:cTn id="40" dur="500"/>
                                        <p:tgtEl>
                                          <p:spTgt spid="133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331"/>
                                        </p:tgtEl>
                                        <p:attrNameLst>
                                          <p:attrName>style.visibility</p:attrName>
                                        </p:attrNameLst>
                                      </p:cBhvr>
                                      <p:to>
                                        <p:strVal val="visible"/>
                                      </p:to>
                                    </p:set>
                                    <p:animEffect transition="in" filter="dissolve">
                                      <p:cBhvr>
                                        <p:cTn id="43" dur="500"/>
                                        <p:tgtEl>
                                          <p:spTgt spid="133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320"/>
                                        </p:tgtEl>
                                        <p:attrNameLst>
                                          <p:attrName>style.visibility</p:attrName>
                                        </p:attrNameLst>
                                      </p:cBhvr>
                                      <p:to>
                                        <p:strVal val="visible"/>
                                      </p:to>
                                    </p:set>
                                    <p:anim calcmode="lin" valueType="num">
                                      <p:cBhvr additive="base">
                                        <p:cTn id="48" dur="500" fill="hold"/>
                                        <p:tgtEl>
                                          <p:spTgt spid="13320"/>
                                        </p:tgtEl>
                                        <p:attrNameLst>
                                          <p:attrName>ppt_x</p:attrName>
                                        </p:attrNameLst>
                                      </p:cBhvr>
                                      <p:tavLst>
                                        <p:tav tm="0">
                                          <p:val>
                                            <p:strVal val="#ppt_x"/>
                                          </p:val>
                                        </p:tav>
                                        <p:tav tm="100000">
                                          <p:val>
                                            <p:strVal val="#ppt_x"/>
                                          </p:val>
                                        </p:tav>
                                      </p:tavLst>
                                    </p:anim>
                                    <p:anim calcmode="lin" valueType="num">
                                      <p:cBhvr additive="base">
                                        <p:cTn id="49" dur="500" fill="hold"/>
                                        <p:tgtEl>
                                          <p:spTgt spid="133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325"/>
                                        </p:tgtEl>
                                        <p:attrNameLst>
                                          <p:attrName>style.visibility</p:attrName>
                                        </p:attrNameLst>
                                      </p:cBhvr>
                                      <p:to>
                                        <p:strVal val="visible"/>
                                      </p:to>
                                    </p:set>
                                    <p:anim calcmode="lin" valueType="num">
                                      <p:cBhvr additive="base">
                                        <p:cTn id="52" dur="500" fill="hold"/>
                                        <p:tgtEl>
                                          <p:spTgt spid="13325"/>
                                        </p:tgtEl>
                                        <p:attrNameLst>
                                          <p:attrName>ppt_x</p:attrName>
                                        </p:attrNameLst>
                                      </p:cBhvr>
                                      <p:tavLst>
                                        <p:tav tm="0">
                                          <p:val>
                                            <p:strVal val="#ppt_x"/>
                                          </p:val>
                                        </p:tav>
                                        <p:tav tm="100000">
                                          <p:val>
                                            <p:strVal val="#ppt_x"/>
                                          </p:val>
                                        </p:tav>
                                      </p:tavLst>
                                    </p:anim>
                                    <p:anim calcmode="lin" valueType="num">
                                      <p:cBhvr additive="base">
                                        <p:cTn id="53"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321"/>
                                        </p:tgtEl>
                                        <p:attrNameLst>
                                          <p:attrName>style.visibility</p:attrName>
                                        </p:attrNameLst>
                                      </p:cBhvr>
                                      <p:to>
                                        <p:strVal val="visible"/>
                                      </p:to>
                                    </p:set>
                                    <p:anim calcmode="lin" valueType="num">
                                      <p:cBhvr additive="base">
                                        <p:cTn id="58" dur="500" fill="hold"/>
                                        <p:tgtEl>
                                          <p:spTgt spid="13321"/>
                                        </p:tgtEl>
                                        <p:attrNameLst>
                                          <p:attrName>ppt_x</p:attrName>
                                        </p:attrNameLst>
                                      </p:cBhvr>
                                      <p:tavLst>
                                        <p:tav tm="0">
                                          <p:val>
                                            <p:strVal val="#ppt_x"/>
                                          </p:val>
                                        </p:tav>
                                        <p:tav tm="100000">
                                          <p:val>
                                            <p:strVal val="#ppt_x"/>
                                          </p:val>
                                        </p:tav>
                                      </p:tavLst>
                                    </p:anim>
                                    <p:anim calcmode="lin" valueType="num">
                                      <p:cBhvr additive="base">
                                        <p:cTn id="59" dur="500" fill="hold"/>
                                        <p:tgtEl>
                                          <p:spTgt spid="1332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327"/>
                                        </p:tgtEl>
                                        <p:attrNameLst>
                                          <p:attrName>style.visibility</p:attrName>
                                        </p:attrNameLst>
                                      </p:cBhvr>
                                      <p:to>
                                        <p:strVal val="visible"/>
                                      </p:to>
                                    </p:set>
                                    <p:anim calcmode="lin" valueType="num">
                                      <p:cBhvr additive="base">
                                        <p:cTn id="62" dur="500" fill="hold"/>
                                        <p:tgtEl>
                                          <p:spTgt spid="13327"/>
                                        </p:tgtEl>
                                        <p:attrNameLst>
                                          <p:attrName>ppt_x</p:attrName>
                                        </p:attrNameLst>
                                      </p:cBhvr>
                                      <p:tavLst>
                                        <p:tav tm="0">
                                          <p:val>
                                            <p:strVal val="#ppt_x"/>
                                          </p:val>
                                        </p:tav>
                                        <p:tav tm="100000">
                                          <p:val>
                                            <p:strVal val="#ppt_x"/>
                                          </p:val>
                                        </p:tav>
                                      </p:tavLst>
                                    </p:anim>
                                    <p:anim calcmode="lin" valueType="num">
                                      <p:cBhvr additive="base">
                                        <p:cTn id="63"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3329"/>
                                        </p:tgtEl>
                                        <p:attrNameLst>
                                          <p:attrName>style.visibility</p:attrName>
                                        </p:attrNameLst>
                                      </p:cBhvr>
                                      <p:to>
                                        <p:strVal val="visible"/>
                                      </p:to>
                                    </p:set>
                                    <p:animEffect transition="in" filter="dissolve">
                                      <p:cBhvr>
                                        <p:cTn id="68" dur="500"/>
                                        <p:tgtEl>
                                          <p:spTgt spid="13329"/>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3332"/>
                                        </p:tgtEl>
                                        <p:attrNameLst>
                                          <p:attrName>style.visibility</p:attrName>
                                        </p:attrNameLst>
                                      </p:cBhvr>
                                      <p:to>
                                        <p:strVal val="visible"/>
                                      </p:to>
                                    </p:set>
                                    <p:animEffect transition="in" filter="dissolve">
                                      <p:cBhvr>
                                        <p:cTn id="71" dur="500"/>
                                        <p:tgtEl>
                                          <p:spTgt spid="1333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3333"/>
                                        </p:tgtEl>
                                        <p:attrNameLst>
                                          <p:attrName>style.visibility</p:attrName>
                                        </p:attrNameLst>
                                      </p:cBhvr>
                                      <p:to>
                                        <p:strVal val="visible"/>
                                      </p:to>
                                    </p:set>
                                    <p:animEffect transition="in" filter="dissolve">
                                      <p:cBhvr>
                                        <p:cTn id="74" dur="5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animBg="1"/>
      <p:bldP spid="13317" grpId="0" animBg="1"/>
      <p:bldP spid="13318" grpId="0" animBg="1"/>
      <p:bldP spid="13319" grpId="0" animBg="1"/>
      <p:bldP spid="13320" grpId="0" animBg="1"/>
      <p:bldP spid="13321" grpId="0" animBg="1"/>
      <p:bldP spid="13322" grpId="0"/>
      <p:bldP spid="13323" grpId="0"/>
      <p:bldP spid="13324" grpId="0"/>
      <p:bldP spid="13325" grpId="0"/>
      <p:bldP spid="13326" grpId="0"/>
      <p:bldP spid="13327" grpId="0"/>
      <p:bldP spid="13328" grpId="0" animBg="1"/>
      <p:bldP spid="13329" grpId="0" animBg="1"/>
      <p:bldP spid="13330" grpId="0" animBg="1"/>
      <p:bldP spid="13331" grpId="0"/>
      <p:bldP spid="13332" grpId="0" animBg="1"/>
      <p:bldP spid="133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7384"/>
            <a:ext cx="8229600" cy="1143000"/>
          </a:xfrm>
        </p:spPr>
        <p:txBody>
          <a:bodyPr/>
          <a:lstStyle/>
          <a:p>
            <a:pPr eaLnBrk="1" hangingPunct="1"/>
            <a:r>
              <a:rPr lang="it-IT" b="1" dirty="0">
                <a:solidFill>
                  <a:srgbClr val="0033CC"/>
                </a:solidFill>
              </a:rPr>
              <a:t>Ed ecco gli esiti.. </a:t>
            </a:r>
            <a:r>
              <a:rPr lang="it-IT" sz="2400" dirty="0"/>
              <a:t>(dati Fonte </a:t>
            </a:r>
            <a:r>
              <a:rPr lang="it-IT" sz="2400" dirty="0" err="1"/>
              <a:t>Eurostat</a:t>
            </a:r>
            <a:r>
              <a:rPr lang="it-IT" sz="2400" dirty="0"/>
              <a:t>)</a:t>
            </a:r>
          </a:p>
        </p:txBody>
      </p:sp>
      <p:pic>
        <p:nvPicPr>
          <p:cNvPr id="17411" name="Picture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4" y="908721"/>
            <a:ext cx="8885237"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1775520" y="562234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it-IT" sz="3200" b="1" dirty="0">
                <a:solidFill>
                  <a:srgbClr val="0033CC"/>
                </a:solidFill>
                <a:latin typeface="Arial" charset="0"/>
                <a:ea typeface="+mn-ea"/>
                <a:cs typeface="+mn-cs"/>
              </a:rPr>
              <a:t>Ma…come si reagisce a una simile crisi?</a:t>
            </a:r>
          </a:p>
          <a:p>
            <a:pPr>
              <a:spcBef>
                <a:spcPts val="0"/>
              </a:spcBef>
            </a:pPr>
            <a:r>
              <a:rPr lang="it-IT" sz="3200" b="1" dirty="0">
                <a:solidFill>
                  <a:srgbClr val="0033CC"/>
                </a:solidFill>
                <a:latin typeface="Arial" charset="0"/>
                <a:ea typeface="+mn-ea"/>
                <a:cs typeface="+mn-cs"/>
              </a:rPr>
              <a:t>Il ruolo della Politica Economica</a:t>
            </a:r>
            <a:endParaRPr lang="it-IT" sz="1800" b="1" dirty="0">
              <a:solidFill>
                <a:srgbClr val="0033CC"/>
              </a:solidFill>
              <a:latin typeface="Arial" charset="0"/>
              <a:ea typeface="+mn-ea"/>
              <a:cs typeface="+mn-cs"/>
            </a:endParaRPr>
          </a:p>
        </p:txBody>
      </p:sp>
    </p:spTree>
    <p:extLst>
      <p:ext uri="{BB962C8B-B14F-4D97-AF65-F5344CB8AC3E}">
        <p14:creationId xmlns:p14="http://schemas.microsoft.com/office/powerpoint/2010/main" val="322251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p:txBody>
          <a:bodyPr/>
          <a:lstStyle/>
          <a:p>
            <a:pPr algn="ctr" eaLnBrk="1" hangingPunct="1">
              <a:buFontTx/>
              <a:buNone/>
            </a:pPr>
            <a:endParaRPr lang="it-IT" sz="6000" dirty="0"/>
          </a:p>
          <a:p>
            <a:pPr algn="ctr" eaLnBrk="1" hangingPunct="1">
              <a:buFontTx/>
              <a:buNone/>
            </a:pPr>
            <a:r>
              <a:rPr lang="it-IT" sz="6000" dirty="0"/>
              <a:t>IL CICLO ECONOMICO</a:t>
            </a:r>
          </a:p>
        </p:txBody>
      </p:sp>
      <p:sp>
        <p:nvSpPr>
          <p:cNvPr id="1843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3F8FD4-BB39-4FD8-80B6-B17C9E7D6463}" type="slidenum">
              <a:rPr lang="it-IT" smtClean="0"/>
              <a:pPr eaLnBrk="1" hangingPunct="1"/>
              <a:t>26</a:t>
            </a:fld>
            <a:endParaRPr lang="it-IT"/>
          </a:p>
        </p:txBody>
      </p:sp>
    </p:spTree>
    <p:extLst>
      <p:ext uri="{BB962C8B-B14F-4D97-AF65-F5344CB8AC3E}">
        <p14:creationId xmlns:p14="http://schemas.microsoft.com/office/powerpoint/2010/main" val="12613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4"/>
          <p:cNvSpPr>
            <a:spLocks noGrp="1"/>
          </p:cNvSpPr>
          <p:nvPr>
            <p:ph type="title"/>
          </p:nvPr>
        </p:nvSpPr>
        <p:spPr>
          <a:xfrm>
            <a:off x="1981200" y="44625"/>
            <a:ext cx="8229600" cy="706437"/>
          </a:xfrm>
          <a:solidFill>
            <a:srgbClr val="FFFF00"/>
          </a:solidFill>
          <a:ln>
            <a:solidFill>
              <a:schemeClr val="tx1"/>
            </a:solidFill>
            <a:miter lim="800000"/>
            <a:headEnd/>
            <a:tailEnd/>
          </a:ln>
        </p:spPr>
        <p:txBody>
          <a:bodyPr>
            <a:normAutofit/>
          </a:bodyPr>
          <a:lstStyle/>
          <a:p>
            <a:r>
              <a:rPr lang="it-IT" sz="3200" b="1" dirty="0"/>
              <a:t>L’apparenza inganna, o meglio, dissimula</a:t>
            </a:r>
            <a:endParaRPr lang="it-IT" sz="1600" b="1" dirty="0"/>
          </a:p>
        </p:txBody>
      </p:sp>
      <p:pic>
        <p:nvPicPr>
          <p:cNvPr id="1945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31504" y="836713"/>
            <a:ext cx="4968552" cy="2654431"/>
          </a:xfrm>
          <a:noFill/>
        </p:spPr>
      </p:pic>
      <p:sp>
        <p:nvSpPr>
          <p:cNvPr id="19460"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B30A19-E765-4298-A01B-0017929CF940}" type="slidenum">
              <a:rPr lang="it-IT" smtClean="0"/>
              <a:pPr eaLnBrk="1" hangingPunct="1"/>
              <a:t>27</a:t>
            </a:fld>
            <a:endParaRPr lang="it-IT"/>
          </a:p>
        </p:txBody>
      </p:sp>
      <p:pic>
        <p:nvPicPr>
          <p:cNvPr id="158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750" y="3918395"/>
            <a:ext cx="4456698" cy="267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792" y="3918396"/>
            <a:ext cx="4455705" cy="267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CasellaDiTesto 8"/>
          <p:cNvSpPr txBox="1">
            <a:spLocks noChangeArrowheads="1"/>
          </p:cNvSpPr>
          <p:nvPr/>
        </p:nvSpPr>
        <p:spPr bwMode="auto">
          <a:xfrm>
            <a:off x="1703389" y="6381750"/>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Fonte: Eurostat database</a:t>
            </a:r>
          </a:p>
        </p:txBody>
      </p:sp>
      <p:sp>
        <p:nvSpPr>
          <p:cNvPr id="10" name="CasellaDiTesto 9"/>
          <p:cNvSpPr txBox="1">
            <a:spLocks noChangeArrowheads="1"/>
          </p:cNvSpPr>
          <p:nvPr/>
        </p:nvSpPr>
        <p:spPr bwMode="auto">
          <a:xfrm>
            <a:off x="6672065" y="882469"/>
            <a:ext cx="3890081" cy="2696123"/>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2000" dirty="0" err="1">
                <a:cs typeface="Times New Roman" pitchFamily="18" charset="0"/>
              </a:rPr>
              <a:t>Guardando</a:t>
            </a:r>
            <a:r>
              <a:rPr lang="en-US" sz="2000" dirty="0">
                <a:cs typeface="Times New Roman" pitchFamily="18" charset="0"/>
              </a:rPr>
              <a:t> </a:t>
            </a:r>
            <a:r>
              <a:rPr lang="en-US" sz="2000" dirty="0" err="1">
                <a:cs typeface="Times New Roman" pitchFamily="18" charset="0"/>
              </a:rPr>
              <a:t>all’evoluzione</a:t>
            </a:r>
            <a:r>
              <a:rPr lang="en-US" sz="2000" dirty="0">
                <a:cs typeface="Times New Roman" pitchFamily="18" charset="0"/>
              </a:rPr>
              <a:t> di del GDP </a:t>
            </a:r>
            <a:r>
              <a:rPr lang="en-US" sz="2000" dirty="0" err="1">
                <a:cs typeface="Times New Roman" pitchFamily="18" charset="0"/>
              </a:rPr>
              <a:t>reale</a:t>
            </a:r>
            <a:r>
              <a:rPr lang="en-US" sz="2000" dirty="0">
                <a:cs typeface="Times New Roman" pitchFamily="18" charset="0"/>
              </a:rPr>
              <a:t> di </a:t>
            </a:r>
            <a:r>
              <a:rPr lang="en-US" sz="2000" dirty="0" err="1">
                <a:cs typeface="Times New Roman" pitchFamily="18" charset="0"/>
              </a:rPr>
              <a:t>qualunque</a:t>
            </a:r>
            <a:r>
              <a:rPr lang="en-US" sz="2000" dirty="0">
                <a:cs typeface="Times New Roman" pitchFamily="18" charset="0"/>
              </a:rPr>
              <a:t> </a:t>
            </a:r>
            <a:r>
              <a:rPr lang="en-US" sz="2000" dirty="0" err="1">
                <a:cs typeface="Times New Roman" pitchFamily="18" charset="0"/>
              </a:rPr>
              <a:t>paese</a:t>
            </a:r>
            <a:r>
              <a:rPr lang="en-US" sz="2000" dirty="0">
                <a:cs typeface="Times New Roman" pitchFamily="18" charset="0"/>
              </a:rPr>
              <a:t> </a:t>
            </a:r>
            <a:r>
              <a:rPr lang="en-US" sz="2000" dirty="0" err="1">
                <a:cs typeface="Times New Roman" pitchFamily="18" charset="0"/>
              </a:rPr>
              <a:t>industrializzato</a:t>
            </a:r>
            <a:r>
              <a:rPr lang="en-US" sz="2000" dirty="0">
                <a:cs typeface="Times New Roman" pitchFamily="18" charset="0"/>
              </a:rPr>
              <a:t> </a:t>
            </a:r>
            <a:r>
              <a:rPr lang="en-US" sz="2000" dirty="0" err="1">
                <a:cs typeface="Times New Roman" pitchFamily="18" charset="0"/>
              </a:rPr>
              <a:t>si</a:t>
            </a:r>
            <a:r>
              <a:rPr lang="en-US" sz="2000" dirty="0">
                <a:cs typeface="Times New Roman" pitchFamily="18" charset="0"/>
              </a:rPr>
              <a:t> </a:t>
            </a:r>
            <a:r>
              <a:rPr lang="en-US" sz="2000" dirty="0" err="1">
                <a:cs typeface="Times New Roman" pitchFamily="18" charset="0"/>
              </a:rPr>
              <a:t>osserva</a:t>
            </a:r>
            <a:r>
              <a:rPr lang="en-US" sz="2000" dirty="0">
                <a:cs typeface="Times New Roman" pitchFamily="18" charset="0"/>
              </a:rPr>
              <a:t> </a:t>
            </a:r>
            <a:r>
              <a:rPr lang="en-US" sz="2000" dirty="0" err="1">
                <a:cs typeface="Times New Roman" pitchFamily="18" charset="0"/>
              </a:rPr>
              <a:t>che</a:t>
            </a:r>
            <a:r>
              <a:rPr lang="en-US" sz="2000" dirty="0">
                <a:cs typeface="Times New Roman" pitchFamily="18" charset="0"/>
              </a:rPr>
              <a:t>:</a:t>
            </a:r>
          </a:p>
          <a:p>
            <a:pPr lvl="1" algn="just" eaLnBrk="1" hangingPunct="1">
              <a:lnSpc>
                <a:spcPct val="90000"/>
              </a:lnSpc>
              <a:buFont typeface="Arial" charset="0"/>
              <a:buChar char="•"/>
            </a:pPr>
            <a:r>
              <a:rPr lang="en-US" sz="1600" dirty="0">
                <a:cs typeface="Times New Roman" pitchFamily="18" charset="0"/>
              </a:rPr>
              <a:t>In </a:t>
            </a:r>
            <a:r>
              <a:rPr lang="en-US" sz="1600" dirty="0" err="1">
                <a:cs typeface="Times New Roman" pitchFamily="18" charset="0"/>
              </a:rPr>
              <a:t>generale</a:t>
            </a:r>
            <a:r>
              <a:rPr lang="en-US" sz="1600" dirty="0">
                <a:cs typeface="Times New Roman" pitchFamily="18" charset="0"/>
              </a:rPr>
              <a:t> </a:t>
            </a:r>
            <a:r>
              <a:rPr lang="en-US" sz="1600" dirty="0" err="1">
                <a:cs typeface="Times New Roman" pitchFamily="18" charset="0"/>
              </a:rPr>
              <a:t>il</a:t>
            </a:r>
            <a:r>
              <a:rPr lang="en-US" sz="1600" dirty="0">
                <a:cs typeface="Times New Roman" pitchFamily="18" charset="0"/>
              </a:rPr>
              <a:t> GDP </a:t>
            </a:r>
            <a:r>
              <a:rPr lang="en-US" sz="1600" dirty="0" err="1">
                <a:cs typeface="Times New Roman" pitchFamily="18" charset="0"/>
              </a:rPr>
              <a:t>cresce</a:t>
            </a:r>
            <a:r>
              <a:rPr lang="en-US" sz="1600" dirty="0">
                <a:cs typeface="Times New Roman" pitchFamily="18" charset="0"/>
              </a:rPr>
              <a:t> </a:t>
            </a:r>
            <a:r>
              <a:rPr lang="en-US" sz="1600" dirty="0" err="1">
                <a:cs typeface="Times New Roman" pitchFamily="18" charset="0"/>
              </a:rPr>
              <a:t>nel</a:t>
            </a:r>
            <a:r>
              <a:rPr lang="en-US" sz="1600" dirty="0">
                <a:cs typeface="Times New Roman" pitchFamily="18" charset="0"/>
              </a:rPr>
              <a:t> tempo;</a:t>
            </a:r>
          </a:p>
          <a:p>
            <a:pPr lvl="1" algn="just" eaLnBrk="1" hangingPunct="1">
              <a:lnSpc>
                <a:spcPct val="90000"/>
              </a:lnSpc>
              <a:buFont typeface="Arial" charset="0"/>
              <a:buChar char="•"/>
            </a:pPr>
            <a:r>
              <a:rPr lang="en-US" sz="1600" dirty="0">
                <a:cs typeface="Times New Roman" pitchFamily="18" charset="0"/>
              </a:rPr>
              <a:t>La </a:t>
            </a:r>
            <a:r>
              <a:rPr lang="en-US" sz="1600" dirty="0" err="1">
                <a:cs typeface="Times New Roman" pitchFamily="18" charset="0"/>
              </a:rPr>
              <a:t>sua</a:t>
            </a:r>
            <a:r>
              <a:rPr lang="en-US" sz="1600" dirty="0">
                <a:cs typeface="Times New Roman" pitchFamily="18" charset="0"/>
              </a:rPr>
              <a:t> </a:t>
            </a:r>
            <a:r>
              <a:rPr lang="en-US" sz="1600" dirty="0" err="1">
                <a:cs typeface="Times New Roman" pitchFamily="18" charset="0"/>
              </a:rPr>
              <a:t>crescita</a:t>
            </a:r>
            <a:r>
              <a:rPr lang="en-US" sz="1600" dirty="0">
                <a:cs typeface="Times New Roman" pitchFamily="18" charset="0"/>
              </a:rPr>
              <a:t> non è </a:t>
            </a:r>
            <a:r>
              <a:rPr lang="en-US" sz="1600" dirty="0" err="1">
                <a:cs typeface="Times New Roman" pitchFamily="18" charset="0"/>
              </a:rPr>
              <a:t>lineare</a:t>
            </a:r>
            <a:r>
              <a:rPr lang="en-US" sz="1600" dirty="0">
                <a:cs typeface="Times New Roman" pitchFamily="18" charset="0"/>
              </a:rPr>
              <a:t> ma </a:t>
            </a:r>
            <a:r>
              <a:rPr lang="en-US" sz="1600" dirty="0" err="1">
                <a:cs typeface="Times New Roman" pitchFamily="18" charset="0"/>
              </a:rPr>
              <a:t>risulta</a:t>
            </a:r>
            <a:r>
              <a:rPr lang="en-US" sz="1600" dirty="0">
                <a:cs typeface="Times New Roman" pitchFamily="18" charset="0"/>
              </a:rPr>
              <a:t> da un mix di (a) trend </a:t>
            </a:r>
            <a:r>
              <a:rPr lang="en-US" sz="1600" dirty="0" err="1">
                <a:cs typeface="Times New Roman" pitchFamily="18" charset="0"/>
              </a:rPr>
              <a:t>più</a:t>
            </a:r>
            <a:r>
              <a:rPr lang="en-US" sz="1600" dirty="0">
                <a:cs typeface="Times New Roman" pitchFamily="18" charset="0"/>
              </a:rPr>
              <a:t> o </a:t>
            </a:r>
            <a:r>
              <a:rPr lang="en-US" sz="1600" dirty="0" err="1">
                <a:cs typeface="Times New Roman" pitchFamily="18" charset="0"/>
              </a:rPr>
              <a:t>meno</a:t>
            </a:r>
            <a:r>
              <a:rPr lang="en-US" sz="1600" dirty="0">
                <a:cs typeface="Times New Roman" pitchFamily="18" charset="0"/>
              </a:rPr>
              <a:t> </a:t>
            </a:r>
            <a:r>
              <a:rPr lang="en-US" sz="1600" dirty="0" err="1">
                <a:cs typeface="Times New Roman" pitchFamily="18" charset="0"/>
              </a:rPr>
              <a:t>lineari</a:t>
            </a:r>
            <a:r>
              <a:rPr lang="en-US" sz="1600" dirty="0">
                <a:cs typeface="Times New Roman" pitchFamily="18" charset="0"/>
              </a:rPr>
              <a:t> di </a:t>
            </a:r>
            <a:r>
              <a:rPr lang="en-US" sz="1600" dirty="0" err="1">
                <a:cs typeface="Times New Roman" pitchFamily="18" charset="0"/>
              </a:rPr>
              <a:t>lungo</a:t>
            </a:r>
            <a:r>
              <a:rPr lang="en-US" sz="1600" dirty="0">
                <a:cs typeface="Times New Roman" pitchFamily="18" charset="0"/>
              </a:rPr>
              <a:t> </a:t>
            </a:r>
            <a:r>
              <a:rPr lang="en-US" sz="1600" dirty="0" err="1">
                <a:cs typeface="Times New Roman" pitchFamily="18" charset="0"/>
              </a:rPr>
              <a:t>periodo</a:t>
            </a:r>
            <a:r>
              <a:rPr lang="en-US" sz="1600" dirty="0">
                <a:cs typeface="Times New Roman" pitchFamily="18" charset="0"/>
              </a:rPr>
              <a:t> e di (b) </a:t>
            </a:r>
            <a:r>
              <a:rPr lang="en-US" sz="1600" dirty="0" err="1">
                <a:cs typeface="Times New Roman" pitchFamily="18" charset="0"/>
              </a:rPr>
              <a:t>fluttuazioni</a:t>
            </a:r>
            <a:r>
              <a:rPr lang="en-US" sz="1600" dirty="0">
                <a:cs typeface="Times New Roman" pitchFamily="18" charset="0"/>
              </a:rPr>
              <a:t> </a:t>
            </a:r>
            <a:r>
              <a:rPr lang="en-US" sz="1600" dirty="0" err="1">
                <a:cs typeface="Times New Roman" pitchFamily="18" charset="0"/>
              </a:rPr>
              <a:t>cicliche</a:t>
            </a:r>
            <a:r>
              <a:rPr lang="en-US" sz="1600" dirty="0">
                <a:cs typeface="Times New Roman" pitchFamily="18" charset="0"/>
              </a:rPr>
              <a:t> di breve </a:t>
            </a:r>
            <a:r>
              <a:rPr lang="en-US" sz="1600" dirty="0" err="1">
                <a:cs typeface="Times New Roman" pitchFamily="18" charset="0"/>
              </a:rPr>
              <a:t>periodo</a:t>
            </a:r>
            <a:r>
              <a:rPr lang="en-US" sz="1600" dirty="0">
                <a:cs typeface="Times New Roman" pitchFamily="18" charset="0"/>
              </a:rPr>
              <a:t> </a:t>
            </a:r>
            <a:r>
              <a:rPr lang="en-US" sz="1600" dirty="0" err="1">
                <a:cs typeface="Times New Roman" pitchFamily="18" charset="0"/>
              </a:rPr>
              <a:t>intorno</a:t>
            </a:r>
            <a:r>
              <a:rPr lang="en-US" sz="1600" dirty="0">
                <a:cs typeface="Times New Roman" pitchFamily="18" charset="0"/>
              </a:rPr>
              <a:t> a </a:t>
            </a:r>
            <a:r>
              <a:rPr lang="en-US" sz="1600" dirty="0" err="1">
                <a:cs typeface="Times New Roman" pitchFamily="18" charset="0"/>
              </a:rPr>
              <a:t>questo</a:t>
            </a:r>
            <a:r>
              <a:rPr lang="en-US" sz="1600" dirty="0">
                <a:cs typeface="Times New Roman" pitchFamily="18" charset="0"/>
              </a:rPr>
              <a:t> trend</a:t>
            </a:r>
            <a:endParaRPr lang="it-IT" sz="1600" dirty="0"/>
          </a:p>
        </p:txBody>
      </p:sp>
      <p:sp>
        <p:nvSpPr>
          <p:cNvPr id="2" name="CasellaDiTesto 1"/>
          <p:cNvSpPr txBox="1"/>
          <p:nvPr/>
        </p:nvSpPr>
        <p:spPr>
          <a:xfrm>
            <a:off x="2224994" y="2204865"/>
            <a:ext cx="2448272" cy="646331"/>
          </a:xfrm>
          <a:prstGeom prst="rect">
            <a:avLst/>
          </a:prstGeom>
          <a:solidFill>
            <a:schemeClr val="accent6">
              <a:lumMod val="20000"/>
              <a:lumOff val="80000"/>
            </a:schemeClr>
          </a:solidFill>
          <a:ln>
            <a:solidFill>
              <a:schemeClr val="tx1"/>
            </a:solidFill>
          </a:ln>
        </p:spPr>
        <p:txBody>
          <a:bodyPr wrap="square" rtlCol="0">
            <a:spAutoFit/>
          </a:bodyPr>
          <a:lstStyle/>
          <a:p>
            <a:r>
              <a:rPr lang="it-IT" dirty="0"/>
              <a:t>Il PIL reale in Italia e Svizzera</a:t>
            </a:r>
          </a:p>
        </p:txBody>
      </p:sp>
      <p:sp>
        <p:nvSpPr>
          <p:cNvPr id="11" name="CasellaDiTesto 10"/>
          <p:cNvSpPr txBox="1"/>
          <p:nvPr/>
        </p:nvSpPr>
        <p:spPr>
          <a:xfrm>
            <a:off x="2207568" y="3851756"/>
            <a:ext cx="2448272" cy="369332"/>
          </a:xfrm>
          <a:prstGeom prst="rect">
            <a:avLst/>
          </a:prstGeom>
          <a:solidFill>
            <a:schemeClr val="accent6">
              <a:lumMod val="20000"/>
              <a:lumOff val="80000"/>
            </a:schemeClr>
          </a:solidFill>
          <a:ln>
            <a:solidFill>
              <a:schemeClr val="tx1"/>
            </a:solidFill>
          </a:ln>
        </p:spPr>
        <p:txBody>
          <a:bodyPr wrap="square" rtlCol="0">
            <a:spAutoFit/>
          </a:bodyPr>
          <a:lstStyle/>
          <a:p>
            <a:r>
              <a:rPr lang="it-IT" dirty="0"/>
              <a:t>Il suo trend «secolare»</a:t>
            </a:r>
          </a:p>
        </p:txBody>
      </p:sp>
      <p:sp>
        <p:nvSpPr>
          <p:cNvPr id="12" name="CasellaDiTesto 11"/>
          <p:cNvSpPr txBox="1"/>
          <p:nvPr/>
        </p:nvSpPr>
        <p:spPr>
          <a:xfrm>
            <a:off x="7824192" y="3789040"/>
            <a:ext cx="2592288" cy="369332"/>
          </a:xfrm>
          <a:prstGeom prst="rect">
            <a:avLst/>
          </a:prstGeom>
          <a:solidFill>
            <a:schemeClr val="accent6">
              <a:lumMod val="20000"/>
              <a:lumOff val="80000"/>
            </a:schemeClr>
          </a:solidFill>
          <a:ln>
            <a:solidFill>
              <a:schemeClr val="tx1"/>
            </a:solidFill>
          </a:ln>
        </p:spPr>
        <p:txBody>
          <a:bodyPr wrap="square" rtlCol="0">
            <a:spAutoFit/>
          </a:bodyPr>
          <a:lstStyle/>
          <a:p>
            <a:r>
              <a:rPr lang="it-IT" dirty="0"/>
              <a:t>E il ciclo di breve periodo</a:t>
            </a:r>
          </a:p>
        </p:txBody>
      </p:sp>
    </p:spTree>
    <p:extLst>
      <p:ext uri="{BB962C8B-B14F-4D97-AF65-F5344CB8AC3E}">
        <p14:creationId xmlns:p14="http://schemas.microsoft.com/office/powerpoint/2010/main" val="2280299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8723"/>
                                        </p:tgtEl>
                                        <p:attrNameLst>
                                          <p:attrName>style.visibility</p:attrName>
                                        </p:attrNameLst>
                                      </p:cBhvr>
                                      <p:to>
                                        <p:strVal val="visible"/>
                                      </p:to>
                                    </p:set>
                                    <p:animEffect transition="in" filter="randombar(horizontal)">
                                      <p:cBhvr>
                                        <p:cTn id="7" dur="500"/>
                                        <p:tgtEl>
                                          <p:spTgt spid="1587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8724"/>
                                        </p:tgtEl>
                                        <p:attrNameLst>
                                          <p:attrName>style.visibility</p:attrName>
                                        </p:attrNameLst>
                                      </p:cBhvr>
                                      <p:to>
                                        <p:strVal val="visible"/>
                                      </p:to>
                                    </p:set>
                                    <p:animEffect transition="in" filter="randombar(horizontal)">
                                      <p:cBhvr>
                                        <p:cTn id="15" dur="500"/>
                                        <p:tgtEl>
                                          <p:spTgt spid="1587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7850" y="260351"/>
            <a:ext cx="8496300" cy="792163"/>
          </a:xfrm>
          <a:solidFill>
            <a:srgbClr val="FFFF00"/>
          </a:solidFill>
          <a:ln>
            <a:solidFill>
              <a:schemeClr val="tx1"/>
            </a:solidFill>
            <a:miter lim="800000"/>
            <a:headEnd/>
            <a:tailEnd/>
          </a:ln>
        </p:spPr>
        <p:txBody>
          <a:bodyPr vert="horz" lIns="91440" tIns="45720" rIns="91440" bIns="45720" rtlCol="0" anchor="ctr">
            <a:normAutofit/>
          </a:bodyPr>
          <a:lstStyle/>
          <a:p>
            <a:r>
              <a:rPr lang="en-US" sz="3200" b="1"/>
              <a:t>Il ciclo economico da un punto di vista teorico</a:t>
            </a:r>
          </a:p>
        </p:txBody>
      </p:sp>
      <p:sp>
        <p:nvSpPr>
          <p:cNvPr id="20483" name="Rectangle 5"/>
          <p:cNvSpPr>
            <a:spLocks noGrp="1" noChangeArrowheads="1"/>
          </p:cNvSpPr>
          <p:nvPr>
            <p:ph type="body" sz="half" idx="1"/>
          </p:nvPr>
        </p:nvSpPr>
        <p:spPr>
          <a:xfrm>
            <a:off x="1981200" y="1268413"/>
            <a:ext cx="8229600" cy="1325562"/>
          </a:xfrm>
          <a:noFill/>
        </p:spPr>
        <p:txBody>
          <a:bodyPr>
            <a:normAutofit lnSpcReduction="10000"/>
          </a:bodyPr>
          <a:lstStyle/>
          <a:p>
            <a:r>
              <a:rPr lang="en-US" sz="2800"/>
              <a:t>Fluttuazioni periodiche delle variabili macroeconomiche (in particolare il GDP) intorno ai loro trend di lungo periodo</a:t>
            </a:r>
          </a:p>
        </p:txBody>
      </p:sp>
      <p:pic>
        <p:nvPicPr>
          <p:cNvPr id="20484"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27350" y="2781300"/>
            <a:ext cx="6408738" cy="3879850"/>
          </a:xfrm>
          <a:extLst>
            <a:ext uri="{91240B29-F687-4F45-9708-019B960494DF}">
              <a14:hiddenLine xmlns:a14="http://schemas.microsoft.com/office/drawing/2010/main" w="9525" algn="ctr">
                <a:solidFill>
                  <a:schemeClr val="tx1"/>
                </a:solidFill>
                <a:miter lim="800000"/>
                <a:headEnd/>
                <a:tailEnd/>
              </a14:hiddenLine>
            </a:ext>
          </a:extLst>
        </p:spPr>
      </p:pic>
      <p:sp>
        <p:nvSpPr>
          <p:cNvPr id="20485" name="Rectangle 8"/>
          <p:cNvSpPr>
            <a:spLocks noChangeArrowheads="1"/>
          </p:cNvSpPr>
          <p:nvPr/>
        </p:nvSpPr>
        <p:spPr bwMode="auto">
          <a:xfrm>
            <a:off x="2495550" y="6453188"/>
            <a:ext cx="7848600" cy="215900"/>
          </a:xfrm>
          <a:prstGeom prst="rect">
            <a:avLst/>
          </a:prstGeom>
          <a:solidFill>
            <a:schemeClr val="bg1"/>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37711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981200" y="115889"/>
            <a:ext cx="8229600" cy="561975"/>
          </a:xfrm>
          <a:solidFill>
            <a:srgbClr val="FFFF00"/>
          </a:solidFill>
          <a:ln>
            <a:solidFill>
              <a:schemeClr val="tx1"/>
            </a:solidFill>
            <a:miter lim="800000"/>
            <a:headEnd/>
            <a:tailEnd/>
          </a:ln>
        </p:spPr>
        <p:txBody>
          <a:bodyPr vert="horz" lIns="91440" tIns="45720" rIns="91440" bIns="45720" rtlCol="0" anchor="ctr">
            <a:normAutofit fontScale="90000"/>
          </a:bodyPr>
          <a:lstStyle/>
          <a:p>
            <a:r>
              <a:rPr lang="it-IT" sz="3200" b="1" dirty="0"/>
              <a:t>Elementi generali</a:t>
            </a:r>
          </a:p>
        </p:txBody>
      </p:sp>
      <p:sp>
        <p:nvSpPr>
          <p:cNvPr id="21507" name="Rectangle 3"/>
          <p:cNvSpPr>
            <a:spLocks noGrp="1" noChangeArrowheads="1"/>
          </p:cNvSpPr>
          <p:nvPr>
            <p:ph sz="half" idx="1"/>
          </p:nvPr>
        </p:nvSpPr>
        <p:spPr>
          <a:xfrm>
            <a:off x="1703388" y="836614"/>
            <a:ext cx="3740150" cy="3671887"/>
          </a:xfrm>
          <a:ln>
            <a:solidFill>
              <a:schemeClr val="tx1"/>
            </a:solidFill>
            <a:miter lim="800000"/>
            <a:headEnd/>
            <a:tailEnd/>
          </a:ln>
        </p:spPr>
        <p:txBody>
          <a:bodyPr/>
          <a:lstStyle/>
          <a:p>
            <a:pPr>
              <a:lnSpc>
                <a:spcPct val="90000"/>
              </a:lnSpc>
            </a:pPr>
            <a:r>
              <a:rPr lang="en-US" sz="3600"/>
              <a:t>Espansioni</a:t>
            </a:r>
          </a:p>
          <a:p>
            <a:pPr>
              <a:lnSpc>
                <a:spcPct val="90000"/>
              </a:lnSpc>
            </a:pPr>
            <a:r>
              <a:rPr lang="en-US" sz="3600">
                <a:solidFill>
                  <a:schemeClr val="accent2"/>
                </a:solidFill>
              </a:rPr>
              <a:t>Picchi</a:t>
            </a:r>
          </a:p>
          <a:p>
            <a:pPr>
              <a:lnSpc>
                <a:spcPct val="90000"/>
              </a:lnSpc>
            </a:pPr>
            <a:r>
              <a:rPr lang="en-US" sz="3600">
                <a:solidFill>
                  <a:srgbClr val="CC0000"/>
                </a:solidFill>
              </a:rPr>
              <a:t>Variabili procicliche</a:t>
            </a:r>
            <a:endParaRPr lang="en-US" sz="3600"/>
          </a:p>
          <a:p>
            <a:pPr>
              <a:lnSpc>
                <a:spcPct val="90000"/>
              </a:lnSpc>
            </a:pPr>
            <a:r>
              <a:rPr lang="en-US" sz="3600">
                <a:solidFill>
                  <a:srgbClr val="00B050"/>
                </a:solidFill>
              </a:rPr>
              <a:t>Leading indicators</a:t>
            </a:r>
          </a:p>
        </p:txBody>
      </p:sp>
      <p:sp>
        <p:nvSpPr>
          <p:cNvPr id="21508" name="Rectangle 5"/>
          <p:cNvSpPr>
            <a:spLocks noGrp="1" noChangeArrowheads="1"/>
          </p:cNvSpPr>
          <p:nvPr>
            <p:ph sz="half" idx="2"/>
          </p:nvPr>
        </p:nvSpPr>
        <p:spPr>
          <a:xfrm>
            <a:off x="5591175" y="836614"/>
            <a:ext cx="4897438" cy="3671887"/>
          </a:xfrm>
          <a:ln>
            <a:solidFill>
              <a:schemeClr val="tx1"/>
            </a:solidFill>
            <a:miter lim="800000"/>
            <a:headEnd/>
            <a:tailEnd/>
          </a:ln>
        </p:spPr>
        <p:txBody>
          <a:bodyPr/>
          <a:lstStyle/>
          <a:p>
            <a:pPr>
              <a:lnSpc>
                <a:spcPct val="90000"/>
              </a:lnSpc>
            </a:pPr>
            <a:r>
              <a:rPr lang="en-US" sz="3600"/>
              <a:t>Recessioni </a:t>
            </a:r>
            <a:r>
              <a:rPr lang="en-US" sz="2200"/>
              <a:t>(tecniche e non)</a:t>
            </a:r>
          </a:p>
          <a:p>
            <a:pPr>
              <a:lnSpc>
                <a:spcPct val="90000"/>
              </a:lnSpc>
            </a:pPr>
            <a:r>
              <a:rPr lang="en-US" sz="3600">
                <a:solidFill>
                  <a:schemeClr val="accent2"/>
                </a:solidFill>
              </a:rPr>
              <a:t>Gole</a:t>
            </a:r>
          </a:p>
          <a:p>
            <a:pPr>
              <a:lnSpc>
                <a:spcPct val="90000"/>
              </a:lnSpc>
            </a:pPr>
            <a:r>
              <a:rPr lang="en-US" sz="3600">
                <a:solidFill>
                  <a:srgbClr val="CC0000"/>
                </a:solidFill>
              </a:rPr>
              <a:t>Variabili controcicliche</a:t>
            </a:r>
          </a:p>
          <a:p>
            <a:pPr>
              <a:lnSpc>
                <a:spcPct val="90000"/>
              </a:lnSpc>
            </a:pPr>
            <a:r>
              <a:rPr lang="en-US" sz="3600">
                <a:solidFill>
                  <a:srgbClr val="00B050"/>
                </a:solidFill>
              </a:rPr>
              <a:t>Lagging indicators</a:t>
            </a:r>
            <a:endParaRPr lang="it-IT" sz="3600">
              <a:solidFill>
                <a:srgbClr val="00B050"/>
              </a:solidFill>
            </a:endParaRPr>
          </a:p>
        </p:txBody>
      </p:sp>
      <p:sp>
        <p:nvSpPr>
          <p:cNvPr id="21509" name="Text Box 6"/>
          <p:cNvSpPr txBox="1">
            <a:spLocks noChangeArrowheads="1"/>
          </p:cNvSpPr>
          <p:nvPr/>
        </p:nvSpPr>
        <p:spPr bwMode="auto">
          <a:xfrm>
            <a:off x="1992313" y="4868863"/>
            <a:ext cx="8316912" cy="1016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a:t>Lungo periodo e Breve periodo: Questioni di tempo, di prezzo, di fattori di produzione</a:t>
            </a:r>
            <a:endParaRPr lang="it-IT" sz="3000" b="1"/>
          </a:p>
        </p:txBody>
      </p:sp>
    </p:spTree>
    <p:extLst>
      <p:ext uri="{BB962C8B-B14F-4D97-AF65-F5344CB8AC3E}">
        <p14:creationId xmlns:p14="http://schemas.microsoft.com/office/powerpoint/2010/main" val="222926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703512" y="229872"/>
            <a:ext cx="8856984" cy="584775"/>
          </a:xfrm>
          <a:solidFill>
            <a:srgbClr val="FFFF00"/>
          </a:solidFill>
          <a:ln>
            <a:solidFill>
              <a:schemeClr val="tx1"/>
            </a:solidFill>
            <a:miter lim="800000"/>
            <a:headEnd/>
            <a:tailEnd/>
          </a:ln>
          <a:extLst/>
        </p:spPr>
        <p:txBody>
          <a:bodyPr vert="horz" lIns="91440" tIns="45720" rIns="91440" bIns="45720" rtlCol="0" anchor="ctr">
            <a:normAutofit/>
          </a:bodyPr>
          <a:lstStyle/>
          <a:p>
            <a:r>
              <a:rPr lang="it-IT" sz="3200" b="1" dirty="0"/>
              <a:t>Come si risolve un problema di politica economica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908720"/>
            <a:ext cx="9192834" cy="2808312"/>
          </a:xfrm>
          <a:prstGeom prst="rect">
            <a:avLst/>
          </a:prstGeom>
          <a:solidFill>
            <a:schemeClr val="accent6">
              <a:lumMod val="20000"/>
              <a:lumOff val="80000"/>
            </a:schemeClr>
          </a:solidFill>
          <a:ln>
            <a:noFill/>
          </a:ln>
        </p:spPr>
      </p:pic>
      <p:sp>
        <p:nvSpPr>
          <p:cNvPr id="5" name="CasellaDiTesto 4"/>
          <p:cNvSpPr txBox="1"/>
          <p:nvPr/>
        </p:nvSpPr>
        <p:spPr>
          <a:xfrm>
            <a:off x="5879976" y="3463840"/>
            <a:ext cx="86409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defPPr>
              <a:defRPr lang="it-IT"/>
            </a:defPPr>
            <a:lvl1pPr algn="ctr">
              <a:spcBef>
                <a:spcPct val="50000"/>
              </a:spcBef>
              <a:buNone/>
              <a:defRPr sz="2800" b="1">
                <a:solidFill>
                  <a:srgbClr val="0033CC"/>
                </a:solidFill>
                <a:latin typeface="Arial" charset="0"/>
              </a:defRPr>
            </a:lvl1pPr>
          </a:lstStyle>
          <a:p>
            <a:r>
              <a:rPr lang="it-IT" sz="9000" dirty="0"/>
              <a:t>+</a:t>
            </a:r>
          </a:p>
        </p:txBody>
      </p:sp>
      <p:sp>
        <p:nvSpPr>
          <p:cNvPr id="6" name="CasellaDiTesto 5"/>
          <p:cNvSpPr txBox="1"/>
          <p:nvPr/>
        </p:nvSpPr>
        <p:spPr>
          <a:xfrm>
            <a:off x="1919536" y="5301208"/>
            <a:ext cx="83529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a:spcBef>
                <a:spcPct val="50000"/>
              </a:spcBef>
              <a:buNone/>
              <a:defRPr sz="2800" b="1">
                <a:solidFill>
                  <a:srgbClr val="0033CC"/>
                </a:solidFill>
                <a:latin typeface="Arial" charset="0"/>
              </a:defRPr>
            </a:lvl1pPr>
          </a:lstStyle>
          <a:p>
            <a:r>
              <a:rPr lang="it-IT" dirty="0"/>
              <a:t>Verifica della regola di </a:t>
            </a:r>
            <a:r>
              <a:rPr lang="it-IT" dirty="0" err="1"/>
              <a:t>Tinbergen</a:t>
            </a:r>
            <a:endParaRPr lang="it-IT" dirty="0"/>
          </a:p>
        </p:txBody>
      </p:sp>
    </p:spTree>
    <p:extLst>
      <p:ext uri="{BB962C8B-B14F-4D97-AF65-F5344CB8AC3E}">
        <p14:creationId xmlns:p14="http://schemas.microsoft.com/office/powerpoint/2010/main" val="3391542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1981200" y="44450"/>
            <a:ext cx="8229600" cy="635000"/>
          </a:xfrm>
          <a:solidFill>
            <a:srgbClr val="FFFF00"/>
          </a:solidFill>
          <a:ln>
            <a:solidFill>
              <a:schemeClr val="tx1"/>
            </a:solidFill>
            <a:miter lim="800000"/>
            <a:headEnd/>
            <a:tailEnd/>
          </a:ln>
        </p:spPr>
        <p:txBody>
          <a:bodyPr vert="horz" lIns="91440" tIns="45720" rIns="91440" bIns="45720" rtlCol="0" anchor="ctr">
            <a:normAutofit/>
          </a:bodyPr>
          <a:lstStyle/>
          <a:p>
            <a:r>
              <a:rPr lang="it-IT" sz="3200" b="1" dirty="0"/>
              <a:t>«Misurare» il ciclo</a:t>
            </a:r>
          </a:p>
        </p:txBody>
      </p:sp>
      <p:sp>
        <p:nvSpPr>
          <p:cNvPr id="3" name="Segnaposto contenuto 2"/>
          <p:cNvSpPr>
            <a:spLocks noGrp="1"/>
          </p:cNvSpPr>
          <p:nvPr>
            <p:ph idx="1"/>
          </p:nvPr>
        </p:nvSpPr>
        <p:spPr>
          <a:xfrm>
            <a:off x="1774825" y="692150"/>
            <a:ext cx="8713788" cy="5761038"/>
          </a:xfrm>
        </p:spPr>
        <p:txBody>
          <a:bodyPr/>
          <a:lstStyle/>
          <a:p>
            <a:pPr marL="514350" indent="-514350">
              <a:buFontTx/>
              <a:buAutoNum type="arabicPeriod"/>
            </a:pPr>
            <a:r>
              <a:rPr lang="en-US" sz="2400" dirty="0" err="1"/>
              <a:t>Obiettivi</a:t>
            </a:r>
            <a:r>
              <a:rPr lang="en-US" sz="2400" dirty="0"/>
              <a:t>: (a) </a:t>
            </a:r>
            <a:r>
              <a:rPr lang="en-US" sz="2400" dirty="0" err="1"/>
              <a:t>separare</a:t>
            </a:r>
            <a:r>
              <a:rPr lang="en-US" sz="2400" dirty="0"/>
              <a:t> </a:t>
            </a:r>
            <a:r>
              <a:rPr lang="en-US" sz="1800" dirty="0"/>
              <a:t>(</a:t>
            </a:r>
            <a:r>
              <a:rPr lang="en-US" sz="1800" dirty="0" err="1"/>
              <a:t>sia</a:t>
            </a:r>
            <a:r>
              <a:rPr lang="en-US" sz="1800" dirty="0"/>
              <a:t> </a:t>
            </a:r>
            <a:r>
              <a:rPr lang="en-US" sz="1800" dirty="0" err="1"/>
              <a:t>concettualmente</a:t>
            </a:r>
            <a:r>
              <a:rPr lang="en-US" sz="1800" dirty="0"/>
              <a:t>, </a:t>
            </a:r>
            <a:r>
              <a:rPr lang="en-US" sz="1800" dirty="0" err="1"/>
              <a:t>sia</a:t>
            </a:r>
            <a:r>
              <a:rPr lang="en-US" sz="1800" dirty="0"/>
              <a:t> </a:t>
            </a:r>
            <a:r>
              <a:rPr lang="en-US" sz="1800" dirty="0" err="1"/>
              <a:t>tecnicamente</a:t>
            </a:r>
            <a:r>
              <a:rPr lang="en-US" sz="1800" dirty="0"/>
              <a:t> </a:t>
            </a:r>
            <a:r>
              <a:rPr lang="en-US" sz="1800" dirty="0" err="1"/>
              <a:t>nei</a:t>
            </a:r>
            <a:r>
              <a:rPr lang="en-US" sz="1800" dirty="0"/>
              <a:t> </a:t>
            </a:r>
            <a:r>
              <a:rPr lang="en-US" sz="1800" dirty="0" err="1"/>
              <a:t>dati</a:t>
            </a:r>
            <a:r>
              <a:rPr lang="en-US" sz="1800" dirty="0"/>
              <a:t>)</a:t>
            </a:r>
            <a:r>
              <a:rPr lang="en-US" sz="2400" dirty="0"/>
              <a:t> la </a:t>
            </a:r>
            <a:r>
              <a:rPr lang="en-US" sz="2400" dirty="0" err="1"/>
              <a:t>crescita</a:t>
            </a:r>
            <a:r>
              <a:rPr lang="en-US" sz="2400" dirty="0"/>
              <a:t> di trend di </a:t>
            </a:r>
            <a:r>
              <a:rPr lang="en-US" sz="2400" dirty="0" err="1"/>
              <a:t>lungo</a:t>
            </a:r>
            <a:r>
              <a:rPr lang="en-US" sz="2400" dirty="0"/>
              <a:t> </a:t>
            </a:r>
            <a:r>
              <a:rPr lang="en-US" sz="2400" dirty="0" err="1"/>
              <a:t>periodo</a:t>
            </a:r>
            <a:r>
              <a:rPr lang="en-US" sz="2400" dirty="0"/>
              <a:t> </a:t>
            </a:r>
            <a:r>
              <a:rPr lang="en-US" sz="2400" dirty="0" err="1"/>
              <a:t>dalle</a:t>
            </a:r>
            <a:r>
              <a:rPr lang="en-US" sz="2400" dirty="0"/>
              <a:t> </a:t>
            </a:r>
            <a:r>
              <a:rPr lang="en-US" sz="2400" dirty="0" err="1"/>
              <a:t>fluttuazioni</a:t>
            </a:r>
            <a:r>
              <a:rPr lang="en-US" sz="2400" dirty="0"/>
              <a:t> </a:t>
            </a:r>
            <a:r>
              <a:rPr lang="en-US" sz="2400" dirty="0" err="1"/>
              <a:t>cicliche</a:t>
            </a:r>
            <a:r>
              <a:rPr lang="en-US" sz="2400" dirty="0"/>
              <a:t> di </a:t>
            </a:r>
            <a:r>
              <a:rPr lang="en-US" sz="2400" dirty="0" err="1"/>
              <a:t>breve</a:t>
            </a:r>
            <a:r>
              <a:rPr lang="en-US" sz="2400" dirty="0"/>
              <a:t> </a:t>
            </a:r>
            <a:r>
              <a:rPr lang="en-US" sz="2400" dirty="0" err="1"/>
              <a:t>periodo</a:t>
            </a:r>
            <a:r>
              <a:rPr lang="en-US" sz="2400" dirty="0"/>
              <a:t>, (b) </a:t>
            </a:r>
            <a:r>
              <a:rPr lang="en-US" sz="2400" dirty="0" err="1"/>
              <a:t>verificare</a:t>
            </a:r>
            <a:r>
              <a:rPr lang="en-US" sz="2400" dirty="0"/>
              <a:t> se </a:t>
            </a:r>
            <a:r>
              <a:rPr lang="en-US" sz="2400" dirty="0" err="1"/>
              <a:t>il</a:t>
            </a:r>
            <a:r>
              <a:rPr lang="en-US" sz="2400" dirty="0"/>
              <a:t> </a:t>
            </a:r>
            <a:r>
              <a:rPr lang="en-US" sz="2400" dirty="0" err="1"/>
              <a:t>ciclo</a:t>
            </a:r>
            <a:r>
              <a:rPr lang="en-US" sz="2400" dirty="0"/>
              <a:t> è </a:t>
            </a:r>
            <a:r>
              <a:rPr lang="en-US" sz="2400" dirty="0" err="1"/>
              <a:t>espansivo</a:t>
            </a:r>
            <a:r>
              <a:rPr lang="en-US" sz="2400" dirty="0"/>
              <a:t> o </a:t>
            </a:r>
            <a:r>
              <a:rPr lang="en-US" sz="2400" dirty="0" err="1"/>
              <a:t>recessivo</a:t>
            </a:r>
            <a:r>
              <a:rPr lang="en-US" sz="2400" dirty="0"/>
              <a:t>, (c) </a:t>
            </a:r>
            <a:r>
              <a:rPr lang="en-US" sz="2400" dirty="0" err="1"/>
              <a:t>catturare</a:t>
            </a:r>
            <a:r>
              <a:rPr lang="en-US" sz="2400" dirty="0"/>
              <a:t> e, se </a:t>
            </a:r>
            <a:r>
              <a:rPr lang="en-US" sz="2400" dirty="0" err="1"/>
              <a:t>possibile</a:t>
            </a:r>
            <a:r>
              <a:rPr lang="en-US" sz="2400" dirty="0"/>
              <a:t>, </a:t>
            </a:r>
            <a:r>
              <a:rPr lang="en-US" sz="2400" dirty="0" err="1"/>
              <a:t>anticipare</a:t>
            </a:r>
            <a:r>
              <a:rPr lang="en-US" sz="2400" dirty="0"/>
              <a:t> </a:t>
            </a:r>
            <a:r>
              <a:rPr lang="en-US" sz="2400" dirty="0" err="1"/>
              <a:t>i</a:t>
            </a:r>
            <a:r>
              <a:rPr lang="en-US" sz="2400" dirty="0"/>
              <a:t> </a:t>
            </a:r>
            <a:r>
              <a:rPr lang="en-US" sz="2400" dirty="0" err="1"/>
              <a:t>punti</a:t>
            </a:r>
            <a:r>
              <a:rPr lang="en-US" sz="2400" dirty="0"/>
              <a:t> di </a:t>
            </a:r>
            <a:r>
              <a:rPr lang="en-US" sz="2400" dirty="0" err="1"/>
              <a:t>svolta</a:t>
            </a:r>
            <a:r>
              <a:rPr lang="en-US" sz="2400" dirty="0"/>
              <a:t>.</a:t>
            </a:r>
          </a:p>
          <a:p>
            <a:pPr marL="514350" indent="-514350">
              <a:buFontTx/>
              <a:buAutoNum type="arabicPeriod"/>
            </a:pPr>
            <a:r>
              <a:rPr lang="en-US" sz="2400" dirty="0" err="1"/>
              <a:t>Obiettivo</a:t>
            </a:r>
            <a:r>
              <a:rPr lang="en-US" sz="2400" dirty="0"/>
              <a:t> (a)</a:t>
            </a:r>
          </a:p>
          <a:p>
            <a:pPr lvl="1"/>
            <a:r>
              <a:rPr lang="en-US" sz="2000" dirty="0"/>
              <a:t>De-</a:t>
            </a:r>
            <a:r>
              <a:rPr lang="en-US" sz="2000" dirty="0" err="1"/>
              <a:t>trendizzazione</a:t>
            </a:r>
            <a:r>
              <a:rPr lang="en-US" sz="2000" dirty="0"/>
              <a:t> del GDP</a:t>
            </a:r>
          </a:p>
          <a:p>
            <a:pPr lvl="1"/>
            <a:r>
              <a:rPr lang="en-US" sz="2000" dirty="0" err="1"/>
              <a:t>Tassi</a:t>
            </a:r>
            <a:r>
              <a:rPr lang="en-US" sz="2000" dirty="0"/>
              <a:t> di </a:t>
            </a:r>
            <a:r>
              <a:rPr lang="en-US" sz="2000" dirty="0" err="1"/>
              <a:t>crescita</a:t>
            </a:r>
            <a:r>
              <a:rPr lang="en-US" sz="2000" dirty="0"/>
              <a:t> del GDP</a:t>
            </a:r>
          </a:p>
          <a:p>
            <a:pPr marL="514350" indent="-514350">
              <a:buFontTx/>
              <a:buAutoNum type="arabicPeriod"/>
            </a:pPr>
            <a:r>
              <a:rPr lang="en-US" sz="2400" dirty="0" err="1"/>
              <a:t>Obiettivi</a:t>
            </a:r>
            <a:r>
              <a:rPr lang="en-US" sz="2400" dirty="0"/>
              <a:t> (b) e (c ). </a:t>
            </a:r>
            <a:r>
              <a:rPr lang="en-US" sz="2400" dirty="0" err="1"/>
              <a:t>Misure</a:t>
            </a:r>
            <a:r>
              <a:rPr lang="en-US" sz="2400" dirty="0"/>
              <a:t> </a:t>
            </a:r>
            <a:r>
              <a:rPr lang="en-US" sz="2400" u="sng" dirty="0" err="1"/>
              <a:t>semplici</a:t>
            </a:r>
            <a:r>
              <a:rPr lang="en-US" sz="2400" dirty="0"/>
              <a:t> del </a:t>
            </a:r>
            <a:r>
              <a:rPr lang="en-US" sz="2400" dirty="0" err="1"/>
              <a:t>ciclo</a:t>
            </a:r>
            <a:endParaRPr lang="en-US" sz="2400" dirty="0"/>
          </a:p>
          <a:p>
            <a:pPr lvl="1"/>
            <a:r>
              <a:rPr lang="it-IT" sz="2000" dirty="0"/>
              <a:t>ΔGDP%=(GDP</a:t>
            </a:r>
            <a:r>
              <a:rPr lang="it-IT" sz="1400" dirty="0"/>
              <a:t>t</a:t>
            </a:r>
            <a:r>
              <a:rPr lang="it-IT" sz="2000" dirty="0"/>
              <a:t>-GDP</a:t>
            </a:r>
            <a:r>
              <a:rPr lang="it-IT" sz="1400" dirty="0"/>
              <a:t>t-1</a:t>
            </a:r>
            <a:r>
              <a:rPr lang="it-IT" sz="2000" dirty="0"/>
              <a:t>)/GDP</a:t>
            </a:r>
            <a:r>
              <a:rPr lang="it-IT" sz="1400" dirty="0"/>
              <a:t>t-1</a:t>
            </a:r>
            <a:r>
              <a:rPr lang="it-IT" sz="2000" dirty="0"/>
              <a:t>). </a:t>
            </a:r>
            <a:r>
              <a:rPr lang="it-IT" sz="2000" b="1" dirty="0">
                <a:solidFill>
                  <a:schemeClr val="accent2"/>
                </a:solidFill>
              </a:rPr>
              <a:t>Variazioni di breve periodo del GDP </a:t>
            </a:r>
            <a:r>
              <a:rPr lang="it-IT" sz="1800" b="1" dirty="0">
                <a:solidFill>
                  <a:schemeClr val="accent2"/>
                </a:solidFill>
              </a:rPr>
              <a:t>(trimestrali)</a:t>
            </a:r>
          </a:p>
          <a:p>
            <a:pPr lvl="1"/>
            <a:r>
              <a:rPr lang="it-IT" sz="2000" dirty="0" err="1"/>
              <a:t>GDP</a:t>
            </a:r>
            <a:r>
              <a:rPr lang="it-IT" sz="1400" dirty="0" err="1"/>
              <a:t>t</a:t>
            </a:r>
            <a:r>
              <a:rPr lang="it-IT" sz="2000" dirty="0"/>
              <a:t> – </a:t>
            </a:r>
            <a:r>
              <a:rPr lang="it-IT" sz="2000" dirty="0" err="1"/>
              <a:t>GDP</a:t>
            </a:r>
            <a:r>
              <a:rPr lang="it-IT" sz="1400" dirty="0" err="1"/>
              <a:t>t</a:t>
            </a:r>
            <a:r>
              <a:rPr lang="it-IT" sz="2000" baseline="30000" dirty="0" err="1"/>
              <a:t>p</a:t>
            </a:r>
            <a:r>
              <a:rPr lang="it-IT" sz="2000" dirty="0"/>
              <a:t>  </a:t>
            </a:r>
            <a:r>
              <a:rPr lang="it-IT" sz="2000" b="1" dirty="0">
                <a:solidFill>
                  <a:schemeClr val="accent2"/>
                </a:solidFill>
              </a:rPr>
              <a:t>Output Gap</a:t>
            </a:r>
          </a:p>
          <a:p>
            <a:pPr lvl="1"/>
            <a:r>
              <a:rPr lang="it-IT" sz="2000" dirty="0"/>
              <a:t>ΔGDP% – </a:t>
            </a:r>
            <a:r>
              <a:rPr lang="it-IT" sz="2000" dirty="0" err="1"/>
              <a:t>ΔGDP</a:t>
            </a:r>
            <a:r>
              <a:rPr lang="it-IT" sz="2000" baseline="30000" dirty="0" err="1"/>
              <a:t>p</a:t>
            </a:r>
            <a:r>
              <a:rPr lang="it-IT" sz="2000" dirty="0"/>
              <a:t>%  </a:t>
            </a:r>
            <a:r>
              <a:rPr lang="it-IT" sz="2000" b="1" dirty="0">
                <a:solidFill>
                  <a:schemeClr val="accent2"/>
                </a:solidFill>
              </a:rPr>
              <a:t>Ciclo classico</a:t>
            </a:r>
            <a:endParaRPr lang="it-IT" sz="2000" b="1" baseline="30000" dirty="0">
              <a:solidFill>
                <a:schemeClr val="accent2"/>
              </a:solidFill>
            </a:endParaRPr>
          </a:p>
          <a:p>
            <a:pPr marL="514350" indent="-514350">
              <a:buFontTx/>
              <a:buAutoNum type="arabicPeriod"/>
            </a:pPr>
            <a:r>
              <a:rPr lang="it-IT" sz="2400" dirty="0"/>
              <a:t>Misure composite per aggregazione</a:t>
            </a:r>
          </a:p>
          <a:p>
            <a:pPr lvl="1"/>
            <a:r>
              <a:rPr lang="it-IT" sz="2000" dirty="0"/>
              <a:t>NBER </a:t>
            </a:r>
            <a:r>
              <a:rPr lang="it-IT" sz="2000" dirty="0" err="1"/>
              <a:t>Diffusion</a:t>
            </a:r>
            <a:r>
              <a:rPr lang="it-IT" sz="2000" dirty="0"/>
              <a:t> Index</a:t>
            </a:r>
          </a:p>
          <a:p>
            <a:pPr lvl="1"/>
            <a:r>
              <a:rPr lang="it-IT" sz="2000" dirty="0" err="1"/>
              <a:t>EuroCoin</a:t>
            </a:r>
            <a:r>
              <a:rPr lang="it-IT" sz="2000" dirty="0"/>
              <a:t> Composite Index</a:t>
            </a:r>
          </a:p>
          <a:p>
            <a:pPr lvl="1">
              <a:buFontTx/>
              <a:buAutoNum type="arabicPeriod"/>
            </a:pPr>
            <a:endParaRPr lang="it-IT" sz="2000" dirty="0"/>
          </a:p>
          <a:p>
            <a:pPr lvl="1">
              <a:buFontTx/>
              <a:buAutoNum type="arabicPeriod"/>
            </a:pPr>
            <a:endParaRPr lang="it-IT" dirty="0"/>
          </a:p>
        </p:txBody>
      </p:sp>
      <p:sp>
        <p:nvSpPr>
          <p:cNvPr id="22532"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34DE4D-3DBC-43A7-9721-B48AF4584FEC}" type="slidenum">
              <a:rPr lang="it-IT" smtClean="0"/>
              <a:pPr eaLnBrk="1" hangingPunct="1"/>
              <a:t>30</a:t>
            </a:fld>
            <a:endParaRPr lang="it-IT"/>
          </a:p>
        </p:txBody>
      </p:sp>
    </p:spTree>
    <p:extLst>
      <p:ext uri="{BB962C8B-B14F-4D97-AF65-F5344CB8AC3E}">
        <p14:creationId xmlns:p14="http://schemas.microsoft.com/office/powerpoint/2010/main" val="384461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1981200" y="274638"/>
            <a:ext cx="8229600" cy="850900"/>
          </a:xfrm>
          <a:solidFill>
            <a:srgbClr val="FFFF00"/>
          </a:solidFill>
          <a:ln>
            <a:solidFill>
              <a:schemeClr val="tx1"/>
            </a:solidFill>
            <a:miter lim="800000"/>
            <a:headEnd/>
            <a:tailEnd/>
          </a:ln>
        </p:spPr>
        <p:txBody>
          <a:bodyPr vert="horz" lIns="91440" tIns="45720" rIns="91440" bIns="45720" rtlCol="0" anchor="ctr">
            <a:normAutofit/>
          </a:bodyPr>
          <a:lstStyle/>
          <a:p>
            <a:r>
              <a:rPr lang="it-IT" sz="3200" b="1"/>
              <a:t>Alcuni fatti stilizzati</a:t>
            </a:r>
          </a:p>
        </p:txBody>
      </p:sp>
      <p:sp>
        <p:nvSpPr>
          <p:cNvPr id="23555" name="Segnaposto contenuto 2"/>
          <p:cNvSpPr>
            <a:spLocks noGrp="1"/>
          </p:cNvSpPr>
          <p:nvPr>
            <p:ph idx="1"/>
          </p:nvPr>
        </p:nvSpPr>
        <p:spPr>
          <a:xfrm>
            <a:off x="1981200" y="1196975"/>
            <a:ext cx="8229600" cy="4929188"/>
          </a:xfrm>
        </p:spPr>
        <p:txBody>
          <a:bodyPr/>
          <a:lstStyle/>
          <a:p>
            <a:pPr algn="just"/>
            <a:r>
              <a:rPr lang="it-IT" sz="2800"/>
              <a:t>Durata (mesi, anni): Espansioni più lunghe delle recessioni (con qualche eccezione)</a:t>
            </a:r>
          </a:p>
          <a:p>
            <a:pPr algn="just"/>
            <a:r>
              <a:rPr lang="it-IT" sz="2800"/>
              <a:t>Ampiezza: Le recessioni sono più profonde delle espansioni</a:t>
            </a:r>
          </a:p>
          <a:p>
            <a:pPr algn="just"/>
            <a:r>
              <a:rPr lang="it-IT" sz="2800"/>
              <a:t>Tutte le variabili economiche e tutti i settori sono coinvolti</a:t>
            </a:r>
          </a:p>
          <a:p>
            <a:pPr algn="just"/>
            <a:r>
              <a:rPr lang="it-IT" sz="2800"/>
              <a:t>Incidenza del ciclo? Globale! Solo pochissime variabili economiche non hanno un comportamento ciclico (soprattutto i prezzi)</a:t>
            </a:r>
          </a:p>
          <a:p>
            <a:pPr algn="just"/>
            <a:r>
              <a:rPr lang="en-US" sz="2800"/>
              <a:t>Cicli correlati tra regioni, paesi, settori</a:t>
            </a:r>
            <a:endParaRPr lang="it-IT" sz="2800"/>
          </a:p>
          <a:p>
            <a:pPr algn="just"/>
            <a:endParaRPr lang="it-IT" sz="2800"/>
          </a:p>
        </p:txBody>
      </p:sp>
      <p:sp>
        <p:nvSpPr>
          <p:cNvPr id="23556"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2698CC-66F9-452F-B66B-87431439184A}" type="slidenum">
              <a:rPr lang="it-IT" smtClean="0"/>
              <a:pPr eaLnBrk="1" hangingPunct="1"/>
              <a:t>31</a:t>
            </a:fld>
            <a:endParaRPr lang="it-IT"/>
          </a:p>
        </p:txBody>
      </p:sp>
    </p:spTree>
    <p:extLst>
      <p:ext uri="{BB962C8B-B14F-4D97-AF65-F5344CB8AC3E}">
        <p14:creationId xmlns:p14="http://schemas.microsoft.com/office/powerpoint/2010/main" val="3032694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1981200" y="274639"/>
            <a:ext cx="8229600" cy="706437"/>
          </a:xfrm>
          <a:solidFill>
            <a:srgbClr val="FFFF00"/>
          </a:solidFill>
          <a:ln>
            <a:solidFill>
              <a:schemeClr val="tx1"/>
            </a:solidFill>
            <a:miter lim="800000"/>
            <a:headEnd/>
            <a:tailEnd/>
          </a:ln>
        </p:spPr>
        <p:txBody>
          <a:bodyPr vert="horz" lIns="91440" tIns="45720" rIns="91440" bIns="45720" rtlCol="0" anchor="ctr">
            <a:normAutofit/>
          </a:bodyPr>
          <a:lstStyle/>
          <a:p>
            <a:r>
              <a:rPr lang="it-IT" sz="3200" b="1" dirty="0"/>
              <a:t>Dal punto di vista </a:t>
            </a:r>
            <a:r>
              <a:rPr lang="it-IT" sz="3200" b="1" dirty="0" err="1"/>
              <a:t>teorico..i</a:t>
            </a:r>
            <a:r>
              <a:rPr lang="it-IT" sz="3200" b="1" dirty="0"/>
              <a:t> modelli di ciclo</a:t>
            </a:r>
          </a:p>
        </p:txBody>
      </p:sp>
      <p:sp>
        <p:nvSpPr>
          <p:cNvPr id="3" name="Segnaposto contenuto 2"/>
          <p:cNvSpPr>
            <a:spLocks noGrp="1"/>
          </p:cNvSpPr>
          <p:nvPr>
            <p:ph idx="1"/>
          </p:nvPr>
        </p:nvSpPr>
        <p:spPr>
          <a:xfrm>
            <a:off x="1981200" y="908051"/>
            <a:ext cx="8229600" cy="5218113"/>
          </a:xfrm>
        </p:spPr>
        <p:txBody>
          <a:bodyPr/>
          <a:lstStyle/>
          <a:p>
            <a:pPr>
              <a:defRPr/>
            </a:pPr>
            <a:r>
              <a:rPr lang="it-IT" dirty="0"/>
              <a:t>Il modello «base»:</a:t>
            </a:r>
          </a:p>
          <a:p>
            <a:pPr marL="0" indent="0">
              <a:buNone/>
              <a:defRPr/>
            </a:pPr>
            <a:endParaRPr lang="it-IT" dirty="0"/>
          </a:p>
        </p:txBody>
      </p:sp>
      <p:sp>
        <p:nvSpPr>
          <p:cNvPr id="24580"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9B67A-2C7A-448B-AED1-0F5ACD4B7792}" type="slidenum">
              <a:rPr lang="it-IT" smtClean="0"/>
              <a:pPr eaLnBrk="1" hangingPunct="1"/>
              <a:t>32</a:t>
            </a:fld>
            <a:endParaRPr lang="it-IT"/>
          </a:p>
        </p:txBody>
      </p:sp>
      <p:pic>
        <p:nvPicPr>
          <p:cNvPr id="245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7" y="1552576"/>
            <a:ext cx="8424935"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168008" y="1988840"/>
            <a:ext cx="3384376" cy="369332"/>
          </a:xfrm>
          <a:prstGeom prst="rect">
            <a:avLst/>
          </a:prstGeom>
          <a:noFill/>
        </p:spPr>
        <p:txBody>
          <a:bodyPr wrap="square" rtlCol="0">
            <a:spAutoFit/>
          </a:bodyPr>
          <a:lstStyle/>
          <a:p>
            <a:r>
              <a:rPr lang="it-IT" dirty="0"/>
              <a:t>L’equazione dei consumi e </a:t>
            </a:r>
            <a:r>
              <a:rPr lang="it-IT" i="1" dirty="0" err="1"/>
              <a:t>pmc</a:t>
            </a:r>
            <a:endParaRPr lang="it-IT" i="1" dirty="0"/>
          </a:p>
        </p:txBody>
      </p:sp>
      <p:sp>
        <p:nvSpPr>
          <p:cNvPr id="7" name="CasellaDiTesto 6"/>
          <p:cNvSpPr txBox="1"/>
          <p:nvPr/>
        </p:nvSpPr>
        <p:spPr>
          <a:xfrm>
            <a:off x="6168008" y="2348880"/>
            <a:ext cx="3384376" cy="369332"/>
          </a:xfrm>
          <a:prstGeom prst="rect">
            <a:avLst/>
          </a:prstGeom>
          <a:noFill/>
        </p:spPr>
        <p:txBody>
          <a:bodyPr wrap="square" rtlCol="0">
            <a:spAutoFit/>
          </a:bodyPr>
          <a:lstStyle/>
          <a:p>
            <a:r>
              <a:rPr lang="it-IT" dirty="0"/>
              <a:t>Tasse e reddito disponibile</a:t>
            </a:r>
            <a:endParaRPr lang="it-IT" i="1" dirty="0"/>
          </a:p>
        </p:txBody>
      </p:sp>
      <p:sp>
        <p:nvSpPr>
          <p:cNvPr id="8" name="CasellaDiTesto 7"/>
          <p:cNvSpPr txBox="1"/>
          <p:nvPr/>
        </p:nvSpPr>
        <p:spPr>
          <a:xfrm>
            <a:off x="6168008" y="2699629"/>
            <a:ext cx="4104456" cy="646331"/>
          </a:xfrm>
          <a:prstGeom prst="rect">
            <a:avLst/>
          </a:prstGeom>
          <a:noFill/>
        </p:spPr>
        <p:txBody>
          <a:bodyPr wrap="square" rtlCol="0">
            <a:spAutoFit/>
          </a:bodyPr>
          <a:lstStyle/>
          <a:p>
            <a:r>
              <a:rPr lang="it-IT" dirty="0"/>
              <a:t>L’equazione degli investimenti delle imprese e il costo del denaro</a:t>
            </a:r>
            <a:endParaRPr lang="it-IT" i="1" dirty="0"/>
          </a:p>
        </p:txBody>
      </p:sp>
      <p:sp>
        <p:nvSpPr>
          <p:cNvPr id="9" name="CasellaDiTesto 8"/>
          <p:cNvSpPr txBox="1"/>
          <p:nvPr/>
        </p:nvSpPr>
        <p:spPr>
          <a:xfrm>
            <a:off x="3359696" y="3203684"/>
            <a:ext cx="3816424" cy="369332"/>
          </a:xfrm>
          <a:prstGeom prst="rect">
            <a:avLst/>
          </a:prstGeom>
          <a:noFill/>
        </p:spPr>
        <p:txBody>
          <a:bodyPr wrap="square" rtlCol="0">
            <a:spAutoFit/>
          </a:bodyPr>
          <a:lstStyle/>
          <a:p>
            <a:r>
              <a:rPr lang="it-IT" dirty="0"/>
              <a:t>La spesa pubblica totalmente esogena</a:t>
            </a:r>
            <a:endParaRPr lang="it-IT" i="1" dirty="0"/>
          </a:p>
        </p:txBody>
      </p:sp>
      <p:sp>
        <p:nvSpPr>
          <p:cNvPr id="10" name="CasellaDiTesto 9"/>
          <p:cNvSpPr txBox="1"/>
          <p:nvPr/>
        </p:nvSpPr>
        <p:spPr>
          <a:xfrm>
            <a:off x="6240016" y="3563724"/>
            <a:ext cx="4032448" cy="369332"/>
          </a:xfrm>
          <a:prstGeom prst="rect">
            <a:avLst/>
          </a:prstGeom>
          <a:noFill/>
        </p:spPr>
        <p:txBody>
          <a:bodyPr wrap="square" rtlCol="0">
            <a:spAutoFit/>
          </a:bodyPr>
          <a:lstStyle/>
          <a:p>
            <a:r>
              <a:rPr lang="it-IT" dirty="0"/>
              <a:t>Le esportazioni nette e il tasso di cambio</a:t>
            </a:r>
            <a:endParaRPr lang="it-IT" i="1" dirty="0"/>
          </a:p>
        </p:txBody>
      </p:sp>
      <p:cxnSp>
        <p:nvCxnSpPr>
          <p:cNvPr id="5" name="Connettore 1 4"/>
          <p:cNvCxnSpPr/>
          <p:nvPr/>
        </p:nvCxnSpPr>
        <p:spPr>
          <a:xfrm>
            <a:off x="5735960" y="2173506"/>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835860" y="2564904"/>
            <a:ext cx="12601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4439816" y="2996952"/>
            <a:ext cx="1620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2783632" y="3356992"/>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5015880" y="3789040"/>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879976" y="4510862"/>
            <a:ext cx="4392488" cy="646331"/>
          </a:xfrm>
          <a:prstGeom prst="rect">
            <a:avLst/>
          </a:prstGeom>
          <a:noFill/>
        </p:spPr>
        <p:txBody>
          <a:bodyPr wrap="square" rtlCol="0">
            <a:spAutoFit/>
          </a:bodyPr>
          <a:lstStyle/>
          <a:p>
            <a:r>
              <a:rPr lang="it-IT" dirty="0"/>
              <a:t>Domanda e Offerta di Moneta e mercato finanziario</a:t>
            </a:r>
            <a:endParaRPr lang="it-IT" i="1" dirty="0"/>
          </a:p>
        </p:txBody>
      </p:sp>
      <p:cxnSp>
        <p:nvCxnSpPr>
          <p:cNvPr id="23" name="Connettore 1 22"/>
          <p:cNvCxnSpPr/>
          <p:nvPr/>
        </p:nvCxnSpPr>
        <p:spPr>
          <a:xfrm>
            <a:off x="4655840" y="4797152"/>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672064" y="5579948"/>
            <a:ext cx="2952328" cy="369332"/>
          </a:xfrm>
          <a:prstGeom prst="rect">
            <a:avLst/>
          </a:prstGeom>
          <a:noFill/>
        </p:spPr>
        <p:txBody>
          <a:bodyPr wrap="square" rtlCol="0">
            <a:spAutoFit/>
          </a:bodyPr>
          <a:lstStyle/>
          <a:p>
            <a:r>
              <a:rPr lang="it-IT" dirty="0"/>
              <a:t>Il ruolo delle aspettative</a:t>
            </a:r>
            <a:endParaRPr lang="it-IT" i="1" dirty="0"/>
          </a:p>
        </p:txBody>
      </p:sp>
      <p:cxnSp>
        <p:nvCxnSpPr>
          <p:cNvPr id="26" name="Connettore 1 25"/>
          <p:cNvCxnSpPr/>
          <p:nvPr/>
        </p:nvCxnSpPr>
        <p:spPr>
          <a:xfrm>
            <a:off x="5087888" y="5733256"/>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2063552" y="6165305"/>
            <a:ext cx="7560840" cy="461665"/>
          </a:xfrm>
          <a:prstGeom prst="rect">
            <a:avLst/>
          </a:prstGeom>
          <a:solidFill>
            <a:srgbClr val="FFFF00"/>
          </a:solidFill>
          <a:ln>
            <a:solidFill>
              <a:schemeClr val="tx1"/>
            </a:solidFill>
          </a:ln>
        </p:spPr>
        <p:txBody>
          <a:bodyPr wrap="square" rtlCol="0">
            <a:spAutoFit/>
          </a:bodyPr>
          <a:lstStyle/>
          <a:p>
            <a:r>
              <a:rPr lang="it-IT" sz="2400" b="1" dirty="0"/>
              <a:t>DA = C + I + G + NX                              EQUILIBRIO DA = OA</a:t>
            </a:r>
          </a:p>
        </p:txBody>
      </p:sp>
    </p:spTree>
    <p:extLst>
      <p:ext uri="{BB962C8B-B14F-4D97-AF65-F5344CB8AC3E}">
        <p14:creationId xmlns:p14="http://schemas.microsoft.com/office/powerpoint/2010/main" val="3543879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a:ln>
            <a:solidFill>
              <a:schemeClr val="tx1"/>
            </a:solidFill>
            <a:miter lim="800000"/>
            <a:headEnd/>
            <a:tailEnd/>
          </a:ln>
        </p:spPr>
        <p:txBody>
          <a:bodyPr vert="horz" lIns="91440" tIns="45720" rIns="91440" bIns="45720" rtlCol="0" anchor="ctr">
            <a:normAutofit/>
          </a:bodyPr>
          <a:lstStyle/>
          <a:p>
            <a:r>
              <a:rPr lang="it-IT" sz="3200" b="1" dirty="0"/>
              <a:t>UNA LEGENDA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0" y="1606428"/>
            <a:ext cx="8229600" cy="451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2F67532-9E48-402E-AC68-F238113AB0CD}" type="slidenum">
              <a:rPr lang="en-US" smtClean="0"/>
              <a:pPr/>
              <a:t>33</a:t>
            </a:fld>
            <a:endParaRPr lang="en-US"/>
          </a:p>
        </p:txBody>
      </p:sp>
    </p:spTree>
    <p:extLst>
      <p:ext uri="{BB962C8B-B14F-4D97-AF65-F5344CB8AC3E}">
        <p14:creationId xmlns:p14="http://schemas.microsoft.com/office/powerpoint/2010/main" val="476859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3216275" y="5589588"/>
            <a:ext cx="57594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V="1">
            <a:off x="3216275" y="1196975"/>
            <a:ext cx="0" cy="4400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863975" y="1628775"/>
            <a:ext cx="4248150" cy="3240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4008439" y="1484314"/>
            <a:ext cx="4535487" cy="3240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CasellaDiTesto 12"/>
          <p:cNvSpPr txBox="1">
            <a:spLocks noChangeArrowheads="1"/>
          </p:cNvSpPr>
          <p:nvPr/>
        </p:nvSpPr>
        <p:spPr bwMode="auto">
          <a:xfrm>
            <a:off x="8256589" y="4437064"/>
            <a:ext cx="719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DA</a:t>
            </a:r>
          </a:p>
        </p:txBody>
      </p:sp>
      <p:sp>
        <p:nvSpPr>
          <p:cNvPr id="25607" name="CasellaDiTesto 13"/>
          <p:cNvSpPr txBox="1">
            <a:spLocks noChangeArrowheads="1"/>
          </p:cNvSpPr>
          <p:nvPr/>
        </p:nvSpPr>
        <p:spPr bwMode="auto">
          <a:xfrm>
            <a:off x="8616280" y="111489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OA</a:t>
            </a:r>
          </a:p>
        </p:txBody>
      </p:sp>
      <p:cxnSp>
        <p:nvCxnSpPr>
          <p:cNvPr id="18" name="Connettore 1 17"/>
          <p:cNvCxnSpPr/>
          <p:nvPr/>
        </p:nvCxnSpPr>
        <p:spPr>
          <a:xfrm>
            <a:off x="6024563" y="3249614"/>
            <a:ext cx="0" cy="23399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H="1" flipV="1">
            <a:off x="3216275" y="3284538"/>
            <a:ext cx="2808288" cy="47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610" name="CasellaDiTesto 21"/>
          <p:cNvSpPr txBox="1">
            <a:spLocks noChangeArrowheads="1"/>
          </p:cNvSpPr>
          <p:nvPr/>
        </p:nvSpPr>
        <p:spPr bwMode="auto">
          <a:xfrm>
            <a:off x="2436813" y="1042989"/>
            <a:ext cx="563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a:t>
            </a:r>
          </a:p>
        </p:txBody>
      </p:sp>
      <p:sp>
        <p:nvSpPr>
          <p:cNvPr id="25611" name="CasellaDiTesto 22"/>
          <p:cNvSpPr txBox="1">
            <a:spLocks noChangeArrowheads="1"/>
          </p:cNvSpPr>
          <p:nvPr/>
        </p:nvSpPr>
        <p:spPr bwMode="auto">
          <a:xfrm>
            <a:off x="8975725" y="5651500"/>
            <a:ext cx="1008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GDP=Y</a:t>
            </a:r>
          </a:p>
        </p:txBody>
      </p:sp>
      <p:sp>
        <p:nvSpPr>
          <p:cNvPr id="24" name="Ovale 23"/>
          <p:cNvSpPr/>
          <p:nvPr/>
        </p:nvSpPr>
        <p:spPr>
          <a:xfrm>
            <a:off x="5880100" y="3213100"/>
            <a:ext cx="287338" cy="1476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5" name="Connettore 1 24"/>
          <p:cNvCxnSpPr/>
          <p:nvPr/>
        </p:nvCxnSpPr>
        <p:spPr>
          <a:xfrm>
            <a:off x="3863975" y="1628775"/>
            <a:ext cx="4248150" cy="3240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5880100" y="3213100"/>
            <a:ext cx="287338" cy="1476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6" name="Connettore 1 15"/>
          <p:cNvCxnSpPr/>
          <p:nvPr/>
        </p:nvCxnSpPr>
        <p:spPr>
          <a:xfrm flipV="1">
            <a:off x="4008439" y="1484314"/>
            <a:ext cx="4535487" cy="3240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a:spLocks noChangeArrowheads="1"/>
          </p:cNvSpPr>
          <p:nvPr/>
        </p:nvSpPr>
        <p:spPr bwMode="auto">
          <a:xfrm>
            <a:off x="12865100" y="2117726"/>
            <a:ext cx="3160713" cy="646113"/>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Lo shock: esogenamente muta la domanda di mercato</a:t>
            </a:r>
          </a:p>
        </p:txBody>
      </p:sp>
      <p:sp>
        <p:nvSpPr>
          <p:cNvPr id="17" name="CasellaDiTesto 16"/>
          <p:cNvSpPr txBox="1">
            <a:spLocks noChangeArrowheads="1"/>
          </p:cNvSpPr>
          <p:nvPr/>
        </p:nvSpPr>
        <p:spPr bwMode="auto">
          <a:xfrm>
            <a:off x="12901613" y="3633788"/>
            <a:ext cx="3160712" cy="646112"/>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Le rigidità: la contrattazione salariale</a:t>
            </a:r>
          </a:p>
        </p:txBody>
      </p:sp>
      <p:sp>
        <p:nvSpPr>
          <p:cNvPr id="20" name="CasellaDiTesto 19"/>
          <p:cNvSpPr txBox="1">
            <a:spLocks noChangeArrowheads="1"/>
          </p:cNvSpPr>
          <p:nvPr/>
        </p:nvSpPr>
        <p:spPr bwMode="auto">
          <a:xfrm>
            <a:off x="12904788" y="4899026"/>
            <a:ext cx="3160712" cy="646113"/>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Il veicolo: la componente aspettative</a:t>
            </a:r>
          </a:p>
        </p:txBody>
      </p:sp>
      <p:sp>
        <p:nvSpPr>
          <p:cNvPr id="4" name="Freccia circolare a sinistra 3"/>
          <p:cNvSpPr/>
          <p:nvPr/>
        </p:nvSpPr>
        <p:spPr>
          <a:xfrm rot="10800000" flipH="1">
            <a:off x="6461126" y="2127250"/>
            <a:ext cx="754063" cy="1354138"/>
          </a:xfrm>
          <a:prstGeom prst="curvedLeftArrow">
            <a:avLst>
              <a:gd name="adj1" fmla="val 0"/>
              <a:gd name="adj2" fmla="val 45275"/>
              <a:gd name="adj3" fmla="val 55884"/>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chemeClr val="tx1"/>
              </a:solidFill>
            </a:endParaRPr>
          </a:p>
        </p:txBody>
      </p:sp>
      <p:sp>
        <p:nvSpPr>
          <p:cNvPr id="2562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2AE153-3EA2-40BC-93AA-432F5D7189F2}" type="slidenum">
              <a:rPr lang="en-US" smtClean="0">
                <a:solidFill>
                  <a:srgbClr val="0A2653"/>
                </a:solidFill>
                <a:cs typeface="Arial" charset="0"/>
              </a:rPr>
              <a:pPr eaLnBrk="1" hangingPunct="1"/>
              <a:t>34</a:t>
            </a:fld>
            <a:endParaRPr lang="en-US">
              <a:solidFill>
                <a:srgbClr val="0A2653"/>
              </a:solidFill>
              <a:cs typeface="Arial" charset="0"/>
            </a:endParaRPr>
          </a:p>
        </p:txBody>
      </p:sp>
      <p:sp>
        <p:nvSpPr>
          <p:cNvPr id="25621" name="CasellaDiTesto 20"/>
          <p:cNvSpPr txBox="1">
            <a:spLocks noChangeArrowheads="1"/>
          </p:cNvSpPr>
          <p:nvPr/>
        </p:nvSpPr>
        <p:spPr bwMode="auto">
          <a:xfrm>
            <a:off x="1631504" y="47526"/>
            <a:ext cx="8856984" cy="860524"/>
          </a:xfrm>
          <a:prstGeom prst="rect">
            <a:avLst/>
          </a:prstGeom>
          <a:solidFill>
            <a:srgbClr val="FFFF00"/>
          </a:solidFill>
          <a:ln>
            <a:solidFill>
              <a:schemeClr val="tx1"/>
            </a:solidFill>
            <a:miter lim="800000"/>
            <a:headEnd/>
            <a:tailEnd/>
          </a:ln>
          <a:extLst/>
        </p:spPr>
        <p:txBody>
          <a:bodyPr vert="horz" lIns="91440" tIns="45720" rIns="91440" bIns="45720" rtlCol="0" anchor="ctr">
            <a:noAutofit/>
          </a:bodyPr>
          <a:lstStyle>
            <a:lvl1pPr algn="ctr">
              <a:spcBef>
                <a:spcPct val="0"/>
              </a:spcBef>
              <a:buNone/>
              <a:defRPr sz="3200" b="1">
                <a:latin typeface="+mj-lt"/>
                <a:ea typeface="+mj-ea"/>
                <a:cs typeface="+mj-cs"/>
              </a:defRPr>
            </a:lvl1pPr>
          </a:lstStyle>
          <a:p>
            <a:r>
              <a:rPr lang="it-IT" sz="2600" dirty="0"/>
              <a:t>IL MODELLO «BASE»: CICLI ORIGINATI DA SHOCK DI DOMANDA</a:t>
            </a:r>
          </a:p>
        </p:txBody>
      </p:sp>
      <p:pic>
        <p:nvPicPr>
          <p:cNvPr id="160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838" y="4983164"/>
            <a:ext cx="6481762" cy="1704975"/>
          </a:xfrm>
          <a:prstGeom prst="rect">
            <a:avLst/>
          </a:prstGeom>
          <a:solidFill>
            <a:schemeClr val="bg1"/>
          </a:solidFill>
          <a:ln w="9525">
            <a:solidFill>
              <a:schemeClr val="tx1"/>
            </a:solidFill>
            <a:miter lim="800000"/>
            <a:headEnd/>
            <a:tailEnd/>
          </a:ln>
        </p:spPr>
      </p:pic>
      <p:cxnSp>
        <p:nvCxnSpPr>
          <p:cNvPr id="7" name="Connettore 1 6"/>
          <p:cNvCxnSpPr/>
          <p:nvPr/>
        </p:nvCxnSpPr>
        <p:spPr>
          <a:xfrm flipV="1">
            <a:off x="6024563" y="1227138"/>
            <a:ext cx="0" cy="431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24" name="CasellaDiTesto 13"/>
          <p:cNvSpPr txBox="1">
            <a:spLocks noChangeArrowheads="1"/>
          </p:cNvSpPr>
          <p:nvPr/>
        </p:nvSpPr>
        <p:spPr bwMode="auto">
          <a:xfrm>
            <a:off x="6167438" y="9080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Yp</a:t>
            </a:r>
          </a:p>
        </p:txBody>
      </p:sp>
    </p:spTree>
    <p:extLst>
      <p:ext uri="{BB962C8B-B14F-4D97-AF65-F5344CB8AC3E}">
        <p14:creationId xmlns:p14="http://schemas.microsoft.com/office/powerpoint/2010/main" val="106360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4.44444E-6 -1.11111E-6 L 0.12987 -0.1206 " pathEditMode="relative" rAng="0" ptsTypes="AA">
                                      <p:cBhvr>
                                        <p:cTn id="6" dur="2000" fill="hold"/>
                                        <p:tgtEl>
                                          <p:spTgt spid="25"/>
                                        </p:tgtEl>
                                        <p:attrNameLst>
                                          <p:attrName>ppt_x</p:attrName>
                                          <p:attrName>ppt_y</p:attrName>
                                        </p:attrNameLst>
                                      </p:cBhvr>
                                      <p:rCtr x="6493" y="-6042"/>
                                    </p:animMotion>
                                  </p:childTnLst>
                                </p:cTn>
                              </p:par>
                              <p:par>
                                <p:cTn id="7" presetID="56" presetClass="path" presetSubtype="0" accel="50000" decel="50000" fill="hold" grpId="0" nodeType="withEffect">
                                  <p:stCondLst>
                                    <p:cond delay="0"/>
                                  </p:stCondLst>
                                  <p:childTnLst>
                                    <p:animMotion origin="layout" path="M -3.88889E-6 -2.71676E-6 L 0.12605 -0.12601 " pathEditMode="relative" rAng="0" ptsTypes="AA">
                                      <p:cBhvr>
                                        <p:cTn id="8" dur="2000" fill="hold"/>
                                        <p:tgtEl>
                                          <p:spTgt spid="15"/>
                                        </p:tgtEl>
                                        <p:attrNameLst>
                                          <p:attrName>ppt_x</p:attrName>
                                          <p:attrName>ppt_y</p:attrName>
                                        </p:attrNameLst>
                                      </p:cBhvr>
                                      <p:rCtr x="6302" y="-6312"/>
                                    </p:animMotion>
                                  </p:childTnLst>
                                </p:cTn>
                              </p:par>
                              <p:par>
                                <p:cTn id="9" presetID="63" presetClass="path" presetSubtype="0" accel="50000" decel="50000" fill="hold" grpId="0" nodeType="withEffect">
                                  <p:stCondLst>
                                    <p:cond delay="0"/>
                                  </p:stCondLst>
                                  <p:childTnLst>
                                    <p:animMotion origin="layout" path="M -4.16667E-6 4.27746E-6 L -0.42274 4.27746E-6 " pathEditMode="relative" rAng="0" ptsTypes="AA">
                                      <p:cBhvr>
                                        <p:cTn id="10" dur="2000" fill="hold"/>
                                        <p:tgtEl>
                                          <p:spTgt spid="2"/>
                                        </p:tgtEl>
                                        <p:attrNameLst>
                                          <p:attrName>ppt_x</p:attrName>
                                          <p:attrName>ppt_y</p:attrName>
                                        </p:attrNameLst>
                                      </p:cBhvr>
                                      <p:rCtr x="-21146"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grpId="0" nodeType="clickEffect">
                                  <p:stCondLst>
                                    <p:cond delay="0"/>
                                  </p:stCondLst>
                                  <p:childTnLst>
                                    <p:animMotion origin="layout" path="M 2.77778E-6 6.35838E-7 L -0.42674 -0.10405 " pathEditMode="relative" rAng="0" ptsTypes="AA">
                                      <p:cBhvr>
                                        <p:cTn id="14" dur="2000" fill="hold"/>
                                        <p:tgtEl>
                                          <p:spTgt spid="17"/>
                                        </p:tgtEl>
                                        <p:attrNameLst>
                                          <p:attrName>ppt_x</p:attrName>
                                          <p:attrName>ppt_y</p:attrName>
                                        </p:attrNameLst>
                                      </p:cBhvr>
                                      <p:rCtr x="-21337" y="-5202"/>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nodeType="clickEffect">
                                  <p:stCondLst>
                                    <p:cond delay="0"/>
                                  </p:stCondLst>
                                  <p:childTnLst>
                                    <p:animMotion origin="layout" path="M 1.94444E-6 -3.12139E-6 L -0.12986 -0.13086 " pathEditMode="relative" rAng="0" ptsTypes="AA">
                                      <p:cBhvr>
                                        <p:cTn id="18" dur="2000" fill="hold"/>
                                        <p:tgtEl>
                                          <p:spTgt spid="16"/>
                                        </p:tgtEl>
                                        <p:attrNameLst>
                                          <p:attrName>ppt_x</p:attrName>
                                          <p:attrName>ppt_y</p:attrName>
                                        </p:attrNameLst>
                                      </p:cBhvr>
                                      <p:rCtr x="-6493" y="-6543"/>
                                    </p:animMotion>
                                  </p:childTnLst>
                                </p:cTn>
                              </p:par>
                              <p:par>
                                <p:cTn id="19" presetID="63" presetClass="path" presetSubtype="0" accel="50000" decel="50000" fill="hold" grpId="0" nodeType="withEffect">
                                  <p:stCondLst>
                                    <p:cond delay="0"/>
                                  </p:stCondLst>
                                  <p:childTnLst>
                                    <p:animMotion origin="layout" path="M 1.94444E-6 3.17919E-6 L -0.50243 -0.18428 " pathEditMode="relative" rAng="0" ptsTypes="AA">
                                      <p:cBhvr>
                                        <p:cTn id="20" dur="2000" fill="hold"/>
                                        <p:tgtEl>
                                          <p:spTgt spid="20"/>
                                        </p:tgtEl>
                                        <p:attrNameLst>
                                          <p:attrName>ppt_x</p:attrName>
                                          <p:attrName>ppt_y</p:attrName>
                                        </p:attrNameLst>
                                      </p:cBhvr>
                                      <p:rCtr x="-25122" y="-9225"/>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160770"/>
                                        </p:tgtEl>
                                        <p:attrNameLst>
                                          <p:attrName>style.visibility</p:attrName>
                                        </p:attrNameLst>
                                      </p:cBhvr>
                                      <p:to>
                                        <p:strVal val="visible"/>
                                      </p:to>
                                    </p:set>
                                    <p:animEffect transition="in" filter="randombar(horizontal)">
                                      <p:cBhvr>
                                        <p:cTn id="30" dur="500"/>
                                        <p:tgtEl>
                                          <p:spTgt spid="16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7" grpId="0" animBg="1"/>
      <p:bldP spid="20"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9"/>
            <a:ext cx="8229600" cy="706437"/>
          </a:xfrm>
          <a:solidFill>
            <a:srgbClr val="FFFF00"/>
          </a:solidFill>
          <a:ln>
            <a:solidFill>
              <a:schemeClr val="tx1"/>
            </a:solidFill>
            <a:miter lim="800000"/>
            <a:headEnd/>
            <a:tailEnd/>
          </a:ln>
        </p:spPr>
        <p:txBody>
          <a:bodyPr vert="horz" lIns="91440" tIns="45720" rIns="91440" bIns="45720" rtlCol="0" anchor="ctr">
            <a:noAutofit/>
          </a:bodyPr>
          <a:lstStyle/>
          <a:p>
            <a:r>
              <a:rPr lang="it-IT" sz="2600" b="1" dirty="0"/>
              <a:t>IL MODELLO «BASE»: CICLI ORIGINATI </a:t>
            </a:r>
            <a:br>
              <a:rPr lang="it-IT" sz="2600" b="1" dirty="0"/>
            </a:br>
            <a:r>
              <a:rPr lang="it-IT" sz="2600" b="1" dirty="0"/>
              <a:t>DA SHOCK DI OFFERTA</a:t>
            </a:r>
          </a:p>
        </p:txBody>
      </p:sp>
      <p:sp>
        <p:nvSpPr>
          <p:cNvPr id="16386"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A3E319-3FA6-46C1-A5B6-877C9A4C0D1F}" type="slidenum">
              <a:rPr lang="it-IT" smtClean="0"/>
              <a:pPr eaLnBrk="1" hangingPunct="1"/>
              <a:t>35</a:t>
            </a:fld>
            <a:endParaRPr lang="it-IT"/>
          </a:p>
        </p:txBody>
      </p:sp>
      <p:sp>
        <p:nvSpPr>
          <p:cNvPr id="13316" name="Line 4"/>
          <p:cNvSpPr>
            <a:spLocks noChangeShapeType="1"/>
          </p:cNvSpPr>
          <p:nvPr/>
        </p:nvSpPr>
        <p:spPr bwMode="auto">
          <a:xfrm flipV="1">
            <a:off x="3071813" y="2205038"/>
            <a:ext cx="0" cy="35290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7" name="Line 5"/>
          <p:cNvSpPr>
            <a:spLocks noChangeShapeType="1"/>
          </p:cNvSpPr>
          <p:nvPr/>
        </p:nvSpPr>
        <p:spPr bwMode="auto">
          <a:xfrm>
            <a:off x="3071813" y="5734050"/>
            <a:ext cx="38163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8" name="Line 6"/>
          <p:cNvSpPr>
            <a:spLocks noChangeShapeType="1"/>
          </p:cNvSpPr>
          <p:nvPr/>
        </p:nvSpPr>
        <p:spPr bwMode="auto">
          <a:xfrm>
            <a:off x="3792539" y="2491904"/>
            <a:ext cx="2808287" cy="28813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9" name="Line 7"/>
          <p:cNvSpPr>
            <a:spLocks noChangeShapeType="1"/>
          </p:cNvSpPr>
          <p:nvPr/>
        </p:nvSpPr>
        <p:spPr bwMode="auto">
          <a:xfrm flipV="1">
            <a:off x="3575050" y="2492376"/>
            <a:ext cx="2952750" cy="28813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22" name="Text Box 10"/>
          <p:cNvSpPr txBox="1">
            <a:spLocks noChangeArrowheads="1"/>
          </p:cNvSpPr>
          <p:nvPr/>
        </p:nvSpPr>
        <p:spPr bwMode="auto">
          <a:xfrm>
            <a:off x="7032625" y="5661025"/>
            <a:ext cx="10075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600" dirty="0"/>
              <a:t>GDP=Y</a:t>
            </a:r>
          </a:p>
        </p:txBody>
      </p:sp>
      <p:sp>
        <p:nvSpPr>
          <p:cNvPr id="13323" name="Text Box 11"/>
          <p:cNvSpPr txBox="1">
            <a:spLocks noChangeArrowheads="1"/>
          </p:cNvSpPr>
          <p:nvPr/>
        </p:nvSpPr>
        <p:spPr bwMode="auto">
          <a:xfrm>
            <a:off x="2603500" y="2133601"/>
            <a:ext cx="3238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400" dirty="0"/>
              <a:t>P</a:t>
            </a:r>
          </a:p>
        </p:txBody>
      </p:sp>
      <p:sp>
        <p:nvSpPr>
          <p:cNvPr id="13324" name="Text Box 12"/>
          <p:cNvSpPr txBox="1">
            <a:spLocks noChangeArrowheads="1"/>
          </p:cNvSpPr>
          <p:nvPr/>
        </p:nvSpPr>
        <p:spPr bwMode="auto">
          <a:xfrm>
            <a:off x="6527801" y="5241926"/>
            <a:ext cx="5762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dirty="0"/>
              <a:t>DA</a:t>
            </a:r>
          </a:p>
        </p:txBody>
      </p:sp>
      <p:sp>
        <p:nvSpPr>
          <p:cNvPr id="13326" name="Text Box 14"/>
          <p:cNvSpPr txBox="1">
            <a:spLocks noChangeArrowheads="1"/>
          </p:cNvSpPr>
          <p:nvPr/>
        </p:nvSpPr>
        <p:spPr bwMode="auto">
          <a:xfrm>
            <a:off x="6456364" y="2290764"/>
            <a:ext cx="5032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dirty="0"/>
              <a:t>OA</a:t>
            </a:r>
          </a:p>
        </p:txBody>
      </p:sp>
      <p:sp>
        <p:nvSpPr>
          <p:cNvPr id="13327" name="Text Box 15"/>
          <p:cNvSpPr txBox="1">
            <a:spLocks noChangeArrowheads="1"/>
          </p:cNvSpPr>
          <p:nvPr/>
        </p:nvSpPr>
        <p:spPr bwMode="auto">
          <a:xfrm>
            <a:off x="6888164" y="1783850"/>
            <a:ext cx="2268190" cy="276999"/>
          </a:xfrm>
          <a:prstGeom prst="rect">
            <a:avLst/>
          </a:prstGeom>
          <a:solidFill>
            <a:srgbClr val="FFFF00"/>
          </a:solidFill>
          <a:ln>
            <a:solidFill>
              <a:schemeClr val="tx1"/>
            </a:solid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200" dirty="0"/>
              <a:t>SHOCK OFF. NEG.</a:t>
            </a:r>
          </a:p>
        </p:txBody>
      </p:sp>
      <p:sp>
        <p:nvSpPr>
          <p:cNvPr id="13328" name="AutoShape 16"/>
          <p:cNvSpPr>
            <a:spLocks noChangeArrowheads="1"/>
          </p:cNvSpPr>
          <p:nvPr/>
        </p:nvSpPr>
        <p:spPr bwMode="auto">
          <a:xfrm>
            <a:off x="5087939" y="3789363"/>
            <a:ext cx="71437" cy="144462"/>
          </a:xfrm>
          <a:custGeom>
            <a:avLst/>
            <a:gdLst>
              <a:gd name="T0" fmla="*/ 4273421 w 21600"/>
              <a:gd name="T1" fmla="*/ 0 h 21600"/>
              <a:gd name="T2" fmla="*/ 1251550 w 21600"/>
              <a:gd name="T3" fmla="*/ 42324457 h 21600"/>
              <a:gd name="T4" fmla="*/ 0 w 21600"/>
              <a:gd name="T5" fmla="*/ 144518394 h 21600"/>
              <a:gd name="T6" fmla="*/ 1251550 w 21600"/>
              <a:gd name="T7" fmla="*/ 246712331 h 21600"/>
              <a:gd name="T8" fmla="*/ 4273421 w 21600"/>
              <a:gd name="T9" fmla="*/ 289036834 h 21600"/>
              <a:gd name="T10" fmla="*/ 7295193 w 21600"/>
              <a:gd name="T11" fmla="*/ 246712331 h 21600"/>
              <a:gd name="T12" fmla="*/ 8546743 w 21600"/>
              <a:gd name="T13" fmla="*/ 144518394 h 21600"/>
              <a:gd name="T14" fmla="*/ 7295193 w 21600"/>
              <a:gd name="T15" fmla="*/ 423244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29" name="AutoShape 17"/>
          <p:cNvSpPr>
            <a:spLocks noChangeArrowheads="1"/>
          </p:cNvSpPr>
          <p:nvPr/>
        </p:nvSpPr>
        <p:spPr bwMode="auto">
          <a:xfrm>
            <a:off x="4367808" y="3068960"/>
            <a:ext cx="71438" cy="144462"/>
          </a:xfrm>
          <a:custGeom>
            <a:avLst/>
            <a:gdLst>
              <a:gd name="T0" fmla="*/ 4273732 w 21600"/>
              <a:gd name="T1" fmla="*/ 0 h 21600"/>
              <a:gd name="T2" fmla="*/ 1251648 w 21600"/>
              <a:gd name="T3" fmla="*/ 42324457 h 21600"/>
              <a:gd name="T4" fmla="*/ 0 w 21600"/>
              <a:gd name="T5" fmla="*/ 144518394 h 21600"/>
              <a:gd name="T6" fmla="*/ 1251648 w 21600"/>
              <a:gd name="T7" fmla="*/ 246712331 h 21600"/>
              <a:gd name="T8" fmla="*/ 4273732 w 21600"/>
              <a:gd name="T9" fmla="*/ 289036834 h 21600"/>
              <a:gd name="T10" fmla="*/ 7295817 w 21600"/>
              <a:gd name="T11" fmla="*/ 246712331 h 21600"/>
              <a:gd name="T12" fmla="*/ 8547475 w 21600"/>
              <a:gd name="T13" fmla="*/ 144518394 h 21600"/>
              <a:gd name="T14" fmla="*/ 7295817 w 21600"/>
              <a:gd name="T15" fmla="*/ 423244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Line 7"/>
          <p:cNvSpPr>
            <a:spLocks noChangeShapeType="1"/>
          </p:cNvSpPr>
          <p:nvPr/>
        </p:nvSpPr>
        <p:spPr bwMode="auto">
          <a:xfrm flipV="1">
            <a:off x="3720034" y="2779936"/>
            <a:ext cx="2519908" cy="24492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1601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fade">
                                      <p:cBhvr>
                                        <p:cTn id="10" dur="500"/>
                                        <p:tgtEl>
                                          <p:spTgt spid="133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fade">
                                      <p:cBhvr>
                                        <p:cTn id="13" dur="500"/>
                                        <p:tgtEl>
                                          <p:spTgt spid="133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9"/>
                                        </p:tgtEl>
                                        <p:attrNameLst>
                                          <p:attrName>style.visibility</p:attrName>
                                        </p:attrNameLst>
                                      </p:cBhvr>
                                      <p:to>
                                        <p:strVal val="visible"/>
                                      </p:to>
                                    </p:set>
                                    <p:animEffect transition="in" filter="fade">
                                      <p:cBhvr>
                                        <p:cTn id="16" dur="500"/>
                                        <p:tgtEl>
                                          <p:spTgt spid="133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22"/>
                                        </p:tgtEl>
                                        <p:attrNameLst>
                                          <p:attrName>style.visibility</p:attrName>
                                        </p:attrNameLst>
                                      </p:cBhvr>
                                      <p:to>
                                        <p:strVal val="visible"/>
                                      </p:to>
                                    </p:set>
                                    <p:animEffect transition="in" filter="fade">
                                      <p:cBhvr>
                                        <p:cTn id="19" dur="500"/>
                                        <p:tgtEl>
                                          <p:spTgt spid="133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fade">
                                      <p:cBhvr>
                                        <p:cTn id="22" dur="500"/>
                                        <p:tgtEl>
                                          <p:spTgt spid="133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26"/>
                                        </p:tgtEl>
                                        <p:attrNameLst>
                                          <p:attrName>style.visibility</p:attrName>
                                        </p:attrNameLst>
                                      </p:cBhvr>
                                      <p:to>
                                        <p:strVal val="visible"/>
                                      </p:to>
                                    </p:set>
                                    <p:animEffect transition="in" filter="fade">
                                      <p:cBhvr>
                                        <p:cTn id="25" dur="500"/>
                                        <p:tgtEl>
                                          <p:spTgt spid="133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24"/>
                                        </p:tgtEl>
                                        <p:attrNameLst>
                                          <p:attrName>style.visibility</p:attrName>
                                        </p:attrNameLst>
                                      </p:cBhvr>
                                      <p:to>
                                        <p:strVal val="visible"/>
                                      </p:to>
                                    </p:set>
                                    <p:animEffect transition="in" filter="fade">
                                      <p:cBhvr>
                                        <p:cTn id="28" dur="500"/>
                                        <p:tgtEl>
                                          <p:spTgt spid="133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328"/>
                                        </p:tgtEl>
                                        <p:attrNameLst>
                                          <p:attrName>style.visibility</p:attrName>
                                        </p:attrNameLst>
                                      </p:cBhvr>
                                      <p:to>
                                        <p:strVal val="visible"/>
                                      </p:to>
                                    </p:set>
                                    <p:animEffect transition="in" filter="fade">
                                      <p:cBhvr>
                                        <p:cTn id="31" dur="500"/>
                                        <p:tgtEl>
                                          <p:spTgt spid="133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49" presetClass="path" presetSubtype="0" accel="50000" decel="50000" fill="hold" grpId="1" nodeType="withEffect">
                                  <p:stCondLst>
                                    <p:cond delay="0"/>
                                  </p:stCondLst>
                                  <p:childTnLst>
                                    <p:animMotion origin="layout" path="M -4.44444E-6 2.48844E-6 L -0.07881 -0.105 " pathEditMode="relative" rAng="0" ptsTypes="AA">
                                      <p:cBhvr>
                                        <p:cTn id="38" dur="2000" fill="hold"/>
                                        <p:tgtEl>
                                          <p:spTgt spid="23"/>
                                        </p:tgtEl>
                                        <p:attrNameLst>
                                          <p:attrName>ppt_x</p:attrName>
                                          <p:attrName>ppt_y</p:attrName>
                                        </p:attrNameLst>
                                      </p:cBhvr>
                                      <p:rCtr x="-3941" y="-5250"/>
                                    </p:animMotion>
                                  </p:childTnLst>
                                </p:cTn>
                              </p:par>
                              <p:par>
                                <p:cTn id="39" presetID="10" presetClass="entr" presetSubtype="0" fill="hold" grpId="0" nodeType="withEffect">
                                  <p:stCondLst>
                                    <p:cond delay="0"/>
                                  </p:stCondLst>
                                  <p:childTnLst>
                                    <p:set>
                                      <p:cBhvr>
                                        <p:cTn id="40" dur="1" fill="hold">
                                          <p:stCondLst>
                                            <p:cond delay="0"/>
                                          </p:stCondLst>
                                        </p:cTn>
                                        <p:tgtEl>
                                          <p:spTgt spid="13329"/>
                                        </p:tgtEl>
                                        <p:attrNameLst>
                                          <p:attrName>style.visibility</p:attrName>
                                        </p:attrNameLst>
                                      </p:cBhvr>
                                      <p:to>
                                        <p:strVal val="visible"/>
                                      </p:to>
                                    </p:set>
                                    <p:animEffect transition="in" filter="fade">
                                      <p:cBhvr>
                                        <p:cTn id="41" dur="500"/>
                                        <p:tgtEl>
                                          <p:spTgt spid="133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327"/>
                                        </p:tgtEl>
                                        <p:attrNameLst>
                                          <p:attrName>style.visibility</p:attrName>
                                        </p:attrNameLst>
                                      </p:cBhvr>
                                      <p:to>
                                        <p:strVal val="visible"/>
                                      </p:to>
                                    </p:set>
                                    <p:animEffect transition="in" filter="fade">
                                      <p:cBhvr>
                                        <p:cTn id="44" dur="500"/>
                                        <p:tgtEl>
                                          <p:spTgt spid="13327"/>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grpId="2" nodeType="clickEffect">
                                  <p:stCondLst>
                                    <p:cond delay="0"/>
                                  </p:stCondLst>
                                  <p:childTnLst>
                                    <p:animMotion origin="layout" path="M -0.07083 -0.09459 L 0.00399 0.00023 " pathEditMode="relative" rAng="0" ptsTypes="AA">
                                      <p:cBhvr>
                                        <p:cTn id="48" dur="2000" fill="hold"/>
                                        <p:tgtEl>
                                          <p:spTgt spid="23"/>
                                        </p:tgtEl>
                                        <p:attrNameLst>
                                          <p:attrName>ppt_x</p:attrName>
                                          <p:attrName>ppt_y</p:attrName>
                                        </p:attrNameLst>
                                      </p:cBhvr>
                                      <p:rCtr x="3733" y="4741"/>
                                    </p:animMotion>
                                  </p:childTnLst>
                                </p:cTn>
                              </p:par>
                              <p:par>
                                <p:cTn id="49" presetID="10" presetClass="exit" presetSubtype="0" fill="hold" grpId="1" nodeType="withEffect">
                                  <p:stCondLst>
                                    <p:cond delay="0"/>
                                  </p:stCondLst>
                                  <p:childTnLst>
                                    <p:animEffect transition="out" filter="fade">
                                      <p:cBhvr>
                                        <p:cTn id="50" dur="500"/>
                                        <p:tgtEl>
                                          <p:spTgt spid="13329"/>
                                        </p:tgtEl>
                                      </p:cBhvr>
                                    </p:animEffect>
                                    <p:set>
                                      <p:cBhvr>
                                        <p:cTn id="51" dur="1" fill="hold">
                                          <p:stCondLst>
                                            <p:cond delay="499"/>
                                          </p:stCondLst>
                                        </p:cTn>
                                        <p:tgtEl>
                                          <p:spTgt spid="1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2" grpId="0"/>
      <p:bldP spid="13323" grpId="0"/>
      <p:bldP spid="13324" grpId="0"/>
      <p:bldP spid="13326" grpId="0"/>
      <p:bldP spid="13327" grpId="0" animBg="1"/>
      <p:bldP spid="13328" grpId="0" animBg="1"/>
      <p:bldP spid="13329" grpId="0" animBg="1"/>
      <p:bldP spid="13329" grpId="1" animBg="1"/>
      <p:bldP spid="23" grpId="0" animBg="1"/>
      <p:bldP spid="23" grpId="1" animBg="1"/>
      <p:bldP spid="23"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2"/>
          <p:cNvSpPr>
            <a:spLocks noGrp="1"/>
          </p:cNvSpPr>
          <p:nvPr>
            <p:ph idx="1"/>
          </p:nvPr>
        </p:nvSpPr>
        <p:spPr>
          <a:xfrm>
            <a:off x="1774825" y="1600201"/>
            <a:ext cx="8642350" cy="4525963"/>
          </a:xfrm>
        </p:spPr>
        <p:txBody>
          <a:bodyPr/>
          <a:lstStyle/>
          <a:p>
            <a:pPr marL="0" indent="0" algn="ctr">
              <a:buNone/>
            </a:pPr>
            <a:r>
              <a:rPr lang="it-IT" sz="5000" dirty="0"/>
              <a:t>Facciamo un passo in avanti e andiamo ad esaminare alcuni modelli più raffinati </a:t>
            </a:r>
            <a:r>
              <a:rPr lang="it-IT" dirty="0"/>
              <a:t>(ma senza esagerare)</a:t>
            </a:r>
            <a:r>
              <a:rPr lang="it-IT" sz="5000" dirty="0"/>
              <a:t> proposti dalla letteratura</a:t>
            </a:r>
          </a:p>
        </p:txBody>
      </p:sp>
      <p:sp>
        <p:nvSpPr>
          <p:cNvPr id="26627" name="Segnaposto numero diapositiva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064720-CDF6-44EC-A8B1-67B45657917B}" type="slidenum">
              <a:rPr lang="it-IT" smtClean="0"/>
              <a:pPr eaLnBrk="1" hangingPunct="1"/>
              <a:t>36</a:t>
            </a:fld>
            <a:endParaRPr lang="it-IT"/>
          </a:p>
        </p:txBody>
      </p:sp>
    </p:spTree>
    <p:extLst>
      <p:ext uri="{BB962C8B-B14F-4D97-AF65-F5344CB8AC3E}">
        <p14:creationId xmlns:p14="http://schemas.microsoft.com/office/powerpoint/2010/main" val="3609750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330450" y="274638"/>
            <a:ext cx="8229600" cy="633412"/>
          </a:xfrm>
          <a:solidFill>
            <a:srgbClr val="FFFF00"/>
          </a:solidFill>
          <a:ln>
            <a:solidFill>
              <a:schemeClr val="tx1"/>
            </a:solidFill>
            <a:miter lim="800000"/>
            <a:headEnd/>
            <a:tailEnd/>
          </a:ln>
        </p:spPr>
        <p:txBody>
          <a:bodyPr vert="horz" lIns="91440" tIns="45720" rIns="91440" bIns="45720" rtlCol="0" anchor="ctr">
            <a:noAutofit/>
          </a:bodyPr>
          <a:lstStyle/>
          <a:p>
            <a:r>
              <a:rPr lang="en-US" sz="2600" b="1" dirty="0"/>
              <a:t>The Business Cycle Paradigm (Frisch-</a:t>
            </a:r>
            <a:r>
              <a:rPr lang="en-US" sz="2600" b="1" dirty="0" err="1"/>
              <a:t>Slutsky</a:t>
            </a:r>
            <a:r>
              <a:rPr lang="en-US" sz="2600" b="1" dirty="0"/>
              <a:t>)</a:t>
            </a:r>
          </a:p>
        </p:txBody>
      </p:sp>
      <p:sp>
        <p:nvSpPr>
          <p:cNvPr id="27650"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892533-4C9B-465C-9D64-845117DA5339}" type="slidenum">
              <a:rPr lang="it-IT" smtClean="0"/>
              <a:pPr eaLnBrk="1" hangingPunct="1"/>
              <a:t>37</a:t>
            </a:fld>
            <a:endParaRPr lang="it-IT"/>
          </a:p>
        </p:txBody>
      </p:sp>
      <p:sp>
        <p:nvSpPr>
          <p:cNvPr id="48131" name="AutoShape 3"/>
          <p:cNvSpPr>
            <a:spLocks noChangeArrowheads="1"/>
          </p:cNvSpPr>
          <p:nvPr/>
        </p:nvSpPr>
        <p:spPr bwMode="auto">
          <a:xfrm>
            <a:off x="2382838" y="2895600"/>
            <a:ext cx="2057400" cy="1981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a:latin typeface="Times New Roman" pitchFamily="18" charset="0"/>
                <a:cs typeface="Times New Roman" pitchFamily="18" charset="0"/>
              </a:rPr>
              <a:t>Impulse</a:t>
            </a:r>
          </a:p>
          <a:p>
            <a:pPr algn="ctr"/>
            <a:r>
              <a:rPr lang="en-US">
                <a:latin typeface="Times New Roman" pitchFamily="18" charset="0"/>
                <a:cs typeface="Times New Roman" pitchFamily="18" charset="0"/>
              </a:rPr>
              <a:t>(exog. Shock)</a:t>
            </a:r>
          </a:p>
        </p:txBody>
      </p:sp>
      <p:sp>
        <p:nvSpPr>
          <p:cNvPr id="48132" name="AutoShape 4"/>
          <p:cNvSpPr>
            <a:spLocks noChangeArrowheads="1"/>
          </p:cNvSpPr>
          <p:nvPr/>
        </p:nvSpPr>
        <p:spPr bwMode="auto">
          <a:xfrm>
            <a:off x="4889500" y="2895600"/>
            <a:ext cx="2286000" cy="1981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a:latin typeface="Times New Roman" pitchFamily="18" charset="0"/>
                <a:cs typeface="Times New Roman" pitchFamily="18" charset="0"/>
              </a:rPr>
              <a:t>Propagation</a:t>
            </a:r>
          </a:p>
        </p:txBody>
      </p:sp>
      <p:sp>
        <p:nvSpPr>
          <p:cNvPr id="48133" name="Rectangle 5"/>
          <p:cNvSpPr>
            <a:spLocks noChangeArrowheads="1"/>
          </p:cNvSpPr>
          <p:nvPr/>
        </p:nvSpPr>
        <p:spPr bwMode="auto">
          <a:xfrm>
            <a:off x="7770813" y="3238500"/>
            <a:ext cx="2286000" cy="129540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sz="2400">
                <a:latin typeface="Times New Roman" pitchFamily="18" charset="0"/>
                <a:cs typeface="Times New Roman" pitchFamily="18" charset="0"/>
              </a:rPr>
              <a:t>Business Cycle</a:t>
            </a:r>
          </a:p>
        </p:txBody>
      </p:sp>
      <p:sp>
        <p:nvSpPr>
          <p:cNvPr id="48134" name="Text Box 6"/>
          <p:cNvSpPr txBox="1">
            <a:spLocks noChangeArrowheads="1"/>
          </p:cNvSpPr>
          <p:nvPr/>
        </p:nvSpPr>
        <p:spPr bwMode="auto">
          <a:xfrm>
            <a:off x="2927350" y="1524001"/>
            <a:ext cx="2159000" cy="8350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600" b="1">
                <a:cs typeface="Arial" charset="0"/>
              </a:rPr>
              <a:t>This is the trigger but not the BC determinant</a:t>
            </a:r>
          </a:p>
        </p:txBody>
      </p:sp>
      <p:sp>
        <p:nvSpPr>
          <p:cNvPr id="48135" name="Text Box 7"/>
          <p:cNvSpPr txBox="1">
            <a:spLocks noChangeArrowheads="1"/>
          </p:cNvSpPr>
          <p:nvPr/>
        </p:nvSpPr>
        <p:spPr bwMode="auto">
          <a:xfrm>
            <a:off x="5880100" y="1495426"/>
            <a:ext cx="2160588" cy="92551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b="1" dirty="0">
                <a:cs typeface="Arial" charset="0"/>
              </a:rPr>
              <a:t>Here are </a:t>
            </a:r>
            <a:r>
              <a:rPr lang="it-IT" b="1" dirty="0" err="1">
                <a:cs typeface="Arial" charset="0"/>
              </a:rPr>
              <a:t>hidden</a:t>
            </a:r>
            <a:r>
              <a:rPr lang="it-IT" b="1" dirty="0">
                <a:cs typeface="Arial" charset="0"/>
              </a:rPr>
              <a:t> the </a:t>
            </a:r>
            <a:r>
              <a:rPr lang="it-IT" b="1" dirty="0" err="1">
                <a:cs typeface="Arial" charset="0"/>
              </a:rPr>
              <a:t>real</a:t>
            </a:r>
            <a:r>
              <a:rPr lang="it-IT" b="1" dirty="0">
                <a:cs typeface="Arial" charset="0"/>
              </a:rPr>
              <a:t> BC </a:t>
            </a:r>
            <a:r>
              <a:rPr lang="it-IT" b="1" dirty="0" err="1">
                <a:cs typeface="Arial" charset="0"/>
              </a:rPr>
              <a:t>determinants</a:t>
            </a:r>
            <a:endParaRPr lang="it-IT" b="1" dirty="0">
              <a:cs typeface="Arial" charset="0"/>
            </a:endParaRPr>
          </a:p>
        </p:txBody>
      </p:sp>
      <p:sp>
        <p:nvSpPr>
          <p:cNvPr id="48136" name="Text Box 8"/>
          <p:cNvSpPr txBox="1">
            <a:spLocks noChangeArrowheads="1"/>
          </p:cNvSpPr>
          <p:nvPr/>
        </p:nvSpPr>
        <p:spPr bwMode="auto">
          <a:xfrm>
            <a:off x="4656138" y="5229226"/>
            <a:ext cx="2735262" cy="923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cs typeface="Arial" charset="0"/>
              </a:rPr>
              <a:t>Without a propagation mechanism impulses cannot generate any BC</a:t>
            </a:r>
          </a:p>
        </p:txBody>
      </p:sp>
      <p:sp>
        <p:nvSpPr>
          <p:cNvPr id="48137" name="Line 9"/>
          <p:cNvSpPr>
            <a:spLocks noChangeShapeType="1"/>
          </p:cNvSpPr>
          <p:nvPr/>
        </p:nvSpPr>
        <p:spPr bwMode="auto">
          <a:xfrm flipV="1">
            <a:off x="3287714" y="2420939"/>
            <a:ext cx="720725" cy="9366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38" name="Line 10"/>
          <p:cNvSpPr>
            <a:spLocks noChangeShapeType="1"/>
          </p:cNvSpPr>
          <p:nvPr/>
        </p:nvSpPr>
        <p:spPr bwMode="auto">
          <a:xfrm flipV="1">
            <a:off x="5951538" y="2492375"/>
            <a:ext cx="1008062" cy="8651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39" name="Line 11"/>
          <p:cNvSpPr>
            <a:spLocks noChangeShapeType="1"/>
          </p:cNvSpPr>
          <p:nvPr/>
        </p:nvSpPr>
        <p:spPr bwMode="auto">
          <a:xfrm>
            <a:off x="5951539" y="4365625"/>
            <a:ext cx="73025"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40" name="Text Box 12"/>
          <p:cNvSpPr txBox="1">
            <a:spLocks noChangeArrowheads="1"/>
          </p:cNvSpPr>
          <p:nvPr/>
        </p:nvSpPr>
        <p:spPr bwMode="auto">
          <a:xfrm>
            <a:off x="8328249" y="1508125"/>
            <a:ext cx="2160365" cy="92333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b="1" dirty="0">
                <a:cs typeface="Arial" charset="0"/>
              </a:rPr>
              <a:t>GDP </a:t>
            </a:r>
            <a:r>
              <a:rPr lang="it-IT" b="1" dirty="0" err="1">
                <a:cs typeface="Arial" charset="0"/>
              </a:rPr>
              <a:t>fluctuations</a:t>
            </a:r>
            <a:r>
              <a:rPr lang="it-IT" b="1" dirty="0">
                <a:cs typeface="Arial" charset="0"/>
              </a:rPr>
              <a:t> with some </a:t>
            </a:r>
            <a:r>
              <a:rPr lang="it-IT" b="1" dirty="0" err="1">
                <a:cs typeface="Arial" charset="0"/>
              </a:rPr>
              <a:t>degree</a:t>
            </a:r>
            <a:r>
              <a:rPr lang="it-IT" b="1" dirty="0">
                <a:cs typeface="Arial" charset="0"/>
              </a:rPr>
              <a:t> of </a:t>
            </a:r>
            <a:r>
              <a:rPr lang="it-IT" b="1" dirty="0" err="1">
                <a:cs typeface="Arial" charset="0"/>
              </a:rPr>
              <a:t>persistence</a:t>
            </a:r>
            <a:endParaRPr lang="it-IT" b="1" dirty="0">
              <a:cs typeface="Arial" charset="0"/>
            </a:endParaRPr>
          </a:p>
        </p:txBody>
      </p:sp>
      <p:sp>
        <p:nvSpPr>
          <p:cNvPr id="48141" name="Line 13"/>
          <p:cNvSpPr>
            <a:spLocks noChangeShapeType="1"/>
          </p:cNvSpPr>
          <p:nvPr/>
        </p:nvSpPr>
        <p:spPr bwMode="auto">
          <a:xfrm flipV="1">
            <a:off x="8904288" y="2492375"/>
            <a:ext cx="504142" cy="7207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7663" name="Rectangle 14"/>
          <p:cNvSpPr>
            <a:spLocks noChangeArrowheads="1"/>
          </p:cNvSpPr>
          <p:nvPr/>
        </p:nvSpPr>
        <p:spPr bwMode="auto">
          <a:xfrm>
            <a:off x="2495550" y="6453188"/>
            <a:ext cx="7848600" cy="215900"/>
          </a:xfrm>
          <a:prstGeom prst="rect">
            <a:avLst/>
          </a:prstGeom>
          <a:solidFill>
            <a:schemeClr val="bg1"/>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37820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8132"/>
                                        </p:tgtEl>
                                        <p:attrNameLst>
                                          <p:attrName>style.visibility</p:attrName>
                                        </p:attrNameLst>
                                      </p:cBhvr>
                                      <p:to>
                                        <p:strVal val="visible"/>
                                      </p:to>
                                    </p:set>
                                    <p:animEffect transition="in" filter="wipe(left)">
                                      <p:cBhvr>
                                        <p:cTn id="13" dur="500"/>
                                        <p:tgtEl>
                                          <p:spTgt spid="481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133"/>
                                        </p:tgtEl>
                                        <p:attrNameLst>
                                          <p:attrName>style.visibility</p:attrName>
                                        </p:attrNameLst>
                                      </p:cBhvr>
                                      <p:to>
                                        <p:strVal val="visible"/>
                                      </p:to>
                                    </p:set>
                                    <p:animEffect transition="in" filter="wipe(left)">
                                      <p:cBhvr>
                                        <p:cTn id="18" dur="500"/>
                                        <p:tgtEl>
                                          <p:spTgt spid="481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8134"/>
                                        </p:tgtEl>
                                        <p:attrNameLst>
                                          <p:attrName>style.visibility</p:attrName>
                                        </p:attrNameLst>
                                      </p:cBhvr>
                                      <p:to>
                                        <p:strVal val="visible"/>
                                      </p:to>
                                    </p:set>
                                    <p:animEffect transition="in" filter="dissolve">
                                      <p:cBhvr>
                                        <p:cTn id="23" dur="500"/>
                                        <p:tgtEl>
                                          <p:spTgt spid="4813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8137"/>
                                        </p:tgtEl>
                                        <p:attrNameLst>
                                          <p:attrName>style.visibility</p:attrName>
                                        </p:attrNameLst>
                                      </p:cBhvr>
                                      <p:to>
                                        <p:strVal val="visible"/>
                                      </p:to>
                                    </p:set>
                                    <p:animEffect transition="in" filter="dissolve">
                                      <p:cBhvr>
                                        <p:cTn id="26" dur="500"/>
                                        <p:tgtEl>
                                          <p:spTgt spid="481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8135"/>
                                        </p:tgtEl>
                                        <p:attrNameLst>
                                          <p:attrName>style.visibility</p:attrName>
                                        </p:attrNameLst>
                                      </p:cBhvr>
                                      <p:to>
                                        <p:strVal val="visible"/>
                                      </p:to>
                                    </p:set>
                                    <p:animEffect transition="in" filter="dissolve">
                                      <p:cBhvr>
                                        <p:cTn id="31" dur="500"/>
                                        <p:tgtEl>
                                          <p:spTgt spid="4813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138"/>
                                        </p:tgtEl>
                                        <p:attrNameLst>
                                          <p:attrName>style.visibility</p:attrName>
                                        </p:attrNameLst>
                                      </p:cBhvr>
                                      <p:to>
                                        <p:strVal val="visible"/>
                                      </p:to>
                                    </p:set>
                                    <p:animEffect transition="in" filter="dissolve">
                                      <p:cBhvr>
                                        <p:cTn id="34" dur="500"/>
                                        <p:tgtEl>
                                          <p:spTgt spid="4813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8139"/>
                                        </p:tgtEl>
                                        <p:attrNameLst>
                                          <p:attrName>style.visibility</p:attrName>
                                        </p:attrNameLst>
                                      </p:cBhvr>
                                      <p:to>
                                        <p:strVal val="visible"/>
                                      </p:to>
                                    </p:set>
                                    <p:animEffect transition="in" filter="dissolve">
                                      <p:cBhvr>
                                        <p:cTn id="37" dur="500"/>
                                        <p:tgtEl>
                                          <p:spTgt spid="4813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8136"/>
                                        </p:tgtEl>
                                        <p:attrNameLst>
                                          <p:attrName>style.visibility</p:attrName>
                                        </p:attrNameLst>
                                      </p:cBhvr>
                                      <p:to>
                                        <p:strVal val="visible"/>
                                      </p:to>
                                    </p:set>
                                    <p:animEffect transition="in" filter="dissolve">
                                      <p:cBhvr>
                                        <p:cTn id="40" dur="500"/>
                                        <p:tgtEl>
                                          <p:spTgt spid="481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8140"/>
                                        </p:tgtEl>
                                        <p:attrNameLst>
                                          <p:attrName>style.visibility</p:attrName>
                                        </p:attrNameLst>
                                      </p:cBhvr>
                                      <p:to>
                                        <p:strVal val="visible"/>
                                      </p:to>
                                    </p:set>
                                    <p:animEffect transition="in" filter="dissolve">
                                      <p:cBhvr>
                                        <p:cTn id="45" dur="500"/>
                                        <p:tgtEl>
                                          <p:spTgt spid="4814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8141"/>
                                        </p:tgtEl>
                                        <p:attrNameLst>
                                          <p:attrName>style.visibility</p:attrName>
                                        </p:attrNameLst>
                                      </p:cBhvr>
                                      <p:to>
                                        <p:strVal val="visible"/>
                                      </p:to>
                                    </p:set>
                                    <p:animEffect transition="in" filter="dissolve">
                                      <p:cBhvr>
                                        <p:cTn id="48"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animBg="1" autoUpdateAnimBg="0"/>
      <p:bldP spid="48133" grpId="0" animBg="1" autoUpdateAnimBg="0"/>
      <p:bldP spid="48134" grpId="0" animBg="1"/>
      <p:bldP spid="48135" grpId="0" animBg="1"/>
      <p:bldP spid="48136" grpId="0" animBg="1"/>
      <p:bldP spid="48137" grpId="0" animBg="1"/>
      <p:bldP spid="48138" grpId="0" animBg="1"/>
      <p:bldP spid="48139" grpId="0" animBg="1"/>
      <p:bldP spid="48140" grpId="0" animBg="1"/>
      <p:bldP spid="481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847528" y="116633"/>
            <a:ext cx="8424936" cy="742727"/>
          </a:xfrm>
          <a:solidFill>
            <a:srgbClr val="FFFF00"/>
          </a:solidFill>
          <a:ln>
            <a:solidFill>
              <a:schemeClr val="tx1"/>
            </a:solidFill>
            <a:miter lim="800000"/>
            <a:headEnd/>
            <a:tailEnd/>
          </a:ln>
        </p:spPr>
        <p:txBody>
          <a:bodyPr vert="horz" lIns="91440" tIns="45720" rIns="91440" bIns="45720" rtlCol="0" anchor="ctr">
            <a:noAutofit/>
          </a:bodyPr>
          <a:lstStyle/>
          <a:p>
            <a:r>
              <a:rPr lang="it-IT" sz="3000" b="1" dirty="0" err="1"/>
              <a:t>Modeling</a:t>
            </a:r>
            <a:r>
              <a:rPr lang="it-IT" sz="3000" b="1" dirty="0"/>
              <a:t> BC: </a:t>
            </a:r>
            <a:r>
              <a:rPr lang="it-IT" sz="3000" b="1" dirty="0" err="1"/>
              <a:t>many</a:t>
            </a:r>
            <a:r>
              <a:rPr lang="it-IT" sz="3000" b="1" dirty="0"/>
              <a:t> </a:t>
            </a:r>
            <a:r>
              <a:rPr lang="it-IT" sz="3000" b="1" dirty="0" err="1"/>
              <a:t>models</a:t>
            </a:r>
            <a:r>
              <a:rPr lang="it-IT" sz="3000" b="1" dirty="0"/>
              <a:t>, </a:t>
            </a:r>
            <a:r>
              <a:rPr lang="it-IT" sz="3000" b="1" dirty="0" err="1"/>
              <a:t>two</a:t>
            </a:r>
            <a:r>
              <a:rPr lang="it-IT" sz="3000" b="1" dirty="0"/>
              <a:t> </a:t>
            </a:r>
            <a:r>
              <a:rPr lang="it-IT" sz="3000" b="1" dirty="0" err="1"/>
              <a:t>main</a:t>
            </a:r>
            <a:r>
              <a:rPr lang="it-IT" sz="3000" b="1" dirty="0"/>
              <a:t> </a:t>
            </a:r>
            <a:r>
              <a:rPr lang="it-IT" sz="3000" b="1" dirty="0" err="1"/>
              <a:t>approaches</a:t>
            </a:r>
            <a:endParaRPr lang="it-IT" sz="3000" b="1" dirty="0"/>
          </a:p>
        </p:txBody>
      </p:sp>
      <p:sp>
        <p:nvSpPr>
          <p:cNvPr id="2867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11A9FB-4CAC-49E5-8E08-C1C25E54F9E6}" type="slidenum">
              <a:rPr lang="it-IT" smtClean="0"/>
              <a:pPr eaLnBrk="1" hangingPunct="1"/>
              <a:t>38</a:t>
            </a:fld>
            <a:endParaRPr lang="it-IT"/>
          </a:p>
        </p:txBody>
      </p:sp>
      <p:sp>
        <p:nvSpPr>
          <p:cNvPr id="28676" name="Line 3"/>
          <p:cNvSpPr>
            <a:spLocks noChangeShapeType="1"/>
          </p:cNvSpPr>
          <p:nvPr/>
        </p:nvSpPr>
        <p:spPr bwMode="auto">
          <a:xfrm>
            <a:off x="2566988" y="4292600"/>
            <a:ext cx="7200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77" name="Line 4"/>
          <p:cNvSpPr>
            <a:spLocks noChangeShapeType="1"/>
          </p:cNvSpPr>
          <p:nvPr/>
        </p:nvSpPr>
        <p:spPr bwMode="auto">
          <a:xfrm flipV="1">
            <a:off x="2566988" y="3716338"/>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78" name="Line 5"/>
          <p:cNvSpPr>
            <a:spLocks noChangeShapeType="1"/>
          </p:cNvSpPr>
          <p:nvPr/>
        </p:nvSpPr>
        <p:spPr bwMode="auto">
          <a:xfrm flipV="1">
            <a:off x="4583113" y="3284538"/>
            <a:ext cx="0" cy="1008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79" name="Line 6"/>
          <p:cNvSpPr>
            <a:spLocks noChangeShapeType="1"/>
          </p:cNvSpPr>
          <p:nvPr/>
        </p:nvSpPr>
        <p:spPr bwMode="auto">
          <a:xfrm flipV="1">
            <a:off x="7824788" y="2781300"/>
            <a:ext cx="0" cy="151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0" name="Line 7"/>
          <p:cNvSpPr>
            <a:spLocks noChangeShapeType="1"/>
          </p:cNvSpPr>
          <p:nvPr/>
        </p:nvSpPr>
        <p:spPr bwMode="auto">
          <a:xfrm flipV="1">
            <a:off x="9767888" y="1628800"/>
            <a:ext cx="0" cy="266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Line 8"/>
          <p:cNvSpPr>
            <a:spLocks noChangeShapeType="1"/>
          </p:cNvSpPr>
          <p:nvPr/>
        </p:nvSpPr>
        <p:spPr bwMode="auto">
          <a:xfrm>
            <a:off x="6096000" y="2708276"/>
            <a:ext cx="0" cy="2881313"/>
          </a:xfrm>
          <a:prstGeom prst="line">
            <a:avLst/>
          </a:prstGeom>
          <a:noFill/>
          <a:ln w="381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0185" name="Text Box 9"/>
          <p:cNvSpPr txBox="1">
            <a:spLocks noChangeArrowheads="1"/>
          </p:cNvSpPr>
          <p:nvPr/>
        </p:nvSpPr>
        <p:spPr bwMode="auto">
          <a:xfrm>
            <a:off x="2566988" y="4933950"/>
            <a:ext cx="2952750" cy="1754188"/>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b="1">
                <a:cs typeface="Arial" charset="0"/>
              </a:rPr>
              <a:t>Market efficiency</a:t>
            </a:r>
          </a:p>
          <a:p>
            <a:pPr algn="ctr" eaLnBrk="1" hangingPunct="1">
              <a:spcBef>
                <a:spcPct val="50000"/>
              </a:spcBef>
            </a:pPr>
            <a:r>
              <a:rPr lang="it-IT">
                <a:cs typeface="Arial" charset="0"/>
              </a:rPr>
              <a:t>BC is a “natural” (i.e. physiological) phenomenon. </a:t>
            </a:r>
          </a:p>
          <a:p>
            <a:pPr algn="ctr" eaLnBrk="1" hangingPunct="1">
              <a:spcBef>
                <a:spcPct val="50000"/>
              </a:spcBef>
            </a:pPr>
            <a:r>
              <a:rPr lang="it-IT">
                <a:cs typeface="Arial" charset="0"/>
              </a:rPr>
              <a:t>Competitive equilibrium BC</a:t>
            </a:r>
          </a:p>
        </p:txBody>
      </p:sp>
      <p:sp>
        <p:nvSpPr>
          <p:cNvPr id="50186" name="Text Box 10"/>
          <p:cNvSpPr txBox="1">
            <a:spLocks noChangeArrowheads="1"/>
          </p:cNvSpPr>
          <p:nvPr/>
        </p:nvSpPr>
        <p:spPr bwMode="auto">
          <a:xfrm>
            <a:off x="6456364" y="4941889"/>
            <a:ext cx="3024187" cy="1741487"/>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b="1">
                <a:cs typeface="Arial" charset="0"/>
              </a:rPr>
              <a:t>Market failures</a:t>
            </a:r>
          </a:p>
          <a:p>
            <a:pPr algn="ctr" eaLnBrk="1" hangingPunct="1">
              <a:spcBef>
                <a:spcPct val="50000"/>
              </a:spcBef>
            </a:pPr>
            <a:r>
              <a:rPr lang="it-IT">
                <a:cs typeface="Arial" charset="0"/>
              </a:rPr>
              <a:t>BC is a “not natural” (i.e. phatological) phenomenon.</a:t>
            </a:r>
          </a:p>
          <a:p>
            <a:pPr algn="ctr" eaLnBrk="1" hangingPunct="1">
              <a:spcBef>
                <a:spcPct val="50000"/>
              </a:spcBef>
            </a:pPr>
            <a:r>
              <a:rPr lang="it-IT">
                <a:cs typeface="Arial" charset="0"/>
              </a:rPr>
              <a:t>Nominal rigidities and economic fluctuations</a:t>
            </a:r>
          </a:p>
        </p:txBody>
      </p:sp>
      <p:sp>
        <p:nvSpPr>
          <p:cNvPr id="50187" name="Text Box 11"/>
          <p:cNvSpPr txBox="1">
            <a:spLocks noChangeArrowheads="1"/>
          </p:cNvSpPr>
          <p:nvPr/>
        </p:nvSpPr>
        <p:spPr bwMode="auto">
          <a:xfrm>
            <a:off x="8544718" y="859360"/>
            <a:ext cx="2087786"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err="1">
                <a:cs typeface="Arial" charset="0"/>
              </a:rPr>
              <a:t>Keynesian</a:t>
            </a:r>
            <a:r>
              <a:rPr lang="it-IT" sz="2000" dirty="0">
                <a:cs typeface="Arial" charset="0"/>
              </a:rPr>
              <a:t> </a:t>
            </a:r>
            <a:r>
              <a:rPr lang="it-IT" sz="2000" dirty="0" err="1">
                <a:cs typeface="Arial" charset="0"/>
              </a:rPr>
              <a:t>view</a:t>
            </a:r>
            <a:r>
              <a:rPr lang="it-IT" sz="2000" dirty="0">
                <a:cs typeface="Arial" charset="0"/>
              </a:rPr>
              <a:t> </a:t>
            </a:r>
          </a:p>
          <a:p>
            <a:pPr algn="ctr" eaLnBrk="1" hangingPunct="1">
              <a:spcBef>
                <a:spcPct val="50000"/>
              </a:spcBef>
            </a:pPr>
            <a:r>
              <a:rPr lang="it-IT" sz="1600" dirty="0">
                <a:cs typeface="Arial" charset="0"/>
              </a:rPr>
              <a:t>(30’s to 60’s)</a:t>
            </a:r>
          </a:p>
        </p:txBody>
      </p:sp>
      <p:sp>
        <p:nvSpPr>
          <p:cNvPr id="50188" name="Text Box 12"/>
          <p:cNvSpPr txBox="1">
            <a:spLocks noChangeArrowheads="1"/>
          </p:cNvSpPr>
          <p:nvPr/>
        </p:nvSpPr>
        <p:spPr bwMode="auto">
          <a:xfrm>
            <a:off x="6600826" y="1484785"/>
            <a:ext cx="2232025" cy="1246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a:cs typeface="Arial" charset="0"/>
              </a:rPr>
              <a:t>Money </a:t>
            </a:r>
            <a:r>
              <a:rPr lang="it-IT" sz="2000" dirty="0" err="1">
                <a:cs typeface="Arial" charset="0"/>
              </a:rPr>
              <a:t>Illusion</a:t>
            </a:r>
            <a:r>
              <a:rPr lang="it-IT" sz="2000" dirty="0">
                <a:cs typeface="Arial" charset="0"/>
              </a:rPr>
              <a:t> </a:t>
            </a:r>
            <a:r>
              <a:rPr lang="it-IT" sz="1400" dirty="0">
                <a:cs typeface="Arial" charset="0"/>
              </a:rPr>
              <a:t>(Fisher 1928)</a:t>
            </a:r>
            <a:r>
              <a:rPr lang="it-IT" sz="2000" dirty="0">
                <a:cs typeface="Arial" charset="0"/>
              </a:rPr>
              <a:t> </a:t>
            </a:r>
            <a:r>
              <a:rPr lang="it-IT" sz="2000" dirty="0" err="1">
                <a:cs typeface="Arial" charset="0"/>
              </a:rPr>
              <a:t>Models</a:t>
            </a:r>
            <a:endParaRPr lang="it-IT" sz="2000" dirty="0">
              <a:cs typeface="Arial" charset="0"/>
            </a:endParaRPr>
          </a:p>
          <a:p>
            <a:pPr algn="ctr" eaLnBrk="1" hangingPunct="1">
              <a:spcBef>
                <a:spcPct val="50000"/>
              </a:spcBef>
            </a:pPr>
            <a:r>
              <a:rPr lang="it-IT" sz="1400" dirty="0">
                <a:cs typeface="Arial" charset="0"/>
              </a:rPr>
              <a:t>(Keynes 1936, riletto da Friedman 1978)</a:t>
            </a:r>
          </a:p>
        </p:txBody>
      </p:sp>
      <p:sp>
        <p:nvSpPr>
          <p:cNvPr id="50189" name="Text Box 13"/>
          <p:cNvSpPr txBox="1">
            <a:spLocks noChangeArrowheads="1"/>
          </p:cNvSpPr>
          <p:nvPr/>
        </p:nvSpPr>
        <p:spPr bwMode="auto">
          <a:xfrm>
            <a:off x="3863976" y="2420939"/>
            <a:ext cx="2016125"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a:cs typeface="Arial" charset="0"/>
              </a:rPr>
              <a:t>“</a:t>
            </a:r>
            <a:r>
              <a:rPr lang="it-IT" sz="2000" dirty="0" err="1">
                <a:cs typeface="Arial" charset="0"/>
              </a:rPr>
              <a:t>Islands</a:t>
            </a:r>
            <a:r>
              <a:rPr lang="it-IT" sz="2000" dirty="0">
                <a:cs typeface="Arial" charset="0"/>
              </a:rPr>
              <a:t>” Model </a:t>
            </a:r>
          </a:p>
          <a:p>
            <a:pPr algn="ctr" eaLnBrk="1" hangingPunct="1">
              <a:spcBef>
                <a:spcPct val="50000"/>
              </a:spcBef>
            </a:pPr>
            <a:r>
              <a:rPr lang="it-IT" sz="1600" dirty="0">
                <a:cs typeface="Arial" charset="0"/>
              </a:rPr>
              <a:t>(Lucas 1977)</a:t>
            </a:r>
          </a:p>
        </p:txBody>
      </p:sp>
      <p:sp>
        <p:nvSpPr>
          <p:cNvPr id="50190" name="Text Box 14"/>
          <p:cNvSpPr txBox="1">
            <a:spLocks noChangeArrowheads="1"/>
          </p:cNvSpPr>
          <p:nvPr/>
        </p:nvSpPr>
        <p:spPr bwMode="auto">
          <a:xfrm>
            <a:off x="1992313" y="2996953"/>
            <a:ext cx="18716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a:cs typeface="Arial" charset="0"/>
              </a:rPr>
              <a:t>  RBC </a:t>
            </a:r>
            <a:r>
              <a:rPr lang="it-IT" sz="2000" dirty="0" err="1">
                <a:cs typeface="Arial" charset="0"/>
              </a:rPr>
              <a:t>models</a:t>
            </a:r>
            <a:r>
              <a:rPr lang="it-IT" sz="2000" dirty="0">
                <a:cs typeface="Arial" charset="0"/>
              </a:rPr>
              <a:t>; </a:t>
            </a:r>
            <a:r>
              <a:rPr lang="it-IT" sz="1600" dirty="0">
                <a:cs typeface="Arial" charset="0"/>
              </a:rPr>
              <a:t>(KP 1982)</a:t>
            </a:r>
          </a:p>
        </p:txBody>
      </p:sp>
      <p:sp>
        <p:nvSpPr>
          <p:cNvPr id="28688" name="Text Box 15"/>
          <p:cNvSpPr txBox="1">
            <a:spLocks noChangeArrowheads="1"/>
          </p:cNvSpPr>
          <p:nvPr/>
        </p:nvSpPr>
        <p:spPr bwMode="auto">
          <a:xfrm>
            <a:off x="3430589" y="4365625"/>
            <a:ext cx="1944687" cy="3381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600">
                <a:cs typeface="Arial" charset="0"/>
              </a:rPr>
              <a:t>Market efficiency</a:t>
            </a:r>
          </a:p>
        </p:txBody>
      </p:sp>
      <p:sp>
        <p:nvSpPr>
          <p:cNvPr id="28689" name="Text Box 16"/>
          <p:cNvSpPr txBox="1">
            <a:spLocks noChangeArrowheads="1"/>
          </p:cNvSpPr>
          <p:nvPr/>
        </p:nvSpPr>
        <p:spPr bwMode="auto">
          <a:xfrm>
            <a:off x="6888164" y="4365625"/>
            <a:ext cx="1944687" cy="3381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600">
                <a:cs typeface="Arial" charset="0"/>
              </a:rPr>
              <a:t>Market rigidity</a:t>
            </a:r>
          </a:p>
        </p:txBody>
      </p:sp>
    </p:spTree>
    <p:extLst>
      <p:ext uri="{BB962C8B-B14F-4D97-AF65-F5344CB8AC3E}">
        <p14:creationId xmlns:p14="http://schemas.microsoft.com/office/powerpoint/2010/main" val="2365556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dissolve">
                                      <p:cBhvr>
                                        <p:cTn id="7" dur="500"/>
                                        <p:tgtEl>
                                          <p:spTgt spid="50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6"/>
                                        </p:tgtEl>
                                        <p:attrNameLst>
                                          <p:attrName>style.visibility</p:attrName>
                                        </p:attrNameLst>
                                      </p:cBhvr>
                                      <p:to>
                                        <p:strVal val="visible"/>
                                      </p:to>
                                    </p:set>
                                    <p:animEffect transition="in" filter="dissolve">
                                      <p:cBhvr>
                                        <p:cTn id="12" dur="500"/>
                                        <p:tgtEl>
                                          <p:spTgt spid="50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90"/>
                                        </p:tgtEl>
                                        <p:attrNameLst>
                                          <p:attrName>style.visibility</p:attrName>
                                        </p:attrNameLst>
                                      </p:cBhvr>
                                      <p:to>
                                        <p:strVal val="visible"/>
                                      </p:to>
                                    </p:set>
                                    <p:animEffect transition="in" filter="dissolve">
                                      <p:cBhvr>
                                        <p:cTn id="17" dur="500"/>
                                        <p:tgtEl>
                                          <p:spTgt spid="501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89"/>
                                        </p:tgtEl>
                                        <p:attrNameLst>
                                          <p:attrName>style.visibility</p:attrName>
                                        </p:attrNameLst>
                                      </p:cBhvr>
                                      <p:to>
                                        <p:strVal val="visible"/>
                                      </p:to>
                                    </p:set>
                                    <p:animEffect transition="in" filter="dissolve">
                                      <p:cBhvr>
                                        <p:cTn id="22" dur="500"/>
                                        <p:tgtEl>
                                          <p:spTgt spid="501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88"/>
                                        </p:tgtEl>
                                        <p:attrNameLst>
                                          <p:attrName>style.visibility</p:attrName>
                                        </p:attrNameLst>
                                      </p:cBhvr>
                                      <p:to>
                                        <p:strVal val="visible"/>
                                      </p:to>
                                    </p:set>
                                    <p:animEffect transition="in" filter="dissolve">
                                      <p:cBhvr>
                                        <p:cTn id="27" dur="500"/>
                                        <p:tgtEl>
                                          <p:spTgt spid="501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187"/>
                                        </p:tgtEl>
                                        <p:attrNameLst>
                                          <p:attrName>style.visibility</p:attrName>
                                        </p:attrNameLst>
                                      </p:cBhvr>
                                      <p:to>
                                        <p:strVal val="visible"/>
                                      </p:to>
                                    </p:set>
                                    <p:animEffect transition="in" filter="dissolve">
                                      <p:cBhvr>
                                        <p:cTn id="32"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P spid="50186" grpId="0" animBg="1"/>
      <p:bldP spid="50187" grpId="0"/>
      <p:bldP spid="50188" grpId="0"/>
      <p:bldP spid="50189" grpId="0"/>
      <p:bldP spid="501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330450" y="274638"/>
            <a:ext cx="8229600" cy="1143000"/>
          </a:xfrm>
          <a:solidFill>
            <a:srgbClr val="FFFF00"/>
          </a:solidFill>
          <a:ln>
            <a:solidFill>
              <a:schemeClr val="tx1"/>
            </a:solidFill>
            <a:miter lim="800000"/>
            <a:headEnd/>
            <a:tailEnd/>
          </a:ln>
        </p:spPr>
        <p:txBody>
          <a:bodyPr vert="horz" lIns="91440" tIns="45720" rIns="91440" bIns="45720" rtlCol="0" anchor="ctr">
            <a:noAutofit/>
          </a:bodyPr>
          <a:lstStyle/>
          <a:p>
            <a:r>
              <a:rPr lang="en-US" sz="3000" b="1"/>
              <a:t>Real Business Cycle (RBC) models</a:t>
            </a:r>
          </a:p>
        </p:txBody>
      </p:sp>
      <p:sp>
        <p:nvSpPr>
          <p:cNvPr id="29700" name="Rectangle 3"/>
          <p:cNvSpPr>
            <a:spLocks noGrp="1" noChangeArrowheads="1"/>
          </p:cNvSpPr>
          <p:nvPr>
            <p:ph idx="1"/>
          </p:nvPr>
        </p:nvSpPr>
        <p:spPr>
          <a:xfrm>
            <a:off x="2330450" y="1600201"/>
            <a:ext cx="8229600" cy="4525963"/>
          </a:xfrm>
        </p:spPr>
        <p:txBody>
          <a:bodyPr/>
          <a:lstStyle/>
          <a:p>
            <a:pPr eaLnBrk="1" hangingPunct="1"/>
            <a:r>
              <a:rPr lang="en-US" dirty="0"/>
              <a:t>Both growth and business cycles are caused by supply shocks (mainly a growth of total factor </a:t>
            </a:r>
            <a:r>
              <a:rPr lang="en-US" b="1" u="sng" dirty="0"/>
              <a:t>productivity</a:t>
            </a:r>
            <a:r>
              <a:rPr lang="en-US" dirty="0"/>
              <a:t>). </a:t>
            </a:r>
          </a:p>
          <a:p>
            <a:pPr eaLnBrk="1" hangingPunct="1"/>
            <a:r>
              <a:rPr lang="en-US" dirty="0"/>
              <a:t>Business cycles:</a:t>
            </a:r>
          </a:p>
          <a:p>
            <a:pPr lvl="1"/>
            <a:r>
              <a:rPr lang="en-US" dirty="0"/>
              <a:t>“natural” outcome of market mechanisms</a:t>
            </a:r>
          </a:p>
          <a:p>
            <a:pPr lvl="1"/>
            <a:r>
              <a:rPr lang="en-US" dirty="0"/>
              <a:t>optimal reaction to a shock</a:t>
            </a:r>
          </a:p>
        </p:txBody>
      </p:sp>
      <p:sp>
        <p:nvSpPr>
          <p:cNvPr id="2969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693865-CE23-4AE7-B037-54216AE2167C}" type="slidenum">
              <a:rPr lang="it-IT" smtClean="0"/>
              <a:pPr eaLnBrk="1" hangingPunct="1"/>
              <a:t>39</a:t>
            </a:fld>
            <a:endParaRPr lang="it-IT"/>
          </a:p>
        </p:txBody>
      </p:sp>
    </p:spTree>
    <p:extLst>
      <p:ext uri="{BB962C8B-B14F-4D97-AF65-F5344CB8AC3E}">
        <p14:creationId xmlns:p14="http://schemas.microsoft.com/office/powerpoint/2010/main" val="267242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538" y="2704"/>
            <a:ext cx="5359558" cy="191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168008" y="284456"/>
            <a:ext cx="3528392" cy="1200329"/>
          </a:xfrm>
          <a:prstGeom prst="rect">
            <a:avLst/>
          </a:prstGeom>
          <a:noFill/>
        </p:spPr>
        <p:txBody>
          <a:bodyPr wrap="square" rtlCol="0">
            <a:spAutoFit/>
          </a:bodyPr>
          <a:lstStyle/>
          <a:p>
            <a:r>
              <a:rPr lang="it-IT" sz="2400" dirty="0"/>
              <a:t>I. Considerate un modello con due obiettivi (O) e due strumenti (S)</a:t>
            </a:r>
          </a:p>
        </p:txBody>
      </p:sp>
      <p:sp>
        <p:nvSpPr>
          <p:cNvPr id="9" name="CasellaDiTesto 8"/>
          <p:cNvSpPr txBox="1"/>
          <p:nvPr/>
        </p:nvSpPr>
        <p:spPr>
          <a:xfrm>
            <a:off x="1839144" y="1556793"/>
            <a:ext cx="8289304" cy="1200329"/>
          </a:xfrm>
          <a:prstGeom prst="rect">
            <a:avLst/>
          </a:prstGeom>
          <a:noFill/>
        </p:spPr>
        <p:txBody>
          <a:bodyPr wrap="square" rtlCol="0">
            <a:spAutoFit/>
          </a:bodyPr>
          <a:lstStyle/>
          <a:p>
            <a:r>
              <a:rPr lang="it-IT" sz="2400" i="1" dirty="0"/>
              <a:t>II. Il modello (e quindi il problema di politica economica) ammette soluzione se il numero di strumenti è almeno pari al numero di obiettivi </a:t>
            </a:r>
            <a:r>
              <a:rPr lang="it-IT" i="1" dirty="0"/>
              <a:t>(CN ma non CS)</a:t>
            </a:r>
            <a:r>
              <a:rPr lang="it-IT" sz="2400" i="1" dirty="0"/>
              <a:t> e se….</a:t>
            </a:r>
          </a:p>
        </p:txBody>
      </p:sp>
      <p:sp>
        <p:nvSpPr>
          <p:cNvPr id="11" name="CasellaDiTesto 10"/>
          <p:cNvSpPr txBox="1"/>
          <p:nvPr/>
        </p:nvSpPr>
        <p:spPr>
          <a:xfrm>
            <a:off x="1839144" y="2708921"/>
            <a:ext cx="8577336" cy="461665"/>
          </a:xfrm>
          <a:prstGeom prst="rect">
            <a:avLst/>
          </a:prstGeom>
          <a:noFill/>
        </p:spPr>
        <p:txBody>
          <a:bodyPr wrap="square" rtlCol="0">
            <a:spAutoFit/>
          </a:bodyPr>
          <a:lstStyle/>
          <a:p>
            <a:r>
              <a:rPr lang="it-IT" sz="2400" i="1" dirty="0"/>
              <a:t>III. Gli strumenti sono tra loro linearmente indipendenti</a:t>
            </a:r>
            <a:endParaRPr lang="it-IT"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3573017"/>
            <a:ext cx="7607623" cy="14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1847528" y="3172870"/>
            <a:ext cx="8289304" cy="461665"/>
          </a:xfrm>
          <a:prstGeom prst="rect">
            <a:avLst/>
          </a:prstGeom>
          <a:noFill/>
        </p:spPr>
        <p:txBody>
          <a:bodyPr wrap="square" rtlCol="0">
            <a:spAutoFit/>
          </a:bodyPr>
          <a:lstStyle/>
          <a:p>
            <a:r>
              <a:rPr lang="it-IT" sz="2400" dirty="0"/>
              <a:t>IV. In forma matriciale</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4813226"/>
            <a:ext cx="2706786" cy="106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3575720" y="4941169"/>
            <a:ext cx="2592288" cy="461665"/>
          </a:xfrm>
          <a:prstGeom prst="rect">
            <a:avLst/>
          </a:prstGeom>
          <a:noFill/>
        </p:spPr>
        <p:txBody>
          <a:bodyPr wrap="square" rtlCol="0">
            <a:spAutoFit/>
          </a:bodyPr>
          <a:lstStyle/>
          <a:p>
            <a:r>
              <a:rPr lang="it-IT" sz="2400" dirty="0"/>
              <a:t>V. La soluzione è:</a:t>
            </a:r>
          </a:p>
        </p:txBody>
      </p:sp>
      <p:sp>
        <p:nvSpPr>
          <p:cNvPr id="16" name="CasellaDiTesto 15"/>
          <p:cNvSpPr txBox="1"/>
          <p:nvPr/>
        </p:nvSpPr>
        <p:spPr>
          <a:xfrm>
            <a:off x="1559496" y="5541040"/>
            <a:ext cx="2736304" cy="1200329"/>
          </a:xfrm>
          <a:prstGeom prst="rect">
            <a:avLst/>
          </a:prstGeom>
          <a:noFill/>
        </p:spPr>
        <p:txBody>
          <a:bodyPr wrap="square" rtlCol="0">
            <a:spAutoFit/>
          </a:bodyPr>
          <a:lstStyle/>
          <a:p>
            <a:r>
              <a:rPr lang="it-IT" sz="2400" dirty="0"/>
              <a:t>VI. A patto che la matrice A sia invertibile, ossia se :</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8" y="5805265"/>
            <a:ext cx="3963220" cy="65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7824192" y="5402834"/>
            <a:ext cx="2771800" cy="1410543"/>
          </a:xfrm>
          <a:prstGeom prst="rect">
            <a:avLst/>
          </a:prstGeom>
          <a:solidFill>
            <a:srgbClr val="FFFF00"/>
          </a:solidFill>
          <a:ln>
            <a:solidFill>
              <a:schemeClr val="tx1"/>
            </a:solidFill>
            <a:miter lim="800000"/>
            <a:headEnd/>
            <a:tailEnd/>
          </a:ln>
          <a:extLst/>
        </p:spPr>
        <p:txBody>
          <a:bodyPr vert="horz" lIns="91440" tIns="45720" rIns="91440" bIns="45720" rtlCol="0" anchor="ctr">
            <a:normAutofit lnSpcReduction="10000"/>
          </a:bodyPr>
          <a:lstStyle>
            <a:lvl1pPr algn="ctr">
              <a:spcBef>
                <a:spcPct val="0"/>
              </a:spcBef>
              <a:buNone/>
              <a:defRPr sz="3200" b="1">
                <a:latin typeface="+mj-lt"/>
                <a:ea typeface="+mj-ea"/>
                <a:cs typeface="+mj-cs"/>
              </a:defRPr>
            </a:lvl1pPr>
          </a:lstStyle>
          <a:p>
            <a:r>
              <a:rPr lang="it-IT" dirty="0"/>
              <a:t>La regola fondamentale di </a:t>
            </a:r>
            <a:r>
              <a:rPr lang="it-IT" dirty="0" err="1"/>
              <a:t>Tinbergen</a:t>
            </a:r>
            <a:endParaRPr lang="it-IT" dirty="0"/>
          </a:p>
        </p:txBody>
      </p:sp>
    </p:spTree>
    <p:extLst>
      <p:ext uri="{BB962C8B-B14F-4D97-AF65-F5344CB8AC3E}">
        <p14:creationId xmlns:p14="http://schemas.microsoft.com/office/powerpoint/2010/main" val="12256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4101"/>
                                        </p:tgtEl>
                                        <p:attrNameLst>
                                          <p:attrName>style.visibility</p:attrName>
                                        </p:attrNameLst>
                                      </p:cBhvr>
                                      <p:to>
                                        <p:strVal val="visible"/>
                                      </p:to>
                                    </p:set>
                                    <p:animEffect transition="in" filter="fade">
                                      <p:cBhvr>
                                        <p:cTn id="36"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981200" y="44624"/>
            <a:ext cx="8229600" cy="634082"/>
          </a:xfrm>
          <a:solidFill>
            <a:srgbClr val="FFFF00"/>
          </a:solidFill>
          <a:ln>
            <a:solidFill>
              <a:schemeClr val="tx1"/>
            </a:solidFill>
            <a:miter lim="800000"/>
            <a:headEnd/>
            <a:tailEnd/>
          </a:ln>
        </p:spPr>
        <p:txBody>
          <a:bodyPr vert="horz" lIns="91440" tIns="45720" rIns="91440" bIns="45720" rtlCol="0" anchor="ctr">
            <a:noAutofit/>
          </a:bodyPr>
          <a:lstStyle/>
          <a:p>
            <a:r>
              <a:rPr lang="it-IT" sz="3000" b="1" dirty="0"/>
              <a:t>The RBC </a:t>
            </a:r>
            <a:r>
              <a:rPr lang="it-IT" sz="3000" b="1" dirty="0" err="1"/>
              <a:t>mechanism</a:t>
            </a:r>
            <a:endParaRPr lang="it-IT" sz="3000" b="1" dirty="0"/>
          </a:p>
        </p:txBody>
      </p:sp>
      <p:sp>
        <p:nvSpPr>
          <p:cNvPr id="30722"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F34E55-C23E-46E9-9551-ABBE1936167E}" type="slidenum">
              <a:rPr lang="it-IT" smtClean="0"/>
              <a:pPr eaLnBrk="1" hangingPunct="1"/>
              <a:t>40</a:t>
            </a:fld>
            <a:endParaRPr lang="it-IT"/>
          </a:p>
        </p:txBody>
      </p:sp>
      <p:sp>
        <p:nvSpPr>
          <p:cNvPr id="54275" name="Text Box 3"/>
          <p:cNvSpPr txBox="1">
            <a:spLocks noChangeArrowheads="1"/>
          </p:cNvSpPr>
          <p:nvPr/>
        </p:nvSpPr>
        <p:spPr bwMode="auto">
          <a:xfrm>
            <a:off x="2424113" y="3716338"/>
            <a:ext cx="10795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a:cs typeface="Arial" charset="0"/>
              </a:rPr>
              <a:t>TFP↑</a:t>
            </a:r>
          </a:p>
        </p:txBody>
      </p:sp>
      <p:sp>
        <p:nvSpPr>
          <p:cNvPr id="54276" name="Line 4"/>
          <p:cNvSpPr>
            <a:spLocks noChangeShapeType="1"/>
          </p:cNvSpPr>
          <p:nvPr/>
        </p:nvSpPr>
        <p:spPr bwMode="auto">
          <a:xfrm flipV="1">
            <a:off x="3359151" y="3429000"/>
            <a:ext cx="7207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77" name="Line 5"/>
          <p:cNvSpPr>
            <a:spLocks noChangeShapeType="1"/>
          </p:cNvSpPr>
          <p:nvPr/>
        </p:nvSpPr>
        <p:spPr bwMode="auto">
          <a:xfrm>
            <a:off x="3359151" y="3933825"/>
            <a:ext cx="7207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78" name="Text Box 6"/>
          <p:cNvSpPr txBox="1">
            <a:spLocks noChangeArrowheads="1"/>
          </p:cNvSpPr>
          <p:nvPr/>
        </p:nvSpPr>
        <p:spPr bwMode="auto">
          <a:xfrm>
            <a:off x="4079875" y="3141663"/>
            <a:ext cx="17986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LAB</a:t>
            </a:r>
            <a:r>
              <a:rPr lang="it-IT" sz="1400" dirty="0">
                <a:cs typeface="Arial" charset="0"/>
              </a:rPr>
              <a:t>(</a:t>
            </a:r>
            <a:r>
              <a:rPr lang="it-IT" sz="1400" dirty="0" err="1">
                <a:cs typeface="Arial" charset="0"/>
              </a:rPr>
              <a:t>dem</a:t>
            </a:r>
            <a:r>
              <a:rPr lang="it-IT" sz="1400" dirty="0">
                <a:cs typeface="Arial" charset="0"/>
              </a:rPr>
              <a:t>)</a:t>
            </a:r>
            <a:r>
              <a:rPr lang="it-IT" sz="2400" dirty="0">
                <a:cs typeface="Arial" charset="0"/>
              </a:rPr>
              <a:t> ↑</a:t>
            </a:r>
          </a:p>
        </p:txBody>
      </p:sp>
      <p:sp>
        <p:nvSpPr>
          <p:cNvPr id="54279" name="Text Box 7"/>
          <p:cNvSpPr txBox="1">
            <a:spLocks noChangeArrowheads="1"/>
          </p:cNvSpPr>
          <p:nvPr/>
        </p:nvSpPr>
        <p:spPr bwMode="auto">
          <a:xfrm>
            <a:off x="4079875" y="4437112"/>
            <a:ext cx="172878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Cap(</a:t>
            </a:r>
            <a:r>
              <a:rPr lang="it-IT" sz="2000" dirty="0" err="1">
                <a:cs typeface="Arial" charset="0"/>
              </a:rPr>
              <a:t>dem</a:t>
            </a:r>
            <a:r>
              <a:rPr lang="it-IT" sz="2400" dirty="0">
                <a:cs typeface="Arial" charset="0"/>
              </a:rPr>
              <a:t>) ↑</a:t>
            </a:r>
          </a:p>
        </p:txBody>
      </p:sp>
      <p:sp>
        <p:nvSpPr>
          <p:cNvPr id="54280" name="Line 8"/>
          <p:cNvSpPr>
            <a:spLocks noChangeShapeType="1"/>
          </p:cNvSpPr>
          <p:nvPr/>
        </p:nvSpPr>
        <p:spPr bwMode="auto">
          <a:xfrm>
            <a:off x="5880100" y="34290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81" name="Text Box 9"/>
          <p:cNvSpPr txBox="1">
            <a:spLocks noChangeArrowheads="1"/>
          </p:cNvSpPr>
          <p:nvPr/>
        </p:nvSpPr>
        <p:spPr bwMode="auto">
          <a:xfrm>
            <a:off x="6311901" y="3141663"/>
            <a:ext cx="93662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W ↑</a:t>
            </a:r>
          </a:p>
        </p:txBody>
      </p:sp>
      <p:sp>
        <p:nvSpPr>
          <p:cNvPr id="54282" name="Text Box 10"/>
          <p:cNvSpPr txBox="1">
            <a:spLocks noChangeArrowheads="1"/>
          </p:cNvSpPr>
          <p:nvPr/>
        </p:nvSpPr>
        <p:spPr bwMode="auto">
          <a:xfrm>
            <a:off x="7392989" y="3141663"/>
            <a:ext cx="179863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LAB</a:t>
            </a:r>
            <a:r>
              <a:rPr lang="it-IT" sz="1400" dirty="0">
                <a:cs typeface="Arial" charset="0"/>
              </a:rPr>
              <a:t>(</a:t>
            </a:r>
            <a:r>
              <a:rPr lang="it-IT" sz="1400" dirty="0" err="1">
                <a:cs typeface="Arial" charset="0"/>
              </a:rPr>
              <a:t>supply</a:t>
            </a:r>
            <a:r>
              <a:rPr lang="it-IT" sz="1400" dirty="0">
                <a:cs typeface="Arial" charset="0"/>
              </a:rPr>
              <a:t>)</a:t>
            </a:r>
            <a:r>
              <a:rPr lang="it-IT" sz="2400" dirty="0">
                <a:cs typeface="Arial" charset="0"/>
              </a:rPr>
              <a:t> ↑</a:t>
            </a:r>
          </a:p>
        </p:txBody>
      </p:sp>
      <p:sp>
        <p:nvSpPr>
          <p:cNvPr id="54283" name="Line 11"/>
          <p:cNvSpPr>
            <a:spLocks noChangeShapeType="1"/>
          </p:cNvSpPr>
          <p:nvPr/>
        </p:nvSpPr>
        <p:spPr bwMode="auto">
          <a:xfrm>
            <a:off x="7032104" y="34290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84" name="Text Box 12"/>
          <p:cNvSpPr txBox="1">
            <a:spLocks noChangeArrowheads="1"/>
          </p:cNvSpPr>
          <p:nvPr/>
        </p:nvSpPr>
        <p:spPr bwMode="auto">
          <a:xfrm>
            <a:off x="9480551" y="3933826"/>
            <a:ext cx="11525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a:cs typeface="Arial" charset="0"/>
              </a:rPr>
              <a:t>GDP ↑</a:t>
            </a:r>
          </a:p>
        </p:txBody>
      </p:sp>
      <p:sp>
        <p:nvSpPr>
          <p:cNvPr id="54285" name="Line 13"/>
          <p:cNvSpPr>
            <a:spLocks noChangeShapeType="1"/>
          </p:cNvSpPr>
          <p:nvPr/>
        </p:nvSpPr>
        <p:spPr bwMode="auto">
          <a:xfrm>
            <a:off x="5880100" y="47244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86" name="Text Box 14"/>
          <p:cNvSpPr txBox="1">
            <a:spLocks noChangeArrowheads="1"/>
          </p:cNvSpPr>
          <p:nvPr/>
        </p:nvSpPr>
        <p:spPr bwMode="auto">
          <a:xfrm>
            <a:off x="6311901" y="4437113"/>
            <a:ext cx="720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I ↑</a:t>
            </a:r>
          </a:p>
        </p:txBody>
      </p:sp>
      <p:sp>
        <p:nvSpPr>
          <p:cNvPr id="54287" name="Line 15"/>
          <p:cNvSpPr>
            <a:spLocks noChangeShapeType="1"/>
          </p:cNvSpPr>
          <p:nvPr/>
        </p:nvSpPr>
        <p:spPr bwMode="auto">
          <a:xfrm>
            <a:off x="6888089" y="47244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88" name="Text Box 16"/>
          <p:cNvSpPr txBox="1">
            <a:spLocks noChangeArrowheads="1"/>
          </p:cNvSpPr>
          <p:nvPr/>
        </p:nvSpPr>
        <p:spPr bwMode="auto">
          <a:xfrm>
            <a:off x="7967664" y="4437063"/>
            <a:ext cx="129698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a:cs typeface="Arial" charset="0"/>
              </a:rPr>
              <a:t>K </a:t>
            </a:r>
            <a:r>
              <a:rPr lang="it-IT">
                <a:cs typeface="Arial" charset="0"/>
              </a:rPr>
              <a:t>stock</a:t>
            </a:r>
            <a:r>
              <a:rPr lang="it-IT" sz="2400">
                <a:cs typeface="Arial" charset="0"/>
              </a:rPr>
              <a:t> ↑</a:t>
            </a:r>
          </a:p>
        </p:txBody>
      </p:sp>
      <p:sp>
        <p:nvSpPr>
          <p:cNvPr id="54289" name="Line 17"/>
          <p:cNvSpPr>
            <a:spLocks noChangeShapeType="1"/>
          </p:cNvSpPr>
          <p:nvPr/>
        </p:nvSpPr>
        <p:spPr bwMode="auto">
          <a:xfrm flipV="1">
            <a:off x="5880101" y="4797425"/>
            <a:ext cx="1584325" cy="719138"/>
          </a:xfrm>
          <a:prstGeom prst="line">
            <a:avLst/>
          </a:prstGeom>
          <a:noFill/>
          <a:ln w="38100">
            <a:solidFill>
              <a:srgbClr val="00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90" name="Text Box 18"/>
          <p:cNvSpPr txBox="1">
            <a:spLocks noChangeArrowheads="1"/>
          </p:cNvSpPr>
          <p:nvPr/>
        </p:nvSpPr>
        <p:spPr bwMode="auto">
          <a:xfrm>
            <a:off x="4008439" y="5373688"/>
            <a:ext cx="20161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a:cs typeface="Arial" charset="0"/>
              </a:rPr>
              <a:t>Time to build</a:t>
            </a:r>
          </a:p>
        </p:txBody>
      </p:sp>
      <p:sp>
        <p:nvSpPr>
          <p:cNvPr id="54291" name="Line 19"/>
          <p:cNvSpPr>
            <a:spLocks noChangeShapeType="1"/>
          </p:cNvSpPr>
          <p:nvPr/>
        </p:nvSpPr>
        <p:spPr bwMode="auto">
          <a:xfrm>
            <a:off x="9048751" y="3573463"/>
            <a:ext cx="576263"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292" name="Line 20"/>
          <p:cNvSpPr>
            <a:spLocks noChangeShapeType="1"/>
          </p:cNvSpPr>
          <p:nvPr/>
        </p:nvSpPr>
        <p:spPr bwMode="auto">
          <a:xfrm flipV="1">
            <a:off x="8975726" y="4292601"/>
            <a:ext cx="576263"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42" name="Text Box 21"/>
          <p:cNvSpPr txBox="1">
            <a:spLocks noChangeArrowheads="1"/>
          </p:cNvSpPr>
          <p:nvPr/>
        </p:nvSpPr>
        <p:spPr bwMode="auto">
          <a:xfrm>
            <a:off x="2495551" y="1052737"/>
            <a:ext cx="7561263" cy="157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it-IT" sz="2400" dirty="0">
                <a:cs typeface="Arial" charset="0"/>
              </a:rPr>
              <a:t> Perfect </a:t>
            </a:r>
            <a:r>
              <a:rPr lang="it-IT" sz="2400" dirty="0" err="1">
                <a:cs typeface="Arial" charset="0"/>
              </a:rPr>
              <a:t>Markets</a:t>
            </a:r>
            <a:endParaRPr lang="it-IT" sz="2400" dirty="0">
              <a:cs typeface="Arial" charset="0"/>
            </a:endParaRPr>
          </a:p>
          <a:p>
            <a:pPr eaLnBrk="1" hangingPunct="1">
              <a:buFontTx/>
              <a:buChar char="•"/>
            </a:pPr>
            <a:r>
              <a:rPr lang="it-IT" sz="2400" dirty="0">
                <a:cs typeface="Arial" charset="0"/>
              </a:rPr>
              <a:t> </a:t>
            </a:r>
            <a:r>
              <a:rPr lang="it-IT" sz="2400" dirty="0" err="1">
                <a:cs typeface="Arial" charset="0"/>
              </a:rPr>
              <a:t>Every</a:t>
            </a:r>
            <a:r>
              <a:rPr lang="it-IT" sz="2400" dirty="0">
                <a:cs typeface="Arial" charset="0"/>
              </a:rPr>
              <a:t> time </a:t>
            </a:r>
            <a:r>
              <a:rPr lang="it-IT" sz="2400" dirty="0" err="1">
                <a:cs typeface="Arial" charset="0"/>
              </a:rPr>
              <a:t>markets</a:t>
            </a:r>
            <a:r>
              <a:rPr lang="it-IT" sz="2400" dirty="0">
                <a:cs typeface="Arial" charset="0"/>
              </a:rPr>
              <a:t> are </a:t>
            </a:r>
            <a:r>
              <a:rPr lang="it-IT" sz="2400" dirty="0" err="1">
                <a:cs typeface="Arial" charset="0"/>
              </a:rPr>
              <a:t>clear</a:t>
            </a:r>
            <a:endParaRPr lang="it-IT" sz="2400" dirty="0">
              <a:cs typeface="Arial" charset="0"/>
            </a:endParaRPr>
          </a:p>
          <a:p>
            <a:pPr eaLnBrk="1" hangingPunct="1">
              <a:buFontTx/>
              <a:buChar char="•"/>
            </a:pPr>
            <a:r>
              <a:rPr lang="it-IT" sz="2400" dirty="0">
                <a:cs typeface="Arial" charset="0"/>
              </a:rPr>
              <a:t> Complete and </a:t>
            </a:r>
            <a:r>
              <a:rPr lang="it-IT" sz="2400" dirty="0" err="1">
                <a:cs typeface="Arial" charset="0"/>
              </a:rPr>
              <a:t>symmetric</a:t>
            </a:r>
            <a:r>
              <a:rPr lang="it-IT" sz="2400" dirty="0">
                <a:cs typeface="Arial" charset="0"/>
              </a:rPr>
              <a:t> information</a:t>
            </a:r>
          </a:p>
          <a:p>
            <a:pPr eaLnBrk="1" hangingPunct="1">
              <a:buFontTx/>
              <a:buChar char="•"/>
            </a:pPr>
            <a:r>
              <a:rPr lang="it-IT" sz="2400" dirty="0">
                <a:cs typeface="Arial" charset="0"/>
              </a:rPr>
              <a:t> Trigger: Supply shock</a:t>
            </a:r>
          </a:p>
        </p:txBody>
      </p:sp>
      <p:sp>
        <p:nvSpPr>
          <p:cNvPr id="54295" name="Text Box 23"/>
          <p:cNvSpPr txBox="1">
            <a:spLocks noChangeArrowheads="1"/>
          </p:cNvSpPr>
          <p:nvPr/>
        </p:nvSpPr>
        <p:spPr bwMode="auto">
          <a:xfrm>
            <a:off x="2063553" y="5807586"/>
            <a:ext cx="8137425" cy="861774"/>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dirty="0">
                <a:solidFill>
                  <a:schemeClr val="tx2"/>
                </a:solidFill>
                <a:cs typeface="Arial" charset="0"/>
              </a:rPr>
              <a:t>Notice: 	(a) crucial role of </a:t>
            </a:r>
            <a:r>
              <a:rPr lang="en-US" sz="2000" i="1" dirty="0" err="1">
                <a:solidFill>
                  <a:schemeClr val="tx2"/>
                </a:solidFill>
                <a:cs typeface="Arial" charset="0"/>
              </a:rPr>
              <a:t>labour</a:t>
            </a:r>
            <a:r>
              <a:rPr lang="en-US" sz="2000" i="1" dirty="0">
                <a:solidFill>
                  <a:schemeClr val="tx2"/>
                </a:solidFill>
                <a:cs typeface="Arial" charset="0"/>
              </a:rPr>
              <a:t> markets</a:t>
            </a:r>
          </a:p>
          <a:p>
            <a:pPr eaLnBrk="1" hangingPunct="1">
              <a:spcBef>
                <a:spcPct val="50000"/>
              </a:spcBef>
            </a:pPr>
            <a:r>
              <a:rPr lang="en-US" sz="2000" i="1" dirty="0">
                <a:solidFill>
                  <a:schemeClr val="tx2"/>
                </a:solidFill>
                <a:cs typeface="Arial" charset="0"/>
              </a:rPr>
              <a:t>	(b) Real variables more volatile than nominal ones</a:t>
            </a:r>
            <a:endParaRPr lang="it-IT" sz="2000" i="1" dirty="0">
              <a:solidFill>
                <a:schemeClr val="tx2"/>
              </a:solidFill>
              <a:cs typeface="Arial" charset="0"/>
            </a:endParaRPr>
          </a:p>
        </p:txBody>
      </p:sp>
      <p:cxnSp>
        <p:nvCxnSpPr>
          <p:cNvPr id="3" name="Connettore 2 2"/>
          <p:cNvCxnSpPr/>
          <p:nvPr/>
        </p:nvCxnSpPr>
        <p:spPr>
          <a:xfrm flipH="1" flipV="1">
            <a:off x="5159896" y="3603627"/>
            <a:ext cx="3132410" cy="9778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a:stCxn id="54281" idx="0"/>
          </p:cNvCxnSpPr>
          <p:nvPr/>
        </p:nvCxnSpPr>
        <p:spPr>
          <a:xfrm flipV="1">
            <a:off x="6780213" y="2492897"/>
            <a:ext cx="2411412" cy="648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Box 9"/>
          <p:cNvSpPr txBox="1">
            <a:spLocks noChangeArrowheads="1"/>
          </p:cNvSpPr>
          <p:nvPr/>
        </p:nvSpPr>
        <p:spPr bwMode="auto">
          <a:xfrm>
            <a:off x="9264353" y="2276872"/>
            <a:ext cx="93662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C ↑</a:t>
            </a:r>
          </a:p>
        </p:txBody>
      </p:sp>
      <p:cxnSp>
        <p:nvCxnSpPr>
          <p:cNvPr id="8" name="Connettore 2 7"/>
          <p:cNvCxnSpPr/>
          <p:nvPr/>
        </p:nvCxnSpPr>
        <p:spPr>
          <a:xfrm>
            <a:off x="9732664" y="2738835"/>
            <a:ext cx="179760" cy="1208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952171" y="3547061"/>
            <a:ext cx="1656085" cy="338554"/>
          </a:xfrm>
          <a:prstGeom prst="rect">
            <a:avLst/>
          </a:prstGeom>
          <a:noFill/>
        </p:spPr>
        <p:txBody>
          <a:bodyPr wrap="square" rtlCol="0">
            <a:spAutoFit/>
          </a:bodyPr>
          <a:lstStyle/>
          <a:p>
            <a:r>
              <a:rPr lang="it-IT" sz="1600" dirty="0"/>
              <a:t>High </a:t>
            </a:r>
            <a:r>
              <a:rPr lang="it-IT" sz="1600" dirty="0" err="1"/>
              <a:t>productivity</a:t>
            </a:r>
            <a:endParaRPr lang="it-IT" sz="1600" dirty="0"/>
          </a:p>
        </p:txBody>
      </p:sp>
    </p:spTree>
    <p:extLst>
      <p:ext uri="{BB962C8B-B14F-4D97-AF65-F5344CB8AC3E}">
        <p14:creationId xmlns:p14="http://schemas.microsoft.com/office/powerpoint/2010/main" val="3084869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54276"/>
                                        </p:tgtEl>
                                        <p:attrNameLst>
                                          <p:attrName>style.visibility</p:attrName>
                                        </p:attrNameLst>
                                      </p:cBhvr>
                                      <p:to>
                                        <p:strVal val="visible"/>
                                      </p:to>
                                    </p:set>
                                    <p:animEffect transition="in" filter="dissolve">
                                      <p:cBhvr>
                                        <p:cTn id="11" dur="500"/>
                                        <p:tgtEl>
                                          <p:spTgt spid="5427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4277"/>
                                        </p:tgtEl>
                                        <p:attrNameLst>
                                          <p:attrName>style.visibility</p:attrName>
                                        </p:attrNameLst>
                                      </p:cBhvr>
                                      <p:to>
                                        <p:strVal val="visible"/>
                                      </p:to>
                                    </p:set>
                                    <p:animEffect transition="in" filter="dissolve">
                                      <p:cBhvr>
                                        <p:cTn id="14" dur="500"/>
                                        <p:tgtEl>
                                          <p:spTgt spid="542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8"/>
                                        </p:tgtEl>
                                        <p:attrNameLst>
                                          <p:attrName>style.visibility</p:attrName>
                                        </p:attrNameLst>
                                      </p:cBhvr>
                                      <p:to>
                                        <p:strVal val="visible"/>
                                      </p:to>
                                    </p:set>
                                    <p:anim calcmode="lin" valueType="num">
                                      <p:cBhvr additive="base">
                                        <p:cTn id="19" dur="500" fill="hold"/>
                                        <p:tgtEl>
                                          <p:spTgt spid="54278"/>
                                        </p:tgtEl>
                                        <p:attrNameLst>
                                          <p:attrName>ppt_x</p:attrName>
                                        </p:attrNameLst>
                                      </p:cBhvr>
                                      <p:tavLst>
                                        <p:tav tm="0">
                                          <p:val>
                                            <p:strVal val="#ppt_x"/>
                                          </p:val>
                                        </p:tav>
                                        <p:tav tm="100000">
                                          <p:val>
                                            <p:strVal val="#ppt_x"/>
                                          </p:val>
                                        </p:tav>
                                      </p:tavLst>
                                    </p:anim>
                                    <p:anim calcmode="lin" valueType="num">
                                      <p:cBhvr additive="base">
                                        <p:cTn id="20" dur="500" fill="hold"/>
                                        <p:tgtEl>
                                          <p:spTgt spid="54278"/>
                                        </p:tgtEl>
                                        <p:attrNameLst>
                                          <p:attrName>ppt_y</p:attrName>
                                        </p:attrNameLst>
                                      </p:cBhvr>
                                      <p:tavLst>
                                        <p:tav tm="0">
                                          <p:val>
                                            <p:strVal val="1+#ppt_h/2"/>
                                          </p:val>
                                        </p:tav>
                                        <p:tav tm="100000">
                                          <p:val>
                                            <p:strVal val="#ppt_y"/>
                                          </p:val>
                                        </p:tav>
                                      </p:tavLst>
                                    </p:anim>
                                  </p:childTnLst>
                                </p:cTn>
                              </p:par>
                              <p:par>
                                <p:cTn id="21" presetID="9" presetClass="entr" presetSubtype="0" fill="hold" grpId="0" nodeType="withEffect">
                                  <p:stCondLst>
                                    <p:cond delay="0"/>
                                  </p:stCondLst>
                                  <p:childTnLst>
                                    <p:set>
                                      <p:cBhvr>
                                        <p:cTn id="22" dur="1" fill="hold">
                                          <p:stCondLst>
                                            <p:cond delay="0"/>
                                          </p:stCondLst>
                                        </p:cTn>
                                        <p:tgtEl>
                                          <p:spTgt spid="54280"/>
                                        </p:tgtEl>
                                        <p:attrNameLst>
                                          <p:attrName>style.visibility</p:attrName>
                                        </p:attrNameLst>
                                      </p:cBhvr>
                                      <p:to>
                                        <p:strVal val="visible"/>
                                      </p:to>
                                    </p:set>
                                    <p:animEffect transition="in" filter="dissolve">
                                      <p:cBhvr>
                                        <p:cTn id="23" dur="500"/>
                                        <p:tgtEl>
                                          <p:spTgt spid="5428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4281"/>
                                        </p:tgtEl>
                                        <p:attrNameLst>
                                          <p:attrName>style.visibility</p:attrName>
                                        </p:attrNameLst>
                                      </p:cBhvr>
                                      <p:to>
                                        <p:strVal val="visible"/>
                                      </p:to>
                                    </p:set>
                                    <p:anim calcmode="lin" valueType="num">
                                      <p:cBhvr additive="base">
                                        <p:cTn id="32" dur="500" fill="hold"/>
                                        <p:tgtEl>
                                          <p:spTgt spid="54281"/>
                                        </p:tgtEl>
                                        <p:attrNameLst>
                                          <p:attrName>ppt_x</p:attrName>
                                        </p:attrNameLst>
                                      </p:cBhvr>
                                      <p:tavLst>
                                        <p:tav tm="0">
                                          <p:val>
                                            <p:strVal val="#ppt_x"/>
                                          </p:val>
                                        </p:tav>
                                        <p:tav tm="100000">
                                          <p:val>
                                            <p:strVal val="#ppt_x"/>
                                          </p:val>
                                        </p:tav>
                                      </p:tavLst>
                                    </p:anim>
                                    <p:anim calcmode="lin" valueType="num">
                                      <p:cBhvr additive="base">
                                        <p:cTn id="33"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9" presetClass="entr" presetSubtype="0" fill="hold" grpId="0" nodeType="withEffect">
                                  <p:stCondLst>
                                    <p:cond delay="0"/>
                                  </p:stCondLst>
                                  <p:childTnLst>
                                    <p:set>
                                      <p:cBhvr>
                                        <p:cTn id="45" dur="1" fill="hold">
                                          <p:stCondLst>
                                            <p:cond delay="0"/>
                                          </p:stCondLst>
                                        </p:cTn>
                                        <p:tgtEl>
                                          <p:spTgt spid="54283"/>
                                        </p:tgtEl>
                                        <p:attrNameLst>
                                          <p:attrName>style.visibility</p:attrName>
                                        </p:attrNameLst>
                                      </p:cBhvr>
                                      <p:to>
                                        <p:strVal val="visible"/>
                                      </p:to>
                                    </p:set>
                                    <p:animEffect transition="in" filter="dissolve">
                                      <p:cBhvr>
                                        <p:cTn id="46" dur="500"/>
                                        <p:tgtEl>
                                          <p:spTgt spid="54283"/>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54282"/>
                                        </p:tgtEl>
                                        <p:attrNameLst>
                                          <p:attrName>style.visibility</p:attrName>
                                        </p:attrNameLst>
                                      </p:cBhvr>
                                      <p:to>
                                        <p:strVal val="visible"/>
                                      </p:to>
                                    </p:set>
                                    <p:anim calcmode="lin" valueType="num">
                                      <p:cBhvr additive="base">
                                        <p:cTn id="49" dur="500" fill="hold"/>
                                        <p:tgtEl>
                                          <p:spTgt spid="54282"/>
                                        </p:tgtEl>
                                        <p:attrNameLst>
                                          <p:attrName>ppt_x</p:attrName>
                                        </p:attrNameLst>
                                      </p:cBhvr>
                                      <p:tavLst>
                                        <p:tav tm="0">
                                          <p:val>
                                            <p:strVal val="#ppt_x"/>
                                          </p:val>
                                        </p:tav>
                                        <p:tav tm="100000">
                                          <p:val>
                                            <p:strVal val="#ppt_x"/>
                                          </p:val>
                                        </p:tav>
                                      </p:tavLst>
                                    </p:anim>
                                    <p:anim calcmode="lin" valueType="num">
                                      <p:cBhvr additive="base">
                                        <p:cTn id="50" dur="500" fill="hold"/>
                                        <p:tgtEl>
                                          <p:spTgt spid="5428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279"/>
                                        </p:tgtEl>
                                        <p:attrNameLst>
                                          <p:attrName>style.visibility</p:attrName>
                                        </p:attrNameLst>
                                      </p:cBhvr>
                                      <p:to>
                                        <p:strVal val="visible"/>
                                      </p:to>
                                    </p:set>
                                    <p:anim calcmode="lin" valueType="num">
                                      <p:cBhvr additive="base">
                                        <p:cTn id="55" dur="500" fill="hold"/>
                                        <p:tgtEl>
                                          <p:spTgt spid="54279"/>
                                        </p:tgtEl>
                                        <p:attrNameLst>
                                          <p:attrName>ppt_x</p:attrName>
                                        </p:attrNameLst>
                                      </p:cBhvr>
                                      <p:tavLst>
                                        <p:tav tm="0">
                                          <p:val>
                                            <p:strVal val="#ppt_x"/>
                                          </p:val>
                                        </p:tav>
                                        <p:tav tm="100000">
                                          <p:val>
                                            <p:strVal val="#ppt_x"/>
                                          </p:val>
                                        </p:tav>
                                      </p:tavLst>
                                    </p:anim>
                                    <p:anim calcmode="lin" valueType="num">
                                      <p:cBhvr additive="base">
                                        <p:cTn id="56" dur="500" fill="hold"/>
                                        <p:tgtEl>
                                          <p:spTgt spid="54279"/>
                                        </p:tgtEl>
                                        <p:attrNameLst>
                                          <p:attrName>ppt_y</p:attrName>
                                        </p:attrNameLst>
                                      </p:cBhvr>
                                      <p:tavLst>
                                        <p:tav tm="0">
                                          <p:val>
                                            <p:strVal val="1+#ppt_h/2"/>
                                          </p:val>
                                        </p:tav>
                                        <p:tav tm="100000">
                                          <p:val>
                                            <p:strVal val="#ppt_y"/>
                                          </p:val>
                                        </p:tav>
                                      </p:tavLst>
                                    </p:anim>
                                  </p:childTnLst>
                                </p:cTn>
                              </p:par>
                              <p:par>
                                <p:cTn id="57" presetID="9" presetClass="entr" presetSubtype="0" fill="hold" grpId="0" nodeType="withEffect">
                                  <p:stCondLst>
                                    <p:cond delay="0"/>
                                  </p:stCondLst>
                                  <p:childTnLst>
                                    <p:set>
                                      <p:cBhvr>
                                        <p:cTn id="58" dur="1" fill="hold">
                                          <p:stCondLst>
                                            <p:cond delay="0"/>
                                          </p:stCondLst>
                                        </p:cTn>
                                        <p:tgtEl>
                                          <p:spTgt spid="54285"/>
                                        </p:tgtEl>
                                        <p:attrNameLst>
                                          <p:attrName>style.visibility</p:attrName>
                                        </p:attrNameLst>
                                      </p:cBhvr>
                                      <p:to>
                                        <p:strVal val="visible"/>
                                      </p:to>
                                    </p:set>
                                    <p:animEffect transition="in" filter="dissolve">
                                      <p:cBhvr>
                                        <p:cTn id="59" dur="500"/>
                                        <p:tgtEl>
                                          <p:spTgt spid="5428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4286"/>
                                        </p:tgtEl>
                                        <p:attrNameLst>
                                          <p:attrName>style.visibility</p:attrName>
                                        </p:attrNameLst>
                                      </p:cBhvr>
                                      <p:to>
                                        <p:strVal val="visible"/>
                                      </p:to>
                                    </p:set>
                                    <p:anim calcmode="lin" valueType="num">
                                      <p:cBhvr additive="base">
                                        <p:cTn id="64" dur="500" fill="hold"/>
                                        <p:tgtEl>
                                          <p:spTgt spid="54286"/>
                                        </p:tgtEl>
                                        <p:attrNameLst>
                                          <p:attrName>ppt_x</p:attrName>
                                        </p:attrNameLst>
                                      </p:cBhvr>
                                      <p:tavLst>
                                        <p:tav tm="0">
                                          <p:val>
                                            <p:strVal val="#ppt_x"/>
                                          </p:val>
                                        </p:tav>
                                        <p:tav tm="100000">
                                          <p:val>
                                            <p:strVal val="#ppt_x"/>
                                          </p:val>
                                        </p:tav>
                                      </p:tavLst>
                                    </p:anim>
                                    <p:anim calcmode="lin" valueType="num">
                                      <p:cBhvr additive="base">
                                        <p:cTn id="65" dur="500" fill="hold"/>
                                        <p:tgtEl>
                                          <p:spTgt spid="54286"/>
                                        </p:tgtEl>
                                        <p:attrNameLst>
                                          <p:attrName>ppt_y</p:attrName>
                                        </p:attrNameLst>
                                      </p:cBhvr>
                                      <p:tavLst>
                                        <p:tav tm="0">
                                          <p:val>
                                            <p:strVal val="1+#ppt_h/2"/>
                                          </p:val>
                                        </p:tav>
                                        <p:tav tm="100000">
                                          <p:val>
                                            <p:strVal val="#ppt_y"/>
                                          </p:val>
                                        </p:tav>
                                      </p:tavLst>
                                    </p:anim>
                                  </p:childTnLst>
                                </p:cTn>
                              </p:par>
                              <p:par>
                                <p:cTn id="66" presetID="9" presetClass="entr" presetSubtype="0" fill="hold" grpId="0" nodeType="withEffect">
                                  <p:stCondLst>
                                    <p:cond delay="0"/>
                                  </p:stCondLst>
                                  <p:childTnLst>
                                    <p:set>
                                      <p:cBhvr>
                                        <p:cTn id="67" dur="1" fill="hold">
                                          <p:stCondLst>
                                            <p:cond delay="0"/>
                                          </p:stCondLst>
                                        </p:cTn>
                                        <p:tgtEl>
                                          <p:spTgt spid="54287"/>
                                        </p:tgtEl>
                                        <p:attrNameLst>
                                          <p:attrName>style.visibility</p:attrName>
                                        </p:attrNameLst>
                                      </p:cBhvr>
                                      <p:to>
                                        <p:strVal val="visible"/>
                                      </p:to>
                                    </p:set>
                                    <p:animEffect transition="in" filter="dissolve">
                                      <p:cBhvr>
                                        <p:cTn id="68" dur="500"/>
                                        <p:tgtEl>
                                          <p:spTgt spid="5428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4290"/>
                                        </p:tgtEl>
                                        <p:attrNameLst>
                                          <p:attrName>style.visibility</p:attrName>
                                        </p:attrNameLst>
                                      </p:cBhvr>
                                      <p:to>
                                        <p:strVal val="visible"/>
                                      </p:to>
                                    </p:set>
                                    <p:anim calcmode="lin" valueType="num">
                                      <p:cBhvr additive="base">
                                        <p:cTn id="73" dur="500" fill="hold"/>
                                        <p:tgtEl>
                                          <p:spTgt spid="54290"/>
                                        </p:tgtEl>
                                        <p:attrNameLst>
                                          <p:attrName>ppt_x</p:attrName>
                                        </p:attrNameLst>
                                      </p:cBhvr>
                                      <p:tavLst>
                                        <p:tav tm="0">
                                          <p:val>
                                            <p:strVal val="#ppt_x"/>
                                          </p:val>
                                        </p:tav>
                                        <p:tav tm="100000">
                                          <p:val>
                                            <p:strVal val="#ppt_x"/>
                                          </p:val>
                                        </p:tav>
                                      </p:tavLst>
                                    </p:anim>
                                    <p:anim calcmode="lin" valueType="num">
                                      <p:cBhvr additive="base">
                                        <p:cTn id="74" dur="500" fill="hold"/>
                                        <p:tgtEl>
                                          <p:spTgt spid="54290"/>
                                        </p:tgtEl>
                                        <p:attrNameLst>
                                          <p:attrName>ppt_y</p:attrName>
                                        </p:attrNameLst>
                                      </p:cBhvr>
                                      <p:tavLst>
                                        <p:tav tm="0">
                                          <p:val>
                                            <p:strVal val="1+#ppt_h/2"/>
                                          </p:val>
                                        </p:tav>
                                        <p:tav tm="100000">
                                          <p:val>
                                            <p:strVal val="#ppt_y"/>
                                          </p:val>
                                        </p:tav>
                                      </p:tavLst>
                                    </p:anim>
                                  </p:childTnLst>
                                </p:cTn>
                              </p:par>
                              <p:par>
                                <p:cTn id="75" presetID="9" presetClass="entr" presetSubtype="0" fill="hold" grpId="0" nodeType="withEffect">
                                  <p:stCondLst>
                                    <p:cond delay="0"/>
                                  </p:stCondLst>
                                  <p:childTnLst>
                                    <p:set>
                                      <p:cBhvr>
                                        <p:cTn id="76" dur="1" fill="hold">
                                          <p:stCondLst>
                                            <p:cond delay="0"/>
                                          </p:stCondLst>
                                        </p:cTn>
                                        <p:tgtEl>
                                          <p:spTgt spid="54289"/>
                                        </p:tgtEl>
                                        <p:attrNameLst>
                                          <p:attrName>style.visibility</p:attrName>
                                        </p:attrNameLst>
                                      </p:cBhvr>
                                      <p:to>
                                        <p:strVal val="visible"/>
                                      </p:to>
                                    </p:set>
                                    <p:animEffect transition="in" filter="dissolve">
                                      <p:cBhvr>
                                        <p:cTn id="77" dur="500"/>
                                        <p:tgtEl>
                                          <p:spTgt spid="54289"/>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54288"/>
                                        </p:tgtEl>
                                        <p:attrNameLst>
                                          <p:attrName>style.visibility</p:attrName>
                                        </p:attrNameLst>
                                      </p:cBhvr>
                                      <p:to>
                                        <p:strVal val="visible"/>
                                      </p:to>
                                    </p:set>
                                    <p:anim calcmode="lin" valueType="num">
                                      <p:cBhvr additive="base">
                                        <p:cTn id="82" dur="500" fill="hold"/>
                                        <p:tgtEl>
                                          <p:spTgt spid="54288"/>
                                        </p:tgtEl>
                                        <p:attrNameLst>
                                          <p:attrName>ppt_x</p:attrName>
                                        </p:attrNameLst>
                                      </p:cBhvr>
                                      <p:tavLst>
                                        <p:tav tm="0">
                                          <p:val>
                                            <p:strVal val="#ppt_x"/>
                                          </p:val>
                                        </p:tav>
                                        <p:tav tm="100000">
                                          <p:val>
                                            <p:strVal val="#ppt_x"/>
                                          </p:val>
                                        </p:tav>
                                      </p:tavLst>
                                    </p:anim>
                                    <p:anim calcmode="lin" valueType="num">
                                      <p:cBhvr additive="base">
                                        <p:cTn id="83" dur="500" fill="hold"/>
                                        <p:tgtEl>
                                          <p:spTgt spid="54288"/>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4284"/>
                                        </p:tgtEl>
                                        <p:attrNameLst>
                                          <p:attrName>style.visibility</p:attrName>
                                        </p:attrNameLst>
                                      </p:cBhvr>
                                      <p:to>
                                        <p:strVal val="visible"/>
                                      </p:to>
                                    </p:set>
                                    <p:anim calcmode="lin" valueType="num">
                                      <p:cBhvr additive="base">
                                        <p:cTn id="92" dur="500" fill="hold"/>
                                        <p:tgtEl>
                                          <p:spTgt spid="54284"/>
                                        </p:tgtEl>
                                        <p:attrNameLst>
                                          <p:attrName>ppt_x</p:attrName>
                                        </p:attrNameLst>
                                      </p:cBhvr>
                                      <p:tavLst>
                                        <p:tav tm="0">
                                          <p:val>
                                            <p:strVal val="#ppt_x"/>
                                          </p:val>
                                        </p:tav>
                                        <p:tav tm="100000">
                                          <p:val>
                                            <p:strVal val="#ppt_x"/>
                                          </p:val>
                                        </p:tav>
                                      </p:tavLst>
                                    </p:anim>
                                    <p:anim calcmode="lin" valueType="num">
                                      <p:cBhvr additive="base">
                                        <p:cTn id="93" dur="500" fill="hold"/>
                                        <p:tgtEl>
                                          <p:spTgt spid="54284"/>
                                        </p:tgtEl>
                                        <p:attrNameLst>
                                          <p:attrName>ppt_y</p:attrName>
                                        </p:attrNameLst>
                                      </p:cBhvr>
                                      <p:tavLst>
                                        <p:tav tm="0">
                                          <p:val>
                                            <p:strVal val="1+#ppt_h/2"/>
                                          </p:val>
                                        </p:tav>
                                        <p:tav tm="100000">
                                          <p:val>
                                            <p:strVal val="#ppt_y"/>
                                          </p:val>
                                        </p:tav>
                                      </p:tavLst>
                                    </p:anim>
                                  </p:childTnLst>
                                </p:cTn>
                              </p:par>
                              <p:par>
                                <p:cTn id="94" presetID="9" presetClass="entr" presetSubtype="0" fill="hold" grpId="0" nodeType="withEffect">
                                  <p:stCondLst>
                                    <p:cond delay="0"/>
                                  </p:stCondLst>
                                  <p:childTnLst>
                                    <p:set>
                                      <p:cBhvr>
                                        <p:cTn id="95" dur="1" fill="hold">
                                          <p:stCondLst>
                                            <p:cond delay="0"/>
                                          </p:stCondLst>
                                        </p:cTn>
                                        <p:tgtEl>
                                          <p:spTgt spid="54292"/>
                                        </p:tgtEl>
                                        <p:attrNameLst>
                                          <p:attrName>style.visibility</p:attrName>
                                        </p:attrNameLst>
                                      </p:cBhvr>
                                      <p:to>
                                        <p:strVal val="visible"/>
                                      </p:to>
                                    </p:set>
                                    <p:animEffect transition="in" filter="dissolve">
                                      <p:cBhvr>
                                        <p:cTn id="96" dur="500"/>
                                        <p:tgtEl>
                                          <p:spTgt spid="5429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54291"/>
                                        </p:tgtEl>
                                        <p:attrNameLst>
                                          <p:attrName>style.visibility</p:attrName>
                                        </p:attrNameLst>
                                      </p:cBhvr>
                                      <p:to>
                                        <p:strVal val="visible"/>
                                      </p:to>
                                    </p:set>
                                    <p:animEffect transition="in" filter="dissolve">
                                      <p:cBhvr>
                                        <p:cTn id="99" dur="500"/>
                                        <p:tgtEl>
                                          <p:spTgt spid="54291"/>
                                        </p:tgtEl>
                                      </p:cBhvr>
                                    </p:animEffect>
                                  </p:childTnLst>
                                </p:cTn>
                              </p:par>
                              <p:par>
                                <p:cTn id="100" presetID="2" presetClass="entr" presetSubtype="4"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ppt_x"/>
                                          </p:val>
                                        </p:tav>
                                        <p:tav tm="100000">
                                          <p:val>
                                            <p:strVal val="#ppt_x"/>
                                          </p:val>
                                        </p:tav>
                                      </p:tavLst>
                                    </p:anim>
                                    <p:anim calcmode="lin" valueType="num">
                                      <p:cBhvr additive="base">
                                        <p:cTn id="10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54295"/>
                                        </p:tgtEl>
                                        <p:attrNameLst>
                                          <p:attrName>style.visibility</p:attrName>
                                        </p:attrNameLst>
                                      </p:cBhvr>
                                      <p:to>
                                        <p:strVal val="visible"/>
                                      </p:to>
                                    </p:set>
                                    <p:animEffect transition="in" filter="wipe(down)">
                                      <p:cBhvr>
                                        <p:cTn id="108" dur="580">
                                          <p:stCondLst>
                                            <p:cond delay="0"/>
                                          </p:stCondLst>
                                        </p:cTn>
                                        <p:tgtEl>
                                          <p:spTgt spid="54295"/>
                                        </p:tgtEl>
                                      </p:cBhvr>
                                    </p:animEffect>
                                    <p:anim calcmode="lin" valueType="num">
                                      <p:cBhvr>
                                        <p:cTn id="109" dur="1822" tmFilter="0,0; 0.14,0.36; 0.43,0.73; 0.71,0.91; 1.0,1.0">
                                          <p:stCondLst>
                                            <p:cond delay="0"/>
                                          </p:stCondLst>
                                        </p:cTn>
                                        <p:tgtEl>
                                          <p:spTgt spid="54295"/>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54295"/>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54295"/>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54295"/>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54295"/>
                                        </p:tgtEl>
                                        <p:attrNameLst>
                                          <p:attrName>ppt_y</p:attrName>
                                        </p:attrNameLst>
                                      </p:cBhvr>
                                      <p:tavLst>
                                        <p:tav tm="0" fmla="#ppt_y-sin(pi*$)/81">
                                          <p:val>
                                            <p:fltVal val="0"/>
                                          </p:val>
                                        </p:tav>
                                        <p:tav tm="100000">
                                          <p:val>
                                            <p:fltVal val="1"/>
                                          </p:val>
                                        </p:tav>
                                      </p:tavLst>
                                    </p:anim>
                                    <p:animScale>
                                      <p:cBhvr>
                                        <p:cTn id="114" dur="26">
                                          <p:stCondLst>
                                            <p:cond delay="650"/>
                                          </p:stCondLst>
                                        </p:cTn>
                                        <p:tgtEl>
                                          <p:spTgt spid="54295"/>
                                        </p:tgtEl>
                                      </p:cBhvr>
                                      <p:to x="100000" y="60000"/>
                                    </p:animScale>
                                    <p:animScale>
                                      <p:cBhvr>
                                        <p:cTn id="115" dur="166" decel="50000">
                                          <p:stCondLst>
                                            <p:cond delay="676"/>
                                          </p:stCondLst>
                                        </p:cTn>
                                        <p:tgtEl>
                                          <p:spTgt spid="54295"/>
                                        </p:tgtEl>
                                      </p:cBhvr>
                                      <p:to x="100000" y="100000"/>
                                    </p:animScale>
                                    <p:animScale>
                                      <p:cBhvr>
                                        <p:cTn id="116" dur="26">
                                          <p:stCondLst>
                                            <p:cond delay="1312"/>
                                          </p:stCondLst>
                                        </p:cTn>
                                        <p:tgtEl>
                                          <p:spTgt spid="54295"/>
                                        </p:tgtEl>
                                      </p:cBhvr>
                                      <p:to x="100000" y="80000"/>
                                    </p:animScale>
                                    <p:animScale>
                                      <p:cBhvr>
                                        <p:cTn id="117" dur="166" decel="50000">
                                          <p:stCondLst>
                                            <p:cond delay="1338"/>
                                          </p:stCondLst>
                                        </p:cTn>
                                        <p:tgtEl>
                                          <p:spTgt spid="54295"/>
                                        </p:tgtEl>
                                      </p:cBhvr>
                                      <p:to x="100000" y="100000"/>
                                    </p:animScale>
                                    <p:animScale>
                                      <p:cBhvr>
                                        <p:cTn id="118" dur="26">
                                          <p:stCondLst>
                                            <p:cond delay="1642"/>
                                          </p:stCondLst>
                                        </p:cTn>
                                        <p:tgtEl>
                                          <p:spTgt spid="54295"/>
                                        </p:tgtEl>
                                      </p:cBhvr>
                                      <p:to x="100000" y="90000"/>
                                    </p:animScale>
                                    <p:animScale>
                                      <p:cBhvr>
                                        <p:cTn id="119" dur="166" decel="50000">
                                          <p:stCondLst>
                                            <p:cond delay="1668"/>
                                          </p:stCondLst>
                                        </p:cTn>
                                        <p:tgtEl>
                                          <p:spTgt spid="54295"/>
                                        </p:tgtEl>
                                      </p:cBhvr>
                                      <p:to x="100000" y="100000"/>
                                    </p:animScale>
                                    <p:animScale>
                                      <p:cBhvr>
                                        <p:cTn id="120" dur="26">
                                          <p:stCondLst>
                                            <p:cond delay="1808"/>
                                          </p:stCondLst>
                                        </p:cTn>
                                        <p:tgtEl>
                                          <p:spTgt spid="54295"/>
                                        </p:tgtEl>
                                      </p:cBhvr>
                                      <p:to x="100000" y="95000"/>
                                    </p:animScale>
                                    <p:animScale>
                                      <p:cBhvr>
                                        <p:cTn id="121" dur="166" decel="50000">
                                          <p:stCondLst>
                                            <p:cond delay="1834"/>
                                          </p:stCondLst>
                                        </p:cTn>
                                        <p:tgtEl>
                                          <p:spTgt spid="542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animBg="1"/>
      <p:bldP spid="54277" grpId="0" animBg="1"/>
      <p:bldP spid="54278" grpId="0"/>
      <p:bldP spid="54279" grpId="0"/>
      <p:bldP spid="54280" grpId="0" animBg="1"/>
      <p:bldP spid="54281" grpId="0"/>
      <p:bldP spid="54282" grpId="0"/>
      <p:bldP spid="54283" grpId="0" animBg="1"/>
      <p:bldP spid="54284" grpId="0"/>
      <p:bldP spid="54285" grpId="0" animBg="1"/>
      <p:bldP spid="54286" grpId="0"/>
      <p:bldP spid="54287" grpId="0" animBg="1"/>
      <p:bldP spid="54288" grpId="0"/>
      <p:bldP spid="54289" grpId="0" animBg="1"/>
      <p:bldP spid="54290" grpId="0"/>
      <p:bldP spid="54291" grpId="0" animBg="1"/>
      <p:bldP spid="54292" grpId="0" animBg="1"/>
      <p:bldP spid="54295" grpId="0" animBg="1"/>
      <p:bldP spid="30"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981200" y="44624"/>
            <a:ext cx="8229600" cy="706090"/>
          </a:xfrm>
          <a:solidFill>
            <a:srgbClr val="FFFF00"/>
          </a:solidFill>
          <a:ln>
            <a:solidFill>
              <a:schemeClr val="tx1"/>
            </a:solidFill>
            <a:miter lim="800000"/>
            <a:headEnd/>
            <a:tailEnd/>
          </a:ln>
        </p:spPr>
        <p:txBody>
          <a:bodyPr vert="horz" lIns="91440" tIns="45720" rIns="91440" bIns="45720" rtlCol="0" anchor="ctr">
            <a:noAutofit/>
          </a:bodyPr>
          <a:lstStyle/>
          <a:p>
            <a:r>
              <a:rPr lang="it-IT" sz="3000" b="1" dirty="0"/>
              <a:t>The “</a:t>
            </a:r>
            <a:r>
              <a:rPr lang="it-IT" sz="3000" b="1" dirty="0" err="1"/>
              <a:t>Islands</a:t>
            </a:r>
            <a:r>
              <a:rPr lang="it-IT" sz="3000" b="1" dirty="0"/>
              <a:t>” Model</a:t>
            </a:r>
          </a:p>
        </p:txBody>
      </p:sp>
      <p:sp>
        <p:nvSpPr>
          <p:cNvPr id="31748" name="Rectangle 3"/>
          <p:cNvSpPr>
            <a:spLocks noGrp="1" noChangeArrowheads="1"/>
          </p:cNvSpPr>
          <p:nvPr>
            <p:ph idx="1"/>
          </p:nvPr>
        </p:nvSpPr>
        <p:spPr>
          <a:xfrm>
            <a:off x="1847528" y="692696"/>
            <a:ext cx="8712968" cy="3024336"/>
          </a:xfrm>
          <a:noFill/>
        </p:spPr>
        <p:txBody>
          <a:bodyPr>
            <a:normAutofit lnSpcReduction="10000"/>
          </a:bodyPr>
          <a:lstStyle/>
          <a:p>
            <a:r>
              <a:rPr lang="en-US" sz="2400" dirty="0"/>
              <a:t>People can be tricked by unsystematic shock (monetary policy);</a:t>
            </a:r>
            <a:endParaRPr lang="it-IT" sz="2400" b="1" dirty="0"/>
          </a:p>
          <a:p>
            <a:pPr eaLnBrk="1" hangingPunct="1"/>
            <a:r>
              <a:rPr lang="it-IT" sz="2400" b="1" dirty="0" err="1"/>
              <a:t>Imperfect</a:t>
            </a:r>
            <a:r>
              <a:rPr lang="it-IT" sz="2400" dirty="0"/>
              <a:t> (incomplete) information </a:t>
            </a:r>
            <a:r>
              <a:rPr lang="it-IT" sz="2400" dirty="0" err="1"/>
              <a:t>is</a:t>
            </a:r>
            <a:r>
              <a:rPr lang="it-IT" sz="2400" dirty="0"/>
              <a:t> the </a:t>
            </a:r>
            <a:r>
              <a:rPr lang="it-IT" sz="2400" dirty="0" err="1"/>
              <a:t>crucial</a:t>
            </a:r>
            <a:r>
              <a:rPr lang="it-IT" sz="2400" dirty="0"/>
              <a:t> </a:t>
            </a:r>
            <a:r>
              <a:rPr lang="it-IT" sz="2400" dirty="0" err="1"/>
              <a:t>point</a:t>
            </a:r>
            <a:r>
              <a:rPr lang="it-IT" sz="2400" dirty="0"/>
              <a:t> (</a:t>
            </a:r>
            <a:r>
              <a:rPr lang="it-IT" sz="2400" dirty="0" err="1"/>
              <a:t>uncertainty</a:t>
            </a:r>
            <a:r>
              <a:rPr lang="it-IT" sz="2400" dirty="0"/>
              <a:t>)</a:t>
            </a:r>
          </a:p>
          <a:p>
            <a:pPr eaLnBrk="1" hangingPunct="1"/>
            <a:r>
              <a:rPr lang="it-IT" sz="2400" b="1" dirty="0" err="1"/>
              <a:t>Rational</a:t>
            </a:r>
            <a:r>
              <a:rPr lang="it-IT" sz="2400" dirty="0"/>
              <a:t> </a:t>
            </a:r>
            <a:r>
              <a:rPr lang="it-IT" sz="2400" dirty="0" err="1"/>
              <a:t>Expectations</a:t>
            </a:r>
            <a:r>
              <a:rPr lang="it-IT" sz="2400" dirty="0"/>
              <a:t>: </a:t>
            </a:r>
            <a:r>
              <a:rPr lang="it-IT" sz="2400" dirty="0" err="1"/>
              <a:t>we</a:t>
            </a:r>
            <a:r>
              <a:rPr lang="it-IT" sz="2400" dirty="0"/>
              <a:t> </a:t>
            </a:r>
            <a:r>
              <a:rPr lang="it-IT" sz="2400" dirty="0" err="1"/>
              <a:t>don’t</a:t>
            </a:r>
            <a:r>
              <a:rPr lang="it-IT" sz="2400" dirty="0"/>
              <a:t> </a:t>
            </a:r>
            <a:r>
              <a:rPr lang="it-IT" sz="2400" dirty="0" err="1"/>
              <a:t>make</a:t>
            </a:r>
            <a:r>
              <a:rPr lang="it-IT" sz="2400" dirty="0"/>
              <a:t> </a:t>
            </a:r>
            <a:r>
              <a:rPr lang="it-IT" sz="2400" dirty="0" err="1"/>
              <a:t>twice</a:t>
            </a:r>
            <a:r>
              <a:rPr lang="it-IT" sz="2400" dirty="0"/>
              <a:t> the </a:t>
            </a:r>
            <a:r>
              <a:rPr lang="it-IT" sz="2400" dirty="0" err="1"/>
              <a:t>same</a:t>
            </a:r>
            <a:r>
              <a:rPr lang="it-IT" sz="2400" dirty="0"/>
              <a:t> </a:t>
            </a:r>
            <a:r>
              <a:rPr lang="it-IT" sz="2400" dirty="0" err="1"/>
              <a:t>mistake</a:t>
            </a:r>
            <a:r>
              <a:rPr lang="it-IT" sz="2400" dirty="0"/>
              <a:t> (</a:t>
            </a:r>
            <a:r>
              <a:rPr lang="it-IT" sz="2400" dirty="0" err="1"/>
              <a:t>using</a:t>
            </a:r>
            <a:r>
              <a:rPr lang="it-IT" sz="2400" dirty="0"/>
              <a:t> </a:t>
            </a:r>
            <a:r>
              <a:rPr lang="it-IT" sz="2400" dirty="0" err="1"/>
              <a:t>optimally</a:t>
            </a:r>
            <a:r>
              <a:rPr lang="it-IT" sz="2400" dirty="0"/>
              <a:t> </a:t>
            </a:r>
            <a:r>
              <a:rPr lang="it-IT" sz="2400" dirty="0" err="1"/>
              <a:t>all</a:t>
            </a:r>
            <a:r>
              <a:rPr lang="it-IT" sz="2400" dirty="0"/>
              <a:t> the </a:t>
            </a:r>
            <a:r>
              <a:rPr lang="it-IT" sz="2400" dirty="0" err="1"/>
              <a:t>available</a:t>
            </a:r>
            <a:r>
              <a:rPr lang="it-IT" sz="2400" dirty="0"/>
              <a:t> </a:t>
            </a:r>
            <a:r>
              <a:rPr lang="it-IT" sz="2400" dirty="0" err="1"/>
              <a:t>informations</a:t>
            </a:r>
            <a:r>
              <a:rPr lang="it-IT" sz="2400" dirty="0"/>
              <a:t>)</a:t>
            </a:r>
          </a:p>
          <a:p>
            <a:pPr eaLnBrk="1" hangingPunct="1"/>
            <a:r>
              <a:rPr lang="it-IT" sz="2400" dirty="0"/>
              <a:t>Focus on </a:t>
            </a:r>
            <a:r>
              <a:rPr lang="it-IT" sz="2400" dirty="0" err="1"/>
              <a:t>firms</a:t>
            </a:r>
            <a:r>
              <a:rPr lang="it-IT" sz="2400" dirty="0"/>
              <a:t> and </a:t>
            </a:r>
            <a:r>
              <a:rPr lang="it-IT" sz="2400" dirty="0" err="1"/>
              <a:t>workers</a:t>
            </a:r>
            <a:r>
              <a:rPr lang="it-IT" sz="2400" dirty="0"/>
              <a:t> (production side)</a:t>
            </a:r>
          </a:p>
          <a:p>
            <a:r>
              <a:rPr lang="it-IT" sz="2400" dirty="0"/>
              <a:t>Trigger: </a:t>
            </a:r>
            <a:r>
              <a:rPr lang="en-US" sz="2400" dirty="0"/>
              <a:t>price shocks induced by </a:t>
            </a:r>
            <a:r>
              <a:rPr lang="en-US" sz="2400" b="1" u="sng" dirty="0" err="1"/>
              <a:t>unespected</a:t>
            </a:r>
            <a:r>
              <a:rPr lang="en-US" sz="2400" dirty="0"/>
              <a:t> monetary policy (demand shocks)</a:t>
            </a:r>
            <a:endParaRPr lang="it-IT" sz="2400" dirty="0"/>
          </a:p>
        </p:txBody>
      </p:sp>
      <p:sp>
        <p:nvSpPr>
          <p:cNvPr id="56324" name="Text Box 4"/>
          <p:cNvSpPr txBox="1">
            <a:spLocks noChangeArrowheads="1"/>
          </p:cNvSpPr>
          <p:nvPr/>
        </p:nvSpPr>
        <p:spPr bwMode="auto">
          <a:xfrm>
            <a:off x="3072160" y="4484688"/>
            <a:ext cx="8636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P(i)↑</a:t>
            </a:r>
          </a:p>
        </p:txBody>
      </p:sp>
      <p:sp>
        <p:nvSpPr>
          <p:cNvPr id="31750" name="Line 5"/>
          <p:cNvSpPr>
            <a:spLocks noChangeShapeType="1"/>
          </p:cNvSpPr>
          <p:nvPr/>
        </p:nvSpPr>
        <p:spPr bwMode="auto">
          <a:xfrm flipV="1">
            <a:off x="3863752" y="4076700"/>
            <a:ext cx="503238"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1751" name="Line 6"/>
          <p:cNvSpPr>
            <a:spLocks noChangeShapeType="1"/>
          </p:cNvSpPr>
          <p:nvPr/>
        </p:nvSpPr>
        <p:spPr bwMode="auto">
          <a:xfrm>
            <a:off x="3863752" y="4797425"/>
            <a:ext cx="503238"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6327" name="Text Box 7"/>
          <p:cNvSpPr txBox="1">
            <a:spLocks noChangeArrowheads="1"/>
          </p:cNvSpPr>
          <p:nvPr/>
        </p:nvSpPr>
        <p:spPr bwMode="auto">
          <a:xfrm>
            <a:off x="4439816" y="3860801"/>
            <a:ext cx="2088232" cy="307777"/>
          </a:xfrm>
          <a:prstGeom prst="rect">
            <a:avLst/>
          </a:prstGeom>
          <a:solidFill>
            <a:srgbClr val="FFFF00"/>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a:cs typeface="Arial" charset="0"/>
              </a:rPr>
              <a:t>Scenario 1</a:t>
            </a:r>
          </a:p>
        </p:txBody>
      </p:sp>
      <p:sp>
        <p:nvSpPr>
          <p:cNvPr id="56329" name="Text Box 9"/>
          <p:cNvSpPr txBox="1">
            <a:spLocks noChangeArrowheads="1"/>
          </p:cNvSpPr>
          <p:nvPr/>
        </p:nvSpPr>
        <p:spPr bwMode="auto">
          <a:xfrm>
            <a:off x="6599336" y="3789363"/>
            <a:ext cx="151288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600" dirty="0">
                <a:cs typeface="Arial" charset="0"/>
              </a:rPr>
              <a:t>In </a:t>
            </a:r>
            <a:r>
              <a:rPr lang="it-IT" sz="1600" dirty="0" err="1">
                <a:cs typeface="Arial" charset="0"/>
              </a:rPr>
              <a:t>my</a:t>
            </a:r>
            <a:r>
              <a:rPr lang="it-IT" sz="1600" dirty="0">
                <a:cs typeface="Arial" charset="0"/>
              </a:rPr>
              <a:t> opinion </a:t>
            </a:r>
            <a:r>
              <a:rPr lang="it-IT" sz="2400" dirty="0">
                <a:cs typeface="Arial" charset="0"/>
              </a:rPr>
              <a:t>P(i)/P ↑</a:t>
            </a:r>
          </a:p>
        </p:txBody>
      </p:sp>
      <p:sp>
        <p:nvSpPr>
          <p:cNvPr id="56330" name="Text Box 10"/>
          <p:cNvSpPr txBox="1">
            <a:spLocks noChangeArrowheads="1"/>
          </p:cNvSpPr>
          <p:nvPr/>
        </p:nvSpPr>
        <p:spPr bwMode="auto">
          <a:xfrm>
            <a:off x="6599337" y="4797152"/>
            <a:ext cx="1512889"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600" dirty="0">
                <a:cs typeface="Arial" charset="0"/>
              </a:rPr>
              <a:t>In </a:t>
            </a:r>
            <a:r>
              <a:rPr lang="it-IT" sz="1600" dirty="0" err="1">
                <a:cs typeface="Arial" charset="0"/>
              </a:rPr>
              <a:t>my</a:t>
            </a:r>
            <a:r>
              <a:rPr lang="it-IT" sz="1600" dirty="0">
                <a:cs typeface="Arial" charset="0"/>
              </a:rPr>
              <a:t> opinion </a:t>
            </a:r>
            <a:r>
              <a:rPr lang="it-IT" sz="2400" dirty="0">
                <a:cs typeface="Arial" charset="0"/>
              </a:rPr>
              <a:t>P(i)/P ↔</a:t>
            </a:r>
          </a:p>
        </p:txBody>
      </p:sp>
      <p:sp>
        <p:nvSpPr>
          <p:cNvPr id="56331" name="Text Box 11"/>
          <p:cNvSpPr txBox="1">
            <a:spLocks noChangeArrowheads="1"/>
          </p:cNvSpPr>
          <p:nvPr/>
        </p:nvSpPr>
        <p:spPr bwMode="auto">
          <a:xfrm>
            <a:off x="8112224" y="3789363"/>
            <a:ext cx="100811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Y(i)↑</a:t>
            </a:r>
          </a:p>
        </p:txBody>
      </p:sp>
      <p:sp>
        <p:nvSpPr>
          <p:cNvPr id="56332" name="Text Box 12"/>
          <p:cNvSpPr txBox="1">
            <a:spLocks noChangeArrowheads="1"/>
          </p:cNvSpPr>
          <p:nvPr/>
        </p:nvSpPr>
        <p:spPr bwMode="auto">
          <a:xfrm>
            <a:off x="8039944" y="5013176"/>
            <a:ext cx="136842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Y(i) ↔</a:t>
            </a:r>
          </a:p>
        </p:txBody>
      </p:sp>
      <p:sp>
        <p:nvSpPr>
          <p:cNvPr id="56333" name="Text Box 13"/>
          <p:cNvSpPr txBox="1">
            <a:spLocks noChangeArrowheads="1"/>
          </p:cNvSpPr>
          <p:nvPr/>
        </p:nvSpPr>
        <p:spPr bwMode="auto">
          <a:xfrm>
            <a:off x="9336360" y="3789364"/>
            <a:ext cx="1224136"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500" b="1" dirty="0">
                <a:cs typeface="Arial" charset="0"/>
              </a:rPr>
              <a:t>GDP↑</a:t>
            </a:r>
          </a:p>
        </p:txBody>
      </p:sp>
      <p:sp>
        <p:nvSpPr>
          <p:cNvPr id="16" name="Text Box 4"/>
          <p:cNvSpPr txBox="1">
            <a:spLocks noChangeArrowheads="1"/>
          </p:cNvSpPr>
          <p:nvPr/>
        </p:nvSpPr>
        <p:spPr bwMode="auto">
          <a:xfrm>
            <a:off x="1631504" y="4479206"/>
            <a:ext cx="79208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err="1">
                <a:cs typeface="Arial" charset="0"/>
              </a:rPr>
              <a:t>M</a:t>
            </a:r>
            <a:r>
              <a:rPr lang="it-IT" sz="1600" dirty="0" err="1">
                <a:cs typeface="Arial" charset="0"/>
              </a:rPr>
              <a:t>o</a:t>
            </a:r>
            <a:r>
              <a:rPr lang="it-IT" sz="2400" dirty="0">
                <a:cs typeface="Arial" charset="0"/>
              </a:rPr>
              <a:t>↑</a:t>
            </a:r>
          </a:p>
        </p:txBody>
      </p:sp>
      <p:sp>
        <p:nvSpPr>
          <p:cNvPr id="17" name="Text Box 4"/>
          <p:cNvSpPr txBox="1">
            <a:spLocks noChangeArrowheads="1"/>
          </p:cNvSpPr>
          <p:nvPr/>
        </p:nvSpPr>
        <p:spPr bwMode="auto">
          <a:xfrm>
            <a:off x="2351584" y="4479206"/>
            <a:ext cx="79208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P↑</a:t>
            </a:r>
          </a:p>
        </p:txBody>
      </p:sp>
      <p:sp>
        <p:nvSpPr>
          <p:cNvPr id="18" name="Text Box 7"/>
          <p:cNvSpPr txBox="1">
            <a:spLocks noChangeArrowheads="1"/>
          </p:cNvSpPr>
          <p:nvPr/>
        </p:nvSpPr>
        <p:spPr bwMode="auto">
          <a:xfrm>
            <a:off x="4439816" y="5157193"/>
            <a:ext cx="2088232" cy="307777"/>
          </a:xfrm>
          <a:prstGeom prst="rect">
            <a:avLst/>
          </a:prstGeom>
          <a:solidFill>
            <a:srgbClr val="FFFF00"/>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a:cs typeface="Arial" charset="0"/>
              </a:rPr>
              <a:t>Scenario 2</a:t>
            </a:r>
          </a:p>
        </p:txBody>
      </p:sp>
      <p:sp>
        <p:nvSpPr>
          <p:cNvPr id="20" name="Text Box 13"/>
          <p:cNvSpPr txBox="1">
            <a:spLocks noChangeArrowheads="1"/>
          </p:cNvSpPr>
          <p:nvPr/>
        </p:nvSpPr>
        <p:spPr bwMode="auto">
          <a:xfrm>
            <a:off x="9408368" y="4998084"/>
            <a:ext cx="1331640"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500" b="1" dirty="0">
                <a:cs typeface="Arial" charset="0"/>
              </a:rPr>
              <a:t>GDP</a:t>
            </a:r>
            <a:r>
              <a:rPr lang="it-IT" sz="2500" dirty="0">
                <a:cs typeface="Arial" charset="0"/>
              </a:rPr>
              <a:t> </a:t>
            </a:r>
            <a:r>
              <a:rPr lang="it-IT" sz="2500" b="1" dirty="0">
                <a:cs typeface="Arial" charset="0"/>
              </a:rPr>
              <a:t>↔</a:t>
            </a:r>
          </a:p>
        </p:txBody>
      </p:sp>
      <p:sp>
        <p:nvSpPr>
          <p:cNvPr id="21" name="Text Box 23"/>
          <p:cNvSpPr txBox="1">
            <a:spLocks noChangeArrowheads="1"/>
          </p:cNvSpPr>
          <p:nvPr/>
        </p:nvSpPr>
        <p:spPr bwMode="auto">
          <a:xfrm>
            <a:off x="1631504" y="5517233"/>
            <a:ext cx="8856984" cy="1323439"/>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it-IT" sz="2000" i="1" dirty="0">
                <a:cs typeface="Arial" charset="0"/>
              </a:rPr>
              <a:t>Full </a:t>
            </a:r>
            <a:r>
              <a:rPr lang="it-IT" sz="2000" i="1" dirty="0" err="1">
                <a:cs typeface="Arial" charset="0"/>
              </a:rPr>
              <a:t>confidence</a:t>
            </a:r>
            <a:r>
              <a:rPr lang="it-IT" sz="2000" i="1" dirty="0">
                <a:cs typeface="Arial" charset="0"/>
              </a:rPr>
              <a:t> in scenario 2 </a:t>
            </a:r>
            <a:r>
              <a:rPr lang="it-IT" sz="2000" i="1" dirty="0" err="1">
                <a:cs typeface="Arial" charset="0"/>
              </a:rPr>
              <a:t>only</a:t>
            </a:r>
            <a:r>
              <a:rPr lang="it-IT" sz="2000" i="1" dirty="0">
                <a:cs typeface="Arial" charset="0"/>
              </a:rPr>
              <a:t> </a:t>
            </a:r>
            <a:r>
              <a:rPr lang="it-IT" sz="2000" i="1" dirty="0" err="1">
                <a:cs typeface="Arial" charset="0"/>
              </a:rPr>
              <a:t>given</a:t>
            </a:r>
            <a:r>
              <a:rPr lang="it-IT" sz="2000" i="1" dirty="0">
                <a:cs typeface="Arial" charset="0"/>
              </a:rPr>
              <a:t> complete information </a:t>
            </a:r>
            <a:r>
              <a:rPr lang="it-IT" sz="2000" i="1" dirty="0" err="1">
                <a:cs typeface="Arial" charset="0"/>
              </a:rPr>
              <a:t>about</a:t>
            </a:r>
            <a:r>
              <a:rPr lang="it-IT" sz="2000" i="1" dirty="0">
                <a:cs typeface="Arial" charset="0"/>
              </a:rPr>
              <a:t> </a:t>
            </a:r>
            <a:r>
              <a:rPr lang="it-IT" sz="2000" i="1" dirty="0" err="1">
                <a:cs typeface="Arial" charset="0"/>
              </a:rPr>
              <a:t>prices</a:t>
            </a:r>
            <a:endParaRPr lang="it-IT" sz="2000" i="1" dirty="0">
              <a:cs typeface="Arial" charset="0"/>
            </a:endParaRPr>
          </a:p>
          <a:p>
            <a:pPr marL="342900" indent="-342900" eaLnBrk="1" hangingPunct="1">
              <a:buFont typeface="Arial" panose="020B0604020202020204" pitchFamily="34" charset="0"/>
              <a:buChar char="•"/>
            </a:pPr>
            <a:r>
              <a:rPr lang="en-US" sz="2000" i="1" dirty="0">
                <a:cs typeface="Arial" charset="0"/>
              </a:rPr>
              <a:t>Probabilistic approach: GDP will growth whenever the shock is unexpected. </a:t>
            </a:r>
          </a:p>
          <a:p>
            <a:pPr marL="342900" indent="-342900" eaLnBrk="1" hangingPunct="1">
              <a:buFont typeface="Arial" panose="020B0604020202020204" pitchFamily="34" charset="0"/>
              <a:buChar char="•"/>
            </a:pPr>
            <a:r>
              <a:rPr lang="en-US" sz="2000" i="1" dirty="0">
                <a:cs typeface="Arial" charset="0"/>
              </a:rPr>
              <a:t>“Very short run” effects.</a:t>
            </a:r>
            <a:endParaRPr lang="it-IT" sz="2000" i="1" dirty="0">
              <a:cs typeface="Arial" charset="0"/>
            </a:endParaRPr>
          </a:p>
        </p:txBody>
      </p:sp>
      <p:sp>
        <p:nvSpPr>
          <p:cNvPr id="19" name="Text Box 7"/>
          <p:cNvSpPr txBox="1">
            <a:spLocks noChangeArrowheads="1"/>
          </p:cNvSpPr>
          <p:nvPr/>
        </p:nvSpPr>
        <p:spPr bwMode="auto">
          <a:xfrm>
            <a:off x="1775520" y="4129336"/>
            <a:ext cx="2088232" cy="307777"/>
          </a:xfrm>
          <a:prstGeom prst="rect">
            <a:avLst/>
          </a:prstGeom>
          <a:solidFill>
            <a:srgbClr val="FFFF00"/>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a:cs typeface="Arial" charset="0"/>
              </a:rPr>
              <a:t>Real world</a:t>
            </a:r>
          </a:p>
        </p:txBody>
      </p:sp>
      <p:sp>
        <p:nvSpPr>
          <p:cNvPr id="2" name="CasellaDiTesto 1"/>
          <p:cNvSpPr txBox="1"/>
          <p:nvPr/>
        </p:nvSpPr>
        <p:spPr>
          <a:xfrm>
            <a:off x="2927648" y="5013177"/>
            <a:ext cx="936104" cy="307777"/>
          </a:xfrm>
          <a:prstGeom prst="rect">
            <a:avLst/>
          </a:prstGeom>
          <a:solidFill>
            <a:srgbClr val="FFFF00"/>
          </a:solidFill>
          <a:ln>
            <a:noFill/>
          </a:ln>
          <a:effectLst/>
        </p:spPr>
        <p:txBody>
          <a:bodyPr wrap="square">
            <a:spAutoFit/>
          </a:bodyPr>
          <a:lstStyle>
            <a:defPPr>
              <a:defRPr lang="it-IT"/>
            </a:defPPr>
            <a:lvl1pPr algn="ctr">
              <a:spcBef>
                <a:spcPct val="50000"/>
              </a:spcBef>
              <a:defRPr sz="1400">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it-IT" dirty="0" err="1"/>
              <a:t>Every</a:t>
            </a:r>
            <a:r>
              <a:rPr lang="it-IT" dirty="0"/>
              <a:t>  (i)</a:t>
            </a:r>
          </a:p>
        </p:txBody>
      </p:sp>
    </p:spTree>
    <p:extLst>
      <p:ext uri="{BB962C8B-B14F-4D97-AF65-F5344CB8AC3E}">
        <p14:creationId xmlns:p14="http://schemas.microsoft.com/office/powerpoint/2010/main" val="16917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6324"/>
                                        </p:tgtEl>
                                        <p:attrNameLst>
                                          <p:attrName>style.visibility</p:attrName>
                                        </p:attrNameLst>
                                      </p:cBhvr>
                                      <p:to>
                                        <p:strVal val="visible"/>
                                      </p:to>
                                    </p:set>
                                    <p:anim calcmode="lin" valueType="num">
                                      <p:cBhvr additive="base">
                                        <p:cTn id="23" dur="500" fill="hold"/>
                                        <p:tgtEl>
                                          <p:spTgt spid="56324"/>
                                        </p:tgtEl>
                                        <p:attrNameLst>
                                          <p:attrName>ppt_x</p:attrName>
                                        </p:attrNameLst>
                                      </p:cBhvr>
                                      <p:tavLst>
                                        <p:tav tm="0">
                                          <p:val>
                                            <p:strVal val="#ppt_x"/>
                                          </p:val>
                                        </p:tav>
                                        <p:tav tm="100000">
                                          <p:val>
                                            <p:strVal val="#ppt_x"/>
                                          </p:val>
                                        </p:tav>
                                      </p:tavLst>
                                    </p:anim>
                                    <p:anim calcmode="lin" valueType="num">
                                      <p:cBhvr additive="base">
                                        <p:cTn id="24" dur="500" fill="hold"/>
                                        <p:tgtEl>
                                          <p:spTgt spid="563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750"/>
                                        </p:tgtEl>
                                        <p:attrNameLst>
                                          <p:attrName>style.visibility</p:attrName>
                                        </p:attrNameLst>
                                      </p:cBhvr>
                                      <p:to>
                                        <p:strVal val="visible"/>
                                      </p:to>
                                    </p:set>
                                    <p:anim calcmode="lin" valueType="num">
                                      <p:cBhvr additive="base">
                                        <p:cTn id="33" dur="500" fill="hold"/>
                                        <p:tgtEl>
                                          <p:spTgt spid="31750"/>
                                        </p:tgtEl>
                                        <p:attrNameLst>
                                          <p:attrName>ppt_x</p:attrName>
                                        </p:attrNameLst>
                                      </p:cBhvr>
                                      <p:tavLst>
                                        <p:tav tm="0">
                                          <p:val>
                                            <p:strVal val="#ppt_x"/>
                                          </p:val>
                                        </p:tav>
                                        <p:tav tm="100000">
                                          <p:val>
                                            <p:strVal val="#ppt_x"/>
                                          </p:val>
                                        </p:tav>
                                      </p:tavLst>
                                    </p:anim>
                                    <p:anim calcmode="lin" valueType="num">
                                      <p:cBhvr additive="base">
                                        <p:cTn id="34" dur="500" fill="hold"/>
                                        <p:tgtEl>
                                          <p:spTgt spid="317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751"/>
                                        </p:tgtEl>
                                        <p:attrNameLst>
                                          <p:attrName>style.visibility</p:attrName>
                                        </p:attrNameLst>
                                      </p:cBhvr>
                                      <p:to>
                                        <p:strVal val="visible"/>
                                      </p:to>
                                    </p:set>
                                    <p:anim calcmode="lin" valueType="num">
                                      <p:cBhvr additive="base">
                                        <p:cTn id="37" dur="500" fill="hold"/>
                                        <p:tgtEl>
                                          <p:spTgt spid="31751"/>
                                        </p:tgtEl>
                                        <p:attrNameLst>
                                          <p:attrName>ppt_x</p:attrName>
                                        </p:attrNameLst>
                                      </p:cBhvr>
                                      <p:tavLst>
                                        <p:tav tm="0">
                                          <p:val>
                                            <p:strVal val="#ppt_x"/>
                                          </p:val>
                                        </p:tav>
                                        <p:tav tm="100000">
                                          <p:val>
                                            <p:strVal val="#ppt_x"/>
                                          </p:val>
                                        </p:tav>
                                      </p:tavLst>
                                    </p:anim>
                                    <p:anim calcmode="lin" valueType="num">
                                      <p:cBhvr additive="base">
                                        <p:cTn id="38"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7"/>
                                        </p:tgtEl>
                                        <p:attrNameLst>
                                          <p:attrName>style.visibility</p:attrName>
                                        </p:attrNameLst>
                                      </p:cBhvr>
                                      <p:to>
                                        <p:strVal val="visible"/>
                                      </p:to>
                                    </p:set>
                                    <p:anim calcmode="lin" valueType="num">
                                      <p:cBhvr additive="base">
                                        <p:cTn id="43" dur="500" fill="hold"/>
                                        <p:tgtEl>
                                          <p:spTgt spid="56327"/>
                                        </p:tgtEl>
                                        <p:attrNameLst>
                                          <p:attrName>ppt_x</p:attrName>
                                        </p:attrNameLst>
                                      </p:cBhvr>
                                      <p:tavLst>
                                        <p:tav tm="0">
                                          <p:val>
                                            <p:strVal val="#ppt_x"/>
                                          </p:val>
                                        </p:tav>
                                        <p:tav tm="100000">
                                          <p:val>
                                            <p:strVal val="#ppt_x"/>
                                          </p:val>
                                        </p:tav>
                                      </p:tavLst>
                                    </p:anim>
                                    <p:anim calcmode="lin" valueType="num">
                                      <p:cBhvr additive="base">
                                        <p:cTn id="44"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329"/>
                                        </p:tgtEl>
                                        <p:attrNameLst>
                                          <p:attrName>style.visibility</p:attrName>
                                        </p:attrNameLst>
                                      </p:cBhvr>
                                      <p:to>
                                        <p:strVal val="visible"/>
                                      </p:to>
                                    </p:set>
                                    <p:anim calcmode="lin" valueType="num">
                                      <p:cBhvr additive="base">
                                        <p:cTn id="49" dur="500" fill="hold"/>
                                        <p:tgtEl>
                                          <p:spTgt spid="56329"/>
                                        </p:tgtEl>
                                        <p:attrNameLst>
                                          <p:attrName>ppt_x</p:attrName>
                                        </p:attrNameLst>
                                      </p:cBhvr>
                                      <p:tavLst>
                                        <p:tav tm="0">
                                          <p:val>
                                            <p:strVal val="#ppt_x"/>
                                          </p:val>
                                        </p:tav>
                                        <p:tav tm="100000">
                                          <p:val>
                                            <p:strVal val="#ppt_x"/>
                                          </p:val>
                                        </p:tav>
                                      </p:tavLst>
                                    </p:anim>
                                    <p:anim calcmode="lin" valueType="num">
                                      <p:cBhvr additive="base">
                                        <p:cTn id="50"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331"/>
                                        </p:tgtEl>
                                        <p:attrNameLst>
                                          <p:attrName>style.visibility</p:attrName>
                                        </p:attrNameLst>
                                      </p:cBhvr>
                                      <p:to>
                                        <p:strVal val="visible"/>
                                      </p:to>
                                    </p:set>
                                    <p:anim calcmode="lin" valueType="num">
                                      <p:cBhvr additive="base">
                                        <p:cTn id="55" dur="500" fill="hold"/>
                                        <p:tgtEl>
                                          <p:spTgt spid="56331"/>
                                        </p:tgtEl>
                                        <p:attrNameLst>
                                          <p:attrName>ppt_x</p:attrName>
                                        </p:attrNameLst>
                                      </p:cBhvr>
                                      <p:tavLst>
                                        <p:tav tm="0">
                                          <p:val>
                                            <p:strVal val="#ppt_x"/>
                                          </p:val>
                                        </p:tav>
                                        <p:tav tm="100000">
                                          <p:val>
                                            <p:strVal val="#ppt_x"/>
                                          </p:val>
                                        </p:tav>
                                      </p:tavLst>
                                    </p:anim>
                                    <p:anim calcmode="lin" valueType="num">
                                      <p:cBhvr additive="base">
                                        <p:cTn id="56"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6333"/>
                                        </p:tgtEl>
                                        <p:attrNameLst>
                                          <p:attrName>style.visibility</p:attrName>
                                        </p:attrNameLst>
                                      </p:cBhvr>
                                      <p:to>
                                        <p:strVal val="visible"/>
                                      </p:to>
                                    </p:set>
                                    <p:anim calcmode="lin" valueType="num">
                                      <p:cBhvr additive="base">
                                        <p:cTn id="61" dur="500" fill="hold"/>
                                        <p:tgtEl>
                                          <p:spTgt spid="56333"/>
                                        </p:tgtEl>
                                        <p:attrNameLst>
                                          <p:attrName>ppt_x</p:attrName>
                                        </p:attrNameLst>
                                      </p:cBhvr>
                                      <p:tavLst>
                                        <p:tav tm="0">
                                          <p:val>
                                            <p:strVal val="#ppt_x"/>
                                          </p:val>
                                        </p:tav>
                                        <p:tav tm="100000">
                                          <p:val>
                                            <p:strVal val="#ppt_x"/>
                                          </p:val>
                                        </p:tav>
                                      </p:tavLst>
                                    </p:anim>
                                    <p:anim calcmode="lin" valueType="num">
                                      <p:cBhvr additive="base">
                                        <p:cTn id="62" dur="500" fill="hold"/>
                                        <p:tgtEl>
                                          <p:spTgt spid="563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6330"/>
                                        </p:tgtEl>
                                        <p:attrNameLst>
                                          <p:attrName>style.visibility</p:attrName>
                                        </p:attrNameLst>
                                      </p:cBhvr>
                                      <p:to>
                                        <p:strVal val="visible"/>
                                      </p:to>
                                    </p:set>
                                    <p:anim calcmode="lin" valueType="num">
                                      <p:cBhvr additive="base">
                                        <p:cTn id="73" dur="500" fill="hold"/>
                                        <p:tgtEl>
                                          <p:spTgt spid="56330"/>
                                        </p:tgtEl>
                                        <p:attrNameLst>
                                          <p:attrName>ppt_x</p:attrName>
                                        </p:attrNameLst>
                                      </p:cBhvr>
                                      <p:tavLst>
                                        <p:tav tm="0">
                                          <p:val>
                                            <p:strVal val="#ppt_x"/>
                                          </p:val>
                                        </p:tav>
                                        <p:tav tm="100000">
                                          <p:val>
                                            <p:strVal val="#ppt_x"/>
                                          </p:val>
                                        </p:tav>
                                      </p:tavLst>
                                    </p:anim>
                                    <p:anim calcmode="lin" valueType="num">
                                      <p:cBhvr additive="base">
                                        <p:cTn id="74" dur="500" fill="hold"/>
                                        <p:tgtEl>
                                          <p:spTgt spid="5633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332"/>
                                        </p:tgtEl>
                                        <p:attrNameLst>
                                          <p:attrName>style.visibility</p:attrName>
                                        </p:attrNameLst>
                                      </p:cBhvr>
                                      <p:to>
                                        <p:strVal val="visible"/>
                                      </p:to>
                                    </p:set>
                                    <p:anim calcmode="lin" valueType="num">
                                      <p:cBhvr additive="base">
                                        <p:cTn id="79" dur="500" fill="hold"/>
                                        <p:tgtEl>
                                          <p:spTgt spid="56332"/>
                                        </p:tgtEl>
                                        <p:attrNameLst>
                                          <p:attrName>ppt_x</p:attrName>
                                        </p:attrNameLst>
                                      </p:cBhvr>
                                      <p:tavLst>
                                        <p:tav tm="0">
                                          <p:val>
                                            <p:strVal val="#ppt_x"/>
                                          </p:val>
                                        </p:tav>
                                        <p:tav tm="100000">
                                          <p:val>
                                            <p:strVal val="#ppt_x"/>
                                          </p:val>
                                        </p:tav>
                                      </p:tavLst>
                                    </p:anim>
                                    <p:anim calcmode="lin" valueType="num">
                                      <p:cBhvr additive="base">
                                        <p:cTn id="80" dur="500" fill="hold"/>
                                        <p:tgtEl>
                                          <p:spTgt spid="563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31750" grpId="0" animBg="1"/>
      <p:bldP spid="31751" grpId="0" animBg="1"/>
      <p:bldP spid="56327" grpId="0" animBg="1"/>
      <p:bldP spid="56329" grpId="0"/>
      <p:bldP spid="56330" grpId="0"/>
      <p:bldP spid="56331" grpId="0"/>
      <p:bldP spid="56332" grpId="0"/>
      <p:bldP spid="56333" grpId="0"/>
      <p:bldP spid="16" grpId="0"/>
      <p:bldP spid="17" grpId="0"/>
      <p:bldP spid="18" grpId="0" animBg="1"/>
      <p:bldP spid="20" grpId="0"/>
      <p:bldP spid="21" grpId="0" animBg="1"/>
      <p:bldP spid="19" grpId="1"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981200" y="116632"/>
            <a:ext cx="8229600" cy="634082"/>
          </a:xfrm>
          <a:noFill/>
        </p:spPr>
        <p:txBody>
          <a:bodyPr>
            <a:normAutofit fontScale="90000"/>
          </a:bodyPr>
          <a:lstStyle/>
          <a:p>
            <a:pPr eaLnBrk="1" hangingPunct="1"/>
            <a:r>
              <a:rPr lang="it-IT" dirty="0"/>
              <a:t>Money </a:t>
            </a:r>
            <a:r>
              <a:rPr lang="it-IT" dirty="0" err="1"/>
              <a:t>Illusion</a:t>
            </a:r>
            <a:endParaRPr lang="it-IT" dirty="0"/>
          </a:p>
        </p:txBody>
      </p:sp>
      <p:sp>
        <p:nvSpPr>
          <p:cNvPr id="32772" name="Rectangle 3"/>
          <p:cNvSpPr>
            <a:spLocks noGrp="1" noChangeArrowheads="1"/>
          </p:cNvSpPr>
          <p:nvPr>
            <p:ph idx="1"/>
          </p:nvPr>
        </p:nvSpPr>
        <p:spPr>
          <a:xfrm>
            <a:off x="1847528" y="692696"/>
            <a:ext cx="8733160" cy="2952080"/>
          </a:xfrm>
          <a:noFill/>
        </p:spPr>
        <p:txBody>
          <a:bodyPr>
            <a:normAutofit fontScale="92500" lnSpcReduction="20000"/>
          </a:bodyPr>
          <a:lstStyle/>
          <a:p>
            <a:pPr eaLnBrk="1" hangingPunct="1"/>
            <a:r>
              <a:rPr lang="it-IT" sz="2400" b="1" dirty="0" err="1"/>
              <a:t>Asymmetric</a:t>
            </a:r>
            <a:r>
              <a:rPr lang="it-IT" sz="2400" dirty="0"/>
              <a:t> Information </a:t>
            </a:r>
            <a:r>
              <a:rPr lang="it-IT" sz="2400" dirty="0" err="1"/>
              <a:t>is</a:t>
            </a:r>
            <a:r>
              <a:rPr lang="it-IT" sz="2400" dirty="0"/>
              <a:t> the </a:t>
            </a:r>
            <a:r>
              <a:rPr lang="it-IT" sz="2400" dirty="0" err="1"/>
              <a:t>crucial</a:t>
            </a:r>
            <a:r>
              <a:rPr lang="it-IT" sz="2400" dirty="0"/>
              <a:t> </a:t>
            </a:r>
            <a:r>
              <a:rPr lang="it-IT" sz="2400" dirty="0" err="1"/>
              <a:t>point</a:t>
            </a:r>
            <a:r>
              <a:rPr lang="it-IT" sz="2400" dirty="0"/>
              <a:t> (</a:t>
            </a:r>
            <a:r>
              <a:rPr lang="it-IT" sz="2400" dirty="0" err="1"/>
              <a:t>uncertainty</a:t>
            </a:r>
            <a:r>
              <a:rPr lang="it-IT" sz="2400" dirty="0"/>
              <a:t>)</a:t>
            </a:r>
          </a:p>
          <a:p>
            <a:pPr eaLnBrk="1" hangingPunct="1"/>
            <a:r>
              <a:rPr lang="it-IT" sz="2400" b="1" dirty="0" err="1"/>
              <a:t>Adaptive</a:t>
            </a:r>
            <a:r>
              <a:rPr lang="it-IT" sz="2400" dirty="0"/>
              <a:t> </a:t>
            </a:r>
            <a:r>
              <a:rPr lang="it-IT" sz="2400" dirty="0" err="1"/>
              <a:t>Expectations</a:t>
            </a:r>
            <a:r>
              <a:rPr lang="it-IT" sz="2400" dirty="0"/>
              <a:t>: </a:t>
            </a:r>
            <a:r>
              <a:rPr lang="it-IT" sz="2400" dirty="0" err="1"/>
              <a:t>Error</a:t>
            </a:r>
            <a:r>
              <a:rPr lang="it-IT" sz="2400" dirty="0"/>
              <a:t> </a:t>
            </a:r>
            <a:r>
              <a:rPr lang="it-IT" sz="2400" dirty="0" err="1"/>
              <a:t>correction</a:t>
            </a:r>
            <a:r>
              <a:rPr lang="it-IT" sz="2400" dirty="0"/>
              <a:t> </a:t>
            </a:r>
            <a:r>
              <a:rPr lang="it-IT" sz="2400" dirty="0" err="1"/>
              <a:t>requires</a:t>
            </a:r>
            <a:r>
              <a:rPr lang="it-IT" sz="2400" dirty="0"/>
              <a:t> long time (</a:t>
            </a:r>
            <a:r>
              <a:rPr lang="it-IT" sz="2400" dirty="0" err="1"/>
              <a:t>we</a:t>
            </a:r>
            <a:r>
              <a:rPr lang="it-IT" sz="2400" dirty="0"/>
              <a:t> use </a:t>
            </a:r>
            <a:r>
              <a:rPr lang="it-IT" sz="2400" dirty="0" err="1"/>
              <a:t>only</a:t>
            </a:r>
            <a:r>
              <a:rPr lang="it-IT" sz="2400" dirty="0"/>
              <a:t> </a:t>
            </a:r>
            <a:r>
              <a:rPr lang="it-IT" sz="2400" dirty="0" err="1"/>
              <a:t>past</a:t>
            </a:r>
            <a:r>
              <a:rPr lang="it-IT" sz="2400" dirty="0"/>
              <a:t> information)</a:t>
            </a:r>
          </a:p>
          <a:p>
            <a:pPr eaLnBrk="1" hangingPunct="1"/>
            <a:r>
              <a:rPr lang="it-IT" sz="2400" dirty="0"/>
              <a:t>Focus on </a:t>
            </a:r>
            <a:r>
              <a:rPr lang="it-IT" sz="2400" dirty="0" err="1"/>
              <a:t>firms</a:t>
            </a:r>
            <a:r>
              <a:rPr lang="it-IT" sz="2400" dirty="0"/>
              <a:t> and </a:t>
            </a:r>
            <a:r>
              <a:rPr lang="it-IT" sz="2400" dirty="0" err="1"/>
              <a:t>workers</a:t>
            </a:r>
            <a:r>
              <a:rPr lang="it-IT" sz="2400" dirty="0"/>
              <a:t> (production)</a:t>
            </a:r>
            <a:endParaRPr lang="it-IT" sz="2300" dirty="0"/>
          </a:p>
          <a:p>
            <a:pPr eaLnBrk="1" hangingPunct="1"/>
            <a:r>
              <a:rPr lang="it-IT" sz="2300" dirty="0"/>
              <a:t>Trigger: </a:t>
            </a:r>
            <a:r>
              <a:rPr lang="it-IT" sz="2300" dirty="0" err="1"/>
              <a:t>demand</a:t>
            </a:r>
            <a:r>
              <a:rPr lang="it-IT" sz="2300" dirty="0"/>
              <a:t> shock</a:t>
            </a:r>
          </a:p>
          <a:p>
            <a:pPr eaLnBrk="1" hangingPunct="1"/>
            <a:r>
              <a:rPr lang="it-IT" sz="2300" b="1" dirty="0"/>
              <a:t>Money </a:t>
            </a:r>
            <a:r>
              <a:rPr lang="it-IT" sz="2300" b="1" dirty="0" err="1"/>
              <a:t>Illusion</a:t>
            </a:r>
            <a:r>
              <a:rPr lang="it-IT" sz="2300" dirty="0"/>
              <a:t>: «</a:t>
            </a:r>
            <a:r>
              <a:rPr lang="it-IT" sz="2300" i="1" dirty="0" err="1"/>
              <a:t>Failure</a:t>
            </a:r>
            <a:r>
              <a:rPr lang="it-IT" sz="2300" i="1" dirty="0"/>
              <a:t> to </a:t>
            </a:r>
            <a:r>
              <a:rPr lang="it-IT" sz="2300" i="1" dirty="0" err="1"/>
              <a:t>perceive</a:t>
            </a:r>
            <a:r>
              <a:rPr lang="it-IT" sz="2300" i="1" dirty="0"/>
              <a:t> </a:t>
            </a:r>
            <a:r>
              <a:rPr lang="it-IT" sz="2300" i="1" dirty="0" err="1"/>
              <a:t>that</a:t>
            </a:r>
            <a:r>
              <a:rPr lang="it-IT" sz="2300" i="1" dirty="0"/>
              <a:t> the </a:t>
            </a:r>
            <a:r>
              <a:rPr lang="it-IT" sz="2300" i="1" dirty="0" err="1"/>
              <a:t>dollar</a:t>
            </a:r>
            <a:r>
              <a:rPr lang="it-IT" sz="2300" i="1" dirty="0"/>
              <a:t> </a:t>
            </a:r>
            <a:r>
              <a:rPr lang="it-IT" sz="2300" i="1" dirty="0" err="1"/>
              <a:t>expands</a:t>
            </a:r>
            <a:r>
              <a:rPr lang="it-IT" sz="2300" i="1" dirty="0"/>
              <a:t> or </a:t>
            </a:r>
            <a:r>
              <a:rPr lang="it-IT" sz="2300" i="1" dirty="0" err="1"/>
              <a:t>shrinks</a:t>
            </a:r>
            <a:r>
              <a:rPr lang="it-IT" sz="2300" i="1" dirty="0"/>
              <a:t> in </a:t>
            </a:r>
            <a:r>
              <a:rPr lang="it-IT" sz="2300" i="1" dirty="0" err="1"/>
              <a:t>value</a:t>
            </a:r>
            <a:r>
              <a:rPr lang="it-IT" sz="2300" dirty="0"/>
              <a:t>» (Fisher, 1928); «</a:t>
            </a:r>
            <a:r>
              <a:rPr lang="it-IT" sz="2300" i="1" dirty="0" err="1"/>
              <a:t>deviation</a:t>
            </a:r>
            <a:r>
              <a:rPr lang="it-IT" sz="2300" i="1" dirty="0"/>
              <a:t> from </a:t>
            </a:r>
            <a:r>
              <a:rPr lang="it-IT" sz="2300" i="1" dirty="0" err="1"/>
              <a:t>decision</a:t>
            </a:r>
            <a:r>
              <a:rPr lang="it-IT" sz="2300" i="1" dirty="0"/>
              <a:t> </a:t>
            </a:r>
            <a:r>
              <a:rPr lang="it-IT" sz="2300" i="1" dirty="0" err="1"/>
              <a:t>making</a:t>
            </a:r>
            <a:r>
              <a:rPr lang="it-IT" sz="2300" i="1" dirty="0"/>
              <a:t> in </a:t>
            </a:r>
            <a:r>
              <a:rPr lang="it-IT" sz="2300" i="1" dirty="0" err="1"/>
              <a:t>purely</a:t>
            </a:r>
            <a:r>
              <a:rPr lang="it-IT" sz="2300" i="1" dirty="0"/>
              <a:t> </a:t>
            </a:r>
            <a:r>
              <a:rPr lang="it-IT" sz="2300" i="1" dirty="0" err="1"/>
              <a:t>real</a:t>
            </a:r>
            <a:r>
              <a:rPr lang="it-IT" sz="2300" i="1" dirty="0"/>
              <a:t> </a:t>
            </a:r>
            <a:r>
              <a:rPr lang="it-IT" sz="2300" i="1" dirty="0" err="1"/>
              <a:t>terms</a:t>
            </a:r>
            <a:r>
              <a:rPr lang="it-IT" sz="2300" dirty="0"/>
              <a:t>» (</a:t>
            </a:r>
            <a:r>
              <a:rPr lang="it-IT" sz="2300" dirty="0" err="1"/>
              <a:t>Patinkin</a:t>
            </a:r>
            <a:r>
              <a:rPr lang="it-IT" sz="2300" dirty="0"/>
              <a:t>, 1965)</a:t>
            </a:r>
          </a:p>
          <a:p>
            <a:pPr eaLnBrk="1" hangingPunct="1"/>
            <a:r>
              <a:rPr lang="it-IT" sz="2300" dirty="0" err="1"/>
              <a:t>Role</a:t>
            </a:r>
            <a:r>
              <a:rPr lang="it-IT" sz="2300" dirty="0"/>
              <a:t> for a </a:t>
            </a:r>
            <a:r>
              <a:rPr lang="it-IT" sz="2300" b="1" dirty="0" err="1"/>
              <a:t>psycological</a:t>
            </a:r>
            <a:r>
              <a:rPr lang="it-IT" sz="2300" b="1" dirty="0"/>
              <a:t> </a:t>
            </a:r>
            <a:r>
              <a:rPr lang="it-IT" sz="2300" b="1" dirty="0" err="1"/>
              <a:t>bias</a:t>
            </a:r>
            <a:r>
              <a:rPr lang="it-IT" sz="2300" dirty="0"/>
              <a:t> in the </a:t>
            </a:r>
            <a:r>
              <a:rPr lang="it-IT" sz="2300" dirty="0" err="1"/>
              <a:t>decision</a:t>
            </a:r>
            <a:r>
              <a:rPr lang="it-IT" sz="2300" dirty="0"/>
              <a:t> </a:t>
            </a:r>
            <a:r>
              <a:rPr lang="it-IT" sz="2300" dirty="0" err="1"/>
              <a:t>making</a:t>
            </a:r>
            <a:r>
              <a:rPr lang="it-IT" sz="2300" dirty="0"/>
              <a:t> </a:t>
            </a:r>
            <a:r>
              <a:rPr lang="it-IT" sz="2300" dirty="0" err="1"/>
              <a:t>process</a:t>
            </a:r>
            <a:endParaRPr lang="it-IT" sz="2300" dirty="0"/>
          </a:p>
        </p:txBody>
      </p:sp>
      <p:sp>
        <p:nvSpPr>
          <p:cNvPr id="32770"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BAD8D-F5F8-4268-9A45-0B9D649FB68A}" type="slidenum">
              <a:rPr lang="it-IT" smtClean="0"/>
              <a:pPr eaLnBrk="1" hangingPunct="1"/>
              <a:t>42</a:t>
            </a:fld>
            <a:endParaRPr lang="it-IT"/>
          </a:p>
        </p:txBody>
      </p:sp>
      <p:sp>
        <p:nvSpPr>
          <p:cNvPr id="58372" name="Text Box 4"/>
          <p:cNvSpPr txBox="1">
            <a:spLocks noChangeArrowheads="1"/>
          </p:cNvSpPr>
          <p:nvPr/>
        </p:nvSpPr>
        <p:spPr bwMode="auto">
          <a:xfrm>
            <a:off x="2424237" y="4437064"/>
            <a:ext cx="8636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200" dirty="0">
                <a:cs typeface="Arial" charset="0"/>
              </a:rPr>
              <a:t>P↑↑</a:t>
            </a:r>
          </a:p>
        </p:txBody>
      </p:sp>
      <p:sp>
        <p:nvSpPr>
          <p:cNvPr id="32774" name="Line 5"/>
          <p:cNvSpPr>
            <a:spLocks noChangeShapeType="1"/>
          </p:cNvSpPr>
          <p:nvPr/>
        </p:nvSpPr>
        <p:spPr bwMode="auto">
          <a:xfrm flipV="1">
            <a:off x="3936580" y="4076700"/>
            <a:ext cx="503237"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5" name="Line 6"/>
          <p:cNvSpPr>
            <a:spLocks noChangeShapeType="1"/>
          </p:cNvSpPr>
          <p:nvPr/>
        </p:nvSpPr>
        <p:spPr bwMode="auto">
          <a:xfrm>
            <a:off x="4007769" y="4797425"/>
            <a:ext cx="503237"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8375" name="Text Box 7"/>
          <p:cNvSpPr txBox="1">
            <a:spLocks noChangeArrowheads="1"/>
          </p:cNvSpPr>
          <p:nvPr/>
        </p:nvSpPr>
        <p:spPr bwMode="auto">
          <a:xfrm>
            <a:off x="4511824" y="3861048"/>
            <a:ext cx="129614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Labour</a:t>
            </a:r>
            <a:r>
              <a:rPr lang="it-IT" sz="1400" dirty="0">
                <a:cs typeface="Arial" charset="0"/>
              </a:rPr>
              <a:t> </a:t>
            </a:r>
            <a:r>
              <a:rPr lang="it-IT" sz="1400" dirty="0" err="1">
                <a:cs typeface="Arial" charset="0"/>
              </a:rPr>
              <a:t>demand</a:t>
            </a:r>
            <a:r>
              <a:rPr lang="it-IT" sz="1400" dirty="0">
                <a:cs typeface="Arial" charset="0"/>
              </a:rPr>
              <a:t> side. </a:t>
            </a:r>
          </a:p>
        </p:txBody>
      </p:sp>
      <p:sp>
        <p:nvSpPr>
          <p:cNvPr id="58376" name="Text Box 8"/>
          <p:cNvSpPr txBox="1">
            <a:spLocks noChangeArrowheads="1"/>
          </p:cNvSpPr>
          <p:nvPr/>
        </p:nvSpPr>
        <p:spPr bwMode="auto">
          <a:xfrm>
            <a:off x="4511824" y="4941168"/>
            <a:ext cx="10795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Labour</a:t>
            </a:r>
            <a:r>
              <a:rPr lang="it-IT" sz="1400" dirty="0">
                <a:cs typeface="Arial" charset="0"/>
              </a:rPr>
              <a:t> </a:t>
            </a:r>
            <a:r>
              <a:rPr lang="it-IT" sz="1400" dirty="0" err="1">
                <a:cs typeface="Arial" charset="0"/>
              </a:rPr>
              <a:t>supply</a:t>
            </a:r>
            <a:r>
              <a:rPr lang="it-IT" sz="1400" dirty="0">
                <a:cs typeface="Arial" charset="0"/>
              </a:rPr>
              <a:t> side</a:t>
            </a:r>
          </a:p>
        </p:txBody>
      </p:sp>
      <p:sp>
        <p:nvSpPr>
          <p:cNvPr id="58377" name="Text Box 9"/>
          <p:cNvSpPr txBox="1">
            <a:spLocks noChangeArrowheads="1"/>
          </p:cNvSpPr>
          <p:nvPr/>
        </p:nvSpPr>
        <p:spPr bwMode="auto">
          <a:xfrm>
            <a:off x="5807968" y="3717033"/>
            <a:ext cx="1584177"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1400" dirty="0" err="1">
                <a:cs typeface="Arial" charset="0"/>
              </a:rPr>
              <a:t>Firms</a:t>
            </a:r>
            <a:r>
              <a:rPr lang="it-IT" sz="1400" dirty="0">
                <a:cs typeface="Arial" charset="0"/>
              </a:rPr>
              <a:t>  </a:t>
            </a:r>
            <a:r>
              <a:rPr lang="it-IT" sz="1400" dirty="0" err="1">
                <a:cs typeface="Arial" charset="0"/>
              </a:rPr>
              <a:t>know</a:t>
            </a:r>
            <a:r>
              <a:rPr lang="it-IT" sz="1400" dirty="0">
                <a:cs typeface="Arial" charset="0"/>
              </a:rPr>
              <a:t> </a:t>
            </a:r>
            <a:r>
              <a:rPr lang="it-IT" sz="1400" dirty="0" err="1">
                <a:cs typeface="Arial" charset="0"/>
              </a:rPr>
              <a:t>that</a:t>
            </a:r>
            <a:r>
              <a:rPr lang="it-IT" sz="1400" dirty="0">
                <a:cs typeface="Arial" charset="0"/>
              </a:rPr>
              <a:t>:</a:t>
            </a:r>
            <a:r>
              <a:rPr lang="it-IT" sz="2400" dirty="0">
                <a:cs typeface="Arial" charset="0"/>
              </a:rPr>
              <a:t> </a:t>
            </a:r>
            <a:r>
              <a:rPr lang="it-IT" sz="2200" dirty="0">
                <a:cs typeface="Arial" charset="0"/>
              </a:rPr>
              <a:t>W/P ↓</a:t>
            </a:r>
          </a:p>
        </p:txBody>
      </p:sp>
      <p:sp>
        <p:nvSpPr>
          <p:cNvPr id="58378" name="Text Box 10"/>
          <p:cNvSpPr txBox="1">
            <a:spLocks noChangeArrowheads="1"/>
          </p:cNvSpPr>
          <p:nvPr/>
        </p:nvSpPr>
        <p:spPr bwMode="auto">
          <a:xfrm>
            <a:off x="1703512" y="4437064"/>
            <a:ext cx="79216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200" dirty="0">
                <a:cs typeface="Arial" charset="0"/>
              </a:rPr>
              <a:t>DA↑</a:t>
            </a:r>
          </a:p>
        </p:txBody>
      </p:sp>
      <p:sp>
        <p:nvSpPr>
          <p:cNvPr id="58379" name="Text Box 11"/>
          <p:cNvSpPr txBox="1">
            <a:spLocks noChangeArrowheads="1"/>
          </p:cNvSpPr>
          <p:nvPr/>
        </p:nvSpPr>
        <p:spPr bwMode="auto">
          <a:xfrm>
            <a:off x="3287838" y="4437064"/>
            <a:ext cx="71913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200" dirty="0">
                <a:cs typeface="Arial" charset="0"/>
              </a:rPr>
              <a:t>W↑</a:t>
            </a:r>
          </a:p>
        </p:txBody>
      </p:sp>
      <p:sp>
        <p:nvSpPr>
          <p:cNvPr id="58380" name="Text Box 12"/>
          <p:cNvSpPr txBox="1">
            <a:spLocks noChangeArrowheads="1"/>
          </p:cNvSpPr>
          <p:nvPr/>
        </p:nvSpPr>
        <p:spPr bwMode="auto">
          <a:xfrm>
            <a:off x="5519937" y="4653136"/>
            <a:ext cx="2304877" cy="815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Workers</a:t>
            </a:r>
            <a:r>
              <a:rPr lang="it-IT" sz="1400" dirty="0">
                <a:cs typeface="Arial" charset="0"/>
              </a:rPr>
              <a:t> </a:t>
            </a:r>
            <a:r>
              <a:rPr lang="it-IT" sz="1400" dirty="0" err="1">
                <a:cs typeface="Arial" charset="0"/>
              </a:rPr>
              <a:t>perception</a:t>
            </a:r>
            <a:r>
              <a:rPr lang="it-IT" sz="1400" dirty="0">
                <a:cs typeface="Arial" charset="0"/>
              </a:rPr>
              <a:t>:</a:t>
            </a:r>
          </a:p>
          <a:p>
            <a:pPr algn="ctr" eaLnBrk="1" hangingPunct="1">
              <a:spcBef>
                <a:spcPct val="50000"/>
              </a:spcBef>
            </a:pPr>
            <a:r>
              <a:rPr lang="it-IT" sz="2200" dirty="0">
                <a:cs typeface="Arial" charset="0"/>
              </a:rPr>
              <a:t>W/P</a:t>
            </a:r>
            <a:r>
              <a:rPr lang="it-IT" sz="1200" dirty="0">
                <a:cs typeface="Arial" charset="0"/>
              </a:rPr>
              <a:t>(E)</a:t>
            </a:r>
            <a:r>
              <a:rPr lang="it-IT" sz="2200" dirty="0">
                <a:cs typeface="Arial" charset="0"/>
              </a:rPr>
              <a:t>= W/P</a:t>
            </a:r>
            <a:r>
              <a:rPr lang="it-IT" sz="1200" dirty="0">
                <a:cs typeface="Arial" charset="0"/>
              </a:rPr>
              <a:t>(t-1)</a:t>
            </a:r>
            <a:r>
              <a:rPr lang="it-IT" sz="2200" dirty="0">
                <a:cs typeface="Arial" charset="0"/>
              </a:rPr>
              <a:t>↑</a:t>
            </a:r>
          </a:p>
        </p:txBody>
      </p:sp>
      <p:sp>
        <p:nvSpPr>
          <p:cNvPr id="58381" name="Text Box 13"/>
          <p:cNvSpPr txBox="1">
            <a:spLocks noChangeArrowheads="1"/>
          </p:cNvSpPr>
          <p:nvPr/>
        </p:nvSpPr>
        <p:spPr bwMode="auto">
          <a:xfrm>
            <a:off x="7464102" y="3933057"/>
            <a:ext cx="151221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err="1">
                <a:cs typeface="Arial" charset="0"/>
              </a:rPr>
              <a:t>L</a:t>
            </a:r>
            <a:r>
              <a:rPr lang="it-IT" sz="1400" dirty="0" err="1">
                <a:cs typeface="Arial" charset="0"/>
              </a:rPr>
              <a:t>d</a:t>
            </a:r>
            <a:r>
              <a:rPr lang="it-IT" sz="2400" dirty="0">
                <a:cs typeface="Arial" charset="0"/>
              </a:rPr>
              <a:t>(W/P)↑</a:t>
            </a:r>
          </a:p>
        </p:txBody>
      </p:sp>
      <p:sp>
        <p:nvSpPr>
          <p:cNvPr id="58382" name="Text Box 14"/>
          <p:cNvSpPr txBox="1">
            <a:spLocks noChangeArrowheads="1"/>
          </p:cNvSpPr>
          <p:nvPr/>
        </p:nvSpPr>
        <p:spPr bwMode="auto">
          <a:xfrm>
            <a:off x="7680176" y="4987926"/>
            <a:ext cx="142170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err="1">
                <a:cs typeface="Arial" charset="0"/>
              </a:rPr>
              <a:t>L</a:t>
            </a:r>
            <a:r>
              <a:rPr lang="it-IT" sz="1400" dirty="0" err="1">
                <a:cs typeface="Arial" charset="0"/>
              </a:rPr>
              <a:t>s</a:t>
            </a:r>
            <a:r>
              <a:rPr lang="it-IT" sz="2400" dirty="0">
                <a:cs typeface="Arial" charset="0"/>
              </a:rPr>
              <a:t>(W/P)↑</a:t>
            </a:r>
          </a:p>
        </p:txBody>
      </p:sp>
      <p:sp>
        <p:nvSpPr>
          <p:cNvPr id="58383" name="Text Box 15"/>
          <p:cNvSpPr txBox="1">
            <a:spLocks noChangeArrowheads="1"/>
          </p:cNvSpPr>
          <p:nvPr/>
        </p:nvSpPr>
        <p:spPr bwMode="auto">
          <a:xfrm>
            <a:off x="9552384" y="4418475"/>
            <a:ext cx="11160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b="1" dirty="0">
                <a:cs typeface="Arial" charset="0"/>
              </a:rPr>
              <a:t>GDP↑</a:t>
            </a:r>
          </a:p>
        </p:txBody>
      </p:sp>
      <p:sp>
        <p:nvSpPr>
          <p:cNvPr id="32785" name="Line 16"/>
          <p:cNvSpPr>
            <a:spLocks noChangeShapeType="1"/>
          </p:cNvSpPr>
          <p:nvPr/>
        </p:nvSpPr>
        <p:spPr bwMode="auto">
          <a:xfrm>
            <a:off x="9120336" y="4191406"/>
            <a:ext cx="287338" cy="461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86" name="Line 17"/>
          <p:cNvSpPr>
            <a:spLocks noChangeShapeType="1"/>
          </p:cNvSpPr>
          <p:nvPr/>
        </p:nvSpPr>
        <p:spPr bwMode="auto">
          <a:xfrm flipV="1">
            <a:off x="9120336" y="4653137"/>
            <a:ext cx="287338" cy="5760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87" name="Line 18"/>
          <p:cNvSpPr>
            <a:spLocks noChangeShapeType="1"/>
          </p:cNvSpPr>
          <p:nvPr/>
        </p:nvSpPr>
        <p:spPr bwMode="auto">
          <a:xfrm flipV="1">
            <a:off x="4871864" y="5492303"/>
            <a:ext cx="1727200" cy="863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8388" name="Text Box 20"/>
          <p:cNvSpPr txBox="1">
            <a:spLocks noChangeArrowheads="1"/>
          </p:cNvSpPr>
          <p:nvPr/>
        </p:nvSpPr>
        <p:spPr bwMode="auto">
          <a:xfrm>
            <a:off x="3503713" y="6308725"/>
            <a:ext cx="20161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a:cs typeface="Arial" charset="0"/>
              </a:rPr>
              <a:t>Money </a:t>
            </a:r>
            <a:r>
              <a:rPr lang="it-IT" sz="2000" dirty="0" err="1">
                <a:cs typeface="Arial" charset="0"/>
              </a:rPr>
              <a:t>Illusion</a:t>
            </a:r>
            <a:endParaRPr lang="it-IT" sz="2000" dirty="0">
              <a:cs typeface="Arial" charset="0"/>
            </a:endParaRPr>
          </a:p>
        </p:txBody>
      </p:sp>
      <p:sp>
        <p:nvSpPr>
          <p:cNvPr id="2" name="CasellaDiTesto 1"/>
          <p:cNvSpPr txBox="1"/>
          <p:nvPr/>
        </p:nvSpPr>
        <p:spPr>
          <a:xfrm>
            <a:off x="2640112" y="4869161"/>
            <a:ext cx="1008360" cy="376237"/>
          </a:xfrm>
          <a:prstGeom prst="rect">
            <a:avLst/>
          </a:prstGeom>
          <a:noFill/>
          <a:ln>
            <a:solidFill>
              <a:schemeClr val="tx1"/>
            </a:solidFill>
          </a:ln>
        </p:spPr>
        <p:txBody>
          <a:bodyPr wrap="square" rtlCol="0">
            <a:spAutoFit/>
          </a:bodyPr>
          <a:lstStyle/>
          <a:p>
            <a:r>
              <a:rPr lang="el-GR" dirty="0"/>
              <a:t>Δ</a:t>
            </a:r>
            <a:r>
              <a:rPr lang="it-IT" dirty="0"/>
              <a:t>P &gt;</a:t>
            </a:r>
            <a:r>
              <a:rPr lang="el-GR" dirty="0"/>
              <a:t> Δ</a:t>
            </a:r>
            <a:r>
              <a:rPr lang="it-IT" dirty="0"/>
              <a:t>W</a:t>
            </a:r>
          </a:p>
        </p:txBody>
      </p:sp>
      <p:cxnSp>
        <p:nvCxnSpPr>
          <p:cNvPr id="4" name="Connettore 1 3"/>
          <p:cNvCxnSpPr>
            <a:stCxn id="32786" idx="1"/>
          </p:cNvCxnSpPr>
          <p:nvPr/>
        </p:nvCxnSpPr>
        <p:spPr>
          <a:xfrm>
            <a:off x="9407674" y="4653136"/>
            <a:ext cx="14471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Box 23"/>
          <p:cNvSpPr txBox="1">
            <a:spLocks noChangeArrowheads="1"/>
          </p:cNvSpPr>
          <p:nvPr/>
        </p:nvSpPr>
        <p:spPr bwMode="auto">
          <a:xfrm>
            <a:off x="5879976" y="5949280"/>
            <a:ext cx="4680520" cy="400110"/>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dirty="0">
                <a:solidFill>
                  <a:schemeClr val="tx2"/>
                </a:solidFill>
                <a:cs typeface="Arial" charset="0"/>
              </a:rPr>
              <a:t>It takes a long time to discover the trick </a:t>
            </a:r>
            <a:endParaRPr lang="it-IT" sz="2000" i="1" dirty="0">
              <a:solidFill>
                <a:schemeClr val="tx2"/>
              </a:solidFill>
              <a:cs typeface="Arial" charset="0"/>
            </a:endParaRPr>
          </a:p>
        </p:txBody>
      </p:sp>
    </p:spTree>
    <p:extLst>
      <p:ext uri="{BB962C8B-B14F-4D97-AF65-F5344CB8AC3E}">
        <p14:creationId xmlns:p14="http://schemas.microsoft.com/office/powerpoint/2010/main" val="357971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8"/>
                                        </p:tgtEl>
                                        <p:attrNameLst>
                                          <p:attrName>style.visibility</p:attrName>
                                        </p:attrNameLst>
                                      </p:cBhvr>
                                      <p:to>
                                        <p:strVal val="visible"/>
                                      </p:to>
                                    </p:set>
                                    <p:anim calcmode="lin" valueType="num">
                                      <p:cBhvr additive="base">
                                        <p:cTn id="7" dur="500" fill="hold"/>
                                        <p:tgtEl>
                                          <p:spTgt spid="58378"/>
                                        </p:tgtEl>
                                        <p:attrNameLst>
                                          <p:attrName>ppt_x</p:attrName>
                                        </p:attrNameLst>
                                      </p:cBhvr>
                                      <p:tavLst>
                                        <p:tav tm="0">
                                          <p:val>
                                            <p:strVal val="#ppt_x"/>
                                          </p:val>
                                        </p:tav>
                                        <p:tav tm="100000">
                                          <p:val>
                                            <p:strVal val="#ppt_x"/>
                                          </p:val>
                                        </p:tav>
                                      </p:tavLst>
                                    </p:anim>
                                    <p:anim calcmode="lin" valueType="num">
                                      <p:cBhvr additive="base">
                                        <p:cTn id="8" dur="500" fill="hold"/>
                                        <p:tgtEl>
                                          <p:spTgt spid="583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 calcmode="lin" valueType="num">
                                      <p:cBhvr additive="base">
                                        <p:cTn id="13" dur="500" fill="hold"/>
                                        <p:tgtEl>
                                          <p:spTgt spid="58372"/>
                                        </p:tgtEl>
                                        <p:attrNameLst>
                                          <p:attrName>ppt_x</p:attrName>
                                        </p:attrNameLst>
                                      </p:cBhvr>
                                      <p:tavLst>
                                        <p:tav tm="0">
                                          <p:val>
                                            <p:strVal val="#ppt_x"/>
                                          </p:val>
                                        </p:tav>
                                        <p:tav tm="100000">
                                          <p:val>
                                            <p:strVal val="#ppt_x"/>
                                          </p:val>
                                        </p:tav>
                                      </p:tavLst>
                                    </p:anim>
                                    <p:anim calcmode="lin" valueType="num">
                                      <p:cBhvr additive="base">
                                        <p:cTn id="14"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9"/>
                                        </p:tgtEl>
                                        <p:attrNameLst>
                                          <p:attrName>style.visibility</p:attrName>
                                        </p:attrNameLst>
                                      </p:cBhvr>
                                      <p:to>
                                        <p:strVal val="visible"/>
                                      </p:to>
                                    </p:set>
                                    <p:anim calcmode="lin" valueType="num">
                                      <p:cBhvr additive="base">
                                        <p:cTn id="19" dur="500" fill="hold"/>
                                        <p:tgtEl>
                                          <p:spTgt spid="58379"/>
                                        </p:tgtEl>
                                        <p:attrNameLst>
                                          <p:attrName>ppt_x</p:attrName>
                                        </p:attrNameLst>
                                      </p:cBhvr>
                                      <p:tavLst>
                                        <p:tav tm="0">
                                          <p:val>
                                            <p:strVal val="#ppt_x"/>
                                          </p:val>
                                        </p:tav>
                                        <p:tav tm="100000">
                                          <p:val>
                                            <p:strVal val="#ppt_x"/>
                                          </p:val>
                                        </p:tav>
                                      </p:tavLst>
                                    </p:anim>
                                    <p:anim calcmode="lin" valueType="num">
                                      <p:cBhvr additive="base">
                                        <p:cTn id="20" dur="500" fill="hold"/>
                                        <p:tgtEl>
                                          <p:spTgt spid="5837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774"/>
                                        </p:tgtEl>
                                        <p:attrNameLst>
                                          <p:attrName>style.visibility</p:attrName>
                                        </p:attrNameLst>
                                      </p:cBhvr>
                                      <p:to>
                                        <p:strVal val="visible"/>
                                      </p:to>
                                    </p:set>
                                    <p:anim calcmode="lin" valueType="num">
                                      <p:cBhvr additive="base">
                                        <p:cTn id="29" dur="500" fill="hold"/>
                                        <p:tgtEl>
                                          <p:spTgt spid="32774"/>
                                        </p:tgtEl>
                                        <p:attrNameLst>
                                          <p:attrName>ppt_x</p:attrName>
                                        </p:attrNameLst>
                                      </p:cBhvr>
                                      <p:tavLst>
                                        <p:tav tm="0">
                                          <p:val>
                                            <p:strVal val="#ppt_x"/>
                                          </p:val>
                                        </p:tav>
                                        <p:tav tm="100000">
                                          <p:val>
                                            <p:strVal val="#ppt_x"/>
                                          </p:val>
                                        </p:tav>
                                      </p:tavLst>
                                    </p:anim>
                                    <p:anim calcmode="lin" valueType="num">
                                      <p:cBhvr additive="base">
                                        <p:cTn id="30" dur="500" fill="hold"/>
                                        <p:tgtEl>
                                          <p:spTgt spid="327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5"/>
                                        </p:tgtEl>
                                        <p:attrNameLst>
                                          <p:attrName>style.visibility</p:attrName>
                                        </p:attrNameLst>
                                      </p:cBhvr>
                                      <p:to>
                                        <p:strVal val="visible"/>
                                      </p:to>
                                    </p:set>
                                    <p:anim calcmode="lin" valueType="num">
                                      <p:cBhvr additive="base">
                                        <p:cTn id="33" dur="500" fill="hold"/>
                                        <p:tgtEl>
                                          <p:spTgt spid="32775"/>
                                        </p:tgtEl>
                                        <p:attrNameLst>
                                          <p:attrName>ppt_x</p:attrName>
                                        </p:attrNameLst>
                                      </p:cBhvr>
                                      <p:tavLst>
                                        <p:tav tm="0">
                                          <p:val>
                                            <p:strVal val="#ppt_x"/>
                                          </p:val>
                                        </p:tav>
                                        <p:tav tm="100000">
                                          <p:val>
                                            <p:strVal val="#ppt_x"/>
                                          </p:val>
                                        </p:tav>
                                      </p:tavLst>
                                    </p:anim>
                                    <p:anim calcmode="lin" valueType="num">
                                      <p:cBhvr additive="base">
                                        <p:cTn id="34"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8375"/>
                                        </p:tgtEl>
                                        <p:attrNameLst>
                                          <p:attrName>style.visibility</p:attrName>
                                        </p:attrNameLst>
                                      </p:cBhvr>
                                      <p:to>
                                        <p:strVal val="visible"/>
                                      </p:to>
                                    </p:set>
                                    <p:anim calcmode="lin" valueType="num">
                                      <p:cBhvr additive="base">
                                        <p:cTn id="39" dur="500" fill="hold"/>
                                        <p:tgtEl>
                                          <p:spTgt spid="58375"/>
                                        </p:tgtEl>
                                        <p:attrNameLst>
                                          <p:attrName>ppt_x</p:attrName>
                                        </p:attrNameLst>
                                      </p:cBhvr>
                                      <p:tavLst>
                                        <p:tav tm="0">
                                          <p:val>
                                            <p:strVal val="#ppt_x"/>
                                          </p:val>
                                        </p:tav>
                                        <p:tav tm="100000">
                                          <p:val>
                                            <p:strVal val="#ppt_x"/>
                                          </p:val>
                                        </p:tav>
                                      </p:tavLst>
                                    </p:anim>
                                    <p:anim calcmode="lin" valueType="num">
                                      <p:cBhvr additive="base">
                                        <p:cTn id="40"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8377"/>
                                        </p:tgtEl>
                                        <p:attrNameLst>
                                          <p:attrName>style.visibility</p:attrName>
                                        </p:attrNameLst>
                                      </p:cBhvr>
                                      <p:to>
                                        <p:strVal val="visible"/>
                                      </p:to>
                                    </p:set>
                                    <p:anim calcmode="lin" valueType="num">
                                      <p:cBhvr additive="base">
                                        <p:cTn id="45" dur="500" fill="hold"/>
                                        <p:tgtEl>
                                          <p:spTgt spid="58377"/>
                                        </p:tgtEl>
                                        <p:attrNameLst>
                                          <p:attrName>ppt_x</p:attrName>
                                        </p:attrNameLst>
                                      </p:cBhvr>
                                      <p:tavLst>
                                        <p:tav tm="0">
                                          <p:val>
                                            <p:strVal val="#ppt_x"/>
                                          </p:val>
                                        </p:tav>
                                        <p:tav tm="100000">
                                          <p:val>
                                            <p:strVal val="#ppt_x"/>
                                          </p:val>
                                        </p:tav>
                                      </p:tavLst>
                                    </p:anim>
                                    <p:anim calcmode="lin" valueType="num">
                                      <p:cBhvr additive="base">
                                        <p:cTn id="46"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8381"/>
                                        </p:tgtEl>
                                        <p:attrNameLst>
                                          <p:attrName>style.visibility</p:attrName>
                                        </p:attrNameLst>
                                      </p:cBhvr>
                                      <p:to>
                                        <p:strVal val="visible"/>
                                      </p:to>
                                    </p:set>
                                    <p:anim calcmode="lin" valueType="num">
                                      <p:cBhvr additive="base">
                                        <p:cTn id="51" dur="500" fill="hold"/>
                                        <p:tgtEl>
                                          <p:spTgt spid="58381"/>
                                        </p:tgtEl>
                                        <p:attrNameLst>
                                          <p:attrName>ppt_x</p:attrName>
                                        </p:attrNameLst>
                                      </p:cBhvr>
                                      <p:tavLst>
                                        <p:tav tm="0">
                                          <p:val>
                                            <p:strVal val="#ppt_x"/>
                                          </p:val>
                                        </p:tav>
                                        <p:tav tm="100000">
                                          <p:val>
                                            <p:strVal val="#ppt_x"/>
                                          </p:val>
                                        </p:tav>
                                      </p:tavLst>
                                    </p:anim>
                                    <p:anim calcmode="lin" valueType="num">
                                      <p:cBhvr additive="base">
                                        <p:cTn id="52" dur="500" fill="hold"/>
                                        <p:tgtEl>
                                          <p:spTgt spid="5838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8376"/>
                                        </p:tgtEl>
                                        <p:attrNameLst>
                                          <p:attrName>style.visibility</p:attrName>
                                        </p:attrNameLst>
                                      </p:cBhvr>
                                      <p:to>
                                        <p:strVal val="visible"/>
                                      </p:to>
                                    </p:set>
                                    <p:anim calcmode="lin" valueType="num">
                                      <p:cBhvr additive="base">
                                        <p:cTn id="57" dur="500" fill="hold"/>
                                        <p:tgtEl>
                                          <p:spTgt spid="58376"/>
                                        </p:tgtEl>
                                        <p:attrNameLst>
                                          <p:attrName>ppt_x</p:attrName>
                                        </p:attrNameLst>
                                      </p:cBhvr>
                                      <p:tavLst>
                                        <p:tav tm="0">
                                          <p:val>
                                            <p:strVal val="#ppt_x"/>
                                          </p:val>
                                        </p:tav>
                                        <p:tav tm="100000">
                                          <p:val>
                                            <p:strVal val="#ppt_x"/>
                                          </p:val>
                                        </p:tav>
                                      </p:tavLst>
                                    </p:anim>
                                    <p:anim calcmode="lin" valueType="num">
                                      <p:cBhvr additive="base">
                                        <p:cTn id="58" dur="500" fill="hold"/>
                                        <p:tgtEl>
                                          <p:spTgt spid="5837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380"/>
                                        </p:tgtEl>
                                        <p:attrNameLst>
                                          <p:attrName>style.visibility</p:attrName>
                                        </p:attrNameLst>
                                      </p:cBhvr>
                                      <p:to>
                                        <p:strVal val="visible"/>
                                      </p:to>
                                    </p:set>
                                    <p:anim calcmode="lin" valueType="num">
                                      <p:cBhvr additive="base">
                                        <p:cTn id="63" dur="500" fill="hold"/>
                                        <p:tgtEl>
                                          <p:spTgt spid="58380"/>
                                        </p:tgtEl>
                                        <p:attrNameLst>
                                          <p:attrName>ppt_x</p:attrName>
                                        </p:attrNameLst>
                                      </p:cBhvr>
                                      <p:tavLst>
                                        <p:tav tm="0">
                                          <p:val>
                                            <p:strVal val="#ppt_x"/>
                                          </p:val>
                                        </p:tav>
                                        <p:tav tm="100000">
                                          <p:val>
                                            <p:strVal val="#ppt_x"/>
                                          </p:val>
                                        </p:tav>
                                      </p:tavLst>
                                    </p:anim>
                                    <p:anim calcmode="lin" valueType="num">
                                      <p:cBhvr additive="base">
                                        <p:cTn id="64" dur="500" fill="hold"/>
                                        <p:tgtEl>
                                          <p:spTgt spid="583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388"/>
                                        </p:tgtEl>
                                        <p:attrNameLst>
                                          <p:attrName>style.visibility</p:attrName>
                                        </p:attrNameLst>
                                      </p:cBhvr>
                                      <p:to>
                                        <p:strVal val="visible"/>
                                      </p:to>
                                    </p:set>
                                    <p:anim calcmode="lin" valueType="num">
                                      <p:cBhvr additive="base">
                                        <p:cTn id="67" dur="500" fill="hold"/>
                                        <p:tgtEl>
                                          <p:spTgt spid="58388"/>
                                        </p:tgtEl>
                                        <p:attrNameLst>
                                          <p:attrName>ppt_x</p:attrName>
                                        </p:attrNameLst>
                                      </p:cBhvr>
                                      <p:tavLst>
                                        <p:tav tm="0">
                                          <p:val>
                                            <p:strVal val="#ppt_x"/>
                                          </p:val>
                                        </p:tav>
                                        <p:tav tm="100000">
                                          <p:val>
                                            <p:strVal val="#ppt_x"/>
                                          </p:val>
                                        </p:tav>
                                      </p:tavLst>
                                    </p:anim>
                                    <p:anim calcmode="lin" valueType="num">
                                      <p:cBhvr additive="base">
                                        <p:cTn id="68" dur="500" fill="hold"/>
                                        <p:tgtEl>
                                          <p:spTgt spid="5838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787"/>
                                        </p:tgtEl>
                                        <p:attrNameLst>
                                          <p:attrName>style.visibility</p:attrName>
                                        </p:attrNameLst>
                                      </p:cBhvr>
                                      <p:to>
                                        <p:strVal val="visible"/>
                                      </p:to>
                                    </p:set>
                                    <p:anim calcmode="lin" valueType="num">
                                      <p:cBhvr additive="base">
                                        <p:cTn id="71" dur="500" fill="hold"/>
                                        <p:tgtEl>
                                          <p:spTgt spid="32787"/>
                                        </p:tgtEl>
                                        <p:attrNameLst>
                                          <p:attrName>ppt_x</p:attrName>
                                        </p:attrNameLst>
                                      </p:cBhvr>
                                      <p:tavLst>
                                        <p:tav tm="0">
                                          <p:val>
                                            <p:strVal val="#ppt_x"/>
                                          </p:val>
                                        </p:tav>
                                        <p:tav tm="100000">
                                          <p:val>
                                            <p:strVal val="#ppt_x"/>
                                          </p:val>
                                        </p:tav>
                                      </p:tavLst>
                                    </p:anim>
                                    <p:anim calcmode="lin" valueType="num">
                                      <p:cBhvr additive="base">
                                        <p:cTn id="72" dur="500" fill="hold"/>
                                        <p:tgtEl>
                                          <p:spTgt spid="3278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8382"/>
                                        </p:tgtEl>
                                        <p:attrNameLst>
                                          <p:attrName>style.visibility</p:attrName>
                                        </p:attrNameLst>
                                      </p:cBhvr>
                                      <p:to>
                                        <p:strVal val="visible"/>
                                      </p:to>
                                    </p:set>
                                    <p:anim calcmode="lin" valueType="num">
                                      <p:cBhvr additive="base">
                                        <p:cTn id="77" dur="500" fill="hold"/>
                                        <p:tgtEl>
                                          <p:spTgt spid="58382"/>
                                        </p:tgtEl>
                                        <p:attrNameLst>
                                          <p:attrName>ppt_x</p:attrName>
                                        </p:attrNameLst>
                                      </p:cBhvr>
                                      <p:tavLst>
                                        <p:tav tm="0">
                                          <p:val>
                                            <p:strVal val="#ppt_x"/>
                                          </p:val>
                                        </p:tav>
                                        <p:tav tm="100000">
                                          <p:val>
                                            <p:strVal val="#ppt_x"/>
                                          </p:val>
                                        </p:tav>
                                      </p:tavLst>
                                    </p:anim>
                                    <p:anim calcmode="lin" valueType="num">
                                      <p:cBhvr additive="base">
                                        <p:cTn id="78" dur="500" fill="hold"/>
                                        <p:tgtEl>
                                          <p:spTgt spid="58382"/>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2785"/>
                                        </p:tgtEl>
                                        <p:attrNameLst>
                                          <p:attrName>style.visibility</p:attrName>
                                        </p:attrNameLst>
                                      </p:cBhvr>
                                      <p:to>
                                        <p:strVal val="visible"/>
                                      </p:to>
                                    </p:set>
                                    <p:anim calcmode="lin" valueType="num">
                                      <p:cBhvr additive="base">
                                        <p:cTn id="83" dur="500" fill="hold"/>
                                        <p:tgtEl>
                                          <p:spTgt spid="32785"/>
                                        </p:tgtEl>
                                        <p:attrNameLst>
                                          <p:attrName>ppt_x</p:attrName>
                                        </p:attrNameLst>
                                      </p:cBhvr>
                                      <p:tavLst>
                                        <p:tav tm="0">
                                          <p:val>
                                            <p:strVal val="#ppt_x"/>
                                          </p:val>
                                        </p:tav>
                                        <p:tav tm="100000">
                                          <p:val>
                                            <p:strVal val="#ppt_x"/>
                                          </p:val>
                                        </p:tav>
                                      </p:tavLst>
                                    </p:anim>
                                    <p:anim calcmode="lin" valueType="num">
                                      <p:cBhvr additive="base">
                                        <p:cTn id="84" dur="500" fill="hold"/>
                                        <p:tgtEl>
                                          <p:spTgt spid="327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786"/>
                                        </p:tgtEl>
                                        <p:attrNameLst>
                                          <p:attrName>style.visibility</p:attrName>
                                        </p:attrNameLst>
                                      </p:cBhvr>
                                      <p:to>
                                        <p:strVal val="visible"/>
                                      </p:to>
                                    </p:set>
                                    <p:anim calcmode="lin" valueType="num">
                                      <p:cBhvr additive="base">
                                        <p:cTn id="87" dur="500" fill="hold"/>
                                        <p:tgtEl>
                                          <p:spTgt spid="32786"/>
                                        </p:tgtEl>
                                        <p:attrNameLst>
                                          <p:attrName>ppt_x</p:attrName>
                                        </p:attrNameLst>
                                      </p:cBhvr>
                                      <p:tavLst>
                                        <p:tav tm="0">
                                          <p:val>
                                            <p:strVal val="#ppt_x"/>
                                          </p:val>
                                        </p:tav>
                                        <p:tav tm="100000">
                                          <p:val>
                                            <p:strVal val="#ppt_x"/>
                                          </p:val>
                                        </p:tav>
                                      </p:tavLst>
                                    </p:anim>
                                    <p:anim calcmode="lin" valueType="num">
                                      <p:cBhvr additive="base">
                                        <p:cTn id="88" dur="500" fill="hold"/>
                                        <p:tgtEl>
                                          <p:spTgt spid="3278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8383"/>
                                        </p:tgtEl>
                                        <p:attrNameLst>
                                          <p:attrName>style.visibility</p:attrName>
                                        </p:attrNameLst>
                                      </p:cBhvr>
                                      <p:to>
                                        <p:strVal val="visible"/>
                                      </p:to>
                                    </p:set>
                                    <p:anim calcmode="lin" valueType="num">
                                      <p:cBhvr additive="base">
                                        <p:cTn id="97" dur="500" fill="hold"/>
                                        <p:tgtEl>
                                          <p:spTgt spid="58383"/>
                                        </p:tgtEl>
                                        <p:attrNameLst>
                                          <p:attrName>ppt_x</p:attrName>
                                        </p:attrNameLst>
                                      </p:cBhvr>
                                      <p:tavLst>
                                        <p:tav tm="0">
                                          <p:val>
                                            <p:strVal val="#ppt_x"/>
                                          </p:val>
                                        </p:tav>
                                        <p:tav tm="100000">
                                          <p:val>
                                            <p:strVal val="#ppt_x"/>
                                          </p:val>
                                        </p:tav>
                                      </p:tavLst>
                                    </p:anim>
                                    <p:anim calcmode="lin" valueType="num">
                                      <p:cBhvr additive="base">
                                        <p:cTn id="98" dur="500" fill="hold"/>
                                        <p:tgtEl>
                                          <p:spTgt spid="5838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580">
                                          <p:stCondLst>
                                            <p:cond delay="0"/>
                                          </p:stCondLst>
                                        </p:cTn>
                                        <p:tgtEl>
                                          <p:spTgt spid="25"/>
                                        </p:tgtEl>
                                      </p:cBhvr>
                                    </p:animEffect>
                                    <p:anim calcmode="lin" valueType="num">
                                      <p:cBhvr>
                                        <p:cTn id="10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09" dur="26">
                                          <p:stCondLst>
                                            <p:cond delay="650"/>
                                          </p:stCondLst>
                                        </p:cTn>
                                        <p:tgtEl>
                                          <p:spTgt spid="25"/>
                                        </p:tgtEl>
                                      </p:cBhvr>
                                      <p:to x="100000" y="60000"/>
                                    </p:animScale>
                                    <p:animScale>
                                      <p:cBhvr>
                                        <p:cTn id="110" dur="166" decel="50000">
                                          <p:stCondLst>
                                            <p:cond delay="676"/>
                                          </p:stCondLst>
                                        </p:cTn>
                                        <p:tgtEl>
                                          <p:spTgt spid="25"/>
                                        </p:tgtEl>
                                      </p:cBhvr>
                                      <p:to x="100000" y="100000"/>
                                    </p:animScale>
                                    <p:animScale>
                                      <p:cBhvr>
                                        <p:cTn id="111" dur="26">
                                          <p:stCondLst>
                                            <p:cond delay="1312"/>
                                          </p:stCondLst>
                                        </p:cTn>
                                        <p:tgtEl>
                                          <p:spTgt spid="25"/>
                                        </p:tgtEl>
                                      </p:cBhvr>
                                      <p:to x="100000" y="80000"/>
                                    </p:animScale>
                                    <p:animScale>
                                      <p:cBhvr>
                                        <p:cTn id="112" dur="166" decel="50000">
                                          <p:stCondLst>
                                            <p:cond delay="1338"/>
                                          </p:stCondLst>
                                        </p:cTn>
                                        <p:tgtEl>
                                          <p:spTgt spid="25"/>
                                        </p:tgtEl>
                                      </p:cBhvr>
                                      <p:to x="100000" y="100000"/>
                                    </p:animScale>
                                    <p:animScale>
                                      <p:cBhvr>
                                        <p:cTn id="113" dur="26">
                                          <p:stCondLst>
                                            <p:cond delay="1642"/>
                                          </p:stCondLst>
                                        </p:cTn>
                                        <p:tgtEl>
                                          <p:spTgt spid="25"/>
                                        </p:tgtEl>
                                      </p:cBhvr>
                                      <p:to x="100000" y="90000"/>
                                    </p:animScale>
                                    <p:animScale>
                                      <p:cBhvr>
                                        <p:cTn id="114" dur="166" decel="50000">
                                          <p:stCondLst>
                                            <p:cond delay="1668"/>
                                          </p:stCondLst>
                                        </p:cTn>
                                        <p:tgtEl>
                                          <p:spTgt spid="25"/>
                                        </p:tgtEl>
                                      </p:cBhvr>
                                      <p:to x="100000" y="100000"/>
                                    </p:animScale>
                                    <p:animScale>
                                      <p:cBhvr>
                                        <p:cTn id="115" dur="26">
                                          <p:stCondLst>
                                            <p:cond delay="1808"/>
                                          </p:stCondLst>
                                        </p:cTn>
                                        <p:tgtEl>
                                          <p:spTgt spid="25"/>
                                        </p:tgtEl>
                                      </p:cBhvr>
                                      <p:to x="100000" y="95000"/>
                                    </p:animScale>
                                    <p:animScale>
                                      <p:cBhvr>
                                        <p:cTn id="116"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32774" grpId="0" animBg="1"/>
      <p:bldP spid="32775" grpId="0" animBg="1"/>
      <p:bldP spid="58375" grpId="0"/>
      <p:bldP spid="58376" grpId="0"/>
      <p:bldP spid="58377" grpId="0"/>
      <p:bldP spid="58378" grpId="0"/>
      <p:bldP spid="58379" grpId="0"/>
      <p:bldP spid="58380" grpId="0"/>
      <p:bldP spid="58381" grpId="0"/>
      <p:bldP spid="58382" grpId="0"/>
      <p:bldP spid="58383" grpId="0"/>
      <p:bldP spid="32785" grpId="0" animBg="1"/>
      <p:bldP spid="32786" grpId="0" animBg="1"/>
      <p:bldP spid="32787" grpId="0" animBg="1"/>
      <p:bldP spid="58388" grpId="0"/>
      <p:bldP spid="2"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330450" y="274638"/>
            <a:ext cx="8229600" cy="1143000"/>
          </a:xfrm>
        </p:spPr>
        <p:txBody>
          <a:bodyPr/>
          <a:lstStyle/>
          <a:p>
            <a:pPr eaLnBrk="1" hangingPunct="1"/>
            <a:r>
              <a:rPr lang="en-US" dirty="0"/>
              <a:t>The Keynesian View</a:t>
            </a:r>
          </a:p>
        </p:txBody>
      </p:sp>
      <p:sp>
        <p:nvSpPr>
          <p:cNvPr id="33796" name="Rectangle 3"/>
          <p:cNvSpPr>
            <a:spLocks noGrp="1" noChangeArrowheads="1"/>
          </p:cNvSpPr>
          <p:nvPr>
            <p:ph idx="1"/>
          </p:nvPr>
        </p:nvSpPr>
        <p:spPr>
          <a:xfrm>
            <a:off x="1847528" y="1557339"/>
            <a:ext cx="8661722" cy="2016125"/>
          </a:xfrm>
        </p:spPr>
        <p:txBody>
          <a:bodyPr/>
          <a:lstStyle/>
          <a:p>
            <a:pPr>
              <a:lnSpc>
                <a:spcPct val="80000"/>
              </a:lnSpc>
            </a:pPr>
            <a:r>
              <a:rPr lang="en-US" sz="2800" dirty="0"/>
              <a:t>Prices, interest rates and (in particular ) wages may be strongly </a:t>
            </a:r>
            <a:r>
              <a:rPr lang="en-US" sz="2800" b="1" dirty="0"/>
              <a:t>sticky</a:t>
            </a:r>
            <a:r>
              <a:rPr lang="en-US" sz="2800" dirty="0"/>
              <a:t> (near fixed) so they don’t move to clear the markets</a:t>
            </a:r>
          </a:p>
          <a:p>
            <a:pPr eaLnBrk="1" hangingPunct="1">
              <a:lnSpc>
                <a:spcPct val="80000"/>
              </a:lnSpc>
            </a:pPr>
            <a:r>
              <a:rPr lang="en-US" sz="2800" dirty="0"/>
              <a:t>Recessions caused by negative shocks on demand for goods and services</a:t>
            </a:r>
          </a:p>
        </p:txBody>
      </p:sp>
      <p:sp>
        <p:nvSpPr>
          <p:cNvPr id="3379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D491AC-4C0B-4DC5-B743-17C4913BB27E}" type="slidenum">
              <a:rPr lang="it-IT" smtClean="0"/>
              <a:pPr eaLnBrk="1" hangingPunct="1"/>
              <a:t>43</a:t>
            </a:fld>
            <a:endParaRPr lang="it-IT"/>
          </a:p>
        </p:txBody>
      </p:sp>
      <p:sp>
        <p:nvSpPr>
          <p:cNvPr id="60420" name="Text Box 4"/>
          <p:cNvSpPr txBox="1">
            <a:spLocks noChangeArrowheads="1"/>
          </p:cNvSpPr>
          <p:nvPr/>
        </p:nvSpPr>
        <p:spPr bwMode="auto">
          <a:xfrm>
            <a:off x="2711624" y="4551214"/>
            <a:ext cx="8636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P </a:t>
            </a:r>
            <a:r>
              <a:rPr lang="it-IT" dirty="0">
                <a:cs typeface="Arial" charset="0"/>
              </a:rPr>
              <a:t>↓ ↓</a:t>
            </a:r>
          </a:p>
        </p:txBody>
      </p:sp>
      <p:sp>
        <p:nvSpPr>
          <p:cNvPr id="60421" name="Text Box 5"/>
          <p:cNvSpPr txBox="1">
            <a:spLocks noChangeArrowheads="1"/>
          </p:cNvSpPr>
          <p:nvPr/>
        </p:nvSpPr>
        <p:spPr bwMode="auto">
          <a:xfrm>
            <a:off x="5880670" y="4372942"/>
            <a:ext cx="1151434" cy="100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Firms</a:t>
            </a:r>
            <a:r>
              <a:rPr lang="it-IT" sz="1400" dirty="0">
                <a:cs typeface="Arial" charset="0"/>
              </a:rPr>
              <a:t> </a:t>
            </a:r>
            <a:r>
              <a:rPr lang="it-IT" sz="2400" dirty="0">
                <a:cs typeface="Arial" charset="0"/>
              </a:rPr>
              <a:t>N(d) ↓</a:t>
            </a:r>
          </a:p>
          <a:p>
            <a:pPr algn="ctr" eaLnBrk="1" hangingPunct="1">
              <a:spcBef>
                <a:spcPct val="50000"/>
              </a:spcBef>
            </a:pPr>
            <a:endParaRPr lang="it-IT" sz="1400" dirty="0">
              <a:cs typeface="Arial" charset="0"/>
            </a:endParaRPr>
          </a:p>
        </p:txBody>
      </p:sp>
      <p:sp>
        <p:nvSpPr>
          <p:cNvPr id="60422" name="Text Box 6"/>
          <p:cNvSpPr txBox="1">
            <a:spLocks noChangeArrowheads="1"/>
          </p:cNvSpPr>
          <p:nvPr/>
        </p:nvSpPr>
        <p:spPr bwMode="auto">
          <a:xfrm>
            <a:off x="7248128" y="4365104"/>
            <a:ext cx="1079500" cy="100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Workers</a:t>
            </a:r>
            <a:r>
              <a:rPr lang="it-IT" sz="1400" dirty="0">
                <a:cs typeface="Arial" charset="0"/>
              </a:rPr>
              <a:t>: </a:t>
            </a:r>
            <a:r>
              <a:rPr lang="it-IT" sz="2400" dirty="0">
                <a:cs typeface="Arial" charset="0"/>
              </a:rPr>
              <a:t>N(s)↓</a:t>
            </a:r>
          </a:p>
          <a:p>
            <a:pPr algn="ctr" eaLnBrk="1" hangingPunct="1">
              <a:spcBef>
                <a:spcPct val="50000"/>
              </a:spcBef>
            </a:pPr>
            <a:endParaRPr lang="it-IT" sz="1400" dirty="0">
              <a:cs typeface="Arial" charset="0"/>
            </a:endParaRPr>
          </a:p>
        </p:txBody>
      </p:sp>
      <p:sp>
        <p:nvSpPr>
          <p:cNvPr id="60423" name="Text Box 7"/>
          <p:cNvSpPr txBox="1">
            <a:spLocks noChangeArrowheads="1"/>
          </p:cNvSpPr>
          <p:nvPr/>
        </p:nvSpPr>
        <p:spPr bwMode="auto">
          <a:xfrm>
            <a:off x="4656139" y="4221089"/>
            <a:ext cx="115252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Then</a:t>
            </a:r>
            <a:r>
              <a:rPr lang="it-IT" sz="2400" dirty="0">
                <a:cs typeface="Arial" charset="0"/>
              </a:rPr>
              <a:t> W/P </a:t>
            </a:r>
            <a:r>
              <a:rPr lang="it-IT" sz="2400" dirty="0">
                <a:cs typeface="Arial" charset="0"/>
                <a:sym typeface="Symbol" pitchFamily="18" charset="2"/>
              </a:rPr>
              <a:t></a:t>
            </a:r>
          </a:p>
        </p:txBody>
      </p:sp>
      <p:sp>
        <p:nvSpPr>
          <p:cNvPr id="60424" name="Text Box 8"/>
          <p:cNvSpPr txBox="1">
            <a:spLocks noChangeArrowheads="1"/>
          </p:cNvSpPr>
          <p:nvPr/>
        </p:nvSpPr>
        <p:spPr bwMode="auto">
          <a:xfrm>
            <a:off x="3575720" y="4336648"/>
            <a:ext cx="1124690" cy="89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1400" dirty="0" err="1">
                <a:cs typeface="Arial" charset="0"/>
              </a:rPr>
              <a:t>Given</a:t>
            </a:r>
            <a:r>
              <a:rPr lang="it-IT" sz="1400" dirty="0">
                <a:cs typeface="Arial" charset="0"/>
              </a:rPr>
              <a:t> </a:t>
            </a:r>
            <a:r>
              <a:rPr lang="it-IT" sz="1400" dirty="0" err="1">
                <a:cs typeface="Arial" charset="0"/>
              </a:rPr>
              <a:t>that</a:t>
            </a:r>
            <a:r>
              <a:rPr lang="it-IT" sz="1400" dirty="0">
                <a:cs typeface="Arial" charset="0"/>
              </a:rPr>
              <a:t> </a:t>
            </a:r>
            <a:r>
              <a:rPr lang="it-IT" sz="2400" dirty="0">
                <a:cs typeface="Arial" charset="0"/>
              </a:rPr>
              <a:t>W↔ </a:t>
            </a:r>
            <a:r>
              <a:rPr lang="it-IT" sz="1400" dirty="0">
                <a:cs typeface="Arial" charset="0"/>
              </a:rPr>
              <a:t>(</a:t>
            </a:r>
            <a:r>
              <a:rPr lang="it-IT" sz="1400" dirty="0" err="1">
                <a:cs typeface="Arial" charset="0"/>
              </a:rPr>
              <a:t>contracts</a:t>
            </a:r>
            <a:r>
              <a:rPr lang="it-IT" sz="1400" dirty="0">
                <a:cs typeface="Arial" charset="0"/>
              </a:rPr>
              <a:t>)</a:t>
            </a:r>
          </a:p>
        </p:txBody>
      </p:sp>
      <p:sp>
        <p:nvSpPr>
          <p:cNvPr id="60427" name="Text Box 11"/>
          <p:cNvSpPr txBox="1">
            <a:spLocks noChangeArrowheads="1"/>
          </p:cNvSpPr>
          <p:nvPr/>
        </p:nvSpPr>
        <p:spPr bwMode="auto">
          <a:xfrm>
            <a:off x="1847528" y="4551214"/>
            <a:ext cx="8636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dirty="0">
                <a:cs typeface="Arial" charset="0"/>
              </a:rPr>
              <a:t>DA↓</a:t>
            </a:r>
          </a:p>
        </p:txBody>
      </p:sp>
      <p:sp>
        <p:nvSpPr>
          <p:cNvPr id="60428" name="Text Box 12"/>
          <p:cNvSpPr txBox="1">
            <a:spLocks noChangeArrowheads="1"/>
          </p:cNvSpPr>
          <p:nvPr/>
        </p:nvSpPr>
        <p:spPr bwMode="auto">
          <a:xfrm>
            <a:off x="6581799" y="5661249"/>
            <a:ext cx="11160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400" b="1" dirty="0">
                <a:cs typeface="Arial" charset="0"/>
              </a:rPr>
              <a:t>GDP</a:t>
            </a:r>
            <a:r>
              <a:rPr lang="it-IT" sz="2400" dirty="0">
                <a:cs typeface="Arial" charset="0"/>
              </a:rPr>
              <a:t>↓</a:t>
            </a:r>
          </a:p>
        </p:txBody>
      </p:sp>
      <p:sp>
        <p:nvSpPr>
          <p:cNvPr id="60430" name="Text Box 14"/>
          <p:cNvSpPr txBox="1">
            <a:spLocks noChangeArrowheads="1"/>
          </p:cNvSpPr>
          <p:nvPr/>
        </p:nvSpPr>
        <p:spPr bwMode="auto">
          <a:xfrm>
            <a:off x="4151288" y="3501008"/>
            <a:ext cx="3744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400" dirty="0">
                <a:cs typeface="Arial" charset="0"/>
              </a:rPr>
              <a:t>G</a:t>
            </a:r>
            <a:r>
              <a:rPr lang="it-IT" dirty="0">
                <a:cs typeface="Arial" charset="0"/>
              </a:rPr>
              <a:t>↓</a:t>
            </a:r>
            <a:r>
              <a:rPr lang="it-IT" sz="2400" dirty="0">
                <a:cs typeface="Arial" charset="0"/>
              </a:rPr>
              <a:t>, I</a:t>
            </a:r>
            <a:r>
              <a:rPr lang="it-IT" dirty="0">
                <a:cs typeface="Arial" charset="0"/>
              </a:rPr>
              <a:t>↓</a:t>
            </a:r>
            <a:r>
              <a:rPr lang="it-IT" sz="2400" dirty="0">
                <a:cs typeface="Arial" charset="0"/>
              </a:rPr>
              <a:t>, TA↑ (</a:t>
            </a:r>
            <a:r>
              <a:rPr lang="it-IT" sz="2400" dirty="0" err="1">
                <a:cs typeface="Arial" charset="0"/>
              </a:rPr>
              <a:t>Yd</a:t>
            </a:r>
            <a:r>
              <a:rPr lang="it-IT" dirty="0">
                <a:cs typeface="Arial" charset="0"/>
              </a:rPr>
              <a:t>↓ e </a:t>
            </a:r>
            <a:r>
              <a:rPr lang="it-IT" sz="2400" dirty="0">
                <a:cs typeface="Arial" charset="0"/>
              </a:rPr>
              <a:t>C</a:t>
            </a:r>
            <a:r>
              <a:rPr lang="it-IT" dirty="0">
                <a:cs typeface="Arial" charset="0"/>
              </a:rPr>
              <a:t>↓</a:t>
            </a:r>
            <a:r>
              <a:rPr lang="it-IT" sz="2400" dirty="0">
                <a:cs typeface="Arial" charset="0"/>
              </a:rPr>
              <a:t>), X</a:t>
            </a:r>
            <a:r>
              <a:rPr lang="it-IT" dirty="0">
                <a:cs typeface="Arial" charset="0"/>
              </a:rPr>
              <a:t>↓</a:t>
            </a:r>
          </a:p>
        </p:txBody>
      </p:sp>
      <p:sp>
        <p:nvSpPr>
          <p:cNvPr id="2" name="Parentesi graffa chiusa 1"/>
          <p:cNvSpPr/>
          <p:nvPr/>
        </p:nvSpPr>
        <p:spPr>
          <a:xfrm rot="5400000">
            <a:off x="5448748" y="1413596"/>
            <a:ext cx="1006475" cy="504055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Parentesi graffa chiusa 16"/>
          <p:cNvSpPr/>
          <p:nvPr/>
        </p:nvSpPr>
        <p:spPr>
          <a:xfrm rot="5400000">
            <a:off x="6780584" y="3968555"/>
            <a:ext cx="718445" cy="2375643"/>
          </a:xfrm>
          <a:prstGeom prst="rightBrace">
            <a:avLst>
              <a:gd name="adj1" fmla="val 8333"/>
              <a:gd name="adj2" fmla="val 485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88929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30"/>
                                        </p:tgtEl>
                                        <p:attrNameLst>
                                          <p:attrName>style.visibility</p:attrName>
                                        </p:attrNameLst>
                                      </p:cBhvr>
                                      <p:to>
                                        <p:strVal val="visible"/>
                                      </p:to>
                                    </p:set>
                                    <p:anim calcmode="lin" valueType="num">
                                      <p:cBhvr additive="base">
                                        <p:cTn id="7" dur="500" fill="hold"/>
                                        <p:tgtEl>
                                          <p:spTgt spid="60430"/>
                                        </p:tgtEl>
                                        <p:attrNameLst>
                                          <p:attrName>ppt_x</p:attrName>
                                        </p:attrNameLst>
                                      </p:cBhvr>
                                      <p:tavLst>
                                        <p:tav tm="0">
                                          <p:val>
                                            <p:strVal val="#ppt_x"/>
                                          </p:val>
                                        </p:tav>
                                        <p:tav tm="100000">
                                          <p:val>
                                            <p:strVal val="#ppt_x"/>
                                          </p:val>
                                        </p:tav>
                                      </p:tavLst>
                                    </p:anim>
                                    <p:anim calcmode="lin" valueType="num">
                                      <p:cBhvr additive="base">
                                        <p:cTn id="8" dur="500" fill="hold"/>
                                        <p:tgtEl>
                                          <p:spTgt spid="604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0427"/>
                                        </p:tgtEl>
                                        <p:attrNameLst>
                                          <p:attrName>style.visibility</p:attrName>
                                        </p:attrNameLst>
                                      </p:cBhvr>
                                      <p:to>
                                        <p:strVal val="visible"/>
                                      </p:to>
                                    </p:set>
                                    <p:anim calcmode="lin" valueType="num">
                                      <p:cBhvr additive="base">
                                        <p:cTn id="17" dur="500" fill="hold"/>
                                        <p:tgtEl>
                                          <p:spTgt spid="60427"/>
                                        </p:tgtEl>
                                        <p:attrNameLst>
                                          <p:attrName>ppt_x</p:attrName>
                                        </p:attrNameLst>
                                      </p:cBhvr>
                                      <p:tavLst>
                                        <p:tav tm="0">
                                          <p:val>
                                            <p:strVal val="#ppt_x"/>
                                          </p:val>
                                        </p:tav>
                                        <p:tav tm="100000">
                                          <p:val>
                                            <p:strVal val="#ppt_x"/>
                                          </p:val>
                                        </p:tav>
                                      </p:tavLst>
                                    </p:anim>
                                    <p:anim calcmode="lin" valueType="num">
                                      <p:cBhvr additive="base">
                                        <p:cTn id="18" dur="500" fill="hold"/>
                                        <p:tgtEl>
                                          <p:spTgt spid="6042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0420"/>
                                        </p:tgtEl>
                                        <p:attrNameLst>
                                          <p:attrName>style.visibility</p:attrName>
                                        </p:attrNameLst>
                                      </p:cBhvr>
                                      <p:to>
                                        <p:strVal val="visible"/>
                                      </p:to>
                                    </p:set>
                                    <p:anim calcmode="lin" valueType="num">
                                      <p:cBhvr additive="base">
                                        <p:cTn id="23" dur="500" fill="hold"/>
                                        <p:tgtEl>
                                          <p:spTgt spid="60420"/>
                                        </p:tgtEl>
                                        <p:attrNameLst>
                                          <p:attrName>ppt_x</p:attrName>
                                        </p:attrNameLst>
                                      </p:cBhvr>
                                      <p:tavLst>
                                        <p:tav tm="0">
                                          <p:val>
                                            <p:strVal val="#ppt_x"/>
                                          </p:val>
                                        </p:tav>
                                        <p:tav tm="100000">
                                          <p:val>
                                            <p:strVal val="#ppt_x"/>
                                          </p:val>
                                        </p:tav>
                                      </p:tavLst>
                                    </p:anim>
                                    <p:anim calcmode="lin" valueType="num">
                                      <p:cBhvr additive="base">
                                        <p:cTn id="24"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424"/>
                                        </p:tgtEl>
                                        <p:attrNameLst>
                                          <p:attrName>style.visibility</p:attrName>
                                        </p:attrNameLst>
                                      </p:cBhvr>
                                      <p:to>
                                        <p:strVal val="visible"/>
                                      </p:to>
                                    </p:set>
                                    <p:anim calcmode="lin" valueType="num">
                                      <p:cBhvr additive="base">
                                        <p:cTn id="29" dur="500" fill="hold"/>
                                        <p:tgtEl>
                                          <p:spTgt spid="60424"/>
                                        </p:tgtEl>
                                        <p:attrNameLst>
                                          <p:attrName>ppt_x</p:attrName>
                                        </p:attrNameLst>
                                      </p:cBhvr>
                                      <p:tavLst>
                                        <p:tav tm="0">
                                          <p:val>
                                            <p:strVal val="#ppt_x"/>
                                          </p:val>
                                        </p:tav>
                                        <p:tav tm="100000">
                                          <p:val>
                                            <p:strVal val="#ppt_x"/>
                                          </p:val>
                                        </p:tav>
                                      </p:tavLst>
                                    </p:anim>
                                    <p:anim calcmode="lin" valueType="num">
                                      <p:cBhvr additive="base">
                                        <p:cTn id="30"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0423"/>
                                        </p:tgtEl>
                                        <p:attrNameLst>
                                          <p:attrName>style.visibility</p:attrName>
                                        </p:attrNameLst>
                                      </p:cBhvr>
                                      <p:to>
                                        <p:strVal val="visible"/>
                                      </p:to>
                                    </p:set>
                                    <p:anim calcmode="lin" valueType="num">
                                      <p:cBhvr additive="base">
                                        <p:cTn id="35" dur="500" fill="hold"/>
                                        <p:tgtEl>
                                          <p:spTgt spid="60423"/>
                                        </p:tgtEl>
                                        <p:attrNameLst>
                                          <p:attrName>ppt_x</p:attrName>
                                        </p:attrNameLst>
                                      </p:cBhvr>
                                      <p:tavLst>
                                        <p:tav tm="0">
                                          <p:val>
                                            <p:strVal val="#ppt_x"/>
                                          </p:val>
                                        </p:tav>
                                        <p:tav tm="100000">
                                          <p:val>
                                            <p:strVal val="#ppt_x"/>
                                          </p:val>
                                        </p:tav>
                                      </p:tavLst>
                                    </p:anim>
                                    <p:anim calcmode="lin" valueType="num">
                                      <p:cBhvr additive="base">
                                        <p:cTn id="36"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0421"/>
                                        </p:tgtEl>
                                        <p:attrNameLst>
                                          <p:attrName>style.visibility</p:attrName>
                                        </p:attrNameLst>
                                      </p:cBhvr>
                                      <p:to>
                                        <p:strVal val="visible"/>
                                      </p:to>
                                    </p:set>
                                    <p:anim calcmode="lin" valueType="num">
                                      <p:cBhvr additive="base">
                                        <p:cTn id="41" dur="500" fill="hold"/>
                                        <p:tgtEl>
                                          <p:spTgt spid="60421"/>
                                        </p:tgtEl>
                                        <p:attrNameLst>
                                          <p:attrName>ppt_x</p:attrName>
                                        </p:attrNameLst>
                                      </p:cBhvr>
                                      <p:tavLst>
                                        <p:tav tm="0">
                                          <p:val>
                                            <p:strVal val="#ppt_x"/>
                                          </p:val>
                                        </p:tav>
                                        <p:tav tm="100000">
                                          <p:val>
                                            <p:strVal val="#ppt_x"/>
                                          </p:val>
                                        </p:tav>
                                      </p:tavLst>
                                    </p:anim>
                                    <p:anim calcmode="lin" valueType="num">
                                      <p:cBhvr additive="base">
                                        <p:cTn id="42" dur="500" fill="hold"/>
                                        <p:tgtEl>
                                          <p:spTgt spid="604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0422"/>
                                        </p:tgtEl>
                                        <p:attrNameLst>
                                          <p:attrName>style.visibility</p:attrName>
                                        </p:attrNameLst>
                                      </p:cBhvr>
                                      <p:to>
                                        <p:strVal val="visible"/>
                                      </p:to>
                                    </p:set>
                                    <p:anim calcmode="lin" valueType="num">
                                      <p:cBhvr additive="base">
                                        <p:cTn id="45" dur="500" fill="hold"/>
                                        <p:tgtEl>
                                          <p:spTgt spid="60422"/>
                                        </p:tgtEl>
                                        <p:attrNameLst>
                                          <p:attrName>ppt_x</p:attrName>
                                        </p:attrNameLst>
                                      </p:cBhvr>
                                      <p:tavLst>
                                        <p:tav tm="0">
                                          <p:val>
                                            <p:strVal val="#ppt_x"/>
                                          </p:val>
                                        </p:tav>
                                        <p:tav tm="100000">
                                          <p:val>
                                            <p:strVal val="#ppt_x"/>
                                          </p:val>
                                        </p:tav>
                                      </p:tavLst>
                                    </p:anim>
                                    <p:anim calcmode="lin" valueType="num">
                                      <p:cBhvr additive="base">
                                        <p:cTn id="46"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0428"/>
                                        </p:tgtEl>
                                        <p:attrNameLst>
                                          <p:attrName>style.visibility</p:attrName>
                                        </p:attrNameLst>
                                      </p:cBhvr>
                                      <p:to>
                                        <p:strVal val="visible"/>
                                      </p:to>
                                    </p:set>
                                    <p:anim calcmode="lin" valueType="num">
                                      <p:cBhvr additive="base">
                                        <p:cTn id="57" dur="500" fill="hold"/>
                                        <p:tgtEl>
                                          <p:spTgt spid="60428"/>
                                        </p:tgtEl>
                                        <p:attrNameLst>
                                          <p:attrName>ppt_x</p:attrName>
                                        </p:attrNameLst>
                                      </p:cBhvr>
                                      <p:tavLst>
                                        <p:tav tm="0">
                                          <p:val>
                                            <p:strVal val="#ppt_x"/>
                                          </p:val>
                                        </p:tav>
                                        <p:tav tm="100000">
                                          <p:val>
                                            <p:strVal val="#ppt_x"/>
                                          </p:val>
                                        </p:tav>
                                      </p:tavLst>
                                    </p:anim>
                                    <p:anim calcmode="lin" valueType="num">
                                      <p:cBhvr additive="base">
                                        <p:cTn id="58" dur="500" fill="hold"/>
                                        <p:tgtEl>
                                          <p:spTgt spid="60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2" grpId="0"/>
      <p:bldP spid="60423" grpId="0"/>
      <p:bldP spid="60424" grpId="0"/>
      <p:bldP spid="60427" grpId="0"/>
      <p:bldP spid="60428" grpId="0"/>
      <p:bldP spid="60430" grpId="0"/>
      <p:bldP spid="2"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981200" y="274639"/>
            <a:ext cx="8229600" cy="706437"/>
          </a:xfrm>
          <a:noFill/>
        </p:spPr>
        <p:txBody>
          <a:bodyPr/>
          <a:lstStyle/>
          <a:p>
            <a:pPr algn="l" eaLnBrk="1" hangingPunct="1"/>
            <a:r>
              <a:rPr lang="it-IT" sz="4000"/>
              <a:t>    What about Policy stance?</a:t>
            </a:r>
          </a:p>
        </p:txBody>
      </p:sp>
      <p:sp>
        <p:nvSpPr>
          <p:cNvPr id="3481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0F2A00-5706-46D7-9083-5A1F59F09E9A}" type="slidenum">
              <a:rPr lang="it-IT" smtClean="0"/>
              <a:pPr eaLnBrk="1" hangingPunct="1"/>
              <a:t>44</a:t>
            </a:fld>
            <a:endParaRPr lang="it-IT"/>
          </a:p>
        </p:txBody>
      </p:sp>
      <p:sp>
        <p:nvSpPr>
          <p:cNvPr id="34820" name="Line 3"/>
          <p:cNvSpPr>
            <a:spLocks noChangeShapeType="1"/>
          </p:cNvSpPr>
          <p:nvPr/>
        </p:nvSpPr>
        <p:spPr bwMode="auto">
          <a:xfrm>
            <a:off x="2566988" y="6092825"/>
            <a:ext cx="7200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4821" name="Line 4"/>
          <p:cNvSpPr>
            <a:spLocks noChangeShapeType="1"/>
          </p:cNvSpPr>
          <p:nvPr/>
        </p:nvSpPr>
        <p:spPr bwMode="auto">
          <a:xfrm flipV="1">
            <a:off x="2566988" y="5516563"/>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4822" name="Line 5"/>
          <p:cNvSpPr>
            <a:spLocks noChangeShapeType="1"/>
          </p:cNvSpPr>
          <p:nvPr/>
        </p:nvSpPr>
        <p:spPr bwMode="auto">
          <a:xfrm flipV="1">
            <a:off x="4583113" y="4508501"/>
            <a:ext cx="0" cy="1584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4823" name="Line 6"/>
          <p:cNvSpPr>
            <a:spLocks noChangeShapeType="1"/>
          </p:cNvSpPr>
          <p:nvPr/>
        </p:nvSpPr>
        <p:spPr bwMode="auto">
          <a:xfrm flipV="1">
            <a:off x="7824788" y="3213101"/>
            <a:ext cx="0" cy="2879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4824" name="Line 7"/>
          <p:cNvSpPr>
            <a:spLocks noChangeShapeType="1"/>
          </p:cNvSpPr>
          <p:nvPr/>
        </p:nvSpPr>
        <p:spPr bwMode="auto">
          <a:xfrm flipV="1">
            <a:off x="9767888" y="1916833"/>
            <a:ext cx="0" cy="41759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4825" name="Line 8"/>
          <p:cNvSpPr>
            <a:spLocks noChangeShapeType="1"/>
          </p:cNvSpPr>
          <p:nvPr/>
        </p:nvSpPr>
        <p:spPr bwMode="auto">
          <a:xfrm>
            <a:off x="6096000" y="1484313"/>
            <a:ext cx="0" cy="5256212"/>
          </a:xfrm>
          <a:prstGeom prst="line">
            <a:avLst/>
          </a:prstGeom>
          <a:noFill/>
          <a:ln w="381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62473" name="Text Box 9"/>
          <p:cNvSpPr txBox="1">
            <a:spLocks noChangeArrowheads="1"/>
          </p:cNvSpPr>
          <p:nvPr/>
        </p:nvSpPr>
        <p:spPr bwMode="auto">
          <a:xfrm>
            <a:off x="8688388" y="685146"/>
            <a:ext cx="1871662" cy="1015663"/>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err="1">
                <a:cs typeface="Arial" charset="0"/>
              </a:rPr>
              <a:t>Keynesian</a:t>
            </a:r>
            <a:r>
              <a:rPr lang="it-IT" sz="2000" dirty="0">
                <a:cs typeface="Arial" charset="0"/>
              </a:rPr>
              <a:t> </a:t>
            </a:r>
            <a:r>
              <a:rPr lang="it-IT" sz="2000" dirty="0" err="1">
                <a:cs typeface="Arial" charset="0"/>
              </a:rPr>
              <a:t>Discretionary</a:t>
            </a:r>
            <a:r>
              <a:rPr lang="it-IT" sz="2000" dirty="0">
                <a:cs typeface="Arial" charset="0"/>
              </a:rPr>
              <a:t> -</a:t>
            </a:r>
            <a:r>
              <a:rPr lang="it-IT" sz="2000" b="1" dirty="0">
                <a:cs typeface="Arial" charset="0"/>
              </a:rPr>
              <a:t>fine </a:t>
            </a:r>
            <a:r>
              <a:rPr lang="it-IT" sz="2000" b="1" dirty="0" err="1">
                <a:cs typeface="Arial" charset="0"/>
              </a:rPr>
              <a:t>tuning</a:t>
            </a:r>
            <a:endParaRPr lang="it-IT" sz="2000" b="1" dirty="0">
              <a:cs typeface="Arial" charset="0"/>
            </a:endParaRPr>
          </a:p>
        </p:txBody>
      </p:sp>
      <p:sp>
        <p:nvSpPr>
          <p:cNvPr id="62474" name="Text Box 10"/>
          <p:cNvSpPr txBox="1">
            <a:spLocks noChangeArrowheads="1"/>
          </p:cNvSpPr>
          <p:nvPr/>
        </p:nvSpPr>
        <p:spPr bwMode="auto">
          <a:xfrm>
            <a:off x="6600826" y="2439989"/>
            <a:ext cx="2232025" cy="708025"/>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a:cs typeface="Arial" charset="0"/>
              </a:rPr>
              <a:t>Money </a:t>
            </a:r>
            <a:r>
              <a:rPr lang="it-IT" sz="2000" dirty="0" err="1">
                <a:cs typeface="Arial" charset="0"/>
              </a:rPr>
              <a:t>Illusion</a:t>
            </a:r>
            <a:r>
              <a:rPr lang="it-IT" sz="2000" dirty="0">
                <a:cs typeface="Arial" charset="0"/>
              </a:rPr>
              <a:t>: </a:t>
            </a:r>
            <a:r>
              <a:rPr lang="it-IT" sz="2000" b="1" dirty="0">
                <a:cs typeface="Arial" charset="0"/>
              </a:rPr>
              <a:t>policy </a:t>
            </a:r>
            <a:r>
              <a:rPr lang="it-IT" sz="2000" b="1" dirty="0" err="1">
                <a:cs typeface="Arial" charset="0"/>
              </a:rPr>
              <a:t>rules</a:t>
            </a:r>
            <a:endParaRPr lang="it-IT" sz="2000" b="1" dirty="0">
              <a:cs typeface="Arial" charset="0"/>
            </a:endParaRPr>
          </a:p>
        </p:txBody>
      </p:sp>
      <p:sp>
        <p:nvSpPr>
          <p:cNvPr id="62475" name="Text Box 11"/>
          <p:cNvSpPr txBox="1">
            <a:spLocks noChangeArrowheads="1"/>
          </p:cNvSpPr>
          <p:nvPr/>
        </p:nvSpPr>
        <p:spPr bwMode="auto">
          <a:xfrm>
            <a:off x="3937001" y="2565400"/>
            <a:ext cx="1871663" cy="1784350"/>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err="1">
                <a:cs typeface="Arial" charset="0"/>
              </a:rPr>
              <a:t>Islands</a:t>
            </a:r>
            <a:r>
              <a:rPr lang="it-IT" sz="2000" dirty="0">
                <a:cs typeface="Arial" charset="0"/>
              </a:rPr>
              <a:t> Model: </a:t>
            </a:r>
            <a:r>
              <a:rPr lang="it-IT" sz="2000" dirty="0" err="1">
                <a:cs typeface="Arial" charset="0"/>
              </a:rPr>
              <a:t>role</a:t>
            </a:r>
            <a:r>
              <a:rPr lang="it-IT" sz="2000" dirty="0">
                <a:cs typeface="Arial" charset="0"/>
              </a:rPr>
              <a:t> </a:t>
            </a:r>
            <a:r>
              <a:rPr lang="it-IT" sz="2000" dirty="0" err="1">
                <a:cs typeface="Arial" charset="0"/>
              </a:rPr>
              <a:t>only</a:t>
            </a:r>
            <a:r>
              <a:rPr lang="it-IT" sz="2000" dirty="0">
                <a:cs typeface="Arial" charset="0"/>
              </a:rPr>
              <a:t> for </a:t>
            </a:r>
            <a:r>
              <a:rPr lang="it-IT" sz="2000" b="1" dirty="0" err="1">
                <a:cs typeface="Arial" charset="0"/>
              </a:rPr>
              <a:t>unexpected</a:t>
            </a:r>
            <a:r>
              <a:rPr lang="it-IT" sz="2000" b="1" dirty="0">
                <a:cs typeface="Arial" charset="0"/>
              </a:rPr>
              <a:t> </a:t>
            </a:r>
            <a:r>
              <a:rPr lang="it-IT" sz="2000" b="1" dirty="0" err="1">
                <a:cs typeface="Arial" charset="0"/>
              </a:rPr>
              <a:t>policies</a:t>
            </a:r>
            <a:r>
              <a:rPr lang="it-IT" sz="2000" b="1" dirty="0">
                <a:cs typeface="Arial" charset="0"/>
              </a:rPr>
              <a:t> </a:t>
            </a:r>
          </a:p>
          <a:p>
            <a:pPr algn="ctr" eaLnBrk="1" hangingPunct="1">
              <a:spcBef>
                <a:spcPct val="50000"/>
              </a:spcBef>
            </a:pPr>
            <a:r>
              <a:rPr lang="it-IT" sz="2000" dirty="0">
                <a:cs typeface="Arial" charset="0"/>
              </a:rPr>
              <a:t>(una tantum)</a:t>
            </a:r>
          </a:p>
        </p:txBody>
      </p:sp>
      <p:sp>
        <p:nvSpPr>
          <p:cNvPr id="62476" name="Text Box 12"/>
          <p:cNvSpPr txBox="1">
            <a:spLocks noChangeArrowheads="1"/>
          </p:cNvSpPr>
          <p:nvPr/>
        </p:nvSpPr>
        <p:spPr bwMode="auto">
          <a:xfrm>
            <a:off x="1992313" y="4365626"/>
            <a:ext cx="2087562" cy="1477963"/>
          </a:xfrm>
          <a:prstGeom prst="rect">
            <a:avLst/>
          </a:prstGeom>
          <a:solidFill>
            <a:srgbClr val="FFFF00"/>
          </a:solidFill>
          <a:ln>
            <a:noFill/>
          </a:ln>
          <a:effectLst/>
          <a:extLs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2000" dirty="0">
                <a:cs typeface="Arial" charset="0"/>
              </a:rPr>
              <a:t>  RBC </a:t>
            </a:r>
          </a:p>
          <a:p>
            <a:pPr algn="ctr" eaLnBrk="1" hangingPunct="1">
              <a:spcBef>
                <a:spcPct val="50000"/>
              </a:spcBef>
            </a:pPr>
            <a:r>
              <a:rPr lang="it-IT" sz="2000" b="1" dirty="0">
                <a:cs typeface="Arial" charset="0"/>
              </a:rPr>
              <a:t>no </a:t>
            </a:r>
            <a:r>
              <a:rPr lang="it-IT" sz="2000" b="1" dirty="0" err="1">
                <a:cs typeface="Arial" charset="0"/>
              </a:rPr>
              <a:t>role</a:t>
            </a:r>
            <a:r>
              <a:rPr lang="it-IT" sz="2000" b="1" dirty="0">
                <a:cs typeface="Arial" charset="0"/>
              </a:rPr>
              <a:t> </a:t>
            </a:r>
            <a:r>
              <a:rPr lang="it-IT" sz="2000" dirty="0">
                <a:cs typeface="Arial" charset="0"/>
              </a:rPr>
              <a:t>for </a:t>
            </a:r>
            <a:r>
              <a:rPr lang="it-IT" sz="2000" dirty="0" err="1">
                <a:cs typeface="Arial" charset="0"/>
              </a:rPr>
              <a:t>stabilization</a:t>
            </a:r>
            <a:r>
              <a:rPr lang="it-IT" sz="2000" dirty="0">
                <a:cs typeface="Arial" charset="0"/>
              </a:rPr>
              <a:t> </a:t>
            </a:r>
            <a:r>
              <a:rPr lang="it-IT" sz="2000" dirty="0" err="1">
                <a:cs typeface="Arial" charset="0"/>
              </a:rPr>
              <a:t>policies</a:t>
            </a:r>
            <a:endParaRPr lang="it-IT" sz="2000" dirty="0">
              <a:cs typeface="Arial" charset="0"/>
            </a:endParaRPr>
          </a:p>
        </p:txBody>
      </p:sp>
    </p:spTree>
    <p:extLst>
      <p:ext uri="{BB962C8B-B14F-4D97-AF65-F5344CB8AC3E}">
        <p14:creationId xmlns:p14="http://schemas.microsoft.com/office/powerpoint/2010/main" val="4260164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76"/>
                                        </p:tgtEl>
                                        <p:attrNameLst>
                                          <p:attrName>style.visibility</p:attrName>
                                        </p:attrNameLst>
                                      </p:cBhvr>
                                      <p:to>
                                        <p:strVal val="visible"/>
                                      </p:to>
                                    </p:set>
                                    <p:animEffect transition="in" filter="dissolve">
                                      <p:cBhvr>
                                        <p:cTn id="7" dur="500"/>
                                        <p:tgtEl>
                                          <p:spTgt spid="62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75"/>
                                        </p:tgtEl>
                                        <p:attrNameLst>
                                          <p:attrName>style.visibility</p:attrName>
                                        </p:attrNameLst>
                                      </p:cBhvr>
                                      <p:to>
                                        <p:strVal val="visible"/>
                                      </p:to>
                                    </p:set>
                                    <p:animEffect transition="in" filter="dissolve">
                                      <p:cBhvr>
                                        <p:cTn id="12" dur="500"/>
                                        <p:tgtEl>
                                          <p:spTgt spid="624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74"/>
                                        </p:tgtEl>
                                        <p:attrNameLst>
                                          <p:attrName>style.visibility</p:attrName>
                                        </p:attrNameLst>
                                      </p:cBhvr>
                                      <p:to>
                                        <p:strVal val="visible"/>
                                      </p:to>
                                    </p:set>
                                    <p:animEffect transition="in" filter="dissolve">
                                      <p:cBhvr>
                                        <p:cTn id="17" dur="500"/>
                                        <p:tgtEl>
                                          <p:spTgt spid="624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73"/>
                                        </p:tgtEl>
                                        <p:attrNameLst>
                                          <p:attrName>style.visibility</p:attrName>
                                        </p:attrNameLst>
                                      </p:cBhvr>
                                      <p:to>
                                        <p:strVal val="visible"/>
                                      </p:to>
                                    </p:set>
                                    <p:animEffect transition="in" filter="dissolve">
                                      <p:cBhvr>
                                        <p:cTn id="22"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4" grpId="0" animBg="1"/>
      <p:bldP spid="62475" grpId="0" animBg="1"/>
      <p:bldP spid="6247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125663" y="115888"/>
            <a:ext cx="7283450" cy="864840"/>
          </a:xfrm>
        </p:spPr>
        <p:txBody>
          <a:bodyPr>
            <a:normAutofit fontScale="90000"/>
          </a:bodyPr>
          <a:lstStyle/>
          <a:p>
            <a:pPr eaLnBrk="1" hangingPunct="1"/>
            <a:r>
              <a:rPr lang="it-IT" sz="3000" b="1" dirty="0">
                <a:solidFill>
                  <a:srgbClr val="0033CC"/>
                </a:solidFill>
              </a:rPr>
              <a:t>Torniamo alla storia recente: le reazioni di </a:t>
            </a:r>
            <a:r>
              <a:rPr lang="it-IT" sz="3000" b="1" i="1" dirty="0">
                <a:solidFill>
                  <a:srgbClr val="0033CC"/>
                </a:solidFill>
              </a:rPr>
              <a:t>policy</a:t>
            </a:r>
            <a:r>
              <a:rPr lang="it-IT" sz="3000" b="1" dirty="0">
                <a:solidFill>
                  <a:srgbClr val="0033CC"/>
                </a:solidFill>
              </a:rPr>
              <a:t> alla prima crisi..</a:t>
            </a:r>
          </a:p>
        </p:txBody>
      </p:sp>
      <p:sp>
        <p:nvSpPr>
          <p:cNvPr id="39940" name="Rectangle 3"/>
          <p:cNvSpPr>
            <a:spLocks noGrp="1" noChangeArrowheads="1"/>
          </p:cNvSpPr>
          <p:nvPr>
            <p:ph idx="1"/>
          </p:nvPr>
        </p:nvSpPr>
        <p:spPr>
          <a:xfrm>
            <a:off x="1981200" y="1052513"/>
            <a:ext cx="8229600" cy="5689600"/>
          </a:xfrm>
        </p:spPr>
        <p:txBody>
          <a:bodyPr/>
          <a:lstStyle/>
          <a:p>
            <a:pPr eaLnBrk="1" hangingPunct="1"/>
            <a:r>
              <a:rPr lang="it-IT" sz="2400" b="1"/>
              <a:t>Politiche monetarie (convenzionali )di riduzione del costo del denaro 	</a:t>
            </a:r>
          </a:p>
          <a:p>
            <a:pPr lvl="1" eaLnBrk="1" hangingPunct="1"/>
            <a:r>
              <a:rPr lang="it-IT" sz="2400"/>
              <a:t>Problematicità europea: la BCE deve svolgere il ruolo di prestatore di ultima istanza senza avere un’autorità fiscale (un’unione fiscale europea) alle spalle come garanzia. </a:t>
            </a:r>
          </a:p>
          <a:p>
            <a:pPr lvl="1" eaLnBrk="1" hangingPunct="1"/>
            <a:r>
              <a:rPr lang="it-IT" sz="2400"/>
              <a:t>Margini di manovra limitati </a:t>
            </a:r>
          </a:p>
          <a:p>
            <a:pPr eaLnBrk="1" hangingPunct="1"/>
            <a:r>
              <a:rPr lang="it-IT" sz="2400" b="1"/>
              <a:t>Politiche di bilancio espansive</a:t>
            </a:r>
            <a:r>
              <a:rPr lang="it-IT" sz="2400"/>
              <a:t> </a:t>
            </a:r>
          </a:p>
          <a:p>
            <a:pPr eaLnBrk="1" hangingPunct="1"/>
            <a:r>
              <a:rPr lang="it-IT" sz="2400" b="1"/>
              <a:t>Misure di sostegno alla domanda (di dimensioni senza precedenti dal secondo dopoguerra)</a:t>
            </a:r>
          </a:p>
          <a:p>
            <a:pPr lvl="1" eaLnBrk="1" hangingPunct="1"/>
            <a:r>
              <a:rPr lang="it-IT" sz="2400"/>
              <a:t>Problema: rischio conti pubblici + patto di stabilità e problemi di coordinamento e credibilità</a:t>
            </a:r>
          </a:p>
          <a:p>
            <a:pPr lvl="1" eaLnBrk="1" hangingPunct="1">
              <a:buFontTx/>
              <a:buNone/>
            </a:pPr>
            <a:endParaRPr lang="it-IT" sz="1600"/>
          </a:p>
        </p:txBody>
      </p:sp>
      <p:sp>
        <p:nvSpPr>
          <p:cNvPr id="3993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1BBFB8-E21B-48D6-BD93-88F94B8784EB}" type="slidenum">
              <a:rPr lang="it-IT" smtClean="0"/>
              <a:pPr eaLnBrk="1" hangingPunct="1"/>
              <a:t>45</a:t>
            </a:fld>
            <a:endParaRPr lang="it-IT"/>
          </a:p>
        </p:txBody>
      </p:sp>
    </p:spTree>
    <p:extLst>
      <p:ext uri="{BB962C8B-B14F-4D97-AF65-F5344CB8AC3E}">
        <p14:creationId xmlns:p14="http://schemas.microsoft.com/office/powerpoint/2010/main" val="3478959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1981200" y="274638"/>
            <a:ext cx="6851650" cy="1143000"/>
          </a:xfrm>
        </p:spPr>
        <p:txBody>
          <a:bodyPr/>
          <a:lstStyle/>
          <a:p>
            <a:pPr eaLnBrk="1" hangingPunct="1"/>
            <a:r>
              <a:rPr lang="it-IT" sz="4000" dirty="0">
                <a:solidFill>
                  <a:srgbClr val="0033CC"/>
                </a:solidFill>
              </a:rPr>
              <a:t>Ma poi….</a:t>
            </a:r>
          </a:p>
        </p:txBody>
      </p:sp>
      <p:sp>
        <p:nvSpPr>
          <p:cNvPr id="55300" name="Rectangle 3"/>
          <p:cNvSpPr>
            <a:spLocks noGrp="1" noChangeArrowheads="1"/>
          </p:cNvSpPr>
          <p:nvPr>
            <p:ph type="body" sz="half" idx="1"/>
          </p:nvPr>
        </p:nvSpPr>
        <p:spPr>
          <a:xfrm>
            <a:off x="1703388" y="1600200"/>
            <a:ext cx="4824412" cy="4997450"/>
          </a:xfrm>
        </p:spPr>
        <p:txBody>
          <a:bodyPr/>
          <a:lstStyle/>
          <a:p>
            <a:pPr eaLnBrk="1" hangingPunct="1">
              <a:buFontTx/>
              <a:buNone/>
            </a:pPr>
            <a:r>
              <a:rPr lang="it-IT" sz="2400"/>
              <a:t>Settembre 2009. </a:t>
            </a:r>
          </a:p>
          <a:p>
            <a:pPr eaLnBrk="1" hangingPunct="1">
              <a:buFontTx/>
              <a:buNone/>
            </a:pPr>
            <a:r>
              <a:rPr lang="it-IT" sz="2400"/>
              <a:t>Peterson Institute for International Economics di Washington.</a:t>
            </a:r>
          </a:p>
          <a:p>
            <a:pPr eaLnBrk="1" hangingPunct="1">
              <a:buFontTx/>
              <a:buNone/>
            </a:pPr>
            <a:r>
              <a:rPr lang="it-IT" sz="2400"/>
              <a:t>«Come vedete sono vestito di scuro, con la cravatta e le scarpe nere. Come si conviene a un funerale. Infatti vi sto annunciando la morte di qualcuno: è morta la recessione </a:t>
            </a:r>
            <a:r>
              <a:rPr lang="it-IT" sz="2400" b="1">
                <a:solidFill>
                  <a:srgbClr val="0033CC"/>
                </a:solidFill>
              </a:rPr>
              <a:t>globale</a:t>
            </a:r>
            <a:r>
              <a:rPr lang="it-IT" sz="2400"/>
              <a:t>». </a:t>
            </a:r>
          </a:p>
          <a:p>
            <a:pPr eaLnBrk="1" hangingPunct="1">
              <a:buFontTx/>
              <a:buNone/>
            </a:pPr>
            <a:r>
              <a:rPr lang="it-IT" sz="2400"/>
              <a:t>	Mike Mussa (</a:t>
            </a:r>
            <a:r>
              <a:rPr lang="it-IT">
                <a:solidFill>
                  <a:srgbClr val="0033CC"/>
                </a:solidFill>
              </a:rPr>
              <a:t>Mr. Boom</a:t>
            </a:r>
            <a:r>
              <a:rPr lang="it-IT" sz="2400"/>
              <a:t>)</a:t>
            </a:r>
          </a:p>
        </p:txBody>
      </p:sp>
      <p:sp>
        <p:nvSpPr>
          <p:cNvPr id="55301" name="Rectangle 4"/>
          <p:cNvSpPr>
            <a:spLocks noGrp="1" noChangeArrowheads="1"/>
          </p:cNvSpPr>
          <p:nvPr>
            <p:ph sz="half" idx="2"/>
          </p:nvPr>
        </p:nvSpPr>
        <p:spPr>
          <a:xfrm>
            <a:off x="6600826" y="1600201"/>
            <a:ext cx="3609975" cy="4525963"/>
          </a:xfrm>
        </p:spPr>
        <p:txBody>
          <a:bodyPr/>
          <a:lstStyle/>
          <a:p>
            <a:pPr eaLnBrk="1" hangingPunct="1"/>
            <a:endParaRPr lang="it-IT" sz="2400"/>
          </a:p>
        </p:txBody>
      </p:sp>
      <p:sp>
        <p:nvSpPr>
          <p:cNvPr id="55298" name="Segnaposto numero diapositiva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23F18C-60ED-457C-9D20-9F5C83B87419}" type="slidenum">
              <a:rPr lang="it-IT" smtClean="0"/>
              <a:pPr eaLnBrk="1" hangingPunct="1"/>
              <a:t>46</a:t>
            </a:fld>
            <a:endParaRPr lang="it-IT"/>
          </a:p>
        </p:txBody>
      </p:sp>
      <p:pic>
        <p:nvPicPr>
          <p:cNvPr id="55302" name="Picture 5" descr="Michael Mus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1700213"/>
            <a:ext cx="32321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468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595438" y="274638"/>
            <a:ext cx="8964612" cy="1143000"/>
          </a:xfrm>
        </p:spPr>
        <p:txBody>
          <a:bodyPr/>
          <a:lstStyle/>
          <a:p>
            <a:pPr algn="l" eaLnBrk="1" hangingPunct="1"/>
            <a:r>
              <a:rPr lang="it-IT" sz="3000" dirty="0"/>
              <a:t>Il dibattito di “allora”: quale percorso di recupero (</a:t>
            </a:r>
            <a:r>
              <a:rPr lang="it-IT" sz="3000" b="1" dirty="0"/>
              <a:t>I</a:t>
            </a:r>
            <a:r>
              <a:rPr lang="it-IT" sz="3000" dirty="0"/>
              <a:t>)?</a:t>
            </a:r>
          </a:p>
        </p:txBody>
      </p:sp>
      <p:sp>
        <p:nvSpPr>
          <p:cNvPr id="56324" name="Rectangle 3"/>
          <p:cNvSpPr>
            <a:spLocks noGrp="1" noChangeArrowheads="1"/>
          </p:cNvSpPr>
          <p:nvPr>
            <p:ph idx="1"/>
          </p:nvPr>
        </p:nvSpPr>
        <p:spPr/>
        <p:txBody>
          <a:bodyPr/>
          <a:lstStyle/>
          <a:p>
            <a:pPr eaLnBrk="1" hangingPunct="1">
              <a:lnSpc>
                <a:spcPct val="90000"/>
              </a:lnSpc>
              <a:buFontTx/>
              <a:buNone/>
            </a:pPr>
            <a:r>
              <a:rPr lang="it-IT" dirty="0"/>
              <a:t>FORSE UNA                 (</a:t>
            </a:r>
            <a:r>
              <a:rPr lang="it-IT" dirty="0" err="1"/>
              <a:t>Roubini</a:t>
            </a:r>
            <a:r>
              <a:rPr lang="it-IT" dirty="0"/>
              <a:t>)</a:t>
            </a:r>
          </a:p>
          <a:p>
            <a:pPr eaLnBrk="1" hangingPunct="1">
              <a:lnSpc>
                <a:spcPct val="90000"/>
              </a:lnSpc>
            </a:pPr>
            <a:endParaRPr lang="it-IT" dirty="0"/>
          </a:p>
          <a:p>
            <a:pPr eaLnBrk="1" hangingPunct="1">
              <a:lnSpc>
                <a:spcPct val="90000"/>
              </a:lnSpc>
            </a:pPr>
            <a:r>
              <a:rPr lang="it-IT" dirty="0"/>
              <a:t>Lunga fase di stagnazione (12/18 mesi)</a:t>
            </a:r>
          </a:p>
          <a:p>
            <a:pPr eaLnBrk="1" hangingPunct="1">
              <a:lnSpc>
                <a:spcPct val="90000"/>
              </a:lnSpc>
            </a:pPr>
            <a:r>
              <a:rPr lang="it-IT" dirty="0"/>
              <a:t>Lento recupero di Consumi e Investimenti</a:t>
            </a:r>
          </a:p>
          <a:p>
            <a:pPr eaLnBrk="1" hangingPunct="1">
              <a:lnSpc>
                <a:spcPct val="90000"/>
              </a:lnSpc>
            </a:pPr>
            <a:r>
              <a:rPr lang="it-IT" dirty="0"/>
              <a:t>Progressiva e graduale correzione delle aspettative</a:t>
            </a:r>
          </a:p>
          <a:p>
            <a:pPr eaLnBrk="1" hangingPunct="1">
              <a:lnSpc>
                <a:spcPct val="90000"/>
              </a:lnSpc>
            </a:pPr>
            <a:r>
              <a:rPr lang="it-IT" dirty="0"/>
              <a:t>Fase interlocutoria da parte delle imprese</a:t>
            </a:r>
          </a:p>
          <a:p>
            <a:pPr eaLnBrk="1" hangingPunct="1">
              <a:lnSpc>
                <a:spcPct val="90000"/>
              </a:lnSpc>
            </a:pPr>
            <a:r>
              <a:rPr lang="it-IT" dirty="0"/>
              <a:t>Riassestamento dei “Bilanci”</a:t>
            </a:r>
          </a:p>
          <a:p>
            <a:pPr eaLnBrk="1" hangingPunct="1">
              <a:lnSpc>
                <a:spcPct val="90000"/>
              </a:lnSpc>
            </a:pPr>
            <a:endParaRPr lang="it-IT" dirty="0"/>
          </a:p>
          <a:p>
            <a:pPr eaLnBrk="1" hangingPunct="1">
              <a:lnSpc>
                <a:spcPct val="90000"/>
              </a:lnSpc>
            </a:pPr>
            <a:endParaRPr lang="it-IT" dirty="0"/>
          </a:p>
        </p:txBody>
      </p:sp>
      <p:sp>
        <p:nvSpPr>
          <p:cNvPr id="56322"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90AA14-D287-4E1D-A06D-7E77D09EDA43}" type="slidenum">
              <a:rPr lang="it-IT" smtClean="0"/>
              <a:pPr eaLnBrk="1" hangingPunct="1"/>
              <a:t>47</a:t>
            </a:fld>
            <a:endParaRPr lang="it-IT"/>
          </a:p>
        </p:txBody>
      </p:sp>
      <p:sp>
        <p:nvSpPr>
          <p:cNvPr id="56325" name="Line 5"/>
          <p:cNvSpPr>
            <a:spLocks noChangeShapeType="1"/>
          </p:cNvSpPr>
          <p:nvPr/>
        </p:nvSpPr>
        <p:spPr bwMode="auto">
          <a:xfrm>
            <a:off x="2783632" y="1600201"/>
            <a:ext cx="0" cy="7191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6326" name="Line 6"/>
          <p:cNvSpPr>
            <a:spLocks noChangeShapeType="1"/>
          </p:cNvSpPr>
          <p:nvPr/>
        </p:nvSpPr>
        <p:spPr bwMode="auto">
          <a:xfrm>
            <a:off x="2783632" y="2319339"/>
            <a:ext cx="7191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6327" name="Line 7"/>
          <p:cNvSpPr>
            <a:spLocks noChangeShapeType="1"/>
          </p:cNvSpPr>
          <p:nvPr/>
        </p:nvSpPr>
        <p:spPr bwMode="auto">
          <a:xfrm flipH="1" flipV="1">
            <a:off x="3502769" y="1600201"/>
            <a:ext cx="0" cy="7191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841973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1981200" y="274639"/>
            <a:ext cx="8229600" cy="490537"/>
          </a:xfrm>
        </p:spPr>
        <p:txBody>
          <a:bodyPr>
            <a:normAutofit fontScale="90000"/>
          </a:bodyPr>
          <a:lstStyle/>
          <a:p>
            <a:pPr algn="l" eaLnBrk="1" hangingPunct="1"/>
            <a:r>
              <a:rPr lang="it-IT" sz="3200"/>
              <a:t>Quale percorso di recupero (</a:t>
            </a:r>
            <a:r>
              <a:rPr lang="it-IT" sz="3200" b="1"/>
              <a:t>II</a:t>
            </a:r>
            <a:r>
              <a:rPr lang="it-IT" sz="3200"/>
              <a:t>)?</a:t>
            </a:r>
          </a:p>
        </p:txBody>
      </p:sp>
      <p:sp>
        <p:nvSpPr>
          <p:cNvPr id="57348" name="Rectangle 3"/>
          <p:cNvSpPr>
            <a:spLocks noGrp="1" noChangeArrowheads="1"/>
          </p:cNvSpPr>
          <p:nvPr>
            <p:ph idx="1"/>
          </p:nvPr>
        </p:nvSpPr>
        <p:spPr>
          <a:xfrm>
            <a:off x="1703389" y="908051"/>
            <a:ext cx="8713787" cy="5834063"/>
          </a:xfrm>
        </p:spPr>
        <p:txBody>
          <a:bodyPr/>
          <a:lstStyle/>
          <a:p>
            <a:pPr eaLnBrk="1" hangingPunct="1">
              <a:lnSpc>
                <a:spcPct val="90000"/>
              </a:lnSpc>
            </a:pPr>
            <a:r>
              <a:rPr lang="it-IT" sz="2800"/>
              <a:t>O forse una </a:t>
            </a:r>
            <a:r>
              <a:rPr lang="it-IT" sz="4600"/>
              <a:t>V</a:t>
            </a:r>
            <a:r>
              <a:rPr lang="it-IT" sz="2800"/>
              <a:t> (Mussa)</a:t>
            </a:r>
          </a:p>
          <a:p>
            <a:pPr eaLnBrk="1" hangingPunct="1">
              <a:lnSpc>
                <a:spcPct val="90000"/>
              </a:lnSpc>
            </a:pPr>
            <a:r>
              <a:rPr lang="it-IT" sz="2800"/>
              <a:t>«Più ripida la discesa, più rapida la risalita»: c'è una regolarità storica in tutte le recessioni: tanto più velocemente l'economia si avvita, tanto più vigorosamente rimbalza (meccanismo V). </a:t>
            </a:r>
          </a:p>
          <a:p>
            <a:pPr eaLnBrk="1" hangingPunct="1">
              <a:lnSpc>
                <a:spcPct val="90000"/>
              </a:lnSpc>
            </a:pPr>
            <a:r>
              <a:rPr lang="it-IT" sz="2800"/>
              <a:t>Una volta salvaguardata la funzionalità del mercato, gli individui siano desiderosi di rimettersi in piedi.</a:t>
            </a:r>
          </a:p>
          <a:p>
            <a:pPr eaLnBrk="1" hangingPunct="1">
              <a:lnSpc>
                <a:spcPct val="90000"/>
              </a:lnSpc>
            </a:pPr>
            <a:r>
              <a:rPr lang="it-IT" sz="2800"/>
              <a:t>Arthur Pigou, economista britannico dell'inizio del '900, sosteneva che «un errore di ottimismo muore attraverso una crisi, ma nel morire dà vita a un errore di pessimismo che non nasce come un infante, ma come un gigante». </a:t>
            </a:r>
          </a:p>
          <a:p>
            <a:pPr eaLnBrk="1" hangingPunct="1">
              <a:lnSpc>
                <a:spcPct val="90000"/>
              </a:lnSpc>
            </a:pPr>
            <a:r>
              <a:rPr lang="it-IT" sz="2800" b="1"/>
              <a:t>Enfasi sulla rapida correzione delle aspettative</a:t>
            </a:r>
          </a:p>
          <a:p>
            <a:pPr eaLnBrk="1" hangingPunct="1">
              <a:lnSpc>
                <a:spcPct val="90000"/>
              </a:lnSpc>
              <a:buFontTx/>
              <a:buNone/>
            </a:pPr>
            <a:endParaRPr lang="it-IT" sz="2800" b="1"/>
          </a:p>
        </p:txBody>
      </p:sp>
      <p:sp>
        <p:nvSpPr>
          <p:cNvPr id="57346"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970560-6453-4909-9CEB-C0FF927B97A1}" type="slidenum">
              <a:rPr lang="it-IT" smtClean="0"/>
              <a:pPr eaLnBrk="1" hangingPunct="1"/>
              <a:t>48</a:t>
            </a:fld>
            <a:endParaRPr lang="it-IT"/>
          </a:p>
        </p:txBody>
      </p:sp>
    </p:spTree>
    <p:extLst>
      <p:ext uri="{BB962C8B-B14F-4D97-AF65-F5344CB8AC3E}">
        <p14:creationId xmlns:p14="http://schemas.microsoft.com/office/powerpoint/2010/main" val="90924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1981200" y="274638"/>
            <a:ext cx="7283450" cy="1143000"/>
          </a:xfrm>
        </p:spPr>
        <p:txBody>
          <a:bodyPr/>
          <a:lstStyle/>
          <a:p>
            <a:pPr eaLnBrk="1" hangingPunct="1"/>
            <a:r>
              <a:rPr lang="it-IT" sz="3600">
                <a:solidFill>
                  <a:srgbClr val="0033CC"/>
                </a:solidFill>
              </a:rPr>
              <a:t>Contro la teoria del rimbalzo a V</a:t>
            </a:r>
          </a:p>
        </p:txBody>
      </p:sp>
      <p:sp>
        <p:nvSpPr>
          <p:cNvPr id="58372" name="Rectangle 3"/>
          <p:cNvSpPr>
            <a:spLocks noGrp="1" noChangeArrowheads="1"/>
          </p:cNvSpPr>
          <p:nvPr>
            <p:ph idx="1"/>
          </p:nvPr>
        </p:nvSpPr>
        <p:spPr>
          <a:xfrm>
            <a:off x="1981200" y="1600201"/>
            <a:ext cx="8229600" cy="4924425"/>
          </a:xfrm>
        </p:spPr>
        <p:txBody>
          <a:bodyPr/>
          <a:lstStyle/>
          <a:p>
            <a:pPr eaLnBrk="1" hangingPunct="1">
              <a:lnSpc>
                <a:spcPct val="80000"/>
              </a:lnSpc>
            </a:pPr>
            <a:r>
              <a:rPr lang="it-IT" sz="2800"/>
              <a:t>Le recessioni che nascono da crisi dei sistemi finanziari sono molto più lunghe e difficili perché i danni strutturali sono complessi da rimediare (Rogoff e Reinhardt). </a:t>
            </a:r>
          </a:p>
          <a:p>
            <a:pPr eaLnBrk="1" hangingPunct="1">
              <a:lnSpc>
                <a:spcPct val="80000"/>
              </a:lnSpc>
            </a:pPr>
            <a:r>
              <a:rPr lang="it-IT" sz="2800"/>
              <a:t>La crisi attuale nasce da squilibri globali dovuti ad abitudini di consumo sbilanciate (inversamente) sia negli Stati Uniti, sia in Cina. Fino a che gli americani non torneranno a risparmiare e i cinesi a consumare, i mercati finanziari saranno costretti ad aggiustare gli squilibri di bilancia dei pagamenti dei due giganti, spesso con livelli di tassi d'interesse o di cambio irragionevoli.</a:t>
            </a:r>
            <a:br>
              <a:rPr lang="it-IT" sz="2400"/>
            </a:br>
            <a:endParaRPr lang="it-IT" sz="2400"/>
          </a:p>
        </p:txBody>
      </p:sp>
      <p:sp>
        <p:nvSpPr>
          <p:cNvPr id="58370"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D2011E-2477-4F2F-A755-8D4DB118096B}" type="slidenum">
              <a:rPr lang="it-IT" smtClean="0"/>
              <a:pPr eaLnBrk="1" hangingPunct="1"/>
              <a:t>49</a:t>
            </a:fld>
            <a:endParaRPr lang="it-IT"/>
          </a:p>
        </p:txBody>
      </p:sp>
    </p:spTree>
    <p:extLst>
      <p:ext uri="{BB962C8B-B14F-4D97-AF65-F5344CB8AC3E}">
        <p14:creationId xmlns:p14="http://schemas.microsoft.com/office/powerpoint/2010/main" val="387161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247" y="4095700"/>
            <a:ext cx="71818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538" y="836712"/>
            <a:ext cx="5359558" cy="191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168008" y="1193612"/>
            <a:ext cx="3528392" cy="1200329"/>
          </a:xfrm>
          <a:prstGeom prst="rect">
            <a:avLst/>
          </a:prstGeom>
          <a:noFill/>
        </p:spPr>
        <p:txBody>
          <a:bodyPr wrap="square" rtlCol="0">
            <a:spAutoFit/>
          </a:bodyPr>
          <a:lstStyle/>
          <a:p>
            <a:r>
              <a:rPr lang="it-IT" sz="2400" dirty="0"/>
              <a:t>I. Considerate un modello con due obiettivi (O) e due strumenti (S)</a:t>
            </a:r>
          </a:p>
        </p:txBody>
      </p:sp>
      <p:sp>
        <p:nvSpPr>
          <p:cNvPr id="9" name="CasellaDiTesto 8"/>
          <p:cNvSpPr txBox="1"/>
          <p:nvPr/>
        </p:nvSpPr>
        <p:spPr>
          <a:xfrm>
            <a:off x="1775520" y="2535288"/>
            <a:ext cx="8289304" cy="461665"/>
          </a:xfrm>
          <a:prstGeom prst="rect">
            <a:avLst/>
          </a:prstGeom>
          <a:noFill/>
        </p:spPr>
        <p:txBody>
          <a:bodyPr wrap="square" rtlCol="0">
            <a:spAutoFit/>
          </a:bodyPr>
          <a:lstStyle/>
          <a:p>
            <a:r>
              <a:rPr lang="it-IT" sz="2400" dirty="0"/>
              <a:t>II. Dovete decidere quale strumento abbinare a ciascun obiettivo</a:t>
            </a:r>
          </a:p>
        </p:txBody>
      </p:sp>
      <p:sp>
        <p:nvSpPr>
          <p:cNvPr id="10" name="CasellaDiTesto 9"/>
          <p:cNvSpPr txBox="1"/>
          <p:nvPr/>
        </p:nvSpPr>
        <p:spPr>
          <a:xfrm>
            <a:off x="1775520" y="3068961"/>
            <a:ext cx="8289304" cy="830997"/>
          </a:xfrm>
          <a:prstGeom prst="rect">
            <a:avLst/>
          </a:prstGeom>
          <a:noFill/>
        </p:spPr>
        <p:txBody>
          <a:bodyPr wrap="square" rtlCol="0">
            <a:spAutoFit/>
          </a:bodyPr>
          <a:lstStyle/>
          <a:p>
            <a:r>
              <a:rPr lang="it-IT" sz="2400" dirty="0"/>
              <a:t>III. Abbandoniamo l’idea di efficacia assoluta per passare a quella di efficacia relativa confrontando:</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799" y="3501009"/>
            <a:ext cx="5143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072" y="3501008"/>
            <a:ext cx="4762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1600538" y="260650"/>
            <a:ext cx="8887950" cy="584775"/>
          </a:xfrm>
          <a:prstGeom prst="rect">
            <a:avLst/>
          </a:prstGeom>
          <a:solidFill>
            <a:srgbClr val="FFFF00"/>
          </a:solidFill>
          <a:ln>
            <a:solidFill>
              <a:schemeClr val="tx1"/>
            </a:solidFill>
            <a:miter lim="800000"/>
            <a:headEnd/>
            <a:tailEnd/>
          </a:ln>
          <a:extLst/>
        </p:spPr>
        <p:txBody>
          <a:bodyPr vert="horz" lIns="91440" tIns="45720" rIns="91440" bIns="45720" rtlCol="0" anchor="ctr">
            <a:normAutofit/>
          </a:bodyPr>
          <a:lstStyle>
            <a:lvl1pPr algn="ctr">
              <a:spcBef>
                <a:spcPct val="0"/>
              </a:spcBef>
              <a:buNone/>
              <a:defRPr sz="3200" b="1">
                <a:latin typeface="+mj-lt"/>
                <a:ea typeface="+mj-ea"/>
                <a:cs typeface="+mj-cs"/>
              </a:defRPr>
            </a:lvl1pPr>
          </a:lstStyle>
          <a:p>
            <a:r>
              <a:rPr lang="it-IT" dirty="0"/>
              <a:t>Se #obiettivi = #strumenti: la regola di </a:t>
            </a:r>
            <a:r>
              <a:rPr lang="it-IT" dirty="0" err="1"/>
              <a:t>Mundell</a:t>
            </a:r>
            <a:endParaRPr lang="it-IT" dirty="0"/>
          </a:p>
        </p:txBody>
      </p:sp>
    </p:spTree>
    <p:extLst>
      <p:ext uri="{BB962C8B-B14F-4D97-AF65-F5344CB8AC3E}">
        <p14:creationId xmlns:p14="http://schemas.microsoft.com/office/powerpoint/2010/main" val="10499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nodeType="withEffect">
                                  <p:stCondLst>
                                    <p:cond delay="0"/>
                                  </p:stCondLst>
                                  <p:childTnLst>
                                    <p:set>
                                      <p:cBhvr>
                                        <p:cTn id="25" dur="1" fill="hold">
                                          <p:stCondLst>
                                            <p:cond delay="0"/>
                                          </p:stCondLst>
                                        </p:cTn>
                                        <p:tgtEl>
                                          <p:spTgt spid="3077"/>
                                        </p:tgtEl>
                                        <p:attrNameLst>
                                          <p:attrName>style.visibility</p:attrName>
                                        </p:attrNameLst>
                                      </p:cBhvr>
                                      <p:to>
                                        <p:strVal val="visible"/>
                                      </p:to>
                                    </p:set>
                                    <p:animEffect transition="in" filter="fade">
                                      <p:cBhvr>
                                        <p:cTn id="26" dur="500"/>
                                        <p:tgtEl>
                                          <p:spTgt spid="307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774825" y="274638"/>
            <a:ext cx="8229600" cy="633412"/>
          </a:xfrm>
        </p:spPr>
        <p:txBody>
          <a:bodyPr/>
          <a:lstStyle/>
          <a:p>
            <a:pPr algn="l" eaLnBrk="1" hangingPunct="1"/>
            <a:r>
              <a:rPr lang="it-IT" sz="3200"/>
              <a:t>Quale percorso di recupero (</a:t>
            </a:r>
            <a:r>
              <a:rPr lang="it-IT" sz="3200" b="1"/>
              <a:t>III</a:t>
            </a:r>
            <a:r>
              <a:rPr lang="it-IT" sz="3200"/>
              <a:t>)?</a:t>
            </a:r>
          </a:p>
        </p:txBody>
      </p:sp>
      <p:sp>
        <p:nvSpPr>
          <p:cNvPr id="59396" name="Rectangle 3"/>
          <p:cNvSpPr>
            <a:spLocks noGrp="1" noChangeArrowheads="1"/>
          </p:cNvSpPr>
          <p:nvPr>
            <p:ph idx="1"/>
          </p:nvPr>
        </p:nvSpPr>
        <p:spPr>
          <a:xfrm>
            <a:off x="1981200" y="1052514"/>
            <a:ext cx="8229600" cy="5545137"/>
          </a:xfrm>
        </p:spPr>
        <p:txBody>
          <a:bodyPr/>
          <a:lstStyle/>
          <a:p>
            <a:pPr eaLnBrk="1" hangingPunct="1"/>
            <a:r>
              <a:rPr lang="it-IT" sz="2800"/>
              <a:t>Forse una via di mezzo a forma di </a:t>
            </a:r>
            <a:r>
              <a:rPr lang="it-IT" sz="4600" b="1"/>
              <a:t>U</a:t>
            </a:r>
            <a:endParaRPr lang="it-IT" sz="2800"/>
          </a:p>
          <a:p>
            <a:pPr lvl="1" eaLnBrk="1" hangingPunct="1"/>
            <a:r>
              <a:rPr lang="it-IT" sz="2400"/>
              <a:t>Trichet: 8 aprile 2010. «..la ripresa dell'economia dell'Eurozona è ripresa nei primi mesi del 2010, ma sulle prospettive di medio termine rimane grande incertezza. Espansione a un ritmo modesto nel corso del 2010, in un clima di incertezza e con la possibilità che i pattern di crescita siano irregolari per numerosi fattori straordinari». </a:t>
            </a:r>
          </a:p>
          <a:p>
            <a:pPr lvl="1" eaLnBrk="1" hangingPunct="1"/>
            <a:r>
              <a:rPr lang="it-IT" sz="2400"/>
              <a:t>Bernanke: 16 aprile 2010 (Beige Book): «..C'è ormai consolidata la sensazione di un recupero solido del tasso di crescita, ma non siamo ancora in grado di escludere eventi anomali che rallentino la ripresa dell’economia»</a:t>
            </a:r>
          </a:p>
        </p:txBody>
      </p:sp>
      <p:sp>
        <p:nvSpPr>
          <p:cNvPr id="5939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05D415-DAD7-4E0B-A046-7B7AABF2846A}" type="slidenum">
              <a:rPr lang="it-IT" smtClean="0"/>
              <a:pPr eaLnBrk="1" hangingPunct="1"/>
              <a:t>50</a:t>
            </a:fld>
            <a:endParaRPr lang="it-IT"/>
          </a:p>
        </p:txBody>
      </p:sp>
    </p:spTree>
    <p:extLst>
      <p:ext uri="{BB962C8B-B14F-4D97-AF65-F5344CB8AC3E}">
        <p14:creationId xmlns:p14="http://schemas.microsoft.com/office/powerpoint/2010/main" val="2392444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it-IT" sz="4000"/>
              <a:t>Quale percorso di recupero (</a:t>
            </a:r>
            <a:r>
              <a:rPr lang="it-IT" sz="4000" b="1"/>
              <a:t>IV</a:t>
            </a:r>
            <a:r>
              <a:rPr lang="it-IT" sz="4000"/>
              <a:t>)?</a:t>
            </a:r>
          </a:p>
        </p:txBody>
      </p:sp>
      <p:sp>
        <p:nvSpPr>
          <p:cNvPr id="60420" name="Rectangle 3"/>
          <p:cNvSpPr>
            <a:spLocks noGrp="1" noChangeArrowheads="1"/>
          </p:cNvSpPr>
          <p:nvPr>
            <p:ph idx="1"/>
          </p:nvPr>
        </p:nvSpPr>
        <p:spPr/>
        <p:txBody>
          <a:bodyPr/>
          <a:lstStyle/>
          <a:p>
            <a:pPr eaLnBrk="1" hangingPunct="1">
              <a:buFontTx/>
              <a:buNone/>
            </a:pPr>
            <a:r>
              <a:rPr lang="it-IT"/>
              <a:t>O forse ancora una </a:t>
            </a:r>
            <a:r>
              <a:rPr lang="it-IT" sz="5000" b="1"/>
              <a:t>W</a:t>
            </a:r>
            <a:endParaRPr lang="it-IT"/>
          </a:p>
          <a:p>
            <a:pPr eaLnBrk="1" hangingPunct="1"/>
            <a:r>
              <a:rPr lang="it-IT"/>
              <a:t>Dalla </a:t>
            </a:r>
            <a:r>
              <a:rPr lang="it-IT" i="1"/>
              <a:t>Jobeless Recovery</a:t>
            </a:r>
            <a:r>
              <a:rPr lang="it-IT"/>
              <a:t> al </a:t>
            </a:r>
            <a:r>
              <a:rPr lang="it-IT" i="1"/>
              <a:t>double dip</a:t>
            </a:r>
          </a:p>
          <a:p>
            <a:pPr eaLnBrk="1" hangingPunct="1"/>
            <a:r>
              <a:rPr lang="it-IT"/>
              <a:t>Enfasi sul mercato del lavoro</a:t>
            </a:r>
          </a:p>
          <a:p>
            <a:pPr eaLnBrk="1" hangingPunct="1"/>
            <a:r>
              <a:rPr lang="it-IT"/>
              <a:t>Timing</a:t>
            </a:r>
          </a:p>
        </p:txBody>
      </p:sp>
      <p:sp>
        <p:nvSpPr>
          <p:cNvPr id="6041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388308-750B-42E3-863F-959FB38BE58F}" type="slidenum">
              <a:rPr lang="it-IT" smtClean="0"/>
              <a:pPr eaLnBrk="1" hangingPunct="1"/>
              <a:t>51</a:t>
            </a:fld>
            <a:endParaRPr lang="it-IT"/>
          </a:p>
        </p:txBody>
      </p:sp>
    </p:spTree>
    <p:extLst>
      <p:ext uri="{BB962C8B-B14F-4D97-AF65-F5344CB8AC3E}">
        <p14:creationId xmlns:p14="http://schemas.microsoft.com/office/powerpoint/2010/main" val="3590686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1981200" y="260351"/>
            <a:ext cx="8229600" cy="561975"/>
          </a:xfrm>
        </p:spPr>
        <p:txBody>
          <a:bodyPr>
            <a:normAutofit fontScale="90000"/>
          </a:bodyPr>
          <a:lstStyle/>
          <a:p>
            <a:pPr eaLnBrk="1" hangingPunct="1"/>
            <a:r>
              <a:rPr lang="it-IT" sz="4000" b="1">
                <a:solidFill>
                  <a:srgbClr val="0033CC"/>
                </a:solidFill>
              </a:rPr>
              <a:t>I suggerimenti si sprecavano</a:t>
            </a:r>
          </a:p>
        </p:txBody>
      </p:sp>
      <p:sp>
        <p:nvSpPr>
          <p:cNvPr id="61444" name="Rectangle 3"/>
          <p:cNvSpPr>
            <a:spLocks noGrp="1" noChangeArrowheads="1"/>
          </p:cNvSpPr>
          <p:nvPr>
            <p:ph idx="1"/>
          </p:nvPr>
        </p:nvSpPr>
        <p:spPr/>
        <p:txBody>
          <a:bodyPr/>
          <a:lstStyle/>
          <a:p>
            <a:pPr eaLnBrk="1" hangingPunct="1"/>
            <a:r>
              <a:rPr lang="it-IT" sz="2800"/>
              <a:t>Krugman (2010). Ci vuole un p</a:t>
            </a:r>
            <a:r>
              <a:rPr lang="it-IT" sz="2800" u="sng"/>
              <a:t>oderoso stimolo fiscale</a:t>
            </a:r>
            <a:r>
              <a:rPr lang="it-IT" sz="2800"/>
              <a:t> (negli USA, beato lui..)</a:t>
            </a:r>
          </a:p>
          <a:p>
            <a:pPr eaLnBrk="1" hangingPunct="1"/>
            <a:r>
              <a:rPr lang="it-IT" sz="2800"/>
              <a:t>Occorrono Politiche monetarie non convenzionali (molti analisti)</a:t>
            </a:r>
          </a:p>
          <a:p>
            <a:pPr eaLnBrk="1" hangingPunct="1"/>
            <a:r>
              <a:rPr lang="it-IT" sz="2800"/>
              <a:t>Tabellini (maggio 2010). Le Banche centrali (BCE soprattutto) non devono perdere il controllo della liquidità e conservino la loro credibilità</a:t>
            </a:r>
          </a:p>
          <a:p>
            <a:pPr eaLnBrk="1" hangingPunct="1"/>
            <a:r>
              <a:rPr lang="it-IT" sz="2800"/>
              <a:t>Bordignon (maggio 2010). Si faccia l’Euro-fisco</a:t>
            </a:r>
          </a:p>
        </p:txBody>
      </p:sp>
      <p:sp>
        <p:nvSpPr>
          <p:cNvPr id="61442"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66CD9F-3F3A-422D-ADFE-D3817D5C2751}" type="slidenum">
              <a:rPr lang="it-IT" smtClean="0"/>
              <a:pPr eaLnBrk="1" hangingPunct="1"/>
              <a:t>52</a:t>
            </a:fld>
            <a:endParaRPr lang="it-IT"/>
          </a:p>
        </p:txBody>
      </p:sp>
    </p:spTree>
    <p:extLst>
      <p:ext uri="{BB962C8B-B14F-4D97-AF65-F5344CB8AC3E}">
        <p14:creationId xmlns:p14="http://schemas.microsoft.com/office/powerpoint/2010/main" val="137434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306" y="2851704"/>
            <a:ext cx="1631583" cy="115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2774180"/>
            <a:ext cx="1869368" cy="130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168008" y="1193612"/>
            <a:ext cx="3528392" cy="1200329"/>
          </a:xfrm>
          <a:prstGeom prst="rect">
            <a:avLst/>
          </a:prstGeom>
          <a:noFill/>
        </p:spPr>
        <p:txBody>
          <a:bodyPr wrap="square" rtlCol="0">
            <a:spAutoFit/>
          </a:bodyPr>
          <a:lstStyle/>
          <a:p>
            <a:r>
              <a:rPr lang="it-IT" sz="2400" dirty="0"/>
              <a:t>I. Considerate un modello con due obiettivi (O) e due strumenti (S)</a:t>
            </a:r>
          </a:p>
        </p:txBody>
      </p:sp>
      <p:sp>
        <p:nvSpPr>
          <p:cNvPr id="9" name="CasellaDiTesto 8"/>
          <p:cNvSpPr txBox="1"/>
          <p:nvPr/>
        </p:nvSpPr>
        <p:spPr>
          <a:xfrm>
            <a:off x="1775520" y="2535288"/>
            <a:ext cx="8289304" cy="461665"/>
          </a:xfrm>
          <a:prstGeom prst="rect">
            <a:avLst/>
          </a:prstGeom>
          <a:noFill/>
        </p:spPr>
        <p:txBody>
          <a:bodyPr wrap="square" rtlCol="0">
            <a:spAutoFit/>
          </a:bodyPr>
          <a:lstStyle/>
          <a:p>
            <a:r>
              <a:rPr lang="it-IT" sz="2400" dirty="0"/>
              <a:t>II. Supponete che S</a:t>
            </a:r>
            <a:r>
              <a:rPr lang="it-IT" sz="1600" dirty="0"/>
              <a:t>2</a:t>
            </a:r>
            <a:r>
              <a:rPr lang="it-IT" sz="2400" dirty="0"/>
              <a:t> non sia più utilizzabile</a:t>
            </a:r>
          </a:p>
        </p:txBody>
      </p:sp>
      <p:sp>
        <p:nvSpPr>
          <p:cNvPr id="10" name="CasellaDiTesto 9"/>
          <p:cNvSpPr txBox="1"/>
          <p:nvPr/>
        </p:nvSpPr>
        <p:spPr>
          <a:xfrm>
            <a:off x="1775520" y="3139736"/>
            <a:ext cx="1872208" cy="461665"/>
          </a:xfrm>
          <a:prstGeom prst="rect">
            <a:avLst/>
          </a:prstGeom>
          <a:noFill/>
        </p:spPr>
        <p:txBody>
          <a:bodyPr wrap="square" rtlCol="0">
            <a:spAutoFit/>
          </a:bodyPr>
          <a:lstStyle/>
          <a:p>
            <a:r>
              <a:rPr lang="it-IT" sz="2400" dirty="0"/>
              <a:t>III. Varrà che:</a:t>
            </a:r>
          </a:p>
        </p:txBody>
      </p:sp>
      <p:sp>
        <p:nvSpPr>
          <p:cNvPr id="7" name="CasellaDiTesto 6"/>
          <p:cNvSpPr txBox="1"/>
          <p:nvPr/>
        </p:nvSpPr>
        <p:spPr>
          <a:xfrm>
            <a:off x="1600538" y="260650"/>
            <a:ext cx="8887950" cy="584775"/>
          </a:xfrm>
          <a:prstGeom prst="rect">
            <a:avLst/>
          </a:prstGeom>
          <a:solidFill>
            <a:srgbClr val="FFFF00"/>
          </a:solidFill>
          <a:ln>
            <a:solidFill>
              <a:schemeClr val="tx1"/>
            </a:solidFill>
            <a:miter lim="800000"/>
            <a:headEnd/>
            <a:tailEnd/>
          </a:ln>
          <a:extLst/>
        </p:spPr>
        <p:txBody>
          <a:bodyPr vert="horz" lIns="91440" tIns="45720" rIns="91440" bIns="45720" rtlCol="0" anchor="ctr">
            <a:normAutofit/>
          </a:bodyPr>
          <a:lstStyle>
            <a:defPPr>
              <a:defRPr lang="it-IT"/>
            </a:defPPr>
            <a:lvl1pPr algn="ctr">
              <a:spcBef>
                <a:spcPct val="0"/>
              </a:spcBef>
              <a:buNone/>
              <a:defRPr sz="3200" b="1">
                <a:latin typeface="+mj-lt"/>
                <a:ea typeface="+mj-ea"/>
                <a:cs typeface="+mj-cs"/>
              </a:defRPr>
            </a:lvl1pPr>
          </a:lstStyle>
          <a:p>
            <a:r>
              <a:rPr lang="it-IT" dirty="0"/>
              <a:t>Se #obiettivi &gt; #strumenti: soluzioni subottimali</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1044076"/>
            <a:ext cx="2880320" cy="138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4943872" y="3162587"/>
            <a:ext cx="1872208" cy="461665"/>
          </a:xfrm>
          <a:prstGeom prst="rect">
            <a:avLst/>
          </a:prstGeom>
          <a:noFill/>
        </p:spPr>
        <p:txBody>
          <a:bodyPr wrap="square" rtlCol="0">
            <a:spAutoFit/>
          </a:bodyPr>
          <a:lstStyle/>
          <a:p>
            <a:r>
              <a:rPr lang="it-IT" sz="2400" dirty="0"/>
              <a:t>IV. E quindi:</a:t>
            </a:r>
          </a:p>
        </p:txBody>
      </p:sp>
      <p:sp>
        <p:nvSpPr>
          <p:cNvPr id="14" name="CasellaDiTesto 13"/>
          <p:cNvSpPr txBox="1"/>
          <p:nvPr/>
        </p:nvSpPr>
        <p:spPr>
          <a:xfrm>
            <a:off x="1631504" y="3997514"/>
            <a:ext cx="8887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a:spcBef>
                <a:spcPct val="50000"/>
              </a:spcBef>
              <a:buNone/>
              <a:defRPr sz="3200" b="1">
                <a:solidFill>
                  <a:srgbClr val="0033CC"/>
                </a:solidFill>
                <a:latin typeface="Arial" charset="0"/>
              </a:defRPr>
            </a:lvl1pPr>
          </a:lstStyle>
          <a:p>
            <a:r>
              <a:rPr lang="it-IT" sz="3000" dirty="0"/>
              <a:t>La IV costituisce un chiaro vincolo che il perseguimento dei 2 obiettivi deve rispettare</a:t>
            </a:r>
          </a:p>
        </p:txBody>
      </p:sp>
      <p:sp>
        <p:nvSpPr>
          <p:cNvPr id="15" name="CasellaDiTesto 14"/>
          <p:cNvSpPr txBox="1"/>
          <p:nvPr/>
        </p:nvSpPr>
        <p:spPr>
          <a:xfrm>
            <a:off x="1631504" y="5149643"/>
            <a:ext cx="8887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a:spcBef>
                <a:spcPct val="50000"/>
              </a:spcBef>
              <a:buNone/>
              <a:defRPr sz="3200" b="1">
                <a:solidFill>
                  <a:srgbClr val="0033CC"/>
                </a:solidFill>
                <a:latin typeface="Arial" charset="0"/>
              </a:defRPr>
            </a:lvl1pPr>
          </a:lstStyle>
          <a:p>
            <a:r>
              <a:rPr lang="it-IT" sz="3000" dirty="0"/>
              <a:t>La soluzione raggiungibile, in quanto ottimo vincolato, sarà inevitabilmente subottimale.</a:t>
            </a:r>
          </a:p>
        </p:txBody>
      </p:sp>
    </p:spTree>
    <p:extLst>
      <p:ext uri="{BB962C8B-B14F-4D97-AF65-F5344CB8AC3E}">
        <p14:creationId xmlns:p14="http://schemas.microsoft.com/office/powerpoint/2010/main" val="42751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2846188"/>
            <a:ext cx="1869368" cy="130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312" y="1412776"/>
            <a:ext cx="4031176" cy="92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600538" y="260650"/>
            <a:ext cx="8887950" cy="584775"/>
          </a:xfrm>
          <a:prstGeom prst="rect">
            <a:avLst/>
          </a:prstGeom>
          <a:solidFill>
            <a:srgbClr val="FFFF00"/>
          </a:solidFill>
          <a:ln>
            <a:solidFill>
              <a:schemeClr val="tx1"/>
            </a:solidFill>
            <a:miter lim="800000"/>
            <a:headEnd/>
            <a:tailEnd/>
          </a:ln>
          <a:extLst/>
        </p:spPr>
        <p:txBody>
          <a:bodyPr vert="horz" lIns="91440" tIns="45720" rIns="91440" bIns="45720" rtlCol="0" anchor="ctr">
            <a:normAutofit/>
          </a:bodyPr>
          <a:lstStyle>
            <a:defPPr>
              <a:defRPr lang="it-IT"/>
            </a:defPPr>
            <a:lvl1pPr algn="ctr">
              <a:spcBef>
                <a:spcPct val="0"/>
              </a:spcBef>
              <a:buNone/>
              <a:defRPr sz="3200" b="1">
                <a:latin typeface="+mj-lt"/>
                <a:ea typeface="+mj-ea"/>
                <a:cs typeface="+mj-cs"/>
              </a:defRPr>
            </a:lvl1pPr>
          </a:lstStyle>
          <a:p>
            <a:r>
              <a:rPr lang="it-IT" dirty="0"/>
              <a:t>Se #obiettivi &gt; #strumenti (II)</a:t>
            </a:r>
          </a:p>
        </p:txBody>
      </p:sp>
      <p:sp>
        <p:nvSpPr>
          <p:cNvPr id="5" name="CasellaDiTesto 4"/>
          <p:cNvSpPr txBox="1"/>
          <p:nvPr/>
        </p:nvSpPr>
        <p:spPr>
          <a:xfrm>
            <a:off x="1775520" y="1124745"/>
            <a:ext cx="8289304" cy="461665"/>
          </a:xfrm>
          <a:prstGeom prst="rect">
            <a:avLst/>
          </a:prstGeom>
          <a:noFill/>
        </p:spPr>
        <p:txBody>
          <a:bodyPr wrap="square" rtlCol="0">
            <a:spAutoFit/>
          </a:bodyPr>
          <a:lstStyle/>
          <a:p>
            <a:r>
              <a:rPr lang="it-IT" sz="2400" dirty="0"/>
              <a:t>I. Data la consueta funzione di perdita sociale quadratica:</a:t>
            </a:r>
          </a:p>
        </p:txBody>
      </p:sp>
      <p:sp>
        <p:nvSpPr>
          <p:cNvPr id="8" name="CasellaDiTesto 7"/>
          <p:cNvSpPr txBox="1"/>
          <p:nvPr/>
        </p:nvSpPr>
        <p:spPr>
          <a:xfrm>
            <a:off x="1775520" y="3183360"/>
            <a:ext cx="8289304" cy="461665"/>
          </a:xfrm>
          <a:prstGeom prst="rect">
            <a:avLst/>
          </a:prstGeom>
          <a:noFill/>
        </p:spPr>
        <p:txBody>
          <a:bodyPr wrap="square" rtlCol="0">
            <a:spAutoFit/>
          </a:bodyPr>
          <a:lstStyle/>
          <a:p>
            <a:r>
              <a:rPr lang="it-IT" sz="2400" dirty="0"/>
              <a:t>II. Si tratta di minimizzarla sotto il vincolo che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1132746"/>
            <a:ext cx="8568952" cy="503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4799856" y="1586410"/>
            <a:ext cx="1120316" cy="276999"/>
          </a:xfrm>
          <a:prstGeom prst="rect">
            <a:avLst/>
          </a:prstGeom>
          <a:solidFill>
            <a:schemeClr val="bg1"/>
          </a:solidFill>
        </p:spPr>
        <p:txBody>
          <a:bodyPr wrap="square" rtlCol="0">
            <a:spAutoFit/>
          </a:bodyPr>
          <a:lstStyle/>
          <a:p>
            <a:r>
              <a:rPr lang="it-IT" sz="1200" dirty="0"/>
              <a:t>O2= inflazione</a:t>
            </a:r>
          </a:p>
        </p:txBody>
      </p:sp>
      <p:sp>
        <p:nvSpPr>
          <p:cNvPr id="12" name="CasellaDiTesto 11"/>
          <p:cNvSpPr txBox="1"/>
          <p:nvPr/>
        </p:nvSpPr>
        <p:spPr>
          <a:xfrm>
            <a:off x="5263716" y="3861049"/>
            <a:ext cx="1624372" cy="276999"/>
          </a:xfrm>
          <a:prstGeom prst="rect">
            <a:avLst/>
          </a:prstGeom>
          <a:solidFill>
            <a:schemeClr val="bg1"/>
          </a:solidFill>
        </p:spPr>
        <p:txBody>
          <a:bodyPr wrap="square" rtlCol="0">
            <a:spAutoFit/>
          </a:bodyPr>
          <a:lstStyle/>
          <a:p>
            <a:r>
              <a:rPr lang="it-IT" sz="1200" dirty="0"/>
              <a:t>O2= </a:t>
            </a:r>
            <a:r>
              <a:rPr lang="el-GR" sz="1200" dirty="0"/>
              <a:t>Δ</a:t>
            </a:r>
            <a:r>
              <a:rPr lang="it-IT" sz="1200" dirty="0"/>
              <a:t> disoccupazione</a:t>
            </a:r>
          </a:p>
        </p:txBody>
      </p:sp>
    </p:spTree>
    <p:extLst>
      <p:ext uri="{BB962C8B-B14F-4D97-AF65-F5344CB8AC3E}">
        <p14:creationId xmlns:p14="http://schemas.microsoft.com/office/powerpoint/2010/main" val="18457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56B696-96A4-490B-9E39-82A6FB566894}"/>
              </a:ext>
            </a:extLst>
          </p:cNvPr>
          <p:cNvSpPr txBox="1"/>
          <p:nvPr/>
        </p:nvSpPr>
        <p:spPr>
          <a:xfrm>
            <a:off x="2063552" y="836712"/>
            <a:ext cx="5328592" cy="2785378"/>
          </a:xfrm>
          <a:prstGeom prst="rect">
            <a:avLst/>
          </a:prstGeom>
          <a:noFill/>
        </p:spPr>
        <p:txBody>
          <a:bodyPr wrap="square" rtlCol="0">
            <a:spAutoFit/>
          </a:bodyPr>
          <a:lstStyle/>
          <a:p>
            <a:pPr algn="ctr"/>
            <a:r>
              <a:rPr lang="it-IT" sz="3100" b="1" dirty="0">
                <a:solidFill>
                  <a:srgbClr val="FF0000"/>
                </a:solidFill>
              </a:rPr>
              <a:t>Le ipotesi del modello</a:t>
            </a:r>
          </a:p>
          <a:p>
            <a:pPr marL="285750" indent="-285750">
              <a:buFont typeface="Arial" panose="020B0604020202020204" pitchFamily="34" charset="0"/>
              <a:buChar char="•"/>
            </a:pPr>
            <a:r>
              <a:rPr lang="it-IT" sz="2400" b="1" dirty="0"/>
              <a:t>Gioco one step non ripetuto</a:t>
            </a:r>
          </a:p>
          <a:p>
            <a:pPr marL="285750" indent="-285750">
              <a:buFont typeface="Arial" panose="020B0604020202020204" pitchFamily="34" charset="0"/>
              <a:buChar char="•"/>
            </a:pPr>
            <a:r>
              <a:rPr lang="it-IT" sz="2400" b="1" dirty="0"/>
              <a:t>Vale la Curva di Phillips</a:t>
            </a:r>
          </a:p>
          <a:p>
            <a:pPr marL="285750" indent="-285750">
              <a:buFont typeface="Arial" panose="020B0604020202020204" pitchFamily="34" charset="0"/>
              <a:buChar char="•"/>
            </a:pPr>
            <a:r>
              <a:rPr lang="it-IT" sz="2400" b="1" dirty="0"/>
              <a:t>Le aspettative di prezzo influenzano le rivendicazioni salariali </a:t>
            </a:r>
          </a:p>
          <a:p>
            <a:pPr marL="285750" indent="-285750">
              <a:buFont typeface="Arial" panose="020B0604020202020204" pitchFamily="34" charset="0"/>
              <a:buChar char="•"/>
            </a:pPr>
            <a:r>
              <a:rPr lang="it-IT" sz="2400" b="1" dirty="0"/>
              <a:t>Individui razionali</a:t>
            </a:r>
          </a:p>
          <a:p>
            <a:pPr marL="285750" indent="-285750">
              <a:buFont typeface="Arial" panose="020B0604020202020204" pitchFamily="34" charset="0"/>
              <a:buChar char="•"/>
            </a:pPr>
            <a:r>
              <a:rPr lang="it-IT" sz="2400" b="1" dirty="0"/>
              <a:t>Annuncio preliminare</a:t>
            </a:r>
          </a:p>
        </p:txBody>
      </p:sp>
      <p:sp>
        <p:nvSpPr>
          <p:cNvPr id="3" name="CasellaDiTesto 2">
            <a:extLst>
              <a:ext uri="{FF2B5EF4-FFF2-40B4-BE49-F238E27FC236}">
                <a16:creationId xmlns:a16="http://schemas.microsoft.com/office/drawing/2014/main" id="{CC6F380C-3FA8-450F-A51F-E86FFBF59F5D}"/>
              </a:ext>
            </a:extLst>
          </p:cNvPr>
          <p:cNvSpPr txBox="1"/>
          <p:nvPr/>
        </p:nvSpPr>
        <p:spPr>
          <a:xfrm>
            <a:off x="1652025" y="126175"/>
            <a:ext cx="8887950" cy="584775"/>
          </a:xfrm>
          <a:prstGeom prst="rect">
            <a:avLst/>
          </a:prstGeom>
          <a:solidFill>
            <a:srgbClr val="FFFF00"/>
          </a:solidFill>
          <a:ln>
            <a:solidFill>
              <a:schemeClr val="tx1"/>
            </a:solidFill>
            <a:miter lim="800000"/>
            <a:headEnd/>
            <a:tailEnd/>
          </a:ln>
          <a:extLst/>
        </p:spPr>
        <p:txBody>
          <a:bodyPr vert="horz" lIns="91440" tIns="45720" rIns="91440" bIns="45720" rtlCol="0" anchor="ctr">
            <a:normAutofit/>
          </a:bodyPr>
          <a:lstStyle>
            <a:defPPr>
              <a:defRPr lang="it-IT"/>
            </a:defPPr>
            <a:lvl1pPr algn="ctr">
              <a:spcBef>
                <a:spcPct val="0"/>
              </a:spcBef>
              <a:buNone/>
              <a:defRPr sz="3200" b="1">
                <a:latin typeface="+mj-lt"/>
                <a:ea typeface="+mj-ea"/>
                <a:cs typeface="+mj-cs"/>
              </a:defRPr>
            </a:lvl1pPr>
          </a:lstStyle>
          <a:p>
            <a:r>
              <a:rPr lang="it-IT" dirty="0"/>
              <a:t>L’inconsistenza dinamica</a:t>
            </a:r>
          </a:p>
        </p:txBody>
      </p:sp>
      <p:graphicFrame>
        <p:nvGraphicFramePr>
          <p:cNvPr id="4" name="Tabella 3">
            <a:extLst>
              <a:ext uri="{FF2B5EF4-FFF2-40B4-BE49-F238E27FC236}">
                <a16:creationId xmlns:a16="http://schemas.microsoft.com/office/drawing/2014/main" id="{A9708AEE-CC53-4A03-AAF2-45B15109D87C}"/>
              </a:ext>
            </a:extLst>
          </p:cNvPr>
          <p:cNvGraphicFramePr>
            <a:graphicFrameLocks noGrp="1"/>
          </p:cNvGraphicFramePr>
          <p:nvPr>
            <p:extLst>
              <p:ext uri="{D42A27DB-BD31-4B8C-83A1-F6EECF244321}">
                <p14:modId xmlns:p14="http://schemas.microsoft.com/office/powerpoint/2010/main" val="1585316729"/>
              </p:ext>
            </p:extLst>
          </p:nvPr>
        </p:nvGraphicFramePr>
        <p:xfrm>
          <a:off x="2207569" y="3861048"/>
          <a:ext cx="7920881" cy="2748280"/>
        </p:xfrm>
        <a:graphic>
          <a:graphicData uri="http://schemas.openxmlformats.org/drawingml/2006/table">
            <a:tbl>
              <a:tblPr firstRow="1" bandRow="1">
                <a:tableStyleId>{5C22544A-7EE6-4342-B048-85BDC9FD1C3A}</a:tableStyleId>
              </a:tblPr>
              <a:tblGrid>
                <a:gridCol w="1173464">
                  <a:extLst>
                    <a:ext uri="{9D8B030D-6E8A-4147-A177-3AD203B41FA5}">
                      <a16:colId xmlns:a16="http://schemas.microsoft.com/office/drawing/2014/main" val="3312581153"/>
                    </a:ext>
                  </a:extLst>
                </a:gridCol>
                <a:gridCol w="3300367">
                  <a:extLst>
                    <a:ext uri="{9D8B030D-6E8A-4147-A177-3AD203B41FA5}">
                      <a16:colId xmlns:a16="http://schemas.microsoft.com/office/drawing/2014/main" val="1283425354"/>
                    </a:ext>
                  </a:extLst>
                </a:gridCol>
                <a:gridCol w="3447050">
                  <a:extLst>
                    <a:ext uri="{9D8B030D-6E8A-4147-A177-3AD203B41FA5}">
                      <a16:colId xmlns:a16="http://schemas.microsoft.com/office/drawing/2014/main" val="1395787306"/>
                    </a:ext>
                  </a:extLst>
                </a:gridCol>
              </a:tblGrid>
              <a:tr h="370840">
                <a:tc>
                  <a:txBody>
                    <a:bodyPr/>
                    <a:lstStyle/>
                    <a:p>
                      <a:endParaRPr lang="it-IT" dirty="0"/>
                    </a:p>
                  </a:txBody>
                  <a:tcPr/>
                </a:tc>
                <a:tc>
                  <a:txBody>
                    <a:bodyPr/>
                    <a:lstStyle/>
                    <a:p>
                      <a:pPr algn="ctr"/>
                      <a:r>
                        <a:rPr lang="it-IT" dirty="0"/>
                        <a:t>Annuncio Creduto</a:t>
                      </a:r>
                    </a:p>
                  </a:txBody>
                  <a:tcPr/>
                </a:tc>
                <a:tc>
                  <a:txBody>
                    <a:bodyPr/>
                    <a:lstStyle/>
                    <a:p>
                      <a:pPr algn="ctr"/>
                      <a:r>
                        <a:rPr lang="it-IT" dirty="0"/>
                        <a:t>Annuncio non creduto</a:t>
                      </a:r>
                    </a:p>
                  </a:txBody>
                  <a:tcPr/>
                </a:tc>
                <a:extLst>
                  <a:ext uri="{0D108BD9-81ED-4DB2-BD59-A6C34878D82A}">
                    <a16:rowId xmlns:a16="http://schemas.microsoft.com/office/drawing/2014/main" val="4207859355"/>
                  </a:ext>
                </a:extLst>
              </a:tr>
              <a:tr h="370840">
                <a:tc>
                  <a:txBody>
                    <a:bodyPr/>
                    <a:lstStyle/>
                    <a:p>
                      <a:endParaRPr lang="it-IT" b="1" dirty="0">
                        <a:solidFill>
                          <a:schemeClr val="tx1"/>
                        </a:solidFill>
                      </a:endParaRPr>
                    </a:p>
                    <a:p>
                      <a:r>
                        <a:rPr lang="it-IT" b="1" dirty="0">
                          <a:solidFill>
                            <a:schemeClr val="tx1"/>
                          </a:solidFill>
                        </a:rPr>
                        <a:t>Coerenza</a:t>
                      </a:r>
                    </a:p>
                  </a:txBody>
                  <a:tcPr/>
                </a:tc>
                <a:tc>
                  <a:txBody>
                    <a:bodyPr/>
                    <a:lstStyle/>
                    <a:p>
                      <a:r>
                        <a:rPr lang="it-IT" dirty="0"/>
                        <a:t>Equilibrio di Commitment (coerenza)</a:t>
                      </a:r>
                    </a:p>
                    <a:p>
                      <a:pPr marL="285750" indent="-285750">
                        <a:buFont typeface="Arial" panose="020B0604020202020204" pitchFamily="34" charset="0"/>
                        <a:buChar char="•"/>
                      </a:pPr>
                      <a:r>
                        <a:rPr lang="it-IT" dirty="0"/>
                        <a:t>Inflazione = 2%</a:t>
                      </a:r>
                    </a:p>
                    <a:p>
                      <a:pPr marL="285750" indent="-285750">
                        <a:buFont typeface="Arial" panose="020B0604020202020204" pitchFamily="34" charset="0"/>
                        <a:buChar char="•"/>
                      </a:pPr>
                      <a:r>
                        <a:rPr lang="it-IT" dirty="0"/>
                        <a:t>Disoccupazione = 5%</a:t>
                      </a:r>
                    </a:p>
                  </a:txBody>
                  <a:tcPr/>
                </a:tc>
                <a:tc>
                  <a:txBody>
                    <a:bodyPr/>
                    <a:lstStyle/>
                    <a:p>
                      <a:endParaRPr lang="it-IT" dirty="0"/>
                    </a:p>
                  </a:txBody>
                  <a:tcPr/>
                </a:tc>
                <a:extLst>
                  <a:ext uri="{0D108BD9-81ED-4DB2-BD59-A6C34878D82A}">
                    <a16:rowId xmlns:a16="http://schemas.microsoft.com/office/drawing/2014/main" val="1923054039"/>
                  </a:ext>
                </a:extLst>
              </a:tr>
              <a:tr h="370840">
                <a:tc>
                  <a:txBody>
                    <a:bodyPr/>
                    <a:lstStyle/>
                    <a:p>
                      <a:endParaRPr lang="it-IT" b="1" dirty="0"/>
                    </a:p>
                    <a:p>
                      <a:r>
                        <a:rPr lang="it-IT" b="1" dirty="0"/>
                        <a:t>Inganno</a:t>
                      </a:r>
                    </a:p>
                  </a:txBody>
                  <a:tcPr/>
                </a:tc>
                <a:tc>
                  <a:txBody>
                    <a:bodyPr/>
                    <a:lstStyle/>
                    <a:p>
                      <a:r>
                        <a:rPr lang="it-IT" dirty="0"/>
                        <a:t>Equilibrio di </a:t>
                      </a:r>
                      <a:r>
                        <a:rPr lang="it-IT" dirty="0" err="1"/>
                        <a:t>Fooling</a:t>
                      </a:r>
                      <a:r>
                        <a:rPr lang="it-IT" dirty="0"/>
                        <a:t> (inconsistenza)</a:t>
                      </a:r>
                    </a:p>
                    <a:p>
                      <a:pPr marL="285750" indent="-285750">
                        <a:buFont typeface="Arial" panose="020B0604020202020204" pitchFamily="34" charset="0"/>
                        <a:buChar char="•"/>
                      </a:pPr>
                      <a:r>
                        <a:rPr lang="it-IT" dirty="0"/>
                        <a:t>Inflazione = 4%</a:t>
                      </a:r>
                    </a:p>
                    <a:p>
                      <a:pPr marL="285750" indent="-285750">
                        <a:buFont typeface="Arial" panose="020B0604020202020204" pitchFamily="34" charset="0"/>
                        <a:buChar char="•"/>
                      </a:pPr>
                      <a:r>
                        <a:rPr lang="it-IT" dirty="0"/>
                        <a:t>Disoccupazione = 3%</a:t>
                      </a:r>
                    </a:p>
                  </a:txBody>
                  <a:tcPr/>
                </a:tc>
                <a:tc>
                  <a:txBody>
                    <a:bodyPr/>
                    <a:lstStyle/>
                    <a:p>
                      <a:r>
                        <a:rPr lang="it-IT" dirty="0"/>
                        <a:t>Equilibrio di Nash (inconsistenza)</a:t>
                      </a:r>
                    </a:p>
                    <a:p>
                      <a:pPr marL="285750" indent="-285750">
                        <a:buFont typeface="Arial" panose="020B0604020202020204" pitchFamily="34" charset="0"/>
                        <a:buChar char="•"/>
                      </a:pPr>
                      <a:r>
                        <a:rPr lang="it-IT" dirty="0"/>
                        <a:t>Inflazione = 4%</a:t>
                      </a:r>
                    </a:p>
                    <a:p>
                      <a:pPr marL="285750" indent="-285750">
                        <a:buFont typeface="Arial" panose="020B0604020202020204" pitchFamily="34" charset="0"/>
                        <a:buChar char="•"/>
                      </a:pPr>
                      <a:r>
                        <a:rPr lang="it-IT" dirty="0"/>
                        <a:t>Disoccupazione = 5%</a:t>
                      </a:r>
                    </a:p>
                  </a:txBody>
                  <a:tcPr/>
                </a:tc>
                <a:extLst>
                  <a:ext uri="{0D108BD9-81ED-4DB2-BD59-A6C34878D82A}">
                    <a16:rowId xmlns:a16="http://schemas.microsoft.com/office/drawing/2014/main" val="3582052338"/>
                  </a:ext>
                </a:extLst>
              </a:tr>
            </a:tbl>
          </a:graphicData>
        </a:graphic>
      </p:graphicFrame>
      <p:sp>
        <p:nvSpPr>
          <p:cNvPr id="5" name="CasellaDiTesto 4">
            <a:extLst>
              <a:ext uri="{FF2B5EF4-FFF2-40B4-BE49-F238E27FC236}">
                <a16:creationId xmlns:a16="http://schemas.microsoft.com/office/drawing/2014/main" id="{D78D7491-3088-4C67-AC15-B4994641762C}"/>
              </a:ext>
            </a:extLst>
          </p:cNvPr>
          <p:cNvSpPr txBox="1"/>
          <p:nvPr/>
        </p:nvSpPr>
        <p:spPr>
          <a:xfrm>
            <a:off x="7400417" y="2879795"/>
            <a:ext cx="2448272" cy="861774"/>
          </a:xfrm>
          <a:prstGeom prst="rect">
            <a:avLst/>
          </a:prstGeom>
          <a:solidFill>
            <a:schemeClr val="tx1"/>
          </a:solidFill>
        </p:spPr>
        <p:txBody>
          <a:bodyPr wrap="square" rtlCol="0">
            <a:spAutoFit/>
          </a:bodyPr>
          <a:lstStyle/>
          <a:p>
            <a:r>
              <a:rPr lang="it-IT" sz="2500" b="1" dirty="0">
                <a:solidFill>
                  <a:schemeClr val="bg1"/>
                </a:solidFill>
              </a:rPr>
              <a:t>L’effetto di </a:t>
            </a:r>
            <a:r>
              <a:rPr lang="it-IT" sz="2500" b="1" dirty="0" err="1">
                <a:solidFill>
                  <a:schemeClr val="bg1"/>
                </a:solidFill>
              </a:rPr>
              <a:t>bias</a:t>
            </a:r>
            <a:r>
              <a:rPr lang="it-IT" sz="2500" b="1" dirty="0">
                <a:solidFill>
                  <a:schemeClr val="bg1"/>
                </a:solidFill>
              </a:rPr>
              <a:t> inflazionistico</a:t>
            </a:r>
          </a:p>
        </p:txBody>
      </p:sp>
    </p:spTree>
    <p:extLst>
      <p:ext uri="{BB962C8B-B14F-4D97-AF65-F5344CB8AC3E}">
        <p14:creationId xmlns:p14="http://schemas.microsoft.com/office/powerpoint/2010/main" val="274739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56B696-96A4-490B-9E39-82A6FB566894}"/>
              </a:ext>
            </a:extLst>
          </p:cNvPr>
          <p:cNvSpPr txBox="1"/>
          <p:nvPr/>
        </p:nvSpPr>
        <p:spPr>
          <a:xfrm>
            <a:off x="2063552" y="836712"/>
            <a:ext cx="5328592" cy="2046714"/>
          </a:xfrm>
          <a:prstGeom prst="rect">
            <a:avLst/>
          </a:prstGeom>
          <a:noFill/>
        </p:spPr>
        <p:txBody>
          <a:bodyPr wrap="square" rtlCol="0">
            <a:spAutoFit/>
          </a:bodyPr>
          <a:lstStyle/>
          <a:p>
            <a:pPr algn="ctr"/>
            <a:r>
              <a:rPr lang="it-IT" sz="3100" b="1" dirty="0">
                <a:solidFill>
                  <a:srgbClr val="FF0000"/>
                </a:solidFill>
              </a:rPr>
              <a:t>Se il gioco viene ripetuto</a:t>
            </a:r>
          </a:p>
          <a:p>
            <a:pPr marL="285750" indent="-285750">
              <a:buFont typeface="Arial" panose="020B0604020202020204" pitchFamily="34" charset="0"/>
              <a:buChar char="•"/>
            </a:pPr>
            <a:r>
              <a:rPr lang="it-IT" sz="2400" b="1" dirty="0"/>
              <a:t>Esiti probabilistici</a:t>
            </a:r>
          </a:p>
          <a:p>
            <a:pPr marL="285750" indent="-285750">
              <a:buFont typeface="Arial" panose="020B0604020202020204" pitchFamily="34" charset="0"/>
              <a:buChar char="•"/>
            </a:pPr>
            <a:r>
              <a:rPr lang="it-IT" sz="2400" b="1" dirty="0"/>
              <a:t>Meccanismi premio/punizione e ruolo della </a:t>
            </a:r>
            <a:r>
              <a:rPr lang="it-IT" sz="2400" b="1" dirty="0" err="1"/>
              <a:t>reputation</a:t>
            </a:r>
            <a:r>
              <a:rPr lang="it-IT" sz="2400" b="1" dirty="0"/>
              <a:t>/credibilità</a:t>
            </a:r>
          </a:p>
          <a:p>
            <a:pPr marL="285750" indent="-285750">
              <a:buFont typeface="Arial" panose="020B0604020202020204" pitchFamily="34" charset="0"/>
              <a:buChar char="•"/>
            </a:pPr>
            <a:r>
              <a:rPr lang="it-IT" sz="2400" b="1" dirty="0"/>
              <a:t>Equilibri multipli in sequenza</a:t>
            </a:r>
          </a:p>
        </p:txBody>
      </p:sp>
      <p:sp>
        <p:nvSpPr>
          <p:cNvPr id="3" name="CasellaDiTesto 2">
            <a:extLst>
              <a:ext uri="{FF2B5EF4-FFF2-40B4-BE49-F238E27FC236}">
                <a16:creationId xmlns:a16="http://schemas.microsoft.com/office/drawing/2014/main" id="{CC6F380C-3FA8-450F-A51F-E86FFBF59F5D}"/>
              </a:ext>
            </a:extLst>
          </p:cNvPr>
          <p:cNvSpPr txBox="1"/>
          <p:nvPr/>
        </p:nvSpPr>
        <p:spPr>
          <a:xfrm>
            <a:off x="1652025" y="126175"/>
            <a:ext cx="8887950" cy="584775"/>
          </a:xfrm>
          <a:prstGeom prst="rect">
            <a:avLst/>
          </a:prstGeom>
          <a:solidFill>
            <a:srgbClr val="FFFF00"/>
          </a:solidFill>
          <a:ln>
            <a:solidFill>
              <a:schemeClr val="tx1"/>
            </a:solidFill>
            <a:miter lim="800000"/>
            <a:headEnd/>
            <a:tailEnd/>
          </a:ln>
          <a:extLst/>
        </p:spPr>
        <p:txBody>
          <a:bodyPr vert="horz" lIns="91440" tIns="45720" rIns="91440" bIns="45720" rtlCol="0" anchor="ctr">
            <a:normAutofit/>
          </a:bodyPr>
          <a:lstStyle>
            <a:defPPr>
              <a:defRPr lang="it-IT"/>
            </a:defPPr>
            <a:lvl1pPr algn="ctr">
              <a:spcBef>
                <a:spcPct val="0"/>
              </a:spcBef>
              <a:buNone/>
              <a:defRPr sz="3200" b="1">
                <a:latin typeface="+mj-lt"/>
                <a:ea typeface="+mj-ea"/>
                <a:cs typeface="+mj-cs"/>
              </a:defRPr>
            </a:lvl1pPr>
          </a:lstStyle>
          <a:p>
            <a:r>
              <a:rPr lang="it-IT" dirty="0"/>
              <a:t>L’inconsistenza dinamica (II)</a:t>
            </a:r>
          </a:p>
        </p:txBody>
      </p:sp>
      <p:graphicFrame>
        <p:nvGraphicFramePr>
          <p:cNvPr id="4" name="Tabella 3">
            <a:extLst>
              <a:ext uri="{FF2B5EF4-FFF2-40B4-BE49-F238E27FC236}">
                <a16:creationId xmlns:a16="http://schemas.microsoft.com/office/drawing/2014/main" id="{A9708AEE-CC53-4A03-AAF2-45B15109D87C}"/>
              </a:ext>
            </a:extLst>
          </p:cNvPr>
          <p:cNvGraphicFramePr>
            <a:graphicFrameLocks noGrp="1"/>
          </p:cNvGraphicFramePr>
          <p:nvPr>
            <p:extLst>
              <p:ext uri="{D42A27DB-BD31-4B8C-83A1-F6EECF244321}">
                <p14:modId xmlns:p14="http://schemas.microsoft.com/office/powerpoint/2010/main" val="1754345446"/>
              </p:ext>
            </p:extLst>
          </p:nvPr>
        </p:nvGraphicFramePr>
        <p:xfrm>
          <a:off x="2207569" y="3861048"/>
          <a:ext cx="7920881" cy="2870200"/>
        </p:xfrm>
        <a:graphic>
          <a:graphicData uri="http://schemas.openxmlformats.org/drawingml/2006/table">
            <a:tbl>
              <a:tblPr firstRow="1" bandRow="1">
                <a:tableStyleId>{5C22544A-7EE6-4342-B048-85BDC9FD1C3A}</a:tableStyleId>
              </a:tblPr>
              <a:tblGrid>
                <a:gridCol w="1173464">
                  <a:extLst>
                    <a:ext uri="{9D8B030D-6E8A-4147-A177-3AD203B41FA5}">
                      <a16:colId xmlns:a16="http://schemas.microsoft.com/office/drawing/2014/main" val="3312581153"/>
                    </a:ext>
                  </a:extLst>
                </a:gridCol>
                <a:gridCol w="3300367">
                  <a:extLst>
                    <a:ext uri="{9D8B030D-6E8A-4147-A177-3AD203B41FA5}">
                      <a16:colId xmlns:a16="http://schemas.microsoft.com/office/drawing/2014/main" val="1283425354"/>
                    </a:ext>
                  </a:extLst>
                </a:gridCol>
                <a:gridCol w="3447050">
                  <a:extLst>
                    <a:ext uri="{9D8B030D-6E8A-4147-A177-3AD203B41FA5}">
                      <a16:colId xmlns:a16="http://schemas.microsoft.com/office/drawing/2014/main" val="1395787306"/>
                    </a:ext>
                  </a:extLst>
                </a:gridCol>
              </a:tblGrid>
              <a:tr h="370840">
                <a:tc>
                  <a:txBody>
                    <a:bodyPr/>
                    <a:lstStyle/>
                    <a:p>
                      <a:endParaRPr lang="it-IT" dirty="0"/>
                    </a:p>
                  </a:txBody>
                  <a:tcPr/>
                </a:tc>
                <a:tc>
                  <a:txBody>
                    <a:bodyPr/>
                    <a:lstStyle/>
                    <a:p>
                      <a:pPr algn="ctr"/>
                      <a:r>
                        <a:rPr lang="it-IT" dirty="0"/>
                        <a:t>Annuncio Creduto</a:t>
                      </a:r>
                    </a:p>
                  </a:txBody>
                  <a:tcPr/>
                </a:tc>
                <a:tc>
                  <a:txBody>
                    <a:bodyPr/>
                    <a:lstStyle/>
                    <a:p>
                      <a:pPr algn="ctr"/>
                      <a:r>
                        <a:rPr lang="it-IT" dirty="0"/>
                        <a:t>Annuncio non creduto</a:t>
                      </a:r>
                    </a:p>
                  </a:txBody>
                  <a:tcPr/>
                </a:tc>
                <a:extLst>
                  <a:ext uri="{0D108BD9-81ED-4DB2-BD59-A6C34878D82A}">
                    <a16:rowId xmlns:a16="http://schemas.microsoft.com/office/drawing/2014/main" val="4207859355"/>
                  </a:ext>
                </a:extLst>
              </a:tr>
              <a:tr h="370840">
                <a:tc>
                  <a:txBody>
                    <a:bodyPr/>
                    <a:lstStyle/>
                    <a:p>
                      <a:endParaRPr lang="it-IT" b="1" dirty="0">
                        <a:solidFill>
                          <a:schemeClr val="tx1"/>
                        </a:solidFill>
                      </a:endParaRPr>
                    </a:p>
                    <a:p>
                      <a:r>
                        <a:rPr lang="it-IT" b="1" dirty="0">
                          <a:solidFill>
                            <a:schemeClr val="tx1"/>
                          </a:solidFill>
                        </a:rPr>
                        <a:t>Coerenza</a:t>
                      </a:r>
                    </a:p>
                  </a:txBody>
                  <a:tcPr/>
                </a:tc>
                <a:tc>
                  <a:txBody>
                    <a:bodyPr/>
                    <a:lstStyle/>
                    <a:p>
                      <a:r>
                        <a:rPr lang="it-IT" dirty="0"/>
                        <a:t>Equilibrio di Commitment (coerenza)</a:t>
                      </a:r>
                    </a:p>
                    <a:p>
                      <a:pPr marL="285750" indent="-285750">
                        <a:buFont typeface="Arial" panose="020B0604020202020204" pitchFamily="34" charset="0"/>
                        <a:buChar char="•"/>
                      </a:pPr>
                      <a:r>
                        <a:rPr lang="it-IT" dirty="0"/>
                        <a:t>Inflazione = 2%</a:t>
                      </a:r>
                    </a:p>
                    <a:p>
                      <a:pPr marL="285750" indent="-285750">
                        <a:buFont typeface="Arial" panose="020B0604020202020204" pitchFamily="34" charset="0"/>
                        <a:buChar char="•"/>
                      </a:pPr>
                      <a:r>
                        <a:rPr lang="it-IT" dirty="0"/>
                        <a:t>Disoccupazione = 5%</a:t>
                      </a:r>
                    </a:p>
                  </a:txBody>
                  <a:tcPr/>
                </a:tc>
                <a:tc>
                  <a:txBody>
                    <a:bodyPr/>
                    <a:lstStyle/>
                    <a:p>
                      <a:r>
                        <a:rPr lang="it-IT" sz="2000" b="1" dirty="0"/>
                        <a:t>Equilibrio di Punizione (gioco ripetuto)</a:t>
                      </a:r>
                    </a:p>
                    <a:p>
                      <a:pPr marL="285750" indent="-285750">
                        <a:buFont typeface="Arial" panose="020B0604020202020204" pitchFamily="34" charset="0"/>
                        <a:buChar char="•"/>
                      </a:pPr>
                      <a:r>
                        <a:rPr lang="it-IT" sz="2000" b="1" dirty="0"/>
                        <a:t>Inflazione = 2%</a:t>
                      </a:r>
                    </a:p>
                    <a:p>
                      <a:pPr marL="285750" indent="-285750">
                        <a:buFont typeface="Arial" panose="020B0604020202020204" pitchFamily="34" charset="0"/>
                        <a:buChar char="•"/>
                      </a:pPr>
                      <a:r>
                        <a:rPr lang="it-IT" sz="2000" b="1" dirty="0"/>
                        <a:t>Disoccupazione = 7%</a:t>
                      </a:r>
                    </a:p>
                  </a:txBody>
                  <a:tcPr/>
                </a:tc>
                <a:extLst>
                  <a:ext uri="{0D108BD9-81ED-4DB2-BD59-A6C34878D82A}">
                    <a16:rowId xmlns:a16="http://schemas.microsoft.com/office/drawing/2014/main" val="1923054039"/>
                  </a:ext>
                </a:extLst>
              </a:tr>
              <a:tr h="370840">
                <a:tc>
                  <a:txBody>
                    <a:bodyPr/>
                    <a:lstStyle/>
                    <a:p>
                      <a:endParaRPr lang="it-IT" b="1" dirty="0"/>
                    </a:p>
                    <a:p>
                      <a:r>
                        <a:rPr lang="it-IT" b="1" dirty="0"/>
                        <a:t>Inganno</a:t>
                      </a:r>
                    </a:p>
                  </a:txBody>
                  <a:tcPr/>
                </a:tc>
                <a:tc>
                  <a:txBody>
                    <a:bodyPr/>
                    <a:lstStyle/>
                    <a:p>
                      <a:r>
                        <a:rPr lang="it-IT" dirty="0"/>
                        <a:t>Equilibrio di </a:t>
                      </a:r>
                      <a:r>
                        <a:rPr lang="it-IT" dirty="0" err="1"/>
                        <a:t>Fooling</a:t>
                      </a:r>
                      <a:r>
                        <a:rPr lang="it-IT" dirty="0"/>
                        <a:t> (inconsistenza)</a:t>
                      </a:r>
                    </a:p>
                    <a:p>
                      <a:pPr marL="285750" indent="-285750">
                        <a:buFont typeface="Arial" panose="020B0604020202020204" pitchFamily="34" charset="0"/>
                        <a:buChar char="•"/>
                      </a:pPr>
                      <a:r>
                        <a:rPr lang="it-IT" dirty="0"/>
                        <a:t>Inflazione = 4%</a:t>
                      </a:r>
                    </a:p>
                    <a:p>
                      <a:pPr marL="285750" indent="-285750">
                        <a:buFont typeface="Arial" panose="020B0604020202020204" pitchFamily="34" charset="0"/>
                        <a:buChar char="•"/>
                      </a:pPr>
                      <a:r>
                        <a:rPr lang="it-IT" dirty="0"/>
                        <a:t>Disoccupazione = 3%</a:t>
                      </a:r>
                    </a:p>
                  </a:txBody>
                  <a:tcPr/>
                </a:tc>
                <a:tc>
                  <a:txBody>
                    <a:bodyPr/>
                    <a:lstStyle/>
                    <a:p>
                      <a:r>
                        <a:rPr lang="it-IT" dirty="0"/>
                        <a:t>Equilibrio di Nash (inconsistenza)</a:t>
                      </a:r>
                    </a:p>
                    <a:p>
                      <a:pPr marL="285750" indent="-285750">
                        <a:buFont typeface="Arial" panose="020B0604020202020204" pitchFamily="34" charset="0"/>
                        <a:buChar char="•"/>
                      </a:pPr>
                      <a:r>
                        <a:rPr lang="it-IT" dirty="0"/>
                        <a:t>Inflazione = 4%</a:t>
                      </a:r>
                    </a:p>
                    <a:p>
                      <a:pPr marL="285750" indent="-285750">
                        <a:buFont typeface="Arial" panose="020B0604020202020204" pitchFamily="34" charset="0"/>
                        <a:buChar char="•"/>
                      </a:pPr>
                      <a:r>
                        <a:rPr lang="it-IT" dirty="0"/>
                        <a:t>Disoccupazione = 5%</a:t>
                      </a:r>
                    </a:p>
                  </a:txBody>
                  <a:tcPr/>
                </a:tc>
                <a:extLst>
                  <a:ext uri="{0D108BD9-81ED-4DB2-BD59-A6C34878D82A}">
                    <a16:rowId xmlns:a16="http://schemas.microsoft.com/office/drawing/2014/main" val="3582052338"/>
                  </a:ext>
                </a:extLst>
              </a:tr>
            </a:tbl>
          </a:graphicData>
        </a:graphic>
      </p:graphicFrame>
      <p:sp>
        <p:nvSpPr>
          <p:cNvPr id="5" name="Ovale 4">
            <a:extLst>
              <a:ext uri="{FF2B5EF4-FFF2-40B4-BE49-F238E27FC236}">
                <a16:creationId xmlns:a16="http://schemas.microsoft.com/office/drawing/2014/main" id="{A90B0320-E744-4C8D-9A86-4E6956F4B17E}"/>
              </a:ext>
            </a:extLst>
          </p:cNvPr>
          <p:cNvSpPr/>
          <p:nvPr/>
        </p:nvSpPr>
        <p:spPr>
          <a:xfrm>
            <a:off x="6384032" y="3420025"/>
            <a:ext cx="3672408"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111232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1095</TotalTime>
  <Words>3220</Words>
  <Application>Microsoft Office PowerPoint</Application>
  <PresentationFormat>Widescreen</PresentationFormat>
  <Paragraphs>496</Paragraphs>
  <Slides>52</Slides>
  <Notes>23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52</vt:i4>
      </vt:variant>
    </vt:vector>
  </HeadingPairs>
  <TitlesOfParts>
    <vt:vector size="58" baseType="lpstr">
      <vt:lpstr>Arial</vt:lpstr>
      <vt:lpstr>Calibri</vt:lpstr>
      <vt:lpstr>Symbol</vt:lpstr>
      <vt:lpstr>Times New Roman</vt:lpstr>
      <vt:lpstr>Wingdings</vt:lpstr>
      <vt:lpstr>Tema di Office</vt:lpstr>
      <vt:lpstr>Politica economica e scenari macroeconomici: Introduzione generale  La prima grande crisi  il tema del ciclo economico (materiale per il corso di Competizione, Mercati e Politica Economica, II semestre; Slide Blocco 1)</vt:lpstr>
      <vt:lpstr>Alcuni fondamentali di politica economica</vt:lpstr>
      <vt:lpstr>Come si risolve un problema di politica economica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Una crisi in due «puntate»</vt:lpstr>
      <vt:lpstr>Presentazione standard di PowerPoint</vt:lpstr>
      <vt:lpstr>Presentazione standard di PowerPoint</vt:lpstr>
      <vt:lpstr>Quale origine per la «prima» crisi?</vt:lpstr>
      <vt:lpstr>I. Il timing del ciclo economico</vt:lpstr>
      <vt:lpstr>I. Il timing del ciclo economico</vt:lpstr>
      <vt:lpstr>Presentazione standard di PowerPoint</vt:lpstr>
      <vt:lpstr>I. Evidenze analoghe in Europa…</vt:lpstr>
      <vt:lpstr>II. Gli squilibri globali</vt:lpstr>
      <vt:lpstr>E ciò a cui si accompagnano</vt:lpstr>
      <vt:lpstr>III. I prezzi delle materie prime</vt:lpstr>
      <vt:lpstr>IV. E arriviamo ora alle più note vicende dei mercati</vt:lpstr>
      <vt:lpstr>…le bolle che dopo un po’ scoppiano..</vt:lpstr>
      <vt:lpstr>..e le Banche vanno in crisi</vt:lpstr>
      <vt:lpstr>In sostanza (un po’ scolasticamente)</vt:lpstr>
      <vt:lpstr>Ed ecco gli esiti.. (dati Fonte Eurostat)</vt:lpstr>
      <vt:lpstr>Presentazione standard di PowerPoint</vt:lpstr>
      <vt:lpstr>L’apparenza inganna, o meglio, dissimula</vt:lpstr>
      <vt:lpstr>Il ciclo economico da un punto di vista teorico</vt:lpstr>
      <vt:lpstr>Elementi generali</vt:lpstr>
      <vt:lpstr>«Misurare» il ciclo</vt:lpstr>
      <vt:lpstr>Alcuni fatti stilizzati</vt:lpstr>
      <vt:lpstr>Dal punto di vista teorico..i modelli di ciclo</vt:lpstr>
      <vt:lpstr>UNA LEGENDA</vt:lpstr>
      <vt:lpstr>Presentazione standard di PowerPoint</vt:lpstr>
      <vt:lpstr>IL MODELLO «BASE»: CICLI ORIGINATI  DA SHOCK DI OFFERTA</vt:lpstr>
      <vt:lpstr>Presentazione standard di PowerPoint</vt:lpstr>
      <vt:lpstr>The Business Cycle Paradigm (Frisch-Slutsky)</vt:lpstr>
      <vt:lpstr>Modeling BC: many models, two main approaches</vt:lpstr>
      <vt:lpstr>Real Business Cycle (RBC) models</vt:lpstr>
      <vt:lpstr>The RBC mechanism</vt:lpstr>
      <vt:lpstr>The “Islands” Model</vt:lpstr>
      <vt:lpstr>Money Illusion</vt:lpstr>
      <vt:lpstr>The Keynesian View</vt:lpstr>
      <vt:lpstr>    What about Policy stance?</vt:lpstr>
      <vt:lpstr>Torniamo alla storia recente: le reazioni di policy alla prima crisi..</vt:lpstr>
      <vt:lpstr>Ma poi….</vt:lpstr>
      <vt:lpstr>Il dibattito di “allora”: quale percorso di recupero (I)?</vt:lpstr>
      <vt:lpstr>Quale percorso di recupero (II)?</vt:lpstr>
      <vt:lpstr>Contro la teoria del rimbalzo a V</vt:lpstr>
      <vt:lpstr>Quale percorso di recupero (III)?</vt:lpstr>
      <vt:lpstr>Quale percorso di recupero (IV)?</vt:lpstr>
      <vt:lpstr>I suggerimenti si sprecavano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 economica e scenari macroeconomici: la prima grande crisi e il tema del ciclo economico</dc:title>
  <dc:creator>Max</dc:creator>
  <cp:lastModifiedBy>Massimiliano Serati</cp:lastModifiedBy>
  <cp:revision>36</cp:revision>
  <dcterms:created xsi:type="dcterms:W3CDTF">2014-03-03T12:34:30Z</dcterms:created>
  <dcterms:modified xsi:type="dcterms:W3CDTF">2019-02-18T12:29:41Z</dcterms:modified>
</cp:coreProperties>
</file>