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F5D75A-07D2-4C9F-9A15-965BDFF04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BD0FAB-60AA-4160-8896-20B7DD782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3EAF48-F84E-4E43-9379-4031C91B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C066E-A355-4294-A9E6-F4C7E870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9C3D8D-23BC-497B-9D5F-411E18F4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27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3110A-FAAC-4FE1-8EE1-132B0FCB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84121F-5EFE-4AE7-99D5-BC4DF8DE7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CAE0A6-70FD-47F2-83FB-E31C6FCE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DDCD9B-E928-4126-B8C7-C895F61B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D6A6DF-F24F-4CC5-9A84-1B5FD934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21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8E658F-E0E2-40F0-ADC2-5026C4399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6BC345-A7B3-4B76-B84B-E8E777483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51A70-0F58-42FC-8E16-42D0B819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9AB9B7-C908-4D8A-B273-94EA64A6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8F5538-EED7-41E8-8350-0C970801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16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A65DE-466D-4EC5-B7AD-A9F52826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79BB3-4BF4-4C3B-82CB-6F60D822A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0834E-3252-4860-98BE-387981FE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64F43B-A66D-4490-A9B5-A999587A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B1B994-E9A1-4845-9653-D4852A4F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23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F6063E-4B0D-4DB6-BA9B-64340A47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1C010A-24DB-4FF2-A3F3-AE02C20DC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DAEFA4-031D-4828-9EB5-78518514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509C8B-32B9-40A4-B870-E7360078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32ADA-2831-41AA-898C-D04FADA1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6352D-AADE-4822-8807-63E669EE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FB0E40-5EE4-44B1-B106-FB6F33FBE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CF9D09-1A25-47E9-8F7B-3DEBE022F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A74982-42CB-4B85-9EC6-6C6F124C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6466B3-C1D2-49E1-BA1C-7F161F03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683BBE-C6C1-4CF8-8CF0-76E02EF9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81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09A16-713D-461F-BB45-D250A1EE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B427B4-BD2A-42CD-9A63-BC38FCAD1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F74A53-DB53-403E-8E9F-E79BF1D96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40EA74-DEFC-4710-B010-F3793AE1F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D4D504-F548-4335-A7A8-FE313E4B4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672E0D-7345-43C6-9551-1CA27D68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9E9598-01CA-4F3D-8F62-1902CBAB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F03FF8B-BBFA-49C9-B8BA-044F3A9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96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25D492-06E4-46C9-ABCB-E41E5BD4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2A63CC-BA76-477B-B3E3-7E29726B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54B9AF-C48D-4470-B010-51333D05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B29516-66C2-4CDF-9240-58D855ED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26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69772A-7817-4151-998E-D5FE8539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9F433D3-2CD7-408E-9573-27F77179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31301A-9916-4B35-9C6F-2BE084F7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7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5E49B-BA25-4D69-B210-A00A0A01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65447D-3714-4D87-947D-E4667A68B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895AF2-C0E6-47CF-8E2B-735BF48D9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737D6A-05D2-4AF6-A8AD-88FFDDA8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3E94F5-A2DD-418B-A531-00F914FA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8721EC-123D-443A-9A5B-16EA206D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53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1453A-56BC-4AD7-9508-2B1360BF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082880-4859-4B0D-A612-BBD99D3AB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1E4B6A-191D-478F-860D-AD6F1C50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9D2BF3-94C3-4D47-8FA3-0D00F428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B66D58-F901-4100-A44D-71FA4453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7AC35E-A24E-4E19-A7BE-7E96DEBB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31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E8A201-ACA8-467E-8C0A-5BEE96BE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57F09B-2348-4125-89A8-018682B52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FF9A1C-B916-41E4-B2ED-E265907C3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7245-16E1-442C-9543-ACF6DFCC4B85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EF30E6-F2D3-4AAF-8D48-C2714F842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AEF01A-D7CB-4F3E-B4D1-D79C350D0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1DDB8-9E31-4889-A7A9-E3EC36D32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2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8A77E-EFE9-4608-BAA2-693F3F3A05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Alcuni appunti sul post brexit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3E2A34-1D2D-4BE7-9E98-A67EECCE36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68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9DFD658-BA49-4FBA-89B7-CF3E1E48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0" y="188535"/>
            <a:ext cx="6105904" cy="349263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CA722F5-0985-4671-802B-5544A6B3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095" y="188535"/>
            <a:ext cx="5703192" cy="34926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9E82450-C4B0-430C-B51C-B63A47A27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20" y="3723588"/>
            <a:ext cx="6105904" cy="313441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EE4D5D-A57D-43A8-A5C9-D2933E8AB62A}"/>
              </a:ext>
            </a:extLst>
          </p:cNvPr>
          <p:cNvSpPr txBox="1"/>
          <p:nvPr/>
        </p:nvSpPr>
        <p:spPr>
          <a:xfrm>
            <a:off x="6645897" y="4095946"/>
            <a:ext cx="4298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Da diversi punti di vista l’immediato post brexit ha seguito un percorso logico e si è evidenziata maggiore resilienza del previsto</a:t>
            </a:r>
          </a:p>
        </p:txBody>
      </p:sp>
    </p:spTree>
    <p:extLst>
      <p:ext uri="{BB962C8B-B14F-4D97-AF65-F5344CB8AC3E}">
        <p14:creationId xmlns:p14="http://schemas.microsoft.com/office/powerpoint/2010/main" val="238714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BE005E3-0A3F-42AE-A9FD-F9A21AFC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3" y="103694"/>
            <a:ext cx="5814455" cy="332530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85CF001-3A43-4500-ABAB-78E871275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1" y="3478490"/>
            <a:ext cx="5831277" cy="33795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B7A97DB-89E8-40D4-9DDF-C4544B88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411" y="103695"/>
            <a:ext cx="6139998" cy="3325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29D792-10F3-49CB-9685-471964732C60}"/>
              </a:ext>
            </a:extLst>
          </p:cNvPr>
          <p:cNvSpPr txBox="1"/>
          <p:nvPr/>
        </p:nvSpPr>
        <p:spPr>
          <a:xfrm>
            <a:off x="6645897" y="4095946"/>
            <a:ext cx="4298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Ma molto «logiche» sono anche le implicazioni critiche rese meno opprimenti soltanto dal fattore produttività</a:t>
            </a:r>
          </a:p>
        </p:txBody>
      </p:sp>
    </p:spTree>
    <p:extLst>
      <p:ext uri="{BB962C8B-B14F-4D97-AF65-F5344CB8AC3E}">
        <p14:creationId xmlns:p14="http://schemas.microsoft.com/office/powerpoint/2010/main" val="279505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748B8FD-B74C-42DA-9F61-588C181AF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1" y="47133"/>
            <a:ext cx="5744400" cy="32852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2793314-CD52-4D53-9269-D4E71BDD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51" y="47133"/>
            <a:ext cx="5744400" cy="328524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A1446E2-DC97-4B35-B5E5-32CD5060D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2" y="3429000"/>
            <a:ext cx="5744400" cy="328524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8D8049-9205-4059-9958-B55178998B52}"/>
              </a:ext>
            </a:extLst>
          </p:cNvPr>
          <p:cNvSpPr txBox="1"/>
          <p:nvPr/>
        </p:nvSpPr>
        <p:spPr>
          <a:xfrm>
            <a:off x="3308207" y="5668929"/>
            <a:ext cx="216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Investimenti difficili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3D3F1E-6C4A-4F5D-B7C4-8B513DD96F76}"/>
              </a:ext>
            </a:extLst>
          </p:cNvPr>
          <p:cNvSpPr txBox="1"/>
          <p:nvPr/>
        </p:nvSpPr>
        <p:spPr>
          <a:xfrm>
            <a:off x="6252882" y="3814482"/>
            <a:ext cx="536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quadro non è drammatico ma è chiaro.</a:t>
            </a:r>
          </a:p>
          <a:p>
            <a:r>
              <a:rPr lang="it-IT" sz="2400" b="1" dirty="0"/>
              <a:t>Questa è un’economia in cui regna l’incertezza</a:t>
            </a:r>
          </a:p>
        </p:txBody>
      </p:sp>
    </p:spTree>
    <p:extLst>
      <p:ext uri="{BB962C8B-B14F-4D97-AF65-F5344CB8AC3E}">
        <p14:creationId xmlns:p14="http://schemas.microsoft.com/office/powerpoint/2010/main" val="252837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650C8-04B0-4DD3-810F-11CDEAB4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Ma nei mesi recenti gli scricchiolii sono aumentati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713B14-4D2B-4F2F-9671-00CF440BA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Nel quarto trimestre del 2018 la crescita del PIL del Regno Unito si è fermata allo 0,2% e a dicembre il PIL si è ridotto dello 0,4%. Oltre al PIL sono in calo anche altri indicatori economici come la produzione manifatturiera, quella industriale e gli investimenti delle aziende. La Banca d’Inghilterra ha infine abbassato le prospettive per l’economia britannica per il 2019.</a:t>
            </a:r>
          </a:p>
          <a:p>
            <a:r>
              <a:rPr lang="it-IT" dirty="0"/>
              <a:t>Certo c’è la crisi tedesca, il rallentamento globale, le tensioni USA e Cina, ma…</a:t>
            </a:r>
          </a:p>
          <a:p>
            <a:r>
              <a:rPr lang="it-IT" dirty="0"/>
              <a:t>Detto tutto questo, un documento pubblicato lo scorso dicembre da Nick Bloom della Stanford </a:t>
            </a:r>
            <a:r>
              <a:rPr lang="it-IT" dirty="0" err="1"/>
              <a:t>University</a:t>
            </a:r>
            <a:r>
              <a:rPr lang="it-IT" dirty="0"/>
              <a:t> mostra però che: </a:t>
            </a:r>
          </a:p>
          <a:p>
            <a:pPr lvl="1"/>
            <a:r>
              <a:rPr lang="it-IT" dirty="0"/>
              <a:t>la quota di aziende che dicono che Brexit è la loro principale fonte di incertezza è raddoppiata. </a:t>
            </a:r>
          </a:p>
          <a:p>
            <a:pPr lvl="1"/>
            <a:r>
              <a:rPr lang="it-IT" dirty="0"/>
              <a:t>Solo il 13 per cento delle aziende britanniche dice che Brexit non sta avendo alcuna influenza.</a:t>
            </a:r>
          </a:p>
          <a:p>
            <a:pPr lvl="1"/>
            <a:r>
              <a:rPr lang="it-IT" dirty="0"/>
              <a:t>Investimenti diminuiti in ogni trimestre del 2018. </a:t>
            </a:r>
          </a:p>
          <a:p>
            <a:pPr lvl="1"/>
            <a:r>
              <a:rPr lang="it-IT" dirty="0"/>
              <a:t>L’effetto Brexit sembra particolarmente evidente nelle industrie che commerciano con l’Unione o fanno molto affidamento sui suoi lavoratori: il settore dell’ingegneria dei veicoli, per esempio, o il settore alberghiero e della ristorazione.</a:t>
            </a:r>
          </a:p>
        </p:txBody>
      </p:sp>
    </p:spTree>
    <p:extLst>
      <p:ext uri="{BB962C8B-B14F-4D97-AF65-F5344CB8AC3E}">
        <p14:creationId xmlns:p14="http://schemas.microsoft.com/office/powerpoint/2010/main" val="8489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94477A-ADF0-45B4-8488-A5B09FCD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 le prospettive appaiono ancora peggiori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27AAA0-1FB3-42F5-9E3F-6E59B97B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Secondo il Governo britannico il PIL calerà del 4% nei prossimi 15 anni</a:t>
            </a:r>
          </a:p>
          <a:p>
            <a:r>
              <a:rPr lang="it-IT" dirty="0"/>
              <a:t>Secondo </a:t>
            </a:r>
            <a:r>
              <a:rPr lang="it-IT" dirty="0" err="1"/>
              <a:t>BoE</a:t>
            </a:r>
            <a:r>
              <a:rPr lang="it-IT" dirty="0"/>
              <a:t>, in caso di no deal il PIL calerebbe del 8% in un anno, -30% il prezzo delle case, -25% la sterlina, inflazione al 6.5%, disoccupazione al 7.5%</a:t>
            </a:r>
          </a:p>
          <a:p>
            <a:r>
              <a:rPr lang="it-IT" dirty="0"/>
              <a:t>Si tratta di numeri </a:t>
            </a:r>
            <a:r>
              <a:rPr lang="it-IT" dirty="0" err="1"/>
              <a:t>pressochè</a:t>
            </a:r>
            <a:r>
              <a:rPr lang="it-IT" dirty="0"/>
              <a:t> doppi rispetto a quelli generati dalla crisi del 2008/2009</a:t>
            </a:r>
          </a:p>
          <a:p>
            <a:r>
              <a:rPr lang="it-IT" dirty="0"/>
              <a:t>E alle elezioni di maggio trionfo dei partiti pro-</a:t>
            </a:r>
            <a:r>
              <a:rPr lang="it-IT" dirty="0" err="1"/>
              <a:t>europa</a:t>
            </a:r>
            <a:endParaRPr lang="it-IT" dirty="0"/>
          </a:p>
          <a:p>
            <a:r>
              <a:rPr lang="it-IT" dirty="0"/>
              <a:t>E ora? Hard Brexit? No deal? E il backstop?</a:t>
            </a:r>
          </a:p>
        </p:txBody>
      </p:sp>
    </p:spTree>
    <p:extLst>
      <p:ext uri="{BB962C8B-B14F-4D97-AF65-F5344CB8AC3E}">
        <p14:creationId xmlns:p14="http://schemas.microsoft.com/office/powerpoint/2010/main" val="22441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500" b="1" dirty="0">
                <a:latin typeface="Georgia" panose="02040502050405020303" pitchFamily="18" charset="0"/>
              </a:rPr>
              <a:t>Le opzioni teoriche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799" dirty="0">
                <a:latin typeface="Georgia" panose="02040502050405020303" pitchFamily="18" charset="0"/>
              </a:rPr>
              <a:t>SOFT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3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it-IT" sz="2799" dirty="0">
                <a:latin typeface="Georgia" panose="02040502050405020303" pitchFamily="18" charset="0"/>
              </a:rPr>
              <a:t>HARD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2"/>
          </p:nvPr>
        </p:nvSpPr>
        <p:spPr>
          <a:solidFill>
            <a:srgbClr val="D8F6E4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2000" dirty="0">
                <a:latin typeface="Georgia" panose="02040502050405020303" pitchFamily="18" charset="0"/>
              </a:rPr>
              <a:t>L’UK raggiunge </a:t>
            </a:r>
            <a:r>
              <a:rPr lang="it-IT" sz="2000" dirty="0" err="1">
                <a:latin typeface="Georgia" panose="02040502050405020303" pitchFamily="18" charset="0"/>
              </a:rPr>
              <a:t>un’accordo</a:t>
            </a:r>
            <a:r>
              <a:rPr lang="it-IT" sz="2000" dirty="0"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endParaRPr lang="it-IT" sz="20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it-IT" sz="2000" b="1" dirty="0">
                <a:latin typeface="Georgia" panose="02040502050405020303" pitchFamily="18" charset="0"/>
              </a:rPr>
              <a:t>«</a:t>
            </a:r>
            <a:r>
              <a:rPr lang="it-IT" sz="2000" b="1" dirty="0" err="1">
                <a:latin typeface="Georgia" panose="02040502050405020303" pitchFamily="18" charset="0"/>
              </a:rPr>
              <a:t>Norway</a:t>
            </a:r>
            <a:r>
              <a:rPr lang="it-IT" sz="2000" b="1" dirty="0">
                <a:latin typeface="Georgia" panose="02040502050405020303" pitchFamily="18" charset="0"/>
              </a:rPr>
              <a:t> model»</a:t>
            </a:r>
          </a:p>
          <a:p>
            <a:pPr marL="0" indent="0" algn="ctr">
              <a:buNone/>
            </a:pPr>
            <a:r>
              <a:rPr lang="it-IT" sz="2000" dirty="0">
                <a:latin typeface="Georgia" panose="02040502050405020303" pitchFamily="18" charset="0"/>
              </a:rPr>
              <a:t>Accesso al mercato unico</a:t>
            </a:r>
          </a:p>
          <a:p>
            <a:pPr marL="0" indent="0" algn="ctr">
              <a:buNone/>
            </a:pPr>
            <a:endParaRPr lang="it-IT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it-IT" sz="2000" b="1" dirty="0">
                <a:latin typeface="Georgia" panose="02040502050405020303" pitchFamily="18" charset="0"/>
              </a:rPr>
              <a:t>«</a:t>
            </a:r>
            <a:r>
              <a:rPr lang="it-IT" sz="2000" b="1" dirty="0" err="1">
                <a:latin typeface="Georgia" panose="02040502050405020303" pitchFamily="18" charset="0"/>
              </a:rPr>
              <a:t>Swiss</a:t>
            </a:r>
            <a:r>
              <a:rPr lang="it-IT" sz="2000" b="1" dirty="0">
                <a:latin typeface="Georgia" panose="02040502050405020303" pitchFamily="18" charset="0"/>
              </a:rPr>
              <a:t> option» (no libera circolazione di persone)</a:t>
            </a:r>
          </a:p>
          <a:p>
            <a:pPr marL="0" indent="0" algn="ctr">
              <a:buNone/>
            </a:pPr>
            <a:r>
              <a:rPr lang="it-IT" sz="2000" dirty="0">
                <a:latin typeface="Georgia" panose="02040502050405020303" pitchFamily="18" charset="0"/>
              </a:rPr>
              <a:t>Accordi nei settori dei servizi</a:t>
            </a:r>
          </a:p>
          <a:p>
            <a:pPr marL="0" indent="0" algn="ctr">
              <a:buNone/>
            </a:pPr>
            <a:endParaRPr lang="it-IT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it-IT" sz="2000" b="1" dirty="0">
                <a:latin typeface="Georgia" panose="02040502050405020303" pitchFamily="18" charset="0"/>
              </a:rPr>
              <a:t> «Comprensive Free </a:t>
            </a:r>
            <a:r>
              <a:rPr lang="it-IT" sz="2000" b="1" dirty="0" err="1">
                <a:latin typeface="Georgia" panose="02040502050405020303" pitchFamily="18" charset="0"/>
              </a:rPr>
              <a:t>Trade</a:t>
            </a:r>
            <a:r>
              <a:rPr lang="it-IT" sz="2000" b="1" dirty="0">
                <a:latin typeface="Georgia" panose="02040502050405020303" pitchFamily="18" charset="0"/>
              </a:rPr>
              <a:t> Agreement (CFTA)»</a:t>
            </a:r>
          </a:p>
          <a:p>
            <a:pPr marL="0" indent="0" algn="ctr">
              <a:buNone/>
            </a:pPr>
            <a:endParaRPr lang="it-IT" sz="20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it-IT" sz="2000" dirty="0">
                <a:latin typeface="Georgia" panose="02040502050405020303" pitchFamily="18" charset="0"/>
              </a:rPr>
              <a:t>Partecipare al bilancio europeo</a:t>
            </a:r>
          </a:p>
          <a:p>
            <a:pPr marL="0" indent="0">
              <a:buNone/>
            </a:pPr>
            <a:endParaRPr lang="it-IT" sz="2000" dirty="0">
              <a:latin typeface="Georgia" panose="02040502050405020303" pitchFamily="18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b="1" dirty="0" err="1">
                <a:latin typeface="Georgia" panose="02040502050405020303" pitchFamily="18" charset="0"/>
              </a:rPr>
              <a:t>Soluzione</a:t>
            </a:r>
            <a:r>
              <a:rPr lang="en-US" sz="2000" b="1" dirty="0">
                <a:latin typeface="Georgia" panose="02040502050405020303" pitchFamily="18" charset="0"/>
              </a:rPr>
              <a:t> di default </a:t>
            </a:r>
          </a:p>
          <a:p>
            <a:pPr marL="0" indent="0" algn="ctr">
              <a:buNone/>
            </a:pPr>
            <a:r>
              <a:rPr lang="en-US" sz="2000" dirty="0">
                <a:latin typeface="Georgia" panose="02040502050405020303" pitchFamily="18" charset="0"/>
              </a:rPr>
              <a:t>WTO model</a:t>
            </a:r>
          </a:p>
          <a:p>
            <a:pPr marL="0" indent="0" algn="ctr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it-IT" sz="2000" dirty="0">
                <a:latin typeface="Georgia" panose="02040502050405020303" pitchFamily="18" charset="0"/>
              </a:rPr>
              <a:t>Nessuna partecipazione al bilancio europeo</a:t>
            </a:r>
          </a:p>
          <a:p>
            <a:pPr marL="0" indent="0" algn="ctr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it-IT" sz="2000" dirty="0">
                <a:latin typeface="Georgia" panose="02040502050405020303" pitchFamily="18" charset="0"/>
              </a:rPr>
              <a:t>Controllo dell’immigrazione attraverso norme inglesi</a:t>
            </a:r>
          </a:p>
          <a:p>
            <a:pPr marL="0" indent="0" algn="ctr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it-IT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it-IT" sz="2000" dirty="0">
                <a:latin typeface="Georgia" panose="02040502050405020303" pitchFamily="18" charset="0"/>
              </a:rPr>
              <a:t>Nessuno accesso al mercato unico </a:t>
            </a:r>
          </a:p>
          <a:p>
            <a:pPr marL="0" indent="0" algn="ctr">
              <a:buNone/>
            </a:pPr>
            <a:endParaRPr lang="it-IT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it-IT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it-IT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it-IT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it-IT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it-IT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6500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414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Tema di Office</vt:lpstr>
      <vt:lpstr>Alcuni appunti sul post brexit</vt:lpstr>
      <vt:lpstr>Presentazione standard di PowerPoint</vt:lpstr>
      <vt:lpstr>Presentazione standard di PowerPoint</vt:lpstr>
      <vt:lpstr>Presentazione standard di PowerPoint</vt:lpstr>
      <vt:lpstr>Ma nei mesi recenti gli scricchiolii sono aumentati</vt:lpstr>
      <vt:lpstr>E le prospettive appaiono ancora peggiori</vt:lpstr>
      <vt:lpstr>Le opzioni teoriche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Massimiliano Serati</dc:creator>
  <cp:lastModifiedBy>Massimiliano Serati</cp:lastModifiedBy>
  <cp:revision>5</cp:revision>
  <dcterms:created xsi:type="dcterms:W3CDTF">2019-05-15T22:41:51Z</dcterms:created>
  <dcterms:modified xsi:type="dcterms:W3CDTF">2019-05-15T23:34:21Z</dcterms:modified>
</cp:coreProperties>
</file>