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1B8AB-8FA3-447E-97B4-21BF4339E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0CFFBC-E2A2-4C8A-B712-F3AB48B7D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E77493-C7B6-4E41-B27D-4F232D03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001C49-4D7E-45FE-9739-5C58C22B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53A9E5-9EAC-477A-B702-FAA1FACE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47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2B70F-B95E-44DC-9B7A-FE0090F7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8FAEC08-3832-4AF9-9D46-599FBE068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E6A718-C2C8-4CF7-A2B0-EC36436A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399219-7EDA-4D1C-841F-74578979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37D922-48CC-4E6E-AFDC-F96BAA94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16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DEB8736-145F-4C8F-9F38-0A201713E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75D36C-DF51-4FDE-A920-194EBF734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3B03BE-FB70-4386-9FD1-B8C174CE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E2E831-E65E-4C46-BD1B-FE629434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C872D4-20F2-43BF-86E0-EA804D40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97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47823-66ED-4104-A8A0-935BD370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F5A683-2559-4EB1-BCF5-F5BC16158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104E0F-9950-4272-A510-4D940B26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C92305-3858-4D9A-9DC7-6646BCC0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60DCD5-C664-43DF-A8BB-C2C6690C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11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FCB14-B6CD-47FF-B80C-86CA8A7D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4A41CC-CA7D-4453-A212-B98461D7A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2DA0F2-EB29-4B92-B900-7824ADA4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2BD5C-E9BE-4582-8059-7D46EC9F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724FE-79BC-4FD9-BD10-DD374F1A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30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0B4D0D-1A0E-4566-960C-A1466EAA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C6BA46-EFC4-4955-8D7F-1D5C8F153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CB7F88-0BE7-41D3-BF41-D2D19788D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7B8459-3D4B-4850-854E-1294EA0C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E03D60-0AE2-4F3A-83F3-1530F9B4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1BD1DB-B537-4C28-9D9F-07396BE6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69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292C3-BE0F-4269-8AF4-30ACE001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64076D-E31D-474C-885C-F3EE4298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172264-236A-48A5-8DE3-41A422907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FD2697-F9D0-404D-9557-242CB0F9D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B4FDEC-7FF7-4D2A-9D04-789DBED8F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D052E1-9162-454A-9463-E885393E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D2676D-0571-4E5E-B4D2-D352636D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6D4D11-20AE-4769-A282-04FD6B99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64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7AB79-0DFD-4C53-98A6-4D785F47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163772-EF04-46D2-8C83-30890E8CC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07351E-181B-43A9-B2D0-A5CAF364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5E8676-28DB-4261-8DC1-A28BF100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93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72B50-C033-492C-9795-4D7089E7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528547-628B-45FA-B720-531198FA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400255-37A4-416B-ADF2-2486E5FF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63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8C943-0719-487B-8665-FF3F8305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6F4A7D-507B-4212-AB81-13B6ACC3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2C69E03-E7E8-469B-B815-9635BC006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3CD912-80D9-462C-B23A-7E43417E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307EB3-B8F5-4B8F-BAD7-19AAD905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204D38-E66D-4F47-815F-A76BDC94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24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E9CFF-41A3-4776-B842-7F807512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0977A4-1219-4B90-97AC-1CC0B4B45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B552EE-0CF6-458C-873F-40B31CE08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5A5973-2CFB-43CE-844B-9C674193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C002B7-2E95-48C0-AF43-6CE9BA63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EFF02C-451D-4E39-A2B1-504CA71F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73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2786C5C-B5E7-4B2C-8262-236897586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8ECFB6-9E4B-4E04-982C-18E579EC5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C1B2BC-9174-47C1-8760-F99CAC899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C85C6-2F1E-48D7-B750-5F75C3AD2998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448CC4-EAF7-4B7A-8740-1868C2EB8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5DDCFA-2A34-4123-940B-233A83ADF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11083-FC49-4C4C-9C04-A93C5BEC05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64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ole24ore.com/art/mondo/2019-04-27/l-assuefazione-tokyo-droga-monetaria-103009.shtml?uuid=ABG4L7rB" TargetMode="External"/><Relationship Id="rId7" Type="http://schemas.openxmlformats.org/officeDocument/2006/relationships/hyperlink" Target="https://www.lavoce.info/archives/54688/export-piccolo-miracolo-italiano-a-rischio-trump/" TargetMode="External"/><Relationship Id="rId2" Type="http://schemas.openxmlformats.org/officeDocument/2006/relationships/hyperlink" Target="https://www.ilsole24ore.com/art/mondo/2019-03-21/le-parole-singhiozzo-banca-centrale-usa-081423.shtml?uuid=AByDVPg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voce.info/archives/57711/uno-spettro-si-aggira-per-il-mondo-la-de-globalizzazione/" TargetMode="External"/><Relationship Id="rId5" Type="http://schemas.openxmlformats.org/officeDocument/2006/relationships/hyperlink" Target="https://www.ilsole24ore.com/art/impresa-e-territori/2019-04-30/lavoro-marzo-tasso-disoccupazione-cala-102-cento-091136.shtml?uuid=ABbyWxsB" TargetMode="External"/><Relationship Id="rId4" Type="http://schemas.openxmlformats.org/officeDocument/2006/relationships/hyperlink" Target="https://www.lavoce.info/archives/55708/5570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ole24ore.com/art/commenti-e-idee/2019-05-12/perche-l-economia-italiana-ha-bisogno-dell-europa-093353.shtml?uuid=ACqXInB" TargetMode="External"/><Relationship Id="rId2" Type="http://schemas.openxmlformats.org/officeDocument/2006/relationships/hyperlink" Target="https://www.ilsole24ore.com/art/mondo/2019-05-12/guerra-dazi-l-arma-cina-e-fuga-bond-americani-100050.shtml?uuid=ACTfrq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lsole24ore.com/art/notizie/2019-05-13/italia-piu-ricca-germania-anche-sovranismo-non-fa-sconti-131903.shtml?uuid=ACTWAA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2DC3A1-0DB5-4EC6-B913-1EBF1738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6ED099-A3B6-4A8E-80BD-B9B5296B8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hlinkClick r:id="rId2"/>
              </a:rPr>
              <a:t>https://www.ilsole24ore.com/art/mondo/2019-03-21/le-parole-singhiozzo-banca-centrale-usa-081423.shtml?uuid=AByDVPgB</a:t>
            </a:r>
            <a:endParaRPr lang="it-IT" dirty="0"/>
          </a:p>
          <a:p>
            <a:r>
              <a:rPr lang="it-IT" dirty="0">
                <a:hlinkClick r:id="rId3"/>
              </a:rPr>
              <a:t>https://www.ilsole24ore.com/art/mondo/2019-04-27/l-assuefazione-tokyo-droga-monetaria-103009.shtml?uuid=ABG4L7rB</a:t>
            </a:r>
            <a:endParaRPr lang="it-IT" dirty="0"/>
          </a:p>
          <a:p>
            <a:r>
              <a:rPr lang="it-IT" dirty="0">
                <a:hlinkClick r:id="rId4"/>
              </a:rPr>
              <a:t>https://www.lavoce.info/archives/55708/55708/</a:t>
            </a:r>
            <a:endParaRPr lang="it-IT" dirty="0">
              <a:hlinkClick r:id="rId5"/>
            </a:endParaRPr>
          </a:p>
          <a:p>
            <a:r>
              <a:rPr lang="it-IT" dirty="0">
                <a:hlinkClick r:id="rId5"/>
              </a:rPr>
              <a:t>https://www.ilsole24ore.com/art/impresa-e-territori/2019-04-30/lavoro-marzo-tasso-disoccupazione-cala-102-cento-091136.shtml?uuid=ABbyWxsB</a:t>
            </a:r>
            <a:endParaRPr lang="it-IT" dirty="0"/>
          </a:p>
          <a:p>
            <a:r>
              <a:rPr lang="it-IT" dirty="0">
                <a:hlinkClick r:id="rId6"/>
              </a:rPr>
              <a:t>https://www.lavoce.info/archives/57711/uno-spettro-si-aggira-per-il-mondo-la-de-globalizzazione/</a:t>
            </a:r>
            <a:endParaRPr lang="it-IT" dirty="0"/>
          </a:p>
          <a:p>
            <a:r>
              <a:rPr lang="it-IT" dirty="0">
                <a:hlinkClick r:id="rId7"/>
              </a:rPr>
              <a:t>https://www.lavoce.info/archives/54688/export-piccolo-miracolo-italiano-a-rischio-trump/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154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BBAC5-6E0F-46CE-AD25-45ADE07E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613F85-4685-4591-AE85-A6B66BE3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https://www.ilsole24ore.com/art/mondo/2019-05-12/guerra-dazi-l-arma-cina-e-fuga-bond-americani-100050.shtml?uuid=ACTfrqB</a:t>
            </a:r>
            <a:endParaRPr lang="it-IT" dirty="0"/>
          </a:p>
          <a:p>
            <a:r>
              <a:rPr lang="it-IT" dirty="0">
                <a:hlinkClick r:id="rId3"/>
              </a:rPr>
              <a:t>https://www.ilsole24ore.com/art/commenti-e-idee/2019-05-12/perche-l-economia-italiana-ha-bisogno-dell-europa-093353.shtml?uuid=ACqXInB</a:t>
            </a:r>
            <a:endParaRPr lang="it-IT" dirty="0"/>
          </a:p>
          <a:p>
            <a:r>
              <a:rPr lang="it-IT">
                <a:hlinkClick r:id="rId4"/>
              </a:rPr>
              <a:t>https://www.ilsole24ore.com/art/notizie/2019-05-13/italia-piu-ricca-germania-anche-sovranismo-non-fa-sconti-131903.shtml?uuid=ACTWAAC</a:t>
            </a:r>
            <a:endParaRPr lang="it-IT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61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5D905CA-9BEC-4C34-AB7B-1543E9EED480}"/>
              </a:ext>
            </a:extLst>
          </p:cNvPr>
          <p:cNvSpPr/>
          <p:nvPr/>
        </p:nvSpPr>
        <p:spPr>
          <a:xfrm>
            <a:off x="484094" y="554069"/>
            <a:ext cx="84178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1)	Commentate criticamente la seguente affermazione:</a:t>
            </a:r>
          </a:p>
          <a:p>
            <a:r>
              <a:rPr lang="it-IT" dirty="0"/>
              <a:t>Il problema di creare una dimensione industriale europea competitiva a livello globale esiste. Ma la soluzione non è imporre il modello tedesco all’Europa, quanto ragionare in un’ottica europea e investire in modo massiccio sulle tecnologie strategiche.</a:t>
            </a:r>
          </a:p>
          <a:p>
            <a:endParaRPr lang="it-IT" dirty="0"/>
          </a:p>
          <a:p>
            <a:r>
              <a:rPr lang="it-IT" b="1" dirty="0"/>
              <a:t>2) Il reddito di cittadinanza: spinta o freno al mercato del lavoro?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6CC731-CE34-4539-92A9-C310B254D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" y="2686491"/>
            <a:ext cx="7774712" cy="31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3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BFCAD76-57BD-4392-B5EC-ADBF7D53EB8D}"/>
              </a:ext>
            </a:extLst>
          </p:cNvPr>
          <p:cNvSpPr/>
          <p:nvPr/>
        </p:nvSpPr>
        <p:spPr>
          <a:xfrm>
            <a:off x="972672" y="382012"/>
            <a:ext cx="112193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500" b="1" dirty="0"/>
              <a:t>10 settembre 2010</a:t>
            </a:r>
          </a:p>
          <a:p>
            <a:r>
              <a:rPr lang="it-IT" sz="1500" dirty="0"/>
              <a:t>• Teorie alternative del ciclo economico</a:t>
            </a:r>
          </a:p>
          <a:p>
            <a:r>
              <a:rPr lang="it-IT" sz="1500" dirty="0"/>
              <a:t>• Commentate la seguente affermazione:</a:t>
            </a:r>
          </a:p>
          <a:p>
            <a:r>
              <a:rPr lang="it-IT" sz="1500" dirty="0"/>
              <a:t>«Il peso delle tasse particolarmente alto in Europa riduce l'occupazione» (Georges J. </a:t>
            </a:r>
            <a:r>
              <a:rPr lang="it-IT" sz="1500" dirty="0" err="1"/>
              <a:t>Borjas</a:t>
            </a:r>
            <a:r>
              <a:rPr lang="it-IT" sz="1500" dirty="0"/>
              <a:t>; Il</a:t>
            </a:r>
          </a:p>
          <a:p>
            <a:r>
              <a:rPr lang="it-IT" sz="1500" dirty="0"/>
              <a:t>Sole 24Ore Web, 8 luglio 2010)</a:t>
            </a:r>
          </a:p>
          <a:p>
            <a:r>
              <a:rPr lang="it-IT" sz="1500" b="1" dirty="0"/>
              <a:t>21 gennaio 2011</a:t>
            </a:r>
          </a:p>
          <a:p>
            <a:r>
              <a:rPr lang="it-IT" sz="1500" dirty="0"/>
              <a:t>• Strumenti, canali e obiettivi della Politica Monetaria</a:t>
            </a:r>
          </a:p>
          <a:p>
            <a:r>
              <a:rPr lang="it-IT" sz="1500" dirty="0"/>
              <a:t>• Commentate la seguente affermazione:</a:t>
            </a:r>
          </a:p>
          <a:p>
            <a:r>
              <a:rPr lang="it-IT" sz="1500" dirty="0"/>
              <a:t>«Nell’attuale situazione italiana chiedere alle imprese di ampliare la propria capacità produttiva</a:t>
            </a:r>
          </a:p>
          <a:p>
            <a:r>
              <a:rPr lang="it-IT" sz="1500" dirty="0"/>
              <a:t>non rappresenta un giusto stimolo alla crescita del sistema; il nostro compito è quello di</a:t>
            </a:r>
          </a:p>
          <a:p>
            <a:r>
              <a:rPr lang="it-IT" sz="1500" dirty="0"/>
              <a:t>supportare le imprese nelle loro strategie di innovazione» (Draghi; Il Sole 24Ore Web,</a:t>
            </a:r>
          </a:p>
          <a:p>
            <a:r>
              <a:rPr lang="it-IT" sz="1500" dirty="0"/>
              <a:t>Dicembre 2010)</a:t>
            </a:r>
          </a:p>
          <a:p>
            <a:r>
              <a:rPr lang="it-IT" sz="1500" b="1" dirty="0"/>
              <a:t>18 febbraio 2011</a:t>
            </a:r>
          </a:p>
          <a:p>
            <a:r>
              <a:rPr lang="it-IT" sz="1500" dirty="0"/>
              <a:t>• Il problema della sostenibilità del debito pubblico e quello del finanziamento della spesa</a:t>
            </a:r>
          </a:p>
          <a:p>
            <a:r>
              <a:rPr lang="it-IT" sz="1500" dirty="0"/>
              <a:t>pubblica</a:t>
            </a:r>
          </a:p>
          <a:p>
            <a:r>
              <a:rPr lang="it-IT" sz="1500" dirty="0"/>
              <a:t>• Commentate la seguente affermazione:</a:t>
            </a:r>
          </a:p>
          <a:p>
            <a:r>
              <a:rPr lang="it-IT" sz="1500" dirty="0"/>
              <a:t>«La gestione delle leve di Politica Monetaria richiede oggi, più che mai, estrema cautela al fine</a:t>
            </a:r>
          </a:p>
          <a:p>
            <a:r>
              <a:rPr lang="it-IT" sz="1500" dirty="0"/>
              <a:t>di rendere tra loro compatibili l’obiettivo di rilancio dell’economia con quello di stabilizzazione</a:t>
            </a:r>
          </a:p>
          <a:p>
            <a:r>
              <a:rPr lang="it-IT" sz="1500" dirty="0"/>
              <a:t>dei prezzi e di difesa della valuta europea» (Draghi; Il Sole 24Ore Web, febbraio 2011)</a:t>
            </a:r>
          </a:p>
          <a:p>
            <a:r>
              <a:rPr lang="it-IT" sz="1500" b="1" dirty="0"/>
              <a:t>15 marzo 2011</a:t>
            </a:r>
          </a:p>
          <a:p>
            <a:r>
              <a:rPr lang="it-IT" sz="1500" dirty="0"/>
              <a:t>• Teorie alternative del ciclo economico</a:t>
            </a:r>
          </a:p>
          <a:p>
            <a:r>
              <a:rPr lang="it-IT" sz="1500" dirty="0"/>
              <a:t>• Commentate la seguente affermazione:</a:t>
            </a:r>
          </a:p>
          <a:p>
            <a:r>
              <a:rPr lang="it-IT" sz="1500" dirty="0"/>
              <a:t>«Se l’Italia non renderà più efficiente il proprio sistema di formazione professionale si apriranno</a:t>
            </a:r>
          </a:p>
          <a:p>
            <a:r>
              <a:rPr lang="it-IT" sz="1500" dirty="0"/>
              <a:t>scenari molto pericolosi sul mercato del lavoro e c’è il rischio che ad ogni scossone che colpisce</a:t>
            </a:r>
          </a:p>
          <a:p>
            <a:r>
              <a:rPr lang="it-IT" sz="1500" dirty="0"/>
              <a:t>l’economia globale l’occupazione ne risenta in via pressoché permanente» (Ministro Sacconi;</a:t>
            </a:r>
          </a:p>
          <a:p>
            <a:r>
              <a:rPr lang="it-IT" sz="1500" dirty="0"/>
              <a:t>Il Sole 24Ore Web, febbraio 2011) </a:t>
            </a:r>
          </a:p>
        </p:txBody>
      </p:sp>
    </p:spTree>
    <p:extLst>
      <p:ext uri="{BB962C8B-B14F-4D97-AF65-F5344CB8AC3E}">
        <p14:creationId xmlns:p14="http://schemas.microsoft.com/office/powerpoint/2010/main" val="1704483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422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Massimiliano Serati</dc:creator>
  <cp:lastModifiedBy>Massimiliano Serati</cp:lastModifiedBy>
  <cp:revision>8</cp:revision>
  <dcterms:created xsi:type="dcterms:W3CDTF">2019-05-01T23:19:23Z</dcterms:created>
  <dcterms:modified xsi:type="dcterms:W3CDTF">2019-06-04T09:02:28Z</dcterms:modified>
</cp:coreProperties>
</file>