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1" r:id="rId4"/>
    <p:sldId id="275" r:id="rId5"/>
    <p:sldId id="273" r:id="rId6"/>
    <p:sldId id="274" r:id="rId7"/>
    <p:sldId id="260" r:id="rId8"/>
    <p:sldId id="263" r:id="rId9"/>
    <p:sldId id="265" r:id="rId10"/>
    <p:sldId id="266" r:id="rId11"/>
    <p:sldId id="261" r:id="rId12"/>
    <p:sldId id="262" r:id="rId13"/>
    <p:sldId id="267" r:id="rId14"/>
    <p:sldId id="257" r:id="rId15"/>
    <p:sldId id="258" r:id="rId16"/>
    <p:sldId id="264" r:id="rId17"/>
    <p:sldId id="270" r:id="rId18"/>
    <p:sldId id="268" r:id="rId19"/>
    <p:sldId id="276" r:id="rId20"/>
    <p:sldId id="277" r:id="rId21"/>
    <p:sldId id="259" r:id="rId22"/>
    <p:sldId id="278" r:id="rId23"/>
    <p:sldId id="269" r:id="rId2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58"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024D9-7907-47D4-AD49-207EF3CCDC2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C0D4D458-27ED-46E0-856B-266912E0FB77}">
      <dgm:prSet phldrT="[Testo]"/>
      <dgm:spPr/>
      <dgm:t>
        <a:bodyPr/>
        <a:lstStyle/>
        <a:p>
          <a:r>
            <a:rPr lang="it-IT" dirty="0"/>
            <a:t>Crescita economica</a:t>
          </a:r>
        </a:p>
      </dgm:t>
    </dgm:pt>
    <dgm:pt modelId="{4DBE4FBD-E828-4BD3-81B1-0C0D334FE500}" type="parTrans" cxnId="{8DCF6B6A-D49F-4B5F-851B-BB239079ED12}">
      <dgm:prSet/>
      <dgm:spPr/>
      <dgm:t>
        <a:bodyPr/>
        <a:lstStyle/>
        <a:p>
          <a:endParaRPr lang="it-IT"/>
        </a:p>
      </dgm:t>
    </dgm:pt>
    <dgm:pt modelId="{F91EE281-34E6-4F2A-89B5-30DB09A03AF8}" type="sibTrans" cxnId="{8DCF6B6A-D49F-4B5F-851B-BB239079ED12}">
      <dgm:prSet/>
      <dgm:spPr/>
      <dgm:t>
        <a:bodyPr/>
        <a:lstStyle/>
        <a:p>
          <a:endParaRPr lang="it-IT"/>
        </a:p>
      </dgm:t>
    </dgm:pt>
    <dgm:pt modelId="{A7DF49C2-AE46-46F2-8B2D-50C84654217C}">
      <dgm:prSet phldrT="[Testo]"/>
      <dgm:spPr/>
      <dgm:t>
        <a:bodyPr/>
        <a:lstStyle/>
        <a:p>
          <a:r>
            <a:rPr lang="it-IT" dirty="0"/>
            <a:t>Endogena</a:t>
          </a:r>
        </a:p>
      </dgm:t>
    </dgm:pt>
    <dgm:pt modelId="{A49137B7-0AC3-4581-9F4D-C2303DE70D2B}" type="parTrans" cxnId="{812B9820-C920-406D-9B1F-B392A48A9942}">
      <dgm:prSet/>
      <dgm:spPr/>
      <dgm:t>
        <a:bodyPr/>
        <a:lstStyle/>
        <a:p>
          <a:endParaRPr lang="it-IT"/>
        </a:p>
      </dgm:t>
    </dgm:pt>
    <dgm:pt modelId="{64F1E50B-77B1-483A-A03A-9861F7189025}" type="sibTrans" cxnId="{812B9820-C920-406D-9B1F-B392A48A9942}">
      <dgm:prSet/>
      <dgm:spPr/>
      <dgm:t>
        <a:bodyPr/>
        <a:lstStyle/>
        <a:p>
          <a:endParaRPr lang="it-IT"/>
        </a:p>
      </dgm:t>
    </dgm:pt>
    <dgm:pt modelId="{663DC072-3500-4C60-B185-3154D9FEF20C}">
      <dgm:prSet phldrT="[Testo]"/>
      <dgm:spPr/>
      <dgm:t>
        <a:bodyPr/>
        <a:lstStyle/>
        <a:p>
          <a:r>
            <a:rPr lang="it-IT" dirty="0"/>
            <a:t>Crescita del capitale</a:t>
          </a:r>
        </a:p>
      </dgm:t>
    </dgm:pt>
    <dgm:pt modelId="{EDB25FAC-7CD3-44AE-8FD0-FEBD485390D8}" type="parTrans" cxnId="{55023E3C-304D-431A-8B13-6924CFF82BEA}">
      <dgm:prSet/>
      <dgm:spPr/>
      <dgm:t>
        <a:bodyPr/>
        <a:lstStyle/>
        <a:p>
          <a:endParaRPr lang="it-IT"/>
        </a:p>
      </dgm:t>
    </dgm:pt>
    <dgm:pt modelId="{5CA0F954-C63C-45EF-B0DB-86DB7DA7B571}" type="sibTrans" cxnId="{55023E3C-304D-431A-8B13-6924CFF82BEA}">
      <dgm:prSet/>
      <dgm:spPr/>
      <dgm:t>
        <a:bodyPr/>
        <a:lstStyle/>
        <a:p>
          <a:endParaRPr lang="it-IT"/>
        </a:p>
      </dgm:t>
    </dgm:pt>
    <dgm:pt modelId="{B3C57F8B-7B5A-4CE8-9904-B2D271FF0509}">
      <dgm:prSet phldrT="[Testo]"/>
      <dgm:spPr/>
      <dgm:t>
        <a:bodyPr/>
        <a:lstStyle/>
        <a:p>
          <a:r>
            <a:rPr lang="it-IT" dirty="0"/>
            <a:t>Accumulazione di conoscenza</a:t>
          </a:r>
        </a:p>
      </dgm:t>
    </dgm:pt>
    <dgm:pt modelId="{F7FEE532-474E-4A7F-957C-777C32D19FB7}" type="parTrans" cxnId="{9AE830D8-A0DD-42C2-8157-EF53FC8D2505}">
      <dgm:prSet/>
      <dgm:spPr/>
      <dgm:t>
        <a:bodyPr/>
        <a:lstStyle/>
        <a:p>
          <a:endParaRPr lang="it-IT"/>
        </a:p>
      </dgm:t>
    </dgm:pt>
    <dgm:pt modelId="{BC98141C-34D7-4DBC-BCD5-DA8888497C39}" type="sibTrans" cxnId="{9AE830D8-A0DD-42C2-8157-EF53FC8D2505}">
      <dgm:prSet/>
      <dgm:spPr/>
      <dgm:t>
        <a:bodyPr/>
        <a:lstStyle/>
        <a:p>
          <a:endParaRPr lang="it-IT"/>
        </a:p>
      </dgm:t>
    </dgm:pt>
    <dgm:pt modelId="{951CDB0D-6E5A-43E9-AD16-B6D50064E1FF}">
      <dgm:prSet phldrT="[Testo]"/>
      <dgm:spPr/>
      <dgm:t>
        <a:bodyPr/>
        <a:lstStyle/>
        <a:p>
          <a:r>
            <a:rPr lang="it-IT" dirty="0"/>
            <a:t>Esogena</a:t>
          </a:r>
        </a:p>
      </dgm:t>
    </dgm:pt>
    <dgm:pt modelId="{2E10EAB2-D2E5-4FFA-BFA6-3FD183C2ADFC}" type="parTrans" cxnId="{9EEBFE05-66BA-4753-B9DC-02CBF55E56E4}">
      <dgm:prSet/>
      <dgm:spPr/>
      <dgm:t>
        <a:bodyPr/>
        <a:lstStyle/>
        <a:p>
          <a:endParaRPr lang="it-IT"/>
        </a:p>
      </dgm:t>
    </dgm:pt>
    <dgm:pt modelId="{92314ECA-26C7-434C-8901-A3B82743B3D4}" type="sibTrans" cxnId="{9EEBFE05-66BA-4753-B9DC-02CBF55E56E4}">
      <dgm:prSet/>
      <dgm:spPr/>
      <dgm:t>
        <a:bodyPr/>
        <a:lstStyle/>
        <a:p>
          <a:endParaRPr lang="it-IT"/>
        </a:p>
      </dgm:t>
    </dgm:pt>
    <dgm:pt modelId="{16E241E7-74BD-48D8-9867-A69398F02179}" type="pres">
      <dgm:prSet presAssocID="{FB3024D9-7907-47D4-AD49-207EF3CCDC26}" presName="hierChild1" presStyleCnt="0">
        <dgm:presLayoutVars>
          <dgm:chPref val="1"/>
          <dgm:dir/>
          <dgm:animOne val="branch"/>
          <dgm:animLvl val="lvl"/>
          <dgm:resizeHandles/>
        </dgm:presLayoutVars>
      </dgm:prSet>
      <dgm:spPr/>
    </dgm:pt>
    <dgm:pt modelId="{272DD05F-F1B2-4D9F-B65E-7844FF7EAEA5}" type="pres">
      <dgm:prSet presAssocID="{C0D4D458-27ED-46E0-856B-266912E0FB77}" presName="hierRoot1" presStyleCnt="0"/>
      <dgm:spPr/>
    </dgm:pt>
    <dgm:pt modelId="{727E3485-6B42-4B29-A96B-E7AE4CA3C8A4}" type="pres">
      <dgm:prSet presAssocID="{C0D4D458-27ED-46E0-856B-266912E0FB77}" presName="composite" presStyleCnt="0"/>
      <dgm:spPr/>
    </dgm:pt>
    <dgm:pt modelId="{96301F63-02B1-4F07-828A-19580092810B}" type="pres">
      <dgm:prSet presAssocID="{C0D4D458-27ED-46E0-856B-266912E0FB77}" presName="background" presStyleLbl="node0" presStyleIdx="0" presStyleCnt="1"/>
      <dgm:spPr/>
    </dgm:pt>
    <dgm:pt modelId="{2189077E-0E49-4E42-A526-1F7305177817}" type="pres">
      <dgm:prSet presAssocID="{C0D4D458-27ED-46E0-856B-266912E0FB77}" presName="text" presStyleLbl="fgAcc0" presStyleIdx="0" presStyleCnt="1">
        <dgm:presLayoutVars>
          <dgm:chPref val="3"/>
        </dgm:presLayoutVars>
      </dgm:prSet>
      <dgm:spPr/>
    </dgm:pt>
    <dgm:pt modelId="{2A15B2E8-C41D-4A3E-818F-A18398E3DDA2}" type="pres">
      <dgm:prSet presAssocID="{C0D4D458-27ED-46E0-856B-266912E0FB77}" presName="hierChild2" presStyleCnt="0"/>
      <dgm:spPr/>
    </dgm:pt>
    <dgm:pt modelId="{9FAFAA60-3219-4291-8998-E742E76872B9}" type="pres">
      <dgm:prSet presAssocID="{A49137B7-0AC3-4581-9F4D-C2303DE70D2B}" presName="Name10" presStyleLbl="parChTrans1D2" presStyleIdx="0" presStyleCnt="2"/>
      <dgm:spPr/>
    </dgm:pt>
    <dgm:pt modelId="{C859B13D-6E9B-4EAE-AE4F-FFD075E77D77}" type="pres">
      <dgm:prSet presAssocID="{A7DF49C2-AE46-46F2-8B2D-50C84654217C}" presName="hierRoot2" presStyleCnt="0"/>
      <dgm:spPr/>
    </dgm:pt>
    <dgm:pt modelId="{45F1ADD9-EE54-4853-BEDD-67D0C05D89EA}" type="pres">
      <dgm:prSet presAssocID="{A7DF49C2-AE46-46F2-8B2D-50C84654217C}" presName="composite2" presStyleCnt="0"/>
      <dgm:spPr/>
    </dgm:pt>
    <dgm:pt modelId="{92676629-A9C6-4BA0-A313-E0E8E75CAE43}" type="pres">
      <dgm:prSet presAssocID="{A7DF49C2-AE46-46F2-8B2D-50C84654217C}" presName="background2" presStyleLbl="node2" presStyleIdx="0" presStyleCnt="2"/>
      <dgm:spPr/>
    </dgm:pt>
    <dgm:pt modelId="{B39244EA-15A9-4B12-AC7A-96678FB41E69}" type="pres">
      <dgm:prSet presAssocID="{A7DF49C2-AE46-46F2-8B2D-50C84654217C}" presName="text2" presStyleLbl="fgAcc2" presStyleIdx="0" presStyleCnt="2">
        <dgm:presLayoutVars>
          <dgm:chPref val="3"/>
        </dgm:presLayoutVars>
      </dgm:prSet>
      <dgm:spPr/>
    </dgm:pt>
    <dgm:pt modelId="{0DB7AE3D-C261-4900-B464-126F37E38BAB}" type="pres">
      <dgm:prSet presAssocID="{A7DF49C2-AE46-46F2-8B2D-50C84654217C}" presName="hierChild3" presStyleCnt="0"/>
      <dgm:spPr/>
    </dgm:pt>
    <dgm:pt modelId="{F95E6CA4-7B92-46E2-B8FB-5A0FA5A41335}" type="pres">
      <dgm:prSet presAssocID="{EDB25FAC-7CD3-44AE-8FD0-FEBD485390D8}" presName="Name17" presStyleLbl="parChTrans1D3" presStyleIdx="0" presStyleCnt="2"/>
      <dgm:spPr/>
    </dgm:pt>
    <dgm:pt modelId="{CF9FCD94-07FB-40F1-9543-9E3014102A80}" type="pres">
      <dgm:prSet presAssocID="{663DC072-3500-4C60-B185-3154D9FEF20C}" presName="hierRoot3" presStyleCnt="0"/>
      <dgm:spPr/>
    </dgm:pt>
    <dgm:pt modelId="{328B726C-CDA0-4EAE-903A-D0FEA73B5960}" type="pres">
      <dgm:prSet presAssocID="{663DC072-3500-4C60-B185-3154D9FEF20C}" presName="composite3" presStyleCnt="0"/>
      <dgm:spPr/>
    </dgm:pt>
    <dgm:pt modelId="{F6AED2DC-124C-4F16-8A7E-0DA826C6739C}" type="pres">
      <dgm:prSet presAssocID="{663DC072-3500-4C60-B185-3154D9FEF20C}" presName="background3" presStyleLbl="node3" presStyleIdx="0" presStyleCnt="2"/>
      <dgm:spPr/>
    </dgm:pt>
    <dgm:pt modelId="{7A8F7937-3376-471E-870B-C186FDC6ED35}" type="pres">
      <dgm:prSet presAssocID="{663DC072-3500-4C60-B185-3154D9FEF20C}" presName="text3" presStyleLbl="fgAcc3" presStyleIdx="0" presStyleCnt="2">
        <dgm:presLayoutVars>
          <dgm:chPref val="3"/>
        </dgm:presLayoutVars>
      </dgm:prSet>
      <dgm:spPr/>
    </dgm:pt>
    <dgm:pt modelId="{06E24D1A-6E80-4DAA-BBD4-F5B9AC2D560B}" type="pres">
      <dgm:prSet presAssocID="{663DC072-3500-4C60-B185-3154D9FEF20C}" presName="hierChild4" presStyleCnt="0"/>
      <dgm:spPr/>
    </dgm:pt>
    <dgm:pt modelId="{18C1EAA5-D92F-4936-9FFD-A72D16B41B4B}" type="pres">
      <dgm:prSet presAssocID="{F7FEE532-474E-4A7F-957C-777C32D19FB7}" presName="Name17" presStyleLbl="parChTrans1D3" presStyleIdx="1" presStyleCnt="2"/>
      <dgm:spPr/>
    </dgm:pt>
    <dgm:pt modelId="{3ED4F5A1-D548-4686-B648-3313B80B238D}" type="pres">
      <dgm:prSet presAssocID="{B3C57F8B-7B5A-4CE8-9904-B2D271FF0509}" presName="hierRoot3" presStyleCnt="0"/>
      <dgm:spPr/>
    </dgm:pt>
    <dgm:pt modelId="{0EBF463A-11BE-429F-B6BF-0A4B13C04221}" type="pres">
      <dgm:prSet presAssocID="{B3C57F8B-7B5A-4CE8-9904-B2D271FF0509}" presName="composite3" presStyleCnt="0"/>
      <dgm:spPr/>
    </dgm:pt>
    <dgm:pt modelId="{22BDA587-EB1D-4FAD-8BC7-C250106253E4}" type="pres">
      <dgm:prSet presAssocID="{B3C57F8B-7B5A-4CE8-9904-B2D271FF0509}" presName="background3" presStyleLbl="node3" presStyleIdx="1" presStyleCnt="2"/>
      <dgm:spPr/>
    </dgm:pt>
    <dgm:pt modelId="{F7EA4FBC-9EA9-4EBA-9A8C-B54D7E78E14C}" type="pres">
      <dgm:prSet presAssocID="{B3C57F8B-7B5A-4CE8-9904-B2D271FF0509}" presName="text3" presStyleLbl="fgAcc3" presStyleIdx="1" presStyleCnt="2">
        <dgm:presLayoutVars>
          <dgm:chPref val="3"/>
        </dgm:presLayoutVars>
      </dgm:prSet>
      <dgm:spPr/>
    </dgm:pt>
    <dgm:pt modelId="{A547DB1F-3D44-4FFC-9933-51C7DF290BB8}" type="pres">
      <dgm:prSet presAssocID="{B3C57F8B-7B5A-4CE8-9904-B2D271FF0509}" presName="hierChild4" presStyleCnt="0"/>
      <dgm:spPr/>
    </dgm:pt>
    <dgm:pt modelId="{A8A882D4-ACF8-477B-A0A5-84DC17B696DE}" type="pres">
      <dgm:prSet presAssocID="{2E10EAB2-D2E5-4FFA-BFA6-3FD183C2ADFC}" presName="Name10" presStyleLbl="parChTrans1D2" presStyleIdx="1" presStyleCnt="2"/>
      <dgm:spPr/>
    </dgm:pt>
    <dgm:pt modelId="{B48BB517-08EA-4C6E-A194-2DE0DEA9D8E7}" type="pres">
      <dgm:prSet presAssocID="{951CDB0D-6E5A-43E9-AD16-B6D50064E1FF}" presName="hierRoot2" presStyleCnt="0"/>
      <dgm:spPr/>
    </dgm:pt>
    <dgm:pt modelId="{55CE742A-8568-4A1A-8556-48E7BCBD4F57}" type="pres">
      <dgm:prSet presAssocID="{951CDB0D-6E5A-43E9-AD16-B6D50064E1FF}" presName="composite2" presStyleCnt="0"/>
      <dgm:spPr/>
    </dgm:pt>
    <dgm:pt modelId="{B831B1DB-DFC9-4389-8ED3-EE15728E5688}" type="pres">
      <dgm:prSet presAssocID="{951CDB0D-6E5A-43E9-AD16-B6D50064E1FF}" presName="background2" presStyleLbl="node2" presStyleIdx="1" presStyleCnt="2"/>
      <dgm:spPr/>
    </dgm:pt>
    <dgm:pt modelId="{A6883BA3-0107-4E63-A2B8-4FBC1C5AC34D}" type="pres">
      <dgm:prSet presAssocID="{951CDB0D-6E5A-43E9-AD16-B6D50064E1FF}" presName="text2" presStyleLbl="fgAcc2" presStyleIdx="1" presStyleCnt="2">
        <dgm:presLayoutVars>
          <dgm:chPref val="3"/>
        </dgm:presLayoutVars>
      </dgm:prSet>
      <dgm:spPr/>
    </dgm:pt>
    <dgm:pt modelId="{A8CD20F8-9BBE-4768-8ADA-4CCAF8023A44}" type="pres">
      <dgm:prSet presAssocID="{951CDB0D-6E5A-43E9-AD16-B6D50064E1FF}" presName="hierChild3" presStyleCnt="0"/>
      <dgm:spPr/>
    </dgm:pt>
  </dgm:ptLst>
  <dgm:cxnLst>
    <dgm:cxn modelId="{CAE48405-5DC6-4471-A72B-5ED067C76A1E}" type="presOf" srcId="{951CDB0D-6E5A-43E9-AD16-B6D50064E1FF}" destId="{A6883BA3-0107-4E63-A2B8-4FBC1C5AC34D}" srcOrd="0" destOrd="0" presId="urn:microsoft.com/office/officeart/2005/8/layout/hierarchy1"/>
    <dgm:cxn modelId="{9EEBFE05-66BA-4753-B9DC-02CBF55E56E4}" srcId="{C0D4D458-27ED-46E0-856B-266912E0FB77}" destId="{951CDB0D-6E5A-43E9-AD16-B6D50064E1FF}" srcOrd="1" destOrd="0" parTransId="{2E10EAB2-D2E5-4FFA-BFA6-3FD183C2ADFC}" sibTransId="{92314ECA-26C7-434C-8901-A3B82743B3D4}"/>
    <dgm:cxn modelId="{812B9820-C920-406D-9B1F-B392A48A9942}" srcId="{C0D4D458-27ED-46E0-856B-266912E0FB77}" destId="{A7DF49C2-AE46-46F2-8B2D-50C84654217C}" srcOrd="0" destOrd="0" parTransId="{A49137B7-0AC3-4581-9F4D-C2303DE70D2B}" sibTransId="{64F1E50B-77B1-483A-A03A-9861F7189025}"/>
    <dgm:cxn modelId="{5090922A-62C3-44A9-A263-DAE8013A858C}" type="presOf" srcId="{EDB25FAC-7CD3-44AE-8FD0-FEBD485390D8}" destId="{F95E6CA4-7B92-46E2-B8FB-5A0FA5A41335}" srcOrd="0" destOrd="0" presId="urn:microsoft.com/office/officeart/2005/8/layout/hierarchy1"/>
    <dgm:cxn modelId="{55023E3C-304D-431A-8B13-6924CFF82BEA}" srcId="{A7DF49C2-AE46-46F2-8B2D-50C84654217C}" destId="{663DC072-3500-4C60-B185-3154D9FEF20C}" srcOrd="0" destOrd="0" parTransId="{EDB25FAC-7CD3-44AE-8FD0-FEBD485390D8}" sibTransId="{5CA0F954-C63C-45EF-B0DB-86DB7DA7B571}"/>
    <dgm:cxn modelId="{4C7AD55B-7495-43B7-B880-29FF1764E1D0}" type="presOf" srcId="{663DC072-3500-4C60-B185-3154D9FEF20C}" destId="{7A8F7937-3376-471E-870B-C186FDC6ED35}" srcOrd="0" destOrd="0" presId="urn:microsoft.com/office/officeart/2005/8/layout/hierarchy1"/>
    <dgm:cxn modelId="{8DCF6B6A-D49F-4B5F-851B-BB239079ED12}" srcId="{FB3024D9-7907-47D4-AD49-207EF3CCDC26}" destId="{C0D4D458-27ED-46E0-856B-266912E0FB77}" srcOrd="0" destOrd="0" parTransId="{4DBE4FBD-E828-4BD3-81B1-0C0D334FE500}" sibTransId="{F91EE281-34E6-4F2A-89B5-30DB09A03AF8}"/>
    <dgm:cxn modelId="{5C637193-81E4-4410-8DF1-494178A95824}" type="presOf" srcId="{2E10EAB2-D2E5-4FFA-BFA6-3FD183C2ADFC}" destId="{A8A882D4-ACF8-477B-A0A5-84DC17B696DE}" srcOrd="0" destOrd="0" presId="urn:microsoft.com/office/officeart/2005/8/layout/hierarchy1"/>
    <dgm:cxn modelId="{D07F919A-922B-4E4A-B453-0FEC0C2CCED4}" type="presOf" srcId="{FB3024D9-7907-47D4-AD49-207EF3CCDC26}" destId="{16E241E7-74BD-48D8-9867-A69398F02179}" srcOrd="0" destOrd="0" presId="urn:microsoft.com/office/officeart/2005/8/layout/hierarchy1"/>
    <dgm:cxn modelId="{19BAD8A7-D629-463A-841A-A9D8E75CDD19}" type="presOf" srcId="{F7FEE532-474E-4A7F-957C-777C32D19FB7}" destId="{18C1EAA5-D92F-4936-9FFD-A72D16B41B4B}" srcOrd="0" destOrd="0" presId="urn:microsoft.com/office/officeart/2005/8/layout/hierarchy1"/>
    <dgm:cxn modelId="{1C6C5ECE-F4EC-42B4-A653-5E9CEF327E02}" type="presOf" srcId="{B3C57F8B-7B5A-4CE8-9904-B2D271FF0509}" destId="{F7EA4FBC-9EA9-4EBA-9A8C-B54D7E78E14C}" srcOrd="0" destOrd="0" presId="urn:microsoft.com/office/officeart/2005/8/layout/hierarchy1"/>
    <dgm:cxn modelId="{85CB02D4-8D9C-406D-BF33-B1A1248A1C23}" type="presOf" srcId="{A7DF49C2-AE46-46F2-8B2D-50C84654217C}" destId="{B39244EA-15A9-4B12-AC7A-96678FB41E69}" srcOrd="0" destOrd="0" presId="urn:microsoft.com/office/officeart/2005/8/layout/hierarchy1"/>
    <dgm:cxn modelId="{9AE830D8-A0DD-42C2-8157-EF53FC8D2505}" srcId="{A7DF49C2-AE46-46F2-8B2D-50C84654217C}" destId="{B3C57F8B-7B5A-4CE8-9904-B2D271FF0509}" srcOrd="1" destOrd="0" parTransId="{F7FEE532-474E-4A7F-957C-777C32D19FB7}" sibTransId="{BC98141C-34D7-4DBC-BCD5-DA8888497C39}"/>
    <dgm:cxn modelId="{C9E755EB-0404-4094-A513-60A481981A1A}" type="presOf" srcId="{C0D4D458-27ED-46E0-856B-266912E0FB77}" destId="{2189077E-0E49-4E42-A526-1F7305177817}" srcOrd="0" destOrd="0" presId="urn:microsoft.com/office/officeart/2005/8/layout/hierarchy1"/>
    <dgm:cxn modelId="{EF6105EC-0028-4C80-AF6C-C72E4F38C620}" type="presOf" srcId="{A49137B7-0AC3-4581-9F4D-C2303DE70D2B}" destId="{9FAFAA60-3219-4291-8998-E742E76872B9}" srcOrd="0" destOrd="0" presId="urn:microsoft.com/office/officeart/2005/8/layout/hierarchy1"/>
    <dgm:cxn modelId="{6AE7EF78-046B-445D-AEA3-E2DCC0BC6C4B}" type="presParOf" srcId="{16E241E7-74BD-48D8-9867-A69398F02179}" destId="{272DD05F-F1B2-4D9F-B65E-7844FF7EAEA5}" srcOrd="0" destOrd="0" presId="urn:microsoft.com/office/officeart/2005/8/layout/hierarchy1"/>
    <dgm:cxn modelId="{54DD6C29-825C-4C45-9233-62D7187EA758}" type="presParOf" srcId="{272DD05F-F1B2-4D9F-B65E-7844FF7EAEA5}" destId="{727E3485-6B42-4B29-A96B-E7AE4CA3C8A4}" srcOrd="0" destOrd="0" presId="urn:microsoft.com/office/officeart/2005/8/layout/hierarchy1"/>
    <dgm:cxn modelId="{98BE4325-7C4E-49FF-8940-19F3A594AF7A}" type="presParOf" srcId="{727E3485-6B42-4B29-A96B-E7AE4CA3C8A4}" destId="{96301F63-02B1-4F07-828A-19580092810B}" srcOrd="0" destOrd="0" presId="urn:microsoft.com/office/officeart/2005/8/layout/hierarchy1"/>
    <dgm:cxn modelId="{A8F4ED62-96E1-4523-9D04-B3FE3662499E}" type="presParOf" srcId="{727E3485-6B42-4B29-A96B-E7AE4CA3C8A4}" destId="{2189077E-0E49-4E42-A526-1F7305177817}" srcOrd="1" destOrd="0" presId="urn:microsoft.com/office/officeart/2005/8/layout/hierarchy1"/>
    <dgm:cxn modelId="{53E00966-D411-4C16-B205-4AA671C9AD63}" type="presParOf" srcId="{272DD05F-F1B2-4D9F-B65E-7844FF7EAEA5}" destId="{2A15B2E8-C41D-4A3E-818F-A18398E3DDA2}" srcOrd="1" destOrd="0" presId="urn:microsoft.com/office/officeart/2005/8/layout/hierarchy1"/>
    <dgm:cxn modelId="{08FE754B-2017-4964-9AA4-1226FFE4DA5C}" type="presParOf" srcId="{2A15B2E8-C41D-4A3E-818F-A18398E3DDA2}" destId="{9FAFAA60-3219-4291-8998-E742E76872B9}" srcOrd="0" destOrd="0" presId="urn:microsoft.com/office/officeart/2005/8/layout/hierarchy1"/>
    <dgm:cxn modelId="{0FF3474C-A15E-4661-A11A-C5945C67202C}" type="presParOf" srcId="{2A15B2E8-C41D-4A3E-818F-A18398E3DDA2}" destId="{C859B13D-6E9B-4EAE-AE4F-FFD075E77D77}" srcOrd="1" destOrd="0" presId="urn:microsoft.com/office/officeart/2005/8/layout/hierarchy1"/>
    <dgm:cxn modelId="{6338584C-E1D4-45D8-8E33-188CA7D661BF}" type="presParOf" srcId="{C859B13D-6E9B-4EAE-AE4F-FFD075E77D77}" destId="{45F1ADD9-EE54-4853-BEDD-67D0C05D89EA}" srcOrd="0" destOrd="0" presId="urn:microsoft.com/office/officeart/2005/8/layout/hierarchy1"/>
    <dgm:cxn modelId="{05C884DC-75C7-4778-B607-7CB9493535FA}" type="presParOf" srcId="{45F1ADD9-EE54-4853-BEDD-67D0C05D89EA}" destId="{92676629-A9C6-4BA0-A313-E0E8E75CAE43}" srcOrd="0" destOrd="0" presId="urn:microsoft.com/office/officeart/2005/8/layout/hierarchy1"/>
    <dgm:cxn modelId="{961D0B0E-BA53-43ED-98C2-FA335BEA5D15}" type="presParOf" srcId="{45F1ADD9-EE54-4853-BEDD-67D0C05D89EA}" destId="{B39244EA-15A9-4B12-AC7A-96678FB41E69}" srcOrd="1" destOrd="0" presId="urn:microsoft.com/office/officeart/2005/8/layout/hierarchy1"/>
    <dgm:cxn modelId="{0FD10426-7B95-437E-BFCC-48B5603D38A2}" type="presParOf" srcId="{C859B13D-6E9B-4EAE-AE4F-FFD075E77D77}" destId="{0DB7AE3D-C261-4900-B464-126F37E38BAB}" srcOrd="1" destOrd="0" presId="urn:microsoft.com/office/officeart/2005/8/layout/hierarchy1"/>
    <dgm:cxn modelId="{A370764C-9D49-49C9-A7CD-88A80C5276F1}" type="presParOf" srcId="{0DB7AE3D-C261-4900-B464-126F37E38BAB}" destId="{F95E6CA4-7B92-46E2-B8FB-5A0FA5A41335}" srcOrd="0" destOrd="0" presId="urn:microsoft.com/office/officeart/2005/8/layout/hierarchy1"/>
    <dgm:cxn modelId="{BB2E0299-10C4-4222-9C4B-0B7D2CEACE46}" type="presParOf" srcId="{0DB7AE3D-C261-4900-B464-126F37E38BAB}" destId="{CF9FCD94-07FB-40F1-9543-9E3014102A80}" srcOrd="1" destOrd="0" presId="urn:microsoft.com/office/officeart/2005/8/layout/hierarchy1"/>
    <dgm:cxn modelId="{F96EE6CF-7080-47D3-B8D0-C7BE1BEEEDE7}" type="presParOf" srcId="{CF9FCD94-07FB-40F1-9543-9E3014102A80}" destId="{328B726C-CDA0-4EAE-903A-D0FEA73B5960}" srcOrd="0" destOrd="0" presId="urn:microsoft.com/office/officeart/2005/8/layout/hierarchy1"/>
    <dgm:cxn modelId="{045B6307-744F-4779-AC68-37569F5FD049}" type="presParOf" srcId="{328B726C-CDA0-4EAE-903A-D0FEA73B5960}" destId="{F6AED2DC-124C-4F16-8A7E-0DA826C6739C}" srcOrd="0" destOrd="0" presId="urn:microsoft.com/office/officeart/2005/8/layout/hierarchy1"/>
    <dgm:cxn modelId="{99A36214-CB4C-43B2-ABE9-0589043DE7FA}" type="presParOf" srcId="{328B726C-CDA0-4EAE-903A-D0FEA73B5960}" destId="{7A8F7937-3376-471E-870B-C186FDC6ED35}" srcOrd="1" destOrd="0" presId="urn:microsoft.com/office/officeart/2005/8/layout/hierarchy1"/>
    <dgm:cxn modelId="{1B79512C-723E-4900-8F6C-86FF5EB9729C}" type="presParOf" srcId="{CF9FCD94-07FB-40F1-9543-9E3014102A80}" destId="{06E24D1A-6E80-4DAA-BBD4-F5B9AC2D560B}" srcOrd="1" destOrd="0" presId="urn:microsoft.com/office/officeart/2005/8/layout/hierarchy1"/>
    <dgm:cxn modelId="{2E10DDC3-57F7-4A98-BD00-E5050AB52736}" type="presParOf" srcId="{0DB7AE3D-C261-4900-B464-126F37E38BAB}" destId="{18C1EAA5-D92F-4936-9FFD-A72D16B41B4B}" srcOrd="2" destOrd="0" presId="urn:microsoft.com/office/officeart/2005/8/layout/hierarchy1"/>
    <dgm:cxn modelId="{67DAA9D9-D023-48D5-890D-A694D67B2A1B}" type="presParOf" srcId="{0DB7AE3D-C261-4900-B464-126F37E38BAB}" destId="{3ED4F5A1-D548-4686-B648-3313B80B238D}" srcOrd="3" destOrd="0" presId="urn:microsoft.com/office/officeart/2005/8/layout/hierarchy1"/>
    <dgm:cxn modelId="{72317FEB-543B-4E5F-BC77-5F7348F2CA97}" type="presParOf" srcId="{3ED4F5A1-D548-4686-B648-3313B80B238D}" destId="{0EBF463A-11BE-429F-B6BF-0A4B13C04221}" srcOrd="0" destOrd="0" presId="urn:microsoft.com/office/officeart/2005/8/layout/hierarchy1"/>
    <dgm:cxn modelId="{4B5B8C96-38F5-4C31-8198-0C87DE361AC7}" type="presParOf" srcId="{0EBF463A-11BE-429F-B6BF-0A4B13C04221}" destId="{22BDA587-EB1D-4FAD-8BC7-C250106253E4}" srcOrd="0" destOrd="0" presId="urn:microsoft.com/office/officeart/2005/8/layout/hierarchy1"/>
    <dgm:cxn modelId="{9D526274-8828-4230-9292-037C4B23708E}" type="presParOf" srcId="{0EBF463A-11BE-429F-B6BF-0A4B13C04221}" destId="{F7EA4FBC-9EA9-4EBA-9A8C-B54D7E78E14C}" srcOrd="1" destOrd="0" presId="urn:microsoft.com/office/officeart/2005/8/layout/hierarchy1"/>
    <dgm:cxn modelId="{10F17953-57A5-4FD1-8292-57C6201D10FD}" type="presParOf" srcId="{3ED4F5A1-D548-4686-B648-3313B80B238D}" destId="{A547DB1F-3D44-4FFC-9933-51C7DF290BB8}" srcOrd="1" destOrd="0" presId="urn:microsoft.com/office/officeart/2005/8/layout/hierarchy1"/>
    <dgm:cxn modelId="{ECBD69A6-0A67-4952-9CC2-83A647C28D54}" type="presParOf" srcId="{2A15B2E8-C41D-4A3E-818F-A18398E3DDA2}" destId="{A8A882D4-ACF8-477B-A0A5-84DC17B696DE}" srcOrd="2" destOrd="0" presId="urn:microsoft.com/office/officeart/2005/8/layout/hierarchy1"/>
    <dgm:cxn modelId="{88D2B1FF-2A2F-4AD2-A702-5B8D34296A48}" type="presParOf" srcId="{2A15B2E8-C41D-4A3E-818F-A18398E3DDA2}" destId="{B48BB517-08EA-4C6E-A194-2DE0DEA9D8E7}" srcOrd="3" destOrd="0" presId="urn:microsoft.com/office/officeart/2005/8/layout/hierarchy1"/>
    <dgm:cxn modelId="{5F8D34E8-5E47-4A30-BABB-57E445A9C687}" type="presParOf" srcId="{B48BB517-08EA-4C6E-A194-2DE0DEA9D8E7}" destId="{55CE742A-8568-4A1A-8556-48E7BCBD4F57}" srcOrd="0" destOrd="0" presId="urn:microsoft.com/office/officeart/2005/8/layout/hierarchy1"/>
    <dgm:cxn modelId="{3928B7CF-2C2A-42EE-8C20-FE6B27E4C86A}" type="presParOf" srcId="{55CE742A-8568-4A1A-8556-48E7BCBD4F57}" destId="{B831B1DB-DFC9-4389-8ED3-EE15728E5688}" srcOrd="0" destOrd="0" presId="urn:microsoft.com/office/officeart/2005/8/layout/hierarchy1"/>
    <dgm:cxn modelId="{EA6CAC75-30AC-4258-B3DF-118786D3CDF4}" type="presParOf" srcId="{55CE742A-8568-4A1A-8556-48E7BCBD4F57}" destId="{A6883BA3-0107-4E63-A2B8-4FBC1C5AC34D}" srcOrd="1" destOrd="0" presId="urn:microsoft.com/office/officeart/2005/8/layout/hierarchy1"/>
    <dgm:cxn modelId="{FE647688-D2E2-43F3-ADE4-F412B70F8315}" type="presParOf" srcId="{B48BB517-08EA-4C6E-A194-2DE0DEA9D8E7}" destId="{A8CD20F8-9BBE-4768-8ADA-4CCAF8023A4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A882D4-ACF8-477B-A0A5-84DC17B696DE}">
      <dsp:nvSpPr>
        <dsp:cNvPr id="0" name=""/>
        <dsp:cNvSpPr/>
      </dsp:nvSpPr>
      <dsp:spPr>
        <a:xfrm>
          <a:off x="3439790" y="995933"/>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C1EAA5-D92F-4936-9FFD-A72D16B41B4B}">
      <dsp:nvSpPr>
        <dsp:cNvPr id="0" name=""/>
        <dsp:cNvSpPr/>
      </dsp:nvSpPr>
      <dsp:spPr>
        <a:xfrm>
          <a:off x="2482081" y="2446862"/>
          <a:ext cx="957708" cy="455782"/>
        </a:xfrm>
        <a:custGeom>
          <a:avLst/>
          <a:gdLst/>
          <a:ahLst/>
          <a:cxnLst/>
          <a:rect l="0" t="0" r="0" b="0"/>
          <a:pathLst>
            <a:path>
              <a:moveTo>
                <a:pt x="0" y="0"/>
              </a:moveTo>
              <a:lnTo>
                <a:pt x="0" y="310602"/>
              </a:lnTo>
              <a:lnTo>
                <a:pt x="957708" y="310602"/>
              </a:lnTo>
              <a:lnTo>
                <a:pt x="957708"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5E6CA4-7B92-46E2-B8FB-5A0FA5A41335}">
      <dsp:nvSpPr>
        <dsp:cNvPr id="0" name=""/>
        <dsp:cNvSpPr/>
      </dsp:nvSpPr>
      <dsp:spPr>
        <a:xfrm>
          <a:off x="1524372" y="2446862"/>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AFAA60-3219-4291-8998-E742E76872B9}">
      <dsp:nvSpPr>
        <dsp:cNvPr id="0" name=""/>
        <dsp:cNvSpPr/>
      </dsp:nvSpPr>
      <dsp:spPr>
        <a:xfrm>
          <a:off x="2482081" y="995933"/>
          <a:ext cx="957708" cy="455782"/>
        </a:xfrm>
        <a:custGeom>
          <a:avLst/>
          <a:gdLst/>
          <a:ahLst/>
          <a:cxnLst/>
          <a:rect l="0" t="0" r="0" b="0"/>
          <a:pathLst>
            <a:path>
              <a:moveTo>
                <a:pt x="957708" y="0"/>
              </a:moveTo>
              <a:lnTo>
                <a:pt x="957708" y="310602"/>
              </a:lnTo>
              <a:lnTo>
                <a:pt x="0" y="310602"/>
              </a:lnTo>
              <a:lnTo>
                <a:pt x="0" y="45578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301F63-02B1-4F07-828A-19580092810B}">
      <dsp:nvSpPr>
        <dsp:cNvPr id="0" name=""/>
        <dsp:cNvSpPr/>
      </dsp:nvSpPr>
      <dsp:spPr>
        <a:xfrm>
          <a:off x="2656209" y="786"/>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89077E-0E49-4E42-A526-1F7305177817}">
      <dsp:nvSpPr>
        <dsp:cNvPr id="0" name=""/>
        <dsp:cNvSpPr/>
      </dsp:nvSpPr>
      <dsp:spPr>
        <a:xfrm>
          <a:off x="2830338" y="166208"/>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Crescita economica</a:t>
          </a:r>
        </a:p>
      </dsp:txBody>
      <dsp:txXfrm>
        <a:off x="2859485" y="195355"/>
        <a:ext cx="1508866" cy="936852"/>
      </dsp:txXfrm>
    </dsp:sp>
    <dsp:sp modelId="{92676629-A9C6-4BA0-A313-E0E8E75CAE43}">
      <dsp:nvSpPr>
        <dsp:cNvPr id="0" name=""/>
        <dsp:cNvSpPr/>
      </dsp:nvSpPr>
      <dsp:spPr>
        <a:xfrm>
          <a:off x="1698500"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9244EA-15A9-4B12-AC7A-96678FB41E69}">
      <dsp:nvSpPr>
        <dsp:cNvPr id="0" name=""/>
        <dsp:cNvSpPr/>
      </dsp:nvSpPr>
      <dsp:spPr>
        <a:xfrm>
          <a:off x="1872629"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Endogena</a:t>
          </a:r>
        </a:p>
      </dsp:txBody>
      <dsp:txXfrm>
        <a:off x="1901776" y="1646284"/>
        <a:ext cx="1508866" cy="936852"/>
      </dsp:txXfrm>
    </dsp:sp>
    <dsp:sp modelId="{F6AED2DC-124C-4F16-8A7E-0DA826C6739C}">
      <dsp:nvSpPr>
        <dsp:cNvPr id="0" name=""/>
        <dsp:cNvSpPr/>
      </dsp:nvSpPr>
      <dsp:spPr>
        <a:xfrm>
          <a:off x="740791"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8F7937-3376-471E-870B-C186FDC6ED35}">
      <dsp:nvSpPr>
        <dsp:cNvPr id="0" name=""/>
        <dsp:cNvSpPr/>
      </dsp:nvSpPr>
      <dsp:spPr>
        <a:xfrm>
          <a:off x="914920"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Crescita del capitale</a:t>
          </a:r>
        </a:p>
      </dsp:txBody>
      <dsp:txXfrm>
        <a:off x="944067" y="3097213"/>
        <a:ext cx="1508866" cy="936852"/>
      </dsp:txXfrm>
    </dsp:sp>
    <dsp:sp modelId="{22BDA587-EB1D-4FAD-8BC7-C250106253E4}">
      <dsp:nvSpPr>
        <dsp:cNvPr id="0" name=""/>
        <dsp:cNvSpPr/>
      </dsp:nvSpPr>
      <dsp:spPr>
        <a:xfrm>
          <a:off x="2656209" y="2902644"/>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EA4FBC-9EA9-4EBA-9A8C-B54D7E78E14C}">
      <dsp:nvSpPr>
        <dsp:cNvPr id="0" name=""/>
        <dsp:cNvSpPr/>
      </dsp:nvSpPr>
      <dsp:spPr>
        <a:xfrm>
          <a:off x="2830338" y="3068066"/>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Accumulazione di conoscenza</a:t>
          </a:r>
        </a:p>
      </dsp:txBody>
      <dsp:txXfrm>
        <a:off x="2859485" y="3097213"/>
        <a:ext cx="1508866" cy="936852"/>
      </dsp:txXfrm>
    </dsp:sp>
    <dsp:sp modelId="{B831B1DB-DFC9-4389-8ED3-EE15728E5688}">
      <dsp:nvSpPr>
        <dsp:cNvPr id="0" name=""/>
        <dsp:cNvSpPr/>
      </dsp:nvSpPr>
      <dsp:spPr>
        <a:xfrm>
          <a:off x="3613918" y="1451715"/>
          <a:ext cx="1567160" cy="995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883BA3-0107-4E63-A2B8-4FBC1C5AC34D}">
      <dsp:nvSpPr>
        <dsp:cNvPr id="0" name=""/>
        <dsp:cNvSpPr/>
      </dsp:nvSpPr>
      <dsp:spPr>
        <a:xfrm>
          <a:off x="3788047" y="1617137"/>
          <a:ext cx="1567160" cy="9951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it-IT" sz="1700" kern="1200" dirty="0"/>
            <a:t>Esogena</a:t>
          </a:r>
        </a:p>
      </dsp:txBody>
      <dsp:txXfrm>
        <a:off x="3817194" y="1646284"/>
        <a:ext cx="1508866" cy="9368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A43A39E7-FA91-4C60-BC99-CD5D15092CDA}" type="datetimeFigureOut">
              <a:rPr lang="it-IT" smtClean="0"/>
              <a:t>04/06/2019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367553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43A39E7-FA91-4C60-BC99-CD5D15092CDA}" type="datetimeFigureOut">
              <a:rPr lang="it-IT" smtClean="0"/>
              <a:t>04/06/2019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4694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43A39E7-FA91-4C60-BC99-CD5D15092CDA}" type="datetimeFigureOut">
              <a:rPr lang="it-IT" smtClean="0"/>
              <a:t>04/06/2019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91179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A43A39E7-FA91-4C60-BC99-CD5D15092CDA}" type="datetimeFigureOut">
              <a:rPr lang="it-IT" smtClean="0"/>
              <a:t>04/06/2019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125560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43A39E7-FA91-4C60-BC99-CD5D15092CDA}" type="datetimeFigureOut">
              <a:rPr lang="it-IT" smtClean="0"/>
              <a:t>04/06/2019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2391905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43A39E7-FA91-4C60-BC99-CD5D15092CDA}" type="datetimeFigureOut">
              <a:rPr lang="it-IT" smtClean="0"/>
              <a:t>04/06/2019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146229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A43A39E7-FA91-4C60-BC99-CD5D15092CDA}" type="datetimeFigureOut">
              <a:rPr lang="it-IT" smtClean="0"/>
              <a:t>04/06/2019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171383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A43A39E7-FA91-4C60-BC99-CD5D15092CDA}" type="datetimeFigureOut">
              <a:rPr lang="it-IT" smtClean="0"/>
              <a:t>04/06/2019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378774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43A39E7-FA91-4C60-BC99-CD5D15092CDA}" type="datetimeFigureOut">
              <a:rPr lang="it-IT" smtClean="0"/>
              <a:t>04/06/2019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353599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43A39E7-FA91-4C60-BC99-CD5D15092CDA}" type="datetimeFigureOut">
              <a:rPr lang="it-IT" smtClean="0"/>
              <a:t>04/06/2019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15246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A43A39E7-FA91-4C60-BC99-CD5D15092CDA}" type="datetimeFigureOut">
              <a:rPr lang="it-IT" smtClean="0"/>
              <a:t>04/06/2019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56F9642-1EC2-463D-A522-5633C76D3C51}" type="slidenum">
              <a:rPr lang="it-IT" smtClean="0"/>
              <a:t>‹N›</a:t>
            </a:fld>
            <a:endParaRPr lang="it-IT"/>
          </a:p>
        </p:txBody>
      </p:sp>
    </p:spTree>
    <p:extLst>
      <p:ext uri="{BB962C8B-B14F-4D97-AF65-F5344CB8AC3E}">
        <p14:creationId xmlns:p14="http://schemas.microsoft.com/office/powerpoint/2010/main" val="361408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3A39E7-FA91-4C60-BC99-CD5D15092CDA}" type="datetimeFigureOut">
              <a:rPr lang="it-IT" smtClean="0"/>
              <a:t>04/06/2019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F9642-1EC2-463D-A522-5633C76D3C51}" type="slidenum">
              <a:rPr lang="it-IT" smtClean="0"/>
              <a:t>‹N›</a:t>
            </a:fld>
            <a:endParaRPr lang="it-IT"/>
          </a:p>
        </p:txBody>
      </p:sp>
    </p:spTree>
    <p:extLst>
      <p:ext uri="{BB962C8B-B14F-4D97-AF65-F5344CB8AC3E}">
        <p14:creationId xmlns:p14="http://schemas.microsoft.com/office/powerpoint/2010/main" val="7673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hyperlink" Target="http://www.econopoly.ilsole24ore.com/2016/12/29/la-quarta-rivoluzione-industriale-e-le-conseguenze-sul-lavoro/?refresh_ce=1"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ACE6B44B-A7F9-4C75-A0BB-CA49D016D7D7}"/>
              </a:ext>
            </a:extLst>
          </p:cNvPr>
          <p:cNvSpPr txBox="1">
            <a:spLocks/>
          </p:cNvSpPr>
          <p:nvPr/>
        </p:nvSpPr>
        <p:spPr>
          <a:xfrm>
            <a:off x="179512" y="116632"/>
            <a:ext cx="878497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Crescita economica: caratteristiche</a:t>
            </a:r>
          </a:p>
        </p:txBody>
      </p:sp>
      <p:sp>
        <p:nvSpPr>
          <p:cNvPr id="11" name="Rettangolo 10">
            <a:extLst>
              <a:ext uri="{FF2B5EF4-FFF2-40B4-BE49-F238E27FC236}">
                <a16:creationId xmlns:a16="http://schemas.microsoft.com/office/drawing/2014/main" id="{0FEDEECE-FB05-47AB-A80B-3865C29D604A}"/>
              </a:ext>
            </a:extLst>
          </p:cNvPr>
          <p:cNvSpPr/>
          <p:nvPr/>
        </p:nvSpPr>
        <p:spPr>
          <a:xfrm>
            <a:off x="1043608" y="1556792"/>
            <a:ext cx="7416824" cy="4524315"/>
          </a:xfrm>
          <a:prstGeom prst="rect">
            <a:avLst/>
          </a:prstGeom>
        </p:spPr>
        <p:txBody>
          <a:bodyPr wrap="square">
            <a:spAutoFit/>
          </a:bodyPr>
          <a:lstStyle/>
          <a:p>
            <a:pPr algn="just"/>
            <a:r>
              <a:rPr lang="it-IT" b="1" dirty="0"/>
              <a:t>CRESCITA = </a:t>
            </a:r>
            <a:r>
              <a:rPr lang="it-IT" dirty="0"/>
              <a:t>si ha nel lungo periodo, una volta eliminate tutte le rigidità. I fattori produttivi, capitale (K) e lavoro (L) si possono modificare</a:t>
            </a:r>
          </a:p>
          <a:p>
            <a:pPr algn="just"/>
            <a:endParaRPr lang="it-IT" dirty="0"/>
          </a:p>
          <a:p>
            <a:pPr algn="just"/>
            <a:r>
              <a:rPr lang="it-IT" b="1" dirty="0"/>
              <a:t>COME SI MISURA LA CRESCITA = </a:t>
            </a:r>
            <a:r>
              <a:rPr lang="it-IT" dirty="0"/>
              <a:t>la crescita viene misurata in base a variazioni del PIL reale, su scala annuale oppure con frequenze inferiori (quinquennale, decennale, dipende da orizzonte di analisi)</a:t>
            </a:r>
          </a:p>
          <a:p>
            <a:pPr algn="just"/>
            <a:endParaRPr lang="it-IT" dirty="0"/>
          </a:p>
          <a:p>
            <a:pPr algn="just"/>
            <a:r>
              <a:rPr lang="it-IT" b="1" dirty="0"/>
              <a:t>QUALI SONO I FATTORI CHE DETERMINANO IL LIVELLO DI PRODUZIONE </a:t>
            </a:r>
            <a:r>
              <a:rPr lang="it-IT" dirty="0"/>
              <a:t>= i fattori comunemente individuati come principali determinanti del livello di produzione di una economia nel lungo periodo sono capitale (K) e lavoro (L). Matematicamente, infatti, la produzione (Y) di un paese viene definita come segue: Y= f(K,L).</a:t>
            </a:r>
          </a:p>
          <a:p>
            <a:pPr algn="just"/>
            <a:r>
              <a:rPr lang="it-IT" dirty="0"/>
              <a:t>La funzione definita ha due caratteristiche fondamentali:</a:t>
            </a:r>
          </a:p>
          <a:p>
            <a:pPr marL="285750" indent="-285750" algn="just">
              <a:buFontTx/>
              <a:buChar char="-"/>
            </a:pPr>
            <a:r>
              <a:rPr lang="it-IT" dirty="0"/>
              <a:t>Rendimenti di scala costanti;</a:t>
            </a:r>
          </a:p>
          <a:p>
            <a:pPr marL="285750" indent="-285750" algn="just">
              <a:buFontTx/>
              <a:buChar char="-"/>
            </a:pPr>
            <a:r>
              <a:rPr lang="it-IT" dirty="0"/>
              <a:t>Produttività marginale decrescente dei singoli fattori</a:t>
            </a:r>
          </a:p>
          <a:p>
            <a:pPr algn="just"/>
            <a:endParaRPr lang="it-IT" dirty="0"/>
          </a:p>
        </p:txBody>
      </p:sp>
    </p:spTree>
    <p:extLst>
      <p:ext uri="{BB962C8B-B14F-4D97-AF65-F5344CB8AC3E}">
        <p14:creationId xmlns:p14="http://schemas.microsoft.com/office/powerpoint/2010/main" val="3372400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55828" y="836712"/>
            <a:ext cx="7272808" cy="2431435"/>
          </a:xfrm>
          <a:prstGeom prst="rect">
            <a:avLst/>
          </a:prstGeom>
          <a:noFill/>
        </p:spPr>
        <p:txBody>
          <a:bodyPr wrap="square" rtlCol="0">
            <a:spAutoFit/>
          </a:bodyPr>
          <a:lstStyle/>
          <a:p>
            <a:pPr algn="just"/>
            <a:r>
              <a:rPr lang="it-IT" sz="3800" dirty="0"/>
              <a:t>LA STORIA CI INSEGNA CHE L’EFFETTO DI COMPENSAZIONE FINISCE PER PREVALERE…AVENDO LA GIUSTA DOSE DI PAZIENZA</a:t>
            </a:r>
          </a:p>
        </p:txBody>
      </p:sp>
      <p:sp>
        <p:nvSpPr>
          <p:cNvPr id="3" name="CasellaDiTesto 2"/>
          <p:cNvSpPr txBox="1"/>
          <p:nvPr/>
        </p:nvSpPr>
        <p:spPr>
          <a:xfrm>
            <a:off x="827584" y="4293096"/>
            <a:ext cx="7272808" cy="1846659"/>
          </a:xfrm>
          <a:prstGeom prst="rect">
            <a:avLst/>
          </a:prstGeom>
          <a:noFill/>
        </p:spPr>
        <p:txBody>
          <a:bodyPr wrap="square" rtlCol="0">
            <a:spAutoFit/>
          </a:bodyPr>
          <a:lstStyle/>
          <a:p>
            <a:pPr algn="just"/>
            <a:r>
              <a:rPr lang="it-IT" sz="3800" dirty="0"/>
              <a:t>MA ANCHE CHE L’ESITO FINALE SUL MERCATO DEL LAVORO NON E’ MAI PRIVO DI COSTI</a:t>
            </a:r>
          </a:p>
        </p:txBody>
      </p:sp>
      <p:sp>
        <p:nvSpPr>
          <p:cNvPr id="4" name="Nastro perforato 3"/>
          <p:cNvSpPr/>
          <p:nvPr/>
        </p:nvSpPr>
        <p:spPr>
          <a:xfrm>
            <a:off x="323528" y="116632"/>
            <a:ext cx="8424936" cy="3816424"/>
          </a:xfrm>
          <a:prstGeom prst="flowChartPunchedTap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Nastro perforato 6"/>
          <p:cNvSpPr/>
          <p:nvPr/>
        </p:nvSpPr>
        <p:spPr>
          <a:xfrm>
            <a:off x="323528" y="3573016"/>
            <a:ext cx="8424936" cy="3096344"/>
          </a:xfrm>
          <a:prstGeom prst="flowChartPunchedTap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7512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778098"/>
          </a:xfrm>
        </p:spPr>
        <p:txBody>
          <a:bodyPr vert="horz" lIns="91440" tIns="45720" rIns="91440" bIns="45720" rtlCol="0" anchor="ctr">
            <a:normAutofit/>
          </a:bodyPr>
          <a:lstStyle/>
          <a:p>
            <a:r>
              <a:rPr lang="it-IT" b="1" dirty="0">
                <a:solidFill>
                  <a:schemeClr val="accent1"/>
                </a:solidFill>
              </a:rPr>
              <a:t>Ripercorriamo alcune tappe</a:t>
            </a:r>
          </a:p>
        </p:txBody>
      </p:sp>
      <p:sp>
        <p:nvSpPr>
          <p:cNvPr id="3" name="Segnaposto contenuto 2"/>
          <p:cNvSpPr>
            <a:spLocks noGrp="1"/>
          </p:cNvSpPr>
          <p:nvPr>
            <p:ph idx="1"/>
          </p:nvPr>
        </p:nvSpPr>
        <p:spPr>
          <a:xfrm>
            <a:off x="457200" y="1340768"/>
            <a:ext cx="8229600" cy="4785395"/>
          </a:xfrm>
        </p:spPr>
        <p:txBody>
          <a:bodyPr>
            <a:normAutofit lnSpcReduction="10000"/>
          </a:bodyPr>
          <a:lstStyle/>
          <a:p>
            <a:pPr algn="just"/>
            <a:r>
              <a:rPr lang="it-IT" dirty="0"/>
              <a:t>1821: in piena prima rivoluzione industriale </a:t>
            </a:r>
            <a:r>
              <a:rPr lang="it-IT" b="1" dirty="0"/>
              <a:t>Ricardo</a:t>
            </a:r>
            <a:r>
              <a:rPr lang="it-IT" dirty="0"/>
              <a:t> introduce il concetto di </a:t>
            </a:r>
            <a:r>
              <a:rPr lang="it-IT" b="1" dirty="0"/>
              <a:t>disoccupazione tecnologica </a:t>
            </a:r>
            <a:r>
              <a:rPr lang="it-IT" sz="2400" dirty="0"/>
              <a:t>(verrà poi chiamato veramente così da Keynes intorno al 1930)</a:t>
            </a:r>
          </a:p>
          <a:p>
            <a:pPr algn="just"/>
            <a:r>
              <a:rPr lang="it-IT" dirty="0"/>
              <a:t>Il concetto suscita una forte reazione emotiva ma……</a:t>
            </a:r>
          </a:p>
          <a:p>
            <a:pPr algn="just"/>
            <a:r>
              <a:rPr lang="it-IT" dirty="0"/>
              <a:t>Periodo 1823-1873: 40% in più di reddito per i lavoratori britannici  </a:t>
            </a:r>
            <a:r>
              <a:rPr lang="it-IT" sz="2400" dirty="0"/>
              <a:t>(principalmente per effetto di crescita salariale)</a:t>
            </a:r>
            <a:r>
              <a:rPr lang="it-IT" dirty="0"/>
              <a:t> e aumento del 5% della quota di popolazione con un posto di lavoro</a:t>
            </a:r>
          </a:p>
        </p:txBody>
      </p:sp>
    </p:spTree>
    <p:extLst>
      <p:ext uri="{BB962C8B-B14F-4D97-AF65-F5344CB8AC3E}">
        <p14:creationId xmlns:p14="http://schemas.microsoft.com/office/powerpoint/2010/main" val="221301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5725206_351781345195586_1534100163_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64704"/>
            <a:ext cx="571500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5725292_351781235195597_188238471_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545159"/>
            <a:ext cx="5715000" cy="3124201"/>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p:cNvSpPr txBox="1"/>
          <p:nvPr/>
        </p:nvSpPr>
        <p:spPr>
          <a:xfrm>
            <a:off x="6084168" y="915685"/>
            <a:ext cx="2880320" cy="2585323"/>
          </a:xfrm>
          <a:prstGeom prst="rect">
            <a:avLst/>
          </a:prstGeom>
          <a:noFill/>
        </p:spPr>
        <p:txBody>
          <a:bodyPr wrap="square" rtlCol="0">
            <a:spAutoFit/>
          </a:bodyPr>
          <a:lstStyle/>
          <a:p>
            <a:r>
              <a:rPr lang="it-IT" dirty="0"/>
              <a:t>Un’ottima lettura: Giovanni Caccavello 2016, </a:t>
            </a:r>
          </a:p>
          <a:p>
            <a:r>
              <a:rPr lang="it-IT" dirty="0">
                <a:hlinkClick r:id="rId4"/>
              </a:rPr>
              <a:t>http://www.econopoly.ilsole24ore.com/2016/12/29/la-quarta-rivoluzione-industriale-e-le-conseguenze-sul-lavoro/?refresh_ce=1</a:t>
            </a:r>
            <a:endParaRPr lang="it-IT" dirty="0"/>
          </a:p>
          <a:p>
            <a:endParaRPr lang="it-IT" dirty="0"/>
          </a:p>
        </p:txBody>
      </p:sp>
      <p:sp>
        <p:nvSpPr>
          <p:cNvPr id="3" name="CasellaDiTesto 2"/>
          <p:cNvSpPr txBox="1"/>
          <p:nvPr/>
        </p:nvSpPr>
        <p:spPr>
          <a:xfrm>
            <a:off x="5822504" y="3573016"/>
            <a:ext cx="3213992" cy="3139321"/>
          </a:xfrm>
          <a:prstGeom prst="rect">
            <a:avLst/>
          </a:prstGeom>
          <a:noFill/>
        </p:spPr>
        <p:txBody>
          <a:bodyPr wrap="square" rtlCol="0">
            <a:spAutoFit/>
          </a:bodyPr>
          <a:lstStyle/>
          <a:p>
            <a:pPr algn="just"/>
            <a:r>
              <a:rPr lang="it-IT" b="1" dirty="0"/>
              <a:t>Riferimento a UK e USA ma generalizzabile.</a:t>
            </a:r>
          </a:p>
          <a:p>
            <a:r>
              <a:rPr lang="it-IT" b="1" dirty="0"/>
              <a:t>Il progresso tecnologico nel lungo periodo ha:</a:t>
            </a:r>
          </a:p>
          <a:p>
            <a:pPr algn="just"/>
            <a:r>
              <a:rPr lang="it-IT" b="1" dirty="0"/>
              <a:t>a)prodotto  nuove opportunità di lavoro, </a:t>
            </a:r>
          </a:p>
          <a:p>
            <a:pPr algn="just"/>
            <a:r>
              <a:rPr lang="it-IT" b="1" dirty="0"/>
              <a:t>b) migliorato il rapporto tra lavoro e tempo libero, </a:t>
            </a:r>
          </a:p>
          <a:p>
            <a:pPr algn="just"/>
            <a:r>
              <a:rPr lang="it-IT" b="1" dirty="0"/>
              <a:t>c) (come tutti osserviamo) aumentato il livello di benessere complessivo</a:t>
            </a:r>
          </a:p>
        </p:txBody>
      </p:sp>
      <p:sp>
        <p:nvSpPr>
          <p:cNvPr id="6" name="Titolo 1"/>
          <p:cNvSpPr txBox="1">
            <a:spLocks/>
          </p:cNvSpPr>
          <p:nvPr/>
        </p:nvSpPr>
        <p:spPr>
          <a:xfrm>
            <a:off x="457200" y="44624"/>
            <a:ext cx="8229600" cy="778098"/>
          </a:xfrm>
          <a:prstGeom prst="rect">
            <a:avLst/>
          </a:prstGeom>
        </p:spPr>
        <p:txBody>
          <a:bodyPr vert="horz" lIns="91440" tIns="45720" rIns="91440" bIns="45720" rtlCol="0" anchor="ctr">
            <a:normAutofit/>
          </a:bodyPr>
          <a:lstStyle>
            <a:lvl1pPr algn="ctr">
              <a:spcBef>
                <a:spcPct val="0"/>
              </a:spcBef>
              <a:buNone/>
              <a:defRPr sz="4400" b="1">
                <a:solidFill>
                  <a:schemeClr val="accent1"/>
                </a:solidFill>
                <a:latin typeface="+mj-lt"/>
                <a:ea typeface="+mj-ea"/>
                <a:cs typeface="+mj-cs"/>
              </a:defRPr>
            </a:lvl1pPr>
          </a:lstStyle>
          <a:p>
            <a:r>
              <a:rPr lang="it-IT" dirty="0"/>
              <a:t>In prospettiva «secolare»</a:t>
            </a:r>
          </a:p>
        </p:txBody>
      </p:sp>
      <p:sp>
        <p:nvSpPr>
          <p:cNvPr id="4" name="CasellaDiTesto 3"/>
          <p:cNvSpPr txBox="1"/>
          <p:nvPr/>
        </p:nvSpPr>
        <p:spPr>
          <a:xfrm>
            <a:off x="395536" y="2636912"/>
            <a:ext cx="2098576" cy="323165"/>
          </a:xfrm>
          <a:prstGeom prst="rect">
            <a:avLst/>
          </a:prstGeom>
          <a:noFill/>
        </p:spPr>
        <p:txBody>
          <a:bodyPr wrap="square" rtlCol="0">
            <a:spAutoFit/>
          </a:bodyPr>
          <a:lstStyle/>
          <a:p>
            <a:r>
              <a:rPr lang="it-IT" sz="1500" b="1" dirty="0"/>
              <a:t>Produttività del lavoro</a:t>
            </a:r>
          </a:p>
        </p:txBody>
      </p:sp>
      <p:sp>
        <p:nvSpPr>
          <p:cNvPr id="8" name="CasellaDiTesto 7"/>
          <p:cNvSpPr txBox="1"/>
          <p:nvPr/>
        </p:nvSpPr>
        <p:spPr>
          <a:xfrm>
            <a:off x="3265512" y="2673787"/>
            <a:ext cx="2098576" cy="323165"/>
          </a:xfrm>
          <a:prstGeom prst="rect">
            <a:avLst/>
          </a:prstGeom>
          <a:noFill/>
        </p:spPr>
        <p:txBody>
          <a:bodyPr wrap="square" rtlCol="0">
            <a:spAutoFit/>
          </a:bodyPr>
          <a:lstStyle/>
          <a:p>
            <a:pPr algn="ctr"/>
            <a:r>
              <a:rPr lang="it-IT" sz="1500" b="1" dirty="0"/>
              <a:t>Tasso di Occupazione</a:t>
            </a:r>
          </a:p>
        </p:txBody>
      </p:sp>
      <p:cxnSp>
        <p:nvCxnSpPr>
          <p:cNvPr id="7" name="Connettore 2 6"/>
          <p:cNvCxnSpPr/>
          <p:nvPr/>
        </p:nvCxnSpPr>
        <p:spPr>
          <a:xfrm flipV="1">
            <a:off x="3923928" y="1628800"/>
            <a:ext cx="1440160" cy="1008112"/>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251520" y="5554107"/>
            <a:ext cx="2232248" cy="323165"/>
          </a:xfrm>
          <a:prstGeom prst="rect">
            <a:avLst/>
          </a:prstGeom>
          <a:noFill/>
        </p:spPr>
        <p:txBody>
          <a:bodyPr wrap="square" rtlCol="0">
            <a:spAutoFit/>
          </a:bodyPr>
          <a:lstStyle/>
          <a:p>
            <a:pPr algn="ctr"/>
            <a:r>
              <a:rPr lang="it-IT" sz="1500" b="1" dirty="0"/>
              <a:t>Ore lavorate a settimana</a:t>
            </a:r>
          </a:p>
        </p:txBody>
      </p:sp>
      <p:cxnSp>
        <p:nvCxnSpPr>
          <p:cNvPr id="13" name="Connettore 2 12"/>
          <p:cNvCxnSpPr/>
          <p:nvPr/>
        </p:nvCxnSpPr>
        <p:spPr>
          <a:xfrm>
            <a:off x="457200" y="4699010"/>
            <a:ext cx="2036912" cy="602198"/>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p:nvPr/>
        </p:nvCxnSpPr>
        <p:spPr>
          <a:xfrm flipV="1">
            <a:off x="683568" y="1268760"/>
            <a:ext cx="1656184" cy="783704"/>
          </a:xfrm>
          <a:prstGeom prst="straightConnector1">
            <a:avLst/>
          </a:prstGeom>
          <a:ln w="127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41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Effect transition="in" filter="fade">
                                      <p:cBhvr>
                                        <p:cTn id="29" dur="500"/>
                                        <p:tgtEl>
                                          <p:spTgt spid="1028"/>
                                        </p:tgtEl>
                                      </p:cBhvr>
                                    </p:animEffect>
                                  </p:childTnLst>
                                </p:cTn>
                              </p:par>
                              <p:par>
                                <p:cTn id="30" presetID="10" presetClass="entr" presetSubtype="0" fill="hold"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8"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855828" y="1348894"/>
            <a:ext cx="7272808" cy="3016210"/>
          </a:xfrm>
          <a:prstGeom prst="rect">
            <a:avLst/>
          </a:prstGeom>
          <a:noFill/>
        </p:spPr>
        <p:txBody>
          <a:bodyPr wrap="square" rtlCol="0">
            <a:spAutoFit/>
          </a:bodyPr>
          <a:lstStyle/>
          <a:p>
            <a:pPr algn="just"/>
            <a:r>
              <a:rPr lang="it-IT" sz="3800" b="1" dirty="0"/>
              <a:t>Quattro economie evocative:</a:t>
            </a:r>
          </a:p>
          <a:p>
            <a:pPr algn="just"/>
            <a:r>
              <a:rPr lang="it-IT" sz="3800" b="1" dirty="0"/>
              <a:t>Germania</a:t>
            </a:r>
          </a:p>
          <a:p>
            <a:pPr algn="just"/>
            <a:r>
              <a:rPr lang="it-IT" sz="3800" b="1" dirty="0"/>
              <a:t>Cina</a:t>
            </a:r>
          </a:p>
          <a:p>
            <a:pPr algn="just"/>
            <a:r>
              <a:rPr lang="it-IT" sz="3800" b="1" dirty="0"/>
              <a:t>Stati Uniti</a:t>
            </a:r>
          </a:p>
          <a:p>
            <a:pPr algn="just"/>
            <a:r>
              <a:rPr lang="it-IT" sz="3800" b="1" dirty="0"/>
              <a:t>Italia</a:t>
            </a:r>
          </a:p>
        </p:txBody>
      </p:sp>
      <p:sp>
        <p:nvSpPr>
          <p:cNvPr id="4" name="Nastro perforato 3"/>
          <p:cNvSpPr/>
          <p:nvPr/>
        </p:nvSpPr>
        <p:spPr>
          <a:xfrm>
            <a:off x="323528" y="116632"/>
            <a:ext cx="8424936" cy="5184576"/>
          </a:xfrm>
          <a:prstGeom prst="flowChartPunchedTap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60423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8229600" cy="936104"/>
          </a:xfrm>
        </p:spPr>
        <p:txBody>
          <a:bodyPr vert="horz" lIns="91440" tIns="45720" rIns="91440" bIns="45720" rtlCol="0" anchor="ctr">
            <a:normAutofit fontScale="90000"/>
          </a:bodyPr>
          <a:lstStyle/>
          <a:p>
            <a:r>
              <a:rPr lang="it-IT" b="1" dirty="0">
                <a:solidFill>
                  <a:schemeClr val="accent1"/>
                </a:solidFill>
              </a:rPr>
              <a:t>La quarta rivoluzione industriale</a:t>
            </a:r>
            <a:br>
              <a:rPr lang="it-IT" b="1" dirty="0">
                <a:solidFill>
                  <a:schemeClr val="accent1"/>
                </a:solidFill>
              </a:rPr>
            </a:br>
            <a:r>
              <a:rPr lang="it-IT" b="1" dirty="0">
                <a:solidFill>
                  <a:schemeClr val="accent1"/>
                </a:solidFill>
              </a:rPr>
              <a:t>Oggi e domani?</a:t>
            </a:r>
          </a:p>
        </p:txBody>
      </p:sp>
      <p:sp>
        <p:nvSpPr>
          <p:cNvPr id="3" name="Segnaposto contenuto 2"/>
          <p:cNvSpPr>
            <a:spLocks noGrp="1"/>
          </p:cNvSpPr>
          <p:nvPr>
            <p:ph idx="1"/>
          </p:nvPr>
        </p:nvSpPr>
        <p:spPr>
          <a:xfrm>
            <a:off x="457200" y="1196752"/>
            <a:ext cx="8229600" cy="5544616"/>
          </a:xfrm>
        </p:spPr>
        <p:txBody>
          <a:bodyPr>
            <a:normAutofit fontScale="85000" lnSpcReduction="20000"/>
          </a:bodyPr>
          <a:lstStyle/>
          <a:p>
            <a:r>
              <a:rPr lang="it-IT" dirty="0"/>
              <a:t>Le parole chiave oggi:</a:t>
            </a:r>
          </a:p>
          <a:p>
            <a:pPr lvl="1"/>
            <a:r>
              <a:rPr lang="it-IT" dirty="0"/>
              <a:t>intelligenza artificiale, apprendimento automatico, la robotica, nanotecnologie, stampa 3D, genetica, biotecnologie, </a:t>
            </a:r>
          </a:p>
          <a:p>
            <a:r>
              <a:rPr lang="it-IT" dirty="0"/>
              <a:t>Nuove figure professionali: </a:t>
            </a:r>
          </a:p>
          <a:p>
            <a:pPr lvl="1"/>
            <a:r>
              <a:rPr lang="it-IT" dirty="0"/>
              <a:t>Data Analyst e data </a:t>
            </a:r>
            <a:r>
              <a:rPr lang="it-IT" dirty="0" err="1"/>
              <a:t>scientist</a:t>
            </a:r>
            <a:r>
              <a:rPr lang="it-IT" dirty="0"/>
              <a:t>, </a:t>
            </a:r>
            <a:r>
              <a:rPr lang="it-IT" dirty="0" err="1"/>
              <a:t>chief</a:t>
            </a:r>
            <a:r>
              <a:rPr lang="it-IT" dirty="0"/>
              <a:t> </a:t>
            </a:r>
            <a:r>
              <a:rPr lang="it-IT" dirty="0" err="1"/>
              <a:t>technology</a:t>
            </a:r>
            <a:r>
              <a:rPr lang="it-IT" dirty="0"/>
              <a:t> </a:t>
            </a:r>
            <a:r>
              <a:rPr lang="it-IT" dirty="0" err="1"/>
              <a:t>officer</a:t>
            </a:r>
            <a:r>
              <a:rPr lang="it-IT" dirty="0"/>
              <a:t>, sviluppatore mobile, big data </a:t>
            </a:r>
            <a:r>
              <a:rPr lang="it-IT" dirty="0" err="1"/>
              <a:t>architect</a:t>
            </a:r>
            <a:r>
              <a:rPr lang="it-IT" dirty="0"/>
              <a:t>, Nuovi rappresentanti di vendita, eccetera…</a:t>
            </a:r>
          </a:p>
          <a:p>
            <a:r>
              <a:rPr lang="it-IT" dirty="0"/>
              <a:t>Competenze lavorative:</a:t>
            </a:r>
          </a:p>
          <a:p>
            <a:pPr lvl="1"/>
            <a:r>
              <a:rPr lang="it-IT" dirty="0"/>
              <a:t>Tecniche: informatica, ingegneria, matematica, management, HR</a:t>
            </a:r>
          </a:p>
          <a:p>
            <a:pPr lvl="1"/>
            <a:r>
              <a:rPr lang="it-IT" dirty="0"/>
              <a:t>Trasversali: pensiero critico, creatività, </a:t>
            </a:r>
            <a:r>
              <a:rPr lang="it-IT" dirty="0" err="1"/>
              <a:t>problem</a:t>
            </a:r>
            <a:r>
              <a:rPr lang="it-IT" dirty="0"/>
              <a:t> </a:t>
            </a:r>
            <a:r>
              <a:rPr lang="it-IT" dirty="0" err="1"/>
              <a:t>solving</a:t>
            </a:r>
            <a:endParaRPr lang="it-IT" dirty="0"/>
          </a:p>
          <a:p>
            <a:r>
              <a:rPr lang="it-IT" dirty="0"/>
              <a:t>Dal punto di vista delle aziende: </a:t>
            </a:r>
          </a:p>
          <a:p>
            <a:pPr lvl="1"/>
            <a:r>
              <a:rPr lang="it-IT" dirty="0"/>
              <a:t>Sviluppo del talento, mobilità dei dipendenti, rotazione del lavoro, apprendimento continuo</a:t>
            </a:r>
          </a:p>
        </p:txBody>
      </p:sp>
    </p:spTree>
    <p:extLst>
      <p:ext uri="{BB962C8B-B14F-4D97-AF65-F5344CB8AC3E}">
        <p14:creationId xmlns:p14="http://schemas.microsoft.com/office/powerpoint/2010/main" val="844091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vert="horz" lIns="91440" tIns="45720" rIns="91440" bIns="45720" rtlCol="0" anchor="ctr">
            <a:normAutofit fontScale="90000"/>
          </a:bodyPr>
          <a:lstStyle/>
          <a:p>
            <a:r>
              <a:rPr lang="it-IT" b="1" dirty="0">
                <a:solidFill>
                  <a:schemeClr val="accent1"/>
                </a:solidFill>
              </a:rPr>
              <a:t>Il dibattito è aperto: nel 2016…</a:t>
            </a:r>
          </a:p>
        </p:txBody>
      </p:sp>
      <p:sp>
        <p:nvSpPr>
          <p:cNvPr id="3" name="Segnaposto contenuto 2"/>
          <p:cNvSpPr>
            <a:spLocks noGrp="1"/>
          </p:cNvSpPr>
          <p:nvPr>
            <p:ph idx="1"/>
          </p:nvPr>
        </p:nvSpPr>
        <p:spPr>
          <a:xfrm>
            <a:off x="457200" y="1052736"/>
            <a:ext cx="8229600" cy="5544616"/>
          </a:xfrm>
        </p:spPr>
        <p:txBody>
          <a:bodyPr>
            <a:normAutofit fontScale="85000" lnSpcReduction="20000"/>
          </a:bodyPr>
          <a:lstStyle/>
          <a:p>
            <a:pPr marL="0" indent="0" algn="just">
              <a:buNone/>
            </a:pPr>
            <a:r>
              <a:rPr lang="it-IT" dirty="0"/>
              <a:t>In una ricerca presentata al </a:t>
            </a:r>
            <a:r>
              <a:rPr lang="it-IT" b="1" dirty="0"/>
              <a:t>World </a:t>
            </a:r>
            <a:r>
              <a:rPr lang="it-IT" b="1" dirty="0" err="1"/>
              <a:t>Economic</a:t>
            </a:r>
            <a:r>
              <a:rPr lang="it-IT" b="1" dirty="0"/>
              <a:t> Forum</a:t>
            </a:r>
            <a:r>
              <a:rPr lang="it-IT" dirty="0"/>
              <a:t> </a:t>
            </a:r>
            <a:r>
              <a:rPr lang="it-IT" sz="2600" dirty="0"/>
              <a:t>(«</a:t>
            </a:r>
            <a:r>
              <a:rPr lang="it-IT" sz="2600" i="1" dirty="0"/>
              <a:t>IL futuro del lavoro»</a:t>
            </a:r>
            <a:r>
              <a:rPr lang="it-IT" sz="2600" dirty="0"/>
              <a:t>, 2016, indagine presso i CHRO)</a:t>
            </a:r>
            <a:r>
              <a:rPr lang="it-IT" dirty="0"/>
              <a:t> si prevede entro il 2020:</a:t>
            </a:r>
          </a:p>
          <a:p>
            <a:pPr algn="just"/>
            <a:r>
              <a:rPr lang="it-IT" b="1" dirty="0"/>
              <a:t>7.1 Milioni di posti di lavoro persi</a:t>
            </a:r>
            <a:r>
              <a:rPr lang="it-IT" dirty="0"/>
              <a:t> su scala mondiale principalmente in </a:t>
            </a:r>
            <a:r>
              <a:rPr lang="it-IT" dirty="0">
                <a:effectLst/>
              </a:rPr>
              <a:t>ruoli amministrativi e i lavori da ufficio e anche nella produzione</a:t>
            </a:r>
          </a:p>
          <a:p>
            <a:pPr algn="just"/>
            <a:r>
              <a:rPr lang="it-IT" b="1" dirty="0"/>
              <a:t>2 Milioni di nuovi posti di lavoro</a:t>
            </a:r>
            <a:r>
              <a:rPr lang="it-IT" dirty="0"/>
              <a:t> nelle aree finanziaria, management, </a:t>
            </a:r>
            <a:r>
              <a:rPr lang="it-IT" dirty="0">
                <a:effectLst/>
              </a:rPr>
              <a:t>informatica, matematica e ingegneria</a:t>
            </a:r>
          </a:p>
          <a:p>
            <a:pPr lvl="1" algn="just"/>
            <a:r>
              <a:rPr lang="it-IT" dirty="0"/>
              <a:t>Robotica, nanotecnologie, genetica e biotecnologie</a:t>
            </a:r>
          </a:p>
          <a:p>
            <a:pPr algn="just"/>
            <a:r>
              <a:rPr lang="it-IT" dirty="0">
                <a:effectLst/>
              </a:rPr>
              <a:t>Saldo negativo mondiale: </a:t>
            </a:r>
            <a:r>
              <a:rPr lang="it-IT" b="1" dirty="0">
                <a:effectLst/>
              </a:rPr>
              <a:t>5 milioni di posti di lavoro</a:t>
            </a:r>
          </a:p>
          <a:p>
            <a:pPr algn="just"/>
            <a:r>
              <a:rPr lang="it-IT" dirty="0"/>
              <a:t>Nella manifattura dipende come evolveranno le riconversioni e la produttività</a:t>
            </a:r>
          </a:p>
          <a:p>
            <a:pPr algn="just"/>
            <a:r>
              <a:rPr lang="it-IT" b="1" dirty="0">
                <a:solidFill>
                  <a:schemeClr val="accent1"/>
                </a:solidFill>
              </a:rPr>
              <a:t>L’Italia è prevista avere un saldo in equilibrio tra posti creati e posti persi</a:t>
            </a:r>
          </a:p>
        </p:txBody>
      </p:sp>
    </p:spTree>
    <p:extLst>
      <p:ext uri="{BB962C8B-B14F-4D97-AF65-F5344CB8AC3E}">
        <p14:creationId xmlns:p14="http://schemas.microsoft.com/office/powerpoint/2010/main" val="374503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91440" tIns="45720" rIns="91440" bIns="45720" rtlCol="0" anchor="ctr">
            <a:normAutofit/>
          </a:bodyPr>
          <a:lstStyle/>
          <a:p>
            <a:r>
              <a:rPr lang="it-IT" b="1" dirty="0">
                <a:solidFill>
                  <a:schemeClr val="accent1"/>
                </a:solidFill>
              </a:rPr>
              <a:t>…ma nel 2017</a:t>
            </a:r>
          </a:p>
        </p:txBody>
      </p:sp>
      <p:sp>
        <p:nvSpPr>
          <p:cNvPr id="3" name="Segnaposto contenuto 2"/>
          <p:cNvSpPr>
            <a:spLocks noGrp="1"/>
          </p:cNvSpPr>
          <p:nvPr>
            <p:ph idx="1"/>
          </p:nvPr>
        </p:nvSpPr>
        <p:spPr/>
        <p:txBody>
          <a:bodyPr>
            <a:normAutofit lnSpcReduction="10000"/>
          </a:bodyPr>
          <a:lstStyle/>
          <a:p>
            <a:pPr algn="just"/>
            <a:r>
              <a:rPr lang="it-IT" dirty="0"/>
              <a:t>L’insolita abitudine di smentire sé stessi… </a:t>
            </a:r>
          </a:p>
          <a:p>
            <a:pPr algn="just"/>
            <a:r>
              <a:rPr lang="it-IT" dirty="0"/>
              <a:t>In base a una ricerca di Manpower Group - dal titolo </a:t>
            </a:r>
            <a:r>
              <a:rPr lang="it-IT" b="1" dirty="0"/>
              <a:t>"</a:t>
            </a:r>
            <a:r>
              <a:rPr lang="it-IT" i="1" dirty="0" err="1"/>
              <a:t>Skills</a:t>
            </a:r>
            <a:r>
              <a:rPr lang="it-IT" i="1" dirty="0"/>
              <a:t> </a:t>
            </a:r>
            <a:r>
              <a:rPr lang="it-IT" i="1" dirty="0" err="1"/>
              <a:t>Revolution</a:t>
            </a:r>
            <a:r>
              <a:rPr lang="it-IT" b="1" dirty="0"/>
              <a:t>"</a:t>
            </a:r>
            <a:r>
              <a:rPr lang="it-IT" dirty="0"/>
              <a:t> - presentata nuovamente al convegno </a:t>
            </a:r>
            <a:r>
              <a:rPr lang="it-IT" b="1" dirty="0"/>
              <a:t>WEF </a:t>
            </a:r>
            <a:r>
              <a:rPr lang="it-IT" dirty="0"/>
              <a:t>2017 di Davos</a:t>
            </a:r>
            <a:r>
              <a:rPr lang="it-IT" b="1" dirty="0"/>
              <a:t>:</a:t>
            </a:r>
            <a:endParaRPr lang="it-IT" dirty="0"/>
          </a:p>
          <a:p>
            <a:pPr lvl="1" algn="just"/>
            <a:r>
              <a:rPr lang="it-IT" dirty="0"/>
              <a:t>I processi di automazione e digitalizzazione </a:t>
            </a:r>
            <a:r>
              <a:rPr lang="it-IT" b="1" dirty="0"/>
              <a:t>faranno aumentare</a:t>
            </a:r>
            <a:r>
              <a:rPr lang="it-IT" dirty="0"/>
              <a:t> il totale dei posti di lavoro naturalmente a patto che ci siano adeguamento delle competenze e orientamento all’apprendimento continuo</a:t>
            </a:r>
          </a:p>
          <a:p>
            <a:pPr lvl="1" algn="just"/>
            <a:r>
              <a:rPr lang="it-IT" dirty="0"/>
              <a:t>In Italia occorre ridurre il gap digitale</a:t>
            </a:r>
          </a:p>
        </p:txBody>
      </p:sp>
    </p:spTree>
    <p:extLst>
      <p:ext uri="{BB962C8B-B14F-4D97-AF65-F5344CB8AC3E}">
        <p14:creationId xmlns:p14="http://schemas.microsoft.com/office/powerpoint/2010/main" val="341770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vert="horz" lIns="91440" tIns="45720" rIns="91440" bIns="45720" rtlCol="0" anchor="ctr">
            <a:normAutofit fontScale="90000"/>
          </a:bodyPr>
          <a:lstStyle/>
          <a:p>
            <a:r>
              <a:rPr lang="it-IT" b="1" dirty="0">
                <a:solidFill>
                  <a:schemeClr val="accent1"/>
                </a:solidFill>
              </a:rPr>
              <a:t>Ma in ogni caso qualche timore esiste</a:t>
            </a:r>
          </a:p>
        </p:txBody>
      </p:sp>
      <p:sp>
        <p:nvSpPr>
          <p:cNvPr id="3" name="Segnaposto contenuto 2"/>
          <p:cNvSpPr>
            <a:spLocks noGrp="1"/>
          </p:cNvSpPr>
          <p:nvPr>
            <p:ph idx="1"/>
          </p:nvPr>
        </p:nvSpPr>
        <p:spPr/>
        <p:txBody>
          <a:bodyPr>
            <a:normAutofit fontScale="85000" lnSpcReduction="20000"/>
          </a:bodyPr>
          <a:lstStyle/>
          <a:p>
            <a:pPr marL="0" indent="0">
              <a:buNone/>
            </a:pPr>
            <a:r>
              <a:rPr lang="it-IT" dirty="0" err="1"/>
              <a:t>Acemoglou</a:t>
            </a:r>
            <a:r>
              <a:rPr lang="it-IT" dirty="0"/>
              <a:t> e </a:t>
            </a:r>
            <a:r>
              <a:rPr lang="it-IT" dirty="0" err="1"/>
              <a:t>Restrepo</a:t>
            </a:r>
            <a:r>
              <a:rPr lang="it-IT" dirty="0"/>
              <a:t> (2016):</a:t>
            </a:r>
          </a:p>
          <a:p>
            <a:pPr marL="0" indent="0">
              <a:buNone/>
            </a:pPr>
            <a:r>
              <a:rPr lang="it-IT" dirty="0"/>
              <a:t>Negli USA ogni automa che entra in fabbrica sostituisce 6 operai </a:t>
            </a:r>
          </a:p>
          <a:p>
            <a:pPr marL="0" indent="0">
              <a:buNone/>
            </a:pPr>
            <a:r>
              <a:rPr lang="it-IT" dirty="0"/>
              <a:t>La stima è che tra il 1990 e il 2007 negli USA persi 670000 posti di lavoro a causa dell’automazione</a:t>
            </a:r>
          </a:p>
          <a:p>
            <a:pPr marL="0" indent="0">
              <a:buNone/>
            </a:pPr>
            <a:r>
              <a:rPr lang="it-IT" dirty="0"/>
              <a:t>Ci saranno molti vinti in questi processi di trasformazione dell’industria</a:t>
            </a:r>
          </a:p>
          <a:p>
            <a:pPr marL="0" indent="0">
              <a:buNone/>
            </a:pPr>
            <a:r>
              <a:rPr lang="it-IT" dirty="0"/>
              <a:t>E allora facciamo pagare le tasse a tutte le «macchine» che sostituiscono l’uomo</a:t>
            </a:r>
          </a:p>
          <a:p>
            <a:pPr marL="0" indent="0">
              <a:buNone/>
            </a:pPr>
            <a:r>
              <a:rPr lang="it-IT" dirty="0"/>
              <a:t>L’analisi ribalta le conclusioni di uno studio precedente dei medesimi autori</a:t>
            </a:r>
          </a:p>
        </p:txBody>
      </p:sp>
    </p:spTree>
    <p:extLst>
      <p:ext uri="{BB962C8B-B14F-4D97-AF65-F5344CB8AC3E}">
        <p14:creationId xmlns:p14="http://schemas.microsoft.com/office/powerpoint/2010/main" val="3274934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vert="horz" lIns="91440" tIns="45720" rIns="91440" bIns="45720" rtlCol="0" anchor="ctr">
            <a:normAutofit/>
          </a:bodyPr>
          <a:lstStyle/>
          <a:p>
            <a:r>
              <a:rPr lang="it-IT" b="1" dirty="0">
                <a:solidFill>
                  <a:schemeClr val="accent1"/>
                </a:solidFill>
              </a:rPr>
              <a:t>E quindi?…qual è la verità?..</a:t>
            </a:r>
          </a:p>
        </p:txBody>
      </p:sp>
      <p:sp>
        <p:nvSpPr>
          <p:cNvPr id="3" name="Segnaposto contenuto 2"/>
          <p:cNvSpPr>
            <a:spLocks noGrp="1"/>
          </p:cNvSpPr>
          <p:nvPr>
            <p:ph idx="1"/>
          </p:nvPr>
        </p:nvSpPr>
        <p:spPr>
          <a:xfrm>
            <a:off x="457200" y="1196752"/>
            <a:ext cx="8229600" cy="5328592"/>
          </a:xfrm>
        </p:spPr>
        <p:txBody>
          <a:bodyPr>
            <a:normAutofit fontScale="70000" lnSpcReduction="20000"/>
          </a:bodyPr>
          <a:lstStyle/>
          <a:p>
            <a:r>
              <a:rPr lang="it-IT" dirty="0"/>
              <a:t>Proviamo a superare eventuali integralismi pro-tecnologia da un lato e nuove forme di Luddismo dall’altro.</a:t>
            </a:r>
          </a:p>
          <a:p>
            <a:r>
              <a:rPr lang="it-IT" dirty="0"/>
              <a:t>Non è tutto oro quel che luccica ma, come ci insegna la storia, la transizione avrà qualche costo nel breve periodo, ma dovrebbe premiarci nel lungo periodo.</a:t>
            </a:r>
          </a:p>
          <a:p>
            <a:r>
              <a:rPr lang="it-IT" dirty="0"/>
              <a:t>Rispetto alle esperienze passate esistono alcuni elementi di criticità aggiuntivi:</a:t>
            </a:r>
          </a:p>
          <a:p>
            <a:pPr lvl="1"/>
            <a:r>
              <a:rPr lang="it-IT" dirty="0"/>
              <a:t>L’invecchiamento della popolazione    </a:t>
            </a:r>
          </a:p>
          <a:p>
            <a:pPr lvl="1"/>
            <a:r>
              <a:rPr lang="it-IT" dirty="0"/>
              <a:t>La parcellizzazione del lavoro</a:t>
            </a:r>
          </a:p>
          <a:p>
            <a:pPr lvl="1"/>
            <a:r>
              <a:rPr lang="it-IT" dirty="0"/>
              <a:t>L’adeguatezza (o la revisione) dei modelli formativi</a:t>
            </a:r>
          </a:p>
          <a:p>
            <a:pPr lvl="1"/>
            <a:r>
              <a:rPr lang="it-IT" dirty="0"/>
              <a:t>Il fenomeno del brain </a:t>
            </a:r>
            <a:r>
              <a:rPr lang="it-IT" dirty="0" err="1"/>
              <a:t>drain</a:t>
            </a:r>
            <a:endParaRPr lang="it-IT" dirty="0"/>
          </a:p>
          <a:p>
            <a:pPr lvl="1"/>
            <a:r>
              <a:rPr lang="it-IT" dirty="0"/>
              <a:t>La maggiore competizione internazionale</a:t>
            </a:r>
          </a:p>
          <a:p>
            <a:r>
              <a:rPr lang="it-IT" dirty="0"/>
              <a:t>Ma anche alcuni punti di vantaggio:</a:t>
            </a:r>
          </a:p>
          <a:p>
            <a:pPr lvl="1"/>
            <a:r>
              <a:rPr lang="it-IT" dirty="0"/>
              <a:t>La componente </a:t>
            </a:r>
            <a:r>
              <a:rPr lang="it-IT" i="1" dirty="0" err="1"/>
              <a:t>sharing</a:t>
            </a:r>
            <a:r>
              <a:rPr lang="it-IT" dirty="0"/>
              <a:t> della nuova rivoluzione industriale</a:t>
            </a:r>
          </a:p>
          <a:p>
            <a:pPr lvl="1"/>
            <a:r>
              <a:rPr lang="it-IT" dirty="0"/>
              <a:t>Il mondo digitale dei social</a:t>
            </a:r>
          </a:p>
          <a:p>
            <a:pPr lvl="1"/>
            <a:r>
              <a:rPr lang="it-IT" dirty="0"/>
              <a:t>La dimensione culturale</a:t>
            </a:r>
          </a:p>
          <a:p>
            <a:pPr lvl="1"/>
            <a:r>
              <a:rPr lang="it-IT" dirty="0"/>
              <a:t>La dimensione creativa e la conseguente centralità della persona</a:t>
            </a:r>
          </a:p>
          <a:p>
            <a:pPr lvl="1"/>
            <a:endParaRPr lang="it-IT" dirty="0"/>
          </a:p>
        </p:txBody>
      </p:sp>
    </p:spTree>
    <p:extLst>
      <p:ext uri="{BB962C8B-B14F-4D97-AF65-F5344CB8AC3E}">
        <p14:creationId xmlns:p14="http://schemas.microsoft.com/office/powerpoint/2010/main" val="2378255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500"/>
                                        <p:tgtEl>
                                          <p:spTgt spid="3">
                                            <p:txEl>
                                              <p:pRg st="10" end="1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1" end="11"/>
                                            </p:txEl>
                                          </p:spTgt>
                                        </p:tgtEl>
                                        <p:attrNameLst>
                                          <p:attrName>style.visibility</p:attrName>
                                        </p:attrNameLst>
                                      </p:cBhvr>
                                      <p:to>
                                        <p:strVal val="visible"/>
                                      </p:to>
                                    </p:set>
                                    <p:animEffect transition="in" filter="fade">
                                      <p:cBhvr>
                                        <p:cTn id="46" dur="500"/>
                                        <p:tgtEl>
                                          <p:spTgt spid="3">
                                            <p:txEl>
                                              <p:pRg st="11" end="1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0B61CCA4-B2A9-4F14-BB71-63ED77A35B82}"/>
              </a:ext>
            </a:extLst>
          </p:cNvPr>
          <p:cNvSpPr>
            <a:spLocks noGrp="1"/>
          </p:cNvSpPr>
          <p:nvPr>
            <p:ph type="sldNum" sz="quarter" idx="12"/>
          </p:nvPr>
        </p:nvSpPr>
        <p:spPr/>
        <p:txBody>
          <a:bodyPr/>
          <a:lstStyle/>
          <a:p>
            <a:pPr>
              <a:defRPr/>
            </a:pPr>
            <a:fld id="{57C19D41-A4A3-470E-B919-9CBA11D36460}" type="slidenum">
              <a:rPr lang="en-US" smtClean="0"/>
              <a:pPr>
                <a:defRPr/>
              </a:pPr>
              <a:t>19</a:t>
            </a:fld>
            <a:endParaRPr lang="en-US" dirty="0"/>
          </a:p>
        </p:txBody>
      </p:sp>
      <p:pic>
        <p:nvPicPr>
          <p:cNvPr id="12" name="Immagine 11">
            <a:extLst>
              <a:ext uri="{FF2B5EF4-FFF2-40B4-BE49-F238E27FC236}">
                <a16:creationId xmlns:a16="http://schemas.microsoft.com/office/drawing/2014/main" id="{6F472DE3-FC50-41A5-846B-923F830FB50A}"/>
              </a:ext>
            </a:extLst>
          </p:cNvPr>
          <p:cNvPicPr>
            <a:picLocks noChangeAspect="1"/>
          </p:cNvPicPr>
          <p:nvPr/>
        </p:nvPicPr>
        <p:blipFill rotWithShape="1">
          <a:blip r:embed="rId2">
            <a:extLst>
              <a:ext uri="{28A0092B-C50C-407E-A947-70E740481C1C}">
                <a14:useLocalDpi xmlns:a14="http://schemas.microsoft.com/office/drawing/2010/main" val="0"/>
              </a:ext>
            </a:extLst>
          </a:blip>
          <a:srcRect b="27137"/>
          <a:stretch/>
        </p:blipFill>
        <p:spPr>
          <a:xfrm>
            <a:off x="1" y="46004"/>
            <a:ext cx="1266092" cy="615011"/>
          </a:xfrm>
          <a:prstGeom prst="rect">
            <a:avLst/>
          </a:prstGeom>
        </p:spPr>
      </p:pic>
      <p:pic>
        <p:nvPicPr>
          <p:cNvPr id="7" name="Segnaposto contenuto 6">
            <a:extLst>
              <a:ext uri="{FF2B5EF4-FFF2-40B4-BE49-F238E27FC236}">
                <a16:creationId xmlns:a16="http://schemas.microsoft.com/office/drawing/2014/main" id="{14C9E6C8-6E19-4AF7-8C89-813D09C9C43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4946" y="1905003"/>
            <a:ext cx="4876164" cy="3448214"/>
          </a:xfrm>
        </p:spPr>
      </p:pic>
      <p:sp>
        <p:nvSpPr>
          <p:cNvPr id="10" name="CasellaDiTesto 9">
            <a:extLst>
              <a:ext uri="{FF2B5EF4-FFF2-40B4-BE49-F238E27FC236}">
                <a16:creationId xmlns:a16="http://schemas.microsoft.com/office/drawing/2014/main" id="{E8F45454-05F2-4AE0-B434-BB0F0EA73591}"/>
              </a:ext>
            </a:extLst>
          </p:cNvPr>
          <p:cNvSpPr txBox="1"/>
          <p:nvPr/>
        </p:nvSpPr>
        <p:spPr>
          <a:xfrm>
            <a:off x="406400" y="943148"/>
            <a:ext cx="8016397" cy="646331"/>
          </a:xfrm>
          <a:prstGeom prst="rect">
            <a:avLst/>
          </a:prstGeom>
          <a:noFill/>
        </p:spPr>
        <p:txBody>
          <a:bodyPr wrap="square" rtlCol="0">
            <a:spAutoFit/>
          </a:bodyPr>
          <a:lstStyle>
            <a:defPPr>
              <a:defRPr lang="en-US"/>
            </a:defPPr>
            <a:lvl1pPr algn="ctr">
              <a:defRPr sz="2000" b="1">
                <a:solidFill>
                  <a:srgbClr val="0A2653"/>
                </a:solidFill>
                <a:latin typeface="Arial" panose="020B0604020202020204" pitchFamily="34" charset="0"/>
                <a:ea typeface="+mj-ea"/>
                <a:cs typeface="Arial" panose="020B0604020202020204" pitchFamily="34" charset="0"/>
              </a:defRPr>
            </a:lvl1pPr>
          </a:lstStyle>
          <a:p>
            <a:pPr algn="l"/>
            <a:r>
              <a:rPr lang="it-IT" sz="1800" dirty="0"/>
              <a:t>Creazione di talenti e imprese che li impiegano. I lavoratori qualificati risiedono dove lavorano?</a:t>
            </a:r>
            <a:endParaRPr lang="en-GB" sz="1800" dirty="0"/>
          </a:p>
        </p:txBody>
      </p:sp>
      <p:sp>
        <p:nvSpPr>
          <p:cNvPr id="13" name="CasellaDiTesto 12">
            <a:extLst>
              <a:ext uri="{FF2B5EF4-FFF2-40B4-BE49-F238E27FC236}">
                <a16:creationId xmlns:a16="http://schemas.microsoft.com/office/drawing/2014/main" id="{6601478A-8B0F-4365-9A1B-2C4FB1B6584D}"/>
              </a:ext>
            </a:extLst>
          </p:cNvPr>
          <p:cNvSpPr txBox="1"/>
          <p:nvPr/>
        </p:nvSpPr>
        <p:spPr>
          <a:xfrm>
            <a:off x="813607" y="1635881"/>
            <a:ext cx="2858814" cy="369332"/>
          </a:xfrm>
          <a:prstGeom prst="rect">
            <a:avLst/>
          </a:prstGeom>
          <a:noFill/>
        </p:spPr>
        <p:txBody>
          <a:bodyPr wrap="square" rtlCol="0">
            <a:spAutoFit/>
          </a:bodyPr>
          <a:lstStyle/>
          <a:p>
            <a:r>
              <a:rPr lang="it-IT" dirty="0">
                <a:solidFill>
                  <a:schemeClr val="tx2"/>
                </a:solidFill>
              </a:rPr>
              <a:t>Creazione di talenti</a:t>
            </a:r>
            <a:endParaRPr lang="en-GB" dirty="0">
              <a:solidFill>
                <a:schemeClr val="tx2"/>
              </a:solidFill>
            </a:endParaRPr>
          </a:p>
        </p:txBody>
      </p:sp>
      <p:sp>
        <p:nvSpPr>
          <p:cNvPr id="8" name="CasellaDiTesto 7">
            <a:extLst>
              <a:ext uri="{FF2B5EF4-FFF2-40B4-BE49-F238E27FC236}">
                <a16:creationId xmlns:a16="http://schemas.microsoft.com/office/drawing/2014/main" id="{4DA4950A-9314-4775-B84D-8C9AB01C3835}"/>
              </a:ext>
            </a:extLst>
          </p:cNvPr>
          <p:cNvSpPr txBox="1"/>
          <p:nvPr/>
        </p:nvSpPr>
        <p:spPr>
          <a:xfrm>
            <a:off x="4108067" y="5271554"/>
            <a:ext cx="4717774" cy="1477328"/>
          </a:xfrm>
          <a:prstGeom prst="rect">
            <a:avLst/>
          </a:prstGeom>
          <a:noFill/>
        </p:spPr>
        <p:txBody>
          <a:bodyPr wrap="square" rtlCol="0">
            <a:spAutoFit/>
          </a:bodyPr>
          <a:lstStyle/>
          <a:p>
            <a:r>
              <a:rPr lang="it-IT" sz="1500" dirty="0">
                <a:solidFill>
                  <a:srgbClr val="0A2653"/>
                </a:solidFill>
                <a:latin typeface="Arial" panose="020B0604020202020204" pitchFamily="34" charset="0"/>
                <a:ea typeface="+mj-ea"/>
                <a:cs typeface="Arial" panose="020B0604020202020204" pitchFamily="34" charset="0"/>
              </a:rPr>
              <a:t>Settori hi-tech e knowledge intensive considerati, come da definizione </a:t>
            </a:r>
            <a:r>
              <a:rPr lang="it-IT" sz="1500" dirty="0" err="1">
                <a:solidFill>
                  <a:srgbClr val="0A2653"/>
                </a:solidFill>
                <a:latin typeface="Arial" panose="020B0604020202020204" pitchFamily="34" charset="0"/>
                <a:ea typeface="+mj-ea"/>
                <a:cs typeface="Arial" panose="020B0604020202020204" pitchFamily="34" charset="0"/>
              </a:rPr>
              <a:t>Eurostat</a:t>
            </a:r>
            <a:r>
              <a:rPr lang="it-IT" sz="1500" dirty="0">
                <a:solidFill>
                  <a:srgbClr val="0A2653"/>
                </a:solidFill>
                <a:latin typeface="Arial" panose="020B0604020202020204" pitchFamily="34" charset="0"/>
                <a:ea typeface="+mj-ea"/>
                <a:cs typeface="Arial" panose="020B0604020202020204" pitchFamily="34" charset="0"/>
              </a:rPr>
              <a:t> (</a:t>
            </a:r>
            <a:r>
              <a:rPr lang="it-IT" sz="1500" dirty="0" err="1">
                <a:solidFill>
                  <a:srgbClr val="0A2653"/>
                </a:solidFill>
                <a:latin typeface="Arial" panose="020B0604020202020204" pitchFamily="34" charset="0"/>
                <a:ea typeface="+mj-ea"/>
                <a:cs typeface="Arial" panose="020B0604020202020204" pitchFamily="34" charset="0"/>
              </a:rPr>
              <a:t>Ateco</a:t>
            </a:r>
            <a:r>
              <a:rPr lang="it-IT" sz="1500" dirty="0">
                <a:solidFill>
                  <a:srgbClr val="0A2653"/>
                </a:solidFill>
                <a:latin typeface="Arial" panose="020B0604020202020204" pitchFamily="34" charset="0"/>
                <a:ea typeface="+mj-ea"/>
                <a:cs typeface="Arial" panose="020B0604020202020204" pitchFamily="34" charset="0"/>
              </a:rPr>
              <a:t> 20-21-26-27-28-29-30, es.: chimico, agro-farmaceutico, Gomma-plastica, computer ed elettronica, auto-motive, telecomunicazioni)</a:t>
            </a:r>
          </a:p>
          <a:p>
            <a:pPr marL="285750" indent="-285750">
              <a:buFont typeface="Arial" panose="020B0604020202020204" pitchFamily="34" charset="0"/>
              <a:buChar char="•"/>
            </a:pPr>
            <a:endParaRPr lang="en-GB" sz="1500" dirty="0"/>
          </a:p>
        </p:txBody>
      </p:sp>
      <p:pic>
        <p:nvPicPr>
          <p:cNvPr id="19" name="Immagine 18">
            <a:extLst>
              <a:ext uri="{FF2B5EF4-FFF2-40B4-BE49-F238E27FC236}">
                <a16:creationId xmlns:a16="http://schemas.microsoft.com/office/drawing/2014/main" id="{713F6F05-FB59-440A-9D22-8E50077D51F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5072" t="30647" r="36248" b="50314"/>
          <a:stretch/>
        </p:blipFill>
        <p:spPr>
          <a:xfrm>
            <a:off x="3180473" y="2363892"/>
            <a:ext cx="1331223" cy="959457"/>
          </a:xfrm>
          <a:prstGeom prst="rect">
            <a:avLst/>
          </a:prstGeom>
        </p:spPr>
      </p:pic>
      <p:grpSp>
        <p:nvGrpSpPr>
          <p:cNvPr id="4" name="Gruppo 3">
            <a:extLst>
              <a:ext uri="{FF2B5EF4-FFF2-40B4-BE49-F238E27FC236}">
                <a16:creationId xmlns:a16="http://schemas.microsoft.com/office/drawing/2014/main" id="{656E62E2-1032-48D0-A309-34228B6FC754}"/>
              </a:ext>
            </a:extLst>
          </p:cNvPr>
          <p:cNvGrpSpPr/>
          <p:nvPr/>
        </p:nvGrpSpPr>
        <p:grpSpPr>
          <a:xfrm>
            <a:off x="4509607" y="1639500"/>
            <a:ext cx="4650532" cy="3606098"/>
            <a:chOff x="4509607" y="1639500"/>
            <a:chExt cx="4650532" cy="3606098"/>
          </a:xfrm>
        </p:grpSpPr>
        <p:pic>
          <p:nvPicPr>
            <p:cNvPr id="17" name="Immagine 16">
              <a:extLst>
                <a:ext uri="{FF2B5EF4-FFF2-40B4-BE49-F238E27FC236}">
                  <a16:creationId xmlns:a16="http://schemas.microsoft.com/office/drawing/2014/main" id="{8BC3E23F-7F24-49EB-9B4E-937A546BDAF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908" t="10861" r="14223"/>
            <a:stretch/>
          </p:blipFill>
          <p:spPr>
            <a:xfrm>
              <a:off x="4509607" y="1905003"/>
              <a:ext cx="3914694" cy="3340595"/>
            </a:xfrm>
            <a:prstGeom prst="rect">
              <a:avLst/>
            </a:prstGeom>
          </p:spPr>
        </p:pic>
        <p:sp>
          <p:nvSpPr>
            <p:cNvPr id="14" name="CasellaDiTesto 13">
              <a:extLst>
                <a:ext uri="{FF2B5EF4-FFF2-40B4-BE49-F238E27FC236}">
                  <a16:creationId xmlns:a16="http://schemas.microsoft.com/office/drawing/2014/main" id="{6A9E7EE1-272F-429F-BAD3-9FA37C6E2F4D}"/>
                </a:ext>
              </a:extLst>
            </p:cNvPr>
            <p:cNvSpPr txBox="1"/>
            <p:nvPr/>
          </p:nvSpPr>
          <p:spPr>
            <a:xfrm>
              <a:off x="5101393" y="1639500"/>
              <a:ext cx="2858814" cy="369332"/>
            </a:xfrm>
            <a:prstGeom prst="rect">
              <a:avLst/>
            </a:prstGeom>
            <a:noFill/>
          </p:spPr>
          <p:txBody>
            <a:bodyPr wrap="square" rtlCol="0">
              <a:spAutoFit/>
            </a:bodyPr>
            <a:lstStyle/>
            <a:p>
              <a:r>
                <a:rPr lang="it-IT" dirty="0">
                  <a:solidFill>
                    <a:schemeClr val="tx2"/>
                  </a:solidFill>
                </a:rPr>
                <a:t>Imprese hi-tech</a:t>
              </a:r>
              <a:endParaRPr lang="en-GB" dirty="0">
                <a:solidFill>
                  <a:schemeClr val="tx2"/>
                </a:solidFill>
              </a:endParaRPr>
            </a:p>
          </p:txBody>
        </p:sp>
        <p:pic>
          <p:nvPicPr>
            <p:cNvPr id="3" name="Immagine 2">
              <a:extLst>
                <a:ext uri="{FF2B5EF4-FFF2-40B4-BE49-F238E27FC236}">
                  <a16:creationId xmlns:a16="http://schemas.microsoft.com/office/drawing/2014/main" id="{9044B1A9-2555-4223-9C5A-0DBB375B293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9375" t="43930" r="43902" b="34570"/>
            <a:stretch/>
          </p:blipFill>
          <p:spPr>
            <a:xfrm>
              <a:off x="7583103" y="2445245"/>
              <a:ext cx="1577036" cy="897253"/>
            </a:xfrm>
            <a:prstGeom prst="rect">
              <a:avLst/>
            </a:prstGeom>
          </p:spPr>
        </p:pic>
      </p:grpSp>
    </p:spTree>
    <p:extLst>
      <p:ext uri="{BB962C8B-B14F-4D97-AF65-F5344CB8AC3E}">
        <p14:creationId xmlns:p14="http://schemas.microsoft.com/office/powerpoint/2010/main" val="61041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olo 1">
            <a:extLst>
              <a:ext uri="{FF2B5EF4-FFF2-40B4-BE49-F238E27FC236}">
                <a16:creationId xmlns:a16="http://schemas.microsoft.com/office/drawing/2014/main" id="{ACE6B44B-A7F9-4C75-A0BB-CA49D016D7D7}"/>
              </a:ext>
            </a:extLst>
          </p:cNvPr>
          <p:cNvSpPr txBox="1">
            <a:spLocks/>
          </p:cNvSpPr>
          <p:nvPr/>
        </p:nvSpPr>
        <p:spPr>
          <a:xfrm>
            <a:off x="179512" y="116632"/>
            <a:ext cx="878497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Come si determina la crescita?</a:t>
            </a:r>
          </a:p>
        </p:txBody>
      </p:sp>
      <p:sp>
        <p:nvSpPr>
          <p:cNvPr id="11" name="Rettangolo 10">
            <a:extLst>
              <a:ext uri="{FF2B5EF4-FFF2-40B4-BE49-F238E27FC236}">
                <a16:creationId xmlns:a16="http://schemas.microsoft.com/office/drawing/2014/main" id="{0FEDEECE-FB05-47AB-A80B-3865C29D604A}"/>
              </a:ext>
            </a:extLst>
          </p:cNvPr>
          <p:cNvSpPr/>
          <p:nvPr/>
        </p:nvSpPr>
        <p:spPr>
          <a:xfrm>
            <a:off x="1043608" y="1556792"/>
            <a:ext cx="7416824" cy="1754326"/>
          </a:xfrm>
          <a:prstGeom prst="rect">
            <a:avLst/>
          </a:prstGeom>
        </p:spPr>
        <p:txBody>
          <a:bodyPr wrap="square">
            <a:spAutoFit/>
          </a:bodyPr>
          <a:lstStyle/>
          <a:p>
            <a:pPr algn="just"/>
            <a:r>
              <a:rPr lang="it-IT" dirty="0"/>
              <a:t>Per quanto riguarda le possibili spiegazioni di quali siano le determinanti del processo di crescita economica di una nazione la teoria si divide in molteplici filoni.</a:t>
            </a:r>
          </a:p>
          <a:p>
            <a:pPr algn="just"/>
            <a:endParaRPr lang="it-IT" dirty="0"/>
          </a:p>
          <a:p>
            <a:pPr algn="just"/>
            <a:endParaRPr lang="it-IT" dirty="0"/>
          </a:p>
          <a:p>
            <a:pPr algn="just"/>
            <a:endParaRPr lang="it-IT" dirty="0"/>
          </a:p>
        </p:txBody>
      </p:sp>
      <p:graphicFrame>
        <p:nvGraphicFramePr>
          <p:cNvPr id="2" name="Diagramma 1">
            <a:extLst>
              <a:ext uri="{FF2B5EF4-FFF2-40B4-BE49-F238E27FC236}">
                <a16:creationId xmlns:a16="http://schemas.microsoft.com/office/drawing/2014/main" id="{1D59FA24-BEFA-482E-B5A8-17606C237440}"/>
              </a:ext>
            </a:extLst>
          </p:cNvPr>
          <p:cNvGraphicFramePr/>
          <p:nvPr>
            <p:extLst>
              <p:ext uri="{D42A27DB-BD31-4B8C-83A1-F6EECF244321}">
                <p14:modId xmlns:p14="http://schemas.microsoft.com/office/powerpoint/2010/main" val="434310610"/>
              </p:ext>
            </p:extLst>
          </p:nvPr>
        </p:nvGraphicFramePr>
        <p:xfrm>
          <a:off x="1115616" y="240582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9351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a:extLst>
              <a:ext uri="{FF2B5EF4-FFF2-40B4-BE49-F238E27FC236}">
                <a16:creationId xmlns:a16="http://schemas.microsoft.com/office/drawing/2014/main" id="{0B61CCA4-B2A9-4F14-BB71-63ED77A35B82}"/>
              </a:ext>
            </a:extLst>
          </p:cNvPr>
          <p:cNvSpPr>
            <a:spLocks noGrp="1"/>
          </p:cNvSpPr>
          <p:nvPr>
            <p:ph type="sldNum" sz="quarter" idx="12"/>
          </p:nvPr>
        </p:nvSpPr>
        <p:spPr/>
        <p:txBody>
          <a:bodyPr/>
          <a:lstStyle/>
          <a:p>
            <a:pPr>
              <a:defRPr/>
            </a:pPr>
            <a:fld id="{57C19D41-A4A3-470E-B919-9CBA11D36460}" type="slidenum">
              <a:rPr lang="en-US" smtClean="0"/>
              <a:pPr>
                <a:defRPr/>
              </a:pPr>
              <a:t>20</a:t>
            </a:fld>
            <a:endParaRPr lang="en-US" dirty="0"/>
          </a:p>
        </p:txBody>
      </p:sp>
      <p:pic>
        <p:nvPicPr>
          <p:cNvPr id="12" name="Immagine 11">
            <a:extLst>
              <a:ext uri="{FF2B5EF4-FFF2-40B4-BE49-F238E27FC236}">
                <a16:creationId xmlns:a16="http://schemas.microsoft.com/office/drawing/2014/main" id="{6F472DE3-FC50-41A5-846B-923F830FB50A}"/>
              </a:ext>
            </a:extLst>
          </p:cNvPr>
          <p:cNvPicPr>
            <a:picLocks noChangeAspect="1"/>
          </p:cNvPicPr>
          <p:nvPr/>
        </p:nvPicPr>
        <p:blipFill rotWithShape="1">
          <a:blip r:embed="rId2">
            <a:extLst>
              <a:ext uri="{28A0092B-C50C-407E-A947-70E740481C1C}">
                <a14:useLocalDpi xmlns:a14="http://schemas.microsoft.com/office/drawing/2010/main" val="0"/>
              </a:ext>
            </a:extLst>
          </a:blip>
          <a:srcRect b="27137"/>
          <a:stretch/>
        </p:blipFill>
        <p:spPr>
          <a:xfrm>
            <a:off x="1" y="46004"/>
            <a:ext cx="1266092" cy="615011"/>
          </a:xfrm>
          <a:prstGeom prst="rect">
            <a:avLst/>
          </a:prstGeom>
        </p:spPr>
      </p:pic>
      <p:pic>
        <p:nvPicPr>
          <p:cNvPr id="7" name="Segnaposto contenuto 6">
            <a:extLst>
              <a:ext uri="{FF2B5EF4-FFF2-40B4-BE49-F238E27FC236}">
                <a16:creationId xmlns:a16="http://schemas.microsoft.com/office/drawing/2014/main" id="{14C9E6C8-6E19-4AF7-8C89-813D09C9C43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04946" y="1905003"/>
            <a:ext cx="4876164" cy="3448214"/>
          </a:xfrm>
        </p:spPr>
      </p:pic>
      <p:sp>
        <p:nvSpPr>
          <p:cNvPr id="10" name="CasellaDiTesto 9">
            <a:extLst>
              <a:ext uri="{FF2B5EF4-FFF2-40B4-BE49-F238E27FC236}">
                <a16:creationId xmlns:a16="http://schemas.microsoft.com/office/drawing/2014/main" id="{E8F45454-05F2-4AE0-B434-BB0F0EA73591}"/>
              </a:ext>
            </a:extLst>
          </p:cNvPr>
          <p:cNvSpPr txBox="1"/>
          <p:nvPr/>
        </p:nvSpPr>
        <p:spPr>
          <a:xfrm>
            <a:off x="406400" y="943148"/>
            <a:ext cx="8016397" cy="646331"/>
          </a:xfrm>
          <a:prstGeom prst="rect">
            <a:avLst/>
          </a:prstGeom>
          <a:noFill/>
        </p:spPr>
        <p:txBody>
          <a:bodyPr wrap="square" rtlCol="0">
            <a:spAutoFit/>
          </a:bodyPr>
          <a:lstStyle>
            <a:defPPr>
              <a:defRPr lang="en-US"/>
            </a:defPPr>
            <a:lvl1pPr algn="ctr">
              <a:defRPr sz="2000" b="1">
                <a:solidFill>
                  <a:srgbClr val="0A2653"/>
                </a:solidFill>
                <a:latin typeface="Arial" panose="020B0604020202020204" pitchFamily="34" charset="0"/>
                <a:ea typeface="+mj-ea"/>
                <a:cs typeface="Arial" panose="020B0604020202020204" pitchFamily="34" charset="0"/>
              </a:defRPr>
            </a:lvl1pPr>
          </a:lstStyle>
          <a:p>
            <a:pPr algn="l"/>
            <a:r>
              <a:rPr lang="it-IT" sz="1800" dirty="0"/>
              <a:t>Creazione di talenti e imprese che li impiegano. I lavoratori qualificati risiedono dove lavorano?</a:t>
            </a:r>
            <a:endParaRPr lang="en-GB" sz="1800" dirty="0"/>
          </a:p>
        </p:txBody>
      </p:sp>
      <p:sp>
        <p:nvSpPr>
          <p:cNvPr id="13" name="CasellaDiTesto 12">
            <a:extLst>
              <a:ext uri="{FF2B5EF4-FFF2-40B4-BE49-F238E27FC236}">
                <a16:creationId xmlns:a16="http://schemas.microsoft.com/office/drawing/2014/main" id="{6601478A-8B0F-4365-9A1B-2C4FB1B6584D}"/>
              </a:ext>
            </a:extLst>
          </p:cNvPr>
          <p:cNvSpPr txBox="1"/>
          <p:nvPr/>
        </p:nvSpPr>
        <p:spPr>
          <a:xfrm>
            <a:off x="813607" y="1635881"/>
            <a:ext cx="2858814" cy="369332"/>
          </a:xfrm>
          <a:prstGeom prst="rect">
            <a:avLst/>
          </a:prstGeom>
          <a:noFill/>
        </p:spPr>
        <p:txBody>
          <a:bodyPr wrap="square" rtlCol="0">
            <a:spAutoFit/>
          </a:bodyPr>
          <a:lstStyle/>
          <a:p>
            <a:r>
              <a:rPr lang="it-IT" dirty="0">
                <a:solidFill>
                  <a:schemeClr val="tx2"/>
                </a:solidFill>
              </a:rPr>
              <a:t>Creazione di talenti</a:t>
            </a:r>
            <a:endParaRPr lang="en-GB" dirty="0">
              <a:solidFill>
                <a:schemeClr val="tx2"/>
              </a:solidFill>
            </a:endParaRPr>
          </a:p>
        </p:txBody>
      </p:sp>
      <p:sp>
        <p:nvSpPr>
          <p:cNvPr id="8" name="CasellaDiTesto 7">
            <a:extLst>
              <a:ext uri="{FF2B5EF4-FFF2-40B4-BE49-F238E27FC236}">
                <a16:creationId xmlns:a16="http://schemas.microsoft.com/office/drawing/2014/main" id="{4DA4950A-9314-4775-B84D-8C9AB01C3835}"/>
              </a:ext>
            </a:extLst>
          </p:cNvPr>
          <p:cNvSpPr txBox="1"/>
          <p:nvPr/>
        </p:nvSpPr>
        <p:spPr>
          <a:xfrm>
            <a:off x="4108067" y="5271554"/>
            <a:ext cx="4717774" cy="1477328"/>
          </a:xfrm>
          <a:prstGeom prst="rect">
            <a:avLst/>
          </a:prstGeom>
          <a:noFill/>
        </p:spPr>
        <p:txBody>
          <a:bodyPr wrap="square" rtlCol="0">
            <a:spAutoFit/>
          </a:bodyPr>
          <a:lstStyle/>
          <a:p>
            <a:r>
              <a:rPr lang="it-IT" sz="1500" dirty="0">
                <a:solidFill>
                  <a:srgbClr val="0A2653"/>
                </a:solidFill>
                <a:latin typeface="Arial" panose="020B0604020202020204" pitchFamily="34" charset="0"/>
                <a:ea typeface="+mj-ea"/>
                <a:cs typeface="Arial" panose="020B0604020202020204" pitchFamily="34" charset="0"/>
              </a:rPr>
              <a:t>Settori hi-tech e knowledge intensive considerati, come da definizione </a:t>
            </a:r>
            <a:r>
              <a:rPr lang="it-IT" sz="1500" dirty="0" err="1">
                <a:solidFill>
                  <a:srgbClr val="0A2653"/>
                </a:solidFill>
                <a:latin typeface="Arial" panose="020B0604020202020204" pitchFamily="34" charset="0"/>
                <a:ea typeface="+mj-ea"/>
                <a:cs typeface="Arial" panose="020B0604020202020204" pitchFamily="34" charset="0"/>
              </a:rPr>
              <a:t>Eurostat</a:t>
            </a:r>
            <a:r>
              <a:rPr lang="it-IT" sz="1500" dirty="0">
                <a:solidFill>
                  <a:srgbClr val="0A2653"/>
                </a:solidFill>
                <a:latin typeface="Arial" panose="020B0604020202020204" pitchFamily="34" charset="0"/>
                <a:ea typeface="+mj-ea"/>
                <a:cs typeface="Arial" panose="020B0604020202020204" pitchFamily="34" charset="0"/>
              </a:rPr>
              <a:t> (</a:t>
            </a:r>
            <a:r>
              <a:rPr lang="it-IT" sz="1500" dirty="0" err="1">
                <a:solidFill>
                  <a:srgbClr val="0A2653"/>
                </a:solidFill>
                <a:latin typeface="Arial" panose="020B0604020202020204" pitchFamily="34" charset="0"/>
                <a:ea typeface="+mj-ea"/>
                <a:cs typeface="Arial" panose="020B0604020202020204" pitchFamily="34" charset="0"/>
              </a:rPr>
              <a:t>Ateco</a:t>
            </a:r>
            <a:r>
              <a:rPr lang="it-IT" sz="1500" dirty="0">
                <a:solidFill>
                  <a:srgbClr val="0A2653"/>
                </a:solidFill>
                <a:latin typeface="Arial" panose="020B0604020202020204" pitchFamily="34" charset="0"/>
                <a:ea typeface="+mj-ea"/>
                <a:cs typeface="Arial" panose="020B0604020202020204" pitchFamily="34" charset="0"/>
              </a:rPr>
              <a:t> 20-21-26-27-28-29-30, es.: chimico, agro-farmaceutico, Gomma-plastica, computer ed elettronica, auto-motive, telecomunicazioni)</a:t>
            </a:r>
          </a:p>
          <a:p>
            <a:pPr marL="285750" indent="-285750">
              <a:buFont typeface="Arial" panose="020B0604020202020204" pitchFamily="34" charset="0"/>
              <a:buChar char="•"/>
            </a:pPr>
            <a:endParaRPr lang="en-GB" sz="1500" dirty="0"/>
          </a:p>
        </p:txBody>
      </p:sp>
      <p:pic>
        <p:nvPicPr>
          <p:cNvPr id="19" name="Immagine 18">
            <a:extLst>
              <a:ext uri="{FF2B5EF4-FFF2-40B4-BE49-F238E27FC236}">
                <a16:creationId xmlns:a16="http://schemas.microsoft.com/office/drawing/2014/main" id="{713F6F05-FB59-440A-9D22-8E50077D51F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5072" t="30647" r="36248" b="50314"/>
          <a:stretch/>
        </p:blipFill>
        <p:spPr>
          <a:xfrm>
            <a:off x="3180473" y="2363892"/>
            <a:ext cx="1331223" cy="959457"/>
          </a:xfrm>
          <a:prstGeom prst="rect">
            <a:avLst/>
          </a:prstGeom>
        </p:spPr>
      </p:pic>
      <p:grpSp>
        <p:nvGrpSpPr>
          <p:cNvPr id="4" name="Gruppo 3">
            <a:extLst>
              <a:ext uri="{FF2B5EF4-FFF2-40B4-BE49-F238E27FC236}">
                <a16:creationId xmlns:a16="http://schemas.microsoft.com/office/drawing/2014/main" id="{656E62E2-1032-48D0-A309-34228B6FC754}"/>
              </a:ext>
            </a:extLst>
          </p:cNvPr>
          <p:cNvGrpSpPr/>
          <p:nvPr/>
        </p:nvGrpSpPr>
        <p:grpSpPr>
          <a:xfrm>
            <a:off x="4509607" y="1639500"/>
            <a:ext cx="4650532" cy="3606098"/>
            <a:chOff x="4509607" y="1639500"/>
            <a:chExt cx="4650532" cy="3606098"/>
          </a:xfrm>
        </p:grpSpPr>
        <p:pic>
          <p:nvPicPr>
            <p:cNvPr id="17" name="Immagine 16">
              <a:extLst>
                <a:ext uri="{FF2B5EF4-FFF2-40B4-BE49-F238E27FC236}">
                  <a16:creationId xmlns:a16="http://schemas.microsoft.com/office/drawing/2014/main" id="{8BC3E23F-7F24-49EB-9B4E-937A546BDAF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908" t="10861" r="14223"/>
            <a:stretch/>
          </p:blipFill>
          <p:spPr>
            <a:xfrm>
              <a:off x="4509607" y="1905003"/>
              <a:ext cx="3914694" cy="3340595"/>
            </a:xfrm>
            <a:prstGeom prst="rect">
              <a:avLst/>
            </a:prstGeom>
          </p:spPr>
        </p:pic>
        <p:sp>
          <p:nvSpPr>
            <p:cNvPr id="14" name="CasellaDiTesto 13">
              <a:extLst>
                <a:ext uri="{FF2B5EF4-FFF2-40B4-BE49-F238E27FC236}">
                  <a16:creationId xmlns:a16="http://schemas.microsoft.com/office/drawing/2014/main" id="{6A9E7EE1-272F-429F-BAD3-9FA37C6E2F4D}"/>
                </a:ext>
              </a:extLst>
            </p:cNvPr>
            <p:cNvSpPr txBox="1"/>
            <p:nvPr/>
          </p:nvSpPr>
          <p:spPr>
            <a:xfrm>
              <a:off x="5101393" y="1639500"/>
              <a:ext cx="2858814" cy="369332"/>
            </a:xfrm>
            <a:prstGeom prst="rect">
              <a:avLst/>
            </a:prstGeom>
            <a:noFill/>
          </p:spPr>
          <p:txBody>
            <a:bodyPr wrap="square" rtlCol="0">
              <a:spAutoFit/>
            </a:bodyPr>
            <a:lstStyle/>
            <a:p>
              <a:r>
                <a:rPr lang="it-IT" dirty="0">
                  <a:solidFill>
                    <a:schemeClr val="tx2"/>
                  </a:solidFill>
                </a:rPr>
                <a:t>Imprese hi-tech</a:t>
              </a:r>
              <a:endParaRPr lang="en-GB" dirty="0">
                <a:solidFill>
                  <a:schemeClr val="tx2"/>
                </a:solidFill>
              </a:endParaRPr>
            </a:p>
          </p:txBody>
        </p:sp>
        <p:pic>
          <p:nvPicPr>
            <p:cNvPr id="3" name="Immagine 2">
              <a:extLst>
                <a:ext uri="{FF2B5EF4-FFF2-40B4-BE49-F238E27FC236}">
                  <a16:creationId xmlns:a16="http://schemas.microsoft.com/office/drawing/2014/main" id="{9044B1A9-2555-4223-9C5A-0DBB375B293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9375" t="43930" r="43902" b="34570"/>
            <a:stretch/>
          </p:blipFill>
          <p:spPr>
            <a:xfrm>
              <a:off x="7583103" y="2445245"/>
              <a:ext cx="1577036" cy="897253"/>
            </a:xfrm>
            <a:prstGeom prst="rect">
              <a:avLst/>
            </a:prstGeom>
          </p:spPr>
        </p:pic>
      </p:grpSp>
    </p:spTree>
    <p:extLst>
      <p:ext uri="{BB962C8B-B14F-4D97-AF65-F5344CB8AC3E}">
        <p14:creationId xmlns:p14="http://schemas.microsoft.com/office/powerpoint/2010/main" val="49318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7">
            <a:extLst>
              <a:ext uri="{FF2B5EF4-FFF2-40B4-BE49-F238E27FC236}">
                <a16:creationId xmlns:a16="http://schemas.microsoft.com/office/drawing/2014/main" id="{A77F83D6-7A42-4B25-91B4-9433459F28B7}"/>
              </a:ext>
            </a:extLst>
          </p:cNvPr>
          <p:cNvSpPr txBox="1">
            <a:spLocks/>
          </p:cNvSpPr>
          <p:nvPr/>
        </p:nvSpPr>
        <p:spPr>
          <a:xfrm>
            <a:off x="271586" y="2162314"/>
            <a:ext cx="8458190" cy="52662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sz="1600" dirty="0">
                <a:solidFill>
                  <a:schemeClr val="accent1">
                    <a:lumMod val="50000"/>
                  </a:schemeClr>
                </a:solidFill>
                <a:latin typeface="Arial" panose="020B0604020202020204" pitchFamily="34" charset="0"/>
                <a:cs typeface="Arial" panose="020B0604020202020204" pitchFamily="34" charset="0"/>
              </a:rPr>
              <a:t>Non basta avere a disposizione capitale umano nel proprio territorio, ma bisogna saperlo trattenere, sviluppando una struttura produttiva in grado di generare domanda di lavoratori qualificati.</a:t>
            </a:r>
          </a:p>
          <a:p>
            <a:pPr algn="just"/>
            <a:r>
              <a:rPr lang="it-IT" sz="1600" dirty="0">
                <a:solidFill>
                  <a:schemeClr val="accent1">
                    <a:lumMod val="50000"/>
                  </a:schemeClr>
                </a:solidFill>
                <a:latin typeface="Arial" panose="020B0604020202020204" pitchFamily="34" charset="0"/>
                <a:cs typeface="Arial" panose="020B0604020202020204" pitchFamily="34" charset="0"/>
              </a:rPr>
              <a:t>La dinamica di spostamento che porta lavoratori altamente qualificati a lavorare altrove innesca dinamiche socio-economiche critiche per il successo delle politiche pubbliche e delle strategie aziendali degli attori del terziario (</a:t>
            </a:r>
            <a:r>
              <a:rPr lang="it-IT" sz="1600" b="1" dirty="0">
                <a:solidFill>
                  <a:schemeClr val="accent1">
                    <a:lumMod val="50000"/>
                  </a:schemeClr>
                </a:solidFill>
                <a:latin typeface="Arial" panose="020B0604020202020204" pitchFamily="34" charset="0"/>
                <a:cs typeface="Arial" panose="020B0604020202020204" pitchFamily="34" charset="0"/>
              </a:rPr>
              <a:t>banche</a:t>
            </a:r>
            <a:r>
              <a:rPr lang="it-IT" sz="1600" dirty="0">
                <a:solidFill>
                  <a:schemeClr val="accent1">
                    <a:lumMod val="50000"/>
                  </a:schemeClr>
                </a:solidFill>
                <a:latin typeface="Arial" panose="020B0604020202020204" pitchFamily="34" charset="0"/>
                <a:cs typeface="Arial" panose="020B0604020202020204" pitchFamily="34" charset="0"/>
              </a:rPr>
              <a:t> in particolare).</a:t>
            </a:r>
          </a:p>
          <a:p>
            <a:pPr algn="just"/>
            <a:r>
              <a:rPr lang="it-IT" sz="1600" dirty="0">
                <a:solidFill>
                  <a:schemeClr val="accent1">
                    <a:lumMod val="50000"/>
                  </a:schemeClr>
                </a:solidFill>
                <a:latin typeface="Arial" panose="020B0604020202020204" pitchFamily="34" charset="0"/>
                <a:cs typeface="Arial" panose="020B0604020202020204" pitchFamily="34" charset="0"/>
              </a:rPr>
              <a:t>Da qui la centralità dell’infrastrutturazione su due piani: come vettore di lavoratori che si spostano quotidianamente e come fattore critico per rilanciare la competitività di quei territori per ora esclusi dallo sviluppo dei settori hi-tech.</a:t>
            </a:r>
          </a:p>
          <a:p>
            <a:pPr algn="just"/>
            <a:r>
              <a:rPr lang="it-IT" sz="1600" dirty="0">
                <a:solidFill>
                  <a:schemeClr val="accent1">
                    <a:lumMod val="50000"/>
                  </a:schemeClr>
                </a:solidFill>
                <a:latin typeface="Arial" panose="020B0604020202020204" pitchFamily="34" charset="0"/>
                <a:cs typeface="Arial" panose="020B0604020202020204" pitchFamily="34" charset="0"/>
              </a:rPr>
              <a:t>Integrazione università-tessuto produttivo: dalle performance reddituali registrate dai laureati degli atenei della cintura pedemontana appare come le università di questi territori rispondano in maniera soddisfacente alle esigenze formative delle imprese ed offrano un valore aggiunto (tangibile!) ai propri studenti.</a:t>
            </a:r>
          </a:p>
          <a:p>
            <a:pPr algn="just"/>
            <a:endParaRPr lang="en-GB" sz="1600" dirty="0">
              <a:solidFill>
                <a:schemeClr val="accent1">
                  <a:lumMod val="50000"/>
                </a:schemeClr>
              </a:solidFill>
              <a:latin typeface="Arial" panose="020B0604020202020204" pitchFamily="34" charset="0"/>
              <a:cs typeface="Arial" panose="020B0604020202020204" pitchFamily="34" charset="0"/>
            </a:endParaRPr>
          </a:p>
        </p:txBody>
      </p:sp>
      <p:pic>
        <p:nvPicPr>
          <p:cNvPr id="3" name="Immagine 2">
            <a:extLst>
              <a:ext uri="{FF2B5EF4-FFF2-40B4-BE49-F238E27FC236}">
                <a16:creationId xmlns:a16="http://schemas.microsoft.com/office/drawing/2014/main" id="{F3D8E3E5-F382-45B5-B165-4000C1D77111}"/>
              </a:ext>
            </a:extLst>
          </p:cNvPr>
          <p:cNvPicPr>
            <a:picLocks noChangeAspect="1"/>
          </p:cNvPicPr>
          <p:nvPr/>
        </p:nvPicPr>
        <p:blipFill rotWithShape="1">
          <a:blip r:embed="rId2">
            <a:extLst>
              <a:ext uri="{28A0092B-C50C-407E-A947-70E740481C1C}">
                <a14:useLocalDpi xmlns:a14="http://schemas.microsoft.com/office/drawing/2010/main" val="0"/>
              </a:ext>
            </a:extLst>
          </a:blip>
          <a:srcRect b="27137"/>
          <a:stretch/>
        </p:blipFill>
        <p:spPr>
          <a:xfrm>
            <a:off x="0" y="46005"/>
            <a:ext cx="1406769" cy="683346"/>
          </a:xfrm>
          <a:prstGeom prst="rect">
            <a:avLst/>
          </a:prstGeom>
        </p:spPr>
      </p:pic>
      <p:sp>
        <p:nvSpPr>
          <p:cNvPr id="4" name="CasellaDiTesto 3">
            <a:extLst>
              <a:ext uri="{FF2B5EF4-FFF2-40B4-BE49-F238E27FC236}">
                <a16:creationId xmlns:a16="http://schemas.microsoft.com/office/drawing/2014/main" id="{6093BA2C-135E-4D3B-8D13-D67437D057EF}"/>
              </a:ext>
            </a:extLst>
          </p:cNvPr>
          <p:cNvSpPr txBox="1"/>
          <p:nvPr/>
        </p:nvSpPr>
        <p:spPr>
          <a:xfrm>
            <a:off x="500176" y="1250744"/>
            <a:ext cx="8229600" cy="707886"/>
          </a:xfrm>
          <a:prstGeom prst="rect">
            <a:avLst/>
          </a:prstGeom>
          <a:noFill/>
        </p:spPr>
        <p:txBody>
          <a:bodyPr wrap="square" rtlCol="0">
            <a:spAutoFit/>
          </a:bodyPr>
          <a:lstStyle/>
          <a:p>
            <a:r>
              <a:rPr lang="it-IT" sz="2000" b="1" dirty="0">
                <a:solidFill>
                  <a:srgbClr val="0A2653"/>
                </a:solidFill>
                <a:latin typeface="Arial" panose="020B0604020202020204" pitchFamily="34" charset="0"/>
                <a:ea typeface="+mj-ea"/>
                <a:cs typeface="Arial" panose="020B0604020202020204" pitchFamily="34" charset="0"/>
              </a:rPr>
              <a:t>Il talento in Lombardia: fattore critico di successo, criticità da gestire</a:t>
            </a:r>
            <a:endParaRPr lang="en-GB" sz="2000" b="1" dirty="0">
              <a:solidFill>
                <a:srgbClr val="0A2653"/>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951814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68FADF33-5B47-463B-A0C4-C46F6B318E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836712"/>
            <a:ext cx="4968552" cy="3396711"/>
          </a:xfrm>
          <a:prstGeom prst="rect">
            <a:avLst/>
          </a:prstGeom>
        </p:spPr>
      </p:pic>
      <p:pic>
        <p:nvPicPr>
          <p:cNvPr id="7" name="Immagine 6">
            <a:extLst>
              <a:ext uri="{FF2B5EF4-FFF2-40B4-BE49-F238E27FC236}">
                <a16:creationId xmlns:a16="http://schemas.microsoft.com/office/drawing/2014/main" id="{8671C5DA-0B04-405B-BC6C-A03FB969F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6554" y="3429000"/>
            <a:ext cx="4347446" cy="2780928"/>
          </a:xfrm>
          <a:prstGeom prst="rect">
            <a:avLst/>
          </a:prstGeom>
        </p:spPr>
      </p:pic>
      <p:sp>
        <p:nvSpPr>
          <p:cNvPr id="2" name="CasellaDiTesto 1">
            <a:extLst>
              <a:ext uri="{FF2B5EF4-FFF2-40B4-BE49-F238E27FC236}">
                <a16:creationId xmlns:a16="http://schemas.microsoft.com/office/drawing/2014/main" id="{B54EE230-053D-45CA-95DE-78D73E4C82D5}"/>
              </a:ext>
            </a:extLst>
          </p:cNvPr>
          <p:cNvSpPr txBox="1"/>
          <p:nvPr/>
        </p:nvSpPr>
        <p:spPr>
          <a:xfrm>
            <a:off x="467544" y="332656"/>
            <a:ext cx="8280920" cy="369332"/>
          </a:xfrm>
          <a:prstGeom prst="rect">
            <a:avLst/>
          </a:prstGeom>
          <a:noFill/>
        </p:spPr>
        <p:txBody>
          <a:bodyPr wrap="square" rtlCol="0">
            <a:spAutoFit/>
          </a:bodyPr>
          <a:lstStyle/>
          <a:p>
            <a:pPr algn="ctr"/>
            <a:r>
              <a:rPr lang="it-IT" dirty="0"/>
              <a:t>BRAIN DRAIN: UNA PROSPETTIVA EUROPEA</a:t>
            </a:r>
          </a:p>
        </p:txBody>
      </p:sp>
    </p:spTree>
    <p:extLst>
      <p:ext uri="{BB962C8B-B14F-4D97-AF65-F5344CB8AC3E}">
        <p14:creationId xmlns:p14="http://schemas.microsoft.com/office/powerpoint/2010/main" val="3143476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438" y="1341438"/>
            <a:ext cx="8088312" cy="496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asellaDiTesto 3"/>
          <p:cNvSpPr txBox="1">
            <a:spLocks noChangeArrowheads="1"/>
          </p:cNvSpPr>
          <p:nvPr/>
        </p:nvSpPr>
        <p:spPr bwMode="auto">
          <a:xfrm>
            <a:off x="4562475" y="1773238"/>
            <a:ext cx="3900488" cy="36004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it-IT" altLang="it-IT" sz="3800" i="1" dirty="0">
                <a:solidFill>
                  <a:schemeClr val="bg1"/>
                </a:solidFill>
              </a:rPr>
              <a:t>«E’ meglio essere ottimisti ed avere torto piuttosto che pessimisti ed avere ragione»</a:t>
            </a:r>
          </a:p>
        </p:txBody>
      </p:sp>
      <p:sp>
        <p:nvSpPr>
          <p:cNvPr id="4" name="Titolo 1"/>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In ogni caso…</a:t>
            </a:r>
          </a:p>
        </p:txBody>
      </p:sp>
    </p:spTree>
    <p:extLst>
      <p:ext uri="{BB962C8B-B14F-4D97-AF65-F5344CB8AC3E}">
        <p14:creationId xmlns:p14="http://schemas.microsoft.com/office/powerpoint/2010/main" val="1963150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14B5E4A-91C3-444D-AB6C-DFAB168220C1}"/>
              </a:ext>
            </a:extLst>
          </p:cNvPr>
          <p:cNvSpPr txBox="1">
            <a:spLocks/>
          </p:cNvSpPr>
          <p:nvPr/>
        </p:nvSpPr>
        <p:spPr>
          <a:xfrm>
            <a:off x="179512" y="116632"/>
            <a:ext cx="878497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Crescita esogena</a:t>
            </a:r>
          </a:p>
        </p:txBody>
      </p:sp>
      <p:sp>
        <p:nvSpPr>
          <p:cNvPr id="7" name="Rettangolo 6">
            <a:extLst>
              <a:ext uri="{FF2B5EF4-FFF2-40B4-BE49-F238E27FC236}">
                <a16:creationId xmlns:a16="http://schemas.microsoft.com/office/drawing/2014/main" id="{B7A8642E-32DF-4C3B-AC19-B4DE276A277A}"/>
              </a:ext>
            </a:extLst>
          </p:cNvPr>
          <p:cNvSpPr/>
          <p:nvPr/>
        </p:nvSpPr>
        <p:spPr>
          <a:xfrm>
            <a:off x="1043608" y="1556792"/>
            <a:ext cx="7416824" cy="3970318"/>
          </a:xfrm>
          <a:prstGeom prst="rect">
            <a:avLst/>
          </a:prstGeom>
        </p:spPr>
        <p:txBody>
          <a:bodyPr wrap="square">
            <a:spAutoFit/>
          </a:bodyPr>
          <a:lstStyle/>
          <a:p>
            <a:pPr algn="just"/>
            <a:r>
              <a:rPr lang="it-IT" dirty="0"/>
              <a:t>Si definisce crescita esogena lo sviluppo economico di un paese legato all’evoluzione di fattori determinati non dalle caratteristiche interne dell’economia ma da elementi esterni.</a:t>
            </a:r>
          </a:p>
          <a:p>
            <a:pPr algn="just"/>
            <a:endParaRPr lang="it-IT" dirty="0"/>
          </a:p>
          <a:p>
            <a:pPr algn="just"/>
            <a:r>
              <a:rPr lang="it-IT" dirty="0"/>
              <a:t>Come si determina la crescita in un modello esogeno?</a:t>
            </a:r>
          </a:p>
          <a:p>
            <a:pPr algn="just"/>
            <a:endParaRPr lang="it-IT" dirty="0"/>
          </a:p>
          <a:p>
            <a:pPr algn="just"/>
            <a:r>
              <a:rPr lang="it-IT" dirty="0"/>
              <a:t>Consideriamo per esempio un aumento dei risparmi. Se il risparmio aumenta con esso crescono gli investimenti. Se gli investimenti incrementano avremo un’espansione della produzione, e quindi crescita economica.</a:t>
            </a:r>
          </a:p>
          <a:p>
            <a:pPr algn="just"/>
            <a:r>
              <a:rPr lang="it-IT" dirty="0"/>
              <a:t>Perché definiamo questa tipologia di crescita esogena? Perché l’aumento del risparmio non è determinato da altri parametri interni all’economia ma viene considerato come «dato» dall’esterno.</a:t>
            </a:r>
          </a:p>
          <a:p>
            <a:pPr algn="just"/>
            <a:endParaRPr lang="it-IT" dirty="0"/>
          </a:p>
          <a:p>
            <a:pPr algn="just"/>
            <a:endParaRPr lang="it-IT" dirty="0"/>
          </a:p>
        </p:txBody>
      </p:sp>
    </p:spTree>
    <p:extLst>
      <p:ext uri="{BB962C8B-B14F-4D97-AF65-F5344CB8AC3E}">
        <p14:creationId xmlns:p14="http://schemas.microsoft.com/office/powerpoint/2010/main" val="276635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B3EA84-9415-4911-89F5-8F44C2068531}"/>
              </a:ext>
            </a:extLst>
          </p:cNvPr>
          <p:cNvSpPr>
            <a:spLocks noGrp="1"/>
          </p:cNvSpPr>
          <p:nvPr>
            <p:ph type="title"/>
          </p:nvPr>
        </p:nvSpPr>
        <p:spPr/>
        <p:txBody>
          <a:bodyPr>
            <a:normAutofit fontScale="90000"/>
          </a:bodyPr>
          <a:lstStyle/>
          <a:p>
            <a:r>
              <a:rPr lang="it-IT" dirty="0"/>
              <a:t>Demografia: il problema della sostenibilità dell’evoluzione demografica</a:t>
            </a:r>
          </a:p>
        </p:txBody>
      </p:sp>
      <p:pic>
        <p:nvPicPr>
          <p:cNvPr id="5" name="Immagine 4">
            <a:extLst>
              <a:ext uri="{FF2B5EF4-FFF2-40B4-BE49-F238E27FC236}">
                <a16:creationId xmlns:a16="http://schemas.microsoft.com/office/drawing/2014/main" id="{6B6505A0-7669-4A7C-B9E5-8DD821850E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7775" y="1916832"/>
            <a:ext cx="6648450" cy="4762500"/>
          </a:xfrm>
          <a:prstGeom prst="rect">
            <a:avLst/>
          </a:prstGeom>
        </p:spPr>
      </p:pic>
    </p:spTree>
    <p:extLst>
      <p:ext uri="{BB962C8B-B14F-4D97-AF65-F5344CB8AC3E}">
        <p14:creationId xmlns:p14="http://schemas.microsoft.com/office/powerpoint/2010/main" val="39312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14B5E4A-91C3-444D-AB6C-DFAB168220C1}"/>
              </a:ext>
            </a:extLst>
          </p:cNvPr>
          <p:cNvSpPr txBox="1">
            <a:spLocks/>
          </p:cNvSpPr>
          <p:nvPr/>
        </p:nvSpPr>
        <p:spPr>
          <a:xfrm>
            <a:off x="179512" y="116632"/>
            <a:ext cx="878497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PROGRESSO TECNOLOGICO</a:t>
            </a:r>
          </a:p>
        </p:txBody>
      </p:sp>
      <p:sp>
        <p:nvSpPr>
          <p:cNvPr id="7" name="Rettangolo 6">
            <a:extLst>
              <a:ext uri="{FF2B5EF4-FFF2-40B4-BE49-F238E27FC236}">
                <a16:creationId xmlns:a16="http://schemas.microsoft.com/office/drawing/2014/main" id="{B7A8642E-32DF-4C3B-AC19-B4DE276A277A}"/>
              </a:ext>
            </a:extLst>
          </p:cNvPr>
          <p:cNvSpPr/>
          <p:nvPr/>
        </p:nvSpPr>
        <p:spPr>
          <a:xfrm>
            <a:off x="1043608" y="1556792"/>
            <a:ext cx="7416824" cy="4524315"/>
          </a:xfrm>
          <a:prstGeom prst="rect">
            <a:avLst/>
          </a:prstGeom>
        </p:spPr>
        <p:txBody>
          <a:bodyPr wrap="square">
            <a:spAutoFit/>
          </a:bodyPr>
          <a:lstStyle/>
          <a:p>
            <a:pPr algn="just"/>
            <a:r>
              <a:rPr lang="it-IT" dirty="0"/>
              <a:t>Y=f(K,L)</a:t>
            </a:r>
          </a:p>
          <a:p>
            <a:pPr algn="just"/>
            <a:endParaRPr lang="it-IT" dirty="0"/>
          </a:p>
          <a:p>
            <a:pPr algn="just"/>
            <a:r>
              <a:rPr lang="it-IT" dirty="0"/>
              <a:t>Consideriamo efficienza tecnologica: con stessa quantità di lavoro la produzione aumenta o, alternativamente, serve una minor quantità di lavoro per mantenere costante il livello di occupazione.</a:t>
            </a:r>
          </a:p>
          <a:p>
            <a:pPr algn="just"/>
            <a:endParaRPr lang="it-IT" dirty="0"/>
          </a:p>
          <a:p>
            <a:pPr algn="just"/>
            <a:r>
              <a:rPr lang="it-IT" dirty="0"/>
              <a:t>Y=f(K,L*a)</a:t>
            </a:r>
          </a:p>
          <a:p>
            <a:pPr algn="just"/>
            <a:endParaRPr lang="it-IT" dirty="0"/>
          </a:p>
          <a:p>
            <a:pPr algn="just"/>
            <a:r>
              <a:rPr lang="it-IT" dirty="0"/>
              <a:t>a indica la produttività del lavoro, che è determinata dal livello e dall’evoluzione tecnologica.</a:t>
            </a:r>
          </a:p>
          <a:p>
            <a:pPr algn="just"/>
            <a:r>
              <a:rPr lang="it-IT" dirty="0"/>
              <a:t>Il progresso tecnico consiste nell’introduzione di tecnologie che siano «risparmiatrici di lavoro» (aumentando l’efficienza dei lavoratori).</a:t>
            </a:r>
          </a:p>
          <a:p>
            <a:pPr algn="just"/>
            <a:endParaRPr lang="it-IT" dirty="0"/>
          </a:p>
          <a:p>
            <a:pPr algn="just"/>
            <a:r>
              <a:rPr lang="it-IT" dirty="0"/>
              <a:t>Progresso= Δ tecnologie = </a:t>
            </a:r>
            <a:r>
              <a:rPr lang="el-GR" dirty="0"/>
              <a:t>Δ</a:t>
            </a:r>
            <a:r>
              <a:rPr lang="it-IT" dirty="0"/>
              <a:t> amplificatore = </a:t>
            </a:r>
            <a:r>
              <a:rPr lang="el-GR" dirty="0"/>
              <a:t>Δ</a:t>
            </a:r>
            <a:r>
              <a:rPr lang="it-IT" dirty="0"/>
              <a:t>a</a:t>
            </a:r>
          </a:p>
          <a:p>
            <a:pPr algn="just"/>
            <a:endParaRPr lang="it-IT" dirty="0"/>
          </a:p>
          <a:p>
            <a:pPr algn="just"/>
            <a:r>
              <a:rPr lang="it-IT" dirty="0"/>
              <a:t> </a:t>
            </a:r>
          </a:p>
        </p:txBody>
      </p:sp>
    </p:spTree>
    <p:extLst>
      <p:ext uri="{BB962C8B-B14F-4D97-AF65-F5344CB8AC3E}">
        <p14:creationId xmlns:p14="http://schemas.microsoft.com/office/powerpoint/2010/main" val="405479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14B5E4A-91C3-444D-AB6C-DFAB168220C1}"/>
              </a:ext>
            </a:extLst>
          </p:cNvPr>
          <p:cNvSpPr txBox="1">
            <a:spLocks/>
          </p:cNvSpPr>
          <p:nvPr/>
        </p:nvSpPr>
        <p:spPr>
          <a:xfrm>
            <a:off x="179512" y="116632"/>
            <a:ext cx="8784976" cy="850106"/>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solidFill>
                  <a:schemeClr val="accent1"/>
                </a:solidFill>
              </a:rPr>
              <a:t>Determinanti di crescita in presenza di progresso tecnologico</a:t>
            </a:r>
          </a:p>
        </p:txBody>
      </p:sp>
      <p:sp>
        <p:nvSpPr>
          <p:cNvPr id="4" name="Rettangolo 3">
            <a:extLst>
              <a:ext uri="{FF2B5EF4-FFF2-40B4-BE49-F238E27FC236}">
                <a16:creationId xmlns:a16="http://schemas.microsoft.com/office/drawing/2014/main" id="{4472BF48-28E4-4967-AB23-8A2361E0724D}"/>
              </a:ext>
            </a:extLst>
          </p:cNvPr>
          <p:cNvSpPr/>
          <p:nvPr/>
        </p:nvSpPr>
        <p:spPr>
          <a:xfrm>
            <a:off x="1043608" y="1556792"/>
            <a:ext cx="7416824" cy="2585323"/>
          </a:xfrm>
          <a:prstGeom prst="rect">
            <a:avLst/>
          </a:prstGeom>
        </p:spPr>
        <p:txBody>
          <a:bodyPr wrap="square">
            <a:spAutoFit/>
          </a:bodyPr>
          <a:lstStyle/>
          <a:p>
            <a:pPr algn="just"/>
            <a:r>
              <a:rPr lang="it-IT" dirty="0"/>
              <a:t>Quali sono i fattori che influenzano il progresso tecnologico?</a:t>
            </a:r>
          </a:p>
          <a:p>
            <a:pPr algn="just"/>
            <a:endParaRPr lang="it-IT" dirty="0"/>
          </a:p>
          <a:p>
            <a:pPr marL="285750" indent="-285750" algn="just">
              <a:buFontTx/>
              <a:buChar char="-"/>
            </a:pPr>
            <a:r>
              <a:rPr lang="it-IT" dirty="0"/>
              <a:t>Investimenti in ricerca scientifica</a:t>
            </a:r>
          </a:p>
          <a:p>
            <a:pPr marL="285750" indent="-285750" algn="just">
              <a:buFontTx/>
              <a:buChar char="-"/>
            </a:pPr>
            <a:r>
              <a:rPr lang="it-IT" dirty="0"/>
              <a:t>Investimenti in ricerca e sviluppo da parte delle imprese</a:t>
            </a:r>
          </a:p>
          <a:p>
            <a:pPr marL="285750" indent="-285750" algn="just">
              <a:buFontTx/>
              <a:buChar char="-"/>
            </a:pPr>
            <a:r>
              <a:rPr lang="it-IT" dirty="0"/>
              <a:t>Presenza di capitale umano qualificato</a:t>
            </a:r>
          </a:p>
          <a:p>
            <a:pPr marL="285750" indent="-285750" algn="just">
              <a:buFontTx/>
              <a:buChar char="-"/>
            </a:pPr>
            <a:r>
              <a:rPr lang="it-IT" dirty="0"/>
              <a:t>Capacità di formare personale di alto livello</a:t>
            </a:r>
          </a:p>
          <a:p>
            <a:pPr algn="just"/>
            <a:endParaRPr lang="it-IT" dirty="0"/>
          </a:p>
          <a:p>
            <a:pPr algn="just"/>
            <a:endParaRPr lang="it-IT" dirty="0"/>
          </a:p>
          <a:p>
            <a:pPr algn="just"/>
            <a:r>
              <a:rPr lang="it-IT" dirty="0"/>
              <a:t> </a:t>
            </a:r>
          </a:p>
        </p:txBody>
      </p:sp>
    </p:spTree>
    <p:extLst>
      <p:ext uri="{BB962C8B-B14F-4D97-AF65-F5344CB8AC3E}">
        <p14:creationId xmlns:p14="http://schemas.microsoft.com/office/powerpoint/2010/main" val="270332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784976" cy="850106"/>
          </a:xfrm>
        </p:spPr>
        <p:txBody>
          <a:bodyPr>
            <a:normAutofit fontScale="90000"/>
          </a:bodyPr>
          <a:lstStyle/>
          <a:p>
            <a:r>
              <a:rPr lang="it-IT" b="1" dirty="0">
                <a:solidFill>
                  <a:schemeClr val="accent1"/>
                </a:solidFill>
              </a:rPr>
              <a:t>Le rivoluzioni industriali: quali e quante?</a:t>
            </a:r>
          </a:p>
        </p:txBody>
      </p:sp>
      <p:sp>
        <p:nvSpPr>
          <p:cNvPr id="3" name="Segnaposto contenuto 2"/>
          <p:cNvSpPr>
            <a:spLocks noGrp="1"/>
          </p:cNvSpPr>
          <p:nvPr>
            <p:ph idx="1"/>
          </p:nvPr>
        </p:nvSpPr>
        <p:spPr>
          <a:xfrm>
            <a:off x="457200" y="1052736"/>
            <a:ext cx="8229600" cy="5472608"/>
          </a:xfrm>
        </p:spPr>
        <p:txBody>
          <a:bodyPr>
            <a:normAutofit fontScale="77500" lnSpcReduction="20000"/>
          </a:bodyPr>
          <a:lstStyle/>
          <a:p>
            <a:pPr marL="514350" indent="-514350" algn="just">
              <a:buFont typeface="+mj-lt"/>
              <a:buAutoNum type="arabicPeriod"/>
            </a:pPr>
            <a:r>
              <a:rPr lang="it-IT" b="1" dirty="0"/>
              <a:t>1784:</a:t>
            </a:r>
            <a:r>
              <a:rPr lang="it-IT" dirty="0"/>
              <a:t> nascita della macchina a </a:t>
            </a:r>
            <a:r>
              <a:rPr lang="it-IT" b="1" dirty="0"/>
              <a:t>vapore</a:t>
            </a:r>
            <a:r>
              <a:rPr lang="it-IT" dirty="0"/>
              <a:t>; meccanizzazione della produzione </a:t>
            </a:r>
            <a:r>
              <a:rPr lang="it-IT" sz="2400" i="1" dirty="0"/>
              <a:t>(il lavoro si sposta dall’agricoltura alle fabbriche)</a:t>
            </a:r>
            <a:r>
              <a:rPr lang="it-IT" dirty="0"/>
              <a:t>; </a:t>
            </a:r>
          </a:p>
          <a:p>
            <a:pPr marL="514350" indent="-514350" algn="just">
              <a:buFont typeface="+mj-lt"/>
              <a:buAutoNum type="arabicPeriod"/>
            </a:pPr>
            <a:r>
              <a:rPr lang="it-IT" b="1" dirty="0"/>
              <a:t>1870:</a:t>
            </a:r>
            <a:r>
              <a:rPr lang="it-IT" dirty="0"/>
              <a:t> decolla la produzione di massa con uso diffuso dell’</a:t>
            </a:r>
            <a:r>
              <a:rPr lang="it-IT" b="1" dirty="0"/>
              <a:t>elettricità</a:t>
            </a:r>
            <a:r>
              <a:rPr lang="it-IT" dirty="0"/>
              <a:t> e l’affermarsi del motore a scoppio </a:t>
            </a:r>
            <a:r>
              <a:rPr lang="it-IT" sz="2600" i="1" dirty="0"/>
              <a:t>(il lavoro continua a spostarsi dall’agricoltura alle fabbriche)</a:t>
            </a:r>
            <a:endParaRPr lang="it-IT" sz="2600" dirty="0"/>
          </a:p>
          <a:p>
            <a:pPr marL="514350" indent="-514350" algn="just">
              <a:buFont typeface="+mj-lt"/>
              <a:buAutoNum type="arabicPeriod"/>
            </a:pPr>
            <a:r>
              <a:rPr lang="it-IT" b="1" dirty="0"/>
              <a:t>Anni ‘70 – ’90 del secolo XX: </a:t>
            </a:r>
            <a:r>
              <a:rPr lang="it-IT" dirty="0"/>
              <a:t>nascita dell’informatica e poi avvio dell'era </a:t>
            </a:r>
            <a:r>
              <a:rPr lang="it-IT" b="1" dirty="0"/>
              <a:t>digitale</a:t>
            </a:r>
            <a:r>
              <a:rPr lang="it-IT" dirty="0"/>
              <a:t> destinata ad incrementare i livelli di automazione avvalendosi di sistemi elettronici e dell’IT </a:t>
            </a:r>
            <a:r>
              <a:rPr lang="it-IT" sz="2600" dirty="0"/>
              <a:t>(il lavoro si sposta dalla manifattura al terziario)</a:t>
            </a:r>
            <a:r>
              <a:rPr lang="it-IT" dirty="0"/>
              <a:t>.</a:t>
            </a:r>
          </a:p>
          <a:p>
            <a:pPr marL="514350" indent="-514350">
              <a:buFont typeface="+mj-lt"/>
              <a:buAutoNum type="arabicPeriod"/>
            </a:pPr>
            <a:r>
              <a:rPr lang="it-IT" b="1" dirty="0"/>
              <a:t>In corso: quarta rivoluzione</a:t>
            </a:r>
            <a:r>
              <a:rPr lang="it-IT" dirty="0"/>
              <a:t>: Industria 4.0</a:t>
            </a:r>
          </a:p>
          <a:p>
            <a:pPr marL="0" indent="0">
              <a:buNone/>
            </a:pPr>
            <a:endParaRPr lang="it-IT" dirty="0"/>
          </a:p>
          <a:p>
            <a:r>
              <a:rPr lang="it-IT" b="1" dirty="0"/>
              <a:t>Secondo Jeremy Rifkin: siamo ancora nel cuore della Terza</a:t>
            </a:r>
          </a:p>
          <a:p>
            <a:r>
              <a:rPr lang="it-IT" b="1" dirty="0"/>
              <a:t>In generale l’inizio di ogni nuova era coincide con un cambiamento tecnologico non incrementale</a:t>
            </a:r>
          </a:p>
        </p:txBody>
      </p:sp>
    </p:spTree>
    <p:extLst>
      <p:ext uri="{BB962C8B-B14F-4D97-AF65-F5344CB8AC3E}">
        <p14:creationId xmlns:p14="http://schemas.microsoft.com/office/powerpoint/2010/main" val="30066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435280" cy="1143000"/>
          </a:xfrm>
        </p:spPr>
        <p:txBody>
          <a:bodyPr vert="horz" lIns="91440" tIns="45720" rIns="91440" bIns="45720" rtlCol="0" anchor="ctr">
            <a:normAutofit fontScale="90000"/>
          </a:bodyPr>
          <a:lstStyle/>
          <a:p>
            <a:r>
              <a:rPr lang="it-IT" b="1" dirty="0">
                <a:solidFill>
                  <a:schemeClr val="accent1"/>
                </a:solidFill>
              </a:rPr>
              <a:t>Rivoluzioni o involuzioni? Cosa dice la teoria sul rapporto uomo/macchina (I)</a:t>
            </a:r>
          </a:p>
        </p:txBody>
      </p:sp>
      <p:sp>
        <p:nvSpPr>
          <p:cNvPr id="3" name="Segnaposto contenuto 2"/>
          <p:cNvSpPr>
            <a:spLocks noGrp="1"/>
          </p:cNvSpPr>
          <p:nvPr>
            <p:ph idx="1"/>
          </p:nvPr>
        </p:nvSpPr>
        <p:spPr>
          <a:xfrm>
            <a:off x="457200" y="1600200"/>
            <a:ext cx="8229600" cy="5069160"/>
          </a:xfrm>
        </p:spPr>
        <p:txBody>
          <a:bodyPr>
            <a:normAutofit fontScale="77500" lnSpcReduction="20000"/>
          </a:bodyPr>
          <a:lstStyle/>
          <a:p>
            <a:r>
              <a:rPr lang="it-IT" sz="3900" dirty="0"/>
              <a:t>Dialettica tra capitale e lavoro</a:t>
            </a:r>
          </a:p>
          <a:p>
            <a:r>
              <a:rPr lang="it-IT" sz="3900" dirty="0"/>
              <a:t>Si confrontano: </a:t>
            </a:r>
          </a:p>
          <a:p>
            <a:pPr lvl="1"/>
            <a:r>
              <a:rPr lang="it-IT" sz="3200" dirty="0"/>
              <a:t>Un </a:t>
            </a:r>
            <a:r>
              <a:rPr lang="it-IT" sz="3200" b="1" dirty="0"/>
              <a:t>effetto di sostituzione</a:t>
            </a:r>
          </a:p>
          <a:p>
            <a:pPr lvl="1"/>
            <a:r>
              <a:rPr lang="it-IT" sz="3200" dirty="0"/>
              <a:t>Un </a:t>
            </a:r>
            <a:r>
              <a:rPr lang="it-IT" sz="3200" b="1" dirty="0"/>
              <a:t>effetto di compensazione</a:t>
            </a:r>
            <a:r>
              <a:rPr lang="it-IT" sz="3200" dirty="0"/>
              <a:t> o effetto salariale</a:t>
            </a:r>
          </a:p>
          <a:p>
            <a:pPr marL="457200" lvl="1" indent="0">
              <a:buNone/>
            </a:pPr>
            <a:endParaRPr lang="it-IT" b="1" dirty="0"/>
          </a:p>
          <a:p>
            <a:pPr marL="457200" lvl="1" indent="0" algn="ctr">
              <a:buNone/>
            </a:pPr>
            <a:r>
              <a:rPr lang="it-IT" sz="3900" b="1" dirty="0"/>
              <a:t>L’EFFETTO DI SOSTITUZIONE</a:t>
            </a:r>
          </a:p>
          <a:p>
            <a:pPr marL="57150" indent="0" algn="just">
              <a:buNone/>
            </a:pPr>
            <a:r>
              <a:rPr lang="it-IT" sz="3900" dirty="0"/>
              <a:t>Macchine al posto di uomini. L’occupazione viene «spiazzata» dalle tecnologie. Si verifica sempre e tipicamente lungo orizzonti temporali limitati. Lo spiazzamento è riconducibile non solo a meccanismi «quantitativi», ma anche «qualitativi».</a:t>
            </a:r>
          </a:p>
        </p:txBody>
      </p:sp>
    </p:spTree>
    <p:extLst>
      <p:ext uri="{BB962C8B-B14F-4D97-AF65-F5344CB8AC3E}">
        <p14:creationId xmlns:p14="http://schemas.microsoft.com/office/powerpoint/2010/main" val="330535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fade">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507288" cy="1143000"/>
          </a:xfrm>
        </p:spPr>
        <p:txBody>
          <a:bodyPr vert="horz" lIns="91440" tIns="45720" rIns="91440" bIns="45720" rtlCol="0" anchor="ctr">
            <a:normAutofit fontScale="90000"/>
          </a:bodyPr>
          <a:lstStyle/>
          <a:p>
            <a:r>
              <a:rPr lang="it-IT" b="1" dirty="0">
                <a:solidFill>
                  <a:schemeClr val="accent1"/>
                </a:solidFill>
              </a:rPr>
              <a:t>Rivoluzioni o involuzioni? Cosa dice la teoria sul rapporto uomo/macchina (II)</a:t>
            </a:r>
          </a:p>
        </p:txBody>
      </p:sp>
      <p:sp>
        <p:nvSpPr>
          <p:cNvPr id="3" name="Segnaposto contenuto 2"/>
          <p:cNvSpPr>
            <a:spLocks noGrp="1"/>
          </p:cNvSpPr>
          <p:nvPr>
            <p:ph idx="1"/>
          </p:nvPr>
        </p:nvSpPr>
        <p:spPr/>
        <p:txBody>
          <a:bodyPr>
            <a:normAutofit fontScale="85000" lnSpcReduction="10000"/>
          </a:bodyPr>
          <a:lstStyle/>
          <a:p>
            <a:pPr marL="457200" lvl="1" indent="0" algn="ctr">
              <a:buNone/>
            </a:pPr>
            <a:endParaRPr lang="it-IT" b="1" dirty="0"/>
          </a:p>
          <a:p>
            <a:pPr marL="457200" lvl="1" indent="0" algn="ctr">
              <a:buNone/>
            </a:pPr>
            <a:r>
              <a:rPr lang="it-IT" sz="3000" b="1" dirty="0"/>
              <a:t>L’EFFETTO DI COMPENSAZIONE</a:t>
            </a:r>
          </a:p>
          <a:p>
            <a:pPr marL="57150" indent="0" algn="just">
              <a:buNone/>
            </a:pPr>
            <a:r>
              <a:rPr lang="it-IT" dirty="0"/>
              <a:t>Le tecnologie migliorano la produttività delle imprese (in altre parole consentono di ridurre i costi di produzione). Tutto ciò consente di remunerare meglio i lavoratori e di accrescere la dimensione dei mercati di riferimento.</a:t>
            </a:r>
          </a:p>
          <a:p>
            <a:pPr marL="57150" indent="0" algn="just">
              <a:buNone/>
            </a:pPr>
            <a:r>
              <a:rPr lang="it-IT" dirty="0"/>
              <a:t>Si crea un </a:t>
            </a:r>
            <a:r>
              <a:rPr lang="it-IT" i="1" dirty="0" err="1"/>
              <a:t>loop</a:t>
            </a:r>
            <a:r>
              <a:rPr lang="it-IT" dirty="0"/>
              <a:t> virtuoso che porta a una crescita dell’economia e alla generazione di nuovi posti di lavoro. Il percorso di attivazione usualmente si completa nel medio-lungo periodo.</a:t>
            </a:r>
          </a:p>
          <a:p>
            <a:pPr marL="57150" indent="0" algn="just">
              <a:buNone/>
            </a:pPr>
            <a:r>
              <a:rPr lang="it-IT" b="1" dirty="0"/>
              <a:t>E’ il tema della Distruzione creatrice</a:t>
            </a:r>
          </a:p>
          <a:p>
            <a:pPr marL="57150" indent="0" algn="just">
              <a:buNone/>
            </a:pPr>
            <a:endParaRPr lang="it-IT" dirty="0"/>
          </a:p>
        </p:txBody>
      </p:sp>
    </p:spTree>
    <p:extLst>
      <p:ext uri="{BB962C8B-B14F-4D97-AF65-F5344CB8AC3E}">
        <p14:creationId xmlns:p14="http://schemas.microsoft.com/office/powerpoint/2010/main" val="31750703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1627</Words>
  <Application>Microsoft Office PowerPoint</Application>
  <PresentationFormat>Presentazione su schermo (4:3)</PresentationFormat>
  <Paragraphs>154</Paragraphs>
  <Slides>23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23</vt:i4>
      </vt:variant>
    </vt:vector>
  </HeadingPairs>
  <TitlesOfParts>
    <vt:vector size="26" baseType="lpstr">
      <vt:lpstr>Arial</vt:lpstr>
      <vt:lpstr>Calibri</vt:lpstr>
      <vt:lpstr>Tema di Office</vt:lpstr>
      <vt:lpstr>Presentazione standard di PowerPoint</vt:lpstr>
      <vt:lpstr>Presentazione standard di PowerPoint</vt:lpstr>
      <vt:lpstr>Presentazione standard di PowerPoint</vt:lpstr>
      <vt:lpstr>Demografia: il problema della sostenibilità dell’evoluzione demografica</vt:lpstr>
      <vt:lpstr>Presentazione standard di PowerPoint</vt:lpstr>
      <vt:lpstr>Presentazione standard di PowerPoint</vt:lpstr>
      <vt:lpstr>Le rivoluzioni industriali: quali e quante?</vt:lpstr>
      <vt:lpstr>Rivoluzioni o involuzioni? Cosa dice la teoria sul rapporto uomo/macchina (I)</vt:lpstr>
      <vt:lpstr>Rivoluzioni o involuzioni? Cosa dice la teoria sul rapporto uomo/macchina (II)</vt:lpstr>
      <vt:lpstr>Presentazione standard di PowerPoint</vt:lpstr>
      <vt:lpstr>Ripercorriamo alcune tappe</vt:lpstr>
      <vt:lpstr>Presentazione standard di PowerPoint</vt:lpstr>
      <vt:lpstr>Presentazione standard di PowerPoint</vt:lpstr>
      <vt:lpstr>La quarta rivoluzione industriale Oggi e domani?</vt:lpstr>
      <vt:lpstr>Il dibattito è aperto: nel 2016…</vt:lpstr>
      <vt:lpstr>…ma nel 2017</vt:lpstr>
      <vt:lpstr>Ma in ogni caso qualche timore esiste</vt:lpstr>
      <vt:lpstr>E quindi?…qual è la verità?..</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Max</dc:creator>
  <cp:lastModifiedBy>Andrea Venegoni</cp:lastModifiedBy>
  <cp:revision>51</cp:revision>
  <dcterms:created xsi:type="dcterms:W3CDTF">2017-05-01T08:44:38Z</dcterms:created>
  <dcterms:modified xsi:type="dcterms:W3CDTF">2019-06-04T09:07:30Z</dcterms:modified>
</cp:coreProperties>
</file>