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87" r:id="rId3"/>
    <p:sldId id="396" r:id="rId4"/>
    <p:sldId id="389" r:id="rId5"/>
    <p:sldId id="388" r:id="rId6"/>
    <p:sldId id="390" r:id="rId7"/>
    <p:sldId id="391" r:id="rId8"/>
    <p:sldId id="394" r:id="rId9"/>
    <p:sldId id="392" r:id="rId10"/>
    <p:sldId id="393" r:id="rId11"/>
    <p:sldId id="395" r:id="rId12"/>
    <p:sldId id="397" r:id="rId13"/>
    <p:sldId id="398" r:id="rId14"/>
    <p:sldId id="399" r:id="rId15"/>
    <p:sldId id="400" r:id="rId16"/>
    <p:sldId id="401" r:id="rId1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3478" autoAdjust="0"/>
  </p:normalViewPr>
  <p:slideViewPr>
    <p:cSldViewPr>
      <p:cViewPr>
        <p:scale>
          <a:sx n="66" d="100"/>
          <a:sy n="66" d="100"/>
        </p:scale>
        <p:origin x="-1422" y="-78"/>
      </p:cViewPr>
      <p:guideLst>
        <p:guide orient="horz" pos="2160"/>
        <p:guide pos="2880"/>
      </p:guideLst>
    </p:cSldViewPr>
  </p:slideViewPr>
  <p:outlineViewPr>
    <p:cViewPr>
      <p:scale>
        <a:sx n="33" d="100"/>
        <a:sy n="33" d="100"/>
      </p:scale>
      <p:origin x="0" y="429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02/01/2015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02/01/2015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02/01/2015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02/01/2015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8741FBD-17E3-4D35-9EE0-E33AACC4F1FA}" type="datetimeFigureOut">
              <a:rPr lang="it-IT" smtClean="0"/>
              <a:pPr/>
              <a:t>02/01/2015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8741FBD-17E3-4D35-9EE0-E33AACC4F1FA}" type="datetimeFigureOut">
              <a:rPr lang="it-IT" smtClean="0"/>
              <a:pPr/>
              <a:t>02/01/2015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8741FBD-17E3-4D35-9EE0-E33AACC4F1FA}" type="datetimeFigureOut">
              <a:rPr lang="it-IT" smtClean="0"/>
              <a:pPr/>
              <a:t>02/01/2015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8741FBD-17E3-4D35-9EE0-E33AACC4F1FA}" type="datetimeFigureOut">
              <a:rPr lang="it-IT" smtClean="0"/>
              <a:pPr/>
              <a:t>02/01/2015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8741FBD-17E3-4D35-9EE0-E33AACC4F1FA}" type="datetimeFigureOut">
              <a:rPr lang="it-IT" smtClean="0"/>
              <a:pPr/>
              <a:t>02/01/2015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8741FBD-17E3-4D35-9EE0-E33AACC4F1FA}" type="datetimeFigureOut">
              <a:rPr lang="it-IT" smtClean="0"/>
              <a:pPr/>
              <a:t>02/01/2015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8741FBD-17E3-4D35-9EE0-E33AACC4F1FA}" type="datetimeFigureOut">
              <a:rPr lang="it-IT" smtClean="0"/>
              <a:pPr/>
              <a:t>02/01/2015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741FBD-17E3-4D35-9EE0-E33AACC4F1FA}" type="datetimeFigureOut">
              <a:rPr lang="it-IT" smtClean="0"/>
              <a:pPr/>
              <a:t>02/01/2015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0B39CA-7D36-489D-AD64-89808E9B8B9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688032" y="2130425"/>
            <a:ext cx="7772400" cy="3890863"/>
          </a:xfrm>
        </p:spPr>
        <p:txBody>
          <a:bodyPr>
            <a:normAutofit fontScale="90000"/>
          </a:bodyPr>
          <a:lstStyle/>
          <a:p>
            <a:r>
              <a:rPr lang="en-US" b="1" dirty="0" smtClean="0"/>
              <a:t>Private and Public law</a:t>
            </a:r>
            <a:r>
              <a:rPr lang="it-IT" b="1" dirty="0" smtClean="0"/>
              <a:t/>
            </a:r>
            <a:br>
              <a:rPr lang="it-IT" b="1" dirty="0" smtClean="0"/>
            </a:br>
            <a:r>
              <a:rPr lang="it-IT" dirty="0" smtClean="0"/>
              <a:t/>
            </a:r>
            <a:br>
              <a:rPr lang="it-IT" dirty="0" smtClean="0"/>
            </a:br>
            <a:r>
              <a:rPr lang="en-US" sz="3300" dirty="0" smtClean="0"/>
              <a:t>lesson 12</a:t>
            </a:r>
            <a:br>
              <a:rPr lang="en-US" sz="3300" dirty="0" smtClean="0"/>
            </a:br>
            <a:r>
              <a:rPr lang="en-US" sz="3300" dirty="0" smtClean="0"/>
              <a:t/>
            </a:r>
            <a:br>
              <a:rPr lang="en-US" sz="3300" dirty="0" smtClean="0"/>
            </a:br>
            <a:r>
              <a:rPr lang="en-US" sz="3300" b="1" dirty="0" smtClean="0"/>
              <a:t>“</a:t>
            </a:r>
            <a:r>
              <a:rPr lang="en-US" sz="3300" b="1" i="1" dirty="0" err="1" smtClean="0"/>
              <a:t>Interessi</a:t>
            </a:r>
            <a:r>
              <a:rPr lang="en-US" sz="3300" b="1" i="1" dirty="0" smtClean="0"/>
              <a:t> </a:t>
            </a:r>
            <a:r>
              <a:rPr lang="en-US" sz="3300" b="1" i="1" dirty="0" err="1" smtClean="0"/>
              <a:t>legittimi</a:t>
            </a:r>
            <a:r>
              <a:rPr lang="en-US" sz="3300" b="1" dirty="0" smtClean="0"/>
              <a:t>” and “</a:t>
            </a:r>
            <a:r>
              <a:rPr lang="en-US" sz="3300" b="1" i="1" dirty="0" err="1" smtClean="0"/>
              <a:t>diritti</a:t>
            </a:r>
            <a:r>
              <a:rPr lang="en-US" sz="3300" b="1" i="1" dirty="0" smtClean="0"/>
              <a:t> </a:t>
            </a:r>
            <a:r>
              <a:rPr lang="en-US" sz="3300" b="1" i="1" dirty="0" err="1" smtClean="0"/>
              <a:t>soggettivi</a:t>
            </a:r>
            <a:r>
              <a:rPr lang="en-US" sz="3300" b="1" dirty="0" smtClean="0"/>
              <a:t>”; the regimes regulating protection against unlawful decisions of public </a:t>
            </a:r>
            <a:r>
              <a:rPr lang="en-US" sz="3300" b="1" dirty="0" smtClean="0"/>
              <a:t>entities</a:t>
            </a:r>
            <a:r>
              <a:rPr lang="en-US" sz="3300" dirty="0" smtClean="0"/>
              <a:t/>
            </a:r>
            <a:br>
              <a:rPr lang="en-US" sz="3300" dirty="0" smtClean="0"/>
            </a:br>
            <a:r>
              <a:rPr lang="en-US" sz="3300" dirty="0" smtClean="0"/>
              <a:t/>
            </a:r>
            <a:br>
              <a:rPr lang="en-US" sz="3300" dirty="0" smtClean="0"/>
            </a:br>
            <a:endParaRPr lang="en-US" sz="33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fontScale="90000"/>
          </a:bodyPr>
          <a:lstStyle/>
          <a:p>
            <a:pPr algn="l"/>
            <a:r>
              <a:rPr lang="en-US" sz="2800" dirty="0" smtClean="0"/>
              <a:t>(follows)</a:t>
            </a:r>
            <a:br>
              <a:rPr lang="en-US" sz="2800" dirty="0" smtClean="0"/>
            </a:br>
            <a:r>
              <a:rPr lang="en-US" sz="2800" dirty="0" smtClean="0"/>
              <a:t/>
            </a:r>
            <a:br>
              <a:rPr lang="en-US" sz="2800" dirty="0" smtClean="0"/>
            </a:br>
            <a:r>
              <a:rPr lang="en-US" sz="2800" dirty="0" smtClean="0"/>
              <a:t>- “</a:t>
            </a:r>
            <a:r>
              <a:rPr lang="en-US" sz="2800" i="1" dirty="0" err="1" smtClean="0"/>
              <a:t>interesse</a:t>
            </a:r>
            <a:r>
              <a:rPr lang="en-US" sz="2800" i="1" dirty="0" smtClean="0"/>
              <a:t> </a:t>
            </a:r>
            <a:r>
              <a:rPr lang="en-US" sz="2800" i="1" dirty="0" err="1" smtClean="0"/>
              <a:t>legittimo</a:t>
            </a:r>
            <a:r>
              <a:rPr lang="en-US" sz="2800" dirty="0" smtClean="0"/>
              <a:t>” exists </a:t>
            </a:r>
            <a:r>
              <a:rPr lang="en-US" sz="2800" b="1" dirty="0" smtClean="0"/>
              <a:t>irrespective</a:t>
            </a:r>
            <a:r>
              <a:rPr lang="en-US" sz="2800" dirty="0" smtClean="0"/>
              <a:t> of any decision or deed by any public entity. However, it ‘arises’ (and becomes practically relevant) when a public entity makes a decision impacting on the citizen’s sphere of interest</a:t>
            </a:r>
            <a:br>
              <a:rPr lang="en-US" sz="2800" dirty="0" smtClean="0"/>
            </a:br>
            <a:r>
              <a:rPr lang="en-US" sz="2800" dirty="0" smtClean="0"/>
              <a:t/>
            </a:r>
            <a:br>
              <a:rPr lang="en-US" sz="2800" dirty="0" smtClean="0"/>
            </a:br>
            <a:r>
              <a:rPr lang="en-US" sz="2800" dirty="0" smtClean="0"/>
              <a:t>- </a:t>
            </a:r>
            <a:r>
              <a:rPr lang="en-US" sz="2800" b="1" dirty="0" smtClean="0"/>
              <a:t>the judge must not only evaluate the formal/procedural aspects of deeds of public entities, but, rather, the actual relationships / underlying interests impacted by such deeds (</a:t>
            </a:r>
            <a:r>
              <a:rPr lang="en-US" sz="2800" b="1" i="1" dirty="0" smtClean="0"/>
              <a:t>such approach is also confirmed by the legislation on silence-denial of public entities</a:t>
            </a:r>
            <a:r>
              <a:rPr lang="en-US" sz="2800" b="1" dirty="0" smtClean="0"/>
              <a:t>)</a:t>
            </a:r>
            <a:endParaRPr lang="en-US" sz="2800" b="1" dirty="0"/>
          </a:p>
        </p:txBody>
      </p:sp>
      <p:sp>
        <p:nvSpPr>
          <p:cNvPr id="4" name="Titolo 1"/>
          <p:cNvSpPr txBox="1">
            <a:spLocks/>
          </p:cNvSpPr>
          <p:nvPr/>
        </p:nvSpPr>
        <p:spPr>
          <a:xfrm>
            <a:off x="827584" y="332657"/>
            <a:ext cx="7772400" cy="1080119"/>
          </a:xfrm>
          <a:prstGeom prst="rect">
            <a:avLst/>
          </a:prstGeom>
        </p:spPr>
        <p:txBody>
          <a:bodyPr vert="horz" lIns="91440" tIns="45720" rIns="91440" bIns="45720" rtlCol="0" anchor="ctr">
            <a:normAutofit fontScale="55000" lnSpcReduction="20000"/>
          </a:bodyPr>
          <a:lstStyle/>
          <a:p>
            <a:pPr lvl="0" algn="ctr">
              <a:spcBef>
                <a:spcPct val="0"/>
              </a:spcBef>
              <a:defRPr/>
            </a:pPr>
            <a:r>
              <a:rPr lang="en-US" sz="4400" b="1" baseline="0" dirty="0" smtClean="0">
                <a:latin typeface="+mj-lt"/>
                <a:ea typeface="+mj-ea"/>
                <a:cs typeface="+mj-cs"/>
              </a:rPr>
              <a:t>“</a:t>
            </a:r>
            <a:r>
              <a:rPr lang="en-US" sz="4400" b="1" i="1" baseline="0" dirty="0" err="1" smtClean="0">
                <a:latin typeface="+mj-lt"/>
                <a:ea typeface="+mj-ea"/>
                <a:cs typeface="+mj-cs"/>
              </a:rPr>
              <a:t>Interesse</a:t>
            </a:r>
            <a:r>
              <a:rPr lang="en-US" sz="4400" b="1" i="1" baseline="0" dirty="0" smtClean="0">
                <a:latin typeface="+mj-lt"/>
                <a:ea typeface="+mj-ea"/>
                <a:cs typeface="+mj-cs"/>
              </a:rPr>
              <a:t> </a:t>
            </a:r>
            <a:r>
              <a:rPr lang="en-US" sz="4400" b="1" i="1" baseline="0" dirty="0" err="1" smtClean="0">
                <a:latin typeface="+mj-lt"/>
                <a:ea typeface="+mj-ea"/>
                <a:cs typeface="+mj-cs"/>
              </a:rPr>
              <a:t>legittimo</a:t>
            </a:r>
            <a:r>
              <a:rPr lang="en-US" sz="4400" b="1" baseline="0" dirty="0" smtClean="0">
                <a:latin typeface="+mj-lt"/>
                <a:ea typeface="+mj-ea"/>
                <a:cs typeface="+mj-cs"/>
              </a:rPr>
              <a:t>” and “</a:t>
            </a:r>
            <a:r>
              <a:rPr lang="en-US" sz="4400" b="1" i="1" baseline="0" dirty="0" err="1" smtClean="0">
                <a:latin typeface="+mj-lt"/>
                <a:ea typeface="+mj-ea"/>
                <a:cs typeface="+mj-cs"/>
              </a:rPr>
              <a:t>diritto</a:t>
            </a:r>
            <a:r>
              <a:rPr lang="en-US" sz="4400" b="1" i="1" baseline="0" dirty="0" smtClean="0">
                <a:latin typeface="+mj-lt"/>
                <a:ea typeface="+mj-ea"/>
                <a:cs typeface="+mj-cs"/>
              </a:rPr>
              <a:t> </a:t>
            </a:r>
            <a:r>
              <a:rPr lang="en-US" sz="4400" b="1" i="1" baseline="0" dirty="0" err="1" smtClean="0">
                <a:latin typeface="+mj-lt"/>
                <a:ea typeface="+mj-ea"/>
                <a:cs typeface="+mj-cs"/>
              </a:rPr>
              <a:t>soggettivo</a:t>
            </a:r>
            <a:r>
              <a:rPr lang="en-US" sz="4400" b="1" baseline="0" dirty="0" smtClean="0">
                <a:latin typeface="+mj-lt"/>
                <a:ea typeface="+mj-ea"/>
                <a:cs typeface="+mj-cs"/>
              </a:rPr>
              <a:t>”</a:t>
            </a:r>
            <a:endParaRPr lang="en-US" sz="4400" b="1" i="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fontScale="90000"/>
          </a:bodyPr>
          <a:lstStyle/>
          <a:p>
            <a:pPr algn="l"/>
            <a:r>
              <a:rPr lang="en-US" sz="2800" dirty="0" smtClean="0"/>
              <a:t>(follows)</a:t>
            </a:r>
            <a:br>
              <a:rPr lang="en-US" sz="2800" dirty="0" smtClean="0"/>
            </a:br>
            <a:r>
              <a:rPr lang="en-US" sz="2800" dirty="0" smtClean="0"/>
              <a:t/>
            </a:r>
            <a:br>
              <a:rPr lang="en-US" sz="2800" dirty="0" smtClean="0"/>
            </a:br>
            <a:r>
              <a:rPr lang="en-US" sz="2800" dirty="0" smtClean="0"/>
              <a:t>- “</a:t>
            </a:r>
            <a:r>
              <a:rPr lang="en-US" sz="2800" i="1" dirty="0" err="1" smtClean="0"/>
              <a:t>interesse</a:t>
            </a:r>
            <a:r>
              <a:rPr lang="en-US" sz="2800" i="1" dirty="0" smtClean="0"/>
              <a:t> </a:t>
            </a:r>
            <a:r>
              <a:rPr lang="en-US" sz="2800" i="1" dirty="0" err="1" smtClean="0"/>
              <a:t>legittimo</a:t>
            </a:r>
            <a:r>
              <a:rPr lang="en-US" sz="2800" dirty="0" smtClean="0"/>
              <a:t>” is not a “minor right” (as opposed to “</a:t>
            </a:r>
            <a:r>
              <a:rPr lang="en-US" sz="2800" i="1" dirty="0" err="1" smtClean="0"/>
              <a:t>diritto</a:t>
            </a:r>
            <a:r>
              <a:rPr lang="en-US" sz="2800" i="1" dirty="0" smtClean="0"/>
              <a:t> </a:t>
            </a:r>
            <a:r>
              <a:rPr lang="en-US" sz="2800" i="1" dirty="0" err="1" smtClean="0"/>
              <a:t>soggettivo</a:t>
            </a:r>
            <a:r>
              <a:rPr lang="en-US" sz="2800" dirty="0" smtClean="0"/>
              <a:t>”), but is subject to an equal treatment, although it is protected by different means </a:t>
            </a:r>
            <a:br>
              <a:rPr lang="en-US" sz="2800" dirty="0" smtClean="0"/>
            </a:br>
            <a:r>
              <a:rPr lang="en-US" sz="2800" dirty="0" smtClean="0"/>
              <a:t/>
            </a:r>
            <a:br>
              <a:rPr lang="en-US" sz="2800" dirty="0" smtClean="0"/>
            </a:br>
            <a:r>
              <a:rPr lang="en-US" sz="2800" dirty="0" smtClean="0"/>
              <a:t>- “</a:t>
            </a:r>
            <a:r>
              <a:rPr lang="en-US" sz="2800" i="1" dirty="0" err="1" smtClean="0"/>
              <a:t>interesse</a:t>
            </a:r>
            <a:r>
              <a:rPr lang="en-US" sz="2800" i="1" dirty="0" smtClean="0"/>
              <a:t> </a:t>
            </a:r>
            <a:r>
              <a:rPr lang="en-US" sz="2800" i="1" dirty="0" err="1" smtClean="0"/>
              <a:t>legittimo</a:t>
            </a:r>
            <a:r>
              <a:rPr lang="en-US" sz="2800" dirty="0" smtClean="0"/>
              <a:t>” is different from “</a:t>
            </a:r>
            <a:r>
              <a:rPr lang="en-US" sz="2800" i="1" dirty="0" err="1" smtClean="0"/>
              <a:t>interesse</a:t>
            </a:r>
            <a:r>
              <a:rPr lang="en-US" sz="2800" i="1" dirty="0" smtClean="0"/>
              <a:t> di </a:t>
            </a:r>
            <a:r>
              <a:rPr lang="en-US" sz="2800" i="1" dirty="0" err="1" smtClean="0"/>
              <a:t>fatto</a:t>
            </a:r>
            <a:r>
              <a:rPr lang="en-US" sz="2800" dirty="0" smtClean="0"/>
              <a:t>” and “</a:t>
            </a:r>
            <a:r>
              <a:rPr lang="en-US" sz="2800" i="1" dirty="0" err="1" smtClean="0"/>
              <a:t>interesse</a:t>
            </a:r>
            <a:r>
              <a:rPr lang="en-US" sz="2800" i="1" dirty="0" smtClean="0"/>
              <a:t> </a:t>
            </a:r>
            <a:r>
              <a:rPr lang="en-US" sz="2800" i="1" dirty="0" err="1" smtClean="0"/>
              <a:t>amministrativamente</a:t>
            </a:r>
            <a:r>
              <a:rPr lang="en-US" sz="2800" i="1" dirty="0" smtClean="0"/>
              <a:t> </a:t>
            </a:r>
            <a:r>
              <a:rPr lang="en-US" sz="2800" i="1" dirty="0" err="1" smtClean="0"/>
              <a:t>protetto</a:t>
            </a:r>
            <a:r>
              <a:rPr lang="en-US" sz="2800" dirty="0" smtClean="0"/>
              <a:t>”, which deal with </a:t>
            </a:r>
            <a:r>
              <a:rPr lang="en-US" sz="2800" u="sng" dirty="0" smtClean="0"/>
              <a:t>the merits</a:t>
            </a:r>
            <a:r>
              <a:rPr lang="en-US" sz="2800" dirty="0" smtClean="0"/>
              <a:t> (use of powers) of the public entities’ activity (and is generally not subject to Court review)</a:t>
            </a:r>
            <a:endParaRPr lang="en-US" sz="2800" dirty="0"/>
          </a:p>
        </p:txBody>
      </p:sp>
      <p:sp>
        <p:nvSpPr>
          <p:cNvPr id="4" name="Titolo 1"/>
          <p:cNvSpPr txBox="1">
            <a:spLocks/>
          </p:cNvSpPr>
          <p:nvPr/>
        </p:nvSpPr>
        <p:spPr>
          <a:xfrm>
            <a:off x="827584" y="332657"/>
            <a:ext cx="7772400" cy="1080119"/>
          </a:xfrm>
          <a:prstGeom prst="rect">
            <a:avLst/>
          </a:prstGeom>
        </p:spPr>
        <p:txBody>
          <a:bodyPr vert="horz" lIns="91440" tIns="45720" rIns="91440" bIns="45720" rtlCol="0" anchor="ctr">
            <a:normAutofit fontScale="55000" lnSpcReduction="20000"/>
          </a:bodyPr>
          <a:lstStyle/>
          <a:p>
            <a:pPr lvl="0" algn="ctr">
              <a:spcBef>
                <a:spcPct val="0"/>
              </a:spcBef>
              <a:defRPr/>
            </a:pPr>
            <a:r>
              <a:rPr lang="en-US" sz="4400" b="1" baseline="0" dirty="0" smtClean="0">
                <a:latin typeface="+mj-lt"/>
                <a:ea typeface="+mj-ea"/>
                <a:cs typeface="+mj-cs"/>
              </a:rPr>
              <a:t>“</a:t>
            </a:r>
            <a:r>
              <a:rPr lang="en-US" sz="4400" b="1" i="1" baseline="0" dirty="0" err="1" smtClean="0">
                <a:latin typeface="+mj-lt"/>
                <a:ea typeface="+mj-ea"/>
                <a:cs typeface="+mj-cs"/>
              </a:rPr>
              <a:t>Interesse</a:t>
            </a:r>
            <a:r>
              <a:rPr lang="en-US" sz="4400" b="1" i="1" baseline="0" dirty="0" smtClean="0">
                <a:latin typeface="+mj-lt"/>
                <a:ea typeface="+mj-ea"/>
                <a:cs typeface="+mj-cs"/>
              </a:rPr>
              <a:t> </a:t>
            </a:r>
            <a:r>
              <a:rPr lang="en-US" sz="4400" b="1" i="1" baseline="0" dirty="0" err="1" smtClean="0">
                <a:latin typeface="+mj-lt"/>
                <a:ea typeface="+mj-ea"/>
                <a:cs typeface="+mj-cs"/>
              </a:rPr>
              <a:t>legittimo</a:t>
            </a:r>
            <a:r>
              <a:rPr lang="en-US" sz="4400" b="1" baseline="0" dirty="0" smtClean="0">
                <a:latin typeface="+mj-lt"/>
                <a:ea typeface="+mj-ea"/>
                <a:cs typeface="+mj-cs"/>
              </a:rPr>
              <a:t>” and “</a:t>
            </a:r>
            <a:r>
              <a:rPr lang="en-US" sz="4400" b="1" i="1" baseline="0" dirty="0" err="1" smtClean="0">
                <a:latin typeface="+mj-lt"/>
                <a:ea typeface="+mj-ea"/>
                <a:cs typeface="+mj-cs"/>
              </a:rPr>
              <a:t>diritto</a:t>
            </a:r>
            <a:r>
              <a:rPr lang="en-US" sz="4400" b="1" i="1" baseline="0" dirty="0" smtClean="0">
                <a:latin typeface="+mj-lt"/>
                <a:ea typeface="+mj-ea"/>
                <a:cs typeface="+mj-cs"/>
              </a:rPr>
              <a:t> </a:t>
            </a:r>
            <a:r>
              <a:rPr lang="en-US" sz="4400" b="1" i="1" baseline="0" dirty="0" err="1" smtClean="0">
                <a:latin typeface="+mj-lt"/>
                <a:ea typeface="+mj-ea"/>
                <a:cs typeface="+mj-cs"/>
              </a:rPr>
              <a:t>soggettivo</a:t>
            </a:r>
            <a:r>
              <a:rPr lang="en-US" sz="4400" b="1" baseline="0" dirty="0" smtClean="0">
                <a:latin typeface="+mj-lt"/>
                <a:ea typeface="+mj-ea"/>
                <a:cs typeface="+mj-cs"/>
              </a:rPr>
              <a:t>”</a:t>
            </a:r>
            <a:endParaRPr lang="en-US" sz="4400" b="1" i="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fontScale="90000"/>
          </a:bodyPr>
          <a:lstStyle/>
          <a:p>
            <a:pPr algn="l"/>
            <a:r>
              <a:rPr lang="en-US" sz="2800" b="1" u="sng" dirty="0" smtClean="0"/>
              <a:t>Discussed figures of “</a:t>
            </a:r>
            <a:r>
              <a:rPr lang="en-US" sz="2800" b="1" i="1" u="sng" dirty="0" err="1" smtClean="0"/>
              <a:t>interesse</a:t>
            </a:r>
            <a:r>
              <a:rPr lang="en-US" sz="2800" b="1" i="1" u="sng" dirty="0" smtClean="0"/>
              <a:t> </a:t>
            </a:r>
            <a:r>
              <a:rPr lang="en-US" sz="2800" b="1" i="1" u="sng" dirty="0" err="1" smtClean="0"/>
              <a:t>legittimo</a:t>
            </a:r>
            <a:r>
              <a:rPr lang="en-US" sz="2800" b="1" dirty="0" smtClean="0"/>
              <a:t>”</a:t>
            </a:r>
            <a:br>
              <a:rPr lang="en-US" sz="2800" b="1" dirty="0" smtClean="0"/>
            </a:br>
            <a:r>
              <a:rPr lang="en-US" sz="2800" b="1" dirty="0" smtClean="0"/>
              <a:t/>
            </a:r>
            <a:br>
              <a:rPr lang="en-US" sz="2800" b="1" dirty="0" smtClean="0"/>
            </a:br>
            <a:r>
              <a:rPr lang="en-US" sz="2800" dirty="0" smtClean="0"/>
              <a:t>- </a:t>
            </a:r>
            <a:r>
              <a:rPr lang="en-US" sz="2800" b="1" dirty="0" smtClean="0"/>
              <a:t>“</a:t>
            </a:r>
            <a:r>
              <a:rPr lang="en-US" sz="2800" b="1" i="1" dirty="0" err="1" smtClean="0"/>
              <a:t>diritti</a:t>
            </a:r>
            <a:r>
              <a:rPr lang="en-US" sz="2800" b="1" i="1" dirty="0" smtClean="0"/>
              <a:t> </a:t>
            </a:r>
            <a:r>
              <a:rPr lang="en-US" sz="2800" b="1" i="1" dirty="0" err="1" smtClean="0"/>
              <a:t>soggettivi</a:t>
            </a:r>
            <a:r>
              <a:rPr lang="en-US" sz="2800" b="1" dirty="0" smtClean="0"/>
              <a:t>” eroded, transformed into “</a:t>
            </a:r>
            <a:r>
              <a:rPr lang="en-US" sz="2800" b="1" i="1" dirty="0" err="1" smtClean="0"/>
              <a:t>interessi</a:t>
            </a:r>
            <a:r>
              <a:rPr lang="en-US" sz="2800" b="1" i="1" dirty="0" smtClean="0"/>
              <a:t> </a:t>
            </a:r>
            <a:r>
              <a:rPr lang="en-US" sz="2800" b="1" i="1" dirty="0" err="1" smtClean="0"/>
              <a:t>legittimi</a:t>
            </a:r>
            <a:r>
              <a:rPr lang="en-US" sz="2800" b="1" dirty="0" smtClean="0"/>
              <a:t>”</a:t>
            </a:r>
            <a:r>
              <a:rPr lang="en-US" sz="2800" dirty="0" smtClean="0"/>
              <a:t> (</a:t>
            </a:r>
            <a:r>
              <a:rPr lang="en-US" sz="2800" i="1" dirty="0" smtClean="0"/>
              <a:t>e.g</a:t>
            </a:r>
            <a:r>
              <a:rPr lang="en-US" sz="2800" dirty="0" smtClean="0"/>
              <a:t>.: expropriation would trigger the “downgrading” of ownership rights to “</a:t>
            </a:r>
            <a:r>
              <a:rPr lang="en-US" sz="2800" i="1" dirty="0" err="1" smtClean="0"/>
              <a:t>interesse</a:t>
            </a:r>
            <a:r>
              <a:rPr lang="en-US" sz="2800" i="1" dirty="0" smtClean="0"/>
              <a:t> </a:t>
            </a:r>
            <a:r>
              <a:rPr lang="en-US" sz="2800" i="1" dirty="0" err="1" smtClean="0"/>
              <a:t>legittimo</a:t>
            </a:r>
            <a:r>
              <a:rPr lang="en-US" sz="2800" dirty="0" smtClean="0"/>
              <a:t>”)</a:t>
            </a:r>
            <a:br>
              <a:rPr lang="en-US" sz="2800" dirty="0" smtClean="0"/>
            </a:br>
            <a:r>
              <a:rPr lang="en-US" sz="2800" dirty="0" smtClean="0"/>
              <a:t/>
            </a:r>
            <a:br>
              <a:rPr lang="en-US" sz="2800" dirty="0" smtClean="0"/>
            </a:br>
            <a:r>
              <a:rPr lang="en-US" sz="2800" dirty="0" smtClean="0"/>
              <a:t>- </a:t>
            </a:r>
            <a:r>
              <a:rPr lang="en-US" sz="2800" b="1" dirty="0" smtClean="0"/>
              <a:t>right to gain a “</a:t>
            </a:r>
            <a:r>
              <a:rPr lang="en-US" sz="2800" b="1" i="1" dirty="0" err="1" smtClean="0"/>
              <a:t>diritto</a:t>
            </a:r>
            <a:r>
              <a:rPr lang="en-US" sz="2800" b="1" i="1" dirty="0" smtClean="0"/>
              <a:t> </a:t>
            </a:r>
            <a:r>
              <a:rPr lang="en-US" sz="2800" b="1" i="1" dirty="0" err="1" smtClean="0"/>
              <a:t>soggettivo</a:t>
            </a:r>
            <a:r>
              <a:rPr lang="en-US" sz="2800" b="1" dirty="0" smtClean="0"/>
              <a:t>”, which is potentially ‘included’ in the definition of “</a:t>
            </a:r>
            <a:r>
              <a:rPr lang="en-US" sz="2800" b="1" i="1" dirty="0" err="1" smtClean="0"/>
              <a:t>interesse</a:t>
            </a:r>
            <a:r>
              <a:rPr lang="en-US" sz="2800" b="1" i="1" dirty="0" smtClean="0"/>
              <a:t> </a:t>
            </a:r>
            <a:r>
              <a:rPr lang="en-US" sz="2800" b="1" i="1" dirty="0" err="1" smtClean="0"/>
              <a:t>legittimo</a:t>
            </a:r>
            <a:r>
              <a:rPr lang="en-US" sz="2800" b="1" dirty="0" smtClean="0"/>
              <a:t>”</a:t>
            </a:r>
            <a:r>
              <a:rPr lang="en-US" sz="2800" dirty="0" smtClean="0"/>
              <a:t> (</a:t>
            </a:r>
            <a:r>
              <a:rPr lang="en-US" sz="2800" i="1" dirty="0" smtClean="0"/>
              <a:t>e.g</a:t>
            </a:r>
            <a:r>
              <a:rPr lang="en-US" sz="2800" dirty="0" smtClean="0"/>
              <a:t>.: right of the owner of a piece of land to set up buildings over it, subject to the relevant public permission)</a:t>
            </a:r>
            <a:br>
              <a:rPr lang="en-US" sz="2800" dirty="0" smtClean="0"/>
            </a:br>
            <a:r>
              <a:rPr lang="en-US" sz="2800" dirty="0" smtClean="0"/>
              <a:t/>
            </a:r>
            <a:br>
              <a:rPr lang="en-US" sz="2800" dirty="0" smtClean="0"/>
            </a:br>
            <a:endParaRPr lang="en-US" sz="2800" b="1" dirty="0"/>
          </a:p>
        </p:txBody>
      </p:sp>
      <p:sp>
        <p:nvSpPr>
          <p:cNvPr id="4" name="Titolo 1"/>
          <p:cNvSpPr txBox="1">
            <a:spLocks/>
          </p:cNvSpPr>
          <p:nvPr/>
        </p:nvSpPr>
        <p:spPr>
          <a:xfrm>
            <a:off x="827584" y="332657"/>
            <a:ext cx="7772400" cy="1080119"/>
          </a:xfrm>
          <a:prstGeom prst="rect">
            <a:avLst/>
          </a:prstGeom>
        </p:spPr>
        <p:txBody>
          <a:bodyPr vert="horz" lIns="91440" tIns="45720" rIns="91440" bIns="45720" rtlCol="0" anchor="ctr">
            <a:normAutofit fontScale="55000" lnSpcReduction="20000"/>
          </a:bodyPr>
          <a:lstStyle/>
          <a:p>
            <a:pPr lvl="0" algn="ctr">
              <a:spcBef>
                <a:spcPct val="0"/>
              </a:spcBef>
              <a:defRPr/>
            </a:pPr>
            <a:r>
              <a:rPr lang="en-US" sz="4400" b="1" baseline="0" dirty="0" smtClean="0">
                <a:latin typeface="+mj-lt"/>
                <a:ea typeface="+mj-ea"/>
                <a:cs typeface="+mj-cs"/>
              </a:rPr>
              <a:t>“</a:t>
            </a:r>
            <a:r>
              <a:rPr lang="en-US" sz="4400" b="1" i="1" baseline="0" dirty="0" err="1" smtClean="0">
                <a:latin typeface="+mj-lt"/>
                <a:ea typeface="+mj-ea"/>
                <a:cs typeface="+mj-cs"/>
              </a:rPr>
              <a:t>Interesse</a:t>
            </a:r>
            <a:r>
              <a:rPr lang="en-US" sz="4400" b="1" i="1" baseline="0" dirty="0" smtClean="0">
                <a:latin typeface="+mj-lt"/>
                <a:ea typeface="+mj-ea"/>
                <a:cs typeface="+mj-cs"/>
              </a:rPr>
              <a:t> </a:t>
            </a:r>
            <a:r>
              <a:rPr lang="en-US" sz="4400" b="1" i="1" baseline="0" dirty="0" err="1" smtClean="0">
                <a:latin typeface="+mj-lt"/>
                <a:ea typeface="+mj-ea"/>
                <a:cs typeface="+mj-cs"/>
              </a:rPr>
              <a:t>legittimo</a:t>
            </a:r>
            <a:r>
              <a:rPr lang="en-US" sz="4400" b="1" baseline="0" dirty="0" smtClean="0">
                <a:latin typeface="+mj-lt"/>
                <a:ea typeface="+mj-ea"/>
                <a:cs typeface="+mj-cs"/>
              </a:rPr>
              <a:t>” and “</a:t>
            </a:r>
            <a:r>
              <a:rPr lang="en-US" sz="4400" b="1" i="1" baseline="0" dirty="0" err="1" smtClean="0">
                <a:latin typeface="+mj-lt"/>
                <a:ea typeface="+mj-ea"/>
                <a:cs typeface="+mj-cs"/>
              </a:rPr>
              <a:t>diritto</a:t>
            </a:r>
            <a:r>
              <a:rPr lang="en-US" sz="4400" b="1" i="1" baseline="0" dirty="0" smtClean="0">
                <a:latin typeface="+mj-lt"/>
                <a:ea typeface="+mj-ea"/>
                <a:cs typeface="+mj-cs"/>
              </a:rPr>
              <a:t> </a:t>
            </a:r>
            <a:r>
              <a:rPr lang="en-US" sz="4400" b="1" i="1" baseline="0" dirty="0" err="1" smtClean="0">
                <a:latin typeface="+mj-lt"/>
                <a:ea typeface="+mj-ea"/>
                <a:cs typeface="+mj-cs"/>
              </a:rPr>
              <a:t>soggettivo</a:t>
            </a:r>
            <a:r>
              <a:rPr lang="en-US" sz="4400" b="1" baseline="0" dirty="0" smtClean="0">
                <a:latin typeface="+mj-lt"/>
                <a:ea typeface="+mj-ea"/>
                <a:cs typeface="+mj-cs"/>
              </a:rPr>
              <a:t>”</a:t>
            </a:r>
            <a:endParaRPr lang="en-US" sz="4400" b="1" i="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800" b="1" u="sng" dirty="0" smtClean="0"/>
              <a:t>Categories of “</a:t>
            </a:r>
            <a:r>
              <a:rPr lang="en-US" sz="2800" b="1" i="1" u="sng" dirty="0" err="1" smtClean="0"/>
              <a:t>interesse</a:t>
            </a:r>
            <a:r>
              <a:rPr lang="en-US" sz="2800" b="1" i="1" u="sng" dirty="0" smtClean="0"/>
              <a:t> </a:t>
            </a:r>
            <a:r>
              <a:rPr lang="en-US" sz="2800" b="1" i="1" u="sng" dirty="0" err="1" smtClean="0"/>
              <a:t>legittimo</a:t>
            </a:r>
            <a:r>
              <a:rPr lang="en-US" sz="2800" b="1" dirty="0" smtClean="0"/>
              <a:t>”</a:t>
            </a:r>
            <a:br>
              <a:rPr lang="en-US" sz="2800" b="1" dirty="0" smtClean="0"/>
            </a:br>
            <a:r>
              <a:rPr lang="en-US" sz="2800" b="1" dirty="0" smtClean="0"/>
              <a:t/>
            </a:r>
            <a:br>
              <a:rPr lang="en-US" sz="2800" b="1" dirty="0" smtClean="0"/>
            </a:br>
            <a:r>
              <a:rPr lang="en-US" sz="2800" dirty="0" smtClean="0"/>
              <a:t>- right to challenge / object to a decision made by a public entity (“</a:t>
            </a:r>
            <a:r>
              <a:rPr lang="en-US" sz="2800" i="1" u="sng" dirty="0" err="1" smtClean="0"/>
              <a:t>interesse</a:t>
            </a:r>
            <a:r>
              <a:rPr lang="en-US" sz="2800" i="1" u="sng" dirty="0" smtClean="0"/>
              <a:t> </a:t>
            </a:r>
            <a:r>
              <a:rPr lang="en-US" sz="2800" i="1" u="sng" dirty="0" err="1" smtClean="0"/>
              <a:t>oppositivo</a:t>
            </a:r>
            <a:r>
              <a:rPr lang="en-US" sz="2800" dirty="0" smtClean="0"/>
              <a:t>”)</a:t>
            </a:r>
            <a:br>
              <a:rPr lang="en-US" sz="2800" dirty="0" smtClean="0"/>
            </a:br>
            <a:r>
              <a:rPr lang="en-US" sz="2800" dirty="0" smtClean="0"/>
              <a:t/>
            </a:r>
            <a:br>
              <a:rPr lang="en-US" sz="2800" dirty="0" smtClean="0"/>
            </a:br>
            <a:r>
              <a:rPr lang="en-US" sz="2800" dirty="0" smtClean="0"/>
              <a:t>- right to request for a new decision of a public entity (“</a:t>
            </a:r>
            <a:r>
              <a:rPr lang="en-US" sz="2800" i="1" u="sng" dirty="0" err="1" smtClean="0"/>
              <a:t>interesse</a:t>
            </a:r>
            <a:r>
              <a:rPr lang="en-US" sz="2800" i="1" u="sng" dirty="0" smtClean="0"/>
              <a:t> </a:t>
            </a:r>
            <a:r>
              <a:rPr lang="en-US" sz="2800" i="1" u="sng" dirty="0" err="1" smtClean="0"/>
              <a:t>pretensivo</a:t>
            </a:r>
            <a:r>
              <a:rPr lang="en-US" sz="2800" dirty="0" smtClean="0"/>
              <a:t>”)</a:t>
            </a:r>
            <a:br>
              <a:rPr lang="en-US" sz="2800" dirty="0" smtClean="0"/>
            </a:br>
            <a:r>
              <a:rPr lang="en-US" sz="2800" dirty="0" smtClean="0"/>
              <a:t/>
            </a:r>
            <a:br>
              <a:rPr lang="en-US" sz="2800" dirty="0" smtClean="0"/>
            </a:br>
            <a:r>
              <a:rPr lang="en-US" sz="2800" b="1" i="1" dirty="0" smtClean="0"/>
              <a:t>The distinction becomes relevant if </a:t>
            </a:r>
            <a:r>
              <a:rPr lang="en-US" sz="2800" b="1" i="1" u="sng" dirty="0" smtClean="0"/>
              <a:t>the burden of proof</a:t>
            </a:r>
            <a:r>
              <a:rPr lang="en-US" sz="2800" b="1" i="1" dirty="0" smtClean="0"/>
              <a:t> is considered</a:t>
            </a:r>
            <a:endParaRPr lang="en-US" sz="2800" b="1" i="1" dirty="0"/>
          </a:p>
        </p:txBody>
      </p:sp>
      <p:sp>
        <p:nvSpPr>
          <p:cNvPr id="4" name="Titolo 1"/>
          <p:cNvSpPr txBox="1">
            <a:spLocks/>
          </p:cNvSpPr>
          <p:nvPr/>
        </p:nvSpPr>
        <p:spPr>
          <a:xfrm>
            <a:off x="827584" y="332657"/>
            <a:ext cx="7772400" cy="1080119"/>
          </a:xfrm>
          <a:prstGeom prst="rect">
            <a:avLst/>
          </a:prstGeom>
        </p:spPr>
        <p:txBody>
          <a:bodyPr vert="horz" lIns="91440" tIns="45720" rIns="91440" bIns="45720" rtlCol="0" anchor="ctr">
            <a:normAutofit fontScale="55000" lnSpcReduction="20000"/>
          </a:bodyPr>
          <a:lstStyle/>
          <a:p>
            <a:pPr lvl="0" algn="ctr">
              <a:spcBef>
                <a:spcPct val="0"/>
              </a:spcBef>
              <a:defRPr/>
            </a:pPr>
            <a:r>
              <a:rPr lang="en-US" sz="4400" b="1" baseline="0" dirty="0" smtClean="0">
                <a:latin typeface="+mj-lt"/>
                <a:ea typeface="+mj-ea"/>
                <a:cs typeface="+mj-cs"/>
              </a:rPr>
              <a:t>“</a:t>
            </a:r>
            <a:r>
              <a:rPr lang="en-US" sz="4400" b="1" i="1" baseline="0" dirty="0" err="1" smtClean="0">
                <a:latin typeface="+mj-lt"/>
                <a:ea typeface="+mj-ea"/>
                <a:cs typeface="+mj-cs"/>
              </a:rPr>
              <a:t>Interesse</a:t>
            </a:r>
            <a:r>
              <a:rPr lang="en-US" sz="4400" b="1" i="1" baseline="0" dirty="0" smtClean="0">
                <a:latin typeface="+mj-lt"/>
                <a:ea typeface="+mj-ea"/>
                <a:cs typeface="+mj-cs"/>
              </a:rPr>
              <a:t> </a:t>
            </a:r>
            <a:r>
              <a:rPr lang="en-US" sz="4400" b="1" i="1" baseline="0" dirty="0" err="1" smtClean="0">
                <a:latin typeface="+mj-lt"/>
                <a:ea typeface="+mj-ea"/>
                <a:cs typeface="+mj-cs"/>
              </a:rPr>
              <a:t>legittimo</a:t>
            </a:r>
            <a:r>
              <a:rPr lang="en-US" sz="4400" b="1" baseline="0" dirty="0" smtClean="0">
                <a:latin typeface="+mj-lt"/>
                <a:ea typeface="+mj-ea"/>
                <a:cs typeface="+mj-cs"/>
              </a:rPr>
              <a:t>” and “</a:t>
            </a:r>
            <a:r>
              <a:rPr lang="en-US" sz="4400" b="1" i="1" baseline="0" dirty="0" err="1" smtClean="0">
                <a:latin typeface="+mj-lt"/>
                <a:ea typeface="+mj-ea"/>
                <a:cs typeface="+mj-cs"/>
              </a:rPr>
              <a:t>diritto</a:t>
            </a:r>
            <a:r>
              <a:rPr lang="en-US" sz="4400" b="1" i="1" baseline="0" dirty="0" smtClean="0">
                <a:latin typeface="+mj-lt"/>
                <a:ea typeface="+mj-ea"/>
                <a:cs typeface="+mj-cs"/>
              </a:rPr>
              <a:t> </a:t>
            </a:r>
            <a:r>
              <a:rPr lang="en-US" sz="4400" b="1" i="1" baseline="0" dirty="0" err="1" smtClean="0">
                <a:latin typeface="+mj-lt"/>
                <a:ea typeface="+mj-ea"/>
                <a:cs typeface="+mj-cs"/>
              </a:rPr>
              <a:t>soggettivo</a:t>
            </a:r>
            <a:r>
              <a:rPr lang="en-US" sz="4400" b="1" baseline="0" dirty="0" smtClean="0">
                <a:latin typeface="+mj-lt"/>
                <a:ea typeface="+mj-ea"/>
                <a:cs typeface="+mj-cs"/>
              </a:rPr>
              <a:t>”</a:t>
            </a:r>
            <a:endParaRPr lang="en-US" sz="4400" b="1" i="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Freccia a destra 4"/>
          <p:cNvSpPr/>
          <p:nvPr/>
        </p:nvSpPr>
        <p:spPr>
          <a:xfrm>
            <a:off x="0" y="5445224"/>
            <a:ext cx="611560"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fontScale="90000"/>
          </a:bodyPr>
          <a:lstStyle/>
          <a:p>
            <a:pPr algn="l"/>
            <a:r>
              <a:rPr lang="en-US" sz="2800" b="1" u="sng" dirty="0" smtClean="0"/>
              <a:t>Categories of “</a:t>
            </a:r>
            <a:r>
              <a:rPr lang="en-US" sz="2800" b="1" i="1" u="sng" dirty="0" err="1" smtClean="0"/>
              <a:t>interesse</a:t>
            </a:r>
            <a:r>
              <a:rPr lang="en-US" sz="2800" b="1" i="1" u="sng" dirty="0" smtClean="0"/>
              <a:t> </a:t>
            </a:r>
            <a:r>
              <a:rPr lang="en-US" sz="2800" b="1" i="1" u="sng" dirty="0" err="1" smtClean="0"/>
              <a:t>legittimo</a:t>
            </a:r>
            <a:r>
              <a:rPr lang="en-US" sz="2800" b="1" dirty="0" smtClean="0"/>
              <a:t>”</a:t>
            </a:r>
            <a:br>
              <a:rPr lang="en-US" sz="2800" b="1" dirty="0" smtClean="0"/>
            </a:br>
            <a:r>
              <a:rPr lang="en-US" sz="2800" b="1" dirty="0" smtClean="0"/>
              <a:t/>
            </a:r>
            <a:br>
              <a:rPr lang="en-US" sz="2800" b="1" dirty="0" smtClean="0"/>
            </a:br>
            <a:r>
              <a:rPr lang="en-US" sz="2400" dirty="0" smtClean="0"/>
              <a:t>- right to participate to a proceeding in place within a given public entity (“</a:t>
            </a:r>
            <a:r>
              <a:rPr lang="en-US" sz="2400" i="1" u="sng" dirty="0" err="1" smtClean="0"/>
              <a:t>interesse</a:t>
            </a:r>
            <a:r>
              <a:rPr lang="en-US" sz="2400" i="1" u="sng" dirty="0" smtClean="0"/>
              <a:t> </a:t>
            </a:r>
            <a:r>
              <a:rPr lang="en-US" sz="2400" i="1" u="sng" dirty="0" err="1" smtClean="0"/>
              <a:t>partecipativo</a:t>
            </a:r>
            <a:r>
              <a:rPr lang="en-US" sz="2400" dirty="0" smtClean="0"/>
              <a:t>”): </a:t>
            </a:r>
            <a:r>
              <a:rPr lang="en-US" sz="2400" i="1" dirty="0" smtClean="0"/>
              <a:t>e.g</a:t>
            </a:r>
            <a:r>
              <a:rPr lang="en-US" sz="2400" dirty="0" smtClean="0"/>
              <a:t>., right to have access to a public entity’s internal documents; right to file comments and remarks; right to be generally involved in the evaluation proceeding before the adoption of a final decision (such right is generally contemplated by art. 1 of Law 241/1990)</a:t>
            </a:r>
            <a:br>
              <a:rPr lang="en-US" sz="2400" dirty="0" smtClean="0"/>
            </a:br>
            <a:r>
              <a:rPr lang="en-US" sz="2400" dirty="0" smtClean="0"/>
              <a:t/>
            </a:r>
            <a:br>
              <a:rPr lang="en-US" sz="2400" dirty="0" smtClean="0"/>
            </a:br>
            <a:r>
              <a:rPr lang="en-US" sz="2400" dirty="0" smtClean="0"/>
              <a:t>- right to request that a given proceeding is completed / decision is made by the applicable deadline (“</a:t>
            </a:r>
            <a:r>
              <a:rPr lang="en-US" sz="2400" i="1" u="sng" dirty="0" err="1" smtClean="0"/>
              <a:t>interesse</a:t>
            </a:r>
            <a:r>
              <a:rPr lang="en-US" sz="2400" i="1" u="sng" dirty="0" smtClean="0"/>
              <a:t> </a:t>
            </a:r>
            <a:r>
              <a:rPr lang="en-US" sz="2400" i="1" u="sng" dirty="0" err="1" smtClean="0"/>
              <a:t>procedimentale</a:t>
            </a:r>
            <a:r>
              <a:rPr lang="en-US" sz="2400" dirty="0" smtClean="0"/>
              <a:t>”): </a:t>
            </a:r>
            <a:r>
              <a:rPr lang="en-US" sz="2400" i="1" dirty="0" smtClean="0"/>
              <a:t>e.g</a:t>
            </a:r>
            <a:r>
              <a:rPr lang="en-US" sz="2400" dirty="0" smtClean="0"/>
              <a:t>., right to oppose to any obstructionist behavior; right to obtain an express answer to a request filed with a public entity (art. 2 Law 241/90)</a:t>
            </a:r>
            <a:endParaRPr lang="en-US" sz="2400" b="1" i="1" dirty="0"/>
          </a:p>
        </p:txBody>
      </p:sp>
      <p:sp>
        <p:nvSpPr>
          <p:cNvPr id="4" name="Titolo 1"/>
          <p:cNvSpPr txBox="1">
            <a:spLocks/>
          </p:cNvSpPr>
          <p:nvPr/>
        </p:nvSpPr>
        <p:spPr>
          <a:xfrm>
            <a:off x="827584" y="332657"/>
            <a:ext cx="7772400" cy="1080119"/>
          </a:xfrm>
          <a:prstGeom prst="rect">
            <a:avLst/>
          </a:prstGeom>
        </p:spPr>
        <p:txBody>
          <a:bodyPr vert="horz" lIns="91440" tIns="45720" rIns="91440" bIns="45720" rtlCol="0" anchor="ctr">
            <a:normAutofit fontScale="55000" lnSpcReduction="20000"/>
          </a:bodyPr>
          <a:lstStyle/>
          <a:p>
            <a:pPr lvl="0" algn="ctr">
              <a:spcBef>
                <a:spcPct val="0"/>
              </a:spcBef>
              <a:defRPr/>
            </a:pPr>
            <a:r>
              <a:rPr lang="en-US" sz="4400" b="1" baseline="0" dirty="0" smtClean="0">
                <a:latin typeface="+mj-lt"/>
                <a:ea typeface="+mj-ea"/>
                <a:cs typeface="+mj-cs"/>
              </a:rPr>
              <a:t>“</a:t>
            </a:r>
            <a:r>
              <a:rPr lang="en-US" sz="4400" b="1" i="1" baseline="0" dirty="0" err="1" smtClean="0">
                <a:latin typeface="+mj-lt"/>
                <a:ea typeface="+mj-ea"/>
                <a:cs typeface="+mj-cs"/>
              </a:rPr>
              <a:t>Interesse</a:t>
            </a:r>
            <a:r>
              <a:rPr lang="en-US" sz="4400" b="1" i="1" baseline="0" dirty="0" smtClean="0">
                <a:latin typeface="+mj-lt"/>
                <a:ea typeface="+mj-ea"/>
                <a:cs typeface="+mj-cs"/>
              </a:rPr>
              <a:t> </a:t>
            </a:r>
            <a:r>
              <a:rPr lang="en-US" sz="4400" b="1" i="1" baseline="0" dirty="0" err="1" smtClean="0">
                <a:latin typeface="+mj-lt"/>
                <a:ea typeface="+mj-ea"/>
                <a:cs typeface="+mj-cs"/>
              </a:rPr>
              <a:t>legittimo</a:t>
            </a:r>
            <a:r>
              <a:rPr lang="en-US" sz="4400" b="1" baseline="0" dirty="0" smtClean="0">
                <a:latin typeface="+mj-lt"/>
                <a:ea typeface="+mj-ea"/>
                <a:cs typeface="+mj-cs"/>
              </a:rPr>
              <a:t>” and “</a:t>
            </a:r>
            <a:r>
              <a:rPr lang="en-US" sz="4400" b="1" i="1" baseline="0" dirty="0" err="1" smtClean="0">
                <a:latin typeface="+mj-lt"/>
                <a:ea typeface="+mj-ea"/>
                <a:cs typeface="+mj-cs"/>
              </a:rPr>
              <a:t>diritto</a:t>
            </a:r>
            <a:r>
              <a:rPr lang="en-US" sz="4400" b="1" i="1" baseline="0" dirty="0" smtClean="0">
                <a:latin typeface="+mj-lt"/>
                <a:ea typeface="+mj-ea"/>
                <a:cs typeface="+mj-cs"/>
              </a:rPr>
              <a:t> </a:t>
            </a:r>
            <a:r>
              <a:rPr lang="en-US" sz="4400" b="1" i="1" baseline="0" dirty="0" err="1" smtClean="0">
                <a:latin typeface="+mj-lt"/>
                <a:ea typeface="+mj-ea"/>
                <a:cs typeface="+mj-cs"/>
              </a:rPr>
              <a:t>soggettivo</a:t>
            </a:r>
            <a:r>
              <a:rPr lang="en-US" sz="4400" b="1" baseline="0" dirty="0" smtClean="0">
                <a:latin typeface="+mj-lt"/>
                <a:ea typeface="+mj-ea"/>
                <a:cs typeface="+mj-cs"/>
              </a:rPr>
              <a:t>”</a:t>
            </a:r>
            <a:endParaRPr lang="en-US" sz="4400" b="1" i="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fontScale="90000"/>
          </a:bodyPr>
          <a:lstStyle/>
          <a:p>
            <a:pPr algn="l"/>
            <a:r>
              <a:rPr lang="en-US" sz="2800" b="1" u="sng" dirty="0" smtClean="0"/>
              <a:t>Categories of “</a:t>
            </a:r>
            <a:r>
              <a:rPr lang="en-US" sz="2800" b="1" i="1" u="sng" dirty="0" err="1" smtClean="0"/>
              <a:t>interesse</a:t>
            </a:r>
            <a:r>
              <a:rPr lang="en-US" sz="2800" b="1" i="1" u="sng" dirty="0" smtClean="0"/>
              <a:t> </a:t>
            </a:r>
            <a:r>
              <a:rPr lang="en-US" sz="2800" b="1" i="1" u="sng" dirty="0" err="1" smtClean="0"/>
              <a:t>legittimo</a:t>
            </a:r>
            <a:r>
              <a:rPr lang="en-US" sz="2800" b="1" dirty="0" smtClean="0"/>
              <a:t>”</a:t>
            </a:r>
            <a:br>
              <a:rPr lang="en-US" sz="2800" b="1" dirty="0" smtClean="0"/>
            </a:br>
            <a:r>
              <a:rPr lang="en-US" sz="2800" b="1" dirty="0" smtClean="0"/>
              <a:t/>
            </a:r>
            <a:br>
              <a:rPr lang="en-US" sz="2800" b="1" dirty="0" smtClean="0"/>
            </a:br>
            <a:r>
              <a:rPr lang="en-US" sz="2200" dirty="0" smtClean="0"/>
              <a:t>rights which may be enforced by associations or by a group of individuals (“</a:t>
            </a:r>
            <a:r>
              <a:rPr lang="en-US" sz="2200" i="1" dirty="0" err="1" smtClean="0"/>
              <a:t>interessi</a:t>
            </a:r>
            <a:r>
              <a:rPr lang="en-US" sz="2200" i="1" dirty="0" smtClean="0"/>
              <a:t> </a:t>
            </a:r>
            <a:r>
              <a:rPr lang="en-US" sz="2200" i="1" dirty="0" err="1" smtClean="0"/>
              <a:t>diffusi</a:t>
            </a:r>
            <a:r>
              <a:rPr lang="en-US" sz="2200" dirty="0" smtClean="0"/>
              <a:t>”, “</a:t>
            </a:r>
            <a:r>
              <a:rPr lang="en-US" sz="2200" i="1" dirty="0" err="1" smtClean="0"/>
              <a:t>interessi</a:t>
            </a:r>
            <a:r>
              <a:rPr lang="en-US" sz="2200" i="1" dirty="0" smtClean="0"/>
              <a:t> </a:t>
            </a:r>
            <a:r>
              <a:rPr lang="en-US" sz="2200" i="1" dirty="0" err="1" smtClean="0"/>
              <a:t>superindividuali</a:t>
            </a:r>
            <a:r>
              <a:rPr lang="en-US" sz="2200" dirty="0" smtClean="0"/>
              <a:t>” and “</a:t>
            </a:r>
            <a:r>
              <a:rPr lang="en-US" sz="2200" i="1" dirty="0" err="1" smtClean="0"/>
              <a:t>interessi</a:t>
            </a:r>
            <a:r>
              <a:rPr lang="en-US" sz="2200" i="1" dirty="0" smtClean="0"/>
              <a:t> </a:t>
            </a:r>
            <a:r>
              <a:rPr lang="en-US" sz="2200" i="1" dirty="0" err="1" smtClean="0"/>
              <a:t>collettivi</a:t>
            </a:r>
            <a:r>
              <a:rPr lang="en-US" sz="2200" dirty="0" smtClean="0"/>
              <a:t>”): </a:t>
            </a:r>
            <a:r>
              <a:rPr lang="en-US" sz="2200" i="1" dirty="0" smtClean="0"/>
              <a:t>e.g</a:t>
            </a:r>
            <a:r>
              <a:rPr lang="en-US" sz="2200" dirty="0" smtClean="0"/>
              <a:t>., rights enforceable in the environmental sector; class actions; rights contemplated by the consumer protection legislation)</a:t>
            </a:r>
            <a:br>
              <a:rPr lang="en-US" sz="2200" dirty="0" smtClean="0"/>
            </a:br>
            <a:r>
              <a:rPr lang="en-US" sz="2200" dirty="0" smtClean="0"/>
              <a:t/>
            </a:r>
            <a:br>
              <a:rPr lang="en-US" sz="2200" dirty="0" smtClean="0"/>
            </a:br>
            <a:r>
              <a:rPr lang="en-US" sz="2200" b="1" i="1" dirty="0" smtClean="0"/>
              <a:t>The group/association does not replace each individual-”member” (art. 81 Code of Civil Procedure). E.g., class action: benefits are gained by the adhering individuals only</a:t>
            </a:r>
            <a:br>
              <a:rPr lang="en-US" sz="2200" b="1" i="1" dirty="0" smtClean="0"/>
            </a:br>
            <a:r>
              <a:rPr lang="en-US" sz="2200" b="1" i="1" dirty="0" smtClean="0"/>
              <a:t/>
            </a:r>
            <a:br>
              <a:rPr lang="en-US" sz="2200" b="1" i="1" dirty="0" smtClean="0"/>
            </a:br>
            <a:r>
              <a:rPr lang="en-US" sz="2200" b="1" i="1" dirty="0" smtClean="0"/>
              <a:t>The entity “representing” individuals must be adequately ‘representative’ (must they formally have legal personality?)</a:t>
            </a:r>
            <a:br>
              <a:rPr lang="en-US" sz="2200" b="1" i="1" dirty="0" smtClean="0"/>
            </a:br>
            <a:r>
              <a:rPr lang="en-US" sz="2200" b="1" i="1" dirty="0" smtClean="0"/>
              <a:t/>
            </a:r>
            <a:br>
              <a:rPr lang="en-US" sz="2200" b="1" i="1" dirty="0" smtClean="0"/>
            </a:br>
            <a:r>
              <a:rPr lang="en-US" sz="2200" b="1" i="1" dirty="0" smtClean="0"/>
              <a:t>The “representing entity” may generally take part in the public proceeding (art. 9 Law 241/90)</a:t>
            </a:r>
            <a:endParaRPr lang="en-US" sz="2200" b="1" i="1" dirty="0"/>
          </a:p>
        </p:txBody>
      </p:sp>
      <p:sp>
        <p:nvSpPr>
          <p:cNvPr id="4" name="Titolo 1"/>
          <p:cNvSpPr txBox="1">
            <a:spLocks/>
          </p:cNvSpPr>
          <p:nvPr/>
        </p:nvSpPr>
        <p:spPr>
          <a:xfrm>
            <a:off x="827584" y="332657"/>
            <a:ext cx="7772400" cy="1080119"/>
          </a:xfrm>
          <a:prstGeom prst="rect">
            <a:avLst/>
          </a:prstGeom>
        </p:spPr>
        <p:txBody>
          <a:bodyPr vert="horz" lIns="91440" tIns="45720" rIns="91440" bIns="45720" rtlCol="0" anchor="ctr">
            <a:normAutofit fontScale="55000" lnSpcReduction="20000"/>
          </a:bodyPr>
          <a:lstStyle/>
          <a:p>
            <a:pPr lvl="0" algn="ctr">
              <a:spcBef>
                <a:spcPct val="0"/>
              </a:spcBef>
              <a:defRPr/>
            </a:pPr>
            <a:r>
              <a:rPr lang="en-US" sz="4400" b="1" baseline="0" dirty="0" smtClean="0">
                <a:latin typeface="+mj-lt"/>
                <a:ea typeface="+mj-ea"/>
                <a:cs typeface="+mj-cs"/>
              </a:rPr>
              <a:t>“</a:t>
            </a:r>
            <a:r>
              <a:rPr lang="en-US" sz="4400" b="1" i="1" baseline="0" dirty="0" err="1" smtClean="0">
                <a:latin typeface="+mj-lt"/>
                <a:ea typeface="+mj-ea"/>
                <a:cs typeface="+mj-cs"/>
              </a:rPr>
              <a:t>Interesse</a:t>
            </a:r>
            <a:r>
              <a:rPr lang="en-US" sz="4400" b="1" i="1" baseline="0" dirty="0" smtClean="0">
                <a:latin typeface="+mj-lt"/>
                <a:ea typeface="+mj-ea"/>
                <a:cs typeface="+mj-cs"/>
              </a:rPr>
              <a:t> </a:t>
            </a:r>
            <a:r>
              <a:rPr lang="en-US" sz="4400" b="1" i="1" baseline="0" dirty="0" err="1" smtClean="0">
                <a:latin typeface="+mj-lt"/>
                <a:ea typeface="+mj-ea"/>
                <a:cs typeface="+mj-cs"/>
              </a:rPr>
              <a:t>legittimo</a:t>
            </a:r>
            <a:r>
              <a:rPr lang="en-US" sz="4400" b="1" baseline="0" dirty="0" smtClean="0">
                <a:latin typeface="+mj-lt"/>
                <a:ea typeface="+mj-ea"/>
                <a:cs typeface="+mj-cs"/>
              </a:rPr>
              <a:t>” and “</a:t>
            </a:r>
            <a:r>
              <a:rPr lang="en-US" sz="4400" b="1" i="1" baseline="0" dirty="0" err="1" smtClean="0">
                <a:latin typeface="+mj-lt"/>
                <a:ea typeface="+mj-ea"/>
                <a:cs typeface="+mj-cs"/>
              </a:rPr>
              <a:t>diritto</a:t>
            </a:r>
            <a:r>
              <a:rPr lang="en-US" sz="4400" b="1" i="1" baseline="0" dirty="0" smtClean="0">
                <a:latin typeface="+mj-lt"/>
                <a:ea typeface="+mj-ea"/>
                <a:cs typeface="+mj-cs"/>
              </a:rPr>
              <a:t> </a:t>
            </a:r>
            <a:r>
              <a:rPr lang="en-US" sz="4400" b="1" i="1" baseline="0" dirty="0" err="1" smtClean="0">
                <a:latin typeface="+mj-lt"/>
                <a:ea typeface="+mj-ea"/>
                <a:cs typeface="+mj-cs"/>
              </a:rPr>
              <a:t>soggettivo</a:t>
            </a:r>
            <a:r>
              <a:rPr lang="en-US" sz="4400" b="1" baseline="0" dirty="0" smtClean="0">
                <a:latin typeface="+mj-lt"/>
                <a:ea typeface="+mj-ea"/>
                <a:cs typeface="+mj-cs"/>
              </a:rPr>
              <a:t>”</a:t>
            </a:r>
            <a:endParaRPr lang="en-US" sz="4400" b="1" i="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Freccia a destra 4"/>
          <p:cNvSpPr/>
          <p:nvPr/>
        </p:nvSpPr>
        <p:spPr>
          <a:xfrm>
            <a:off x="0" y="4005064"/>
            <a:ext cx="53955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p:cNvSpPr/>
          <p:nvPr/>
        </p:nvSpPr>
        <p:spPr>
          <a:xfrm>
            <a:off x="0" y="5013176"/>
            <a:ext cx="53955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a destra 6"/>
          <p:cNvSpPr/>
          <p:nvPr/>
        </p:nvSpPr>
        <p:spPr>
          <a:xfrm>
            <a:off x="0" y="5949280"/>
            <a:ext cx="53955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800" b="1" u="sng" dirty="0" smtClean="0"/>
              <a:t>Categories of “</a:t>
            </a:r>
            <a:r>
              <a:rPr lang="en-US" sz="2800" b="1" i="1" u="sng" dirty="0" err="1" smtClean="0"/>
              <a:t>interesse</a:t>
            </a:r>
            <a:r>
              <a:rPr lang="en-US" sz="2800" b="1" i="1" u="sng" dirty="0" smtClean="0"/>
              <a:t> </a:t>
            </a:r>
            <a:r>
              <a:rPr lang="en-US" sz="2800" b="1" i="1" u="sng" dirty="0" err="1" smtClean="0"/>
              <a:t>legittimo</a:t>
            </a:r>
            <a:r>
              <a:rPr lang="en-US" sz="2800" b="1" dirty="0" smtClean="0"/>
              <a:t>”</a:t>
            </a:r>
            <a:br>
              <a:rPr lang="en-US" sz="2800" b="1" dirty="0" smtClean="0"/>
            </a:br>
            <a:r>
              <a:rPr lang="en-US" sz="2800" b="1" dirty="0" smtClean="0"/>
              <a:t/>
            </a:r>
            <a:br>
              <a:rPr lang="en-US" sz="2800" b="1" dirty="0" smtClean="0"/>
            </a:br>
            <a:r>
              <a:rPr lang="en-US" sz="2800" b="1" dirty="0" smtClean="0"/>
              <a:t>- </a:t>
            </a:r>
            <a:r>
              <a:rPr lang="en-US" sz="2800" dirty="0" smtClean="0"/>
              <a:t>“</a:t>
            </a:r>
            <a:r>
              <a:rPr lang="en-US" sz="2800" i="1" dirty="0" err="1" smtClean="0"/>
              <a:t>interesse</a:t>
            </a:r>
            <a:r>
              <a:rPr lang="en-US" sz="2800" i="1" dirty="0" smtClean="0"/>
              <a:t> di </a:t>
            </a:r>
            <a:r>
              <a:rPr lang="en-US" sz="2800" i="1" dirty="0" err="1" smtClean="0"/>
              <a:t>fatto</a:t>
            </a:r>
            <a:r>
              <a:rPr lang="en-US" sz="2800" dirty="0" smtClean="0"/>
              <a:t>”</a:t>
            </a:r>
            <a:br>
              <a:rPr lang="en-US" sz="2800" dirty="0" smtClean="0"/>
            </a:br>
            <a:r>
              <a:rPr lang="en-US" sz="2800" dirty="0" smtClean="0"/>
              <a:t>- “</a:t>
            </a:r>
            <a:r>
              <a:rPr lang="en-US" sz="2800" i="1" dirty="0" err="1" smtClean="0"/>
              <a:t>interessi</a:t>
            </a:r>
            <a:r>
              <a:rPr lang="en-US" sz="2800" i="1" dirty="0" smtClean="0"/>
              <a:t> </a:t>
            </a:r>
            <a:r>
              <a:rPr lang="en-US" sz="2800" i="1" dirty="0" err="1" smtClean="0"/>
              <a:t>amministrativamente</a:t>
            </a:r>
            <a:r>
              <a:rPr lang="en-US" sz="2800" i="1" dirty="0" smtClean="0"/>
              <a:t> </a:t>
            </a:r>
            <a:r>
              <a:rPr lang="en-US" sz="2800" i="1" dirty="0" err="1" smtClean="0"/>
              <a:t>protetti</a:t>
            </a:r>
            <a:r>
              <a:rPr lang="en-US" sz="2800" dirty="0" smtClean="0"/>
              <a:t>”</a:t>
            </a:r>
            <a:endParaRPr lang="en-US" sz="2800" b="1" i="1" dirty="0"/>
          </a:p>
        </p:txBody>
      </p:sp>
      <p:sp>
        <p:nvSpPr>
          <p:cNvPr id="4" name="Titolo 1"/>
          <p:cNvSpPr txBox="1">
            <a:spLocks/>
          </p:cNvSpPr>
          <p:nvPr/>
        </p:nvSpPr>
        <p:spPr>
          <a:xfrm>
            <a:off x="827584" y="332657"/>
            <a:ext cx="7772400" cy="1080119"/>
          </a:xfrm>
          <a:prstGeom prst="rect">
            <a:avLst/>
          </a:prstGeom>
        </p:spPr>
        <p:txBody>
          <a:bodyPr vert="horz" lIns="91440" tIns="45720" rIns="91440" bIns="45720" rtlCol="0" anchor="ctr">
            <a:normAutofit fontScale="55000" lnSpcReduction="20000"/>
          </a:bodyPr>
          <a:lstStyle/>
          <a:p>
            <a:pPr lvl="0" algn="ctr">
              <a:spcBef>
                <a:spcPct val="0"/>
              </a:spcBef>
              <a:defRPr/>
            </a:pPr>
            <a:r>
              <a:rPr lang="en-US" sz="4400" b="1" baseline="0" dirty="0" smtClean="0">
                <a:latin typeface="+mj-lt"/>
                <a:ea typeface="+mj-ea"/>
                <a:cs typeface="+mj-cs"/>
              </a:rPr>
              <a:t>“</a:t>
            </a:r>
            <a:r>
              <a:rPr lang="en-US" sz="4400" b="1" i="1" baseline="0" dirty="0" err="1" smtClean="0">
                <a:latin typeface="+mj-lt"/>
                <a:ea typeface="+mj-ea"/>
                <a:cs typeface="+mj-cs"/>
              </a:rPr>
              <a:t>Interesse</a:t>
            </a:r>
            <a:r>
              <a:rPr lang="en-US" sz="4400" b="1" i="1" baseline="0" dirty="0" smtClean="0">
                <a:latin typeface="+mj-lt"/>
                <a:ea typeface="+mj-ea"/>
                <a:cs typeface="+mj-cs"/>
              </a:rPr>
              <a:t> </a:t>
            </a:r>
            <a:r>
              <a:rPr lang="en-US" sz="4400" b="1" i="1" baseline="0" dirty="0" err="1" smtClean="0">
                <a:latin typeface="+mj-lt"/>
                <a:ea typeface="+mj-ea"/>
                <a:cs typeface="+mj-cs"/>
              </a:rPr>
              <a:t>legittimo</a:t>
            </a:r>
            <a:r>
              <a:rPr lang="en-US" sz="4400" b="1" baseline="0" dirty="0" smtClean="0">
                <a:latin typeface="+mj-lt"/>
                <a:ea typeface="+mj-ea"/>
                <a:cs typeface="+mj-cs"/>
              </a:rPr>
              <a:t>” and “</a:t>
            </a:r>
            <a:r>
              <a:rPr lang="en-US" sz="4400" b="1" i="1" baseline="0" dirty="0" err="1" smtClean="0">
                <a:latin typeface="+mj-lt"/>
                <a:ea typeface="+mj-ea"/>
                <a:cs typeface="+mj-cs"/>
              </a:rPr>
              <a:t>diritto</a:t>
            </a:r>
            <a:r>
              <a:rPr lang="en-US" sz="4400" b="1" i="1" baseline="0" dirty="0" smtClean="0">
                <a:latin typeface="+mj-lt"/>
                <a:ea typeface="+mj-ea"/>
                <a:cs typeface="+mj-cs"/>
              </a:rPr>
              <a:t> </a:t>
            </a:r>
            <a:r>
              <a:rPr lang="en-US" sz="4400" b="1" i="1" baseline="0" dirty="0" err="1" smtClean="0">
                <a:latin typeface="+mj-lt"/>
                <a:ea typeface="+mj-ea"/>
                <a:cs typeface="+mj-cs"/>
              </a:rPr>
              <a:t>soggettivo</a:t>
            </a:r>
            <a:r>
              <a:rPr lang="en-US" sz="4400" b="1" baseline="0" dirty="0" smtClean="0">
                <a:latin typeface="+mj-lt"/>
                <a:ea typeface="+mj-ea"/>
                <a:cs typeface="+mj-cs"/>
              </a:rPr>
              <a:t>”</a:t>
            </a:r>
            <a:endParaRPr lang="en-US" sz="4400" b="1" i="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fontScale="90000"/>
          </a:bodyPr>
          <a:lstStyle/>
          <a:p>
            <a:pPr algn="l"/>
            <a:r>
              <a:rPr lang="en-US" sz="2800" dirty="0" smtClean="0"/>
              <a:t>Basic definitions:</a:t>
            </a:r>
            <a:br>
              <a:rPr lang="en-US" sz="2800" dirty="0" smtClean="0"/>
            </a:br>
            <a:r>
              <a:rPr lang="en-US" sz="2800" dirty="0" smtClean="0"/>
              <a:t/>
            </a:r>
            <a:br>
              <a:rPr lang="en-US" sz="2800" dirty="0" smtClean="0"/>
            </a:br>
            <a:r>
              <a:rPr lang="en-US" sz="2800" dirty="0" smtClean="0"/>
              <a:t>- “</a:t>
            </a:r>
            <a:r>
              <a:rPr lang="en-US" sz="2800" i="1" dirty="0" err="1" smtClean="0">
                <a:solidFill>
                  <a:srgbClr val="FF0000"/>
                </a:solidFill>
              </a:rPr>
              <a:t>diritto</a:t>
            </a:r>
            <a:r>
              <a:rPr lang="en-US" sz="2800" i="1" dirty="0" smtClean="0">
                <a:solidFill>
                  <a:srgbClr val="FF0000"/>
                </a:solidFill>
              </a:rPr>
              <a:t> </a:t>
            </a:r>
            <a:r>
              <a:rPr lang="en-US" sz="2800" i="1" dirty="0" err="1" smtClean="0">
                <a:solidFill>
                  <a:srgbClr val="FF0000"/>
                </a:solidFill>
              </a:rPr>
              <a:t>soggettivo</a:t>
            </a:r>
            <a:r>
              <a:rPr lang="en-US" sz="2800" dirty="0" smtClean="0"/>
              <a:t>”: the citizen is granted with a right to </a:t>
            </a:r>
            <a:r>
              <a:rPr lang="en-US" sz="2800" u="sng" dirty="0" smtClean="0"/>
              <a:t>directly</a:t>
            </a:r>
            <a:r>
              <a:rPr lang="en-US" sz="2800" dirty="0" smtClean="0"/>
              <a:t> obtain a result or satisfy a given interest. The citizen’s right is acknowledged and protected as such, without the intermediation of any public entity (which is essentially subjected to the citizen’s will)</a:t>
            </a:r>
            <a:br>
              <a:rPr lang="en-US" sz="2800" dirty="0" smtClean="0"/>
            </a:br>
            <a:r>
              <a:rPr lang="en-US" sz="2800" dirty="0" smtClean="0"/>
              <a:t/>
            </a:r>
            <a:br>
              <a:rPr lang="en-US" sz="2800" dirty="0" smtClean="0"/>
            </a:br>
            <a:r>
              <a:rPr lang="en-US" sz="2800" dirty="0" smtClean="0"/>
              <a:t>- “</a:t>
            </a:r>
            <a:r>
              <a:rPr lang="en-US" sz="2800" i="1" dirty="0" err="1" smtClean="0">
                <a:solidFill>
                  <a:srgbClr val="FF0000"/>
                </a:solidFill>
              </a:rPr>
              <a:t>interesse</a:t>
            </a:r>
            <a:r>
              <a:rPr lang="en-US" sz="2800" i="1" dirty="0" smtClean="0">
                <a:solidFill>
                  <a:srgbClr val="FF0000"/>
                </a:solidFill>
              </a:rPr>
              <a:t> </a:t>
            </a:r>
            <a:r>
              <a:rPr lang="en-US" sz="2800" i="1" dirty="0" err="1" smtClean="0">
                <a:solidFill>
                  <a:srgbClr val="FF0000"/>
                </a:solidFill>
              </a:rPr>
              <a:t>legittimo</a:t>
            </a:r>
            <a:r>
              <a:rPr lang="en-US" sz="2800" dirty="0" smtClean="0"/>
              <a:t>”: the citizen’s right to obtain a given result or to satisfy an interest </a:t>
            </a:r>
            <a:r>
              <a:rPr lang="en-US" sz="2800" u="sng" dirty="0" smtClean="0"/>
              <a:t>is subject to the cooperation</a:t>
            </a:r>
            <a:r>
              <a:rPr lang="en-US" sz="2800" dirty="0" smtClean="0"/>
              <a:t> of public entities</a:t>
            </a:r>
            <a:endParaRPr lang="en-US" sz="2800" dirty="0"/>
          </a:p>
        </p:txBody>
      </p:sp>
      <p:sp>
        <p:nvSpPr>
          <p:cNvPr id="4" name="Titolo 1"/>
          <p:cNvSpPr txBox="1">
            <a:spLocks/>
          </p:cNvSpPr>
          <p:nvPr/>
        </p:nvSpPr>
        <p:spPr>
          <a:xfrm>
            <a:off x="827584" y="332657"/>
            <a:ext cx="7772400" cy="1080119"/>
          </a:xfrm>
          <a:prstGeom prst="rect">
            <a:avLst/>
          </a:prstGeom>
        </p:spPr>
        <p:txBody>
          <a:bodyPr vert="horz" lIns="91440" tIns="45720" rIns="91440" bIns="45720" rtlCol="0" anchor="ctr">
            <a:normAutofit fontScale="55000" lnSpcReduction="20000"/>
          </a:bodyPr>
          <a:lstStyle/>
          <a:p>
            <a:pPr lvl="0" algn="ctr">
              <a:spcBef>
                <a:spcPct val="0"/>
              </a:spcBef>
              <a:defRPr/>
            </a:pPr>
            <a:r>
              <a:rPr lang="en-US" sz="4400" b="1" baseline="0" dirty="0" smtClean="0">
                <a:latin typeface="+mj-lt"/>
                <a:ea typeface="+mj-ea"/>
                <a:cs typeface="+mj-cs"/>
              </a:rPr>
              <a:t>“</a:t>
            </a:r>
            <a:r>
              <a:rPr lang="en-US" sz="4400" b="1" i="1" baseline="0" dirty="0" err="1" smtClean="0">
                <a:latin typeface="+mj-lt"/>
                <a:ea typeface="+mj-ea"/>
                <a:cs typeface="+mj-cs"/>
              </a:rPr>
              <a:t>Interesse</a:t>
            </a:r>
            <a:r>
              <a:rPr lang="en-US" sz="4400" b="1" i="1" baseline="0" dirty="0" smtClean="0">
                <a:latin typeface="+mj-lt"/>
                <a:ea typeface="+mj-ea"/>
                <a:cs typeface="+mj-cs"/>
              </a:rPr>
              <a:t> </a:t>
            </a:r>
            <a:r>
              <a:rPr lang="en-US" sz="4400" b="1" i="1" baseline="0" dirty="0" err="1" smtClean="0">
                <a:latin typeface="+mj-lt"/>
                <a:ea typeface="+mj-ea"/>
                <a:cs typeface="+mj-cs"/>
              </a:rPr>
              <a:t>legittimo</a:t>
            </a:r>
            <a:r>
              <a:rPr lang="en-US" sz="4400" b="1" baseline="0" dirty="0" smtClean="0">
                <a:latin typeface="+mj-lt"/>
                <a:ea typeface="+mj-ea"/>
                <a:cs typeface="+mj-cs"/>
              </a:rPr>
              <a:t>” and “</a:t>
            </a:r>
            <a:r>
              <a:rPr lang="en-US" sz="4400" b="1" i="1" baseline="0" dirty="0" err="1" smtClean="0">
                <a:latin typeface="+mj-lt"/>
                <a:ea typeface="+mj-ea"/>
                <a:cs typeface="+mj-cs"/>
              </a:rPr>
              <a:t>diritto</a:t>
            </a:r>
            <a:r>
              <a:rPr lang="en-US" sz="4400" b="1" i="1" baseline="0" dirty="0" smtClean="0">
                <a:latin typeface="+mj-lt"/>
                <a:ea typeface="+mj-ea"/>
                <a:cs typeface="+mj-cs"/>
              </a:rPr>
              <a:t> </a:t>
            </a:r>
            <a:r>
              <a:rPr lang="en-US" sz="4400" b="1" i="1" baseline="0" dirty="0" err="1" smtClean="0">
                <a:latin typeface="+mj-lt"/>
                <a:ea typeface="+mj-ea"/>
                <a:cs typeface="+mj-cs"/>
              </a:rPr>
              <a:t>soggettivo</a:t>
            </a:r>
            <a:r>
              <a:rPr lang="en-US" sz="4400" b="1" baseline="0" dirty="0" smtClean="0">
                <a:latin typeface="+mj-lt"/>
                <a:ea typeface="+mj-ea"/>
                <a:cs typeface="+mj-cs"/>
              </a:rPr>
              <a:t>”</a:t>
            </a:r>
            <a:endParaRPr lang="en-US" sz="4400" b="1" i="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800" dirty="0" smtClean="0"/>
              <a:t>Does </a:t>
            </a:r>
            <a:r>
              <a:rPr lang="en-US" sz="2800" b="1" u="sng" dirty="0" smtClean="0"/>
              <a:t>EU law</a:t>
            </a:r>
            <a:r>
              <a:rPr lang="en-US" sz="2800" dirty="0" smtClean="0"/>
              <a:t> impact on the distinction between “</a:t>
            </a:r>
            <a:r>
              <a:rPr lang="en-US" sz="2800" i="1" dirty="0" err="1" smtClean="0"/>
              <a:t>interesse</a:t>
            </a:r>
            <a:r>
              <a:rPr lang="en-US" sz="2800" i="1" dirty="0" smtClean="0"/>
              <a:t> </a:t>
            </a:r>
            <a:r>
              <a:rPr lang="en-US" sz="2800" i="1" dirty="0" err="1" smtClean="0"/>
              <a:t>legittimo</a:t>
            </a:r>
            <a:r>
              <a:rPr lang="en-US" sz="2800" dirty="0" smtClean="0"/>
              <a:t>” and “</a:t>
            </a:r>
            <a:r>
              <a:rPr lang="en-US" sz="2800" i="1" dirty="0" err="1" smtClean="0"/>
              <a:t>diritto</a:t>
            </a:r>
            <a:r>
              <a:rPr lang="en-US" sz="2800" i="1" dirty="0" smtClean="0"/>
              <a:t> </a:t>
            </a:r>
            <a:r>
              <a:rPr lang="en-US" sz="2800" i="1" dirty="0" err="1" smtClean="0"/>
              <a:t>soggettivo</a:t>
            </a:r>
            <a:r>
              <a:rPr lang="en-US" sz="2800" dirty="0" smtClean="0"/>
              <a:t>”? Does it provide for any specific definition?</a:t>
            </a:r>
            <a:endParaRPr lang="en-US" sz="2800" dirty="0"/>
          </a:p>
        </p:txBody>
      </p:sp>
      <p:sp>
        <p:nvSpPr>
          <p:cNvPr id="4" name="Titolo 1"/>
          <p:cNvSpPr txBox="1">
            <a:spLocks/>
          </p:cNvSpPr>
          <p:nvPr/>
        </p:nvSpPr>
        <p:spPr>
          <a:xfrm>
            <a:off x="827584" y="332657"/>
            <a:ext cx="7772400" cy="1080119"/>
          </a:xfrm>
          <a:prstGeom prst="rect">
            <a:avLst/>
          </a:prstGeom>
        </p:spPr>
        <p:txBody>
          <a:bodyPr vert="horz" lIns="91440" tIns="45720" rIns="91440" bIns="45720" rtlCol="0" anchor="ctr">
            <a:normAutofit fontScale="55000" lnSpcReduction="20000"/>
          </a:bodyPr>
          <a:lstStyle/>
          <a:p>
            <a:pPr lvl="0" algn="ctr">
              <a:spcBef>
                <a:spcPct val="0"/>
              </a:spcBef>
              <a:defRPr/>
            </a:pPr>
            <a:r>
              <a:rPr lang="en-US" sz="4400" b="1" baseline="0" dirty="0" smtClean="0">
                <a:latin typeface="+mj-lt"/>
                <a:ea typeface="+mj-ea"/>
                <a:cs typeface="+mj-cs"/>
              </a:rPr>
              <a:t>“</a:t>
            </a:r>
            <a:r>
              <a:rPr lang="en-US" sz="4400" b="1" i="1" baseline="0" dirty="0" err="1" smtClean="0">
                <a:latin typeface="+mj-lt"/>
                <a:ea typeface="+mj-ea"/>
                <a:cs typeface="+mj-cs"/>
              </a:rPr>
              <a:t>Interesse</a:t>
            </a:r>
            <a:r>
              <a:rPr lang="en-US" sz="4400" b="1" i="1" baseline="0" dirty="0" smtClean="0">
                <a:latin typeface="+mj-lt"/>
                <a:ea typeface="+mj-ea"/>
                <a:cs typeface="+mj-cs"/>
              </a:rPr>
              <a:t> </a:t>
            </a:r>
            <a:r>
              <a:rPr lang="en-US" sz="4400" b="1" i="1" baseline="0" dirty="0" err="1" smtClean="0">
                <a:latin typeface="+mj-lt"/>
                <a:ea typeface="+mj-ea"/>
                <a:cs typeface="+mj-cs"/>
              </a:rPr>
              <a:t>legittimo</a:t>
            </a:r>
            <a:r>
              <a:rPr lang="en-US" sz="4400" b="1" baseline="0" dirty="0" smtClean="0">
                <a:latin typeface="+mj-lt"/>
                <a:ea typeface="+mj-ea"/>
                <a:cs typeface="+mj-cs"/>
              </a:rPr>
              <a:t>” and “</a:t>
            </a:r>
            <a:r>
              <a:rPr lang="en-US" sz="4400" b="1" i="1" baseline="0" dirty="0" err="1" smtClean="0">
                <a:latin typeface="+mj-lt"/>
                <a:ea typeface="+mj-ea"/>
                <a:cs typeface="+mj-cs"/>
              </a:rPr>
              <a:t>diritto</a:t>
            </a:r>
            <a:r>
              <a:rPr lang="en-US" sz="4400" b="1" i="1" baseline="0" dirty="0" smtClean="0">
                <a:latin typeface="+mj-lt"/>
                <a:ea typeface="+mj-ea"/>
                <a:cs typeface="+mj-cs"/>
              </a:rPr>
              <a:t> </a:t>
            </a:r>
            <a:r>
              <a:rPr lang="en-US" sz="4400" b="1" i="1" baseline="0" dirty="0" err="1" smtClean="0">
                <a:latin typeface="+mj-lt"/>
                <a:ea typeface="+mj-ea"/>
                <a:cs typeface="+mj-cs"/>
              </a:rPr>
              <a:t>soggettivo</a:t>
            </a:r>
            <a:r>
              <a:rPr lang="en-US" sz="4400" b="1" baseline="0" dirty="0" smtClean="0">
                <a:latin typeface="+mj-lt"/>
                <a:ea typeface="+mj-ea"/>
                <a:cs typeface="+mj-cs"/>
              </a:rPr>
              <a:t>”</a:t>
            </a:r>
            <a:endParaRPr lang="en-US" sz="4400" b="1" i="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800" dirty="0" smtClean="0"/>
              <a:t>Protection regime:</a:t>
            </a:r>
            <a:br>
              <a:rPr lang="en-US" sz="2800" dirty="0" smtClean="0"/>
            </a:br>
            <a:r>
              <a:rPr lang="en-US" sz="2800" dirty="0" smtClean="0"/>
              <a:t/>
            </a:r>
            <a:br>
              <a:rPr lang="en-US" sz="2800" dirty="0" smtClean="0"/>
            </a:br>
            <a:r>
              <a:rPr lang="en-US" sz="2800" dirty="0" smtClean="0"/>
              <a:t>- “</a:t>
            </a:r>
            <a:r>
              <a:rPr lang="en-US" sz="2800" i="1" dirty="0" err="1" smtClean="0">
                <a:solidFill>
                  <a:srgbClr val="FF0000"/>
                </a:solidFill>
              </a:rPr>
              <a:t>diritto</a:t>
            </a:r>
            <a:r>
              <a:rPr lang="en-US" sz="2800" i="1" dirty="0" smtClean="0">
                <a:solidFill>
                  <a:srgbClr val="FF0000"/>
                </a:solidFill>
              </a:rPr>
              <a:t> </a:t>
            </a:r>
            <a:r>
              <a:rPr lang="en-US" sz="2800" i="1" dirty="0" err="1" smtClean="0">
                <a:solidFill>
                  <a:srgbClr val="FF0000"/>
                </a:solidFill>
              </a:rPr>
              <a:t>soggettivo</a:t>
            </a:r>
            <a:r>
              <a:rPr lang="en-US" sz="2800" dirty="0" smtClean="0"/>
              <a:t>”: if the citizen’s right is infringed, the citizen is entitled to sue the relevant public entity before the </a:t>
            </a:r>
            <a:r>
              <a:rPr lang="en-US" sz="2800" u="sng" dirty="0" smtClean="0"/>
              <a:t>ordinary Courts </a:t>
            </a:r>
            <a:r>
              <a:rPr lang="en-US" sz="2800" dirty="0" smtClean="0"/>
              <a:t/>
            </a:r>
            <a:br>
              <a:rPr lang="en-US" sz="2800" dirty="0" smtClean="0"/>
            </a:br>
            <a:r>
              <a:rPr lang="en-US" sz="2800" dirty="0" smtClean="0"/>
              <a:t/>
            </a:r>
            <a:br>
              <a:rPr lang="en-US" sz="2800" dirty="0" smtClean="0"/>
            </a:br>
            <a:r>
              <a:rPr lang="en-US" sz="2800" dirty="0" smtClean="0"/>
              <a:t>- “</a:t>
            </a:r>
            <a:r>
              <a:rPr lang="en-US" sz="2800" i="1" dirty="0" err="1" smtClean="0">
                <a:solidFill>
                  <a:srgbClr val="FF0000"/>
                </a:solidFill>
              </a:rPr>
              <a:t>interesse</a:t>
            </a:r>
            <a:r>
              <a:rPr lang="en-US" sz="2800" i="1" dirty="0" smtClean="0">
                <a:solidFill>
                  <a:srgbClr val="FF0000"/>
                </a:solidFill>
              </a:rPr>
              <a:t> </a:t>
            </a:r>
            <a:r>
              <a:rPr lang="en-US" sz="2800" i="1" dirty="0" err="1" smtClean="0">
                <a:solidFill>
                  <a:srgbClr val="FF0000"/>
                </a:solidFill>
              </a:rPr>
              <a:t>legittimo</a:t>
            </a:r>
            <a:r>
              <a:rPr lang="en-US" sz="2800" dirty="0" smtClean="0"/>
              <a:t>”: the citizen is entitled to protect his/her right by suing public entities before the “</a:t>
            </a:r>
            <a:r>
              <a:rPr lang="en-US" sz="2800" u="sng" dirty="0" smtClean="0"/>
              <a:t>special” administrative Courts</a:t>
            </a:r>
            <a:r>
              <a:rPr lang="en-US" sz="2800" dirty="0" smtClean="0"/>
              <a:t> (T.A.R.)</a:t>
            </a:r>
            <a:endParaRPr lang="en-US" sz="2800" dirty="0"/>
          </a:p>
        </p:txBody>
      </p:sp>
      <p:sp>
        <p:nvSpPr>
          <p:cNvPr id="4" name="Titolo 1"/>
          <p:cNvSpPr txBox="1">
            <a:spLocks/>
          </p:cNvSpPr>
          <p:nvPr/>
        </p:nvSpPr>
        <p:spPr>
          <a:xfrm>
            <a:off x="827584" y="332657"/>
            <a:ext cx="7772400" cy="1080119"/>
          </a:xfrm>
          <a:prstGeom prst="rect">
            <a:avLst/>
          </a:prstGeom>
        </p:spPr>
        <p:txBody>
          <a:bodyPr vert="horz" lIns="91440" tIns="45720" rIns="91440" bIns="45720" rtlCol="0" anchor="ctr">
            <a:normAutofit fontScale="55000" lnSpcReduction="20000"/>
          </a:bodyPr>
          <a:lstStyle/>
          <a:p>
            <a:pPr lvl="0" algn="ctr">
              <a:spcBef>
                <a:spcPct val="0"/>
              </a:spcBef>
              <a:defRPr/>
            </a:pPr>
            <a:r>
              <a:rPr lang="en-US" sz="4400" b="1" baseline="0" dirty="0" smtClean="0">
                <a:latin typeface="+mj-lt"/>
                <a:ea typeface="+mj-ea"/>
                <a:cs typeface="+mj-cs"/>
              </a:rPr>
              <a:t>“</a:t>
            </a:r>
            <a:r>
              <a:rPr lang="en-US" sz="4400" b="1" i="1" baseline="0" dirty="0" err="1" smtClean="0">
                <a:latin typeface="+mj-lt"/>
                <a:ea typeface="+mj-ea"/>
                <a:cs typeface="+mj-cs"/>
              </a:rPr>
              <a:t>Interesse</a:t>
            </a:r>
            <a:r>
              <a:rPr lang="en-US" sz="4400" b="1" i="1" baseline="0" dirty="0" smtClean="0">
                <a:latin typeface="+mj-lt"/>
                <a:ea typeface="+mj-ea"/>
                <a:cs typeface="+mj-cs"/>
              </a:rPr>
              <a:t> </a:t>
            </a:r>
            <a:r>
              <a:rPr lang="en-US" sz="4400" b="1" i="1" baseline="0" dirty="0" err="1" smtClean="0">
                <a:latin typeface="+mj-lt"/>
                <a:ea typeface="+mj-ea"/>
                <a:cs typeface="+mj-cs"/>
              </a:rPr>
              <a:t>legittimo</a:t>
            </a:r>
            <a:r>
              <a:rPr lang="en-US" sz="4400" b="1" baseline="0" dirty="0" smtClean="0">
                <a:latin typeface="+mj-lt"/>
                <a:ea typeface="+mj-ea"/>
                <a:cs typeface="+mj-cs"/>
              </a:rPr>
              <a:t>” and “</a:t>
            </a:r>
            <a:r>
              <a:rPr lang="en-US" sz="4400" b="1" i="1" baseline="0" dirty="0" err="1" smtClean="0">
                <a:latin typeface="+mj-lt"/>
                <a:ea typeface="+mj-ea"/>
                <a:cs typeface="+mj-cs"/>
              </a:rPr>
              <a:t>diritto</a:t>
            </a:r>
            <a:r>
              <a:rPr lang="en-US" sz="4400" b="1" i="1" baseline="0" dirty="0" smtClean="0">
                <a:latin typeface="+mj-lt"/>
                <a:ea typeface="+mj-ea"/>
                <a:cs typeface="+mj-cs"/>
              </a:rPr>
              <a:t> </a:t>
            </a:r>
            <a:r>
              <a:rPr lang="en-US" sz="4400" b="1" i="1" baseline="0" dirty="0" err="1" smtClean="0">
                <a:latin typeface="+mj-lt"/>
                <a:ea typeface="+mj-ea"/>
                <a:cs typeface="+mj-cs"/>
              </a:rPr>
              <a:t>soggettivo</a:t>
            </a:r>
            <a:r>
              <a:rPr lang="en-US" sz="4400" b="1" baseline="0" dirty="0" smtClean="0">
                <a:latin typeface="+mj-lt"/>
                <a:ea typeface="+mj-ea"/>
                <a:cs typeface="+mj-cs"/>
              </a:rPr>
              <a:t>”</a:t>
            </a:r>
            <a:endParaRPr lang="en-US" sz="4400" b="1" i="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800" b="1" dirty="0" smtClean="0"/>
              <a:t>The evolution of the Courts’ approach regarding “</a:t>
            </a:r>
            <a:r>
              <a:rPr lang="en-US" sz="2800" b="1" i="1" dirty="0" err="1" smtClean="0"/>
              <a:t>interessi</a:t>
            </a:r>
            <a:r>
              <a:rPr lang="en-US" sz="2800" b="1" i="1" dirty="0" smtClean="0"/>
              <a:t> </a:t>
            </a:r>
            <a:r>
              <a:rPr lang="en-US" sz="2800" b="1" i="1" dirty="0" err="1" smtClean="0"/>
              <a:t>legittimi</a:t>
            </a:r>
            <a:r>
              <a:rPr lang="en-US" sz="2800" b="1" dirty="0" smtClean="0"/>
              <a:t>”:</a:t>
            </a:r>
            <a:br>
              <a:rPr lang="en-US" sz="2800" b="1" dirty="0" smtClean="0"/>
            </a:br>
            <a:r>
              <a:rPr lang="en-US" sz="2800" dirty="0" smtClean="0"/>
              <a:t/>
            </a:r>
            <a:br>
              <a:rPr lang="en-US" sz="2800" dirty="0" smtClean="0"/>
            </a:br>
            <a:r>
              <a:rPr lang="en-US" sz="2800" dirty="0" smtClean="0"/>
              <a:t>- </a:t>
            </a:r>
            <a:r>
              <a:rPr lang="en-US" sz="2800" b="1" u="sng" dirty="0" smtClean="0"/>
              <a:t>first stage</a:t>
            </a:r>
            <a:r>
              <a:rPr lang="en-US" sz="2800" dirty="0" smtClean="0"/>
              <a:t>: “</a:t>
            </a:r>
            <a:r>
              <a:rPr lang="en-US" sz="2800" i="1" dirty="0" err="1" smtClean="0"/>
              <a:t>interesse</a:t>
            </a:r>
            <a:r>
              <a:rPr lang="en-US" sz="2800" i="1" dirty="0" smtClean="0"/>
              <a:t> </a:t>
            </a:r>
            <a:r>
              <a:rPr lang="en-US" sz="2800" i="1" dirty="0" err="1" smtClean="0"/>
              <a:t>legittimo</a:t>
            </a:r>
            <a:r>
              <a:rPr lang="en-US" sz="2800" dirty="0" smtClean="0"/>
              <a:t>” is a right which is </a:t>
            </a:r>
            <a:r>
              <a:rPr lang="en-US" sz="2800" i="1" dirty="0" smtClean="0"/>
              <a:t>occasionally</a:t>
            </a:r>
            <a:r>
              <a:rPr lang="en-US" sz="2800" dirty="0" smtClean="0"/>
              <a:t> protected by the law. Such right is only protected to the extent that it is “instrumental” to pursue a public interest</a:t>
            </a:r>
            <a:br>
              <a:rPr lang="en-US" sz="2800" dirty="0" smtClean="0"/>
            </a:br>
            <a:r>
              <a:rPr lang="en-US" sz="2800" dirty="0" smtClean="0"/>
              <a:t/>
            </a:r>
            <a:br>
              <a:rPr lang="en-US" sz="2800" dirty="0" smtClean="0"/>
            </a:br>
            <a:r>
              <a:rPr lang="en-US" sz="2800" dirty="0" smtClean="0"/>
              <a:t>- </a:t>
            </a:r>
            <a:r>
              <a:rPr lang="en-US" sz="2800" b="1" u="sng" dirty="0" smtClean="0"/>
              <a:t>second stage</a:t>
            </a:r>
            <a:r>
              <a:rPr lang="en-US" sz="2800" dirty="0" smtClean="0"/>
              <a:t>: “</a:t>
            </a:r>
            <a:r>
              <a:rPr lang="en-US" sz="2800" i="1" dirty="0" err="1" smtClean="0"/>
              <a:t>interesse</a:t>
            </a:r>
            <a:r>
              <a:rPr lang="en-US" sz="2800" i="1" dirty="0" smtClean="0"/>
              <a:t> </a:t>
            </a:r>
            <a:r>
              <a:rPr lang="en-US" sz="2800" i="1" dirty="0" err="1" smtClean="0"/>
              <a:t>legittimo</a:t>
            </a:r>
            <a:r>
              <a:rPr lang="en-US" sz="2800" dirty="0" smtClean="0"/>
              <a:t>” is a right regulated (and protected) from a procedural point of view only</a:t>
            </a:r>
            <a:endParaRPr lang="en-US" sz="2800" dirty="0"/>
          </a:p>
        </p:txBody>
      </p:sp>
      <p:sp>
        <p:nvSpPr>
          <p:cNvPr id="4" name="Titolo 1"/>
          <p:cNvSpPr txBox="1">
            <a:spLocks/>
          </p:cNvSpPr>
          <p:nvPr/>
        </p:nvSpPr>
        <p:spPr>
          <a:xfrm>
            <a:off x="827584" y="332657"/>
            <a:ext cx="7772400" cy="1080119"/>
          </a:xfrm>
          <a:prstGeom prst="rect">
            <a:avLst/>
          </a:prstGeom>
        </p:spPr>
        <p:txBody>
          <a:bodyPr vert="horz" lIns="91440" tIns="45720" rIns="91440" bIns="45720" rtlCol="0" anchor="ctr">
            <a:normAutofit fontScale="55000" lnSpcReduction="20000"/>
          </a:bodyPr>
          <a:lstStyle/>
          <a:p>
            <a:pPr lvl="0" algn="ctr">
              <a:spcBef>
                <a:spcPct val="0"/>
              </a:spcBef>
              <a:defRPr/>
            </a:pPr>
            <a:r>
              <a:rPr lang="en-US" sz="4400" b="1" baseline="0" dirty="0" smtClean="0">
                <a:latin typeface="+mj-lt"/>
                <a:ea typeface="+mj-ea"/>
                <a:cs typeface="+mj-cs"/>
              </a:rPr>
              <a:t>“</a:t>
            </a:r>
            <a:r>
              <a:rPr lang="en-US" sz="4400" b="1" i="1" baseline="0" dirty="0" err="1" smtClean="0">
                <a:latin typeface="+mj-lt"/>
                <a:ea typeface="+mj-ea"/>
                <a:cs typeface="+mj-cs"/>
              </a:rPr>
              <a:t>Interesse</a:t>
            </a:r>
            <a:r>
              <a:rPr lang="en-US" sz="4400" b="1" i="1" baseline="0" dirty="0" smtClean="0">
                <a:latin typeface="+mj-lt"/>
                <a:ea typeface="+mj-ea"/>
                <a:cs typeface="+mj-cs"/>
              </a:rPr>
              <a:t> </a:t>
            </a:r>
            <a:r>
              <a:rPr lang="en-US" sz="4400" b="1" i="1" baseline="0" dirty="0" err="1" smtClean="0">
                <a:latin typeface="+mj-lt"/>
                <a:ea typeface="+mj-ea"/>
                <a:cs typeface="+mj-cs"/>
              </a:rPr>
              <a:t>legittimo</a:t>
            </a:r>
            <a:r>
              <a:rPr lang="en-US" sz="4400" b="1" baseline="0" dirty="0" smtClean="0">
                <a:latin typeface="+mj-lt"/>
                <a:ea typeface="+mj-ea"/>
                <a:cs typeface="+mj-cs"/>
              </a:rPr>
              <a:t>” and “</a:t>
            </a:r>
            <a:r>
              <a:rPr lang="en-US" sz="4400" b="1" i="1" baseline="0" dirty="0" err="1" smtClean="0">
                <a:latin typeface="+mj-lt"/>
                <a:ea typeface="+mj-ea"/>
                <a:cs typeface="+mj-cs"/>
              </a:rPr>
              <a:t>diritto</a:t>
            </a:r>
            <a:r>
              <a:rPr lang="en-US" sz="4400" b="1" i="1" baseline="0" dirty="0" smtClean="0">
                <a:latin typeface="+mj-lt"/>
                <a:ea typeface="+mj-ea"/>
                <a:cs typeface="+mj-cs"/>
              </a:rPr>
              <a:t> </a:t>
            </a:r>
            <a:r>
              <a:rPr lang="en-US" sz="4400" b="1" i="1" baseline="0" dirty="0" err="1" smtClean="0">
                <a:latin typeface="+mj-lt"/>
                <a:ea typeface="+mj-ea"/>
                <a:cs typeface="+mj-cs"/>
              </a:rPr>
              <a:t>soggettivo</a:t>
            </a:r>
            <a:r>
              <a:rPr lang="en-US" sz="4400" b="1" baseline="0" dirty="0" smtClean="0">
                <a:latin typeface="+mj-lt"/>
                <a:ea typeface="+mj-ea"/>
                <a:cs typeface="+mj-cs"/>
              </a:rPr>
              <a:t>”</a:t>
            </a:r>
            <a:endParaRPr lang="en-US" sz="4400" b="1" i="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5112568"/>
          </a:xfrm>
        </p:spPr>
        <p:txBody>
          <a:bodyPr>
            <a:normAutofit fontScale="90000"/>
          </a:bodyPr>
          <a:lstStyle/>
          <a:p>
            <a:pPr algn="l"/>
            <a:r>
              <a:rPr lang="en-US" sz="2800" dirty="0" smtClean="0"/>
              <a:t>- </a:t>
            </a:r>
            <a:r>
              <a:rPr lang="en-US" sz="2800" b="1" u="sng" dirty="0" smtClean="0"/>
              <a:t>third stage</a:t>
            </a:r>
            <a:r>
              <a:rPr lang="en-US" sz="2800" dirty="0" smtClean="0"/>
              <a:t>: “</a:t>
            </a:r>
            <a:r>
              <a:rPr lang="en-US" sz="2800" i="1" dirty="0" err="1" smtClean="0"/>
              <a:t>interesse</a:t>
            </a:r>
            <a:r>
              <a:rPr lang="en-US" sz="2800" i="1" dirty="0" smtClean="0"/>
              <a:t> </a:t>
            </a:r>
            <a:r>
              <a:rPr lang="en-US" sz="2800" i="1" dirty="0" err="1" smtClean="0"/>
              <a:t>legittimo</a:t>
            </a:r>
            <a:r>
              <a:rPr lang="en-US" sz="2800" dirty="0" smtClean="0"/>
              <a:t>” is the citizens’ general right/expectation that public entities’ activity is ‘legitimate’</a:t>
            </a:r>
            <a:br>
              <a:rPr lang="en-US" sz="2800" dirty="0" smtClean="0"/>
            </a:br>
            <a:r>
              <a:rPr lang="en-US" sz="2800" dirty="0" smtClean="0"/>
              <a:t/>
            </a:r>
            <a:br>
              <a:rPr lang="en-US" sz="2800" dirty="0" smtClean="0"/>
            </a:br>
            <a:r>
              <a:rPr lang="en-US" sz="2800" dirty="0" smtClean="0"/>
              <a:t>- </a:t>
            </a:r>
            <a:r>
              <a:rPr lang="en-US" sz="2800" b="1" u="sng" dirty="0" smtClean="0"/>
              <a:t>fourth stage</a:t>
            </a:r>
            <a:r>
              <a:rPr lang="en-US" sz="2800" dirty="0" smtClean="0"/>
              <a:t>: by virtue of the “</a:t>
            </a:r>
            <a:r>
              <a:rPr lang="en-US" sz="2800" i="1" dirty="0" err="1" smtClean="0"/>
              <a:t>interesse</a:t>
            </a:r>
            <a:r>
              <a:rPr lang="en-US" sz="2800" i="1" dirty="0" smtClean="0"/>
              <a:t> </a:t>
            </a:r>
            <a:r>
              <a:rPr lang="en-US" sz="2800" i="1" dirty="0" err="1" smtClean="0"/>
              <a:t>legittimo</a:t>
            </a:r>
            <a:r>
              <a:rPr lang="en-US" sz="2800" dirty="0" smtClean="0"/>
              <a:t>”, citizens are not only entitled to protect their expectation to legitimate performance of the public entities’ activity, but also to satisfy their “underlying” interest. The legislator usually </a:t>
            </a:r>
            <a:r>
              <a:rPr lang="en-US" sz="2800" i="1" u="sng" dirty="0" smtClean="0"/>
              <a:t>balances</a:t>
            </a:r>
            <a:r>
              <a:rPr lang="en-US" sz="2800" dirty="0" smtClean="0"/>
              <a:t>: (</a:t>
            </a:r>
            <a:r>
              <a:rPr lang="en-US" sz="2800" dirty="0" err="1" smtClean="0"/>
              <a:t>i</a:t>
            </a:r>
            <a:r>
              <a:rPr lang="en-US" sz="2800" dirty="0" smtClean="0"/>
              <a:t>) a “primary” public interest; (ii) a “secondary” public interest; and (iii) a “private” interest, which is also considered: public entities and interpreters must, therefore, consider “</a:t>
            </a:r>
            <a:r>
              <a:rPr lang="en-US" sz="2800" i="1" dirty="0" err="1" smtClean="0"/>
              <a:t>interesse</a:t>
            </a:r>
            <a:r>
              <a:rPr lang="en-US" sz="2800" i="1" dirty="0" smtClean="0"/>
              <a:t> </a:t>
            </a:r>
            <a:r>
              <a:rPr lang="en-US" sz="2800" i="1" dirty="0" err="1" smtClean="0"/>
              <a:t>legittimo</a:t>
            </a:r>
            <a:r>
              <a:rPr lang="en-US" sz="2800" dirty="0" smtClean="0"/>
              <a:t>” in applying the norm .</a:t>
            </a:r>
            <a:endParaRPr lang="en-US" sz="2800" dirty="0"/>
          </a:p>
        </p:txBody>
      </p:sp>
      <p:sp>
        <p:nvSpPr>
          <p:cNvPr id="4" name="Titolo 1"/>
          <p:cNvSpPr txBox="1">
            <a:spLocks/>
          </p:cNvSpPr>
          <p:nvPr/>
        </p:nvSpPr>
        <p:spPr>
          <a:xfrm>
            <a:off x="827584" y="332657"/>
            <a:ext cx="7772400" cy="1080119"/>
          </a:xfrm>
          <a:prstGeom prst="rect">
            <a:avLst/>
          </a:prstGeom>
        </p:spPr>
        <p:txBody>
          <a:bodyPr vert="horz" lIns="91440" tIns="45720" rIns="91440" bIns="45720" rtlCol="0" anchor="ctr">
            <a:normAutofit fontScale="55000" lnSpcReduction="20000"/>
          </a:bodyPr>
          <a:lstStyle/>
          <a:p>
            <a:pPr lvl="0" algn="ctr">
              <a:spcBef>
                <a:spcPct val="0"/>
              </a:spcBef>
              <a:defRPr/>
            </a:pPr>
            <a:r>
              <a:rPr lang="en-US" sz="4400" b="1" baseline="0" dirty="0" smtClean="0">
                <a:latin typeface="+mj-lt"/>
                <a:ea typeface="+mj-ea"/>
                <a:cs typeface="+mj-cs"/>
              </a:rPr>
              <a:t>“</a:t>
            </a:r>
            <a:r>
              <a:rPr lang="en-US" sz="4400" b="1" i="1" baseline="0" dirty="0" err="1" smtClean="0">
                <a:latin typeface="+mj-lt"/>
                <a:ea typeface="+mj-ea"/>
                <a:cs typeface="+mj-cs"/>
              </a:rPr>
              <a:t>Interesse</a:t>
            </a:r>
            <a:r>
              <a:rPr lang="en-US" sz="4400" b="1" i="1" baseline="0" dirty="0" smtClean="0">
                <a:latin typeface="+mj-lt"/>
                <a:ea typeface="+mj-ea"/>
                <a:cs typeface="+mj-cs"/>
              </a:rPr>
              <a:t> </a:t>
            </a:r>
            <a:r>
              <a:rPr lang="en-US" sz="4400" b="1" i="1" baseline="0" dirty="0" err="1" smtClean="0">
                <a:latin typeface="+mj-lt"/>
                <a:ea typeface="+mj-ea"/>
                <a:cs typeface="+mj-cs"/>
              </a:rPr>
              <a:t>legittimo</a:t>
            </a:r>
            <a:r>
              <a:rPr lang="en-US" sz="4400" b="1" baseline="0" dirty="0" smtClean="0">
                <a:latin typeface="+mj-lt"/>
                <a:ea typeface="+mj-ea"/>
                <a:cs typeface="+mj-cs"/>
              </a:rPr>
              <a:t>” and “</a:t>
            </a:r>
            <a:r>
              <a:rPr lang="en-US" sz="4400" b="1" i="1" baseline="0" dirty="0" err="1" smtClean="0">
                <a:latin typeface="+mj-lt"/>
                <a:ea typeface="+mj-ea"/>
                <a:cs typeface="+mj-cs"/>
              </a:rPr>
              <a:t>diritto</a:t>
            </a:r>
            <a:r>
              <a:rPr lang="en-US" sz="4400" b="1" i="1" baseline="0" dirty="0" smtClean="0">
                <a:latin typeface="+mj-lt"/>
                <a:ea typeface="+mj-ea"/>
                <a:cs typeface="+mj-cs"/>
              </a:rPr>
              <a:t> </a:t>
            </a:r>
            <a:r>
              <a:rPr lang="en-US" sz="4400" b="1" i="1" baseline="0" dirty="0" err="1" smtClean="0">
                <a:latin typeface="+mj-lt"/>
                <a:ea typeface="+mj-ea"/>
                <a:cs typeface="+mj-cs"/>
              </a:rPr>
              <a:t>soggettivo</a:t>
            </a:r>
            <a:r>
              <a:rPr lang="en-US" sz="4400" b="1" baseline="0" dirty="0" smtClean="0">
                <a:latin typeface="+mj-lt"/>
                <a:ea typeface="+mj-ea"/>
                <a:cs typeface="+mj-cs"/>
              </a:rPr>
              <a:t>”</a:t>
            </a:r>
            <a:endParaRPr lang="en-US" sz="4400" b="1" i="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Parentesi graffa chiusa 4"/>
          <p:cNvSpPr/>
          <p:nvPr/>
        </p:nvSpPr>
        <p:spPr>
          <a:xfrm>
            <a:off x="7884368" y="2852936"/>
            <a:ext cx="1080120" cy="3600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827584" y="332657"/>
            <a:ext cx="7772400" cy="1080119"/>
          </a:xfrm>
          <a:prstGeom prst="rect">
            <a:avLst/>
          </a:prstGeom>
        </p:spPr>
        <p:txBody>
          <a:bodyPr vert="horz" lIns="91440" tIns="45720" rIns="91440" bIns="45720" rtlCol="0" anchor="ctr">
            <a:normAutofit fontScale="55000" lnSpcReduction="20000"/>
          </a:bodyPr>
          <a:lstStyle/>
          <a:p>
            <a:pPr lvl="0" algn="ctr">
              <a:spcBef>
                <a:spcPct val="0"/>
              </a:spcBef>
              <a:defRPr/>
            </a:pPr>
            <a:r>
              <a:rPr lang="en-US" sz="4400" b="1" baseline="0" dirty="0" smtClean="0">
                <a:latin typeface="+mj-lt"/>
                <a:ea typeface="+mj-ea"/>
                <a:cs typeface="+mj-cs"/>
              </a:rPr>
              <a:t>“</a:t>
            </a:r>
            <a:r>
              <a:rPr lang="en-US" sz="4400" b="1" i="1" baseline="0" dirty="0" err="1" smtClean="0">
                <a:latin typeface="+mj-lt"/>
                <a:ea typeface="+mj-ea"/>
                <a:cs typeface="+mj-cs"/>
              </a:rPr>
              <a:t>Interesse</a:t>
            </a:r>
            <a:r>
              <a:rPr lang="en-US" sz="4400" b="1" i="1" baseline="0" dirty="0" smtClean="0">
                <a:latin typeface="+mj-lt"/>
                <a:ea typeface="+mj-ea"/>
                <a:cs typeface="+mj-cs"/>
              </a:rPr>
              <a:t> </a:t>
            </a:r>
            <a:r>
              <a:rPr lang="en-US" sz="4400" b="1" i="1" baseline="0" dirty="0" err="1" smtClean="0">
                <a:latin typeface="+mj-lt"/>
                <a:ea typeface="+mj-ea"/>
                <a:cs typeface="+mj-cs"/>
              </a:rPr>
              <a:t>legittimo</a:t>
            </a:r>
            <a:r>
              <a:rPr lang="en-US" sz="4400" b="1" baseline="0" dirty="0" smtClean="0">
                <a:latin typeface="+mj-lt"/>
                <a:ea typeface="+mj-ea"/>
                <a:cs typeface="+mj-cs"/>
              </a:rPr>
              <a:t>” and “</a:t>
            </a:r>
            <a:r>
              <a:rPr lang="en-US" sz="4400" b="1" i="1" baseline="0" dirty="0" err="1" smtClean="0">
                <a:latin typeface="+mj-lt"/>
                <a:ea typeface="+mj-ea"/>
                <a:cs typeface="+mj-cs"/>
              </a:rPr>
              <a:t>diritto</a:t>
            </a:r>
            <a:r>
              <a:rPr lang="en-US" sz="4400" b="1" i="1" baseline="0" dirty="0" smtClean="0">
                <a:latin typeface="+mj-lt"/>
                <a:ea typeface="+mj-ea"/>
                <a:cs typeface="+mj-cs"/>
              </a:rPr>
              <a:t> </a:t>
            </a:r>
            <a:r>
              <a:rPr lang="en-US" sz="4400" b="1" i="1" baseline="0" dirty="0" err="1" smtClean="0">
                <a:latin typeface="+mj-lt"/>
                <a:ea typeface="+mj-ea"/>
                <a:cs typeface="+mj-cs"/>
              </a:rPr>
              <a:t>soggettivo</a:t>
            </a:r>
            <a:r>
              <a:rPr lang="en-US" sz="4400" b="1" baseline="0" dirty="0" smtClean="0">
                <a:latin typeface="+mj-lt"/>
                <a:ea typeface="+mj-ea"/>
                <a:cs typeface="+mj-cs"/>
              </a:rPr>
              <a:t>”</a:t>
            </a:r>
            <a:endParaRPr lang="en-US" sz="4400" b="1" i="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Rettangolo 4"/>
          <p:cNvSpPr/>
          <p:nvPr/>
        </p:nvSpPr>
        <p:spPr>
          <a:xfrm>
            <a:off x="1115616" y="3140968"/>
            <a:ext cx="6912768" cy="1656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The Supreme Court’s decision no. 500/1999 adopts the conclusions reached during the “fourth stage”</a:t>
            </a:r>
            <a:endParaRPr lang="en-US" sz="2400" b="1" dirty="0"/>
          </a:p>
        </p:txBody>
      </p:sp>
      <p:sp>
        <p:nvSpPr>
          <p:cNvPr id="6" name="Freccia in giù 5"/>
          <p:cNvSpPr/>
          <p:nvPr/>
        </p:nvSpPr>
        <p:spPr>
          <a:xfrm>
            <a:off x="3851920" y="1556792"/>
            <a:ext cx="1512168" cy="12241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827584" y="332657"/>
            <a:ext cx="7772400" cy="1080119"/>
          </a:xfrm>
          <a:prstGeom prst="rect">
            <a:avLst/>
          </a:prstGeom>
        </p:spPr>
        <p:txBody>
          <a:bodyPr vert="horz" lIns="91440" tIns="45720" rIns="91440" bIns="45720" rtlCol="0" anchor="ctr">
            <a:normAutofit fontScale="55000" lnSpcReduction="20000"/>
          </a:bodyPr>
          <a:lstStyle/>
          <a:p>
            <a:pPr lvl="0" algn="ctr">
              <a:spcBef>
                <a:spcPct val="0"/>
              </a:spcBef>
              <a:defRPr/>
            </a:pPr>
            <a:r>
              <a:rPr lang="en-US" sz="4400" b="1" baseline="0" dirty="0" smtClean="0">
                <a:latin typeface="+mj-lt"/>
                <a:ea typeface="+mj-ea"/>
                <a:cs typeface="+mj-cs"/>
              </a:rPr>
              <a:t>“</a:t>
            </a:r>
            <a:r>
              <a:rPr lang="en-US" sz="4400" b="1" i="1" baseline="0" dirty="0" err="1" smtClean="0">
                <a:latin typeface="+mj-lt"/>
                <a:ea typeface="+mj-ea"/>
                <a:cs typeface="+mj-cs"/>
              </a:rPr>
              <a:t>Interesse</a:t>
            </a:r>
            <a:r>
              <a:rPr lang="en-US" sz="4400" b="1" i="1" baseline="0" dirty="0" smtClean="0">
                <a:latin typeface="+mj-lt"/>
                <a:ea typeface="+mj-ea"/>
                <a:cs typeface="+mj-cs"/>
              </a:rPr>
              <a:t> </a:t>
            </a:r>
            <a:r>
              <a:rPr lang="en-US" sz="4400" b="1" i="1" baseline="0" dirty="0" err="1" smtClean="0">
                <a:latin typeface="+mj-lt"/>
                <a:ea typeface="+mj-ea"/>
                <a:cs typeface="+mj-cs"/>
              </a:rPr>
              <a:t>legittimo</a:t>
            </a:r>
            <a:r>
              <a:rPr lang="en-US" sz="4400" b="1" baseline="0" dirty="0" smtClean="0">
                <a:latin typeface="+mj-lt"/>
                <a:ea typeface="+mj-ea"/>
                <a:cs typeface="+mj-cs"/>
              </a:rPr>
              <a:t>” and “</a:t>
            </a:r>
            <a:r>
              <a:rPr lang="en-US" sz="4400" b="1" i="1" baseline="0" dirty="0" err="1" smtClean="0">
                <a:latin typeface="+mj-lt"/>
                <a:ea typeface="+mj-ea"/>
                <a:cs typeface="+mj-cs"/>
              </a:rPr>
              <a:t>diritto</a:t>
            </a:r>
            <a:r>
              <a:rPr lang="en-US" sz="4400" b="1" i="1" baseline="0" dirty="0" smtClean="0">
                <a:latin typeface="+mj-lt"/>
                <a:ea typeface="+mj-ea"/>
                <a:cs typeface="+mj-cs"/>
              </a:rPr>
              <a:t> </a:t>
            </a:r>
            <a:r>
              <a:rPr lang="en-US" sz="4400" b="1" i="1" baseline="0" dirty="0" err="1" smtClean="0">
                <a:latin typeface="+mj-lt"/>
                <a:ea typeface="+mj-ea"/>
                <a:cs typeface="+mj-cs"/>
              </a:rPr>
              <a:t>soggettivo</a:t>
            </a:r>
            <a:r>
              <a:rPr lang="en-US" sz="4400" b="1" baseline="0" dirty="0" smtClean="0">
                <a:latin typeface="+mj-lt"/>
                <a:ea typeface="+mj-ea"/>
                <a:cs typeface="+mj-cs"/>
              </a:rPr>
              <a:t>”</a:t>
            </a:r>
            <a:endParaRPr lang="en-US" sz="4400" b="1" i="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Rettangolo 4"/>
          <p:cNvSpPr/>
          <p:nvPr/>
        </p:nvSpPr>
        <p:spPr>
          <a:xfrm>
            <a:off x="1115616" y="1340768"/>
            <a:ext cx="6912768"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The Supreme Court’s decision no. 500/1999 adopts the conclusions reached during the “fourth stage”</a:t>
            </a:r>
            <a:endParaRPr lang="en-US" sz="2400" b="1" dirty="0"/>
          </a:p>
        </p:txBody>
      </p:sp>
      <p:sp>
        <p:nvSpPr>
          <p:cNvPr id="7" name="Freccia in giù 6"/>
          <p:cNvSpPr/>
          <p:nvPr/>
        </p:nvSpPr>
        <p:spPr>
          <a:xfrm>
            <a:off x="3851920" y="2564904"/>
            <a:ext cx="1512168" cy="12241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7"/>
          <p:cNvSpPr/>
          <p:nvPr/>
        </p:nvSpPr>
        <p:spPr>
          <a:xfrm>
            <a:off x="1187624" y="3933056"/>
            <a:ext cx="6912768" cy="27363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smtClean="0"/>
              <a:t>(A) Citizens are entitled to </a:t>
            </a:r>
            <a:r>
              <a:rPr lang="en-US" sz="2200" b="1" u="sng" dirty="0" smtClean="0"/>
              <a:t>claim invalidity</a:t>
            </a:r>
            <a:r>
              <a:rPr lang="en-US" sz="2200" b="1" dirty="0" smtClean="0"/>
              <a:t> of a public entity decision, it if conflicts with a “</a:t>
            </a:r>
            <a:r>
              <a:rPr lang="en-US" sz="2200" b="1" i="1" dirty="0" err="1" smtClean="0"/>
              <a:t>interesse</a:t>
            </a:r>
            <a:r>
              <a:rPr lang="en-US" sz="2200" b="1" i="1" dirty="0" smtClean="0"/>
              <a:t> </a:t>
            </a:r>
            <a:r>
              <a:rPr lang="en-US" sz="2200" b="1" i="1" dirty="0" err="1" smtClean="0"/>
              <a:t>legittimo</a:t>
            </a:r>
            <a:r>
              <a:rPr lang="en-US" sz="2200" b="1" dirty="0" smtClean="0"/>
              <a:t>”</a:t>
            </a:r>
          </a:p>
          <a:p>
            <a:endParaRPr lang="en-US" sz="2200" b="1" dirty="0" smtClean="0"/>
          </a:p>
          <a:p>
            <a:r>
              <a:rPr lang="en-US" sz="2200" b="1" dirty="0" smtClean="0"/>
              <a:t>(B) Citizens are entitled to claim </a:t>
            </a:r>
            <a:r>
              <a:rPr lang="en-US" sz="2200" b="1" u="sng" dirty="0" smtClean="0"/>
              <a:t>restoration of damages</a:t>
            </a:r>
            <a:r>
              <a:rPr lang="en-US" sz="2200" b="1" dirty="0" smtClean="0"/>
              <a:t> due to infringement of a “</a:t>
            </a:r>
            <a:r>
              <a:rPr lang="en-US" sz="2200" b="1" i="1" dirty="0" err="1" smtClean="0"/>
              <a:t>interesse</a:t>
            </a:r>
            <a:r>
              <a:rPr lang="en-US" sz="2200" b="1" i="1" dirty="0" smtClean="0"/>
              <a:t> </a:t>
            </a:r>
            <a:r>
              <a:rPr lang="en-US" sz="2200" b="1" i="1" dirty="0" err="1" smtClean="0"/>
              <a:t>legittimo</a:t>
            </a:r>
            <a:r>
              <a:rPr lang="en-US" sz="2200" b="1" dirty="0" smtClean="0"/>
              <a:t>” (even in absence of a claim for declaration of invalidity of the relevant public decision)</a:t>
            </a:r>
            <a:endParaRPr lang="en-US" sz="22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fontScale="90000"/>
          </a:bodyPr>
          <a:lstStyle/>
          <a:p>
            <a:pPr algn="l"/>
            <a:r>
              <a:rPr lang="en-US" sz="2300" dirty="0" smtClean="0"/>
              <a:t>The view taken during the “fourth stage” triggers </a:t>
            </a:r>
            <a:r>
              <a:rPr lang="en-US" sz="2300" b="1" u="sng" dirty="0" smtClean="0"/>
              <a:t>the following consequences</a:t>
            </a:r>
            <a:r>
              <a:rPr lang="en-US" sz="2300" dirty="0" smtClean="0"/>
              <a:t>:</a:t>
            </a:r>
            <a:br>
              <a:rPr lang="en-US" sz="2300" dirty="0" smtClean="0"/>
            </a:br>
            <a:r>
              <a:rPr lang="en-US" sz="2300" dirty="0" smtClean="0"/>
              <a:t/>
            </a:r>
            <a:br>
              <a:rPr lang="en-US" sz="2300" dirty="0" smtClean="0"/>
            </a:br>
            <a:r>
              <a:rPr lang="en-US" sz="2300" dirty="0" smtClean="0"/>
              <a:t>- the citizen’s interest to satisfy his/her particular interest is considered by the legislator (in issuing the norm)</a:t>
            </a:r>
            <a:br>
              <a:rPr lang="en-US" sz="2300" dirty="0" smtClean="0"/>
            </a:br>
            <a:r>
              <a:rPr lang="en-US" sz="2300" dirty="0" smtClean="0"/>
              <a:t/>
            </a:r>
            <a:br>
              <a:rPr lang="en-US" sz="2300" dirty="0" smtClean="0"/>
            </a:br>
            <a:r>
              <a:rPr lang="en-US" sz="2300" dirty="0" smtClean="0"/>
              <a:t>- the law protects a </a:t>
            </a:r>
            <a:r>
              <a:rPr lang="en-US" sz="2300" b="1" dirty="0" smtClean="0"/>
              <a:t>specific</a:t>
            </a:r>
            <a:r>
              <a:rPr lang="en-US" sz="2300" dirty="0" smtClean="0"/>
              <a:t> interest of citizens (to be identified on a case-by-case basis), which is other than the expectations of the generality of the members of the ‘community’</a:t>
            </a:r>
            <a:br>
              <a:rPr lang="en-US" sz="2300" dirty="0" smtClean="0"/>
            </a:br>
            <a:r>
              <a:rPr lang="en-US" sz="2300" dirty="0" smtClean="0"/>
              <a:t/>
            </a:r>
            <a:br>
              <a:rPr lang="en-US" sz="2300" dirty="0" smtClean="0"/>
            </a:br>
            <a:r>
              <a:rPr lang="en-US" sz="2300" dirty="0" smtClean="0"/>
              <a:t>- “</a:t>
            </a:r>
            <a:r>
              <a:rPr lang="en-US" sz="2300" i="1" dirty="0" err="1" smtClean="0"/>
              <a:t>interesse</a:t>
            </a:r>
            <a:r>
              <a:rPr lang="en-US" sz="2300" i="1" dirty="0" smtClean="0"/>
              <a:t> </a:t>
            </a:r>
            <a:r>
              <a:rPr lang="en-US" sz="2300" i="1" dirty="0" err="1" smtClean="0"/>
              <a:t>legittimo</a:t>
            </a:r>
            <a:r>
              <a:rPr lang="en-US" sz="2300" dirty="0" smtClean="0"/>
              <a:t>” does not only include the right to protect the citizens’ expectation to legitimate performance of the public entities’ activity, but also </a:t>
            </a:r>
            <a:r>
              <a:rPr lang="en-US" sz="2300" b="1" dirty="0" smtClean="0"/>
              <a:t>the right to satisfy the ‘underlying’ interest </a:t>
            </a:r>
            <a:r>
              <a:rPr lang="en-US" sz="2300" dirty="0" smtClean="0"/>
              <a:t>(“</a:t>
            </a:r>
            <a:r>
              <a:rPr lang="en-US" sz="2300" i="1" dirty="0" err="1" smtClean="0"/>
              <a:t>bene</a:t>
            </a:r>
            <a:r>
              <a:rPr lang="en-US" sz="2300" i="1" dirty="0" smtClean="0"/>
              <a:t> </a:t>
            </a:r>
            <a:r>
              <a:rPr lang="en-US" sz="2300" i="1" dirty="0" err="1" smtClean="0"/>
              <a:t>della</a:t>
            </a:r>
            <a:r>
              <a:rPr lang="en-US" sz="2300" i="1" dirty="0" smtClean="0"/>
              <a:t> vita</a:t>
            </a:r>
            <a:r>
              <a:rPr lang="en-US" sz="2300" dirty="0" smtClean="0"/>
              <a:t>”)</a:t>
            </a:r>
            <a:endParaRPr lang="en-US" sz="2300" dirty="0"/>
          </a:p>
        </p:txBody>
      </p:sp>
      <p:sp>
        <p:nvSpPr>
          <p:cNvPr id="4" name="Titolo 1"/>
          <p:cNvSpPr txBox="1">
            <a:spLocks/>
          </p:cNvSpPr>
          <p:nvPr/>
        </p:nvSpPr>
        <p:spPr>
          <a:xfrm>
            <a:off x="827584" y="332657"/>
            <a:ext cx="7772400" cy="1080119"/>
          </a:xfrm>
          <a:prstGeom prst="rect">
            <a:avLst/>
          </a:prstGeom>
        </p:spPr>
        <p:txBody>
          <a:bodyPr vert="horz" lIns="91440" tIns="45720" rIns="91440" bIns="45720" rtlCol="0" anchor="ctr">
            <a:normAutofit fontScale="55000" lnSpcReduction="20000"/>
          </a:bodyPr>
          <a:lstStyle/>
          <a:p>
            <a:pPr lvl="0" algn="ctr">
              <a:spcBef>
                <a:spcPct val="0"/>
              </a:spcBef>
              <a:defRPr/>
            </a:pPr>
            <a:r>
              <a:rPr lang="en-US" sz="4400" b="1" baseline="0" dirty="0" smtClean="0">
                <a:latin typeface="+mj-lt"/>
                <a:ea typeface="+mj-ea"/>
                <a:cs typeface="+mj-cs"/>
              </a:rPr>
              <a:t>“</a:t>
            </a:r>
            <a:r>
              <a:rPr lang="en-US" sz="4400" b="1" i="1" baseline="0" dirty="0" err="1" smtClean="0">
                <a:latin typeface="+mj-lt"/>
                <a:ea typeface="+mj-ea"/>
                <a:cs typeface="+mj-cs"/>
              </a:rPr>
              <a:t>Interesse</a:t>
            </a:r>
            <a:r>
              <a:rPr lang="en-US" sz="4400" b="1" i="1" baseline="0" dirty="0" smtClean="0">
                <a:latin typeface="+mj-lt"/>
                <a:ea typeface="+mj-ea"/>
                <a:cs typeface="+mj-cs"/>
              </a:rPr>
              <a:t> </a:t>
            </a:r>
            <a:r>
              <a:rPr lang="en-US" sz="4400" b="1" i="1" baseline="0" dirty="0" err="1" smtClean="0">
                <a:latin typeface="+mj-lt"/>
                <a:ea typeface="+mj-ea"/>
                <a:cs typeface="+mj-cs"/>
              </a:rPr>
              <a:t>legittimo</a:t>
            </a:r>
            <a:r>
              <a:rPr lang="en-US" sz="4400" b="1" baseline="0" dirty="0" smtClean="0">
                <a:latin typeface="+mj-lt"/>
                <a:ea typeface="+mj-ea"/>
                <a:cs typeface="+mj-cs"/>
              </a:rPr>
              <a:t>” and “</a:t>
            </a:r>
            <a:r>
              <a:rPr lang="en-US" sz="4400" b="1" i="1" baseline="0" dirty="0" err="1" smtClean="0">
                <a:latin typeface="+mj-lt"/>
                <a:ea typeface="+mj-ea"/>
                <a:cs typeface="+mj-cs"/>
              </a:rPr>
              <a:t>diritto</a:t>
            </a:r>
            <a:r>
              <a:rPr lang="en-US" sz="4400" b="1" i="1" baseline="0" dirty="0" smtClean="0">
                <a:latin typeface="+mj-lt"/>
                <a:ea typeface="+mj-ea"/>
                <a:cs typeface="+mj-cs"/>
              </a:rPr>
              <a:t> </a:t>
            </a:r>
            <a:r>
              <a:rPr lang="en-US" sz="4400" b="1" i="1" baseline="0" dirty="0" err="1" smtClean="0">
                <a:latin typeface="+mj-lt"/>
                <a:ea typeface="+mj-ea"/>
                <a:cs typeface="+mj-cs"/>
              </a:rPr>
              <a:t>soggettivo</a:t>
            </a:r>
            <a:r>
              <a:rPr lang="en-US" sz="4400" b="1" baseline="0" dirty="0" smtClean="0">
                <a:latin typeface="+mj-lt"/>
                <a:ea typeface="+mj-ea"/>
                <a:cs typeface="+mj-cs"/>
              </a:rPr>
              <a:t>”</a:t>
            </a:r>
            <a:endParaRPr lang="en-US" sz="4400" b="1" i="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8739</TotalTime>
  <Words>366</Words>
  <Application>Microsoft Office PowerPoint</Application>
  <PresentationFormat>Presentazione su schermo (4:3)</PresentationFormat>
  <Paragraphs>49</Paragraphs>
  <Slides>16</Slides>
  <Notes>0</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Tema di Office</vt:lpstr>
      <vt:lpstr>Private and Public law  lesson 12  “Interessi legittimi” and “diritti soggettivi”; the regimes regulating protection against unlawful decisions of public entities  </vt:lpstr>
      <vt:lpstr>Basic definitions:  - “diritto soggettivo”: the citizen is granted with a right to directly obtain a result or satisfy a given interest. The citizen’s right is acknowledged and protected as such, without the intermediation of any public entity (which is essentially subjected to the citizen’s will)  - “interesse legittimo”: the citizen’s right to obtain a given result or to satisfy an interest is subject to the cooperation of public entities</vt:lpstr>
      <vt:lpstr>Does EU law impact on the distinction between “interesse legittimo” and “diritto soggettivo”? Does it provide for any specific definition?</vt:lpstr>
      <vt:lpstr>Protection regime:  - “diritto soggettivo”: if the citizen’s right is infringed, the citizen is entitled to sue the relevant public entity before the ordinary Courts   - “interesse legittimo”: the citizen is entitled to protect his/her right by suing public entities before the “special” administrative Courts (T.A.R.)</vt:lpstr>
      <vt:lpstr>The evolution of the Courts’ approach regarding “interessi legittimi”:  - first stage: “interesse legittimo” is a right which is occasionally protected by the law. Such right is only protected to the extent that it is “instrumental” to pursue a public interest  - second stage: “interesse legittimo” is a right regulated (and protected) from a procedural point of view only</vt:lpstr>
      <vt:lpstr>- third stage: “interesse legittimo” is the citizens’ general right/expectation that public entities’ activity is ‘legitimate’  - fourth stage: by virtue of the “interesse legittimo”, citizens are not only entitled to protect their expectation to legitimate performance of the public entities’ activity, but also to satisfy their “underlying” interest. The legislator usually balances: (i) a “primary” public interest; (ii) a “secondary” public interest; and (iii) a “private” interest, which is also considered: public entities and interpreters must, therefore, consider “interesse legittimo” in applying the norm .</vt:lpstr>
      <vt:lpstr>Diapositiva 7</vt:lpstr>
      <vt:lpstr>Diapositiva 8</vt:lpstr>
      <vt:lpstr>The view taken during the “fourth stage” triggers the following consequences:  - the citizen’s interest to satisfy his/her particular interest is considered by the legislator (in issuing the norm)  - the law protects a specific interest of citizens (to be identified on a case-by-case basis), which is other than the expectations of the generality of the members of the ‘community’  - “interesse legittimo” does not only include the right to protect the citizens’ expectation to legitimate performance of the public entities’ activity, but also the right to satisfy the ‘underlying’ interest (“bene della vita”)</vt:lpstr>
      <vt:lpstr>(follows)  - “interesse legittimo” exists irrespective of any decision or deed by any public entity. However, it ‘arises’ (and becomes practically relevant) when a public entity makes a decision impacting on the citizen’s sphere of interest  - the judge must not only evaluate the formal/procedural aspects of deeds of public entities, but, rather, the actual relationships / underlying interests impacted by such deeds (such approach is also confirmed by the legislation on silence-denial of public entities)</vt:lpstr>
      <vt:lpstr>(follows)  - “interesse legittimo” is not a “minor right” (as opposed to “diritto soggettivo”), but is subject to an equal treatment, although it is protected by different means   - “interesse legittimo” is different from “interesse di fatto” and “interesse amministrativamente protetto”, which deal with the merits (use of powers) of the public entities’ activity (and is generally not subject to Court review)</vt:lpstr>
      <vt:lpstr>Discussed figures of “interesse legittimo”  - “diritti soggettivi” eroded, transformed into “interessi legittimi” (e.g.: expropriation would trigger the “downgrading” of ownership rights to “interesse legittimo”)  - right to gain a “diritto soggettivo”, which is potentially ‘included’ in the definition of “interesse legittimo” (e.g.: right of the owner of a piece of land to set up buildings over it, subject to the relevant public permission)  </vt:lpstr>
      <vt:lpstr>Categories of “interesse legittimo”  - right to challenge / object to a decision made by a public entity (“interesse oppositivo”)  - right to request for a new decision of a public entity (“interesse pretensivo”)  The distinction becomes relevant if the burden of proof is considered</vt:lpstr>
      <vt:lpstr>Categories of “interesse legittimo”  - right to participate to a proceeding in place within a given public entity (“interesse partecipativo”): e.g., right to have access to a public entity’s internal documents; right to file comments and remarks; right to be generally involved in the evaluation proceeding before the adoption of a final decision (such right is generally contemplated by art. 1 of Law 241/1990)  - right to request that a given proceeding is completed / decision is made by the applicable deadline (“interesse procedimentale”): e.g., right to oppose to any obstructionist behavior; right to obtain an express answer to a request filed with a public entity (art. 2 Law 241/90)</vt:lpstr>
      <vt:lpstr>Categories of “interesse legittimo”  rights which may be enforced by associations or by a group of individuals (“interessi diffusi”, “interessi superindividuali” and “interessi collettivi”): e.g., rights enforceable in the environmental sector; class actions; rights contemplated by the consumer protection legislation)  The group/association does not replace each individual-”member” (art. 81 Code of Civil Procedure). E.g., class action: benefits are gained by the adhering individuals only  The entity “representing” individuals must be adequately ‘representative’ (must they formally have legal personality?)  The “representing entity” may generally take part in the public proceeding (art. 9 Law 241/90)</vt:lpstr>
      <vt:lpstr>Categories of “interesse legittimo”  - “interesse di fatto” - “interessi amministrativamente protetti”</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Tommaso Senni</dc:creator>
  <cp:lastModifiedBy>Tommaso Senni</cp:lastModifiedBy>
  <cp:revision>1426</cp:revision>
  <dcterms:created xsi:type="dcterms:W3CDTF">2014-02-22T15:41:35Z</dcterms:created>
  <dcterms:modified xsi:type="dcterms:W3CDTF">2015-01-02T11:36:10Z</dcterms:modified>
</cp:coreProperties>
</file>