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30" r:id="rId4"/>
    <p:sldId id="321" r:id="rId5"/>
    <p:sldId id="317" r:id="rId6"/>
    <p:sldId id="318" r:id="rId7"/>
    <p:sldId id="319" r:id="rId8"/>
    <p:sldId id="339" r:id="rId9"/>
    <p:sldId id="341" r:id="rId10"/>
    <p:sldId id="340" r:id="rId11"/>
    <p:sldId id="320" r:id="rId12"/>
    <p:sldId id="342" r:id="rId13"/>
    <p:sldId id="322" r:id="rId14"/>
    <p:sldId id="331" r:id="rId15"/>
    <p:sldId id="323" r:id="rId16"/>
    <p:sldId id="324" r:id="rId17"/>
    <p:sldId id="325" r:id="rId18"/>
    <p:sldId id="326" r:id="rId19"/>
    <p:sldId id="327" r:id="rId20"/>
    <p:sldId id="328" r:id="rId21"/>
    <p:sldId id="332" r:id="rId22"/>
    <p:sldId id="333" r:id="rId23"/>
    <p:sldId id="334" r:id="rId24"/>
    <p:sldId id="335" r:id="rId25"/>
    <p:sldId id="336" r:id="rId26"/>
    <p:sldId id="343" r:id="rId27"/>
    <p:sldId id="338"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3537" autoAdjust="0"/>
  </p:normalViewPr>
  <p:slideViewPr>
    <p:cSldViewPr>
      <p:cViewPr>
        <p:scale>
          <a:sx n="66" d="100"/>
          <a:sy n="66" d="100"/>
        </p:scale>
        <p:origin x="1560" y="672"/>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15/03/17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15/03/17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15/03/17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15/03/17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15/03/17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15/03/17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15/03/17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15/03/17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15/03/17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15/03/17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15/03/17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15/03/17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2594719"/>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4 </a:t>
            </a:r>
            <a:br>
              <a:rPr lang="en-US" sz="3300" dirty="0" smtClean="0"/>
            </a:br>
            <a:r>
              <a:rPr lang="en-US" b="1" dirty="0" smtClean="0"/>
              <a:t>The European integration process and the European legal order (overview)</a:t>
            </a: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a:t>
            </a:r>
            <a:r>
              <a:rPr lang="en-US" sz="4400" b="1" i="1" baseline="0" dirty="0" smtClean="0">
                <a:latin typeface="+mj-lt"/>
                <a:ea typeface="+mj-ea"/>
                <a:cs typeface="+mj-cs"/>
              </a:rPr>
              <a:t>follows</a:t>
            </a:r>
            <a:r>
              <a:rPr lang="en-US" sz="4400" b="1" baseline="0" dirty="0" smtClean="0">
                <a:latin typeface="+mj-lt"/>
                <a:ea typeface="+mj-ea"/>
                <a:cs typeface="+mj-cs"/>
              </a:rPr>
              <a:t>) the principle</a:t>
            </a:r>
            <a:r>
              <a:rPr lang="en-US" sz="4400" b="1" dirty="0" smtClean="0">
                <a:latin typeface="+mj-lt"/>
                <a:ea typeface="+mj-ea"/>
                <a:cs typeface="+mj-cs"/>
              </a:rPr>
              <a:t> of subsidiarity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6" name="Rettangolo 5"/>
          <p:cNvSpPr/>
          <p:nvPr/>
        </p:nvSpPr>
        <p:spPr>
          <a:xfrm>
            <a:off x="323528" y="1772816"/>
            <a:ext cx="252028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National Parliaments</a:t>
            </a:r>
            <a:endParaRPr lang="en-US" sz="2200" b="1" dirty="0"/>
          </a:p>
        </p:txBody>
      </p:sp>
      <p:sp>
        <p:nvSpPr>
          <p:cNvPr id="7" name="Rettangolo 6"/>
          <p:cNvSpPr/>
          <p:nvPr/>
        </p:nvSpPr>
        <p:spPr>
          <a:xfrm>
            <a:off x="6084168" y="5661248"/>
            <a:ext cx="2520280" cy="10081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Opinion against approval of an European act</a:t>
            </a:r>
            <a:endParaRPr lang="en-US" sz="2200" b="1" dirty="0"/>
          </a:p>
        </p:txBody>
      </p:sp>
      <p:cxnSp>
        <p:nvCxnSpPr>
          <p:cNvPr id="9" name="Connettore 4 8"/>
          <p:cNvCxnSpPr>
            <a:endCxn id="7" idx="0"/>
          </p:cNvCxnSpPr>
          <p:nvPr/>
        </p:nvCxnSpPr>
        <p:spPr>
          <a:xfrm>
            <a:off x="2915816" y="2276872"/>
            <a:ext cx="4428492" cy="338437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ttore 4 12"/>
          <p:cNvCxnSpPr>
            <a:endCxn id="7" idx="1"/>
          </p:cNvCxnSpPr>
          <p:nvPr/>
        </p:nvCxnSpPr>
        <p:spPr>
          <a:xfrm>
            <a:off x="971600" y="2780928"/>
            <a:ext cx="5112568" cy="338437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6660232" y="2780928"/>
            <a:ext cx="1800200"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1/3 of all votes granted to Parliaments</a:t>
            </a:r>
            <a:endParaRPr lang="en-US" sz="1600" dirty="0"/>
          </a:p>
        </p:txBody>
      </p:sp>
      <p:sp>
        <p:nvSpPr>
          <p:cNvPr id="15" name="Ovale 14"/>
          <p:cNvSpPr/>
          <p:nvPr/>
        </p:nvSpPr>
        <p:spPr>
          <a:xfrm>
            <a:off x="2699792" y="3717032"/>
            <a:ext cx="180020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Simple majority of votes granted to Parliaments</a:t>
            </a:r>
            <a:endParaRPr lang="en-US" sz="1600" dirty="0"/>
          </a:p>
        </p:txBody>
      </p:sp>
      <p:sp>
        <p:nvSpPr>
          <p:cNvPr id="10" name="Ovale 9"/>
          <p:cNvSpPr/>
          <p:nvPr/>
        </p:nvSpPr>
        <p:spPr>
          <a:xfrm>
            <a:off x="7452320" y="4509120"/>
            <a:ext cx="1080120"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veto</a:t>
            </a:r>
            <a:endParaRPr lang="it-IT" dirty="0"/>
          </a:p>
        </p:txBody>
      </p:sp>
      <p:sp>
        <p:nvSpPr>
          <p:cNvPr id="11" name="Freccia in giù 10"/>
          <p:cNvSpPr/>
          <p:nvPr/>
        </p:nvSpPr>
        <p:spPr>
          <a:xfrm>
            <a:off x="7812360" y="407707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700808"/>
            <a:ext cx="7772400" cy="4680520"/>
          </a:xfrm>
        </p:spPr>
        <p:txBody>
          <a:bodyPr>
            <a:normAutofit/>
          </a:bodyPr>
          <a:lstStyle/>
          <a:p>
            <a:pPr algn="l"/>
            <a:r>
              <a:rPr lang="en-US" sz="2800" dirty="0" smtClean="0"/>
              <a:t>According to the </a:t>
            </a:r>
            <a:r>
              <a:rPr lang="en-US" sz="2800" dirty="0" smtClean="0">
                <a:solidFill>
                  <a:srgbClr val="FF0000"/>
                </a:solidFill>
              </a:rPr>
              <a:t>principle of proportionality</a:t>
            </a:r>
            <a:r>
              <a:rPr lang="en-US" sz="2800" dirty="0" smtClean="0"/>
              <a:t>, the </a:t>
            </a:r>
            <a:r>
              <a:rPr lang="en-US" sz="2800" u="sng" dirty="0" smtClean="0"/>
              <a:t>means</a:t>
            </a:r>
            <a:r>
              <a:rPr lang="en-US" sz="2800" dirty="0" smtClean="0"/>
              <a:t> used by the EU cannot go beyond what is necessary to meet the objectives set by the Treaties </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3. the principle</a:t>
            </a:r>
            <a:r>
              <a:rPr lang="en-US" sz="4400" b="1" dirty="0" smtClean="0">
                <a:latin typeface="+mj-lt"/>
                <a:ea typeface="+mj-ea"/>
                <a:cs typeface="+mj-cs"/>
              </a:rPr>
              <a:t> of proportionality</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700808"/>
            <a:ext cx="7772400" cy="4680520"/>
          </a:xfrm>
        </p:spPr>
        <p:txBody>
          <a:bodyPr>
            <a:normAutofit/>
          </a:bodyPr>
          <a:lstStyle/>
          <a:p>
            <a:pPr algn="l"/>
            <a:r>
              <a:rPr lang="en-US" sz="2800" dirty="0" smtClean="0"/>
              <a:t>- Proportionality affects both the </a:t>
            </a:r>
            <a:r>
              <a:rPr lang="en-US" sz="2800" b="1" dirty="0" smtClean="0"/>
              <a:t>form</a:t>
            </a:r>
            <a:r>
              <a:rPr lang="en-US" sz="2800" dirty="0" smtClean="0"/>
              <a:t> (</a:t>
            </a:r>
            <a:r>
              <a:rPr lang="en-US" sz="2800" i="1" dirty="0" smtClean="0"/>
              <a:t>i.e</a:t>
            </a:r>
            <a:r>
              <a:rPr lang="en-US" sz="2800" dirty="0" smtClean="0"/>
              <a:t>., type of legislation: directives, regulations, etc.) and the </a:t>
            </a:r>
            <a:r>
              <a:rPr lang="en-US" sz="2800" b="1" dirty="0" smtClean="0"/>
              <a:t>content</a:t>
            </a:r>
            <a:r>
              <a:rPr lang="en-US" sz="2800" dirty="0" smtClean="0"/>
              <a:t> of EU acts (</a:t>
            </a:r>
            <a:r>
              <a:rPr lang="en-US" sz="2800" i="1" dirty="0" smtClean="0"/>
              <a:t>e.g</a:t>
            </a:r>
            <a:r>
              <a:rPr lang="en-US" sz="2800" dirty="0" smtClean="0"/>
              <a:t>., sanctions must be proportionate/adequate to the punished behavior)</a:t>
            </a:r>
            <a:br>
              <a:rPr lang="en-US" sz="2800" dirty="0" smtClean="0"/>
            </a:br>
            <a:r>
              <a:rPr lang="en-US" sz="2800" dirty="0" smtClean="0"/>
              <a:t/>
            </a:r>
            <a:br>
              <a:rPr lang="en-US" sz="2800" dirty="0" smtClean="0"/>
            </a:br>
            <a:r>
              <a:rPr lang="en-US" sz="2800" dirty="0" smtClean="0"/>
              <a:t>- a claim may be brought before the Court of Justice</a:t>
            </a:r>
            <a:br>
              <a:rPr lang="en-US" sz="2800" dirty="0" smtClean="0"/>
            </a:br>
            <a:r>
              <a:rPr lang="en-US" sz="2800" dirty="0" smtClean="0"/>
              <a:t/>
            </a:r>
            <a:br>
              <a:rPr lang="en-US" sz="2800" dirty="0" smtClean="0"/>
            </a:br>
            <a:r>
              <a:rPr lang="en-US" sz="2800" dirty="0" smtClean="0"/>
              <a:t>- the principle of proportionality applies to all competences of the EU (not only shared competences)</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3. the principle</a:t>
            </a:r>
            <a:r>
              <a:rPr lang="en-US" sz="4400" b="1" dirty="0" smtClean="0">
                <a:latin typeface="+mj-lt"/>
                <a:ea typeface="+mj-ea"/>
                <a:cs typeface="+mj-cs"/>
              </a:rPr>
              <a:t> of proportionality (</a:t>
            </a:r>
            <a:r>
              <a:rPr lang="en-US" sz="4400" b="1" i="1" dirty="0" smtClean="0">
                <a:latin typeface="+mj-lt"/>
                <a:ea typeface="+mj-ea"/>
                <a:cs typeface="+mj-cs"/>
              </a:rPr>
              <a:t>follows</a:t>
            </a:r>
            <a:r>
              <a:rPr lang="en-US" sz="4400" b="1" dirty="0" smtClean="0">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en-US" sz="2800" dirty="0" smtClean="0"/>
              <a:t>The Union can only act in a policy area if:</a:t>
            </a:r>
            <a:br>
              <a:rPr lang="en-US" sz="2800" dirty="0" smtClean="0"/>
            </a:br>
            <a:r>
              <a:rPr lang="en-US" sz="2800" dirty="0" smtClean="0"/>
              <a:t/>
            </a:r>
            <a:br>
              <a:rPr lang="en-US" sz="2800" dirty="0" smtClean="0"/>
            </a:br>
            <a:r>
              <a:rPr lang="en-US" sz="2700" dirty="0" smtClean="0"/>
              <a:t>1. the action falls within the competences conferred upon the EU by the Treaties (</a:t>
            </a:r>
            <a:r>
              <a:rPr lang="en-US" sz="2700" dirty="0" smtClean="0">
                <a:solidFill>
                  <a:srgbClr val="FF0000"/>
                </a:solidFill>
              </a:rPr>
              <a:t>principle of conferral</a:t>
            </a:r>
            <a:r>
              <a:rPr lang="en-US" sz="2700" dirty="0" smtClean="0"/>
              <a:t>);</a:t>
            </a:r>
            <a:br>
              <a:rPr lang="en-US" sz="2700" dirty="0" smtClean="0"/>
            </a:br>
            <a:r>
              <a:rPr lang="en-US" sz="2700" dirty="0" smtClean="0"/>
              <a:t/>
            </a:r>
            <a:br>
              <a:rPr lang="en-US" sz="2700" dirty="0" smtClean="0"/>
            </a:br>
            <a:r>
              <a:rPr lang="en-US" sz="2700" dirty="0" smtClean="0"/>
              <a:t>2. in the context of competences </a:t>
            </a:r>
            <a:r>
              <a:rPr lang="en-US" sz="2700" i="1" dirty="0" smtClean="0"/>
              <a:t>shared</a:t>
            </a:r>
            <a:r>
              <a:rPr lang="en-US" sz="2700" dirty="0" smtClean="0"/>
              <a:t> with Member States, an intervention by the Union is legitimate if the goal could be not achieved (or would be inefficiently achieved) at a national level (</a:t>
            </a:r>
            <a:r>
              <a:rPr lang="en-US" sz="2700" dirty="0" smtClean="0">
                <a:solidFill>
                  <a:srgbClr val="FF0000"/>
                </a:solidFill>
              </a:rPr>
              <a:t>principle of subsidiarity</a:t>
            </a:r>
            <a:r>
              <a:rPr lang="en-US" sz="2700" dirty="0" smtClean="0"/>
              <a:t>);</a:t>
            </a:r>
            <a:br>
              <a:rPr lang="en-US" sz="2700" dirty="0" smtClean="0"/>
            </a:br>
            <a:r>
              <a:rPr lang="en-US" sz="2700" dirty="0" smtClean="0"/>
              <a:t/>
            </a:r>
            <a:br>
              <a:rPr lang="en-US" sz="2700" dirty="0" smtClean="0"/>
            </a:br>
            <a:r>
              <a:rPr lang="en-US" sz="2700" dirty="0" smtClean="0"/>
              <a:t>3. the content and form of the action do not exceed what is necessary to achieve the objectives set by the Treaties (</a:t>
            </a:r>
            <a:r>
              <a:rPr lang="en-US" sz="2700" dirty="0" smtClean="0">
                <a:solidFill>
                  <a:srgbClr val="FF0000"/>
                </a:solidFill>
              </a:rPr>
              <a:t>principle of proportionality</a:t>
            </a:r>
            <a:r>
              <a:rPr lang="en-US" sz="2700" dirty="0" smtClean="0"/>
              <a:t>).</a:t>
            </a:r>
            <a:r>
              <a:rPr lang="en-US" sz="2800" dirty="0" smtClean="0"/>
              <a:t/>
            </a:r>
            <a:br>
              <a:rPr lang="en-US" sz="2800" dirty="0" smtClean="0"/>
            </a:b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Summing-up conclusions</a:t>
            </a:r>
            <a:endParaRPr lang="en-US" sz="4400" b="1"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2. what are the main types of EU legislation?</a:t>
            </a:r>
            <a:r>
              <a:rPr lang="en-US" dirty="0"/>
              <a:t/>
            </a:r>
            <a:br>
              <a:rPr lang="en-US" dirty="0"/>
            </a:br>
            <a:r>
              <a:rPr lang="en-US" dirty="0" smtClean="0"/>
              <a:t/>
            </a:r>
            <a:br>
              <a:rPr lang="en-US" dirty="0" smtClean="0"/>
            </a:br>
            <a:endParaRPr lang="en-US" sz="33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en-US" sz="3900" dirty="0" smtClean="0"/>
              <a:t/>
            </a:r>
            <a:br>
              <a:rPr lang="en-US" sz="3900" dirty="0" smtClean="0"/>
            </a:br>
            <a:r>
              <a:rPr lang="en-US" sz="3900" b="1" dirty="0" smtClean="0"/>
              <a:t>- regulations</a:t>
            </a:r>
            <a:br>
              <a:rPr lang="en-US" sz="3900" b="1" dirty="0" smtClean="0"/>
            </a:br>
            <a:r>
              <a:rPr lang="en-US" sz="3900" b="1" dirty="0" smtClean="0"/>
              <a:t>- directives</a:t>
            </a:r>
            <a:br>
              <a:rPr lang="en-US" sz="3900" b="1" dirty="0" smtClean="0"/>
            </a:br>
            <a:r>
              <a:rPr lang="en-US" sz="3900" b="1" dirty="0" smtClean="0"/>
              <a:t>- decisions</a:t>
            </a:r>
            <a:br>
              <a:rPr lang="en-US" sz="3900" b="1" dirty="0" smtClean="0"/>
            </a:br>
            <a:r>
              <a:rPr lang="en-US" sz="3900" dirty="0" smtClean="0"/>
              <a:t/>
            </a:r>
            <a:br>
              <a:rPr lang="en-US" sz="3900" dirty="0" smtClean="0"/>
            </a:br>
            <a:r>
              <a:rPr lang="en-US" sz="3900" dirty="0" smtClean="0"/>
              <a:t>- recommendations</a:t>
            </a:r>
            <a:br>
              <a:rPr lang="en-US" sz="3900" dirty="0" smtClean="0"/>
            </a:br>
            <a:r>
              <a:rPr lang="en-US" sz="3900" dirty="0" smtClean="0"/>
              <a:t>- opinions</a:t>
            </a:r>
            <a:r>
              <a:rPr lang="en-US" sz="3900" smtClean="0"/>
              <a:t/>
            </a:r>
            <a:br>
              <a:rPr lang="en-US" sz="3900" smtClean="0"/>
            </a:br>
            <a:r>
              <a:rPr lang="en-US" sz="3900" smtClean="0"/>
              <a:t>- “</a:t>
            </a:r>
            <a:r>
              <a:rPr lang="en-US" sz="3900" dirty="0" smtClean="0"/>
              <a:t>atypical” deeds</a:t>
            </a:r>
            <a:r>
              <a:rPr lang="it-IT" sz="3600" dirty="0" smtClean="0"/>
              <a:t/>
            </a:r>
            <a:br>
              <a:rPr lang="it-IT" sz="3600" dirty="0" smtClean="0"/>
            </a:b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Sources of EU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 The act may directly applicable     in domestic law</a:t>
            </a:r>
            <a:br>
              <a:rPr lang="en-US" sz="2800" dirty="0" smtClean="0"/>
            </a:br>
            <a:r>
              <a:rPr lang="en-US" sz="2800" dirty="0" smtClean="0"/>
              <a:t/>
            </a:r>
            <a:br>
              <a:rPr lang="en-US" sz="2800" dirty="0" smtClean="0"/>
            </a:br>
            <a:r>
              <a:rPr lang="en-US" sz="2800" dirty="0" smtClean="0"/>
              <a:t>- Procedure to be followed to challenge each act</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importance of identifying the category</a:t>
            </a:r>
            <a:r>
              <a:rPr lang="en-US" sz="4400" b="1" dirty="0" smtClean="0">
                <a:latin typeface="+mj-lt"/>
                <a:ea typeface="+mj-ea"/>
                <a:cs typeface="+mj-cs"/>
              </a:rPr>
              <a:t> of act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139952" y="1268760"/>
            <a:ext cx="648072" cy="2304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5292080" y="1268760"/>
            <a:ext cx="648072" cy="3168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In order to identify the applicable category, we should make reference to: </a:t>
            </a:r>
            <a:br>
              <a:rPr lang="en-US" sz="2800" dirty="0" smtClean="0"/>
            </a:br>
            <a:r>
              <a:rPr lang="en-US" sz="2800" dirty="0" smtClean="0"/>
              <a:t/>
            </a:r>
            <a:br>
              <a:rPr lang="en-US" sz="2800" dirty="0" smtClean="0"/>
            </a:br>
            <a:r>
              <a:rPr lang="en-US" sz="2800" dirty="0" smtClean="0"/>
              <a:t>- </a:t>
            </a:r>
            <a:r>
              <a:rPr lang="en-US" sz="2800" b="1" u="sng" dirty="0" smtClean="0"/>
              <a:t>its title</a:t>
            </a:r>
            <a:r>
              <a:rPr lang="en-US" sz="2800" dirty="0" smtClean="0"/>
              <a:t> (if the act makes reference to a particular form or procedure)</a:t>
            </a:r>
            <a:br>
              <a:rPr lang="en-US" sz="2800" dirty="0" smtClean="0"/>
            </a:br>
            <a:r>
              <a:rPr lang="en-US" sz="2800" dirty="0" smtClean="0"/>
              <a:t/>
            </a:r>
            <a:br>
              <a:rPr lang="en-US" sz="2800" dirty="0" smtClean="0"/>
            </a:br>
            <a:r>
              <a:rPr lang="en-US" sz="2800" dirty="0" smtClean="0"/>
              <a:t>- </a:t>
            </a:r>
            <a:r>
              <a:rPr lang="en-US" sz="2800" b="1" u="sng" dirty="0" smtClean="0"/>
              <a:t>its actual contents and subject matter</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importance of identifying the category</a:t>
            </a:r>
            <a:r>
              <a:rPr lang="en-US" sz="4400" b="1" dirty="0" smtClean="0">
                <a:latin typeface="+mj-lt"/>
                <a:ea typeface="+mj-ea"/>
                <a:cs typeface="+mj-cs"/>
              </a:rPr>
              <a:t> of act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8" name="Parentesi graffa aperta 7"/>
          <p:cNvSpPr/>
          <p:nvPr/>
        </p:nvSpPr>
        <p:spPr>
          <a:xfrm>
            <a:off x="0" y="3933056"/>
            <a:ext cx="1259632" cy="19442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The legislator’s duty to provide a “rationale”: factual  and legal basis of the act (“</a:t>
            </a:r>
            <a:r>
              <a:rPr lang="en-US" sz="2800" i="1" dirty="0" smtClean="0"/>
              <a:t>whereas…</a:t>
            </a:r>
            <a:r>
              <a:rPr lang="en-US" sz="2800" dirty="0" smtClean="0"/>
              <a:t>”)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solidFill>
                  <a:srgbClr val="FF0000"/>
                </a:solidFill>
              </a:rPr>
              <a:t>in absence of a justification</a:t>
            </a:r>
            <a:r>
              <a:rPr lang="en-US" sz="2800" dirty="0" smtClean="0"/>
              <a:t>, an act may be held as invalid, since, in case of dispute, the Court is not in a position to consider and analyze its rationale</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Creation of a EU </a:t>
            </a:r>
            <a:r>
              <a:rPr lang="en-US" sz="4400" b="1" dirty="0" smtClean="0">
                <a:latin typeface="+mj-lt"/>
                <a:ea typeface="+mj-ea"/>
                <a:cs typeface="+mj-cs"/>
              </a:rPr>
              <a:t>act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3923928" y="3717032"/>
            <a:ext cx="136815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800" dirty="0" smtClean="0"/>
              <a:t>The legislator’s duty to provide a “rationale”: factual  and legal basis of the act (“</a:t>
            </a:r>
            <a:r>
              <a:rPr lang="en-US" sz="2800" i="1" dirty="0" smtClean="0"/>
              <a:t>whereas…</a:t>
            </a:r>
            <a:r>
              <a:rPr lang="en-US" sz="2800" dirty="0" smtClean="0"/>
              <a:t>”)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the legislator does not necessarily need to include a full description of the factual background (the context in which the act is born may be held as implicit)</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Creation of a EU </a:t>
            </a:r>
            <a:r>
              <a:rPr lang="en-US" sz="4400" b="1" dirty="0" smtClean="0">
                <a:latin typeface="+mj-lt"/>
                <a:ea typeface="+mj-ea"/>
                <a:cs typeface="+mj-cs"/>
              </a:rPr>
              <a:t>act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3923928" y="3717032"/>
            <a:ext cx="136815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fontScale="90000"/>
          </a:bodyPr>
          <a:lstStyle/>
          <a:p>
            <a:r>
              <a:rPr lang="en-US" b="1" dirty="0" smtClean="0"/>
              <a:t/>
            </a:r>
            <a:br>
              <a:rPr lang="en-US" b="1" dirty="0" smtClean="0"/>
            </a:br>
            <a:r>
              <a:rPr lang="en-US" b="1" dirty="0" smtClean="0"/>
              <a:t/>
            </a:r>
            <a:br>
              <a:rPr lang="en-US" b="1" dirty="0" smtClean="0"/>
            </a:br>
            <a:r>
              <a:rPr lang="en-US" b="1" u="sng" dirty="0" smtClean="0"/>
              <a:t>INDEX</a:t>
            </a:r>
            <a:r>
              <a:rPr lang="en-US" b="1" dirty="0" smtClean="0"/>
              <a:t/>
            </a:r>
            <a:br>
              <a:rPr lang="en-US" b="1" dirty="0" smtClean="0"/>
            </a:br>
            <a:r>
              <a:rPr lang="en-US" b="1" dirty="0" smtClean="0"/>
              <a:t/>
            </a:r>
            <a:br>
              <a:rPr lang="en-US" b="1" dirty="0" smtClean="0"/>
            </a:br>
            <a:r>
              <a:rPr lang="en-US" b="1" dirty="0" smtClean="0"/>
              <a:t>1. on which conditions is the EU entitled to act?</a:t>
            </a:r>
            <a:br>
              <a:rPr lang="en-US" b="1" dirty="0" smtClean="0"/>
            </a:br>
            <a:r>
              <a:rPr lang="en-US" b="1" dirty="0" smtClean="0"/>
              <a:t/>
            </a:r>
            <a:br>
              <a:rPr lang="en-US" b="1" dirty="0" smtClean="0"/>
            </a:br>
            <a:r>
              <a:rPr lang="en-US" b="1" dirty="0" smtClean="0"/>
              <a:t>2. what are the main types of EU legislation?</a:t>
            </a:r>
            <a:r>
              <a:rPr lang="en-US" dirty="0"/>
              <a:t/>
            </a:r>
            <a:br>
              <a:rPr lang="en-US" dirty="0"/>
            </a:br>
            <a:r>
              <a:rPr lang="en-US" dirty="0" smtClean="0"/>
              <a:t/>
            </a:r>
            <a:br>
              <a:rPr lang="en-US" dirty="0" smtClean="0"/>
            </a:br>
            <a:endParaRPr lang="en-US" sz="33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Regulations:</a:t>
            </a:r>
            <a:br>
              <a:rPr lang="en-US" sz="2800" dirty="0" smtClean="0"/>
            </a:br>
            <a:r>
              <a:rPr lang="en-US" sz="2800" dirty="0" smtClean="0"/>
              <a:t/>
            </a:r>
            <a:br>
              <a:rPr lang="en-US" sz="2800" dirty="0" smtClean="0"/>
            </a:br>
            <a:r>
              <a:rPr lang="en-US" sz="2800" dirty="0" smtClean="0"/>
              <a:t>1- have general application</a:t>
            </a:r>
            <a:br>
              <a:rPr lang="en-US" sz="2800" dirty="0" smtClean="0"/>
            </a:br>
            <a:r>
              <a:rPr lang="en-US" sz="2800" dirty="0" smtClean="0"/>
              <a:t>2- are binding </a:t>
            </a:r>
            <a:r>
              <a:rPr lang="en-US" sz="2800" i="1" dirty="0" smtClean="0"/>
              <a:t>in their entirety </a:t>
            </a:r>
            <a:r>
              <a:rPr lang="en-US" sz="2800" dirty="0" smtClean="0"/>
              <a:t/>
            </a:r>
            <a:br>
              <a:rPr lang="en-US" sz="2800" dirty="0" smtClean="0"/>
            </a:br>
            <a:r>
              <a:rPr lang="en-US" sz="2800" dirty="0" smtClean="0"/>
              <a:t>3- are directly applicable in all Member States</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REGULATIONS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800" dirty="0" smtClean="0"/>
              <a:t>- </a:t>
            </a:r>
            <a:r>
              <a:rPr lang="en-US" sz="2800" dirty="0" smtClean="0"/>
              <a:t>Regulations </a:t>
            </a:r>
            <a:r>
              <a:rPr lang="en-US" sz="2800" dirty="0" smtClean="0"/>
              <a:t>have general application. </a:t>
            </a:r>
            <a:r>
              <a:rPr lang="en-US" sz="2800" i="1" dirty="0" smtClean="0">
                <a:solidFill>
                  <a:srgbClr val="FF0000"/>
                </a:solidFill>
              </a:rPr>
              <a:t>But what if a Regulation envisages specific persons? The case of regulations against terrorism</a:t>
            </a:r>
            <a:r>
              <a:rPr lang="en-US" sz="2800" dirty="0" smtClean="0"/>
              <a:t/>
            </a:r>
            <a:br>
              <a:rPr lang="en-US" sz="2800" dirty="0" smtClean="0"/>
            </a:br>
            <a:r>
              <a:rPr lang="en-US" sz="2800" dirty="0" smtClean="0"/>
              <a:t/>
            </a:r>
            <a:br>
              <a:rPr lang="en-US" sz="2800" dirty="0" smtClean="0"/>
            </a:br>
            <a:r>
              <a:rPr lang="en-US" sz="2800" dirty="0" smtClean="0"/>
              <a:t>- Regulations do not need any implementation measure. </a:t>
            </a:r>
            <a:r>
              <a:rPr lang="en-US" sz="2800" i="1" dirty="0" smtClean="0">
                <a:solidFill>
                  <a:srgbClr val="FF0000"/>
                </a:solidFill>
              </a:rPr>
              <a:t>But what if a regulation needs some enactment decision (specifying practical aspects), to be approved by Member States?  May/should Member States provide for sanctions to be applied in case that citizens act in breach of an EU Regulation?</a:t>
            </a:r>
            <a:r>
              <a:rPr lang="en-US" sz="2800" dirty="0" smtClean="0"/>
              <a:t/>
            </a:r>
            <a:br>
              <a:rPr lang="en-US" sz="2800" dirty="0" smtClean="0"/>
            </a:br>
            <a:r>
              <a:rPr lang="en-US" sz="2800" dirty="0" smtClean="0"/>
              <a:t/>
            </a:r>
            <a:br>
              <a:rPr lang="en-US" sz="2800" dirty="0" smtClean="0"/>
            </a:br>
            <a:r>
              <a:rPr lang="en-US" sz="2800" dirty="0" smtClean="0"/>
              <a:t>-  Regulations directly apply in all Member States. </a:t>
            </a:r>
            <a:r>
              <a:rPr lang="en-US" sz="2800" i="1" dirty="0" smtClean="0">
                <a:solidFill>
                  <a:srgbClr val="FF0000"/>
                </a:solidFill>
              </a:rPr>
              <a:t>But what if a Regulation applies to some of them only?</a:t>
            </a:r>
            <a:endParaRPr lang="en-US" sz="2800" i="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REGULATIONS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132856"/>
            <a:ext cx="7772400" cy="3744415"/>
          </a:xfrm>
        </p:spPr>
        <p:txBody>
          <a:bodyPr>
            <a:normAutofit/>
          </a:bodyPr>
          <a:lstStyle/>
          <a:p>
            <a:pPr algn="l"/>
            <a:r>
              <a:rPr lang="en-US" sz="2800" dirty="0" smtClean="0"/>
              <a:t>Regulations create </a:t>
            </a:r>
            <a:r>
              <a:rPr lang="en-US" sz="3200" dirty="0" smtClean="0">
                <a:solidFill>
                  <a:srgbClr val="FF0000"/>
                </a:solidFill>
              </a:rPr>
              <a:t>rights which are directly enforceable by each individual before domestic Courts</a:t>
            </a:r>
            <a:r>
              <a:rPr lang="en-US" sz="2800" dirty="0" smtClean="0"/>
              <a:t>, both against other individuals (“</a:t>
            </a:r>
            <a:r>
              <a:rPr lang="en-US" sz="2800" b="1" dirty="0" smtClean="0"/>
              <a:t>horizontal</a:t>
            </a:r>
            <a:r>
              <a:rPr lang="en-US" sz="2800" dirty="0" smtClean="0"/>
              <a:t>” relationships), and against the State / public bodies (“</a:t>
            </a:r>
            <a:r>
              <a:rPr lang="en-US" sz="2800" b="1" dirty="0" smtClean="0"/>
              <a:t>vertical</a:t>
            </a:r>
            <a:r>
              <a:rPr lang="en-US" sz="2800" dirty="0" smtClean="0"/>
              <a:t>” relationships).</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REGULATIONS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0848"/>
            <a:ext cx="7772400" cy="4032447"/>
          </a:xfrm>
        </p:spPr>
        <p:txBody>
          <a:bodyPr>
            <a:normAutofit fontScale="90000"/>
          </a:bodyPr>
          <a:lstStyle/>
          <a:p>
            <a:pPr algn="l"/>
            <a:r>
              <a:rPr lang="en-US" sz="2800" dirty="0" smtClean="0"/>
              <a:t>Directives:</a:t>
            </a:r>
            <a:br>
              <a:rPr lang="en-US" sz="2800" dirty="0" smtClean="0"/>
            </a:br>
            <a:r>
              <a:rPr lang="en-US" sz="2800" dirty="0" smtClean="0"/>
              <a:t/>
            </a:r>
            <a:br>
              <a:rPr lang="en-US" sz="2800" dirty="0" smtClean="0"/>
            </a:br>
            <a:r>
              <a:rPr lang="en-US" sz="2800" dirty="0" smtClean="0"/>
              <a:t>1- do not necessarily have general application</a:t>
            </a:r>
            <a:br>
              <a:rPr lang="en-US" sz="2800" dirty="0" smtClean="0"/>
            </a:br>
            <a:r>
              <a:rPr lang="en-US" sz="2800" dirty="0" smtClean="0"/>
              <a:t/>
            </a:r>
            <a:br>
              <a:rPr lang="en-US" sz="2800" dirty="0" smtClean="0"/>
            </a:br>
            <a:r>
              <a:rPr lang="en-US" sz="2800" dirty="0" smtClean="0"/>
              <a:t>2- are addressed to Member States only</a:t>
            </a:r>
            <a:br>
              <a:rPr lang="en-US" sz="2800" dirty="0" smtClean="0"/>
            </a:br>
            <a:r>
              <a:rPr lang="en-US" sz="2800" dirty="0" smtClean="0"/>
              <a:t/>
            </a:r>
            <a:br>
              <a:rPr lang="en-US" sz="2800" dirty="0" smtClean="0"/>
            </a:br>
            <a:r>
              <a:rPr lang="en-US" sz="2800" dirty="0" smtClean="0"/>
              <a:t>3- require implementation measures to be adopted by Member States</a:t>
            </a:r>
            <a:br>
              <a:rPr lang="en-US" sz="2800" dirty="0" smtClean="0"/>
            </a:br>
            <a:r>
              <a:rPr lang="en-US" sz="2800" dirty="0" smtClean="0"/>
              <a:t/>
            </a:r>
            <a:br>
              <a:rPr lang="en-US" sz="2800" dirty="0" smtClean="0"/>
            </a:br>
            <a:r>
              <a:rPr lang="en-US" sz="2800" dirty="0" smtClean="0"/>
              <a:t>4- are binding </a:t>
            </a:r>
            <a:r>
              <a:rPr lang="en-US" sz="2800" u="sng" dirty="0" smtClean="0"/>
              <a:t>as to the result to be achieved</a:t>
            </a:r>
            <a:r>
              <a:rPr lang="en-US" sz="2800" dirty="0" smtClean="0"/>
              <a:t>; Member States remain free to choose the forms and methods to implement directives into domestic law. Directives are </a:t>
            </a:r>
            <a:r>
              <a:rPr lang="en-US" sz="2800" u="sng" dirty="0" smtClean="0"/>
              <a:t>generally more in line with the principles of subsidiarity and proportionality</a:t>
            </a:r>
            <a:endParaRPr lang="en-US" sz="2800"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DIRECTIVES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44824"/>
            <a:ext cx="7772400" cy="4248471"/>
          </a:xfrm>
        </p:spPr>
        <p:txBody>
          <a:bodyPr>
            <a:normAutofit fontScale="90000"/>
          </a:bodyPr>
          <a:lstStyle/>
          <a:p>
            <a:pPr algn="l"/>
            <a:r>
              <a:rPr lang="en-US" sz="2800" dirty="0" smtClean="0"/>
              <a:t>- Directives need to be implemented into national laws. </a:t>
            </a:r>
            <a:r>
              <a:rPr lang="en-US" sz="2800" i="1" dirty="0" smtClean="0">
                <a:solidFill>
                  <a:srgbClr val="FF0000"/>
                </a:solidFill>
              </a:rPr>
              <a:t>What if a directive already contains a detailed and complete regulation of the relevant policy area? Are “detailed” directives illegitimate?</a:t>
            </a:r>
            <a:r>
              <a:rPr lang="en-US" sz="2800" dirty="0" smtClean="0"/>
              <a:t/>
            </a:r>
            <a:br>
              <a:rPr lang="en-US" sz="2800" dirty="0" smtClean="0"/>
            </a:br>
            <a:r>
              <a:rPr lang="en-US" sz="2800" dirty="0" smtClean="0"/>
              <a:t/>
            </a:r>
            <a:br>
              <a:rPr lang="en-US" sz="2800" dirty="0" smtClean="0"/>
            </a:br>
            <a:r>
              <a:rPr lang="en-US" sz="2800" dirty="0" smtClean="0"/>
              <a:t>- Member States must implement directives by a given deadline. </a:t>
            </a:r>
            <a:r>
              <a:rPr lang="en-US" sz="2800" i="1" dirty="0" smtClean="0">
                <a:solidFill>
                  <a:srgbClr val="FF0000"/>
                </a:solidFill>
              </a:rPr>
              <a:t>Is there any obligation </a:t>
            </a:r>
            <a:r>
              <a:rPr lang="en-US" sz="2800" i="1" u="sng" dirty="0" smtClean="0">
                <a:solidFill>
                  <a:srgbClr val="FF0000"/>
                </a:solidFill>
              </a:rPr>
              <a:t>before</a:t>
            </a:r>
            <a:r>
              <a:rPr lang="en-US" sz="2800" i="1" dirty="0" smtClean="0">
                <a:solidFill>
                  <a:srgbClr val="FF0000"/>
                </a:solidFill>
              </a:rPr>
              <a:t> the elapse of the deadline? What if a directive is not implemented (or it is inadequately implemented) by the deadline? Infringement proceeding + possible restoration of damages in favor of individuals</a:t>
            </a:r>
            <a:br>
              <a:rPr lang="en-US" sz="2800" i="1" dirty="0" smtClean="0">
                <a:solidFill>
                  <a:srgbClr val="FF0000"/>
                </a:solidFill>
              </a:rPr>
            </a:br>
            <a:r>
              <a:rPr lang="en-US" sz="2800" i="1" dirty="0" smtClean="0"/>
              <a:t/>
            </a:r>
            <a:br>
              <a:rPr lang="en-US" sz="2800" i="1" dirty="0" smtClean="0"/>
            </a:br>
            <a:r>
              <a:rPr lang="en-US" sz="2800" dirty="0" smtClean="0"/>
              <a:t>- Member States are free to choose the most appropriate methods to implement directive. </a:t>
            </a:r>
            <a:r>
              <a:rPr lang="en-US" sz="2800" i="1" dirty="0" smtClean="0">
                <a:solidFill>
                  <a:srgbClr val="FF0000"/>
                </a:solidFill>
              </a:rPr>
              <a:t>Is this freedom absolute? </a:t>
            </a:r>
            <a:endParaRPr lang="en-US" sz="2800" i="1" dirty="0">
              <a:solidFill>
                <a:srgbClr val="FF0000"/>
              </a:solidFill>
            </a:endParaRPr>
          </a:p>
        </p:txBody>
      </p:sp>
      <p:sp>
        <p:nvSpPr>
          <p:cNvPr id="4" name="Titolo 1"/>
          <p:cNvSpPr txBox="1">
            <a:spLocks/>
          </p:cNvSpPr>
          <p:nvPr/>
        </p:nvSpPr>
        <p:spPr>
          <a:xfrm>
            <a:off x="827584" y="332657"/>
            <a:ext cx="7772400" cy="100811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DIRECTIVES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628800"/>
            <a:ext cx="7772400" cy="4896544"/>
          </a:xfrm>
        </p:spPr>
        <p:txBody>
          <a:bodyPr>
            <a:noAutofit/>
          </a:bodyPr>
          <a:lstStyle/>
          <a:p>
            <a:pPr algn="l"/>
            <a:r>
              <a:rPr lang="en-US" sz="2300" dirty="0" smtClean="0"/>
              <a:t>- A directive may have direct effect in Italy and, thus, </a:t>
            </a:r>
            <a:r>
              <a:rPr lang="en-US" sz="2300" dirty="0" smtClean="0">
                <a:solidFill>
                  <a:srgbClr val="FF0000"/>
                </a:solidFill>
              </a:rPr>
              <a:t>create rights directly enforceable by individuals against the State before local Courts</a:t>
            </a:r>
            <a:r>
              <a:rPr lang="en-US" sz="2300" dirty="0" smtClean="0"/>
              <a:t>. This subject to:</a:t>
            </a:r>
            <a:br>
              <a:rPr lang="en-US" sz="2300" dirty="0" smtClean="0"/>
            </a:br>
            <a:r>
              <a:rPr lang="en-US" sz="2300" dirty="0" smtClean="0"/>
              <a:t/>
            </a:r>
            <a:br>
              <a:rPr lang="en-US" sz="2300" dirty="0" smtClean="0"/>
            </a:br>
            <a:r>
              <a:rPr lang="en-US" sz="2300" b="1" dirty="0" smtClean="0"/>
              <a:t>(A) the directive being sufficiently “</a:t>
            </a:r>
            <a:r>
              <a:rPr lang="en-US" sz="2300" b="1" i="1" dirty="0" smtClean="0"/>
              <a:t>clear and precise</a:t>
            </a:r>
            <a:r>
              <a:rPr lang="en-US" sz="2300" b="1" dirty="0" smtClean="0"/>
              <a:t>”; </a:t>
            </a:r>
            <a:br>
              <a:rPr lang="en-US" sz="2300" b="1" dirty="0" smtClean="0"/>
            </a:br>
            <a:r>
              <a:rPr lang="en-US" sz="2300" b="1" dirty="0" smtClean="0"/>
              <a:t/>
            </a:r>
            <a:br>
              <a:rPr lang="en-US" sz="2300" b="1" dirty="0" smtClean="0"/>
            </a:br>
            <a:r>
              <a:rPr lang="en-US" sz="2300" b="1" dirty="0" smtClean="0"/>
              <a:t>(B) the directive imposing an unconditional obligation on the Member States;</a:t>
            </a:r>
            <a:br>
              <a:rPr lang="en-US" sz="2300" b="1" dirty="0" smtClean="0"/>
            </a:br>
            <a:r>
              <a:rPr lang="en-US" sz="2300" b="1" dirty="0" smtClean="0"/>
              <a:t/>
            </a:r>
            <a:br>
              <a:rPr lang="en-US" sz="2300" b="1" dirty="0" smtClean="0"/>
            </a:br>
            <a:r>
              <a:rPr lang="en-US" sz="2300" b="1" dirty="0" smtClean="0"/>
              <a:t>(C) the directive being aimed at creating rights in favor of individuals;</a:t>
            </a:r>
            <a:br>
              <a:rPr lang="en-US" sz="2300" b="1" dirty="0" smtClean="0"/>
            </a:br>
            <a:r>
              <a:rPr lang="en-US" sz="2300" b="1" dirty="0" smtClean="0"/>
              <a:t/>
            </a:r>
            <a:br>
              <a:rPr lang="en-US" sz="2300" b="1" dirty="0" smtClean="0"/>
            </a:br>
            <a:r>
              <a:rPr lang="en-US" sz="2300" b="1" dirty="0" smtClean="0"/>
              <a:t>(D) the deadline for implementation being expired and the Directive being not implemented in the Member State</a:t>
            </a:r>
            <a:endParaRPr lang="en-US" sz="2300" b="1" i="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DIRECTIVES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628800"/>
            <a:ext cx="7772400" cy="4896544"/>
          </a:xfrm>
        </p:spPr>
        <p:txBody>
          <a:bodyPr>
            <a:noAutofit/>
          </a:bodyPr>
          <a:lstStyle/>
          <a:p>
            <a:pPr algn="l"/>
            <a:r>
              <a:rPr lang="en-US" sz="2300" dirty="0" smtClean="0"/>
              <a:t>Directive, however, may “direct effect” </a:t>
            </a:r>
            <a:r>
              <a:rPr lang="en-US" sz="2300" u="sng" dirty="0" smtClean="0"/>
              <a:t>with respect to “vertical” relationships only</a:t>
            </a:r>
            <a:r>
              <a:rPr lang="en-US" sz="2300" dirty="0" smtClean="0"/>
              <a:t> </a:t>
            </a:r>
            <a:endParaRPr lang="en-US" sz="2300" b="1" i="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DIRECTIVES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3923928" y="1988840"/>
            <a:ext cx="1224136" cy="1656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800" dirty="0" smtClean="0"/>
              <a:t>Decisions:</a:t>
            </a:r>
            <a:br>
              <a:rPr lang="en-US" sz="2800" dirty="0" smtClean="0"/>
            </a:br>
            <a:r>
              <a:rPr lang="en-US" sz="2800" dirty="0" smtClean="0"/>
              <a:t/>
            </a:r>
            <a:br>
              <a:rPr lang="en-US" sz="2800" dirty="0" smtClean="0"/>
            </a:br>
            <a:r>
              <a:rPr lang="en-US" sz="2800" dirty="0" smtClean="0"/>
              <a:t>1- are binding in their entirety</a:t>
            </a:r>
            <a:br>
              <a:rPr lang="en-US" sz="2800" dirty="0" smtClean="0"/>
            </a:br>
            <a:r>
              <a:rPr lang="en-US" sz="2800" dirty="0" smtClean="0"/>
              <a:t/>
            </a:r>
            <a:br>
              <a:rPr lang="en-US" sz="2800" dirty="0" smtClean="0"/>
            </a:br>
            <a:r>
              <a:rPr lang="en-US" sz="2800" dirty="0" smtClean="0"/>
              <a:t>2- may either specify their addressees or not  (after the Treaty of Lisbon)</a:t>
            </a:r>
            <a:br>
              <a:rPr lang="en-US" sz="2800" dirty="0" smtClean="0"/>
            </a:br>
            <a:r>
              <a:rPr lang="en-US" sz="2800" dirty="0" smtClean="0"/>
              <a:t/>
            </a:r>
            <a:br>
              <a:rPr lang="en-US" sz="2800" dirty="0" smtClean="0"/>
            </a:br>
            <a:r>
              <a:rPr lang="en-US" sz="2800" dirty="0" smtClean="0"/>
              <a:t>3- may be addressed to either Member States (</a:t>
            </a:r>
            <a:r>
              <a:rPr lang="en-US" sz="2800" i="1" dirty="0" smtClean="0"/>
              <a:t>e.g</a:t>
            </a:r>
            <a:r>
              <a:rPr lang="en-US" sz="2800" dirty="0" smtClean="0"/>
              <a:t>., decisions regarding State aids) or to individuals (</a:t>
            </a:r>
            <a:r>
              <a:rPr lang="en-US" sz="2800" i="1" dirty="0" smtClean="0"/>
              <a:t>e.g</a:t>
            </a:r>
            <a:r>
              <a:rPr lang="en-US" sz="2800" dirty="0" smtClean="0"/>
              <a:t>., decisions regarding competition among undertakings)</a:t>
            </a:r>
            <a:br>
              <a:rPr lang="en-US" sz="2800" dirty="0" smtClean="0"/>
            </a:br>
            <a:r>
              <a:rPr lang="en-US" sz="2800" dirty="0" smtClean="0"/>
              <a:t/>
            </a:r>
            <a:br>
              <a:rPr lang="en-US" sz="2800" dirty="0" smtClean="0"/>
            </a:br>
            <a:r>
              <a:rPr lang="en-US" sz="2800" dirty="0" smtClean="0"/>
              <a:t>4- depending </a:t>
            </a:r>
            <a:r>
              <a:rPr lang="en-US" sz="2800" smtClean="0"/>
              <a:t>on each specific </a:t>
            </a:r>
            <a:r>
              <a:rPr lang="en-US" sz="2800" dirty="0" smtClean="0"/>
              <a:t>case, may have direct effect in Italy</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DECISIONS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1. on which conditions is the EU entitled to act?</a:t>
            </a:r>
            <a:br>
              <a:rPr lang="en-US" b="1" dirty="0" smtClean="0"/>
            </a:br>
            <a:r>
              <a:rPr lang="en-US" dirty="0" smtClean="0"/>
              <a:t/>
            </a:r>
            <a:br>
              <a:rPr lang="en-US" dirty="0" smtClean="0"/>
            </a:br>
            <a:endParaRPr lang="en-US" sz="3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100" b="1" dirty="0" smtClean="0">
                <a:latin typeface="+mj-lt"/>
                <a:ea typeface="+mj-ea"/>
                <a:cs typeface="+mj-cs"/>
              </a:rPr>
              <a:t>When is the Union entitled to act in a policy area? </a:t>
            </a:r>
            <a:r>
              <a:rPr lang="en-US" sz="4400" b="1" baseline="0" dirty="0" smtClean="0">
                <a:latin typeface="+mj-lt"/>
                <a:ea typeface="+mj-ea"/>
                <a:cs typeface="+mj-cs"/>
              </a:rPr>
              <a:t>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Ovale 4"/>
          <p:cNvSpPr/>
          <p:nvPr/>
        </p:nvSpPr>
        <p:spPr>
          <a:xfrm>
            <a:off x="1187624" y="1916832"/>
            <a:ext cx="676875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t>The principle of conferral</a:t>
            </a:r>
            <a:endParaRPr lang="en-US" sz="2500" b="1" dirty="0"/>
          </a:p>
        </p:txBody>
      </p:sp>
      <p:sp>
        <p:nvSpPr>
          <p:cNvPr id="6" name="Ovale 5"/>
          <p:cNvSpPr/>
          <p:nvPr/>
        </p:nvSpPr>
        <p:spPr>
          <a:xfrm>
            <a:off x="1403648" y="3429000"/>
            <a:ext cx="676875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t>The principle of subsidiarity</a:t>
            </a:r>
            <a:endParaRPr lang="en-US" sz="2500" b="1" dirty="0"/>
          </a:p>
        </p:txBody>
      </p:sp>
      <p:sp>
        <p:nvSpPr>
          <p:cNvPr id="7" name="Ovale 6"/>
          <p:cNvSpPr/>
          <p:nvPr/>
        </p:nvSpPr>
        <p:spPr>
          <a:xfrm>
            <a:off x="1331640" y="4869160"/>
            <a:ext cx="676875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t>The principle of proportionality</a:t>
            </a:r>
            <a:endParaRPr lang="en-US" sz="25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According to the </a:t>
            </a:r>
            <a:r>
              <a:rPr lang="en-US" sz="2800" dirty="0" smtClean="0">
                <a:solidFill>
                  <a:srgbClr val="FF0000"/>
                </a:solidFill>
              </a:rPr>
              <a:t>principle of conferral</a:t>
            </a:r>
            <a:r>
              <a:rPr lang="en-US" sz="2800" dirty="0" smtClean="0"/>
              <a:t>, the Union has only those competences that are conferred upon it by the Treaties</a:t>
            </a:r>
            <a:br>
              <a:rPr lang="en-US" sz="2800" dirty="0" smtClean="0"/>
            </a:br>
            <a:r>
              <a:rPr lang="en-US" sz="2800" dirty="0" smtClean="0"/>
              <a:t/>
            </a:r>
            <a:br>
              <a:rPr lang="en-US" sz="2800" dirty="0" smtClean="0"/>
            </a:br>
            <a:r>
              <a:rPr lang="en-US" sz="2800" dirty="0" smtClean="0"/>
              <a:t>- exclusive competences</a:t>
            </a:r>
            <a:br>
              <a:rPr lang="en-US" sz="2800" dirty="0" smtClean="0"/>
            </a:br>
            <a:r>
              <a:rPr lang="en-US" sz="2800" dirty="0" smtClean="0"/>
              <a:t>- competences shared with member States</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1. the principle of conferral</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Parentesi graffa aperta 4"/>
          <p:cNvSpPr/>
          <p:nvPr/>
        </p:nvSpPr>
        <p:spPr>
          <a:xfrm>
            <a:off x="395536" y="4581128"/>
            <a:ext cx="576064" cy="1152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The principle of subsidiarity aims at determining the level of </a:t>
            </a:r>
            <a:r>
              <a:rPr lang="en-US" sz="2800" smtClean="0"/>
              <a:t>intervention in </a:t>
            </a:r>
            <a:r>
              <a:rPr lang="en-US" sz="2800" dirty="0" smtClean="0"/>
              <a:t>the areas of competences </a:t>
            </a:r>
            <a:r>
              <a:rPr lang="en-US" sz="2800" i="1" dirty="0" smtClean="0"/>
              <a:t>shared</a:t>
            </a:r>
            <a:r>
              <a:rPr lang="en-US" sz="2800" dirty="0" smtClean="0"/>
              <a:t> between the EU and the Member States. </a:t>
            </a:r>
            <a:br>
              <a:rPr lang="en-US" sz="2800" dirty="0" smtClean="0"/>
            </a:br>
            <a:r>
              <a:rPr lang="en-US" sz="2800" dirty="0" smtClean="0"/>
              <a:t/>
            </a:r>
            <a:br>
              <a:rPr lang="en-US" sz="2800" dirty="0" smtClean="0"/>
            </a:br>
            <a:r>
              <a:rPr lang="en-US" sz="2800" dirty="0" smtClean="0"/>
              <a:t>According to the principle of subsidiarity, </a:t>
            </a:r>
            <a:r>
              <a:rPr lang="en-US" sz="2800" b="1" u="sng" dirty="0" smtClean="0"/>
              <a:t>the EU may only intervene if it is able to act more effectively than Member States</a:t>
            </a:r>
            <a:r>
              <a:rPr lang="en-US" sz="2800" dirty="0" smtClean="0"/>
              <a:t>.</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2. the principle</a:t>
            </a:r>
            <a:r>
              <a:rPr lang="en-US" sz="4400" b="1" dirty="0" smtClean="0">
                <a:latin typeface="+mj-lt"/>
                <a:ea typeface="+mj-ea"/>
                <a:cs typeface="+mj-cs"/>
              </a:rPr>
              <a:t> of subsidiarity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800" dirty="0" smtClean="0"/>
              <a:t>-    Does the action have </a:t>
            </a:r>
            <a:r>
              <a:rPr lang="en-US" sz="2800" dirty="0" smtClean="0">
                <a:solidFill>
                  <a:srgbClr val="FF0000"/>
                </a:solidFill>
              </a:rPr>
              <a:t>transnational aspects that cannot be dealt with by Member States</a:t>
            </a:r>
            <a:r>
              <a:rPr lang="en-US" sz="2800" dirty="0" smtClean="0"/>
              <a:t>?</a:t>
            </a:r>
            <a:br>
              <a:rPr lang="en-US" sz="2800" dirty="0" smtClean="0"/>
            </a:br>
            <a:r>
              <a:rPr lang="en-US" sz="2800" dirty="0" smtClean="0"/>
              <a:t/>
            </a:r>
            <a:br>
              <a:rPr lang="en-US" sz="2800" dirty="0" smtClean="0"/>
            </a:br>
            <a:r>
              <a:rPr lang="en-US" sz="2800" dirty="0" smtClean="0"/>
              <a:t>-    Would national action or the absence of action be </a:t>
            </a:r>
            <a:r>
              <a:rPr lang="en-US" sz="2800" dirty="0" smtClean="0">
                <a:solidFill>
                  <a:srgbClr val="FF0000"/>
                </a:solidFill>
              </a:rPr>
              <a:t>contrary to the aims/requirements of the EU Treaty</a:t>
            </a:r>
            <a:r>
              <a:rPr lang="en-US" sz="2800" dirty="0" smtClean="0"/>
              <a:t>?</a:t>
            </a:r>
            <a:br>
              <a:rPr lang="en-US" sz="2800" dirty="0" smtClean="0"/>
            </a:br>
            <a:r>
              <a:rPr lang="en-US" sz="2800" dirty="0" smtClean="0"/>
              <a:t/>
            </a:r>
            <a:br>
              <a:rPr lang="en-US" sz="2800" dirty="0" smtClean="0"/>
            </a:br>
            <a:r>
              <a:rPr lang="en-US" sz="2800" dirty="0" smtClean="0"/>
              <a:t>-    Does action at European level have </a:t>
            </a:r>
            <a:r>
              <a:rPr lang="en-US" sz="2800" dirty="0" smtClean="0">
                <a:solidFill>
                  <a:srgbClr val="FF0000"/>
                </a:solidFill>
              </a:rPr>
              <a:t>clear advantages</a:t>
            </a:r>
            <a:r>
              <a:rPr lang="en-US" sz="2800" dirty="0" smtClean="0"/>
              <a:t>? </a:t>
            </a:r>
            <a:r>
              <a:rPr lang="en-US" sz="2800" b="1" i="1" dirty="0" smtClean="0"/>
              <a:t>Added value </a:t>
            </a:r>
            <a:r>
              <a:rPr lang="en-US" sz="2800" dirty="0" smtClean="0"/>
              <a:t>of the European action, taking into consideration the size and effects of the action at stake</a:t>
            </a:r>
            <a:br>
              <a:rPr lang="en-US" sz="2800" dirty="0" smtClean="0"/>
            </a:b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a:t>
            </a:r>
            <a:r>
              <a:rPr lang="en-US" sz="4400" b="1" i="1" baseline="0" dirty="0" smtClean="0">
                <a:latin typeface="+mj-lt"/>
                <a:ea typeface="+mj-ea"/>
                <a:cs typeface="+mj-cs"/>
              </a:rPr>
              <a:t>follows</a:t>
            </a:r>
            <a:r>
              <a:rPr lang="en-US" sz="4400" b="1" baseline="0" dirty="0" smtClean="0">
                <a:latin typeface="+mj-lt"/>
                <a:ea typeface="+mj-ea"/>
                <a:cs typeface="+mj-cs"/>
              </a:rPr>
              <a:t>) the principle</a:t>
            </a:r>
            <a:r>
              <a:rPr lang="en-US" sz="4400" b="1" dirty="0" smtClean="0">
                <a:latin typeface="+mj-lt"/>
                <a:ea typeface="+mj-ea"/>
                <a:cs typeface="+mj-cs"/>
              </a:rPr>
              <a:t> of subsidiarity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628800"/>
            <a:ext cx="7772400" cy="4968552"/>
          </a:xfrm>
        </p:spPr>
        <p:txBody>
          <a:bodyPr>
            <a:noAutofit/>
          </a:bodyPr>
          <a:lstStyle/>
          <a:p>
            <a:pPr algn="l"/>
            <a:r>
              <a:rPr lang="en-US" sz="2300" dirty="0" smtClean="0"/>
              <a:t>-    According to the Protocol No. 2 attached to the Lisbon Treaty, the </a:t>
            </a:r>
            <a:r>
              <a:rPr lang="en-US" sz="2300" b="1" dirty="0" smtClean="0"/>
              <a:t>national Parliaments are entitled to supervise</a:t>
            </a:r>
            <a:r>
              <a:rPr lang="en-US" sz="2300" dirty="0" smtClean="0"/>
              <a:t> the EU actions in the light of the principle of subsidiarity; obligation of the European bodies to keep national Parliaments informed and updated</a:t>
            </a:r>
            <a:br>
              <a:rPr lang="en-US" sz="2300" dirty="0" smtClean="0"/>
            </a:br>
            <a:r>
              <a:rPr lang="en-US" sz="2300" dirty="0" smtClean="0"/>
              <a:t/>
            </a:r>
            <a:br>
              <a:rPr lang="en-US" sz="2300" dirty="0" smtClean="0"/>
            </a:br>
            <a:r>
              <a:rPr lang="en-US" sz="2300" dirty="0" smtClean="0"/>
              <a:t>- All acts issued at the European level </a:t>
            </a:r>
            <a:r>
              <a:rPr lang="en-US" sz="2300" b="1" dirty="0" smtClean="0"/>
              <a:t>must be justified in the light of the principle of subsidiarity </a:t>
            </a:r>
            <a:r>
              <a:rPr lang="en-US" sz="2300" dirty="0" smtClean="0"/>
              <a:t>/ proportionality (however, in the decision </a:t>
            </a:r>
            <a:r>
              <a:rPr lang="en-US" sz="2300" i="1" dirty="0" smtClean="0"/>
              <a:t>Germany v. Council</a:t>
            </a:r>
            <a:r>
              <a:rPr lang="en-US" sz="2300" dirty="0" smtClean="0"/>
              <a:t>, the European Court of Justice held that an act may be “</a:t>
            </a:r>
            <a:r>
              <a:rPr lang="en-US" sz="2300" b="1" dirty="0" smtClean="0"/>
              <a:t>implicitly</a:t>
            </a:r>
            <a:r>
              <a:rPr lang="en-US" sz="2300" dirty="0" smtClean="0"/>
              <a:t>” justified =&gt; recitals)</a:t>
            </a:r>
            <a:br>
              <a:rPr lang="en-US" sz="2300" dirty="0" smtClean="0"/>
            </a:br>
            <a:r>
              <a:rPr lang="en-US" sz="2300" dirty="0" smtClean="0"/>
              <a:t/>
            </a:r>
            <a:br>
              <a:rPr lang="en-US" sz="2300" dirty="0" smtClean="0"/>
            </a:br>
            <a:r>
              <a:rPr lang="en-US" sz="2300" dirty="0" smtClean="0"/>
              <a:t>- each Member State / </a:t>
            </a:r>
            <a:r>
              <a:rPr lang="en-US" sz="2300" b="1" dirty="0" smtClean="0"/>
              <a:t>its Parliament </a:t>
            </a:r>
            <a:r>
              <a:rPr lang="en-US" sz="2300" dirty="0" smtClean="0"/>
              <a:t>may </a:t>
            </a:r>
            <a:r>
              <a:rPr lang="en-US" sz="2300" b="1" dirty="0" smtClean="0"/>
              <a:t>challenge </a:t>
            </a:r>
            <a:r>
              <a:rPr lang="en-US" sz="2300" dirty="0" smtClean="0"/>
              <a:t>a European Act adopted in conflict with the principle of subsidiarity (before the European Court of Justice)</a:t>
            </a:r>
            <a:endParaRPr lang="en-US" sz="23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a:t>
            </a:r>
            <a:r>
              <a:rPr lang="en-US" sz="4400" b="1" i="1" baseline="0" dirty="0" smtClean="0">
                <a:latin typeface="+mj-lt"/>
                <a:ea typeface="+mj-ea"/>
                <a:cs typeface="+mj-cs"/>
              </a:rPr>
              <a:t>follows</a:t>
            </a:r>
            <a:r>
              <a:rPr lang="en-US" sz="4400" b="1" baseline="0" dirty="0" smtClean="0">
                <a:latin typeface="+mj-lt"/>
                <a:ea typeface="+mj-ea"/>
                <a:cs typeface="+mj-cs"/>
              </a:rPr>
              <a:t>) the principle</a:t>
            </a:r>
            <a:r>
              <a:rPr lang="en-US" sz="4400" b="1" dirty="0" smtClean="0">
                <a:latin typeface="+mj-lt"/>
                <a:ea typeface="+mj-ea"/>
                <a:cs typeface="+mj-cs"/>
              </a:rPr>
              <a:t> of subsidiarity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556792"/>
            <a:ext cx="7772400" cy="4608512"/>
          </a:xfrm>
        </p:spPr>
        <p:txBody>
          <a:bodyPr>
            <a:noAutofit/>
          </a:bodyPr>
          <a:lstStyle/>
          <a:p>
            <a:pPr algn="l"/>
            <a:r>
              <a:rPr lang="en-US" sz="2300" dirty="0" smtClean="0"/>
              <a:t>-    The Court of Justice is entitled to declare invalidity of a European act adopted in contrast with the principle of subsidiarity</a:t>
            </a:r>
            <a:r>
              <a:rPr lang="en-US" sz="2300" dirty="0" smtClean="0">
                <a:solidFill>
                  <a:srgbClr val="00B050"/>
                </a:solidFill>
              </a:rPr>
              <a:t/>
            </a:r>
            <a:br>
              <a:rPr lang="en-US" sz="2300" dirty="0" smtClean="0">
                <a:solidFill>
                  <a:srgbClr val="00B050"/>
                </a:solidFill>
              </a:rPr>
            </a:br>
            <a:r>
              <a:rPr lang="en-US" sz="2300" dirty="0" smtClean="0">
                <a:solidFill>
                  <a:srgbClr val="00B050"/>
                </a:solidFill>
              </a:rPr>
              <a:t/>
            </a:r>
            <a:br>
              <a:rPr lang="en-US" sz="2300" dirty="0" smtClean="0">
                <a:solidFill>
                  <a:srgbClr val="00B050"/>
                </a:solidFill>
              </a:rPr>
            </a:br>
            <a:endParaRPr lang="en-US" sz="2300" b="1" u="sng" dirty="0">
              <a:solidFill>
                <a:srgbClr val="00B05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a:t>
            </a:r>
            <a:r>
              <a:rPr lang="en-US" sz="4400" b="1" i="1" baseline="0" dirty="0" smtClean="0">
                <a:latin typeface="+mj-lt"/>
                <a:ea typeface="+mj-ea"/>
                <a:cs typeface="+mj-cs"/>
              </a:rPr>
              <a:t>follows</a:t>
            </a:r>
            <a:r>
              <a:rPr lang="en-US" sz="4400" b="1" baseline="0" dirty="0" smtClean="0">
                <a:latin typeface="+mj-lt"/>
                <a:ea typeface="+mj-ea"/>
                <a:cs typeface="+mj-cs"/>
              </a:rPr>
              <a:t>) the principle</a:t>
            </a:r>
            <a:r>
              <a:rPr lang="en-US" sz="4400" b="1" dirty="0" smtClean="0">
                <a:latin typeface="+mj-lt"/>
                <a:ea typeface="+mj-ea"/>
                <a:cs typeface="+mj-cs"/>
              </a:rPr>
              <a:t> of subsidiarity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067944" y="4293096"/>
            <a:ext cx="936104"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1619672" y="5157192"/>
            <a:ext cx="5832648"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Does this entail a discretionary evaluation? Is the Court entitled to evaluate the merits of the EU decision?  (“</a:t>
            </a:r>
            <a:r>
              <a:rPr lang="en-US" b="1" i="1" dirty="0" smtClean="0"/>
              <a:t>added value</a:t>
            </a:r>
            <a:r>
              <a:rPr lang="en-US" b="1" dirty="0" smtClean="0"/>
              <a:t>” brought by the European act)</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3199</TotalTime>
  <Words>598</Words>
  <Application>Microsoft Macintosh PowerPoint</Application>
  <PresentationFormat>Presentazione su schermo (4:3)</PresentationFormat>
  <Paragraphs>61</Paragraphs>
  <Slides>27</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27</vt:i4>
      </vt:variant>
    </vt:vector>
  </HeadingPairs>
  <TitlesOfParts>
    <vt:vector size="30" baseType="lpstr">
      <vt:lpstr>Calibri</vt:lpstr>
      <vt:lpstr>Arial</vt:lpstr>
      <vt:lpstr>Tema di Office</vt:lpstr>
      <vt:lpstr>Private and Public law  lesson 4  The European integration process and the European legal order (overview)</vt:lpstr>
      <vt:lpstr>  INDEX  1. on which conditions is the EU entitled to act?  2. what are the main types of EU legislation?  </vt:lpstr>
      <vt:lpstr>  1. on which conditions is the EU entitled to act?  </vt:lpstr>
      <vt:lpstr>Presentazione di PowerPoint</vt:lpstr>
      <vt:lpstr>According to the principle of conferral, the Union has only those competences that are conferred upon it by the Treaties  - exclusive competences - competences shared with member States</vt:lpstr>
      <vt:lpstr>The principle of subsidiarity aims at determining the level of intervention in the areas of competences shared between the EU and the Member States.   According to the principle of subsidiarity, the EU may only intervene if it is able to act more effectively than Member States.</vt:lpstr>
      <vt:lpstr>-    Does the action have transnational aspects that cannot be dealt with by Member States?  -    Would national action or the absence of action be contrary to the aims/requirements of the EU Treaty?  -    Does action at European level have clear advantages? Added value of the European action, taking into consideration the size and effects of the action at stake </vt:lpstr>
      <vt:lpstr>-    According to the Protocol No. 2 attached to the Lisbon Treaty, the national Parliaments are entitled to supervise the EU actions in the light of the principle of subsidiarity; obligation of the European bodies to keep national Parliaments informed and updated  - All acts issued at the European level must be justified in the light of the principle of subsidiarity / proportionality (however, in the decision Germany v. Council, the European Court of Justice held that an act may be “implicitly” justified =&gt; recitals)  - each Member State / its Parliament may challenge a European Act adopted in conflict with the principle of subsidiarity (before the European Court of Justice)</vt:lpstr>
      <vt:lpstr>-    The Court of Justice is entitled to declare invalidity of a European act adopted in contrast with the principle of subsidiarity  </vt:lpstr>
      <vt:lpstr>Presentazione di PowerPoint</vt:lpstr>
      <vt:lpstr>According to the principle of proportionality, the means used by the EU cannot go beyond what is necessary to meet the objectives set by the Treaties </vt:lpstr>
      <vt:lpstr>- Proportionality affects both the form (i.e., type of legislation: directives, regulations, etc.) and the content of EU acts (e.g., sanctions must be proportionate/adequate to the punished behavior)  - a claim may be brought before the Court of Justice  - the principle of proportionality applies to all competences of the EU (not only shared competences)</vt:lpstr>
      <vt:lpstr>The Union can only act in a policy area if:  1. the action falls within the competences conferred upon the EU by the Treaties (principle of conferral);  2. in the context of competences shared with Member States, an intervention by the Union is legitimate if the goal could be not achieved (or would be inefficiently achieved) at a national level (principle of subsidiarity);  3. the content and form of the action do not exceed what is necessary to achieve the objectives set by the Treaties (principle of proportionality). </vt:lpstr>
      <vt:lpstr>  2. what are the main types of EU legislation?  </vt:lpstr>
      <vt:lpstr> - regulations - directives - decisions  - recommendations - opinions - “atypical” deeds </vt:lpstr>
      <vt:lpstr>- The act may directly applicable     in domestic law  - Procedure to be followed to challenge each act</vt:lpstr>
      <vt:lpstr>In order to identify the applicable category, we should make reference to:   - its title (if the act makes reference to a particular form or procedure)  - its actual contents and subject matter</vt:lpstr>
      <vt:lpstr>The legislator’s duty to provide a “rationale”: factual  and legal basis of the act (“whereas…”)     in absence of a justification, an act may be held as invalid, since, in case of dispute, the Court is not in a position to consider and analyze its rationale</vt:lpstr>
      <vt:lpstr>The legislator’s duty to provide a “rationale”: factual  and legal basis of the act (“whereas…”)     the legislator does not necessarily need to include a full description of the factual background (the context in which the act is born may be held as implicit)</vt:lpstr>
      <vt:lpstr>Regulations:  1- have general application 2- are binding in their entirety  3- are directly applicable in all Member States</vt:lpstr>
      <vt:lpstr>- Regulations have general application. But what if a Regulation envisages specific persons? The case of regulations against terrorism  - Regulations do not need any implementation measure. But what if a regulation needs some enactment decision (specifying practical aspects), to be approved by Member States?  May/should Member States provide for sanctions to be applied in case that citizens act in breach of an EU Regulation?  -  Regulations directly apply in all Member States. But what if a Regulation applies to some of them only?</vt:lpstr>
      <vt:lpstr>Regulations create rights which are directly enforceable by each individual before domestic Courts, both against other individuals (“horizontal” relationships), and against the State / public bodies (“vertical” relationships).</vt:lpstr>
      <vt:lpstr>Directives:  1- do not necessarily have general application  2- are addressed to Member States only  3- require implementation measures to be adopted by Member States  4- are binding as to the result to be achieved; Member States remain free to choose the forms and methods to implement directives into domestic law. Directives are generally more in line with the principles of subsidiarity and proportionality</vt:lpstr>
      <vt:lpstr>- Directives need to be implemented into national laws. What if a directive already contains a detailed and complete regulation of the relevant policy area? Are “detailed” directives illegitimate?  - Member States must implement directives by a given deadline. Is there any obligation before the elapse of the deadline? What if a directive is not implemented (or it is inadequately implemented) by the deadline? Infringement proceeding + possible restoration of damages in favor of individuals  - Member States are free to choose the most appropriate methods to implement directive. Is this freedom absolute? </vt:lpstr>
      <vt:lpstr>- A directive may have direct effect in Italy and, thus, create rights directly enforceable by individuals against the State before local Courts. This subject to:  (A) the directive being sufficiently “clear and precise”;   (B) the directive imposing an unconditional obligation on the Member States;  (C) the directive being aimed at creating rights in favor of individuals;  (D) the deadline for implementation being expired and the Directive being not implemented in the Member State</vt:lpstr>
      <vt:lpstr>Directive, however, may “direct effect” with respect to “vertical” relationships only </vt:lpstr>
      <vt:lpstr>Decisions:  1- are binding in their entirety  2- may either specify their addressees or not  (after the Treaty of Lisbon)  3- may be addressed to either Member States (e.g., decisions regarding State aids) or to individuals (e.g., decisions regarding competition among undertakings)  4- depending on each specific case, may have direct effect in Italy</vt:lpstr>
    </vt:vector>
  </TitlesOfParts>
  <Company>Hewlett-Packard</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Utente di Microsoft Office</cp:lastModifiedBy>
  <cp:revision>469</cp:revision>
  <dcterms:created xsi:type="dcterms:W3CDTF">2014-02-22T15:41:35Z</dcterms:created>
  <dcterms:modified xsi:type="dcterms:W3CDTF">2017-03-15T14:59:18Z</dcterms:modified>
</cp:coreProperties>
</file>