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95" r:id="rId1"/>
  </p:sldMasterIdLst>
  <p:notesMasterIdLst>
    <p:notesMasterId r:id="rId47"/>
  </p:notesMasterIdLst>
  <p:handoutMasterIdLst>
    <p:handoutMasterId r:id="rId48"/>
  </p:handoutMasterIdLst>
  <p:sldIdLst>
    <p:sldId id="256" r:id="rId2"/>
    <p:sldId id="258" r:id="rId3"/>
    <p:sldId id="460" r:id="rId4"/>
    <p:sldId id="461" r:id="rId5"/>
    <p:sldId id="464" r:id="rId6"/>
    <p:sldId id="416" r:id="rId7"/>
    <p:sldId id="495" r:id="rId8"/>
    <p:sldId id="462" r:id="rId9"/>
    <p:sldId id="419" r:id="rId10"/>
    <p:sldId id="421" r:id="rId11"/>
    <p:sldId id="422" r:id="rId12"/>
    <p:sldId id="489" r:id="rId13"/>
    <p:sldId id="455" r:id="rId14"/>
    <p:sldId id="424" r:id="rId15"/>
    <p:sldId id="425" r:id="rId16"/>
    <p:sldId id="427" r:id="rId17"/>
    <p:sldId id="457" r:id="rId18"/>
    <p:sldId id="458" r:id="rId19"/>
    <p:sldId id="410" r:id="rId20"/>
    <p:sldId id="432" r:id="rId21"/>
    <p:sldId id="409" r:id="rId22"/>
    <p:sldId id="435" r:id="rId23"/>
    <p:sldId id="436" r:id="rId24"/>
    <p:sldId id="437" r:id="rId25"/>
    <p:sldId id="438" r:id="rId26"/>
    <p:sldId id="442" r:id="rId27"/>
    <p:sldId id="404" r:id="rId28"/>
    <p:sldId id="443" r:id="rId29"/>
    <p:sldId id="453" r:id="rId30"/>
    <p:sldId id="451" r:id="rId31"/>
    <p:sldId id="450" r:id="rId32"/>
    <p:sldId id="449" r:id="rId33"/>
    <p:sldId id="448" r:id="rId34"/>
    <p:sldId id="445" r:id="rId35"/>
    <p:sldId id="456" r:id="rId36"/>
    <p:sldId id="452" r:id="rId37"/>
    <p:sldId id="288" r:id="rId38"/>
    <p:sldId id="490" r:id="rId39"/>
    <p:sldId id="491" r:id="rId40"/>
    <p:sldId id="493" r:id="rId41"/>
    <p:sldId id="494" r:id="rId42"/>
    <p:sldId id="496" r:id="rId43"/>
    <p:sldId id="497" r:id="rId44"/>
    <p:sldId id="499" r:id="rId45"/>
    <p:sldId id="500" r:id="rId46"/>
  </p:sldIdLst>
  <p:sldSz cx="9144000" cy="6858000" type="screen4x3"/>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5pPr>
    <a:lvl6pPr marL="2286000" algn="l" defTabSz="914400" rtl="0" eaLnBrk="1" latinLnBrk="0" hangingPunct="1">
      <a:defRPr kern="1200">
        <a:solidFill>
          <a:schemeClr val="tx1"/>
        </a:solidFill>
        <a:latin typeface="Calibri Light" panose="020F0302020204030204" pitchFamily="34" charset="0"/>
        <a:ea typeface="+mn-ea"/>
        <a:cs typeface="+mn-cs"/>
      </a:defRPr>
    </a:lvl6pPr>
    <a:lvl7pPr marL="2743200" algn="l" defTabSz="914400" rtl="0" eaLnBrk="1" latinLnBrk="0" hangingPunct="1">
      <a:defRPr kern="1200">
        <a:solidFill>
          <a:schemeClr val="tx1"/>
        </a:solidFill>
        <a:latin typeface="Calibri Light" panose="020F0302020204030204" pitchFamily="34" charset="0"/>
        <a:ea typeface="+mn-ea"/>
        <a:cs typeface="+mn-cs"/>
      </a:defRPr>
    </a:lvl7pPr>
    <a:lvl8pPr marL="3200400" algn="l" defTabSz="914400" rtl="0" eaLnBrk="1" latinLnBrk="0" hangingPunct="1">
      <a:defRPr kern="1200">
        <a:solidFill>
          <a:schemeClr val="tx1"/>
        </a:solidFill>
        <a:latin typeface="Calibri Light" panose="020F0302020204030204" pitchFamily="34" charset="0"/>
        <a:ea typeface="+mn-ea"/>
        <a:cs typeface="+mn-cs"/>
      </a:defRPr>
    </a:lvl8pPr>
    <a:lvl9pPr marL="3657600" algn="l" defTabSz="914400" rtl="0" eaLnBrk="1" latinLnBrk="0" hangingPunct="1">
      <a:defRPr kern="1200">
        <a:solidFill>
          <a:schemeClr val="tx1"/>
        </a:solidFill>
        <a:latin typeface="Calibri Light" panose="020F03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FF"/>
    <a:srgbClr val="66FFFF"/>
    <a:srgbClr val="0033CC"/>
    <a:srgbClr val="FF5050"/>
    <a:srgbClr val="A40000"/>
    <a:srgbClr val="4D4D4D"/>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8" autoAdjust="0"/>
    <p:restoredTop sz="93220" autoAdjust="0"/>
  </p:normalViewPr>
  <p:slideViewPr>
    <p:cSldViewPr snapToObjects="1">
      <p:cViewPr varScale="1">
        <p:scale>
          <a:sx n="84" d="100"/>
          <a:sy n="84" d="100"/>
        </p:scale>
        <p:origin x="18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a:extLst>
              <a:ext uri="{FF2B5EF4-FFF2-40B4-BE49-F238E27FC236}">
                <a16:creationId xmlns:a16="http://schemas.microsoft.com/office/drawing/2014/main" id="{A32C2D78-E751-4082-8ED3-C8C6AB4525EE}"/>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defRPr>
            </a:lvl1pPr>
          </a:lstStyle>
          <a:p>
            <a:pPr>
              <a:defRPr/>
            </a:pPr>
            <a:endParaRPr lang="it-IT"/>
          </a:p>
        </p:txBody>
      </p:sp>
      <p:sp>
        <p:nvSpPr>
          <p:cNvPr id="173059" name="Rectangle 3">
            <a:extLst>
              <a:ext uri="{FF2B5EF4-FFF2-40B4-BE49-F238E27FC236}">
                <a16:creationId xmlns:a16="http://schemas.microsoft.com/office/drawing/2014/main" id="{6690C0CF-7336-44CD-A254-A0129BF9626C}"/>
              </a:ext>
            </a:extLst>
          </p:cNvPr>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81712F0B-9719-429B-9211-7BB623E84905}" type="datetime1">
              <a:rPr lang="it-IT"/>
              <a:pPr>
                <a:defRPr/>
              </a:pPr>
              <a:t>17/05/2019</a:t>
            </a:fld>
            <a:endParaRPr lang="it-IT"/>
          </a:p>
        </p:txBody>
      </p:sp>
      <p:sp>
        <p:nvSpPr>
          <p:cNvPr id="173060" name="Rectangle 4">
            <a:extLst>
              <a:ext uri="{FF2B5EF4-FFF2-40B4-BE49-F238E27FC236}">
                <a16:creationId xmlns:a16="http://schemas.microsoft.com/office/drawing/2014/main" id="{1F5D1FC7-0C3F-47A9-988A-8E22E32334DC}"/>
              </a:ext>
            </a:extLst>
          </p:cNvPr>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defRPr>
            </a:lvl1pPr>
          </a:lstStyle>
          <a:p>
            <a:pPr>
              <a:defRPr/>
            </a:pPr>
            <a:endParaRPr lang="it-IT"/>
          </a:p>
        </p:txBody>
      </p:sp>
      <p:sp>
        <p:nvSpPr>
          <p:cNvPr id="173061" name="Rectangle 5">
            <a:extLst>
              <a:ext uri="{FF2B5EF4-FFF2-40B4-BE49-F238E27FC236}">
                <a16:creationId xmlns:a16="http://schemas.microsoft.com/office/drawing/2014/main" id="{D2CFD5FB-01C5-4E3E-A755-B00282F82304}"/>
              </a:ext>
            </a:extLst>
          </p:cNvPr>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789318A-5730-4DCE-B663-184E588B39BF}"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F3C91C-72C7-49CE-8F72-19DABD313A7F}"/>
              </a:ext>
            </a:extLst>
          </p:cNvPr>
          <p:cNvSpPr>
            <a:spLocks noGrp="1"/>
          </p:cNvSpPr>
          <p:nvPr>
            <p:ph type="hdr" sz="quarter"/>
          </p:nvPr>
        </p:nvSpPr>
        <p:spPr bwMode="auto">
          <a:xfrm>
            <a:off x="0" y="0"/>
            <a:ext cx="2944813" cy="496888"/>
          </a:xfrm>
          <a:prstGeom prst="rect">
            <a:avLst/>
          </a:prstGeom>
          <a:noFill/>
          <a:ln w="9525">
            <a:noFill/>
            <a:miter lim="800000"/>
            <a:headEnd/>
            <a:tailEnd/>
          </a:ln>
        </p:spPr>
        <p:txBody>
          <a:bodyPr vert="horz" wrap="square" lIns="92835" tIns="46418" rIns="92835" bIns="46418" numCol="1" anchor="t" anchorCtr="0" compatLnSpc="1">
            <a:prstTxWarp prst="textNoShape">
              <a:avLst/>
            </a:prstTxWarp>
          </a:bodyPr>
          <a:lstStyle>
            <a:lvl1pPr defTabSz="460375" eaLnBrk="1" hangingPunct="1">
              <a:defRPr sz="1200">
                <a:latin typeface="Calibri" pitchFamily="34" charset="0"/>
              </a:defRPr>
            </a:lvl1pPr>
          </a:lstStyle>
          <a:p>
            <a:pPr>
              <a:defRPr/>
            </a:pPr>
            <a:endParaRPr lang="it-IT"/>
          </a:p>
        </p:txBody>
      </p:sp>
      <p:sp>
        <p:nvSpPr>
          <p:cNvPr id="3" name="Date Placeholder 2">
            <a:extLst>
              <a:ext uri="{FF2B5EF4-FFF2-40B4-BE49-F238E27FC236}">
                <a16:creationId xmlns:a16="http://schemas.microsoft.com/office/drawing/2014/main" id="{0116934F-068C-4A97-92E9-BDC2F48D11B4}"/>
              </a:ext>
            </a:extLst>
          </p:cNvPr>
          <p:cNvSpPr>
            <a:spLocks noGrp="1"/>
          </p:cNvSpPr>
          <p:nvPr>
            <p:ph type="dt" idx="1"/>
          </p:nvPr>
        </p:nvSpPr>
        <p:spPr bwMode="auto">
          <a:xfrm>
            <a:off x="3851275" y="0"/>
            <a:ext cx="2944813" cy="496888"/>
          </a:xfrm>
          <a:prstGeom prst="rect">
            <a:avLst/>
          </a:prstGeom>
          <a:noFill/>
          <a:ln w="9525">
            <a:noFill/>
            <a:miter lim="800000"/>
            <a:headEnd/>
            <a:tailEnd/>
          </a:ln>
        </p:spPr>
        <p:txBody>
          <a:bodyPr vert="horz" wrap="square" lIns="92835" tIns="46418" rIns="92835" bIns="46418" numCol="1" anchor="t" anchorCtr="0" compatLnSpc="1">
            <a:prstTxWarp prst="textNoShape">
              <a:avLst/>
            </a:prstTxWarp>
          </a:bodyPr>
          <a:lstStyle>
            <a:lvl1pPr algn="r" defTabSz="460375" eaLnBrk="1" hangingPunct="1">
              <a:defRPr sz="1200">
                <a:latin typeface="Calibri" pitchFamily="34" charset="0"/>
              </a:defRPr>
            </a:lvl1pPr>
          </a:lstStyle>
          <a:p>
            <a:pPr>
              <a:defRPr/>
            </a:pPr>
            <a:fld id="{E5483073-52FF-484F-A4DE-C9CA998A77DE}" type="datetime1">
              <a:rPr lang="it-IT"/>
              <a:pPr>
                <a:defRPr/>
              </a:pPr>
              <a:t>17/05/2019</a:t>
            </a:fld>
            <a:endParaRPr lang="it-IT"/>
          </a:p>
        </p:txBody>
      </p:sp>
      <p:sp>
        <p:nvSpPr>
          <p:cNvPr id="4" name="Slide Image Placeholder 3">
            <a:extLst>
              <a:ext uri="{FF2B5EF4-FFF2-40B4-BE49-F238E27FC236}">
                <a16:creationId xmlns:a16="http://schemas.microsoft.com/office/drawing/2014/main" id="{CE0726E8-E735-4645-A8D2-76D89CDE1C09}"/>
              </a:ext>
            </a:extLst>
          </p:cNvPr>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wrap="square" lIns="92254" tIns="46127" rIns="92254" bIns="46127" numCol="1" anchor="ctr" anchorCtr="0" compatLnSpc="1">
            <a:prstTxWarp prst="textNoShape">
              <a:avLst/>
            </a:prstTxWarp>
          </a:bodyPr>
          <a:lstStyle/>
          <a:p>
            <a:pPr lvl="0"/>
            <a:endParaRPr lang="it-IT" noProof="0"/>
          </a:p>
        </p:txBody>
      </p:sp>
      <p:sp>
        <p:nvSpPr>
          <p:cNvPr id="5" name="Notes Placeholder 4">
            <a:extLst>
              <a:ext uri="{FF2B5EF4-FFF2-40B4-BE49-F238E27FC236}">
                <a16:creationId xmlns:a16="http://schemas.microsoft.com/office/drawing/2014/main" id="{4DDDD068-8CF7-4620-B10C-945CB7C47052}"/>
              </a:ext>
            </a:extLst>
          </p:cNvPr>
          <p:cNvSpPr>
            <a:spLocks noGrp="1"/>
          </p:cNvSpPr>
          <p:nvPr>
            <p:ph type="body" sz="quarter" idx="3"/>
          </p:nvPr>
        </p:nvSpPr>
        <p:spPr bwMode="auto">
          <a:xfrm>
            <a:off x="679450" y="4714875"/>
            <a:ext cx="5438775" cy="4468813"/>
          </a:xfrm>
          <a:prstGeom prst="rect">
            <a:avLst/>
          </a:prstGeom>
          <a:noFill/>
          <a:ln w="9525">
            <a:noFill/>
            <a:miter lim="800000"/>
            <a:headEnd/>
            <a:tailEnd/>
          </a:ln>
        </p:spPr>
        <p:txBody>
          <a:bodyPr vert="horz" wrap="square" lIns="92835" tIns="46418" rIns="92835" bIns="46418" numCol="1" anchor="t" anchorCtr="0" compatLnSpc="1">
            <a:prstTxWarp prst="textNoShape">
              <a:avLst/>
            </a:prstTxWarp>
          </a:bodyPr>
          <a:lstStyle/>
          <a:p>
            <a:pPr lvl="0"/>
            <a:r>
              <a:rPr lang="it-IT" noProof="0"/>
              <a:t>Click to edit Master text styles</a:t>
            </a:r>
          </a:p>
          <a:p>
            <a:pPr lvl="1"/>
            <a:r>
              <a:rPr lang="it-IT" noProof="0"/>
              <a:t>Second level</a:t>
            </a:r>
          </a:p>
          <a:p>
            <a:pPr lvl="2"/>
            <a:r>
              <a:rPr lang="it-IT" noProof="0"/>
              <a:t>Third level</a:t>
            </a:r>
          </a:p>
          <a:p>
            <a:pPr lvl="3"/>
            <a:r>
              <a:rPr lang="it-IT" noProof="0"/>
              <a:t>Fourth level</a:t>
            </a:r>
          </a:p>
          <a:p>
            <a:pPr lvl="4"/>
            <a:r>
              <a:rPr lang="it-IT" noProof="0"/>
              <a:t>Fifth level</a:t>
            </a:r>
          </a:p>
        </p:txBody>
      </p:sp>
      <p:sp>
        <p:nvSpPr>
          <p:cNvPr id="6" name="Footer Placeholder 5">
            <a:extLst>
              <a:ext uri="{FF2B5EF4-FFF2-40B4-BE49-F238E27FC236}">
                <a16:creationId xmlns:a16="http://schemas.microsoft.com/office/drawing/2014/main" id="{3D4B2E0A-59B4-4B38-8AE7-B652D5EAAA1F}"/>
              </a:ext>
            </a:extLst>
          </p:cNvPr>
          <p:cNvSpPr>
            <a:spLocks noGrp="1"/>
          </p:cNvSpPr>
          <p:nvPr>
            <p:ph type="ftr" sz="quarter" idx="4"/>
          </p:nvPr>
        </p:nvSpPr>
        <p:spPr bwMode="auto">
          <a:xfrm>
            <a:off x="0" y="9428163"/>
            <a:ext cx="2944813" cy="496887"/>
          </a:xfrm>
          <a:prstGeom prst="rect">
            <a:avLst/>
          </a:prstGeom>
          <a:noFill/>
          <a:ln w="9525">
            <a:noFill/>
            <a:miter lim="800000"/>
            <a:headEnd/>
            <a:tailEnd/>
          </a:ln>
        </p:spPr>
        <p:txBody>
          <a:bodyPr vert="horz" wrap="square" lIns="92835" tIns="46418" rIns="92835" bIns="46418" numCol="1" anchor="b" anchorCtr="0" compatLnSpc="1">
            <a:prstTxWarp prst="textNoShape">
              <a:avLst/>
            </a:prstTxWarp>
          </a:bodyPr>
          <a:lstStyle>
            <a:lvl1pPr defTabSz="460375" eaLnBrk="1" hangingPunct="1">
              <a:defRPr sz="1200">
                <a:latin typeface="Calibri" pitchFamily="34" charset="0"/>
              </a:defRPr>
            </a:lvl1pPr>
          </a:lstStyle>
          <a:p>
            <a:pPr>
              <a:defRPr/>
            </a:pPr>
            <a:endParaRPr lang="it-IT"/>
          </a:p>
        </p:txBody>
      </p:sp>
      <p:sp>
        <p:nvSpPr>
          <p:cNvPr id="7" name="Slide Number Placeholder 6">
            <a:extLst>
              <a:ext uri="{FF2B5EF4-FFF2-40B4-BE49-F238E27FC236}">
                <a16:creationId xmlns:a16="http://schemas.microsoft.com/office/drawing/2014/main" id="{FEB762BD-5B83-4DDA-A65A-77187412AC95}"/>
              </a:ext>
            </a:extLst>
          </p:cNvPr>
          <p:cNvSpPr>
            <a:spLocks noGrp="1"/>
          </p:cNvSpPr>
          <p:nvPr>
            <p:ph type="sldNum" sz="quarter" idx="5"/>
          </p:nvPr>
        </p:nvSpPr>
        <p:spPr bwMode="auto">
          <a:xfrm>
            <a:off x="3851275" y="9428163"/>
            <a:ext cx="2944813" cy="496887"/>
          </a:xfrm>
          <a:prstGeom prst="rect">
            <a:avLst/>
          </a:prstGeom>
          <a:noFill/>
          <a:ln w="9525">
            <a:noFill/>
            <a:miter lim="800000"/>
            <a:headEnd/>
            <a:tailEnd/>
          </a:ln>
        </p:spPr>
        <p:txBody>
          <a:bodyPr vert="horz" wrap="square" lIns="92835" tIns="46418" rIns="92835" bIns="46418" numCol="1" anchor="b" anchorCtr="0" compatLnSpc="1">
            <a:prstTxWarp prst="textNoShape">
              <a:avLst/>
            </a:prstTxWarp>
          </a:bodyPr>
          <a:lstStyle>
            <a:lvl1pPr algn="r" defTabSz="460375" eaLnBrk="1" hangingPunct="1">
              <a:defRPr sz="1200">
                <a:latin typeface="Calibri" panose="020F0502020204030204" pitchFamily="34" charset="0"/>
              </a:defRPr>
            </a:lvl1pPr>
          </a:lstStyle>
          <a:p>
            <a:pPr>
              <a:defRPr/>
            </a:pPr>
            <a:fld id="{87747F3B-F7EF-4B4B-93E2-D453607FAB35}"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316AB834-1D16-45F1-8652-307F7694B94C}"/>
              </a:ext>
            </a:extLst>
          </p:cNvPr>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6E948BCF-285B-4B0C-8515-BA8D877796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EEBECA98-3835-4CF7-8124-92F36E4A00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FBD36FA-F249-4C9B-BC1A-297B61DD1217}" type="slidenum">
              <a:rPr lang="en-GB" altLang="en-GB" smtClean="0"/>
              <a:pPr>
                <a:spcBef>
                  <a:spcPct val="0"/>
                </a:spcBef>
              </a:pPr>
              <a:t>10</a:t>
            </a:fld>
            <a:endParaRPr lang="en-GB" altLang="en-GB"/>
          </a:p>
        </p:txBody>
      </p:sp>
      <p:sp>
        <p:nvSpPr>
          <p:cNvPr id="27651" name="Rectangle 2">
            <a:extLst>
              <a:ext uri="{FF2B5EF4-FFF2-40B4-BE49-F238E27FC236}">
                <a16:creationId xmlns:a16="http://schemas.microsoft.com/office/drawing/2014/main" id="{9172424C-344F-412F-AB6A-B29914ADC242}"/>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a:extLst>
              <a:ext uri="{FF2B5EF4-FFF2-40B4-BE49-F238E27FC236}">
                <a16:creationId xmlns:a16="http://schemas.microsoft.com/office/drawing/2014/main" id="{EA379C91-5FD3-4923-BD1C-33BF5A830D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99CB8964-B77D-47CE-87E0-6FCF3DD7D5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4BADD2F-57AB-4B92-AED2-8AD7B1C5CEDD}" type="slidenum">
              <a:rPr lang="en-GB" altLang="en-GB" smtClean="0"/>
              <a:pPr>
                <a:spcBef>
                  <a:spcPct val="0"/>
                </a:spcBef>
              </a:pPr>
              <a:t>11</a:t>
            </a:fld>
            <a:endParaRPr lang="en-GB" altLang="en-GB"/>
          </a:p>
        </p:txBody>
      </p:sp>
      <p:sp>
        <p:nvSpPr>
          <p:cNvPr id="29699" name="Rectangle 2">
            <a:extLst>
              <a:ext uri="{FF2B5EF4-FFF2-40B4-BE49-F238E27FC236}">
                <a16:creationId xmlns:a16="http://schemas.microsoft.com/office/drawing/2014/main" id="{157BAB81-5231-404E-B19D-1DECCA217EC9}"/>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a:extLst>
              <a:ext uri="{FF2B5EF4-FFF2-40B4-BE49-F238E27FC236}">
                <a16:creationId xmlns:a16="http://schemas.microsoft.com/office/drawing/2014/main" id="{340BBA65-E75E-4803-A158-650F01C296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sz="90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FDB11DDB-4B1F-4EED-83DB-39B5D33EA2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EF4C7B6-3D93-4563-8A25-1FD2576B2D51}" type="slidenum">
              <a:rPr lang="en-GB" altLang="en-GB" smtClean="0"/>
              <a:pPr>
                <a:spcBef>
                  <a:spcPct val="0"/>
                </a:spcBef>
              </a:pPr>
              <a:t>12</a:t>
            </a:fld>
            <a:endParaRPr lang="en-GB" altLang="en-GB"/>
          </a:p>
        </p:txBody>
      </p:sp>
      <p:sp>
        <p:nvSpPr>
          <p:cNvPr id="31747" name="Rectangle 2">
            <a:extLst>
              <a:ext uri="{FF2B5EF4-FFF2-40B4-BE49-F238E27FC236}">
                <a16:creationId xmlns:a16="http://schemas.microsoft.com/office/drawing/2014/main" id="{005A6F24-C409-4AA4-8304-B595F53DFB7F}"/>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a:extLst>
              <a:ext uri="{FF2B5EF4-FFF2-40B4-BE49-F238E27FC236}">
                <a16:creationId xmlns:a16="http://schemas.microsoft.com/office/drawing/2014/main" id="{F1618D03-8773-4994-89AD-E3CBE7FE23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sz="90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a:extLst>
              <a:ext uri="{FF2B5EF4-FFF2-40B4-BE49-F238E27FC236}">
                <a16:creationId xmlns:a16="http://schemas.microsoft.com/office/drawing/2014/main" id="{85426025-3FD7-485F-8109-76870629E2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a:extLst>
              <a:ext uri="{FF2B5EF4-FFF2-40B4-BE49-F238E27FC236}">
                <a16:creationId xmlns:a16="http://schemas.microsoft.com/office/drawing/2014/main" id="{4AEE9727-0A57-443B-9080-88116CDDE2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33796" name="Segnaposto numero diapositiva 3">
            <a:extLst>
              <a:ext uri="{FF2B5EF4-FFF2-40B4-BE49-F238E27FC236}">
                <a16:creationId xmlns:a16="http://schemas.microsoft.com/office/drawing/2014/main" id="{BEFFC1E8-7D0F-4E86-A67D-807307498A1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49DF855-7D8C-43B3-8C41-23B16B6215AB}" type="slidenum">
              <a:rPr lang="it-IT" altLang="it-IT" smtClean="0"/>
              <a:pPr>
                <a:spcBef>
                  <a:spcPct val="0"/>
                </a:spcBef>
              </a:pPr>
              <a:t>13</a:t>
            </a:fld>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785FC38B-BF54-4F55-BEA5-EEA2C1CD86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FC19736-AEEF-4C8B-978F-64E35890351B}" type="slidenum">
              <a:rPr lang="en-GB" altLang="en-GB" smtClean="0"/>
              <a:pPr>
                <a:spcBef>
                  <a:spcPct val="0"/>
                </a:spcBef>
              </a:pPr>
              <a:t>14</a:t>
            </a:fld>
            <a:endParaRPr lang="en-GB" altLang="en-GB"/>
          </a:p>
        </p:txBody>
      </p:sp>
      <p:sp>
        <p:nvSpPr>
          <p:cNvPr id="35843" name="Rectangle 2">
            <a:extLst>
              <a:ext uri="{FF2B5EF4-FFF2-40B4-BE49-F238E27FC236}">
                <a16:creationId xmlns:a16="http://schemas.microsoft.com/office/drawing/2014/main" id="{2DBBD07E-8A0F-486D-8514-6D21EAC4659E}"/>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a:extLst>
              <a:ext uri="{FF2B5EF4-FFF2-40B4-BE49-F238E27FC236}">
                <a16:creationId xmlns:a16="http://schemas.microsoft.com/office/drawing/2014/main" id="{A7653292-F2C8-4234-AA1E-DB491B540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sz="90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86504845-F0EE-4A7B-997D-02DA2B9A21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918C907-36F6-4AFD-AAF8-40187DC14D99}" type="slidenum">
              <a:rPr lang="en-GB" altLang="en-GB" smtClean="0"/>
              <a:pPr>
                <a:spcBef>
                  <a:spcPct val="0"/>
                </a:spcBef>
              </a:pPr>
              <a:t>15</a:t>
            </a:fld>
            <a:endParaRPr lang="en-GB" altLang="en-GB"/>
          </a:p>
        </p:txBody>
      </p:sp>
      <p:sp>
        <p:nvSpPr>
          <p:cNvPr id="37891" name="Rectangle 2">
            <a:extLst>
              <a:ext uri="{FF2B5EF4-FFF2-40B4-BE49-F238E27FC236}">
                <a16:creationId xmlns:a16="http://schemas.microsoft.com/office/drawing/2014/main" id="{4FC5210E-DDF3-4C0B-9EDA-8193106246E7}"/>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a:extLst>
              <a:ext uri="{FF2B5EF4-FFF2-40B4-BE49-F238E27FC236}">
                <a16:creationId xmlns:a16="http://schemas.microsoft.com/office/drawing/2014/main" id="{CF015307-B31A-42C5-A520-D08390779B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sz="90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immagine diapositiva 1">
            <a:extLst>
              <a:ext uri="{FF2B5EF4-FFF2-40B4-BE49-F238E27FC236}">
                <a16:creationId xmlns:a16="http://schemas.microsoft.com/office/drawing/2014/main" id="{8733720F-809A-49FE-9434-073DB8B9B7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Segnaposto note 2">
            <a:extLst>
              <a:ext uri="{FF2B5EF4-FFF2-40B4-BE49-F238E27FC236}">
                <a16:creationId xmlns:a16="http://schemas.microsoft.com/office/drawing/2014/main" id="{FF2A8752-3C33-42C8-89C9-7A8F36CF408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39940" name="Segnaposto numero diapositiva 3">
            <a:extLst>
              <a:ext uri="{FF2B5EF4-FFF2-40B4-BE49-F238E27FC236}">
                <a16:creationId xmlns:a16="http://schemas.microsoft.com/office/drawing/2014/main" id="{C5B47FF8-9617-475D-90E2-C51D16158DE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877FC79-B8D6-45D5-B854-764C1E3F60E2}" type="slidenum">
              <a:rPr lang="it-IT" altLang="it-IT" smtClean="0"/>
              <a:pPr>
                <a:spcBef>
                  <a:spcPct val="0"/>
                </a:spcBef>
              </a:pPr>
              <a:t>16</a:t>
            </a:fld>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a:extLst>
              <a:ext uri="{FF2B5EF4-FFF2-40B4-BE49-F238E27FC236}">
                <a16:creationId xmlns:a16="http://schemas.microsoft.com/office/drawing/2014/main" id="{F799C68D-9F9A-401B-8248-547949E086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Segnaposto note 2">
            <a:extLst>
              <a:ext uri="{FF2B5EF4-FFF2-40B4-BE49-F238E27FC236}">
                <a16:creationId xmlns:a16="http://schemas.microsoft.com/office/drawing/2014/main" id="{B42131B2-3EFB-4DF4-9EAF-486D18BB28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41988" name="Segnaposto numero diapositiva 3">
            <a:extLst>
              <a:ext uri="{FF2B5EF4-FFF2-40B4-BE49-F238E27FC236}">
                <a16:creationId xmlns:a16="http://schemas.microsoft.com/office/drawing/2014/main" id="{AB26299D-FCF7-4FD0-B24F-9D4601D82D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8E3BFD6-0CE8-4490-82F4-C672644F762F}" type="slidenum">
              <a:rPr lang="it-IT" altLang="it-IT" smtClean="0"/>
              <a:pPr>
                <a:spcBef>
                  <a:spcPct val="0"/>
                </a:spcBef>
              </a:pPr>
              <a:t>17</a:t>
            </a:fld>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a:extLst>
              <a:ext uri="{FF2B5EF4-FFF2-40B4-BE49-F238E27FC236}">
                <a16:creationId xmlns:a16="http://schemas.microsoft.com/office/drawing/2014/main" id="{6F116866-5D1E-4B71-B05E-707ADFDF53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Segnaposto note 2">
            <a:extLst>
              <a:ext uri="{FF2B5EF4-FFF2-40B4-BE49-F238E27FC236}">
                <a16:creationId xmlns:a16="http://schemas.microsoft.com/office/drawing/2014/main" id="{12E234A9-0B1D-49B4-80B9-C78CCC4B554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44036" name="Segnaposto numero diapositiva 3">
            <a:extLst>
              <a:ext uri="{FF2B5EF4-FFF2-40B4-BE49-F238E27FC236}">
                <a16:creationId xmlns:a16="http://schemas.microsoft.com/office/drawing/2014/main" id="{6ACCADA7-8599-437E-AC98-D33EB6425DA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97F7B10-11BD-41FD-A07F-76352D1D2C4B}" type="slidenum">
              <a:rPr lang="it-IT" altLang="it-IT" smtClean="0"/>
              <a:pPr>
                <a:spcBef>
                  <a:spcPct val="0"/>
                </a:spcBef>
              </a:pPr>
              <a:t>18</a:t>
            </a:fld>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immagine diapositiva 1">
            <a:extLst>
              <a:ext uri="{FF2B5EF4-FFF2-40B4-BE49-F238E27FC236}">
                <a16:creationId xmlns:a16="http://schemas.microsoft.com/office/drawing/2014/main" id="{2547E04A-2364-49EB-AE51-635E513096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Segnaposto note 2">
            <a:extLst>
              <a:ext uri="{FF2B5EF4-FFF2-40B4-BE49-F238E27FC236}">
                <a16:creationId xmlns:a16="http://schemas.microsoft.com/office/drawing/2014/main" id="{92864432-5B65-4184-9F39-931771F179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46084" name="Segnaposto numero diapositiva 3">
            <a:extLst>
              <a:ext uri="{FF2B5EF4-FFF2-40B4-BE49-F238E27FC236}">
                <a16:creationId xmlns:a16="http://schemas.microsoft.com/office/drawing/2014/main" id="{5FBB78AA-24A4-4DBD-9201-6B0CE1EE2A8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7485749-4796-4548-AFD7-199CBFA823F4}" type="slidenum">
              <a:rPr lang="it-IT" altLang="it-IT" smtClean="0"/>
              <a:pPr>
                <a:spcBef>
                  <a:spcPct val="0"/>
                </a:spcBef>
              </a:pPr>
              <a:t>19</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6AFAF0BE-CF0C-492B-B7DE-00303384739C}"/>
              </a:ext>
            </a:extLst>
          </p:cNvPr>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a:extLst>
              <a:ext uri="{FF2B5EF4-FFF2-40B4-BE49-F238E27FC236}">
                <a16:creationId xmlns:a16="http://schemas.microsoft.com/office/drawing/2014/main" id="{275B6657-AB2E-43FE-ADAB-56BFFF58F27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1C36B791-1E2D-4CB0-9ADD-5257F71444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D22C630-2D66-4625-8EDA-823DDC21C921}" type="slidenum">
              <a:rPr lang="en-US" altLang="it-IT" smtClean="0"/>
              <a:pPr>
                <a:spcBef>
                  <a:spcPct val="0"/>
                </a:spcBef>
              </a:pPr>
              <a:t>20</a:t>
            </a:fld>
            <a:endParaRPr lang="en-US" altLang="it-IT"/>
          </a:p>
        </p:txBody>
      </p:sp>
      <p:sp>
        <p:nvSpPr>
          <p:cNvPr id="48131" name="Rectangle 2">
            <a:extLst>
              <a:ext uri="{FF2B5EF4-FFF2-40B4-BE49-F238E27FC236}">
                <a16:creationId xmlns:a16="http://schemas.microsoft.com/office/drawing/2014/main" id="{D465D246-2EA3-4C4D-BEC4-B47AD30AA989}"/>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a:extLst>
              <a:ext uri="{FF2B5EF4-FFF2-40B4-BE49-F238E27FC236}">
                <a16:creationId xmlns:a16="http://schemas.microsoft.com/office/drawing/2014/main" id="{C3F1A3DC-5245-4BC7-A38E-0017F07A9F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a:extLst>
              <a:ext uri="{FF2B5EF4-FFF2-40B4-BE49-F238E27FC236}">
                <a16:creationId xmlns:a16="http://schemas.microsoft.com/office/drawing/2014/main" id="{1AD8548C-56EE-4EEB-8D45-F72C4C087F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a:extLst>
              <a:ext uri="{FF2B5EF4-FFF2-40B4-BE49-F238E27FC236}">
                <a16:creationId xmlns:a16="http://schemas.microsoft.com/office/drawing/2014/main" id="{EF7180D1-264E-416C-AE43-7335A3C938A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50180" name="Segnaposto numero diapositiva 3">
            <a:extLst>
              <a:ext uri="{FF2B5EF4-FFF2-40B4-BE49-F238E27FC236}">
                <a16:creationId xmlns:a16="http://schemas.microsoft.com/office/drawing/2014/main" id="{050F0B73-C8E1-4115-851B-CCD2E0A638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E0296BB-0EC2-481D-81F4-138BFECFDDD5}" type="slidenum">
              <a:rPr lang="it-IT" altLang="it-IT" smtClean="0"/>
              <a:pPr>
                <a:spcBef>
                  <a:spcPct val="0"/>
                </a:spcBef>
              </a:pPr>
              <a:t>21</a:t>
            </a:fld>
            <a:endParaRPr lang="it-IT" alt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C239DE5D-19FD-4408-9303-34701C367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899C04C-3354-42E1-B7E8-B7D84C776DD8}" type="slidenum">
              <a:rPr lang="en-US" altLang="it-IT" smtClean="0"/>
              <a:pPr>
                <a:spcBef>
                  <a:spcPct val="0"/>
                </a:spcBef>
              </a:pPr>
              <a:t>22</a:t>
            </a:fld>
            <a:endParaRPr lang="en-US" altLang="it-IT"/>
          </a:p>
        </p:txBody>
      </p:sp>
      <p:sp>
        <p:nvSpPr>
          <p:cNvPr id="52227" name="Rectangle 2">
            <a:extLst>
              <a:ext uri="{FF2B5EF4-FFF2-40B4-BE49-F238E27FC236}">
                <a16:creationId xmlns:a16="http://schemas.microsoft.com/office/drawing/2014/main" id="{96846D0F-0B97-4675-A22A-4985FD326A8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a:extLst>
              <a:ext uri="{FF2B5EF4-FFF2-40B4-BE49-F238E27FC236}">
                <a16:creationId xmlns:a16="http://schemas.microsoft.com/office/drawing/2014/main" id="{4C9BB687-2CCC-4894-A166-25A39CA945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2BCFC9DE-713F-47BC-8DF6-0FB310DAE5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305F59F-1A52-451D-82D8-0FEB9D7691DA}" type="slidenum">
              <a:rPr lang="en-US" altLang="it-IT" smtClean="0"/>
              <a:pPr>
                <a:spcBef>
                  <a:spcPct val="0"/>
                </a:spcBef>
              </a:pPr>
              <a:t>23</a:t>
            </a:fld>
            <a:endParaRPr lang="en-US" altLang="it-IT"/>
          </a:p>
        </p:txBody>
      </p:sp>
      <p:sp>
        <p:nvSpPr>
          <p:cNvPr id="54275" name="Rectangle 2">
            <a:extLst>
              <a:ext uri="{FF2B5EF4-FFF2-40B4-BE49-F238E27FC236}">
                <a16:creationId xmlns:a16="http://schemas.microsoft.com/office/drawing/2014/main" id="{B7DB4F06-62FB-4846-91E6-0CE3937525C4}"/>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a:extLst>
              <a:ext uri="{FF2B5EF4-FFF2-40B4-BE49-F238E27FC236}">
                <a16:creationId xmlns:a16="http://schemas.microsoft.com/office/drawing/2014/main" id="{ABDCF658-3333-4631-8E50-C4134AE982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9CFDD660-E4BA-49BE-ABE0-0678A50ADD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93F9555-F0B3-496D-B613-A3D5A4006DB4}" type="slidenum">
              <a:rPr lang="en-US" altLang="it-IT" smtClean="0"/>
              <a:pPr>
                <a:spcBef>
                  <a:spcPct val="0"/>
                </a:spcBef>
              </a:pPr>
              <a:t>24</a:t>
            </a:fld>
            <a:endParaRPr lang="en-US" altLang="it-IT"/>
          </a:p>
        </p:txBody>
      </p:sp>
      <p:sp>
        <p:nvSpPr>
          <p:cNvPr id="56323" name="Rectangle 2">
            <a:extLst>
              <a:ext uri="{FF2B5EF4-FFF2-40B4-BE49-F238E27FC236}">
                <a16:creationId xmlns:a16="http://schemas.microsoft.com/office/drawing/2014/main" id="{7E9F158B-4028-4B88-8C8F-B226837E3C3C}"/>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a:extLst>
              <a:ext uri="{FF2B5EF4-FFF2-40B4-BE49-F238E27FC236}">
                <a16:creationId xmlns:a16="http://schemas.microsoft.com/office/drawing/2014/main" id="{65043D07-EDF7-47C9-92D5-48514C6DB5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DFC389D8-DA2E-4D7F-B2E3-C2622C8921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693BA21-7151-4BD0-9719-58A9A6742FE7}" type="slidenum">
              <a:rPr lang="en-US" altLang="it-IT" smtClean="0"/>
              <a:pPr>
                <a:spcBef>
                  <a:spcPct val="0"/>
                </a:spcBef>
              </a:pPr>
              <a:t>25</a:t>
            </a:fld>
            <a:endParaRPr lang="en-US" altLang="it-IT"/>
          </a:p>
        </p:txBody>
      </p:sp>
      <p:sp>
        <p:nvSpPr>
          <p:cNvPr id="58371" name="Rectangle 2">
            <a:extLst>
              <a:ext uri="{FF2B5EF4-FFF2-40B4-BE49-F238E27FC236}">
                <a16:creationId xmlns:a16="http://schemas.microsoft.com/office/drawing/2014/main" id="{2C8E7EBC-215B-46DC-9516-A1B22232532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a:extLst>
              <a:ext uri="{FF2B5EF4-FFF2-40B4-BE49-F238E27FC236}">
                <a16:creationId xmlns:a16="http://schemas.microsoft.com/office/drawing/2014/main" id="{9355A894-5EE5-46D3-8A07-C0F854B1DB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96D8A96D-1F39-429C-9F1C-04046E9BC0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C4984E0-F346-4A00-A659-15B99011F079}" type="slidenum">
              <a:rPr lang="en-US" altLang="it-IT" smtClean="0"/>
              <a:pPr>
                <a:spcBef>
                  <a:spcPct val="0"/>
                </a:spcBef>
              </a:pPr>
              <a:t>26</a:t>
            </a:fld>
            <a:endParaRPr lang="en-US" altLang="it-IT"/>
          </a:p>
        </p:txBody>
      </p:sp>
      <p:sp>
        <p:nvSpPr>
          <p:cNvPr id="60419" name="Rectangle 2">
            <a:extLst>
              <a:ext uri="{FF2B5EF4-FFF2-40B4-BE49-F238E27FC236}">
                <a16:creationId xmlns:a16="http://schemas.microsoft.com/office/drawing/2014/main" id="{9EA06AA7-58C0-4CC2-BB02-40F765B58C04}"/>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a:extLst>
              <a:ext uri="{FF2B5EF4-FFF2-40B4-BE49-F238E27FC236}">
                <a16:creationId xmlns:a16="http://schemas.microsoft.com/office/drawing/2014/main" id="{414EAF15-206D-4D79-AE58-E2BD4A09D9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immagine diapositiva 1">
            <a:extLst>
              <a:ext uri="{FF2B5EF4-FFF2-40B4-BE49-F238E27FC236}">
                <a16:creationId xmlns:a16="http://schemas.microsoft.com/office/drawing/2014/main" id="{D5AE1817-7785-4F0D-9733-BA480C7683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Segnaposto note 2">
            <a:extLst>
              <a:ext uri="{FF2B5EF4-FFF2-40B4-BE49-F238E27FC236}">
                <a16:creationId xmlns:a16="http://schemas.microsoft.com/office/drawing/2014/main" id="{AA077DC4-E216-490C-9158-629C4B71BC9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62468" name="Segnaposto numero diapositiva 3">
            <a:extLst>
              <a:ext uri="{FF2B5EF4-FFF2-40B4-BE49-F238E27FC236}">
                <a16:creationId xmlns:a16="http://schemas.microsoft.com/office/drawing/2014/main" id="{95184D37-D5B7-48C4-A8FB-4959981756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58E0F75-142A-4CAE-9737-D17D90476BB2}" type="slidenum">
              <a:rPr lang="it-IT" altLang="it-IT" smtClean="0"/>
              <a:pPr>
                <a:spcBef>
                  <a:spcPct val="0"/>
                </a:spcBef>
              </a:pPr>
              <a:t>27</a:t>
            </a:fld>
            <a:endParaRPr lang="it-IT" alt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immagine diapositiva 1">
            <a:extLst>
              <a:ext uri="{FF2B5EF4-FFF2-40B4-BE49-F238E27FC236}">
                <a16:creationId xmlns:a16="http://schemas.microsoft.com/office/drawing/2014/main" id="{4A384ACE-1636-4932-978F-A13B75D452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Segnaposto note 2">
            <a:extLst>
              <a:ext uri="{FF2B5EF4-FFF2-40B4-BE49-F238E27FC236}">
                <a16:creationId xmlns:a16="http://schemas.microsoft.com/office/drawing/2014/main" id="{CDA9AF8F-4D7E-43A2-A80D-979C72CA895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64516" name="Segnaposto numero diapositiva 3">
            <a:extLst>
              <a:ext uri="{FF2B5EF4-FFF2-40B4-BE49-F238E27FC236}">
                <a16:creationId xmlns:a16="http://schemas.microsoft.com/office/drawing/2014/main" id="{EEBDA08C-A9D9-4C0C-9918-E5D7B2C7D0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738ACD9-CE93-4BF0-8D0B-8CBBB0E04287}" type="slidenum">
              <a:rPr lang="it-IT" altLang="it-IT" smtClean="0"/>
              <a:pPr>
                <a:spcBef>
                  <a:spcPct val="0"/>
                </a:spcBef>
              </a:pPr>
              <a:t>28</a:t>
            </a:fld>
            <a:endParaRPr lang="it-IT" alt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114CF868-FCA7-4184-8AF1-37094454EDF6}"/>
              </a:ext>
            </a:extLst>
          </p:cNvPr>
          <p:cNvSpPr txBox="1">
            <a:spLocks noGrp="1" noChangeArrowheads="1"/>
          </p:cNvSpPr>
          <p:nvPr/>
        </p:nvSpPr>
        <p:spPr bwMode="auto">
          <a:xfrm>
            <a:off x="3851275"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5" tIns="46418" rIns="92835" bIns="46418" anchor="b"/>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B77D1B4B-A3A9-4EF6-A384-DE6416D0DFA3}" type="slidenum">
              <a:rPr lang="en-US" altLang="it-IT"/>
              <a:pPr algn="r" eaLnBrk="1" hangingPunct="1">
                <a:spcBef>
                  <a:spcPct val="0"/>
                </a:spcBef>
              </a:pPr>
              <a:t>29</a:t>
            </a:fld>
            <a:endParaRPr lang="en-US" altLang="it-IT"/>
          </a:p>
        </p:txBody>
      </p:sp>
      <p:sp>
        <p:nvSpPr>
          <p:cNvPr id="66563" name="Rectangle 2">
            <a:extLst>
              <a:ext uri="{FF2B5EF4-FFF2-40B4-BE49-F238E27FC236}">
                <a16:creationId xmlns:a16="http://schemas.microsoft.com/office/drawing/2014/main" id="{5CCA3397-C78A-4BD3-B36C-6A2696DA5DB1}"/>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a:extLst>
              <a:ext uri="{FF2B5EF4-FFF2-40B4-BE49-F238E27FC236}">
                <a16:creationId xmlns:a16="http://schemas.microsoft.com/office/drawing/2014/main" id="{8E1CA66B-6034-412B-98FC-D4AFFE0AED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F08E2D38-1AD8-46CC-99D5-2E3D4DB4914D}"/>
              </a:ext>
            </a:extLst>
          </p:cNvPr>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2A218FAA-39C3-4D5C-8E0C-08C4D14DB74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a:extLst>
              <a:ext uri="{FF2B5EF4-FFF2-40B4-BE49-F238E27FC236}">
                <a16:creationId xmlns:a16="http://schemas.microsoft.com/office/drawing/2014/main" id="{87D36DC9-37AE-415B-8B61-E9AC86A0CB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a:extLst>
              <a:ext uri="{FF2B5EF4-FFF2-40B4-BE49-F238E27FC236}">
                <a16:creationId xmlns:a16="http://schemas.microsoft.com/office/drawing/2014/main" id="{18C8EC97-B6EE-41C7-8A5E-6CA6219053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68612" name="Segnaposto numero diapositiva 3">
            <a:extLst>
              <a:ext uri="{FF2B5EF4-FFF2-40B4-BE49-F238E27FC236}">
                <a16:creationId xmlns:a16="http://schemas.microsoft.com/office/drawing/2014/main" id="{E003A6B6-445D-44C7-B024-A5451E9440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EF1F225-0E5B-4F13-9544-EFE0061B026F}" type="slidenum">
              <a:rPr lang="it-IT" altLang="it-IT" smtClean="0"/>
              <a:pPr>
                <a:spcBef>
                  <a:spcPct val="0"/>
                </a:spcBef>
              </a:pPr>
              <a:t>30</a:t>
            </a:fld>
            <a:endParaRPr lang="it-IT" alt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immagine diapositiva 1">
            <a:extLst>
              <a:ext uri="{FF2B5EF4-FFF2-40B4-BE49-F238E27FC236}">
                <a16:creationId xmlns:a16="http://schemas.microsoft.com/office/drawing/2014/main" id="{FBC06936-5CBC-4350-9148-E83B6E6EE3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Segnaposto note 2">
            <a:extLst>
              <a:ext uri="{FF2B5EF4-FFF2-40B4-BE49-F238E27FC236}">
                <a16:creationId xmlns:a16="http://schemas.microsoft.com/office/drawing/2014/main" id="{551B0661-4172-4D40-9EF0-EEE854225B9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70660" name="Segnaposto numero diapositiva 3">
            <a:extLst>
              <a:ext uri="{FF2B5EF4-FFF2-40B4-BE49-F238E27FC236}">
                <a16:creationId xmlns:a16="http://schemas.microsoft.com/office/drawing/2014/main" id="{4E8A75EF-67E6-4483-B81A-40EDF9E028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0E61E9A-50C5-435C-98B2-F04E8FA3E31E}" type="slidenum">
              <a:rPr lang="it-IT" altLang="it-IT" smtClean="0"/>
              <a:pPr>
                <a:spcBef>
                  <a:spcPct val="0"/>
                </a:spcBef>
              </a:pPr>
              <a:t>31</a:t>
            </a:fld>
            <a:endParaRPr lang="it-IT" alt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293CB916-348D-420D-A99C-F33B33CD18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3BF199B-4396-48F4-8C66-708B70BB222F}" type="slidenum">
              <a:rPr lang="en-GB" altLang="it-IT" smtClean="0"/>
              <a:pPr>
                <a:spcBef>
                  <a:spcPct val="0"/>
                </a:spcBef>
              </a:pPr>
              <a:t>32</a:t>
            </a:fld>
            <a:endParaRPr lang="en-GB" altLang="it-IT"/>
          </a:p>
        </p:txBody>
      </p:sp>
      <p:sp>
        <p:nvSpPr>
          <p:cNvPr id="72707" name="Rectangle 2">
            <a:extLst>
              <a:ext uri="{FF2B5EF4-FFF2-40B4-BE49-F238E27FC236}">
                <a16:creationId xmlns:a16="http://schemas.microsoft.com/office/drawing/2014/main" id="{E7D32BFB-77F6-4C43-97DB-B49E6F3A5D19}"/>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a:extLst>
              <a:ext uri="{FF2B5EF4-FFF2-40B4-BE49-F238E27FC236}">
                <a16:creationId xmlns:a16="http://schemas.microsoft.com/office/drawing/2014/main" id="{ABECF7F9-8D44-4CE8-A9F2-42E7846ACA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ea typeface="ＭＳ Ｐゴシック" panose="020B0600070205080204"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882832C3-7498-45BA-95A7-4201C79888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87F5FAA-02D4-4377-8046-7E70CED2A5E0}" type="slidenum">
              <a:rPr lang="en-GB" altLang="it-IT" smtClean="0"/>
              <a:pPr>
                <a:spcBef>
                  <a:spcPct val="0"/>
                </a:spcBef>
              </a:pPr>
              <a:t>33</a:t>
            </a:fld>
            <a:endParaRPr lang="en-GB" altLang="it-IT"/>
          </a:p>
        </p:txBody>
      </p:sp>
      <p:sp>
        <p:nvSpPr>
          <p:cNvPr id="74755" name="Rectangle 2">
            <a:extLst>
              <a:ext uri="{FF2B5EF4-FFF2-40B4-BE49-F238E27FC236}">
                <a16:creationId xmlns:a16="http://schemas.microsoft.com/office/drawing/2014/main" id="{679E06E0-A5A3-42F4-A69E-EDA06EC06D90}"/>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a:extLst>
              <a:ext uri="{FF2B5EF4-FFF2-40B4-BE49-F238E27FC236}">
                <a16:creationId xmlns:a16="http://schemas.microsoft.com/office/drawing/2014/main" id="{FE6B9BF8-EE5B-482E-9FFC-0EEE9CFBE4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a:ea typeface="ＭＳ Ｐゴシック" panose="020B0600070205080204"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immagine diapositiva 1">
            <a:extLst>
              <a:ext uri="{FF2B5EF4-FFF2-40B4-BE49-F238E27FC236}">
                <a16:creationId xmlns:a16="http://schemas.microsoft.com/office/drawing/2014/main" id="{14B7D4D0-211F-4704-AA66-E21BA7A715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Segnaposto note 2">
            <a:extLst>
              <a:ext uri="{FF2B5EF4-FFF2-40B4-BE49-F238E27FC236}">
                <a16:creationId xmlns:a16="http://schemas.microsoft.com/office/drawing/2014/main" id="{3E0ABE3E-994A-4A81-BFB6-E2BDEF2094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76804" name="Segnaposto numero diapositiva 3">
            <a:extLst>
              <a:ext uri="{FF2B5EF4-FFF2-40B4-BE49-F238E27FC236}">
                <a16:creationId xmlns:a16="http://schemas.microsoft.com/office/drawing/2014/main" id="{CE64FCB1-9E13-43B2-A66D-0CB70D3875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1FF8239-9024-4323-9E94-40936E5A2BB7}" type="slidenum">
              <a:rPr lang="it-IT" altLang="it-IT" smtClean="0"/>
              <a:pPr>
                <a:spcBef>
                  <a:spcPct val="0"/>
                </a:spcBef>
              </a:pPr>
              <a:t>34</a:t>
            </a:fld>
            <a:endParaRPr lang="it-IT" alt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immagine diapositiva 1">
            <a:extLst>
              <a:ext uri="{FF2B5EF4-FFF2-40B4-BE49-F238E27FC236}">
                <a16:creationId xmlns:a16="http://schemas.microsoft.com/office/drawing/2014/main" id="{351A688D-22DD-41E7-8A37-08ACEC8F20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Segnaposto note 2">
            <a:extLst>
              <a:ext uri="{FF2B5EF4-FFF2-40B4-BE49-F238E27FC236}">
                <a16:creationId xmlns:a16="http://schemas.microsoft.com/office/drawing/2014/main" id="{897405D4-E6A5-427C-85FB-818BBB097B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78852" name="Segnaposto numero diapositiva 3">
            <a:extLst>
              <a:ext uri="{FF2B5EF4-FFF2-40B4-BE49-F238E27FC236}">
                <a16:creationId xmlns:a16="http://schemas.microsoft.com/office/drawing/2014/main" id="{A5954DEA-4B7E-4BD6-8276-EA92182523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8B7BE30-F255-40AE-BC06-29AF6596E18D}" type="slidenum">
              <a:rPr lang="it-IT" altLang="it-IT" smtClean="0"/>
              <a:pPr>
                <a:spcBef>
                  <a:spcPct val="0"/>
                </a:spcBef>
              </a:pPr>
              <a:t>35</a:t>
            </a:fld>
            <a:endParaRPr lang="it-IT" alt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egnaposto immagine diapositiva 1">
            <a:extLst>
              <a:ext uri="{FF2B5EF4-FFF2-40B4-BE49-F238E27FC236}">
                <a16:creationId xmlns:a16="http://schemas.microsoft.com/office/drawing/2014/main" id="{8B55D487-D05B-48AE-A2EB-01254D6AF8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Segnaposto note 2">
            <a:extLst>
              <a:ext uri="{FF2B5EF4-FFF2-40B4-BE49-F238E27FC236}">
                <a16:creationId xmlns:a16="http://schemas.microsoft.com/office/drawing/2014/main" id="{7896CBC7-42EF-402C-90B6-F281743A0AB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80900" name="Segnaposto numero diapositiva 3">
            <a:extLst>
              <a:ext uri="{FF2B5EF4-FFF2-40B4-BE49-F238E27FC236}">
                <a16:creationId xmlns:a16="http://schemas.microsoft.com/office/drawing/2014/main" id="{ABCF8000-D059-4F38-863D-29C0655887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17E500A-815E-413B-81FD-E8BB1A206090}" type="slidenum">
              <a:rPr lang="it-IT" altLang="it-IT" smtClean="0"/>
              <a:pPr>
                <a:spcBef>
                  <a:spcPct val="0"/>
                </a:spcBef>
              </a:pPr>
              <a:t>36</a:t>
            </a:fld>
            <a:endParaRPr lang="it-IT" alt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egnaposto immagine diapositiva 1">
            <a:extLst>
              <a:ext uri="{FF2B5EF4-FFF2-40B4-BE49-F238E27FC236}">
                <a16:creationId xmlns:a16="http://schemas.microsoft.com/office/drawing/2014/main" id="{EEAB6637-F568-46A2-B196-1834A94E8F6E}"/>
              </a:ext>
            </a:extLst>
          </p:cNvPr>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egnaposto note 2">
            <a:extLst>
              <a:ext uri="{FF2B5EF4-FFF2-40B4-BE49-F238E27FC236}">
                <a16:creationId xmlns:a16="http://schemas.microsoft.com/office/drawing/2014/main" id="{E94ED867-BCD3-4BAE-A05F-A6491ACCDA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a:extLst>
              <a:ext uri="{FF2B5EF4-FFF2-40B4-BE49-F238E27FC236}">
                <a16:creationId xmlns:a16="http://schemas.microsoft.com/office/drawing/2014/main" id="{8415D6E8-75C3-4CC3-B312-FBDF0A47B5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Segnaposto note 2">
            <a:extLst>
              <a:ext uri="{FF2B5EF4-FFF2-40B4-BE49-F238E27FC236}">
                <a16:creationId xmlns:a16="http://schemas.microsoft.com/office/drawing/2014/main" id="{75E09B40-43AE-417A-ACC3-6BEA2309B6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84996" name="Segnaposto numero diapositiva 3">
            <a:extLst>
              <a:ext uri="{FF2B5EF4-FFF2-40B4-BE49-F238E27FC236}">
                <a16:creationId xmlns:a16="http://schemas.microsoft.com/office/drawing/2014/main" id="{5DC57B08-1E9E-4855-92E5-9A32F6C2F2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D445B02-643F-4B29-B187-B53E5BA29D58}" type="slidenum">
              <a:rPr lang="it-IT" altLang="it-IT" smtClean="0"/>
              <a:pPr>
                <a:spcBef>
                  <a:spcPct val="0"/>
                </a:spcBef>
              </a:pPr>
              <a:t>38</a:t>
            </a:fld>
            <a:endParaRPr lang="it-IT" alt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egnaposto immagine diapositiva 1">
            <a:extLst>
              <a:ext uri="{FF2B5EF4-FFF2-40B4-BE49-F238E27FC236}">
                <a16:creationId xmlns:a16="http://schemas.microsoft.com/office/drawing/2014/main" id="{06587445-0405-4940-A344-FF084C1FDE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Segnaposto note 2">
            <a:extLst>
              <a:ext uri="{FF2B5EF4-FFF2-40B4-BE49-F238E27FC236}">
                <a16:creationId xmlns:a16="http://schemas.microsoft.com/office/drawing/2014/main" id="{DE9F1A7C-3B92-49F4-8838-D1F2EAA2B8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87044" name="Segnaposto numero diapositiva 3">
            <a:extLst>
              <a:ext uri="{FF2B5EF4-FFF2-40B4-BE49-F238E27FC236}">
                <a16:creationId xmlns:a16="http://schemas.microsoft.com/office/drawing/2014/main" id="{AACEBF53-C401-4C3F-BC6D-93F4839C3D8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0488AA0-E922-442E-B0BF-B2182C05D0B1}" type="slidenum">
              <a:rPr lang="it-IT" altLang="it-IT" smtClean="0"/>
              <a:pPr>
                <a:spcBef>
                  <a:spcPct val="0"/>
                </a:spcBef>
              </a:pPr>
              <a:t>39</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a:extLst>
              <a:ext uri="{FF2B5EF4-FFF2-40B4-BE49-F238E27FC236}">
                <a16:creationId xmlns:a16="http://schemas.microsoft.com/office/drawing/2014/main" id="{2CFB43FF-4F8A-4D60-8D44-00A0B0FE38C0}"/>
              </a:ext>
            </a:extLst>
          </p:cNvPr>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egnaposto note 2">
            <a:extLst>
              <a:ext uri="{FF2B5EF4-FFF2-40B4-BE49-F238E27FC236}">
                <a16:creationId xmlns:a16="http://schemas.microsoft.com/office/drawing/2014/main" id="{A9433D78-1A5C-4FB6-BA1D-97BE75CAD8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immagine diapositiva 1">
            <a:extLst>
              <a:ext uri="{FF2B5EF4-FFF2-40B4-BE49-F238E27FC236}">
                <a16:creationId xmlns:a16="http://schemas.microsoft.com/office/drawing/2014/main" id="{0DB9DA07-66DB-4DA4-8452-5238349A3A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Segnaposto note 2">
            <a:extLst>
              <a:ext uri="{FF2B5EF4-FFF2-40B4-BE49-F238E27FC236}">
                <a16:creationId xmlns:a16="http://schemas.microsoft.com/office/drawing/2014/main" id="{3F0EA31D-57F6-47EC-A8DC-796F47B099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89092" name="Segnaposto numero diapositiva 3">
            <a:extLst>
              <a:ext uri="{FF2B5EF4-FFF2-40B4-BE49-F238E27FC236}">
                <a16:creationId xmlns:a16="http://schemas.microsoft.com/office/drawing/2014/main" id="{F352012C-7984-4A74-B1A4-AE8EA1F064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72BAC6A-DAAB-414E-80A9-184C38B0F7C2}" type="slidenum">
              <a:rPr lang="it-IT" altLang="it-IT" smtClean="0"/>
              <a:pPr>
                <a:spcBef>
                  <a:spcPct val="0"/>
                </a:spcBef>
              </a:pPr>
              <a:t>40</a:t>
            </a:fld>
            <a:endParaRPr lang="it-IT" alt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a:extLst>
              <a:ext uri="{FF2B5EF4-FFF2-40B4-BE49-F238E27FC236}">
                <a16:creationId xmlns:a16="http://schemas.microsoft.com/office/drawing/2014/main" id="{F69A20F8-5DEB-4505-88F3-DE6D9CB62B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Segnaposto note 2">
            <a:extLst>
              <a:ext uri="{FF2B5EF4-FFF2-40B4-BE49-F238E27FC236}">
                <a16:creationId xmlns:a16="http://schemas.microsoft.com/office/drawing/2014/main" id="{C5940EB8-A2FE-4B65-9819-555C64D30A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91140" name="Segnaposto numero diapositiva 3">
            <a:extLst>
              <a:ext uri="{FF2B5EF4-FFF2-40B4-BE49-F238E27FC236}">
                <a16:creationId xmlns:a16="http://schemas.microsoft.com/office/drawing/2014/main" id="{603E4995-96E0-4DD3-BF8A-DF0E67F7415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68A73FA-C55A-4CE0-B5F4-20AAB9CE62C5}" type="slidenum">
              <a:rPr lang="it-IT" altLang="it-IT" smtClean="0"/>
              <a:pPr>
                <a:spcBef>
                  <a:spcPct val="0"/>
                </a:spcBef>
              </a:pPr>
              <a:t>41</a:t>
            </a:fld>
            <a:endParaRPr lang="it-IT" alt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egnaposto immagine diapositiva 1">
            <a:extLst>
              <a:ext uri="{FF2B5EF4-FFF2-40B4-BE49-F238E27FC236}">
                <a16:creationId xmlns:a16="http://schemas.microsoft.com/office/drawing/2014/main" id="{BF94A270-C31C-471D-B225-CA477C4F02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Segnaposto note 2">
            <a:extLst>
              <a:ext uri="{FF2B5EF4-FFF2-40B4-BE49-F238E27FC236}">
                <a16:creationId xmlns:a16="http://schemas.microsoft.com/office/drawing/2014/main" id="{02D237F7-D6CE-4253-9F7E-92038CC599F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93188" name="Segnaposto numero diapositiva 3">
            <a:extLst>
              <a:ext uri="{FF2B5EF4-FFF2-40B4-BE49-F238E27FC236}">
                <a16:creationId xmlns:a16="http://schemas.microsoft.com/office/drawing/2014/main" id="{3EB032A1-2587-44E3-9C3E-DF6C04D6C3B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47B6857-3EB0-479E-98ED-301971827F82}" type="slidenum">
              <a:rPr lang="it-IT" altLang="it-IT" smtClean="0"/>
              <a:pPr>
                <a:spcBef>
                  <a:spcPct val="0"/>
                </a:spcBef>
              </a:pPr>
              <a:t>42</a:t>
            </a:fld>
            <a:endParaRPr lang="it-IT" alt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egnaposto immagine diapositiva 1">
            <a:extLst>
              <a:ext uri="{FF2B5EF4-FFF2-40B4-BE49-F238E27FC236}">
                <a16:creationId xmlns:a16="http://schemas.microsoft.com/office/drawing/2014/main" id="{4FF67D9E-7E90-4EB6-B21C-81282C9DBD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Segnaposto note 2">
            <a:extLst>
              <a:ext uri="{FF2B5EF4-FFF2-40B4-BE49-F238E27FC236}">
                <a16:creationId xmlns:a16="http://schemas.microsoft.com/office/drawing/2014/main" id="{D31B2138-49DB-4775-AE8D-BB28F68E41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95236" name="Segnaposto numero diapositiva 3">
            <a:extLst>
              <a:ext uri="{FF2B5EF4-FFF2-40B4-BE49-F238E27FC236}">
                <a16:creationId xmlns:a16="http://schemas.microsoft.com/office/drawing/2014/main" id="{36C4D10A-574F-4EA9-B186-8BF9B33A0E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269FCD1-167A-463A-A8AD-90BF273C8560}" type="slidenum">
              <a:rPr lang="it-IT" altLang="it-IT" smtClean="0"/>
              <a:pPr>
                <a:spcBef>
                  <a:spcPct val="0"/>
                </a:spcBef>
              </a:pPr>
              <a:t>43</a:t>
            </a:fld>
            <a:endParaRPr lang="it-IT" alt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egnaposto immagine diapositiva 1">
            <a:extLst>
              <a:ext uri="{FF2B5EF4-FFF2-40B4-BE49-F238E27FC236}">
                <a16:creationId xmlns:a16="http://schemas.microsoft.com/office/drawing/2014/main" id="{82BD1896-F1F6-4143-AA16-007AAB5FEE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Segnaposto note 2">
            <a:extLst>
              <a:ext uri="{FF2B5EF4-FFF2-40B4-BE49-F238E27FC236}">
                <a16:creationId xmlns:a16="http://schemas.microsoft.com/office/drawing/2014/main" id="{8F365C0D-93BB-42F6-9ABB-40DD3E6D28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97284" name="Segnaposto numero diapositiva 3">
            <a:extLst>
              <a:ext uri="{FF2B5EF4-FFF2-40B4-BE49-F238E27FC236}">
                <a16:creationId xmlns:a16="http://schemas.microsoft.com/office/drawing/2014/main" id="{DCCBD940-FED6-4BA6-A863-B3DC936BA2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1DEFBE-CF4F-4FB4-BAA1-2DE99FF132E8}" type="slidenum">
              <a:rPr lang="it-IT" altLang="it-IT" smtClean="0"/>
              <a:pPr>
                <a:spcBef>
                  <a:spcPct val="0"/>
                </a:spcBef>
              </a:pPr>
              <a:t>44</a:t>
            </a:fld>
            <a:endParaRPr lang="it-IT" alt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immagine diapositiva 1">
            <a:extLst>
              <a:ext uri="{FF2B5EF4-FFF2-40B4-BE49-F238E27FC236}">
                <a16:creationId xmlns:a16="http://schemas.microsoft.com/office/drawing/2014/main" id="{5A043010-EC80-4C42-8221-8BAC2DACA1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Segnaposto note 2">
            <a:extLst>
              <a:ext uri="{FF2B5EF4-FFF2-40B4-BE49-F238E27FC236}">
                <a16:creationId xmlns:a16="http://schemas.microsoft.com/office/drawing/2014/main" id="{7BD3D25D-01AD-4A56-8883-679CC905DD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99332" name="Segnaposto numero diapositiva 3">
            <a:extLst>
              <a:ext uri="{FF2B5EF4-FFF2-40B4-BE49-F238E27FC236}">
                <a16:creationId xmlns:a16="http://schemas.microsoft.com/office/drawing/2014/main" id="{884B2554-7FC2-43E8-8273-816DEA65FC5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F1AE1E4-7715-4BD9-9961-3E50CE3EC82B}" type="slidenum">
              <a:rPr lang="it-IT" altLang="it-IT" smtClean="0"/>
              <a:pPr>
                <a:spcBef>
                  <a:spcPct val="0"/>
                </a:spcBef>
              </a:pPr>
              <a:t>45</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a:extLst>
              <a:ext uri="{FF2B5EF4-FFF2-40B4-BE49-F238E27FC236}">
                <a16:creationId xmlns:a16="http://schemas.microsoft.com/office/drawing/2014/main" id="{06D5469C-6989-42FF-8E9D-24C8E683D346}"/>
              </a:ext>
            </a:extLst>
          </p:cNvPr>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a:extLst>
              <a:ext uri="{FF2B5EF4-FFF2-40B4-BE49-F238E27FC236}">
                <a16:creationId xmlns:a16="http://schemas.microsoft.com/office/drawing/2014/main" id="{1D36C2CE-7330-4358-BDAD-1F2C3DE2DB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a:extLst>
              <a:ext uri="{FF2B5EF4-FFF2-40B4-BE49-F238E27FC236}">
                <a16:creationId xmlns:a16="http://schemas.microsoft.com/office/drawing/2014/main" id="{09403802-AC19-408F-A90F-69E111F6B6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a:extLst>
              <a:ext uri="{FF2B5EF4-FFF2-40B4-BE49-F238E27FC236}">
                <a16:creationId xmlns:a16="http://schemas.microsoft.com/office/drawing/2014/main" id="{5C65A2E3-FB3E-4AA6-8727-785F301C41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
        <p:nvSpPr>
          <p:cNvPr id="19460" name="Segnaposto numero diapositiva 3">
            <a:extLst>
              <a:ext uri="{FF2B5EF4-FFF2-40B4-BE49-F238E27FC236}">
                <a16:creationId xmlns:a16="http://schemas.microsoft.com/office/drawing/2014/main" id="{8347E8FD-5553-46A6-A09D-44F0E8EB008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F6C1D15-FAD4-4819-9A35-E0243FFD635E}" type="slidenum">
              <a:rPr lang="it-IT" altLang="it-IT" smtClean="0"/>
              <a:pPr>
                <a:spcBef>
                  <a:spcPct val="0"/>
                </a:spcBef>
              </a:pPr>
              <a:t>6</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a:extLst>
              <a:ext uri="{FF2B5EF4-FFF2-40B4-BE49-F238E27FC236}">
                <a16:creationId xmlns:a16="http://schemas.microsoft.com/office/drawing/2014/main" id="{D21E8ECD-5DBB-447D-9EC4-637E36D3641C}"/>
              </a:ext>
            </a:extLst>
          </p:cNvPr>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Segnaposto note 2">
            <a:extLst>
              <a:ext uri="{FF2B5EF4-FFF2-40B4-BE49-F238E27FC236}">
                <a16:creationId xmlns:a16="http://schemas.microsoft.com/office/drawing/2014/main" id="{5CED3EDD-F2F8-4891-872A-04E7D6B400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a:extLst>
              <a:ext uri="{FF2B5EF4-FFF2-40B4-BE49-F238E27FC236}">
                <a16:creationId xmlns:a16="http://schemas.microsoft.com/office/drawing/2014/main" id="{7787B00F-A020-41DC-A4A1-49AAC169AA5D}"/>
              </a:ext>
            </a:extLst>
          </p:cNvPr>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a:extLst>
              <a:ext uri="{FF2B5EF4-FFF2-40B4-BE49-F238E27FC236}">
                <a16:creationId xmlns:a16="http://schemas.microsoft.com/office/drawing/2014/main" id="{C4A3A5E3-372C-4A75-B4C4-4409533461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C8FD7C02-81E2-4CF1-AA84-323BBCB8D0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037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46037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46037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6037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7219EB9-42F0-4E81-A42D-A33BD1653D89}" type="slidenum">
              <a:rPr lang="en-GB" altLang="en-GB" smtClean="0"/>
              <a:pPr>
                <a:spcBef>
                  <a:spcPct val="0"/>
                </a:spcBef>
              </a:pPr>
              <a:t>9</a:t>
            </a:fld>
            <a:endParaRPr lang="en-GB" altLang="en-GB"/>
          </a:p>
        </p:txBody>
      </p:sp>
      <p:sp>
        <p:nvSpPr>
          <p:cNvPr id="25603" name="Rectangle 2">
            <a:extLst>
              <a:ext uri="{FF2B5EF4-FFF2-40B4-BE49-F238E27FC236}">
                <a16:creationId xmlns:a16="http://schemas.microsoft.com/office/drawing/2014/main" id="{64B56E7A-2A9D-401B-9666-56DE26363FBE}"/>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a:extLst>
              <a:ext uri="{FF2B5EF4-FFF2-40B4-BE49-F238E27FC236}">
                <a16:creationId xmlns:a16="http://schemas.microsoft.com/office/drawing/2014/main" id="{5F975340-C46F-4198-80FA-E3598F8D21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t-IT" sz="90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25A6E5-E50D-4401-80B4-CBBC2113B38D}"/>
              </a:ext>
            </a:extLst>
          </p:cNvPr>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5" name="Date Placeholder 6">
            <a:extLst>
              <a:ext uri="{FF2B5EF4-FFF2-40B4-BE49-F238E27FC236}">
                <a16:creationId xmlns:a16="http://schemas.microsoft.com/office/drawing/2014/main" id="{1F10C294-DCBE-4B49-9763-7E10D4702D20}"/>
              </a:ext>
            </a:extLst>
          </p:cNvPr>
          <p:cNvSpPr>
            <a:spLocks noGrp="1"/>
          </p:cNvSpPr>
          <p:nvPr>
            <p:ph type="dt" sz="half" idx="10"/>
          </p:nvPr>
        </p:nvSpPr>
        <p:spPr/>
        <p:txBody>
          <a:bodyPr/>
          <a:lstStyle>
            <a:lvl1pPr>
              <a:defRPr>
                <a:solidFill>
                  <a:srgbClr val="FFFFFF">
                    <a:alpha val="75000"/>
                  </a:srgbClr>
                </a:solidFill>
              </a:defRPr>
            </a:lvl1pPr>
          </a:lstStyle>
          <a:p>
            <a:pPr>
              <a:defRPr/>
            </a:pPr>
            <a:fld id="{FC0CC18C-D7B2-4543-A2E4-A3E0E027D5FF}" type="datetime1">
              <a:rPr lang="it-IT"/>
              <a:pPr>
                <a:defRPr/>
              </a:pPr>
              <a:t>17/05/2019</a:t>
            </a:fld>
            <a:endParaRPr lang="it-IT"/>
          </a:p>
        </p:txBody>
      </p:sp>
      <p:sp>
        <p:nvSpPr>
          <p:cNvPr id="6" name="Footer Placeholder 7">
            <a:extLst>
              <a:ext uri="{FF2B5EF4-FFF2-40B4-BE49-F238E27FC236}">
                <a16:creationId xmlns:a16="http://schemas.microsoft.com/office/drawing/2014/main" id="{A41DA0B6-4130-4212-97D6-A71963B81301}"/>
              </a:ext>
            </a:extLst>
          </p:cNvPr>
          <p:cNvSpPr>
            <a:spLocks noGrp="1"/>
          </p:cNvSpPr>
          <p:nvPr>
            <p:ph type="ftr" sz="quarter" idx="11"/>
          </p:nvPr>
        </p:nvSpPr>
        <p:spPr/>
        <p:txBody>
          <a:bodyPr/>
          <a:lstStyle>
            <a:lvl1pPr>
              <a:defRPr>
                <a:solidFill>
                  <a:srgbClr val="FFFFFF">
                    <a:alpha val="75000"/>
                  </a:srgbClr>
                </a:solidFill>
              </a:defRPr>
            </a:lvl1pPr>
          </a:lstStyle>
          <a:p>
            <a:pPr>
              <a:defRPr/>
            </a:pPr>
            <a:r>
              <a:rPr lang="it-IT"/>
              <a:t>Mario Miscali - Diritto Tributario 2019</a:t>
            </a:r>
          </a:p>
        </p:txBody>
      </p:sp>
      <p:sp>
        <p:nvSpPr>
          <p:cNvPr id="7" name="Slide Number Placeholder 8">
            <a:extLst>
              <a:ext uri="{FF2B5EF4-FFF2-40B4-BE49-F238E27FC236}">
                <a16:creationId xmlns:a16="http://schemas.microsoft.com/office/drawing/2014/main" id="{81B4AEDB-AE7C-4D8F-ABF8-36E49D308E51}"/>
              </a:ext>
            </a:extLst>
          </p:cNvPr>
          <p:cNvSpPr>
            <a:spLocks noGrp="1"/>
          </p:cNvSpPr>
          <p:nvPr>
            <p:ph type="sldNum" sz="quarter" idx="12"/>
          </p:nvPr>
        </p:nvSpPr>
        <p:spPr/>
        <p:txBody>
          <a:bodyPr/>
          <a:lstStyle>
            <a:lvl1pPr>
              <a:defRPr>
                <a:solidFill>
                  <a:srgbClr val="FFFFFF">
                    <a:alpha val="20000"/>
                  </a:srgbClr>
                </a:solidFill>
              </a:defRPr>
            </a:lvl1pPr>
          </a:lstStyle>
          <a:p>
            <a:pPr>
              <a:defRPr/>
            </a:pPr>
            <a:fld id="{C75FB98D-FC08-4299-B3D4-8DFFE21126DF}" type="slidenum">
              <a:rPr lang="it-IT" altLang="it-IT"/>
              <a:pPr>
                <a:defRPr/>
              </a:pPr>
              <a:t>‹N›</a:t>
            </a:fld>
            <a:endParaRPr lang="it-IT" altLang="it-IT"/>
          </a:p>
        </p:txBody>
      </p:sp>
    </p:spTree>
    <p:extLst>
      <p:ext uri="{BB962C8B-B14F-4D97-AF65-F5344CB8AC3E}">
        <p14:creationId xmlns:p14="http://schemas.microsoft.com/office/powerpoint/2010/main" val="292927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96A89D6B-EF35-4A9B-8E61-9E63EB303DDF}"/>
              </a:ext>
            </a:extLst>
          </p:cNvPr>
          <p:cNvSpPr>
            <a:spLocks noGrp="1"/>
          </p:cNvSpPr>
          <p:nvPr>
            <p:ph type="dt" sz="half" idx="10"/>
          </p:nvPr>
        </p:nvSpPr>
        <p:spPr/>
        <p:txBody>
          <a:bodyPr/>
          <a:lstStyle>
            <a:lvl1pPr>
              <a:defRPr/>
            </a:lvl1pPr>
          </a:lstStyle>
          <a:p>
            <a:pPr>
              <a:defRPr/>
            </a:pPr>
            <a:fld id="{30934C1C-C828-462F-8EE7-39221B5CFB4E}" type="datetime1">
              <a:rPr lang="it-IT"/>
              <a:pPr>
                <a:defRPr/>
              </a:pPr>
              <a:t>17/05/2019</a:t>
            </a:fld>
            <a:endParaRPr lang="it-IT"/>
          </a:p>
        </p:txBody>
      </p:sp>
      <p:sp>
        <p:nvSpPr>
          <p:cNvPr id="5" name="Footer Placeholder 4">
            <a:extLst>
              <a:ext uri="{FF2B5EF4-FFF2-40B4-BE49-F238E27FC236}">
                <a16:creationId xmlns:a16="http://schemas.microsoft.com/office/drawing/2014/main" id="{F8DC7DE1-05F6-4AF3-815E-37829D964B01}"/>
              </a:ext>
            </a:extLst>
          </p:cNvPr>
          <p:cNvSpPr>
            <a:spLocks noGrp="1"/>
          </p:cNvSpPr>
          <p:nvPr>
            <p:ph type="ftr" sz="quarter" idx="11"/>
          </p:nvPr>
        </p:nvSpPr>
        <p:spPr/>
        <p:txBody>
          <a:bodyPr/>
          <a:lstStyle>
            <a:lvl1pPr>
              <a:defRPr/>
            </a:lvl1pPr>
          </a:lstStyle>
          <a:p>
            <a:pPr>
              <a:defRPr/>
            </a:pPr>
            <a:r>
              <a:rPr lang="it-IT"/>
              <a:t>Mario Miscali - Diritto Tributario 2019</a:t>
            </a:r>
          </a:p>
        </p:txBody>
      </p:sp>
      <p:sp>
        <p:nvSpPr>
          <p:cNvPr id="6" name="Slide Number Placeholder 5">
            <a:extLst>
              <a:ext uri="{FF2B5EF4-FFF2-40B4-BE49-F238E27FC236}">
                <a16:creationId xmlns:a16="http://schemas.microsoft.com/office/drawing/2014/main" id="{C1D49B48-574E-46AB-9019-D98E47EF2203}"/>
              </a:ext>
            </a:extLst>
          </p:cNvPr>
          <p:cNvSpPr>
            <a:spLocks noGrp="1"/>
          </p:cNvSpPr>
          <p:nvPr>
            <p:ph type="sldNum" sz="quarter" idx="12"/>
          </p:nvPr>
        </p:nvSpPr>
        <p:spPr/>
        <p:txBody>
          <a:bodyPr/>
          <a:lstStyle>
            <a:lvl1pPr>
              <a:defRPr/>
            </a:lvl1pPr>
          </a:lstStyle>
          <a:p>
            <a:pPr>
              <a:defRPr/>
            </a:pPr>
            <a:fld id="{E4F579CB-96D3-4022-8329-97BA15C56308}" type="slidenum">
              <a:rPr lang="it-IT" altLang="it-IT"/>
              <a:pPr>
                <a:defRPr/>
              </a:pPr>
              <a:t>‹N›</a:t>
            </a:fld>
            <a:endParaRPr lang="it-IT" altLang="it-IT"/>
          </a:p>
        </p:txBody>
      </p:sp>
    </p:spTree>
    <p:extLst>
      <p:ext uri="{BB962C8B-B14F-4D97-AF65-F5344CB8AC3E}">
        <p14:creationId xmlns:p14="http://schemas.microsoft.com/office/powerpoint/2010/main" val="174550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6585CBF5-D7F3-4417-93BC-909E2B1B0DA1}"/>
              </a:ext>
            </a:extLst>
          </p:cNvPr>
          <p:cNvSpPr>
            <a:spLocks noGrp="1"/>
          </p:cNvSpPr>
          <p:nvPr>
            <p:ph type="dt" sz="half" idx="10"/>
          </p:nvPr>
        </p:nvSpPr>
        <p:spPr/>
        <p:txBody>
          <a:bodyPr/>
          <a:lstStyle>
            <a:lvl1pPr>
              <a:defRPr/>
            </a:lvl1pPr>
          </a:lstStyle>
          <a:p>
            <a:pPr>
              <a:defRPr/>
            </a:pPr>
            <a:fld id="{412EC008-581D-4F83-A6F1-496109258B69}" type="datetime1">
              <a:rPr lang="it-IT"/>
              <a:pPr>
                <a:defRPr/>
              </a:pPr>
              <a:t>17/05/2019</a:t>
            </a:fld>
            <a:endParaRPr lang="it-IT"/>
          </a:p>
        </p:txBody>
      </p:sp>
      <p:sp>
        <p:nvSpPr>
          <p:cNvPr id="5" name="Footer Placeholder 4">
            <a:extLst>
              <a:ext uri="{FF2B5EF4-FFF2-40B4-BE49-F238E27FC236}">
                <a16:creationId xmlns:a16="http://schemas.microsoft.com/office/drawing/2014/main" id="{FFEC6AB8-89B3-4A7C-BDB3-82FD59975DD3}"/>
              </a:ext>
            </a:extLst>
          </p:cNvPr>
          <p:cNvSpPr>
            <a:spLocks noGrp="1"/>
          </p:cNvSpPr>
          <p:nvPr>
            <p:ph type="ftr" sz="quarter" idx="11"/>
          </p:nvPr>
        </p:nvSpPr>
        <p:spPr/>
        <p:txBody>
          <a:bodyPr/>
          <a:lstStyle>
            <a:lvl1pPr>
              <a:defRPr/>
            </a:lvl1pPr>
          </a:lstStyle>
          <a:p>
            <a:pPr>
              <a:defRPr/>
            </a:pPr>
            <a:r>
              <a:rPr lang="it-IT"/>
              <a:t>Mario Miscali - Diritto Tributario 2019</a:t>
            </a:r>
          </a:p>
        </p:txBody>
      </p:sp>
      <p:sp>
        <p:nvSpPr>
          <p:cNvPr id="6" name="Slide Number Placeholder 5">
            <a:extLst>
              <a:ext uri="{FF2B5EF4-FFF2-40B4-BE49-F238E27FC236}">
                <a16:creationId xmlns:a16="http://schemas.microsoft.com/office/drawing/2014/main" id="{8400B019-78CD-4804-843D-28C2DDB05D76}"/>
              </a:ext>
            </a:extLst>
          </p:cNvPr>
          <p:cNvSpPr>
            <a:spLocks noGrp="1"/>
          </p:cNvSpPr>
          <p:nvPr>
            <p:ph type="sldNum" sz="quarter" idx="12"/>
          </p:nvPr>
        </p:nvSpPr>
        <p:spPr/>
        <p:txBody>
          <a:bodyPr/>
          <a:lstStyle>
            <a:lvl1pPr>
              <a:defRPr/>
            </a:lvl1pPr>
          </a:lstStyle>
          <a:p>
            <a:pPr>
              <a:defRPr/>
            </a:pPr>
            <a:fld id="{46B948D3-0DEC-43BC-A972-B4FFC177FE13}" type="slidenum">
              <a:rPr lang="it-IT" altLang="it-IT"/>
              <a:pPr>
                <a:defRPr/>
              </a:pPr>
              <a:t>‹N›</a:t>
            </a:fld>
            <a:endParaRPr lang="it-IT" altLang="it-IT"/>
          </a:p>
        </p:txBody>
      </p:sp>
    </p:spTree>
    <p:extLst>
      <p:ext uri="{BB962C8B-B14F-4D97-AF65-F5344CB8AC3E}">
        <p14:creationId xmlns:p14="http://schemas.microsoft.com/office/powerpoint/2010/main" val="67486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426491" y="238875"/>
            <a:ext cx="8078787" cy="1102562"/>
          </a:xfrm>
        </p:spPr>
        <p:txBody>
          <a:bodyPr/>
          <a:lstStyle>
            <a:lvl1pPr>
              <a:defRPr sz="28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2819" y="1639887"/>
            <a:ext cx="8066087" cy="376555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Footer Placeholder 4">
            <a:extLst>
              <a:ext uri="{FF2B5EF4-FFF2-40B4-BE49-F238E27FC236}">
                <a16:creationId xmlns:a16="http://schemas.microsoft.com/office/drawing/2014/main" id="{FE72008B-05E2-4B70-A43A-73357FEE7385}"/>
              </a:ext>
            </a:extLst>
          </p:cNvPr>
          <p:cNvSpPr>
            <a:spLocks noGrp="1"/>
          </p:cNvSpPr>
          <p:nvPr>
            <p:ph type="ftr" sz="quarter" idx="10"/>
          </p:nvPr>
        </p:nvSpPr>
        <p:spPr/>
        <p:txBody>
          <a:bodyPr/>
          <a:lstStyle>
            <a:lvl1pPr>
              <a:defRPr sz="1000"/>
            </a:lvl1pPr>
          </a:lstStyle>
          <a:p>
            <a:pPr>
              <a:defRPr/>
            </a:pPr>
            <a:r>
              <a:rPr lang="it-IT"/>
              <a:t>Mario Miscali - Diritto Tributario 2019</a:t>
            </a:r>
          </a:p>
        </p:txBody>
      </p:sp>
      <p:sp>
        <p:nvSpPr>
          <p:cNvPr id="5" name="Slide Number Placeholder 5">
            <a:extLst>
              <a:ext uri="{FF2B5EF4-FFF2-40B4-BE49-F238E27FC236}">
                <a16:creationId xmlns:a16="http://schemas.microsoft.com/office/drawing/2014/main" id="{A30FC79F-42DF-4306-8421-C2EB40CABC11}"/>
              </a:ext>
            </a:extLst>
          </p:cNvPr>
          <p:cNvSpPr>
            <a:spLocks noGrp="1"/>
          </p:cNvSpPr>
          <p:nvPr>
            <p:ph type="sldNum" sz="quarter" idx="11"/>
          </p:nvPr>
        </p:nvSpPr>
        <p:spPr>
          <a:xfrm>
            <a:off x="6516688" y="6057900"/>
            <a:ext cx="2195512" cy="725488"/>
          </a:xfrm>
        </p:spPr>
        <p:txBody>
          <a:bodyPr/>
          <a:lstStyle>
            <a:lvl1pPr>
              <a:defRPr sz="1000" b="0">
                <a:solidFill>
                  <a:schemeClr val="tx1">
                    <a:alpha val="20000"/>
                  </a:schemeClr>
                </a:solidFill>
              </a:defRPr>
            </a:lvl1pPr>
          </a:lstStyle>
          <a:p>
            <a:pPr>
              <a:defRPr/>
            </a:pPr>
            <a:fld id="{FF2F6308-7893-454E-8229-74D3D9594EEB}" type="slidenum">
              <a:rPr lang="it-IT" altLang="it-IT"/>
              <a:pPr>
                <a:defRPr/>
              </a:pPr>
              <a:t>‹N›</a:t>
            </a:fld>
            <a:endParaRPr lang="it-IT" altLang="it-IT"/>
          </a:p>
        </p:txBody>
      </p:sp>
    </p:spTree>
    <p:extLst>
      <p:ext uri="{BB962C8B-B14F-4D97-AF65-F5344CB8AC3E}">
        <p14:creationId xmlns:p14="http://schemas.microsoft.com/office/powerpoint/2010/main" val="256586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lstStyle>
            <a:lvl1pPr>
              <a:lnSpc>
                <a:spcPct val="80000"/>
              </a:lnSpc>
              <a:defRPr sz="8000" b="0" baseline="0">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00634" y="4187275"/>
            <a:ext cx="6919722" cy="1645920"/>
          </a:xfrm>
        </p:spPr>
        <p:txBody>
          <a:bodyPr>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9A1EFE8C-1272-4C0A-8EBD-F91EB61FAD87}"/>
              </a:ext>
            </a:extLst>
          </p:cNvPr>
          <p:cNvSpPr>
            <a:spLocks noGrp="1"/>
          </p:cNvSpPr>
          <p:nvPr>
            <p:ph type="dt" sz="half" idx="10"/>
          </p:nvPr>
        </p:nvSpPr>
        <p:spPr/>
        <p:txBody>
          <a:bodyPr/>
          <a:lstStyle>
            <a:lvl1pPr>
              <a:defRPr/>
            </a:lvl1pPr>
          </a:lstStyle>
          <a:p>
            <a:pPr>
              <a:defRPr/>
            </a:pPr>
            <a:fld id="{496228E5-9C44-453F-94E7-255CB862D2F0}" type="datetime1">
              <a:rPr lang="it-IT"/>
              <a:pPr>
                <a:defRPr/>
              </a:pPr>
              <a:t>17/05/2019</a:t>
            </a:fld>
            <a:endParaRPr lang="it-IT"/>
          </a:p>
        </p:txBody>
      </p:sp>
      <p:sp>
        <p:nvSpPr>
          <p:cNvPr id="5" name="Footer Placeholder 4">
            <a:extLst>
              <a:ext uri="{FF2B5EF4-FFF2-40B4-BE49-F238E27FC236}">
                <a16:creationId xmlns:a16="http://schemas.microsoft.com/office/drawing/2014/main" id="{DF6FED82-4D75-4B9C-A076-514CD322F6FC}"/>
              </a:ext>
            </a:extLst>
          </p:cNvPr>
          <p:cNvSpPr>
            <a:spLocks noGrp="1"/>
          </p:cNvSpPr>
          <p:nvPr>
            <p:ph type="ftr" sz="quarter" idx="11"/>
          </p:nvPr>
        </p:nvSpPr>
        <p:spPr/>
        <p:txBody>
          <a:bodyPr/>
          <a:lstStyle>
            <a:lvl1pPr>
              <a:defRPr/>
            </a:lvl1pPr>
          </a:lstStyle>
          <a:p>
            <a:pPr>
              <a:defRPr/>
            </a:pPr>
            <a:r>
              <a:rPr lang="it-IT"/>
              <a:t>Mario Miscali - Diritto Tributario 2019</a:t>
            </a:r>
          </a:p>
        </p:txBody>
      </p:sp>
      <p:sp>
        <p:nvSpPr>
          <p:cNvPr id="6" name="Slide Number Placeholder 5">
            <a:extLst>
              <a:ext uri="{FF2B5EF4-FFF2-40B4-BE49-F238E27FC236}">
                <a16:creationId xmlns:a16="http://schemas.microsoft.com/office/drawing/2014/main" id="{8A20C283-A0A8-4F34-B79A-C2E5A1A77A9A}"/>
              </a:ext>
            </a:extLst>
          </p:cNvPr>
          <p:cNvSpPr>
            <a:spLocks noGrp="1"/>
          </p:cNvSpPr>
          <p:nvPr>
            <p:ph type="sldNum" sz="quarter" idx="12"/>
          </p:nvPr>
        </p:nvSpPr>
        <p:spPr/>
        <p:txBody>
          <a:bodyPr/>
          <a:lstStyle>
            <a:lvl1pPr>
              <a:defRPr/>
            </a:lvl1pPr>
          </a:lstStyle>
          <a:p>
            <a:pPr>
              <a:defRPr/>
            </a:pPr>
            <a:fld id="{1282C40D-DBB1-45AE-BD10-808B4AEF0451}" type="slidenum">
              <a:rPr lang="it-IT" altLang="it-IT"/>
              <a:pPr>
                <a:defRPr/>
              </a:pPr>
              <a:t>‹N›</a:t>
            </a:fld>
            <a:endParaRPr lang="it-IT" altLang="it-IT"/>
          </a:p>
        </p:txBody>
      </p:sp>
    </p:spTree>
    <p:extLst>
      <p:ext uri="{BB962C8B-B14F-4D97-AF65-F5344CB8AC3E}">
        <p14:creationId xmlns:p14="http://schemas.microsoft.com/office/powerpoint/2010/main" val="173987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a:extLst>
              <a:ext uri="{FF2B5EF4-FFF2-40B4-BE49-F238E27FC236}">
                <a16:creationId xmlns:a16="http://schemas.microsoft.com/office/drawing/2014/main" id="{927FFFB0-0087-4B00-8329-AA1F4625F6DC}"/>
              </a:ext>
            </a:extLst>
          </p:cNvPr>
          <p:cNvSpPr>
            <a:spLocks noGrp="1"/>
          </p:cNvSpPr>
          <p:nvPr>
            <p:ph type="dt" sz="half" idx="10"/>
          </p:nvPr>
        </p:nvSpPr>
        <p:spPr/>
        <p:txBody>
          <a:bodyPr/>
          <a:lstStyle>
            <a:lvl1pPr>
              <a:defRPr/>
            </a:lvl1pPr>
          </a:lstStyle>
          <a:p>
            <a:pPr>
              <a:defRPr/>
            </a:pPr>
            <a:fld id="{D86E7332-6488-47B1-9C1A-7BAFC9051713}" type="datetime1">
              <a:rPr lang="it-IT"/>
              <a:pPr>
                <a:defRPr/>
              </a:pPr>
              <a:t>17/05/2019</a:t>
            </a:fld>
            <a:endParaRPr lang="it-IT"/>
          </a:p>
        </p:txBody>
      </p:sp>
      <p:sp>
        <p:nvSpPr>
          <p:cNvPr id="6" name="Footer Placeholder 4">
            <a:extLst>
              <a:ext uri="{FF2B5EF4-FFF2-40B4-BE49-F238E27FC236}">
                <a16:creationId xmlns:a16="http://schemas.microsoft.com/office/drawing/2014/main" id="{B0527746-EF26-4040-A0DE-ED6EBC1118A3}"/>
              </a:ext>
            </a:extLst>
          </p:cNvPr>
          <p:cNvSpPr>
            <a:spLocks noGrp="1"/>
          </p:cNvSpPr>
          <p:nvPr>
            <p:ph type="ftr" sz="quarter" idx="11"/>
          </p:nvPr>
        </p:nvSpPr>
        <p:spPr/>
        <p:txBody>
          <a:bodyPr/>
          <a:lstStyle>
            <a:lvl1pPr>
              <a:defRPr/>
            </a:lvl1pPr>
          </a:lstStyle>
          <a:p>
            <a:pPr>
              <a:defRPr/>
            </a:pPr>
            <a:r>
              <a:rPr lang="it-IT"/>
              <a:t>Mario Miscali - Diritto Tributario 2019</a:t>
            </a:r>
          </a:p>
        </p:txBody>
      </p:sp>
      <p:sp>
        <p:nvSpPr>
          <p:cNvPr id="7" name="Slide Number Placeholder 5">
            <a:extLst>
              <a:ext uri="{FF2B5EF4-FFF2-40B4-BE49-F238E27FC236}">
                <a16:creationId xmlns:a16="http://schemas.microsoft.com/office/drawing/2014/main" id="{E7254C3F-DB25-4455-BC35-5F930C0E389A}"/>
              </a:ext>
            </a:extLst>
          </p:cNvPr>
          <p:cNvSpPr>
            <a:spLocks noGrp="1"/>
          </p:cNvSpPr>
          <p:nvPr>
            <p:ph type="sldNum" sz="quarter" idx="12"/>
          </p:nvPr>
        </p:nvSpPr>
        <p:spPr/>
        <p:txBody>
          <a:bodyPr/>
          <a:lstStyle>
            <a:lvl1pPr>
              <a:defRPr/>
            </a:lvl1pPr>
          </a:lstStyle>
          <a:p>
            <a:pPr>
              <a:defRPr/>
            </a:pPr>
            <a:fld id="{D4B0969C-82FC-4264-9E34-8860A6A4CE5B}" type="slidenum">
              <a:rPr lang="it-IT" altLang="it-IT"/>
              <a:pPr>
                <a:defRPr/>
              </a:pPr>
              <a:t>‹N›</a:t>
            </a:fld>
            <a:endParaRPr lang="it-IT" altLang="it-IT"/>
          </a:p>
        </p:txBody>
      </p:sp>
    </p:spTree>
    <p:extLst>
      <p:ext uri="{BB962C8B-B14F-4D97-AF65-F5344CB8AC3E}">
        <p14:creationId xmlns:p14="http://schemas.microsoft.com/office/powerpoint/2010/main" val="298758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a:extLst>
              <a:ext uri="{FF2B5EF4-FFF2-40B4-BE49-F238E27FC236}">
                <a16:creationId xmlns:a16="http://schemas.microsoft.com/office/drawing/2014/main" id="{76DB4029-9D31-4F88-B767-A3544C42FDBE}"/>
              </a:ext>
            </a:extLst>
          </p:cNvPr>
          <p:cNvSpPr>
            <a:spLocks noGrp="1"/>
          </p:cNvSpPr>
          <p:nvPr>
            <p:ph type="dt" sz="half" idx="10"/>
          </p:nvPr>
        </p:nvSpPr>
        <p:spPr/>
        <p:txBody>
          <a:bodyPr/>
          <a:lstStyle>
            <a:lvl1pPr>
              <a:defRPr/>
            </a:lvl1pPr>
          </a:lstStyle>
          <a:p>
            <a:pPr>
              <a:defRPr/>
            </a:pPr>
            <a:fld id="{6B14C0E5-C811-462F-BAAA-1C685A2948F7}" type="datetime1">
              <a:rPr lang="it-IT"/>
              <a:pPr>
                <a:defRPr/>
              </a:pPr>
              <a:t>17/05/2019</a:t>
            </a:fld>
            <a:endParaRPr lang="it-IT"/>
          </a:p>
        </p:txBody>
      </p:sp>
      <p:sp>
        <p:nvSpPr>
          <p:cNvPr id="8" name="Footer Placeholder 4">
            <a:extLst>
              <a:ext uri="{FF2B5EF4-FFF2-40B4-BE49-F238E27FC236}">
                <a16:creationId xmlns:a16="http://schemas.microsoft.com/office/drawing/2014/main" id="{96DAD97C-6FDE-41ED-94C5-DF0B1A091638}"/>
              </a:ext>
            </a:extLst>
          </p:cNvPr>
          <p:cNvSpPr>
            <a:spLocks noGrp="1"/>
          </p:cNvSpPr>
          <p:nvPr>
            <p:ph type="ftr" sz="quarter" idx="11"/>
          </p:nvPr>
        </p:nvSpPr>
        <p:spPr/>
        <p:txBody>
          <a:bodyPr/>
          <a:lstStyle>
            <a:lvl1pPr>
              <a:defRPr/>
            </a:lvl1pPr>
          </a:lstStyle>
          <a:p>
            <a:pPr>
              <a:defRPr/>
            </a:pPr>
            <a:r>
              <a:rPr lang="it-IT"/>
              <a:t>Mario Miscali - Diritto Tributario 2019</a:t>
            </a:r>
          </a:p>
        </p:txBody>
      </p:sp>
      <p:sp>
        <p:nvSpPr>
          <p:cNvPr id="9" name="Slide Number Placeholder 5">
            <a:extLst>
              <a:ext uri="{FF2B5EF4-FFF2-40B4-BE49-F238E27FC236}">
                <a16:creationId xmlns:a16="http://schemas.microsoft.com/office/drawing/2014/main" id="{D8AAA1EA-27C6-4C97-865A-E5EF115BA690}"/>
              </a:ext>
            </a:extLst>
          </p:cNvPr>
          <p:cNvSpPr>
            <a:spLocks noGrp="1"/>
          </p:cNvSpPr>
          <p:nvPr>
            <p:ph type="sldNum" sz="quarter" idx="12"/>
          </p:nvPr>
        </p:nvSpPr>
        <p:spPr/>
        <p:txBody>
          <a:bodyPr/>
          <a:lstStyle>
            <a:lvl1pPr>
              <a:defRPr/>
            </a:lvl1pPr>
          </a:lstStyle>
          <a:p>
            <a:pPr>
              <a:defRPr/>
            </a:pPr>
            <a:fld id="{7577C388-8F64-44E2-BFA6-BF947F0D9303}" type="slidenum">
              <a:rPr lang="it-IT" altLang="it-IT"/>
              <a:pPr>
                <a:defRPr/>
              </a:pPr>
              <a:t>‹N›</a:t>
            </a:fld>
            <a:endParaRPr lang="it-IT" altLang="it-IT"/>
          </a:p>
        </p:txBody>
      </p:sp>
    </p:spTree>
    <p:extLst>
      <p:ext uri="{BB962C8B-B14F-4D97-AF65-F5344CB8AC3E}">
        <p14:creationId xmlns:p14="http://schemas.microsoft.com/office/powerpoint/2010/main" val="321233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3" name="Date Placeholder 3">
            <a:extLst>
              <a:ext uri="{FF2B5EF4-FFF2-40B4-BE49-F238E27FC236}">
                <a16:creationId xmlns:a16="http://schemas.microsoft.com/office/drawing/2014/main" id="{32B32AC7-DDF7-4D56-AB68-987693F09478}"/>
              </a:ext>
            </a:extLst>
          </p:cNvPr>
          <p:cNvSpPr>
            <a:spLocks noGrp="1"/>
          </p:cNvSpPr>
          <p:nvPr>
            <p:ph type="dt" sz="half" idx="10"/>
          </p:nvPr>
        </p:nvSpPr>
        <p:spPr/>
        <p:txBody>
          <a:bodyPr/>
          <a:lstStyle>
            <a:lvl1pPr>
              <a:defRPr/>
            </a:lvl1pPr>
          </a:lstStyle>
          <a:p>
            <a:pPr>
              <a:defRPr/>
            </a:pPr>
            <a:fld id="{97396405-4EB7-4E25-A156-67BDC0454684}" type="datetime1">
              <a:rPr lang="it-IT"/>
              <a:pPr>
                <a:defRPr/>
              </a:pPr>
              <a:t>17/05/2019</a:t>
            </a:fld>
            <a:endParaRPr lang="it-IT"/>
          </a:p>
        </p:txBody>
      </p:sp>
      <p:sp>
        <p:nvSpPr>
          <p:cNvPr id="4" name="Footer Placeholder 4">
            <a:extLst>
              <a:ext uri="{FF2B5EF4-FFF2-40B4-BE49-F238E27FC236}">
                <a16:creationId xmlns:a16="http://schemas.microsoft.com/office/drawing/2014/main" id="{FF588C25-150B-4A19-855F-DF39A6B158E1}"/>
              </a:ext>
            </a:extLst>
          </p:cNvPr>
          <p:cNvSpPr>
            <a:spLocks noGrp="1"/>
          </p:cNvSpPr>
          <p:nvPr>
            <p:ph type="ftr" sz="quarter" idx="11"/>
          </p:nvPr>
        </p:nvSpPr>
        <p:spPr/>
        <p:txBody>
          <a:bodyPr/>
          <a:lstStyle>
            <a:lvl1pPr>
              <a:defRPr/>
            </a:lvl1pPr>
          </a:lstStyle>
          <a:p>
            <a:pPr>
              <a:defRPr/>
            </a:pPr>
            <a:r>
              <a:rPr lang="it-IT"/>
              <a:t>Mario Miscali - Diritto Tributario 2019</a:t>
            </a:r>
          </a:p>
        </p:txBody>
      </p:sp>
      <p:sp>
        <p:nvSpPr>
          <p:cNvPr id="5" name="Slide Number Placeholder 5">
            <a:extLst>
              <a:ext uri="{FF2B5EF4-FFF2-40B4-BE49-F238E27FC236}">
                <a16:creationId xmlns:a16="http://schemas.microsoft.com/office/drawing/2014/main" id="{8F315D09-EFB6-4102-914E-275408EBC4A7}"/>
              </a:ext>
            </a:extLst>
          </p:cNvPr>
          <p:cNvSpPr>
            <a:spLocks noGrp="1"/>
          </p:cNvSpPr>
          <p:nvPr>
            <p:ph type="sldNum" sz="quarter" idx="12"/>
          </p:nvPr>
        </p:nvSpPr>
        <p:spPr/>
        <p:txBody>
          <a:bodyPr/>
          <a:lstStyle>
            <a:lvl1pPr>
              <a:defRPr/>
            </a:lvl1pPr>
          </a:lstStyle>
          <a:p>
            <a:pPr>
              <a:defRPr/>
            </a:pPr>
            <a:fld id="{4A839E45-1432-4387-B662-B0E0A6FB20A7}" type="slidenum">
              <a:rPr lang="it-IT" altLang="it-IT"/>
              <a:pPr>
                <a:defRPr/>
              </a:pPr>
              <a:t>‹N›</a:t>
            </a:fld>
            <a:endParaRPr lang="it-IT" altLang="it-IT"/>
          </a:p>
        </p:txBody>
      </p:sp>
    </p:spTree>
    <p:extLst>
      <p:ext uri="{BB962C8B-B14F-4D97-AF65-F5344CB8AC3E}">
        <p14:creationId xmlns:p14="http://schemas.microsoft.com/office/powerpoint/2010/main" val="422610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C3AE2-AFC1-4D7C-BC12-F988A3E7F81F}"/>
              </a:ext>
            </a:extLst>
          </p:cNvPr>
          <p:cNvSpPr>
            <a:spLocks noGrp="1"/>
          </p:cNvSpPr>
          <p:nvPr>
            <p:ph type="dt" sz="half" idx="10"/>
          </p:nvPr>
        </p:nvSpPr>
        <p:spPr/>
        <p:txBody>
          <a:bodyPr/>
          <a:lstStyle>
            <a:lvl1pPr>
              <a:defRPr/>
            </a:lvl1pPr>
          </a:lstStyle>
          <a:p>
            <a:pPr>
              <a:defRPr/>
            </a:pPr>
            <a:fld id="{3EE33DAD-DFE1-4AAA-801F-16DE0BF5BA74}" type="datetime1">
              <a:rPr lang="it-IT"/>
              <a:pPr>
                <a:defRPr/>
              </a:pPr>
              <a:t>17/05/2019</a:t>
            </a:fld>
            <a:endParaRPr lang="it-IT"/>
          </a:p>
        </p:txBody>
      </p:sp>
      <p:sp>
        <p:nvSpPr>
          <p:cNvPr id="3" name="Footer Placeholder 4">
            <a:extLst>
              <a:ext uri="{FF2B5EF4-FFF2-40B4-BE49-F238E27FC236}">
                <a16:creationId xmlns:a16="http://schemas.microsoft.com/office/drawing/2014/main" id="{186F14B3-6FC9-4734-A17A-D71BDFE2F7CB}"/>
              </a:ext>
            </a:extLst>
          </p:cNvPr>
          <p:cNvSpPr>
            <a:spLocks noGrp="1"/>
          </p:cNvSpPr>
          <p:nvPr>
            <p:ph type="ftr" sz="quarter" idx="11"/>
          </p:nvPr>
        </p:nvSpPr>
        <p:spPr/>
        <p:txBody>
          <a:bodyPr/>
          <a:lstStyle>
            <a:lvl1pPr>
              <a:defRPr/>
            </a:lvl1pPr>
          </a:lstStyle>
          <a:p>
            <a:pPr>
              <a:defRPr/>
            </a:pPr>
            <a:r>
              <a:rPr lang="it-IT"/>
              <a:t>Mario Miscali - Diritto Tributario 2019</a:t>
            </a:r>
          </a:p>
        </p:txBody>
      </p:sp>
      <p:sp>
        <p:nvSpPr>
          <p:cNvPr id="4" name="Slide Number Placeholder 5">
            <a:extLst>
              <a:ext uri="{FF2B5EF4-FFF2-40B4-BE49-F238E27FC236}">
                <a16:creationId xmlns:a16="http://schemas.microsoft.com/office/drawing/2014/main" id="{7549BAFC-6AA4-41C8-9E2C-25F4BFFC2956}"/>
              </a:ext>
            </a:extLst>
          </p:cNvPr>
          <p:cNvSpPr>
            <a:spLocks noGrp="1"/>
          </p:cNvSpPr>
          <p:nvPr>
            <p:ph type="sldNum" sz="quarter" idx="12"/>
          </p:nvPr>
        </p:nvSpPr>
        <p:spPr/>
        <p:txBody>
          <a:bodyPr/>
          <a:lstStyle>
            <a:lvl1pPr>
              <a:defRPr/>
            </a:lvl1pPr>
          </a:lstStyle>
          <a:p>
            <a:pPr>
              <a:defRPr/>
            </a:pPr>
            <a:fld id="{CC4EB3A7-348A-46CF-9E70-2CEC50642F73}" type="slidenum">
              <a:rPr lang="it-IT" altLang="it-IT"/>
              <a:pPr>
                <a:defRPr/>
              </a:pPr>
              <a:t>‹N›</a:t>
            </a:fld>
            <a:endParaRPr lang="it-IT" altLang="it-IT"/>
          </a:p>
        </p:txBody>
      </p:sp>
    </p:spTree>
    <p:extLst>
      <p:ext uri="{BB962C8B-B14F-4D97-AF65-F5344CB8AC3E}">
        <p14:creationId xmlns:p14="http://schemas.microsoft.com/office/powerpoint/2010/main" val="93637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10F2B1-E108-4C49-B0F4-020C3120CF9D}"/>
              </a:ext>
            </a:extLst>
          </p:cNvPr>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Date Placeholder 4">
            <a:extLst>
              <a:ext uri="{FF2B5EF4-FFF2-40B4-BE49-F238E27FC236}">
                <a16:creationId xmlns:a16="http://schemas.microsoft.com/office/drawing/2014/main" id="{E22472C1-07D6-443D-BF14-A32421A04C82}"/>
              </a:ext>
            </a:extLst>
          </p:cNvPr>
          <p:cNvSpPr>
            <a:spLocks noGrp="1"/>
          </p:cNvSpPr>
          <p:nvPr>
            <p:ph type="dt" sz="half" idx="10"/>
          </p:nvPr>
        </p:nvSpPr>
        <p:spPr/>
        <p:txBody>
          <a:bodyPr/>
          <a:lstStyle>
            <a:lvl1pPr>
              <a:defRPr/>
            </a:lvl1pPr>
          </a:lstStyle>
          <a:p>
            <a:pPr>
              <a:defRPr/>
            </a:pPr>
            <a:fld id="{AA3DA094-05CB-4655-A14E-368FD137F24C}" type="datetime1">
              <a:rPr lang="it-IT"/>
              <a:pPr>
                <a:defRPr/>
              </a:pPr>
              <a:t>17/05/2019</a:t>
            </a:fld>
            <a:endParaRPr lang="it-IT"/>
          </a:p>
        </p:txBody>
      </p:sp>
      <p:sp>
        <p:nvSpPr>
          <p:cNvPr id="7" name="Footer Placeholder 5">
            <a:extLst>
              <a:ext uri="{FF2B5EF4-FFF2-40B4-BE49-F238E27FC236}">
                <a16:creationId xmlns:a16="http://schemas.microsoft.com/office/drawing/2014/main" id="{EE2CF618-6C19-4305-9D50-2C37B7DBBD7C}"/>
              </a:ext>
            </a:extLst>
          </p:cNvPr>
          <p:cNvSpPr>
            <a:spLocks noGrp="1"/>
          </p:cNvSpPr>
          <p:nvPr>
            <p:ph type="ftr" sz="quarter" idx="11"/>
          </p:nvPr>
        </p:nvSpPr>
        <p:spPr/>
        <p:txBody>
          <a:bodyPr/>
          <a:lstStyle>
            <a:lvl1pPr>
              <a:defRPr/>
            </a:lvl1pPr>
          </a:lstStyle>
          <a:p>
            <a:pPr>
              <a:defRPr/>
            </a:pPr>
            <a:r>
              <a:rPr lang="it-IT"/>
              <a:t>Mario Miscali - Diritto Tributario 2019</a:t>
            </a:r>
          </a:p>
        </p:txBody>
      </p:sp>
      <p:sp>
        <p:nvSpPr>
          <p:cNvPr id="8" name="Slide Number Placeholder 6">
            <a:extLst>
              <a:ext uri="{FF2B5EF4-FFF2-40B4-BE49-F238E27FC236}">
                <a16:creationId xmlns:a16="http://schemas.microsoft.com/office/drawing/2014/main" id="{7DE4E80A-0119-48D6-BB10-F004C829B67B}"/>
              </a:ext>
            </a:extLst>
          </p:cNvPr>
          <p:cNvSpPr>
            <a:spLocks noGrp="1"/>
          </p:cNvSpPr>
          <p:nvPr>
            <p:ph type="sldNum" sz="quarter" idx="12"/>
          </p:nvPr>
        </p:nvSpPr>
        <p:spPr/>
        <p:txBody>
          <a:bodyPr/>
          <a:lstStyle>
            <a:lvl1pPr>
              <a:defRPr>
                <a:solidFill>
                  <a:srgbClr val="FFFFFF">
                    <a:alpha val="20000"/>
                  </a:srgbClr>
                </a:solidFill>
              </a:defRPr>
            </a:lvl1pPr>
          </a:lstStyle>
          <a:p>
            <a:pPr>
              <a:defRPr/>
            </a:pPr>
            <a:fld id="{AC70B70C-4957-48A6-83A0-C423065BD4A8}" type="slidenum">
              <a:rPr lang="it-IT" altLang="it-IT"/>
              <a:pPr>
                <a:defRPr/>
              </a:pPr>
              <a:t>‹N›</a:t>
            </a:fld>
            <a:endParaRPr lang="it-IT" altLang="it-IT"/>
          </a:p>
        </p:txBody>
      </p:sp>
    </p:spTree>
    <p:extLst>
      <p:ext uri="{BB962C8B-B14F-4D97-AF65-F5344CB8AC3E}">
        <p14:creationId xmlns:p14="http://schemas.microsoft.com/office/powerpoint/2010/main" val="385152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lstStyle>
            <a:lvl1pPr>
              <a:lnSpc>
                <a:spcPct val="85000"/>
              </a:lnSpc>
              <a:defRPr sz="28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0"/>
            <a:ext cx="9144000" cy="5330952"/>
          </a:xfrm>
          <a:blipFill>
            <a:blip r:embed="rId3"/>
            <a:stretch>
              <a:fillRect/>
            </a:stretch>
          </a:blipFill>
        </p:spPr>
        <p:txBody>
          <a:bodyPr rtlCol="0">
            <a:normAutofit/>
          </a:bodyPr>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E9471681-9FE1-4DE6-8296-016E7C22FB08}"/>
              </a:ext>
            </a:extLst>
          </p:cNvPr>
          <p:cNvSpPr>
            <a:spLocks noGrp="1"/>
          </p:cNvSpPr>
          <p:nvPr>
            <p:ph type="dt" sz="half" idx="10"/>
          </p:nvPr>
        </p:nvSpPr>
        <p:spPr/>
        <p:txBody>
          <a:bodyPr/>
          <a:lstStyle>
            <a:lvl1pPr>
              <a:defRPr>
                <a:solidFill>
                  <a:srgbClr val="FFFFFF">
                    <a:alpha val="75000"/>
                  </a:srgbClr>
                </a:solidFill>
              </a:defRPr>
            </a:lvl1pPr>
          </a:lstStyle>
          <a:p>
            <a:pPr>
              <a:defRPr/>
            </a:pPr>
            <a:fld id="{3F480A58-01E0-46B9-8C42-1AADA0DBBF3B}" type="datetime1">
              <a:rPr lang="it-IT"/>
              <a:pPr>
                <a:defRPr/>
              </a:pPr>
              <a:t>17/05/2019</a:t>
            </a:fld>
            <a:endParaRPr lang="it-IT"/>
          </a:p>
        </p:txBody>
      </p:sp>
      <p:sp>
        <p:nvSpPr>
          <p:cNvPr id="6" name="Footer Placeholder 5">
            <a:extLst>
              <a:ext uri="{FF2B5EF4-FFF2-40B4-BE49-F238E27FC236}">
                <a16:creationId xmlns:a16="http://schemas.microsoft.com/office/drawing/2014/main" id="{5FE113F0-40C8-4A22-AC79-46BF0FDE4B3B}"/>
              </a:ext>
            </a:extLst>
          </p:cNvPr>
          <p:cNvSpPr>
            <a:spLocks noGrp="1"/>
          </p:cNvSpPr>
          <p:nvPr>
            <p:ph type="ftr" sz="quarter" idx="11"/>
          </p:nvPr>
        </p:nvSpPr>
        <p:spPr/>
        <p:txBody>
          <a:bodyPr/>
          <a:lstStyle>
            <a:lvl1pPr>
              <a:defRPr>
                <a:solidFill>
                  <a:srgbClr val="FFFFFF">
                    <a:alpha val="75000"/>
                  </a:srgbClr>
                </a:solidFill>
              </a:defRPr>
            </a:lvl1pPr>
          </a:lstStyle>
          <a:p>
            <a:pPr>
              <a:defRPr/>
            </a:pPr>
            <a:r>
              <a:rPr lang="it-IT"/>
              <a:t>Mario Miscali - Diritto Tributario 2019</a:t>
            </a:r>
          </a:p>
        </p:txBody>
      </p:sp>
      <p:sp>
        <p:nvSpPr>
          <p:cNvPr id="7" name="Slide Number Placeholder 6">
            <a:extLst>
              <a:ext uri="{FF2B5EF4-FFF2-40B4-BE49-F238E27FC236}">
                <a16:creationId xmlns:a16="http://schemas.microsoft.com/office/drawing/2014/main" id="{B04A2C56-10BF-4728-8895-B3A0B3220782}"/>
              </a:ext>
            </a:extLst>
          </p:cNvPr>
          <p:cNvSpPr>
            <a:spLocks noGrp="1"/>
          </p:cNvSpPr>
          <p:nvPr>
            <p:ph type="sldNum" sz="quarter" idx="12"/>
          </p:nvPr>
        </p:nvSpPr>
        <p:spPr/>
        <p:txBody>
          <a:bodyPr/>
          <a:lstStyle>
            <a:lvl1pPr>
              <a:defRPr>
                <a:solidFill>
                  <a:srgbClr val="FFFFFF">
                    <a:alpha val="20000"/>
                  </a:srgbClr>
                </a:solidFill>
              </a:defRPr>
            </a:lvl1pPr>
          </a:lstStyle>
          <a:p>
            <a:pPr>
              <a:defRPr/>
            </a:pPr>
            <a:fld id="{A552B558-EB57-4140-A4ED-C613135A2ADD}" type="slidenum">
              <a:rPr lang="it-IT" altLang="it-IT"/>
              <a:pPr>
                <a:defRPr/>
              </a:pPr>
              <a:t>‹N›</a:t>
            </a:fld>
            <a:endParaRPr lang="it-IT" altLang="it-IT"/>
          </a:p>
        </p:txBody>
      </p:sp>
    </p:spTree>
    <p:extLst>
      <p:ext uri="{BB962C8B-B14F-4D97-AF65-F5344CB8AC3E}">
        <p14:creationId xmlns:p14="http://schemas.microsoft.com/office/powerpoint/2010/main" val="66499867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F57BBC-B1FC-4BB8-88BE-12F3B7656189}"/>
              </a:ext>
            </a:extLst>
          </p:cNvPr>
          <p:cNvSpPr>
            <a:spLocks noGrp="1"/>
          </p:cNvSpPr>
          <p:nvPr>
            <p:ph type="title"/>
          </p:nvPr>
        </p:nvSpPr>
        <p:spPr>
          <a:xfrm>
            <a:off x="493713" y="500063"/>
            <a:ext cx="8078787" cy="1657350"/>
          </a:xfrm>
          <a:prstGeom prst="rect">
            <a:avLst/>
          </a:prstGeom>
        </p:spPr>
        <p:txBody>
          <a:bodyPr vert="horz" lIns="91440" tIns="45720" rIns="91440" bIns="45720" rtlCol="0" anchor="ctr">
            <a:normAutofit/>
          </a:bodyPr>
          <a:lstStyle/>
          <a:p>
            <a:r>
              <a:rPr lang="it-IT" dirty="0"/>
              <a:t>Fare clic per modificare lo stile del titolo dello schema</a:t>
            </a:r>
            <a:endParaRPr lang="en-US" dirty="0"/>
          </a:p>
        </p:txBody>
      </p:sp>
      <p:sp>
        <p:nvSpPr>
          <p:cNvPr id="1027" name="Text Placeholder 2">
            <a:extLst>
              <a:ext uri="{FF2B5EF4-FFF2-40B4-BE49-F238E27FC236}">
                <a16:creationId xmlns:a16="http://schemas.microsoft.com/office/drawing/2014/main" id="{C752A90D-843F-42E9-82B1-FA59EF23E375}"/>
              </a:ext>
            </a:extLst>
          </p:cNvPr>
          <p:cNvSpPr>
            <a:spLocks noGrp="1" noChangeArrowheads="1"/>
          </p:cNvSpPr>
          <p:nvPr>
            <p:ph type="body" idx="1"/>
          </p:nvPr>
        </p:nvSpPr>
        <p:spPr bwMode="auto">
          <a:xfrm>
            <a:off x="506413" y="1993900"/>
            <a:ext cx="8066087" cy="376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Modifica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a:extLst>
              <a:ext uri="{FF2B5EF4-FFF2-40B4-BE49-F238E27FC236}">
                <a16:creationId xmlns:a16="http://schemas.microsoft.com/office/drawing/2014/main" id="{A7C364C6-CE85-4B6B-A1CF-17380F0873E3}"/>
              </a:ext>
            </a:extLst>
          </p:cNvPr>
          <p:cNvSpPr>
            <a:spLocks noGrp="1"/>
          </p:cNvSpPr>
          <p:nvPr>
            <p:ph type="dt" sz="half" idx="2"/>
          </p:nvPr>
        </p:nvSpPr>
        <p:spPr>
          <a:xfrm>
            <a:off x="514350" y="6411913"/>
            <a:ext cx="3086100" cy="228600"/>
          </a:xfrm>
          <a:prstGeom prst="rect">
            <a:avLst/>
          </a:prstGeom>
        </p:spPr>
        <p:txBody>
          <a:bodyPr vert="horz" lIns="91440" tIns="45720" rIns="91440" bIns="45720" rtlCol="0" anchor="ctr"/>
          <a:lstStyle>
            <a:lvl1pPr algn="l" eaLnBrk="1" fontAlgn="auto" hangingPunct="1">
              <a:spcBef>
                <a:spcPts val="0"/>
              </a:spcBef>
              <a:spcAft>
                <a:spcPts val="0"/>
              </a:spcAft>
              <a:defRPr sz="950">
                <a:solidFill>
                  <a:schemeClr val="tx1">
                    <a:alpha val="75000"/>
                  </a:schemeClr>
                </a:solidFill>
                <a:latin typeface="+mn-lt"/>
              </a:defRPr>
            </a:lvl1pPr>
          </a:lstStyle>
          <a:p>
            <a:pPr>
              <a:defRPr/>
            </a:pPr>
            <a:fld id="{A0FFF9E1-12BC-4447-9DCC-F390E864492C}" type="datetime1">
              <a:rPr lang="it-IT"/>
              <a:pPr>
                <a:defRPr/>
              </a:pPr>
              <a:t>17/05/2019</a:t>
            </a:fld>
            <a:endParaRPr lang="it-IT"/>
          </a:p>
        </p:txBody>
      </p:sp>
      <p:sp>
        <p:nvSpPr>
          <p:cNvPr id="5" name="Footer Placeholder 4">
            <a:extLst>
              <a:ext uri="{FF2B5EF4-FFF2-40B4-BE49-F238E27FC236}">
                <a16:creationId xmlns:a16="http://schemas.microsoft.com/office/drawing/2014/main" id="{2AC93B32-3DA0-48A3-BEFC-5DBF326262A6}"/>
              </a:ext>
            </a:extLst>
          </p:cNvPr>
          <p:cNvSpPr>
            <a:spLocks noGrp="1"/>
          </p:cNvSpPr>
          <p:nvPr>
            <p:ph type="ftr" sz="quarter" idx="3"/>
          </p:nvPr>
        </p:nvSpPr>
        <p:spPr>
          <a:xfrm>
            <a:off x="514350" y="6554788"/>
            <a:ext cx="3771900" cy="228600"/>
          </a:xfrm>
          <a:prstGeom prst="rect">
            <a:avLst/>
          </a:prstGeom>
        </p:spPr>
        <p:txBody>
          <a:bodyPr vert="horz" lIns="91440" tIns="45720" rIns="91440" bIns="45720" rtlCol="0" anchor="ctr"/>
          <a:lstStyle>
            <a:lvl1pPr algn="l" eaLnBrk="1" fontAlgn="auto" hangingPunct="1">
              <a:spcBef>
                <a:spcPts val="0"/>
              </a:spcBef>
              <a:spcAft>
                <a:spcPts val="0"/>
              </a:spcAft>
              <a:defRPr sz="950" cap="all" baseline="0">
                <a:solidFill>
                  <a:schemeClr val="tx1">
                    <a:alpha val="75000"/>
                  </a:schemeClr>
                </a:solidFill>
                <a:latin typeface="+mn-lt"/>
              </a:defRPr>
            </a:lvl1pPr>
          </a:lstStyle>
          <a:p>
            <a:pPr>
              <a:defRPr/>
            </a:pPr>
            <a:r>
              <a:rPr lang="it-IT"/>
              <a:t>Mario Miscali - Diritto Tributario 2019</a:t>
            </a:r>
          </a:p>
        </p:txBody>
      </p:sp>
      <p:sp>
        <p:nvSpPr>
          <p:cNvPr id="6" name="Slide Number Placeholder 5">
            <a:extLst>
              <a:ext uri="{FF2B5EF4-FFF2-40B4-BE49-F238E27FC236}">
                <a16:creationId xmlns:a16="http://schemas.microsoft.com/office/drawing/2014/main" id="{52CD7B49-7657-4F06-AF13-B9E1AD82EAB3}"/>
              </a:ext>
            </a:extLst>
          </p:cNvPr>
          <p:cNvSpPr>
            <a:spLocks noGrp="1"/>
          </p:cNvSpPr>
          <p:nvPr>
            <p:ph type="sldNum" sz="quarter" idx="4"/>
          </p:nvPr>
        </p:nvSpPr>
        <p:spPr>
          <a:xfrm>
            <a:off x="6804025" y="6524625"/>
            <a:ext cx="2195513" cy="228600"/>
          </a:xfrm>
          <a:prstGeom prst="rect">
            <a:avLst/>
          </a:prstGeom>
        </p:spPr>
        <p:txBody>
          <a:bodyPr vert="horz" lIns="91440" tIns="45720" rIns="91440" bIns="45720" rtlCol="0" anchor="b"/>
          <a:lstStyle>
            <a:lvl1pPr algn="r" eaLnBrk="1" fontAlgn="auto" hangingPunct="1">
              <a:spcBef>
                <a:spcPts val="0"/>
              </a:spcBef>
              <a:spcAft>
                <a:spcPts val="0"/>
              </a:spcAft>
              <a:defRPr sz="1000" b="0">
                <a:ln>
                  <a:noFill/>
                </a:ln>
                <a:solidFill>
                  <a:schemeClr val="accent1">
                    <a:alpha val="20000"/>
                  </a:schemeClr>
                </a:solidFill>
                <a:latin typeface="+mj-lt"/>
              </a:defRPr>
            </a:lvl1pPr>
          </a:lstStyle>
          <a:p>
            <a:pPr>
              <a:defRPr/>
            </a:pPr>
            <a:fld id="{64693531-DBCE-48AE-AE99-C4AE79FB11E7}"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4258" r:id="rId1"/>
    <p:sldLayoutId id="2147484259" r:id="rId2"/>
    <p:sldLayoutId id="2147484251" r:id="rId3"/>
    <p:sldLayoutId id="2147484252" r:id="rId4"/>
    <p:sldLayoutId id="2147484253" r:id="rId5"/>
    <p:sldLayoutId id="2147484254" r:id="rId6"/>
    <p:sldLayoutId id="2147484255" r:id="rId7"/>
    <p:sldLayoutId id="2147484260" r:id="rId8"/>
    <p:sldLayoutId id="2147484261" r:id="rId9"/>
    <p:sldLayoutId id="2147484256" r:id="rId10"/>
    <p:sldLayoutId id="2147484257" r:id="rId11"/>
  </p:sldLayoutIdLst>
  <p:hf hdr="0" dt="0"/>
  <p:txStyles>
    <p:title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p:titleStyle>
    <p:bodyStyle>
      <a:lvl1pPr marL="90488" indent="-90488" algn="l" rtl="0" eaLnBrk="0" fontAlgn="base" hangingPunct="0">
        <a:lnSpc>
          <a:spcPct val="85000"/>
        </a:lnSpc>
        <a:spcBef>
          <a:spcPts val="1300"/>
        </a:spcBef>
        <a:spcAft>
          <a:spcPct val="0"/>
        </a:spcAft>
        <a:buFont typeface="Arial" panose="020B0604020202020204" pitchFamily="34" charset="0"/>
        <a:buChar char=" "/>
        <a:defRPr sz="2400" kern="1200">
          <a:solidFill>
            <a:srgbClr val="262626"/>
          </a:solidFill>
          <a:latin typeface="+mn-lt"/>
          <a:ea typeface="+mn-ea"/>
          <a:cs typeface="+mn-cs"/>
        </a:defRPr>
      </a:lvl1pPr>
      <a:lvl2pPr marL="273050" indent="-342900" algn="l" rtl="0" eaLnBrk="0" fontAlgn="base" hangingPunct="0">
        <a:lnSpc>
          <a:spcPct val="85000"/>
        </a:lnSpc>
        <a:spcBef>
          <a:spcPts val="600"/>
        </a:spcBef>
        <a:spcAft>
          <a:spcPct val="0"/>
        </a:spcAft>
        <a:buFont typeface="Arial" panose="020B0604020202020204" pitchFamily="34" charset="0"/>
        <a:buChar char=" "/>
        <a:defRPr sz="2400" kern="1200">
          <a:solidFill>
            <a:srgbClr val="262626"/>
          </a:solidFill>
          <a:latin typeface="+mn-lt"/>
          <a:ea typeface="+mn-ea"/>
          <a:cs typeface="+mn-cs"/>
        </a:defRPr>
      </a:lvl2pPr>
      <a:lvl3pPr marL="547688" indent="-547688" algn="l" rtl="0" eaLnBrk="0" fontAlgn="base" hangingPunct="0">
        <a:lnSpc>
          <a:spcPct val="85000"/>
        </a:lnSpc>
        <a:spcBef>
          <a:spcPts val="600"/>
        </a:spcBef>
        <a:spcAft>
          <a:spcPct val="0"/>
        </a:spcAft>
        <a:buFont typeface="Arial" panose="020B0604020202020204" pitchFamily="34" charset="0"/>
        <a:buChar char=" "/>
        <a:defRPr sz="2000" i="1" kern="1200">
          <a:solidFill>
            <a:srgbClr val="262626"/>
          </a:solidFill>
          <a:latin typeface="+mn-lt"/>
          <a:ea typeface="+mn-ea"/>
          <a:cs typeface="+mn-cs"/>
        </a:defRPr>
      </a:lvl3pPr>
      <a:lvl4pPr marL="822325" indent="-822325" algn="l" rtl="0" eaLnBrk="0" fontAlgn="base" hangingPunct="0">
        <a:lnSpc>
          <a:spcPct val="85000"/>
        </a:lnSpc>
        <a:spcBef>
          <a:spcPts val="600"/>
        </a:spcBef>
        <a:spcAft>
          <a:spcPct val="0"/>
        </a:spcAft>
        <a:buFont typeface="Arial" panose="020B0604020202020204" pitchFamily="34" charset="0"/>
        <a:buChar char=" "/>
        <a:defRPr kern="1200">
          <a:solidFill>
            <a:srgbClr val="262626"/>
          </a:solidFill>
          <a:latin typeface="+mn-lt"/>
          <a:ea typeface="+mn-ea"/>
          <a:cs typeface="+mn-cs"/>
        </a:defRPr>
      </a:lvl4pPr>
      <a:lvl5pPr marL="1096963" indent="-1096963" algn="l" rtl="0" eaLnBrk="0" fontAlgn="base" hangingPunct="0">
        <a:lnSpc>
          <a:spcPct val="85000"/>
        </a:lnSpc>
        <a:spcBef>
          <a:spcPts val="600"/>
        </a:spcBef>
        <a:spcAft>
          <a:spcPct val="0"/>
        </a:spcAft>
        <a:buFont typeface="Arial" panose="020B0604020202020204" pitchFamily="34" charset="0"/>
        <a:buChar char=" "/>
        <a:defRPr kern="1200">
          <a:solidFill>
            <a:srgbClr val="262626"/>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F869FF2-1782-4496-BDA3-92E1E12544CE}"/>
              </a:ext>
            </a:extLst>
          </p:cNvPr>
          <p:cNvSpPr>
            <a:spLocks noGrp="1" noChangeArrowheads="1"/>
          </p:cNvSpPr>
          <p:nvPr>
            <p:ph type="ctrTitle"/>
          </p:nvPr>
        </p:nvSpPr>
        <p:spPr>
          <a:xfrm>
            <a:off x="323850" y="765175"/>
            <a:ext cx="8640763" cy="5256213"/>
          </a:xfrm>
        </p:spPr>
        <p:txBody>
          <a:bodyPr/>
          <a:lstStyle/>
          <a:p>
            <a:pPr eaLnBrk="1" fontAlgn="auto" hangingPunct="1">
              <a:spcAft>
                <a:spcPts val="0"/>
              </a:spcAft>
              <a:defRPr/>
            </a:pPr>
            <a:br>
              <a:rPr lang="it-IT" altLang="it-IT" sz="3200" dirty="0">
                <a:cs typeface="Times New Roman" panose="02020603050405020304" pitchFamily="18" charset="0"/>
              </a:rPr>
            </a:br>
            <a:r>
              <a:rPr lang="it-IT" altLang="it-IT" sz="3200" b="1" dirty="0">
                <a:cs typeface="Times New Roman" panose="02020603050405020304" pitchFamily="18" charset="0"/>
              </a:rPr>
              <a:t>LEZIONE n. 9</a:t>
            </a:r>
            <a:br>
              <a:rPr lang="it-IT" altLang="it-IT" sz="3200" b="1" dirty="0">
                <a:cs typeface="Times New Roman" panose="02020603050405020304" pitchFamily="18" charset="0"/>
              </a:rPr>
            </a:br>
            <a:r>
              <a:rPr lang="it-IT" altLang="it-IT" sz="3200" b="1" dirty="0">
                <a:cs typeface="Times New Roman" panose="02020603050405020304" pitchFamily="18" charset="0"/>
              </a:rPr>
              <a:t>L’IRES</a:t>
            </a:r>
            <a:br>
              <a:rPr lang="it-IT" altLang="it-IT" sz="3200" b="1" dirty="0">
                <a:cs typeface="Times New Roman" panose="02020603050405020304" pitchFamily="18" charset="0"/>
              </a:rPr>
            </a:br>
            <a:br>
              <a:rPr lang="it-IT" altLang="it-IT" sz="3200" b="1" dirty="0">
                <a:cs typeface="Times New Roman" panose="02020603050405020304" pitchFamily="18" charset="0"/>
              </a:rPr>
            </a:br>
            <a:br>
              <a:rPr lang="it-IT" altLang="it-IT" sz="3200" b="1" dirty="0">
                <a:cs typeface="Times New Roman" panose="02020603050405020304" pitchFamily="18" charset="0"/>
              </a:rPr>
            </a:br>
            <a:br>
              <a:rPr lang="it-IT" altLang="it-IT" sz="3200" b="1" dirty="0">
                <a:cs typeface="Times New Roman" panose="02020603050405020304" pitchFamily="18" charset="0"/>
              </a:rPr>
            </a:br>
            <a:r>
              <a:rPr lang="it-IT" altLang="it-IT" sz="3200" b="1" dirty="0">
                <a:cs typeface="Times New Roman" panose="02020603050405020304" pitchFamily="18" charset="0"/>
              </a:rPr>
              <a:t>Prof. Mario Miscali</a:t>
            </a:r>
            <a:br>
              <a:rPr lang="it-IT" altLang="it-IT" sz="3200" b="1" dirty="0">
                <a:cs typeface="Times New Roman" panose="02020603050405020304" pitchFamily="18" charset="0"/>
              </a:rPr>
            </a:br>
            <a:r>
              <a:rPr lang="it-IT" altLang="it-IT" sz="3200" b="1" dirty="0">
                <a:cs typeface="Times New Roman" panose="02020603050405020304" pitchFamily="18" charset="0"/>
              </a:rPr>
              <a:t>Corso di diritto tributario </a:t>
            </a:r>
            <a:br>
              <a:rPr lang="it-IT" altLang="it-IT" sz="3200" b="1" dirty="0">
                <a:cs typeface="Times New Roman" panose="02020603050405020304" pitchFamily="18" charset="0"/>
              </a:rPr>
            </a:br>
            <a:br>
              <a:rPr lang="it-IT" altLang="it-IT" sz="3200" b="1" dirty="0">
                <a:cs typeface="Times New Roman" panose="02020603050405020304" pitchFamily="18" charset="0"/>
              </a:rPr>
            </a:br>
            <a:r>
              <a:rPr lang="it-IT" altLang="it-IT" sz="3200" b="1" dirty="0">
                <a:cs typeface="Times New Roman" panose="02020603050405020304" pitchFamily="18" charset="0"/>
              </a:rPr>
              <a:t>LIUC – a.a. 2018/2019</a:t>
            </a:r>
            <a:endParaRPr lang="it-IT" altLang="it-IT"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451" name="Text Box 3">
            <a:extLst>
              <a:ext uri="{FF2B5EF4-FFF2-40B4-BE49-F238E27FC236}">
                <a16:creationId xmlns:a16="http://schemas.microsoft.com/office/drawing/2014/main" id="{11D0866F-575E-4CCB-AABD-C1E9C0FDA481}"/>
              </a:ext>
            </a:extLst>
          </p:cNvPr>
          <p:cNvSpPr txBox="1">
            <a:spLocks noChangeArrowheads="1"/>
          </p:cNvSpPr>
          <p:nvPr/>
        </p:nvSpPr>
        <p:spPr bwMode="auto">
          <a:xfrm>
            <a:off x="1260475" y="2105025"/>
            <a:ext cx="1727200" cy="7493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algn="ctr" eaLnBrk="1" hangingPunct="1">
              <a:defRPr/>
            </a:pPr>
            <a:r>
              <a:rPr lang="it-IT" sz="1400" b="1" dirty="0">
                <a:solidFill>
                  <a:schemeClr val="tx1"/>
                </a:solidFill>
                <a:latin typeface="+mj-lt"/>
                <a:ea typeface="ＭＳ Ｐゴシック" pitchFamily="34" charset="-128"/>
              </a:rPr>
              <a:t>PR. DI DERIVAZIONE  DAL RISULTATO CIVILISTICO</a:t>
            </a:r>
            <a:endParaRPr lang="it-IT" sz="1400" dirty="0">
              <a:solidFill>
                <a:schemeClr val="tx1"/>
              </a:solidFill>
              <a:latin typeface="+mj-lt"/>
              <a:ea typeface="ＭＳ Ｐゴシック" pitchFamily="34" charset="-128"/>
            </a:endParaRPr>
          </a:p>
        </p:txBody>
      </p:sp>
      <p:sp>
        <p:nvSpPr>
          <p:cNvPr id="24580" name="Text Box 4">
            <a:extLst>
              <a:ext uri="{FF2B5EF4-FFF2-40B4-BE49-F238E27FC236}">
                <a16:creationId xmlns:a16="http://schemas.microsoft.com/office/drawing/2014/main" id="{15FF19CD-37BE-4B75-B5D4-976938C0E493}"/>
              </a:ext>
            </a:extLst>
          </p:cNvPr>
          <p:cNvSpPr txBox="1">
            <a:spLocks noChangeArrowheads="1"/>
          </p:cNvSpPr>
          <p:nvPr/>
        </p:nvSpPr>
        <p:spPr bwMode="auto">
          <a:xfrm>
            <a:off x="4284663" y="908050"/>
            <a:ext cx="4645025" cy="2773363"/>
          </a:xfrm>
          <a:prstGeom prst="rect">
            <a:avLst/>
          </a:prstGeom>
          <a:solidFill>
            <a:srgbClr val="FFFFFF"/>
          </a:solidFill>
          <a:ln w="9525">
            <a:solidFill>
              <a:srgbClr val="9CD1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50000"/>
              </a:lnSpc>
              <a:defRPr/>
            </a:pPr>
            <a:r>
              <a:rPr lang="it-IT" altLang="it-IT" sz="2000" dirty="0">
                <a:solidFill>
                  <a:schemeClr val="tx2"/>
                </a:solidFill>
                <a:latin typeface="+mj-lt"/>
              </a:rPr>
              <a:t>La base di partenza del calcolo del reddito fiscale è </a:t>
            </a:r>
            <a:r>
              <a:rPr lang="it-IT" altLang="it-IT" sz="2000" b="1" dirty="0">
                <a:solidFill>
                  <a:schemeClr val="tx2"/>
                </a:solidFill>
                <a:latin typeface="+mj-lt"/>
              </a:rPr>
              <a:t>il risultato (utile o perdita) realizzato dall’impresa secondo i criteri di calcolo del codice civile,</a:t>
            </a:r>
            <a:r>
              <a:rPr lang="it-IT" altLang="it-IT" sz="2000" dirty="0">
                <a:solidFill>
                  <a:schemeClr val="tx2"/>
                </a:solidFill>
                <a:latin typeface="+mj-lt"/>
              </a:rPr>
              <a:t> al quale vengono poi apportate specifiche </a:t>
            </a:r>
            <a:r>
              <a:rPr lang="it-IT" altLang="it-IT" sz="2000" b="1" dirty="0">
                <a:solidFill>
                  <a:schemeClr val="tx2"/>
                </a:solidFill>
                <a:latin typeface="+mj-lt"/>
              </a:rPr>
              <a:t>variazioni </a:t>
            </a:r>
            <a:r>
              <a:rPr lang="it-IT" altLang="it-IT" sz="2000" dirty="0">
                <a:solidFill>
                  <a:schemeClr val="tx2"/>
                </a:solidFill>
                <a:latin typeface="+mj-lt"/>
              </a:rPr>
              <a:t>in forza delle norme tributarie</a:t>
            </a:r>
            <a:endParaRPr lang="en-US" altLang="it-IT" sz="2000" dirty="0">
              <a:solidFill>
                <a:schemeClr val="tx2"/>
              </a:solidFill>
              <a:latin typeface="+mj-lt"/>
            </a:endParaRPr>
          </a:p>
        </p:txBody>
      </p:sp>
      <p:sp>
        <p:nvSpPr>
          <p:cNvPr id="24581" name="Text Box 11">
            <a:extLst>
              <a:ext uri="{FF2B5EF4-FFF2-40B4-BE49-F238E27FC236}">
                <a16:creationId xmlns:a16="http://schemas.microsoft.com/office/drawing/2014/main" id="{012469DE-D1DB-450E-943B-F4AE22FE75A7}"/>
              </a:ext>
            </a:extLst>
          </p:cNvPr>
          <p:cNvSpPr txBox="1">
            <a:spLocks noChangeArrowheads="1"/>
          </p:cNvSpPr>
          <p:nvPr/>
        </p:nvSpPr>
        <p:spPr bwMode="auto">
          <a:xfrm>
            <a:off x="417513" y="3860800"/>
            <a:ext cx="7578725" cy="2154238"/>
          </a:xfrm>
          <a:prstGeom prst="rect">
            <a:avLst/>
          </a:prstGeom>
          <a:solidFill>
            <a:schemeClr val="bg1"/>
          </a:solidFill>
          <a:ln w="9525">
            <a:solidFill>
              <a:srgbClr val="9CD100"/>
            </a:solidFill>
            <a:miter lim="800000"/>
            <a:headEnd/>
            <a:tailEnd/>
          </a:ln>
        </p:spPr>
        <p:txBody>
          <a:bodyPr lIns="108000" tIns="0" rIns="144000" bIns="0">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defRPr/>
            </a:pPr>
            <a:r>
              <a:rPr lang="it-IT" altLang="it-IT" sz="2000" b="1" u="sng" dirty="0">
                <a:latin typeface="+mj-lt"/>
              </a:rPr>
              <a:t>Art. 83 TUIR: determinazione del reddito complessivo</a:t>
            </a:r>
          </a:p>
          <a:p>
            <a:pPr algn="just" eaLnBrk="1" hangingPunct="1">
              <a:lnSpc>
                <a:spcPct val="150000"/>
              </a:lnSpc>
              <a:defRPr/>
            </a:pPr>
            <a:r>
              <a:rPr lang="it-IT" altLang="it-IT" sz="2000" dirty="0">
                <a:latin typeface="+mj-lt"/>
              </a:rPr>
              <a:t>Il reddito complessivo è determinato </a:t>
            </a:r>
            <a:r>
              <a:rPr lang="it-IT" altLang="it-IT" sz="2000" i="1" dirty="0">
                <a:latin typeface="+mj-lt"/>
              </a:rPr>
              <a:t>“…apportando all’utile o alla perdita  risultante dal conto economico, relativo all’esercizio chiuso nel periodo d’imposta, le variazioni in aumento o in diminuzione conseguenti all’applicazione dei criteri stabiliti</a:t>
            </a:r>
            <a:r>
              <a:rPr lang="it-IT" altLang="it-IT" sz="2000" dirty="0">
                <a:latin typeface="+mj-lt"/>
              </a:rPr>
              <a:t>” dalle norme del TUIR</a:t>
            </a:r>
            <a:endParaRPr lang="en-US" altLang="it-IT" sz="2000" dirty="0">
              <a:latin typeface="+mj-lt"/>
            </a:endParaRPr>
          </a:p>
        </p:txBody>
      </p:sp>
      <p:sp>
        <p:nvSpPr>
          <p:cNvPr id="24582" name="Rectangle 10">
            <a:extLst>
              <a:ext uri="{FF2B5EF4-FFF2-40B4-BE49-F238E27FC236}">
                <a16:creationId xmlns:a16="http://schemas.microsoft.com/office/drawing/2014/main" id="{7A4DB9FF-F342-4144-8ACC-88574BC150A7}"/>
              </a:ext>
            </a:extLst>
          </p:cNvPr>
          <p:cNvSpPr>
            <a:spLocks noChangeArrowheads="1"/>
          </p:cNvSpPr>
          <p:nvPr/>
        </p:nvSpPr>
        <p:spPr bwMode="auto">
          <a:xfrm>
            <a:off x="377825" y="1023938"/>
            <a:ext cx="32845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defRPr>
            </a:lvl9pPr>
          </a:lstStyle>
          <a:p>
            <a:pPr defTabSz="914400" eaLnBrk="1" hangingPunct="1">
              <a:defRPr/>
            </a:pPr>
            <a:r>
              <a:rPr lang="it-IT" altLang="it-IT" sz="2600" b="1" dirty="0">
                <a:latin typeface="+mj-lt"/>
              </a:rPr>
              <a:t>2)</a:t>
            </a:r>
            <a:r>
              <a:rPr lang="it-IT" altLang="it-IT" sz="2600" b="1" u="sng" dirty="0">
                <a:latin typeface="+mj-lt"/>
              </a:rPr>
              <a:t> La derivazione</a:t>
            </a:r>
          </a:p>
          <a:p>
            <a:pPr defTabSz="914400" eaLnBrk="1" hangingPunct="1">
              <a:defRPr/>
            </a:pPr>
            <a:r>
              <a:rPr lang="it-IT" altLang="it-IT" sz="2600" b="1" dirty="0">
                <a:latin typeface="+mj-lt"/>
              </a:rPr>
              <a:t>    </a:t>
            </a:r>
            <a:r>
              <a:rPr lang="it-IT" altLang="it-IT" sz="2600" b="1" u="sng" dirty="0">
                <a:latin typeface="+mj-lt"/>
              </a:rPr>
              <a:t>dal risultato civilistico</a:t>
            </a:r>
          </a:p>
        </p:txBody>
      </p:sp>
      <p:sp>
        <p:nvSpPr>
          <p:cNvPr id="26630" name="Line 14">
            <a:extLst>
              <a:ext uri="{FF2B5EF4-FFF2-40B4-BE49-F238E27FC236}">
                <a16:creationId xmlns:a16="http://schemas.microsoft.com/office/drawing/2014/main" id="{48F901EB-09D3-41C6-A59E-F39E78A6681C}"/>
              </a:ext>
            </a:extLst>
          </p:cNvPr>
          <p:cNvSpPr>
            <a:spLocks noChangeShapeType="1"/>
          </p:cNvSpPr>
          <p:nvPr/>
        </p:nvSpPr>
        <p:spPr bwMode="auto">
          <a:xfrm>
            <a:off x="3363913" y="2500313"/>
            <a:ext cx="631825"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31" name="Line 15">
            <a:extLst>
              <a:ext uri="{FF2B5EF4-FFF2-40B4-BE49-F238E27FC236}">
                <a16:creationId xmlns:a16="http://schemas.microsoft.com/office/drawing/2014/main" id="{449A73DB-1CA8-443A-ADB3-4AF688B5B100}"/>
              </a:ext>
            </a:extLst>
          </p:cNvPr>
          <p:cNvSpPr>
            <a:spLocks noChangeShapeType="1"/>
          </p:cNvSpPr>
          <p:nvPr/>
        </p:nvSpPr>
        <p:spPr bwMode="auto">
          <a:xfrm>
            <a:off x="2124075" y="3176588"/>
            <a:ext cx="0" cy="504825"/>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 name="Segnaposto piè di pagina 1">
            <a:extLst>
              <a:ext uri="{FF2B5EF4-FFF2-40B4-BE49-F238E27FC236}">
                <a16:creationId xmlns:a16="http://schemas.microsoft.com/office/drawing/2014/main" id="{D638793F-2C17-4357-AFFB-18F8A5E39F85}"/>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D842F45D-72BE-47D4-92B7-E30AA921011A}"/>
              </a:ext>
            </a:extLst>
          </p:cNvPr>
          <p:cNvSpPr>
            <a:spLocks noGrp="1"/>
          </p:cNvSpPr>
          <p:nvPr>
            <p:ph type="sldNum" sz="quarter" idx="12"/>
          </p:nvPr>
        </p:nvSpPr>
        <p:spPr/>
        <p:txBody>
          <a:bodyPr/>
          <a:lstStyle/>
          <a:p>
            <a:pPr>
              <a:defRPr/>
            </a:pPr>
            <a:fld id="{7241FFEE-8833-43A9-B4AA-733ED05E0071}" type="slidenum">
              <a:rPr lang="it-IT" altLang="it-IT" smtClean="0"/>
              <a:pPr>
                <a:defRPr/>
              </a:pPr>
              <a:t>10</a:t>
            </a:fld>
            <a:endParaRPr lang="it-IT" altLang="it-IT"/>
          </a:p>
        </p:txBody>
      </p:sp>
      <p:sp>
        <p:nvSpPr>
          <p:cNvPr id="11" name="Rectangle 2">
            <a:extLst>
              <a:ext uri="{FF2B5EF4-FFF2-40B4-BE49-F238E27FC236}">
                <a16:creationId xmlns:a16="http://schemas.microsoft.com/office/drawing/2014/main" id="{8DCA8763-5EC0-4A78-B87F-F52B3FE024E2}"/>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Derivazione dal risultato civilistico</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EEE67CFA-02EC-45F4-A5FC-FB8D17E5E1C4}"/>
              </a:ext>
            </a:extLst>
          </p:cNvPr>
          <p:cNvSpPr>
            <a:spLocks noGrp="1" noChangeArrowheads="1"/>
          </p:cNvSpPr>
          <p:nvPr>
            <p:ph type="body" idx="4294967295"/>
          </p:nvPr>
        </p:nvSpPr>
        <p:spPr>
          <a:xfrm>
            <a:off x="452438" y="4613275"/>
            <a:ext cx="8270875" cy="1282700"/>
          </a:xfrm>
        </p:spPr>
        <p:txBody>
          <a:bodyPr/>
          <a:lstStyle/>
          <a:p>
            <a:pPr algn="just" eaLnBrk="1" hangingPunct="1">
              <a:lnSpc>
                <a:spcPct val="110000"/>
              </a:lnSpc>
              <a:buFontTx/>
              <a:buNone/>
              <a:defRPr/>
            </a:pPr>
            <a:r>
              <a:rPr lang="it-IT" altLang="it-IT" sz="2000" dirty="0">
                <a:latin typeface="+mj-lt"/>
              </a:rPr>
              <a:t>	</a:t>
            </a:r>
            <a:r>
              <a:rPr lang="it-IT" altLang="it-IT" sz="2000" dirty="0">
                <a:solidFill>
                  <a:schemeClr val="tx2"/>
                </a:solidFill>
                <a:latin typeface="+mj-lt"/>
              </a:rPr>
              <a:t>Si apportano all'utile o alla perdita risultante dal conto economico, le variazioni in aumento o in diminuzione conseguenti all'applicazione dei criteri stabiliti dalle norme fiscali</a:t>
            </a:r>
          </a:p>
        </p:txBody>
      </p:sp>
      <p:sp>
        <p:nvSpPr>
          <p:cNvPr id="26628" name="Rectangle 4">
            <a:extLst>
              <a:ext uri="{FF2B5EF4-FFF2-40B4-BE49-F238E27FC236}">
                <a16:creationId xmlns:a16="http://schemas.microsoft.com/office/drawing/2014/main" id="{1DC7575F-1C6B-4F48-835D-BD9D8DE6A43D}"/>
              </a:ext>
            </a:extLst>
          </p:cNvPr>
          <p:cNvSpPr>
            <a:spLocks noChangeArrowheads="1"/>
          </p:cNvSpPr>
          <p:nvPr/>
        </p:nvSpPr>
        <p:spPr bwMode="auto">
          <a:xfrm>
            <a:off x="4465638" y="1173163"/>
            <a:ext cx="4473575" cy="2503487"/>
          </a:xfrm>
          <a:prstGeom prst="rect">
            <a:avLst/>
          </a:prstGeom>
          <a:noFill/>
          <a:ln w="19050">
            <a:solidFill>
              <a:srgbClr val="9CD1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ctr">
              <a:lnSpc>
                <a:spcPct val="150000"/>
              </a:lnSpc>
              <a:spcBef>
                <a:spcPct val="55000"/>
              </a:spcBef>
              <a:defRPr/>
            </a:pPr>
            <a:r>
              <a:rPr lang="it-IT" altLang="it-IT" sz="2000" b="1" dirty="0">
                <a:solidFill>
                  <a:schemeClr val="tx2"/>
                </a:solidFill>
                <a:latin typeface="+mj-lt"/>
              </a:rPr>
              <a:t>UTILE (o PERDITA) </a:t>
            </a:r>
          </a:p>
          <a:p>
            <a:pPr algn="ctr">
              <a:lnSpc>
                <a:spcPct val="150000"/>
              </a:lnSpc>
              <a:spcBef>
                <a:spcPct val="55000"/>
              </a:spcBef>
              <a:defRPr/>
            </a:pPr>
            <a:r>
              <a:rPr lang="it-IT" altLang="it-IT" sz="2000" b="1" dirty="0">
                <a:solidFill>
                  <a:schemeClr val="tx2"/>
                </a:solidFill>
                <a:latin typeface="+mj-lt"/>
              </a:rPr>
              <a:t>+/- VARIAZIONI FISCALI</a:t>
            </a:r>
          </a:p>
          <a:p>
            <a:pPr algn="ctr">
              <a:lnSpc>
                <a:spcPct val="150000"/>
              </a:lnSpc>
              <a:spcBef>
                <a:spcPct val="55000"/>
              </a:spcBef>
              <a:defRPr/>
            </a:pPr>
            <a:r>
              <a:rPr lang="it-IT" altLang="it-IT" sz="2000" b="1" dirty="0">
                <a:solidFill>
                  <a:schemeClr val="tx2"/>
                </a:solidFill>
                <a:latin typeface="+mj-lt"/>
              </a:rPr>
              <a:t> _________________________</a:t>
            </a:r>
          </a:p>
          <a:p>
            <a:pPr algn="ctr">
              <a:lnSpc>
                <a:spcPct val="150000"/>
              </a:lnSpc>
              <a:spcBef>
                <a:spcPct val="55000"/>
              </a:spcBef>
              <a:defRPr/>
            </a:pPr>
            <a:r>
              <a:rPr lang="it-IT" altLang="it-IT" sz="2000" b="1" dirty="0">
                <a:solidFill>
                  <a:schemeClr val="tx2"/>
                </a:solidFill>
                <a:latin typeface="+mj-lt"/>
              </a:rPr>
              <a:t>= REDDITO IMPONIBILE</a:t>
            </a:r>
            <a:endParaRPr lang="en-US" altLang="it-IT" sz="2000" b="1" dirty="0">
              <a:solidFill>
                <a:schemeClr val="tx2"/>
              </a:solidFill>
              <a:latin typeface="+mj-lt"/>
            </a:endParaRPr>
          </a:p>
        </p:txBody>
      </p:sp>
      <p:sp>
        <p:nvSpPr>
          <p:cNvPr id="28676" name="AutoShape 7">
            <a:extLst>
              <a:ext uri="{FF2B5EF4-FFF2-40B4-BE49-F238E27FC236}">
                <a16:creationId xmlns:a16="http://schemas.microsoft.com/office/drawing/2014/main" id="{5164DA2E-4158-4FA3-88E7-8BF5DCE8F3A0}"/>
              </a:ext>
            </a:extLst>
          </p:cNvPr>
          <p:cNvSpPr>
            <a:spLocks noChangeArrowheads="1"/>
          </p:cNvSpPr>
          <p:nvPr/>
        </p:nvSpPr>
        <p:spPr bwMode="auto">
          <a:xfrm rot="1656811">
            <a:off x="2311400" y="2516188"/>
            <a:ext cx="1238250" cy="1863725"/>
          </a:xfrm>
          <a:prstGeom prst="curvedRightArrow">
            <a:avLst>
              <a:gd name="adj1" fmla="val 30103"/>
              <a:gd name="adj2" fmla="val 60205"/>
              <a:gd name="adj3" fmla="val 48060"/>
            </a:avLst>
          </a:prstGeom>
          <a:solidFill>
            <a:srgbClr val="FFCC00"/>
          </a:solidFill>
          <a:ln w="9525">
            <a:solidFill>
              <a:srgbClr val="800000"/>
            </a:solidFill>
            <a:miter lim="800000"/>
            <a:headEnd/>
            <a:tailEnd/>
          </a:ln>
        </p:spPr>
        <p:txBody>
          <a:bodyPr wrap="none"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endParaRPr lang="it-IT" altLang="it-IT">
              <a:latin typeface="Arial" panose="020B0604020202020204" pitchFamily="34" charset="0"/>
            </a:endParaRPr>
          </a:p>
        </p:txBody>
      </p:sp>
      <p:sp>
        <p:nvSpPr>
          <p:cNvPr id="26630" name="Rectangle 8">
            <a:extLst>
              <a:ext uri="{FF2B5EF4-FFF2-40B4-BE49-F238E27FC236}">
                <a16:creationId xmlns:a16="http://schemas.microsoft.com/office/drawing/2014/main" id="{52B2EC0B-2E51-4B85-BC1D-84575F04A112}"/>
              </a:ext>
            </a:extLst>
          </p:cNvPr>
          <p:cNvSpPr>
            <a:spLocks noChangeArrowheads="1"/>
          </p:cNvSpPr>
          <p:nvPr/>
        </p:nvSpPr>
        <p:spPr bwMode="auto">
          <a:xfrm>
            <a:off x="452438" y="1143000"/>
            <a:ext cx="298926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defRPr>
            </a:lvl9pPr>
          </a:lstStyle>
          <a:p>
            <a:pPr defTabSz="914400" eaLnBrk="1" hangingPunct="1">
              <a:defRPr/>
            </a:pPr>
            <a:r>
              <a:rPr lang="it-IT" altLang="it-IT" sz="2600" b="1" u="sng" dirty="0">
                <a:latin typeface="+mj-lt"/>
              </a:rPr>
              <a:t>La derivazione </a:t>
            </a:r>
          </a:p>
          <a:p>
            <a:pPr defTabSz="914400" eaLnBrk="1" hangingPunct="1">
              <a:defRPr/>
            </a:pPr>
            <a:r>
              <a:rPr lang="it-IT" altLang="it-IT" sz="2600" b="1" u="sng" dirty="0">
                <a:latin typeface="+mj-lt"/>
              </a:rPr>
              <a:t>dal risultato civilistico</a:t>
            </a:r>
          </a:p>
          <a:p>
            <a:pPr defTabSz="914400" eaLnBrk="1" hangingPunct="1">
              <a:defRPr/>
            </a:pPr>
            <a:r>
              <a:rPr lang="it-IT" altLang="it-IT" sz="2600" b="1" u="sng" dirty="0">
                <a:latin typeface="+mj-lt"/>
              </a:rPr>
              <a:t>(</a:t>
            </a:r>
            <a:r>
              <a:rPr lang="it-IT" altLang="it-IT" sz="2600" b="1" i="1" u="sng" dirty="0">
                <a:latin typeface="+mj-lt"/>
              </a:rPr>
              <a:t>segue</a:t>
            </a:r>
            <a:r>
              <a:rPr lang="it-IT" altLang="it-IT" sz="2600" b="1" u="sng" dirty="0">
                <a:latin typeface="+mj-lt"/>
              </a:rPr>
              <a:t>)</a:t>
            </a:r>
          </a:p>
        </p:txBody>
      </p:sp>
      <p:sp>
        <p:nvSpPr>
          <p:cNvPr id="2" name="Segnaposto piè di pagina 1">
            <a:extLst>
              <a:ext uri="{FF2B5EF4-FFF2-40B4-BE49-F238E27FC236}">
                <a16:creationId xmlns:a16="http://schemas.microsoft.com/office/drawing/2014/main" id="{B2A8EA97-4BA2-4697-B55A-011D138ECF0E}"/>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3584BA37-EA2F-42B5-8F54-929189AF39BF}"/>
              </a:ext>
            </a:extLst>
          </p:cNvPr>
          <p:cNvSpPr>
            <a:spLocks noGrp="1"/>
          </p:cNvSpPr>
          <p:nvPr>
            <p:ph type="sldNum" sz="quarter" idx="12"/>
          </p:nvPr>
        </p:nvSpPr>
        <p:spPr/>
        <p:txBody>
          <a:bodyPr/>
          <a:lstStyle/>
          <a:p>
            <a:pPr>
              <a:defRPr/>
            </a:pPr>
            <a:fld id="{819D797C-9E5F-457C-B4D5-E3F2B83E00C9}" type="slidenum">
              <a:rPr lang="it-IT" altLang="it-IT" smtClean="0"/>
              <a:pPr>
                <a:defRPr/>
              </a:pPr>
              <a:t>11</a:t>
            </a:fld>
            <a:endParaRPr lang="it-IT" altLang="it-IT"/>
          </a:p>
        </p:txBody>
      </p:sp>
      <p:sp>
        <p:nvSpPr>
          <p:cNvPr id="9" name="Rectangle 2">
            <a:extLst>
              <a:ext uri="{FF2B5EF4-FFF2-40B4-BE49-F238E27FC236}">
                <a16:creationId xmlns:a16="http://schemas.microsoft.com/office/drawing/2014/main" id="{FBA334C5-7DAE-4BA2-A5BD-45A0C8C898B2}"/>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Derivazione dal risultato civilistico</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Text Box 3">
            <a:extLst>
              <a:ext uri="{FF2B5EF4-FFF2-40B4-BE49-F238E27FC236}">
                <a16:creationId xmlns:a16="http://schemas.microsoft.com/office/drawing/2014/main" id="{66E3414C-6443-44B5-914B-2FE88B9BA7F6}"/>
              </a:ext>
            </a:extLst>
          </p:cNvPr>
          <p:cNvSpPr txBox="1">
            <a:spLocks noChangeArrowheads="1"/>
          </p:cNvSpPr>
          <p:nvPr/>
        </p:nvSpPr>
        <p:spPr bwMode="auto">
          <a:xfrm>
            <a:off x="1258888" y="2081213"/>
            <a:ext cx="3006725" cy="1089025"/>
          </a:xfrm>
          <a:prstGeom prst="rect">
            <a:avLst/>
          </a:prstGeom>
          <a:solidFill>
            <a:srgbClr val="FFFF99"/>
          </a:solidFill>
          <a:ln w="25400" algn="ctr">
            <a:solidFill>
              <a:schemeClr val="accent1"/>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ctr" eaLnBrk="1" hangingPunct="1">
              <a:lnSpc>
                <a:spcPct val="150000"/>
              </a:lnSpc>
              <a:defRPr/>
            </a:pPr>
            <a:r>
              <a:rPr lang="it-IT" altLang="it-IT" sz="2000" b="1" dirty="0">
                <a:latin typeface="+mj-lt"/>
              </a:rPr>
              <a:t>REGIME  DEI BENI RELATIVI ALL’IMPRESA</a:t>
            </a:r>
            <a:endParaRPr lang="it-IT" altLang="it-IT" sz="2000" dirty="0">
              <a:latin typeface="+mj-lt"/>
            </a:endParaRPr>
          </a:p>
        </p:txBody>
      </p:sp>
      <p:sp>
        <p:nvSpPr>
          <p:cNvPr id="28676" name="Text Box 8">
            <a:extLst>
              <a:ext uri="{FF2B5EF4-FFF2-40B4-BE49-F238E27FC236}">
                <a16:creationId xmlns:a16="http://schemas.microsoft.com/office/drawing/2014/main" id="{2E0B300A-6E30-4C71-9997-01B15799B040}"/>
              </a:ext>
            </a:extLst>
          </p:cNvPr>
          <p:cNvSpPr txBox="1">
            <a:spLocks noChangeArrowheads="1"/>
          </p:cNvSpPr>
          <p:nvPr/>
        </p:nvSpPr>
        <p:spPr bwMode="auto">
          <a:xfrm>
            <a:off x="468313" y="4197350"/>
            <a:ext cx="8420100" cy="1865313"/>
          </a:xfrm>
          <a:prstGeom prst="rect">
            <a:avLst/>
          </a:prstGeom>
          <a:solidFill>
            <a:srgbClr val="FFFF99"/>
          </a:solidFill>
          <a:ln w="9525">
            <a:solidFill>
              <a:srgbClr val="9CD1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defRPr/>
            </a:pPr>
            <a:r>
              <a:rPr lang="it-IT" altLang="it-IT" sz="2200" dirty="0">
                <a:latin typeface="+mj-lt"/>
              </a:rPr>
              <a:t>Quando un bene entra nel patrimonio aziendale, dando luogo così ad un costo fiscalmente deducibile, la sua “uscita” dal patrimonio dell’impresa stessa, in qualsiasi modo questa avvenga (es. vendita, donazione, assegnazione ai soci, etc), può generare un </a:t>
            </a:r>
            <a:r>
              <a:rPr lang="it-IT" altLang="it-IT" sz="2200" b="1" dirty="0">
                <a:latin typeface="+mj-lt"/>
              </a:rPr>
              <a:t>componente positivo</a:t>
            </a:r>
            <a:r>
              <a:rPr lang="it-IT" altLang="it-IT" sz="2200" dirty="0">
                <a:latin typeface="+mj-lt"/>
              </a:rPr>
              <a:t> imponibile.</a:t>
            </a:r>
            <a:endParaRPr lang="en-US" altLang="it-IT" sz="2200" dirty="0">
              <a:latin typeface="+mj-lt"/>
            </a:endParaRPr>
          </a:p>
        </p:txBody>
      </p:sp>
      <p:sp>
        <p:nvSpPr>
          <p:cNvPr id="28677" name="Text Box 9">
            <a:extLst>
              <a:ext uri="{FF2B5EF4-FFF2-40B4-BE49-F238E27FC236}">
                <a16:creationId xmlns:a16="http://schemas.microsoft.com/office/drawing/2014/main" id="{4F576368-548B-4DE3-AFD6-4131D0AFC981}"/>
              </a:ext>
            </a:extLst>
          </p:cNvPr>
          <p:cNvSpPr txBox="1">
            <a:spLocks noChangeArrowheads="1"/>
          </p:cNvSpPr>
          <p:nvPr/>
        </p:nvSpPr>
        <p:spPr bwMode="auto">
          <a:xfrm>
            <a:off x="5364163" y="1506538"/>
            <a:ext cx="3524250" cy="922337"/>
          </a:xfrm>
          <a:prstGeom prst="rect">
            <a:avLst/>
          </a:prstGeom>
          <a:solidFill>
            <a:srgbClr val="FFFF99"/>
          </a:solidFill>
          <a:ln w="9525">
            <a:solidFill>
              <a:srgbClr val="9CD1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25000"/>
              </a:lnSpc>
              <a:defRPr/>
            </a:pPr>
            <a:r>
              <a:rPr lang="it-IT" altLang="it-IT" sz="1900" dirty="0">
                <a:latin typeface="+mj-lt"/>
              </a:rPr>
              <a:t>TUTTI i beni appartenenti a SOCIETA’ COMM.LI</a:t>
            </a:r>
          </a:p>
        </p:txBody>
      </p:sp>
      <p:sp>
        <p:nvSpPr>
          <p:cNvPr id="28678" name="Text Box 10">
            <a:extLst>
              <a:ext uri="{FF2B5EF4-FFF2-40B4-BE49-F238E27FC236}">
                <a16:creationId xmlns:a16="http://schemas.microsoft.com/office/drawing/2014/main" id="{CE10295D-A608-49A0-AD2E-6BFDDBCF779E}"/>
              </a:ext>
            </a:extLst>
          </p:cNvPr>
          <p:cNvSpPr txBox="1">
            <a:spLocks noChangeArrowheads="1"/>
          </p:cNvSpPr>
          <p:nvPr/>
        </p:nvSpPr>
        <p:spPr bwMode="auto">
          <a:xfrm>
            <a:off x="5364163" y="2697163"/>
            <a:ext cx="3524250" cy="1160462"/>
          </a:xfrm>
          <a:prstGeom prst="rect">
            <a:avLst/>
          </a:prstGeom>
          <a:solidFill>
            <a:srgbClr val="FFFF99"/>
          </a:solidFill>
          <a:ln w="9525">
            <a:solidFill>
              <a:srgbClr val="9CD1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25000"/>
              </a:lnSpc>
              <a:defRPr/>
            </a:pPr>
            <a:r>
              <a:rPr lang="it-IT" altLang="it-IT" sz="1900" dirty="0">
                <a:latin typeface="+mj-lt"/>
              </a:rPr>
              <a:t>IMPRENDITORI INDIVIDUALI: beni relativi all’impresa  e beni personali</a:t>
            </a:r>
          </a:p>
        </p:txBody>
      </p:sp>
      <p:sp>
        <p:nvSpPr>
          <p:cNvPr id="28679" name="Rectangle 12">
            <a:extLst>
              <a:ext uri="{FF2B5EF4-FFF2-40B4-BE49-F238E27FC236}">
                <a16:creationId xmlns:a16="http://schemas.microsoft.com/office/drawing/2014/main" id="{C39CCC95-63B5-4ED0-A95B-2FF00E8FF42D}"/>
              </a:ext>
            </a:extLst>
          </p:cNvPr>
          <p:cNvSpPr>
            <a:spLocks noChangeArrowheads="1"/>
          </p:cNvSpPr>
          <p:nvPr/>
        </p:nvSpPr>
        <p:spPr bwMode="auto">
          <a:xfrm>
            <a:off x="433388" y="831850"/>
            <a:ext cx="47847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defRPr>
            </a:lvl9pPr>
          </a:lstStyle>
          <a:p>
            <a:pPr defTabSz="914400" eaLnBrk="1" hangingPunct="1">
              <a:defRPr/>
            </a:pPr>
            <a:r>
              <a:rPr lang="it-IT" altLang="it-IT" sz="2600" b="1" dirty="0">
                <a:latin typeface="+mj-lt"/>
              </a:rPr>
              <a:t>3)</a:t>
            </a:r>
            <a:r>
              <a:rPr lang="it-IT" altLang="it-IT" sz="2600" b="1" u="sng" dirty="0">
                <a:latin typeface="+mj-lt"/>
              </a:rPr>
              <a:t> Il regime dei </a:t>
            </a:r>
          </a:p>
          <a:p>
            <a:pPr defTabSz="914400" eaLnBrk="1" hangingPunct="1">
              <a:defRPr/>
            </a:pPr>
            <a:r>
              <a:rPr lang="it-IT" altLang="it-IT" sz="2600" b="1" dirty="0">
                <a:latin typeface="+mj-lt"/>
              </a:rPr>
              <a:t>    </a:t>
            </a:r>
            <a:r>
              <a:rPr lang="it-IT" altLang="it-IT" sz="2600" b="1" u="sng" dirty="0">
                <a:latin typeface="+mj-lt"/>
              </a:rPr>
              <a:t>beni d’impresa</a:t>
            </a:r>
          </a:p>
        </p:txBody>
      </p:sp>
      <p:sp>
        <p:nvSpPr>
          <p:cNvPr id="30727" name="Line 13">
            <a:extLst>
              <a:ext uri="{FF2B5EF4-FFF2-40B4-BE49-F238E27FC236}">
                <a16:creationId xmlns:a16="http://schemas.microsoft.com/office/drawing/2014/main" id="{EE5E5F20-13C2-4FD7-AB39-C8AB57A17BEE}"/>
              </a:ext>
            </a:extLst>
          </p:cNvPr>
          <p:cNvSpPr>
            <a:spLocks noChangeShapeType="1"/>
          </p:cNvSpPr>
          <p:nvPr/>
        </p:nvSpPr>
        <p:spPr bwMode="auto">
          <a:xfrm flipV="1">
            <a:off x="4533900" y="1989138"/>
            <a:ext cx="684213" cy="0"/>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30728" name="Line 14">
            <a:extLst>
              <a:ext uri="{FF2B5EF4-FFF2-40B4-BE49-F238E27FC236}">
                <a16:creationId xmlns:a16="http://schemas.microsoft.com/office/drawing/2014/main" id="{0A9D71AB-FFA1-4774-ACB9-B15CF33D4B18}"/>
              </a:ext>
            </a:extLst>
          </p:cNvPr>
          <p:cNvSpPr>
            <a:spLocks noChangeShapeType="1"/>
          </p:cNvSpPr>
          <p:nvPr/>
        </p:nvSpPr>
        <p:spPr bwMode="auto">
          <a:xfrm>
            <a:off x="4533900" y="2997200"/>
            <a:ext cx="684213" cy="0"/>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30729" name="Line 15">
            <a:extLst>
              <a:ext uri="{FF2B5EF4-FFF2-40B4-BE49-F238E27FC236}">
                <a16:creationId xmlns:a16="http://schemas.microsoft.com/office/drawing/2014/main" id="{202DD532-0AD4-405E-B1CA-B04B2D72E98D}"/>
              </a:ext>
            </a:extLst>
          </p:cNvPr>
          <p:cNvSpPr>
            <a:spLocks noChangeShapeType="1"/>
          </p:cNvSpPr>
          <p:nvPr/>
        </p:nvSpPr>
        <p:spPr bwMode="auto">
          <a:xfrm>
            <a:off x="2627313" y="3429000"/>
            <a:ext cx="0" cy="606425"/>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 name="Segnaposto piè di pagina 1">
            <a:extLst>
              <a:ext uri="{FF2B5EF4-FFF2-40B4-BE49-F238E27FC236}">
                <a16:creationId xmlns:a16="http://schemas.microsoft.com/office/drawing/2014/main" id="{4AF4DA14-7056-4051-81A6-36A44930661D}"/>
              </a:ext>
            </a:extLst>
          </p:cNvPr>
          <p:cNvSpPr>
            <a:spLocks noGrp="1"/>
          </p:cNvSpPr>
          <p:nvPr>
            <p:ph type="ftr" sz="quarter" idx="11"/>
          </p:nvPr>
        </p:nvSpPr>
        <p:spPr/>
        <p:txBody>
          <a:bodyPr/>
          <a:lstStyle/>
          <a:p>
            <a:pPr>
              <a:defRPr/>
            </a:pPr>
            <a:r>
              <a:rPr lang="it-IT" dirty="0"/>
              <a:t>Mario Miscali - Diritto Tributario 2019</a:t>
            </a:r>
          </a:p>
        </p:txBody>
      </p:sp>
      <p:sp>
        <p:nvSpPr>
          <p:cNvPr id="3" name="Segnaposto numero diapositiva 2">
            <a:extLst>
              <a:ext uri="{FF2B5EF4-FFF2-40B4-BE49-F238E27FC236}">
                <a16:creationId xmlns:a16="http://schemas.microsoft.com/office/drawing/2014/main" id="{406C3828-FB33-48EC-B959-9D82B533D42E}"/>
              </a:ext>
            </a:extLst>
          </p:cNvPr>
          <p:cNvSpPr>
            <a:spLocks noGrp="1"/>
          </p:cNvSpPr>
          <p:nvPr>
            <p:ph type="sldNum" sz="quarter" idx="12"/>
          </p:nvPr>
        </p:nvSpPr>
        <p:spPr/>
        <p:txBody>
          <a:bodyPr/>
          <a:lstStyle/>
          <a:p>
            <a:pPr>
              <a:defRPr/>
            </a:pPr>
            <a:fld id="{40B0F630-9F9E-4B9B-9F9B-32CFF8FE71B6}" type="slidenum">
              <a:rPr lang="it-IT" altLang="it-IT" smtClean="0"/>
              <a:pPr>
                <a:defRPr/>
              </a:pPr>
              <a:t>12</a:t>
            </a:fld>
            <a:endParaRPr lang="it-IT" altLang="it-IT"/>
          </a:p>
        </p:txBody>
      </p:sp>
      <p:sp>
        <p:nvSpPr>
          <p:cNvPr id="13" name="Rectangle 2">
            <a:extLst>
              <a:ext uri="{FF2B5EF4-FFF2-40B4-BE49-F238E27FC236}">
                <a16:creationId xmlns:a16="http://schemas.microsoft.com/office/drawing/2014/main" id="{624D63EF-86FE-46C9-92DA-1027752085C0}"/>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Il regime dei beni d’impresa</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a:extLst>
              <a:ext uri="{FF2B5EF4-FFF2-40B4-BE49-F238E27FC236}">
                <a16:creationId xmlns:a16="http://schemas.microsoft.com/office/drawing/2014/main" id="{5B6B85BD-5C32-4F2F-AFF2-829E06E0CCFA}"/>
              </a:ext>
            </a:extLst>
          </p:cNvPr>
          <p:cNvSpPr/>
          <p:nvPr/>
        </p:nvSpPr>
        <p:spPr>
          <a:xfrm>
            <a:off x="395288" y="1006475"/>
            <a:ext cx="1944687" cy="801688"/>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lnSpc>
                <a:spcPct val="110000"/>
              </a:lnSpc>
              <a:defRPr/>
            </a:pPr>
            <a:r>
              <a:rPr lang="it-IT" b="1" u="sng" dirty="0">
                <a:solidFill>
                  <a:schemeClr val="tx1"/>
                </a:solidFill>
                <a:latin typeface="+mj-lt"/>
                <a:ea typeface="ＭＳ Ｐゴシック" pitchFamily="34" charset="-128"/>
              </a:rPr>
              <a:t>Beni merce</a:t>
            </a:r>
          </a:p>
          <a:p>
            <a:pPr algn="ctr" eaLnBrk="1" hangingPunct="1">
              <a:lnSpc>
                <a:spcPct val="110000"/>
              </a:lnSpc>
              <a:defRPr/>
            </a:pPr>
            <a:r>
              <a:rPr lang="it-IT" dirty="0">
                <a:solidFill>
                  <a:schemeClr val="tx1"/>
                </a:solidFill>
                <a:latin typeface="+mj-lt"/>
                <a:ea typeface="ＭＳ Ｐゴシック" pitchFamily="34" charset="-128"/>
              </a:rPr>
              <a:t>(art. 85)</a:t>
            </a:r>
          </a:p>
        </p:txBody>
      </p:sp>
      <p:sp>
        <p:nvSpPr>
          <p:cNvPr id="6" name="Rettangolo arrotondato 5">
            <a:extLst>
              <a:ext uri="{FF2B5EF4-FFF2-40B4-BE49-F238E27FC236}">
                <a16:creationId xmlns:a16="http://schemas.microsoft.com/office/drawing/2014/main" id="{DB2A6695-AC46-4784-ACA3-A1B8C9A521CA}"/>
              </a:ext>
            </a:extLst>
          </p:cNvPr>
          <p:cNvSpPr/>
          <p:nvPr/>
        </p:nvSpPr>
        <p:spPr>
          <a:xfrm>
            <a:off x="395288" y="2001838"/>
            <a:ext cx="1944687" cy="766762"/>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lnSpc>
                <a:spcPct val="110000"/>
              </a:lnSpc>
              <a:defRPr/>
            </a:pPr>
            <a:r>
              <a:rPr lang="it-IT" b="1" u="sng" dirty="0">
                <a:solidFill>
                  <a:schemeClr val="tx1"/>
                </a:solidFill>
                <a:latin typeface="+mj-lt"/>
                <a:ea typeface="ＭＳ Ｐゴシック" pitchFamily="34" charset="-128"/>
              </a:rPr>
              <a:t>Beni </a:t>
            </a:r>
            <a:r>
              <a:rPr lang="it-IT" b="1" u="sng" dirty="0" err="1">
                <a:solidFill>
                  <a:schemeClr val="tx1"/>
                </a:solidFill>
                <a:latin typeface="+mj-lt"/>
                <a:ea typeface="ＭＳ Ｐゴシック" pitchFamily="34" charset="-128"/>
              </a:rPr>
              <a:t>plusvalenti</a:t>
            </a:r>
            <a:endParaRPr lang="it-IT" b="1" u="sng" dirty="0">
              <a:solidFill>
                <a:schemeClr val="tx1"/>
              </a:solidFill>
              <a:latin typeface="+mj-lt"/>
              <a:ea typeface="ＭＳ Ｐゴシック" pitchFamily="34" charset="-128"/>
            </a:endParaRPr>
          </a:p>
          <a:p>
            <a:pPr algn="ctr" eaLnBrk="1" hangingPunct="1">
              <a:lnSpc>
                <a:spcPct val="110000"/>
              </a:lnSpc>
              <a:defRPr/>
            </a:pPr>
            <a:r>
              <a:rPr lang="it-IT" u="sng" dirty="0">
                <a:solidFill>
                  <a:schemeClr val="tx1"/>
                </a:solidFill>
                <a:latin typeface="+mj-lt"/>
                <a:ea typeface="ＭＳ Ｐゴシック" pitchFamily="34" charset="-128"/>
              </a:rPr>
              <a:t>(art. 86)</a:t>
            </a:r>
          </a:p>
        </p:txBody>
      </p:sp>
      <p:sp>
        <p:nvSpPr>
          <p:cNvPr id="7" name="Rettangolo arrotondato 6">
            <a:extLst>
              <a:ext uri="{FF2B5EF4-FFF2-40B4-BE49-F238E27FC236}">
                <a16:creationId xmlns:a16="http://schemas.microsoft.com/office/drawing/2014/main" id="{7092DD15-A426-49D0-8B43-738C4B361B7F}"/>
              </a:ext>
            </a:extLst>
          </p:cNvPr>
          <p:cNvSpPr/>
          <p:nvPr/>
        </p:nvSpPr>
        <p:spPr>
          <a:xfrm>
            <a:off x="395288" y="5114925"/>
            <a:ext cx="1944687" cy="815975"/>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lnSpc>
                <a:spcPct val="110000"/>
              </a:lnSpc>
              <a:defRPr/>
            </a:pPr>
            <a:r>
              <a:rPr lang="it-IT" b="1" u="sng" dirty="0">
                <a:solidFill>
                  <a:schemeClr val="tx1"/>
                </a:solidFill>
                <a:latin typeface="+mj-lt"/>
                <a:ea typeface="ＭＳ Ｐゴシック" pitchFamily="34" charset="-128"/>
              </a:rPr>
              <a:t>Beni meramente patrimoniali</a:t>
            </a:r>
          </a:p>
        </p:txBody>
      </p:sp>
      <p:sp>
        <p:nvSpPr>
          <p:cNvPr id="3" name="Rettangolo arrotondato 6">
            <a:extLst>
              <a:ext uri="{FF2B5EF4-FFF2-40B4-BE49-F238E27FC236}">
                <a16:creationId xmlns:a16="http://schemas.microsoft.com/office/drawing/2014/main" id="{EF1A6DF7-B87B-4252-A1B3-D68A44D88070}"/>
              </a:ext>
            </a:extLst>
          </p:cNvPr>
          <p:cNvSpPr/>
          <p:nvPr/>
        </p:nvSpPr>
        <p:spPr>
          <a:xfrm>
            <a:off x="395288" y="3857625"/>
            <a:ext cx="1944687" cy="701675"/>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lnSpc>
                <a:spcPct val="110000"/>
              </a:lnSpc>
              <a:defRPr/>
            </a:pPr>
            <a:r>
              <a:rPr lang="it-IT" b="1" u="sng" dirty="0">
                <a:solidFill>
                  <a:schemeClr val="tx1"/>
                </a:solidFill>
                <a:latin typeface="+mj-lt"/>
                <a:ea typeface="ＭＳ Ｐゴシック" pitchFamily="34" charset="-128"/>
              </a:rPr>
              <a:t>Beni</a:t>
            </a:r>
            <a:r>
              <a:rPr lang="it-IT" b="1" u="sng" dirty="0">
                <a:solidFill>
                  <a:schemeClr val="tx1"/>
                </a:solidFill>
                <a:latin typeface="Times New Roman" pitchFamily="18" charset="0"/>
                <a:ea typeface="ＭＳ Ｐゴシック" pitchFamily="34" charset="-128"/>
              </a:rPr>
              <a:t> </a:t>
            </a:r>
            <a:r>
              <a:rPr lang="it-IT" b="1" u="sng" dirty="0">
                <a:solidFill>
                  <a:schemeClr val="tx1"/>
                </a:solidFill>
                <a:latin typeface="+mj-lt"/>
                <a:ea typeface="ＭＳ Ｐゴシック" pitchFamily="34" charset="-128"/>
              </a:rPr>
              <a:t>strumentali</a:t>
            </a:r>
          </a:p>
        </p:txBody>
      </p:sp>
      <p:sp>
        <p:nvSpPr>
          <p:cNvPr id="5" name="Rettangolo arrotondato 3">
            <a:extLst>
              <a:ext uri="{FF2B5EF4-FFF2-40B4-BE49-F238E27FC236}">
                <a16:creationId xmlns:a16="http://schemas.microsoft.com/office/drawing/2014/main" id="{EA18432B-FE82-4694-A04C-C2F2A6981388}"/>
              </a:ext>
            </a:extLst>
          </p:cNvPr>
          <p:cNvSpPr/>
          <p:nvPr/>
        </p:nvSpPr>
        <p:spPr>
          <a:xfrm>
            <a:off x="2689225" y="898525"/>
            <a:ext cx="6130925" cy="1017588"/>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just" eaLnBrk="1" hangingPunct="1">
              <a:lnSpc>
                <a:spcPct val="110000"/>
              </a:lnSpc>
              <a:defRPr/>
            </a:pPr>
            <a:r>
              <a:rPr lang="it-IT" b="1" dirty="0">
                <a:solidFill>
                  <a:schemeClr val="tx2"/>
                </a:solidFill>
                <a:latin typeface="+mj-lt"/>
                <a:ea typeface="ＭＳ Ｐゴシック" pitchFamily="34" charset="-128"/>
                <a:sym typeface="Wingdings" pitchFamily="2" charset="2"/>
              </a:rPr>
              <a:t>beni </a:t>
            </a:r>
            <a:r>
              <a:rPr lang="it-IT" b="1" i="1" dirty="0">
                <a:solidFill>
                  <a:schemeClr val="tx2"/>
                </a:solidFill>
                <a:latin typeface="+mj-lt"/>
                <a:ea typeface="ＭＳ Ｐゴシック" pitchFamily="34" charset="-128"/>
              </a:rPr>
              <a:t>alla cui produzione o scambio è diretta l’attività d’impresa</a:t>
            </a:r>
            <a:r>
              <a:rPr lang="it-IT" b="1" dirty="0">
                <a:solidFill>
                  <a:schemeClr val="tx2"/>
                </a:solidFill>
                <a:latin typeface="+mj-lt"/>
                <a:ea typeface="ＭＳ Ｐゴシック" pitchFamily="34" charset="-128"/>
              </a:rPr>
              <a:t>, idonei a generare </a:t>
            </a:r>
            <a:r>
              <a:rPr lang="it-IT" b="1" i="1" dirty="0">
                <a:solidFill>
                  <a:schemeClr val="tx2"/>
                </a:solidFill>
                <a:latin typeface="+mj-lt"/>
                <a:ea typeface="ＭＳ Ｐゴシック" pitchFamily="34" charset="-128"/>
              </a:rPr>
              <a:t>ricavi e </a:t>
            </a:r>
            <a:r>
              <a:rPr lang="it-IT" b="1" dirty="0">
                <a:solidFill>
                  <a:schemeClr val="tx2"/>
                </a:solidFill>
                <a:latin typeface="+mj-lt"/>
                <a:ea typeface="ＭＳ Ｐゴシック" pitchFamily="34" charset="-128"/>
              </a:rPr>
              <a:t>iscritti nell’</a:t>
            </a:r>
            <a:r>
              <a:rPr lang="it-IT" b="1" i="1" dirty="0">
                <a:solidFill>
                  <a:schemeClr val="tx2"/>
                </a:solidFill>
                <a:latin typeface="+mj-lt"/>
                <a:ea typeface="ＭＳ Ｐゴシック" pitchFamily="34" charset="-128"/>
              </a:rPr>
              <a:t>attivo</a:t>
            </a:r>
            <a:r>
              <a:rPr lang="it-IT" b="1" dirty="0">
                <a:solidFill>
                  <a:schemeClr val="tx2"/>
                </a:solidFill>
                <a:latin typeface="+mj-lt"/>
                <a:ea typeface="ＭＳ Ｐゴシック" pitchFamily="34" charset="-128"/>
              </a:rPr>
              <a:t> </a:t>
            </a:r>
            <a:r>
              <a:rPr lang="it-IT" b="1" i="1" dirty="0">
                <a:solidFill>
                  <a:schemeClr val="tx2"/>
                </a:solidFill>
                <a:latin typeface="+mj-lt"/>
                <a:ea typeface="ＭＳ Ｐゴシック" pitchFamily="34" charset="-128"/>
              </a:rPr>
              <a:t>circolante</a:t>
            </a:r>
            <a:endParaRPr lang="it-IT" i="1" dirty="0">
              <a:solidFill>
                <a:schemeClr val="tx2"/>
              </a:solidFill>
              <a:latin typeface="+mj-lt"/>
              <a:ea typeface="ＭＳ Ｐゴシック" pitchFamily="34" charset="-128"/>
            </a:endParaRPr>
          </a:p>
        </p:txBody>
      </p:sp>
      <p:sp>
        <p:nvSpPr>
          <p:cNvPr id="8" name="Rettangolo arrotondato 5">
            <a:extLst>
              <a:ext uri="{FF2B5EF4-FFF2-40B4-BE49-F238E27FC236}">
                <a16:creationId xmlns:a16="http://schemas.microsoft.com/office/drawing/2014/main" id="{A474615E-0BD7-4340-8E4E-CA74B2D413FE}"/>
              </a:ext>
            </a:extLst>
          </p:cNvPr>
          <p:cNvSpPr/>
          <p:nvPr/>
        </p:nvSpPr>
        <p:spPr>
          <a:xfrm>
            <a:off x="2689225" y="2001838"/>
            <a:ext cx="6130925" cy="828675"/>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just" eaLnBrk="1" hangingPunct="1">
              <a:lnSpc>
                <a:spcPct val="110000"/>
              </a:lnSpc>
              <a:defRPr/>
            </a:pPr>
            <a:r>
              <a:rPr lang="it-IT" b="1" dirty="0">
                <a:solidFill>
                  <a:schemeClr val="tx2"/>
                </a:solidFill>
                <a:latin typeface="+mj-lt"/>
                <a:ea typeface="ＭＳ Ｐゴシック" pitchFamily="34" charset="-128"/>
              </a:rPr>
              <a:t>Beni, diversi dai beni merce, iscritti tra le immobilizzazioni e idonei a generare plusvalenze o minusvalenze</a:t>
            </a:r>
          </a:p>
        </p:txBody>
      </p:sp>
      <p:sp>
        <p:nvSpPr>
          <p:cNvPr id="30728" name="Text Box 42">
            <a:extLst>
              <a:ext uri="{FF2B5EF4-FFF2-40B4-BE49-F238E27FC236}">
                <a16:creationId xmlns:a16="http://schemas.microsoft.com/office/drawing/2014/main" id="{6FFE8291-2CE8-43C1-832A-12A4169A2799}"/>
              </a:ext>
            </a:extLst>
          </p:cNvPr>
          <p:cNvSpPr txBox="1">
            <a:spLocks noChangeArrowheads="1"/>
          </p:cNvSpPr>
          <p:nvPr/>
        </p:nvSpPr>
        <p:spPr bwMode="auto">
          <a:xfrm>
            <a:off x="250825" y="3068638"/>
            <a:ext cx="38925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10000"/>
              </a:lnSpc>
              <a:defRPr/>
            </a:pPr>
            <a:r>
              <a:rPr lang="it-IT" altLang="it-IT" b="1" dirty="0">
                <a:solidFill>
                  <a:schemeClr val="tx2"/>
                </a:solidFill>
                <a:latin typeface="+mj-lt"/>
                <a:ea typeface="ＭＳ Ｐゴシック" pitchFamily="34" charset="-128"/>
              </a:rPr>
              <a:t>I beni plusvalenti si distinguono in:</a:t>
            </a:r>
          </a:p>
        </p:txBody>
      </p:sp>
      <p:sp>
        <p:nvSpPr>
          <p:cNvPr id="9" name="Rettangolo arrotondato 6">
            <a:extLst>
              <a:ext uri="{FF2B5EF4-FFF2-40B4-BE49-F238E27FC236}">
                <a16:creationId xmlns:a16="http://schemas.microsoft.com/office/drawing/2014/main" id="{A9F0CEC3-2F9C-4AAB-8749-FC6F6DC80671}"/>
              </a:ext>
            </a:extLst>
          </p:cNvPr>
          <p:cNvSpPr/>
          <p:nvPr/>
        </p:nvSpPr>
        <p:spPr>
          <a:xfrm>
            <a:off x="2689225" y="3790950"/>
            <a:ext cx="6130925" cy="1155700"/>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just" eaLnBrk="1" hangingPunct="1">
              <a:lnSpc>
                <a:spcPct val="110000"/>
              </a:lnSpc>
              <a:defRPr/>
            </a:pPr>
            <a:r>
              <a:rPr lang="it-IT" b="1" dirty="0">
                <a:solidFill>
                  <a:schemeClr val="tx2"/>
                </a:solidFill>
                <a:latin typeface="+mj-lt"/>
                <a:ea typeface="ＭＳ Ｐゴシック" pitchFamily="34" charset="-128"/>
              </a:rPr>
              <a:t>beni impiegati in maniera durevole nell’impresa, nell’ambito del ciclo produttivo (es. impianti, macchinari). Sono ammortizzabili. </a:t>
            </a:r>
          </a:p>
        </p:txBody>
      </p:sp>
      <p:sp>
        <p:nvSpPr>
          <p:cNvPr id="10" name="Rettangolo arrotondato 6">
            <a:extLst>
              <a:ext uri="{FF2B5EF4-FFF2-40B4-BE49-F238E27FC236}">
                <a16:creationId xmlns:a16="http://schemas.microsoft.com/office/drawing/2014/main" id="{424D4327-2DD8-4AD0-9CBA-79A55686669A}"/>
              </a:ext>
            </a:extLst>
          </p:cNvPr>
          <p:cNvSpPr/>
          <p:nvPr/>
        </p:nvSpPr>
        <p:spPr>
          <a:xfrm>
            <a:off x="2689225" y="5073650"/>
            <a:ext cx="6130925" cy="981075"/>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just" eaLnBrk="1" hangingPunct="1">
              <a:lnSpc>
                <a:spcPct val="110000"/>
              </a:lnSpc>
              <a:defRPr/>
            </a:pPr>
            <a:r>
              <a:rPr lang="it-IT" b="1" dirty="0">
                <a:solidFill>
                  <a:schemeClr val="tx2"/>
                </a:solidFill>
                <a:latin typeface="+mj-lt"/>
                <a:ea typeface="ＭＳ Ｐゴシック" pitchFamily="34" charset="-128"/>
              </a:rPr>
              <a:t>beni destinati durevolmente al patrimonio d’impresa per finalità d’investimento o integrazione di disponibilità finanziarie. Non ammortizzabili.</a:t>
            </a:r>
          </a:p>
        </p:txBody>
      </p:sp>
      <p:sp>
        <p:nvSpPr>
          <p:cNvPr id="2" name="Segnaposto piè di pagina 1">
            <a:extLst>
              <a:ext uri="{FF2B5EF4-FFF2-40B4-BE49-F238E27FC236}">
                <a16:creationId xmlns:a16="http://schemas.microsoft.com/office/drawing/2014/main" id="{AA57CD52-EBE4-4984-B62A-7108510F9C9F}"/>
              </a:ext>
            </a:extLst>
          </p:cNvPr>
          <p:cNvSpPr>
            <a:spLocks noGrp="1"/>
          </p:cNvSpPr>
          <p:nvPr>
            <p:ph type="ftr" sz="quarter" idx="11"/>
          </p:nvPr>
        </p:nvSpPr>
        <p:spPr/>
        <p:txBody>
          <a:bodyPr/>
          <a:lstStyle/>
          <a:p>
            <a:pPr>
              <a:defRPr/>
            </a:pPr>
            <a:r>
              <a:rPr lang="it-IT"/>
              <a:t>Mario Miscali - Diritto Tributario 2019</a:t>
            </a:r>
          </a:p>
        </p:txBody>
      </p:sp>
      <p:sp>
        <p:nvSpPr>
          <p:cNvPr id="11" name="Segnaposto numero diapositiva 10">
            <a:extLst>
              <a:ext uri="{FF2B5EF4-FFF2-40B4-BE49-F238E27FC236}">
                <a16:creationId xmlns:a16="http://schemas.microsoft.com/office/drawing/2014/main" id="{78E355BF-7319-44B5-8C8A-CCF47488742F}"/>
              </a:ext>
            </a:extLst>
          </p:cNvPr>
          <p:cNvSpPr>
            <a:spLocks noGrp="1"/>
          </p:cNvSpPr>
          <p:nvPr>
            <p:ph type="sldNum" sz="quarter" idx="12"/>
          </p:nvPr>
        </p:nvSpPr>
        <p:spPr/>
        <p:txBody>
          <a:bodyPr/>
          <a:lstStyle/>
          <a:p>
            <a:pPr>
              <a:defRPr/>
            </a:pPr>
            <a:fld id="{9EF9464D-4319-40DD-A25F-6FD3E16EA0F6}" type="slidenum">
              <a:rPr lang="it-IT" altLang="it-IT" smtClean="0"/>
              <a:pPr>
                <a:defRPr/>
              </a:pPr>
              <a:t>13</a:t>
            </a:fld>
            <a:endParaRPr lang="it-IT" altLang="it-IT"/>
          </a:p>
        </p:txBody>
      </p:sp>
      <p:sp>
        <p:nvSpPr>
          <p:cNvPr id="14" name="Rectangle 2">
            <a:extLst>
              <a:ext uri="{FF2B5EF4-FFF2-40B4-BE49-F238E27FC236}">
                <a16:creationId xmlns:a16="http://schemas.microsoft.com/office/drawing/2014/main" id="{FABD2E25-993D-48AE-ACAE-762CC62A70CC}"/>
              </a:ext>
            </a:extLst>
          </p:cNvPr>
          <p:cNvSpPr txBox="1">
            <a:spLocks noChangeArrowheads="1"/>
          </p:cNvSpPr>
          <p:nvPr/>
        </p:nvSpPr>
        <p:spPr>
          <a:xfrm>
            <a:off x="427038" y="260350"/>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Il regime dei beni di impresa</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18F40AE7-B955-4F85-BB65-8E13D0FC777D}"/>
              </a:ext>
            </a:extLst>
          </p:cNvPr>
          <p:cNvSpPr>
            <a:spLocks noGrp="1" noChangeArrowheads="1"/>
          </p:cNvSpPr>
          <p:nvPr>
            <p:ph type="body" idx="4294967295"/>
          </p:nvPr>
        </p:nvSpPr>
        <p:spPr>
          <a:xfrm>
            <a:off x="514350" y="2211388"/>
            <a:ext cx="8037513" cy="2663825"/>
          </a:xfrm>
        </p:spPr>
        <p:txBody>
          <a:bodyPr/>
          <a:lstStyle/>
          <a:p>
            <a:pPr marL="0" indent="0" algn="just" eaLnBrk="1" hangingPunct="1">
              <a:lnSpc>
                <a:spcPct val="125000"/>
              </a:lnSpc>
              <a:buFontTx/>
              <a:buNone/>
              <a:defRPr/>
            </a:pPr>
            <a:r>
              <a:rPr lang="it-IT" altLang="it-IT" sz="2600" dirty="0">
                <a:latin typeface="+mj-lt"/>
              </a:rPr>
              <a:t>Le norme del TUIR attribuiscono un </a:t>
            </a:r>
            <a:r>
              <a:rPr lang="it-IT" altLang="it-IT" sz="2600" b="1" i="1" dirty="0">
                <a:latin typeface="+mj-lt"/>
              </a:rPr>
              <a:t>valore fiscale</a:t>
            </a:r>
            <a:r>
              <a:rPr lang="it-IT" altLang="it-IT" sz="2600" dirty="0">
                <a:latin typeface="+mj-lt"/>
              </a:rPr>
              <a:t> ad ogni singolo componente del patrimonio d’impresa.</a:t>
            </a:r>
          </a:p>
          <a:p>
            <a:pPr marL="0" indent="0" algn="just" eaLnBrk="1" hangingPunct="1">
              <a:lnSpc>
                <a:spcPct val="125000"/>
              </a:lnSpc>
              <a:buFontTx/>
              <a:buNone/>
              <a:defRPr/>
            </a:pPr>
            <a:r>
              <a:rPr lang="it-IT" altLang="it-IT" sz="2600" dirty="0">
                <a:latin typeface="+mj-lt"/>
              </a:rPr>
              <a:t>Questo valore viene chiamato </a:t>
            </a:r>
            <a:r>
              <a:rPr lang="it-IT" altLang="it-IT" sz="2600" b="1" i="1" dirty="0">
                <a:latin typeface="+mj-lt"/>
              </a:rPr>
              <a:t>valore fiscalmente riconosciuto</a:t>
            </a:r>
            <a:r>
              <a:rPr lang="it-IT" altLang="it-IT" sz="2600" b="1" dirty="0">
                <a:latin typeface="+mj-lt"/>
              </a:rPr>
              <a:t>”</a:t>
            </a:r>
          </a:p>
        </p:txBody>
      </p:sp>
      <p:sp>
        <p:nvSpPr>
          <p:cNvPr id="32772" name="Rectangle 6">
            <a:extLst>
              <a:ext uri="{FF2B5EF4-FFF2-40B4-BE49-F238E27FC236}">
                <a16:creationId xmlns:a16="http://schemas.microsoft.com/office/drawing/2014/main" id="{EBA42853-F656-4231-A232-E35CD961BF73}"/>
              </a:ext>
            </a:extLst>
          </p:cNvPr>
          <p:cNvSpPr>
            <a:spLocks noChangeArrowheads="1"/>
          </p:cNvSpPr>
          <p:nvPr/>
        </p:nvSpPr>
        <p:spPr bwMode="auto">
          <a:xfrm>
            <a:off x="514350" y="1174750"/>
            <a:ext cx="81359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defRPr>
            </a:lvl9pPr>
          </a:lstStyle>
          <a:p>
            <a:pPr algn="just" defTabSz="914400" eaLnBrk="1" hangingPunct="1">
              <a:defRPr/>
            </a:pPr>
            <a:r>
              <a:rPr lang="it-IT" altLang="it-IT" sz="2800" b="1" dirty="0">
                <a:latin typeface="+mj-lt"/>
              </a:rPr>
              <a:t>Il concetto di “</a:t>
            </a:r>
            <a:r>
              <a:rPr lang="it-IT" altLang="it-IT" sz="2800" b="1" i="1" dirty="0">
                <a:latin typeface="+mj-lt"/>
              </a:rPr>
              <a:t>valore fiscalmente riconosciuto</a:t>
            </a:r>
            <a:r>
              <a:rPr lang="it-IT" altLang="it-IT" sz="2800" b="1" dirty="0">
                <a:latin typeface="+mj-lt"/>
              </a:rPr>
              <a:t>” dei beni d’impresa:</a:t>
            </a:r>
          </a:p>
        </p:txBody>
      </p:sp>
      <p:sp>
        <p:nvSpPr>
          <p:cNvPr id="2" name="Segnaposto piè di pagina 1">
            <a:extLst>
              <a:ext uri="{FF2B5EF4-FFF2-40B4-BE49-F238E27FC236}">
                <a16:creationId xmlns:a16="http://schemas.microsoft.com/office/drawing/2014/main" id="{E0010B6A-1A80-416C-9A2B-C7E092C3252A}"/>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425A40FB-1F54-4971-8D46-63821D8FFF6E}"/>
              </a:ext>
            </a:extLst>
          </p:cNvPr>
          <p:cNvSpPr>
            <a:spLocks noGrp="1"/>
          </p:cNvSpPr>
          <p:nvPr>
            <p:ph type="sldNum" sz="quarter" idx="12"/>
          </p:nvPr>
        </p:nvSpPr>
        <p:spPr/>
        <p:txBody>
          <a:bodyPr/>
          <a:lstStyle/>
          <a:p>
            <a:pPr>
              <a:defRPr/>
            </a:pPr>
            <a:fld id="{8277F619-8F31-4DA3-A42C-A4342EEF9501}" type="slidenum">
              <a:rPr lang="it-IT" altLang="it-IT" smtClean="0"/>
              <a:pPr>
                <a:defRPr/>
              </a:pPr>
              <a:t>14</a:t>
            </a:fld>
            <a:endParaRPr lang="it-IT" altLang="it-IT"/>
          </a:p>
        </p:txBody>
      </p:sp>
      <p:sp>
        <p:nvSpPr>
          <p:cNvPr id="7" name="Rectangle 2">
            <a:extLst>
              <a:ext uri="{FF2B5EF4-FFF2-40B4-BE49-F238E27FC236}">
                <a16:creationId xmlns:a16="http://schemas.microsoft.com/office/drawing/2014/main" id="{9B0D5B70-76B5-4436-A723-D651C4910E86}"/>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Il regime dei beni di impresa</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79707429-7993-481F-A5E0-9908126F27C8}"/>
              </a:ext>
            </a:extLst>
          </p:cNvPr>
          <p:cNvSpPr>
            <a:spLocks noGrp="1" noChangeArrowheads="1"/>
          </p:cNvSpPr>
          <p:nvPr>
            <p:ph type="body" idx="4294967295"/>
          </p:nvPr>
        </p:nvSpPr>
        <p:spPr>
          <a:xfrm>
            <a:off x="514350" y="1130300"/>
            <a:ext cx="8202613" cy="4103688"/>
          </a:xfrm>
        </p:spPr>
        <p:txBody>
          <a:bodyPr/>
          <a:lstStyle/>
          <a:p>
            <a:pPr marL="0" indent="0" algn="just" eaLnBrk="1" hangingPunct="1">
              <a:lnSpc>
                <a:spcPct val="125000"/>
              </a:lnSpc>
              <a:buFont typeface="Arial" panose="020B0604020202020204" pitchFamily="34" charset="0"/>
              <a:buNone/>
              <a:defRPr/>
            </a:pPr>
            <a:r>
              <a:rPr lang="it-IT" altLang="it-IT" dirty="0">
                <a:latin typeface="+mj-lt"/>
              </a:rPr>
              <a:t>Per le persone giuridiche e gli altri soggetti ad esse equiparati il periodo d’imposta corrisponde con </a:t>
            </a:r>
            <a:r>
              <a:rPr lang="it-IT" altLang="it-IT" b="1" u="sng" dirty="0">
                <a:latin typeface="+mj-lt"/>
              </a:rPr>
              <a:t>l’esercizio sociale</a:t>
            </a:r>
            <a:r>
              <a:rPr lang="it-IT" altLang="it-IT" b="1" dirty="0">
                <a:latin typeface="+mj-lt"/>
              </a:rPr>
              <a:t>, </a:t>
            </a:r>
            <a:r>
              <a:rPr lang="it-IT" altLang="it-IT" dirty="0">
                <a:latin typeface="+mj-lt"/>
              </a:rPr>
              <a:t>per il</a:t>
            </a:r>
            <a:r>
              <a:rPr lang="it-IT" altLang="it-IT" b="1" dirty="0">
                <a:latin typeface="+mj-lt"/>
              </a:rPr>
              <a:t> </a:t>
            </a:r>
            <a:r>
              <a:rPr lang="it-IT" altLang="it-IT" dirty="0">
                <a:latin typeface="+mj-lt"/>
              </a:rPr>
              <a:t>quale valgono i seguenti principi ed eccezioni:</a:t>
            </a:r>
          </a:p>
          <a:p>
            <a:pPr marL="0" indent="0" algn="just" eaLnBrk="1" hangingPunct="1">
              <a:lnSpc>
                <a:spcPct val="125000"/>
              </a:lnSpc>
              <a:defRPr/>
            </a:pPr>
            <a:r>
              <a:rPr lang="it-IT" altLang="it-IT" b="1" u="sng" dirty="0">
                <a:latin typeface="+mj-lt"/>
              </a:rPr>
              <a:t>- Principi</a:t>
            </a:r>
            <a:r>
              <a:rPr lang="it-IT" altLang="it-IT" u="sng" dirty="0">
                <a:latin typeface="+mj-lt"/>
              </a:rPr>
              <a:t>:</a:t>
            </a:r>
            <a:r>
              <a:rPr lang="it-IT" altLang="it-IT" dirty="0">
                <a:latin typeface="+mj-lt"/>
              </a:rPr>
              <a:t>  </a:t>
            </a:r>
            <a:r>
              <a:rPr lang="it-IT" altLang="it-IT" dirty="0">
                <a:latin typeface="+mj-lt"/>
                <a:sym typeface="Wingdings" panose="05000000000000000000" pitchFamily="2" charset="2"/>
              </a:rPr>
              <a:t> </a:t>
            </a:r>
            <a:r>
              <a:rPr lang="it-IT" altLang="it-IT" dirty="0">
                <a:latin typeface="+mj-lt"/>
              </a:rPr>
              <a:t>l’obbligazione tributaria relativa a ciascun periodo di imposta </a:t>
            </a:r>
            <a:r>
              <a:rPr lang="it-IT" altLang="it-IT" b="1" dirty="0">
                <a:latin typeface="+mj-lt"/>
              </a:rPr>
              <a:t>è autonoma.</a:t>
            </a:r>
          </a:p>
          <a:p>
            <a:pPr marL="0" indent="0" algn="just" eaLnBrk="1" hangingPunct="1">
              <a:lnSpc>
                <a:spcPct val="125000"/>
              </a:lnSpc>
              <a:defRPr/>
            </a:pPr>
            <a:r>
              <a:rPr lang="it-IT" altLang="it-IT" b="1" u="sng" dirty="0">
                <a:latin typeface="+mj-lt"/>
              </a:rPr>
              <a:t>- Eccezioni</a:t>
            </a:r>
            <a:r>
              <a:rPr lang="it-IT" altLang="it-IT" u="sng" dirty="0">
                <a:latin typeface="+mj-lt"/>
              </a:rPr>
              <a:t>:</a:t>
            </a:r>
            <a:r>
              <a:rPr lang="it-IT" altLang="it-IT" dirty="0">
                <a:latin typeface="+mj-lt"/>
              </a:rPr>
              <a:t>  </a:t>
            </a:r>
            <a:r>
              <a:rPr lang="it-IT" altLang="it-IT" dirty="0">
                <a:latin typeface="+mj-lt"/>
                <a:sym typeface="Wingdings" panose="05000000000000000000" pitchFamily="2" charset="2"/>
              </a:rPr>
              <a:t> </a:t>
            </a:r>
            <a:r>
              <a:rPr lang="it-IT" altLang="it-IT" dirty="0">
                <a:latin typeface="+mj-lt"/>
              </a:rPr>
              <a:t>riporto delle perdite d’impresa a contabilità ordinaria (cfr. art. 84 TUIR);  </a:t>
            </a:r>
          </a:p>
          <a:p>
            <a:pPr marL="0" indent="0" algn="just" eaLnBrk="1" hangingPunct="1">
              <a:lnSpc>
                <a:spcPct val="125000"/>
              </a:lnSpc>
              <a:defRPr/>
            </a:pPr>
            <a:r>
              <a:rPr lang="it-IT" altLang="it-IT" dirty="0">
                <a:latin typeface="+mj-lt"/>
                <a:sym typeface="Wingdings" panose="05000000000000000000" pitchFamily="2" charset="2"/>
              </a:rPr>
              <a:t> </a:t>
            </a:r>
            <a:r>
              <a:rPr lang="it-IT" altLang="it-IT" dirty="0">
                <a:latin typeface="+mj-lt"/>
              </a:rPr>
              <a:t>compensazione delle eccedenze di crediti di imposta con l’imposta dovuta per i periodi successivi</a:t>
            </a:r>
          </a:p>
        </p:txBody>
      </p:sp>
      <p:sp>
        <p:nvSpPr>
          <p:cNvPr id="2" name="Segnaposto piè di pagina 1">
            <a:extLst>
              <a:ext uri="{FF2B5EF4-FFF2-40B4-BE49-F238E27FC236}">
                <a16:creationId xmlns:a16="http://schemas.microsoft.com/office/drawing/2014/main" id="{6E2E6732-7086-4ED9-B780-2A3B34C9420F}"/>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AFA77CD1-B346-4F56-A947-8ABE68C88A6C}"/>
              </a:ext>
            </a:extLst>
          </p:cNvPr>
          <p:cNvSpPr>
            <a:spLocks noGrp="1"/>
          </p:cNvSpPr>
          <p:nvPr>
            <p:ph type="sldNum" sz="quarter" idx="12"/>
          </p:nvPr>
        </p:nvSpPr>
        <p:spPr/>
        <p:txBody>
          <a:bodyPr/>
          <a:lstStyle/>
          <a:p>
            <a:pPr>
              <a:defRPr/>
            </a:pPr>
            <a:fld id="{647071E7-B784-40AC-A28B-8B4490EA875E}" type="slidenum">
              <a:rPr lang="it-IT" altLang="it-IT" smtClean="0"/>
              <a:pPr>
                <a:defRPr/>
              </a:pPr>
              <a:t>15</a:t>
            </a:fld>
            <a:endParaRPr lang="it-IT" altLang="it-IT"/>
          </a:p>
        </p:txBody>
      </p:sp>
      <p:sp>
        <p:nvSpPr>
          <p:cNvPr id="6" name="Rectangle 2">
            <a:extLst>
              <a:ext uri="{FF2B5EF4-FFF2-40B4-BE49-F238E27FC236}">
                <a16:creationId xmlns:a16="http://schemas.microsoft.com/office/drawing/2014/main" id="{5BFEBD34-E41D-4EC9-BB3B-71C0D309B58F}"/>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Reddito d’impresa - Il periodo di imposta</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ttangolo 2">
            <a:extLst>
              <a:ext uri="{FF2B5EF4-FFF2-40B4-BE49-F238E27FC236}">
                <a16:creationId xmlns:a16="http://schemas.microsoft.com/office/drawing/2014/main" id="{6611DAA0-AA05-4B5F-8FB4-AE5FF2A1C856}"/>
              </a:ext>
            </a:extLst>
          </p:cNvPr>
          <p:cNvSpPr>
            <a:spLocks noChangeArrowheads="1"/>
          </p:cNvSpPr>
          <p:nvPr/>
        </p:nvSpPr>
        <p:spPr bwMode="auto">
          <a:xfrm>
            <a:off x="427038" y="1268413"/>
            <a:ext cx="8289925"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25000"/>
              </a:lnSpc>
              <a:spcBef>
                <a:spcPts val="1300"/>
              </a:spcBef>
              <a:defRPr/>
            </a:pPr>
            <a:r>
              <a:rPr lang="it-IT" altLang="it-IT" sz="2400" dirty="0">
                <a:solidFill>
                  <a:srgbClr val="262626"/>
                </a:solidFill>
                <a:latin typeface="+mj-lt"/>
              </a:rPr>
              <a:t>Prima dell’entrata in vigore del D.L. n. 98/2011, se il risultato d’esercizio si fosse chiuso con una </a:t>
            </a:r>
            <a:r>
              <a:rPr lang="it-IT" altLang="it-IT" sz="2400" b="1" dirty="0">
                <a:solidFill>
                  <a:srgbClr val="262626"/>
                </a:solidFill>
                <a:latin typeface="+mj-lt"/>
              </a:rPr>
              <a:t>perdita</a:t>
            </a:r>
            <a:r>
              <a:rPr lang="it-IT" altLang="it-IT" sz="2400" dirty="0">
                <a:solidFill>
                  <a:srgbClr val="262626"/>
                </a:solidFill>
                <a:latin typeface="+mj-lt"/>
              </a:rPr>
              <a:t>, questa </a:t>
            </a:r>
            <a:r>
              <a:rPr lang="it-IT" altLang="it-IT" sz="2400" b="1" dirty="0">
                <a:solidFill>
                  <a:srgbClr val="262626"/>
                </a:solidFill>
                <a:latin typeface="+mj-lt"/>
              </a:rPr>
              <a:t>poteva essere computata in diminuzione</a:t>
            </a:r>
            <a:r>
              <a:rPr lang="it-IT" altLang="it-IT" sz="2400" dirty="0">
                <a:solidFill>
                  <a:srgbClr val="262626"/>
                </a:solidFill>
                <a:latin typeface="+mj-lt"/>
              </a:rPr>
              <a:t> dai redditi degli esercizi successivi, ma </a:t>
            </a:r>
            <a:r>
              <a:rPr lang="it-IT" altLang="it-IT" sz="2400" b="1" dirty="0">
                <a:solidFill>
                  <a:srgbClr val="262626"/>
                </a:solidFill>
                <a:latin typeface="+mj-lt"/>
              </a:rPr>
              <a:t>non oltre il quinto </a:t>
            </a:r>
            <a:r>
              <a:rPr lang="it-IT" altLang="it-IT" sz="2400" dirty="0">
                <a:solidFill>
                  <a:srgbClr val="262626"/>
                </a:solidFill>
                <a:latin typeface="+mj-lt"/>
              </a:rPr>
              <a:t>(art. 84, co. 1)</a:t>
            </a:r>
          </a:p>
          <a:p>
            <a:pPr algn="just" eaLnBrk="1" hangingPunct="1">
              <a:lnSpc>
                <a:spcPct val="125000"/>
              </a:lnSpc>
              <a:spcBef>
                <a:spcPts val="1300"/>
              </a:spcBef>
              <a:defRPr/>
            </a:pPr>
            <a:r>
              <a:rPr lang="it-IT" altLang="it-IT" sz="2400" dirty="0">
                <a:solidFill>
                  <a:srgbClr val="262626"/>
                </a:solidFill>
                <a:latin typeface="+mj-lt"/>
              </a:rPr>
              <a:t>Inoltre, nei </a:t>
            </a:r>
            <a:r>
              <a:rPr lang="it-IT" altLang="it-IT" sz="2400" b="1" dirty="0">
                <a:solidFill>
                  <a:srgbClr val="262626"/>
                </a:solidFill>
                <a:latin typeface="+mj-lt"/>
              </a:rPr>
              <a:t>primi tre anni </a:t>
            </a:r>
            <a:r>
              <a:rPr lang="it-IT" altLang="it-IT" sz="2400" dirty="0">
                <a:solidFill>
                  <a:srgbClr val="262626"/>
                </a:solidFill>
                <a:latin typeface="+mj-lt"/>
              </a:rPr>
              <a:t>di attività il riporto delle perdite  era concesso </a:t>
            </a:r>
            <a:r>
              <a:rPr lang="it-IT" altLang="it-IT" sz="2400" b="1" dirty="0">
                <a:solidFill>
                  <a:srgbClr val="262626"/>
                </a:solidFill>
                <a:latin typeface="+mj-lt"/>
              </a:rPr>
              <a:t>illimitatamente</a:t>
            </a:r>
            <a:r>
              <a:rPr lang="it-IT" altLang="it-IT" sz="2400" dirty="0">
                <a:solidFill>
                  <a:srgbClr val="262626"/>
                </a:solidFill>
                <a:latin typeface="+mj-lt"/>
              </a:rPr>
              <a:t> a condizione che dette perdite si riferissero ad una </a:t>
            </a:r>
            <a:r>
              <a:rPr lang="it-IT" altLang="it-IT" sz="2400" b="1" dirty="0">
                <a:solidFill>
                  <a:srgbClr val="262626"/>
                </a:solidFill>
                <a:latin typeface="+mj-lt"/>
              </a:rPr>
              <a:t>nuova attività  </a:t>
            </a:r>
            <a:r>
              <a:rPr lang="it-IT" altLang="it-IT" sz="2400" dirty="0">
                <a:solidFill>
                  <a:srgbClr val="262626"/>
                </a:solidFill>
                <a:latin typeface="+mj-lt"/>
              </a:rPr>
              <a:t>(art. 84, co. 2)</a:t>
            </a:r>
          </a:p>
          <a:p>
            <a:pPr eaLnBrk="1" hangingPunct="1">
              <a:lnSpc>
                <a:spcPct val="125000"/>
              </a:lnSpc>
              <a:defRPr/>
            </a:pPr>
            <a:endParaRPr lang="it-IT" altLang="it-IT" sz="2500" dirty="0">
              <a:latin typeface="Times New Roman" panose="02020603050405020304" pitchFamily="18" charset="0"/>
            </a:endParaRPr>
          </a:p>
        </p:txBody>
      </p:sp>
      <p:sp>
        <p:nvSpPr>
          <p:cNvPr id="2" name="Segnaposto piè di pagina 1">
            <a:extLst>
              <a:ext uri="{FF2B5EF4-FFF2-40B4-BE49-F238E27FC236}">
                <a16:creationId xmlns:a16="http://schemas.microsoft.com/office/drawing/2014/main" id="{60EF9633-4E0D-41C9-AFA0-1F49FA1BDC27}"/>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9FE9F962-424A-41E2-80D2-36031680B303}"/>
              </a:ext>
            </a:extLst>
          </p:cNvPr>
          <p:cNvSpPr>
            <a:spLocks noGrp="1"/>
          </p:cNvSpPr>
          <p:nvPr>
            <p:ph type="sldNum" sz="quarter" idx="12"/>
          </p:nvPr>
        </p:nvSpPr>
        <p:spPr/>
        <p:txBody>
          <a:bodyPr/>
          <a:lstStyle/>
          <a:p>
            <a:pPr>
              <a:defRPr/>
            </a:pPr>
            <a:fld id="{3FE1AB81-5F38-4981-866C-225BFBC51433}" type="slidenum">
              <a:rPr lang="it-IT" altLang="it-IT" smtClean="0"/>
              <a:pPr>
                <a:defRPr/>
              </a:pPr>
              <a:t>16</a:t>
            </a:fld>
            <a:endParaRPr lang="it-IT" altLang="it-IT"/>
          </a:p>
        </p:txBody>
      </p:sp>
      <p:sp>
        <p:nvSpPr>
          <p:cNvPr id="6" name="Rectangle 2">
            <a:extLst>
              <a:ext uri="{FF2B5EF4-FFF2-40B4-BE49-F238E27FC236}">
                <a16:creationId xmlns:a16="http://schemas.microsoft.com/office/drawing/2014/main" id="{6779C20E-78C8-4F31-BFCA-A52422967977}"/>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Reddito d’impresa - Il riporto delle perdite</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ttangolo 2">
            <a:extLst>
              <a:ext uri="{FF2B5EF4-FFF2-40B4-BE49-F238E27FC236}">
                <a16:creationId xmlns:a16="http://schemas.microsoft.com/office/drawing/2014/main" id="{BEF803AA-7354-4D73-B973-0AB035C27558}"/>
              </a:ext>
            </a:extLst>
          </p:cNvPr>
          <p:cNvSpPr>
            <a:spLocks noChangeArrowheads="1"/>
          </p:cNvSpPr>
          <p:nvPr/>
        </p:nvSpPr>
        <p:spPr bwMode="auto">
          <a:xfrm>
            <a:off x="427038" y="1412875"/>
            <a:ext cx="8259762"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25000"/>
              </a:lnSpc>
              <a:spcBef>
                <a:spcPts val="1300"/>
              </a:spcBef>
              <a:defRPr/>
            </a:pPr>
            <a:r>
              <a:rPr lang="it-IT" altLang="it-IT" sz="2400" dirty="0">
                <a:solidFill>
                  <a:srgbClr val="262626"/>
                </a:solidFill>
                <a:latin typeface="+mj-lt"/>
              </a:rPr>
              <a:t>La “nuova” versione </a:t>
            </a:r>
            <a:r>
              <a:rPr lang="it-IT" altLang="it-IT" sz="2400" b="1" dirty="0">
                <a:solidFill>
                  <a:srgbClr val="262626"/>
                </a:solidFill>
                <a:latin typeface="+mj-lt"/>
              </a:rPr>
              <a:t>dell’art. 84, co. 1</a:t>
            </a:r>
            <a:r>
              <a:rPr lang="it-IT" altLang="it-IT" sz="2400" dirty="0">
                <a:solidFill>
                  <a:srgbClr val="262626"/>
                </a:solidFill>
                <a:latin typeface="+mj-lt"/>
              </a:rPr>
              <a:t>, modificata dall’art. 23, D.L. n. 98/2011, prevede invece che la perdita di un periodo d’imposta “… </a:t>
            </a:r>
            <a:r>
              <a:rPr lang="it-IT" altLang="it-IT" sz="2400" i="1" dirty="0">
                <a:solidFill>
                  <a:srgbClr val="262626"/>
                </a:solidFill>
                <a:latin typeface="+mj-lt"/>
              </a:rPr>
              <a:t>può essere computata in diminuzione del reddito dei periodi d'imposta successivi in misura non superiore </a:t>
            </a:r>
            <a:r>
              <a:rPr lang="it-IT" altLang="it-IT" sz="2400" b="1" i="1" dirty="0">
                <a:solidFill>
                  <a:srgbClr val="262626"/>
                </a:solidFill>
                <a:latin typeface="+mj-lt"/>
              </a:rPr>
              <a:t>all'ottanta per cento </a:t>
            </a:r>
            <a:r>
              <a:rPr lang="it-IT" altLang="it-IT" sz="2400" i="1" dirty="0">
                <a:solidFill>
                  <a:srgbClr val="262626"/>
                </a:solidFill>
                <a:latin typeface="+mj-lt"/>
              </a:rPr>
              <a:t>del reddito imponibile di ciascuno di essi e per l'intero importo che trova capienza in tale ammontare</a:t>
            </a:r>
            <a:r>
              <a:rPr lang="it-IT" altLang="it-IT" sz="2400" dirty="0">
                <a:solidFill>
                  <a:srgbClr val="262626"/>
                </a:solidFill>
                <a:latin typeface="+mj-lt"/>
              </a:rPr>
              <a:t>”.</a:t>
            </a:r>
          </a:p>
          <a:p>
            <a:pPr algn="just" eaLnBrk="1" hangingPunct="1">
              <a:lnSpc>
                <a:spcPct val="125000"/>
              </a:lnSpc>
              <a:defRPr/>
            </a:pPr>
            <a:endParaRPr lang="it-IT" altLang="it-IT" sz="2400" dirty="0">
              <a:solidFill>
                <a:srgbClr val="262626"/>
              </a:solidFill>
              <a:latin typeface="+mj-lt"/>
            </a:endParaRPr>
          </a:p>
          <a:p>
            <a:pPr eaLnBrk="1" hangingPunct="1">
              <a:lnSpc>
                <a:spcPct val="125000"/>
              </a:lnSpc>
              <a:defRPr/>
            </a:pPr>
            <a:endParaRPr lang="it-IT" altLang="it-IT" sz="2500" dirty="0">
              <a:latin typeface="Times New Roman" panose="02020603050405020304" pitchFamily="18" charset="0"/>
            </a:endParaRPr>
          </a:p>
        </p:txBody>
      </p:sp>
      <p:sp>
        <p:nvSpPr>
          <p:cNvPr id="2" name="Segnaposto piè di pagina 1">
            <a:extLst>
              <a:ext uri="{FF2B5EF4-FFF2-40B4-BE49-F238E27FC236}">
                <a16:creationId xmlns:a16="http://schemas.microsoft.com/office/drawing/2014/main" id="{004DB23A-ED45-4E91-913C-F68243C721B0}"/>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FF83EDD6-410D-421D-BEB6-A49D708AE9D5}"/>
              </a:ext>
            </a:extLst>
          </p:cNvPr>
          <p:cNvSpPr>
            <a:spLocks noGrp="1"/>
          </p:cNvSpPr>
          <p:nvPr>
            <p:ph type="sldNum" sz="quarter" idx="12"/>
          </p:nvPr>
        </p:nvSpPr>
        <p:spPr/>
        <p:txBody>
          <a:bodyPr/>
          <a:lstStyle/>
          <a:p>
            <a:pPr>
              <a:defRPr/>
            </a:pPr>
            <a:fld id="{23A82770-E08A-4F63-BF77-20A04FCDF703}" type="slidenum">
              <a:rPr lang="it-IT" altLang="it-IT" smtClean="0"/>
              <a:pPr>
                <a:defRPr/>
              </a:pPr>
              <a:t>17</a:t>
            </a:fld>
            <a:endParaRPr lang="it-IT" altLang="it-IT"/>
          </a:p>
        </p:txBody>
      </p:sp>
      <p:sp>
        <p:nvSpPr>
          <p:cNvPr id="6" name="Rectangle 2">
            <a:extLst>
              <a:ext uri="{FF2B5EF4-FFF2-40B4-BE49-F238E27FC236}">
                <a16:creationId xmlns:a16="http://schemas.microsoft.com/office/drawing/2014/main" id="{9C945E3B-9DF3-47FD-8304-B3B39B4B51EE}"/>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Reddito d’impresa - Il riporto delle perdite</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ttangolo 6">
            <a:extLst>
              <a:ext uri="{FF2B5EF4-FFF2-40B4-BE49-F238E27FC236}">
                <a16:creationId xmlns:a16="http://schemas.microsoft.com/office/drawing/2014/main" id="{90282728-DFC9-4042-8EFB-EF9A7CF40507}"/>
              </a:ext>
            </a:extLst>
          </p:cNvPr>
          <p:cNvSpPr>
            <a:spLocks noChangeArrowheads="1"/>
          </p:cNvSpPr>
          <p:nvPr/>
        </p:nvSpPr>
        <p:spPr bwMode="auto">
          <a:xfrm>
            <a:off x="395288" y="1412875"/>
            <a:ext cx="8291512" cy="375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25000"/>
              </a:lnSpc>
              <a:defRPr/>
            </a:pPr>
            <a:r>
              <a:rPr lang="it-IT" altLang="it-IT" sz="2400" dirty="0">
                <a:solidFill>
                  <a:srgbClr val="262626"/>
                </a:solidFill>
                <a:latin typeface="+mj-lt"/>
              </a:rPr>
              <a:t>Il “nuovo” </a:t>
            </a:r>
            <a:r>
              <a:rPr lang="it-IT" altLang="it-IT" sz="2400" b="1" dirty="0">
                <a:solidFill>
                  <a:srgbClr val="262626"/>
                </a:solidFill>
                <a:latin typeface="+mj-lt"/>
              </a:rPr>
              <a:t>art. 84, co. 2</a:t>
            </a:r>
            <a:r>
              <a:rPr lang="it-IT" altLang="it-IT" sz="2400" dirty="0">
                <a:solidFill>
                  <a:srgbClr val="262626"/>
                </a:solidFill>
                <a:latin typeface="+mj-lt"/>
              </a:rPr>
              <a:t>, prevede, a sua volta che “</a:t>
            </a:r>
            <a:r>
              <a:rPr lang="it-IT" altLang="it-IT" sz="2400" i="1" dirty="0">
                <a:solidFill>
                  <a:srgbClr val="262626"/>
                </a:solidFill>
                <a:latin typeface="+mj-lt"/>
              </a:rPr>
              <a:t>Le perdite realizzate nei primi tre periodi d'imposta dalla data di costituzione possono, con le modalità previste al comma 1, essere computate in diminuzione del reddito complessivo dei periodi d'imposta successivi entro il limite del reddito imponibile di ciascuno di essi e per l'intero importo che trova capienza nel reddito imponibile di ciascuno di essi a condizione che si riferiscano ad una nuova attività produttiva</a:t>
            </a:r>
            <a:r>
              <a:rPr lang="it-IT" altLang="it-IT" sz="2400" dirty="0">
                <a:solidFill>
                  <a:srgbClr val="262626"/>
                </a:solidFill>
                <a:latin typeface="+mj-lt"/>
              </a:rPr>
              <a:t>”</a:t>
            </a:r>
          </a:p>
        </p:txBody>
      </p:sp>
      <p:sp>
        <p:nvSpPr>
          <p:cNvPr id="2" name="Segnaposto piè di pagina 1">
            <a:extLst>
              <a:ext uri="{FF2B5EF4-FFF2-40B4-BE49-F238E27FC236}">
                <a16:creationId xmlns:a16="http://schemas.microsoft.com/office/drawing/2014/main" id="{5717E2FA-4DED-42C5-9C12-03C47CD1E77F}"/>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4D2A7356-699A-4D89-AE78-49B8F2D1C082}"/>
              </a:ext>
            </a:extLst>
          </p:cNvPr>
          <p:cNvSpPr>
            <a:spLocks noGrp="1"/>
          </p:cNvSpPr>
          <p:nvPr>
            <p:ph type="sldNum" sz="quarter" idx="12"/>
          </p:nvPr>
        </p:nvSpPr>
        <p:spPr/>
        <p:txBody>
          <a:bodyPr/>
          <a:lstStyle/>
          <a:p>
            <a:pPr>
              <a:defRPr/>
            </a:pPr>
            <a:fld id="{6F514F0F-3DB4-4F73-9A52-FB9316E06FF2}" type="slidenum">
              <a:rPr lang="it-IT" altLang="it-IT" smtClean="0"/>
              <a:pPr>
                <a:defRPr/>
              </a:pPr>
              <a:t>18</a:t>
            </a:fld>
            <a:endParaRPr lang="it-IT" altLang="it-IT"/>
          </a:p>
        </p:txBody>
      </p:sp>
      <p:sp>
        <p:nvSpPr>
          <p:cNvPr id="6" name="Rectangle 2">
            <a:extLst>
              <a:ext uri="{FF2B5EF4-FFF2-40B4-BE49-F238E27FC236}">
                <a16:creationId xmlns:a16="http://schemas.microsoft.com/office/drawing/2014/main" id="{3D98A8D0-01E6-474E-A5CD-467CD3C213A3}"/>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Reddito d’impresa - Il riporto delle perdite</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ttangolo 1">
            <a:extLst>
              <a:ext uri="{FF2B5EF4-FFF2-40B4-BE49-F238E27FC236}">
                <a16:creationId xmlns:a16="http://schemas.microsoft.com/office/drawing/2014/main" id="{E60413DC-34FD-4080-93EA-87751350861C}"/>
              </a:ext>
            </a:extLst>
          </p:cNvPr>
          <p:cNvSpPr>
            <a:spLocks noChangeArrowheads="1"/>
          </p:cNvSpPr>
          <p:nvPr/>
        </p:nvSpPr>
        <p:spPr bwMode="auto">
          <a:xfrm>
            <a:off x="4859338" y="1955800"/>
            <a:ext cx="3384550" cy="4056063"/>
          </a:xfrm>
          <a:prstGeom prst="rect">
            <a:avLst/>
          </a:prstGeom>
          <a:solidFill>
            <a:srgbClr val="FFCC00">
              <a:alpha val="5882"/>
            </a:srgbClr>
          </a:solidFill>
          <a:ln w="25400" algn="ctr">
            <a:solidFill>
              <a:srgbClr val="A40000"/>
            </a:solidFill>
            <a:miter lim="800000"/>
            <a:headEnd/>
            <a:tailEnd/>
          </a:ln>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defRPr/>
            </a:pPr>
            <a:endParaRPr lang="it-IT" altLang="it-IT" sz="1400" b="1" dirty="0">
              <a:latin typeface="Times New Roman" panose="02020603050405020304" pitchFamily="18" charset="0"/>
            </a:endParaRPr>
          </a:p>
          <a:p>
            <a:pPr algn="just" eaLnBrk="1" hangingPunct="1">
              <a:defRPr/>
            </a:pPr>
            <a:r>
              <a:rPr lang="it-IT" altLang="it-IT" b="1" dirty="0">
                <a:latin typeface="+mj-lt"/>
              </a:rPr>
              <a:t>Il reddito complessivo degli enti non commerciali è formato dalle </a:t>
            </a:r>
            <a:r>
              <a:rPr lang="it-IT" altLang="it-IT" b="1" u="sng" dirty="0">
                <a:latin typeface="+mj-lt"/>
              </a:rPr>
              <a:t>singole tipologie di reddito</a:t>
            </a:r>
            <a:r>
              <a:rPr lang="it-IT" altLang="it-IT" b="1" dirty="0">
                <a:latin typeface="+mj-lt"/>
              </a:rPr>
              <a:t> che concorrono a formarlo. Si tratta, in particolare, delle seguenti categorie reddituali:</a:t>
            </a:r>
          </a:p>
          <a:p>
            <a:pPr algn="just" eaLnBrk="1" hangingPunct="1">
              <a:defRPr/>
            </a:pPr>
            <a:endParaRPr lang="it-IT" altLang="it-IT" sz="1000" b="1" dirty="0">
              <a:latin typeface="+mj-lt"/>
            </a:endParaRPr>
          </a:p>
          <a:p>
            <a:pPr algn="just" eaLnBrk="1" hangingPunct="1">
              <a:lnSpc>
                <a:spcPct val="150000"/>
              </a:lnSpc>
              <a:defRPr/>
            </a:pPr>
            <a:r>
              <a:rPr lang="it-IT" altLang="it-IT" b="1" dirty="0">
                <a:latin typeface="+mj-lt"/>
              </a:rPr>
              <a:t>• Fondiari</a:t>
            </a:r>
          </a:p>
          <a:p>
            <a:pPr algn="just" eaLnBrk="1" hangingPunct="1">
              <a:lnSpc>
                <a:spcPct val="150000"/>
              </a:lnSpc>
              <a:defRPr/>
            </a:pPr>
            <a:r>
              <a:rPr lang="it-IT" altLang="it-IT" b="1" dirty="0">
                <a:latin typeface="+mj-lt"/>
              </a:rPr>
              <a:t>• Di capitale</a:t>
            </a:r>
          </a:p>
          <a:p>
            <a:pPr algn="just" eaLnBrk="1" hangingPunct="1">
              <a:lnSpc>
                <a:spcPct val="150000"/>
              </a:lnSpc>
              <a:defRPr/>
            </a:pPr>
            <a:r>
              <a:rPr lang="it-IT" altLang="it-IT" b="1" dirty="0">
                <a:latin typeface="+mj-lt"/>
              </a:rPr>
              <a:t>• D’impresa</a:t>
            </a:r>
          </a:p>
          <a:p>
            <a:pPr algn="just" eaLnBrk="1" hangingPunct="1">
              <a:lnSpc>
                <a:spcPct val="150000"/>
              </a:lnSpc>
              <a:defRPr/>
            </a:pPr>
            <a:r>
              <a:rPr lang="it-IT" altLang="it-IT" b="1" dirty="0">
                <a:latin typeface="+mj-lt"/>
              </a:rPr>
              <a:t>• Diversi</a:t>
            </a:r>
          </a:p>
          <a:p>
            <a:pPr algn="just" eaLnBrk="1" hangingPunct="1">
              <a:defRPr/>
            </a:pPr>
            <a:endParaRPr lang="it-IT" altLang="it-IT" b="1" dirty="0">
              <a:latin typeface="Times New Roman" panose="02020603050405020304" pitchFamily="18" charset="0"/>
            </a:endParaRPr>
          </a:p>
        </p:txBody>
      </p:sp>
      <p:sp>
        <p:nvSpPr>
          <p:cNvPr id="43011" name="Arrotonda angolo stesso lato rettangolo 4">
            <a:extLst>
              <a:ext uri="{FF2B5EF4-FFF2-40B4-BE49-F238E27FC236}">
                <a16:creationId xmlns:a16="http://schemas.microsoft.com/office/drawing/2014/main" id="{9A52DA1C-BC12-4E34-BCD3-6D695BFA3B68}"/>
              </a:ext>
            </a:extLst>
          </p:cNvPr>
          <p:cNvSpPr>
            <a:spLocks noChangeArrowheads="1"/>
          </p:cNvSpPr>
          <p:nvPr/>
        </p:nvSpPr>
        <p:spPr bwMode="auto">
          <a:xfrm>
            <a:off x="654050" y="1982788"/>
            <a:ext cx="3492500" cy="2670175"/>
          </a:xfrm>
          <a:prstGeom prst="rect">
            <a:avLst/>
          </a:prstGeom>
          <a:solidFill>
            <a:srgbClr val="FFCC00">
              <a:alpha val="5098"/>
            </a:srgbClr>
          </a:solidFill>
          <a:ln w="25400" algn="ctr">
            <a:solidFill>
              <a:srgbClr val="A40000"/>
            </a:solidFill>
            <a:miter lim="800000"/>
            <a:headEnd/>
            <a:tailEnd/>
          </a:ln>
        </p:spPr>
        <p:txBody>
          <a:bodyPr lIns="247650" tIns="123825" rIns="247650" bIns="123825"/>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25000"/>
              </a:lnSpc>
              <a:defRPr/>
            </a:pPr>
            <a:r>
              <a:rPr lang="it-IT" altLang="it-IT" b="1" dirty="0">
                <a:latin typeface="+mj-lt"/>
              </a:rPr>
              <a:t>Il reddito complessivo delle società e degli enti commerciali è considerato reddito d’impresa qualunque sia la fonte e la categoria reddituale di provenienza (c.d. principio di attrattività del reddito d’impresa)</a:t>
            </a:r>
          </a:p>
        </p:txBody>
      </p:sp>
      <p:sp>
        <p:nvSpPr>
          <p:cNvPr id="43012" name="Rettangolo 10">
            <a:extLst>
              <a:ext uri="{FF2B5EF4-FFF2-40B4-BE49-F238E27FC236}">
                <a16:creationId xmlns:a16="http://schemas.microsoft.com/office/drawing/2014/main" id="{FCAE3E15-0E24-487D-B2DF-59ABD6E6D20D}"/>
              </a:ext>
            </a:extLst>
          </p:cNvPr>
          <p:cNvSpPr>
            <a:spLocks noChangeArrowheads="1"/>
          </p:cNvSpPr>
          <p:nvPr/>
        </p:nvSpPr>
        <p:spPr bwMode="auto">
          <a:xfrm>
            <a:off x="4859338" y="1093788"/>
            <a:ext cx="3384550" cy="725487"/>
          </a:xfrm>
          <a:prstGeom prst="rect">
            <a:avLst/>
          </a:prstGeom>
          <a:solidFill>
            <a:schemeClr val="accent1">
              <a:lumMod val="20000"/>
              <a:lumOff val="80000"/>
            </a:schemeClr>
          </a:solidFill>
          <a:ln w="38100" algn="ctr">
            <a:solidFill>
              <a:srgbClr val="A40000"/>
            </a:solidFill>
            <a:miter lim="800000"/>
            <a:headEnd/>
            <a:tailEnd/>
          </a:ln>
          <a:effectLst>
            <a:outerShdw dist="20000" dir="5400000" rotWithShape="0">
              <a:srgbClr val="000000">
                <a:alpha val="37999"/>
              </a:srgbClr>
            </a:outerShdw>
          </a:effectLst>
        </p:spPr>
        <p:txBody>
          <a:bodyPr lIns="60960" tIns="30480" rIns="60960" bIns="30480" anchor="ctr"/>
          <a:lstStyle>
            <a:lvl1pPr defTabSz="711200">
              <a:defRPr>
                <a:solidFill>
                  <a:schemeClr val="tx1"/>
                </a:solidFill>
                <a:latin typeface="Calibri Light" panose="020F0302020204030204" pitchFamily="34" charset="0"/>
              </a:defRPr>
            </a:lvl1pPr>
            <a:lvl2pPr marL="742950" indent="-285750" defTabSz="711200">
              <a:defRPr>
                <a:solidFill>
                  <a:schemeClr val="tx1"/>
                </a:solidFill>
                <a:latin typeface="Calibri Light" panose="020F0302020204030204" pitchFamily="34" charset="0"/>
              </a:defRPr>
            </a:lvl2pPr>
            <a:lvl3pPr marL="1143000" indent="-228600" defTabSz="711200">
              <a:defRPr>
                <a:solidFill>
                  <a:schemeClr val="tx1"/>
                </a:solidFill>
                <a:latin typeface="Calibri Light" panose="020F0302020204030204" pitchFamily="34" charset="0"/>
              </a:defRPr>
            </a:lvl3pPr>
            <a:lvl4pPr marL="1600200" indent="-228600" defTabSz="711200">
              <a:defRPr>
                <a:solidFill>
                  <a:schemeClr val="tx1"/>
                </a:solidFill>
                <a:latin typeface="Calibri Light" panose="020F0302020204030204" pitchFamily="34" charset="0"/>
              </a:defRPr>
            </a:lvl4pPr>
            <a:lvl5pPr marL="2057400" indent="-228600" defTabSz="711200">
              <a:defRPr>
                <a:solidFill>
                  <a:schemeClr val="tx1"/>
                </a:solidFill>
                <a:latin typeface="Calibri Light" panose="020F0302020204030204" pitchFamily="34" charset="0"/>
              </a:defRPr>
            </a:lvl5pPr>
            <a:lvl6pPr marL="2514600" indent="-228600" defTabSz="711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711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711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711200" eaLnBrk="0" fontAlgn="base" hangingPunct="0">
              <a:spcBef>
                <a:spcPct val="0"/>
              </a:spcBef>
              <a:spcAft>
                <a:spcPct val="0"/>
              </a:spcAft>
              <a:defRPr>
                <a:solidFill>
                  <a:schemeClr val="tx1"/>
                </a:solidFill>
                <a:latin typeface="Calibri Light" panose="020F0302020204030204" pitchFamily="34" charset="0"/>
              </a:defRPr>
            </a:lvl9pPr>
          </a:lstStyle>
          <a:p>
            <a:pPr algn="ctr" eaLnBrk="1" hangingPunct="1">
              <a:defRPr/>
            </a:pPr>
            <a:r>
              <a:rPr lang="it-IT" altLang="it-IT" sz="2100" b="1" dirty="0">
                <a:latin typeface="+mj-lt"/>
              </a:rPr>
              <a:t>Enti non commerciali residenti (art. 143)</a:t>
            </a:r>
          </a:p>
        </p:txBody>
      </p:sp>
      <p:sp>
        <p:nvSpPr>
          <p:cNvPr id="43013" name="Rettangolo 11">
            <a:extLst>
              <a:ext uri="{FF2B5EF4-FFF2-40B4-BE49-F238E27FC236}">
                <a16:creationId xmlns:a16="http://schemas.microsoft.com/office/drawing/2014/main" id="{52F416E8-F2CE-4FCC-976A-754518AD9DF5}"/>
              </a:ext>
            </a:extLst>
          </p:cNvPr>
          <p:cNvSpPr>
            <a:spLocks noChangeArrowheads="1"/>
          </p:cNvSpPr>
          <p:nvPr/>
        </p:nvSpPr>
        <p:spPr bwMode="auto">
          <a:xfrm>
            <a:off x="611188" y="1157288"/>
            <a:ext cx="3492500" cy="661987"/>
          </a:xfrm>
          <a:prstGeom prst="rect">
            <a:avLst/>
          </a:prstGeom>
          <a:solidFill>
            <a:schemeClr val="tx2">
              <a:lumMod val="10000"/>
              <a:lumOff val="90000"/>
            </a:schemeClr>
          </a:solidFill>
          <a:ln w="38100" algn="ctr">
            <a:solidFill>
              <a:srgbClr val="A40000"/>
            </a:solidFill>
            <a:miter lim="800000"/>
            <a:headEnd/>
            <a:tailEnd/>
          </a:ln>
          <a:effectLst>
            <a:outerShdw dist="20000" dir="5400000" rotWithShape="0">
              <a:srgbClr val="000000">
                <a:alpha val="37999"/>
              </a:srgbClr>
            </a:outerShdw>
          </a:effectLst>
        </p:spPr>
        <p:txBody>
          <a:bodyPr lIns="60960" tIns="30480" rIns="60960" bIns="30480" anchor="ctr"/>
          <a:lstStyle>
            <a:lvl1pPr defTabSz="711200">
              <a:defRPr>
                <a:solidFill>
                  <a:schemeClr val="tx1"/>
                </a:solidFill>
                <a:latin typeface="Calibri Light" panose="020F0302020204030204" pitchFamily="34" charset="0"/>
              </a:defRPr>
            </a:lvl1pPr>
            <a:lvl2pPr marL="742950" indent="-285750" defTabSz="711200">
              <a:defRPr>
                <a:solidFill>
                  <a:schemeClr val="tx1"/>
                </a:solidFill>
                <a:latin typeface="Calibri Light" panose="020F0302020204030204" pitchFamily="34" charset="0"/>
              </a:defRPr>
            </a:lvl2pPr>
            <a:lvl3pPr marL="1143000" indent="-228600" defTabSz="711200">
              <a:defRPr>
                <a:solidFill>
                  <a:schemeClr val="tx1"/>
                </a:solidFill>
                <a:latin typeface="Calibri Light" panose="020F0302020204030204" pitchFamily="34" charset="0"/>
              </a:defRPr>
            </a:lvl3pPr>
            <a:lvl4pPr marL="1600200" indent="-228600" defTabSz="711200">
              <a:defRPr>
                <a:solidFill>
                  <a:schemeClr val="tx1"/>
                </a:solidFill>
                <a:latin typeface="Calibri Light" panose="020F0302020204030204" pitchFamily="34" charset="0"/>
              </a:defRPr>
            </a:lvl4pPr>
            <a:lvl5pPr marL="2057400" indent="-228600" defTabSz="711200">
              <a:defRPr>
                <a:solidFill>
                  <a:schemeClr val="tx1"/>
                </a:solidFill>
                <a:latin typeface="Calibri Light" panose="020F0302020204030204" pitchFamily="34" charset="0"/>
              </a:defRPr>
            </a:lvl5pPr>
            <a:lvl6pPr marL="2514600" indent="-228600" defTabSz="711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711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711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711200" eaLnBrk="0" fontAlgn="base" hangingPunct="0">
              <a:spcBef>
                <a:spcPct val="0"/>
              </a:spcBef>
              <a:spcAft>
                <a:spcPct val="0"/>
              </a:spcAft>
              <a:defRPr>
                <a:solidFill>
                  <a:schemeClr val="tx1"/>
                </a:solidFill>
                <a:latin typeface="Calibri Light" panose="020F0302020204030204" pitchFamily="34" charset="0"/>
              </a:defRPr>
            </a:lvl9pPr>
          </a:lstStyle>
          <a:p>
            <a:pPr algn="ctr" eaLnBrk="1" hangingPunct="1">
              <a:defRPr/>
            </a:pPr>
            <a:r>
              <a:rPr lang="it-IT" altLang="it-IT" sz="2100" b="1" dirty="0">
                <a:latin typeface="+mj-lt"/>
              </a:rPr>
              <a:t>Società ed enti commerciali residenti (artt. 81-83)</a:t>
            </a:r>
          </a:p>
        </p:txBody>
      </p:sp>
      <p:sp>
        <p:nvSpPr>
          <p:cNvPr id="2" name="Segnaposto piè di pagina 1">
            <a:extLst>
              <a:ext uri="{FF2B5EF4-FFF2-40B4-BE49-F238E27FC236}">
                <a16:creationId xmlns:a16="http://schemas.microsoft.com/office/drawing/2014/main" id="{7864CD92-C5FA-477D-B9B9-BDEBE9996CA9}"/>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7ECD5263-DB7B-4114-AD90-BC58E1C94887}"/>
              </a:ext>
            </a:extLst>
          </p:cNvPr>
          <p:cNvSpPr>
            <a:spLocks noGrp="1"/>
          </p:cNvSpPr>
          <p:nvPr>
            <p:ph type="sldNum" sz="quarter" idx="12"/>
          </p:nvPr>
        </p:nvSpPr>
        <p:spPr/>
        <p:txBody>
          <a:bodyPr/>
          <a:lstStyle/>
          <a:p>
            <a:pPr>
              <a:defRPr/>
            </a:pPr>
            <a:fld id="{1E515818-FFA4-4BD0-8A3C-B1290A1DFD01}" type="slidenum">
              <a:rPr lang="it-IT" altLang="it-IT" smtClean="0"/>
              <a:pPr>
                <a:defRPr/>
              </a:pPr>
              <a:t>19</a:t>
            </a:fld>
            <a:endParaRPr lang="it-IT" altLang="it-IT"/>
          </a:p>
        </p:txBody>
      </p:sp>
      <p:sp>
        <p:nvSpPr>
          <p:cNvPr id="9" name="Rectangle 2">
            <a:extLst>
              <a:ext uri="{FF2B5EF4-FFF2-40B4-BE49-F238E27FC236}">
                <a16:creationId xmlns:a16="http://schemas.microsoft.com/office/drawing/2014/main" id="{9C217F75-57A6-4BD6-AAA3-75CE7FC99ED1}"/>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Reddito d’impresa - La base imponibile</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460F763-4DFB-4991-9F8E-DB59CF05AAF8}"/>
              </a:ext>
            </a:extLst>
          </p:cNvPr>
          <p:cNvSpPr>
            <a:spLocks noGrp="1" noChangeArrowheads="1"/>
          </p:cNvSpPr>
          <p:nvPr>
            <p:ph type="title"/>
          </p:nvPr>
        </p:nvSpPr>
        <p:spPr>
          <a:xfrm>
            <a:off x="427038" y="238125"/>
            <a:ext cx="8078787" cy="1103313"/>
          </a:xfrm>
        </p:spPr>
        <p:txBody>
          <a:bodyPr/>
          <a:lstStyle/>
          <a:p>
            <a:pPr eaLnBrk="1" fontAlgn="auto" hangingPunct="1">
              <a:spcAft>
                <a:spcPts val="0"/>
              </a:spcAft>
              <a:defRPr/>
            </a:pPr>
            <a:r>
              <a:rPr lang="it-IT" altLang="it-IT" dirty="0"/>
              <a:t>IRES – Imposta sul reddito delle società</a:t>
            </a:r>
            <a:br>
              <a:rPr lang="it-IT" altLang="it-IT" dirty="0"/>
            </a:br>
            <a:r>
              <a:rPr lang="it-IT" altLang="it-IT" sz="800" dirty="0"/>
              <a:t>________________________________________________________________________________________________________________________________________________</a:t>
            </a:r>
          </a:p>
        </p:txBody>
      </p:sp>
      <p:sp>
        <p:nvSpPr>
          <p:cNvPr id="3" name="Segnaposto numero diapositiva 2">
            <a:extLst>
              <a:ext uri="{FF2B5EF4-FFF2-40B4-BE49-F238E27FC236}">
                <a16:creationId xmlns:a16="http://schemas.microsoft.com/office/drawing/2014/main" id="{E8C403EA-E37E-42CE-8D3E-0100E986763F}"/>
              </a:ext>
            </a:extLst>
          </p:cNvPr>
          <p:cNvSpPr>
            <a:spLocks noGrp="1"/>
          </p:cNvSpPr>
          <p:nvPr>
            <p:ph type="sldNum" sz="quarter" idx="11"/>
          </p:nvPr>
        </p:nvSpPr>
        <p:spPr>
          <a:xfrm>
            <a:off x="6516216" y="6057900"/>
            <a:ext cx="2195513" cy="725488"/>
          </a:xfrm>
        </p:spPr>
        <p:txBody>
          <a:bodyPr/>
          <a:lstStyle/>
          <a:p>
            <a:pPr>
              <a:defRPr/>
            </a:pPr>
            <a:fld id="{C72CA066-F1C0-47FE-B94B-F9E264ED46C6}" type="slidenum">
              <a:rPr lang="it-IT" altLang="it-IT"/>
              <a:pPr>
                <a:defRPr/>
              </a:pPr>
              <a:t>2</a:t>
            </a:fld>
            <a:endParaRPr lang="it-IT" altLang="it-IT" dirty="0"/>
          </a:p>
        </p:txBody>
      </p:sp>
      <p:sp>
        <p:nvSpPr>
          <p:cNvPr id="2" name="Segnaposto piè di pagina 1">
            <a:extLst>
              <a:ext uri="{FF2B5EF4-FFF2-40B4-BE49-F238E27FC236}">
                <a16:creationId xmlns:a16="http://schemas.microsoft.com/office/drawing/2014/main" id="{66E43A44-2150-4DA9-9368-912B616E379D}"/>
              </a:ext>
            </a:extLst>
          </p:cNvPr>
          <p:cNvSpPr>
            <a:spLocks noGrp="1"/>
          </p:cNvSpPr>
          <p:nvPr>
            <p:ph type="ftr" sz="quarter" idx="10"/>
          </p:nvPr>
        </p:nvSpPr>
        <p:spPr/>
        <p:txBody>
          <a:bodyPr/>
          <a:lstStyle/>
          <a:p>
            <a:pPr>
              <a:defRPr/>
            </a:pPr>
            <a:r>
              <a:rPr lang="it-IT"/>
              <a:t>Mario Miscali - Diritto Tributario - 2019</a:t>
            </a:r>
          </a:p>
        </p:txBody>
      </p:sp>
      <p:sp>
        <p:nvSpPr>
          <p:cNvPr id="5" name="Rettangolo 4">
            <a:extLst>
              <a:ext uri="{FF2B5EF4-FFF2-40B4-BE49-F238E27FC236}">
                <a16:creationId xmlns:a16="http://schemas.microsoft.com/office/drawing/2014/main" id="{063F1211-5AA4-4973-810B-2EAA37747464}"/>
              </a:ext>
            </a:extLst>
          </p:cNvPr>
          <p:cNvSpPr/>
          <p:nvPr/>
        </p:nvSpPr>
        <p:spPr>
          <a:xfrm>
            <a:off x="427038" y="1844675"/>
            <a:ext cx="8078787" cy="2711450"/>
          </a:xfrm>
          <a:prstGeom prst="rect">
            <a:avLst/>
          </a:prstGeom>
        </p:spPr>
        <p:txBody>
          <a:bodyPr>
            <a:spAutoFit/>
          </a:bodyPr>
          <a:lstStyle/>
          <a:p>
            <a:pPr algn="just" eaLnBrk="1" hangingPunct="1">
              <a:lnSpc>
                <a:spcPct val="110000"/>
              </a:lnSpc>
              <a:defRPr/>
            </a:pPr>
            <a:r>
              <a:rPr lang="it-IT" altLang="it-IT" sz="2600" dirty="0">
                <a:solidFill>
                  <a:schemeClr val="tx2"/>
                </a:solidFill>
                <a:latin typeface="+mj-lt"/>
              </a:rPr>
              <a:t>L’IRES: introdotta nel 2004, in sostituzione dell’IRPEG (Imposta sul reddito delle persone giuridiche), si applica al reddito delle società e degli enti, commerciali e non.</a:t>
            </a:r>
          </a:p>
          <a:p>
            <a:pPr algn="just" eaLnBrk="1" hangingPunct="1">
              <a:lnSpc>
                <a:spcPct val="110000"/>
              </a:lnSpc>
              <a:defRPr/>
            </a:pPr>
            <a:endParaRPr lang="it-IT" altLang="it-IT" sz="2600" dirty="0">
              <a:solidFill>
                <a:schemeClr val="tx2"/>
              </a:solidFill>
              <a:latin typeface="+mj-lt"/>
            </a:endParaRPr>
          </a:p>
          <a:p>
            <a:pPr algn="just" eaLnBrk="1" hangingPunct="1">
              <a:lnSpc>
                <a:spcPct val="110000"/>
              </a:lnSpc>
              <a:defRPr/>
            </a:pPr>
            <a:r>
              <a:rPr lang="it-IT" altLang="it-IT" sz="2600" b="1" dirty="0">
                <a:solidFill>
                  <a:schemeClr val="tx2"/>
                </a:solidFill>
                <a:latin typeface="+mj-lt"/>
              </a:rPr>
              <a:t>Presupposto dell’imposta è il possesso di redditi in denaro e in natura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a:extLst>
              <a:ext uri="{FF2B5EF4-FFF2-40B4-BE49-F238E27FC236}">
                <a16:creationId xmlns:a16="http://schemas.microsoft.com/office/drawing/2014/main" id="{DC9F22F4-CB52-4916-A6A8-FFD7BFF371C5}"/>
              </a:ext>
            </a:extLst>
          </p:cNvPr>
          <p:cNvSpPr>
            <a:spLocks noChangeArrowheads="1"/>
          </p:cNvSpPr>
          <p:nvPr/>
        </p:nvSpPr>
        <p:spPr bwMode="auto">
          <a:xfrm>
            <a:off x="427038" y="928688"/>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marL="0" indent="0" eaLnBrk="1" hangingPunct="1">
              <a:lnSpc>
                <a:spcPct val="90000"/>
              </a:lnSpc>
              <a:spcBef>
                <a:spcPct val="20000"/>
              </a:spcBef>
              <a:defRPr/>
            </a:pPr>
            <a:r>
              <a:rPr lang="it-IT" altLang="it-IT" sz="2500" dirty="0">
                <a:latin typeface="+mj-lt"/>
              </a:rPr>
              <a:t>Ai fini fiscali, il fatto che un soggetto passivo IRES sia o meno residente comporta l’applicazione di differenti regole di determinazione della base imponibile.</a:t>
            </a:r>
            <a:r>
              <a:rPr lang="it-IT" altLang="it-IT" sz="2500" dirty="0">
                <a:latin typeface="Times New Roman" panose="02020603050405020304" pitchFamily="18" charset="0"/>
              </a:rPr>
              <a:t>	</a:t>
            </a:r>
            <a:r>
              <a:rPr lang="it-IT" altLang="it-IT" sz="1400" dirty="0">
                <a:latin typeface="Times New Roman" panose="02020603050405020304" pitchFamily="18" charset="0"/>
              </a:rPr>
              <a:t>	</a:t>
            </a:r>
          </a:p>
        </p:txBody>
      </p:sp>
      <p:sp>
        <p:nvSpPr>
          <p:cNvPr id="20485" name="Rectangle 5">
            <a:extLst>
              <a:ext uri="{FF2B5EF4-FFF2-40B4-BE49-F238E27FC236}">
                <a16:creationId xmlns:a16="http://schemas.microsoft.com/office/drawing/2014/main" id="{488BD6B8-FAAB-4D31-B6DC-0489968F6B59}"/>
              </a:ext>
            </a:extLst>
          </p:cNvPr>
          <p:cNvSpPr>
            <a:spLocks noChangeArrowheads="1"/>
          </p:cNvSpPr>
          <p:nvPr/>
        </p:nvSpPr>
        <p:spPr bwMode="auto">
          <a:xfrm>
            <a:off x="1371600" y="2411413"/>
            <a:ext cx="2112963" cy="7588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1" hangingPunct="1">
              <a:defRPr/>
            </a:pPr>
            <a:r>
              <a:rPr lang="it-IT" sz="2200" b="1" u="sng">
                <a:latin typeface="Times New Roman" pitchFamily="18" charset="0"/>
              </a:rPr>
              <a:t>Residenti</a:t>
            </a:r>
            <a:endParaRPr lang="en-US" sz="2200" b="1" u="sng">
              <a:latin typeface="Times New Roman" pitchFamily="18" charset="0"/>
            </a:endParaRPr>
          </a:p>
        </p:txBody>
      </p:sp>
      <p:sp>
        <p:nvSpPr>
          <p:cNvPr id="20486" name="Rectangle 6">
            <a:extLst>
              <a:ext uri="{FF2B5EF4-FFF2-40B4-BE49-F238E27FC236}">
                <a16:creationId xmlns:a16="http://schemas.microsoft.com/office/drawing/2014/main" id="{211A8D7A-560F-40BA-88F2-6B3545665807}"/>
              </a:ext>
            </a:extLst>
          </p:cNvPr>
          <p:cNvSpPr>
            <a:spLocks noChangeArrowheads="1"/>
          </p:cNvSpPr>
          <p:nvPr/>
        </p:nvSpPr>
        <p:spPr bwMode="auto">
          <a:xfrm>
            <a:off x="5308600" y="2427288"/>
            <a:ext cx="2401888" cy="7429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1" hangingPunct="1">
              <a:defRPr/>
            </a:pPr>
            <a:r>
              <a:rPr lang="it-IT" sz="2200" b="1" u="sng">
                <a:latin typeface="Times New Roman" pitchFamily="18" charset="0"/>
              </a:rPr>
              <a:t>Non residenti</a:t>
            </a:r>
            <a:endParaRPr lang="en-US" sz="2200" b="1" u="sng">
              <a:latin typeface="Times New Roman" pitchFamily="18" charset="0"/>
            </a:endParaRPr>
          </a:p>
        </p:txBody>
      </p:sp>
      <p:sp>
        <p:nvSpPr>
          <p:cNvPr id="20487" name="Rectangle 9">
            <a:extLst>
              <a:ext uri="{FF2B5EF4-FFF2-40B4-BE49-F238E27FC236}">
                <a16:creationId xmlns:a16="http://schemas.microsoft.com/office/drawing/2014/main" id="{671A8528-7ACF-4B75-94FF-FE4FD9351788}"/>
              </a:ext>
            </a:extLst>
          </p:cNvPr>
          <p:cNvSpPr>
            <a:spLocks noChangeArrowheads="1"/>
          </p:cNvSpPr>
          <p:nvPr/>
        </p:nvSpPr>
        <p:spPr bwMode="auto">
          <a:xfrm>
            <a:off x="989013" y="4987925"/>
            <a:ext cx="2879725" cy="9763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1" hangingPunct="1">
              <a:lnSpc>
                <a:spcPct val="150000"/>
              </a:lnSpc>
              <a:defRPr/>
            </a:pPr>
            <a:r>
              <a:rPr lang="it-IT" sz="1600" dirty="0">
                <a:latin typeface="Times New Roman" pitchFamily="18" charset="0"/>
              </a:rPr>
              <a:t>Principio della </a:t>
            </a:r>
          </a:p>
          <a:p>
            <a:pPr algn="ctr" eaLnBrk="1" hangingPunct="1">
              <a:lnSpc>
                <a:spcPct val="150000"/>
              </a:lnSpc>
              <a:defRPr/>
            </a:pPr>
            <a:r>
              <a:rPr lang="it-IT" sz="1600" dirty="0">
                <a:latin typeface="Times New Roman" pitchFamily="18" charset="0"/>
              </a:rPr>
              <a:t>tassazione su base mondiale</a:t>
            </a:r>
            <a:endParaRPr lang="en-US" sz="1600" dirty="0">
              <a:latin typeface="Times New Roman" pitchFamily="18" charset="0"/>
            </a:endParaRPr>
          </a:p>
        </p:txBody>
      </p:sp>
      <p:sp>
        <p:nvSpPr>
          <p:cNvPr id="20488" name="Rectangle 10">
            <a:extLst>
              <a:ext uri="{FF2B5EF4-FFF2-40B4-BE49-F238E27FC236}">
                <a16:creationId xmlns:a16="http://schemas.microsoft.com/office/drawing/2014/main" id="{64353CD1-7E65-460E-8BFF-61726FBAB382}"/>
              </a:ext>
            </a:extLst>
          </p:cNvPr>
          <p:cNvSpPr>
            <a:spLocks noChangeArrowheads="1"/>
          </p:cNvSpPr>
          <p:nvPr/>
        </p:nvSpPr>
        <p:spPr bwMode="auto">
          <a:xfrm>
            <a:off x="5076825" y="4964113"/>
            <a:ext cx="2967038" cy="10001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eaLnBrk="1" hangingPunct="1">
              <a:lnSpc>
                <a:spcPct val="150000"/>
              </a:lnSpc>
              <a:defRPr/>
            </a:pPr>
            <a:r>
              <a:rPr lang="it-IT" sz="1600">
                <a:latin typeface="Times New Roman" pitchFamily="18" charset="0"/>
              </a:rPr>
              <a:t>Principio della </a:t>
            </a:r>
          </a:p>
          <a:p>
            <a:pPr algn="ctr" eaLnBrk="1" hangingPunct="1">
              <a:lnSpc>
                <a:spcPct val="150000"/>
              </a:lnSpc>
              <a:defRPr/>
            </a:pPr>
            <a:r>
              <a:rPr lang="it-IT" sz="1600">
                <a:latin typeface="Times New Roman" pitchFamily="18" charset="0"/>
              </a:rPr>
              <a:t>tassazione su base territoriale</a:t>
            </a:r>
            <a:endParaRPr lang="en-US" sz="1600">
              <a:latin typeface="Times New Roman" pitchFamily="18" charset="0"/>
            </a:endParaRPr>
          </a:p>
        </p:txBody>
      </p:sp>
      <p:sp>
        <p:nvSpPr>
          <p:cNvPr id="47111" name="Rectangle 3">
            <a:extLst>
              <a:ext uri="{FF2B5EF4-FFF2-40B4-BE49-F238E27FC236}">
                <a16:creationId xmlns:a16="http://schemas.microsoft.com/office/drawing/2014/main" id="{FB121309-01A9-45C8-B1A3-2BA007BEC911}"/>
              </a:ext>
            </a:extLst>
          </p:cNvPr>
          <p:cNvSpPr txBox="1">
            <a:spLocks noChangeArrowheads="1"/>
          </p:cNvSpPr>
          <p:nvPr/>
        </p:nvSpPr>
        <p:spPr bwMode="auto">
          <a:xfrm>
            <a:off x="1116013" y="3417888"/>
            <a:ext cx="262413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spcBef>
                <a:spcPct val="20000"/>
              </a:spcBef>
            </a:pPr>
            <a:r>
              <a:rPr lang="it-IT" altLang="it-IT" sz="2200" b="1">
                <a:latin typeface="Times New Roman" panose="02020603050405020304" pitchFamily="18" charset="0"/>
              </a:rPr>
              <a:t>	TAX sui redditi ovunque prodotti </a:t>
            </a:r>
          </a:p>
        </p:txBody>
      </p:sp>
      <p:sp>
        <p:nvSpPr>
          <p:cNvPr id="47112" name="Rettangolo 14">
            <a:extLst>
              <a:ext uri="{FF2B5EF4-FFF2-40B4-BE49-F238E27FC236}">
                <a16:creationId xmlns:a16="http://schemas.microsoft.com/office/drawing/2014/main" id="{C6FED2D9-243E-443C-BD59-E9845C0D8ED7}"/>
              </a:ext>
            </a:extLst>
          </p:cNvPr>
          <p:cNvSpPr>
            <a:spLocks noChangeArrowheads="1"/>
          </p:cNvSpPr>
          <p:nvPr/>
        </p:nvSpPr>
        <p:spPr bwMode="auto">
          <a:xfrm>
            <a:off x="5448300" y="3417888"/>
            <a:ext cx="2262188"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a:spcBef>
                <a:spcPct val="20000"/>
              </a:spcBef>
            </a:pPr>
            <a:r>
              <a:rPr lang="it-IT" altLang="it-IT" sz="2200" b="1">
                <a:latin typeface="Times New Roman" panose="02020603050405020304" pitchFamily="18" charset="0"/>
              </a:rPr>
              <a:t>TAX sui redditi </a:t>
            </a:r>
          </a:p>
          <a:p>
            <a:pPr algn="just">
              <a:spcBef>
                <a:spcPct val="20000"/>
              </a:spcBef>
            </a:pPr>
            <a:r>
              <a:rPr lang="it-IT" altLang="it-IT" sz="2200" b="1">
                <a:latin typeface="Times New Roman" panose="02020603050405020304" pitchFamily="18" charset="0"/>
              </a:rPr>
              <a:t>prodotti in Italia</a:t>
            </a:r>
          </a:p>
        </p:txBody>
      </p:sp>
      <p:sp>
        <p:nvSpPr>
          <p:cNvPr id="47113" name="Line 14">
            <a:extLst>
              <a:ext uri="{FF2B5EF4-FFF2-40B4-BE49-F238E27FC236}">
                <a16:creationId xmlns:a16="http://schemas.microsoft.com/office/drawing/2014/main" id="{BE6AB7A0-96CE-4109-B072-6B8A41049128}"/>
              </a:ext>
            </a:extLst>
          </p:cNvPr>
          <p:cNvSpPr>
            <a:spLocks noChangeShapeType="1"/>
          </p:cNvSpPr>
          <p:nvPr/>
        </p:nvSpPr>
        <p:spPr bwMode="auto">
          <a:xfrm>
            <a:off x="2339975" y="4191000"/>
            <a:ext cx="0" cy="606425"/>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47114" name="Line 15">
            <a:extLst>
              <a:ext uri="{FF2B5EF4-FFF2-40B4-BE49-F238E27FC236}">
                <a16:creationId xmlns:a16="http://schemas.microsoft.com/office/drawing/2014/main" id="{01587EBB-54D6-4086-ACB1-99F9C48556FE}"/>
              </a:ext>
            </a:extLst>
          </p:cNvPr>
          <p:cNvSpPr>
            <a:spLocks noChangeShapeType="1"/>
          </p:cNvSpPr>
          <p:nvPr/>
        </p:nvSpPr>
        <p:spPr bwMode="auto">
          <a:xfrm>
            <a:off x="6553200" y="4191000"/>
            <a:ext cx="0" cy="606425"/>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 name="Segnaposto piè di pagina 1">
            <a:extLst>
              <a:ext uri="{FF2B5EF4-FFF2-40B4-BE49-F238E27FC236}">
                <a16:creationId xmlns:a16="http://schemas.microsoft.com/office/drawing/2014/main" id="{B453F5B5-87D3-4BAE-8286-6896F4F8A4D0}"/>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CB807F2F-D7ED-45F3-8E7F-322BDA4D869F}"/>
              </a:ext>
            </a:extLst>
          </p:cNvPr>
          <p:cNvSpPr>
            <a:spLocks noGrp="1"/>
          </p:cNvSpPr>
          <p:nvPr>
            <p:ph type="sldNum" sz="quarter" idx="12"/>
          </p:nvPr>
        </p:nvSpPr>
        <p:spPr/>
        <p:txBody>
          <a:bodyPr/>
          <a:lstStyle/>
          <a:p>
            <a:pPr>
              <a:defRPr/>
            </a:pPr>
            <a:fld id="{54A99C70-D4AF-47E4-94BA-4C4CBC1614B4}" type="slidenum">
              <a:rPr lang="it-IT" altLang="it-IT" smtClean="0"/>
              <a:pPr>
                <a:defRPr/>
              </a:pPr>
              <a:t>20</a:t>
            </a:fld>
            <a:endParaRPr lang="it-IT" altLang="it-IT"/>
          </a:p>
        </p:txBody>
      </p:sp>
      <p:sp>
        <p:nvSpPr>
          <p:cNvPr id="14" name="Rectangle 2">
            <a:extLst>
              <a:ext uri="{FF2B5EF4-FFF2-40B4-BE49-F238E27FC236}">
                <a16:creationId xmlns:a16="http://schemas.microsoft.com/office/drawing/2014/main" id="{6DEEB992-BCA7-48A5-96EA-B9FBD401A46E}"/>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Territorialità dell’imposta</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a:extLst>
              <a:ext uri="{FF2B5EF4-FFF2-40B4-BE49-F238E27FC236}">
                <a16:creationId xmlns:a16="http://schemas.microsoft.com/office/drawing/2014/main" id="{8515343E-9870-44ED-869E-AACC46CDB253}"/>
              </a:ext>
            </a:extLst>
          </p:cNvPr>
          <p:cNvSpPr>
            <a:spLocks noChangeArrowheads="1"/>
          </p:cNvSpPr>
          <p:nvPr/>
        </p:nvSpPr>
        <p:spPr bwMode="auto">
          <a:xfrm>
            <a:off x="763588" y="2998788"/>
            <a:ext cx="7772400"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ctr" eaLnBrk="1" hangingPunct="1"/>
            <a:endParaRPr lang="en-GB" altLang="it-IT" sz="3600">
              <a:solidFill>
                <a:srgbClr val="336699"/>
              </a:solidFill>
              <a:latin typeface="Calibri" panose="020F0502020204030204" pitchFamily="34" charset="0"/>
            </a:endParaRPr>
          </a:p>
        </p:txBody>
      </p:sp>
      <p:sp>
        <p:nvSpPr>
          <p:cNvPr id="47107" name="Rectangle 7">
            <a:extLst>
              <a:ext uri="{FF2B5EF4-FFF2-40B4-BE49-F238E27FC236}">
                <a16:creationId xmlns:a16="http://schemas.microsoft.com/office/drawing/2014/main" id="{209393AE-AB5C-4A31-96D6-C76EAD61FECE}"/>
              </a:ext>
            </a:extLst>
          </p:cNvPr>
          <p:cNvSpPr>
            <a:spLocks noChangeArrowheads="1"/>
          </p:cNvSpPr>
          <p:nvPr/>
        </p:nvSpPr>
        <p:spPr bwMode="auto">
          <a:xfrm>
            <a:off x="514350" y="1266825"/>
            <a:ext cx="8021638" cy="1370013"/>
          </a:xfrm>
          <a:prstGeom prst="rect">
            <a:avLst/>
          </a:prstGeom>
          <a:solidFill>
            <a:schemeClr val="accent1">
              <a:lumMod val="20000"/>
              <a:lumOff val="80000"/>
            </a:schemeClr>
          </a:solidFill>
          <a:ln w="38100" algn="ctr">
            <a:solidFill>
              <a:schemeClr val="bg1"/>
            </a:solidFill>
            <a:miter lim="800000"/>
            <a:headEnd/>
            <a:tailEnd/>
          </a:ln>
          <a:effectLst>
            <a:outerShdw dist="20000" dir="5400000" rotWithShape="0">
              <a:srgbClr val="000000">
                <a:alpha val="37999"/>
              </a:srgbClr>
            </a:outerShdw>
          </a:effectLst>
        </p:spPr>
        <p:txBody>
          <a:bodyPr wrap="none" anchor="ct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ctr" eaLnBrk="1" hangingPunct="1">
              <a:lnSpc>
                <a:spcPct val="150000"/>
              </a:lnSpc>
              <a:defRPr/>
            </a:pPr>
            <a:r>
              <a:rPr lang="it-IT" altLang="it-IT" sz="2000" b="1" dirty="0">
                <a:latin typeface="+mj-lt"/>
              </a:rPr>
              <a:t>Ai sensi dell’art. 73 TUIR, sono residenti le società che, </a:t>
            </a:r>
          </a:p>
          <a:p>
            <a:pPr algn="ctr" eaLnBrk="1" hangingPunct="1">
              <a:lnSpc>
                <a:spcPct val="125000"/>
              </a:lnSpc>
              <a:defRPr/>
            </a:pPr>
            <a:r>
              <a:rPr lang="it-IT" altLang="it-IT" sz="2000" b="1" dirty="0">
                <a:latin typeface="+mj-lt"/>
              </a:rPr>
              <a:t>per la maggior parte del periodo d’imposta, hanno </a:t>
            </a:r>
          </a:p>
          <a:p>
            <a:pPr algn="ctr" eaLnBrk="1" hangingPunct="1">
              <a:lnSpc>
                <a:spcPct val="125000"/>
              </a:lnSpc>
              <a:defRPr/>
            </a:pPr>
            <a:r>
              <a:rPr lang="it-IT" altLang="it-IT" sz="2000" b="1" dirty="0">
                <a:latin typeface="+mj-lt"/>
              </a:rPr>
              <a:t>nel territorio dello Stato…</a:t>
            </a:r>
          </a:p>
        </p:txBody>
      </p:sp>
      <p:sp>
        <p:nvSpPr>
          <p:cNvPr id="8" name="Rettangolo arrotondato 7">
            <a:extLst>
              <a:ext uri="{FF2B5EF4-FFF2-40B4-BE49-F238E27FC236}">
                <a16:creationId xmlns:a16="http://schemas.microsoft.com/office/drawing/2014/main" id="{6A212F0C-9C60-43AB-9A42-6794152A3391}"/>
              </a:ext>
            </a:extLst>
          </p:cNvPr>
          <p:cNvSpPr/>
          <p:nvPr/>
        </p:nvSpPr>
        <p:spPr>
          <a:xfrm>
            <a:off x="6659563" y="3429000"/>
            <a:ext cx="1695450" cy="1347788"/>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defRPr/>
            </a:pPr>
            <a:endParaRPr lang="it-IT" dirty="0">
              <a:solidFill>
                <a:schemeClr val="tx1"/>
              </a:solidFill>
              <a:latin typeface="Times New Roman" pitchFamily="18" charset="0"/>
              <a:ea typeface="ＭＳ Ｐゴシック" pitchFamily="34" charset="-128"/>
            </a:endParaRPr>
          </a:p>
          <a:p>
            <a:pPr algn="ctr" eaLnBrk="1" hangingPunct="1">
              <a:defRPr/>
            </a:pPr>
            <a:r>
              <a:rPr lang="it-IT" sz="2200" b="1" dirty="0">
                <a:solidFill>
                  <a:schemeClr val="tx1"/>
                </a:solidFill>
                <a:latin typeface="+mj-lt"/>
                <a:ea typeface="ＭＳ Ｐゴシック" pitchFamily="34" charset="-128"/>
              </a:rPr>
              <a:t>Sede legale</a:t>
            </a:r>
          </a:p>
        </p:txBody>
      </p:sp>
      <p:sp>
        <p:nvSpPr>
          <p:cNvPr id="9" name="Rettangolo arrotondato 8">
            <a:extLst>
              <a:ext uri="{FF2B5EF4-FFF2-40B4-BE49-F238E27FC236}">
                <a16:creationId xmlns:a16="http://schemas.microsoft.com/office/drawing/2014/main" id="{A29502C0-AEC2-40BD-87D6-2C07E6B16F84}"/>
              </a:ext>
            </a:extLst>
          </p:cNvPr>
          <p:cNvSpPr/>
          <p:nvPr/>
        </p:nvSpPr>
        <p:spPr>
          <a:xfrm>
            <a:off x="3492500" y="3429000"/>
            <a:ext cx="2374900" cy="1347788"/>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defRPr/>
            </a:pPr>
            <a:endParaRPr lang="it-IT" dirty="0">
              <a:solidFill>
                <a:schemeClr val="tx1"/>
              </a:solidFill>
              <a:latin typeface="Times New Roman" pitchFamily="18" charset="0"/>
              <a:ea typeface="ＭＳ Ｐゴシック" pitchFamily="34" charset="-128"/>
            </a:endParaRPr>
          </a:p>
          <a:p>
            <a:pPr algn="ctr" eaLnBrk="1" hangingPunct="1">
              <a:defRPr/>
            </a:pPr>
            <a:r>
              <a:rPr lang="it-IT" sz="2200" b="1" dirty="0">
                <a:solidFill>
                  <a:schemeClr val="tx1"/>
                </a:solidFill>
                <a:latin typeface="+mj-lt"/>
                <a:ea typeface="ＭＳ Ｐゴシック" pitchFamily="34" charset="-128"/>
              </a:rPr>
              <a:t>Sede Amministrativa</a:t>
            </a:r>
          </a:p>
          <a:p>
            <a:pPr algn="ctr" eaLnBrk="1" hangingPunct="1">
              <a:defRPr/>
            </a:pPr>
            <a:endParaRPr lang="it-IT" sz="2200" b="1" dirty="0">
              <a:solidFill>
                <a:schemeClr val="tx1"/>
              </a:solidFill>
              <a:latin typeface="Times New Roman" pitchFamily="18" charset="0"/>
              <a:ea typeface="ＭＳ Ｐゴシック" pitchFamily="34" charset="-128"/>
            </a:endParaRPr>
          </a:p>
          <a:p>
            <a:pPr algn="ctr" eaLnBrk="1" hangingPunct="1">
              <a:defRPr/>
            </a:pPr>
            <a:endParaRPr lang="it-IT" dirty="0">
              <a:solidFill>
                <a:schemeClr val="tx1"/>
              </a:solidFill>
              <a:latin typeface="Times New Roman" pitchFamily="18" charset="0"/>
              <a:ea typeface="ＭＳ Ｐゴシック" pitchFamily="34" charset="-128"/>
            </a:endParaRPr>
          </a:p>
        </p:txBody>
      </p:sp>
      <p:sp>
        <p:nvSpPr>
          <p:cNvPr id="10" name="Rettangolo arrotondato 9">
            <a:extLst>
              <a:ext uri="{FF2B5EF4-FFF2-40B4-BE49-F238E27FC236}">
                <a16:creationId xmlns:a16="http://schemas.microsoft.com/office/drawing/2014/main" id="{170D9AB2-8BA5-44FF-8554-3938F32D6C58}"/>
              </a:ext>
            </a:extLst>
          </p:cNvPr>
          <p:cNvSpPr/>
          <p:nvPr/>
        </p:nvSpPr>
        <p:spPr>
          <a:xfrm>
            <a:off x="971550" y="3429000"/>
            <a:ext cx="1695450" cy="1347788"/>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lnSpc>
                <a:spcPct val="150000"/>
              </a:lnSpc>
              <a:defRPr/>
            </a:pPr>
            <a:endParaRPr lang="it-IT" sz="400" dirty="0">
              <a:solidFill>
                <a:schemeClr val="tx1"/>
              </a:solidFill>
              <a:latin typeface="Times New Roman" pitchFamily="18" charset="0"/>
              <a:ea typeface="ＭＳ Ｐゴシック" pitchFamily="34" charset="-128"/>
            </a:endParaRPr>
          </a:p>
          <a:p>
            <a:pPr algn="ctr" eaLnBrk="1" hangingPunct="1">
              <a:lnSpc>
                <a:spcPct val="150000"/>
              </a:lnSpc>
              <a:defRPr/>
            </a:pPr>
            <a:r>
              <a:rPr lang="it-IT" sz="2200" b="1" dirty="0">
                <a:solidFill>
                  <a:schemeClr val="tx1"/>
                </a:solidFill>
                <a:latin typeface="+mj-lt"/>
                <a:ea typeface="ＭＳ Ｐゴシック" pitchFamily="34" charset="-128"/>
              </a:rPr>
              <a:t>Oggetto principale</a:t>
            </a:r>
          </a:p>
        </p:txBody>
      </p:sp>
      <p:graphicFrame>
        <p:nvGraphicFramePr>
          <p:cNvPr id="25623" name="Group 23">
            <a:extLst>
              <a:ext uri="{FF2B5EF4-FFF2-40B4-BE49-F238E27FC236}">
                <a16:creationId xmlns:a16="http://schemas.microsoft.com/office/drawing/2014/main" id="{F29BCF3F-0BCF-450A-9EF7-2BBF11F61A99}"/>
              </a:ext>
            </a:extLst>
          </p:cNvPr>
          <p:cNvGraphicFramePr>
            <a:graphicFrameLocks noGrp="1"/>
          </p:cNvGraphicFramePr>
          <p:nvPr/>
        </p:nvGraphicFramePr>
        <p:xfrm>
          <a:off x="250825" y="5072063"/>
          <a:ext cx="8569325" cy="1020762"/>
        </p:xfrm>
        <a:graphic>
          <a:graphicData uri="http://schemas.openxmlformats.org/drawingml/2006/table">
            <a:tbl>
              <a:tblPr/>
              <a:tblGrid>
                <a:gridCol w="8569325">
                  <a:extLst>
                    <a:ext uri="{9D8B030D-6E8A-4147-A177-3AD203B41FA5}">
                      <a16:colId xmlns:a16="http://schemas.microsoft.com/office/drawing/2014/main" val="20000"/>
                    </a:ext>
                  </a:extLst>
                </a:gridCol>
              </a:tblGrid>
              <a:tr h="1020762">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it-IT" sz="400" b="0"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125000"/>
                        </a:lnSpc>
                        <a:spcBef>
                          <a:spcPct val="0"/>
                        </a:spcBef>
                        <a:spcAft>
                          <a:spcPct val="0"/>
                        </a:spcAft>
                        <a:buClrTx/>
                        <a:buSzTx/>
                        <a:buFontTx/>
                        <a:buNone/>
                        <a:tabLst/>
                      </a:pPr>
                      <a:r>
                        <a:rPr kumimoji="0" lang="it-IT" sz="2000" b="1" i="0" u="none" strike="noStrike" cap="none" normalizeH="0" baseline="0" dirty="0">
                          <a:ln>
                            <a:noFill/>
                          </a:ln>
                          <a:solidFill>
                            <a:schemeClr val="tx1"/>
                          </a:solidFill>
                          <a:effectLst/>
                          <a:latin typeface="+mj-lt"/>
                        </a:rPr>
                        <a:t>Sono considerate residenti anche le società formalmente non residenti ma qualificate come tali per presunzione (c.d. “</a:t>
                      </a:r>
                      <a:r>
                        <a:rPr kumimoji="0" lang="it-IT" sz="2000" b="1" i="1" u="none" strike="noStrike" cap="none" normalizeH="0" baseline="0" dirty="0">
                          <a:ln>
                            <a:noFill/>
                          </a:ln>
                          <a:solidFill>
                            <a:schemeClr val="tx1"/>
                          </a:solidFill>
                          <a:effectLst/>
                          <a:latin typeface="+mj-lt"/>
                        </a:rPr>
                        <a:t>esterovestite</a:t>
                      </a:r>
                      <a:r>
                        <a:rPr kumimoji="0" lang="it-IT" sz="2000" b="1" i="0" u="none" strike="noStrike" cap="none" normalizeH="0" baseline="0" dirty="0">
                          <a:ln>
                            <a:noFill/>
                          </a:ln>
                          <a:solidFill>
                            <a:schemeClr val="tx1"/>
                          </a:solidFill>
                          <a:effectLst/>
                          <a:latin typeface="+mj-lt"/>
                        </a:rPr>
                        <a:t>”)</a:t>
                      </a:r>
                    </a:p>
                  </a:txBody>
                  <a:tcPr marT="45681" marB="45681"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9163" name="Freccia a sinistra 11">
            <a:extLst>
              <a:ext uri="{FF2B5EF4-FFF2-40B4-BE49-F238E27FC236}">
                <a16:creationId xmlns:a16="http://schemas.microsoft.com/office/drawing/2014/main" id="{E2CB7C81-D662-4270-99D1-8E3C536B7036}"/>
              </a:ext>
            </a:extLst>
          </p:cNvPr>
          <p:cNvSpPr>
            <a:spLocks noChangeArrowheads="1"/>
          </p:cNvSpPr>
          <p:nvPr/>
        </p:nvSpPr>
        <p:spPr bwMode="auto">
          <a:xfrm rot="-5400000">
            <a:off x="1477963" y="2574925"/>
            <a:ext cx="554038" cy="846137"/>
          </a:xfrm>
          <a:prstGeom prst="leftArrow">
            <a:avLst>
              <a:gd name="adj1" fmla="val 60000"/>
              <a:gd name="adj2" fmla="val 50000"/>
            </a:avLst>
          </a:prstGeom>
          <a:solidFill>
            <a:srgbClr val="FFCC00"/>
          </a:solidFill>
          <a:ln w="9525">
            <a:solidFill>
              <a:srgbClr val="8000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endParaRPr lang="it-IT" altLang="it-IT">
              <a:latin typeface="Arial" panose="020B0604020202020204" pitchFamily="34" charset="0"/>
            </a:endParaRPr>
          </a:p>
        </p:txBody>
      </p:sp>
      <p:sp>
        <p:nvSpPr>
          <p:cNvPr id="49164" name="Freccia a sinistra 11">
            <a:extLst>
              <a:ext uri="{FF2B5EF4-FFF2-40B4-BE49-F238E27FC236}">
                <a16:creationId xmlns:a16="http://schemas.microsoft.com/office/drawing/2014/main" id="{A1A440E9-C6BB-4188-A5E1-C94363661BB2}"/>
              </a:ext>
            </a:extLst>
          </p:cNvPr>
          <p:cNvSpPr>
            <a:spLocks noChangeArrowheads="1"/>
          </p:cNvSpPr>
          <p:nvPr/>
        </p:nvSpPr>
        <p:spPr bwMode="auto">
          <a:xfrm rot="-5400000">
            <a:off x="4321175" y="2576513"/>
            <a:ext cx="554037" cy="846138"/>
          </a:xfrm>
          <a:prstGeom prst="leftArrow">
            <a:avLst>
              <a:gd name="adj1" fmla="val 60000"/>
              <a:gd name="adj2" fmla="val 50000"/>
            </a:avLst>
          </a:prstGeom>
          <a:solidFill>
            <a:srgbClr val="FFCC00"/>
          </a:solidFill>
          <a:ln w="9525">
            <a:solidFill>
              <a:srgbClr val="8000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endParaRPr lang="it-IT" altLang="it-IT">
              <a:latin typeface="Arial" panose="020B0604020202020204" pitchFamily="34" charset="0"/>
            </a:endParaRPr>
          </a:p>
        </p:txBody>
      </p:sp>
      <p:sp>
        <p:nvSpPr>
          <p:cNvPr id="49165" name="Freccia a sinistra 11">
            <a:extLst>
              <a:ext uri="{FF2B5EF4-FFF2-40B4-BE49-F238E27FC236}">
                <a16:creationId xmlns:a16="http://schemas.microsoft.com/office/drawing/2014/main" id="{0929C533-0CFB-43A0-B0C6-DD9451CB416A}"/>
              </a:ext>
            </a:extLst>
          </p:cNvPr>
          <p:cNvSpPr>
            <a:spLocks noChangeArrowheads="1"/>
          </p:cNvSpPr>
          <p:nvPr/>
        </p:nvSpPr>
        <p:spPr bwMode="auto">
          <a:xfrm rot="-5400000">
            <a:off x="7165975" y="2574925"/>
            <a:ext cx="554038" cy="846138"/>
          </a:xfrm>
          <a:prstGeom prst="leftArrow">
            <a:avLst>
              <a:gd name="adj1" fmla="val 60000"/>
              <a:gd name="adj2" fmla="val 50000"/>
            </a:avLst>
          </a:prstGeom>
          <a:solidFill>
            <a:srgbClr val="FFCC00"/>
          </a:solidFill>
          <a:ln w="9525">
            <a:solidFill>
              <a:srgbClr val="8000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endParaRPr lang="it-IT" altLang="it-IT">
              <a:latin typeface="Arial" panose="020B0604020202020204" pitchFamily="34" charset="0"/>
            </a:endParaRPr>
          </a:p>
        </p:txBody>
      </p:sp>
      <p:sp>
        <p:nvSpPr>
          <p:cNvPr id="2" name="Segnaposto piè di pagina 1">
            <a:extLst>
              <a:ext uri="{FF2B5EF4-FFF2-40B4-BE49-F238E27FC236}">
                <a16:creationId xmlns:a16="http://schemas.microsoft.com/office/drawing/2014/main" id="{A6039528-48EB-42E7-B820-797CCDDE3494}"/>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A657E4DE-48A9-4B4D-A8AC-35C94611E8C4}"/>
              </a:ext>
            </a:extLst>
          </p:cNvPr>
          <p:cNvSpPr>
            <a:spLocks noGrp="1"/>
          </p:cNvSpPr>
          <p:nvPr>
            <p:ph type="sldNum" sz="quarter" idx="12"/>
          </p:nvPr>
        </p:nvSpPr>
        <p:spPr/>
        <p:txBody>
          <a:bodyPr/>
          <a:lstStyle/>
          <a:p>
            <a:pPr>
              <a:defRPr/>
            </a:pPr>
            <a:fld id="{7E9CE856-D795-4E05-9F2F-EF69AD267A4F}" type="slidenum">
              <a:rPr lang="it-IT" altLang="it-IT" smtClean="0"/>
              <a:pPr>
                <a:defRPr/>
              </a:pPr>
              <a:t>21</a:t>
            </a:fld>
            <a:endParaRPr lang="it-IT" altLang="it-IT"/>
          </a:p>
        </p:txBody>
      </p:sp>
      <p:sp>
        <p:nvSpPr>
          <p:cNvPr id="14" name="Rectangle 2">
            <a:extLst>
              <a:ext uri="{FF2B5EF4-FFF2-40B4-BE49-F238E27FC236}">
                <a16:creationId xmlns:a16="http://schemas.microsoft.com/office/drawing/2014/main" id="{DF032DAC-62A9-4AEC-9B7F-3F46EB690D11}"/>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Residenza delle società</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E1DE9D28-7982-4C2F-8EDE-51CFA9F10AB1}"/>
              </a:ext>
            </a:extLst>
          </p:cNvPr>
          <p:cNvSpPr>
            <a:spLocks noChangeArrowheads="1"/>
          </p:cNvSpPr>
          <p:nvPr/>
        </p:nvSpPr>
        <p:spPr bwMode="auto">
          <a:xfrm>
            <a:off x="1871663" y="1795463"/>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371600" indent="-4572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40000"/>
              </a:lnSpc>
              <a:spcBef>
                <a:spcPct val="20000"/>
              </a:spcBef>
            </a:pPr>
            <a:r>
              <a:rPr lang="it-IT" altLang="it-IT">
                <a:latin typeface="Arial" panose="020B0604020202020204" pitchFamily="34" charset="0"/>
              </a:rPr>
              <a:t>	</a:t>
            </a:r>
          </a:p>
          <a:p>
            <a:pPr algn="just">
              <a:lnSpc>
                <a:spcPct val="120000"/>
              </a:lnSpc>
              <a:spcBef>
                <a:spcPct val="55000"/>
              </a:spcBef>
            </a:pPr>
            <a:r>
              <a:rPr lang="it-IT" altLang="it-IT" sz="1200">
                <a:latin typeface="Arial" panose="020B0604020202020204" pitchFamily="34" charset="0"/>
              </a:rPr>
              <a:t>	</a:t>
            </a:r>
            <a:endParaRPr lang="it-IT" altLang="it-IT" sz="1600">
              <a:latin typeface="Arial" panose="020B0604020202020204" pitchFamily="34" charset="0"/>
            </a:endParaRPr>
          </a:p>
          <a:p>
            <a:pPr lvl="2" algn="just">
              <a:lnSpc>
                <a:spcPct val="120000"/>
              </a:lnSpc>
            </a:pPr>
            <a:r>
              <a:rPr lang="it-IT" altLang="it-IT">
                <a:latin typeface="Arial" panose="020B0604020202020204" pitchFamily="34" charset="0"/>
              </a:rPr>
              <a:t>	</a:t>
            </a:r>
          </a:p>
          <a:p>
            <a:pPr lvl="2" algn="just">
              <a:lnSpc>
                <a:spcPct val="120000"/>
              </a:lnSpc>
              <a:buFontTx/>
              <a:buChar char="•"/>
            </a:pPr>
            <a:endParaRPr lang="it-IT" altLang="it-IT">
              <a:latin typeface="Arial" panose="020B0604020202020204" pitchFamily="34" charset="0"/>
            </a:endParaRPr>
          </a:p>
        </p:txBody>
      </p:sp>
      <p:sp>
        <p:nvSpPr>
          <p:cNvPr id="49155" name="Rectangle 3">
            <a:extLst>
              <a:ext uri="{FF2B5EF4-FFF2-40B4-BE49-F238E27FC236}">
                <a16:creationId xmlns:a16="http://schemas.microsoft.com/office/drawing/2014/main" id="{D2D6597C-6615-4553-9F86-B96D7CEDDB8C}"/>
              </a:ext>
            </a:extLst>
          </p:cNvPr>
          <p:cNvSpPr>
            <a:spLocks noChangeArrowheads="1"/>
          </p:cNvSpPr>
          <p:nvPr/>
        </p:nvSpPr>
        <p:spPr bwMode="auto">
          <a:xfrm>
            <a:off x="514350" y="1046163"/>
            <a:ext cx="8078788"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marL="0" indent="0" algn="just" eaLnBrk="1" hangingPunct="1">
              <a:lnSpc>
                <a:spcPct val="125000"/>
              </a:lnSpc>
              <a:spcBef>
                <a:spcPct val="20000"/>
              </a:spcBef>
              <a:defRPr/>
            </a:pPr>
            <a:r>
              <a:rPr lang="it-IT" altLang="it-IT" sz="2500" dirty="0">
                <a:latin typeface="+mj-lt"/>
              </a:rPr>
              <a:t>L’art. 152 TUIR prevede due distinte ipotesi per la determinazione della </a:t>
            </a:r>
            <a:r>
              <a:rPr lang="it-IT" altLang="it-IT" sz="2500" b="1" dirty="0">
                <a:latin typeface="+mj-lt"/>
              </a:rPr>
              <a:t>base imponibile delle società ed enti commerciali </a:t>
            </a:r>
            <a:r>
              <a:rPr lang="it-IT" altLang="it-IT" sz="2500" b="1" u="sng" dirty="0">
                <a:latin typeface="+mj-lt"/>
              </a:rPr>
              <a:t>non residenti</a:t>
            </a:r>
            <a:r>
              <a:rPr lang="it-IT" altLang="it-IT" sz="2500" b="1" dirty="0">
                <a:latin typeface="+mj-lt"/>
              </a:rPr>
              <a:t>.</a:t>
            </a:r>
            <a:r>
              <a:rPr lang="it-IT" altLang="it-IT" sz="2500" dirty="0">
                <a:latin typeface="+mj-lt"/>
              </a:rPr>
              <a:t> </a:t>
            </a:r>
          </a:p>
          <a:p>
            <a:pPr marL="0" indent="0" algn="just" eaLnBrk="1" hangingPunct="1">
              <a:lnSpc>
                <a:spcPct val="125000"/>
              </a:lnSpc>
              <a:spcBef>
                <a:spcPct val="20000"/>
              </a:spcBef>
              <a:defRPr/>
            </a:pPr>
            <a:r>
              <a:rPr lang="it-IT" altLang="it-IT" sz="2500" dirty="0">
                <a:latin typeface="+mj-lt"/>
              </a:rPr>
              <a:t>La norma, in particolare, distingue tra soggetti…</a:t>
            </a:r>
          </a:p>
        </p:txBody>
      </p:sp>
      <p:sp>
        <p:nvSpPr>
          <p:cNvPr id="1011717" name="Rectangle 5">
            <a:extLst>
              <a:ext uri="{FF2B5EF4-FFF2-40B4-BE49-F238E27FC236}">
                <a16:creationId xmlns:a16="http://schemas.microsoft.com/office/drawing/2014/main" id="{CE088562-05E0-4637-A8C1-BEA75A213B6B}"/>
              </a:ext>
            </a:extLst>
          </p:cNvPr>
          <p:cNvSpPr>
            <a:spLocks noChangeArrowheads="1"/>
          </p:cNvSpPr>
          <p:nvPr/>
        </p:nvSpPr>
        <p:spPr bwMode="auto">
          <a:xfrm>
            <a:off x="1403350" y="4292600"/>
            <a:ext cx="2743200" cy="144780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pPr algn="ctr" eaLnBrk="1" hangingPunct="1">
              <a:lnSpc>
                <a:spcPct val="150000"/>
              </a:lnSpc>
              <a:defRPr/>
            </a:pPr>
            <a:r>
              <a:rPr lang="it-IT" sz="2000" b="1" u="sng" dirty="0">
                <a:solidFill>
                  <a:schemeClr val="tx1"/>
                </a:solidFill>
                <a:latin typeface="+mj-lt"/>
                <a:ea typeface="ＭＳ Ｐゴシック" pitchFamily="34" charset="-128"/>
              </a:rPr>
              <a:t>CON </a:t>
            </a:r>
          </a:p>
          <a:p>
            <a:pPr algn="ctr" eaLnBrk="1" hangingPunct="1">
              <a:lnSpc>
                <a:spcPct val="150000"/>
              </a:lnSpc>
              <a:defRPr/>
            </a:pPr>
            <a:r>
              <a:rPr lang="it-IT" sz="2000" b="1" u="sng" dirty="0">
                <a:solidFill>
                  <a:schemeClr val="tx1"/>
                </a:solidFill>
                <a:latin typeface="+mj-lt"/>
                <a:ea typeface="ＭＳ Ｐゴシック" pitchFamily="34" charset="-128"/>
              </a:rPr>
              <a:t>Stabile organizzazione</a:t>
            </a:r>
          </a:p>
          <a:p>
            <a:pPr algn="ctr" eaLnBrk="1" hangingPunct="1">
              <a:lnSpc>
                <a:spcPct val="150000"/>
              </a:lnSpc>
              <a:defRPr/>
            </a:pPr>
            <a:r>
              <a:rPr lang="it-IT" sz="2000" dirty="0">
                <a:solidFill>
                  <a:schemeClr val="tx1"/>
                </a:solidFill>
                <a:latin typeface="+mj-lt"/>
                <a:ea typeface="ＭＳ Ｐゴシック" pitchFamily="34" charset="-128"/>
              </a:rPr>
              <a:t>in Italia (art. 152, co</a:t>
            </a:r>
            <a:r>
              <a:rPr lang="it-IT" sz="2000" dirty="0" err="1">
                <a:solidFill>
                  <a:schemeClr val="tx1"/>
                </a:solidFill>
                <a:latin typeface="+mj-lt"/>
                <a:ea typeface="ＭＳ Ｐゴシック" pitchFamily="34" charset="-128"/>
              </a:rPr>
              <a:t>.1</a:t>
            </a:r>
            <a:r>
              <a:rPr lang="it-IT" sz="2000" dirty="0">
                <a:solidFill>
                  <a:schemeClr val="tx1"/>
                </a:solidFill>
                <a:latin typeface="+mj-lt"/>
                <a:ea typeface="ＭＳ Ｐゴシック" pitchFamily="34" charset="-128"/>
              </a:rPr>
              <a:t>)</a:t>
            </a:r>
            <a:endParaRPr lang="en-US" sz="2000" dirty="0">
              <a:solidFill>
                <a:schemeClr val="tx1"/>
              </a:solidFill>
              <a:latin typeface="+mj-lt"/>
              <a:ea typeface="ＭＳ Ｐゴシック" pitchFamily="34" charset="-128"/>
            </a:endParaRPr>
          </a:p>
        </p:txBody>
      </p:sp>
      <p:sp>
        <p:nvSpPr>
          <p:cNvPr id="1011719" name="Rectangle 7">
            <a:extLst>
              <a:ext uri="{FF2B5EF4-FFF2-40B4-BE49-F238E27FC236}">
                <a16:creationId xmlns:a16="http://schemas.microsoft.com/office/drawing/2014/main" id="{2C9F2867-C93B-4D98-BA43-7DFFACDDE2D7}"/>
              </a:ext>
            </a:extLst>
          </p:cNvPr>
          <p:cNvSpPr>
            <a:spLocks noChangeArrowheads="1"/>
          </p:cNvSpPr>
          <p:nvPr/>
        </p:nvSpPr>
        <p:spPr bwMode="auto">
          <a:xfrm>
            <a:off x="4775200" y="4292600"/>
            <a:ext cx="2743200" cy="144780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pPr algn="ctr" eaLnBrk="1" hangingPunct="1">
              <a:lnSpc>
                <a:spcPct val="150000"/>
              </a:lnSpc>
              <a:defRPr/>
            </a:pPr>
            <a:r>
              <a:rPr lang="it-IT" sz="2000" b="1" u="sng" dirty="0">
                <a:solidFill>
                  <a:schemeClr val="tx1"/>
                </a:solidFill>
                <a:latin typeface="+mj-lt"/>
                <a:ea typeface="ＭＳ Ｐゴシック" pitchFamily="34" charset="-128"/>
              </a:rPr>
              <a:t>SENZA </a:t>
            </a:r>
          </a:p>
          <a:p>
            <a:pPr algn="ctr" eaLnBrk="1" hangingPunct="1">
              <a:lnSpc>
                <a:spcPct val="150000"/>
              </a:lnSpc>
              <a:defRPr/>
            </a:pPr>
            <a:r>
              <a:rPr lang="it-IT" sz="2000" b="1" u="sng" dirty="0">
                <a:solidFill>
                  <a:schemeClr val="tx1"/>
                </a:solidFill>
                <a:latin typeface="+mj-lt"/>
                <a:ea typeface="ＭＳ Ｐゴシック" pitchFamily="34" charset="-128"/>
              </a:rPr>
              <a:t>Stabile organizzazione</a:t>
            </a:r>
          </a:p>
          <a:p>
            <a:pPr algn="ctr" eaLnBrk="1" hangingPunct="1">
              <a:lnSpc>
                <a:spcPct val="150000"/>
              </a:lnSpc>
              <a:defRPr/>
            </a:pPr>
            <a:r>
              <a:rPr lang="it-IT" sz="2000" dirty="0">
                <a:solidFill>
                  <a:schemeClr val="tx1"/>
                </a:solidFill>
                <a:latin typeface="+mj-lt"/>
                <a:ea typeface="ＭＳ Ｐゴシック" pitchFamily="34" charset="-128"/>
              </a:rPr>
              <a:t>in Italia (art. 152, co</a:t>
            </a:r>
            <a:r>
              <a:rPr lang="it-IT" sz="2000" dirty="0" err="1">
                <a:solidFill>
                  <a:schemeClr val="tx1"/>
                </a:solidFill>
                <a:latin typeface="+mj-lt"/>
                <a:ea typeface="ＭＳ Ｐゴシック" pitchFamily="34" charset="-128"/>
              </a:rPr>
              <a:t>.2</a:t>
            </a:r>
            <a:r>
              <a:rPr lang="it-IT" sz="2000" dirty="0">
                <a:solidFill>
                  <a:schemeClr val="tx1"/>
                </a:solidFill>
                <a:latin typeface="+mj-lt"/>
                <a:ea typeface="ＭＳ Ｐゴシック" pitchFamily="34" charset="-128"/>
              </a:rPr>
              <a:t>)</a:t>
            </a:r>
            <a:endParaRPr lang="en-US" sz="2000" dirty="0">
              <a:solidFill>
                <a:schemeClr val="tx1"/>
              </a:solidFill>
              <a:latin typeface="+mj-lt"/>
              <a:ea typeface="ＭＳ Ｐゴシック" pitchFamily="34" charset="-128"/>
            </a:endParaRPr>
          </a:p>
        </p:txBody>
      </p:sp>
      <p:sp>
        <p:nvSpPr>
          <p:cNvPr id="51206" name="Line 18">
            <a:extLst>
              <a:ext uri="{FF2B5EF4-FFF2-40B4-BE49-F238E27FC236}">
                <a16:creationId xmlns:a16="http://schemas.microsoft.com/office/drawing/2014/main" id="{E7BC4889-6135-4C00-B4F3-535701E327F3}"/>
              </a:ext>
            </a:extLst>
          </p:cNvPr>
          <p:cNvSpPr>
            <a:spLocks noChangeShapeType="1"/>
          </p:cNvSpPr>
          <p:nvPr/>
        </p:nvSpPr>
        <p:spPr bwMode="auto">
          <a:xfrm>
            <a:off x="2768600" y="3470275"/>
            <a:ext cx="0" cy="606425"/>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1207" name="Line 19">
            <a:extLst>
              <a:ext uri="{FF2B5EF4-FFF2-40B4-BE49-F238E27FC236}">
                <a16:creationId xmlns:a16="http://schemas.microsoft.com/office/drawing/2014/main" id="{E584DC23-8A3A-4CE4-B64E-CE67D3B4232C}"/>
              </a:ext>
            </a:extLst>
          </p:cNvPr>
          <p:cNvSpPr>
            <a:spLocks noChangeShapeType="1"/>
          </p:cNvSpPr>
          <p:nvPr/>
        </p:nvSpPr>
        <p:spPr bwMode="auto">
          <a:xfrm>
            <a:off x="6200775" y="3429000"/>
            <a:ext cx="0" cy="647700"/>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 name="Segnaposto piè di pagina 1">
            <a:extLst>
              <a:ext uri="{FF2B5EF4-FFF2-40B4-BE49-F238E27FC236}">
                <a16:creationId xmlns:a16="http://schemas.microsoft.com/office/drawing/2014/main" id="{D6B01992-4EA2-4948-85AB-4801F5BC9A29}"/>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74358BEF-1D04-48BA-AD9E-5DCF6855BFB9}"/>
              </a:ext>
            </a:extLst>
          </p:cNvPr>
          <p:cNvSpPr>
            <a:spLocks noGrp="1"/>
          </p:cNvSpPr>
          <p:nvPr>
            <p:ph type="sldNum" sz="quarter" idx="12"/>
          </p:nvPr>
        </p:nvSpPr>
        <p:spPr/>
        <p:txBody>
          <a:bodyPr/>
          <a:lstStyle/>
          <a:p>
            <a:pPr>
              <a:defRPr/>
            </a:pPr>
            <a:fld id="{74227FF3-16E4-4F92-8D27-55370221E1C4}" type="slidenum">
              <a:rPr lang="it-IT" altLang="it-IT" smtClean="0"/>
              <a:pPr>
                <a:defRPr/>
              </a:pPr>
              <a:t>22</a:t>
            </a:fld>
            <a:endParaRPr lang="it-IT" altLang="it-IT"/>
          </a:p>
        </p:txBody>
      </p:sp>
      <p:sp>
        <p:nvSpPr>
          <p:cNvPr id="11" name="Rectangle 2">
            <a:extLst>
              <a:ext uri="{FF2B5EF4-FFF2-40B4-BE49-F238E27FC236}">
                <a16:creationId xmlns:a16="http://schemas.microsoft.com/office/drawing/2014/main" id="{63105693-4929-430F-832C-A5A978161CEC}"/>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Redditi prodotti in Italia</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D87BF1C-2020-4DCC-9787-A9A0FC5B727C}"/>
              </a:ext>
            </a:extLst>
          </p:cNvPr>
          <p:cNvSpPr>
            <a:spLocks noChangeArrowheads="1"/>
          </p:cNvSpPr>
          <p:nvPr/>
        </p:nvSpPr>
        <p:spPr bwMode="auto">
          <a:xfrm>
            <a:off x="838200" y="26670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90000"/>
              </a:lnSpc>
              <a:spcBef>
                <a:spcPct val="20000"/>
              </a:spcBef>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endParaRPr lang="it-IT" altLang="it-IT" sz="1500">
              <a:latin typeface="Arial" panose="020B0604020202020204" pitchFamily="34" charset="0"/>
            </a:endParaRPr>
          </a:p>
        </p:txBody>
      </p:sp>
      <p:sp>
        <p:nvSpPr>
          <p:cNvPr id="53251" name="Rectangle 3">
            <a:extLst>
              <a:ext uri="{FF2B5EF4-FFF2-40B4-BE49-F238E27FC236}">
                <a16:creationId xmlns:a16="http://schemas.microsoft.com/office/drawing/2014/main" id="{B8447E2B-DC8F-462B-8A2E-7148E3978EC4}"/>
              </a:ext>
            </a:extLst>
          </p:cNvPr>
          <p:cNvSpPr>
            <a:spLocks noChangeArrowheads="1"/>
          </p:cNvSpPr>
          <p:nvPr/>
        </p:nvSpPr>
        <p:spPr bwMode="auto">
          <a:xfrm>
            <a:off x="685800" y="9144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371600" indent="-4572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40000"/>
              </a:lnSpc>
              <a:spcBef>
                <a:spcPct val="20000"/>
              </a:spcBef>
            </a:pPr>
            <a:r>
              <a:rPr lang="it-IT" altLang="it-IT">
                <a:latin typeface="Arial" panose="020B0604020202020204" pitchFamily="34" charset="0"/>
              </a:rPr>
              <a:t>	</a:t>
            </a:r>
          </a:p>
          <a:p>
            <a:pPr algn="just">
              <a:lnSpc>
                <a:spcPct val="120000"/>
              </a:lnSpc>
              <a:spcBef>
                <a:spcPct val="55000"/>
              </a:spcBef>
            </a:pPr>
            <a:r>
              <a:rPr lang="it-IT" altLang="it-IT" sz="1200">
                <a:latin typeface="Arial" panose="020B0604020202020204" pitchFamily="34" charset="0"/>
              </a:rPr>
              <a:t>	</a:t>
            </a:r>
            <a:endParaRPr lang="it-IT" altLang="it-IT" sz="1600">
              <a:latin typeface="Arial" panose="020B0604020202020204" pitchFamily="34" charset="0"/>
            </a:endParaRPr>
          </a:p>
          <a:p>
            <a:pPr lvl="2" algn="just">
              <a:lnSpc>
                <a:spcPct val="120000"/>
              </a:lnSpc>
            </a:pPr>
            <a:r>
              <a:rPr lang="it-IT" altLang="it-IT">
                <a:latin typeface="Arial" panose="020B0604020202020204" pitchFamily="34" charset="0"/>
              </a:rPr>
              <a:t>	</a:t>
            </a:r>
          </a:p>
          <a:p>
            <a:pPr lvl="2" algn="just">
              <a:lnSpc>
                <a:spcPct val="120000"/>
              </a:lnSpc>
              <a:buFontTx/>
              <a:buChar char="•"/>
            </a:pPr>
            <a:endParaRPr lang="it-IT" altLang="it-IT">
              <a:latin typeface="Arial" panose="020B0604020202020204" pitchFamily="34" charset="0"/>
            </a:endParaRPr>
          </a:p>
        </p:txBody>
      </p:sp>
      <p:sp>
        <p:nvSpPr>
          <p:cNvPr id="51204" name="Rectangle 4">
            <a:extLst>
              <a:ext uri="{FF2B5EF4-FFF2-40B4-BE49-F238E27FC236}">
                <a16:creationId xmlns:a16="http://schemas.microsoft.com/office/drawing/2014/main" id="{4E289B4F-3F61-4831-B67A-419082D43ED5}"/>
              </a:ext>
            </a:extLst>
          </p:cNvPr>
          <p:cNvSpPr>
            <a:spLocks noChangeArrowheads="1"/>
          </p:cNvSpPr>
          <p:nvPr/>
        </p:nvSpPr>
        <p:spPr bwMode="auto">
          <a:xfrm>
            <a:off x="427038" y="955675"/>
            <a:ext cx="8002587"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marL="0" indent="0" eaLnBrk="1" hangingPunct="1">
              <a:lnSpc>
                <a:spcPct val="125000"/>
              </a:lnSpc>
              <a:spcBef>
                <a:spcPct val="20000"/>
              </a:spcBef>
              <a:buFontTx/>
              <a:buAutoNum type="arabicParenR"/>
              <a:defRPr/>
            </a:pPr>
            <a:r>
              <a:rPr lang="it-IT" altLang="it-IT" sz="2500" b="1" u="sng" dirty="0">
                <a:latin typeface="+mj-lt"/>
              </a:rPr>
              <a:t>Soggetti non residenti con Stabile Organizzazione</a:t>
            </a:r>
            <a:endParaRPr lang="it-IT" altLang="it-IT" sz="2500" b="1" dirty="0">
              <a:latin typeface="+mj-lt"/>
            </a:endParaRPr>
          </a:p>
          <a:p>
            <a:pPr marL="0" indent="0" algn="just" eaLnBrk="1" hangingPunct="1">
              <a:lnSpc>
                <a:spcPct val="125000"/>
              </a:lnSpc>
              <a:spcBef>
                <a:spcPct val="20000"/>
              </a:spcBef>
              <a:defRPr/>
            </a:pPr>
            <a:r>
              <a:rPr lang="it-IT" altLang="it-IT" sz="2400" dirty="0">
                <a:latin typeface="+mj-lt"/>
              </a:rPr>
              <a:t>Per questi soggetti, la base imponibile viene determinata  secondo le disposizioni del TUIR relative a società ed enti commerciali (Titolo II, Capo II, Sez. I)</a:t>
            </a:r>
          </a:p>
        </p:txBody>
      </p:sp>
      <p:sp>
        <p:nvSpPr>
          <p:cNvPr id="1013766" name="Rectangle 6">
            <a:extLst>
              <a:ext uri="{FF2B5EF4-FFF2-40B4-BE49-F238E27FC236}">
                <a16:creationId xmlns:a16="http://schemas.microsoft.com/office/drawing/2014/main" id="{10A3D076-1CC1-4DCC-B035-6B9C93D3CB94}"/>
              </a:ext>
            </a:extLst>
          </p:cNvPr>
          <p:cNvSpPr>
            <a:spLocks noChangeArrowheads="1"/>
          </p:cNvSpPr>
          <p:nvPr/>
        </p:nvSpPr>
        <p:spPr bwMode="auto">
          <a:xfrm>
            <a:off x="427038" y="4038600"/>
            <a:ext cx="8031162" cy="20224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lstStyle/>
          <a:p>
            <a:pPr algn="just" eaLnBrk="1" hangingPunct="1">
              <a:lnSpc>
                <a:spcPct val="125000"/>
              </a:lnSpc>
              <a:defRPr/>
            </a:pPr>
            <a:r>
              <a:rPr lang="it-IT" sz="2500" dirty="0">
                <a:solidFill>
                  <a:schemeClr val="tx1"/>
                </a:solidFill>
                <a:latin typeface="+mj-lt"/>
                <a:ea typeface="ＭＳ Ｐゴシック" pitchFamily="34" charset="-128"/>
              </a:rPr>
              <a:t>Il reddito d’impresa è determinato sulla base di apposito conto economico relativo alla gestione delle stabili organizzazioni e alle altre attività produttive di redditi prodotti nel territorio dello Stato </a:t>
            </a:r>
            <a:endParaRPr lang="en-US" sz="2500" dirty="0">
              <a:solidFill>
                <a:schemeClr val="tx1"/>
              </a:solidFill>
              <a:latin typeface="+mj-lt"/>
              <a:ea typeface="ＭＳ Ｐゴシック" pitchFamily="34" charset="-128"/>
            </a:endParaRPr>
          </a:p>
        </p:txBody>
      </p:sp>
      <p:sp>
        <p:nvSpPr>
          <p:cNvPr id="51206" name="Freccia a sinistra 9">
            <a:extLst>
              <a:ext uri="{FF2B5EF4-FFF2-40B4-BE49-F238E27FC236}">
                <a16:creationId xmlns:a16="http://schemas.microsoft.com/office/drawing/2014/main" id="{FCEACFD8-9787-4225-8F1D-E0EDBB8A82B6}"/>
              </a:ext>
            </a:extLst>
          </p:cNvPr>
          <p:cNvSpPr>
            <a:spLocks noChangeArrowheads="1"/>
          </p:cNvSpPr>
          <p:nvPr/>
        </p:nvSpPr>
        <p:spPr bwMode="auto">
          <a:xfrm rot="-5400000">
            <a:off x="4325144" y="3036094"/>
            <a:ext cx="523875" cy="928687"/>
          </a:xfrm>
          <a:prstGeom prst="leftArrow">
            <a:avLst>
              <a:gd name="adj1" fmla="val 60000"/>
              <a:gd name="adj2" fmla="val 50000"/>
            </a:avLst>
          </a:prstGeom>
          <a:solidFill>
            <a:schemeClr val="accent1">
              <a:lumMod val="20000"/>
              <a:lumOff val="80000"/>
            </a:schemeClr>
          </a:solidFill>
          <a:ln w="9525">
            <a:solidFill>
              <a:srgbClr val="8000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defRPr/>
            </a:pPr>
            <a:endParaRPr lang="it-IT" altLang="it-IT">
              <a:latin typeface="Arial" panose="020B0604020202020204" pitchFamily="34" charset="0"/>
            </a:endParaRPr>
          </a:p>
        </p:txBody>
      </p:sp>
      <p:sp>
        <p:nvSpPr>
          <p:cNvPr id="2" name="Segnaposto piè di pagina 1">
            <a:extLst>
              <a:ext uri="{FF2B5EF4-FFF2-40B4-BE49-F238E27FC236}">
                <a16:creationId xmlns:a16="http://schemas.microsoft.com/office/drawing/2014/main" id="{883FE4BA-4555-4D95-8081-82CC43E27EC1}"/>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3590225C-B3A4-4A65-BB15-53004D47C6DF}"/>
              </a:ext>
            </a:extLst>
          </p:cNvPr>
          <p:cNvSpPr>
            <a:spLocks noGrp="1"/>
          </p:cNvSpPr>
          <p:nvPr>
            <p:ph type="sldNum" sz="quarter" idx="12"/>
          </p:nvPr>
        </p:nvSpPr>
        <p:spPr/>
        <p:txBody>
          <a:bodyPr/>
          <a:lstStyle/>
          <a:p>
            <a:pPr>
              <a:defRPr/>
            </a:pPr>
            <a:fld id="{55551A95-AC0E-4DB0-A1F8-0C6FF1458FD1}" type="slidenum">
              <a:rPr lang="it-IT" altLang="it-IT" smtClean="0"/>
              <a:pPr>
                <a:defRPr/>
              </a:pPr>
              <a:t>23</a:t>
            </a:fld>
            <a:endParaRPr lang="it-IT" altLang="it-IT"/>
          </a:p>
        </p:txBody>
      </p:sp>
      <p:sp>
        <p:nvSpPr>
          <p:cNvPr id="10" name="Rectangle 2">
            <a:extLst>
              <a:ext uri="{FF2B5EF4-FFF2-40B4-BE49-F238E27FC236}">
                <a16:creationId xmlns:a16="http://schemas.microsoft.com/office/drawing/2014/main" id="{FCF9BAE9-8E6B-4A59-BC44-9A687D17BB62}"/>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Redditi prodotti in Italia</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98B15747-4E5B-4A2F-B3E8-6A8873019FE4}"/>
              </a:ext>
            </a:extLst>
          </p:cNvPr>
          <p:cNvSpPr>
            <a:spLocks noChangeArrowheads="1"/>
          </p:cNvSpPr>
          <p:nvPr/>
        </p:nvSpPr>
        <p:spPr bwMode="auto">
          <a:xfrm>
            <a:off x="838200" y="26670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90000"/>
              </a:lnSpc>
              <a:spcBef>
                <a:spcPct val="20000"/>
              </a:spcBef>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endParaRPr lang="it-IT" altLang="it-IT" sz="1500">
              <a:latin typeface="Arial" panose="020B0604020202020204" pitchFamily="34" charset="0"/>
            </a:endParaRPr>
          </a:p>
        </p:txBody>
      </p:sp>
      <p:sp>
        <p:nvSpPr>
          <p:cNvPr id="55299" name="Rectangle 4">
            <a:extLst>
              <a:ext uri="{FF2B5EF4-FFF2-40B4-BE49-F238E27FC236}">
                <a16:creationId xmlns:a16="http://schemas.microsoft.com/office/drawing/2014/main" id="{9354EF73-75C0-4135-923D-B18FBDDDE8DF}"/>
              </a:ext>
            </a:extLst>
          </p:cNvPr>
          <p:cNvSpPr>
            <a:spLocks noChangeArrowheads="1"/>
          </p:cNvSpPr>
          <p:nvPr/>
        </p:nvSpPr>
        <p:spPr bwMode="auto">
          <a:xfrm>
            <a:off x="609600" y="9144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914400" indent="-45720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lvl="1" algn="just">
              <a:lnSpc>
                <a:spcPct val="120000"/>
              </a:lnSpc>
            </a:pPr>
            <a:endParaRPr lang="it-IT" altLang="it-IT">
              <a:latin typeface="Arial" panose="020B0604020202020204" pitchFamily="34" charset="0"/>
            </a:endParaRPr>
          </a:p>
          <a:p>
            <a:pPr lvl="1" algn="just">
              <a:lnSpc>
                <a:spcPct val="120000"/>
              </a:lnSpc>
            </a:pPr>
            <a:r>
              <a:rPr lang="en-US" altLang="it-IT">
                <a:latin typeface="Arial" panose="020B0604020202020204" pitchFamily="34" charset="0"/>
              </a:rPr>
              <a:t>	</a:t>
            </a:r>
          </a:p>
          <a:p>
            <a:pPr lvl="1" algn="just">
              <a:lnSpc>
                <a:spcPct val="120000"/>
              </a:lnSpc>
              <a:buFontTx/>
              <a:buChar char="•"/>
            </a:pPr>
            <a:endParaRPr lang="it-IT" altLang="it-IT">
              <a:latin typeface="Arial" panose="020B0604020202020204" pitchFamily="34" charset="0"/>
            </a:endParaRPr>
          </a:p>
        </p:txBody>
      </p:sp>
      <p:sp>
        <p:nvSpPr>
          <p:cNvPr id="55300" name="Rectangle 5">
            <a:extLst>
              <a:ext uri="{FF2B5EF4-FFF2-40B4-BE49-F238E27FC236}">
                <a16:creationId xmlns:a16="http://schemas.microsoft.com/office/drawing/2014/main" id="{1D9363B7-0E7D-48EA-BF8A-20C9F1FF658E}"/>
              </a:ext>
            </a:extLst>
          </p:cNvPr>
          <p:cNvSpPr>
            <a:spLocks noChangeArrowheads="1"/>
          </p:cNvSpPr>
          <p:nvPr/>
        </p:nvSpPr>
        <p:spPr bwMode="auto">
          <a:xfrm>
            <a:off x="762000" y="1128713"/>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90000"/>
              </a:lnSpc>
              <a:spcBef>
                <a:spcPct val="20000"/>
              </a:spcBef>
            </a:pPr>
            <a:r>
              <a:rPr lang="it-IT" altLang="it-IT">
                <a:latin typeface="Arial" panose="020B0604020202020204" pitchFamily="34" charset="0"/>
              </a:rPr>
              <a:t>	</a:t>
            </a:r>
          </a:p>
          <a:p>
            <a:pPr lvl="1" algn="just">
              <a:lnSpc>
                <a:spcPct val="120000"/>
              </a:lnSpc>
            </a:pPr>
            <a:endParaRPr lang="en-US" altLang="it-IT">
              <a:latin typeface="Arial" panose="020B0604020202020204" pitchFamily="34" charset="0"/>
            </a:endParaRPr>
          </a:p>
          <a:p>
            <a:pPr lvl="1" algn="just">
              <a:lnSpc>
                <a:spcPct val="120000"/>
              </a:lnSpc>
              <a:buFontTx/>
              <a:buChar char="•"/>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r>
              <a:rPr lang="en-US" altLang="it-IT">
                <a:latin typeface="Arial" panose="020B0604020202020204" pitchFamily="34" charset="0"/>
              </a:rPr>
              <a:t>	</a:t>
            </a:r>
          </a:p>
          <a:p>
            <a:pPr lvl="1" algn="just">
              <a:lnSpc>
                <a:spcPct val="120000"/>
              </a:lnSpc>
              <a:buFontTx/>
              <a:buChar char="•"/>
            </a:pPr>
            <a:endParaRPr lang="it-IT" altLang="it-IT">
              <a:latin typeface="Arial" panose="020B0604020202020204" pitchFamily="34" charset="0"/>
            </a:endParaRPr>
          </a:p>
        </p:txBody>
      </p:sp>
      <p:sp>
        <p:nvSpPr>
          <p:cNvPr id="53253" name="Rectangle 6">
            <a:extLst>
              <a:ext uri="{FF2B5EF4-FFF2-40B4-BE49-F238E27FC236}">
                <a16:creationId xmlns:a16="http://schemas.microsoft.com/office/drawing/2014/main" id="{3E8FF31D-01B5-4209-A4AD-AD2BB9A408F1}"/>
              </a:ext>
            </a:extLst>
          </p:cNvPr>
          <p:cNvSpPr>
            <a:spLocks noChangeArrowheads="1"/>
          </p:cNvSpPr>
          <p:nvPr/>
        </p:nvSpPr>
        <p:spPr bwMode="auto">
          <a:xfrm>
            <a:off x="323850" y="914400"/>
            <a:ext cx="84963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marL="0" indent="0" eaLnBrk="1" hangingPunct="1">
              <a:lnSpc>
                <a:spcPct val="125000"/>
              </a:lnSpc>
              <a:spcBef>
                <a:spcPct val="20000"/>
              </a:spcBef>
              <a:buFontTx/>
              <a:buAutoNum type="arabicParenR"/>
              <a:defRPr/>
            </a:pPr>
            <a:r>
              <a:rPr lang="it-IT" altLang="it-IT" sz="2500" b="1" u="sng" dirty="0">
                <a:latin typeface="+mj-lt"/>
              </a:rPr>
              <a:t>Soggetti non residenti con Stabile Organizzazione (segue)</a:t>
            </a:r>
          </a:p>
        </p:txBody>
      </p:sp>
      <p:sp>
        <p:nvSpPr>
          <p:cNvPr id="53254" name="Rectangle 7">
            <a:extLst>
              <a:ext uri="{FF2B5EF4-FFF2-40B4-BE49-F238E27FC236}">
                <a16:creationId xmlns:a16="http://schemas.microsoft.com/office/drawing/2014/main" id="{711A6CA8-CD57-4363-8A57-FE502335E36E}"/>
              </a:ext>
            </a:extLst>
          </p:cNvPr>
          <p:cNvSpPr>
            <a:spLocks noChangeArrowheads="1"/>
          </p:cNvSpPr>
          <p:nvPr/>
        </p:nvSpPr>
        <p:spPr bwMode="auto">
          <a:xfrm>
            <a:off x="323850" y="1660525"/>
            <a:ext cx="8431213" cy="343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25000"/>
              </a:lnSpc>
              <a:spcBef>
                <a:spcPct val="20000"/>
              </a:spcBef>
              <a:defRPr/>
            </a:pPr>
            <a:r>
              <a:rPr lang="it-IT" altLang="it-IT" sz="2400" dirty="0">
                <a:latin typeface="+mj-lt"/>
              </a:rPr>
              <a:t>Ciò significa che, per le società ed enti commerciali NON residenti, l’esistenza di una </a:t>
            </a:r>
            <a:r>
              <a:rPr lang="it-IT" altLang="it-IT" sz="2400" b="1" dirty="0">
                <a:latin typeface="+mj-lt"/>
              </a:rPr>
              <a:t>stabile organizzazione </a:t>
            </a:r>
            <a:r>
              <a:rPr lang="it-IT" altLang="it-IT" sz="2400" dirty="0">
                <a:latin typeface="+mj-lt"/>
              </a:rPr>
              <a:t>nel nostro Paese conduce:</a:t>
            </a:r>
          </a:p>
          <a:p>
            <a:pPr algn="just" eaLnBrk="1" hangingPunct="1">
              <a:lnSpc>
                <a:spcPct val="125000"/>
              </a:lnSpc>
              <a:spcBef>
                <a:spcPct val="20000"/>
              </a:spcBef>
              <a:defRPr/>
            </a:pPr>
            <a:r>
              <a:rPr lang="it-IT" altLang="it-IT" sz="2400" dirty="0">
                <a:latin typeface="+mj-lt"/>
                <a:sym typeface="Wingdings" panose="05000000000000000000" pitchFamily="2" charset="2"/>
              </a:rPr>
              <a:t> da un lato</a:t>
            </a:r>
            <a:r>
              <a:rPr lang="it-IT" altLang="it-IT" sz="2400" dirty="0">
                <a:latin typeface="+mj-lt"/>
              </a:rPr>
              <a:t> alla tassabilità in Italia del reddito di impresa derivante  dalle attività esercitate nel territorio dello Stato;</a:t>
            </a:r>
          </a:p>
          <a:p>
            <a:pPr algn="just" eaLnBrk="1" hangingPunct="1">
              <a:lnSpc>
                <a:spcPct val="125000"/>
              </a:lnSpc>
              <a:spcBef>
                <a:spcPct val="20000"/>
              </a:spcBef>
              <a:defRPr/>
            </a:pPr>
            <a:r>
              <a:rPr lang="it-IT" altLang="it-IT" sz="2400" dirty="0">
                <a:latin typeface="+mj-lt"/>
                <a:sym typeface="Wingdings" panose="05000000000000000000" pitchFamily="2" charset="2"/>
              </a:rPr>
              <a:t> dall’altro al</a:t>
            </a:r>
            <a:r>
              <a:rPr lang="it-IT" altLang="it-IT" sz="2400" dirty="0">
                <a:latin typeface="+mj-lt"/>
              </a:rPr>
              <a:t>la tassabilità in Italia di alcune tipologie di reddito non conseguite mediante la S.O. (cd “</a:t>
            </a:r>
            <a:r>
              <a:rPr lang="it-IT" altLang="it-IT" sz="2400" b="1" dirty="0">
                <a:latin typeface="+mj-lt"/>
              </a:rPr>
              <a:t>forza di attrazione della stabile organizzazione</a:t>
            </a:r>
            <a:r>
              <a:rPr lang="it-IT" altLang="it-IT" sz="2400" dirty="0">
                <a:latin typeface="+mj-lt"/>
              </a:rPr>
              <a:t>”)</a:t>
            </a:r>
          </a:p>
        </p:txBody>
      </p:sp>
      <p:sp>
        <p:nvSpPr>
          <p:cNvPr id="2" name="Segnaposto piè di pagina 1">
            <a:extLst>
              <a:ext uri="{FF2B5EF4-FFF2-40B4-BE49-F238E27FC236}">
                <a16:creationId xmlns:a16="http://schemas.microsoft.com/office/drawing/2014/main" id="{1A24AE81-20BA-4DB7-B4FB-E2813CE8878A}"/>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9BCD3382-07E2-4562-B087-DB8674C4D86E}"/>
              </a:ext>
            </a:extLst>
          </p:cNvPr>
          <p:cNvSpPr>
            <a:spLocks noGrp="1"/>
          </p:cNvSpPr>
          <p:nvPr>
            <p:ph type="sldNum" sz="quarter" idx="12"/>
          </p:nvPr>
        </p:nvSpPr>
        <p:spPr/>
        <p:txBody>
          <a:bodyPr/>
          <a:lstStyle/>
          <a:p>
            <a:pPr>
              <a:defRPr/>
            </a:pPr>
            <a:fld id="{EE3EF9B7-C742-497C-8CD1-FE1104DC0899}" type="slidenum">
              <a:rPr lang="it-IT" altLang="it-IT" smtClean="0"/>
              <a:pPr>
                <a:defRPr/>
              </a:pPr>
              <a:t>24</a:t>
            </a:fld>
            <a:endParaRPr lang="it-IT" altLang="it-IT"/>
          </a:p>
        </p:txBody>
      </p:sp>
      <p:sp>
        <p:nvSpPr>
          <p:cNvPr id="10" name="Rectangle 2">
            <a:extLst>
              <a:ext uri="{FF2B5EF4-FFF2-40B4-BE49-F238E27FC236}">
                <a16:creationId xmlns:a16="http://schemas.microsoft.com/office/drawing/2014/main" id="{6DBBCF7F-94C9-4D10-8942-0E3D26D06EE6}"/>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Redditi prodotti in Italia</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26D5129-B2D9-4A82-8B1E-B251E516D53A}"/>
              </a:ext>
            </a:extLst>
          </p:cNvPr>
          <p:cNvSpPr>
            <a:spLocks noChangeArrowheads="1"/>
          </p:cNvSpPr>
          <p:nvPr/>
        </p:nvSpPr>
        <p:spPr bwMode="auto">
          <a:xfrm>
            <a:off x="838200" y="26670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90000"/>
              </a:lnSpc>
              <a:spcBef>
                <a:spcPct val="20000"/>
              </a:spcBef>
            </a:pPr>
            <a:endParaRPr lang="it-IT" altLang="it-IT" sz="2000">
              <a:latin typeface="Arial" panose="020B0604020202020204" pitchFamily="34" charset="0"/>
            </a:endParaRPr>
          </a:p>
          <a:p>
            <a:pPr lvl="1" algn="just">
              <a:lnSpc>
                <a:spcPct val="120000"/>
              </a:lnSpc>
            </a:pPr>
            <a:endParaRPr lang="it-IT" altLang="it-IT" sz="2000">
              <a:latin typeface="Arial" panose="020B0604020202020204" pitchFamily="34" charset="0"/>
            </a:endParaRPr>
          </a:p>
          <a:p>
            <a:pPr lvl="1" algn="just">
              <a:lnSpc>
                <a:spcPct val="120000"/>
              </a:lnSpc>
            </a:pPr>
            <a:endParaRPr lang="it-IT" altLang="it-IT" sz="2000">
              <a:latin typeface="Arial" panose="020B0604020202020204" pitchFamily="34" charset="0"/>
            </a:endParaRPr>
          </a:p>
        </p:txBody>
      </p:sp>
      <p:sp>
        <p:nvSpPr>
          <p:cNvPr id="57347" name="Rectangle 4">
            <a:extLst>
              <a:ext uri="{FF2B5EF4-FFF2-40B4-BE49-F238E27FC236}">
                <a16:creationId xmlns:a16="http://schemas.microsoft.com/office/drawing/2014/main" id="{4F423949-6191-4532-889A-6274B63A6DB0}"/>
              </a:ext>
            </a:extLst>
          </p:cNvPr>
          <p:cNvSpPr>
            <a:spLocks noChangeArrowheads="1"/>
          </p:cNvSpPr>
          <p:nvPr/>
        </p:nvSpPr>
        <p:spPr bwMode="auto">
          <a:xfrm>
            <a:off x="609600" y="9144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914400" indent="-45720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lvl="1" algn="just">
              <a:lnSpc>
                <a:spcPct val="120000"/>
              </a:lnSpc>
            </a:pPr>
            <a:endParaRPr lang="it-IT" altLang="it-IT" sz="2000">
              <a:latin typeface="Arial" panose="020B0604020202020204" pitchFamily="34" charset="0"/>
            </a:endParaRPr>
          </a:p>
          <a:p>
            <a:pPr lvl="1" algn="just">
              <a:lnSpc>
                <a:spcPct val="120000"/>
              </a:lnSpc>
            </a:pPr>
            <a:r>
              <a:rPr lang="en-US" altLang="it-IT" sz="2000">
                <a:latin typeface="Arial" panose="020B0604020202020204" pitchFamily="34" charset="0"/>
              </a:rPr>
              <a:t>	</a:t>
            </a:r>
          </a:p>
          <a:p>
            <a:pPr lvl="1" algn="just">
              <a:lnSpc>
                <a:spcPct val="120000"/>
              </a:lnSpc>
              <a:buFontTx/>
              <a:buChar char="•"/>
            </a:pPr>
            <a:endParaRPr lang="it-IT" altLang="it-IT" sz="2000">
              <a:latin typeface="Arial" panose="020B0604020202020204" pitchFamily="34" charset="0"/>
            </a:endParaRPr>
          </a:p>
        </p:txBody>
      </p:sp>
      <p:sp>
        <p:nvSpPr>
          <p:cNvPr id="57348" name="Rectangle 5">
            <a:extLst>
              <a:ext uri="{FF2B5EF4-FFF2-40B4-BE49-F238E27FC236}">
                <a16:creationId xmlns:a16="http://schemas.microsoft.com/office/drawing/2014/main" id="{B5B3F6B8-86DF-4901-A225-9E526017504C}"/>
              </a:ext>
            </a:extLst>
          </p:cNvPr>
          <p:cNvSpPr>
            <a:spLocks noChangeArrowheads="1"/>
          </p:cNvSpPr>
          <p:nvPr/>
        </p:nvSpPr>
        <p:spPr bwMode="auto">
          <a:xfrm>
            <a:off x="762000" y="10668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90000"/>
              </a:lnSpc>
              <a:spcBef>
                <a:spcPct val="20000"/>
              </a:spcBef>
            </a:pPr>
            <a:r>
              <a:rPr lang="it-IT" altLang="it-IT" sz="2000">
                <a:latin typeface="Arial" panose="020B0604020202020204" pitchFamily="34" charset="0"/>
              </a:rPr>
              <a:t>	</a:t>
            </a:r>
          </a:p>
          <a:p>
            <a:pPr lvl="1" algn="just">
              <a:lnSpc>
                <a:spcPct val="120000"/>
              </a:lnSpc>
            </a:pPr>
            <a:endParaRPr lang="en-US" altLang="it-IT" sz="2000">
              <a:latin typeface="Arial" panose="020B0604020202020204" pitchFamily="34" charset="0"/>
            </a:endParaRPr>
          </a:p>
          <a:p>
            <a:pPr lvl="1" algn="just">
              <a:lnSpc>
                <a:spcPct val="120000"/>
              </a:lnSpc>
              <a:buFontTx/>
              <a:buChar char="•"/>
            </a:pPr>
            <a:endParaRPr lang="it-IT" altLang="it-IT" sz="2000">
              <a:latin typeface="Arial" panose="020B0604020202020204" pitchFamily="34" charset="0"/>
            </a:endParaRPr>
          </a:p>
          <a:p>
            <a:pPr lvl="1" algn="just">
              <a:lnSpc>
                <a:spcPct val="120000"/>
              </a:lnSpc>
            </a:pPr>
            <a:endParaRPr lang="it-IT" altLang="it-IT" sz="2000">
              <a:latin typeface="Arial" panose="020B0604020202020204" pitchFamily="34" charset="0"/>
            </a:endParaRPr>
          </a:p>
          <a:p>
            <a:pPr lvl="1" algn="just">
              <a:lnSpc>
                <a:spcPct val="120000"/>
              </a:lnSpc>
            </a:pPr>
            <a:endParaRPr lang="it-IT" altLang="it-IT" sz="2000">
              <a:latin typeface="Arial" panose="020B0604020202020204" pitchFamily="34" charset="0"/>
            </a:endParaRPr>
          </a:p>
          <a:p>
            <a:pPr lvl="1" algn="just">
              <a:lnSpc>
                <a:spcPct val="120000"/>
              </a:lnSpc>
            </a:pPr>
            <a:r>
              <a:rPr lang="en-US" altLang="it-IT" sz="2000">
                <a:latin typeface="Arial" panose="020B0604020202020204" pitchFamily="34" charset="0"/>
              </a:rPr>
              <a:t>	</a:t>
            </a:r>
          </a:p>
          <a:p>
            <a:pPr lvl="1" algn="just">
              <a:lnSpc>
                <a:spcPct val="120000"/>
              </a:lnSpc>
              <a:buFontTx/>
              <a:buChar char="•"/>
            </a:pPr>
            <a:endParaRPr lang="it-IT" altLang="it-IT" sz="2000">
              <a:latin typeface="Arial" panose="020B0604020202020204" pitchFamily="34" charset="0"/>
            </a:endParaRPr>
          </a:p>
        </p:txBody>
      </p:sp>
      <p:sp>
        <p:nvSpPr>
          <p:cNvPr id="55301" name="Rettangolo 8">
            <a:extLst>
              <a:ext uri="{FF2B5EF4-FFF2-40B4-BE49-F238E27FC236}">
                <a16:creationId xmlns:a16="http://schemas.microsoft.com/office/drawing/2014/main" id="{55E00205-6F16-482D-9DC5-1774F2863950}"/>
              </a:ext>
            </a:extLst>
          </p:cNvPr>
          <p:cNvSpPr>
            <a:spLocks noChangeArrowheads="1"/>
          </p:cNvSpPr>
          <p:nvPr/>
        </p:nvSpPr>
        <p:spPr bwMode="auto">
          <a:xfrm>
            <a:off x="425450" y="982663"/>
            <a:ext cx="8001000" cy="156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marL="0" indent="0" eaLnBrk="1" hangingPunct="1">
              <a:lnSpc>
                <a:spcPct val="125000"/>
              </a:lnSpc>
              <a:spcBef>
                <a:spcPct val="20000"/>
              </a:spcBef>
              <a:buFontTx/>
              <a:buAutoNum type="arabicParenR"/>
              <a:defRPr/>
            </a:pPr>
            <a:r>
              <a:rPr lang="it-IT" altLang="it-IT" sz="2500" b="1" u="sng" dirty="0">
                <a:latin typeface="+mj-lt"/>
              </a:rPr>
              <a:t>Soggetti non residenti senza S.O.</a:t>
            </a:r>
          </a:p>
          <a:p>
            <a:pPr marL="0" indent="0" algn="just" eaLnBrk="1" hangingPunct="1">
              <a:lnSpc>
                <a:spcPct val="125000"/>
              </a:lnSpc>
              <a:spcBef>
                <a:spcPct val="20000"/>
              </a:spcBef>
              <a:defRPr/>
            </a:pPr>
            <a:r>
              <a:rPr lang="it-IT" altLang="it-IT" sz="2400" dirty="0">
                <a:latin typeface="+mj-lt"/>
              </a:rPr>
              <a:t>Il reddito complessivo si determina sommando tra loro i vari redditi prodotti nel territorio italiano</a:t>
            </a:r>
          </a:p>
        </p:txBody>
      </p:sp>
      <p:sp>
        <p:nvSpPr>
          <p:cNvPr id="55302" name="Freccia a sinistra 9">
            <a:extLst>
              <a:ext uri="{FF2B5EF4-FFF2-40B4-BE49-F238E27FC236}">
                <a16:creationId xmlns:a16="http://schemas.microsoft.com/office/drawing/2014/main" id="{9345265B-ED14-4246-AC7F-56137776869C}"/>
              </a:ext>
            </a:extLst>
          </p:cNvPr>
          <p:cNvSpPr>
            <a:spLocks noChangeArrowheads="1"/>
          </p:cNvSpPr>
          <p:nvPr/>
        </p:nvSpPr>
        <p:spPr bwMode="auto">
          <a:xfrm rot="-5400000">
            <a:off x="4325144" y="2512219"/>
            <a:ext cx="523875" cy="928687"/>
          </a:xfrm>
          <a:prstGeom prst="leftArrow">
            <a:avLst>
              <a:gd name="adj1" fmla="val 60000"/>
              <a:gd name="adj2" fmla="val 50000"/>
            </a:avLst>
          </a:prstGeom>
          <a:solidFill>
            <a:schemeClr val="accent1">
              <a:lumMod val="20000"/>
              <a:lumOff val="80000"/>
            </a:schemeClr>
          </a:solidFill>
          <a:ln w="9525">
            <a:solidFill>
              <a:srgbClr val="8000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defRPr/>
            </a:pPr>
            <a:endParaRPr lang="it-IT" altLang="it-IT">
              <a:latin typeface="Arial" panose="020B0604020202020204" pitchFamily="34" charset="0"/>
            </a:endParaRPr>
          </a:p>
        </p:txBody>
      </p:sp>
      <p:sp>
        <p:nvSpPr>
          <p:cNvPr id="1013766" name="Rectangle 6">
            <a:extLst>
              <a:ext uri="{FF2B5EF4-FFF2-40B4-BE49-F238E27FC236}">
                <a16:creationId xmlns:a16="http://schemas.microsoft.com/office/drawing/2014/main" id="{9702CAA6-6F9B-4098-B1CA-D5C552541C96}"/>
              </a:ext>
            </a:extLst>
          </p:cNvPr>
          <p:cNvSpPr>
            <a:spLocks noChangeArrowheads="1"/>
          </p:cNvSpPr>
          <p:nvPr/>
        </p:nvSpPr>
        <p:spPr bwMode="auto">
          <a:xfrm>
            <a:off x="609600" y="3429000"/>
            <a:ext cx="7924800" cy="27114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lstStyle/>
          <a:p>
            <a:pPr algn="just" eaLnBrk="1" hangingPunct="1">
              <a:lnSpc>
                <a:spcPct val="125000"/>
              </a:lnSpc>
              <a:spcBef>
                <a:spcPct val="20000"/>
              </a:spcBef>
              <a:buFont typeface="Wingdings" pitchFamily="2" charset="2"/>
              <a:buChar char="à"/>
              <a:defRPr/>
            </a:pPr>
            <a:r>
              <a:rPr lang="it-IT" sz="2400" dirty="0">
                <a:solidFill>
                  <a:schemeClr val="tx1"/>
                </a:solidFill>
                <a:latin typeface="+mj-lt"/>
              </a:rPr>
              <a:t>  sulla base dei criteri di collegamento territoriale   	contemplati nell’art. 23 TUIR</a:t>
            </a:r>
          </a:p>
          <a:p>
            <a:pPr algn="just" eaLnBrk="1" hangingPunct="1">
              <a:lnSpc>
                <a:spcPct val="125000"/>
              </a:lnSpc>
              <a:spcBef>
                <a:spcPct val="20000"/>
              </a:spcBef>
              <a:defRPr/>
            </a:pPr>
            <a:r>
              <a:rPr lang="it-IT" sz="2400" dirty="0">
                <a:solidFill>
                  <a:schemeClr val="tx1"/>
                </a:solidFill>
                <a:latin typeface="+mj-lt"/>
                <a:sym typeface="Wingdings" pitchFamily="2" charset="2"/>
              </a:rPr>
              <a:t> 	</a:t>
            </a:r>
            <a:r>
              <a:rPr lang="it-IT" sz="2400" u="sng" dirty="0">
                <a:solidFill>
                  <a:schemeClr val="tx1"/>
                </a:solidFill>
                <a:latin typeface="+mj-lt"/>
              </a:rPr>
              <a:t>separatamente per ciascuna categoria reddituale </a:t>
            </a:r>
            <a:r>
              <a:rPr lang="it-IT" sz="2400" dirty="0">
                <a:solidFill>
                  <a:schemeClr val="tx1"/>
                </a:solidFill>
                <a:latin typeface="+mj-lt"/>
              </a:rPr>
              <a:t>(con 	l’eccezione dei redditi d’impresa) secondo la 	normativa 	IRPEF (si applicano le norme del Titolo I del TUIR)</a:t>
            </a:r>
          </a:p>
        </p:txBody>
      </p:sp>
      <p:sp>
        <p:nvSpPr>
          <p:cNvPr id="2" name="Segnaposto piè di pagina 1">
            <a:extLst>
              <a:ext uri="{FF2B5EF4-FFF2-40B4-BE49-F238E27FC236}">
                <a16:creationId xmlns:a16="http://schemas.microsoft.com/office/drawing/2014/main" id="{0E1E5DB9-6578-44AE-A917-4013EAA8E8B0}"/>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03D5D79C-BB77-45BF-9C92-3DB5D88326B8}"/>
              </a:ext>
            </a:extLst>
          </p:cNvPr>
          <p:cNvSpPr>
            <a:spLocks noGrp="1"/>
          </p:cNvSpPr>
          <p:nvPr>
            <p:ph type="sldNum" sz="quarter" idx="12"/>
          </p:nvPr>
        </p:nvSpPr>
        <p:spPr/>
        <p:txBody>
          <a:bodyPr/>
          <a:lstStyle/>
          <a:p>
            <a:pPr>
              <a:defRPr/>
            </a:pPr>
            <a:fld id="{80C03BC7-D47C-4FDA-B9A0-E2CA9281FFD5}" type="slidenum">
              <a:rPr lang="it-IT" altLang="it-IT" smtClean="0"/>
              <a:pPr>
                <a:defRPr/>
              </a:pPr>
              <a:t>25</a:t>
            </a:fld>
            <a:endParaRPr lang="it-IT" altLang="it-IT"/>
          </a:p>
        </p:txBody>
      </p:sp>
      <p:sp>
        <p:nvSpPr>
          <p:cNvPr id="11" name="Rectangle 2">
            <a:extLst>
              <a:ext uri="{FF2B5EF4-FFF2-40B4-BE49-F238E27FC236}">
                <a16:creationId xmlns:a16="http://schemas.microsoft.com/office/drawing/2014/main" id="{AA0A1E6A-F8F2-4F11-BB34-5A55E0AD04C0}"/>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Redditi prodotti in Italia</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D5A0169C-9B49-4BDD-BB2B-3F64E4E41659}"/>
              </a:ext>
            </a:extLst>
          </p:cNvPr>
          <p:cNvSpPr>
            <a:spLocks noChangeArrowheads="1"/>
          </p:cNvSpPr>
          <p:nvPr/>
        </p:nvSpPr>
        <p:spPr bwMode="auto">
          <a:xfrm>
            <a:off x="838200" y="26670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90000"/>
              </a:lnSpc>
              <a:spcBef>
                <a:spcPct val="20000"/>
              </a:spcBef>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endParaRPr lang="it-IT" altLang="it-IT" sz="1500">
              <a:latin typeface="Arial" panose="020B0604020202020204" pitchFamily="34" charset="0"/>
            </a:endParaRPr>
          </a:p>
        </p:txBody>
      </p:sp>
      <p:sp>
        <p:nvSpPr>
          <p:cNvPr id="59395" name="Rectangle 3">
            <a:extLst>
              <a:ext uri="{FF2B5EF4-FFF2-40B4-BE49-F238E27FC236}">
                <a16:creationId xmlns:a16="http://schemas.microsoft.com/office/drawing/2014/main" id="{D791C116-3426-4F4C-A903-93F0B860900F}"/>
              </a:ext>
            </a:extLst>
          </p:cNvPr>
          <p:cNvSpPr>
            <a:spLocks noChangeArrowheads="1"/>
          </p:cNvSpPr>
          <p:nvPr/>
        </p:nvSpPr>
        <p:spPr bwMode="auto">
          <a:xfrm>
            <a:off x="685800" y="9144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371600" indent="-4572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40000"/>
              </a:lnSpc>
              <a:spcBef>
                <a:spcPct val="20000"/>
              </a:spcBef>
            </a:pPr>
            <a:r>
              <a:rPr lang="it-IT" altLang="it-IT">
                <a:latin typeface="Arial" panose="020B0604020202020204" pitchFamily="34" charset="0"/>
              </a:rPr>
              <a:t>	</a:t>
            </a:r>
          </a:p>
          <a:p>
            <a:pPr algn="just">
              <a:lnSpc>
                <a:spcPct val="120000"/>
              </a:lnSpc>
              <a:spcBef>
                <a:spcPct val="55000"/>
              </a:spcBef>
            </a:pPr>
            <a:r>
              <a:rPr lang="it-IT" altLang="it-IT" sz="1200">
                <a:latin typeface="Arial" panose="020B0604020202020204" pitchFamily="34" charset="0"/>
              </a:rPr>
              <a:t>	</a:t>
            </a:r>
            <a:endParaRPr lang="it-IT" altLang="it-IT" sz="1600">
              <a:latin typeface="Arial" panose="020B0604020202020204" pitchFamily="34" charset="0"/>
            </a:endParaRPr>
          </a:p>
          <a:p>
            <a:pPr lvl="2" algn="just">
              <a:lnSpc>
                <a:spcPct val="120000"/>
              </a:lnSpc>
            </a:pPr>
            <a:r>
              <a:rPr lang="it-IT" altLang="it-IT">
                <a:latin typeface="Arial" panose="020B0604020202020204" pitchFamily="34" charset="0"/>
              </a:rPr>
              <a:t>	</a:t>
            </a:r>
          </a:p>
          <a:p>
            <a:pPr lvl="2" algn="just">
              <a:lnSpc>
                <a:spcPct val="120000"/>
              </a:lnSpc>
              <a:buFontTx/>
              <a:buChar char="•"/>
            </a:pPr>
            <a:endParaRPr lang="it-IT" altLang="it-IT">
              <a:latin typeface="Arial" panose="020B0604020202020204" pitchFamily="34" charset="0"/>
            </a:endParaRPr>
          </a:p>
        </p:txBody>
      </p:sp>
      <p:sp>
        <p:nvSpPr>
          <p:cNvPr id="59396" name="Rectangle 4">
            <a:extLst>
              <a:ext uri="{FF2B5EF4-FFF2-40B4-BE49-F238E27FC236}">
                <a16:creationId xmlns:a16="http://schemas.microsoft.com/office/drawing/2014/main" id="{9FB38C76-4B3E-43FE-8C53-77DB3807F1CF}"/>
              </a:ext>
            </a:extLst>
          </p:cNvPr>
          <p:cNvSpPr>
            <a:spLocks noChangeArrowheads="1"/>
          </p:cNvSpPr>
          <p:nvPr/>
        </p:nvSpPr>
        <p:spPr bwMode="auto">
          <a:xfrm>
            <a:off x="609600" y="9144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914400" indent="-45720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lvl="1" algn="just">
              <a:lnSpc>
                <a:spcPct val="120000"/>
              </a:lnSpc>
            </a:pPr>
            <a:endParaRPr lang="it-IT" altLang="it-IT">
              <a:latin typeface="Arial" panose="020B0604020202020204" pitchFamily="34" charset="0"/>
            </a:endParaRPr>
          </a:p>
          <a:p>
            <a:pPr lvl="1" algn="just">
              <a:lnSpc>
                <a:spcPct val="120000"/>
              </a:lnSpc>
            </a:pPr>
            <a:r>
              <a:rPr lang="en-US" altLang="it-IT">
                <a:latin typeface="Arial" panose="020B0604020202020204" pitchFamily="34" charset="0"/>
              </a:rPr>
              <a:t>	</a:t>
            </a:r>
          </a:p>
          <a:p>
            <a:pPr lvl="1" algn="just">
              <a:lnSpc>
                <a:spcPct val="120000"/>
              </a:lnSpc>
              <a:buFontTx/>
              <a:buChar char="•"/>
            </a:pPr>
            <a:endParaRPr lang="it-IT" altLang="it-IT">
              <a:latin typeface="Arial" panose="020B0604020202020204" pitchFamily="34" charset="0"/>
            </a:endParaRPr>
          </a:p>
        </p:txBody>
      </p:sp>
      <p:sp>
        <p:nvSpPr>
          <p:cNvPr id="59397" name="Rectangle 5">
            <a:extLst>
              <a:ext uri="{FF2B5EF4-FFF2-40B4-BE49-F238E27FC236}">
                <a16:creationId xmlns:a16="http://schemas.microsoft.com/office/drawing/2014/main" id="{14F34F0C-6404-4BA1-BBFB-C9521B4AFD3E}"/>
              </a:ext>
            </a:extLst>
          </p:cNvPr>
          <p:cNvSpPr>
            <a:spLocks noChangeArrowheads="1"/>
          </p:cNvSpPr>
          <p:nvPr/>
        </p:nvSpPr>
        <p:spPr bwMode="auto">
          <a:xfrm>
            <a:off x="762000" y="10668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90000"/>
              </a:lnSpc>
              <a:spcBef>
                <a:spcPct val="20000"/>
              </a:spcBef>
            </a:pPr>
            <a:r>
              <a:rPr lang="it-IT" altLang="it-IT">
                <a:latin typeface="Arial" panose="020B0604020202020204" pitchFamily="34" charset="0"/>
              </a:rPr>
              <a:t>	</a:t>
            </a:r>
          </a:p>
          <a:p>
            <a:pPr lvl="1" algn="just">
              <a:lnSpc>
                <a:spcPct val="120000"/>
              </a:lnSpc>
            </a:pPr>
            <a:endParaRPr lang="en-US" altLang="it-IT">
              <a:latin typeface="Arial" panose="020B0604020202020204" pitchFamily="34" charset="0"/>
            </a:endParaRPr>
          </a:p>
          <a:p>
            <a:pPr lvl="1" algn="just">
              <a:lnSpc>
                <a:spcPct val="120000"/>
              </a:lnSpc>
              <a:buFontTx/>
              <a:buChar char="•"/>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r>
              <a:rPr lang="en-US" altLang="it-IT">
                <a:latin typeface="Arial" panose="020B0604020202020204" pitchFamily="34" charset="0"/>
              </a:rPr>
              <a:t>	</a:t>
            </a:r>
          </a:p>
          <a:p>
            <a:pPr lvl="1" algn="just">
              <a:lnSpc>
                <a:spcPct val="120000"/>
              </a:lnSpc>
              <a:buFontTx/>
              <a:buChar char="•"/>
            </a:pPr>
            <a:endParaRPr lang="it-IT" altLang="it-IT">
              <a:latin typeface="Arial" panose="020B0604020202020204" pitchFamily="34" charset="0"/>
            </a:endParaRPr>
          </a:p>
        </p:txBody>
      </p:sp>
      <p:sp>
        <p:nvSpPr>
          <p:cNvPr id="57350" name="Rectangle 6">
            <a:extLst>
              <a:ext uri="{FF2B5EF4-FFF2-40B4-BE49-F238E27FC236}">
                <a16:creationId xmlns:a16="http://schemas.microsoft.com/office/drawing/2014/main" id="{931AAE09-AEE1-4F17-8AC4-377E094E7E37}"/>
              </a:ext>
            </a:extLst>
          </p:cNvPr>
          <p:cNvSpPr>
            <a:spLocks noChangeArrowheads="1"/>
          </p:cNvSpPr>
          <p:nvPr/>
        </p:nvSpPr>
        <p:spPr bwMode="auto">
          <a:xfrm>
            <a:off x="455613" y="996950"/>
            <a:ext cx="8078787"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ctr" eaLnBrk="1" hangingPunct="1">
              <a:lnSpc>
                <a:spcPct val="125000"/>
              </a:lnSpc>
              <a:spcBef>
                <a:spcPct val="20000"/>
              </a:spcBef>
              <a:defRPr/>
            </a:pPr>
            <a:r>
              <a:rPr lang="it-IT" altLang="it-IT" sz="2400" b="1" dirty="0">
                <a:latin typeface="+mj-lt"/>
              </a:rPr>
              <a:t>La Stabile Organizzazione è…</a:t>
            </a:r>
          </a:p>
          <a:p>
            <a:pPr algn="just" eaLnBrk="1" hangingPunct="1">
              <a:lnSpc>
                <a:spcPct val="125000"/>
              </a:lnSpc>
              <a:spcBef>
                <a:spcPct val="20000"/>
              </a:spcBef>
              <a:buFontTx/>
              <a:buChar char="•"/>
              <a:defRPr/>
            </a:pPr>
            <a:r>
              <a:rPr lang="it-IT" altLang="it-IT" sz="2400" dirty="0">
                <a:latin typeface="+mj-lt"/>
              </a:rPr>
              <a:t>una figura giuridica propria del diritto tributario rilevante nell’imposizione dell’attività internazionale delle imprese;</a:t>
            </a:r>
          </a:p>
          <a:p>
            <a:pPr algn="just" eaLnBrk="1" hangingPunct="1">
              <a:lnSpc>
                <a:spcPct val="125000"/>
              </a:lnSpc>
              <a:spcBef>
                <a:spcPct val="20000"/>
              </a:spcBef>
              <a:buFontTx/>
              <a:buChar char="•"/>
              <a:defRPr/>
            </a:pPr>
            <a:r>
              <a:rPr lang="it-IT" altLang="it-IT" sz="2400" dirty="0">
                <a:latin typeface="+mj-lt"/>
              </a:rPr>
              <a:t>presa in considerazione, tanto dai trattati internazionali quanto dalla normativa domestica, alla stregua di elemento di localizzazione territoriale del reddito prodotto da imprese che operano in più paesi; </a:t>
            </a:r>
          </a:p>
          <a:p>
            <a:pPr algn="just" eaLnBrk="1" hangingPunct="1">
              <a:lnSpc>
                <a:spcPct val="125000"/>
              </a:lnSpc>
              <a:spcBef>
                <a:spcPct val="20000"/>
              </a:spcBef>
              <a:buFontTx/>
              <a:buChar char="•"/>
              <a:defRPr/>
            </a:pPr>
            <a:r>
              <a:rPr lang="it-IT" altLang="it-IT" sz="2400" dirty="0">
                <a:latin typeface="+mj-lt"/>
              </a:rPr>
              <a:t>l’elemento di fatto che permette il collegamento tra il nostro Paese e l’attività d’impresa ivi svolta dai non residenti</a:t>
            </a:r>
          </a:p>
        </p:txBody>
      </p:sp>
      <p:sp>
        <p:nvSpPr>
          <p:cNvPr id="2" name="Segnaposto piè di pagina 1">
            <a:extLst>
              <a:ext uri="{FF2B5EF4-FFF2-40B4-BE49-F238E27FC236}">
                <a16:creationId xmlns:a16="http://schemas.microsoft.com/office/drawing/2014/main" id="{AF068D26-4A32-4D82-A5B1-4A946D098895}"/>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D936823C-8DD4-474F-BCA6-7EFB6F771122}"/>
              </a:ext>
            </a:extLst>
          </p:cNvPr>
          <p:cNvSpPr>
            <a:spLocks noGrp="1"/>
          </p:cNvSpPr>
          <p:nvPr>
            <p:ph type="sldNum" sz="quarter" idx="12"/>
          </p:nvPr>
        </p:nvSpPr>
        <p:spPr/>
        <p:txBody>
          <a:bodyPr/>
          <a:lstStyle/>
          <a:p>
            <a:pPr>
              <a:defRPr/>
            </a:pPr>
            <a:fld id="{DA630F72-65F9-4AE4-BCCD-336F4611901A}" type="slidenum">
              <a:rPr lang="it-IT" altLang="it-IT" smtClean="0"/>
              <a:pPr>
                <a:defRPr/>
              </a:pPr>
              <a:t>26</a:t>
            </a:fld>
            <a:endParaRPr lang="it-IT" altLang="it-IT"/>
          </a:p>
        </p:txBody>
      </p:sp>
      <p:sp>
        <p:nvSpPr>
          <p:cNvPr id="10" name="Rectangle 2">
            <a:extLst>
              <a:ext uri="{FF2B5EF4-FFF2-40B4-BE49-F238E27FC236}">
                <a16:creationId xmlns:a16="http://schemas.microsoft.com/office/drawing/2014/main" id="{C137CE0E-64AF-4C7D-9E6D-82DDF86D2710}"/>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La stabile organizzazione</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a:extLst>
              <a:ext uri="{FF2B5EF4-FFF2-40B4-BE49-F238E27FC236}">
                <a16:creationId xmlns:a16="http://schemas.microsoft.com/office/drawing/2014/main" id="{67CBB573-1E9F-4E75-AD85-525F9EB4F7D1}"/>
              </a:ext>
            </a:extLst>
          </p:cNvPr>
          <p:cNvSpPr txBox="1">
            <a:spLocks noChangeArrowheads="1"/>
          </p:cNvSpPr>
          <p:nvPr/>
        </p:nvSpPr>
        <p:spPr bwMode="auto">
          <a:xfrm>
            <a:off x="427038" y="1052513"/>
            <a:ext cx="8023225" cy="1079500"/>
          </a:xfrm>
          <a:prstGeom prst="rect">
            <a:avLst/>
          </a:prstGeom>
          <a:noFill/>
          <a:ln>
            <a:noFill/>
            <a:headEnd/>
            <a:tailEnd/>
          </a:ln>
        </p:spPr>
        <p:style>
          <a:lnRef idx="2">
            <a:schemeClr val="accent4"/>
          </a:lnRef>
          <a:fillRef idx="1">
            <a:schemeClr val="lt1"/>
          </a:fillRef>
          <a:effectRef idx="0">
            <a:schemeClr val="accent4"/>
          </a:effectRef>
          <a:fontRef idx="minor">
            <a:schemeClr val="dk1"/>
          </a:fontRef>
        </p:style>
        <p:txBody>
          <a:bodyPr lIns="180000" tIns="0" rIns="180000" bIns="0"/>
          <a:lstStyle/>
          <a:p>
            <a:pPr eaLnBrk="1" hangingPunct="1">
              <a:lnSpc>
                <a:spcPct val="125000"/>
              </a:lnSpc>
              <a:defRPr/>
            </a:pPr>
            <a:r>
              <a:rPr lang="it-IT" sz="2200" dirty="0">
                <a:solidFill>
                  <a:schemeClr val="tx1"/>
                </a:solidFill>
                <a:latin typeface="+mj-lt"/>
                <a:ea typeface="ＭＳ Ｐゴシック" pitchFamily="34" charset="-128"/>
              </a:rPr>
              <a:t>La struttura dell’art. 162 TUIR riprende sostanzialmente 	quella del corrispondente art. 5 del modello OCSE</a:t>
            </a:r>
          </a:p>
        </p:txBody>
      </p:sp>
      <p:sp>
        <p:nvSpPr>
          <p:cNvPr id="9" name="Freccia a sinistra 8">
            <a:extLst>
              <a:ext uri="{FF2B5EF4-FFF2-40B4-BE49-F238E27FC236}">
                <a16:creationId xmlns:a16="http://schemas.microsoft.com/office/drawing/2014/main" id="{28D66E73-CBB5-4107-83B3-6744B25EA500}"/>
              </a:ext>
            </a:extLst>
          </p:cNvPr>
          <p:cNvSpPr/>
          <p:nvPr/>
        </p:nvSpPr>
        <p:spPr>
          <a:xfrm rot="16200000">
            <a:off x="4140200" y="2138363"/>
            <a:ext cx="792163" cy="1214437"/>
          </a:xfrm>
          <a:prstGeom prst="leftArrow">
            <a:avLst>
              <a:gd name="adj1" fmla="val 60000"/>
              <a:gd name="adj2" fmla="val 50000"/>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sp>
      <p:sp>
        <p:nvSpPr>
          <p:cNvPr id="27658" name="Rettangolo 9">
            <a:extLst>
              <a:ext uri="{FF2B5EF4-FFF2-40B4-BE49-F238E27FC236}">
                <a16:creationId xmlns:a16="http://schemas.microsoft.com/office/drawing/2014/main" id="{97D6A0CC-DB73-4FC9-93BD-C5BF235ED05C}"/>
              </a:ext>
            </a:extLst>
          </p:cNvPr>
          <p:cNvSpPr>
            <a:spLocks noChangeArrowheads="1"/>
          </p:cNvSpPr>
          <p:nvPr/>
        </p:nvSpPr>
        <p:spPr bwMode="auto">
          <a:xfrm>
            <a:off x="427038" y="3484563"/>
            <a:ext cx="8023225" cy="136207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defTabSz="785813" eaLnBrk="1" hangingPunct="1">
              <a:lnSpc>
                <a:spcPct val="125000"/>
              </a:lnSpc>
              <a:buSzPct val="75000"/>
              <a:defRPr/>
            </a:pPr>
            <a:r>
              <a:rPr lang="it-IT" sz="2200" dirty="0">
                <a:latin typeface="+mj-lt"/>
              </a:rPr>
              <a:t>La SO (materiale) è una “</a:t>
            </a:r>
            <a:r>
              <a:rPr lang="it-IT" sz="2200" b="1" i="1" dirty="0">
                <a:latin typeface="+mj-lt"/>
              </a:rPr>
              <a:t>sede fissa di affari per mezzo della quale l’impresa non residente esercita in tutto o in parte la sua attività sul territorio dello Stato”</a:t>
            </a:r>
            <a:endParaRPr lang="it-IT" sz="2200" b="1" dirty="0">
              <a:latin typeface="+mj-lt"/>
            </a:endParaRPr>
          </a:p>
        </p:txBody>
      </p:sp>
      <p:sp>
        <p:nvSpPr>
          <p:cNvPr id="59401" name="Rectangle 13">
            <a:extLst>
              <a:ext uri="{FF2B5EF4-FFF2-40B4-BE49-F238E27FC236}">
                <a16:creationId xmlns:a16="http://schemas.microsoft.com/office/drawing/2014/main" id="{530AAA79-59B3-40BE-99C8-A683AECE5ADB}"/>
              </a:ext>
            </a:extLst>
          </p:cNvPr>
          <p:cNvSpPr>
            <a:spLocks noChangeArrowheads="1"/>
          </p:cNvSpPr>
          <p:nvPr/>
        </p:nvSpPr>
        <p:spPr bwMode="auto">
          <a:xfrm>
            <a:off x="427038" y="5022850"/>
            <a:ext cx="802322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defRPr>
            </a:lvl9pPr>
          </a:lstStyle>
          <a:p>
            <a:pPr marL="0" lvl="2" algn="just" defTabSz="914400" eaLnBrk="1" hangingPunct="1">
              <a:lnSpc>
                <a:spcPct val="125000"/>
              </a:lnSpc>
              <a:defRPr/>
            </a:pPr>
            <a:r>
              <a:rPr lang="it-IT" altLang="it-IT" sz="2200" dirty="0">
                <a:latin typeface="+mj-lt"/>
              </a:rPr>
              <a:t>Esempi di S.O. sono le </a:t>
            </a:r>
            <a:r>
              <a:rPr lang="it-IT" altLang="it-IT" sz="2200" b="1" dirty="0">
                <a:latin typeface="+mj-lt"/>
              </a:rPr>
              <a:t>filiali</a:t>
            </a:r>
            <a:r>
              <a:rPr lang="it-IT" altLang="it-IT" sz="2200" dirty="0">
                <a:latin typeface="+mj-lt"/>
              </a:rPr>
              <a:t>, le </a:t>
            </a:r>
            <a:r>
              <a:rPr lang="it-IT" altLang="it-IT" sz="2200" b="1" dirty="0">
                <a:latin typeface="+mj-lt"/>
              </a:rPr>
              <a:t>sedi secondarie</a:t>
            </a:r>
            <a:r>
              <a:rPr lang="it-IT" altLang="it-IT" sz="2200" dirty="0">
                <a:latin typeface="+mj-lt"/>
              </a:rPr>
              <a:t>, (con rappresentanza stabile); le </a:t>
            </a:r>
            <a:r>
              <a:rPr lang="it-IT" altLang="it-IT" sz="2200" b="1" dirty="0">
                <a:latin typeface="+mj-lt"/>
              </a:rPr>
              <a:t>unità locali</a:t>
            </a:r>
            <a:r>
              <a:rPr lang="it-IT" altLang="it-IT" sz="2200" dirty="0">
                <a:latin typeface="+mj-lt"/>
              </a:rPr>
              <a:t>; gli u</a:t>
            </a:r>
            <a:r>
              <a:rPr lang="it-IT" altLang="it-IT" sz="2200" b="1" dirty="0">
                <a:latin typeface="+mj-lt"/>
              </a:rPr>
              <a:t>ffici di rappresentanza</a:t>
            </a:r>
            <a:r>
              <a:rPr lang="it-IT" altLang="it-IT" sz="2200" dirty="0">
                <a:latin typeface="+mj-lt"/>
              </a:rPr>
              <a:t>, etc…</a:t>
            </a:r>
          </a:p>
        </p:txBody>
      </p:sp>
      <p:sp>
        <p:nvSpPr>
          <p:cNvPr id="2" name="Segnaposto piè di pagina 1">
            <a:extLst>
              <a:ext uri="{FF2B5EF4-FFF2-40B4-BE49-F238E27FC236}">
                <a16:creationId xmlns:a16="http://schemas.microsoft.com/office/drawing/2014/main" id="{A5993F1B-844E-42AC-B411-E0C03E57FAC3}"/>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1812B1A0-51D4-4C96-BD42-84B7687518ED}"/>
              </a:ext>
            </a:extLst>
          </p:cNvPr>
          <p:cNvSpPr>
            <a:spLocks noGrp="1"/>
          </p:cNvSpPr>
          <p:nvPr>
            <p:ph type="sldNum" sz="quarter" idx="12"/>
          </p:nvPr>
        </p:nvSpPr>
        <p:spPr/>
        <p:txBody>
          <a:bodyPr/>
          <a:lstStyle/>
          <a:p>
            <a:pPr>
              <a:defRPr/>
            </a:pPr>
            <a:fld id="{C67E5BEB-CCC4-45BB-B79C-C244D75D226D}" type="slidenum">
              <a:rPr lang="it-IT" altLang="it-IT" smtClean="0"/>
              <a:pPr>
                <a:defRPr/>
              </a:pPr>
              <a:t>27</a:t>
            </a:fld>
            <a:endParaRPr lang="it-IT" altLang="it-IT"/>
          </a:p>
        </p:txBody>
      </p:sp>
      <p:sp>
        <p:nvSpPr>
          <p:cNvPr id="10" name="Rectangle 2">
            <a:extLst>
              <a:ext uri="{FF2B5EF4-FFF2-40B4-BE49-F238E27FC236}">
                <a16:creationId xmlns:a16="http://schemas.microsoft.com/office/drawing/2014/main" id="{1B4956B2-EC1E-48ED-8741-37CF001F90CE}"/>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La stabile organizzazione</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ttangolo 1">
            <a:extLst>
              <a:ext uri="{FF2B5EF4-FFF2-40B4-BE49-F238E27FC236}">
                <a16:creationId xmlns:a16="http://schemas.microsoft.com/office/drawing/2014/main" id="{862635B5-F652-40A1-B816-2464983B0D7A}"/>
              </a:ext>
            </a:extLst>
          </p:cNvPr>
          <p:cNvSpPr>
            <a:spLocks noChangeArrowheads="1"/>
          </p:cNvSpPr>
          <p:nvPr/>
        </p:nvSpPr>
        <p:spPr bwMode="auto">
          <a:xfrm>
            <a:off x="427038" y="1343025"/>
            <a:ext cx="8177212"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defTabSz="785813">
              <a:defRPr>
                <a:solidFill>
                  <a:schemeClr val="tx1"/>
                </a:solidFill>
                <a:latin typeface="Calibri Light" panose="020F0302020204030204" pitchFamily="34" charset="0"/>
              </a:defRPr>
            </a:lvl1pPr>
            <a:lvl2pPr marL="742950" indent="-285750" defTabSz="785813">
              <a:defRPr>
                <a:solidFill>
                  <a:schemeClr val="tx1"/>
                </a:solidFill>
                <a:latin typeface="Calibri Light" panose="020F0302020204030204" pitchFamily="34" charset="0"/>
              </a:defRPr>
            </a:lvl2pPr>
            <a:lvl3pPr marL="1143000" indent="-228600" defTabSz="785813">
              <a:defRPr>
                <a:solidFill>
                  <a:schemeClr val="tx1"/>
                </a:solidFill>
                <a:latin typeface="Calibri Light" panose="020F0302020204030204" pitchFamily="34" charset="0"/>
              </a:defRPr>
            </a:lvl3pPr>
            <a:lvl4pPr marL="1600200" indent="-228600" defTabSz="785813">
              <a:defRPr>
                <a:solidFill>
                  <a:schemeClr val="tx1"/>
                </a:solidFill>
                <a:latin typeface="Calibri Light" panose="020F0302020204030204" pitchFamily="34" charset="0"/>
              </a:defRPr>
            </a:lvl4pPr>
            <a:lvl5pPr marL="2057400" indent="-228600" defTabSz="785813">
              <a:defRPr>
                <a:solidFill>
                  <a:schemeClr val="tx1"/>
                </a:solidFill>
                <a:latin typeface="Calibri Light" panose="020F0302020204030204" pitchFamily="34" charset="0"/>
              </a:defRPr>
            </a:lvl5pPr>
            <a:lvl6pPr marL="2514600" indent="-228600" defTabSz="785813"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785813"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785813"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785813" eaLnBrk="0" fontAlgn="base" hangingPunct="0">
              <a:spcBef>
                <a:spcPct val="0"/>
              </a:spcBef>
              <a:spcAft>
                <a:spcPct val="0"/>
              </a:spcAft>
              <a:defRPr>
                <a:solidFill>
                  <a:schemeClr val="tx1"/>
                </a:solidFill>
                <a:latin typeface="Calibri Light" panose="020F0302020204030204" pitchFamily="34" charset="0"/>
              </a:defRPr>
            </a:lvl9pPr>
          </a:lstStyle>
          <a:p>
            <a:pPr marL="0" indent="0" defTabSz="457200" eaLnBrk="1" hangingPunct="1">
              <a:lnSpc>
                <a:spcPct val="125000"/>
              </a:lnSpc>
              <a:spcAft>
                <a:spcPts val="1200"/>
              </a:spcAft>
              <a:buSzPct val="75000"/>
              <a:defRPr/>
            </a:pPr>
            <a:r>
              <a:rPr lang="it-IT" altLang="it-IT" sz="2200" dirty="0">
                <a:latin typeface="+mj-lt"/>
                <a:ea typeface="ＭＳ Ｐゴシック" pitchFamily="34" charset="-128"/>
              </a:rPr>
              <a:t>Elementi essenziali affinché possa parlarsi di una stabile organizzazione (</a:t>
            </a:r>
            <a:r>
              <a:rPr lang="it-IT" altLang="it-IT" sz="2200" u="sng" dirty="0">
                <a:latin typeface="+mj-lt"/>
                <a:ea typeface="ＭＳ Ｐゴシック" pitchFamily="34" charset="-128"/>
              </a:rPr>
              <a:t>materiale</a:t>
            </a:r>
            <a:r>
              <a:rPr lang="it-IT" altLang="it-IT" sz="2200" dirty="0">
                <a:latin typeface="+mj-lt"/>
                <a:ea typeface="ＭＳ Ｐゴシック" pitchFamily="34" charset="-128"/>
              </a:rPr>
              <a:t>) sono:</a:t>
            </a:r>
          </a:p>
          <a:p>
            <a:pPr marL="381000" lvl="1" indent="0" algn="just" defTabSz="457200" eaLnBrk="1" hangingPunct="1">
              <a:lnSpc>
                <a:spcPct val="125000"/>
              </a:lnSpc>
              <a:buSzPct val="75000"/>
              <a:defRPr/>
            </a:pPr>
            <a:r>
              <a:rPr lang="it-IT" altLang="it-IT" sz="2200" dirty="0">
                <a:latin typeface="+mj-lt"/>
                <a:ea typeface="ＭＳ Ｐゴシック" pitchFamily="34" charset="-128"/>
              </a:rPr>
              <a:t>a) la presenza di una </a:t>
            </a:r>
            <a:r>
              <a:rPr lang="it-IT" altLang="it-IT" sz="2200" b="1" dirty="0">
                <a:latin typeface="+mj-lt"/>
                <a:ea typeface="ＭＳ Ｐゴシック" pitchFamily="34" charset="-128"/>
              </a:rPr>
              <a:t>sede di affari</a:t>
            </a:r>
            <a:r>
              <a:rPr lang="it-IT" altLang="it-IT" sz="2200" dirty="0">
                <a:latin typeface="+mj-lt"/>
                <a:ea typeface="ＭＳ Ｐゴシック" pitchFamily="34" charset="-128"/>
              </a:rPr>
              <a:t>;</a:t>
            </a:r>
          </a:p>
          <a:p>
            <a:pPr marL="381000" lvl="1" indent="0" algn="just" defTabSz="457200" eaLnBrk="1" hangingPunct="1">
              <a:lnSpc>
                <a:spcPct val="125000"/>
              </a:lnSpc>
              <a:buSzPct val="75000"/>
              <a:defRPr/>
            </a:pPr>
            <a:r>
              <a:rPr lang="it-IT" altLang="it-IT" sz="2200" dirty="0">
                <a:latin typeface="+mj-lt"/>
                <a:ea typeface="ＭＳ Ｐゴシック" pitchFamily="34" charset="-128"/>
              </a:rPr>
              <a:t>b) la sua stabile </a:t>
            </a:r>
            <a:r>
              <a:rPr lang="it-IT" altLang="it-IT" sz="2200" b="1" dirty="0">
                <a:latin typeface="+mj-lt"/>
                <a:ea typeface="ＭＳ Ｐゴシック" pitchFamily="34" charset="-128"/>
              </a:rPr>
              <a:t>localizzazione sul territorio</a:t>
            </a:r>
            <a:r>
              <a:rPr lang="it-IT" altLang="it-IT" sz="2200" dirty="0">
                <a:latin typeface="+mj-lt"/>
                <a:ea typeface="ＭＳ Ｐゴシック" pitchFamily="34" charset="-128"/>
              </a:rPr>
              <a:t>; </a:t>
            </a:r>
          </a:p>
          <a:p>
            <a:pPr marL="381000" lvl="1" indent="0" algn="just" defTabSz="457200" eaLnBrk="1" hangingPunct="1">
              <a:lnSpc>
                <a:spcPct val="125000"/>
              </a:lnSpc>
              <a:spcAft>
                <a:spcPts val="1200"/>
              </a:spcAft>
              <a:buSzPct val="75000"/>
              <a:defRPr/>
            </a:pPr>
            <a:r>
              <a:rPr lang="it-IT" altLang="it-IT" sz="2200" dirty="0">
                <a:latin typeface="+mj-lt"/>
                <a:ea typeface="ＭＳ Ｐゴシック" pitchFamily="34" charset="-128"/>
              </a:rPr>
              <a:t>c) </a:t>
            </a:r>
            <a:r>
              <a:rPr lang="it-IT" altLang="it-IT" sz="2200" b="1" dirty="0">
                <a:latin typeface="+mj-lt"/>
                <a:ea typeface="ＭＳ Ｐゴシック" pitchFamily="34" charset="-128"/>
              </a:rPr>
              <a:t>l’esercizio dell’attività di impresa</a:t>
            </a:r>
            <a:r>
              <a:rPr lang="it-IT" altLang="it-IT" sz="2200" dirty="0">
                <a:latin typeface="+mj-lt"/>
                <a:ea typeface="ＭＳ Ｐゴシック" pitchFamily="34" charset="-128"/>
              </a:rPr>
              <a:t>, da parte di soggetti non residenti, </a:t>
            </a:r>
            <a:r>
              <a:rPr lang="it-IT" altLang="it-IT" sz="2200" b="1" dirty="0">
                <a:latin typeface="+mj-lt"/>
                <a:ea typeface="ＭＳ Ｐゴシック" pitchFamily="34" charset="-128"/>
              </a:rPr>
              <a:t>tramite</a:t>
            </a:r>
            <a:r>
              <a:rPr lang="it-IT" altLang="it-IT" sz="2200" dirty="0">
                <a:latin typeface="+mj-lt"/>
                <a:ea typeface="ＭＳ Ｐゴシック" pitchFamily="34" charset="-128"/>
              </a:rPr>
              <a:t> la </a:t>
            </a:r>
            <a:r>
              <a:rPr lang="it-IT" altLang="it-IT" sz="2200" b="1" dirty="0">
                <a:latin typeface="+mj-lt"/>
                <a:ea typeface="ＭＳ Ｐゴシック" pitchFamily="34" charset="-128"/>
              </a:rPr>
              <a:t>Stabile Organizzazione</a:t>
            </a:r>
            <a:r>
              <a:rPr lang="it-IT" altLang="it-IT" sz="2200" dirty="0">
                <a:latin typeface="+mj-lt"/>
                <a:ea typeface="ＭＳ Ｐゴシック" pitchFamily="34" charset="-128"/>
              </a:rPr>
              <a:t>.</a:t>
            </a:r>
          </a:p>
          <a:p>
            <a:pPr marL="0" indent="0" defTabSz="457200" eaLnBrk="1" hangingPunct="1">
              <a:lnSpc>
                <a:spcPct val="125000"/>
              </a:lnSpc>
              <a:buSzPct val="75000"/>
              <a:defRPr/>
            </a:pPr>
            <a:r>
              <a:rPr lang="it-IT" altLang="it-IT" sz="2200" dirty="0">
                <a:latin typeface="+mj-lt"/>
                <a:ea typeface="ＭＳ Ｐゴシック" pitchFamily="34" charset="-128"/>
              </a:rPr>
              <a:t>Esiste poi anche una stabile organizzazione </a:t>
            </a:r>
            <a:r>
              <a:rPr lang="it-IT" altLang="it-IT" sz="2200" u="sng" dirty="0">
                <a:latin typeface="+mj-lt"/>
                <a:ea typeface="ＭＳ Ｐゴシック" pitchFamily="34" charset="-128"/>
              </a:rPr>
              <a:t>personale</a:t>
            </a:r>
            <a:r>
              <a:rPr lang="it-IT" altLang="it-IT" sz="2200" dirty="0">
                <a:latin typeface="+mj-lt"/>
                <a:ea typeface="ＭＳ Ｐゴシック" pitchFamily="34" charset="-128"/>
              </a:rPr>
              <a:t> (art. 162, co. 6 TUIR)</a:t>
            </a:r>
          </a:p>
        </p:txBody>
      </p:sp>
      <p:sp>
        <p:nvSpPr>
          <p:cNvPr id="2" name="Segnaposto piè di pagina 1">
            <a:extLst>
              <a:ext uri="{FF2B5EF4-FFF2-40B4-BE49-F238E27FC236}">
                <a16:creationId xmlns:a16="http://schemas.microsoft.com/office/drawing/2014/main" id="{5C5C13E9-D1CA-434A-A775-D975BE0DF402}"/>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EBE02C63-49D2-4F10-9E5E-AD1D8D53C8C8}"/>
              </a:ext>
            </a:extLst>
          </p:cNvPr>
          <p:cNvSpPr>
            <a:spLocks noGrp="1"/>
          </p:cNvSpPr>
          <p:nvPr>
            <p:ph type="sldNum" sz="quarter" idx="12"/>
          </p:nvPr>
        </p:nvSpPr>
        <p:spPr/>
        <p:txBody>
          <a:bodyPr/>
          <a:lstStyle/>
          <a:p>
            <a:pPr>
              <a:defRPr/>
            </a:pPr>
            <a:fld id="{9F22CF39-2813-4BAA-A652-6F8E85D35ED6}" type="slidenum">
              <a:rPr lang="it-IT" altLang="it-IT" smtClean="0"/>
              <a:pPr>
                <a:defRPr/>
              </a:pPr>
              <a:t>28</a:t>
            </a:fld>
            <a:endParaRPr lang="it-IT" altLang="it-IT"/>
          </a:p>
        </p:txBody>
      </p:sp>
      <p:sp>
        <p:nvSpPr>
          <p:cNvPr id="6" name="Rectangle 2">
            <a:extLst>
              <a:ext uri="{FF2B5EF4-FFF2-40B4-BE49-F238E27FC236}">
                <a16:creationId xmlns:a16="http://schemas.microsoft.com/office/drawing/2014/main" id="{E056B5C9-AA7F-4396-9296-F04F6C7D2E38}"/>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La stabile organizzazione</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FBB7F20A-FAFC-4DA8-94EE-55F612AE17B7}"/>
              </a:ext>
            </a:extLst>
          </p:cNvPr>
          <p:cNvSpPr>
            <a:spLocks noChangeArrowheads="1"/>
          </p:cNvSpPr>
          <p:nvPr/>
        </p:nvSpPr>
        <p:spPr bwMode="auto">
          <a:xfrm>
            <a:off x="838200" y="26670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90000"/>
              </a:lnSpc>
              <a:spcBef>
                <a:spcPct val="20000"/>
              </a:spcBef>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endParaRPr lang="it-IT" altLang="it-IT" sz="1500">
              <a:latin typeface="Arial" panose="020B0604020202020204" pitchFamily="34" charset="0"/>
            </a:endParaRPr>
          </a:p>
        </p:txBody>
      </p:sp>
      <p:sp>
        <p:nvSpPr>
          <p:cNvPr id="65539" name="Rectangle 3">
            <a:extLst>
              <a:ext uri="{FF2B5EF4-FFF2-40B4-BE49-F238E27FC236}">
                <a16:creationId xmlns:a16="http://schemas.microsoft.com/office/drawing/2014/main" id="{BF502639-8293-4278-B87A-35A8EB4E28E2}"/>
              </a:ext>
            </a:extLst>
          </p:cNvPr>
          <p:cNvSpPr>
            <a:spLocks noChangeArrowheads="1"/>
          </p:cNvSpPr>
          <p:nvPr/>
        </p:nvSpPr>
        <p:spPr bwMode="auto">
          <a:xfrm>
            <a:off x="685800" y="9144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371600" indent="-4572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40000"/>
              </a:lnSpc>
              <a:spcBef>
                <a:spcPct val="20000"/>
              </a:spcBef>
            </a:pPr>
            <a:r>
              <a:rPr lang="it-IT" altLang="it-IT">
                <a:latin typeface="Arial" panose="020B0604020202020204" pitchFamily="34" charset="0"/>
              </a:rPr>
              <a:t>	</a:t>
            </a:r>
          </a:p>
          <a:p>
            <a:pPr algn="just">
              <a:lnSpc>
                <a:spcPct val="120000"/>
              </a:lnSpc>
              <a:spcBef>
                <a:spcPct val="55000"/>
              </a:spcBef>
            </a:pPr>
            <a:r>
              <a:rPr lang="it-IT" altLang="it-IT" sz="1200">
                <a:latin typeface="Arial" panose="020B0604020202020204" pitchFamily="34" charset="0"/>
              </a:rPr>
              <a:t>	</a:t>
            </a:r>
            <a:endParaRPr lang="it-IT" altLang="it-IT" sz="1600">
              <a:latin typeface="Arial" panose="020B0604020202020204" pitchFamily="34" charset="0"/>
            </a:endParaRPr>
          </a:p>
          <a:p>
            <a:pPr lvl="2" algn="just">
              <a:lnSpc>
                <a:spcPct val="120000"/>
              </a:lnSpc>
            </a:pPr>
            <a:r>
              <a:rPr lang="it-IT" altLang="it-IT">
                <a:latin typeface="Arial" panose="020B0604020202020204" pitchFamily="34" charset="0"/>
              </a:rPr>
              <a:t>	</a:t>
            </a:r>
          </a:p>
          <a:p>
            <a:pPr lvl="2" algn="just">
              <a:lnSpc>
                <a:spcPct val="120000"/>
              </a:lnSpc>
              <a:buFontTx/>
              <a:buChar char="•"/>
            </a:pPr>
            <a:endParaRPr lang="it-IT" altLang="it-IT">
              <a:latin typeface="Arial" panose="020B0604020202020204" pitchFamily="34" charset="0"/>
            </a:endParaRPr>
          </a:p>
        </p:txBody>
      </p:sp>
      <p:sp>
        <p:nvSpPr>
          <p:cNvPr id="65540" name="Rectangle 4">
            <a:extLst>
              <a:ext uri="{FF2B5EF4-FFF2-40B4-BE49-F238E27FC236}">
                <a16:creationId xmlns:a16="http://schemas.microsoft.com/office/drawing/2014/main" id="{94923AA5-AF71-4AA5-85BF-C01857E3B37C}"/>
              </a:ext>
            </a:extLst>
          </p:cNvPr>
          <p:cNvSpPr>
            <a:spLocks noChangeArrowheads="1"/>
          </p:cNvSpPr>
          <p:nvPr/>
        </p:nvSpPr>
        <p:spPr bwMode="auto">
          <a:xfrm>
            <a:off x="609600" y="9144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914400" indent="-45720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lvl="1" algn="just">
              <a:lnSpc>
                <a:spcPct val="120000"/>
              </a:lnSpc>
            </a:pPr>
            <a:endParaRPr lang="it-IT" altLang="it-IT">
              <a:latin typeface="Arial" panose="020B0604020202020204" pitchFamily="34" charset="0"/>
            </a:endParaRPr>
          </a:p>
          <a:p>
            <a:pPr lvl="1" algn="just">
              <a:lnSpc>
                <a:spcPct val="120000"/>
              </a:lnSpc>
            </a:pPr>
            <a:r>
              <a:rPr lang="en-US" altLang="it-IT">
                <a:latin typeface="Arial" panose="020B0604020202020204" pitchFamily="34" charset="0"/>
              </a:rPr>
              <a:t>	</a:t>
            </a:r>
          </a:p>
          <a:p>
            <a:pPr lvl="1" algn="just">
              <a:lnSpc>
                <a:spcPct val="120000"/>
              </a:lnSpc>
              <a:buFontTx/>
              <a:buChar char="•"/>
            </a:pPr>
            <a:endParaRPr lang="it-IT" altLang="it-IT">
              <a:latin typeface="Arial" panose="020B0604020202020204" pitchFamily="34" charset="0"/>
            </a:endParaRPr>
          </a:p>
        </p:txBody>
      </p:sp>
      <p:sp>
        <p:nvSpPr>
          <p:cNvPr id="65541" name="Rectangle 5">
            <a:extLst>
              <a:ext uri="{FF2B5EF4-FFF2-40B4-BE49-F238E27FC236}">
                <a16:creationId xmlns:a16="http://schemas.microsoft.com/office/drawing/2014/main" id="{CD00344C-4090-4E66-96C2-AA28321DD15E}"/>
              </a:ext>
            </a:extLst>
          </p:cNvPr>
          <p:cNvSpPr>
            <a:spLocks noChangeArrowheads="1"/>
          </p:cNvSpPr>
          <p:nvPr/>
        </p:nvSpPr>
        <p:spPr bwMode="auto">
          <a:xfrm>
            <a:off x="762000" y="1066800"/>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90000"/>
              </a:lnSpc>
              <a:spcBef>
                <a:spcPct val="20000"/>
              </a:spcBef>
            </a:pPr>
            <a:r>
              <a:rPr lang="it-IT" altLang="it-IT">
                <a:latin typeface="Arial" panose="020B0604020202020204" pitchFamily="34" charset="0"/>
              </a:rPr>
              <a:t>	</a:t>
            </a:r>
          </a:p>
          <a:p>
            <a:pPr lvl="1" algn="just">
              <a:lnSpc>
                <a:spcPct val="120000"/>
              </a:lnSpc>
            </a:pPr>
            <a:endParaRPr lang="en-US" altLang="it-IT">
              <a:latin typeface="Arial" panose="020B0604020202020204" pitchFamily="34" charset="0"/>
            </a:endParaRPr>
          </a:p>
          <a:p>
            <a:pPr lvl="1" algn="just">
              <a:lnSpc>
                <a:spcPct val="120000"/>
              </a:lnSpc>
              <a:buFontTx/>
              <a:buChar char="•"/>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endParaRPr lang="it-IT" altLang="it-IT">
              <a:latin typeface="Arial" panose="020B0604020202020204" pitchFamily="34" charset="0"/>
            </a:endParaRPr>
          </a:p>
          <a:p>
            <a:pPr lvl="1" algn="just">
              <a:lnSpc>
                <a:spcPct val="120000"/>
              </a:lnSpc>
            </a:pPr>
            <a:r>
              <a:rPr lang="en-US" altLang="it-IT">
                <a:latin typeface="Arial" panose="020B0604020202020204" pitchFamily="34" charset="0"/>
              </a:rPr>
              <a:t>	</a:t>
            </a:r>
          </a:p>
          <a:p>
            <a:pPr lvl="1" algn="just">
              <a:lnSpc>
                <a:spcPct val="120000"/>
              </a:lnSpc>
              <a:buFontTx/>
              <a:buChar char="•"/>
            </a:pPr>
            <a:endParaRPr lang="it-IT" altLang="it-IT">
              <a:latin typeface="Arial" panose="020B0604020202020204" pitchFamily="34" charset="0"/>
            </a:endParaRPr>
          </a:p>
        </p:txBody>
      </p:sp>
      <p:sp>
        <p:nvSpPr>
          <p:cNvPr id="63494" name="Rectangle 6">
            <a:extLst>
              <a:ext uri="{FF2B5EF4-FFF2-40B4-BE49-F238E27FC236}">
                <a16:creationId xmlns:a16="http://schemas.microsoft.com/office/drawing/2014/main" id="{73F6659D-EDA0-4C83-9821-E78C61DE847B}"/>
              </a:ext>
            </a:extLst>
          </p:cNvPr>
          <p:cNvSpPr>
            <a:spLocks noChangeArrowheads="1"/>
          </p:cNvSpPr>
          <p:nvPr/>
        </p:nvSpPr>
        <p:spPr bwMode="auto">
          <a:xfrm>
            <a:off x="427038" y="1341438"/>
            <a:ext cx="8289925"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marL="0" indent="0" algn="just" eaLnBrk="1" hangingPunct="1">
              <a:lnSpc>
                <a:spcPct val="125000"/>
              </a:lnSpc>
              <a:buSzPct val="75000"/>
              <a:defRPr/>
            </a:pPr>
            <a:r>
              <a:rPr lang="it-IT" altLang="it-IT" sz="2200" dirty="0">
                <a:latin typeface="+mj-lt"/>
                <a:ea typeface="ＭＳ Ｐゴシック" pitchFamily="34" charset="-128"/>
              </a:rPr>
              <a:t>Un corollario della potestà impositiva di ciascuno Stato è la possibilità di dare luogo a fenomeni cd “</a:t>
            </a:r>
            <a:r>
              <a:rPr lang="it-IT" altLang="it-IT" sz="2200" b="1" dirty="0">
                <a:latin typeface="+mj-lt"/>
                <a:ea typeface="ＭＳ Ｐゴシック" pitchFamily="34" charset="-128"/>
              </a:rPr>
              <a:t>di doppia imposizione fiscale</a:t>
            </a:r>
            <a:r>
              <a:rPr lang="it-IT" altLang="it-IT" sz="2200" dirty="0">
                <a:latin typeface="+mj-lt"/>
                <a:ea typeface="ＭＳ Ｐゴシック" pitchFamily="34" charset="-128"/>
              </a:rPr>
              <a:t>”, che si ha laddove lo stesso reddito (o parte di esso) viene assoggettato ad imposta in due differenti Stati. Per risolvere tale problema esistono svariate soluzioni, le più importanti e diffuse delle quali sono:</a:t>
            </a:r>
          </a:p>
          <a:p>
            <a:pPr marL="0" indent="0" algn="just" eaLnBrk="1" hangingPunct="1">
              <a:lnSpc>
                <a:spcPct val="125000"/>
              </a:lnSpc>
              <a:buSzPct val="75000"/>
              <a:defRPr/>
            </a:pPr>
            <a:endParaRPr lang="it-IT" altLang="it-IT" sz="2200" dirty="0">
              <a:latin typeface="+mj-lt"/>
              <a:ea typeface="ＭＳ Ｐゴシック" pitchFamily="34" charset="-128"/>
            </a:endParaRPr>
          </a:p>
          <a:p>
            <a:pPr algn="just" eaLnBrk="1" hangingPunct="1">
              <a:lnSpc>
                <a:spcPct val="125000"/>
              </a:lnSpc>
              <a:buSzPct val="75000"/>
              <a:buFont typeface="Wingdings" panose="05000000000000000000" pitchFamily="2" charset="2"/>
              <a:buChar char="à"/>
              <a:defRPr/>
            </a:pPr>
            <a:r>
              <a:rPr lang="it-IT" altLang="it-IT" sz="2200" b="1" dirty="0">
                <a:latin typeface="+mj-lt"/>
                <a:ea typeface="ＭＳ Ｐゴシック" pitchFamily="34" charset="-128"/>
                <a:sym typeface="Wingdings" panose="05000000000000000000" pitchFamily="2" charset="2"/>
              </a:rPr>
              <a:t>Trattati internazionali contro le doppie imposizioni</a:t>
            </a:r>
          </a:p>
          <a:p>
            <a:pPr algn="just" eaLnBrk="1" hangingPunct="1">
              <a:lnSpc>
                <a:spcPct val="125000"/>
              </a:lnSpc>
              <a:buSzPct val="75000"/>
              <a:buFont typeface="Wingdings" panose="05000000000000000000" pitchFamily="2" charset="2"/>
              <a:buChar char="à"/>
              <a:defRPr/>
            </a:pPr>
            <a:r>
              <a:rPr lang="it-IT" altLang="it-IT" sz="2200" dirty="0">
                <a:latin typeface="+mj-lt"/>
                <a:ea typeface="ＭＳ Ｐゴシック" pitchFamily="34" charset="-128"/>
              </a:rPr>
              <a:t>Meccanismo del </a:t>
            </a:r>
            <a:r>
              <a:rPr lang="it-IT" altLang="it-IT" sz="2200" b="1" dirty="0">
                <a:latin typeface="+mj-lt"/>
                <a:ea typeface="ＭＳ Ｐゴシック" pitchFamily="34" charset="-128"/>
              </a:rPr>
              <a:t>credito d’imposta </a:t>
            </a:r>
          </a:p>
        </p:txBody>
      </p:sp>
      <p:sp>
        <p:nvSpPr>
          <p:cNvPr id="2" name="Segnaposto piè di pagina 1">
            <a:extLst>
              <a:ext uri="{FF2B5EF4-FFF2-40B4-BE49-F238E27FC236}">
                <a16:creationId xmlns:a16="http://schemas.microsoft.com/office/drawing/2014/main" id="{346FEC6F-121B-40BB-82C4-BE67DDBCA250}"/>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7BDBB434-870F-412E-8968-CA6CE647ACA1}"/>
              </a:ext>
            </a:extLst>
          </p:cNvPr>
          <p:cNvSpPr>
            <a:spLocks noGrp="1"/>
          </p:cNvSpPr>
          <p:nvPr>
            <p:ph type="sldNum" sz="quarter" idx="12"/>
          </p:nvPr>
        </p:nvSpPr>
        <p:spPr/>
        <p:txBody>
          <a:bodyPr/>
          <a:lstStyle/>
          <a:p>
            <a:pPr>
              <a:defRPr/>
            </a:pPr>
            <a:fld id="{F27AEF5C-12B7-443E-A693-0867C95ACCE9}" type="slidenum">
              <a:rPr lang="it-IT" altLang="it-IT" smtClean="0"/>
              <a:pPr>
                <a:defRPr/>
              </a:pPr>
              <a:t>29</a:t>
            </a:fld>
            <a:endParaRPr lang="it-IT" altLang="it-IT"/>
          </a:p>
        </p:txBody>
      </p:sp>
      <p:sp>
        <p:nvSpPr>
          <p:cNvPr id="10" name="Rectangle 2">
            <a:extLst>
              <a:ext uri="{FF2B5EF4-FFF2-40B4-BE49-F238E27FC236}">
                <a16:creationId xmlns:a16="http://schemas.microsoft.com/office/drawing/2014/main" id="{37E02543-2909-44B6-8D7D-662632FCD6BC}"/>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La doppia imposizione</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460F763-4DFB-4991-9F8E-DB59CF05AAF8}"/>
              </a:ext>
            </a:extLst>
          </p:cNvPr>
          <p:cNvSpPr>
            <a:spLocks noGrp="1" noChangeArrowheads="1"/>
          </p:cNvSpPr>
          <p:nvPr>
            <p:ph type="title"/>
          </p:nvPr>
        </p:nvSpPr>
        <p:spPr>
          <a:xfrm>
            <a:off x="427038" y="238125"/>
            <a:ext cx="8078787" cy="1103313"/>
          </a:xfrm>
        </p:spPr>
        <p:txBody>
          <a:bodyPr/>
          <a:lstStyle/>
          <a:p>
            <a:pPr eaLnBrk="1" fontAlgn="auto" hangingPunct="1">
              <a:spcAft>
                <a:spcPts val="0"/>
              </a:spcAft>
              <a:defRPr/>
            </a:pPr>
            <a:r>
              <a:rPr lang="it-IT" altLang="it-IT" dirty="0"/>
              <a:t>IRES – L’aliquota</a:t>
            </a:r>
            <a:br>
              <a:rPr lang="it-IT" altLang="it-IT" dirty="0"/>
            </a:br>
            <a:r>
              <a:rPr lang="it-IT" altLang="it-IT" sz="800" dirty="0"/>
              <a:t>________________________________________________________________________________________________________________________________________________</a:t>
            </a:r>
          </a:p>
        </p:txBody>
      </p:sp>
      <p:sp>
        <p:nvSpPr>
          <p:cNvPr id="3" name="Segnaposto numero diapositiva 2">
            <a:extLst>
              <a:ext uri="{FF2B5EF4-FFF2-40B4-BE49-F238E27FC236}">
                <a16:creationId xmlns:a16="http://schemas.microsoft.com/office/drawing/2014/main" id="{E8C403EA-E37E-42CE-8D3E-0100E986763F}"/>
              </a:ext>
            </a:extLst>
          </p:cNvPr>
          <p:cNvSpPr>
            <a:spLocks noGrp="1"/>
          </p:cNvSpPr>
          <p:nvPr>
            <p:ph type="sldNum" sz="quarter" idx="11"/>
          </p:nvPr>
        </p:nvSpPr>
        <p:spPr>
          <a:xfrm>
            <a:off x="6516216" y="6057900"/>
            <a:ext cx="2195513" cy="725488"/>
          </a:xfrm>
        </p:spPr>
        <p:txBody>
          <a:bodyPr/>
          <a:lstStyle/>
          <a:p>
            <a:pPr>
              <a:defRPr/>
            </a:pPr>
            <a:fld id="{F3DB5D15-3FD4-47A5-917A-1D8B689437C8}" type="slidenum">
              <a:rPr lang="it-IT" altLang="it-IT"/>
              <a:pPr>
                <a:defRPr/>
              </a:pPr>
              <a:t>3</a:t>
            </a:fld>
            <a:endParaRPr lang="it-IT" altLang="it-IT" dirty="0"/>
          </a:p>
        </p:txBody>
      </p:sp>
      <p:sp>
        <p:nvSpPr>
          <p:cNvPr id="2" name="Segnaposto piè di pagina 1">
            <a:extLst>
              <a:ext uri="{FF2B5EF4-FFF2-40B4-BE49-F238E27FC236}">
                <a16:creationId xmlns:a16="http://schemas.microsoft.com/office/drawing/2014/main" id="{66E43A44-2150-4DA9-9368-912B616E379D}"/>
              </a:ext>
            </a:extLst>
          </p:cNvPr>
          <p:cNvSpPr>
            <a:spLocks noGrp="1"/>
          </p:cNvSpPr>
          <p:nvPr>
            <p:ph type="ftr" sz="quarter" idx="10"/>
          </p:nvPr>
        </p:nvSpPr>
        <p:spPr/>
        <p:txBody>
          <a:bodyPr/>
          <a:lstStyle/>
          <a:p>
            <a:pPr>
              <a:defRPr/>
            </a:pPr>
            <a:r>
              <a:rPr lang="it-IT"/>
              <a:t>Mario Miscali - Diritto Tributario - 2019</a:t>
            </a:r>
          </a:p>
        </p:txBody>
      </p:sp>
      <p:sp>
        <p:nvSpPr>
          <p:cNvPr id="5" name="Rectangle 6">
            <a:extLst>
              <a:ext uri="{FF2B5EF4-FFF2-40B4-BE49-F238E27FC236}">
                <a16:creationId xmlns:a16="http://schemas.microsoft.com/office/drawing/2014/main" id="{03919771-2ABF-4A55-8E6B-A1F5F68D6C42}"/>
              </a:ext>
            </a:extLst>
          </p:cNvPr>
          <p:cNvSpPr>
            <a:spLocks noChangeArrowheads="1"/>
          </p:cNvSpPr>
          <p:nvPr/>
        </p:nvSpPr>
        <p:spPr bwMode="auto">
          <a:xfrm>
            <a:off x="427038" y="1989138"/>
            <a:ext cx="8078787"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10000"/>
              </a:lnSpc>
              <a:defRPr/>
            </a:pPr>
            <a:r>
              <a:rPr lang="it-IT" altLang="it-IT" sz="2600" b="1" dirty="0">
                <a:solidFill>
                  <a:schemeClr val="tx2"/>
                </a:solidFill>
                <a:latin typeface="+mj-lt"/>
              </a:rPr>
              <a:t>L’aliquota IRES </a:t>
            </a:r>
            <a:r>
              <a:rPr lang="it-IT" altLang="it-IT" sz="2600" dirty="0">
                <a:solidFill>
                  <a:schemeClr val="tx2"/>
                </a:solidFill>
                <a:latin typeface="+mj-lt"/>
              </a:rPr>
              <a:t>(art. 77), che fino al 31 dicembre 2007 era fissata nella misura del 33%, è stata ridotta al 27,5% a far data dal periodo d’imposta successivo al 31 dicembre 2007.</a:t>
            </a:r>
          </a:p>
          <a:p>
            <a:pPr algn="just" eaLnBrk="1" hangingPunct="1">
              <a:lnSpc>
                <a:spcPct val="110000"/>
              </a:lnSpc>
              <a:defRPr/>
            </a:pPr>
            <a:r>
              <a:rPr lang="it-IT" altLang="it-IT" sz="2600" dirty="0">
                <a:solidFill>
                  <a:schemeClr val="tx2"/>
                </a:solidFill>
                <a:latin typeface="+mj-lt"/>
              </a:rPr>
              <a:t>La Legge n. 208/2015 ha ulteriormente ridotto l’aliquota al </a:t>
            </a:r>
            <a:r>
              <a:rPr lang="it-IT" altLang="it-IT" sz="2600" b="1" dirty="0">
                <a:solidFill>
                  <a:schemeClr val="tx2"/>
                </a:solidFill>
                <a:latin typeface="+mj-lt"/>
              </a:rPr>
              <a:t>24% </a:t>
            </a:r>
            <a:r>
              <a:rPr lang="it-IT" altLang="it-IT" sz="2600" dirty="0">
                <a:solidFill>
                  <a:schemeClr val="tx2"/>
                </a:solidFill>
                <a:latin typeface="+mj-lt"/>
              </a:rPr>
              <a:t>a decorre dal periodo d’imposta 2017.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ttangolo 1">
            <a:extLst>
              <a:ext uri="{FF2B5EF4-FFF2-40B4-BE49-F238E27FC236}">
                <a16:creationId xmlns:a16="http://schemas.microsoft.com/office/drawing/2014/main" id="{7EDDA112-6D5A-428D-96B3-379F20BED589}"/>
              </a:ext>
            </a:extLst>
          </p:cNvPr>
          <p:cNvSpPr>
            <a:spLocks noChangeArrowheads="1"/>
          </p:cNvSpPr>
          <p:nvPr/>
        </p:nvSpPr>
        <p:spPr bwMode="auto">
          <a:xfrm>
            <a:off x="468313" y="1117600"/>
            <a:ext cx="8174037"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25000"/>
              </a:lnSpc>
              <a:buSzPct val="75000"/>
              <a:defRPr/>
            </a:pPr>
            <a:r>
              <a:rPr lang="it-IT" altLang="it-IT" sz="2200" dirty="0">
                <a:latin typeface="+mj-lt"/>
                <a:ea typeface="ＭＳ Ｐゴシック" pitchFamily="34" charset="-128"/>
              </a:rPr>
              <a:t>Gli strumenti che il Legislatore italiano ha approntato per evitare/ridurre la sottrazione di base imponibile sono sostanzialmente i seguenti:</a:t>
            </a:r>
          </a:p>
          <a:p>
            <a:pPr marL="457200" indent="-457200" algn="just" eaLnBrk="1" hangingPunct="1">
              <a:lnSpc>
                <a:spcPct val="125000"/>
              </a:lnSpc>
              <a:buSzPct val="75000"/>
              <a:buFont typeface="+mj-lt"/>
              <a:buAutoNum type="alphaUcPeriod"/>
              <a:defRPr/>
            </a:pPr>
            <a:r>
              <a:rPr lang="it-IT" altLang="it-IT" sz="2200" dirty="0">
                <a:latin typeface="+mj-lt"/>
                <a:ea typeface="ＭＳ Ｐゴシック" pitchFamily="34" charset="-128"/>
              </a:rPr>
              <a:t>disconoscimento dei prezzi di trasferimento in operazioni  infragruppo dei beni venduti e dei servizi prestati se 	ne deriva aumento del reddito per la società italiana (</a:t>
            </a:r>
            <a:r>
              <a:rPr lang="it-IT" altLang="it-IT" sz="2200" b="1" i="1" dirty="0">
                <a:latin typeface="+mj-lt"/>
                <a:ea typeface="ＭＳ Ｐゴシック" pitchFamily="34" charset="-128"/>
              </a:rPr>
              <a:t>transfer  pricing</a:t>
            </a:r>
            <a:r>
              <a:rPr lang="it-IT" altLang="it-IT" sz="2200" dirty="0">
                <a:latin typeface="+mj-lt"/>
                <a:ea typeface="ＭＳ Ｐゴシック" pitchFamily="34" charset="-128"/>
              </a:rPr>
              <a:t>) 	(art. 110, co. 7 TUIR);</a:t>
            </a:r>
          </a:p>
          <a:p>
            <a:pPr marL="457200" indent="-457200" algn="just" eaLnBrk="1" hangingPunct="1">
              <a:lnSpc>
                <a:spcPct val="125000"/>
              </a:lnSpc>
              <a:buSzPct val="75000"/>
              <a:buFont typeface="+mj-lt"/>
              <a:buAutoNum type="alphaUcPeriod"/>
              <a:defRPr/>
            </a:pPr>
            <a:r>
              <a:rPr lang="it-IT" altLang="it-IT" sz="2200" dirty="0">
                <a:latin typeface="+mj-lt"/>
                <a:ea typeface="ＭＳ Ｐゴシック" pitchFamily="34" charset="-128"/>
              </a:rPr>
              <a:t>imputazione in capo ai soci italiani dei redditi prodotti dalle partecipate estere situate in paradisi fiscali per la quota corrispondente alla partecipazione agli utili di queste ultime (disciplina delle </a:t>
            </a:r>
            <a:r>
              <a:rPr lang="it-IT" altLang="it-IT" sz="2200" b="1" dirty="0">
                <a:latin typeface="+mj-lt"/>
                <a:ea typeface="ＭＳ Ｐゴシック" pitchFamily="34" charset="-128"/>
              </a:rPr>
              <a:t>CFC</a:t>
            </a:r>
            <a:r>
              <a:rPr lang="it-IT" altLang="it-IT" sz="2200" dirty="0">
                <a:latin typeface="+mj-lt"/>
                <a:ea typeface="ＭＳ Ｐゴシック" pitchFamily="34" charset="-128"/>
              </a:rPr>
              <a:t> ex art. 167 TUIR).</a:t>
            </a:r>
          </a:p>
        </p:txBody>
      </p:sp>
      <p:sp>
        <p:nvSpPr>
          <p:cNvPr id="2" name="Segnaposto piè di pagina 1">
            <a:extLst>
              <a:ext uri="{FF2B5EF4-FFF2-40B4-BE49-F238E27FC236}">
                <a16:creationId xmlns:a16="http://schemas.microsoft.com/office/drawing/2014/main" id="{FC0B1D0B-8592-4344-872D-0F8EC57A3524}"/>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F89B5632-8960-4801-852F-A07E902BDD2F}"/>
              </a:ext>
            </a:extLst>
          </p:cNvPr>
          <p:cNvSpPr>
            <a:spLocks noGrp="1"/>
          </p:cNvSpPr>
          <p:nvPr>
            <p:ph type="sldNum" sz="quarter" idx="12"/>
          </p:nvPr>
        </p:nvSpPr>
        <p:spPr/>
        <p:txBody>
          <a:bodyPr/>
          <a:lstStyle/>
          <a:p>
            <a:pPr>
              <a:defRPr/>
            </a:pPr>
            <a:fld id="{E32DBCE1-9D87-4E03-98C6-90B287BA16C4}" type="slidenum">
              <a:rPr lang="it-IT" altLang="it-IT" smtClean="0"/>
              <a:pPr>
                <a:defRPr/>
              </a:pPr>
              <a:t>30</a:t>
            </a:fld>
            <a:endParaRPr lang="it-IT" altLang="it-IT"/>
          </a:p>
        </p:txBody>
      </p:sp>
      <p:sp>
        <p:nvSpPr>
          <p:cNvPr id="6" name="Rectangle 2">
            <a:extLst>
              <a:ext uri="{FF2B5EF4-FFF2-40B4-BE49-F238E27FC236}">
                <a16:creationId xmlns:a16="http://schemas.microsoft.com/office/drawing/2014/main" id="{EA5020C0-439B-483E-A973-549D04C9BDB2}"/>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i="1" dirty="0"/>
              <a:t>Transfer pricing </a:t>
            </a:r>
            <a:r>
              <a:rPr lang="it-IT" altLang="it-IT" sz="2800" dirty="0"/>
              <a:t>e CFC</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a:extLst>
              <a:ext uri="{FF2B5EF4-FFF2-40B4-BE49-F238E27FC236}">
                <a16:creationId xmlns:a16="http://schemas.microsoft.com/office/drawing/2014/main" id="{3045729A-DBB6-4E4E-9405-7A04C664341C}"/>
              </a:ext>
            </a:extLst>
          </p:cNvPr>
          <p:cNvSpPr>
            <a:spLocks noChangeArrowheads="1"/>
          </p:cNvSpPr>
          <p:nvPr/>
        </p:nvSpPr>
        <p:spPr bwMode="auto">
          <a:xfrm>
            <a:off x="514350" y="908050"/>
            <a:ext cx="8129588"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685800" algn="l"/>
                <a:tab pos="2514600" algn="l"/>
              </a:tabLst>
              <a:defRPr>
                <a:solidFill>
                  <a:schemeClr val="tx1"/>
                </a:solidFill>
                <a:latin typeface="Calibri Light" panose="020F0302020204030204" pitchFamily="34" charset="0"/>
              </a:defRPr>
            </a:lvl1pPr>
            <a:lvl2pPr marL="742950" indent="-285750">
              <a:tabLst>
                <a:tab pos="685800" algn="l"/>
                <a:tab pos="2514600" algn="l"/>
              </a:tabLst>
              <a:defRPr>
                <a:solidFill>
                  <a:schemeClr val="tx1"/>
                </a:solidFill>
                <a:latin typeface="Calibri Light" panose="020F0302020204030204" pitchFamily="34" charset="0"/>
              </a:defRPr>
            </a:lvl2pPr>
            <a:lvl3pPr marL="1143000" indent="-228600">
              <a:tabLst>
                <a:tab pos="685800" algn="l"/>
                <a:tab pos="2514600" algn="l"/>
              </a:tabLst>
              <a:defRPr>
                <a:solidFill>
                  <a:schemeClr val="tx1"/>
                </a:solidFill>
                <a:latin typeface="Calibri Light" panose="020F0302020204030204" pitchFamily="34" charset="0"/>
              </a:defRPr>
            </a:lvl3pPr>
            <a:lvl4pPr marL="1600200" indent="-228600">
              <a:tabLst>
                <a:tab pos="685800" algn="l"/>
                <a:tab pos="2514600" algn="l"/>
              </a:tabLst>
              <a:defRPr>
                <a:solidFill>
                  <a:schemeClr val="tx1"/>
                </a:solidFill>
                <a:latin typeface="Calibri Light" panose="020F0302020204030204" pitchFamily="34" charset="0"/>
              </a:defRPr>
            </a:lvl4pPr>
            <a:lvl5pPr marL="2057400" indent="-228600">
              <a:tabLst>
                <a:tab pos="685800" algn="l"/>
                <a:tab pos="2514600" algn="l"/>
              </a:tabLst>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tabLst>
                <a:tab pos="685800" algn="l"/>
                <a:tab pos="2514600" algn="l"/>
              </a:tabLs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tabLst>
                <a:tab pos="685800" algn="l"/>
                <a:tab pos="2514600" algn="l"/>
              </a:tabLs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tabLst>
                <a:tab pos="685800" algn="l"/>
                <a:tab pos="2514600" algn="l"/>
              </a:tabLs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tabLst>
                <a:tab pos="685800" algn="l"/>
                <a:tab pos="2514600" algn="l"/>
              </a:tabLst>
              <a:defRPr>
                <a:solidFill>
                  <a:schemeClr val="tx1"/>
                </a:solidFill>
                <a:latin typeface="Calibri Light" panose="020F0302020204030204" pitchFamily="34" charset="0"/>
              </a:defRPr>
            </a:lvl9pPr>
          </a:lstStyle>
          <a:p>
            <a:pPr algn="just">
              <a:lnSpc>
                <a:spcPct val="125000"/>
              </a:lnSpc>
              <a:defRPr/>
            </a:pPr>
            <a:r>
              <a:rPr lang="it-IT" altLang="it-IT" sz="2400" b="1" dirty="0">
                <a:latin typeface="+mj-lt"/>
                <a:ea typeface="Times New Roman" panose="02020603050405020304" pitchFamily="18" charset="0"/>
                <a:cs typeface="Tahoma" panose="020B0604030504040204" pitchFamily="34" charset="0"/>
              </a:rPr>
              <a:t>L’art. 110, co. 7</a:t>
            </a:r>
            <a:r>
              <a:rPr lang="it-IT" altLang="it-IT" sz="2400" dirty="0">
                <a:latin typeface="+mj-lt"/>
                <a:ea typeface="Times New Roman" panose="02020603050405020304" pitchFamily="18" charset="0"/>
                <a:cs typeface="Tahoma" panose="020B0604030504040204" pitchFamily="34" charset="0"/>
              </a:rPr>
              <a:t> </a:t>
            </a:r>
            <a:r>
              <a:rPr lang="it-IT" altLang="it-IT" sz="2400" b="1" dirty="0">
                <a:latin typeface="+mj-lt"/>
                <a:ea typeface="Times New Roman" panose="02020603050405020304" pitchFamily="18" charset="0"/>
                <a:cs typeface="Tahoma" panose="020B0604030504040204" pitchFamily="34" charset="0"/>
              </a:rPr>
              <a:t>TUIR</a:t>
            </a:r>
            <a:r>
              <a:rPr lang="it-IT" altLang="it-IT" sz="2400" dirty="0">
                <a:latin typeface="+mj-lt"/>
                <a:ea typeface="Times New Roman" panose="02020603050405020304" pitchFamily="18" charset="0"/>
                <a:cs typeface="Tahoma" panose="020B0604030504040204" pitchFamily="34" charset="0"/>
              </a:rPr>
              <a:t> prevede che </a:t>
            </a:r>
            <a:r>
              <a:rPr lang="it-IT" altLang="it-IT" sz="2400" i="1" dirty="0">
                <a:latin typeface="+mj-lt"/>
                <a:ea typeface="Times New Roman" panose="02020603050405020304" pitchFamily="18" charset="0"/>
                <a:cs typeface="Tahoma" panose="020B0604030504040204" pitchFamily="34" charset="0"/>
              </a:rPr>
              <a:t>“I componenti del reddito derivanti da operazioni con società non residenti nel territorio dello Stato, che direttamente o indirettamente controllano l’impresa, ne sono controllate o sono controllate dalla </a:t>
            </a:r>
            <a:r>
              <a:rPr lang="it-IT" altLang="it-IT" sz="2300" i="1" dirty="0">
                <a:latin typeface="+mj-lt"/>
                <a:ea typeface="Times New Roman" panose="02020603050405020304" pitchFamily="18" charset="0"/>
                <a:cs typeface="Tahoma" panose="020B0604030504040204" pitchFamily="34" charset="0"/>
              </a:rPr>
              <a:t>stessa</a:t>
            </a:r>
            <a:r>
              <a:rPr lang="it-IT" altLang="it-IT" sz="2400" i="1" dirty="0">
                <a:latin typeface="+mj-lt"/>
                <a:ea typeface="Times New Roman" panose="02020603050405020304" pitchFamily="18" charset="0"/>
                <a:cs typeface="Tahoma" panose="020B0604030504040204" pitchFamily="34" charset="0"/>
              </a:rPr>
              <a:t> società che controlla l’impresa, sono valutati in base al valore normale dei beni ceduti, dei servizi prestati e dei beni e servizi ricevuti, se ne deriva aumento del reddito… ”.</a:t>
            </a:r>
            <a:endParaRPr lang="it-IT" altLang="it-IT" sz="2400" dirty="0">
              <a:latin typeface="+mj-lt"/>
              <a:ea typeface="Times New Roman" panose="02020603050405020304" pitchFamily="18" charset="0"/>
              <a:cs typeface="Tahoma" panose="020B0604030504040204" pitchFamily="34" charset="0"/>
            </a:endParaRPr>
          </a:p>
        </p:txBody>
      </p:sp>
      <p:sp>
        <p:nvSpPr>
          <p:cNvPr id="95234" name="Rectangle 2">
            <a:extLst>
              <a:ext uri="{FF2B5EF4-FFF2-40B4-BE49-F238E27FC236}">
                <a16:creationId xmlns:a16="http://schemas.microsoft.com/office/drawing/2014/main" id="{DD50E054-FA95-459D-9787-2E65B32E2514}"/>
              </a:ext>
            </a:extLst>
          </p:cNvPr>
          <p:cNvSpPr>
            <a:spLocks noChangeArrowheads="1"/>
          </p:cNvSpPr>
          <p:nvPr/>
        </p:nvSpPr>
        <p:spPr bwMode="auto">
          <a:xfrm>
            <a:off x="514350" y="4229100"/>
            <a:ext cx="8129588" cy="1793875"/>
          </a:xfrm>
          <a:prstGeom prst="rect">
            <a:avLst/>
          </a:prstGeom>
          <a:solidFill>
            <a:schemeClr val="tx2">
              <a:lumMod val="10000"/>
              <a:lumOff val="90000"/>
            </a:schemeClr>
          </a:solidFill>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lnSpc>
                <a:spcPct val="125000"/>
              </a:lnSpc>
              <a:tabLst>
                <a:tab pos="685800" algn="l"/>
                <a:tab pos="2514600" algn="l"/>
              </a:tabLst>
              <a:defRPr/>
            </a:pPr>
            <a:r>
              <a:rPr lang="it-IT" sz="2200" dirty="0">
                <a:solidFill>
                  <a:schemeClr val="tx1"/>
                </a:solidFill>
                <a:latin typeface="+mj-lt"/>
                <a:ea typeface="Times New Roman" pitchFamily="18" charset="0"/>
                <a:cs typeface="Tahoma" pitchFamily="34" charset="0"/>
              </a:rPr>
              <a:t>Lo scopo della disciplina del </a:t>
            </a:r>
            <a:r>
              <a:rPr lang="it-IT" sz="2200" b="1" i="1" dirty="0">
                <a:solidFill>
                  <a:schemeClr val="tx1"/>
                </a:solidFill>
                <a:latin typeface="+mj-lt"/>
                <a:ea typeface="Times New Roman" pitchFamily="18" charset="0"/>
                <a:cs typeface="Tahoma" pitchFamily="34" charset="0"/>
              </a:rPr>
              <a:t>transfer pricing</a:t>
            </a:r>
            <a:r>
              <a:rPr lang="it-IT" sz="2200" dirty="0">
                <a:solidFill>
                  <a:schemeClr val="tx1"/>
                </a:solidFill>
                <a:latin typeface="+mj-lt"/>
                <a:ea typeface="Times New Roman" pitchFamily="18" charset="0"/>
                <a:cs typeface="Tahoma" pitchFamily="34" charset="0"/>
              </a:rPr>
              <a:t> è  quella di evitare che, nelle operazioni infragruppo, prezzi di vendita inferiori o prezzi di acquisto superiori rispetto al valore normale portino a fittizie riduzioni del reddito imponibile in Italia.</a:t>
            </a:r>
          </a:p>
        </p:txBody>
      </p:sp>
      <p:sp>
        <p:nvSpPr>
          <p:cNvPr id="2" name="Segnaposto piè di pagina 1">
            <a:extLst>
              <a:ext uri="{FF2B5EF4-FFF2-40B4-BE49-F238E27FC236}">
                <a16:creationId xmlns:a16="http://schemas.microsoft.com/office/drawing/2014/main" id="{AF58D7FE-6A0E-4288-BEF6-5A3E92C2214D}"/>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A9A1CA2B-0D3A-4A46-978C-645A3F3F12EA}"/>
              </a:ext>
            </a:extLst>
          </p:cNvPr>
          <p:cNvSpPr>
            <a:spLocks noGrp="1"/>
          </p:cNvSpPr>
          <p:nvPr>
            <p:ph type="sldNum" sz="quarter" idx="12"/>
          </p:nvPr>
        </p:nvSpPr>
        <p:spPr/>
        <p:txBody>
          <a:bodyPr/>
          <a:lstStyle/>
          <a:p>
            <a:pPr>
              <a:defRPr/>
            </a:pPr>
            <a:fld id="{ED25CC6B-D9FD-43C5-A4E1-1C4ABCC29162}" type="slidenum">
              <a:rPr lang="it-IT" altLang="it-IT" smtClean="0"/>
              <a:pPr>
                <a:defRPr/>
              </a:pPr>
              <a:t>31</a:t>
            </a:fld>
            <a:endParaRPr lang="it-IT" altLang="it-IT"/>
          </a:p>
        </p:txBody>
      </p:sp>
      <p:sp>
        <p:nvSpPr>
          <p:cNvPr id="7" name="Rectangle 2">
            <a:extLst>
              <a:ext uri="{FF2B5EF4-FFF2-40B4-BE49-F238E27FC236}">
                <a16:creationId xmlns:a16="http://schemas.microsoft.com/office/drawing/2014/main" id="{1BEFA72B-DD27-4740-8F05-9B31E66650A0}"/>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i="1" dirty="0"/>
              <a:t>Transfer pricing</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a:extLst>
              <a:ext uri="{FF2B5EF4-FFF2-40B4-BE49-F238E27FC236}">
                <a16:creationId xmlns:a16="http://schemas.microsoft.com/office/drawing/2014/main" id="{FADC4B05-16A9-4914-8717-C49CB5D292BA}"/>
              </a:ext>
            </a:extLst>
          </p:cNvPr>
          <p:cNvSpPr>
            <a:spLocks noGrp="1" noChangeArrowheads="1"/>
          </p:cNvSpPr>
          <p:nvPr>
            <p:ph type="body" idx="4294967295"/>
          </p:nvPr>
        </p:nvSpPr>
        <p:spPr>
          <a:xfrm>
            <a:off x="250825" y="1773238"/>
            <a:ext cx="3556000" cy="3181350"/>
          </a:xfrm>
        </p:spPr>
        <p:txBody>
          <a:bodyPr/>
          <a:lstStyle/>
          <a:p>
            <a:pPr marL="0" indent="0" algn="just" eaLnBrk="1" hangingPunct="1">
              <a:lnSpc>
                <a:spcPct val="100000"/>
              </a:lnSpc>
              <a:spcBef>
                <a:spcPct val="50000"/>
              </a:spcBef>
              <a:buFontTx/>
              <a:buNone/>
              <a:tabLst>
                <a:tab pos="571500" algn="l"/>
              </a:tabLst>
              <a:defRPr/>
            </a:pPr>
            <a:r>
              <a:rPr lang="it-IT" altLang="it-IT" sz="2100" dirty="0">
                <a:latin typeface="+mj-lt"/>
              </a:rPr>
              <a:t>L’art. 110, co. 7 prevede il disconoscimento del differenziale tra il valore dei componenti del reddito determinati dal contribuente ed il correlativo </a:t>
            </a:r>
            <a:r>
              <a:rPr lang="it-IT" altLang="it-IT" sz="2100" b="1" dirty="0">
                <a:latin typeface="+mj-lt"/>
              </a:rPr>
              <a:t>“valore normale”</a:t>
            </a:r>
            <a:r>
              <a:rPr lang="it-IT" altLang="it-IT" sz="2100" dirty="0">
                <a:latin typeface="+mj-lt"/>
              </a:rPr>
              <a:t> (da determinarsi sulla base dell’art. 9 TUIR).</a:t>
            </a:r>
          </a:p>
        </p:txBody>
      </p:sp>
      <p:sp>
        <p:nvSpPr>
          <p:cNvPr id="71683" name="Rectangle 4">
            <a:extLst>
              <a:ext uri="{FF2B5EF4-FFF2-40B4-BE49-F238E27FC236}">
                <a16:creationId xmlns:a16="http://schemas.microsoft.com/office/drawing/2014/main" id="{BD2E7C01-11BD-4971-B9E1-F0E9782D1991}"/>
              </a:ext>
            </a:extLst>
          </p:cNvPr>
          <p:cNvSpPr>
            <a:spLocks noChangeArrowheads="1"/>
          </p:cNvSpPr>
          <p:nvPr/>
        </p:nvSpPr>
        <p:spPr bwMode="auto">
          <a:xfrm>
            <a:off x="930275" y="1270000"/>
            <a:ext cx="21193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lnSpc>
                <a:spcPts val="3000"/>
              </a:lnSpc>
            </a:pPr>
            <a:r>
              <a:rPr lang="it-IT" altLang="it-IT" b="1" u="sng">
                <a:latin typeface="Times New Roman" panose="02020603050405020304" pitchFamily="18" charset="0"/>
              </a:rPr>
              <a:t>Presupposti oggettivi</a:t>
            </a:r>
            <a:endParaRPr lang="en-GB" altLang="it-IT" b="1" u="sng">
              <a:latin typeface="Times New Roman" panose="02020603050405020304" pitchFamily="18" charset="0"/>
            </a:endParaRPr>
          </a:p>
        </p:txBody>
      </p:sp>
      <p:sp>
        <p:nvSpPr>
          <p:cNvPr id="71684" name="Rectangle 4">
            <a:extLst>
              <a:ext uri="{FF2B5EF4-FFF2-40B4-BE49-F238E27FC236}">
                <a16:creationId xmlns:a16="http://schemas.microsoft.com/office/drawing/2014/main" id="{57540150-E692-461A-987B-F8AE73DAF1C5}"/>
              </a:ext>
            </a:extLst>
          </p:cNvPr>
          <p:cNvSpPr>
            <a:spLocks noChangeArrowheads="1"/>
          </p:cNvSpPr>
          <p:nvPr/>
        </p:nvSpPr>
        <p:spPr bwMode="auto">
          <a:xfrm>
            <a:off x="5410200" y="1270000"/>
            <a:ext cx="2428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lnSpc>
                <a:spcPts val="3000"/>
              </a:lnSpc>
            </a:pPr>
            <a:r>
              <a:rPr lang="it-IT" altLang="it-IT" b="1" u="sng">
                <a:latin typeface="Times New Roman" panose="02020603050405020304" pitchFamily="18" charset="0"/>
              </a:rPr>
              <a:t>Presupposti soggettivi</a:t>
            </a:r>
            <a:endParaRPr lang="en-GB" altLang="it-IT" b="1" u="sng">
              <a:latin typeface="Times New Roman" panose="02020603050405020304" pitchFamily="18" charset="0"/>
            </a:endParaRPr>
          </a:p>
        </p:txBody>
      </p:sp>
      <p:sp>
        <p:nvSpPr>
          <p:cNvPr id="69638" name="Rectangle 3">
            <a:extLst>
              <a:ext uri="{FF2B5EF4-FFF2-40B4-BE49-F238E27FC236}">
                <a16:creationId xmlns:a16="http://schemas.microsoft.com/office/drawing/2014/main" id="{C7879162-1C40-41E7-96C2-BE4CF9D352AF}"/>
              </a:ext>
            </a:extLst>
          </p:cNvPr>
          <p:cNvSpPr>
            <a:spLocks noChangeArrowheads="1"/>
          </p:cNvSpPr>
          <p:nvPr/>
        </p:nvSpPr>
        <p:spPr bwMode="auto">
          <a:xfrm>
            <a:off x="3995738" y="1773238"/>
            <a:ext cx="49688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571500" algn="l"/>
              </a:tabLst>
              <a:defRPr>
                <a:solidFill>
                  <a:schemeClr val="tx1"/>
                </a:solidFill>
                <a:latin typeface="Calibri Light" panose="020F0302020204030204" pitchFamily="34" charset="0"/>
              </a:defRPr>
            </a:lvl1pPr>
            <a:lvl2pPr marL="742950" indent="-285750">
              <a:tabLst>
                <a:tab pos="571500" algn="l"/>
              </a:tabLst>
              <a:defRPr>
                <a:solidFill>
                  <a:schemeClr val="tx1"/>
                </a:solidFill>
                <a:latin typeface="Calibri Light" panose="020F0302020204030204" pitchFamily="34" charset="0"/>
              </a:defRPr>
            </a:lvl2pPr>
            <a:lvl3pPr marL="1143000" indent="-228600">
              <a:tabLst>
                <a:tab pos="571500" algn="l"/>
              </a:tabLst>
              <a:defRPr>
                <a:solidFill>
                  <a:schemeClr val="tx1"/>
                </a:solidFill>
                <a:latin typeface="Calibri Light" panose="020F0302020204030204" pitchFamily="34" charset="0"/>
              </a:defRPr>
            </a:lvl3pPr>
            <a:lvl4pPr marL="1600200" indent="-228600">
              <a:tabLst>
                <a:tab pos="571500" algn="l"/>
              </a:tabLst>
              <a:defRPr>
                <a:solidFill>
                  <a:schemeClr val="tx1"/>
                </a:solidFill>
                <a:latin typeface="Calibri Light" panose="020F0302020204030204" pitchFamily="34" charset="0"/>
              </a:defRPr>
            </a:lvl4pPr>
            <a:lvl5pPr marL="2057400" indent="-228600">
              <a:tabLst>
                <a:tab pos="571500" algn="l"/>
              </a:tabLst>
              <a:defRPr>
                <a:solidFill>
                  <a:schemeClr val="tx1"/>
                </a:solidFill>
                <a:latin typeface="Calibri Light" panose="020F0302020204030204" pitchFamily="34" charset="0"/>
              </a:defRPr>
            </a:lvl5pPr>
            <a:lvl6pPr marL="2514600" indent="-228600" eaLnBrk="0" fontAlgn="base" hangingPunct="0">
              <a:spcBef>
                <a:spcPct val="0"/>
              </a:spcBef>
              <a:spcAft>
                <a:spcPct val="0"/>
              </a:spcAft>
              <a:tabLst>
                <a:tab pos="571500" algn="l"/>
              </a:tabLst>
              <a:defRPr>
                <a:solidFill>
                  <a:schemeClr val="tx1"/>
                </a:solidFill>
                <a:latin typeface="Calibri Light" panose="020F0302020204030204" pitchFamily="34" charset="0"/>
              </a:defRPr>
            </a:lvl6pPr>
            <a:lvl7pPr marL="2971800" indent="-228600" eaLnBrk="0" fontAlgn="base" hangingPunct="0">
              <a:spcBef>
                <a:spcPct val="0"/>
              </a:spcBef>
              <a:spcAft>
                <a:spcPct val="0"/>
              </a:spcAft>
              <a:tabLst>
                <a:tab pos="571500" algn="l"/>
              </a:tabLst>
              <a:defRPr>
                <a:solidFill>
                  <a:schemeClr val="tx1"/>
                </a:solidFill>
                <a:latin typeface="Calibri Light" panose="020F0302020204030204" pitchFamily="34" charset="0"/>
              </a:defRPr>
            </a:lvl7pPr>
            <a:lvl8pPr marL="3429000" indent="-228600" eaLnBrk="0" fontAlgn="base" hangingPunct="0">
              <a:spcBef>
                <a:spcPct val="0"/>
              </a:spcBef>
              <a:spcAft>
                <a:spcPct val="0"/>
              </a:spcAft>
              <a:tabLst>
                <a:tab pos="571500" algn="l"/>
              </a:tabLst>
              <a:defRPr>
                <a:solidFill>
                  <a:schemeClr val="tx1"/>
                </a:solidFill>
                <a:latin typeface="Calibri Light" panose="020F0302020204030204" pitchFamily="34" charset="0"/>
              </a:defRPr>
            </a:lvl8pPr>
            <a:lvl9pPr marL="3886200" indent="-228600" eaLnBrk="0" fontAlgn="base" hangingPunct="0">
              <a:spcBef>
                <a:spcPct val="0"/>
              </a:spcBef>
              <a:spcAft>
                <a:spcPct val="0"/>
              </a:spcAft>
              <a:tabLst>
                <a:tab pos="571500" algn="l"/>
              </a:tabLst>
              <a:defRPr>
                <a:solidFill>
                  <a:schemeClr val="tx1"/>
                </a:solidFill>
                <a:latin typeface="Calibri Light" panose="020F0302020204030204" pitchFamily="34" charset="0"/>
              </a:defRPr>
            </a:lvl9pPr>
          </a:lstStyle>
          <a:p>
            <a:pPr algn="just" defTabSz="914400" eaLnBrk="1" hangingPunct="1">
              <a:spcBef>
                <a:spcPct val="20000"/>
              </a:spcBef>
              <a:defRPr/>
            </a:pPr>
            <a:r>
              <a:rPr lang="it-IT" altLang="it-IT" sz="2100" dirty="0">
                <a:latin typeface="+mj-lt"/>
              </a:rPr>
              <a:t>Le disposizioni in materia di “</a:t>
            </a:r>
            <a:r>
              <a:rPr lang="it-IT" altLang="it-IT" sz="2100" i="1" dirty="0">
                <a:latin typeface="+mj-lt"/>
              </a:rPr>
              <a:t>transfer pricing</a:t>
            </a:r>
            <a:r>
              <a:rPr lang="it-IT" altLang="it-IT" sz="2100" dirty="0">
                <a:latin typeface="+mj-lt"/>
              </a:rPr>
              <a:t>” si applicano alle </a:t>
            </a:r>
            <a:r>
              <a:rPr lang="it-IT" altLang="it-IT" sz="2100" b="1" dirty="0">
                <a:latin typeface="+mj-lt"/>
              </a:rPr>
              <a:t>transazioni infragruppo</a:t>
            </a:r>
            <a:r>
              <a:rPr lang="it-IT" altLang="it-IT" sz="2100" dirty="0">
                <a:latin typeface="+mj-lt"/>
              </a:rPr>
              <a:t>, cioè quelle</a:t>
            </a:r>
            <a:r>
              <a:rPr lang="it-IT" altLang="it-IT" sz="2100" b="1" dirty="0">
                <a:latin typeface="+mj-lt"/>
              </a:rPr>
              <a:t> </a:t>
            </a:r>
            <a:r>
              <a:rPr lang="it-IT" altLang="it-IT" sz="2100" dirty="0">
                <a:latin typeface="+mj-lt"/>
              </a:rPr>
              <a:t>poste in essere </a:t>
            </a:r>
            <a:r>
              <a:rPr lang="it-IT" altLang="it-IT" sz="2100" b="1" dirty="0">
                <a:latin typeface="+mj-lt"/>
              </a:rPr>
              <a:t>tra</a:t>
            </a:r>
            <a:r>
              <a:rPr lang="it-IT" altLang="it-IT" sz="2100" dirty="0">
                <a:latin typeface="+mj-lt"/>
              </a:rPr>
              <a:t> un’</a:t>
            </a:r>
            <a:r>
              <a:rPr lang="it-IT" altLang="it-IT" sz="2100" b="1" dirty="0">
                <a:latin typeface="+mj-lt"/>
              </a:rPr>
              <a:t>impresa</a:t>
            </a:r>
            <a:r>
              <a:rPr lang="it-IT" altLang="it-IT" sz="2100" dirty="0">
                <a:latin typeface="+mj-lt"/>
              </a:rPr>
              <a:t> (fiscalmente) </a:t>
            </a:r>
            <a:r>
              <a:rPr lang="it-IT" altLang="it-IT" sz="2100" b="1" dirty="0">
                <a:latin typeface="+mj-lt"/>
              </a:rPr>
              <a:t>residente</a:t>
            </a:r>
            <a:r>
              <a:rPr lang="it-IT" altLang="it-IT" sz="2100" dirty="0">
                <a:latin typeface="+mj-lt"/>
              </a:rPr>
              <a:t> in Italia e una </a:t>
            </a:r>
            <a:r>
              <a:rPr lang="it-IT" altLang="it-IT" sz="2100" b="1" dirty="0">
                <a:latin typeface="+mj-lt"/>
              </a:rPr>
              <a:t>società non residente</a:t>
            </a:r>
            <a:r>
              <a:rPr lang="it-IT" altLang="it-IT" sz="2100" dirty="0">
                <a:latin typeface="+mj-lt"/>
              </a:rPr>
              <a:t>:</a:t>
            </a:r>
          </a:p>
          <a:p>
            <a:pPr algn="just" defTabSz="914400" eaLnBrk="1" hangingPunct="1">
              <a:spcBef>
                <a:spcPct val="20000"/>
              </a:spcBef>
              <a:buFont typeface="Wingdings" panose="05000000000000000000" pitchFamily="2" charset="2"/>
              <a:buNone/>
              <a:defRPr/>
            </a:pPr>
            <a:r>
              <a:rPr lang="it-IT" altLang="it-IT" sz="2100" dirty="0">
                <a:latin typeface="+mj-lt"/>
                <a:sym typeface="Wingdings" panose="05000000000000000000" pitchFamily="2" charset="2"/>
              </a:rPr>
              <a:t></a:t>
            </a:r>
            <a:r>
              <a:rPr lang="it-IT" altLang="it-IT" sz="2100" dirty="0">
                <a:latin typeface="+mj-lt"/>
              </a:rPr>
              <a:t> </a:t>
            </a:r>
            <a:r>
              <a:rPr lang="it-IT" altLang="it-IT" sz="2100" b="1" dirty="0">
                <a:latin typeface="+mj-lt"/>
              </a:rPr>
              <a:t>controllata</a:t>
            </a:r>
            <a:r>
              <a:rPr lang="it-IT" altLang="it-IT" sz="2100" dirty="0">
                <a:latin typeface="+mj-lt"/>
              </a:rPr>
              <a:t>, direttamente o indirettamente, dalla prima </a:t>
            </a:r>
          </a:p>
          <a:p>
            <a:pPr algn="just" defTabSz="914400" eaLnBrk="1" hangingPunct="1">
              <a:spcBef>
                <a:spcPct val="20000"/>
              </a:spcBef>
              <a:buFont typeface="Wingdings" panose="05000000000000000000" pitchFamily="2" charset="2"/>
              <a:buNone/>
              <a:defRPr/>
            </a:pPr>
            <a:r>
              <a:rPr lang="it-IT" altLang="it-IT" sz="2100" dirty="0">
                <a:latin typeface="+mj-lt"/>
                <a:sym typeface="Wingdings" panose="05000000000000000000" pitchFamily="2" charset="2"/>
              </a:rPr>
              <a:t> </a:t>
            </a:r>
            <a:r>
              <a:rPr lang="it-IT" altLang="it-IT" sz="2100" b="1" dirty="0">
                <a:latin typeface="+mj-lt"/>
              </a:rPr>
              <a:t>controllante</a:t>
            </a:r>
            <a:r>
              <a:rPr lang="it-IT" altLang="it-IT" sz="2100" dirty="0">
                <a:latin typeface="+mj-lt"/>
              </a:rPr>
              <a:t>, ovvero </a:t>
            </a:r>
          </a:p>
          <a:p>
            <a:pPr algn="just" defTabSz="914400" eaLnBrk="1" hangingPunct="1">
              <a:spcBef>
                <a:spcPct val="20000"/>
              </a:spcBef>
              <a:buFont typeface="Wingdings" panose="05000000000000000000" pitchFamily="2" charset="2"/>
              <a:buNone/>
              <a:defRPr/>
            </a:pPr>
            <a:r>
              <a:rPr lang="it-IT" altLang="it-IT" sz="2100" dirty="0">
                <a:latin typeface="+mj-lt"/>
                <a:sym typeface="Wingdings" panose="05000000000000000000" pitchFamily="2" charset="2"/>
              </a:rPr>
              <a:t></a:t>
            </a:r>
            <a:r>
              <a:rPr lang="it-IT" altLang="it-IT" sz="2100" dirty="0">
                <a:latin typeface="+mj-lt"/>
              </a:rPr>
              <a:t> </a:t>
            </a:r>
            <a:r>
              <a:rPr lang="it-IT" altLang="it-IT" sz="2100" b="1" dirty="0">
                <a:latin typeface="+mj-lt"/>
              </a:rPr>
              <a:t>soggetta a comune controllo</a:t>
            </a:r>
            <a:r>
              <a:rPr lang="it-IT" altLang="it-IT" sz="2100" dirty="0">
                <a:latin typeface="+mj-lt"/>
              </a:rPr>
              <a:t> da parte di una terza società che controlla anche la prima</a:t>
            </a:r>
          </a:p>
        </p:txBody>
      </p:sp>
      <p:sp>
        <p:nvSpPr>
          <p:cNvPr id="2" name="Segnaposto piè di pagina 1">
            <a:extLst>
              <a:ext uri="{FF2B5EF4-FFF2-40B4-BE49-F238E27FC236}">
                <a16:creationId xmlns:a16="http://schemas.microsoft.com/office/drawing/2014/main" id="{E9EDBB66-A3DD-47FF-AFB3-7B45F7A379AD}"/>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5C3FB09C-204E-44EB-BBC5-18D0E7786052}"/>
              </a:ext>
            </a:extLst>
          </p:cNvPr>
          <p:cNvSpPr>
            <a:spLocks noGrp="1"/>
          </p:cNvSpPr>
          <p:nvPr>
            <p:ph type="sldNum" sz="quarter" idx="12"/>
          </p:nvPr>
        </p:nvSpPr>
        <p:spPr/>
        <p:txBody>
          <a:bodyPr/>
          <a:lstStyle/>
          <a:p>
            <a:pPr>
              <a:defRPr/>
            </a:pPr>
            <a:fld id="{A5CF7D1D-65F0-4F2D-B587-99B4D64C69F4}" type="slidenum">
              <a:rPr lang="it-IT" altLang="it-IT" smtClean="0"/>
              <a:pPr>
                <a:defRPr/>
              </a:pPr>
              <a:t>32</a:t>
            </a:fld>
            <a:endParaRPr lang="it-IT" altLang="it-IT"/>
          </a:p>
        </p:txBody>
      </p:sp>
      <p:sp>
        <p:nvSpPr>
          <p:cNvPr id="9" name="Rectangle 2">
            <a:extLst>
              <a:ext uri="{FF2B5EF4-FFF2-40B4-BE49-F238E27FC236}">
                <a16:creationId xmlns:a16="http://schemas.microsoft.com/office/drawing/2014/main" id="{665CCFF4-D00A-4C74-8A75-BE478FDB72BF}"/>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i="1" dirty="0"/>
              <a:t>Transfer pricing</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a:extLst>
              <a:ext uri="{FF2B5EF4-FFF2-40B4-BE49-F238E27FC236}">
                <a16:creationId xmlns:a16="http://schemas.microsoft.com/office/drawing/2014/main" id="{1709E397-11BC-4B24-934C-DF3EB507518A}"/>
              </a:ext>
            </a:extLst>
          </p:cNvPr>
          <p:cNvSpPr>
            <a:spLocks noGrp="1" noChangeArrowheads="1"/>
          </p:cNvSpPr>
          <p:nvPr>
            <p:ph type="body" idx="4294967295"/>
          </p:nvPr>
        </p:nvSpPr>
        <p:spPr>
          <a:xfrm>
            <a:off x="427038" y="1512888"/>
            <a:ext cx="8321675" cy="4608512"/>
          </a:xfrm>
        </p:spPr>
        <p:txBody>
          <a:bodyPr/>
          <a:lstStyle/>
          <a:p>
            <a:pPr algn="just" eaLnBrk="1" hangingPunct="1">
              <a:lnSpc>
                <a:spcPct val="125000"/>
              </a:lnSpc>
              <a:buFontTx/>
              <a:buNone/>
              <a:defRPr/>
            </a:pPr>
            <a:r>
              <a:rPr lang="it-IT" altLang="it-IT" sz="2200" dirty="0">
                <a:latin typeface="Times New Roman" panose="02020603050405020304" pitchFamily="18" charset="0"/>
              </a:rPr>
              <a:t>	</a:t>
            </a:r>
            <a:r>
              <a:rPr lang="it-IT" altLang="it-IT" sz="2200" dirty="0">
                <a:latin typeface="+mj-lt"/>
              </a:rPr>
              <a:t>Il valore normale è definito dall’art. 9 TUIR ma per determinarlo in concreto l’OCSE ha predisposto alcuni metodi di rilevazione, quali:</a:t>
            </a:r>
          </a:p>
          <a:p>
            <a:pPr marL="454025" lvl="2" indent="0" algn="just" eaLnBrk="1" hangingPunct="1">
              <a:lnSpc>
                <a:spcPct val="125000"/>
              </a:lnSpc>
              <a:spcBef>
                <a:spcPct val="15000"/>
              </a:spcBef>
              <a:buFont typeface="Arial" panose="020B0604020202020204" pitchFamily="34" charset="0"/>
              <a:buNone/>
              <a:defRPr/>
            </a:pPr>
            <a:r>
              <a:rPr lang="it-IT" altLang="it-IT" sz="2200" b="1" dirty="0">
                <a:latin typeface="+mj-lt"/>
                <a:sym typeface="Wingdings" panose="05000000000000000000" pitchFamily="2" charset="2"/>
              </a:rPr>
              <a:t> </a:t>
            </a:r>
            <a:r>
              <a:rPr lang="it-IT" altLang="it-IT" sz="2200" b="1" dirty="0">
                <a:latin typeface="+mj-lt"/>
              </a:rPr>
              <a:t>Metodi cd tradizionali</a:t>
            </a:r>
          </a:p>
          <a:p>
            <a:pPr marL="1001713" lvl="2" algn="just" eaLnBrk="1" hangingPunct="1">
              <a:lnSpc>
                <a:spcPct val="125000"/>
              </a:lnSpc>
              <a:spcBef>
                <a:spcPct val="15000"/>
              </a:spcBef>
              <a:buFont typeface="+mj-lt"/>
              <a:buAutoNum type="arabicPeriod"/>
              <a:defRPr/>
            </a:pPr>
            <a:r>
              <a:rPr lang="it-IT" altLang="it-IT" sz="2200" dirty="0">
                <a:latin typeface="+mj-lt"/>
              </a:rPr>
              <a:t>Metodo del “Confronto di prezzo”</a:t>
            </a:r>
          </a:p>
          <a:p>
            <a:pPr marL="1001713" lvl="2" algn="just" eaLnBrk="1" hangingPunct="1">
              <a:lnSpc>
                <a:spcPct val="125000"/>
              </a:lnSpc>
              <a:spcBef>
                <a:spcPct val="15000"/>
              </a:spcBef>
              <a:buFont typeface="+mj-lt"/>
              <a:buAutoNum type="arabicPeriod"/>
              <a:defRPr/>
            </a:pPr>
            <a:r>
              <a:rPr lang="it-IT" altLang="it-IT" sz="2200" dirty="0">
                <a:latin typeface="+mj-lt"/>
              </a:rPr>
              <a:t>Metodo del “Prezzo di Rivendita”</a:t>
            </a:r>
          </a:p>
          <a:p>
            <a:pPr marL="1001713" lvl="2" algn="just" eaLnBrk="1" hangingPunct="1">
              <a:lnSpc>
                <a:spcPct val="125000"/>
              </a:lnSpc>
              <a:spcBef>
                <a:spcPct val="15000"/>
              </a:spcBef>
              <a:buFont typeface="+mj-lt"/>
              <a:buAutoNum type="arabicPeriod"/>
              <a:defRPr/>
            </a:pPr>
            <a:r>
              <a:rPr lang="it-IT" altLang="it-IT" sz="2200" dirty="0">
                <a:latin typeface="+mj-lt"/>
              </a:rPr>
              <a:t>Metodo del “Costo Maggiorato”</a:t>
            </a:r>
          </a:p>
          <a:p>
            <a:pPr marL="454025" lvl="2" indent="0" algn="just" eaLnBrk="1" hangingPunct="1">
              <a:lnSpc>
                <a:spcPct val="125000"/>
              </a:lnSpc>
              <a:spcBef>
                <a:spcPct val="15000"/>
              </a:spcBef>
              <a:buFont typeface="Arial" panose="020B0604020202020204" pitchFamily="34" charset="0"/>
              <a:buNone/>
              <a:defRPr/>
            </a:pPr>
            <a:r>
              <a:rPr lang="it-IT" altLang="it-IT" sz="2200" dirty="0">
                <a:latin typeface="+mj-lt"/>
                <a:sym typeface="Wingdings" panose="05000000000000000000" pitchFamily="2" charset="2"/>
              </a:rPr>
              <a:t> </a:t>
            </a:r>
            <a:r>
              <a:rPr lang="it-IT" altLang="it-IT" sz="2200" b="1" dirty="0">
                <a:latin typeface="+mj-lt"/>
                <a:sym typeface="Wingdings" panose="05000000000000000000" pitchFamily="2" charset="2"/>
              </a:rPr>
              <a:t>Altri metodi (cd. reddituali), tra cui:</a:t>
            </a:r>
            <a:endParaRPr lang="it-IT" altLang="it-IT" sz="2200" b="1" dirty="0">
              <a:latin typeface="+mj-lt"/>
            </a:endParaRPr>
          </a:p>
          <a:p>
            <a:pPr marL="1001713" lvl="2" algn="just" eaLnBrk="1" hangingPunct="1">
              <a:lnSpc>
                <a:spcPct val="125000"/>
              </a:lnSpc>
              <a:spcBef>
                <a:spcPct val="15000"/>
              </a:spcBef>
              <a:buFont typeface="+mj-lt"/>
              <a:buAutoNum type="arabicPeriod"/>
              <a:defRPr/>
            </a:pPr>
            <a:r>
              <a:rPr lang="it-IT" altLang="it-IT" sz="2200" dirty="0">
                <a:latin typeface="+mj-lt"/>
              </a:rPr>
              <a:t>“Confronto dei Profitti Globali”</a:t>
            </a:r>
          </a:p>
          <a:p>
            <a:pPr marL="1001713" lvl="2" algn="just" eaLnBrk="1" hangingPunct="1">
              <a:lnSpc>
                <a:spcPct val="125000"/>
              </a:lnSpc>
              <a:spcBef>
                <a:spcPct val="15000"/>
              </a:spcBef>
              <a:buFont typeface="+mj-lt"/>
              <a:buAutoNum type="arabicPeriod"/>
              <a:defRPr/>
            </a:pPr>
            <a:r>
              <a:rPr lang="it-IT" altLang="it-IT" sz="2200" dirty="0">
                <a:latin typeface="+mj-lt"/>
              </a:rPr>
              <a:t>“Ripartizione dei profitti globali”</a:t>
            </a:r>
          </a:p>
        </p:txBody>
      </p:sp>
      <p:sp>
        <p:nvSpPr>
          <p:cNvPr id="71683" name="Rectangle 4">
            <a:extLst>
              <a:ext uri="{FF2B5EF4-FFF2-40B4-BE49-F238E27FC236}">
                <a16:creationId xmlns:a16="http://schemas.microsoft.com/office/drawing/2014/main" id="{E84ED7FB-5F8A-4BCC-8BB1-CC48A07AD4EB}"/>
              </a:ext>
            </a:extLst>
          </p:cNvPr>
          <p:cNvSpPr>
            <a:spLocks noChangeArrowheads="1"/>
          </p:cNvSpPr>
          <p:nvPr/>
        </p:nvSpPr>
        <p:spPr bwMode="auto">
          <a:xfrm>
            <a:off x="1979613" y="1023938"/>
            <a:ext cx="547211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lnSpc>
                <a:spcPts val="3000"/>
              </a:lnSpc>
              <a:defRPr/>
            </a:pPr>
            <a:r>
              <a:rPr lang="it-IT" altLang="it-IT" sz="2400" b="1" dirty="0">
                <a:latin typeface="+mj-lt"/>
              </a:rPr>
              <a:t>La determinazione del “valore normale</a:t>
            </a:r>
            <a:r>
              <a:rPr lang="it-IT" altLang="it-IT" sz="2400" b="1" dirty="0">
                <a:latin typeface="Times New Roman" panose="02020603050405020304" pitchFamily="18" charset="0"/>
              </a:rPr>
              <a:t>”</a:t>
            </a:r>
            <a:endParaRPr lang="en-GB" altLang="it-IT" sz="2400" b="1" dirty="0">
              <a:latin typeface="Times New Roman" panose="02020603050405020304" pitchFamily="18" charset="0"/>
            </a:endParaRPr>
          </a:p>
        </p:txBody>
      </p:sp>
      <p:sp>
        <p:nvSpPr>
          <p:cNvPr id="2" name="Segnaposto piè di pagina 1">
            <a:extLst>
              <a:ext uri="{FF2B5EF4-FFF2-40B4-BE49-F238E27FC236}">
                <a16:creationId xmlns:a16="http://schemas.microsoft.com/office/drawing/2014/main" id="{05388BB4-D444-49E5-8D71-F860263F58AA}"/>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DE8D2237-7C91-4286-B261-AFBD5F268454}"/>
              </a:ext>
            </a:extLst>
          </p:cNvPr>
          <p:cNvSpPr>
            <a:spLocks noGrp="1"/>
          </p:cNvSpPr>
          <p:nvPr>
            <p:ph type="sldNum" sz="quarter" idx="12"/>
          </p:nvPr>
        </p:nvSpPr>
        <p:spPr/>
        <p:txBody>
          <a:bodyPr/>
          <a:lstStyle/>
          <a:p>
            <a:pPr>
              <a:defRPr/>
            </a:pPr>
            <a:fld id="{221933AF-0E41-45C1-B2AA-49E671ADEDF3}" type="slidenum">
              <a:rPr lang="it-IT" altLang="it-IT" smtClean="0"/>
              <a:pPr>
                <a:defRPr/>
              </a:pPr>
              <a:t>33</a:t>
            </a:fld>
            <a:endParaRPr lang="it-IT" altLang="it-IT"/>
          </a:p>
        </p:txBody>
      </p:sp>
      <p:sp>
        <p:nvSpPr>
          <p:cNvPr id="7" name="Rectangle 2">
            <a:extLst>
              <a:ext uri="{FF2B5EF4-FFF2-40B4-BE49-F238E27FC236}">
                <a16:creationId xmlns:a16="http://schemas.microsoft.com/office/drawing/2014/main" id="{7830F47C-6934-457A-858D-1A4EF2E5A048}"/>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i="1" dirty="0"/>
              <a:t>Transfer pricing</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ttangolo 1">
            <a:extLst>
              <a:ext uri="{FF2B5EF4-FFF2-40B4-BE49-F238E27FC236}">
                <a16:creationId xmlns:a16="http://schemas.microsoft.com/office/drawing/2014/main" id="{208ECD4D-A01B-4CF7-8660-46AADA85251F}"/>
              </a:ext>
            </a:extLst>
          </p:cNvPr>
          <p:cNvSpPr>
            <a:spLocks noChangeArrowheads="1"/>
          </p:cNvSpPr>
          <p:nvPr/>
        </p:nvSpPr>
        <p:spPr bwMode="auto">
          <a:xfrm>
            <a:off x="514350" y="1512888"/>
            <a:ext cx="6399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defRPr/>
            </a:pPr>
            <a:r>
              <a:rPr lang="it-IT" altLang="it-IT" sz="2400" b="1" dirty="0">
                <a:latin typeface="+mj-lt"/>
              </a:rPr>
              <a:t>La disciplina CFC (art. 167 TUIR)</a:t>
            </a:r>
          </a:p>
        </p:txBody>
      </p:sp>
      <p:sp>
        <p:nvSpPr>
          <p:cNvPr id="73731" name="Rettangolo 2">
            <a:extLst>
              <a:ext uri="{FF2B5EF4-FFF2-40B4-BE49-F238E27FC236}">
                <a16:creationId xmlns:a16="http://schemas.microsoft.com/office/drawing/2014/main" id="{2210C826-9DCC-4151-A329-E47BCD3B71F7}"/>
              </a:ext>
            </a:extLst>
          </p:cNvPr>
          <p:cNvSpPr>
            <a:spLocks noChangeArrowheads="1"/>
          </p:cNvSpPr>
          <p:nvPr/>
        </p:nvSpPr>
        <p:spPr bwMode="auto">
          <a:xfrm>
            <a:off x="427038" y="2147888"/>
            <a:ext cx="827405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25000"/>
              </a:lnSpc>
              <a:defRPr/>
            </a:pPr>
            <a:r>
              <a:rPr lang="it-IT" altLang="it-IT" sz="2400" dirty="0">
                <a:latin typeface="+mj-lt"/>
              </a:rPr>
              <a:t>La disciplina cd CFC (</a:t>
            </a:r>
            <a:r>
              <a:rPr lang="it-IT" altLang="it-IT" sz="2400" i="1" dirty="0">
                <a:latin typeface="+mj-lt"/>
              </a:rPr>
              <a:t>Controlled Foreign Companies</a:t>
            </a:r>
            <a:r>
              <a:rPr lang="it-IT" altLang="it-IT" sz="2400" dirty="0">
                <a:latin typeface="+mj-lt"/>
              </a:rPr>
              <a:t>) si applica ai soggetti residenti in Italia che detengono, anche indirettamente, partecipazioni di controllo (art. 167) in un soggetto localizzato in uno dei cd Paradisi Fiscali (Stati o territori </a:t>
            </a:r>
            <a:r>
              <a:rPr lang="it-IT" altLang="it-IT" sz="2400" i="1" dirty="0">
                <a:latin typeface="+mj-lt"/>
              </a:rPr>
              <a:t>diversi</a:t>
            </a:r>
            <a:r>
              <a:rPr lang="it-IT" altLang="it-IT" sz="2400" dirty="0">
                <a:latin typeface="+mj-lt"/>
              </a:rPr>
              <a:t> da quelli individuati dal M.E.F. con Decreto da adottarsi </a:t>
            </a:r>
            <a:r>
              <a:rPr lang="it-IT" altLang="it-IT" sz="2400" i="1" dirty="0">
                <a:latin typeface="+mj-lt"/>
              </a:rPr>
              <a:t>ex </a:t>
            </a:r>
            <a:r>
              <a:rPr lang="it-IT" altLang="it-IT" sz="2400" dirty="0">
                <a:latin typeface="+mj-lt"/>
              </a:rPr>
              <a:t>art. 168-</a:t>
            </a:r>
            <a:r>
              <a:rPr lang="it-IT" altLang="it-IT" sz="2400" i="1" dirty="0">
                <a:latin typeface="+mj-lt"/>
              </a:rPr>
              <a:t>bis </a:t>
            </a:r>
            <a:r>
              <a:rPr lang="it-IT" altLang="it-IT" sz="2400" dirty="0">
                <a:latin typeface="+mj-lt"/>
              </a:rPr>
              <a:t>TUIR</a:t>
            </a:r>
            <a:r>
              <a:rPr lang="it-IT" altLang="it-IT" sz="2400" i="1" dirty="0">
                <a:latin typeface="+mj-lt"/>
              </a:rPr>
              <a:t> </a:t>
            </a:r>
            <a:r>
              <a:rPr lang="it-IT" altLang="it-IT" sz="2400" dirty="0">
                <a:latin typeface="+mj-lt"/>
              </a:rPr>
              <a:t>(c.d. </a:t>
            </a:r>
            <a:r>
              <a:rPr lang="it-IT" altLang="it-IT" sz="2400" i="1" dirty="0">
                <a:latin typeface="+mj-lt"/>
              </a:rPr>
              <a:t>white list</a:t>
            </a:r>
            <a:r>
              <a:rPr lang="it-IT" altLang="it-IT" sz="2400" dirty="0">
                <a:latin typeface="+mj-lt"/>
              </a:rPr>
              <a:t>))</a:t>
            </a:r>
          </a:p>
        </p:txBody>
      </p:sp>
      <p:sp>
        <p:nvSpPr>
          <p:cNvPr id="2" name="Segnaposto piè di pagina 1">
            <a:extLst>
              <a:ext uri="{FF2B5EF4-FFF2-40B4-BE49-F238E27FC236}">
                <a16:creationId xmlns:a16="http://schemas.microsoft.com/office/drawing/2014/main" id="{10120A96-064D-4112-9FA1-0C0AD21E7415}"/>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6D735BB9-54A5-4DB4-9586-7F2D95E63579}"/>
              </a:ext>
            </a:extLst>
          </p:cNvPr>
          <p:cNvSpPr>
            <a:spLocks noGrp="1"/>
          </p:cNvSpPr>
          <p:nvPr>
            <p:ph type="sldNum" sz="quarter" idx="12"/>
          </p:nvPr>
        </p:nvSpPr>
        <p:spPr/>
        <p:txBody>
          <a:bodyPr/>
          <a:lstStyle/>
          <a:p>
            <a:pPr>
              <a:defRPr/>
            </a:pPr>
            <a:fld id="{BC93F5CB-3BB9-46E0-8D17-4BEA9186D1AF}" type="slidenum">
              <a:rPr lang="it-IT" altLang="it-IT" smtClean="0"/>
              <a:pPr>
                <a:defRPr/>
              </a:pPr>
              <a:t>34</a:t>
            </a:fld>
            <a:endParaRPr lang="it-IT" altLang="it-IT"/>
          </a:p>
        </p:txBody>
      </p:sp>
      <p:sp>
        <p:nvSpPr>
          <p:cNvPr id="6" name="Rectangle 2">
            <a:extLst>
              <a:ext uri="{FF2B5EF4-FFF2-40B4-BE49-F238E27FC236}">
                <a16:creationId xmlns:a16="http://schemas.microsoft.com/office/drawing/2014/main" id="{FFB3017A-EB8A-4457-98D4-7A98896E0F90}"/>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La disciplina CFC</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03F304CF-8B46-4CEE-9F8E-5DB166D07B06}"/>
              </a:ext>
            </a:extLst>
          </p:cNvPr>
          <p:cNvSpPr/>
          <p:nvPr/>
        </p:nvSpPr>
        <p:spPr>
          <a:xfrm>
            <a:off x="514350" y="1128713"/>
            <a:ext cx="7991475" cy="4064000"/>
          </a:xfrm>
          <a:prstGeom prst="rect">
            <a:avLst/>
          </a:prstGeom>
        </p:spPr>
        <p:txBody>
          <a:bodyPr>
            <a:spAutoFit/>
          </a:bodyPr>
          <a:lstStyle/>
          <a:p>
            <a:pPr eaLnBrk="1" hangingPunct="1">
              <a:lnSpc>
                <a:spcPct val="125000"/>
              </a:lnSpc>
              <a:defRPr/>
            </a:pPr>
            <a:r>
              <a:rPr lang="it-IT" sz="2400" b="1" dirty="0">
                <a:latin typeface="+mj-lt"/>
              </a:rPr>
              <a:t>La disciplina CFC si applica solo se: </a:t>
            </a:r>
          </a:p>
          <a:p>
            <a:pPr eaLnBrk="1" hangingPunct="1">
              <a:lnSpc>
                <a:spcPct val="125000"/>
              </a:lnSpc>
              <a:defRPr/>
            </a:pPr>
            <a:endParaRPr lang="it-IT" sz="2400" b="1" dirty="0">
              <a:latin typeface="+mj-lt"/>
            </a:endParaRPr>
          </a:p>
          <a:p>
            <a:pPr marL="457200" indent="-457200" eaLnBrk="1" hangingPunct="1">
              <a:lnSpc>
                <a:spcPct val="125000"/>
              </a:lnSpc>
              <a:buFont typeface="+mj-lt"/>
              <a:buAutoNum type="arabicPeriod"/>
              <a:defRPr/>
            </a:pPr>
            <a:r>
              <a:rPr lang="it-IT" sz="2400" dirty="0">
                <a:latin typeface="+mj-lt"/>
              </a:rPr>
              <a:t>Il soggetto residente detiene una </a:t>
            </a:r>
            <a:r>
              <a:rPr lang="it-IT" sz="2400" b="1" dirty="0">
                <a:latin typeface="+mj-lt"/>
              </a:rPr>
              <a:t>partecipazione di </a:t>
            </a:r>
            <a:r>
              <a:rPr lang="it-IT" sz="2400" b="1" i="1" dirty="0">
                <a:latin typeface="+mj-lt"/>
              </a:rPr>
              <a:t>controllo</a:t>
            </a:r>
            <a:r>
              <a:rPr lang="it-IT" sz="2400" b="1" dirty="0">
                <a:latin typeface="+mj-lt"/>
              </a:rPr>
              <a:t> (art. 167</a:t>
            </a:r>
            <a:r>
              <a:rPr lang="it-IT" sz="2400" dirty="0">
                <a:latin typeface="+mj-lt"/>
              </a:rPr>
              <a:t>) </a:t>
            </a:r>
            <a:r>
              <a:rPr lang="it-IT" sz="2400" i="1" dirty="0">
                <a:latin typeface="+mj-lt"/>
              </a:rPr>
              <a:t>ex</a:t>
            </a:r>
            <a:r>
              <a:rPr lang="it-IT" sz="2400" dirty="0">
                <a:latin typeface="+mj-lt"/>
              </a:rPr>
              <a:t> art. 2359 c.c. diretto o indiretto, anche tramite società fiduciarie o per interposta persona, nel capitale della società partecipata;</a:t>
            </a:r>
          </a:p>
          <a:p>
            <a:pPr marL="457200" indent="-457200" eaLnBrk="1" hangingPunct="1">
              <a:lnSpc>
                <a:spcPct val="125000"/>
              </a:lnSpc>
              <a:buFont typeface="+mj-lt"/>
              <a:buAutoNum type="arabicPeriod"/>
              <a:defRPr/>
            </a:pPr>
            <a:r>
              <a:rPr lang="it-IT" sz="2400" dirty="0">
                <a:latin typeface="+mj-lt"/>
              </a:rPr>
              <a:t>La partecipazione riguarda un </a:t>
            </a:r>
            <a:r>
              <a:rPr lang="it-IT" sz="2400" b="1" dirty="0">
                <a:latin typeface="+mj-lt"/>
              </a:rPr>
              <a:t>soggetto estero situato in un Paradiso fiscale</a:t>
            </a:r>
          </a:p>
          <a:p>
            <a:pPr eaLnBrk="1" hangingPunct="1">
              <a:lnSpc>
                <a:spcPct val="125000"/>
              </a:lnSpc>
              <a:defRPr/>
            </a:pPr>
            <a:endParaRPr lang="it-IT" sz="1600" b="1" dirty="0">
              <a:latin typeface="Times New Roman" pitchFamily="18" charset="0"/>
            </a:endParaRPr>
          </a:p>
        </p:txBody>
      </p:sp>
      <p:sp>
        <p:nvSpPr>
          <p:cNvPr id="2" name="Segnaposto piè di pagina 1">
            <a:extLst>
              <a:ext uri="{FF2B5EF4-FFF2-40B4-BE49-F238E27FC236}">
                <a16:creationId xmlns:a16="http://schemas.microsoft.com/office/drawing/2014/main" id="{73B3AE40-CF26-4BD3-B14B-296E25E53303}"/>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9AB4FA58-3B89-4191-A32C-ECB9F4356FF6}"/>
              </a:ext>
            </a:extLst>
          </p:cNvPr>
          <p:cNvSpPr>
            <a:spLocks noGrp="1"/>
          </p:cNvSpPr>
          <p:nvPr>
            <p:ph type="sldNum" sz="quarter" idx="12"/>
          </p:nvPr>
        </p:nvSpPr>
        <p:spPr/>
        <p:txBody>
          <a:bodyPr/>
          <a:lstStyle/>
          <a:p>
            <a:pPr>
              <a:defRPr/>
            </a:pPr>
            <a:fld id="{C05D5991-2A77-4E22-8A8A-5086682BCFF9}" type="slidenum">
              <a:rPr lang="it-IT" altLang="it-IT" smtClean="0"/>
              <a:pPr>
                <a:defRPr/>
              </a:pPr>
              <a:t>35</a:t>
            </a:fld>
            <a:endParaRPr lang="it-IT" altLang="it-IT"/>
          </a:p>
        </p:txBody>
      </p:sp>
      <p:sp>
        <p:nvSpPr>
          <p:cNvPr id="6" name="Rectangle 2">
            <a:extLst>
              <a:ext uri="{FF2B5EF4-FFF2-40B4-BE49-F238E27FC236}">
                <a16:creationId xmlns:a16="http://schemas.microsoft.com/office/drawing/2014/main" id="{3DDE4282-C518-4600-AA84-699BB6F360DF}"/>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La disciplina CFC</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4BEAC-775D-4EE0-871C-C67827B5FAF1}"/>
              </a:ext>
            </a:extLst>
          </p:cNvPr>
          <p:cNvSpPr>
            <a:spLocks noChangeArrowheads="1"/>
          </p:cNvSpPr>
          <p:nvPr/>
        </p:nvSpPr>
        <p:spPr bwMode="auto">
          <a:xfrm>
            <a:off x="427038" y="1862138"/>
            <a:ext cx="8177212" cy="2365375"/>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eaLnBrk="1" hangingPunct="1">
              <a:lnSpc>
                <a:spcPct val="125000"/>
              </a:lnSpc>
              <a:tabLst>
                <a:tab pos="685800" algn="l"/>
                <a:tab pos="2514600" algn="l"/>
              </a:tabLst>
              <a:defRPr/>
            </a:pPr>
            <a:r>
              <a:rPr lang="it-IT" sz="2400" dirty="0">
                <a:solidFill>
                  <a:schemeClr val="tx1"/>
                </a:solidFill>
                <a:latin typeface="+mj-lt"/>
              </a:rPr>
              <a:t>Solamente se sussistono i predetti requisiti di applicazione della disciplina CFC, </a:t>
            </a:r>
            <a:r>
              <a:rPr lang="it-IT" sz="2400" b="1" dirty="0">
                <a:solidFill>
                  <a:schemeClr val="tx1"/>
                </a:solidFill>
                <a:latin typeface="+mj-lt"/>
              </a:rPr>
              <a:t>i redditi delle partecipate estere</a:t>
            </a:r>
            <a:r>
              <a:rPr lang="it-IT" sz="2400" dirty="0">
                <a:solidFill>
                  <a:schemeClr val="tx1"/>
                </a:solidFill>
                <a:latin typeface="+mj-lt"/>
              </a:rPr>
              <a:t>, sono </a:t>
            </a:r>
            <a:r>
              <a:rPr lang="it-IT" sz="2400" b="1" dirty="0">
                <a:solidFill>
                  <a:schemeClr val="tx1"/>
                </a:solidFill>
                <a:latin typeface="+mj-lt"/>
              </a:rPr>
              <a:t>imputati “per trasparenza”</a:t>
            </a:r>
            <a:r>
              <a:rPr lang="it-IT" sz="2400" dirty="0">
                <a:solidFill>
                  <a:schemeClr val="tx1"/>
                </a:solidFill>
                <a:latin typeface="+mj-lt"/>
              </a:rPr>
              <a:t> al soggetto (socio) </a:t>
            </a:r>
            <a:r>
              <a:rPr lang="it-IT" sz="2400" b="1" dirty="0">
                <a:solidFill>
                  <a:schemeClr val="tx1"/>
                </a:solidFill>
                <a:latin typeface="+mj-lt"/>
              </a:rPr>
              <a:t>residente</a:t>
            </a:r>
            <a:r>
              <a:rPr lang="it-IT" sz="2400" dirty="0">
                <a:solidFill>
                  <a:schemeClr val="tx1"/>
                </a:solidFill>
                <a:latin typeface="+mj-lt"/>
              </a:rPr>
              <a:t>, a prescindere dalla loro effettiva distribuzione, in </a:t>
            </a:r>
            <a:r>
              <a:rPr lang="it-IT" sz="2400" b="1" dirty="0">
                <a:solidFill>
                  <a:schemeClr val="tx1"/>
                </a:solidFill>
                <a:latin typeface="+mj-lt"/>
              </a:rPr>
              <a:t>proporzione alla quota di partecipazione</a:t>
            </a:r>
            <a:r>
              <a:rPr lang="it-IT" sz="2400" dirty="0">
                <a:solidFill>
                  <a:schemeClr val="tx1"/>
                </a:solidFill>
                <a:latin typeface="+mj-lt"/>
              </a:rPr>
              <a:t> (diretta o indiretta) </a:t>
            </a:r>
            <a:r>
              <a:rPr lang="it-IT" sz="2400" b="1" dirty="0">
                <a:solidFill>
                  <a:schemeClr val="tx1"/>
                </a:solidFill>
                <a:latin typeface="+mj-lt"/>
              </a:rPr>
              <a:t>agli utili</a:t>
            </a:r>
            <a:r>
              <a:rPr lang="it-IT" sz="2400" dirty="0">
                <a:solidFill>
                  <a:schemeClr val="tx1"/>
                </a:solidFill>
                <a:latin typeface="+mj-lt"/>
              </a:rPr>
              <a:t>.</a:t>
            </a:r>
          </a:p>
        </p:txBody>
      </p:sp>
      <p:sp>
        <p:nvSpPr>
          <p:cNvPr id="2" name="Segnaposto piè di pagina 1">
            <a:extLst>
              <a:ext uri="{FF2B5EF4-FFF2-40B4-BE49-F238E27FC236}">
                <a16:creationId xmlns:a16="http://schemas.microsoft.com/office/drawing/2014/main" id="{801F8B20-3C9D-4FCA-AF4F-25503012091A}"/>
              </a:ext>
            </a:extLst>
          </p:cNvPr>
          <p:cNvSpPr>
            <a:spLocks noGrp="1"/>
          </p:cNvSpPr>
          <p:nvPr>
            <p:ph type="ftr" sz="quarter" idx="11"/>
          </p:nvPr>
        </p:nvSpPr>
        <p:spPr/>
        <p:txBody>
          <a:bodyPr/>
          <a:lstStyle/>
          <a:p>
            <a:pPr>
              <a:defRPr/>
            </a:pPr>
            <a:r>
              <a:rPr lang="it-IT"/>
              <a:t>Mario Miscali - Diritto Tributario 2019</a:t>
            </a:r>
          </a:p>
        </p:txBody>
      </p:sp>
      <p:sp>
        <p:nvSpPr>
          <p:cNvPr id="4" name="Segnaposto numero diapositiva 3">
            <a:extLst>
              <a:ext uri="{FF2B5EF4-FFF2-40B4-BE49-F238E27FC236}">
                <a16:creationId xmlns:a16="http://schemas.microsoft.com/office/drawing/2014/main" id="{C8C44B78-D258-4FEB-9A18-7F26D16FB4F2}"/>
              </a:ext>
            </a:extLst>
          </p:cNvPr>
          <p:cNvSpPr>
            <a:spLocks noGrp="1"/>
          </p:cNvSpPr>
          <p:nvPr>
            <p:ph type="sldNum" sz="quarter" idx="12"/>
          </p:nvPr>
        </p:nvSpPr>
        <p:spPr/>
        <p:txBody>
          <a:bodyPr/>
          <a:lstStyle/>
          <a:p>
            <a:pPr>
              <a:defRPr/>
            </a:pPr>
            <a:fld id="{E3CF9D7D-3A4A-4309-87E7-1EEACB3538C6}" type="slidenum">
              <a:rPr lang="it-IT" altLang="it-IT" smtClean="0"/>
              <a:pPr>
                <a:defRPr/>
              </a:pPr>
              <a:t>36</a:t>
            </a:fld>
            <a:endParaRPr lang="it-IT" altLang="it-IT"/>
          </a:p>
        </p:txBody>
      </p:sp>
      <p:sp>
        <p:nvSpPr>
          <p:cNvPr id="6" name="Rectangle 2">
            <a:extLst>
              <a:ext uri="{FF2B5EF4-FFF2-40B4-BE49-F238E27FC236}">
                <a16:creationId xmlns:a16="http://schemas.microsoft.com/office/drawing/2014/main" id="{21B80A31-A542-43E4-9F72-2E82BA8D4875}"/>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La disciplina CFC</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E6D34C4A-7D55-44AF-9ECF-3CF782888542}"/>
              </a:ext>
            </a:extLst>
          </p:cNvPr>
          <p:cNvSpPr>
            <a:spLocks noGrp="1" noChangeArrowheads="1"/>
          </p:cNvSpPr>
          <p:nvPr>
            <p:ph type="ctrTitle"/>
          </p:nvPr>
        </p:nvSpPr>
        <p:spPr>
          <a:xfrm>
            <a:off x="468313" y="2133600"/>
            <a:ext cx="8229600" cy="1143000"/>
          </a:xfrm>
        </p:spPr>
        <p:txBody>
          <a:bodyPr/>
          <a:lstStyle/>
          <a:p>
            <a:pPr eaLnBrk="1" fontAlgn="auto" hangingPunct="1">
              <a:spcAft>
                <a:spcPts val="0"/>
              </a:spcAft>
              <a:defRPr/>
            </a:pPr>
            <a:r>
              <a:rPr lang="it-IT" altLang="it-IT" sz="3200" b="1" dirty="0">
                <a:cs typeface="Times New Roman" panose="02020603050405020304" pitchFamily="18" charset="0"/>
              </a:rPr>
              <a:t>L’ABUSO DEL DIRITTO TRIBUTARIO</a:t>
            </a:r>
            <a:endParaRPr lang="it-IT" altLang="it-IT" sz="32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4BEAC-775D-4EE0-871C-C67827B5FAF1}"/>
              </a:ext>
            </a:extLst>
          </p:cNvPr>
          <p:cNvSpPr>
            <a:spLocks noChangeArrowheads="1"/>
          </p:cNvSpPr>
          <p:nvPr/>
        </p:nvSpPr>
        <p:spPr bwMode="auto">
          <a:xfrm>
            <a:off x="427038" y="2295525"/>
            <a:ext cx="8177212" cy="1498600"/>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eaLnBrk="1" hangingPunct="1">
              <a:lnSpc>
                <a:spcPct val="125000"/>
              </a:lnSpc>
              <a:tabLst>
                <a:tab pos="685800" algn="l"/>
                <a:tab pos="2514600" algn="l"/>
              </a:tabLst>
              <a:defRPr/>
            </a:pPr>
            <a:r>
              <a:rPr lang="it-IT" sz="2500" dirty="0">
                <a:solidFill>
                  <a:schemeClr val="tx1"/>
                </a:solidFill>
                <a:latin typeface="+mj-lt"/>
              </a:rPr>
              <a:t>Il decreto n. 128/2015 ha introdotto una norma specifica anti-abuso, ovvero, il </a:t>
            </a:r>
            <a:r>
              <a:rPr lang="it-IT" sz="2500" u="sng" dirty="0">
                <a:solidFill>
                  <a:schemeClr val="tx1"/>
                </a:solidFill>
                <a:latin typeface="+mj-lt"/>
              </a:rPr>
              <a:t>nuovo articolo </a:t>
            </a:r>
            <a:r>
              <a:rPr lang="it-IT" sz="2500" b="1" u="sng" dirty="0">
                <a:solidFill>
                  <a:schemeClr val="tx1"/>
                </a:solidFill>
                <a:latin typeface="+mj-lt"/>
              </a:rPr>
              <a:t>10-bis</a:t>
            </a:r>
            <a:r>
              <a:rPr lang="it-IT" sz="2500" u="sng" dirty="0">
                <a:solidFill>
                  <a:schemeClr val="tx1"/>
                </a:solidFill>
                <a:latin typeface="+mj-lt"/>
              </a:rPr>
              <a:t> </a:t>
            </a:r>
            <a:r>
              <a:rPr lang="it-IT" sz="2500" dirty="0">
                <a:solidFill>
                  <a:schemeClr val="tx1"/>
                </a:solidFill>
                <a:latin typeface="+mj-lt"/>
              </a:rPr>
              <a:t>della Legge n. 212/2000 (lo Statuto dei diritti del contribuente). </a:t>
            </a:r>
          </a:p>
        </p:txBody>
      </p:sp>
      <p:sp>
        <p:nvSpPr>
          <p:cNvPr id="2" name="Segnaposto piè di pagina 1">
            <a:extLst>
              <a:ext uri="{FF2B5EF4-FFF2-40B4-BE49-F238E27FC236}">
                <a16:creationId xmlns:a16="http://schemas.microsoft.com/office/drawing/2014/main" id="{801F8B20-3C9D-4FCA-AF4F-25503012091A}"/>
              </a:ext>
            </a:extLst>
          </p:cNvPr>
          <p:cNvSpPr>
            <a:spLocks noGrp="1"/>
          </p:cNvSpPr>
          <p:nvPr>
            <p:ph type="ftr" sz="quarter" idx="11"/>
          </p:nvPr>
        </p:nvSpPr>
        <p:spPr/>
        <p:txBody>
          <a:bodyPr/>
          <a:lstStyle/>
          <a:p>
            <a:pPr>
              <a:defRPr/>
            </a:pPr>
            <a:r>
              <a:rPr lang="it-IT"/>
              <a:t>Mario Miscali - Diritto Tributario 2019</a:t>
            </a:r>
          </a:p>
        </p:txBody>
      </p:sp>
      <p:sp>
        <p:nvSpPr>
          <p:cNvPr id="4" name="Segnaposto numero diapositiva 3">
            <a:extLst>
              <a:ext uri="{FF2B5EF4-FFF2-40B4-BE49-F238E27FC236}">
                <a16:creationId xmlns:a16="http://schemas.microsoft.com/office/drawing/2014/main" id="{C8C44B78-D258-4FEB-9A18-7F26D16FB4F2}"/>
              </a:ext>
            </a:extLst>
          </p:cNvPr>
          <p:cNvSpPr>
            <a:spLocks noGrp="1"/>
          </p:cNvSpPr>
          <p:nvPr>
            <p:ph type="sldNum" sz="quarter" idx="12"/>
          </p:nvPr>
        </p:nvSpPr>
        <p:spPr/>
        <p:txBody>
          <a:bodyPr/>
          <a:lstStyle/>
          <a:p>
            <a:pPr>
              <a:defRPr/>
            </a:pPr>
            <a:fld id="{B0270F43-0D6C-4F47-9FBC-A3E0F4500E87}" type="slidenum">
              <a:rPr lang="it-IT" altLang="it-IT" smtClean="0"/>
              <a:pPr>
                <a:defRPr/>
              </a:pPr>
              <a:t>38</a:t>
            </a:fld>
            <a:endParaRPr lang="it-IT" altLang="it-IT"/>
          </a:p>
        </p:txBody>
      </p:sp>
      <p:sp>
        <p:nvSpPr>
          <p:cNvPr id="6" name="Rectangle 2">
            <a:extLst>
              <a:ext uri="{FF2B5EF4-FFF2-40B4-BE49-F238E27FC236}">
                <a16:creationId xmlns:a16="http://schemas.microsoft.com/office/drawing/2014/main" id="{21B80A31-A542-43E4-9F72-2E82BA8D4875}"/>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L’ABUSO DEL DIRITTO </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4BEAC-775D-4EE0-871C-C67827B5FAF1}"/>
              </a:ext>
            </a:extLst>
          </p:cNvPr>
          <p:cNvSpPr>
            <a:spLocks noChangeArrowheads="1"/>
          </p:cNvSpPr>
          <p:nvPr/>
        </p:nvSpPr>
        <p:spPr bwMode="auto">
          <a:xfrm>
            <a:off x="427038" y="1773238"/>
            <a:ext cx="8177212" cy="3751262"/>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ctr" eaLnBrk="1" hangingPunct="1">
              <a:lnSpc>
                <a:spcPct val="125000"/>
              </a:lnSpc>
              <a:tabLst>
                <a:tab pos="685800" algn="l"/>
                <a:tab pos="2514600" algn="l"/>
              </a:tabLst>
              <a:defRPr/>
            </a:pPr>
            <a:r>
              <a:rPr lang="it-IT" sz="2400" b="1" dirty="0">
                <a:solidFill>
                  <a:schemeClr val="tx1"/>
                </a:solidFill>
                <a:latin typeface="+mj-lt"/>
              </a:rPr>
              <a:t>Art. 10-bis (Disciplina dell'abuso del diritto o elusione fiscale). </a:t>
            </a:r>
          </a:p>
          <a:p>
            <a:pPr marL="228600" indent="-228600" algn="just" eaLnBrk="1" hangingPunct="1">
              <a:lnSpc>
                <a:spcPct val="125000"/>
              </a:lnSpc>
              <a:buFontTx/>
              <a:buAutoNum type="arabicPeriod"/>
              <a:tabLst>
                <a:tab pos="685800" algn="l"/>
                <a:tab pos="2514600" algn="l"/>
              </a:tabLst>
              <a:defRPr/>
            </a:pPr>
            <a:r>
              <a:rPr lang="it-IT" sz="2400" dirty="0">
                <a:solidFill>
                  <a:schemeClr val="tx1"/>
                </a:solidFill>
                <a:latin typeface="+mj-lt"/>
              </a:rPr>
              <a:t>Configurano abuso del diritto una o più operazioni </a:t>
            </a:r>
            <a:r>
              <a:rPr lang="it-IT" sz="2400" u="sng" dirty="0">
                <a:solidFill>
                  <a:schemeClr val="tx1"/>
                </a:solidFill>
                <a:latin typeface="+mj-lt"/>
              </a:rPr>
              <a:t>prive di sostanza economica</a:t>
            </a:r>
            <a:r>
              <a:rPr lang="it-IT" sz="2400" dirty="0">
                <a:solidFill>
                  <a:schemeClr val="tx1"/>
                </a:solidFill>
                <a:latin typeface="+mj-lt"/>
              </a:rPr>
              <a:t> che, pur nel rispetto formale delle norme fiscali, </a:t>
            </a:r>
            <a:r>
              <a:rPr lang="it-IT" sz="2400" u="sng" dirty="0">
                <a:solidFill>
                  <a:schemeClr val="tx1"/>
                </a:solidFill>
                <a:latin typeface="+mj-lt"/>
              </a:rPr>
              <a:t>realizzano essenzialmente vantaggi fiscali indebiti</a:t>
            </a:r>
            <a:r>
              <a:rPr lang="it-IT" sz="2400" dirty="0">
                <a:solidFill>
                  <a:schemeClr val="tx1"/>
                </a:solidFill>
                <a:latin typeface="+mj-lt"/>
              </a:rPr>
              <a:t>. Tali operazioni non sono opponibili all'amministrazione finanziaria, che ne disconosce i vantaggi determinando i tributi sulla base delle norme e dei principi elusi e tenuto conto di quanto versato dal contribuente per effetto di dette operazioni. </a:t>
            </a:r>
          </a:p>
        </p:txBody>
      </p:sp>
      <p:sp>
        <p:nvSpPr>
          <p:cNvPr id="2" name="Segnaposto piè di pagina 1">
            <a:extLst>
              <a:ext uri="{FF2B5EF4-FFF2-40B4-BE49-F238E27FC236}">
                <a16:creationId xmlns:a16="http://schemas.microsoft.com/office/drawing/2014/main" id="{801F8B20-3C9D-4FCA-AF4F-25503012091A}"/>
              </a:ext>
            </a:extLst>
          </p:cNvPr>
          <p:cNvSpPr>
            <a:spLocks noGrp="1"/>
          </p:cNvSpPr>
          <p:nvPr>
            <p:ph type="ftr" sz="quarter" idx="11"/>
          </p:nvPr>
        </p:nvSpPr>
        <p:spPr/>
        <p:txBody>
          <a:bodyPr/>
          <a:lstStyle/>
          <a:p>
            <a:pPr>
              <a:defRPr/>
            </a:pPr>
            <a:r>
              <a:rPr lang="it-IT"/>
              <a:t>Mario Miscali - Diritto Tributario 2019</a:t>
            </a:r>
          </a:p>
        </p:txBody>
      </p:sp>
      <p:sp>
        <p:nvSpPr>
          <p:cNvPr id="4" name="Segnaposto numero diapositiva 3">
            <a:extLst>
              <a:ext uri="{FF2B5EF4-FFF2-40B4-BE49-F238E27FC236}">
                <a16:creationId xmlns:a16="http://schemas.microsoft.com/office/drawing/2014/main" id="{C8C44B78-D258-4FEB-9A18-7F26D16FB4F2}"/>
              </a:ext>
            </a:extLst>
          </p:cNvPr>
          <p:cNvSpPr>
            <a:spLocks noGrp="1"/>
          </p:cNvSpPr>
          <p:nvPr>
            <p:ph type="sldNum" sz="quarter" idx="12"/>
          </p:nvPr>
        </p:nvSpPr>
        <p:spPr/>
        <p:txBody>
          <a:bodyPr/>
          <a:lstStyle/>
          <a:p>
            <a:pPr>
              <a:defRPr/>
            </a:pPr>
            <a:fld id="{DC6946B1-3F09-4B73-B9F0-68AD4ED9F183}" type="slidenum">
              <a:rPr lang="it-IT" altLang="it-IT" smtClean="0"/>
              <a:pPr>
                <a:defRPr/>
              </a:pPr>
              <a:t>39</a:t>
            </a:fld>
            <a:endParaRPr lang="it-IT" altLang="it-IT"/>
          </a:p>
        </p:txBody>
      </p:sp>
      <p:sp>
        <p:nvSpPr>
          <p:cNvPr id="6" name="Rectangle 2">
            <a:extLst>
              <a:ext uri="{FF2B5EF4-FFF2-40B4-BE49-F238E27FC236}">
                <a16:creationId xmlns:a16="http://schemas.microsoft.com/office/drawing/2014/main" id="{21B80A31-A542-43E4-9F72-2E82BA8D4875}"/>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L’ABUSO DEL DIRITTO</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460F763-4DFB-4991-9F8E-DB59CF05AAF8}"/>
              </a:ext>
            </a:extLst>
          </p:cNvPr>
          <p:cNvSpPr>
            <a:spLocks noGrp="1" noChangeArrowheads="1"/>
          </p:cNvSpPr>
          <p:nvPr>
            <p:ph type="title"/>
          </p:nvPr>
        </p:nvSpPr>
        <p:spPr>
          <a:xfrm>
            <a:off x="427038" y="238125"/>
            <a:ext cx="8078787" cy="1103313"/>
          </a:xfrm>
        </p:spPr>
        <p:txBody>
          <a:bodyPr/>
          <a:lstStyle/>
          <a:p>
            <a:pPr eaLnBrk="1" fontAlgn="auto" hangingPunct="1">
              <a:spcAft>
                <a:spcPts val="0"/>
              </a:spcAft>
              <a:defRPr/>
            </a:pPr>
            <a:r>
              <a:rPr lang="it-IT" altLang="it-IT" dirty="0"/>
              <a:t>IRES – Soggetti passivi</a:t>
            </a:r>
            <a:br>
              <a:rPr lang="it-IT" altLang="it-IT" dirty="0"/>
            </a:br>
            <a:r>
              <a:rPr lang="it-IT" altLang="it-IT" sz="800" dirty="0"/>
              <a:t>________________________________________________________________________________________________________________________________________________</a:t>
            </a:r>
          </a:p>
        </p:txBody>
      </p:sp>
      <p:sp>
        <p:nvSpPr>
          <p:cNvPr id="3" name="Segnaposto numero diapositiva 2">
            <a:extLst>
              <a:ext uri="{FF2B5EF4-FFF2-40B4-BE49-F238E27FC236}">
                <a16:creationId xmlns:a16="http://schemas.microsoft.com/office/drawing/2014/main" id="{E8C403EA-E37E-42CE-8D3E-0100E986763F}"/>
              </a:ext>
            </a:extLst>
          </p:cNvPr>
          <p:cNvSpPr>
            <a:spLocks noGrp="1"/>
          </p:cNvSpPr>
          <p:nvPr>
            <p:ph type="sldNum" sz="quarter" idx="11"/>
          </p:nvPr>
        </p:nvSpPr>
        <p:spPr>
          <a:xfrm>
            <a:off x="6516216" y="6057900"/>
            <a:ext cx="2195513" cy="725488"/>
          </a:xfrm>
        </p:spPr>
        <p:txBody>
          <a:bodyPr/>
          <a:lstStyle/>
          <a:p>
            <a:pPr>
              <a:defRPr/>
            </a:pPr>
            <a:fld id="{791068D7-9556-407C-AAD3-EDC16E408F1C}" type="slidenum">
              <a:rPr lang="it-IT" altLang="it-IT"/>
              <a:pPr>
                <a:defRPr/>
              </a:pPr>
              <a:t>4</a:t>
            </a:fld>
            <a:endParaRPr lang="it-IT" altLang="it-IT" dirty="0"/>
          </a:p>
        </p:txBody>
      </p:sp>
      <p:sp>
        <p:nvSpPr>
          <p:cNvPr id="2" name="Segnaposto piè di pagina 1">
            <a:extLst>
              <a:ext uri="{FF2B5EF4-FFF2-40B4-BE49-F238E27FC236}">
                <a16:creationId xmlns:a16="http://schemas.microsoft.com/office/drawing/2014/main" id="{66E43A44-2150-4DA9-9368-912B616E379D}"/>
              </a:ext>
            </a:extLst>
          </p:cNvPr>
          <p:cNvSpPr>
            <a:spLocks noGrp="1"/>
          </p:cNvSpPr>
          <p:nvPr>
            <p:ph type="ftr" sz="quarter" idx="10"/>
          </p:nvPr>
        </p:nvSpPr>
        <p:spPr/>
        <p:txBody>
          <a:bodyPr/>
          <a:lstStyle/>
          <a:p>
            <a:pPr>
              <a:defRPr/>
            </a:pPr>
            <a:r>
              <a:rPr lang="it-IT"/>
              <a:t>Mario Miscali - Diritto Tributario - 2019</a:t>
            </a:r>
          </a:p>
        </p:txBody>
      </p:sp>
      <p:sp>
        <p:nvSpPr>
          <p:cNvPr id="5" name="Rettangolo 10">
            <a:extLst>
              <a:ext uri="{FF2B5EF4-FFF2-40B4-BE49-F238E27FC236}">
                <a16:creationId xmlns:a16="http://schemas.microsoft.com/office/drawing/2014/main" id="{6F9EB5A6-21CD-4330-8ACF-D1FD5993659B}"/>
              </a:ext>
            </a:extLst>
          </p:cNvPr>
          <p:cNvSpPr>
            <a:spLocks noChangeArrowheads="1"/>
          </p:cNvSpPr>
          <p:nvPr/>
        </p:nvSpPr>
        <p:spPr bwMode="auto">
          <a:xfrm>
            <a:off x="509588" y="1557338"/>
            <a:ext cx="7996237"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lnSpc>
                <a:spcPct val="110000"/>
              </a:lnSpc>
              <a:defRPr/>
            </a:pPr>
            <a:r>
              <a:rPr lang="it-IT" altLang="it-IT" sz="2800" dirty="0">
                <a:latin typeface="Times New Roman" panose="02020603050405020304" pitchFamily="18" charset="0"/>
              </a:rPr>
              <a:t>	</a:t>
            </a:r>
            <a:r>
              <a:rPr lang="it-IT" altLang="it-IT" sz="2800" u="sng" dirty="0">
                <a:latin typeface="+mj-lt"/>
              </a:rPr>
              <a:t>Soggetti passivi dell’imposta sono (art. 73 TUIR):</a:t>
            </a:r>
          </a:p>
          <a:p>
            <a:pPr algn="just" eaLnBrk="1" hangingPunct="1">
              <a:lnSpc>
                <a:spcPct val="110000"/>
              </a:lnSpc>
              <a:defRPr/>
            </a:pPr>
            <a:endParaRPr lang="it-IT" altLang="it-IT" sz="2600" dirty="0">
              <a:solidFill>
                <a:schemeClr val="tx2"/>
              </a:solidFill>
              <a:latin typeface="+mj-lt"/>
            </a:endParaRPr>
          </a:p>
          <a:p>
            <a:pPr marL="457200" indent="-457200" algn="just" eaLnBrk="1" hangingPunct="1">
              <a:lnSpc>
                <a:spcPct val="110000"/>
              </a:lnSpc>
              <a:buFontTx/>
              <a:buChar char="•"/>
              <a:defRPr/>
            </a:pPr>
            <a:r>
              <a:rPr lang="it-IT" altLang="it-IT" sz="2600" b="1" dirty="0">
                <a:solidFill>
                  <a:schemeClr val="tx2"/>
                </a:solidFill>
                <a:latin typeface="+mj-lt"/>
              </a:rPr>
              <a:t>Società di capitali residenti </a:t>
            </a:r>
            <a:r>
              <a:rPr lang="it-IT" altLang="it-IT" sz="2600" dirty="0">
                <a:solidFill>
                  <a:schemeClr val="tx2"/>
                </a:solidFill>
                <a:latin typeface="+mj-lt"/>
              </a:rPr>
              <a:t>(S.p.a., </a:t>
            </a:r>
            <a:r>
              <a:rPr lang="it-IT" altLang="it-IT" sz="2600" dirty="0" err="1">
                <a:solidFill>
                  <a:schemeClr val="tx2"/>
                </a:solidFill>
                <a:latin typeface="+mj-lt"/>
              </a:rPr>
              <a:t>S.a.p.a</a:t>
            </a:r>
            <a:r>
              <a:rPr lang="it-IT" altLang="it-IT" sz="2600" dirty="0">
                <a:solidFill>
                  <a:schemeClr val="tx2"/>
                </a:solidFill>
                <a:latin typeface="+mj-lt"/>
              </a:rPr>
              <a:t>., S.r.l., 	</a:t>
            </a:r>
            <a:r>
              <a:rPr lang="it-IT" altLang="it-IT" sz="2600" dirty="0" err="1">
                <a:solidFill>
                  <a:schemeClr val="tx2"/>
                </a:solidFill>
                <a:latin typeface="+mj-lt"/>
              </a:rPr>
              <a:t>soc</a:t>
            </a:r>
            <a:r>
              <a:rPr lang="it-IT" altLang="it-IT" sz="2600" dirty="0">
                <a:solidFill>
                  <a:schemeClr val="tx2"/>
                </a:solidFill>
                <a:latin typeface="+mj-lt"/>
              </a:rPr>
              <a:t>.    cooperative, </a:t>
            </a:r>
            <a:r>
              <a:rPr lang="it-IT" altLang="it-IT" sz="2600" dirty="0" err="1">
                <a:solidFill>
                  <a:schemeClr val="tx2"/>
                </a:solidFill>
                <a:latin typeface="+mj-lt"/>
              </a:rPr>
              <a:t>soc</a:t>
            </a:r>
            <a:r>
              <a:rPr lang="it-IT" altLang="it-IT" sz="2600" dirty="0">
                <a:solidFill>
                  <a:schemeClr val="tx2"/>
                </a:solidFill>
                <a:latin typeface="+mj-lt"/>
              </a:rPr>
              <a:t>. di mutua assicurazione);</a:t>
            </a:r>
          </a:p>
          <a:p>
            <a:pPr algn="just" eaLnBrk="1" hangingPunct="1">
              <a:lnSpc>
                <a:spcPct val="110000"/>
              </a:lnSpc>
              <a:buFontTx/>
              <a:buChar char="•"/>
              <a:defRPr/>
            </a:pPr>
            <a:r>
              <a:rPr lang="it-IT" altLang="it-IT" sz="2600" dirty="0">
                <a:solidFill>
                  <a:schemeClr val="tx2"/>
                </a:solidFill>
                <a:latin typeface="+mj-lt"/>
              </a:rPr>
              <a:t>   </a:t>
            </a:r>
            <a:r>
              <a:rPr lang="it-IT" altLang="it-IT" sz="2600" b="1" dirty="0">
                <a:solidFill>
                  <a:schemeClr val="tx2"/>
                </a:solidFill>
                <a:latin typeface="+mj-lt"/>
              </a:rPr>
              <a:t>Enti commerciali </a:t>
            </a:r>
            <a:r>
              <a:rPr lang="it-IT" altLang="it-IT" sz="2600" dirty="0">
                <a:solidFill>
                  <a:schemeClr val="tx2"/>
                </a:solidFill>
                <a:latin typeface="+mj-lt"/>
              </a:rPr>
              <a:t>diversi dalle società (inclusi i </a:t>
            </a:r>
            <a:r>
              <a:rPr lang="it-IT" altLang="it-IT" sz="2600" i="1" dirty="0">
                <a:solidFill>
                  <a:schemeClr val="tx2"/>
                </a:solidFill>
                <a:latin typeface="+mj-lt"/>
              </a:rPr>
              <a:t>trust</a:t>
            </a:r>
            <a:r>
              <a:rPr lang="it-IT" altLang="it-IT" sz="2600" dirty="0">
                <a:solidFill>
                  <a:schemeClr val="tx2"/>
                </a:solidFill>
                <a:latin typeface="+mj-lt"/>
              </a:rPr>
              <a:t>) 	</a:t>
            </a:r>
            <a:r>
              <a:rPr lang="it-IT" altLang="it-IT" sz="2600" b="1" dirty="0">
                <a:solidFill>
                  <a:schemeClr val="tx2"/>
                </a:solidFill>
                <a:latin typeface="+mj-lt"/>
              </a:rPr>
              <a:t>residenti</a:t>
            </a:r>
            <a:r>
              <a:rPr lang="it-IT" altLang="it-IT" sz="2600" dirty="0">
                <a:solidFill>
                  <a:schemeClr val="tx2"/>
                </a:solidFill>
                <a:latin typeface="+mj-lt"/>
              </a:rPr>
              <a:t>;</a:t>
            </a:r>
          </a:p>
          <a:p>
            <a:pPr algn="just" eaLnBrk="1" hangingPunct="1">
              <a:lnSpc>
                <a:spcPct val="110000"/>
              </a:lnSpc>
              <a:buFontTx/>
              <a:buChar char="•"/>
              <a:defRPr/>
            </a:pPr>
            <a:r>
              <a:rPr lang="it-IT" altLang="it-IT" sz="2600" dirty="0">
                <a:solidFill>
                  <a:schemeClr val="tx2"/>
                </a:solidFill>
                <a:latin typeface="+mj-lt"/>
              </a:rPr>
              <a:t>   </a:t>
            </a:r>
            <a:r>
              <a:rPr lang="it-IT" altLang="it-IT" sz="2600" b="1" dirty="0">
                <a:solidFill>
                  <a:schemeClr val="tx2"/>
                </a:solidFill>
                <a:latin typeface="+mj-lt"/>
              </a:rPr>
              <a:t>Enti non commerciali </a:t>
            </a:r>
            <a:r>
              <a:rPr lang="it-IT" altLang="it-IT" sz="2600" dirty="0">
                <a:solidFill>
                  <a:schemeClr val="tx2"/>
                </a:solidFill>
                <a:latin typeface="+mj-lt"/>
              </a:rPr>
              <a:t>(inclusi i </a:t>
            </a:r>
            <a:r>
              <a:rPr lang="it-IT" altLang="it-IT" sz="2600" i="1" dirty="0">
                <a:solidFill>
                  <a:schemeClr val="tx2"/>
                </a:solidFill>
                <a:latin typeface="+mj-lt"/>
              </a:rPr>
              <a:t>trust</a:t>
            </a:r>
            <a:r>
              <a:rPr lang="it-IT" altLang="it-IT" sz="2600" dirty="0">
                <a:solidFill>
                  <a:schemeClr val="tx2"/>
                </a:solidFill>
                <a:latin typeface="+mj-lt"/>
              </a:rPr>
              <a:t>) </a:t>
            </a:r>
            <a:r>
              <a:rPr lang="it-IT" altLang="it-IT" sz="2600" b="1" dirty="0">
                <a:solidFill>
                  <a:schemeClr val="tx2"/>
                </a:solidFill>
                <a:latin typeface="+mj-lt"/>
              </a:rPr>
              <a:t>residenti</a:t>
            </a:r>
            <a:r>
              <a:rPr lang="it-IT" altLang="it-IT" sz="2600" dirty="0">
                <a:solidFill>
                  <a:schemeClr val="tx2"/>
                </a:solidFill>
                <a:latin typeface="+mj-lt"/>
              </a:rPr>
              <a:t>;</a:t>
            </a:r>
          </a:p>
          <a:p>
            <a:pPr algn="just" eaLnBrk="1" hangingPunct="1">
              <a:lnSpc>
                <a:spcPct val="110000"/>
              </a:lnSpc>
              <a:buFontTx/>
              <a:buChar char="•"/>
              <a:defRPr/>
            </a:pPr>
            <a:r>
              <a:rPr lang="it-IT" altLang="it-IT" sz="2600" dirty="0">
                <a:solidFill>
                  <a:schemeClr val="tx2"/>
                </a:solidFill>
                <a:latin typeface="+mj-lt"/>
              </a:rPr>
              <a:t>   </a:t>
            </a:r>
            <a:r>
              <a:rPr lang="it-IT" altLang="it-IT" sz="2600" b="1" dirty="0">
                <a:solidFill>
                  <a:schemeClr val="tx2"/>
                </a:solidFill>
                <a:latin typeface="+mj-lt"/>
              </a:rPr>
              <a:t>Società e enti </a:t>
            </a:r>
            <a:r>
              <a:rPr lang="it-IT" altLang="it-IT" sz="2600" dirty="0">
                <a:solidFill>
                  <a:schemeClr val="tx2"/>
                </a:solidFill>
                <a:latin typeface="+mj-lt"/>
              </a:rPr>
              <a:t>di ogni tipo, con o senza personalità 	giuridica, </a:t>
            </a:r>
            <a:r>
              <a:rPr lang="it-IT" altLang="it-IT" sz="2600" b="1" dirty="0">
                <a:solidFill>
                  <a:schemeClr val="tx2"/>
                </a:solidFill>
                <a:latin typeface="+mj-lt"/>
              </a:rPr>
              <a:t>non residenti</a:t>
            </a:r>
            <a:r>
              <a:rPr lang="it-IT" altLang="it-IT" sz="2600" dirty="0">
                <a:solidFill>
                  <a:schemeClr val="tx2"/>
                </a:solidFill>
                <a:latin typeface="+mj-lt"/>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4BEAC-775D-4EE0-871C-C67827B5FAF1}"/>
              </a:ext>
            </a:extLst>
          </p:cNvPr>
          <p:cNvSpPr>
            <a:spLocks noChangeArrowheads="1"/>
          </p:cNvSpPr>
          <p:nvPr/>
        </p:nvSpPr>
        <p:spPr bwMode="auto">
          <a:xfrm>
            <a:off x="412750" y="1187450"/>
            <a:ext cx="8177213" cy="4483100"/>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eaLnBrk="1" hangingPunct="1">
              <a:lnSpc>
                <a:spcPct val="125000"/>
              </a:lnSpc>
              <a:tabLst>
                <a:tab pos="685800" algn="l"/>
                <a:tab pos="2514600" algn="l"/>
              </a:tabLst>
              <a:defRPr/>
            </a:pPr>
            <a:r>
              <a:rPr lang="it-IT" sz="2300" dirty="0">
                <a:solidFill>
                  <a:schemeClr val="tx1"/>
                </a:solidFill>
                <a:latin typeface="+mj-lt"/>
              </a:rPr>
              <a:t>2. Ai fini del comma 1 si considerano: a) operazioni prive di sostanza economica i fatti, gli atti e i contratti, anche tra loro collegati, inidonei a produrre effetti significativi diversi dai vantaggi fiscali. Sono indici di mancanza di sostanza economica, in particolare, la non coerenza della qualificazione delle singole operazioni con il fondamento giuridico del loro insieme e la non conformità dell'utilizzo degli strumenti giuridici a normali logiche di mercato; b) vantaggi fiscali indebiti i benefici, anche non immediati, realizzati in contrasto con le finalità delle norme fiscali o con i principi dell'ordinamento tributario. </a:t>
            </a:r>
          </a:p>
        </p:txBody>
      </p:sp>
      <p:sp>
        <p:nvSpPr>
          <p:cNvPr id="2" name="Segnaposto piè di pagina 1">
            <a:extLst>
              <a:ext uri="{FF2B5EF4-FFF2-40B4-BE49-F238E27FC236}">
                <a16:creationId xmlns:a16="http://schemas.microsoft.com/office/drawing/2014/main" id="{801F8B20-3C9D-4FCA-AF4F-25503012091A}"/>
              </a:ext>
            </a:extLst>
          </p:cNvPr>
          <p:cNvSpPr>
            <a:spLocks noGrp="1"/>
          </p:cNvSpPr>
          <p:nvPr>
            <p:ph type="ftr" sz="quarter" idx="11"/>
          </p:nvPr>
        </p:nvSpPr>
        <p:spPr/>
        <p:txBody>
          <a:bodyPr/>
          <a:lstStyle/>
          <a:p>
            <a:pPr>
              <a:defRPr/>
            </a:pPr>
            <a:r>
              <a:rPr lang="it-IT"/>
              <a:t>Mario Miscali - Diritto Tributario 2019</a:t>
            </a:r>
          </a:p>
        </p:txBody>
      </p:sp>
      <p:sp>
        <p:nvSpPr>
          <p:cNvPr id="4" name="Segnaposto numero diapositiva 3">
            <a:extLst>
              <a:ext uri="{FF2B5EF4-FFF2-40B4-BE49-F238E27FC236}">
                <a16:creationId xmlns:a16="http://schemas.microsoft.com/office/drawing/2014/main" id="{C8C44B78-D258-4FEB-9A18-7F26D16FB4F2}"/>
              </a:ext>
            </a:extLst>
          </p:cNvPr>
          <p:cNvSpPr>
            <a:spLocks noGrp="1"/>
          </p:cNvSpPr>
          <p:nvPr>
            <p:ph type="sldNum" sz="quarter" idx="12"/>
          </p:nvPr>
        </p:nvSpPr>
        <p:spPr/>
        <p:txBody>
          <a:bodyPr/>
          <a:lstStyle/>
          <a:p>
            <a:pPr>
              <a:defRPr/>
            </a:pPr>
            <a:fld id="{773CFC34-352A-4951-8623-41823AC81C4A}" type="slidenum">
              <a:rPr lang="it-IT" altLang="it-IT" smtClean="0"/>
              <a:pPr>
                <a:defRPr/>
              </a:pPr>
              <a:t>40</a:t>
            </a:fld>
            <a:endParaRPr lang="it-IT" altLang="it-IT"/>
          </a:p>
        </p:txBody>
      </p:sp>
      <p:sp>
        <p:nvSpPr>
          <p:cNvPr id="6" name="Rectangle 2">
            <a:extLst>
              <a:ext uri="{FF2B5EF4-FFF2-40B4-BE49-F238E27FC236}">
                <a16:creationId xmlns:a16="http://schemas.microsoft.com/office/drawing/2014/main" id="{21B80A31-A542-43E4-9F72-2E82BA8D4875}"/>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L’ABUSO DEL DIRITTO</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4BEAC-775D-4EE0-871C-C67827B5FAF1}"/>
              </a:ext>
            </a:extLst>
          </p:cNvPr>
          <p:cNvSpPr>
            <a:spLocks noChangeArrowheads="1"/>
          </p:cNvSpPr>
          <p:nvPr/>
        </p:nvSpPr>
        <p:spPr bwMode="auto">
          <a:xfrm>
            <a:off x="328613" y="1062038"/>
            <a:ext cx="8177212" cy="2366962"/>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eaLnBrk="1" hangingPunct="1">
              <a:lnSpc>
                <a:spcPct val="125000"/>
              </a:lnSpc>
              <a:tabLst>
                <a:tab pos="685800" algn="l"/>
                <a:tab pos="2514600" algn="l"/>
              </a:tabLst>
              <a:defRPr/>
            </a:pPr>
            <a:r>
              <a:rPr lang="it-IT" sz="2400" dirty="0">
                <a:solidFill>
                  <a:schemeClr val="tx1"/>
                </a:solidFill>
                <a:latin typeface="+mj-lt"/>
              </a:rPr>
              <a:t>3. Non si considerano abusive, in ogni caso, le operazioni giustificate da valide ragioni extrafiscali, non marginali, anche di ordine organizzativo o gestionale, che rispondono a finalità di miglioramento strutturale o funzionale dell'impresa ovvero dell'attività professionale del contribuente. </a:t>
            </a:r>
          </a:p>
        </p:txBody>
      </p:sp>
      <p:sp>
        <p:nvSpPr>
          <p:cNvPr id="2" name="Segnaposto piè di pagina 1">
            <a:extLst>
              <a:ext uri="{FF2B5EF4-FFF2-40B4-BE49-F238E27FC236}">
                <a16:creationId xmlns:a16="http://schemas.microsoft.com/office/drawing/2014/main" id="{801F8B20-3C9D-4FCA-AF4F-25503012091A}"/>
              </a:ext>
            </a:extLst>
          </p:cNvPr>
          <p:cNvSpPr>
            <a:spLocks noGrp="1"/>
          </p:cNvSpPr>
          <p:nvPr>
            <p:ph type="ftr" sz="quarter" idx="11"/>
          </p:nvPr>
        </p:nvSpPr>
        <p:spPr/>
        <p:txBody>
          <a:bodyPr/>
          <a:lstStyle/>
          <a:p>
            <a:pPr>
              <a:defRPr/>
            </a:pPr>
            <a:r>
              <a:rPr lang="it-IT"/>
              <a:t>Mario Miscali - Diritto Tributario 2019</a:t>
            </a:r>
          </a:p>
        </p:txBody>
      </p:sp>
      <p:sp>
        <p:nvSpPr>
          <p:cNvPr id="4" name="Segnaposto numero diapositiva 3">
            <a:extLst>
              <a:ext uri="{FF2B5EF4-FFF2-40B4-BE49-F238E27FC236}">
                <a16:creationId xmlns:a16="http://schemas.microsoft.com/office/drawing/2014/main" id="{C8C44B78-D258-4FEB-9A18-7F26D16FB4F2}"/>
              </a:ext>
            </a:extLst>
          </p:cNvPr>
          <p:cNvSpPr>
            <a:spLocks noGrp="1"/>
          </p:cNvSpPr>
          <p:nvPr>
            <p:ph type="sldNum" sz="quarter" idx="12"/>
          </p:nvPr>
        </p:nvSpPr>
        <p:spPr/>
        <p:txBody>
          <a:bodyPr/>
          <a:lstStyle/>
          <a:p>
            <a:pPr>
              <a:defRPr/>
            </a:pPr>
            <a:fld id="{2D740F8A-E252-4645-8C84-884B9DF2BED1}" type="slidenum">
              <a:rPr lang="it-IT" altLang="it-IT" smtClean="0"/>
              <a:pPr>
                <a:defRPr/>
              </a:pPr>
              <a:t>41</a:t>
            </a:fld>
            <a:endParaRPr lang="it-IT" altLang="it-IT"/>
          </a:p>
        </p:txBody>
      </p:sp>
      <p:sp>
        <p:nvSpPr>
          <p:cNvPr id="6" name="Rectangle 2">
            <a:extLst>
              <a:ext uri="{FF2B5EF4-FFF2-40B4-BE49-F238E27FC236}">
                <a16:creationId xmlns:a16="http://schemas.microsoft.com/office/drawing/2014/main" id="{21B80A31-A542-43E4-9F72-2E82BA8D4875}"/>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L’ABUSO DEL DIRITTO</a:t>
            </a:r>
            <a:br>
              <a:rPr lang="it-IT" altLang="it-IT" dirty="0"/>
            </a:br>
            <a:r>
              <a:rPr lang="it-IT" altLang="it-IT" sz="800" dirty="0"/>
              <a:t>________________________________________________________________________________________________________________________________________________</a:t>
            </a:r>
          </a:p>
        </p:txBody>
      </p:sp>
      <p:sp>
        <p:nvSpPr>
          <p:cNvPr id="7" name="Rectangle 2">
            <a:extLst>
              <a:ext uri="{FF2B5EF4-FFF2-40B4-BE49-F238E27FC236}">
                <a16:creationId xmlns:a16="http://schemas.microsoft.com/office/drawing/2014/main" id="{3C8516E1-BB2C-4BAC-8F87-5A8507BD480E}"/>
              </a:ext>
            </a:extLst>
          </p:cNvPr>
          <p:cNvSpPr>
            <a:spLocks noChangeArrowheads="1"/>
          </p:cNvSpPr>
          <p:nvPr/>
        </p:nvSpPr>
        <p:spPr bwMode="auto">
          <a:xfrm>
            <a:off x="328613" y="3714750"/>
            <a:ext cx="8177212" cy="1444625"/>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eaLnBrk="1" hangingPunct="1">
              <a:lnSpc>
                <a:spcPct val="125000"/>
              </a:lnSpc>
              <a:tabLst>
                <a:tab pos="685800" algn="l"/>
                <a:tab pos="2514600" algn="l"/>
              </a:tabLst>
              <a:defRPr/>
            </a:pPr>
            <a:r>
              <a:rPr lang="it-IT" sz="2400" dirty="0">
                <a:solidFill>
                  <a:schemeClr val="tx1"/>
                </a:solidFill>
                <a:latin typeface="+mj-lt"/>
              </a:rPr>
              <a:t>4. Resta ferma la libertà di scelta del contribuente tra regimi opzionali diversi offerti dalla legge e tra operazioni comportanti un diverso carico fiscale.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4BEAC-775D-4EE0-871C-C67827B5FAF1}"/>
              </a:ext>
            </a:extLst>
          </p:cNvPr>
          <p:cNvSpPr>
            <a:spLocks noChangeArrowheads="1"/>
          </p:cNvSpPr>
          <p:nvPr/>
        </p:nvSpPr>
        <p:spPr bwMode="auto">
          <a:xfrm>
            <a:off x="638175" y="1292225"/>
            <a:ext cx="7867650" cy="3752850"/>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eaLnBrk="1" hangingPunct="1">
              <a:lnSpc>
                <a:spcPct val="125000"/>
              </a:lnSpc>
              <a:tabLst>
                <a:tab pos="685800" algn="l"/>
                <a:tab pos="2514600" algn="l"/>
              </a:tabLst>
              <a:defRPr/>
            </a:pPr>
            <a:r>
              <a:rPr lang="it-IT" sz="2400" dirty="0"/>
              <a:t>La </a:t>
            </a:r>
            <a:r>
              <a:rPr lang="it-IT" sz="2400" dirty="0" err="1"/>
              <a:t>s.a.r.l</a:t>
            </a:r>
            <a:r>
              <a:rPr lang="it-IT" sz="2400" dirty="0"/>
              <a:t>. Dolce &amp; Gabbana Luxembourg costituì in Lussemburgo il 4 marzo 2004 la </a:t>
            </a:r>
            <a:r>
              <a:rPr lang="it-IT" sz="2400" dirty="0" err="1"/>
              <a:t>s.à.r.l</a:t>
            </a:r>
            <a:r>
              <a:rPr lang="it-IT" sz="2400" dirty="0"/>
              <a:t>. GADO, alla quale è subentrata dapprima la s.r.l. con socio unico GADO e poi la s.r.l. con socio unico Dolce &amp; Gabbana Trademarks, che pochi giorni dopo acquistò da D.D. e da G.S. i marchi di cui è proprietaria dei quali concesse il diritto di sfruttamento in esclusiva, e a fronte del pagamento di royalties, alla s.r.l. Dolce &amp; Gabbana, in virtù di contratto di licenza</a:t>
            </a:r>
            <a:endParaRPr lang="it-IT" sz="2400" dirty="0">
              <a:solidFill>
                <a:schemeClr val="tx1"/>
              </a:solidFill>
              <a:latin typeface="+mj-lt"/>
            </a:endParaRPr>
          </a:p>
        </p:txBody>
      </p:sp>
      <p:sp>
        <p:nvSpPr>
          <p:cNvPr id="2" name="Segnaposto piè di pagina 1">
            <a:extLst>
              <a:ext uri="{FF2B5EF4-FFF2-40B4-BE49-F238E27FC236}">
                <a16:creationId xmlns:a16="http://schemas.microsoft.com/office/drawing/2014/main" id="{801F8B20-3C9D-4FCA-AF4F-25503012091A}"/>
              </a:ext>
            </a:extLst>
          </p:cNvPr>
          <p:cNvSpPr>
            <a:spLocks noGrp="1"/>
          </p:cNvSpPr>
          <p:nvPr>
            <p:ph type="ftr" sz="quarter" idx="11"/>
          </p:nvPr>
        </p:nvSpPr>
        <p:spPr/>
        <p:txBody>
          <a:bodyPr/>
          <a:lstStyle/>
          <a:p>
            <a:pPr>
              <a:defRPr/>
            </a:pPr>
            <a:r>
              <a:rPr lang="it-IT"/>
              <a:t>Mario Miscali - Diritto Tributario 2019</a:t>
            </a:r>
          </a:p>
        </p:txBody>
      </p:sp>
      <p:sp>
        <p:nvSpPr>
          <p:cNvPr id="4" name="Segnaposto numero diapositiva 3">
            <a:extLst>
              <a:ext uri="{FF2B5EF4-FFF2-40B4-BE49-F238E27FC236}">
                <a16:creationId xmlns:a16="http://schemas.microsoft.com/office/drawing/2014/main" id="{C8C44B78-D258-4FEB-9A18-7F26D16FB4F2}"/>
              </a:ext>
            </a:extLst>
          </p:cNvPr>
          <p:cNvSpPr>
            <a:spLocks noGrp="1"/>
          </p:cNvSpPr>
          <p:nvPr>
            <p:ph type="sldNum" sz="quarter" idx="12"/>
          </p:nvPr>
        </p:nvSpPr>
        <p:spPr/>
        <p:txBody>
          <a:bodyPr/>
          <a:lstStyle/>
          <a:p>
            <a:pPr>
              <a:defRPr/>
            </a:pPr>
            <a:fld id="{CC47351B-8BE2-4FA4-80B0-7739EB73B559}" type="slidenum">
              <a:rPr lang="it-IT" altLang="it-IT" smtClean="0"/>
              <a:pPr>
                <a:defRPr/>
              </a:pPr>
              <a:t>42</a:t>
            </a:fld>
            <a:endParaRPr lang="it-IT" altLang="it-IT"/>
          </a:p>
        </p:txBody>
      </p:sp>
      <p:sp>
        <p:nvSpPr>
          <p:cNvPr id="6" name="Rectangle 2">
            <a:extLst>
              <a:ext uri="{FF2B5EF4-FFF2-40B4-BE49-F238E27FC236}">
                <a16:creationId xmlns:a16="http://schemas.microsoft.com/office/drawing/2014/main" id="{21B80A31-A542-43E4-9F72-2E82BA8D4875}"/>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Corte Cassazione 21 dicembre 2018 n.33234</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4BEAC-775D-4EE0-871C-C67827B5FAF1}"/>
              </a:ext>
            </a:extLst>
          </p:cNvPr>
          <p:cNvSpPr>
            <a:spLocks noChangeArrowheads="1"/>
          </p:cNvSpPr>
          <p:nvPr/>
        </p:nvSpPr>
        <p:spPr bwMode="auto">
          <a:xfrm>
            <a:off x="514350" y="1646238"/>
            <a:ext cx="7991475" cy="3751262"/>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eaLnBrk="1" hangingPunct="1">
              <a:lnSpc>
                <a:spcPct val="125000"/>
              </a:lnSpc>
              <a:tabLst>
                <a:tab pos="685800" algn="l"/>
                <a:tab pos="2514600" algn="l"/>
              </a:tabLst>
              <a:defRPr/>
            </a:pPr>
            <a:r>
              <a:rPr lang="it-IT" sz="2400" dirty="0"/>
              <a:t>L’Agenzia delle entrate ravvisò nell’operazione un meccanismo volto a evitare l’assoggettamento delle royalties a ritenuta e a usufruire in Lussemburgo di un trattamento fiscale privilegiato e lo ritenne artificioso, perché, sostenne, il centro decisionale della società era da collocare a Milano, presso la sede della s.r.l. Dolce &amp; Gabbana, e non già a Lussemburgo, dove l’allora GADO non aveva struttura amministrativa e soltanto a partire dal 2006 contava una dipendente con mansioni di segretaria.</a:t>
            </a:r>
            <a:endParaRPr lang="it-IT" sz="2400" dirty="0">
              <a:solidFill>
                <a:schemeClr val="tx1"/>
              </a:solidFill>
              <a:latin typeface="+mj-lt"/>
            </a:endParaRPr>
          </a:p>
        </p:txBody>
      </p:sp>
      <p:sp>
        <p:nvSpPr>
          <p:cNvPr id="2" name="Segnaposto piè di pagina 1">
            <a:extLst>
              <a:ext uri="{FF2B5EF4-FFF2-40B4-BE49-F238E27FC236}">
                <a16:creationId xmlns:a16="http://schemas.microsoft.com/office/drawing/2014/main" id="{801F8B20-3C9D-4FCA-AF4F-25503012091A}"/>
              </a:ext>
            </a:extLst>
          </p:cNvPr>
          <p:cNvSpPr>
            <a:spLocks noGrp="1"/>
          </p:cNvSpPr>
          <p:nvPr>
            <p:ph type="ftr" sz="quarter" idx="11"/>
          </p:nvPr>
        </p:nvSpPr>
        <p:spPr/>
        <p:txBody>
          <a:bodyPr/>
          <a:lstStyle/>
          <a:p>
            <a:pPr>
              <a:defRPr/>
            </a:pPr>
            <a:r>
              <a:rPr lang="it-IT"/>
              <a:t>Mario Miscali - Diritto Tributario 2019</a:t>
            </a:r>
          </a:p>
        </p:txBody>
      </p:sp>
      <p:sp>
        <p:nvSpPr>
          <p:cNvPr id="4" name="Segnaposto numero diapositiva 3">
            <a:extLst>
              <a:ext uri="{FF2B5EF4-FFF2-40B4-BE49-F238E27FC236}">
                <a16:creationId xmlns:a16="http://schemas.microsoft.com/office/drawing/2014/main" id="{C8C44B78-D258-4FEB-9A18-7F26D16FB4F2}"/>
              </a:ext>
            </a:extLst>
          </p:cNvPr>
          <p:cNvSpPr>
            <a:spLocks noGrp="1"/>
          </p:cNvSpPr>
          <p:nvPr>
            <p:ph type="sldNum" sz="quarter" idx="12"/>
          </p:nvPr>
        </p:nvSpPr>
        <p:spPr/>
        <p:txBody>
          <a:bodyPr/>
          <a:lstStyle/>
          <a:p>
            <a:pPr>
              <a:defRPr/>
            </a:pPr>
            <a:fld id="{94F66667-CC2F-4FF4-830E-6CC0F319BA54}" type="slidenum">
              <a:rPr lang="it-IT" altLang="it-IT" smtClean="0"/>
              <a:pPr>
                <a:defRPr/>
              </a:pPr>
              <a:t>43</a:t>
            </a:fld>
            <a:endParaRPr lang="it-IT" altLang="it-IT"/>
          </a:p>
        </p:txBody>
      </p:sp>
      <p:sp>
        <p:nvSpPr>
          <p:cNvPr id="6" name="Rectangle 2">
            <a:extLst>
              <a:ext uri="{FF2B5EF4-FFF2-40B4-BE49-F238E27FC236}">
                <a16:creationId xmlns:a16="http://schemas.microsoft.com/office/drawing/2014/main" id="{21B80A31-A542-43E4-9F72-2E82BA8D4875}"/>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Corte Cassazione 21 dicembre 2018 n.33234</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4BEAC-775D-4EE0-871C-C67827B5FAF1}"/>
              </a:ext>
            </a:extLst>
          </p:cNvPr>
          <p:cNvSpPr>
            <a:spLocks noChangeArrowheads="1"/>
          </p:cNvSpPr>
          <p:nvPr/>
        </p:nvSpPr>
        <p:spPr bwMode="auto">
          <a:xfrm>
            <a:off x="638175" y="1317625"/>
            <a:ext cx="7867650" cy="4213225"/>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eaLnBrk="1" hangingPunct="1">
              <a:lnSpc>
                <a:spcPct val="125000"/>
              </a:lnSpc>
              <a:tabLst>
                <a:tab pos="685800" algn="l"/>
                <a:tab pos="2514600" algn="l"/>
              </a:tabLst>
              <a:defRPr/>
            </a:pPr>
            <a:endParaRPr lang="it-IT" sz="2400" dirty="0">
              <a:solidFill>
                <a:schemeClr val="tx1"/>
              </a:solidFill>
              <a:latin typeface="+mj-lt"/>
            </a:endParaRPr>
          </a:p>
          <a:p>
            <a:pPr algn="just" eaLnBrk="1" hangingPunct="1">
              <a:lnSpc>
                <a:spcPct val="125000"/>
              </a:lnSpc>
              <a:tabLst>
                <a:tab pos="685800" algn="l"/>
                <a:tab pos="2514600" algn="l"/>
              </a:tabLst>
              <a:defRPr/>
            </a:pPr>
            <a:endParaRPr lang="it-IT" sz="2400" dirty="0">
              <a:solidFill>
                <a:schemeClr val="tx1"/>
              </a:solidFill>
              <a:latin typeface="+mj-lt"/>
            </a:endParaRPr>
          </a:p>
          <a:p>
            <a:pPr algn="just" eaLnBrk="1" hangingPunct="1">
              <a:lnSpc>
                <a:spcPct val="125000"/>
              </a:lnSpc>
              <a:tabLst>
                <a:tab pos="685800" algn="l"/>
                <a:tab pos="2514600" algn="l"/>
              </a:tabLst>
              <a:defRPr/>
            </a:pPr>
            <a:r>
              <a:rPr lang="it-IT" sz="2400" dirty="0"/>
              <a:t>L’Ufficio fece leva al riguardo su vasta corrispondenza e-mail intercorsa tra amministratori e dipendenti delle società, che a suo avviso documentavano l’esterovestizione della società oggetto di verifica. Ne seguì un avviso di accertamento col quale, per il periodo d’imposta 2005/2006, l’Agenzia contestò alla GADO l’omessa presentazione delle dichiarazioni fiscali e recuperò imposte dirette e Irap.</a:t>
            </a:r>
            <a:endParaRPr lang="it-IT" sz="2400" dirty="0">
              <a:solidFill>
                <a:schemeClr val="tx1"/>
              </a:solidFill>
              <a:latin typeface="+mj-lt"/>
            </a:endParaRPr>
          </a:p>
        </p:txBody>
      </p:sp>
      <p:sp>
        <p:nvSpPr>
          <p:cNvPr id="2" name="Segnaposto piè di pagina 1">
            <a:extLst>
              <a:ext uri="{FF2B5EF4-FFF2-40B4-BE49-F238E27FC236}">
                <a16:creationId xmlns:a16="http://schemas.microsoft.com/office/drawing/2014/main" id="{801F8B20-3C9D-4FCA-AF4F-25503012091A}"/>
              </a:ext>
            </a:extLst>
          </p:cNvPr>
          <p:cNvSpPr>
            <a:spLocks noGrp="1"/>
          </p:cNvSpPr>
          <p:nvPr>
            <p:ph type="ftr" sz="quarter" idx="11"/>
          </p:nvPr>
        </p:nvSpPr>
        <p:spPr/>
        <p:txBody>
          <a:bodyPr/>
          <a:lstStyle/>
          <a:p>
            <a:pPr>
              <a:defRPr/>
            </a:pPr>
            <a:r>
              <a:rPr lang="it-IT"/>
              <a:t>Mario Miscali - Diritto Tributario 2019</a:t>
            </a:r>
          </a:p>
        </p:txBody>
      </p:sp>
      <p:sp>
        <p:nvSpPr>
          <p:cNvPr id="4" name="Segnaposto numero diapositiva 3">
            <a:extLst>
              <a:ext uri="{FF2B5EF4-FFF2-40B4-BE49-F238E27FC236}">
                <a16:creationId xmlns:a16="http://schemas.microsoft.com/office/drawing/2014/main" id="{C8C44B78-D258-4FEB-9A18-7F26D16FB4F2}"/>
              </a:ext>
            </a:extLst>
          </p:cNvPr>
          <p:cNvSpPr>
            <a:spLocks noGrp="1"/>
          </p:cNvSpPr>
          <p:nvPr>
            <p:ph type="sldNum" sz="quarter" idx="12"/>
          </p:nvPr>
        </p:nvSpPr>
        <p:spPr/>
        <p:txBody>
          <a:bodyPr/>
          <a:lstStyle/>
          <a:p>
            <a:pPr>
              <a:defRPr/>
            </a:pPr>
            <a:fld id="{BA65CFBC-7E82-4EB0-8513-B253145F8FC9}" type="slidenum">
              <a:rPr lang="it-IT" altLang="it-IT" smtClean="0"/>
              <a:pPr>
                <a:defRPr/>
              </a:pPr>
              <a:t>44</a:t>
            </a:fld>
            <a:endParaRPr lang="it-IT" altLang="it-IT"/>
          </a:p>
        </p:txBody>
      </p:sp>
      <p:sp>
        <p:nvSpPr>
          <p:cNvPr id="6" name="Rectangle 2">
            <a:extLst>
              <a:ext uri="{FF2B5EF4-FFF2-40B4-BE49-F238E27FC236}">
                <a16:creationId xmlns:a16="http://schemas.microsoft.com/office/drawing/2014/main" id="{21B80A31-A542-43E4-9F72-2E82BA8D4875}"/>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Corte Cassazione 21 dicembre 2018 n.33234</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4BEAC-775D-4EE0-871C-C67827B5FAF1}"/>
              </a:ext>
            </a:extLst>
          </p:cNvPr>
          <p:cNvSpPr>
            <a:spLocks noChangeArrowheads="1"/>
          </p:cNvSpPr>
          <p:nvPr/>
        </p:nvSpPr>
        <p:spPr bwMode="auto">
          <a:xfrm>
            <a:off x="901700" y="1262063"/>
            <a:ext cx="7129463" cy="5135562"/>
          </a:xfrm>
          <a:prstGeom prst="rect">
            <a:avLst/>
          </a:prstGeom>
          <a:ln>
            <a:no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eaLnBrk="1" hangingPunct="1">
              <a:lnSpc>
                <a:spcPct val="125000"/>
              </a:lnSpc>
              <a:tabLst>
                <a:tab pos="685800" algn="l"/>
                <a:tab pos="2514600" algn="l"/>
              </a:tabLst>
              <a:defRPr/>
            </a:pPr>
            <a:r>
              <a:rPr lang="it-IT" sz="2400" dirty="0"/>
              <a:t>La società impugnò l’avviso, senza successo né in primo, né in secondo grado. La Corte Suprema di Cassazione invece ha accolto il ricorso della società. In sostanza la Corte di Cassazione ritiene che il giudice d’appello abbia valutato in modo sbrigativo l’attività del top management della </a:t>
            </a:r>
            <a:r>
              <a:rPr lang="it-IT" sz="2400" dirty="0" err="1"/>
              <a:t>Gado</a:t>
            </a:r>
            <a:r>
              <a:rPr lang="it-IT" sz="2400" dirty="0"/>
              <a:t> in Italia mentre non ha considerato  l’attività comunque svolta in Lussemburgo che emerge proprio dalla corrispondenza e-mail valorizzata in senso opposto. La Corte ha cassato la sentenza della Commissione tributaria regionale e rinviato alla stessa Commissione tributaria regionale</a:t>
            </a:r>
            <a:endParaRPr lang="it-IT" sz="2400" dirty="0">
              <a:solidFill>
                <a:schemeClr val="tx1"/>
              </a:solidFill>
              <a:latin typeface="+mj-lt"/>
            </a:endParaRPr>
          </a:p>
        </p:txBody>
      </p:sp>
      <p:sp>
        <p:nvSpPr>
          <p:cNvPr id="2" name="Segnaposto piè di pagina 1">
            <a:extLst>
              <a:ext uri="{FF2B5EF4-FFF2-40B4-BE49-F238E27FC236}">
                <a16:creationId xmlns:a16="http://schemas.microsoft.com/office/drawing/2014/main" id="{801F8B20-3C9D-4FCA-AF4F-25503012091A}"/>
              </a:ext>
            </a:extLst>
          </p:cNvPr>
          <p:cNvSpPr>
            <a:spLocks noGrp="1"/>
          </p:cNvSpPr>
          <p:nvPr>
            <p:ph type="ftr" sz="quarter" idx="11"/>
          </p:nvPr>
        </p:nvSpPr>
        <p:spPr/>
        <p:txBody>
          <a:bodyPr/>
          <a:lstStyle/>
          <a:p>
            <a:pPr>
              <a:defRPr/>
            </a:pPr>
            <a:r>
              <a:rPr lang="it-IT"/>
              <a:t>Mario Miscali - Diritto Tributario 2019</a:t>
            </a:r>
          </a:p>
        </p:txBody>
      </p:sp>
      <p:sp>
        <p:nvSpPr>
          <p:cNvPr id="4" name="Segnaposto numero diapositiva 3">
            <a:extLst>
              <a:ext uri="{FF2B5EF4-FFF2-40B4-BE49-F238E27FC236}">
                <a16:creationId xmlns:a16="http://schemas.microsoft.com/office/drawing/2014/main" id="{C8C44B78-D258-4FEB-9A18-7F26D16FB4F2}"/>
              </a:ext>
            </a:extLst>
          </p:cNvPr>
          <p:cNvSpPr>
            <a:spLocks noGrp="1"/>
          </p:cNvSpPr>
          <p:nvPr>
            <p:ph type="sldNum" sz="quarter" idx="12"/>
          </p:nvPr>
        </p:nvSpPr>
        <p:spPr/>
        <p:txBody>
          <a:bodyPr/>
          <a:lstStyle/>
          <a:p>
            <a:pPr>
              <a:defRPr/>
            </a:pPr>
            <a:fld id="{FAEC21E5-AE6E-4C1A-A8AD-8377403E18DE}" type="slidenum">
              <a:rPr lang="it-IT" altLang="it-IT" smtClean="0"/>
              <a:pPr>
                <a:defRPr/>
              </a:pPr>
              <a:t>45</a:t>
            </a:fld>
            <a:endParaRPr lang="it-IT" altLang="it-IT"/>
          </a:p>
        </p:txBody>
      </p:sp>
      <p:sp>
        <p:nvSpPr>
          <p:cNvPr id="6" name="Rectangle 2">
            <a:extLst>
              <a:ext uri="{FF2B5EF4-FFF2-40B4-BE49-F238E27FC236}">
                <a16:creationId xmlns:a16="http://schemas.microsoft.com/office/drawing/2014/main" id="{21B80A31-A542-43E4-9F72-2E82BA8D4875}"/>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Corte Cassazione 21 dicembre 2018 n.33234</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460F763-4DFB-4991-9F8E-DB59CF05AAF8}"/>
              </a:ext>
            </a:extLst>
          </p:cNvPr>
          <p:cNvSpPr>
            <a:spLocks noGrp="1" noChangeArrowheads="1"/>
          </p:cNvSpPr>
          <p:nvPr>
            <p:ph type="title"/>
          </p:nvPr>
        </p:nvSpPr>
        <p:spPr>
          <a:xfrm>
            <a:off x="427038" y="238125"/>
            <a:ext cx="8078787" cy="1103313"/>
          </a:xfrm>
        </p:spPr>
        <p:txBody>
          <a:bodyPr/>
          <a:lstStyle/>
          <a:p>
            <a:pPr eaLnBrk="1" fontAlgn="auto" hangingPunct="1">
              <a:spcAft>
                <a:spcPts val="0"/>
              </a:spcAft>
              <a:defRPr/>
            </a:pPr>
            <a:r>
              <a:rPr lang="it-IT" altLang="it-IT" dirty="0"/>
              <a:t>IRES – Soggetti esclusi</a:t>
            </a:r>
            <a:br>
              <a:rPr lang="it-IT" altLang="it-IT" dirty="0"/>
            </a:br>
            <a:r>
              <a:rPr lang="it-IT" altLang="it-IT" sz="800" dirty="0"/>
              <a:t>________________________________________________________________________________________________________________________________________________</a:t>
            </a:r>
          </a:p>
        </p:txBody>
      </p:sp>
      <p:sp>
        <p:nvSpPr>
          <p:cNvPr id="3" name="Segnaposto numero diapositiva 2">
            <a:extLst>
              <a:ext uri="{FF2B5EF4-FFF2-40B4-BE49-F238E27FC236}">
                <a16:creationId xmlns:a16="http://schemas.microsoft.com/office/drawing/2014/main" id="{E8C403EA-E37E-42CE-8D3E-0100E986763F}"/>
              </a:ext>
            </a:extLst>
          </p:cNvPr>
          <p:cNvSpPr>
            <a:spLocks noGrp="1"/>
          </p:cNvSpPr>
          <p:nvPr>
            <p:ph type="sldNum" sz="quarter" idx="11"/>
          </p:nvPr>
        </p:nvSpPr>
        <p:spPr>
          <a:xfrm>
            <a:off x="6516216" y="6057900"/>
            <a:ext cx="2195513" cy="725488"/>
          </a:xfrm>
        </p:spPr>
        <p:txBody>
          <a:bodyPr/>
          <a:lstStyle/>
          <a:p>
            <a:pPr>
              <a:defRPr/>
            </a:pPr>
            <a:fld id="{699C38C9-E281-46AB-A640-682C2DC8A22F}" type="slidenum">
              <a:rPr lang="it-IT" altLang="it-IT"/>
              <a:pPr>
                <a:defRPr/>
              </a:pPr>
              <a:t>5</a:t>
            </a:fld>
            <a:endParaRPr lang="it-IT" altLang="it-IT" dirty="0"/>
          </a:p>
        </p:txBody>
      </p:sp>
      <p:sp>
        <p:nvSpPr>
          <p:cNvPr id="2" name="Segnaposto piè di pagina 1">
            <a:extLst>
              <a:ext uri="{FF2B5EF4-FFF2-40B4-BE49-F238E27FC236}">
                <a16:creationId xmlns:a16="http://schemas.microsoft.com/office/drawing/2014/main" id="{66E43A44-2150-4DA9-9368-912B616E379D}"/>
              </a:ext>
            </a:extLst>
          </p:cNvPr>
          <p:cNvSpPr>
            <a:spLocks noGrp="1"/>
          </p:cNvSpPr>
          <p:nvPr>
            <p:ph type="ftr" sz="quarter" idx="10"/>
          </p:nvPr>
        </p:nvSpPr>
        <p:spPr/>
        <p:txBody>
          <a:bodyPr/>
          <a:lstStyle/>
          <a:p>
            <a:pPr>
              <a:defRPr/>
            </a:pPr>
            <a:r>
              <a:rPr lang="it-IT"/>
              <a:t>Mario Miscali - Diritto Tributario - 2019</a:t>
            </a:r>
          </a:p>
        </p:txBody>
      </p:sp>
      <p:sp>
        <p:nvSpPr>
          <p:cNvPr id="5" name="Rettangolo 1">
            <a:extLst>
              <a:ext uri="{FF2B5EF4-FFF2-40B4-BE49-F238E27FC236}">
                <a16:creationId xmlns:a16="http://schemas.microsoft.com/office/drawing/2014/main" id="{4E4D80D3-E436-4150-8B87-29C4AED65A45}"/>
              </a:ext>
            </a:extLst>
          </p:cNvPr>
          <p:cNvSpPr>
            <a:spLocks noChangeArrowheads="1"/>
          </p:cNvSpPr>
          <p:nvPr/>
        </p:nvSpPr>
        <p:spPr bwMode="auto">
          <a:xfrm>
            <a:off x="427038" y="1989138"/>
            <a:ext cx="8074025"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marL="0" indent="0" eaLnBrk="1" hangingPunct="1">
              <a:defRPr/>
            </a:pPr>
            <a:r>
              <a:rPr lang="it-IT" altLang="it-IT" sz="2800" u="sng" dirty="0">
                <a:latin typeface="+mj-lt"/>
              </a:rPr>
              <a:t>Non sono soggetti ad IRES: </a:t>
            </a:r>
          </a:p>
          <a:p>
            <a:pPr marL="457200" indent="0" algn="just" eaLnBrk="1" hangingPunct="1">
              <a:lnSpc>
                <a:spcPct val="110000"/>
              </a:lnSpc>
              <a:defRPr/>
            </a:pPr>
            <a:endParaRPr lang="it-IT" altLang="it-IT" sz="2800" u="sng" dirty="0">
              <a:latin typeface="+mj-lt"/>
            </a:endParaRPr>
          </a:p>
          <a:p>
            <a:pPr marL="457200" indent="-457200" algn="just" eaLnBrk="1" hangingPunct="1">
              <a:lnSpc>
                <a:spcPct val="110000"/>
              </a:lnSpc>
              <a:buFont typeface="Arial" panose="020B0604020202020204" pitchFamily="34" charset="0"/>
              <a:buChar char="•"/>
              <a:defRPr/>
            </a:pPr>
            <a:r>
              <a:rPr lang="it-IT" altLang="it-IT" sz="2600" dirty="0">
                <a:solidFill>
                  <a:schemeClr val="tx2"/>
                </a:solidFill>
                <a:latin typeface="+mj-lt"/>
              </a:rPr>
              <a:t>le società di persone residenti, e assimilate, in quanto tassate per trasparenza;</a:t>
            </a:r>
          </a:p>
          <a:p>
            <a:pPr marL="457200" indent="-457200" algn="just" eaLnBrk="1" hangingPunct="1">
              <a:lnSpc>
                <a:spcPct val="110000"/>
              </a:lnSpc>
              <a:buFont typeface="Arial" panose="020B0604020202020204" pitchFamily="34" charset="0"/>
              <a:buChar char="•"/>
              <a:defRPr/>
            </a:pPr>
            <a:r>
              <a:rPr lang="it-IT" altLang="it-IT" sz="2600" dirty="0">
                <a:solidFill>
                  <a:schemeClr val="tx2"/>
                </a:solidFill>
                <a:latin typeface="+mj-lt"/>
              </a:rPr>
              <a:t>gli organi e le amministrazioni dello Stato, nonché Comuni, Province, Regioni e loro consorzi o associazioni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AutoShape 18">
            <a:extLst>
              <a:ext uri="{FF2B5EF4-FFF2-40B4-BE49-F238E27FC236}">
                <a16:creationId xmlns:a16="http://schemas.microsoft.com/office/drawing/2014/main" id="{5F99BD1E-F3D7-42EB-95B9-D2F40CC2B3BB}"/>
              </a:ext>
            </a:extLst>
          </p:cNvPr>
          <p:cNvSpPr>
            <a:spLocks noChangeArrowheads="1"/>
          </p:cNvSpPr>
          <p:nvPr/>
        </p:nvSpPr>
        <p:spPr bwMode="auto">
          <a:xfrm>
            <a:off x="1123950" y="1196975"/>
            <a:ext cx="7075488" cy="116205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lIns="95776" tIns="47887" rIns="95776" bIns="47887">
            <a:spAutoFit/>
          </a:bodyPr>
          <a:lstStyle/>
          <a:p>
            <a:pPr algn="ctr" eaLnBrk="1" hangingPunct="1">
              <a:lnSpc>
                <a:spcPct val="110000"/>
              </a:lnSpc>
              <a:defRPr/>
            </a:pPr>
            <a:r>
              <a:rPr lang="it-IT" sz="2800" u="sng" dirty="0">
                <a:latin typeface="+mj-lt"/>
              </a:rPr>
              <a:t>Riassumendo…</a:t>
            </a:r>
          </a:p>
          <a:p>
            <a:pPr algn="ctr" eaLnBrk="1" hangingPunct="1">
              <a:lnSpc>
                <a:spcPct val="110000"/>
              </a:lnSpc>
              <a:defRPr/>
            </a:pPr>
            <a:r>
              <a:rPr lang="it-IT" sz="2800" u="sng" dirty="0">
                <a:latin typeface="+mj-lt"/>
              </a:rPr>
              <a:t>tre categorie di soggetti passivi IRES</a:t>
            </a:r>
          </a:p>
        </p:txBody>
      </p:sp>
      <p:sp>
        <p:nvSpPr>
          <p:cNvPr id="4" name="Rettangolo arrotondato 3">
            <a:extLst>
              <a:ext uri="{FF2B5EF4-FFF2-40B4-BE49-F238E27FC236}">
                <a16:creationId xmlns:a16="http://schemas.microsoft.com/office/drawing/2014/main" id="{D0F5DAD8-D7C3-48F7-881A-55044F0EC5D6}"/>
              </a:ext>
            </a:extLst>
          </p:cNvPr>
          <p:cNvSpPr/>
          <p:nvPr/>
        </p:nvSpPr>
        <p:spPr>
          <a:xfrm>
            <a:off x="468313" y="3336925"/>
            <a:ext cx="2430462" cy="792163"/>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lnSpc>
                <a:spcPct val="110000"/>
              </a:lnSpc>
              <a:defRPr/>
            </a:pPr>
            <a:r>
              <a:rPr lang="it-IT" sz="2000" b="1" dirty="0">
                <a:solidFill>
                  <a:schemeClr val="tx2"/>
                </a:solidFill>
                <a:latin typeface="+mj-lt"/>
                <a:ea typeface="ＭＳ Ｐゴシック" pitchFamily="34" charset="-128"/>
              </a:rPr>
              <a:t>Società ed enti</a:t>
            </a:r>
          </a:p>
          <a:p>
            <a:pPr algn="ctr" eaLnBrk="1" hangingPunct="1">
              <a:lnSpc>
                <a:spcPct val="110000"/>
              </a:lnSpc>
              <a:defRPr/>
            </a:pPr>
            <a:r>
              <a:rPr lang="it-IT" sz="2000" b="1" dirty="0" err="1">
                <a:solidFill>
                  <a:schemeClr val="tx2"/>
                </a:solidFill>
                <a:latin typeface="+mj-lt"/>
                <a:ea typeface="ＭＳ Ｐゴシック" pitchFamily="34" charset="-128"/>
              </a:rPr>
              <a:t>comm.li</a:t>
            </a:r>
            <a:r>
              <a:rPr lang="it-IT" sz="2000" b="1" dirty="0">
                <a:solidFill>
                  <a:schemeClr val="tx2"/>
                </a:solidFill>
                <a:latin typeface="+mj-lt"/>
                <a:ea typeface="ＭＳ Ｐゴシック" pitchFamily="34" charset="-128"/>
              </a:rPr>
              <a:t> </a:t>
            </a:r>
            <a:r>
              <a:rPr lang="it-IT" sz="2000" b="1" u="sng" dirty="0">
                <a:solidFill>
                  <a:schemeClr val="tx2"/>
                </a:solidFill>
                <a:latin typeface="+mj-lt"/>
                <a:ea typeface="ＭＳ Ｐゴシック" pitchFamily="34" charset="-128"/>
              </a:rPr>
              <a:t>residenti</a:t>
            </a:r>
            <a:endParaRPr lang="it-IT" sz="2000" u="sng" dirty="0">
              <a:solidFill>
                <a:schemeClr val="tx2"/>
              </a:solidFill>
              <a:latin typeface="+mj-lt"/>
              <a:ea typeface="ＭＳ Ｐゴシック" pitchFamily="34" charset="-128"/>
            </a:endParaRPr>
          </a:p>
          <a:p>
            <a:pPr algn="ctr" eaLnBrk="1" hangingPunct="1">
              <a:lnSpc>
                <a:spcPct val="110000"/>
              </a:lnSpc>
              <a:defRPr/>
            </a:pPr>
            <a:endParaRPr lang="it-IT" dirty="0">
              <a:solidFill>
                <a:schemeClr val="tx2"/>
              </a:solidFill>
              <a:latin typeface="Times New Roman" pitchFamily="18" charset="0"/>
              <a:ea typeface="ＭＳ Ｐゴシック" pitchFamily="34" charset="-128"/>
            </a:endParaRPr>
          </a:p>
        </p:txBody>
      </p:sp>
      <p:sp>
        <p:nvSpPr>
          <p:cNvPr id="6" name="Rettangolo arrotondato 5">
            <a:extLst>
              <a:ext uri="{FF2B5EF4-FFF2-40B4-BE49-F238E27FC236}">
                <a16:creationId xmlns:a16="http://schemas.microsoft.com/office/drawing/2014/main" id="{667C0374-0A95-442B-B744-A3EDC5B6E060}"/>
              </a:ext>
            </a:extLst>
          </p:cNvPr>
          <p:cNvSpPr/>
          <p:nvPr/>
        </p:nvSpPr>
        <p:spPr>
          <a:xfrm>
            <a:off x="3235325" y="3336925"/>
            <a:ext cx="2198688" cy="792163"/>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lnSpc>
                <a:spcPct val="110000"/>
              </a:lnSpc>
              <a:defRPr/>
            </a:pPr>
            <a:r>
              <a:rPr lang="it-IT" sz="2000" b="1" dirty="0">
                <a:solidFill>
                  <a:schemeClr val="tx2"/>
                </a:solidFill>
                <a:latin typeface="+mj-lt"/>
                <a:ea typeface="ＭＳ Ｐゴシック" pitchFamily="34" charset="-128"/>
              </a:rPr>
              <a:t>Enti non </a:t>
            </a:r>
            <a:r>
              <a:rPr lang="it-IT" sz="2000" b="1" dirty="0" err="1">
                <a:solidFill>
                  <a:schemeClr val="tx2"/>
                </a:solidFill>
                <a:latin typeface="+mj-lt"/>
                <a:ea typeface="ＭＳ Ｐゴシック" pitchFamily="34" charset="-128"/>
              </a:rPr>
              <a:t>comm.li</a:t>
            </a:r>
            <a:endParaRPr lang="it-IT" sz="2000" b="1" dirty="0">
              <a:solidFill>
                <a:schemeClr val="tx2"/>
              </a:solidFill>
              <a:latin typeface="+mj-lt"/>
              <a:ea typeface="ＭＳ Ｐゴシック" pitchFamily="34" charset="-128"/>
            </a:endParaRPr>
          </a:p>
          <a:p>
            <a:pPr algn="ctr" eaLnBrk="1" hangingPunct="1">
              <a:lnSpc>
                <a:spcPct val="110000"/>
              </a:lnSpc>
              <a:defRPr/>
            </a:pPr>
            <a:r>
              <a:rPr lang="it-IT" sz="2000" b="1" u="sng" dirty="0">
                <a:solidFill>
                  <a:schemeClr val="tx2"/>
                </a:solidFill>
                <a:latin typeface="+mj-lt"/>
                <a:ea typeface="ＭＳ Ｐゴシック" pitchFamily="34" charset="-128"/>
              </a:rPr>
              <a:t>residen</a:t>
            </a:r>
            <a:r>
              <a:rPr lang="it-IT" sz="2000" b="1" u="sng" dirty="0">
                <a:solidFill>
                  <a:schemeClr val="tx2"/>
                </a:solidFill>
                <a:latin typeface="Times New Roman" pitchFamily="18" charset="0"/>
                <a:ea typeface="ＭＳ Ｐゴシック" pitchFamily="34" charset="-128"/>
              </a:rPr>
              <a:t>ti</a:t>
            </a:r>
            <a:endParaRPr lang="it-IT" sz="2000" u="sng" dirty="0">
              <a:solidFill>
                <a:schemeClr val="tx2"/>
              </a:solidFill>
              <a:latin typeface="Times New Roman" pitchFamily="18" charset="0"/>
              <a:ea typeface="ＭＳ Ｐゴシック" pitchFamily="34" charset="-128"/>
            </a:endParaRPr>
          </a:p>
          <a:p>
            <a:pPr algn="ctr" eaLnBrk="1" hangingPunct="1">
              <a:lnSpc>
                <a:spcPct val="110000"/>
              </a:lnSpc>
              <a:defRPr/>
            </a:pPr>
            <a:endParaRPr lang="it-IT" sz="2000" dirty="0">
              <a:solidFill>
                <a:schemeClr val="tx2"/>
              </a:solidFill>
              <a:latin typeface="Times New Roman" pitchFamily="18" charset="0"/>
              <a:ea typeface="ＭＳ Ｐゴシック" pitchFamily="34" charset="-128"/>
            </a:endParaRPr>
          </a:p>
        </p:txBody>
      </p:sp>
      <p:sp>
        <p:nvSpPr>
          <p:cNvPr id="7" name="Rettangolo arrotondato 6">
            <a:extLst>
              <a:ext uri="{FF2B5EF4-FFF2-40B4-BE49-F238E27FC236}">
                <a16:creationId xmlns:a16="http://schemas.microsoft.com/office/drawing/2014/main" id="{01F56406-EAE6-4C61-8FD7-F2EC98AA8EDE}"/>
              </a:ext>
            </a:extLst>
          </p:cNvPr>
          <p:cNvSpPr/>
          <p:nvPr/>
        </p:nvSpPr>
        <p:spPr>
          <a:xfrm>
            <a:off x="5868988" y="3336925"/>
            <a:ext cx="2846387" cy="792163"/>
          </a:xfrm>
          <a:prstGeom prst="roundRect">
            <a:avLst>
              <a:gd name="adj" fmla="val 10000"/>
            </a:avLst>
          </a:prstGeom>
        </p:spPr>
        <p:style>
          <a:lnRef idx="2">
            <a:schemeClr val="accent4"/>
          </a:lnRef>
          <a:fillRef idx="1">
            <a:schemeClr val="lt1"/>
          </a:fillRef>
          <a:effectRef idx="0">
            <a:schemeClr val="accent4"/>
          </a:effectRef>
          <a:fontRef idx="minor">
            <a:schemeClr val="dk1"/>
          </a:fontRef>
        </p:style>
        <p:txBody>
          <a:bodyPr/>
          <a:lstStyle/>
          <a:p>
            <a:pPr algn="ctr" eaLnBrk="1" hangingPunct="1">
              <a:lnSpc>
                <a:spcPct val="110000"/>
              </a:lnSpc>
              <a:defRPr/>
            </a:pPr>
            <a:r>
              <a:rPr lang="it-IT" sz="2000" b="1" dirty="0">
                <a:solidFill>
                  <a:schemeClr val="tx2"/>
                </a:solidFill>
                <a:latin typeface="+mj-lt"/>
                <a:ea typeface="ＭＳ Ｐゴシック" pitchFamily="34" charset="-128"/>
              </a:rPr>
              <a:t>Società ed enti (</a:t>
            </a:r>
            <a:r>
              <a:rPr lang="it-IT" sz="2000" b="1" dirty="0" err="1">
                <a:solidFill>
                  <a:schemeClr val="tx2"/>
                </a:solidFill>
                <a:latin typeface="+mj-lt"/>
                <a:ea typeface="ＭＳ Ｐゴシック" pitchFamily="34" charset="-128"/>
              </a:rPr>
              <a:t>comm.li</a:t>
            </a:r>
            <a:r>
              <a:rPr lang="it-IT" sz="2000" b="1" dirty="0">
                <a:solidFill>
                  <a:schemeClr val="tx2"/>
                </a:solidFill>
                <a:latin typeface="+mj-lt"/>
                <a:ea typeface="ＭＳ Ｐゴシック" pitchFamily="34" charset="-128"/>
              </a:rPr>
              <a:t> e non) </a:t>
            </a:r>
            <a:r>
              <a:rPr lang="it-IT" sz="2000" b="1" u="sng" dirty="0" err="1">
                <a:solidFill>
                  <a:schemeClr val="tx2"/>
                </a:solidFill>
                <a:latin typeface="+mj-lt"/>
                <a:ea typeface="ＭＳ Ｐゴシック" pitchFamily="34" charset="-128"/>
              </a:rPr>
              <a:t>non</a:t>
            </a:r>
            <a:r>
              <a:rPr lang="it-IT" sz="2000" b="1" u="sng" dirty="0">
                <a:solidFill>
                  <a:schemeClr val="tx2"/>
                </a:solidFill>
                <a:latin typeface="+mj-lt"/>
                <a:ea typeface="ＭＳ Ｐゴシック" pitchFamily="34" charset="-128"/>
              </a:rPr>
              <a:t> residenti</a:t>
            </a:r>
            <a:endParaRPr lang="it-IT" sz="2000" u="sng" dirty="0">
              <a:solidFill>
                <a:schemeClr val="tx2"/>
              </a:solidFill>
              <a:latin typeface="+mj-lt"/>
              <a:ea typeface="ＭＳ Ｐゴシック" pitchFamily="34" charset="-128"/>
            </a:endParaRPr>
          </a:p>
        </p:txBody>
      </p:sp>
      <p:graphicFrame>
        <p:nvGraphicFramePr>
          <p:cNvPr id="10291" name="Group 51">
            <a:extLst>
              <a:ext uri="{FF2B5EF4-FFF2-40B4-BE49-F238E27FC236}">
                <a16:creationId xmlns:a16="http://schemas.microsoft.com/office/drawing/2014/main" id="{543A19FF-497B-45DC-88E1-92B8F0B98188}"/>
              </a:ext>
            </a:extLst>
          </p:cNvPr>
          <p:cNvGraphicFramePr>
            <a:graphicFrameLocks noGrp="1"/>
          </p:cNvGraphicFramePr>
          <p:nvPr/>
        </p:nvGraphicFramePr>
        <p:xfrm>
          <a:off x="879475" y="5013325"/>
          <a:ext cx="7580313" cy="930275"/>
        </p:xfrm>
        <a:graphic>
          <a:graphicData uri="http://schemas.openxmlformats.org/drawingml/2006/table">
            <a:tbl>
              <a:tblPr/>
              <a:tblGrid>
                <a:gridCol w="7580313">
                  <a:extLst>
                    <a:ext uri="{9D8B030D-6E8A-4147-A177-3AD203B41FA5}">
                      <a16:colId xmlns:a16="http://schemas.microsoft.com/office/drawing/2014/main" val="20000"/>
                    </a:ext>
                  </a:extLst>
                </a:gridCol>
              </a:tblGrid>
              <a:tr h="930275">
                <a:tc>
                  <a:txBody>
                    <a:bodyPr/>
                    <a:lstStyle/>
                    <a:p>
                      <a:pPr marL="0" marR="0" lvl="0" indent="0" algn="ctr" defTabSz="914400" rtl="0" eaLnBrk="1" fontAlgn="base" latinLnBrk="0" hangingPunct="1">
                        <a:lnSpc>
                          <a:spcPct val="110000"/>
                        </a:lnSpc>
                        <a:spcBef>
                          <a:spcPct val="0"/>
                        </a:spcBef>
                        <a:spcAft>
                          <a:spcPct val="0"/>
                        </a:spcAft>
                        <a:buClrTx/>
                        <a:buSzTx/>
                        <a:buFontTx/>
                        <a:buNone/>
                        <a:tabLst/>
                      </a:pPr>
                      <a:r>
                        <a:rPr kumimoji="0" lang="it-IT" sz="2500" b="0" i="0" u="none" strike="noStrike" cap="none" normalizeH="0" baseline="0" dirty="0">
                          <a:ln>
                            <a:noFill/>
                          </a:ln>
                          <a:solidFill>
                            <a:schemeClr val="tx2"/>
                          </a:solidFill>
                          <a:effectLst/>
                          <a:latin typeface="+mj-lt"/>
                        </a:rPr>
                        <a:t>NB: le regole per la determinazione dell’IRES variano a seconda della tipologia di soggetto passivo considerato</a:t>
                      </a:r>
                    </a:p>
                  </a:txBody>
                  <a:tcPr marL="91432" marR="91432" marT="45751" marB="45751"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8442" name="Line 42">
            <a:extLst>
              <a:ext uri="{FF2B5EF4-FFF2-40B4-BE49-F238E27FC236}">
                <a16:creationId xmlns:a16="http://schemas.microsoft.com/office/drawing/2014/main" id="{60266970-59C7-43F2-8282-A03A117C1411}"/>
              </a:ext>
            </a:extLst>
          </p:cNvPr>
          <p:cNvSpPr>
            <a:spLocks noChangeShapeType="1"/>
          </p:cNvSpPr>
          <p:nvPr/>
        </p:nvSpPr>
        <p:spPr bwMode="auto">
          <a:xfrm>
            <a:off x="1762125" y="2611438"/>
            <a:ext cx="0" cy="601662"/>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8443" name="Line 43">
            <a:extLst>
              <a:ext uri="{FF2B5EF4-FFF2-40B4-BE49-F238E27FC236}">
                <a16:creationId xmlns:a16="http://schemas.microsoft.com/office/drawing/2014/main" id="{C4AAF509-AD8E-419A-9179-22FCE0C096C7}"/>
              </a:ext>
            </a:extLst>
          </p:cNvPr>
          <p:cNvSpPr>
            <a:spLocks noChangeShapeType="1"/>
          </p:cNvSpPr>
          <p:nvPr/>
        </p:nvSpPr>
        <p:spPr bwMode="auto">
          <a:xfrm>
            <a:off x="4335463" y="2611438"/>
            <a:ext cx="0" cy="601662"/>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8444" name="Line 44">
            <a:extLst>
              <a:ext uri="{FF2B5EF4-FFF2-40B4-BE49-F238E27FC236}">
                <a16:creationId xmlns:a16="http://schemas.microsoft.com/office/drawing/2014/main" id="{67633280-D3F5-47AC-A000-728604E042FC}"/>
              </a:ext>
            </a:extLst>
          </p:cNvPr>
          <p:cNvSpPr>
            <a:spLocks noChangeShapeType="1"/>
          </p:cNvSpPr>
          <p:nvPr/>
        </p:nvSpPr>
        <p:spPr bwMode="auto">
          <a:xfrm>
            <a:off x="7235825" y="2611438"/>
            <a:ext cx="0" cy="603250"/>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8445" name="Line 45">
            <a:extLst>
              <a:ext uri="{FF2B5EF4-FFF2-40B4-BE49-F238E27FC236}">
                <a16:creationId xmlns:a16="http://schemas.microsoft.com/office/drawing/2014/main" id="{34692870-2E3E-4E83-9F45-38FC569D3653}"/>
              </a:ext>
            </a:extLst>
          </p:cNvPr>
          <p:cNvSpPr>
            <a:spLocks noChangeShapeType="1"/>
          </p:cNvSpPr>
          <p:nvPr/>
        </p:nvSpPr>
        <p:spPr bwMode="auto">
          <a:xfrm>
            <a:off x="4335463" y="4581525"/>
            <a:ext cx="0" cy="431800"/>
          </a:xfrm>
          <a:prstGeom prst="line">
            <a:avLst/>
          </a:prstGeom>
          <a:noFill/>
          <a:ln w="508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8446" name="Line 46">
            <a:extLst>
              <a:ext uri="{FF2B5EF4-FFF2-40B4-BE49-F238E27FC236}">
                <a16:creationId xmlns:a16="http://schemas.microsoft.com/office/drawing/2014/main" id="{F6265C24-BD6B-487B-9D05-E3AC53E5DE4F}"/>
              </a:ext>
            </a:extLst>
          </p:cNvPr>
          <p:cNvSpPr>
            <a:spLocks noChangeShapeType="1"/>
          </p:cNvSpPr>
          <p:nvPr/>
        </p:nvSpPr>
        <p:spPr bwMode="auto">
          <a:xfrm>
            <a:off x="1443038" y="4581525"/>
            <a:ext cx="6224587" cy="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8447" name="Line 47">
            <a:extLst>
              <a:ext uri="{FF2B5EF4-FFF2-40B4-BE49-F238E27FC236}">
                <a16:creationId xmlns:a16="http://schemas.microsoft.com/office/drawing/2014/main" id="{7905BC53-4A0F-44C5-9E48-8B20FDF5F3CF}"/>
              </a:ext>
            </a:extLst>
          </p:cNvPr>
          <p:cNvSpPr>
            <a:spLocks noChangeShapeType="1"/>
          </p:cNvSpPr>
          <p:nvPr/>
        </p:nvSpPr>
        <p:spPr bwMode="auto">
          <a:xfrm>
            <a:off x="1443038" y="4365625"/>
            <a:ext cx="0" cy="21590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8448" name="Line 48">
            <a:extLst>
              <a:ext uri="{FF2B5EF4-FFF2-40B4-BE49-F238E27FC236}">
                <a16:creationId xmlns:a16="http://schemas.microsoft.com/office/drawing/2014/main" id="{12040D42-B929-43C7-8951-4C90F6188A09}"/>
              </a:ext>
            </a:extLst>
          </p:cNvPr>
          <p:cNvSpPr>
            <a:spLocks noChangeShapeType="1"/>
          </p:cNvSpPr>
          <p:nvPr/>
        </p:nvSpPr>
        <p:spPr bwMode="auto">
          <a:xfrm>
            <a:off x="7667625" y="4365625"/>
            <a:ext cx="0" cy="21590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8449" name="Line 49">
            <a:extLst>
              <a:ext uri="{FF2B5EF4-FFF2-40B4-BE49-F238E27FC236}">
                <a16:creationId xmlns:a16="http://schemas.microsoft.com/office/drawing/2014/main" id="{340DBF89-9CAF-4752-BCAA-961EBBD60C73}"/>
              </a:ext>
            </a:extLst>
          </p:cNvPr>
          <p:cNvSpPr>
            <a:spLocks noChangeShapeType="1"/>
          </p:cNvSpPr>
          <p:nvPr/>
        </p:nvSpPr>
        <p:spPr bwMode="auto">
          <a:xfrm flipV="1">
            <a:off x="4335463" y="4365625"/>
            <a:ext cx="0" cy="215900"/>
          </a:xfrm>
          <a:prstGeom prst="line">
            <a:avLst/>
          </a:prstGeom>
          <a:noFill/>
          <a:ln w="50800">
            <a:solidFill>
              <a:srgbClr val="8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 name="Segnaposto piè di pagina 1">
            <a:extLst>
              <a:ext uri="{FF2B5EF4-FFF2-40B4-BE49-F238E27FC236}">
                <a16:creationId xmlns:a16="http://schemas.microsoft.com/office/drawing/2014/main" id="{EB6F13E5-5198-4F66-ABCE-E366B4298577}"/>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E404F9B3-BC49-4891-A0DD-C8758CED15B5}"/>
              </a:ext>
            </a:extLst>
          </p:cNvPr>
          <p:cNvSpPr>
            <a:spLocks noGrp="1"/>
          </p:cNvSpPr>
          <p:nvPr>
            <p:ph type="sldNum" sz="quarter" idx="12"/>
          </p:nvPr>
        </p:nvSpPr>
        <p:spPr/>
        <p:txBody>
          <a:bodyPr/>
          <a:lstStyle/>
          <a:p>
            <a:pPr>
              <a:defRPr/>
            </a:pPr>
            <a:fld id="{33E21A07-4C09-4086-827B-AB729D543567}" type="slidenum">
              <a:rPr lang="it-IT" altLang="it-IT" smtClean="0"/>
              <a:pPr>
                <a:defRPr/>
              </a:pPr>
              <a:t>6</a:t>
            </a:fld>
            <a:endParaRPr lang="it-IT" altLang="it-IT"/>
          </a:p>
        </p:txBody>
      </p:sp>
      <p:sp>
        <p:nvSpPr>
          <p:cNvPr id="18" name="Rectangle 2">
            <a:extLst>
              <a:ext uri="{FF2B5EF4-FFF2-40B4-BE49-F238E27FC236}">
                <a16:creationId xmlns:a16="http://schemas.microsoft.com/office/drawing/2014/main" id="{2E4CF0E7-2D9F-447B-B177-51392030D770}"/>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Soggetti passivi</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E6D34C4A-7D55-44AF-9ECF-3CF782888542}"/>
              </a:ext>
            </a:extLst>
          </p:cNvPr>
          <p:cNvSpPr>
            <a:spLocks noGrp="1" noChangeArrowheads="1"/>
          </p:cNvSpPr>
          <p:nvPr>
            <p:ph type="ctrTitle"/>
          </p:nvPr>
        </p:nvSpPr>
        <p:spPr>
          <a:xfrm>
            <a:off x="468313" y="2133600"/>
            <a:ext cx="8229600" cy="1143000"/>
          </a:xfrm>
        </p:spPr>
        <p:txBody>
          <a:bodyPr/>
          <a:lstStyle/>
          <a:p>
            <a:pPr eaLnBrk="1" fontAlgn="auto" hangingPunct="1">
              <a:spcAft>
                <a:spcPts val="0"/>
              </a:spcAft>
              <a:defRPr/>
            </a:pPr>
            <a:r>
              <a:rPr lang="it-IT" altLang="it-IT" sz="3200" b="1" dirty="0">
                <a:cs typeface="Times New Roman" panose="02020603050405020304" pitchFamily="18" charset="0"/>
              </a:rPr>
              <a:t>IRES: REGOLE GENERALI</a:t>
            </a:r>
            <a:endParaRPr lang="it-IT" altLang="it-IT" sz="3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a:extLst>
              <a:ext uri="{FF2B5EF4-FFF2-40B4-BE49-F238E27FC236}">
                <a16:creationId xmlns:a16="http://schemas.microsoft.com/office/drawing/2014/main" id="{E8C403EA-E37E-42CE-8D3E-0100E986763F}"/>
              </a:ext>
            </a:extLst>
          </p:cNvPr>
          <p:cNvSpPr>
            <a:spLocks noGrp="1"/>
          </p:cNvSpPr>
          <p:nvPr>
            <p:ph type="sldNum" sz="quarter" idx="11"/>
          </p:nvPr>
        </p:nvSpPr>
        <p:spPr>
          <a:xfrm>
            <a:off x="6516216" y="6057900"/>
            <a:ext cx="2195513" cy="725488"/>
          </a:xfrm>
        </p:spPr>
        <p:txBody>
          <a:bodyPr/>
          <a:lstStyle/>
          <a:p>
            <a:pPr>
              <a:defRPr/>
            </a:pPr>
            <a:fld id="{1D392EEB-7448-4475-B6B1-50C4D3104AF7}" type="slidenum">
              <a:rPr lang="it-IT" altLang="it-IT"/>
              <a:pPr>
                <a:defRPr/>
              </a:pPr>
              <a:t>8</a:t>
            </a:fld>
            <a:endParaRPr lang="it-IT" altLang="it-IT" dirty="0"/>
          </a:p>
        </p:txBody>
      </p:sp>
      <p:sp>
        <p:nvSpPr>
          <p:cNvPr id="2" name="Segnaposto piè di pagina 1">
            <a:extLst>
              <a:ext uri="{FF2B5EF4-FFF2-40B4-BE49-F238E27FC236}">
                <a16:creationId xmlns:a16="http://schemas.microsoft.com/office/drawing/2014/main" id="{66E43A44-2150-4DA9-9368-912B616E379D}"/>
              </a:ext>
            </a:extLst>
          </p:cNvPr>
          <p:cNvSpPr>
            <a:spLocks noGrp="1"/>
          </p:cNvSpPr>
          <p:nvPr>
            <p:ph type="ftr" sz="quarter" idx="10"/>
          </p:nvPr>
        </p:nvSpPr>
        <p:spPr/>
        <p:txBody>
          <a:bodyPr/>
          <a:lstStyle/>
          <a:p>
            <a:pPr>
              <a:defRPr/>
            </a:pPr>
            <a:r>
              <a:rPr lang="it-IT"/>
              <a:t>Mario Miscali - Diritto Tributario - 2019</a:t>
            </a:r>
          </a:p>
        </p:txBody>
      </p:sp>
      <p:sp>
        <p:nvSpPr>
          <p:cNvPr id="5" name="Text Box 6">
            <a:extLst>
              <a:ext uri="{FF2B5EF4-FFF2-40B4-BE49-F238E27FC236}">
                <a16:creationId xmlns:a16="http://schemas.microsoft.com/office/drawing/2014/main" id="{A29BFEC6-7DF3-42CA-AEA5-BE7A31CB9C68}"/>
              </a:ext>
            </a:extLst>
          </p:cNvPr>
          <p:cNvSpPr txBox="1">
            <a:spLocks noChangeArrowheads="1"/>
          </p:cNvSpPr>
          <p:nvPr/>
        </p:nvSpPr>
        <p:spPr bwMode="auto">
          <a:xfrm>
            <a:off x="514350" y="1416050"/>
            <a:ext cx="8089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defRPr/>
            </a:pPr>
            <a:r>
              <a:rPr lang="it-IT" altLang="it-IT" sz="2800" dirty="0">
                <a:solidFill>
                  <a:schemeClr val="tx2"/>
                </a:solidFill>
                <a:latin typeface="+mj-lt"/>
              </a:rPr>
              <a:t>Le regole generali che informano l’IRES riguardano:</a:t>
            </a:r>
          </a:p>
        </p:txBody>
      </p:sp>
      <p:sp>
        <p:nvSpPr>
          <p:cNvPr id="22533" name="Rectangle 3">
            <a:extLst>
              <a:ext uri="{FF2B5EF4-FFF2-40B4-BE49-F238E27FC236}">
                <a16:creationId xmlns:a16="http://schemas.microsoft.com/office/drawing/2014/main" id="{6130F45A-CD6E-41E5-87AB-FED308F520BC}"/>
              </a:ext>
            </a:extLst>
          </p:cNvPr>
          <p:cNvSpPr txBox="1">
            <a:spLocks noChangeArrowheads="1"/>
          </p:cNvSpPr>
          <p:nvPr/>
        </p:nvSpPr>
        <p:spPr bwMode="auto">
          <a:xfrm>
            <a:off x="514350" y="2281238"/>
            <a:ext cx="7442200" cy="251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lnSpc>
                <a:spcPct val="85000"/>
              </a:lnSpc>
              <a:spcBef>
                <a:spcPts val="1300"/>
              </a:spcBef>
              <a:buFont typeface="Arial" panose="020B0604020202020204" pitchFamily="34" charset="0"/>
              <a:buChar char=" "/>
              <a:defRPr sz="2400">
                <a:solidFill>
                  <a:srgbClr val="262626"/>
                </a:solidFill>
                <a:latin typeface="Calibri Light" panose="020F0302020204030204" pitchFamily="34" charset="0"/>
              </a:defRPr>
            </a:lvl1pPr>
            <a:lvl2pPr marL="273050" indent="-342900">
              <a:lnSpc>
                <a:spcPct val="85000"/>
              </a:lnSpc>
              <a:spcBef>
                <a:spcPts val="600"/>
              </a:spcBef>
              <a:buFont typeface="Arial" panose="020B0604020202020204" pitchFamily="34" charset="0"/>
              <a:buChar char=" "/>
              <a:defRPr sz="2400">
                <a:solidFill>
                  <a:srgbClr val="262626"/>
                </a:solidFill>
                <a:latin typeface="Calibri Light" panose="020F0302020204030204" pitchFamily="34" charset="0"/>
              </a:defRPr>
            </a:lvl2pPr>
            <a:lvl3pPr marL="547688" indent="-547688">
              <a:lnSpc>
                <a:spcPct val="85000"/>
              </a:lnSpc>
              <a:spcBef>
                <a:spcPts val="600"/>
              </a:spcBef>
              <a:buFont typeface="Arial" panose="020B0604020202020204" pitchFamily="34" charset="0"/>
              <a:buChar char=" "/>
              <a:defRPr sz="2000" i="1">
                <a:solidFill>
                  <a:srgbClr val="262626"/>
                </a:solidFill>
                <a:latin typeface="Calibri Light" panose="020F0302020204030204" pitchFamily="34" charset="0"/>
              </a:defRPr>
            </a:lvl3pPr>
            <a:lvl4pPr marL="822325" indent="-822325">
              <a:lnSpc>
                <a:spcPct val="85000"/>
              </a:lnSpc>
              <a:spcBef>
                <a:spcPts val="600"/>
              </a:spcBef>
              <a:buFont typeface="Arial" panose="020B0604020202020204" pitchFamily="34" charset="0"/>
              <a:buChar char=" "/>
              <a:defRPr>
                <a:solidFill>
                  <a:srgbClr val="262626"/>
                </a:solidFill>
                <a:latin typeface="Calibri Light" panose="020F0302020204030204" pitchFamily="34" charset="0"/>
              </a:defRPr>
            </a:lvl4pPr>
            <a:lvl5pPr marL="1096963" indent="-1096963">
              <a:lnSpc>
                <a:spcPct val="85000"/>
              </a:lnSpc>
              <a:spcBef>
                <a:spcPts val="600"/>
              </a:spcBef>
              <a:buFont typeface="Arial" panose="020B0604020202020204" pitchFamily="34" charset="0"/>
              <a:buChar char=" "/>
              <a:defRPr>
                <a:solidFill>
                  <a:srgbClr val="262626"/>
                </a:solidFill>
                <a:latin typeface="Calibri Light" panose="020F0302020204030204" pitchFamily="34" charset="0"/>
              </a:defRPr>
            </a:lvl5pPr>
            <a:lvl6pPr marL="1554163" indent="-1096963" eaLnBrk="0" fontAlgn="base" hangingPunct="0">
              <a:lnSpc>
                <a:spcPct val="85000"/>
              </a:lnSpc>
              <a:spcBef>
                <a:spcPts val="600"/>
              </a:spcBef>
              <a:spcAft>
                <a:spcPct val="0"/>
              </a:spcAft>
              <a:buFont typeface="Arial" panose="020B0604020202020204" pitchFamily="34" charset="0"/>
              <a:buChar char=" "/>
              <a:defRPr>
                <a:solidFill>
                  <a:srgbClr val="262626"/>
                </a:solidFill>
                <a:latin typeface="Calibri Light" panose="020F0302020204030204" pitchFamily="34" charset="0"/>
              </a:defRPr>
            </a:lvl6pPr>
            <a:lvl7pPr marL="2011363" indent="-1096963" eaLnBrk="0" fontAlgn="base" hangingPunct="0">
              <a:lnSpc>
                <a:spcPct val="85000"/>
              </a:lnSpc>
              <a:spcBef>
                <a:spcPts val="600"/>
              </a:spcBef>
              <a:spcAft>
                <a:spcPct val="0"/>
              </a:spcAft>
              <a:buFont typeface="Arial" panose="020B0604020202020204" pitchFamily="34" charset="0"/>
              <a:buChar char=" "/>
              <a:defRPr>
                <a:solidFill>
                  <a:srgbClr val="262626"/>
                </a:solidFill>
                <a:latin typeface="Calibri Light" panose="020F0302020204030204" pitchFamily="34" charset="0"/>
              </a:defRPr>
            </a:lvl7pPr>
            <a:lvl8pPr marL="2468563" indent="-1096963" eaLnBrk="0" fontAlgn="base" hangingPunct="0">
              <a:lnSpc>
                <a:spcPct val="85000"/>
              </a:lnSpc>
              <a:spcBef>
                <a:spcPts val="600"/>
              </a:spcBef>
              <a:spcAft>
                <a:spcPct val="0"/>
              </a:spcAft>
              <a:buFont typeface="Arial" panose="020B0604020202020204" pitchFamily="34" charset="0"/>
              <a:buChar char=" "/>
              <a:defRPr>
                <a:solidFill>
                  <a:srgbClr val="262626"/>
                </a:solidFill>
                <a:latin typeface="Calibri Light" panose="020F0302020204030204" pitchFamily="34" charset="0"/>
              </a:defRPr>
            </a:lvl8pPr>
            <a:lvl9pPr marL="2925763" indent="-1096963" eaLnBrk="0" fontAlgn="base" hangingPunct="0">
              <a:lnSpc>
                <a:spcPct val="85000"/>
              </a:lnSpc>
              <a:spcBef>
                <a:spcPts val="600"/>
              </a:spcBef>
              <a:spcAft>
                <a:spcPct val="0"/>
              </a:spcAft>
              <a:buFont typeface="Arial" panose="020B0604020202020204" pitchFamily="34" charset="0"/>
              <a:buChar char=" "/>
              <a:defRPr>
                <a:solidFill>
                  <a:srgbClr val="262626"/>
                </a:solidFill>
                <a:latin typeface="Calibri Light" panose="020F0302020204030204" pitchFamily="34" charset="0"/>
              </a:defRPr>
            </a:lvl9pPr>
          </a:lstStyle>
          <a:p>
            <a:pPr defTabSz="914400" eaLnBrk="1" hangingPunct="1">
              <a:lnSpc>
                <a:spcPct val="125000"/>
              </a:lnSpc>
              <a:buFontTx/>
              <a:buAutoNum type="arabicParenR"/>
            </a:pPr>
            <a:r>
              <a:rPr lang="it-IT" altLang="it-IT" sz="2800">
                <a:latin typeface="Times New Roman" panose="02020603050405020304" pitchFamily="18" charset="0"/>
              </a:rPr>
              <a:t>Il principio di </a:t>
            </a:r>
            <a:r>
              <a:rPr lang="it-IT" altLang="it-IT" sz="2800" b="1">
                <a:latin typeface="Times New Roman" panose="02020603050405020304" pitchFamily="18" charset="0"/>
              </a:rPr>
              <a:t>omnicomprensività</a:t>
            </a:r>
          </a:p>
          <a:p>
            <a:pPr defTabSz="914400" eaLnBrk="1" hangingPunct="1">
              <a:lnSpc>
                <a:spcPct val="125000"/>
              </a:lnSpc>
              <a:buFontTx/>
              <a:buAutoNum type="arabicParenR"/>
            </a:pPr>
            <a:r>
              <a:rPr lang="it-IT" altLang="it-IT" sz="2800">
                <a:latin typeface="Times New Roman" panose="02020603050405020304" pitchFamily="18" charset="0"/>
              </a:rPr>
              <a:t>Il principio di </a:t>
            </a:r>
            <a:r>
              <a:rPr lang="it-IT" altLang="it-IT" sz="2800" b="1">
                <a:latin typeface="Times New Roman" panose="02020603050405020304" pitchFamily="18" charset="0"/>
              </a:rPr>
              <a:t>derivazione dal risultato civilistico</a:t>
            </a:r>
          </a:p>
          <a:p>
            <a:pPr defTabSz="914400" eaLnBrk="1" hangingPunct="1">
              <a:lnSpc>
                <a:spcPct val="125000"/>
              </a:lnSpc>
              <a:buFontTx/>
              <a:buAutoNum type="arabicParenR"/>
            </a:pPr>
            <a:r>
              <a:rPr lang="it-IT" altLang="it-IT" sz="2800">
                <a:latin typeface="Times New Roman" panose="02020603050405020304" pitchFamily="18" charset="0"/>
              </a:rPr>
              <a:t>Il </a:t>
            </a:r>
            <a:r>
              <a:rPr lang="it-IT" altLang="it-IT" sz="2800" b="1">
                <a:latin typeface="Times New Roman" panose="02020603050405020304" pitchFamily="18" charset="0"/>
              </a:rPr>
              <a:t>regime dei beni di impresa</a:t>
            </a:r>
            <a:br>
              <a:rPr lang="it-IT" altLang="it-IT" sz="2800">
                <a:latin typeface="Times New Roman" panose="02020603050405020304" pitchFamily="18" charset="0"/>
              </a:rPr>
            </a:br>
            <a:endParaRPr lang="en-US" altLang="it-IT" sz="2800">
              <a:latin typeface="Times New Roman" panose="02020603050405020304" pitchFamily="18" charset="0"/>
            </a:endParaRPr>
          </a:p>
        </p:txBody>
      </p:sp>
      <p:sp>
        <p:nvSpPr>
          <p:cNvPr id="8" name="Rectangle 2">
            <a:extLst>
              <a:ext uri="{FF2B5EF4-FFF2-40B4-BE49-F238E27FC236}">
                <a16:creationId xmlns:a16="http://schemas.microsoft.com/office/drawing/2014/main" id="{A9D69F63-90C4-4181-B5BC-572B08E8EB89}"/>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Regole generali</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5" name="Text Box 5">
            <a:extLst>
              <a:ext uri="{FF2B5EF4-FFF2-40B4-BE49-F238E27FC236}">
                <a16:creationId xmlns:a16="http://schemas.microsoft.com/office/drawing/2014/main" id="{506CB837-41F4-46A7-AA16-5AAB62F64F2A}"/>
              </a:ext>
            </a:extLst>
          </p:cNvPr>
          <p:cNvSpPr txBox="1">
            <a:spLocks noChangeArrowheads="1"/>
          </p:cNvSpPr>
          <p:nvPr/>
        </p:nvSpPr>
        <p:spPr bwMode="auto">
          <a:xfrm>
            <a:off x="1179513" y="1881188"/>
            <a:ext cx="3136900" cy="6842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pPr eaLnBrk="1" hangingPunct="1">
              <a:defRPr/>
            </a:pPr>
            <a:endParaRPr lang="it-IT" sz="1400" b="1" dirty="0">
              <a:solidFill>
                <a:schemeClr val="tx1"/>
              </a:solidFill>
              <a:latin typeface="Times New Roman" pitchFamily="18" charset="0"/>
              <a:ea typeface="ＭＳ Ｐゴシック" pitchFamily="34" charset="-128"/>
            </a:endParaRPr>
          </a:p>
          <a:p>
            <a:pPr algn="ctr" eaLnBrk="1" hangingPunct="1">
              <a:defRPr/>
            </a:pPr>
            <a:r>
              <a:rPr lang="it-IT" sz="2000" b="1" dirty="0">
                <a:solidFill>
                  <a:srgbClr val="A40000"/>
                </a:solidFill>
                <a:latin typeface="+mj-lt"/>
                <a:ea typeface="ＭＳ Ｐゴシック" pitchFamily="34" charset="-128"/>
              </a:rPr>
              <a:t>OMNICOMPRENSIVITÁ</a:t>
            </a:r>
          </a:p>
        </p:txBody>
      </p:sp>
      <p:sp>
        <p:nvSpPr>
          <p:cNvPr id="22532" name="Text Box 6">
            <a:extLst>
              <a:ext uri="{FF2B5EF4-FFF2-40B4-BE49-F238E27FC236}">
                <a16:creationId xmlns:a16="http://schemas.microsoft.com/office/drawing/2014/main" id="{D9BB20C1-0863-4F6F-99F7-009959392BCD}"/>
              </a:ext>
            </a:extLst>
          </p:cNvPr>
          <p:cNvSpPr txBox="1">
            <a:spLocks noChangeArrowheads="1"/>
          </p:cNvSpPr>
          <p:nvPr/>
        </p:nvSpPr>
        <p:spPr bwMode="auto">
          <a:xfrm>
            <a:off x="5211763" y="1120775"/>
            <a:ext cx="3794125" cy="3532188"/>
          </a:xfrm>
          <a:prstGeom prst="rect">
            <a:avLst/>
          </a:prstGeom>
          <a:solidFill>
            <a:srgbClr val="FFFFFF"/>
          </a:solidFill>
          <a:ln w="9525">
            <a:solidFill>
              <a:srgbClr val="9CD1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10000"/>
              </a:lnSpc>
              <a:defRPr/>
            </a:pPr>
            <a:r>
              <a:rPr lang="it-IT" altLang="it-IT" sz="2200" b="1" dirty="0">
                <a:latin typeface="+mj-lt"/>
              </a:rPr>
              <a:t>PREVALENZA </a:t>
            </a:r>
            <a:r>
              <a:rPr lang="it-IT" altLang="it-IT" sz="2200" b="1" i="1" dirty="0">
                <a:latin typeface="+mj-lt"/>
              </a:rPr>
              <a:t>sui principi generali del concetto di reddito</a:t>
            </a:r>
            <a:r>
              <a:rPr lang="it-IT" altLang="it-IT" sz="2200" dirty="0">
                <a:latin typeface="+mj-lt"/>
              </a:rPr>
              <a:t>: in conseguenza del principio di omnicomprensività, ed in deroga ai principi generali, anche le somme ricevute a titolo di liberalità costituiscono reddito imponibile per l’impresa</a:t>
            </a:r>
            <a:endParaRPr lang="en-US" altLang="it-IT" sz="2200" dirty="0">
              <a:latin typeface="+mj-lt"/>
            </a:endParaRPr>
          </a:p>
        </p:txBody>
      </p:sp>
      <p:sp>
        <p:nvSpPr>
          <p:cNvPr id="22533" name="Text Box 7">
            <a:extLst>
              <a:ext uri="{FF2B5EF4-FFF2-40B4-BE49-F238E27FC236}">
                <a16:creationId xmlns:a16="http://schemas.microsoft.com/office/drawing/2014/main" id="{47758ECF-8141-4DA0-AB56-7E890A6F4F25}"/>
              </a:ext>
            </a:extLst>
          </p:cNvPr>
          <p:cNvSpPr txBox="1">
            <a:spLocks noChangeArrowheads="1"/>
          </p:cNvSpPr>
          <p:nvPr/>
        </p:nvSpPr>
        <p:spPr bwMode="auto">
          <a:xfrm>
            <a:off x="323850" y="3384550"/>
            <a:ext cx="4679950" cy="2709863"/>
          </a:xfrm>
          <a:prstGeom prst="rect">
            <a:avLst/>
          </a:prstGeom>
          <a:solidFill>
            <a:srgbClr val="FFFFFF"/>
          </a:solidFill>
          <a:ln w="9525">
            <a:solidFill>
              <a:srgbClr val="9CD100"/>
            </a:solidFill>
            <a:miter lim="800000"/>
            <a:headEnd/>
            <a:tailEnd/>
          </a:ln>
        </p:spPr>
        <p:txBody>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algn="just" eaLnBrk="1" hangingPunct="1">
              <a:lnSpc>
                <a:spcPct val="110000"/>
              </a:lnSpc>
              <a:defRPr/>
            </a:pPr>
            <a:r>
              <a:rPr lang="it-IT" altLang="it-IT" sz="2300" b="1" dirty="0">
                <a:latin typeface="+mj-lt"/>
              </a:rPr>
              <a:t>FORZA DI ATTRAZIONE</a:t>
            </a:r>
            <a:r>
              <a:rPr lang="it-IT" altLang="it-IT" sz="2300" dirty="0">
                <a:latin typeface="+mj-lt"/>
              </a:rPr>
              <a:t> </a:t>
            </a:r>
            <a:r>
              <a:rPr lang="it-IT" altLang="it-IT" sz="2300" i="1" dirty="0">
                <a:latin typeface="+mj-lt"/>
              </a:rPr>
              <a:t>rispetto alle altre categorie di reddito</a:t>
            </a:r>
            <a:r>
              <a:rPr lang="it-IT" altLang="it-IT" sz="2300" dirty="0">
                <a:latin typeface="+mj-lt"/>
              </a:rPr>
              <a:t>: qualsiasi provento conseguito nell’ambito dell’attività d’impresa, costituisce </a:t>
            </a:r>
            <a:r>
              <a:rPr lang="it-IT" altLang="it-IT" sz="2300" b="1" dirty="0">
                <a:latin typeface="+mj-lt"/>
              </a:rPr>
              <a:t>reddito d’impresa</a:t>
            </a:r>
            <a:r>
              <a:rPr lang="it-IT" altLang="it-IT" sz="2300" dirty="0">
                <a:latin typeface="+mj-lt"/>
              </a:rPr>
              <a:t>, senza aver riguardo alla categoria reddituale di appartenenza</a:t>
            </a:r>
            <a:endParaRPr lang="en-US" altLang="it-IT" sz="2300" b="1" dirty="0">
              <a:latin typeface="+mj-lt"/>
            </a:endParaRPr>
          </a:p>
        </p:txBody>
      </p:sp>
      <p:sp>
        <p:nvSpPr>
          <p:cNvPr id="22534" name="Rectangle 10">
            <a:extLst>
              <a:ext uri="{FF2B5EF4-FFF2-40B4-BE49-F238E27FC236}">
                <a16:creationId xmlns:a16="http://schemas.microsoft.com/office/drawing/2014/main" id="{7E8DF6AA-962D-447F-B592-6B0AA6F8C4B0}"/>
              </a:ext>
            </a:extLst>
          </p:cNvPr>
          <p:cNvSpPr>
            <a:spLocks noChangeArrowheads="1"/>
          </p:cNvSpPr>
          <p:nvPr/>
        </p:nvSpPr>
        <p:spPr bwMode="auto">
          <a:xfrm>
            <a:off x="477838" y="1104900"/>
            <a:ext cx="39782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eaLnBrk="0" fontAlgn="base" hangingPunct="0">
              <a:spcBef>
                <a:spcPct val="0"/>
              </a:spcBef>
              <a:spcAft>
                <a:spcPct val="0"/>
              </a:spcAft>
              <a:defRPr>
                <a:solidFill>
                  <a:schemeClr val="tx1"/>
                </a:solidFill>
                <a:latin typeface="Calibri Light" panose="020F0302020204030204" pitchFamily="34" charset="0"/>
              </a:defRPr>
            </a:lvl6pPr>
            <a:lvl7pPr marL="2971800" indent="-228600" eaLnBrk="0" fontAlgn="base" hangingPunct="0">
              <a:spcBef>
                <a:spcPct val="0"/>
              </a:spcBef>
              <a:spcAft>
                <a:spcPct val="0"/>
              </a:spcAft>
              <a:defRPr>
                <a:solidFill>
                  <a:schemeClr val="tx1"/>
                </a:solidFill>
                <a:latin typeface="Calibri Light" panose="020F0302020204030204" pitchFamily="34" charset="0"/>
              </a:defRPr>
            </a:lvl7pPr>
            <a:lvl8pPr marL="3429000" indent="-228600" eaLnBrk="0" fontAlgn="base" hangingPunct="0">
              <a:spcBef>
                <a:spcPct val="0"/>
              </a:spcBef>
              <a:spcAft>
                <a:spcPct val="0"/>
              </a:spcAft>
              <a:defRPr>
                <a:solidFill>
                  <a:schemeClr val="tx1"/>
                </a:solidFill>
                <a:latin typeface="Calibri Light" panose="020F0302020204030204" pitchFamily="34" charset="0"/>
              </a:defRPr>
            </a:lvl8pPr>
            <a:lvl9pPr marL="3886200" indent="-228600" eaLnBrk="0" fontAlgn="base" hangingPunct="0">
              <a:spcBef>
                <a:spcPct val="0"/>
              </a:spcBef>
              <a:spcAft>
                <a:spcPct val="0"/>
              </a:spcAft>
              <a:defRPr>
                <a:solidFill>
                  <a:schemeClr val="tx1"/>
                </a:solidFill>
                <a:latin typeface="Calibri Light" panose="020F0302020204030204" pitchFamily="34" charset="0"/>
              </a:defRPr>
            </a:lvl9pPr>
          </a:lstStyle>
          <a:p>
            <a:pPr defTabSz="914400" eaLnBrk="1" hangingPunct="1">
              <a:defRPr/>
            </a:pPr>
            <a:r>
              <a:rPr lang="it-IT" altLang="it-IT" sz="2600" b="1" dirty="0">
                <a:latin typeface="+mj-lt"/>
              </a:rPr>
              <a:t>1)</a:t>
            </a:r>
            <a:r>
              <a:rPr lang="it-IT" altLang="it-IT" sz="2600" b="1" u="sng" dirty="0">
                <a:latin typeface="+mj-lt"/>
              </a:rPr>
              <a:t> Il pr. di omnicomprensività</a:t>
            </a:r>
          </a:p>
        </p:txBody>
      </p:sp>
      <p:sp>
        <p:nvSpPr>
          <p:cNvPr id="24582" name="Line 15">
            <a:extLst>
              <a:ext uri="{FF2B5EF4-FFF2-40B4-BE49-F238E27FC236}">
                <a16:creationId xmlns:a16="http://schemas.microsoft.com/office/drawing/2014/main" id="{8FAC656F-2754-45A7-9EBC-66B4B6495A03}"/>
              </a:ext>
            </a:extLst>
          </p:cNvPr>
          <p:cNvSpPr>
            <a:spLocks noChangeShapeType="1"/>
          </p:cNvSpPr>
          <p:nvPr/>
        </p:nvSpPr>
        <p:spPr bwMode="auto">
          <a:xfrm>
            <a:off x="4316413" y="2276475"/>
            <a:ext cx="687387" cy="0"/>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4583" name="Line 16">
            <a:extLst>
              <a:ext uri="{FF2B5EF4-FFF2-40B4-BE49-F238E27FC236}">
                <a16:creationId xmlns:a16="http://schemas.microsoft.com/office/drawing/2014/main" id="{00027251-3A45-4F04-8868-E2C75185CC9C}"/>
              </a:ext>
            </a:extLst>
          </p:cNvPr>
          <p:cNvSpPr>
            <a:spLocks noChangeShapeType="1"/>
          </p:cNvSpPr>
          <p:nvPr/>
        </p:nvSpPr>
        <p:spPr bwMode="auto">
          <a:xfrm>
            <a:off x="2700338" y="2565400"/>
            <a:ext cx="0" cy="650875"/>
          </a:xfrm>
          <a:prstGeom prst="line">
            <a:avLst/>
          </a:prstGeom>
          <a:noFill/>
          <a:ln w="7620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 name="Segnaposto piè di pagina 1">
            <a:extLst>
              <a:ext uri="{FF2B5EF4-FFF2-40B4-BE49-F238E27FC236}">
                <a16:creationId xmlns:a16="http://schemas.microsoft.com/office/drawing/2014/main" id="{042966C0-F63E-4D10-9F48-214F6AA2B18C}"/>
              </a:ext>
            </a:extLst>
          </p:cNvPr>
          <p:cNvSpPr>
            <a:spLocks noGrp="1"/>
          </p:cNvSpPr>
          <p:nvPr>
            <p:ph type="ftr" sz="quarter" idx="11"/>
          </p:nvPr>
        </p:nvSpPr>
        <p:spPr/>
        <p:txBody>
          <a:bodyPr/>
          <a:lstStyle/>
          <a:p>
            <a:pPr>
              <a:defRPr/>
            </a:pPr>
            <a:r>
              <a:rPr lang="it-IT"/>
              <a:t>Mario Miscali - Diritto Tributario 2019</a:t>
            </a:r>
          </a:p>
        </p:txBody>
      </p:sp>
      <p:sp>
        <p:nvSpPr>
          <p:cNvPr id="3" name="Segnaposto numero diapositiva 2">
            <a:extLst>
              <a:ext uri="{FF2B5EF4-FFF2-40B4-BE49-F238E27FC236}">
                <a16:creationId xmlns:a16="http://schemas.microsoft.com/office/drawing/2014/main" id="{E971595F-051D-44C4-AA5A-E0A660C7A732}"/>
              </a:ext>
            </a:extLst>
          </p:cNvPr>
          <p:cNvSpPr>
            <a:spLocks noGrp="1"/>
          </p:cNvSpPr>
          <p:nvPr>
            <p:ph type="sldNum" sz="quarter" idx="12"/>
          </p:nvPr>
        </p:nvSpPr>
        <p:spPr/>
        <p:txBody>
          <a:bodyPr/>
          <a:lstStyle/>
          <a:p>
            <a:pPr>
              <a:defRPr/>
            </a:pPr>
            <a:fld id="{C892984E-DBA7-4EE7-8C4A-6F0E3E0F90FC}" type="slidenum">
              <a:rPr lang="it-IT" altLang="it-IT" smtClean="0"/>
              <a:pPr>
                <a:defRPr/>
              </a:pPr>
              <a:t>9</a:t>
            </a:fld>
            <a:endParaRPr lang="it-IT" altLang="it-IT"/>
          </a:p>
        </p:txBody>
      </p:sp>
      <p:sp>
        <p:nvSpPr>
          <p:cNvPr id="11" name="Rectangle 2">
            <a:extLst>
              <a:ext uri="{FF2B5EF4-FFF2-40B4-BE49-F238E27FC236}">
                <a16:creationId xmlns:a16="http://schemas.microsoft.com/office/drawing/2014/main" id="{01CB18AE-7634-4BE3-BC34-BA9E8B878196}"/>
              </a:ext>
            </a:extLst>
          </p:cNvPr>
          <p:cNvSpPr txBox="1">
            <a:spLocks noChangeArrowheads="1"/>
          </p:cNvSpPr>
          <p:nvPr/>
        </p:nvSpPr>
        <p:spPr>
          <a:xfrm>
            <a:off x="427038" y="238125"/>
            <a:ext cx="8078787" cy="1103313"/>
          </a:xfrm>
          <a:prstGeom prst="rect">
            <a:avLst/>
          </a:prstGeom>
        </p:spPr>
        <p:txBody>
          <a:bodyPr/>
          <a:lstStyle>
            <a:lvl1pPr algn="l" rtl="0" eaLnBrk="0" fontAlgn="base" hangingPunct="0">
              <a:lnSpc>
                <a:spcPct val="90000"/>
              </a:lnSpc>
              <a:spcBef>
                <a:spcPct val="0"/>
              </a:spcBef>
              <a:spcAft>
                <a:spcPct val="0"/>
              </a:spcAft>
              <a:defRPr sz="4800" kern="1200" spc="-120">
                <a:solidFill>
                  <a:schemeClr val="accent1"/>
                </a:solidFill>
                <a:latin typeface="+mj-lt"/>
                <a:ea typeface="+mj-ea"/>
                <a:cs typeface="+mj-cs"/>
              </a:defRPr>
            </a:lvl1pPr>
            <a:lvl2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2pPr>
            <a:lvl3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3pPr>
            <a:lvl4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4pPr>
            <a:lvl5pPr algn="l" rtl="0" eaLnBrk="0" fontAlgn="base" hangingPunct="0">
              <a:lnSpc>
                <a:spcPct val="90000"/>
              </a:lnSpc>
              <a:spcBef>
                <a:spcPct val="0"/>
              </a:spcBef>
              <a:spcAft>
                <a:spcPct val="0"/>
              </a:spcAft>
              <a:defRPr sz="4800">
                <a:solidFill>
                  <a:schemeClr val="accent1"/>
                </a:solidFill>
                <a:latin typeface="Calibri Light" panose="020F0302020204030204" pitchFamily="34" charset="0"/>
              </a:defRPr>
            </a:lvl5pPr>
            <a:lvl6pPr marL="4572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6pPr>
            <a:lvl7pPr marL="9144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7pPr>
            <a:lvl8pPr marL="13716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8pPr>
            <a:lvl9pPr marL="1828800" algn="l" rtl="0" eaLnBrk="1" fontAlgn="base" hangingPunct="1">
              <a:lnSpc>
                <a:spcPct val="90000"/>
              </a:lnSpc>
              <a:spcBef>
                <a:spcPct val="0"/>
              </a:spcBef>
              <a:spcAft>
                <a:spcPct val="0"/>
              </a:spcAft>
              <a:defRPr sz="4800">
                <a:solidFill>
                  <a:schemeClr val="accent1"/>
                </a:solidFill>
                <a:latin typeface="Calibri Light" panose="020F0302020204030204" pitchFamily="34" charset="0"/>
              </a:defRPr>
            </a:lvl9pPr>
          </a:lstStyle>
          <a:p>
            <a:pPr defTabSz="914400" eaLnBrk="1" fontAlgn="auto" hangingPunct="1">
              <a:spcAft>
                <a:spcPts val="0"/>
              </a:spcAft>
              <a:defRPr/>
            </a:pPr>
            <a:r>
              <a:rPr lang="it-IT" altLang="it-IT" sz="2800" dirty="0"/>
              <a:t>IRES – Omnicomprensività</a:t>
            </a:r>
            <a:br>
              <a:rPr lang="it-IT" altLang="it-IT" dirty="0"/>
            </a:br>
            <a:r>
              <a:rPr lang="it-IT" altLang="it-IT" sz="800" dirty="0"/>
              <a:t>________________________________________________________________________________________________________________________________________________</a:t>
            </a:r>
          </a:p>
        </p:txBody>
      </p:sp>
    </p:spTree>
  </p:cSld>
  <p:clrMapOvr>
    <a:masterClrMapping/>
  </p:clrMapOvr>
  <p:transition/>
</p:sld>
</file>

<file path=ppt/theme/theme1.xml><?xml version="1.0" encoding="utf-8"?>
<a:theme xmlns:a="http://schemas.openxmlformats.org/drawingml/2006/main" name="Lezioni Liuc">
  <a:themeElements>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o">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1.introduzione.ppt [modalità compatibilità]" id="{8B0B077A-11C5-4CD8-B47F-2286E531B273}" vid="{C410206B-E77D-4A17-9CEB-D88ECA61AD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themeOverride>
</file>

<file path=docProps/app.xml><?xml version="1.0" encoding="utf-8"?>
<Properties xmlns="http://schemas.openxmlformats.org/officeDocument/2006/extended-properties" xmlns:vt="http://schemas.openxmlformats.org/officeDocument/2006/docPropsVTypes">
  <Template>LIUC</Template>
  <TotalTime>4246</TotalTime>
  <Words>3334</Words>
  <Application>Microsoft Office PowerPoint</Application>
  <PresentationFormat>Presentazione su schermo (4:3)</PresentationFormat>
  <Paragraphs>395</Paragraphs>
  <Slides>45</Slides>
  <Notes>45</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45</vt:i4>
      </vt:variant>
    </vt:vector>
  </HeadingPairs>
  <TitlesOfParts>
    <vt:vector size="53" baseType="lpstr">
      <vt:lpstr>Calibri Light</vt:lpstr>
      <vt:lpstr>Arial</vt:lpstr>
      <vt:lpstr>Calibri</vt:lpstr>
      <vt:lpstr>ＭＳ Ｐゴシック</vt:lpstr>
      <vt:lpstr>Times New Roman</vt:lpstr>
      <vt:lpstr>Wingdings</vt:lpstr>
      <vt:lpstr>Tahoma</vt:lpstr>
      <vt:lpstr>Lezioni Liuc</vt:lpstr>
      <vt:lpstr> LEZIONE n. 9 L’IRES    Prof. Mario Miscali Corso di diritto tributario   LIUC – a.a. 2018/2019</vt:lpstr>
      <vt:lpstr>IRES – Imposta sul reddito delle società ________________________________________________________________________________________________________________________________________________</vt:lpstr>
      <vt:lpstr>IRES – L’aliquota ________________________________________________________________________________________________________________________________________________</vt:lpstr>
      <vt:lpstr>IRES – Soggetti passivi ________________________________________________________________________________________________________________________________________________</vt:lpstr>
      <vt:lpstr>IRES – Soggetti esclusi ________________________________________________________________________________________________________________________________________________</vt:lpstr>
      <vt:lpstr>Presentazione standard di PowerPoint</vt:lpstr>
      <vt:lpstr>IRES: REGOLE GENERALI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L’ABUSO DEL DIRITTO TRIBUTARIO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Kirio Comunicazione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f</dc:creator>
  <cp:lastModifiedBy>Enrica Luezza</cp:lastModifiedBy>
  <cp:revision>497</cp:revision>
  <dcterms:created xsi:type="dcterms:W3CDTF">2009-02-03T10:26:34Z</dcterms:created>
  <dcterms:modified xsi:type="dcterms:W3CDTF">2019-05-17T13:59:59Z</dcterms:modified>
</cp:coreProperties>
</file>