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0" r:id="rId3"/>
    <p:sldId id="309" r:id="rId4"/>
    <p:sldId id="310" r:id="rId5"/>
    <p:sldId id="294" r:id="rId6"/>
    <p:sldId id="296" r:id="rId7"/>
    <p:sldId id="298" r:id="rId8"/>
    <p:sldId id="300" r:id="rId9"/>
    <p:sldId id="302" r:id="rId10"/>
    <p:sldId id="303" r:id="rId11"/>
    <p:sldId id="307" r:id="rId12"/>
    <p:sldId id="30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787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E9C0A-86E4-4A99-BC0F-3C943B80222E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C1C6F-20E0-4841-9CDD-C8EF73DA2B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91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20AB-1F9D-4565-ABD4-19910B28A582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0BF-7B9D-45B7-A2F1-3C4984DA8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52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20AB-1F9D-4565-ABD4-19910B28A582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0BF-7B9D-45B7-A2F1-3C4984DA8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42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20AB-1F9D-4565-ABD4-19910B28A582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0BF-7B9D-45B7-A2F1-3C4984DA8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671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D3A2D-4919-45E5-A81A-6A3FB3F4B9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018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8EB93-795F-47FF-B886-977875F1D3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5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20AB-1F9D-4565-ABD4-19910B28A582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0BF-7B9D-45B7-A2F1-3C4984DA8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2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20AB-1F9D-4565-ABD4-19910B28A582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0BF-7B9D-45B7-A2F1-3C4984DA8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9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20AB-1F9D-4565-ABD4-19910B28A582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0BF-7B9D-45B7-A2F1-3C4984DA8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81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20AB-1F9D-4565-ABD4-19910B28A582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0BF-7B9D-45B7-A2F1-3C4984DA8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86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20AB-1F9D-4565-ABD4-19910B28A582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0BF-7B9D-45B7-A2F1-3C4984DA8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06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20AB-1F9D-4565-ABD4-19910B28A582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0BF-7B9D-45B7-A2F1-3C4984DA8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01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20AB-1F9D-4565-ABD4-19910B28A582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0BF-7B9D-45B7-A2F1-3C4984DA8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2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20AB-1F9D-4565-ABD4-19910B28A582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50BF-7B9D-45B7-A2F1-3C4984DA8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22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020AB-1F9D-4565-ABD4-19910B28A582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50BF-7B9D-45B7-A2F1-3C4984DA8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43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b="1" dirty="0" smtClean="0">
                <a:solidFill>
                  <a:srgbClr val="EA2302"/>
                </a:solidFill>
              </a:rPr>
              <a:t>Immagini dell’organizzazione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t-IT" sz="2000" dirty="0" smtClean="0">
                <a:solidFill>
                  <a:srgbClr val="002060"/>
                </a:solidFill>
                <a:latin typeface="Tahoma" pitchFamily="34" charset="0"/>
              </a:rPr>
              <a:t>Corso di Organizzazione e gestione delle risorse umane</a:t>
            </a:r>
          </a:p>
          <a:p>
            <a:pPr eaLnBrk="1" hangingPunct="1"/>
            <a:r>
              <a:rPr lang="it-IT" sz="2000" dirty="0" smtClean="0">
                <a:solidFill>
                  <a:srgbClr val="002060"/>
                </a:solidFill>
                <a:latin typeface="Tahoma" pitchFamily="34" charset="0"/>
              </a:rPr>
              <a:t>Gianfranco Rebora</a:t>
            </a:r>
          </a:p>
          <a:p>
            <a:pPr eaLnBrk="1" hangingPunct="1"/>
            <a:r>
              <a:rPr lang="it-IT" sz="2000" dirty="0" smtClean="0">
                <a:solidFill>
                  <a:srgbClr val="002060"/>
                </a:solidFill>
                <a:latin typeface="Tahoma" pitchFamily="34" charset="0"/>
              </a:rPr>
              <a:t>2019</a:t>
            </a: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981075"/>
            <a:ext cx="12414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0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b="1" dirty="0" smtClean="0">
                <a:solidFill>
                  <a:srgbClr val="EA2302"/>
                </a:solidFill>
              </a:rPr>
              <a:t>Cervello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113088"/>
            <a:ext cx="7499176" cy="34845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altLang="it-IT" sz="2400" b="1" dirty="0" smtClean="0"/>
              <a:t>L’organizzazione esplora l’ambiente esterno elaborando informazioni che ne migliorano la competitività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b="1" dirty="0" smtClean="0"/>
              <a:t>Il successo e la performance dipendono dalla capacità strategica esercitata tenendo conto delle mosse attuate dai concorrenti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b="1" dirty="0" smtClean="0"/>
              <a:t>L’apprendimento e la creazione di conoscenza spendibile nell’ambiente esterno e nel contesto concorrenziale sono i valori determinanti dell’organizzazione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b="1" dirty="0" smtClean="0"/>
          </a:p>
          <a:p>
            <a:pPr eaLnBrk="1" hangingPunct="1">
              <a:lnSpc>
                <a:spcPct val="80000"/>
              </a:lnSpc>
            </a:pPr>
            <a:endParaRPr lang="it-IT" altLang="it-IT" sz="2400" b="1" dirty="0" smtClean="0"/>
          </a:p>
          <a:p>
            <a:pPr eaLnBrk="1" hangingPunct="1">
              <a:lnSpc>
                <a:spcPct val="80000"/>
              </a:lnSpc>
            </a:pPr>
            <a:endParaRPr lang="it-IT" altLang="it-IT" sz="2400" b="1" dirty="0" smtClean="0"/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519113" y="1358900"/>
            <a:ext cx="33543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EA2302"/>
                </a:solidFill>
              </a:rPr>
              <a:t>Complessità strategica:</a:t>
            </a:r>
          </a:p>
          <a:p>
            <a:pPr eaLnBrk="1" hangingPunct="1">
              <a:buFontTx/>
              <a:buChar char="•"/>
            </a:pPr>
            <a:r>
              <a:rPr lang="it-IT" altLang="it-IT">
                <a:solidFill>
                  <a:srgbClr val="EA2302"/>
                </a:solidFill>
              </a:rPr>
              <a:t> oltre i confini </a:t>
            </a:r>
          </a:p>
          <a:p>
            <a:pPr eaLnBrk="1" hangingPunct="1">
              <a:buFontTx/>
              <a:buChar char="•"/>
            </a:pPr>
            <a:r>
              <a:rPr lang="it-IT" altLang="it-IT">
                <a:solidFill>
                  <a:srgbClr val="EA2302"/>
                </a:solidFill>
              </a:rPr>
              <a:t> fini convergenti</a:t>
            </a:r>
          </a:p>
        </p:txBody>
      </p:sp>
      <p:sp>
        <p:nvSpPr>
          <p:cNvPr id="21510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E7FD0D-D5BA-4AE1-B4AB-DA70DB151D51}" type="slidenum">
              <a:rPr lang="it-IT" altLang="it-IT" sz="1400" smtClean="0"/>
              <a:pPr eaLnBrk="1" hangingPunct="1"/>
              <a:t>10</a:t>
            </a:fld>
            <a:endParaRPr lang="it-IT" altLang="it-IT" sz="1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35745"/>
            <a:ext cx="4137849" cy="251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8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15888"/>
            <a:ext cx="8229600" cy="1143000"/>
          </a:xfrm>
        </p:spPr>
        <p:txBody>
          <a:bodyPr/>
          <a:lstStyle/>
          <a:p>
            <a:pPr algn="l" eaLnBrk="1" hangingPunct="1"/>
            <a:r>
              <a:rPr lang="it-IT" altLang="it-IT" b="1" dirty="0" smtClean="0">
                <a:solidFill>
                  <a:srgbClr val="EA2302"/>
                </a:solidFill>
              </a:rPr>
              <a:t>Global Brain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4480" y="2996952"/>
            <a:ext cx="7983197" cy="31683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000" b="1" dirty="0" smtClean="0"/>
              <a:t>L’organizzazione è un’ entità senza confini costituita da una rete di relazioni e di scambi di risorse, come informazioni e conoscenze;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b="1" dirty="0" smtClean="0"/>
              <a:t>BIG DATA e algoritmi matematici orientano il fluire delle idee su scala globale attraverso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b="1" dirty="0" smtClean="0"/>
              <a:t>Reti sociali e piattaforme digitali orientano la partecipazione di individui e gruppi generando valore per l’organizzazione;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b="1" dirty="0" smtClean="0"/>
              <a:t>Il substrato culturale è quello della </a:t>
            </a:r>
            <a:r>
              <a:rPr lang="it-IT" altLang="it-IT" sz="2000" b="1" dirty="0" err="1" smtClean="0"/>
              <a:t>governance</a:t>
            </a:r>
            <a:r>
              <a:rPr lang="it-IT" altLang="it-IT" sz="2000" b="1" dirty="0" smtClean="0"/>
              <a:t> di sistemi </a:t>
            </a:r>
            <a:r>
              <a:rPr lang="it-IT" altLang="it-IT" sz="2000" b="1" dirty="0" err="1" smtClean="0"/>
              <a:t>interorganizzativi</a:t>
            </a:r>
            <a:endParaRPr lang="it-IT" altLang="it-IT" sz="2000" b="1" dirty="0" smtClean="0"/>
          </a:p>
          <a:p>
            <a:pPr eaLnBrk="1" hangingPunct="1">
              <a:lnSpc>
                <a:spcPct val="90000"/>
              </a:lnSpc>
            </a:pPr>
            <a:endParaRPr lang="it-IT" altLang="it-IT" sz="2000" b="1" dirty="0" smtClean="0"/>
          </a:p>
        </p:txBody>
      </p:sp>
      <p:sp>
        <p:nvSpPr>
          <p:cNvPr id="25605" name="Text Box 149"/>
          <p:cNvSpPr txBox="1">
            <a:spLocks noChangeArrowheads="1"/>
          </p:cNvSpPr>
          <p:nvPr/>
        </p:nvSpPr>
        <p:spPr bwMode="auto">
          <a:xfrm>
            <a:off x="519113" y="1196975"/>
            <a:ext cx="43460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EA2302"/>
                </a:solidFill>
              </a:rPr>
              <a:t>Complessità </a:t>
            </a:r>
            <a:r>
              <a:rPr lang="it-IT" altLang="it-IT" dirty="0" smtClean="0">
                <a:solidFill>
                  <a:srgbClr val="EA2302"/>
                </a:solidFill>
              </a:rPr>
              <a:t>del «quarto tipo»:</a:t>
            </a:r>
            <a:endParaRPr lang="it-IT" altLang="it-IT" dirty="0">
              <a:solidFill>
                <a:srgbClr val="EA2302"/>
              </a:solidFill>
            </a:endParaRPr>
          </a:p>
          <a:p>
            <a:pPr eaLnBrk="1" hangingPunct="1">
              <a:buFontTx/>
              <a:buChar char="•"/>
            </a:pPr>
            <a:r>
              <a:rPr lang="it-IT" altLang="it-IT" dirty="0">
                <a:solidFill>
                  <a:srgbClr val="EA2302"/>
                </a:solidFill>
              </a:rPr>
              <a:t> oltre i confini </a:t>
            </a:r>
          </a:p>
          <a:p>
            <a:pPr eaLnBrk="1" hangingPunct="1">
              <a:buFontTx/>
              <a:buChar char="•"/>
            </a:pPr>
            <a:r>
              <a:rPr lang="it-IT" altLang="it-IT" dirty="0">
                <a:solidFill>
                  <a:srgbClr val="EA2302"/>
                </a:solidFill>
              </a:rPr>
              <a:t> fini divergenti</a:t>
            </a:r>
          </a:p>
        </p:txBody>
      </p:sp>
      <p:sp>
        <p:nvSpPr>
          <p:cNvPr id="25606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5FA972-A88B-45E7-A535-38C6F7CBCF12}" type="slidenum">
              <a:rPr lang="it-IT" altLang="it-IT" sz="1400" smtClean="0"/>
              <a:pPr eaLnBrk="1" hangingPunct="1"/>
              <a:t>11</a:t>
            </a:fld>
            <a:endParaRPr lang="it-IT" altLang="it-IT" sz="140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05" y="655826"/>
            <a:ext cx="3417727" cy="219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5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b="1" dirty="0" smtClean="0">
                <a:solidFill>
                  <a:srgbClr val="EA2302"/>
                </a:solidFill>
              </a:rPr>
              <a:t>Idea creativa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946108"/>
            <a:ext cx="7643192" cy="3052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000" b="1" dirty="0" smtClean="0"/>
              <a:t>L’organizzazione è luogo dove gli individui realizzano i propri desideri professionali e imprenditoriali;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dirty="0" smtClean="0"/>
              <a:t>I valori che connotano una organizzazione sono la ricchezza del sapere, la creatività, l’innovazione e il miglioramento senza fine;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dirty="0" smtClean="0"/>
              <a:t>Gli individui nell’organizzazione sono soggetti desideranti, aperti al pluralismo di idee;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dirty="0" smtClean="0"/>
              <a:t>Qual è il percorso più naturale per rendere naturale il cambiamento? Renderlo desiderabile</a:t>
            </a:r>
            <a:endParaRPr lang="it-IT" altLang="it-IT" sz="1800" b="1" dirty="0" smtClean="0"/>
          </a:p>
        </p:txBody>
      </p:sp>
      <p:sp>
        <p:nvSpPr>
          <p:cNvPr id="26629" name="Text Box 1037"/>
          <p:cNvSpPr txBox="1">
            <a:spLocks noChangeArrowheads="1"/>
          </p:cNvSpPr>
          <p:nvPr/>
        </p:nvSpPr>
        <p:spPr bwMode="auto">
          <a:xfrm>
            <a:off x="539750" y="1449388"/>
            <a:ext cx="43460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EA2302"/>
                </a:solidFill>
              </a:rPr>
              <a:t>Complessità </a:t>
            </a:r>
            <a:r>
              <a:rPr lang="it-IT" altLang="it-IT" dirty="0" smtClean="0">
                <a:solidFill>
                  <a:srgbClr val="EA2302"/>
                </a:solidFill>
              </a:rPr>
              <a:t>del «quarto tipo»:</a:t>
            </a:r>
            <a:endParaRPr lang="it-IT" altLang="it-IT" dirty="0">
              <a:solidFill>
                <a:srgbClr val="EA2302"/>
              </a:solidFill>
            </a:endParaRPr>
          </a:p>
          <a:p>
            <a:pPr eaLnBrk="1" hangingPunct="1">
              <a:buFontTx/>
              <a:buChar char="•"/>
            </a:pPr>
            <a:r>
              <a:rPr lang="it-IT" altLang="it-IT" dirty="0">
                <a:solidFill>
                  <a:srgbClr val="EA2302"/>
                </a:solidFill>
              </a:rPr>
              <a:t> oltre i confini </a:t>
            </a:r>
          </a:p>
          <a:p>
            <a:pPr eaLnBrk="1" hangingPunct="1">
              <a:buFontTx/>
              <a:buChar char="•"/>
            </a:pPr>
            <a:r>
              <a:rPr lang="it-IT" altLang="it-IT" dirty="0">
                <a:solidFill>
                  <a:srgbClr val="EA2302"/>
                </a:solidFill>
              </a:rPr>
              <a:t> fini divergenti</a:t>
            </a:r>
          </a:p>
        </p:txBody>
      </p:sp>
      <p:sp>
        <p:nvSpPr>
          <p:cNvPr id="26630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841D9A-033E-4381-A23F-3DE8D7E8C849}" type="slidenum">
              <a:rPr lang="it-IT" altLang="it-IT" sz="1400" smtClean="0"/>
              <a:pPr eaLnBrk="1" hangingPunct="1"/>
              <a:t>12</a:t>
            </a:fld>
            <a:endParaRPr lang="it-IT" altLang="it-IT" sz="140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2808312" cy="339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8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 flipH="1">
            <a:off x="4354970" y="692696"/>
            <a:ext cx="1" cy="5544616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1371600" y="3489325"/>
            <a:ext cx="6172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979712" y="6237312"/>
            <a:ext cx="47505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000" b="1" dirty="0">
                <a:solidFill>
                  <a:srgbClr val="000099"/>
                </a:solidFill>
                <a:latin typeface="Times New Roman" pitchFamily="18" charset="0"/>
              </a:rPr>
              <a:t>Fini </a:t>
            </a:r>
            <a:r>
              <a:rPr lang="it-IT" altLang="it-IT" sz="2000" b="1" dirty="0" smtClean="0">
                <a:solidFill>
                  <a:srgbClr val="000099"/>
                </a:solidFill>
                <a:latin typeface="Times New Roman" pitchFamily="18" charset="0"/>
              </a:rPr>
              <a:t>divergenti , relazione, soggettività</a:t>
            </a:r>
            <a:endParaRPr lang="it-IT" altLang="it-IT" sz="2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95513" y="220578"/>
            <a:ext cx="419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000" b="1" dirty="0">
                <a:solidFill>
                  <a:srgbClr val="000099"/>
                </a:solidFill>
                <a:latin typeface="Times New Roman" pitchFamily="18" charset="0"/>
              </a:rPr>
              <a:t>Fini convergenti </a:t>
            </a:r>
            <a:r>
              <a:rPr lang="it-IT" altLang="it-IT" sz="2000" b="1" dirty="0" smtClean="0">
                <a:solidFill>
                  <a:srgbClr val="000099"/>
                </a:solidFill>
                <a:latin typeface="Times New Roman" pitchFamily="18" charset="0"/>
              </a:rPr>
              <a:t>, calcolo, oggettività</a:t>
            </a:r>
            <a:endParaRPr lang="it-IT" altLang="it-IT" sz="2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44463" y="3213100"/>
            <a:ext cx="12271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000" b="1" dirty="0" smtClean="0">
                <a:solidFill>
                  <a:srgbClr val="000099"/>
                </a:solidFill>
                <a:latin typeface="Times New Roman" pitchFamily="18" charset="0"/>
              </a:rPr>
              <a:t>Interno, dentro </a:t>
            </a:r>
            <a:r>
              <a:rPr lang="it-IT" altLang="it-IT" sz="2000" b="1" dirty="0">
                <a:solidFill>
                  <a:srgbClr val="000099"/>
                </a:solidFill>
                <a:latin typeface="Times New Roman" pitchFamily="18" charset="0"/>
              </a:rPr>
              <a:t>i confini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543800" y="3184525"/>
            <a:ext cx="1600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000" b="1" dirty="0" smtClean="0">
                <a:solidFill>
                  <a:srgbClr val="000099"/>
                </a:solidFill>
                <a:latin typeface="Times New Roman" pitchFamily="18" charset="0"/>
              </a:rPr>
              <a:t>Esterno, oltre </a:t>
            </a:r>
            <a:r>
              <a:rPr lang="it-IT" altLang="it-IT" sz="2000" b="1" dirty="0">
                <a:solidFill>
                  <a:srgbClr val="000099"/>
                </a:solidFill>
                <a:latin typeface="Times New Roman" pitchFamily="18" charset="0"/>
              </a:rPr>
              <a:t>i confini</a:t>
            </a:r>
            <a:endParaRPr lang="it-IT" altLang="it-IT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107013" y="1555750"/>
            <a:ext cx="1138238" cy="36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 dirty="0">
                <a:solidFill>
                  <a:srgbClr val="000099"/>
                </a:solidFill>
              </a:rPr>
              <a:t>Macchina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979712" y="2599750"/>
            <a:ext cx="1374775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1600" b="1" dirty="0" smtClean="0">
                <a:solidFill>
                  <a:srgbClr val="000099"/>
                </a:solidFill>
              </a:rPr>
              <a:t>Digital </a:t>
            </a:r>
            <a:r>
              <a:rPr lang="it-IT" altLang="it-IT" sz="1600" b="1" dirty="0" err="1" smtClean="0">
                <a:solidFill>
                  <a:srgbClr val="000099"/>
                </a:solidFill>
              </a:rPr>
              <a:t>Factory</a:t>
            </a:r>
            <a:endParaRPr lang="it-IT" altLang="it-IT" sz="1600" b="1" dirty="0">
              <a:solidFill>
                <a:srgbClr val="000099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816916" y="3809878"/>
            <a:ext cx="766762" cy="36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>
                <a:solidFill>
                  <a:srgbClr val="000099"/>
                </a:solidFill>
              </a:rPr>
              <a:t>Clan  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935977" y="4581237"/>
            <a:ext cx="1046162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 dirty="0" smtClean="0">
                <a:solidFill>
                  <a:srgbClr val="000099"/>
                </a:solidFill>
              </a:rPr>
              <a:t>Sistema di potere</a:t>
            </a:r>
            <a:endParaRPr lang="it-IT" altLang="it-IT" sz="1600" b="1" dirty="0">
              <a:solidFill>
                <a:srgbClr val="000099"/>
              </a:solidFill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567238" y="4641367"/>
            <a:ext cx="1444625" cy="36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>
                <a:solidFill>
                  <a:srgbClr val="000099"/>
                </a:solidFill>
              </a:rPr>
              <a:t>Idea creativa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4747467" y="3890209"/>
            <a:ext cx="1521570" cy="3385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 dirty="0" smtClean="0">
                <a:solidFill>
                  <a:srgbClr val="000099"/>
                </a:solidFill>
              </a:rPr>
              <a:t>Global Brain  </a:t>
            </a:r>
            <a:endParaRPr lang="it-IT" altLang="it-IT" sz="1600" b="1" dirty="0">
              <a:solidFill>
                <a:srgbClr val="000099"/>
              </a:solidFill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983162" y="2463869"/>
            <a:ext cx="1285875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1600" b="1">
                <a:solidFill>
                  <a:srgbClr val="000099"/>
                </a:solidFill>
              </a:rPr>
              <a:t>Organismo</a:t>
            </a:r>
          </a:p>
          <a:p>
            <a:pPr algn="ctr" eaLnBrk="1" hangingPunct="1"/>
            <a:r>
              <a:rPr lang="it-IT" altLang="it-IT" sz="1600" b="1">
                <a:solidFill>
                  <a:srgbClr val="000099"/>
                </a:solidFill>
              </a:rPr>
              <a:t>vivente</a:t>
            </a: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4611688" y="1633538"/>
            <a:ext cx="1014412" cy="36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>
                <a:solidFill>
                  <a:srgbClr val="000099"/>
                </a:solidFill>
              </a:rPr>
              <a:t>Cervello</a:t>
            </a:r>
          </a:p>
        </p:txBody>
      </p:sp>
      <p:sp>
        <p:nvSpPr>
          <p:cNvPr id="20" name="Freeform 23"/>
          <p:cNvSpPr>
            <a:spLocks/>
          </p:cNvSpPr>
          <p:nvPr/>
        </p:nvSpPr>
        <p:spPr bwMode="auto">
          <a:xfrm>
            <a:off x="825500" y="1173163"/>
            <a:ext cx="1946275" cy="1031875"/>
          </a:xfrm>
          <a:custGeom>
            <a:avLst/>
            <a:gdLst>
              <a:gd name="T0" fmla="*/ 76200 w 1226"/>
              <a:gd name="T1" fmla="*/ 331788 h 650"/>
              <a:gd name="T2" fmla="*/ 927100 w 1226"/>
              <a:gd name="T3" fmla="*/ 42863 h 650"/>
              <a:gd name="T4" fmla="*/ 1620838 w 1226"/>
              <a:gd name="T5" fmla="*/ 0 h 650"/>
              <a:gd name="T6" fmla="*/ 1822450 w 1226"/>
              <a:gd name="T7" fmla="*/ 533400 h 650"/>
              <a:gd name="T8" fmla="*/ 1924050 w 1226"/>
              <a:gd name="T9" fmla="*/ 649288 h 650"/>
              <a:gd name="T10" fmla="*/ 1938338 w 1226"/>
              <a:gd name="T11" fmla="*/ 722313 h 650"/>
              <a:gd name="T12" fmla="*/ 1879600 w 1226"/>
              <a:gd name="T13" fmla="*/ 779463 h 650"/>
              <a:gd name="T14" fmla="*/ 1649413 w 1226"/>
              <a:gd name="T15" fmla="*/ 923925 h 650"/>
              <a:gd name="T16" fmla="*/ 1447800 w 1226"/>
              <a:gd name="T17" fmla="*/ 836613 h 650"/>
              <a:gd name="T18" fmla="*/ 1130300 w 1226"/>
              <a:gd name="T19" fmla="*/ 765175 h 650"/>
              <a:gd name="T20" fmla="*/ 668338 w 1226"/>
              <a:gd name="T21" fmla="*/ 952500 h 650"/>
              <a:gd name="T22" fmla="*/ 523875 w 1226"/>
              <a:gd name="T23" fmla="*/ 850900 h 650"/>
              <a:gd name="T24" fmla="*/ 263525 w 1226"/>
              <a:gd name="T25" fmla="*/ 836613 h 650"/>
              <a:gd name="T26" fmla="*/ 33338 w 1226"/>
              <a:gd name="T27" fmla="*/ 635000 h 650"/>
              <a:gd name="T28" fmla="*/ 76200 w 1226"/>
              <a:gd name="T29" fmla="*/ 331788 h 6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26" h="650">
                <a:moveTo>
                  <a:pt x="48" y="209"/>
                </a:moveTo>
                <a:cubicBezTo>
                  <a:pt x="157" y="46"/>
                  <a:pt x="424" y="42"/>
                  <a:pt x="584" y="27"/>
                </a:cubicBezTo>
                <a:cubicBezTo>
                  <a:pt x="729" y="13"/>
                  <a:pt x="1021" y="0"/>
                  <a:pt x="1021" y="0"/>
                </a:cubicBezTo>
                <a:cubicBezTo>
                  <a:pt x="1057" y="109"/>
                  <a:pt x="1093" y="235"/>
                  <a:pt x="1148" y="336"/>
                </a:cubicBezTo>
                <a:cubicBezTo>
                  <a:pt x="1163" y="364"/>
                  <a:pt x="1193" y="383"/>
                  <a:pt x="1212" y="409"/>
                </a:cubicBezTo>
                <a:cubicBezTo>
                  <a:pt x="1215" y="424"/>
                  <a:pt x="1226" y="440"/>
                  <a:pt x="1221" y="455"/>
                </a:cubicBezTo>
                <a:cubicBezTo>
                  <a:pt x="1215" y="471"/>
                  <a:pt x="1198" y="481"/>
                  <a:pt x="1184" y="491"/>
                </a:cubicBezTo>
                <a:cubicBezTo>
                  <a:pt x="1145" y="520"/>
                  <a:pt x="1086" y="566"/>
                  <a:pt x="1039" y="582"/>
                </a:cubicBezTo>
                <a:cubicBezTo>
                  <a:pt x="921" y="552"/>
                  <a:pt x="1150" y="613"/>
                  <a:pt x="912" y="527"/>
                </a:cubicBezTo>
                <a:cubicBezTo>
                  <a:pt x="825" y="496"/>
                  <a:pt x="790" y="493"/>
                  <a:pt x="712" y="482"/>
                </a:cubicBezTo>
                <a:cubicBezTo>
                  <a:pt x="665" y="650"/>
                  <a:pt x="653" y="591"/>
                  <a:pt x="421" y="600"/>
                </a:cubicBezTo>
                <a:cubicBezTo>
                  <a:pt x="395" y="562"/>
                  <a:pt x="373" y="554"/>
                  <a:pt x="330" y="536"/>
                </a:cubicBezTo>
                <a:cubicBezTo>
                  <a:pt x="254" y="557"/>
                  <a:pt x="255" y="554"/>
                  <a:pt x="166" y="527"/>
                </a:cubicBezTo>
                <a:cubicBezTo>
                  <a:pt x="119" y="480"/>
                  <a:pt x="62" y="455"/>
                  <a:pt x="21" y="400"/>
                </a:cubicBezTo>
                <a:cubicBezTo>
                  <a:pt x="31" y="225"/>
                  <a:pt x="0" y="282"/>
                  <a:pt x="48" y="209"/>
                </a:cubicBezTo>
                <a:close/>
              </a:path>
            </a:pathLst>
          </a:custGeom>
          <a:solidFill>
            <a:srgbClr val="CCECFF"/>
          </a:solidFill>
          <a:ln w="2857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1130300" y="1417638"/>
            <a:ext cx="1112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altLang="it-IT" sz="1400" b="1">
                <a:solidFill>
                  <a:srgbClr val="000099"/>
                </a:solidFill>
                <a:latin typeface="Times New Roman" pitchFamily="18" charset="0"/>
              </a:rPr>
              <a:t>Complessità</a:t>
            </a:r>
          </a:p>
          <a:p>
            <a:pPr algn="ctr"/>
            <a:r>
              <a:rPr lang="it-IT" altLang="it-IT" sz="1400" b="1">
                <a:solidFill>
                  <a:srgbClr val="000099"/>
                </a:solidFill>
                <a:latin typeface="Times New Roman" pitchFamily="18" charset="0"/>
              </a:rPr>
              <a:t>tecnica</a:t>
            </a:r>
          </a:p>
        </p:txBody>
      </p:sp>
      <p:sp>
        <p:nvSpPr>
          <p:cNvPr id="22" name="Freeform 25"/>
          <p:cNvSpPr>
            <a:spLocks/>
          </p:cNvSpPr>
          <p:nvPr/>
        </p:nvSpPr>
        <p:spPr bwMode="auto">
          <a:xfrm>
            <a:off x="6081713" y="1389063"/>
            <a:ext cx="1946275" cy="1031875"/>
          </a:xfrm>
          <a:custGeom>
            <a:avLst/>
            <a:gdLst>
              <a:gd name="T0" fmla="*/ 76200 w 1226"/>
              <a:gd name="T1" fmla="*/ 331788 h 650"/>
              <a:gd name="T2" fmla="*/ 927100 w 1226"/>
              <a:gd name="T3" fmla="*/ 42863 h 650"/>
              <a:gd name="T4" fmla="*/ 1620838 w 1226"/>
              <a:gd name="T5" fmla="*/ 0 h 650"/>
              <a:gd name="T6" fmla="*/ 1822450 w 1226"/>
              <a:gd name="T7" fmla="*/ 533400 h 650"/>
              <a:gd name="T8" fmla="*/ 1924050 w 1226"/>
              <a:gd name="T9" fmla="*/ 649288 h 650"/>
              <a:gd name="T10" fmla="*/ 1938338 w 1226"/>
              <a:gd name="T11" fmla="*/ 722313 h 650"/>
              <a:gd name="T12" fmla="*/ 1879600 w 1226"/>
              <a:gd name="T13" fmla="*/ 779463 h 650"/>
              <a:gd name="T14" fmla="*/ 1649413 w 1226"/>
              <a:gd name="T15" fmla="*/ 923925 h 650"/>
              <a:gd name="T16" fmla="*/ 1447800 w 1226"/>
              <a:gd name="T17" fmla="*/ 836613 h 650"/>
              <a:gd name="T18" fmla="*/ 1130300 w 1226"/>
              <a:gd name="T19" fmla="*/ 765175 h 650"/>
              <a:gd name="T20" fmla="*/ 668338 w 1226"/>
              <a:gd name="T21" fmla="*/ 952500 h 650"/>
              <a:gd name="T22" fmla="*/ 523875 w 1226"/>
              <a:gd name="T23" fmla="*/ 850900 h 650"/>
              <a:gd name="T24" fmla="*/ 263525 w 1226"/>
              <a:gd name="T25" fmla="*/ 836613 h 650"/>
              <a:gd name="T26" fmla="*/ 33338 w 1226"/>
              <a:gd name="T27" fmla="*/ 635000 h 650"/>
              <a:gd name="T28" fmla="*/ 76200 w 1226"/>
              <a:gd name="T29" fmla="*/ 331788 h 6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26" h="650">
                <a:moveTo>
                  <a:pt x="48" y="209"/>
                </a:moveTo>
                <a:cubicBezTo>
                  <a:pt x="157" y="46"/>
                  <a:pt x="424" y="42"/>
                  <a:pt x="584" y="27"/>
                </a:cubicBezTo>
                <a:cubicBezTo>
                  <a:pt x="729" y="13"/>
                  <a:pt x="1021" y="0"/>
                  <a:pt x="1021" y="0"/>
                </a:cubicBezTo>
                <a:cubicBezTo>
                  <a:pt x="1057" y="109"/>
                  <a:pt x="1093" y="235"/>
                  <a:pt x="1148" y="336"/>
                </a:cubicBezTo>
                <a:cubicBezTo>
                  <a:pt x="1163" y="364"/>
                  <a:pt x="1193" y="383"/>
                  <a:pt x="1212" y="409"/>
                </a:cubicBezTo>
                <a:cubicBezTo>
                  <a:pt x="1215" y="424"/>
                  <a:pt x="1226" y="440"/>
                  <a:pt x="1221" y="455"/>
                </a:cubicBezTo>
                <a:cubicBezTo>
                  <a:pt x="1215" y="471"/>
                  <a:pt x="1198" y="481"/>
                  <a:pt x="1184" y="491"/>
                </a:cubicBezTo>
                <a:cubicBezTo>
                  <a:pt x="1145" y="520"/>
                  <a:pt x="1086" y="566"/>
                  <a:pt x="1039" y="582"/>
                </a:cubicBezTo>
                <a:cubicBezTo>
                  <a:pt x="921" y="552"/>
                  <a:pt x="1150" y="613"/>
                  <a:pt x="912" y="527"/>
                </a:cubicBezTo>
                <a:cubicBezTo>
                  <a:pt x="825" y="496"/>
                  <a:pt x="790" y="493"/>
                  <a:pt x="712" y="482"/>
                </a:cubicBezTo>
                <a:cubicBezTo>
                  <a:pt x="665" y="650"/>
                  <a:pt x="653" y="591"/>
                  <a:pt x="421" y="600"/>
                </a:cubicBezTo>
                <a:cubicBezTo>
                  <a:pt x="395" y="562"/>
                  <a:pt x="373" y="554"/>
                  <a:pt x="330" y="536"/>
                </a:cubicBezTo>
                <a:cubicBezTo>
                  <a:pt x="254" y="557"/>
                  <a:pt x="255" y="554"/>
                  <a:pt x="166" y="527"/>
                </a:cubicBezTo>
                <a:cubicBezTo>
                  <a:pt x="119" y="480"/>
                  <a:pt x="62" y="455"/>
                  <a:pt x="21" y="400"/>
                </a:cubicBezTo>
                <a:cubicBezTo>
                  <a:pt x="31" y="225"/>
                  <a:pt x="0" y="282"/>
                  <a:pt x="48" y="209"/>
                </a:cubicBezTo>
                <a:close/>
              </a:path>
            </a:pathLst>
          </a:custGeom>
          <a:solidFill>
            <a:srgbClr val="FFFF00"/>
          </a:solidFill>
          <a:ln w="2857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6386513" y="1633538"/>
            <a:ext cx="11128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altLang="it-IT" sz="1400" b="1">
                <a:solidFill>
                  <a:srgbClr val="000099"/>
                </a:solidFill>
                <a:latin typeface="Times New Roman" pitchFamily="18" charset="0"/>
              </a:rPr>
              <a:t>Complessità</a:t>
            </a:r>
          </a:p>
          <a:p>
            <a:pPr algn="ctr"/>
            <a:r>
              <a:rPr lang="it-IT" altLang="it-IT" sz="1400" b="1">
                <a:solidFill>
                  <a:srgbClr val="000099"/>
                </a:solidFill>
                <a:latin typeface="Times New Roman" pitchFamily="18" charset="0"/>
              </a:rPr>
              <a:t>strategica</a:t>
            </a:r>
          </a:p>
        </p:txBody>
      </p:sp>
      <p:sp>
        <p:nvSpPr>
          <p:cNvPr id="24" name="Freeform 27"/>
          <p:cNvSpPr>
            <a:spLocks/>
          </p:cNvSpPr>
          <p:nvPr/>
        </p:nvSpPr>
        <p:spPr bwMode="auto">
          <a:xfrm>
            <a:off x="6011863" y="4629150"/>
            <a:ext cx="1946275" cy="1031875"/>
          </a:xfrm>
          <a:custGeom>
            <a:avLst/>
            <a:gdLst>
              <a:gd name="T0" fmla="*/ 76200 w 1226"/>
              <a:gd name="T1" fmla="*/ 331788 h 650"/>
              <a:gd name="T2" fmla="*/ 927100 w 1226"/>
              <a:gd name="T3" fmla="*/ 42863 h 650"/>
              <a:gd name="T4" fmla="*/ 1620838 w 1226"/>
              <a:gd name="T5" fmla="*/ 0 h 650"/>
              <a:gd name="T6" fmla="*/ 1822450 w 1226"/>
              <a:gd name="T7" fmla="*/ 533400 h 650"/>
              <a:gd name="T8" fmla="*/ 1924050 w 1226"/>
              <a:gd name="T9" fmla="*/ 649288 h 650"/>
              <a:gd name="T10" fmla="*/ 1938338 w 1226"/>
              <a:gd name="T11" fmla="*/ 722313 h 650"/>
              <a:gd name="T12" fmla="*/ 1879600 w 1226"/>
              <a:gd name="T13" fmla="*/ 779463 h 650"/>
              <a:gd name="T14" fmla="*/ 1649413 w 1226"/>
              <a:gd name="T15" fmla="*/ 923925 h 650"/>
              <a:gd name="T16" fmla="*/ 1447800 w 1226"/>
              <a:gd name="T17" fmla="*/ 836613 h 650"/>
              <a:gd name="T18" fmla="*/ 1130300 w 1226"/>
              <a:gd name="T19" fmla="*/ 765175 h 650"/>
              <a:gd name="T20" fmla="*/ 668338 w 1226"/>
              <a:gd name="T21" fmla="*/ 952500 h 650"/>
              <a:gd name="T22" fmla="*/ 523875 w 1226"/>
              <a:gd name="T23" fmla="*/ 850900 h 650"/>
              <a:gd name="T24" fmla="*/ 263525 w 1226"/>
              <a:gd name="T25" fmla="*/ 836613 h 650"/>
              <a:gd name="T26" fmla="*/ 33338 w 1226"/>
              <a:gd name="T27" fmla="*/ 635000 h 650"/>
              <a:gd name="T28" fmla="*/ 76200 w 1226"/>
              <a:gd name="T29" fmla="*/ 331788 h 6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26" h="650">
                <a:moveTo>
                  <a:pt x="48" y="209"/>
                </a:moveTo>
                <a:cubicBezTo>
                  <a:pt x="157" y="46"/>
                  <a:pt x="424" y="42"/>
                  <a:pt x="584" y="27"/>
                </a:cubicBezTo>
                <a:cubicBezTo>
                  <a:pt x="729" y="13"/>
                  <a:pt x="1021" y="0"/>
                  <a:pt x="1021" y="0"/>
                </a:cubicBezTo>
                <a:cubicBezTo>
                  <a:pt x="1057" y="109"/>
                  <a:pt x="1093" y="235"/>
                  <a:pt x="1148" y="336"/>
                </a:cubicBezTo>
                <a:cubicBezTo>
                  <a:pt x="1163" y="364"/>
                  <a:pt x="1193" y="383"/>
                  <a:pt x="1212" y="409"/>
                </a:cubicBezTo>
                <a:cubicBezTo>
                  <a:pt x="1215" y="424"/>
                  <a:pt x="1226" y="440"/>
                  <a:pt x="1221" y="455"/>
                </a:cubicBezTo>
                <a:cubicBezTo>
                  <a:pt x="1215" y="471"/>
                  <a:pt x="1198" y="481"/>
                  <a:pt x="1184" y="491"/>
                </a:cubicBezTo>
                <a:cubicBezTo>
                  <a:pt x="1145" y="520"/>
                  <a:pt x="1086" y="566"/>
                  <a:pt x="1039" y="582"/>
                </a:cubicBezTo>
                <a:cubicBezTo>
                  <a:pt x="921" y="552"/>
                  <a:pt x="1150" y="613"/>
                  <a:pt x="912" y="527"/>
                </a:cubicBezTo>
                <a:cubicBezTo>
                  <a:pt x="825" y="496"/>
                  <a:pt x="790" y="493"/>
                  <a:pt x="712" y="482"/>
                </a:cubicBezTo>
                <a:cubicBezTo>
                  <a:pt x="665" y="650"/>
                  <a:pt x="653" y="591"/>
                  <a:pt x="421" y="600"/>
                </a:cubicBezTo>
                <a:cubicBezTo>
                  <a:pt x="395" y="562"/>
                  <a:pt x="373" y="554"/>
                  <a:pt x="330" y="536"/>
                </a:cubicBezTo>
                <a:cubicBezTo>
                  <a:pt x="254" y="557"/>
                  <a:pt x="255" y="554"/>
                  <a:pt x="166" y="527"/>
                </a:cubicBezTo>
                <a:cubicBezTo>
                  <a:pt x="119" y="480"/>
                  <a:pt x="62" y="455"/>
                  <a:pt x="21" y="400"/>
                </a:cubicBezTo>
                <a:cubicBezTo>
                  <a:pt x="31" y="225"/>
                  <a:pt x="0" y="282"/>
                  <a:pt x="48" y="209"/>
                </a:cubicBezTo>
                <a:close/>
              </a:path>
            </a:pathLst>
          </a:custGeom>
          <a:solidFill>
            <a:srgbClr val="99FF33"/>
          </a:solidFill>
          <a:ln w="2857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6311870" y="4873625"/>
            <a:ext cx="11224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altLang="it-IT" sz="1400" b="1" dirty="0">
                <a:solidFill>
                  <a:srgbClr val="000099"/>
                </a:solidFill>
                <a:latin typeface="Times New Roman" pitchFamily="18" charset="0"/>
              </a:rPr>
              <a:t>Complessità</a:t>
            </a:r>
          </a:p>
          <a:p>
            <a:pPr algn="ctr"/>
            <a:r>
              <a:rPr lang="it-IT" altLang="it-IT" sz="1400" b="1" dirty="0" smtClean="0">
                <a:solidFill>
                  <a:srgbClr val="000099"/>
                </a:solidFill>
                <a:latin typeface="Times New Roman" pitchFamily="18" charset="0"/>
              </a:rPr>
              <a:t>Del 4° tipo</a:t>
            </a:r>
            <a:endParaRPr lang="it-IT" altLang="it-IT" sz="1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681038" y="4484688"/>
            <a:ext cx="1946275" cy="1031875"/>
          </a:xfrm>
          <a:custGeom>
            <a:avLst/>
            <a:gdLst>
              <a:gd name="T0" fmla="*/ 76200 w 1226"/>
              <a:gd name="T1" fmla="*/ 331788 h 650"/>
              <a:gd name="T2" fmla="*/ 927100 w 1226"/>
              <a:gd name="T3" fmla="*/ 42863 h 650"/>
              <a:gd name="T4" fmla="*/ 1620838 w 1226"/>
              <a:gd name="T5" fmla="*/ 0 h 650"/>
              <a:gd name="T6" fmla="*/ 1822450 w 1226"/>
              <a:gd name="T7" fmla="*/ 533400 h 650"/>
              <a:gd name="T8" fmla="*/ 1924050 w 1226"/>
              <a:gd name="T9" fmla="*/ 649288 h 650"/>
              <a:gd name="T10" fmla="*/ 1938338 w 1226"/>
              <a:gd name="T11" fmla="*/ 722313 h 650"/>
              <a:gd name="T12" fmla="*/ 1879600 w 1226"/>
              <a:gd name="T13" fmla="*/ 779463 h 650"/>
              <a:gd name="T14" fmla="*/ 1649413 w 1226"/>
              <a:gd name="T15" fmla="*/ 923925 h 650"/>
              <a:gd name="T16" fmla="*/ 1447800 w 1226"/>
              <a:gd name="T17" fmla="*/ 836613 h 650"/>
              <a:gd name="T18" fmla="*/ 1130300 w 1226"/>
              <a:gd name="T19" fmla="*/ 765175 h 650"/>
              <a:gd name="T20" fmla="*/ 668338 w 1226"/>
              <a:gd name="T21" fmla="*/ 952500 h 650"/>
              <a:gd name="T22" fmla="*/ 523875 w 1226"/>
              <a:gd name="T23" fmla="*/ 850900 h 650"/>
              <a:gd name="T24" fmla="*/ 263525 w 1226"/>
              <a:gd name="T25" fmla="*/ 836613 h 650"/>
              <a:gd name="T26" fmla="*/ 33338 w 1226"/>
              <a:gd name="T27" fmla="*/ 635000 h 650"/>
              <a:gd name="T28" fmla="*/ 76200 w 1226"/>
              <a:gd name="T29" fmla="*/ 331788 h 6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26" h="650">
                <a:moveTo>
                  <a:pt x="48" y="209"/>
                </a:moveTo>
                <a:cubicBezTo>
                  <a:pt x="157" y="46"/>
                  <a:pt x="424" y="42"/>
                  <a:pt x="584" y="27"/>
                </a:cubicBezTo>
                <a:cubicBezTo>
                  <a:pt x="729" y="13"/>
                  <a:pt x="1021" y="0"/>
                  <a:pt x="1021" y="0"/>
                </a:cubicBezTo>
                <a:cubicBezTo>
                  <a:pt x="1057" y="109"/>
                  <a:pt x="1093" y="235"/>
                  <a:pt x="1148" y="336"/>
                </a:cubicBezTo>
                <a:cubicBezTo>
                  <a:pt x="1163" y="364"/>
                  <a:pt x="1193" y="383"/>
                  <a:pt x="1212" y="409"/>
                </a:cubicBezTo>
                <a:cubicBezTo>
                  <a:pt x="1215" y="424"/>
                  <a:pt x="1226" y="440"/>
                  <a:pt x="1221" y="455"/>
                </a:cubicBezTo>
                <a:cubicBezTo>
                  <a:pt x="1215" y="471"/>
                  <a:pt x="1198" y="481"/>
                  <a:pt x="1184" y="491"/>
                </a:cubicBezTo>
                <a:cubicBezTo>
                  <a:pt x="1145" y="520"/>
                  <a:pt x="1086" y="566"/>
                  <a:pt x="1039" y="582"/>
                </a:cubicBezTo>
                <a:cubicBezTo>
                  <a:pt x="921" y="552"/>
                  <a:pt x="1150" y="613"/>
                  <a:pt x="912" y="527"/>
                </a:cubicBezTo>
                <a:cubicBezTo>
                  <a:pt x="825" y="496"/>
                  <a:pt x="790" y="493"/>
                  <a:pt x="712" y="482"/>
                </a:cubicBezTo>
                <a:cubicBezTo>
                  <a:pt x="665" y="650"/>
                  <a:pt x="653" y="591"/>
                  <a:pt x="421" y="600"/>
                </a:cubicBezTo>
                <a:cubicBezTo>
                  <a:pt x="395" y="562"/>
                  <a:pt x="373" y="554"/>
                  <a:pt x="330" y="536"/>
                </a:cubicBezTo>
                <a:cubicBezTo>
                  <a:pt x="254" y="557"/>
                  <a:pt x="255" y="554"/>
                  <a:pt x="166" y="527"/>
                </a:cubicBezTo>
                <a:cubicBezTo>
                  <a:pt x="119" y="480"/>
                  <a:pt x="62" y="455"/>
                  <a:pt x="21" y="400"/>
                </a:cubicBezTo>
                <a:cubicBezTo>
                  <a:pt x="31" y="225"/>
                  <a:pt x="0" y="282"/>
                  <a:pt x="48" y="209"/>
                </a:cubicBezTo>
                <a:close/>
              </a:path>
            </a:pathLst>
          </a:custGeom>
          <a:solidFill>
            <a:srgbClr val="FF9999"/>
          </a:solidFill>
          <a:ln w="2857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1092200" y="4729163"/>
            <a:ext cx="1112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altLang="it-IT" sz="1400" b="1">
                <a:solidFill>
                  <a:srgbClr val="000099"/>
                </a:solidFill>
                <a:latin typeface="Times New Roman" pitchFamily="18" charset="0"/>
              </a:rPr>
              <a:t>Complessità</a:t>
            </a:r>
          </a:p>
          <a:p>
            <a:pPr algn="ctr"/>
            <a:r>
              <a:rPr lang="it-IT" altLang="it-IT" sz="1400" b="1">
                <a:solidFill>
                  <a:srgbClr val="000099"/>
                </a:solidFill>
                <a:latin typeface="Times New Roman" pitchFamily="18" charset="0"/>
              </a:rPr>
              <a:t>sociale</a:t>
            </a:r>
          </a:p>
        </p:txBody>
      </p:sp>
    </p:spTree>
    <p:extLst>
      <p:ext uri="{BB962C8B-B14F-4D97-AF65-F5344CB8AC3E}">
        <p14:creationId xmlns:p14="http://schemas.microsoft.com/office/powerpoint/2010/main" val="23217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 flipH="1">
            <a:off x="4354970" y="692696"/>
            <a:ext cx="1" cy="5544616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1371600" y="3489325"/>
            <a:ext cx="6172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979712" y="6237312"/>
            <a:ext cx="47505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000" b="1" dirty="0">
                <a:solidFill>
                  <a:srgbClr val="000099"/>
                </a:solidFill>
                <a:latin typeface="Times New Roman" pitchFamily="18" charset="0"/>
              </a:rPr>
              <a:t>Fini </a:t>
            </a:r>
            <a:r>
              <a:rPr lang="it-IT" altLang="it-IT" sz="2000" b="1" dirty="0" smtClean="0">
                <a:solidFill>
                  <a:srgbClr val="000099"/>
                </a:solidFill>
                <a:latin typeface="Times New Roman" pitchFamily="18" charset="0"/>
              </a:rPr>
              <a:t>divergenti , relazione, soggettività</a:t>
            </a:r>
            <a:endParaRPr lang="it-IT" altLang="it-IT" sz="2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95513" y="220578"/>
            <a:ext cx="419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000" b="1" dirty="0">
                <a:solidFill>
                  <a:srgbClr val="000099"/>
                </a:solidFill>
                <a:latin typeface="Times New Roman" pitchFamily="18" charset="0"/>
              </a:rPr>
              <a:t>Fini convergenti </a:t>
            </a:r>
            <a:r>
              <a:rPr lang="it-IT" altLang="it-IT" sz="2000" b="1" dirty="0" smtClean="0">
                <a:solidFill>
                  <a:srgbClr val="000099"/>
                </a:solidFill>
                <a:latin typeface="Times New Roman" pitchFamily="18" charset="0"/>
              </a:rPr>
              <a:t>, calcolo, oggettività</a:t>
            </a:r>
            <a:endParaRPr lang="it-IT" altLang="it-IT" sz="2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44463" y="3213100"/>
            <a:ext cx="12271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000" b="1" dirty="0" smtClean="0">
                <a:solidFill>
                  <a:srgbClr val="000099"/>
                </a:solidFill>
                <a:latin typeface="Times New Roman" pitchFamily="18" charset="0"/>
              </a:rPr>
              <a:t>Interno, dentro </a:t>
            </a:r>
            <a:r>
              <a:rPr lang="it-IT" altLang="it-IT" sz="2000" b="1" dirty="0">
                <a:solidFill>
                  <a:srgbClr val="000099"/>
                </a:solidFill>
                <a:latin typeface="Times New Roman" pitchFamily="18" charset="0"/>
              </a:rPr>
              <a:t>i confini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543800" y="3184525"/>
            <a:ext cx="1600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000" b="1" dirty="0" smtClean="0">
                <a:solidFill>
                  <a:srgbClr val="000099"/>
                </a:solidFill>
                <a:latin typeface="Times New Roman" pitchFamily="18" charset="0"/>
              </a:rPr>
              <a:t>Esterno, oltre </a:t>
            </a:r>
            <a:r>
              <a:rPr lang="it-IT" altLang="it-IT" sz="2000" b="1" dirty="0">
                <a:solidFill>
                  <a:srgbClr val="000099"/>
                </a:solidFill>
                <a:latin typeface="Times New Roman" pitchFamily="18" charset="0"/>
              </a:rPr>
              <a:t>i confini</a:t>
            </a:r>
            <a:endParaRPr lang="it-IT" altLang="it-IT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107013" y="1555750"/>
            <a:ext cx="1138238" cy="36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 dirty="0">
                <a:solidFill>
                  <a:srgbClr val="000099"/>
                </a:solidFill>
              </a:rPr>
              <a:t>Macchina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979712" y="2599750"/>
            <a:ext cx="1374775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1600" b="1" dirty="0" smtClean="0">
                <a:solidFill>
                  <a:srgbClr val="000099"/>
                </a:solidFill>
              </a:rPr>
              <a:t>Digital </a:t>
            </a:r>
            <a:r>
              <a:rPr lang="it-IT" altLang="it-IT" sz="1600" b="1" dirty="0" err="1" smtClean="0">
                <a:solidFill>
                  <a:srgbClr val="000099"/>
                </a:solidFill>
              </a:rPr>
              <a:t>Factory</a:t>
            </a:r>
            <a:endParaRPr lang="it-IT" altLang="it-IT" sz="1600" b="1" dirty="0">
              <a:solidFill>
                <a:srgbClr val="000099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483768" y="3809878"/>
            <a:ext cx="766762" cy="36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>
                <a:solidFill>
                  <a:srgbClr val="000099"/>
                </a:solidFill>
              </a:rPr>
              <a:t>Clan  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935977" y="4695636"/>
            <a:ext cx="1046162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 dirty="0" smtClean="0">
                <a:solidFill>
                  <a:srgbClr val="000099"/>
                </a:solidFill>
              </a:rPr>
              <a:t>Sistema di potere</a:t>
            </a:r>
            <a:endParaRPr lang="it-IT" altLang="it-IT" sz="1600" b="1" dirty="0">
              <a:solidFill>
                <a:srgbClr val="000099"/>
              </a:solidFill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567238" y="4897103"/>
            <a:ext cx="1444625" cy="36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>
                <a:solidFill>
                  <a:srgbClr val="000099"/>
                </a:solidFill>
              </a:rPr>
              <a:t>Idea creativa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4747467" y="4145945"/>
            <a:ext cx="1521570" cy="3385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 dirty="0" smtClean="0">
                <a:solidFill>
                  <a:srgbClr val="000099"/>
                </a:solidFill>
              </a:rPr>
              <a:t>Global Brain  </a:t>
            </a:r>
            <a:endParaRPr lang="it-IT" altLang="it-IT" sz="1600" b="1" dirty="0">
              <a:solidFill>
                <a:srgbClr val="000099"/>
              </a:solidFill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230341" y="2420888"/>
            <a:ext cx="1285875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1600" b="1">
                <a:solidFill>
                  <a:srgbClr val="000099"/>
                </a:solidFill>
              </a:rPr>
              <a:t>Organismo</a:t>
            </a:r>
          </a:p>
          <a:p>
            <a:pPr algn="ctr" eaLnBrk="1" hangingPunct="1"/>
            <a:r>
              <a:rPr lang="it-IT" altLang="it-IT" sz="1600" b="1">
                <a:solidFill>
                  <a:srgbClr val="000099"/>
                </a:solidFill>
              </a:rPr>
              <a:t>vivente</a:t>
            </a: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4611688" y="1633538"/>
            <a:ext cx="1014412" cy="36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>
                <a:solidFill>
                  <a:srgbClr val="000099"/>
                </a:solidFill>
              </a:rPr>
              <a:t>Cervello</a:t>
            </a:r>
          </a:p>
        </p:txBody>
      </p:sp>
      <p:sp>
        <p:nvSpPr>
          <p:cNvPr id="16" name="Freeform 23"/>
          <p:cNvSpPr>
            <a:spLocks/>
          </p:cNvSpPr>
          <p:nvPr/>
        </p:nvSpPr>
        <p:spPr bwMode="auto">
          <a:xfrm>
            <a:off x="825500" y="1173163"/>
            <a:ext cx="1946275" cy="1031875"/>
          </a:xfrm>
          <a:custGeom>
            <a:avLst/>
            <a:gdLst>
              <a:gd name="T0" fmla="*/ 76200 w 1226"/>
              <a:gd name="T1" fmla="*/ 331788 h 650"/>
              <a:gd name="T2" fmla="*/ 927100 w 1226"/>
              <a:gd name="T3" fmla="*/ 42863 h 650"/>
              <a:gd name="T4" fmla="*/ 1620838 w 1226"/>
              <a:gd name="T5" fmla="*/ 0 h 650"/>
              <a:gd name="T6" fmla="*/ 1822450 w 1226"/>
              <a:gd name="T7" fmla="*/ 533400 h 650"/>
              <a:gd name="T8" fmla="*/ 1924050 w 1226"/>
              <a:gd name="T9" fmla="*/ 649288 h 650"/>
              <a:gd name="T10" fmla="*/ 1938338 w 1226"/>
              <a:gd name="T11" fmla="*/ 722313 h 650"/>
              <a:gd name="T12" fmla="*/ 1879600 w 1226"/>
              <a:gd name="T13" fmla="*/ 779463 h 650"/>
              <a:gd name="T14" fmla="*/ 1649413 w 1226"/>
              <a:gd name="T15" fmla="*/ 923925 h 650"/>
              <a:gd name="T16" fmla="*/ 1447800 w 1226"/>
              <a:gd name="T17" fmla="*/ 836613 h 650"/>
              <a:gd name="T18" fmla="*/ 1130300 w 1226"/>
              <a:gd name="T19" fmla="*/ 765175 h 650"/>
              <a:gd name="T20" fmla="*/ 668338 w 1226"/>
              <a:gd name="T21" fmla="*/ 952500 h 650"/>
              <a:gd name="T22" fmla="*/ 523875 w 1226"/>
              <a:gd name="T23" fmla="*/ 850900 h 650"/>
              <a:gd name="T24" fmla="*/ 263525 w 1226"/>
              <a:gd name="T25" fmla="*/ 836613 h 650"/>
              <a:gd name="T26" fmla="*/ 33338 w 1226"/>
              <a:gd name="T27" fmla="*/ 635000 h 650"/>
              <a:gd name="T28" fmla="*/ 76200 w 1226"/>
              <a:gd name="T29" fmla="*/ 331788 h 6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26" h="650">
                <a:moveTo>
                  <a:pt x="48" y="209"/>
                </a:moveTo>
                <a:cubicBezTo>
                  <a:pt x="157" y="46"/>
                  <a:pt x="424" y="42"/>
                  <a:pt x="584" y="27"/>
                </a:cubicBezTo>
                <a:cubicBezTo>
                  <a:pt x="729" y="13"/>
                  <a:pt x="1021" y="0"/>
                  <a:pt x="1021" y="0"/>
                </a:cubicBezTo>
                <a:cubicBezTo>
                  <a:pt x="1057" y="109"/>
                  <a:pt x="1093" y="235"/>
                  <a:pt x="1148" y="336"/>
                </a:cubicBezTo>
                <a:cubicBezTo>
                  <a:pt x="1163" y="364"/>
                  <a:pt x="1193" y="383"/>
                  <a:pt x="1212" y="409"/>
                </a:cubicBezTo>
                <a:cubicBezTo>
                  <a:pt x="1215" y="424"/>
                  <a:pt x="1226" y="440"/>
                  <a:pt x="1221" y="455"/>
                </a:cubicBezTo>
                <a:cubicBezTo>
                  <a:pt x="1215" y="471"/>
                  <a:pt x="1198" y="481"/>
                  <a:pt x="1184" y="491"/>
                </a:cubicBezTo>
                <a:cubicBezTo>
                  <a:pt x="1145" y="520"/>
                  <a:pt x="1086" y="566"/>
                  <a:pt x="1039" y="582"/>
                </a:cubicBezTo>
                <a:cubicBezTo>
                  <a:pt x="921" y="552"/>
                  <a:pt x="1150" y="613"/>
                  <a:pt x="912" y="527"/>
                </a:cubicBezTo>
                <a:cubicBezTo>
                  <a:pt x="825" y="496"/>
                  <a:pt x="790" y="493"/>
                  <a:pt x="712" y="482"/>
                </a:cubicBezTo>
                <a:cubicBezTo>
                  <a:pt x="665" y="650"/>
                  <a:pt x="653" y="591"/>
                  <a:pt x="421" y="600"/>
                </a:cubicBezTo>
                <a:cubicBezTo>
                  <a:pt x="395" y="562"/>
                  <a:pt x="373" y="554"/>
                  <a:pt x="330" y="536"/>
                </a:cubicBezTo>
                <a:cubicBezTo>
                  <a:pt x="254" y="557"/>
                  <a:pt x="255" y="554"/>
                  <a:pt x="166" y="527"/>
                </a:cubicBezTo>
                <a:cubicBezTo>
                  <a:pt x="119" y="480"/>
                  <a:pt x="62" y="455"/>
                  <a:pt x="21" y="400"/>
                </a:cubicBezTo>
                <a:cubicBezTo>
                  <a:pt x="31" y="225"/>
                  <a:pt x="0" y="282"/>
                  <a:pt x="48" y="209"/>
                </a:cubicBezTo>
                <a:close/>
              </a:path>
            </a:pathLst>
          </a:custGeom>
          <a:solidFill>
            <a:srgbClr val="CCECFF"/>
          </a:solidFill>
          <a:ln w="2857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130300" y="1417638"/>
            <a:ext cx="1112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altLang="it-IT" sz="1400" b="1">
                <a:solidFill>
                  <a:srgbClr val="000099"/>
                </a:solidFill>
                <a:latin typeface="Times New Roman" pitchFamily="18" charset="0"/>
              </a:rPr>
              <a:t>Complessità</a:t>
            </a:r>
          </a:p>
          <a:p>
            <a:pPr algn="ctr"/>
            <a:r>
              <a:rPr lang="it-IT" altLang="it-IT" sz="1400" b="1">
                <a:solidFill>
                  <a:srgbClr val="000099"/>
                </a:solidFill>
                <a:latin typeface="Times New Roman" pitchFamily="18" charset="0"/>
              </a:rPr>
              <a:t>tecnica</a:t>
            </a:r>
          </a:p>
        </p:txBody>
      </p:sp>
      <p:sp>
        <p:nvSpPr>
          <p:cNvPr id="18" name="Freeform 25"/>
          <p:cNvSpPr>
            <a:spLocks/>
          </p:cNvSpPr>
          <p:nvPr/>
        </p:nvSpPr>
        <p:spPr bwMode="auto">
          <a:xfrm>
            <a:off x="6081713" y="1389063"/>
            <a:ext cx="1946275" cy="1031875"/>
          </a:xfrm>
          <a:custGeom>
            <a:avLst/>
            <a:gdLst>
              <a:gd name="T0" fmla="*/ 76200 w 1226"/>
              <a:gd name="T1" fmla="*/ 331788 h 650"/>
              <a:gd name="T2" fmla="*/ 927100 w 1226"/>
              <a:gd name="T3" fmla="*/ 42863 h 650"/>
              <a:gd name="T4" fmla="*/ 1620838 w 1226"/>
              <a:gd name="T5" fmla="*/ 0 h 650"/>
              <a:gd name="T6" fmla="*/ 1822450 w 1226"/>
              <a:gd name="T7" fmla="*/ 533400 h 650"/>
              <a:gd name="T8" fmla="*/ 1924050 w 1226"/>
              <a:gd name="T9" fmla="*/ 649288 h 650"/>
              <a:gd name="T10" fmla="*/ 1938338 w 1226"/>
              <a:gd name="T11" fmla="*/ 722313 h 650"/>
              <a:gd name="T12" fmla="*/ 1879600 w 1226"/>
              <a:gd name="T13" fmla="*/ 779463 h 650"/>
              <a:gd name="T14" fmla="*/ 1649413 w 1226"/>
              <a:gd name="T15" fmla="*/ 923925 h 650"/>
              <a:gd name="T16" fmla="*/ 1447800 w 1226"/>
              <a:gd name="T17" fmla="*/ 836613 h 650"/>
              <a:gd name="T18" fmla="*/ 1130300 w 1226"/>
              <a:gd name="T19" fmla="*/ 765175 h 650"/>
              <a:gd name="T20" fmla="*/ 668338 w 1226"/>
              <a:gd name="T21" fmla="*/ 952500 h 650"/>
              <a:gd name="T22" fmla="*/ 523875 w 1226"/>
              <a:gd name="T23" fmla="*/ 850900 h 650"/>
              <a:gd name="T24" fmla="*/ 263525 w 1226"/>
              <a:gd name="T25" fmla="*/ 836613 h 650"/>
              <a:gd name="T26" fmla="*/ 33338 w 1226"/>
              <a:gd name="T27" fmla="*/ 635000 h 650"/>
              <a:gd name="T28" fmla="*/ 76200 w 1226"/>
              <a:gd name="T29" fmla="*/ 331788 h 6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26" h="650">
                <a:moveTo>
                  <a:pt x="48" y="209"/>
                </a:moveTo>
                <a:cubicBezTo>
                  <a:pt x="157" y="46"/>
                  <a:pt x="424" y="42"/>
                  <a:pt x="584" y="27"/>
                </a:cubicBezTo>
                <a:cubicBezTo>
                  <a:pt x="729" y="13"/>
                  <a:pt x="1021" y="0"/>
                  <a:pt x="1021" y="0"/>
                </a:cubicBezTo>
                <a:cubicBezTo>
                  <a:pt x="1057" y="109"/>
                  <a:pt x="1093" y="235"/>
                  <a:pt x="1148" y="336"/>
                </a:cubicBezTo>
                <a:cubicBezTo>
                  <a:pt x="1163" y="364"/>
                  <a:pt x="1193" y="383"/>
                  <a:pt x="1212" y="409"/>
                </a:cubicBezTo>
                <a:cubicBezTo>
                  <a:pt x="1215" y="424"/>
                  <a:pt x="1226" y="440"/>
                  <a:pt x="1221" y="455"/>
                </a:cubicBezTo>
                <a:cubicBezTo>
                  <a:pt x="1215" y="471"/>
                  <a:pt x="1198" y="481"/>
                  <a:pt x="1184" y="491"/>
                </a:cubicBezTo>
                <a:cubicBezTo>
                  <a:pt x="1145" y="520"/>
                  <a:pt x="1086" y="566"/>
                  <a:pt x="1039" y="582"/>
                </a:cubicBezTo>
                <a:cubicBezTo>
                  <a:pt x="921" y="552"/>
                  <a:pt x="1150" y="613"/>
                  <a:pt x="912" y="527"/>
                </a:cubicBezTo>
                <a:cubicBezTo>
                  <a:pt x="825" y="496"/>
                  <a:pt x="790" y="493"/>
                  <a:pt x="712" y="482"/>
                </a:cubicBezTo>
                <a:cubicBezTo>
                  <a:pt x="665" y="650"/>
                  <a:pt x="653" y="591"/>
                  <a:pt x="421" y="600"/>
                </a:cubicBezTo>
                <a:cubicBezTo>
                  <a:pt x="395" y="562"/>
                  <a:pt x="373" y="554"/>
                  <a:pt x="330" y="536"/>
                </a:cubicBezTo>
                <a:cubicBezTo>
                  <a:pt x="254" y="557"/>
                  <a:pt x="255" y="554"/>
                  <a:pt x="166" y="527"/>
                </a:cubicBezTo>
                <a:cubicBezTo>
                  <a:pt x="119" y="480"/>
                  <a:pt x="62" y="455"/>
                  <a:pt x="21" y="400"/>
                </a:cubicBezTo>
                <a:cubicBezTo>
                  <a:pt x="31" y="225"/>
                  <a:pt x="0" y="282"/>
                  <a:pt x="48" y="209"/>
                </a:cubicBezTo>
                <a:close/>
              </a:path>
            </a:pathLst>
          </a:custGeom>
          <a:solidFill>
            <a:srgbClr val="FFFF00"/>
          </a:solidFill>
          <a:ln w="2857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386513" y="1633538"/>
            <a:ext cx="11128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altLang="it-IT" sz="1400" b="1">
                <a:solidFill>
                  <a:srgbClr val="000099"/>
                </a:solidFill>
                <a:latin typeface="Times New Roman" pitchFamily="18" charset="0"/>
              </a:rPr>
              <a:t>Complessità</a:t>
            </a:r>
          </a:p>
          <a:p>
            <a:pPr algn="ctr"/>
            <a:r>
              <a:rPr lang="it-IT" altLang="it-IT" sz="1400" b="1">
                <a:solidFill>
                  <a:srgbClr val="000099"/>
                </a:solidFill>
                <a:latin typeface="Times New Roman" pitchFamily="18" charset="0"/>
              </a:rPr>
              <a:t>strategica</a:t>
            </a:r>
          </a:p>
        </p:txBody>
      </p:sp>
      <p:sp>
        <p:nvSpPr>
          <p:cNvPr id="20" name="Freeform 27"/>
          <p:cNvSpPr>
            <a:spLocks/>
          </p:cNvSpPr>
          <p:nvPr/>
        </p:nvSpPr>
        <p:spPr bwMode="auto">
          <a:xfrm>
            <a:off x="6011863" y="4629150"/>
            <a:ext cx="1946275" cy="1031875"/>
          </a:xfrm>
          <a:custGeom>
            <a:avLst/>
            <a:gdLst>
              <a:gd name="T0" fmla="*/ 76200 w 1226"/>
              <a:gd name="T1" fmla="*/ 331788 h 650"/>
              <a:gd name="T2" fmla="*/ 927100 w 1226"/>
              <a:gd name="T3" fmla="*/ 42863 h 650"/>
              <a:gd name="T4" fmla="*/ 1620838 w 1226"/>
              <a:gd name="T5" fmla="*/ 0 h 650"/>
              <a:gd name="T6" fmla="*/ 1822450 w 1226"/>
              <a:gd name="T7" fmla="*/ 533400 h 650"/>
              <a:gd name="T8" fmla="*/ 1924050 w 1226"/>
              <a:gd name="T9" fmla="*/ 649288 h 650"/>
              <a:gd name="T10" fmla="*/ 1938338 w 1226"/>
              <a:gd name="T11" fmla="*/ 722313 h 650"/>
              <a:gd name="T12" fmla="*/ 1879600 w 1226"/>
              <a:gd name="T13" fmla="*/ 779463 h 650"/>
              <a:gd name="T14" fmla="*/ 1649413 w 1226"/>
              <a:gd name="T15" fmla="*/ 923925 h 650"/>
              <a:gd name="T16" fmla="*/ 1447800 w 1226"/>
              <a:gd name="T17" fmla="*/ 836613 h 650"/>
              <a:gd name="T18" fmla="*/ 1130300 w 1226"/>
              <a:gd name="T19" fmla="*/ 765175 h 650"/>
              <a:gd name="T20" fmla="*/ 668338 w 1226"/>
              <a:gd name="T21" fmla="*/ 952500 h 650"/>
              <a:gd name="T22" fmla="*/ 523875 w 1226"/>
              <a:gd name="T23" fmla="*/ 850900 h 650"/>
              <a:gd name="T24" fmla="*/ 263525 w 1226"/>
              <a:gd name="T25" fmla="*/ 836613 h 650"/>
              <a:gd name="T26" fmla="*/ 33338 w 1226"/>
              <a:gd name="T27" fmla="*/ 635000 h 650"/>
              <a:gd name="T28" fmla="*/ 76200 w 1226"/>
              <a:gd name="T29" fmla="*/ 331788 h 6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26" h="650">
                <a:moveTo>
                  <a:pt x="48" y="209"/>
                </a:moveTo>
                <a:cubicBezTo>
                  <a:pt x="157" y="46"/>
                  <a:pt x="424" y="42"/>
                  <a:pt x="584" y="27"/>
                </a:cubicBezTo>
                <a:cubicBezTo>
                  <a:pt x="729" y="13"/>
                  <a:pt x="1021" y="0"/>
                  <a:pt x="1021" y="0"/>
                </a:cubicBezTo>
                <a:cubicBezTo>
                  <a:pt x="1057" y="109"/>
                  <a:pt x="1093" y="235"/>
                  <a:pt x="1148" y="336"/>
                </a:cubicBezTo>
                <a:cubicBezTo>
                  <a:pt x="1163" y="364"/>
                  <a:pt x="1193" y="383"/>
                  <a:pt x="1212" y="409"/>
                </a:cubicBezTo>
                <a:cubicBezTo>
                  <a:pt x="1215" y="424"/>
                  <a:pt x="1226" y="440"/>
                  <a:pt x="1221" y="455"/>
                </a:cubicBezTo>
                <a:cubicBezTo>
                  <a:pt x="1215" y="471"/>
                  <a:pt x="1198" y="481"/>
                  <a:pt x="1184" y="491"/>
                </a:cubicBezTo>
                <a:cubicBezTo>
                  <a:pt x="1145" y="520"/>
                  <a:pt x="1086" y="566"/>
                  <a:pt x="1039" y="582"/>
                </a:cubicBezTo>
                <a:cubicBezTo>
                  <a:pt x="921" y="552"/>
                  <a:pt x="1150" y="613"/>
                  <a:pt x="912" y="527"/>
                </a:cubicBezTo>
                <a:cubicBezTo>
                  <a:pt x="825" y="496"/>
                  <a:pt x="790" y="493"/>
                  <a:pt x="712" y="482"/>
                </a:cubicBezTo>
                <a:cubicBezTo>
                  <a:pt x="665" y="650"/>
                  <a:pt x="653" y="591"/>
                  <a:pt x="421" y="600"/>
                </a:cubicBezTo>
                <a:cubicBezTo>
                  <a:pt x="395" y="562"/>
                  <a:pt x="373" y="554"/>
                  <a:pt x="330" y="536"/>
                </a:cubicBezTo>
                <a:cubicBezTo>
                  <a:pt x="254" y="557"/>
                  <a:pt x="255" y="554"/>
                  <a:pt x="166" y="527"/>
                </a:cubicBezTo>
                <a:cubicBezTo>
                  <a:pt x="119" y="480"/>
                  <a:pt x="62" y="455"/>
                  <a:pt x="21" y="400"/>
                </a:cubicBezTo>
                <a:cubicBezTo>
                  <a:pt x="31" y="225"/>
                  <a:pt x="0" y="282"/>
                  <a:pt x="48" y="209"/>
                </a:cubicBezTo>
                <a:close/>
              </a:path>
            </a:pathLst>
          </a:custGeom>
          <a:solidFill>
            <a:srgbClr val="99FF33"/>
          </a:solidFill>
          <a:ln w="2857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6311870" y="4873625"/>
            <a:ext cx="11224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altLang="it-IT" sz="1400" b="1" dirty="0">
                <a:solidFill>
                  <a:srgbClr val="000099"/>
                </a:solidFill>
                <a:latin typeface="Times New Roman" pitchFamily="18" charset="0"/>
              </a:rPr>
              <a:t>Complessità</a:t>
            </a:r>
          </a:p>
          <a:p>
            <a:pPr algn="ctr"/>
            <a:r>
              <a:rPr lang="it-IT" altLang="it-IT" sz="1400" b="1" dirty="0" smtClean="0">
                <a:solidFill>
                  <a:srgbClr val="000099"/>
                </a:solidFill>
                <a:latin typeface="Times New Roman" pitchFamily="18" charset="0"/>
              </a:rPr>
              <a:t>Del 4° tipo</a:t>
            </a:r>
            <a:endParaRPr lang="it-IT" altLang="it-IT" sz="1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2" name="Freeform 29"/>
          <p:cNvSpPr>
            <a:spLocks/>
          </p:cNvSpPr>
          <p:nvPr/>
        </p:nvSpPr>
        <p:spPr bwMode="auto">
          <a:xfrm>
            <a:off x="681038" y="4484688"/>
            <a:ext cx="1946275" cy="1031875"/>
          </a:xfrm>
          <a:custGeom>
            <a:avLst/>
            <a:gdLst>
              <a:gd name="T0" fmla="*/ 76200 w 1226"/>
              <a:gd name="T1" fmla="*/ 331788 h 650"/>
              <a:gd name="T2" fmla="*/ 927100 w 1226"/>
              <a:gd name="T3" fmla="*/ 42863 h 650"/>
              <a:gd name="T4" fmla="*/ 1620838 w 1226"/>
              <a:gd name="T5" fmla="*/ 0 h 650"/>
              <a:gd name="T6" fmla="*/ 1822450 w 1226"/>
              <a:gd name="T7" fmla="*/ 533400 h 650"/>
              <a:gd name="T8" fmla="*/ 1924050 w 1226"/>
              <a:gd name="T9" fmla="*/ 649288 h 650"/>
              <a:gd name="T10" fmla="*/ 1938338 w 1226"/>
              <a:gd name="T11" fmla="*/ 722313 h 650"/>
              <a:gd name="T12" fmla="*/ 1879600 w 1226"/>
              <a:gd name="T13" fmla="*/ 779463 h 650"/>
              <a:gd name="T14" fmla="*/ 1649413 w 1226"/>
              <a:gd name="T15" fmla="*/ 923925 h 650"/>
              <a:gd name="T16" fmla="*/ 1447800 w 1226"/>
              <a:gd name="T17" fmla="*/ 836613 h 650"/>
              <a:gd name="T18" fmla="*/ 1130300 w 1226"/>
              <a:gd name="T19" fmla="*/ 765175 h 650"/>
              <a:gd name="T20" fmla="*/ 668338 w 1226"/>
              <a:gd name="T21" fmla="*/ 952500 h 650"/>
              <a:gd name="T22" fmla="*/ 523875 w 1226"/>
              <a:gd name="T23" fmla="*/ 850900 h 650"/>
              <a:gd name="T24" fmla="*/ 263525 w 1226"/>
              <a:gd name="T25" fmla="*/ 836613 h 650"/>
              <a:gd name="T26" fmla="*/ 33338 w 1226"/>
              <a:gd name="T27" fmla="*/ 635000 h 650"/>
              <a:gd name="T28" fmla="*/ 76200 w 1226"/>
              <a:gd name="T29" fmla="*/ 331788 h 6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26" h="650">
                <a:moveTo>
                  <a:pt x="48" y="209"/>
                </a:moveTo>
                <a:cubicBezTo>
                  <a:pt x="157" y="46"/>
                  <a:pt x="424" y="42"/>
                  <a:pt x="584" y="27"/>
                </a:cubicBezTo>
                <a:cubicBezTo>
                  <a:pt x="729" y="13"/>
                  <a:pt x="1021" y="0"/>
                  <a:pt x="1021" y="0"/>
                </a:cubicBezTo>
                <a:cubicBezTo>
                  <a:pt x="1057" y="109"/>
                  <a:pt x="1093" y="235"/>
                  <a:pt x="1148" y="336"/>
                </a:cubicBezTo>
                <a:cubicBezTo>
                  <a:pt x="1163" y="364"/>
                  <a:pt x="1193" y="383"/>
                  <a:pt x="1212" y="409"/>
                </a:cubicBezTo>
                <a:cubicBezTo>
                  <a:pt x="1215" y="424"/>
                  <a:pt x="1226" y="440"/>
                  <a:pt x="1221" y="455"/>
                </a:cubicBezTo>
                <a:cubicBezTo>
                  <a:pt x="1215" y="471"/>
                  <a:pt x="1198" y="481"/>
                  <a:pt x="1184" y="491"/>
                </a:cubicBezTo>
                <a:cubicBezTo>
                  <a:pt x="1145" y="520"/>
                  <a:pt x="1086" y="566"/>
                  <a:pt x="1039" y="582"/>
                </a:cubicBezTo>
                <a:cubicBezTo>
                  <a:pt x="921" y="552"/>
                  <a:pt x="1150" y="613"/>
                  <a:pt x="912" y="527"/>
                </a:cubicBezTo>
                <a:cubicBezTo>
                  <a:pt x="825" y="496"/>
                  <a:pt x="790" y="493"/>
                  <a:pt x="712" y="482"/>
                </a:cubicBezTo>
                <a:cubicBezTo>
                  <a:pt x="665" y="650"/>
                  <a:pt x="653" y="591"/>
                  <a:pt x="421" y="600"/>
                </a:cubicBezTo>
                <a:cubicBezTo>
                  <a:pt x="395" y="562"/>
                  <a:pt x="373" y="554"/>
                  <a:pt x="330" y="536"/>
                </a:cubicBezTo>
                <a:cubicBezTo>
                  <a:pt x="254" y="557"/>
                  <a:pt x="255" y="554"/>
                  <a:pt x="166" y="527"/>
                </a:cubicBezTo>
                <a:cubicBezTo>
                  <a:pt x="119" y="480"/>
                  <a:pt x="62" y="455"/>
                  <a:pt x="21" y="400"/>
                </a:cubicBezTo>
                <a:cubicBezTo>
                  <a:pt x="31" y="225"/>
                  <a:pt x="0" y="282"/>
                  <a:pt x="48" y="209"/>
                </a:cubicBezTo>
                <a:close/>
              </a:path>
            </a:pathLst>
          </a:custGeom>
          <a:solidFill>
            <a:srgbClr val="FF9999"/>
          </a:solidFill>
          <a:ln w="2857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1092200" y="4729163"/>
            <a:ext cx="1112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altLang="it-IT" sz="1400" b="1">
                <a:solidFill>
                  <a:srgbClr val="000099"/>
                </a:solidFill>
                <a:latin typeface="Times New Roman" pitchFamily="18" charset="0"/>
              </a:rPr>
              <a:t>Complessità</a:t>
            </a:r>
          </a:p>
          <a:p>
            <a:pPr algn="ctr"/>
            <a:r>
              <a:rPr lang="it-IT" altLang="it-IT" sz="1400" b="1">
                <a:solidFill>
                  <a:srgbClr val="000099"/>
                </a:solidFill>
                <a:latin typeface="Times New Roman" pitchFamily="18" charset="0"/>
              </a:rPr>
              <a:t>sociale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3325552" y="1935163"/>
            <a:ext cx="62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7%</a:t>
            </a:r>
            <a:endParaRPr lang="it-IT" sz="24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5536729" y="2964094"/>
            <a:ext cx="62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7%</a:t>
            </a:r>
            <a:endParaRPr lang="it-IT" sz="24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941426" y="5271591"/>
            <a:ext cx="782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17%</a:t>
            </a:r>
            <a:endParaRPr lang="it-IT" sz="24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805068" y="1926542"/>
            <a:ext cx="62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9</a:t>
            </a:r>
            <a:r>
              <a:rPr lang="it-IT" sz="2400" b="1" dirty="0" smtClean="0"/>
              <a:t>%</a:t>
            </a:r>
            <a:endParaRPr lang="it-IT" sz="24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3145232" y="5271591"/>
            <a:ext cx="80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33%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5194426" y="4422118"/>
            <a:ext cx="62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4</a:t>
            </a:r>
            <a:r>
              <a:rPr lang="it-IT" sz="2400" b="1" dirty="0" smtClean="0"/>
              <a:t>%</a:t>
            </a:r>
            <a:endParaRPr lang="it-IT" sz="2400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353273" y="3077205"/>
            <a:ext cx="84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22%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649244" y="4119572"/>
            <a:ext cx="62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0</a:t>
            </a:r>
            <a:r>
              <a:rPr lang="it-IT" sz="2400" b="1" dirty="0" smtClean="0"/>
              <a:t>%</a:t>
            </a:r>
            <a:endParaRPr lang="it-IT" sz="2400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3436277" y="3039343"/>
            <a:ext cx="91969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29%</a:t>
            </a:r>
            <a:endParaRPr lang="it-IT" sz="24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372381" y="3039343"/>
            <a:ext cx="91969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16%</a:t>
            </a:r>
            <a:endParaRPr lang="it-IT" sz="24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3419872" y="3501008"/>
            <a:ext cx="9196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33%</a:t>
            </a:r>
            <a:endParaRPr lang="it-IT" sz="2400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4355976" y="3543399"/>
            <a:ext cx="91969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21%</a:t>
            </a:r>
            <a:endParaRPr lang="it-IT" sz="2400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6701966" y="620688"/>
            <a:ext cx="1683667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REALTA’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2240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 flipH="1">
            <a:off x="4354970" y="692696"/>
            <a:ext cx="1" cy="5544616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1371600" y="3489325"/>
            <a:ext cx="6172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979712" y="6237312"/>
            <a:ext cx="47505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000" b="1" dirty="0">
                <a:solidFill>
                  <a:srgbClr val="000099"/>
                </a:solidFill>
                <a:latin typeface="Times New Roman" pitchFamily="18" charset="0"/>
              </a:rPr>
              <a:t>Fini </a:t>
            </a:r>
            <a:r>
              <a:rPr lang="it-IT" altLang="it-IT" sz="2000" b="1" dirty="0" smtClean="0">
                <a:solidFill>
                  <a:srgbClr val="000099"/>
                </a:solidFill>
                <a:latin typeface="Times New Roman" pitchFamily="18" charset="0"/>
              </a:rPr>
              <a:t>divergenti, relazione, soggettività</a:t>
            </a:r>
            <a:endParaRPr lang="it-IT" altLang="it-IT" sz="2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95513" y="220578"/>
            <a:ext cx="419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000" b="1" dirty="0">
                <a:solidFill>
                  <a:srgbClr val="000099"/>
                </a:solidFill>
                <a:latin typeface="Times New Roman" pitchFamily="18" charset="0"/>
              </a:rPr>
              <a:t>Fini convergenti </a:t>
            </a:r>
            <a:r>
              <a:rPr lang="it-IT" altLang="it-IT" sz="2000" b="1" dirty="0" smtClean="0">
                <a:solidFill>
                  <a:srgbClr val="000099"/>
                </a:solidFill>
                <a:latin typeface="Times New Roman" pitchFamily="18" charset="0"/>
              </a:rPr>
              <a:t>, calcolo, oggettività</a:t>
            </a:r>
            <a:endParaRPr lang="it-IT" altLang="it-IT" sz="2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44463" y="3213100"/>
            <a:ext cx="12271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000" b="1" dirty="0" smtClean="0">
                <a:solidFill>
                  <a:srgbClr val="000099"/>
                </a:solidFill>
                <a:latin typeface="Times New Roman" pitchFamily="18" charset="0"/>
              </a:rPr>
              <a:t>Interno, dentro </a:t>
            </a:r>
            <a:r>
              <a:rPr lang="it-IT" altLang="it-IT" sz="2000" b="1" dirty="0">
                <a:solidFill>
                  <a:srgbClr val="000099"/>
                </a:solidFill>
                <a:latin typeface="Times New Roman" pitchFamily="18" charset="0"/>
              </a:rPr>
              <a:t>i confini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543800" y="3184525"/>
            <a:ext cx="1600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000" b="1" dirty="0" smtClean="0">
                <a:solidFill>
                  <a:srgbClr val="000099"/>
                </a:solidFill>
                <a:latin typeface="Times New Roman" pitchFamily="18" charset="0"/>
              </a:rPr>
              <a:t>Esterno, oltre </a:t>
            </a:r>
            <a:r>
              <a:rPr lang="it-IT" altLang="it-IT" sz="2000" b="1" dirty="0">
                <a:solidFill>
                  <a:srgbClr val="000099"/>
                </a:solidFill>
                <a:latin typeface="Times New Roman" pitchFamily="18" charset="0"/>
              </a:rPr>
              <a:t>i confini</a:t>
            </a:r>
            <a:endParaRPr lang="it-IT" altLang="it-IT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107013" y="1555750"/>
            <a:ext cx="1138238" cy="36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 dirty="0">
                <a:solidFill>
                  <a:srgbClr val="000099"/>
                </a:solidFill>
              </a:rPr>
              <a:t>Macchina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979712" y="2599750"/>
            <a:ext cx="1374775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1600" b="1" dirty="0" smtClean="0">
                <a:solidFill>
                  <a:srgbClr val="000099"/>
                </a:solidFill>
              </a:rPr>
              <a:t>Digital </a:t>
            </a:r>
            <a:r>
              <a:rPr lang="it-IT" altLang="it-IT" sz="1600" b="1" dirty="0" err="1" smtClean="0">
                <a:solidFill>
                  <a:srgbClr val="000099"/>
                </a:solidFill>
              </a:rPr>
              <a:t>Factory</a:t>
            </a:r>
            <a:endParaRPr lang="it-IT" altLang="it-IT" sz="1600" b="1" dirty="0">
              <a:solidFill>
                <a:srgbClr val="000099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672925" y="4025902"/>
            <a:ext cx="766762" cy="36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>
                <a:solidFill>
                  <a:srgbClr val="000099"/>
                </a:solidFill>
              </a:rPr>
              <a:t>Clan  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935977" y="4902840"/>
            <a:ext cx="1046162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 dirty="0" smtClean="0">
                <a:solidFill>
                  <a:srgbClr val="000099"/>
                </a:solidFill>
              </a:rPr>
              <a:t>Sistema di potere</a:t>
            </a:r>
            <a:endParaRPr lang="it-IT" altLang="it-IT" sz="1600" b="1" dirty="0">
              <a:solidFill>
                <a:srgbClr val="000099"/>
              </a:solidFill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499992" y="4753087"/>
            <a:ext cx="1444625" cy="36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>
                <a:solidFill>
                  <a:srgbClr val="000099"/>
                </a:solidFill>
              </a:rPr>
              <a:t>Idea creativa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5066654" y="4026550"/>
            <a:ext cx="1521570" cy="3385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 dirty="0" smtClean="0">
                <a:solidFill>
                  <a:srgbClr val="000099"/>
                </a:solidFill>
              </a:rPr>
              <a:t>Global Brain  </a:t>
            </a:r>
            <a:endParaRPr lang="it-IT" altLang="it-IT" sz="1600" b="1" dirty="0">
              <a:solidFill>
                <a:srgbClr val="000099"/>
              </a:solidFill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4983162" y="2463869"/>
            <a:ext cx="1285875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1600" b="1">
                <a:solidFill>
                  <a:srgbClr val="000099"/>
                </a:solidFill>
              </a:rPr>
              <a:t>Organismo</a:t>
            </a:r>
          </a:p>
          <a:p>
            <a:pPr algn="ctr" eaLnBrk="1" hangingPunct="1"/>
            <a:r>
              <a:rPr lang="it-IT" altLang="it-IT" sz="1600" b="1">
                <a:solidFill>
                  <a:srgbClr val="000099"/>
                </a:solidFill>
              </a:rPr>
              <a:t>vivente</a:t>
            </a: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4611688" y="1633538"/>
            <a:ext cx="1014412" cy="36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 b="1">
                <a:solidFill>
                  <a:srgbClr val="000099"/>
                </a:solidFill>
              </a:rPr>
              <a:t>Cervello</a:t>
            </a:r>
          </a:p>
        </p:txBody>
      </p:sp>
      <p:sp>
        <p:nvSpPr>
          <p:cNvPr id="16" name="Freeform 23"/>
          <p:cNvSpPr>
            <a:spLocks/>
          </p:cNvSpPr>
          <p:nvPr/>
        </p:nvSpPr>
        <p:spPr bwMode="auto">
          <a:xfrm>
            <a:off x="825500" y="1173163"/>
            <a:ext cx="1946275" cy="1031875"/>
          </a:xfrm>
          <a:custGeom>
            <a:avLst/>
            <a:gdLst>
              <a:gd name="T0" fmla="*/ 76200 w 1226"/>
              <a:gd name="T1" fmla="*/ 331788 h 650"/>
              <a:gd name="T2" fmla="*/ 927100 w 1226"/>
              <a:gd name="T3" fmla="*/ 42863 h 650"/>
              <a:gd name="T4" fmla="*/ 1620838 w 1226"/>
              <a:gd name="T5" fmla="*/ 0 h 650"/>
              <a:gd name="T6" fmla="*/ 1822450 w 1226"/>
              <a:gd name="T7" fmla="*/ 533400 h 650"/>
              <a:gd name="T8" fmla="*/ 1924050 w 1226"/>
              <a:gd name="T9" fmla="*/ 649288 h 650"/>
              <a:gd name="T10" fmla="*/ 1938338 w 1226"/>
              <a:gd name="T11" fmla="*/ 722313 h 650"/>
              <a:gd name="T12" fmla="*/ 1879600 w 1226"/>
              <a:gd name="T13" fmla="*/ 779463 h 650"/>
              <a:gd name="T14" fmla="*/ 1649413 w 1226"/>
              <a:gd name="T15" fmla="*/ 923925 h 650"/>
              <a:gd name="T16" fmla="*/ 1447800 w 1226"/>
              <a:gd name="T17" fmla="*/ 836613 h 650"/>
              <a:gd name="T18" fmla="*/ 1130300 w 1226"/>
              <a:gd name="T19" fmla="*/ 765175 h 650"/>
              <a:gd name="T20" fmla="*/ 668338 w 1226"/>
              <a:gd name="T21" fmla="*/ 952500 h 650"/>
              <a:gd name="T22" fmla="*/ 523875 w 1226"/>
              <a:gd name="T23" fmla="*/ 850900 h 650"/>
              <a:gd name="T24" fmla="*/ 263525 w 1226"/>
              <a:gd name="T25" fmla="*/ 836613 h 650"/>
              <a:gd name="T26" fmla="*/ 33338 w 1226"/>
              <a:gd name="T27" fmla="*/ 635000 h 650"/>
              <a:gd name="T28" fmla="*/ 76200 w 1226"/>
              <a:gd name="T29" fmla="*/ 331788 h 6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26" h="650">
                <a:moveTo>
                  <a:pt x="48" y="209"/>
                </a:moveTo>
                <a:cubicBezTo>
                  <a:pt x="157" y="46"/>
                  <a:pt x="424" y="42"/>
                  <a:pt x="584" y="27"/>
                </a:cubicBezTo>
                <a:cubicBezTo>
                  <a:pt x="729" y="13"/>
                  <a:pt x="1021" y="0"/>
                  <a:pt x="1021" y="0"/>
                </a:cubicBezTo>
                <a:cubicBezTo>
                  <a:pt x="1057" y="109"/>
                  <a:pt x="1093" y="235"/>
                  <a:pt x="1148" y="336"/>
                </a:cubicBezTo>
                <a:cubicBezTo>
                  <a:pt x="1163" y="364"/>
                  <a:pt x="1193" y="383"/>
                  <a:pt x="1212" y="409"/>
                </a:cubicBezTo>
                <a:cubicBezTo>
                  <a:pt x="1215" y="424"/>
                  <a:pt x="1226" y="440"/>
                  <a:pt x="1221" y="455"/>
                </a:cubicBezTo>
                <a:cubicBezTo>
                  <a:pt x="1215" y="471"/>
                  <a:pt x="1198" y="481"/>
                  <a:pt x="1184" y="491"/>
                </a:cubicBezTo>
                <a:cubicBezTo>
                  <a:pt x="1145" y="520"/>
                  <a:pt x="1086" y="566"/>
                  <a:pt x="1039" y="582"/>
                </a:cubicBezTo>
                <a:cubicBezTo>
                  <a:pt x="921" y="552"/>
                  <a:pt x="1150" y="613"/>
                  <a:pt x="912" y="527"/>
                </a:cubicBezTo>
                <a:cubicBezTo>
                  <a:pt x="825" y="496"/>
                  <a:pt x="790" y="493"/>
                  <a:pt x="712" y="482"/>
                </a:cubicBezTo>
                <a:cubicBezTo>
                  <a:pt x="665" y="650"/>
                  <a:pt x="653" y="591"/>
                  <a:pt x="421" y="600"/>
                </a:cubicBezTo>
                <a:cubicBezTo>
                  <a:pt x="395" y="562"/>
                  <a:pt x="373" y="554"/>
                  <a:pt x="330" y="536"/>
                </a:cubicBezTo>
                <a:cubicBezTo>
                  <a:pt x="254" y="557"/>
                  <a:pt x="255" y="554"/>
                  <a:pt x="166" y="527"/>
                </a:cubicBezTo>
                <a:cubicBezTo>
                  <a:pt x="119" y="480"/>
                  <a:pt x="62" y="455"/>
                  <a:pt x="21" y="400"/>
                </a:cubicBezTo>
                <a:cubicBezTo>
                  <a:pt x="31" y="225"/>
                  <a:pt x="0" y="282"/>
                  <a:pt x="48" y="209"/>
                </a:cubicBezTo>
                <a:close/>
              </a:path>
            </a:pathLst>
          </a:custGeom>
          <a:solidFill>
            <a:srgbClr val="CCECFF"/>
          </a:solidFill>
          <a:ln w="2857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130300" y="1417638"/>
            <a:ext cx="1112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altLang="it-IT" sz="1400" b="1">
                <a:solidFill>
                  <a:srgbClr val="000099"/>
                </a:solidFill>
                <a:latin typeface="Times New Roman" pitchFamily="18" charset="0"/>
              </a:rPr>
              <a:t>Complessità</a:t>
            </a:r>
          </a:p>
          <a:p>
            <a:pPr algn="ctr"/>
            <a:r>
              <a:rPr lang="it-IT" altLang="it-IT" sz="1400" b="1">
                <a:solidFill>
                  <a:srgbClr val="000099"/>
                </a:solidFill>
                <a:latin typeface="Times New Roman" pitchFamily="18" charset="0"/>
              </a:rPr>
              <a:t>tecnica</a:t>
            </a:r>
          </a:p>
        </p:txBody>
      </p:sp>
      <p:sp>
        <p:nvSpPr>
          <p:cNvPr id="18" name="Freeform 25"/>
          <p:cNvSpPr>
            <a:spLocks/>
          </p:cNvSpPr>
          <p:nvPr/>
        </p:nvSpPr>
        <p:spPr bwMode="auto">
          <a:xfrm>
            <a:off x="6081713" y="1389063"/>
            <a:ext cx="1946275" cy="1031875"/>
          </a:xfrm>
          <a:custGeom>
            <a:avLst/>
            <a:gdLst>
              <a:gd name="T0" fmla="*/ 76200 w 1226"/>
              <a:gd name="T1" fmla="*/ 331788 h 650"/>
              <a:gd name="T2" fmla="*/ 927100 w 1226"/>
              <a:gd name="T3" fmla="*/ 42863 h 650"/>
              <a:gd name="T4" fmla="*/ 1620838 w 1226"/>
              <a:gd name="T5" fmla="*/ 0 h 650"/>
              <a:gd name="T6" fmla="*/ 1822450 w 1226"/>
              <a:gd name="T7" fmla="*/ 533400 h 650"/>
              <a:gd name="T8" fmla="*/ 1924050 w 1226"/>
              <a:gd name="T9" fmla="*/ 649288 h 650"/>
              <a:gd name="T10" fmla="*/ 1938338 w 1226"/>
              <a:gd name="T11" fmla="*/ 722313 h 650"/>
              <a:gd name="T12" fmla="*/ 1879600 w 1226"/>
              <a:gd name="T13" fmla="*/ 779463 h 650"/>
              <a:gd name="T14" fmla="*/ 1649413 w 1226"/>
              <a:gd name="T15" fmla="*/ 923925 h 650"/>
              <a:gd name="T16" fmla="*/ 1447800 w 1226"/>
              <a:gd name="T17" fmla="*/ 836613 h 650"/>
              <a:gd name="T18" fmla="*/ 1130300 w 1226"/>
              <a:gd name="T19" fmla="*/ 765175 h 650"/>
              <a:gd name="T20" fmla="*/ 668338 w 1226"/>
              <a:gd name="T21" fmla="*/ 952500 h 650"/>
              <a:gd name="T22" fmla="*/ 523875 w 1226"/>
              <a:gd name="T23" fmla="*/ 850900 h 650"/>
              <a:gd name="T24" fmla="*/ 263525 w 1226"/>
              <a:gd name="T25" fmla="*/ 836613 h 650"/>
              <a:gd name="T26" fmla="*/ 33338 w 1226"/>
              <a:gd name="T27" fmla="*/ 635000 h 650"/>
              <a:gd name="T28" fmla="*/ 76200 w 1226"/>
              <a:gd name="T29" fmla="*/ 331788 h 6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26" h="650">
                <a:moveTo>
                  <a:pt x="48" y="209"/>
                </a:moveTo>
                <a:cubicBezTo>
                  <a:pt x="157" y="46"/>
                  <a:pt x="424" y="42"/>
                  <a:pt x="584" y="27"/>
                </a:cubicBezTo>
                <a:cubicBezTo>
                  <a:pt x="729" y="13"/>
                  <a:pt x="1021" y="0"/>
                  <a:pt x="1021" y="0"/>
                </a:cubicBezTo>
                <a:cubicBezTo>
                  <a:pt x="1057" y="109"/>
                  <a:pt x="1093" y="235"/>
                  <a:pt x="1148" y="336"/>
                </a:cubicBezTo>
                <a:cubicBezTo>
                  <a:pt x="1163" y="364"/>
                  <a:pt x="1193" y="383"/>
                  <a:pt x="1212" y="409"/>
                </a:cubicBezTo>
                <a:cubicBezTo>
                  <a:pt x="1215" y="424"/>
                  <a:pt x="1226" y="440"/>
                  <a:pt x="1221" y="455"/>
                </a:cubicBezTo>
                <a:cubicBezTo>
                  <a:pt x="1215" y="471"/>
                  <a:pt x="1198" y="481"/>
                  <a:pt x="1184" y="491"/>
                </a:cubicBezTo>
                <a:cubicBezTo>
                  <a:pt x="1145" y="520"/>
                  <a:pt x="1086" y="566"/>
                  <a:pt x="1039" y="582"/>
                </a:cubicBezTo>
                <a:cubicBezTo>
                  <a:pt x="921" y="552"/>
                  <a:pt x="1150" y="613"/>
                  <a:pt x="912" y="527"/>
                </a:cubicBezTo>
                <a:cubicBezTo>
                  <a:pt x="825" y="496"/>
                  <a:pt x="790" y="493"/>
                  <a:pt x="712" y="482"/>
                </a:cubicBezTo>
                <a:cubicBezTo>
                  <a:pt x="665" y="650"/>
                  <a:pt x="653" y="591"/>
                  <a:pt x="421" y="600"/>
                </a:cubicBezTo>
                <a:cubicBezTo>
                  <a:pt x="395" y="562"/>
                  <a:pt x="373" y="554"/>
                  <a:pt x="330" y="536"/>
                </a:cubicBezTo>
                <a:cubicBezTo>
                  <a:pt x="254" y="557"/>
                  <a:pt x="255" y="554"/>
                  <a:pt x="166" y="527"/>
                </a:cubicBezTo>
                <a:cubicBezTo>
                  <a:pt x="119" y="480"/>
                  <a:pt x="62" y="455"/>
                  <a:pt x="21" y="400"/>
                </a:cubicBezTo>
                <a:cubicBezTo>
                  <a:pt x="31" y="225"/>
                  <a:pt x="0" y="282"/>
                  <a:pt x="48" y="209"/>
                </a:cubicBezTo>
                <a:close/>
              </a:path>
            </a:pathLst>
          </a:custGeom>
          <a:solidFill>
            <a:srgbClr val="FFFF00"/>
          </a:solidFill>
          <a:ln w="2857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386513" y="1633538"/>
            <a:ext cx="11128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altLang="it-IT" sz="1400" b="1">
                <a:solidFill>
                  <a:srgbClr val="000099"/>
                </a:solidFill>
                <a:latin typeface="Times New Roman" pitchFamily="18" charset="0"/>
              </a:rPr>
              <a:t>Complessità</a:t>
            </a:r>
          </a:p>
          <a:p>
            <a:pPr algn="ctr"/>
            <a:r>
              <a:rPr lang="it-IT" altLang="it-IT" sz="1400" b="1">
                <a:solidFill>
                  <a:srgbClr val="000099"/>
                </a:solidFill>
                <a:latin typeface="Times New Roman" pitchFamily="18" charset="0"/>
              </a:rPr>
              <a:t>strategica</a:t>
            </a:r>
          </a:p>
        </p:txBody>
      </p:sp>
      <p:sp>
        <p:nvSpPr>
          <p:cNvPr id="20" name="Freeform 27"/>
          <p:cNvSpPr>
            <a:spLocks/>
          </p:cNvSpPr>
          <p:nvPr/>
        </p:nvSpPr>
        <p:spPr bwMode="auto">
          <a:xfrm>
            <a:off x="6011863" y="4629150"/>
            <a:ext cx="1946275" cy="1031875"/>
          </a:xfrm>
          <a:custGeom>
            <a:avLst/>
            <a:gdLst>
              <a:gd name="T0" fmla="*/ 76200 w 1226"/>
              <a:gd name="T1" fmla="*/ 331788 h 650"/>
              <a:gd name="T2" fmla="*/ 927100 w 1226"/>
              <a:gd name="T3" fmla="*/ 42863 h 650"/>
              <a:gd name="T4" fmla="*/ 1620838 w 1226"/>
              <a:gd name="T5" fmla="*/ 0 h 650"/>
              <a:gd name="T6" fmla="*/ 1822450 w 1226"/>
              <a:gd name="T7" fmla="*/ 533400 h 650"/>
              <a:gd name="T8" fmla="*/ 1924050 w 1226"/>
              <a:gd name="T9" fmla="*/ 649288 h 650"/>
              <a:gd name="T10" fmla="*/ 1938338 w 1226"/>
              <a:gd name="T11" fmla="*/ 722313 h 650"/>
              <a:gd name="T12" fmla="*/ 1879600 w 1226"/>
              <a:gd name="T13" fmla="*/ 779463 h 650"/>
              <a:gd name="T14" fmla="*/ 1649413 w 1226"/>
              <a:gd name="T15" fmla="*/ 923925 h 650"/>
              <a:gd name="T16" fmla="*/ 1447800 w 1226"/>
              <a:gd name="T17" fmla="*/ 836613 h 650"/>
              <a:gd name="T18" fmla="*/ 1130300 w 1226"/>
              <a:gd name="T19" fmla="*/ 765175 h 650"/>
              <a:gd name="T20" fmla="*/ 668338 w 1226"/>
              <a:gd name="T21" fmla="*/ 952500 h 650"/>
              <a:gd name="T22" fmla="*/ 523875 w 1226"/>
              <a:gd name="T23" fmla="*/ 850900 h 650"/>
              <a:gd name="T24" fmla="*/ 263525 w 1226"/>
              <a:gd name="T25" fmla="*/ 836613 h 650"/>
              <a:gd name="T26" fmla="*/ 33338 w 1226"/>
              <a:gd name="T27" fmla="*/ 635000 h 650"/>
              <a:gd name="T28" fmla="*/ 76200 w 1226"/>
              <a:gd name="T29" fmla="*/ 331788 h 6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26" h="650">
                <a:moveTo>
                  <a:pt x="48" y="209"/>
                </a:moveTo>
                <a:cubicBezTo>
                  <a:pt x="157" y="46"/>
                  <a:pt x="424" y="42"/>
                  <a:pt x="584" y="27"/>
                </a:cubicBezTo>
                <a:cubicBezTo>
                  <a:pt x="729" y="13"/>
                  <a:pt x="1021" y="0"/>
                  <a:pt x="1021" y="0"/>
                </a:cubicBezTo>
                <a:cubicBezTo>
                  <a:pt x="1057" y="109"/>
                  <a:pt x="1093" y="235"/>
                  <a:pt x="1148" y="336"/>
                </a:cubicBezTo>
                <a:cubicBezTo>
                  <a:pt x="1163" y="364"/>
                  <a:pt x="1193" y="383"/>
                  <a:pt x="1212" y="409"/>
                </a:cubicBezTo>
                <a:cubicBezTo>
                  <a:pt x="1215" y="424"/>
                  <a:pt x="1226" y="440"/>
                  <a:pt x="1221" y="455"/>
                </a:cubicBezTo>
                <a:cubicBezTo>
                  <a:pt x="1215" y="471"/>
                  <a:pt x="1198" y="481"/>
                  <a:pt x="1184" y="491"/>
                </a:cubicBezTo>
                <a:cubicBezTo>
                  <a:pt x="1145" y="520"/>
                  <a:pt x="1086" y="566"/>
                  <a:pt x="1039" y="582"/>
                </a:cubicBezTo>
                <a:cubicBezTo>
                  <a:pt x="921" y="552"/>
                  <a:pt x="1150" y="613"/>
                  <a:pt x="912" y="527"/>
                </a:cubicBezTo>
                <a:cubicBezTo>
                  <a:pt x="825" y="496"/>
                  <a:pt x="790" y="493"/>
                  <a:pt x="712" y="482"/>
                </a:cubicBezTo>
                <a:cubicBezTo>
                  <a:pt x="665" y="650"/>
                  <a:pt x="653" y="591"/>
                  <a:pt x="421" y="600"/>
                </a:cubicBezTo>
                <a:cubicBezTo>
                  <a:pt x="395" y="562"/>
                  <a:pt x="373" y="554"/>
                  <a:pt x="330" y="536"/>
                </a:cubicBezTo>
                <a:cubicBezTo>
                  <a:pt x="254" y="557"/>
                  <a:pt x="255" y="554"/>
                  <a:pt x="166" y="527"/>
                </a:cubicBezTo>
                <a:cubicBezTo>
                  <a:pt x="119" y="480"/>
                  <a:pt x="62" y="455"/>
                  <a:pt x="21" y="400"/>
                </a:cubicBezTo>
                <a:cubicBezTo>
                  <a:pt x="31" y="225"/>
                  <a:pt x="0" y="282"/>
                  <a:pt x="48" y="209"/>
                </a:cubicBezTo>
                <a:close/>
              </a:path>
            </a:pathLst>
          </a:custGeom>
          <a:solidFill>
            <a:srgbClr val="99FF33"/>
          </a:solidFill>
          <a:ln w="2857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6311870" y="4873625"/>
            <a:ext cx="11224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altLang="it-IT" sz="1400" b="1" dirty="0">
                <a:solidFill>
                  <a:srgbClr val="000099"/>
                </a:solidFill>
                <a:latin typeface="Times New Roman" pitchFamily="18" charset="0"/>
              </a:rPr>
              <a:t>Complessità</a:t>
            </a:r>
          </a:p>
          <a:p>
            <a:pPr algn="ctr"/>
            <a:r>
              <a:rPr lang="it-IT" altLang="it-IT" sz="1400" b="1" dirty="0" smtClean="0">
                <a:solidFill>
                  <a:srgbClr val="000099"/>
                </a:solidFill>
                <a:latin typeface="Times New Roman" pitchFamily="18" charset="0"/>
              </a:rPr>
              <a:t>Del 4° tipo</a:t>
            </a:r>
            <a:endParaRPr lang="it-IT" altLang="it-IT" sz="1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2" name="Freeform 29"/>
          <p:cNvSpPr>
            <a:spLocks/>
          </p:cNvSpPr>
          <p:nvPr/>
        </p:nvSpPr>
        <p:spPr bwMode="auto">
          <a:xfrm>
            <a:off x="681038" y="4484688"/>
            <a:ext cx="1946275" cy="1031875"/>
          </a:xfrm>
          <a:custGeom>
            <a:avLst/>
            <a:gdLst>
              <a:gd name="T0" fmla="*/ 76200 w 1226"/>
              <a:gd name="T1" fmla="*/ 331788 h 650"/>
              <a:gd name="T2" fmla="*/ 927100 w 1226"/>
              <a:gd name="T3" fmla="*/ 42863 h 650"/>
              <a:gd name="T4" fmla="*/ 1620838 w 1226"/>
              <a:gd name="T5" fmla="*/ 0 h 650"/>
              <a:gd name="T6" fmla="*/ 1822450 w 1226"/>
              <a:gd name="T7" fmla="*/ 533400 h 650"/>
              <a:gd name="T8" fmla="*/ 1924050 w 1226"/>
              <a:gd name="T9" fmla="*/ 649288 h 650"/>
              <a:gd name="T10" fmla="*/ 1938338 w 1226"/>
              <a:gd name="T11" fmla="*/ 722313 h 650"/>
              <a:gd name="T12" fmla="*/ 1879600 w 1226"/>
              <a:gd name="T13" fmla="*/ 779463 h 650"/>
              <a:gd name="T14" fmla="*/ 1649413 w 1226"/>
              <a:gd name="T15" fmla="*/ 923925 h 650"/>
              <a:gd name="T16" fmla="*/ 1447800 w 1226"/>
              <a:gd name="T17" fmla="*/ 836613 h 650"/>
              <a:gd name="T18" fmla="*/ 1130300 w 1226"/>
              <a:gd name="T19" fmla="*/ 765175 h 650"/>
              <a:gd name="T20" fmla="*/ 668338 w 1226"/>
              <a:gd name="T21" fmla="*/ 952500 h 650"/>
              <a:gd name="T22" fmla="*/ 523875 w 1226"/>
              <a:gd name="T23" fmla="*/ 850900 h 650"/>
              <a:gd name="T24" fmla="*/ 263525 w 1226"/>
              <a:gd name="T25" fmla="*/ 836613 h 650"/>
              <a:gd name="T26" fmla="*/ 33338 w 1226"/>
              <a:gd name="T27" fmla="*/ 635000 h 650"/>
              <a:gd name="T28" fmla="*/ 76200 w 1226"/>
              <a:gd name="T29" fmla="*/ 331788 h 6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26" h="650">
                <a:moveTo>
                  <a:pt x="48" y="209"/>
                </a:moveTo>
                <a:cubicBezTo>
                  <a:pt x="157" y="46"/>
                  <a:pt x="424" y="42"/>
                  <a:pt x="584" y="27"/>
                </a:cubicBezTo>
                <a:cubicBezTo>
                  <a:pt x="729" y="13"/>
                  <a:pt x="1021" y="0"/>
                  <a:pt x="1021" y="0"/>
                </a:cubicBezTo>
                <a:cubicBezTo>
                  <a:pt x="1057" y="109"/>
                  <a:pt x="1093" y="235"/>
                  <a:pt x="1148" y="336"/>
                </a:cubicBezTo>
                <a:cubicBezTo>
                  <a:pt x="1163" y="364"/>
                  <a:pt x="1193" y="383"/>
                  <a:pt x="1212" y="409"/>
                </a:cubicBezTo>
                <a:cubicBezTo>
                  <a:pt x="1215" y="424"/>
                  <a:pt x="1226" y="440"/>
                  <a:pt x="1221" y="455"/>
                </a:cubicBezTo>
                <a:cubicBezTo>
                  <a:pt x="1215" y="471"/>
                  <a:pt x="1198" y="481"/>
                  <a:pt x="1184" y="491"/>
                </a:cubicBezTo>
                <a:cubicBezTo>
                  <a:pt x="1145" y="520"/>
                  <a:pt x="1086" y="566"/>
                  <a:pt x="1039" y="582"/>
                </a:cubicBezTo>
                <a:cubicBezTo>
                  <a:pt x="921" y="552"/>
                  <a:pt x="1150" y="613"/>
                  <a:pt x="912" y="527"/>
                </a:cubicBezTo>
                <a:cubicBezTo>
                  <a:pt x="825" y="496"/>
                  <a:pt x="790" y="493"/>
                  <a:pt x="712" y="482"/>
                </a:cubicBezTo>
                <a:cubicBezTo>
                  <a:pt x="665" y="650"/>
                  <a:pt x="653" y="591"/>
                  <a:pt x="421" y="600"/>
                </a:cubicBezTo>
                <a:cubicBezTo>
                  <a:pt x="395" y="562"/>
                  <a:pt x="373" y="554"/>
                  <a:pt x="330" y="536"/>
                </a:cubicBezTo>
                <a:cubicBezTo>
                  <a:pt x="254" y="557"/>
                  <a:pt x="255" y="554"/>
                  <a:pt x="166" y="527"/>
                </a:cubicBezTo>
                <a:cubicBezTo>
                  <a:pt x="119" y="480"/>
                  <a:pt x="62" y="455"/>
                  <a:pt x="21" y="400"/>
                </a:cubicBezTo>
                <a:cubicBezTo>
                  <a:pt x="31" y="225"/>
                  <a:pt x="0" y="282"/>
                  <a:pt x="48" y="209"/>
                </a:cubicBezTo>
                <a:close/>
              </a:path>
            </a:pathLst>
          </a:custGeom>
          <a:solidFill>
            <a:srgbClr val="FF9999"/>
          </a:solidFill>
          <a:ln w="2857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1092200" y="4729163"/>
            <a:ext cx="1112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altLang="it-IT" sz="1400" b="1">
                <a:solidFill>
                  <a:srgbClr val="000099"/>
                </a:solidFill>
                <a:latin typeface="Times New Roman" pitchFamily="18" charset="0"/>
              </a:rPr>
              <a:t>Complessità</a:t>
            </a:r>
          </a:p>
          <a:p>
            <a:pPr algn="ctr"/>
            <a:r>
              <a:rPr lang="it-IT" altLang="it-IT" sz="1400" b="1">
                <a:solidFill>
                  <a:srgbClr val="000099"/>
                </a:solidFill>
                <a:latin typeface="Times New Roman" pitchFamily="18" charset="0"/>
              </a:rPr>
              <a:t>sociale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3325552" y="1935163"/>
            <a:ext cx="62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0</a:t>
            </a:r>
            <a:r>
              <a:rPr lang="it-IT" sz="2400" b="1" dirty="0" smtClean="0"/>
              <a:t>%</a:t>
            </a:r>
            <a:endParaRPr lang="it-IT" sz="24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805068" y="1959273"/>
            <a:ext cx="62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3</a:t>
            </a:r>
            <a:r>
              <a:rPr lang="it-IT" sz="2400" b="1" dirty="0" smtClean="0"/>
              <a:t>%</a:t>
            </a:r>
            <a:endParaRPr lang="it-IT" sz="24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979712" y="3111351"/>
            <a:ext cx="1127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4,5%</a:t>
            </a:r>
            <a:endParaRPr lang="it-IT" sz="24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627784" y="4335487"/>
            <a:ext cx="86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61%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935977" y="5487615"/>
            <a:ext cx="891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1,5%</a:t>
            </a:r>
            <a:endParaRPr lang="it-IT" sz="2400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5429876" y="3052492"/>
            <a:ext cx="79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1,5%</a:t>
            </a:r>
            <a:endParaRPr lang="it-IT" sz="2400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5194426" y="4263479"/>
            <a:ext cx="111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4,5%</a:t>
            </a:r>
            <a:endParaRPr lang="it-IT" sz="24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4680221" y="5127575"/>
            <a:ext cx="878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24%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436277" y="3039343"/>
            <a:ext cx="91969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4,5%</a:t>
            </a:r>
            <a:endParaRPr lang="it-IT" sz="24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3039343"/>
            <a:ext cx="91969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4,5%</a:t>
            </a:r>
            <a:endParaRPr lang="it-IT" sz="24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3107014" y="3543399"/>
            <a:ext cx="123255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62,5%</a:t>
            </a:r>
            <a:endParaRPr lang="it-IT" sz="2400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4355976" y="3543399"/>
            <a:ext cx="118171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28,5%</a:t>
            </a:r>
            <a:endParaRPr lang="it-IT" sz="2400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6269038" y="620688"/>
            <a:ext cx="21165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DESIDERIO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4252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b="1" dirty="0" smtClean="0">
                <a:solidFill>
                  <a:srgbClr val="EA2302"/>
                </a:solidFill>
              </a:rPr>
              <a:t>Macchina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825750"/>
            <a:ext cx="49784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000" dirty="0" smtClean="0"/>
              <a:t>L’organizzazione è un’ entità che si caratterizza per standardizzazione e ripetitività;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 smtClean="0"/>
              <a:t>L’individuo agisce come </a:t>
            </a:r>
            <a:r>
              <a:rPr lang="it-IT" altLang="it-IT" sz="2000" i="1" dirty="0" smtClean="0"/>
              <a:t>homo</a:t>
            </a:r>
            <a:r>
              <a:rPr lang="it-IT" altLang="it-IT" sz="2000" dirty="0" smtClean="0"/>
              <a:t> </a:t>
            </a:r>
            <a:r>
              <a:rPr lang="it-IT" altLang="it-IT" sz="2000" i="1" dirty="0" err="1" smtClean="0"/>
              <a:t>economicus</a:t>
            </a:r>
            <a:r>
              <a:rPr lang="it-IT" altLang="it-IT" sz="2000" dirty="0" smtClean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 smtClean="0"/>
              <a:t>Il funzionamento interno è condizionato dai cambiamenti di tipo tecnologico;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 smtClean="0"/>
              <a:t>Il substrato culturale è quello dello </a:t>
            </a:r>
            <a:r>
              <a:rPr lang="it-IT" altLang="it-IT" sz="2000" i="1" dirty="0" err="1" smtClean="0"/>
              <a:t>Scientific</a:t>
            </a:r>
            <a:r>
              <a:rPr lang="it-IT" altLang="it-IT" sz="2000" i="1" dirty="0" smtClean="0"/>
              <a:t> management</a:t>
            </a:r>
            <a:r>
              <a:rPr lang="it-IT" altLang="it-IT" sz="2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 smtClean="0"/>
              <a:t>Il riferimento è la fabbrica tradizionale.</a:t>
            </a:r>
          </a:p>
          <a:p>
            <a:pPr eaLnBrk="1" hangingPunct="1">
              <a:lnSpc>
                <a:spcPct val="90000"/>
              </a:lnSpc>
            </a:pPr>
            <a:endParaRPr lang="it-IT" altLang="it-IT" sz="2000" dirty="0" smtClean="0"/>
          </a:p>
          <a:p>
            <a:pPr eaLnBrk="1" hangingPunct="1">
              <a:lnSpc>
                <a:spcPct val="90000"/>
              </a:lnSpc>
            </a:pPr>
            <a:endParaRPr lang="it-IT" altLang="it-IT" sz="2000" dirty="0" smtClean="0"/>
          </a:p>
        </p:txBody>
      </p:sp>
      <p:sp>
        <p:nvSpPr>
          <p:cNvPr id="12293" name="Text Box 1057"/>
          <p:cNvSpPr txBox="1">
            <a:spLocks noChangeArrowheads="1"/>
          </p:cNvSpPr>
          <p:nvPr/>
        </p:nvSpPr>
        <p:spPr bwMode="auto">
          <a:xfrm>
            <a:off x="519113" y="1358900"/>
            <a:ext cx="29987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EA2302"/>
                </a:solidFill>
              </a:rPr>
              <a:t>Complessità tecnica:</a:t>
            </a:r>
          </a:p>
          <a:p>
            <a:pPr eaLnBrk="1" hangingPunct="1">
              <a:buFontTx/>
              <a:buChar char="•"/>
            </a:pPr>
            <a:r>
              <a:rPr lang="it-IT" altLang="it-IT">
                <a:solidFill>
                  <a:srgbClr val="EA2302"/>
                </a:solidFill>
              </a:rPr>
              <a:t> dentro i confini </a:t>
            </a:r>
          </a:p>
          <a:p>
            <a:pPr eaLnBrk="1" hangingPunct="1">
              <a:buFontTx/>
              <a:buChar char="•"/>
            </a:pPr>
            <a:r>
              <a:rPr lang="it-IT" altLang="it-IT">
                <a:solidFill>
                  <a:srgbClr val="EA2302"/>
                </a:solidFill>
              </a:rPr>
              <a:t> fini convergenti</a:t>
            </a:r>
          </a:p>
        </p:txBody>
      </p:sp>
      <p:sp>
        <p:nvSpPr>
          <p:cNvPr id="12294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934163-CFE6-4A6A-B06A-714578B5AB17}" type="slidenum">
              <a:rPr lang="it-IT" altLang="it-IT" sz="1400" smtClean="0"/>
              <a:pPr eaLnBrk="1" hangingPunct="1"/>
              <a:t>5</a:t>
            </a:fld>
            <a:endParaRPr lang="it-IT" altLang="it-IT" sz="1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555"/>
            <a:ext cx="3164582" cy="252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b="1" dirty="0" smtClean="0">
                <a:solidFill>
                  <a:srgbClr val="EA2302"/>
                </a:solidFill>
              </a:rPr>
              <a:t>Fabbrica digitale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3284984"/>
            <a:ext cx="6709122" cy="25495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it-IT" altLang="it-IT" sz="3100" b="1" dirty="0" smtClean="0"/>
              <a:t>L’organizzazione è un’ entità che realizza performance importanti grazie alle tecnologie di automazione e connessione</a:t>
            </a:r>
          </a:p>
          <a:p>
            <a:pPr eaLnBrk="1" hangingPunct="1"/>
            <a:r>
              <a:rPr lang="it-IT" altLang="it-IT" sz="3100" b="1" dirty="0" smtClean="0"/>
              <a:t>L’ambiente esterno è  gestito grazie alla potenza delle tecnologie che mettono in rete cose e persone</a:t>
            </a:r>
          </a:p>
          <a:p>
            <a:pPr eaLnBrk="1" hangingPunct="1"/>
            <a:r>
              <a:rPr lang="it-IT" altLang="it-IT" sz="3100" b="1" dirty="0" smtClean="0"/>
              <a:t>L’organizzazione ridefinisce continuamente la sua identità grazie all’apprendimento consentito dall’intelligenza artificiale </a:t>
            </a:r>
          </a:p>
          <a:p>
            <a:pPr marL="0" indent="0" eaLnBrk="1" hangingPunct="1">
              <a:buNone/>
            </a:pPr>
            <a:endParaRPr lang="it-IT" altLang="it-IT" sz="2000" dirty="0" smtClean="0"/>
          </a:p>
          <a:p>
            <a:pPr eaLnBrk="1" hangingPunct="1"/>
            <a:endParaRPr lang="it-IT" altLang="it-IT" sz="2000" dirty="0" smtClean="0"/>
          </a:p>
        </p:txBody>
      </p:sp>
      <p:sp>
        <p:nvSpPr>
          <p:cNvPr id="14342" name="Text Box 54"/>
          <p:cNvSpPr txBox="1">
            <a:spLocks noChangeArrowheads="1"/>
          </p:cNvSpPr>
          <p:nvPr/>
        </p:nvSpPr>
        <p:spPr bwMode="auto">
          <a:xfrm>
            <a:off x="539750" y="1358900"/>
            <a:ext cx="29987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EA2302"/>
                </a:solidFill>
              </a:rPr>
              <a:t>Complessità tecnica:</a:t>
            </a:r>
          </a:p>
          <a:p>
            <a:pPr eaLnBrk="1" hangingPunct="1">
              <a:buFontTx/>
              <a:buChar char="•"/>
            </a:pPr>
            <a:r>
              <a:rPr lang="it-IT" altLang="it-IT">
                <a:solidFill>
                  <a:srgbClr val="EA2302"/>
                </a:solidFill>
              </a:rPr>
              <a:t> dentro i confini </a:t>
            </a:r>
          </a:p>
          <a:p>
            <a:pPr eaLnBrk="1" hangingPunct="1">
              <a:buFontTx/>
              <a:buChar char="•"/>
            </a:pPr>
            <a:r>
              <a:rPr lang="it-IT" altLang="it-IT">
                <a:solidFill>
                  <a:srgbClr val="EA2302"/>
                </a:solidFill>
              </a:rPr>
              <a:t> fini convergenti</a:t>
            </a:r>
          </a:p>
        </p:txBody>
      </p:sp>
      <p:sp>
        <p:nvSpPr>
          <p:cNvPr id="14343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B8861B-0780-4B3F-BD50-63770E03E113}" type="slidenum">
              <a:rPr lang="it-IT" altLang="it-IT" sz="1400" smtClean="0"/>
              <a:pPr eaLnBrk="1" hangingPunct="1"/>
              <a:t>6</a:t>
            </a:fld>
            <a:endParaRPr lang="it-IT" altLang="it-IT" sz="14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31581"/>
            <a:ext cx="3929585" cy="218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3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19145"/>
            <a:ext cx="8229600" cy="1143000"/>
          </a:xfrm>
        </p:spPr>
        <p:txBody>
          <a:bodyPr/>
          <a:lstStyle/>
          <a:p>
            <a:pPr algn="l" eaLnBrk="1" hangingPunct="1"/>
            <a:r>
              <a:rPr lang="it-IT" altLang="it-IT" b="1" dirty="0" smtClean="0">
                <a:solidFill>
                  <a:srgbClr val="EA2302"/>
                </a:solidFill>
              </a:rPr>
              <a:t>Clan (famiglia)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326"/>
            <a:ext cx="6419850" cy="4210050"/>
          </a:xfrm>
        </p:spPr>
        <p:txBody>
          <a:bodyPr/>
          <a:lstStyle/>
          <a:p>
            <a:pPr eaLnBrk="1" hangingPunct="1"/>
            <a:endParaRPr lang="it-IT" altLang="it-IT" sz="2000" dirty="0" smtClean="0"/>
          </a:p>
          <a:p>
            <a:pPr eaLnBrk="1" hangingPunct="1"/>
            <a:r>
              <a:rPr lang="it-IT" altLang="it-IT" sz="2000" dirty="0" smtClean="0"/>
              <a:t>L’organizzazione è un’ entità che si caratterizza per un insieme di relazioni interpersonali di natura informale;</a:t>
            </a:r>
          </a:p>
          <a:p>
            <a:pPr eaLnBrk="1" hangingPunct="1"/>
            <a:r>
              <a:rPr lang="it-IT" altLang="it-IT" sz="2000" dirty="0" smtClean="0"/>
              <a:t>La collaborazione ed il coinvolgimento degli individui sono i valori essenziali dell’organizzazione; </a:t>
            </a:r>
          </a:p>
          <a:p>
            <a:pPr eaLnBrk="1" hangingPunct="1"/>
            <a:r>
              <a:rPr lang="it-IT" altLang="it-IT" sz="2000" dirty="0" smtClean="0"/>
              <a:t>L’individuo agisce come </a:t>
            </a:r>
            <a:r>
              <a:rPr lang="it-IT" altLang="it-IT" sz="2000" i="1" dirty="0" smtClean="0"/>
              <a:t>homo </a:t>
            </a:r>
            <a:r>
              <a:rPr lang="it-IT" altLang="it-IT" sz="2000" i="1" dirty="0" err="1" smtClean="0"/>
              <a:t>psicologicus</a:t>
            </a:r>
            <a:r>
              <a:rPr lang="it-IT" altLang="it-IT" sz="2000" i="1" dirty="0" smtClean="0"/>
              <a:t>:</a:t>
            </a:r>
            <a:r>
              <a:rPr lang="it-IT" altLang="it-IT" sz="2000" dirty="0" smtClean="0"/>
              <a:t> il presidio del clima interno è determinante per il successo aziendale;</a:t>
            </a:r>
          </a:p>
          <a:p>
            <a:pPr eaLnBrk="1" hangingPunct="1"/>
            <a:r>
              <a:rPr lang="it-IT" altLang="it-IT" sz="2000" dirty="0" smtClean="0"/>
              <a:t>Il substrato culturale è il rispetto e la valorizzazione dell’Uomo. </a:t>
            </a:r>
          </a:p>
          <a:p>
            <a:pPr eaLnBrk="1" hangingPunct="1"/>
            <a:endParaRPr lang="it-IT" altLang="it-IT" sz="2000" dirty="0" smtClean="0"/>
          </a:p>
          <a:p>
            <a:pPr eaLnBrk="1" hangingPunct="1"/>
            <a:endParaRPr lang="it-IT" altLang="it-IT" sz="2000" dirty="0" smtClean="0"/>
          </a:p>
        </p:txBody>
      </p:sp>
      <p:sp>
        <p:nvSpPr>
          <p:cNvPr id="16389" name="Text Box 1041"/>
          <p:cNvSpPr txBox="1">
            <a:spLocks noChangeArrowheads="1"/>
          </p:cNvSpPr>
          <p:nvPr/>
        </p:nvSpPr>
        <p:spPr bwMode="auto">
          <a:xfrm>
            <a:off x="395536" y="1362145"/>
            <a:ext cx="59766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EA2302"/>
                </a:solidFill>
              </a:rPr>
              <a:t>Complessità sociale:</a:t>
            </a:r>
          </a:p>
          <a:p>
            <a:pPr eaLnBrk="1" hangingPunct="1">
              <a:buFontTx/>
              <a:buChar char="•"/>
            </a:pPr>
            <a:r>
              <a:rPr lang="it-IT" altLang="it-IT" dirty="0">
                <a:solidFill>
                  <a:srgbClr val="EA2302"/>
                </a:solidFill>
              </a:rPr>
              <a:t> dentro i confini </a:t>
            </a:r>
          </a:p>
          <a:p>
            <a:pPr eaLnBrk="1" hangingPunct="1">
              <a:buFontTx/>
              <a:buChar char="•"/>
            </a:pPr>
            <a:r>
              <a:rPr lang="it-IT" altLang="it-IT" dirty="0">
                <a:solidFill>
                  <a:srgbClr val="EA2302"/>
                </a:solidFill>
              </a:rPr>
              <a:t> fini </a:t>
            </a:r>
            <a:r>
              <a:rPr lang="it-IT" altLang="it-IT" dirty="0" smtClean="0">
                <a:solidFill>
                  <a:srgbClr val="EA2302"/>
                </a:solidFill>
              </a:rPr>
              <a:t>potenzialmente divergenti ma ricondotti a unità</a:t>
            </a:r>
            <a:endParaRPr lang="it-IT" altLang="it-IT" dirty="0">
              <a:solidFill>
                <a:srgbClr val="EA2302"/>
              </a:solidFill>
            </a:endParaRPr>
          </a:p>
        </p:txBody>
      </p:sp>
      <p:sp>
        <p:nvSpPr>
          <p:cNvPr id="16390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59DC31-FC1F-40EC-A044-E12E15AA7C10}" type="slidenum">
              <a:rPr lang="it-IT" altLang="it-IT" sz="1400" smtClean="0"/>
              <a:pPr eaLnBrk="1" hangingPunct="1"/>
              <a:t>7</a:t>
            </a:fld>
            <a:endParaRPr lang="it-IT" altLang="it-IT" sz="140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86666"/>
            <a:ext cx="3011556" cy="225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2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b="1" dirty="0" smtClean="0">
                <a:solidFill>
                  <a:srgbClr val="EA2302"/>
                </a:solidFill>
              </a:rPr>
              <a:t>Sistema di potere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184525"/>
            <a:ext cx="5338936" cy="3413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1800" dirty="0" smtClean="0"/>
              <a:t>L’organizzazione è un’ entità fondata sull’utilizzo intenzionale di strumenti in grado di condizionare il comportamento degli individui;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 smtClean="0"/>
              <a:t>Il potere forza e manipola i comportamenti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 smtClean="0"/>
              <a:t>Il governo è assicurato da attività di controllo e razionalizzazione finalizzate al mantenimento del potere;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dirty="0" smtClean="0"/>
              <a:t>L’organizzazione persegue i suoi obiettivi mediante attività volte a condizionare l’ambiente interno e esterno</a:t>
            </a:r>
          </a:p>
          <a:p>
            <a:pPr eaLnBrk="1" hangingPunct="1">
              <a:lnSpc>
                <a:spcPct val="90000"/>
              </a:lnSpc>
            </a:pPr>
            <a:endParaRPr lang="it-IT" altLang="it-IT" sz="1800" dirty="0" smtClean="0"/>
          </a:p>
          <a:p>
            <a:pPr eaLnBrk="1" hangingPunct="1">
              <a:lnSpc>
                <a:spcPct val="90000"/>
              </a:lnSpc>
            </a:pPr>
            <a:endParaRPr lang="it-IT" altLang="it-IT" sz="1800" dirty="0" smtClean="0"/>
          </a:p>
        </p:txBody>
      </p:sp>
      <p:sp>
        <p:nvSpPr>
          <p:cNvPr id="18437" name="Text Box 2"/>
          <p:cNvSpPr txBox="1">
            <a:spLocks noChangeArrowheads="1"/>
          </p:cNvSpPr>
          <p:nvPr/>
        </p:nvSpPr>
        <p:spPr bwMode="auto">
          <a:xfrm>
            <a:off x="519113" y="1358900"/>
            <a:ext cx="29829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EA2302"/>
                </a:solidFill>
              </a:rPr>
              <a:t>Complessità sociale:</a:t>
            </a:r>
          </a:p>
          <a:p>
            <a:pPr eaLnBrk="1" hangingPunct="1">
              <a:buFontTx/>
              <a:buChar char="•"/>
            </a:pPr>
            <a:r>
              <a:rPr lang="it-IT" altLang="it-IT">
                <a:solidFill>
                  <a:srgbClr val="EA2302"/>
                </a:solidFill>
              </a:rPr>
              <a:t> dentro i confini </a:t>
            </a:r>
          </a:p>
          <a:p>
            <a:pPr eaLnBrk="1" hangingPunct="1">
              <a:buFontTx/>
              <a:buChar char="•"/>
            </a:pPr>
            <a:r>
              <a:rPr lang="it-IT" altLang="it-IT">
                <a:solidFill>
                  <a:srgbClr val="EA2302"/>
                </a:solidFill>
              </a:rPr>
              <a:t> fini divergenti</a:t>
            </a:r>
          </a:p>
        </p:txBody>
      </p:sp>
      <p:sp>
        <p:nvSpPr>
          <p:cNvPr id="18438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B3A871-8BF3-40B7-B61A-E518DEDDE916}" type="slidenum">
              <a:rPr lang="it-IT" altLang="it-IT" sz="1400" smtClean="0"/>
              <a:pPr eaLnBrk="1" hangingPunct="1"/>
              <a:t>8</a:t>
            </a:fld>
            <a:endParaRPr lang="it-IT" altLang="it-IT" sz="140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91692"/>
            <a:ext cx="3125340" cy="312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6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b="1" dirty="0" smtClean="0">
                <a:solidFill>
                  <a:srgbClr val="EA2302"/>
                </a:solidFill>
              </a:rPr>
              <a:t>Organismo vivente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509" y="3284984"/>
            <a:ext cx="7824482" cy="252028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it-IT" altLang="it-IT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it-IT" altLang="it-IT" sz="2000" b="1" dirty="0" smtClean="0"/>
              <a:t>Sguardo sul fronte esterno: l’organizzazione opera in un ambiente cui si adatta continuamente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dirty="0" smtClean="0"/>
              <a:t>Il valore caratterizzante è l’integrazione operativa delle parti che la compongono (ciascuna parte mantiene rapporti di interscambio con l’ambiente);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dirty="0" smtClean="0"/>
              <a:t>Il conseguimento degli obiettivi dipende dalla flessibilità della struttura e dalla prontezza di risposta all’ambiente </a:t>
            </a:r>
          </a:p>
        </p:txBody>
      </p:sp>
      <p:sp>
        <p:nvSpPr>
          <p:cNvPr id="20485" name="Text Box 14"/>
          <p:cNvSpPr txBox="1">
            <a:spLocks noChangeArrowheads="1"/>
          </p:cNvSpPr>
          <p:nvPr/>
        </p:nvSpPr>
        <p:spPr bwMode="auto">
          <a:xfrm>
            <a:off x="519113" y="1358900"/>
            <a:ext cx="33543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EA2302"/>
                </a:solidFill>
              </a:rPr>
              <a:t>Complessità strategica:</a:t>
            </a:r>
          </a:p>
          <a:p>
            <a:pPr eaLnBrk="1" hangingPunct="1">
              <a:buFontTx/>
              <a:buChar char="•"/>
            </a:pPr>
            <a:r>
              <a:rPr lang="it-IT" altLang="it-IT">
                <a:solidFill>
                  <a:srgbClr val="EA2302"/>
                </a:solidFill>
              </a:rPr>
              <a:t> oltre i confini </a:t>
            </a:r>
          </a:p>
          <a:p>
            <a:pPr eaLnBrk="1" hangingPunct="1">
              <a:buFontTx/>
              <a:buChar char="•"/>
            </a:pPr>
            <a:r>
              <a:rPr lang="it-IT" altLang="it-IT">
                <a:solidFill>
                  <a:srgbClr val="EA2302"/>
                </a:solidFill>
              </a:rPr>
              <a:t> fini convergenti</a:t>
            </a:r>
          </a:p>
        </p:txBody>
      </p:sp>
      <p:sp>
        <p:nvSpPr>
          <p:cNvPr id="20486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44A705-4B71-49DC-845B-61513FF30E63}" type="slidenum">
              <a:rPr lang="it-IT" altLang="it-IT" sz="1400" smtClean="0"/>
              <a:pPr eaLnBrk="1" hangingPunct="1"/>
              <a:t>9</a:t>
            </a:fld>
            <a:endParaRPr lang="it-IT" altLang="it-IT" sz="140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349881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6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750</Words>
  <Application>Microsoft Office PowerPoint</Application>
  <PresentationFormat>Presentazione su schermo (4:3)</PresentationFormat>
  <Paragraphs>166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Immagini dell’organizzazione</vt:lpstr>
      <vt:lpstr>Presentazione standard di PowerPoint</vt:lpstr>
      <vt:lpstr>Presentazione standard di PowerPoint</vt:lpstr>
      <vt:lpstr>Presentazione standard di PowerPoint</vt:lpstr>
      <vt:lpstr>Macchina</vt:lpstr>
      <vt:lpstr>Fabbrica digitale</vt:lpstr>
      <vt:lpstr>Clan (famiglia)</vt:lpstr>
      <vt:lpstr>Sistema di potere</vt:lpstr>
      <vt:lpstr>Organismo vivente</vt:lpstr>
      <vt:lpstr>Cervello</vt:lpstr>
      <vt:lpstr>Global Brain</vt:lpstr>
      <vt:lpstr>Idea creativa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L’arte di organizzare e la decisione sotto incertezza</dc:title>
  <dc:creator>Eliana Minelli</dc:creator>
  <cp:lastModifiedBy>Gianfranco Rebora</cp:lastModifiedBy>
  <cp:revision>57</cp:revision>
  <dcterms:created xsi:type="dcterms:W3CDTF">2013-05-16T09:01:41Z</dcterms:created>
  <dcterms:modified xsi:type="dcterms:W3CDTF">2019-02-18T19:12:35Z</dcterms:modified>
</cp:coreProperties>
</file>