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BCE-2595-42C9-A06E-88521124E4B7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9421-8EC4-4781-A491-31EF2A7FA4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84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BCE-2595-42C9-A06E-88521124E4B7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9421-8EC4-4781-A491-31EF2A7FA4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12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BCE-2595-42C9-A06E-88521124E4B7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9421-8EC4-4781-A491-31EF2A7FA4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30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BCE-2595-42C9-A06E-88521124E4B7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9421-8EC4-4781-A491-31EF2A7FA4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00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BCE-2595-42C9-A06E-88521124E4B7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9421-8EC4-4781-A491-31EF2A7FA4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32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BCE-2595-42C9-A06E-88521124E4B7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9421-8EC4-4781-A491-31EF2A7FA4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775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BCE-2595-42C9-A06E-88521124E4B7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9421-8EC4-4781-A491-31EF2A7FA4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65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BCE-2595-42C9-A06E-88521124E4B7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9421-8EC4-4781-A491-31EF2A7FA4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66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BCE-2595-42C9-A06E-88521124E4B7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9421-8EC4-4781-A491-31EF2A7FA4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67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BCE-2595-42C9-A06E-88521124E4B7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9421-8EC4-4781-A491-31EF2A7FA4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01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BCE-2595-42C9-A06E-88521124E4B7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9421-8EC4-4781-A491-31EF2A7FA4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71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0FBCE-2595-42C9-A06E-88521124E4B7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B9421-8EC4-4781-A491-31EF2A7FA4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51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b="1">
                <a:solidFill>
                  <a:srgbClr val="FF0000"/>
                </a:solidFill>
              </a:rPr>
              <a:t>La direzione del personale:</a:t>
            </a:r>
            <a:br>
              <a:rPr lang="it-IT" b="1">
                <a:solidFill>
                  <a:srgbClr val="FF0000"/>
                </a:solidFill>
              </a:rPr>
            </a:br>
            <a:r>
              <a:rPr lang="it-IT" b="1">
                <a:solidFill>
                  <a:srgbClr val="FF0000"/>
                </a:solidFill>
              </a:rPr>
              <a:t>confronto tra i casi</a:t>
            </a:r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981075"/>
            <a:ext cx="12414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1544638" y="40767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dirty="0">
                <a:solidFill>
                  <a:srgbClr val="002060"/>
                </a:solidFill>
                <a:latin typeface="Tahoma" pitchFamily="34" charset="0"/>
              </a:rPr>
              <a:t>Corso di Organizzazione e gestione delle risorse umane</a:t>
            </a:r>
          </a:p>
          <a:p>
            <a:pPr algn="ctr" eaLnBrk="1" hangingPunct="1">
              <a:spcBef>
                <a:spcPct val="20000"/>
              </a:spcBef>
            </a:pPr>
            <a:r>
              <a:rPr lang="it-IT" dirty="0">
                <a:solidFill>
                  <a:srgbClr val="002060"/>
                </a:solidFill>
                <a:latin typeface="Tahoma" pitchFamily="34" charset="0"/>
              </a:rPr>
              <a:t>Caterina </a:t>
            </a:r>
            <a:r>
              <a:rPr lang="it-IT" dirty="0" err="1">
                <a:solidFill>
                  <a:srgbClr val="002060"/>
                </a:solidFill>
                <a:latin typeface="Tahoma" pitchFamily="34" charset="0"/>
              </a:rPr>
              <a:t>Farao</a:t>
            </a:r>
            <a:endParaRPr lang="it-IT" dirty="0">
              <a:solidFill>
                <a:srgbClr val="00206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dirty="0" err="1">
                <a:solidFill>
                  <a:srgbClr val="002060"/>
                </a:solidFill>
                <a:latin typeface="Tahoma" pitchFamily="34" charset="0"/>
              </a:rPr>
              <a:t>a.a</a:t>
            </a:r>
            <a:r>
              <a:rPr lang="it-IT" dirty="0">
                <a:solidFill>
                  <a:srgbClr val="002060"/>
                </a:solidFill>
                <a:latin typeface="Tahoma" pitchFamily="34" charset="0"/>
              </a:rPr>
              <a:t>. 2018-2019</a:t>
            </a:r>
          </a:p>
        </p:txBody>
      </p:sp>
    </p:spTree>
    <p:extLst>
      <p:ext uri="{BB962C8B-B14F-4D97-AF65-F5344CB8AC3E}">
        <p14:creationId xmlns:p14="http://schemas.microsoft.com/office/powerpoint/2010/main" val="421954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605858"/>
              </p:ext>
            </p:extLst>
          </p:nvPr>
        </p:nvGraphicFramePr>
        <p:xfrm>
          <a:off x="323850" y="404664"/>
          <a:ext cx="8424615" cy="6283936"/>
        </p:xfrm>
        <a:graphic>
          <a:graphicData uri="http://schemas.openxmlformats.org/drawingml/2006/table">
            <a:tbl>
              <a:tblPr/>
              <a:tblGrid>
                <a:gridCol w="1625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5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5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6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Addetti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Costo lavoro (% sul fatturato)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di laureati sull’organico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Turnover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Sistemi </a:t>
                      </a:r>
                      <a:r>
                        <a:rPr kumimoji="0" lang="it-IT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</a:t>
                      </a: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2534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19,3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Basso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 decrescita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Pharma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1759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Basso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 crescita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ICT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1400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Basso/Medio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 crescita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Impianti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1330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 decrescita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Hotels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1130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 crescita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Negozi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1129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17,4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 crescita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Chimica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935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3,5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Basso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 decrescita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8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Meccanica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900 (267)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Basso, con crescita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43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381073"/>
              </p:ext>
            </p:extLst>
          </p:nvPr>
        </p:nvGraphicFramePr>
        <p:xfrm>
          <a:off x="179388" y="476250"/>
          <a:ext cx="8713786" cy="6221968"/>
        </p:xfrm>
        <a:graphic>
          <a:graphicData uri="http://schemas.openxmlformats.org/drawingml/2006/table">
            <a:tbl>
              <a:tblPr/>
              <a:tblGrid>
                <a:gridCol w="1008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0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10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6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Aziende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Addetti alla funzione personale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Denominazione e riferimento organizzativo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Unità interne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n.</a:t>
                      </a: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con laurea</a:t>
                      </a: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organico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Sistemi </a:t>
                      </a:r>
                      <a:r>
                        <a:rPr kumimoji="0" 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</a:t>
                      </a: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Human </a:t>
                      </a:r>
                      <a:r>
                        <a:rPr kumimoji="0" 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resource</a:t>
                      </a: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 staff vertice aziendale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Sviluppo organizzativo, singoli sistemi operativi, responsabili di sedi produttive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Pharma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Human </a:t>
                      </a:r>
                      <a:r>
                        <a:rPr kumimoji="0" 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resource</a:t>
                      </a: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and </a:t>
                      </a:r>
                      <a:r>
                        <a:rPr kumimoji="0" 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communication</a:t>
                      </a: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 dipendenza diretta da amministratore delegato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Struttura matriciale per specializzazioni HR e aree aziendali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ICT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Direzione del personale – staff del direttore generale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 amministrativa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Competence</a:t>
                      </a: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management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Diffusione territoriale per le sedi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Impianti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33,3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Direzione risorse umane – staff di amministratore delegato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Struttura matriciale per specializzazione HR e area operativa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Hotels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Direzione del personale – dipendenza da amministratore delegato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Formazione e sviluppo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Amministrazione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Responsabili HR hotels</a:t>
                      </a: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Negozi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0,88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Direzione personale e affari legali, staff al direttore generale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Amministrazione del personale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Gestione e sviluppo del personale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Chimica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0,96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Human resources e total quality management – staff al vertice aziendale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 aree di attività per stabilimenti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Meccanica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1,87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Ufficio personale- staff al vertice aziendale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Direttore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Paghe e contributi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Assistente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34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376096"/>
              </p:ext>
            </p:extLst>
          </p:nvPr>
        </p:nvGraphicFramePr>
        <p:xfrm>
          <a:off x="161925" y="707500"/>
          <a:ext cx="8820150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iapositiva" r:id="rId3" imgW="2529690" imgH="1898785" progId="PowerPoint.Slide.8">
                  <p:embed/>
                </p:oleObj>
              </mc:Choice>
              <mc:Fallback>
                <p:oleObj name="Diapositiva" r:id="rId3" imgW="2529690" imgH="1898785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707500"/>
                        <a:ext cx="8820150" cy="597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CasellaDiTesto 9"/>
          <p:cNvSpPr txBox="1">
            <a:spLocks noChangeArrowheads="1"/>
          </p:cNvSpPr>
          <p:nvPr/>
        </p:nvSpPr>
        <p:spPr bwMode="auto">
          <a:xfrm>
            <a:off x="7092950" y="523875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/>
          </a:p>
        </p:txBody>
      </p:sp>
      <p:sp>
        <p:nvSpPr>
          <p:cNvPr id="5134" name="CasellaDiTesto 11"/>
          <p:cNvSpPr txBox="1">
            <a:spLocks noChangeArrowheads="1"/>
          </p:cNvSpPr>
          <p:nvPr/>
        </p:nvSpPr>
        <p:spPr bwMode="auto">
          <a:xfrm>
            <a:off x="611188" y="4849813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67544" y="232228"/>
            <a:ext cx="80216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400" b="1" dirty="0">
                <a:solidFill>
                  <a:srgbClr val="FF0000"/>
                </a:solidFill>
              </a:rPr>
              <a:t>Ruoli multipli della funzione RU: il modello di ULRICH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982124" y="1717357"/>
            <a:ext cx="1532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Sistemi elettronici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277246" y="4064476"/>
            <a:ext cx="125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Impianti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185025" y="5473221"/>
            <a:ext cx="1534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/>
                </a:solidFill>
              </a:rPr>
              <a:t>Meccanica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889314" y="283792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</a:rPr>
              <a:t>ICT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417705" y="213285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Chimica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502473" y="3299593"/>
            <a:ext cx="1341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solidFill>
                  <a:srgbClr val="FF0000"/>
                </a:solidFill>
              </a:rPr>
              <a:t>Pharma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859070" y="2607095"/>
            <a:ext cx="1142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Negozi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2136214" y="3066329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</a:rPr>
              <a:t>Hotel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982124" y="3527995"/>
            <a:ext cx="1530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</a:rPr>
              <a:t>Meccanica</a:t>
            </a:r>
          </a:p>
        </p:txBody>
      </p:sp>
    </p:spTree>
    <p:extLst>
      <p:ext uri="{BB962C8B-B14F-4D97-AF65-F5344CB8AC3E}">
        <p14:creationId xmlns:p14="http://schemas.microsoft.com/office/powerpoint/2010/main" val="214710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b="1">
                <a:solidFill>
                  <a:srgbClr val="FF0000"/>
                </a:solidFill>
              </a:rPr>
              <a:t>Funzione di direzione del personale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9" y="2205038"/>
            <a:ext cx="2952576" cy="2592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dirty="0">
                <a:solidFill>
                  <a:srgbClr val="FF0000"/>
                </a:solidFill>
              </a:rPr>
              <a:t>Finalità di fondo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sz="2000" dirty="0"/>
              <a:t>Sostenere il management nell’orientare i comportamenti di tutto il personale per conseguimento degli obiettivi aziendali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96135" y="2276872"/>
            <a:ext cx="3097039" cy="24050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it-IT" dirty="0">
                <a:solidFill>
                  <a:srgbClr val="FF0000"/>
                </a:solidFill>
              </a:rPr>
              <a:t>Processi gestionali e sistemi operativi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it-IT" sz="2000" dirty="0"/>
              <a:t>Questi ultimi sono solo strumenti per conseguire la finalità di fondo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563938" y="2349500"/>
            <a:ext cx="2016125" cy="22320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400">
                <a:solidFill>
                  <a:srgbClr val="0033CC"/>
                </a:solidFill>
              </a:rPr>
              <a:t>Si sviluppa</a:t>
            </a:r>
          </a:p>
          <a:p>
            <a:pPr algn="ctr"/>
            <a:r>
              <a:rPr lang="it-IT" sz="2400">
                <a:solidFill>
                  <a:srgbClr val="0033CC"/>
                </a:solidFill>
              </a:rPr>
              <a:t>attraverso</a:t>
            </a:r>
          </a:p>
        </p:txBody>
      </p:sp>
    </p:spTree>
    <p:extLst>
      <p:ext uri="{BB962C8B-B14F-4D97-AF65-F5344CB8AC3E}">
        <p14:creationId xmlns:p14="http://schemas.microsoft.com/office/powerpoint/2010/main" val="2260363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4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Funzione di direzione del personale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258888" y="2133600"/>
            <a:ext cx="6842125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3200" b="0" dirty="0"/>
              <a:t>La gestione dei processi  e la definizione dei sistemi operativi del personale devono tenere conto delle caratteristiche del lavoro e dei lavoratori nel reale contesto strategico e competitivo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it-IT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359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372</Words>
  <Application>Microsoft Macintosh PowerPoint</Application>
  <PresentationFormat>Presentazione su schermo (4:3)</PresentationFormat>
  <Paragraphs>137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Tema di Office</vt:lpstr>
      <vt:lpstr>Diapositiva</vt:lpstr>
      <vt:lpstr>La direzione del personale: confronto tra i casi</vt:lpstr>
      <vt:lpstr>Presentazione standard di PowerPoint</vt:lpstr>
      <vt:lpstr>Presentazione standard di PowerPoint</vt:lpstr>
      <vt:lpstr>Presentazione standard di PowerPoint</vt:lpstr>
      <vt:lpstr>Funzione di direzione del personale</vt:lpstr>
      <vt:lpstr>Presentazione standard di PowerPoint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direzione del personale: confronto tra i casi</dc:title>
  <dc:creator>Eliana Minelli</dc:creator>
  <cp:lastModifiedBy>Microsoft Office User</cp:lastModifiedBy>
  <cp:revision>45</cp:revision>
  <dcterms:created xsi:type="dcterms:W3CDTF">2013-05-16T09:18:40Z</dcterms:created>
  <dcterms:modified xsi:type="dcterms:W3CDTF">2019-04-01T14:48:23Z</dcterms:modified>
</cp:coreProperties>
</file>