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2" r:id="rId3"/>
    <p:sldId id="288" r:id="rId4"/>
    <p:sldId id="328" r:id="rId5"/>
    <p:sldId id="352" r:id="rId6"/>
    <p:sldId id="333" r:id="rId7"/>
    <p:sldId id="332" r:id="rId8"/>
    <p:sldId id="344" r:id="rId9"/>
    <p:sldId id="278" r:id="rId10"/>
    <p:sldId id="273" r:id="rId11"/>
    <p:sldId id="274" r:id="rId12"/>
    <p:sldId id="275" r:id="rId13"/>
    <p:sldId id="276" r:id="rId14"/>
    <p:sldId id="277" r:id="rId15"/>
    <p:sldId id="264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6271"/>
  </p:normalViewPr>
  <p:slideViewPr>
    <p:cSldViewPr>
      <p:cViewPr varScale="1">
        <p:scale>
          <a:sx n="121" d="100"/>
          <a:sy n="121" d="100"/>
        </p:scale>
        <p:origin x="12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1FBCC-F479-EB4F-908D-BB2BF7738E82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389F0-D01C-9647-87C3-5451A79ECC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52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8">
            <a:extLst>
              <a:ext uri="{FF2B5EF4-FFF2-40B4-BE49-F238E27FC236}">
                <a16:creationId xmlns:a16="http://schemas.microsoft.com/office/drawing/2014/main" id="{B7E0EF30-F3BE-C342-A262-3F0578E40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Multimedia Lecture Support Package to Accompany Basic Marketing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Lecture Script 6-</a:t>
            </a:r>
            <a:fld id="{4DA2059B-1156-9D4E-BD46-6FB0F1DF9D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02A2C05-2AA9-0A42-B362-A92CDF122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BA0C3FE-5427-A84C-8515-73AB90C6E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9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8">
            <a:extLst>
              <a:ext uri="{FF2B5EF4-FFF2-40B4-BE49-F238E27FC236}">
                <a16:creationId xmlns:a16="http://schemas.microsoft.com/office/drawing/2014/main" id="{E8BF93A1-47F6-3249-A7B7-FFB4837EE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Multimedia Lecture Support Package to Accompany Basic Marketing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Lecture Script 6-</a:t>
            </a:r>
            <a:fld id="{DB3EDB1B-1223-734F-8FF9-EB3B8D4E7CA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39CA7E7-C295-1343-B2CE-AC201B353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DBA4C28-90BB-0C43-B5AA-199904322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50000"/>
              </a:lnSpc>
            </a:pPr>
            <a:endParaRPr lang="en-US" altLang="en-US" sz="11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7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8">
            <a:extLst>
              <a:ext uri="{FF2B5EF4-FFF2-40B4-BE49-F238E27FC236}">
                <a16:creationId xmlns:a16="http://schemas.microsoft.com/office/drawing/2014/main" id="{21F042A9-4388-7746-A05F-6237BE251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Multimedia Lecture Support Package to Accompany Basic Marketing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Lecture Script 6-</a:t>
            </a:r>
            <a:fld id="{0D889C12-DD3F-F14B-B059-F8C62CF8FD1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3744FE2C-6D17-3443-9067-DD2A52FC3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99E6BDB-438C-BD45-9C28-66EFE85AE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60000"/>
              </a:lnSpc>
            </a:pPr>
            <a:endParaRPr lang="en-US" altLang="en-US" sz="11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0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8">
            <a:extLst>
              <a:ext uri="{FF2B5EF4-FFF2-40B4-BE49-F238E27FC236}">
                <a16:creationId xmlns:a16="http://schemas.microsoft.com/office/drawing/2014/main" id="{78EDB738-4BCB-684E-94CC-E957DE0DB8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Multimedia Lecture Support Package to Accompany Basic Marketing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Lecture Script 6-</a:t>
            </a:r>
            <a:fld id="{460F86D9-488D-8148-A7BB-B6D7F4994D8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F629CDB5-8E43-4B46-9EA0-8F7C15CF5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1D38802-E15E-344F-BCF5-953474AA0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it-IT" altLang="en-US" sz="11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87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>
            <a:extLst>
              <a:ext uri="{FF2B5EF4-FFF2-40B4-BE49-F238E27FC236}">
                <a16:creationId xmlns:a16="http://schemas.microsoft.com/office/drawing/2014/main" id="{1903BF63-DDFD-4E41-8AD2-C1A9EBF500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2" name="Notes Placeholder 2">
            <a:extLst>
              <a:ext uri="{FF2B5EF4-FFF2-40B4-BE49-F238E27FC236}">
                <a16:creationId xmlns:a16="http://schemas.microsoft.com/office/drawing/2014/main" id="{3E7B1433-6050-F34D-ADA2-E6ECC60CC1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800" dirty="0">
                <a:ea typeface="Geneva" panose="020B0503030404040204" pitchFamily="34" charset="0"/>
                <a:cs typeface="Geneva" panose="020B0503030404040204" pitchFamily="34" charset="0"/>
              </a:rPr>
              <a:t> </a:t>
            </a:r>
            <a:endParaRPr lang="it-IT" altLang="en-US" sz="8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102403" name="Slide Number Placeholder 3">
            <a:extLst>
              <a:ext uri="{FF2B5EF4-FFF2-40B4-BE49-F238E27FC236}">
                <a16:creationId xmlns:a16="http://schemas.microsoft.com/office/drawing/2014/main" id="{A1259D49-0AF0-694B-A51F-1CF68EF35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28D016-15F1-124C-B746-61E308CE7E6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44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8">
            <a:extLst>
              <a:ext uri="{FF2B5EF4-FFF2-40B4-BE49-F238E27FC236}">
                <a16:creationId xmlns:a16="http://schemas.microsoft.com/office/drawing/2014/main" id="{1176B95C-F98A-814B-8090-C70721918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Multimedia Lecture Support Package to Accompany Basic Marketing</a:t>
            </a:r>
          </a:p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Lecture Script 6-</a:t>
            </a:r>
            <a:fld id="{6B6B2777-B6E7-EF44-B4F6-C183F674BA4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14E93D04-322C-B84F-91BF-C276C90454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2012EB55-8262-C04D-9B4B-3E907E3AD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8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389F0-D01C-9647-87C3-5451A79ECC2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94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1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83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39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53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06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6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33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10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95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27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5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38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>
                <a:solidFill>
                  <a:srgbClr val="FF0000"/>
                </a:solidFill>
              </a:rPr>
              <a:t>La direzione del personale:</a:t>
            </a:r>
            <a:br>
              <a:rPr lang="it-IT" b="1">
                <a:solidFill>
                  <a:srgbClr val="FF0000"/>
                </a:solidFill>
              </a:rPr>
            </a:br>
            <a:r>
              <a:rPr lang="it-IT" b="1">
                <a:solidFill>
                  <a:srgbClr val="FF0000"/>
                </a:solidFill>
              </a:rPr>
              <a:t>struttura, cultura e ruoli multipli </a:t>
            </a:r>
            <a:endParaRPr lang="it-IT" sz="2800" b="1">
              <a:solidFill>
                <a:srgbClr val="FF0000"/>
              </a:solidFill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981075"/>
            <a:ext cx="12414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1544638" y="40767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dirty="0">
                <a:solidFill>
                  <a:srgbClr val="002060"/>
                </a:solidFill>
                <a:latin typeface="Tahoma" charset="0"/>
              </a:rPr>
              <a:t>Corso di Organizzazione e gestione delle risorse umane</a:t>
            </a:r>
          </a:p>
          <a:p>
            <a:pPr algn="ctr" eaLnBrk="1" hangingPunct="1">
              <a:spcBef>
                <a:spcPct val="20000"/>
              </a:spcBef>
            </a:pPr>
            <a:r>
              <a:rPr lang="it-IT" dirty="0">
                <a:solidFill>
                  <a:srgbClr val="002060"/>
                </a:solidFill>
                <a:latin typeface="Tahoma" charset="0"/>
              </a:rPr>
              <a:t>Caterina </a:t>
            </a:r>
            <a:r>
              <a:rPr lang="it-IT" dirty="0" err="1">
                <a:solidFill>
                  <a:srgbClr val="002060"/>
                </a:solidFill>
                <a:latin typeface="Tahoma" charset="0"/>
              </a:rPr>
              <a:t>Farao</a:t>
            </a:r>
            <a:endParaRPr lang="it-IT" dirty="0">
              <a:solidFill>
                <a:srgbClr val="002060"/>
              </a:solidFill>
              <a:latin typeface="Tahoma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dirty="0" err="1">
                <a:solidFill>
                  <a:srgbClr val="002060"/>
                </a:solidFill>
                <a:latin typeface="Tahoma" charset="0"/>
              </a:rPr>
              <a:t>a.a</a:t>
            </a:r>
            <a:r>
              <a:rPr lang="it-IT" dirty="0">
                <a:solidFill>
                  <a:srgbClr val="002060"/>
                </a:solidFill>
                <a:latin typeface="Tahoma" charset="0"/>
              </a:rPr>
              <a:t>. 2018-2019</a:t>
            </a:r>
          </a:p>
        </p:txBody>
      </p:sp>
    </p:spTree>
    <p:extLst>
      <p:ext uri="{BB962C8B-B14F-4D97-AF65-F5344CB8AC3E}">
        <p14:creationId xmlns:p14="http://schemas.microsoft.com/office/powerpoint/2010/main" val="76312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solidFill>
                  <a:srgbClr val="FF0000"/>
                </a:solidFill>
              </a:rPr>
              <a:t>I processi di gestione del personale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dirty="0"/>
              <a:t>Definizione, comunicazione  e verifica delle politiche generali del personale </a:t>
            </a:r>
          </a:p>
          <a:p>
            <a:r>
              <a:rPr lang="it-IT" altLang="it-IT" sz="2400" dirty="0"/>
              <a:t>pianificazione</a:t>
            </a:r>
          </a:p>
          <a:p>
            <a:r>
              <a:rPr lang="it-IT" altLang="it-IT" sz="2400" dirty="0"/>
              <a:t>valutazione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fanno parte dell’attività di governo dell’azienda. Si tratta di stabilire regole e indirizzi, di comunicarli, di farli rispettare; hanno l’interlocutore e il destinatario principale nel vertice strategico dell’organizzazione e interessano poi particolarmente tutta la linea del management intermedio che deve divenirne il braccio realizzatore</a:t>
            </a:r>
          </a:p>
        </p:txBody>
      </p:sp>
    </p:spTree>
    <p:extLst>
      <p:ext uri="{BB962C8B-B14F-4D97-AF65-F5344CB8AC3E}">
        <p14:creationId xmlns:p14="http://schemas.microsoft.com/office/powerpoint/2010/main" val="161917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/>
              <a:t>Acquisizione e selezione del personale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it-IT" sz="2000" dirty="0"/>
              <a:t>hanno a che fare  con  il mercato del lavoro e con i soggetti attivi in questo ambito; in questo caso è forte la proiezione all’esterno dell’azienda, tanto che tra i destinatari principali dei servizi svolti si devono considerare tutti i possibili candidati all’assunzione e quindi la società esterna nel suo insieme. </a:t>
            </a:r>
          </a:p>
          <a:p>
            <a:endParaRPr lang="it-IT" altLang="it-IT" sz="1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solidFill>
                  <a:srgbClr val="FF0000"/>
                </a:solidFill>
              </a:rPr>
              <a:t>I processi di gestione del personale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8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/>
              <a:t>Gestione ordinaria </a:t>
            </a:r>
          </a:p>
          <a:p>
            <a:r>
              <a:rPr lang="it-IT" altLang="it-IT" sz="2400"/>
              <a:t>formazione</a:t>
            </a:r>
          </a:p>
          <a:p>
            <a:r>
              <a:rPr lang="it-IT" altLang="it-IT" sz="2400"/>
              <a:t>destinazione e mobilità</a:t>
            </a:r>
          </a:p>
          <a:p>
            <a:r>
              <a:rPr lang="it-IT" altLang="it-IT" sz="2400"/>
              <a:t>disciplina</a:t>
            </a:r>
          </a:p>
          <a:p>
            <a:r>
              <a:rPr lang="it-IT" altLang="it-IT" sz="2400"/>
              <a:t>contenzioso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attività destinate al supporto della gestione corrente e degli organi aziendali che ne sono responsabili (alta dirigenza, manager intermedi, quadri), in relazione al normale espletamento del rapporto di lavoro ed anche a momenti critici che richiedono particolare sostegno 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solidFill>
                  <a:srgbClr val="FF0000"/>
                </a:solidFill>
              </a:rPr>
              <a:t>I processi di gestione del personale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1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/>
              <a:t>Gestione retribuzioni e previdenza</a:t>
            </a:r>
          </a:p>
          <a:p>
            <a:r>
              <a:rPr lang="it-IT" altLang="it-IT" sz="2400"/>
              <a:t>servizi ai dipendenti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Sono attività rivolte al personale anche come servizi che l’azienda  mette a disposizione come una sorta di </a:t>
            </a:r>
            <a:r>
              <a:rPr lang="it-IT" altLang="it-IT" sz="2000" i="1" dirty="0"/>
              <a:t>welfare</a:t>
            </a:r>
            <a:r>
              <a:rPr lang="it-IT" altLang="it-IT" sz="2000" dirty="0"/>
              <a:t> aziendale, rivolto ai dipendenti e a volte esteso anche alle loro famiglie e protratto fin oltre il pensionamento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solidFill>
                  <a:srgbClr val="FF0000"/>
                </a:solidFill>
              </a:rPr>
              <a:t>I processi di gestione del personale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3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/>
              <a:t>Relazioni sindacali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it-IT" sz="2000" dirty="0"/>
              <a:t>vedono il supporto agli organi aziendali combinarsi con il confronto con le rappresentanze sindacali interne ed esterne all’azienda e quindi l’esposizione a un ambiente più ampio, influenzato anche da soggetti politici e istituzionali e sotto l’attenzione particolare degli organi di informazione e della pubblica opinione.</a:t>
            </a:r>
          </a:p>
          <a:p>
            <a:endParaRPr lang="it-IT" altLang="it-IT" sz="20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200" b="1" dirty="0">
                <a:solidFill>
                  <a:srgbClr val="FF0000"/>
                </a:solidFill>
              </a:rPr>
              <a:t>I processi di gestione del personale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0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615760"/>
              </p:ext>
            </p:extLst>
          </p:nvPr>
        </p:nvGraphicFramePr>
        <p:xfrm>
          <a:off x="161925" y="620688"/>
          <a:ext cx="8820150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iapositiva" r:id="rId4" imgW="2782827" imgH="2087993" progId="PowerPoint.Slide.8">
                  <p:embed/>
                </p:oleObj>
              </mc:Choice>
              <mc:Fallback>
                <p:oleObj name="Diapositiva" r:id="rId4" imgW="2782827" imgH="2087993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620688"/>
                        <a:ext cx="8820150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561975" y="146050"/>
            <a:ext cx="80200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</a:rPr>
              <a:t>Ruoli multipli della funzione RU: il modello di ULRICH</a:t>
            </a:r>
          </a:p>
        </p:txBody>
      </p:sp>
    </p:spTree>
    <p:extLst>
      <p:ext uri="{BB962C8B-B14F-4D97-AF65-F5344CB8AC3E}">
        <p14:creationId xmlns:p14="http://schemas.microsoft.com/office/powerpoint/2010/main" val="307681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395593" y="260648"/>
            <a:ext cx="835659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ctr">
              <a:defRPr/>
            </a:pPr>
            <a:r>
              <a:rPr lang="it-IT" sz="4000" b="1" dirty="0">
                <a:solidFill>
                  <a:srgbClr val="FF0000"/>
                </a:solidFill>
              </a:rPr>
              <a:t>Complessità della direzione del personale: ruoli multipli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665" y="1844824"/>
            <a:ext cx="4007587" cy="45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t-IT" altLang="it-IT" sz="2100" dirty="0">
                <a:solidFill>
                  <a:schemeClr val="accent1"/>
                </a:solidFill>
              </a:rPr>
              <a:t>Strategic partner:</a:t>
            </a:r>
            <a:r>
              <a:rPr lang="it-IT" altLang="it-IT" sz="2100" b="1" dirty="0"/>
              <a:t> allinea i meccanismi operativi del personale con le politiche generali</a:t>
            </a:r>
          </a:p>
          <a:p>
            <a:pPr eaLnBrk="1" hangingPunct="1"/>
            <a:endParaRPr lang="it-IT" altLang="it-IT" sz="2100" b="1" dirty="0"/>
          </a:p>
          <a:p>
            <a:pPr eaLnBrk="1" hangingPunct="1"/>
            <a:r>
              <a:rPr lang="it-IT" altLang="it-IT" sz="2100" dirty="0" err="1">
                <a:solidFill>
                  <a:schemeClr val="accent1"/>
                </a:solidFill>
              </a:rPr>
              <a:t>Administrative</a:t>
            </a:r>
            <a:r>
              <a:rPr lang="it-IT" altLang="it-IT" sz="2100" dirty="0">
                <a:solidFill>
                  <a:schemeClr val="accent1"/>
                </a:solidFill>
              </a:rPr>
              <a:t> </a:t>
            </a:r>
            <a:r>
              <a:rPr lang="it-IT" altLang="it-IT" sz="2100" dirty="0" err="1">
                <a:solidFill>
                  <a:schemeClr val="accent1"/>
                </a:solidFill>
              </a:rPr>
              <a:t>expert</a:t>
            </a:r>
            <a:r>
              <a:rPr lang="it-IT" altLang="it-IT" sz="2100" dirty="0">
                <a:solidFill>
                  <a:schemeClr val="accent1"/>
                </a:solidFill>
              </a:rPr>
              <a:t>:</a:t>
            </a:r>
            <a:r>
              <a:rPr lang="it-IT" altLang="it-IT" sz="2100" b="1" dirty="0"/>
              <a:t> assicura il funzionamento efficiente dei fondamentali sistemi operativi del personale</a:t>
            </a:r>
          </a:p>
          <a:p>
            <a:pPr eaLnBrk="1" hangingPunct="1"/>
            <a:endParaRPr lang="it-IT" altLang="it-IT" sz="2100" b="1" dirty="0"/>
          </a:p>
          <a:p>
            <a:pPr eaLnBrk="1" hangingPunct="1"/>
            <a:endParaRPr lang="it-IT" altLang="it-IT" sz="21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3812" y="1844824"/>
            <a:ext cx="4007587" cy="458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t-IT" altLang="it-IT" sz="2100" dirty="0" err="1">
                <a:solidFill>
                  <a:schemeClr val="accent1"/>
                </a:solidFill>
              </a:rPr>
              <a:t>Change</a:t>
            </a:r>
            <a:r>
              <a:rPr lang="it-IT" altLang="it-IT" sz="2100" dirty="0">
                <a:solidFill>
                  <a:schemeClr val="accent1"/>
                </a:solidFill>
              </a:rPr>
              <a:t> agent:</a:t>
            </a:r>
            <a:r>
              <a:rPr lang="it-IT" altLang="it-IT" sz="2100" b="1" dirty="0"/>
              <a:t> accompagna la trasformazione organizzativa</a:t>
            </a:r>
          </a:p>
          <a:p>
            <a:pPr marL="0" indent="0" eaLnBrk="1" hangingPunct="1">
              <a:buNone/>
            </a:pPr>
            <a:endParaRPr lang="it-IT" altLang="it-IT" sz="2100" b="1" dirty="0"/>
          </a:p>
          <a:p>
            <a:pPr eaLnBrk="1" hangingPunct="1"/>
            <a:r>
              <a:rPr lang="it-IT" altLang="it-IT" sz="2100" dirty="0" err="1">
                <a:solidFill>
                  <a:schemeClr val="accent1"/>
                </a:solidFill>
              </a:rPr>
              <a:t>Employee</a:t>
            </a:r>
            <a:r>
              <a:rPr lang="it-IT" altLang="it-IT" sz="2100" dirty="0">
                <a:solidFill>
                  <a:schemeClr val="accent1"/>
                </a:solidFill>
              </a:rPr>
              <a:t> </a:t>
            </a:r>
            <a:r>
              <a:rPr lang="it-IT" altLang="it-IT" sz="2100" dirty="0" err="1">
                <a:solidFill>
                  <a:schemeClr val="accent1"/>
                </a:solidFill>
              </a:rPr>
              <a:t>champion</a:t>
            </a:r>
            <a:r>
              <a:rPr lang="it-IT" altLang="it-IT" sz="2100" dirty="0">
                <a:solidFill>
                  <a:schemeClr val="accent1"/>
                </a:solidFill>
              </a:rPr>
              <a:t>:</a:t>
            </a:r>
            <a:r>
              <a:rPr lang="it-IT" altLang="it-IT" sz="2100" b="1" dirty="0"/>
              <a:t>  stimola contributi elevati di impegno e competenza</a:t>
            </a:r>
          </a:p>
        </p:txBody>
      </p:sp>
      <p:cxnSp>
        <p:nvCxnSpPr>
          <p:cNvPr id="4" name="Connettore 1 3"/>
          <p:cNvCxnSpPr/>
          <p:nvPr/>
        </p:nvCxnSpPr>
        <p:spPr>
          <a:xfrm>
            <a:off x="4573889" y="1700808"/>
            <a:ext cx="0" cy="38884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899592" y="3429000"/>
            <a:ext cx="74168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611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14338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>
                <a:solidFill>
                  <a:srgbClr val="FF0000"/>
                </a:solidFill>
              </a:rPr>
              <a:t>8 casi aziendali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/>
              <a:t>Chimica</a:t>
            </a:r>
          </a:p>
          <a:p>
            <a:pPr>
              <a:lnSpc>
                <a:spcPct val="90000"/>
              </a:lnSpc>
            </a:pPr>
            <a:r>
              <a:rPr lang="it-IT"/>
              <a:t>Meccanica</a:t>
            </a:r>
          </a:p>
          <a:p>
            <a:pPr>
              <a:lnSpc>
                <a:spcPct val="90000"/>
              </a:lnSpc>
            </a:pPr>
            <a:r>
              <a:rPr lang="it-IT"/>
              <a:t>Impianti</a:t>
            </a:r>
          </a:p>
          <a:p>
            <a:pPr>
              <a:lnSpc>
                <a:spcPct val="90000"/>
              </a:lnSpc>
            </a:pPr>
            <a:r>
              <a:rPr lang="it-IT"/>
              <a:t>Negozi</a:t>
            </a:r>
          </a:p>
          <a:p>
            <a:pPr>
              <a:lnSpc>
                <a:spcPct val="90000"/>
              </a:lnSpc>
            </a:pPr>
            <a:r>
              <a:rPr lang="it-IT"/>
              <a:t>Hotels</a:t>
            </a:r>
          </a:p>
          <a:p>
            <a:pPr>
              <a:lnSpc>
                <a:spcPct val="90000"/>
              </a:lnSpc>
            </a:pPr>
            <a:r>
              <a:rPr lang="it-IT"/>
              <a:t>Pharma</a:t>
            </a:r>
          </a:p>
          <a:p>
            <a:pPr>
              <a:lnSpc>
                <a:spcPct val="90000"/>
              </a:lnSpc>
            </a:pPr>
            <a:r>
              <a:rPr lang="it-IT"/>
              <a:t>ICT</a:t>
            </a:r>
          </a:p>
          <a:p>
            <a:pPr>
              <a:lnSpc>
                <a:spcPct val="90000"/>
              </a:lnSpc>
            </a:pPr>
            <a:r>
              <a:rPr lang="it-IT"/>
              <a:t>Sistemi elettronici</a:t>
            </a:r>
          </a:p>
        </p:txBody>
      </p:sp>
    </p:spTree>
    <p:extLst>
      <p:ext uri="{BB962C8B-B14F-4D97-AF65-F5344CB8AC3E}">
        <p14:creationId xmlns:p14="http://schemas.microsoft.com/office/powerpoint/2010/main" val="285834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41313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>
                <a:solidFill>
                  <a:srgbClr val="FF0000"/>
                </a:solidFill>
              </a:rPr>
              <a:t>Traccia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/>
              <a:t>Dati e caratteristiche dell’azienda</a:t>
            </a:r>
          </a:p>
          <a:p>
            <a:pPr>
              <a:lnSpc>
                <a:spcPct val="90000"/>
              </a:lnSpc>
            </a:pPr>
            <a:r>
              <a:rPr lang="it-IT" sz="2000"/>
              <a:t>Organico aziendale</a:t>
            </a:r>
          </a:p>
          <a:p>
            <a:pPr>
              <a:lnSpc>
                <a:spcPct val="90000"/>
              </a:lnSpc>
            </a:pPr>
            <a:r>
              <a:rPr lang="it-IT" sz="2000"/>
              <a:t>Assetto organizzativo funzione risorse umane</a:t>
            </a:r>
          </a:p>
          <a:p>
            <a:pPr lvl="1">
              <a:lnSpc>
                <a:spcPct val="90000"/>
              </a:lnSpc>
            </a:pPr>
            <a:r>
              <a:rPr lang="it-IT" sz="1800"/>
              <a:t>Collocazione organizzativa</a:t>
            </a:r>
          </a:p>
          <a:p>
            <a:pPr lvl="1">
              <a:lnSpc>
                <a:spcPct val="90000"/>
              </a:lnSpc>
            </a:pPr>
            <a:r>
              <a:rPr lang="it-IT" sz="1800"/>
              <a:t>Organico della funzione</a:t>
            </a:r>
          </a:p>
          <a:p>
            <a:pPr lvl="1">
              <a:lnSpc>
                <a:spcPct val="90000"/>
              </a:lnSpc>
            </a:pPr>
            <a:r>
              <a:rPr lang="it-IT" sz="1800"/>
              <a:t>Competenze</a:t>
            </a:r>
          </a:p>
          <a:p>
            <a:pPr lvl="1">
              <a:lnSpc>
                <a:spcPct val="90000"/>
              </a:lnSpc>
            </a:pPr>
            <a:r>
              <a:rPr lang="it-IT" sz="1800"/>
              <a:t>Sistemi operativi</a:t>
            </a:r>
          </a:p>
          <a:p>
            <a:pPr lvl="1">
              <a:lnSpc>
                <a:spcPct val="90000"/>
              </a:lnSpc>
            </a:pPr>
            <a:r>
              <a:rPr lang="it-IT" sz="1800"/>
              <a:t>Sistemi informativi di supporto</a:t>
            </a:r>
          </a:p>
          <a:p>
            <a:pPr>
              <a:lnSpc>
                <a:spcPct val="90000"/>
              </a:lnSpc>
            </a:pPr>
            <a:r>
              <a:rPr lang="it-IT" sz="2000"/>
              <a:t>Missione/Strategia di gestione RU </a:t>
            </a:r>
          </a:p>
          <a:p>
            <a:pPr>
              <a:lnSpc>
                <a:spcPct val="90000"/>
              </a:lnSpc>
            </a:pPr>
            <a:r>
              <a:rPr lang="it-IT" sz="2000"/>
              <a:t>Relazione con altre funzioni </a:t>
            </a:r>
          </a:p>
          <a:p>
            <a:pPr>
              <a:lnSpc>
                <a:spcPct val="90000"/>
              </a:lnSpc>
            </a:pPr>
            <a:r>
              <a:rPr lang="it-IT" sz="2000"/>
              <a:t>Linee evolutive</a:t>
            </a:r>
          </a:p>
          <a:p>
            <a:pPr>
              <a:lnSpc>
                <a:spcPct val="90000"/>
              </a:lnSpc>
            </a:pPr>
            <a:r>
              <a:rPr lang="it-IT" sz="2000"/>
              <a:t>Altri aspetti significativi</a:t>
            </a:r>
          </a:p>
          <a:p>
            <a:pPr>
              <a:lnSpc>
                <a:spcPct val="90000"/>
              </a:lnSpc>
            </a:pPr>
            <a:r>
              <a:rPr lang="it-IT" sz="2000"/>
              <a:t>Valutazione conclusiva (coerenza, rispondenza alle esigenze aziendali…)</a:t>
            </a:r>
          </a:p>
        </p:txBody>
      </p:sp>
    </p:spTree>
    <p:extLst>
      <p:ext uri="{BB962C8B-B14F-4D97-AF65-F5344CB8AC3E}">
        <p14:creationId xmlns:p14="http://schemas.microsoft.com/office/powerpoint/2010/main" val="201074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Introduzione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980728"/>
            <a:ext cx="8532440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b="1" dirty="0"/>
              <a:t>Evoluzione forte e continua delle organizzazioni</a:t>
            </a:r>
            <a:endParaRPr lang="it-IT" altLang="it-IT" sz="2400" dirty="0"/>
          </a:p>
          <a:p>
            <a:r>
              <a:rPr lang="it-IT" altLang="it-IT" sz="2400" b="1" dirty="0"/>
              <a:t>Cambiamento</a:t>
            </a:r>
            <a:r>
              <a:rPr lang="it-IT" altLang="it-IT" sz="2400" dirty="0"/>
              <a:t>: competenze, metodologie e tecniche operative per gestire le relazioni di lavoro</a:t>
            </a:r>
          </a:p>
          <a:p>
            <a:r>
              <a:rPr lang="it-IT" altLang="it-IT" sz="2400" b="1" dirty="0"/>
              <a:t>Risorse Umane: </a:t>
            </a:r>
            <a:r>
              <a:rPr lang="it-IT" altLang="it-IT" sz="2400" dirty="0"/>
              <a:t>funzione e responsabilità</a:t>
            </a:r>
          </a:p>
          <a:p>
            <a:r>
              <a:rPr lang="it-IT" altLang="it-IT" sz="2400" dirty="0"/>
              <a:t> </a:t>
            </a:r>
            <a:r>
              <a:rPr lang="it-IT" altLang="it-IT" sz="2400" b="1" dirty="0"/>
              <a:t>Contesto italiano ed internazionale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30317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Rectangle 3">
            <a:extLst>
              <a:ext uri="{FF2B5EF4-FFF2-40B4-BE49-F238E27FC236}">
                <a16:creationId xmlns:a16="http://schemas.microsoft.com/office/drawing/2014/main" id="{9972ACA0-89B5-0C47-BB25-469D27C81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609600"/>
            <a:ext cx="7886700" cy="5514975"/>
          </a:xfrm>
        </p:spPr>
        <p:txBody>
          <a:bodyPr/>
          <a:lstStyle/>
          <a:p>
            <a:pPr defTabSz="809625" eaLnBrk="1" hangingPunct="1"/>
            <a:endParaRPr lang="en-US" altLang="en-US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defTabSz="809625" eaLnBrk="1" hangingPunct="1"/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Cosa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è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Human Resource Management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?</a:t>
            </a:r>
          </a:p>
          <a:p>
            <a:pPr defTabSz="809625" eaLnBrk="1" hangingPunct="1"/>
            <a:endParaRPr lang="en-US" altLang="en-US" sz="2800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defTabSz="809625" eaLnBrk="1" hangingPunct="1"/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Quali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sono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i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mega-trends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che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determinano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le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sfide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future in HRM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?</a:t>
            </a:r>
          </a:p>
          <a:p>
            <a:pPr defTabSz="809625" eaLnBrk="1" hangingPunct="1"/>
            <a:endParaRPr lang="en-US" altLang="en-US" sz="2800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defTabSz="809625" eaLnBrk="1" hangingPunct="1"/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Quali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sono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le </a:t>
            </a:r>
            <a:r>
              <a:rPr lang="en-US" altLang="en-US" sz="2800" b="1" dirty="0" err="1">
                <a:ea typeface="Geneva" panose="020B0503030404040204" pitchFamily="34" charset="0"/>
                <a:cs typeface="Geneva" panose="020B0503030404040204" pitchFamily="34" charset="0"/>
              </a:rPr>
              <a:t>attività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 di 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HR</a:t>
            </a:r>
            <a:r>
              <a:rPr lang="en-US" altLang="en-US" sz="2800" b="1" dirty="0">
                <a:ea typeface="Geneva" panose="020B0503030404040204" pitchFamily="34" charset="0"/>
                <a:cs typeface="Geneva" panose="020B0503030404040204" pitchFamily="34" charset="0"/>
              </a:rPr>
              <a:t>?</a:t>
            </a:r>
          </a:p>
          <a:p>
            <a:pPr defTabSz="809625" eaLnBrk="1" hangingPunct="1"/>
            <a:endParaRPr lang="en-US" altLang="en-US" b="1" dirty="0">
              <a:solidFill>
                <a:srgbClr val="FF0000"/>
              </a:solidFill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algn="ctr" defTabSz="809625" eaLnBrk="1" hangingPunct="1">
              <a:buFontTx/>
              <a:buNone/>
            </a:pPr>
            <a:endParaRPr lang="en-US" altLang="en-US" dirty="0">
              <a:solidFill>
                <a:srgbClr val="FF0000"/>
              </a:solidFill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68610" name="Text Box 5">
            <a:extLst>
              <a:ext uri="{FF2B5EF4-FFF2-40B4-BE49-F238E27FC236}">
                <a16:creationId xmlns:a16="http://schemas.microsoft.com/office/drawing/2014/main" id="{BDFFC7A6-7152-7A40-B9DE-299B01F0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738" y="6680200"/>
            <a:ext cx="3175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b="1" i="1">
                <a:latin typeface="Book Antiqua" panose="02040602050305030304" pitchFamily="18" charset="0"/>
              </a:rPr>
              <a:t>.</a:t>
            </a:r>
            <a:endParaRPr lang="en-US" altLang="en-US" sz="1800"/>
          </a:p>
        </p:txBody>
      </p:sp>
      <p:sp>
        <p:nvSpPr>
          <p:cNvPr id="68611" name="Rectangle 6">
            <a:extLst>
              <a:ext uri="{FF2B5EF4-FFF2-40B4-BE49-F238E27FC236}">
                <a16:creationId xmlns:a16="http://schemas.microsoft.com/office/drawing/2014/main" id="{6D34EFD6-5EC1-DB4D-92C5-DF3B04107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0" y="6381750"/>
            <a:ext cx="819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200"/>
              <a:t>1-</a:t>
            </a:r>
            <a:fld id="{FD9CF47C-0D9F-634F-A0A2-7ED845C779A3}" type="slidenum">
              <a:rPr lang="en-US" altLang="en-US" sz="1200"/>
              <a:pPr algn="r" eaLnBrk="1" hangingPunct="1">
                <a:spcBef>
                  <a:spcPct val="0"/>
                </a:spcBef>
                <a:buFont typeface="Wingdings" pitchFamily="2" charset="2"/>
                <a:buNone/>
              </a:pPr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1307073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Rectangle 3">
            <a:extLst>
              <a:ext uri="{FF2B5EF4-FFF2-40B4-BE49-F238E27FC236}">
                <a16:creationId xmlns:a16="http://schemas.microsoft.com/office/drawing/2014/main" id="{769F7359-CE11-2742-B2E5-4EA0AD4CD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7300" y="1219200"/>
            <a:ext cx="7029450" cy="4524375"/>
          </a:xfrm>
        </p:spPr>
        <p:txBody>
          <a:bodyPr/>
          <a:lstStyle/>
          <a:p>
            <a:pPr marL="231775" indent="-231775" defTabSz="809625" eaLnBrk="1" hangingPunct="1"/>
            <a:endParaRPr lang="en-US" altLang="en-US" sz="2000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defTabSz="809625" eaLnBrk="1" hangingPunct="1"/>
            <a:endParaRPr lang="en-US" altLang="en-US" sz="2000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defTabSz="809625" eaLnBrk="1" hangingPunct="1"/>
            <a:endParaRPr lang="en-US" altLang="en-US" sz="2000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algn="ctr" defTabSz="809625" eaLnBrk="1" hangingPunct="1">
              <a:buFontTx/>
              <a:buNone/>
            </a:pPr>
            <a:r>
              <a:rPr lang="en-US" altLang="en-US" b="1" dirty="0">
                <a:ea typeface="Geneva" panose="020B0503030404040204" pitchFamily="34" charset="0"/>
                <a:cs typeface="Geneva" panose="020B0503030404040204" pitchFamily="34" charset="0"/>
              </a:rPr>
              <a:t>Human Resources</a:t>
            </a:r>
          </a:p>
          <a:p>
            <a:pPr marL="231775" indent="-231775" algn="ctr" defTabSz="809625" eaLnBrk="1" hangingPunct="1">
              <a:buFontTx/>
              <a:buNone/>
            </a:pPr>
            <a:endParaRPr lang="en-US" altLang="en-US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algn="ctr" defTabSz="809625" eaLnBrk="1" hangingPunct="1">
              <a:buFontTx/>
              <a:buNone/>
            </a:pPr>
            <a:r>
              <a:rPr lang="en-US" altLang="en-US" b="1" dirty="0">
                <a:ea typeface="Geneva" panose="020B0503030404040204" pitchFamily="34" charset="0"/>
                <a:cs typeface="Geneva" panose="020B0503030404040204" pitchFamily="34" charset="0"/>
              </a:rPr>
              <a:t>Human Capital</a:t>
            </a:r>
          </a:p>
          <a:p>
            <a:pPr marL="231775" indent="-231775" algn="ctr" defTabSz="809625" eaLnBrk="1" hangingPunct="1">
              <a:buFontTx/>
              <a:buNone/>
            </a:pPr>
            <a:endParaRPr lang="en-US" altLang="en-US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algn="ctr" defTabSz="809625" eaLnBrk="1" hangingPunct="1">
              <a:buFontTx/>
              <a:buNone/>
            </a:pPr>
            <a:r>
              <a:rPr lang="en-US" altLang="en-US" b="1" dirty="0">
                <a:ea typeface="Geneva" panose="020B0503030404040204" pitchFamily="34" charset="0"/>
                <a:cs typeface="Geneva" panose="020B0503030404040204" pitchFamily="34" charset="0"/>
              </a:rPr>
              <a:t>People Management</a:t>
            </a:r>
          </a:p>
          <a:p>
            <a:pPr marL="231775" indent="-231775" defTabSz="809625" eaLnBrk="1" hangingPunct="1"/>
            <a:endParaRPr lang="en-US" altLang="en-US" sz="20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72706" name="Text Box 5">
            <a:extLst>
              <a:ext uri="{FF2B5EF4-FFF2-40B4-BE49-F238E27FC236}">
                <a16:creationId xmlns:a16="http://schemas.microsoft.com/office/drawing/2014/main" id="{E1C3270F-9E36-1442-82B4-95B056C0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738" y="6680200"/>
            <a:ext cx="3175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b="1" i="1">
                <a:latin typeface="Book Antiqua" panose="02040602050305030304" pitchFamily="18" charset="0"/>
              </a:rPr>
              <a:t>.</a:t>
            </a:r>
            <a:endParaRPr lang="en-US" altLang="en-US" sz="1800"/>
          </a:p>
        </p:txBody>
      </p:sp>
      <p:sp>
        <p:nvSpPr>
          <p:cNvPr id="72707" name="Rectangle 6">
            <a:extLst>
              <a:ext uri="{FF2B5EF4-FFF2-40B4-BE49-F238E27FC236}">
                <a16:creationId xmlns:a16="http://schemas.microsoft.com/office/drawing/2014/main" id="{EC2EAB43-F998-174F-8464-BF251FFC9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0" y="6381750"/>
            <a:ext cx="819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200"/>
              <a:t>1-</a:t>
            </a:r>
            <a:fld id="{0A5F543E-FCFF-FC40-A476-AC21C5442181}" type="slidenum">
              <a:rPr lang="en-US" altLang="en-US" sz="1200"/>
              <a:pPr algn="r" eaLnBrk="1" hangingPunct="1">
                <a:spcBef>
                  <a:spcPct val="0"/>
                </a:spcBef>
                <a:buFont typeface="Wingdings" pitchFamily="2" charset="2"/>
                <a:buNone/>
              </a:pPr>
              <a:t>4</a:t>
            </a:fld>
            <a:endParaRPr lang="en-US" altLang="en-US" sz="1200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5665487A-3D1F-F64A-99A7-A03765F8C8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24400" y="2971800"/>
            <a:ext cx="0" cy="68580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F074712F-9C64-EE4B-AF06-BD7D030ACF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24400" y="4114800"/>
            <a:ext cx="0" cy="68580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855F79E-BA12-C94A-9B74-B25030FAA1AB}"/>
              </a:ext>
            </a:extLst>
          </p:cNvPr>
          <p:cNvSpPr txBox="1"/>
          <p:nvPr/>
        </p:nvSpPr>
        <p:spPr>
          <a:xfrm>
            <a:off x="611560" y="527125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Evoluzione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del </a:t>
            </a:r>
            <a:r>
              <a:rPr lang="en-US" altLang="en-US" sz="28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concetto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altLang="en-US" sz="28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Risorse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Umane</a:t>
            </a:r>
            <a:endParaRPr lang="en-US" altLang="en-US" sz="2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3722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Immagine 1">
            <a:extLst>
              <a:ext uri="{FF2B5EF4-FFF2-40B4-BE49-F238E27FC236}">
                <a16:creationId xmlns:a16="http://schemas.microsoft.com/office/drawing/2014/main" id="{B9FC6FD2-F5F6-9641-B136-9273F1C69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219200"/>
            <a:ext cx="7112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5">
            <a:extLst>
              <a:ext uri="{FF2B5EF4-FFF2-40B4-BE49-F238E27FC236}">
                <a16:creationId xmlns:a16="http://schemas.microsoft.com/office/drawing/2014/main" id="{34405410-0CD4-474A-95C5-F83FD8683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738" y="6680200"/>
            <a:ext cx="3175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b="1" i="1">
                <a:latin typeface="Book Antiqua" panose="02040602050305030304" pitchFamily="18" charset="0"/>
              </a:rPr>
              <a:t>.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55931387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Rectangle 3">
            <a:extLst>
              <a:ext uri="{FF2B5EF4-FFF2-40B4-BE49-F238E27FC236}">
                <a16:creationId xmlns:a16="http://schemas.microsoft.com/office/drawing/2014/main" id="{DDC730FF-D85A-ED40-B618-FD7D319E0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7300" y="1052736"/>
            <a:ext cx="7029450" cy="5329014"/>
          </a:xfrm>
        </p:spPr>
        <p:txBody>
          <a:bodyPr>
            <a:normAutofit/>
          </a:bodyPr>
          <a:lstStyle/>
          <a:p>
            <a:pPr marL="231775" indent="-231775" defTabSz="809625"/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La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gestione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delle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risorse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umane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fa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riferimento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a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politiche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pratiche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e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sistemi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che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influenzano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il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comportamento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e le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prestazioni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dei</a:t>
            </a:r>
            <a:r>
              <a:rPr lang="en-US" altLang="en-US" sz="28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800" dirty="0" err="1">
                <a:ea typeface="Geneva" panose="020B0503030404040204" pitchFamily="34" charset="0"/>
                <a:cs typeface="Geneva" panose="020B0503030404040204" pitchFamily="34" charset="0"/>
              </a:rPr>
              <a:t>dipendenti</a:t>
            </a:r>
            <a:endParaRPr lang="en-US" altLang="en-US" sz="2800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defTabSz="809625"/>
            <a:endParaRPr lang="en-US" altLang="en-US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defTabSz="809625">
              <a:buFont typeface="Wingdings" pitchFamily="2" charset="2"/>
              <a:buChar char="ü"/>
            </a:pP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HR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svolge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un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ruolo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chiave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nel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determinare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la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sopravvivenza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,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l'efficacia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e la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competitività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delle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imprese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.</a:t>
            </a:r>
          </a:p>
          <a:p>
            <a:pPr marL="231775" indent="-231775" defTabSz="809625">
              <a:buFont typeface="Wingdings" pitchFamily="2" charset="2"/>
              <a:buChar char="ü"/>
            </a:pP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Le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pratiche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di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gestione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delle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risorse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umane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supportano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la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strategia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aziendale</a:t>
            </a:r>
            <a:r>
              <a:rPr lang="en-US" altLang="en-US" sz="2400" dirty="0">
                <a:ea typeface="Geneva" panose="020B0503030404040204" pitchFamily="34" charset="0"/>
                <a:cs typeface="Geneva" panose="020B0503030404040204" pitchFamily="34" charset="0"/>
              </a:rPr>
              <a:t> </a:t>
            </a:r>
            <a:r>
              <a:rPr lang="en-US" altLang="en-US" sz="2400" dirty="0" err="1">
                <a:ea typeface="Geneva" panose="020B0503030404040204" pitchFamily="34" charset="0"/>
                <a:cs typeface="Geneva" panose="020B0503030404040204" pitchFamily="34" charset="0"/>
              </a:rPr>
              <a:t>dell’organizzazione</a:t>
            </a:r>
            <a:endParaRPr lang="en-US" altLang="en-US" sz="2400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defTabSz="809625" eaLnBrk="1" hangingPunct="1"/>
            <a:endParaRPr lang="en-US" altLang="en-US" sz="2000" b="1" dirty="0">
              <a:ea typeface="Geneva" panose="020B0503030404040204" pitchFamily="34" charset="0"/>
              <a:cs typeface="Geneva" panose="020B0503030404040204" pitchFamily="34" charset="0"/>
            </a:endParaRPr>
          </a:p>
          <a:p>
            <a:pPr marL="231775" indent="-231775" defTabSz="809625" eaLnBrk="1" hangingPunct="1"/>
            <a:endParaRPr lang="en-US" altLang="en-US" sz="2000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95234" name="Text Box 5">
            <a:extLst>
              <a:ext uri="{FF2B5EF4-FFF2-40B4-BE49-F238E27FC236}">
                <a16:creationId xmlns:a16="http://schemas.microsoft.com/office/drawing/2014/main" id="{26F59435-818C-584C-B721-1F07290AA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738" y="6680200"/>
            <a:ext cx="3175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000" b="1" i="1">
                <a:latin typeface="Book Antiqua" panose="02040602050305030304" pitchFamily="18" charset="0"/>
              </a:rPr>
              <a:t>.</a:t>
            </a:r>
            <a:endParaRPr lang="en-US" altLang="en-US" sz="18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59AAB88-FDF3-2D4C-B1C3-F1CFA7A6AD4F}"/>
              </a:ext>
            </a:extLst>
          </p:cNvPr>
          <p:cNvSpPr txBox="1"/>
          <p:nvPr/>
        </p:nvSpPr>
        <p:spPr>
          <a:xfrm>
            <a:off x="3203848" y="252517"/>
            <a:ext cx="196778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Definizione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0152280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>
            <a:extLst>
              <a:ext uri="{FF2B5EF4-FFF2-40B4-BE49-F238E27FC236}">
                <a16:creationId xmlns:a16="http://schemas.microsoft.com/office/drawing/2014/main" id="{FC1A8154-40E0-5942-AA1E-0ADDEA693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1143000"/>
          </a:xfrm>
        </p:spPr>
        <p:txBody>
          <a:bodyPr>
            <a:normAutofit fontScale="90000"/>
          </a:bodyPr>
          <a:lstStyle/>
          <a:p>
            <a:br>
              <a:rPr lang="en-US" altLang="en-US" b="1" dirty="0">
                <a:ea typeface="Geneva" panose="020B0503030404040204" pitchFamily="34" charset="0"/>
                <a:cs typeface="Geneva" panose="020B0503030404040204" pitchFamily="34" charset="0"/>
              </a:rPr>
            </a:br>
            <a:br>
              <a:rPr lang="en-US" altLang="en-US" b="1" dirty="0">
                <a:ea typeface="Geneva" panose="020B0503030404040204" pitchFamily="34" charset="0"/>
                <a:cs typeface="Geneva" panose="020B0503030404040204" pitchFamily="34" charset="0"/>
              </a:rPr>
            </a:br>
            <a:r>
              <a:rPr lang="en-US" altLang="en-US" sz="3100" b="1" dirty="0">
                <a:solidFill>
                  <a:srgbClr val="FF0000"/>
                </a:solidFill>
              </a:rPr>
              <a:t>Human Resource Management Practices</a:t>
            </a:r>
            <a:b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</a:br>
            <a:br>
              <a:rPr lang="en-US" altLang="en-US" dirty="0">
                <a:ea typeface="Geneva" panose="020B0503030404040204" pitchFamily="34" charset="0"/>
                <a:cs typeface="Geneva" panose="020B0503030404040204" pitchFamily="34" charset="0"/>
              </a:rPr>
            </a:br>
            <a:endParaRPr lang="en-US" altLang="en-US" dirty="0">
              <a:ea typeface="Geneva" panose="020B0503030404040204" pitchFamily="34" charset="0"/>
              <a:cs typeface="Geneva" panose="020B0503030404040204" pitchFamily="34" charset="0"/>
            </a:endParaRPr>
          </a:p>
        </p:txBody>
      </p:sp>
      <p:sp>
        <p:nvSpPr>
          <p:cNvPr id="101379" name="CasellaDiTesto 1">
            <a:extLst>
              <a:ext uri="{FF2B5EF4-FFF2-40B4-BE49-F238E27FC236}">
                <a16:creationId xmlns:a16="http://schemas.microsoft.com/office/drawing/2014/main" id="{DC48BB4C-F16C-3347-8F65-F1B4D748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2743200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34" charset="0"/>
                <a:cs typeface="Geneva" panose="020B05030304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en-US" sz="2400"/>
          </a:p>
        </p:txBody>
      </p:sp>
      <p:pic>
        <p:nvPicPr>
          <p:cNvPr id="101380" name="Picture 4">
            <a:extLst>
              <a:ext uri="{FF2B5EF4-FFF2-40B4-BE49-F238E27FC236}">
                <a16:creationId xmlns:a16="http://schemas.microsoft.com/office/drawing/2014/main" id="{402BF39F-E388-BB47-92B4-E079C03A7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89075"/>
            <a:ext cx="691515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27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2">
            <a:extLst>
              <a:ext uri="{FF2B5EF4-FFF2-40B4-BE49-F238E27FC236}">
                <a16:creationId xmlns:a16="http://schemas.microsoft.com/office/drawing/2014/main" id="{DBE2AE46-2DD4-F547-BA32-2E30F9760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54991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811393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personale: gli aspetti critici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980728"/>
            <a:ext cx="8532440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b="1" dirty="0"/>
              <a:t>gestire la complessità della funzione</a:t>
            </a:r>
            <a:r>
              <a:rPr lang="it-IT" altLang="it-IT" sz="2400" dirty="0"/>
              <a:t>: per soggetti, specializzazioni, processi e fasi, ambiti organizzativi di riferimento</a:t>
            </a:r>
          </a:p>
          <a:p>
            <a:r>
              <a:rPr lang="it-IT" altLang="it-IT" sz="2400" dirty="0"/>
              <a:t>attivare un sistema a </a:t>
            </a:r>
            <a:r>
              <a:rPr lang="it-IT" altLang="it-IT" sz="2400" b="1" dirty="0"/>
              <a:t>responsabilità diffusa</a:t>
            </a:r>
            <a:r>
              <a:rPr lang="it-IT" altLang="it-IT" sz="2400" dirty="0"/>
              <a:t>… e clienti differenziati …</a:t>
            </a:r>
          </a:p>
          <a:p>
            <a:r>
              <a:rPr lang="it-IT" altLang="it-IT" sz="2400" dirty="0"/>
              <a:t>…in modo da definire </a:t>
            </a:r>
            <a:r>
              <a:rPr lang="it-IT" altLang="it-IT" sz="2400" b="1" dirty="0"/>
              <a:t>ruoli multipli, ma chiaramente responsabilizzati</a:t>
            </a:r>
          </a:p>
          <a:p>
            <a:r>
              <a:rPr lang="it-IT" altLang="it-IT" sz="2400" dirty="0"/>
              <a:t> </a:t>
            </a:r>
            <a:r>
              <a:rPr lang="it-IT" altLang="it-IT" sz="2400" b="1" dirty="0"/>
              <a:t>integrarsi con le altre funzioni </a:t>
            </a:r>
            <a:r>
              <a:rPr lang="it-IT" altLang="it-IT" sz="2400" dirty="0"/>
              <a:t>che incidono sull’organizzazione (organizzazione, sistemi informativi, controllo di gestione...)</a:t>
            </a:r>
          </a:p>
          <a:p>
            <a:r>
              <a:rPr lang="it-IT" altLang="it-IT" sz="2400" b="1" dirty="0"/>
              <a:t>bilanciare i due mercati del lavoro</a:t>
            </a:r>
            <a:r>
              <a:rPr lang="it-IT" altLang="it-IT" sz="2400" dirty="0"/>
              <a:t>: interno ed esterno</a:t>
            </a:r>
          </a:p>
          <a:p>
            <a:r>
              <a:rPr lang="it-IT" altLang="it-IT" sz="2400" dirty="0"/>
              <a:t>realizzare un </a:t>
            </a:r>
            <a:r>
              <a:rPr lang="it-IT" altLang="it-IT" sz="2400" b="1" dirty="0"/>
              <a:t>sistema  informativo </a:t>
            </a:r>
            <a:r>
              <a:rPr lang="it-IT" altLang="it-IT" sz="2400" dirty="0"/>
              <a:t>come risorsa e condizione chiave di evoluzione delle funzioni del personale</a:t>
            </a:r>
          </a:p>
        </p:txBody>
      </p:sp>
    </p:spTree>
    <p:extLst>
      <p:ext uri="{BB962C8B-B14F-4D97-AF65-F5344CB8AC3E}">
        <p14:creationId xmlns:p14="http://schemas.microsoft.com/office/powerpoint/2010/main" val="3729041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712</Words>
  <Application>Microsoft Macintosh PowerPoint</Application>
  <PresentationFormat>Presentazione su schermo (4:3)</PresentationFormat>
  <Paragraphs>109</Paragraphs>
  <Slides>18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Geneva</vt:lpstr>
      <vt:lpstr>Tahoma</vt:lpstr>
      <vt:lpstr>Wingdings</vt:lpstr>
      <vt:lpstr>Tema di Office</vt:lpstr>
      <vt:lpstr>Diapositiva</vt:lpstr>
      <vt:lpstr>La direzione del personale: struttura, cultura e ruoli multipli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Human Resource Management Practices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direzione del personale: struttura, cultura e ruoli multipli</dc:title>
  <dc:creator>Eliana Minelli</dc:creator>
  <cp:lastModifiedBy>Microsoft Office User</cp:lastModifiedBy>
  <cp:revision>32</cp:revision>
  <dcterms:created xsi:type="dcterms:W3CDTF">2013-05-16T09:17:05Z</dcterms:created>
  <dcterms:modified xsi:type="dcterms:W3CDTF">2019-04-01T14:28:56Z</dcterms:modified>
</cp:coreProperties>
</file>