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2" r:id="rId3"/>
    <p:sldId id="279" r:id="rId4"/>
    <p:sldId id="278" r:id="rId5"/>
    <p:sldId id="280" r:id="rId6"/>
    <p:sldId id="281" r:id="rId7"/>
    <p:sldId id="259" r:id="rId8"/>
    <p:sldId id="282" r:id="rId9"/>
    <p:sldId id="260" r:id="rId10"/>
    <p:sldId id="261" r:id="rId11"/>
    <p:sldId id="262" r:id="rId12"/>
    <p:sldId id="263" r:id="rId13"/>
    <p:sldId id="283" r:id="rId14"/>
    <p:sldId id="284" r:id="rId15"/>
    <p:sldId id="264" r:id="rId16"/>
    <p:sldId id="269" r:id="rId17"/>
    <p:sldId id="265" r:id="rId18"/>
    <p:sldId id="285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2735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E643B-BB8A-8149-9A7C-927D81867144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1ED17-21C0-F641-8988-251A2F1709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57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41ED17-21C0-F641-8988-251A2F1709F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9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41ED17-21C0-F641-8988-251A2F1709F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77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1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83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39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6FB5-17D3-46F5-968D-5E4310716D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43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53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06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6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33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1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955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27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53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341E-5B9E-4A07-A764-A924BC6D0CD8}" type="datetimeFigureOut">
              <a:rPr lang="it-IT" smtClean="0"/>
              <a:t>01/04/19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FEF5-694F-45CB-8FAC-47D0FC16B6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38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>
                <a:solidFill>
                  <a:srgbClr val="FF0000"/>
                </a:solidFill>
              </a:rPr>
              <a:t>La direzione del personale:</a:t>
            </a:r>
            <a:br>
              <a:rPr lang="it-IT" b="1">
                <a:solidFill>
                  <a:srgbClr val="FF0000"/>
                </a:solidFill>
              </a:rPr>
            </a:br>
            <a:r>
              <a:rPr lang="it-IT" b="1">
                <a:solidFill>
                  <a:srgbClr val="FF0000"/>
                </a:solidFill>
              </a:rPr>
              <a:t>struttura, cultura e ruoli multipli </a:t>
            </a:r>
            <a:endParaRPr lang="it-IT" sz="2800" b="1">
              <a:solidFill>
                <a:srgbClr val="FF0000"/>
              </a:solidFill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981075"/>
            <a:ext cx="12414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544638" y="40767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charset="0"/>
              </a:rPr>
              <a:t>Corso di Organizzazione e gestione delle risorse umane</a:t>
            </a:r>
          </a:p>
          <a:p>
            <a:pPr algn="ctr" eaLnBrk="1" hangingPunct="1">
              <a:spcBef>
                <a:spcPct val="20000"/>
              </a:spcBef>
            </a:pPr>
            <a:r>
              <a:rPr lang="it-IT" dirty="0">
                <a:solidFill>
                  <a:srgbClr val="002060"/>
                </a:solidFill>
                <a:latin typeface="Tahoma" charset="0"/>
              </a:rPr>
              <a:t>Caterina </a:t>
            </a:r>
            <a:r>
              <a:rPr lang="it-IT" dirty="0" err="1">
                <a:solidFill>
                  <a:srgbClr val="002060"/>
                </a:solidFill>
                <a:latin typeface="Tahoma" charset="0"/>
              </a:rPr>
              <a:t>Farao</a:t>
            </a:r>
            <a:endParaRPr lang="it-IT" dirty="0">
              <a:solidFill>
                <a:srgbClr val="002060"/>
              </a:solidFill>
              <a:latin typeface="Tahoma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dirty="0" err="1">
                <a:solidFill>
                  <a:srgbClr val="002060"/>
                </a:solidFill>
                <a:latin typeface="Tahoma" charset="0"/>
              </a:rPr>
              <a:t>a.a</a:t>
            </a:r>
            <a:r>
              <a:rPr lang="it-IT" dirty="0">
                <a:solidFill>
                  <a:srgbClr val="002060"/>
                </a:solidFill>
                <a:latin typeface="Tahoma" charset="0"/>
              </a:rPr>
              <a:t>. 2018-2019</a:t>
            </a:r>
          </a:p>
        </p:txBody>
      </p:sp>
    </p:spTree>
    <p:extLst>
      <p:ext uri="{BB962C8B-B14F-4D97-AF65-F5344CB8AC3E}">
        <p14:creationId xmlns:p14="http://schemas.microsoft.com/office/powerpoint/2010/main" val="76312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5450" y="341171"/>
            <a:ext cx="84359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Diverse culture e contenuti delle professioni HR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33388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400" dirty="0"/>
              <a:t>Prima cultura</a:t>
            </a:r>
            <a:r>
              <a:rPr lang="it-IT" sz="2400" b="0" dirty="0"/>
              <a:t>: amministrazione rapporti di lavoro, contratti, definizione dei compiti, schemi retributivi e di  incentivazione, sistemi informativi e business intelligence applicati alle RU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400" dirty="0"/>
              <a:t>Seconda cultura</a:t>
            </a:r>
            <a:r>
              <a:rPr lang="it-IT" sz="2400" b="0" dirty="0"/>
              <a:t>: comunicazione interna, </a:t>
            </a:r>
            <a:r>
              <a:rPr lang="it-IT" sz="2400" b="0" dirty="0" err="1"/>
              <a:t>internal</a:t>
            </a:r>
            <a:r>
              <a:rPr lang="it-IT" sz="2400" b="0" dirty="0"/>
              <a:t> marketing, formazione, sviluppo organizzativo, benessere organizzativo, </a:t>
            </a:r>
            <a:r>
              <a:rPr lang="it-IT" sz="2400" b="0" dirty="0" err="1"/>
              <a:t>coaching</a:t>
            </a:r>
            <a:r>
              <a:rPr lang="it-IT" sz="2400" b="0" dirty="0"/>
              <a:t> e </a:t>
            </a:r>
            <a:r>
              <a:rPr lang="it-IT" sz="2400" b="0" dirty="0" err="1"/>
              <a:t>mentoring</a:t>
            </a:r>
            <a:r>
              <a:rPr lang="it-IT" sz="2400" b="0" dirty="0"/>
              <a:t>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400" dirty="0"/>
              <a:t>Terza cultura: </a:t>
            </a:r>
            <a:r>
              <a:rPr lang="it-IT" sz="2400" b="0" dirty="0"/>
              <a:t>coerenza tra business </a:t>
            </a:r>
            <a:r>
              <a:rPr lang="it-IT" sz="2400" b="0" dirty="0" err="1"/>
              <a:t>strategy</a:t>
            </a:r>
            <a:r>
              <a:rPr lang="it-IT" sz="2400" b="0" dirty="0"/>
              <a:t> e </a:t>
            </a:r>
            <a:r>
              <a:rPr lang="it-IT" sz="2400" b="0" dirty="0" err="1"/>
              <a:t>people</a:t>
            </a:r>
            <a:r>
              <a:rPr lang="it-IT" sz="2400" b="0" dirty="0"/>
              <a:t> </a:t>
            </a:r>
            <a:r>
              <a:rPr lang="it-IT" sz="2400" b="0" dirty="0" err="1"/>
              <a:t>strategy</a:t>
            </a:r>
            <a:r>
              <a:rPr lang="it-IT" sz="2400" b="0" dirty="0"/>
              <a:t>, confronto tra condizioni del mercato del lavoro esterno e interno, ricorso a forme di outsourcing del personale…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400" dirty="0"/>
              <a:t>Quarta cultura</a:t>
            </a:r>
            <a:r>
              <a:rPr lang="it-IT" sz="2400" b="0" dirty="0"/>
              <a:t>: responsabilità sociale, network e alleanze sul territorio e nella società…necessità di confronto con anomia e senso di estraneità… visione dal basso… frontiere ancora da esplorare</a:t>
            </a:r>
          </a:p>
        </p:txBody>
      </p:sp>
    </p:spTree>
    <p:extLst>
      <p:ext uri="{BB962C8B-B14F-4D97-AF65-F5344CB8AC3E}">
        <p14:creationId xmlns:p14="http://schemas.microsoft.com/office/powerpoint/2010/main" val="400893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it-IT" sz="3200" b="1">
                <a:solidFill>
                  <a:srgbClr val="FF0000"/>
                </a:solidFill>
              </a:rPr>
              <a:t>Processi di direzione del personale</a:t>
            </a:r>
          </a:p>
        </p:txBody>
      </p:sp>
      <p:graphicFrame>
        <p:nvGraphicFramePr>
          <p:cNvPr id="154667" name="Group 43"/>
          <p:cNvGraphicFramePr>
            <a:graphicFrameLocks noGrp="1"/>
          </p:cNvGraphicFramePr>
          <p:nvPr>
            <p:ph type="tbl" idx="1"/>
          </p:nvPr>
        </p:nvGraphicFramePr>
        <p:xfrm>
          <a:off x="457200" y="1196975"/>
          <a:ext cx="8229600" cy="4966001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Gruppi di processi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Destinatari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Ambiente di riferimento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0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Politiche generali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Pianificazione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Valutazione e incentivi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Alta direzione, linea manageriale, personale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Assetto di </a:t>
                      </a:r>
                      <a:r>
                        <a:rPr kumimoji="0" lang="it-IT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governance</a:t>
                      </a: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 decisionale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Selezione e acquisizione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Alta direzione, responsabili intermedi, candidati potenziali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Mercato del lavoro esterno e interno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Gestione ordinaria, formazione, mobilità, disciplina, contenzioso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Alta direzione, linea manageriale, personale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Struttura organizzativa e fornitori di servizi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Retribuzione e previdenza, welfare aziendale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Struttura organizzativa e servizi esterni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Relazioni sindacali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Alta direzione, linea manageriale, rappresentanze sindacali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Contesto sociale e politico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298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Ruoli multipli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1052736"/>
            <a:ext cx="822960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3200" b="0" dirty="0"/>
              <a:t>Diversi modelli culturali che presiedono allo svolgimento di un ruolo organizzativo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3200" b="0" dirty="0"/>
              <a:t>Modi in cui la funzione HR e i suoi professionisti si relazionano con l’azienda, partecipano alle performances complessive, contribuiscono a produrre valore promuovendo efficacia ed efficienza nell’utilizzo delle risorse umane</a:t>
            </a:r>
          </a:p>
        </p:txBody>
      </p:sp>
    </p:spTree>
    <p:extLst>
      <p:ext uri="{BB962C8B-B14F-4D97-AF65-F5344CB8AC3E}">
        <p14:creationId xmlns:p14="http://schemas.microsoft.com/office/powerpoint/2010/main" val="2720090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Ruoli multipli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8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3200" b="0" dirty="0"/>
              <a:t>Organizzazioni complesse: molteplicità di ruoli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3200" dirty="0"/>
              <a:t>Professionisti HR devono gestire allo stesso tempo/in parallelo problematiche considerate di diversi stadi di sviluppo della funzione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3200" b="0" dirty="0"/>
              <a:t>DRU deve sostenere la tensione verso il nuovo e tenere insieme elementi divergenti</a:t>
            </a:r>
          </a:p>
        </p:txBody>
      </p:sp>
    </p:spTree>
    <p:extLst>
      <p:ext uri="{BB962C8B-B14F-4D97-AF65-F5344CB8AC3E}">
        <p14:creationId xmlns:p14="http://schemas.microsoft.com/office/powerpoint/2010/main" val="294166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Ruoli multipli: modello STOREY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976312"/>
            <a:ext cx="8229600" cy="533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2800" b="1" dirty="0"/>
              <a:t>ADVISOR</a:t>
            </a:r>
            <a:r>
              <a:rPr lang="it-IT" sz="2800" b="0" dirty="0"/>
              <a:t>: consulente interno e facilitatore, focus su aspetti strategici, agisce quando chiamato in causa dal livello manageriale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2800" b="1" dirty="0"/>
              <a:t>SERVICE PROVIDER</a:t>
            </a:r>
            <a:r>
              <a:rPr lang="it-IT" sz="2800" b="0" dirty="0"/>
              <a:t>: fornitore di servizi e gestore servizi operativi, comportamento reattivo, aspetti tattico/operativi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2800" b="1" dirty="0"/>
              <a:t>REGULATOR</a:t>
            </a:r>
            <a:r>
              <a:rPr lang="it-IT" sz="2800" dirty="0"/>
              <a:t>: Attenzione su aspetti tattico/operativi, comportamento proattivo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2800" b="1" dirty="0"/>
              <a:t>CHANGE MAKER</a:t>
            </a:r>
            <a:r>
              <a:rPr lang="it-IT" sz="2800" b="0" dirty="0"/>
              <a:t>: Attenzione su aspetti strategici e comportamento autonomo</a:t>
            </a:r>
          </a:p>
        </p:txBody>
      </p:sp>
    </p:spTree>
    <p:extLst>
      <p:ext uri="{BB962C8B-B14F-4D97-AF65-F5344CB8AC3E}">
        <p14:creationId xmlns:p14="http://schemas.microsoft.com/office/powerpoint/2010/main" val="416623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615760"/>
              </p:ext>
            </p:extLst>
          </p:nvPr>
        </p:nvGraphicFramePr>
        <p:xfrm>
          <a:off x="161925" y="620688"/>
          <a:ext cx="8820150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Diapositiva" r:id="rId3" imgW="2782827" imgH="2087993" progId="PowerPoint.Slide.8">
                  <p:embed/>
                </p:oleObj>
              </mc:Choice>
              <mc:Fallback>
                <p:oleObj name="Diapositiva" r:id="rId3" imgW="2782827" imgH="2087993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620688"/>
                        <a:ext cx="8820150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561975" y="146050"/>
            <a:ext cx="80200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Ruoli multipli della funzione RU: il modello di ULRICH</a:t>
            </a:r>
          </a:p>
        </p:txBody>
      </p:sp>
    </p:spTree>
    <p:extLst>
      <p:ext uri="{BB962C8B-B14F-4D97-AF65-F5344CB8AC3E}">
        <p14:creationId xmlns:p14="http://schemas.microsoft.com/office/powerpoint/2010/main" val="307681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395593" y="260648"/>
            <a:ext cx="835659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b"/>
          <a:lstStyle/>
          <a:p>
            <a:pPr algn="ctr">
              <a:defRPr/>
            </a:pPr>
            <a:r>
              <a:rPr lang="it-IT" sz="4000" b="1" dirty="0">
                <a:solidFill>
                  <a:srgbClr val="FF0000"/>
                </a:solidFill>
              </a:rPr>
              <a:t>Complessità della direzione del personale: ruoli multipli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665" y="1844824"/>
            <a:ext cx="4007587" cy="45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t-IT" altLang="it-IT" sz="2100" dirty="0">
                <a:solidFill>
                  <a:schemeClr val="accent1"/>
                </a:solidFill>
              </a:rPr>
              <a:t>Strategic partner:</a:t>
            </a:r>
            <a:r>
              <a:rPr lang="it-IT" altLang="it-IT" sz="2100" b="1" dirty="0"/>
              <a:t> allinea i meccanismi operativi del personale con le politiche generali</a:t>
            </a:r>
          </a:p>
          <a:p>
            <a:pPr eaLnBrk="1" hangingPunct="1"/>
            <a:endParaRPr lang="it-IT" altLang="it-IT" sz="2100" b="1" dirty="0"/>
          </a:p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Administrative</a:t>
            </a:r>
            <a:r>
              <a:rPr lang="it-IT" altLang="it-IT" sz="2100" dirty="0">
                <a:solidFill>
                  <a:schemeClr val="accent1"/>
                </a:solidFill>
              </a:rPr>
              <a:t> </a:t>
            </a:r>
            <a:r>
              <a:rPr lang="it-IT" altLang="it-IT" sz="2100" dirty="0" err="1">
                <a:solidFill>
                  <a:schemeClr val="accent1"/>
                </a:solidFill>
              </a:rPr>
              <a:t>expert</a:t>
            </a:r>
            <a:r>
              <a:rPr lang="it-IT" altLang="it-IT" sz="2100" dirty="0">
                <a:solidFill>
                  <a:schemeClr val="accent1"/>
                </a:solidFill>
              </a:rPr>
              <a:t>:</a:t>
            </a:r>
            <a:r>
              <a:rPr lang="it-IT" altLang="it-IT" sz="2100" b="1" dirty="0"/>
              <a:t> assicura il funzionamento efficiente dei fondamentali sistemi operativi del personale</a:t>
            </a:r>
          </a:p>
          <a:p>
            <a:pPr eaLnBrk="1" hangingPunct="1"/>
            <a:endParaRPr lang="it-IT" altLang="it-IT" sz="2100" b="1" dirty="0"/>
          </a:p>
          <a:p>
            <a:pPr eaLnBrk="1" hangingPunct="1"/>
            <a:endParaRPr lang="it-IT" altLang="it-IT" sz="21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3812" y="1844824"/>
            <a:ext cx="4007587" cy="4586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marL="401638" indent="-401638" defTabSz="106997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7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69975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3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69975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69975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3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69975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699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3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Change</a:t>
            </a:r>
            <a:r>
              <a:rPr lang="it-IT" altLang="it-IT" sz="2100" dirty="0">
                <a:solidFill>
                  <a:schemeClr val="accent1"/>
                </a:solidFill>
              </a:rPr>
              <a:t> agent:</a:t>
            </a:r>
            <a:r>
              <a:rPr lang="it-IT" altLang="it-IT" sz="2100" b="1" dirty="0"/>
              <a:t> accompagna la trasformazione organizzativa</a:t>
            </a:r>
          </a:p>
          <a:p>
            <a:pPr marL="0" indent="0" eaLnBrk="1" hangingPunct="1">
              <a:buNone/>
            </a:pPr>
            <a:endParaRPr lang="it-IT" altLang="it-IT" sz="2100" b="1" dirty="0"/>
          </a:p>
          <a:p>
            <a:pPr eaLnBrk="1" hangingPunct="1"/>
            <a:r>
              <a:rPr lang="it-IT" altLang="it-IT" sz="2100" dirty="0" err="1">
                <a:solidFill>
                  <a:schemeClr val="accent1"/>
                </a:solidFill>
              </a:rPr>
              <a:t>Employee</a:t>
            </a:r>
            <a:r>
              <a:rPr lang="it-IT" altLang="it-IT" sz="2100" dirty="0">
                <a:solidFill>
                  <a:schemeClr val="accent1"/>
                </a:solidFill>
              </a:rPr>
              <a:t> </a:t>
            </a:r>
            <a:r>
              <a:rPr lang="it-IT" altLang="it-IT" sz="2100" dirty="0" err="1">
                <a:solidFill>
                  <a:schemeClr val="accent1"/>
                </a:solidFill>
              </a:rPr>
              <a:t>champion</a:t>
            </a:r>
            <a:r>
              <a:rPr lang="it-IT" altLang="it-IT" sz="2100" dirty="0">
                <a:solidFill>
                  <a:schemeClr val="accent1"/>
                </a:solidFill>
              </a:rPr>
              <a:t>:</a:t>
            </a:r>
            <a:r>
              <a:rPr lang="it-IT" altLang="it-IT" sz="2100" b="1" dirty="0"/>
              <a:t>  stimola contributi elevati di impegno e competenza</a:t>
            </a:r>
          </a:p>
        </p:txBody>
      </p:sp>
      <p:cxnSp>
        <p:nvCxnSpPr>
          <p:cNvPr id="4" name="Connettore 1 3"/>
          <p:cNvCxnSpPr/>
          <p:nvPr/>
        </p:nvCxnSpPr>
        <p:spPr>
          <a:xfrm>
            <a:off x="4573889" y="1700808"/>
            <a:ext cx="0" cy="38884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899592" y="3429000"/>
            <a:ext cx="74168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611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25198"/>
              </p:ext>
            </p:extLst>
          </p:nvPr>
        </p:nvGraphicFramePr>
        <p:xfrm>
          <a:off x="89693" y="548680"/>
          <a:ext cx="8964613" cy="604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iapositiva" r:id="rId3" imgW="3087721" imgH="2315121" progId="PowerPoint.Slide.8">
                  <p:embed/>
                </p:oleObj>
              </mc:Choice>
              <mc:Fallback>
                <p:oleObj name="Diapositiva" r:id="rId3" imgW="3087721" imgH="2315121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" y="548680"/>
                        <a:ext cx="8964613" cy="604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1625600" y="158726"/>
            <a:ext cx="4870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Il modello di Ulrich aggiornato </a:t>
            </a:r>
            <a:endParaRPr lang="it-IT" altLang="it-IT" b="1" dirty="0"/>
          </a:p>
        </p:txBody>
      </p:sp>
    </p:spTree>
    <p:extLst>
      <p:ext uri="{BB962C8B-B14F-4D97-AF65-F5344CB8AC3E}">
        <p14:creationId xmlns:p14="http://schemas.microsoft.com/office/powerpoint/2010/main" val="2606005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1625600" y="158726"/>
            <a:ext cx="48702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Il modello di Ulrich aggiornato </a:t>
            </a:r>
            <a:endParaRPr lang="it-IT" altLang="it-IT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E75C68-E439-804B-B9B2-3565700F3EA1}"/>
              </a:ext>
            </a:extLst>
          </p:cNvPr>
          <p:cNvSpPr txBox="1"/>
          <p:nvPr/>
        </p:nvSpPr>
        <p:spPr>
          <a:xfrm>
            <a:off x="503548" y="633027"/>
            <a:ext cx="813690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Strategic Partner: </a:t>
            </a:r>
            <a:r>
              <a:rPr lang="it-IT" sz="2400" dirty="0"/>
              <a:t>ingloba </a:t>
            </a:r>
            <a:r>
              <a:rPr lang="it-IT" sz="2400" dirty="0" err="1"/>
              <a:t>change</a:t>
            </a:r>
            <a:r>
              <a:rPr lang="it-IT" sz="2400" dirty="0"/>
              <a:t> agent, viene visto come fondamentale il ruolo di collaborazione con il management e </a:t>
            </a:r>
            <a:r>
              <a:rPr lang="it-IT" sz="2400" dirty="0" err="1"/>
              <a:t>change</a:t>
            </a:r>
            <a:r>
              <a:rPr lang="it-IT" sz="2400" dirty="0"/>
              <a:t> management </a:t>
            </a: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 err="1"/>
              <a:t>Functional</a:t>
            </a:r>
            <a:r>
              <a:rPr lang="it-IT" sz="2400" b="1" dirty="0"/>
              <a:t> Expert: </a:t>
            </a:r>
            <a:r>
              <a:rPr lang="it-IT" sz="2400" dirty="0"/>
              <a:t>ingloba </a:t>
            </a:r>
            <a:r>
              <a:rPr lang="it-IT" sz="2400" dirty="0" err="1"/>
              <a:t>Administrative</a:t>
            </a:r>
            <a:r>
              <a:rPr lang="it-IT" sz="2400" dirty="0"/>
              <a:t> Expert con contenuti aggiornati (capacità organizzativa aziendale e abilità individuale del personale) attraverso progettazione sistemi operativi 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Human </a:t>
            </a:r>
            <a:r>
              <a:rPr lang="it-IT" sz="2400" b="1" dirty="0" err="1"/>
              <a:t>Resources</a:t>
            </a:r>
            <a:r>
              <a:rPr lang="it-IT" sz="2400" b="1" dirty="0"/>
              <a:t> </a:t>
            </a:r>
            <a:r>
              <a:rPr lang="it-IT" sz="2400" b="1" dirty="0" err="1"/>
              <a:t>Champion</a:t>
            </a:r>
            <a:r>
              <a:rPr lang="it-IT" sz="2400" b="1" dirty="0"/>
              <a:t>: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 err="1"/>
              <a:t>Employee</a:t>
            </a:r>
            <a:r>
              <a:rPr lang="it-IT" sz="2400" b="1" dirty="0"/>
              <a:t> </a:t>
            </a:r>
            <a:r>
              <a:rPr lang="it-IT" sz="2400" b="1" dirty="0" err="1"/>
              <a:t>Advocate</a:t>
            </a:r>
            <a:r>
              <a:rPr lang="it-IT" sz="2400" b="1" dirty="0"/>
              <a:t>: </a:t>
            </a:r>
            <a:r>
              <a:rPr lang="it-IT" sz="2400" dirty="0"/>
              <a:t>tutela e sostiene i dipendenti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b="1" dirty="0"/>
              <a:t>Human Capital Developer: </a:t>
            </a:r>
            <a:r>
              <a:rPr lang="it-IT" sz="2400" dirty="0"/>
              <a:t>valorizza e sviluppa le qualità professionali in linea con la strategia aziendale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dirty="0"/>
              <a:t>Leader: </a:t>
            </a:r>
            <a:r>
              <a:rPr lang="it-IT" sz="2400" dirty="0"/>
              <a:t>ingloba il Business Partner, collaborazione tra management ed unità organizzative, partecipazione alla corporate </a:t>
            </a:r>
            <a:r>
              <a:rPr lang="it-IT" sz="2400" dirty="0" err="1"/>
              <a:t>governance</a:t>
            </a:r>
            <a:endParaRPr lang="it-IT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305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980728"/>
            <a:ext cx="8532440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/>
              <a:t>Evoluzione forte e continua delle organizzazioni</a:t>
            </a:r>
          </a:p>
          <a:p>
            <a:r>
              <a:rPr lang="it-IT" altLang="it-IT" sz="2400" b="1" dirty="0"/>
              <a:t>Gestione delle relazioni di lavoro</a:t>
            </a:r>
            <a:r>
              <a:rPr lang="it-IT" altLang="it-IT" sz="2400" dirty="0"/>
              <a:t>: si sono sviluppate competenze specifiche, metodologie e tecniche operative</a:t>
            </a:r>
          </a:p>
          <a:p>
            <a:r>
              <a:rPr lang="it-IT" altLang="it-IT" sz="2400" dirty="0"/>
              <a:t>Detentori di queste competenze: sostegno ed assistenza</a:t>
            </a:r>
          </a:p>
          <a:p>
            <a:r>
              <a:rPr lang="it-IT" altLang="it-IT" sz="2400" b="1" dirty="0"/>
              <a:t>Risorse Umane </a:t>
            </a:r>
            <a:r>
              <a:rPr lang="it-IT" altLang="it-IT" sz="2400" dirty="0"/>
              <a:t>definizione mutuata da Human </a:t>
            </a:r>
            <a:r>
              <a:rPr lang="it-IT" altLang="it-IT" sz="2400" dirty="0" err="1"/>
              <a:t>Resources</a:t>
            </a:r>
            <a:r>
              <a:rPr lang="it-IT" altLang="it-IT" sz="2400" dirty="0"/>
              <a:t> (improprio)</a:t>
            </a:r>
          </a:p>
          <a:p>
            <a:r>
              <a:rPr lang="it-IT" altLang="it-IT" sz="2400" dirty="0"/>
              <a:t>A. Yehoshua «il responsabile risorse umane»: uscire dai limiti delle mansioni formali (segretaria introduce innovazione: da operazione di facciata a tappa di un reale cambiamento)</a:t>
            </a:r>
          </a:p>
        </p:txBody>
      </p:sp>
    </p:spTree>
    <p:extLst>
      <p:ext uri="{BB962C8B-B14F-4D97-AF65-F5344CB8AC3E}">
        <p14:creationId xmlns:p14="http://schemas.microsoft.com/office/powerpoint/2010/main" val="1303177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5780" y="980728"/>
            <a:ext cx="8658708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dirty="0"/>
              <a:t>A livello internazionale:</a:t>
            </a:r>
            <a:r>
              <a:rPr lang="it-IT" altLang="it-IT" sz="2400" b="1" dirty="0"/>
              <a:t> teoria e prassi condivisa </a:t>
            </a:r>
            <a:r>
              <a:rPr lang="it-IT" altLang="it-IT" sz="2400" dirty="0"/>
              <a:t>(</a:t>
            </a:r>
            <a:r>
              <a:rPr lang="it-IT" altLang="it-IT" sz="2400" dirty="0" err="1"/>
              <a:t>anglossassone</a:t>
            </a:r>
            <a:r>
              <a:rPr lang="it-IT" altLang="it-IT" sz="2400" dirty="0"/>
              <a:t>)</a:t>
            </a:r>
          </a:p>
          <a:p>
            <a:r>
              <a:rPr lang="it-IT" altLang="it-IT" sz="2400" dirty="0"/>
              <a:t>Italia: influenzata e difficoltà nel recepirli (diverso percorso di sviluppo economico e piccole strutture, spesso familiari)</a:t>
            </a:r>
          </a:p>
          <a:p>
            <a:r>
              <a:rPr lang="it-IT" altLang="it-IT" sz="2400" dirty="0"/>
              <a:t>Tre esempi:</a:t>
            </a:r>
          </a:p>
          <a:p>
            <a:pPr lvl="1">
              <a:buFont typeface="Wingdings" pitchFamily="2" charset="2"/>
              <a:buChar char="Ø"/>
            </a:pPr>
            <a:r>
              <a:rPr lang="it-IT" altLang="it-IT" sz="2000" dirty="0" err="1"/>
              <a:t>Auteri</a:t>
            </a:r>
            <a:r>
              <a:rPr lang="it-IT" altLang="it-IT" sz="2000" dirty="0"/>
              <a:t> (gruppo Fiat)</a:t>
            </a:r>
          </a:p>
          <a:p>
            <a:pPr lvl="1">
              <a:buFont typeface="Wingdings" pitchFamily="2" charset="2"/>
              <a:buChar char="Ø"/>
            </a:pPr>
            <a:r>
              <a:rPr lang="it-IT" altLang="it-IT" sz="2000" dirty="0"/>
              <a:t>Capucci (consulente di direzione e formatore) </a:t>
            </a:r>
          </a:p>
          <a:p>
            <a:pPr lvl="1">
              <a:buFont typeface="Wingdings" pitchFamily="2" charset="2"/>
              <a:buChar char="Ø"/>
            </a:pPr>
            <a:r>
              <a:rPr lang="it-IT" altLang="it-IT" sz="2000" dirty="0"/>
              <a:t>Volponi (Olivetti)</a:t>
            </a:r>
          </a:p>
          <a:p>
            <a:pPr lvl="1">
              <a:buFont typeface="Wingdings" pitchFamily="2" charset="2"/>
              <a:buChar char="Ø"/>
            </a:pPr>
            <a:endParaRPr lang="it-IT" altLang="it-IT" sz="2000" dirty="0"/>
          </a:p>
          <a:p>
            <a:pPr marL="400050"/>
            <a:r>
              <a:rPr lang="it-IT" altLang="it-IT" sz="2400" dirty="0"/>
              <a:t>In </a:t>
            </a:r>
            <a:r>
              <a:rPr lang="it-IT" altLang="it-IT" sz="2400" dirty="0" err="1"/>
              <a:t>italia</a:t>
            </a:r>
            <a:r>
              <a:rPr lang="it-IT" altLang="it-IT" sz="2400" dirty="0"/>
              <a:t> due tipi di culture R.U. e blocco negli anni ‘70-’80</a:t>
            </a:r>
          </a:p>
          <a:p>
            <a:pPr marL="400050"/>
            <a:r>
              <a:rPr lang="it-IT" altLang="it-IT" sz="2400" dirty="0"/>
              <a:t>Si accumula ritardo, la grande risorsa del lavoro italiano si sviluppa informalmente</a:t>
            </a:r>
          </a:p>
          <a:p>
            <a:pPr marL="400050"/>
            <a:r>
              <a:rPr lang="it-IT" altLang="it-IT" sz="2400" dirty="0"/>
              <a:t>Dagli anni’90 e 2000 riprende lo sviluppo di questo settore</a:t>
            </a:r>
          </a:p>
        </p:txBody>
      </p:sp>
    </p:spTree>
    <p:extLst>
      <p:ext uri="{BB962C8B-B14F-4D97-AF65-F5344CB8AC3E}">
        <p14:creationId xmlns:p14="http://schemas.microsoft.com/office/powerpoint/2010/main" val="86621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personale: gli aspetti critici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1560" y="980728"/>
            <a:ext cx="8532440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b="1" dirty="0"/>
              <a:t>gestire la complessità della funzione</a:t>
            </a:r>
            <a:r>
              <a:rPr lang="it-IT" altLang="it-IT" sz="2400" dirty="0"/>
              <a:t>: per soggetti, specializzazioni, processi e fasi, ambiti organizzativi di riferimento</a:t>
            </a:r>
          </a:p>
          <a:p>
            <a:r>
              <a:rPr lang="it-IT" altLang="it-IT" sz="2400" dirty="0"/>
              <a:t>attivare un sistema a </a:t>
            </a:r>
            <a:r>
              <a:rPr lang="it-IT" altLang="it-IT" sz="2400" b="1" dirty="0"/>
              <a:t>responsabilità diffusa</a:t>
            </a:r>
            <a:r>
              <a:rPr lang="it-IT" altLang="it-IT" sz="2400" dirty="0"/>
              <a:t>… e clienti differenziati …</a:t>
            </a:r>
          </a:p>
          <a:p>
            <a:r>
              <a:rPr lang="it-IT" altLang="it-IT" sz="2400" dirty="0"/>
              <a:t>…in modo da definire </a:t>
            </a:r>
            <a:r>
              <a:rPr lang="it-IT" altLang="it-IT" sz="2400" b="1" dirty="0"/>
              <a:t>ruoli multipli, ma chiaramente responsabilizzati</a:t>
            </a:r>
          </a:p>
          <a:p>
            <a:r>
              <a:rPr lang="it-IT" altLang="it-IT" sz="2400" dirty="0"/>
              <a:t> </a:t>
            </a:r>
            <a:r>
              <a:rPr lang="it-IT" altLang="it-IT" sz="2400" b="1" dirty="0"/>
              <a:t>integrarsi con le altre funzioni </a:t>
            </a:r>
            <a:r>
              <a:rPr lang="it-IT" altLang="it-IT" sz="2400" dirty="0"/>
              <a:t>che incidono sull’organizzazione (organizzazione, sistemi informativi, controllo di gestione...)</a:t>
            </a:r>
          </a:p>
          <a:p>
            <a:r>
              <a:rPr lang="it-IT" altLang="it-IT" sz="2400" b="1" dirty="0"/>
              <a:t>bilanciare i due mercati del lavoro</a:t>
            </a:r>
            <a:r>
              <a:rPr lang="it-IT" altLang="it-IT" sz="2400" dirty="0"/>
              <a:t>: interno ed esterno</a:t>
            </a:r>
          </a:p>
          <a:p>
            <a:r>
              <a:rPr lang="it-IT" altLang="it-IT" sz="2400" dirty="0"/>
              <a:t>realizzare un </a:t>
            </a:r>
            <a:r>
              <a:rPr lang="it-IT" altLang="it-IT" sz="2400" b="1" dirty="0"/>
              <a:t>sistema  informativo </a:t>
            </a:r>
            <a:r>
              <a:rPr lang="it-IT" altLang="it-IT" sz="2400" dirty="0"/>
              <a:t>come risorsa e condizione chiave di evoluzione delle funzioni del personale</a:t>
            </a:r>
          </a:p>
        </p:txBody>
      </p:sp>
    </p:spTree>
    <p:extLst>
      <p:ext uri="{BB962C8B-B14F-4D97-AF65-F5344CB8AC3E}">
        <p14:creationId xmlns:p14="http://schemas.microsoft.com/office/powerpoint/2010/main" val="353641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5780" y="980728"/>
            <a:ext cx="8658708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dirty="0"/>
              <a:t>Realtà complessa con 3 elementi principali: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altLang="it-IT" sz="2400" dirty="0"/>
              <a:t>Modelli culturali (insieme di teorie e metodologie)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altLang="it-IT" sz="2400" dirty="0"/>
              <a:t>Ruoli svolti (insieme di compiti e contributi)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altLang="it-IT" sz="2400" dirty="0"/>
              <a:t>Professionisti (competenze, compiti e ruoli)</a:t>
            </a:r>
          </a:p>
        </p:txBody>
      </p:sp>
    </p:spTree>
    <p:extLst>
      <p:ext uri="{BB962C8B-B14F-4D97-AF65-F5344CB8AC3E}">
        <p14:creationId xmlns:p14="http://schemas.microsoft.com/office/powerpoint/2010/main" val="243513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5780" y="980728"/>
            <a:ext cx="8658708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400" dirty="0"/>
              <a:t>Culture HR: diversi modi per riepilogare l’evoluzione di concezioni e pratiche DRU</a:t>
            </a:r>
          </a:p>
          <a:p>
            <a:r>
              <a:rPr lang="it-IT" altLang="it-IT" sz="2400" dirty="0"/>
              <a:t>Si suddividono in fasi o periodi storici (secondo caratteristiche essenziali)</a:t>
            </a:r>
          </a:p>
          <a:p>
            <a:r>
              <a:rPr lang="it-IT" altLang="it-IT" sz="2400" dirty="0"/>
              <a:t>Ciclo di vita- evoluzione delle caratteristiche e dei contributi HR Ogni fase è legata a ragioni storico-economiche ed anche ad un percorso razionale, logicamente congruente</a:t>
            </a:r>
          </a:p>
          <a:p>
            <a:r>
              <a:rPr lang="it-IT" altLang="it-IT" sz="2400" dirty="0"/>
              <a:t>Il metodo degli stadi di sviluppo (sia in Italia che all’estero)</a:t>
            </a:r>
          </a:p>
          <a:p>
            <a:r>
              <a:rPr lang="it-IT" altLang="it-IT" sz="2400" dirty="0"/>
              <a:t>Evoluzione secondo due diverse forze: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altLang="it-IT" sz="2000" dirty="0"/>
              <a:t>Caratteristiche del sistema economico ed il suo sviluppo (concorrenza nei mercati, composizione dell’economia)</a:t>
            </a:r>
          </a:p>
          <a:p>
            <a:pPr marL="857250" lvl="1" indent="-457200">
              <a:buFont typeface="+mj-lt"/>
              <a:buAutoNum type="arabicPeriod"/>
            </a:pPr>
            <a:r>
              <a:rPr lang="it-IT" altLang="it-IT" sz="2000" dirty="0"/>
              <a:t>Caratteristiche delle strategie ed organizzazioni aziendale (flessibilità, differenziazione prodotto)</a:t>
            </a:r>
          </a:p>
        </p:txBody>
      </p:sp>
    </p:spTree>
    <p:extLst>
      <p:ext uri="{BB962C8B-B14F-4D97-AF65-F5344CB8AC3E}">
        <p14:creationId xmlns:p14="http://schemas.microsoft.com/office/powerpoint/2010/main" val="105171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0" y="333375"/>
          <a:ext cx="9144000" cy="618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iapositiva" r:id="rId3" imgW="2540420" imgH="1905069" progId="PowerPoint.Slide.8">
                  <p:embed/>
                </p:oleObj>
              </mc:Choice>
              <mc:Fallback>
                <p:oleObj name="Diapositiva" r:id="rId3" imgW="2540420" imgH="1905069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8400" b="13649"/>
                      <a:stretch>
                        <a:fillRect/>
                      </a:stretch>
                    </p:blipFill>
                    <p:spPr bwMode="auto">
                      <a:xfrm>
                        <a:off x="0" y="333375"/>
                        <a:ext cx="9144000" cy="618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351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800" b="1" dirty="0">
                <a:solidFill>
                  <a:srgbClr val="FF0000"/>
                </a:solidFill>
              </a:rPr>
              <a:t>La direzione del personale</a:t>
            </a:r>
            <a:endParaRPr lang="it-IT" altLang="it-IT" sz="2800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5780" y="980728"/>
            <a:ext cx="8658708" cy="51845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Si passa da un concetto di gestione amministrativa ad uno di gestione strategica della DRU (risposta all’accresciuta complessità)</a:t>
            </a:r>
          </a:p>
          <a:p>
            <a:r>
              <a:rPr lang="it-IT" altLang="it-IT" sz="2000" b="1" dirty="0"/>
              <a:t>Critica a questi modelli</a:t>
            </a:r>
            <a:r>
              <a:rPr lang="it-IT" altLang="it-IT" sz="2000" dirty="0"/>
              <a:t>: seguono tutti una linearità e consequenzialità di passaggi</a:t>
            </a:r>
          </a:p>
          <a:p>
            <a:r>
              <a:rPr lang="it-IT" altLang="it-IT" sz="2000" dirty="0"/>
              <a:t>Poco spazio per innovazione ed imprenditorialità (Olivetti)</a:t>
            </a:r>
          </a:p>
          <a:p>
            <a:r>
              <a:rPr lang="it-IT" altLang="it-IT" sz="2000" b="1" dirty="0"/>
              <a:t>Metodo diverso </a:t>
            </a:r>
            <a:r>
              <a:rPr lang="it-IT" altLang="it-IT" sz="2000" dirty="0"/>
              <a:t>per le variabili critiche ed i nodi fondamentali, senza considerare l’evoluzione secondo un percorso prefissato</a:t>
            </a:r>
          </a:p>
          <a:p>
            <a:r>
              <a:rPr lang="it-IT" altLang="it-IT" sz="2000" dirty="0"/>
              <a:t>Configurazione di scenari utilizzando variabili con maggiore influenza e criticità</a:t>
            </a:r>
          </a:p>
          <a:p>
            <a:r>
              <a:rPr lang="it-IT" altLang="it-IT" sz="2000" b="1" dirty="0"/>
              <a:t>Focus decisionale </a:t>
            </a:r>
            <a:r>
              <a:rPr lang="it-IT" altLang="it-IT" sz="2000" dirty="0"/>
              <a:t>(convergenza o divergenza di fini) </a:t>
            </a:r>
            <a:r>
              <a:rPr lang="it-IT" altLang="it-IT" sz="2000" b="1" dirty="0"/>
              <a:t>locus </a:t>
            </a:r>
            <a:r>
              <a:rPr lang="it-IT" altLang="it-IT" sz="2000" dirty="0"/>
              <a:t>(interno o esterno)</a:t>
            </a:r>
          </a:p>
          <a:p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1701150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709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14493"/>
              </p:ext>
            </p:extLst>
          </p:nvPr>
        </p:nvGraphicFramePr>
        <p:xfrm>
          <a:off x="161925" y="332631"/>
          <a:ext cx="8820150" cy="640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iapositiva" r:id="rId4" imgW="3199048" imgH="2398856" progId="PowerPoint.Slide.8">
                  <p:embed/>
                </p:oleObj>
              </mc:Choice>
              <mc:Fallback>
                <p:oleObj name="Diapositiva" r:id="rId4" imgW="3199048" imgH="2398856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332631"/>
                        <a:ext cx="8820150" cy="640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884363" y="86717"/>
            <a:ext cx="50149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2400" b="1" dirty="0">
                <a:solidFill>
                  <a:srgbClr val="FF0000"/>
                </a:solidFill>
              </a:rPr>
              <a:t>MODELLI CULTURALI DELLE RU</a:t>
            </a:r>
          </a:p>
        </p:txBody>
      </p:sp>
    </p:spTree>
    <p:extLst>
      <p:ext uri="{BB962C8B-B14F-4D97-AF65-F5344CB8AC3E}">
        <p14:creationId xmlns:p14="http://schemas.microsoft.com/office/powerpoint/2010/main" val="26113333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1042</Words>
  <Application>Microsoft Macintosh PowerPoint</Application>
  <PresentationFormat>Presentazione su schermo (4:3)</PresentationFormat>
  <Paragraphs>114</Paragraphs>
  <Slides>18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Wingdings</vt:lpstr>
      <vt:lpstr>Tema di Office</vt:lpstr>
      <vt:lpstr>Diapositiva</vt:lpstr>
      <vt:lpstr>La direzione del personale: struttura, cultura e ruoli multipli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Processi di direzione del personale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direzione del personale: struttura, cultura e ruoli multipli</dc:title>
  <dc:creator>Eliana Minelli</dc:creator>
  <cp:lastModifiedBy>Microsoft Office User</cp:lastModifiedBy>
  <cp:revision>27</cp:revision>
  <dcterms:created xsi:type="dcterms:W3CDTF">2013-05-16T09:17:05Z</dcterms:created>
  <dcterms:modified xsi:type="dcterms:W3CDTF">2019-04-01T14:43:43Z</dcterms:modified>
</cp:coreProperties>
</file>