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1"/>
  </p:notesMasterIdLst>
  <p:sldIdLst>
    <p:sldId id="257" r:id="rId2"/>
    <p:sldId id="307" r:id="rId3"/>
    <p:sldId id="384" r:id="rId4"/>
    <p:sldId id="956" r:id="rId5"/>
    <p:sldId id="471" r:id="rId6"/>
    <p:sldId id="385" r:id="rId7"/>
    <p:sldId id="386" r:id="rId8"/>
    <p:sldId id="530" r:id="rId9"/>
    <p:sldId id="472" r:id="rId10"/>
    <p:sldId id="473" r:id="rId11"/>
    <p:sldId id="474" r:id="rId12"/>
    <p:sldId id="531" r:id="rId13"/>
    <p:sldId id="475" r:id="rId14"/>
    <p:sldId id="476" r:id="rId15"/>
    <p:sldId id="477" r:id="rId16"/>
    <p:sldId id="533" r:id="rId17"/>
    <p:sldId id="534" r:id="rId18"/>
    <p:sldId id="535" r:id="rId19"/>
    <p:sldId id="532" r:id="rId20"/>
    <p:sldId id="536" r:id="rId21"/>
    <p:sldId id="538" r:id="rId22"/>
    <p:sldId id="539" r:id="rId23"/>
    <p:sldId id="540" r:id="rId24"/>
    <p:sldId id="541" r:id="rId25"/>
    <p:sldId id="542" r:id="rId26"/>
    <p:sldId id="543" r:id="rId27"/>
    <p:sldId id="544" r:id="rId28"/>
    <p:sldId id="545" r:id="rId29"/>
    <p:sldId id="546" r:id="rId30"/>
    <p:sldId id="547" r:id="rId31"/>
    <p:sldId id="548" r:id="rId32"/>
    <p:sldId id="549" r:id="rId33"/>
    <p:sldId id="550" r:id="rId34"/>
    <p:sldId id="551" r:id="rId35"/>
    <p:sldId id="552" r:id="rId36"/>
    <p:sldId id="553" r:id="rId37"/>
    <p:sldId id="554" r:id="rId38"/>
    <p:sldId id="555" r:id="rId39"/>
    <p:sldId id="387" r:id="rId40"/>
    <p:sldId id="563" r:id="rId41"/>
    <p:sldId id="558" r:id="rId42"/>
    <p:sldId id="559" r:id="rId43"/>
    <p:sldId id="560" r:id="rId44"/>
    <p:sldId id="564" r:id="rId45"/>
    <p:sldId id="569" r:id="rId46"/>
    <p:sldId id="565" r:id="rId47"/>
    <p:sldId id="566" r:id="rId48"/>
    <p:sldId id="567" r:id="rId49"/>
    <p:sldId id="568" r:id="rId50"/>
    <p:sldId id="574" r:id="rId51"/>
    <p:sldId id="571" r:id="rId52"/>
    <p:sldId id="572" r:id="rId53"/>
    <p:sldId id="575" r:id="rId54"/>
    <p:sldId id="576" r:id="rId55"/>
    <p:sldId id="577" r:id="rId56"/>
    <p:sldId id="578" r:id="rId57"/>
    <p:sldId id="581" r:id="rId58"/>
    <p:sldId id="582" r:id="rId59"/>
    <p:sldId id="579" r:id="rId60"/>
    <p:sldId id="580" r:id="rId61"/>
    <p:sldId id="583" r:id="rId62"/>
    <p:sldId id="584" r:id="rId63"/>
    <p:sldId id="585" r:id="rId64"/>
    <p:sldId id="586" r:id="rId65"/>
    <p:sldId id="587" r:id="rId66"/>
    <p:sldId id="452" r:id="rId67"/>
    <p:sldId id="401" r:id="rId68"/>
    <p:sldId id="377" r:id="rId69"/>
    <p:sldId id="378" r:id="rId7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481"/>
    <p:restoredTop sz="54972"/>
  </p:normalViewPr>
  <p:slideViewPr>
    <p:cSldViewPr>
      <p:cViewPr varScale="1">
        <p:scale>
          <a:sx n="66" d="100"/>
          <a:sy n="66" d="100"/>
        </p:scale>
        <p:origin x="2336" y="184"/>
      </p:cViewPr>
      <p:guideLst>
        <p:guide orient="horz" pos="2160"/>
        <p:guide pos="2880"/>
      </p:guideLst>
    </p:cSldViewPr>
  </p:slideViewPr>
  <p:notesTextViewPr>
    <p:cViewPr>
      <p:scale>
        <a:sx n="1" d="1"/>
        <a:sy n="1" d="1"/>
      </p:scale>
      <p:origin x="0" y="0"/>
    </p:cViewPr>
  </p:notesTextViewPr>
  <p:sorterViewPr>
    <p:cViewPr>
      <p:scale>
        <a:sx n="100" d="100"/>
        <a:sy n="100" d="100"/>
      </p:scale>
      <p:origin x="0" y="472"/>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C1FBCC-F479-EB4F-908D-BB2BF7738E82}" type="datetimeFigureOut">
              <a:rPr lang="it-IT" smtClean="0"/>
              <a:t>03/05/19</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it-IT"/>
              <a:t>Modifica gli stili del testo dello schema
Secondo livello
Terzo livello
Quarto livello
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0389F0-D01C-9647-87C3-5451A79ECC28}" type="slidenum">
              <a:rPr lang="it-IT" smtClean="0"/>
              <a:t>‹N›</a:t>
            </a:fld>
            <a:endParaRPr lang="it-IT"/>
          </a:p>
        </p:txBody>
      </p:sp>
    </p:spTree>
    <p:extLst>
      <p:ext uri="{BB962C8B-B14F-4D97-AF65-F5344CB8AC3E}">
        <p14:creationId xmlns:p14="http://schemas.microsoft.com/office/powerpoint/2010/main" val="2423523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8290" name="Rectangle 2"/>
          <p:cNvSpPr>
            <a:spLocks noGrp="1" noRot="1" noChangeAspect="1" noChangeArrowheads="1" noTextEdit="1"/>
          </p:cNvSpPr>
          <p:nvPr>
            <p:ph type="sldImg"/>
          </p:nvPr>
        </p:nvSpPr>
        <p:spPr>
          <a:xfrm>
            <a:off x="992188" y="768350"/>
            <a:ext cx="5114925" cy="3836988"/>
          </a:xfrm>
          <a:ln/>
        </p:spPr>
      </p:sp>
      <p:sp>
        <p:nvSpPr>
          <p:cNvPr id="908291" name="Rectangle 3"/>
          <p:cNvSpPr>
            <a:spLocks noGrp="1" noChangeArrowheads="1"/>
          </p:cNvSpPr>
          <p:nvPr>
            <p:ph type="body" idx="1"/>
          </p:nvPr>
        </p:nvSpPr>
        <p:spPr/>
        <p:txBody>
          <a:bodyPr/>
          <a:lstStyle/>
          <a:p>
            <a:endParaRPr lang="it-IT"/>
          </a:p>
        </p:txBody>
      </p:sp>
    </p:spTree>
    <p:extLst>
      <p:ext uri="{BB962C8B-B14F-4D97-AF65-F5344CB8AC3E}">
        <p14:creationId xmlns:p14="http://schemas.microsoft.com/office/powerpoint/2010/main" val="18855734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7314" name="Rectangle 2">
            <a:extLst>
              <a:ext uri="{FF2B5EF4-FFF2-40B4-BE49-F238E27FC236}">
                <a16:creationId xmlns:a16="http://schemas.microsoft.com/office/drawing/2014/main" id="{0D4D3F4A-54AB-AA4A-ABD3-7FD845BCF768}"/>
              </a:ext>
            </a:extLst>
          </p:cNvPr>
          <p:cNvSpPr>
            <a:spLocks noGrp="1" noRot="1" noChangeAspect="1" noChangeArrowheads="1" noTextEdit="1"/>
          </p:cNvSpPr>
          <p:nvPr>
            <p:ph type="sldImg"/>
          </p:nvPr>
        </p:nvSpPr>
        <p:spPr>
          <a:ln/>
        </p:spPr>
      </p:sp>
      <p:sp>
        <p:nvSpPr>
          <p:cNvPr id="1037315" name="Rectangle 3">
            <a:extLst>
              <a:ext uri="{FF2B5EF4-FFF2-40B4-BE49-F238E27FC236}">
                <a16:creationId xmlns:a16="http://schemas.microsoft.com/office/drawing/2014/main" id="{BFD97DDF-272A-4842-BB88-4AA7A13877B7}"/>
              </a:ext>
            </a:extLst>
          </p:cNvPr>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28629665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a:extLst>
              <a:ext uri="{FF2B5EF4-FFF2-40B4-BE49-F238E27FC236}">
                <a16:creationId xmlns:a16="http://schemas.microsoft.com/office/drawing/2014/main" id="{3140BCA2-5162-424D-A46E-0AFF6BF29F29}"/>
              </a:ext>
            </a:extLst>
          </p:cNvPr>
          <p:cNvSpPr>
            <a:spLocks noGrp="1" noChangeArrowheads="1"/>
          </p:cNvSpPr>
          <p:nvPr>
            <p:ph type="body" idx="1"/>
          </p:nvPr>
        </p:nvSpPr>
        <p:spPr>
          <a:ln/>
        </p:spPr>
        <p:txBody>
          <a:bodyPr/>
          <a:lstStyle/>
          <a:p>
            <a:endParaRPr lang="it-IT" altLang="it-IT"/>
          </a:p>
        </p:txBody>
      </p:sp>
      <p:sp>
        <p:nvSpPr>
          <p:cNvPr id="804867" name="Rectangle 3">
            <a:extLst>
              <a:ext uri="{FF2B5EF4-FFF2-40B4-BE49-F238E27FC236}">
                <a16:creationId xmlns:a16="http://schemas.microsoft.com/office/drawing/2014/main" id="{BE7E3FBB-B5F9-A348-88DD-8F3E05A350FE}"/>
              </a:ext>
            </a:extLst>
          </p:cNvPr>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8271785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8338" name="Rectangle 2">
            <a:extLst>
              <a:ext uri="{FF2B5EF4-FFF2-40B4-BE49-F238E27FC236}">
                <a16:creationId xmlns:a16="http://schemas.microsoft.com/office/drawing/2014/main" id="{9D7CD990-D1B8-4F4E-8C5C-34542BAEE57E}"/>
              </a:ext>
            </a:extLst>
          </p:cNvPr>
          <p:cNvSpPr>
            <a:spLocks noGrp="1" noRot="1" noChangeAspect="1" noChangeArrowheads="1" noTextEdit="1"/>
          </p:cNvSpPr>
          <p:nvPr>
            <p:ph type="sldImg"/>
          </p:nvPr>
        </p:nvSpPr>
        <p:spPr>
          <a:ln/>
        </p:spPr>
      </p:sp>
      <p:sp>
        <p:nvSpPr>
          <p:cNvPr id="1038339" name="Rectangle 3">
            <a:extLst>
              <a:ext uri="{FF2B5EF4-FFF2-40B4-BE49-F238E27FC236}">
                <a16:creationId xmlns:a16="http://schemas.microsoft.com/office/drawing/2014/main" id="{C4DF1CC7-D22C-4642-B21B-3B0A183D159A}"/>
              </a:ext>
            </a:extLst>
          </p:cNvPr>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21499757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9362" name="Rectangle 2">
            <a:extLst>
              <a:ext uri="{FF2B5EF4-FFF2-40B4-BE49-F238E27FC236}">
                <a16:creationId xmlns:a16="http://schemas.microsoft.com/office/drawing/2014/main" id="{4B87155A-DE29-0F4A-AF78-109EB00E4B1B}"/>
              </a:ext>
            </a:extLst>
          </p:cNvPr>
          <p:cNvSpPr>
            <a:spLocks noGrp="1" noRot="1" noChangeAspect="1" noChangeArrowheads="1" noTextEdit="1"/>
          </p:cNvSpPr>
          <p:nvPr>
            <p:ph type="sldImg"/>
          </p:nvPr>
        </p:nvSpPr>
        <p:spPr>
          <a:ln/>
        </p:spPr>
      </p:sp>
      <p:sp>
        <p:nvSpPr>
          <p:cNvPr id="1039363" name="Rectangle 3">
            <a:extLst>
              <a:ext uri="{FF2B5EF4-FFF2-40B4-BE49-F238E27FC236}">
                <a16:creationId xmlns:a16="http://schemas.microsoft.com/office/drawing/2014/main" id="{9D744170-BCBE-0D4A-849C-D5F9181034F9}"/>
              </a:ext>
            </a:extLst>
          </p:cNvPr>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36426235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0386" name="Rectangle 2">
            <a:extLst>
              <a:ext uri="{FF2B5EF4-FFF2-40B4-BE49-F238E27FC236}">
                <a16:creationId xmlns:a16="http://schemas.microsoft.com/office/drawing/2014/main" id="{9E3A9270-84BC-4540-9E86-19EE75939D63}"/>
              </a:ext>
            </a:extLst>
          </p:cNvPr>
          <p:cNvSpPr>
            <a:spLocks noGrp="1" noRot="1" noChangeAspect="1" noChangeArrowheads="1" noTextEdit="1"/>
          </p:cNvSpPr>
          <p:nvPr>
            <p:ph type="sldImg"/>
          </p:nvPr>
        </p:nvSpPr>
        <p:spPr>
          <a:ln/>
        </p:spPr>
      </p:sp>
      <p:sp>
        <p:nvSpPr>
          <p:cNvPr id="1040387" name="Rectangle 3">
            <a:extLst>
              <a:ext uri="{FF2B5EF4-FFF2-40B4-BE49-F238E27FC236}">
                <a16:creationId xmlns:a16="http://schemas.microsoft.com/office/drawing/2014/main" id="{C64DA2D6-5AE0-E344-A041-DC8174474786}"/>
              </a:ext>
            </a:extLst>
          </p:cNvPr>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26015629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1410" name="Rectangle 2">
            <a:extLst>
              <a:ext uri="{FF2B5EF4-FFF2-40B4-BE49-F238E27FC236}">
                <a16:creationId xmlns:a16="http://schemas.microsoft.com/office/drawing/2014/main" id="{9ABA70C2-108B-2B4A-AE04-5A441905C820}"/>
              </a:ext>
            </a:extLst>
          </p:cNvPr>
          <p:cNvSpPr>
            <a:spLocks noGrp="1" noRot="1" noChangeAspect="1" noChangeArrowheads="1" noTextEdit="1"/>
          </p:cNvSpPr>
          <p:nvPr>
            <p:ph type="sldImg"/>
          </p:nvPr>
        </p:nvSpPr>
        <p:spPr>
          <a:ln/>
        </p:spPr>
      </p:sp>
      <p:sp>
        <p:nvSpPr>
          <p:cNvPr id="1041411" name="Rectangle 3">
            <a:extLst>
              <a:ext uri="{FF2B5EF4-FFF2-40B4-BE49-F238E27FC236}">
                <a16:creationId xmlns:a16="http://schemas.microsoft.com/office/drawing/2014/main" id="{87D73B90-3D6A-4745-B051-A9FD5E8B923A}"/>
              </a:ext>
            </a:extLst>
          </p:cNvPr>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36874967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2434" name="Rectangle 2">
            <a:extLst>
              <a:ext uri="{FF2B5EF4-FFF2-40B4-BE49-F238E27FC236}">
                <a16:creationId xmlns:a16="http://schemas.microsoft.com/office/drawing/2014/main" id="{AB7A442F-FFEB-CC41-812A-90AE818CA196}"/>
              </a:ext>
            </a:extLst>
          </p:cNvPr>
          <p:cNvSpPr>
            <a:spLocks noGrp="1" noRot="1" noChangeAspect="1" noChangeArrowheads="1" noTextEdit="1"/>
          </p:cNvSpPr>
          <p:nvPr>
            <p:ph type="sldImg"/>
          </p:nvPr>
        </p:nvSpPr>
        <p:spPr>
          <a:ln/>
        </p:spPr>
      </p:sp>
      <p:sp>
        <p:nvSpPr>
          <p:cNvPr id="1042435" name="Rectangle 3">
            <a:extLst>
              <a:ext uri="{FF2B5EF4-FFF2-40B4-BE49-F238E27FC236}">
                <a16:creationId xmlns:a16="http://schemas.microsoft.com/office/drawing/2014/main" id="{1F91F39E-239E-DE43-A012-44610F256749}"/>
              </a:ext>
            </a:extLst>
          </p:cNvPr>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25978799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3458" name="Rectangle 2">
            <a:extLst>
              <a:ext uri="{FF2B5EF4-FFF2-40B4-BE49-F238E27FC236}">
                <a16:creationId xmlns:a16="http://schemas.microsoft.com/office/drawing/2014/main" id="{CDB8E88C-576B-A94B-9EC1-890CEEE58A13}"/>
              </a:ext>
            </a:extLst>
          </p:cNvPr>
          <p:cNvSpPr>
            <a:spLocks noGrp="1" noRot="1" noChangeAspect="1" noChangeArrowheads="1" noTextEdit="1"/>
          </p:cNvSpPr>
          <p:nvPr>
            <p:ph type="sldImg"/>
          </p:nvPr>
        </p:nvSpPr>
        <p:spPr>
          <a:ln/>
        </p:spPr>
      </p:sp>
      <p:sp>
        <p:nvSpPr>
          <p:cNvPr id="1043459" name="Rectangle 3">
            <a:extLst>
              <a:ext uri="{FF2B5EF4-FFF2-40B4-BE49-F238E27FC236}">
                <a16:creationId xmlns:a16="http://schemas.microsoft.com/office/drawing/2014/main" id="{7E16A4C8-5397-CF4F-88AE-69BF8960E7FF}"/>
              </a:ext>
            </a:extLst>
          </p:cNvPr>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14662700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82" name="Rectangle 2">
            <a:extLst>
              <a:ext uri="{FF2B5EF4-FFF2-40B4-BE49-F238E27FC236}">
                <a16:creationId xmlns:a16="http://schemas.microsoft.com/office/drawing/2014/main" id="{EB91319A-89D5-944F-BA2B-C2A3BF0CEE1D}"/>
              </a:ext>
            </a:extLst>
          </p:cNvPr>
          <p:cNvSpPr>
            <a:spLocks noGrp="1" noRot="1" noChangeAspect="1" noChangeArrowheads="1" noTextEdit="1"/>
          </p:cNvSpPr>
          <p:nvPr>
            <p:ph type="sldImg"/>
          </p:nvPr>
        </p:nvSpPr>
        <p:spPr>
          <a:ln/>
        </p:spPr>
      </p:sp>
      <p:sp>
        <p:nvSpPr>
          <p:cNvPr id="1044483" name="Rectangle 3">
            <a:extLst>
              <a:ext uri="{FF2B5EF4-FFF2-40B4-BE49-F238E27FC236}">
                <a16:creationId xmlns:a16="http://schemas.microsoft.com/office/drawing/2014/main" id="{35CB2756-658E-094F-B060-0589283DBC32}"/>
              </a:ext>
            </a:extLst>
          </p:cNvPr>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36393187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5506" name="Rectangle 2">
            <a:extLst>
              <a:ext uri="{FF2B5EF4-FFF2-40B4-BE49-F238E27FC236}">
                <a16:creationId xmlns:a16="http://schemas.microsoft.com/office/drawing/2014/main" id="{7F354123-9126-3A42-8FBC-3F19DFCA0755}"/>
              </a:ext>
            </a:extLst>
          </p:cNvPr>
          <p:cNvSpPr>
            <a:spLocks noGrp="1" noRot="1" noChangeAspect="1" noChangeArrowheads="1" noTextEdit="1"/>
          </p:cNvSpPr>
          <p:nvPr>
            <p:ph type="sldImg"/>
          </p:nvPr>
        </p:nvSpPr>
        <p:spPr>
          <a:ln/>
        </p:spPr>
      </p:sp>
      <p:sp>
        <p:nvSpPr>
          <p:cNvPr id="1045507" name="Rectangle 3">
            <a:extLst>
              <a:ext uri="{FF2B5EF4-FFF2-40B4-BE49-F238E27FC236}">
                <a16:creationId xmlns:a16="http://schemas.microsoft.com/office/drawing/2014/main" id="{6F34B27A-E2CF-C14A-B76F-25B080FC0A25}"/>
              </a:ext>
            </a:extLst>
          </p:cNvPr>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605622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122" name="Rectangle 2">
            <a:extLst>
              <a:ext uri="{FF2B5EF4-FFF2-40B4-BE49-F238E27FC236}">
                <a16:creationId xmlns:a16="http://schemas.microsoft.com/office/drawing/2014/main" id="{2DC50332-0996-5B46-A15F-BF71D1A11FF2}"/>
              </a:ext>
            </a:extLst>
          </p:cNvPr>
          <p:cNvSpPr>
            <a:spLocks noGrp="1" noRot="1" noChangeAspect="1" noChangeArrowheads="1" noTextEdit="1"/>
          </p:cNvSpPr>
          <p:nvPr>
            <p:ph type="sldImg"/>
          </p:nvPr>
        </p:nvSpPr>
        <p:spPr>
          <a:ln/>
        </p:spPr>
      </p:sp>
      <p:sp>
        <p:nvSpPr>
          <p:cNvPr id="1029123" name="Rectangle 3">
            <a:extLst>
              <a:ext uri="{FF2B5EF4-FFF2-40B4-BE49-F238E27FC236}">
                <a16:creationId xmlns:a16="http://schemas.microsoft.com/office/drawing/2014/main" id="{4EEB2009-F11F-7A4F-BC04-4F7FA7CD2537}"/>
              </a:ext>
            </a:extLst>
          </p:cNvPr>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7633858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6530" name="Rectangle 2">
            <a:extLst>
              <a:ext uri="{FF2B5EF4-FFF2-40B4-BE49-F238E27FC236}">
                <a16:creationId xmlns:a16="http://schemas.microsoft.com/office/drawing/2014/main" id="{C9EFC50A-081D-7F40-A304-58E05378967E}"/>
              </a:ext>
            </a:extLst>
          </p:cNvPr>
          <p:cNvSpPr>
            <a:spLocks noGrp="1" noRot="1" noChangeAspect="1" noChangeArrowheads="1" noTextEdit="1"/>
          </p:cNvSpPr>
          <p:nvPr>
            <p:ph type="sldImg"/>
          </p:nvPr>
        </p:nvSpPr>
        <p:spPr>
          <a:ln/>
        </p:spPr>
      </p:sp>
      <p:sp>
        <p:nvSpPr>
          <p:cNvPr id="1046531" name="Rectangle 3">
            <a:extLst>
              <a:ext uri="{FF2B5EF4-FFF2-40B4-BE49-F238E27FC236}">
                <a16:creationId xmlns:a16="http://schemas.microsoft.com/office/drawing/2014/main" id="{714AD755-77E4-3A49-A8AC-10EB4AAB2E89}"/>
              </a:ext>
            </a:extLst>
          </p:cNvPr>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15183994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7554" name="Rectangle 2">
            <a:extLst>
              <a:ext uri="{FF2B5EF4-FFF2-40B4-BE49-F238E27FC236}">
                <a16:creationId xmlns:a16="http://schemas.microsoft.com/office/drawing/2014/main" id="{FC881A9E-F7B6-6549-8B2E-C9C99C6C923F}"/>
              </a:ext>
            </a:extLst>
          </p:cNvPr>
          <p:cNvSpPr>
            <a:spLocks noGrp="1" noRot="1" noChangeAspect="1" noChangeArrowheads="1" noTextEdit="1"/>
          </p:cNvSpPr>
          <p:nvPr>
            <p:ph type="sldImg"/>
          </p:nvPr>
        </p:nvSpPr>
        <p:spPr>
          <a:ln/>
        </p:spPr>
      </p:sp>
      <p:sp>
        <p:nvSpPr>
          <p:cNvPr id="1047555" name="Rectangle 3">
            <a:extLst>
              <a:ext uri="{FF2B5EF4-FFF2-40B4-BE49-F238E27FC236}">
                <a16:creationId xmlns:a16="http://schemas.microsoft.com/office/drawing/2014/main" id="{4FECD4E5-2FEE-3B41-94CF-75789750B30D}"/>
              </a:ext>
            </a:extLst>
          </p:cNvPr>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2042522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78" name="Rectangle 2">
            <a:extLst>
              <a:ext uri="{FF2B5EF4-FFF2-40B4-BE49-F238E27FC236}">
                <a16:creationId xmlns:a16="http://schemas.microsoft.com/office/drawing/2014/main" id="{EA944A31-7E7B-8D4F-B216-7F2627F60031}"/>
              </a:ext>
            </a:extLst>
          </p:cNvPr>
          <p:cNvSpPr>
            <a:spLocks noGrp="1" noRot="1" noChangeAspect="1" noChangeArrowheads="1" noTextEdit="1"/>
          </p:cNvSpPr>
          <p:nvPr>
            <p:ph type="sldImg"/>
          </p:nvPr>
        </p:nvSpPr>
        <p:spPr>
          <a:ln/>
        </p:spPr>
      </p:sp>
      <p:sp>
        <p:nvSpPr>
          <p:cNvPr id="1048579" name="Rectangle 3">
            <a:extLst>
              <a:ext uri="{FF2B5EF4-FFF2-40B4-BE49-F238E27FC236}">
                <a16:creationId xmlns:a16="http://schemas.microsoft.com/office/drawing/2014/main" id="{8DBEAA59-BECF-E540-AA02-B54759CBA9E7}"/>
              </a:ext>
            </a:extLst>
          </p:cNvPr>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12861831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602" name="Rectangle 2">
            <a:extLst>
              <a:ext uri="{FF2B5EF4-FFF2-40B4-BE49-F238E27FC236}">
                <a16:creationId xmlns:a16="http://schemas.microsoft.com/office/drawing/2014/main" id="{B1F4919E-A8A7-9C43-BF48-27C1AB934A4A}"/>
              </a:ext>
            </a:extLst>
          </p:cNvPr>
          <p:cNvSpPr>
            <a:spLocks noGrp="1" noRot="1" noChangeAspect="1" noChangeArrowheads="1" noTextEdit="1"/>
          </p:cNvSpPr>
          <p:nvPr>
            <p:ph type="sldImg"/>
          </p:nvPr>
        </p:nvSpPr>
        <p:spPr>
          <a:ln/>
        </p:spPr>
      </p:sp>
      <p:sp>
        <p:nvSpPr>
          <p:cNvPr id="1049603" name="Rectangle 3">
            <a:extLst>
              <a:ext uri="{FF2B5EF4-FFF2-40B4-BE49-F238E27FC236}">
                <a16:creationId xmlns:a16="http://schemas.microsoft.com/office/drawing/2014/main" id="{8898B636-EEFB-C042-942D-31086F55FE85}"/>
              </a:ext>
            </a:extLst>
          </p:cNvPr>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768609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0626" name="Rectangle 2">
            <a:extLst>
              <a:ext uri="{FF2B5EF4-FFF2-40B4-BE49-F238E27FC236}">
                <a16:creationId xmlns:a16="http://schemas.microsoft.com/office/drawing/2014/main" id="{951C942E-5678-274F-ADB3-CBFFF653ECA2}"/>
              </a:ext>
            </a:extLst>
          </p:cNvPr>
          <p:cNvSpPr>
            <a:spLocks noGrp="1" noRot="1" noChangeAspect="1" noChangeArrowheads="1" noTextEdit="1"/>
          </p:cNvSpPr>
          <p:nvPr>
            <p:ph type="sldImg"/>
          </p:nvPr>
        </p:nvSpPr>
        <p:spPr>
          <a:ln/>
        </p:spPr>
      </p:sp>
      <p:sp>
        <p:nvSpPr>
          <p:cNvPr id="1050627" name="Rectangle 3">
            <a:extLst>
              <a:ext uri="{FF2B5EF4-FFF2-40B4-BE49-F238E27FC236}">
                <a16:creationId xmlns:a16="http://schemas.microsoft.com/office/drawing/2014/main" id="{C3A6A8A2-CF01-7042-9668-30016D85FC1C}"/>
              </a:ext>
            </a:extLst>
          </p:cNvPr>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886111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1650" name="Rectangle 2">
            <a:extLst>
              <a:ext uri="{FF2B5EF4-FFF2-40B4-BE49-F238E27FC236}">
                <a16:creationId xmlns:a16="http://schemas.microsoft.com/office/drawing/2014/main" id="{F6E327D1-E108-3C47-A035-AF4E0A3C7FBE}"/>
              </a:ext>
            </a:extLst>
          </p:cNvPr>
          <p:cNvSpPr>
            <a:spLocks noGrp="1" noRot="1" noChangeAspect="1" noChangeArrowheads="1" noTextEdit="1"/>
          </p:cNvSpPr>
          <p:nvPr>
            <p:ph type="sldImg"/>
          </p:nvPr>
        </p:nvSpPr>
        <p:spPr>
          <a:ln/>
        </p:spPr>
      </p:sp>
      <p:sp>
        <p:nvSpPr>
          <p:cNvPr id="1051651" name="Rectangle 3">
            <a:extLst>
              <a:ext uri="{FF2B5EF4-FFF2-40B4-BE49-F238E27FC236}">
                <a16:creationId xmlns:a16="http://schemas.microsoft.com/office/drawing/2014/main" id="{05508870-81C3-444F-9C55-84EBC677BD69}"/>
              </a:ext>
            </a:extLst>
          </p:cNvPr>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29424325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2674" name="Rectangle 2">
            <a:extLst>
              <a:ext uri="{FF2B5EF4-FFF2-40B4-BE49-F238E27FC236}">
                <a16:creationId xmlns:a16="http://schemas.microsoft.com/office/drawing/2014/main" id="{184F130C-A04C-1E41-B977-7EC11E88A774}"/>
              </a:ext>
            </a:extLst>
          </p:cNvPr>
          <p:cNvSpPr>
            <a:spLocks noGrp="1" noRot="1" noChangeAspect="1" noChangeArrowheads="1" noTextEdit="1"/>
          </p:cNvSpPr>
          <p:nvPr>
            <p:ph type="sldImg"/>
          </p:nvPr>
        </p:nvSpPr>
        <p:spPr>
          <a:ln/>
        </p:spPr>
      </p:sp>
      <p:sp>
        <p:nvSpPr>
          <p:cNvPr id="1052675" name="Rectangle 3">
            <a:extLst>
              <a:ext uri="{FF2B5EF4-FFF2-40B4-BE49-F238E27FC236}">
                <a16:creationId xmlns:a16="http://schemas.microsoft.com/office/drawing/2014/main" id="{7D4C037B-BC4C-0D4F-A29B-4215C1E9DBB7}"/>
              </a:ext>
            </a:extLst>
          </p:cNvPr>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37063912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3698" name="Rectangle 2">
            <a:extLst>
              <a:ext uri="{FF2B5EF4-FFF2-40B4-BE49-F238E27FC236}">
                <a16:creationId xmlns:a16="http://schemas.microsoft.com/office/drawing/2014/main" id="{E44DAF8A-0044-A642-98E2-4A92F724D654}"/>
              </a:ext>
            </a:extLst>
          </p:cNvPr>
          <p:cNvSpPr>
            <a:spLocks noGrp="1" noRot="1" noChangeAspect="1" noChangeArrowheads="1" noTextEdit="1"/>
          </p:cNvSpPr>
          <p:nvPr>
            <p:ph type="sldImg"/>
          </p:nvPr>
        </p:nvSpPr>
        <p:spPr>
          <a:ln/>
        </p:spPr>
      </p:sp>
      <p:sp>
        <p:nvSpPr>
          <p:cNvPr id="1053699" name="Rectangle 3">
            <a:extLst>
              <a:ext uri="{FF2B5EF4-FFF2-40B4-BE49-F238E27FC236}">
                <a16:creationId xmlns:a16="http://schemas.microsoft.com/office/drawing/2014/main" id="{D988C2D8-4082-C940-BCCB-5E016BDDB3C9}"/>
              </a:ext>
            </a:extLst>
          </p:cNvPr>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276225094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22" name="Rectangle 2">
            <a:extLst>
              <a:ext uri="{FF2B5EF4-FFF2-40B4-BE49-F238E27FC236}">
                <a16:creationId xmlns:a16="http://schemas.microsoft.com/office/drawing/2014/main" id="{0E666451-D2D0-DB46-801C-E8BEC93C0A6F}"/>
              </a:ext>
            </a:extLst>
          </p:cNvPr>
          <p:cNvSpPr>
            <a:spLocks noGrp="1" noRot="1" noChangeAspect="1" noChangeArrowheads="1" noTextEdit="1"/>
          </p:cNvSpPr>
          <p:nvPr>
            <p:ph type="sldImg"/>
          </p:nvPr>
        </p:nvSpPr>
        <p:spPr>
          <a:ln/>
        </p:spPr>
      </p:sp>
      <p:sp>
        <p:nvSpPr>
          <p:cNvPr id="1054723" name="Rectangle 3">
            <a:extLst>
              <a:ext uri="{FF2B5EF4-FFF2-40B4-BE49-F238E27FC236}">
                <a16:creationId xmlns:a16="http://schemas.microsoft.com/office/drawing/2014/main" id="{ADB9D31F-D8B9-C949-B872-069DCE492EE1}"/>
              </a:ext>
            </a:extLst>
          </p:cNvPr>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14491486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5746" name="Rectangle 2">
            <a:extLst>
              <a:ext uri="{FF2B5EF4-FFF2-40B4-BE49-F238E27FC236}">
                <a16:creationId xmlns:a16="http://schemas.microsoft.com/office/drawing/2014/main" id="{265B670D-CF09-D446-91CC-E05D6CB750DE}"/>
              </a:ext>
            </a:extLst>
          </p:cNvPr>
          <p:cNvSpPr>
            <a:spLocks noGrp="1" noRot="1" noChangeAspect="1" noChangeArrowheads="1" noTextEdit="1"/>
          </p:cNvSpPr>
          <p:nvPr>
            <p:ph type="sldImg"/>
          </p:nvPr>
        </p:nvSpPr>
        <p:spPr>
          <a:ln/>
        </p:spPr>
      </p:sp>
      <p:sp>
        <p:nvSpPr>
          <p:cNvPr id="1055747" name="Rectangle 3">
            <a:extLst>
              <a:ext uri="{FF2B5EF4-FFF2-40B4-BE49-F238E27FC236}">
                <a16:creationId xmlns:a16="http://schemas.microsoft.com/office/drawing/2014/main" id="{57484654-832E-B441-B989-EFD396332A59}"/>
              </a:ext>
            </a:extLst>
          </p:cNvPr>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25898524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146" name="Rectangle 2">
            <a:extLst>
              <a:ext uri="{FF2B5EF4-FFF2-40B4-BE49-F238E27FC236}">
                <a16:creationId xmlns:a16="http://schemas.microsoft.com/office/drawing/2014/main" id="{7A86CE65-59E9-0C41-B8D8-442B05D90AD4}"/>
              </a:ext>
            </a:extLst>
          </p:cNvPr>
          <p:cNvSpPr>
            <a:spLocks noGrp="1" noRot="1" noChangeAspect="1" noChangeArrowheads="1" noTextEdit="1"/>
          </p:cNvSpPr>
          <p:nvPr>
            <p:ph type="sldImg"/>
          </p:nvPr>
        </p:nvSpPr>
        <p:spPr>
          <a:ln/>
        </p:spPr>
      </p:sp>
      <p:sp>
        <p:nvSpPr>
          <p:cNvPr id="1030147" name="Rectangle 3">
            <a:extLst>
              <a:ext uri="{FF2B5EF4-FFF2-40B4-BE49-F238E27FC236}">
                <a16:creationId xmlns:a16="http://schemas.microsoft.com/office/drawing/2014/main" id="{2FC32F2B-522C-9342-AE6D-E0BA7CBE92E4}"/>
              </a:ext>
            </a:extLst>
          </p:cNvPr>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258813746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6770" name="Rectangle 2">
            <a:extLst>
              <a:ext uri="{FF2B5EF4-FFF2-40B4-BE49-F238E27FC236}">
                <a16:creationId xmlns:a16="http://schemas.microsoft.com/office/drawing/2014/main" id="{2D7BCE35-10D4-7540-8FFA-7E1264F17B7A}"/>
              </a:ext>
            </a:extLst>
          </p:cNvPr>
          <p:cNvSpPr>
            <a:spLocks noGrp="1" noRot="1" noChangeAspect="1" noChangeArrowheads="1" noTextEdit="1"/>
          </p:cNvSpPr>
          <p:nvPr>
            <p:ph type="sldImg"/>
          </p:nvPr>
        </p:nvSpPr>
        <p:spPr>
          <a:ln/>
        </p:spPr>
      </p:sp>
      <p:sp>
        <p:nvSpPr>
          <p:cNvPr id="1056771" name="Rectangle 3">
            <a:extLst>
              <a:ext uri="{FF2B5EF4-FFF2-40B4-BE49-F238E27FC236}">
                <a16:creationId xmlns:a16="http://schemas.microsoft.com/office/drawing/2014/main" id="{16C94A2C-1980-B44C-9C92-B24E2B047A54}"/>
              </a:ext>
            </a:extLst>
          </p:cNvPr>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71437902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7794" name="Rectangle 2">
            <a:extLst>
              <a:ext uri="{FF2B5EF4-FFF2-40B4-BE49-F238E27FC236}">
                <a16:creationId xmlns:a16="http://schemas.microsoft.com/office/drawing/2014/main" id="{8D6E5DB7-E29F-5C4A-835C-2FD581C05A0F}"/>
              </a:ext>
            </a:extLst>
          </p:cNvPr>
          <p:cNvSpPr>
            <a:spLocks noGrp="1" noRot="1" noChangeAspect="1" noChangeArrowheads="1" noTextEdit="1"/>
          </p:cNvSpPr>
          <p:nvPr>
            <p:ph type="sldImg"/>
          </p:nvPr>
        </p:nvSpPr>
        <p:spPr>
          <a:ln/>
        </p:spPr>
      </p:sp>
      <p:sp>
        <p:nvSpPr>
          <p:cNvPr id="1057795" name="Rectangle 3">
            <a:extLst>
              <a:ext uri="{FF2B5EF4-FFF2-40B4-BE49-F238E27FC236}">
                <a16:creationId xmlns:a16="http://schemas.microsoft.com/office/drawing/2014/main" id="{BF34460C-FC43-1E42-B2AA-C659CED3DEA9}"/>
              </a:ext>
            </a:extLst>
          </p:cNvPr>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81083020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8818" name="Rectangle 2">
            <a:extLst>
              <a:ext uri="{FF2B5EF4-FFF2-40B4-BE49-F238E27FC236}">
                <a16:creationId xmlns:a16="http://schemas.microsoft.com/office/drawing/2014/main" id="{EC52E4B0-18C3-8B45-9341-20966295BD8E}"/>
              </a:ext>
            </a:extLst>
          </p:cNvPr>
          <p:cNvSpPr>
            <a:spLocks noGrp="1" noRot="1" noChangeAspect="1" noChangeArrowheads="1" noTextEdit="1"/>
          </p:cNvSpPr>
          <p:nvPr>
            <p:ph type="sldImg"/>
          </p:nvPr>
        </p:nvSpPr>
        <p:spPr>
          <a:ln/>
        </p:spPr>
      </p:sp>
      <p:sp>
        <p:nvSpPr>
          <p:cNvPr id="1058819" name="Rectangle 3">
            <a:extLst>
              <a:ext uri="{FF2B5EF4-FFF2-40B4-BE49-F238E27FC236}">
                <a16:creationId xmlns:a16="http://schemas.microsoft.com/office/drawing/2014/main" id="{960FC69E-8919-D246-AAFC-FE12A3911D50}"/>
              </a:ext>
            </a:extLst>
          </p:cNvPr>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111970334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9842" name="Rectangle 1026">
            <a:extLst>
              <a:ext uri="{FF2B5EF4-FFF2-40B4-BE49-F238E27FC236}">
                <a16:creationId xmlns:a16="http://schemas.microsoft.com/office/drawing/2014/main" id="{D383FC8B-749F-CB46-A7C6-D8FDB2E5D54C}"/>
              </a:ext>
            </a:extLst>
          </p:cNvPr>
          <p:cNvSpPr>
            <a:spLocks noGrp="1" noRot="1" noChangeAspect="1" noChangeArrowheads="1" noTextEdit="1"/>
          </p:cNvSpPr>
          <p:nvPr>
            <p:ph type="sldImg"/>
          </p:nvPr>
        </p:nvSpPr>
        <p:spPr>
          <a:ln/>
        </p:spPr>
      </p:sp>
      <p:sp>
        <p:nvSpPr>
          <p:cNvPr id="1059843" name="Rectangle 1027">
            <a:extLst>
              <a:ext uri="{FF2B5EF4-FFF2-40B4-BE49-F238E27FC236}">
                <a16:creationId xmlns:a16="http://schemas.microsoft.com/office/drawing/2014/main" id="{7C94D8C6-4C86-7F40-AF43-A0929DC5AC3D}"/>
              </a:ext>
            </a:extLst>
          </p:cNvPr>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14341621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6610" name="Rectangle 2">
            <a:extLst>
              <a:ext uri="{FF2B5EF4-FFF2-40B4-BE49-F238E27FC236}">
                <a16:creationId xmlns:a16="http://schemas.microsoft.com/office/drawing/2014/main" id="{3269458D-BFB4-0E44-91BD-06C988EF2E03}"/>
              </a:ext>
            </a:extLst>
          </p:cNvPr>
          <p:cNvSpPr>
            <a:spLocks noGrp="1" noChangeArrowheads="1"/>
          </p:cNvSpPr>
          <p:nvPr>
            <p:ph type="body" idx="1"/>
          </p:nvPr>
        </p:nvSpPr>
        <p:spPr>
          <a:ln/>
        </p:spPr>
        <p:txBody>
          <a:bodyPr/>
          <a:lstStyle/>
          <a:p>
            <a:endParaRPr lang="it-IT" altLang="it-IT"/>
          </a:p>
        </p:txBody>
      </p:sp>
      <p:sp>
        <p:nvSpPr>
          <p:cNvPr id="836611" name="Rectangle 3">
            <a:extLst>
              <a:ext uri="{FF2B5EF4-FFF2-40B4-BE49-F238E27FC236}">
                <a16:creationId xmlns:a16="http://schemas.microsoft.com/office/drawing/2014/main" id="{218A3F29-3F42-5A49-9844-968646AC623E}"/>
              </a:ext>
            </a:extLst>
          </p:cNvPr>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422978972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3938" name="Rectangle 1026">
            <a:extLst>
              <a:ext uri="{FF2B5EF4-FFF2-40B4-BE49-F238E27FC236}">
                <a16:creationId xmlns:a16="http://schemas.microsoft.com/office/drawing/2014/main" id="{0A3A5B54-2DE6-A145-BE20-64E3911E5971}"/>
              </a:ext>
            </a:extLst>
          </p:cNvPr>
          <p:cNvSpPr>
            <a:spLocks noGrp="1" noRot="1" noChangeAspect="1" noChangeArrowheads="1" noTextEdit="1"/>
          </p:cNvSpPr>
          <p:nvPr>
            <p:ph type="sldImg"/>
          </p:nvPr>
        </p:nvSpPr>
        <p:spPr>
          <a:ln/>
        </p:spPr>
      </p:sp>
      <p:sp>
        <p:nvSpPr>
          <p:cNvPr id="1063939" name="Rectangle 1027">
            <a:extLst>
              <a:ext uri="{FF2B5EF4-FFF2-40B4-BE49-F238E27FC236}">
                <a16:creationId xmlns:a16="http://schemas.microsoft.com/office/drawing/2014/main" id="{4E102AD7-A527-B749-97AF-D1F8E6471084}"/>
              </a:ext>
            </a:extLst>
          </p:cNvPr>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165416488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62" name="Rectangle 2">
            <a:extLst>
              <a:ext uri="{FF2B5EF4-FFF2-40B4-BE49-F238E27FC236}">
                <a16:creationId xmlns:a16="http://schemas.microsoft.com/office/drawing/2014/main" id="{2142E572-6DAA-9042-995B-10C73F9046FD}"/>
              </a:ext>
            </a:extLst>
          </p:cNvPr>
          <p:cNvSpPr>
            <a:spLocks noGrp="1" noRot="1" noChangeAspect="1" noChangeArrowheads="1" noTextEdit="1"/>
          </p:cNvSpPr>
          <p:nvPr>
            <p:ph type="sldImg"/>
          </p:nvPr>
        </p:nvSpPr>
        <p:spPr>
          <a:ln/>
        </p:spPr>
      </p:sp>
      <p:sp>
        <p:nvSpPr>
          <p:cNvPr id="1064963" name="Rectangle 3">
            <a:extLst>
              <a:ext uri="{FF2B5EF4-FFF2-40B4-BE49-F238E27FC236}">
                <a16:creationId xmlns:a16="http://schemas.microsoft.com/office/drawing/2014/main" id="{5147D368-EBFF-A84A-9245-90D2FA362388}"/>
              </a:ext>
            </a:extLst>
          </p:cNvPr>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151953213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986" name="Rectangle 2">
            <a:extLst>
              <a:ext uri="{FF2B5EF4-FFF2-40B4-BE49-F238E27FC236}">
                <a16:creationId xmlns:a16="http://schemas.microsoft.com/office/drawing/2014/main" id="{5466149F-F29C-2349-A347-7265A516B212}"/>
              </a:ext>
            </a:extLst>
          </p:cNvPr>
          <p:cNvSpPr>
            <a:spLocks noGrp="1" noRot="1" noChangeAspect="1" noChangeArrowheads="1" noTextEdit="1"/>
          </p:cNvSpPr>
          <p:nvPr>
            <p:ph type="sldImg"/>
          </p:nvPr>
        </p:nvSpPr>
        <p:spPr>
          <a:ln/>
        </p:spPr>
      </p:sp>
      <p:sp>
        <p:nvSpPr>
          <p:cNvPr id="1065987" name="Rectangle 3">
            <a:extLst>
              <a:ext uri="{FF2B5EF4-FFF2-40B4-BE49-F238E27FC236}">
                <a16:creationId xmlns:a16="http://schemas.microsoft.com/office/drawing/2014/main" id="{69487997-C7EF-9C4E-9E6D-66D310A2DB2C}"/>
              </a:ext>
            </a:extLst>
          </p:cNvPr>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95442216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7010" name="Rectangle 2">
            <a:extLst>
              <a:ext uri="{FF2B5EF4-FFF2-40B4-BE49-F238E27FC236}">
                <a16:creationId xmlns:a16="http://schemas.microsoft.com/office/drawing/2014/main" id="{1923A471-2D26-2F4C-A162-C04D665335D9}"/>
              </a:ext>
            </a:extLst>
          </p:cNvPr>
          <p:cNvSpPr>
            <a:spLocks noGrp="1" noRot="1" noChangeAspect="1" noChangeArrowheads="1" noTextEdit="1"/>
          </p:cNvSpPr>
          <p:nvPr>
            <p:ph type="sldImg"/>
          </p:nvPr>
        </p:nvSpPr>
        <p:spPr>
          <a:ln/>
        </p:spPr>
      </p:sp>
      <p:sp>
        <p:nvSpPr>
          <p:cNvPr id="1067011" name="Rectangle 3">
            <a:extLst>
              <a:ext uri="{FF2B5EF4-FFF2-40B4-BE49-F238E27FC236}">
                <a16:creationId xmlns:a16="http://schemas.microsoft.com/office/drawing/2014/main" id="{1CF4EFC2-BEE3-1442-A266-19F0C63842C7}"/>
              </a:ext>
            </a:extLst>
          </p:cNvPr>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201179426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8034" name="Rectangle 2">
            <a:extLst>
              <a:ext uri="{FF2B5EF4-FFF2-40B4-BE49-F238E27FC236}">
                <a16:creationId xmlns:a16="http://schemas.microsoft.com/office/drawing/2014/main" id="{4A9F6862-5E24-2044-8C43-ECD74EDFD2C1}"/>
              </a:ext>
            </a:extLst>
          </p:cNvPr>
          <p:cNvSpPr>
            <a:spLocks noGrp="1" noRot="1" noChangeAspect="1" noChangeArrowheads="1" noTextEdit="1"/>
          </p:cNvSpPr>
          <p:nvPr>
            <p:ph type="sldImg"/>
          </p:nvPr>
        </p:nvSpPr>
        <p:spPr>
          <a:ln/>
        </p:spPr>
      </p:sp>
      <p:sp>
        <p:nvSpPr>
          <p:cNvPr id="1068035" name="Rectangle 3">
            <a:extLst>
              <a:ext uri="{FF2B5EF4-FFF2-40B4-BE49-F238E27FC236}">
                <a16:creationId xmlns:a16="http://schemas.microsoft.com/office/drawing/2014/main" id="{46D4E369-9847-5040-A9F2-56116DBCA995}"/>
              </a:ext>
            </a:extLst>
          </p:cNvPr>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35248150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1170" name="Rectangle 2">
            <a:extLst>
              <a:ext uri="{FF2B5EF4-FFF2-40B4-BE49-F238E27FC236}">
                <a16:creationId xmlns:a16="http://schemas.microsoft.com/office/drawing/2014/main" id="{4D31E5C1-176F-5A43-A9AA-21FA8665C060}"/>
              </a:ext>
            </a:extLst>
          </p:cNvPr>
          <p:cNvSpPr>
            <a:spLocks noGrp="1" noRot="1" noChangeAspect="1" noChangeArrowheads="1" noTextEdit="1"/>
          </p:cNvSpPr>
          <p:nvPr>
            <p:ph type="sldImg"/>
          </p:nvPr>
        </p:nvSpPr>
        <p:spPr>
          <a:ln/>
        </p:spPr>
      </p:sp>
      <p:sp>
        <p:nvSpPr>
          <p:cNvPr id="1031171" name="Rectangle 3">
            <a:extLst>
              <a:ext uri="{FF2B5EF4-FFF2-40B4-BE49-F238E27FC236}">
                <a16:creationId xmlns:a16="http://schemas.microsoft.com/office/drawing/2014/main" id="{B7F42F09-0419-FE49-9B18-142A0B5BE5B0}"/>
              </a:ext>
            </a:extLst>
          </p:cNvPr>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343231870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9058" name="Rectangle 2">
            <a:extLst>
              <a:ext uri="{FF2B5EF4-FFF2-40B4-BE49-F238E27FC236}">
                <a16:creationId xmlns:a16="http://schemas.microsoft.com/office/drawing/2014/main" id="{CC9AA51D-304E-7A43-8727-79E387D0325E}"/>
              </a:ext>
            </a:extLst>
          </p:cNvPr>
          <p:cNvSpPr>
            <a:spLocks noGrp="1" noRot="1" noChangeAspect="1" noChangeArrowheads="1" noTextEdit="1"/>
          </p:cNvSpPr>
          <p:nvPr>
            <p:ph type="sldImg"/>
          </p:nvPr>
        </p:nvSpPr>
        <p:spPr>
          <a:ln/>
        </p:spPr>
      </p:sp>
      <p:sp>
        <p:nvSpPr>
          <p:cNvPr id="1069059" name="Rectangle 3">
            <a:extLst>
              <a:ext uri="{FF2B5EF4-FFF2-40B4-BE49-F238E27FC236}">
                <a16:creationId xmlns:a16="http://schemas.microsoft.com/office/drawing/2014/main" id="{07840CFD-FFF8-1241-9B5E-3BBEFE8E1E9F}"/>
              </a:ext>
            </a:extLst>
          </p:cNvPr>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94947813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0082" name="Rectangle 2">
            <a:extLst>
              <a:ext uri="{FF2B5EF4-FFF2-40B4-BE49-F238E27FC236}">
                <a16:creationId xmlns:a16="http://schemas.microsoft.com/office/drawing/2014/main" id="{0BC15384-42EF-C940-927F-42D37A0C7F52}"/>
              </a:ext>
            </a:extLst>
          </p:cNvPr>
          <p:cNvSpPr>
            <a:spLocks noGrp="1" noRot="1" noChangeAspect="1" noChangeArrowheads="1" noTextEdit="1"/>
          </p:cNvSpPr>
          <p:nvPr>
            <p:ph type="sldImg"/>
          </p:nvPr>
        </p:nvSpPr>
        <p:spPr>
          <a:ln/>
        </p:spPr>
      </p:sp>
      <p:sp>
        <p:nvSpPr>
          <p:cNvPr id="1070083" name="Rectangle 3">
            <a:extLst>
              <a:ext uri="{FF2B5EF4-FFF2-40B4-BE49-F238E27FC236}">
                <a16:creationId xmlns:a16="http://schemas.microsoft.com/office/drawing/2014/main" id="{D2EA6660-1628-E04A-B95D-F1073CB35793}"/>
              </a:ext>
            </a:extLst>
          </p:cNvPr>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178987403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1106" name="Rectangle 2">
            <a:extLst>
              <a:ext uri="{FF2B5EF4-FFF2-40B4-BE49-F238E27FC236}">
                <a16:creationId xmlns:a16="http://schemas.microsoft.com/office/drawing/2014/main" id="{3B5E7B57-92F5-5249-9B82-F26D3D5062B9}"/>
              </a:ext>
            </a:extLst>
          </p:cNvPr>
          <p:cNvSpPr>
            <a:spLocks noGrp="1" noRot="1" noChangeAspect="1" noChangeArrowheads="1" noTextEdit="1"/>
          </p:cNvSpPr>
          <p:nvPr>
            <p:ph type="sldImg"/>
          </p:nvPr>
        </p:nvSpPr>
        <p:spPr>
          <a:ln/>
        </p:spPr>
      </p:sp>
      <p:sp>
        <p:nvSpPr>
          <p:cNvPr id="1071107" name="Rectangle 3">
            <a:extLst>
              <a:ext uri="{FF2B5EF4-FFF2-40B4-BE49-F238E27FC236}">
                <a16:creationId xmlns:a16="http://schemas.microsoft.com/office/drawing/2014/main" id="{0601F166-8C3D-9942-BE32-50FAA9991EE2}"/>
              </a:ext>
            </a:extLst>
          </p:cNvPr>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307925456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2130" name="Rectangle 2">
            <a:extLst>
              <a:ext uri="{FF2B5EF4-FFF2-40B4-BE49-F238E27FC236}">
                <a16:creationId xmlns:a16="http://schemas.microsoft.com/office/drawing/2014/main" id="{CD1996EE-2A7B-214D-8313-EB92B95AD018}"/>
              </a:ext>
            </a:extLst>
          </p:cNvPr>
          <p:cNvSpPr>
            <a:spLocks noGrp="1" noRot="1" noChangeAspect="1" noChangeArrowheads="1" noTextEdit="1"/>
          </p:cNvSpPr>
          <p:nvPr>
            <p:ph type="sldImg"/>
          </p:nvPr>
        </p:nvSpPr>
        <p:spPr>
          <a:ln/>
        </p:spPr>
      </p:sp>
      <p:sp>
        <p:nvSpPr>
          <p:cNvPr id="1072131" name="Rectangle 3">
            <a:extLst>
              <a:ext uri="{FF2B5EF4-FFF2-40B4-BE49-F238E27FC236}">
                <a16:creationId xmlns:a16="http://schemas.microsoft.com/office/drawing/2014/main" id="{E8D4D94D-4FCF-8E49-9166-F8BC732969C3}"/>
              </a:ext>
            </a:extLst>
          </p:cNvPr>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403158103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22" name="Rectangle 2">
            <a:extLst>
              <a:ext uri="{FF2B5EF4-FFF2-40B4-BE49-F238E27FC236}">
                <a16:creationId xmlns:a16="http://schemas.microsoft.com/office/drawing/2014/main" id="{CB866C41-7BA3-EF4E-AE1D-E02F6ED4C8A3}"/>
              </a:ext>
            </a:extLst>
          </p:cNvPr>
          <p:cNvSpPr>
            <a:spLocks noGrp="1" noChangeArrowheads="1"/>
          </p:cNvSpPr>
          <p:nvPr>
            <p:ph type="body" idx="1"/>
          </p:nvPr>
        </p:nvSpPr>
        <p:spPr>
          <a:ln/>
        </p:spPr>
        <p:txBody>
          <a:bodyPr/>
          <a:lstStyle/>
          <a:p>
            <a:endParaRPr lang="it-IT" altLang="it-IT"/>
          </a:p>
        </p:txBody>
      </p:sp>
      <p:sp>
        <p:nvSpPr>
          <p:cNvPr id="849923" name="Rectangle 3">
            <a:extLst>
              <a:ext uri="{FF2B5EF4-FFF2-40B4-BE49-F238E27FC236}">
                <a16:creationId xmlns:a16="http://schemas.microsoft.com/office/drawing/2014/main" id="{3417EA3A-9B02-EC42-A7BD-F2AE41493FD1}"/>
              </a:ext>
            </a:extLst>
          </p:cNvPr>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138602555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4178" name="Rectangle 2">
            <a:extLst>
              <a:ext uri="{FF2B5EF4-FFF2-40B4-BE49-F238E27FC236}">
                <a16:creationId xmlns:a16="http://schemas.microsoft.com/office/drawing/2014/main" id="{D63B90D4-8112-4949-9AEB-444891CDDDC3}"/>
              </a:ext>
            </a:extLst>
          </p:cNvPr>
          <p:cNvSpPr>
            <a:spLocks noGrp="1" noRot="1" noChangeAspect="1" noChangeArrowheads="1" noTextEdit="1"/>
          </p:cNvSpPr>
          <p:nvPr>
            <p:ph type="sldImg"/>
          </p:nvPr>
        </p:nvSpPr>
        <p:spPr>
          <a:ln/>
        </p:spPr>
      </p:sp>
      <p:sp>
        <p:nvSpPr>
          <p:cNvPr id="1074179" name="Rectangle 3">
            <a:extLst>
              <a:ext uri="{FF2B5EF4-FFF2-40B4-BE49-F238E27FC236}">
                <a16:creationId xmlns:a16="http://schemas.microsoft.com/office/drawing/2014/main" id="{784D48FB-70B1-FC49-AD66-C91F4F710568}"/>
              </a:ext>
            </a:extLst>
          </p:cNvPr>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418668419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02" name="Rectangle 2">
            <a:extLst>
              <a:ext uri="{FF2B5EF4-FFF2-40B4-BE49-F238E27FC236}">
                <a16:creationId xmlns:a16="http://schemas.microsoft.com/office/drawing/2014/main" id="{8FDE7155-2B77-5049-87D0-A2611E543DC4}"/>
              </a:ext>
            </a:extLst>
          </p:cNvPr>
          <p:cNvSpPr>
            <a:spLocks noGrp="1" noRot="1" noChangeAspect="1" noChangeArrowheads="1" noTextEdit="1"/>
          </p:cNvSpPr>
          <p:nvPr>
            <p:ph type="sldImg"/>
          </p:nvPr>
        </p:nvSpPr>
        <p:spPr>
          <a:ln/>
        </p:spPr>
      </p:sp>
      <p:sp>
        <p:nvSpPr>
          <p:cNvPr id="1075203" name="Rectangle 3">
            <a:extLst>
              <a:ext uri="{FF2B5EF4-FFF2-40B4-BE49-F238E27FC236}">
                <a16:creationId xmlns:a16="http://schemas.microsoft.com/office/drawing/2014/main" id="{F1EF462C-9F4B-014D-B7D7-61A8FFEC7E64}"/>
              </a:ext>
            </a:extLst>
          </p:cNvPr>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111957984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6226" name="Rectangle 2">
            <a:extLst>
              <a:ext uri="{FF2B5EF4-FFF2-40B4-BE49-F238E27FC236}">
                <a16:creationId xmlns:a16="http://schemas.microsoft.com/office/drawing/2014/main" id="{49335161-E919-D24D-83B0-B77B716D23AD}"/>
              </a:ext>
            </a:extLst>
          </p:cNvPr>
          <p:cNvSpPr>
            <a:spLocks noGrp="1" noRot="1" noChangeAspect="1" noChangeArrowheads="1" noTextEdit="1"/>
          </p:cNvSpPr>
          <p:nvPr>
            <p:ph type="sldImg"/>
          </p:nvPr>
        </p:nvSpPr>
        <p:spPr>
          <a:ln/>
        </p:spPr>
      </p:sp>
      <p:sp>
        <p:nvSpPr>
          <p:cNvPr id="1076227" name="Rectangle 3">
            <a:extLst>
              <a:ext uri="{FF2B5EF4-FFF2-40B4-BE49-F238E27FC236}">
                <a16:creationId xmlns:a16="http://schemas.microsoft.com/office/drawing/2014/main" id="{F0BD25B7-9B79-6C42-922A-B1AB622126B8}"/>
              </a:ext>
            </a:extLst>
          </p:cNvPr>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150177849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7250" name="Rectangle 2">
            <a:extLst>
              <a:ext uri="{FF2B5EF4-FFF2-40B4-BE49-F238E27FC236}">
                <a16:creationId xmlns:a16="http://schemas.microsoft.com/office/drawing/2014/main" id="{D8D48F93-5C05-F745-AAD8-3934E9562C48}"/>
              </a:ext>
            </a:extLst>
          </p:cNvPr>
          <p:cNvSpPr>
            <a:spLocks noGrp="1" noRot="1" noChangeAspect="1" noChangeArrowheads="1" noTextEdit="1"/>
          </p:cNvSpPr>
          <p:nvPr>
            <p:ph type="sldImg"/>
          </p:nvPr>
        </p:nvSpPr>
        <p:spPr>
          <a:ln/>
        </p:spPr>
      </p:sp>
      <p:sp>
        <p:nvSpPr>
          <p:cNvPr id="1077251" name="Rectangle 3">
            <a:extLst>
              <a:ext uri="{FF2B5EF4-FFF2-40B4-BE49-F238E27FC236}">
                <a16:creationId xmlns:a16="http://schemas.microsoft.com/office/drawing/2014/main" id="{1756F526-F34A-D746-A7DF-367CBF4A1871}"/>
              </a:ext>
            </a:extLst>
          </p:cNvPr>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422823549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8274" name="Rectangle 2">
            <a:extLst>
              <a:ext uri="{FF2B5EF4-FFF2-40B4-BE49-F238E27FC236}">
                <a16:creationId xmlns:a16="http://schemas.microsoft.com/office/drawing/2014/main" id="{4DE64DAD-C3C6-3943-BC06-0E51C7EB6DF0}"/>
              </a:ext>
            </a:extLst>
          </p:cNvPr>
          <p:cNvSpPr>
            <a:spLocks noGrp="1" noRot="1" noChangeAspect="1" noChangeArrowheads="1" noTextEdit="1"/>
          </p:cNvSpPr>
          <p:nvPr>
            <p:ph type="sldImg"/>
          </p:nvPr>
        </p:nvSpPr>
        <p:spPr>
          <a:ln/>
        </p:spPr>
      </p:sp>
      <p:sp>
        <p:nvSpPr>
          <p:cNvPr id="1078275" name="Rectangle 3">
            <a:extLst>
              <a:ext uri="{FF2B5EF4-FFF2-40B4-BE49-F238E27FC236}">
                <a16:creationId xmlns:a16="http://schemas.microsoft.com/office/drawing/2014/main" id="{B74BE7B6-50F2-DC40-8FC2-A2F1A7BB209A}"/>
              </a:ext>
            </a:extLst>
          </p:cNvPr>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18353746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2194" name="Rectangle 2">
            <a:extLst>
              <a:ext uri="{FF2B5EF4-FFF2-40B4-BE49-F238E27FC236}">
                <a16:creationId xmlns:a16="http://schemas.microsoft.com/office/drawing/2014/main" id="{131D2EDC-D882-3146-8B65-50A0595D7C9D}"/>
              </a:ext>
            </a:extLst>
          </p:cNvPr>
          <p:cNvSpPr>
            <a:spLocks noGrp="1" noRot="1" noChangeAspect="1" noChangeArrowheads="1" noTextEdit="1"/>
          </p:cNvSpPr>
          <p:nvPr>
            <p:ph type="sldImg"/>
          </p:nvPr>
        </p:nvSpPr>
        <p:spPr>
          <a:ln/>
        </p:spPr>
      </p:sp>
      <p:sp>
        <p:nvSpPr>
          <p:cNvPr id="1032195" name="Rectangle 3">
            <a:extLst>
              <a:ext uri="{FF2B5EF4-FFF2-40B4-BE49-F238E27FC236}">
                <a16:creationId xmlns:a16="http://schemas.microsoft.com/office/drawing/2014/main" id="{4B05A4BC-B742-BE42-9D45-5ACE96111831}"/>
              </a:ext>
            </a:extLst>
          </p:cNvPr>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272283578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9298" name="Rectangle 2">
            <a:extLst>
              <a:ext uri="{FF2B5EF4-FFF2-40B4-BE49-F238E27FC236}">
                <a16:creationId xmlns:a16="http://schemas.microsoft.com/office/drawing/2014/main" id="{3CD3540D-6640-6F43-AE0D-400C5D515ADD}"/>
              </a:ext>
            </a:extLst>
          </p:cNvPr>
          <p:cNvSpPr>
            <a:spLocks noGrp="1" noRot="1" noChangeAspect="1" noChangeArrowheads="1" noTextEdit="1"/>
          </p:cNvSpPr>
          <p:nvPr>
            <p:ph type="sldImg"/>
          </p:nvPr>
        </p:nvSpPr>
        <p:spPr>
          <a:ln/>
        </p:spPr>
      </p:sp>
      <p:sp>
        <p:nvSpPr>
          <p:cNvPr id="1079299" name="Rectangle 3">
            <a:extLst>
              <a:ext uri="{FF2B5EF4-FFF2-40B4-BE49-F238E27FC236}">
                <a16:creationId xmlns:a16="http://schemas.microsoft.com/office/drawing/2014/main" id="{C6EA80CE-F5DE-2E4D-81CD-1C176120CD85}"/>
              </a:ext>
            </a:extLst>
          </p:cNvPr>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145509382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0322" name="Rectangle 2">
            <a:extLst>
              <a:ext uri="{FF2B5EF4-FFF2-40B4-BE49-F238E27FC236}">
                <a16:creationId xmlns:a16="http://schemas.microsoft.com/office/drawing/2014/main" id="{86C79234-0359-EF4B-A5F8-F56722480412}"/>
              </a:ext>
            </a:extLst>
          </p:cNvPr>
          <p:cNvSpPr>
            <a:spLocks noGrp="1" noRot="1" noChangeAspect="1" noChangeArrowheads="1" noTextEdit="1"/>
          </p:cNvSpPr>
          <p:nvPr>
            <p:ph type="sldImg"/>
          </p:nvPr>
        </p:nvSpPr>
        <p:spPr>
          <a:ln/>
        </p:spPr>
      </p:sp>
      <p:sp>
        <p:nvSpPr>
          <p:cNvPr id="1080323" name="Rectangle 3">
            <a:extLst>
              <a:ext uri="{FF2B5EF4-FFF2-40B4-BE49-F238E27FC236}">
                <a16:creationId xmlns:a16="http://schemas.microsoft.com/office/drawing/2014/main" id="{AA9325D5-9337-694B-AD94-F61D78581494}"/>
              </a:ext>
            </a:extLst>
          </p:cNvPr>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177137359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1346" name="Rectangle 2">
            <a:extLst>
              <a:ext uri="{FF2B5EF4-FFF2-40B4-BE49-F238E27FC236}">
                <a16:creationId xmlns:a16="http://schemas.microsoft.com/office/drawing/2014/main" id="{0A85AF8B-3F8C-8D44-8759-9D546DEE7570}"/>
              </a:ext>
            </a:extLst>
          </p:cNvPr>
          <p:cNvSpPr>
            <a:spLocks noGrp="1" noRot="1" noChangeAspect="1" noChangeArrowheads="1" noTextEdit="1"/>
          </p:cNvSpPr>
          <p:nvPr>
            <p:ph type="sldImg"/>
          </p:nvPr>
        </p:nvSpPr>
        <p:spPr>
          <a:ln/>
        </p:spPr>
      </p:sp>
      <p:sp>
        <p:nvSpPr>
          <p:cNvPr id="1081347" name="Rectangle 3">
            <a:extLst>
              <a:ext uri="{FF2B5EF4-FFF2-40B4-BE49-F238E27FC236}">
                <a16:creationId xmlns:a16="http://schemas.microsoft.com/office/drawing/2014/main" id="{BCF60F6A-C6BA-454A-BAF0-4AED796FEE91}"/>
              </a:ext>
            </a:extLst>
          </p:cNvPr>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111906419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2370" name="Rectangle 2">
            <a:extLst>
              <a:ext uri="{FF2B5EF4-FFF2-40B4-BE49-F238E27FC236}">
                <a16:creationId xmlns:a16="http://schemas.microsoft.com/office/drawing/2014/main" id="{CDE0AC32-B3DD-7145-9EBA-D4D116A61F9D}"/>
              </a:ext>
            </a:extLst>
          </p:cNvPr>
          <p:cNvSpPr>
            <a:spLocks noGrp="1" noRot="1" noChangeAspect="1" noChangeArrowheads="1" noTextEdit="1"/>
          </p:cNvSpPr>
          <p:nvPr>
            <p:ph type="sldImg"/>
          </p:nvPr>
        </p:nvSpPr>
        <p:spPr>
          <a:ln/>
        </p:spPr>
      </p:sp>
      <p:sp>
        <p:nvSpPr>
          <p:cNvPr id="1082371" name="Rectangle 3">
            <a:extLst>
              <a:ext uri="{FF2B5EF4-FFF2-40B4-BE49-F238E27FC236}">
                <a16:creationId xmlns:a16="http://schemas.microsoft.com/office/drawing/2014/main" id="{C8F1EA7D-780D-2741-B7C6-32D4B6B52838}"/>
              </a:ext>
            </a:extLst>
          </p:cNvPr>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388123133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3394" name="Rectangle 2">
            <a:extLst>
              <a:ext uri="{FF2B5EF4-FFF2-40B4-BE49-F238E27FC236}">
                <a16:creationId xmlns:a16="http://schemas.microsoft.com/office/drawing/2014/main" id="{BF475521-25B2-6849-9A60-05A028DE6870}"/>
              </a:ext>
            </a:extLst>
          </p:cNvPr>
          <p:cNvSpPr>
            <a:spLocks noGrp="1" noRot="1" noChangeAspect="1" noChangeArrowheads="1" noTextEdit="1"/>
          </p:cNvSpPr>
          <p:nvPr>
            <p:ph type="sldImg"/>
          </p:nvPr>
        </p:nvSpPr>
        <p:spPr>
          <a:ln/>
        </p:spPr>
      </p:sp>
      <p:sp>
        <p:nvSpPr>
          <p:cNvPr id="1083395" name="Rectangle 3">
            <a:extLst>
              <a:ext uri="{FF2B5EF4-FFF2-40B4-BE49-F238E27FC236}">
                <a16:creationId xmlns:a16="http://schemas.microsoft.com/office/drawing/2014/main" id="{96821AFC-99A2-FB46-8106-223B2354C581}"/>
              </a:ext>
            </a:extLst>
          </p:cNvPr>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130565512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4418" name="Rectangle 2">
            <a:extLst>
              <a:ext uri="{FF2B5EF4-FFF2-40B4-BE49-F238E27FC236}">
                <a16:creationId xmlns:a16="http://schemas.microsoft.com/office/drawing/2014/main" id="{7BEEE42F-4862-AE46-A674-5630AC4333A5}"/>
              </a:ext>
            </a:extLst>
          </p:cNvPr>
          <p:cNvSpPr>
            <a:spLocks noGrp="1" noRot="1" noChangeAspect="1" noChangeArrowheads="1" noTextEdit="1"/>
          </p:cNvSpPr>
          <p:nvPr>
            <p:ph type="sldImg"/>
          </p:nvPr>
        </p:nvSpPr>
        <p:spPr>
          <a:ln/>
        </p:spPr>
      </p:sp>
      <p:sp>
        <p:nvSpPr>
          <p:cNvPr id="1084419" name="Rectangle 3">
            <a:extLst>
              <a:ext uri="{FF2B5EF4-FFF2-40B4-BE49-F238E27FC236}">
                <a16:creationId xmlns:a16="http://schemas.microsoft.com/office/drawing/2014/main" id="{6A68E61A-47E7-0446-8B6F-65AE0EB01411}"/>
              </a:ext>
            </a:extLst>
          </p:cNvPr>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270470945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42" name="Rectangle 2">
            <a:extLst>
              <a:ext uri="{FF2B5EF4-FFF2-40B4-BE49-F238E27FC236}">
                <a16:creationId xmlns:a16="http://schemas.microsoft.com/office/drawing/2014/main" id="{850E2E5C-E735-EC48-8BB4-2115FF8DE765}"/>
              </a:ext>
            </a:extLst>
          </p:cNvPr>
          <p:cNvSpPr>
            <a:spLocks noGrp="1" noRot="1" noChangeAspect="1" noChangeArrowheads="1" noTextEdit="1"/>
          </p:cNvSpPr>
          <p:nvPr>
            <p:ph type="sldImg"/>
          </p:nvPr>
        </p:nvSpPr>
        <p:spPr>
          <a:ln/>
        </p:spPr>
      </p:sp>
      <p:sp>
        <p:nvSpPr>
          <p:cNvPr id="1085443" name="Rectangle 3">
            <a:extLst>
              <a:ext uri="{FF2B5EF4-FFF2-40B4-BE49-F238E27FC236}">
                <a16:creationId xmlns:a16="http://schemas.microsoft.com/office/drawing/2014/main" id="{B57A6352-C8F5-8349-88F0-2BBF797D436D}"/>
              </a:ext>
            </a:extLst>
          </p:cNvPr>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310632416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6466" name="Rectangle 2">
            <a:extLst>
              <a:ext uri="{FF2B5EF4-FFF2-40B4-BE49-F238E27FC236}">
                <a16:creationId xmlns:a16="http://schemas.microsoft.com/office/drawing/2014/main" id="{41A68400-97DB-0844-9800-6C95B06223F0}"/>
              </a:ext>
            </a:extLst>
          </p:cNvPr>
          <p:cNvSpPr>
            <a:spLocks noGrp="1" noRot="1" noChangeAspect="1" noChangeArrowheads="1" noTextEdit="1"/>
          </p:cNvSpPr>
          <p:nvPr>
            <p:ph type="sldImg"/>
          </p:nvPr>
        </p:nvSpPr>
        <p:spPr>
          <a:ln/>
        </p:spPr>
      </p:sp>
      <p:sp>
        <p:nvSpPr>
          <p:cNvPr id="1086467" name="Rectangle 3">
            <a:extLst>
              <a:ext uri="{FF2B5EF4-FFF2-40B4-BE49-F238E27FC236}">
                <a16:creationId xmlns:a16="http://schemas.microsoft.com/office/drawing/2014/main" id="{3F7E3570-1124-2541-AC52-4C11331E476E}"/>
              </a:ext>
            </a:extLst>
          </p:cNvPr>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313572151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7490" name="Rectangle 2">
            <a:extLst>
              <a:ext uri="{FF2B5EF4-FFF2-40B4-BE49-F238E27FC236}">
                <a16:creationId xmlns:a16="http://schemas.microsoft.com/office/drawing/2014/main" id="{598CC614-FB80-724F-B026-366EBA160F3F}"/>
              </a:ext>
            </a:extLst>
          </p:cNvPr>
          <p:cNvSpPr>
            <a:spLocks noGrp="1" noRot="1" noChangeAspect="1" noChangeArrowheads="1" noTextEdit="1"/>
          </p:cNvSpPr>
          <p:nvPr>
            <p:ph type="sldImg"/>
          </p:nvPr>
        </p:nvSpPr>
        <p:spPr>
          <a:ln/>
        </p:spPr>
      </p:sp>
      <p:sp>
        <p:nvSpPr>
          <p:cNvPr id="1087491" name="Rectangle 3">
            <a:extLst>
              <a:ext uri="{FF2B5EF4-FFF2-40B4-BE49-F238E27FC236}">
                <a16:creationId xmlns:a16="http://schemas.microsoft.com/office/drawing/2014/main" id="{142AA249-9865-5445-A42E-FD5107B951FF}"/>
              </a:ext>
            </a:extLst>
          </p:cNvPr>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275393665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8514" name="Rectangle 2">
            <a:extLst>
              <a:ext uri="{FF2B5EF4-FFF2-40B4-BE49-F238E27FC236}">
                <a16:creationId xmlns:a16="http://schemas.microsoft.com/office/drawing/2014/main" id="{2952EABA-FACF-8546-80FB-3F6EA93B7AB6}"/>
              </a:ext>
            </a:extLst>
          </p:cNvPr>
          <p:cNvSpPr>
            <a:spLocks noGrp="1" noRot="1" noChangeAspect="1" noChangeArrowheads="1" noTextEdit="1"/>
          </p:cNvSpPr>
          <p:nvPr>
            <p:ph type="sldImg"/>
          </p:nvPr>
        </p:nvSpPr>
        <p:spPr>
          <a:ln/>
        </p:spPr>
      </p:sp>
      <p:sp>
        <p:nvSpPr>
          <p:cNvPr id="1088515" name="Rectangle 3">
            <a:extLst>
              <a:ext uri="{FF2B5EF4-FFF2-40B4-BE49-F238E27FC236}">
                <a16:creationId xmlns:a16="http://schemas.microsoft.com/office/drawing/2014/main" id="{35DF49FE-EF64-4E41-B5C4-A4475E00BB3E}"/>
              </a:ext>
            </a:extLst>
          </p:cNvPr>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720337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3218" name="Rectangle 2">
            <a:extLst>
              <a:ext uri="{FF2B5EF4-FFF2-40B4-BE49-F238E27FC236}">
                <a16:creationId xmlns:a16="http://schemas.microsoft.com/office/drawing/2014/main" id="{4D0CF5AE-5021-E14E-B19D-090DFAAC158B}"/>
              </a:ext>
            </a:extLst>
          </p:cNvPr>
          <p:cNvSpPr>
            <a:spLocks noGrp="1" noRot="1" noChangeAspect="1" noChangeArrowheads="1" noTextEdit="1"/>
          </p:cNvSpPr>
          <p:nvPr>
            <p:ph type="sldImg"/>
          </p:nvPr>
        </p:nvSpPr>
        <p:spPr>
          <a:ln/>
        </p:spPr>
      </p:sp>
      <p:sp>
        <p:nvSpPr>
          <p:cNvPr id="1033219" name="Rectangle 3">
            <a:extLst>
              <a:ext uri="{FF2B5EF4-FFF2-40B4-BE49-F238E27FC236}">
                <a16:creationId xmlns:a16="http://schemas.microsoft.com/office/drawing/2014/main" id="{E74E1EDD-7E17-914D-AA01-8E677EB3304E}"/>
              </a:ext>
            </a:extLst>
          </p:cNvPr>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210968009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8">
            <a:extLst>
              <a:ext uri="{FF2B5EF4-FFF2-40B4-BE49-F238E27FC236}">
                <a16:creationId xmlns:a16="http://schemas.microsoft.com/office/drawing/2014/main" id="{E18149C4-1250-1544-BE2E-852C928DF6B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it-IT"/>
              <a:t>Multimedia Lecture Support Package to Accompany Basic Marketing</a:t>
            </a:r>
          </a:p>
          <a:p>
            <a:r>
              <a:rPr lang="en-US" altLang="it-IT"/>
              <a:t>Lecture Script 6-</a:t>
            </a:r>
            <a:fld id="{6BB6645E-1449-234C-B959-E1679BE9CA3E}" type="slidenum">
              <a:rPr lang="en-US" altLang="it-IT" smtClean="0"/>
              <a:pPr/>
              <a:t>66</a:t>
            </a:fld>
            <a:endParaRPr lang="en-US" altLang="it-IT"/>
          </a:p>
        </p:txBody>
      </p:sp>
      <p:sp>
        <p:nvSpPr>
          <p:cNvPr id="58370" name="Rectangle 2">
            <a:extLst>
              <a:ext uri="{FF2B5EF4-FFF2-40B4-BE49-F238E27FC236}">
                <a16:creationId xmlns:a16="http://schemas.microsoft.com/office/drawing/2014/main" id="{04161353-E4FD-E949-82E2-95B8E90CEDB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Rectangle 3">
            <a:extLst>
              <a:ext uri="{FF2B5EF4-FFF2-40B4-BE49-F238E27FC236}">
                <a16:creationId xmlns:a16="http://schemas.microsoft.com/office/drawing/2014/main" id="{00062B37-06E3-A842-ADD3-8E213D84AA8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it-IT" altLang="it-IT">
              <a:latin typeface="Arial" panose="020B0604020202020204" pitchFamily="34" charset="0"/>
            </a:endParaRPr>
          </a:p>
        </p:txBody>
      </p:sp>
    </p:spTree>
    <p:extLst>
      <p:ext uri="{BB962C8B-B14F-4D97-AF65-F5344CB8AC3E}">
        <p14:creationId xmlns:p14="http://schemas.microsoft.com/office/powerpoint/2010/main" val="32521657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8">
            <a:extLst>
              <a:ext uri="{FF2B5EF4-FFF2-40B4-BE49-F238E27FC236}">
                <a16:creationId xmlns:a16="http://schemas.microsoft.com/office/drawing/2014/main" id="{315A4044-4422-9044-BEFE-3E74CDFE789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en-US"/>
              <a:t>Multimedia Lecture Support Package to Accompany Basic Marketing</a:t>
            </a:r>
          </a:p>
          <a:p>
            <a:r>
              <a:rPr lang="en-US" altLang="en-US"/>
              <a:t>Lecture Script 6-</a:t>
            </a:r>
            <a:fld id="{EEED3826-705E-384F-8883-42954BA25458}" type="slidenum">
              <a:rPr lang="en-US" altLang="en-US" smtClean="0"/>
              <a:pPr/>
              <a:t>68</a:t>
            </a:fld>
            <a:endParaRPr lang="en-US" altLang="en-US"/>
          </a:p>
        </p:txBody>
      </p:sp>
      <p:sp>
        <p:nvSpPr>
          <p:cNvPr id="84994" name="Rectangle 2">
            <a:extLst>
              <a:ext uri="{FF2B5EF4-FFF2-40B4-BE49-F238E27FC236}">
                <a16:creationId xmlns:a16="http://schemas.microsoft.com/office/drawing/2014/main" id="{D772E9DF-A362-0249-87F7-68290A00548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Rectangle 3">
            <a:extLst>
              <a:ext uri="{FF2B5EF4-FFF2-40B4-BE49-F238E27FC236}">
                <a16:creationId xmlns:a16="http://schemas.microsoft.com/office/drawing/2014/main" id="{9C22996D-2877-DA49-8DFF-7CD64810A7D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it-IT" altLang="en-US">
              <a:latin typeface="Arial" panose="020B0604020202020204" pitchFamily="34" charset="0"/>
            </a:endParaRPr>
          </a:p>
        </p:txBody>
      </p:sp>
    </p:spTree>
    <p:extLst>
      <p:ext uri="{BB962C8B-B14F-4D97-AF65-F5344CB8AC3E}">
        <p14:creationId xmlns:p14="http://schemas.microsoft.com/office/powerpoint/2010/main" val="343841477"/>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8">
            <a:extLst>
              <a:ext uri="{FF2B5EF4-FFF2-40B4-BE49-F238E27FC236}">
                <a16:creationId xmlns:a16="http://schemas.microsoft.com/office/drawing/2014/main" id="{3DF74280-1D9C-6E4C-88AE-46BB3CFD0C1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en-US"/>
              <a:t>Multimedia Lecture Support Package to Accompany Basic Marketing</a:t>
            </a:r>
          </a:p>
          <a:p>
            <a:r>
              <a:rPr lang="en-US" altLang="en-US"/>
              <a:t>Lecture Script 6-</a:t>
            </a:r>
            <a:fld id="{799AA78D-893E-4549-8A99-0B58D5DC183A}" type="slidenum">
              <a:rPr lang="en-US" altLang="en-US" smtClean="0"/>
              <a:pPr/>
              <a:t>69</a:t>
            </a:fld>
            <a:endParaRPr lang="en-US" altLang="en-US"/>
          </a:p>
        </p:txBody>
      </p:sp>
      <p:sp>
        <p:nvSpPr>
          <p:cNvPr id="87042" name="Rectangle 2">
            <a:extLst>
              <a:ext uri="{FF2B5EF4-FFF2-40B4-BE49-F238E27FC236}">
                <a16:creationId xmlns:a16="http://schemas.microsoft.com/office/drawing/2014/main" id="{CE9E85DA-EDF6-5343-97BC-B5C3F69C8EF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Rectangle 3">
            <a:extLst>
              <a:ext uri="{FF2B5EF4-FFF2-40B4-BE49-F238E27FC236}">
                <a16:creationId xmlns:a16="http://schemas.microsoft.com/office/drawing/2014/main" id="{C892C0AA-5E80-884C-B52A-3745EA5F8C1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it-IT" altLang="en-US">
              <a:latin typeface="Arial" panose="020B0604020202020204" pitchFamily="34" charset="0"/>
            </a:endParaRPr>
          </a:p>
        </p:txBody>
      </p:sp>
    </p:spTree>
    <p:extLst>
      <p:ext uri="{BB962C8B-B14F-4D97-AF65-F5344CB8AC3E}">
        <p14:creationId xmlns:p14="http://schemas.microsoft.com/office/powerpoint/2010/main" val="13369458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42" name="Rectangle 2">
            <a:extLst>
              <a:ext uri="{FF2B5EF4-FFF2-40B4-BE49-F238E27FC236}">
                <a16:creationId xmlns:a16="http://schemas.microsoft.com/office/drawing/2014/main" id="{B3864238-467D-F444-8863-B5426FB4E50B}"/>
              </a:ext>
            </a:extLst>
          </p:cNvPr>
          <p:cNvSpPr>
            <a:spLocks noGrp="1" noRot="1" noChangeAspect="1" noChangeArrowheads="1" noTextEdit="1"/>
          </p:cNvSpPr>
          <p:nvPr>
            <p:ph type="sldImg"/>
          </p:nvPr>
        </p:nvSpPr>
        <p:spPr>
          <a:ln/>
        </p:spPr>
      </p:sp>
      <p:sp>
        <p:nvSpPr>
          <p:cNvPr id="1034243" name="Rectangle 3">
            <a:extLst>
              <a:ext uri="{FF2B5EF4-FFF2-40B4-BE49-F238E27FC236}">
                <a16:creationId xmlns:a16="http://schemas.microsoft.com/office/drawing/2014/main" id="{9E0644B7-DCB9-6444-BBF2-2158664FD23C}"/>
              </a:ext>
            </a:extLst>
          </p:cNvPr>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4771041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5266" name="Rectangle 2">
            <a:extLst>
              <a:ext uri="{FF2B5EF4-FFF2-40B4-BE49-F238E27FC236}">
                <a16:creationId xmlns:a16="http://schemas.microsoft.com/office/drawing/2014/main" id="{DA21B2FB-CF00-B54B-A018-60EDD608FB37}"/>
              </a:ext>
            </a:extLst>
          </p:cNvPr>
          <p:cNvSpPr>
            <a:spLocks noGrp="1" noRot="1" noChangeAspect="1" noChangeArrowheads="1" noTextEdit="1"/>
          </p:cNvSpPr>
          <p:nvPr>
            <p:ph type="sldImg"/>
          </p:nvPr>
        </p:nvSpPr>
        <p:spPr>
          <a:ln/>
        </p:spPr>
      </p:sp>
      <p:sp>
        <p:nvSpPr>
          <p:cNvPr id="1035267" name="Rectangle 3">
            <a:extLst>
              <a:ext uri="{FF2B5EF4-FFF2-40B4-BE49-F238E27FC236}">
                <a16:creationId xmlns:a16="http://schemas.microsoft.com/office/drawing/2014/main" id="{278A76C2-E2FD-0445-8B07-6DA90C078B12}"/>
              </a:ext>
            </a:extLst>
          </p:cNvPr>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2059916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6290" name="Rectangle 2">
            <a:extLst>
              <a:ext uri="{FF2B5EF4-FFF2-40B4-BE49-F238E27FC236}">
                <a16:creationId xmlns:a16="http://schemas.microsoft.com/office/drawing/2014/main" id="{F788E93E-2FB7-754D-BCC5-4593C5C2E939}"/>
              </a:ext>
            </a:extLst>
          </p:cNvPr>
          <p:cNvSpPr>
            <a:spLocks noGrp="1" noRot="1" noChangeAspect="1" noChangeArrowheads="1" noTextEdit="1"/>
          </p:cNvSpPr>
          <p:nvPr>
            <p:ph type="sldImg"/>
          </p:nvPr>
        </p:nvSpPr>
        <p:spPr>
          <a:ln/>
        </p:spPr>
      </p:sp>
      <p:sp>
        <p:nvSpPr>
          <p:cNvPr id="1036291" name="Rectangle 3">
            <a:extLst>
              <a:ext uri="{FF2B5EF4-FFF2-40B4-BE49-F238E27FC236}">
                <a16:creationId xmlns:a16="http://schemas.microsoft.com/office/drawing/2014/main" id="{2E9AC697-EAB9-D44D-871C-4E7D66D447DA}"/>
              </a:ext>
            </a:extLst>
          </p:cNvPr>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656068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9AB3341E-5B9E-4A07-A764-A924BC6D0CD8}" type="datetimeFigureOut">
              <a:rPr lang="it-IT" smtClean="0"/>
              <a:t>03/05/19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920FEF5-694F-45CB-8FAC-47D0FC16B682}" type="slidenum">
              <a:rPr lang="it-IT" smtClean="0"/>
              <a:t>‹N›</a:t>
            </a:fld>
            <a:endParaRPr lang="it-IT"/>
          </a:p>
        </p:txBody>
      </p:sp>
    </p:spTree>
    <p:extLst>
      <p:ext uri="{BB962C8B-B14F-4D97-AF65-F5344CB8AC3E}">
        <p14:creationId xmlns:p14="http://schemas.microsoft.com/office/powerpoint/2010/main" val="593170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AB3341E-5B9E-4A07-A764-A924BC6D0CD8}" type="datetimeFigureOut">
              <a:rPr lang="it-IT" smtClean="0"/>
              <a:t>03/05/19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920FEF5-694F-45CB-8FAC-47D0FC16B682}" type="slidenum">
              <a:rPr lang="it-IT" smtClean="0"/>
              <a:t>‹N›</a:t>
            </a:fld>
            <a:endParaRPr lang="it-IT"/>
          </a:p>
        </p:txBody>
      </p:sp>
    </p:spTree>
    <p:extLst>
      <p:ext uri="{BB962C8B-B14F-4D97-AF65-F5344CB8AC3E}">
        <p14:creationId xmlns:p14="http://schemas.microsoft.com/office/powerpoint/2010/main" val="2725831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AB3341E-5B9E-4A07-A764-A924BC6D0CD8}" type="datetimeFigureOut">
              <a:rPr lang="it-IT" smtClean="0"/>
              <a:t>03/05/19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920FEF5-694F-45CB-8FAC-47D0FC16B682}" type="slidenum">
              <a:rPr lang="it-IT" smtClean="0"/>
              <a:t>‹N›</a:t>
            </a:fld>
            <a:endParaRPr lang="it-IT"/>
          </a:p>
        </p:txBody>
      </p:sp>
    </p:spTree>
    <p:extLst>
      <p:ext uri="{BB962C8B-B14F-4D97-AF65-F5344CB8AC3E}">
        <p14:creationId xmlns:p14="http://schemas.microsoft.com/office/powerpoint/2010/main" val="34563925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uto">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480AED6D-1E9B-DC43-8E7C-939BA21EB03A}"/>
              </a:ext>
            </a:extLst>
          </p:cNvPr>
          <p:cNvSpPr>
            <a:spLocks noGrp="1"/>
          </p:cNvSpPr>
          <p:nvPr>
            <p:ph/>
          </p:nvPr>
        </p:nvSpPr>
        <p:spPr>
          <a:xfrm>
            <a:off x="457200" y="274638"/>
            <a:ext cx="8229600" cy="5851525"/>
          </a:xfrm>
        </p:spPr>
        <p:txBody>
          <a:bodyPr/>
          <a:lstStyle/>
          <a:p>
            <a:r>
              <a:rPr lang="it-IT"/>
              <a:t>Modifica gli stili del testo dello schema
Secondo livello
Terzo livello
Quarto livello
Quinto livello</a:t>
            </a:r>
          </a:p>
        </p:txBody>
      </p:sp>
      <p:sp>
        <p:nvSpPr>
          <p:cNvPr id="3" name="Segnaposto piè di pagina 2">
            <a:extLst>
              <a:ext uri="{FF2B5EF4-FFF2-40B4-BE49-F238E27FC236}">
                <a16:creationId xmlns:a16="http://schemas.microsoft.com/office/drawing/2014/main" id="{F5EAD341-CA94-CB47-B663-0F048F28FB73}"/>
              </a:ext>
            </a:extLst>
          </p:cNvPr>
          <p:cNvSpPr>
            <a:spLocks noGrp="1"/>
          </p:cNvSpPr>
          <p:nvPr>
            <p:ph type="ftr" sz="quarter" idx="10"/>
          </p:nvPr>
        </p:nvSpPr>
        <p:spPr>
          <a:xfrm>
            <a:off x="3124200" y="6245225"/>
            <a:ext cx="2895600" cy="476250"/>
          </a:xfrm>
        </p:spPr>
        <p:txBody>
          <a:bodyPr/>
          <a:lstStyle>
            <a:lvl1pPr>
              <a:defRPr/>
            </a:lvl1pPr>
          </a:lstStyle>
          <a:p>
            <a:endParaRPr lang="it-IT" altLang="it-IT"/>
          </a:p>
        </p:txBody>
      </p:sp>
    </p:spTree>
    <p:extLst>
      <p:ext uri="{BB962C8B-B14F-4D97-AF65-F5344CB8AC3E}">
        <p14:creationId xmlns:p14="http://schemas.microsoft.com/office/powerpoint/2010/main" val="2343231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AB3341E-5B9E-4A07-A764-A924BC6D0CD8}" type="datetimeFigureOut">
              <a:rPr lang="it-IT" smtClean="0"/>
              <a:t>03/05/19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920FEF5-694F-45CB-8FAC-47D0FC16B682}" type="slidenum">
              <a:rPr lang="it-IT" smtClean="0"/>
              <a:t>‹N›</a:t>
            </a:fld>
            <a:endParaRPr lang="it-IT"/>
          </a:p>
        </p:txBody>
      </p:sp>
    </p:spTree>
    <p:extLst>
      <p:ext uri="{BB962C8B-B14F-4D97-AF65-F5344CB8AC3E}">
        <p14:creationId xmlns:p14="http://schemas.microsoft.com/office/powerpoint/2010/main" val="2836530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9AB3341E-5B9E-4A07-A764-A924BC6D0CD8}" type="datetimeFigureOut">
              <a:rPr lang="it-IT" smtClean="0"/>
              <a:t>03/05/19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920FEF5-694F-45CB-8FAC-47D0FC16B682}" type="slidenum">
              <a:rPr lang="it-IT" smtClean="0"/>
              <a:t>‹N›</a:t>
            </a:fld>
            <a:endParaRPr lang="it-IT"/>
          </a:p>
        </p:txBody>
      </p:sp>
    </p:spTree>
    <p:extLst>
      <p:ext uri="{BB962C8B-B14F-4D97-AF65-F5344CB8AC3E}">
        <p14:creationId xmlns:p14="http://schemas.microsoft.com/office/powerpoint/2010/main" val="1337068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9AB3341E-5B9E-4A07-A764-A924BC6D0CD8}" type="datetimeFigureOut">
              <a:rPr lang="it-IT" smtClean="0"/>
              <a:t>03/05/19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920FEF5-694F-45CB-8FAC-47D0FC16B682}" type="slidenum">
              <a:rPr lang="it-IT" smtClean="0"/>
              <a:t>‹N›</a:t>
            </a:fld>
            <a:endParaRPr lang="it-IT"/>
          </a:p>
        </p:txBody>
      </p:sp>
    </p:spTree>
    <p:extLst>
      <p:ext uri="{BB962C8B-B14F-4D97-AF65-F5344CB8AC3E}">
        <p14:creationId xmlns:p14="http://schemas.microsoft.com/office/powerpoint/2010/main" val="321769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9AB3341E-5B9E-4A07-A764-A924BC6D0CD8}" type="datetimeFigureOut">
              <a:rPr lang="it-IT" smtClean="0"/>
              <a:t>03/05/19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A920FEF5-694F-45CB-8FAC-47D0FC16B682}" type="slidenum">
              <a:rPr lang="it-IT" smtClean="0"/>
              <a:t>‹N›</a:t>
            </a:fld>
            <a:endParaRPr lang="it-IT"/>
          </a:p>
        </p:txBody>
      </p:sp>
    </p:spTree>
    <p:extLst>
      <p:ext uri="{BB962C8B-B14F-4D97-AF65-F5344CB8AC3E}">
        <p14:creationId xmlns:p14="http://schemas.microsoft.com/office/powerpoint/2010/main" val="1078334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9AB3341E-5B9E-4A07-A764-A924BC6D0CD8}" type="datetimeFigureOut">
              <a:rPr lang="it-IT" smtClean="0"/>
              <a:t>03/05/19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920FEF5-694F-45CB-8FAC-47D0FC16B682}" type="slidenum">
              <a:rPr lang="it-IT" smtClean="0"/>
              <a:t>‹N›</a:t>
            </a:fld>
            <a:endParaRPr lang="it-IT"/>
          </a:p>
        </p:txBody>
      </p:sp>
    </p:spTree>
    <p:extLst>
      <p:ext uri="{BB962C8B-B14F-4D97-AF65-F5344CB8AC3E}">
        <p14:creationId xmlns:p14="http://schemas.microsoft.com/office/powerpoint/2010/main" val="4285101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AB3341E-5B9E-4A07-A764-A924BC6D0CD8}" type="datetimeFigureOut">
              <a:rPr lang="it-IT" smtClean="0"/>
              <a:t>03/05/19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A920FEF5-694F-45CB-8FAC-47D0FC16B682}" type="slidenum">
              <a:rPr lang="it-IT" smtClean="0"/>
              <a:t>‹N›</a:t>
            </a:fld>
            <a:endParaRPr lang="it-IT"/>
          </a:p>
        </p:txBody>
      </p:sp>
    </p:spTree>
    <p:extLst>
      <p:ext uri="{BB962C8B-B14F-4D97-AF65-F5344CB8AC3E}">
        <p14:creationId xmlns:p14="http://schemas.microsoft.com/office/powerpoint/2010/main" val="2226955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9AB3341E-5B9E-4A07-A764-A924BC6D0CD8}" type="datetimeFigureOut">
              <a:rPr lang="it-IT" smtClean="0"/>
              <a:t>03/05/19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920FEF5-694F-45CB-8FAC-47D0FC16B682}" type="slidenum">
              <a:rPr lang="it-IT" smtClean="0"/>
              <a:t>‹N›</a:t>
            </a:fld>
            <a:endParaRPr lang="it-IT"/>
          </a:p>
        </p:txBody>
      </p:sp>
    </p:spTree>
    <p:extLst>
      <p:ext uri="{BB962C8B-B14F-4D97-AF65-F5344CB8AC3E}">
        <p14:creationId xmlns:p14="http://schemas.microsoft.com/office/powerpoint/2010/main" val="3917270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9AB3341E-5B9E-4A07-A764-A924BC6D0CD8}" type="datetimeFigureOut">
              <a:rPr lang="it-IT" smtClean="0"/>
              <a:t>03/05/19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920FEF5-694F-45CB-8FAC-47D0FC16B682}" type="slidenum">
              <a:rPr lang="it-IT" smtClean="0"/>
              <a:t>‹N›</a:t>
            </a:fld>
            <a:endParaRPr lang="it-IT"/>
          </a:p>
        </p:txBody>
      </p:sp>
    </p:spTree>
    <p:extLst>
      <p:ext uri="{BB962C8B-B14F-4D97-AF65-F5344CB8AC3E}">
        <p14:creationId xmlns:p14="http://schemas.microsoft.com/office/powerpoint/2010/main" val="4064534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B3341E-5B9E-4A07-A764-A924BC6D0CD8}" type="datetimeFigureOut">
              <a:rPr lang="it-IT" smtClean="0"/>
              <a:t>03/05/19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20FEF5-694F-45CB-8FAC-47D0FC16B682}" type="slidenum">
              <a:rPr lang="it-IT" smtClean="0"/>
              <a:t>‹N›</a:t>
            </a:fld>
            <a:endParaRPr lang="it-IT"/>
          </a:p>
        </p:txBody>
      </p:sp>
    </p:spTree>
    <p:extLst>
      <p:ext uri="{BB962C8B-B14F-4D97-AF65-F5344CB8AC3E}">
        <p14:creationId xmlns:p14="http://schemas.microsoft.com/office/powerpoint/2010/main" val="1190387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10.emf"/><Relationship Id="rId5" Type="http://schemas.openxmlformats.org/officeDocument/2006/relationships/oleObject" Target="../embeddings/oleObject1.bin"/><Relationship Id="rId4" Type="http://schemas.openxmlformats.org/officeDocument/2006/relationships/image" Target="../media/image4.png"/></Relationships>
</file>

<file path=ppt/slides/_rels/slide4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it-IT" b="1" dirty="0">
                <a:solidFill>
                  <a:srgbClr val="FF0000"/>
                </a:solidFill>
              </a:rPr>
              <a:t>La formazione</a:t>
            </a:r>
            <a:br>
              <a:rPr lang="it-IT" b="1" dirty="0">
                <a:solidFill>
                  <a:srgbClr val="FF0000"/>
                </a:solidFill>
              </a:rPr>
            </a:br>
            <a:r>
              <a:rPr lang="it-IT" b="1" dirty="0">
                <a:solidFill>
                  <a:srgbClr val="FF0000"/>
                </a:solidFill>
              </a:rPr>
              <a:t>del personale</a:t>
            </a:r>
            <a:endParaRPr lang="it-IT" sz="2800" b="1" dirty="0">
              <a:solidFill>
                <a:srgbClr val="FF0000"/>
              </a:solidFill>
            </a:endParaRPr>
          </a:p>
        </p:txBody>
      </p:sp>
      <p:pic>
        <p:nvPicPr>
          <p:cNvPr id="205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4300" y="981075"/>
            <a:ext cx="1241425" cy="84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3"/>
          <p:cNvSpPr txBox="1">
            <a:spLocks noChangeArrowheads="1"/>
          </p:cNvSpPr>
          <p:nvPr/>
        </p:nvSpPr>
        <p:spPr bwMode="auto">
          <a:xfrm>
            <a:off x="1544638" y="4076700"/>
            <a:ext cx="64008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000" b="1">
                <a:solidFill>
                  <a:schemeClr val="tx1"/>
                </a:solidFill>
                <a:latin typeface="Arial" charset="0"/>
              </a:defRPr>
            </a:lvl1pPr>
            <a:lvl2pPr marL="742950" indent="-285750" eaLnBrk="0" hangingPunct="0">
              <a:defRPr sz="2000" b="1">
                <a:solidFill>
                  <a:schemeClr val="tx1"/>
                </a:solidFill>
                <a:latin typeface="Arial" charset="0"/>
              </a:defRPr>
            </a:lvl2pPr>
            <a:lvl3pPr marL="1143000" indent="-228600" eaLnBrk="0" hangingPunct="0">
              <a:defRPr sz="2000" b="1">
                <a:solidFill>
                  <a:schemeClr val="tx1"/>
                </a:solidFill>
                <a:latin typeface="Arial" charset="0"/>
              </a:defRPr>
            </a:lvl3pPr>
            <a:lvl4pPr marL="1600200" indent="-228600" eaLnBrk="0" hangingPunct="0">
              <a:defRPr sz="2000" b="1">
                <a:solidFill>
                  <a:schemeClr val="tx1"/>
                </a:solidFill>
                <a:latin typeface="Arial" charset="0"/>
              </a:defRPr>
            </a:lvl4pPr>
            <a:lvl5pPr marL="2057400" indent="-228600" eaLnBrk="0" hangingPunct="0">
              <a:defRPr sz="2000" b="1">
                <a:solidFill>
                  <a:schemeClr val="tx1"/>
                </a:solidFill>
                <a:latin typeface="Arial" charset="0"/>
              </a:defRPr>
            </a:lvl5pPr>
            <a:lvl6pPr marL="2514600" indent="-228600" eaLnBrk="0" fontAlgn="base" hangingPunct="0">
              <a:spcBef>
                <a:spcPct val="0"/>
              </a:spcBef>
              <a:spcAft>
                <a:spcPct val="0"/>
              </a:spcAft>
              <a:defRPr sz="2000" b="1">
                <a:solidFill>
                  <a:schemeClr val="tx1"/>
                </a:solidFill>
                <a:latin typeface="Arial" charset="0"/>
              </a:defRPr>
            </a:lvl6pPr>
            <a:lvl7pPr marL="2971800" indent="-228600" eaLnBrk="0" fontAlgn="base" hangingPunct="0">
              <a:spcBef>
                <a:spcPct val="0"/>
              </a:spcBef>
              <a:spcAft>
                <a:spcPct val="0"/>
              </a:spcAft>
              <a:defRPr sz="2000" b="1">
                <a:solidFill>
                  <a:schemeClr val="tx1"/>
                </a:solidFill>
                <a:latin typeface="Arial" charset="0"/>
              </a:defRPr>
            </a:lvl7pPr>
            <a:lvl8pPr marL="3429000" indent="-228600" eaLnBrk="0" fontAlgn="base" hangingPunct="0">
              <a:spcBef>
                <a:spcPct val="0"/>
              </a:spcBef>
              <a:spcAft>
                <a:spcPct val="0"/>
              </a:spcAft>
              <a:defRPr sz="2000" b="1">
                <a:solidFill>
                  <a:schemeClr val="tx1"/>
                </a:solidFill>
                <a:latin typeface="Arial" charset="0"/>
              </a:defRPr>
            </a:lvl8pPr>
            <a:lvl9pPr marL="3886200" indent="-228600" eaLnBrk="0" fontAlgn="base" hangingPunct="0">
              <a:spcBef>
                <a:spcPct val="0"/>
              </a:spcBef>
              <a:spcAft>
                <a:spcPct val="0"/>
              </a:spcAft>
              <a:defRPr sz="2000" b="1">
                <a:solidFill>
                  <a:schemeClr val="tx1"/>
                </a:solidFill>
                <a:latin typeface="Arial" charset="0"/>
              </a:defRPr>
            </a:lvl9pPr>
          </a:lstStyle>
          <a:p>
            <a:pPr algn="ctr" eaLnBrk="1" hangingPunct="1">
              <a:spcBef>
                <a:spcPct val="20000"/>
              </a:spcBef>
            </a:pPr>
            <a:r>
              <a:rPr lang="it-IT" dirty="0">
                <a:solidFill>
                  <a:srgbClr val="002060"/>
                </a:solidFill>
                <a:latin typeface="Tahoma" charset="0"/>
              </a:rPr>
              <a:t>Corso di Organizzazione e gestione delle risorse umane</a:t>
            </a:r>
          </a:p>
          <a:p>
            <a:pPr algn="ctr" eaLnBrk="1" hangingPunct="1">
              <a:spcBef>
                <a:spcPct val="20000"/>
              </a:spcBef>
            </a:pPr>
            <a:r>
              <a:rPr lang="it-IT" dirty="0">
                <a:solidFill>
                  <a:srgbClr val="002060"/>
                </a:solidFill>
                <a:latin typeface="Tahoma" charset="0"/>
              </a:rPr>
              <a:t>Caterina </a:t>
            </a:r>
            <a:r>
              <a:rPr lang="it-IT" dirty="0" err="1">
                <a:solidFill>
                  <a:srgbClr val="002060"/>
                </a:solidFill>
                <a:latin typeface="Tahoma" charset="0"/>
              </a:rPr>
              <a:t>Farao</a:t>
            </a:r>
            <a:endParaRPr lang="it-IT" dirty="0">
              <a:solidFill>
                <a:srgbClr val="002060"/>
              </a:solidFill>
              <a:latin typeface="Tahoma" charset="0"/>
            </a:endParaRPr>
          </a:p>
          <a:p>
            <a:pPr algn="ctr" eaLnBrk="1" hangingPunct="1">
              <a:spcBef>
                <a:spcPct val="20000"/>
              </a:spcBef>
            </a:pPr>
            <a:r>
              <a:rPr lang="it-IT" dirty="0" err="1">
                <a:solidFill>
                  <a:srgbClr val="002060"/>
                </a:solidFill>
                <a:latin typeface="Tahoma" charset="0"/>
              </a:rPr>
              <a:t>a.a</a:t>
            </a:r>
            <a:r>
              <a:rPr lang="it-IT" dirty="0">
                <a:solidFill>
                  <a:srgbClr val="002060"/>
                </a:solidFill>
                <a:latin typeface="Tahoma" charset="0"/>
              </a:rPr>
              <a:t>. 2018-2019</a:t>
            </a:r>
          </a:p>
        </p:txBody>
      </p:sp>
    </p:spTree>
    <p:extLst>
      <p:ext uri="{BB962C8B-B14F-4D97-AF65-F5344CB8AC3E}">
        <p14:creationId xmlns:p14="http://schemas.microsoft.com/office/powerpoint/2010/main" val="7631203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3186" name="Rectangle 2">
            <a:extLst>
              <a:ext uri="{FF2B5EF4-FFF2-40B4-BE49-F238E27FC236}">
                <a16:creationId xmlns:a16="http://schemas.microsoft.com/office/drawing/2014/main" id="{ABA2CFB2-A49C-0F4A-BB86-0B9823A0E208}"/>
              </a:ext>
            </a:extLst>
          </p:cNvPr>
          <p:cNvSpPr>
            <a:spLocks noGrp="1" noChangeArrowheads="1"/>
          </p:cNvSpPr>
          <p:nvPr>
            <p:ph type="body" idx="1"/>
          </p:nvPr>
        </p:nvSpPr>
        <p:spPr>
          <a:xfrm>
            <a:off x="1042988" y="476250"/>
            <a:ext cx="7777162" cy="2089150"/>
          </a:xfrm>
        </p:spPr>
        <p:txBody>
          <a:bodyPr/>
          <a:lstStyle/>
          <a:p>
            <a:pPr algn="just">
              <a:lnSpc>
                <a:spcPct val="80000"/>
              </a:lnSpc>
              <a:buFontTx/>
              <a:buNone/>
            </a:pPr>
            <a:r>
              <a:rPr lang="it-IT" altLang="it-IT" sz="2000"/>
              <a:t>	Il sistema ideale si delinea invece come quello nel quale tutte e quattro le fasi ricevono la giusta importanza e nel quale la valutazione dei risultati e l’analisi dei bisogni non sono due eventi lontani e non collegati ma un unico momento dalla doppia valenza, cioè si valuta il risultato raggiunto e nel contempo si programma che cosa occorre ancora fare, in un’ipotesi concreta di formazione permanente.</a:t>
            </a:r>
          </a:p>
        </p:txBody>
      </p:sp>
      <p:grpSp>
        <p:nvGrpSpPr>
          <p:cNvPr id="733206" name="Group 22">
            <a:extLst>
              <a:ext uri="{FF2B5EF4-FFF2-40B4-BE49-F238E27FC236}">
                <a16:creationId xmlns:a16="http://schemas.microsoft.com/office/drawing/2014/main" id="{7FAC9E8D-BC45-5D4E-AA17-4A179B76890A}"/>
              </a:ext>
            </a:extLst>
          </p:cNvPr>
          <p:cNvGrpSpPr>
            <a:grpSpLocks/>
          </p:cNvGrpSpPr>
          <p:nvPr/>
        </p:nvGrpSpPr>
        <p:grpSpPr bwMode="auto">
          <a:xfrm>
            <a:off x="1403350" y="2673350"/>
            <a:ext cx="7129463" cy="3779838"/>
            <a:chOff x="884" y="1684"/>
            <a:chExt cx="4491" cy="2381"/>
          </a:xfrm>
        </p:grpSpPr>
        <p:sp>
          <p:nvSpPr>
            <p:cNvPr id="733197" name="Text Box 13">
              <a:extLst>
                <a:ext uri="{FF2B5EF4-FFF2-40B4-BE49-F238E27FC236}">
                  <a16:creationId xmlns:a16="http://schemas.microsoft.com/office/drawing/2014/main" id="{63FD2588-1487-C34C-8791-B4305E7114A1}"/>
                </a:ext>
              </a:extLst>
            </p:cNvPr>
            <p:cNvSpPr txBox="1">
              <a:spLocks noChangeArrowheads="1"/>
            </p:cNvSpPr>
            <p:nvPr/>
          </p:nvSpPr>
          <p:spPr bwMode="auto">
            <a:xfrm>
              <a:off x="884" y="2429"/>
              <a:ext cx="1496" cy="230"/>
            </a:xfrm>
            <a:prstGeom prst="rect">
              <a:avLst/>
            </a:prstGeom>
            <a:gradFill rotWithShape="1">
              <a:gsLst>
                <a:gs pos="0">
                  <a:srgbClr val="8488C4"/>
                </a:gs>
                <a:gs pos="53000">
                  <a:srgbClr val="D4DEFF"/>
                </a:gs>
                <a:gs pos="83000">
                  <a:srgbClr val="D4DEFF"/>
                </a:gs>
                <a:gs pos="100000">
                  <a:srgbClr val="96AB94"/>
                </a:gs>
              </a:gsLst>
              <a:lin ang="5400000" scaled="1"/>
            </a:gradFill>
            <a:ln w="28575">
              <a:solidFill>
                <a:schemeClr val="bg1"/>
              </a:solidFill>
              <a:miter lim="800000"/>
              <a:headEnd/>
              <a:tailEnd/>
            </a:ln>
            <a:effectLst>
              <a:prstShdw prst="shdw13" dist="53882" dir="13500000">
                <a:schemeClr val="bg2">
                  <a:alpha val="50000"/>
                </a:schemeClr>
              </a:prstShdw>
            </a:effectLst>
          </p:spPr>
          <p:txBody>
            <a:bodyPr>
              <a:spAutoFit/>
            </a:bodyPr>
            <a:lstStyle/>
            <a:p>
              <a:pPr>
                <a:spcBef>
                  <a:spcPct val="50000"/>
                </a:spcBef>
              </a:pPr>
              <a:r>
                <a:rPr lang="it-IT" altLang="it-IT" sz="1600" b="1">
                  <a:solidFill>
                    <a:schemeClr val="accent2"/>
                  </a:solidFill>
                </a:rPr>
                <a:t>ANALISI DEI BISOGNI</a:t>
              </a:r>
            </a:p>
          </p:txBody>
        </p:sp>
        <p:sp>
          <p:nvSpPr>
            <p:cNvPr id="733198" name="Text Box 14">
              <a:extLst>
                <a:ext uri="{FF2B5EF4-FFF2-40B4-BE49-F238E27FC236}">
                  <a16:creationId xmlns:a16="http://schemas.microsoft.com/office/drawing/2014/main" id="{61297D53-9F2A-8F41-9EC3-738C4B12E6C5}"/>
                </a:ext>
              </a:extLst>
            </p:cNvPr>
            <p:cNvSpPr txBox="1">
              <a:spLocks noChangeArrowheads="1"/>
            </p:cNvSpPr>
            <p:nvPr/>
          </p:nvSpPr>
          <p:spPr bwMode="auto">
            <a:xfrm>
              <a:off x="3742" y="2426"/>
              <a:ext cx="1633" cy="230"/>
            </a:xfrm>
            <a:prstGeom prst="rect">
              <a:avLst/>
            </a:prstGeom>
            <a:gradFill rotWithShape="1">
              <a:gsLst>
                <a:gs pos="0">
                  <a:srgbClr val="8488C4"/>
                </a:gs>
                <a:gs pos="53000">
                  <a:srgbClr val="D4DEFF"/>
                </a:gs>
                <a:gs pos="83000">
                  <a:srgbClr val="D4DEFF"/>
                </a:gs>
                <a:gs pos="100000">
                  <a:srgbClr val="96AB94"/>
                </a:gs>
              </a:gsLst>
              <a:lin ang="5400000" scaled="1"/>
            </a:gradFill>
            <a:ln w="28575">
              <a:solidFill>
                <a:schemeClr val="bg1"/>
              </a:solidFill>
              <a:miter lim="800000"/>
              <a:headEnd/>
              <a:tailEnd/>
            </a:ln>
            <a:effectLst>
              <a:prstShdw prst="shdw13" dist="53882" dir="13500000">
                <a:schemeClr val="bg2">
                  <a:alpha val="50000"/>
                </a:schemeClr>
              </a:prstShdw>
            </a:effectLst>
          </p:spPr>
          <p:txBody>
            <a:bodyPr>
              <a:spAutoFit/>
            </a:bodyPr>
            <a:lstStyle/>
            <a:p>
              <a:pPr>
                <a:spcBef>
                  <a:spcPct val="50000"/>
                </a:spcBef>
              </a:pPr>
              <a:r>
                <a:rPr lang="it-IT" altLang="it-IT" sz="1600" b="1">
                  <a:solidFill>
                    <a:schemeClr val="accent2"/>
                  </a:solidFill>
                </a:rPr>
                <a:t>PROGETTAZIONE</a:t>
              </a:r>
            </a:p>
          </p:txBody>
        </p:sp>
        <p:sp>
          <p:nvSpPr>
            <p:cNvPr id="733199" name="Text Box 15">
              <a:extLst>
                <a:ext uri="{FF2B5EF4-FFF2-40B4-BE49-F238E27FC236}">
                  <a16:creationId xmlns:a16="http://schemas.microsoft.com/office/drawing/2014/main" id="{47327D5E-77E6-CA44-946B-B99D6A7C7223}"/>
                </a:ext>
              </a:extLst>
            </p:cNvPr>
            <p:cNvSpPr txBox="1">
              <a:spLocks noChangeArrowheads="1"/>
            </p:cNvSpPr>
            <p:nvPr/>
          </p:nvSpPr>
          <p:spPr bwMode="auto">
            <a:xfrm>
              <a:off x="3742" y="3789"/>
              <a:ext cx="1633" cy="230"/>
            </a:xfrm>
            <a:prstGeom prst="rect">
              <a:avLst/>
            </a:prstGeom>
            <a:gradFill rotWithShape="1">
              <a:gsLst>
                <a:gs pos="0">
                  <a:srgbClr val="8488C4"/>
                </a:gs>
                <a:gs pos="53000">
                  <a:srgbClr val="D4DEFF"/>
                </a:gs>
                <a:gs pos="83000">
                  <a:srgbClr val="D4DEFF"/>
                </a:gs>
                <a:gs pos="100000">
                  <a:srgbClr val="96AB94"/>
                </a:gs>
              </a:gsLst>
              <a:lin ang="5400000" scaled="1"/>
            </a:gradFill>
            <a:ln w="28575">
              <a:solidFill>
                <a:schemeClr val="bg1"/>
              </a:solidFill>
              <a:miter lim="800000"/>
              <a:headEnd/>
              <a:tailEnd/>
            </a:ln>
            <a:effectLst>
              <a:prstShdw prst="shdw13" dist="53882" dir="13500000">
                <a:schemeClr val="bg2">
                  <a:alpha val="50000"/>
                </a:schemeClr>
              </a:prstShdw>
            </a:effectLst>
          </p:spPr>
          <p:txBody>
            <a:bodyPr>
              <a:spAutoFit/>
            </a:bodyPr>
            <a:lstStyle/>
            <a:p>
              <a:pPr>
                <a:spcBef>
                  <a:spcPct val="50000"/>
                </a:spcBef>
              </a:pPr>
              <a:r>
                <a:rPr lang="it-IT" altLang="it-IT" sz="1600" b="1">
                  <a:solidFill>
                    <a:schemeClr val="accent2"/>
                  </a:solidFill>
                </a:rPr>
                <a:t>INTERVENTI FORMATIVI</a:t>
              </a:r>
            </a:p>
          </p:txBody>
        </p:sp>
        <p:sp>
          <p:nvSpPr>
            <p:cNvPr id="733200" name="Text Box 16">
              <a:extLst>
                <a:ext uri="{FF2B5EF4-FFF2-40B4-BE49-F238E27FC236}">
                  <a16:creationId xmlns:a16="http://schemas.microsoft.com/office/drawing/2014/main" id="{C3659F50-CBFB-C043-8027-9093C244C41C}"/>
                </a:ext>
              </a:extLst>
            </p:cNvPr>
            <p:cNvSpPr txBox="1">
              <a:spLocks noChangeArrowheads="1"/>
            </p:cNvSpPr>
            <p:nvPr/>
          </p:nvSpPr>
          <p:spPr bwMode="auto">
            <a:xfrm>
              <a:off x="884" y="3681"/>
              <a:ext cx="1497" cy="384"/>
            </a:xfrm>
            <a:prstGeom prst="rect">
              <a:avLst/>
            </a:prstGeom>
            <a:gradFill rotWithShape="1">
              <a:gsLst>
                <a:gs pos="0">
                  <a:srgbClr val="8488C4"/>
                </a:gs>
                <a:gs pos="53000">
                  <a:srgbClr val="D4DEFF"/>
                </a:gs>
                <a:gs pos="83000">
                  <a:srgbClr val="D4DEFF"/>
                </a:gs>
                <a:gs pos="100000">
                  <a:srgbClr val="96AB94"/>
                </a:gs>
              </a:gsLst>
              <a:lin ang="5400000" scaled="1"/>
            </a:gradFill>
            <a:ln w="28575">
              <a:solidFill>
                <a:schemeClr val="bg1"/>
              </a:solidFill>
              <a:miter lim="800000"/>
              <a:headEnd/>
              <a:tailEnd/>
            </a:ln>
            <a:effectLst>
              <a:prstShdw prst="shdw13" dist="53882" dir="13500000">
                <a:schemeClr val="bg2">
                  <a:alpha val="50000"/>
                </a:schemeClr>
              </a:prstShdw>
            </a:effectLst>
          </p:spPr>
          <p:txBody>
            <a:bodyPr>
              <a:spAutoFit/>
            </a:bodyPr>
            <a:lstStyle/>
            <a:p>
              <a:pPr>
                <a:spcBef>
                  <a:spcPct val="50000"/>
                </a:spcBef>
              </a:pPr>
              <a:r>
                <a:rPr lang="it-IT" altLang="it-IT" sz="1600" b="1">
                  <a:solidFill>
                    <a:schemeClr val="accent2"/>
                  </a:solidFill>
                </a:rPr>
                <a:t>VALUTAZIONE DEI RISULTATI</a:t>
              </a:r>
            </a:p>
          </p:txBody>
        </p:sp>
        <p:sp>
          <p:nvSpPr>
            <p:cNvPr id="733201" name="Text Box 17">
              <a:extLst>
                <a:ext uri="{FF2B5EF4-FFF2-40B4-BE49-F238E27FC236}">
                  <a16:creationId xmlns:a16="http://schemas.microsoft.com/office/drawing/2014/main" id="{B09B5E7A-7857-3746-8E87-BDBAD1CD3CBC}"/>
                </a:ext>
              </a:extLst>
            </p:cNvPr>
            <p:cNvSpPr txBox="1">
              <a:spLocks noChangeArrowheads="1"/>
            </p:cNvSpPr>
            <p:nvPr/>
          </p:nvSpPr>
          <p:spPr bwMode="auto">
            <a:xfrm>
              <a:off x="2562" y="1684"/>
              <a:ext cx="952" cy="249"/>
            </a:xfrm>
            <a:prstGeom prst="rect">
              <a:avLst/>
            </a:prstGeom>
            <a:gradFill rotWithShape="1">
              <a:gsLst>
                <a:gs pos="0">
                  <a:srgbClr val="4D0808"/>
                </a:gs>
                <a:gs pos="15000">
                  <a:srgbClr val="FF0300"/>
                </a:gs>
                <a:gs pos="27500">
                  <a:srgbClr val="FF7A00"/>
                </a:gs>
                <a:gs pos="50000">
                  <a:srgbClr val="FFF200"/>
                </a:gs>
                <a:gs pos="72500">
                  <a:srgbClr val="FF7A00"/>
                </a:gs>
                <a:gs pos="85000">
                  <a:srgbClr val="FF0300"/>
                </a:gs>
                <a:gs pos="100000">
                  <a:srgbClr val="4D0808"/>
                </a:gs>
              </a:gsLst>
              <a:lin ang="5400000" scaled="1"/>
            </a:gradFill>
            <a:ln w="28575">
              <a:solidFill>
                <a:schemeClr val="bg1"/>
              </a:solidFill>
              <a:miter lim="800000"/>
              <a:headEnd/>
              <a:tailEnd/>
            </a:ln>
            <a:effectLst>
              <a:prstShdw prst="shdw13" dist="53882" dir="13500000">
                <a:schemeClr val="bg2">
                  <a:alpha val="50000"/>
                </a:schemeClr>
              </a:prstShdw>
            </a:effectLst>
          </p:spPr>
          <p:txBody>
            <a:bodyPr>
              <a:spAutoFit/>
            </a:bodyPr>
            <a:lstStyle/>
            <a:p>
              <a:pPr>
                <a:spcBef>
                  <a:spcPct val="50000"/>
                </a:spcBef>
              </a:pPr>
              <a:r>
                <a:rPr lang="it-IT" altLang="it-IT" b="1">
                  <a:solidFill>
                    <a:schemeClr val="accent2"/>
                  </a:solidFill>
                </a:rPr>
                <a:t>PROCESSO</a:t>
              </a:r>
            </a:p>
          </p:txBody>
        </p:sp>
        <p:sp>
          <p:nvSpPr>
            <p:cNvPr id="733202" name="Line 18">
              <a:extLst>
                <a:ext uri="{FF2B5EF4-FFF2-40B4-BE49-F238E27FC236}">
                  <a16:creationId xmlns:a16="http://schemas.microsoft.com/office/drawing/2014/main" id="{58A20DED-723E-AD49-B535-207969BF83B5}"/>
                </a:ext>
              </a:extLst>
            </p:cNvPr>
            <p:cNvSpPr>
              <a:spLocks noChangeShapeType="1"/>
            </p:cNvSpPr>
            <p:nvPr/>
          </p:nvSpPr>
          <p:spPr bwMode="auto">
            <a:xfrm>
              <a:off x="2653" y="2565"/>
              <a:ext cx="726" cy="0"/>
            </a:xfrm>
            <a:prstGeom prst="line">
              <a:avLst/>
            </a:prstGeom>
            <a:noFill/>
            <a:ln w="28575">
              <a:solidFill>
                <a:schemeClr val="accent2"/>
              </a:solidFill>
              <a:round/>
              <a:headEnd/>
              <a:tailEnd type="triangle" w="med" len="med"/>
            </a:ln>
            <a:effectLst>
              <a:prstShdw prst="shdw13" dist="53882" dir="13500000">
                <a:schemeClr val="bg2">
                  <a:alpha val="50000"/>
                </a:schemeClr>
              </a:prstShdw>
            </a:effectLst>
          </p:spPr>
          <p:txBody>
            <a:bodyPr/>
            <a:lstStyle/>
            <a:p>
              <a:endParaRPr lang="it-IT"/>
            </a:p>
          </p:txBody>
        </p:sp>
        <p:sp>
          <p:nvSpPr>
            <p:cNvPr id="733203" name="Line 19">
              <a:extLst>
                <a:ext uri="{FF2B5EF4-FFF2-40B4-BE49-F238E27FC236}">
                  <a16:creationId xmlns:a16="http://schemas.microsoft.com/office/drawing/2014/main" id="{D62CCCB7-BB1E-1243-B1DD-1A236AFDFB21}"/>
                </a:ext>
              </a:extLst>
            </p:cNvPr>
            <p:cNvSpPr>
              <a:spLocks noChangeShapeType="1"/>
            </p:cNvSpPr>
            <p:nvPr/>
          </p:nvSpPr>
          <p:spPr bwMode="auto">
            <a:xfrm>
              <a:off x="4558" y="2886"/>
              <a:ext cx="0" cy="680"/>
            </a:xfrm>
            <a:prstGeom prst="line">
              <a:avLst/>
            </a:prstGeom>
            <a:noFill/>
            <a:ln w="28575">
              <a:solidFill>
                <a:schemeClr val="accent2"/>
              </a:solidFill>
              <a:round/>
              <a:headEnd/>
              <a:tailEnd type="triangle" w="med" len="med"/>
            </a:ln>
            <a:effectLst>
              <a:prstShdw prst="shdw13" dist="53882" dir="13500000">
                <a:schemeClr val="bg2">
                  <a:alpha val="50000"/>
                </a:schemeClr>
              </a:prstShdw>
            </a:effectLst>
          </p:spPr>
          <p:txBody>
            <a:bodyPr/>
            <a:lstStyle/>
            <a:p>
              <a:endParaRPr lang="it-IT"/>
            </a:p>
          </p:txBody>
        </p:sp>
        <p:sp>
          <p:nvSpPr>
            <p:cNvPr id="733204" name="Line 20">
              <a:extLst>
                <a:ext uri="{FF2B5EF4-FFF2-40B4-BE49-F238E27FC236}">
                  <a16:creationId xmlns:a16="http://schemas.microsoft.com/office/drawing/2014/main" id="{B1E82E9F-6149-0740-850D-E3FF1C288930}"/>
                </a:ext>
              </a:extLst>
            </p:cNvPr>
            <p:cNvSpPr>
              <a:spLocks noChangeShapeType="1"/>
            </p:cNvSpPr>
            <p:nvPr/>
          </p:nvSpPr>
          <p:spPr bwMode="auto">
            <a:xfrm flipH="1">
              <a:off x="2653" y="3929"/>
              <a:ext cx="771" cy="0"/>
            </a:xfrm>
            <a:prstGeom prst="line">
              <a:avLst/>
            </a:prstGeom>
            <a:noFill/>
            <a:ln w="28575">
              <a:solidFill>
                <a:schemeClr val="accent2"/>
              </a:solidFill>
              <a:round/>
              <a:headEnd/>
              <a:tailEnd type="triangle" w="med" len="med"/>
            </a:ln>
            <a:effectLst>
              <a:prstShdw prst="shdw13" dist="53882" dir="13500000">
                <a:schemeClr val="bg2">
                  <a:alpha val="50000"/>
                </a:schemeClr>
              </a:prstShdw>
            </a:effectLst>
          </p:spPr>
          <p:txBody>
            <a:bodyPr/>
            <a:lstStyle/>
            <a:p>
              <a:endParaRPr lang="it-IT"/>
            </a:p>
          </p:txBody>
        </p:sp>
        <p:sp>
          <p:nvSpPr>
            <p:cNvPr id="733205" name="Line 21">
              <a:extLst>
                <a:ext uri="{FF2B5EF4-FFF2-40B4-BE49-F238E27FC236}">
                  <a16:creationId xmlns:a16="http://schemas.microsoft.com/office/drawing/2014/main" id="{88A4CEC6-FEB8-174C-A698-2D712EA6D6CA}"/>
                </a:ext>
              </a:extLst>
            </p:cNvPr>
            <p:cNvSpPr>
              <a:spLocks noChangeShapeType="1"/>
            </p:cNvSpPr>
            <p:nvPr/>
          </p:nvSpPr>
          <p:spPr bwMode="auto">
            <a:xfrm flipV="1">
              <a:off x="1610" y="2840"/>
              <a:ext cx="0" cy="680"/>
            </a:xfrm>
            <a:prstGeom prst="line">
              <a:avLst/>
            </a:prstGeom>
            <a:noFill/>
            <a:ln w="28575">
              <a:solidFill>
                <a:schemeClr val="accent2"/>
              </a:solidFill>
              <a:round/>
              <a:headEnd/>
              <a:tailEnd type="triangle" w="med" len="med"/>
            </a:ln>
            <a:effectLst>
              <a:prstShdw prst="shdw13" dist="53882" dir="13500000">
                <a:schemeClr val="bg2">
                  <a:alpha val="50000"/>
                </a:schemeClr>
              </a:prstShdw>
            </a:effectLst>
          </p:spPr>
          <p:txBody>
            <a:bodyPr/>
            <a:lstStyle/>
            <a:p>
              <a:endParaRPr lang="it-IT"/>
            </a:p>
          </p:txBody>
        </p:sp>
      </p:grpSp>
    </p:spTree>
    <p:extLst>
      <p:ext uri="{BB962C8B-B14F-4D97-AF65-F5344CB8AC3E}">
        <p14:creationId xmlns:p14="http://schemas.microsoft.com/office/powerpoint/2010/main" val="19474974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33206"/>
                                        </p:tgtEl>
                                        <p:attrNameLst>
                                          <p:attrName>style.visibility</p:attrName>
                                        </p:attrNameLst>
                                      </p:cBhvr>
                                      <p:to>
                                        <p:strVal val="visible"/>
                                      </p:to>
                                    </p:set>
                                    <p:anim calcmode="lin" valueType="num">
                                      <p:cBhvr additive="base">
                                        <p:cTn id="7" dur="500" fill="hold"/>
                                        <p:tgtEl>
                                          <p:spTgt spid="733206"/>
                                        </p:tgtEl>
                                        <p:attrNameLst>
                                          <p:attrName>ppt_x</p:attrName>
                                        </p:attrNameLst>
                                      </p:cBhvr>
                                      <p:tavLst>
                                        <p:tav tm="0">
                                          <p:val>
                                            <p:strVal val="#ppt_x"/>
                                          </p:val>
                                        </p:tav>
                                        <p:tav tm="100000">
                                          <p:val>
                                            <p:strVal val="#ppt_x"/>
                                          </p:val>
                                        </p:tav>
                                      </p:tavLst>
                                    </p:anim>
                                    <p:anim calcmode="lin" valueType="num">
                                      <p:cBhvr additive="base">
                                        <p:cTn id="8" dur="500" fill="hold"/>
                                        <p:tgtEl>
                                          <p:spTgt spid="73320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4210" name="Rectangle 2">
            <a:extLst>
              <a:ext uri="{FF2B5EF4-FFF2-40B4-BE49-F238E27FC236}">
                <a16:creationId xmlns:a16="http://schemas.microsoft.com/office/drawing/2014/main" id="{9AC802C0-7581-064E-829D-A5A302662486}"/>
              </a:ext>
            </a:extLst>
          </p:cNvPr>
          <p:cNvSpPr>
            <a:spLocks noGrp="1" noChangeArrowheads="1"/>
          </p:cNvSpPr>
          <p:nvPr>
            <p:ph type="body" idx="1"/>
          </p:nvPr>
        </p:nvSpPr>
        <p:spPr>
          <a:xfrm>
            <a:off x="1547813" y="1412875"/>
            <a:ext cx="5473700" cy="2520950"/>
          </a:xfrm>
        </p:spPr>
        <p:txBody>
          <a:bodyPr/>
          <a:lstStyle/>
          <a:p>
            <a:pPr>
              <a:lnSpc>
                <a:spcPct val="80000"/>
              </a:lnSpc>
              <a:buFontTx/>
              <a:buNone/>
            </a:pPr>
            <a:r>
              <a:rPr lang="it-IT" altLang="it-IT" sz="2000"/>
              <a:t>In questa fase intervengono</a:t>
            </a:r>
          </a:p>
          <a:p>
            <a:pPr>
              <a:lnSpc>
                <a:spcPct val="80000"/>
              </a:lnSpc>
              <a:buFontTx/>
              <a:buNone/>
            </a:pPr>
            <a:endParaRPr lang="it-IT" altLang="it-IT" sz="2400"/>
          </a:p>
          <a:p>
            <a:pPr>
              <a:lnSpc>
                <a:spcPct val="80000"/>
              </a:lnSpc>
              <a:buFontTx/>
              <a:buNone/>
            </a:pPr>
            <a:r>
              <a:rPr lang="it-IT" altLang="it-IT" sz="2400" b="1">
                <a:solidFill>
                  <a:srgbClr val="A50021"/>
                </a:solidFill>
                <a:effectLst>
                  <a:outerShdw blurRad="38100" dist="38100" dir="2700000" algn="tl">
                    <a:srgbClr val="C0C0C0"/>
                  </a:outerShdw>
                </a:effectLst>
              </a:rPr>
              <a:t>IL COMMITTENTE</a:t>
            </a:r>
          </a:p>
          <a:p>
            <a:pPr>
              <a:lnSpc>
                <a:spcPct val="80000"/>
              </a:lnSpc>
              <a:buFontTx/>
              <a:buNone/>
            </a:pPr>
            <a:r>
              <a:rPr lang="it-IT" altLang="it-IT" sz="2400" b="1">
                <a:solidFill>
                  <a:srgbClr val="A50021"/>
                </a:solidFill>
                <a:effectLst>
                  <a:outerShdw blurRad="38100" dist="38100" dir="2700000" algn="tl">
                    <a:srgbClr val="C0C0C0"/>
                  </a:outerShdw>
                </a:effectLst>
              </a:rPr>
              <a:t>IL FORMATORE</a:t>
            </a:r>
          </a:p>
          <a:p>
            <a:pPr>
              <a:lnSpc>
                <a:spcPct val="80000"/>
              </a:lnSpc>
              <a:buFontTx/>
              <a:buNone/>
            </a:pPr>
            <a:r>
              <a:rPr lang="it-IT" altLang="it-IT" sz="2400" b="1">
                <a:solidFill>
                  <a:srgbClr val="A50021"/>
                </a:solidFill>
                <a:effectLst>
                  <a:outerShdw blurRad="38100" dist="38100" dir="2700000" algn="tl">
                    <a:srgbClr val="C0C0C0"/>
                  </a:outerShdw>
                </a:effectLst>
              </a:rPr>
              <a:t>I CAPI DIRETTI DEI PARTECIPANTI </a:t>
            </a:r>
          </a:p>
        </p:txBody>
      </p:sp>
      <p:sp>
        <p:nvSpPr>
          <p:cNvPr id="734211" name="Text Box 3">
            <a:extLst>
              <a:ext uri="{FF2B5EF4-FFF2-40B4-BE49-F238E27FC236}">
                <a16:creationId xmlns:a16="http://schemas.microsoft.com/office/drawing/2014/main" id="{F4F3502F-3F62-9240-A896-3342F2E43232}"/>
              </a:ext>
            </a:extLst>
          </p:cNvPr>
          <p:cNvSpPr txBox="1">
            <a:spLocks noChangeArrowheads="1"/>
          </p:cNvSpPr>
          <p:nvPr/>
        </p:nvSpPr>
        <p:spPr bwMode="auto">
          <a:xfrm>
            <a:off x="2628900" y="668338"/>
            <a:ext cx="4967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b="1" dirty="0">
                <a:solidFill>
                  <a:srgbClr val="FF0000"/>
                </a:solidFill>
                <a:effectLst>
                  <a:outerShdw blurRad="38100" dist="38100" dir="2700000" algn="tl">
                    <a:srgbClr val="C0C0C0"/>
                  </a:outerShdw>
                </a:effectLst>
              </a:rPr>
              <a:t>ANALISI DEI BISOGNI</a:t>
            </a:r>
          </a:p>
        </p:txBody>
      </p:sp>
      <p:sp>
        <p:nvSpPr>
          <p:cNvPr id="734212" name="Text Box 4">
            <a:extLst>
              <a:ext uri="{FF2B5EF4-FFF2-40B4-BE49-F238E27FC236}">
                <a16:creationId xmlns:a16="http://schemas.microsoft.com/office/drawing/2014/main" id="{4694F8A7-5013-394F-B34A-7A4587131977}"/>
              </a:ext>
            </a:extLst>
          </p:cNvPr>
          <p:cNvSpPr txBox="1">
            <a:spLocks noChangeArrowheads="1"/>
          </p:cNvSpPr>
          <p:nvPr/>
        </p:nvSpPr>
        <p:spPr bwMode="auto">
          <a:xfrm>
            <a:off x="468313" y="4005263"/>
            <a:ext cx="8424862" cy="176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it-IT" altLang="it-IT" sz="2000"/>
              <a:t>Il </a:t>
            </a:r>
            <a:r>
              <a:rPr lang="it-IT" altLang="it-IT" sz="2000">
                <a:solidFill>
                  <a:srgbClr val="A50021"/>
                </a:solidFill>
              </a:rPr>
              <a:t>committente</a:t>
            </a:r>
            <a:r>
              <a:rPr lang="it-IT" altLang="it-IT" sz="2000"/>
              <a:t> indica con l’aiuto dei capi diretti, le necessità che avverte</a:t>
            </a:r>
          </a:p>
          <a:p>
            <a:pPr algn="just">
              <a:spcBef>
                <a:spcPct val="50000"/>
              </a:spcBef>
            </a:pPr>
            <a:r>
              <a:rPr lang="it-IT" altLang="it-IT" sz="2000"/>
              <a:t>Il </a:t>
            </a:r>
            <a:r>
              <a:rPr lang="it-IT" altLang="it-IT" sz="2000">
                <a:solidFill>
                  <a:srgbClr val="A50021"/>
                </a:solidFill>
              </a:rPr>
              <a:t>formatore</a:t>
            </a:r>
            <a:r>
              <a:rPr lang="it-IT" altLang="it-IT" sz="2000"/>
              <a:t>, anche sulla base delle verifiche sviluppate con gli utenti, aiuta entrambi ad interpretare i bisogni e presenta le possibili risposte che la formazione può dare e fornisce le necessarie indicazioni di tempo e di costo</a:t>
            </a:r>
          </a:p>
        </p:txBody>
      </p:sp>
    </p:spTree>
    <p:extLst>
      <p:ext uri="{BB962C8B-B14F-4D97-AF65-F5344CB8AC3E}">
        <p14:creationId xmlns:p14="http://schemas.microsoft.com/office/powerpoint/2010/main" val="34073713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34212"/>
                                        </p:tgtEl>
                                        <p:attrNameLst>
                                          <p:attrName>style.visibility</p:attrName>
                                        </p:attrNameLst>
                                      </p:cBhvr>
                                      <p:to>
                                        <p:strVal val="visible"/>
                                      </p:to>
                                    </p:set>
                                    <p:anim calcmode="lin" valueType="num">
                                      <p:cBhvr additive="base">
                                        <p:cTn id="7" dur="500" fill="hold"/>
                                        <p:tgtEl>
                                          <p:spTgt spid="734212"/>
                                        </p:tgtEl>
                                        <p:attrNameLst>
                                          <p:attrName>ppt_x</p:attrName>
                                        </p:attrNameLst>
                                      </p:cBhvr>
                                      <p:tavLst>
                                        <p:tav tm="0">
                                          <p:val>
                                            <p:strVal val="#ppt_x"/>
                                          </p:val>
                                        </p:tav>
                                        <p:tav tm="100000">
                                          <p:val>
                                            <p:strVal val="#ppt_x"/>
                                          </p:val>
                                        </p:tav>
                                      </p:tavLst>
                                    </p:anim>
                                    <p:anim calcmode="lin" valueType="num">
                                      <p:cBhvr additive="base">
                                        <p:cTn id="8" dur="500" fill="hold"/>
                                        <p:tgtEl>
                                          <p:spTgt spid="7342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42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0772" name="Text Box 1028">
            <a:extLst>
              <a:ext uri="{FF2B5EF4-FFF2-40B4-BE49-F238E27FC236}">
                <a16:creationId xmlns:a16="http://schemas.microsoft.com/office/drawing/2014/main" id="{F0EF7358-B31F-CC41-8E29-ECA7201B7F7F}"/>
              </a:ext>
            </a:extLst>
          </p:cNvPr>
          <p:cNvSpPr txBox="1">
            <a:spLocks noChangeArrowheads="1"/>
          </p:cNvSpPr>
          <p:nvPr/>
        </p:nvSpPr>
        <p:spPr bwMode="auto">
          <a:xfrm>
            <a:off x="3708400" y="2060575"/>
            <a:ext cx="1728788" cy="365125"/>
          </a:xfrm>
          <a:prstGeom prst="rect">
            <a:avLst/>
          </a:prstGeom>
          <a:gradFill rotWithShape="1">
            <a:gsLst>
              <a:gs pos="0">
                <a:srgbClr val="156B13"/>
              </a:gs>
              <a:gs pos="25000">
                <a:srgbClr val="9CB86E"/>
              </a:gs>
              <a:gs pos="50000">
                <a:srgbClr val="DDEBCF"/>
              </a:gs>
              <a:gs pos="75000">
                <a:srgbClr val="9CB86E"/>
              </a:gs>
              <a:gs pos="100000">
                <a:srgbClr val="156B13"/>
              </a:gs>
            </a:gsLst>
            <a:lin ang="5400000" scaled="1"/>
          </a:gradFill>
          <a:ln w="28575">
            <a:solidFill>
              <a:schemeClr val="bg1"/>
            </a:solidFill>
            <a:miter lim="800000"/>
            <a:headEnd/>
            <a:tailEnd/>
          </a:ln>
          <a:effectLst>
            <a:prstShdw prst="shdw13" dist="53882" dir="13500000">
              <a:schemeClr val="bg2">
                <a:alpha val="50000"/>
              </a:schemeClr>
            </a:prstShdw>
          </a:effectLst>
        </p:spPr>
        <p:txBody>
          <a:bodyPr>
            <a:spAutoFit/>
          </a:bodyPr>
          <a:lstStyle/>
          <a:p>
            <a:pPr>
              <a:spcBef>
                <a:spcPct val="50000"/>
              </a:spcBef>
            </a:pPr>
            <a:r>
              <a:rPr lang="it-IT" altLang="it-IT" sz="1600" b="1">
                <a:solidFill>
                  <a:srgbClr val="006600"/>
                </a:solidFill>
              </a:rPr>
              <a:t>COMMITTENTE</a:t>
            </a:r>
          </a:p>
        </p:txBody>
      </p:sp>
      <p:sp>
        <p:nvSpPr>
          <p:cNvPr id="800773" name="Text Box 1029">
            <a:extLst>
              <a:ext uri="{FF2B5EF4-FFF2-40B4-BE49-F238E27FC236}">
                <a16:creationId xmlns:a16="http://schemas.microsoft.com/office/drawing/2014/main" id="{762C90FD-A0DF-4549-8225-D932C3F73EA8}"/>
              </a:ext>
            </a:extLst>
          </p:cNvPr>
          <p:cNvSpPr txBox="1">
            <a:spLocks noChangeArrowheads="1"/>
          </p:cNvSpPr>
          <p:nvPr/>
        </p:nvSpPr>
        <p:spPr bwMode="auto">
          <a:xfrm>
            <a:off x="6011863" y="3573463"/>
            <a:ext cx="2232025" cy="365125"/>
          </a:xfrm>
          <a:prstGeom prst="rect">
            <a:avLst/>
          </a:prstGeom>
          <a:gradFill rotWithShape="1">
            <a:gsLst>
              <a:gs pos="0">
                <a:srgbClr val="156B13"/>
              </a:gs>
              <a:gs pos="25000">
                <a:srgbClr val="9CB86E"/>
              </a:gs>
              <a:gs pos="50000">
                <a:srgbClr val="DDEBCF"/>
              </a:gs>
              <a:gs pos="75000">
                <a:srgbClr val="9CB86E"/>
              </a:gs>
              <a:gs pos="100000">
                <a:srgbClr val="156B13"/>
              </a:gs>
            </a:gsLst>
            <a:lin ang="5400000" scaled="1"/>
          </a:gradFill>
          <a:ln w="28575">
            <a:solidFill>
              <a:schemeClr val="bg1"/>
            </a:solidFill>
            <a:miter lim="800000"/>
            <a:headEnd/>
            <a:tailEnd/>
          </a:ln>
          <a:effectLst>
            <a:prstShdw prst="shdw13" dist="53882" dir="13500000">
              <a:schemeClr val="bg2">
                <a:alpha val="50000"/>
              </a:schemeClr>
            </a:prstShdw>
          </a:effectLst>
        </p:spPr>
        <p:txBody>
          <a:bodyPr>
            <a:spAutoFit/>
          </a:bodyPr>
          <a:lstStyle/>
          <a:p>
            <a:pPr algn="l">
              <a:spcBef>
                <a:spcPct val="50000"/>
              </a:spcBef>
            </a:pPr>
            <a:r>
              <a:rPr lang="it-IT" altLang="it-IT" sz="1600" b="1">
                <a:solidFill>
                  <a:srgbClr val="006600"/>
                </a:solidFill>
              </a:rPr>
              <a:t>SUPERIORI DIRETTI</a:t>
            </a:r>
          </a:p>
        </p:txBody>
      </p:sp>
      <p:sp>
        <p:nvSpPr>
          <p:cNvPr id="800774" name="Text Box 1030">
            <a:extLst>
              <a:ext uri="{FF2B5EF4-FFF2-40B4-BE49-F238E27FC236}">
                <a16:creationId xmlns:a16="http://schemas.microsoft.com/office/drawing/2014/main" id="{170D672D-A711-3D4B-91E1-3ACFE4979D7F}"/>
              </a:ext>
            </a:extLst>
          </p:cNvPr>
          <p:cNvSpPr txBox="1">
            <a:spLocks noChangeArrowheads="1"/>
          </p:cNvSpPr>
          <p:nvPr/>
        </p:nvSpPr>
        <p:spPr bwMode="auto">
          <a:xfrm>
            <a:off x="6011863" y="5373688"/>
            <a:ext cx="1728787" cy="365125"/>
          </a:xfrm>
          <a:prstGeom prst="rect">
            <a:avLst/>
          </a:prstGeom>
          <a:gradFill rotWithShape="1">
            <a:gsLst>
              <a:gs pos="0">
                <a:srgbClr val="156B13"/>
              </a:gs>
              <a:gs pos="25000">
                <a:srgbClr val="9CB86E"/>
              </a:gs>
              <a:gs pos="50000">
                <a:srgbClr val="DDEBCF"/>
              </a:gs>
              <a:gs pos="75000">
                <a:srgbClr val="9CB86E"/>
              </a:gs>
              <a:gs pos="100000">
                <a:srgbClr val="156B13"/>
              </a:gs>
            </a:gsLst>
            <a:lin ang="5400000" scaled="1"/>
          </a:gradFill>
          <a:ln w="28575">
            <a:solidFill>
              <a:schemeClr val="bg1"/>
            </a:solidFill>
            <a:miter lim="800000"/>
            <a:headEnd/>
            <a:tailEnd/>
          </a:ln>
          <a:effectLst>
            <a:prstShdw prst="shdw13" dist="53882" dir="13500000">
              <a:schemeClr val="bg2">
                <a:alpha val="50000"/>
              </a:schemeClr>
            </a:prstShdw>
          </a:effectLst>
        </p:spPr>
        <p:txBody>
          <a:bodyPr>
            <a:spAutoFit/>
          </a:bodyPr>
          <a:lstStyle/>
          <a:p>
            <a:pPr>
              <a:spcBef>
                <a:spcPct val="50000"/>
              </a:spcBef>
            </a:pPr>
            <a:r>
              <a:rPr lang="it-IT" altLang="it-IT" sz="1600" b="1">
                <a:solidFill>
                  <a:srgbClr val="006600"/>
                </a:solidFill>
              </a:rPr>
              <a:t>UTENTI</a:t>
            </a:r>
          </a:p>
        </p:txBody>
      </p:sp>
      <p:sp>
        <p:nvSpPr>
          <p:cNvPr id="800775" name="Text Box 1031">
            <a:extLst>
              <a:ext uri="{FF2B5EF4-FFF2-40B4-BE49-F238E27FC236}">
                <a16:creationId xmlns:a16="http://schemas.microsoft.com/office/drawing/2014/main" id="{9030B8D6-3C61-BD4E-8D5A-BF9BA4460107}"/>
              </a:ext>
            </a:extLst>
          </p:cNvPr>
          <p:cNvSpPr txBox="1">
            <a:spLocks noChangeArrowheads="1"/>
          </p:cNvSpPr>
          <p:nvPr/>
        </p:nvSpPr>
        <p:spPr bwMode="auto">
          <a:xfrm>
            <a:off x="1474788" y="5373688"/>
            <a:ext cx="1728787" cy="365125"/>
          </a:xfrm>
          <a:prstGeom prst="rect">
            <a:avLst/>
          </a:prstGeom>
          <a:gradFill rotWithShape="1">
            <a:gsLst>
              <a:gs pos="0">
                <a:srgbClr val="156B13"/>
              </a:gs>
              <a:gs pos="25000">
                <a:srgbClr val="9CB86E"/>
              </a:gs>
              <a:gs pos="50000">
                <a:srgbClr val="DDEBCF"/>
              </a:gs>
              <a:gs pos="75000">
                <a:srgbClr val="9CB86E"/>
              </a:gs>
              <a:gs pos="100000">
                <a:srgbClr val="156B13"/>
              </a:gs>
            </a:gsLst>
            <a:lin ang="5400000" scaled="1"/>
          </a:gradFill>
          <a:ln w="28575">
            <a:solidFill>
              <a:schemeClr val="bg1"/>
            </a:solidFill>
            <a:miter lim="800000"/>
            <a:headEnd/>
            <a:tailEnd/>
          </a:ln>
          <a:effectLst>
            <a:prstShdw prst="shdw13" dist="53882" dir="13500000">
              <a:schemeClr val="bg2">
                <a:alpha val="50000"/>
              </a:schemeClr>
            </a:prstShdw>
          </a:effectLst>
        </p:spPr>
        <p:txBody>
          <a:bodyPr>
            <a:spAutoFit/>
          </a:bodyPr>
          <a:lstStyle/>
          <a:p>
            <a:pPr>
              <a:spcBef>
                <a:spcPct val="50000"/>
              </a:spcBef>
            </a:pPr>
            <a:r>
              <a:rPr lang="it-IT" altLang="it-IT" sz="1600" b="1">
                <a:solidFill>
                  <a:srgbClr val="006600"/>
                </a:solidFill>
              </a:rPr>
              <a:t>DOCENTE</a:t>
            </a:r>
          </a:p>
        </p:txBody>
      </p:sp>
      <p:sp>
        <p:nvSpPr>
          <p:cNvPr id="800776" name="Text Box 1032">
            <a:extLst>
              <a:ext uri="{FF2B5EF4-FFF2-40B4-BE49-F238E27FC236}">
                <a16:creationId xmlns:a16="http://schemas.microsoft.com/office/drawing/2014/main" id="{60292910-3EE5-3447-AA30-A07284B5B7EA}"/>
              </a:ext>
            </a:extLst>
          </p:cNvPr>
          <p:cNvSpPr txBox="1">
            <a:spLocks noChangeArrowheads="1"/>
          </p:cNvSpPr>
          <p:nvPr/>
        </p:nvSpPr>
        <p:spPr bwMode="auto">
          <a:xfrm>
            <a:off x="1476375" y="3573463"/>
            <a:ext cx="1728788" cy="365125"/>
          </a:xfrm>
          <a:prstGeom prst="rect">
            <a:avLst/>
          </a:prstGeom>
          <a:gradFill rotWithShape="1">
            <a:gsLst>
              <a:gs pos="0">
                <a:srgbClr val="156B13"/>
              </a:gs>
              <a:gs pos="25000">
                <a:srgbClr val="9CB86E"/>
              </a:gs>
              <a:gs pos="50000">
                <a:srgbClr val="DDEBCF"/>
              </a:gs>
              <a:gs pos="75000">
                <a:srgbClr val="9CB86E"/>
              </a:gs>
              <a:gs pos="100000">
                <a:srgbClr val="156B13"/>
              </a:gs>
            </a:gsLst>
            <a:lin ang="5400000" scaled="1"/>
          </a:gradFill>
          <a:ln w="28575">
            <a:solidFill>
              <a:schemeClr val="bg1"/>
            </a:solidFill>
            <a:miter lim="800000"/>
            <a:headEnd/>
            <a:tailEnd/>
          </a:ln>
          <a:effectLst>
            <a:prstShdw prst="shdw13" dist="53882" dir="13500000">
              <a:schemeClr val="bg2">
                <a:alpha val="50000"/>
              </a:schemeClr>
            </a:prstShdw>
          </a:effectLst>
        </p:spPr>
        <p:txBody>
          <a:bodyPr>
            <a:spAutoFit/>
          </a:bodyPr>
          <a:lstStyle/>
          <a:p>
            <a:pPr>
              <a:spcBef>
                <a:spcPct val="50000"/>
              </a:spcBef>
            </a:pPr>
            <a:r>
              <a:rPr lang="it-IT" altLang="it-IT" sz="1600" b="1">
                <a:solidFill>
                  <a:srgbClr val="006600"/>
                </a:solidFill>
              </a:rPr>
              <a:t>FORMATORE</a:t>
            </a:r>
          </a:p>
        </p:txBody>
      </p:sp>
      <p:sp>
        <p:nvSpPr>
          <p:cNvPr id="800785" name="Text Box 1041">
            <a:extLst>
              <a:ext uri="{FF2B5EF4-FFF2-40B4-BE49-F238E27FC236}">
                <a16:creationId xmlns:a16="http://schemas.microsoft.com/office/drawing/2014/main" id="{254108FE-8A23-1040-80DA-7EF86D7D8CA7}"/>
              </a:ext>
            </a:extLst>
          </p:cNvPr>
          <p:cNvSpPr txBox="1">
            <a:spLocks noChangeArrowheads="1"/>
          </p:cNvSpPr>
          <p:nvPr/>
        </p:nvSpPr>
        <p:spPr bwMode="auto">
          <a:xfrm>
            <a:off x="2195513" y="668338"/>
            <a:ext cx="4967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b="1" dirty="0">
                <a:solidFill>
                  <a:srgbClr val="FF0000"/>
                </a:solidFill>
                <a:effectLst>
                  <a:outerShdw blurRad="38100" dist="38100" dir="2700000" algn="tl">
                    <a:srgbClr val="C0C0C0"/>
                  </a:outerShdw>
                </a:effectLst>
              </a:rPr>
              <a:t>ANALISI DEI BISOGNI</a:t>
            </a:r>
          </a:p>
        </p:txBody>
      </p:sp>
      <p:sp>
        <p:nvSpPr>
          <p:cNvPr id="800786" name="AutoShape 1042">
            <a:extLst>
              <a:ext uri="{FF2B5EF4-FFF2-40B4-BE49-F238E27FC236}">
                <a16:creationId xmlns:a16="http://schemas.microsoft.com/office/drawing/2014/main" id="{3D3BBF8A-4E87-584D-8206-B077C68993CE}"/>
              </a:ext>
            </a:extLst>
          </p:cNvPr>
          <p:cNvSpPr>
            <a:spLocks noChangeArrowheads="1"/>
          </p:cNvSpPr>
          <p:nvPr/>
        </p:nvSpPr>
        <p:spPr bwMode="auto">
          <a:xfrm rot="18984635" flipH="1">
            <a:off x="5799138" y="2508250"/>
            <a:ext cx="144462" cy="936625"/>
          </a:xfrm>
          <a:prstGeom prst="upDownArrow">
            <a:avLst>
              <a:gd name="adj1" fmla="val 50000"/>
              <a:gd name="adj2" fmla="val 129671"/>
            </a:avLst>
          </a:prstGeom>
          <a:solidFill>
            <a:srgbClr val="FFFF99"/>
          </a:solidFill>
          <a:ln w="12700">
            <a:solidFill>
              <a:schemeClr val="bg2"/>
            </a:solidFill>
            <a:miter lim="800000"/>
            <a:headEnd/>
            <a:tailEnd/>
          </a:ln>
          <a:effectLst>
            <a:prstShdw prst="shdw13" dist="53882" dir="13500000">
              <a:schemeClr val="bg2">
                <a:alpha val="50000"/>
              </a:schemeClr>
            </a:prstShdw>
          </a:effectLst>
        </p:spPr>
        <p:txBody>
          <a:bodyPr wrap="none" anchor="ctr"/>
          <a:lstStyle/>
          <a:p>
            <a:endParaRPr lang="it-IT"/>
          </a:p>
        </p:txBody>
      </p:sp>
      <p:sp>
        <p:nvSpPr>
          <p:cNvPr id="800787" name="AutoShape 1043">
            <a:extLst>
              <a:ext uri="{FF2B5EF4-FFF2-40B4-BE49-F238E27FC236}">
                <a16:creationId xmlns:a16="http://schemas.microsoft.com/office/drawing/2014/main" id="{5ACD760B-3563-1F45-8594-7FE82CAB2F0E}"/>
              </a:ext>
            </a:extLst>
          </p:cNvPr>
          <p:cNvSpPr>
            <a:spLocks noChangeArrowheads="1"/>
          </p:cNvSpPr>
          <p:nvPr/>
        </p:nvSpPr>
        <p:spPr bwMode="auto">
          <a:xfrm rot="-3829749" flipH="1" flipV="1">
            <a:off x="4268788" y="3198813"/>
            <a:ext cx="149225" cy="3190875"/>
          </a:xfrm>
          <a:prstGeom prst="upDownArrow">
            <a:avLst>
              <a:gd name="adj1" fmla="val 50000"/>
              <a:gd name="adj2" fmla="val 427660"/>
            </a:avLst>
          </a:prstGeom>
          <a:solidFill>
            <a:srgbClr val="FFFF99"/>
          </a:solidFill>
          <a:ln w="12700">
            <a:solidFill>
              <a:schemeClr val="bg2"/>
            </a:solidFill>
            <a:miter lim="800000"/>
            <a:headEnd/>
            <a:tailEnd/>
          </a:ln>
          <a:effectLst>
            <a:prstShdw prst="shdw13" dist="53882" dir="13500000">
              <a:schemeClr val="bg2">
                <a:alpha val="50000"/>
              </a:schemeClr>
            </a:prstShdw>
          </a:effectLst>
        </p:spPr>
        <p:txBody>
          <a:bodyPr wrap="none" anchor="ctr"/>
          <a:lstStyle/>
          <a:p>
            <a:endParaRPr lang="it-IT"/>
          </a:p>
        </p:txBody>
      </p:sp>
      <p:sp>
        <p:nvSpPr>
          <p:cNvPr id="800788" name="AutoShape 1044">
            <a:extLst>
              <a:ext uri="{FF2B5EF4-FFF2-40B4-BE49-F238E27FC236}">
                <a16:creationId xmlns:a16="http://schemas.microsoft.com/office/drawing/2014/main" id="{968B8595-93FF-194E-8F82-317607B8DE01}"/>
              </a:ext>
            </a:extLst>
          </p:cNvPr>
          <p:cNvSpPr>
            <a:spLocks noChangeArrowheads="1"/>
          </p:cNvSpPr>
          <p:nvPr/>
        </p:nvSpPr>
        <p:spPr bwMode="auto">
          <a:xfrm rot="16182263" flipH="1">
            <a:off x="4502151" y="2782887"/>
            <a:ext cx="177800" cy="1978025"/>
          </a:xfrm>
          <a:prstGeom prst="upDownArrow">
            <a:avLst>
              <a:gd name="adj1" fmla="val 50000"/>
              <a:gd name="adj2" fmla="val 222500"/>
            </a:avLst>
          </a:prstGeom>
          <a:solidFill>
            <a:srgbClr val="FFFF99"/>
          </a:solidFill>
          <a:ln w="12700">
            <a:solidFill>
              <a:schemeClr val="bg2"/>
            </a:solidFill>
            <a:miter lim="800000"/>
            <a:headEnd/>
            <a:tailEnd/>
          </a:ln>
          <a:effectLst>
            <a:prstShdw prst="shdw13" dist="53882" dir="13500000">
              <a:schemeClr val="bg2">
                <a:alpha val="50000"/>
              </a:schemeClr>
            </a:prstShdw>
          </a:effectLst>
        </p:spPr>
        <p:txBody>
          <a:bodyPr wrap="none" anchor="ctr"/>
          <a:lstStyle/>
          <a:p>
            <a:endParaRPr lang="it-IT"/>
          </a:p>
        </p:txBody>
      </p:sp>
      <p:sp>
        <p:nvSpPr>
          <p:cNvPr id="800789" name="AutoShape 1045">
            <a:extLst>
              <a:ext uri="{FF2B5EF4-FFF2-40B4-BE49-F238E27FC236}">
                <a16:creationId xmlns:a16="http://schemas.microsoft.com/office/drawing/2014/main" id="{2469BAE6-6957-F84B-B970-7720F94C5AD6}"/>
              </a:ext>
            </a:extLst>
          </p:cNvPr>
          <p:cNvSpPr>
            <a:spLocks noChangeArrowheads="1"/>
          </p:cNvSpPr>
          <p:nvPr/>
        </p:nvSpPr>
        <p:spPr bwMode="auto">
          <a:xfrm rot="2455071" flipH="1">
            <a:off x="3132138" y="2492375"/>
            <a:ext cx="141287" cy="936625"/>
          </a:xfrm>
          <a:prstGeom prst="upDownArrow">
            <a:avLst>
              <a:gd name="adj1" fmla="val 50000"/>
              <a:gd name="adj2" fmla="val 132585"/>
            </a:avLst>
          </a:prstGeom>
          <a:solidFill>
            <a:srgbClr val="FFFF99"/>
          </a:solidFill>
          <a:ln w="12700">
            <a:solidFill>
              <a:schemeClr val="bg2"/>
            </a:solidFill>
            <a:miter lim="800000"/>
            <a:headEnd/>
            <a:tailEnd/>
          </a:ln>
          <a:effectLst>
            <a:prstShdw prst="shdw13" dist="53882" dir="13500000">
              <a:schemeClr val="bg2">
                <a:alpha val="50000"/>
              </a:schemeClr>
            </a:prstShdw>
          </a:effectLst>
        </p:spPr>
        <p:txBody>
          <a:bodyPr wrap="none" anchor="ctr"/>
          <a:lstStyle/>
          <a:p>
            <a:endParaRPr lang="it-IT"/>
          </a:p>
        </p:txBody>
      </p:sp>
    </p:spTree>
    <p:extLst>
      <p:ext uri="{BB962C8B-B14F-4D97-AF65-F5344CB8AC3E}">
        <p14:creationId xmlns:p14="http://schemas.microsoft.com/office/powerpoint/2010/main" val="24815494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00789"/>
                                        </p:tgtEl>
                                        <p:attrNameLst>
                                          <p:attrName>style.visibility</p:attrName>
                                        </p:attrNameLst>
                                      </p:cBhvr>
                                      <p:to>
                                        <p:strVal val="visible"/>
                                      </p:to>
                                    </p:set>
                                    <p:anim calcmode="lin" valueType="num">
                                      <p:cBhvr additive="base">
                                        <p:cTn id="7" dur="500" fill="hold"/>
                                        <p:tgtEl>
                                          <p:spTgt spid="800789"/>
                                        </p:tgtEl>
                                        <p:attrNameLst>
                                          <p:attrName>ppt_x</p:attrName>
                                        </p:attrNameLst>
                                      </p:cBhvr>
                                      <p:tavLst>
                                        <p:tav tm="0">
                                          <p:val>
                                            <p:strVal val="#ppt_x"/>
                                          </p:val>
                                        </p:tav>
                                        <p:tav tm="100000">
                                          <p:val>
                                            <p:strVal val="#ppt_x"/>
                                          </p:val>
                                        </p:tav>
                                      </p:tavLst>
                                    </p:anim>
                                    <p:anim calcmode="lin" valueType="num">
                                      <p:cBhvr additive="base">
                                        <p:cTn id="8" dur="500" fill="hold"/>
                                        <p:tgtEl>
                                          <p:spTgt spid="80078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800786"/>
                                        </p:tgtEl>
                                        <p:attrNameLst>
                                          <p:attrName>style.visibility</p:attrName>
                                        </p:attrNameLst>
                                      </p:cBhvr>
                                      <p:to>
                                        <p:strVal val="visible"/>
                                      </p:to>
                                    </p:set>
                                    <p:anim calcmode="lin" valueType="num">
                                      <p:cBhvr additive="base">
                                        <p:cTn id="13" dur="500" fill="hold"/>
                                        <p:tgtEl>
                                          <p:spTgt spid="800786"/>
                                        </p:tgtEl>
                                        <p:attrNameLst>
                                          <p:attrName>ppt_x</p:attrName>
                                        </p:attrNameLst>
                                      </p:cBhvr>
                                      <p:tavLst>
                                        <p:tav tm="0">
                                          <p:val>
                                            <p:strVal val="#ppt_x"/>
                                          </p:val>
                                        </p:tav>
                                        <p:tav tm="100000">
                                          <p:val>
                                            <p:strVal val="#ppt_x"/>
                                          </p:val>
                                        </p:tav>
                                      </p:tavLst>
                                    </p:anim>
                                    <p:anim calcmode="lin" valueType="num">
                                      <p:cBhvr additive="base">
                                        <p:cTn id="14" dur="500" fill="hold"/>
                                        <p:tgtEl>
                                          <p:spTgt spid="800786"/>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800788"/>
                                        </p:tgtEl>
                                        <p:attrNameLst>
                                          <p:attrName>style.visibility</p:attrName>
                                        </p:attrNameLst>
                                      </p:cBhvr>
                                      <p:to>
                                        <p:strVal val="visible"/>
                                      </p:to>
                                    </p:set>
                                    <p:anim calcmode="lin" valueType="num">
                                      <p:cBhvr additive="base">
                                        <p:cTn id="19" dur="500" fill="hold"/>
                                        <p:tgtEl>
                                          <p:spTgt spid="800788"/>
                                        </p:tgtEl>
                                        <p:attrNameLst>
                                          <p:attrName>ppt_x</p:attrName>
                                        </p:attrNameLst>
                                      </p:cBhvr>
                                      <p:tavLst>
                                        <p:tav tm="0">
                                          <p:val>
                                            <p:strVal val="#ppt_x"/>
                                          </p:val>
                                        </p:tav>
                                        <p:tav tm="100000">
                                          <p:val>
                                            <p:strVal val="#ppt_x"/>
                                          </p:val>
                                        </p:tav>
                                      </p:tavLst>
                                    </p:anim>
                                    <p:anim calcmode="lin" valueType="num">
                                      <p:cBhvr additive="base">
                                        <p:cTn id="20" dur="500" fill="hold"/>
                                        <p:tgtEl>
                                          <p:spTgt spid="800788"/>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800787"/>
                                        </p:tgtEl>
                                        <p:attrNameLst>
                                          <p:attrName>style.visibility</p:attrName>
                                        </p:attrNameLst>
                                      </p:cBhvr>
                                      <p:to>
                                        <p:strVal val="visible"/>
                                      </p:to>
                                    </p:set>
                                    <p:anim calcmode="lin" valueType="num">
                                      <p:cBhvr additive="base">
                                        <p:cTn id="25" dur="500" fill="hold"/>
                                        <p:tgtEl>
                                          <p:spTgt spid="800787"/>
                                        </p:tgtEl>
                                        <p:attrNameLst>
                                          <p:attrName>ppt_x</p:attrName>
                                        </p:attrNameLst>
                                      </p:cBhvr>
                                      <p:tavLst>
                                        <p:tav tm="0">
                                          <p:val>
                                            <p:strVal val="#ppt_x"/>
                                          </p:val>
                                        </p:tav>
                                        <p:tav tm="100000">
                                          <p:val>
                                            <p:strVal val="#ppt_x"/>
                                          </p:val>
                                        </p:tav>
                                      </p:tavLst>
                                    </p:anim>
                                    <p:anim calcmode="lin" valueType="num">
                                      <p:cBhvr additive="base">
                                        <p:cTn id="26" dur="500" fill="hold"/>
                                        <p:tgtEl>
                                          <p:spTgt spid="80078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5234" name="Text Box 2">
            <a:extLst>
              <a:ext uri="{FF2B5EF4-FFF2-40B4-BE49-F238E27FC236}">
                <a16:creationId xmlns:a16="http://schemas.microsoft.com/office/drawing/2014/main" id="{90F31EDB-DF60-3443-B647-67B8738D2168}"/>
              </a:ext>
            </a:extLst>
          </p:cNvPr>
          <p:cNvSpPr txBox="1">
            <a:spLocks noChangeArrowheads="1"/>
          </p:cNvSpPr>
          <p:nvPr/>
        </p:nvSpPr>
        <p:spPr bwMode="auto">
          <a:xfrm>
            <a:off x="2268538" y="549275"/>
            <a:ext cx="4967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b="1" dirty="0">
                <a:solidFill>
                  <a:srgbClr val="FF0000"/>
                </a:solidFill>
                <a:effectLst>
                  <a:outerShdw blurRad="38100" dist="38100" dir="2700000" algn="tl">
                    <a:srgbClr val="C0C0C0"/>
                  </a:outerShdw>
                </a:effectLst>
              </a:rPr>
              <a:t>PROGETTAZIONE</a:t>
            </a:r>
          </a:p>
        </p:txBody>
      </p:sp>
      <p:sp>
        <p:nvSpPr>
          <p:cNvPr id="735235" name="Text Box 3">
            <a:extLst>
              <a:ext uri="{FF2B5EF4-FFF2-40B4-BE49-F238E27FC236}">
                <a16:creationId xmlns:a16="http://schemas.microsoft.com/office/drawing/2014/main" id="{057D05AE-5544-3844-8C77-F83EF1A68A56}"/>
              </a:ext>
            </a:extLst>
          </p:cNvPr>
          <p:cNvSpPr txBox="1">
            <a:spLocks noChangeArrowheads="1"/>
          </p:cNvSpPr>
          <p:nvPr/>
        </p:nvSpPr>
        <p:spPr bwMode="auto">
          <a:xfrm>
            <a:off x="1620838" y="1341438"/>
            <a:ext cx="6551612"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it-IT" altLang="it-IT" sz="2000"/>
              <a:t>Si verifica una forte interazione fra committente e formatore al fine di individuare le risposte puntuali e coerenti con i bisogni che sono stati individuati</a:t>
            </a:r>
          </a:p>
        </p:txBody>
      </p:sp>
      <p:sp>
        <p:nvSpPr>
          <p:cNvPr id="735252" name="Text Box 20">
            <a:extLst>
              <a:ext uri="{FF2B5EF4-FFF2-40B4-BE49-F238E27FC236}">
                <a16:creationId xmlns:a16="http://schemas.microsoft.com/office/drawing/2014/main" id="{DBA4F9C4-213C-3148-A8E9-0FCFE8CAAE61}"/>
              </a:ext>
            </a:extLst>
          </p:cNvPr>
          <p:cNvSpPr txBox="1">
            <a:spLocks noChangeArrowheads="1"/>
          </p:cNvSpPr>
          <p:nvPr/>
        </p:nvSpPr>
        <p:spPr bwMode="auto">
          <a:xfrm>
            <a:off x="250825" y="3186113"/>
            <a:ext cx="2879725" cy="283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it-IT" altLang="it-IT" sz="2000"/>
              <a:t>Il formatore quindi ricerca all’interno o all’esterno dell’azienda i docenti in grado di assicurare il risultato di apprendimento atteso, cioè la capacità di sapere o di fare determinate cose</a:t>
            </a:r>
          </a:p>
        </p:txBody>
      </p:sp>
      <p:grpSp>
        <p:nvGrpSpPr>
          <p:cNvPr id="735266" name="Group 34">
            <a:extLst>
              <a:ext uri="{FF2B5EF4-FFF2-40B4-BE49-F238E27FC236}">
                <a16:creationId xmlns:a16="http://schemas.microsoft.com/office/drawing/2014/main" id="{2E44BC29-6137-7C42-9B5D-90B5FA134C37}"/>
              </a:ext>
            </a:extLst>
          </p:cNvPr>
          <p:cNvGrpSpPr>
            <a:grpSpLocks/>
          </p:cNvGrpSpPr>
          <p:nvPr/>
        </p:nvGrpSpPr>
        <p:grpSpPr bwMode="auto">
          <a:xfrm>
            <a:off x="3635375" y="3429000"/>
            <a:ext cx="5400675" cy="2414588"/>
            <a:chOff x="2290" y="2160"/>
            <a:chExt cx="3402" cy="1521"/>
          </a:xfrm>
        </p:grpSpPr>
        <p:sp>
          <p:nvSpPr>
            <p:cNvPr id="735253" name="Text Box 21">
              <a:extLst>
                <a:ext uri="{FF2B5EF4-FFF2-40B4-BE49-F238E27FC236}">
                  <a16:creationId xmlns:a16="http://schemas.microsoft.com/office/drawing/2014/main" id="{A3981BFF-380F-9740-A2F0-3A42C4A01790}"/>
                </a:ext>
              </a:extLst>
            </p:cNvPr>
            <p:cNvSpPr txBox="1">
              <a:spLocks noChangeArrowheads="1"/>
            </p:cNvSpPr>
            <p:nvPr/>
          </p:nvSpPr>
          <p:spPr bwMode="auto">
            <a:xfrm>
              <a:off x="3334" y="2160"/>
              <a:ext cx="1081" cy="210"/>
            </a:xfrm>
            <a:prstGeom prst="rect">
              <a:avLst/>
            </a:prstGeom>
            <a:gradFill rotWithShape="1">
              <a:gsLst>
                <a:gs pos="0">
                  <a:srgbClr val="156B13"/>
                </a:gs>
                <a:gs pos="25000">
                  <a:srgbClr val="9CB86E"/>
                </a:gs>
                <a:gs pos="50000">
                  <a:srgbClr val="DDEBCF"/>
                </a:gs>
                <a:gs pos="75000">
                  <a:srgbClr val="9CB86E"/>
                </a:gs>
                <a:gs pos="100000">
                  <a:srgbClr val="156B13"/>
                </a:gs>
              </a:gsLst>
              <a:lin ang="5400000" scaled="1"/>
            </a:gradFill>
            <a:ln w="28575">
              <a:solidFill>
                <a:schemeClr val="bg1"/>
              </a:solidFill>
              <a:miter lim="800000"/>
              <a:headEnd/>
              <a:tailEnd/>
            </a:ln>
            <a:effectLst>
              <a:prstShdw prst="shdw13" dist="53882" dir="13500000">
                <a:schemeClr val="bg2">
                  <a:alpha val="50000"/>
                </a:schemeClr>
              </a:prstShdw>
            </a:effectLst>
          </p:spPr>
          <p:txBody>
            <a:bodyPr>
              <a:spAutoFit/>
            </a:bodyPr>
            <a:lstStyle/>
            <a:p>
              <a:pPr>
                <a:spcBef>
                  <a:spcPct val="50000"/>
                </a:spcBef>
              </a:pPr>
              <a:r>
                <a:rPr lang="it-IT" altLang="it-IT" sz="1400" b="1">
                  <a:solidFill>
                    <a:srgbClr val="006600"/>
                  </a:solidFill>
                </a:rPr>
                <a:t>COMMITTENTE</a:t>
              </a:r>
            </a:p>
          </p:txBody>
        </p:sp>
        <p:sp>
          <p:nvSpPr>
            <p:cNvPr id="735254" name="Text Box 22">
              <a:extLst>
                <a:ext uri="{FF2B5EF4-FFF2-40B4-BE49-F238E27FC236}">
                  <a16:creationId xmlns:a16="http://schemas.microsoft.com/office/drawing/2014/main" id="{2A5F921C-3735-3646-95BA-5CEC462D42AA}"/>
                </a:ext>
              </a:extLst>
            </p:cNvPr>
            <p:cNvSpPr txBox="1">
              <a:spLocks noChangeArrowheads="1"/>
            </p:cNvSpPr>
            <p:nvPr/>
          </p:nvSpPr>
          <p:spPr bwMode="auto">
            <a:xfrm>
              <a:off x="4460" y="2783"/>
              <a:ext cx="1232" cy="210"/>
            </a:xfrm>
            <a:prstGeom prst="rect">
              <a:avLst/>
            </a:prstGeom>
            <a:gradFill rotWithShape="1">
              <a:gsLst>
                <a:gs pos="0">
                  <a:srgbClr val="156B13"/>
                </a:gs>
                <a:gs pos="25000">
                  <a:srgbClr val="9CB86E"/>
                </a:gs>
                <a:gs pos="50000">
                  <a:srgbClr val="DDEBCF"/>
                </a:gs>
                <a:gs pos="75000">
                  <a:srgbClr val="9CB86E"/>
                </a:gs>
                <a:gs pos="100000">
                  <a:srgbClr val="156B13"/>
                </a:gs>
              </a:gsLst>
              <a:lin ang="5400000" scaled="1"/>
            </a:gradFill>
            <a:ln w="28575">
              <a:solidFill>
                <a:schemeClr val="bg1"/>
              </a:solidFill>
              <a:miter lim="800000"/>
              <a:headEnd/>
              <a:tailEnd/>
            </a:ln>
            <a:effectLst>
              <a:prstShdw prst="shdw13" dist="53882" dir="13500000">
                <a:schemeClr val="bg2">
                  <a:alpha val="50000"/>
                </a:schemeClr>
              </a:prstShdw>
            </a:effectLst>
          </p:spPr>
          <p:txBody>
            <a:bodyPr>
              <a:spAutoFit/>
            </a:bodyPr>
            <a:lstStyle/>
            <a:p>
              <a:pPr algn="l">
                <a:spcBef>
                  <a:spcPct val="50000"/>
                </a:spcBef>
              </a:pPr>
              <a:r>
                <a:rPr lang="it-IT" altLang="it-IT" sz="1400" b="1">
                  <a:solidFill>
                    <a:srgbClr val="006600"/>
                  </a:solidFill>
                </a:rPr>
                <a:t>SUPERIORI DIRETTI</a:t>
              </a:r>
            </a:p>
          </p:txBody>
        </p:sp>
        <p:sp>
          <p:nvSpPr>
            <p:cNvPr id="735255" name="Text Box 23">
              <a:extLst>
                <a:ext uri="{FF2B5EF4-FFF2-40B4-BE49-F238E27FC236}">
                  <a16:creationId xmlns:a16="http://schemas.microsoft.com/office/drawing/2014/main" id="{47FB49A8-33C7-1145-8167-15AA1E22D0BE}"/>
                </a:ext>
              </a:extLst>
            </p:cNvPr>
            <p:cNvSpPr txBox="1">
              <a:spLocks noChangeArrowheads="1"/>
            </p:cNvSpPr>
            <p:nvPr/>
          </p:nvSpPr>
          <p:spPr bwMode="auto">
            <a:xfrm>
              <a:off x="4468" y="3471"/>
              <a:ext cx="603" cy="210"/>
            </a:xfrm>
            <a:prstGeom prst="rect">
              <a:avLst/>
            </a:prstGeom>
            <a:gradFill rotWithShape="1">
              <a:gsLst>
                <a:gs pos="0">
                  <a:srgbClr val="156B13"/>
                </a:gs>
                <a:gs pos="25000">
                  <a:srgbClr val="9CB86E"/>
                </a:gs>
                <a:gs pos="50000">
                  <a:srgbClr val="DDEBCF"/>
                </a:gs>
                <a:gs pos="75000">
                  <a:srgbClr val="9CB86E"/>
                </a:gs>
                <a:gs pos="100000">
                  <a:srgbClr val="156B13"/>
                </a:gs>
              </a:gsLst>
              <a:lin ang="5400000" scaled="1"/>
            </a:gradFill>
            <a:ln w="28575">
              <a:solidFill>
                <a:schemeClr val="bg1"/>
              </a:solidFill>
              <a:miter lim="800000"/>
              <a:headEnd/>
              <a:tailEnd/>
            </a:ln>
            <a:effectLst>
              <a:prstShdw prst="shdw13" dist="53882" dir="13500000">
                <a:schemeClr val="bg2">
                  <a:alpha val="50000"/>
                </a:schemeClr>
              </a:prstShdw>
            </a:effectLst>
          </p:spPr>
          <p:txBody>
            <a:bodyPr>
              <a:spAutoFit/>
            </a:bodyPr>
            <a:lstStyle/>
            <a:p>
              <a:pPr>
                <a:spcBef>
                  <a:spcPct val="50000"/>
                </a:spcBef>
              </a:pPr>
              <a:r>
                <a:rPr lang="it-IT" altLang="it-IT" sz="1400" b="1">
                  <a:solidFill>
                    <a:srgbClr val="006600"/>
                  </a:solidFill>
                </a:rPr>
                <a:t>UTENTI</a:t>
              </a:r>
            </a:p>
          </p:txBody>
        </p:sp>
        <p:sp>
          <p:nvSpPr>
            <p:cNvPr id="735256" name="Text Box 24">
              <a:extLst>
                <a:ext uri="{FF2B5EF4-FFF2-40B4-BE49-F238E27FC236}">
                  <a16:creationId xmlns:a16="http://schemas.microsoft.com/office/drawing/2014/main" id="{E4995971-3C13-7248-9235-DAEE11593C45}"/>
                </a:ext>
              </a:extLst>
            </p:cNvPr>
            <p:cNvSpPr txBox="1">
              <a:spLocks noChangeArrowheads="1"/>
            </p:cNvSpPr>
            <p:nvPr/>
          </p:nvSpPr>
          <p:spPr bwMode="auto">
            <a:xfrm>
              <a:off x="2472" y="3471"/>
              <a:ext cx="829" cy="210"/>
            </a:xfrm>
            <a:prstGeom prst="rect">
              <a:avLst/>
            </a:prstGeom>
            <a:gradFill rotWithShape="1">
              <a:gsLst>
                <a:gs pos="0">
                  <a:srgbClr val="156B13"/>
                </a:gs>
                <a:gs pos="25000">
                  <a:srgbClr val="9CB86E"/>
                </a:gs>
                <a:gs pos="50000">
                  <a:srgbClr val="DDEBCF"/>
                </a:gs>
                <a:gs pos="75000">
                  <a:srgbClr val="9CB86E"/>
                </a:gs>
                <a:gs pos="100000">
                  <a:srgbClr val="156B13"/>
                </a:gs>
              </a:gsLst>
              <a:lin ang="5400000" scaled="1"/>
            </a:gradFill>
            <a:ln w="28575">
              <a:solidFill>
                <a:schemeClr val="bg1"/>
              </a:solidFill>
              <a:miter lim="800000"/>
              <a:headEnd/>
              <a:tailEnd/>
            </a:ln>
            <a:effectLst>
              <a:prstShdw prst="shdw13" dist="53882" dir="13500000">
                <a:schemeClr val="bg2">
                  <a:alpha val="50000"/>
                </a:schemeClr>
              </a:prstShdw>
            </a:effectLst>
          </p:spPr>
          <p:txBody>
            <a:bodyPr>
              <a:spAutoFit/>
            </a:bodyPr>
            <a:lstStyle/>
            <a:p>
              <a:pPr>
                <a:spcBef>
                  <a:spcPct val="50000"/>
                </a:spcBef>
              </a:pPr>
              <a:r>
                <a:rPr lang="it-IT" altLang="it-IT" sz="1400" b="1">
                  <a:solidFill>
                    <a:srgbClr val="006600"/>
                  </a:solidFill>
                </a:rPr>
                <a:t>DOCENTE</a:t>
              </a:r>
            </a:p>
          </p:txBody>
        </p:sp>
        <p:sp>
          <p:nvSpPr>
            <p:cNvPr id="735257" name="Text Box 25">
              <a:extLst>
                <a:ext uri="{FF2B5EF4-FFF2-40B4-BE49-F238E27FC236}">
                  <a16:creationId xmlns:a16="http://schemas.microsoft.com/office/drawing/2014/main" id="{76372845-CDA3-F541-B78F-30BAE4A569A8}"/>
                </a:ext>
              </a:extLst>
            </p:cNvPr>
            <p:cNvSpPr txBox="1">
              <a:spLocks noChangeArrowheads="1"/>
            </p:cNvSpPr>
            <p:nvPr/>
          </p:nvSpPr>
          <p:spPr bwMode="auto">
            <a:xfrm>
              <a:off x="2290" y="2783"/>
              <a:ext cx="1012" cy="210"/>
            </a:xfrm>
            <a:prstGeom prst="rect">
              <a:avLst/>
            </a:prstGeom>
            <a:gradFill rotWithShape="1">
              <a:gsLst>
                <a:gs pos="0">
                  <a:srgbClr val="156B13"/>
                </a:gs>
                <a:gs pos="25000">
                  <a:srgbClr val="9CB86E"/>
                </a:gs>
                <a:gs pos="50000">
                  <a:srgbClr val="DDEBCF"/>
                </a:gs>
                <a:gs pos="75000">
                  <a:srgbClr val="9CB86E"/>
                </a:gs>
                <a:gs pos="100000">
                  <a:srgbClr val="156B13"/>
                </a:gs>
              </a:gsLst>
              <a:lin ang="5400000" scaled="1"/>
            </a:gradFill>
            <a:ln w="28575">
              <a:solidFill>
                <a:schemeClr val="bg1"/>
              </a:solidFill>
              <a:miter lim="800000"/>
              <a:headEnd/>
              <a:tailEnd/>
            </a:ln>
            <a:effectLst>
              <a:prstShdw prst="shdw13" dist="53882" dir="13500000">
                <a:schemeClr val="bg2">
                  <a:alpha val="50000"/>
                </a:schemeClr>
              </a:prstShdw>
            </a:effectLst>
          </p:spPr>
          <p:txBody>
            <a:bodyPr>
              <a:spAutoFit/>
            </a:bodyPr>
            <a:lstStyle/>
            <a:p>
              <a:pPr>
                <a:spcBef>
                  <a:spcPct val="50000"/>
                </a:spcBef>
              </a:pPr>
              <a:r>
                <a:rPr lang="it-IT" altLang="it-IT" sz="1400" b="1">
                  <a:solidFill>
                    <a:srgbClr val="006600"/>
                  </a:solidFill>
                </a:rPr>
                <a:t>FORMATORE</a:t>
              </a:r>
            </a:p>
          </p:txBody>
        </p:sp>
        <p:sp>
          <p:nvSpPr>
            <p:cNvPr id="735258" name="AutoShape 26">
              <a:extLst>
                <a:ext uri="{FF2B5EF4-FFF2-40B4-BE49-F238E27FC236}">
                  <a16:creationId xmlns:a16="http://schemas.microsoft.com/office/drawing/2014/main" id="{90642577-BD93-634C-BD9E-2196523B8791}"/>
                </a:ext>
              </a:extLst>
            </p:cNvPr>
            <p:cNvSpPr>
              <a:spLocks noChangeArrowheads="1"/>
            </p:cNvSpPr>
            <p:nvPr/>
          </p:nvSpPr>
          <p:spPr bwMode="auto">
            <a:xfrm rot="18984635" flipH="1">
              <a:off x="4598" y="2376"/>
              <a:ext cx="51" cy="358"/>
            </a:xfrm>
            <a:prstGeom prst="upDownArrow">
              <a:avLst>
                <a:gd name="adj1" fmla="val 50000"/>
                <a:gd name="adj2" fmla="val 140392"/>
              </a:avLst>
            </a:prstGeom>
            <a:solidFill>
              <a:srgbClr val="FFFF99"/>
            </a:solidFill>
            <a:ln w="12700">
              <a:solidFill>
                <a:schemeClr val="tx1"/>
              </a:solidFill>
              <a:prstDash val="dash"/>
              <a:miter lim="800000"/>
              <a:headEnd/>
              <a:tailEnd/>
            </a:ln>
            <a:effectLst>
              <a:prstShdw prst="shdw13" dist="53882" dir="13500000">
                <a:schemeClr val="bg2">
                  <a:alpha val="50000"/>
                </a:schemeClr>
              </a:prstShdw>
            </a:effectLst>
          </p:spPr>
          <p:txBody>
            <a:bodyPr wrap="none" anchor="ctr"/>
            <a:lstStyle/>
            <a:p>
              <a:endParaRPr lang="it-IT"/>
            </a:p>
          </p:txBody>
        </p:sp>
        <p:sp>
          <p:nvSpPr>
            <p:cNvPr id="735260" name="AutoShape 28">
              <a:extLst>
                <a:ext uri="{FF2B5EF4-FFF2-40B4-BE49-F238E27FC236}">
                  <a16:creationId xmlns:a16="http://schemas.microsoft.com/office/drawing/2014/main" id="{906C57EA-F292-A349-8FB8-02F6BA6A9787}"/>
                </a:ext>
              </a:extLst>
            </p:cNvPr>
            <p:cNvSpPr>
              <a:spLocks noChangeArrowheads="1"/>
            </p:cNvSpPr>
            <p:nvPr/>
          </p:nvSpPr>
          <p:spPr bwMode="auto">
            <a:xfrm rot="16182263" flipH="1">
              <a:off x="3863" y="2552"/>
              <a:ext cx="68" cy="689"/>
            </a:xfrm>
            <a:prstGeom prst="upDownArrow">
              <a:avLst>
                <a:gd name="adj1" fmla="val 50000"/>
                <a:gd name="adj2" fmla="val 202647"/>
              </a:avLst>
            </a:prstGeom>
            <a:solidFill>
              <a:srgbClr val="FFFF99"/>
            </a:solidFill>
            <a:ln w="12700">
              <a:solidFill>
                <a:schemeClr val="bg2"/>
              </a:solidFill>
              <a:miter lim="800000"/>
              <a:headEnd/>
              <a:tailEnd/>
            </a:ln>
            <a:effectLst>
              <a:prstShdw prst="shdw13" dist="53882" dir="13500000">
                <a:schemeClr val="bg2">
                  <a:alpha val="50000"/>
                </a:schemeClr>
              </a:prstShdw>
            </a:effectLst>
          </p:spPr>
          <p:txBody>
            <a:bodyPr wrap="none" anchor="ctr"/>
            <a:lstStyle/>
            <a:p>
              <a:endParaRPr lang="it-IT"/>
            </a:p>
          </p:txBody>
        </p:sp>
        <p:sp>
          <p:nvSpPr>
            <p:cNvPr id="735261" name="AutoShape 29">
              <a:extLst>
                <a:ext uri="{FF2B5EF4-FFF2-40B4-BE49-F238E27FC236}">
                  <a16:creationId xmlns:a16="http://schemas.microsoft.com/office/drawing/2014/main" id="{8BAA6395-5AB1-B642-85C4-3E868A843482}"/>
                </a:ext>
              </a:extLst>
            </p:cNvPr>
            <p:cNvSpPr>
              <a:spLocks noChangeArrowheads="1"/>
            </p:cNvSpPr>
            <p:nvPr/>
          </p:nvSpPr>
          <p:spPr bwMode="auto">
            <a:xfrm rot="2455071" flipH="1">
              <a:off x="3107" y="2370"/>
              <a:ext cx="50" cy="358"/>
            </a:xfrm>
            <a:prstGeom prst="upDownArrow">
              <a:avLst>
                <a:gd name="adj1" fmla="val 50000"/>
                <a:gd name="adj2" fmla="val 143200"/>
              </a:avLst>
            </a:prstGeom>
            <a:solidFill>
              <a:srgbClr val="FFFF99"/>
            </a:solidFill>
            <a:ln w="12700">
              <a:solidFill>
                <a:schemeClr val="bg2"/>
              </a:solidFill>
              <a:miter lim="800000"/>
              <a:headEnd/>
              <a:tailEnd/>
            </a:ln>
            <a:effectLst>
              <a:prstShdw prst="shdw13" dist="53882" dir="13500000">
                <a:schemeClr val="bg2">
                  <a:alpha val="50000"/>
                </a:schemeClr>
              </a:prstShdw>
            </a:effectLst>
          </p:spPr>
          <p:txBody>
            <a:bodyPr wrap="none" anchor="ctr"/>
            <a:lstStyle/>
            <a:p>
              <a:endParaRPr lang="it-IT"/>
            </a:p>
          </p:txBody>
        </p:sp>
        <p:sp>
          <p:nvSpPr>
            <p:cNvPr id="735263" name="AutoShape 31">
              <a:extLst>
                <a:ext uri="{FF2B5EF4-FFF2-40B4-BE49-F238E27FC236}">
                  <a16:creationId xmlns:a16="http://schemas.microsoft.com/office/drawing/2014/main" id="{82F0CCD2-E8B4-EE4A-87C1-DA3FBCED736F}"/>
                </a:ext>
              </a:extLst>
            </p:cNvPr>
            <p:cNvSpPr>
              <a:spLocks noChangeArrowheads="1"/>
            </p:cNvSpPr>
            <p:nvPr/>
          </p:nvSpPr>
          <p:spPr bwMode="auto">
            <a:xfrm rot="21557484" flipH="1">
              <a:off x="2830" y="3027"/>
              <a:ext cx="50" cy="358"/>
            </a:xfrm>
            <a:prstGeom prst="upDownArrow">
              <a:avLst>
                <a:gd name="adj1" fmla="val 50000"/>
                <a:gd name="adj2" fmla="val 143200"/>
              </a:avLst>
            </a:prstGeom>
            <a:solidFill>
              <a:srgbClr val="FFFF99"/>
            </a:solidFill>
            <a:ln w="12700">
              <a:solidFill>
                <a:schemeClr val="bg2"/>
              </a:solidFill>
              <a:miter lim="800000"/>
              <a:headEnd/>
              <a:tailEnd/>
            </a:ln>
            <a:effectLst>
              <a:prstShdw prst="shdw13" dist="53882" dir="13500000">
                <a:schemeClr val="bg2">
                  <a:alpha val="50000"/>
                </a:schemeClr>
              </a:prstShdw>
            </a:effectLst>
          </p:spPr>
          <p:txBody>
            <a:bodyPr wrap="none" anchor="ctr"/>
            <a:lstStyle/>
            <a:p>
              <a:endParaRPr lang="it-IT"/>
            </a:p>
          </p:txBody>
        </p:sp>
        <p:sp>
          <p:nvSpPr>
            <p:cNvPr id="735264" name="AutoShape 32">
              <a:extLst>
                <a:ext uri="{FF2B5EF4-FFF2-40B4-BE49-F238E27FC236}">
                  <a16:creationId xmlns:a16="http://schemas.microsoft.com/office/drawing/2014/main" id="{9DF8AFA4-B91E-7941-BBEA-1E23233FE07E}"/>
                </a:ext>
              </a:extLst>
            </p:cNvPr>
            <p:cNvSpPr>
              <a:spLocks noChangeArrowheads="1"/>
            </p:cNvSpPr>
            <p:nvPr/>
          </p:nvSpPr>
          <p:spPr bwMode="auto">
            <a:xfrm rot="17537" flipH="1">
              <a:off x="4740" y="3027"/>
              <a:ext cx="50" cy="358"/>
            </a:xfrm>
            <a:prstGeom prst="upDownArrow">
              <a:avLst>
                <a:gd name="adj1" fmla="val 50000"/>
                <a:gd name="adj2" fmla="val 143200"/>
              </a:avLst>
            </a:prstGeom>
            <a:solidFill>
              <a:srgbClr val="FFFF99"/>
            </a:solidFill>
            <a:ln w="12700">
              <a:solidFill>
                <a:schemeClr val="bg2"/>
              </a:solidFill>
              <a:miter lim="800000"/>
              <a:headEnd/>
              <a:tailEnd/>
            </a:ln>
            <a:effectLst>
              <a:prstShdw prst="shdw13" dist="53882" dir="13500000">
                <a:schemeClr val="bg2">
                  <a:alpha val="50000"/>
                </a:schemeClr>
              </a:prstShdw>
            </a:effectLst>
          </p:spPr>
          <p:txBody>
            <a:bodyPr wrap="none" anchor="ctr"/>
            <a:lstStyle/>
            <a:p>
              <a:endParaRPr lang="it-IT"/>
            </a:p>
          </p:txBody>
        </p:sp>
        <p:sp>
          <p:nvSpPr>
            <p:cNvPr id="735265" name="AutoShape 33">
              <a:extLst>
                <a:ext uri="{FF2B5EF4-FFF2-40B4-BE49-F238E27FC236}">
                  <a16:creationId xmlns:a16="http://schemas.microsoft.com/office/drawing/2014/main" id="{53929316-F52D-E04C-AFD7-0A8FA8AB5C10}"/>
                </a:ext>
              </a:extLst>
            </p:cNvPr>
            <p:cNvSpPr>
              <a:spLocks noChangeArrowheads="1"/>
            </p:cNvSpPr>
            <p:nvPr/>
          </p:nvSpPr>
          <p:spPr bwMode="auto">
            <a:xfrm rot="1549652" flipV="1">
              <a:off x="3310" y="3284"/>
              <a:ext cx="1106" cy="55"/>
            </a:xfrm>
            <a:prstGeom prst="rightArrow">
              <a:avLst>
                <a:gd name="adj1" fmla="val 50000"/>
                <a:gd name="adj2" fmla="val 502727"/>
              </a:avLst>
            </a:prstGeom>
            <a:solidFill>
              <a:srgbClr val="FFFF99"/>
            </a:solidFill>
            <a:ln w="12700">
              <a:solidFill>
                <a:schemeClr val="tx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spTree>
    <p:extLst>
      <p:ext uri="{BB962C8B-B14F-4D97-AF65-F5344CB8AC3E}">
        <p14:creationId xmlns:p14="http://schemas.microsoft.com/office/powerpoint/2010/main" val="17076280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35266"/>
                                        </p:tgtEl>
                                        <p:attrNameLst>
                                          <p:attrName>style.visibility</p:attrName>
                                        </p:attrNameLst>
                                      </p:cBhvr>
                                      <p:to>
                                        <p:strVal val="visible"/>
                                      </p:to>
                                    </p:set>
                                    <p:anim calcmode="lin" valueType="num">
                                      <p:cBhvr additive="base">
                                        <p:cTn id="7" dur="500" fill="hold"/>
                                        <p:tgtEl>
                                          <p:spTgt spid="735266"/>
                                        </p:tgtEl>
                                        <p:attrNameLst>
                                          <p:attrName>ppt_x</p:attrName>
                                        </p:attrNameLst>
                                      </p:cBhvr>
                                      <p:tavLst>
                                        <p:tav tm="0">
                                          <p:val>
                                            <p:strVal val="#ppt_x"/>
                                          </p:val>
                                        </p:tav>
                                        <p:tav tm="100000">
                                          <p:val>
                                            <p:strVal val="#ppt_x"/>
                                          </p:val>
                                        </p:tav>
                                      </p:tavLst>
                                    </p:anim>
                                    <p:anim calcmode="lin" valueType="num">
                                      <p:cBhvr additive="base">
                                        <p:cTn id="8" dur="500" fill="hold"/>
                                        <p:tgtEl>
                                          <p:spTgt spid="73526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6267" name="Text Box 11">
            <a:extLst>
              <a:ext uri="{FF2B5EF4-FFF2-40B4-BE49-F238E27FC236}">
                <a16:creationId xmlns:a16="http://schemas.microsoft.com/office/drawing/2014/main" id="{39EDAA0B-E70E-FF4E-8A43-923462706B49}"/>
              </a:ext>
            </a:extLst>
          </p:cNvPr>
          <p:cNvSpPr txBox="1">
            <a:spLocks noChangeArrowheads="1"/>
          </p:cNvSpPr>
          <p:nvPr/>
        </p:nvSpPr>
        <p:spPr bwMode="auto">
          <a:xfrm>
            <a:off x="1619250" y="620713"/>
            <a:ext cx="68405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b="1" dirty="0">
                <a:solidFill>
                  <a:srgbClr val="FF0000"/>
                </a:solidFill>
                <a:effectLst>
                  <a:outerShdw blurRad="38100" dist="38100" dir="2700000" algn="tl">
                    <a:srgbClr val="C0C0C0"/>
                  </a:outerShdw>
                </a:effectLst>
              </a:rPr>
              <a:t>LA REALIZZAZIONE DELL’INTERVENTO</a:t>
            </a:r>
          </a:p>
        </p:txBody>
      </p:sp>
      <p:sp>
        <p:nvSpPr>
          <p:cNvPr id="736268" name="Text Box 12">
            <a:extLst>
              <a:ext uri="{FF2B5EF4-FFF2-40B4-BE49-F238E27FC236}">
                <a16:creationId xmlns:a16="http://schemas.microsoft.com/office/drawing/2014/main" id="{91A5FAE9-5366-A44B-BF1C-302D9D3A7EFB}"/>
              </a:ext>
            </a:extLst>
          </p:cNvPr>
          <p:cNvSpPr txBox="1">
            <a:spLocks noChangeArrowheads="1"/>
          </p:cNvSpPr>
          <p:nvPr/>
        </p:nvSpPr>
        <p:spPr bwMode="auto">
          <a:xfrm>
            <a:off x="1476375" y="1341438"/>
            <a:ext cx="6767513" cy="1878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it-IT" altLang="it-IT"/>
              <a:t>è il momento più “appariscente” della formazione in cui vengono coinvolti docenti, partecipanti e formatore.</a:t>
            </a:r>
          </a:p>
          <a:p>
            <a:pPr algn="just">
              <a:spcBef>
                <a:spcPct val="50000"/>
              </a:spcBef>
            </a:pPr>
            <a:r>
              <a:rPr lang="it-IT" altLang="it-IT"/>
              <a:t>È presente anche il formatore perchè ha la responsabilità di verificare che i contenuti individuati nell’analisi vengano svolti dal docente e vengano appresi dai partecipanti. Il formatore quindi realizza una serie di azioni di monitoraggio.</a:t>
            </a:r>
          </a:p>
        </p:txBody>
      </p:sp>
      <p:grpSp>
        <p:nvGrpSpPr>
          <p:cNvPr id="736285" name="Group 29">
            <a:extLst>
              <a:ext uri="{FF2B5EF4-FFF2-40B4-BE49-F238E27FC236}">
                <a16:creationId xmlns:a16="http://schemas.microsoft.com/office/drawing/2014/main" id="{136EFBD2-1D9B-CC49-BB8C-9869AA01E6E1}"/>
              </a:ext>
            </a:extLst>
          </p:cNvPr>
          <p:cNvGrpSpPr>
            <a:grpSpLocks/>
          </p:cNvGrpSpPr>
          <p:nvPr/>
        </p:nvGrpSpPr>
        <p:grpSpPr bwMode="auto">
          <a:xfrm>
            <a:off x="2339975" y="3751263"/>
            <a:ext cx="5400675" cy="2414587"/>
            <a:chOff x="1474" y="2363"/>
            <a:chExt cx="3402" cy="1521"/>
          </a:xfrm>
        </p:grpSpPr>
        <p:sp>
          <p:nvSpPr>
            <p:cNvPr id="736273" name="Text Box 17">
              <a:extLst>
                <a:ext uri="{FF2B5EF4-FFF2-40B4-BE49-F238E27FC236}">
                  <a16:creationId xmlns:a16="http://schemas.microsoft.com/office/drawing/2014/main" id="{C3EC7049-9B8C-A442-99A7-9FF1DDCAE2F3}"/>
                </a:ext>
              </a:extLst>
            </p:cNvPr>
            <p:cNvSpPr txBox="1">
              <a:spLocks noChangeArrowheads="1"/>
            </p:cNvSpPr>
            <p:nvPr/>
          </p:nvSpPr>
          <p:spPr bwMode="auto">
            <a:xfrm>
              <a:off x="2518" y="2363"/>
              <a:ext cx="1081" cy="210"/>
            </a:xfrm>
            <a:prstGeom prst="rect">
              <a:avLst/>
            </a:prstGeom>
            <a:gradFill rotWithShape="1">
              <a:gsLst>
                <a:gs pos="0">
                  <a:srgbClr val="156B13"/>
                </a:gs>
                <a:gs pos="25000">
                  <a:srgbClr val="9CB86E"/>
                </a:gs>
                <a:gs pos="50000">
                  <a:srgbClr val="DDEBCF"/>
                </a:gs>
                <a:gs pos="75000">
                  <a:srgbClr val="9CB86E"/>
                </a:gs>
                <a:gs pos="100000">
                  <a:srgbClr val="156B13"/>
                </a:gs>
              </a:gsLst>
              <a:lin ang="5400000" scaled="1"/>
            </a:gradFill>
            <a:ln w="28575">
              <a:solidFill>
                <a:schemeClr val="bg1"/>
              </a:solidFill>
              <a:miter lim="800000"/>
              <a:headEnd/>
              <a:tailEnd/>
            </a:ln>
            <a:effectLst>
              <a:prstShdw prst="shdw13" dist="53882" dir="13500000">
                <a:schemeClr val="bg2">
                  <a:alpha val="50000"/>
                </a:schemeClr>
              </a:prstShdw>
            </a:effectLst>
          </p:spPr>
          <p:txBody>
            <a:bodyPr>
              <a:spAutoFit/>
            </a:bodyPr>
            <a:lstStyle/>
            <a:p>
              <a:pPr>
                <a:spcBef>
                  <a:spcPct val="50000"/>
                </a:spcBef>
              </a:pPr>
              <a:r>
                <a:rPr lang="it-IT" altLang="it-IT" sz="1400" b="1">
                  <a:solidFill>
                    <a:srgbClr val="006600"/>
                  </a:solidFill>
                </a:rPr>
                <a:t>COMMITTENTE</a:t>
              </a:r>
            </a:p>
          </p:txBody>
        </p:sp>
        <p:sp>
          <p:nvSpPr>
            <p:cNvPr id="736274" name="Text Box 18">
              <a:extLst>
                <a:ext uri="{FF2B5EF4-FFF2-40B4-BE49-F238E27FC236}">
                  <a16:creationId xmlns:a16="http://schemas.microsoft.com/office/drawing/2014/main" id="{8933E5A9-03DE-A247-A16A-8AD09E38A378}"/>
                </a:ext>
              </a:extLst>
            </p:cNvPr>
            <p:cNvSpPr txBox="1">
              <a:spLocks noChangeArrowheads="1"/>
            </p:cNvSpPr>
            <p:nvPr/>
          </p:nvSpPr>
          <p:spPr bwMode="auto">
            <a:xfrm>
              <a:off x="3644" y="2986"/>
              <a:ext cx="1232" cy="210"/>
            </a:xfrm>
            <a:prstGeom prst="rect">
              <a:avLst/>
            </a:prstGeom>
            <a:gradFill rotWithShape="1">
              <a:gsLst>
                <a:gs pos="0">
                  <a:srgbClr val="156B13"/>
                </a:gs>
                <a:gs pos="25000">
                  <a:srgbClr val="9CB86E"/>
                </a:gs>
                <a:gs pos="50000">
                  <a:srgbClr val="DDEBCF"/>
                </a:gs>
                <a:gs pos="75000">
                  <a:srgbClr val="9CB86E"/>
                </a:gs>
                <a:gs pos="100000">
                  <a:srgbClr val="156B13"/>
                </a:gs>
              </a:gsLst>
              <a:lin ang="5400000" scaled="1"/>
            </a:gradFill>
            <a:ln w="28575">
              <a:solidFill>
                <a:schemeClr val="bg1"/>
              </a:solidFill>
              <a:miter lim="800000"/>
              <a:headEnd/>
              <a:tailEnd/>
            </a:ln>
            <a:effectLst>
              <a:prstShdw prst="shdw13" dist="53882" dir="13500000">
                <a:schemeClr val="bg2">
                  <a:alpha val="50000"/>
                </a:schemeClr>
              </a:prstShdw>
            </a:effectLst>
          </p:spPr>
          <p:txBody>
            <a:bodyPr>
              <a:spAutoFit/>
            </a:bodyPr>
            <a:lstStyle/>
            <a:p>
              <a:pPr algn="l">
                <a:spcBef>
                  <a:spcPct val="50000"/>
                </a:spcBef>
              </a:pPr>
              <a:r>
                <a:rPr lang="it-IT" altLang="it-IT" sz="1400" b="1">
                  <a:solidFill>
                    <a:srgbClr val="006600"/>
                  </a:solidFill>
                </a:rPr>
                <a:t>SUPERIORI DIRETTI</a:t>
              </a:r>
            </a:p>
          </p:txBody>
        </p:sp>
        <p:sp>
          <p:nvSpPr>
            <p:cNvPr id="736275" name="Text Box 19">
              <a:extLst>
                <a:ext uri="{FF2B5EF4-FFF2-40B4-BE49-F238E27FC236}">
                  <a16:creationId xmlns:a16="http://schemas.microsoft.com/office/drawing/2014/main" id="{0D32B09F-E9F8-364A-88EF-E720786DA472}"/>
                </a:ext>
              </a:extLst>
            </p:cNvPr>
            <p:cNvSpPr txBox="1">
              <a:spLocks noChangeArrowheads="1"/>
            </p:cNvSpPr>
            <p:nvPr/>
          </p:nvSpPr>
          <p:spPr bwMode="auto">
            <a:xfrm>
              <a:off x="3652" y="3674"/>
              <a:ext cx="603" cy="210"/>
            </a:xfrm>
            <a:prstGeom prst="rect">
              <a:avLst/>
            </a:prstGeom>
            <a:gradFill rotWithShape="1">
              <a:gsLst>
                <a:gs pos="0">
                  <a:srgbClr val="156B13"/>
                </a:gs>
                <a:gs pos="25000">
                  <a:srgbClr val="9CB86E"/>
                </a:gs>
                <a:gs pos="50000">
                  <a:srgbClr val="DDEBCF"/>
                </a:gs>
                <a:gs pos="75000">
                  <a:srgbClr val="9CB86E"/>
                </a:gs>
                <a:gs pos="100000">
                  <a:srgbClr val="156B13"/>
                </a:gs>
              </a:gsLst>
              <a:lin ang="5400000" scaled="1"/>
            </a:gradFill>
            <a:ln w="28575">
              <a:solidFill>
                <a:schemeClr val="bg1"/>
              </a:solidFill>
              <a:miter lim="800000"/>
              <a:headEnd/>
              <a:tailEnd/>
            </a:ln>
            <a:effectLst>
              <a:prstShdw prst="shdw13" dist="53882" dir="13500000">
                <a:schemeClr val="bg2">
                  <a:alpha val="50000"/>
                </a:schemeClr>
              </a:prstShdw>
            </a:effectLst>
          </p:spPr>
          <p:txBody>
            <a:bodyPr>
              <a:spAutoFit/>
            </a:bodyPr>
            <a:lstStyle/>
            <a:p>
              <a:pPr>
                <a:spcBef>
                  <a:spcPct val="50000"/>
                </a:spcBef>
              </a:pPr>
              <a:r>
                <a:rPr lang="it-IT" altLang="it-IT" sz="1400" b="1">
                  <a:solidFill>
                    <a:srgbClr val="006600"/>
                  </a:solidFill>
                </a:rPr>
                <a:t>UTENTI</a:t>
              </a:r>
            </a:p>
          </p:txBody>
        </p:sp>
        <p:sp>
          <p:nvSpPr>
            <p:cNvPr id="736276" name="Text Box 20">
              <a:extLst>
                <a:ext uri="{FF2B5EF4-FFF2-40B4-BE49-F238E27FC236}">
                  <a16:creationId xmlns:a16="http://schemas.microsoft.com/office/drawing/2014/main" id="{8C722ACB-D8AE-7140-A38D-7B8D64FA6F16}"/>
                </a:ext>
              </a:extLst>
            </p:cNvPr>
            <p:cNvSpPr txBox="1">
              <a:spLocks noChangeArrowheads="1"/>
            </p:cNvSpPr>
            <p:nvPr/>
          </p:nvSpPr>
          <p:spPr bwMode="auto">
            <a:xfrm>
              <a:off x="1656" y="3674"/>
              <a:ext cx="829" cy="210"/>
            </a:xfrm>
            <a:prstGeom prst="rect">
              <a:avLst/>
            </a:prstGeom>
            <a:gradFill rotWithShape="1">
              <a:gsLst>
                <a:gs pos="0">
                  <a:srgbClr val="156B13"/>
                </a:gs>
                <a:gs pos="25000">
                  <a:srgbClr val="9CB86E"/>
                </a:gs>
                <a:gs pos="50000">
                  <a:srgbClr val="DDEBCF"/>
                </a:gs>
                <a:gs pos="75000">
                  <a:srgbClr val="9CB86E"/>
                </a:gs>
                <a:gs pos="100000">
                  <a:srgbClr val="156B13"/>
                </a:gs>
              </a:gsLst>
              <a:lin ang="5400000" scaled="1"/>
            </a:gradFill>
            <a:ln w="28575">
              <a:solidFill>
                <a:schemeClr val="bg1"/>
              </a:solidFill>
              <a:miter lim="800000"/>
              <a:headEnd/>
              <a:tailEnd/>
            </a:ln>
            <a:effectLst>
              <a:prstShdw prst="shdw13" dist="53882" dir="13500000">
                <a:schemeClr val="bg2">
                  <a:alpha val="50000"/>
                </a:schemeClr>
              </a:prstShdw>
            </a:effectLst>
          </p:spPr>
          <p:txBody>
            <a:bodyPr>
              <a:spAutoFit/>
            </a:bodyPr>
            <a:lstStyle/>
            <a:p>
              <a:pPr>
                <a:spcBef>
                  <a:spcPct val="50000"/>
                </a:spcBef>
              </a:pPr>
              <a:r>
                <a:rPr lang="it-IT" altLang="it-IT" sz="1400" b="1">
                  <a:solidFill>
                    <a:srgbClr val="006600"/>
                  </a:solidFill>
                </a:rPr>
                <a:t>DOCENTE</a:t>
              </a:r>
            </a:p>
          </p:txBody>
        </p:sp>
        <p:sp>
          <p:nvSpPr>
            <p:cNvPr id="736277" name="Text Box 21">
              <a:extLst>
                <a:ext uri="{FF2B5EF4-FFF2-40B4-BE49-F238E27FC236}">
                  <a16:creationId xmlns:a16="http://schemas.microsoft.com/office/drawing/2014/main" id="{6B140BE7-7F00-3D40-A337-C21B8A0B453F}"/>
                </a:ext>
              </a:extLst>
            </p:cNvPr>
            <p:cNvSpPr txBox="1">
              <a:spLocks noChangeArrowheads="1"/>
            </p:cNvSpPr>
            <p:nvPr/>
          </p:nvSpPr>
          <p:spPr bwMode="auto">
            <a:xfrm>
              <a:off x="1474" y="2986"/>
              <a:ext cx="1012" cy="210"/>
            </a:xfrm>
            <a:prstGeom prst="rect">
              <a:avLst/>
            </a:prstGeom>
            <a:gradFill rotWithShape="1">
              <a:gsLst>
                <a:gs pos="0">
                  <a:srgbClr val="156B13"/>
                </a:gs>
                <a:gs pos="25000">
                  <a:srgbClr val="9CB86E"/>
                </a:gs>
                <a:gs pos="50000">
                  <a:srgbClr val="DDEBCF"/>
                </a:gs>
                <a:gs pos="75000">
                  <a:srgbClr val="9CB86E"/>
                </a:gs>
                <a:gs pos="100000">
                  <a:srgbClr val="156B13"/>
                </a:gs>
              </a:gsLst>
              <a:lin ang="5400000" scaled="1"/>
            </a:gradFill>
            <a:ln w="28575">
              <a:solidFill>
                <a:schemeClr val="bg1"/>
              </a:solidFill>
              <a:miter lim="800000"/>
              <a:headEnd/>
              <a:tailEnd/>
            </a:ln>
            <a:effectLst>
              <a:prstShdw prst="shdw13" dist="53882" dir="13500000">
                <a:schemeClr val="bg2">
                  <a:alpha val="50000"/>
                </a:schemeClr>
              </a:prstShdw>
            </a:effectLst>
          </p:spPr>
          <p:txBody>
            <a:bodyPr>
              <a:spAutoFit/>
            </a:bodyPr>
            <a:lstStyle/>
            <a:p>
              <a:pPr>
                <a:spcBef>
                  <a:spcPct val="50000"/>
                </a:spcBef>
              </a:pPr>
              <a:r>
                <a:rPr lang="it-IT" altLang="it-IT" sz="1400" b="1">
                  <a:solidFill>
                    <a:srgbClr val="006600"/>
                  </a:solidFill>
                </a:rPr>
                <a:t>FORMATORE</a:t>
              </a:r>
            </a:p>
          </p:txBody>
        </p:sp>
        <p:sp>
          <p:nvSpPr>
            <p:cNvPr id="736280" name="AutoShape 24">
              <a:extLst>
                <a:ext uri="{FF2B5EF4-FFF2-40B4-BE49-F238E27FC236}">
                  <a16:creationId xmlns:a16="http://schemas.microsoft.com/office/drawing/2014/main" id="{F1CC4D07-1319-DC4B-B091-514B1945AA7C}"/>
                </a:ext>
              </a:extLst>
            </p:cNvPr>
            <p:cNvSpPr>
              <a:spLocks noChangeArrowheads="1"/>
            </p:cNvSpPr>
            <p:nvPr/>
          </p:nvSpPr>
          <p:spPr bwMode="auto">
            <a:xfrm rot="2455071" flipH="1">
              <a:off x="2291" y="2573"/>
              <a:ext cx="50" cy="358"/>
            </a:xfrm>
            <a:prstGeom prst="upDownArrow">
              <a:avLst>
                <a:gd name="adj1" fmla="val 50000"/>
                <a:gd name="adj2" fmla="val 143200"/>
              </a:avLst>
            </a:prstGeom>
            <a:solidFill>
              <a:srgbClr val="FFFF99"/>
            </a:solidFill>
            <a:ln w="12700">
              <a:solidFill>
                <a:schemeClr val="tx1"/>
              </a:solidFill>
              <a:prstDash val="dash"/>
              <a:miter lim="800000"/>
              <a:headEnd/>
              <a:tailEnd/>
            </a:ln>
            <a:effectLst>
              <a:prstShdw prst="shdw13" dist="53882" dir="13500000">
                <a:schemeClr val="bg2">
                  <a:alpha val="50000"/>
                </a:schemeClr>
              </a:prstShdw>
            </a:effectLst>
          </p:spPr>
          <p:txBody>
            <a:bodyPr wrap="none" anchor="ctr"/>
            <a:lstStyle/>
            <a:p>
              <a:endParaRPr lang="it-IT"/>
            </a:p>
          </p:txBody>
        </p:sp>
        <p:sp>
          <p:nvSpPr>
            <p:cNvPr id="736281" name="AutoShape 25">
              <a:extLst>
                <a:ext uri="{FF2B5EF4-FFF2-40B4-BE49-F238E27FC236}">
                  <a16:creationId xmlns:a16="http://schemas.microsoft.com/office/drawing/2014/main" id="{D6B81EBA-E76C-4D4E-AF0D-58935670C77A}"/>
                </a:ext>
              </a:extLst>
            </p:cNvPr>
            <p:cNvSpPr>
              <a:spLocks noChangeArrowheads="1"/>
            </p:cNvSpPr>
            <p:nvPr/>
          </p:nvSpPr>
          <p:spPr bwMode="auto">
            <a:xfrm rot="21557484" flipH="1">
              <a:off x="2014" y="3230"/>
              <a:ext cx="50" cy="358"/>
            </a:xfrm>
            <a:prstGeom prst="upDownArrow">
              <a:avLst>
                <a:gd name="adj1" fmla="val 50000"/>
                <a:gd name="adj2" fmla="val 143200"/>
              </a:avLst>
            </a:prstGeom>
            <a:solidFill>
              <a:srgbClr val="FFFF99"/>
            </a:solidFill>
            <a:ln w="12700">
              <a:solidFill>
                <a:schemeClr val="bg2"/>
              </a:solidFill>
              <a:miter lim="800000"/>
              <a:headEnd/>
              <a:tailEnd/>
            </a:ln>
            <a:effectLst>
              <a:prstShdw prst="shdw13" dist="53882" dir="13500000">
                <a:schemeClr val="bg2">
                  <a:alpha val="50000"/>
                </a:schemeClr>
              </a:prstShdw>
            </a:effectLst>
          </p:spPr>
          <p:txBody>
            <a:bodyPr wrap="none" anchor="ctr"/>
            <a:lstStyle/>
            <a:p>
              <a:endParaRPr lang="it-IT"/>
            </a:p>
          </p:txBody>
        </p:sp>
        <p:sp>
          <p:nvSpPr>
            <p:cNvPr id="736282" name="AutoShape 26">
              <a:extLst>
                <a:ext uri="{FF2B5EF4-FFF2-40B4-BE49-F238E27FC236}">
                  <a16:creationId xmlns:a16="http://schemas.microsoft.com/office/drawing/2014/main" id="{7A9B077C-03E5-BF42-AA2C-26A67E519C8B}"/>
                </a:ext>
              </a:extLst>
            </p:cNvPr>
            <p:cNvSpPr>
              <a:spLocks noChangeArrowheads="1"/>
            </p:cNvSpPr>
            <p:nvPr/>
          </p:nvSpPr>
          <p:spPr bwMode="auto">
            <a:xfrm rot="17733515" flipH="1">
              <a:off x="3032" y="2888"/>
              <a:ext cx="56" cy="1092"/>
            </a:xfrm>
            <a:prstGeom prst="upDownArrow">
              <a:avLst>
                <a:gd name="adj1" fmla="val 50000"/>
                <a:gd name="adj2" fmla="val 390000"/>
              </a:avLst>
            </a:prstGeom>
            <a:solidFill>
              <a:srgbClr val="FFFF99"/>
            </a:solidFill>
            <a:ln w="12700">
              <a:solidFill>
                <a:schemeClr val="bg2"/>
              </a:solidFill>
              <a:miter lim="800000"/>
              <a:headEnd/>
              <a:tailEnd/>
            </a:ln>
            <a:effectLst>
              <a:prstShdw prst="shdw13" dist="53882" dir="13500000">
                <a:schemeClr val="bg2">
                  <a:alpha val="50000"/>
                </a:schemeClr>
              </a:prstShdw>
            </a:effectLst>
          </p:spPr>
          <p:txBody>
            <a:bodyPr wrap="none" anchor="ctr"/>
            <a:lstStyle/>
            <a:p>
              <a:endParaRPr lang="it-IT"/>
            </a:p>
          </p:txBody>
        </p:sp>
        <p:sp>
          <p:nvSpPr>
            <p:cNvPr id="736284" name="AutoShape 28">
              <a:extLst>
                <a:ext uri="{FF2B5EF4-FFF2-40B4-BE49-F238E27FC236}">
                  <a16:creationId xmlns:a16="http://schemas.microsoft.com/office/drawing/2014/main" id="{21E2BFF6-825B-7144-9203-1146D3FC5031}"/>
                </a:ext>
              </a:extLst>
            </p:cNvPr>
            <p:cNvSpPr>
              <a:spLocks noChangeArrowheads="1"/>
            </p:cNvSpPr>
            <p:nvPr/>
          </p:nvSpPr>
          <p:spPr bwMode="auto">
            <a:xfrm rot="16329754" flipH="1">
              <a:off x="3032" y="3285"/>
              <a:ext cx="60" cy="998"/>
            </a:xfrm>
            <a:prstGeom prst="upDownArrow">
              <a:avLst>
                <a:gd name="adj1" fmla="val 50000"/>
                <a:gd name="adj2" fmla="val 332667"/>
              </a:avLst>
            </a:prstGeom>
            <a:solidFill>
              <a:srgbClr val="FFFF99"/>
            </a:solidFill>
            <a:ln w="12700">
              <a:solidFill>
                <a:schemeClr val="bg2"/>
              </a:solidFill>
              <a:miter lim="800000"/>
              <a:headEnd/>
              <a:tailEnd/>
            </a:ln>
            <a:effectLst>
              <a:prstShdw prst="shdw13" dist="53882" dir="13500000">
                <a:schemeClr val="bg2">
                  <a:alpha val="50000"/>
                </a:schemeClr>
              </a:prstShdw>
            </a:effectLst>
          </p:spPr>
          <p:txBody>
            <a:bodyPr wrap="none" anchor="ctr"/>
            <a:lstStyle/>
            <a:p>
              <a:endParaRPr lang="it-IT"/>
            </a:p>
          </p:txBody>
        </p:sp>
      </p:grpSp>
    </p:spTree>
    <p:extLst>
      <p:ext uri="{BB962C8B-B14F-4D97-AF65-F5344CB8AC3E}">
        <p14:creationId xmlns:p14="http://schemas.microsoft.com/office/powerpoint/2010/main" val="27001966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36285"/>
                                        </p:tgtEl>
                                        <p:attrNameLst>
                                          <p:attrName>style.visibility</p:attrName>
                                        </p:attrNameLst>
                                      </p:cBhvr>
                                      <p:to>
                                        <p:strVal val="visible"/>
                                      </p:to>
                                    </p:set>
                                    <p:anim calcmode="lin" valueType="num">
                                      <p:cBhvr additive="base">
                                        <p:cTn id="7" dur="500" fill="hold"/>
                                        <p:tgtEl>
                                          <p:spTgt spid="736285"/>
                                        </p:tgtEl>
                                        <p:attrNameLst>
                                          <p:attrName>ppt_x</p:attrName>
                                        </p:attrNameLst>
                                      </p:cBhvr>
                                      <p:tavLst>
                                        <p:tav tm="0">
                                          <p:val>
                                            <p:strVal val="#ppt_x"/>
                                          </p:val>
                                        </p:tav>
                                        <p:tav tm="100000">
                                          <p:val>
                                            <p:strVal val="#ppt_x"/>
                                          </p:val>
                                        </p:tav>
                                      </p:tavLst>
                                    </p:anim>
                                    <p:anim calcmode="lin" valueType="num">
                                      <p:cBhvr additive="base">
                                        <p:cTn id="8" dur="500" fill="hold"/>
                                        <p:tgtEl>
                                          <p:spTgt spid="73628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82" name="Rectangle 2">
            <a:extLst>
              <a:ext uri="{FF2B5EF4-FFF2-40B4-BE49-F238E27FC236}">
                <a16:creationId xmlns:a16="http://schemas.microsoft.com/office/drawing/2014/main" id="{42036841-8560-C848-8DBB-1F9FE8B65B7C}"/>
              </a:ext>
            </a:extLst>
          </p:cNvPr>
          <p:cNvSpPr>
            <a:spLocks noGrp="1" noChangeArrowheads="1"/>
          </p:cNvSpPr>
          <p:nvPr>
            <p:ph type="body" idx="1"/>
          </p:nvPr>
        </p:nvSpPr>
        <p:spPr>
          <a:xfrm>
            <a:off x="611188" y="1052513"/>
            <a:ext cx="8229600" cy="2620962"/>
          </a:xfrm>
        </p:spPr>
        <p:txBody>
          <a:bodyPr/>
          <a:lstStyle/>
          <a:p>
            <a:pPr algn="ctr">
              <a:lnSpc>
                <a:spcPct val="90000"/>
              </a:lnSpc>
              <a:buFontTx/>
              <a:buNone/>
            </a:pPr>
            <a:r>
              <a:rPr lang="it-IT" altLang="it-IT" sz="1800"/>
              <a:t>	In questa fase tutti i soggetti vengono richiamati in causa con modalità e strumenti diversi</a:t>
            </a:r>
          </a:p>
          <a:p>
            <a:pPr algn="ctr">
              <a:lnSpc>
                <a:spcPct val="90000"/>
              </a:lnSpc>
              <a:buFontTx/>
              <a:buNone/>
            </a:pPr>
            <a:endParaRPr lang="it-IT" altLang="it-IT" sz="1800"/>
          </a:p>
          <a:p>
            <a:pPr algn="just">
              <a:lnSpc>
                <a:spcPct val="90000"/>
              </a:lnSpc>
              <a:buFontTx/>
              <a:buNone/>
            </a:pPr>
            <a:r>
              <a:rPr lang="it-IT" altLang="it-IT" sz="1800"/>
              <a:t>	Il </a:t>
            </a:r>
            <a:r>
              <a:rPr lang="it-IT" altLang="it-IT" sz="1800">
                <a:solidFill>
                  <a:srgbClr val="A50021"/>
                </a:solidFill>
              </a:rPr>
              <a:t>docente</a:t>
            </a:r>
            <a:r>
              <a:rPr lang="it-IT" altLang="it-IT" sz="1800"/>
              <a:t> certifica l’apprendimento dei partecipanti</a:t>
            </a:r>
          </a:p>
          <a:p>
            <a:pPr algn="just">
              <a:lnSpc>
                <a:spcPct val="90000"/>
              </a:lnSpc>
              <a:buFontTx/>
              <a:buNone/>
            </a:pPr>
            <a:r>
              <a:rPr lang="it-IT" altLang="it-IT" sz="1800"/>
              <a:t>	I </a:t>
            </a:r>
            <a:r>
              <a:rPr lang="it-IT" altLang="it-IT" sz="1800">
                <a:solidFill>
                  <a:srgbClr val="A50021"/>
                </a:solidFill>
              </a:rPr>
              <a:t>partecipanti</a:t>
            </a:r>
            <a:r>
              <a:rPr lang="it-IT" altLang="it-IT" sz="1800"/>
              <a:t> impiegano le competenze acquisite</a:t>
            </a:r>
          </a:p>
          <a:p>
            <a:pPr algn="just">
              <a:lnSpc>
                <a:spcPct val="90000"/>
              </a:lnSpc>
              <a:buFontTx/>
              <a:buNone/>
            </a:pPr>
            <a:r>
              <a:rPr lang="it-IT" altLang="it-IT" sz="1800"/>
              <a:t>	I </a:t>
            </a:r>
            <a:r>
              <a:rPr lang="it-IT" altLang="it-IT" sz="1800">
                <a:solidFill>
                  <a:srgbClr val="A50021"/>
                </a:solidFill>
              </a:rPr>
              <a:t>capi</a:t>
            </a:r>
            <a:r>
              <a:rPr lang="it-IT" altLang="it-IT" sz="1800"/>
              <a:t> utilizzano le nuove competenze dei collaboratori</a:t>
            </a:r>
          </a:p>
          <a:p>
            <a:pPr algn="just">
              <a:lnSpc>
                <a:spcPct val="90000"/>
              </a:lnSpc>
              <a:buFontTx/>
              <a:buNone/>
            </a:pPr>
            <a:r>
              <a:rPr lang="it-IT" altLang="it-IT" sz="1800"/>
              <a:t>	Il </a:t>
            </a:r>
            <a:r>
              <a:rPr lang="it-IT" altLang="it-IT" sz="1800">
                <a:solidFill>
                  <a:srgbClr val="A50021"/>
                </a:solidFill>
              </a:rPr>
              <a:t>formatore</a:t>
            </a:r>
            <a:r>
              <a:rPr lang="it-IT" altLang="it-IT" sz="1800"/>
              <a:t> valuta il docente</a:t>
            </a:r>
          </a:p>
          <a:p>
            <a:pPr algn="just">
              <a:lnSpc>
                <a:spcPct val="90000"/>
              </a:lnSpc>
              <a:buFontTx/>
              <a:buNone/>
            </a:pPr>
            <a:r>
              <a:rPr lang="it-IT" altLang="it-IT" sz="1800"/>
              <a:t>	Il </a:t>
            </a:r>
            <a:r>
              <a:rPr lang="it-IT" altLang="it-IT" sz="1800">
                <a:solidFill>
                  <a:srgbClr val="A50021"/>
                </a:solidFill>
              </a:rPr>
              <a:t>committente</a:t>
            </a:r>
            <a:r>
              <a:rPr lang="it-IT" altLang="it-IT" sz="1800"/>
              <a:t> valuta i risultati complessivi dell’investimento formativo</a:t>
            </a:r>
          </a:p>
        </p:txBody>
      </p:sp>
      <p:sp>
        <p:nvSpPr>
          <p:cNvPr id="737283" name="Text Box 3">
            <a:extLst>
              <a:ext uri="{FF2B5EF4-FFF2-40B4-BE49-F238E27FC236}">
                <a16:creationId xmlns:a16="http://schemas.microsoft.com/office/drawing/2014/main" id="{F81A4433-3A16-7044-AC5D-83D6CDAEFFBE}"/>
              </a:ext>
            </a:extLst>
          </p:cNvPr>
          <p:cNvSpPr txBox="1">
            <a:spLocks noChangeArrowheads="1"/>
          </p:cNvSpPr>
          <p:nvPr/>
        </p:nvSpPr>
        <p:spPr bwMode="auto">
          <a:xfrm>
            <a:off x="1908175" y="260350"/>
            <a:ext cx="5688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b="1" dirty="0">
                <a:solidFill>
                  <a:srgbClr val="FF0000"/>
                </a:solidFill>
                <a:effectLst>
                  <a:outerShdw blurRad="38100" dist="38100" dir="2700000" algn="tl">
                    <a:srgbClr val="C0C0C0"/>
                  </a:outerShdw>
                </a:effectLst>
              </a:rPr>
              <a:t>LA VALUTAZIONE DEI RISULTATI</a:t>
            </a:r>
          </a:p>
        </p:txBody>
      </p:sp>
      <p:grpSp>
        <p:nvGrpSpPr>
          <p:cNvPr id="737310" name="Group 30">
            <a:extLst>
              <a:ext uri="{FF2B5EF4-FFF2-40B4-BE49-F238E27FC236}">
                <a16:creationId xmlns:a16="http://schemas.microsoft.com/office/drawing/2014/main" id="{371893DD-100F-6C4F-B17B-C39B2B017877}"/>
              </a:ext>
            </a:extLst>
          </p:cNvPr>
          <p:cNvGrpSpPr>
            <a:grpSpLocks/>
          </p:cNvGrpSpPr>
          <p:nvPr/>
        </p:nvGrpSpPr>
        <p:grpSpPr bwMode="auto">
          <a:xfrm>
            <a:off x="2339975" y="4038600"/>
            <a:ext cx="5400675" cy="2414588"/>
            <a:chOff x="2381" y="2363"/>
            <a:chExt cx="3402" cy="1521"/>
          </a:xfrm>
        </p:grpSpPr>
        <p:sp>
          <p:nvSpPr>
            <p:cNvPr id="737299" name="Text Box 19">
              <a:extLst>
                <a:ext uri="{FF2B5EF4-FFF2-40B4-BE49-F238E27FC236}">
                  <a16:creationId xmlns:a16="http://schemas.microsoft.com/office/drawing/2014/main" id="{4752DBBD-CF47-4A42-B05F-5B8EF7AA8040}"/>
                </a:ext>
              </a:extLst>
            </p:cNvPr>
            <p:cNvSpPr txBox="1">
              <a:spLocks noChangeArrowheads="1"/>
            </p:cNvSpPr>
            <p:nvPr/>
          </p:nvSpPr>
          <p:spPr bwMode="auto">
            <a:xfrm>
              <a:off x="3425" y="2363"/>
              <a:ext cx="1081" cy="210"/>
            </a:xfrm>
            <a:prstGeom prst="rect">
              <a:avLst/>
            </a:prstGeom>
            <a:gradFill rotWithShape="1">
              <a:gsLst>
                <a:gs pos="0">
                  <a:srgbClr val="156B13"/>
                </a:gs>
                <a:gs pos="25000">
                  <a:srgbClr val="9CB86E"/>
                </a:gs>
                <a:gs pos="50000">
                  <a:srgbClr val="DDEBCF"/>
                </a:gs>
                <a:gs pos="75000">
                  <a:srgbClr val="9CB86E"/>
                </a:gs>
                <a:gs pos="100000">
                  <a:srgbClr val="156B13"/>
                </a:gs>
              </a:gsLst>
              <a:lin ang="5400000" scaled="1"/>
            </a:gradFill>
            <a:ln w="28575">
              <a:solidFill>
                <a:schemeClr val="bg1"/>
              </a:solidFill>
              <a:miter lim="800000"/>
              <a:headEnd/>
              <a:tailEnd/>
            </a:ln>
            <a:effectLst>
              <a:prstShdw prst="shdw13" dist="53882" dir="13500000">
                <a:schemeClr val="bg2">
                  <a:alpha val="50000"/>
                </a:schemeClr>
              </a:prstShdw>
            </a:effectLst>
          </p:spPr>
          <p:txBody>
            <a:bodyPr>
              <a:spAutoFit/>
            </a:bodyPr>
            <a:lstStyle/>
            <a:p>
              <a:pPr>
                <a:spcBef>
                  <a:spcPct val="50000"/>
                </a:spcBef>
              </a:pPr>
              <a:r>
                <a:rPr lang="it-IT" altLang="it-IT" sz="1400" b="1">
                  <a:solidFill>
                    <a:srgbClr val="006600"/>
                  </a:solidFill>
                </a:rPr>
                <a:t>COMMITTENTE</a:t>
              </a:r>
            </a:p>
          </p:txBody>
        </p:sp>
        <p:sp>
          <p:nvSpPr>
            <p:cNvPr id="737300" name="Text Box 20">
              <a:extLst>
                <a:ext uri="{FF2B5EF4-FFF2-40B4-BE49-F238E27FC236}">
                  <a16:creationId xmlns:a16="http://schemas.microsoft.com/office/drawing/2014/main" id="{E277C9C6-0626-C944-945A-16F02C9DB25D}"/>
                </a:ext>
              </a:extLst>
            </p:cNvPr>
            <p:cNvSpPr txBox="1">
              <a:spLocks noChangeArrowheads="1"/>
            </p:cNvSpPr>
            <p:nvPr/>
          </p:nvSpPr>
          <p:spPr bwMode="auto">
            <a:xfrm>
              <a:off x="4551" y="2986"/>
              <a:ext cx="1232" cy="210"/>
            </a:xfrm>
            <a:prstGeom prst="rect">
              <a:avLst/>
            </a:prstGeom>
            <a:gradFill rotWithShape="1">
              <a:gsLst>
                <a:gs pos="0">
                  <a:srgbClr val="156B13"/>
                </a:gs>
                <a:gs pos="25000">
                  <a:srgbClr val="9CB86E"/>
                </a:gs>
                <a:gs pos="50000">
                  <a:srgbClr val="DDEBCF"/>
                </a:gs>
                <a:gs pos="75000">
                  <a:srgbClr val="9CB86E"/>
                </a:gs>
                <a:gs pos="100000">
                  <a:srgbClr val="156B13"/>
                </a:gs>
              </a:gsLst>
              <a:lin ang="5400000" scaled="1"/>
            </a:gradFill>
            <a:ln w="28575">
              <a:solidFill>
                <a:schemeClr val="bg1"/>
              </a:solidFill>
              <a:miter lim="800000"/>
              <a:headEnd/>
              <a:tailEnd/>
            </a:ln>
            <a:effectLst>
              <a:prstShdw prst="shdw13" dist="53882" dir="13500000">
                <a:schemeClr val="bg2">
                  <a:alpha val="50000"/>
                </a:schemeClr>
              </a:prstShdw>
            </a:effectLst>
          </p:spPr>
          <p:txBody>
            <a:bodyPr>
              <a:spAutoFit/>
            </a:bodyPr>
            <a:lstStyle/>
            <a:p>
              <a:pPr algn="l">
                <a:spcBef>
                  <a:spcPct val="50000"/>
                </a:spcBef>
              </a:pPr>
              <a:r>
                <a:rPr lang="it-IT" altLang="it-IT" sz="1400" b="1">
                  <a:solidFill>
                    <a:srgbClr val="006600"/>
                  </a:solidFill>
                </a:rPr>
                <a:t>SUPERIORI DIRETTI</a:t>
              </a:r>
            </a:p>
          </p:txBody>
        </p:sp>
        <p:sp>
          <p:nvSpPr>
            <p:cNvPr id="737301" name="Text Box 21">
              <a:extLst>
                <a:ext uri="{FF2B5EF4-FFF2-40B4-BE49-F238E27FC236}">
                  <a16:creationId xmlns:a16="http://schemas.microsoft.com/office/drawing/2014/main" id="{20EC044E-649A-9E47-80BD-B0C2CF361E89}"/>
                </a:ext>
              </a:extLst>
            </p:cNvPr>
            <p:cNvSpPr txBox="1">
              <a:spLocks noChangeArrowheads="1"/>
            </p:cNvSpPr>
            <p:nvPr/>
          </p:nvSpPr>
          <p:spPr bwMode="auto">
            <a:xfrm>
              <a:off x="4559" y="3674"/>
              <a:ext cx="603" cy="210"/>
            </a:xfrm>
            <a:prstGeom prst="rect">
              <a:avLst/>
            </a:prstGeom>
            <a:gradFill rotWithShape="1">
              <a:gsLst>
                <a:gs pos="0">
                  <a:srgbClr val="156B13"/>
                </a:gs>
                <a:gs pos="25000">
                  <a:srgbClr val="9CB86E"/>
                </a:gs>
                <a:gs pos="50000">
                  <a:srgbClr val="DDEBCF"/>
                </a:gs>
                <a:gs pos="75000">
                  <a:srgbClr val="9CB86E"/>
                </a:gs>
                <a:gs pos="100000">
                  <a:srgbClr val="156B13"/>
                </a:gs>
              </a:gsLst>
              <a:lin ang="5400000" scaled="1"/>
            </a:gradFill>
            <a:ln w="28575">
              <a:solidFill>
                <a:schemeClr val="bg1"/>
              </a:solidFill>
              <a:miter lim="800000"/>
              <a:headEnd/>
              <a:tailEnd/>
            </a:ln>
            <a:effectLst>
              <a:prstShdw prst="shdw13" dist="53882" dir="13500000">
                <a:schemeClr val="bg2">
                  <a:alpha val="50000"/>
                </a:schemeClr>
              </a:prstShdw>
            </a:effectLst>
          </p:spPr>
          <p:txBody>
            <a:bodyPr>
              <a:spAutoFit/>
            </a:bodyPr>
            <a:lstStyle/>
            <a:p>
              <a:pPr>
                <a:spcBef>
                  <a:spcPct val="50000"/>
                </a:spcBef>
              </a:pPr>
              <a:r>
                <a:rPr lang="it-IT" altLang="it-IT" sz="1400" b="1">
                  <a:solidFill>
                    <a:srgbClr val="006600"/>
                  </a:solidFill>
                </a:rPr>
                <a:t>UTENTI</a:t>
              </a:r>
            </a:p>
          </p:txBody>
        </p:sp>
        <p:sp>
          <p:nvSpPr>
            <p:cNvPr id="737302" name="Text Box 22">
              <a:extLst>
                <a:ext uri="{FF2B5EF4-FFF2-40B4-BE49-F238E27FC236}">
                  <a16:creationId xmlns:a16="http://schemas.microsoft.com/office/drawing/2014/main" id="{AF2886FE-48D1-E84E-B9D5-D2F6E218FF21}"/>
                </a:ext>
              </a:extLst>
            </p:cNvPr>
            <p:cNvSpPr txBox="1">
              <a:spLocks noChangeArrowheads="1"/>
            </p:cNvSpPr>
            <p:nvPr/>
          </p:nvSpPr>
          <p:spPr bwMode="auto">
            <a:xfrm>
              <a:off x="2563" y="3674"/>
              <a:ext cx="829" cy="210"/>
            </a:xfrm>
            <a:prstGeom prst="rect">
              <a:avLst/>
            </a:prstGeom>
            <a:gradFill rotWithShape="1">
              <a:gsLst>
                <a:gs pos="0">
                  <a:srgbClr val="156B13"/>
                </a:gs>
                <a:gs pos="25000">
                  <a:srgbClr val="9CB86E"/>
                </a:gs>
                <a:gs pos="50000">
                  <a:srgbClr val="DDEBCF"/>
                </a:gs>
                <a:gs pos="75000">
                  <a:srgbClr val="9CB86E"/>
                </a:gs>
                <a:gs pos="100000">
                  <a:srgbClr val="156B13"/>
                </a:gs>
              </a:gsLst>
              <a:lin ang="5400000" scaled="1"/>
            </a:gradFill>
            <a:ln w="28575">
              <a:solidFill>
                <a:schemeClr val="bg1"/>
              </a:solidFill>
              <a:miter lim="800000"/>
              <a:headEnd/>
              <a:tailEnd/>
            </a:ln>
            <a:effectLst>
              <a:prstShdw prst="shdw13" dist="53882" dir="13500000">
                <a:schemeClr val="bg2">
                  <a:alpha val="50000"/>
                </a:schemeClr>
              </a:prstShdw>
            </a:effectLst>
          </p:spPr>
          <p:txBody>
            <a:bodyPr>
              <a:spAutoFit/>
            </a:bodyPr>
            <a:lstStyle/>
            <a:p>
              <a:pPr>
                <a:spcBef>
                  <a:spcPct val="50000"/>
                </a:spcBef>
              </a:pPr>
              <a:r>
                <a:rPr lang="it-IT" altLang="it-IT" sz="1400" b="1">
                  <a:solidFill>
                    <a:srgbClr val="006600"/>
                  </a:solidFill>
                </a:rPr>
                <a:t>DOCENTE</a:t>
              </a:r>
            </a:p>
          </p:txBody>
        </p:sp>
        <p:sp>
          <p:nvSpPr>
            <p:cNvPr id="737303" name="Text Box 23">
              <a:extLst>
                <a:ext uri="{FF2B5EF4-FFF2-40B4-BE49-F238E27FC236}">
                  <a16:creationId xmlns:a16="http://schemas.microsoft.com/office/drawing/2014/main" id="{5F3D7E7C-9317-DA49-B374-565C4E31B201}"/>
                </a:ext>
              </a:extLst>
            </p:cNvPr>
            <p:cNvSpPr txBox="1">
              <a:spLocks noChangeArrowheads="1"/>
            </p:cNvSpPr>
            <p:nvPr/>
          </p:nvSpPr>
          <p:spPr bwMode="auto">
            <a:xfrm>
              <a:off x="2381" y="2986"/>
              <a:ext cx="1012" cy="210"/>
            </a:xfrm>
            <a:prstGeom prst="rect">
              <a:avLst/>
            </a:prstGeom>
            <a:gradFill rotWithShape="1">
              <a:gsLst>
                <a:gs pos="0">
                  <a:srgbClr val="156B13"/>
                </a:gs>
                <a:gs pos="25000">
                  <a:srgbClr val="9CB86E"/>
                </a:gs>
                <a:gs pos="50000">
                  <a:srgbClr val="DDEBCF"/>
                </a:gs>
                <a:gs pos="75000">
                  <a:srgbClr val="9CB86E"/>
                </a:gs>
                <a:gs pos="100000">
                  <a:srgbClr val="156B13"/>
                </a:gs>
              </a:gsLst>
              <a:lin ang="5400000" scaled="1"/>
            </a:gradFill>
            <a:ln w="28575">
              <a:solidFill>
                <a:schemeClr val="bg1"/>
              </a:solidFill>
              <a:miter lim="800000"/>
              <a:headEnd/>
              <a:tailEnd/>
            </a:ln>
            <a:effectLst>
              <a:prstShdw prst="shdw13" dist="53882" dir="13500000">
                <a:schemeClr val="bg2">
                  <a:alpha val="50000"/>
                </a:schemeClr>
              </a:prstShdw>
            </a:effectLst>
          </p:spPr>
          <p:txBody>
            <a:bodyPr>
              <a:spAutoFit/>
            </a:bodyPr>
            <a:lstStyle/>
            <a:p>
              <a:pPr>
                <a:spcBef>
                  <a:spcPct val="50000"/>
                </a:spcBef>
              </a:pPr>
              <a:r>
                <a:rPr lang="it-IT" altLang="it-IT" sz="1400" b="1">
                  <a:solidFill>
                    <a:srgbClr val="006600"/>
                  </a:solidFill>
                </a:rPr>
                <a:t>FORMATORE</a:t>
              </a:r>
            </a:p>
          </p:txBody>
        </p:sp>
        <p:sp>
          <p:nvSpPr>
            <p:cNvPr id="737304" name="AutoShape 24">
              <a:extLst>
                <a:ext uri="{FF2B5EF4-FFF2-40B4-BE49-F238E27FC236}">
                  <a16:creationId xmlns:a16="http://schemas.microsoft.com/office/drawing/2014/main" id="{D09FC852-C38E-C24B-A456-1CA552406CBC}"/>
                </a:ext>
              </a:extLst>
            </p:cNvPr>
            <p:cNvSpPr>
              <a:spLocks noChangeArrowheads="1"/>
            </p:cNvSpPr>
            <p:nvPr/>
          </p:nvSpPr>
          <p:spPr bwMode="auto">
            <a:xfrm rot="2455071" flipH="1">
              <a:off x="3198" y="2573"/>
              <a:ext cx="50" cy="358"/>
            </a:xfrm>
            <a:prstGeom prst="upDownArrow">
              <a:avLst>
                <a:gd name="adj1" fmla="val 50000"/>
                <a:gd name="adj2" fmla="val 143200"/>
              </a:avLst>
            </a:prstGeom>
            <a:solidFill>
              <a:srgbClr val="FFFF99"/>
            </a:solidFill>
            <a:ln w="19050">
              <a:solidFill>
                <a:schemeClr val="bg2"/>
              </a:solidFill>
              <a:miter lim="800000"/>
              <a:headEnd/>
              <a:tailEnd/>
            </a:ln>
            <a:effectLst>
              <a:prstShdw prst="shdw13" dist="53882" dir="13500000">
                <a:schemeClr val="bg2">
                  <a:alpha val="50000"/>
                </a:schemeClr>
              </a:prstShdw>
            </a:effectLst>
          </p:spPr>
          <p:txBody>
            <a:bodyPr wrap="none" anchor="ctr"/>
            <a:lstStyle/>
            <a:p>
              <a:endParaRPr lang="it-IT" altLang="it-IT"/>
            </a:p>
          </p:txBody>
        </p:sp>
        <p:sp>
          <p:nvSpPr>
            <p:cNvPr id="737305" name="AutoShape 25">
              <a:extLst>
                <a:ext uri="{FF2B5EF4-FFF2-40B4-BE49-F238E27FC236}">
                  <a16:creationId xmlns:a16="http://schemas.microsoft.com/office/drawing/2014/main" id="{3AE3B382-12C7-EF4C-9796-DD8412528B51}"/>
                </a:ext>
              </a:extLst>
            </p:cNvPr>
            <p:cNvSpPr>
              <a:spLocks noChangeArrowheads="1"/>
            </p:cNvSpPr>
            <p:nvPr/>
          </p:nvSpPr>
          <p:spPr bwMode="auto">
            <a:xfrm rot="21557484" flipH="1">
              <a:off x="2921" y="3230"/>
              <a:ext cx="50" cy="358"/>
            </a:xfrm>
            <a:prstGeom prst="upDownArrow">
              <a:avLst>
                <a:gd name="adj1" fmla="val 50000"/>
                <a:gd name="adj2" fmla="val 143200"/>
              </a:avLst>
            </a:prstGeom>
            <a:solidFill>
              <a:srgbClr val="FFFF99"/>
            </a:solidFill>
            <a:ln w="12700">
              <a:solidFill>
                <a:schemeClr val="bg2"/>
              </a:solidFill>
              <a:miter lim="800000"/>
              <a:headEnd/>
              <a:tailEnd/>
            </a:ln>
            <a:effectLst>
              <a:prstShdw prst="shdw13" dist="53882" dir="13500000">
                <a:schemeClr val="bg2">
                  <a:alpha val="50000"/>
                </a:schemeClr>
              </a:prstShdw>
            </a:effectLst>
          </p:spPr>
          <p:txBody>
            <a:bodyPr wrap="none" anchor="ctr"/>
            <a:lstStyle/>
            <a:p>
              <a:endParaRPr lang="it-IT"/>
            </a:p>
          </p:txBody>
        </p:sp>
        <p:sp>
          <p:nvSpPr>
            <p:cNvPr id="737307" name="AutoShape 27">
              <a:extLst>
                <a:ext uri="{FF2B5EF4-FFF2-40B4-BE49-F238E27FC236}">
                  <a16:creationId xmlns:a16="http://schemas.microsoft.com/office/drawing/2014/main" id="{44C88CD4-2D0D-F246-805E-1C216DF53E46}"/>
                </a:ext>
              </a:extLst>
            </p:cNvPr>
            <p:cNvSpPr>
              <a:spLocks noChangeArrowheads="1"/>
            </p:cNvSpPr>
            <p:nvPr/>
          </p:nvSpPr>
          <p:spPr bwMode="auto">
            <a:xfrm rot="16240675" flipH="1">
              <a:off x="3939" y="3285"/>
              <a:ext cx="60" cy="998"/>
            </a:xfrm>
            <a:prstGeom prst="upDownArrow">
              <a:avLst>
                <a:gd name="adj1" fmla="val 50000"/>
                <a:gd name="adj2" fmla="val 332667"/>
              </a:avLst>
            </a:prstGeom>
            <a:solidFill>
              <a:srgbClr val="FFFF99"/>
            </a:solidFill>
            <a:ln w="12700">
              <a:solidFill>
                <a:schemeClr val="bg2"/>
              </a:solidFill>
              <a:miter lim="800000"/>
              <a:headEnd/>
              <a:tailEnd/>
            </a:ln>
            <a:effectLst>
              <a:prstShdw prst="shdw13" dist="53882" dir="13500000">
                <a:schemeClr val="bg2">
                  <a:alpha val="50000"/>
                </a:schemeClr>
              </a:prstShdw>
            </a:effectLst>
          </p:spPr>
          <p:txBody>
            <a:bodyPr wrap="none" anchor="ctr"/>
            <a:lstStyle/>
            <a:p>
              <a:endParaRPr lang="it-IT"/>
            </a:p>
          </p:txBody>
        </p:sp>
        <p:sp>
          <p:nvSpPr>
            <p:cNvPr id="737308" name="AutoShape 28">
              <a:extLst>
                <a:ext uri="{FF2B5EF4-FFF2-40B4-BE49-F238E27FC236}">
                  <a16:creationId xmlns:a16="http://schemas.microsoft.com/office/drawing/2014/main" id="{E1B1FEA5-206D-0E4A-8753-0B431320E25A}"/>
                </a:ext>
              </a:extLst>
            </p:cNvPr>
            <p:cNvSpPr>
              <a:spLocks noChangeArrowheads="1"/>
            </p:cNvSpPr>
            <p:nvPr/>
          </p:nvSpPr>
          <p:spPr bwMode="auto">
            <a:xfrm rot="19208078" flipH="1">
              <a:off x="4690" y="2568"/>
              <a:ext cx="50" cy="358"/>
            </a:xfrm>
            <a:prstGeom prst="upDownArrow">
              <a:avLst>
                <a:gd name="adj1" fmla="val 50000"/>
                <a:gd name="adj2" fmla="val 143200"/>
              </a:avLst>
            </a:prstGeom>
            <a:solidFill>
              <a:srgbClr val="FFFF99"/>
            </a:solidFill>
            <a:ln w="19050">
              <a:solidFill>
                <a:schemeClr val="bg2"/>
              </a:solidFill>
              <a:miter lim="800000"/>
              <a:headEnd/>
              <a:tailEnd/>
            </a:ln>
            <a:effectLst>
              <a:prstShdw prst="shdw13" dist="53882" dir="13500000">
                <a:schemeClr val="bg2">
                  <a:alpha val="50000"/>
                </a:schemeClr>
              </a:prstShdw>
            </a:effectLst>
          </p:spPr>
          <p:txBody>
            <a:bodyPr wrap="none" anchor="ctr"/>
            <a:lstStyle/>
            <a:p>
              <a:endParaRPr lang="it-IT" altLang="it-IT"/>
            </a:p>
          </p:txBody>
        </p:sp>
        <p:sp>
          <p:nvSpPr>
            <p:cNvPr id="737309" name="AutoShape 29">
              <a:extLst>
                <a:ext uri="{FF2B5EF4-FFF2-40B4-BE49-F238E27FC236}">
                  <a16:creationId xmlns:a16="http://schemas.microsoft.com/office/drawing/2014/main" id="{52F71D31-D035-AC4B-82AE-C7E4C8212E98}"/>
                </a:ext>
              </a:extLst>
            </p:cNvPr>
            <p:cNvSpPr>
              <a:spLocks noChangeArrowheads="1"/>
            </p:cNvSpPr>
            <p:nvPr/>
          </p:nvSpPr>
          <p:spPr bwMode="auto">
            <a:xfrm rot="21557484" flipH="1">
              <a:off x="4826" y="3249"/>
              <a:ext cx="50" cy="358"/>
            </a:xfrm>
            <a:prstGeom prst="upDownArrow">
              <a:avLst>
                <a:gd name="adj1" fmla="val 50000"/>
                <a:gd name="adj2" fmla="val 143200"/>
              </a:avLst>
            </a:prstGeom>
            <a:solidFill>
              <a:srgbClr val="FFFF99"/>
            </a:solidFill>
            <a:ln w="12700">
              <a:solidFill>
                <a:schemeClr val="bg2"/>
              </a:solidFill>
              <a:miter lim="800000"/>
              <a:headEnd/>
              <a:tailEnd/>
            </a:ln>
            <a:effectLst>
              <a:prstShdw prst="shdw13" dist="53882" dir="13500000">
                <a:schemeClr val="bg2">
                  <a:alpha val="50000"/>
                </a:schemeClr>
              </a:prstShdw>
            </a:effectLst>
          </p:spPr>
          <p:txBody>
            <a:bodyPr wrap="none" anchor="ctr"/>
            <a:lstStyle/>
            <a:p>
              <a:endParaRPr lang="it-IT"/>
            </a:p>
          </p:txBody>
        </p:sp>
      </p:grpSp>
    </p:spTree>
    <p:extLst>
      <p:ext uri="{BB962C8B-B14F-4D97-AF65-F5344CB8AC3E}">
        <p14:creationId xmlns:p14="http://schemas.microsoft.com/office/powerpoint/2010/main" val="31429032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37310"/>
                                        </p:tgtEl>
                                        <p:attrNameLst>
                                          <p:attrName>style.visibility</p:attrName>
                                        </p:attrNameLst>
                                      </p:cBhvr>
                                      <p:to>
                                        <p:strVal val="visible"/>
                                      </p:to>
                                    </p:set>
                                    <p:anim calcmode="lin" valueType="num">
                                      <p:cBhvr additive="base">
                                        <p:cTn id="7" dur="500" fill="hold"/>
                                        <p:tgtEl>
                                          <p:spTgt spid="737310"/>
                                        </p:tgtEl>
                                        <p:attrNameLst>
                                          <p:attrName>ppt_x</p:attrName>
                                        </p:attrNameLst>
                                      </p:cBhvr>
                                      <p:tavLst>
                                        <p:tav tm="0">
                                          <p:val>
                                            <p:strVal val="#ppt_x"/>
                                          </p:val>
                                        </p:tav>
                                        <p:tav tm="100000">
                                          <p:val>
                                            <p:strVal val="#ppt_x"/>
                                          </p:val>
                                        </p:tav>
                                      </p:tavLst>
                                    </p:anim>
                                    <p:anim calcmode="lin" valueType="num">
                                      <p:cBhvr additive="base">
                                        <p:cTn id="8" dur="500" fill="hold"/>
                                        <p:tgtEl>
                                          <p:spTgt spid="7373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3842" name="WordArt 2" descr="Dotted grid">
            <a:extLst>
              <a:ext uri="{FF2B5EF4-FFF2-40B4-BE49-F238E27FC236}">
                <a16:creationId xmlns:a16="http://schemas.microsoft.com/office/drawing/2014/main" id="{53DE376F-70FB-0647-963D-C60FE733F99B}"/>
              </a:ext>
            </a:extLst>
          </p:cNvPr>
          <p:cNvSpPr>
            <a:spLocks noChangeArrowheads="1" noChangeShapeType="1" noTextEdit="1"/>
          </p:cNvSpPr>
          <p:nvPr/>
        </p:nvSpPr>
        <p:spPr bwMode="auto">
          <a:xfrm>
            <a:off x="1476375" y="1628775"/>
            <a:ext cx="6840538" cy="352901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255"/>
              </a:avLst>
            </a:prstTxWarp>
          </a:bodyPr>
          <a:lstStyle/>
          <a:p>
            <a:r>
              <a:rPr lang="it-IT" sz="3600" kern="10">
                <a:blipFill dpi="0" rotWithShape="0">
                  <a:blip r:embed="rId3"/>
                  <a:srcRect/>
                  <a:tile tx="0" ty="0" sx="100000" sy="100000" flip="none" algn="tl"/>
                </a:blipFill>
                <a:effectLst>
                  <a:outerShdw dist="107763" dir="13500000" algn="ctr" rotWithShape="0">
                    <a:srgbClr val="C0C0C0">
                      <a:alpha val="50000"/>
                    </a:srgbClr>
                  </a:outerShdw>
                </a:effectLst>
                <a:latin typeface="Impact" panose="020B0806030902050204" pitchFamily="34" charset="0"/>
              </a:rPr>
              <a:t>ANALISI </a:t>
            </a:r>
          </a:p>
          <a:p>
            <a:r>
              <a:rPr lang="it-IT" sz="3600" kern="10">
                <a:blipFill dpi="0" rotWithShape="0">
                  <a:blip r:embed="rId3"/>
                  <a:srcRect/>
                  <a:tile tx="0" ty="0" sx="100000" sy="100000" flip="none" algn="tl"/>
                </a:blipFill>
                <a:effectLst>
                  <a:outerShdw dist="107763" dir="13500000" algn="ctr" rotWithShape="0">
                    <a:srgbClr val="C0C0C0">
                      <a:alpha val="50000"/>
                    </a:srgbClr>
                  </a:outerShdw>
                </a:effectLst>
                <a:latin typeface="Impact" panose="020B0806030902050204" pitchFamily="34" charset="0"/>
              </a:rPr>
              <a:t>DEI </a:t>
            </a:r>
          </a:p>
          <a:p>
            <a:r>
              <a:rPr lang="it-IT" sz="3600" kern="10">
                <a:blipFill dpi="0" rotWithShape="0">
                  <a:blip r:embed="rId3"/>
                  <a:srcRect/>
                  <a:tile tx="0" ty="0" sx="100000" sy="100000" flip="none" algn="tl"/>
                </a:blipFill>
                <a:effectLst>
                  <a:outerShdw dist="107763" dir="13500000" algn="ctr" rotWithShape="0">
                    <a:srgbClr val="C0C0C0">
                      <a:alpha val="50000"/>
                    </a:srgbClr>
                  </a:outerShdw>
                </a:effectLst>
                <a:latin typeface="Impact" panose="020B0806030902050204" pitchFamily="34" charset="0"/>
              </a:rPr>
              <a:t>BISOGNI</a:t>
            </a:r>
          </a:p>
        </p:txBody>
      </p:sp>
    </p:spTree>
    <p:extLst>
      <p:ext uri="{BB962C8B-B14F-4D97-AF65-F5344CB8AC3E}">
        <p14:creationId xmlns:p14="http://schemas.microsoft.com/office/powerpoint/2010/main" val="3111002325"/>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2" name="Text Box 4">
            <a:extLst>
              <a:ext uri="{FF2B5EF4-FFF2-40B4-BE49-F238E27FC236}">
                <a16:creationId xmlns:a16="http://schemas.microsoft.com/office/drawing/2014/main" id="{1B4A62A7-E041-EE41-8B53-4C3C61479C35}"/>
              </a:ext>
            </a:extLst>
          </p:cNvPr>
          <p:cNvSpPr txBox="1">
            <a:spLocks noChangeArrowheads="1"/>
          </p:cNvSpPr>
          <p:nvPr/>
        </p:nvSpPr>
        <p:spPr bwMode="auto">
          <a:xfrm>
            <a:off x="1908175" y="450850"/>
            <a:ext cx="5688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b="1" dirty="0">
                <a:solidFill>
                  <a:srgbClr val="FF0000"/>
                </a:solidFill>
                <a:effectLst>
                  <a:outerShdw blurRad="38100" dist="38100" dir="2700000" algn="tl">
                    <a:srgbClr val="C0C0C0"/>
                  </a:outerShdw>
                </a:effectLst>
              </a:rPr>
              <a:t>ANALISI DEI BISOGNI</a:t>
            </a:r>
          </a:p>
        </p:txBody>
      </p:sp>
      <p:sp>
        <p:nvSpPr>
          <p:cNvPr id="805893" name="Line 5">
            <a:extLst>
              <a:ext uri="{FF2B5EF4-FFF2-40B4-BE49-F238E27FC236}">
                <a16:creationId xmlns:a16="http://schemas.microsoft.com/office/drawing/2014/main" id="{69EEA803-55F1-2145-AE69-92A20D8BB18B}"/>
              </a:ext>
            </a:extLst>
          </p:cNvPr>
          <p:cNvSpPr>
            <a:spLocks noChangeShapeType="1"/>
          </p:cNvSpPr>
          <p:nvPr/>
        </p:nvSpPr>
        <p:spPr bwMode="auto">
          <a:xfrm>
            <a:off x="2339975" y="1989138"/>
            <a:ext cx="4968875" cy="0"/>
          </a:xfrm>
          <a:prstGeom prst="line">
            <a:avLst/>
          </a:prstGeom>
          <a:noFill/>
          <a:ln w="381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05894" name="Text Box 6">
            <a:extLst>
              <a:ext uri="{FF2B5EF4-FFF2-40B4-BE49-F238E27FC236}">
                <a16:creationId xmlns:a16="http://schemas.microsoft.com/office/drawing/2014/main" id="{39CE1FA1-11C5-E044-B034-8E074634FAC4}"/>
              </a:ext>
            </a:extLst>
          </p:cNvPr>
          <p:cNvSpPr txBox="1">
            <a:spLocks noChangeArrowheads="1"/>
          </p:cNvSpPr>
          <p:nvPr/>
        </p:nvSpPr>
        <p:spPr bwMode="auto">
          <a:xfrm>
            <a:off x="1763713" y="1773238"/>
            <a:ext cx="5048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b="1">
                <a:solidFill>
                  <a:schemeClr val="accent2"/>
                </a:solidFill>
              </a:rPr>
              <a:t>A</a:t>
            </a:r>
          </a:p>
        </p:txBody>
      </p:sp>
      <p:sp>
        <p:nvSpPr>
          <p:cNvPr id="805895" name="Text Box 7">
            <a:extLst>
              <a:ext uri="{FF2B5EF4-FFF2-40B4-BE49-F238E27FC236}">
                <a16:creationId xmlns:a16="http://schemas.microsoft.com/office/drawing/2014/main" id="{DF1B0F74-CCF6-1E45-B9DA-937E45560ED3}"/>
              </a:ext>
            </a:extLst>
          </p:cNvPr>
          <p:cNvSpPr txBox="1">
            <a:spLocks noChangeArrowheads="1"/>
          </p:cNvSpPr>
          <p:nvPr/>
        </p:nvSpPr>
        <p:spPr bwMode="auto">
          <a:xfrm>
            <a:off x="4572000" y="2133600"/>
            <a:ext cx="5048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b="1">
                <a:solidFill>
                  <a:schemeClr val="accent2"/>
                </a:solidFill>
              </a:rPr>
              <a:t>B</a:t>
            </a:r>
          </a:p>
        </p:txBody>
      </p:sp>
      <p:sp>
        <p:nvSpPr>
          <p:cNvPr id="805896" name="Text Box 8">
            <a:extLst>
              <a:ext uri="{FF2B5EF4-FFF2-40B4-BE49-F238E27FC236}">
                <a16:creationId xmlns:a16="http://schemas.microsoft.com/office/drawing/2014/main" id="{B08CC7C0-D756-0B47-9F24-D28AD2BF506F}"/>
              </a:ext>
            </a:extLst>
          </p:cNvPr>
          <p:cNvSpPr txBox="1">
            <a:spLocks noChangeArrowheads="1"/>
          </p:cNvSpPr>
          <p:nvPr/>
        </p:nvSpPr>
        <p:spPr bwMode="auto">
          <a:xfrm>
            <a:off x="7380288" y="1773238"/>
            <a:ext cx="5048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b="1">
                <a:solidFill>
                  <a:schemeClr val="accent2"/>
                </a:solidFill>
              </a:rPr>
              <a:t>C</a:t>
            </a:r>
          </a:p>
        </p:txBody>
      </p:sp>
      <p:sp>
        <p:nvSpPr>
          <p:cNvPr id="805897" name="Text Box 9">
            <a:extLst>
              <a:ext uri="{FF2B5EF4-FFF2-40B4-BE49-F238E27FC236}">
                <a16:creationId xmlns:a16="http://schemas.microsoft.com/office/drawing/2014/main" id="{83E8BA52-DB3E-674D-8530-63A679B9B27B}"/>
              </a:ext>
            </a:extLst>
          </p:cNvPr>
          <p:cNvSpPr txBox="1">
            <a:spLocks noChangeArrowheads="1"/>
          </p:cNvSpPr>
          <p:nvPr/>
        </p:nvSpPr>
        <p:spPr bwMode="auto">
          <a:xfrm>
            <a:off x="539750" y="2844800"/>
            <a:ext cx="5048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b="1">
                <a:solidFill>
                  <a:schemeClr val="accent2"/>
                </a:solidFill>
              </a:rPr>
              <a:t>A</a:t>
            </a:r>
          </a:p>
        </p:txBody>
      </p:sp>
      <p:sp>
        <p:nvSpPr>
          <p:cNvPr id="805898" name="Text Box 10">
            <a:extLst>
              <a:ext uri="{FF2B5EF4-FFF2-40B4-BE49-F238E27FC236}">
                <a16:creationId xmlns:a16="http://schemas.microsoft.com/office/drawing/2014/main" id="{34C58997-D02F-F04F-B313-A6259A32BF1E}"/>
              </a:ext>
            </a:extLst>
          </p:cNvPr>
          <p:cNvSpPr txBox="1">
            <a:spLocks noChangeArrowheads="1"/>
          </p:cNvSpPr>
          <p:nvPr/>
        </p:nvSpPr>
        <p:spPr bwMode="auto">
          <a:xfrm>
            <a:off x="538163" y="3276600"/>
            <a:ext cx="5048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b="1">
                <a:solidFill>
                  <a:schemeClr val="accent2"/>
                </a:solidFill>
              </a:rPr>
              <a:t>B</a:t>
            </a:r>
          </a:p>
        </p:txBody>
      </p:sp>
      <p:sp>
        <p:nvSpPr>
          <p:cNvPr id="805899" name="Text Box 11">
            <a:extLst>
              <a:ext uri="{FF2B5EF4-FFF2-40B4-BE49-F238E27FC236}">
                <a16:creationId xmlns:a16="http://schemas.microsoft.com/office/drawing/2014/main" id="{8E653DC8-6564-5844-BD2D-076F1DB5B0F6}"/>
              </a:ext>
            </a:extLst>
          </p:cNvPr>
          <p:cNvSpPr txBox="1">
            <a:spLocks noChangeArrowheads="1"/>
          </p:cNvSpPr>
          <p:nvPr/>
        </p:nvSpPr>
        <p:spPr bwMode="auto">
          <a:xfrm>
            <a:off x="539750" y="3709988"/>
            <a:ext cx="5048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b="1">
                <a:solidFill>
                  <a:schemeClr val="accent2"/>
                </a:solidFill>
              </a:rPr>
              <a:t>C</a:t>
            </a:r>
          </a:p>
        </p:txBody>
      </p:sp>
      <p:sp>
        <p:nvSpPr>
          <p:cNvPr id="805900" name="Text Box 12">
            <a:extLst>
              <a:ext uri="{FF2B5EF4-FFF2-40B4-BE49-F238E27FC236}">
                <a16:creationId xmlns:a16="http://schemas.microsoft.com/office/drawing/2014/main" id="{73F0A63B-B7E5-C14A-B0DA-0F4232F8BD0B}"/>
              </a:ext>
            </a:extLst>
          </p:cNvPr>
          <p:cNvSpPr txBox="1">
            <a:spLocks noChangeArrowheads="1"/>
          </p:cNvSpPr>
          <p:nvPr/>
        </p:nvSpPr>
        <p:spPr bwMode="auto">
          <a:xfrm>
            <a:off x="1116013" y="2868613"/>
            <a:ext cx="20875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it-IT" altLang="it-IT" sz="1600"/>
              <a:t>Situazione attuale</a:t>
            </a:r>
          </a:p>
        </p:txBody>
      </p:sp>
      <p:sp>
        <p:nvSpPr>
          <p:cNvPr id="805901" name="Text Box 13">
            <a:extLst>
              <a:ext uri="{FF2B5EF4-FFF2-40B4-BE49-F238E27FC236}">
                <a16:creationId xmlns:a16="http://schemas.microsoft.com/office/drawing/2014/main" id="{85B07C3B-F33F-684C-AC6B-B88217399FEE}"/>
              </a:ext>
            </a:extLst>
          </p:cNvPr>
          <p:cNvSpPr txBox="1">
            <a:spLocks noChangeArrowheads="1"/>
          </p:cNvSpPr>
          <p:nvPr/>
        </p:nvSpPr>
        <p:spPr bwMode="auto">
          <a:xfrm>
            <a:off x="1116013" y="3300413"/>
            <a:ext cx="30241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it-IT" altLang="it-IT" sz="1600"/>
              <a:t>Percorso di miglioramento</a:t>
            </a:r>
          </a:p>
        </p:txBody>
      </p:sp>
      <p:sp>
        <p:nvSpPr>
          <p:cNvPr id="805902" name="Text Box 14">
            <a:extLst>
              <a:ext uri="{FF2B5EF4-FFF2-40B4-BE49-F238E27FC236}">
                <a16:creationId xmlns:a16="http://schemas.microsoft.com/office/drawing/2014/main" id="{828FD2DC-5794-0346-A9CC-7E739D610209}"/>
              </a:ext>
            </a:extLst>
          </p:cNvPr>
          <p:cNvSpPr txBox="1">
            <a:spLocks noChangeArrowheads="1"/>
          </p:cNvSpPr>
          <p:nvPr/>
        </p:nvSpPr>
        <p:spPr bwMode="auto">
          <a:xfrm>
            <a:off x="1116013" y="3732213"/>
            <a:ext cx="27352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it-IT" altLang="it-IT" sz="1600"/>
              <a:t>Situazione desiderata</a:t>
            </a:r>
          </a:p>
        </p:txBody>
      </p:sp>
      <p:sp>
        <p:nvSpPr>
          <p:cNvPr id="805903" name="Text Box 15">
            <a:extLst>
              <a:ext uri="{FF2B5EF4-FFF2-40B4-BE49-F238E27FC236}">
                <a16:creationId xmlns:a16="http://schemas.microsoft.com/office/drawing/2014/main" id="{0FFEDEE1-C1ED-8541-A559-8E1B80407F21}"/>
              </a:ext>
            </a:extLst>
          </p:cNvPr>
          <p:cNvSpPr txBox="1">
            <a:spLocks noChangeArrowheads="1"/>
          </p:cNvSpPr>
          <p:nvPr/>
        </p:nvSpPr>
        <p:spPr bwMode="auto">
          <a:xfrm>
            <a:off x="3635375" y="4508500"/>
            <a:ext cx="5113338" cy="160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b="1">
                <a:solidFill>
                  <a:schemeClr val="accent2"/>
                </a:solidFill>
              </a:rPr>
              <a:t>ANALISI</a:t>
            </a:r>
          </a:p>
          <a:p>
            <a:pPr algn="l">
              <a:spcBef>
                <a:spcPct val="50000"/>
              </a:spcBef>
              <a:buFontTx/>
              <a:buBlip>
                <a:blip r:embed="rId3"/>
              </a:buBlip>
            </a:pPr>
            <a:r>
              <a:rPr lang="it-IT" altLang="it-IT"/>
              <a:t> della situazione attuale</a:t>
            </a:r>
          </a:p>
          <a:p>
            <a:pPr algn="l">
              <a:spcBef>
                <a:spcPct val="50000"/>
              </a:spcBef>
              <a:buFontTx/>
              <a:buBlip>
                <a:blip r:embed="rId3"/>
              </a:buBlip>
            </a:pPr>
            <a:r>
              <a:rPr lang="it-IT" altLang="it-IT"/>
              <a:t> delle spinte all’intervento</a:t>
            </a:r>
          </a:p>
          <a:p>
            <a:pPr algn="l">
              <a:spcBef>
                <a:spcPct val="50000"/>
              </a:spcBef>
              <a:buFontTx/>
              <a:buBlip>
                <a:blip r:embed="rId3"/>
              </a:buBlip>
            </a:pPr>
            <a:r>
              <a:rPr lang="it-IT" altLang="it-IT"/>
              <a:t> della situazione auspicabile dopo l’intervento</a:t>
            </a:r>
          </a:p>
        </p:txBody>
      </p:sp>
    </p:spTree>
    <p:extLst>
      <p:ext uri="{BB962C8B-B14F-4D97-AF65-F5344CB8AC3E}">
        <p14:creationId xmlns:p14="http://schemas.microsoft.com/office/powerpoint/2010/main" val="28815888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6916" name="Text Box 4">
            <a:extLst>
              <a:ext uri="{FF2B5EF4-FFF2-40B4-BE49-F238E27FC236}">
                <a16:creationId xmlns:a16="http://schemas.microsoft.com/office/drawing/2014/main" id="{C781913A-9FC3-B040-A15B-7766F05A9FB1}"/>
              </a:ext>
            </a:extLst>
          </p:cNvPr>
          <p:cNvSpPr txBox="1">
            <a:spLocks noChangeArrowheads="1"/>
          </p:cNvSpPr>
          <p:nvPr/>
        </p:nvSpPr>
        <p:spPr bwMode="auto">
          <a:xfrm>
            <a:off x="1908175" y="450850"/>
            <a:ext cx="5688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b="1" dirty="0">
                <a:solidFill>
                  <a:srgbClr val="FF0000"/>
                </a:solidFill>
                <a:effectLst>
                  <a:outerShdw blurRad="38100" dist="38100" dir="2700000" algn="tl">
                    <a:srgbClr val="C0C0C0"/>
                  </a:outerShdw>
                </a:effectLst>
              </a:rPr>
              <a:t>ANALISI DEI BISOGNI</a:t>
            </a:r>
          </a:p>
        </p:txBody>
      </p:sp>
      <p:sp>
        <p:nvSpPr>
          <p:cNvPr id="806917" name="Text Box 5">
            <a:extLst>
              <a:ext uri="{FF2B5EF4-FFF2-40B4-BE49-F238E27FC236}">
                <a16:creationId xmlns:a16="http://schemas.microsoft.com/office/drawing/2014/main" id="{57D8A886-75FE-1849-9311-9F0052195CDA}"/>
              </a:ext>
            </a:extLst>
          </p:cNvPr>
          <p:cNvSpPr txBox="1">
            <a:spLocks noChangeArrowheads="1"/>
          </p:cNvSpPr>
          <p:nvPr/>
        </p:nvSpPr>
        <p:spPr bwMode="auto">
          <a:xfrm>
            <a:off x="1331913" y="1484313"/>
            <a:ext cx="4895850" cy="25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it-IT" altLang="it-IT" b="1">
                <a:solidFill>
                  <a:schemeClr val="accent2"/>
                </a:solidFill>
              </a:rPr>
              <a:t>SOGGETTI COINVOLTI</a:t>
            </a:r>
          </a:p>
          <a:p>
            <a:pPr algn="just">
              <a:spcBef>
                <a:spcPct val="50000"/>
              </a:spcBef>
              <a:buFontTx/>
              <a:buBlip>
                <a:blip r:embed="rId3"/>
              </a:buBlip>
            </a:pPr>
            <a:r>
              <a:rPr lang="it-IT" altLang="it-IT"/>
              <a:t> committment (chi paga)</a:t>
            </a:r>
          </a:p>
          <a:p>
            <a:pPr algn="just">
              <a:spcBef>
                <a:spcPct val="50000"/>
              </a:spcBef>
              <a:buFontTx/>
              <a:buBlip>
                <a:blip r:embed="rId3"/>
              </a:buBlip>
            </a:pPr>
            <a:r>
              <a:rPr lang="it-IT" altLang="it-IT"/>
              <a:t> capi dei discenti</a:t>
            </a:r>
          </a:p>
          <a:p>
            <a:pPr algn="just">
              <a:spcBef>
                <a:spcPct val="50000"/>
              </a:spcBef>
              <a:buFontTx/>
              <a:buBlip>
                <a:blip r:embed="rId3"/>
              </a:buBlip>
            </a:pPr>
            <a:r>
              <a:rPr lang="it-IT" altLang="it-IT"/>
              <a:t> discenti</a:t>
            </a:r>
          </a:p>
          <a:p>
            <a:pPr algn="just">
              <a:spcBef>
                <a:spcPct val="50000"/>
              </a:spcBef>
              <a:buFontTx/>
              <a:buBlip>
                <a:blip r:embed="rId3"/>
              </a:buBlip>
            </a:pPr>
            <a:r>
              <a:rPr lang="it-IT" altLang="it-IT"/>
              <a:t> formatore o responsabili del progetto formativo (imprenditori, analisti, ingegneri, etc.)</a:t>
            </a:r>
          </a:p>
        </p:txBody>
      </p:sp>
      <p:sp>
        <p:nvSpPr>
          <p:cNvPr id="806918" name="AutoShape 6">
            <a:extLst>
              <a:ext uri="{FF2B5EF4-FFF2-40B4-BE49-F238E27FC236}">
                <a16:creationId xmlns:a16="http://schemas.microsoft.com/office/drawing/2014/main" id="{A8559242-9DFD-6C4F-8FC7-6146E79954B4}"/>
              </a:ext>
            </a:extLst>
          </p:cNvPr>
          <p:cNvSpPr>
            <a:spLocks noChangeArrowheads="1"/>
          </p:cNvSpPr>
          <p:nvPr/>
        </p:nvSpPr>
        <p:spPr bwMode="auto">
          <a:xfrm>
            <a:off x="5651500" y="2205038"/>
            <a:ext cx="1008063" cy="2159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CC99"/>
          </a:solidFill>
          <a:ln w="12700">
            <a:solidFill>
              <a:srgbClr val="FFCC99"/>
            </a:solidFill>
            <a:miter lim="800000"/>
            <a:headEnd/>
            <a:tailEnd/>
          </a:ln>
          <a:effectLst>
            <a:prstShdw prst="shdw13" dist="53882" dir="13500000">
              <a:schemeClr val="bg2">
                <a:alpha val="50000"/>
              </a:schemeClr>
            </a:prstShdw>
          </a:effectLst>
        </p:spPr>
        <p:txBody>
          <a:bodyPr wrap="none" anchor="ctr"/>
          <a:lstStyle/>
          <a:p>
            <a:endParaRPr lang="it-IT"/>
          </a:p>
        </p:txBody>
      </p:sp>
      <p:sp>
        <p:nvSpPr>
          <p:cNvPr id="806919" name="Text Box 7">
            <a:extLst>
              <a:ext uri="{FF2B5EF4-FFF2-40B4-BE49-F238E27FC236}">
                <a16:creationId xmlns:a16="http://schemas.microsoft.com/office/drawing/2014/main" id="{4B03AF6F-17B3-964C-BA51-401F355163F5}"/>
              </a:ext>
            </a:extLst>
          </p:cNvPr>
          <p:cNvSpPr txBox="1">
            <a:spLocks noChangeArrowheads="1"/>
          </p:cNvSpPr>
          <p:nvPr/>
        </p:nvSpPr>
        <p:spPr bwMode="auto">
          <a:xfrm>
            <a:off x="6877050" y="1916113"/>
            <a:ext cx="1800225"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a:t>Non sempre sono presenti tutte le figure</a:t>
            </a:r>
          </a:p>
        </p:txBody>
      </p:sp>
      <p:sp>
        <p:nvSpPr>
          <p:cNvPr id="806920" name="Text Box 8">
            <a:extLst>
              <a:ext uri="{FF2B5EF4-FFF2-40B4-BE49-F238E27FC236}">
                <a16:creationId xmlns:a16="http://schemas.microsoft.com/office/drawing/2014/main" id="{A34F076D-A22F-B543-AFF3-F3B37A8B1CD9}"/>
              </a:ext>
            </a:extLst>
          </p:cNvPr>
          <p:cNvSpPr txBox="1">
            <a:spLocks noChangeArrowheads="1"/>
          </p:cNvSpPr>
          <p:nvPr/>
        </p:nvSpPr>
        <p:spPr bwMode="auto">
          <a:xfrm>
            <a:off x="900113" y="4941888"/>
            <a:ext cx="770413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000"/>
              <a:t>I risultati del processo formativo saranno tanto migliori quanto più riusciremo a coinvolgere tutte le entità effettivamente presenti nel processo che stiamo predisponendo</a:t>
            </a:r>
          </a:p>
        </p:txBody>
      </p:sp>
    </p:spTree>
    <p:extLst>
      <p:ext uri="{BB962C8B-B14F-4D97-AF65-F5344CB8AC3E}">
        <p14:creationId xmlns:p14="http://schemas.microsoft.com/office/powerpoint/2010/main" val="15047099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06918"/>
                                        </p:tgtEl>
                                        <p:attrNameLst>
                                          <p:attrName>style.visibility</p:attrName>
                                        </p:attrNameLst>
                                      </p:cBhvr>
                                      <p:to>
                                        <p:strVal val="visible"/>
                                      </p:to>
                                    </p:set>
                                    <p:anim calcmode="lin" valueType="num">
                                      <p:cBhvr additive="base">
                                        <p:cTn id="7" dur="500" fill="hold"/>
                                        <p:tgtEl>
                                          <p:spTgt spid="806918"/>
                                        </p:tgtEl>
                                        <p:attrNameLst>
                                          <p:attrName>ppt_x</p:attrName>
                                        </p:attrNameLst>
                                      </p:cBhvr>
                                      <p:tavLst>
                                        <p:tav tm="0">
                                          <p:val>
                                            <p:strVal val="#ppt_x"/>
                                          </p:val>
                                        </p:tav>
                                        <p:tav tm="100000">
                                          <p:val>
                                            <p:strVal val="#ppt_x"/>
                                          </p:val>
                                        </p:tav>
                                      </p:tavLst>
                                    </p:anim>
                                    <p:anim calcmode="lin" valueType="num">
                                      <p:cBhvr additive="base">
                                        <p:cTn id="8" dur="500" fill="hold"/>
                                        <p:tgtEl>
                                          <p:spTgt spid="80691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06919"/>
                                        </p:tgtEl>
                                        <p:attrNameLst>
                                          <p:attrName>style.visibility</p:attrName>
                                        </p:attrNameLst>
                                      </p:cBhvr>
                                      <p:to>
                                        <p:strVal val="visible"/>
                                      </p:to>
                                    </p:set>
                                    <p:anim calcmode="lin" valueType="num">
                                      <p:cBhvr additive="base">
                                        <p:cTn id="11" dur="500" fill="hold"/>
                                        <p:tgtEl>
                                          <p:spTgt spid="806919"/>
                                        </p:tgtEl>
                                        <p:attrNameLst>
                                          <p:attrName>ppt_x</p:attrName>
                                        </p:attrNameLst>
                                      </p:cBhvr>
                                      <p:tavLst>
                                        <p:tav tm="0">
                                          <p:val>
                                            <p:strVal val="#ppt_x"/>
                                          </p:val>
                                        </p:tav>
                                        <p:tav tm="100000">
                                          <p:val>
                                            <p:strVal val="#ppt_x"/>
                                          </p:val>
                                        </p:tav>
                                      </p:tavLst>
                                    </p:anim>
                                    <p:anim calcmode="lin" valueType="num">
                                      <p:cBhvr additive="base">
                                        <p:cTn id="12" dur="500" fill="hold"/>
                                        <p:tgtEl>
                                          <p:spTgt spid="806919"/>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806920"/>
                                        </p:tgtEl>
                                        <p:attrNameLst>
                                          <p:attrName>style.visibility</p:attrName>
                                        </p:attrNameLst>
                                      </p:cBhvr>
                                      <p:to>
                                        <p:strVal val="visible"/>
                                      </p:to>
                                    </p:set>
                                    <p:animEffect transition="in" filter="slide(fromBottom)">
                                      <p:cBhvr>
                                        <p:cTn id="17" dur="500"/>
                                        <p:tgtEl>
                                          <p:spTgt spid="8069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6919" grpId="0"/>
      <p:bldP spid="80692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1796" name="Text Box 4">
            <a:extLst>
              <a:ext uri="{FF2B5EF4-FFF2-40B4-BE49-F238E27FC236}">
                <a16:creationId xmlns:a16="http://schemas.microsoft.com/office/drawing/2014/main" id="{D65CE62F-EEC8-4B49-8175-7D37C73E40F2}"/>
              </a:ext>
            </a:extLst>
          </p:cNvPr>
          <p:cNvSpPr txBox="1">
            <a:spLocks noChangeArrowheads="1"/>
          </p:cNvSpPr>
          <p:nvPr/>
        </p:nvSpPr>
        <p:spPr bwMode="auto">
          <a:xfrm>
            <a:off x="2124075" y="692150"/>
            <a:ext cx="5688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b="1" dirty="0">
                <a:solidFill>
                  <a:srgbClr val="FF0000"/>
                </a:solidFill>
                <a:effectLst>
                  <a:outerShdw blurRad="38100" dist="38100" dir="2700000" algn="tl">
                    <a:srgbClr val="C0C0C0"/>
                  </a:outerShdw>
                </a:effectLst>
              </a:rPr>
              <a:t>PROCESSO DI ANALISI DEI BISOGNI</a:t>
            </a:r>
          </a:p>
        </p:txBody>
      </p:sp>
      <p:sp>
        <p:nvSpPr>
          <p:cNvPr id="801797" name="Text Box 5">
            <a:extLst>
              <a:ext uri="{FF2B5EF4-FFF2-40B4-BE49-F238E27FC236}">
                <a16:creationId xmlns:a16="http://schemas.microsoft.com/office/drawing/2014/main" id="{80322172-5D58-6940-99B5-DE4D79D1BA75}"/>
              </a:ext>
            </a:extLst>
          </p:cNvPr>
          <p:cNvSpPr txBox="1">
            <a:spLocks noChangeArrowheads="1"/>
          </p:cNvSpPr>
          <p:nvPr/>
        </p:nvSpPr>
        <p:spPr bwMode="auto">
          <a:xfrm>
            <a:off x="1476375" y="2205038"/>
            <a:ext cx="5400675" cy="395287"/>
          </a:xfrm>
          <a:prstGeom prst="rect">
            <a:avLst/>
          </a:prstGeom>
          <a:gradFill rotWithShape="1">
            <a:gsLst>
              <a:gs pos="0">
                <a:srgbClr val="FF9900"/>
              </a:gs>
              <a:gs pos="50000">
                <a:schemeClr val="bg1"/>
              </a:gs>
              <a:gs pos="100000">
                <a:srgbClr val="FF9900"/>
              </a:gs>
            </a:gsLst>
            <a:lin ang="5400000" scaled="1"/>
          </a:gradFill>
          <a:ln w="28575">
            <a:solidFill>
              <a:schemeClr val="bg1"/>
            </a:solidFill>
            <a:miter lim="800000"/>
            <a:headEnd/>
            <a:tailEnd/>
          </a:ln>
          <a:effectLst>
            <a:prstShdw prst="shdw13" dist="53882" dir="13500000">
              <a:schemeClr val="bg2">
                <a:alpha val="50000"/>
              </a:schemeClr>
            </a:prstShdw>
          </a:effectLst>
        </p:spPr>
        <p:txBody>
          <a:bodyPr>
            <a:spAutoFit/>
          </a:bodyPr>
          <a:lstStyle/>
          <a:p>
            <a:pPr algn="l">
              <a:spcBef>
                <a:spcPct val="50000"/>
              </a:spcBef>
            </a:pPr>
            <a:r>
              <a:rPr lang="it-IT" altLang="it-IT" b="1">
                <a:solidFill>
                  <a:schemeClr val="accent2"/>
                </a:solidFill>
              </a:rPr>
              <a:t>ANALISI DEI BISOGNI DELL’ORGANIZZAZIONE</a:t>
            </a:r>
          </a:p>
        </p:txBody>
      </p:sp>
      <p:sp>
        <p:nvSpPr>
          <p:cNvPr id="801798" name="Text Box 6">
            <a:extLst>
              <a:ext uri="{FF2B5EF4-FFF2-40B4-BE49-F238E27FC236}">
                <a16:creationId xmlns:a16="http://schemas.microsoft.com/office/drawing/2014/main" id="{0D554C12-7E38-3C44-9727-86C770F6EC40}"/>
              </a:ext>
            </a:extLst>
          </p:cNvPr>
          <p:cNvSpPr txBox="1">
            <a:spLocks noChangeArrowheads="1"/>
          </p:cNvSpPr>
          <p:nvPr/>
        </p:nvSpPr>
        <p:spPr bwMode="auto">
          <a:xfrm>
            <a:off x="1476375" y="2997200"/>
            <a:ext cx="4608513" cy="395288"/>
          </a:xfrm>
          <a:prstGeom prst="rect">
            <a:avLst/>
          </a:prstGeom>
          <a:gradFill rotWithShape="1">
            <a:gsLst>
              <a:gs pos="0">
                <a:srgbClr val="FF9900"/>
              </a:gs>
              <a:gs pos="50000">
                <a:schemeClr val="bg1"/>
              </a:gs>
              <a:gs pos="100000">
                <a:srgbClr val="FF9900"/>
              </a:gs>
            </a:gsLst>
            <a:lin ang="5400000" scaled="1"/>
          </a:gradFill>
          <a:ln w="28575">
            <a:solidFill>
              <a:schemeClr val="bg1"/>
            </a:solidFill>
            <a:miter lim="800000"/>
            <a:headEnd/>
            <a:tailEnd/>
          </a:ln>
          <a:effectLst>
            <a:prstShdw prst="shdw13" dist="53882" dir="13500000">
              <a:schemeClr val="bg2">
                <a:alpha val="50000"/>
              </a:schemeClr>
            </a:prstShdw>
          </a:effectLst>
        </p:spPr>
        <p:txBody>
          <a:bodyPr>
            <a:spAutoFit/>
          </a:bodyPr>
          <a:lstStyle/>
          <a:p>
            <a:pPr algn="l">
              <a:spcBef>
                <a:spcPct val="50000"/>
              </a:spcBef>
            </a:pPr>
            <a:r>
              <a:rPr lang="it-IT" altLang="it-IT" b="1">
                <a:solidFill>
                  <a:schemeClr val="accent2"/>
                </a:solidFill>
              </a:rPr>
              <a:t>ANALISI DEI BISOGNI DEGLI INDIVIDUI</a:t>
            </a:r>
          </a:p>
        </p:txBody>
      </p:sp>
      <p:sp>
        <p:nvSpPr>
          <p:cNvPr id="801799" name="Text Box 7">
            <a:extLst>
              <a:ext uri="{FF2B5EF4-FFF2-40B4-BE49-F238E27FC236}">
                <a16:creationId xmlns:a16="http://schemas.microsoft.com/office/drawing/2014/main" id="{C29A9166-B79F-A244-A755-2E4A6BC8123A}"/>
              </a:ext>
            </a:extLst>
          </p:cNvPr>
          <p:cNvSpPr txBox="1">
            <a:spLocks noChangeArrowheads="1"/>
          </p:cNvSpPr>
          <p:nvPr/>
        </p:nvSpPr>
        <p:spPr bwMode="auto">
          <a:xfrm>
            <a:off x="1476375" y="3754438"/>
            <a:ext cx="3671888" cy="395287"/>
          </a:xfrm>
          <a:prstGeom prst="rect">
            <a:avLst/>
          </a:prstGeom>
          <a:gradFill rotWithShape="1">
            <a:gsLst>
              <a:gs pos="0">
                <a:srgbClr val="FF9900"/>
              </a:gs>
              <a:gs pos="50000">
                <a:schemeClr val="bg1"/>
              </a:gs>
              <a:gs pos="100000">
                <a:srgbClr val="FF9900"/>
              </a:gs>
            </a:gsLst>
            <a:lin ang="5400000" scaled="1"/>
          </a:gradFill>
          <a:ln w="28575">
            <a:solidFill>
              <a:schemeClr val="bg1"/>
            </a:solidFill>
            <a:miter lim="800000"/>
            <a:headEnd/>
            <a:tailEnd/>
          </a:ln>
          <a:effectLst>
            <a:prstShdw prst="shdw13" dist="53882" dir="13500000">
              <a:schemeClr val="bg2">
                <a:alpha val="50000"/>
              </a:schemeClr>
            </a:prstShdw>
          </a:effectLst>
        </p:spPr>
        <p:txBody>
          <a:bodyPr>
            <a:spAutoFit/>
          </a:bodyPr>
          <a:lstStyle/>
          <a:p>
            <a:pPr algn="l">
              <a:spcBef>
                <a:spcPct val="50000"/>
              </a:spcBef>
            </a:pPr>
            <a:r>
              <a:rPr lang="it-IT" altLang="it-IT" b="1">
                <a:solidFill>
                  <a:schemeClr val="accent2"/>
                </a:solidFill>
              </a:rPr>
              <a:t>DEFINIZIONE DEGLI OBIETTIVI</a:t>
            </a:r>
          </a:p>
        </p:txBody>
      </p:sp>
      <p:sp>
        <p:nvSpPr>
          <p:cNvPr id="801800" name="Text Box 8">
            <a:extLst>
              <a:ext uri="{FF2B5EF4-FFF2-40B4-BE49-F238E27FC236}">
                <a16:creationId xmlns:a16="http://schemas.microsoft.com/office/drawing/2014/main" id="{BC4DB789-5E96-8A4F-9790-268E1D379299}"/>
              </a:ext>
            </a:extLst>
          </p:cNvPr>
          <p:cNvSpPr txBox="1">
            <a:spLocks noChangeArrowheads="1"/>
          </p:cNvSpPr>
          <p:nvPr/>
        </p:nvSpPr>
        <p:spPr bwMode="auto">
          <a:xfrm>
            <a:off x="1476375" y="4508500"/>
            <a:ext cx="6408738" cy="395288"/>
          </a:xfrm>
          <a:prstGeom prst="rect">
            <a:avLst/>
          </a:prstGeom>
          <a:gradFill rotWithShape="1">
            <a:gsLst>
              <a:gs pos="0">
                <a:srgbClr val="FF9900"/>
              </a:gs>
              <a:gs pos="50000">
                <a:schemeClr val="bg1"/>
              </a:gs>
              <a:gs pos="100000">
                <a:srgbClr val="FF9900"/>
              </a:gs>
            </a:gsLst>
            <a:lin ang="5400000" scaled="1"/>
          </a:gradFill>
          <a:ln w="28575">
            <a:solidFill>
              <a:schemeClr val="bg1"/>
            </a:solidFill>
            <a:miter lim="800000"/>
            <a:headEnd/>
            <a:tailEnd/>
          </a:ln>
          <a:effectLst>
            <a:prstShdw prst="shdw13" dist="53882" dir="13500000">
              <a:schemeClr val="bg2">
                <a:alpha val="50000"/>
              </a:schemeClr>
            </a:prstShdw>
          </a:effectLst>
        </p:spPr>
        <p:txBody>
          <a:bodyPr>
            <a:spAutoFit/>
          </a:bodyPr>
          <a:lstStyle/>
          <a:p>
            <a:pPr algn="l">
              <a:spcBef>
                <a:spcPct val="50000"/>
              </a:spcBef>
            </a:pPr>
            <a:r>
              <a:rPr lang="it-IT" altLang="it-IT" b="1">
                <a:solidFill>
                  <a:schemeClr val="accent2"/>
                </a:solidFill>
              </a:rPr>
              <a:t>EVENTUALI LIMITI, CONTROINDICAZIONI E PROBLEMI</a:t>
            </a:r>
          </a:p>
        </p:txBody>
      </p:sp>
      <p:sp>
        <p:nvSpPr>
          <p:cNvPr id="801801" name="Text Box 9">
            <a:extLst>
              <a:ext uri="{FF2B5EF4-FFF2-40B4-BE49-F238E27FC236}">
                <a16:creationId xmlns:a16="http://schemas.microsoft.com/office/drawing/2014/main" id="{DC42F82B-FBB8-AD4E-9436-D453415F9DBD}"/>
              </a:ext>
            </a:extLst>
          </p:cNvPr>
          <p:cNvSpPr txBox="1">
            <a:spLocks noChangeArrowheads="1"/>
          </p:cNvSpPr>
          <p:nvPr/>
        </p:nvSpPr>
        <p:spPr bwMode="auto">
          <a:xfrm>
            <a:off x="1476375" y="5265738"/>
            <a:ext cx="2951163" cy="395287"/>
          </a:xfrm>
          <a:prstGeom prst="rect">
            <a:avLst/>
          </a:prstGeom>
          <a:gradFill rotWithShape="1">
            <a:gsLst>
              <a:gs pos="0">
                <a:srgbClr val="FF9900"/>
              </a:gs>
              <a:gs pos="50000">
                <a:schemeClr val="bg1"/>
              </a:gs>
              <a:gs pos="100000">
                <a:srgbClr val="FF9900"/>
              </a:gs>
            </a:gsLst>
            <a:lin ang="5400000" scaled="1"/>
          </a:gradFill>
          <a:ln w="28575">
            <a:solidFill>
              <a:schemeClr val="bg1"/>
            </a:solidFill>
            <a:miter lim="800000"/>
            <a:headEnd/>
            <a:tailEnd/>
          </a:ln>
          <a:effectLst>
            <a:prstShdw prst="shdw13" dist="53882" dir="13500000">
              <a:schemeClr val="bg2">
                <a:alpha val="50000"/>
              </a:schemeClr>
            </a:prstShdw>
          </a:effectLst>
        </p:spPr>
        <p:txBody>
          <a:bodyPr>
            <a:spAutoFit/>
          </a:bodyPr>
          <a:lstStyle/>
          <a:p>
            <a:pPr algn="l">
              <a:spcBef>
                <a:spcPct val="50000"/>
              </a:spcBef>
            </a:pPr>
            <a:r>
              <a:rPr lang="it-IT" altLang="it-IT" b="1">
                <a:solidFill>
                  <a:schemeClr val="accent2"/>
                </a:solidFill>
              </a:rPr>
              <a:t>STRUMENTI DI ANALISI</a:t>
            </a:r>
          </a:p>
        </p:txBody>
      </p:sp>
    </p:spTree>
    <p:extLst>
      <p:ext uri="{BB962C8B-B14F-4D97-AF65-F5344CB8AC3E}">
        <p14:creationId xmlns:p14="http://schemas.microsoft.com/office/powerpoint/2010/main" val="1109776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72716" y="404664"/>
            <a:ext cx="8203740" cy="6100936"/>
          </a:xfrm>
        </p:spPr>
        <p:txBody>
          <a:bodyPr>
            <a:normAutofit/>
          </a:bodyPr>
          <a:lstStyle/>
          <a:p>
            <a:pPr marL="0" lvl="0" indent="0" algn="ctr">
              <a:buNone/>
            </a:pPr>
            <a:r>
              <a:rPr lang="it-IT" sz="2800" dirty="0">
                <a:solidFill>
                  <a:srgbClr val="FF0000"/>
                </a:solidFill>
                <a:latin typeface="Arial Black" panose="020B0A04020102020204" pitchFamily="34" charset="0"/>
              </a:rPr>
              <a:t>FORMAZIONE</a:t>
            </a:r>
            <a:endParaRPr lang="it-IT" dirty="0">
              <a:solidFill>
                <a:srgbClr val="FF0000"/>
              </a:solidFill>
              <a:latin typeface="Arial Black" panose="020B0A04020102020204" pitchFamily="34" charset="0"/>
            </a:endParaRPr>
          </a:p>
          <a:p>
            <a:pPr marL="0" indent="0">
              <a:buNone/>
            </a:pPr>
            <a:endParaRPr lang="it-IT" sz="1200" dirty="0">
              <a:latin typeface="Arial Black" panose="020B0A04020102020204" pitchFamily="34" charset="0"/>
            </a:endParaRPr>
          </a:p>
          <a:p>
            <a:pPr lvl="0" fontAlgn="base">
              <a:spcAft>
                <a:spcPct val="20000"/>
              </a:spcAft>
              <a:buClr>
                <a:srgbClr val="CC0000"/>
              </a:buClr>
              <a:buSzPct val="65000"/>
              <a:buFont typeface="Wingdings" pitchFamily="2" charset="2"/>
              <a:buChar char="n"/>
            </a:pPr>
            <a:r>
              <a:rPr lang="it-CH" sz="2200" b="1" kern="0" dirty="0">
                <a:solidFill>
                  <a:srgbClr val="5F5F5F"/>
                </a:solidFill>
                <a:latin typeface="Arial"/>
              </a:rPr>
              <a:t>Dopo l’inserimento, il lavoratore necessita di una fase di adattamento all’azienda per acquisire le specificità professionali del posto di lavoro </a:t>
            </a:r>
          </a:p>
          <a:p>
            <a:pPr lvl="1" fontAlgn="base">
              <a:spcAft>
                <a:spcPct val="20000"/>
              </a:spcAft>
              <a:buClr>
                <a:srgbClr val="CC0000"/>
              </a:buClr>
              <a:buSzPct val="65000"/>
              <a:buFont typeface="Wingdings" panose="05000000000000000000" pitchFamily="2" charset="2"/>
              <a:buChar char="Ø"/>
            </a:pPr>
            <a:r>
              <a:rPr lang="it-CH" sz="2200" b="1" kern="0" dirty="0">
                <a:solidFill>
                  <a:srgbClr val="5F5F5F"/>
                </a:solidFill>
                <a:latin typeface="Arial"/>
              </a:rPr>
              <a:t>Addestramento consiste nel trasferimento (didattico o con il </a:t>
            </a:r>
            <a:r>
              <a:rPr lang="it-CH" sz="2200" b="1" kern="0" dirty="0" err="1">
                <a:solidFill>
                  <a:srgbClr val="5F5F5F"/>
                </a:solidFill>
                <a:latin typeface="Arial"/>
              </a:rPr>
              <a:t>learning</a:t>
            </a:r>
            <a:r>
              <a:rPr lang="it-CH" sz="2200" b="1" kern="0" dirty="0">
                <a:solidFill>
                  <a:srgbClr val="5F5F5F"/>
                </a:solidFill>
                <a:latin typeface="Arial"/>
              </a:rPr>
              <a:t> on the job) di abilità già definite e controllabili (spesso </a:t>
            </a:r>
            <a:r>
              <a:rPr lang="it-CH" sz="2200" b="1" kern="0" dirty="0" err="1">
                <a:solidFill>
                  <a:srgbClr val="5F5F5F"/>
                </a:solidFill>
                <a:latin typeface="Arial"/>
              </a:rPr>
              <a:t>firm-specific</a:t>
            </a:r>
            <a:r>
              <a:rPr lang="it-CH" sz="2200" b="1" kern="0" dirty="0">
                <a:solidFill>
                  <a:srgbClr val="5F5F5F"/>
                </a:solidFill>
                <a:latin typeface="Arial"/>
              </a:rPr>
              <a:t>)</a:t>
            </a:r>
          </a:p>
          <a:p>
            <a:pPr lvl="1" fontAlgn="base">
              <a:spcAft>
                <a:spcPct val="20000"/>
              </a:spcAft>
              <a:buClr>
                <a:srgbClr val="CC0000"/>
              </a:buClr>
              <a:buSzPct val="65000"/>
              <a:buFont typeface="Wingdings" panose="05000000000000000000" pitchFamily="2" charset="2"/>
              <a:buChar char="Ø"/>
            </a:pPr>
            <a:r>
              <a:rPr lang="it-CH" sz="2200" b="1" kern="0" dirty="0">
                <a:solidFill>
                  <a:srgbClr val="5F5F5F"/>
                </a:solidFill>
                <a:latin typeface="Arial"/>
              </a:rPr>
              <a:t>La formazione tende a sviluppare la capacità di gestire situazioni nuove e creare nuove abilità</a:t>
            </a:r>
          </a:p>
          <a:p>
            <a:pPr lvl="1" fontAlgn="base">
              <a:spcAft>
                <a:spcPct val="20000"/>
              </a:spcAft>
              <a:buClr>
                <a:srgbClr val="CC0000"/>
              </a:buClr>
              <a:buSzPct val="65000"/>
              <a:buFont typeface="Wingdings" panose="05000000000000000000" pitchFamily="2" charset="2"/>
              <a:buChar char="Ø"/>
            </a:pPr>
            <a:r>
              <a:rPr lang="it-CH" sz="2200" b="1" kern="0" dirty="0">
                <a:solidFill>
                  <a:srgbClr val="5F5F5F"/>
                </a:solidFill>
                <a:latin typeface="Arial"/>
              </a:rPr>
              <a:t>Addestramento e formazione hanno anche valore di ricompensa (</a:t>
            </a:r>
            <a:r>
              <a:rPr lang="it-CH" sz="2200" b="1" kern="0" dirty="0" err="1">
                <a:solidFill>
                  <a:srgbClr val="5F5F5F"/>
                </a:solidFill>
                <a:latin typeface="Arial"/>
              </a:rPr>
              <a:t>total</a:t>
            </a:r>
            <a:r>
              <a:rPr lang="it-CH" sz="2200" b="1" kern="0" dirty="0">
                <a:solidFill>
                  <a:srgbClr val="5F5F5F"/>
                </a:solidFill>
                <a:latin typeface="Arial"/>
              </a:rPr>
              <a:t> </a:t>
            </a:r>
            <a:r>
              <a:rPr lang="it-CH" sz="2200" b="1" kern="0" dirty="0" err="1">
                <a:solidFill>
                  <a:srgbClr val="5F5F5F"/>
                </a:solidFill>
                <a:latin typeface="Arial"/>
              </a:rPr>
              <a:t>reward</a:t>
            </a:r>
            <a:r>
              <a:rPr lang="it-CH" sz="2200" b="1" kern="0" dirty="0">
                <a:solidFill>
                  <a:srgbClr val="5F5F5F"/>
                </a:solidFill>
                <a:latin typeface="Arial"/>
              </a:rPr>
              <a:t>) specie se l’azienda utilizza il mercato interno</a:t>
            </a:r>
          </a:p>
          <a:p>
            <a:pPr lvl="0" fontAlgn="base">
              <a:spcAft>
                <a:spcPct val="20000"/>
              </a:spcAft>
              <a:buClr>
                <a:srgbClr val="CC0000"/>
              </a:buClr>
              <a:buSzPct val="65000"/>
              <a:buFont typeface="Wingdings" pitchFamily="2" charset="2"/>
              <a:buChar char="n"/>
            </a:pPr>
            <a:endParaRPr kumimoji="0" lang="it-IT" sz="2200" b="1" i="0" u="none" strike="noStrike" kern="0" cap="none" spc="0" normalizeH="0" noProof="0" dirty="0">
              <a:ln>
                <a:noFill/>
              </a:ln>
              <a:solidFill>
                <a:srgbClr val="5F5F5F"/>
              </a:solidFill>
              <a:effectLst/>
              <a:uLnTx/>
              <a:uFillTx/>
              <a:latin typeface="Arial"/>
              <a:ea typeface="+mn-ea"/>
              <a:cs typeface="+mn-cs"/>
            </a:endParaRPr>
          </a:p>
        </p:txBody>
      </p:sp>
      <p:cxnSp>
        <p:nvCxnSpPr>
          <p:cNvPr id="5" name="Connettore 1 4"/>
          <p:cNvCxnSpPr/>
          <p:nvPr/>
        </p:nvCxnSpPr>
        <p:spPr>
          <a:xfrm flipV="1">
            <a:off x="472716" y="404664"/>
            <a:ext cx="0" cy="72008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Connettore 1 8"/>
          <p:cNvCxnSpPr/>
          <p:nvPr/>
        </p:nvCxnSpPr>
        <p:spPr>
          <a:xfrm flipH="1">
            <a:off x="472716" y="404664"/>
            <a:ext cx="820374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Segnaposto numero diapositiva 1"/>
          <p:cNvSpPr>
            <a:spLocks noGrp="1"/>
          </p:cNvSpPr>
          <p:nvPr>
            <p:ph type="sldNum" sz="quarter" idx="12"/>
          </p:nvPr>
        </p:nvSpPr>
        <p:spPr/>
        <p:txBody>
          <a:bodyPr/>
          <a:lstStyle/>
          <a:p>
            <a:fld id="{E7A41E1B-4F70-4964-A407-84C68BE8251C}" type="slidenum">
              <a:rPr lang="it-IT" smtClean="0"/>
              <a:t>2</a:t>
            </a:fld>
            <a:endParaRPr lang="it-IT"/>
          </a:p>
        </p:txBody>
      </p:sp>
    </p:spTree>
    <p:extLst>
      <p:ext uri="{BB962C8B-B14F-4D97-AF65-F5344CB8AC3E}">
        <p14:creationId xmlns:p14="http://schemas.microsoft.com/office/powerpoint/2010/main" val="41191711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7940" name="Text Box 4">
            <a:extLst>
              <a:ext uri="{FF2B5EF4-FFF2-40B4-BE49-F238E27FC236}">
                <a16:creationId xmlns:a16="http://schemas.microsoft.com/office/drawing/2014/main" id="{4AF2C837-93A2-B147-BB40-C3A725E68340}"/>
              </a:ext>
            </a:extLst>
          </p:cNvPr>
          <p:cNvSpPr txBox="1">
            <a:spLocks noChangeArrowheads="1"/>
          </p:cNvSpPr>
          <p:nvPr/>
        </p:nvSpPr>
        <p:spPr bwMode="auto">
          <a:xfrm>
            <a:off x="4787900" y="549275"/>
            <a:ext cx="4321175" cy="30480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gradFill rotWithShape="1">
                  <a:gsLst>
                    <a:gs pos="0">
                      <a:srgbClr val="FF9900"/>
                    </a:gs>
                    <a:gs pos="50000">
                      <a:schemeClr val="bg1"/>
                    </a:gs>
                    <a:gs pos="100000">
                      <a:srgbClr val="FF9900"/>
                    </a:gs>
                  </a:gsLst>
                  <a:lin ang="5400000" scaled="1"/>
                </a:gradFill>
              </a14:hiddenFill>
            </a:ext>
            <a:ext uri="{91240B29-F687-4F45-9708-019B960494DF}">
              <a14:hiddenLine xmlns:a14="http://schemas.microsoft.com/office/drawing/2010/main" w="28575">
                <a:solidFill>
                  <a:schemeClr val="bg1"/>
                </a:solidFill>
                <a:miter lim="800000"/>
                <a:headEnd/>
                <a:tailEnd/>
              </a14:hiddenLine>
            </a:ext>
          </a:extLst>
        </p:spPr>
        <p:txBody>
          <a:bodyPr>
            <a:spAutoFit/>
          </a:bodyPr>
          <a:lstStyle/>
          <a:p>
            <a:pPr algn="l">
              <a:spcBef>
                <a:spcPct val="50000"/>
              </a:spcBef>
            </a:pPr>
            <a:r>
              <a:rPr lang="it-IT" altLang="it-IT" sz="1400" b="1">
                <a:solidFill>
                  <a:schemeClr val="accent2"/>
                </a:solidFill>
              </a:rPr>
              <a:t>ANALISI DEI BISOGNI DELL’ORGANIZZAZIONE</a:t>
            </a:r>
          </a:p>
        </p:txBody>
      </p:sp>
      <p:sp>
        <p:nvSpPr>
          <p:cNvPr id="807941" name="Oval 5">
            <a:extLst>
              <a:ext uri="{FF2B5EF4-FFF2-40B4-BE49-F238E27FC236}">
                <a16:creationId xmlns:a16="http://schemas.microsoft.com/office/drawing/2014/main" id="{2E684E5B-F9C8-7043-ACC4-77D3BC2F1E74}"/>
              </a:ext>
            </a:extLst>
          </p:cNvPr>
          <p:cNvSpPr>
            <a:spLocks noChangeArrowheads="1"/>
          </p:cNvSpPr>
          <p:nvPr/>
        </p:nvSpPr>
        <p:spPr bwMode="auto">
          <a:xfrm>
            <a:off x="1403350" y="1989138"/>
            <a:ext cx="2447925" cy="1079500"/>
          </a:xfrm>
          <a:prstGeom prst="ellipse">
            <a:avLst/>
          </a:prstGeom>
          <a:solidFill>
            <a:srgbClr val="FFFF99"/>
          </a:solidFill>
          <a:ln w="12700">
            <a:solidFill>
              <a:srgbClr val="FFFF99"/>
            </a:solidFill>
            <a:round/>
            <a:headEnd/>
            <a:tailEnd/>
          </a:ln>
          <a:effectLst>
            <a:prstShdw prst="shdw13" dist="53882" dir="13500000">
              <a:schemeClr val="bg2">
                <a:alpha val="50000"/>
              </a:schemeClr>
            </a:prstShdw>
          </a:effectLst>
        </p:spPr>
        <p:txBody>
          <a:bodyPr wrap="none" anchor="ctr"/>
          <a:lstStyle/>
          <a:p>
            <a:r>
              <a:rPr lang="it-IT" altLang="it-IT">
                <a:solidFill>
                  <a:schemeClr val="accent2"/>
                </a:solidFill>
              </a:rPr>
              <a:t>Dati sull’organizzazione</a:t>
            </a:r>
          </a:p>
        </p:txBody>
      </p:sp>
      <p:sp>
        <p:nvSpPr>
          <p:cNvPr id="807943" name="Oval 7">
            <a:extLst>
              <a:ext uri="{FF2B5EF4-FFF2-40B4-BE49-F238E27FC236}">
                <a16:creationId xmlns:a16="http://schemas.microsoft.com/office/drawing/2014/main" id="{BFD3ED01-8AD9-2F4C-8230-C42FABD704A0}"/>
              </a:ext>
            </a:extLst>
          </p:cNvPr>
          <p:cNvSpPr>
            <a:spLocks noChangeArrowheads="1"/>
          </p:cNvSpPr>
          <p:nvPr/>
        </p:nvSpPr>
        <p:spPr bwMode="auto">
          <a:xfrm>
            <a:off x="1403350" y="3357563"/>
            <a:ext cx="2447925" cy="1079500"/>
          </a:xfrm>
          <a:prstGeom prst="ellipse">
            <a:avLst/>
          </a:prstGeom>
          <a:solidFill>
            <a:srgbClr val="33CC33"/>
          </a:solidFill>
          <a:ln w="12700">
            <a:solidFill>
              <a:srgbClr val="33CC33"/>
            </a:solidFill>
            <a:round/>
            <a:headEnd/>
            <a:tailEnd/>
          </a:ln>
          <a:effectLst>
            <a:prstShdw prst="shdw13" dist="53882" dir="13500000">
              <a:schemeClr val="bg2">
                <a:alpha val="50000"/>
              </a:schemeClr>
            </a:prstShdw>
          </a:effectLst>
        </p:spPr>
        <p:txBody>
          <a:bodyPr wrap="none" anchor="ctr"/>
          <a:lstStyle/>
          <a:p>
            <a:r>
              <a:rPr lang="it-IT" altLang="it-IT">
                <a:solidFill>
                  <a:schemeClr val="accent2"/>
                </a:solidFill>
              </a:rPr>
              <a:t>Dati sul personale</a:t>
            </a:r>
          </a:p>
        </p:txBody>
      </p:sp>
      <p:sp>
        <p:nvSpPr>
          <p:cNvPr id="807944" name="Oval 8">
            <a:extLst>
              <a:ext uri="{FF2B5EF4-FFF2-40B4-BE49-F238E27FC236}">
                <a16:creationId xmlns:a16="http://schemas.microsoft.com/office/drawing/2014/main" id="{22A3738C-ECC4-9B46-B327-014EEADC4A43}"/>
              </a:ext>
            </a:extLst>
          </p:cNvPr>
          <p:cNvSpPr>
            <a:spLocks noChangeArrowheads="1"/>
          </p:cNvSpPr>
          <p:nvPr/>
        </p:nvSpPr>
        <p:spPr bwMode="auto">
          <a:xfrm>
            <a:off x="1403350" y="4725988"/>
            <a:ext cx="2447925" cy="1079500"/>
          </a:xfrm>
          <a:prstGeom prst="ellipse">
            <a:avLst/>
          </a:prstGeom>
          <a:solidFill>
            <a:srgbClr val="FF9933"/>
          </a:solidFill>
          <a:ln w="12700">
            <a:solidFill>
              <a:srgbClr val="FF9933"/>
            </a:solidFill>
            <a:round/>
            <a:headEnd/>
            <a:tailEnd/>
          </a:ln>
          <a:effectLst>
            <a:prstShdw prst="shdw13" dist="53882" dir="13500000">
              <a:schemeClr val="bg2">
                <a:alpha val="50000"/>
              </a:schemeClr>
            </a:prstShdw>
          </a:effectLst>
        </p:spPr>
        <p:txBody>
          <a:bodyPr wrap="none" anchor="ctr"/>
          <a:lstStyle/>
          <a:p>
            <a:r>
              <a:rPr lang="it-IT" altLang="it-IT">
                <a:solidFill>
                  <a:schemeClr val="accent2"/>
                </a:solidFill>
              </a:rPr>
              <a:t>Dati sulla formazione</a:t>
            </a:r>
          </a:p>
        </p:txBody>
      </p:sp>
      <p:sp>
        <p:nvSpPr>
          <p:cNvPr id="807945" name="Oval 9">
            <a:extLst>
              <a:ext uri="{FF2B5EF4-FFF2-40B4-BE49-F238E27FC236}">
                <a16:creationId xmlns:a16="http://schemas.microsoft.com/office/drawing/2014/main" id="{3649F45E-3CE8-6A40-851C-43789EB204A4}"/>
              </a:ext>
            </a:extLst>
          </p:cNvPr>
          <p:cNvSpPr>
            <a:spLocks noChangeArrowheads="1"/>
          </p:cNvSpPr>
          <p:nvPr/>
        </p:nvSpPr>
        <p:spPr bwMode="auto">
          <a:xfrm>
            <a:off x="5868988" y="3357563"/>
            <a:ext cx="2447925" cy="1079500"/>
          </a:xfrm>
          <a:prstGeom prst="ellipse">
            <a:avLst/>
          </a:prstGeom>
          <a:solidFill>
            <a:srgbClr val="6666FF"/>
          </a:solidFill>
          <a:ln w="12700">
            <a:solidFill>
              <a:srgbClr val="6666FF"/>
            </a:solidFill>
            <a:round/>
            <a:headEnd/>
            <a:tailEnd/>
          </a:ln>
          <a:effectLst>
            <a:prstShdw prst="shdw13" dist="53882" dir="13500000">
              <a:schemeClr val="bg2">
                <a:alpha val="50000"/>
              </a:schemeClr>
            </a:prstShdw>
          </a:effectLst>
        </p:spPr>
        <p:txBody>
          <a:bodyPr wrap="none" anchor="ctr"/>
          <a:lstStyle/>
          <a:p>
            <a:r>
              <a:rPr lang="it-IT" altLang="it-IT">
                <a:solidFill>
                  <a:schemeClr val="accent2"/>
                </a:solidFill>
              </a:rPr>
              <a:t>Bisogni </a:t>
            </a:r>
          </a:p>
          <a:p>
            <a:r>
              <a:rPr lang="it-IT" altLang="it-IT">
                <a:solidFill>
                  <a:schemeClr val="accent2"/>
                </a:solidFill>
              </a:rPr>
              <a:t>dell’organizzazione</a:t>
            </a:r>
          </a:p>
        </p:txBody>
      </p:sp>
      <p:sp>
        <p:nvSpPr>
          <p:cNvPr id="807946" name="Line 10">
            <a:extLst>
              <a:ext uri="{FF2B5EF4-FFF2-40B4-BE49-F238E27FC236}">
                <a16:creationId xmlns:a16="http://schemas.microsoft.com/office/drawing/2014/main" id="{6186DCE4-9016-444E-99C0-4624D19E24A0}"/>
              </a:ext>
            </a:extLst>
          </p:cNvPr>
          <p:cNvSpPr>
            <a:spLocks noChangeShapeType="1"/>
          </p:cNvSpPr>
          <p:nvPr/>
        </p:nvSpPr>
        <p:spPr bwMode="auto">
          <a:xfrm>
            <a:off x="4067175" y="3860800"/>
            <a:ext cx="1441450" cy="0"/>
          </a:xfrm>
          <a:prstGeom prst="line">
            <a:avLst/>
          </a:prstGeom>
          <a:noFill/>
          <a:ln w="38100">
            <a:solidFill>
              <a:schemeClr val="accent2"/>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
        <p:nvSpPr>
          <p:cNvPr id="807947" name="Line 11">
            <a:extLst>
              <a:ext uri="{FF2B5EF4-FFF2-40B4-BE49-F238E27FC236}">
                <a16:creationId xmlns:a16="http://schemas.microsoft.com/office/drawing/2014/main" id="{B118EE16-0DDA-B44E-BBE6-C59354C94CBA}"/>
              </a:ext>
            </a:extLst>
          </p:cNvPr>
          <p:cNvSpPr>
            <a:spLocks noChangeShapeType="1"/>
          </p:cNvSpPr>
          <p:nvPr/>
        </p:nvSpPr>
        <p:spPr bwMode="auto">
          <a:xfrm>
            <a:off x="3995738" y="2636838"/>
            <a:ext cx="1871662" cy="936625"/>
          </a:xfrm>
          <a:prstGeom prst="line">
            <a:avLst/>
          </a:prstGeom>
          <a:noFill/>
          <a:ln w="38100">
            <a:solidFill>
              <a:schemeClr val="accent2"/>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
        <p:nvSpPr>
          <p:cNvPr id="807948" name="Line 12">
            <a:extLst>
              <a:ext uri="{FF2B5EF4-FFF2-40B4-BE49-F238E27FC236}">
                <a16:creationId xmlns:a16="http://schemas.microsoft.com/office/drawing/2014/main" id="{300703CB-8463-494E-B290-413388D8E095}"/>
              </a:ext>
            </a:extLst>
          </p:cNvPr>
          <p:cNvSpPr>
            <a:spLocks noChangeShapeType="1"/>
          </p:cNvSpPr>
          <p:nvPr/>
        </p:nvSpPr>
        <p:spPr bwMode="auto">
          <a:xfrm flipV="1">
            <a:off x="3995738" y="4221163"/>
            <a:ext cx="1800225" cy="1079500"/>
          </a:xfrm>
          <a:prstGeom prst="line">
            <a:avLst/>
          </a:prstGeom>
          <a:noFill/>
          <a:ln w="38100">
            <a:solidFill>
              <a:schemeClr val="accent2"/>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
        <p:nvSpPr>
          <p:cNvPr id="807949" name="Line 13">
            <a:extLst>
              <a:ext uri="{FF2B5EF4-FFF2-40B4-BE49-F238E27FC236}">
                <a16:creationId xmlns:a16="http://schemas.microsoft.com/office/drawing/2014/main" id="{9359B228-D258-194D-8F2D-0A3127CF6A1F}"/>
              </a:ext>
            </a:extLst>
          </p:cNvPr>
          <p:cNvSpPr>
            <a:spLocks noChangeShapeType="1"/>
          </p:cNvSpPr>
          <p:nvPr/>
        </p:nvSpPr>
        <p:spPr bwMode="auto">
          <a:xfrm>
            <a:off x="2700338" y="476250"/>
            <a:ext cx="6443662" cy="0"/>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07950" name="Text Box 14">
            <a:extLst>
              <a:ext uri="{FF2B5EF4-FFF2-40B4-BE49-F238E27FC236}">
                <a16:creationId xmlns:a16="http://schemas.microsoft.com/office/drawing/2014/main" id="{685E4B13-09CC-1D41-96E9-288ADB54E158}"/>
              </a:ext>
            </a:extLst>
          </p:cNvPr>
          <p:cNvSpPr txBox="1">
            <a:spLocks noChangeArrowheads="1"/>
          </p:cNvSpPr>
          <p:nvPr/>
        </p:nvSpPr>
        <p:spPr bwMode="auto">
          <a:xfrm>
            <a:off x="2124075" y="115888"/>
            <a:ext cx="36004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b="1" dirty="0">
                <a:solidFill>
                  <a:srgbClr val="FF0000"/>
                </a:solidFill>
                <a:effectLst>
                  <a:outerShdw blurRad="38100" dist="38100" dir="2700000" algn="tl">
                    <a:srgbClr val="C0C0C0"/>
                  </a:outerShdw>
                </a:effectLst>
              </a:rPr>
              <a:t>ANALISI DEI BISOGNI</a:t>
            </a:r>
          </a:p>
        </p:txBody>
      </p:sp>
    </p:spTree>
    <p:extLst>
      <p:ext uri="{BB962C8B-B14F-4D97-AF65-F5344CB8AC3E}">
        <p14:creationId xmlns:p14="http://schemas.microsoft.com/office/powerpoint/2010/main" val="42537478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988" name="Text Box 4">
            <a:extLst>
              <a:ext uri="{FF2B5EF4-FFF2-40B4-BE49-F238E27FC236}">
                <a16:creationId xmlns:a16="http://schemas.microsoft.com/office/drawing/2014/main" id="{FB567CCB-CAF3-4E46-BD08-2553CA2FBEEF}"/>
              </a:ext>
            </a:extLst>
          </p:cNvPr>
          <p:cNvSpPr txBox="1">
            <a:spLocks noChangeArrowheads="1"/>
          </p:cNvSpPr>
          <p:nvPr/>
        </p:nvSpPr>
        <p:spPr bwMode="auto">
          <a:xfrm>
            <a:off x="4787900" y="549275"/>
            <a:ext cx="4321175" cy="30480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gradFill rotWithShape="1">
                  <a:gsLst>
                    <a:gs pos="0">
                      <a:srgbClr val="FF9900"/>
                    </a:gs>
                    <a:gs pos="50000">
                      <a:schemeClr val="bg1"/>
                    </a:gs>
                    <a:gs pos="100000">
                      <a:srgbClr val="FF9900"/>
                    </a:gs>
                  </a:gsLst>
                  <a:lin ang="5400000" scaled="1"/>
                </a:gradFill>
              </a14:hiddenFill>
            </a:ext>
            <a:ext uri="{91240B29-F687-4F45-9708-019B960494DF}">
              <a14:hiddenLine xmlns:a14="http://schemas.microsoft.com/office/drawing/2010/main" w="28575">
                <a:solidFill>
                  <a:schemeClr val="bg1"/>
                </a:solidFill>
                <a:miter lim="800000"/>
                <a:headEnd/>
                <a:tailEnd/>
              </a14:hiddenLine>
            </a:ext>
          </a:extLst>
        </p:spPr>
        <p:txBody>
          <a:bodyPr>
            <a:spAutoFit/>
          </a:bodyPr>
          <a:lstStyle/>
          <a:p>
            <a:pPr algn="l">
              <a:spcBef>
                <a:spcPct val="50000"/>
              </a:spcBef>
            </a:pPr>
            <a:r>
              <a:rPr lang="it-IT" altLang="it-IT" sz="1400" b="1">
                <a:solidFill>
                  <a:schemeClr val="accent2"/>
                </a:solidFill>
              </a:rPr>
              <a:t>ANALISI DEI BISOGNI DELL’ORGANIZZAZIONE</a:t>
            </a:r>
          </a:p>
        </p:txBody>
      </p:sp>
      <p:sp>
        <p:nvSpPr>
          <p:cNvPr id="809989" name="Line 5">
            <a:extLst>
              <a:ext uri="{FF2B5EF4-FFF2-40B4-BE49-F238E27FC236}">
                <a16:creationId xmlns:a16="http://schemas.microsoft.com/office/drawing/2014/main" id="{DB4A46EA-3EBD-D44F-8B85-22701DD835C7}"/>
              </a:ext>
            </a:extLst>
          </p:cNvPr>
          <p:cNvSpPr>
            <a:spLocks noChangeShapeType="1"/>
          </p:cNvSpPr>
          <p:nvPr/>
        </p:nvSpPr>
        <p:spPr bwMode="auto">
          <a:xfrm>
            <a:off x="2700338" y="476250"/>
            <a:ext cx="6443662" cy="0"/>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09990" name="Text Box 6">
            <a:extLst>
              <a:ext uri="{FF2B5EF4-FFF2-40B4-BE49-F238E27FC236}">
                <a16:creationId xmlns:a16="http://schemas.microsoft.com/office/drawing/2014/main" id="{215C7243-F6BC-C047-AB1A-69EE880AF9E0}"/>
              </a:ext>
            </a:extLst>
          </p:cNvPr>
          <p:cNvSpPr txBox="1">
            <a:spLocks noChangeArrowheads="1"/>
          </p:cNvSpPr>
          <p:nvPr/>
        </p:nvSpPr>
        <p:spPr bwMode="auto">
          <a:xfrm>
            <a:off x="2124075" y="115888"/>
            <a:ext cx="36004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b="1" dirty="0">
                <a:solidFill>
                  <a:srgbClr val="FF0000"/>
                </a:solidFill>
                <a:effectLst>
                  <a:outerShdw blurRad="38100" dist="38100" dir="2700000" algn="tl">
                    <a:srgbClr val="C0C0C0"/>
                  </a:outerShdw>
                </a:effectLst>
              </a:rPr>
              <a:t>ANALISI DEI BISOGNI</a:t>
            </a:r>
          </a:p>
        </p:txBody>
      </p:sp>
      <p:sp>
        <p:nvSpPr>
          <p:cNvPr id="809991" name="Oval 7">
            <a:extLst>
              <a:ext uri="{FF2B5EF4-FFF2-40B4-BE49-F238E27FC236}">
                <a16:creationId xmlns:a16="http://schemas.microsoft.com/office/drawing/2014/main" id="{4BA36E70-6B3E-7A40-A750-AD4688F57A0E}"/>
              </a:ext>
            </a:extLst>
          </p:cNvPr>
          <p:cNvSpPr>
            <a:spLocks noChangeArrowheads="1"/>
          </p:cNvSpPr>
          <p:nvPr/>
        </p:nvSpPr>
        <p:spPr bwMode="auto">
          <a:xfrm>
            <a:off x="1403350" y="1125538"/>
            <a:ext cx="2447925" cy="1079500"/>
          </a:xfrm>
          <a:prstGeom prst="ellipse">
            <a:avLst/>
          </a:prstGeom>
          <a:solidFill>
            <a:srgbClr val="FFFF99"/>
          </a:solidFill>
          <a:ln w="12700">
            <a:solidFill>
              <a:srgbClr val="FFFF99"/>
            </a:solidFill>
            <a:round/>
            <a:headEnd/>
            <a:tailEnd/>
          </a:ln>
          <a:effectLst>
            <a:prstShdw prst="shdw13" dist="53882" dir="13500000">
              <a:schemeClr val="bg2">
                <a:alpha val="50000"/>
              </a:schemeClr>
            </a:prstShdw>
          </a:effectLst>
        </p:spPr>
        <p:txBody>
          <a:bodyPr wrap="none" anchor="ctr"/>
          <a:lstStyle/>
          <a:p>
            <a:r>
              <a:rPr lang="it-IT" altLang="it-IT">
                <a:solidFill>
                  <a:schemeClr val="accent2"/>
                </a:solidFill>
              </a:rPr>
              <a:t>Dati sull’organizzazione</a:t>
            </a:r>
          </a:p>
        </p:txBody>
      </p:sp>
      <p:sp>
        <p:nvSpPr>
          <p:cNvPr id="809992" name="Text Box 8">
            <a:extLst>
              <a:ext uri="{FF2B5EF4-FFF2-40B4-BE49-F238E27FC236}">
                <a16:creationId xmlns:a16="http://schemas.microsoft.com/office/drawing/2014/main" id="{8F52B110-D1A2-6F44-A2C4-901C947F96C8}"/>
              </a:ext>
            </a:extLst>
          </p:cNvPr>
          <p:cNvSpPr txBox="1">
            <a:spLocks noChangeArrowheads="1"/>
          </p:cNvSpPr>
          <p:nvPr/>
        </p:nvSpPr>
        <p:spPr bwMode="auto">
          <a:xfrm>
            <a:off x="3348038" y="2997200"/>
            <a:ext cx="5327650" cy="270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it-IT" altLang="it-IT"/>
              <a:t>Organigramma</a:t>
            </a:r>
          </a:p>
          <a:p>
            <a:pPr algn="l">
              <a:spcBef>
                <a:spcPct val="50000"/>
              </a:spcBef>
            </a:pPr>
            <a:r>
              <a:rPr lang="it-IT" altLang="it-IT"/>
              <a:t>Mission e Vision (aziendali e di reparto)</a:t>
            </a:r>
          </a:p>
          <a:p>
            <a:pPr algn="l">
              <a:spcBef>
                <a:spcPct val="50000"/>
              </a:spcBef>
            </a:pPr>
            <a:r>
              <a:rPr lang="it-IT" altLang="it-IT"/>
              <a:t>Clima, cultura e valori</a:t>
            </a:r>
          </a:p>
          <a:p>
            <a:pPr algn="l">
              <a:spcBef>
                <a:spcPct val="50000"/>
              </a:spcBef>
            </a:pPr>
            <a:r>
              <a:rPr lang="it-IT" altLang="it-IT"/>
              <a:t>Flussi comunicativi, sistema di controllo, procedure</a:t>
            </a:r>
          </a:p>
          <a:p>
            <a:pPr algn="l">
              <a:spcBef>
                <a:spcPct val="50000"/>
              </a:spcBef>
            </a:pPr>
            <a:r>
              <a:rPr lang="it-IT" altLang="it-IT"/>
              <a:t>Impianti, attrezzature, metodi di lavoro, know-how</a:t>
            </a:r>
          </a:p>
          <a:p>
            <a:pPr algn="l">
              <a:spcBef>
                <a:spcPct val="50000"/>
              </a:spcBef>
            </a:pPr>
            <a:r>
              <a:rPr lang="it-IT" altLang="it-IT"/>
              <a:t>Altre informazioni che possono essere utili</a:t>
            </a:r>
          </a:p>
        </p:txBody>
      </p:sp>
      <p:sp>
        <p:nvSpPr>
          <p:cNvPr id="809993" name="Line 9">
            <a:extLst>
              <a:ext uri="{FF2B5EF4-FFF2-40B4-BE49-F238E27FC236}">
                <a16:creationId xmlns:a16="http://schemas.microsoft.com/office/drawing/2014/main" id="{71F3F80A-2896-0B4E-9E88-B26959FD7D79}"/>
              </a:ext>
            </a:extLst>
          </p:cNvPr>
          <p:cNvSpPr>
            <a:spLocks noChangeShapeType="1"/>
          </p:cNvSpPr>
          <p:nvPr/>
        </p:nvSpPr>
        <p:spPr bwMode="auto">
          <a:xfrm>
            <a:off x="2627313" y="2349500"/>
            <a:ext cx="0" cy="2951163"/>
          </a:xfrm>
          <a:prstGeom prst="line">
            <a:avLst/>
          </a:prstGeom>
          <a:noFill/>
          <a:ln w="28575">
            <a:solidFill>
              <a:schemeClr val="accent2"/>
            </a:solidFill>
            <a:round/>
            <a:headEnd/>
            <a:tailEn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
        <p:nvSpPr>
          <p:cNvPr id="809995" name="Line 11">
            <a:extLst>
              <a:ext uri="{FF2B5EF4-FFF2-40B4-BE49-F238E27FC236}">
                <a16:creationId xmlns:a16="http://schemas.microsoft.com/office/drawing/2014/main" id="{E77028AC-878D-1A4E-B244-DCF1F06D2FE9}"/>
              </a:ext>
            </a:extLst>
          </p:cNvPr>
          <p:cNvSpPr>
            <a:spLocks noChangeShapeType="1"/>
          </p:cNvSpPr>
          <p:nvPr/>
        </p:nvSpPr>
        <p:spPr bwMode="auto">
          <a:xfrm>
            <a:off x="2627313" y="5300663"/>
            <a:ext cx="576262" cy="0"/>
          </a:xfrm>
          <a:prstGeom prst="line">
            <a:avLst/>
          </a:prstGeom>
          <a:noFill/>
          <a:ln w="28575">
            <a:solidFill>
              <a:schemeClr val="accent2"/>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
        <p:nvSpPr>
          <p:cNvPr id="809996" name="Line 12">
            <a:extLst>
              <a:ext uri="{FF2B5EF4-FFF2-40B4-BE49-F238E27FC236}">
                <a16:creationId xmlns:a16="http://schemas.microsoft.com/office/drawing/2014/main" id="{CC3B6F81-E1B1-364D-8DEB-A5AE2CA03F3A}"/>
              </a:ext>
            </a:extLst>
          </p:cNvPr>
          <p:cNvSpPr>
            <a:spLocks noChangeShapeType="1"/>
          </p:cNvSpPr>
          <p:nvPr/>
        </p:nvSpPr>
        <p:spPr bwMode="auto">
          <a:xfrm>
            <a:off x="2627313" y="4868863"/>
            <a:ext cx="576262" cy="0"/>
          </a:xfrm>
          <a:prstGeom prst="line">
            <a:avLst/>
          </a:prstGeom>
          <a:noFill/>
          <a:ln w="28575">
            <a:solidFill>
              <a:schemeClr val="accent2"/>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
        <p:nvSpPr>
          <p:cNvPr id="809997" name="Line 13">
            <a:extLst>
              <a:ext uri="{FF2B5EF4-FFF2-40B4-BE49-F238E27FC236}">
                <a16:creationId xmlns:a16="http://schemas.microsoft.com/office/drawing/2014/main" id="{82C25298-F5C9-924B-850D-8B71ACC5530F}"/>
              </a:ext>
            </a:extLst>
          </p:cNvPr>
          <p:cNvSpPr>
            <a:spLocks noChangeShapeType="1"/>
          </p:cNvSpPr>
          <p:nvPr/>
        </p:nvSpPr>
        <p:spPr bwMode="auto">
          <a:xfrm>
            <a:off x="2627313" y="4437063"/>
            <a:ext cx="576262" cy="0"/>
          </a:xfrm>
          <a:prstGeom prst="line">
            <a:avLst/>
          </a:prstGeom>
          <a:noFill/>
          <a:ln w="28575">
            <a:solidFill>
              <a:schemeClr val="accent2"/>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
        <p:nvSpPr>
          <p:cNvPr id="809998" name="Line 14">
            <a:extLst>
              <a:ext uri="{FF2B5EF4-FFF2-40B4-BE49-F238E27FC236}">
                <a16:creationId xmlns:a16="http://schemas.microsoft.com/office/drawing/2014/main" id="{ED822720-D7FB-E248-8EFF-8EFC647CFFC2}"/>
              </a:ext>
            </a:extLst>
          </p:cNvPr>
          <p:cNvSpPr>
            <a:spLocks noChangeShapeType="1"/>
          </p:cNvSpPr>
          <p:nvPr/>
        </p:nvSpPr>
        <p:spPr bwMode="auto">
          <a:xfrm>
            <a:off x="2627313" y="4005263"/>
            <a:ext cx="576262" cy="0"/>
          </a:xfrm>
          <a:prstGeom prst="line">
            <a:avLst/>
          </a:prstGeom>
          <a:noFill/>
          <a:ln w="28575">
            <a:solidFill>
              <a:schemeClr val="accent2"/>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
        <p:nvSpPr>
          <p:cNvPr id="809999" name="Line 15">
            <a:extLst>
              <a:ext uri="{FF2B5EF4-FFF2-40B4-BE49-F238E27FC236}">
                <a16:creationId xmlns:a16="http://schemas.microsoft.com/office/drawing/2014/main" id="{B51B9164-1DAC-254C-8437-CB9EF106F0D7}"/>
              </a:ext>
            </a:extLst>
          </p:cNvPr>
          <p:cNvSpPr>
            <a:spLocks noChangeShapeType="1"/>
          </p:cNvSpPr>
          <p:nvPr/>
        </p:nvSpPr>
        <p:spPr bwMode="auto">
          <a:xfrm>
            <a:off x="2627313" y="3573463"/>
            <a:ext cx="576262" cy="0"/>
          </a:xfrm>
          <a:prstGeom prst="line">
            <a:avLst/>
          </a:prstGeom>
          <a:noFill/>
          <a:ln w="28575">
            <a:solidFill>
              <a:schemeClr val="accent2"/>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
        <p:nvSpPr>
          <p:cNvPr id="810000" name="Line 16">
            <a:extLst>
              <a:ext uri="{FF2B5EF4-FFF2-40B4-BE49-F238E27FC236}">
                <a16:creationId xmlns:a16="http://schemas.microsoft.com/office/drawing/2014/main" id="{2A17BE98-D332-B649-A134-BE6101BA5458}"/>
              </a:ext>
            </a:extLst>
          </p:cNvPr>
          <p:cNvSpPr>
            <a:spLocks noChangeShapeType="1"/>
          </p:cNvSpPr>
          <p:nvPr/>
        </p:nvSpPr>
        <p:spPr bwMode="auto">
          <a:xfrm>
            <a:off x="2627313" y="3213100"/>
            <a:ext cx="576262" cy="0"/>
          </a:xfrm>
          <a:prstGeom prst="line">
            <a:avLst/>
          </a:prstGeom>
          <a:noFill/>
          <a:ln w="28575">
            <a:solidFill>
              <a:schemeClr val="accent2"/>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Tree>
    <p:extLst>
      <p:ext uri="{BB962C8B-B14F-4D97-AF65-F5344CB8AC3E}">
        <p14:creationId xmlns:p14="http://schemas.microsoft.com/office/powerpoint/2010/main" val="11581829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1012" name="Text Box 4">
            <a:extLst>
              <a:ext uri="{FF2B5EF4-FFF2-40B4-BE49-F238E27FC236}">
                <a16:creationId xmlns:a16="http://schemas.microsoft.com/office/drawing/2014/main" id="{A397BDAF-A71B-A244-A88F-7D8F0C500177}"/>
              </a:ext>
            </a:extLst>
          </p:cNvPr>
          <p:cNvSpPr txBox="1">
            <a:spLocks noChangeArrowheads="1"/>
          </p:cNvSpPr>
          <p:nvPr/>
        </p:nvSpPr>
        <p:spPr bwMode="auto">
          <a:xfrm>
            <a:off x="4787900" y="549275"/>
            <a:ext cx="4321175" cy="30480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gradFill rotWithShape="1">
                  <a:gsLst>
                    <a:gs pos="0">
                      <a:srgbClr val="FF9900"/>
                    </a:gs>
                    <a:gs pos="50000">
                      <a:schemeClr val="bg1"/>
                    </a:gs>
                    <a:gs pos="100000">
                      <a:srgbClr val="FF9900"/>
                    </a:gs>
                  </a:gsLst>
                  <a:lin ang="5400000" scaled="1"/>
                </a:gradFill>
              </a14:hiddenFill>
            </a:ext>
            <a:ext uri="{91240B29-F687-4F45-9708-019B960494DF}">
              <a14:hiddenLine xmlns:a14="http://schemas.microsoft.com/office/drawing/2010/main" w="28575">
                <a:solidFill>
                  <a:schemeClr val="bg1"/>
                </a:solidFill>
                <a:miter lim="800000"/>
                <a:headEnd/>
                <a:tailEnd/>
              </a14:hiddenLine>
            </a:ext>
          </a:extLst>
        </p:spPr>
        <p:txBody>
          <a:bodyPr>
            <a:spAutoFit/>
          </a:bodyPr>
          <a:lstStyle/>
          <a:p>
            <a:pPr algn="l">
              <a:spcBef>
                <a:spcPct val="50000"/>
              </a:spcBef>
            </a:pPr>
            <a:r>
              <a:rPr lang="it-IT" altLang="it-IT" sz="1400" b="1">
                <a:solidFill>
                  <a:schemeClr val="accent2"/>
                </a:solidFill>
              </a:rPr>
              <a:t>ANALISI DEI BISOGNI DELL’ORGANIZZAZIONE</a:t>
            </a:r>
          </a:p>
        </p:txBody>
      </p:sp>
      <p:sp>
        <p:nvSpPr>
          <p:cNvPr id="811013" name="Line 5">
            <a:extLst>
              <a:ext uri="{FF2B5EF4-FFF2-40B4-BE49-F238E27FC236}">
                <a16:creationId xmlns:a16="http://schemas.microsoft.com/office/drawing/2014/main" id="{1DC1CE51-3726-114B-B7F8-B2E41F5D4518}"/>
              </a:ext>
            </a:extLst>
          </p:cNvPr>
          <p:cNvSpPr>
            <a:spLocks noChangeShapeType="1"/>
          </p:cNvSpPr>
          <p:nvPr/>
        </p:nvSpPr>
        <p:spPr bwMode="auto">
          <a:xfrm>
            <a:off x="2700338" y="476250"/>
            <a:ext cx="6443662" cy="0"/>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11014" name="Text Box 6">
            <a:extLst>
              <a:ext uri="{FF2B5EF4-FFF2-40B4-BE49-F238E27FC236}">
                <a16:creationId xmlns:a16="http://schemas.microsoft.com/office/drawing/2014/main" id="{A45336FD-2D83-4C4F-9F65-F99DFBEF2728}"/>
              </a:ext>
            </a:extLst>
          </p:cNvPr>
          <p:cNvSpPr txBox="1">
            <a:spLocks noChangeArrowheads="1"/>
          </p:cNvSpPr>
          <p:nvPr/>
        </p:nvSpPr>
        <p:spPr bwMode="auto">
          <a:xfrm>
            <a:off x="2124075" y="115888"/>
            <a:ext cx="36004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b="1" dirty="0">
                <a:solidFill>
                  <a:srgbClr val="FF0000"/>
                </a:solidFill>
                <a:effectLst>
                  <a:outerShdw blurRad="38100" dist="38100" dir="2700000" algn="tl">
                    <a:srgbClr val="C0C0C0"/>
                  </a:outerShdw>
                </a:effectLst>
              </a:rPr>
              <a:t>ANALISI DEI BISOGNI</a:t>
            </a:r>
          </a:p>
        </p:txBody>
      </p:sp>
      <p:sp>
        <p:nvSpPr>
          <p:cNvPr id="811015" name="Oval 7">
            <a:extLst>
              <a:ext uri="{FF2B5EF4-FFF2-40B4-BE49-F238E27FC236}">
                <a16:creationId xmlns:a16="http://schemas.microsoft.com/office/drawing/2014/main" id="{3250BD91-0732-5C44-86F1-6D71C5DEDFE5}"/>
              </a:ext>
            </a:extLst>
          </p:cNvPr>
          <p:cNvSpPr>
            <a:spLocks noChangeArrowheads="1"/>
          </p:cNvSpPr>
          <p:nvPr/>
        </p:nvSpPr>
        <p:spPr bwMode="auto">
          <a:xfrm>
            <a:off x="1187450" y="1341438"/>
            <a:ext cx="2447925" cy="1079500"/>
          </a:xfrm>
          <a:prstGeom prst="ellipse">
            <a:avLst/>
          </a:prstGeom>
          <a:solidFill>
            <a:srgbClr val="33CC33"/>
          </a:solidFill>
          <a:ln w="12700">
            <a:solidFill>
              <a:srgbClr val="33CC33"/>
            </a:solidFill>
            <a:round/>
            <a:headEnd/>
            <a:tailEnd/>
          </a:ln>
          <a:effectLst>
            <a:prstShdw prst="shdw13" dist="53882" dir="13500000">
              <a:schemeClr val="bg2">
                <a:alpha val="50000"/>
              </a:schemeClr>
            </a:prstShdw>
          </a:effectLst>
        </p:spPr>
        <p:txBody>
          <a:bodyPr wrap="none" anchor="ctr"/>
          <a:lstStyle/>
          <a:p>
            <a:r>
              <a:rPr lang="it-IT" altLang="it-IT">
                <a:solidFill>
                  <a:schemeClr val="accent2"/>
                </a:solidFill>
              </a:rPr>
              <a:t>Dati sul personale</a:t>
            </a:r>
          </a:p>
        </p:txBody>
      </p:sp>
      <p:sp>
        <p:nvSpPr>
          <p:cNvPr id="811017" name="Line 9">
            <a:extLst>
              <a:ext uri="{FF2B5EF4-FFF2-40B4-BE49-F238E27FC236}">
                <a16:creationId xmlns:a16="http://schemas.microsoft.com/office/drawing/2014/main" id="{9981F6F6-625C-9A40-9009-435B7D8D1374}"/>
              </a:ext>
            </a:extLst>
          </p:cNvPr>
          <p:cNvSpPr>
            <a:spLocks noChangeShapeType="1"/>
          </p:cNvSpPr>
          <p:nvPr/>
        </p:nvSpPr>
        <p:spPr bwMode="auto">
          <a:xfrm>
            <a:off x="2411413" y="3068638"/>
            <a:ext cx="2016125" cy="0"/>
          </a:xfrm>
          <a:prstGeom prst="line">
            <a:avLst/>
          </a:prstGeom>
          <a:noFill/>
          <a:ln w="28575">
            <a:solidFill>
              <a:schemeClr val="accent2"/>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
        <p:nvSpPr>
          <p:cNvPr id="811019" name="Text Box 11">
            <a:extLst>
              <a:ext uri="{FF2B5EF4-FFF2-40B4-BE49-F238E27FC236}">
                <a16:creationId xmlns:a16="http://schemas.microsoft.com/office/drawing/2014/main" id="{1CF4B217-B950-B649-903B-AC45F9456504}"/>
              </a:ext>
            </a:extLst>
          </p:cNvPr>
          <p:cNvSpPr txBox="1">
            <a:spLocks noChangeArrowheads="1"/>
          </p:cNvSpPr>
          <p:nvPr/>
        </p:nvSpPr>
        <p:spPr bwMode="auto">
          <a:xfrm>
            <a:off x="4787900" y="2852738"/>
            <a:ext cx="4032250" cy="2292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a:t>Caratteristiche oggettive possedute dai dipendenti</a:t>
            </a:r>
          </a:p>
          <a:p>
            <a:pPr algn="l">
              <a:spcBef>
                <a:spcPct val="50000"/>
              </a:spcBef>
              <a:buFontTx/>
              <a:buBlip>
                <a:blip r:embed="rId3"/>
              </a:buBlip>
            </a:pPr>
            <a:r>
              <a:rPr lang="it-IT" altLang="it-IT"/>
              <a:t> </a:t>
            </a:r>
            <a:r>
              <a:rPr lang="it-IT" altLang="it-IT">
                <a:solidFill>
                  <a:srgbClr val="A50021"/>
                </a:solidFill>
              </a:rPr>
              <a:t>età</a:t>
            </a:r>
          </a:p>
          <a:p>
            <a:pPr algn="l">
              <a:spcBef>
                <a:spcPct val="50000"/>
              </a:spcBef>
              <a:buFontTx/>
              <a:buBlip>
                <a:blip r:embed="rId3"/>
              </a:buBlip>
            </a:pPr>
            <a:r>
              <a:rPr lang="it-IT" altLang="it-IT">
                <a:solidFill>
                  <a:srgbClr val="A50021"/>
                </a:solidFill>
              </a:rPr>
              <a:t> titolo di studio</a:t>
            </a:r>
          </a:p>
          <a:p>
            <a:pPr algn="l">
              <a:spcBef>
                <a:spcPct val="50000"/>
              </a:spcBef>
              <a:buFontTx/>
              <a:buBlip>
                <a:blip r:embed="rId3"/>
              </a:buBlip>
            </a:pPr>
            <a:r>
              <a:rPr lang="it-IT" altLang="it-IT">
                <a:solidFill>
                  <a:srgbClr val="A50021"/>
                </a:solidFill>
              </a:rPr>
              <a:t> anzianità aziendale</a:t>
            </a:r>
          </a:p>
          <a:p>
            <a:pPr algn="l">
              <a:spcBef>
                <a:spcPct val="50000"/>
              </a:spcBef>
              <a:buFontTx/>
              <a:buBlip>
                <a:blip r:embed="rId3"/>
              </a:buBlip>
            </a:pPr>
            <a:r>
              <a:rPr lang="it-IT" altLang="it-IT">
                <a:solidFill>
                  <a:srgbClr val="A50021"/>
                </a:solidFill>
              </a:rPr>
              <a:t> iter professionale</a:t>
            </a:r>
          </a:p>
        </p:txBody>
      </p:sp>
      <p:sp>
        <p:nvSpPr>
          <p:cNvPr id="811020" name="Text Box 12">
            <a:extLst>
              <a:ext uri="{FF2B5EF4-FFF2-40B4-BE49-F238E27FC236}">
                <a16:creationId xmlns:a16="http://schemas.microsoft.com/office/drawing/2014/main" id="{9270C6DB-A818-634D-BD7C-484221656B2D}"/>
              </a:ext>
            </a:extLst>
          </p:cNvPr>
          <p:cNvSpPr txBox="1">
            <a:spLocks noChangeArrowheads="1"/>
          </p:cNvSpPr>
          <p:nvPr/>
        </p:nvSpPr>
        <p:spPr bwMode="auto">
          <a:xfrm>
            <a:off x="539750" y="4365625"/>
            <a:ext cx="3527425" cy="187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a:t>Caratteristiche inerenti il comportamento organizzativo</a:t>
            </a:r>
          </a:p>
          <a:p>
            <a:pPr algn="l">
              <a:spcBef>
                <a:spcPct val="50000"/>
              </a:spcBef>
              <a:buFontTx/>
              <a:buBlip>
                <a:blip r:embed="rId3"/>
              </a:buBlip>
            </a:pPr>
            <a:r>
              <a:rPr lang="it-IT" altLang="it-IT"/>
              <a:t> </a:t>
            </a:r>
            <a:r>
              <a:rPr lang="it-IT" altLang="it-IT">
                <a:solidFill>
                  <a:srgbClr val="A50021"/>
                </a:solidFill>
              </a:rPr>
              <a:t>assenteismo</a:t>
            </a:r>
          </a:p>
          <a:p>
            <a:pPr algn="l">
              <a:spcBef>
                <a:spcPct val="50000"/>
              </a:spcBef>
              <a:buFontTx/>
              <a:buBlip>
                <a:blip r:embed="rId3"/>
              </a:buBlip>
            </a:pPr>
            <a:r>
              <a:rPr lang="it-IT" altLang="it-IT">
                <a:solidFill>
                  <a:srgbClr val="A50021"/>
                </a:solidFill>
              </a:rPr>
              <a:t> dimissioni</a:t>
            </a:r>
          </a:p>
          <a:p>
            <a:pPr algn="l">
              <a:spcBef>
                <a:spcPct val="50000"/>
              </a:spcBef>
              <a:buFontTx/>
              <a:buBlip>
                <a:blip r:embed="rId3"/>
              </a:buBlip>
            </a:pPr>
            <a:r>
              <a:rPr lang="it-IT" altLang="it-IT">
                <a:solidFill>
                  <a:srgbClr val="A50021"/>
                </a:solidFill>
              </a:rPr>
              <a:t> turn-over</a:t>
            </a:r>
          </a:p>
        </p:txBody>
      </p:sp>
      <p:sp>
        <p:nvSpPr>
          <p:cNvPr id="811021" name="Line 13">
            <a:extLst>
              <a:ext uri="{FF2B5EF4-FFF2-40B4-BE49-F238E27FC236}">
                <a16:creationId xmlns:a16="http://schemas.microsoft.com/office/drawing/2014/main" id="{1BC8F19B-9FF4-8E4C-B9AA-77D567A984B2}"/>
              </a:ext>
            </a:extLst>
          </p:cNvPr>
          <p:cNvSpPr>
            <a:spLocks noChangeShapeType="1"/>
          </p:cNvSpPr>
          <p:nvPr/>
        </p:nvSpPr>
        <p:spPr bwMode="auto">
          <a:xfrm>
            <a:off x="2411413" y="2565400"/>
            <a:ext cx="0" cy="1727200"/>
          </a:xfrm>
          <a:prstGeom prst="line">
            <a:avLst/>
          </a:prstGeom>
          <a:noFill/>
          <a:ln w="28575">
            <a:solidFill>
              <a:schemeClr val="accent2"/>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Tree>
    <p:extLst>
      <p:ext uri="{BB962C8B-B14F-4D97-AF65-F5344CB8AC3E}">
        <p14:creationId xmlns:p14="http://schemas.microsoft.com/office/powerpoint/2010/main" val="23405697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2036" name="Text Box 4">
            <a:extLst>
              <a:ext uri="{FF2B5EF4-FFF2-40B4-BE49-F238E27FC236}">
                <a16:creationId xmlns:a16="http://schemas.microsoft.com/office/drawing/2014/main" id="{623746B0-0DC6-5644-97CA-9D77A6E7CE06}"/>
              </a:ext>
            </a:extLst>
          </p:cNvPr>
          <p:cNvSpPr txBox="1">
            <a:spLocks noChangeArrowheads="1"/>
          </p:cNvSpPr>
          <p:nvPr/>
        </p:nvSpPr>
        <p:spPr bwMode="auto">
          <a:xfrm>
            <a:off x="4787900" y="549275"/>
            <a:ext cx="4321175" cy="30480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gradFill rotWithShape="1">
                  <a:gsLst>
                    <a:gs pos="0">
                      <a:srgbClr val="FF9900"/>
                    </a:gs>
                    <a:gs pos="50000">
                      <a:schemeClr val="bg1"/>
                    </a:gs>
                    <a:gs pos="100000">
                      <a:srgbClr val="FF9900"/>
                    </a:gs>
                  </a:gsLst>
                  <a:lin ang="5400000" scaled="1"/>
                </a:gradFill>
              </a14:hiddenFill>
            </a:ext>
            <a:ext uri="{91240B29-F687-4F45-9708-019B960494DF}">
              <a14:hiddenLine xmlns:a14="http://schemas.microsoft.com/office/drawing/2010/main" w="28575">
                <a:solidFill>
                  <a:schemeClr val="bg1"/>
                </a:solidFill>
                <a:miter lim="800000"/>
                <a:headEnd/>
                <a:tailEnd/>
              </a14:hiddenLine>
            </a:ext>
          </a:extLst>
        </p:spPr>
        <p:txBody>
          <a:bodyPr>
            <a:spAutoFit/>
          </a:bodyPr>
          <a:lstStyle/>
          <a:p>
            <a:pPr algn="l">
              <a:spcBef>
                <a:spcPct val="50000"/>
              </a:spcBef>
            </a:pPr>
            <a:r>
              <a:rPr lang="it-IT" altLang="it-IT" sz="1400" b="1">
                <a:solidFill>
                  <a:schemeClr val="accent2"/>
                </a:solidFill>
              </a:rPr>
              <a:t>ANALISI DEI BISOGNI DELL’ORGANIZZAZIONE</a:t>
            </a:r>
          </a:p>
        </p:txBody>
      </p:sp>
      <p:sp>
        <p:nvSpPr>
          <p:cNvPr id="812037" name="Line 5">
            <a:extLst>
              <a:ext uri="{FF2B5EF4-FFF2-40B4-BE49-F238E27FC236}">
                <a16:creationId xmlns:a16="http://schemas.microsoft.com/office/drawing/2014/main" id="{2744E19A-F827-F945-A69B-8E8314326D1A}"/>
              </a:ext>
            </a:extLst>
          </p:cNvPr>
          <p:cNvSpPr>
            <a:spLocks noChangeShapeType="1"/>
          </p:cNvSpPr>
          <p:nvPr/>
        </p:nvSpPr>
        <p:spPr bwMode="auto">
          <a:xfrm>
            <a:off x="2700338" y="476250"/>
            <a:ext cx="6443662" cy="0"/>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12038" name="Text Box 6">
            <a:extLst>
              <a:ext uri="{FF2B5EF4-FFF2-40B4-BE49-F238E27FC236}">
                <a16:creationId xmlns:a16="http://schemas.microsoft.com/office/drawing/2014/main" id="{B943D281-865A-3544-8340-9B99413283E2}"/>
              </a:ext>
            </a:extLst>
          </p:cNvPr>
          <p:cNvSpPr txBox="1">
            <a:spLocks noChangeArrowheads="1"/>
          </p:cNvSpPr>
          <p:nvPr/>
        </p:nvSpPr>
        <p:spPr bwMode="auto">
          <a:xfrm>
            <a:off x="2124075" y="115888"/>
            <a:ext cx="36004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b="1" dirty="0">
                <a:solidFill>
                  <a:srgbClr val="FF0000"/>
                </a:solidFill>
                <a:effectLst>
                  <a:outerShdw blurRad="38100" dist="38100" dir="2700000" algn="tl">
                    <a:srgbClr val="C0C0C0"/>
                  </a:outerShdw>
                </a:effectLst>
              </a:rPr>
              <a:t>ANALISI DEI BISOGNI</a:t>
            </a:r>
          </a:p>
        </p:txBody>
      </p:sp>
      <p:sp>
        <p:nvSpPr>
          <p:cNvPr id="812039" name="Oval 7">
            <a:extLst>
              <a:ext uri="{FF2B5EF4-FFF2-40B4-BE49-F238E27FC236}">
                <a16:creationId xmlns:a16="http://schemas.microsoft.com/office/drawing/2014/main" id="{238328C5-A42E-1748-A5A8-86673DE8253F}"/>
              </a:ext>
            </a:extLst>
          </p:cNvPr>
          <p:cNvSpPr>
            <a:spLocks noChangeArrowheads="1"/>
          </p:cNvSpPr>
          <p:nvPr/>
        </p:nvSpPr>
        <p:spPr bwMode="auto">
          <a:xfrm>
            <a:off x="1403350" y="1412875"/>
            <a:ext cx="2447925" cy="1079500"/>
          </a:xfrm>
          <a:prstGeom prst="ellipse">
            <a:avLst/>
          </a:prstGeom>
          <a:solidFill>
            <a:srgbClr val="FF9933"/>
          </a:solidFill>
          <a:ln w="12700">
            <a:solidFill>
              <a:srgbClr val="FF9933"/>
            </a:solidFill>
            <a:round/>
            <a:headEnd/>
            <a:tailEnd/>
          </a:ln>
          <a:effectLst>
            <a:prstShdw prst="shdw13" dist="53882" dir="13500000">
              <a:schemeClr val="bg2">
                <a:alpha val="50000"/>
              </a:schemeClr>
            </a:prstShdw>
          </a:effectLst>
        </p:spPr>
        <p:txBody>
          <a:bodyPr wrap="none" anchor="ctr"/>
          <a:lstStyle/>
          <a:p>
            <a:r>
              <a:rPr lang="it-IT" altLang="it-IT">
                <a:solidFill>
                  <a:schemeClr val="accent2"/>
                </a:solidFill>
              </a:rPr>
              <a:t>Dati sulla formazione</a:t>
            </a:r>
          </a:p>
        </p:txBody>
      </p:sp>
      <p:sp>
        <p:nvSpPr>
          <p:cNvPr id="812040" name="Line 8">
            <a:extLst>
              <a:ext uri="{FF2B5EF4-FFF2-40B4-BE49-F238E27FC236}">
                <a16:creationId xmlns:a16="http://schemas.microsoft.com/office/drawing/2014/main" id="{D9429523-B2C1-484A-9BDA-607C3FE8F985}"/>
              </a:ext>
            </a:extLst>
          </p:cNvPr>
          <p:cNvSpPr>
            <a:spLocks noChangeShapeType="1"/>
          </p:cNvSpPr>
          <p:nvPr/>
        </p:nvSpPr>
        <p:spPr bwMode="auto">
          <a:xfrm>
            <a:off x="2627313" y="2565400"/>
            <a:ext cx="0" cy="2519363"/>
          </a:xfrm>
          <a:prstGeom prst="line">
            <a:avLst/>
          </a:prstGeom>
          <a:noFill/>
          <a:ln w="28575">
            <a:solidFill>
              <a:schemeClr val="accent2"/>
            </a:solidFill>
            <a:round/>
            <a:headEnd/>
            <a:tailEn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
        <p:nvSpPr>
          <p:cNvPr id="812041" name="Line 9">
            <a:extLst>
              <a:ext uri="{FF2B5EF4-FFF2-40B4-BE49-F238E27FC236}">
                <a16:creationId xmlns:a16="http://schemas.microsoft.com/office/drawing/2014/main" id="{CC5A77C4-D78B-DB43-B950-799AAF8C27A8}"/>
              </a:ext>
            </a:extLst>
          </p:cNvPr>
          <p:cNvSpPr>
            <a:spLocks noChangeShapeType="1"/>
          </p:cNvSpPr>
          <p:nvPr/>
        </p:nvSpPr>
        <p:spPr bwMode="auto">
          <a:xfrm>
            <a:off x="2627313" y="5084763"/>
            <a:ext cx="1800225" cy="0"/>
          </a:xfrm>
          <a:prstGeom prst="line">
            <a:avLst/>
          </a:prstGeom>
          <a:noFill/>
          <a:ln w="28575">
            <a:solidFill>
              <a:schemeClr val="accent2"/>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
        <p:nvSpPr>
          <p:cNvPr id="812042" name="Line 10">
            <a:extLst>
              <a:ext uri="{FF2B5EF4-FFF2-40B4-BE49-F238E27FC236}">
                <a16:creationId xmlns:a16="http://schemas.microsoft.com/office/drawing/2014/main" id="{A8396B9E-FDF1-4C43-9237-156A16417573}"/>
              </a:ext>
            </a:extLst>
          </p:cNvPr>
          <p:cNvSpPr>
            <a:spLocks noChangeShapeType="1"/>
          </p:cNvSpPr>
          <p:nvPr/>
        </p:nvSpPr>
        <p:spPr bwMode="auto">
          <a:xfrm>
            <a:off x="2627313" y="3644900"/>
            <a:ext cx="1800225" cy="0"/>
          </a:xfrm>
          <a:prstGeom prst="line">
            <a:avLst/>
          </a:prstGeom>
          <a:noFill/>
          <a:ln w="28575">
            <a:solidFill>
              <a:schemeClr val="accent2"/>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
        <p:nvSpPr>
          <p:cNvPr id="812043" name="Text Box 11">
            <a:extLst>
              <a:ext uri="{FF2B5EF4-FFF2-40B4-BE49-F238E27FC236}">
                <a16:creationId xmlns:a16="http://schemas.microsoft.com/office/drawing/2014/main" id="{FD4AAE6B-93CB-F144-A036-808EE75F1C4E}"/>
              </a:ext>
            </a:extLst>
          </p:cNvPr>
          <p:cNvSpPr txBox="1">
            <a:spLocks noChangeArrowheads="1"/>
          </p:cNvSpPr>
          <p:nvPr/>
        </p:nvSpPr>
        <p:spPr bwMode="auto">
          <a:xfrm>
            <a:off x="4716463" y="3292475"/>
            <a:ext cx="38163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it-IT" altLang="it-IT"/>
              <a:t>Iniziative di formazione promosse e realizzate dall’organizzazione</a:t>
            </a:r>
          </a:p>
        </p:txBody>
      </p:sp>
      <p:sp>
        <p:nvSpPr>
          <p:cNvPr id="812044" name="Text Box 12">
            <a:extLst>
              <a:ext uri="{FF2B5EF4-FFF2-40B4-BE49-F238E27FC236}">
                <a16:creationId xmlns:a16="http://schemas.microsoft.com/office/drawing/2014/main" id="{C1EEFDFA-9A67-774A-A7C1-90BCD5B6E098}"/>
              </a:ext>
            </a:extLst>
          </p:cNvPr>
          <p:cNvSpPr txBox="1">
            <a:spLocks noChangeArrowheads="1"/>
          </p:cNvSpPr>
          <p:nvPr/>
        </p:nvSpPr>
        <p:spPr bwMode="auto">
          <a:xfrm>
            <a:off x="4716463" y="4862513"/>
            <a:ext cx="3816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it-IT" altLang="it-IT"/>
              <a:t>Iter formativi dei dipendenti</a:t>
            </a:r>
          </a:p>
        </p:txBody>
      </p:sp>
    </p:spTree>
    <p:extLst>
      <p:ext uri="{BB962C8B-B14F-4D97-AF65-F5344CB8AC3E}">
        <p14:creationId xmlns:p14="http://schemas.microsoft.com/office/powerpoint/2010/main" val="40121078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3060" name="Text Box 4">
            <a:extLst>
              <a:ext uri="{FF2B5EF4-FFF2-40B4-BE49-F238E27FC236}">
                <a16:creationId xmlns:a16="http://schemas.microsoft.com/office/drawing/2014/main" id="{15ED5E7F-B5A0-304E-B16B-CF356CD8F818}"/>
              </a:ext>
            </a:extLst>
          </p:cNvPr>
          <p:cNvSpPr txBox="1">
            <a:spLocks noChangeArrowheads="1"/>
          </p:cNvSpPr>
          <p:nvPr/>
        </p:nvSpPr>
        <p:spPr bwMode="auto">
          <a:xfrm>
            <a:off x="5435600" y="549275"/>
            <a:ext cx="3600450" cy="30480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gradFill rotWithShape="1">
                  <a:gsLst>
                    <a:gs pos="0">
                      <a:srgbClr val="FF9900"/>
                    </a:gs>
                    <a:gs pos="50000">
                      <a:schemeClr val="bg1"/>
                    </a:gs>
                    <a:gs pos="100000">
                      <a:srgbClr val="FF9900"/>
                    </a:gs>
                  </a:gsLst>
                  <a:lin ang="5400000" scaled="1"/>
                </a:gradFill>
              </a14:hiddenFill>
            </a:ext>
            <a:ext uri="{91240B29-F687-4F45-9708-019B960494DF}">
              <a14:hiddenLine xmlns:a14="http://schemas.microsoft.com/office/drawing/2010/main" w="28575">
                <a:solidFill>
                  <a:schemeClr val="bg1"/>
                </a:solidFill>
                <a:miter lim="800000"/>
                <a:headEnd/>
                <a:tailEnd/>
              </a14:hiddenLine>
            </a:ext>
          </a:extLst>
        </p:spPr>
        <p:txBody>
          <a:bodyPr>
            <a:spAutoFit/>
          </a:bodyPr>
          <a:lstStyle/>
          <a:p>
            <a:pPr algn="l">
              <a:spcBef>
                <a:spcPct val="50000"/>
              </a:spcBef>
            </a:pPr>
            <a:r>
              <a:rPr lang="it-IT" altLang="it-IT" sz="1400" b="1">
                <a:solidFill>
                  <a:schemeClr val="accent2"/>
                </a:solidFill>
              </a:rPr>
              <a:t>ANALISI DEI BISOGNI DEGLI INDIVIDUI</a:t>
            </a:r>
          </a:p>
        </p:txBody>
      </p:sp>
      <p:sp>
        <p:nvSpPr>
          <p:cNvPr id="813061" name="Line 5">
            <a:extLst>
              <a:ext uri="{FF2B5EF4-FFF2-40B4-BE49-F238E27FC236}">
                <a16:creationId xmlns:a16="http://schemas.microsoft.com/office/drawing/2014/main" id="{7A5C4938-4A1D-254E-98F1-10B017F662F5}"/>
              </a:ext>
            </a:extLst>
          </p:cNvPr>
          <p:cNvSpPr>
            <a:spLocks noChangeShapeType="1"/>
          </p:cNvSpPr>
          <p:nvPr/>
        </p:nvSpPr>
        <p:spPr bwMode="auto">
          <a:xfrm>
            <a:off x="2700338" y="476250"/>
            <a:ext cx="6443662" cy="0"/>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13062" name="Text Box 6">
            <a:extLst>
              <a:ext uri="{FF2B5EF4-FFF2-40B4-BE49-F238E27FC236}">
                <a16:creationId xmlns:a16="http://schemas.microsoft.com/office/drawing/2014/main" id="{235691DD-F6F8-D641-AD23-4A6715D55A31}"/>
              </a:ext>
            </a:extLst>
          </p:cNvPr>
          <p:cNvSpPr txBox="1">
            <a:spLocks noChangeArrowheads="1"/>
          </p:cNvSpPr>
          <p:nvPr/>
        </p:nvSpPr>
        <p:spPr bwMode="auto">
          <a:xfrm>
            <a:off x="2124075" y="115888"/>
            <a:ext cx="36004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b="1" dirty="0">
                <a:solidFill>
                  <a:srgbClr val="FF0000"/>
                </a:solidFill>
                <a:effectLst>
                  <a:outerShdw blurRad="38100" dist="38100" dir="2700000" algn="tl">
                    <a:srgbClr val="C0C0C0"/>
                  </a:outerShdw>
                </a:effectLst>
              </a:rPr>
              <a:t>ANALISI DEI BISOGNI</a:t>
            </a:r>
          </a:p>
        </p:txBody>
      </p:sp>
      <p:sp>
        <p:nvSpPr>
          <p:cNvPr id="813065" name="AutoShape 9">
            <a:extLst>
              <a:ext uri="{FF2B5EF4-FFF2-40B4-BE49-F238E27FC236}">
                <a16:creationId xmlns:a16="http://schemas.microsoft.com/office/drawing/2014/main" id="{2D6A7E64-F23E-0148-AC9D-D3043667DED1}"/>
              </a:ext>
            </a:extLst>
          </p:cNvPr>
          <p:cNvSpPr>
            <a:spLocks noChangeArrowheads="1"/>
          </p:cNvSpPr>
          <p:nvPr/>
        </p:nvSpPr>
        <p:spPr bwMode="auto">
          <a:xfrm>
            <a:off x="1403350" y="1628775"/>
            <a:ext cx="2209800" cy="914400"/>
          </a:xfrm>
          <a:prstGeom prst="roundRect">
            <a:avLst>
              <a:gd name="adj" fmla="val 16667"/>
            </a:avLst>
          </a:prstGeom>
          <a:solidFill>
            <a:srgbClr val="FFFF00"/>
          </a:solidFill>
          <a:ln>
            <a:noFill/>
          </a:ln>
          <a:effectLst>
            <a:prstShdw prst="shdw13" dist="53882" dir="13500000">
              <a:srgbClr val="808080">
                <a:alpha val="50000"/>
              </a:srgbClr>
            </a:prstShdw>
          </a:effectLst>
          <a:extLst>
            <a:ext uri="{91240B29-F687-4F45-9708-019B960494DF}">
              <a14:hiddenLine xmlns:a14="http://schemas.microsoft.com/office/drawing/2010/main" w="12700">
                <a:solidFill>
                  <a:schemeClr val="tx1"/>
                </a:solidFill>
                <a:round/>
                <a:headEnd/>
                <a:tailEnd/>
              </a14:hiddenLine>
            </a:ext>
          </a:extLst>
        </p:spPr>
        <p:txBody>
          <a:bodyPr wrap="none" anchor="ctr"/>
          <a:lstStyle/>
          <a:p>
            <a:r>
              <a:rPr lang="it-IT" altLang="it-IT">
                <a:solidFill>
                  <a:srgbClr val="4D4D4D"/>
                </a:solidFill>
              </a:rPr>
              <a:t>Analisi dell’attività</a:t>
            </a:r>
          </a:p>
        </p:txBody>
      </p:sp>
      <p:sp>
        <p:nvSpPr>
          <p:cNvPr id="813067" name="AutoShape 11">
            <a:extLst>
              <a:ext uri="{FF2B5EF4-FFF2-40B4-BE49-F238E27FC236}">
                <a16:creationId xmlns:a16="http://schemas.microsoft.com/office/drawing/2014/main" id="{DB757DC0-DB7A-1A45-BBF5-CAD63828FF1F}"/>
              </a:ext>
            </a:extLst>
          </p:cNvPr>
          <p:cNvSpPr>
            <a:spLocks noChangeArrowheads="1"/>
          </p:cNvSpPr>
          <p:nvPr/>
        </p:nvSpPr>
        <p:spPr bwMode="auto">
          <a:xfrm>
            <a:off x="1403350" y="2854325"/>
            <a:ext cx="2209800" cy="914400"/>
          </a:xfrm>
          <a:prstGeom prst="roundRect">
            <a:avLst>
              <a:gd name="adj" fmla="val 16667"/>
            </a:avLst>
          </a:prstGeom>
          <a:solidFill>
            <a:srgbClr val="66FF33"/>
          </a:solidFill>
          <a:ln>
            <a:noFill/>
          </a:ln>
          <a:effectLst>
            <a:prstShdw prst="shdw13" dist="53882" dir="13500000">
              <a:srgbClr val="808080">
                <a:alpha val="50000"/>
              </a:srgbClr>
            </a:prstShdw>
          </a:effectLst>
          <a:extLst>
            <a:ext uri="{91240B29-F687-4F45-9708-019B960494DF}">
              <a14:hiddenLine xmlns:a14="http://schemas.microsoft.com/office/drawing/2010/main" w="12700">
                <a:solidFill>
                  <a:schemeClr val="tx1"/>
                </a:solidFill>
                <a:round/>
                <a:headEnd/>
                <a:tailEnd/>
              </a14:hiddenLine>
            </a:ext>
          </a:extLst>
        </p:spPr>
        <p:txBody>
          <a:bodyPr wrap="none" anchor="ctr"/>
          <a:lstStyle/>
          <a:p>
            <a:r>
              <a:rPr lang="it-IT" altLang="it-IT">
                <a:solidFill>
                  <a:srgbClr val="4D4D4D"/>
                </a:solidFill>
              </a:rPr>
              <a:t>Analisi del ruolo </a:t>
            </a:r>
          </a:p>
        </p:txBody>
      </p:sp>
      <p:sp>
        <p:nvSpPr>
          <p:cNvPr id="813068" name="AutoShape 12">
            <a:extLst>
              <a:ext uri="{FF2B5EF4-FFF2-40B4-BE49-F238E27FC236}">
                <a16:creationId xmlns:a16="http://schemas.microsoft.com/office/drawing/2014/main" id="{37D32352-9FF5-D446-AB4B-617B7FA8A179}"/>
              </a:ext>
            </a:extLst>
          </p:cNvPr>
          <p:cNvSpPr>
            <a:spLocks noChangeArrowheads="1"/>
          </p:cNvSpPr>
          <p:nvPr/>
        </p:nvSpPr>
        <p:spPr bwMode="auto">
          <a:xfrm>
            <a:off x="1403350" y="4005263"/>
            <a:ext cx="2209800" cy="914400"/>
          </a:xfrm>
          <a:prstGeom prst="roundRect">
            <a:avLst>
              <a:gd name="adj" fmla="val 16667"/>
            </a:avLst>
          </a:prstGeom>
          <a:solidFill>
            <a:srgbClr val="66CCFF"/>
          </a:solidFill>
          <a:ln>
            <a:noFill/>
          </a:ln>
          <a:effectLst>
            <a:prstShdw prst="shdw13" dist="53882" dir="13500000">
              <a:srgbClr val="808080">
                <a:alpha val="50000"/>
              </a:srgbClr>
            </a:prstShdw>
          </a:effectLst>
          <a:extLst>
            <a:ext uri="{91240B29-F687-4F45-9708-019B960494DF}">
              <a14:hiddenLine xmlns:a14="http://schemas.microsoft.com/office/drawing/2010/main" w="12700">
                <a:solidFill>
                  <a:schemeClr val="tx1"/>
                </a:solidFill>
                <a:round/>
                <a:headEnd/>
                <a:tailEnd/>
              </a14:hiddenLine>
            </a:ext>
          </a:extLst>
        </p:spPr>
        <p:txBody>
          <a:bodyPr wrap="none" anchor="ctr"/>
          <a:lstStyle/>
          <a:p>
            <a:r>
              <a:rPr lang="it-IT" altLang="it-IT">
                <a:solidFill>
                  <a:srgbClr val="4D4D4D"/>
                </a:solidFill>
              </a:rPr>
              <a:t>Analisi degli </a:t>
            </a:r>
          </a:p>
          <a:p>
            <a:r>
              <a:rPr lang="it-IT" altLang="it-IT">
                <a:solidFill>
                  <a:srgbClr val="4D4D4D"/>
                </a:solidFill>
              </a:rPr>
              <a:t>eventi critici</a:t>
            </a:r>
          </a:p>
        </p:txBody>
      </p:sp>
      <p:sp>
        <p:nvSpPr>
          <p:cNvPr id="813069" name="AutoShape 13">
            <a:extLst>
              <a:ext uri="{FF2B5EF4-FFF2-40B4-BE49-F238E27FC236}">
                <a16:creationId xmlns:a16="http://schemas.microsoft.com/office/drawing/2014/main" id="{CB8BD50A-0D4C-0D49-9C77-8E5BCB82134D}"/>
              </a:ext>
            </a:extLst>
          </p:cNvPr>
          <p:cNvSpPr>
            <a:spLocks noChangeArrowheads="1"/>
          </p:cNvSpPr>
          <p:nvPr/>
        </p:nvSpPr>
        <p:spPr bwMode="auto">
          <a:xfrm>
            <a:off x="1403350" y="5302250"/>
            <a:ext cx="2209800" cy="914400"/>
          </a:xfrm>
          <a:prstGeom prst="roundRect">
            <a:avLst>
              <a:gd name="adj" fmla="val 16667"/>
            </a:avLst>
          </a:prstGeom>
          <a:solidFill>
            <a:srgbClr val="FF9933"/>
          </a:solidFill>
          <a:ln>
            <a:noFill/>
          </a:ln>
          <a:effectLst>
            <a:prstShdw prst="shdw13" dist="53882" dir="13500000">
              <a:srgbClr val="808080">
                <a:alpha val="50000"/>
              </a:srgbClr>
            </a:prstShdw>
          </a:effectLst>
          <a:extLst>
            <a:ext uri="{91240B29-F687-4F45-9708-019B960494DF}">
              <a14:hiddenLine xmlns:a14="http://schemas.microsoft.com/office/drawing/2010/main" w="12700">
                <a:solidFill>
                  <a:schemeClr val="tx1"/>
                </a:solidFill>
                <a:round/>
                <a:headEnd/>
                <a:tailEnd/>
              </a14:hiddenLine>
            </a:ext>
          </a:extLst>
        </p:spPr>
        <p:txBody>
          <a:bodyPr wrap="none" anchor="ctr"/>
          <a:lstStyle/>
          <a:p>
            <a:r>
              <a:rPr lang="it-IT" altLang="it-IT">
                <a:solidFill>
                  <a:srgbClr val="4D4D4D"/>
                </a:solidFill>
              </a:rPr>
              <a:t>Analisi del</a:t>
            </a:r>
          </a:p>
          <a:p>
            <a:r>
              <a:rPr lang="it-IT" altLang="it-IT">
                <a:solidFill>
                  <a:srgbClr val="4D4D4D"/>
                </a:solidFill>
              </a:rPr>
              <a:t>sistema di attese</a:t>
            </a:r>
          </a:p>
        </p:txBody>
      </p:sp>
      <p:sp>
        <p:nvSpPr>
          <p:cNvPr id="813070" name="AutoShape 14">
            <a:extLst>
              <a:ext uri="{FF2B5EF4-FFF2-40B4-BE49-F238E27FC236}">
                <a16:creationId xmlns:a16="http://schemas.microsoft.com/office/drawing/2014/main" id="{931EC46D-4F13-C846-B3DB-AB2F7E65B579}"/>
              </a:ext>
            </a:extLst>
          </p:cNvPr>
          <p:cNvSpPr>
            <a:spLocks noChangeArrowheads="1"/>
          </p:cNvSpPr>
          <p:nvPr/>
        </p:nvSpPr>
        <p:spPr bwMode="auto">
          <a:xfrm>
            <a:off x="6011863" y="3378200"/>
            <a:ext cx="2209800" cy="914400"/>
          </a:xfrm>
          <a:prstGeom prst="roundRect">
            <a:avLst>
              <a:gd name="adj" fmla="val 16667"/>
            </a:avLst>
          </a:prstGeom>
          <a:solidFill>
            <a:srgbClr val="FF0066"/>
          </a:solidFill>
          <a:ln>
            <a:noFill/>
          </a:ln>
          <a:effectLst>
            <a:prstShdw prst="shdw13" dist="53882" dir="13500000">
              <a:srgbClr val="808080">
                <a:alpha val="50000"/>
              </a:srgbClr>
            </a:prstShdw>
          </a:effectLst>
          <a:extLst>
            <a:ext uri="{91240B29-F687-4F45-9708-019B960494DF}">
              <a14:hiddenLine xmlns:a14="http://schemas.microsoft.com/office/drawing/2010/main" w="12700">
                <a:solidFill>
                  <a:schemeClr val="tx1"/>
                </a:solidFill>
                <a:round/>
                <a:headEnd/>
                <a:tailEnd/>
              </a14:hiddenLine>
            </a:ext>
          </a:extLst>
        </p:spPr>
        <p:txBody>
          <a:bodyPr wrap="none" anchor="ctr"/>
          <a:lstStyle/>
          <a:p>
            <a:r>
              <a:rPr lang="it-IT" altLang="it-IT">
                <a:solidFill>
                  <a:srgbClr val="4D4D4D"/>
                </a:solidFill>
              </a:rPr>
              <a:t>Bisogni degli </a:t>
            </a:r>
          </a:p>
          <a:p>
            <a:r>
              <a:rPr lang="it-IT" altLang="it-IT">
                <a:solidFill>
                  <a:srgbClr val="4D4D4D"/>
                </a:solidFill>
              </a:rPr>
              <a:t>individui</a:t>
            </a:r>
          </a:p>
        </p:txBody>
      </p:sp>
      <p:sp>
        <p:nvSpPr>
          <p:cNvPr id="813071" name="Line 15">
            <a:extLst>
              <a:ext uri="{FF2B5EF4-FFF2-40B4-BE49-F238E27FC236}">
                <a16:creationId xmlns:a16="http://schemas.microsoft.com/office/drawing/2014/main" id="{9040D037-A55A-0744-8F70-B6663D178801}"/>
              </a:ext>
            </a:extLst>
          </p:cNvPr>
          <p:cNvSpPr>
            <a:spLocks noChangeShapeType="1"/>
          </p:cNvSpPr>
          <p:nvPr/>
        </p:nvSpPr>
        <p:spPr bwMode="auto">
          <a:xfrm>
            <a:off x="4356100" y="2060575"/>
            <a:ext cx="0" cy="3744913"/>
          </a:xfrm>
          <a:prstGeom prst="line">
            <a:avLst/>
          </a:prstGeom>
          <a:noFill/>
          <a:ln w="28575">
            <a:solidFill>
              <a:schemeClr val="accent2"/>
            </a:solidFill>
            <a:round/>
            <a:headEnd/>
            <a:tailEn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
        <p:nvSpPr>
          <p:cNvPr id="813072" name="Line 16">
            <a:extLst>
              <a:ext uri="{FF2B5EF4-FFF2-40B4-BE49-F238E27FC236}">
                <a16:creationId xmlns:a16="http://schemas.microsoft.com/office/drawing/2014/main" id="{73CE1404-CCA2-EB42-B1AA-87354248A9BD}"/>
              </a:ext>
            </a:extLst>
          </p:cNvPr>
          <p:cNvSpPr>
            <a:spLocks noChangeShapeType="1"/>
          </p:cNvSpPr>
          <p:nvPr/>
        </p:nvSpPr>
        <p:spPr bwMode="auto">
          <a:xfrm flipH="1">
            <a:off x="3779838" y="2060575"/>
            <a:ext cx="576262" cy="0"/>
          </a:xfrm>
          <a:prstGeom prst="line">
            <a:avLst/>
          </a:prstGeom>
          <a:noFill/>
          <a:ln w="28575">
            <a:solidFill>
              <a:schemeClr val="accent2"/>
            </a:solidFill>
            <a:round/>
            <a:headEnd/>
            <a:tailEn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
        <p:nvSpPr>
          <p:cNvPr id="813073" name="Line 17">
            <a:extLst>
              <a:ext uri="{FF2B5EF4-FFF2-40B4-BE49-F238E27FC236}">
                <a16:creationId xmlns:a16="http://schemas.microsoft.com/office/drawing/2014/main" id="{C6774379-69E2-7C48-BBF9-0B563F51259E}"/>
              </a:ext>
            </a:extLst>
          </p:cNvPr>
          <p:cNvSpPr>
            <a:spLocks noChangeShapeType="1"/>
          </p:cNvSpPr>
          <p:nvPr/>
        </p:nvSpPr>
        <p:spPr bwMode="auto">
          <a:xfrm flipH="1">
            <a:off x="3779838" y="3284538"/>
            <a:ext cx="576262" cy="0"/>
          </a:xfrm>
          <a:prstGeom prst="line">
            <a:avLst/>
          </a:prstGeom>
          <a:noFill/>
          <a:ln w="28575">
            <a:solidFill>
              <a:schemeClr val="accent2"/>
            </a:solidFill>
            <a:round/>
            <a:headEnd/>
            <a:tailEn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
        <p:nvSpPr>
          <p:cNvPr id="813074" name="Line 18">
            <a:extLst>
              <a:ext uri="{FF2B5EF4-FFF2-40B4-BE49-F238E27FC236}">
                <a16:creationId xmlns:a16="http://schemas.microsoft.com/office/drawing/2014/main" id="{1FBBEB41-DBDC-5B4A-AF0F-B0D8FD905C8D}"/>
              </a:ext>
            </a:extLst>
          </p:cNvPr>
          <p:cNvSpPr>
            <a:spLocks noChangeShapeType="1"/>
          </p:cNvSpPr>
          <p:nvPr/>
        </p:nvSpPr>
        <p:spPr bwMode="auto">
          <a:xfrm flipH="1">
            <a:off x="3779838" y="4437063"/>
            <a:ext cx="576262" cy="0"/>
          </a:xfrm>
          <a:prstGeom prst="line">
            <a:avLst/>
          </a:prstGeom>
          <a:noFill/>
          <a:ln w="28575">
            <a:solidFill>
              <a:schemeClr val="accent2"/>
            </a:solidFill>
            <a:round/>
            <a:headEnd/>
            <a:tailEn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
        <p:nvSpPr>
          <p:cNvPr id="813075" name="Line 19">
            <a:extLst>
              <a:ext uri="{FF2B5EF4-FFF2-40B4-BE49-F238E27FC236}">
                <a16:creationId xmlns:a16="http://schemas.microsoft.com/office/drawing/2014/main" id="{8A7305A1-9689-9247-896E-A59FC85E0A89}"/>
              </a:ext>
            </a:extLst>
          </p:cNvPr>
          <p:cNvSpPr>
            <a:spLocks noChangeShapeType="1"/>
          </p:cNvSpPr>
          <p:nvPr/>
        </p:nvSpPr>
        <p:spPr bwMode="auto">
          <a:xfrm flipH="1">
            <a:off x="3779838" y="5805488"/>
            <a:ext cx="576262" cy="0"/>
          </a:xfrm>
          <a:prstGeom prst="line">
            <a:avLst/>
          </a:prstGeom>
          <a:noFill/>
          <a:ln w="28575">
            <a:solidFill>
              <a:schemeClr val="accent2"/>
            </a:solidFill>
            <a:round/>
            <a:headEnd/>
            <a:tailEn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
        <p:nvSpPr>
          <p:cNvPr id="813076" name="Line 20">
            <a:extLst>
              <a:ext uri="{FF2B5EF4-FFF2-40B4-BE49-F238E27FC236}">
                <a16:creationId xmlns:a16="http://schemas.microsoft.com/office/drawing/2014/main" id="{B374FD72-BA44-7D4F-80FA-E3A9E739B404}"/>
              </a:ext>
            </a:extLst>
          </p:cNvPr>
          <p:cNvSpPr>
            <a:spLocks noChangeShapeType="1"/>
          </p:cNvSpPr>
          <p:nvPr/>
        </p:nvSpPr>
        <p:spPr bwMode="auto">
          <a:xfrm>
            <a:off x="4356100" y="3860800"/>
            <a:ext cx="1439863" cy="0"/>
          </a:xfrm>
          <a:prstGeom prst="line">
            <a:avLst/>
          </a:prstGeom>
          <a:noFill/>
          <a:ln w="28575">
            <a:solidFill>
              <a:schemeClr val="accent2"/>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Tree>
    <p:extLst>
      <p:ext uri="{BB962C8B-B14F-4D97-AF65-F5344CB8AC3E}">
        <p14:creationId xmlns:p14="http://schemas.microsoft.com/office/powerpoint/2010/main" val="8965574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4084" name="Text Box 4">
            <a:extLst>
              <a:ext uri="{FF2B5EF4-FFF2-40B4-BE49-F238E27FC236}">
                <a16:creationId xmlns:a16="http://schemas.microsoft.com/office/drawing/2014/main" id="{104C472D-A753-DE49-9F7E-FA1B453305CA}"/>
              </a:ext>
            </a:extLst>
          </p:cNvPr>
          <p:cNvSpPr txBox="1">
            <a:spLocks noChangeArrowheads="1"/>
          </p:cNvSpPr>
          <p:nvPr/>
        </p:nvSpPr>
        <p:spPr bwMode="auto">
          <a:xfrm>
            <a:off x="4787900" y="549275"/>
            <a:ext cx="4321175" cy="30480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gradFill rotWithShape="1">
                  <a:gsLst>
                    <a:gs pos="0">
                      <a:srgbClr val="FF9900"/>
                    </a:gs>
                    <a:gs pos="50000">
                      <a:schemeClr val="bg1"/>
                    </a:gs>
                    <a:gs pos="100000">
                      <a:srgbClr val="FF9900"/>
                    </a:gs>
                  </a:gsLst>
                  <a:lin ang="5400000" scaled="1"/>
                </a:gradFill>
              </a14:hiddenFill>
            </a:ext>
            <a:ext uri="{91240B29-F687-4F45-9708-019B960494DF}">
              <a14:hiddenLine xmlns:a14="http://schemas.microsoft.com/office/drawing/2010/main" w="28575">
                <a:solidFill>
                  <a:schemeClr val="bg1"/>
                </a:solidFill>
                <a:miter lim="800000"/>
                <a:headEnd/>
                <a:tailEnd/>
              </a14:hiddenLine>
            </a:ext>
          </a:extLst>
        </p:spPr>
        <p:txBody>
          <a:bodyPr>
            <a:spAutoFit/>
          </a:bodyPr>
          <a:lstStyle/>
          <a:p>
            <a:pPr algn="l">
              <a:spcBef>
                <a:spcPct val="50000"/>
              </a:spcBef>
            </a:pPr>
            <a:r>
              <a:rPr lang="it-IT" altLang="it-IT" sz="1400" b="1">
                <a:solidFill>
                  <a:schemeClr val="accent2"/>
                </a:solidFill>
              </a:rPr>
              <a:t>ANALISI DEI BISOGNI DELL’ORGANIZZAZIONE</a:t>
            </a:r>
          </a:p>
        </p:txBody>
      </p:sp>
      <p:sp>
        <p:nvSpPr>
          <p:cNvPr id="814085" name="Line 5">
            <a:extLst>
              <a:ext uri="{FF2B5EF4-FFF2-40B4-BE49-F238E27FC236}">
                <a16:creationId xmlns:a16="http://schemas.microsoft.com/office/drawing/2014/main" id="{CDF79BE7-6207-9641-B2F6-A26544216A6E}"/>
              </a:ext>
            </a:extLst>
          </p:cNvPr>
          <p:cNvSpPr>
            <a:spLocks noChangeShapeType="1"/>
          </p:cNvSpPr>
          <p:nvPr/>
        </p:nvSpPr>
        <p:spPr bwMode="auto">
          <a:xfrm>
            <a:off x="2700338" y="476250"/>
            <a:ext cx="6443662" cy="0"/>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14086" name="Text Box 6">
            <a:extLst>
              <a:ext uri="{FF2B5EF4-FFF2-40B4-BE49-F238E27FC236}">
                <a16:creationId xmlns:a16="http://schemas.microsoft.com/office/drawing/2014/main" id="{76A3307A-4EF9-384B-9999-067707EEA8DC}"/>
              </a:ext>
            </a:extLst>
          </p:cNvPr>
          <p:cNvSpPr txBox="1">
            <a:spLocks noChangeArrowheads="1"/>
          </p:cNvSpPr>
          <p:nvPr/>
        </p:nvSpPr>
        <p:spPr bwMode="auto">
          <a:xfrm>
            <a:off x="2124075" y="115888"/>
            <a:ext cx="36004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b="1" dirty="0">
                <a:solidFill>
                  <a:srgbClr val="FF0000"/>
                </a:solidFill>
                <a:effectLst>
                  <a:outerShdw blurRad="38100" dist="38100" dir="2700000" algn="tl">
                    <a:srgbClr val="C0C0C0"/>
                  </a:outerShdw>
                </a:effectLst>
              </a:rPr>
              <a:t>ANALISI DEI BISOGNI</a:t>
            </a:r>
          </a:p>
        </p:txBody>
      </p:sp>
      <p:sp>
        <p:nvSpPr>
          <p:cNvPr id="814087" name="AutoShape 7">
            <a:extLst>
              <a:ext uri="{FF2B5EF4-FFF2-40B4-BE49-F238E27FC236}">
                <a16:creationId xmlns:a16="http://schemas.microsoft.com/office/drawing/2014/main" id="{6B6107C1-131D-F64C-A200-7E107C4C00CC}"/>
              </a:ext>
            </a:extLst>
          </p:cNvPr>
          <p:cNvSpPr>
            <a:spLocks noChangeArrowheads="1"/>
          </p:cNvSpPr>
          <p:nvPr/>
        </p:nvSpPr>
        <p:spPr bwMode="auto">
          <a:xfrm>
            <a:off x="1403350" y="1628775"/>
            <a:ext cx="2209800" cy="914400"/>
          </a:xfrm>
          <a:prstGeom prst="roundRect">
            <a:avLst>
              <a:gd name="adj" fmla="val 16667"/>
            </a:avLst>
          </a:prstGeom>
          <a:solidFill>
            <a:srgbClr val="FFFF00"/>
          </a:solidFill>
          <a:ln>
            <a:noFill/>
          </a:ln>
          <a:effectLst>
            <a:prstShdw prst="shdw13" dist="53882" dir="13500000">
              <a:srgbClr val="808080">
                <a:alpha val="50000"/>
              </a:srgbClr>
            </a:prstShdw>
          </a:effectLst>
          <a:extLst>
            <a:ext uri="{91240B29-F687-4F45-9708-019B960494DF}">
              <a14:hiddenLine xmlns:a14="http://schemas.microsoft.com/office/drawing/2010/main" w="12700">
                <a:solidFill>
                  <a:schemeClr val="tx1"/>
                </a:solidFill>
                <a:round/>
                <a:headEnd/>
                <a:tailEnd/>
              </a14:hiddenLine>
            </a:ext>
          </a:extLst>
        </p:spPr>
        <p:txBody>
          <a:bodyPr wrap="none" anchor="ctr"/>
          <a:lstStyle/>
          <a:p>
            <a:r>
              <a:rPr lang="it-IT" altLang="it-IT">
                <a:solidFill>
                  <a:srgbClr val="4D4D4D"/>
                </a:solidFill>
              </a:rPr>
              <a:t>Analisi dell’attività</a:t>
            </a:r>
          </a:p>
        </p:txBody>
      </p:sp>
      <p:sp>
        <p:nvSpPr>
          <p:cNvPr id="814088" name="Line 8">
            <a:extLst>
              <a:ext uri="{FF2B5EF4-FFF2-40B4-BE49-F238E27FC236}">
                <a16:creationId xmlns:a16="http://schemas.microsoft.com/office/drawing/2014/main" id="{F8D63236-A0C0-A94D-A9F8-ECF6A0C892F0}"/>
              </a:ext>
            </a:extLst>
          </p:cNvPr>
          <p:cNvSpPr>
            <a:spLocks noChangeShapeType="1"/>
          </p:cNvSpPr>
          <p:nvPr/>
        </p:nvSpPr>
        <p:spPr bwMode="auto">
          <a:xfrm>
            <a:off x="3924300" y="2133600"/>
            <a:ext cx="1943100" cy="0"/>
          </a:xfrm>
          <a:prstGeom prst="line">
            <a:avLst/>
          </a:prstGeom>
          <a:noFill/>
          <a:ln w="28575">
            <a:solidFill>
              <a:schemeClr val="accent2"/>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
        <p:nvSpPr>
          <p:cNvPr id="814089" name="Text Box 9">
            <a:extLst>
              <a:ext uri="{FF2B5EF4-FFF2-40B4-BE49-F238E27FC236}">
                <a16:creationId xmlns:a16="http://schemas.microsoft.com/office/drawing/2014/main" id="{7DF28E63-F9FF-4B44-B7B5-3A60D0AB47CB}"/>
              </a:ext>
            </a:extLst>
          </p:cNvPr>
          <p:cNvSpPr txBox="1">
            <a:spLocks noChangeArrowheads="1"/>
          </p:cNvSpPr>
          <p:nvPr/>
        </p:nvSpPr>
        <p:spPr bwMode="auto">
          <a:xfrm>
            <a:off x="5940425" y="1844675"/>
            <a:ext cx="251936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a:t>È una descrizione dettagliata</a:t>
            </a:r>
          </a:p>
        </p:txBody>
      </p:sp>
      <p:sp>
        <p:nvSpPr>
          <p:cNvPr id="814091" name="Line 11">
            <a:extLst>
              <a:ext uri="{FF2B5EF4-FFF2-40B4-BE49-F238E27FC236}">
                <a16:creationId xmlns:a16="http://schemas.microsoft.com/office/drawing/2014/main" id="{3895C2DF-387F-934F-B162-309B6BFD508A}"/>
              </a:ext>
            </a:extLst>
          </p:cNvPr>
          <p:cNvSpPr>
            <a:spLocks noChangeShapeType="1"/>
          </p:cNvSpPr>
          <p:nvPr/>
        </p:nvSpPr>
        <p:spPr bwMode="auto">
          <a:xfrm>
            <a:off x="2484438" y="2636838"/>
            <a:ext cx="0" cy="2952750"/>
          </a:xfrm>
          <a:prstGeom prst="line">
            <a:avLst/>
          </a:prstGeom>
          <a:noFill/>
          <a:ln w="28575">
            <a:solidFill>
              <a:schemeClr val="accent2"/>
            </a:solidFill>
            <a:round/>
            <a:headEnd/>
            <a:tailEn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
        <p:nvSpPr>
          <p:cNvPr id="814092" name="Line 12">
            <a:extLst>
              <a:ext uri="{FF2B5EF4-FFF2-40B4-BE49-F238E27FC236}">
                <a16:creationId xmlns:a16="http://schemas.microsoft.com/office/drawing/2014/main" id="{A88803AC-4639-F542-9C1B-451295596052}"/>
              </a:ext>
            </a:extLst>
          </p:cNvPr>
          <p:cNvSpPr>
            <a:spLocks noChangeShapeType="1"/>
          </p:cNvSpPr>
          <p:nvPr/>
        </p:nvSpPr>
        <p:spPr bwMode="auto">
          <a:xfrm>
            <a:off x="2484438" y="5589588"/>
            <a:ext cx="1366837" cy="0"/>
          </a:xfrm>
          <a:prstGeom prst="line">
            <a:avLst/>
          </a:prstGeom>
          <a:noFill/>
          <a:ln w="28575">
            <a:solidFill>
              <a:schemeClr val="accent2"/>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
        <p:nvSpPr>
          <p:cNvPr id="814093" name="Line 13">
            <a:extLst>
              <a:ext uri="{FF2B5EF4-FFF2-40B4-BE49-F238E27FC236}">
                <a16:creationId xmlns:a16="http://schemas.microsoft.com/office/drawing/2014/main" id="{6CB15602-6F97-A24A-A835-6D1C4B1A1FAC}"/>
              </a:ext>
            </a:extLst>
          </p:cNvPr>
          <p:cNvSpPr>
            <a:spLocks noChangeShapeType="1"/>
          </p:cNvSpPr>
          <p:nvPr/>
        </p:nvSpPr>
        <p:spPr bwMode="auto">
          <a:xfrm>
            <a:off x="2484438" y="4437063"/>
            <a:ext cx="1366837" cy="0"/>
          </a:xfrm>
          <a:prstGeom prst="line">
            <a:avLst/>
          </a:prstGeom>
          <a:noFill/>
          <a:ln w="28575">
            <a:solidFill>
              <a:schemeClr val="accent2"/>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
        <p:nvSpPr>
          <p:cNvPr id="814094" name="Line 14">
            <a:extLst>
              <a:ext uri="{FF2B5EF4-FFF2-40B4-BE49-F238E27FC236}">
                <a16:creationId xmlns:a16="http://schemas.microsoft.com/office/drawing/2014/main" id="{9A340AC9-3111-A946-8424-F23735C32519}"/>
              </a:ext>
            </a:extLst>
          </p:cNvPr>
          <p:cNvSpPr>
            <a:spLocks noChangeShapeType="1"/>
          </p:cNvSpPr>
          <p:nvPr/>
        </p:nvSpPr>
        <p:spPr bwMode="auto">
          <a:xfrm>
            <a:off x="2484438" y="3284538"/>
            <a:ext cx="1366837" cy="0"/>
          </a:xfrm>
          <a:prstGeom prst="line">
            <a:avLst/>
          </a:prstGeom>
          <a:noFill/>
          <a:ln w="28575">
            <a:solidFill>
              <a:schemeClr val="accent2"/>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
        <p:nvSpPr>
          <p:cNvPr id="814095" name="Text Box 15">
            <a:extLst>
              <a:ext uri="{FF2B5EF4-FFF2-40B4-BE49-F238E27FC236}">
                <a16:creationId xmlns:a16="http://schemas.microsoft.com/office/drawing/2014/main" id="{59BF7FB1-1A97-0243-86CC-969407D82C25}"/>
              </a:ext>
            </a:extLst>
          </p:cNvPr>
          <p:cNvSpPr txBox="1">
            <a:spLocks noChangeArrowheads="1"/>
          </p:cNvSpPr>
          <p:nvPr/>
        </p:nvSpPr>
        <p:spPr bwMode="auto">
          <a:xfrm>
            <a:off x="4067175" y="3062288"/>
            <a:ext cx="32400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it-IT" altLang="it-IT"/>
              <a:t>Ciò che gli individui fanno</a:t>
            </a:r>
          </a:p>
        </p:txBody>
      </p:sp>
      <p:sp>
        <p:nvSpPr>
          <p:cNvPr id="814096" name="Text Box 16">
            <a:extLst>
              <a:ext uri="{FF2B5EF4-FFF2-40B4-BE49-F238E27FC236}">
                <a16:creationId xmlns:a16="http://schemas.microsoft.com/office/drawing/2014/main" id="{5EC81185-C24C-D84F-B689-E53E6E5968C9}"/>
              </a:ext>
            </a:extLst>
          </p:cNvPr>
          <p:cNvSpPr txBox="1">
            <a:spLocks noChangeArrowheads="1"/>
          </p:cNvSpPr>
          <p:nvPr/>
        </p:nvSpPr>
        <p:spPr bwMode="auto">
          <a:xfrm>
            <a:off x="4067175" y="4221163"/>
            <a:ext cx="32400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it-IT" altLang="it-IT"/>
              <a:t>Compiti che svolgono</a:t>
            </a:r>
          </a:p>
        </p:txBody>
      </p:sp>
      <p:sp>
        <p:nvSpPr>
          <p:cNvPr id="814097" name="Text Box 17">
            <a:extLst>
              <a:ext uri="{FF2B5EF4-FFF2-40B4-BE49-F238E27FC236}">
                <a16:creationId xmlns:a16="http://schemas.microsoft.com/office/drawing/2014/main" id="{B752241E-95D2-504D-8EFF-9B520BB430EA}"/>
              </a:ext>
            </a:extLst>
          </p:cNvPr>
          <p:cNvSpPr txBox="1">
            <a:spLocks noChangeArrowheads="1"/>
          </p:cNvSpPr>
          <p:nvPr/>
        </p:nvSpPr>
        <p:spPr bwMode="auto">
          <a:xfrm>
            <a:off x="4067175" y="5367338"/>
            <a:ext cx="47529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it-IT" altLang="it-IT"/>
              <a:t>Operazioni che quotidianamente compiono</a:t>
            </a:r>
          </a:p>
        </p:txBody>
      </p:sp>
    </p:spTree>
    <p:extLst>
      <p:ext uri="{BB962C8B-B14F-4D97-AF65-F5344CB8AC3E}">
        <p14:creationId xmlns:p14="http://schemas.microsoft.com/office/powerpoint/2010/main" val="21541001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5108" name="Text Box 4">
            <a:extLst>
              <a:ext uri="{FF2B5EF4-FFF2-40B4-BE49-F238E27FC236}">
                <a16:creationId xmlns:a16="http://schemas.microsoft.com/office/drawing/2014/main" id="{3A2D6C3B-C6A3-344C-A7DA-5785728E6C93}"/>
              </a:ext>
            </a:extLst>
          </p:cNvPr>
          <p:cNvSpPr txBox="1">
            <a:spLocks noChangeArrowheads="1"/>
          </p:cNvSpPr>
          <p:nvPr/>
        </p:nvSpPr>
        <p:spPr bwMode="auto">
          <a:xfrm>
            <a:off x="5435600" y="549275"/>
            <a:ext cx="3529013" cy="30480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gradFill rotWithShape="1">
                  <a:gsLst>
                    <a:gs pos="0">
                      <a:srgbClr val="FF9900"/>
                    </a:gs>
                    <a:gs pos="50000">
                      <a:schemeClr val="bg1"/>
                    </a:gs>
                    <a:gs pos="100000">
                      <a:srgbClr val="FF9900"/>
                    </a:gs>
                  </a:gsLst>
                  <a:lin ang="5400000" scaled="1"/>
                </a:gradFill>
              </a14:hiddenFill>
            </a:ext>
            <a:ext uri="{91240B29-F687-4F45-9708-019B960494DF}">
              <a14:hiddenLine xmlns:a14="http://schemas.microsoft.com/office/drawing/2010/main" w="28575">
                <a:solidFill>
                  <a:schemeClr val="bg1"/>
                </a:solidFill>
                <a:miter lim="800000"/>
                <a:headEnd/>
                <a:tailEnd/>
              </a14:hiddenLine>
            </a:ext>
          </a:extLst>
        </p:spPr>
        <p:txBody>
          <a:bodyPr>
            <a:spAutoFit/>
          </a:bodyPr>
          <a:lstStyle/>
          <a:p>
            <a:pPr algn="l">
              <a:spcBef>
                <a:spcPct val="50000"/>
              </a:spcBef>
            </a:pPr>
            <a:r>
              <a:rPr lang="it-IT" altLang="it-IT" sz="1400" b="1">
                <a:solidFill>
                  <a:schemeClr val="accent2"/>
                </a:solidFill>
              </a:rPr>
              <a:t>ANALISI DEI BISOGNI DEGLI INDIVIDUI</a:t>
            </a:r>
          </a:p>
        </p:txBody>
      </p:sp>
      <p:sp>
        <p:nvSpPr>
          <p:cNvPr id="815109" name="Line 5">
            <a:extLst>
              <a:ext uri="{FF2B5EF4-FFF2-40B4-BE49-F238E27FC236}">
                <a16:creationId xmlns:a16="http://schemas.microsoft.com/office/drawing/2014/main" id="{B4E2F86A-4ED1-224C-A3F8-201DF1FE774B}"/>
              </a:ext>
            </a:extLst>
          </p:cNvPr>
          <p:cNvSpPr>
            <a:spLocks noChangeShapeType="1"/>
          </p:cNvSpPr>
          <p:nvPr/>
        </p:nvSpPr>
        <p:spPr bwMode="auto">
          <a:xfrm>
            <a:off x="2700338" y="476250"/>
            <a:ext cx="6443662" cy="0"/>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15110" name="Text Box 6">
            <a:extLst>
              <a:ext uri="{FF2B5EF4-FFF2-40B4-BE49-F238E27FC236}">
                <a16:creationId xmlns:a16="http://schemas.microsoft.com/office/drawing/2014/main" id="{E0FD1950-BC7A-CD4C-9801-CE498ECFA8A8}"/>
              </a:ext>
            </a:extLst>
          </p:cNvPr>
          <p:cNvSpPr txBox="1">
            <a:spLocks noChangeArrowheads="1"/>
          </p:cNvSpPr>
          <p:nvPr/>
        </p:nvSpPr>
        <p:spPr bwMode="auto">
          <a:xfrm>
            <a:off x="2124075" y="115888"/>
            <a:ext cx="36004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b="1" dirty="0">
                <a:solidFill>
                  <a:srgbClr val="FF0000"/>
                </a:solidFill>
                <a:effectLst>
                  <a:outerShdw blurRad="38100" dist="38100" dir="2700000" algn="tl">
                    <a:srgbClr val="C0C0C0"/>
                  </a:outerShdw>
                </a:effectLst>
              </a:rPr>
              <a:t>ANALISI DEI BISOGNI</a:t>
            </a:r>
          </a:p>
        </p:txBody>
      </p:sp>
      <p:sp>
        <p:nvSpPr>
          <p:cNvPr id="815111" name="AutoShape 7">
            <a:extLst>
              <a:ext uri="{FF2B5EF4-FFF2-40B4-BE49-F238E27FC236}">
                <a16:creationId xmlns:a16="http://schemas.microsoft.com/office/drawing/2014/main" id="{24BFD915-0126-4542-A43A-0281D7599D65}"/>
              </a:ext>
            </a:extLst>
          </p:cNvPr>
          <p:cNvSpPr>
            <a:spLocks noChangeArrowheads="1"/>
          </p:cNvSpPr>
          <p:nvPr/>
        </p:nvSpPr>
        <p:spPr bwMode="auto">
          <a:xfrm>
            <a:off x="1403350" y="1577975"/>
            <a:ext cx="2209800" cy="914400"/>
          </a:xfrm>
          <a:prstGeom prst="roundRect">
            <a:avLst>
              <a:gd name="adj" fmla="val 16667"/>
            </a:avLst>
          </a:prstGeom>
          <a:solidFill>
            <a:srgbClr val="66FF33"/>
          </a:solidFill>
          <a:ln>
            <a:noFill/>
          </a:ln>
          <a:effectLst>
            <a:prstShdw prst="shdw13" dist="53882" dir="13500000">
              <a:srgbClr val="808080">
                <a:alpha val="50000"/>
              </a:srgbClr>
            </a:prstShdw>
          </a:effectLst>
          <a:extLst>
            <a:ext uri="{91240B29-F687-4F45-9708-019B960494DF}">
              <a14:hiddenLine xmlns:a14="http://schemas.microsoft.com/office/drawing/2010/main" w="12700">
                <a:solidFill>
                  <a:schemeClr val="tx1"/>
                </a:solidFill>
                <a:round/>
                <a:headEnd/>
                <a:tailEnd/>
              </a14:hiddenLine>
            </a:ext>
          </a:extLst>
        </p:spPr>
        <p:txBody>
          <a:bodyPr wrap="none" anchor="ctr"/>
          <a:lstStyle/>
          <a:p>
            <a:r>
              <a:rPr lang="it-IT" altLang="it-IT">
                <a:solidFill>
                  <a:srgbClr val="4D4D4D"/>
                </a:solidFill>
              </a:rPr>
              <a:t>Analisi del ruolo </a:t>
            </a:r>
          </a:p>
        </p:txBody>
      </p:sp>
      <p:sp>
        <p:nvSpPr>
          <p:cNvPr id="815112" name="Text Box 8">
            <a:extLst>
              <a:ext uri="{FF2B5EF4-FFF2-40B4-BE49-F238E27FC236}">
                <a16:creationId xmlns:a16="http://schemas.microsoft.com/office/drawing/2014/main" id="{28B34358-AA3D-7A46-950B-4E21B2E1D5A2}"/>
              </a:ext>
            </a:extLst>
          </p:cNvPr>
          <p:cNvSpPr txBox="1">
            <a:spLocks noChangeArrowheads="1"/>
          </p:cNvSpPr>
          <p:nvPr/>
        </p:nvSpPr>
        <p:spPr bwMode="auto">
          <a:xfrm>
            <a:off x="1763713" y="3213100"/>
            <a:ext cx="6264275" cy="283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it-IT" altLang="it-IT" sz="2000"/>
              <a:t>Consente di ottenere indicazioni su come gli individui si rappresentano il loro ruolo nell’organizzazione, sia globalmente che nei suoi diversi aspetti, in termini di:</a:t>
            </a:r>
          </a:p>
          <a:p>
            <a:pPr algn="just">
              <a:spcBef>
                <a:spcPct val="50000"/>
              </a:spcBef>
            </a:pPr>
            <a:endParaRPr lang="it-IT" altLang="it-IT" sz="2000"/>
          </a:p>
          <a:p>
            <a:pPr algn="just">
              <a:spcBef>
                <a:spcPct val="50000"/>
              </a:spcBef>
              <a:buFontTx/>
              <a:buBlip>
                <a:blip r:embed="rId3"/>
              </a:buBlip>
            </a:pPr>
            <a:r>
              <a:rPr lang="it-IT" altLang="it-IT" sz="2000"/>
              <a:t> obiettivi assegnati</a:t>
            </a:r>
          </a:p>
          <a:p>
            <a:pPr algn="just">
              <a:spcBef>
                <a:spcPct val="50000"/>
              </a:spcBef>
              <a:buFontTx/>
              <a:buBlip>
                <a:blip r:embed="rId3"/>
              </a:buBlip>
            </a:pPr>
            <a:r>
              <a:rPr lang="it-IT" altLang="it-IT" sz="2000"/>
              <a:t> relazioni interpersonali</a:t>
            </a:r>
          </a:p>
          <a:p>
            <a:pPr algn="just">
              <a:spcBef>
                <a:spcPct val="50000"/>
              </a:spcBef>
              <a:buFontTx/>
              <a:buBlip>
                <a:blip r:embed="rId3"/>
              </a:buBlip>
            </a:pPr>
            <a:r>
              <a:rPr lang="it-IT" altLang="it-IT" sz="2000"/>
              <a:t> relazioni con le autorità</a:t>
            </a:r>
          </a:p>
        </p:txBody>
      </p:sp>
      <p:sp>
        <p:nvSpPr>
          <p:cNvPr id="815113" name="Line 9">
            <a:extLst>
              <a:ext uri="{FF2B5EF4-FFF2-40B4-BE49-F238E27FC236}">
                <a16:creationId xmlns:a16="http://schemas.microsoft.com/office/drawing/2014/main" id="{68B46984-272B-754A-A90A-DC0ED939E321}"/>
              </a:ext>
            </a:extLst>
          </p:cNvPr>
          <p:cNvSpPr>
            <a:spLocks noChangeShapeType="1"/>
          </p:cNvSpPr>
          <p:nvPr/>
        </p:nvSpPr>
        <p:spPr bwMode="auto">
          <a:xfrm>
            <a:off x="3635375" y="1989138"/>
            <a:ext cx="1368425" cy="0"/>
          </a:xfrm>
          <a:prstGeom prst="line">
            <a:avLst/>
          </a:prstGeom>
          <a:noFill/>
          <a:ln w="28575">
            <a:solidFill>
              <a:schemeClr val="accent2"/>
            </a:solidFill>
            <a:round/>
            <a:headEnd/>
            <a:tailEn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
        <p:nvSpPr>
          <p:cNvPr id="815114" name="Line 10">
            <a:extLst>
              <a:ext uri="{FF2B5EF4-FFF2-40B4-BE49-F238E27FC236}">
                <a16:creationId xmlns:a16="http://schemas.microsoft.com/office/drawing/2014/main" id="{517DF492-7187-3446-A329-43323DB57426}"/>
              </a:ext>
            </a:extLst>
          </p:cNvPr>
          <p:cNvSpPr>
            <a:spLocks noChangeShapeType="1"/>
          </p:cNvSpPr>
          <p:nvPr/>
        </p:nvSpPr>
        <p:spPr bwMode="auto">
          <a:xfrm>
            <a:off x="5003800" y="1989138"/>
            <a:ext cx="0" cy="1079500"/>
          </a:xfrm>
          <a:prstGeom prst="line">
            <a:avLst/>
          </a:prstGeom>
          <a:noFill/>
          <a:ln w="28575">
            <a:solidFill>
              <a:schemeClr val="accent2"/>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Tree>
    <p:extLst>
      <p:ext uri="{BB962C8B-B14F-4D97-AF65-F5344CB8AC3E}">
        <p14:creationId xmlns:p14="http://schemas.microsoft.com/office/powerpoint/2010/main" val="34144511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6132" name="Text Box 4">
            <a:extLst>
              <a:ext uri="{FF2B5EF4-FFF2-40B4-BE49-F238E27FC236}">
                <a16:creationId xmlns:a16="http://schemas.microsoft.com/office/drawing/2014/main" id="{532E98DF-DF1C-CD48-BF3B-D8E2A9308139}"/>
              </a:ext>
            </a:extLst>
          </p:cNvPr>
          <p:cNvSpPr txBox="1">
            <a:spLocks noChangeArrowheads="1"/>
          </p:cNvSpPr>
          <p:nvPr/>
        </p:nvSpPr>
        <p:spPr bwMode="auto">
          <a:xfrm>
            <a:off x="5435600" y="549275"/>
            <a:ext cx="3529013" cy="30480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gradFill rotWithShape="1">
                  <a:gsLst>
                    <a:gs pos="0">
                      <a:srgbClr val="FF9900"/>
                    </a:gs>
                    <a:gs pos="50000">
                      <a:schemeClr val="bg1"/>
                    </a:gs>
                    <a:gs pos="100000">
                      <a:srgbClr val="FF9900"/>
                    </a:gs>
                  </a:gsLst>
                  <a:lin ang="5400000" scaled="1"/>
                </a:gradFill>
              </a14:hiddenFill>
            </a:ext>
            <a:ext uri="{91240B29-F687-4F45-9708-019B960494DF}">
              <a14:hiddenLine xmlns:a14="http://schemas.microsoft.com/office/drawing/2010/main" w="28575">
                <a:solidFill>
                  <a:schemeClr val="bg1"/>
                </a:solidFill>
                <a:miter lim="800000"/>
                <a:headEnd/>
                <a:tailEnd/>
              </a14:hiddenLine>
            </a:ext>
          </a:extLst>
        </p:spPr>
        <p:txBody>
          <a:bodyPr>
            <a:spAutoFit/>
          </a:bodyPr>
          <a:lstStyle/>
          <a:p>
            <a:pPr algn="l">
              <a:spcBef>
                <a:spcPct val="50000"/>
              </a:spcBef>
            </a:pPr>
            <a:r>
              <a:rPr lang="it-IT" altLang="it-IT" sz="1400" b="1">
                <a:solidFill>
                  <a:schemeClr val="accent2"/>
                </a:solidFill>
              </a:rPr>
              <a:t>ANALISI DEI BISOGNI DEGLI INDIVIDUI</a:t>
            </a:r>
          </a:p>
        </p:txBody>
      </p:sp>
      <p:sp>
        <p:nvSpPr>
          <p:cNvPr id="816133" name="Line 5">
            <a:extLst>
              <a:ext uri="{FF2B5EF4-FFF2-40B4-BE49-F238E27FC236}">
                <a16:creationId xmlns:a16="http://schemas.microsoft.com/office/drawing/2014/main" id="{8D9BE543-3A26-B24E-97CE-F15A07981EDD}"/>
              </a:ext>
            </a:extLst>
          </p:cNvPr>
          <p:cNvSpPr>
            <a:spLocks noChangeShapeType="1"/>
          </p:cNvSpPr>
          <p:nvPr/>
        </p:nvSpPr>
        <p:spPr bwMode="auto">
          <a:xfrm>
            <a:off x="2700338" y="476250"/>
            <a:ext cx="6443662" cy="0"/>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16134" name="Text Box 6">
            <a:extLst>
              <a:ext uri="{FF2B5EF4-FFF2-40B4-BE49-F238E27FC236}">
                <a16:creationId xmlns:a16="http://schemas.microsoft.com/office/drawing/2014/main" id="{5878CAF2-4124-044E-A350-174660F0B7ED}"/>
              </a:ext>
            </a:extLst>
          </p:cNvPr>
          <p:cNvSpPr txBox="1">
            <a:spLocks noChangeArrowheads="1"/>
          </p:cNvSpPr>
          <p:nvPr/>
        </p:nvSpPr>
        <p:spPr bwMode="auto">
          <a:xfrm>
            <a:off x="2124075" y="115888"/>
            <a:ext cx="36004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b="1" dirty="0">
                <a:solidFill>
                  <a:srgbClr val="FF0000"/>
                </a:solidFill>
                <a:effectLst>
                  <a:outerShdw blurRad="38100" dist="38100" dir="2700000" algn="tl">
                    <a:srgbClr val="C0C0C0"/>
                  </a:outerShdw>
                </a:effectLst>
              </a:rPr>
              <a:t>ANALISI DEI BISOGNI</a:t>
            </a:r>
          </a:p>
        </p:txBody>
      </p:sp>
      <p:sp>
        <p:nvSpPr>
          <p:cNvPr id="816135" name="AutoShape 7">
            <a:extLst>
              <a:ext uri="{FF2B5EF4-FFF2-40B4-BE49-F238E27FC236}">
                <a16:creationId xmlns:a16="http://schemas.microsoft.com/office/drawing/2014/main" id="{4B808EF0-50A2-4A4B-8D1A-DE4B8D6C76DA}"/>
              </a:ext>
            </a:extLst>
          </p:cNvPr>
          <p:cNvSpPr>
            <a:spLocks noChangeArrowheads="1"/>
          </p:cNvSpPr>
          <p:nvPr/>
        </p:nvSpPr>
        <p:spPr bwMode="auto">
          <a:xfrm>
            <a:off x="1403350" y="1773238"/>
            <a:ext cx="2209800" cy="914400"/>
          </a:xfrm>
          <a:prstGeom prst="roundRect">
            <a:avLst>
              <a:gd name="adj" fmla="val 16667"/>
            </a:avLst>
          </a:prstGeom>
          <a:solidFill>
            <a:srgbClr val="66CCFF"/>
          </a:solidFill>
          <a:ln>
            <a:noFill/>
          </a:ln>
          <a:effectLst>
            <a:prstShdw prst="shdw13" dist="53882" dir="13500000">
              <a:srgbClr val="808080">
                <a:alpha val="50000"/>
              </a:srgbClr>
            </a:prstShdw>
          </a:effectLst>
          <a:extLst>
            <a:ext uri="{91240B29-F687-4F45-9708-019B960494DF}">
              <a14:hiddenLine xmlns:a14="http://schemas.microsoft.com/office/drawing/2010/main" w="12700">
                <a:solidFill>
                  <a:schemeClr val="tx1"/>
                </a:solidFill>
                <a:round/>
                <a:headEnd/>
                <a:tailEnd/>
              </a14:hiddenLine>
            </a:ext>
          </a:extLst>
        </p:spPr>
        <p:txBody>
          <a:bodyPr wrap="none" anchor="ctr"/>
          <a:lstStyle/>
          <a:p>
            <a:r>
              <a:rPr lang="it-IT" altLang="it-IT">
                <a:solidFill>
                  <a:srgbClr val="4D4D4D"/>
                </a:solidFill>
              </a:rPr>
              <a:t>Analisi degli </a:t>
            </a:r>
          </a:p>
          <a:p>
            <a:r>
              <a:rPr lang="it-IT" altLang="it-IT">
                <a:solidFill>
                  <a:srgbClr val="4D4D4D"/>
                </a:solidFill>
              </a:rPr>
              <a:t>eventi critici</a:t>
            </a:r>
          </a:p>
        </p:txBody>
      </p:sp>
      <p:sp>
        <p:nvSpPr>
          <p:cNvPr id="816136" name="Text Box 8">
            <a:extLst>
              <a:ext uri="{FF2B5EF4-FFF2-40B4-BE49-F238E27FC236}">
                <a16:creationId xmlns:a16="http://schemas.microsoft.com/office/drawing/2014/main" id="{11F42A0D-9CDE-3F41-8B8C-D407B7B1BA8B}"/>
              </a:ext>
            </a:extLst>
          </p:cNvPr>
          <p:cNvSpPr txBox="1">
            <a:spLocks noChangeArrowheads="1"/>
          </p:cNvSpPr>
          <p:nvPr/>
        </p:nvSpPr>
        <p:spPr bwMode="auto">
          <a:xfrm>
            <a:off x="1908175" y="3789363"/>
            <a:ext cx="5616575"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it-IT" altLang="it-IT" sz="2000"/>
              <a:t>È una ricostruzione analitica di situazioni ed avvenimenti lavorativi che gli individui considerano particolarmente critici e che si presentano frequentemente, periodicamente o occasionalmente, nello svolgimento della loro attività</a:t>
            </a:r>
          </a:p>
        </p:txBody>
      </p:sp>
      <p:sp>
        <p:nvSpPr>
          <p:cNvPr id="816137" name="Line 9">
            <a:extLst>
              <a:ext uri="{FF2B5EF4-FFF2-40B4-BE49-F238E27FC236}">
                <a16:creationId xmlns:a16="http://schemas.microsoft.com/office/drawing/2014/main" id="{50A6A9C7-0DFC-8549-9493-3852EF9EF3D8}"/>
              </a:ext>
            </a:extLst>
          </p:cNvPr>
          <p:cNvSpPr>
            <a:spLocks noChangeShapeType="1"/>
          </p:cNvSpPr>
          <p:nvPr/>
        </p:nvSpPr>
        <p:spPr bwMode="auto">
          <a:xfrm>
            <a:off x="3635375" y="2276475"/>
            <a:ext cx="1368425" cy="0"/>
          </a:xfrm>
          <a:prstGeom prst="line">
            <a:avLst/>
          </a:prstGeom>
          <a:noFill/>
          <a:ln w="28575">
            <a:solidFill>
              <a:schemeClr val="accent2"/>
            </a:solidFill>
            <a:round/>
            <a:headEnd/>
            <a:tailEn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
        <p:nvSpPr>
          <p:cNvPr id="816138" name="Line 10">
            <a:extLst>
              <a:ext uri="{FF2B5EF4-FFF2-40B4-BE49-F238E27FC236}">
                <a16:creationId xmlns:a16="http://schemas.microsoft.com/office/drawing/2014/main" id="{5C2540EE-79C1-D946-8918-33C4F83310FC}"/>
              </a:ext>
            </a:extLst>
          </p:cNvPr>
          <p:cNvSpPr>
            <a:spLocks noChangeShapeType="1"/>
          </p:cNvSpPr>
          <p:nvPr/>
        </p:nvSpPr>
        <p:spPr bwMode="auto">
          <a:xfrm>
            <a:off x="5003800" y="2276475"/>
            <a:ext cx="0" cy="1079500"/>
          </a:xfrm>
          <a:prstGeom prst="line">
            <a:avLst/>
          </a:prstGeom>
          <a:noFill/>
          <a:ln w="28575">
            <a:solidFill>
              <a:schemeClr val="accent2"/>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Tree>
    <p:extLst>
      <p:ext uri="{BB962C8B-B14F-4D97-AF65-F5344CB8AC3E}">
        <p14:creationId xmlns:p14="http://schemas.microsoft.com/office/powerpoint/2010/main" val="15906667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7156" name="Text Box 4">
            <a:extLst>
              <a:ext uri="{FF2B5EF4-FFF2-40B4-BE49-F238E27FC236}">
                <a16:creationId xmlns:a16="http://schemas.microsoft.com/office/drawing/2014/main" id="{4BC283DC-63EE-E041-B120-68C611949328}"/>
              </a:ext>
            </a:extLst>
          </p:cNvPr>
          <p:cNvSpPr txBox="1">
            <a:spLocks noChangeArrowheads="1"/>
          </p:cNvSpPr>
          <p:nvPr/>
        </p:nvSpPr>
        <p:spPr bwMode="auto">
          <a:xfrm>
            <a:off x="5435600" y="549275"/>
            <a:ext cx="3529013" cy="30480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gradFill rotWithShape="1">
                  <a:gsLst>
                    <a:gs pos="0">
                      <a:srgbClr val="FF9900"/>
                    </a:gs>
                    <a:gs pos="50000">
                      <a:schemeClr val="bg1"/>
                    </a:gs>
                    <a:gs pos="100000">
                      <a:srgbClr val="FF9900"/>
                    </a:gs>
                  </a:gsLst>
                  <a:lin ang="5400000" scaled="1"/>
                </a:gradFill>
              </a14:hiddenFill>
            </a:ext>
            <a:ext uri="{91240B29-F687-4F45-9708-019B960494DF}">
              <a14:hiddenLine xmlns:a14="http://schemas.microsoft.com/office/drawing/2010/main" w="28575">
                <a:solidFill>
                  <a:schemeClr val="bg1"/>
                </a:solidFill>
                <a:miter lim="800000"/>
                <a:headEnd/>
                <a:tailEnd/>
              </a14:hiddenLine>
            </a:ext>
          </a:extLst>
        </p:spPr>
        <p:txBody>
          <a:bodyPr>
            <a:spAutoFit/>
          </a:bodyPr>
          <a:lstStyle/>
          <a:p>
            <a:pPr algn="l">
              <a:spcBef>
                <a:spcPct val="50000"/>
              </a:spcBef>
            </a:pPr>
            <a:r>
              <a:rPr lang="it-IT" altLang="it-IT" sz="1400" b="1">
                <a:solidFill>
                  <a:schemeClr val="accent2"/>
                </a:solidFill>
              </a:rPr>
              <a:t>ANALISI DEI BISOGNI DEGLI INDIVIDUI</a:t>
            </a:r>
          </a:p>
        </p:txBody>
      </p:sp>
      <p:sp>
        <p:nvSpPr>
          <p:cNvPr id="817157" name="Line 5">
            <a:extLst>
              <a:ext uri="{FF2B5EF4-FFF2-40B4-BE49-F238E27FC236}">
                <a16:creationId xmlns:a16="http://schemas.microsoft.com/office/drawing/2014/main" id="{D58CA6FB-A8BD-A848-A79E-E6BC65B40BDA}"/>
              </a:ext>
            </a:extLst>
          </p:cNvPr>
          <p:cNvSpPr>
            <a:spLocks noChangeShapeType="1"/>
          </p:cNvSpPr>
          <p:nvPr/>
        </p:nvSpPr>
        <p:spPr bwMode="auto">
          <a:xfrm>
            <a:off x="2700338" y="476250"/>
            <a:ext cx="6443662" cy="0"/>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17158" name="Text Box 6">
            <a:extLst>
              <a:ext uri="{FF2B5EF4-FFF2-40B4-BE49-F238E27FC236}">
                <a16:creationId xmlns:a16="http://schemas.microsoft.com/office/drawing/2014/main" id="{7E3F2476-0DC6-674C-B923-72AE5A3719D0}"/>
              </a:ext>
            </a:extLst>
          </p:cNvPr>
          <p:cNvSpPr txBox="1">
            <a:spLocks noChangeArrowheads="1"/>
          </p:cNvSpPr>
          <p:nvPr/>
        </p:nvSpPr>
        <p:spPr bwMode="auto">
          <a:xfrm>
            <a:off x="2124075" y="115888"/>
            <a:ext cx="36004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b="1" dirty="0">
                <a:solidFill>
                  <a:srgbClr val="FF0000"/>
                </a:solidFill>
                <a:effectLst>
                  <a:outerShdw blurRad="38100" dist="38100" dir="2700000" algn="tl">
                    <a:srgbClr val="C0C0C0"/>
                  </a:outerShdw>
                </a:effectLst>
              </a:rPr>
              <a:t>ANALISI DEI BISOGNI</a:t>
            </a:r>
          </a:p>
        </p:txBody>
      </p:sp>
      <p:sp>
        <p:nvSpPr>
          <p:cNvPr id="817159" name="AutoShape 7">
            <a:extLst>
              <a:ext uri="{FF2B5EF4-FFF2-40B4-BE49-F238E27FC236}">
                <a16:creationId xmlns:a16="http://schemas.microsoft.com/office/drawing/2014/main" id="{7146EC53-D8FC-FB41-B509-88E55BA60679}"/>
              </a:ext>
            </a:extLst>
          </p:cNvPr>
          <p:cNvSpPr>
            <a:spLocks noChangeArrowheads="1"/>
          </p:cNvSpPr>
          <p:nvPr/>
        </p:nvSpPr>
        <p:spPr bwMode="auto">
          <a:xfrm>
            <a:off x="1403350" y="1773238"/>
            <a:ext cx="2209800" cy="914400"/>
          </a:xfrm>
          <a:prstGeom prst="roundRect">
            <a:avLst>
              <a:gd name="adj" fmla="val 16667"/>
            </a:avLst>
          </a:prstGeom>
          <a:solidFill>
            <a:srgbClr val="FF9933"/>
          </a:solidFill>
          <a:ln>
            <a:noFill/>
          </a:ln>
          <a:effectLst>
            <a:prstShdw prst="shdw13" dist="53882" dir="13500000">
              <a:srgbClr val="808080">
                <a:alpha val="50000"/>
              </a:srgbClr>
            </a:prstShdw>
          </a:effectLst>
          <a:extLst>
            <a:ext uri="{91240B29-F687-4F45-9708-019B960494DF}">
              <a14:hiddenLine xmlns:a14="http://schemas.microsoft.com/office/drawing/2010/main" w="12700">
                <a:solidFill>
                  <a:schemeClr val="tx1"/>
                </a:solidFill>
                <a:round/>
                <a:headEnd/>
                <a:tailEnd/>
              </a14:hiddenLine>
            </a:ext>
          </a:extLst>
        </p:spPr>
        <p:txBody>
          <a:bodyPr wrap="none" anchor="ctr"/>
          <a:lstStyle/>
          <a:p>
            <a:r>
              <a:rPr lang="it-IT" altLang="it-IT">
                <a:solidFill>
                  <a:srgbClr val="4D4D4D"/>
                </a:solidFill>
              </a:rPr>
              <a:t>Analisi del</a:t>
            </a:r>
          </a:p>
          <a:p>
            <a:r>
              <a:rPr lang="it-IT" altLang="it-IT">
                <a:solidFill>
                  <a:srgbClr val="4D4D4D"/>
                </a:solidFill>
              </a:rPr>
              <a:t>sistema di attese</a:t>
            </a:r>
          </a:p>
        </p:txBody>
      </p:sp>
      <p:sp>
        <p:nvSpPr>
          <p:cNvPr id="817160" name="Text Box 8">
            <a:extLst>
              <a:ext uri="{FF2B5EF4-FFF2-40B4-BE49-F238E27FC236}">
                <a16:creationId xmlns:a16="http://schemas.microsoft.com/office/drawing/2014/main" id="{CD2B4E6B-4C65-114B-A1EC-93427F60BC78}"/>
              </a:ext>
            </a:extLst>
          </p:cNvPr>
          <p:cNvSpPr txBox="1">
            <a:spLocks noChangeArrowheads="1"/>
          </p:cNvSpPr>
          <p:nvPr/>
        </p:nvSpPr>
        <p:spPr bwMode="auto">
          <a:xfrm>
            <a:off x="1908175" y="3789363"/>
            <a:ext cx="5616575" cy="176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it-IT" altLang="it-IT" sz="2000"/>
              <a:t>Si propone di rilevare, in modo esplicito, i bisogni di formazione dei singoli individui a partire proprio dalle loro esigenze e attese.</a:t>
            </a:r>
          </a:p>
          <a:p>
            <a:pPr algn="just">
              <a:spcBef>
                <a:spcPct val="50000"/>
              </a:spcBef>
            </a:pPr>
            <a:r>
              <a:rPr lang="it-IT" altLang="it-IT" sz="2000"/>
              <a:t>Ricerca indicazioni concernenti la relazione tra gli individui e l’organizzazione.</a:t>
            </a:r>
          </a:p>
        </p:txBody>
      </p:sp>
      <p:sp>
        <p:nvSpPr>
          <p:cNvPr id="817161" name="Line 9">
            <a:extLst>
              <a:ext uri="{FF2B5EF4-FFF2-40B4-BE49-F238E27FC236}">
                <a16:creationId xmlns:a16="http://schemas.microsoft.com/office/drawing/2014/main" id="{9CD54D20-9C16-854E-976F-1FB0DDB42E9B}"/>
              </a:ext>
            </a:extLst>
          </p:cNvPr>
          <p:cNvSpPr>
            <a:spLocks noChangeShapeType="1"/>
          </p:cNvSpPr>
          <p:nvPr/>
        </p:nvSpPr>
        <p:spPr bwMode="auto">
          <a:xfrm>
            <a:off x="3635375" y="2276475"/>
            <a:ext cx="1368425" cy="0"/>
          </a:xfrm>
          <a:prstGeom prst="line">
            <a:avLst/>
          </a:prstGeom>
          <a:noFill/>
          <a:ln w="28575">
            <a:solidFill>
              <a:schemeClr val="accent2"/>
            </a:solidFill>
            <a:round/>
            <a:headEnd/>
            <a:tailEn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
        <p:nvSpPr>
          <p:cNvPr id="817162" name="Line 10">
            <a:extLst>
              <a:ext uri="{FF2B5EF4-FFF2-40B4-BE49-F238E27FC236}">
                <a16:creationId xmlns:a16="http://schemas.microsoft.com/office/drawing/2014/main" id="{E4273FBA-C5C5-8F4B-B754-76D997F941B0}"/>
              </a:ext>
            </a:extLst>
          </p:cNvPr>
          <p:cNvSpPr>
            <a:spLocks noChangeShapeType="1"/>
          </p:cNvSpPr>
          <p:nvPr/>
        </p:nvSpPr>
        <p:spPr bwMode="auto">
          <a:xfrm>
            <a:off x="5003800" y="2276475"/>
            <a:ext cx="0" cy="1079500"/>
          </a:xfrm>
          <a:prstGeom prst="line">
            <a:avLst/>
          </a:prstGeom>
          <a:noFill/>
          <a:ln w="28575">
            <a:solidFill>
              <a:schemeClr val="accent2"/>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Tree>
    <p:extLst>
      <p:ext uri="{BB962C8B-B14F-4D97-AF65-F5344CB8AC3E}">
        <p14:creationId xmlns:p14="http://schemas.microsoft.com/office/powerpoint/2010/main" val="11785761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8186" name="Rectangle 10">
            <a:extLst>
              <a:ext uri="{FF2B5EF4-FFF2-40B4-BE49-F238E27FC236}">
                <a16:creationId xmlns:a16="http://schemas.microsoft.com/office/drawing/2014/main" id="{24FEC438-7A1E-3448-840A-C93B0787425D}"/>
              </a:ext>
            </a:extLst>
          </p:cNvPr>
          <p:cNvSpPr>
            <a:spLocks noChangeArrowheads="1"/>
          </p:cNvSpPr>
          <p:nvPr/>
        </p:nvSpPr>
        <p:spPr bwMode="auto">
          <a:xfrm>
            <a:off x="5580063" y="1773238"/>
            <a:ext cx="2232025" cy="719137"/>
          </a:xfrm>
          <a:prstGeom prst="rect">
            <a:avLst/>
          </a:prstGeom>
          <a:solidFill>
            <a:srgbClr val="FFFF00"/>
          </a:solidFill>
          <a:ln w="12700">
            <a:solidFill>
              <a:srgbClr val="FFFF00"/>
            </a:solidFill>
            <a:miter lim="800000"/>
            <a:headEnd/>
            <a:tailEnd/>
          </a:ln>
          <a:effectLst>
            <a:prstShdw prst="shdw13" dist="53882" dir="13500000">
              <a:schemeClr val="bg2">
                <a:alpha val="50000"/>
              </a:schemeClr>
            </a:prstShdw>
          </a:effectLst>
        </p:spPr>
        <p:txBody>
          <a:bodyPr wrap="none" anchor="ctr"/>
          <a:lstStyle/>
          <a:p>
            <a:endParaRPr lang="it-IT"/>
          </a:p>
        </p:txBody>
      </p:sp>
      <p:sp>
        <p:nvSpPr>
          <p:cNvPr id="818185" name="Rectangle 9">
            <a:extLst>
              <a:ext uri="{FF2B5EF4-FFF2-40B4-BE49-F238E27FC236}">
                <a16:creationId xmlns:a16="http://schemas.microsoft.com/office/drawing/2014/main" id="{6C0852FA-DAFD-A245-81AE-6B63F7223BB7}"/>
              </a:ext>
            </a:extLst>
          </p:cNvPr>
          <p:cNvSpPr>
            <a:spLocks noChangeArrowheads="1"/>
          </p:cNvSpPr>
          <p:nvPr/>
        </p:nvSpPr>
        <p:spPr bwMode="auto">
          <a:xfrm>
            <a:off x="1692275" y="1773238"/>
            <a:ext cx="2232025" cy="719137"/>
          </a:xfrm>
          <a:prstGeom prst="rect">
            <a:avLst/>
          </a:prstGeom>
          <a:solidFill>
            <a:srgbClr val="FFFF00"/>
          </a:solidFill>
          <a:ln w="12700">
            <a:solidFill>
              <a:srgbClr val="FFFF00"/>
            </a:solidFill>
            <a:miter lim="800000"/>
            <a:headEnd/>
            <a:tailEnd/>
          </a:ln>
          <a:effectLst>
            <a:prstShdw prst="shdw13" dist="53882" dir="13500000">
              <a:schemeClr val="bg2">
                <a:alpha val="50000"/>
              </a:schemeClr>
            </a:prstShdw>
          </a:effectLst>
        </p:spPr>
        <p:txBody>
          <a:bodyPr wrap="none" anchor="ctr"/>
          <a:lstStyle/>
          <a:p>
            <a:endParaRPr lang="it-IT"/>
          </a:p>
        </p:txBody>
      </p:sp>
      <p:sp>
        <p:nvSpPr>
          <p:cNvPr id="818180" name="Text Box 4">
            <a:extLst>
              <a:ext uri="{FF2B5EF4-FFF2-40B4-BE49-F238E27FC236}">
                <a16:creationId xmlns:a16="http://schemas.microsoft.com/office/drawing/2014/main" id="{792BD659-8ECB-4B4D-8F21-30F69F08BD3E}"/>
              </a:ext>
            </a:extLst>
          </p:cNvPr>
          <p:cNvSpPr txBox="1">
            <a:spLocks noChangeArrowheads="1"/>
          </p:cNvSpPr>
          <p:nvPr/>
        </p:nvSpPr>
        <p:spPr bwMode="auto">
          <a:xfrm>
            <a:off x="6084888" y="549275"/>
            <a:ext cx="2952750" cy="30480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gradFill rotWithShape="1">
                  <a:gsLst>
                    <a:gs pos="0">
                      <a:srgbClr val="FF9900"/>
                    </a:gs>
                    <a:gs pos="50000">
                      <a:schemeClr val="bg1"/>
                    </a:gs>
                    <a:gs pos="100000">
                      <a:srgbClr val="FF9900"/>
                    </a:gs>
                  </a:gsLst>
                  <a:lin ang="5400000" scaled="1"/>
                </a:gradFill>
              </a14:hiddenFill>
            </a:ext>
            <a:ext uri="{91240B29-F687-4F45-9708-019B960494DF}">
              <a14:hiddenLine xmlns:a14="http://schemas.microsoft.com/office/drawing/2010/main" w="28575">
                <a:solidFill>
                  <a:schemeClr val="bg1"/>
                </a:solidFill>
                <a:miter lim="800000"/>
                <a:headEnd/>
                <a:tailEnd/>
              </a14:hiddenLine>
            </a:ext>
          </a:extLst>
        </p:spPr>
        <p:txBody>
          <a:bodyPr>
            <a:spAutoFit/>
          </a:bodyPr>
          <a:lstStyle/>
          <a:p>
            <a:pPr algn="l">
              <a:spcBef>
                <a:spcPct val="50000"/>
              </a:spcBef>
            </a:pPr>
            <a:r>
              <a:rPr lang="it-IT" altLang="it-IT" sz="1400" b="1">
                <a:solidFill>
                  <a:schemeClr val="accent2"/>
                </a:solidFill>
              </a:rPr>
              <a:t>DEFINIZIONE DEGLI OBIETTIVI</a:t>
            </a:r>
          </a:p>
        </p:txBody>
      </p:sp>
      <p:sp>
        <p:nvSpPr>
          <p:cNvPr id="818181" name="Line 5">
            <a:extLst>
              <a:ext uri="{FF2B5EF4-FFF2-40B4-BE49-F238E27FC236}">
                <a16:creationId xmlns:a16="http://schemas.microsoft.com/office/drawing/2014/main" id="{69B5AAFB-1ABC-5E43-84AF-DC0FD24F2BB0}"/>
              </a:ext>
            </a:extLst>
          </p:cNvPr>
          <p:cNvSpPr>
            <a:spLocks noChangeShapeType="1"/>
          </p:cNvSpPr>
          <p:nvPr/>
        </p:nvSpPr>
        <p:spPr bwMode="auto">
          <a:xfrm>
            <a:off x="2700338" y="476250"/>
            <a:ext cx="6443662" cy="0"/>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18182" name="Text Box 6">
            <a:extLst>
              <a:ext uri="{FF2B5EF4-FFF2-40B4-BE49-F238E27FC236}">
                <a16:creationId xmlns:a16="http://schemas.microsoft.com/office/drawing/2014/main" id="{195AB961-F420-924E-8E05-0641397D61D9}"/>
              </a:ext>
            </a:extLst>
          </p:cNvPr>
          <p:cNvSpPr txBox="1">
            <a:spLocks noChangeArrowheads="1"/>
          </p:cNvSpPr>
          <p:nvPr/>
        </p:nvSpPr>
        <p:spPr bwMode="auto">
          <a:xfrm>
            <a:off x="2124075" y="115888"/>
            <a:ext cx="36004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b="1" dirty="0">
                <a:solidFill>
                  <a:srgbClr val="FF0000"/>
                </a:solidFill>
                <a:effectLst>
                  <a:outerShdw blurRad="38100" dist="38100" dir="2700000" algn="tl">
                    <a:srgbClr val="C0C0C0"/>
                  </a:outerShdw>
                </a:effectLst>
              </a:rPr>
              <a:t>ANALISI DEI BISOGNI</a:t>
            </a:r>
          </a:p>
        </p:txBody>
      </p:sp>
      <p:sp>
        <p:nvSpPr>
          <p:cNvPr id="818183" name="Text Box 7">
            <a:extLst>
              <a:ext uri="{FF2B5EF4-FFF2-40B4-BE49-F238E27FC236}">
                <a16:creationId xmlns:a16="http://schemas.microsoft.com/office/drawing/2014/main" id="{43E33611-F211-8941-8903-9133938818B0}"/>
              </a:ext>
            </a:extLst>
          </p:cNvPr>
          <p:cNvSpPr txBox="1">
            <a:spLocks noChangeArrowheads="1"/>
          </p:cNvSpPr>
          <p:nvPr/>
        </p:nvSpPr>
        <p:spPr bwMode="auto">
          <a:xfrm>
            <a:off x="1763713" y="1916113"/>
            <a:ext cx="20161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b="1">
                <a:solidFill>
                  <a:schemeClr val="accent2"/>
                </a:solidFill>
              </a:rPr>
              <a:t>PRIMARI</a:t>
            </a:r>
          </a:p>
        </p:txBody>
      </p:sp>
      <p:sp>
        <p:nvSpPr>
          <p:cNvPr id="818184" name="Text Box 8">
            <a:extLst>
              <a:ext uri="{FF2B5EF4-FFF2-40B4-BE49-F238E27FC236}">
                <a16:creationId xmlns:a16="http://schemas.microsoft.com/office/drawing/2014/main" id="{102B2830-1CE2-E642-9A8D-790A9D4C6EC4}"/>
              </a:ext>
            </a:extLst>
          </p:cNvPr>
          <p:cNvSpPr txBox="1">
            <a:spLocks noChangeArrowheads="1"/>
          </p:cNvSpPr>
          <p:nvPr/>
        </p:nvSpPr>
        <p:spPr bwMode="auto">
          <a:xfrm>
            <a:off x="5724525" y="1916113"/>
            <a:ext cx="20161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b="1">
                <a:solidFill>
                  <a:schemeClr val="accent2"/>
                </a:solidFill>
              </a:rPr>
              <a:t>SECONDARI</a:t>
            </a:r>
          </a:p>
        </p:txBody>
      </p:sp>
      <p:sp>
        <p:nvSpPr>
          <p:cNvPr id="818187" name="Text Box 11">
            <a:extLst>
              <a:ext uri="{FF2B5EF4-FFF2-40B4-BE49-F238E27FC236}">
                <a16:creationId xmlns:a16="http://schemas.microsoft.com/office/drawing/2014/main" id="{558972A8-728E-E246-A1FB-9B6DC0B84EDC}"/>
              </a:ext>
            </a:extLst>
          </p:cNvPr>
          <p:cNvSpPr txBox="1">
            <a:spLocks noChangeArrowheads="1"/>
          </p:cNvSpPr>
          <p:nvPr/>
        </p:nvSpPr>
        <p:spPr bwMode="auto">
          <a:xfrm>
            <a:off x="1116013" y="3213100"/>
            <a:ext cx="3311525" cy="2152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a:t>Si tratta dei risultati fondamentali (il più possibile misurabili) che giustificano l’azione formativa </a:t>
            </a:r>
          </a:p>
          <a:p>
            <a:pPr>
              <a:spcBef>
                <a:spcPct val="50000"/>
              </a:spcBef>
            </a:pPr>
            <a:r>
              <a:rPr lang="it-IT" altLang="it-IT"/>
              <a:t>In assenza di questi il Progetto di formazione sarebbe un fallimento</a:t>
            </a:r>
          </a:p>
        </p:txBody>
      </p:sp>
      <p:sp>
        <p:nvSpPr>
          <p:cNvPr id="818188" name="Text Box 12">
            <a:extLst>
              <a:ext uri="{FF2B5EF4-FFF2-40B4-BE49-F238E27FC236}">
                <a16:creationId xmlns:a16="http://schemas.microsoft.com/office/drawing/2014/main" id="{04C3893E-AAD5-A54C-8669-79F32774F094}"/>
              </a:ext>
            </a:extLst>
          </p:cNvPr>
          <p:cNvSpPr txBox="1">
            <a:spLocks noChangeArrowheads="1"/>
          </p:cNvSpPr>
          <p:nvPr/>
        </p:nvSpPr>
        <p:spPr bwMode="auto">
          <a:xfrm>
            <a:off x="5219700" y="3213100"/>
            <a:ext cx="3024188" cy="2152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a:t>Si tratta dei risultati auspicabili (il più possibile misurabili) ma non essenziali che dovremmo cercare di ottenere ma non a danno di quelli primari </a:t>
            </a:r>
          </a:p>
          <a:p>
            <a:pPr>
              <a:spcBef>
                <a:spcPct val="50000"/>
              </a:spcBef>
            </a:pPr>
            <a:endParaRPr lang="it-IT" altLang="it-IT"/>
          </a:p>
        </p:txBody>
      </p:sp>
    </p:spTree>
    <p:extLst>
      <p:ext uri="{BB962C8B-B14F-4D97-AF65-F5344CB8AC3E}">
        <p14:creationId xmlns:p14="http://schemas.microsoft.com/office/powerpoint/2010/main" val="1822330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72716" y="404664"/>
            <a:ext cx="8203740" cy="6100936"/>
          </a:xfrm>
        </p:spPr>
        <p:txBody>
          <a:bodyPr>
            <a:normAutofit/>
          </a:bodyPr>
          <a:lstStyle/>
          <a:p>
            <a:pPr marL="0" lvl="0" indent="0" algn="ctr">
              <a:buNone/>
            </a:pPr>
            <a:r>
              <a:rPr lang="it-IT" sz="2800" dirty="0">
                <a:solidFill>
                  <a:prstClr val="black"/>
                </a:solidFill>
                <a:latin typeface="Arial Black" panose="020B0A04020102020204" pitchFamily="34" charset="0"/>
              </a:rPr>
              <a:t>      </a:t>
            </a:r>
            <a:r>
              <a:rPr lang="it-IT" sz="2800" dirty="0">
                <a:solidFill>
                  <a:srgbClr val="FF0000"/>
                </a:solidFill>
                <a:latin typeface="Arial Black" panose="020B0A04020102020204" pitchFamily="34" charset="0"/>
              </a:rPr>
              <a:t>FORMAZIONE</a:t>
            </a:r>
            <a:endParaRPr lang="it-IT" dirty="0">
              <a:solidFill>
                <a:srgbClr val="FF0000"/>
              </a:solidFill>
              <a:latin typeface="Arial Black" panose="020B0A04020102020204" pitchFamily="34" charset="0"/>
            </a:endParaRPr>
          </a:p>
          <a:p>
            <a:pPr marL="0" indent="0">
              <a:buNone/>
            </a:pPr>
            <a:endParaRPr lang="it-IT" sz="1200" dirty="0">
              <a:latin typeface="Arial Black" panose="020B0A04020102020204" pitchFamily="34" charset="0"/>
            </a:endParaRPr>
          </a:p>
          <a:p>
            <a:pPr lvl="0" fontAlgn="base">
              <a:spcAft>
                <a:spcPct val="20000"/>
              </a:spcAft>
              <a:buClr>
                <a:srgbClr val="CC0000"/>
              </a:buClr>
              <a:buSzPct val="65000"/>
              <a:buFont typeface="Wingdings" pitchFamily="2" charset="2"/>
              <a:buChar char="n"/>
            </a:pPr>
            <a:r>
              <a:rPr lang="it-CH" sz="2200" b="1" kern="0" dirty="0">
                <a:solidFill>
                  <a:srgbClr val="5F5F5F"/>
                </a:solidFill>
                <a:latin typeface="Arial"/>
              </a:rPr>
              <a:t>Investire in formazione comporta rischi:</a:t>
            </a:r>
          </a:p>
          <a:p>
            <a:pPr lvl="1" fontAlgn="base">
              <a:spcAft>
                <a:spcPct val="20000"/>
              </a:spcAft>
              <a:buClr>
                <a:srgbClr val="CC0000"/>
              </a:buClr>
              <a:buSzPct val="65000"/>
              <a:buFont typeface="Wingdings" panose="05000000000000000000" pitchFamily="2" charset="2"/>
              <a:buChar char="Ø"/>
            </a:pPr>
            <a:r>
              <a:rPr lang="it-CH" sz="2000" b="1" kern="0" dirty="0">
                <a:solidFill>
                  <a:srgbClr val="5F5F5F"/>
                </a:solidFill>
                <a:latin typeface="Arial"/>
              </a:rPr>
              <a:t>Trasformazione competenze non certa e obsolescenza</a:t>
            </a:r>
          </a:p>
          <a:p>
            <a:pPr lvl="1" fontAlgn="base">
              <a:spcAft>
                <a:spcPct val="20000"/>
              </a:spcAft>
              <a:buClr>
                <a:srgbClr val="CC0000"/>
              </a:buClr>
              <a:buSzPct val="65000"/>
              <a:buFont typeface="Wingdings" panose="05000000000000000000" pitchFamily="2" charset="2"/>
              <a:buChar char="Ø"/>
            </a:pPr>
            <a:r>
              <a:rPr lang="it-CH" sz="2000" b="1" kern="0" dirty="0">
                <a:solidFill>
                  <a:srgbClr val="5F5F5F"/>
                </a:solidFill>
                <a:latin typeface="Arial"/>
              </a:rPr>
              <a:t>si materializza in un sapere detenuto da soggetti diversi dall’impresa</a:t>
            </a:r>
          </a:p>
          <a:p>
            <a:pPr lvl="1" fontAlgn="base">
              <a:spcAft>
                <a:spcPct val="20000"/>
              </a:spcAft>
              <a:buClr>
                <a:srgbClr val="CC0000"/>
              </a:buClr>
              <a:buSzPct val="65000"/>
              <a:buFont typeface="Wingdings" panose="05000000000000000000" pitchFamily="2" charset="2"/>
              <a:buChar char="Ø"/>
            </a:pPr>
            <a:r>
              <a:rPr lang="it-CH" sz="2000" b="1" kern="0" dirty="0">
                <a:solidFill>
                  <a:srgbClr val="5F5F5F"/>
                </a:solidFill>
                <a:latin typeface="Arial"/>
              </a:rPr>
              <a:t>per erogare la sua utilità richiede un comportamento attivo da parte loro</a:t>
            </a:r>
          </a:p>
          <a:p>
            <a:pPr lvl="1" fontAlgn="base">
              <a:spcAft>
                <a:spcPct val="20000"/>
              </a:spcAft>
              <a:buClr>
                <a:srgbClr val="CC0000"/>
              </a:buClr>
              <a:buSzPct val="65000"/>
              <a:buFont typeface="Wingdings" panose="05000000000000000000" pitchFamily="2" charset="2"/>
              <a:buChar char="Ø"/>
            </a:pPr>
            <a:r>
              <a:rPr lang="it-CH" sz="2000" b="1" kern="0" dirty="0">
                <a:solidFill>
                  <a:srgbClr val="5F5F5F"/>
                </a:solidFill>
                <a:latin typeface="Arial"/>
              </a:rPr>
              <a:t>i rendimenti dell’investimento non sono totalmente appropriabili</a:t>
            </a:r>
          </a:p>
          <a:p>
            <a:pPr lvl="0" fontAlgn="base">
              <a:spcAft>
                <a:spcPct val="20000"/>
              </a:spcAft>
              <a:buClr>
                <a:srgbClr val="CC0000"/>
              </a:buClr>
              <a:buSzPct val="65000"/>
              <a:buFont typeface="Wingdings" pitchFamily="2" charset="2"/>
              <a:buChar char="n"/>
            </a:pPr>
            <a:r>
              <a:rPr lang="it-CH" sz="2200" b="1" kern="0" dirty="0">
                <a:solidFill>
                  <a:srgbClr val="5F5F5F"/>
                </a:solidFill>
                <a:latin typeface="Arial"/>
              </a:rPr>
              <a:t>Quindi non è sempre conveniente investire in formazione per l’impresa…</a:t>
            </a:r>
          </a:p>
          <a:p>
            <a:pPr lvl="0" fontAlgn="base">
              <a:spcAft>
                <a:spcPct val="20000"/>
              </a:spcAft>
              <a:buClr>
                <a:srgbClr val="CC0000"/>
              </a:buClr>
              <a:buSzPct val="65000"/>
              <a:buFont typeface="Wingdings" pitchFamily="2" charset="2"/>
              <a:buChar char="n"/>
            </a:pPr>
            <a:r>
              <a:rPr lang="it-CH" sz="2200" b="1" kern="0" dirty="0">
                <a:solidFill>
                  <a:srgbClr val="5F5F5F"/>
                </a:solidFill>
                <a:latin typeface="Arial"/>
              </a:rPr>
              <a:t>In termini organizzativi generano cambiamenti nei valori relativi dei lavoratori e quindi nei rapporti di potere (potenziali di conflitto)</a:t>
            </a:r>
          </a:p>
          <a:p>
            <a:pPr lvl="0" fontAlgn="base">
              <a:spcAft>
                <a:spcPct val="20000"/>
              </a:spcAft>
              <a:buClr>
                <a:srgbClr val="CC0000"/>
              </a:buClr>
              <a:buSzPct val="65000"/>
              <a:buFont typeface="Wingdings" pitchFamily="2" charset="2"/>
              <a:buChar char="n"/>
            </a:pPr>
            <a:endParaRPr kumimoji="0" lang="it-IT" sz="2200" b="1" i="0" u="none" strike="noStrike" kern="0" cap="none" spc="0" normalizeH="0" noProof="0" dirty="0">
              <a:ln>
                <a:noFill/>
              </a:ln>
              <a:solidFill>
                <a:srgbClr val="5F5F5F"/>
              </a:solidFill>
              <a:effectLst/>
              <a:uLnTx/>
              <a:uFillTx/>
              <a:latin typeface="Arial"/>
              <a:ea typeface="+mn-ea"/>
              <a:cs typeface="+mn-cs"/>
            </a:endParaRPr>
          </a:p>
        </p:txBody>
      </p:sp>
      <p:cxnSp>
        <p:nvCxnSpPr>
          <p:cNvPr id="5" name="Connettore 1 4"/>
          <p:cNvCxnSpPr/>
          <p:nvPr/>
        </p:nvCxnSpPr>
        <p:spPr>
          <a:xfrm flipV="1">
            <a:off x="472716" y="404664"/>
            <a:ext cx="0" cy="72008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Connettore 1 8"/>
          <p:cNvCxnSpPr/>
          <p:nvPr/>
        </p:nvCxnSpPr>
        <p:spPr>
          <a:xfrm flipH="1">
            <a:off x="472716" y="404664"/>
            <a:ext cx="820374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Segnaposto numero diapositiva 1"/>
          <p:cNvSpPr>
            <a:spLocks noGrp="1"/>
          </p:cNvSpPr>
          <p:nvPr>
            <p:ph type="sldNum" sz="quarter" idx="12"/>
          </p:nvPr>
        </p:nvSpPr>
        <p:spPr/>
        <p:txBody>
          <a:bodyPr/>
          <a:lstStyle/>
          <a:p>
            <a:fld id="{E7A41E1B-4F70-4964-A407-84C68BE8251C}" type="slidenum">
              <a:rPr lang="it-IT" smtClean="0"/>
              <a:t>3</a:t>
            </a:fld>
            <a:endParaRPr lang="it-IT"/>
          </a:p>
        </p:txBody>
      </p:sp>
    </p:spTree>
    <p:extLst>
      <p:ext uri="{BB962C8B-B14F-4D97-AF65-F5344CB8AC3E}">
        <p14:creationId xmlns:p14="http://schemas.microsoft.com/office/powerpoint/2010/main" val="24811320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04" name="Text Box 4">
            <a:extLst>
              <a:ext uri="{FF2B5EF4-FFF2-40B4-BE49-F238E27FC236}">
                <a16:creationId xmlns:a16="http://schemas.microsoft.com/office/drawing/2014/main" id="{F8B80BEE-DD6A-6C4A-B467-9199E1A57256}"/>
              </a:ext>
            </a:extLst>
          </p:cNvPr>
          <p:cNvSpPr txBox="1">
            <a:spLocks noChangeArrowheads="1"/>
          </p:cNvSpPr>
          <p:nvPr/>
        </p:nvSpPr>
        <p:spPr bwMode="auto">
          <a:xfrm>
            <a:off x="3851275" y="549275"/>
            <a:ext cx="5184775" cy="30480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gradFill rotWithShape="1">
                  <a:gsLst>
                    <a:gs pos="0">
                      <a:srgbClr val="FF9900"/>
                    </a:gs>
                    <a:gs pos="50000">
                      <a:schemeClr val="bg1"/>
                    </a:gs>
                    <a:gs pos="100000">
                      <a:srgbClr val="FF9900"/>
                    </a:gs>
                  </a:gsLst>
                  <a:lin ang="5400000" scaled="1"/>
                </a:gradFill>
              </a14:hiddenFill>
            </a:ext>
            <a:ext uri="{91240B29-F687-4F45-9708-019B960494DF}">
              <a14:hiddenLine xmlns:a14="http://schemas.microsoft.com/office/drawing/2010/main" w="28575">
                <a:solidFill>
                  <a:schemeClr val="bg1"/>
                </a:solidFill>
                <a:miter lim="800000"/>
                <a:headEnd/>
                <a:tailEnd/>
              </a14:hiddenLine>
            </a:ext>
          </a:extLst>
        </p:spPr>
        <p:txBody>
          <a:bodyPr>
            <a:spAutoFit/>
          </a:bodyPr>
          <a:lstStyle/>
          <a:p>
            <a:pPr algn="l">
              <a:spcBef>
                <a:spcPct val="50000"/>
              </a:spcBef>
            </a:pPr>
            <a:r>
              <a:rPr lang="it-IT" altLang="it-IT" sz="1400" b="1">
                <a:solidFill>
                  <a:schemeClr val="accent2"/>
                </a:solidFill>
              </a:rPr>
              <a:t>EVENTUALI LIMITI, CONTROINDICAZIONI E/O PROBLEMI</a:t>
            </a:r>
          </a:p>
        </p:txBody>
      </p:sp>
      <p:sp>
        <p:nvSpPr>
          <p:cNvPr id="819205" name="Line 5">
            <a:extLst>
              <a:ext uri="{FF2B5EF4-FFF2-40B4-BE49-F238E27FC236}">
                <a16:creationId xmlns:a16="http://schemas.microsoft.com/office/drawing/2014/main" id="{48D57D99-081C-7247-A8CC-B0421B3986BF}"/>
              </a:ext>
            </a:extLst>
          </p:cNvPr>
          <p:cNvSpPr>
            <a:spLocks noChangeShapeType="1"/>
          </p:cNvSpPr>
          <p:nvPr/>
        </p:nvSpPr>
        <p:spPr bwMode="auto">
          <a:xfrm>
            <a:off x="2700338" y="476250"/>
            <a:ext cx="6443662" cy="0"/>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19206" name="Text Box 6">
            <a:extLst>
              <a:ext uri="{FF2B5EF4-FFF2-40B4-BE49-F238E27FC236}">
                <a16:creationId xmlns:a16="http://schemas.microsoft.com/office/drawing/2014/main" id="{29DD3407-3423-8441-BEA5-1CF26384D43E}"/>
              </a:ext>
            </a:extLst>
          </p:cNvPr>
          <p:cNvSpPr txBox="1">
            <a:spLocks noChangeArrowheads="1"/>
          </p:cNvSpPr>
          <p:nvPr/>
        </p:nvSpPr>
        <p:spPr bwMode="auto">
          <a:xfrm>
            <a:off x="2124075" y="115888"/>
            <a:ext cx="36004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b="1" dirty="0">
                <a:solidFill>
                  <a:srgbClr val="FF0000"/>
                </a:solidFill>
                <a:effectLst>
                  <a:outerShdw blurRad="38100" dist="38100" dir="2700000" algn="tl">
                    <a:srgbClr val="C0C0C0"/>
                  </a:outerShdw>
                </a:effectLst>
              </a:rPr>
              <a:t>ANALISI DEI BISOGNI</a:t>
            </a:r>
          </a:p>
        </p:txBody>
      </p:sp>
      <p:sp>
        <p:nvSpPr>
          <p:cNvPr id="819207" name="Text Box 7">
            <a:extLst>
              <a:ext uri="{FF2B5EF4-FFF2-40B4-BE49-F238E27FC236}">
                <a16:creationId xmlns:a16="http://schemas.microsoft.com/office/drawing/2014/main" id="{61EC8762-35E6-454E-9F0A-6747BA81CE07}"/>
              </a:ext>
            </a:extLst>
          </p:cNvPr>
          <p:cNvSpPr txBox="1">
            <a:spLocks noChangeArrowheads="1"/>
          </p:cNvSpPr>
          <p:nvPr/>
        </p:nvSpPr>
        <p:spPr bwMode="auto">
          <a:xfrm>
            <a:off x="1476375" y="2205038"/>
            <a:ext cx="5183188" cy="268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buFontTx/>
              <a:buBlip>
                <a:blip r:embed="rId3"/>
              </a:buBlip>
            </a:pPr>
            <a:r>
              <a:rPr lang="it-IT" altLang="it-IT" sz="2000"/>
              <a:t> Cose da non dire</a:t>
            </a:r>
          </a:p>
          <a:p>
            <a:pPr algn="just">
              <a:spcBef>
                <a:spcPct val="50000"/>
              </a:spcBef>
              <a:buFontTx/>
              <a:buBlip>
                <a:blip r:embed="rId3"/>
              </a:buBlip>
            </a:pPr>
            <a:r>
              <a:rPr lang="it-IT" altLang="it-IT" sz="2000"/>
              <a:t> Cose da non far dire</a:t>
            </a:r>
          </a:p>
          <a:p>
            <a:pPr algn="just">
              <a:spcBef>
                <a:spcPct val="50000"/>
              </a:spcBef>
              <a:buFontTx/>
              <a:buBlip>
                <a:blip r:embed="rId3"/>
              </a:buBlip>
            </a:pPr>
            <a:r>
              <a:rPr lang="it-IT" altLang="it-IT" sz="2000"/>
              <a:t> Cose da non focalizzare</a:t>
            </a:r>
          </a:p>
          <a:p>
            <a:pPr algn="just">
              <a:spcBef>
                <a:spcPct val="50000"/>
              </a:spcBef>
              <a:buFontTx/>
              <a:buBlip>
                <a:blip r:embed="rId3"/>
              </a:buBlip>
            </a:pPr>
            <a:r>
              <a:rPr lang="it-IT" altLang="it-IT" sz="2000"/>
              <a:t> Problemi che potrebbero uscire in aula</a:t>
            </a:r>
          </a:p>
          <a:p>
            <a:pPr algn="just">
              <a:spcBef>
                <a:spcPct val="50000"/>
              </a:spcBef>
              <a:buFontTx/>
              <a:buBlip>
                <a:blip r:embed="rId3"/>
              </a:buBlip>
            </a:pPr>
            <a:r>
              <a:rPr lang="it-IT" altLang="it-IT" sz="2000"/>
              <a:t> Conflitti latenti o palesi</a:t>
            </a:r>
          </a:p>
          <a:p>
            <a:pPr algn="just">
              <a:spcBef>
                <a:spcPct val="50000"/>
              </a:spcBef>
              <a:buFontTx/>
              <a:buBlip>
                <a:blip r:embed="rId3"/>
              </a:buBlip>
            </a:pPr>
            <a:r>
              <a:rPr lang="it-IT" altLang="it-IT" sz="2000"/>
              <a:t> Etc.</a:t>
            </a:r>
          </a:p>
        </p:txBody>
      </p:sp>
      <p:grpSp>
        <p:nvGrpSpPr>
          <p:cNvPr id="819211" name="Group 11">
            <a:extLst>
              <a:ext uri="{FF2B5EF4-FFF2-40B4-BE49-F238E27FC236}">
                <a16:creationId xmlns:a16="http://schemas.microsoft.com/office/drawing/2014/main" id="{2B4D1D54-39F6-694F-B305-45399AAA44E9}"/>
              </a:ext>
            </a:extLst>
          </p:cNvPr>
          <p:cNvGrpSpPr>
            <a:grpSpLocks/>
          </p:cNvGrpSpPr>
          <p:nvPr/>
        </p:nvGrpSpPr>
        <p:grpSpPr bwMode="auto">
          <a:xfrm>
            <a:off x="5940425" y="4005263"/>
            <a:ext cx="2376488" cy="2087562"/>
            <a:chOff x="2880" y="2614"/>
            <a:chExt cx="1497" cy="1315"/>
          </a:xfrm>
        </p:grpSpPr>
        <p:sp>
          <p:nvSpPr>
            <p:cNvPr id="819208" name="AutoShape 8">
              <a:extLst>
                <a:ext uri="{FF2B5EF4-FFF2-40B4-BE49-F238E27FC236}">
                  <a16:creationId xmlns:a16="http://schemas.microsoft.com/office/drawing/2014/main" id="{47FD4A81-CAAB-7C43-813C-5D4E51CC3B62}"/>
                </a:ext>
              </a:extLst>
            </p:cNvPr>
            <p:cNvSpPr>
              <a:spLocks noChangeArrowheads="1"/>
            </p:cNvSpPr>
            <p:nvPr/>
          </p:nvSpPr>
          <p:spPr bwMode="auto">
            <a:xfrm>
              <a:off x="2880" y="2614"/>
              <a:ext cx="1497" cy="1315"/>
            </a:xfrm>
            <a:prstGeom prst="triangle">
              <a:avLst>
                <a:gd name="adj" fmla="val 50000"/>
              </a:avLst>
            </a:prstGeom>
            <a:solidFill>
              <a:srgbClr val="FF33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19209" name="AutoShape 9">
              <a:extLst>
                <a:ext uri="{FF2B5EF4-FFF2-40B4-BE49-F238E27FC236}">
                  <a16:creationId xmlns:a16="http://schemas.microsoft.com/office/drawing/2014/main" id="{9E48E40A-4C04-7C42-80B7-8882E044DBF6}"/>
                </a:ext>
              </a:extLst>
            </p:cNvPr>
            <p:cNvSpPr>
              <a:spLocks noChangeArrowheads="1"/>
            </p:cNvSpPr>
            <p:nvPr/>
          </p:nvSpPr>
          <p:spPr bwMode="auto">
            <a:xfrm>
              <a:off x="3198" y="3067"/>
              <a:ext cx="862" cy="726"/>
            </a:xfrm>
            <a:prstGeom prst="triangle">
              <a:avLst>
                <a:gd name="adj" fmla="val 50000"/>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19210" name="Text Box 10">
              <a:extLst>
                <a:ext uri="{FF2B5EF4-FFF2-40B4-BE49-F238E27FC236}">
                  <a16:creationId xmlns:a16="http://schemas.microsoft.com/office/drawing/2014/main" id="{7399F5C5-C19E-D94A-99C0-262F12621AB0}"/>
                </a:ext>
              </a:extLst>
            </p:cNvPr>
            <p:cNvSpPr txBox="1">
              <a:spLocks noChangeArrowheads="1"/>
            </p:cNvSpPr>
            <p:nvPr/>
          </p:nvSpPr>
          <p:spPr bwMode="auto">
            <a:xfrm>
              <a:off x="3470" y="3158"/>
              <a:ext cx="272" cy="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7200"/>
                <a:t>!</a:t>
              </a:r>
            </a:p>
          </p:txBody>
        </p:sp>
      </p:grpSp>
    </p:spTree>
    <p:extLst>
      <p:ext uri="{BB962C8B-B14F-4D97-AF65-F5344CB8AC3E}">
        <p14:creationId xmlns:p14="http://schemas.microsoft.com/office/powerpoint/2010/main" val="37507742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228" name="Text Box 4">
            <a:extLst>
              <a:ext uri="{FF2B5EF4-FFF2-40B4-BE49-F238E27FC236}">
                <a16:creationId xmlns:a16="http://schemas.microsoft.com/office/drawing/2014/main" id="{B8254019-2FDC-644B-A69B-B296549CA537}"/>
              </a:ext>
            </a:extLst>
          </p:cNvPr>
          <p:cNvSpPr txBox="1">
            <a:spLocks noChangeArrowheads="1"/>
          </p:cNvSpPr>
          <p:nvPr/>
        </p:nvSpPr>
        <p:spPr bwMode="auto">
          <a:xfrm>
            <a:off x="6731000" y="549275"/>
            <a:ext cx="2233613" cy="30480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gradFill rotWithShape="1">
                  <a:gsLst>
                    <a:gs pos="0">
                      <a:srgbClr val="FF9900"/>
                    </a:gs>
                    <a:gs pos="50000">
                      <a:schemeClr val="bg1"/>
                    </a:gs>
                    <a:gs pos="100000">
                      <a:srgbClr val="FF9900"/>
                    </a:gs>
                  </a:gsLst>
                  <a:lin ang="5400000" scaled="1"/>
                </a:gradFill>
              </a14:hiddenFill>
            </a:ext>
            <a:ext uri="{91240B29-F687-4F45-9708-019B960494DF}">
              <a14:hiddenLine xmlns:a14="http://schemas.microsoft.com/office/drawing/2010/main" w="28575">
                <a:solidFill>
                  <a:schemeClr val="bg1"/>
                </a:solidFill>
                <a:miter lim="800000"/>
                <a:headEnd/>
                <a:tailEnd/>
              </a14:hiddenLine>
            </a:ext>
          </a:extLst>
        </p:spPr>
        <p:txBody>
          <a:bodyPr>
            <a:spAutoFit/>
          </a:bodyPr>
          <a:lstStyle/>
          <a:p>
            <a:pPr algn="l">
              <a:spcBef>
                <a:spcPct val="50000"/>
              </a:spcBef>
            </a:pPr>
            <a:r>
              <a:rPr lang="it-IT" altLang="it-IT" sz="1400" b="1">
                <a:solidFill>
                  <a:schemeClr val="accent2"/>
                </a:solidFill>
              </a:rPr>
              <a:t>STRUMENTI DI ANALISI</a:t>
            </a:r>
          </a:p>
        </p:txBody>
      </p:sp>
      <p:sp>
        <p:nvSpPr>
          <p:cNvPr id="820229" name="Line 5">
            <a:extLst>
              <a:ext uri="{FF2B5EF4-FFF2-40B4-BE49-F238E27FC236}">
                <a16:creationId xmlns:a16="http://schemas.microsoft.com/office/drawing/2014/main" id="{69D260CF-5EDD-684A-AEB4-52EED2ED8FB5}"/>
              </a:ext>
            </a:extLst>
          </p:cNvPr>
          <p:cNvSpPr>
            <a:spLocks noChangeShapeType="1"/>
          </p:cNvSpPr>
          <p:nvPr/>
        </p:nvSpPr>
        <p:spPr bwMode="auto">
          <a:xfrm>
            <a:off x="2700338" y="476250"/>
            <a:ext cx="6443662" cy="0"/>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20230" name="Text Box 6">
            <a:extLst>
              <a:ext uri="{FF2B5EF4-FFF2-40B4-BE49-F238E27FC236}">
                <a16:creationId xmlns:a16="http://schemas.microsoft.com/office/drawing/2014/main" id="{5D0EFC2F-6B53-E44A-A75F-69DC91916B03}"/>
              </a:ext>
            </a:extLst>
          </p:cNvPr>
          <p:cNvSpPr txBox="1">
            <a:spLocks noChangeArrowheads="1"/>
          </p:cNvSpPr>
          <p:nvPr/>
        </p:nvSpPr>
        <p:spPr bwMode="auto">
          <a:xfrm>
            <a:off x="2124075" y="115888"/>
            <a:ext cx="36004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b="1" dirty="0">
                <a:solidFill>
                  <a:srgbClr val="FF0000"/>
                </a:solidFill>
                <a:effectLst>
                  <a:outerShdw blurRad="38100" dist="38100" dir="2700000" algn="tl">
                    <a:srgbClr val="C0C0C0"/>
                  </a:outerShdw>
                </a:effectLst>
              </a:rPr>
              <a:t>ANALISI DEI BISOGNI</a:t>
            </a:r>
          </a:p>
        </p:txBody>
      </p:sp>
      <p:sp>
        <p:nvSpPr>
          <p:cNvPr id="820231" name="Text Box 7">
            <a:extLst>
              <a:ext uri="{FF2B5EF4-FFF2-40B4-BE49-F238E27FC236}">
                <a16:creationId xmlns:a16="http://schemas.microsoft.com/office/drawing/2014/main" id="{7B6099D9-F9A8-BE42-B18D-4382E986BBD4}"/>
              </a:ext>
            </a:extLst>
          </p:cNvPr>
          <p:cNvSpPr txBox="1">
            <a:spLocks noChangeArrowheads="1"/>
          </p:cNvSpPr>
          <p:nvPr/>
        </p:nvSpPr>
        <p:spPr bwMode="auto">
          <a:xfrm>
            <a:off x="1692275" y="1844675"/>
            <a:ext cx="2447925" cy="379413"/>
          </a:xfrm>
          <a:prstGeom prst="rect">
            <a:avLst/>
          </a:prstGeom>
          <a:solidFill>
            <a:srgbClr val="FFFF99"/>
          </a:solidFill>
          <a:ln w="12700">
            <a:solidFill>
              <a:schemeClr val="bg1"/>
            </a:solidFill>
            <a:miter lim="800000"/>
            <a:headEnd/>
            <a:tailEnd/>
          </a:ln>
          <a:effectLst>
            <a:prstShdw prst="shdw13" dist="53882" dir="13500000">
              <a:schemeClr val="bg2">
                <a:alpha val="50000"/>
              </a:schemeClr>
            </a:prstShdw>
          </a:effectLst>
        </p:spPr>
        <p:txBody>
          <a:bodyPr>
            <a:spAutoFit/>
          </a:bodyPr>
          <a:lstStyle/>
          <a:p>
            <a:pPr algn="l">
              <a:spcBef>
                <a:spcPct val="50000"/>
              </a:spcBef>
            </a:pPr>
            <a:r>
              <a:rPr lang="it-IT" altLang="it-IT" b="1">
                <a:solidFill>
                  <a:srgbClr val="A50021"/>
                </a:solidFill>
              </a:rPr>
              <a:t>COLLOQUI SINGOLI</a:t>
            </a:r>
          </a:p>
        </p:txBody>
      </p:sp>
      <p:sp>
        <p:nvSpPr>
          <p:cNvPr id="820232" name="Rectangle 8">
            <a:extLst>
              <a:ext uri="{FF2B5EF4-FFF2-40B4-BE49-F238E27FC236}">
                <a16:creationId xmlns:a16="http://schemas.microsoft.com/office/drawing/2014/main" id="{884044AF-3511-6542-BCD3-1A55266C260B}"/>
              </a:ext>
            </a:extLst>
          </p:cNvPr>
          <p:cNvSpPr>
            <a:spLocks noChangeArrowheads="1"/>
          </p:cNvSpPr>
          <p:nvPr/>
        </p:nvSpPr>
        <p:spPr bwMode="auto">
          <a:xfrm>
            <a:off x="2262188" y="2708275"/>
            <a:ext cx="4108450" cy="379413"/>
          </a:xfrm>
          <a:prstGeom prst="rect">
            <a:avLst/>
          </a:prstGeom>
          <a:solidFill>
            <a:srgbClr val="FFCC66"/>
          </a:solidFill>
          <a:ln w="12700">
            <a:solidFill>
              <a:schemeClr val="bg1"/>
            </a:solidFill>
            <a:miter lim="800000"/>
            <a:headEnd/>
            <a:tailEnd/>
          </a:ln>
          <a:effectLst>
            <a:prstShdw prst="shdw13" dist="53882" dir="13500000">
              <a:schemeClr val="bg2">
                <a:alpha val="50000"/>
              </a:schemeClr>
            </a:prstShdw>
          </a:effectLst>
        </p:spPr>
        <p:txBody>
          <a:bodyPr wrap="none">
            <a:spAutoFit/>
          </a:bodyPr>
          <a:lstStyle/>
          <a:p>
            <a:pPr>
              <a:spcBef>
                <a:spcPct val="50000"/>
              </a:spcBef>
            </a:pPr>
            <a:r>
              <a:rPr lang="it-IT" altLang="it-IT" b="1">
                <a:solidFill>
                  <a:srgbClr val="A50021"/>
                </a:solidFill>
              </a:rPr>
              <a:t>COLLOQUI DI GRUPPO RISTRETTO</a:t>
            </a:r>
          </a:p>
        </p:txBody>
      </p:sp>
      <p:sp>
        <p:nvSpPr>
          <p:cNvPr id="820233" name="Rectangle 9">
            <a:extLst>
              <a:ext uri="{FF2B5EF4-FFF2-40B4-BE49-F238E27FC236}">
                <a16:creationId xmlns:a16="http://schemas.microsoft.com/office/drawing/2014/main" id="{AA5C6845-F0F3-3B42-9C8B-4BD340477CBC}"/>
              </a:ext>
            </a:extLst>
          </p:cNvPr>
          <p:cNvSpPr>
            <a:spLocks noChangeArrowheads="1"/>
          </p:cNvSpPr>
          <p:nvPr/>
        </p:nvSpPr>
        <p:spPr bwMode="auto">
          <a:xfrm>
            <a:off x="3276600" y="3716338"/>
            <a:ext cx="4248150" cy="379412"/>
          </a:xfrm>
          <a:prstGeom prst="rect">
            <a:avLst/>
          </a:prstGeom>
          <a:solidFill>
            <a:srgbClr val="FF7C80"/>
          </a:solidFill>
          <a:ln w="12700">
            <a:solidFill>
              <a:schemeClr val="bg1"/>
            </a:solidFill>
            <a:miter lim="800000"/>
            <a:headEnd/>
            <a:tailEnd/>
          </a:ln>
          <a:effectLst>
            <a:prstShdw prst="shdw13" dist="53882" dir="13500000">
              <a:schemeClr val="bg2">
                <a:alpha val="50000"/>
              </a:schemeClr>
            </a:prstShdw>
          </a:effectLst>
        </p:spPr>
        <p:txBody>
          <a:bodyPr wrap="none">
            <a:spAutoFit/>
          </a:bodyPr>
          <a:lstStyle/>
          <a:p>
            <a:r>
              <a:rPr lang="it-IT" altLang="it-IT" b="1">
                <a:solidFill>
                  <a:srgbClr val="A50021"/>
                </a:solidFill>
              </a:rPr>
              <a:t>COLLOQUI DI GRUPPO ALLARGATO</a:t>
            </a:r>
          </a:p>
        </p:txBody>
      </p:sp>
      <p:sp>
        <p:nvSpPr>
          <p:cNvPr id="820234" name="Rectangle 10">
            <a:extLst>
              <a:ext uri="{FF2B5EF4-FFF2-40B4-BE49-F238E27FC236}">
                <a16:creationId xmlns:a16="http://schemas.microsoft.com/office/drawing/2014/main" id="{4081B287-D7CE-F64D-B8EC-7664CDDCA660}"/>
              </a:ext>
            </a:extLst>
          </p:cNvPr>
          <p:cNvSpPr>
            <a:spLocks noChangeArrowheads="1"/>
          </p:cNvSpPr>
          <p:nvPr/>
        </p:nvSpPr>
        <p:spPr bwMode="auto">
          <a:xfrm>
            <a:off x="4211638" y="4797425"/>
            <a:ext cx="3727450" cy="379413"/>
          </a:xfrm>
          <a:prstGeom prst="rect">
            <a:avLst/>
          </a:prstGeom>
          <a:solidFill>
            <a:srgbClr val="CCFF66"/>
          </a:solidFill>
          <a:ln w="12700">
            <a:solidFill>
              <a:schemeClr val="bg1"/>
            </a:solidFill>
            <a:miter lim="800000"/>
            <a:headEnd/>
            <a:tailEnd/>
          </a:ln>
          <a:effectLst>
            <a:prstShdw prst="shdw13" dist="53882" dir="13500000">
              <a:schemeClr val="bg2">
                <a:alpha val="50000"/>
              </a:schemeClr>
            </a:prstShdw>
          </a:effectLst>
        </p:spPr>
        <p:txBody>
          <a:bodyPr wrap="none">
            <a:spAutoFit/>
          </a:bodyPr>
          <a:lstStyle/>
          <a:p>
            <a:pPr>
              <a:spcBef>
                <a:spcPct val="50000"/>
              </a:spcBef>
            </a:pPr>
            <a:r>
              <a:rPr lang="it-IT" altLang="it-IT" b="1">
                <a:solidFill>
                  <a:srgbClr val="A50021"/>
                </a:solidFill>
              </a:rPr>
              <a:t>SCHEDE INDIVIDUALI ANONIME</a:t>
            </a:r>
          </a:p>
        </p:txBody>
      </p:sp>
      <p:pic>
        <p:nvPicPr>
          <p:cNvPr id="820235" name="Picture 11" descr="attrezzi">
            <a:extLst>
              <a:ext uri="{FF2B5EF4-FFF2-40B4-BE49-F238E27FC236}">
                <a16:creationId xmlns:a16="http://schemas.microsoft.com/office/drawing/2014/main" id="{F19B2E37-D35E-7746-9DA3-566865363DFD}"/>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0825" y="3573463"/>
            <a:ext cx="2700338" cy="25447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75357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1252" name="Text Box 4">
            <a:extLst>
              <a:ext uri="{FF2B5EF4-FFF2-40B4-BE49-F238E27FC236}">
                <a16:creationId xmlns:a16="http://schemas.microsoft.com/office/drawing/2014/main" id="{01793C91-5FA2-C242-8257-6113B3B96CA7}"/>
              </a:ext>
            </a:extLst>
          </p:cNvPr>
          <p:cNvSpPr txBox="1">
            <a:spLocks noChangeArrowheads="1"/>
          </p:cNvSpPr>
          <p:nvPr/>
        </p:nvSpPr>
        <p:spPr bwMode="auto">
          <a:xfrm>
            <a:off x="6731000" y="549275"/>
            <a:ext cx="2233613" cy="30480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gradFill rotWithShape="1">
                  <a:gsLst>
                    <a:gs pos="0">
                      <a:srgbClr val="FF9900"/>
                    </a:gs>
                    <a:gs pos="50000">
                      <a:schemeClr val="bg1"/>
                    </a:gs>
                    <a:gs pos="100000">
                      <a:srgbClr val="FF9900"/>
                    </a:gs>
                  </a:gsLst>
                  <a:lin ang="5400000" scaled="1"/>
                </a:gradFill>
              </a14:hiddenFill>
            </a:ext>
            <a:ext uri="{91240B29-F687-4F45-9708-019B960494DF}">
              <a14:hiddenLine xmlns:a14="http://schemas.microsoft.com/office/drawing/2010/main" w="28575">
                <a:solidFill>
                  <a:schemeClr val="bg1"/>
                </a:solidFill>
                <a:miter lim="800000"/>
                <a:headEnd/>
                <a:tailEnd/>
              </a14:hiddenLine>
            </a:ext>
          </a:extLst>
        </p:spPr>
        <p:txBody>
          <a:bodyPr>
            <a:spAutoFit/>
          </a:bodyPr>
          <a:lstStyle/>
          <a:p>
            <a:pPr algn="l">
              <a:spcBef>
                <a:spcPct val="50000"/>
              </a:spcBef>
            </a:pPr>
            <a:r>
              <a:rPr lang="it-IT" altLang="it-IT" sz="1400" b="1">
                <a:solidFill>
                  <a:schemeClr val="accent2"/>
                </a:solidFill>
              </a:rPr>
              <a:t>STRUMENTI DI ANALISI</a:t>
            </a:r>
          </a:p>
        </p:txBody>
      </p:sp>
      <p:sp>
        <p:nvSpPr>
          <p:cNvPr id="821253" name="Line 5">
            <a:extLst>
              <a:ext uri="{FF2B5EF4-FFF2-40B4-BE49-F238E27FC236}">
                <a16:creationId xmlns:a16="http://schemas.microsoft.com/office/drawing/2014/main" id="{4A9840A9-1575-9C41-B4F6-E6DED1981161}"/>
              </a:ext>
            </a:extLst>
          </p:cNvPr>
          <p:cNvSpPr>
            <a:spLocks noChangeShapeType="1"/>
          </p:cNvSpPr>
          <p:nvPr/>
        </p:nvSpPr>
        <p:spPr bwMode="auto">
          <a:xfrm>
            <a:off x="2700338" y="476250"/>
            <a:ext cx="6443662" cy="0"/>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21254" name="Text Box 6">
            <a:extLst>
              <a:ext uri="{FF2B5EF4-FFF2-40B4-BE49-F238E27FC236}">
                <a16:creationId xmlns:a16="http://schemas.microsoft.com/office/drawing/2014/main" id="{0ACDBD9B-EEE3-E74C-B346-0EEDF2CA9EA0}"/>
              </a:ext>
            </a:extLst>
          </p:cNvPr>
          <p:cNvSpPr txBox="1">
            <a:spLocks noChangeArrowheads="1"/>
          </p:cNvSpPr>
          <p:nvPr/>
        </p:nvSpPr>
        <p:spPr bwMode="auto">
          <a:xfrm>
            <a:off x="2124075" y="115888"/>
            <a:ext cx="36004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b="1" dirty="0">
                <a:solidFill>
                  <a:srgbClr val="FF0000"/>
                </a:solidFill>
                <a:effectLst>
                  <a:outerShdw blurRad="38100" dist="38100" dir="2700000" algn="tl">
                    <a:srgbClr val="C0C0C0"/>
                  </a:outerShdw>
                </a:effectLst>
              </a:rPr>
              <a:t>ANALISI DEI BISOGNI</a:t>
            </a:r>
          </a:p>
        </p:txBody>
      </p:sp>
      <p:sp>
        <p:nvSpPr>
          <p:cNvPr id="821255" name="Text Box 7">
            <a:extLst>
              <a:ext uri="{FF2B5EF4-FFF2-40B4-BE49-F238E27FC236}">
                <a16:creationId xmlns:a16="http://schemas.microsoft.com/office/drawing/2014/main" id="{D930AD1E-9A06-1749-9A5A-4D346167F926}"/>
              </a:ext>
            </a:extLst>
          </p:cNvPr>
          <p:cNvSpPr txBox="1">
            <a:spLocks noChangeArrowheads="1"/>
          </p:cNvSpPr>
          <p:nvPr/>
        </p:nvSpPr>
        <p:spPr bwMode="auto">
          <a:xfrm>
            <a:off x="1619250" y="1844675"/>
            <a:ext cx="2520950" cy="379413"/>
          </a:xfrm>
          <a:prstGeom prst="rect">
            <a:avLst/>
          </a:prstGeom>
          <a:solidFill>
            <a:srgbClr val="FFFF99"/>
          </a:solidFill>
          <a:ln w="12700">
            <a:solidFill>
              <a:schemeClr val="bg1"/>
            </a:solidFill>
            <a:miter lim="800000"/>
            <a:headEnd/>
            <a:tailEnd/>
          </a:ln>
          <a:effectLst>
            <a:prstShdw prst="shdw13" dist="53882" dir="13500000">
              <a:schemeClr val="bg2">
                <a:alpha val="50000"/>
              </a:schemeClr>
            </a:prstShdw>
          </a:effectLst>
        </p:spPr>
        <p:txBody>
          <a:bodyPr>
            <a:spAutoFit/>
          </a:bodyPr>
          <a:lstStyle/>
          <a:p>
            <a:pPr algn="l">
              <a:spcBef>
                <a:spcPct val="50000"/>
              </a:spcBef>
            </a:pPr>
            <a:r>
              <a:rPr lang="it-IT" altLang="it-IT" b="1">
                <a:solidFill>
                  <a:srgbClr val="A50021"/>
                </a:solidFill>
              </a:rPr>
              <a:t>COLLOQUI SINGOLI</a:t>
            </a:r>
          </a:p>
        </p:txBody>
      </p:sp>
      <p:sp>
        <p:nvSpPr>
          <p:cNvPr id="821256" name="Text Box 8">
            <a:extLst>
              <a:ext uri="{FF2B5EF4-FFF2-40B4-BE49-F238E27FC236}">
                <a16:creationId xmlns:a16="http://schemas.microsoft.com/office/drawing/2014/main" id="{BF55A0B2-5420-F540-9F5B-A3C97A0E6BA4}"/>
              </a:ext>
            </a:extLst>
          </p:cNvPr>
          <p:cNvSpPr txBox="1">
            <a:spLocks noChangeArrowheads="1"/>
          </p:cNvSpPr>
          <p:nvPr/>
        </p:nvSpPr>
        <p:spPr bwMode="auto">
          <a:xfrm>
            <a:off x="5400675" y="1844675"/>
            <a:ext cx="3059113" cy="119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it-IT" altLang="it-IT"/>
              <a:t>Di solito avvengono con</a:t>
            </a:r>
          </a:p>
          <a:p>
            <a:pPr algn="l">
              <a:spcBef>
                <a:spcPct val="50000"/>
              </a:spcBef>
              <a:buFontTx/>
              <a:buBlip>
                <a:blip r:embed="rId3"/>
              </a:buBlip>
            </a:pPr>
            <a:r>
              <a:rPr lang="it-IT" altLang="it-IT"/>
              <a:t> committment</a:t>
            </a:r>
          </a:p>
          <a:p>
            <a:pPr algn="l">
              <a:spcBef>
                <a:spcPct val="50000"/>
              </a:spcBef>
              <a:buFontTx/>
              <a:buBlip>
                <a:blip r:embed="rId3"/>
              </a:buBlip>
            </a:pPr>
            <a:r>
              <a:rPr lang="it-IT" altLang="it-IT"/>
              <a:t> utenti risorse</a:t>
            </a:r>
          </a:p>
        </p:txBody>
      </p:sp>
      <p:sp>
        <p:nvSpPr>
          <p:cNvPr id="821257" name="Rectangle 9">
            <a:extLst>
              <a:ext uri="{FF2B5EF4-FFF2-40B4-BE49-F238E27FC236}">
                <a16:creationId xmlns:a16="http://schemas.microsoft.com/office/drawing/2014/main" id="{10F2CBC6-6A32-A54E-BB50-25A8779E1A45}"/>
              </a:ext>
            </a:extLst>
          </p:cNvPr>
          <p:cNvSpPr>
            <a:spLocks noChangeArrowheads="1"/>
          </p:cNvSpPr>
          <p:nvPr/>
        </p:nvSpPr>
        <p:spPr bwMode="auto">
          <a:xfrm>
            <a:off x="1612900" y="3933825"/>
            <a:ext cx="2546350" cy="792163"/>
          </a:xfrm>
          <a:prstGeom prst="rect">
            <a:avLst/>
          </a:prstGeom>
          <a:solidFill>
            <a:srgbClr val="FFCC66"/>
          </a:solidFill>
          <a:ln w="12700">
            <a:solidFill>
              <a:schemeClr val="bg1"/>
            </a:solidFill>
            <a:miter lim="800000"/>
            <a:headEnd/>
            <a:tailEnd/>
          </a:ln>
          <a:effectLst>
            <a:prstShdw prst="shdw13" dist="53882" dir="13500000">
              <a:schemeClr val="bg2">
                <a:alpha val="50000"/>
              </a:schemeClr>
            </a:prstShdw>
          </a:effectLst>
        </p:spPr>
        <p:txBody>
          <a:bodyPr wrap="none">
            <a:spAutoFit/>
          </a:bodyPr>
          <a:lstStyle/>
          <a:p>
            <a:pPr>
              <a:spcBef>
                <a:spcPct val="50000"/>
              </a:spcBef>
            </a:pPr>
            <a:r>
              <a:rPr lang="it-IT" altLang="it-IT" b="1">
                <a:solidFill>
                  <a:srgbClr val="A50021"/>
                </a:solidFill>
              </a:rPr>
              <a:t>COLLOQUI DI </a:t>
            </a:r>
          </a:p>
          <a:p>
            <a:pPr>
              <a:spcBef>
                <a:spcPct val="50000"/>
              </a:spcBef>
            </a:pPr>
            <a:r>
              <a:rPr lang="it-IT" altLang="it-IT" b="1">
                <a:solidFill>
                  <a:srgbClr val="A50021"/>
                </a:solidFill>
              </a:rPr>
              <a:t>GRUPPO RISTRETTO</a:t>
            </a:r>
          </a:p>
        </p:txBody>
      </p:sp>
      <p:sp>
        <p:nvSpPr>
          <p:cNvPr id="821258" name="Text Box 10">
            <a:extLst>
              <a:ext uri="{FF2B5EF4-FFF2-40B4-BE49-F238E27FC236}">
                <a16:creationId xmlns:a16="http://schemas.microsoft.com/office/drawing/2014/main" id="{39216EA6-FE2F-9947-884D-100E47CFDB54}"/>
              </a:ext>
            </a:extLst>
          </p:cNvPr>
          <p:cNvSpPr txBox="1">
            <a:spLocks noChangeArrowheads="1"/>
          </p:cNvSpPr>
          <p:nvPr/>
        </p:nvSpPr>
        <p:spPr bwMode="auto">
          <a:xfrm>
            <a:off x="5364163" y="3933825"/>
            <a:ext cx="316865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it-IT" altLang="it-IT"/>
              <a:t>In alcune strutture possono completare e/ sostituire i precedenti</a:t>
            </a:r>
          </a:p>
        </p:txBody>
      </p:sp>
      <p:sp>
        <p:nvSpPr>
          <p:cNvPr id="821259" name="Line 11">
            <a:extLst>
              <a:ext uri="{FF2B5EF4-FFF2-40B4-BE49-F238E27FC236}">
                <a16:creationId xmlns:a16="http://schemas.microsoft.com/office/drawing/2014/main" id="{D4B9454B-0A29-6448-9BAE-115CF8540926}"/>
              </a:ext>
            </a:extLst>
          </p:cNvPr>
          <p:cNvSpPr>
            <a:spLocks noChangeShapeType="1"/>
          </p:cNvSpPr>
          <p:nvPr/>
        </p:nvSpPr>
        <p:spPr bwMode="auto">
          <a:xfrm>
            <a:off x="4356100" y="2060575"/>
            <a:ext cx="720725" cy="0"/>
          </a:xfrm>
          <a:prstGeom prst="line">
            <a:avLst/>
          </a:prstGeom>
          <a:noFill/>
          <a:ln w="28575">
            <a:solidFill>
              <a:schemeClr val="accent2"/>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
        <p:nvSpPr>
          <p:cNvPr id="821260" name="Line 12">
            <a:extLst>
              <a:ext uri="{FF2B5EF4-FFF2-40B4-BE49-F238E27FC236}">
                <a16:creationId xmlns:a16="http://schemas.microsoft.com/office/drawing/2014/main" id="{39749CE9-E50A-3840-B27E-7332ADF7A73B}"/>
              </a:ext>
            </a:extLst>
          </p:cNvPr>
          <p:cNvSpPr>
            <a:spLocks noChangeShapeType="1"/>
          </p:cNvSpPr>
          <p:nvPr/>
        </p:nvSpPr>
        <p:spPr bwMode="auto">
          <a:xfrm>
            <a:off x="4356100" y="4149725"/>
            <a:ext cx="720725" cy="0"/>
          </a:xfrm>
          <a:prstGeom prst="line">
            <a:avLst/>
          </a:prstGeom>
          <a:noFill/>
          <a:ln w="28575">
            <a:solidFill>
              <a:schemeClr val="accent2"/>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Tree>
    <p:extLst>
      <p:ext uri="{BB962C8B-B14F-4D97-AF65-F5344CB8AC3E}">
        <p14:creationId xmlns:p14="http://schemas.microsoft.com/office/powerpoint/2010/main" val="2848043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821256"/>
                                        </p:tgtEl>
                                        <p:attrNameLst>
                                          <p:attrName>style.visibility</p:attrName>
                                        </p:attrNameLst>
                                      </p:cBhvr>
                                      <p:to>
                                        <p:strVal val="visible"/>
                                      </p:to>
                                    </p:set>
                                    <p:animEffect transition="in" filter="slide(fromBottom)">
                                      <p:cBhvr>
                                        <p:cTn id="7" dur="500"/>
                                        <p:tgtEl>
                                          <p:spTgt spid="821256"/>
                                        </p:tgtEl>
                                      </p:cBhvr>
                                    </p:animEffect>
                                  </p:childTnLst>
                                </p:cTn>
                              </p:par>
                              <p:par>
                                <p:cTn id="8" presetID="12" presetClass="entr" presetSubtype="4" fill="hold" nodeType="withEffect">
                                  <p:stCondLst>
                                    <p:cond delay="0"/>
                                  </p:stCondLst>
                                  <p:childTnLst>
                                    <p:set>
                                      <p:cBhvr>
                                        <p:cTn id="9" dur="1" fill="hold">
                                          <p:stCondLst>
                                            <p:cond delay="0"/>
                                          </p:stCondLst>
                                        </p:cTn>
                                        <p:tgtEl>
                                          <p:spTgt spid="821259"/>
                                        </p:tgtEl>
                                        <p:attrNameLst>
                                          <p:attrName>style.visibility</p:attrName>
                                        </p:attrNameLst>
                                      </p:cBhvr>
                                      <p:to>
                                        <p:strVal val="visible"/>
                                      </p:to>
                                    </p:set>
                                    <p:animEffect transition="in" filter="slide(fromBottom)">
                                      <p:cBhvr>
                                        <p:cTn id="10" dur="500"/>
                                        <p:tgtEl>
                                          <p:spTgt spid="821259"/>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821258"/>
                                        </p:tgtEl>
                                        <p:attrNameLst>
                                          <p:attrName>style.visibility</p:attrName>
                                        </p:attrNameLst>
                                      </p:cBhvr>
                                      <p:to>
                                        <p:strVal val="visible"/>
                                      </p:to>
                                    </p:set>
                                    <p:animEffect transition="in" filter="slide(fromBottom)">
                                      <p:cBhvr>
                                        <p:cTn id="15" dur="500"/>
                                        <p:tgtEl>
                                          <p:spTgt spid="821258"/>
                                        </p:tgtEl>
                                      </p:cBhvr>
                                    </p:animEffect>
                                  </p:childTnLst>
                                </p:cTn>
                              </p:par>
                              <p:par>
                                <p:cTn id="16" presetID="12" presetClass="entr" presetSubtype="4" fill="hold" nodeType="withEffect">
                                  <p:stCondLst>
                                    <p:cond delay="0"/>
                                  </p:stCondLst>
                                  <p:childTnLst>
                                    <p:set>
                                      <p:cBhvr>
                                        <p:cTn id="17" dur="1" fill="hold">
                                          <p:stCondLst>
                                            <p:cond delay="0"/>
                                          </p:stCondLst>
                                        </p:cTn>
                                        <p:tgtEl>
                                          <p:spTgt spid="821260"/>
                                        </p:tgtEl>
                                        <p:attrNameLst>
                                          <p:attrName>style.visibility</p:attrName>
                                        </p:attrNameLst>
                                      </p:cBhvr>
                                      <p:to>
                                        <p:strVal val="visible"/>
                                      </p:to>
                                    </p:set>
                                    <p:animEffect transition="in" filter="slide(fromBottom)">
                                      <p:cBhvr>
                                        <p:cTn id="18" dur="500"/>
                                        <p:tgtEl>
                                          <p:spTgt spid="8212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1256" grpId="0"/>
      <p:bldP spid="821258"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2276" name="Text Box 4">
            <a:extLst>
              <a:ext uri="{FF2B5EF4-FFF2-40B4-BE49-F238E27FC236}">
                <a16:creationId xmlns:a16="http://schemas.microsoft.com/office/drawing/2014/main" id="{0652867E-5096-E340-B0CD-A62521BFA3E3}"/>
              </a:ext>
            </a:extLst>
          </p:cNvPr>
          <p:cNvSpPr txBox="1">
            <a:spLocks noChangeArrowheads="1"/>
          </p:cNvSpPr>
          <p:nvPr/>
        </p:nvSpPr>
        <p:spPr bwMode="auto">
          <a:xfrm>
            <a:off x="6731000" y="549275"/>
            <a:ext cx="2233613" cy="30480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gradFill rotWithShape="1">
                  <a:gsLst>
                    <a:gs pos="0">
                      <a:srgbClr val="FF9900"/>
                    </a:gs>
                    <a:gs pos="50000">
                      <a:schemeClr val="bg1"/>
                    </a:gs>
                    <a:gs pos="100000">
                      <a:srgbClr val="FF9900"/>
                    </a:gs>
                  </a:gsLst>
                  <a:lin ang="5400000" scaled="1"/>
                </a:gradFill>
              </a14:hiddenFill>
            </a:ext>
            <a:ext uri="{91240B29-F687-4F45-9708-019B960494DF}">
              <a14:hiddenLine xmlns:a14="http://schemas.microsoft.com/office/drawing/2010/main" w="28575">
                <a:solidFill>
                  <a:schemeClr val="bg1"/>
                </a:solidFill>
                <a:miter lim="800000"/>
                <a:headEnd/>
                <a:tailEnd/>
              </a14:hiddenLine>
            </a:ext>
          </a:extLst>
        </p:spPr>
        <p:txBody>
          <a:bodyPr>
            <a:spAutoFit/>
          </a:bodyPr>
          <a:lstStyle/>
          <a:p>
            <a:pPr algn="l">
              <a:spcBef>
                <a:spcPct val="50000"/>
              </a:spcBef>
            </a:pPr>
            <a:r>
              <a:rPr lang="it-IT" altLang="it-IT" sz="1400" b="1">
                <a:solidFill>
                  <a:schemeClr val="accent2"/>
                </a:solidFill>
              </a:rPr>
              <a:t>STRUMENTI DI ANALISI</a:t>
            </a:r>
          </a:p>
        </p:txBody>
      </p:sp>
      <p:sp>
        <p:nvSpPr>
          <p:cNvPr id="822277" name="Line 5">
            <a:extLst>
              <a:ext uri="{FF2B5EF4-FFF2-40B4-BE49-F238E27FC236}">
                <a16:creationId xmlns:a16="http://schemas.microsoft.com/office/drawing/2014/main" id="{9D485F12-72E8-9E4F-B790-7A1FFA64343D}"/>
              </a:ext>
            </a:extLst>
          </p:cNvPr>
          <p:cNvSpPr>
            <a:spLocks noChangeShapeType="1"/>
          </p:cNvSpPr>
          <p:nvPr/>
        </p:nvSpPr>
        <p:spPr bwMode="auto">
          <a:xfrm>
            <a:off x="2700338" y="476250"/>
            <a:ext cx="6443662" cy="0"/>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22278" name="Text Box 6">
            <a:extLst>
              <a:ext uri="{FF2B5EF4-FFF2-40B4-BE49-F238E27FC236}">
                <a16:creationId xmlns:a16="http://schemas.microsoft.com/office/drawing/2014/main" id="{D8A210F4-75CA-BA4E-9796-4BC049CEFBCA}"/>
              </a:ext>
            </a:extLst>
          </p:cNvPr>
          <p:cNvSpPr txBox="1">
            <a:spLocks noChangeArrowheads="1"/>
          </p:cNvSpPr>
          <p:nvPr/>
        </p:nvSpPr>
        <p:spPr bwMode="auto">
          <a:xfrm>
            <a:off x="2124075" y="115888"/>
            <a:ext cx="36004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b="1" dirty="0">
                <a:solidFill>
                  <a:srgbClr val="FF0000"/>
                </a:solidFill>
                <a:effectLst>
                  <a:outerShdw blurRad="38100" dist="38100" dir="2700000" algn="tl">
                    <a:srgbClr val="C0C0C0"/>
                  </a:outerShdw>
                </a:effectLst>
              </a:rPr>
              <a:t>ANALISI DEI BISOGNI</a:t>
            </a:r>
          </a:p>
        </p:txBody>
      </p:sp>
      <p:sp>
        <p:nvSpPr>
          <p:cNvPr id="822279" name="Rectangle 7">
            <a:extLst>
              <a:ext uri="{FF2B5EF4-FFF2-40B4-BE49-F238E27FC236}">
                <a16:creationId xmlns:a16="http://schemas.microsoft.com/office/drawing/2014/main" id="{928D8A13-6D43-AE4E-82BB-AA6E58D24A88}"/>
              </a:ext>
            </a:extLst>
          </p:cNvPr>
          <p:cNvSpPr>
            <a:spLocks noChangeArrowheads="1"/>
          </p:cNvSpPr>
          <p:nvPr/>
        </p:nvSpPr>
        <p:spPr bwMode="auto">
          <a:xfrm>
            <a:off x="1403350" y="2360613"/>
            <a:ext cx="2686050" cy="654050"/>
          </a:xfrm>
          <a:prstGeom prst="rect">
            <a:avLst/>
          </a:prstGeom>
          <a:solidFill>
            <a:srgbClr val="FF7C80"/>
          </a:solidFill>
          <a:ln w="12700">
            <a:solidFill>
              <a:schemeClr val="bg1"/>
            </a:solidFill>
            <a:miter lim="800000"/>
            <a:headEnd/>
            <a:tailEnd/>
          </a:ln>
          <a:effectLst>
            <a:prstShdw prst="shdw13" dist="53882" dir="13500000">
              <a:schemeClr val="bg2">
                <a:alpha val="50000"/>
              </a:schemeClr>
            </a:prstShdw>
          </a:effectLst>
        </p:spPr>
        <p:txBody>
          <a:bodyPr wrap="none">
            <a:spAutoFit/>
          </a:bodyPr>
          <a:lstStyle/>
          <a:p>
            <a:r>
              <a:rPr lang="it-IT" altLang="it-IT" b="1">
                <a:solidFill>
                  <a:srgbClr val="A50021"/>
                </a:solidFill>
              </a:rPr>
              <a:t>COLLOQUI DI </a:t>
            </a:r>
          </a:p>
          <a:p>
            <a:r>
              <a:rPr lang="it-IT" altLang="it-IT" b="1">
                <a:solidFill>
                  <a:srgbClr val="A50021"/>
                </a:solidFill>
              </a:rPr>
              <a:t>GRUPPO ALLARGATO</a:t>
            </a:r>
          </a:p>
        </p:txBody>
      </p:sp>
      <p:sp>
        <p:nvSpPr>
          <p:cNvPr id="822281" name="Text Box 9">
            <a:extLst>
              <a:ext uri="{FF2B5EF4-FFF2-40B4-BE49-F238E27FC236}">
                <a16:creationId xmlns:a16="http://schemas.microsoft.com/office/drawing/2014/main" id="{E2D65224-85A3-2D4A-B73D-4B004FBD2B0C}"/>
              </a:ext>
            </a:extLst>
          </p:cNvPr>
          <p:cNvSpPr txBox="1">
            <a:spLocks noChangeArrowheads="1"/>
          </p:cNvSpPr>
          <p:nvPr/>
        </p:nvSpPr>
        <p:spPr bwMode="auto">
          <a:xfrm>
            <a:off x="1258888" y="4005263"/>
            <a:ext cx="5618162" cy="2017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it-IT" altLang="it-IT"/>
              <a:t>Mai più di 5/8 persone e separatamente tra</a:t>
            </a:r>
          </a:p>
          <a:p>
            <a:pPr algn="l">
              <a:spcBef>
                <a:spcPct val="50000"/>
              </a:spcBef>
            </a:pPr>
            <a:endParaRPr lang="it-IT" altLang="it-IT"/>
          </a:p>
          <a:p>
            <a:pPr algn="l">
              <a:spcBef>
                <a:spcPct val="50000"/>
              </a:spcBef>
              <a:buFontTx/>
              <a:buBlip>
                <a:blip r:embed="rId3"/>
              </a:buBlip>
            </a:pPr>
            <a:r>
              <a:rPr lang="it-IT" altLang="it-IT"/>
              <a:t> stake holders</a:t>
            </a:r>
          </a:p>
          <a:p>
            <a:pPr algn="l">
              <a:spcBef>
                <a:spcPct val="50000"/>
              </a:spcBef>
              <a:buFontTx/>
              <a:buBlip>
                <a:blip r:embed="rId3"/>
              </a:buBlip>
            </a:pPr>
            <a:r>
              <a:rPr lang="it-IT" altLang="it-IT"/>
              <a:t> discenti</a:t>
            </a:r>
          </a:p>
          <a:p>
            <a:pPr algn="l">
              <a:spcBef>
                <a:spcPct val="50000"/>
              </a:spcBef>
              <a:buFontTx/>
              <a:buBlip>
                <a:blip r:embed="rId3"/>
              </a:buBlip>
            </a:pPr>
            <a:r>
              <a:rPr lang="it-IT" altLang="it-IT"/>
              <a:t> altri eventuali</a:t>
            </a:r>
          </a:p>
        </p:txBody>
      </p:sp>
      <p:sp>
        <p:nvSpPr>
          <p:cNvPr id="822283" name="Line 11">
            <a:extLst>
              <a:ext uri="{FF2B5EF4-FFF2-40B4-BE49-F238E27FC236}">
                <a16:creationId xmlns:a16="http://schemas.microsoft.com/office/drawing/2014/main" id="{C3F8D0CE-0B89-E847-92FB-B3394AED8C14}"/>
              </a:ext>
            </a:extLst>
          </p:cNvPr>
          <p:cNvSpPr>
            <a:spLocks noChangeShapeType="1"/>
          </p:cNvSpPr>
          <p:nvPr/>
        </p:nvSpPr>
        <p:spPr bwMode="auto">
          <a:xfrm>
            <a:off x="4643438" y="2667000"/>
            <a:ext cx="720725" cy="0"/>
          </a:xfrm>
          <a:prstGeom prst="line">
            <a:avLst/>
          </a:prstGeom>
          <a:noFill/>
          <a:ln w="28575">
            <a:solidFill>
              <a:schemeClr val="accent2"/>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
        <p:nvSpPr>
          <p:cNvPr id="822285" name="Text Box 13">
            <a:extLst>
              <a:ext uri="{FF2B5EF4-FFF2-40B4-BE49-F238E27FC236}">
                <a16:creationId xmlns:a16="http://schemas.microsoft.com/office/drawing/2014/main" id="{3E52F61B-32DB-864A-8C54-E5BA89619AB6}"/>
              </a:ext>
            </a:extLst>
          </p:cNvPr>
          <p:cNvSpPr txBox="1">
            <a:spLocks noChangeArrowheads="1"/>
          </p:cNvSpPr>
          <p:nvPr/>
        </p:nvSpPr>
        <p:spPr bwMode="auto">
          <a:xfrm>
            <a:off x="5724525" y="2349500"/>
            <a:ext cx="2232025"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it-IT" altLang="it-IT"/>
              <a:t>Focus group</a:t>
            </a:r>
          </a:p>
          <a:p>
            <a:pPr algn="l">
              <a:spcBef>
                <a:spcPct val="50000"/>
              </a:spcBef>
            </a:pPr>
            <a:r>
              <a:rPr lang="it-IT" altLang="it-IT"/>
              <a:t>Workshop </a:t>
            </a:r>
          </a:p>
        </p:txBody>
      </p:sp>
      <p:sp>
        <p:nvSpPr>
          <p:cNvPr id="822286" name="Line 14">
            <a:extLst>
              <a:ext uri="{FF2B5EF4-FFF2-40B4-BE49-F238E27FC236}">
                <a16:creationId xmlns:a16="http://schemas.microsoft.com/office/drawing/2014/main" id="{6BDA9CFD-F6B1-CD43-BE74-D95842DFEB67}"/>
              </a:ext>
            </a:extLst>
          </p:cNvPr>
          <p:cNvSpPr>
            <a:spLocks noChangeShapeType="1"/>
          </p:cNvSpPr>
          <p:nvPr/>
        </p:nvSpPr>
        <p:spPr bwMode="auto">
          <a:xfrm>
            <a:off x="2700338" y="3286125"/>
            <a:ext cx="0" cy="503238"/>
          </a:xfrm>
          <a:prstGeom prst="line">
            <a:avLst/>
          </a:prstGeom>
          <a:noFill/>
          <a:ln w="28575">
            <a:solidFill>
              <a:schemeClr val="accent2"/>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Tree>
    <p:extLst>
      <p:ext uri="{BB962C8B-B14F-4D97-AF65-F5344CB8AC3E}">
        <p14:creationId xmlns:p14="http://schemas.microsoft.com/office/powerpoint/2010/main" val="26663619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822281"/>
                                        </p:tgtEl>
                                        <p:attrNameLst>
                                          <p:attrName>style.visibility</p:attrName>
                                        </p:attrNameLst>
                                      </p:cBhvr>
                                      <p:to>
                                        <p:strVal val="visible"/>
                                      </p:to>
                                    </p:set>
                                    <p:animEffect transition="in" filter="wheel(4)">
                                      <p:cBhvr>
                                        <p:cTn id="7" dur="2000"/>
                                        <p:tgtEl>
                                          <p:spTgt spid="822281"/>
                                        </p:tgtEl>
                                      </p:cBhvr>
                                    </p:animEffect>
                                  </p:childTnLst>
                                </p:cTn>
                              </p:par>
                              <p:par>
                                <p:cTn id="8" presetID="21" presetClass="entr" presetSubtype="4" fill="hold" nodeType="withEffect">
                                  <p:stCondLst>
                                    <p:cond delay="0"/>
                                  </p:stCondLst>
                                  <p:childTnLst>
                                    <p:set>
                                      <p:cBhvr>
                                        <p:cTn id="9" dur="1" fill="hold">
                                          <p:stCondLst>
                                            <p:cond delay="0"/>
                                          </p:stCondLst>
                                        </p:cTn>
                                        <p:tgtEl>
                                          <p:spTgt spid="822283"/>
                                        </p:tgtEl>
                                        <p:attrNameLst>
                                          <p:attrName>style.visibility</p:attrName>
                                        </p:attrNameLst>
                                      </p:cBhvr>
                                      <p:to>
                                        <p:strVal val="visible"/>
                                      </p:to>
                                    </p:set>
                                    <p:animEffect transition="in" filter="wheel(4)">
                                      <p:cBhvr>
                                        <p:cTn id="10" dur="2000"/>
                                        <p:tgtEl>
                                          <p:spTgt spid="8222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2281"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3300" name="Rectangle 4">
            <a:extLst>
              <a:ext uri="{FF2B5EF4-FFF2-40B4-BE49-F238E27FC236}">
                <a16:creationId xmlns:a16="http://schemas.microsoft.com/office/drawing/2014/main" id="{EE6D3B83-B8CF-D34D-B6F7-91D6A89E27E2}"/>
              </a:ext>
            </a:extLst>
          </p:cNvPr>
          <p:cNvSpPr>
            <a:spLocks noChangeArrowheads="1"/>
          </p:cNvSpPr>
          <p:nvPr/>
        </p:nvSpPr>
        <p:spPr bwMode="auto">
          <a:xfrm>
            <a:off x="1547813" y="1412875"/>
            <a:ext cx="2647950" cy="792163"/>
          </a:xfrm>
          <a:prstGeom prst="rect">
            <a:avLst/>
          </a:prstGeom>
          <a:solidFill>
            <a:srgbClr val="CCFF66"/>
          </a:solidFill>
          <a:ln w="12700">
            <a:solidFill>
              <a:schemeClr val="bg1"/>
            </a:solidFill>
            <a:miter lim="800000"/>
            <a:headEnd/>
            <a:tailEnd/>
          </a:ln>
          <a:effectLst>
            <a:prstShdw prst="shdw13" dist="53882" dir="13500000">
              <a:schemeClr val="bg2">
                <a:alpha val="50000"/>
              </a:schemeClr>
            </a:prstShdw>
          </a:effectLst>
        </p:spPr>
        <p:txBody>
          <a:bodyPr wrap="none">
            <a:spAutoFit/>
          </a:bodyPr>
          <a:lstStyle/>
          <a:p>
            <a:pPr>
              <a:spcBef>
                <a:spcPct val="50000"/>
              </a:spcBef>
            </a:pPr>
            <a:r>
              <a:rPr lang="it-IT" altLang="it-IT" b="1">
                <a:solidFill>
                  <a:srgbClr val="A50021"/>
                </a:solidFill>
              </a:rPr>
              <a:t>SCHEDE INDIVIDUALI </a:t>
            </a:r>
          </a:p>
          <a:p>
            <a:pPr>
              <a:spcBef>
                <a:spcPct val="50000"/>
              </a:spcBef>
            </a:pPr>
            <a:r>
              <a:rPr lang="it-IT" altLang="it-IT" b="1">
                <a:solidFill>
                  <a:srgbClr val="A50021"/>
                </a:solidFill>
              </a:rPr>
              <a:t>ANONIME</a:t>
            </a:r>
          </a:p>
        </p:txBody>
      </p:sp>
      <p:sp>
        <p:nvSpPr>
          <p:cNvPr id="823301" name="Text Box 5">
            <a:extLst>
              <a:ext uri="{FF2B5EF4-FFF2-40B4-BE49-F238E27FC236}">
                <a16:creationId xmlns:a16="http://schemas.microsoft.com/office/drawing/2014/main" id="{2F974DD1-6670-9444-A661-915D5FE80369}"/>
              </a:ext>
            </a:extLst>
          </p:cNvPr>
          <p:cNvSpPr txBox="1">
            <a:spLocks noChangeArrowheads="1"/>
          </p:cNvSpPr>
          <p:nvPr/>
        </p:nvSpPr>
        <p:spPr bwMode="auto">
          <a:xfrm>
            <a:off x="1547813" y="3357563"/>
            <a:ext cx="4032250" cy="2017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buFontTx/>
              <a:buBlip>
                <a:blip r:embed="rId3"/>
              </a:buBlip>
            </a:pPr>
            <a:r>
              <a:rPr lang="it-IT" altLang="it-IT"/>
              <a:t> complete</a:t>
            </a:r>
          </a:p>
          <a:p>
            <a:pPr algn="just">
              <a:spcBef>
                <a:spcPct val="50000"/>
              </a:spcBef>
              <a:buFontTx/>
              <a:buBlip>
                <a:blip r:embed="rId3"/>
              </a:buBlip>
            </a:pPr>
            <a:r>
              <a:rPr lang="it-IT" altLang="it-IT"/>
              <a:t> sintetiche</a:t>
            </a:r>
          </a:p>
          <a:p>
            <a:pPr algn="just">
              <a:spcBef>
                <a:spcPct val="50000"/>
              </a:spcBef>
              <a:buFontTx/>
              <a:buBlip>
                <a:blip r:embed="rId3"/>
              </a:buBlip>
            </a:pPr>
            <a:r>
              <a:rPr lang="it-IT" altLang="it-IT"/>
              <a:t> diversificate per gruppo d’indagine</a:t>
            </a:r>
          </a:p>
          <a:p>
            <a:pPr algn="just">
              <a:spcBef>
                <a:spcPct val="50000"/>
              </a:spcBef>
              <a:buFontTx/>
              <a:buBlip>
                <a:blip r:embed="rId3"/>
              </a:buBlip>
            </a:pPr>
            <a:r>
              <a:rPr lang="it-IT" altLang="it-IT"/>
              <a:t> gestite con trasparente correttezza</a:t>
            </a:r>
          </a:p>
          <a:p>
            <a:pPr algn="just">
              <a:spcBef>
                <a:spcPct val="50000"/>
              </a:spcBef>
              <a:buFontTx/>
              <a:buBlip>
                <a:blip r:embed="rId3"/>
              </a:buBlip>
            </a:pPr>
            <a:r>
              <a:rPr lang="it-IT" altLang="it-IT"/>
              <a:t> elaborate numericamente</a:t>
            </a:r>
          </a:p>
        </p:txBody>
      </p:sp>
      <p:sp>
        <p:nvSpPr>
          <p:cNvPr id="823302" name="Line 6">
            <a:extLst>
              <a:ext uri="{FF2B5EF4-FFF2-40B4-BE49-F238E27FC236}">
                <a16:creationId xmlns:a16="http://schemas.microsoft.com/office/drawing/2014/main" id="{5539B2AA-166B-EA4D-B542-151B16DFEEE2}"/>
              </a:ext>
            </a:extLst>
          </p:cNvPr>
          <p:cNvSpPr>
            <a:spLocks noChangeShapeType="1"/>
          </p:cNvSpPr>
          <p:nvPr/>
        </p:nvSpPr>
        <p:spPr bwMode="auto">
          <a:xfrm rot="5400000">
            <a:off x="2482056" y="2851944"/>
            <a:ext cx="720725" cy="1588"/>
          </a:xfrm>
          <a:prstGeom prst="line">
            <a:avLst/>
          </a:prstGeom>
          <a:noFill/>
          <a:ln w="28575">
            <a:solidFill>
              <a:schemeClr val="accent2"/>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
        <p:nvSpPr>
          <p:cNvPr id="823303" name="Text Box 7">
            <a:extLst>
              <a:ext uri="{FF2B5EF4-FFF2-40B4-BE49-F238E27FC236}">
                <a16:creationId xmlns:a16="http://schemas.microsoft.com/office/drawing/2014/main" id="{5D4BCE18-A8E1-EC41-9BC3-694A14A58041}"/>
              </a:ext>
            </a:extLst>
          </p:cNvPr>
          <p:cNvSpPr txBox="1">
            <a:spLocks noChangeArrowheads="1"/>
          </p:cNvSpPr>
          <p:nvPr/>
        </p:nvSpPr>
        <p:spPr bwMode="auto">
          <a:xfrm>
            <a:off x="6731000" y="549275"/>
            <a:ext cx="2233613" cy="30480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gradFill rotWithShape="1">
                  <a:gsLst>
                    <a:gs pos="0">
                      <a:srgbClr val="FF9900"/>
                    </a:gs>
                    <a:gs pos="50000">
                      <a:schemeClr val="bg1"/>
                    </a:gs>
                    <a:gs pos="100000">
                      <a:srgbClr val="FF9900"/>
                    </a:gs>
                  </a:gsLst>
                  <a:lin ang="5400000" scaled="1"/>
                </a:gradFill>
              </a14:hiddenFill>
            </a:ext>
            <a:ext uri="{91240B29-F687-4F45-9708-019B960494DF}">
              <a14:hiddenLine xmlns:a14="http://schemas.microsoft.com/office/drawing/2010/main" w="28575">
                <a:solidFill>
                  <a:schemeClr val="bg1"/>
                </a:solidFill>
                <a:miter lim="800000"/>
                <a:headEnd/>
                <a:tailEnd/>
              </a14:hiddenLine>
            </a:ext>
          </a:extLst>
        </p:spPr>
        <p:txBody>
          <a:bodyPr>
            <a:spAutoFit/>
          </a:bodyPr>
          <a:lstStyle/>
          <a:p>
            <a:pPr algn="l">
              <a:spcBef>
                <a:spcPct val="50000"/>
              </a:spcBef>
            </a:pPr>
            <a:r>
              <a:rPr lang="it-IT" altLang="it-IT" sz="1400" b="1">
                <a:solidFill>
                  <a:schemeClr val="accent2"/>
                </a:solidFill>
              </a:rPr>
              <a:t>STRUMENTI DI ANALISI</a:t>
            </a:r>
          </a:p>
        </p:txBody>
      </p:sp>
      <p:sp>
        <p:nvSpPr>
          <p:cNvPr id="823304" name="Line 8">
            <a:extLst>
              <a:ext uri="{FF2B5EF4-FFF2-40B4-BE49-F238E27FC236}">
                <a16:creationId xmlns:a16="http://schemas.microsoft.com/office/drawing/2014/main" id="{D030E05A-B023-2F4F-9B25-C9126C663153}"/>
              </a:ext>
            </a:extLst>
          </p:cNvPr>
          <p:cNvSpPr>
            <a:spLocks noChangeShapeType="1"/>
          </p:cNvSpPr>
          <p:nvPr/>
        </p:nvSpPr>
        <p:spPr bwMode="auto">
          <a:xfrm>
            <a:off x="2700338" y="476250"/>
            <a:ext cx="6443662" cy="0"/>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23305" name="Text Box 9">
            <a:extLst>
              <a:ext uri="{FF2B5EF4-FFF2-40B4-BE49-F238E27FC236}">
                <a16:creationId xmlns:a16="http://schemas.microsoft.com/office/drawing/2014/main" id="{3D36D79C-85BE-3047-86CE-0EBEEA2C997A}"/>
              </a:ext>
            </a:extLst>
          </p:cNvPr>
          <p:cNvSpPr txBox="1">
            <a:spLocks noChangeArrowheads="1"/>
          </p:cNvSpPr>
          <p:nvPr/>
        </p:nvSpPr>
        <p:spPr bwMode="auto">
          <a:xfrm>
            <a:off x="2124075" y="115888"/>
            <a:ext cx="36004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b="1" dirty="0">
                <a:solidFill>
                  <a:srgbClr val="FF0000"/>
                </a:solidFill>
                <a:effectLst>
                  <a:outerShdw blurRad="38100" dist="38100" dir="2700000" algn="tl">
                    <a:srgbClr val="C0C0C0"/>
                  </a:outerShdw>
                </a:effectLst>
              </a:rPr>
              <a:t>ANALISI DEI BISOGNI</a:t>
            </a:r>
          </a:p>
        </p:txBody>
      </p:sp>
      <p:sp>
        <p:nvSpPr>
          <p:cNvPr id="823306" name="Line 10">
            <a:extLst>
              <a:ext uri="{FF2B5EF4-FFF2-40B4-BE49-F238E27FC236}">
                <a16:creationId xmlns:a16="http://schemas.microsoft.com/office/drawing/2014/main" id="{D922642B-74B0-C94E-B7DE-6CE454B7B8B9}"/>
              </a:ext>
            </a:extLst>
          </p:cNvPr>
          <p:cNvSpPr>
            <a:spLocks noChangeShapeType="1"/>
          </p:cNvSpPr>
          <p:nvPr/>
        </p:nvSpPr>
        <p:spPr bwMode="auto">
          <a:xfrm>
            <a:off x="4716463" y="5229225"/>
            <a:ext cx="1150937" cy="0"/>
          </a:xfrm>
          <a:prstGeom prst="line">
            <a:avLst/>
          </a:prstGeom>
          <a:noFill/>
          <a:ln w="28575">
            <a:solidFill>
              <a:schemeClr val="accent2"/>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
        <p:nvSpPr>
          <p:cNvPr id="823307" name="Text Box 11">
            <a:extLst>
              <a:ext uri="{FF2B5EF4-FFF2-40B4-BE49-F238E27FC236}">
                <a16:creationId xmlns:a16="http://schemas.microsoft.com/office/drawing/2014/main" id="{5E0E7D32-320C-C649-8D76-62ABDC1F6B9A}"/>
              </a:ext>
            </a:extLst>
          </p:cNvPr>
          <p:cNvSpPr txBox="1">
            <a:spLocks noChangeArrowheads="1"/>
          </p:cNvSpPr>
          <p:nvPr/>
        </p:nvSpPr>
        <p:spPr bwMode="auto">
          <a:xfrm>
            <a:off x="6156325" y="4868863"/>
            <a:ext cx="2303463" cy="1192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buFontTx/>
              <a:buBlip>
                <a:blip r:embed="rId3"/>
              </a:buBlip>
            </a:pPr>
            <a:r>
              <a:rPr lang="it-IT" altLang="it-IT"/>
              <a:t> multiple choice</a:t>
            </a:r>
          </a:p>
          <a:p>
            <a:pPr algn="l">
              <a:spcBef>
                <a:spcPct val="50000"/>
              </a:spcBef>
              <a:buFontTx/>
              <a:buBlip>
                <a:blip r:embed="rId3"/>
              </a:buBlip>
            </a:pPr>
            <a:r>
              <a:rPr lang="it-IT" altLang="it-IT"/>
              <a:t> scale numeriche</a:t>
            </a:r>
          </a:p>
          <a:p>
            <a:pPr algn="l">
              <a:spcBef>
                <a:spcPct val="50000"/>
              </a:spcBef>
              <a:buFontTx/>
              <a:buBlip>
                <a:blip r:embed="rId3"/>
              </a:buBlip>
            </a:pPr>
            <a:r>
              <a:rPr lang="it-IT" altLang="it-IT"/>
              <a:t> definizioni libere</a:t>
            </a:r>
          </a:p>
        </p:txBody>
      </p:sp>
    </p:spTree>
    <p:extLst>
      <p:ext uri="{BB962C8B-B14F-4D97-AF65-F5344CB8AC3E}">
        <p14:creationId xmlns:p14="http://schemas.microsoft.com/office/powerpoint/2010/main" val="13624974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823301"/>
                                        </p:tgtEl>
                                        <p:attrNameLst>
                                          <p:attrName>style.visibility</p:attrName>
                                        </p:attrNameLst>
                                      </p:cBhvr>
                                      <p:to>
                                        <p:strVal val="visible"/>
                                      </p:to>
                                    </p:set>
                                    <p:animEffect transition="in" filter="wheel(4)">
                                      <p:cBhvr>
                                        <p:cTn id="7" dur="2000"/>
                                        <p:tgtEl>
                                          <p:spTgt spid="823301"/>
                                        </p:tgtEl>
                                      </p:cBhvr>
                                    </p:animEffect>
                                  </p:childTnLst>
                                </p:cTn>
                              </p:par>
                              <p:par>
                                <p:cTn id="8" presetID="21" presetClass="entr" presetSubtype="4" fill="hold" nodeType="withEffect">
                                  <p:stCondLst>
                                    <p:cond delay="0"/>
                                  </p:stCondLst>
                                  <p:childTnLst>
                                    <p:set>
                                      <p:cBhvr>
                                        <p:cTn id="9" dur="1" fill="hold">
                                          <p:stCondLst>
                                            <p:cond delay="0"/>
                                          </p:stCondLst>
                                        </p:cTn>
                                        <p:tgtEl>
                                          <p:spTgt spid="823302"/>
                                        </p:tgtEl>
                                        <p:attrNameLst>
                                          <p:attrName>style.visibility</p:attrName>
                                        </p:attrNameLst>
                                      </p:cBhvr>
                                      <p:to>
                                        <p:strVal val="visible"/>
                                      </p:to>
                                    </p:set>
                                    <p:animEffect transition="in" filter="wheel(4)">
                                      <p:cBhvr>
                                        <p:cTn id="10" dur="2000"/>
                                        <p:tgtEl>
                                          <p:spTgt spid="82330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nodeType="clickEffect">
                                  <p:stCondLst>
                                    <p:cond delay="0"/>
                                  </p:stCondLst>
                                  <p:childTnLst>
                                    <p:set>
                                      <p:cBhvr>
                                        <p:cTn id="14" dur="1" fill="hold">
                                          <p:stCondLst>
                                            <p:cond delay="0"/>
                                          </p:stCondLst>
                                        </p:cTn>
                                        <p:tgtEl>
                                          <p:spTgt spid="823306"/>
                                        </p:tgtEl>
                                        <p:attrNameLst>
                                          <p:attrName>style.visibility</p:attrName>
                                        </p:attrNameLst>
                                      </p:cBhvr>
                                      <p:to>
                                        <p:strVal val="visible"/>
                                      </p:to>
                                    </p:set>
                                    <p:animEffect transition="in" filter="box(in)">
                                      <p:cBhvr>
                                        <p:cTn id="15" dur="500"/>
                                        <p:tgtEl>
                                          <p:spTgt spid="823306"/>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823307"/>
                                        </p:tgtEl>
                                        <p:attrNameLst>
                                          <p:attrName>style.visibility</p:attrName>
                                        </p:attrNameLst>
                                      </p:cBhvr>
                                      <p:to>
                                        <p:strVal val="visible"/>
                                      </p:to>
                                    </p:set>
                                    <p:animEffect transition="in" filter="box(in)">
                                      <p:cBhvr>
                                        <p:cTn id="18" dur="500"/>
                                        <p:tgtEl>
                                          <p:spTgt spid="8233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3301" grpId="0"/>
      <p:bldP spid="823307"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4324" name="Rectangle 4">
            <a:extLst>
              <a:ext uri="{FF2B5EF4-FFF2-40B4-BE49-F238E27FC236}">
                <a16:creationId xmlns:a16="http://schemas.microsoft.com/office/drawing/2014/main" id="{2EA08E48-93DE-5C45-B94D-C84587CB9130}"/>
              </a:ext>
            </a:extLst>
          </p:cNvPr>
          <p:cNvSpPr>
            <a:spLocks noChangeArrowheads="1"/>
          </p:cNvSpPr>
          <p:nvPr/>
        </p:nvSpPr>
        <p:spPr bwMode="auto">
          <a:xfrm>
            <a:off x="1547813" y="1412875"/>
            <a:ext cx="2647950" cy="792163"/>
          </a:xfrm>
          <a:prstGeom prst="rect">
            <a:avLst/>
          </a:prstGeom>
          <a:solidFill>
            <a:srgbClr val="CCFF66"/>
          </a:solidFill>
          <a:ln w="12700">
            <a:solidFill>
              <a:schemeClr val="bg1"/>
            </a:solidFill>
            <a:miter lim="800000"/>
            <a:headEnd/>
            <a:tailEnd/>
          </a:ln>
          <a:effectLst>
            <a:prstShdw prst="shdw13" dist="53882" dir="13500000">
              <a:schemeClr val="bg2">
                <a:alpha val="50000"/>
              </a:schemeClr>
            </a:prstShdw>
          </a:effectLst>
        </p:spPr>
        <p:txBody>
          <a:bodyPr wrap="none">
            <a:spAutoFit/>
          </a:bodyPr>
          <a:lstStyle/>
          <a:p>
            <a:pPr>
              <a:spcBef>
                <a:spcPct val="50000"/>
              </a:spcBef>
            </a:pPr>
            <a:r>
              <a:rPr lang="it-IT" altLang="it-IT" b="1">
                <a:solidFill>
                  <a:srgbClr val="A50021"/>
                </a:solidFill>
              </a:rPr>
              <a:t>SCHEDE INDIVIDUALI </a:t>
            </a:r>
          </a:p>
          <a:p>
            <a:pPr>
              <a:spcBef>
                <a:spcPct val="50000"/>
              </a:spcBef>
            </a:pPr>
            <a:r>
              <a:rPr lang="it-IT" altLang="it-IT" b="1">
                <a:solidFill>
                  <a:srgbClr val="A50021"/>
                </a:solidFill>
              </a:rPr>
              <a:t>ANONIME</a:t>
            </a:r>
          </a:p>
        </p:txBody>
      </p:sp>
      <p:sp>
        <p:nvSpPr>
          <p:cNvPr id="824325" name="Text Box 5">
            <a:extLst>
              <a:ext uri="{FF2B5EF4-FFF2-40B4-BE49-F238E27FC236}">
                <a16:creationId xmlns:a16="http://schemas.microsoft.com/office/drawing/2014/main" id="{905182D5-EDA1-1941-B360-932D6B5A3926}"/>
              </a:ext>
            </a:extLst>
          </p:cNvPr>
          <p:cNvSpPr txBox="1">
            <a:spLocks noChangeArrowheads="1"/>
          </p:cNvSpPr>
          <p:nvPr/>
        </p:nvSpPr>
        <p:spPr bwMode="auto">
          <a:xfrm>
            <a:off x="6731000" y="549275"/>
            <a:ext cx="2233613" cy="30480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gradFill rotWithShape="1">
                  <a:gsLst>
                    <a:gs pos="0">
                      <a:srgbClr val="FF9900"/>
                    </a:gs>
                    <a:gs pos="50000">
                      <a:schemeClr val="bg1"/>
                    </a:gs>
                    <a:gs pos="100000">
                      <a:srgbClr val="FF9900"/>
                    </a:gs>
                  </a:gsLst>
                  <a:lin ang="5400000" scaled="1"/>
                </a:gradFill>
              </a14:hiddenFill>
            </a:ext>
            <a:ext uri="{91240B29-F687-4F45-9708-019B960494DF}">
              <a14:hiddenLine xmlns:a14="http://schemas.microsoft.com/office/drawing/2010/main" w="28575">
                <a:solidFill>
                  <a:schemeClr val="bg1"/>
                </a:solidFill>
                <a:miter lim="800000"/>
                <a:headEnd/>
                <a:tailEnd/>
              </a14:hiddenLine>
            </a:ext>
          </a:extLst>
        </p:spPr>
        <p:txBody>
          <a:bodyPr>
            <a:spAutoFit/>
          </a:bodyPr>
          <a:lstStyle/>
          <a:p>
            <a:pPr algn="l">
              <a:spcBef>
                <a:spcPct val="50000"/>
              </a:spcBef>
            </a:pPr>
            <a:r>
              <a:rPr lang="it-IT" altLang="it-IT" sz="1400" b="1">
                <a:solidFill>
                  <a:schemeClr val="accent2"/>
                </a:solidFill>
              </a:rPr>
              <a:t>STRUMENTI DI ANALISI</a:t>
            </a:r>
          </a:p>
        </p:txBody>
      </p:sp>
      <p:sp>
        <p:nvSpPr>
          <p:cNvPr id="824326" name="Line 6">
            <a:extLst>
              <a:ext uri="{FF2B5EF4-FFF2-40B4-BE49-F238E27FC236}">
                <a16:creationId xmlns:a16="http://schemas.microsoft.com/office/drawing/2014/main" id="{A616561B-1315-8343-A4E5-6610ACF1FB19}"/>
              </a:ext>
            </a:extLst>
          </p:cNvPr>
          <p:cNvSpPr>
            <a:spLocks noChangeShapeType="1"/>
          </p:cNvSpPr>
          <p:nvPr/>
        </p:nvSpPr>
        <p:spPr bwMode="auto">
          <a:xfrm>
            <a:off x="2700338" y="476250"/>
            <a:ext cx="6443662" cy="0"/>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24327" name="Text Box 7">
            <a:extLst>
              <a:ext uri="{FF2B5EF4-FFF2-40B4-BE49-F238E27FC236}">
                <a16:creationId xmlns:a16="http://schemas.microsoft.com/office/drawing/2014/main" id="{ADD09DC5-41AF-8C4C-B13E-C9781DA78EB5}"/>
              </a:ext>
            </a:extLst>
          </p:cNvPr>
          <p:cNvSpPr txBox="1">
            <a:spLocks noChangeArrowheads="1"/>
          </p:cNvSpPr>
          <p:nvPr/>
        </p:nvSpPr>
        <p:spPr bwMode="auto">
          <a:xfrm>
            <a:off x="2124075" y="115888"/>
            <a:ext cx="36004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b="1" dirty="0">
                <a:solidFill>
                  <a:srgbClr val="FF0000"/>
                </a:solidFill>
                <a:effectLst>
                  <a:outerShdw blurRad="38100" dist="38100" dir="2700000" algn="tl">
                    <a:srgbClr val="C0C0C0"/>
                  </a:outerShdw>
                </a:effectLst>
              </a:rPr>
              <a:t>ANALISI DEI BISOGNI</a:t>
            </a:r>
          </a:p>
        </p:txBody>
      </p:sp>
      <p:sp>
        <p:nvSpPr>
          <p:cNvPr id="824328" name="Line 8">
            <a:extLst>
              <a:ext uri="{FF2B5EF4-FFF2-40B4-BE49-F238E27FC236}">
                <a16:creationId xmlns:a16="http://schemas.microsoft.com/office/drawing/2014/main" id="{9EE1AB89-10A0-0B4B-AE9E-C3F4D25ED266}"/>
              </a:ext>
            </a:extLst>
          </p:cNvPr>
          <p:cNvSpPr>
            <a:spLocks noChangeShapeType="1"/>
          </p:cNvSpPr>
          <p:nvPr/>
        </p:nvSpPr>
        <p:spPr bwMode="auto">
          <a:xfrm>
            <a:off x="4645025" y="1844675"/>
            <a:ext cx="1079500" cy="0"/>
          </a:xfrm>
          <a:prstGeom prst="line">
            <a:avLst/>
          </a:prstGeom>
          <a:noFill/>
          <a:ln w="28575">
            <a:solidFill>
              <a:schemeClr val="accent2"/>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
        <p:nvSpPr>
          <p:cNvPr id="824329" name="Text Box 9">
            <a:extLst>
              <a:ext uri="{FF2B5EF4-FFF2-40B4-BE49-F238E27FC236}">
                <a16:creationId xmlns:a16="http://schemas.microsoft.com/office/drawing/2014/main" id="{B32CC336-945F-AC48-AA92-5EE030F47A8C}"/>
              </a:ext>
            </a:extLst>
          </p:cNvPr>
          <p:cNvSpPr txBox="1">
            <a:spLocks noChangeArrowheads="1"/>
          </p:cNvSpPr>
          <p:nvPr/>
        </p:nvSpPr>
        <p:spPr bwMode="auto">
          <a:xfrm>
            <a:off x="5867400" y="1492250"/>
            <a:ext cx="23764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b="1">
                <a:solidFill>
                  <a:schemeClr val="accent2"/>
                </a:solidFill>
              </a:rPr>
              <a:t>PRINCIPI DI COSTRUZIONE</a:t>
            </a:r>
          </a:p>
        </p:txBody>
      </p:sp>
      <p:sp>
        <p:nvSpPr>
          <p:cNvPr id="824330" name="Text Box 10">
            <a:extLst>
              <a:ext uri="{FF2B5EF4-FFF2-40B4-BE49-F238E27FC236}">
                <a16:creationId xmlns:a16="http://schemas.microsoft.com/office/drawing/2014/main" id="{C0A349F9-6BB7-0A4F-8FC8-434ADA46CA2D}"/>
              </a:ext>
            </a:extLst>
          </p:cNvPr>
          <p:cNvSpPr txBox="1">
            <a:spLocks noChangeArrowheads="1"/>
          </p:cNvSpPr>
          <p:nvPr/>
        </p:nvSpPr>
        <p:spPr bwMode="auto">
          <a:xfrm>
            <a:off x="468313" y="3197225"/>
            <a:ext cx="6191250" cy="253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it-IT" altLang="it-IT" sz="1600" b="1">
                <a:solidFill>
                  <a:schemeClr val="accent2"/>
                </a:solidFill>
              </a:rPr>
              <a:t>DOMANDE DI IDENTIFICAZIONE</a:t>
            </a:r>
          </a:p>
          <a:p>
            <a:pPr algn="l">
              <a:spcBef>
                <a:spcPct val="50000"/>
              </a:spcBef>
            </a:pPr>
            <a:endParaRPr lang="it-IT" altLang="it-IT" sz="1600" b="1">
              <a:solidFill>
                <a:schemeClr val="accent2"/>
              </a:solidFill>
            </a:endParaRPr>
          </a:p>
          <a:p>
            <a:pPr algn="l">
              <a:spcBef>
                <a:spcPct val="50000"/>
              </a:spcBef>
            </a:pPr>
            <a:r>
              <a:rPr lang="it-IT" altLang="it-IT" sz="1600" b="1">
                <a:solidFill>
                  <a:schemeClr val="accent2"/>
                </a:solidFill>
              </a:rPr>
              <a:t>DOMANDE DI VALUTAZIONE DELLA SITUAZIONE ATTUALE</a:t>
            </a:r>
          </a:p>
          <a:p>
            <a:pPr algn="l">
              <a:spcBef>
                <a:spcPct val="50000"/>
              </a:spcBef>
            </a:pPr>
            <a:endParaRPr lang="it-IT" altLang="it-IT" sz="1600" b="1">
              <a:solidFill>
                <a:schemeClr val="accent2"/>
              </a:solidFill>
            </a:endParaRPr>
          </a:p>
          <a:p>
            <a:pPr algn="l">
              <a:spcBef>
                <a:spcPct val="50000"/>
              </a:spcBef>
            </a:pPr>
            <a:r>
              <a:rPr lang="it-IT" altLang="it-IT" sz="1600" b="1">
                <a:solidFill>
                  <a:schemeClr val="accent2"/>
                </a:solidFill>
              </a:rPr>
              <a:t>DOMANDE DI OBIETTIVO DI QUANTO AUSPICABILE</a:t>
            </a:r>
          </a:p>
          <a:p>
            <a:pPr algn="l">
              <a:spcBef>
                <a:spcPct val="50000"/>
              </a:spcBef>
            </a:pPr>
            <a:endParaRPr lang="it-IT" altLang="it-IT" sz="1600" b="1">
              <a:solidFill>
                <a:schemeClr val="accent2"/>
              </a:solidFill>
            </a:endParaRPr>
          </a:p>
          <a:p>
            <a:pPr algn="l">
              <a:spcBef>
                <a:spcPct val="50000"/>
              </a:spcBef>
            </a:pPr>
            <a:r>
              <a:rPr lang="it-IT" altLang="it-IT" sz="1600" b="1">
                <a:solidFill>
                  <a:schemeClr val="accent2"/>
                </a:solidFill>
              </a:rPr>
              <a:t>DOMANDE APERTE</a:t>
            </a:r>
          </a:p>
        </p:txBody>
      </p:sp>
      <p:sp>
        <p:nvSpPr>
          <p:cNvPr id="824331" name="Text Box 11">
            <a:extLst>
              <a:ext uri="{FF2B5EF4-FFF2-40B4-BE49-F238E27FC236}">
                <a16:creationId xmlns:a16="http://schemas.microsoft.com/office/drawing/2014/main" id="{07EA1386-8AF8-AF4B-8CB2-F3A70ECA39E3}"/>
              </a:ext>
            </a:extLst>
          </p:cNvPr>
          <p:cNvSpPr txBox="1">
            <a:spLocks noChangeArrowheads="1"/>
          </p:cNvSpPr>
          <p:nvPr/>
        </p:nvSpPr>
        <p:spPr bwMode="auto">
          <a:xfrm>
            <a:off x="4572000" y="3163888"/>
            <a:ext cx="43211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it-IT" altLang="it-IT" sz="1600"/>
              <a:t>Azienda, Team, Status, Mission, Vision, etc.</a:t>
            </a:r>
          </a:p>
        </p:txBody>
      </p:sp>
      <p:sp>
        <p:nvSpPr>
          <p:cNvPr id="824332" name="Text Box 12">
            <a:extLst>
              <a:ext uri="{FF2B5EF4-FFF2-40B4-BE49-F238E27FC236}">
                <a16:creationId xmlns:a16="http://schemas.microsoft.com/office/drawing/2014/main" id="{E4B32698-5F4E-724F-9F72-B963565F2E1E}"/>
              </a:ext>
            </a:extLst>
          </p:cNvPr>
          <p:cNvSpPr txBox="1">
            <a:spLocks noChangeArrowheads="1"/>
          </p:cNvSpPr>
          <p:nvPr/>
        </p:nvSpPr>
        <p:spPr bwMode="auto">
          <a:xfrm>
            <a:off x="7054850" y="4149725"/>
            <a:ext cx="208915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it-IT" altLang="it-IT" sz="1600"/>
              <a:t>quanto, quando, dove, come, perchè, etc.</a:t>
            </a:r>
          </a:p>
        </p:txBody>
      </p:sp>
      <p:sp>
        <p:nvSpPr>
          <p:cNvPr id="824333" name="Text Box 13">
            <a:extLst>
              <a:ext uri="{FF2B5EF4-FFF2-40B4-BE49-F238E27FC236}">
                <a16:creationId xmlns:a16="http://schemas.microsoft.com/office/drawing/2014/main" id="{8BAD0B95-15CF-9042-A09F-C0E03A0027AA}"/>
              </a:ext>
            </a:extLst>
          </p:cNvPr>
          <p:cNvSpPr txBox="1">
            <a:spLocks noChangeArrowheads="1"/>
          </p:cNvSpPr>
          <p:nvPr/>
        </p:nvSpPr>
        <p:spPr bwMode="auto">
          <a:xfrm>
            <a:off x="6084888" y="5300663"/>
            <a:ext cx="208915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it-IT" altLang="it-IT" sz="1600"/>
              <a:t>quanto, quando, dove, come, perchè, etc.</a:t>
            </a:r>
          </a:p>
        </p:txBody>
      </p:sp>
      <p:sp>
        <p:nvSpPr>
          <p:cNvPr id="824334" name="Text Box 14">
            <a:extLst>
              <a:ext uri="{FF2B5EF4-FFF2-40B4-BE49-F238E27FC236}">
                <a16:creationId xmlns:a16="http://schemas.microsoft.com/office/drawing/2014/main" id="{66EDB9FB-33D9-8D48-9E58-3CA8F2766269}"/>
              </a:ext>
            </a:extLst>
          </p:cNvPr>
          <p:cNvSpPr txBox="1">
            <a:spLocks noChangeArrowheads="1"/>
          </p:cNvSpPr>
          <p:nvPr/>
        </p:nvSpPr>
        <p:spPr bwMode="auto">
          <a:xfrm>
            <a:off x="3130550" y="5397500"/>
            <a:ext cx="25209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it-IT" altLang="it-IT" sz="1600"/>
              <a:t>note, commenti, etc.</a:t>
            </a:r>
          </a:p>
        </p:txBody>
      </p:sp>
      <p:sp>
        <p:nvSpPr>
          <p:cNvPr id="824335" name="Line 15">
            <a:extLst>
              <a:ext uri="{FF2B5EF4-FFF2-40B4-BE49-F238E27FC236}">
                <a16:creationId xmlns:a16="http://schemas.microsoft.com/office/drawing/2014/main" id="{0BF7C7B3-EC5D-BF43-BAEE-97FB7E2279D2}"/>
              </a:ext>
            </a:extLst>
          </p:cNvPr>
          <p:cNvSpPr>
            <a:spLocks noChangeShapeType="1"/>
          </p:cNvSpPr>
          <p:nvPr/>
        </p:nvSpPr>
        <p:spPr bwMode="auto">
          <a:xfrm>
            <a:off x="3851275" y="3357563"/>
            <a:ext cx="504825" cy="0"/>
          </a:xfrm>
          <a:prstGeom prst="line">
            <a:avLst/>
          </a:prstGeom>
          <a:noFill/>
          <a:ln w="28575">
            <a:solidFill>
              <a:schemeClr val="accent2"/>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
        <p:nvSpPr>
          <p:cNvPr id="824336" name="Line 16">
            <a:extLst>
              <a:ext uri="{FF2B5EF4-FFF2-40B4-BE49-F238E27FC236}">
                <a16:creationId xmlns:a16="http://schemas.microsoft.com/office/drawing/2014/main" id="{3FF5307E-024A-874A-8DB0-E59956C0008D}"/>
              </a:ext>
            </a:extLst>
          </p:cNvPr>
          <p:cNvSpPr>
            <a:spLocks noChangeShapeType="1"/>
          </p:cNvSpPr>
          <p:nvPr/>
        </p:nvSpPr>
        <p:spPr bwMode="auto">
          <a:xfrm>
            <a:off x="6516688" y="4149725"/>
            <a:ext cx="431800" cy="142875"/>
          </a:xfrm>
          <a:prstGeom prst="line">
            <a:avLst/>
          </a:prstGeom>
          <a:noFill/>
          <a:ln w="28575">
            <a:solidFill>
              <a:schemeClr val="accent2"/>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
        <p:nvSpPr>
          <p:cNvPr id="824337" name="Line 17">
            <a:extLst>
              <a:ext uri="{FF2B5EF4-FFF2-40B4-BE49-F238E27FC236}">
                <a16:creationId xmlns:a16="http://schemas.microsoft.com/office/drawing/2014/main" id="{F3859F15-79EA-0F44-A4E3-8912AED1E8A7}"/>
              </a:ext>
            </a:extLst>
          </p:cNvPr>
          <p:cNvSpPr>
            <a:spLocks noChangeShapeType="1"/>
          </p:cNvSpPr>
          <p:nvPr/>
        </p:nvSpPr>
        <p:spPr bwMode="auto">
          <a:xfrm>
            <a:off x="5795963" y="5013325"/>
            <a:ext cx="504825" cy="215900"/>
          </a:xfrm>
          <a:prstGeom prst="line">
            <a:avLst/>
          </a:prstGeom>
          <a:noFill/>
          <a:ln w="28575">
            <a:solidFill>
              <a:schemeClr val="accent2"/>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
        <p:nvSpPr>
          <p:cNvPr id="824338" name="Line 18">
            <a:extLst>
              <a:ext uri="{FF2B5EF4-FFF2-40B4-BE49-F238E27FC236}">
                <a16:creationId xmlns:a16="http://schemas.microsoft.com/office/drawing/2014/main" id="{6444B78F-0859-294E-AE7D-EB4F1C8A36B1}"/>
              </a:ext>
            </a:extLst>
          </p:cNvPr>
          <p:cNvSpPr>
            <a:spLocks noChangeShapeType="1"/>
          </p:cNvSpPr>
          <p:nvPr/>
        </p:nvSpPr>
        <p:spPr bwMode="auto">
          <a:xfrm>
            <a:off x="2627313" y="5589588"/>
            <a:ext cx="504825" cy="0"/>
          </a:xfrm>
          <a:prstGeom prst="line">
            <a:avLst/>
          </a:prstGeom>
          <a:noFill/>
          <a:ln w="28575">
            <a:solidFill>
              <a:schemeClr val="accent2"/>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Tree>
    <p:extLst>
      <p:ext uri="{BB962C8B-B14F-4D97-AF65-F5344CB8AC3E}">
        <p14:creationId xmlns:p14="http://schemas.microsoft.com/office/powerpoint/2010/main" val="10380390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5348" name="Text Box 4">
            <a:extLst>
              <a:ext uri="{FF2B5EF4-FFF2-40B4-BE49-F238E27FC236}">
                <a16:creationId xmlns:a16="http://schemas.microsoft.com/office/drawing/2014/main" id="{C2BCAEC2-39E1-E241-94CF-B7C41F8D8ED7}"/>
              </a:ext>
            </a:extLst>
          </p:cNvPr>
          <p:cNvSpPr txBox="1">
            <a:spLocks noChangeArrowheads="1"/>
          </p:cNvSpPr>
          <p:nvPr/>
        </p:nvSpPr>
        <p:spPr bwMode="auto">
          <a:xfrm>
            <a:off x="6731000" y="549275"/>
            <a:ext cx="2233613" cy="30480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gradFill rotWithShape="1">
                  <a:gsLst>
                    <a:gs pos="0">
                      <a:srgbClr val="FF9900"/>
                    </a:gs>
                    <a:gs pos="50000">
                      <a:schemeClr val="bg1"/>
                    </a:gs>
                    <a:gs pos="100000">
                      <a:srgbClr val="FF9900"/>
                    </a:gs>
                  </a:gsLst>
                  <a:lin ang="5400000" scaled="1"/>
                </a:gradFill>
              </a14:hiddenFill>
            </a:ext>
            <a:ext uri="{91240B29-F687-4F45-9708-019B960494DF}">
              <a14:hiddenLine xmlns:a14="http://schemas.microsoft.com/office/drawing/2010/main" w="28575">
                <a:solidFill>
                  <a:schemeClr val="bg1"/>
                </a:solidFill>
                <a:miter lim="800000"/>
                <a:headEnd/>
                <a:tailEnd/>
              </a14:hiddenLine>
            </a:ext>
          </a:extLst>
        </p:spPr>
        <p:txBody>
          <a:bodyPr>
            <a:spAutoFit/>
          </a:bodyPr>
          <a:lstStyle/>
          <a:p>
            <a:pPr algn="l">
              <a:spcBef>
                <a:spcPct val="50000"/>
              </a:spcBef>
            </a:pPr>
            <a:r>
              <a:rPr lang="it-IT" altLang="it-IT" sz="1400" b="1">
                <a:solidFill>
                  <a:schemeClr val="accent2"/>
                </a:solidFill>
              </a:rPr>
              <a:t>STRUMENTI DI ANALISI</a:t>
            </a:r>
          </a:p>
        </p:txBody>
      </p:sp>
      <p:sp>
        <p:nvSpPr>
          <p:cNvPr id="825349" name="Line 5">
            <a:extLst>
              <a:ext uri="{FF2B5EF4-FFF2-40B4-BE49-F238E27FC236}">
                <a16:creationId xmlns:a16="http://schemas.microsoft.com/office/drawing/2014/main" id="{225A3E79-1564-E445-8FA3-A5CBBEFB9314}"/>
              </a:ext>
            </a:extLst>
          </p:cNvPr>
          <p:cNvSpPr>
            <a:spLocks noChangeShapeType="1"/>
          </p:cNvSpPr>
          <p:nvPr/>
        </p:nvSpPr>
        <p:spPr bwMode="auto">
          <a:xfrm>
            <a:off x="2700338" y="476250"/>
            <a:ext cx="6443662" cy="0"/>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25350" name="Text Box 6">
            <a:extLst>
              <a:ext uri="{FF2B5EF4-FFF2-40B4-BE49-F238E27FC236}">
                <a16:creationId xmlns:a16="http://schemas.microsoft.com/office/drawing/2014/main" id="{E0A6C6FD-C9E8-334C-8291-A25F6475D7F3}"/>
              </a:ext>
            </a:extLst>
          </p:cNvPr>
          <p:cNvSpPr txBox="1">
            <a:spLocks noChangeArrowheads="1"/>
          </p:cNvSpPr>
          <p:nvPr/>
        </p:nvSpPr>
        <p:spPr bwMode="auto">
          <a:xfrm>
            <a:off x="2124075" y="115888"/>
            <a:ext cx="36004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b="1" dirty="0">
                <a:solidFill>
                  <a:srgbClr val="FF0000"/>
                </a:solidFill>
                <a:effectLst>
                  <a:outerShdw blurRad="38100" dist="38100" dir="2700000" algn="tl">
                    <a:srgbClr val="C0C0C0"/>
                  </a:outerShdw>
                </a:effectLst>
              </a:rPr>
              <a:t>ANALISI DEI BISOGNI</a:t>
            </a:r>
          </a:p>
        </p:txBody>
      </p:sp>
      <p:sp>
        <p:nvSpPr>
          <p:cNvPr id="825351" name="Text Box 7">
            <a:extLst>
              <a:ext uri="{FF2B5EF4-FFF2-40B4-BE49-F238E27FC236}">
                <a16:creationId xmlns:a16="http://schemas.microsoft.com/office/drawing/2014/main" id="{6E39F887-302A-7E41-8199-0D5333698F26}"/>
              </a:ext>
            </a:extLst>
          </p:cNvPr>
          <p:cNvSpPr txBox="1">
            <a:spLocks noChangeArrowheads="1"/>
          </p:cNvSpPr>
          <p:nvPr/>
        </p:nvSpPr>
        <p:spPr bwMode="auto">
          <a:xfrm>
            <a:off x="1547813" y="1773238"/>
            <a:ext cx="2447925" cy="654050"/>
          </a:xfrm>
          <a:prstGeom prst="rect">
            <a:avLst/>
          </a:prstGeom>
          <a:solidFill>
            <a:schemeClr val="bg1"/>
          </a:solidFill>
          <a:ln w="12700">
            <a:solidFill>
              <a:schemeClr val="bg1"/>
            </a:solidFill>
            <a:miter lim="800000"/>
            <a:headEnd/>
            <a:tailEnd/>
          </a:ln>
          <a:effectLst>
            <a:prstShdw prst="shdw13" dist="53882" dir="13500000">
              <a:schemeClr val="bg2">
                <a:alpha val="50000"/>
              </a:schemeClr>
            </a:prstShdw>
          </a:effectLst>
        </p:spPr>
        <p:txBody>
          <a:bodyPr>
            <a:spAutoFit/>
          </a:bodyPr>
          <a:lstStyle/>
          <a:p>
            <a:pPr>
              <a:spcBef>
                <a:spcPct val="50000"/>
              </a:spcBef>
            </a:pPr>
            <a:r>
              <a:rPr lang="it-IT" altLang="it-IT"/>
              <a:t>STRATEGIE DI ANALISI</a:t>
            </a:r>
          </a:p>
        </p:txBody>
      </p:sp>
      <p:sp>
        <p:nvSpPr>
          <p:cNvPr id="825352" name="Text Box 8">
            <a:extLst>
              <a:ext uri="{FF2B5EF4-FFF2-40B4-BE49-F238E27FC236}">
                <a16:creationId xmlns:a16="http://schemas.microsoft.com/office/drawing/2014/main" id="{0E0ED6B4-33A9-874E-8168-1B6DE6BCF8E8}"/>
              </a:ext>
            </a:extLst>
          </p:cNvPr>
          <p:cNvSpPr txBox="1">
            <a:spLocks noChangeArrowheads="1"/>
          </p:cNvSpPr>
          <p:nvPr/>
        </p:nvSpPr>
        <p:spPr bwMode="auto">
          <a:xfrm>
            <a:off x="1547813" y="4227513"/>
            <a:ext cx="2447925" cy="654050"/>
          </a:xfrm>
          <a:prstGeom prst="rect">
            <a:avLst/>
          </a:prstGeom>
          <a:solidFill>
            <a:schemeClr val="bg1"/>
          </a:solidFill>
          <a:ln w="12700">
            <a:solidFill>
              <a:schemeClr val="bg1"/>
            </a:solidFill>
            <a:miter lim="800000"/>
            <a:headEnd/>
            <a:tailEnd/>
          </a:ln>
          <a:effectLst>
            <a:prstShdw prst="shdw13" dist="53882" dir="13500000">
              <a:schemeClr val="bg2">
                <a:alpha val="50000"/>
              </a:schemeClr>
            </a:prstShdw>
          </a:effectLst>
        </p:spPr>
        <p:txBody>
          <a:bodyPr>
            <a:spAutoFit/>
          </a:bodyPr>
          <a:lstStyle/>
          <a:p>
            <a:pPr>
              <a:spcBef>
                <a:spcPct val="50000"/>
              </a:spcBef>
            </a:pPr>
            <a:r>
              <a:rPr lang="it-IT" altLang="it-IT"/>
              <a:t>PROCEDURE DI ANALISI</a:t>
            </a:r>
          </a:p>
        </p:txBody>
      </p:sp>
      <p:sp>
        <p:nvSpPr>
          <p:cNvPr id="825353" name="Text Box 9">
            <a:extLst>
              <a:ext uri="{FF2B5EF4-FFF2-40B4-BE49-F238E27FC236}">
                <a16:creationId xmlns:a16="http://schemas.microsoft.com/office/drawing/2014/main" id="{C3BBCB35-8F32-9E43-8731-6868088DBB93}"/>
              </a:ext>
            </a:extLst>
          </p:cNvPr>
          <p:cNvSpPr txBox="1">
            <a:spLocks noChangeArrowheads="1"/>
          </p:cNvSpPr>
          <p:nvPr/>
        </p:nvSpPr>
        <p:spPr bwMode="auto">
          <a:xfrm>
            <a:off x="4716463" y="1131888"/>
            <a:ext cx="4176712" cy="2152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it-IT" altLang="it-IT"/>
              <a:t>Prendere in considerazione tutti i bisogni emersi dai vari soggetti, bilanciandoli con attenzione in funzione del peso di ognuno </a:t>
            </a:r>
          </a:p>
          <a:p>
            <a:pPr algn="just">
              <a:spcBef>
                <a:spcPct val="50000"/>
              </a:spcBef>
            </a:pPr>
            <a:r>
              <a:rPr lang="it-IT" altLang="it-IT"/>
              <a:t>Procedere sempre attraverso l’identificazione della situazione attuale e degli obiettivi</a:t>
            </a:r>
          </a:p>
        </p:txBody>
      </p:sp>
      <p:sp>
        <p:nvSpPr>
          <p:cNvPr id="825354" name="Text Box 10">
            <a:extLst>
              <a:ext uri="{FF2B5EF4-FFF2-40B4-BE49-F238E27FC236}">
                <a16:creationId xmlns:a16="http://schemas.microsoft.com/office/drawing/2014/main" id="{34E7F040-2176-264F-856C-5D3B5E191F6C}"/>
              </a:ext>
            </a:extLst>
          </p:cNvPr>
          <p:cNvSpPr txBox="1">
            <a:spLocks noChangeArrowheads="1"/>
          </p:cNvSpPr>
          <p:nvPr/>
        </p:nvSpPr>
        <p:spPr bwMode="auto">
          <a:xfrm>
            <a:off x="4716463" y="4076700"/>
            <a:ext cx="4284662" cy="1741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buFontTx/>
              <a:buBlip>
                <a:blip r:embed="rId3"/>
              </a:buBlip>
            </a:pPr>
            <a:r>
              <a:rPr lang="it-IT" altLang="it-IT"/>
              <a:t> ordine gerarchico</a:t>
            </a:r>
          </a:p>
          <a:p>
            <a:pPr algn="l">
              <a:spcBef>
                <a:spcPct val="50000"/>
              </a:spcBef>
              <a:buFontTx/>
              <a:buBlip>
                <a:blip r:embed="rId3"/>
              </a:buBlip>
            </a:pPr>
            <a:r>
              <a:rPr lang="it-IT" altLang="it-IT"/>
              <a:t> ordine di peso</a:t>
            </a:r>
          </a:p>
          <a:p>
            <a:pPr algn="l">
              <a:spcBef>
                <a:spcPct val="50000"/>
              </a:spcBef>
              <a:buFontTx/>
              <a:buBlip>
                <a:blip r:embed="rId3"/>
              </a:buBlip>
            </a:pPr>
            <a:r>
              <a:rPr lang="it-IT" altLang="it-IT"/>
              <a:t> prima individuali e poi collettive (anche sulla base dei risultati delle individuali)</a:t>
            </a:r>
          </a:p>
        </p:txBody>
      </p:sp>
      <p:sp>
        <p:nvSpPr>
          <p:cNvPr id="825355" name="Line 11">
            <a:extLst>
              <a:ext uri="{FF2B5EF4-FFF2-40B4-BE49-F238E27FC236}">
                <a16:creationId xmlns:a16="http://schemas.microsoft.com/office/drawing/2014/main" id="{320C410E-19FF-9E48-AFD4-B94C9C3B4ECA}"/>
              </a:ext>
            </a:extLst>
          </p:cNvPr>
          <p:cNvSpPr>
            <a:spLocks noChangeShapeType="1"/>
          </p:cNvSpPr>
          <p:nvPr/>
        </p:nvSpPr>
        <p:spPr bwMode="auto">
          <a:xfrm>
            <a:off x="4211638" y="2133600"/>
            <a:ext cx="431800" cy="0"/>
          </a:xfrm>
          <a:prstGeom prst="line">
            <a:avLst/>
          </a:prstGeom>
          <a:noFill/>
          <a:ln w="28575">
            <a:solidFill>
              <a:schemeClr val="accent2"/>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
        <p:nvSpPr>
          <p:cNvPr id="825356" name="Line 12">
            <a:extLst>
              <a:ext uri="{FF2B5EF4-FFF2-40B4-BE49-F238E27FC236}">
                <a16:creationId xmlns:a16="http://schemas.microsoft.com/office/drawing/2014/main" id="{FDB21F61-5E60-914A-8512-8FB6C691524E}"/>
              </a:ext>
            </a:extLst>
          </p:cNvPr>
          <p:cNvSpPr>
            <a:spLocks noChangeShapeType="1"/>
          </p:cNvSpPr>
          <p:nvPr/>
        </p:nvSpPr>
        <p:spPr bwMode="auto">
          <a:xfrm>
            <a:off x="4211638" y="4581525"/>
            <a:ext cx="431800" cy="0"/>
          </a:xfrm>
          <a:prstGeom prst="line">
            <a:avLst/>
          </a:prstGeom>
          <a:noFill/>
          <a:ln w="28575">
            <a:solidFill>
              <a:schemeClr val="accent2"/>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Tree>
    <p:extLst>
      <p:ext uri="{BB962C8B-B14F-4D97-AF65-F5344CB8AC3E}">
        <p14:creationId xmlns:p14="http://schemas.microsoft.com/office/powerpoint/2010/main" val="5962228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6372" name="Text Box 4">
            <a:extLst>
              <a:ext uri="{FF2B5EF4-FFF2-40B4-BE49-F238E27FC236}">
                <a16:creationId xmlns:a16="http://schemas.microsoft.com/office/drawing/2014/main" id="{99CC464D-2217-D348-875E-64EFA2FB875D}"/>
              </a:ext>
            </a:extLst>
          </p:cNvPr>
          <p:cNvSpPr txBox="1">
            <a:spLocks noChangeArrowheads="1"/>
          </p:cNvSpPr>
          <p:nvPr/>
        </p:nvSpPr>
        <p:spPr bwMode="auto">
          <a:xfrm>
            <a:off x="1908175" y="450850"/>
            <a:ext cx="5688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b="1" dirty="0">
                <a:solidFill>
                  <a:srgbClr val="FF0000"/>
                </a:solidFill>
                <a:effectLst>
                  <a:outerShdw blurRad="38100" dist="38100" dir="2700000" algn="tl">
                    <a:srgbClr val="C0C0C0"/>
                  </a:outerShdw>
                </a:effectLst>
              </a:rPr>
              <a:t>ANALISI DEI BISOGNI</a:t>
            </a:r>
          </a:p>
        </p:txBody>
      </p:sp>
      <p:grpSp>
        <p:nvGrpSpPr>
          <p:cNvPr id="826377" name="Group 9">
            <a:extLst>
              <a:ext uri="{FF2B5EF4-FFF2-40B4-BE49-F238E27FC236}">
                <a16:creationId xmlns:a16="http://schemas.microsoft.com/office/drawing/2014/main" id="{06E470CE-AF47-D949-B0B1-63F7E494C60F}"/>
              </a:ext>
            </a:extLst>
          </p:cNvPr>
          <p:cNvGrpSpPr>
            <a:grpSpLocks/>
          </p:cNvGrpSpPr>
          <p:nvPr/>
        </p:nvGrpSpPr>
        <p:grpSpPr bwMode="auto">
          <a:xfrm>
            <a:off x="1908175" y="2257425"/>
            <a:ext cx="6048375" cy="379413"/>
            <a:chOff x="1111" y="1298"/>
            <a:chExt cx="3810" cy="239"/>
          </a:xfrm>
        </p:grpSpPr>
        <p:sp>
          <p:nvSpPr>
            <p:cNvPr id="826373" name="Text Box 5">
              <a:extLst>
                <a:ext uri="{FF2B5EF4-FFF2-40B4-BE49-F238E27FC236}">
                  <a16:creationId xmlns:a16="http://schemas.microsoft.com/office/drawing/2014/main" id="{6E49C99E-B0D4-504C-8912-0FEE8370298F}"/>
                </a:ext>
              </a:extLst>
            </p:cNvPr>
            <p:cNvSpPr txBox="1">
              <a:spLocks noChangeArrowheads="1"/>
            </p:cNvSpPr>
            <p:nvPr/>
          </p:nvSpPr>
          <p:spPr bwMode="auto">
            <a:xfrm>
              <a:off x="1111" y="1298"/>
              <a:ext cx="1270" cy="239"/>
            </a:xfrm>
            <a:prstGeom prst="rect">
              <a:avLst/>
            </a:prstGeom>
            <a:solidFill>
              <a:srgbClr val="A50021"/>
            </a:solidFill>
            <a:ln w="12700">
              <a:solidFill>
                <a:schemeClr val="bg1"/>
              </a:solidFill>
              <a:miter lim="800000"/>
              <a:headEnd/>
              <a:tailEnd/>
            </a:ln>
            <a:effectLst>
              <a:prstShdw prst="shdw13" dist="53882" dir="13500000">
                <a:schemeClr val="bg2">
                  <a:alpha val="50000"/>
                </a:schemeClr>
              </a:prstShdw>
            </a:effectLst>
          </p:spPr>
          <p:txBody>
            <a:bodyPr>
              <a:spAutoFit/>
            </a:bodyPr>
            <a:lstStyle/>
            <a:p>
              <a:pPr>
                <a:spcBef>
                  <a:spcPct val="50000"/>
                </a:spcBef>
              </a:pPr>
              <a:r>
                <a:rPr lang="it-IT" altLang="it-IT">
                  <a:solidFill>
                    <a:schemeClr val="bg1"/>
                  </a:solidFill>
                </a:rPr>
                <a:t>ANALISI</a:t>
              </a:r>
            </a:p>
          </p:txBody>
        </p:sp>
        <p:sp>
          <p:nvSpPr>
            <p:cNvPr id="826374" name="Text Box 6">
              <a:extLst>
                <a:ext uri="{FF2B5EF4-FFF2-40B4-BE49-F238E27FC236}">
                  <a16:creationId xmlns:a16="http://schemas.microsoft.com/office/drawing/2014/main" id="{54D4993B-1B91-FF4B-BAF1-75BD51312E7E}"/>
                </a:ext>
              </a:extLst>
            </p:cNvPr>
            <p:cNvSpPr txBox="1">
              <a:spLocks noChangeArrowheads="1"/>
            </p:cNvSpPr>
            <p:nvPr/>
          </p:nvSpPr>
          <p:spPr bwMode="auto">
            <a:xfrm>
              <a:off x="3651" y="1298"/>
              <a:ext cx="1270" cy="239"/>
            </a:xfrm>
            <a:prstGeom prst="rect">
              <a:avLst/>
            </a:prstGeom>
            <a:solidFill>
              <a:schemeClr val="hlink"/>
            </a:solidFill>
            <a:ln w="12700">
              <a:solidFill>
                <a:schemeClr val="bg1"/>
              </a:solidFill>
              <a:miter lim="800000"/>
              <a:headEnd/>
              <a:tailEnd/>
            </a:ln>
            <a:effectLst>
              <a:prstShdw prst="shdw13" dist="53882" dir="13500000">
                <a:schemeClr val="bg2">
                  <a:alpha val="50000"/>
                </a:schemeClr>
              </a:prstShdw>
            </a:effectLst>
          </p:spPr>
          <p:txBody>
            <a:bodyPr>
              <a:spAutoFit/>
            </a:bodyPr>
            <a:lstStyle/>
            <a:p>
              <a:pPr>
                <a:spcBef>
                  <a:spcPct val="50000"/>
                </a:spcBef>
              </a:pPr>
              <a:r>
                <a:rPr lang="it-IT" altLang="it-IT">
                  <a:solidFill>
                    <a:schemeClr val="bg1"/>
                  </a:solidFill>
                </a:rPr>
                <a:t>VALUTAZIONE</a:t>
              </a:r>
            </a:p>
          </p:txBody>
        </p:sp>
        <p:sp>
          <p:nvSpPr>
            <p:cNvPr id="826375" name="AutoShape 7">
              <a:extLst>
                <a:ext uri="{FF2B5EF4-FFF2-40B4-BE49-F238E27FC236}">
                  <a16:creationId xmlns:a16="http://schemas.microsoft.com/office/drawing/2014/main" id="{6651B268-9845-B041-95B7-2D42407BCDAC}"/>
                </a:ext>
              </a:extLst>
            </p:cNvPr>
            <p:cNvSpPr>
              <a:spLocks noChangeArrowheads="1"/>
            </p:cNvSpPr>
            <p:nvPr/>
          </p:nvSpPr>
          <p:spPr bwMode="auto">
            <a:xfrm>
              <a:off x="2699" y="1389"/>
              <a:ext cx="635" cy="91"/>
            </a:xfrm>
            <a:prstGeom prst="leftRightArrow">
              <a:avLst>
                <a:gd name="adj1" fmla="val 50000"/>
                <a:gd name="adj2" fmla="val 139560"/>
              </a:avLst>
            </a:prstGeom>
            <a:solidFill>
              <a:srgbClr val="FFFF00"/>
            </a:solidFill>
            <a:ln w="12700">
              <a:solidFill>
                <a:schemeClr val="bg1"/>
              </a:solidFill>
              <a:miter lim="800000"/>
              <a:headEnd/>
              <a:tailEnd/>
            </a:ln>
            <a:effectLst>
              <a:prstShdw prst="shdw13" dist="53882" dir="13500000">
                <a:schemeClr val="bg2">
                  <a:alpha val="50000"/>
                </a:schemeClr>
              </a:prstShdw>
            </a:effectLst>
          </p:spPr>
          <p:txBody>
            <a:bodyPr wrap="none" anchor="ctr"/>
            <a:lstStyle/>
            <a:p>
              <a:endParaRPr lang="it-IT"/>
            </a:p>
          </p:txBody>
        </p:sp>
      </p:grpSp>
      <p:sp>
        <p:nvSpPr>
          <p:cNvPr id="826376" name="Text Box 8">
            <a:extLst>
              <a:ext uri="{FF2B5EF4-FFF2-40B4-BE49-F238E27FC236}">
                <a16:creationId xmlns:a16="http://schemas.microsoft.com/office/drawing/2014/main" id="{69F368DC-8892-724D-8589-009D24EB6F9D}"/>
              </a:ext>
            </a:extLst>
          </p:cNvPr>
          <p:cNvSpPr txBox="1">
            <a:spLocks noChangeArrowheads="1"/>
          </p:cNvSpPr>
          <p:nvPr/>
        </p:nvSpPr>
        <p:spPr bwMode="auto">
          <a:xfrm>
            <a:off x="900113" y="3906838"/>
            <a:ext cx="7775575" cy="146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a:t>Collegare concretamente l’analisi dei bisogni con gli obiettivi da conseguire e con gli strumenti di verifica del raggiungimento di tali obiettivi. </a:t>
            </a:r>
          </a:p>
          <a:p>
            <a:pPr>
              <a:spcBef>
                <a:spcPct val="50000"/>
              </a:spcBef>
            </a:pPr>
            <a:r>
              <a:rPr lang="it-IT" altLang="it-IT"/>
              <a:t>Il tutto corrisponderà al </a:t>
            </a:r>
          </a:p>
          <a:p>
            <a:pPr>
              <a:spcBef>
                <a:spcPct val="50000"/>
              </a:spcBef>
            </a:pPr>
            <a:r>
              <a:rPr lang="it-IT" altLang="it-IT">
                <a:solidFill>
                  <a:schemeClr val="accent2"/>
                </a:solidFill>
              </a:rPr>
              <a:t>SISTEMA DI VALUTAZIONE DEI RISULTATI DELLA FORMAZIONE</a:t>
            </a:r>
          </a:p>
        </p:txBody>
      </p:sp>
    </p:spTree>
    <p:extLst>
      <p:ext uri="{BB962C8B-B14F-4D97-AF65-F5344CB8AC3E}">
        <p14:creationId xmlns:p14="http://schemas.microsoft.com/office/powerpoint/2010/main" val="24386696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7396" name="Text Box 4">
            <a:extLst>
              <a:ext uri="{FF2B5EF4-FFF2-40B4-BE49-F238E27FC236}">
                <a16:creationId xmlns:a16="http://schemas.microsoft.com/office/drawing/2014/main" id="{3F10B2A9-A4BE-E14A-9139-FA27E931B73B}"/>
              </a:ext>
            </a:extLst>
          </p:cNvPr>
          <p:cNvSpPr txBox="1">
            <a:spLocks noChangeArrowheads="1"/>
          </p:cNvSpPr>
          <p:nvPr/>
        </p:nvSpPr>
        <p:spPr bwMode="auto">
          <a:xfrm>
            <a:off x="1908175" y="450850"/>
            <a:ext cx="5688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b="1" dirty="0">
                <a:solidFill>
                  <a:srgbClr val="FF0000"/>
                </a:solidFill>
                <a:effectLst>
                  <a:outerShdw blurRad="38100" dist="38100" dir="2700000" algn="tl">
                    <a:srgbClr val="C0C0C0"/>
                  </a:outerShdw>
                </a:effectLst>
              </a:rPr>
              <a:t>ANALISI DEI BISOGNI</a:t>
            </a:r>
          </a:p>
        </p:txBody>
      </p:sp>
      <p:sp>
        <p:nvSpPr>
          <p:cNvPr id="827397" name="Text Box 5">
            <a:extLst>
              <a:ext uri="{FF2B5EF4-FFF2-40B4-BE49-F238E27FC236}">
                <a16:creationId xmlns:a16="http://schemas.microsoft.com/office/drawing/2014/main" id="{ACB995B0-0FA6-684C-AC85-3E192191EFE3}"/>
              </a:ext>
            </a:extLst>
          </p:cNvPr>
          <p:cNvSpPr txBox="1">
            <a:spLocks noChangeArrowheads="1"/>
          </p:cNvSpPr>
          <p:nvPr/>
        </p:nvSpPr>
        <p:spPr bwMode="auto">
          <a:xfrm>
            <a:off x="827088" y="1484313"/>
            <a:ext cx="6408737" cy="169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b="1">
                <a:solidFill>
                  <a:schemeClr val="accent2"/>
                </a:solidFill>
              </a:rPr>
              <a:t>REPORT </a:t>
            </a:r>
          </a:p>
          <a:p>
            <a:pPr>
              <a:spcBef>
                <a:spcPct val="50000"/>
              </a:spcBef>
            </a:pPr>
            <a:r>
              <a:rPr lang="it-IT" altLang="it-IT"/>
              <a:t>SULL’ANALISI DEI BISOGNI </a:t>
            </a:r>
          </a:p>
          <a:p>
            <a:pPr>
              <a:spcBef>
                <a:spcPct val="50000"/>
              </a:spcBef>
            </a:pPr>
            <a:r>
              <a:rPr lang="it-IT" altLang="it-IT"/>
              <a:t>E </a:t>
            </a:r>
          </a:p>
          <a:p>
            <a:pPr>
              <a:spcBef>
                <a:spcPct val="50000"/>
              </a:spcBef>
            </a:pPr>
            <a:r>
              <a:rPr lang="it-IT" altLang="it-IT"/>
              <a:t>SUGLI OBIETTIVI DA CONSEGUIRE</a:t>
            </a:r>
          </a:p>
        </p:txBody>
      </p:sp>
      <p:sp>
        <p:nvSpPr>
          <p:cNvPr id="827398" name="Text Box 6">
            <a:extLst>
              <a:ext uri="{FF2B5EF4-FFF2-40B4-BE49-F238E27FC236}">
                <a16:creationId xmlns:a16="http://schemas.microsoft.com/office/drawing/2014/main" id="{A7459775-5215-E349-B1E2-E715BE09596E}"/>
              </a:ext>
            </a:extLst>
          </p:cNvPr>
          <p:cNvSpPr txBox="1">
            <a:spLocks noChangeArrowheads="1"/>
          </p:cNvSpPr>
          <p:nvPr/>
        </p:nvSpPr>
        <p:spPr bwMode="auto">
          <a:xfrm>
            <a:off x="1116013" y="4292600"/>
            <a:ext cx="7129462" cy="1328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a:t>Si tratta dell’output finale del lavoro di analisi</a:t>
            </a:r>
          </a:p>
          <a:p>
            <a:pPr>
              <a:spcBef>
                <a:spcPct val="50000"/>
              </a:spcBef>
            </a:pPr>
            <a:r>
              <a:rPr lang="it-IT" altLang="it-IT"/>
              <a:t>Costituisce la base del contratto formativo su cui verranno valutati l’efficacia e i risultati della formazione, il raggiungimento degli obiettivi, il ROI, ETC.</a:t>
            </a:r>
          </a:p>
        </p:txBody>
      </p:sp>
      <p:pic>
        <p:nvPicPr>
          <p:cNvPr id="827399" name="Picture 7" descr="MCj02971610000[1]">
            <a:extLst>
              <a:ext uri="{FF2B5EF4-FFF2-40B4-BE49-F238E27FC236}">
                <a16:creationId xmlns:a16="http://schemas.microsoft.com/office/drawing/2014/main" id="{2CC180BC-BA31-5F4D-97A4-B09AF3742F6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88125" y="1484313"/>
            <a:ext cx="1728788" cy="161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83754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72716" y="404664"/>
            <a:ext cx="8203740" cy="5904656"/>
          </a:xfrm>
        </p:spPr>
        <p:txBody>
          <a:bodyPr>
            <a:normAutofit/>
          </a:bodyPr>
          <a:lstStyle/>
          <a:p>
            <a:pPr marL="0" lvl="0" indent="0" algn="ctr">
              <a:buNone/>
            </a:pPr>
            <a:r>
              <a:rPr lang="it-IT" sz="2400" b="1" dirty="0">
                <a:solidFill>
                  <a:srgbClr val="FF0000"/>
                </a:solidFill>
                <a:effectLst>
                  <a:outerShdw blurRad="38100" dist="38100" dir="2700000" algn="tl">
                    <a:srgbClr val="C0C0C0"/>
                  </a:outerShdw>
                </a:effectLst>
              </a:rPr>
              <a:t>FORMAZIONE</a:t>
            </a:r>
          </a:p>
          <a:p>
            <a:pPr marL="0" indent="0">
              <a:buNone/>
            </a:pPr>
            <a:endParaRPr lang="it-IT" sz="1200" dirty="0">
              <a:latin typeface="Arial Black" panose="020B0A04020102020204" pitchFamily="34" charset="0"/>
            </a:endParaRPr>
          </a:p>
          <a:p>
            <a:pPr marL="0" indent="0">
              <a:buNone/>
            </a:pPr>
            <a:endParaRPr lang="it-IT" sz="1200" dirty="0">
              <a:latin typeface="Arial Black" panose="020B0A04020102020204" pitchFamily="34" charset="0"/>
            </a:endParaRPr>
          </a:p>
          <a:p>
            <a:pPr marL="0" indent="0">
              <a:buNone/>
            </a:pPr>
            <a:endParaRPr lang="it-IT" sz="1200" dirty="0">
              <a:latin typeface="Arial Black" panose="020B0A04020102020204" pitchFamily="34" charset="0"/>
            </a:endParaRPr>
          </a:p>
          <a:p>
            <a:pPr marL="0" indent="0">
              <a:buNone/>
            </a:pPr>
            <a:endParaRPr lang="it-IT" sz="1200" dirty="0">
              <a:latin typeface="Arial Black" panose="020B0A04020102020204" pitchFamily="34" charset="0"/>
            </a:endParaRPr>
          </a:p>
          <a:p>
            <a:pPr marL="0" indent="0">
              <a:buNone/>
            </a:pPr>
            <a:endParaRPr lang="it-IT" sz="1200" dirty="0">
              <a:latin typeface="Arial Black" panose="020B0A04020102020204" pitchFamily="34" charset="0"/>
            </a:endParaRPr>
          </a:p>
          <a:p>
            <a:pPr marL="0" indent="0">
              <a:buNone/>
            </a:pPr>
            <a:endParaRPr lang="it-IT" sz="1200" dirty="0">
              <a:latin typeface="Arial Black" panose="020B0A04020102020204" pitchFamily="34" charset="0"/>
            </a:endParaRPr>
          </a:p>
          <a:p>
            <a:pPr marL="0" indent="0">
              <a:buNone/>
            </a:pPr>
            <a:endParaRPr lang="it-IT" sz="1200" dirty="0">
              <a:latin typeface="Arial Black" panose="020B0A04020102020204" pitchFamily="34" charset="0"/>
            </a:endParaRPr>
          </a:p>
          <a:p>
            <a:pPr marL="0" indent="0">
              <a:buNone/>
            </a:pPr>
            <a:endParaRPr lang="it-IT" sz="1200" dirty="0">
              <a:latin typeface="Arial Black" panose="020B0A04020102020204" pitchFamily="34" charset="0"/>
            </a:endParaRPr>
          </a:p>
          <a:p>
            <a:pPr marL="0" indent="0">
              <a:buNone/>
            </a:pPr>
            <a:endParaRPr lang="it-IT" sz="1200" dirty="0">
              <a:latin typeface="Arial Black" panose="020B0A04020102020204" pitchFamily="34" charset="0"/>
            </a:endParaRPr>
          </a:p>
          <a:p>
            <a:pPr marL="0" indent="0">
              <a:buNone/>
            </a:pPr>
            <a:endParaRPr lang="it-IT" sz="1200" dirty="0">
              <a:latin typeface="Arial Black" panose="020B0A04020102020204" pitchFamily="34" charset="0"/>
            </a:endParaRPr>
          </a:p>
          <a:p>
            <a:pPr marL="0" indent="0">
              <a:buNone/>
            </a:pPr>
            <a:endParaRPr lang="it-IT" sz="1200" dirty="0">
              <a:latin typeface="Arial Black" panose="020B0A04020102020204" pitchFamily="34" charset="0"/>
            </a:endParaRPr>
          </a:p>
          <a:p>
            <a:pPr marL="0" indent="0">
              <a:buNone/>
            </a:pPr>
            <a:endParaRPr lang="it-IT" sz="1200" dirty="0">
              <a:latin typeface="Arial Black" panose="020B0A04020102020204" pitchFamily="34" charset="0"/>
            </a:endParaRPr>
          </a:p>
          <a:p>
            <a:pPr marL="0" indent="0">
              <a:buNone/>
            </a:pPr>
            <a:endParaRPr lang="it-IT" sz="1200" dirty="0">
              <a:latin typeface="Arial Black" panose="020B0A04020102020204" pitchFamily="34" charset="0"/>
            </a:endParaRPr>
          </a:p>
          <a:p>
            <a:pPr marL="0" indent="0">
              <a:buNone/>
            </a:pPr>
            <a:endParaRPr lang="it-IT" sz="1200" dirty="0">
              <a:latin typeface="Arial Black" panose="020B0A04020102020204" pitchFamily="34" charset="0"/>
            </a:endParaRPr>
          </a:p>
          <a:p>
            <a:pPr marL="0" indent="0">
              <a:buNone/>
            </a:pPr>
            <a:endParaRPr lang="it-IT" sz="1200" dirty="0">
              <a:latin typeface="Arial Black" panose="020B0A04020102020204" pitchFamily="34" charset="0"/>
            </a:endParaRPr>
          </a:p>
          <a:p>
            <a:pPr marL="0" indent="0">
              <a:buNone/>
            </a:pPr>
            <a:endParaRPr lang="it-IT" sz="1200" dirty="0">
              <a:latin typeface="Arial Black" panose="020B0A04020102020204" pitchFamily="34" charset="0"/>
            </a:endParaRPr>
          </a:p>
          <a:p>
            <a:pPr marL="0" indent="0">
              <a:buNone/>
            </a:pPr>
            <a:endParaRPr lang="it-IT" sz="1200" dirty="0">
              <a:latin typeface="Arial Black" panose="020B0A04020102020204" pitchFamily="34" charset="0"/>
            </a:endParaRPr>
          </a:p>
          <a:p>
            <a:pPr marL="0" indent="0">
              <a:buNone/>
            </a:pPr>
            <a:endParaRPr lang="it-IT" sz="1200" dirty="0">
              <a:latin typeface="Arial Black" panose="020B0A04020102020204" pitchFamily="34" charset="0"/>
            </a:endParaRPr>
          </a:p>
          <a:p>
            <a:pPr marL="0" indent="0">
              <a:buNone/>
            </a:pPr>
            <a:endParaRPr lang="it-IT" sz="1200" dirty="0">
              <a:latin typeface="Arial Black" panose="020B0A04020102020204" pitchFamily="34" charset="0"/>
            </a:endParaRPr>
          </a:p>
          <a:p>
            <a:pPr marL="0" indent="0">
              <a:buNone/>
            </a:pPr>
            <a:endParaRPr lang="it-IT" sz="1200" dirty="0">
              <a:latin typeface="Arial Black" panose="020B0A04020102020204" pitchFamily="34" charset="0"/>
            </a:endParaRPr>
          </a:p>
          <a:p>
            <a:pPr marL="0" indent="0" algn="r">
              <a:buNone/>
            </a:pPr>
            <a:endParaRPr lang="it-IT" sz="1200" dirty="0">
              <a:latin typeface="Arial Black" panose="020B0A04020102020204" pitchFamily="34" charset="0"/>
            </a:endParaRPr>
          </a:p>
          <a:p>
            <a:pPr marL="0" indent="0" algn="r">
              <a:buNone/>
            </a:pPr>
            <a:endParaRPr lang="it-IT" sz="1200" dirty="0">
              <a:latin typeface="Arial Black" panose="020B0A04020102020204" pitchFamily="34" charset="0"/>
            </a:endParaRPr>
          </a:p>
        </p:txBody>
      </p:sp>
      <p:cxnSp>
        <p:nvCxnSpPr>
          <p:cNvPr id="5" name="Connettore 1 4"/>
          <p:cNvCxnSpPr/>
          <p:nvPr/>
        </p:nvCxnSpPr>
        <p:spPr>
          <a:xfrm flipV="1">
            <a:off x="472716" y="404664"/>
            <a:ext cx="0" cy="72008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Connettore 1 8"/>
          <p:cNvCxnSpPr/>
          <p:nvPr/>
        </p:nvCxnSpPr>
        <p:spPr>
          <a:xfrm flipH="1">
            <a:off x="472716" y="404664"/>
            <a:ext cx="820374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pic>
        <p:nvPicPr>
          <p:cNvPr id="1331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715" y="1107853"/>
            <a:ext cx="7627677" cy="4752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egnaposto numero diapositiva 1"/>
          <p:cNvSpPr>
            <a:spLocks noGrp="1"/>
          </p:cNvSpPr>
          <p:nvPr>
            <p:ph type="sldNum" sz="quarter" idx="12"/>
          </p:nvPr>
        </p:nvSpPr>
        <p:spPr/>
        <p:txBody>
          <a:bodyPr/>
          <a:lstStyle/>
          <a:p>
            <a:fld id="{E7A41E1B-4F70-4964-A407-84C68BE8251C}" type="slidenum">
              <a:rPr lang="it-IT" smtClean="0"/>
              <a:t>39</a:t>
            </a:fld>
            <a:endParaRPr lang="it-IT"/>
          </a:p>
        </p:txBody>
      </p:sp>
    </p:spTree>
    <p:extLst>
      <p:ext uri="{BB962C8B-B14F-4D97-AF65-F5344CB8AC3E}">
        <p14:creationId xmlns:p14="http://schemas.microsoft.com/office/powerpoint/2010/main" val="2350349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7266" name="Rectangle 2"/>
          <p:cNvSpPr>
            <a:spLocks noGrp="1" noChangeArrowheads="1"/>
          </p:cNvSpPr>
          <p:nvPr>
            <p:ph type="title"/>
          </p:nvPr>
        </p:nvSpPr>
        <p:spPr>
          <a:solidFill>
            <a:schemeClr val="tx1">
              <a:lumMod val="65000"/>
              <a:lumOff val="35000"/>
            </a:schemeClr>
          </a:solidFill>
        </p:spPr>
        <p:txBody>
          <a:bodyPr/>
          <a:lstStyle/>
          <a:p>
            <a:r>
              <a:rPr lang="it-IT" dirty="0">
                <a:solidFill>
                  <a:schemeClr val="bg1"/>
                </a:solidFill>
              </a:rPr>
              <a:t>Corporate </a:t>
            </a:r>
            <a:r>
              <a:rPr lang="it-IT" dirty="0" err="1">
                <a:solidFill>
                  <a:schemeClr val="bg1"/>
                </a:solidFill>
              </a:rPr>
              <a:t>University</a:t>
            </a:r>
            <a:endParaRPr lang="it-IT" dirty="0">
              <a:solidFill>
                <a:schemeClr val="bg1"/>
              </a:solidFill>
            </a:endParaRPr>
          </a:p>
        </p:txBody>
      </p:sp>
      <p:sp>
        <p:nvSpPr>
          <p:cNvPr id="907267" name="Rectangle 3"/>
          <p:cNvSpPr>
            <a:spLocks noGrp="1" noChangeArrowheads="1"/>
          </p:cNvSpPr>
          <p:nvPr>
            <p:ph type="body" idx="1"/>
          </p:nvPr>
        </p:nvSpPr>
        <p:spPr/>
        <p:txBody>
          <a:bodyPr>
            <a:normAutofit fontScale="62500" lnSpcReduction="20000"/>
          </a:bodyPr>
          <a:lstStyle/>
          <a:p>
            <a:r>
              <a:rPr lang="it-IT" dirty="0"/>
              <a:t>Strutture formative aziendali</a:t>
            </a:r>
          </a:p>
          <a:p>
            <a:pPr lvl="1"/>
            <a:r>
              <a:rPr lang="it-IT" dirty="0"/>
              <a:t>strumento per la creazione e la gestione di progetti formativi che supportano lo sviluppo strategico</a:t>
            </a:r>
          </a:p>
          <a:p>
            <a:pPr lvl="1"/>
            <a:r>
              <a:rPr lang="it-IT" dirty="0"/>
              <a:t>accentrate a livello corporate</a:t>
            </a:r>
          </a:p>
          <a:p>
            <a:pPr lvl="1"/>
            <a:r>
              <a:rPr lang="it-IT" dirty="0"/>
              <a:t>che seguono progetti formativi complessi e di lungo periodo </a:t>
            </a:r>
          </a:p>
          <a:p>
            <a:pPr lvl="1"/>
            <a:r>
              <a:rPr lang="it-IT" dirty="0"/>
              <a:t>che si configurano come business </a:t>
            </a:r>
            <a:r>
              <a:rPr lang="it-IT" dirty="0" err="1"/>
              <a:t>unit</a:t>
            </a:r>
            <a:endParaRPr lang="it-IT" dirty="0"/>
          </a:p>
          <a:p>
            <a:r>
              <a:rPr lang="it-IT" dirty="0"/>
              <a:t>Le caratteristiche</a:t>
            </a:r>
          </a:p>
          <a:p>
            <a:pPr lvl="1"/>
            <a:r>
              <a:rPr lang="it-IT" dirty="0"/>
              <a:t>pluralità di attori coinvolti</a:t>
            </a:r>
          </a:p>
          <a:p>
            <a:pPr lvl="2"/>
            <a:r>
              <a:rPr lang="it-IT" dirty="0"/>
              <a:t>docenti - formatori professionisti, docenti universitari, senior manager</a:t>
            </a:r>
          </a:p>
          <a:p>
            <a:pPr lvl="2"/>
            <a:r>
              <a:rPr lang="it-IT" dirty="0"/>
              <a:t>studenti - collaboratori </a:t>
            </a:r>
            <a:r>
              <a:rPr lang="it-IT" dirty="0" err="1"/>
              <a:t>dell</a:t>
            </a:r>
            <a:r>
              <a:rPr lang="ja-JP" altLang="it-IT" dirty="0"/>
              <a:t>’</a:t>
            </a:r>
            <a:r>
              <a:rPr lang="it-IT" dirty="0"/>
              <a:t>azienda, clienti, fornitori, partner</a:t>
            </a:r>
          </a:p>
          <a:p>
            <a:pPr lvl="1"/>
            <a:r>
              <a:rPr lang="it-IT" dirty="0"/>
              <a:t>uso delle </a:t>
            </a:r>
            <a:r>
              <a:rPr lang="it-IT" dirty="0" err="1"/>
              <a:t>Ict</a:t>
            </a:r>
            <a:r>
              <a:rPr lang="it-IT" dirty="0"/>
              <a:t> (ricerca </a:t>
            </a:r>
            <a:r>
              <a:rPr lang="it-IT" dirty="0" err="1"/>
              <a:t>dell</a:t>
            </a:r>
            <a:r>
              <a:rPr lang="ja-JP" altLang="it-IT" dirty="0"/>
              <a:t>’</a:t>
            </a:r>
            <a:r>
              <a:rPr lang="it-IT" dirty="0"/>
              <a:t>efficienza) </a:t>
            </a:r>
          </a:p>
          <a:p>
            <a:pPr lvl="1"/>
            <a:r>
              <a:rPr lang="it-IT" dirty="0"/>
              <a:t>partnership con università, centri di formazione, società di consulenza</a:t>
            </a:r>
          </a:p>
          <a:p>
            <a:pPr lvl="1"/>
            <a:r>
              <a:rPr lang="it-IT" dirty="0"/>
              <a:t>vendita di servizi </a:t>
            </a:r>
            <a:r>
              <a:rPr lang="it-IT" dirty="0" err="1"/>
              <a:t>all</a:t>
            </a:r>
            <a:r>
              <a:rPr lang="ja-JP" altLang="it-IT" dirty="0"/>
              <a:t>’</a:t>
            </a:r>
            <a:r>
              <a:rPr lang="it-IT" dirty="0"/>
              <a:t>interno e </a:t>
            </a:r>
            <a:r>
              <a:rPr lang="it-IT" dirty="0" err="1"/>
              <a:t>all</a:t>
            </a:r>
            <a:r>
              <a:rPr lang="ja-JP" altLang="it-IT" dirty="0"/>
              <a:t>’</a:t>
            </a:r>
            <a:r>
              <a:rPr lang="it-IT" dirty="0"/>
              <a:t>esterno</a:t>
            </a:r>
          </a:p>
          <a:p>
            <a:r>
              <a:rPr lang="it-IT" dirty="0"/>
              <a:t>Geox Business School, Barilla Lab, Generali Group </a:t>
            </a:r>
            <a:r>
              <a:rPr lang="it-IT" dirty="0" err="1"/>
              <a:t>Innovation</a:t>
            </a:r>
            <a:r>
              <a:rPr lang="it-IT" dirty="0"/>
              <a:t> Academy, Seat Corporate </a:t>
            </a:r>
            <a:r>
              <a:rPr lang="it-IT" dirty="0" err="1"/>
              <a:t>University</a:t>
            </a:r>
            <a:r>
              <a:rPr lang="it-IT" dirty="0"/>
              <a:t>, Eni </a:t>
            </a:r>
            <a:r>
              <a:rPr lang="it-IT" dirty="0" err="1"/>
              <a:t>University</a:t>
            </a:r>
            <a:r>
              <a:rPr lang="it-IT" dirty="0"/>
              <a:t>, </a:t>
            </a:r>
            <a:r>
              <a:rPr lang="it-IT" dirty="0" err="1"/>
              <a:t>Unimanagement</a:t>
            </a:r>
            <a:r>
              <a:rPr lang="it-IT" dirty="0"/>
              <a:t>, NH </a:t>
            </a:r>
            <a:r>
              <a:rPr lang="it-IT" dirty="0" err="1"/>
              <a:t>University</a:t>
            </a:r>
            <a:endParaRPr lang="it-IT" dirty="0"/>
          </a:p>
        </p:txBody>
      </p:sp>
    </p:spTree>
    <p:extLst>
      <p:ext uri="{BB962C8B-B14F-4D97-AF65-F5344CB8AC3E}">
        <p14:creationId xmlns:p14="http://schemas.microsoft.com/office/powerpoint/2010/main" val="37423542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5586" name="WordArt 2" descr="Dotted grid">
            <a:extLst>
              <a:ext uri="{FF2B5EF4-FFF2-40B4-BE49-F238E27FC236}">
                <a16:creationId xmlns:a16="http://schemas.microsoft.com/office/drawing/2014/main" id="{D5FDE37D-A500-974A-B7C7-34F5175CA74C}"/>
              </a:ext>
            </a:extLst>
          </p:cNvPr>
          <p:cNvSpPr>
            <a:spLocks noChangeArrowheads="1" noChangeShapeType="1" noTextEdit="1"/>
          </p:cNvSpPr>
          <p:nvPr/>
        </p:nvSpPr>
        <p:spPr bwMode="auto">
          <a:xfrm>
            <a:off x="1476375" y="1628775"/>
            <a:ext cx="6840538" cy="352901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255"/>
              </a:avLst>
            </a:prstTxWarp>
          </a:bodyPr>
          <a:lstStyle/>
          <a:p>
            <a:r>
              <a:rPr lang="it-IT" sz="3600" kern="10">
                <a:blipFill dpi="0" rotWithShape="0">
                  <a:blip r:embed="rId3"/>
                  <a:srcRect/>
                  <a:tile tx="0" ty="0" sx="100000" sy="100000" flip="none" algn="tl"/>
                </a:blipFill>
                <a:effectLst>
                  <a:outerShdw dist="107763" dir="13500000" algn="ctr" rotWithShape="0">
                    <a:srgbClr val="C0C0C0">
                      <a:alpha val="50000"/>
                    </a:srgbClr>
                  </a:outerShdw>
                </a:effectLst>
                <a:latin typeface="Impact" panose="020B0806030902050204" pitchFamily="34" charset="0"/>
              </a:rPr>
              <a:t>PROGETTAZIONE</a:t>
            </a:r>
          </a:p>
          <a:p>
            <a:r>
              <a:rPr lang="it-IT" sz="3600" kern="10">
                <a:blipFill dpi="0" rotWithShape="0">
                  <a:blip r:embed="rId3"/>
                  <a:srcRect/>
                  <a:tile tx="0" ty="0" sx="100000" sy="100000" flip="none" algn="tl"/>
                </a:blipFill>
                <a:effectLst>
                  <a:outerShdw dist="107763" dir="13500000" algn="ctr" rotWithShape="0">
                    <a:srgbClr val="C0C0C0">
                      <a:alpha val="50000"/>
                    </a:srgbClr>
                  </a:outerShdw>
                </a:effectLst>
                <a:latin typeface="Impact" panose="020B0806030902050204" pitchFamily="34" charset="0"/>
              </a:rPr>
              <a:t>DELL'INTERVENTO</a:t>
            </a:r>
          </a:p>
          <a:p>
            <a:r>
              <a:rPr lang="it-IT" sz="3600" kern="10">
                <a:blipFill dpi="0" rotWithShape="0">
                  <a:blip r:embed="rId3"/>
                  <a:srcRect/>
                  <a:tile tx="0" ty="0" sx="100000" sy="100000" flip="none" algn="tl"/>
                </a:blipFill>
                <a:effectLst>
                  <a:outerShdw dist="107763" dir="13500000" algn="ctr" rotWithShape="0">
                    <a:srgbClr val="C0C0C0">
                      <a:alpha val="50000"/>
                    </a:srgbClr>
                  </a:outerShdw>
                </a:effectLst>
                <a:latin typeface="Impact" panose="020B0806030902050204" pitchFamily="34" charset="0"/>
              </a:rPr>
              <a:t>FORMATIVO</a:t>
            </a:r>
          </a:p>
        </p:txBody>
      </p:sp>
    </p:spTree>
    <p:extLst>
      <p:ext uri="{BB962C8B-B14F-4D97-AF65-F5344CB8AC3E}">
        <p14:creationId xmlns:p14="http://schemas.microsoft.com/office/powerpoint/2010/main" val="2390293864"/>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0468" name="Text Box 4">
            <a:extLst>
              <a:ext uri="{FF2B5EF4-FFF2-40B4-BE49-F238E27FC236}">
                <a16:creationId xmlns:a16="http://schemas.microsoft.com/office/drawing/2014/main" id="{BF1A6DBD-71D6-A847-BCE5-9B6B52F42331}"/>
              </a:ext>
            </a:extLst>
          </p:cNvPr>
          <p:cNvSpPr txBox="1">
            <a:spLocks noChangeArrowheads="1"/>
          </p:cNvSpPr>
          <p:nvPr/>
        </p:nvSpPr>
        <p:spPr bwMode="auto">
          <a:xfrm>
            <a:off x="1908175" y="450850"/>
            <a:ext cx="5688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b="1" dirty="0">
                <a:solidFill>
                  <a:srgbClr val="FF0000"/>
                </a:solidFill>
                <a:effectLst>
                  <a:outerShdw blurRad="38100" dist="38100" dir="2700000" algn="tl">
                    <a:srgbClr val="C0C0C0"/>
                  </a:outerShdw>
                </a:effectLst>
              </a:rPr>
              <a:t>PIANIFICAZIONE</a:t>
            </a:r>
          </a:p>
        </p:txBody>
      </p:sp>
      <p:sp>
        <p:nvSpPr>
          <p:cNvPr id="830469" name="Text Box 5">
            <a:extLst>
              <a:ext uri="{FF2B5EF4-FFF2-40B4-BE49-F238E27FC236}">
                <a16:creationId xmlns:a16="http://schemas.microsoft.com/office/drawing/2014/main" id="{A6C0D87B-83E1-D644-9B55-07F7681B0A8E}"/>
              </a:ext>
            </a:extLst>
          </p:cNvPr>
          <p:cNvSpPr txBox="1">
            <a:spLocks noChangeArrowheads="1"/>
          </p:cNvSpPr>
          <p:nvPr/>
        </p:nvSpPr>
        <p:spPr bwMode="auto">
          <a:xfrm>
            <a:off x="2555875" y="1341438"/>
            <a:ext cx="43211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a:t>Al termine dell’analisi dei bisogni si può passare a</a:t>
            </a:r>
          </a:p>
        </p:txBody>
      </p:sp>
      <p:sp>
        <p:nvSpPr>
          <p:cNvPr id="830470" name="Text Box 6">
            <a:extLst>
              <a:ext uri="{FF2B5EF4-FFF2-40B4-BE49-F238E27FC236}">
                <a16:creationId xmlns:a16="http://schemas.microsoft.com/office/drawing/2014/main" id="{40A80452-5DAB-AD4C-8466-83D2A167D016}"/>
              </a:ext>
            </a:extLst>
          </p:cNvPr>
          <p:cNvSpPr txBox="1">
            <a:spLocks noChangeArrowheads="1"/>
          </p:cNvSpPr>
          <p:nvPr/>
        </p:nvSpPr>
        <p:spPr bwMode="auto">
          <a:xfrm>
            <a:off x="539750" y="2205038"/>
            <a:ext cx="4752975" cy="1604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it-IT" altLang="it-IT">
                <a:solidFill>
                  <a:srgbClr val="A50021"/>
                </a:solidFill>
              </a:rPr>
              <a:t>DEFINIZIONE OBIETTIVI STRATEGICI</a:t>
            </a:r>
          </a:p>
          <a:p>
            <a:pPr algn="l">
              <a:spcBef>
                <a:spcPct val="50000"/>
              </a:spcBef>
              <a:buFontTx/>
              <a:buBlip>
                <a:blip r:embed="rId3"/>
              </a:buBlip>
            </a:pPr>
            <a:r>
              <a:rPr lang="it-IT" altLang="it-IT"/>
              <a:t> nuovi piani aziendali (sviluppo, etc.)</a:t>
            </a:r>
          </a:p>
          <a:p>
            <a:pPr algn="l">
              <a:spcBef>
                <a:spcPct val="50000"/>
              </a:spcBef>
              <a:buFontTx/>
              <a:buBlip>
                <a:blip r:embed="rId3"/>
              </a:buBlip>
            </a:pPr>
            <a:r>
              <a:rPr lang="it-IT" altLang="it-IT"/>
              <a:t> miglioramento delle prestazioni</a:t>
            </a:r>
          </a:p>
          <a:p>
            <a:pPr algn="l">
              <a:spcBef>
                <a:spcPct val="50000"/>
              </a:spcBef>
              <a:buFontTx/>
              <a:buBlip>
                <a:blip r:embed="rId3"/>
              </a:buBlip>
            </a:pPr>
            <a:r>
              <a:rPr lang="it-IT" altLang="it-IT"/>
              <a:t> soluzione di crisi</a:t>
            </a:r>
          </a:p>
        </p:txBody>
      </p:sp>
      <p:sp>
        <p:nvSpPr>
          <p:cNvPr id="830471" name="Text Box 7">
            <a:extLst>
              <a:ext uri="{FF2B5EF4-FFF2-40B4-BE49-F238E27FC236}">
                <a16:creationId xmlns:a16="http://schemas.microsoft.com/office/drawing/2014/main" id="{E7329937-D178-1B40-B8B7-480DF562D588}"/>
              </a:ext>
            </a:extLst>
          </p:cNvPr>
          <p:cNvSpPr txBox="1">
            <a:spLocks noChangeArrowheads="1"/>
          </p:cNvSpPr>
          <p:nvPr/>
        </p:nvSpPr>
        <p:spPr bwMode="auto">
          <a:xfrm>
            <a:off x="4211638" y="3644900"/>
            <a:ext cx="4752975" cy="284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it-IT" altLang="it-IT">
                <a:solidFill>
                  <a:srgbClr val="A50021"/>
                </a:solidFill>
              </a:rPr>
              <a:t>SVILUPPO DEL PIANO FORMATIVO</a:t>
            </a:r>
          </a:p>
          <a:p>
            <a:pPr algn="l">
              <a:spcBef>
                <a:spcPct val="50000"/>
              </a:spcBef>
              <a:buFontTx/>
              <a:buBlip>
                <a:blip r:embed="rId3"/>
              </a:buBlip>
            </a:pPr>
            <a:r>
              <a:rPr lang="it-IT" altLang="it-IT"/>
              <a:t> che cosa</a:t>
            </a:r>
          </a:p>
          <a:p>
            <a:pPr algn="l">
              <a:spcBef>
                <a:spcPct val="50000"/>
              </a:spcBef>
              <a:buFontTx/>
              <a:buBlip>
                <a:blip r:embed="rId3"/>
              </a:buBlip>
            </a:pPr>
            <a:r>
              <a:rPr lang="it-IT" altLang="it-IT"/>
              <a:t> quanto</a:t>
            </a:r>
          </a:p>
          <a:p>
            <a:pPr algn="l">
              <a:spcBef>
                <a:spcPct val="50000"/>
              </a:spcBef>
              <a:buFontTx/>
              <a:buBlip>
                <a:blip r:embed="rId3"/>
              </a:buBlip>
            </a:pPr>
            <a:r>
              <a:rPr lang="it-IT" altLang="it-IT"/>
              <a:t> quando</a:t>
            </a:r>
          </a:p>
          <a:p>
            <a:pPr algn="l">
              <a:spcBef>
                <a:spcPct val="50000"/>
              </a:spcBef>
              <a:buFontTx/>
              <a:buBlip>
                <a:blip r:embed="rId3"/>
              </a:buBlip>
            </a:pPr>
            <a:r>
              <a:rPr lang="it-IT" altLang="it-IT"/>
              <a:t> a chi</a:t>
            </a:r>
          </a:p>
          <a:p>
            <a:pPr algn="l">
              <a:spcBef>
                <a:spcPct val="50000"/>
              </a:spcBef>
              <a:buFontTx/>
              <a:buBlip>
                <a:blip r:embed="rId3"/>
              </a:buBlip>
            </a:pPr>
            <a:r>
              <a:rPr lang="it-IT" altLang="it-IT"/>
              <a:t> perchè</a:t>
            </a:r>
          </a:p>
          <a:p>
            <a:pPr algn="l">
              <a:spcBef>
                <a:spcPct val="50000"/>
              </a:spcBef>
              <a:buFontTx/>
              <a:buBlip>
                <a:blip r:embed="rId3"/>
              </a:buBlip>
            </a:pPr>
            <a:r>
              <a:rPr lang="it-IT" altLang="it-IT"/>
              <a:t> come e dove (modalità)</a:t>
            </a:r>
          </a:p>
        </p:txBody>
      </p:sp>
      <p:sp>
        <p:nvSpPr>
          <p:cNvPr id="830472" name="Line 8">
            <a:extLst>
              <a:ext uri="{FF2B5EF4-FFF2-40B4-BE49-F238E27FC236}">
                <a16:creationId xmlns:a16="http://schemas.microsoft.com/office/drawing/2014/main" id="{4693A024-D120-5A4D-9639-E1E96691DAAE}"/>
              </a:ext>
            </a:extLst>
          </p:cNvPr>
          <p:cNvSpPr>
            <a:spLocks noChangeShapeType="1"/>
          </p:cNvSpPr>
          <p:nvPr/>
        </p:nvSpPr>
        <p:spPr bwMode="auto">
          <a:xfrm>
            <a:off x="1835150" y="3933825"/>
            <a:ext cx="0" cy="1223963"/>
          </a:xfrm>
          <a:prstGeom prst="line">
            <a:avLst/>
          </a:prstGeom>
          <a:noFill/>
          <a:ln w="28575">
            <a:solidFill>
              <a:schemeClr val="accent2"/>
            </a:solidFill>
            <a:round/>
            <a:headEnd/>
            <a:tailEn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
        <p:nvSpPr>
          <p:cNvPr id="830473" name="Line 9">
            <a:extLst>
              <a:ext uri="{FF2B5EF4-FFF2-40B4-BE49-F238E27FC236}">
                <a16:creationId xmlns:a16="http://schemas.microsoft.com/office/drawing/2014/main" id="{0A5B5180-EE53-1549-8C7E-0E44236E7A97}"/>
              </a:ext>
            </a:extLst>
          </p:cNvPr>
          <p:cNvSpPr>
            <a:spLocks noChangeShapeType="1"/>
          </p:cNvSpPr>
          <p:nvPr/>
        </p:nvSpPr>
        <p:spPr bwMode="auto">
          <a:xfrm>
            <a:off x="1835150" y="5157788"/>
            <a:ext cx="1873250" cy="0"/>
          </a:xfrm>
          <a:prstGeom prst="line">
            <a:avLst/>
          </a:prstGeom>
          <a:noFill/>
          <a:ln w="28575">
            <a:solidFill>
              <a:schemeClr val="accent2"/>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Tree>
    <p:extLst>
      <p:ext uri="{BB962C8B-B14F-4D97-AF65-F5344CB8AC3E}">
        <p14:creationId xmlns:p14="http://schemas.microsoft.com/office/powerpoint/2010/main" val="14274835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1492" name="Text Box 4">
            <a:extLst>
              <a:ext uri="{FF2B5EF4-FFF2-40B4-BE49-F238E27FC236}">
                <a16:creationId xmlns:a16="http://schemas.microsoft.com/office/drawing/2014/main" id="{2B9AA0E7-27CE-2E4A-A34E-E34E5E2C63FB}"/>
              </a:ext>
            </a:extLst>
          </p:cNvPr>
          <p:cNvSpPr txBox="1">
            <a:spLocks noChangeArrowheads="1"/>
          </p:cNvSpPr>
          <p:nvPr/>
        </p:nvSpPr>
        <p:spPr bwMode="auto">
          <a:xfrm>
            <a:off x="1979613" y="595313"/>
            <a:ext cx="5688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b="1">
                <a:solidFill>
                  <a:srgbClr val="FF0000"/>
                </a:solidFill>
                <a:effectLst>
                  <a:outerShdw blurRad="38100" dist="38100" dir="2700000" algn="tl">
                    <a:srgbClr val="C0C0C0"/>
                  </a:outerShdw>
                </a:effectLst>
              </a:rPr>
              <a:t>PROGETTAZIONE</a:t>
            </a:r>
          </a:p>
        </p:txBody>
      </p:sp>
      <p:sp>
        <p:nvSpPr>
          <p:cNvPr id="831493" name="Text Box 5">
            <a:extLst>
              <a:ext uri="{FF2B5EF4-FFF2-40B4-BE49-F238E27FC236}">
                <a16:creationId xmlns:a16="http://schemas.microsoft.com/office/drawing/2014/main" id="{BE38FC5A-7B0B-AD43-B46D-B7FA9FAA8BD2}"/>
              </a:ext>
            </a:extLst>
          </p:cNvPr>
          <p:cNvSpPr txBox="1">
            <a:spLocks noChangeArrowheads="1"/>
          </p:cNvSpPr>
          <p:nvPr/>
        </p:nvSpPr>
        <p:spPr bwMode="auto">
          <a:xfrm>
            <a:off x="1333500" y="1911350"/>
            <a:ext cx="3240088" cy="366713"/>
          </a:xfrm>
          <a:prstGeom prst="rect">
            <a:avLst/>
          </a:prstGeom>
          <a:gradFill rotWithShape="1">
            <a:gsLst>
              <a:gs pos="0">
                <a:srgbClr val="00CC00"/>
              </a:gs>
              <a:gs pos="50000">
                <a:schemeClr val="bg1"/>
              </a:gs>
              <a:gs pos="100000">
                <a:srgbClr val="00CC00"/>
              </a:gs>
            </a:gsLst>
            <a:lin ang="5400000" scaled="1"/>
          </a:gradFill>
          <a:ln>
            <a:noFill/>
          </a:ln>
          <a:effectLst>
            <a:prstShdw prst="shdw13" dist="53882" dir="13500000">
              <a:schemeClr val="bg2">
                <a:alpha val="50000"/>
              </a:schemeClr>
            </a:prstShdw>
          </a:effectLst>
          <a:extLst>
            <a:ext uri="{91240B29-F687-4F45-9708-019B960494DF}">
              <a14:hiddenLine xmlns:a14="http://schemas.microsoft.com/office/drawing/2010/main" w="12700">
                <a:solidFill>
                  <a:schemeClr val="tx1"/>
                </a:solidFill>
                <a:miter lim="800000"/>
                <a:headEnd/>
                <a:tailEnd/>
              </a14:hiddenLine>
            </a:ext>
          </a:extLst>
        </p:spPr>
        <p:txBody>
          <a:bodyPr>
            <a:spAutoFit/>
          </a:bodyPr>
          <a:lstStyle/>
          <a:p>
            <a:pPr>
              <a:spcBef>
                <a:spcPct val="50000"/>
              </a:spcBef>
            </a:pPr>
            <a:r>
              <a:rPr lang="it-IT" altLang="it-IT" b="1">
                <a:solidFill>
                  <a:schemeClr val="accent2"/>
                </a:solidFill>
              </a:rPr>
              <a:t>MACROPROGETTAZIONE</a:t>
            </a:r>
          </a:p>
        </p:txBody>
      </p:sp>
      <p:sp>
        <p:nvSpPr>
          <p:cNvPr id="831494" name="Text Box 6">
            <a:extLst>
              <a:ext uri="{FF2B5EF4-FFF2-40B4-BE49-F238E27FC236}">
                <a16:creationId xmlns:a16="http://schemas.microsoft.com/office/drawing/2014/main" id="{37646864-2E4C-B442-A65A-93A590FBA106}"/>
              </a:ext>
            </a:extLst>
          </p:cNvPr>
          <p:cNvSpPr txBox="1">
            <a:spLocks noChangeArrowheads="1"/>
          </p:cNvSpPr>
          <p:nvPr/>
        </p:nvSpPr>
        <p:spPr bwMode="auto">
          <a:xfrm>
            <a:off x="2700338" y="2846388"/>
            <a:ext cx="3240087" cy="366712"/>
          </a:xfrm>
          <a:prstGeom prst="rect">
            <a:avLst/>
          </a:prstGeom>
          <a:gradFill rotWithShape="1">
            <a:gsLst>
              <a:gs pos="0">
                <a:srgbClr val="00CC00"/>
              </a:gs>
              <a:gs pos="50000">
                <a:schemeClr val="bg1"/>
              </a:gs>
              <a:gs pos="100000">
                <a:srgbClr val="00CC00"/>
              </a:gs>
            </a:gsLst>
            <a:lin ang="5400000" scaled="1"/>
          </a:gradFill>
          <a:ln>
            <a:noFill/>
          </a:ln>
          <a:effectLst>
            <a:prstShdw prst="shdw13" dist="53882" dir="13500000">
              <a:schemeClr val="bg2">
                <a:alpha val="50000"/>
              </a:schemeClr>
            </a:prstShdw>
          </a:effectLst>
          <a:extLst>
            <a:ext uri="{91240B29-F687-4F45-9708-019B960494DF}">
              <a14:hiddenLine xmlns:a14="http://schemas.microsoft.com/office/drawing/2010/main" w="12700">
                <a:solidFill>
                  <a:schemeClr val="tx1"/>
                </a:solidFill>
                <a:miter lim="800000"/>
                <a:headEnd/>
                <a:tailEnd/>
              </a14:hiddenLine>
            </a:ext>
          </a:extLst>
        </p:spPr>
        <p:txBody>
          <a:bodyPr>
            <a:spAutoFit/>
          </a:bodyPr>
          <a:lstStyle/>
          <a:p>
            <a:pPr>
              <a:spcBef>
                <a:spcPct val="50000"/>
              </a:spcBef>
            </a:pPr>
            <a:r>
              <a:rPr lang="it-IT" altLang="it-IT" b="1">
                <a:solidFill>
                  <a:schemeClr val="accent2"/>
                </a:solidFill>
              </a:rPr>
              <a:t>PRIMO FEEDBACK</a:t>
            </a:r>
          </a:p>
        </p:txBody>
      </p:sp>
      <p:sp>
        <p:nvSpPr>
          <p:cNvPr id="831495" name="Text Box 7">
            <a:extLst>
              <a:ext uri="{FF2B5EF4-FFF2-40B4-BE49-F238E27FC236}">
                <a16:creationId xmlns:a16="http://schemas.microsoft.com/office/drawing/2014/main" id="{00EE7AA4-1D6E-4640-B524-D4A5A002E5CE}"/>
              </a:ext>
            </a:extLst>
          </p:cNvPr>
          <p:cNvSpPr txBox="1">
            <a:spLocks noChangeArrowheads="1"/>
          </p:cNvSpPr>
          <p:nvPr/>
        </p:nvSpPr>
        <p:spPr bwMode="auto">
          <a:xfrm>
            <a:off x="3636963" y="3711575"/>
            <a:ext cx="5113337" cy="366713"/>
          </a:xfrm>
          <a:prstGeom prst="rect">
            <a:avLst/>
          </a:prstGeom>
          <a:gradFill rotWithShape="1">
            <a:gsLst>
              <a:gs pos="0">
                <a:srgbClr val="00CC00"/>
              </a:gs>
              <a:gs pos="50000">
                <a:schemeClr val="bg1"/>
              </a:gs>
              <a:gs pos="100000">
                <a:srgbClr val="00CC00"/>
              </a:gs>
            </a:gsLst>
            <a:lin ang="5400000" scaled="1"/>
          </a:gradFill>
          <a:ln>
            <a:noFill/>
          </a:ln>
          <a:effectLst>
            <a:prstShdw prst="shdw13" dist="53882" dir="13500000">
              <a:schemeClr val="bg2">
                <a:alpha val="50000"/>
              </a:schemeClr>
            </a:prstShdw>
          </a:effectLst>
          <a:extLst>
            <a:ext uri="{91240B29-F687-4F45-9708-019B960494DF}">
              <a14:hiddenLine xmlns:a14="http://schemas.microsoft.com/office/drawing/2010/main" w="12700">
                <a:solidFill>
                  <a:schemeClr val="tx1"/>
                </a:solidFill>
                <a:miter lim="800000"/>
                <a:headEnd/>
                <a:tailEnd/>
              </a14:hiddenLine>
            </a:ext>
          </a:extLst>
        </p:spPr>
        <p:txBody>
          <a:bodyPr>
            <a:spAutoFit/>
          </a:bodyPr>
          <a:lstStyle/>
          <a:p>
            <a:pPr>
              <a:spcBef>
                <a:spcPct val="50000"/>
              </a:spcBef>
            </a:pPr>
            <a:r>
              <a:rPr lang="it-IT" altLang="it-IT" b="1">
                <a:solidFill>
                  <a:schemeClr val="accent2"/>
                </a:solidFill>
              </a:rPr>
              <a:t>AVANZAMENTO STESURA PROGETTO</a:t>
            </a:r>
          </a:p>
        </p:txBody>
      </p:sp>
      <p:sp>
        <p:nvSpPr>
          <p:cNvPr id="831496" name="Text Box 8">
            <a:extLst>
              <a:ext uri="{FF2B5EF4-FFF2-40B4-BE49-F238E27FC236}">
                <a16:creationId xmlns:a16="http://schemas.microsoft.com/office/drawing/2014/main" id="{709D1B40-5218-6D49-A0DC-4C725BC72736}"/>
              </a:ext>
            </a:extLst>
          </p:cNvPr>
          <p:cNvSpPr txBox="1">
            <a:spLocks noChangeArrowheads="1"/>
          </p:cNvSpPr>
          <p:nvPr/>
        </p:nvSpPr>
        <p:spPr bwMode="auto">
          <a:xfrm>
            <a:off x="2844800" y="4791075"/>
            <a:ext cx="3240088" cy="366713"/>
          </a:xfrm>
          <a:prstGeom prst="rect">
            <a:avLst/>
          </a:prstGeom>
          <a:gradFill rotWithShape="1">
            <a:gsLst>
              <a:gs pos="0">
                <a:srgbClr val="00CC00"/>
              </a:gs>
              <a:gs pos="50000">
                <a:schemeClr val="bg1"/>
              </a:gs>
              <a:gs pos="100000">
                <a:srgbClr val="00CC00"/>
              </a:gs>
            </a:gsLst>
            <a:lin ang="5400000" scaled="1"/>
          </a:gradFill>
          <a:ln>
            <a:noFill/>
          </a:ln>
          <a:effectLst>
            <a:prstShdw prst="shdw13" dist="53882" dir="13500000">
              <a:schemeClr val="bg2">
                <a:alpha val="50000"/>
              </a:schemeClr>
            </a:prstShdw>
          </a:effectLst>
          <a:extLst>
            <a:ext uri="{91240B29-F687-4F45-9708-019B960494DF}">
              <a14:hiddenLine xmlns:a14="http://schemas.microsoft.com/office/drawing/2010/main" w="12700">
                <a:solidFill>
                  <a:schemeClr val="tx1"/>
                </a:solidFill>
                <a:miter lim="800000"/>
                <a:headEnd/>
                <a:tailEnd/>
              </a14:hiddenLine>
            </a:ext>
          </a:extLst>
        </p:spPr>
        <p:txBody>
          <a:bodyPr>
            <a:spAutoFit/>
          </a:bodyPr>
          <a:lstStyle/>
          <a:p>
            <a:pPr>
              <a:spcBef>
                <a:spcPct val="50000"/>
              </a:spcBef>
            </a:pPr>
            <a:r>
              <a:rPr lang="it-IT" altLang="it-IT" b="1">
                <a:solidFill>
                  <a:schemeClr val="accent2"/>
                </a:solidFill>
              </a:rPr>
              <a:t>SECONDO FEEDBACK</a:t>
            </a:r>
          </a:p>
        </p:txBody>
      </p:sp>
      <p:sp>
        <p:nvSpPr>
          <p:cNvPr id="831497" name="Text Box 9">
            <a:extLst>
              <a:ext uri="{FF2B5EF4-FFF2-40B4-BE49-F238E27FC236}">
                <a16:creationId xmlns:a16="http://schemas.microsoft.com/office/drawing/2014/main" id="{59E06AFB-D24B-1941-99B7-6EABA3961251}"/>
              </a:ext>
            </a:extLst>
          </p:cNvPr>
          <p:cNvSpPr txBox="1">
            <a:spLocks noChangeArrowheads="1"/>
          </p:cNvSpPr>
          <p:nvPr/>
        </p:nvSpPr>
        <p:spPr bwMode="auto">
          <a:xfrm>
            <a:off x="684213" y="5799138"/>
            <a:ext cx="3240087" cy="366712"/>
          </a:xfrm>
          <a:prstGeom prst="rect">
            <a:avLst/>
          </a:prstGeom>
          <a:gradFill rotWithShape="1">
            <a:gsLst>
              <a:gs pos="0">
                <a:srgbClr val="00CC00"/>
              </a:gs>
              <a:gs pos="50000">
                <a:schemeClr val="bg1"/>
              </a:gs>
              <a:gs pos="100000">
                <a:srgbClr val="00CC00"/>
              </a:gs>
            </a:gsLst>
            <a:lin ang="5400000" scaled="1"/>
          </a:gradFill>
          <a:ln>
            <a:noFill/>
          </a:ln>
          <a:effectLst>
            <a:prstShdw prst="shdw13" dist="53882" dir="13500000">
              <a:schemeClr val="bg2">
                <a:alpha val="50000"/>
              </a:schemeClr>
            </a:prstShdw>
          </a:effectLst>
          <a:extLst>
            <a:ext uri="{91240B29-F687-4F45-9708-019B960494DF}">
              <a14:hiddenLine xmlns:a14="http://schemas.microsoft.com/office/drawing/2010/main" w="12700">
                <a:solidFill>
                  <a:schemeClr val="tx1"/>
                </a:solidFill>
                <a:miter lim="800000"/>
                <a:headEnd/>
                <a:tailEnd/>
              </a14:hiddenLine>
            </a:ext>
          </a:extLst>
        </p:spPr>
        <p:txBody>
          <a:bodyPr>
            <a:spAutoFit/>
          </a:bodyPr>
          <a:lstStyle/>
          <a:p>
            <a:pPr>
              <a:spcBef>
                <a:spcPct val="50000"/>
              </a:spcBef>
            </a:pPr>
            <a:r>
              <a:rPr lang="it-IT" altLang="it-IT" b="1">
                <a:solidFill>
                  <a:schemeClr val="accent2"/>
                </a:solidFill>
              </a:rPr>
              <a:t>MICROPROGETTAZIONE</a:t>
            </a:r>
          </a:p>
        </p:txBody>
      </p:sp>
      <p:sp>
        <p:nvSpPr>
          <p:cNvPr id="831498" name="Line 10">
            <a:extLst>
              <a:ext uri="{FF2B5EF4-FFF2-40B4-BE49-F238E27FC236}">
                <a16:creationId xmlns:a16="http://schemas.microsoft.com/office/drawing/2014/main" id="{E1EFE361-9004-6E4C-AB7A-B0663E47A36E}"/>
              </a:ext>
            </a:extLst>
          </p:cNvPr>
          <p:cNvSpPr>
            <a:spLocks noChangeShapeType="1"/>
          </p:cNvSpPr>
          <p:nvPr/>
        </p:nvSpPr>
        <p:spPr bwMode="auto">
          <a:xfrm>
            <a:off x="1836738" y="2343150"/>
            <a:ext cx="0" cy="647700"/>
          </a:xfrm>
          <a:prstGeom prst="line">
            <a:avLst/>
          </a:prstGeom>
          <a:noFill/>
          <a:ln w="28575">
            <a:solidFill>
              <a:srgbClr val="FF9900"/>
            </a:solidFill>
            <a:round/>
            <a:headEnd/>
            <a:tailEn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
        <p:nvSpPr>
          <p:cNvPr id="831499" name="Line 11">
            <a:extLst>
              <a:ext uri="{FF2B5EF4-FFF2-40B4-BE49-F238E27FC236}">
                <a16:creationId xmlns:a16="http://schemas.microsoft.com/office/drawing/2014/main" id="{7C9E6C0B-E9FF-0F4A-8497-CAA926D9E054}"/>
              </a:ext>
            </a:extLst>
          </p:cNvPr>
          <p:cNvSpPr>
            <a:spLocks noChangeShapeType="1"/>
          </p:cNvSpPr>
          <p:nvPr/>
        </p:nvSpPr>
        <p:spPr bwMode="auto">
          <a:xfrm>
            <a:off x="1836738" y="2990850"/>
            <a:ext cx="647700" cy="0"/>
          </a:xfrm>
          <a:prstGeom prst="line">
            <a:avLst/>
          </a:prstGeom>
          <a:noFill/>
          <a:ln w="28575">
            <a:solidFill>
              <a:srgbClr val="FF9900"/>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
        <p:nvSpPr>
          <p:cNvPr id="831500" name="Line 12">
            <a:extLst>
              <a:ext uri="{FF2B5EF4-FFF2-40B4-BE49-F238E27FC236}">
                <a16:creationId xmlns:a16="http://schemas.microsoft.com/office/drawing/2014/main" id="{410B585A-DE50-7E42-912B-2BDE562DC5C1}"/>
              </a:ext>
            </a:extLst>
          </p:cNvPr>
          <p:cNvSpPr>
            <a:spLocks noChangeShapeType="1"/>
          </p:cNvSpPr>
          <p:nvPr/>
        </p:nvSpPr>
        <p:spPr bwMode="auto">
          <a:xfrm>
            <a:off x="2989263" y="3278188"/>
            <a:ext cx="0" cy="576262"/>
          </a:xfrm>
          <a:prstGeom prst="line">
            <a:avLst/>
          </a:prstGeom>
          <a:noFill/>
          <a:ln w="28575">
            <a:solidFill>
              <a:srgbClr val="FF9900"/>
            </a:solidFill>
            <a:round/>
            <a:headEnd/>
            <a:tailEn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
        <p:nvSpPr>
          <p:cNvPr id="831501" name="Line 13">
            <a:extLst>
              <a:ext uri="{FF2B5EF4-FFF2-40B4-BE49-F238E27FC236}">
                <a16:creationId xmlns:a16="http://schemas.microsoft.com/office/drawing/2014/main" id="{F3E037AD-E23B-584A-AA6B-D0393C9F99E1}"/>
              </a:ext>
            </a:extLst>
          </p:cNvPr>
          <p:cNvSpPr>
            <a:spLocks noChangeShapeType="1"/>
          </p:cNvSpPr>
          <p:nvPr/>
        </p:nvSpPr>
        <p:spPr bwMode="auto">
          <a:xfrm>
            <a:off x="2989263" y="3854450"/>
            <a:ext cx="431800" cy="0"/>
          </a:xfrm>
          <a:prstGeom prst="line">
            <a:avLst/>
          </a:prstGeom>
          <a:noFill/>
          <a:ln w="28575">
            <a:solidFill>
              <a:srgbClr val="FF9900"/>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
        <p:nvSpPr>
          <p:cNvPr id="831502" name="Line 14">
            <a:extLst>
              <a:ext uri="{FF2B5EF4-FFF2-40B4-BE49-F238E27FC236}">
                <a16:creationId xmlns:a16="http://schemas.microsoft.com/office/drawing/2014/main" id="{BA054A75-5830-BB4D-93EE-4E030AEABA34}"/>
              </a:ext>
            </a:extLst>
          </p:cNvPr>
          <p:cNvSpPr>
            <a:spLocks noChangeShapeType="1"/>
          </p:cNvSpPr>
          <p:nvPr/>
        </p:nvSpPr>
        <p:spPr bwMode="auto">
          <a:xfrm>
            <a:off x="7237413" y="4143375"/>
            <a:ext cx="0" cy="863600"/>
          </a:xfrm>
          <a:prstGeom prst="line">
            <a:avLst/>
          </a:prstGeom>
          <a:noFill/>
          <a:ln w="28575">
            <a:solidFill>
              <a:srgbClr val="FF9900"/>
            </a:solidFill>
            <a:round/>
            <a:headEnd/>
            <a:tailEn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
        <p:nvSpPr>
          <p:cNvPr id="831503" name="Line 15">
            <a:extLst>
              <a:ext uri="{FF2B5EF4-FFF2-40B4-BE49-F238E27FC236}">
                <a16:creationId xmlns:a16="http://schemas.microsoft.com/office/drawing/2014/main" id="{9A36F500-76F9-B349-B9CF-B624C796A20A}"/>
              </a:ext>
            </a:extLst>
          </p:cNvPr>
          <p:cNvSpPr>
            <a:spLocks noChangeShapeType="1"/>
          </p:cNvSpPr>
          <p:nvPr/>
        </p:nvSpPr>
        <p:spPr bwMode="auto">
          <a:xfrm flipH="1">
            <a:off x="6229350" y="5006975"/>
            <a:ext cx="1008063" cy="0"/>
          </a:xfrm>
          <a:prstGeom prst="line">
            <a:avLst/>
          </a:prstGeom>
          <a:noFill/>
          <a:ln w="28575">
            <a:solidFill>
              <a:srgbClr val="FF9900"/>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
        <p:nvSpPr>
          <p:cNvPr id="831504" name="Line 16">
            <a:extLst>
              <a:ext uri="{FF2B5EF4-FFF2-40B4-BE49-F238E27FC236}">
                <a16:creationId xmlns:a16="http://schemas.microsoft.com/office/drawing/2014/main" id="{645D8EB8-1A0F-8B42-A382-6029CFE0FEB3}"/>
              </a:ext>
            </a:extLst>
          </p:cNvPr>
          <p:cNvSpPr>
            <a:spLocks noChangeShapeType="1"/>
          </p:cNvSpPr>
          <p:nvPr/>
        </p:nvSpPr>
        <p:spPr bwMode="auto">
          <a:xfrm>
            <a:off x="5221288" y="5222875"/>
            <a:ext cx="0" cy="792163"/>
          </a:xfrm>
          <a:prstGeom prst="line">
            <a:avLst/>
          </a:prstGeom>
          <a:noFill/>
          <a:ln w="28575">
            <a:solidFill>
              <a:srgbClr val="FF9900"/>
            </a:solidFill>
            <a:round/>
            <a:headEnd/>
            <a:tailEn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
        <p:nvSpPr>
          <p:cNvPr id="831505" name="Line 17">
            <a:extLst>
              <a:ext uri="{FF2B5EF4-FFF2-40B4-BE49-F238E27FC236}">
                <a16:creationId xmlns:a16="http://schemas.microsoft.com/office/drawing/2014/main" id="{6EFFAED9-274F-8D42-BF46-8C7A08D12752}"/>
              </a:ext>
            </a:extLst>
          </p:cNvPr>
          <p:cNvSpPr>
            <a:spLocks noChangeShapeType="1"/>
          </p:cNvSpPr>
          <p:nvPr/>
        </p:nvSpPr>
        <p:spPr bwMode="auto">
          <a:xfrm flipH="1">
            <a:off x="4068763" y="6015038"/>
            <a:ext cx="1152525" cy="0"/>
          </a:xfrm>
          <a:prstGeom prst="line">
            <a:avLst/>
          </a:prstGeom>
          <a:noFill/>
          <a:ln w="28575">
            <a:solidFill>
              <a:srgbClr val="FF9900"/>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Tree>
    <p:extLst>
      <p:ext uri="{BB962C8B-B14F-4D97-AF65-F5344CB8AC3E}">
        <p14:creationId xmlns:p14="http://schemas.microsoft.com/office/powerpoint/2010/main" val="42742876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2515" name="Rectangle 3">
            <a:extLst>
              <a:ext uri="{FF2B5EF4-FFF2-40B4-BE49-F238E27FC236}">
                <a16:creationId xmlns:a16="http://schemas.microsoft.com/office/drawing/2014/main" id="{6714F4AF-545F-C04A-9394-CCCAE2051D9B}"/>
              </a:ext>
            </a:extLst>
          </p:cNvPr>
          <p:cNvSpPr>
            <a:spLocks noGrp="1" noChangeArrowheads="1"/>
          </p:cNvSpPr>
          <p:nvPr>
            <p:ph type="body" idx="1"/>
          </p:nvPr>
        </p:nvSpPr>
        <p:spPr>
          <a:xfrm>
            <a:off x="1116013" y="2133600"/>
            <a:ext cx="5040312" cy="3600450"/>
          </a:xfrm>
        </p:spPr>
        <p:txBody>
          <a:bodyPr/>
          <a:lstStyle/>
          <a:p>
            <a:pPr algn="just">
              <a:buFontTx/>
              <a:buNone/>
            </a:pPr>
            <a:r>
              <a:rPr lang="it-IT" altLang="it-IT" sz="2400"/>
              <a:t>	È l’attività di progettazione del percorso formativo nel suo complesso</a:t>
            </a:r>
          </a:p>
          <a:p>
            <a:pPr algn="just">
              <a:buFontTx/>
              <a:buNone/>
            </a:pPr>
            <a:r>
              <a:rPr lang="it-IT" altLang="it-IT" sz="2400"/>
              <a:t>	In questa fase viene indicata la durata e la successione delle unità didattiche e per ogni unità didattica l’obiettivo che si propone di conseguire, i contenuti e la durata</a:t>
            </a:r>
          </a:p>
        </p:txBody>
      </p:sp>
      <p:sp>
        <p:nvSpPr>
          <p:cNvPr id="832516" name="Text Box 4">
            <a:extLst>
              <a:ext uri="{FF2B5EF4-FFF2-40B4-BE49-F238E27FC236}">
                <a16:creationId xmlns:a16="http://schemas.microsoft.com/office/drawing/2014/main" id="{9E46CA01-719A-6F44-9985-0730CEE0EE01}"/>
              </a:ext>
            </a:extLst>
          </p:cNvPr>
          <p:cNvSpPr txBox="1">
            <a:spLocks noChangeArrowheads="1"/>
          </p:cNvSpPr>
          <p:nvPr/>
        </p:nvSpPr>
        <p:spPr bwMode="auto">
          <a:xfrm>
            <a:off x="6443663" y="820738"/>
            <a:ext cx="2520950" cy="30480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gradFill rotWithShape="1">
                  <a:gsLst>
                    <a:gs pos="0">
                      <a:srgbClr val="FF9900"/>
                    </a:gs>
                    <a:gs pos="50000">
                      <a:schemeClr val="bg1"/>
                    </a:gs>
                    <a:gs pos="100000">
                      <a:srgbClr val="FF9900"/>
                    </a:gs>
                  </a:gsLst>
                  <a:lin ang="5400000" scaled="1"/>
                </a:gradFill>
              </a14:hiddenFill>
            </a:ext>
            <a:ext uri="{91240B29-F687-4F45-9708-019B960494DF}">
              <a14:hiddenLine xmlns:a14="http://schemas.microsoft.com/office/drawing/2010/main" w="28575">
                <a:solidFill>
                  <a:schemeClr val="bg1"/>
                </a:solidFill>
                <a:miter lim="800000"/>
                <a:headEnd/>
                <a:tailEnd/>
              </a14:hiddenLine>
            </a:ext>
          </a:extLst>
        </p:spPr>
        <p:txBody>
          <a:bodyPr>
            <a:spAutoFit/>
          </a:bodyPr>
          <a:lstStyle/>
          <a:p>
            <a:pPr algn="l">
              <a:spcBef>
                <a:spcPct val="50000"/>
              </a:spcBef>
            </a:pPr>
            <a:r>
              <a:rPr lang="it-IT" altLang="it-IT" sz="1400" b="1">
                <a:solidFill>
                  <a:schemeClr val="accent2"/>
                </a:solidFill>
              </a:rPr>
              <a:t>MACROPROGETTAZIONE</a:t>
            </a:r>
          </a:p>
        </p:txBody>
      </p:sp>
      <p:sp>
        <p:nvSpPr>
          <p:cNvPr id="832517" name="Line 5">
            <a:extLst>
              <a:ext uri="{FF2B5EF4-FFF2-40B4-BE49-F238E27FC236}">
                <a16:creationId xmlns:a16="http://schemas.microsoft.com/office/drawing/2014/main" id="{CDBA2A11-8274-714A-9A2A-295BA6FDACAC}"/>
              </a:ext>
            </a:extLst>
          </p:cNvPr>
          <p:cNvSpPr>
            <a:spLocks noChangeShapeType="1"/>
          </p:cNvSpPr>
          <p:nvPr/>
        </p:nvSpPr>
        <p:spPr bwMode="auto">
          <a:xfrm>
            <a:off x="2700338" y="747713"/>
            <a:ext cx="6443662" cy="0"/>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32518" name="Text Box 6">
            <a:extLst>
              <a:ext uri="{FF2B5EF4-FFF2-40B4-BE49-F238E27FC236}">
                <a16:creationId xmlns:a16="http://schemas.microsoft.com/office/drawing/2014/main" id="{F5CB2956-B096-9948-A6FC-B65D764DB6B9}"/>
              </a:ext>
            </a:extLst>
          </p:cNvPr>
          <p:cNvSpPr txBox="1">
            <a:spLocks noChangeArrowheads="1"/>
          </p:cNvSpPr>
          <p:nvPr/>
        </p:nvSpPr>
        <p:spPr bwMode="auto">
          <a:xfrm>
            <a:off x="1547664" y="387350"/>
            <a:ext cx="655334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it-IT" altLang="it-IT" sz="2400" b="1" dirty="0">
                <a:solidFill>
                  <a:srgbClr val="FF0000"/>
                </a:solidFill>
                <a:effectLst>
                  <a:outerShdw blurRad="38100" dist="38100" dir="2700000" algn="tl">
                    <a:srgbClr val="C0C0C0"/>
                  </a:outerShdw>
                </a:effectLst>
              </a:rPr>
              <a:t>PROGETTAZIONE DELL’INTERVENTO FORMATIVO</a:t>
            </a:r>
          </a:p>
        </p:txBody>
      </p:sp>
      <p:pic>
        <p:nvPicPr>
          <p:cNvPr id="832519" name="Picture 7" descr="j0287310">
            <a:extLst>
              <a:ext uri="{FF2B5EF4-FFF2-40B4-BE49-F238E27FC236}">
                <a16:creationId xmlns:a16="http://schemas.microsoft.com/office/drawing/2014/main" id="{DBC015E8-77CC-A640-8468-631741E743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59563" y="2492375"/>
            <a:ext cx="1724025" cy="2522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321367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7636" name="Text Box 4">
            <a:extLst>
              <a:ext uri="{FF2B5EF4-FFF2-40B4-BE49-F238E27FC236}">
                <a16:creationId xmlns:a16="http://schemas.microsoft.com/office/drawing/2014/main" id="{BF88EA99-91C6-5040-8B62-EA7ABF4759CA}"/>
              </a:ext>
            </a:extLst>
          </p:cNvPr>
          <p:cNvSpPr txBox="1">
            <a:spLocks noChangeArrowheads="1"/>
          </p:cNvSpPr>
          <p:nvPr/>
        </p:nvSpPr>
        <p:spPr bwMode="auto">
          <a:xfrm>
            <a:off x="6443663" y="820738"/>
            <a:ext cx="2520950" cy="30480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gradFill rotWithShape="1">
                  <a:gsLst>
                    <a:gs pos="0">
                      <a:srgbClr val="FF9900"/>
                    </a:gs>
                    <a:gs pos="50000">
                      <a:schemeClr val="bg1"/>
                    </a:gs>
                    <a:gs pos="100000">
                      <a:srgbClr val="FF9900"/>
                    </a:gs>
                  </a:gsLst>
                  <a:lin ang="5400000" scaled="1"/>
                </a:gradFill>
              </a14:hiddenFill>
            </a:ext>
            <a:ext uri="{91240B29-F687-4F45-9708-019B960494DF}">
              <a14:hiddenLine xmlns:a14="http://schemas.microsoft.com/office/drawing/2010/main" w="28575">
                <a:solidFill>
                  <a:schemeClr val="bg1"/>
                </a:solidFill>
                <a:miter lim="800000"/>
                <a:headEnd/>
                <a:tailEnd/>
              </a14:hiddenLine>
            </a:ext>
          </a:extLst>
        </p:spPr>
        <p:txBody>
          <a:bodyPr>
            <a:spAutoFit/>
          </a:bodyPr>
          <a:lstStyle/>
          <a:p>
            <a:pPr algn="l">
              <a:spcBef>
                <a:spcPct val="50000"/>
              </a:spcBef>
            </a:pPr>
            <a:r>
              <a:rPr lang="it-IT" altLang="it-IT" sz="1400" b="1">
                <a:solidFill>
                  <a:schemeClr val="accent2"/>
                </a:solidFill>
              </a:rPr>
              <a:t>MACROPROGETTAZIONE</a:t>
            </a:r>
          </a:p>
        </p:txBody>
      </p:sp>
      <p:sp>
        <p:nvSpPr>
          <p:cNvPr id="837637" name="Line 5">
            <a:extLst>
              <a:ext uri="{FF2B5EF4-FFF2-40B4-BE49-F238E27FC236}">
                <a16:creationId xmlns:a16="http://schemas.microsoft.com/office/drawing/2014/main" id="{B0B01A6E-48A8-684B-858F-9E69BB05B9C4}"/>
              </a:ext>
            </a:extLst>
          </p:cNvPr>
          <p:cNvSpPr>
            <a:spLocks noChangeShapeType="1"/>
          </p:cNvSpPr>
          <p:nvPr/>
        </p:nvSpPr>
        <p:spPr bwMode="auto">
          <a:xfrm>
            <a:off x="2700338" y="747713"/>
            <a:ext cx="6443662" cy="0"/>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37638" name="Text Box 6">
            <a:extLst>
              <a:ext uri="{FF2B5EF4-FFF2-40B4-BE49-F238E27FC236}">
                <a16:creationId xmlns:a16="http://schemas.microsoft.com/office/drawing/2014/main" id="{B0B20D3E-76E2-5346-ABFC-0E52EF42CCD5}"/>
              </a:ext>
            </a:extLst>
          </p:cNvPr>
          <p:cNvSpPr txBox="1">
            <a:spLocks noChangeArrowheads="1"/>
          </p:cNvSpPr>
          <p:nvPr/>
        </p:nvSpPr>
        <p:spPr bwMode="auto">
          <a:xfrm>
            <a:off x="1259632" y="387350"/>
            <a:ext cx="684138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it-IT" altLang="it-IT" sz="2400" b="1" dirty="0">
                <a:solidFill>
                  <a:srgbClr val="FF0000"/>
                </a:solidFill>
                <a:effectLst>
                  <a:outerShdw blurRad="38100" dist="38100" dir="2700000" algn="tl">
                    <a:srgbClr val="C0C0C0"/>
                  </a:outerShdw>
                </a:effectLst>
              </a:rPr>
              <a:t>PROGETTAZIONE DELL’INTERVENTO FORMATIVO</a:t>
            </a:r>
          </a:p>
        </p:txBody>
      </p:sp>
      <p:sp>
        <p:nvSpPr>
          <p:cNvPr id="837639" name="Text Box 7">
            <a:extLst>
              <a:ext uri="{FF2B5EF4-FFF2-40B4-BE49-F238E27FC236}">
                <a16:creationId xmlns:a16="http://schemas.microsoft.com/office/drawing/2014/main" id="{CD34F4FC-4D4A-6043-A193-1194460721F3}"/>
              </a:ext>
            </a:extLst>
          </p:cNvPr>
          <p:cNvSpPr txBox="1">
            <a:spLocks noChangeArrowheads="1"/>
          </p:cNvSpPr>
          <p:nvPr/>
        </p:nvSpPr>
        <p:spPr bwMode="auto">
          <a:xfrm>
            <a:off x="3995738" y="1412875"/>
            <a:ext cx="15128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b="1">
                <a:solidFill>
                  <a:schemeClr val="accent2"/>
                </a:solidFill>
              </a:rPr>
              <a:t>SETTORI</a:t>
            </a:r>
          </a:p>
        </p:txBody>
      </p:sp>
      <p:sp>
        <p:nvSpPr>
          <p:cNvPr id="837640" name="Text Box 8">
            <a:extLst>
              <a:ext uri="{FF2B5EF4-FFF2-40B4-BE49-F238E27FC236}">
                <a16:creationId xmlns:a16="http://schemas.microsoft.com/office/drawing/2014/main" id="{BCED625D-9C13-F843-8753-8AE74CEF7192}"/>
              </a:ext>
            </a:extLst>
          </p:cNvPr>
          <p:cNvSpPr txBox="1">
            <a:spLocks noChangeArrowheads="1"/>
          </p:cNvSpPr>
          <p:nvPr/>
        </p:nvSpPr>
        <p:spPr bwMode="auto">
          <a:xfrm>
            <a:off x="931863" y="2781300"/>
            <a:ext cx="831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b="1">
                <a:solidFill>
                  <a:srgbClr val="A50021"/>
                </a:solidFill>
              </a:rPr>
              <a:t>AREA</a:t>
            </a:r>
          </a:p>
        </p:txBody>
      </p:sp>
      <p:sp>
        <p:nvSpPr>
          <p:cNvPr id="837641" name="Text Box 9">
            <a:extLst>
              <a:ext uri="{FF2B5EF4-FFF2-40B4-BE49-F238E27FC236}">
                <a16:creationId xmlns:a16="http://schemas.microsoft.com/office/drawing/2014/main" id="{757E8C49-4F61-7E48-8D8A-1F5B1B094299}"/>
              </a:ext>
            </a:extLst>
          </p:cNvPr>
          <p:cNvSpPr txBox="1">
            <a:spLocks noChangeArrowheads="1"/>
          </p:cNvSpPr>
          <p:nvPr/>
        </p:nvSpPr>
        <p:spPr bwMode="auto">
          <a:xfrm>
            <a:off x="876300" y="4240213"/>
            <a:ext cx="1200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b="1">
                <a:solidFill>
                  <a:srgbClr val="A50021"/>
                </a:solidFill>
              </a:rPr>
              <a:t>MODULO</a:t>
            </a:r>
          </a:p>
        </p:txBody>
      </p:sp>
      <p:sp>
        <p:nvSpPr>
          <p:cNvPr id="837642" name="Text Box 10">
            <a:extLst>
              <a:ext uri="{FF2B5EF4-FFF2-40B4-BE49-F238E27FC236}">
                <a16:creationId xmlns:a16="http://schemas.microsoft.com/office/drawing/2014/main" id="{8631C168-555B-2540-969C-2552140EBB76}"/>
              </a:ext>
            </a:extLst>
          </p:cNvPr>
          <p:cNvSpPr txBox="1">
            <a:spLocks noChangeArrowheads="1"/>
          </p:cNvSpPr>
          <p:nvPr/>
        </p:nvSpPr>
        <p:spPr bwMode="auto">
          <a:xfrm>
            <a:off x="890588" y="5589588"/>
            <a:ext cx="2241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b="1">
                <a:solidFill>
                  <a:srgbClr val="A50021"/>
                </a:solidFill>
              </a:rPr>
              <a:t>UNITA’ DIDATTICA</a:t>
            </a:r>
          </a:p>
        </p:txBody>
      </p:sp>
      <p:sp>
        <p:nvSpPr>
          <p:cNvPr id="837643" name="Text Box 11">
            <a:extLst>
              <a:ext uri="{FF2B5EF4-FFF2-40B4-BE49-F238E27FC236}">
                <a16:creationId xmlns:a16="http://schemas.microsoft.com/office/drawing/2014/main" id="{EE8EEDA7-247C-6A47-A06C-250FE35A09D9}"/>
              </a:ext>
            </a:extLst>
          </p:cNvPr>
          <p:cNvSpPr txBox="1">
            <a:spLocks noChangeArrowheads="1"/>
          </p:cNvSpPr>
          <p:nvPr/>
        </p:nvSpPr>
        <p:spPr bwMode="auto">
          <a:xfrm>
            <a:off x="2844800" y="2565400"/>
            <a:ext cx="6048375"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it-IT" altLang="it-IT"/>
              <a:t>È un segmento “macro” del progetto, in cui vengono approfondite, in chiave di struttura, tematiche che verranno successivamente sviluppate in maniera ulteriore</a:t>
            </a:r>
          </a:p>
        </p:txBody>
      </p:sp>
      <p:sp>
        <p:nvSpPr>
          <p:cNvPr id="837644" name="Text Box 12">
            <a:extLst>
              <a:ext uri="{FF2B5EF4-FFF2-40B4-BE49-F238E27FC236}">
                <a16:creationId xmlns:a16="http://schemas.microsoft.com/office/drawing/2014/main" id="{61E827B9-B019-8A4C-998B-9CD57EE5055D}"/>
              </a:ext>
            </a:extLst>
          </p:cNvPr>
          <p:cNvSpPr txBox="1">
            <a:spLocks noChangeArrowheads="1"/>
          </p:cNvSpPr>
          <p:nvPr/>
        </p:nvSpPr>
        <p:spPr bwMode="auto">
          <a:xfrm>
            <a:off x="4716463" y="4149725"/>
            <a:ext cx="4176712"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it-IT" altLang="it-IT"/>
              <a:t>È una “macrounità di apprendimento” legata a grossi spaccati di abilità</a:t>
            </a:r>
          </a:p>
        </p:txBody>
      </p:sp>
      <p:sp>
        <p:nvSpPr>
          <p:cNvPr id="837645" name="Text Box 13">
            <a:extLst>
              <a:ext uri="{FF2B5EF4-FFF2-40B4-BE49-F238E27FC236}">
                <a16:creationId xmlns:a16="http://schemas.microsoft.com/office/drawing/2014/main" id="{DA093108-03A1-0143-BB51-7C628A483705}"/>
              </a:ext>
            </a:extLst>
          </p:cNvPr>
          <p:cNvSpPr txBox="1">
            <a:spLocks noChangeArrowheads="1"/>
          </p:cNvSpPr>
          <p:nvPr/>
        </p:nvSpPr>
        <p:spPr bwMode="auto">
          <a:xfrm>
            <a:off x="4716463" y="5445125"/>
            <a:ext cx="424338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it-IT" altLang="it-IT"/>
              <a:t>È una “microunità di apprendimento” in cui si articolano le singole tematiche</a:t>
            </a:r>
          </a:p>
        </p:txBody>
      </p:sp>
      <p:sp>
        <p:nvSpPr>
          <p:cNvPr id="837646" name="Line 14">
            <a:extLst>
              <a:ext uri="{FF2B5EF4-FFF2-40B4-BE49-F238E27FC236}">
                <a16:creationId xmlns:a16="http://schemas.microsoft.com/office/drawing/2014/main" id="{DC7493C0-9A93-9D46-876E-415EF4013144}"/>
              </a:ext>
            </a:extLst>
          </p:cNvPr>
          <p:cNvSpPr>
            <a:spLocks noChangeShapeType="1"/>
          </p:cNvSpPr>
          <p:nvPr/>
        </p:nvSpPr>
        <p:spPr bwMode="auto">
          <a:xfrm>
            <a:off x="1908175" y="2997200"/>
            <a:ext cx="647700" cy="0"/>
          </a:xfrm>
          <a:prstGeom prst="line">
            <a:avLst/>
          </a:prstGeom>
          <a:noFill/>
          <a:ln w="28575">
            <a:solidFill>
              <a:schemeClr val="accent2"/>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
        <p:nvSpPr>
          <p:cNvPr id="837647" name="Line 15">
            <a:extLst>
              <a:ext uri="{FF2B5EF4-FFF2-40B4-BE49-F238E27FC236}">
                <a16:creationId xmlns:a16="http://schemas.microsoft.com/office/drawing/2014/main" id="{4C17AA2E-1098-0C44-8870-7131195170EF}"/>
              </a:ext>
            </a:extLst>
          </p:cNvPr>
          <p:cNvSpPr>
            <a:spLocks noChangeShapeType="1"/>
          </p:cNvSpPr>
          <p:nvPr/>
        </p:nvSpPr>
        <p:spPr bwMode="auto">
          <a:xfrm>
            <a:off x="2268538" y="4437063"/>
            <a:ext cx="2230437" cy="0"/>
          </a:xfrm>
          <a:prstGeom prst="line">
            <a:avLst/>
          </a:prstGeom>
          <a:noFill/>
          <a:ln w="28575">
            <a:solidFill>
              <a:schemeClr val="accent2"/>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
        <p:nvSpPr>
          <p:cNvPr id="837648" name="Line 16">
            <a:extLst>
              <a:ext uri="{FF2B5EF4-FFF2-40B4-BE49-F238E27FC236}">
                <a16:creationId xmlns:a16="http://schemas.microsoft.com/office/drawing/2014/main" id="{A5361847-5321-7448-89A7-04160D18F948}"/>
              </a:ext>
            </a:extLst>
          </p:cNvPr>
          <p:cNvSpPr>
            <a:spLocks noChangeShapeType="1"/>
          </p:cNvSpPr>
          <p:nvPr/>
        </p:nvSpPr>
        <p:spPr bwMode="auto">
          <a:xfrm flipV="1">
            <a:off x="3276600" y="5734050"/>
            <a:ext cx="1223963" cy="0"/>
          </a:xfrm>
          <a:prstGeom prst="line">
            <a:avLst/>
          </a:prstGeom>
          <a:noFill/>
          <a:ln w="28575">
            <a:solidFill>
              <a:schemeClr val="accent2"/>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Tree>
    <p:extLst>
      <p:ext uri="{BB962C8B-B14F-4D97-AF65-F5344CB8AC3E}">
        <p14:creationId xmlns:p14="http://schemas.microsoft.com/office/powerpoint/2010/main" val="349410583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2754" name="Text Box 2">
            <a:extLst>
              <a:ext uri="{FF2B5EF4-FFF2-40B4-BE49-F238E27FC236}">
                <a16:creationId xmlns:a16="http://schemas.microsoft.com/office/drawing/2014/main" id="{299C1E0D-815F-254E-9F6E-9F170A48B8A0}"/>
              </a:ext>
            </a:extLst>
          </p:cNvPr>
          <p:cNvSpPr txBox="1">
            <a:spLocks noChangeArrowheads="1"/>
          </p:cNvSpPr>
          <p:nvPr/>
        </p:nvSpPr>
        <p:spPr bwMode="auto">
          <a:xfrm>
            <a:off x="6443663" y="820738"/>
            <a:ext cx="2520950" cy="30480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gradFill rotWithShape="1">
                  <a:gsLst>
                    <a:gs pos="0">
                      <a:srgbClr val="FF9900"/>
                    </a:gs>
                    <a:gs pos="50000">
                      <a:schemeClr val="bg1"/>
                    </a:gs>
                    <a:gs pos="100000">
                      <a:srgbClr val="FF9900"/>
                    </a:gs>
                  </a:gsLst>
                  <a:lin ang="5400000" scaled="1"/>
                </a:gradFill>
              </a14:hiddenFill>
            </a:ext>
            <a:ext uri="{91240B29-F687-4F45-9708-019B960494DF}">
              <a14:hiddenLine xmlns:a14="http://schemas.microsoft.com/office/drawing/2010/main" w="28575">
                <a:solidFill>
                  <a:schemeClr val="bg1"/>
                </a:solidFill>
                <a:miter lim="800000"/>
                <a:headEnd/>
                <a:tailEnd/>
              </a14:hiddenLine>
            </a:ext>
          </a:extLst>
        </p:spPr>
        <p:txBody>
          <a:bodyPr>
            <a:spAutoFit/>
          </a:bodyPr>
          <a:lstStyle/>
          <a:p>
            <a:pPr algn="l">
              <a:spcBef>
                <a:spcPct val="50000"/>
              </a:spcBef>
            </a:pPr>
            <a:r>
              <a:rPr lang="it-IT" altLang="it-IT" sz="1400" b="1">
                <a:solidFill>
                  <a:schemeClr val="accent2"/>
                </a:solidFill>
              </a:rPr>
              <a:t>MACROPROGETTAZIONE</a:t>
            </a:r>
          </a:p>
        </p:txBody>
      </p:sp>
      <p:sp>
        <p:nvSpPr>
          <p:cNvPr id="842755" name="Line 3">
            <a:extLst>
              <a:ext uri="{FF2B5EF4-FFF2-40B4-BE49-F238E27FC236}">
                <a16:creationId xmlns:a16="http://schemas.microsoft.com/office/drawing/2014/main" id="{7B69CFE3-531A-8D40-B909-46E1B694F70F}"/>
              </a:ext>
            </a:extLst>
          </p:cNvPr>
          <p:cNvSpPr>
            <a:spLocks noChangeShapeType="1"/>
          </p:cNvSpPr>
          <p:nvPr/>
        </p:nvSpPr>
        <p:spPr bwMode="auto">
          <a:xfrm>
            <a:off x="2700338" y="747713"/>
            <a:ext cx="6443662" cy="0"/>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42756" name="Text Box 4">
            <a:extLst>
              <a:ext uri="{FF2B5EF4-FFF2-40B4-BE49-F238E27FC236}">
                <a16:creationId xmlns:a16="http://schemas.microsoft.com/office/drawing/2014/main" id="{0452C83F-CF01-EB4F-A327-2782243A0F77}"/>
              </a:ext>
            </a:extLst>
          </p:cNvPr>
          <p:cNvSpPr txBox="1">
            <a:spLocks noChangeArrowheads="1"/>
          </p:cNvSpPr>
          <p:nvPr/>
        </p:nvSpPr>
        <p:spPr bwMode="auto">
          <a:xfrm>
            <a:off x="1763688" y="387350"/>
            <a:ext cx="63373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it-IT" altLang="it-IT" sz="2400" b="1" dirty="0">
                <a:solidFill>
                  <a:srgbClr val="FF0000"/>
                </a:solidFill>
                <a:effectLst>
                  <a:outerShdw blurRad="38100" dist="38100" dir="2700000" algn="tl">
                    <a:srgbClr val="C0C0C0"/>
                  </a:outerShdw>
                </a:effectLst>
              </a:rPr>
              <a:t>PROGETTAZIONE DELL’INTERVENTO FORMATIVO</a:t>
            </a:r>
          </a:p>
        </p:txBody>
      </p:sp>
      <p:sp>
        <p:nvSpPr>
          <p:cNvPr id="842757" name="Text Box 5">
            <a:extLst>
              <a:ext uri="{FF2B5EF4-FFF2-40B4-BE49-F238E27FC236}">
                <a16:creationId xmlns:a16="http://schemas.microsoft.com/office/drawing/2014/main" id="{223BC1DF-0CF3-6E44-951A-EAE78829DE77}"/>
              </a:ext>
            </a:extLst>
          </p:cNvPr>
          <p:cNvSpPr txBox="1">
            <a:spLocks noChangeArrowheads="1"/>
          </p:cNvSpPr>
          <p:nvPr/>
        </p:nvSpPr>
        <p:spPr bwMode="auto">
          <a:xfrm>
            <a:off x="3995738" y="1412875"/>
            <a:ext cx="15128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b="1">
                <a:solidFill>
                  <a:schemeClr val="accent2"/>
                </a:solidFill>
              </a:rPr>
              <a:t>ITER</a:t>
            </a:r>
          </a:p>
        </p:txBody>
      </p:sp>
      <p:sp>
        <p:nvSpPr>
          <p:cNvPr id="842767" name="AutoShape 15">
            <a:extLst>
              <a:ext uri="{FF2B5EF4-FFF2-40B4-BE49-F238E27FC236}">
                <a16:creationId xmlns:a16="http://schemas.microsoft.com/office/drawing/2014/main" id="{40B3FF92-0AC1-0C46-A515-8BB6ECDE7BA7}"/>
              </a:ext>
            </a:extLst>
          </p:cNvPr>
          <p:cNvSpPr>
            <a:spLocks noChangeArrowheads="1"/>
          </p:cNvSpPr>
          <p:nvPr/>
        </p:nvSpPr>
        <p:spPr bwMode="auto">
          <a:xfrm>
            <a:off x="1547813" y="2276475"/>
            <a:ext cx="2879725" cy="431800"/>
          </a:xfrm>
          <a:prstGeom prst="roundRect">
            <a:avLst>
              <a:gd name="adj" fmla="val 16667"/>
            </a:avLst>
          </a:prstGeom>
          <a:gradFill rotWithShape="1">
            <a:gsLst>
              <a:gs pos="0">
                <a:srgbClr val="FFCC66"/>
              </a:gs>
              <a:gs pos="50000">
                <a:schemeClr val="bg1"/>
              </a:gs>
              <a:gs pos="100000">
                <a:srgbClr val="FFCC66"/>
              </a:gs>
            </a:gsLst>
            <a:lin ang="5400000" scaled="1"/>
          </a:gradFill>
          <a:ln w="12700">
            <a:solidFill>
              <a:schemeClr val="bg1"/>
            </a:solidFill>
            <a:round/>
            <a:headEnd/>
            <a:tailEnd/>
          </a:ln>
          <a:effectLst>
            <a:prstShdw prst="shdw13" dist="53882" dir="13500000">
              <a:schemeClr val="bg2">
                <a:alpha val="50000"/>
              </a:schemeClr>
            </a:prstShdw>
          </a:effectLst>
        </p:spPr>
        <p:txBody>
          <a:bodyPr wrap="none" anchor="ctr"/>
          <a:lstStyle/>
          <a:p>
            <a:r>
              <a:rPr lang="it-IT" altLang="it-IT"/>
              <a:t>Definire l’obiettivo generale</a:t>
            </a:r>
          </a:p>
        </p:txBody>
      </p:sp>
      <p:sp>
        <p:nvSpPr>
          <p:cNvPr id="842769" name="AutoShape 17">
            <a:extLst>
              <a:ext uri="{FF2B5EF4-FFF2-40B4-BE49-F238E27FC236}">
                <a16:creationId xmlns:a16="http://schemas.microsoft.com/office/drawing/2014/main" id="{8629A1CB-B291-BA4F-896C-41EC3839F457}"/>
              </a:ext>
            </a:extLst>
          </p:cNvPr>
          <p:cNvSpPr>
            <a:spLocks noChangeArrowheads="1"/>
          </p:cNvSpPr>
          <p:nvPr/>
        </p:nvSpPr>
        <p:spPr bwMode="auto">
          <a:xfrm>
            <a:off x="1547813" y="3068638"/>
            <a:ext cx="3887787" cy="431800"/>
          </a:xfrm>
          <a:prstGeom prst="roundRect">
            <a:avLst>
              <a:gd name="adj" fmla="val 16667"/>
            </a:avLst>
          </a:prstGeom>
          <a:gradFill rotWithShape="1">
            <a:gsLst>
              <a:gs pos="0">
                <a:srgbClr val="FFCC66"/>
              </a:gs>
              <a:gs pos="50000">
                <a:schemeClr val="bg1"/>
              </a:gs>
              <a:gs pos="100000">
                <a:srgbClr val="FFCC66"/>
              </a:gs>
            </a:gsLst>
            <a:lin ang="5400000" scaled="1"/>
          </a:gradFill>
          <a:ln w="12700">
            <a:solidFill>
              <a:schemeClr val="bg1"/>
            </a:solidFill>
            <a:round/>
            <a:headEnd/>
            <a:tailEnd/>
          </a:ln>
          <a:effectLst>
            <a:prstShdw prst="shdw13" dist="53882" dir="13500000">
              <a:schemeClr val="bg2">
                <a:alpha val="50000"/>
              </a:schemeClr>
            </a:prstShdw>
          </a:effectLst>
        </p:spPr>
        <p:txBody>
          <a:bodyPr wrap="none" anchor="ctr"/>
          <a:lstStyle/>
          <a:p>
            <a:r>
              <a:rPr lang="it-IT" altLang="it-IT"/>
              <a:t>Definire la sequenza degli argomenti</a:t>
            </a:r>
          </a:p>
        </p:txBody>
      </p:sp>
      <p:sp>
        <p:nvSpPr>
          <p:cNvPr id="842770" name="AutoShape 18">
            <a:extLst>
              <a:ext uri="{FF2B5EF4-FFF2-40B4-BE49-F238E27FC236}">
                <a16:creationId xmlns:a16="http://schemas.microsoft.com/office/drawing/2014/main" id="{F79EE70F-6FFF-A143-A9DF-0E3D6BF76401}"/>
              </a:ext>
            </a:extLst>
          </p:cNvPr>
          <p:cNvSpPr>
            <a:spLocks noChangeArrowheads="1"/>
          </p:cNvSpPr>
          <p:nvPr/>
        </p:nvSpPr>
        <p:spPr bwMode="auto">
          <a:xfrm>
            <a:off x="1547813" y="3860800"/>
            <a:ext cx="2952750" cy="431800"/>
          </a:xfrm>
          <a:prstGeom prst="roundRect">
            <a:avLst>
              <a:gd name="adj" fmla="val 16667"/>
            </a:avLst>
          </a:prstGeom>
          <a:gradFill rotWithShape="1">
            <a:gsLst>
              <a:gs pos="0">
                <a:srgbClr val="FFCC66"/>
              </a:gs>
              <a:gs pos="50000">
                <a:schemeClr val="bg1"/>
              </a:gs>
              <a:gs pos="100000">
                <a:srgbClr val="FFCC66"/>
              </a:gs>
            </a:gsLst>
            <a:lin ang="5400000" scaled="1"/>
          </a:gradFill>
          <a:ln w="12700">
            <a:solidFill>
              <a:schemeClr val="bg1"/>
            </a:solidFill>
            <a:round/>
            <a:headEnd/>
            <a:tailEnd/>
          </a:ln>
          <a:effectLst>
            <a:prstShdw prst="shdw13" dist="53882" dir="13500000">
              <a:schemeClr val="bg2">
                <a:alpha val="50000"/>
              </a:schemeClr>
            </a:prstShdw>
          </a:effectLst>
        </p:spPr>
        <p:txBody>
          <a:bodyPr wrap="none" anchor="ctr"/>
          <a:lstStyle/>
          <a:p>
            <a:r>
              <a:rPr lang="it-IT" altLang="it-IT"/>
              <a:t>Definire gli obiettivi didattici</a:t>
            </a:r>
          </a:p>
        </p:txBody>
      </p:sp>
      <p:sp>
        <p:nvSpPr>
          <p:cNvPr id="842771" name="AutoShape 19">
            <a:extLst>
              <a:ext uri="{FF2B5EF4-FFF2-40B4-BE49-F238E27FC236}">
                <a16:creationId xmlns:a16="http://schemas.microsoft.com/office/drawing/2014/main" id="{2B03215C-ECFE-984A-96FF-DBE4222F8720}"/>
              </a:ext>
            </a:extLst>
          </p:cNvPr>
          <p:cNvSpPr>
            <a:spLocks noChangeArrowheads="1"/>
          </p:cNvSpPr>
          <p:nvPr/>
        </p:nvSpPr>
        <p:spPr bwMode="auto">
          <a:xfrm>
            <a:off x="1547813" y="4725988"/>
            <a:ext cx="3168650" cy="431800"/>
          </a:xfrm>
          <a:prstGeom prst="roundRect">
            <a:avLst>
              <a:gd name="adj" fmla="val 16667"/>
            </a:avLst>
          </a:prstGeom>
          <a:gradFill rotWithShape="1">
            <a:gsLst>
              <a:gs pos="0">
                <a:srgbClr val="FFCC66"/>
              </a:gs>
              <a:gs pos="50000">
                <a:schemeClr val="bg1"/>
              </a:gs>
              <a:gs pos="100000">
                <a:srgbClr val="FFCC66"/>
              </a:gs>
            </a:gsLst>
            <a:lin ang="5400000" scaled="1"/>
          </a:gradFill>
          <a:ln w="12700">
            <a:solidFill>
              <a:schemeClr val="bg1"/>
            </a:solidFill>
            <a:round/>
            <a:headEnd/>
            <a:tailEnd/>
          </a:ln>
          <a:effectLst>
            <a:prstShdw prst="shdw13" dist="53882" dir="13500000">
              <a:schemeClr val="bg2">
                <a:alpha val="50000"/>
              </a:schemeClr>
            </a:prstShdw>
          </a:effectLst>
        </p:spPr>
        <p:txBody>
          <a:bodyPr wrap="none" anchor="ctr"/>
          <a:lstStyle/>
          <a:p>
            <a:r>
              <a:rPr lang="it-IT" altLang="it-IT"/>
              <a:t>Definire tempi e quadro orario</a:t>
            </a:r>
          </a:p>
        </p:txBody>
      </p:sp>
      <p:sp>
        <p:nvSpPr>
          <p:cNvPr id="842772" name="AutoShape 20">
            <a:extLst>
              <a:ext uri="{FF2B5EF4-FFF2-40B4-BE49-F238E27FC236}">
                <a16:creationId xmlns:a16="http://schemas.microsoft.com/office/drawing/2014/main" id="{718B5054-BA10-2C41-9C2B-610DD04FBAC5}"/>
              </a:ext>
            </a:extLst>
          </p:cNvPr>
          <p:cNvSpPr>
            <a:spLocks noChangeArrowheads="1"/>
          </p:cNvSpPr>
          <p:nvPr/>
        </p:nvSpPr>
        <p:spPr bwMode="auto">
          <a:xfrm>
            <a:off x="1547813" y="5518150"/>
            <a:ext cx="4608512" cy="431800"/>
          </a:xfrm>
          <a:prstGeom prst="roundRect">
            <a:avLst>
              <a:gd name="adj" fmla="val 16667"/>
            </a:avLst>
          </a:prstGeom>
          <a:gradFill rotWithShape="1">
            <a:gsLst>
              <a:gs pos="0">
                <a:srgbClr val="FFCC66"/>
              </a:gs>
              <a:gs pos="50000">
                <a:schemeClr val="bg1"/>
              </a:gs>
              <a:gs pos="100000">
                <a:srgbClr val="FFCC66"/>
              </a:gs>
            </a:gsLst>
            <a:lin ang="5400000" scaled="1"/>
          </a:gradFill>
          <a:ln w="12700">
            <a:solidFill>
              <a:schemeClr val="bg1"/>
            </a:solidFill>
            <a:round/>
            <a:headEnd/>
            <a:tailEnd/>
          </a:ln>
          <a:effectLst>
            <a:prstShdw prst="shdw13" dist="53882" dir="13500000">
              <a:schemeClr val="bg2">
                <a:alpha val="50000"/>
              </a:schemeClr>
            </a:prstShdw>
          </a:effectLst>
        </p:spPr>
        <p:txBody>
          <a:bodyPr wrap="none" anchor="ctr"/>
          <a:lstStyle/>
          <a:p>
            <a:r>
              <a:rPr lang="it-IT" altLang="it-IT"/>
              <a:t>Rivedere complessivamente la progettazione</a:t>
            </a:r>
          </a:p>
        </p:txBody>
      </p:sp>
      <p:pic>
        <p:nvPicPr>
          <p:cNvPr id="842773" name="Picture 21" descr="MCj02955300000[1]">
            <a:extLst>
              <a:ext uri="{FF2B5EF4-FFF2-40B4-BE49-F238E27FC236}">
                <a16:creationId xmlns:a16="http://schemas.microsoft.com/office/drawing/2014/main" id="{F8B001BE-F428-354B-B4D3-BB03E8A886C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6156325" y="2852738"/>
            <a:ext cx="2232025" cy="210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59228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8660" name="Text Box 4">
            <a:extLst>
              <a:ext uri="{FF2B5EF4-FFF2-40B4-BE49-F238E27FC236}">
                <a16:creationId xmlns:a16="http://schemas.microsoft.com/office/drawing/2014/main" id="{89151A6C-008C-2C4D-8EA8-75FFD00604F9}"/>
              </a:ext>
            </a:extLst>
          </p:cNvPr>
          <p:cNvSpPr txBox="1">
            <a:spLocks noChangeArrowheads="1"/>
          </p:cNvSpPr>
          <p:nvPr/>
        </p:nvSpPr>
        <p:spPr bwMode="auto">
          <a:xfrm>
            <a:off x="6443663" y="820738"/>
            <a:ext cx="2520950" cy="30480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gradFill rotWithShape="1">
                  <a:gsLst>
                    <a:gs pos="0">
                      <a:srgbClr val="FF9900"/>
                    </a:gs>
                    <a:gs pos="50000">
                      <a:schemeClr val="bg1"/>
                    </a:gs>
                    <a:gs pos="100000">
                      <a:srgbClr val="FF9900"/>
                    </a:gs>
                  </a:gsLst>
                  <a:lin ang="5400000" scaled="1"/>
                </a:gradFill>
              </a14:hiddenFill>
            </a:ext>
            <a:ext uri="{91240B29-F687-4F45-9708-019B960494DF}">
              <a14:hiddenLine xmlns:a14="http://schemas.microsoft.com/office/drawing/2010/main" w="28575">
                <a:solidFill>
                  <a:schemeClr val="bg1"/>
                </a:solidFill>
                <a:miter lim="800000"/>
                <a:headEnd/>
                <a:tailEnd/>
              </a14:hiddenLine>
            </a:ext>
          </a:extLst>
        </p:spPr>
        <p:txBody>
          <a:bodyPr>
            <a:spAutoFit/>
          </a:bodyPr>
          <a:lstStyle/>
          <a:p>
            <a:pPr algn="l">
              <a:spcBef>
                <a:spcPct val="50000"/>
              </a:spcBef>
            </a:pPr>
            <a:r>
              <a:rPr lang="it-IT" altLang="it-IT" sz="1400" b="1">
                <a:solidFill>
                  <a:schemeClr val="accent2"/>
                </a:solidFill>
              </a:rPr>
              <a:t>MACROPROGETTAZIONE</a:t>
            </a:r>
          </a:p>
        </p:txBody>
      </p:sp>
      <p:sp>
        <p:nvSpPr>
          <p:cNvPr id="838661" name="Line 5">
            <a:extLst>
              <a:ext uri="{FF2B5EF4-FFF2-40B4-BE49-F238E27FC236}">
                <a16:creationId xmlns:a16="http://schemas.microsoft.com/office/drawing/2014/main" id="{A00159B7-D476-EC45-9048-CDFF6662825B}"/>
              </a:ext>
            </a:extLst>
          </p:cNvPr>
          <p:cNvSpPr>
            <a:spLocks noChangeShapeType="1"/>
          </p:cNvSpPr>
          <p:nvPr/>
        </p:nvSpPr>
        <p:spPr bwMode="auto">
          <a:xfrm>
            <a:off x="2700338" y="747713"/>
            <a:ext cx="6443662" cy="0"/>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38662" name="Text Box 6">
            <a:extLst>
              <a:ext uri="{FF2B5EF4-FFF2-40B4-BE49-F238E27FC236}">
                <a16:creationId xmlns:a16="http://schemas.microsoft.com/office/drawing/2014/main" id="{5F7D0599-5C40-854D-93F0-F8FC7535A1E8}"/>
              </a:ext>
            </a:extLst>
          </p:cNvPr>
          <p:cNvSpPr txBox="1">
            <a:spLocks noChangeArrowheads="1"/>
          </p:cNvSpPr>
          <p:nvPr/>
        </p:nvSpPr>
        <p:spPr bwMode="auto">
          <a:xfrm>
            <a:off x="1619672" y="387350"/>
            <a:ext cx="648134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it-IT" altLang="it-IT" sz="2400" b="1" dirty="0">
                <a:solidFill>
                  <a:srgbClr val="FF0000"/>
                </a:solidFill>
                <a:effectLst>
                  <a:outerShdw blurRad="38100" dist="38100" dir="2700000" algn="tl">
                    <a:srgbClr val="C0C0C0"/>
                  </a:outerShdw>
                </a:effectLst>
              </a:rPr>
              <a:t>PROGETTAZIONE DELL’INTERVENTO FORMATIVO</a:t>
            </a:r>
          </a:p>
        </p:txBody>
      </p:sp>
      <p:sp>
        <p:nvSpPr>
          <p:cNvPr id="838663" name="Text Box 7">
            <a:extLst>
              <a:ext uri="{FF2B5EF4-FFF2-40B4-BE49-F238E27FC236}">
                <a16:creationId xmlns:a16="http://schemas.microsoft.com/office/drawing/2014/main" id="{2415E4B4-E706-6B4F-93F5-42ACACF2FA48}"/>
              </a:ext>
            </a:extLst>
          </p:cNvPr>
          <p:cNvSpPr txBox="1">
            <a:spLocks noChangeArrowheads="1"/>
          </p:cNvSpPr>
          <p:nvPr/>
        </p:nvSpPr>
        <p:spPr bwMode="auto">
          <a:xfrm>
            <a:off x="3348038" y="1844675"/>
            <a:ext cx="30956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b="1">
                <a:solidFill>
                  <a:schemeClr val="accent2"/>
                </a:solidFill>
              </a:rPr>
              <a:t>FEED BACK</a:t>
            </a:r>
          </a:p>
        </p:txBody>
      </p:sp>
      <p:sp>
        <p:nvSpPr>
          <p:cNvPr id="838664" name="Text Box 8">
            <a:extLst>
              <a:ext uri="{FF2B5EF4-FFF2-40B4-BE49-F238E27FC236}">
                <a16:creationId xmlns:a16="http://schemas.microsoft.com/office/drawing/2014/main" id="{A6EFF04A-9240-0B47-AC7E-E2BD5138CB8C}"/>
              </a:ext>
            </a:extLst>
          </p:cNvPr>
          <p:cNvSpPr txBox="1">
            <a:spLocks noChangeArrowheads="1"/>
          </p:cNvSpPr>
          <p:nvPr/>
        </p:nvSpPr>
        <p:spPr bwMode="auto">
          <a:xfrm>
            <a:off x="1763713" y="3068638"/>
            <a:ext cx="6121400" cy="2154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a:t>Progettare la formazione è un’attività basata su prove, errori e successivi affinamenti</a:t>
            </a:r>
          </a:p>
          <a:p>
            <a:pPr>
              <a:spcBef>
                <a:spcPct val="50000"/>
              </a:spcBef>
            </a:pPr>
            <a:endParaRPr lang="it-IT" altLang="it-IT"/>
          </a:p>
          <a:p>
            <a:pPr>
              <a:spcBef>
                <a:spcPct val="50000"/>
              </a:spcBef>
            </a:pPr>
            <a:r>
              <a:rPr lang="it-IT" altLang="it-IT"/>
              <a:t>Solamente dopo aver verificato la coerenza complessiva della macroprogettazione si può passare alla</a:t>
            </a:r>
          </a:p>
          <a:p>
            <a:pPr>
              <a:spcBef>
                <a:spcPct val="50000"/>
              </a:spcBef>
            </a:pPr>
            <a:r>
              <a:rPr lang="it-IT" altLang="it-IT" b="1">
                <a:solidFill>
                  <a:srgbClr val="A50021"/>
                </a:solidFill>
              </a:rPr>
              <a:t>MICROPROGETTAZIONE</a:t>
            </a:r>
          </a:p>
        </p:txBody>
      </p:sp>
    </p:spTree>
    <p:extLst>
      <p:ext uri="{BB962C8B-B14F-4D97-AF65-F5344CB8AC3E}">
        <p14:creationId xmlns:p14="http://schemas.microsoft.com/office/powerpoint/2010/main" val="35060266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84" name="Text Box 4">
            <a:extLst>
              <a:ext uri="{FF2B5EF4-FFF2-40B4-BE49-F238E27FC236}">
                <a16:creationId xmlns:a16="http://schemas.microsoft.com/office/drawing/2014/main" id="{88DF7105-833B-7045-9302-B1F2AFBC5792}"/>
              </a:ext>
            </a:extLst>
          </p:cNvPr>
          <p:cNvSpPr txBox="1">
            <a:spLocks noChangeArrowheads="1"/>
          </p:cNvSpPr>
          <p:nvPr/>
        </p:nvSpPr>
        <p:spPr bwMode="auto">
          <a:xfrm>
            <a:off x="6443663" y="820738"/>
            <a:ext cx="2520950" cy="30480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gradFill rotWithShape="1">
                  <a:gsLst>
                    <a:gs pos="0">
                      <a:srgbClr val="FF9900"/>
                    </a:gs>
                    <a:gs pos="50000">
                      <a:schemeClr val="bg1"/>
                    </a:gs>
                    <a:gs pos="100000">
                      <a:srgbClr val="FF9900"/>
                    </a:gs>
                  </a:gsLst>
                  <a:lin ang="5400000" scaled="1"/>
                </a:gradFill>
              </a14:hiddenFill>
            </a:ext>
            <a:ext uri="{91240B29-F687-4F45-9708-019B960494DF}">
              <a14:hiddenLine xmlns:a14="http://schemas.microsoft.com/office/drawing/2010/main" w="28575">
                <a:solidFill>
                  <a:schemeClr val="bg1"/>
                </a:solidFill>
                <a:miter lim="800000"/>
                <a:headEnd/>
                <a:tailEnd/>
              </a14:hiddenLine>
            </a:ext>
          </a:extLst>
        </p:spPr>
        <p:txBody>
          <a:bodyPr>
            <a:spAutoFit/>
          </a:bodyPr>
          <a:lstStyle/>
          <a:p>
            <a:pPr algn="l">
              <a:spcBef>
                <a:spcPct val="50000"/>
              </a:spcBef>
            </a:pPr>
            <a:r>
              <a:rPr lang="it-IT" altLang="it-IT" sz="1400" b="1">
                <a:solidFill>
                  <a:schemeClr val="accent2"/>
                </a:solidFill>
              </a:rPr>
              <a:t>MICROPROGETTAZIONE</a:t>
            </a:r>
          </a:p>
        </p:txBody>
      </p:sp>
      <p:sp>
        <p:nvSpPr>
          <p:cNvPr id="839685" name="Line 5">
            <a:extLst>
              <a:ext uri="{FF2B5EF4-FFF2-40B4-BE49-F238E27FC236}">
                <a16:creationId xmlns:a16="http://schemas.microsoft.com/office/drawing/2014/main" id="{297BE82F-898B-7E49-8571-4CD366CC5D77}"/>
              </a:ext>
            </a:extLst>
          </p:cNvPr>
          <p:cNvSpPr>
            <a:spLocks noChangeShapeType="1"/>
          </p:cNvSpPr>
          <p:nvPr/>
        </p:nvSpPr>
        <p:spPr bwMode="auto">
          <a:xfrm>
            <a:off x="2700338" y="747713"/>
            <a:ext cx="6443662" cy="0"/>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39686" name="Text Box 6">
            <a:extLst>
              <a:ext uri="{FF2B5EF4-FFF2-40B4-BE49-F238E27FC236}">
                <a16:creationId xmlns:a16="http://schemas.microsoft.com/office/drawing/2014/main" id="{A34D8366-254F-6048-8356-19668D04AEB4}"/>
              </a:ext>
            </a:extLst>
          </p:cNvPr>
          <p:cNvSpPr txBox="1">
            <a:spLocks noChangeArrowheads="1"/>
          </p:cNvSpPr>
          <p:nvPr/>
        </p:nvSpPr>
        <p:spPr bwMode="auto">
          <a:xfrm>
            <a:off x="1691680" y="387350"/>
            <a:ext cx="64093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it-IT" altLang="it-IT" sz="2400" b="1" dirty="0">
                <a:solidFill>
                  <a:srgbClr val="FF0000"/>
                </a:solidFill>
                <a:effectLst>
                  <a:outerShdw blurRad="38100" dist="38100" dir="2700000" algn="tl">
                    <a:srgbClr val="C0C0C0"/>
                  </a:outerShdw>
                </a:effectLst>
              </a:rPr>
              <a:t>PROGETTAZIONE DELL’INTERVENTO FORMATIVO</a:t>
            </a:r>
          </a:p>
        </p:txBody>
      </p:sp>
      <p:sp>
        <p:nvSpPr>
          <p:cNvPr id="839687" name="Text Box 7">
            <a:extLst>
              <a:ext uri="{FF2B5EF4-FFF2-40B4-BE49-F238E27FC236}">
                <a16:creationId xmlns:a16="http://schemas.microsoft.com/office/drawing/2014/main" id="{8CE619F9-997D-B34C-87EB-458D2904437F}"/>
              </a:ext>
            </a:extLst>
          </p:cNvPr>
          <p:cNvSpPr txBox="1">
            <a:spLocks noChangeArrowheads="1"/>
          </p:cNvSpPr>
          <p:nvPr/>
        </p:nvSpPr>
        <p:spPr bwMode="auto">
          <a:xfrm>
            <a:off x="1403350" y="2347913"/>
            <a:ext cx="482441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it-IT" altLang="it-IT"/>
              <a:t>Progettazione delle singole “unità didattiche” necessarie a conseguire gli obiettivi prefissati</a:t>
            </a:r>
          </a:p>
        </p:txBody>
      </p:sp>
      <p:sp>
        <p:nvSpPr>
          <p:cNvPr id="839688" name="Text Box 8">
            <a:extLst>
              <a:ext uri="{FF2B5EF4-FFF2-40B4-BE49-F238E27FC236}">
                <a16:creationId xmlns:a16="http://schemas.microsoft.com/office/drawing/2014/main" id="{19E4A2A0-805C-BE4C-82FA-D945AE6AF79C}"/>
              </a:ext>
            </a:extLst>
          </p:cNvPr>
          <p:cNvSpPr txBox="1">
            <a:spLocks noChangeArrowheads="1"/>
          </p:cNvSpPr>
          <p:nvPr/>
        </p:nvSpPr>
        <p:spPr bwMode="auto">
          <a:xfrm>
            <a:off x="1331913" y="3860800"/>
            <a:ext cx="5327650" cy="119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it-IT" altLang="it-IT"/>
              <a:t>Predisposizione della documentazione di supporto</a:t>
            </a:r>
          </a:p>
          <a:p>
            <a:pPr algn="l">
              <a:spcBef>
                <a:spcPct val="50000"/>
              </a:spcBef>
              <a:buFontTx/>
              <a:buBlip>
                <a:blip r:embed="rId4"/>
              </a:buBlip>
            </a:pPr>
            <a:r>
              <a:rPr lang="it-IT" altLang="it-IT"/>
              <a:t> slides</a:t>
            </a:r>
          </a:p>
          <a:p>
            <a:pPr algn="l">
              <a:spcBef>
                <a:spcPct val="50000"/>
              </a:spcBef>
              <a:buFontTx/>
              <a:buBlip>
                <a:blip r:embed="rId4"/>
              </a:buBlip>
            </a:pPr>
            <a:r>
              <a:rPr lang="it-IT" altLang="it-IT"/>
              <a:t> documentazione didattica </a:t>
            </a:r>
          </a:p>
        </p:txBody>
      </p:sp>
      <p:sp>
        <p:nvSpPr>
          <p:cNvPr id="839689" name="Text Box 9">
            <a:extLst>
              <a:ext uri="{FF2B5EF4-FFF2-40B4-BE49-F238E27FC236}">
                <a16:creationId xmlns:a16="http://schemas.microsoft.com/office/drawing/2014/main" id="{2F3B19C2-31EB-2643-8B69-1E17FBA74B1A}"/>
              </a:ext>
            </a:extLst>
          </p:cNvPr>
          <p:cNvSpPr txBox="1">
            <a:spLocks noChangeArrowheads="1"/>
          </p:cNvSpPr>
          <p:nvPr/>
        </p:nvSpPr>
        <p:spPr bwMode="auto">
          <a:xfrm>
            <a:off x="684213" y="2276475"/>
            <a:ext cx="438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3600" b="1">
                <a:solidFill>
                  <a:srgbClr val="A50021"/>
                </a:solidFill>
              </a:rPr>
              <a:t>1</a:t>
            </a:r>
          </a:p>
        </p:txBody>
      </p:sp>
      <p:sp>
        <p:nvSpPr>
          <p:cNvPr id="839690" name="Text Box 10">
            <a:extLst>
              <a:ext uri="{FF2B5EF4-FFF2-40B4-BE49-F238E27FC236}">
                <a16:creationId xmlns:a16="http://schemas.microsoft.com/office/drawing/2014/main" id="{323D9F3C-40C8-CE42-BFCA-C1353216495E}"/>
              </a:ext>
            </a:extLst>
          </p:cNvPr>
          <p:cNvSpPr txBox="1">
            <a:spLocks noChangeArrowheads="1"/>
          </p:cNvSpPr>
          <p:nvPr/>
        </p:nvSpPr>
        <p:spPr bwMode="auto">
          <a:xfrm>
            <a:off x="749300" y="3787775"/>
            <a:ext cx="438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3600" b="1">
                <a:solidFill>
                  <a:srgbClr val="A50021"/>
                </a:solidFill>
              </a:rPr>
              <a:t>2</a:t>
            </a:r>
          </a:p>
        </p:txBody>
      </p:sp>
      <p:graphicFrame>
        <p:nvGraphicFramePr>
          <p:cNvPr id="839691" name="Object 11">
            <a:extLst>
              <a:ext uri="{FF2B5EF4-FFF2-40B4-BE49-F238E27FC236}">
                <a16:creationId xmlns:a16="http://schemas.microsoft.com/office/drawing/2014/main" id="{201646EA-AAE5-4A4F-9EF0-41F5C9B4ED15}"/>
              </a:ext>
            </a:extLst>
          </p:cNvPr>
          <p:cNvGraphicFramePr>
            <a:graphicFrameLocks noGrp="1" noChangeAspect="1"/>
          </p:cNvGraphicFramePr>
          <p:nvPr>
            <p:ph/>
          </p:nvPr>
        </p:nvGraphicFramePr>
        <p:xfrm>
          <a:off x="6370638" y="4235450"/>
          <a:ext cx="2305050" cy="2217738"/>
        </p:xfrm>
        <a:graphic>
          <a:graphicData uri="http://schemas.openxmlformats.org/presentationml/2006/ole">
            <mc:AlternateContent xmlns:mc="http://schemas.openxmlformats.org/markup-compatibility/2006">
              <mc:Choice xmlns:v="urn:schemas-microsoft-com:vml" Requires="v">
                <p:oleObj spid="_x0000_s88076" name="ClipArt" r:id="rId5" imgW="7950200" imgH="7658100" progId="MS_ClipArt_Gallery.2">
                  <p:embed/>
                </p:oleObj>
              </mc:Choice>
              <mc:Fallback>
                <p:oleObj name="ClipArt" r:id="rId5" imgW="7950200" imgH="7658100" progId="MS_ClipArt_Gallery.2">
                  <p:embed/>
                  <p:pic>
                    <p:nvPicPr>
                      <p:cNvPr id="839691" name="Object 11">
                        <a:extLst>
                          <a:ext uri="{FF2B5EF4-FFF2-40B4-BE49-F238E27FC236}">
                            <a16:creationId xmlns:a16="http://schemas.microsoft.com/office/drawing/2014/main" id="{201646EA-AAE5-4A4F-9EF0-41F5C9B4ED1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70638" y="4235450"/>
                        <a:ext cx="2305050" cy="2217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83527258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0708" name="Text Box 4">
            <a:extLst>
              <a:ext uri="{FF2B5EF4-FFF2-40B4-BE49-F238E27FC236}">
                <a16:creationId xmlns:a16="http://schemas.microsoft.com/office/drawing/2014/main" id="{CDFADB4A-C91E-EF43-B258-17A3E05F9739}"/>
              </a:ext>
            </a:extLst>
          </p:cNvPr>
          <p:cNvSpPr txBox="1">
            <a:spLocks noChangeArrowheads="1"/>
          </p:cNvSpPr>
          <p:nvPr/>
        </p:nvSpPr>
        <p:spPr bwMode="auto">
          <a:xfrm>
            <a:off x="6443663" y="820738"/>
            <a:ext cx="2520950" cy="30480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gradFill rotWithShape="1">
                  <a:gsLst>
                    <a:gs pos="0">
                      <a:srgbClr val="FF9900"/>
                    </a:gs>
                    <a:gs pos="50000">
                      <a:schemeClr val="bg1"/>
                    </a:gs>
                    <a:gs pos="100000">
                      <a:srgbClr val="FF9900"/>
                    </a:gs>
                  </a:gsLst>
                  <a:lin ang="5400000" scaled="1"/>
                </a:gradFill>
              </a14:hiddenFill>
            </a:ext>
            <a:ext uri="{91240B29-F687-4F45-9708-019B960494DF}">
              <a14:hiddenLine xmlns:a14="http://schemas.microsoft.com/office/drawing/2010/main" w="28575">
                <a:solidFill>
                  <a:schemeClr val="bg1"/>
                </a:solidFill>
                <a:miter lim="800000"/>
                <a:headEnd/>
                <a:tailEnd/>
              </a14:hiddenLine>
            </a:ext>
          </a:extLst>
        </p:spPr>
        <p:txBody>
          <a:bodyPr>
            <a:spAutoFit/>
          </a:bodyPr>
          <a:lstStyle/>
          <a:p>
            <a:pPr algn="l">
              <a:spcBef>
                <a:spcPct val="50000"/>
              </a:spcBef>
            </a:pPr>
            <a:r>
              <a:rPr lang="it-IT" altLang="it-IT" sz="1400" b="1">
                <a:solidFill>
                  <a:schemeClr val="accent2"/>
                </a:solidFill>
              </a:rPr>
              <a:t>MICROPROGETTAZIONE</a:t>
            </a:r>
          </a:p>
        </p:txBody>
      </p:sp>
      <p:sp>
        <p:nvSpPr>
          <p:cNvPr id="840709" name="Line 5">
            <a:extLst>
              <a:ext uri="{FF2B5EF4-FFF2-40B4-BE49-F238E27FC236}">
                <a16:creationId xmlns:a16="http://schemas.microsoft.com/office/drawing/2014/main" id="{3F110D03-63FB-C847-BB1E-C5CD1F5DD36D}"/>
              </a:ext>
            </a:extLst>
          </p:cNvPr>
          <p:cNvSpPr>
            <a:spLocks noChangeShapeType="1"/>
          </p:cNvSpPr>
          <p:nvPr/>
        </p:nvSpPr>
        <p:spPr bwMode="auto">
          <a:xfrm>
            <a:off x="2700338" y="747713"/>
            <a:ext cx="6443662" cy="0"/>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40710" name="Text Box 6">
            <a:extLst>
              <a:ext uri="{FF2B5EF4-FFF2-40B4-BE49-F238E27FC236}">
                <a16:creationId xmlns:a16="http://schemas.microsoft.com/office/drawing/2014/main" id="{C0480E89-FDE0-1540-ADFA-4071C2A0EAD7}"/>
              </a:ext>
            </a:extLst>
          </p:cNvPr>
          <p:cNvSpPr txBox="1">
            <a:spLocks noChangeArrowheads="1"/>
          </p:cNvSpPr>
          <p:nvPr/>
        </p:nvSpPr>
        <p:spPr bwMode="auto">
          <a:xfrm>
            <a:off x="1763713" y="387350"/>
            <a:ext cx="63373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it-IT" altLang="it-IT" sz="2400" b="1" dirty="0">
                <a:solidFill>
                  <a:srgbClr val="FF0000"/>
                </a:solidFill>
                <a:effectLst>
                  <a:outerShdw blurRad="38100" dist="38100" dir="2700000" algn="tl">
                    <a:srgbClr val="C0C0C0"/>
                  </a:outerShdw>
                </a:effectLst>
              </a:rPr>
              <a:t>PROGETTAZIONE DELL’INTERVENTO FORMATIVO</a:t>
            </a:r>
          </a:p>
        </p:txBody>
      </p:sp>
      <p:sp>
        <p:nvSpPr>
          <p:cNvPr id="840711" name="Text Box 7">
            <a:extLst>
              <a:ext uri="{FF2B5EF4-FFF2-40B4-BE49-F238E27FC236}">
                <a16:creationId xmlns:a16="http://schemas.microsoft.com/office/drawing/2014/main" id="{5D7DAACD-3867-C84D-AB65-2375246DBEC0}"/>
              </a:ext>
            </a:extLst>
          </p:cNvPr>
          <p:cNvSpPr txBox="1">
            <a:spLocks noChangeArrowheads="1"/>
          </p:cNvSpPr>
          <p:nvPr/>
        </p:nvSpPr>
        <p:spPr bwMode="auto">
          <a:xfrm>
            <a:off x="3924300" y="2060575"/>
            <a:ext cx="309562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b="1">
                <a:solidFill>
                  <a:schemeClr val="accent2"/>
                </a:solidFill>
              </a:rPr>
              <a:t>LE UNITA’ DIDATTICHE</a:t>
            </a:r>
          </a:p>
        </p:txBody>
      </p:sp>
      <p:sp>
        <p:nvSpPr>
          <p:cNvPr id="840713" name="Text Box 9">
            <a:extLst>
              <a:ext uri="{FF2B5EF4-FFF2-40B4-BE49-F238E27FC236}">
                <a16:creationId xmlns:a16="http://schemas.microsoft.com/office/drawing/2014/main" id="{B1CFE5A3-7BF2-404A-8C55-3EACB54DBF99}"/>
              </a:ext>
            </a:extLst>
          </p:cNvPr>
          <p:cNvSpPr txBox="1">
            <a:spLocks noChangeArrowheads="1"/>
          </p:cNvSpPr>
          <p:nvPr/>
        </p:nvSpPr>
        <p:spPr bwMode="auto">
          <a:xfrm>
            <a:off x="1763713" y="3357563"/>
            <a:ext cx="6624637" cy="283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it-IT" altLang="it-IT" sz="2000"/>
              <a:t>Servono al docente come guida per svolgere la propria attività. Bisogna definire cosa deve succedere minuto per minuto in aula.</a:t>
            </a:r>
          </a:p>
          <a:p>
            <a:pPr algn="just">
              <a:spcBef>
                <a:spcPct val="50000"/>
              </a:spcBef>
            </a:pPr>
            <a:endParaRPr lang="it-IT" altLang="it-IT" sz="2000"/>
          </a:p>
          <a:p>
            <a:pPr algn="just">
              <a:spcBef>
                <a:spcPct val="50000"/>
              </a:spcBef>
            </a:pPr>
            <a:r>
              <a:rPr lang="it-IT" altLang="it-IT" sz="2000"/>
              <a:t>Si tratta di stabilire le concrete attività didattiche che consentiranno la trasmissione dei contenuti, consentendo il raggiungimento degli obiettivi, nel rispetto dei tempi stabiliti nella macroprogettazione.</a:t>
            </a:r>
          </a:p>
        </p:txBody>
      </p:sp>
      <p:pic>
        <p:nvPicPr>
          <p:cNvPr id="840714" name="Picture 10" descr="PE01616_">
            <a:extLst>
              <a:ext uri="{FF2B5EF4-FFF2-40B4-BE49-F238E27FC236}">
                <a16:creationId xmlns:a16="http://schemas.microsoft.com/office/drawing/2014/main" id="{08351E97-F893-CC45-8A49-CAE7825553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713" y="1341438"/>
            <a:ext cx="1655762" cy="1552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91505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1732" name="Text Box 4">
            <a:extLst>
              <a:ext uri="{FF2B5EF4-FFF2-40B4-BE49-F238E27FC236}">
                <a16:creationId xmlns:a16="http://schemas.microsoft.com/office/drawing/2014/main" id="{E5517966-8D4D-B743-96AA-2F23C14D2E5F}"/>
              </a:ext>
            </a:extLst>
          </p:cNvPr>
          <p:cNvSpPr txBox="1">
            <a:spLocks noChangeArrowheads="1"/>
          </p:cNvSpPr>
          <p:nvPr/>
        </p:nvSpPr>
        <p:spPr bwMode="auto">
          <a:xfrm>
            <a:off x="6443663" y="820738"/>
            <a:ext cx="2520950" cy="30480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gradFill rotWithShape="1">
                  <a:gsLst>
                    <a:gs pos="0">
                      <a:srgbClr val="FF9900"/>
                    </a:gs>
                    <a:gs pos="50000">
                      <a:schemeClr val="bg1"/>
                    </a:gs>
                    <a:gs pos="100000">
                      <a:srgbClr val="FF9900"/>
                    </a:gs>
                  </a:gsLst>
                  <a:lin ang="5400000" scaled="1"/>
                </a:gradFill>
              </a14:hiddenFill>
            </a:ext>
            <a:ext uri="{91240B29-F687-4F45-9708-019B960494DF}">
              <a14:hiddenLine xmlns:a14="http://schemas.microsoft.com/office/drawing/2010/main" w="28575">
                <a:solidFill>
                  <a:schemeClr val="bg1"/>
                </a:solidFill>
                <a:miter lim="800000"/>
                <a:headEnd/>
                <a:tailEnd/>
              </a14:hiddenLine>
            </a:ext>
          </a:extLst>
        </p:spPr>
        <p:txBody>
          <a:bodyPr>
            <a:spAutoFit/>
          </a:bodyPr>
          <a:lstStyle/>
          <a:p>
            <a:pPr algn="l">
              <a:spcBef>
                <a:spcPct val="50000"/>
              </a:spcBef>
            </a:pPr>
            <a:r>
              <a:rPr lang="it-IT" altLang="it-IT" sz="1400" b="1">
                <a:solidFill>
                  <a:schemeClr val="accent2"/>
                </a:solidFill>
              </a:rPr>
              <a:t>MICROPROGETTAZIONE</a:t>
            </a:r>
          </a:p>
        </p:txBody>
      </p:sp>
      <p:sp>
        <p:nvSpPr>
          <p:cNvPr id="841733" name="Line 5">
            <a:extLst>
              <a:ext uri="{FF2B5EF4-FFF2-40B4-BE49-F238E27FC236}">
                <a16:creationId xmlns:a16="http://schemas.microsoft.com/office/drawing/2014/main" id="{E74215A1-065B-9044-9F85-63A95AE24A4D}"/>
              </a:ext>
            </a:extLst>
          </p:cNvPr>
          <p:cNvSpPr>
            <a:spLocks noChangeShapeType="1"/>
          </p:cNvSpPr>
          <p:nvPr/>
        </p:nvSpPr>
        <p:spPr bwMode="auto">
          <a:xfrm>
            <a:off x="2700338" y="747713"/>
            <a:ext cx="6443662" cy="0"/>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41734" name="Text Box 6">
            <a:extLst>
              <a:ext uri="{FF2B5EF4-FFF2-40B4-BE49-F238E27FC236}">
                <a16:creationId xmlns:a16="http://schemas.microsoft.com/office/drawing/2014/main" id="{2E8CEE6F-99FE-E84E-9C6B-1449D4AE3E9A}"/>
              </a:ext>
            </a:extLst>
          </p:cNvPr>
          <p:cNvSpPr txBox="1">
            <a:spLocks noChangeArrowheads="1"/>
          </p:cNvSpPr>
          <p:nvPr/>
        </p:nvSpPr>
        <p:spPr bwMode="auto">
          <a:xfrm>
            <a:off x="1763713" y="387350"/>
            <a:ext cx="63373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it-IT" altLang="it-IT" sz="2400" b="1" dirty="0">
                <a:solidFill>
                  <a:srgbClr val="FF0000"/>
                </a:solidFill>
                <a:effectLst>
                  <a:outerShdw blurRad="38100" dist="38100" dir="2700000" algn="tl">
                    <a:srgbClr val="C0C0C0"/>
                  </a:outerShdw>
                </a:effectLst>
              </a:rPr>
              <a:t>PROGETTAZIONE DELL’INTERVENTO FORMATIVO</a:t>
            </a:r>
          </a:p>
        </p:txBody>
      </p:sp>
      <p:sp>
        <p:nvSpPr>
          <p:cNvPr id="841735" name="Text Box 7">
            <a:extLst>
              <a:ext uri="{FF2B5EF4-FFF2-40B4-BE49-F238E27FC236}">
                <a16:creationId xmlns:a16="http://schemas.microsoft.com/office/drawing/2014/main" id="{EF541ED1-38E4-9549-A65A-D10C1BE84E8D}"/>
              </a:ext>
            </a:extLst>
          </p:cNvPr>
          <p:cNvSpPr txBox="1">
            <a:spLocks noChangeArrowheads="1"/>
          </p:cNvSpPr>
          <p:nvPr/>
        </p:nvSpPr>
        <p:spPr bwMode="auto">
          <a:xfrm>
            <a:off x="3205163" y="2492375"/>
            <a:ext cx="30956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b="1">
                <a:solidFill>
                  <a:schemeClr val="accent2"/>
                </a:solidFill>
              </a:rPr>
              <a:t>LE SLIDES</a:t>
            </a:r>
          </a:p>
        </p:txBody>
      </p:sp>
      <p:sp>
        <p:nvSpPr>
          <p:cNvPr id="841737" name="Text Box 9">
            <a:extLst>
              <a:ext uri="{FF2B5EF4-FFF2-40B4-BE49-F238E27FC236}">
                <a16:creationId xmlns:a16="http://schemas.microsoft.com/office/drawing/2014/main" id="{D069504A-42BC-C449-82D9-EB431695E8B0}"/>
              </a:ext>
            </a:extLst>
          </p:cNvPr>
          <p:cNvSpPr txBox="1">
            <a:spLocks noChangeArrowheads="1"/>
          </p:cNvSpPr>
          <p:nvPr/>
        </p:nvSpPr>
        <p:spPr bwMode="auto">
          <a:xfrm>
            <a:off x="755650" y="4254500"/>
            <a:ext cx="230505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a:t>Sono tra i supporti maggiormente utilizzati nella gestione delle lezioni</a:t>
            </a:r>
          </a:p>
        </p:txBody>
      </p:sp>
      <p:sp>
        <p:nvSpPr>
          <p:cNvPr id="841738" name="Line 10">
            <a:extLst>
              <a:ext uri="{FF2B5EF4-FFF2-40B4-BE49-F238E27FC236}">
                <a16:creationId xmlns:a16="http://schemas.microsoft.com/office/drawing/2014/main" id="{C57ABF81-A372-6F43-A4CC-35C45170E5EC}"/>
              </a:ext>
            </a:extLst>
          </p:cNvPr>
          <p:cNvSpPr>
            <a:spLocks noChangeShapeType="1"/>
          </p:cNvSpPr>
          <p:nvPr/>
        </p:nvSpPr>
        <p:spPr bwMode="auto">
          <a:xfrm>
            <a:off x="4787900" y="3213100"/>
            <a:ext cx="0" cy="503238"/>
          </a:xfrm>
          <a:prstGeom prst="line">
            <a:avLst/>
          </a:prstGeom>
          <a:noFill/>
          <a:ln w="28575">
            <a:solidFill>
              <a:schemeClr val="accent2"/>
            </a:solidFill>
            <a:round/>
            <a:headEnd/>
            <a:tailEn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
        <p:nvSpPr>
          <p:cNvPr id="841739" name="Line 11">
            <a:extLst>
              <a:ext uri="{FF2B5EF4-FFF2-40B4-BE49-F238E27FC236}">
                <a16:creationId xmlns:a16="http://schemas.microsoft.com/office/drawing/2014/main" id="{166543D0-B21F-0947-AFA5-67D4013EAB99}"/>
              </a:ext>
            </a:extLst>
          </p:cNvPr>
          <p:cNvSpPr>
            <a:spLocks noChangeShapeType="1"/>
          </p:cNvSpPr>
          <p:nvPr/>
        </p:nvSpPr>
        <p:spPr bwMode="auto">
          <a:xfrm>
            <a:off x="2051050" y="3716338"/>
            <a:ext cx="5113338" cy="0"/>
          </a:xfrm>
          <a:prstGeom prst="line">
            <a:avLst/>
          </a:prstGeom>
          <a:noFill/>
          <a:ln w="28575">
            <a:solidFill>
              <a:schemeClr val="accent2"/>
            </a:solidFill>
            <a:round/>
            <a:headEnd/>
            <a:tailEn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
        <p:nvSpPr>
          <p:cNvPr id="841740" name="Line 12">
            <a:extLst>
              <a:ext uri="{FF2B5EF4-FFF2-40B4-BE49-F238E27FC236}">
                <a16:creationId xmlns:a16="http://schemas.microsoft.com/office/drawing/2014/main" id="{E1C79987-A019-5545-AF53-C07830EAD198}"/>
              </a:ext>
            </a:extLst>
          </p:cNvPr>
          <p:cNvSpPr>
            <a:spLocks noChangeShapeType="1"/>
          </p:cNvSpPr>
          <p:nvPr/>
        </p:nvSpPr>
        <p:spPr bwMode="auto">
          <a:xfrm>
            <a:off x="2051050" y="3716338"/>
            <a:ext cx="0" cy="288925"/>
          </a:xfrm>
          <a:prstGeom prst="line">
            <a:avLst/>
          </a:prstGeom>
          <a:noFill/>
          <a:ln w="28575">
            <a:solidFill>
              <a:schemeClr val="accent2"/>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
        <p:nvSpPr>
          <p:cNvPr id="841741" name="Line 13">
            <a:extLst>
              <a:ext uri="{FF2B5EF4-FFF2-40B4-BE49-F238E27FC236}">
                <a16:creationId xmlns:a16="http://schemas.microsoft.com/office/drawing/2014/main" id="{6DF4B850-CF74-AA4C-8B6C-C7F02C2A4834}"/>
              </a:ext>
            </a:extLst>
          </p:cNvPr>
          <p:cNvSpPr>
            <a:spLocks noChangeShapeType="1"/>
          </p:cNvSpPr>
          <p:nvPr/>
        </p:nvSpPr>
        <p:spPr bwMode="auto">
          <a:xfrm>
            <a:off x="7164388" y="3716338"/>
            <a:ext cx="0" cy="288925"/>
          </a:xfrm>
          <a:prstGeom prst="line">
            <a:avLst/>
          </a:prstGeom>
          <a:noFill/>
          <a:ln w="28575">
            <a:solidFill>
              <a:schemeClr val="accent2"/>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
        <p:nvSpPr>
          <p:cNvPr id="841742" name="Text Box 14">
            <a:extLst>
              <a:ext uri="{FF2B5EF4-FFF2-40B4-BE49-F238E27FC236}">
                <a16:creationId xmlns:a16="http://schemas.microsoft.com/office/drawing/2014/main" id="{5B2B941C-6289-AE4C-9571-6F8EA7644525}"/>
              </a:ext>
            </a:extLst>
          </p:cNvPr>
          <p:cNvSpPr txBox="1">
            <a:spLocks noChangeArrowheads="1"/>
          </p:cNvSpPr>
          <p:nvPr/>
        </p:nvSpPr>
        <p:spPr bwMode="auto">
          <a:xfrm>
            <a:off x="6597650" y="4214813"/>
            <a:ext cx="1149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b="1">
                <a:solidFill>
                  <a:srgbClr val="A50021"/>
                </a:solidFill>
              </a:rPr>
              <a:t>REGOLE</a:t>
            </a:r>
          </a:p>
        </p:txBody>
      </p:sp>
      <p:sp>
        <p:nvSpPr>
          <p:cNvPr id="841743" name="Text Box 15">
            <a:extLst>
              <a:ext uri="{FF2B5EF4-FFF2-40B4-BE49-F238E27FC236}">
                <a16:creationId xmlns:a16="http://schemas.microsoft.com/office/drawing/2014/main" id="{3E205E9D-CDDA-8C42-B613-1DE7D79AC2AC}"/>
              </a:ext>
            </a:extLst>
          </p:cNvPr>
          <p:cNvSpPr txBox="1">
            <a:spLocks noChangeArrowheads="1"/>
          </p:cNvSpPr>
          <p:nvPr/>
        </p:nvSpPr>
        <p:spPr bwMode="auto">
          <a:xfrm>
            <a:off x="5724525" y="4868863"/>
            <a:ext cx="3384550" cy="1604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buFontTx/>
              <a:buBlip>
                <a:blip r:embed="rId3"/>
              </a:buBlip>
            </a:pPr>
            <a:r>
              <a:rPr lang="it-IT" altLang="it-IT"/>
              <a:t> stile schematico</a:t>
            </a:r>
          </a:p>
          <a:p>
            <a:pPr algn="just">
              <a:spcBef>
                <a:spcPct val="50000"/>
              </a:spcBef>
              <a:buFontTx/>
              <a:buBlip>
                <a:blip r:embed="rId3"/>
              </a:buBlip>
            </a:pPr>
            <a:r>
              <a:rPr lang="it-IT" altLang="it-IT"/>
              <a:t> caratteri leggibili</a:t>
            </a:r>
          </a:p>
          <a:p>
            <a:pPr algn="just">
              <a:spcBef>
                <a:spcPct val="50000"/>
              </a:spcBef>
              <a:buFontTx/>
              <a:buBlip>
                <a:blip r:embed="rId3"/>
              </a:buBlip>
            </a:pPr>
            <a:r>
              <a:rPr lang="it-IT" altLang="it-IT"/>
              <a:t> stile omogeneo per le slides</a:t>
            </a:r>
          </a:p>
          <a:p>
            <a:pPr algn="just">
              <a:spcBef>
                <a:spcPct val="50000"/>
              </a:spcBef>
            </a:pPr>
            <a:r>
              <a:rPr lang="it-IT" altLang="it-IT"/>
              <a:t>   della stessa lezione</a:t>
            </a:r>
          </a:p>
        </p:txBody>
      </p:sp>
      <p:pic>
        <p:nvPicPr>
          <p:cNvPr id="841744" name="Picture 16" descr="dizionario">
            <a:extLst>
              <a:ext uri="{FF2B5EF4-FFF2-40B4-BE49-F238E27FC236}">
                <a16:creationId xmlns:a16="http://schemas.microsoft.com/office/drawing/2014/main" id="{9578BB78-946A-4641-8DE7-4CE0837F564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3713" y="1196975"/>
            <a:ext cx="1873250" cy="123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761448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41742"/>
                                        </p:tgtEl>
                                        <p:attrNameLst>
                                          <p:attrName>style.visibility</p:attrName>
                                        </p:attrNameLst>
                                      </p:cBhvr>
                                      <p:to>
                                        <p:strVal val="visible"/>
                                      </p:to>
                                    </p:set>
                                    <p:animEffect transition="in" filter="box(in)">
                                      <p:cBhvr>
                                        <p:cTn id="7" dur="500"/>
                                        <p:tgtEl>
                                          <p:spTgt spid="8417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41743"/>
                                        </p:tgtEl>
                                        <p:attrNameLst>
                                          <p:attrName>style.visibility</p:attrName>
                                        </p:attrNameLst>
                                      </p:cBhvr>
                                      <p:to>
                                        <p:strVal val="visible"/>
                                      </p:to>
                                    </p:set>
                                    <p:animEffect transition="in" filter="box(in)">
                                      <p:cBhvr>
                                        <p:cTn id="12" dur="500"/>
                                        <p:tgtEl>
                                          <p:spTgt spid="8417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1742" grpId="0"/>
      <p:bldP spid="84174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1138" name="Rectangle 2">
            <a:extLst>
              <a:ext uri="{FF2B5EF4-FFF2-40B4-BE49-F238E27FC236}">
                <a16:creationId xmlns:a16="http://schemas.microsoft.com/office/drawing/2014/main" id="{6B222C09-EE37-5E40-BC8E-1109C434D65E}"/>
              </a:ext>
            </a:extLst>
          </p:cNvPr>
          <p:cNvSpPr>
            <a:spLocks noGrp="1" noChangeArrowheads="1"/>
          </p:cNvSpPr>
          <p:nvPr>
            <p:ph type="body" idx="1"/>
          </p:nvPr>
        </p:nvSpPr>
        <p:spPr>
          <a:xfrm>
            <a:off x="611188" y="2708275"/>
            <a:ext cx="7570787" cy="3024188"/>
          </a:xfrm>
        </p:spPr>
        <p:txBody>
          <a:bodyPr/>
          <a:lstStyle/>
          <a:p>
            <a:pPr algn="just">
              <a:buFontTx/>
              <a:buNone/>
            </a:pPr>
            <a:r>
              <a:rPr lang="it-IT" altLang="it-IT"/>
              <a:t>	L’intera attività professionale della formazione può essere scomposta in alcune fasi principali, ciascuna delle quali rimanda a competenze e tecniche specifiche per il suo corretto ed efficace sviluppo</a:t>
            </a:r>
          </a:p>
        </p:txBody>
      </p:sp>
      <p:sp>
        <p:nvSpPr>
          <p:cNvPr id="731139" name="Text Box 3">
            <a:extLst>
              <a:ext uri="{FF2B5EF4-FFF2-40B4-BE49-F238E27FC236}">
                <a16:creationId xmlns:a16="http://schemas.microsoft.com/office/drawing/2014/main" id="{7352963D-9293-E64D-AC6F-2AAAC8BB7040}"/>
              </a:ext>
            </a:extLst>
          </p:cNvPr>
          <p:cNvSpPr txBox="1">
            <a:spLocks noChangeArrowheads="1"/>
          </p:cNvSpPr>
          <p:nvPr/>
        </p:nvSpPr>
        <p:spPr bwMode="auto">
          <a:xfrm>
            <a:off x="1042988" y="1268413"/>
            <a:ext cx="576103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800" b="1">
                <a:solidFill>
                  <a:srgbClr val="FF0000"/>
                </a:solidFill>
                <a:effectLst>
                  <a:outerShdw blurRad="38100" dist="38100" dir="2700000" algn="tl">
                    <a:srgbClr val="C0C0C0"/>
                  </a:outerShdw>
                </a:effectLst>
              </a:rPr>
              <a:t>LE FASI DELLA FORMAZIONE</a:t>
            </a:r>
          </a:p>
        </p:txBody>
      </p:sp>
      <p:grpSp>
        <p:nvGrpSpPr>
          <p:cNvPr id="731140" name="Group 4">
            <a:extLst>
              <a:ext uri="{FF2B5EF4-FFF2-40B4-BE49-F238E27FC236}">
                <a16:creationId xmlns:a16="http://schemas.microsoft.com/office/drawing/2014/main" id="{EEB2E2F6-CDA4-9B49-A40C-0D94F80BAA36}"/>
              </a:ext>
            </a:extLst>
          </p:cNvPr>
          <p:cNvGrpSpPr>
            <a:grpSpLocks/>
          </p:cNvGrpSpPr>
          <p:nvPr/>
        </p:nvGrpSpPr>
        <p:grpSpPr bwMode="auto">
          <a:xfrm>
            <a:off x="6732588" y="188913"/>
            <a:ext cx="2103437" cy="2257425"/>
            <a:chOff x="1824" y="633"/>
            <a:chExt cx="2834" cy="2849"/>
          </a:xfrm>
        </p:grpSpPr>
        <p:sp>
          <p:nvSpPr>
            <p:cNvPr id="731141" name="Puzzle3">
              <a:extLst>
                <a:ext uri="{FF2B5EF4-FFF2-40B4-BE49-F238E27FC236}">
                  <a16:creationId xmlns:a16="http://schemas.microsoft.com/office/drawing/2014/main" id="{ADE814AC-344B-1A49-BCB5-5F138DEBE3EE}"/>
                </a:ext>
              </a:extLst>
            </p:cNvPr>
            <p:cNvSpPr>
              <a:spLocks noEditPoints="1" noChangeArrowheads="1"/>
            </p:cNvSpPr>
            <p:nvPr/>
          </p:nvSpPr>
          <p:spPr bwMode="auto">
            <a:xfrm>
              <a:off x="3204" y="633"/>
              <a:ext cx="1114" cy="1514"/>
            </a:xfrm>
            <a:custGeom>
              <a:avLst/>
              <a:gdLst>
                <a:gd name="T0" fmla="*/ 10391 w 21600"/>
                <a:gd name="T1" fmla="*/ 15806 h 21600"/>
                <a:gd name="T2" fmla="*/ 20551 w 21600"/>
                <a:gd name="T3" fmla="*/ 21088 h 21600"/>
                <a:gd name="T4" fmla="*/ 13180 w 21600"/>
                <a:gd name="T5" fmla="*/ 13801 h 21600"/>
                <a:gd name="T6" fmla="*/ 20551 w 21600"/>
                <a:gd name="T7" fmla="*/ 7025 h 21600"/>
                <a:gd name="T8" fmla="*/ 10500 w 21600"/>
                <a:gd name="T9" fmla="*/ 52 h 21600"/>
                <a:gd name="T10" fmla="*/ 692 w 21600"/>
                <a:gd name="T11" fmla="*/ 6802 h 21600"/>
                <a:gd name="T12" fmla="*/ 8064 w 21600"/>
                <a:gd name="T13" fmla="*/ 13526 h 21600"/>
                <a:gd name="T14" fmla="*/ 692 w 21600"/>
                <a:gd name="T15" fmla="*/ 21088 h 21600"/>
                <a:gd name="T16" fmla="*/ 2273 w 21600"/>
                <a:gd name="T17" fmla="*/ 7719 h 21600"/>
                <a:gd name="T18" fmla="*/ 19149 w 21600"/>
                <a:gd name="T19" fmla="*/ 202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a:lstStyle/>
            <a:p>
              <a:endParaRPr lang="it-IT"/>
            </a:p>
          </p:txBody>
        </p:sp>
        <p:sp>
          <p:nvSpPr>
            <p:cNvPr id="731142" name="Puzzle2">
              <a:extLst>
                <a:ext uri="{FF2B5EF4-FFF2-40B4-BE49-F238E27FC236}">
                  <a16:creationId xmlns:a16="http://schemas.microsoft.com/office/drawing/2014/main" id="{922776B3-2730-D440-B20E-E5BC3DF96DB4}"/>
                </a:ext>
              </a:extLst>
            </p:cNvPr>
            <p:cNvSpPr>
              <a:spLocks noEditPoints="1" noChangeArrowheads="1"/>
            </p:cNvSpPr>
            <p:nvPr/>
          </p:nvSpPr>
          <p:spPr bwMode="auto">
            <a:xfrm>
              <a:off x="2880" y="1736"/>
              <a:ext cx="1778" cy="1379"/>
            </a:xfrm>
            <a:custGeom>
              <a:avLst/>
              <a:gdLst>
                <a:gd name="T0" fmla="*/ 11 w 21600"/>
                <a:gd name="T1" fmla="*/ 13386 h 21600"/>
                <a:gd name="T2" fmla="*/ 4202 w 21600"/>
                <a:gd name="T3" fmla="*/ 21161 h 21600"/>
                <a:gd name="T4" fmla="*/ 10400 w 21600"/>
                <a:gd name="T5" fmla="*/ 13909 h 21600"/>
                <a:gd name="T6" fmla="*/ 16821 w 21600"/>
                <a:gd name="T7" fmla="*/ 21190 h 21600"/>
                <a:gd name="T8" fmla="*/ 21600 w 21600"/>
                <a:gd name="T9" fmla="*/ 15083 h 21600"/>
                <a:gd name="T10" fmla="*/ 16889 w 21600"/>
                <a:gd name="T11" fmla="*/ 5739 h 21600"/>
                <a:gd name="T12" fmla="*/ 10800 w 21600"/>
                <a:gd name="T13" fmla="*/ 28 h 21600"/>
                <a:gd name="T14" fmla="*/ 4202 w 21600"/>
                <a:gd name="T15" fmla="*/ 5894 h 21600"/>
                <a:gd name="T16" fmla="*/ 5388 w 21600"/>
                <a:gd name="T17" fmla="*/ 6742 h 21600"/>
                <a:gd name="T18" fmla="*/ 16177 w 21600"/>
                <a:gd name="T19" fmla="*/ 20441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a:lstStyle/>
            <a:p>
              <a:endParaRPr lang="it-IT"/>
            </a:p>
          </p:txBody>
        </p:sp>
        <p:sp>
          <p:nvSpPr>
            <p:cNvPr id="731143" name="Puzzle4">
              <a:extLst>
                <a:ext uri="{FF2B5EF4-FFF2-40B4-BE49-F238E27FC236}">
                  <a16:creationId xmlns:a16="http://schemas.microsoft.com/office/drawing/2014/main" id="{47ECB7EA-D0A5-1B41-8D89-8D6210EDD463}"/>
                </a:ext>
              </a:extLst>
            </p:cNvPr>
            <p:cNvSpPr>
              <a:spLocks noEditPoints="1" noChangeArrowheads="1"/>
            </p:cNvSpPr>
            <p:nvPr/>
          </p:nvSpPr>
          <p:spPr bwMode="auto">
            <a:xfrm>
              <a:off x="2192" y="1719"/>
              <a:ext cx="1072" cy="1763"/>
            </a:xfrm>
            <a:custGeom>
              <a:avLst/>
              <a:gdLst>
                <a:gd name="T0" fmla="*/ 8307 w 21600"/>
                <a:gd name="T1" fmla="*/ 11593 h 21600"/>
                <a:gd name="T2" fmla="*/ 453 w 21600"/>
                <a:gd name="T3" fmla="*/ 16938 h 21600"/>
                <a:gd name="T4" fmla="*/ 11500 w 21600"/>
                <a:gd name="T5" fmla="*/ 21600 h 21600"/>
                <a:gd name="T6" fmla="*/ 20920 w 21600"/>
                <a:gd name="T7" fmla="*/ 16751 h 21600"/>
                <a:gd name="T8" fmla="*/ 13972 w 21600"/>
                <a:gd name="T9" fmla="*/ 10888 h 21600"/>
                <a:gd name="T10" fmla="*/ 21033 w 21600"/>
                <a:gd name="T11" fmla="*/ 4716 h 21600"/>
                <a:gd name="T12" fmla="*/ 11102 w 21600"/>
                <a:gd name="T13" fmla="*/ 11 h 21600"/>
                <a:gd name="T14" fmla="*/ 453 w 21600"/>
                <a:gd name="T15" fmla="*/ 4716 h 21600"/>
                <a:gd name="T16" fmla="*/ 2076 w 21600"/>
                <a:gd name="T17" fmla="*/ 5664 h 21600"/>
                <a:gd name="T18" fmla="*/ 20203 w 21600"/>
                <a:gd name="T19" fmla="*/ 1598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a:lstStyle/>
            <a:p>
              <a:endParaRPr lang="it-IT"/>
            </a:p>
          </p:txBody>
        </p:sp>
        <p:sp>
          <p:nvSpPr>
            <p:cNvPr id="731144" name="Puzzle1">
              <a:extLst>
                <a:ext uri="{FF2B5EF4-FFF2-40B4-BE49-F238E27FC236}">
                  <a16:creationId xmlns:a16="http://schemas.microsoft.com/office/drawing/2014/main" id="{388AE9B7-8BAA-C04A-B128-0ECDE161DEC4}"/>
                </a:ext>
              </a:extLst>
            </p:cNvPr>
            <p:cNvSpPr>
              <a:spLocks noEditPoints="1" noChangeArrowheads="1"/>
            </p:cNvSpPr>
            <p:nvPr/>
          </p:nvSpPr>
          <p:spPr bwMode="auto">
            <a:xfrm>
              <a:off x="1824" y="1091"/>
              <a:ext cx="1800" cy="1051"/>
            </a:xfrm>
            <a:custGeom>
              <a:avLst/>
              <a:gdLst>
                <a:gd name="T0" fmla="*/ 16740 w 21600"/>
                <a:gd name="T1" fmla="*/ 21078 h 21600"/>
                <a:gd name="T2" fmla="*/ 16976 w 21600"/>
                <a:gd name="T3" fmla="*/ 521 h 21600"/>
                <a:gd name="T4" fmla="*/ 4725 w 21600"/>
                <a:gd name="T5" fmla="*/ 856 h 21600"/>
                <a:gd name="T6" fmla="*/ 5040 w 21600"/>
                <a:gd name="T7" fmla="*/ 21004 h 21600"/>
                <a:gd name="T8" fmla="*/ 10811 w 21600"/>
                <a:gd name="T9" fmla="*/ 12885 h 21600"/>
                <a:gd name="T10" fmla="*/ 10845 w 21600"/>
                <a:gd name="T11" fmla="*/ 8714 h 21600"/>
                <a:gd name="T12" fmla="*/ 21600 w 21600"/>
                <a:gd name="T13" fmla="*/ 10000 h 21600"/>
                <a:gd name="T14" fmla="*/ 56 w 21600"/>
                <a:gd name="T15" fmla="*/ 10000 h 21600"/>
                <a:gd name="T16" fmla="*/ 6086 w 21600"/>
                <a:gd name="T17" fmla="*/ 2569 h 21600"/>
                <a:gd name="T18" fmla="*/ 16132 w 21600"/>
                <a:gd name="T19" fmla="*/ 1955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a:lstStyle/>
            <a:p>
              <a:endParaRPr lang="it-IT"/>
            </a:p>
          </p:txBody>
        </p:sp>
      </p:grpSp>
    </p:spTree>
    <p:extLst>
      <p:ext uri="{BB962C8B-B14F-4D97-AF65-F5344CB8AC3E}">
        <p14:creationId xmlns:p14="http://schemas.microsoft.com/office/powerpoint/2010/main" val="386158507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8898" name="WordArt 2" descr="Dotted grid">
            <a:extLst>
              <a:ext uri="{FF2B5EF4-FFF2-40B4-BE49-F238E27FC236}">
                <a16:creationId xmlns:a16="http://schemas.microsoft.com/office/drawing/2014/main" id="{1B159369-8DC4-3346-9294-06F43E0C1A6B}"/>
              </a:ext>
            </a:extLst>
          </p:cNvPr>
          <p:cNvSpPr>
            <a:spLocks noChangeArrowheads="1" noChangeShapeType="1" noTextEdit="1"/>
          </p:cNvSpPr>
          <p:nvPr/>
        </p:nvSpPr>
        <p:spPr bwMode="auto">
          <a:xfrm>
            <a:off x="1476375" y="1628775"/>
            <a:ext cx="6840538" cy="352901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255"/>
              </a:avLst>
            </a:prstTxWarp>
          </a:bodyPr>
          <a:lstStyle/>
          <a:p>
            <a:r>
              <a:rPr lang="it-IT" sz="3600" kern="10">
                <a:blipFill dpi="0" rotWithShape="0">
                  <a:blip r:embed="rId3"/>
                  <a:srcRect/>
                  <a:tile tx="0" ty="0" sx="100000" sy="100000" flip="none" algn="tl"/>
                </a:blipFill>
                <a:effectLst>
                  <a:outerShdw dist="107763" dir="13500000" algn="ctr" rotWithShape="0">
                    <a:srgbClr val="C0C0C0">
                      <a:alpha val="50000"/>
                    </a:srgbClr>
                  </a:outerShdw>
                </a:effectLst>
                <a:latin typeface="Impact" panose="020B0806030902050204" pitchFamily="34" charset="0"/>
              </a:rPr>
              <a:t>VALUTAZIONE</a:t>
            </a:r>
          </a:p>
          <a:p>
            <a:r>
              <a:rPr lang="it-IT" sz="3600" kern="10">
                <a:blipFill dpi="0" rotWithShape="0">
                  <a:blip r:embed="rId3"/>
                  <a:srcRect/>
                  <a:tile tx="0" ty="0" sx="100000" sy="100000" flip="none" algn="tl"/>
                </a:blipFill>
                <a:effectLst>
                  <a:outerShdw dist="107763" dir="13500000" algn="ctr" rotWithShape="0">
                    <a:srgbClr val="C0C0C0">
                      <a:alpha val="50000"/>
                    </a:srgbClr>
                  </a:outerShdw>
                </a:effectLst>
                <a:latin typeface="Impact" panose="020B0806030902050204" pitchFamily="34" charset="0"/>
              </a:rPr>
              <a:t>DEI </a:t>
            </a:r>
          </a:p>
          <a:p>
            <a:r>
              <a:rPr lang="it-IT" sz="3600" kern="10">
                <a:blipFill dpi="0" rotWithShape="0">
                  <a:blip r:embed="rId3"/>
                  <a:srcRect/>
                  <a:tile tx="0" ty="0" sx="100000" sy="100000" flip="none" algn="tl"/>
                </a:blipFill>
                <a:effectLst>
                  <a:outerShdw dist="107763" dir="13500000" algn="ctr" rotWithShape="0">
                    <a:srgbClr val="C0C0C0">
                      <a:alpha val="50000"/>
                    </a:srgbClr>
                  </a:outerShdw>
                </a:effectLst>
                <a:latin typeface="Impact" panose="020B0806030902050204" pitchFamily="34" charset="0"/>
              </a:rPr>
              <a:t>RISULTATI</a:t>
            </a:r>
          </a:p>
        </p:txBody>
      </p:sp>
    </p:spTree>
    <p:extLst>
      <p:ext uri="{BB962C8B-B14F-4D97-AF65-F5344CB8AC3E}">
        <p14:creationId xmlns:p14="http://schemas.microsoft.com/office/powerpoint/2010/main" val="983763086"/>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5828" name="Text Box 4">
            <a:extLst>
              <a:ext uri="{FF2B5EF4-FFF2-40B4-BE49-F238E27FC236}">
                <a16:creationId xmlns:a16="http://schemas.microsoft.com/office/drawing/2014/main" id="{C6CA4A7B-2EEA-A844-8527-AAAB66C0DBD3}"/>
              </a:ext>
            </a:extLst>
          </p:cNvPr>
          <p:cNvSpPr txBox="1">
            <a:spLocks noChangeArrowheads="1"/>
          </p:cNvSpPr>
          <p:nvPr/>
        </p:nvSpPr>
        <p:spPr bwMode="auto">
          <a:xfrm>
            <a:off x="1979613" y="595313"/>
            <a:ext cx="5688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b="1" dirty="0">
                <a:solidFill>
                  <a:srgbClr val="FF0000"/>
                </a:solidFill>
                <a:effectLst>
                  <a:outerShdw blurRad="38100" dist="38100" dir="2700000" algn="tl">
                    <a:srgbClr val="C0C0C0"/>
                  </a:outerShdw>
                </a:effectLst>
              </a:rPr>
              <a:t>VALUTAZIONE DEI RISULTATI</a:t>
            </a:r>
          </a:p>
        </p:txBody>
      </p:sp>
      <p:sp>
        <p:nvSpPr>
          <p:cNvPr id="845829" name="Text Box 5">
            <a:extLst>
              <a:ext uri="{FF2B5EF4-FFF2-40B4-BE49-F238E27FC236}">
                <a16:creationId xmlns:a16="http://schemas.microsoft.com/office/drawing/2014/main" id="{97D74B85-D625-DC48-8645-FE35DBEE07EB}"/>
              </a:ext>
            </a:extLst>
          </p:cNvPr>
          <p:cNvSpPr txBox="1">
            <a:spLocks noChangeArrowheads="1"/>
          </p:cNvSpPr>
          <p:nvPr/>
        </p:nvSpPr>
        <p:spPr bwMode="auto">
          <a:xfrm>
            <a:off x="2411413" y="1557338"/>
            <a:ext cx="5040312"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it-IT" altLang="it-IT" sz="2000"/>
              <a:t>È il momento in cui si valuta l’effetto e l’efficacia dell’intervento formativo. Durante questa fase possono sorgere delle difficoltà relative alla rilevazione dei risultati</a:t>
            </a:r>
          </a:p>
        </p:txBody>
      </p:sp>
      <p:sp>
        <p:nvSpPr>
          <p:cNvPr id="845830" name="Text Box 6">
            <a:extLst>
              <a:ext uri="{FF2B5EF4-FFF2-40B4-BE49-F238E27FC236}">
                <a16:creationId xmlns:a16="http://schemas.microsoft.com/office/drawing/2014/main" id="{18F4F194-E62A-9244-9F94-AA63161B061A}"/>
              </a:ext>
            </a:extLst>
          </p:cNvPr>
          <p:cNvSpPr txBox="1">
            <a:spLocks noChangeArrowheads="1"/>
          </p:cNvSpPr>
          <p:nvPr/>
        </p:nvSpPr>
        <p:spPr bwMode="auto">
          <a:xfrm>
            <a:off x="611188" y="4076700"/>
            <a:ext cx="360045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it-IT" altLang="it-IT" sz="2000"/>
              <a:t>Per ovviare questo rischio è importante definire durante la fase di progettazione dei parametri qualitativi valutabili e quantitativi misurabili </a:t>
            </a:r>
          </a:p>
        </p:txBody>
      </p:sp>
      <p:sp>
        <p:nvSpPr>
          <p:cNvPr id="845831" name="Text Box 7">
            <a:extLst>
              <a:ext uri="{FF2B5EF4-FFF2-40B4-BE49-F238E27FC236}">
                <a16:creationId xmlns:a16="http://schemas.microsoft.com/office/drawing/2014/main" id="{6C157E8B-256D-E84B-A417-A208CE86B7DB}"/>
              </a:ext>
            </a:extLst>
          </p:cNvPr>
          <p:cNvSpPr txBox="1">
            <a:spLocks noChangeArrowheads="1"/>
          </p:cNvSpPr>
          <p:nvPr/>
        </p:nvSpPr>
        <p:spPr bwMode="auto">
          <a:xfrm>
            <a:off x="5435600" y="4941888"/>
            <a:ext cx="34559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it-IT" altLang="it-IT" sz="2000"/>
              <a:t>È altrettanto importante includere la valutazione nel processo formativo stesso</a:t>
            </a:r>
          </a:p>
        </p:txBody>
      </p:sp>
      <p:sp>
        <p:nvSpPr>
          <p:cNvPr id="845832" name="Line 8">
            <a:extLst>
              <a:ext uri="{FF2B5EF4-FFF2-40B4-BE49-F238E27FC236}">
                <a16:creationId xmlns:a16="http://schemas.microsoft.com/office/drawing/2014/main" id="{0B274FC6-01F8-AB46-AD25-878D0FAB0599}"/>
              </a:ext>
            </a:extLst>
          </p:cNvPr>
          <p:cNvSpPr>
            <a:spLocks noChangeShapeType="1"/>
          </p:cNvSpPr>
          <p:nvPr/>
        </p:nvSpPr>
        <p:spPr bwMode="auto">
          <a:xfrm flipH="1">
            <a:off x="1763713" y="3357563"/>
            <a:ext cx="792162" cy="647700"/>
          </a:xfrm>
          <a:prstGeom prst="line">
            <a:avLst/>
          </a:prstGeom>
          <a:noFill/>
          <a:ln w="28575">
            <a:solidFill>
              <a:schemeClr val="accent2"/>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
        <p:nvSpPr>
          <p:cNvPr id="845833" name="Line 9">
            <a:extLst>
              <a:ext uri="{FF2B5EF4-FFF2-40B4-BE49-F238E27FC236}">
                <a16:creationId xmlns:a16="http://schemas.microsoft.com/office/drawing/2014/main" id="{24A0EAAE-E1DF-AA40-86CB-E13E613B68DD}"/>
              </a:ext>
            </a:extLst>
          </p:cNvPr>
          <p:cNvSpPr>
            <a:spLocks noChangeShapeType="1"/>
          </p:cNvSpPr>
          <p:nvPr/>
        </p:nvSpPr>
        <p:spPr bwMode="auto">
          <a:xfrm>
            <a:off x="4356100" y="4724400"/>
            <a:ext cx="936625" cy="649288"/>
          </a:xfrm>
          <a:prstGeom prst="line">
            <a:avLst/>
          </a:prstGeom>
          <a:noFill/>
          <a:ln w="28575">
            <a:solidFill>
              <a:schemeClr val="accent2"/>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Tree>
    <p:extLst>
      <p:ext uri="{BB962C8B-B14F-4D97-AF65-F5344CB8AC3E}">
        <p14:creationId xmlns:p14="http://schemas.microsoft.com/office/powerpoint/2010/main" val="367529922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6852" name="Text Box 4">
            <a:extLst>
              <a:ext uri="{FF2B5EF4-FFF2-40B4-BE49-F238E27FC236}">
                <a16:creationId xmlns:a16="http://schemas.microsoft.com/office/drawing/2014/main" id="{D1E92664-A403-304B-B429-4C3C174F743C}"/>
              </a:ext>
            </a:extLst>
          </p:cNvPr>
          <p:cNvSpPr txBox="1">
            <a:spLocks noChangeArrowheads="1"/>
          </p:cNvSpPr>
          <p:nvPr/>
        </p:nvSpPr>
        <p:spPr bwMode="auto">
          <a:xfrm>
            <a:off x="1979613" y="595313"/>
            <a:ext cx="5688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b="1" dirty="0">
                <a:solidFill>
                  <a:srgbClr val="FF0000"/>
                </a:solidFill>
                <a:effectLst>
                  <a:outerShdw blurRad="38100" dist="38100" dir="2700000" algn="tl">
                    <a:srgbClr val="C0C0C0"/>
                  </a:outerShdw>
                </a:effectLst>
              </a:rPr>
              <a:t>VALUTAZIONE DEI RISULTATI</a:t>
            </a:r>
          </a:p>
        </p:txBody>
      </p:sp>
      <p:sp>
        <p:nvSpPr>
          <p:cNvPr id="846853" name="Text Box 5">
            <a:extLst>
              <a:ext uri="{FF2B5EF4-FFF2-40B4-BE49-F238E27FC236}">
                <a16:creationId xmlns:a16="http://schemas.microsoft.com/office/drawing/2014/main" id="{99BFE865-4BC3-174E-A2E8-4B02AB75565E}"/>
              </a:ext>
            </a:extLst>
          </p:cNvPr>
          <p:cNvSpPr txBox="1">
            <a:spLocks noChangeArrowheads="1"/>
          </p:cNvSpPr>
          <p:nvPr/>
        </p:nvSpPr>
        <p:spPr bwMode="auto">
          <a:xfrm>
            <a:off x="2771775" y="2133600"/>
            <a:ext cx="403225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a:t>PARTE INTEGRANTE E IMPRESCINDIBILE DI UN BUON PROCESSO FORMATIVO</a:t>
            </a:r>
          </a:p>
        </p:txBody>
      </p:sp>
      <p:sp>
        <p:nvSpPr>
          <p:cNvPr id="846854" name="Text Box 6">
            <a:extLst>
              <a:ext uri="{FF2B5EF4-FFF2-40B4-BE49-F238E27FC236}">
                <a16:creationId xmlns:a16="http://schemas.microsoft.com/office/drawing/2014/main" id="{0D233299-9612-134F-9B55-E0E0A3B49569}"/>
              </a:ext>
            </a:extLst>
          </p:cNvPr>
          <p:cNvSpPr txBox="1">
            <a:spLocks noChangeArrowheads="1"/>
          </p:cNvSpPr>
          <p:nvPr/>
        </p:nvSpPr>
        <p:spPr bwMode="auto">
          <a:xfrm>
            <a:off x="5219700" y="4799013"/>
            <a:ext cx="34544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it-IT" altLang="it-IT" sz="2000">
                <a:solidFill>
                  <a:srgbClr val="A50021"/>
                </a:solidFill>
              </a:rPr>
              <a:t>Il sistema di valutazione va costruito ad hoc come tutte le altre fasi del processo</a:t>
            </a:r>
          </a:p>
        </p:txBody>
      </p:sp>
      <p:sp>
        <p:nvSpPr>
          <p:cNvPr id="846855" name="Rectangle 7">
            <a:extLst>
              <a:ext uri="{FF2B5EF4-FFF2-40B4-BE49-F238E27FC236}">
                <a16:creationId xmlns:a16="http://schemas.microsoft.com/office/drawing/2014/main" id="{0E1C0EC5-5928-704C-AFE2-A5ED3740CE1A}"/>
              </a:ext>
            </a:extLst>
          </p:cNvPr>
          <p:cNvSpPr>
            <a:spLocks noChangeArrowheads="1"/>
          </p:cNvSpPr>
          <p:nvPr/>
        </p:nvSpPr>
        <p:spPr bwMode="auto">
          <a:xfrm>
            <a:off x="971550" y="4797425"/>
            <a:ext cx="331152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it-IT" altLang="it-IT" sz="2000">
                <a:solidFill>
                  <a:srgbClr val="A50021"/>
                </a:solidFill>
              </a:rPr>
              <a:t>Non esistono sistemi di valutazione standard e universalmente validi</a:t>
            </a:r>
          </a:p>
        </p:txBody>
      </p:sp>
      <p:sp>
        <p:nvSpPr>
          <p:cNvPr id="846856" name="Line 8">
            <a:extLst>
              <a:ext uri="{FF2B5EF4-FFF2-40B4-BE49-F238E27FC236}">
                <a16:creationId xmlns:a16="http://schemas.microsoft.com/office/drawing/2014/main" id="{7B80E414-51A6-334A-AA95-3CC5F34D65AB}"/>
              </a:ext>
            </a:extLst>
          </p:cNvPr>
          <p:cNvSpPr>
            <a:spLocks noChangeShapeType="1"/>
          </p:cNvSpPr>
          <p:nvPr/>
        </p:nvSpPr>
        <p:spPr bwMode="auto">
          <a:xfrm>
            <a:off x="4716463" y="4724400"/>
            <a:ext cx="0" cy="1368425"/>
          </a:xfrm>
          <a:prstGeom prst="line">
            <a:avLst/>
          </a:prstGeom>
          <a:noFill/>
          <a:ln w="38100">
            <a:solidFill>
              <a:schemeClr val="accent2"/>
            </a:solidFill>
            <a:round/>
            <a:headEnd/>
            <a:tailEn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pic>
        <p:nvPicPr>
          <p:cNvPr id="846857" name="Picture 9" descr="j0312474">
            <a:extLst>
              <a:ext uri="{FF2B5EF4-FFF2-40B4-BE49-F238E27FC236}">
                <a16:creationId xmlns:a16="http://schemas.microsoft.com/office/drawing/2014/main" id="{505071FA-052C-9E4D-95CA-AAE15C8BD82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5825" y="1268413"/>
            <a:ext cx="1247775" cy="149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233671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0948" name="Text Box 4">
            <a:extLst>
              <a:ext uri="{FF2B5EF4-FFF2-40B4-BE49-F238E27FC236}">
                <a16:creationId xmlns:a16="http://schemas.microsoft.com/office/drawing/2014/main" id="{99C45A5F-070A-3E4B-B3B5-B47633F54F16}"/>
              </a:ext>
            </a:extLst>
          </p:cNvPr>
          <p:cNvSpPr txBox="1">
            <a:spLocks noChangeArrowheads="1"/>
          </p:cNvSpPr>
          <p:nvPr/>
        </p:nvSpPr>
        <p:spPr bwMode="auto">
          <a:xfrm>
            <a:off x="1979613" y="595313"/>
            <a:ext cx="5688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b="1" dirty="0">
                <a:solidFill>
                  <a:srgbClr val="FF0000"/>
                </a:solidFill>
                <a:effectLst>
                  <a:outerShdw blurRad="38100" dist="38100" dir="2700000" algn="tl">
                    <a:srgbClr val="C0C0C0"/>
                  </a:outerShdw>
                </a:effectLst>
              </a:rPr>
              <a:t>VALUTAZIONE DEI RISULTATI</a:t>
            </a:r>
          </a:p>
        </p:txBody>
      </p:sp>
      <p:sp>
        <p:nvSpPr>
          <p:cNvPr id="850949" name="Text Box 5">
            <a:extLst>
              <a:ext uri="{FF2B5EF4-FFF2-40B4-BE49-F238E27FC236}">
                <a16:creationId xmlns:a16="http://schemas.microsoft.com/office/drawing/2014/main" id="{A9764CDE-6A3D-C146-BD28-DD9CFE9E1A62}"/>
              </a:ext>
            </a:extLst>
          </p:cNvPr>
          <p:cNvSpPr txBox="1">
            <a:spLocks noChangeArrowheads="1"/>
          </p:cNvSpPr>
          <p:nvPr/>
        </p:nvSpPr>
        <p:spPr bwMode="auto">
          <a:xfrm>
            <a:off x="3155950" y="1628775"/>
            <a:ext cx="32877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2400"/>
              <a:t>Quali risultati valutare?</a:t>
            </a:r>
          </a:p>
        </p:txBody>
      </p:sp>
      <p:sp>
        <p:nvSpPr>
          <p:cNvPr id="850950" name="Text Box 6">
            <a:extLst>
              <a:ext uri="{FF2B5EF4-FFF2-40B4-BE49-F238E27FC236}">
                <a16:creationId xmlns:a16="http://schemas.microsoft.com/office/drawing/2014/main" id="{55B98D1E-0D38-BE40-830B-706F776EFAED}"/>
              </a:ext>
            </a:extLst>
          </p:cNvPr>
          <p:cNvSpPr txBox="1">
            <a:spLocks noChangeArrowheads="1"/>
          </p:cNvSpPr>
          <p:nvPr/>
        </p:nvSpPr>
        <p:spPr bwMode="auto">
          <a:xfrm>
            <a:off x="971550" y="2636838"/>
            <a:ext cx="439261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it-IT" altLang="it-IT"/>
              <a:t>I cambiamenti dei comportamenti che portano modifiche vantaggiose per l’organizzazione</a:t>
            </a:r>
          </a:p>
        </p:txBody>
      </p:sp>
      <p:sp>
        <p:nvSpPr>
          <p:cNvPr id="850951" name="Text Box 7">
            <a:extLst>
              <a:ext uri="{FF2B5EF4-FFF2-40B4-BE49-F238E27FC236}">
                <a16:creationId xmlns:a16="http://schemas.microsoft.com/office/drawing/2014/main" id="{AE2229EF-6238-204E-88C5-3FECFBE3B5D8}"/>
              </a:ext>
            </a:extLst>
          </p:cNvPr>
          <p:cNvSpPr txBox="1">
            <a:spLocks noChangeArrowheads="1"/>
          </p:cNvSpPr>
          <p:nvPr/>
        </p:nvSpPr>
        <p:spPr bwMode="auto">
          <a:xfrm>
            <a:off x="971550" y="4508500"/>
            <a:ext cx="3600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it-IT" altLang="it-IT"/>
              <a:t>I risultati aspettati e formulati a priori in termini di obiettivi</a:t>
            </a:r>
          </a:p>
        </p:txBody>
      </p:sp>
      <p:sp>
        <p:nvSpPr>
          <p:cNvPr id="850952" name="Rectangle 8">
            <a:extLst>
              <a:ext uri="{FF2B5EF4-FFF2-40B4-BE49-F238E27FC236}">
                <a16:creationId xmlns:a16="http://schemas.microsoft.com/office/drawing/2014/main" id="{C801B799-5B8F-7041-A12D-1F2E9DAFCD0C}"/>
              </a:ext>
            </a:extLst>
          </p:cNvPr>
          <p:cNvSpPr>
            <a:spLocks noChangeArrowheads="1"/>
          </p:cNvSpPr>
          <p:nvPr/>
        </p:nvSpPr>
        <p:spPr bwMode="auto">
          <a:xfrm>
            <a:off x="5435600" y="4543425"/>
            <a:ext cx="316865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it-IT" altLang="it-IT"/>
              <a:t>(altri eventuali risultati sono da imputare più al caso e alla fortuna che ad un preciso disegno)</a:t>
            </a:r>
          </a:p>
        </p:txBody>
      </p:sp>
      <p:sp>
        <p:nvSpPr>
          <p:cNvPr id="850953" name="Line 9">
            <a:extLst>
              <a:ext uri="{FF2B5EF4-FFF2-40B4-BE49-F238E27FC236}">
                <a16:creationId xmlns:a16="http://schemas.microsoft.com/office/drawing/2014/main" id="{7673345A-DC37-E347-BD85-EB9E99A0ABC5}"/>
              </a:ext>
            </a:extLst>
          </p:cNvPr>
          <p:cNvSpPr>
            <a:spLocks noChangeShapeType="1"/>
          </p:cNvSpPr>
          <p:nvPr/>
        </p:nvSpPr>
        <p:spPr bwMode="auto">
          <a:xfrm>
            <a:off x="4211638" y="5013325"/>
            <a:ext cx="936625" cy="0"/>
          </a:xfrm>
          <a:prstGeom prst="line">
            <a:avLst/>
          </a:prstGeom>
          <a:noFill/>
          <a:ln w="28575">
            <a:solidFill>
              <a:schemeClr val="accent2"/>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pic>
        <p:nvPicPr>
          <p:cNvPr id="850954" name="Picture 10" descr="obiettivo">
            <a:extLst>
              <a:ext uri="{FF2B5EF4-FFF2-40B4-BE49-F238E27FC236}">
                <a16:creationId xmlns:a16="http://schemas.microsoft.com/office/drawing/2014/main" id="{B68D3E35-4618-A941-8481-AE8F9B8740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7763" y="2492375"/>
            <a:ext cx="1944687" cy="1547813"/>
          </a:xfrm>
          <a:prstGeom prst="rect">
            <a:avLst/>
          </a:prstGeom>
          <a:solidFill>
            <a:srgbClr val="FFFF99"/>
          </a:solidFill>
          <a:effectLst>
            <a:prstShdw prst="shdw13" dist="53882" dir="13500000">
              <a:srgbClr val="808080">
                <a:alpha val="50000"/>
              </a:srgbClr>
            </a:prstShdw>
          </a:effectLst>
        </p:spPr>
      </p:pic>
    </p:spTree>
    <p:extLst>
      <p:ext uri="{BB962C8B-B14F-4D97-AF65-F5344CB8AC3E}">
        <p14:creationId xmlns:p14="http://schemas.microsoft.com/office/powerpoint/2010/main" val="382344306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1972" name="Text Box 4">
            <a:extLst>
              <a:ext uri="{FF2B5EF4-FFF2-40B4-BE49-F238E27FC236}">
                <a16:creationId xmlns:a16="http://schemas.microsoft.com/office/drawing/2014/main" id="{56593FDE-6E3A-A348-9380-9BD8C696D429}"/>
              </a:ext>
            </a:extLst>
          </p:cNvPr>
          <p:cNvSpPr txBox="1">
            <a:spLocks noChangeArrowheads="1"/>
          </p:cNvSpPr>
          <p:nvPr/>
        </p:nvSpPr>
        <p:spPr bwMode="auto">
          <a:xfrm>
            <a:off x="1979613" y="595313"/>
            <a:ext cx="5688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b="1" dirty="0">
                <a:solidFill>
                  <a:srgbClr val="FF0000"/>
                </a:solidFill>
                <a:effectLst>
                  <a:outerShdw blurRad="38100" dist="38100" dir="2700000" algn="tl">
                    <a:srgbClr val="C0C0C0"/>
                  </a:outerShdw>
                </a:effectLst>
              </a:rPr>
              <a:t>AUDITING DELLA FORMAZIONE</a:t>
            </a:r>
          </a:p>
        </p:txBody>
      </p:sp>
      <p:sp>
        <p:nvSpPr>
          <p:cNvPr id="851973" name="Text Box 5">
            <a:extLst>
              <a:ext uri="{FF2B5EF4-FFF2-40B4-BE49-F238E27FC236}">
                <a16:creationId xmlns:a16="http://schemas.microsoft.com/office/drawing/2014/main" id="{C52FAC11-A552-C94F-AEBD-034630D86475}"/>
              </a:ext>
            </a:extLst>
          </p:cNvPr>
          <p:cNvSpPr txBox="1">
            <a:spLocks noChangeArrowheads="1"/>
          </p:cNvSpPr>
          <p:nvPr/>
        </p:nvSpPr>
        <p:spPr bwMode="auto">
          <a:xfrm>
            <a:off x="2362200" y="1773238"/>
            <a:ext cx="4946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b="1">
                <a:solidFill>
                  <a:srgbClr val="A50021"/>
                </a:solidFill>
              </a:rPr>
              <a:t>CONTROLLO DEL PROCESSO FORMATIVO</a:t>
            </a:r>
          </a:p>
        </p:txBody>
      </p:sp>
      <p:sp>
        <p:nvSpPr>
          <p:cNvPr id="851974" name="AutoShape 6">
            <a:extLst>
              <a:ext uri="{FF2B5EF4-FFF2-40B4-BE49-F238E27FC236}">
                <a16:creationId xmlns:a16="http://schemas.microsoft.com/office/drawing/2014/main" id="{99B2D6BF-FE93-3A46-8B62-0888743F5C35}"/>
              </a:ext>
            </a:extLst>
          </p:cNvPr>
          <p:cNvSpPr>
            <a:spLocks noChangeArrowheads="1"/>
          </p:cNvSpPr>
          <p:nvPr/>
        </p:nvSpPr>
        <p:spPr bwMode="auto">
          <a:xfrm>
            <a:off x="4716463" y="1196975"/>
            <a:ext cx="215900" cy="431800"/>
          </a:xfrm>
          <a:prstGeom prst="downArrow">
            <a:avLst>
              <a:gd name="adj1" fmla="val 50000"/>
              <a:gd name="adj2" fmla="val 50000"/>
            </a:avLst>
          </a:prstGeom>
          <a:solidFill>
            <a:srgbClr val="00CC00"/>
          </a:solidFill>
          <a:ln w="12700">
            <a:solidFill>
              <a:schemeClr val="bg1"/>
            </a:solidFill>
            <a:miter lim="800000"/>
            <a:headEnd/>
            <a:tailEnd/>
          </a:ln>
          <a:effectLst>
            <a:prstShdw prst="shdw13" dist="53882" dir="13500000">
              <a:schemeClr val="bg2">
                <a:alpha val="50000"/>
              </a:schemeClr>
            </a:prstShdw>
          </a:effectLst>
        </p:spPr>
        <p:txBody>
          <a:bodyPr wrap="none" anchor="ctr"/>
          <a:lstStyle/>
          <a:p>
            <a:endParaRPr lang="it-IT"/>
          </a:p>
        </p:txBody>
      </p:sp>
      <p:sp>
        <p:nvSpPr>
          <p:cNvPr id="851975" name="Text Box 7">
            <a:extLst>
              <a:ext uri="{FF2B5EF4-FFF2-40B4-BE49-F238E27FC236}">
                <a16:creationId xmlns:a16="http://schemas.microsoft.com/office/drawing/2014/main" id="{428F7273-9EF3-FE45-A35C-4D402BE9FFA7}"/>
              </a:ext>
            </a:extLst>
          </p:cNvPr>
          <p:cNvSpPr txBox="1">
            <a:spLocks noChangeArrowheads="1"/>
          </p:cNvSpPr>
          <p:nvPr/>
        </p:nvSpPr>
        <p:spPr bwMode="auto">
          <a:xfrm>
            <a:off x="971550" y="2852738"/>
            <a:ext cx="3244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a:t>Trascende la pura valutazione</a:t>
            </a:r>
          </a:p>
        </p:txBody>
      </p:sp>
      <p:sp>
        <p:nvSpPr>
          <p:cNvPr id="851976" name="Text Box 8">
            <a:extLst>
              <a:ext uri="{FF2B5EF4-FFF2-40B4-BE49-F238E27FC236}">
                <a16:creationId xmlns:a16="http://schemas.microsoft.com/office/drawing/2014/main" id="{5FB6A6D1-C62B-8A4D-A105-7218F7FEB140}"/>
              </a:ext>
            </a:extLst>
          </p:cNvPr>
          <p:cNvSpPr txBox="1">
            <a:spLocks noChangeArrowheads="1"/>
          </p:cNvSpPr>
          <p:nvPr/>
        </p:nvSpPr>
        <p:spPr bwMode="auto">
          <a:xfrm>
            <a:off x="900113" y="3789363"/>
            <a:ext cx="4967287"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it-IT" altLang="it-IT"/>
              <a:t>Si considera tutto ciò che avviene durante il processo di formazione ma che non ha a che fare con la formazione (modifiche al di fuori dell’azione formativa)</a:t>
            </a:r>
          </a:p>
        </p:txBody>
      </p:sp>
      <p:sp>
        <p:nvSpPr>
          <p:cNvPr id="851977" name="Text Box 9">
            <a:extLst>
              <a:ext uri="{FF2B5EF4-FFF2-40B4-BE49-F238E27FC236}">
                <a16:creationId xmlns:a16="http://schemas.microsoft.com/office/drawing/2014/main" id="{BF51916B-5A77-B341-BC0A-27BD4E7E6679}"/>
              </a:ext>
            </a:extLst>
          </p:cNvPr>
          <p:cNvSpPr txBox="1">
            <a:spLocks noChangeArrowheads="1"/>
          </p:cNvSpPr>
          <p:nvPr/>
        </p:nvSpPr>
        <p:spPr bwMode="auto">
          <a:xfrm>
            <a:off x="900113" y="5334000"/>
            <a:ext cx="4967287"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it-IT" altLang="it-IT"/>
              <a:t>Le attese dei soggetti coinvolti dovrebbero coincidere con quelle del formatore. A tal fine potrebbero essere utili le dichiarazioni d’intenti verbali e scritte</a:t>
            </a:r>
          </a:p>
        </p:txBody>
      </p:sp>
    </p:spTree>
    <p:extLst>
      <p:ext uri="{BB962C8B-B14F-4D97-AF65-F5344CB8AC3E}">
        <p14:creationId xmlns:p14="http://schemas.microsoft.com/office/powerpoint/2010/main" val="68367487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2996" name="Text Box 4">
            <a:extLst>
              <a:ext uri="{FF2B5EF4-FFF2-40B4-BE49-F238E27FC236}">
                <a16:creationId xmlns:a16="http://schemas.microsoft.com/office/drawing/2014/main" id="{38399660-437E-A340-BF5F-AA7BA62CE11C}"/>
              </a:ext>
            </a:extLst>
          </p:cNvPr>
          <p:cNvSpPr txBox="1">
            <a:spLocks noChangeArrowheads="1"/>
          </p:cNvSpPr>
          <p:nvPr/>
        </p:nvSpPr>
        <p:spPr bwMode="auto">
          <a:xfrm>
            <a:off x="1979613" y="811213"/>
            <a:ext cx="5688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b="1" dirty="0">
                <a:solidFill>
                  <a:srgbClr val="FF0000"/>
                </a:solidFill>
                <a:effectLst>
                  <a:outerShdw blurRad="38100" dist="38100" dir="2700000" algn="tl">
                    <a:srgbClr val="C0C0C0"/>
                  </a:outerShdw>
                </a:effectLst>
              </a:rPr>
              <a:t>AUDITING DELLA FORMAZIONE</a:t>
            </a:r>
          </a:p>
        </p:txBody>
      </p:sp>
      <p:sp>
        <p:nvSpPr>
          <p:cNvPr id="852997" name="Text Box 5">
            <a:extLst>
              <a:ext uri="{FF2B5EF4-FFF2-40B4-BE49-F238E27FC236}">
                <a16:creationId xmlns:a16="http://schemas.microsoft.com/office/drawing/2014/main" id="{9D033EBE-65D0-4D44-8099-D01378519792}"/>
              </a:ext>
            </a:extLst>
          </p:cNvPr>
          <p:cNvSpPr txBox="1">
            <a:spLocks noChangeArrowheads="1"/>
          </p:cNvSpPr>
          <p:nvPr/>
        </p:nvSpPr>
        <p:spPr bwMode="auto">
          <a:xfrm>
            <a:off x="3706813" y="2349500"/>
            <a:ext cx="5113337"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it-IT" altLang="it-IT">
                <a:solidFill>
                  <a:schemeClr val="accent2"/>
                </a:solidFill>
              </a:rPr>
              <a:t>QUESTIONARI</a:t>
            </a:r>
            <a:r>
              <a:rPr lang="it-IT" altLang="it-IT"/>
              <a:t> a caldo circa l’intervento appena erogato da somministrare con modalità anonima a tutti i partecipanti</a:t>
            </a:r>
          </a:p>
        </p:txBody>
      </p:sp>
      <p:sp>
        <p:nvSpPr>
          <p:cNvPr id="852998" name="Text Box 6">
            <a:extLst>
              <a:ext uri="{FF2B5EF4-FFF2-40B4-BE49-F238E27FC236}">
                <a16:creationId xmlns:a16="http://schemas.microsoft.com/office/drawing/2014/main" id="{A61FDEE0-40B4-0547-A4BA-2A0723D9B8AF}"/>
              </a:ext>
            </a:extLst>
          </p:cNvPr>
          <p:cNvSpPr txBox="1">
            <a:spLocks noChangeArrowheads="1"/>
          </p:cNvSpPr>
          <p:nvPr/>
        </p:nvSpPr>
        <p:spPr bwMode="auto">
          <a:xfrm>
            <a:off x="3706813" y="3738563"/>
            <a:ext cx="5113337"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it-IT" altLang="it-IT">
                <a:solidFill>
                  <a:schemeClr val="accent2"/>
                </a:solidFill>
              </a:rPr>
              <a:t>COLLOQUI</a:t>
            </a:r>
            <a:r>
              <a:rPr lang="it-IT" altLang="it-IT"/>
              <a:t> di analisi ex ante ed ex post con i capi delle risorse da formare/formate sulla misurazione dei risultati</a:t>
            </a:r>
          </a:p>
        </p:txBody>
      </p:sp>
      <p:sp>
        <p:nvSpPr>
          <p:cNvPr id="852999" name="Text Box 7">
            <a:extLst>
              <a:ext uri="{FF2B5EF4-FFF2-40B4-BE49-F238E27FC236}">
                <a16:creationId xmlns:a16="http://schemas.microsoft.com/office/drawing/2014/main" id="{FE8F6D6A-E013-9C47-A873-72191934DACF}"/>
              </a:ext>
            </a:extLst>
          </p:cNvPr>
          <p:cNvSpPr txBox="1">
            <a:spLocks noChangeArrowheads="1"/>
          </p:cNvSpPr>
          <p:nvPr/>
        </p:nvSpPr>
        <p:spPr bwMode="auto">
          <a:xfrm>
            <a:off x="3706813" y="5178425"/>
            <a:ext cx="51133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it-IT" altLang="it-IT">
                <a:solidFill>
                  <a:schemeClr val="accent2"/>
                </a:solidFill>
              </a:rPr>
              <a:t>COLLOQUI</a:t>
            </a:r>
            <a:r>
              <a:rPr lang="it-IT" altLang="it-IT"/>
              <a:t> e </a:t>
            </a:r>
            <a:r>
              <a:rPr lang="it-IT" altLang="it-IT">
                <a:solidFill>
                  <a:schemeClr val="accent2"/>
                </a:solidFill>
              </a:rPr>
              <a:t>WORKSHOP FAMILY</a:t>
            </a:r>
          </a:p>
        </p:txBody>
      </p:sp>
      <p:sp>
        <p:nvSpPr>
          <p:cNvPr id="853000" name="Text Box 8">
            <a:extLst>
              <a:ext uri="{FF2B5EF4-FFF2-40B4-BE49-F238E27FC236}">
                <a16:creationId xmlns:a16="http://schemas.microsoft.com/office/drawing/2014/main" id="{012485C1-C799-7742-8DDD-A0133855CBE2}"/>
              </a:ext>
            </a:extLst>
          </p:cNvPr>
          <p:cNvSpPr txBox="1">
            <a:spLocks noChangeArrowheads="1"/>
          </p:cNvSpPr>
          <p:nvPr/>
        </p:nvSpPr>
        <p:spPr bwMode="auto">
          <a:xfrm>
            <a:off x="250825" y="3357563"/>
            <a:ext cx="230505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b="1">
                <a:solidFill>
                  <a:srgbClr val="A50021"/>
                </a:solidFill>
              </a:rPr>
              <a:t>STRUMENTI PER MISURARE LE</a:t>
            </a:r>
          </a:p>
          <a:p>
            <a:r>
              <a:rPr lang="it-IT" altLang="it-IT" b="1">
                <a:solidFill>
                  <a:srgbClr val="A50021"/>
                </a:solidFill>
              </a:rPr>
              <a:t>MODIFICHE CULTURALI</a:t>
            </a:r>
          </a:p>
        </p:txBody>
      </p:sp>
      <p:sp>
        <p:nvSpPr>
          <p:cNvPr id="853001" name="Line 9">
            <a:extLst>
              <a:ext uri="{FF2B5EF4-FFF2-40B4-BE49-F238E27FC236}">
                <a16:creationId xmlns:a16="http://schemas.microsoft.com/office/drawing/2014/main" id="{6CBF32F7-B4CF-EC4B-8A9E-00900A34E134}"/>
              </a:ext>
            </a:extLst>
          </p:cNvPr>
          <p:cNvSpPr>
            <a:spLocks noChangeShapeType="1"/>
          </p:cNvSpPr>
          <p:nvPr/>
        </p:nvSpPr>
        <p:spPr bwMode="auto">
          <a:xfrm>
            <a:off x="2555875" y="3933825"/>
            <a:ext cx="360363" cy="0"/>
          </a:xfrm>
          <a:prstGeom prst="line">
            <a:avLst/>
          </a:prstGeom>
          <a:noFill/>
          <a:ln w="28575">
            <a:solidFill>
              <a:schemeClr val="accent2"/>
            </a:solidFill>
            <a:round/>
            <a:headEnd/>
            <a:tailEn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
        <p:nvSpPr>
          <p:cNvPr id="853002" name="Line 10">
            <a:extLst>
              <a:ext uri="{FF2B5EF4-FFF2-40B4-BE49-F238E27FC236}">
                <a16:creationId xmlns:a16="http://schemas.microsoft.com/office/drawing/2014/main" id="{3B447621-CCF3-F34C-A22D-E7354AB1598A}"/>
              </a:ext>
            </a:extLst>
          </p:cNvPr>
          <p:cNvSpPr>
            <a:spLocks noChangeShapeType="1"/>
          </p:cNvSpPr>
          <p:nvPr/>
        </p:nvSpPr>
        <p:spPr bwMode="auto">
          <a:xfrm>
            <a:off x="2916238" y="2781300"/>
            <a:ext cx="0" cy="2592388"/>
          </a:xfrm>
          <a:prstGeom prst="line">
            <a:avLst/>
          </a:prstGeom>
          <a:noFill/>
          <a:ln w="28575">
            <a:solidFill>
              <a:schemeClr val="accent2"/>
            </a:solidFill>
            <a:round/>
            <a:headEnd/>
            <a:tailEn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
        <p:nvSpPr>
          <p:cNvPr id="853003" name="Line 11">
            <a:extLst>
              <a:ext uri="{FF2B5EF4-FFF2-40B4-BE49-F238E27FC236}">
                <a16:creationId xmlns:a16="http://schemas.microsoft.com/office/drawing/2014/main" id="{EC9F73D1-A279-6A4D-95E1-8108C8BF09AE}"/>
              </a:ext>
            </a:extLst>
          </p:cNvPr>
          <p:cNvSpPr>
            <a:spLocks noChangeShapeType="1"/>
          </p:cNvSpPr>
          <p:nvPr/>
        </p:nvSpPr>
        <p:spPr bwMode="auto">
          <a:xfrm>
            <a:off x="2916238" y="5373688"/>
            <a:ext cx="647700" cy="0"/>
          </a:xfrm>
          <a:prstGeom prst="line">
            <a:avLst/>
          </a:prstGeom>
          <a:noFill/>
          <a:ln w="28575">
            <a:solidFill>
              <a:schemeClr val="accent2"/>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
        <p:nvSpPr>
          <p:cNvPr id="853004" name="Line 12">
            <a:extLst>
              <a:ext uri="{FF2B5EF4-FFF2-40B4-BE49-F238E27FC236}">
                <a16:creationId xmlns:a16="http://schemas.microsoft.com/office/drawing/2014/main" id="{7DCA7AF5-0169-004B-AD80-C00216D1A286}"/>
              </a:ext>
            </a:extLst>
          </p:cNvPr>
          <p:cNvSpPr>
            <a:spLocks noChangeShapeType="1"/>
          </p:cNvSpPr>
          <p:nvPr/>
        </p:nvSpPr>
        <p:spPr bwMode="auto">
          <a:xfrm>
            <a:off x="2916238" y="2781300"/>
            <a:ext cx="647700" cy="0"/>
          </a:xfrm>
          <a:prstGeom prst="line">
            <a:avLst/>
          </a:prstGeom>
          <a:noFill/>
          <a:ln w="28575">
            <a:solidFill>
              <a:schemeClr val="accent2"/>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
        <p:nvSpPr>
          <p:cNvPr id="853005" name="Line 13">
            <a:extLst>
              <a:ext uri="{FF2B5EF4-FFF2-40B4-BE49-F238E27FC236}">
                <a16:creationId xmlns:a16="http://schemas.microsoft.com/office/drawing/2014/main" id="{2DC69D40-C090-834D-A52E-4AC643EBF4A4}"/>
              </a:ext>
            </a:extLst>
          </p:cNvPr>
          <p:cNvSpPr>
            <a:spLocks noChangeShapeType="1"/>
          </p:cNvSpPr>
          <p:nvPr/>
        </p:nvSpPr>
        <p:spPr bwMode="auto">
          <a:xfrm>
            <a:off x="2916238" y="3933825"/>
            <a:ext cx="647700" cy="0"/>
          </a:xfrm>
          <a:prstGeom prst="line">
            <a:avLst/>
          </a:prstGeom>
          <a:noFill/>
          <a:ln w="28575">
            <a:solidFill>
              <a:schemeClr val="accent2"/>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Tree>
    <p:extLst>
      <p:ext uri="{BB962C8B-B14F-4D97-AF65-F5344CB8AC3E}">
        <p14:creationId xmlns:p14="http://schemas.microsoft.com/office/powerpoint/2010/main" val="238101642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4020" name="Text Box 4">
            <a:extLst>
              <a:ext uri="{FF2B5EF4-FFF2-40B4-BE49-F238E27FC236}">
                <a16:creationId xmlns:a16="http://schemas.microsoft.com/office/drawing/2014/main" id="{F086C387-3C2E-BA4C-9FB1-6D0A7148DBBE}"/>
              </a:ext>
            </a:extLst>
          </p:cNvPr>
          <p:cNvSpPr txBox="1">
            <a:spLocks noChangeArrowheads="1"/>
          </p:cNvSpPr>
          <p:nvPr/>
        </p:nvSpPr>
        <p:spPr bwMode="auto">
          <a:xfrm>
            <a:off x="2195736" y="417496"/>
            <a:ext cx="5688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b="1" dirty="0">
                <a:solidFill>
                  <a:srgbClr val="FF0000"/>
                </a:solidFill>
                <a:effectLst>
                  <a:outerShdw blurRad="38100" dist="38100" dir="2700000" algn="tl">
                    <a:srgbClr val="C0C0C0"/>
                  </a:outerShdw>
                </a:effectLst>
              </a:rPr>
              <a:t>AUDITING DELLA FORMAZIONE</a:t>
            </a:r>
          </a:p>
        </p:txBody>
      </p:sp>
      <p:sp>
        <p:nvSpPr>
          <p:cNvPr id="854021" name="Text Box 5">
            <a:extLst>
              <a:ext uri="{FF2B5EF4-FFF2-40B4-BE49-F238E27FC236}">
                <a16:creationId xmlns:a16="http://schemas.microsoft.com/office/drawing/2014/main" id="{589713AC-15C2-3D4C-9C21-BE6F841D9D9B}"/>
              </a:ext>
            </a:extLst>
          </p:cNvPr>
          <p:cNvSpPr txBox="1">
            <a:spLocks noChangeArrowheads="1"/>
          </p:cNvSpPr>
          <p:nvPr/>
        </p:nvSpPr>
        <p:spPr bwMode="auto">
          <a:xfrm>
            <a:off x="3706813" y="1412875"/>
            <a:ext cx="5113337"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it-IT" altLang="it-IT"/>
              <a:t>Se esistono modelli di </a:t>
            </a:r>
            <a:r>
              <a:rPr lang="it-IT" altLang="it-IT">
                <a:solidFill>
                  <a:schemeClr val="accent2"/>
                </a:solidFill>
              </a:rPr>
              <a:t>valutazione delle prestazioni</a:t>
            </a:r>
            <a:r>
              <a:rPr lang="it-IT" altLang="it-IT"/>
              <a:t> confrontare i risultati ex ante ed ex post</a:t>
            </a:r>
          </a:p>
        </p:txBody>
      </p:sp>
      <p:sp>
        <p:nvSpPr>
          <p:cNvPr id="854022" name="Text Box 6">
            <a:extLst>
              <a:ext uri="{FF2B5EF4-FFF2-40B4-BE49-F238E27FC236}">
                <a16:creationId xmlns:a16="http://schemas.microsoft.com/office/drawing/2014/main" id="{7717271A-AF3B-EA44-ACD2-C7509E83EED6}"/>
              </a:ext>
            </a:extLst>
          </p:cNvPr>
          <p:cNvSpPr txBox="1">
            <a:spLocks noChangeArrowheads="1"/>
          </p:cNvSpPr>
          <p:nvPr/>
        </p:nvSpPr>
        <p:spPr bwMode="auto">
          <a:xfrm>
            <a:off x="3706813" y="2571750"/>
            <a:ext cx="511333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it-IT" altLang="it-IT"/>
              <a:t>Paragonare i tassi medi di </a:t>
            </a:r>
            <a:r>
              <a:rPr lang="it-IT" altLang="it-IT">
                <a:solidFill>
                  <a:schemeClr val="accent2"/>
                </a:solidFill>
              </a:rPr>
              <a:t>assenteismo</a:t>
            </a:r>
            <a:r>
              <a:rPr lang="it-IT" altLang="it-IT"/>
              <a:t> ex ante ed ex post</a:t>
            </a:r>
          </a:p>
        </p:txBody>
      </p:sp>
      <p:sp>
        <p:nvSpPr>
          <p:cNvPr id="854023" name="Text Box 7">
            <a:extLst>
              <a:ext uri="{FF2B5EF4-FFF2-40B4-BE49-F238E27FC236}">
                <a16:creationId xmlns:a16="http://schemas.microsoft.com/office/drawing/2014/main" id="{9D99330B-4D0E-C243-A44A-FFD30DBC7326}"/>
              </a:ext>
            </a:extLst>
          </p:cNvPr>
          <p:cNvSpPr txBox="1">
            <a:spLocks noChangeArrowheads="1"/>
          </p:cNvSpPr>
          <p:nvPr/>
        </p:nvSpPr>
        <p:spPr bwMode="auto">
          <a:xfrm>
            <a:off x="3706813" y="3644900"/>
            <a:ext cx="511333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it-IT" altLang="it-IT"/>
              <a:t>Paragonare i tassi medi di </a:t>
            </a:r>
            <a:r>
              <a:rPr lang="it-IT" altLang="it-IT">
                <a:solidFill>
                  <a:schemeClr val="accent2"/>
                </a:solidFill>
              </a:rPr>
              <a:t>turnover </a:t>
            </a:r>
            <a:r>
              <a:rPr lang="it-IT" altLang="it-IT"/>
              <a:t>ex ante ed ex post</a:t>
            </a:r>
          </a:p>
        </p:txBody>
      </p:sp>
      <p:sp>
        <p:nvSpPr>
          <p:cNvPr id="854024" name="Text Box 8">
            <a:extLst>
              <a:ext uri="{FF2B5EF4-FFF2-40B4-BE49-F238E27FC236}">
                <a16:creationId xmlns:a16="http://schemas.microsoft.com/office/drawing/2014/main" id="{2A7E977A-F30B-514A-8F32-F76DE3D2A004}"/>
              </a:ext>
            </a:extLst>
          </p:cNvPr>
          <p:cNvSpPr txBox="1">
            <a:spLocks noChangeArrowheads="1"/>
          </p:cNvSpPr>
          <p:nvPr/>
        </p:nvSpPr>
        <p:spPr bwMode="auto">
          <a:xfrm>
            <a:off x="250825" y="3500438"/>
            <a:ext cx="230505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b="1">
                <a:solidFill>
                  <a:srgbClr val="A50021"/>
                </a:solidFill>
              </a:rPr>
              <a:t>STRUMENTI PER MISURARE LA</a:t>
            </a:r>
          </a:p>
          <a:p>
            <a:r>
              <a:rPr lang="it-IT" altLang="it-IT" b="1">
                <a:solidFill>
                  <a:srgbClr val="A50021"/>
                </a:solidFill>
              </a:rPr>
              <a:t>RIMOTIVAZIONE</a:t>
            </a:r>
          </a:p>
        </p:txBody>
      </p:sp>
      <p:sp>
        <p:nvSpPr>
          <p:cNvPr id="854025" name="Line 9">
            <a:extLst>
              <a:ext uri="{FF2B5EF4-FFF2-40B4-BE49-F238E27FC236}">
                <a16:creationId xmlns:a16="http://schemas.microsoft.com/office/drawing/2014/main" id="{1EA47854-3397-B44D-BB26-6F4C805A3EA5}"/>
              </a:ext>
            </a:extLst>
          </p:cNvPr>
          <p:cNvSpPr>
            <a:spLocks noChangeShapeType="1"/>
          </p:cNvSpPr>
          <p:nvPr/>
        </p:nvSpPr>
        <p:spPr bwMode="auto">
          <a:xfrm>
            <a:off x="2555875" y="3933825"/>
            <a:ext cx="360363" cy="0"/>
          </a:xfrm>
          <a:prstGeom prst="line">
            <a:avLst/>
          </a:prstGeom>
          <a:noFill/>
          <a:ln w="28575">
            <a:solidFill>
              <a:schemeClr val="accent2"/>
            </a:solidFill>
            <a:round/>
            <a:headEnd/>
            <a:tailEn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
        <p:nvSpPr>
          <p:cNvPr id="854026" name="Line 10">
            <a:extLst>
              <a:ext uri="{FF2B5EF4-FFF2-40B4-BE49-F238E27FC236}">
                <a16:creationId xmlns:a16="http://schemas.microsoft.com/office/drawing/2014/main" id="{037E582A-1B1F-774A-84FA-FAA41FD553EB}"/>
              </a:ext>
            </a:extLst>
          </p:cNvPr>
          <p:cNvSpPr>
            <a:spLocks noChangeShapeType="1"/>
          </p:cNvSpPr>
          <p:nvPr/>
        </p:nvSpPr>
        <p:spPr bwMode="auto">
          <a:xfrm>
            <a:off x="2916238" y="1916113"/>
            <a:ext cx="0" cy="4033837"/>
          </a:xfrm>
          <a:prstGeom prst="line">
            <a:avLst/>
          </a:prstGeom>
          <a:noFill/>
          <a:ln w="28575">
            <a:solidFill>
              <a:schemeClr val="accent2"/>
            </a:solidFill>
            <a:round/>
            <a:headEnd/>
            <a:tailEn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
        <p:nvSpPr>
          <p:cNvPr id="854027" name="Line 11">
            <a:extLst>
              <a:ext uri="{FF2B5EF4-FFF2-40B4-BE49-F238E27FC236}">
                <a16:creationId xmlns:a16="http://schemas.microsoft.com/office/drawing/2014/main" id="{82320357-D4A2-5D41-8555-8D7A58C9123F}"/>
              </a:ext>
            </a:extLst>
          </p:cNvPr>
          <p:cNvSpPr>
            <a:spLocks noChangeShapeType="1"/>
          </p:cNvSpPr>
          <p:nvPr/>
        </p:nvSpPr>
        <p:spPr bwMode="auto">
          <a:xfrm>
            <a:off x="2916238" y="4941888"/>
            <a:ext cx="647700" cy="0"/>
          </a:xfrm>
          <a:prstGeom prst="line">
            <a:avLst/>
          </a:prstGeom>
          <a:noFill/>
          <a:ln w="28575">
            <a:solidFill>
              <a:schemeClr val="accent2"/>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
        <p:nvSpPr>
          <p:cNvPr id="854028" name="Line 12">
            <a:extLst>
              <a:ext uri="{FF2B5EF4-FFF2-40B4-BE49-F238E27FC236}">
                <a16:creationId xmlns:a16="http://schemas.microsoft.com/office/drawing/2014/main" id="{98D367BA-0F72-EE48-BD7B-C12F7ABDB6E4}"/>
              </a:ext>
            </a:extLst>
          </p:cNvPr>
          <p:cNvSpPr>
            <a:spLocks noChangeShapeType="1"/>
          </p:cNvSpPr>
          <p:nvPr/>
        </p:nvSpPr>
        <p:spPr bwMode="auto">
          <a:xfrm>
            <a:off x="2916238" y="2924175"/>
            <a:ext cx="647700" cy="0"/>
          </a:xfrm>
          <a:prstGeom prst="line">
            <a:avLst/>
          </a:prstGeom>
          <a:noFill/>
          <a:ln w="28575">
            <a:solidFill>
              <a:schemeClr val="accent2"/>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
        <p:nvSpPr>
          <p:cNvPr id="854029" name="Line 13">
            <a:extLst>
              <a:ext uri="{FF2B5EF4-FFF2-40B4-BE49-F238E27FC236}">
                <a16:creationId xmlns:a16="http://schemas.microsoft.com/office/drawing/2014/main" id="{1F7DA017-7332-064D-95E7-D7C7DC66F727}"/>
              </a:ext>
            </a:extLst>
          </p:cNvPr>
          <p:cNvSpPr>
            <a:spLocks noChangeShapeType="1"/>
          </p:cNvSpPr>
          <p:nvPr/>
        </p:nvSpPr>
        <p:spPr bwMode="auto">
          <a:xfrm>
            <a:off x="2916238" y="3933825"/>
            <a:ext cx="647700" cy="0"/>
          </a:xfrm>
          <a:prstGeom prst="line">
            <a:avLst/>
          </a:prstGeom>
          <a:noFill/>
          <a:ln w="28575">
            <a:solidFill>
              <a:schemeClr val="accent2"/>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
        <p:nvSpPr>
          <p:cNvPr id="854030" name="Line 14">
            <a:extLst>
              <a:ext uri="{FF2B5EF4-FFF2-40B4-BE49-F238E27FC236}">
                <a16:creationId xmlns:a16="http://schemas.microsoft.com/office/drawing/2014/main" id="{ACF88502-46E4-8644-B742-10C61879CE76}"/>
              </a:ext>
            </a:extLst>
          </p:cNvPr>
          <p:cNvSpPr>
            <a:spLocks noChangeShapeType="1"/>
          </p:cNvSpPr>
          <p:nvPr/>
        </p:nvSpPr>
        <p:spPr bwMode="auto">
          <a:xfrm>
            <a:off x="2916238" y="1916113"/>
            <a:ext cx="647700" cy="0"/>
          </a:xfrm>
          <a:prstGeom prst="line">
            <a:avLst/>
          </a:prstGeom>
          <a:noFill/>
          <a:ln w="28575">
            <a:solidFill>
              <a:schemeClr val="accent2"/>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
        <p:nvSpPr>
          <p:cNvPr id="854031" name="Text Box 15">
            <a:extLst>
              <a:ext uri="{FF2B5EF4-FFF2-40B4-BE49-F238E27FC236}">
                <a16:creationId xmlns:a16="http://schemas.microsoft.com/office/drawing/2014/main" id="{1F0AA2CE-CBAD-6849-831C-076A218179C5}"/>
              </a:ext>
            </a:extLst>
          </p:cNvPr>
          <p:cNvSpPr txBox="1">
            <a:spLocks noChangeArrowheads="1"/>
          </p:cNvSpPr>
          <p:nvPr/>
        </p:nvSpPr>
        <p:spPr bwMode="auto">
          <a:xfrm>
            <a:off x="3708400" y="4457700"/>
            <a:ext cx="5113338"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it-IT" altLang="it-IT"/>
              <a:t>Introdurre </a:t>
            </a:r>
            <a:r>
              <a:rPr lang="it-IT" altLang="it-IT">
                <a:solidFill>
                  <a:schemeClr val="accent2"/>
                </a:solidFill>
              </a:rPr>
              <a:t>altri parametri</a:t>
            </a:r>
            <a:r>
              <a:rPr lang="it-IT" altLang="it-IT"/>
              <a:t>: suggestion’s box, straordinari, incidenza di litigiosità sindacale, etc.</a:t>
            </a:r>
          </a:p>
        </p:txBody>
      </p:sp>
      <p:sp>
        <p:nvSpPr>
          <p:cNvPr id="854032" name="Line 16">
            <a:extLst>
              <a:ext uri="{FF2B5EF4-FFF2-40B4-BE49-F238E27FC236}">
                <a16:creationId xmlns:a16="http://schemas.microsoft.com/office/drawing/2014/main" id="{F3DB2E23-1315-1C45-8BA8-8360F8D3227E}"/>
              </a:ext>
            </a:extLst>
          </p:cNvPr>
          <p:cNvSpPr>
            <a:spLocks noChangeShapeType="1"/>
          </p:cNvSpPr>
          <p:nvPr/>
        </p:nvSpPr>
        <p:spPr bwMode="auto">
          <a:xfrm>
            <a:off x="2916238" y="5949950"/>
            <a:ext cx="647700" cy="0"/>
          </a:xfrm>
          <a:prstGeom prst="line">
            <a:avLst/>
          </a:prstGeom>
          <a:noFill/>
          <a:ln w="28575">
            <a:solidFill>
              <a:schemeClr val="accent2"/>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
        <p:nvSpPr>
          <p:cNvPr id="854033" name="Text Box 17">
            <a:extLst>
              <a:ext uri="{FF2B5EF4-FFF2-40B4-BE49-F238E27FC236}">
                <a16:creationId xmlns:a16="http://schemas.microsoft.com/office/drawing/2014/main" id="{B8BF49AD-0434-4F42-B238-D0968B37A1DF}"/>
              </a:ext>
            </a:extLst>
          </p:cNvPr>
          <p:cNvSpPr txBox="1">
            <a:spLocks noChangeArrowheads="1"/>
          </p:cNvSpPr>
          <p:nvPr/>
        </p:nvSpPr>
        <p:spPr bwMode="auto">
          <a:xfrm>
            <a:off x="3708400" y="5726113"/>
            <a:ext cx="51133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it-IT" altLang="it-IT">
                <a:solidFill>
                  <a:schemeClr val="accent2"/>
                </a:solidFill>
              </a:rPr>
              <a:t>Colloqui</a:t>
            </a:r>
            <a:r>
              <a:rPr lang="it-IT" altLang="it-IT"/>
              <a:t> di misurazione delle “impressioni”</a:t>
            </a:r>
          </a:p>
        </p:txBody>
      </p:sp>
    </p:spTree>
    <p:extLst>
      <p:ext uri="{BB962C8B-B14F-4D97-AF65-F5344CB8AC3E}">
        <p14:creationId xmlns:p14="http://schemas.microsoft.com/office/powerpoint/2010/main" val="233952806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7090" name="Text Box 2">
            <a:extLst>
              <a:ext uri="{FF2B5EF4-FFF2-40B4-BE49-F238E27FC236}">
                <a16:creationId xmlns:a16="http://schemas.microsoft.com/office/drawing/2014/main" id="{C45F98AF-366A-2249-A203-B17552B81706}"/>
              </a:ext>
            </a:extLst>
          </p:cNvPr>
          <p:cNvSpPr txBox="1">
            <a:spLocks noChangeArrowheads="1"/>
          </p:cNvSpPr>
          <p:nvPr/>
        </p:nvSpPr>
        <p:spPr bwMode="auto">
          <a:xfrm>
            <a:off x="1979613" y="811213"/>
            <a:ext cx="5688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b="1">
                <a:solidFill>
                  <a:srgbClr val="FF0000"/>
                </a:solidFill>
                <a:effectLst>
                  <a:outerShdw blurRad="38100" dist="38100" dir="2700000" algn="tl">
                    <a:srgbClr val="C0C0C0"/>
                  </a:outerShdw>
                </a:effectLst>
              </a:rPr>
              <a:t>AUDITING DELLA FORMAZIONE</a:t>
            </a:r>
          </a:p>
        </p:txBody>
      </p:sp>
      <p:sp>
        <p:nvSpPr>
          <p:cNvPr id="857094" name="Text Box 6">
            <a:extLst>
              <a:ext uri="{FF2B5EF4-FFF2-40B4-BE49-F238E27FC236}">
                <a16:creationId xmlns:a16="http://schemas.microsoft.com/office/drawing/2014/main" id="{723FFE3A-3852-D94C-9A3A-90A14C218903}"/>
              </a:ext>
            </a:extLst>
          </p:cNvPr>
          <p:cNvSpPr txBox="1">
            <a:spLocks noChangeArrowheads="1"/>
          </p:cNvSpPr>
          <p:nvPr/>
        </p:nvSpPr>
        <p:spPr bwMode="auto">
          <a:xfrm>
            <a:off x="2484438" y="1989138"/>
            <a:ext cx="431958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b="1">
                <a:solidFill>
                  <a:srgbClr val="A50021"/>
                </a:solidFill>
              </a:rPr>
              <a:t>STRUMENTI PER MISURARE GLI</a:t>
            </a:r>
          </a:p>
          <a:p>
            <a:r>
              <a:rPr lang="it-IT" altLang="it-IT" b="1">
                <a:solidFill>
                  <a:srgbClr val="A50021"/>
                </a:solidFill>
              </a:rPr>
              <a:t>INCREMENTI DI PRODUTTIVITA’</a:t>
            </a:r>
          </a:p>
        </p:txBody>
      </p:sp>
      <p:sp>
        <p:nvSpPr>
          <p:cNvPr id="857100" name="Text Box 12">
            <a:extLst>
              <a:ext uri="{FF2B5EF4-FFF2-40B4-BE49-F238E27FC236}">
                <a16:creationId xmlns:a16="http://schemas.microsoft.com/office/drawing/2014/main" id="{A31D2F11-0E6D-F94B-9E55-33A1A5694A0C}"/>
              </a:ext>
            </a:extLst>
          </p:cNvPr>
          <p:cNvSpPr txBox="1">
            <a:spLocks noChangeArrowheads="1"/>
          </p:cNvSpPr>
          <p:nvPr/>
        </p:nvSpPr>
        <p:spPr bwMode="auto">
          <a:xfrm>
            <a:off x="1692275" y="4076700"/>
            <a:ext cx="597693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a:t>Stabilire (già tra gli obiettivi) quanti più parametri numerici possibili e poi compararli</a:t>
            </a:r>
          </a:p>
        </p:txBody>
      </p:sp>
      <p:sp>
        <p:nvSpPr>
          <p:cNvPr id="857101" name="Line 13">
            <a:extLst>
              <a:ext uri="{FF2B5EF4-FFF2-40B4-BE49-F238E27FC236}">
                <a16:creationId xmlns:a16="http://schemas.microsoft.com/office/drawing/2014/main" id="{0D97C3C1-EEB3-124B-B5CE-862ADC66274C}"/>
              </a:ext>
            </a:extLst>
          </p:cNvPr>
          <p:cNvSpPr>
            <a:spLocks noChangeShapeType="1"/>
          </p:cNvSpPr>
          <p:nvPr/>
        </p:nvSpPr>
        <p:spPr bwMode="auto">
          <a:xfrm>
            <a:off x="4716463" y="3068638"/>
            <a:ext cx="0" cy="936625"/>
          </a:xfrm>
          <a:prstGeom prst="line">
            <a:avLst/>
          </a:prstGeom>
          <a:noFill/>
          <a:ln w="28575">
            <a:solidFill>
              <a:schemeClr val="accent2"/>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Tree>
    <p:extLst>
      <p:ext uri="{BB962C8B-B14F-4D97-AF65-F5344CB8AC3E}">
        <p14:creationId xmlns:p14="http://schemas.microsoft.com/office/powerpoint/2010/main" val="418685049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Text Box 2">
            <a:extLst>
              <a:ext uri="{FF2B5EF4-FFF2-40B4-BE49-F238E27FC236}">
                <a16:creationId xmlns:a16="http://schemas.microsoft.com/office/drawing/2014/main" id="{6573EA45-209F-9343-8111-6DE016070A7B}"/>
              </a:ext>
            </a:extLst>
          </p:cNvPr>
          <p:cNvSpPr txBox="1">
            <a:spLocks noChangeArrowheads="1"/>
          </p:cNvSpPr>
          <p:nvPr/>
        </p:nvSpPr>
        <p:spPr bwMode="auto">
          <a:xfrm>
            <a:off x="1979613" y="811213"/>
            <a:ext cx="5688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b="1">
                <a:solidFill>
                  <a:srgbClr val="FF0000"/>
                </a:solidFill>
                <a:effectLst>
                  <a:outerShdw blurRad="38100" dist="38100" dir="2700000" algn="tl">
                    <a:srgbClr val="C0C0C0"/>
                  </a:outerShdw>
                </a:effectLst>
              </a:rPr>
              <a:t>AUDITING DELLA FORMAZIONE</a:t>
            </a:r>
          </a:p>
        </p:txBody>
      </p:sp>
      <p:sp>
        <p:nvSpPr>
          <p:cNvPr id="858115" name="Text Box 3">
            <a:extLst>
              <a:ext uri="{FF2B5EF4-FFF2-40B4-BE49-F238E27FC236}">
                <a16:creationId xmlns:a16="http://schemas.microsoft.com/office/drawing/2014/main" id="{4C769745-0763-FC43-B4BA-CA75B1D28333}"/>
              </a:ext>
            </a:extLst>
          </p:cNvPr>
          <p:cNvSpPr txBox="1">
            <a:spLocks noChangeArrowheads="1"/>
          </p:cNvSpPr>
          <p:nvPr/>
        </p:nvSpPr>
        <p:spPr bwMode="auto">
          <a:xfrm>
            <a:off x="2268538" y="1662113"/>
            <a:ext cx="489585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b="1">
                <a:solidFill>
                  <a:srgbClr val="A50021"/>
                </a:solidFill>
              </a:rPr>
              <a:t>STRUMENTI PER MISURARE GLI</a:t>
            </a:r>
          </a:p>
          <a:p>
            <a:r>
              <a:rPr lang="it-IT" altLang="it-IT" b="1">
                <a:solidFill>
                  <a:srgbClr val="A50021"/>
                </a:solidFill>
              </a:rPr>
              <a:t>INCREMENTI DI QUALITA’ DEL SERVIZIO PERCEPITA DAL CLIENTE</a:t>
            </a:r>
          </a:p>
        </p:txBody>
      </p:sp>
      <p:sp>
        <p:nvSpPr>
          <p:cNvPr id="858116" name="Text Box 4">
            <a:extLst>
              <a:ext uri="{FF2B5EF4-FFF2-40B4-BE49-F238E27FC236}">
                <a16:creationId xmlns:a16="http://schemas.microsoft.com/office/drawing/2014/main" id="{5B0F1FF9-EF7C-454A-9AAB-1A4031ECB281}"/>
              </a:ext>
            </a:extLst>
          </p:cNvPr>
          <p:cNvSpPr txBox="1">
            <a:spLocks noChangeArrowheads="1"/>
          </p:cNvSpPr>
          <p:nvPr/>
        </p:nvSpPr>
        <p:spPr bwMode="auto">
          <a:xfrm>
            <a:off x="1763713" y="4292600"/>
            <a:ext cx="5976937"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a:t>Indagine di opinioni sulla clientela, </a:t>
            </a:r>
          </a:p>
          <a:p>
            <a:pPr>
              <a:spcBef>
                <a:spcPct val="50000"/>
              </a:spcBef>
            </a:pPr>
            <a:r>
              <a:rPr lang="it-IT" altLang="it-IT" sz="2400"/>
              <a:t>ex ante ed ex post </a:t>
            </a:r>
          </a:p>
        </p:txBody>
      </p:sp>
      <p:sp>
        <p:nvSpPr>
          <p:cNvPr id="858117" name="Line 5">
            <a:extLst>
              <a:ext uri="{FF2B5EF4-FFF2-40B4-BE49-F238E27FC236}">
                <a16:creationId xmlns:a16="http://schemas.microsoft.com/office/drawing/2014/main" id="{25694493-002F-184A-9A42-4B85080BFF54}"/>
              </a:ext>
            </a:extLst>
          </p:cNvPr>
          <p:cNvSpPr>
            <a:spLocks noChangeShapeType="1"/>
          </p:cNvSpPr>
          <p:nvPr/>
        </p:nvSpPr>
        <p:spPr bwMode="auto">
          <a:xfrm>
            <a:off x="4716463" y="3068638"/>
            <a:ext cx="0" cy="936625"/>
          </a:xfrm>
          <a:prstGeom prst="line">
            <a:avLst/>
          </a:prstGeom>
          <a:noFill/>
          <a:ln w="28575">
            <a:solidFill>
              <a:schemeClr val="accent2"/>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Tree>
    <p:extLst>
      <p:ext uri="{BB962C8B-B14F-4D97-AF65-F5344CB8AC3E}">
        <p14:creationId xmlns:p14="http://schemas.microsoft.com/office/powerpoint/2010/main" val="424110783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5044" name="Text Box 4">
            <a:extLst>
              <a:ext uri="{FF2B5EF4-FFF2-40B4-BE49-F238E27FC236}">
                <a16:creationId xmlns:a16="http://schemas.microsoft.com/office/drawing/2014/main" id="{C19472D9-408A-FB4B-9556-142B62EA8C91}"/>
              </a:ext>
            </a:extLst>
          </p:cNvPr>
          <p:cNvSpPr txBox="1">
            <a:spLocks noChangeArrowheads="1"/>
          </p:cNvSpPr>
          <p:nvPr/>
        </p:nvSpPr>
        <p:spPr bwMode="auto">
          <a:xfrm>
            <a:off x="1979613" y="811213"/>
            <a:ext cx="5688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b="1">
                <a:solidFill>
                  <a:srgbClr val="FF0000"/>
                </a:solidFill>
                <a:effectLst>
                  <a:outerShdw blurRad="38100" dist="38100" dir="2700000" algn="tl">
                    <a:srgbClr val="C0C0C0"/>
                  </a:outerShdw>
                </a:effectLst>
              </a:rPr>
              <a:t>AUDITING DELLA FORMAZIONE</a:t>
            </a:r>
          </a:p>
        </p:txBody>
      </p:sp>
      <p:sp>
        <p:nvSpPr>
          <p:cNvPr id="855045" name="Text Box 5">
            <a:extLst>
              <a:ext uri="{FF2B5EF4-FFF2-40B4-BE49-F238E27FC236}">
                <a16:creationId xmlns:a16="http://schemas.microsoft.com/office/drawing/2014/main" id="{2CC7E5DE-C21F-BB4B-B8D2-920253EAB740}"/>
              </a:ext>
            </a:extLst>
          </p:cNvPr>
          <p:cNvSpPr txBox="1">
            <a:spLocks noChangeArrowheads="1"/>
          </p:cNvSpPr>
          <p:nvPr/>
        </p:nvSpPr>
        <p:spPr bwMode="auto">
          <a:xfrm>
            <a:off x="1619250" y="1916113"/>
            <a:ext cx="64801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a:t>Una valutazione completa della formazione prevede</a:t>
            </a:r>
          </a:p>
        </p:txBody>
      </p:sp>
      <p:sp>
        <p:nvSpPr>
          <p:cNvPr id="855046" name="Text Box 6">
            <a:extLst>
              <a:ext uri="{FF2B5EF4-FFF2-40B4-BE49-F238E27FC236}">
                <a16:creationId xmlns:a16="http://schemas.microsoft.com/office/drawing/2014/main" id="{F9820C0F-4DBA-964F-AF73-C1659C52A727}"/>
              </a:ext>
            </a:extLst>
          </p:cNvPr>
          <p:cNvSpPr txBox="1">
            <a:spLocks noChangeArrowheads="1"/>
          </p:cNvSpPr>
          <p:nvPr/>
        </p:nvSpPr>
        <p:spPr bwMode="auto">
          <a:xfrm>
            <a:off x="1042988" y="2997200"/>
            <a:ext cx="36734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it-IT" altLang="it-IT"/>
              <a:t>La valutazione dei </a:t>
            </a:r>
            <a:r>
              <a:rPr lang="it-IT" altLang="it-IT" b="1">
                <a:solidFill>
                  <a:srgbClr val="A50021"/>
                </a:solidFill>
              </a:rPr>
              <a:t>BISOGNI</a:t>
            </a:r>
          </a:p>
        </p:txBody>
      </p:sp>
      <p:sp>
        <p:nvSpPr>
          <p:cNvPr id="855047" name="Text Box 7">
            <a:extLst>
              <a:ext uri="{FF2B5EF4-FFF2-40B4-BE49-F238E27FC236}">
                <a16:creationId xmlns:a16="http://schemas.microsoft.com/office/drawing/2014/main" id="{13B833B8-A6C8-F745-805F-9619DBEC2CEB}"/>
              </a:ext>
            </a:extLst>
          </p:cNvPr>
          <p:cNvSpPr txBox="1">
            <a:spLocks noChangeArrowheads="1"/>
          </p:cNvSpPr>
          <p:nvPr/>
        </p:nvSpPr>
        <p:spPr bwMode="auto">
          <a:xfrm>
            <a:off x="1042988" y="3644900"/>
            <a:ext cx="36734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it-IT" altLang="it-IT"/>
              <a:t>La valutazione degli </a:t>
            </a:r>
            <a:r>
              <a:rPr lang="it-IT" altLang="it-IT" b="1">
                <a:solidFill>
                  <a:srgbClr val="A50021"/>
                </a:solidFill>
              </a:rPr>
              <a:t>OBIETTIVI</a:t>
            </a:r>
          </a:p>
        </p:txBody>
      </p:sp>
      <p:sp>
        <p:nvSpPr>
          <p:cNvPr id="855048" name="Text Box 8">
            <a:extLst>
              <a:ext uri="{FF2B5EF4-FFF2-40B4-BE49-F238E27FC236}">
                <a16:creationId xmlns:a16="http://schemas.microsoft.com/office/drawing/2014/main" id="{73EF26D7-99F7-DC42-BBF6-660B2884B23E}"/>
              </a:ext>
            </a:extLst>
          </p:cNvPr>
          <p:cNvSpPr txBox="1">
            <a:spLocks noChangeArrowheads="1"/>
          </p:cNvSpPr>
          <p:nvPr/>
        </p:nvSpPr>
        <p:spPr bwMode="auto">
          <a:xfrm>
            <a:off x="1042988" y="4365625"/>
            <a:ext cx="56165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it-IT" altLang="it-IT"/>
              <a:t>La valutazione durante l’</a:t>
            </a:r>
            <a:r>
              <a:rPr lang="it-IT" altLang="it-IT" b="1">
                <a:solidFill>
                  <a:srgbClr val="A50021"/>
                </a:solidFill>
              </a:rPr>
              <a:t>ATTUAZIONE</a:t>
            </a:r>
            <a:r>
              <a:rPr lang="it-IT" altLang="it-IT"/>
              <a:t> del corso</a:t>
            </a:r>
          </a:p>
        </p:txBody>
      </p:sp>
      <p:sp>
        <p:nvSpPr>
          <p:cNvPr id="855049" name="Text Box 9">
            <a:extLst>
              <a:ext uri="{FF2B5EF4-FFF2-40B4-BE49-F238E27FC236}">
                <a16:creationId xmlns:a16="http://schemas.microsoft.com/office/drawing/2014/main" id="{0613AE09-EFC3-0E43-A5D4-77A278726C65}"/>
              </a:ext>
            </a:extLst>
          </p:cNvPr>
          <p:cNvSpPr txBox="1">
            <a:spLocks noChangeArrowheads="1"/>
          </p:cNvSpPr>
          <p:nvPr/>
        </p:nvSpPr>
        <p:spPr bwMode="auto">
          <a:xfrm>
            <a:off x="1042988" y="5078413"/>
            <a:ext cx="43211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it-IT" altLang="it-IT"/>
              <a:t>La valutazione degli </a:t>
            </a:r>
            <a:r>
              <a:rPr lang="it-IT" altLang="it-IT" b="1">
                <a:solidFill>
                  <a:srgbClr val="A50021"/>
                </a:solidFill>
              </a:rPr>
              <a:t>EFFETTI</a:t>
            </a:r>
            <a:r>
              <a:rPr lang="it-IT" altLang="it-IT"/>
              <a:t> del corso</a:t>
            </a:r>
          </a:p>
        </p:txBody>
      </p:sp>
    </p:spTree>
    <p:extLst>
      <p:ext uri="{BB962C8B-B14F-4D97-AF65-F5344CB8AC3E}">
        <p14:creationId xmlns:p14="http://schemas.microsoft.com/office/powerpoint/2010/main" val="1749662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72716" y="404664"/>
            <a:ext cx="8203740" cy="6100936"/>
          </a:xfrm>
        </p:spPr>
        <p:txBody>
          <a:bodyPr>
            <a:normAutofit/>
          </a:bodyPr>
          <a:lstStyle/>
          <a:p>
            <a:pPr marL="0" lvl="0" indent="0" algn="ctr">
              <a:buNone/>
            </a:pPr>
            <a:r>
              <a:rPr lang="it-IT" sz="2800" dirty="0">
                <a:solidFill>
                  <a:srgbClr val="FF0000"/>
                </a:solidFill>
                <a:latin typeface="Arial Black" panose="020B0A04020102020204" pitchFamily="34" charset="0"/>
              </a:rPr>
              <a:t>FORMAZIONE</a:t>
            </a:r>
            <a:endParaRPr lang="it-IT" dirty="0">
              <a:solidFill>
                <a:srgbClr val="FF0000"/>
              </a:solidFill>
              <a:latin typeface="Arial Black" panose="020B0A04020102020204" pitchFamily="34" charset="0"/>
            </a:endParaRPr>
          </a:p>
          <a:p>
            <a:pPr marL="0" indent="0">
              <a:buNone/>
            </a:pPr>
            <a:endParaRPr lang="it-IT" sz="1200" dirty="0">
              <a:latin typeface="Arial Black" panose="020B0A04020102020204" pitchFamily="34" charset="0"/>
            </a:endParaRPr>
          </a:p>
        </p:txBody>
      </p:sp>
      <p:cxnSp>
        <p:nvCxnSpPr>
          <p:cNvPr id="5" name="Connettore 1 4"/>
          <p:cNvCxnSpPr/>
          <p:nvPr/>
        </p:nvCxnSpPr>
        <p:spPr>
          <a:xfrm flipV="1">
            <a:off x="472716" y="404664"/>
            <a:ext cx="0" cy="72008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Connettore 1 8"/>
          <p:cNvCxnSpPr/>
          <p:nvPr/>
        </p:nvCxnSpPr>
        <p:spPr>
          <a:xfrm flipH="1">
            <a:off x="472716" y="404664"/>
            <a:ext cx="820374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7325" y="1204913"/>
            <a:ext cx="6229350" cy="4448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egnaposto numero diapositiva 1"/>
          <p:cNvSpPr>
            <a:spLocks noGrp="1"/>
          </p:cNvSpPr>
          <p:nvPr>
            <p:ph type="sldNum" sz="quarter" idx="12"/>
          </p:nvPr>
        </p:nvSpPr>
        <p:spPr/>
        <p:txBody>
          <a:bodyPr/>
          <a:lstStyle/>
          <a:p>
            <a:fld id="{E7A41E1B-4F70-4964-A407-84C68BE8251C}" type="slidenum">
              <a:rPr lang="it-IT" smtClean="0"/>
              <a:t>6</a:t>
            </a:fld>
            <a:endParaRPr lang="it-IT"/>
          </a:p>
        </p:txBody>
      </p:sp>
    </p:spTree>
    <p:extLst>
      <p:ext uri="{BB962C8B-B14F-4D97-AF65-F5344CB8AC3E}">
        <p14:creationId xmlns:p14="http://schemas.microsoft.com/office/powerpoint/2010/main" val="187991822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6068" name="Text Box 4">
            <a:extLst>
              <a:ext uri="{FF2B5EF4-FFF2-40B4-BE49-F238E27FC236}">
                <a16:creationId xmlns:a16="http://schemas.microsoft.com/office/drawing/2014/main" id="{7490933F-5A35-FF4F-94D1-50C7AA428886}"/>
              </a:ext>
            </a:extLst>
          </p:cNvPr>
          <p:cNvSpPr txBox="1">
            <a:spLocks noChangeArrowheads="1"/>
          </p:cNvSpPr>
          <p:nvPr/>
        </p:nvSpPr>
        <p:spPr bwMode="auto">
          <a:xfrm>
            <a:off x="2052638" y="811213"/>
            <a:ext cx="5688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b="1">
                <a:solidFill>
                  <a:srgbClr val="FF0000"/>
                </a:solidFill>
                <a:effectLst>
                  <a:outerShdw blurRad="38100" dist="38100" dir="2700000" algn="tl">
                    <a:srgbClr val="C0C0C0"/>
                  </a:outerShdw>
                </a:effectLst>
              </a:rPr>
              <a:t>DOMANDE &amp; RISPOSTE</a:t>
            </a:r>
          </a:p>
        </p:txBody>
      </p:sp>
      <p:sp>
        <p:nvSpPr>
          <p:cNvPr id="856069" name="Text Box 5">
            <a:extLst>
              <a:ext uri="{FF2B5EF4-FFF2-40B4-BE49-F238E27FC236}">
                <a16:creationId xmlns:a16="http://schemas.microsoft.com/office/drawing/2014/main" id="{FB3D8619-571E-0049-9A1A-BBF593CF83E0}"/>
              </a:ext>
            </a:extLst>
          </p:cNvPr>
          <p:cNvSpPr txBox="1">
            <a:spLocks noChangeArrowheads="1"/>
          </p:cNvSpPr>
          <p:nvPr/>
        </p:nvSpPr>
        <p:spPr bwMode="auto">
          <a:xfrm>
            <a:off x="755650" y="2205038"/>
            <a:ext cx="3600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it-IT" altLang="it-IT"/>
              <a:t>In che misura l’apprendimento viene trasferito sul lavoro ?</a:t>
            </a:r>
          </a:p>
        </p:txBody>
      </p:sp>
      <p:sp>
        <p:nvSpPr>
          <p:cNvPr id="856070" name="Text Box 6">
            <a:extLst>
              <a:ext uri="{FF2B5EF4-FFF2-40B4-BE49-F238E27FC236}">
                <a16:creationId xmlns:a16="http://schemas.microsoft.com/office/drawing/2014/main" id="{D0C5A444-D7A3-8547-B14C-7D46C41C8DC1}"/>
              </a:ext>
            </a:extLst>
          </p:cNvPr>
          <p:cNvSpPr txBox="1">
            <a:spLocks noChangeArrowheads="1"/>
          </p:cNvSpPr>
          <p:nvPr/>
        </p:nvSpPr>
        <p:spPr bwMode="auto">
          <a:xfrm>
            <a:off x="5651500" y="2211388"/>
            <a:ext cx="31686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it-IT" altLang="it-IT"/>
              <a:t>Analisi  della performance o degli episodi critici modificati</a:t>
            </a:r>
          </a:p>
        </p:txBody>
      </p:sp>
      <p:sp>
        <p:nvSpPr>
          <p:cNvPr id="856071" name="Text Box 7">
            <a:extLst>
              <a:ext uri="{FF2B5EF4-FFF2-40B4-BE49-F238E27FC236}">
                <a16:creationId xmlns:a16="http://schemas.microsoft.com/office/drawing/2014/main" id="{9454EF82-E5E2-864A-BBC5-748BAFD93A23}"/>
              </a:ext>
            </a:extLst>
          </p:cNvPr>
          <p:cNvSpPr txBox="1">
            <a:spLocks noChangeArrowheads="1"/>
          </p:cNvSpPr>
          <p:nvPr/>
        </p:nvSpPr>
        <p:spPr bwMode="auto">
          <a:xfrm>
            <a:off x="755650" y="3644900"/>
            <a:ext cx="360045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it-IT" altLang="it-IT"/>
              <a:t>In che misura viene mantenuto nel tempo il livello di conoscenze o abilità operative acquisite ?</a:t>
            </a:r>
          </a:p>
        </p:txBody>
      </p:sp>
      <p:sp>
        <p:nvSpPr>
          <p:cNvPr id="856072" name="Text Box 8">
            <a:extLst>
              <a:ext uri="{FF2B5EF4-FFF2-40B4-BE49-F238E27FC236}">
                <a16:creationId xmlns:a16="http://schemas.microsoft.com/office/drawing/2014/main" id="{7888688F-30CA-7141-8D1A-1B89FBE3E0A1}"/>
              </a:ext>
            </a:extLst>
          </p:cNvPr>
          <p:cNvSpPr txBox="1">
            <a:spLocks noChangeArrowheads="1"/>
          </p:cNvSpPr>
          <p:nvPr/>
        </p:nvSpPr>
        <p:spPr bwMode="auto">
          <a:xfrm>
            <a:off x="5651500" y="3651250"/>
            <a:ext cx="31686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it-IT" altLang="it-IT"/>
              <a:t>Valutazioni in serie temporali differite</a:t>
            </a:r>
          </a:p>
        </p:txBody>
      </p:sp>
      <p:sp>
        <p:nvSpPr>
          <p:cNvPr id="856073" name="Text Box 9">
            <a:extLst>
              <a:ext uri="{FF2B5EF4-FFF2-40B4-BE49-F238E27FC236}">
                <a16:creationId xmlns:a16="http://schemas.microsoft.com/office/drawing/2014/main" id="{D646B7A9-9ACC-4249-B2D1-6C35823BC1F1}"/>
              </a:ext>
            </a:extLst>
          </p:cNvPr>
          <p:cNvSpPr txBox="1">
            <a:spLocks noChangeArrowheads="1"/>
          </p:cNvSpPr>
          <p:nvPr/>
        </p:nvSpPr>
        <p:spPr bwMode="auto">
          <a:xfrm>
            <a:off x="5651500" y="5092700"/>
            <a:ext cx="3168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it-IT" altLang="it-IT"/>
              <a:t>Analisi costi-benefici</a:t>
            </a:r>
          </a:p>
        </p:txBody>
      </p:sp>
      <p:sp>
        <p:nvSpPr>
          <p:cNvPr id="856074" name="Text Box 10">
            <a:extLst>
              <a:ext uri="{FF2B5EF4-FFF2-40B4-BE49-F238E27FC236}">
                <a16:creationId xmlns:a16="http://schemas.microsoft.com/office/drawing/2014/main" id="{1463DB0C-4B2A-7C41-BA13-3E866013A955}"/>
              </a:ext>
            </a:extLst>
          </p:cNvPr>
          <p:cNvSpPr txBox="1">
            <a:spLocks noChangeArrowheads="1"/>
          </p:cNvSpPr>
          <p:nvPr/>
        </p:nvSpPr>
        <p:spPr bwMode="auto">
          <a:xfrm>
            <a:off x="755650" y="5105400"/>
            <a:ext cx="360045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it-IT" altLang="it-IT"/>
              <a:t>Il valore dell’ accresciuta performance eguaglia o supera il costo formativo?</a:t>
            </a:r>
          </a:p>
        </p:txBody>
      </p:sp>
      <p:sp>
        <p:nvSpPr>
          <p:cNvPr id="856075" name="AutoShape 11">
            <a:extLst>
              <a:ext uri="{FF2B5EF4-FFF2-40B4-BE49-F238E27FC236}">
                <a16:creationId xmlns:a16="http://schemas.microsoft.com/office/drawing/2014/main" id="{C49E54AB-8629-AF49-AC5F-8B51A97D5377}"/>
              </a:ext>
            </a:extLst>
          </p:cNvPr>
          <p:cNvSpPr>
            <a:spLocks noChangeArrowheads="1"/>
          </p:cNvSpPr>
          <p:nvPr/>
        </p:nvSpPr>
        <p:spPr bwMode="auto">
          <a:xfrm>
            <a:off x="4572000" y="2349500"/>
            <a:ext cx="792163" cy="215900"/>
          </a:xfrm>
          <a:prstGeom prst="rightArrow">
            <a:avLst>
              <a:gd name="adj1" fmla="val 50000"/>
              <a:gd name="adj2" fmla="val 91728"/>
            </a:avLst>
          </a:prstGeom>
          <a:solidFill>
            <a:srgbClr val="00CC00"/>
          </a:solidFill>
          <a:ln w="12700">
            <a:solidFill>
              <a:srgbClr val="00CC00"/>
            </a:solidFill>
            <a:miter lim="800000"/>
            <a:headEnd/>
            <a:tailEnd/>
          </a:ln>
          <a:effectLst>
            <a:prstShdw prst="shdw13" dist="53882" dir="13500000">
              <a:schemeClr val="bg2">
                <a:alpha val="50000"/>
              </a:schemeClr>
            </a:prstShdw>
          </a:effectLst>
        </p:spPr>
        <p:txBody>
          <a:bodyPr wrap="none" anchor="ctr"/>
          <a:lstStyle/>
          <a:p>
            <a:endParaRPr lang="it-IT"/>
          </a:p>
        </p:txBody>
      </p:sp>
      <p:sp>
        <p:nvSpPr>
          <p:cNvPr id="856076" name="AutoShape 12">
            <a:extLst>
              <a:ext uri="{FF2B5EF4-FFF2-40B4-BE49-F238E27FC236}">
                <a16:creationId xmlns:a16="http://schemas.microsoft.com/office/drawing/2014/main" id="{0AAFCA36-D27F-AF4A-9575-6ED299BA0889}"/>
              </a:ext>
            </a:extLst>
          </p:cNvPr>
          <p:cNvSpPr>
            <a:spLocks noChangeArrowheads="1"/>
          </p:cNvSpPr>
          <p:nvPr/>
        </p:nvSpPr>
        <p:spPr bwMode="auto">
          <a:xfrm>
            <a:off x="4572000" y="3789363"/>
            <a:ext cx="792163" cy="215900"/>
          </a:xfrm>
          <a:prstGeom prst="rightArrow">
            <a:avLst>
              <a:gd name="adj1" fmla="val 50000"/>
              <a:gd name="adj2" fmla="val 91728"/>
            </a:avLst>
          </a:prstGeom>
          <a:solidFill>
            <a:srgbClr val="00CC00"/>
          </a:solidFill>
          <a:ln w="12700">
            <a:solidFill>
              <a:srgbClr val="00CC00"/>
            </a:solidFill>
            <a:miter lim="800000"/>
            <a:headEnd/>
            <a:tailEnd/>
          </a:ln>
          <a:effectLst>
            <a:prstShdw prst="shdw13" dist="53882" dir="13500000">
              <a:schemeClr val="bg2">
                <a:alpha val="50000"/>
              </a:schemeClr>
            </a:prstShdw>
          </a:effectLst>
        </p:spPr>
        <p:txBody>
          <a:bodyPr wrap="none" anchor="ctr"/>
          <a:lstStyle/>
          <a:p>
            <a:endParaRPr lang="it-IT"/>
          </a:p>
        </p:txBody>
      </p:sp>
      <p:sp>
        <p:nvSpPr>
          <p:cNvPr id="856077" name="AutoShape 13">
            <a:extLst>
              <a:ext uri="{FF2B5EF4-FFF2-40B4-BE49-F238E27FC236}">
                <a16:creationId xmlns:a16="http://schemas.microsoft.com/office/drawing/2014/main" id="{710D3517-3386-7F46-8CF3-080CF8C13102}"/>
              </a:ext>
            </a:extLst>
          </p:cNvPr>
          <p:cNvSpPr>
            <a:spLocks noChangeArrowheads="1"/>
          </p:cNvSpPr>
          <p:nvPr/>
        </p:nvSpPr>
        <p:spPr bwMode="auto">
          <a:xfrm>
            <a:off x="4572000" y="5229225"/>
            <a:ext cx="792163" cy="215900"/>
          </a:xfrm>
          <a:prstGeom prst="rightArrow">
            <a:avLst>
              <a:gd name="adj1" fmla="val 50000"/>
              <a:gd name="adj2" fmla="val 91728"/>
            </a:avLst>
          </a:prstGeom>
          <a:solidFill>
            <a:srgbClr val="00CC00"/>
          </a:solidFill>
          <a:ln w="12700">
            <a:solidFill>
              <a:srgbClr val="00CC00"/>
            </a:solidFill>
            <a:miter lim="800000"/>
            <a:headEnd/>
            <a:tailEnd/>
          </a:ln>
          <a:effectLst>
            <a:prstShdw prst="shdw13" dist="53882" dir="13500000">
              <a:schemeClr val="bg2">
                <a:alpha val="50000"/>
              </a:schemeClr>
            </a:prstShdw>
          </a:effectLst>
        </p:spPr>
        <p:txBody>
          <a:bodyPr wrap="none" anchor="ctr"/>
          <a:lstStyle/>
          <a:p>
            <a:endParaRPr lang="it-IT"/>
          </a:p>
        </p:txBody>
      </p:sp>
    </p:spTree>
    <p:extLst>
      <p:ext uri="{BB962C8B-B14F-4D97-AF65-F5344CB8AC3E}">
        <p14:creationId xmlns:p14="http://schemas.microsoft.com/office/powerpoint/2010/main" val="2178915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56070"/>
                                        </p:tgtEl>
                                        <p:attrNameLst>
                                          <p:attrName>style.visibility</p:attrName>
                                        </p:attrNameLst>
                                      </p:cBhvr>
                                      <p:to>
                                        <p:strVal val="visible"/>
                                      </p:to>
                                    </p:set>
                                    <p:anim calcmode="lin" valueType="num">
                                      <p:cBhvr additive="base">
                                        <p:cTn id="7" dur="500" fill="hold"/>
                                        <p:tgtEl>
                                          <p:spTgt spid="856070"/>
                                        </p:tgtEl>
                                        <p:attrNameLst>
                                          <p:attrName>ppt_x</p:attrName>
                                        </p:attrNameLst>
                                      </p:cBhvr>
                                      <p:tavLst>
                                        <p:tav tm="0">
                                          <p:val>
                                            <p:strVal val="#ppt_x"/>
                                          </p:val>
                                        </p:tav>
                                        <p:tav tm="100000">
                                          <p:val>
                                            <p:strVal val="#ppt_x"/>
                                          </p:val>
                                        </p:tav>
                                      </p:tavLst>
                                    </p:anim>
                                    <p:anim calcmode="lin" valueType="num">
                                      <p:cBhvr additive="base">
                                        <p:cTn id="8" dur="500" fill="hold"/>
                                        <p:tgtEl>
                                          <p:spTgt spid="85607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56072"/>
                                        </p:tgtEl>
                                        <p:attrNameLst>
                                          <p:attrName>style.visibility</p:attrName>
                                        </p:attrNameLst>
                                      </p:cBhvr>
                                      <p:to>
                                        <p:strVal val="visible"/>
                                      </p:to>
                                    </p:set>
                                    <p:anim calcmode="lin" valueType="num">
                                      <p:cBhvr additive="base">
                                        <p:cTn id="11" dur="500" fill="hold"/>
                                        <p:tgtEl>
                                          <p:spTgt spid="856072"/>
                                        </p:tgtEl>
                                        <p:attrNameLst>
                                          <p:attrName>ppt_x</p:attrName>
                                        </p:attrNameLst>
                                      </p:cBhvr>
                                      <p:tavLst>
                                        <p:tav tm="0">
                                          <p:val>
                                            <p:strVal val="#ppt_x"/>
                                          </p:val>
                                        </p:tav>
                                        <p:tav tm="100000">
                                          <p:val>
                                            <p:strVal val="#ppt_x"/>
                                          </p:val>
                                        </p:tav>
                                      </p:tavLst>
                                    </p:anim>
                                    <p:anim calcmode="lin" valueType="num">
                                      <p:cBhvr additive="base">
                                        <p:cTn id="12" dur="500" fill="hold"/>
                                        <p:tgtEl>
                                          <p:spTgt spid="85607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856073"/>
                                        </p:tgtEl>
                                        <p:attrNameLst>
                                          <p:attrName>style.visibility</p:attrName>
                                        </p:attrNameLst>
                                      </p:cBhvr>
                                      <p:to>
                                        <p:strVal val="visible"/>
                                      </p:to>
                                    </p:set>
                                    <p:anim calcmode="lin" valueType="num">
                                      <p:cBhvr additive="base">
                                        <p:cTn id="15" dur="500" fill="hold"/>
                                        <p:tgtEl>
                                          <p:spTgt spid="856073"/>
                                        </p:tgtEl>
                                        <p:attrNameLst>
                                          <p:attrName>ppt_x</p:attrName>
                                        </p:attrNameLst>
                                      </p:cBhvr>
                                      <p:tavLst>
                                        <p:tav tm="0">
                                          <p:val>
                                            <p:strVal val="#ppt_x"/>
                                          </p:val>
                                        </p:tav>
                                        <p:tav tm="100000">
                                          <p:val>
                                            <p:strVal val="#ppt_x"/>
                                          </p:val>
                                        </p:tav>
                                      </p:tavLst>
                                    </p:anim>
                                    <p:anim calcmode="lin" valueType="num">
                                      <p:cBhvr additive="base">
                                        <p:cTn id="16" dur="500" fill="hold"/>
                                        <p:tgtEl>
                                          <p:spTgt spid="856073"/>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856075"/>
                                        </p:tgtEl>
                                        <p:attrNameLst>
                                          <p:attrName>style.visibility</p:attrName>
                                        </p:attrNameLst>
                                      </p:cBhvr>
                                      <p:to>
                                        <p:strVal val="visible"/>
                                      </p:to>
                                    </p:set>
                                    <p:anim calcmode="lin" valueType="num">
                                      <p:cBhvr additive="base">
                                        <p:cTn id="19" dur="500" fill="hold"/>
                                        <p:tgtEl>
                                          <p:spTgt spid="856075"/>
                                        </p:tgtEl>
                                        <p:attrNameLst>
                                          <p:attrName>ppt_x</p:attrName>
                                        </p:attrNameLst>
                                      </p:cBhvr>
                                      <p:tavLst>
                                        <p:tav tm="0">
                                          <p:val>
                                            <p:strVal val="#ppt_x"/>
                                          </p:val>
                                        </p:tav>
                                        <p:tav tm="100000">
                                          <p:val>
                                            <p:strVal val="#ppt_x"/>
                                          </p:val>
                                        </p:tav>
                                      </p:tavLst>
                                    </p:anim>
                                    <p:anim calcmode="lin" valueType="num">
                                      <p:cBhvr additive="base">
                                        <p:cTn id="20" dur="500" fill="hold"/>
                                        <p:tgtEl>
                                          <p:spTgt spid="856075"/>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856076"/>
                                        </p:tgtEl>
                                        <p:attrNameLst>
                                          <p:attrName>style.visibility</p:attrName>
                                        </p:attrNameLst>
                                      </p:cBhvr>
                                      <p:to>
                                        <p:strVal val="visible"/>
                                      </p:to>
                                    </p:set>
                                    <p:anim calcmode="lin" valueType="num">
                                      <p:cBhvr additive="base">
                                        <p:cTn id="23" dur="500" fill="hold"/>
                                        <p:tgtEl>
                                          <p:spTgt spid="856076"/>
                                        </p:tgtEl>
                                        <p:attrNameLst>
                                          <p:attrName>ppt_x</p:attrName>
                                        </p:attrNameLst>
                                      </p:cBhvr>
                                      <p:tavLst>
                                        <p:tav tm="0">
                                          <p:val>
                                            <p:strVal val="#ppt_x"/>
                                          </p:val>
                                        </p:tav>
                                        <p:tav tm="100000">
                                          <p:val>
                                            <p:strVal val="#ppt_x"/>
                                          </p:val>
                                        </p:tav>
                                      </p:tavLst>
                                    </p:anim>
                                    <p:anim calcmode="lin" valueType="num">
                                      <p:cBhvr additive="base">
                                        <p:cTn id="24" dur="500" fill="hold"/>
                                        <p:tgtEl>
                                          <p:spTgt spid="856076"/>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856077"/>
                                        </p:tgtEl>
                                        <p:attrNameLst>
                                          <p:attrName>style.visibility</p:attrName>
                                        </p:attrNameLst>
                                      </p:cBhvr>
                                      <p:to>
                                        <p:strVal val="visible"/>
                                      </p:to>
                                    </p:set>
                                    <p:anim calcmode="lin" valueType="num">
                                      <p:cBhvr additive="base">
                                        <p:cTn id="27" dur="500" fill="hold"/>
                                        <p:tgtEl>
                                          <p:spTgt spid="856077"/>
                                        </p:tgtEl>
                                        <p:attrNameLst>
                                          <p:attrName>ppt_x</p:attrName>
                                        </p:attrNameLst>
                                      </p:cBhvr>
                                      <p:tavLst>
                                        <p:tav tm="0">
                                          <p:val>
                                            <p:strVal val="#ppt_x"/>
                                          </p:val>
                                        </p:tav>
                                        <p:tav tm="100000">
                                          <p:val>
                                            <p:strVal val="#ppt_x"/>
                                          </p:val>
                                        </p:tav>
                                      </p:tavLst>
                                    </p:anim>
                                    <p:anim calcmode="lin" valueType="num">
                                      <p:cBhvr additive="base">
                                        <p:cTn id="28" dur="500" fill="hold"/>
                                        <p:tgtEl>
                                          <p:spTgt spid="85607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6070" grpId="0"/>
      <p:bldP spid="856072" grpId="0"/>
      <p:bldP spid="856073"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9140" name="Text Box 4">
            <a:extLst>
              <a:ext uri="{FF2B5EF4-FFF2-40B4-BE49-F238E27FC236}">
                <a16:creationId xmlns:a16="http://schemas.microsoft.com/office/drawing/2014/main" id="{E68BF0A1-3BD0-9645-8A72-9FE68C1F00FD}"/>
              </a:ext>
            </a:extLst>
          </p:cNvPr>
          <p:cNvSpPr txBox="1">
            <a:spLocks noChangeArrowheads="1"/>
          </p:cNvSpPr>
          <p:nvPr/>
        </p:nvSpPr>
        <p:spPr bwMode="auto">
          <a:xfrm>
            <a:off x="2051050" y="668338"/>
            <a:ext cx="5688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b="1">
                <a:solidFill>
                  <a:srgbClr val="FF0000"/>
                </a:solidFill>
                <a:effectLst>
                  <a:outerShdw blurRad="38100" dist="38100" dir="2700000" algn="tl">
                    <a:srgbClr val="C0C0C0"/>
                  </a:outerShdw>
                </a:effectLst>
              </a:rPr>
              <a:t>LA VALUTAZIONE DEI RISULTATI</a:t>
            </a:r>
          </a:p>
        </p:txBody>
      </p:sp>
      <p:sp>
        <p:nvSpPr>
          <p:cNvPr id="859141" name="Text Box 5">
            <a:extLst>
              <a:ext uri="{FF2B5EF4-FFF2-40B4-BE49-F238E27FC236}">
                <a16:creationId xmlns:a16="http://schemas.microsoft.com/office/drawing/2014/main" id="{21913D2E-CAF8-934D-BBE8-8E2BE4D22B2A}"/>
              </a:ext>
            </a:extLst>
          </p:cNvPr>
          <p:cNvSpPr txBox="1">
            <a:spLocks noChangeArrowheads="1"/>
          </p:cNvSpPr>
          <p:nvPr/>
        </p:nvSpPr>
        <p:spPr bwMode="auto">
          <a:xfrm>
            <a:off x="1908175" y="1773238"/>
            <a:ext cx="59769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a:solidFill>
                  <a:srgbClr val="A50021"/>
                </a:solidFill>
              </a:rPr>
              <a:t>L’ATTIVITA’ DI VALUTAZIONE VA VISTA COME SUPPORTO ALL’ATTIVITA’ FORMATIVA</a:t>
            </a:r>
          </a:p>
        </p:txBody>
      </p:sp>
      <p:sp>
        <p:nvSpPr>
          <p:cNvPr id="859142" name="Text Box 6">
            <a:extLst>
              <a:ext uri="{FF2B5EF4-FFF2-40B4-BE49-F238E27FC236}">
                <a16:creationId xmlns:a16="http://schemas.microsoft.com/office/drawing/2014/main" id="{41F02FC2-6FED-424B-8947-9BC464782263}"/>
              </a:ext>
            </a:extLst>
          </p:cNvPr>
          <p:cNvSpPr txBox="1">
            <a:spLocks noChangeArrowheads="1"/>
          </p:cNvSpPr>
          <p:nvPr/>
        </p:nvSpPr>
        <p:spPr bwMode="auto">
          <a:xfrm>
            <a:off x="1403350" y="2781300"/>
            <a:ext cx="6913563"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it-IT" altLang="it-IT"/>
              <a:t>È importante che il formatore non viva la valutazione della formazione solo come un fastidioso ma necessario supporto da utilizzare nel giustificare con il cliente la propria esistenza ed il proprio operato, ma che ne faccia un vero e proprio strumento scientifico di crescita professionale</a:t>
            </a:r>
          </a:p>
        </p:txBody>
      </p:sp>
      <p:sp>
        <p:nvSpPr>
          <p:cNvPr id="859143" name="Text Box 7">
            <a:extLst>
              <a:ext uri="{FF2B5EF4-FFF2-40B4-BE49-F238E27FC236}">
                <a16:creationId xmlns:a16="http://schemas.microsoft.com/office/drawing/2014/main" id="{88D9624B-67D1-A841-81B1-2DABA16329F8}"/>
              </a:ext>
            </a:extLst>
          </p:cNvPr>
          <p:cNvSpPr txBox="1">
            <a:spLocks noChangeArrowheads="1"/>
          </p:cNvSpPr>
          <p:nvPr/>
        </p:nvSpPr>
        <p:spPr bwMode="auto">
          <a:xfrm>
            <a:off x="1403350" y="5084763"/>
            <a:ext cx="698500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it-IT" altLang="it-IT"/>
              <a:t>Se il cliente non la richiede, il formatore dovrebbe ugualmente improntare un buon sistema di valutazione della formazione, anche se solo a proprio uso e consumo</a:t>
            </a:r>
          </a:p>
        </p:txBody>
      </p:sp>
      <p:sp>
        <p:nvSpPr>
          <p:cNvPr id="859144" name="AutoShape 8">
            <a:extLst>
              <a:ext uri="{FF2B5EF4-FFF2-40B4-BE49-F238E27FC236}">
                <a16:creationId xmlns:a16="http://schemas.microsoft.com/office/drawing/2014/main" id="{699F48C7-7BD0-AF48-BA0A-D27A55CBA7A5}"/>
              </a:ext>
            </a:extLst>
          </p:cNvPr>
          <p:cNvSpPr>
            <a:spLocks noChangeArrowheads="1"/>
          </p:cNvSpPr>
          <p:nvPr/>
        </p:nvSpPr>
        <p:spPr bwMode="auto">
          <a:xfrm>
            <a:off x="4859338" y="4437063"/>
            <a:ext cx="217487" cy="576262"/>
          </a:xfrm>
          <a:prstGeom prst="downArrow">
            <a:avLst>
              <a:gd name="adj1" fmla="val 50000"/>
              <a:gd name="adj2" fmla="val 66241"/>
            </a:avLst>
          </a:prstGeom>
          <a:solidFill>
            <a:srgbClr val="00CC00"/>
          </a:solidFill>
          <a:ln w="12700">
            <a:solidFill>
              <a:srgbClr val="00CC00"/>
            </a:solidFill>
            <a:miter lim="800000"/>
            <a:headEnd/>
            <a:tailEnd/>
          </a:ln>
          <a:effectLst>
            <a:prstShdw prst="shdw13" dist="53882" dir="13500000">
              <a:schemeClr val="bg2">
                <a:alpha val="50000"/>
              </a:schemeClr>
            </a:prstShdw>
          </a:effectLst>
        </p:spPr>
        <p:txBody>
          <a:bodyPr wrap="none" anchor="ctr"/>
          <a:lstStyle/>
          <a:p>
            <a:endParaRPr lang="it-IT"/>
          </a:p>
        </p:txBody>
      </p:sp>
    </p:spTree>
    <p:extLst>
      <p:ext uri="{BB962C8B-B14F-4D97-AF65-F5344CB8AC3E}">
        <p14:creationId xmlns:p14="http://schemas.microsoft.com/office/powerpoint/2010/main" val="23967686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859144"/>
                                        </p:tgtEl>
                                        <p:attrNameLst>
                                          <p:attrName>style.visibility</p:attrName>
                                        </p:attrNameLst>
                                      </p:cBhvr>
                                      <p:to>
                                        <p:strVal val="visible"/>
                                      </p:to>
                                    </p:set>
                                    <p:anim calcmode="lin" valueType="num">
                                      <p:cBhvr>
                                        <p:cTn id="7" dur="1000" fill="hold"/>
                                        <p:tgtEl>
                                          <p:spTgt spid="859144"/>
                                        </p:tgtEl>
                                        <p:attrNameLst>
                                          <p:attrName>ppt_w</p:attrName>
                                        </p:attrNameLst>
                                      </p:cBhvr>
                                      <p:tavLst>
                                        <p:tav tm="0">
                                          <p:val>
                                            <p:strVal val="#ppt_w*0.70"/>
                                          </p:val>
                                        </p:tav>
                                        <p:tav tm="100000">
                                          <p:val>
                                            <p:strVal val="#ppt_w"/>
                                          </p:val>
                                        </p:tav>
                                      </p:tavLst>
                                    </p:anim>
                                    <p:anim calcmode="lin" valueType="num">
                                      <p:cBhvr>
                                        <p:cTn id="8" dur="1000" fill="hold"/>
                                        <p:tgtEl>
                                          <p:spTgt spid="859144"/>
                                        </p:tgtEl>
                                        <p:attrNameLst>
                                          <p:attrName>ppt_h</p:attrName>
                                        </p:attrNameLst>
                                      </p:cBhvr>
                                      <p:tavLst>
                                        <p:tav tm="0">
                                          <p:val>
                                            <p:strVal val="#ppt_h"/>
                                          </p:val>
                                        </p:tav>
                                        <p:tav tm="100000">
                                          <p:val>
                                            <p:strVal val="#ppt_h"/>
                                          </p:val>
                                        </p:tav>
                                      </p:tavLst>
                                    </p:anim>
                                    <p:animEffect transition="in" filter="fade">
                                      <p:cBhvr>
                                        <p:cTn id="9" dur="1000"/>
                                        <p:tgtEl>
                                          <p:spTgt spid="85914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1" presetClass="entr" presetSubtype="4" fill="hold" grpId="0" nodeType="clickEffect">
                                  <p:stCondLst>
                                    <p:cond delay="0"/>
                                  </p:stCondLst>
                                  <p:childTnLst>
                                    <p:set>
                                      <p:cBhvr>
                                        <p:cTn id="13" dur="1" fill="hold">
                                          <p:stCondLst>
                                            <p:cond delay="0"/>
                                          </p:stCondLst>
                                        </p:cTn>
                                        <p:tgtEl>
                                          <p:spTgt spid="859143"/>
                                        </p:tgtEl>
                                        <p:attrNameLst>
                                          <p:attrName>style.visibility</p:attrName>
                                        </p:attrNameLst>
                                      </p:cBhvr>
                                      <p:to>
                                        <p:strVal val="visible"/>
                                      </p:to>
                                    </p:set>
                                    <p:animEffect transition="in" filter="wheel(4)">
                                      <p:cBhvr>
                                        <p:cTn id="14" dur="2000"/>
                                        <p:tgtEl>
                                          <p:spTgt spid="8591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9143"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64" name="Text Box 4">
            <a:extLst>
              <a:ext uri="{FF2B5EF4-FFF2-40B4-BE49-F238E27FC236}">
                <a16:creationId xmlns:a16="http://schemas.microsoft.com/office/drawing/2014/main" id="{F35C6E7A-444B-5343-850C-BEAA670DE250}"/>
              </a:ext>
            </a:extLst>
          </p:cNvPr>
          <p:cNvSpPr txBox="1">
            <a:spLocks noChangeArrowheads="1"/>
          </p:cNvSpPr>
          <p:nvPr/>
        </p:nvSpPr>
        <p:spPr bwMode="auto">
          <a:xfrm>
            <a:off x="2051050" y="333375"/>
            <a:ext cx="5688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b="1">
                <a:solidFill>
                  <a:srgbClr val="FF0000"/>
                </a:solidFill>
                <a:effectLst>
                  <a:outerShdw blurRad="38100" dist="38100" dir="2700000" algn="tl">
                    <a:srgbClr val="C0C0C0"/>
                  </a:outerShdw>
                </a:effectLst>
              </a:rPr>
              <a:t>LA VALUTAZIONE DEI RISULTATI</a:t>
            </a:r>
          </a:p>
        </p:txBody>
      </p:sp>
      <p:sp>
        <p:nvSpPr>
          <p:cNvPr id="860165" name="Text Box 5">
            <a:extLst>
              <a:ext uri="{FF2B5EF4-FFF2-40B4-BE49-F238E27FC236}">
                <a16:creationId xmlns:a16="http://schemas.microsoft.com/office/drawing/2014/main" id="{64115579-38EF-8842-9C01-22ED536751DF}"/>
              </a:ext>
            </a:extLst>
          </p:cNvPr>
          <p:cNvSpPr txBox="1">
            <a:spLocks noChangeArrowheads="1"/>
          </p:cNvSpPr>
          <p:nvPr/>
        </p:nvSpPr>
        <p:spPr bwMode="auto">
          <a:xfrm>
            <a:off x="1979613" y="1196975"/>
            <a:ext cx="53276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a:t>Peculiarità sostanziali di un corretto sistema di </a:t>
            </a:r>
            <a:r>
              <a:rPr lang="it-IT" altLang="it-IT">
                <a:solidFill>
                  <a:srgbClr val="A50021"/>
                </a:solidFill>
              </a:rPr>
              <a:t>valutazione della formazione</a:t>
            </a:r>
          </a:p>
        </p:txBody>
      </p:sp>
      <p:sp>
        <p:nvSpPr>
          <p:cNvPr id="860166" name="Text Box 6">
            <a:extLst>
              <a:ext uri="{FF2B5EF4-FFF2-40B4-BE49-F238E27FC236}">
                <a16:creationId xmlns:a16="http://schemas.microsoft.com/office/drawing/2014/main" id="{6939AB5B-9987-E847-B867-0C645E0AAC14}"/>
              </a:ext>
            </a:extLst>
          </p:cNvPr>
          <p:cNvSpPr txBox="1">
            <a:spLocks noChangeArrowheads="1"/>
          </p:cNvSpPr>
          <p:nvPr/>
        </p:nvSpPr>
        <p:spPr bwMode="auto">
          <a:xfrm>
            <a:off x="971550" y="2211388"/>
            <a:ext cx="547211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it-IT" altLang="it-IT"/>
              <a:t>La valutazione è parte integrante del processo di ingegnerizzazione dell’intervento formativo</a:t>
            </a:r>
          </a:p>
        </p:txBody>
      </p:sp>
      <p:sp>
        <p:nvSpPr>
          <p:cNvPr id="860167" name="Text Box 7">
            <a:extLst>
              <a:ext uri="{FF2B5EF4-FFF2-40B4-BE49-F238E27FC236}">
                <a16:creationId xmlns:a16="http://schemas.microsoft.com/office/drawing/2014/main" id="{B9EFE70A-2B4A-4444-8450-82B4D05C0328}"/>
              </a:ext>
            </a:extLst>
          </p:cNvPr>
          <p:cNvSpPr txBox="1">
            <a:spLocks noChangeArrowheads="1"/>
          </p:cNvSpPr>
          <p:nvPr/>
        </p:nvSpPr>
        <p:spPr bwMode="auto">
          <a:xfrm>
            <a:off x="2700338" y="3068638"/>
            <a:ext cx="5472112"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it-IT" altLang="it-IT"/>
              <a:t>Quanto più gli obiettivi sono chiari e specifici, tanto più facile sarà costruire un sistema di misurazione attendibile</a:t>
            </a:r>
          </a:p>
        </p:txBody>
      </p:sp>
      <p:sp>
        <p:nvSpPr>
          <p:cNvPr id="860168" name="Text Box 8">
            <a:extLst>
              <a:ext uri="{FF2B5EF4-FFF2-40B4-BE49-F238E27FC236}">
                <a16:creationId xmlns:a16="http://schemas.microsoft.com/office/drawing/2014/main" id="{2E2906C9-551E-024A-9916-B5656FDD5CD9}"/>
              </a:ext>
            </a:extLst>
          </p:cNvPr>
          <p:cNvSpPr txBox="1">
            <a:spLocks noChangeArrowheads="1"/>
          </p:cNvSpPr>
          <p:nvPr/>
        </p:nvSpPr>
        <p:spPr bwMode="auto">
          <a:xfrm>
            <a:off x="971550" y="4313238"/>
            <a:ext cx="547211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it-IT" altLang="it-IT"/>
              <a:t>Il livello e il linguaggio utilizzato nell’analisi dei bisogni dovrà essere uniforme a quello del processo di valutazione della formazione</a:t>
            </a:r>
          </a:p>
        </p:txBody>
      </p:sp>
      <p:sp>
        <p:nvSpPr>
          <p:cNvPr id="860169" name="Text Box 9">
            <a:extLst>
              <a:ext uri="{FF2B5EF4-FFF2-40B4-BE49-F238E27FC236}">
                <a16:creationId xmlns:a16="http://schemas.microsoft.com/office/drawing/2014/main" id="{E7B66774-FC0B-8C4E-8373-DF1F3708E67E}"/>
              </a:ext>
            </a:extLst>
          </p:cNvPr>
          <p:cNvSpPr txBox="1">
            <a:spLocks noChangeArrowheads="1"/>
          </p:cNvSpPr>
          <p:nvPr/>
        </p:nvSpPr>
        <p:spPr bwMode="auto">
          <a:xfrm>
            <a:off x="2771775" y="5589588"/>
            <a:ext cx="547211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it-IT" altLang="it-IT"/>
              <a:t>Obiettivi differenziati vogliono sistemi valutativi differenziati</a:t>
            </a:r>
          </a:p>
        </p:txBody>
      </p:sp>
      <p:pic>
        <p:nvPicPr>
          <p:cNvPr id="860170" name="Picture 10" descr="MCBD05076_0000[1]">
            <a:extLst>
              <a:ext uri="{FF2B5EF4-FFF2-40B4-BE49-F238E27FC236}">
                <a16:creationId xmlns:a16="http://schemas.microsoft.com/office/drawing/2014/main" id="{8E36139F-A1B2-5146-8EC9-026D0FCB911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5825" y="1484313"/>
            <a:ext cx="1308100"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721022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60166"/>
                                        </p:tgtEl>
                                        <p:attrNameLst>
                                          <p:attrName>style.visibility</p:attrName>
                                        </p:attrNameLst>
                                      </p:cBhvr>
                                      <p:to>
                                        <p:strVal val="visible"/>
                                      </p:to>
                                    </p:set>
                                    <p:animEffect transition="in" filter="blinds(horizontal)">
                                      <p:cBhvr>
                                        <p:cTn id="7" dur="500"/>
                                        <p:tgtEl>
                                          <p:spTgt spid="8601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60167"/>
                                        </p:tgtEl>
                                        <p:attrNameLst>
                                          <p:attrName>style.visibility</p:attrName>
                                        </p:attrNameLst>
                                      </p:cBhvr>
                                      <p:to>
                                        <p:strVal val="visible"/>
                                      </p:to>
                                    </p:set>
                                    <p:animEffect transition="in" filter="blinds(horizontal)">
                                      <p:cBhvr>
                                        <p:cTn id="12" dur="500"/>
                                        <p:tgtEl>
                                          <p:spTgt spid="86016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60168"/>
                                        </p:tgtEl>
                                        <p:attrNameLst>
                                          <p:attrName>style.visibility</p:attrName>
                                        </p:attrNameLst>
                                      </p:cBhvr>
                                      <p:to>
                                        <p:strVal val="visible"/>
                                      </p:to>
                                    </p:set>
                                    <p:animEffect transition="in" filter="blinds(horizontal)">
                                      <p:cBhvr>
                                        <p:cTn id="17" dur="500"/>
                                        <p:tgtEl>
                                          <p:spTgt spid="86016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60169"/>
                                        </p:tgtEl>
                                        <p:attrNameLst>
                                          <p:attrName>style.visibility</p:attrName>
                                        </p:attrNameLst>
                                      </p:cBhvr>
                                      <p:to>
                                        <p:strVal val="visible"/>
                                      </p:to>
                                    </p:set>
                                    <p:animEffect transition="in" filter="blinds(horizontal)">
                                      <p:cBhvr>
                                        <p:cTn id="22" dur="500"/>
                                        <p:tgtEl>
                                          <p:spTgt spid="8601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66" grpId="0"/>
      <p:bldP spid="860167" grpId="0"/>
      <p:bldP spid="860168" grpId="0"/>
      <p:bldP spid="860169"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1188" name="Text Box 4">
            <a:extLst>
              <a:ext uri="{FF2B5EF4-FFF2-40B4-BE49-F238E27FC236}">
                <a16:creationId xmlns:a16="http://schemas.microsoft.com/office/drawing/2014/main" id="{38A600AA-6463-9A44-A0C7-69535B4F9D4D}"/>
              </a:ext>
            </a:extLst>
          </p:cNvPr>
          <p:cNvSpPr txBox="1">
            <a:spLocks noChangeArrowheads="1"/>
          </p:cNvSpPr>
          <p:nvPr/>
        </p:nvSpPr>
        <p:spPr bwMode="auto">
          <a:xfrm>
            <a:off x="2051050" y="333375"/>
            <a:ext cx="5688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b="1">
                <a:solidFill>
                  <a:srgbClr val="FF0000"/>
                </a:solidFill>
                <a:effectLst>
                  <a:outerShdw blurRad="38100" dist="38100" dir="2700000" algn="tl">
                    <a:srgbClr val="C0C0C0"/>
                  </a:outerShdw>
                </a:effectLst>
              </a:rPr>
              <a:t>LA VALUTAZIONE DEI RISULTATI</a:t>
            </a:r>
          </a:p>
        </p:txBody>
      </p:sp>
      <p:sp>
        <p:nvSpPr>
          <p:cNvPr id="861189" name="Text Box 5">
            <a:extLst>
              <a:ext uri="{FF2B5EF4-FFF2-40B4-BE49-F238E27FC236}">
                <a16:creationId xmlns:a16="http://schemas.microsoft.com/office/drawing/2014/main" id="{A26F7013-7692-0D45-A6D3-716D977805F8}"/>
              </a:ext>
            </a:extLst>
          </p:cNvPr>
          <p:cNvSpPr txBox="1">
            <a:spLocks noChangeArrowheads="1"/>
          </p:cNvSpPr>
          <p:nvPr/>
        </p:nvSpPr>
        <p:spPr bwMode="auto">
          <a:xfrm>
            <a:off x="3276600" y="1125538"/>
            <a:ext cx="295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b="1">
                <a:solidFill>
                  <a:srgbClr val="A50021"/>
                </a:solidFill>
              </a:rPr>
              <a:t>I 3 sistemi interagenti</a:t>
            </a:r>
          </a:p>
        </p:txBody>
      </p:sp>
      <p:sp>
        <p:nvSpPr>
          <p:cNvPr id="861190" name="Text Box 6">
            <a:extLst>
              <a:ext uri="{FF2B5EF4-FFF2-40B4-BE49-F238E27FC236}">
                <a16:creationId xmlns:a16="http://schemas.microsoft.com/office/drawing/2014/main" id="{54B390DD-EE27-B943-8A9A-6A550EDEBE29}"/>
              </a:ext>
            </a:extLst>
          </p:cNvPr>
          <p:cNvSpPr txBox="1">
            <a:spLocks noChangeArrowheads="1"/>
          </p:cNvSpPr>
          <p:nvPr/>
        </p:nvSpPr>
        <p:spPr bwMode="auto">
          <a:xfrm>
            <a:off x="1692275" y="1989138"/>
            <a:ext cx="6264275"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a:t>In un processo formativo interagiscono tre sistemi che vanno presi in considerazione nella costruzione degli strumenti di valutazione</a:t>
            </a:r>
          </a:p>
        </p:txBody>
      </p:sp>
      <p:sp>
        <p:nvSpPr>
          <p:cNvPr id="861191" name="Oval 7">
            <a:extLst>
              <a:ext uri="{FF2B5EF4-FFF2-40B4-BE49-F238E27FC236}">
                <a16:creationId xmlns:a16="http://schemas.microsoft.com/office/drawing/2014/main" id="{0A7B2EF4-FAAD-E84E-A770-30BDE1587476}"/>
              </a:ext>
            </a:extLst>
          </p:cNvPr>
          <p:cNvSpPr>
            <a:spLocks noChangeArrowheads="1"/>
          </p:cNvSpPr>
          <p:nvPr/>
        </p:nvSpPr>
        <p:spPr bwMode="auto">
          <a:xfrm>
            <a:off x="1042988" y="3860800"/>
            <a:ext cx="2233612" cy="2089150"/>
          </a:xfrm>
          <a:prstGeom prst="ellipse">
            <a:avLst/>
          </a:prstGeom>
          <a:solidFill>
            <a:srgbClr val="0066CC"/>
          </a:solidFill>
          <a:ln w="12700">
            <a:solidFill>
              <a:schemeClr val="bg1"/>
            </a:solidFill>
            <a:round/>
            <a:headEnd/>
            <a:tailEnd/>
          </a:ln>
          <a:effectLst>
            <a:prstShdw prst="shdw13" dist="53882" dir="13500000">
              <a:schemeClr val="bg2">
                <a:alpha val="50000"/>
              </a:schemeClr>
            </a:prstShdw>
          </a:effectLst>
        </p:spPr>
        <p:txBody>
          <a:bodyPr wrap="none" anchor="ctr"/>
          <a:lstStyle/>
          <a:p>
            <a:r>
              <a:rPr lang="it-IT" altLang="it-IT" b="1">
                <a:solidFill>
                  <a:schemeClr val="bg1"/>
                </a:solidFill>
              </a:rPr>
              <a:t>STRUTTURA</a:t>
            </a:r>
          </a:p>
          <a:p>
            <a:r>
              <a:rPr lang="it-IT" altLang="it-IT" b="1">
                <a:solidFill>
                  <a:schemeClr val="bg1"/>
                </a:solidFill>
              </a:rPr>
              <a:t>DELLA</a:t>
            </a:r>
          </a:p>
          <a:p>
            <a:r>
              <a:rPr lang="it-IT" altLang="it-IT" b="1">
                <a:solidFill>
                  <a:schemeClr val="bg1"/>
                </a:solidFill>
              </a:rPr>
              <a:t>ORGANIZZAZIONE</a:t>
            </a:r>
          </a:p>
        </p:txBody>
      </p:sp>
      <p:sp>
        <p:nvSpPr>
          <p:cNvPr id="861193" name="AutoShape 9">
            <a:extLst>
              <a:ext uri="{FF2B5EF4-FFF2-40B4-BE49-F238E27FC236}">
                <a16:creationId xmlns:a16="http://schemas.microsoft.com/office/drawing/2014/main" id="{FCFF56FB-B802-7347-ACA5-5B59B3BAF05A}"/>
              </a:ext>
            </a:extLst>
          </p:cNvPr>
          <p:cNvSpPr>
            <a:spLocks noChangeArrowheads="1"/>
          </p:cNvSpPr>
          <p:nvPr/>
        </p:nvSpPr>
        <p:spPr bwMode="auto">
          <a:xfrm>
            <a:off x="3276600" y="3789363"/>
            <a:ext cx="2951163" cy="2016125"/>
          </a:xfrm>
          <a:prstGeom prst="triangle">
            <a:avLst>
              <a:gd name="adj" fmla="val 50000"/>
            </a:avLst>
          </a:prstGeom>
          <a:solidFill>
            <a:srgbClr val="CC0000"/>
          </a:solidFill>
          <a:ln w="12700">
            <a:solidFill>
              <a:schemeClr val="bg1"/>
            </a:solidFill>
            <a:miter lim="800000"/>
            <a:headEnd/>
            <a:tailEnd/>
          </a:ln>
          <a:effectLst>
            <a:prstShdw prst="shdw13" dist="53882" dir="13500000">
              <a:schemeClr val="bg2">
                <a:alpha val="50000"/>
              </a:schemeClr>
            </a:prstShdw>
          </a:effectLst>
        </p:spPr>
        <p:txBody>
          <a:bodyPr wrap="none" anchor="ctr"/>
          <a:lstStyle/>
          <a:p>
            <a:r>
              <a:rPr lang="it-IT" altLang="it-IT" b="1">
                <a:solidFill>
                  <a:schemeClr val="bg1"/>
                </a:solidFill>
              </a:rPr>
              <a:t>PROGRAMMA</a:t>
            </a:r>
          </a:p>
          <a:p>
            <a:r>
              <a:rPr lang="it-IT" altLang="it-IT" b="1">
                <a:solidFill>
                  <a:schemeClr val="bg1"/>
                </a:solidFill>
              </a:rPr>
              <a:t>FORMATIVO</a:t>
            </a:r>
          </a:p>
        </p:txBody>
      </p:sp>
      <p:sp>
        <p:nvSpPr>
          <p:cNvPr id="861195" name="Rectangle 11">
            <a:extLst>
              <a:ext uri="{FF2B5EF4-FFF2-40B4-BE49-F238E27FC236}">
                <a16:creationId xmlns:a16="http://schemas.microsoft.com/office/drawing/2014/main" id="{5466B8E6-162D-8C4F-8BCF-0D4D3B5163A7}"/>
              </a:ext>
            </a:extLst>
          </p:cNvPr>
          <p:cNvSpPr>
            <a:spLocks noChangeArrowheads="1"/>
          </p:cNvSpPr>
          <p:nvPr/>
        </p:nvSpPr>
        <p:spPr bwMode="auto">
          <a:xfrm>
            <a:off x="6516688" y="4005263"/>
            <a:ext cx="1873250" cy="1871662"/>
          </a:xfrm>
          <a:prstGeom prst="rect">
            <a:avLst/>
          </a:prstGeom>
          <a:solidFill>
            <a:srgbClr val="008000"/>
          </a:solidFill>
          <a:ln w="12700">
            <a:solidFill>
              <a:schemeClr val="bg1"/>
            </a:solidFill>
            <a:miter lim="800000"/>
            <a:headEnd/>
            <a:tailEnd/>
          </a:ln>
          <a:effectLst>
            <a:prstShdw prst="shdw13" dist="53882" dir="13500000">
              <a:schemeClr val="bg2">
                <a:alpha val="50000"/>
              </a:schemeClr>
            </a:prstShdw>
          </a:effectLst>
        </p:spPr>
        <p:txBody>
          <a:bodyPr wrap="none" anchor="ctr"/>
          <a:lstStyle/>
          <a:p>
            <a:r>
              <a:rPr lang="it-IT" altLang="it-IT">
                <a:solidFill>
                  <a:schemeClr val="bg1"/>
                </a:solidFill>
              </a:rPr>
              <a:t>SISTEMA</a:t>
            </a:r>
          </a:p>
          <a:p>
            <a:r>
              <a:rPr lang="it-IT" altLang="it-IT">
                <a:solidFill>
                  <a:schemeClr val="bg1"/>
                </a:solidFill>
              </a:rPr>
              <a:t>INDIVIDUO</a:t>
            </a:r>
          </a:p>
        </p:txBody>
      </p:sp>
    </p:spTree>
    <p:extLst>
      <p:ext uri="{BB962C8B-B14F-4D97-AF65-F5344CB8AC3E}">
        <p14:creationId xmlns:p14="http://schemas.microsoft.com/office/powerpoint/2010/main" val="25061154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861191"/>
                                        </p:tgtEl>
                                        <p:attrNameLst>
                                          <p:attrName>style.visibility</p:attrName>
                                        </p:attrNameLst>
                                      </p:cBhvr>
                                      <p:to>
                                        <p:strVal val="visible"/>
                                      </p:to>
                                    </p:set>
                                    <p:animEffect transition="in" filter="wheel(4)">
                                      <p:cBhvr>
                                        <p:cTn id="7" dur="2000"/>
                                        <p:tgtEl>
                                          <p:spTgt spid="861191"/>
                                        </p:tgtEl>
                                      </p:cBhvr>
                                    </p:animEffect>
                                  </p:childTnLst>
                                </p:cTn>
                              </p:par>
                              <p:par>
                                <p:cTn id="8" presetID="21" presetClass="entr" presetSubtype="4" fill="hold" grpId="0" nodeType="withEffect">
                                  <p:stCondLst>
                                    <p:cond delay="0"/>
                                  </p:stCondLst>
                                  <p:childTnLst>
                                    <p:set>
                                      <p:cBhvr>
                                        <p:cTn id="9" dur="1" fill="hold">
                                          <p:stCondLst>
                                            <p:cond delay="0"/>
                                          </p:stCondLst>
                                        </p:cTn>
                                        <p:tgtEl>
                                          <p:spTgt spid="861193"/>
                                        </p:tgtEl>
                                        <p:attrNameLst>
                                          <p:attrName>style.visibility</p:attrName>
                                        </p:attrNameLst>
                                      </p:cBhvr>
                                      <p:to>
                                        <p:strVal val="visible"/>
                                      </p:to>
                                    </p:set>
                                    <p:animEffect transition="in" filter="wheel(4)">
                                      <p:cBhvr>
                                        <p:cTn id="10" dur="2000"/>
                                        <p:tgtEl>
                                          <p:spTgt spid="861193"/>
                                        </p:tgtEl>
                                      </p:cBhvr>
                                    </p:animEffect>
                                  </p:childTnLst>
                                </p:cTn>
                              </p:par>
                              <p:par>
                                <p:cTn id="11" presetID="21" presetClass="entr" presetSubtype="4" fill="hold" grpId="0" nodeType="withEffect">
                                  <p:stCondLst>
                                    <p:cond delay="0"/>
                                  </p:stCondLst>
                                  <p:childTnLst>
                                    <p:set>
                                      <p:cBhvr>
                                        <p:cTn id="12" dur="1" fill="hold">
                                          <p:stCondLst>
                                            <p:cond delay="0"/>
                                          </p:stCondLst>
                                        </p:cTn>
                                        <p:tgtEl>
                                          <p:spTgt spid="861195"/>
                                        </p:tgtEl>
                                        <p:attrNameLst>
                                          <p:attrName>style.visibility</p:attrName>
                                        </p:attrNameLst>
                                      </p:cBhvr>
                                      <p:to>
                                        <p:strVal val="visible"/>
                                      </p:to>
                                    </p:set>
                                    <p:animEffect transition="in" filter="wheel(4)">
                                      <p:cBhvr>
                                        <p:cTn id="13" dur="2000"/>
                                        <p:tgtEl>
                                          <p:spTgt spid="8611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1191" grpId="0" animBg="1"/>
      <p:bldP spid="861193" grpId="0" animBg="1"/>
      <p:bldP spid="861195"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2212" name="Text Box 4">
            <a:extLst>
              <a:ext uri="{FF2B5EF4-FFF2-40B4-BE49-F238E27FC236}">
                <a16:creationId xmlns:a16="http://schemas.microsoft.com/office/drawing/2014/main" id="{EBD56C5B-354D-9840-99D7-A0D2047BD0DC}"/>
              </a:ext>
            </a:extLst>
          </p:cNvPr>
          <p:cNvSpPr txBox="1">
            <a:spLocks noChangeArrowheads="1"/>
          </p:cNvSpPr>
          <p:nvPr/>
        </p:nvSpPr>
        <p:spPr bwMode="auto">
          <a:xfrm>
            <a:off x="2051050" y="765175"/>
            <a:ext cx="56880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800" b="1" dirty="0">
                <a:solidFill>
                  <a:srgbClr val="FF0000"/>
                </a:solidFill>
                <a:effectLst>
                  <a:outerShdw blurRad="38100" dist="38100" dir="2700000" algn="tl">
                    <a:srgbClr val="C0C0C0"/>
                  </a:outerShdw>
                </a:effectLst>
              </a:rPr>
              <a:t>FORMAZIONE</a:t>
            </a:r>
          </a:p>
        </p:txBody>
      </p:sp>
      <p:sp>
        <p:nvSpPr>
          <p:cNvPr id="862213" name="Text Box 5">
            <a:extLst>
              <a:ext uri="{FF2B5EF4-FFF2-40B4-BE49-F238E27FC236}">
                <a16:creationId xmlns:a16="http://schemas.microsoft.com/office/drawing/2014/main" id="{8916E8C9-9027-7845-9808-A24C75315B75}"/>
              </a:ext>
            </a:extLst>
          </p:cNvPr>
          <p:cNvSpPr txBox="1">
            <a:spLocks noChangeArrowheads="1"/>
          </p:cNvSpPr>
          <p:nvPr/>
        </p:nvSpPr>
        <p:spPr bwMode="auto">
          <a:xfrm>
            <a:off x="1331913" y="2133600"/>
            <a:ext cx="2879725" cy="176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000" b="1">
                <a:solidFill>
                  <a:srgbClr val="A50021"/>
                </a:solidFill>
              </a:rPr>
              <a:t>EFFETTI </a:t>
            </a:r>
          </a:p>
          <a:p>
            <a:pPr>
              <a:spcBef>
                <a:spcPct val="50000"/>
              </a:spcBef>
            </a:pPr>
            <a:r>
              <a:rPr lang="it-IT" altLang="it-IT" sz="2000" b="1">
                <a:solidFill>
                  <a:srgbClr val="A50021"/>
                </a:solidFill>
              </a:rPr>
              <a:t>DIRETTI </a:t>
            </a:r>
          </a:p>
          <a:p>
            <a:pPr>
              <a:spcBef>
                <a:spcPct val="50000"/>
              </a:spcBef>
            </a:pPr>
            <a:r>
              <a:rPr lang="it-IT" altLang="it-IT" sz="2000" b="1">
                <a:solidFill>
                  <a:srgbClr val="A50021"/>
                </a:solidFill>
              </a:rPr>
              <a:t>E </a:t>
            </a:r>
          </a:p>
          <a:p>
            <a:pPr>
              <a:spcBef>
                <a:spcPct val="50000"/>
              </a:spcBef>
            </a:pPr>
            <a:r>
              <a:rPr lang="it-IT" altLang="it-IT" sz="2000" b="1">
                <a:solidFill>
                  <a:srgbClr val="A50021"/>
                </a:solidFill>
              </a:rPr>
              <a:t>INDIRETTI</a:t>
            </a:r>
          </a:p>
        </p:txBody>
      </p:sp>
      <p:sp>
        <p:nvSpPr>
          <p:cNvPr id="862214" name="Text Box 6">
            <a:extLst>
              <a:ext uri="{FF2B5EF4-FFF2-40B4-BE49-F238E27FC236}">
                <a16:creationId xmlns:a16="http://schemas.microsoft.com/office/drawing/2014/main" id="{0DE405E6-99B4-2346-9E3F-989CD5CB246C}"/>
              </a:ext>
            </a:extLst>
          </p:cNvPr>
          <p:cNvSpPr txBox="1">
            <a:spLocks noChangeArrowheads="1"/>
          </p:cNvSpPr>
          <p:nvPr/>
        </p:nvSpPr>
        <p:spPr bwMode="auto">
          <a:xfrm>
            <a:off x="6156325" y="2165350"/>
            <a:ext cx="2519363" cy="119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buFontTx/>
              <a:buBlip>
                <a:blip r:embed="rId3"/>
              </a:buBlip>
            </a:pPr>
            <a:r>
              <a:rPr lang="it-IT" altLang="it-IT"/>
              <a:t> gradimento</a:t>
            </a:r>
          </a:p>
          <a:p>
            <a:pPr algn="just">
              <a:spcBef>
                <a:spcPct val="50000"/>
              </a:spcBef>
              <a:buFontTx/>
              <a:buBlip>
                <a:blip r:embed="rId3"/>
              </a:buBlip>
            </a:pPr>
            <a:r>
              <a:rPr lang="it-IT" altLang="it-IT"/>
              <a:t> motivazione</a:t>
            </a:r>
          </a:p>
          <a:p>
            <a:pPr algn="just">
              <a:spcBef>
                <a:spcPct val="50000"/>
              </a:spcBef>
              <a:buFontTx/>
              <a:buBlip>
                <a:blip r:embed="rId3"/>
              </a:buBlip>
            </a:pPr>
            <a:r>
              <a:rPr lang="it-IT" altLang="it-IT"/>
              <a:t> apprendimento</a:t>
            </a:r>
          </a:p>
        </p:txBody>
      </p:sp>
      <p:sp>
        <p:nvSpPr>
          <p:cNvPr id="862215" name="Text Box 7">
            <a:extLst>
              <a:ext uri="{FF2B5EF4-FFF2-40B4-BE49-F238E27FC236}">
                <a16:creationId xmlns:a16="http://schemas.microsoft.com/office/drawing/2014/main" id="{91BC4A76-FB91-4A4C-8B7B-60BD3515C275}"/>
              </a:ext>
            </a:extLst>
          </p:cNvPr>
          <p:cNvSpPr txBox="1">
            <a:spLocks noChangeArrowheads="1"/>
          </p:cNvSpPr>
          <p:nvPr/>
        </p:nvSpPr>
        <p:spPr bwMode="auto">
          <a:xfrm>
            <a:off x="1042988" y="4581525"/>
            <a:ext cx="7416800" cy="160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buFontTx/>
              <a:buBlip>
                <a:blip r:embed="rId3"/>
              </a:buBlip>
            </a:pPr>
            <a:r>
              <a:rPr lang="it-IT" altLang="it-IT"/>
              <a:t> miglior conoscenza delle risorse umane  disponibili</a:t>
            </a:r>
          </a:p>
          <a:p>
            <a:pPr algn="just">
              <a:spcBef>
                <a:spcPct val="50000"/>
              </a:spcBef>
              <a:buFontTx/>
              <a:buBlip>
                <a:blip r:embed="rId3"/>
              </a:buBlip>
            </a:pPr>
            <a:r>
              <a:rPr lang="it-IT" altLang="it-IT"/>
              <a:t> miglioramenti delle prestazioni del singolo</a:t>
            </a:r>
          </a:p>
          <a:p>
            <a:pPr algn="just">
              <a:spcBef>
                <a:spcPct val="50000"/>
              </a:spcBef>
              <a:buFontTx/>
              <a:buBlip>
                <a:blip r:embed="rId3"/>
              </a:buBlip>
            </a:pPr>
            <a:r>
              <a:rPr lang="it-IT" altLang="it-IT"/>
              <a:t> cambiamento comportamentale vantaggioso dell’organizzazione</a:t>
            </a:r>
          </a:p>
          <a:p>
            <a:pPr algn="just">
              <a:spcBef>
                <a:spcPct val="50000"/>
              </a:spcBef>
              <a:buFontTx/>
              <a:buBlip>
                <a:blip r:embed="rId3"/>
              </a:buBlip>
            </a:pPr>
            <a:r>
              <a:rPr lang="it-IT" altLang="it-IT"/>
              <a:t> ROI misurabile in termini monetari e non</a:t>
            </a:r>
          </a:p>
        </p:txBody>
      </p:sp>
      <p:sp>
        <p:nvSpPr>
          <p:cNvPr id="862216" name="Line 8">
            <a:extLst>
              <a:ext uri="{FF2B5EF4-FFF2-40B4-BE49-F238E27FC236}">
                <a16:creationId xmlns:a16="http://schemas.microsoft.com/office/drawing/2014/main" id="{BF8B11A7-5EFC-0B42-A440-09A9BD5C6825}"/>
              </a:ext>
            </a:extLst>
          </p:cNvPr>
          <p:cNvSpPr>
            <a:spLocks noChangeShapeType="1"/>
          </p:cNvSpPr>
          <p:nvPr/>
        </p:nvSpPr>
        <p:spPr bwMode="auto">
          <a:xfrm>
            <a:off x="3636963" y="2781300"/>
            <a:ext cx="2303462" cy="0"/>
          </a:xfrm>
          <a:prstGeom prst="line">
            <a:avLst/>
          </a:prstGeom>
          <a:noFill/>
          <a:ln w="38100">
            <a:solidFill>
              <a:srgbClr val="008000"/>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
        <p:nvSpPr>
          <p:cNvPr id="862217" name="Line 9">
            <a:extLst>
              <a:ext uri="{FF2B5EF4-FFF2-40B4-BE49-F238E27FC236}">
                <a16:creationId xmlns:a16="http://schemas.microsoft.com/office/drawing/2014/main" id="{E46D5A57-74D5-494C-A0C7-BFE35EA38C66}"/>
              </a:ext>
            </a:extLst>
          </p:cNvPr>
          <p:cNvSpPr>
            <a:spLocks noChangeShapeType="1"/>
          </p:cNvSpPr>
          <p:nvPr/>
        </p:nvSpPr>
        <p:spPr bwMode="auto">
          <a:xfrm>
            <a:off x="2700338" y="3933825"/>
            <a:ext cx="0" cy="574675"/>
          </a:xfrm>
          <a:prstGeom prst="line">
            <a:avLst/>
          </a:prstGeom>
          <a:noFill/>
          <a:ln w="38100">
            <a:solidFill>
              <a:srgbClr val="008000"/>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Tree>
    <p:extLst>
      <p:ext uri="{BB962C8B-B14F-4D97-AF65-F5344CB8AC3E}">
        <p14:creationId xmlns:p14="http://schemas.microsoft.com/office/powerpoint/2010/main" val="332196633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3236" name="Text Box 4">
            <a:extLst>
              <a:ext uri="{FF2B5EF4-FFF2-40B4-BE49-F238E27FC236}">
                <a16:creationId xmlns:a16="http://schemas.microsoft.com/office/drawing/2014/main" id="{C9361D40-4652-2241-A07A-7B8860A948D1}"/>
              </a:ext>
            </a:extLst>
          </p:cNvPr>
          <p:cNvSpPr txBox="1">
            <a:spLocks noChangeArrowheads="1"/>
          </p:cNvSpPr>
          <p:nvPr/>
        </p:nvSpPr>
        <p:spPr bwMode="auto">
          <a:xfrm>
            <a:off x="2051050" y="692150"/>
            <a:ext cx="5688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b="1" dirty="0">
                <a:solidFill>
                  <a:srgbClr val="FF0000"/>
                </a:solidFill>
                <a:effectLst>
                  <a:outerShdw blurRad="38100" dist="38100" dir="2700000" algn="tl">
                    <a:srgbClr val="C0C0C0"/>
                  </a:outerShdw>
                </a:effectLst>
              </a:rPr>
              <a:t>LA VALUTAZIONE DEI RISULTATI</a:t>
            </a:r>
          </a:p>
        </p:txBody>
      </p:sp>
      <p:sp>
        <p:nvSpPr>
          <p:cNvPr id="863237" name="Text Box 5">
            <a:extLst>
              <a:ext uri="{FF2B5EF4-FFF2-40B4-BE49-F238E27FC236}">
                <a16:creationId xmlns:a16="http://schemas.microsoft.com/office/drawing/2014/main" id="{B1961CED-077B-4F47-9B93-14C2FDE11D7D}"/>
              </a:ext>
            </a:extLst>
          </p:cNvPr>
          <p:cNvSpPr txBox="1">
            <a:spLocks noChangeArrowheads="1"/>
          </p:cNvSpPr>
          <p:nvPr/>
        </p:nvSpPr>
        <p:spPr bwMode="auto">
          <a:xfrm>
            <a:off x="1403350" y="1693863"/>
            <a:ext cx="2520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b="1">
                <a:solidFill>
                  <a:srgbClr val="A50021"/>
                </a:solidFill>
              </a:rPr>
              <a:t>LE PIU’ FACILI</a:t>
            </a:r>
          </a:p>
        </p:txBody>
      </p:sp>
      <p:sp>
        <p:nvSpPr>
          <p:cNvPr id="863238" name="Text Box 6">
            <a:extLst>
              <a:ext uri="{FF2B5EF4-FFF2-40B4-BE49-F238E27FC236}">
                <a16:creationId xmlns:a16="http://schemas.microsoft.com/office/drawing/2014/main" id="{997F24EB-5D9D-584A-B831-45E7C7954875}"/>
              </a:ext>
            </a:extLst>
          </p:cNvPr>
          <p:cNvSpPr txBox="1">
            <a:spLocks noChangeArrowheads="1"/>
          </p:cNvSpPr>
          <p:nvPr/>
        </p:nvSpPr>
        <p:spPr bwMode="auto">
          <a:xfrm>
            <a:off x="5291138" y="1628775"/>
            <a:ext cx="2520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b="1">
                <a:solidFill>
                  <a:srgbClr val="A50021"/>
                </a:solidFill>
              </a:rPr>
              <a:t>LE PIU’ DIFFICILI</a:t>
            </a:r>
          </a:p>
        </p:txBody>
      </p:sp>
      <p:sp>
        <p:nvSpPr>
          <p:cNvPr id="863239" name="Text Box 7">
            <a:extLst>
              <a:ext uri="{FF2B5EF4-FFF2-40B4-BE49-F238E27FC236}">
                <a16:creationId xmlns:a16="http://schemas.microsoft.com/office/drawing/2014/main" id="{2498E94C-E276-6944-9522-D1E1677D82F1}"/>
              </a:ext>
            </a:extLst>
          </p:cNvPr>
          <p:cNvSpPr txBox="1">
            <a:spLocks noChangeArrowheads="1"/>
          </p:cNvSpPr>
          <p:nvPr/>
        </p:nvSpPr>
        <p:spPr bwMode="auto">
          <a:xfrm>
            <a:off x="684213" y="2708275"/>
            <a:ext cx="3671887" cy="339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buFontTx/>
              <a:buBlip>
                <a:blip r:embed="rId3"/>
              </a:buBlip>
            </a:pPr>
            <a:r>
              <a:rPr lang="it-IT" altLang="it-IT"/>
              <a:t> </a:t>
            </a:r>
            <a:r>
              <a:rPr lang="it-IT" altLang="it-IT">
                <a:solidFill>
                  <a:schemeClr val="accent2"/>
                </a:solidFill>
              </a:rPr>
              <a:t>apprendimento di nuovi skills</a:t>
            </a:r>
          </a:p>
          <a:p>
            <a:pPr algn="just">
              <a:spcBef>
                <a:spcPct val="50000"/>
              </a:spcBef>
            </a:pPr>
            <a:r>
              <a:rPr lang="it-IT" altLang="it-IT"/>
              <a:t>(imparare l’inglese, l’utilizzo di software, l’utilizzo di macchinari, etc.)</a:t>
            </a:r>
          </a:p>
          <a:p>
            <a:pPr algn="just">
              <a:spcBef>
                <a:spcPct val="50000"/>
              </a:spcBef>
            </a:pPr>
            <a:endParaRPr lang="it-IT" altLang="it-IT"/>
          </a:p>
          <a:p>
            <a:pPr algn="just">
              <a:spcBef>
                <a:spcPct val="50000"/>
              </a:spcBef>
              <a:buFontTx/>
              <a:buBlip>
                <a:blip r:embed="rId3"/>
              </a:buBlip>
            </a:pPr>
            <a:r>
              <a:rPr lang="it-IT" altLang="it-IT"/>
              <a:t> </a:t>
            </a:r>
            <a:r>
              <a:rPr lang="it-IT" altLang="it-IT">
                <a:solidFill>
                  <a:schemeClr val="accent2"/>
                </a:solidFill>
              </a:rPr>
              <a:t>miglioramenti di rendimenti stabili</a:t>
            </a:r>
          </a:p>
          <a:p>
            <a:pPr algn="just">
              <a:spcBef>
                <a:spcPct val="50000"/>
              </a:spcBef>
            </a:pPr>
            <a:r>
              <a:rPr lang="it-IT" altLang="it-IT"/>
              <a:t>(produttività, tecniche di vendita, abbassamento livello reclami, etc.)</a:t>
            </a:r>
          </a:p>
        </p:txBody>
      </p:sp>
      <p:sp>
        <p:nvSpPr>
          <p:cNvPr id="863240" name="Line 8">
            <a:extLst>
              <a:ext uri="{FF2B5EF4-FFF2-40B4-BE49-F238E27FC236}">
                <a16:creationId xmlns:a16="http://schemas.microsoft.com/office/drawing/2014/main" id="{CDE154A0-267B-C84E-86C7-00B5EBB7E76F}"/>
              </a:ext>
            </a:extLst>
          </p:cNvPr>
          <p:cNvSpPr>
            <a:spLocks noChangeShapeType="1"/>
          </p:cNvSpPr>
          <p:nvPr/>
        </p:nvSpPr>
        <p:spPr bwMode="auto">
          <a:xfrm>
            <a:off x="4643438" y="1773238"/>
            <a:ext cx="0" cy="4464050"/>
          </a:xfrm>
          <a:prstGeom prst="line">
            <a:avLst/>
          </a:prstGeom>
          <a:noFill/>
          <a:ln w="38100">
            <a:solidFill>
              <a:srgbClr val="008000"/>
            </a:solidFill>
            <a:round/>
            <a:headEnd/>
            <a:tailEn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it-IT"/>
          </a:p>
        </p:txBody>
      </p:sp>
      <p:sp>
        <p:nvSpPr>
          <p:cNvPr id="863241" name="Text Box 9">
            <a:extLst>
              <a:ext uri="{FF2B5EF4-FFF2-40B4-BE49-F238E27FC236}">
                <a16:creationId xmlns:a16="http://schemas.microsoft.com/office/drawing/2014/main" id="{EA878A09-6C8E-D642-988D-F75994069BA4}"/>
              </a:ext>
            </a:extLst>
          </p:cNvPr>
          <p:cNvSpPr txBox="1">
            <a:spLocks noChangeArrowheads="1"/>
          </p:cNvSpPr>
          <p:nvPr/>
        </p:nvSpPr>
        <p:spPr bwMode="auto">
          <a:xfrm>
            <a:off x="4932363" y="2420938"/>
            <a:ext cx="3887787" cy="3665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buFontTx/>
              <a:buBlip>
                <a:blip r:embed="rId3"/>
              </a:buBlip>
            </a:pPr>
            <a:r>
              <a:rPr lang="it-IT" altLang="it-IT"/>
              <a:t> </a:t>
            </a:r>
            <a:r>
              <a:rPr lang="it-IT" altLang="it-IT">
                <a:solidFill>
                  <a:schemeClr val="accent2"/>
                </a:solidFill>
              </a:rPr>
              <a:t>quelle su alti livelli</a:t>
            </a:r>
          </a:p>
          <a:p>
            <a:pPr algn="just">
              <a:spcBef>
                <a:spcPct val="50000"/>
              </a:spcBef>
            </a:pPr>
            <a:r>
              <a:rPr lang="it-IT" altLang="it-IT"/>
              <a:t>(capacità strategiche di un top manager, carisma, leadership, etc.)</a:t>
            </a:r>
          </a:p>
          <a:p>
            <a:pPr algn="just">
              <a:spcBef>
                <a:spcPct val="50000"/>
              </a:spcBef>
            </a:pPr>
            <a:endParaRPr lang="it-IT" altLang="it-IT"/>
          </a:p>
          <a:p>
            <a:pPr algn="just">
              <a:spcBef>
                <a:spcPct val="50000"/>
              </a:spcBef>
              <a:buFontTx/>
              <a:buBlip>
                <a:blip r:embed="rId3"/>
              </a:buBlip>
            </a:pPr>
            <a:r>
              <a:rPr lang="it-IT" altLang="it-IT"/>
              <a:t> </a:t>
            </a:r>
            <a:r>
              <a:rPr lang="it-IT" altLang="it-IT">
                <a:solidFill>
                  <a:schemeClr val="accent2"/>
                </a:solidFill>
              </a:rPr>
              <a:t>quelle da valutare in funzione delle ricadute su strutture complesse</a:t>
            </a:r>
          </a:p>
          <a:p>
            <a:pPr algn="just">
              <a:spcBef>
                <a:spcPct val="50000"/>
              </a:spcBef>
            </a:pPr>
            <a:r>
              <a:rPr lang="it-IT" altLang="it-IT"/>
              <a:t>(miglioramento comunicativo interno di un’organizzazione, modifica di immagine di un reparto aziendale, etc.)</a:t>
            </a:r>
          </a:p>
        </p:txBody>
      </p:sp>
    </p:spTree>
    <p:extLst>
      <p:ext uri="{BB962C8B-B14F-4D97-AF65-F5344CB8AC3E}">
        <p14:creationId xmlns:p14="http://schemas.microsoft.com/office/powerpoint/2010/main" val="46785167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a:extLst>
              <a:ext uri="{FF2B5EF4-FFF2-40B4-BE49-F238E27FC236}">
                <a16:creationId xmlns:a16="http://schemas.microsoft.com/office/drawing/2014/main" id="{A5B55670-94FA-F74E-87D2-BDD2F917B9DB}"/>
              </a:ext>
            </a:extLst>
          </p:cNvPr>
          <p:cNvSpPr>
            <a:spLocks noGrp="1" noChangeArrowheads="1"/>
          </p:cNvSpPr>
          <p:nvPr>
            <p:ph type="title"/>
          </p:nvPr>
        </p:nvSpPr>
        <p:spPr>
          <a:xfrm>
            <a:off x="1143000" y="0"/>
            <a:ext cx="7010400" cy="1143000"/>
          </a:xfrm>
        </p:spPr>
        <p:txBody>
          <a:bodyPr/>
          <a:lstStyle/>
          <a:p>
            <a:pPr defTabSz="809625" eaLnBrk="1" hangingPunct="1"/>
            <a:r>
              <a:rPr lang="en-US" altLang="it-IT" sz="2400" b="1" dirty="0">
                <a:solidFill>
                  <a:srgbClr val="FF0000"/>
                </a:solidFill>
                <a:effectLst>
                  <a:outerShdw blurRad="38100" dist="38100" dir="2700000" algn="tl">
                    <a:srgbClr val="C0C0C0"/>
                  </a:outerShdw>
                </a:effectLst>
              </a:rPr>
              <a:t>5 FATTORI CHIAVE</a:t>
            </a:r>
          </a:p>
        </p:txBody>
      </p:sp>
      <p:sp>
        <p:nvSpPr>
          <p:cNvPr id="57346" name="Rectangle 3">
            <a:extLst>
              <a:ext uri="{FF2B5EF4-FFF2-40B4-BE49-F238E27FC236}">
                <a16:creationId xmlns:a16="http://schemas.microsoft.com/office/drawing/2014/main" id="{24CCDE20-4FAA-5B44-A0E8-48F97B363BF5}"/>
              </a:ext>
            </a:extLst>
          </p:cNvPr>
          <p:cNvSpPr>
            <a:spLocks noGrp="1" noChangeArrowheads="1"/>
          </p:cNvSpPr>
          <p:nvPr>
            <p:ph type="body" idx="1"/>
          </p:nvPr>
        </p:nvSpPr>
        <p:spPr>
          <a:xfrm>
            <a:off x="847725" y="1057582"/>
            <a:ext cx="7848600" cy="5257800"/>
          </a:xfrm>
        </p:spPr>
        <p:txBody>
          <a:bodyPr>
            <a:normAutofit fontScale="92500" lnSpcReduction="10000"/>
          </a:bodyPr>
          <a:lstStyle/>
          <a:p>
            <a:pPr marL="0" indent="0">
              <a:buNone/>
            </a:pPr>
            <a:r>
              <a:rPr lang="en-US" altLang="it-IT" sz="2400" dirty="0">
                <a:ea typeface="Geneva" panose="020B0503030404040204" pitchFamily="34" charset="0"/>
                <a:cs typeface="Geneva" panose="020B0503030404040204" pitchFamily="34" charset="0"/>
              </a:rPr>
              <a:t>1. </a:t>
            </a:r>
            <a:r>
              <a:rPr lang="en-US" altLang="it-IT" sz="2400" dirty="0" err="1">
                <a:ea typeface="Geneva" panose="020B0503030404040204" pitchFamily="34" charset="0"/>
                <a:cs typeface="Geneva" panose="020B0503030404040204" pitchFamily="34" charset="0"/>
              </a:rPr>
              <a:t>Caratteristiche</a:t>
            </a:r>
            <a:r>
              <a:rPr lang="en-US" altLang="it-IT" sz="2400" dirty="0">
                <a:ea typeface="Geneva" panose="020B0503030404040204" pitchFamily="34" charset="0"/>
                <a:cs typeface="Geneva" panose="020B0503030404040204" pitchFamily="34" charset="0"/>
              </a:rPr>
              <a:t> </a:t>
            </a:r>
            <a:r>
              <a:rPr lang="en-US" altLang="it-IT" sz="2400" dirty="0" err="1">
                <a:ea typeface="Geneva" panose="020B0503030404040204" pitchFamily="34" charset="0"/>
                <a:cs typeface="Geneva" panose="020B0503030404040204" pitchFamily="34" charset="0"/>
              </a:rPr>
              <a:t>della</a:t>
            </a:r>
            <a:r>
              <a:rPr lang="en-US" altLang="it-IT" sz="2400" dirty="0">
                <a:ea typeface="Geneva" panose="020B0503030404040204" pitchFamily="34" charset="0"/>
                <a:cs typeface="Geneva" panose="020B0503030404040204" pitchFamily="34" charset="0"/>
              </a:rPr>
              <a:t> persona</a:t>
            </a:r>
          </a:p>
          <a:p>
            <a:pPr marL="400050" lvl="1" indent="0">
              <a:buNone/>
            </a:pPr>
            <a:r>
              <a:rPr lang="en-US" altLang="it-IT" sz="2000" dirty="0" err="1">
                <a:ea typeface="Geneva" panose="020B0503030404040204" pitchFamily="34" charset="0"/>
                <a:cs typeface="Geneva" panose="020B0503030404040204" pitchFamily="34" charset="0"/>
              </a:rPr>
              <a:t>Abilità</a:t>
            </a:r>
            <a:r>
              <a:rPr lang="en-US" altLang="it-IT" sz="2000" dirty="0">
                <a:ea typeface="Geneva" panose="020B0503030404040204" pitchFamily="34" charset="0"/>
                <a:cs typeface="Geneva" panose="020B0503030404040204" pitchFamily="34" charset="0"/>
              </a:rPr>
              <a:t> e </a:t>
            </a:r>
            <a:r>
              <a:rPr lang="en-US" altLang="it-IT" sz="2000" dirty="0" err="1">
                <a:ea typeface="Geneva" panose="020B0503030404040204" pitchFamily="34" charset="0"/>
                <a:cs typeface="Geneva" panose="020B0503030404040204" pitchFamily="34" charset="0"/>
              </a:rPr>
              <a:t>abilità</a:t>
            </a:r>
            <a:endParaRPr lang="en-US" altLang="it-IT" sz="2000" dirty="0">
              <a:ea typeface="Geneva" panose="020B0503030404040204" pitchFamily="34" charset="0"/>
              <a:cs typeface="Geneva" panose="020B0503030404040204" pitchFamily="34" charset="0"/>
            </a:endParaRPr>
          </a:p>
          <a:p>
            <a:pPr marL="400050" lvl="1" indent="0">
              <a:buNone/>
            </a:pPr>
            <a:r>
              <a:rPr lang="en-US" altLang="it-IT" sz="2000" dirty="0" err="1">
                <a:ea typeface="Geneva" panose="020B0503030404040204" pitchFamily="34" charset="0"/>
                <a:cs typeface="Geneva" panose="020B0503030404040204" pitchFamily="34" charset="0"/>
              </a:rPr>
              <a:t>Atteggiamenti</a:t>
            </a:r>
            <a:r>
              <a:rPr lang="en-US" altLang="it-IT" sz="2000" dirty="0">
                <a:ea typeface="Geneva" panose="020B0503030404040204" pitchFamily="34" charset="0"/>
                <a:cs typeface="Geneva" panose="020B0503030404040204" pitchFamily="34" charset="0"/>
              </a:rPr>
              <a:t> e </a:t>
            </a:r>
            <a:r>
              <a:rPr lang="en-US" altLang="it-IT" sz="2000" dirty="0" err="1">
                <a:ea typeface="Geneva" panose="020B0503030404040204" pitchFamily="34" charset="0"/>
                <a:cs typeface="Geneva" panose="020B0503030404040204" pitchFamily="34" charset="0"/>
              </a:rPr>
              <a:t>motivazione</a:t>
            </a:r>
            <a:endParaRPr lang="en-US" altLang="it-IT" sz="2000" dirty="0">
              <a:ea typeface="Geneva" panose="020B0503030404040204" pitchFamily="34" charset="0"/>
              <a:cs typeface="Geneva" panose="020B0503030404040204" pitchFamily="34" charset="0"/>
            </a:endParaRPr>
          </a:p>
          <a:p>
            <a:pPr marL="0" indent="0">
              <a:buNone/>
            </a:pPr>
            <a:r>
              <a:rPr lang="en-US" altLang="it-IT" sz="2400" dirty="0">
                <a:ea typeface="Geneva" panose="020B0503030404040204" pitchFamily="34" charset="0"/>
                <a:cs typeface="Geneva" panose="020B0503030404040204" pitchFamily="34" charset="0"/>
              </a:rPr>
              <a:t>2. Input</a:t>
            </a:r>
          </a:p>
          <a:p>
            <a:pPr marL="400050" lvl="1" indent="0">
              <a:buNone/>
            </a:pPr>
            <a:r>
              <a:rPr lang="en-US" altLang="it-IT" sz="2000" dirty="0" err="1">
                <a:ea typeface="Geneva" panose="020B0503030404040204" pitchFamily="34" charset="0"/>
                <a:cs typeface="Geneva" panose="020B0503030404040204" pitchFamily="34" charset="0"/>
              </a:rPr>
              <a:t>Capire</a:t>
            </a:r>
            <a:r>
              <a:rPr lang="en-US" altLang="it-IT" sz="2000" dirty="0">
                <a:ea typeface="Geneva" panose="020B0503030404040204" pitchFamily="34" charset="0"/>
                <a:cs typeface="Geneva" panose="020B0503030404040204" pitchFamily="34" charset="0"/>
              </a:rPr>
              <a:t> </a:t>
            </a:r>
            <a:r>
              <a:rPr lang="en-US" altLang="it-IT" sz="2000" dirty="0" err="1">
                <a:ea typeface="Geneva" panose="020B0503030404040204" pitchFamily="34" charset="0"/>
                <a:cs typeface="Geneva" panose="020B0503030404040204" pitchFamily="34" charset="0"/>
              </a:rPr>
              <a:t>cosa</a:t>
            </a:r>
            <a:r>
              <a:rPr lang="en-US" altLang="it-IT" sz="2000" dirty="0">
                <a:ea typeface="Geneva" panose="020B0503030404040204" pitchFamily="34" charset="0"/>
                <a:cs typeface="Geneva" panose="020B0503030404040204" pitchFamily="34" charset="0"/>
              </a:rPr>
              <a:t>, come, </a:t>
            </a:r>
            <a:r>
              <a:rPr lang="en-US" altLang="it-IT" sz="2000" dirty="0" err="1">
                <a:ea typeface="Geneva" panose="020B0503030404040204" pitchFamily="34" charset="0"/>
                <a:cs typeface="Geneva" panose="020B0503030404040204" pitchFamily="34" charset="0"/>
              </a:rPr>
              <a:t>quando</a:t>
            </a:r>
            <a:r>
              <a:rPr lang="en-US" altLang="it-IT" sz="2000" dirty="0">
                <a:ea typeface="Geneva" panose="020B0503030404040204" pitchFamily="34" charset="0"/>
                <a:cs typeface="Geneva" panose="020B0503030404040204" pitchFamily="34" charset="0"/>
              </a:rPr>
              <a:t> </a:t>
            </a:r>
            <a:r>
              <a:rPr lang="en-US" altLang="it-IT" sz="2000" dirty="0" err="1">
                <a:ea typeface="Geneva" panose="020B0503030404040204" pitchFamily="34" charset="0"/>
                <a:cs typeface="Geneva" panose="020B0503030404040204" pitchFamily="34" charset="0"/>
              </a:rPr>
              <a:t>esibirsi</a:t>
            </a:r>
            <a:endParaRPr lang="en-US" altLang="it-IT" sz="2000" dirty="0">
              <a:ea typeface="Geneva" panose="020B0503030404040204" pitchFamily="34" charset="0"/>
              <a:cs typeface="Geneva" panose="020B0503030404040204" pitchFamily="34" charset="0"/>
            </a:endParaRPr>
          </a:p>
          <a:p>
            <a:pPr marL="400050" lvl="1" indent="0">
              <a:buNone/>
            </a:pPr>
            <a:r>
              <a:rPr lang="en-US" altLang="it-IT" sz="2000" dirty="0" err="1">
                <a:ea typeface="Geneva" panose="020B0503030404040204" pitchFamily="34" charset="0"/>
                <a:cs typeface="Geneva" panose="020B0503030404040204" pitchFamily="34" charset="0"/>
              </a:rPr>
              <a:t>Risorse</a:t>
            </a:r>
            <a:r>
              <a:rPr lang="en-US" altLang="it-IT" sz="2000" dirty="0">
                <a:ea typeface="Geneva" panose="020B0503030404040204" pitchFamily="34" charset="0"/>
                <a:cs typeface="Geneva" panose="020B0503030404040204" pitchFamily="34" charset="0"/>
              </a:rPr>
              <a:t> </a:t>
            </a:r>
            <a:r>
              <a:rPr lang="en-US" altLang="it-IT" sz="2000" dirty="0" err="1">
                <a:ea typeface="Geneva" panose="020B0503030404040204" pitchFamily="34" charset="0"/>
                <a:cs typeface="Geneva" panose="020B0503030404040204" pitchFamily="34" charset="0"/>
              </a:rPr>
              <a:t>necessarie</a:t>
            </a:r>
            <a:r>
              <a:rPr lang="en-US" altLang="it-IT" sz="2000" dirty="0">
                <a:ea typeface="Geneva" panose="020B0503030404040204" pitchFamily="34" charset="0"/>
                <a:cs typeface="Geneva" panose="020B0503030404040204" pitchFamily="34" charset="0"/>
              </a:rPr>
              <a:t> (</a:t>
            </a:r>
            <a:r>
              <a:rPr lang="en-US" altLang="it-IT" sz="2000" dirty="0" err="1">
                <a:ea typeface="Geneva" panose="020B0503030404040204" pitchFamily="34" charset="0"/>
                <a:cs typeface="Geneva" panose="020B0503030404040204" pitchFamily="34" charset="0"/>
              </a:rPr>
              <a:t>attrezzature</a:t>
            </a:r>
            <a:r>
              <a:rPr lang="en-US" altLang="it-IT" sz="2000" dirty="0">
                <a:ea typeface="Geneva" panose="020B0503030404040204" pitchFamily="34" charset="0"/>
                <a:cs typeface="Geneva" panose="020B0503030404040204" pitchFamily="34" charset="0"/>
              </a:rPr>
              <a:t>, </a:t>
            </a:r>
            <a:r>
              <a:rPr lang="en-US" altLang="it-IT" sz="2000" dirty="0" err="1">
                <a:ea typeface="Geneva" panose="020B0503030404040204" pitchFamily="34" charset="0"/>
                <a:cs typeface="Geneva" panose="020B0503030404040204" pitchFamily="34" charset="0"/>
              </a:rPr>
              <a:t>ecc</a:t>
            </a:r>
            <a:r>
              <a:rPr lang="en-US" altLang="it-IT" sz="2000" dirty="0">
                <a:ea typeface="Geneva" panose="020B0503030404040204" pitchFamily="34" charset="0"/>
                <a:cs typeface="Geneva" panose="020B0503030404040204" pitchFamily="34" charset="0"/>
              </a:rPr>
              <a:t>.)</a:t>
            </a:r>
          </a:p>
          <a:p>
            <a:pPr marL="400050" lvl="1" indent="0">
              <a:buNone/>
            </a:pPr>
            <a:r>
              <a:rPr lang="en-US" altLang="it-IT" sz="2000" dirty="0" err="1">
                <a:ea typeface="Geneva" panose="020B0503030404040204" pitchFamily="34" charset="0"/>
                <a:cs typeface="Geneva" panose="020B0503030404040204" pitchFamily="34" charset="0"/>
              </a:rPr>
              <a:t>Interferenze</a:t>
            </a:r>
            <a:r>
              <a:rPr lang="en-US" altLang="it-IT" sz="2000" dirty="0">
                <a:ea typeface="Geneva" panose="020B0503030404040204" pitchFamily="34" charset="0"/>
                <a:cs typeface="Geneva" panose="020B0503030404040204" pitchFamily="34" charset="0"/>
              </a:rPr>
              <a:t> da </a:t>
            </a:r>
            <a:r>
              <a:rPr lang="en-US" altLang="it-IT" sz="2000" dirty="0" err="1">
                <a:ea typeface="Geneva" panose="020B0503030404040204" pitchFamily="34" charset="0"/>
                <a:cs typeface="Geneva" panose="020B0503030404040204" pitchFamily="34" charset="0"/>
              </a:rPr>
              <a:t>altre</a:t>
            </a:r>
            <a:r>
              <a:rPr lang="en-US" altLang="it-IT" sz="2000" dirty="0">
                <a:ea typeface="Geneva" panose="020B0503030404040204" pitchFamily="34" charset="0"/>
                <a:cs typeface="Geneva" panose="020B0503030404040204" pitchFamily="34" charset="0"/>
              </a:rPr>
              <a:t> </a:t>
            </a:r>
            <a:r>
              <a:rPr lang="en-US" altLang="it-IT" sz="2000" dirty="0" err="1">
                <a:ea typeface="Geneva" panose="020B0503030404040204" pitchFamily="34" charset="0"/>
                <a:cs typeface="Geneva" panose="020B0503030404040204" pitchFamily="34" charset="0"/>
              </a:rPr>
              <a:t>richieste</a:t>
            </a:r>
            <a:r>
              <a:rPr lang="en-US" altLang="it-IT" sz="2000" dirty="0">
                <a:ea typeface="Geneva" panose="020B0503030404040204" pitchFamily="34" charset="0"/>
                <a:cs typeface="Geneva" panose="020B0503030404040204" pitchFamily="34" charset="0"/>
              </a:rPr>
              <a:t> di </a:t>
            </a:r>
            <a:r>
              <a:rPr lang="en-US" altLang="it-IT" sz="2000" dirty="0" err="1">
                <a:ea typeface="Geneva" panose="020B0503030404040204" pitchFamily="34" charset="0"/>
                <a:cs typeface="Geneva" panose="020B0503030404040204" pitchFamily="34" charset="0"/>
              </a:rPr>
              <a:t>lavoro</a:t>
            </a:r>
            <a:endParaRPr lang="en-US" altLang="it-IT" sz="2000" dirty="0">
              <a:ea typeface="Geneva" panose="020B0503030404040204" pitchFamily="34" charset="0"/>
              <a:cs typeface="Geneva" panose="020B0503030404040204" pitchFamily="34" charset="0"/>
            </a:endParaRPr>
          </a:p>
          <a:p>
            <a:pPr marL="400050" lvl="1" indent="0">
              <a:buNone/>
            </a:pPr>
            <a:r>
              <a:rPr lang="en-US" altLang="it-IT" sz="2000" dirty="0" err="1">
                <a:ea typeface="Geneva" panose="020B0503030404040204" pitchFamily="34" charset="0"/>
                <a:cs typeface="Geneva" panose="020B0503030404040204" pitchFamily="34" charset="0"/>
              </a:rPr>
              <a:t>Opportunità</a:t>
            </a:r>
            <a:r>
              <a:rPr lang="en-US" altLang="it-IT" sz="2000" dirty="0">
                <a:ea typeface="Geneva" panose="020B0503030404040204" pitchFamily="34" charset="0"/>
                <a:cs typeface="Geneva" panose="020B0503030404040204" pitchFamily="34" charset="0"/>
              </a:rPr>
              <a:t> di </a:t>
            </a:r>
            <a:r>
              <a:rPr lang="en-US" altLang="it-IT" sz="2000" dirty="0" err="1">
                <a:ea typeface="Geneva" panose="020B0503030404040204" pitchFamily="34" charset="0"/>
                <a:cs typeface="Geneva" panose="020B0503030404040204" pitchFamily="34" charset="0"/>
              </a:rPr>
              <a:t>esibirsi</a:t>
            </a:r>
            <a:endParaRPr lang="en-US" altLang="it-IT" sz="2000" dirty="0">
              <a:ea typeface="Geneva" panose="020B0503030404040204" pitchFamily="34" charset="0"/>
              <a:cs typeface="Geneva" panose="020B0503030404040204" pitchFamily="34" charset="0"/>
            </a:endParaRPr>
          </a:p>
          <a:p>
            <a:pPr marL="0" indent="0">
              <a:buNone/>
            </a:pPr>
            <a:r>
              <a:rPr lang="en-US" altLang="it-IT" sz="2400" dirty="0">
                <a:ea typeface="Geneva" panose="020B0503030404040204" pitchFamily="34" charset="0"/>
                <a:cs typeface="Geneva" panose="020B0503030404040204" pitchFamily="34" charset="0"/>
              </a:rPr>
              <a:t>3. </a:t>
            </a:r>
            <a:r>
              <a:rPr lang="en-US" altLang="it-IT" sz="2400" dirty="0" err="1">
                <a:ea typeface="Geneva" panose="020B0503030404040204" pitchFamily="34" charset="0"/>
                <a:cs typeface="Geneva" panose="020B0503030404040204" pitchFamily="34" charset="0"/>
              </a:rPr>
              <a:t>Uscita</a:t>
            </a:r>
            <a:endParaRPr lang="en-US" altLang="it-IT" sz="2400" dirty="0">
              <a:ea typeface="Geneva" panose="020B0503030404040204" pitchFamily="34" charset="0"/>
              <a:cs typeface="Geneva" panose="020B0503030404040204" pitchFamily="34" charset="0"/>
            </a:endParaRPr>
          </a:p>
          <a:p>
            <a:pPr marL="400050" lvl="1" indent="0">
              <a:buNone/>
            </a:pPr>
            <a:r>
              <a:rPr lang="en-US" altLang="it-IT" sz="2000" dirty="0" err="1">
                <a:ea typeface="Geneva" panose="020B0503030404040204" pitchFamily="34" charset="0"/>
                <a:cs typeface="Geneva" panose="020B0503030404040204" pitchFamily="34" charset="0"/>
              </a:rPr>
              <a:t>Aspettative</a:t>
            </a:r>
            <a:r>
              <a:rPr lang="en-US" altLang="it-IT" sz="2000" dirty="0">
                <a:ea typeface="Geneva" panose="020B0503030404040204" pitchFamily="34" charset="0"/>
                <a:cs typeface="Geneva" panose="020B0503030404040204" pitchFamily="34" charset="0"/>
              </a:rPr>
              <a:t> per le </a:t>
            </a:r>
            <a:r>
              <a:rPr lang="en-US" altLang="it-IT" sz="2000" dirty="0" err="1">
                <a:ea typeface="Geneva" panose="020B0503030404040204" pitchFamily="34" charset="0"/>
                <a:cs typeface="Geneva" panose="020B0503030404040204" pitchFamily="34" charset="0"/>
              </a:rPr>
              <a:t>prestazioni</a:t>
            </a:r>
            <a:r>
              <a:rPr lang="en-US" altLang="it-IT" sz="2000" dirty="0">
                <a:ea typeface="Geneva" panose="020B0503030404040204" pitchFamily="34" charset="0"/>
                <a:cs typeface="Geneva" panose="020B0503030404040204" pitchFamily="34" charset="0"/>
              </a:rPr>
              <a:t> di </a:t>
            </a:r>
            <a:r>
              <a:rPr lang="en-US" altLang="it-IT" sz="2000" dirty="0" err="1">
                <a:ea typeface="Geneva" panose="020B0503030404040204" pitchFamily="34" charset="0"/>
                <a:cs typeface="Geneva" panose="020B0503030404040204" pitchFamily="34" charset="0"/>
              </a:rPr>
              <a:t>apprendimento</a:t>
            </a:r>
            <a:endParaRPr lang="en-US" altLang="it-IT" sz="2000" dirty="0">
              <a:ea typeface="Geneva" panose="020B0503030404040204" pitchFamily="34" charset="0"/>
              <a:cs typeface="Geneva" panose="020B0503030404040204" pitchFamily="34" charset="0"/>
            </a:endParaRPr>
          </a:p>
          <a:p>
            <a:pPr marL="0" indent="0">
              <a:buNone/>
            </a:pPr>
            <a:r>
              <a:rPr lang="en-US" altLang="it-IT" sz="2400" dirty="0">
                <a:ea typeface="Geneva" panose="020B0503030404040204" pitchFamily="34" charset="0"/>
                <a:cs typeface="Geneva" panose="020B0503030404040204" pitchFamily="34" charset="0"/>
              </a:rPr>
              <a:t>4. </a:t>
            </a:r>
            <a:r>
              <a:rPr lang="en-US" altLang="it-IT" sz="2400" dirty="0" err="1">
                <a:ea typeface="Geneva" panose="020B0503030404040204" pitchFamily="34" charset="0"/>
                <a:cs typeface="Geneva" panose="020B0503030404040204" pitchFamily="34" charset="0"/>
              </a:rPr>
              <a:t>Conseguenze</a:t>
            </a:r>
            <a:endParaRPr lang="en-US" altLang="it-IT" sz="2400" dirty="0">
              <a:ea typeface="Geneva" panose="020B0503030404040204" pitchFamily="34" charset="0"/>
              <a:cs typeface="Geneva" panose="020B0503030404040204" pitchFamily="34" charset="0"/>
            </a:endParaRPr>
          </a:p>
          <a:p>
            <a:pPr marL="400050" lvl="1" indent="0">
              <a:buNone/>
            </a:pPr>
            <a:r>
              <a:rPr lang="en-US" altLang="it-IT" sz="2000" dirty="0" err="1">
                <a:ea typeface="Geneva" panose="020B0503030404040204" pitchFamily="34" charset="0"/>
                <a:cs typeface="Geneva" panose="020B0503030404040204" pitchFamily="34" charset="0"/>
              </a:rPr>
              <a:t>Conseguenze</a:t>
            </a:r>
            <a:r>
              <a:rPr lang="en-US" altLang="it-IT" sz="2000" dirty="0">
                <a:ea typeface="Geneva" panose="020B0503030404040204" pitchFamily="34" charset="0"/>
                <a:cs typeface="Geneva" panose="020B0503030404040204" pitchFamily="34" charset="0"/>
              </a:rPr>
              <a:t> / </a:t>
            </a:r>
            <a:r>
              <a:rPr lang="en-US" altLang="it-IT" sz="2000" dirty="0" err="1">
                <a:ea typeface="Geneva" panose="020B0503030404040204" pitchFamily="34" charset="0"/>
                <a:cs typeface="Geneva" panose="020B0503030404040204" pitchFamily="34" charset="0"/>
              </a:rPr>
              <a:t>incentivi</a:t>
            </a:r>
            <a:r>
              <a:rPr lang="en-US" altLang="it-IT" sz="2000" dirty="0">
                <a:ea typeface="Geneva" panose="020B0503030404040204" pitchFamily="34" charset="0"/>
                <a:cs typeface="Geneva" panose="020B0503030404040204" pitchFamily="34" charset="0"/>
              </a:rPr>
              <a:t> </a:t>
            </a:r>
            <a:r>
              <a:rPr lang="en-US" altLang="it-IT" sz="2000" dirty="0" err="1">
                <a:ea typeface="Geneva" panose="020B0503030404040204" pitchFamily="34" charset="0"/>
                <a:cs typeface="Geneva" panose="020B0503030404040204" pitchFamily="34" charset="0"/>
              </a:rPr>
              <a:t>positivi</a:t>
            </a:r>
            <a:r>
              <a:rPr lang="en-US" altLang="it-IT" sz="2000" dirty="0">
                <a:ea typeface="Geneva" panose="020B0503030404040204" pitchFamily="34" charset="0"/>
                <a:cs typeface="Geneva" panose="020B0503030404040204" pitchFamily="34" charset="0"/>
              </a:rPr>
              <a:t> da </a:t>
            </a:r>
            <a:r>
              <a:rPr lang="en-US" altLang="it-IT" sz="2000" dirty="0" err="1">
                <a:ea typeface="Geneva" panose="020B0503030404040204" pitchFamily="34" charset="0"/>
                <a:cs typeface="Geneva" panose="020B0503030404040204" pitchFamily="34" charset="0"/>
              </a:rPr>
              <a:t>eseguire</a:t>
            </a:r>
            <a:endParaRPr lang="en-US" altLang="it-IT" sz="2000" dirty="0">
              <a:ea typeface="Geneva" panose="020B0503030404040204" pitchFamily="34" charset="0"/>
              <a:cs typeface="Geneva" panose="020B0503030404040204" pitchFamily="34" charset="0"/>
            </a:endParaRPr>
          </a:p>
          <a:p>
            <a:pPr marL="400050" lvl="1" indent="0">
              <a:buNone/>
            </a:pPr>
            <a:r>
              <a:rPr lang="en-US" altLang="it-IT" sz="2000" dirty="0" err="1">
                <a:ea typeface="Geneva" panose="020B0503030404040204" pitchFamily="34" charset="0"/>
                <a:cs typeface="Geneva" panose="020B0503030404040204" pitchFamily="34" charset="0"/>
              </a:rPr>
              <a:t>Poche</a:t>
            </a:r>
            <a:r>
              <a:rPr lang="en-US" altLang="it-IT" sz="2000" dirty="0">
                <a:ea typeface="Geneva" panose="020B0503030404040204" pitchFamily="34" charset="0"/>
                <a:cs typeface="Geneva" panose="020B0503030404040204" pitchFamily="34" charset="0"/>
              </a:rPr>
              <a:t> </a:t>
            </a:r>
            <a:r>
              <a:rPr lang="en-US" altLang="it-IT" sz="2000" dirty="0" err="1">
                <a:ea typeface="Geneva" panose="020B0503030404040204" pitchFamily="34" charset="0"/>
                <a:cs typeface="Geneva" panose="020B0503030404040204" pitchFamily="34" charset="0"/>
              </a:rPr>
              <a:t>conseguenze</a:t>
            </a:r>
            <a:r>
              <a:rPr lang="en-US" altLang="it-IT" sz="2000" dirty="0">
                <a:ea typeface="Geneva" panose="020B0503030404040204" pitchFamily="34" charset="0"/>
                <a:cs typeface="Geneva" panose="020B0503030404040204" pitchFamily="34" charset="0"/>
              </a:rPr>
              <a:t> negative da </a:t>
            </a:r>
            <a:r>
              <a:rPr lang="en-US" altLang="it-IT" sz="2000" dirty="0" err="1">
                <a:ea typeface="Geneva" panose="020B0503030404040204" pitchFamily="34" charset="0"/>
                <a:cs typeface="Geneva" panose="020B0503030404040204" pitchFamily="34" charset="0"/>
              </a:rPr>
              <a:t>eseguire</a:t>
            </a:r>
            <a:endParaRPr lang="en-US" altLang="it-IT" sz="2000" dirty="0">
              <a:ea typeface="Geneva" panose="020B0503030404040204" pitchFamily="34" charset="0"/>
              <a:cs typeface="Geneva" panose="020B0503030404040204" pitchFamily="34" charset="0"/>
            </a:endParaRPr>
          </a:p>
          <a:p>
            <a:pPr marL="0" indent="0">
              <a:buNone/>
            </a:pPr>
            <a:r>
              <a:rPr lang="en-US" altLang="it-IT" sz="2400" dirty="0">
                <a:ea typeface="Geneva" panose="020B0503030404040204" pitchFamily="34" charset="0"/>
                <a:cs typeface="Geneva" panose="020B0503030404040204" pitchFamily="34" charset="0"/>
              </a:rPr>
              <a:t>5. Feedback</a:t>
            </a:r>
          </a:p>
          <a:p>
            <a:pPr marL="400050" lvl="1" indent="0">
              <a:buNone/>
            </a:pPr>
            <a:r>
              <a:rPr lang="en-US" altLang="it-IT" sz="2000" dirty="0">
                <a:ea typeface="Geneva" panose="020B0503030404040204" pitchFamily="34" charset="0"/>
                <a:cs typeface="Geneva" panose="020B0503030404040204" pitchFamily="34" charset="0"/>
              </a:rPr>
              <a:t>Feedback </a:t>
            </a:r>
            <a:r>
              <a:rPr lang="en-US" altLang="it-IT" sz="2000" dirty="0" err="1">
                <a:ea typeface="Geneva" panose="020B0503030404040204" pitchFamily="34" charset="0"/>
                <a:cs typeface="Geneva" panose="020B0503030404040204" pitchFamily="34" charset="0"/>
              </a:rPr>
              <a:t>frequenti</a:t>
            </a:r>
            <a:r>
              <a:rPr lang="en-US" altLang="it-IT" sz="2000" dirty="0">
                <a:ea typeface="Geneva" panose="020B0503030404040204" pitchFamily="34" charset="0"/>
                <a:cs typeface="Geneva" panose="020B0503030404040204" pitchFamily="34" charset="0"/>
              </a:rPr>
              <a:t> e </a:t>
            </a:r>
            <a:r>
              <a:rPr lang="en-US" altLang="it-IT" sz="2000" dirty="0" err="1">
                <a:ea typeface="Geneva" panose="020B0503030404040204" pitchFamily="34" charset="0"/>
                <a:cs typeface="Geneva" panose="020B0503030404040204" pitchFamily="34" charset="0"/>
              </a:rPr>
              <a:t>specifici</a:t>
            </a:r>
            <a:r>
              <a:rPr lang="en-US" altLang="it-IT" sz="2000" dirty="0">
                <a:ea typeface="Geneva" panose="020B0503030404040204" pitchFamily="34" charset="0"/>
                <a:cs typeface="Geneva" panose="020B0503030404040204" pitchFamily="34" charset="0"/>
              </a:rPr>
              <a:t> </a:t>
            </a:r>
            <a:r>
              <a:rPr lang="en-US" altLang="it-IT" sz="2000" dirty="0" err="1">
                <a:ea typeface="Geneva" panose="020B0503030404040204" pitchFamily="34" charset="0"/>
                <a:cs typeface="Geneva" panose="020B0503030404040204" pitchFamily="34" charset="0"/>
              </a:rPr>
              <a:t>su</a:t>
            </a:r>
            <a:r>
              <a:rPr lang="en-US" altLang="it-IT" sz="2000" dirty="0">
                <a:ea typeface="Geneva" panose="020B0503030404040204" pitchFamily="34" charset="0"/>
                <a:cs typeface="Geneva" panose="020B0503030404040204" pitchFamily="34" charset="0"/>
              </a:rPr>
              <a:t> come </a:t>
            </a:r>
            <a:r>
              <a:rPr lang="en-US" altLang="it-IT" sz="2000" dirty="0" err="1">
                <a:ea typeface="Geneva" panose="020B0503030404040204" pitchFamily="34" charset="0"/>
                <a:cs typeface="Geneva" panose="020B0503030404040204" pitchFamily="34" charset="0"/>
              </a:rPr>
              <a:t>viene</a:t>
            </a:r>
            <a:r>
              <a:rPr lang="en-US" altLang="it-IT" sz="2000" dirty="0">
                <a:ea typeface="Geneva" panose="020B0503030404040204" pitchFamily="34" charset="0"/>
                <a:cs typeface="Geneva" panose="020B0503030404040204" pitchFamily="34" charset="0"/>
              </a:rPr>
              <a:t> </a:t>
            </a:r>
            <a:r>
              <a:rPr lang="en-US" altLang="it-IT" sz="2000" dirty="0" err="1">
                <a:ea typeface="Geneva" panose="020B0503030404040204" pitchFamily="34" charset="0"/>
                <a:cs typeface="Geneva" panose="020B0503030404040204" pitchFamily="34" charset="0"/>
              </a:rPr>
              <a:t>eseguito</a:t>
            </a:r>
            <a:r>
              <a:rPr lang="en-US" altLang="it-IT" sz="2000" dirty="0">
                <a:ea typeface="Geneva" panose="020B0503030404040204" pitchFamily="34" charset="0"/>
                <a:cs typeface="Geneva" panose="020B0503030404040204" pitchFamily="34" charset="0"/>
              </a:rPr>
              <a:t> </a:t>
            </a:r>
            <a:r>
              <a:rPr lang="en-US" altLang="it-IT" sz="2000" dirty="0" err="1">
                <a:ea typeface="Geneva" panose="020B0503030404040204" pitchFamily="34" charset="0"/>
                <a:cs typeface="Geneva" panose="020B0503030404040204" pitchFamily="34" charset="0"/>
              </a:rPr>
              <a:t>il</a:t>
            </a:r>
            <a:r>
              <a:rPr lang="en-US" altLang="it-IT" sz="2000" dirty="0">
                <a:ea typeface="Geneva" panose="020B0503030404040204" pitchFamily="34" charset="0"/>
                <a:cs typeface="Geneva" panose="020B0503030404040204" pitchFamily="34" charset="0"/>
              </a:rPr>
              <a:t> </a:t>
            </a:r>
            <a:r>
              <a:rPr lang="en-US" altLang="it-IT" sz="2000" dirty="0" err="1">
                <a:ea typeface="Geneva" panose="020B0503030404040204" pitchFamily="34" charset="0"/>
                <a:cs typeface="Geneva" panose="020B0503030404040204" pitchFamily="34" charset="0"/>
              </a:rPr>
              <a:t>lavoro</a:t>
            </a:r>
            <a:endParaRPr lang="en-US" altLang="it-IT" sz="2000" dirty="0">
              <a:ea typeface="Geneva" panose="020B0503030404040204" pitchFamily="34" charset="0"/>
              <a:cs typeface="Geneva" panose="020B0503030404040204" pitchFamily="34" charset="0"/>
            </a:endParaRPr>
          </a:p>
        </p:txBody>
      </p:sp>
    </p:spTree>
    <p:extLst>
      <p:ext uri="{BB962C8B-B14F-4D97-AF65-F5344CB8AC3E}">
        <p14:creationId xmlns:p14="http://schemas.microsoft.com/office/powerpoint/2010/main" val="2258804683"/>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72716" y="404664"/>
            <a:ext cx="8203740" cy="6100936"/>
          </a:xfrm>
        </p:spPr>
        <p:txBody>
          <a:bodyPr>
            <a:normAutofit/>
          </a:bodyPr>
          <a:lstStyle/>
          <a:p>
            <a:pPr marL="0" lvl="0" indent="0" algn="ctr">
              <a:buNone/>
            </a:pPr>
            <a:r>
              <a:rPr lang="it-IT" sz="2400" b="1" dirty="0">
                <a:solidFill>
                  <a:srgbClr val="FF0000"/>
                </a:solidFill>
                <a:effectLst>
                  <a:outerShdw blurRad="38100" dist="38100" dir="2700000" algn="tl">
                    <a:srgbClr val="C0C0C0"/>
                  </a:outerShdw>
                </a:effectLst>
              </a:rPr>
              <a:t>FORMAZIONE</a:t>
            </a:r>
          </a:p>
          <a:p>
            <a:pPr marL="0" indent="0">
              <a:buNone/>
            </a:pPr>
            <a:endParaRPr lang="it-IT" sz="1200" dirty="0">
              <a:latin typeface="Arial Black" panose="020B0A04020102020204" pitchFamily="34" charset="0"/>
            </a:endParaRPr>
          </a:p>
          <a:p>
            <a:pPr marL="0" indent="0">
              <a:buNone/>
            </a:pPr>
            <a:endParaRPr lang="it-IT" sz="1200" dirty="0">
              <a:latin typeface="Arial Black" panose="020B0A04020102020204" pitchFamily="34" charset="0"/>
            </a:endParaRPr>
          </a:p>
          <a:p>
            <a:pPr marL="0" indent="0">
              <a:buNone/>
            </a:pPr>
            <a:endParaRPr lang="it-IT" sz="1200" dirty="0">
              <a:latin typeface="Arial Black" panose="020B0A04020102020204" pitchFamily="34" charset="0"/>
            </a:endParaRPr>
          </a:p>
          <a:p>
            <a:pPr marL="0" indent="0">
              <a:buNone/>
            </a:pPr>
            <a:endParaRPr lang="it-IT" sz="1200" dirty="0">
              <a:latin typeface="Arial Black" panose="020B0A04020102020204" pitchFamily="34" charset="0"/>
            </a:endParaRPr>
          </a:p>
          <a:p>
            <a:pPr marL="0" indent="0">
              <a:buNone/>
            </a:pPr>
            <a:endParaRPr lang="it-IT" sz="1200" dirty="0">
              <a:latin typeface="Arial Black" panose="020B0A04020102020204" pitchFamily="34" charset="0"/>
            </a:endParaRPr>
          </a:p>
          <a:p>
            <a:pPr marL="0" indent="0">
              <a:buNone/>
            </a:pPr>
            <a:endParaRPr lang="it-IT" sz="1200" dirty="0">
              <a:latin typeface="Arial Black" panose="020B0A04020102020204" pitchFamily="34" charset="0"/>
            </a:endParaRPr>
          </a:p>
          <a:p>
            <a:pPr marL="0" indent="0">
              <a:buNone/>
            </a:pPr>
            <a:endParaRPr lang="it-IT" sz="1200" dirty="0">
              <a:latin typeface="Arial Black" panose="020B0A04020102020204" pitchFamily="34" charset="0"/>
            </a:endParaRPr>
          </a:p>
          <a:p>
            <a:pPr marL="0" indent="0">
              <a:buNone/>
            </a:pPr>
            <a:endParaRPr lang="it-IT" sz="1200" dirty="0">
              <a:latin typeface="Arial Black" panose="020B0A04020102020204" pitchFamily="34" charset="0"/>
            </a:endParaRPr>
          </a:p>
          <a:p>
            <a:pPr marL="0" indent="0">
              <a:buNone/>
            </a:pPr>
            <a:endParaRPr lang="it-IT" sz="1200" dirty="0">
              <a:latin typeface="Arial Black" panose="020B0A04020102020204" pitchFamily="34" charset="0"/>
            </a:endParaRPr>
          </a:p>
          <a:p>
            <a:pPr marL="0" indent="0">
              <a:buNone/>
            </a:pPr>
            <a:endParaRPr lang="it-IT" sz="1200" dirty="0">
              <a:latin typeface="Arial Black" panose="020B0A04020102020204" pitchFamily="34" charset="0"/>
            </a:endParaRPr>
          </a:p>
          <a:p>
            <a:pPr marL="0" indent="0">
              <a:buNone/>
            </a:pPr>
            <a:endParaRPr lang="it-IT" sz="1200" dirty="0">
              <a:latin typeface="Arial Black" panose="020B0A04020102020204" pitchFamily="34" charset="0"/>
            </a:endParaRPr>
          </a:p>
          <a:p>
            <a:pPr marL="0" indent="0">
              <a:buNone/>
            </a:pPr>
            <a:endParaRPr lang="it-IT" sz="1200" dirty="0">
              <a:latin typeface="Arial Black" panose="020B0A04020102020204" pitchFamily="34" charset="0"/>
            </a:endParaRPr>
          </a:p>
          <a:p>
            <a:pPr marL="0" indent="0">
              <a:buNone/>
            </a:pPr>
            <a:endParaRPr lang="it-IT" sz="1200" dirty="0">
              <a:latin typeface="Arial Black" panose="020B0A04020102020204" pitchFamily="34" charset="0"/>
            </a:endParaRPr>
          </a:p>
          <a:p>
            <a:pPr marL="0" indent="0">
              <a:buNone/>
            </a:pPr>
            <a:endParaRPr lang="it-IT" sz="1200" dirty="0">
              <a:latin typeface="Arial Black" panose="020B0A04020102020204" pitchFamily="34" charset="0"/>
            </a:endParaRPr>
          </a:p>
          <a:p>
            <a:pPr marL="0" indent="0">
              <a:buNone/>
            </a:pPr>
            <a:endParaRPr lang="it-IT" sz="1200" dirty="0">
              <a:latin typeface="Arial Black" panose="020B0A04020102020204" pitchFamily="34" charset="0"/>
            </a:endParaRPr>
          </a:p>
          <a:p>
            <a:pPr marL="0" indent="0">
              <a:buNone/>
            </a:pPr>
            <a:endParaRPr lang="it-IT" sz="1200" dirty="0">
              <a:latin typeface="Arial Black" panose="020B0A04020102020204" pitchFamily="34" charset="0"/>
            </a:endParaRPr>
          </a:p>
          <a:p>
            <a:pPr marL="0" indent="0">
              <a:buNone/>
            </a:pPr>
            <a:endParaRPr lang="it-IT" sz="1200" dirty="0">
              <a:latin typeface="Arial Black" panose="020B0A04020102020204" pitchFamily="34" charset="0"/>
            </a:endParaRPr>
          </a:p>
          <a:p>
            <a:pPr marL="0" indent="0">
              <a:buNone/>
            </a:pPr>
            <a:endParaRPr lang="it-IT" sz="1200" dirty="0">
              <a:latin typeface="Arial Black" panose="020B0A04020102020204" pitchFamily="34" charset="0"/>
            </a:endParaRPr>
          </a:p>
          <a:p>
            <a:pPr marL="0" indent="0">
              <a:buNone/>
            </a:pPr>
            <a:endParaRPr lang="it-IT" sz="1200" dirty="0">
              <a:latin typeface="Arial Black" panose="020B0A04020102020204" pitchFamily="34" charset="0"/>
            </a:endParaRPr>
          </a:p>
          <a:p>
            <a:pPr marL="0" indent="0">
              <a:buNone/>
            </a:pPr>
            <a:endParaRPr lang="it-IT" sz="1200" dirty="0">
              <a:latin typeface="Arial Black" panose="020B0A04020102020204" pitchFamily="34" charset="0"/>
            </a:endParaRPr>
          </a:p>
          <a:p>
            <a:pPr marL="0" indent="0" algn="r">
              <a:buNone/>
            </a:pPr>
            <a:endParaRPr lang="it-IT" sz="1200" dirty="0">
              <a:latin typeface="Arial Black" panose="020B0A04020102020204" pitchFamily="34" charset="0"/>
            </a:endParaRPr>
          </a:p>
          <a:p>
            <a:pPr marL="0" indent="0" algn="r">
              <a:buNone/>
            </a:pPr>
            <a:endParaRPr lang="it-IT" sz="1200" dirty="0">
              <a:latin typeface="Arial Black" panose="020B0A04020102020204" pitchFamily="34" charset="0"/>
            </a:endParaRPr>
          </a:p>
          <a:p>
            <a:pPr marL="0" indent="0" algn="ctr">
              <a:buNone/>
            </a:pPr>
            <a:r>
              <a:rPr lang="it-IT" sz="1200" dirty="0">
                <a:latin typeface="Arial Black" panose="020B0A04020102020204" pitchFamily="34" charset="0"/>
              </a:rPr>
              <a:t>Modelli di apprendimento e metodi didattici- </a:t>
            </a:r>
            <a:r>
              <a:rPr lang="it-IT" sz="1200" dirty="0" err="1">
                <a:latin typeface="Arial Black" panose="020B0A04020102020204" pitchFamily="34" charset="0"/>
              </a:rPr>
              <a:t>Calt</a:t>
            </a:r>
            <a:r>
              <a:rPr lang="it-IT" sz="1200" dirty="0">
                <a:latin typeface="Arial Black" panose="020B0A04020102020204" pitchFamily="34" charset="0"/>
              </a:rPr>
              <a:t> 2000</a:t>
            </a:r>
          </a:p>
        </p:txBody>
      </p:sp>
      <p:cxnSp>
        <p:nvCxnSpPr>
          <p:cNvPr id="5" name="Connettore 1 4"/>
          <p:cNvCxnSpPr/>
          <p:nvPr/>
        </p:nvCxnSpPr>
        <p:spPr>
          <a:xfrm flipV="1">
            <a:off x="472716" y="404664"/>
            <a:ext cx="0" cy="72008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Connettore 1 8"/>
          <p:cNvCxnSpPr/>
          <p:nvPr/>
        </p:nvCxnSpPr>
        <p:spPr>
          <a:xfrm flipH="1">
            <a:off x="472716" y="404664"/>
            <a:ext cx="820374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pic>
        <p:nvPicPr>
          <p:cNvPr id="1331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266825"/>
            <a:ext cx="5638800" cy="432435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92585314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3">
            <a:extLst>
              <a:ext uri="{FF2B5EF4-FFF2-40B4-BE49-F238E27FC236}">
                <a16:creationId xmlns:a16="http://schemas.microsoft.com/office/drawing/2014/main" id="{191E37E0-6426-9C4F-AE97-6210915D5538}"/>
              </a:ext>
            </a:extLst>
          </p:cNvPr>
          <p:cNvSpPr>
            <a:spLocks noGrp="1" noChangeArrowheads="1"/>
          </p:cNvSpPr>
          <p:nvPr>
            <p:ph type="title"/>
          </p:nvPr>
        </p:nvSpPr>
        <p:spPr>
          <a:xfrm>
            <a:off x="609600" y="274638"/>
            <a:ext cx="8496300" cy="1143000"/>
          </a:xfrm>
        </p:spPr>
        <p:txBody>
          <a:bodyPr>
            <a:normAutofit/>
          </a:bodyPr>
          <a:lstStyle/>
          <a:p>
            <a:pPr defTabSz="809625"/>
            <a:r>
              <a:rPr lang="it-IT" altLang="en-US" sz="2400" b="1" dirty="0">
                <a:solidFill>
                  <a:srgbClr val="FF0000"/>
                </a:solidFill>
                <a:effectLst>
                  <a:outerShdw blurRad="38100" dist="38100" dir="2700000" algn="tl">
                    <a:srgbClr val="C0C0C0"/>
                  </a:outerShdw>
                </a:effectLst>
              </a:rPr>
              <a:t>Formazione può…</a:t>
            </a:r>
            <a:br>
              <a:rPr lang="it-IT" altLang="en-US" sz="2400" b="1" dirty="0">
                <a:solidFill>
                  <a:srgbClr val="FF0000"/>
                </a:solidFill>
                <a:effectLst>
                  <a:outerShdw blurRad="38100" dist="38100" dir="2700000" algn="tl">
                    <a:srgbClr val="C0C0C0"/>
                  </a:outerShdw>
                </a:effectLst>
              </a:rPr>
            </a:br>
            <a:endParaRPr lang="en-US" altLang="en-US" sz="2400" b="1" dirty="0">
              <a:solidFill>
                <a:srgbClr val="FF0000"/>
              </a:solidFill>
              <a:effectLst>
                <a:outerShdw blurRad="38100" dist="38100" dir="2700000" algn="tl">
                  <a:srgbClr val="C0C0C0"/>
                </a:outerShdw>
              </a:effectLst>
            </a:endParaRPr>
          </a:p>
        </p:txBody>
      </p:sp>
      <p:sp>
        <p:nvSpPr>
          <p:cNvPr id="83971" name="Rettangolo 1">
            <a:extLst>
              <a:ext uri="{FF2B5EF4-FFF2-40B4-BE49-F238E27FC236}">
                <a16:creationId xmlns:a16="http://schemas.microsoft.com/office/drawing/2014/main" id="{8046334A-0B8C-204F-A1B5-29BECBED975A}"/>
              </a:ext>
            </a:extLst>
          </p:cNvPr>
          <p:cNvSpPr>
            <a:spLocks noChangeArrowheads="1"/>
          </p:cNvSpPr>
          <p:nvPr/>
        </p:nvSpPr>
        <p:spPr bwMode="auto">
          <a:xfrm>
            <a:off x="1219200" y="1524000"/>
            <a:ext cx="769620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ea typeface="Geneva" panose="020B0503030404040204" pitchFamily="34" charset="0"/>
                <a:cs typeface="Geneva" panose="020B0503030404040204" pitchFamily="34" charset="0"/>
              </a:defRPr>
            </a:lvl1pPr>
            <a:lvl2pPr marL="742950" indent="-285750">
              <a:spcBef>
                <a:spcPct val="20000"/>
              </a:spcBef>
              <a:buChar char="–"/>
              <a:defRPr sz="2800">
                <a:solidFill>
                  <a:schemeClr val="tx1"/>
                </a:solidFill>
                <a:latin typeface="Arial" panose="020B0604020202020204" pitchFamily="34" charset="0"/>
                <a:ea typeface="Geneva" panose="020B0503030404040204" pitchFamily="34" charset="0"/>
                <a:cs typeface="Geneva" panose="020B0503030404040204" pitchFamily="34" charset="0"/>
              </a:defRPr>
            </a:lvl2pPr>
            <a:lvl3pPr marL="1143000" indent="-228600">
              <a:spcBef>
                <a:spcPct val="20000"/>
              </a:spcBef>
              <a:buChar char="•"/>
              <a:defRPr sz="2400">
                <a:solidFill>
                  <a:schemeClr val="tx1"/>
                </a:solidFill>
                <a:latin typeface="Arial" panose="020B0604020202020204" pitchFamily="34" charset="0"/>
                <a:ea typeface="Geneva" panose="020B0503030404040204" pitchFamily="34" charset="0"/>
                <a:cs typeface="Geneva" panose="020B0503030404040204" pitchFamily="34" charset="0"/>
              </a:defRPr>
            </a:lvl3pPr>
            <a:lvl4pPr marL="1600200" indent="-228600">
              <a:spcBef>
                <a:spcPct val="20000"/>
              </a:spcBef>
              <a:buChar char="–"/>
              <a:defRPr sz="2000">
                <a:solidFill>
                  <a:schemeClr val="tx1"/>
                </a:solidFill>
                <a:latin typeface="Arial" panose="020B0604020202020204" pitchFamily="34" charset="0"/>
                <a:ea typeface="Geneva" panose="020B0503030404040204" pitchFamily="34" charset="0"/>
                <a:cs typeface="Geneva" panose="020B0503030404040204" pitchFamily="34" charset="0"/>
              </a:defRPr>
            </a:lvl4pPr>
            <a:lvl5pPr marL="2057400" indent="-228600">
              <a:spcBef>
                <a:spcPct val="20000"/>
              </a:spcBef>
              <a:buChar char="»"/>
              <a:defRPr sz="2000">
                <a:solidFill>
                  <a:schemeClr val="tx1"/>
                </a:solidFill>
                <a:latin typeface="Arial" panose="020B0604020202020204" pitchFamily="34" charset="0"/>
                <a:ea typeface="Geneva" panose="020B0503030404040204" pitchFamily="34" charset="0"/>
                <a:cs typeface="Geneva" panose="020B050303040404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Geneva" panose="020B0503030404040204" pitchFamily="34" charset="0"/>
                <a:cs typeface="Geneva" panose="020B050303040404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Geneva" panose="020B0503030404040204" pitchFamily="34" charset="0"/>
                <a:cs typeface="Geneva" panose="020B050303040404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Geneva" panose="020B0503030404040204" pitchFamily="34" charset="0"/>
                <a:cs typeface="Geneva" panose="020B050303040404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Geneva" panose="020B0503030404040204" pitchFamily="34" charset="0"/>
                <a:cs typeface="Geneva" panose="020B0503030404040204" pitchFamily="34" charset="0"/>
              </a:defRPr>
            </a:lvl9pPr>
          </a:lstStyle>
          <a:p>
            <a:pPr>
              <a:spcBef>
                <a:spcPct val="0"/>
              </a:spcBef>
            </a:pPr>
            <a:r>
              <a:rPr lang="it-IT" altLang="en-US" sz="2000" dirty="0">
                <a:ea typeface="MS PGothic" panose="020B0600070205080204" pitchFamily="34" charset="-128"/>
              </a:rPr>
              <a:t>Aumentare la conoscenza dei dipendenti di concorrenti e culture straniere.</a:t>
            </a:r>
          </a:p>
          <a:p>
            <a:pPr>
              <a:spcBef>
                <a:spcPct val="0"/>
              </a:spcBef>
            </a:pPr>
            <a:endParaRPr lang="it-IT" altLang="en-US" sz="2000" dirty="0">
              <a:ea typeface="MS PGothic" panose="020B0600070205080204" pitchFamily="34" charset="-128"/>
            </a:endParaRPr>
          </a:p>
          <a:p>
            <a:pPr>
              <a:spcBef>
                <a:spcPct val="0"/>
              </a:spcBef>
            </a:pPr>
            <a:r>
              <a:rPr lang="it-IT" altLang="en-US" sz="2000" dirty="0">
                <a:ea typeface="MS PGothic" panose="020B0600070205080204" pitchFamily="34" charset="-128"/>
              </a:rPr>
              <a:t>Aiuta a garantire che i dipendenti abbiano capacità per lavorare con le nuove tecnologie.</a:t>
            </a:r>
          </a:p>
          <a:p>
            <a:pPr>
              <a:spcBef>
                <a:spcPct val="0"/>
              </a:spcBef>
            </a:pPr>
            <a:endParaRPr lang="it-IT" altLang="en-US" sz="2000" dirty="0">
              <a:ea typeface="MS PGothic" panose="020B0600070205080204" pitchFamily="34" charset="-128"/>
            </a:endParaRPr>
          </a:p>
          <a:p>
            <a:pPr>
              <a:spcBef>
                <a:spcPct val="0"/>
              </a:spcBef>
            </a:pPr>
            <a:r>
              <a:rPr lang="it-IT" altLang="en-US" sz="2000" dirty="0">
                <a:ea typeface="MS PGothic" panose="020B0600070205080204" pitchFamily="34" charset="-128"/>
              </a:rPr>
              <a:t>Aiuta i dipendenti a capire come lavorare efficacemente in team per contribuire alla qualità del prodotto e del servizio.</a:t>
            </a:r>
          </a:p>
        </p:txBody>
      </p:sp>
    </p:spTree>
    <p:extLst>
      <p:ext uri="{BB962C8B-B14F-4D97-AF65-F5344CB8AC3E}">
        <p14:creationId xmlns:p14="http://schemas.microsoft.com/office/powerpoint/2010/main" val="1061834296"/>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3">
            <a:extLst>
              <a:ext uri="{FF2B5EF4-FFF2-40B4-BE49-F238E27FC236}">
                <a16:creationId xmlns:a16="http://schemas.microsoft.com/office/drawing/2014/main" id="{D1DE2260-1C10-6746-AB84-91B9F71826DD}"/>
              </a:ext>
            </a:extLst>
          </p:cNvPr>
          <p:cNvSpPr>
            <a:spLocks noGrp="1" noChangeArrowheads="1"/>
          </p:cNvSpPr>
          <p:nvPr>
            <p:ph type="title"/>
          </p:nvPr>
        </p:nvSpPr>
        <p:spPr>
          <a:xfrm>
            <a:off x="609600" y="274638"/>
            <a:ext cx="8496300" cy="1143000"/>
          </a:xfrm>
        </p:spPr>
        <p:txBody>
          <a:bodyPr>
            <a:noAutofit/>
          </a:bodyPr>
          <a:lstStyle/>
          <a:p>
            <a:pPr defTabSz="809625"/>
            <a:r>
              <a:rPr lang="it-IT" altLang="en-US" sz="2400" b="1" dirty="0">
                <a:solidFill>
                  <a:srgbClr val="FF0000"/>
                </a:solidFill>
                <a:effectLst>
                  <a:outerShdw blurRad="38100" dist="38100" dir="2700000" algn="tl">
                    <a:srgbClr val="C0C0C0"/>
                  </a:outerShdw>
                </a:effectLst>
              </a:rPr>
              <a:t>Formazione può…</a:t>
            </a:r>
            <a:br>
              <a:rPr lang="it-IT" altLang="en-US" sz="2400" b="1" dirty="0">
                <a:solidFill>
                  <a:srgbClr val="FF0000"/>
                </a:solidFill>
                <a:effectLst>
                  <a:outerShdw blurRad="38100" dist="38100" dir="2700000" algn="tl">
                    <a:srgbClr val="C0C0C0"/>
                  </a:outerShdw>
                </a:effectLst>
              </a:rPr>
            </a:br>
            <a:br>
              <a:rPr lang="it-IT" altLang="en-US" sz="2400" dirty="0">
                <a:ea typeface="Geneva" panose="020B0503030404040204" pitchFamily="34" charset="0"/>
                <a:cs typeface="Geneva" panose="020B0503030404040204" pitchFamily="34" charset="0"/>
              </a:rPr>
            </a:br>
            <a:endParaRPr lang="en-US" altLang="en-US" sz="2400" dirty="0">
              <a:ea typeface="Geneva" panose="020B0503030404040204" pitchFamily="34" charset="0"/>
              <a:cs typeface="Geneva" panose="020B0503030404040204" pitchFamily="34" charset="0"/>
            </a:endParaRPr>
          </a:p>
        </p:txBody>
      </p:sp>
      <p:sp>
        <p:nvSpPr>
          <p:cNvPr id="86019" name="Rettangolo 1">
            <a:extLst>
              <a:ext uri="{FF2B5EF4-FFF2-40B4-BE49-F238E27FC236}">
                <a16:creationId xmlns:a16="http://schemas.microsoft.com/office/drawing/2014/main" id="{18E2AF75-9B20-BD4F-9F14-0144713E2737}"/>
              </a:ext>
            </a:extLst>
          </p:cNvPr>
          <p:cNvSpPr>
            <a:spLocks noChangeArrowheads="1"/>
          </p:cNvSpPr>
          <p:nvPr/>
        </p:nvSpPr>
        <p:spPr bwMode="auto">
          <a:xfrm>
            <a:off x="1263650" y="1455738"/>
            <a:ext cx="7727950"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ea typeface="Geneva" panose="020B0503030404040204" pitchFamily="34" charset="0"/>
                <a:cs typeface="Geneva" panose="020B0503030404040204" pitchFamily="34" charset="0"/>
              </a:defRPr>
            </a:lvl1pPr>
            <a:lvl2pPr marL="742950" indent="-285750">
              <a:spcBef>
                <a:spcPct val="20000"/>
              </a:spcBef>
              <a:buChar char="–"/>
              <a:defRPr sz="2800">
                <a:solidFill>
                  <a:schemeClr val="tx1"/>
                </a:solidFill>
                <a:latin typeface="Arial" panose="020B0604020202020204" pitchFamily="34" charset="0"/>
                <a:ea typeface="Geneva" panose="020B0503030404040204" pitchFamily="34" charset="0"/>
                <a:cs typeface="Geneva" panose="020B0503030404040204" pitchFamily="34" charset="0"/>
              </a:defRPr>
            </a:lvl2pPr>
            <a:lvl3pPr marL="1143000" indent="-228600">
              <a:spcBef>
                <a:spcPct val="20000"/>
              </a:spcBef>
              <a:buChar char="•"/>
              <a:defRPr sz="2400">
                <a:solidFill>
                  <a:schemeClr val="tx1"/>
                </a:solidFill>
                <a:latin typeface="Arial" panose="020B0604020202020204" pitchFamily="34" charset="0"/>
                <a:ea typeface="Geneva" panose="020B0503030404040204" pitchFamily="34" charset="0"/>
                <a:cs typeface="Geneva" panose="020B0503030404040204" pitchFamily="34" charset="0"/>
              </a:defRPr>
            </a:lvl3pPr>
            <a:lvl4pPr marL="1600200" indent="-228600">
              <a:spcBef>
                <a:spcPct val="20000"/>
              </a:spcBef>
              <a:buChar char="–"/>
              <a:defRPr sz="2000">
                <a:solidFill>
                  <a:schemeClr val="tx1"/>
                </a:solidFill>
                <a:latin typeface="Arial" panose="020B0604020202020204" pitchFamily="34" charset="0"/>
                <a:ea typeface="Geneva" panose="020B0503030404040204" pitchFamily="34" charset="0"/>
                <a:cs typeface="Geneva" panose="020B0503030404040204" pitchFamily="34" charset="0"/>
              </a:defRPr>
            </a:lvl4pPr>
            <a:lvl5pPr marL="2057400" indent="-228600">
              <a:spcBef>
                <a:spcPct val="20000"/>
              </a:spcBef>
              <a:buChar char="»"/>
              <a:defRPr sz="2000">
                <a:solidFill>
                  <a:schemeClr val="tx1"/>
                </a:solidFill>
                <a:latin typeface="Arial" panose="020B0604020202020204" pitchFamily="34" charset="0"/>
                <a:ea typeface="Geneva" panose="020B0503030404040204" pitchFamily="34" charset="0"/>
                <a:cs typeface="Geneva" panose="020B050303040404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Geneva" panose="020B0503030404040204" pitchFamily="34" charset="0"/>
                <a:cs typeface="Geneva" panose="020B050303040404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Geneva" panose="020B0503030404040204" pitchFamily="34" charset="0"/>
                <a:cs typeface="Geneva" panose="020B050303040404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Geneva" panose="020B0503030404040204" pitchFamily="34" charset="0"/>
                <a:cs typeface="Geneva" panose="020B050303040404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Geneva" panose="020B0503030404040204" pitchFamily="34" charset="0"/>
                <a:cs typeface="Geneva" panose="020B0503030404040204" pitchFamily="34" charset="0"/>
              </a:defRPr>
            </a:lvl9pPr>
          </a:lstStyle>
          <a:p>
            <a:pPr>
              <a:spcBef>
                <a:spcPct val="0"/>
              </a:spcBef>
              <a:buFontTx/>
              <a:buNone/>
            </a:pPr>
            <a:r>
              <a:rPr lang="it-IT" altLang="en-US" sz="2000" dirty="0">
                <a:ea typeface="MS PGothic" panose="020B0600070205080204" pitchFamily="34" charset="-128"/>
              </a:rPr>
              <a:t>Garantire che la cultura aziendale enfatizzi innovazione, creatività e apprendimento.</a:t>
            </a:r>
          </a:p>
          <a:p>
            <a:pPr>
              <a:spcBef>
                <a:spcPct val="0"/>
              </a:spcBef>
              <a:buFontTx/>
              <a:buNone/>
            </a:pPr>
            <a:endParaRPr lang="it-IT" altLang="en-US" sz="2000" dirty="0">
              <a:ea typeface="MS PGothic" panose="020B0600070205080204" pitchFamily="34" charset="-128"/>
            </a:endParaRPr>
          </a:p>
          <a:p>
            <a:pPr>
              <a:spcBef>
                <a:spcPct val="0"/>
              </a:spcBef>
              <a:buFontTx/>
              <a:buNone/>
            </a:pPr>
            <a:r>
              <a:rPr lang="it-IT" altLang="en-US" sz="2000" dirty="0">
                <a:ea typeface="MS PGothic" panose="020B0600070205080204" pitchFamily="34" charset="-128"/>
              </a:rPr>
              <a:t>Garantire la sicurezza del lavoro fornendo nuovi modi ai dipendenti di contribuire quando: cambiano i posti di lavoro o gli interessi cambiano le competenze diventano obsolete</a:t>
            </a:r>
          </a:p>
          <a:p>
            <a:pPr>
              <a:spcBef>
                <a:spcPct val="0"/>
              </a:spcBef>
              <a:buFontTx/>
              <a:buNone/>
            </a:pPr>
            <a:endParaRPr lang="it-IT" altLang="en-US" sz="2000" dirty="0">
              <a:ea typeface="MS PGothic" panose="020B0600070205080204" pitchFamily="34" charset="-128"/>
            </a:endParaRPr>
          </a:p>
          <a:p>
            <a:pPr>
              <a:spcBef>
                <a:spcPct val="0"/>
              </a:spcBef>
              <a:buFontTx/>
              <a:buNone/>
            </a:pPr>
            <a:r>
              <a:rPr lang="it-IT" altLang="en-US" sz="2000" dirty="0">
                <a:ea typeface="MS PGothic" panose="020B0600070205080204" pitchFamily="34" charset="-128"/>
              </a:rPr>
              <a:t>Preparare i dipendenti ad accettare e lavorare più efficacemente l'uno con l'altro</a:t>
            </a:r>
          </a:p>
        </p:txBody>
      </p:sp>
    </p:spTree>
    <p:extLst>
      <p:ext uri="{BB962C8B-B14F-4D97-AF65-F5344CB8AC3E}">
        <p14:creationId xmlns:p14="http://schemas.microsoft.com/office/powerpoint/2010/main" val="2144825079"/>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72716" y="404664"/>
            <a:ext cx="8203740" cy="6100936"/>
          </a:xfrm>
        </p:spPr>
        <p:txBody>
          <a:bodyPr>
            <a:normAutofit/>
          </a:bodyPr>
          <a:lstStyle/>
          <a:p>
            <a:pPr marL="0" lvl="0" indent="0" algn="ctr">
              <a:buNone/>
            </a:pPr>
            <a:r>
              <a:rPr lang="it-IT" sz="2800" dirty="0">
                <a:solidFill>
                  <a:srgbClr val="FF0000"/>
                </a:solidFill>
                <a:latin typeface="Arial Black" panose="020B0A04020102020204" pitchFamily="34" charset="0"/>
              </a:rPr>
              <a:t>FORMAZIONE</a:t>
            </a:r>
            <a:endParaRPr lang="it-IT" dirty="0">
              <a:solidFill>
                <a:srgbClr val="FF0000"/>
              </a:solidFill>
              <a:latin typeface="Arial Black" panose="020B0A04020102020204" pitchFamily="34" charset="0"/>
            </a:endParaRPr>
          </a:p>
          <a:p>
            <a:pPr marL="0" indent="0">
              <a:buNone/>
            </a:pPr>
            <a:endParaRPr lang="it-IT" sz="1200" dirty="0">
              <a:latin typeface="Arial Black" panose="020B0A04020102020204" pitchFamily="34" charset="0"/>
            </a:endParaRPr>
          </a:p>
          <a:p>
            <a:pPr lvl="0" fontAlgn="base">
              <a:spcAft>
                <a:spcPct val="20000"/>
              </a:spcAft>
              <a:buClr>
                <a:srgbClr val="CC0000"/>
              </a:buClr>
              <a:buSzPct val="65000"/>
              <a:buFont typeface="Wingdings" pitchFamily="2" charset="2"/>
              <a:buChar char="n"/>
            </a:pPr>
            <a:r>
              <a:rPr lang="it-CH" sz="2200" b="1" kern="0" dirty="0">
                <a:solidFill>
                  <a:srgbClr val="5F5F5F"/>
                </a:solidFill>
                <a:latin typeface="Arial"/>
              </a:rPr>
              <a:t>Analisi dei fabbisogni formativi</a:t>
            </a:r>
          </a:p>
          <a:p>
            <a:pPr lvl="1" fontAlgn="base">
              <a:spcAft>
                <a:spcPct val="20000"/>
              </a:spcAft>
              <a:buClr>
                <a:srgbClr val="CC0000"/>
              </a:buClr>
              <a:buSzPct val="65000"/>
              <a:buFont typeface="Wingdings" panose="05000000000000000000" pitchFamily="2" charset="2"/>
              <a:buChar char="Ø"/>
            </a:pPr>
            <a:r>
              <a:rPr lang="it-CH" sz="2200" b="1" kern="0" dirty="0">
                <a:solidFill>
                  <a:srgbClr val="5F5F5F"/>
                </a:solidFill>
                <a:latin typeface="Arial"/>
              </a:rPr>
              <a:t>Organizzativi, professionali, individuali</a:t>
            </a:r>
          </a:p>
          <a:p>
            <a:pPr lvl="0" fontAlgn="base">
              <a:spcAft>
                <a:spcPct val="20000"/>
              </a:spcAft>
              <a:buClr>
                <a:srgbClr val="CC0000"/>
              </a:buClr>
              <a:buSzPct val="65000"/>
              <a:buFont typeface="Wingdings" pitchFamily="2" charset="2"/>
              <a:buChar char="n"/>
            </a:pPr>
            <a:r>
              <a:rPr lang="it-CH" sz="2200" b="1" kern="0" dirty="0">
                <a:solidFill>
                  <a:srgbClr val="5F5F5F"/>
                </a:solidFill>
                <a:latin typeface="Arial"/>
              </a:rPr>
              <a:t>Progettazione del percorso</a:t>
            </a:r>
          </a:p>
          <a:p>
            <a:pPr lvl="1" fontAlgn="base">
              <a:spcAft>
                <a:spcPct val="20000"/>
              </a:spcAft>
              <a:buClr>
                <a:srgbClr val="CC0000"/>
              </a:buClr>
              <a:buSzPct val="65000"/>
              <a:buFont typeface="Wingdings" panose="05000000000000000000" pitchFamily="2" charset="2"/>
              <a:buChar char="Ø"/>
            </a:pPr>
            <a:r>
              <a:rPr lang="it-CH" sz="2200" b="1" kern="0" dirty="0">
                <a:solidFill>
                  <a:srgbClr val="5F5F5F"/>
                </a:solidFill>
                <a:latin typeface="Arial"/>
              </a:rPr>
              <a:t>Obiettivi, ambiente per l’apprendimento, destinatati, aspetti organizzativi</a:t>
            </a:r>
          </a:p>
          <a:p>
            <a:pPr lvl="0" fontAlgn="base">
              <a:spcAft>
                <a:spcPct val="20000"/>
              </a:spcAft>
              <a:buClr>
                <a:srgbClr val="CC0000"/>
              </a:buClr>
              <a:buSzPct val="65000"/>
              <a:buFont typeface="Wingdings" pitchFamily="2" charset="2"/>
              <a:buChar char="n"/>
            </a:pPr>
            <a:r>
              <a:rPr lang="it-CH" sz="2200" b="1" kern="0" dirty="0">
                <a:solidFill>
                  <a:srgbClr val="5F5F5F"/>
                </a:solidFill>
                <a:latin typeface="Arial"/>
              </a:rPr>
              <a:t>Somministrazione del programma di formazione</a:t>
            </a:r>
          </a:p>
          <a:p>
            <a:pPr lvl="1" fontAlgn="base">
              <a:spcAft>
                <a:spcPct val="20000"/>
              </a:spcAft>
              <a:buClr>
                <a:srgbClr val="CC0000"/>
              </a:buClr>
              <a:buSzPct val="65000"/>
              <a:buFont typeface="Wingdings" panose="05000000000000000000" pitchFamily="2" charset="2"/>
              <a:buChar char="Ø"/>
            </a:pPr>
            <a:r>
              <a:rPr lang="it-CH" sz="2200" b="1" kern="0" dirty="0">
                <a:solidFill>
                  <a:srgbClr val="5F5F5F"/>
                </a:solidFill>
                <a:latin typeface="Arial"/>
              </a:rPr>
              <a:t>Metodi didattici e docenti</a:t>
            </a:r>
          </a:p>
          <a:p>
            <a:pPr lvl="0" fontAlgn="base">
              <a:spcAft>
                <a:spcPct val="20000"/>
              </a:spcAft>
              <a:buClr>
                <a:srgbClr val="CC0000"/>
              </a:buClr>
              <a:buSzPct val="65000"/>
              <a:buFont typeface="Wingdings" pitchFamily="2" charset="2"/>
              <a:buChar char="n"/>
            </a:pPr>
            <a:r>
              <a:rPr lang="it-CH" sz="2200" b="1" kern="0" dirty="0">
                <a:solidFill>
                  <a:srgbClr val="5F5F5F"/>
                </a:solidFill>
                <a:latin typeface="Arial"/>
              </a:rPr>
              <a:t>Valutazione della formazione</a:t>
            </a:r>
          </a:p>
          <a:p>
            <a:pPr lvl="1" fontAlgn="base">
              <a:spcAft>
                <a:spcPct val="20000"/>
              </a:spcAft>
              <a:buClr>
                <a:srgbClr val="CC0000"/>
              </a:buClr>
              <a:buSzPct val="65000"/>
              <a:buFont typeface="Wingdings" panose="05000000000000000000" pitchFamily="2" charset="2"/>
              <a:buChar char="Ø"/>
            </a:pPr>
            <a:r>
              <a:rPr lang="it-CH" sz="2200" b="1" kern="0" dirty="0">
                <a:solidFill>
                  <a:srgbClr val="5F5F5F"/>
                </a:solidFill>
                <a:latin typeface="Arial"/>
              </a:rPr>
              <a:t>Reazione, apprendimento, comportamenti e risultati</a:t>
            </a:r>
          </a:p>
          <a:p>
            <a:pPr lvl="0" fontAlgn="base">
              <a:spcAft>
                <a:spcPct val="20000"/>
              </a:spcAft>
              <a:buClr>
                <a:srgbClr val="CC0000"/>
              </a:buClr>
              <a:buSzPct val="65000"/>
              <a:buFont typeface="Wingdings" pitchFamily="2" charset="2"/>
              <a:buChar char="n"/>
            </a:pPr>
            <a:endParaRPr lang="it-CH" sz="2200" b="1" kern="0" dirty="0">
              <a:solidFill>
                <a:srgbClr val="5F5F5F"/>
              </a:solidFill>
              <a:latin typeface="Arial"/>
            </a:endParaRPr>
          </a:p>
          <a:p>
            <a:pPr lvl="0" fontAlgn="base">
              <a:spcAft>
                <a:spcPct val="20000"/>
              </a:spcAft>
              <a:buClr>
                <a:srgbClr val="CC0000"/>
              </a:buClr>
              <a:buSzPct val="65000"/>
              <a:buFont typeface="Wingdings" pitchFamily="2" charset="2"/>
              <a:buChar char="n"/>
            </a:pPr>
            <a:r>
              <a:rPr lang="it-CH" sz="2200" b="1" kern="0" dirty="0">
                <a:solidFill>
                  <a:srgbClr val="5F5F5F"/>
                </a:solidFill>
                <a:latin typeface="Arial"/>
              </a:rPr>
              <a:t>Quando e come sono coinvolti i manager di linea?</a:t>
            </a:r>
          </a:p>
          <a:p>
            <a:pPr lvl="0" fontAlgn="base">
              <a:spcAft>
                <a:spcPct val="20000"/>
              </a:spcAft>
              <a:buClr>
                <a:srgbClr val="CC0000"/>
              </a:buClr>
              <a:buSzPct val="65000"/>
              <a:buFont typeface="Wingdings" pitchFamily="2" charset="2"/>
              <a:buChar char="n"/>
            </a:pPr>
            <a:endParaRPr kumimoji="0" lang="it-IT" sz="2200" b="1" i="0" u="none" strike="noStrike" kern="0" cap="none" spc="0" normalizeH="0" noProof="0" dirty="0">
              <a:ln>
                <a:noFill/>
              </a:ln>
              <a:solidFill>
                <a:srgbClr val="5F5F5F"/>
              </a:solidFill>
              <a:effectLst/>
              <a:uLnTx/>
              <a:uFillTx/>
              <a:latin typeface="Arial"/>
              <a:ea typeface="+mn-ea"/>
              <a:cs typeface="+mn-cs"/>
            </a:endParaRPr>
          </a:p>
        </p:txBody>
      </p:sp>
      <p:cxnSp>
        <p:nvCxnSpPr>
          <p:cNvPr id="5" name="Connettore 1 4"/>
          <p:cNvCxnSpPr/>
          <p:nvPr/>
        </p:nvCxnSpPr>
        <p:spPr>
          <a:xfrm flipV="1">
            <a:off x="472716" y="404664"/>
            <a:ext cx="0" cy="72008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Connettore 1 8"/>
          <p:cNvCxnSpPr/>
          <p:nvPr/>
        </p:nvCxnSpPr>
        <p:spPr>
          <a:xfrm flipH="1">
            <a:off x="472716" y="404664"/>
            <a:ext cx="820374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Segnaposto numero diapositiva 1"/>
          <p:cNvSpPr>
            <a:spLocks noGrp="1"/>
          </p:cNvSpPr>
          <p:nvPr>
            <p:ph type="sldNum" sz="quarter" idx="12"/>
          </p:nvPr>
        </p:nvSpPr>
        <p:spPr/>
        <p:txBody>
          <a:bodyPr/>
          <a:lstStyle/>
          <a:p>
            <a:fld id="{E7A41E1B-4F70-4964-A407-84C68BE8251C}" type="slidenum">
              <a:rPr lang="it-IT" smtClean="0"/>
              <a:t>7</a:t>
            </a:fld>
            <a:endParaRPr lang="it-IT"/>
          </a:p>
        </p:txBody>
      </p:sp>
    </p:spTree>
    <p:extLst>
      <p:ext uri="{BB962C8B-B14F-4D97-AF65-F5344CB8AC3E}">
        <p14:creationId xmlns:p14="http://schemas.microsoft.com/office/powerpoint/2010/main" val="17842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9749" name="Text Box 1029">
            <a:extLst>
              <a:ext uri="{FF2B5EF4-FFF2-40B4-BE49-F238E27FC236}">
                <a16:creationId xmlns:a16="http://schemas.microsoft.com/office/drawing/2014/main" id="{C9776624-5677-FD44-B249-04C6615B8646}"/>
              </a:ext>
            </a:extLst>
          </p:cNvPr>
          <p:cNvSpPr txBox="1">
            <a:spLocks noChangeArrowheads="1"/>
          </p:cNvSpPr>
          <p:nvPr/>
        </p:nvSpPr>
        <p:spPr bwMode="auto">
          <a:xfrm>
            <a:off x="1979613" y="765175"/>
            <a:ext cx="576103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800" b="1" dirty="0">
                <a:solidFill>
                  <a:srgbClr val="FF0000"/>
                </a:solidFill>
                <a:effectLst>
                  <a:outerShdw blurRad="38100" dist="38100" dir="2700000" algn="tl">
                    <a:srgbClr val="C0C0C0"/>
                  </a:outerShdw>
                </a:effectLst>
              </a:rPr>
              <a:t>LE FASI DELLA FORMAZIONE</a:t>
            </a:r>
          </a:p>
        </p:txBody>
      </p:sp>
      <p:sp>
        <p:nvSpPr>
          <p:cNvPr id="799750" name="Text Box 1030">
            <a:extLst>
              <a:ext uri="{FF2B5EF4-FFF2-40B4-BE49-F238E27FC236}">
                <a16:creationId xmlns:a16="http://schemas.microsoft.com/office/drawing/2014/main" id="{E938D2DA-03D1-F741-8BA6-0CB68C8E901F}"/>
              </a:ext>
            </a:extLst>
          </p:cNvPr>
          <p:cNvSpPr txBox="1">
            <a:spLocks noChangeArrowheads="1"/>
          </p:cNvSpPr>
          <p:nvPr/>
        </p:nvSpPr>
        <p:spPr bwMode="auto">
          <a:xfrm>
            <a:off x="1476375" y="2205038"/>
            <a:ext cx="2808288" cy="395287"/>
          </a:xfrm>
          <a:prstGeom prst="rect">
            <a:avLst/>
          </a:prstGeom>
          <a:gradFill rotWithShape="1">
            <a:gsLst>
              <a:gs pos="0">
                <a:srgbClr val="FF9900"/>
              </a:gs>
              <a:gs pos="50000">
                <a:schemeClr val="bg1"/>
              </a:gs>
              <a:gs pos="100000">
                <a:srgbClr val="FF9900"/>
              </a:gs>
            </a:gsLst>
            <a:lin ang="5400000" scaled="1"/>
          </a:gradFill>
          <a:ln w="28575">
            <a:solidFill>
              <a:schemeClr val="bg1"/>
            </a:solidFill>
            <a:miter lim="800000"/>
            <a:headEnd/>
            <a:tailEnd/>
          </a:ln>
          <a:effectLst>
            <a:prstShdw prst="shdw13" dist="53882" dir="13500000">
              <a:schemeClr val="bg2">
                <a:alpha val="50000"/>
              </a:schemeClr>
            </a:prstShdw>
          </a:effectLst>
        </p:spPr>
        <p:txBody>
          <a:bodyPr>
            <a:spAutoFit/>
          </a:bodyPr>
          <a:lstStyle/>
          <a:p>
            <a:pPr algn="l">
              <a:spcBef>
                <a:spcPct val="50000"/>
              </a:spcBef>
            </a:pPr>
            <a:r>
              <a:rPr lang="it-IT" altLang="it-IT" b="1">
                <a:solidFill>
                  <a:schemeClr val="accent2"/>
                </a:solidFill>
              </a:rPr>
              <a:t>ANALISI DEI BISOGNI</a:t>
            </a:r>
          </a:p>
        </p:txBody>
      </p:sp>
      <p:sp>
        <p:nvSpPr>
          <p:cNvPr id="799751" name="Text Box 1031">
            <a:extLst>
              <a:ext uri="{FF2B5EF4-FFF2-40B4-BE49-F238E27FC236}">
                <a16:creationId xmlns:a16="http://schemas.microsoft.com/office/drawing/2014/main" id="{0D2B6ADB-18A9-7346-8B03-35EC05451808}"/>
              </a:ext>
            </a:extLst>
          </p:cNvPr>
          <p:cNvSpPr txBox="1">
            <a:spLocks noChangeArrowheads="1"/>
          </p:cNvSpPr>
          <p:nvPr/>
        </p:nvSpPr>
        <p:spPr bwMode="auto">
          <a:xfrm>
            <a:off x="1476375" y="3357563"/>
            <a:ext cx="4391025" cy="395287"/>
          </a:xfrm>
          <a:prstGeom prst="rect">
            <a:avLst/>
          </a:prstGeom>
          <a:gradFill rotWithShape="1">
            <a:gsLst>
              <a:gs pos="0">
                <a:srgbClr val="00CC00"/>
              </a:gs>
              <a:gs pos="50000">
                <a:schemeClr val="bg1"/>
              </a:gs>
              <a:gs pos="100000">
                <a:srgbClr val="00CC00"/>
              </a:gs>
            </a:gsLst>
            <a:lin ang="5400000" scaled="1"/>
          </a:gradFill>
          <a:ln w="28575">
            <a:solidFill>
              <a:schemeClr val="bg1"/>
            </a:solidFill>
            <a:miter lim="800000"/>
            <a:headEnd/>
            <a:tailEnd/>
          </a:ln>
          <a:effectLst>
            <a:prstShdw prst="shdw13" dist="53882" dir="13500000">
              <a:schemeClr val="bg2">
                <a:alpha val="50000"/>
              </a:schemeClr>
            </a:prstShdw>
          </a:effectLst>
        </p:spPr>
        <p:txBody>
          <a:bodyPr>
            <a:spAutoFit/>
          </a:bodyPr>
          <a:lstStyle/>
          <a:p>
            <a:pPr algn="l">
              <a:spcBef>
                <a:spcPct val="50000"/>
              </a:spcBef>
            </a:pPr>
            <a:r>
              <a:rPr lang="it-IT" altLang="it-IT" b="1">
                <a:solidFill>
                  <a:schemeClr val="accent2"/>
                </a:solidFill>
              </a:rPr>
              <a:t>PROGETTAZIONE DELL’INTERVENTO</a:t>
            </a:r>
          </a:p>
        </p:txBody>
      </p:sp>
      <p:sp>
        <p:nvSpPr>
          <p:cNvPr id="799752" name="Text Box 1032">
            <a:extLst>
              <a:ext uri="{FF2B5EF4-FFF2-40B4-BE49-F238E27FC236}">
                <a16:creationId xmlns:a16="http://schemas.microsoft.com/office/drawing/2014/main" id="{B71FBBA4-EA43-7048-9565-57BB83B5A2A7}"/>
              </a:ext>
            </a:extLst>
          </p:cNvPr>
          <p:cNvSpPr txBox="1">
            <a:spLocks noChangeArrowheads="1"/>
          </p:cNvSpPr>
          <p:nvPr/>
        </p:nvSpPr>
        <p:spPr bwMode="auto">
          <a:xfrm>
            <a:off x="1476375" y="4581525"/>
            <a:ext cx="3959225" cy="395288"/>
          </a:xfrm>
          <a:prstGeom prst="rect">
            <a:avLst/>
          </a:prstGeom>
          <a:gradFill rotWithShape="1">
            <a:gsLst>
              <a:gs pos="0">
                <a:srgbClr val="FFFF99"/>
              </a:gs>
              <a:gs pos="50000">
                <a:schemeClr val="bg1"/>
              </a:gs>
              <a:gs pos="100000">
                <a:srgbClr val="FFFF99"/>
              </a:gs>
            </a:gsLst>
            <a:lin ang="5400000" scaled="1"/>
          </a:gradFill>
          <a:ln w="28575">
            <a:solidFill>
              <a:schemeClr val="bg1"/>
            </a:solidFill>
            <a:miter lim="800000"/>
            <a:headEnd/>
            <a:tailEnd/>
          </a:ln>
          <a:effectLst>
            <a:prstShdw prst="shdw13" dist="53882" dir="13500000">
              <a:schemeClr val="bg2">
                <a:alpha val="50000"/>
              </a:schemeClr>
            </a:prstShdw>
          </a:effectLst>
        </p:spPr>
        <p:txBody>
          <a:bodyPr>
            <a:spAutoFit/>
          </a:bodyPr>
          <a:lstStyle/>
          <a:p>
            <a:pPr algn="l">
              <a:spcBef>
                <a:spcPct val="50000"/>
              </a:spcBef>
            </a:pPr>
            <a:r>
              <a:rPr lang="it-IT" altLang="it-IT" b="1">
                <a:solidFill>
                  <a:schemeClr val="accent2"/>
                </a:solidFill>
              </a:rPr>
              <a:t>EROGAZIONE DELL’INTERVENTO</a:t>
            </a:r>
          </a:p>
        </p:txBody>
      </p:sp>
      <p:sp>
        <p:nvSpPr>
          <p:cNvPr id="799753" name="Text Box 1033">
            <a:extLst>
              <a:ext uri="{FF2B5EF4-FFF2-40B4-BE49-F238E27FC236}">
                <a16:creationId xmlns:a16="http://schemas.microsoft.com/office/drawing/2014/main" id="{6B2BE4A6-AB42-C24D-84AB-DF6D5B62DB2F}"/>
              </a:ext>
            </a:extLst>
          </p:cNvPr>
          <p:cNvSpPr txBox="1">
            <a:spLocks noChangeArrowheads="1"/>
          </p:cNvSpPr>
          <p:nvPr/>
        </p:nvSpPr>
        <p:spPr bwMode="auto">
          <a:xfrm>
            <a:off x="1476375" y="5799138"/>
            <a:ext cx="3670300" cy="395287"/>
          </a:xfrm>
          <a:prstGeom prst="rect">
            <a:avLst/>
          </a:prstGeom>
          <a:gradFill rotWithShape="1">
            <a:gsLst>
              <a:gs pos="0">
                <a:srgbClr val="9966FF"/>
              </a:gs>
              <a:gs pos="50000">
                <a:schemeClr val="bg1"/>
              </a:gs>
              <a:gs pos="100000">
                <a:srgbClr val="9966FF"/>
              </a:gs>
            </a:gsLst>
            <a:lin ang="5400000" scaled="1"/>
          </a:gradFill>
          <a:ln w="28575">
            <a:solidFill>
              <a:schemeClr val="bg1"/>
            </a:solidFill>
            <a:miter lim="800000"/>
            <a:headEnd/>
            <a:tailEnd/>
          </a:ln>
          <a:effectLst>
            <a:prstShdw prst="shdw13" dist="53882" dir="13500000">
              <a:schemeClr val="bg2">
                <a:alpha val="50000"/>
              </a:schemeClr>
            </a:prstShdw>
          </a:effectLst>
        </p:spPr>
        <p:txBody>
          <a:bodyPr>
            <a:spAutoFit/>
          </a:bodyPr>
          <a:lstStyle/>
          <a:p>
            <a:pPr algn="l">
              <a:spcBef>
                <a:spcPct val="50000"/>
              </a:spcBef>
            </a:pPr>
            <a:r>
              <a:rPr lang="it-IT" altLang="it-IT" b="1">
                <a:solidFill>
                  <a:schemeClr val="accent2"/>
                </a:solidFill>
              </a:rPr>
              <a:t>VALUTAZIONE DEI RISULTATI</a:t>
            </a:r>
          </a:p>
        </p:txBody>
      </p:sp>
      <p:grpSp>
        <p:nvGrpSpPr>
          <p:cNvPr id="799754" name="Group 1034">
            <a:extLst>
              <a:ext uri="{FF2B5EF4-FFF2-40B4-BE49-F238E27FC236}">
                <a16:creationId xmlns:a16="http://schemas.microsoft.com/office/drawing/2014/main" id="{08B938BB-3DDD-0447-A1E5-3B61291B4A29}"/>
              </a:ext>
            </a:extLst>
          </p:cNvPr>
          <p:cNvGrpSpPr>
            <a:grpSpLocks/>
          </p:cNvGrpSpPr>
          <p:nvPr/>
        </p:nvGrpSpPr>
        <p:grpSpPr bwMode="auto">
          <a:xfrm>
            <a:off x="6516688" y="1628775"/>
            <a:ext cx="1511300" cy="1609725"/>
            <a:chOff x="1824" y="633"/>
            <a:chExt cx="2834" cy="2849"/>
          </a:xfrm>
        </p:grpSpPr>
        <p:sp>
          <p:nvSpPr>
            <p:cNvPr id="799755" name="Puzzle3">
              <a:extLst>
                <a:ext uri="{FF2B5EF4-FFF2-40B4-BE49-F238E27FC236}">
                  <a16:creationId xmlns:a16="http://schemas.microsoft.com/office/drawing/2014/main" id="{9266CE82-17B8-604A-A685-CCB65D89520E}"/>
                </a:ext>
              </a:extLst>
            </p:cNvPr>
            <p:cNvSpPr>
              <a:spLocks noEditPoints="1" noChangeArrowheads="1"/>
            </p:cNvSpPr>
            <p:nvPr/>
          </p:nvSpPr>
          <p:spPr bwMode="auto">
            <a:xfrm>
              <a:off x="3204" y="633"/>
              <a:ext cx="1114" cy="1514"/>
            </a:xfrm>
            <a:custGeom>
              <a:avLst/>
              <a:gdLst>
                <a:gd name="T0" fmla="*/ 10391 w 21600"/>
                <a:gd name="T1" fmla="*/ 15806 h 21600"/>
                <a:gd name="T2" fmla="*/ 20551 w 21600"/>
                <a:gd name="T3" fmla="*/ 21088 h 21600"/>
                <a:gd name="T4" fmla="*/ 13180 w 21600"/>
                <a:gd name="T5" fmla="*/ 13801 h 21600"/>
                <a:gd name="T6" fmla="*/ 20551 w 21600"/>
                <a:gd name="T7" fmla="*/ 7025 h 21600"/>
                <a:gd name="T8" fmla="*/ 10500 w 21600"/>
                <a:gd name="T9" fmla="*/ 52 h 21600"/>
                <a:gd name="T10" fmla="*/ 692 w 21600"/>
                <a:gd name="T11" fmla="*/ 6802 h 21600"/>
                <a:gd name="T12" fmla="*/ 8064 w 21600"/>
                <a:gd name="T13" fmla="*/ 13526 h 21600"/>
                <a:gd name="T14" fmla="*/ 692 w 21600"/>
                <a:gd name="T15" fmla="*/ 21088 h 21600"/>
                <a:gd name="T16" fmla="*/ 2273 w 21600"/>
                <a:gd name="T17" fmla="*/ 7719 h 21600"/>
                <a:gd name="T18" fmla="*/ 19149 w 21600"/>
                <a:gd name="T19" fmla="*/ 202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a:lstStyle/>
            <a:p>
              <a:endParaRPr lang="it-IT"/>
            </a:p>
          </p:txBody>
        </p:sp>
        <p:sp>
          <p:nvSpPr>
            <p:cNvPr id="799756" name="Puzzle2">
              <a:extLst>
                <a:ext uri="{FF2B5EF4-FFF2-40B4-BE49-F238E27FC236}">
                  <a16:creationId xmlns:a16="http://schemas.microsoft.com/office/drawing/2014/main" id="{DB4F33DF-31C0-9743-A2C7-4B8FEF704237}"/>
                </a:ext>
              </a:extLst>
            </p:cNvPr>
            <p:cNvSpPr>
              <a:spLocks noEditPoints="1" noChangeArrowheads="1"/>
            </p:cNvSpPr>
            <p:nvPr/>
          </p:nvSpPr>
          <p:spPr bwMode="auto">
            <a:xfrm>
              <a:off x="2880" y="1736"/>
              <a:ext cx="1778" cy="1379"/>
            </a:xfrm>
            <a:custGeom>
              <a:avLst/>
              <a:gdLst>
                <a:gd name="T0" fmla="*/ 11 w 21600"/>
                <a:gd name="T1" fmla="*/ 13386 h 21600"/>
                <a:gd name="T2" fmla="*/ 4202 w 21600"/>
                <a:gd name="T3" fmla="*/ 21161 h 21600"/>
                <a:gd name="T4" fmla="*/ 10400 w 21600"/>
                <a:gd name="T5" fmla="*/ 13909 h 21600"/>
                <a:gd name="T6" fmla="*/ 16821 w 21600"/>
                <a:gd name="T7" fmla="*/ 21190 h 21600"/>
                <a:gd name="T8" fmla="*/ 21600 w 21600"/>
                <a:gd name="T9" fmla="*/ 15083 h 21600"/>
                <a:gd name="T10" fmla="*/ 16889 w 21600"/>
                <a:gd name="T11" fmla="*/ 5739 h 21600"/>
                <a:gd name="T12" fmla="*/ 10800 w 21600"/>
                <a:gd name="T13" fmla="*/ 28 h 21600"/>
                <a:gd name="T14" fmla="*/ 4202 w 21600"/>
                <a:gd name="T15" fmla="*/ 5894 h 21600"/>
                <a:gd name="T16" fmla="*/ 5388 w 21600"/>
                <a:gd name="T17" fmla="*/ 6742 h 21600"/>
                <a:gd name="T18" fmla="*/ 16177 w 21600"/>
                <a:gd name="T19" fmla="*/ 20441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a:lstStyle/>
            <a:p>
              <a:endParaRPr lang="it-IT"/>
            </a:p>
          </p:txBody>
        </p:sp>
        <p:sp>
          <p:nvSpPr>
            <p:cNvPr id="799757" name="Puzzle4">
              <a:extLst>
                <a:ext uri="{FF2B5EF4-FFF2-40B4-BE49-F238E27FC236}">
                  <a16:creationId xmlns:a16="http://schemas.microsoft.com/office/drawing/2014/main" id="{5EA8EAB1-6D90-654A-B9FE-4CBFDC017676}"/>
                </a:ext>
              </a:extLst>
            </p:cNvPr>
            <p:cNvSpPr>
              <a:spLocks noEditPoints="1" noChangeArrowheads="1"/>
            </p:cNvSpPr>
            <p:nvPr/>
          </p:nvSpPr>
          <p:spPr bwMode="auto">
            <a:xfrm>
              <a:off x="2192" y="1719"/>
              <a:ext cx="1072" cy="1763"/>
            </a:xfrm>
            <a:custGeom>
              <a:avLst/>
              <a:gdLst>
                <a:gd name="T0" fmla="*/ 8307 w 21600"/>
                <a:gd name="T1" fmla="*/ 11593 h 21600"/>
                <a:gd name="T2" fmla="*/ 453 w 21600"/>
                <a:gd name="T3" fmla="*/ 16938 h 21600"/>
                <a:gd name="T4" fmla="*/ 11500 w 21600"/>
                <a:gd name="T5" fmla="*/ 21600 h 21600"/>
                <a:gd name="T6" fmla="*/ 20920 w 21600"/>
                <a:gd name="T7" fmla="*/ 16751 h 21600"/>
                <a:gd name="T8" fmla="*/ 13972 w 21600"/>
                <a:gd name="T9" fmla="*/ 10888 h 21600"/>
                <a:gd name="T10" fmla="*/ 21033 w 21600"/>
                <a:gd name="T11" fmla="*/ 4716 h 21600"/>
                <a:gd name="T12" fmla="*/ 11102 w 21600"/>
                <a:gd name="T13" fmla="*/ 11 h 21600"/>
                <a:gd name="T14" fmla="*/ 453 w 21600"/>
                <a:gd name="T15" fmla="*/ 4716 h 21600"/>
                <a:gd name="T16" fmla="*/ 2076 w 21600"/>
                <a:gd name="T17" fmla="*/ 5664 h 21600"/>
                <a:gd name="T18" fmla="*/ 20203 w 21600"/>
                <a:gd name="T19" fmla="*/ 1598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a:lstStyle/>
            <a:p>
              <a:endParaRPr lang="it-IT"/>
            </a:p>
          </p:txBody>
        </p:sp>
        <p:sp>
          <p:nvSpPr>
            <p:cNvPr id="799758" name="Puzzle1">
              <a:extLst>
                <a:ext uri="{FF2B5EF4-FFF2-40B4-BE49-F238E27FC236}">
                  <a16:creationId xmlns:a16="http://schemas.microsoft.com/office/drawing/2014/main" id="{BE8F3CC1-0AA4-474E-9DA1-D3EE895A7215}"/>
                </a:ext>
              </a:extLst>
            </p:cNvPr>
            <p:cNvSpPr>
              <a:spLocks noEditPoints="1" noChangeArrowheads="1"/>
            </p:cNvSpPr>
            <p:nvPr/>
          </p:nvSpPr>
          <p:spPr bwMode="auto">
            <a:xfrm>
              <a:off x="1824" y="1091"/>
              <a:ext cx="1800" cy="1051"/>
            </a:xfrm>
            <a:custGeom>
              <a:avLst/>
              <a:gdLst>
                <a:gd name="T0" fmla="*/ 16740 w 21600"/>
                <a:gd name="T1" fmla="*/ 21078 h 21600"/>
                <a:gd name="T2" fmla="*/ 16976 w 21600"/>
                <a:gd name="T3" fmla="*/ 521 h 21600"/>
                <a:gd name="T4" fmla="*/ 4725 w 21600"/>
                <a:gd name="T5" fmla="*/ 856 h 21600"/>
                <a:gd name="T6" fmla="*/ 5040 w 21600"/>
                <a:gd name="T7" fmla="*/ 21004 h 21600"/>
                <a:gd name="T8" fmla="*/ 10811 w 21600"/>
                <a:gd name="T9" fmla="*/ 12885 h 21600"/>
                <a:gd name="T10" fmla="*/ 10845 w 21600"/>
                <a:gd name="T11" fmla="*/ 8714 h 21600"/>
                <a:gd name="T12" fmla="*/ 21600 w 21600"/>
                <a:gd name="T13" fmla="*/ 10000 h 21600"/>
                <a:gd name="T14" fmla="*/ 56 w 21600"/>
                <a:gd name="T15" fmla="*/ 10000 h 21600"/>
                <a:gd name="T16" fmla="*/ 6086 w 21600"/>
                <a:gd name="T17" fmla="*/ 2569 h 21600"/>
                <a:gd name="T18" fmla="*/ 16132 w 21600"/>
                <a:gd name="T19" fmla="*/ 1955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a:lstStyle/>
            <a:p>
              <a:endParaRPr lang="it-IT"/>
            </a:p>
          </p:txBody>
        </p:sp>
      </p:grpSp>
    </p:spTree>
    <p:extLst>
      <p:ext uri="{BB962C8B-B14F-4D97-AF65-F5344CB8AC3E}">
        <p14:creationId xmlns:p14="http://schemas.microsoft.com/office/powerpoint/2010/main" val="2743256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2162" name="Rectangle 2">
            <a:extLst>
              <a:ext uri="{FF2B5EF4-FFF2-40B4-BE49-F238E27FC236}">
                <a16:creationId xmlns:a16="http://schemas.microsoft.com/office/drawing/2014/main" id="{E5CA257D-8FF3-EE44-8794-5324762F84BC}"/>
              </a:ext>
            </a:extLst>
          </p:cNvPr>
          <p:cNvSpPr>
            <a:spLocks noGrp="1" noChangeArrowheads="1"/>
          </p:cNvSpPr>
          <p:nvPr>
            <p:ph type="body" idx="1"/>
          </p:nvPr>
        </p:nvSpPr>
        <p:spPr>
          <a:xfrm>
            <a:off x="1619250" y="836613"/>
            <a:ext cx="6851650" cy="749300"/>
          </a:xfrm>
        </p:spPr>
        <p:txBody>
          <a:bodyPr/>
          <a:lstStyle/>
          <a:p>
            <a:pPr algn="just">
              <a:buFontTx/>
              <a:buNone/>
            </a:pPr>
            <a:r>
              <a:rPr lang="it-IT" altLang="it-IT" sz="2000"/>
              <a:t>Purtroppo l’ultima fase non sempre viene effettuata e a volte si riduce ad una sorta di valutazione “post aula”</a:t>
            </a:r>
          </a:p>
        </p:txBody>
      </p:sp>
      <p:grpSp>
        <p:nvGrpSpPr>
          <p:cNvPr id="732172" name="Group 12">
            <a:extLst>
              <a:ext uri="{FF2B5EF4-FFF2-40B4-BE49-F238E27FC236}">
                <a16:creationId xmlns:a16="http://schemas.microsoft.com/office/drawing/2014/main" id="{AEA9421D-2B29-B944-A07C-F306074B2371}"/>
              </a:ext>
            </a:extLst>
          </p:cNvPr>
          <p:cNvGrpSpPr>
            <a:grpSpLocks/>
          </p:cNvGrpSpPr>
          <p:nvPr/>
        </p:nvGrpSpPr>
        <p:grpSpPr bwMode="auto">
          <a:xfrm>
            <a:off x="1403350" y="2205038"/>
            <a:ext cx="7129463" cy="3965575"/>
            <a:chOff x="884" y="1367"/>
            <a:chExt cx="4491" cy="2520"/>
          </a:xfrm>
        </p:grpSpPr>
        <p:sp>
          <p:nvSpPr>
            <p:cNvPr id="732163" name="Text Box 3">
              <a:extLst>
                <a:ext uri="{FF2B5EF4-FFF2-40B4-BE49-F238E27FC236}">
                  <a16:creationId xmlns:a16="http://schemas.microsoft.com/office/drawing/2014/main" id="{0C77841A-2824-884E-B94E-8680AC8E0FE8}"/>
                </a:ext>
              </a:extLst>
            </p:cNvPr>
            <p:cNvSpPr txBox="1">
              <a:spLocks noChangeArrowheads="1"/>
            </p:cNvSpPr>
            <p:nvPr/>
          </p:nvSpPr>
          <p:spPr bwMode="auto">
            <a:xfrm>
              <a:off x="884" y="2248"/>
              <a:ext cx="1496" cy="232"/>
            </a:xfrm>
            <a:prstGeom prst="rect">
              <a:avLst/>
            </a:prstGeom>
            <a:gradFill rotWithShape="1">
              <a:gsLst>
                <a:gs pos="0">
                  <a:srgbClr val="8488C4"/>
                </a:gs>
                <a:gs pos="53000">
                  <a:srgbClr val="D4DEFF"/>
                </a:gs>
                <a:gs pos="83000">
                  <a:srgbClr val="D4DEFF"/>
                </a:gs>
                <a:gs pos="100000">
                  <a:srgbClr val="96AB94"/>
                </a:gs>
              </a:gsLst>
              <a:lin ang="5400000" scaled="1"/>
            </a:gradFill>
            <a:ln w="28575">
              <a:solidFill>
                <a:schemeClr val="bg1"/>
              </a:solidFill>
              <a:miter lim="800000"/>
              <a:headEnd/>
              <a:tailEnd/>
            </a:ln>
            <a:effectLst>
              <a:prstShdw prst="shdw13" dist="53882" dir="13500000">
                <a:schemeClr val="bg2">
                  <a:alpha val="50000"/>
                </a:schemeClr>
              </a:prstShdw>
            </a:effectLst>
          </p:spPr>
          <p:txBody>
            <a:bodyPr>
              <a:spAutoFit/>
            </a:bodyPr>
            <a:lstStyle/>
            <a:p>
              <a:pPr>
                <a:spcBef>
                  <a:spcPct val="50000"/>
                </a:spcBef>
              </a:pPr>
              <a:r>
                <a:rPr lang="it-IT" altLang="it-IT" sz="1600" b="1">
                  <a:solidFill>
                    <a:schemeClr val="accent2"/>
                  </a:solidFill>
                </a:rPr>
                <a:t>ANALISI DEI BISOGNI</a:t>
              </a:r>
            </a:p>
          </p:txBody>
        </p:sp>
        <p:sp>
          <p:nvSpPr>
            <p:cNvPr id="732164" name="Text Box 4">
              <a:extLst>
                <a:ext uri="{FF2B5EF4-FFF2-40B4-BE49-F238E27FC236}">
                  <a16:creationId xmlns:a16="http://schemas.microsoft.com/office/drawing/2014/main" id="{FA353E63-176E-F440-8E1C-E1125D36F90A}"/>
                </a:ext>
              </a:extLst>
            </p:cNvPr>
            <p:cNvSpPr txBox="1">
              <a:spLocks noChangeArrowheads="1"/>
            </p:cNvSpPr>
            <p:nvPr/>
          </p:nvSpPr>
          <p:spPr bwMode="auto">
            <a:xfrm>
              <a:off x="3742" y="2245"/>
              <a:ext cx="1633" cy="232"/>
            </a:xfrm>
            <a:prstGeom prst="rect">
              <a:avLst/>
            </a:prstGeom>
            <a:gradFill rotWithShape="1">
              <a:gsLst>
                <a:gs pos="0">
                  <a:srgbClr val="8488C4"/>
                </a:gs>
                <a:gs pos="53000">
                  <a:srgbClr val="D4DEFF"/>
                </a:gs>
                <a:gs pos="83000">
                  <a:srgbClr val="D4DEFF"/>
                </a:gs>
                <a:gs pos="100000">
                  <a:srgbClr val="96AB94"/>
                </a:gs>
              </a:gsLst>
              <a:lin ang="5400000" scaled="1"/>
            </a:gradFill>
            <a:ln w="28575">
              <a:solidFill>
                <a:schemeClr val="bg1"/>
              </a:solidFill>
              <a:miter lim="800000"/>
              <a:headEnd/>
              <a:tailEnd/>
            </a:ln>
            <a:effectLst>
              <a:prstShdw prst="shdw13" dist="53882" dir="13500000">
                <a:schemeClr val="bg2">
                  <a:alpha val="50000"/>
                </a:schemeClr>
              </a:prstShdw>
            </a:effectLst>
          </p:spPr>
          <p:txBody>
            <a:bodyPr>
              <a:spAutoFit/>
            </a:bodyPr>
            <a:lstStyle/>
            <a:p>
              <a:pPr>
                <a:spcBef>
                  <a:spcPct val="50000"/>
                </a:spcBef>
              </a:pPr>
              <a:r>
                <a:rPr lang="it-IT" altLang="it-IT" sz="1600" b="1">
                  <a:solidFill>
                    <a:schemeClr val="accent2"/>
                  </a:solidFill>
                </a:rPr>
                <a:t>PROGETTAZIONE</a:t>
              </a:r>
            </a:p>
          </p:txBody>
        </p:sp>
        <p:sp>
          <p:nvSpPr>
            <p:cNvPr id="732165" name="Text Box 5">
              <a:extLst>
                <a:ext uri="{FF2B5EF4-FFF2-40B4-BE49-F238E27FC236}">
                  <a16:creationId xmlns:a16="http://schemas.microsoft.com/office/drawing/2014/main" id="{F2733E85-A81D-3047-8684-8AA376BAD8AE}"/>
                </a:ext>
              </a:extLst>
            </p:cNvPr>
            <p:cNvSpPr txBox="1">
              <a:spLocks noChangeArrowheads="1"/>
            </p:cNvSpPr>
            <p:nvPr/>
          </p:nvSpPr>
          <p:spPr bwMode="auto">
            <a:xfrm>
              <a:off x="3742" y="3608"/>
              <a:ext cx="1633" cy="232"/>
            </a:xfrm>
            <a:prstGeom prst="rect">
              <a:avLst/>
            </a:prstGeom>
            <a:gradFill rotWithShape="1">
              <a:gsLst>
                <a:gs pos="0">
                  <a:srgbClr val="8488C4"/>
                </a:gs>
                <a:gs pos="53000">
                  <a:srgbClr val="D4DEFF"/>
                </a:gs>
                <a:gs pos="83000">
                  <a:srgbClr val="D4DEFF"/>
                </a:gs>
                <a:gs pos="100000">
                  <a:srgbClr val="96AB94"/>
                </a:gs>
              </a:gsLst>
              <a:lin ang="5400000" scaled="1"/>
            </a:gradFill>
            <a:ln w="28575">
              <a:solidFill>
                <a:schemeClr val="bg1"/>
              </a:solidFill>
              <a:miter lim="800000"/>
              <a:headEnd/>
              <a:tailEnd/>
            </a:ln>
            <a:effectLst>
              <a:prstShdw prst="shdw13" dist="53882" dir="13500000">
                <a:schemeClr val="bg2">
                  <a:alpha val="50000"/>
                </a:schemeClr>
              </a:prstShdw>
            </a:effectLst>
          </p:spPr>
          <p:txBody>
            <a:bodyPr>
              <a:spAutoFit/>
            </a:bodyPr>
            <a:lstStyle/>
            <a:p>
              <a:pPr>
                <a:spcBef>
                  <a:spcPct val="50000"/>
                </a:spcBef>
              </a:pPr>
              <a:r>
                <a:rPr lang="it-IT" altLang="it-IT" sz="1600" b="1">
                  <a:solidFill>
                    <a:schemeClr val="accent2"/>
                  </a:solidFill>
                </a:rPr>
                <a:t>INTERVENTI FORMATIVI</a:t>
              </a:r>
            </a:p>
          </p:txBody>
        </p:sp>
        <p:sp>
          <p:nvSpPr>
            <p:cNvPr id="732166" name="Text Box 6">
              <a:extLst>
                <a:ext uri="{FF2B5EF4-FFF2-40B4-BE49-F238E27FC236}">
                  <a16:creationId xmlns:a16="http://schemas.microsoft.com/office/drawing/2014/main" id="{B503A186-2A09-494E-8880-CC711D28BAED}"/>
                </a:ext>
              </a:extLst>
            </p:cNvPr>
            <p:cNvSpPr txBox="1">
              <a:spLocks noChangeArrowheads="1"/>
            </p:cNvSpPr>
            <p:nvPr/>
          </p:nvSpPr>
          <p:spPr bwMode="auto">
            <a:xfrm>
              <a:off x="884" y="3500"/>
              <a:ext cx="1497" cy="387"/>
            </a:xfrm>
            <a:prstGeom prst="rect">
              <a:avLst/>
            </a:prstGeom>
            <a:gradFill rotWithShape="1">
              <a:gsLst>
                <a:gs pos="0">
                  <a:srgbClr val="8488C4"/>
                </a:gs>
                <a:gs pos="53000">
                  <a:srgbClr val="D4DEFF"/>
                </a:gs>
                <a:gs pos="83000">
                  <a:srgbClr val="D4DEFF"/>
                </a:gs>
                <a:gs pos="100000">
                  <a:srgbClr val="96AB94"/>
                </a:gs>
              </a:gsLst>
              <a:lin ang="5400000" scaled="1"/>
            </a:gradFill>
            <a:ln w="28575">
              <a:solidFill>
                <a:schemeClr val="bg1"/>
              </a:solidFill>
              <a:miter lim="800000"/>
              <a:headEnd/>
              <a:tailEnd/>
            </a:ln>
            <a:effectLst>
              <a:prstShdw prst="shdw13" dist="53882" dir="13500000">
                <a:schemeClr val="bg2">
                  <a:alpha val="50000"/>
                </a:schemeClr>
              </a:prstShdw>
            </a:effectLst>
          </p:spPr>
          <p:txBody>
            <a:bodyPr>
              <a:spAutoFit/>
            </a:bodyPr>
            <a:lstStyle/>
            <a:p>
              <a:pPr>
                <a:spcBef>
                  <a:spcPct val="50000"/>
                </a:spcBef>
              </a:pPr>
              <a:r>
                <a:rPr lang="it-IT" altLang="it-IT" sz="1600" b="1">
                  <a:solidFill>
                    <a:schemeClr val="accent2"/>
                  </a:solidFill>
                </a:rPr>
                <a:t>VALUTAZIONE DEI RISULTATI</a:t>
              </a:r>
            </a:p>
          </p:txBody>
        </p:sp>
        <p:sp>
          <p:nvSpPr>
            <p:cNvPr id="732167" name="Text Box 7">
              <a:extLst>
                <a:ext uri="{FF2B5EF4-FFF2-40B4-BE49-F238E27FC236}">
                  <a16:creationId xmlns:a16="http://schemas.microsoft.com/office/drawing/2014/main" id="{37356744-5430-E240-9756-E148F69EBA8E}"/>
                </a:ext>
              </a:extLst>
            </p:cNvPr>
            <p:cNvSpPr txBox="1">
              <a:spLocks noChangeArrowheads="1"/>
            </p:cNvSpPr>
            <p:nvPr/>
          </p:nvSpPr>
          <p:spPr bwMode="auto">
            <a:xfrm>
              <a:off x="2562" y="1367"/>
              <a:ext cx="952" cy="251"/>
            </a:xfrm>
            <a:prstGeom prst="rect">
              <a:avLst/>
            </a:prstGeom>
            <a:gradFill rotWithShape="1">
              <a:gsLst>
                <a:gs pos="0">
                  <a:srgbClr val="4D0808"/>
                </a:gs>
                <a:gs pos="15000">
                  <a:srgbClr val="FF0300"/>
                </a:gs>
                <a:gs pos="27500">
                  <a:srgbClr val="FF7A00"/>
                </a:gs>
                <a:gs pos="50000">
                  <a:srgbClr val="FFF200"/>
                </a:gs>
                <a:gs pos="72500">
                  <a:srgbClr val="FF7A00"/>
                </a:gs>
                <a:gs pos="85000">
                  <a:srgbClr val="FF0300"/>
                </a:gs>
                <a:gs pos="100000">
                  <a:srgbClr val="4D0808"/>
                </a:gs>
              </a:gsLst>
              <a:lin ang="5400000" scaled="1"/>
            </a:gradFill>
            <a:ln w="28575">
              <a:solidFill>
                <a:schemeClr val="bg1"/>
              </a:solidFill>
              <a:miter lim="800000"/>
              <a:headEnd/>
              <a:tailEnd/>
            </a:ln>
            <a:effectLst>
              <a:prstShdw prst="shdw13" dist="53882" dir="13500000">
                <a:schemeClr val="bg2">
                  <a:alpha val="50000"/>
                </a:schemeClr>
              </a:prstShdw>
            </a:effectLst>
          </p:spPr>
          <p:txBody>
            <a:bodyPr>
              <a:spAutoFit/>
            </a:bodyPr>
            <a:lstStyle/>
            <a:p>
              <a:pPr>
                <a:spcBef>
                  <a:spcPct val="50000"/>
                </a:spcBef>
              </a:pPr>
              <a:r>
                <a:rPr lang="it-IT" altLang="it-IT" b="1">
                  <a:solidFill>
                    <a:schemeClr val="accent2"/>
                  </a:solidFill>
                </a:rPr>
                <a:t>PROCESSO</a:t>
              </a:r>
            </a:p>
          </p:txBody>
        </p:sp>
        <p:sp>
          <p:nvSpPr>
            <p:cNvPr id="732168" name="Line 8">
              <a:extLst>
                <a:ext uri="{FF2B5EF4-FFF2-40B4-BE49-F238E27FC236}">
                  <a16:creationId xmlns:a16="http://schemas.microsoft.com/office/drawing/2014/main" id="{0F39F934-BE4E-BC48-A4FD-5CCC9D23FD07}"/>
                </a:ext>
              </a:extLst>
            </p:cNvPr>
            <p:cNvSpPr>
              <a:spLocks noChangeShapeType="1"/>
            </p:cNvSpPr>
            <p:nvPr/>
          </p:nvSpPr>
          <p:spPr bwMode="auto">
            <a:xfrm>
              <a:off x="2653" y="2384"/>
              <a:ext cx="726" cy="0"/>
            </a:xfrm>
            <a:prstGeom prst="line">
              <a:avLst/>
            </a:prstGeom>
            <a:noFill/>
            <a:ln w="28575">
              <a:solidFill>
                <a:schemeClr val="accent2"/>
              </a:solidFill>
              <a:round/>
              <a:headEnd/>
              <a:tailEnd type="triangle" w="med" len="med"/>
            </a:ln>
            <a:effectLst>
              <a:prstShdw prst="shdw13" dist="53882" dir="13500000">
                <a:schemeClr val="bg2">
                  <a:alpha val="50000"/>
                </a:schemeClr>
              </a:prstShdw>
            </a:effectLst>
          </p:spPr>
          <p:txBody>
            <a:bodyPr/>
            <a:lstStyle/>
            <a:p>
              <a:endParaRPr lang="it-IT"/>
            </a:p>
          </p:txBody>
        </p:sp>
        <p:sp>
          <p:nvSpPr>
            <p:cNvPr id="732169" name="Line 9">
              <a:extLst>
                <a:ext uri="{FF2B5EF4-FFF2-40B4-BE49-F238E27FC236}">
                  <a16:creationId xmlns:a16="http://schemas.microsoft.com/office/drawing/2014/main" id="{223F2369-A35D-6F49-ADED-481F929FBBC0}"/>
                </a:ext>
              </a:extLst>
            </p:cNvPr>
            <p:cNvSpPr>
              <a:spLocks noChangeShapeType="1"/>
            </p:cNvSpPr>
            <p:nvPr/>
          </p:nvSpPr>
          <p:spPr bwMode="auto">
            <a:xfrm>
              <a:off x="4558" y="2705"/>
              <a:ext cx="0" cy="680"/>
            </a:xfrm>
            <a:prstGeom prst="line">
              <a:avLst/>
            </a:prstGeom>
            <a:noFill/>
            <a:ln w="28575">
              <a:solidFill>
                <a:schemeClr val="accent2"/>
              </a:solidFill>
              <a:round/>
              <a:headEnd/>
              <a:tailEnd type="triangle" w="med" len="med"/>
            </a:ln>
            <a:effectLst>
              <a:prstShdw prst="shdw13" dist="53882" dir="13500000">
                <a:schemeClr val="bg2">
                  <a:alpha val="50000"/>
                </a:schemeClr>
              </a:prstShdw>
            </a:effectLst>
          </p:spPr>
          <p:txBody>
            <a:bodyPr/>
            <a:lstStyle/>
            <a:p>
              <a:endParaRPr lang="it-IT"/>
            </a:p>
          </p:txBody>
        </p:sp>
        <p:sp>
          <p:nvSpPr>
            <p:cNvPr id="732171" name="Line 11">
              <a:extLst>
                <a:ext uri="{FF2B5EF4-FFF2-40B4-BE49-F238E27FC236}">
                  <a16:creationId xmlns:a16="http://schemas.microsoft.com/office/drawing/2014/main" id="{7458FA5B-5F44-3941-A144-E8F837C7B20E}"/>
                </a:ext>
              </a:extLst>
            </p:cNvPr>
            <p:cNvSpPr>
              <a:spLocks noChangeShapeType="1"/>
            </p:cNvSpPr>
            <p:nvPr/>
          </p:nvSpPr>
          <p:spPr bwMode="auto">
            <a:xfrm flipH="1">
              <a:off x="2653" y="3748"/>
              <a:ext cx="771" cy="0"/>
            </a:xfrm>
            <a:prstGeom prst="line">
              <a:avLst/>
            </a:prstGeom>
            <a:noFill/>
            <a:ln w="28575">
              <a:solidFill>
                <a:schemeClr val="accent2"/>
              </a:solidFill>
              <a:round/>
              <a:headEnd/>
              <a:tailEnd type="triangle" w="med" len="med"/>
            </a:ln>
            <a:effectLst>
              <a:prstShdw prst="shdw13" dist="53882" dir="13500000">
                <a:schemeClr val="bg2">
                  <a:alpha val="50000"/>
                </a:schemeClr>
              </a:prstShdw>
            </a:effectLst>
          </p:spPr>
          <p:txBody>
            <a:bodyPr/>
            <a:lstStyle/>
            <a:p>
              <a:endParaRPr lang="it-IT"/>
            </a:p>
          </p:txBody>
        </p:sp>
      </p:grpSp>
    </p:spTree>
    <p:extLst>
      <p:ext uri="{BB962C8B-B14F-4D97-AF65-F5344CB8AC3E}">
        <p14:creationId xmlns:p14="http://schemas.microsoft.com/office/powerpoint/2010/main" val="104663796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2804</TotalTime>
  <Words>2820</Words>
  <Application>Microsoft Macintosh PowerPoint</Application>
  <PresentationFormat>Presentazione su schermo (4:3)</PresentationFormat>
  <Paragraphs>559</Paragraphs>
  <Slides>69</Slides>
  <Notes>62</Notes>
  <HiddenSlides>0</HiddenSlides>
  <MMClips>0</MMClips>
  <ScaleCrop>false</ScaleCrop>
  <HeadingPairs>
    <vt:vector size="8" baseType="variant">
      <vt:variant>
        <vt:lpstr>Caratteri utilizzati</vt:lpstr>
      </vt:variant>
      <vt:variant>
        <vt:i4>9</vt:i4>
      </vt:variant>
      <vt:variant>
        <vt:lpstr>Tema</vt:lpstr>
      </vt:variant>
      <vt:variant>
        <vt:i4>1</vt:i4>
      </vt:variant>
      <vt:variant>
        <vt:lpstr>Server OLE incorporati</vt:lpstr>
      </vt:variant>
      <vt:variant>
        <vt:i4>1</vt:i4>
      </vt:variant>
      <vt:variant>
        <vt:lpstr>Titoli diapositive</vt:lpstr>
      </vt:variant>
      <vt:variant>
        <vt:i4>69</vt:i4>
      </vt:variant>
    </vt:vector>
  </HeadingPairs>
  <TitlesOfParts>
    <vt:vector size="80" baseType="lpstr">
      <vt:lpstr>ＭＳ Ｐゴシック</vt:lpstr>
      <vt:lpstr>ＭＳ Ｐゴシック</vt:lpstr>
      <vt:lpstr>Arial</vt:lpstr>
      <vt:lpstr>Arial Black</vt:lpstr>
      <vt:lpstr>Calibri</vt:lpstr>
      <vt:lpstr>Geneva</vt:lpstr>
      <vt:lpstr>Impact</vt:lpstr>
      <vt:lpstr>Tahoma</vt:lpstr>
      <vt:lpstr>Wingdings</vt:lpstr>
      <vt:lpstr>Tema di Office</vt:lpstr>
      <vt:lpstr>ClipArt</vt:lpstr>
      <vt:lpstr>La formazione del personale</vt:lpstr>
      <vt:lpstr>Presentazione standard di PowerPoint</vt:lpstr>
      <vt:lpstr>Presentazione standard di PowerPoint</vt:lpstr>
      <vt:lpstr>Corporate University</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5 FATTORI CHIAVE</vt:lpstr>
      <vt:lpstr>Presentazione standard di PowerPoint</vt:lpstr>
      <vt:lpstr>Formazione può… </vt:lpstr>
      <vt:lpstr>Formazione può…  </vt:lpstr>
    </vt:vector>
  </TitlesOfParts>
  <Company>Microsoft</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direzione del personale: struttura, cultura e ruoli multipli</dc:title>
  <dc:creator>Eliana Minelli</dc:creator>
  <cp:lastModifiedBy>Microsoft Office User</cp:lastModifiedBy>
  <cp:revision>47</cp:revision>
  <dcterms:created xsi:type="dcterms:W3CDTF">2013-05-16T09:17:05Z</dcterms:created>
  <dcterms:modified xsi:type="dcterms:W3CDTF">2019-05-03T15:14:09Z</dcterms:modified>
</cp:coreProperties>
</file>