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2" r:id="rId21"/>
    <p:sldId id="283" r:id="rId22"/>
    <p:sldId id="285" r:id="rId23"/>
    <p:sldId id="286" r:id="rId24"/>
    <p:sldId id="288" r:id="rId25"/>
    <p:sldId id="289" r:id="rId26"/>
    <p:sldId id="291" r:id="rId27"/>
    <p:sldId id="292" r:id="rId28"/>
    <p:sldId id="293" r:id="rId29"/>
    <p:sldId id="299" r:id="rId30"/>
    <p:sldId id="298" r:id="rId31"/>
    <p:sldId id="300" r:id="rId32"/>
    <p:sldId id="301" r:id="rId33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8AD8F-78E4-4FA5-8A47-F9522F798EC0}" v="63" dt="2018-05-05T08:45:18.89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8" y="-6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ena Boldi Cotti" userId="ec5ae85b2e4efbfc" providerId="LiveId" clId="{1E68AD8F-78E4-4FA5-8A47-F9522F798EC0}"/>
    <pc:docChg chg="undo custSel modSld modMainMaster">
      <pc:chgData name="Serena Boldi Cotti" userId="ec5ae85b2e4efbfc" providerId="LiveId" clId="{1E68AD8F-78E4-4FA5-8A47-F9522F798EC0}" dt="2018-05-05T08:45:18.899" v="62" actId="20577"/>
      <pc:docMkLst>
        <pc:docMk/>
      </pc:docMkLst>
      <pc:sldChg chg="modSp">
        <pc:chgData name="Serena Boldi Cotti" userId="ec5ae85b2e4efbfc" providerId="LiveId" clId="{1E68AD8F-78E4-4FA5-8A47-F9522F798EC0}" dt="2018-05-05T08:42:45.481" v="6" actId="20577"/>
        <pc:sldMkLst>
          <pc:docMk/>
          <pc:sldMk cId="0" sldId="273"/>
        </pc:sldMkLst>
        <pc:spChg chg="mod">
          <ac:chgData name="Serena Boldi Cotti" userId="ec5ae85b2e4efbfc" providerId="LiveId" clId="{1E68AD8F-78E4-4FA5-8A47-F9522F798EC0}" dt="2018-05-05T08:42:45.481" v="6" actId="20577"/>
          <ac:spMkLst>
            <pc:docMk/>
            <pc:sldMk cId="0" sldId="273"/>
            <ac:spMk id="4" creationId="{00000000-0000-0000-0000-000000000000}"/>
          </ac:spMkLst>
        </pc:spChg>
      </pc:sldChg>
      <pc:sldChg chg="addSp delSp modSp">
        <pc:chgData name="Serena Boldi Cotti" userId="ec5ae85b2e4efbfc" providerId="LiveId" clId="{1E68AD8F-78E4-4FA5-8A47-F9522F798EC0}" dt="2018-05-05T08:43:04.148" v="12" actId="20577"/>
        <pc:sldMkLst>
          <pc:docMk/>
          <pc:sldMk cId="0" sldId="274"/>
        </pc:sldMkLst>
        <pc:spChg chg="add del mod">
          <ac:chgData name="Serena Boldi Cotti" userId="ec5ae85b2e4efbfc" providerId="LiveId" clId="{1E68AD8F-78E4-4FA5-8A47-F9522F798EC0}" dt="2018-05-05T08:43:04.148" v="12" actId="20577"/>
          <ac:spMkLst>
            <pc:docMk/>
            <pc:sldMk cId="0" sldId="274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3:18.100" v="18" actId="20577"/>
        <pc:sldMkLst>
          <pc:docMk/>
          <pc:sldMk cId="0" sldId="275"/>
        </pc:sldMkLst>
        <pc:spChg chg="mod">
          <ac:chgData name="Serena Boldi Cotti" userId="ec5ae85b2e4efbfc" providerId="LiveId" clId="{1E68AD8F-78E4-4FA5-8A47-F9522F798EC0}" dt="2018-05-05T08:43:18.100" v="18" actId="20577"/>
          <ac:spMkLst>
            <pc:docMk/>
            <pc:sldMk cId="0" sldId="275"/>
            <ac:spMk id="7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3:24.057" v="20" actId="20577"/>
        <pc:sldMkLst>
          <pc:docMk/>
          <pc:sldMk cId="0" sldId="276"/>
        </pc:sldMkLst>
        <pc:spChg chg="mod">
          <ac:chgData name="Serena Boldi Cotti" userId="ec5ae85b2e4efbfc" providerId="LiveId" clId="{1E68AD8F-78E4-4FA5-8A47-F9522F798EC0}" dt="2018-05-05T08:43:24.057" v="20" actId="20577"/>
          <ac:spMkLst>
            <pc:docMk/>
            <pc:sldMk cId="0" sldId="276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3:38.775" v="22" actId="6549"/>
        <pc:sldMkLst>
          <pc:docMk/>
          <pc:sldMk cId="0" sldId="277"/>
        </pc:sldMkLst>
        <pc:spChg chg="mod">
          <ac:chgData name="Serena Boldi Cotti" userId="ec5ae85b2e4efbfc" providerId="LiveId" clId="{1E68AD8F-78E4-4FA5-8A47-F9522F798EC0}" dt="2018-05-05T08:43:38.775" v="22" actId="6549"/>
          <ac:spMkLst>
            <pc:docMk/>
            <pc:sldMk cId="0" sldId="277"/>
            <ac:spMk id="4" creationId="{00000000-0000-0000-0000-000000000000}"/>
          </ac:spMkLst>
        </pc:spChg>
      </pc:sldChg>
      <pc:sldChg chg="addSp delSp modSp">
        <pc:chgData name="Serena Boldi Cotti" userId="ec5ae85b2e4efbfc" providerId="LiveId" clId="{1E68AD8F-78E4-4FA5-8A47-F9522F798EC0}" dt="2018-05-05T08:43:52.322" v="26" actId="20577"/>
        <pc:sldMkLst>
          <pc:docMk/>
          <pc:sldMk cId="0" sldId="278"/>
        </pc:sldMkLst>
        <pc:spChg chg="add del mod">
          <ac:chgData name="Serena Boldi Cotti" userId="ec5ae85b2e4efbfc" providerId="LiveId" clId="{1E68AD8F-78E4-4FA5-8A47-F9522F798EC0}" dt="2018-05-05T08:43:52.322" v="26" actId="20577"/>
          <ac:spMkLst>
            <pc:docMk/>
            <pc:sldMk cId="0" sldId="278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3:57.337" v="28" actId="20577"/>
        <pc:sldMkLst>
          <pc:docMk/>
          <pc:sldMk cId="0" sldId="279"/>
        </pc:sldMkLst>
        <pc:spChg chg="mod">
          <ac:chgData name="Serena Boldi Cotti" userId="ec5ae85b2e4efbfc" providerId="LiveId" clId="{1E68AD8F-78E4-4FA5-8A47-F9522F798EC0}" dt="2018-05-05T08:43:57.337" v="28" actId="20577"/>
          <ac:spMkLst>
            <pc:docMk/>
            <pc:sldMk cId="0" sldId="279"/>
            <ac:spMk id="10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02.486" v="30" actId="20577"/>
        <pc:sldMkLst>
          <pc:docMk/>
          <pc:sldMk cId="0" sldId="280"/>
        </pc:sldMkLst>
        <pc:spChg chg="mod">
          <ac:chgData name="Serena Boldi Cotti" userId="ec5ae85b2e4efbfc" providerId="LiveId" clId="{1E68AD8F-78E4-4FA5-8A47-F9522F798EC0}" dt="2018-05-05T08:44:02.486" v="30" actId="20577"/>
          <ac:spMkLst>
            <pc:docMk/>
            <pc:sldMk cId="0" sldId="280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07.984" v="32" actId="20577"/>
        <pc:sldMkLst>
          <pc:docMk/>
          <pc:sldMk cId="0" sldId="281"/>
        </pc:sldMkLst>
        <pc:spChg chg="mod">
          <ac:chgData name="Serena Boldi Cotti" userId="ec5ae85b2e4efbfc" providerId="LiveId" clId="{1E68AD8F-78E4-4FA5-8A47-F9522F798EC0}" dt="2018-05-05T08:44:07.984" v="32" actId="20577"/>
          <ac:spMkLst>
            <pc:docMk/>
            <pc:sldMk cId="0" sldId="281"/>
            <ac:spMk id="2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17.355" v="34" actId="6549"/>
        <pc:sldMkLst>
          <pc:docMk/>
          <pc:sldMk cId="0" sldId="282"/>
        </pc:sldMkLst>
        <pc:spChg chg="mod">
          <ac:chgData name="Serena Boldi Cotti" userId="ec5ae85b2e4efbfc" providerId="LiveId" clId="{1E68AD8F-78E4-4FA5-8A47-F9522F798EC0}" dt="2018-05-05T08:44:17.355" v="34" actId="6549"/>
          <ac:spMkLst>
            <pc:docMk/>
            <pc:sldMk cId="0" sldId="282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22.678" v="36" actId="20577"/>
        <pc:sldMkLst>
          <pc:docMk/>
          <pc:sldMk cId="0" sldId="283"/>
        </pc:sldMkLst>
        <pc:spChg chg="mod">
          <ac:chgData name="Serena Boldi Cotti" userId="ec5ae85b2e4efbfc" providerId="LiveId" clId="{1E68AD8F-78E4-4FA5-8A47-F9522F798EC0}" dt="2018-05-05T08:44:22.678" v="36" actId="20577"/>
          <ac:spMkLst>
            <pc:docMk/>
            <pc:sldMk cId="0" sldId="283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30.493" v="40" actId="20577"/>
        <pc:sldMkLst>
          <pc:docMk/>
          <pc:sldMk cId="0" sldId="284"/>
        </pc:sldMkLst>
        <pc:spChg chg="mod">
          <ac:chgData name="Serena Boldi Cotti" userId="ec5ae85b2e4efbfc" providerId="LiveId" clId="{1E68AD8F-78E4-4FA5-8A47-F9522F798EC0}" dt="2018-05-05T08:44:30.493" v="40" actId="20577"/>
          <ac:spMkLst>
            <pc:docMk/>
            <pc:sldMk cId="0" sldId="284"/>
            <ac:spMk id="2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35.632" v="44" actId="20577"/>
        <pc:sldMkLst>
          <pc:docMk/>
          <pc:sldMk cId="0" sldId="285"/>
        </pc:sldMkLst>
        <pc:spChg chg="mod">
          <ac:chgData name="Serena Boldi Cotti" userId="ec5ae85b2e4efbfc" providerId="LiveId" clId="{1E68AD8F-78E4-4FA5-8A47-F9522F798EC0}" dt="2018-05-05T08:44:35.632" v="44" actId="20577"/>
          <ac:spMkLst>
            <pc:docMk/>
            <pc:sldMk cId="0" sldId="285"/>
            <ac:spMk id="6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44.073" v="46" actId="20577"/>
        <pc:sldMkLst>
          <pc:docMk/>
          <pc:sldMk cId="0" sldId="286"/>
        </pc:sldMkLst>
        <pc:spChg chg="mod">
          <ac:chgData name="Serena Boldi Cotti" userId="ec5ae85b2e4efbfc" providerId="LiveId" clId="{1E68AD8F-78E4-4FA5-8A47-F9522F798EC0}" dt="2018-05-05T08:44:44.073" v="46" actId="20577"/>
          <ac:spMkLst>
            <pc:docMk/>
            <pc:sldMk cId="0" sldId="286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48.434" v="48" actId="20577"/>
        <pc:sldMkLst>
          <pc:docMk/>
          <pc:sldMk cId="0" sldId="287"/>
        </pc:sldMkLst>
        <pc:spChg chg="mod">
          <ac:chgData name="Serena Boldi Cotti" userId="ec5ae85b2e4efbfc" providerId="LiveId" clId="{1E68AD8F-78E4-4FA5-8A47-F9522F798EC0}" dt="2018-05-05T08:44:48.434" v="48" actId="20577"/>
          <ac:spMkLst>
            <pc:docMk/>
            <pc:sldMk cId="0" sldId="287"/>
            <ac:spMk id="2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53.149" v="50" actId="20577"/>
        <pc:sldMkLst>
          <pc:docMk/>
          <pc:sldMk cId="0" sldId="288"/>
        </pc:sldMkLst>
        <pc:spChg chg="mod">
          <ac:chgData name="Serena Boldi Cotti" userId="ec5ae85b2e4efbfc" providerId="LiveId" clId="{1E68AD8F-78E4-4FA5-8A47-F9522F798EC0}" dt="2018-05-05T08:44:53.149" v="50" actId="20577"/>
          <ac:spMkLst>
            <pc:docMk/>
            <pc:sldMk cId="0" sldId="288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4:58.041" v="52" actId="20577"/>
        <pc:sldMkLst>
          <pc:docMk/>
          <pc:sldMk cId="0" sldId="289"/>
        </pc:sldMkLst>
        <pc:spChg chg="mod">
          <ac:chgData name="Serena Boldi Cotti" userId="ec5ae85b2e4efbfc" providerId="LiveId" clId="{1E68AD8F-78E4-4FA5-8A47-F9522F798EC0}" dt="2018-05-05T08:44:58.041" v="52" actId="20577"/>
          <ac:spMkLst>
            <pc:docMk/>
            <pc:sldMk cId="0" sldId="289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5:03.415" v="54" actId="20577"/>
        <pc:sldMkLst>
          <pc:docMk/>
          <pc:sldMk cId="0" sldId="290"/>
        </pc:sldMkLst>
        <pc:spChg chg="mod">
          <ac:chgData name="Serena Boldi Cotti" userId="ec5ae85b2e4efbfc" providerId="LiveId" clId="{1E68AD8F-78E4-4FA5-8A47-F9522F798EC0}" dt="2018-05-05T08:45:03.415" v="54" actId="20577"/>
          <ac:spMkLst>
            <pc:docMk/>
            <pc:sldMk cId="0" sldId="290"/>
            <ac:spMk id="2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5:08.989" v="58" actId="20577"/>
        <pc:sldMkLst>
          <pc:docMk/>
          <pc:sldMk cId="0" sldId="291"/>
        </pc:sldMkLst>
        <pc:spChg chg="mod">
          <ac:chgData name="Serena Boldi Cotti" userId="ec5ae85b2e4efbfc" providerId="LiveId" clId="{1E68AD8F-78E4-4FA5-8A47-F9522F798EC0}" dt="2018-05-05T08:45:08.989" v="58" actId="20577"/>
          <ac:spMkLst>
            <pc:docMk/>
            <pc:sldMk cId="0" sldId="291"/>
            <ac:spMk id="10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5:14.401" v="60" actId="20577"/>
        <pc:sldMkLst>
          <pc:docMk/>
          <pc:sldMk cId="0" sldId="292"/>
        </pc:sldMkLst>
        <pc:spChg chg="mod">
          <ac:chgData name="Serena Boldi Cotti" userId="ec5ae85b2e4efbfc" providerId="LiveId" clId="{1E68AD8F-78E4-4FA5-8A47-F9522F798EC0}" dt="2018-05-05T08:45:14.401" v="60" actId="20577"/>
          <ac:spMkLst>
            <pc:docMk/>
            <pc:sldMk cId="0" sldId="292"/>
            <ac:spMk id="4" creationId="{00000000-0000-0000-0000-000000000000}"/>
          </ac:spMkLst>
        </pc:spChg>
      </pc:sldChg>
      <pc:sldChg chg="modSp">
        <pc:chgData name="Serena Boldi Cotti" userId="ec5ae85b2e4efbfc" providerId="LiveId" clId="{1E68AD8F-78E4-4FA5-8A47-F9522F798EC0}" dt="2018-05-05T08:45:18.899" v="62" actId="20577"/>
        <pc:sldMkLst>
          <pc:docMk/>
          <pc:sldMk cId="0" sldId="293"/>
        </pc:sldMkLst>
        <pc:spChg chg="mod">
          <ac:chgData name="Serena Boldi Cotti" userId="ec5ae85b2e4efbfc" providerId="LiveId" clId="{1E68AD8F-78E4-4FA5-8A47-F9522F798EC0}" dt="2018-05-05T08:45:18.899" v="62" actId="20577"/>
          <ac:spMkLst>
            <pc:docMk/>
            <pc:sldMk cId="0" sldId="293"/>
            <ac:spMk id="8" creationId="{00000000-0000-0000-0000-000000000000}"/>
          </ac:spMkLst>
        </pc:spChg>
      </pc:sldChg>
      <pc:sldMasterChg chg="modSldLayout">
        <pc:chgData name="Serena Boldi Cotti" userId="ec5ae85b2e4efbfc" providerId="LiveId" clId="{1E68AD8F-78E4-4FA5-8A47-F9522F798EC0}" dt="2018-05-05T08:42:29.869" v="0" actId="478"/>
        <pc:sldMasterMkLst>
          <pc:docMk/>
          <pc:sldMasterMk cId="0" sldId="2147483648"/>
        </pc:sldMasterMkLst>
        <pc:sldLayoutChg chg="delSp">
          <pc:chgData name="Serena Boldi Cotti" userId="ec5ae85b2e4efbfc" providerId="LiveId" clId="{1E68AD8F-78E4-4FA5-8A47-F9522F798EC0}" dt="2018-05-05T08:42:29.869" v="0" actId="478"/>
          <pc:sldLayoutMkLst>
            <pc:docMk/>
            <pc:sldMasterMk cId="0" sldId="2147483648"/>
            <pc:sldLayoutMk cId="0" sldId="2147483662"/>
          </pc:sldLayoutMkLst>
          <pc:spChg chg="del">
            <ac:chgData name="Serena Boldi Cotti" userId="ec5ae85b2e4efbfc" providerId="LiveId" clId="{1E68AD8F-78E4-4FA5-8A47-F9522F798EC0}" dt="2018-05-05T08:42:29.869" v="0" actId="478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1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1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1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0909" y="401827"/>
            <a:ext cx="9930180" cy="100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1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9553" y="1978279"/>
            <a:ext cx="996188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81511" y="6465214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2159635"/>
          </a:xfrm>
          <a:custGeom>
            <a:avLst/>
            <a:gdLst/>
            <a:ahLst/>
            <a:cxnLst/>
            <a:rect l="l" t="t" r="r" b="b"/>
            <a:pathLst>
              <a:path w="12192000" h="2159635">
                <a:moveTo>
                  <a:pt x="0" y="2159508"/>
                </a:moveTo>
                <a:lnTo>
                  <a:pt x="12192000" y="2159508"/>
                </a:lnTo>
                <a:lnTo>
                  <a:pt x="12192000" y="0"/>
                </a:lnTo>
                <a:lnTo>
                  <a:pt x="0" y="0"/>
                </a:lnTo>
                <a:lnTo>
                  <a:pt x="0" y="2159508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2159635"/>
          </a:xfrm>
          <a:custGeom>
            <a:avLst/>
            <a:gdLst/>
            <a:ahLst/>
            <a:cxnLst/>
            <a:rect l="l" t="t" r="r" b="b"/>
            <a:pathLst>
              <a:path w="12192000" h="2159635">
                <a:moveTo>
                  <a:pt x="0" y="2159508"/>
                </a:moveTo>
                <a:lnTo>
                  <a:pt x="12192000" y="2159508"/>
                </a:lnTo>
                <a:lnTo>
                  <a:pt x="12192000" y="0"/>
                </a:lnTo>
                <a:lnTo>
                  <a:pt x="0" y="0"/>
                </a:lnTo>
                <a:lnTo>
                  <a:pt x="0" y="215950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10992" y="654558"/>
            <a:ext cx="7042784" cy="574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41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ahoma"/>
                <a:cs typeface="Tahoma"/>
              </a:rPr>
              <a:t>UNIVERSITA’ CARLO CATTANEO</a:t>
            </a:r>
            <a:r>
              <a:rPr sz="18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it-IT" sz="1800" b="1" spc="-10" dirty="0" smtClean="0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sz="1800" b="1" spc="0" dirty="0" smtClean="0">
                <a:solidFill>
                  <a:srgbClr val="FFFFFF"/>
                </a:solidFill>
                <a:latin typeface="Tahoma"/>
                <a:cs typeface="Tahoma"/>
              </a:rPr>
              <a:t>LIUC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it-IT" b="1" spc="-5" dirty="0" smtClean="0">
                <a:solidFill>
                  <a:srgbClr val="FFFFFF"/>
                </a:solidFill>
                <a:latin typeface="Tahoma"/>
                <a:cs typeface="Tahoma"/>
              </a:rPr>
              <a:t>ANALISI DI B</a:t>
            </a:r>
            <a:r>
              <a:rPr sz="1800" b="1" spc="-5" dirty="0" smtClean="0">
                <a:solidFill>
                  <a:srgbClr val="FFFFFF"/>
                </a:solidFill>
                <a:latin typeface="Tahoma"/>
                <a:cs typeface="Tahoma"/>
              </a:rPr>
              <a:t>ILANCIO </a:t>
            </a:r>
            <a:r>
              <a:rPr sz="1800" b="1" dirty="0">
                <a:solidFill>
                  <a:srgbClr val="FFFFFF"/>
                </a:solidFill>
                <a:latin typeface="Tahoma"/>
                <a:cs typeface="Tahoma"/>
              </a:rPr>
              <a:t>- ANNO </a:t>
            </a:r>
            <a:r>
              <a:rPr sz="1800" b="1" spc="-5" dirty="0">
                <a:solidFill>
                  <a:srgbClr val="FFFFFF"/>
                </a:solidFill>
                <a:latin typeface="Tahoma"/>
                <a:cs typeface="Tahoma"/>
              </a:rPr>
              <a:t>ACCADEMICO</a:t>
            </a:r>
            <a:r>
              <a:rPr sz="1800" b="1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b="1" dirty="0" smtClean="0">
                <a:solidFill>
                  <a:srgbClr val="FFFFFF"/>
                </a:solidFill>
                <a:latin typeface="Tahoma"/>
                <a:cs typeface="Tahoma"/>
              </a:rPr>
              <a:t>201</a:t>
            </a:r>
            <a:r>
              <a:rPr lang="it-IT" sz="1800" b="1" dirty="0" smtClean="0">
                <a:solidFill>
                  <a:srgbClr val="FFFFFF"/>
                </a:solidFill>
                <a:latin typeface="Tahoma"/>
                <a:cs typeface="Tahoma"/>
              </a:rPr>
              <a:t>8 </a:t>
            </a:r>
            <a:r>
              <a:rPr sz="1800" b="1" dirty="0" smtClean="0">
                <a:solidFill>
                  <a:srgbClr val="FFFFFF"/>
                </a:solidFill>
                <a:latin typeface="Tahoma"/>
                <a:cs typeface="Tahoma"/>
              </a:rPr>
              <a:t>-201</a:t>
            </a:r>
            <a:r>
              <a:rPr lang="it-IT" sz="1800" b="1" dirty="0" smtClean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8765" y="3491229"/>
            <a:ext cx="46501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4536A"/>
                </a:solidFill>
                <a:latin typeface="Tahoma"/>
                <a:cs typeface="Tahoma"/>
              </a:rPr>
              <a:t>Le riclassificazioni del</a:t>
            </a:r>
            <a:r>
              <a:rPr sz="2400" b="1" spc="-10" dirty="0">
                <a:solidFill>
                  <a:srgbClr val="44536A"/>
                </a:solidFill>
                <a:latin typeface="Tahoma"/>
                <a:cs typeface="Tahoma"/>
              </a:rPr>
              <a:t> </a:t>
            </a:r>
            <a:r>
              <a:rPr sz="2400" b="1" spc="-5" dirty="0" err="1" smtClean="0">
                <a:solidFill>
                  <a:srgbClr val="44536A"/>
                </a:solidFill>
                <a:latin typeface="Tahoma"/>
                <a:cs typeface="Tahoma"/>
              </a:rPr>
              <a:t>bilancio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8475" y="6517335"/>
            <a:ext cx="3211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4536A"/>
                </a:solidFill>
                <a:latin typeface="Tahoma"/>
                <a:cs typeface="Tahoma"/>
              </a:rPr>
              <a:t>E’ </a:t>
            </a:r>
            <a:r>
              <a:rPr sz="1200" b="1" spc="-5" dirty="0">
                <a:solidFill>
                  <a:srgbClr val="44536A"/>
                </a:solidFill>
                <a:latin typeface="Tahoma"/>
                <a:cs typeface="Tahoma"/>
              </a:rPr>
              <a:t>vietata </a:t>
            </a:r>
            <a:r>
              <a:rPr sz="1200" b="1" dirty="0">
                <a:solidFill>
                  <a:srgbClr val="44536A"/>
                </a:solidFill>
                <a:latin typeface="Tahoma"/>
                <a:cs typeface="Tahoma"/>
              </a:rPr>
              <a:t>la </a:t>
            </a:r>
            <a:r>
              <a:rPr sz="1200" b="1" spc="-5" dirty="0">
                <a:solidFill>
                  <a:srgbClr val="44536A"/>
                </a:solidFill>
                <a:latin typeface="Tahoma"/>
                <a:cs typeface="Tahoma"/>
              </a:rPr>
              <a:t>riproduzione </a:t>
            </a:r>
            <a:r>
              <a:rPr sz="1200" b="1" dirty="0">
                <a:solidFill>
                  <a:srgbClr val="44536A"/>
                </a:solidFill>
                <a:latin typeface="Tahoma"/>
                <a:cs typeface="Tahoma"/>
              </a:rPr>
              <a:t>totale o</a:t>
            </a:r>
            <a:r>
              <a:rPr sz="1200" b="1" spc="-125" dirty="0">
                <a:solidFill>
                  <a:srgbClr val="44536A"/>
                </a:solidFill>
                <a:latin typeface="Tahoma"/>
                <a:cs typeface="Tahoma"/>
              </a:rPr>
              <a:t> </a:t>
            </a:r>
            <a:r>
              <a:rPr sz="1200" b="1" spc="-5" dirty="0">
                <a:solidFill>
                  <a:srgbClr val="44536A"/>
                </a:solidFill>
                <a:latin typeface="Tahoma"/>
                <a:cs typeface="Tahoma"/>
              </a:rPr>
              <a:t>parziale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71935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65119" y="455802"/>
            <a:ext cx="5755005" cy="10096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198245" marR="5080" indent="-1186180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15" dirty="0"/>
              <a:t>scopo </a:t>
            </a:r>
            <a:r>
              <a:rPr spc="-5" dirty="0"/>
              <a:t>della riclassificazione –  </a:t>
            </a:r>
            <a:r>
              <a:rPr i="1" spc="-20" dirty="0">
                <a:solidFill>
                  <a:srgbClr val="C00000"/>
                </a:solidFill>
              </a:rPr>
              <a:t>Stato</a:t>
            </a:r>
            <a:r>
              <a:rPr i="1" spc="-15" dirty="0">
                <a:solidFill>
                  <a:srgbClr val="C00000"/>
                </a:solidFill>
              </a:rPr>
              <a:t> </a:t>
            </a:r>
            <a:r>
              <a:rPr i="1" spc="-5" dirty="0">
                <a:solidFill>
                  <a:srgbClr val="C00000"/>
                </a:solidFill>
              </a:rPr>
              <a:t>patrimoniale</a:t>
            </a:r>
          </a:p>
        </p:txBody>
      </p:sp>
      <p:sp>
        <p:nvSpPr>
          <p:cNvPr id="4" name="object 4"/>
          <p:cNvSpPr/>
          <p:nvPr/>
        </p:nvSpPr>
        <p:spPr>
          <a:xfrm>
            <a:off x="1389888" y="1889760"/>
            <a:ext cx="9964420" cy="830580"/>
          </a:xfrm>
          <a:custGeom>
            <a:avLst/>
            <a:gdLst/>
            <a:ahLst/>
            <a:cxnLst/>
            <a:rect l="l" t="t" r="r" b="b"/>
            <a:pathLst>
              <a:path w="9964420" h="830580">
                <a:moveTo>
                  <a:pt x="0" y="830580"/>
                </a:moveTo>
                <a:lnTo>
                  <a:pt x="9963912" y="830580"/>
                </a:lnTo>
                <a:lnTo>
                  <a:pt x="9963912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9143">
            <a:solidFill>
              <a:srgbClr val="1F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479023" y="1903857"/>
            <a:ext cx="796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sz="2400" b="1" spc="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8882" y="1903857"/>
            <a:ext cx="83381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33525" algn="l"/>
                <a:tab pos="4184015" algn="l"/>
                <a:tab pos="6127115" algn="l"/>
                <a:tab pos="7020559" algn="l"/>
              </a:tabLst>
            </a:pPr>
            <a:r>
              <a:rPr sz="2400" b="1" dirty="0">
                <a:solidFill>
                  <a:srgbClr val="1F3863"/>
                </a:solidFill>
                <a:latin typeface="Calibri"/>
                <a:cs typeface="Calibri"/>
              </a:rPr>
              <a:t>STATO	</a:t>
            </a: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sz="2400" b="1" spc="-10" dirty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TRIMON</a:t>
            </a:r>
            <a:r>
              <a:rPr sz="2400" b="1" spc="-15" dirty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1F3863"/>
                </a:solidFill>
                <a:latin typeface="Calibri"/>
                <a:cs typeface="Calibri"/>
              </a:rPr>
              <a:t>ALE	SECONDO	</a:t>
            </a: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1F3863"/>
                </a:solidFill>
                <a:latin typeface="Calibri"/>
                <a:cs typeface="Calibri"/>
              </a:rPr>
              <a:t>L	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PRINC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 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LIQUIDITA’/ESIGIBILITA’ DECRESCENTI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(FINANZIARIO)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9888" y="3883152"/>
            <a:ext cx="9964420" cy="765593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91440" marR="83185">
              <a:lnSpc>
                <a:spcPct val="100000"/>
              </a:lnSpc>
              <a:spcBef>
                <a:spcPts val="209"/>
              </a:spcBef>
            </a:pPr>
            <a:r>
              <a:rPr sz="2400" b="1" dirty="0">
                <a:solidFill>
                  <a:srgbClr val="1F3863"/>
                </a:solidFill>
                <a:latin typeface="Calibri"/>
                <a:cs typeface="Calibri"/>
              </a:rPr>
              <a:t>STATO </a:t>
            </a: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PATRIMONIALE FUNZIONALE CON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EVIDENZIAZIONE DELLA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POSIZIONE 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FINANZIARIA</a:t>
            </a:r>
            <a:r>
              <a:rPr sz="24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NETTA</a:t>
            </a:r>
            <a:r>
              <a:rPr lang="it-IT"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 (anche detto GESTIONALE)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345" algn="ctr">
              <a:lnSpc>
                <a:spcPts val="3875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</a:t>
            </a:r>
            <a:r>
              <a:rPr spc="-15" dirty="0"/>
              <a:t>economico </a:t>
            </a:r>
            <a:r>
              <a:rPr spc="-10" dirty="0"/>
              <a:t>riclassificato</a:t>
            </a:r>
            <a:r>
              <a:rPr spc="15" dirty="0"/>
              <a:t> </a:t>
            </a:r>
            <a:r>
              <a:rPr spc="-5" dirty="0"/>
              <a:t>per</a:t>
            </a:r>
          </a:p>
          <a:p>
            <a:pPr marL="93345" algn="ctr">
              <a:lnSpc>
                <a:spcPts val="3875"/>
              </a:lnSpc>
            </a:pPr>
            <a:r>
              <a:rPr spc="-5" dirty="0"/>
              <a:t>aree di</a:t>
            </a:r>
            <a:r>
              <a:rPr spc="10" dirty="0"/>
              <a:t> </a:t>
            </a:r>
            <a:r>
              <a:rPr spc="-10" dirty="0"/>
              <a:t>gestione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2490" y="1511553"/>
            <a:ext cx="8975090" cy="261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Le diverse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aree in cui è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possibile suddividere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 gestione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d’impresa</a:t>
            </a:r>
            <a:r>
              <a:rPr sz="2400" spc="-4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sono: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1F3863"/>
              </a:buClr>
              <a:buFont typeface="Wingdings"/>
              <a:buChar char=""/>
            </a:pPr>
            <a:endParaRPr sz="2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GESTIONE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CARATTERISTICA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(o</a:t>
            </a:r>
            <a:r>
              <a:rPr sz="2400" spc="-4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tipica)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GESTIONE ACCESSORIA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(o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patrimoniale).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GESTIONE</a:t>
            </a:r>
            <a:r>
              <a:rPr sz="24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FINANZIARIA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GESTIONE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STRAORDINARIA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GESTIONE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FISCALE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(o</a:t>
            </a:r>
            <a:r>
              <a:rPr sz="2400" spc="-3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tributaria).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345" algn="ctr">
              <a:lnSpc>
                <a:spcPts val="3875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</a:t>
            </a:r>
            <a:r>
              <a:rPr spc="-15" dirty="0"/>
              <a:t>economico </a:t>
            </a:r>
            <a:r>
              <a:rPr spc="-10" dirty="0"/>
              <a:t>riclassificato</a:t>
            </a:r>
            <a:r>
              <a:rPr spc="15" dirty="0"/>
              <a:t> </a:t>
            </a:r>
            <a:r>
              <a:rPr spc="-5" dirty="0"/>
              <a:t>per</a:t>
            </a:r>
          </a:p>
          <a:p>
            <a:pPr marL="93345" algn="ctr">
              <a:lnSpc>
                <a:spcPts val="3875"/>
              </a:lnSpc>
            </a:pPr>
            <a:r>
              <a:rPr spc="-5" dirty="0"/>
              <a:t>aree di</a:t>
            </a:r>
            <a:r>
              <a:rPr spc="10" dirty="0"/>
              <a:t> </a:t>
            </a:r>
            <a:r>
              <a:rPr spc="-10" dirty="0"/>
              <a:t>gestione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692" y="2577083"/>
            <a:ext cx="5541645" cy="460375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"/>
              </a:spcBef>
            </a:pP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GESTIONE</a:t>
            </a:r>
            <a:r>
              <a:rPr sz="2400" b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OPERATIVA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6647" y="2412492"/>
            <a:ext cx="434340" cy="230504"/>
          </a:xfrm>
          <a:custGeom>
            <a:avLst/>
            <a:gdLst/>
            <a:ahLst/>
            <a:cxnLst/>
            <a:rect l="l" t="t" r="r" b="b"/>
            <a:pathLst>
              <a:path w="434339" h="230505">
                <a:moveTo>
                  <a:pt x="319277" y="0"/>
                </a:moveTo>
                <a:lnTo>
                  <a:pt x="319277" y="57531"/>
                </a:lnTo>
                <a:lnTo>
                  <a:pt x="0" y="57531"/>
                </a:lnTo>
                <a:lnTo>
                  <a:pt x="0" y="172593"/>
                </a:lnTo>
                <a:lnTo>
                  <a:pt x="319277" y="172593"/>
                </a:lnTo>
                <a:lnTo>
                  <a:pt x="319277" y="230124"/>
                </a:lnTo>
                <a:lnTo>
                  <a:pt x="434339" y="115062"/>
                </a:lnTo>
                <a:lnTo>
                  <a:pt x="31927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6647" y="2412492"/>
            <a:ext cx="434340" cy="230504"/>
          </a:xfrm>
          <a:custGeom>
            <a:avLst/>
            <a:gdLst/>
            <a:ahLst/>
            <a:cxnLst/>
            <a:rect l="l" t="t" r="r" b="b"/>
            <a:pathLst>
              <a:path w="434339" h="230505">
                <a:moveTo>
                  <a:pt x="0" y="57531"/>
                </a:moveTo>
                <a:lnTo>
                  <a:pt x="319277" y="57531"/>
                </a:lnTo>
                <a:lnTo>
                  <a:pt x="319277" y="0"/>
                </a:lnTo>
                <a:lnTo>
                  <a:pt x="434339" y="115062"/>
                </a:lnTo>
                <a:lnTo>
                  <a:pt x="319277" y="230124"/>
                </a:lnTo>
                <a:lnTo>
                  <a:pt x="319277" y="172593"/>
                </a:lnTo>
                <a:lnTo>
                  <a:pt x="0" y="172593"/>
                </a:lnTo>
                <a:lnTo>
                  <a:pt x="0" y="5753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54723" y="2932176"/>
            <a:ext cx="5428615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223520">
              <a:lnSpc>
                <a:spcPct val="100000"/>
              </a:lnSpc>
              <a:spcBef>
                <a:spcPts val="209"/>
              </a:spcBef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GESTIONE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ACCESSORIA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(o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patrimoniale)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692" y="4584191"/>
            <a:ext cx="5541645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0"/>
              </a:spcBef>
            </a:pP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GESTIONE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EXTRA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OPERATIVA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16167" y="4113276"/>
            <a:ext cx="434340" cy="231775"/>
          </a:xfrm>
          <a:custGeom>
            <a:avLst/>
            <a:gdLst/>
            <a:ahLst/>
            <a:cxnLst/>
            <a:rect l="l" t="t" r="r" b="b"/>
            <a:pathLst>
              <a:path w="434339" h="231775">
                <a:moveTo>
                  <a:pt x="318516" y="0"/>
                </a:moveTo>
                <a:lnTo>
                  <a:pt x="318516" y="57912"/>
                </a:lnTo>
                <a:lnTo>
                  <a:pt x="0" y="57912"/>
                </a:lnTo>
                <a:lnTo>
                  <a:pt x="0" y="173736"/>
                </a:lnTo>
                <a:lnTo>
                  <a:pt x="318516" y="173736"/>
                </a:lnTo>
                <a:lnTo>
                  <a:pt x="318516" y="231648"/>
                </a:lnTo>
                <a:lnTo>
                  <a:pt x="434340" y="115824"/>
                </a:lnTo>
                <a:lnTo>
                  <a:pt x="31851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16167" y="4113276"/>
            <a:ext cx="434340" cy="231775"/>
          </a:xfrm>
          <a:custGeom>
            <a:avLst/>
            <a:gdLst/>
            <a:ahLst/>
            <a:cxnLst/>
            <a:rect l="l" t="t" r="r" b="b"/>
            <a:pathLst>
              <a:path w="434339" h="231775">
                <a:moveTo>
                  <a:pt x="0" y="57912"/>
                </a:moveTo>
                <a:lnTo>
                  <a:pt x="318516" y="57912"/>
                </a:lnTo>
                <a:lnTo>
                  <a:pt x="318516" y="0"/>
                </a:lnTo>
                <a:lnTo>
                  <a:pt x="434340" y="115824"/>
                </a:lnTo>
                <a:lnTo>
                  <a:pt x="318516" y="231648"/>
                </a:lnTo>
                <a:lnTo>
                  <a:pt x="318516" y="173736"/>
                </a:lnTo>
                <a:lnTo>
                  <a:pt x="0" y="173736"/>
                </a:lnTo>
                <a:lnTo>
                  <a:pt x="0" y="57912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22719" y="4064508"/>
            <a:ext cx="546100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242060">
              <a:lnSpc>
                <a:spcPct val="100000"/>
              </a:lnSpc>
              <a:spcBef>
                <a:spcPts val="210"/>
              </a:spcBef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GESTIONE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FINANZIARIA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2719" y="4683252"/>
            <a:ext cx="546100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007110">
              <a:lnSpc>
                <a:spcPct val="100000"/>
              </a:lnSpc>
              <a:spcBef>
                <a:spcPts val="210"/>
              </a:spcBef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GESTIONE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STRAORDINARIA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22719" y="5268467"/>
            <a:ext cx="546100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215"/>
              </a:spcBef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GESTIONE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FISCALE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 o</a:t>
            </a:r>
            <a:r>
              <a:rPr sz="2400" spc="-4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tributaria)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46647" y="3011423"/>
            <a:ext cx="434340" cy="231775"/>
          </a:xfrm>
          <a:custGeom>
            <a:avLst/>
            <a:gdLst/>
            <a:ahLst/>
            <a:cxnLst/>
            <a:rect l="l" t="t" r="r" b="b"/>
            <a:pathLst>
              <a:path w="434339" h="231775">
                <a:moveTo>
                  <a:pt x="318515" y="0"/>
                </a:moveTo>
                <a:lnTo>
                  <a:pt x="318515" y="57912"/>
                </a:lnTo>
                <a:lnTo>
                  <a:pt x="0" y="57912"/>
                </a:lnTo>
                <a:lnTo>
                  <a:pt x="0" y="173736"/>
                </a:lnTo>
                <a:lnTo>
                  <a:pt x="318515" y="173736"/>
                </a:lnTo>
                <a:lnTo>
                  <a:pt x="318515" y="231648"/>
                </a:lnTo>
                <a:lnTo>
                  <a:pt x="434339" y="115824"/>
                </a:lnTo>
                <a:lnTo>
                  <a:pt x="31851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46647" y="3011423"/>
            <a:ext cx="434340" cy="231775"/>
          </a:xfrm>
          <a:custGeom>
            <a:avLst/>
            <a:gdLst/>
            <a:ahLst/>
            <a:cxnLst/>
            <a:rect l="l" t="t" r="r" b="b"/>
            <a:pathLst>
              <a:path w="434339" h="231775">
                <a:moveTo>
                  <a:pt x="0" y="57912"/>
                </a:moveTo>
                <a:lnTo>
                  <a:pt x="318515" y="57912"/>
                </a:lnTo>
                <a:lnTo>
                  <a:pt x="318515" y="0"/>
                </a:lnTo>
                <a:lnTo>
                  <a:pt x="434339" y="115824"/>
                </a:lnTo>
                <a:lnTo>
                  <a:pt x="318515" y="231648"/>
                </a:lnTo>
                <a:lnTo>
                  <a:pt x="318515" y="173736"/>
                </a:lnTo>
                <a:lnTo>
                  <a:pt x="0" y="173736"/>
                </a:lnTo>
                <a:lnTo>
                  <a:pt x="0" y="57912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28359" y="4732020"/>
            <a:ext cx="433070" cy="231775"/>
          </a:xfrm>
          <a:custGeom>
            <a:avLst/>
            <a:gdLst/>
            <a:ahLst/>
            <a:cxnLst/>
            <a:rect l="l" t="t" r="r" b="b"/>
            <a:pathLst>
              <a:path w="433070" h="231775">
                <a:moveTo>
                  <a:pt x="316991" y="0"/>
                </a:moveTo>
                <a:lnTo>
                  <a:pt x="316991" y="57911"/>
                </a:lnTo>
                <a:lnTo>
                  <a:pt x="0" y="57911"/>
                </a:lnTo>
                <a:lnTo>
                  <a:pt x="0" y="173735"/>
                </a:lnTo>
                <a:lnTo>
                  <a:pt x="316991" y="173735"/>
                </a:lnTo>
                <a:lnTo>
                  <a:pt x="316991" y="231647"/>
                </a:lnTo>
                <a:lnTo>
                  <a:pt x="432815" y="115823"/>
                </a:lnTo>
                <a:lnTo>
                  <a:pt x="31699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8359" y="4732020"/>
            <a:ext cx="433070" cy="231775"/>
          </a:xfrm>
          <a:custGeom>
            <a:avLst/>
            <a:gdLst/>
            <a:ahLst/>
            <a:cxnLst/>
            <a:rect l="l" t="t" r="r" b="b"/>
            <a:pathLst>
              <a:path w="433070" h="231775">
                <a:moveTo>
                  <a:pt x="0" y="57911"/>
                </a:moveTo>
                <a:lnTo>
                  <a:pt x="316991" y="57911"/>
                </a:lnTo>
                <a:lnTo>
                  <a:pt x="316991" y="0"/>
                </a:lnTo>
                <a:lnTo>
                  <a:pt x="432815" y="115823"/>
                </a:lnTo>
                <a:lnTo>
                  <a:pt x="316991" y="231647"/>
                </a:lnTo>
                <a:lnTo>
                  <a:pt x="316991" y="173735"/>
                </a:lnTo>
                <a:lnTo>
                  <a:pt x="0" y="173735"/>
                </a:lnTo>
                <a:lnTo>
                  <a:pt x="0" y="57911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16167" y="5332476"/>
            <a:ext cx="434340" cy="231775"/>
          </a:xfrm>
          <a:custGeom>
            <a:avLst/>
            <a:gdLst/>
            <a:ahLst/>
            <a:cxnLst/>
            <a:rect l="l" t="t" r="r" b="b"/>
            <a:pathLst>
              <a:path w="434339" h="231775">
                <a:moveTo>
                  <a:pt x="318516" y="0"/>
                </a:moveTo>
                <a:lnTo>
                  <a:pt x="318516" y="57912"/>
                </a:lnTo>
                <a:lnTo>
                  <a:pt x="0" y="57912"/>
                </a:lnTo>
                <a:lnTo>
                  <a:pt x="0" y="173736"/>
                </a:lnTo>
                <a:lnTo>
                  <a:pt x="318516" y="173736"/>
                </a:lnTo>
                <a:lnTo>
                  <a:pt x="318516" y="231648"/>
                </a:lnTo>
                <a:lnTo>
                  <a:pt x="434340" y="115824"/>
                </a:lnTo>
                <a:lnTo>
                  <a:pt x="31851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16167" y="5332476"/>
            <a:ext cx="434340" cy="231775"/>
          </a:xfrm>
          <a:custGeom>
            <a:avLst/>
            <a:gdLst/>
            <a:ahLst/>
            <a:cxnLst/>
            <a:rect l="l" t="t" r="r" b="b"/>
            <a:pathLst>
              <a:path w="434339" h="231775">
                <a:moveTo>
                  <a:pt x="0" y="57912"/>
                </a:moveTo>
                <a:lnTo>
                  <a:pt x="318516" y="57912"/>
                </a:lnTo>
                <a:lnTo>
                  <a:pt x="318516" y="0"/>
                </a:lnTo>
                <a:lnTo>
                  <a:pt x="434340" y="115824"/>
                </a:lnTo>
                <a:lnTo>
                  <a:pt x="318516" y="231648"/>
                </a:lnTo>
                <a:lnTo>
                  <a:pt x="318516" y="173736"/>
                </a:lnTo>
                <a:lnTo>
                  <a:pt x="0" y="173736"/>
                </a:lnTo>
                <a:lnTo>
                  <a:pt x="0" y="57912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554723" y="2293620"/>
            <a:ext cx="540004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394335">
              <a:lnSpc>
                <a:spcPct val="100000"/>
              </a:lnSpc>
              <a:spcBef>
                <a:spcPts val="215"/>
              </a:spcBef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GESTIONE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CARATTERISTICA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(o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tipica)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spc="-5" dirty="0">
                <a:latin typeface="Arial"/>
                <a:cs typeface="Arial"/>
              </a:rPr>
              <a:t>1</a:t>
            </a:r>
            <a:r>
              <a:rPr lang="it-IT" spc="-5" dirty="0">
                <a:latin typeface="Arial"/>
                <a:cs typeface="Arial"/>
              </a:rPr>
              <a:t>8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01927" y="2019045"/>
            <a:ext cx="950214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gestione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caratteristica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costituita dalle operazioni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 manifestano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in via continuativa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nello svolgimento della gestione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che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esprimono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componenti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positivi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negativi di reddito,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quali identificano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parte  peculiare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distintiva dell’attività economica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svolta dall’impresa, per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quale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stessa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è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finalizzata.</a:t>
            </a:r>
            <a:endParaRPr sz="24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La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gestione 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caratteristica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riguarda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tutte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le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operazioni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di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gestione che  realizzano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gli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obiettivi connessi con </a:t>
            </a:r>
            <a:r>
              <a:rPr sz="2400" spc="-35" dirty="0">
                <a:solidFill>
                  <a:srgbClr val="C00000"/>
                </a:solidFill>
                <a:latin typeface="Calibri"/>
                <a:cs typeface="Calibri"/>
              </a:rPr>
              <a:t>l’oggetto </a:t>
            </a:r>
            <a:r>
              <a:rPr sz="2400" spc="-20" dirty="0">
                <a:solidFill>
                  <a:srgbClr val="C00000"/>
                </a:solidFill>
                <a:latin typeface="Calibri"/>
                <a:cs typeface="Calibri"/>
              </a:rPr>
              <a:t>caratterizzante </a:t>
            </a:r>
            <a:r>
              <a:rPr sz="2400" spc="-30" dirty="0">
                <a:solidFill>
                  <a:srgbClr val="C00000"/>
                </a:solidFill>
                <a:latin typeface="Calibri"/>
                <a:cs typeface="Calibri"/>
              </a:rPr>
              <a:t>l’attività 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economica 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svolta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dall’impresa,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obiettivi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che 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trovano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la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loro sintesi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nel 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risultato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(o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reddito)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operativo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della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gestione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caratteristica.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640330" marR="5080" indent="-262826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aree di </a:t>
            </a:r>
            <a:r>
              <a:rPr spc="-10" dirty="0"/>
              <a:t>gestione </a:t>
            </a:r>
            <a:r>
              <a:rPr spc="-5" dirty="0"/>
              <a:t>–  </a:t>
            </a:r>
            <a:r>
              <a:rPr i="1" spc="-5" dirty="0">
                <a:solidFill>
                  <a:srgbClr val="C00000"/>
                </a:solidFill>
              </a:rPr>
              <a:t>la gestione</a:t>
            </a:r>
            <a:r>
              <a:rPr i="1" spc="10" dirty="0">
                <a:solidFill>
                  <a:srgbClr val="C00000"/>
                </a:solidFill>
              </a:rPr>
              <a:t> </a:t>
            </a:r>
            <a:r>
              <a:rPr i="1" spc="-15" dirty="0">
                <a:solidFill>
                  <a:srgbClr val="C00000"/>
                </a:solidFill>
              </a:rPr>
              <a:t>caratteristica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lang="it-IT" spc="-5" dirty="0">
                <a:latin typeface="Arial"/>
                <a:cs typeface="Arial"/>
              </a:rPr>
              <a:t>19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01927" y="2019045"/>
            <a:ext cx="950341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gestione accessoria (o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patrimoniale)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rappresentata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proventi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oneri relativi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ad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operazioni della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gestione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ordinaria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(ma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non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rientrano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nella gestione caratteristica, né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quella finanziaria) che  scaturiscono da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impieghi di risorse finanziarie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(investimenti)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attività 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estranee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quella istituzionale dell’impresa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comunque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finalizzate alla  produzione di redditi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addizionali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(redditi da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gestione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 patrimoniale).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399540" marR="5080" indent="-138747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aree di </a:t>
            </a:r>
            <a:r>
              <a:rPr spc="-10" dirty="0"/>
              <a:t>gestione </a:t>
            </a:r>
            <a:r>
              <a:rPr spc="-5" dirty="0"/>
              <a:t>–  </a:t>
            </a:r>
            <a:r>
              <a:rPr i="1" spc="-5" dirty="0">
                <a:solidFill>
                  <a:srgbClr val="C00000"/>
                </a:solidFill>
              </a:rPr>
              <a:t>la </a:t>
            </a:r>
            <a:r>
              <a:rPr i="1" spc="-10" dirty="0">
                <a:solidFill>
                  <a:srgbClr val="C00000"/>
                </a:solidFill>
              </a:rPr>
              <a:t>gestione </a:t>
            </a:r>
            <a:r>
              <a:rPr i="1" spc="-15" dirty="0">
                <a:solidFill>
                  <a:srgbClr val="C00000"/>
                </a:solidFill>
              </a:rPr>
              <a:t>accessoria </a:t>
            </a:r>
            <a:r>
              <a:rPr i="1" spc="-5" dirty="0">
                <a:solidFill>
                  <a:srgbClr val="C00000"/>
                </a:solidFill>
              </a:rPr>
              <a:t>(o</a:t>
            </a:r>
            <a:r>
              <a:rPr i="1" spc="50" dirty="0">
                <a:solidFill>
                  <a:srgbClr val="C00000"/>
                </a:solidFill>
              </a:rPr>
              <a:t> </a:t>
            </a:r>
            <a:r>
              <a:rPr i="1" spc="-5" dirty="0">
                <a:solidFill>
                  <a:srgbClr val="C00000"/>
                </a:solidFill>
              </a:rPr>
              <a:t>patrimoniale)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11125200" y="6477000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spc="-5" dirty="0">
                <a:latin typeface="Arial"/>
                <a:cs typeface="Arial"/>
              </a:rPr>
              <a:t>2</a:t>
            </a:r>
            <a:r>
              <a:rPr lang="it-IT" spc="-5" dirty="0">
                <a:latin typeface="Arial"/>
                <a:cs typeface="Arial"/>
              </a:rPr>
              <a:t>0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66138" y="1820417"/>
            <a:ext cx="3287395" cy="1524000"/>
          </a:xfrm>
          <a:prstGeom prst="rect">
            <a:avLst/>
          </a:prstGeom>
          <a:ln w="28955">
            <a:solidFill>
              <a:srgbClr val="44536A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Gestione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caratteristica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81266" y="1820417"/>
            <a:ext cx="3373120" cy="1524000"/>
          </a:xfrm>
          <a:prstGeom prst="rect">
            <a:avLst/>
          </a:prstGeom>
          <a:ln w="28955">
            <a:solidFill>
              <a:srgbClr val="44536A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122045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Gestione</a:t>
            </a:r>
            <a:endParaRPr sz="2400">
              <a:latin typeface="Calibri"/>
              <a:cs typeface="Calibri"/>
            </a:endParaRPr>
          </a:p>
          <a:p>
            <a:pPr marL="1068705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accessoria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3826" y="2201417"/>
            <a:ext cx="304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44536A"/>
                </a:solidFill>
                <a:latin typeface="Calibri"/>
                <a:cs typeface="Calibri"/>
              </a:rPr>
              <a:t>+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4751" y="3709492"/>
            <a:ext cx="843216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2650" algn="l"/>
                <a:tab pos="1393190" algn="l"/>
                <a:tab pos="2751455" algn="l"/>
                <a:tab pos="3502660" algn="l"/>
                <a:tab pos="4625975" algn="l"/>
                <a:tab pos="5668645" algn="l"/>
                <a:tab pos="6261735" algn="l"/>
                <a:tab pos="6602730" algn="l"/>
                <a:tab pos="811212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Com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	già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</a:t>
            </a:r>
            <a:r>
              <a:rPr sz="2400" spc="-40" dirty="0">
                <a:solidFill>
                  <a:srgbClr val="44536A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is</a:t>
            </a:r>
            <a:r>
              <a:rPr sz="2400" spc="-30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r>
              <a:rPr sz="2400" spc="-6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,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o	</a:t>
            </a:r>
            <a:r>
              <a:rPr sz="2400" spc="-30" dirty="0">
                <a:solidFill>
                  <a:srgbClr val="44536A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ti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</a:t>
            </a:r>
            <a:r>
              <a:rPr sz="2400" spc="-35" dirty="0">
                <a:solidFill>
                  <a:srgbClr val="44536A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44536A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	c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h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	ri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le</a:t>
            </a:r>
            <a:r>
              <a:rPr sz="2400" spc="-60" dirty="0">
                <a:solidFill>
                  <a:srgbClr val="44536A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ano	ad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investimenti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diversi.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E’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opportuno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distinguere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flussi reddituali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in:</a:t>
            </a:r>
            <a:endParaRPr sz="2400">
              <a:latin typeface="Calibri"/>
              <a:cs typeface="Calibri"/>
            </a:endParaRPr>
          </a:p>
          <a:p>
            <a:pPr marL="424180" indent="-411480">
              <a:lnSpc>
                <a:spcPct val="100000"/>
              </a:lnSpc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reddito 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operativo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della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gestione 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caratteristica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(R.O.G.C.)</a:t>
            </a:r>
            <a:endParaRPr sz="2400">
              <a:latin typeface="Calibri"/>
              <a:cs typeface="Calibri"/>
            </a:endParaRPr>
          </a:p>
          <a:p>
            <a:pPr marL="424180" indent="-411480">
              <a:lnSpc>
                <a:spcPct val="100000"/>
              </a:lnSpc>
              <a:buFont typeface="Wingdings"/>
              <a:buChar char=""/>
              <a:tabLst>
                <a:tab pos="423545" algn="l"/>
                <a:tab pos="424180" algn="l"/>
              </a:tabLst>
            </a:pP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reddito 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operativo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della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gestione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accessoria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(R.O.G.A.)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959100" marR="5080" indent="-294703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aree di </a:t>
            </a:r>
            <a:r>
              <a:rPr spc="-10" dirty="0"/>
              <a:t>gestione </a:t>
            </a:r>
            <a:r>
              <a:rPr spc="-5" dirty="0"/>
              <a:t>–  </a:t>
            </a:r>
            <a:r>
              <a:rPr i="1" spc="-5" dirty="0">
                <a:solidFill>
                  <a:srgbClr val="C00000"/>
                </a:solidFill>
              </a:rPr>
              <a:t>la </a:t>
            </a:r>
            <a:r>
              <a:rPr i="1" spc="-10" dirty="0">
                <a:solidFill>
                  <a:srgbClr val="C00000"/>
                </a:solidFill>
              </a:rPr>
              <a:t>gestione</a:t>
            </a:r>
            <a:r>
              <a:rPr i="1" spc="0" dirty="0">
                <a:solidFill>
                  <a:srgbClr val="C00000"/>
                </a:solidFill>
              </a:rPr>
              <a:t> </a:t>
            </a:r>
            <a:r>
              <a:rPr i="1" spc="-10" dirty="0">
                <a:solidFill>
                  <a:srgbClr val="C00000"/>
                </a:solidFill>
              </a:rPr>
              <a:t>operativa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spc="-5" dirty="0">
                <a:latin typeface="Arial"/>
                <a:cs typeface="Arial"/>
              </a:rPr>
              <a:t>2</a:t>
            </a:r>
            <a:r>
              <a:rPr lang="it-IT" spc="-5" dirty="0">
                <a:latin typeface="Arial"/>
                <a:cs typeface="Arial"/>
              </a:rPr>
              <a:t>1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65755" marR="5080" indent="-2853690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aree di </a:t>
            </a:r>
            <a:r>
              <a:rPr spc="-10" dirty="0"/>
              <a:t>gestione </a:t>
            </a:r>
            <a:r>
              <a:rPr spc="-5" dirty="0"/>
              <a:t>–  </a:t>
            </a:r>
            <a:r>
              <a:rPr i="1" spc="-5" dirty="0">
                <a:solidFill>
                  <a:srgbClr val="C00000"/>
                </a:solidFill>
              </a:rPr>
              <a:t>la </a:t>
            </a:r>
            <a:r>
              <a:rPr i="1" spc="-10" dirty="0">
                <a:solidFill>
                  <a:srgbClr val="C00000"/>
                </a:solidFill>
              </a:rPr>
              <a:t>gestione</a:t>
            </a:r>
            <a:r>
              <a:rPr i="1" spc="0" dirty="0">
                <a:solidFill>
                  <a:srgbClr val="C00000"/>
                </a:solidFill>
              </a:rPr>
              <a:t> </a:t>
            </a:r>
            <a:r>
              <a:rPr i="1" spc="-5" dirty="0">
                <a:solidFill>
                  <a:srgbClr val="C00000"/>
                </a:solidFill>
              </a:rPr>
              <a:t>finanziaria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5072" y="2116023"/>
            <a:ext cx="983932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  <a:tab pos="758190" algn="l"/>
                <a:tab pos="1945005" algn="l"/>
                <a:tab pos="3361054" algn="l"/>
                <a:tab pos="4658360" algn="l"/>
                <a:tab pos="4856480" algn="l"/>
                <a:tab pos="5784850" algn="l"/>
                <a:tab pos="967867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	gesti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finanziari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	evidenzia	i	riflessi	e</a:t>
            </a:r>
            <a:r>
              <a:rPr sz="2400" spc="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omic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</a:t>
            </a:r>
            <a:r>
              <a:rPr sz="2400" spc="-8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</a:t>
            </a:r>
            <a:r>
              <a:rPr sz="2400" spc="5" dirty="0">
                <a:solidFill>
                  <a:srgbClr val="44536A"/>
                </a:solidFill>
                <a:latin typeface="Calibri"/>
                <a:cs typeface="Calibri"/>
              </a:rPr>
              <a:t>’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debitamen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	a</a:t>
            </a:r>
            <a:endParaRPr sz="2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titolo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oneroso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contratto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per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 copertura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 fabbisogno</a:t>
            </a:r>
            <a:r>
              <a:rPr sz="2400" spc="-7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finanziario.</a:t>
            </a:r>
            <a:endParaRPr sz="2400">
              <a:latin typeface="Calibri"/>
              <a:cs typeface="Calibri"/>
            </a:endParaRPr>
          </a:p>
          <a:p>
            <a:pPr marL="354965" marR="5080" indent="-342265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Essa consiste nelle operazioni finalizzate all’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acquisizione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all’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utilizzo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 fonti di finanziamento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necessarie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sostenere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sia 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gestione caratteristica,  sia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l’eventuale gestione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accessoria.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spc="-5" dirty="0">
                <a:latin typeface="Arial"/>
                <a:cs typeface="Arial"/>
              </a:rPr>
              <a:t>2</a:t>
            </a:r>
            <a:r>
              <a:rPr lang="it-IT" spc="-5" dirty="0">
                <a:latin typeface="Arial"/>
                <a:cs typeface="Arial"/>
              </a:rPr>
              <a:t>2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649220" marR="5080" indent="-263715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aree di </a:t>
            </a:r>
            <a:r>
              <a:rPr spc="-10" dirty="0"/>
              <a:t>gestione </a:t>
            </a:r>
            <a:r>
              <a:rPr spc="-5" dirty="0"/>
              <a:t>–  </a:t>
            </a:r>
            <a:r>
              <a:rPr i="1" spc="-5" dirty="0">
                <a:solidFill>
                  <a:srgbClr val="C00000"/>
                </a:solidFill>
              </a:rPr>
              <a:t>la gestione</a:t>
            </a:r>
            <a:r>
              <a:rPr i="1" spc="10" dirty="0">
                <a:solidFill>
                  <a:srgbClr val="C00000"/>
                </a:solidFill>
              </a:rPr>
              <a:t> </a:t>
            </a:r>
            <a:r>
              <a:rPr i="1" spc="-5" dirty="0">
                <a:solidFill>
                  <a:srgbClr val="C00000"/>
                </a:solidFill>
              </a:rPr>
              <a:t>straordinaria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5072" y="1608836"/>
            <a:ext cx="995870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gestione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straordinaria comprende proventi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oneri di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natura non  ricorrente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importo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anomalo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derivanti da movimentazioni del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capitale,  che,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per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loro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natura, non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rientrano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aree gestionali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sinora</a:t>
            </a:r>
            <a:r>
              <a:rPr sz="2400" spc="-7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analizzate.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componenti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reddito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straordinari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possono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essere riconducibili</a:t>
            </a:r>
            <a:r>
              <a:rPr sz="2400" spc="-9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a:</a:t>
            </a:r>
            <a:endParaRPr sz="2400">
              <a:latin typeface="Calibri"/>
              <a:cs typeface="Calibri"/>
            </a:endParaRPr>
          </a:p>
          <a:p>
            <a:pPr marL="812800" marR="5080" lvl="1" indent="-343535" algn="just">
              <a:lnSpc>
                <a:spcPct val="100000"/>
              </a:lnSpc>
              <a:buFont typeface="Wingdings"/>
              <a:buChar char=""/>
              <a:tabLst>
                <a:tab pos="813435" algn="l"/>
              </a:tabLst>
            </a:pP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eventi 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fenomeni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verificatisi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negli esercizi passati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che,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tuttavia,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condizionano il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risultato dell’esercizio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corso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 via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non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ripetitiva o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eccezionale</a:t>
            </a:r>
            <a:endParaRPr sz="2400">
              <a:latin typeface="Calibri"/>
              <a:cs typeface="Calibri"/>
            </a:endParaRPr>
          </a:p>
          <a:p>
            <a:pPr marL="812800" marR="6350" lvl="1" indent="-343535" algn="just">
              <a:lnSpc>
                <a:spcPct val="100000"/>
              </a:lnSpc>
              <a:buFont typeface="Wingdings"/>
              <a:buChar char=""/>
              <a:tabLst>
                <a:tab pos="813435" algn="l"/>
              </a:tabLst>
            </a:pP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eventi accidentali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,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fortuiti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dunque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non ricorrenti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nella frequenza di  verificazione.</a:t>
            </a:r>
            <a:endParaRPr sz="2400">
              <a:latin typeface="Calibri"/>
              <a:cs typeface="Calibri"/>
            </a:endParaRPr>
          </a:p>
          <a:p>
            <a:pPr marL="354965" marR="5080" indent="-342265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Per effetto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modifiche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introdotte dal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D. Lgs. n. 139/2015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che entreranno  in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vigore dal bilancio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2016,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suddette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fattispecie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dovranno essere 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riclassificate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nell’ambito degli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altri elementi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costo 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</a:t>
            </a:r>
            <a:r>
              <a:rPr sz="2400" spc="-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ricavo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spc="-5" dirty="0">
                <a:latin typeface="Arial"/>
                <a:cs typeface="Arial"/>
              </a:rPr>
              <a:t>2</a:t>
            </a:r>
            <a:r>
              <a:rPr lang="it-IT" spc="-5" dirty="0">
                <a:latin typeface="Arial"/>
                <a:cs typeface="Arial"/>
              </a:rPr>
              <a:t>3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185670" marR="5080" indent="-217360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aree di </a:t>
            </a:r>
            <a:r>
              <a:rPr spc="-10" dirty="0"/>
              <a:t>gestione </a:t>
            </a:r>
            <a:r>
              <a:rPr spc="-5" dirty="0"/>
              <a:t>–  </a:t>
            </a:r>
            <a:r>
              <a:rPr i="1" spc="-5" dirty="0">
                <a:solidFill>
                  <a:srgbClr val="C00000"/>
                </a:solidFill>
              </a:rPr>
              <a:t>la </a:t>
            </a:r>
            <a:r>
              <a:rPr i="1" spc="-10" dirty="0">
                <a:solidFill>
                  <a:srgbClr val="C00000"/>
                </a:solidFill>
              </a:rPr>
              <a:t>gestione fiscale </a:t>
            </a:r>
            <a:r>
              <a:rPr i="1" spc="-5" dirty="0">
                <a:solidFill>
                  <a:srgbClr val="C00000"/>
                </a:solidFill>
              </a:rPr>
              <a:t>o</a:t>
            </a:r>
            <a:r>
              <a:rPr i="1" spc="25" dirty="0">
                <a:solidFill>
                  <a:srgbClr val="C00000"/>
                </a:solidFill>
              </a:rPr>
              <a:t> </a:t>
            </a:r>
            <a:r>
              <a:rPr i="1" spc="-10" dirty="0">
                <a:solidFill>
                  <a:srgbClr val="C00000"/>
                </a:solidFill>
              </a:rPr>
              <a:t>tributaria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5072" y="1833498"/>
            <a:ext cx="996061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620" indent="-3422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gestione fiscale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o tributaria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comprende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le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imposte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dirette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(di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competenza,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sia correnti, sia differite)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che gravano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sul reddito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dell’esercizio.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Le</a:t>
            </a:r>
            <a:r>
              <a:rPr sz="2400" spc="35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imposte</a:t>
            </a:r>
            <a:r>
              <a:rPr sz="2400" spc="33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sono</a:t>
            </a:r>
            <a:r>
              <a:rPr sz="2400" spc="33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sottratte</a:t>
            </a:r>
            <a:r>
              <a:rPr sz="2400" spc="35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</a:t>
            </a:r>
            <a:r>
              <a:rPr sz="2400" spc="3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reddito</a:t>
            </a:r>
            <a:r>
              <a:rPr sz="2400" spc="3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ante</a:t>
            </a:r>
            <a:r>
              <a:rPr sz="2400" spc="35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imposte,</a:t>
            </a:r>
            <a:r>
              <a:rPr sz="2400" spc="34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</a:t>
            </a:r>
            <a:r>
              <a:rPr sz="2400" spc="3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modo</a:t>
            </a:r>
            <a:r>
              <a:rPr sz="2400" spc="3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da</a:t>
            </a:r>
            <a:r>
              <a:rPr sz="2400" spc="34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ottenere</a:t>
            </a:r>
            <a:r>
              <a:rPr sz="2400" spc="35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il</a:t>
            </a:r>
            <a:endParaRPr sz="2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risultato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netto (utile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perdita) di</a:t>
            </a:r>
            <a:r>
              <a:rPr sz="2400" spc="-6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esercizio.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425"/>
              </a:lnSpc>
            </a:pPr>
            <a:r>
              <a:rPr spc="-5" dirty="0">
                <a:latin typeface="Arial"/>
                <a:cs typeface="Arial"/>
              </a:rPr>
              <a:t>2</a:t>
            </a:r>
            <a:r>
              <a:rPr lang="it-IT" spc="-5" dirty="0">
                <a:latin typeface="Arial"/>
                <a:cs typeface="Arial"/>
              </a:rPr>
              <a:t>5</a:t>
            </a:r>
            <a:endParaRPr spc="-5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7907" y="401827"/>
            <a:ext cx="939292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economico </a:t>
            </a:r>
            <a:r>
              <a:rPr spc="-10" dirty="0"/>
              <a:t>riclassificato </a:t>
            </a:r>
            <a:r>
              <a:rPr spc="-5" dirty="0"/>
              <a:t>per </a:t>
            </a:r>
            <a:r>
              <a:rPr spc="-5" dirty="0">
                <a:solidFill>
                  <a:srgbClr val="C00000"/>
                </a:solidFill>
              </a:rPr>
              <a:t>aree di</a:t>
            </a:r>
            <a:r>
              <a:rPr spc="155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gestione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88566" y="1284605"/>
          <a:ext cx="9293859" cy="4782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97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65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RICAVI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NETTI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VENDITA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8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OPERATIVI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CARATTERISTICI (COSTO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800" spc="4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VENDUTO)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666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 </a:t>
                      </a:r>
                      <a:r>
                        <a:rPr sz="1800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OPERATIVA  </a:t>
                      </a:r>
                      <a:r>
                        <a:rPr sz="18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CARATTERISTICA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8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OPERATIVO </a:t>
                      </a:r>
                      <a:r>
                        <a:rPr sz="18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DELLA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 </a:t>
                      </a:r>
                      <a:r>
                        <a:rPr sz="18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CARATTERISTICA</a:t>
                      </a:r>
                      <a:r>
                        <a:rPr sz="1800" b="1" i="1" spc="8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(ROGC)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PROVENTI </a:t>
                      </a:r>
                      <a:r>
                        <a:rPr sz="18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OPERATIVI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ACCESSORI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ONERI </a:t>
                      </a:r>
                      <a:r>
                        <a:rPr sz="18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OPERATIVI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ACCESSORI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</a:t>
                      </a:r>
                      <a:r>
                        <a:rPr sz="1800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ACCESSORIA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8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OPERATIVO </a:t>
                      </a:r>
                      <a:r>
                        <a:rPr sz="18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AZIENDALE</a:t>
                      </a:r>
                      <a:r>
                        <a:rPr sz="1800" b="1" i="1" spc="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(ROA)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PROVENTI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FINANZIARI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ONERI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FINANZIARI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</a:t>
                      </a:r>
                      <a:r>
                        <a:rPr sz="1800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FINANZIARIA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8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LORDO 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8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COMPETENZA</a:t>
                      </a:r>
                      <a:r>
                        <a:rPr sz="1800" b="1" i="1" spc="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(RLC)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PROVENTI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ONERI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</a:t>
                      </a:r>
                      <a:r>
                        <a:rPr sz="1800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STRAORDINARIA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ANTE </a:t>
                      </a:r>
                      <a:r>
                        <a:rPr sz="18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IMPOSTE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(RAI)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IMPOSTE SUL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REDDITO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</a:t>
                      </a:r>
                      <a:r>
                        <a:rPr sz="1800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TRIBUTARIA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8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NETTO</a:t>
                      </a:r>
                      <a:r>
                        <a:rPr sz="1800" b="1" i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(RN)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0902" y="142443"/>
            <a:ext cx="584835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L’analisi </a:t>
            </a:r>
            <a:r>
              <a:rPr spc="-5" dirty="0"/>
              <a:t>di bilancio:</a:t>
            </a:r>
            <a:r>
              <a:rPr spc="90" dirty="0"/>
              <a:t> </a:t>
            </a:r>
            <a:r>
              <a:rPr spc="-10" dirty="0"/>
              <a:t>introduzione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7750" y="860552"/>
            <a:ext cx="82550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bilancio come </a:t>
            </a:r>
            <a:r>
              <a:rPr sz="2200" b="1" spc="-15" dirty="0">
                <a:solidFill>
                  <a:srgbClr val="44536A"/>
                </a:solidFill>
                <a:latin typeface="Calibri"/>
                <a:cs typeface="Calibri"/>
              </a:rPr>
              <a:t>strumento 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valutazione </a:t>
            </a:r>
            <a:r>
              <a:rPr sz="2200" b="1" spc="-20" dirty="0">
                <a:solidFill>
                  <a:srgbClr val="44536A"/>
                </a:solidFill>
                <a:latin typeface="Calibri"/>
                <a:cs typeface="Calibri"/>
              </a:rPr>
              <a:t>dell’economicità</a:t>
            </a:r>
            <a:r>
              <a:rPr sz="2200" b="1" spc="26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dell’impresa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4738" y="1344930"/>
            <a:ext cx="8644255" cy="676910"/>
          </a:xfrm>
          <a:prstGeom prst="rect">
            <a:avLst/>
          </a:prstGeom>
          <a:ln w="28955">
            <a:solidFill>
              <a:srgbClr val="C00000"/>
            </a:solidFill>
          </a:ln>
        </p:spPr>
        <p:txBody>
          <a:bodyPr vert="horz" wrap="square" lIns="0" tIns="1530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BILANCIO DI</a:t>
            </a:r>
            <a:r>
              <a:rPr sz="2200" b="1" spc="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ESERCIZIO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19" y="2348483"/>
            <a:ext cx="2621280" cy="716280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429259" marR="422275" indent="523875">
              <a:lnSpc>
                <a:spcPct val="100000"/>
              </a:lnSpc>
              <a:spcBef>
                <a:spcPts val="50"/>
              </a:spcBef>
            </a:pPr>
            <a:r>
              <a:rPr sz="2200" b="1" spc="-90" dirty="0">
                <a:solidFill>
                  <a:srgbClr val="44536A"/>
                </a:solidFill>
                <a:latin typeface="Calibri"/>
                <a:cs typeface="Calibri"/>
              </a:rPr>
              <a:t>STATO  </a:t>
            </a:r>
            <a:r>
              <a:rPr sz="2200" b="1" spc="-155" dirty="0">
                <a:solidFill>
                  <a:srgbClr val="44536A"/>
                </a:solidFill>
                <a:latin typeface="Calibri"/>
                <a:cs typeface="Calibri"/>
              </a:rPr>
              <a:t>P</a:t>
            </a:r>
            <a:r>
              <a:rPr sz="2200" b="1" spc="-175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TRI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200" b="1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IALE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9971" y="2346960"/>
            <a:ext cx="2464435" cy="716280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462915" marR="440690" indent="-13970">
              <a:lnSpc>
                <a:spcPct val="100000"/>
              </a:lnSpc>
              <a:spcBef>
                <a:spcPts val="50"/>
              </a:spcBef>
            </a:pP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RENDI</a:t>
            </a:r>
            <a:r>
              <a:rPr sz="2200" b="1" spc="-2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200" b="1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200" b="1" spc="-65" dirty="0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O  FINANZIARIO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62871" y="2346960"/>
            <a:ext cx="2394585" cy="716280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451484" marR="441325" indent="325755">
              <a:lnSpc>
                <a:spcPct val="100000"/>
              </a:lnSpc>
              <a:spcBef>
                <a:spcPts val="50"/>
              </a:spcBef>
            </a:pPr>
            <a:r>
              <a:rPr sz="2200" b="1" spc="-20" dirty="0">
                <a:solidFill>
                  <a:srgbClr val="44536A"/>
                </a:solidFill>
                <a:latin typeface="Calibri"/>
                <a:cs typeface="Calibri"/>
              </a:rPr>
              <a:t>CONTO  </a:t>
            </a:r>
            <a:r>
              <a:rPr sz="2200" b="1" spc="-45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200" b="1" spc="-15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200" b="1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OMICO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16835" y="3064764"/>
            <a:ext cx="1905" cy="429895"/>
          </a:xfrm>
          <a:custGeom>
            <a:avLst/>
            <a:gdLst/>
            <a:ahLst/>
            <a:cxnLst/>
            <a:rect l="l" t="t" r="r" b="b"/>
            <a:pathLst>
              <a:path w="1905" h="429895">
                <a:moveTo>
                  <a:pt x="1396" y="0"/>
                </a:moveTo>
                <a:lnTo>
                  <a:pt x="0" y="429895"/>
                </a:lnTo>
              </a:path>
            </a:pathLst>
          </a:custGeom>
          <a:ln w="609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41364" y="3063239"/>
            <a:ext cx="0" cy="477520"/>
          </a:xfrm>
          <a:custGeom>
            <a:avLst/>
            <a:gdLst/>
            <a:ahLst/>
            <a:cxnLst/>
            <a:rect l="l" t="t" r="r" b="b"/>
            <a:pathLst>
              <a:path h="477520">
                <a:moveTo>
                  <a:pt x="0" y="0"/>
                </a:moveTo>
                <a:lnTo>
                  <a:pt x="0" y="477012"/>
                </a:lnTo>
              </a:path>
            </a:pathLst>
          </a:custGeom>
          <a:ln w="609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460735" y="3063239"/>
            <a:ext cx="22225" cy="454659"/>
          </a:xfrm>
          <a:custGeom>
            <a:avLst/>
            <a:gdLst/>
            <a:ahLst/>
            <a:cxnLst/>
            <a:rect l="l" t="t" r="r" b="b"/>
            <a:pathLst>
              <a:path w="22225" h="454660">
                <a:moveTo>
                  <a:pt x="0" y="0"/>
                </a:moveTo>
                <a:lnTo>
                  <a:pt x="21717" y="454660"/>
                </a:lnTo>
              </a:path>
            </a:pathLst>
          </a:custGeom>
          <a:ln w="609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6675" y="3540252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>
                <a:moveTo>
                  <a:pt x="0" y="0"/>
                </a:moveTo>
                <a:lnTo>
                  <a:pt x="2561082" y="0"/>
                </a:lnTo>
              </a:path>
            </a:pathLst>
          </a:custGeom>
          <a:ln w="609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09971" y="3540252"/>
            <a:ext cx="2463800" cy="0"/>
          </a:xfrm>
          <a:custGeom>
            <a:avLst/>
            <a:gdLst/>
            <a:ahLst/>
            <a:cxnLst/>
            <a:rect l="l" t="t" r="r" b="b"/>
            <a:pathLst>
              <a:path w="2463800">
                <a:moveTo>
                  <a:pt x="0" y="0"/>
                </a:moveTo>
                <a:lnTo>
                  <a:pt x="2463673" y="0"/>
                </a:lnTo>
              </a:path>
            </a:pathLst>
          </a:custGeom>
          <a:ln w="609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62871" y="3540252"/>
            <a:ext cx="2519680" cy="0"/>
          </a:xfrm>
          <a:custGeom>
            <a:avLst/>
            <a:gdLst/>
            <a:ahLst/>
            <a:cxnLst/>
            <a:rect l="l" t="t" r="r" b="b"/>
            <a:pathLst>
              <a:path w="2519679">
                <a:moveTo>
                  <a:pt x="0" y="0"/>
                </a:moveTo>
                <a:lnTo>
                  <a:pt x="2519426" y="0"/>
                </a:lnTo>
              </a:path>
            </a:pathLst>
          </a:custGeom>
          <a:ln w="609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8576" y="3540252"/>
            <a:ext cx="76200" cy="397510"/>
          </a:xfrm>
          <a:custGeom>
            <a:avLst/>
            <a:gdLst/>
            <a:ahLst/>
            <a:cxnLst/>
            <a:rect l="l" t="t" r="r" b="b"/>
            <a:pathLst>
              <a:path w="76200" h="397510">
                <a:moveTo>
                  <a:pt x="31749" y="321310"/>
                </a:moveTo>
                <a:lnTo>
                  <a:pt x="0" y="321310"/>
                </a:lnTo>
                <a:lnTo>
                  <a:pt x="38099" y="397510"/>
                </a:lnTo>
                <a:lnTo>
                  <a:pt x="69849" y="334010"/>
                </a:lnTo>
                <a:lnTo>
                  <a:pt x="31749" y="334010"/>
                </a:lnTo>
                <a:lnTo>
                  <a:pt x="31749" y="321310"/>
                </a:lnTo>
                <a:close/>
              </a:path>
              <a:path w="76200" h="397510">
                <a:moveTo>
                  <a:pt x="44449" y="0"/>
                </a:moveTo>
                <a:lnTo>
                  <a:pt x="31749" y="0"/>
                </a:lnTo>
                <a:lnTo>
                  <a:pt x="31749" y="334010"/>
                </a:lnTo>
                <a:lnTo>
                  <a:pt x="44449" y="334010"/>
                </a:lnTo>
                <a:lnTo>
                  <a:pt x="44449" y="0"/>
                </a:lnTo>
                <a:close/>
              </a:path>
              <a:path w="76200" h="397510">
                <a:moveTo>
                  <a:pt x="76199" y="321310"/>
                </a:moveTo>
                <a:lnTo>
                  <a:pt x="44449" y="321310"/>
                </a:lnTo>
                <a:lnTo>
                  <a:pt x="44449" y="334010"/>
                </a:lnTo>
                <a:lnTo>
                  <a:pt x="69849" y="334010"/>
                </a:lnTo>
                <a:lnTo>
                  <a:pt x="76199" y="32131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45179" y="3526535"/>
            <a:ext cx="76200" cy="397510"/>
          </a:xfrm>
          <a:custGeom>
            <a:avLst/>
            <a:gdLst/>
            <a:ahLst/>
            <a:cxnLst/>
            <a:rect l="l" t="t" r="r" b="b"/>
            <a:pathLst>
              <a:path w="76200" h="397510">
                <a:moveTo>
                  <a:pt x="31750" y="321309"/>
                </a:moveTo>
                <a:lnTo>
                  <a:pt x="0" y="321309"/>
                </a:lnTo>
                <a:lnTo>
                  <a:pt x="38100" y="397509"/>
                </a:lnTo>
                <a:lnTo>
                  <a:pt x="69850" y="334009"/>
                </a:lnTo>
                <a:lnTo>
                  <a:pt x="31750" y="334009"/>
                </a:lnTo>
                <a:lnTo>
                  <a:pt x="31750" y="321309"/>
                </a:lnTo>
                <a:close/>
              </a:path>
              <a:path w="76200" h="397510">
                <a:moveTo>
                  <a:pt x="44450" y="0"/>
                </a:moveTo>
                <a:lnTo>
                  <a:pt x="31750" y="0"/>
                </a:lnTo>
                <a:lnTo>
                  <a:pt x="31750" y="334009"/>
                </a:lnTo>
                <a:lnTo>
                  <a:pt x="44450" y="334009"/>
                </a:lnTo>
                <a:lnTo>
                  <a:pt x="44450" y="0"/>
                </a:lnTo>
                <a:close/>
              </a:path>
              <a:path w="76200" h="397510">
                <a:moveTo>
                  <a:pt x="76200" y="321309"/>
                </a:moveTo>
                <a:lnTo>
                  <a:pt x="44450" y="321309"/>
                </a:lnTo>
                <a:lnTo>
                  <a:pt x="44450" y="334009"/>
                </a:lnTo>
                <a:lnTo>
                  <a:pt x="69850" y="334009"/>
                </a:lnTo>
                <a:lnTo>
                  <a:pt x="76200" y="321309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71871" y="3540252"/>
            <a:ext cx="76200" cy="397510"/>
          </a:xfrm>
          <a:custGeom>
            <a:avLst/>
            <a:gdLst/>
            <a:ahLst/>
            <a:cxnLst/>
            <a:rect l="l" t="t" r="r" b="b"/>
            <a:pathLst>
              <a:path w="76200" h="397510">
                <a:moveTo>
                  <a:pt x="31750" y="321310"/>
                </a:moveTo>
                <a:lnTo>
                  <a:pt x="0" y="321310"/>
                </a:lnTo>
                <a:lnTo>
                  <a:pt x="38100" y="397510"/>
                </a:lnTo>
                <a:lnTo>
                  <a:pt x="69850" y="334010"/>
                </a:lnTo>
                <a:lnTo>
                  <a:pt x="31750" y="334010"/>
                </a:lnTo>
                <a:lnTo>
                  <a:pt x="31750" y="321310"/>
                </a:lnTo>
                <a:close/>
              </a:path>
              <a:path w="76200" h="397510">
                <a:moveTo>
                  <a:pt x="44450" y="0"/>
                </a:moveTo>
                <a:lnTo>
                  <a:pt x="31750" y="0"/>
                </a:lnTo>
                <a:lnTo>
                  <a:pt x="31750" y="334010"/>
                </a:lnTo>
                <a:lnTo>
                  <a:pt x="44450" y="334010"/>
                </a:lnTo>
                <a:lnTo>
                  <a:pt x="44450" y="0"/>
                </a:lnTo>
                <a:close/>
              </a:path>
              <a:path w="76200" h="397510">
                <a:moveTo>
                  <a:pt x="76200" y="321310"/>
                </a:moveTo>
                <a:lnTo>
                  <a:pt x="44450" y="321310"/>
                </a:lnTo>
                <a:lnTo>
                  <a:pt x="44450" y="334010"/>
                </a:lnTo>
                <a:lnTo>
                  <a:pt x="69850" y="334010"/>
                </a:lnTo>
                <a:lnTo>
                  <a:pt x="76200" y="32131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36180" y="3526535"/>
            <a:ext cx="76200" cy="397510"/>
          </a:xfrm>
          <a:custGeom>
            <a:avLst/>
            <a:gdLst/>
            <a:ahLst/>
            <a:cxnLst/>
            <a:rect l="l" t="t" r="r" b="b"/>
            <a:pathLst>
              <a:path w="76200" h="397510">
                <a:moveTo>
                  <a:pt x="31750" y="321309"/>
                </a:moveTo>
                <a:lnTo>
                  <a:pt x="0" y="321309"/>
                </a:lnTo>
                <a:lnTo>
                  <a:pt x="38100" y="397509"/>
                </a:lnTo>
                <a:lnTo>
                  <a:pt x="69850" y="334009"/>
                </a:lnTo>
                <a:lnTo>
                  <a:pt x="31750" y="334009"/>
                </a:lnTo>
                <a:lnTo>
                  <a:pt x="31750" y="321309"/>
                </a:lnTo>
                <a:close/>
              </a:path>
              <a:path w="76200" h="397510">
                <a:moveTo>
                  <a:pt x="44450" y="0"/>
                </a:moveTo>
                <a:lnTo>
                  <a:pt x="31750" y="0"/>
                </a:lnTo>
                <a:lnTo>
                  <a:pt x="31750" y="334009"/>
                </a:lnTo>
                <a:lnTo>
                  <a:pt x="44450" y="334009"/>
                </a:lnTo>
                <a:lnTo>
                  <a:pt x="44450" y="0"/>
                </a:lnTo>
                <a:close/>
              </a:path>
              <a:path w="76200" h="397510">
                <a:moveTo>
                  <a:pt x="76200" y="321309"/>
                </a:moveTo>
                <a:lnTo>
                  <a:pt x="44450" y="321309"/>
                </a:lnTo>
                <a:lnTo>
                  <a:pt x="44450" y="334009"/>
                </a:lnTo>
                <a:lnTo>
                  <a:pt x="69850" y="334009"/>
                </a:lnTo>
                <a:lnTo>
                  <a:pt x="76200" y="321309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24771" y="3540252"/>
            <a:ext cx="76200" cy="397510"/>
          </a:xfrm>
          <a:custGeom>
            <a:avLst/>
            <a:gdLst/>
            <a:ahLst/>
            <a:cxnLst/>
            <a:rect l="l" t="t" r="r" b="b"/>
            <a:pathLst>
              <a:path w="76200" h="397510">
                <a:moveTo>
                  <a:pt x="31750" y="321310"/>
                </a:moveTo>
                <a:lnTo>
                  <a:pt x="0" y="321310"/>
                </a:lnTo>
                <a:lnTo>
                  <a:pt x="38100" y="397510"/>
                </a:lnTo>
                <a:lnTo>
                  <a:pt x="69850" y="334010"/>
                </a:lnTo>
                <a:lnTo>
                  <a:pt x="31750" y="334010"/>
                </a:lnTo>
                <a:lnTo>
                  <a:pt x="31750" y="321310"/>
                </a:lnTo>
                <a:close/>
              </a:path>
              <a:path w="76200" h="397510">
                <a:moveTo>
                  <a:pt x="44450" y="0"/>
                </a:moveTo>
                <a:lnTo>
                  <a:pt x="31750" y="0"/>
                </a:lnTo>
                <a:lnTo>
                  <a:pt x="31750" y="334010"/>
                </a:lnTo>
                <a:lnTo>
                  <a:pt x="44450" y="334010"/>
                </a:lnTo>
                <a:lnTo>
                  <a:pt x="44450" y="0"/>
                </a:lnTo>
                <a:close/>
              </a:path>
              <a:path w="76200" h="397510">
                <a:moveTo>
                  <a:pt x="76200" y="321310"/>
                </a:moveTo>
                <a:lnTo>
                  <a:pt x="44450" y="321310"/>
                </a:lnTo>
                <a:lnTo>
                  <a:pt x="44450" y="334010"/>
                </a:lnTo>
                <a:lnTo>
                  <a:pt x="69850" y="334010"/>
                </a:lnTo>
                <a:lnTo>
                  <a:pt x="76200" y="32131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743943" y="3540252"/>
            <a:ext cx="76200" cy="397510"/>
          </a:xfrm>
          <a:custGeom>
            <a:avLst/>
            <a:gdLst/>
            <a:ahLst/>
            <a:cxnLst/>
            <a:rect l="l" t="t" r="r" b="b"/>
            <a:pathLst>
              <a:path w="76200" h="397510">
                <a:moveTo>
                  <a:pt x="31750" y="321310"/>
                </a:moveTo>
                <a:lnTo>
                  <a:pt x="0" y="321310"/>
                </a:lnTo>
                <a:lnTo>
                  <a:pt x="38100" y="397510"/>
                </a:lnTo>
                <a:lnTo>
                  <a:pt x="69850" y="334010"/>
                </a:lnTo>
                <a:lnTo>
                  <a:pt x="31750" y="334010"/>
                </a:lnTo>
                <a:lnTo>
                  <a:pt x="31750" y="321310"/>
                </a:lnTo>
                <a:close/>
              </a:path>
              <a:path w="76200" h="397510">
                <a:moveTo>
                  <a:pt x="44450" y="0"/>
                </a:moveTo>
                <a:lnTo>
                  <a:pt x="31750" y="0"/>
                </a:lnTo>
                <a:lnTo>
                  <a:pt x="31750" y="334010"/>
                </a:lnTo>
                <a:lnTo>
                  <a:pt x="44450" y="334010"/>
                </a:lnTo>
                <a:lnTo>
                  <a:pt x="44450" y="0"/>
                </a:lnTo>
                <a:close/>
              </a:path>
              <a:path w="76200" h="397510">
                <a:moveTo>
                  <a:pt x="76200" y="321310"/>
                </a:moveTo>
                <a:lnTo>
                  <a:pt x="44450" y="321310"/>
                </a:lnTo>
                <a:lnTo>
                  <a:pt x="44450" y="334010"/>
                </a:lnTo>
                <a:lnTo>
                  <a:pt x="69850" y="334010"/>
                </a:lnTo>
                <a:lnTo>
                  <a:pt x="76200" y="32131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44339" y="4055745"/>
            <a:ext cx="8483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200" spc="-35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r>
              <a:rPr sz="2200" spc="-60" dirty="0">
                <a:solidFill>
                  <a:srgbClr val="44536A"/>
                </a:solidFill>
                <a:latin typeface="Calibri"/>
                <a:cs typeface="Calibri"/>
              </a:rPr>
              <a:t>r</a:t>
            </a:r>
            <a:r>
              <a:rPr sz="2200" spc="-25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22032" y="4075938"/>
            <a:ext cx="7239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Usci</a:t>
            </a:r>
            <a:r>
              <a:rPr sz="2200" spc="-40" dirty="0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94140" y="4055745"/>
            <a:ext cx="5867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200" spc="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200" spc="-25" dirty="0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ti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52403" y="4075938"/>
            <a:ext cx="6743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Ri</a:t>
            </a:r>
            <a:r>
              <a:rPr sz="2200" spc="-45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200" spc="-40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200" spc="-5" dirty="0">
                <a:solidFill>
                  <a:srgbClr val="44536A"/>
                </a:solidFill>
                <a:latin typeface="Calibri"/>
                <a:cs typeface="Calibri"/>
              </a:rPr>
              <a:t>vi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8788" y="4701540"/>
            <a:ext cx="3959860" cy="2103120"/>
          </a:xfrm>
          <a:custGeom>
            <a:avLst/>
            <a:gdLst/>
            <a:ahLst/>
            <a:cxnLst/>
            <a:rect l="l" t="t" r="r" b="b"/>
            <a:pathLst>
              <a:path w="3959860" h="2103120">
                <a:moveTo>
                  <a:pt x="0" y="1051560"/>
                </a:moveTo>
                <a:lnTo>
                  <a:pt x="3749" y="986301"/>
                </a:lnTo>
                <a:lnTo>
                  <a:pt x="14853" y="922099"/>
                </a:lnTo>
                <a:lnTo>
                  <a:pt x="33091" y="859069"/>
                </a:lnTo>
                <a:lnTo>
                  <a:pt x="58246" y="797327"/>
                </a:lnTo>
                <a:lnTo>
                  <a:pt x="90097" y="736991"/>
                </a:lnTo>
                <a:lnTo>
                  <a:pt x="128425" y="678176"/>
                </a:lnTo>
                <a:lnTo>
                  <a:pt x="173012" y="620998"/>
                </a:lnTo>
                <a:lnTo>
                  <a:pt x="223639" y="565575"/>
                </a:lnTo>
                <a:lnTo>
                  <a:pt x="251149" y="538557"/>
                </a:lnTo>
                <a:lnTo>
                  <a:pt x="280087" y="512022"/>
                </a:lnTo>
                <a:lnTo>
                  <a:pt x="310425" y="485983"/>
                </a:lnTo>
                <a:lnTo>
                  <a:pt x="342136" y="460455"/>
                </a:lnTo>
                <a:lnTo>
                  <a:pt x="375192" y="435453"/>
                </a:lnTo>
                <a:lnTo>
                  <a:pt x="409567" y="410992"/>
                </a:lnTo>
                <a:lnTo>
                  <a:pt x="445233" y="387085"/>
                </a:lnTo>
                <a:lnTo>
                  <a:pt x="482162" y="363748"/>
                </a:lnTo>
                <a:lnTo>
                  <a:pt x="520328" y="340994"/>
                </a:lnTo>
                <a:lnTo>
                  <a:pt x="559702" y="318839"/>
                </a:lnTo>
                <a:lnTo>
                  <a:pt x="600258" y="297297"/>
                </a:lnTo>
                <a:lnTo>
                  <a:pt x="641967" y="276382"/>
                </a:lnTo>
                <a:lnTo>
                  <a:pt x="684803" y="256110"/>
                </a:lnTo>
                <a:lnTo>
                  <a:pt x="728739" y="236494"/>
                </a:lnTo>
                <a:lnTo>
                  <a:pt x="773746" y="217549"/>
                </a:lnTo>
                <a:lnTo>
                  <a:pt x="819798" y="199290"/>
                </a:lnTo>
                <a:lnTo>
                  <a:pt x="866867" y="181732"/>
                </a:lnTo>
                <a:lnTo>
                  <a:pt x="914926" y="164888"/>
                </a:lnTo>
                <a:lnTo>
                  <a:pt x="963946" y="148773"/>
                </a:lnTo>
                <a:lnTo>
                  <a:pt x="1013902" y="133402"/>
                </a:lnTo>
                <a:lnTo>
                  <a:pt x="1064766" y="118790"/>
                </a:lnTo>
                <a:lnTo>
                  <a:pt x="1116510" y="104950"/>
                </a:lnTo>
                <a:lnTo>
                  <a:pt x="1169106" y="91898"/>
                </a:lnTo>
                <a:lnTo>
                  <a:pt x="1222528" y="79648"/>
                </a:lnTo>
                <a:lnTo>
                  <a:pt x="1276749" y="68215"/>
                </a:lnTo>
                <a:lnTo>
                  <a:pt x="1331739" y="57613"/>
                </a:lnTo>
                <a:lnTo>
                  <a:pt x="1387474" y="47856"/>
                </a:lnTo>
                <a:lnTo>
                  <a:pt x="1443924" y="38960"/>
                </a:lnTo>
                <a:lnTo>
                  <a:pt x="1501063" y="30938"/>
                </a:lnTo>
                <a:lnTo>
                  <a:pt x="1558862" y="23805"/>
                </a:lnTo>
                <a:lnTo>
                  <a:pt x="1617296" y="17577"/>
                </a:lnTo>
                <a:lnTo>
                  <a:pt x="1676336" y="12267"/>
                </a:lnTo>
                <a:lnTo>
                  <a:pt x="1735956" y="7889"/>
                </a:lnTo>
                <a:lnTo>
                  <a:pt x="1796126" y="4459"/>
                </a:lnTo>
                <a:lnTo>
                  <a:pt x="1856822" y="1991"/>
                </a:lnTo>
                <a:lnTo>
                  <a:pt x="1918014" y="500"/>
                </a:lnTo>
                <a:lnTo>
                  <a:pt x="1979676" y="0"/>
                </a:lnTo>
                <a:lnTo>
                  <a:pt x="2041337" y="500"/>
                </a:lnTo>
                <a:lnTo>
                  <a:pt x="2102529" y="1991"/>
                </a:lnTo>
                <a:lnTo>
                  <a:pt x="2163225" y="4459"/>
                </a:lnTo>
                <a:lnTo>
                  <a:pt x="2223395" y="7889"/>
                </a:lnTo>
                <a:lnTo>
                  <a:pt x="2283015" y="12267"/>
                </a:lnTo>
                <a:lnTo>
                  <a:pt x="2342055" y="17577"/>
                </a:lnTo>
                <a:lnTo>
                  <a:pt x="2400489" y="23805"/>
                </a:lnTo>
                <a:lnTo>
                  <a:pt x="2458288" y="30938"/>
                </a:lnTo>
                <a:lnTo>
                  <a:pt x="2515427" y="38960"/>
                </a:lnTo>
                <a:lnTo>
                  <a:pt x="2571877" y="47856"/>
                </a:lnTo>
                <a:lnTo>
                  <a:pt x="2627612" y="57613"/>
                </a:lnTo>
                <a:lnTo>
                  <a:pt x="2682602" y="68215"/>
                </a:lnTo>
                <a:lnTo>
                  <a:pt x="2736823" y="79648"/>
                </a:lnTo>
                <a:lnTo>
                  <a:pt x="2790245" y="91898"/>
                </a:lnTo>
                <a:lnTo>
                  <a:pt x="2842841" y="104950"/>
                </a:lnTo>
                <a:lnTo>
                  <a:pt x="2894585" y="118790"/>
                </a:lnTo>
                <a:lnTo>
                  <a:pt x="2945449" y="133402"/>
                </a:lnTo>
                <a:lnTo>
                  <a:pt x="2995405" y="148773"/>
                </a:lnTo>
                <a:lnTo>
                  <a:pt x="3044425" y="164888"/>
                </a:lnTo>
                <a:lnTo>
                  <a:pt x="3092484" y="181732"/>
                </a:lnTo>
                <a:lnTo>
                  <a:pt x="3139553" y="199290"/>
                </a:lnTo>
                <a:lnTo>
                  <a:pt x="3185605" y="217549"/>
                </a:lnTo>
                <a:lnTo>
                  <a:pt x="3230612" y="236494"/>
                </a:lnTo>
                <a:lnTo>
                  <a:pt x="3274548" y="256110"/>
                </a:lnTo>
                <a:lnTo>
                  <a:pt x="3317384" y="276382"/>
                </a:lnTo>
                <a:lnTo>
                  <a:pt x="3359093" y="297297"/>
                </a:lnTo>
                <a:lnTo>
                  <a:pt x="3399649" y="318839"/>
                </a:lnTo>
                <a:lnTo>
                  <a:pt x="3439023" y="340994"/>
                </a:lnTo>
                <a:lnTo>
                  <a:pt x="3477189" y="363748"/>
                </a:lnTo>
                <a:lnTo>
                  <a:pt x="3514118" y="387085"/>
                </a:lnTo>
                <a:lnTo>
                  <a:pt x="3549784" y="410992"/>
                </a:lnTo>
                <a:lnTo>
                  <a:pt x="3584159" y="435453"/>
                </a:lnTo>
                <a:lnTo>
                  <a:pt x="3617215" y="460455"/>
                </a:lnTo>
                <a:lnTo>
                  <a:pt x="3648926" y="485983"/>
                </a:lnTo>
                <a:lnTo>
                  <a:pt x="3679264" y="512022"/>
                </a:lnTo>
                <a:lnTo>
                  <a:pt x="3708202" y="538557"/>
                </a:lnTo>
                <a:lnTo>
                  <a:pt x="3735712" y="565575"/>
                </a:lnTo>
                <a:lnTo>
                  <a:pt x="3786339" y="620998"/>
                </a:lnTo>
                <a:lnTo>
                  <a:pt x="3830926" y="678176"/>
                </a:lnTo>
                <a:lnTo>
                  <a:pt x="3869254" y="736991"/>
                </a:lnTo>
                <a:lnTo>
                  <a:pt x="3901105" y="797327"/>
                </a:lnTo>
                <a:lnTo>
                  <a:pt x="3926260" y="859069"/>
                </a:lnTo>
                <a:lnTo>
                  <a:pt x="3944498" y="922099"/>
                </a:lnTo>
                <a:lnTo>
                  <a:pt x="3955602" y="986301"/>
                </a:lnTo>
                <a:lnTo>
                  <a:pt x="3959352" y="1051560"/>
                </a:lnTo>
                <a:lnTo>
                  <a:pt x="3958409" y="1084313"/>
                </a:lnTo>
                <a:lnTo>
                  <a:pt x="3950955" y="1149056"/>
                </a:lnTo>
                <a:lnTo>
                  <a:pt x="3936257" y="1212686"/>
                </a:lnTo>
                <a:lnTo>
                  <a:pt x="3914533" y="1275086"/>
                </a:lnTo>
                <a:lnTo>
                  <a:pt x="3886003" y="1336138"/>
                </a:lnTo>
                <a:lnTo>
                  <a:pt x="3850886" y="1395728"/>
                </a:lnTo>
                <a:lnTo>
                  <a:pt x="3809401" y="1453739"/>
                </a:lnTo>
                <a:lnTo>
                  <a:pt x="3761767" y="1510053"/>
                </a:lnTo>
                <a:lnTo>
                  <a:pt x="3708202" y="1564556"/>
                </a:lnTo>
                <a:lnTo>
                  <a:pt x="3679264" y="1591092"/>
                </a:lnTo>
                <a:lnTo>
                  <a:pt x="3648926" y="1617131"/>
                </a:lnTo>
                <a:lnTo>
                  <a:pt x="3617215" y="1642658"/>
                </a:lnTo>
                <a:lnTo>
                  <a:pt x="3584159" y="1667660"/>
                </a:lnTo>
                <a:lnTo>
                  <a:pt x="3549784" y="1692122"/>
                </a:lnTo>
                <a:lnTo>
                  <a:pt x="3514118" y="1716029"/>
                </a:lnTo>
                <a:lnTo>
                  <a:pt x="3477189" y="1739366"/>
                </a:lnTo>
                <a:lnTo>
                  <a:pt x="3439023" y="1762120"/>
                </a:lnTo>
                <a:lnTo>
                  <a:pt x="3399649" y="1784275"/>
                </a:lnTo>
                <a:lnTo>
                  <a:pt x="3359093" y="1805817"/>
                </a:lnTo>
                <a:lnTo>
                  <a:pt x="3317384" y="1826732"/>
                </a:lnTo>
                <a:lnTo>
                  <a:pt x="3274548" y="1847005"/>
                </a:lnTo>
                <a:lnTo>
                  <a:pt x="3230612" y="1866621"/>
                </a:lnTo>
                <a:lnTo>
                  <a:pt x="3185605" y="1885566"/>
                </a:lnTo>
                <a:lnTo>
                  <a:pt x="3139553" y="1903825"/>
                </a:lnTo>
                <a:lnTo>
                  <a:pt x="3092484" y="1921384"/>
                </a:lnTo>
                <a:lnTo>
                  <a:pt x="3044425" y="1938228"/>
                </a:lnTo>
                <a:lnTo>
                  <a:pt x="2995405" y="1954343"/>
                </a:lnTo>
                <a:lnTo>
                  <a:pt x="2945449" y="1969714"/>
                </a:lnTo>
                <a:lnTo>
                  <a:pt x="2894585" y="1984327"/>
                </a:lnTo>
                <a:lnTo>
                  <a:pt x="2842841" y="1998167"/>
                </a:lnTo>
                <a:lnTo>
                  <a:pt x="2790245" y="2011219"/>
                </a:lnTo>
                <a:lnTo>
                  <a:pt x="2736823" y="2023469"/>
                </a:lnTo>
                <a:lnTo>
                  <a:pt x="2682602" y="2034903"/>
                </a:lnTo>
                <a:lnTo>
                  <a:pt x="2627612" y="2045505"/>
                </a:lnTo>
                <a:lnTo>
                  <a:pt x="2571877" y="2055262"/>
                </a:lnTo>
                <a:lnTo>
                  <a:pt x="2515427" y="2064158"/>
                </a:lnTo>
                <a:lnTo>
                  <a:pt x="2458288" y="2072180"/>
                </a:lnTo>
                <a:lnTo>
                  <a:pt x="2400489" y="2079313"/>
                </a:lnTo>
                <a:lnTo>
                  <a:pt x="2342055" y="2085542"/>
                </a:lnTo>
                <a:lnTo>
                  <a:pt x="2283015" y="2090852"/>
                </a:lnTo>
                <a:lnTo>
                  <a:pt x="2223395" y="2095230"/>
                </a:lnTo>
                <a:lnTo>
                  <a:pt x="2163225" y="2098660"/>
                </a:lnTo>
                <a:lnTo>
                  <a:pt x="2102529" y="2101128"/>
                </a:lnTo>
                <a:lnTo>
                  <a:pt x="2041337" y="2102619"/>
                </a:lnTo>
                <a:lnTo>
                  <a:pt x="1979676" y="2103120"/>
                </a:lnTo>
                <a:lnTo>
                  <a:pt x="1918014" y="2102619"/>
                </a:lnTo>
                <a:lnTo>
                  <a:pt x="1856822" y="2101128"/>
                </a:lnTo>
                <a:lnTo>
                  <a:pt x="1796126" y="2098660"/>
                </a:lnTo>
                <a:lnTo>
                  <a:pt x="1735956" y="2095230"/>
                </a:lnTo>
                <a:lnTo>
                  <a:pt x="1676336" y="2090852"/>
                </a:lnTo>
                <a:lnTo>
                  <a:pt x="1617296" y="2085542"/>
                </a:lnTo>
                <a:lnTo>
                  <a:pt x="1558862" y="2079313"/>
                </a:lnTo>
                <a:lnTo>
                  <a:pt x="1501063" y="2072180"/>
                </a:lnTo>
                <a:lnTo>
                  <a:pt x="1443924" y="2064158"/>
                </a:lnTo>
                <a:lnTo>
                  <a:pt x="1387474" y="2055262"/>
                </a:lnTo>
                <a:lnTo>
                  <a:pt x="1331739" y="2045505"/>
                </a:lnTo>
                <a:lnTo>
                  <a:pt x="1276749" y="2034903"/>
                </a:lnTo>
                <a:lnTo>
                  <a:pt x="1222528" y="2023469"/>
                </a:lnTo>
                <a:lnTo>
                  <a:pt x="1169106" y="2011219"/>
                </a:lnTo>
                <a:lnTo>
                  <a:pt x="1116510" y="1998167"/>
                </a:lnTo>
                <a:lnTo>
                  <a:pt x="1064766" y="1984327"/>
                </a:lnTo>
                <a:lnTo>
                  <a:pt x="1013902" y="1969714"/>
                </a:lnTo>
                <a:lnTo>
                  <a:pt x="963946" y="1954343"/>
                </a:lnTo>
                <a:lnTo>
                  <a:pt x="914926" y="1938228"/>
                </a:lnTo>
                <a:lnTo>
                  <a:pt x="866867" y="1921384"/>
                </a:lnTo>
                <a:lnTo>
                  <a:pt x="819798" y="1903825"/>
                </a:lnTo>
                <a:lnTo>
                  <a:pt x="773746" y="1885566"/>
                </a:lnTo>
                <a:lnTo>
                  <a:pt x="728739" y="1866621"/>
                </a:lnTo>
                <a:lnTo>
                  <a:pt x="684803" y="1847005"/>
                </a:lnTo>
                <a:lnTo>
                  <a:pt x="641967" y="1826732"/>
                </a:lnTo>
                <a:lnTo>
                  <a:pt x="600258" y="1805817"/>
                </a:lnTo>
                <a:lnTo>
                  <a:pt x="559702" y="1784275"/>
                </a:lnTo>
                <a:lnTo>
                  <a:pt x="520328" y="1762120"/>
                </a:lnTo>
                <a:lnTo>
                  <a:pt x="482162" y="1739366"/>
                </a:lnTo>
                <a:lnTo>
                  <a:pt x="445233" y="1716029"/>
                </a:lnTo>
                <a:lnTo>
                  <a:pt x="409567" y="1692122"/>
                </a:lnTo>
                <a:lnTo>
                  <a:pt x="375192" y="1667660"/>
                </a:lnTo>
                <a:lnTo>
                  <a:pt x="342136" y="1642658"/>
                </a:lnTo>
                <a:lnTo>
                  <a:pt x="310425" y="1617131"/>
                </a:lnTo>
                <a:lnTo>
                  <a:pt x="280087" y="1591092"/>
                </a:lnTo>
                <a:lnTo>
                  <a:pt x="251149" y="1564556"/>
                </a:lnTo>
                <a:lnTo>
                  <a:pt x="223639" y="1537539"/>
                </a:lnTo>
                <a:lnTo>
                  <a:pt x="173012" y="1482115"/>
                </a:lnTo>
                <a:lnTo>
                  <a:pt x="128425" y="1424938"/>
                </a:lnTo>
                <a:lnTo>
                  <a:pt x="90097" y="1366124"/>
                </a:lnTo>
                <a:lnTo>
                  <a:pt x="58246" y="1305788"/>
                </a:lnTo>
                <a:lnTo>
                  <a:pt x="33091" y="1244047"/>
                </a:lnTo>
                <a:lnTo>
                  <a:pt x="14853" y="1181018"/>
                </a:lnTo>
                <a:lnTo>
                  <a:pt x="3749" y="1116817"/>
                </a:lnTo>
                <a:lnTo>
                  <a:pt x="0" y="1051560"/>
                </a:lnTo>
                <a:close/>
              </a:path>
            </a:pathLst>
          </a:custGeom>
          <a:ln w="1219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4246" y="4078985"/>
            <a:ext cx="4011295" cy="2676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1095" algn="l"/>
              </a:tabLst>
            </a:pPr>
            <a:r>
              <a:rPr sz="2200" spc="-15" dirty="0">
                <a:solidFill>
                  <a:srgbClr val="44536A"/>
                </a:solidFill>
                <a:latin typeface="Calibri"/>
                <a:cs typeface="Calibri"/>
              </a:rPr>
              <a:t>Investimenti	</a:t>
            </a:r>
            <a:r>
              <a:rPr sz="2200" spc="-10" dirty="0">
                <a:solidFill>
                  <a:srgbClr val="44536A"/>
                </a:solidFill>
                <a:latin typeface="Calibri"/>
                <a:cs typeface="Calibri"/>
              </a:rPr>
              <a:t>Finanziamenti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062990" marR="1177925" algn="ctr">
              <a:lnSpc>
                <a:spcPct val="100000"/>
              </a:lnSpc>
            </a:pPr>
            <a:r>
              <a:rPr sz="2200" b="1" spc="-15" dirty="0">
                <a:solidFill>
                  <a:srgbClr val="44536A"/>
                </a:solidFill>
                <a:latin typeface="Calibri"/>
                <a:cs typeface="Calibri"/>
              </a:rPr>
              <a:t>EQUILIBRIO  </a:t>
            </a:r>
            <a:r>
              <a:rPr sz="2200" b="1" spc="-155" dirty="0">
                <a:solidFill>
                  <a:srgbClr val="44536A"/>
                </a:solidFill>
                <a:latin typeface="Calibri"/>
                <a:cs typeface="Calibri"/>
              </a:rPr>
              <a:t>P</a:t>
            </a:r>
            <a:r>
              <a:rPr sz="2200" b="1" spc="-175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TRI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200" b="1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IALE  O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200" b="1" spc="-35" dirty="0">
                <a:solidFill>
                  <a:srgbClr val="44536A"/>
                </a:solidFill>
                <a:latin typeface="Calibri"/>
                <a:cs typeface="Calibri"/>
              </a:rPr>
              <a:t>SOLIDITA’</a:t>
            </a:r>
            <a:endParaRPr sz="2200">
              <a:latin typeface="Calibri"/>
              <a:cs typeface="Calibri"/>
            </a:endParaRPr>
          </a:p>
          <a:p>
            <a:pPr marL="636270" marR="751840" algn="ctr">
              <a:lnSpc>
                <a:spcPct val="100000"/>
              </a:lnSpc>
            </a:pP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O 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EQUILIBRIO 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FINANZ.  DI 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MEDIO/LUNGO  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PERIODO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78679" y="4735067"/>
            <a:ext cx="3369945" cy="1938655"/>
          </a:xfrm>
          <a:custGeom>
            <a:avLst/>
            <a:gdLst/>
            <a:ahLst/>
            <a:cxnLst/>
            <a:rect l="l" t="t" r="r" b="b"/>
            <a:pathLst>
              <a:path w="3369945" h="1938654">
                <a:moveTo>
                  <a:pt x="0" y="969263"/>
                </a:moveTo>
                <a:lnTo>
                  <a:pt x="4229" y="900043"/>
                </a:lnTo>
                <a:lnTo>
                  <a:pt x="16729" y="832136"/>
                </a:lnTo>
                <a:lnTo>
                  <a:pt x="37214" y="765707"/>
                </a:lnTo>
                <a:lnTo>
                  <a:pt x="65398" y="700919"/>
                </a:lnTo>
                <a:lnTo>
                  <a:pt x="100997" y="637937"/>
                </a:lnTo>
                <a:lnTo>
                  <a:pt x="143726" y="576925"/>
                </a:lnTo>
                <a:lnTo>
                  <a:pt x="167675" y="547208"/>
                </a:lnTo>
                <a:lnTo>
                  <a:pt x="193300" y="518046"/>
                </a:lnTo>
                <a:lnTo>
                  <a:pt x="220564" y="489458"/>
                </a:lnTo>
                <a:lnTo>
                  <a:pt x="249433" y="461464"/>
                </a:lnTo>
                <a:lnTo>
                  <a:pt x="279870" y="434087"/>
                </a:lnTo>
                <a:lnTo>
                  <a:pt x="311841" y="407345"/>
                </a:lnTo>
                <a:lnTo>
                  <a:pt x="345309" y="381259"/>
                </a:lnTo>
                <a:lnTo>
                  <a:pt x="380239" y="355851"/>
                </a:lnTo>
                <a:lnTo>
                  <a:pt x="416594" y="331140"/>
                </a:lnTo>
                <a:lnTo>
                  <a:pt x="454341" y="307147"/>
                </a:lnTo>
                <a:lnTo>
                  <a:pt x="493442" y="283892"/>
                </a:lnTo>
                <a:lnTo>
                  <a:pt x="533863" y="261396"/>
                </a:lnTo>
                <a:lnTo>
                  <a:pt x="575567" y="239680"/>
                </a:lnTo>
                <a:lnTo>
                  <a:pt x="618519" y="218764"/>
                </a:lnTo>
                <a:lnTo>
                  <a:pt x="662684" y="198668"/>
                </a:lnTo>
                <a:lnTo>
                  <a:pt x="708025" y="179413"/>
                </a:lnTo>
                <a:lnTo>
                  <a:pt x="754508" y="161019"/>
                </a:lnTo>
                <a:lnTo>
                  <a:pt x="802096" y="143508"/>
                </a:lnTo>
                <a:lnTo>
                  <a:pt x="850754" y="126899"/>
                </a:lnTo>
                <a:lnTo>
                  <a:pt x="900446" y="111213"/>
                </a:lnTo>
                <a:lnTo>
                  <a:pt x="951137" y="96470"/>
                </a:lnTo>
                <a:lnTo>
                  <a:pt x="1002790" y="82691"/>
                </a:lnTo>
                <a:lnTo>
                  <a:pt x="1055372" y="69897"/>
                </a:lnTo>
                <a:lnTo>
                  <a:pt x="1108845" y="58108"/>
                </a:lnTo>
                <a:lnTo>
                  <a:pt x="1163174" y="47344"/>
                </a:lnTo>
                <a:lnTo>
                  <a:pt x="1218323" y="37626"/>
                </a:lnTo>
                <a:lnTo>
                  <a:pt x="1274258" y="28975"/>
                </a:lnTo>
                <a:lnTo>
                  <a:pt x="1330941" y="21411"/>
                </a:lnTo>
                <a:lnTo>
                  <a:pt x="1388338" y="14954"/>
                </a:lnTo>
                <a:lnTo>
                  <a:pt x="1446414" y="9625"/>
                </a:lnTo>
                <a:lnTo>
                  <a:pt x="1505131" y="5445"/>
                </a:lnTo>
                <a:lnTo>
                  <a:pt x="1564455" y="2433"/>
                </a:lnTo>
                <a:lnTo>
                  <a:pt x="1624351" y="611"/>
                </a:lnTo>
                <a:lnTo>
                  <a:pt x="1684782" y="0"/>
                </a:lnTo>
                <a:lnTo>
                  <a:pt x="1745212" y="611"/>
                </a:lnTo>
                <a:lnTo>
                  <a:pt x="1805108" y="2433"/>
                </a:lnTo>
                <a:lnTo>
                  <a:pt x="1864432" y="5445"/>
                </a:lnTo>
                <a:lnTo>
                  <a:pt x="1923149" y="9625"/>
                </a:lnTo>
                <a:lnTo>
                  <a:pt x="1981225" y="14954"/>
                </a:lnTo>
                <a:lnTo>
                  <a:pt x="2038622" y="21411"/>
                </a:lnTo>
                <a:lnTo>
                  <a:pt x="2095305" y="28975"/>
                </a:lnTo>
                <a:lnTo>
                  <a:pt x="2151240" y="37626"/>
                </a:lnTo>
                <a:lnTo>
                  <a:pt x="2206389" y="47344"/>
                </a:lnTo>
                <a:lnTo>
                  <a:pt x="2260718" y="58108"/>
                </a:lnTo>
                <a:lnTo>
                  <a:pt x="2314191" y="69897"/>
                </a:lnTo>
                <a:lnTo>
                  <a:pt x="2366773" y="82691"/>
                </a:lnTo>
                <a:lnTo>
                  <a:pt x="2418426" y="96470"/>
                </a:lnTo>
                <a:lnTo>
                  <a:pt x="2469117" y="111213"/>
                </a:lnTo>
                <a:lnTo>
                  <a:pt x="2518809" y="126899"/>
                </a:lnTo>
                <a:lnTo>
                  <a:pt x="2567467" y="143508"/>
                </a:lnTo>
                <a:lnTo>
                  <a:pt x="2615055" y="161019"/>
                </a:lnTo>
                <a:lnTo>
                  <a:pt x="2661538" y="179413"/>
                </a:lnTo>
                <a:lnTo>
                  <a:pt x="2706879" y="198668"/>
                </a:lnTo>
                <a:lnTo>
                  <a:pt x="2751044" y="218764"/>
                </a:lnTo>
                <a:lnTo>
                  <a:pt x="2793996" y="239680"/>
                </a:lnTo>
                <a:lnTo>
                  <a:pt x="2835700" y="261396"/>
                </a:lnTo>
                <a:lnTo>
                  <a:pt x="2876121" y="283892"/>
                </a:lnTo>
                <a:lnTo>
                  <a:pt x="2915222" y="307147"/>
                </a:lnTo>
                <a:lnTo>
                  <a:pt x="2952969" y="331140"/>
                </a:lnTo>
                <a:lnTo>
                  <a:pt x="2989324" y="355851"/>
                </a:lnTo>
                <a:lnTo>
                  <a:pt x="3024254" y="381259"/>
                </a:lnTo>
                <a:lnTo>
                  <a:pt x="3057722" y="407345"/>
                </a:lnTo>
                <a:lnTo>
                  <a:pt x="3089693" y="434087"/>
                </a:lnTo>
                <a:lnTo>
                  <a:pt x="3120130" y="461464"/>
                </a:lnTo>
                <a:lnTo>
                  <a:pt x="3148999" y="489458"/>
                </a:lnTo>
                <a:lnTo>
                  <a:pt x="3176263" y="518046"/>
                </a:lnTo>
                <a:lnTo>
                  <a:pt x="3201888" y="547208"/>
                </a:lnTo>
                <a:lnTo>
                  <a:pt x="3225837" y="576925"/>
                </a:lnTo>
                <a:lnTo>
                  <a:pt x="3268566" y="637937"/>
                </a:lnTo>
                <a:lnTo>
                  <a:pt x="3304165" y="700919"/>
                </a:lnTo>
                <a:lnTo>
                  <a:pt x="3332349" y="765707"/>
                </a:lnTo>
                <a:lnTo>
                  <a:pt x="3352834" y="832136"/>
                </a:lnTo>
                <a:lnTo>
                  <a:pt x="3365334" y="900043"/>
                </a:lnTo>
                <a:lnTo>
                  <a:pt x="3369564" y="969263"/>
                </a:lnTo>
                <a:lnTo>
                  <a:pt x="3368500" y="1004028"/>
                </a:lnTo>
                <a:lnTo>
                  <a:pt x="3360100" y="1072612"/>
                </a:lnTo>
                <a:lnTo>
                  <a:pt x="3343572" y="1139800"/>
                </a:lnTo>
                <a:lnTo>
                  <a:pt x="3319202" y="1205429"/>
                </a:lnTo>
                <a:lnTo>
                  <a:pt x="3287274" y="1269335"/>
                </a:lnTo>
                <a:lnTo>
                  <a:pt x="3248075" y="1331352"/>
                </a:lnTo>
                <a:lnTo>
                  <a:pt x="3201888" y="1391319"/>
                </a:lnTo>
                <a:lnTo>
                  <a:pt x="3176263" y="1420481"/>
                </a:lnTo>
                <a:lnTo>
                  <a:pt x="3148999" y="1449069"/>
                </a:lnTo>
                <a:lnTo>
                  <a:pt x="3120130" y="1477063"/>
                </a:lnTo>
                <a:lnTo>
                  <a:pt x="3089693" y="1504440"/>
                </a:lnTo>
                <a:lnTo>
                  <a:pt x="3057722" y="1531182"/>
                </a:lnTo>
                <a:lnTo>
                  <a:pt x="3024254" y="1557268"/>
                </a:lnTo>
                <a:lnTo>
                  <a:pt x="2989324" y="1582676"/>
                </a:lnTo>
                <a:lnTo>
                  <a:pt x="2952969" y="1607387"/>
                </a:lnTo>
                <a:lnTo>
                  <a:pt x="2915222" y="1631380"/>
                </a:lnTo>
                <a:lnTo>
                  <a:pt x="2876121" y="1654635"/>
                </a:lnTo>
                <a:lnTo>
                  <a:pt x="2835700" y="1677131"/>
                </a:lnTo>
                <a:lnTo>
                  <a:pt x="2793996" y="1698847"/>
                </a:lnTo>
                <a:lnTo>
                  <a:pt x="2751044" y="1719763"/>
                </a:lnTo>
                <a:lnTo>
                  <a:pt x="2706879" y="1739859"/>
                </a:lnTo>
                <a:lnTo>
                  <a:pt x="2661538" y="1759114"/>
                </a:lnTo>
                <a:lnTo>
                  <a:pt x="2615055" y="1777508"/>
                </a:lnTo>
                <a:lnTo>
                  <a:pt x="2567467" y="1795019"/>
                </a:lnTo>
                <a:lnTo>
                  <a:pt x="2518809" y="1811628"/>
                </a:lnTo>
                <a:lnTo>
                  <a:pt x="2469117" y="1827314"/>
                </a:lnTo>
                <a:lnTo>
                  <a:pt x="2418426" y="1842057"/>
                </a:lnTo>
                <a:lnTo>
                  <a:pt x="2366773" y="1855836"/>
                </a:lnTo>
                <a:lnTo>
                  <a:pt x="2314191" y="1868630"/>
                </a:lnTo>
                <a:lnTo>
                  <a:pt x="2260718" y="1880419"/>
                </a:lnTo>
                <a:lnTo>
                  <a:pt x="2206389" y="1891183"/>
                </a:lnTo>
                <a:lnTo>
                  <a:pt x="2151240" y="1900901"/>
                </a:lnTo>
                <a:lnTo>
                  <a:pt x="2095305" y="1909552"/>
                </a:lnTo>
                <a:lnTo>
                  <a:pt x="2038622" y="1917116"/>
                </a:lnTo>
                <a:lnTo>
                  <a:pt x="1981225" y="1923573"/>
                </a:lnTo>
                <a:lnTo>
                  <a:pt x="1923149" y="1928902"/>
                </a:lnTo>
                <a:lnTo>
                  <a:pt x="1864432" y="1933082"/>
                </a:lnTo>
                <a:lnTo>
                  <a:pt x="1805108" y="1936094"/>
                </a:lnTo>
                <a:lnTo>
                  <a:pt x="1745212" y="1937916"/>
                </a:lnTo>
                <a:lnTo>
                  <a:pt x="1684782" y="1938527"/>
                </a:lnTo>
                <a:lnTo>
                  <a:pt x="1624351" y="1937916"/>
                </a:lnTo>
                <a:lnTo>
                  <a:pt x="1564455" y="1936094"/>
                </a:lnTo>
                <a:lnTo>
                  <a:pt x="1505131" y="1933082"/>
                </a:lnTo>
                <a:lnTo>
                  <a:pt x="1446414" y="1928902"/>
                </a:lnTo>
                <a:lnTo>
                  <a:pt x="1388338" y="1923573"/>
                </a:lnTo>
                <a:lnTo>
                  <a:pt x="1330941" y="1917116"/>
                </a:lnTo>
                <a:lnTo>
                  <a:pt x="1274258" y="1909552"/>
                </a:lnTo>
                <a:lnTo>
                  <a:pt x="1218323" y="1900901"/>
                </a:lnTo>
                <a:lnTo>
                  <a:pt x="1163174" y="1891183"/>
                </a:lnTo>
                <a:lnTo>
                  <a:pt x="1108845" y="1880419"/>
                </a:lnTo>
                <a:lnTo>
                  <a:pt x="1055372" y="1868630"/>
                </a:lnTo>
                <a:lnTo>
                  <a:pt x="1002790" y="1855836"/>
                </a:lnTo>
                <a:lnTo>
                  <a:pt x="951137" y="1842057"/>
                </a:lnTo>
                <a:lnTo>
                  <a:pt x="900446" y="1827314"/>
                </a:lnTo>
                <a:lnTo>
                  <a:pt x="850754" y="1811628"/>
                </a:lnTo>
                <a:lnTo>
                  <a:pt x="802096" y="1795019"/>
                </a:lnTo>
                <a:lnTo>
                  <a:pt x="754508" y="1777508"/>
                </a:lnTo>
                <a:lnTo>
                  <a:pt x="708025" y="1759114"/>
                </a:lnTo>
                <a:lnTo>
                  <a:pt x="662684" y="1739859"/>
                </a:lnTo>
                <a:lnTo>
                  <a:pt x="618519" y="1719763"/>
                </a:lnTo>
                <a:lnTo>
                  <a:pt x="575567" y="1698847"/>
                </a:lnTo>
                <a:lnTo>
                  <a:pt x="533863" y="1677131"/>
                </a:lnTo>
                <a:lnTo>
                  <a:pt x="493442" y="1654635"/>
                </a:lnTo>
                <a:lnTo>
                  <a:pt x="454341" y="1631380"/>
                </a:lnTo>
                <a:lnTo>
                  <a:pt x="416594" y="1607387"/>
                </a:lnTo>
                <a:lnTo>
                  <a:pt x="380239" y="1582676"/>
                </a:lnTo>
                <a:lnTo>
                  <a:pt x="345309" y="1557268"/>
                </a:lnTo>
                <a:lnTo>
                  <a:pt x="311841" y="1531182"/>
                </a:lnTo>
                <a:lnTo>
                  <a:pt x="279870" y="1504440"/>
                </a:lnTo>
                <a:lnTo>
                  <a:pt x="249433" y="1477063"/>
                </a:lnTo>
                <a:lnTo>
                  <a:pt x="220564" y="1449069"/>
                </a:lnTo>
                <a:lnTo>
                  <a:pt x="193300" y="1420481"/>
                </a:lnTo>
                <a:lnTo>
                  <a:pt x="167675" y="1391319"/>
                </a:lnTo>
                <a:lnTo>
                  <a:pt x="143726" y="1361602"/>
                </a:lnTo>
                <a:lnTo>
                  <a:pt x="100997" y="1300590"/>
                </a:lnTo>
                <a:lnTo>
                  <a:pt x="65398" y="1237608"/>
                </a:lnTo>
                <a:lnTo>
                  <a:pt x="37214" y="1172820"/>
                </a:lnTo>
                <a:lnTo>
                  <a:pt x="16729" y="1106391"/>
                </a:lnTo>
                <a:lnTo>
                  <a:pt x="4229" y="1038484"/>
                </a:lnTo>
                <a:lnTo>
                  <a:pt x="0" y="969263"/>
                </a:lnTo>
                <a:close/>
              </a:path>
            </a:pathLst>
          </a:custGeom>
          <a:ln w="1219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582158" y="4837252"/>
            <a:ext cx="1562735" cy="1702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EQUILIBRIO  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FIN</a:t>
            </a:r>
            <a:r>
              <a:rPr sz="2200" b="1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NZIARIO  DI BREVE  PERIODO</a:t>
            </a:r>
            <a:endParaRPr sz="22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200" b="1" spc="-5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200" b="1" spc="-30" dirty="0">
                <a:solidFill>
                  <a:srgbClr val="44536A"/>
                </a:solidFill>
                <a:latin typeface="Calibri"/>
                <a:cs typeface="Calibri"/>
              </a:rPr>
              <a:t>LIQUIDITA’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833104" y="4701540"/>
            <a:ext cx="3298190" cy="1231900"/>
          </a:xfrm>
          <a:custGeom>
            <a:avLst/>
            <a:gdLst/>
            <a:ahLst/>
            <a:cxnLst/>
            <a:rect l="l" t="t" r="r" b="b"/>
            <a:pathLst>
              <a:path w="3298190" h="1231900">
                <a:moveTo>
                  <a:pt x="0" y="615696"/>
                </a:moveTo>
                <a:lnTo>
                  <a:pt x="5466" y="565207"/>
                </a:lnTo>
                <a:lnTo>
                  <a:pt x="21581" y="515841"/>
                </a:lnTo>
                <a:lnTo>
                  <a:pt x="47922" y="467756"/>
                </a:lnTo>
                <a:lnTo>
                  <a:pt x="84063" y="421111"/>
                </a:lnTo>
                <a:lnTo>
                  <a:pt x="129581" y="376064"/>
                </a:lnTo>
                <a:lnTo>
                  <a:pt x="184051" y="332774"/>
                </a:lnTo>
                <a:lnTo>
                  <a:pt x="247049" y="291400"/>
                </a:lnTo>
                <a:lnTo>
                  <a:pt x="281613" y="271481"/>
                </a:lnTo>
                <a:lnTo>
                  <a:pt x="318150" y="252100"/>
                </a:lnTo>
                <a:lnTo>
                  <a:pt x="356606" y="233277"/>
                </a:lnTo>
                <a:lnTo>
                  <a:pt x="396930" y="215032"/>
                </a:lnTo>
                <a:lnTo>
                  <a:pt x="439067" y="197385"/>
                </a:lnTo>
                <a:lnTo>
                  <a:pt x="482965" y="180355"/>
                </a:lnTo>
                <a:lnTo>
                  <a:pt x="528570" y="163963"/>
                </a:lnTo>
                <a:lnTo>
                  <a:pt x="575830" y="148229"/>
                </a:lnTo>
                <a:lnTo>
                  <a:pt x="624691" y="133171"/>
                </a:lnTo>
                <a:lnTo>
                  <a:pt x="675101" y="118811"/>
                </a:lnTo>
                <a:lnTo>
                  <a:pt x="727006" y="105167"/>
                </a:lnTo>
                <a:lnTo>
                  <a:pt x="780354" y="92259"/>
                </a:lnTo>
                <a:lnTo>
                  <a:pt x="835091" y="80108"/>
                </a:lnTo>
                <a:lnTo>
                  <a:pt x="891164" y="68734"/>
                </a:lnTo>
                <a:lnTo>
                  <a:pt x="948521" y="58155"/>
                </a:lnTo>
                <a:lnTo>
                  <a:pt x="1007108" y="48392"/>
                </a:lnTo>
                <a:lnTo>
                  <a:pt x="1066871" y="39465"/>
                </a:lnTo>
                <a:lnTo>
                  <a:pt x="1127759" y="31394"/>
                </a:lnTo>
                <a:lnTo>
                  <a:pt x="1189719" y="24198"/>
                </a:lnTo>
                <a:lnTo>
                  <a:pt x="1252696" y="17897"/>
                </a:lnTo>
                <a:lnTo>
                  <a:pt x="1316638" y="12511"/>
                </a:lnTo>
                <a:lnTo>
                  <a:pt x="1381492" y="8060"/>
                </a:lnTo>
                <a:lnTo>
                  <a:pt x="1447205" y="4563"/>
                </a:lnTo>
                <a:lnTo>
                  <a:pt x="1513724" y="2041"/>
                </a:lnTo>
                <a:lnTo>
                  <a:pt x="1580996" y="513"/>
                </a:lnTo>
                <a:lnTo>
                  <a:pt x="1648968" y="0"/>
                </a:lnTo>
                <a:lnTo>
                  <a:pt x="1716939" y="513"/>
                </a:lnTo>
                <a:lnTo>
                  <a:pt x="1784211" y="2041"/>
                </a:lnTo>
                <a:lnTo>
                  <a:pt x="1850730" y="4563"/>
                </a:lnTo>
                <a:lnTo>
                  <a:pt x="1916443" y="8060"/>
                </a:lnTo>
                <a:lnTo>
                  <a:pt x="1981297" y="12511"/>
                </a:lnTo>
                <a:lnTo>
                  <a:pt x="2045239" y="17897"/>
                </a:lnTo>
                <a:lnTo>
                  <a:pt x="2108216" y="24198"/>
                </a:lnTo>
                <a:lnTo>
                  <a:pt x="2170176" y="31394"/>
                </a:lnTo>
                <a:lnTo>
                  <a:pt x="2231064" y="39465"/>
                </a:lnTo>
                <a:lnTo>
                  <a:pt x="2290827" y="48392"/>
                </a:lnTo>
                <a:lnTo>
                  <a:pt x="2349414" y="58155"/>
                </a:lnTo>
                <a:lnTo>
                  <a:pt x="2406771" y="68734"/>
                </a:lnTo>
                <a:lnTo>
                  <a:pt x="2462844" y="80108"/>
                </a:lnTo>
                <a:lnTo>
                  <a:pt x="2517581" y="92259"/>
                </a:lnTo>
                <a:lnTo>
                  <a:pt x="2570929" y="105167"/>
                </a:lnTo>
                <a:lnTo>
                  <a:pt x="2622834" y="118811"/>
                </a:lnTo>
                <a:lnTo>
                  <a:pt x="2673244" y="133171"/>
                </a:lnTo>
                <a:lnTo>
                  <a:pt x="2722105" y="148229"/>
                </a:lnTo>
                <a:lnTo>
                  <a:pt x="2769365" y="163963"/>
                </a:lnTo>
                <a:lnTo>
                  <a:pt x="2814970" y="180355"/>
                </a:lnTo>
                <a:lnTo>
                  <a:pt x="2858868" y="197385"/>
                </a:lnTo>
                <a:lnTo>
                  <a:pt x="2901005" y="215032"/>
                </a:lnTo>
                <a:lnTo>
                  <a:pt x="2941329" y="233277"/>
                </a:lnTo>
                <a:lnTo>
                  <a:pt x="2979785" y="252100"/>
                </a:lnTo>
                <a:lnTo>
                  <a:pt x="3016322" y="271481"/>
                </a:lnTo>
                <a:lnTo>
                  <a:pt x="3050886" y="291400"/>
                </a:lnTo>
                <a:lnTo>
                  <a:pt x="3083425" y="311838"/>
                </a:lnTo>
                <a:lnTo>
                  <a:pt x="3142211" y="354190"/>
                </a:lnTo>
                <a:lnTo>
                  <a:pt x="3192258" y="398378"/>
                </a:lnTo>
                <a:lnTo>
                  <a:pt x="3233141" y="444244"/>
                </a:lnTo>
                <a:lnTo>
                  <a:pt x="3264435" y="491629"/>
                </a:lnTo>
                <a:lnTo>
                  <a:pt x="3285716" y="540374"/>
                </a:lnTo>
                <a:lnTo>
                  <a:pt x="3296560" y="590321"/>
                </a:lnTo>
                <a:lnTo>
                  <a:pt x="3297936" y="615696"/>
                </a:lnTo>
                <a:lnTo>
                  <a:pt x="3296560" y="641075"/>
                </a:lnTo>
                <a:lnTo>
                  <a:pt x="3285716" y="691029"/>
                </a:lnTo>
                <a:lnTo>
                  <a:pt x="3264435" y="739781"/>
                </a:lnTo>
                <a:lnTo>
                  <a:pt x="3233141" y="787170"/>
                </a:lnTo>
                <a:lnTo>
                  <a:pt x="3192258" y="833039"/>
                </a:lnTo>
                <a:lnTo>
                  <a:pt x="3142211" y="877229"/>
                </a:lnTo>
                <a:lnTo>
                  <a:pt x="3083425" y="919581"/>
                </a:lnTo>
                <a:lnTo>
                  <a:pt x="3050886" y="940019"/>
                </a:lnTo>
                <a:lnTo>
                  <a:pt x="3016322" y="959938"/>
                </a:lnTo>
                <a:lnTo>
                  <a:pt x="2979785" y="979319"/>
                </a:lnTo>
                <a:lnTo>
                  <a:pt x="2941329" y="998141"/>
                </a:lnTo>
                <a:lnTo>
                  <a:pt x="2901005" y="1016385"/>
                </a:lnTo>
                <a:lnTo>
                  <a:pt x="2858868" y="1034031"/>
                </a:lnTo>
                <a:lnTo>
                  <a:pt x="2814970" y="1051059"/>
                </a:lnTo>
                <a:lnTo>
                  <a:pt x="2769365" y="1067450"/>
                </a:lnTo>
                <a:lnTo>
                  <a:pt x="2722105" y="1083183"/>
                </a:lnTo>
                <a:lnTo>
                  <a:pt x="2673244" y="1098240"/>
                </a:lnTo>
                <a:lnTo>
                  <a:pt x="2622834" y="1112599"/>
                </a:lnTo>
                <a:lnTo>
                  <a:pt x="2570929" y="1126241"/>
                </a:lnTo>
                <a:lnTo>
                  <a:pt x="2517581" y="1139147"/>
                </a:lnTo>
                <a:lnTo>
                  <a:pt x="2462844" y="1151296"/>
                </a:lnTo>
                <a:lnTo>
                  <a:pt x="2406771" y="1162669"/>
                </a:lnTo>
                <a:lnTo>
                  <a:pt x="2349414" y="1173246"/>
                </a:lnTo>
                <a:lnTo>
                  <a:pt x="2290827" y="1183007"/>
                </a:lnTo>
                <a:lnTo>
                  <a:pt x="2231064" y="1191933"/>
                </a:lnTo>
                <a:lnTo>
                  <a:pt x="2170176" y="1200003"/>
                </a:lnTo>
                <a:lnTo>
                  <a:pt x="2108216" y="1207198"/>
                </a:lnTo>
                <a:lnTo>
                  <a:pt x="2045239" y="1213498"/>
                </a:lnTo>
                <a:lnTo>
                  <a:pt x="1981297" y="1218883"/>
                </a:lnTo>
                <a:lnTo>
                  <a:pt x="1916443" y="1223333"/>
                </a:lnTo>
                <a:lnTo>
                  <a:pt x="1850730" y="1226829"/>
                </a:lnTo>
                <a:lnTo>
                  <a:pt x="1784211" y="1229351"/>
                </a:lnTo>
                <a:lnTo>
                  <a:pt x="1716939" y="1230878"/>
                </a:lnTo>
                <a:lnTo>
                  <a:pt x="1648968" y="1231392"/>
                </a:lnTo>
                <a:lnTo>
                  <a:pt x="1580996" y="1230878"/>
                </a:lnTo>
                <a:lnTo>
                  <a:pt x="1513724" y="1229351"/>
                </a:lnTo>
                <a:lnTo>
                  <a:pt x="1447205" y="1226829"/>
                </a:lnTo>
                <a:lnTo>
                  <a:pt x="1381492" y="1223333"/>
                </a:lnTo>
                <a:lnTo>
                  <a:pt x="1316638" y="1218883"/>
                </a:lnTo>
                <a:lnTo>
                  <a:pt x="1252696" y="1213498"/>
                </a:lnTo>
                <a:lnTo>
                  <a:pt x="1189719" y="1207198"/>
                </a:lnTo>
                <a:lnTo>
                  <a:pt x="1127759" y="1200003"/>
                </a:lnTo>
                <a:lnTo>
                  <a:pt x="1066871" y="1191933"/>
                </a:lnTo>
                <a:lnTo>
                  <a:pt x="1007108" y="1183007"/>
                </a:lnTo>
                <a:lnTo>
                  <a:pt x="948521" y="1173246"/>
                </a:lnTo>
                <a:lnTo>
                  <a:pt x="891164" y="1162669"/>
                </a:lnTo>
                <a:lnTo>
                  <a:pt x="835091" y="1151296"/>
                </a:lnTo>
                <a:lnTo>
                  <a:pt x="780354" y="1139147"/>
                </a:lnTo>
                <a:lnTo>
                  <a:pt x="727006" y="1126241"/>
                </a:lnTo>
                <a:lnTo>
                  <a:pt x="675101" y="1112599"/>
                </a:lnTo>
                <a:lnTo>
                  <a:pt x="624691" y="1098240"/>
                </a:lnTo>
                <a:lnTo>
                  <a:pt x="575830" y="1083183"/>
                </a:lnTo>
                <a:lnTo>
                  <a:pt x="528570" y="1067450"/>
                </a:lnTo>
                <a:lnTo>
                  <a:pt x="482965" y="1051059"/>
                </a:lnTo>
                <a:lnTo>
                  <a:pt x="439067" y="1034031"/>
                </a:lnTo>
                <a:lnTo>
                  <a:pt x="396930" y="1016385"/>
                </a:lnTo>
                <a:lnTo>
                  <a:pt x="356606" y="998141"/>
                </a:lnTo>
                <a:lnTo>
                  <a:pt x="318150" y="979319"/>
                </a:lnTo>
                <a:lnTo>
                  <a:pt x="281613" y="959938"/>
                </a:lnTo>
                <a:lnTo>
                  <a:pt x="247049" y="940019"/>
                </a:lnTo>
                <a:lnTo>
                  <a:pt x="214510" y="919581"/>
                </a:lnTo>
                <a:lnTo>
                  <a:pt x="155724" y="877229"/>
                </a:lnTo>
                <a:lnTo>
                  <a:pt x="105677" y="833039"/>
                </a:lnTo>
                <a:lnTo>
                  <a:pt x="64794" y="787170"/>
                </a:lnTo>
                <a:lnTo>
                  <a:pt x="33500" y="739781"/>
                </a:lnTo>
                <a:lnTo>
                  <a:pt x="12219" y="691029"/>
                </a:lnTo>
                <a:lnTo>
                  <a:pt x="1375" y="641075"/>
                </a:lnTo>
                <a:lnTo>
                  <a:pt x="0" y="615696"/>
                </a:lnTo>
                <a:close/>
              </a:path>
            </a:pathLst>
          </a:custGeom>
          <a:ln w="1219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743313" y="4953761"/>
            <a:ext cx="14782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spcBef>
                <a:spcPts val="95"/>
              </a:spcBef>
            </a:pPr>
            <a:r>
              <a:rPr sz="2200" b="1" spc="-15" dirty="0">
                <a:solidFill>
                  <a:srgbClr val="44536A"/>
                </a:solidFill>
                <a:latin typeface="Calibri"/>
                <a:cs typeface="Calibri"/>
              </a:rPr>
              <a:t>EQUILIBRIO  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RE</a:t>
            </a:r>
            <a:r>
              <a:rPr sz="2200" b="1" spc="-15" dirty="0">
                <a:solidFill>
                  <a:srgbClr val="44536A"/>
                </a:solidFill>
                <a:latin typeface="Calibri"/>
                <a:cs typeface="Calibri"/>
              </a:rPr>
              <a:t>D</a:t>
            </a:r>
            <a:r>
              <a:rPr sz="2200" b="1" spc="-10" dirty="0">
                <a:solidFill>
                  <a:srgbClr val="44536A"/>
                </a:solidFill>
                <a:latin typeface="Calibri"/>
                <a:cs typeface="Calibri"/>
              </a:rPr>
              <a:t>DIT</a:t>
            </a:r>
            <a:r>
              <a:rPr sz="2200" b="1" spc="-70" dirty="0">
                <a:solidFill>
                  <a:srgbClr val="44536A"/>
                </a:solidFill>
                <a:latin typeface="Calibri"/>
                <a:cs typeface="Calibri"/>
              </a:rPr>
              <a:t>U</a:t>
            </a:r>
            <a:r>
              <a:rPr sz="2200" b="1" spc="-5" dirty="0">
                <a:solidFill>
                  <a:srgbClr val="44536A"/>
                </a:solidFill>
                <a:latin typeface="Calibri"/>
                <a:cs typeface="Calibri"/>
              </a:rPr>
              <a:t>ALE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422760" y="6371031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2</a:t>
            </a:r>
            <a:r>
              <a:rPr lang="it-IT" dirty="0"/>
              <a:t>7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14" y="321690"/>
            <a:ext cx="7428230" cy="100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875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economico</a:t>
            </a:r>
            <a:r>
              <a:rPr spc="35" dirty="0"/>
              <a:t> </a:t>
            </a:r>
            <a:r>
              <a:rPr spc="-10" dirty="0"/>
              <a:t>riclassificato</a:t>
            </a:r>
          </a:p>
          <a:p>
            <a:pPr algn="ctr">
              <a:lnSpc>
                <a:spcPts val="3875"/>
              </a:lnSpc>
            </a:pPr>
            <a:r>
              <a:rPr spc="-5" dirty="0">
                <a:solidFill>
                  <a:srgbClr val="C00000"/>
                </a:solidFill>
              </a:rPr>
              <a:t>a </a:t>
            </a:r>
            <a:r>
              <a:rPr spc="-20" dirty="0">
                <a:solidFill>
                  <a:srgbClr val="C00000"/>
                </a:solidFill>
              </a:rPr>
              <a:t>costi </a:t>
            </a:r>
            <a:r>
              <a:rPr spc="-10" dirty="0">
                <a:solidFill>
                  <a:srgbClr val="C00000"/>
                </a:solidFill>
              </a:rPr>
              <a:t>complessivi </a:t>
            </a:r>
            <a:r>
              <a:rPr spc="-5" dirty="0">
                <a:solidFill>
                  <a:srgbClr val="C00000"/>
                </a:solidFill>
              </a:rPr>
              <a:t>industriali del</a:t>
            </a:r>
            <a:r>
              <a:rPr spc="30" dirty="0">
                <a:solidFill>
                  <a:srgbClr val="C00000"/>
                </a:solidFill>
              </a:rPr>
              <a:t> </a:t>
            </a:r>
            <a:r>
              <a:rPr spc="-15" dirty="0">
                <a:solidFill>
                  <a:srgbClr val="C00000"/>
                </a:solidFill>
              </a:rPr>
              <a:t>venduto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9553" y="1475943"/>
            <a:ext cx="9961245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conto economico a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costi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complessivi industriali del venduto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 i costi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classificati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in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relazione alla loro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destinazione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alle diverse funzioni aziendali,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consente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individuare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quali sono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le aree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aziendali efficienti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ed  inefficienti con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riferimento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alla gestione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operativa</a:t>
            </a:r>
            <a:r>
              <a:rPr sz="2400" spc="-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caratteristica.</a:t>
            </a:r>
            <a:endParaRPr sz="2400">
              <a:latin typeface="Calibri"/>
              <a:cs typeface="Calibri"/>
            </a:endParaRPr>
          </a:p>
          <a:p>
            <a:pPr marL="355600" marR="8890" indent="-342900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In questo schema si procede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alla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scomposizione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del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risultato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operativo della 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gestione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caratteristica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(R.O.G.C.),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suddividendo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relativi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componenti negativi  di reddito (ossia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il costo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 venduto)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 costi</a:t>
            </a:r>
            <a:r>
              <a:rPr sz="2400" spc="-7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afferenti:</a:t>
            </a:r>
            <a:endParaRPr sz="24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"/>
              <a:tabLst>
                <a:tab pos="812165" algn="l"/>
                <a:tab pos="81343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l’attività produttiva (costi</a:t>
            </a:r>
            <a:r>
              <a:rPr sz="2400" spc="-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industriali),</a:t>
            </a:r>
            <a:endParaRPr sz="24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buFont typeface="Wingdings"/>
              <a:buChar char=""/>
              <a:tabLst>
                <a:tab pos="812165" algn="l"/>
                <a:tab pos="813435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l’attività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vendita 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distribuzione (costi</a:t>
            </a:r>
            <a:r>
              <a:rPr sz="2400" spc="-4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commerciali)</a:t>
            </a:r>
            <a:endParaRPr sz="2400">
              <a:latin typeface="Calibri"/>
              <a:cs typeface="Calibri"/>
            </a:endParaRPr>
          </a:p>
          <a:p>
            <a:pPr marL="812800" marR="6985" lvl="1" indent="-342900">
              <a:lnSpc>
                <a:spcPct val="100000"/>
              </a:lnSpc>
              <a:buFont typeface="Wingdings"/>
              <a:buChar char=""/>
              <a:tabLst>
                <a:tab pos="812165" algn="l"/>
                <a:tab pos="813435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costi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diversi dai precedenti (costi di amministrazione, generali,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così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via),  pur sempre appartenenti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alla gestione tipica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dell’impresa.</a:t>
            </a:r>
            <a:endParaRPr sz="24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riclassificazione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componenti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reddito avviene per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destinazione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, 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non  per natura,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come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caso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modello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economico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valore</a:t>
            </a:r>
            <a:r>
              <a:rPr sz="2400" spc="-4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aggiunto.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2</a:t>
            </a:r>
            <a:r>
              <a:rPr lang="it-IT" dirty="0"/>
              <a:t>8</a:t>
            </a:r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398014" y="321690"/>
            <a:ext cx="7428230" cy="100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875"/>
              </a:lnSpc>
              <a:spcBef>
                <a:spcPts val="95"/>
              </a:spcBef>
            </a:pPr>
            <a:r>
              <a:rPr sz="3400" b="1" i="1" spc="-5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3400" b="1" i="1" spc="-20" dirty="0">
                <a:solidFill>
                  <a:srgbClr val="44536A"/>
                </a:solidFill>
                <a:latin typeface="Calibri"/>
                <a:cs typeface="Calibri"/>
              </a:rPr>
              <a:t>Conto economico</a:t>
            </a:r>
            <a:r>
              <a:rPr sz="3400" b="1" i="1" spc="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3400" b="1" i="1" spc="-10" dirty="0">
                <a:solidFill>
                  <a:srgbClr val="44536A"/>
                </a:solidFill>
                <a:latin typeface="Calibri"/>
                <a:cs typeface="Calibri"/>
              </a:rPr>
              <a:t>riclassificato</a:t>
            </a:r>
            <a:endParaRPr sz="3400">
              <a:latin typeface="Calibri"/>
              <a:cs typeface="Calibri"/>
            </a:endParaRPr>
          </a:p>
          <a:p>
            <a:pPr algn="ctr">
              <a:lnSpc>
                <a:spcPts val="3875"/>
              </a:lnSpc>
            </a:pPr>
            <a:r>
              <a:rPr sz="3400" b="1" i="1" spc="-5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3400" b="1" i="1" spc="-20" dirty="0">
                <a:solidFill>
                  <a:srgbClr val="C00000"/>
                </a:solidFill>
                <a:latin typeface="Calibri"/>
                <a:cs typeface="Calibri"/>
              </a:rPr>
              <a:t>costi </a:t>
            </a:r>
            <a:r>
              <a:rPr sz="3400" b="1" i="1" spc="-10" dirty="0">
                <a:solidFill>
                  <a:srgbClr val="C00000"/>
                </a:solidFill>
                <a:latin typeface="Calibri"/>
                <a:cs typeface="Calibri"/>
              </a:rPr>
              <a:t>complessivi </a:t>
            </a:r>
            <a:r>
              <a:rPr sz="3400" b="1" i="1" spc="-5" dirty="0">
                <a:solidFill>
                  <a:srgbClr val="C00000"/>
                </a:solidFill>
                <a:latin typeface="Calibri"/>
                <a:cs typeface="Calibri"/>
              </a:rPr>
              <a:t>industriali del</a:t>
            </a:r>
            <a:r>
              <a:rPr sz="3400" b="1" i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400" b="1" i="1" spc="-15" dirty="0">
                <a:solidFill>
                  <a:srgbClr val="C00000"/>
                </a:solidFill>
                <a:latin typeface="Calibri"/>
                <a:cs typeface="Calibri"/>
              </a:rPr>
              <a:t>venduto</a:t>
            </a:r>
            <a:endParaRPr sz="3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22462"/>
              </p:ext>
            </p:extLst>
          </p:nvPr>
        </p:nvGraphicFramePr>
        <p:xfrm>
          <a:off x="3017774" y="1371600"/>
          <a:ext cx="6050026" cy="5410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0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7066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RICAVI 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NETTI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VENDITA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7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COSTO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INDUSTRIALE DEL</a:t>
                      </a:r>
                      <a:r>
                        <a:rPr sz="17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VENDUTO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24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700" b="1" i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LORDO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INDUSTRIALE</a:t>
                      </a:r>
                      <a:r>
                        <a:rPr sz="1700" b="1" i="1" spc="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(RLI)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7678">
                <a:tc>
                  <a:txBody>
                    <a:bodyPr/>
                    <a:lstStyle/>
                    <a:p>
                      <a:pPr marL="317500" indent="-21971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–"/>
                        <a:tabLst>
                          <a:tab pos="317500" algn="l"/>
                        </a:tabLst>
                      </a:pP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</a:t>
                      </a:r>
                      <a:r>
                        <a:rPr sz="17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COMMERCIALI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marL="317500" indent="-219710">
                        <a:lnSpc>
                          <a:spcPct val="100000"/>
                        </a:lnSpc>
                        <a:buChar char="–"/>
                        <a:tabLst>
                          <a:tab pos="317500" algn="l"/>
                        </a:tabLst>
                      </a:pP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</a:t>
                      </a:r>
                      <a:r>
                        <a:rPr sz="17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AMMINISTRATIVI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24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7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OPERATIVO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DELLA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 </a:t>
                      </a:r>
                      <a:r>
                        <a:rPr sz="17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CARATTERISTICA</a:t>
                      </a:r>
                      <a:r>
                        <a:rPr sz="1700" b="1" i="1" spc="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(ROGC)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4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+ </a:t>
                      </a: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PROVENTI</a:t>
                      </a:r>
                      <a:r>
                        <a:rPr lang="it-IT" sz="1700" spc="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DELLA GESTIONE ACCESSORIA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lang="it-IT" sz="17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– </a:t>
                      </a: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ONERI</a:t>
                      </a:r>
                      <a:r>
                        <a:rPr lang="it-IT" sz="1700" spc="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DELLA GESTIONE ACCESSORIA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7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b="1" i="1" spc="-10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= REDDITO </a:t>
                      </a:r>
                      <a:r>
                        <a:rPr lang="it-IT" sz="1700" b="1" i="1" spc="-25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OPERATIVO AZIENDALE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5597333"/>
                  </a:ext>
                </a:extLst>
              </a:tr>
              <a:tr h="5594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+ </a:t>
                      </a: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PROVENTI</a:t>
                      </a:r>
                      <a:r>
                        <a:rPr lang="it-IT" sz="1700" spc="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FINANZIARI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lang="it-IT" sz="17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– </a:t>
                      </a: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ONERI</a:t>
                      </a:r>
                      <a:r>
                        <a:rPr lang="it-IT" sz="1700" spc="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FINANZIARI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9317637"/>
                  </a:ext>
                </a:extLst>
              </a:tr>
              <a:tr h="357861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7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LORDO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COMPETENZA</a:t>
                      </a:r>
                      <a:r>
                        <a:rPr sz="1700" b="1" i="1" spc="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(RLC)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767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PROVENTI</a:t>
                      </a:r>
                      <a:r>
                        <a:rPr sz="1700" spc="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ONERI</a:t>
                      </a:r>
                      <a:r>
                        <a:rPr sz="17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724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ANTE IMPOSTE</a:t>
                      </a:r>
                      <a:r>
                        <a:rPr sz="1700" b="1" i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(RAI)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724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IMPOSTE SUL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REDDITO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248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NETTO</a:t>
                      </a:r>
                      <a:r>
                        <a:rPr sz="1700" b="1" i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(RN)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lang="it-IT" dirty="0"/>
              <a:t>30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5654" y="321690"/>
            <a:ext cx="7089140" cy="100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ts val="3875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economico</a:t>
            </a:r>
            <a:r>
              <a:rPr spc="35" dirty="0"/>
              <a:t> </a:t>
            </a:r>
            <a:r>
              <a:rPr spc="-10" dirty="0"/>
              <a:t>riclassificato</a:t>
            </a:r>
          </a:p>
          <a:p>
            <a:pPr algn="ctr">
              <a:lnSpc>
                <a:spcPts val="3875"/>
              </a:lnSpc>
            </a:pPr>
            <a:r>
              <a:rPr spc="-5" dirty="0">
                <a:solidFill>
                  <a:srgbClr val="C00000"/>
                </a:solidFill>
              </a:rPr>
              <a:t>a </a:t>
            </a:r>
            <a:r>
              <a:rPr spc="-20" dirty="0">
                <a:solidFill>
                  <a:srgbClr val="C00000"/>
                </a:solidFill>
              </a:rPr>
              <a:t>costi </a:t>
            </a:r>
            <a:r>
              <a:rPr spc="-10" dirty="0">
                <a:solidFill>
                  <a:srgbClr val="C00000"/>
                </a:solidFill>
              </a:rPr>
              <a:t>complessivi variabili </a:t>
            </a:r>
            <a:r>
              <a:rPr spc="-5" dirty="0">
                <a:solidFill>
                  <a:srgbClr val="C00000"/>
                </a:solidFill>
              </a:rPr>
              <a:t>del</a:t>
            </a:r>
            <a:r>
              <a:rPr spc="100" dirty="0">
                <a:solidFill>
                  <a:srgbClr val="C00000"/>
                </a:solidFill>
              </a:rPr>
              <a:t> </a:t>
            </a:r>
            <a:r>
              <a:rPr spc="-15" dirty="0">
                <a:solidFill>
                  <a:srgbClr val="C00000"/>
                </a:solidFill>
              </a:rPr>
              <a:t>venduto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9553" y="1803273"/>
            <a:ext cx="8637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  <a:tab pos="688975" algn="l"/>
                <a:tab pos="1588135" algn="l"/>
                <a:tab pos="3140075" algn="l"/>
                <a:tab pos="3472179" algn="l"/>
                <a:tab pos="4239260" algn="l"/>
                <a:tab pos="5855970" algn="l"/>
                <a:tab pos="7020559" algn="l"/>
                <a:tab pos="759079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	conto	ec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nomic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o	a	costi	co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plessiv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	variabili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	venduto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7250" y="1803273"/>
            <a:ext cx="116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consente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9553" y="2169032"/>
            <a:ext cx="996188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  <a:tabLst>
                <a:tab pos="2310765" algn="l"/>
                <a:tab pos="6615430" algn="l"/>
                <a:tab pos="8065770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all’analista</a:t>
            </a:r>
            <a:r>
              <a:rPr sz="2400" spc="43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	bilancio  di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valutare</a:t>
            </a:r>
            <a:r>
              <a:rPr sz="2400" spc="28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</a:t>
            </a:r>
            <a:r>
              <a:rPr sz="2400" spc="45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flessibilità	strutturale	dell’impresa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</a:t>
            </a:r>
            <a:r>
              <a:rPr sz="2400" spc="38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quindi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l’impatto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sulla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redditività aziendale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variazioni dei volumi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produttivi.</a:t>
            </a:r>
            <a:endParaRPr sz="24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struttura 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economico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 costi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complessivi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variabili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venduto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  basa sulla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distinzione tra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costi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fissi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 costi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variabili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;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riferimento ad un  determinato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arco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temporale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una determinata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capacità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produttiva  istallata,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costi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dicono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variabili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variano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proporzionalmente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rispetto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alle  variazioni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 volume della produzione; gli stessi si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dicono,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invece,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fissi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(o  costanti)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se non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risentono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variazioni in</a:t>
            </a:r>
            <a:r>
              <a:rPr sz="2400" spc="-4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parola.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1</a:t>
            </a:r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565654" y="7747"/>
            <a:ext cx="7089140" cy="100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ts val="3875"/>
              </a:lnSpc>
              <a:spcBef>
                <a:spcPts val="95"/>
              </a:spcBef>
            </a:pPr>
            <a:r>
              <a:rPr sz="3400" b="1" i="1" spc="-5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3400" b="1" i="1" spc="-20" dirty="0">
                <a:solidFill>
                  <a:srgbClr val="44536A"/>
                </a:solidFill>
                <a:latin typeface="Calibri"/>
                <a:cs typeface="Calibri"/>
              </a:rPr>
              <a:t>Conto economico</a:t>
            </a:r>
            <a:r>
              <a:rPr sz="3400" b="1" i="1" spc="3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3400" b="1" i="1" spc="-10" dirty="0">
                <a:solidFill>
                  <a:srgbClr val="44536A"/>
                </a:solidFill>
                <a:latin typeface="Calibri"/>
                <a:cs typeface="Calibri"/>
              </a:rPr>
              <a:t>riclassificato</a:t>
            </a:r>
            <a:endParaRPr sz="3400">
              <a:latin typeface="Calibri"/>
              <a:cs typeface="Calibri"/>
            </a:endParaRPr>
          </a:p>
          <a:p>
            <a:pPr algn="ctr">
              <a:lnSpc>
                <a:spcPts val="3875"/>
              </a:lnSpc>
            </a:pPr>
            <a:r>
              <a:rPr sz="3400" b="1" i="1" spc="-5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3400" b="1" i="1" spc="-20" dirty="0">
                <a:solidFill>
                  <a:srgbClr val="C00000"/>
                </a:solidFill>
                <a:latin typeface="Calibri"/>
                <a:cs typeface="Calibri"/>
              </a:rPr>
              <a:t>costi </a:t>
            </a:r>
            <a:r>
              <a:rPr sz="3400" b="1" i="1" spc="-10" dirty="0">
                <a:solidFill>
                  <a:srgbClr val="C00000"/>
                </a:solidFill>
                <a:latin typeface="Calibri"/>
                <a:cs typeface="Calibri"/>
              </a:rPr>
              <a:t>complessivi variabili </a:t>
            </a:r>
            <a:r>
              <a:rPr sz="3400" b="1" i="1" spc="-5" dirty="0">
                <a:solidFill>
                  <a:srgbClr val="C00000"/>
                </a:solidFill>
                <a:latin typeface="Calibri"/>
                <a:cs typeface="Calibri"/>
              </a:rPr>
              <a:t>del</a:t>
            </a:r>
            <a:r>
              <a:rPr sz="3400" b="1" i="1" spc="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400" b="1" i="1" spc="-15" dirty="0">
                <a:solidFill>
                  <a:srgbClr val="C00000"/>
                </a:solidFill>
                <a:latin typeface="Calibri"/>
                <a:cs typeface="Calibri"/>
              </a:rPr>
              <a:t>venduto</a:t>
            </a:r>
            <a:endParaRPr sz="3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26289"/>
              </p:ext>
            </p:extLst>
          </p:nvPr>
        </p:nvGraphicFramePr>
        <p:xfrm>
          <a:off x="2707639" y="1060704"/>
          <a:ext cx="7066280" cy="5797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66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RICAVI 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NETTI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VENDITA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VARIABILI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DEL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VENDUTO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(costi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variabili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commerciali 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7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industriali)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MARGINE </a:t>
                      </a: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CONTRIBUZIONE </a:t>
                      </a: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AI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FISSI</a:t>
                      </a:r>
                      <a:r>
                        <a:rPr sz="1700" b="1" i="1" spc="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(MDC)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317500" indent="-219710">
                        <a:lnSpc>
                          <a:spcPct val="100000"/>
                        </a:lnSpc>
                        <a:spcBef>
                          <a:spcPts val="245"/>
                        </a:spcBef>
                        <a:buChar char="–"/>
                        <a:tabLst>
                          <a:tab pos="317500" algn="l"/>
                        </a:tabLst>
                      </a:pP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FISSI</a:t>
                      </a:r>
                      <a:r>
                        <a:rPr sz="17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INDUSTRIALI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  <a:p>
                      <a:pPr marL="317500" indent="-219710">
                        <a:lnSpc>
                          <a:spcPct val="100000"/>
                        </a:lnSpc>
                        <a:buChar char="–"/>
                        <a:tabLst>
                          <a:tab pos="317500" algn="l"/>
                        </a:tabLst>
                      </a:pP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FISSI</a:t>
                      </a:r>
                      <a:r>
                        <a:rPr sz="17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COMMERCIALI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  <a:p>
                      <a:pPr marL="317500" indent="-219710">
                        <a:lnSpc>
                          <a:spcPct val="100000"/>
                        </a:lnSpc>
                        <a:buChar char="–"/>
                        <a:tabLst>
                          <a:tab pos="317500" algn="l"/>
                        </a:tabLst>
                      </a:pP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FISSI</a:t>
                      </a:r>
                      <a:r>
                        <a:rPr sz="17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AMMINISTRATIVI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7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OPERATIVO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DELLA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 </a:t>
                      </a:r>
                      <a:r>
                        <a:rPr sz="17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CARATTERISTICA</a:t>
                      </a:r>
                      <a:r>
                        <a:rPr sz="1700" b="1" i="1" spc="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(ROGC)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1411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Calibri"/>
                          <a:ea typeface="+mn-ea"/>
                          <a:cs typeface="Calibri"/>
                        </a:rPr>
                        <a:t>+ PROVENTI DELLA GESTIONE CARATTERISTICA</a:t>
                      </a: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Calibri"/>
                          <a:ea typeface="+mn-ea"/>
                          <a:cs typeface="Calibri"/>
                        </a:rPr>
                        <a:t>- ONERI DELLA GESTIONE CARATTERISTICA</a:t>
                      </a:r>
                      <a:endParaRPr sz="1700" spc="-10" dirty="0">
                        <a:solidFill>
                          <a:srgbClr val="1F3863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b="1" i="1" spc="-10" dirty="0">
                          <a:solidFill>
                            <a:srgbClr val="C00000"/>
                          </a:solidFill>
                          <a:latin typeface="Calibri"/>
                          <a:ea typeface="+mn-ea"/>
                          <a:cs typeface="Calibri"/>
                        </a:rPr>
                        <a:t>= R</a:t>
                      </a:r>
                      <a:r>
                        <a:rPr lang="it-IT" sz="1700" b="1" i="1" spc="-1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alibri"/>
                        </a:rPr>
                        <a:t>EDDITO OPERATIVO AZIENDALE</a:t>
                      </a:r>
                      <a:endParaRPr sz="1700" b="1" i="1" spc="-1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822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7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+ </a:t>
                      </a: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PROVENTI</a:t>
                      </a:r>
                      <a:r>
                        <a:rPr lang="it-IT" sz="1700" spc="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FINANZIARI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lang="it-IT" sz="17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– </a:t>
                      </a:r>
                      <a:r>
                        <a:rPr lang="it-IT" sz="17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ONERI</a:t>
                      </a:r>
                      <a:r>
                        <a:rPr lang="it-IT" sz="1700" spc="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FINANZIARI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180478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9779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i="1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= </a:t>
                      </a:r>
                      <a:r>
                        <a:rPr lang="it-IT" sz="1700" b="1" i="1" spc="-10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REDDITO </a:t>
                      </a:r>
                      <a:r>
                        <a:rPr lang="it-IT" sz="1700" b="1" i="1" spc="-15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LORDO </a:t>
                      </a:r>
                      <a:r>
                        <a:rPr lang="it-IT" sz="1700" b="1" i="1" spc="-5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DI </a:t>
                      </a:r>
                      <a:r>
                        <a:rPr lang="it-IT" sz="1700" b="1" i="1" spc="-10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COMPETENZA</a:t>
                      </a:r>
                      <a:r>
                        <a:rPr lang="it-IT" sz="1700" b="1" i="1" spc="35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700" b="1" i="1" spc="-15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(RLC)</a:t>
                      </a:r>
                      <a:endParaRPr lang="it-IT" sz="17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0436221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PROVENTI</a:t>
                      </a:r>
                      <a:r>
                        <a:rPr sz="1700" spc="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7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ONERI</a:t>
                      </a:r>
                      <a:r>
                        <a:rPr sz="17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ANTE IMPOSTE</a:t>
                      </a:r>
                      <a:r>
                        <a:rPr sz="1700" b="1" i="1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(RAI)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7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IMPOSTE </a:t>
                      </a:r>
                      <a:r>
                        <a:rPr sz="17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SUL</a:t>
                      </a:r>
                      <a:r>
                        <a:rPr sz="17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REDDITO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7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7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NETTO</a:t>
                      </a:r>
                      <a:r>
                        <a:rPr sz="1700" b="1" i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(RN)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3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0" algn="ctr">
              <a:lnSpc>
                <a:spcPts val="3875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economico</a:t>
            </a:r>
            <a:r>
              <a:rPr spc="30" dirty="0"/>
              <a:t> </a:t>
            </a:r>
            <a:r>
              <a:rPr spc="-10" dirty="0"/>
              <a:t>riclassificato</a:t>
            </a:r>
          </a:p>
          <a:p>
            <a:pPr marL="31750" algn="ctr">
              <a:lnSpc>
                <a:spcPts val="3875"/>
              </a:lnSpc>
            </a:pPr>
            <a:r>
              <a:rPr spc="-5" dirty="0">
                <a:solidFill>
                  <a:srgbClr val="C00000"/>
                </a:solidFill>
              </a:rPr>
              <a:t>a valore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spc="-15" dirty="0">
                <a:solidFill>
                  <a:srgbClr val="C00000"/>
                </a:solidFill>
              </a:rPr>
              <a:t>aggiunto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5072" y="1833498"/>
            <a:ext cx="995997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La riclassificazione del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economico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valore aggiunto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consente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verificare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se l’impresa produce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ricchezza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in termini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reddituali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4965" marR="5715" indent="-342265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Il “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valore aggiunto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” rappresenta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maggior valore imputabile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al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prodotto 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realizzato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rispetto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sommatoria dei valori dei fattori produttivi acquisiti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esternamente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da terze economie,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impiegati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per</a:t>
            </a:r>
            <a:r>
              <a:rPr sz="2400" spc="-3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produrlo.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4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2310" y="129031"/>
            <a:ext cx="5739130" cy="100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875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20" dirty="0"/>
              <a:t>Conto economico</a:t>
            </a:r>
            <a:r>
              <a:rPr spc="30" dirty="0"/>
              <a:t> </a:t>
            </a:r>
            <a:r>
              <a:rPr spc="-10" dirty="0"/>
              <a:t>riclassificato</a:t>
            </a:r>
          </a:p>
          <a:p>
            <a:pPr algn="ctr">
              <a:lnSpc>
                <a:spcPts val="3875"/>
              </a:lnSpc>
            </a:pPr>
            <a:r>
              <a:rPr spc="-5" dirty="0">
                <a:solidFill>
                  <a:srgbClr val="C00000"/>
                </a:solidFill>
              </a:rPr>
              <a:t>a valore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spc="-15" dirty="0">
                <a:solidFill>
                  <a:srgbClr val="C00000"/>
                </a:solidFill>
              </a:rPr>
              <a:t>aggiunto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98044"/>
              </p:ext>
            </p:extLst>
          </p:nvPr>
        </p:nvGraphicFramePr>
        <p:xfrm>
          <a:off x="2578735" y="1093734"/>
          <a:ext cx="7066280" cy="5750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66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26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15" dirty="0">
                          <a:solidFill>
                            <a:srgbClr val="C00000"/>
                          </a:solidFill>
                          <a:latin typeface="Calibri"/>
                          <a:ea typeface="+mn-ea"/>
                          <a:cs typeface="Calibri"/>
                        </a:rPr>
                        <a:t>+ VALORE DELLA PRODUZIONE DELL’ESERCIZIO (VP)</a:t>
                      </a: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6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DEI </a:t>
                      </a:r>
                      <a:r>
                        <a:rPr sz="1600" spc="-4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FATTORI </a:t>
                      </a:r>
                      <a:r>
                        <a:rPr sz="16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PRODUTTIVI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ESTERNI (acquisti </a:t>
                      </a:r>
                      <a:r>
                        <a:rPr sz="16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sz="1600" spc="8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fornitori)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6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VALORE </a:t>
                      </a:r>
                      <a:r>
                        <a:rPr sz="16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AGGIUNTO</a:t>
                      </a:r>
                      <a:r>
                        <a:rPr sz="1600" b="1" i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(VA)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COSTI </a:t>
                      </a:r>
                      <a:r>
                        <a:rPr sz="16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6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PERSONALE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MARGINE </a:t>
                      </a:r>
                      <a:r>
                        <a:rPr sz="16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OPERATIVO </a:t>
                      </a:r>
                      <a:r>
                        <a:rPr sz="16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LORDO</a:t>
                      </a:r>
                      <a:r>
                        <a:rPr sz="1600" b="1" i="1" spc="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(MOL)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6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AMMORTAMENTI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600" b="1" i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OPERATIVO </a:t>
                      </a:r>
                      <a:r>
                        <a:rPr sz="16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DELLA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GESTIONE </a:t>
                      </a:r>
                      <a:r>
                        <a:rPr sz="16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CARATTERISTICA</a:t>
                      </a:r>
                      <a:r>
                        <a:rPr sz="1600" b="1" i="1" spc="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(ROGC)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28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6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+/- </a:t>
                      </a:r>
                      <a:r>
                        <a:rPr lang="it-IT" sz="16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PROVENTI</a:t>
                      </a:r>
                      <a:r>
                        <a:rPr lang="it-IT" sz="1600" spc="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/ O</a:t>
                      </a:r>
                      <a:r>
                        <a:rPr lang="it-IT" sz="16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NERI</a:t>
                      </a:r>
                      <a:r>
                        <a:rPr lang="it-IT" sz="1600" spc="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DELLA GESTIONE ACCESSORIA</a:t>
                      </a:r>
                      <a:endParaRPr lang="it-IT" sz="16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542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lang="it-IT" sz="1600" b="1" i="1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= </a:t>
                      </a:r>
                      <a:r>
                        <a:rPr lang="it-IT" sz="1600" b="1" i="1" spc="-10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REDDITO </a:t>
                      </a:r>
                      <a:r>
                        <a:rPr lang="it-IT" sz="1600" b="1" i="1" spc="-25" dirty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OPERATIVO AZIENDALE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8496559"/>
                  </a:ext>
                </a:extLst>
              </a:tr>
              <a:tr h="507403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it-IT" sz="16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+ </a:t>
                      </a:r>
                      <a:r>
                        <a:rPr lang="it-IT" sz="16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PROVENTI</a:t>
                      </a:r>
                      <a:r>
                        <a:rPr lang="it-IT" sz="1600" spc="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FINANZIARI</a:t>
                      </a:r>
                      <a:endParaRPr lang="it-IT" sz="1600" dirty="0">
                        <a:latin typeface="+mn-lt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lang="it-IT" sz="160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– </a:t>
                      </a:r>
                      <a:r>
                        <a:rPr lang="it-IT" sz="1600" spc="-10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ONERI</a:t>
                      </a:r>
                      <a:r>
                        <a:rPr lang="it-IT" sz="1600" spc="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it-IT" sz="1600" spc="-5" dirty="0">
                          <a:solidFill>
                            <a:srgbClr val="1F3863"/>
                          </a:solidFill>
                          <a:latin typeface="+mn-lt"/>
                          <a:cs typeface="Calibri"/>
                        </a:rPr>
                        <a:t>FINANZIARI</a:t>
                      </a:r>
                      <a:endParaRPr lang="it-IT" sz="1600" dirty="0">
                        <a:latin typeface="+mn-lt"/>
                        <a:cs typeface="Calibri"/>
                      </a:endParaRPr>
                    </a:p>
                  </a:txBody>
                  <a:tcPr marL="0" marR="0" marT="311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1984266"/>
                  </a:ext>
                </a:extLst>
              </a:tr>
              <a:tr h="3626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6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LORDO </a:t>
                      </a:r>
                      <a:r>
                        <a:rPr sz="16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COMPETENZA</a:t>
                      </a:r>
                      <a:r>
                        <a:rPr sz="1600" b="1" i="1" spc="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(RLC)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5403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PROVENTI</a:t>
                      </a:r>
                      <a:r>
                        <a:rPr sz="1600" spc="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ONERI</a:t>
                      </a:r>
                      <a:r>
                        <a:rPr sz="16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STRAORDINARI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26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</a:t>
                      </a:r>
                      <a:r>
                        <a:rPr sz="16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ANTE IMPOSTE</a:t>
                      </a:r>
                      <a:r>
                        <a:rPr sz="1600" b="1" i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(RAI)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6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16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IMPOSTE SUL</a:t>
                      </a:r>
                      <a:r>
                        <a:rPr sz="16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REDDITO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2697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i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= </a:t>
                      </a:r>
                      <a:r>
                        <a:rPr sz="1600" b="1" i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REDDITO NETTO</a:t>
                      </a:r>
                      <a:r>
                        <a:rPr sz="1600" b="1" i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(RN)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lang="it-IT" dirty="0"/>
              <a:t>36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9997" y="321690"/>
            <a:ext cx="9219565" cy="14757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indent="149796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25" dirty="0"/>
              <a:t>Stato </a:t>
            </a:r>
            <a:r>
              <a:rPr spc="-10" dirty="0"/>
              <a:t>patrimoniale riclassificato  </a:t>
            </a:r>
            <a:r>
              <a:rPr i="1" spc="-15" dirty="0">
                <a:solidFill>
                  <a:srgbClr val="C00000"/>
                </a:solidFill>
              </a:rPr>
              <a:t>secondo </a:t>
            </a:r>
            <a:r>
              <a:rPr i="1" spc="-5" dirty="0">
                <a:solidFill>
                  <a:srgbClr val="C00000"/>
                </a:solidFill>
              </a:rPr>
              <a:t>il </a:t>
            </a:r>
            <a:r>
              <a:rPr i="1" spc="-10" dirty="0">
                <a:solidFill>
                  <a:srgbClr val="C00000"/>
                </a:solidFill>
              </a:rPr>
              <a:t>criterio </a:t>
            </a:r>
            <a:r>
              <a:rPr i="1" spc="-5" dirty="0">
                <a:solidFill>
                  <a:srgbClr val="C00000"/>
                </a:solidFill>
              </a:rPr>
              <a:t>di </a:t>
            </a:r>
            <a:r>
              <a:rPr i="1" spc="-10" dirty="0">
                <a:solidFill>
                  <a:srgbClr val="C00000"/>
                </a:solidFill>
              </a:rPr>
              <a:t>liquidità/esigibilità</a:t>
            </a:r>
            <a:r>
              <a:rPr i="1" spc="100" dirty="0">
                <a:solidFill>
                  <a:srgbClr val="C00000"/>
                </a:solidFill>
              </a:rPr>
              <a:t> </a:t>
            </a:r>
            <a:r>
              <a:rPr i="1" spc="-15" dirty="0">
                <a:solidFill>
                  <a:srgbClr val="C00000"/>
                </a:solidFill>
              </a:rPr>
              <a:t>decrescenti</a:t>
            </a:r>
          </a:p>
          <a:p>
            <a:pPr marL="6985" algn="ctr">
              <a:lnSpc>
                <a:spcPts val="3620"/>
              </a:lnSpc>
            </a:pPr>
            <a:r>
              <a:rPr spc="-5" dirty="0">
                <a:solidFill>
                  <a:srgbClr val="C00000"/>
                </a:solidFill>
              </a:rPr>
              <a:t>(finanziario)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Secondo</a:t>
            </a:r>
            <a:r>
              <a:rPr spc="229" dirty="0"/>
              <a:t> </a:t>
            </a:r>
            <a:r>
              <a:rPr dirty="0"/>
              <a:t>il</a:t>
            </a:r>
            <a:r>
              <a:rPr spc="235" dirty="0"/>
              <a:t> </a:t>
            </a:r>
            <a:r>
              <a:rPr dirty="0"/>
              <a:t>modello</a:t>
            </a:r>
            <a:r>
              <a:rPr spc="225" dirty="0"/>
              <a:t> </a:t>
            </a:r>
            <a:r>
              <a:rPr spc="-5" dirty="0"/>
              <a:t>“finanziario”</a:t>
            </a:r>
            <a:r>
              <a:rPr spc="250" dirty="0"/>
              <a:t> </a:t>
            </a:r>
            <a:r>
              <a:rPr spc="-10" dirty="0"/>
              <a:t>di</a:t>
            </a:r>
            <a:r>
              <a:rPr spc="235" dirty="0"/>
              <a:t> </a:t>
            </a:r>
            <a:r>
              <a:rPr spc="-5" dirty="0"/>
              <a:t>riclassificazione</a:t>
            </a:r>
            <a:r>
              <a:rPr spc="250" dirty="0"/>
              <a:t> </a:t>
            </a:r>
            <a:r>
              <a:rPr spc="-5" dirty="0"/>
              <a:t>dello</a:t>
            </a:r>
            <a:r>
              <a:rPr spc="240" dirty="0"/>
              <a:t> </a:t>
            </a:r>
            <a:r>
              <a:rPr spc="-25" dirty="0"/>
              <a:t>stato</a:t>
            </a:r>
            <a:r>
              <a:rPr spc="229" dirty="0"/>
              <a:t> </a:t>
            </a:r>
            <a:r>
              <a:rPr spc="-10" dirty="0"/>
              <a:t>patrimoniale,</a:t>
            </a:r>
            <a:r>
              <a:rPr spc="250" dirty="0"/>
              <a:t> </a:t>
            </a:r>
            <a:r>
              <a:rPr dirty="0"/>
              <a:t>le</a:t>
            </a:r>
          </a:p>
          <a:p>
            <a:pPr marL="12700">
              <a:lnSpc>
                <a:spcPct val="100000"/>
              </a:lnSpc>
            </a:pPr>
            <a:r>
              <a:rPr spc="-15" dirty="0">
                <a:solidFill>
                  <a:srgbClr val="C00000"/>
                </a:solidFill>
              </a:rPr>
              <a:t>attività </a:t>
            </a:r>
            <a:r>
              <a:rPr spc="-5" dirty="0"/>
              <a:t>sono ripartite </a:t>
            </a:r>
            <a:r>
              <a:rPr dirty="0"/>
              <a:t>in </a:t>
            </a:r>
            <a:r>
              <a:rPr spc="-5" dirty="0"/>
              <a:t>due </a:t>
            </a:r>
            <a:r>
              <a:rPr spc="-10" dirty="0"/>
              <a:t>grandi</a:t>
            </a:r>
            <a:r>
              <a:rPr spc="-40" dirty="0"/>
              <a:t> </a:t>
            </a:r>
            <a:r>
              <a:rPr dirty="0"/>
              <a:t>classi:</a:t>
            </a: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dirty="0"/>
              <a:t>le </a:t>
            </a:r>
            <a:r>
              <a:rPr spc="-15" dirty="0"/>
              <a:t>attività </a:t>
            </a:r>
            <a:r>
              <a:rPr dirty="0"/>
              <a:t>a </a:t>
            </a:r>
            <a:r>
              <a:rPr spc="-15" dirty="0">
                <a:solidFill>
                  <a:srgbClr val="C00000"/>
                </a:solidFill>
              </a:rPr>
              <a:t>breve </a:t>
            </a:r>
            <a:r>
              <a:rPr spc="-5" dirty="0">
                <a:solidFill>
                  <a:srgbClr val="C00000"/>
                </a:solidFill>
              </a:rPr>
              <a:t>termine</a:t>
            </a:r>
            <a:r>
              <a:rPr spc="-5" dirty="0"/>
              <a:t>, </a:t>
            </a:r>
            <a:r>
              <a:rPr dirty="0"/>
              <a:t>che </a:t>
            </a:r>
            <a:r>
              <a:rPr spc="-10" dirty="0"/>
              <a:t>ricomprendono tutti </a:t>
            </a:r>
            <a:r>
              <a:rPr dirty="0"/>
              <a:t>gli </a:t>
            </a:r>
            <a:r>
              <a:rPr spc="-10" dirty="0"/>
              <a:t>investimenti  potenzialmente </a:t>
            </a:r>
            <a:r>
              <a:rPr spc="-15" dirty="0"/>
              <a:t>trasformabili </a:t>
            </a:r>
            <a:r>
              <a:rPr dirty="0"/>
              <a:t>in </a:t>
            </a:r>
            <a:r>
              <a:rPr spc="-20" dirty="0"/>
              <a:t>forma </a:t>
            </a:r>
            <a:r>
              <a:rPr dirty="0"/>
              <a:t>liquida </a:t>
            </a:r>
            <a:r>
              <a:rPr spc="-30" dirty="0"/>
              <a:t>nell’arco </a:t>
            </a:r>
            <a:r>
              <a:rPr spc="-5" dirty="0"/>
              <a:t>di </a:t>
            </a:r>
            <a:r>
              <a:rPr dirty="0"/>
              <a:t>un </a:t>
            </a:r>
            <a:r>
              <a:rPr spc="-5" dirty="0"/>
              <a:t>periodo  </a:t>
            </a:r>
            <a:r>
              <a:rPr spc="-15" dirty="0"/>
              <a:t>amministrativo, </a:t>
            </a:r>
            <a:r>
              <a:rPr spc="-5" dirty="0"/>
              <a:t>pari </a:t>
            </a:r>
            <a:r>
              <a:rPr dirty="0"/>
              <a:t>a </a:t>
            </a:r>
            <a:r>
              <a:rPr spc="-5" dirty="0"/>
              <a:t>12</a:t>
            </a:r>
            <a:r>
              <a:rPr spc="-30" dirty="0"/>
              <a:t> </a:t>
            </a:r>
            <a:r>
              <a:rPr dirty="0"/>
              <a:t>mesi;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14138" y="3807714"/>
            <a:ext cx="10077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mi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9553" y="3807714"/>
            <a:ext cx="37871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  <a:tab pos="781685" algn="l"/>
                <a:tab pos="1806575" algn="l"/>
                <a:tab pos="1850389" algn="l"/>
                <a:tab pos="2074545" algn="l"/>
                <a:tab pos="2200910" algn="l"/>
              </a:tabLst>
            </a:pP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le	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tivi</a:t>
            </a:r>
            <a:r>
              <a:rPr sz="2400" spc="-30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à		a		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medio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lun</a:t>
            </a:r>
            <a:r>
              <a:rPr sz="2400" spc="-15" dirty="0">
                <a:solidFill>
                  <a:srgbClr val="C00000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o 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accolgono	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	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restanti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4804" y="4173473"/>
            <a:ext cx="1625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sz="2400" spc="-40" dirty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sz="2400" spc="-30" dirty="0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time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1982" y="3807714"/>
            <a:ext cx="49536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100"/>
              </a:spcBef>
              <a:tabLst>
                <a:tab pos="619125" algn="l"/>
                <a:tab pos="1530350" algn="l"/>
                <a:tab pos="1801495" algn="l"/>
                <a:tab pos="2306320" algn="l"/>
                <a:tab pos="2824480" algn="l"/>
                <a:tab pos="3460115" algn="l"/>
                <a:tab pos="3580765" algn="l"/>
                <a:tab pos="4499610" algn="l"/>
              </a:tabLst>
            </a:pP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(o	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a</a:t>
            </a:r>
            <a:r>
              <a:rPr sz="2400" spc="-40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</a:t>
            </a:r>
            <a:r>
              <a:rPr sz="2400" spc="-30" dirty="0">
                <a:solidFill>
                  <a:srgbClr val="1F3863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o	immobiliz</a:t>
            </a:r>
            <a:r>
              <a:rPr sz="2400" spc="-50" dirty="0">
                <a:solidFill>
                  <a:srgbClr val="1F3863"/>
                </a:solidFill>
                <a:latin typeface="Calibri"/>
                <a:cs typeface="Calibri"/>
              </a:rPr>
              <a:t>z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at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o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o)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,	che  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caratterizzati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da	un	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ciclo	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48418" y="4173473"/>
            <a:ext cx="962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realizzo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2478" y="4539234"/>
            <a:ext cx="2600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superiore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ai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12</a:t>
            </a:r>
            <a:r>
              <a:rPr sz="2400" spc="-6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mesi.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7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9997" y="321690"/>
            <a:ext cx="9219565" cy="14757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indent="149796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25" dirty="0"/>
              <a:t>Stato </a:t>
            </a:r>
            <a:r>
              <a:rPr spc="-10" dirty="0"/>
              <a:t>patrimoniale riclassificato  </a:t>
            </a:r>
            <a:r>
              <a:rPr i="1" spc="-15" dirty="0">
                <a:solidFill>
                  <a:srgbClr val="C00000"/>
                </a:solidFill>
              </a:rPr>
              <a:t>secondo </a:t>
            </a:r>
            <a:r>
              <a:rPr i="1" spc="-5" dirty="0">
                <a:solidFill>
                  <a:srgbClr val="C00000"/>
                </a:solidFill>
              </a:rPr>
              <a:t>il </a:t>
            </a:r>
            <a:r>
              <a:rPr i="1" spc="-10" dirty="0">
                <a:solidFill>
                  <a:srgbClr val="C00000"/>
                </a:solidFill>
              </a:rPr>
              <a:t>criterio </a:t>
            </a:r>
            <a:r>
              <a:rPr i="1" spc="-5" dirty="0">
                <a:solidFill>
                  <a:srgbClr val="C00000"/>
                </a:solidFill>
              </a:rPr>
              <a:t>di </a:t>
            </a:r>
            <a:r>
              <a:rPr i="1" spc="-10" dirty="0">
                <a:solidFill>
                  <a:srgbClr val="C00000"/>
                </a:solidFill>
              </a:rPr>
              <a:t>liquidità/esigibilità</a:t>
            </a:r>
            <a:r>
              <a:rPr i="1" spc="100" dirty="0">
                <a:solidFill>
                  <a:srgbClr val="C00000"/>
                </a:solidFill>
              </a:rPr>
              <a:t> </a:t>
            </a:r>
            <a:r>
              <a:rPr i="1" spc="-15" dirty="0">
                <a:solidFill>
                  <a:srgbClr val="C00000"/>
                </a:solidFill>
              </a:rPr>
              <a:t>decrescenti</a:t>
            </a:r>
          </a:p>
          <a:p>
            <a:pPr marL="6985" algn="ctr">
              <a:lnSpc>
                <a:spcPts val="3620"/>
              </a:lnSpc>
            </a:pPr>
            <a:r>
              <a:rPr spc="-5" dirty="0">
                <a:solidFill>
                  <a:srgbClr val="C00000"/>
                </a:solidFill>
              </a:rPr>
              <a:t>(finanziario)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9553" y="2140076"/>
            <a:ext cx="996188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Anche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valori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del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passivo,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 cioè le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passività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 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mezzi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propri,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sono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distinte, con 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medesima logica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utilizzata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per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le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attività,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passività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a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breve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termine, 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passività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medio-lungo termine (o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passività consolidate)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mezzi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propri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(o 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patrimonio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netto):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6235" algn="l"/>
                <a:tab pos="715010" algn="l"/>
                <a:tab pos="1917700" algn="l"/>
                <a:tab pos="2200910" algn="l"/>
                <a:tab pos="3037840" algn="l"/>
                <a:tab pos="4156710" algn="l"/>
                <a:tab pos="6037580" algn="l"/>
                <a:tab pos="6706870" algn="l"/>
                <a:tab pos="6912609" algn="l"/>
                <a:tab pos="7764145" algn="l"/>
                <a:tab pos="8038465" algn="l"/>
                <a:tab pos="8534400" algn="l"/>
                <a:tab pos="9791700" algn="l"/>
              </a:tabLst>
            </a:pP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le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pass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vi</a:t>
            </a:r>
            <a:r>
              <a:rPr sz="2400" spc="-35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à	a	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b</a:t>
            </a:r>
            <a:r>
              <a:rPr sz="2400" spc="-40" dirty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30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	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rmine	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om</a:t>
            </a:r>
            <a:r>
              <a:rPr sz="2400" spc="-25" dirty="0">
                <a:solidFill>
                  <a:srgbClr val="1F3863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endono	tu</a:t>
            </a:r>
            <a:r>
              <a:rPr sz="2400" spc="-35" dirty="0">
                <a:solidFill>
                  <a:srgbClr val="1F3863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ti	i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debit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	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	cui	rimb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o</a:t>
            </a:r>
            <a:r>
              <a:rPr sz="2400" spc="-45" dirty="0">
                <a:solidFill>
                  <a:srgbClr val="1F3863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o	è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almeno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teoricamente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ipotizzabile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entro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12</a:t>
            </a:r>
            <a:r>
              <a:rPr sz="2400" spc="-5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mesi;</a:t>
            </a:r>
            <a:endParaRPr sz="2400">
              <a:latin typeface="Calibri"/>
              <a:cs typeface="Calibri"/>
            </a:endParaRPr>
          </a:p>
          <a:p>
            <a:pPr marL="355600" marR="7620" indent="-342900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le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passività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medio-lungo termine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sono,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invece,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debiti 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aventi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scadenza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di 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oltre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un</a:t>
            </a:r>
            <a:r>
              <a:rPr sz="2400" spc="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anno;</a:t>
            </a:r>
            <a:endParaRPr sz="24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mezzi propri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accolgono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i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capitali provenienti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dal 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soggetto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economico 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dell’impresa, </a:t>
            </a:r>
            <a:r>
              <a:rPr sz="2400" spc="-20" dirty="0">
                <a:solidFill>
                  <a:srgbClr val="1F3863"/>
                </a:solidFill>
                <a:latin typeface="Calibri"/>
                <a:cs typeface="Calibri"/>
              </a:rPr>
              <a:t>caratterizzati 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da una permanenza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solitamente 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a </a:t>
            </a:r>
            <a:r>
              <a:rPr sz="2400" spc="-10" dirty="0">
                <a:solidFill>
                  <a:srgbClr val="1F3863"/>
                </a:solidFill>
                <a:latin typeface="Calibri"/>
                <a:cs typeface="Calibri"/>
              </a:rPr>
              <a:t>tempo  indeterminato.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8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9997" y="0"/>
            <a:ext cx="9219565" cy="1476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10665">
              <a:lnSpc>
                <a:spcPts val="3875"/>
              </a:lnSpc>
              <a:spcBef>
                <a:spcPts val="95"/>
              </a:spcBef>
            </a:pPr>
            <a:r>
              <a:rPr spc="-5" dirty="0"/>
              <a:t>Lo </a:t>
            </a:r>
            <a:r>
              <a:rPr spc="-20" dirty="0"/>
              <a:t>Stato </a:t>
            </a:r>
            <a:r>
              <a:rPr spc="-5" dirty="0"/>
              <a:t>patrimoniale</a:t>
            </a:r>
            <a:r>
              <a:rPr spc="15" dirty="0"/>
              <a:t> </a:t>
            </a:r>
            <a:r>
              <a:rPr spc="-10" dirty="0"/>
              <a:t>riclassificato</a:t>
            </a:r>
          </a:p>
          <a:p>
            <a:pPr marL="12700" marR="5080" algn="ctr">
              <a:lnSpc>
                <a:spcPts val="3670"/>
              </a:lnSpc>
              <a:spcBef>
                <a:spcPts val="254"/>
              </a:spcBef>
            </a:pPr>
            <a:r>
              <a:rPr spc="-15" dirty="0">
                <a:solidFill>
                  <a:srgbClr val="C00000"/>
                </a:solidFill>
              </a:rPr>
              <a:t>secondo </a:t>
            </a:r>
            <a:r>
              <a:rPr spc="-5" dirty="0">
                <a:solidFill>
                  <a:srgbClr val="C00000"/>
                </a:solidFill>
              </a:rPr>
              <a:t>il </a:t>
            </a:r>
            <a:r>
              <a:rPr spc="-10" dirty="0">
                <a:solidFill>
                  <a:srgbClr val="C00000"/>
                </a:solidFill>
              </a:rPr>
              <a:t>criterio </a:t>
            </a:r>
            <a:r>
              <a:rPr spc="-5" dirty="0">
                <a:solidFill>
                  <a:srgbClr val="C00000"/>
                </a:solidFill>
              </a:rPr>
              <a:t>di </a:t>
            </a:r>
            <a:r>
              <a:rPr spc="-10" dirty="0">
                <a:solidFill>
                  <a:srgbClr val="C00000"/>
                </a:solidFill>
              </a:rPr>
              <a:t>liquidità/esigibilità </a:t>
            </a:r>
            <a:r>
              <a:rPr spc="-15" dirty="0">
                <a:solidFill>
                  <a:srgbClr val="C00000"/>
                </a:solidFill>
              </a:rPr>
              <a:t>decrescenti  </a:t>
            </a:r>
            <a:r>
              <a:rPr i="1" spc="-5" dirty="0">
                <a:solidFill>
                  <a:srgbClr val="C00000"/>
                </a:solidFill>
              </a:rPr>
              <a:t>(finanziario)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1844" y="3634740"/>
            <a:ext cx="2540635" cy="1377950"/>
          </a:xfrm>
          <a:prstGeom prst="rect">
            <a:avLst/>
          </a:prstGeom>
          <a:solidFill>
            <a:srgbClr val="FAE4D5"/>
          </a:solidFill>
          <a:ln w="12192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R="40005" algn="ctr">
              <a:lnSpc>
                <a:spcPct val="100000"/>
              </a:lnSpc>
            </a:pPr>
            <a:r>
              <a:rPr sz="1800" b="1" spc="-25" dirty="0">
                <a:solidFill>
                  <a:srgbClr val="C00000"/>
                </a:solidFill>
                <a:latin typeface="Calibri"/>
                <a:cs typeface="Calibri"/>
              </a:rPr>
              <a:t>PASSIVO</a:t>
            </a:r>
            <a:endParaRPr sz="1800">
              <a:latin typeface="Calibri"/>
              <a:cs typeface="Calibri"/>
            </a:endParaRPr>
          </a:p>
          <a:p>
            <a:pPr marR="43815" algn="ctr">
              <a:lnSpc>
                <a:spcPct val="100000"/>
              </a:lnSpc>
            </a:pP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MEDIO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LUNGO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TERMINE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1844" y="5090159"/>
            <a:ext cx="2540635" cy="1061085"/>
          </a:xfrm>
          <a:prstGeom prst="rect">
            <a:avLst/>
          </a:prstGeom>
          <a:solidFill>
            <a:srgbClr val="E1EFD9"/>
          </a:solidFill>
          <a:ln w="12192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spc="-30" dirty="0">
                <a:solidFill>
                  <a:srgbClr val="C00000"/>
                </a:solidFill>
                <a:latin typeface="Calibri"/>
                <a:cs typeface="Calibri"/>
              </a:rPr>
              <a:t>(PATRIMONIO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NETTO)</a:t>
            </a:r>
            <a:endParaRPr sz="18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MEZZI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PROPRI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4759" y="1719072"/>
            <a:ext cx="2519680" cy="2376170"/>
          </a:xfrm>
          <a:prstGeom prst="rect">
            <a:avLst/>
          </a:prstGeom>
          <a:solidFill>
            <a:srgbClr val="DAE2F3"/>
          </a:solidFill>
          <a:ln w="12192">
            <a:solidFill>
              <a:srgbClr val="000000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800" b="1" spc="-35" dirty="0">
                <a:solidFill>
                  <a:srgbClr val="C00000"/>
                </a:solidFill>
                <a:latin typeface="Calibri"/>
                <a:cs typeface="Calibri"/>
              </a:rPr>
              <a:t>ATTIVO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BREVE</a:t>
            </a:r>
            <a:endParaRPr sz="18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1075"/>
              </a:spcBef>
            </a:pPr>
            <a:r>
              <a:rPr sz="1800" spc="-5" dirty="0">
                <a:latin typeface="Calibri"/>
                <a:cs typeface="Calibri"/>
              </a:rPr>
              <a:t>*. </a:t>
            </a:r>
            <a:r>
              <a:rPr sz="1800" spc="-10" dirty="0">
                <a:latin typeface="Calibri"/>
                <a:cs typeface="Calibri"/>
              </a:rPr>
              <a:t>Liquidità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immediate;</a:t>
            </a:r>
            <a:endParaRPr sz="18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alibri"/>
                <a:cs typeface="Calibri"/>
              </a:rPr>
              <a:t>*. </a:t>
            </a:r>
            <a:r>
              <a:rPr sz="1800" spc="-5" dirty="0">
                <a:latin typeface="Calibri"/>
                <a:cs typeface="Calibri"/>
              </a:rPr>
              <a:t>Liquidità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differite;</a:t>
            </a:r>
            <a:endParaRPr sz="18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alibri"/>
                <a:cs typeface="Calibri"/>
              </a:rPr>
              <a:t>*.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Disponibilità.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4759" y="4204715"/>
            <a:ext cx="2519680" cy="1958339"/>
          </a:xfrm>
          <a:prstGeom prst="rect">
            <a:avLst/>
          </a:prstGeom>
          <a:solidFill>
            <a:srgbClr val="FAE4D5"/>
          </a:solidFill>
          <a:ln w="12192">
            <a:solidFill>
              <a:srgbClr val="000000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960119" marR="116839" indent="-796290">
              <a:lnSpc>
                <a:spcPct val="100000"/>
              </a:lnSpc>
              <a:spcBef>
                <a:spcPts val="795"/>
              </a:spcBef>
            </a:pPr>
            <a:r>
              <a:rPr sz="1800" b="1" spc="-30" dirty="0">
                <a:solidFill>
                  <a:srgbClr val="C00000"/>
                </a:solidFill>
                <a:latin typeface="Calibri"/>
                <a:cs typeface="Calibri"/>
              </a:rPr>
              <a:t>ATTIVO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M-L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TERMINE  NETTO</a:t>
            </a:r>
            <a:endParaRPr sz="18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alibri"/>
                <a:cs typeface="Calibri"/>
              </a:rPr>
              <a:t>*.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Immobilizzazioni;</a:t>
            </a:r>
            <a:endParaRPr sz="18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alibri"/>
                <a:cs typeface="Calibri"/>
              </a:rPr>
              <a:t>*. </a:t>
            </a:r>
            <a:r>
              <a:rPr sz="1800" spc="-40" dirty="0">
                <a:latin typeface="Calibri"/>
                <a:cs typeface="Calibri"/>
              </a:rPr>
              <a:t>(F.do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Ammortamento)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9464" y="1719072"/>
            <a:ext cx="2533015" cy="1813560"/>
          </a:xfrm>
          <a:prstGeom prst="rect">
            <a:avLst/>
          </a:prstGeom>
          <a:solidFill>
            <a:srgbClr val="DAE2F3"/>
          </a:solidFill>
          <a:ln w="12192">
            <a:solidFill>
              <a:srgbClr val="000000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1800" b="1" spc="-25" dirty="0">
                <a:solidFill>
                  <a:srgbClr val="C00000"/>
                </a:solidFill>
                <a:latin typeface="Calibri"/>
                <a:cs typeface="Calibri"/>
              </a:rPr>
              <a:t>PASSIVO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BREVE</a:t>
            </a:r>
            <a:endParaRPr sz="1800">
              <a:latin typeface="Calibri"/>
              <a:cs typeface="Calibri"/>
            </a:endParaRPr>
          </a:p>
          <a:p>
            <a:pPr marL="243204">
              <a:lnSpc>
                <a:spcPct val="100000"/>
              </a:lnSpc>
              <a:spcBef>
                <a:spcPts val="1075"/>
              </a:spcBef>
            </a:pPr>
            <a:r>
              <a:rPr sz="1800" spc="-5" dirty="0">
                <a:latin typeface="Calibri"/>
                <a:cs typeface="Calibri"/>
              </a:rPr>
              <a:t>*. </a:t>
            </a:r>
            <a:r>
              <a:rPr sz="1800" spc="-10" dirty="0">
                <a:latin typeface="Calibri"/>
                <a:cs typeface="Calibri"/>
              </a:rPr>
              <a:t>Liquidità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passiva;</a:t>
            </a:r>
            <a:endParaRPr sz="1800">
              <a:latin typeface="Calibri"/>
              <a:cs typeface="Calibri"/>
            </a:endParaRPr>
          </a:p>
          <a:p>
            <a:pPr marL="243204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Calibri"/>
                <a:cs typeface="Calibri"/>
              </a:rPr>
              <a:t>*. </a:t>
            </a:r>
            <a:r>
              <a:rPr sz="1800" spc="-10" dirty="0">
                <a:latin typeface="Calibri"/>
                <a:cs typeface="Calibri"/>
              </a:rPr>
              <a:t>Fornitori</a:t>
            </a:r>
            <a:endParaRPr sz="1800">
              <a:latin typeface="Calibri"/>
              <a:cs typeface="Calibri"/>
            </a:endParaRPr>
          </a:p>
          <a:p>
            <a:pPr marL="243204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Calibri"/>
                <a:cs typeface="Calibri"/>
              </a:rPr>
              <a:t>*. Altri Debiti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breve.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7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321690"/>
            <a:ext cx="9957562" cy="1020792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indent="1497965" algn="ctr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25" dirty="0"/>
              <a:t>Stato </a:t>
            </a:r>
            <a:r>
              <a:rPr spc="-10" dirty="0"/>
              <a:t>patrimoniale riclassificato  </a:t>
            </a:r>
            <a:r>
              <a:rPr i="1" spc="-15" dirty="0">
                <a:solidFill>
                  <a:srgbClr val="C00000"/>
                </a:solidFill>
              </a:rPr>
              <a:t>secondo </a:t>
            </a:r>
            <a:r>
              <a:rPr i="1" spc="-5" dirty="0">
                <a:solidFill>
                  <a:srgbClr val="C00000"/>
                </a:solidFill>
              </a:rPr>
              <a:t>il </a:t>
            </a:r>
            <a:r>
              <a:rPr i="1" spc="-10" dirty="0" err="1">
                <a:solidFill>
                  <a:srgbClr val="C00000"/>
                </a:solidFill>
              </a:rPr>
              <a:t>criterio</a:t>
            </a:r>
            <a:r>
              <a:rPr i="1" spc="-10" dirty="0">
                <a:solidFill>
                  <a:srgbClr val="C00000"/>
                </a:solidFill>
              </a:rPr>
              <a:t> </a:t>
            </a:r>
            <a:r>
              <a:rPr lang="it-IT" i="1" spc="-5" dirty="0" smtClean="0">
                <a:solidFill>
                  <a:srgbClr val="C00000"/>
                </a:solidFill>
              </a:rPr>
              <a:t>gestionale</a:t>
            </a:r>
            <a:endParaRPr spc="-5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553" y="1524000"/>
            <a:ext cx="9961880" cy="60119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Lo stato patrimoniale riclassificato secondo il criterio gestionale permette di isolare alcuni aggregati di valori utili per l’analisi della redditività e della rischiosità aziendali: il capitale investito operativo netto;  la posizione finanziaria netta.</a:t>
            </a:r>
            <a:r>
              <a:rPr sz="2400" dirty="0" smtClean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endParaRPr lang="it-IT" sz="2400" dirty="0" smtClean="0">
              <a:solidFill>
                <a:srgbClr val="1F3863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latin typeface="Calibri"/>
                <a:cs typeface="Calibri"/>
              </a:rPr>
              <a:t>Il processo di costruzione prevede i seguenti passi logici: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latin typeface="Calibri"/>
                <a:cs typeface="Calibri"/>
              </a:rPr>
              <a:t>1) isolare le poste operative (non generano né oneri né proventi finanziari) da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quelle finanziarie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(generano oneri/proventi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finanziari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);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cs typeface="Calibri"/>
              </a:rPr>
              <a:t>2) Raggruppare le poste operative a breve termine attive e sottrargli le poste operative a breve termine passive: si ottiene così il capitale circolante investito operativo netto (CCION);</a:t>
            </a:r>
          </a:p>
          <a:p>
            <a:pPr marL="12700" marR="5080" algn="just"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cs typeface="Calibri"/>
              </a:rPr>
              <a:t>3)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Raggruppare le poste operative a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medio/lungo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termine attive e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sottrarre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le poste operative a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medio/lungo termine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passive: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sommandole al CCION si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ottiene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il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capitale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investito 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operativo netto </a:t>
            </a:r>
            <a:r>
              <a:rPr lang="it-IT" sz="2400" dirty="0" smtClean="0">
                <a:solidFill>
                  <a:srgbClr val="1F3863"/>
                </a:solidFill>
                <a:cs typeface="Calibri"/>
              </a:rPr>
              <a:t>(CION</a:t>
            </a:r>
            <a:r>
              <a:rPr lang="it-IT" sz="2400" dirty="0">
                <a:solidFill>
                  <a:srgbClr val="1F3863"/>
                </a:solidFill>
                <a:cs typeface="Calibri"/>
              </a:rPr>
              <a:t>);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 smtClean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99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159235" y="6465214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076" y="544194"/>
            <a:ext cx="671957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 analisi di bilancio. A </a:t>
            </a:r>
            <a:r>
              <a:rPr spc="-15" dirty="0"/>
              <a:t>cosa</a:t>
            </a:r>
            <a:r>
              <a:rPr spc="55" dirty="0"/>
              <a:t> </a:t>
            </a:r>
            <a:r>
              <a:rPr spc="-5" dirty="0"/>
              <a:t>servono?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01927" y="1729181"/>
            <a:ext cx="984885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Sono volte all’acquisizione di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informazioni reddituali,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finanziarie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patrimoniali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relative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all’impresa per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valutarne lo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stato 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salute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per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stabilire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azioni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 governo più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opportune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Ex ante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sono utili per cogliere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primi sintomi di eventuali sentieri di crisi</a:t>
            </a:r>
            <a:r>
              <a:rPr sz="2400" spc="38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non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ancora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manifesta.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1F3863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Ex post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sono utili ai fini della diagnosi dei problemi</a:t>
            </a:r>
            <a:r>
              <a:rPr sz="2400" spc="-5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d’impresa.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7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321690"/>
            <a:ext cx="9957562" cy="1020792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indent="1497965" algn="ctr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25" dirty="0"/>
              <a:t>Stato </a:t>
            </a:r>
            <a:r>
              <a:rPr spc="-10" dirty="0"/>
              <a:t>patrimoniale riclassificato  </a:t>
            </a:r>
            <a:r>
              <a:rPr i="1" spc="-15" dirty="0">
                <a:solidFill>
                  <a:srgbClr val="C00000"/>
                </a:solidFill>
              </a:rPr>
              <a:t>secondo </a:t>
            </a:r>
            <a:r>
              <a:rPr i="1" spc="-5" dirty="0">
                <a:solidFill>
                  <a:srgbClr val="C00000"/>
                </a:solidFill>
              </a:rPr>
              <a:t>il </a:t>
            </a:r>
            <a:r>
              <a:rPr i="1" spc="-10" dirty="0" err="1">
                <a:solidFill>
                  <a:srgbClr val="C00000"/>
                </a:solidFill>
              </a:rPr>
              <a:t>criterio</a:t>
            </a:r>
            <a:r>
              <a:rPr i="1" spc="-10" dirty="0">
                <a:solidFill>
                  <a:srgbClr val="C00000"/>
                </a:solidFill>
              </a:rPr>
              <a:t> </a:t>
            </a:r>
            <a:r>
              <a:rPr lang="it-IT" i="1" spc="-5" dirty="0" smtClean="0">
                <a:solidFill>
                  <a:srgbClr val="C00000"/>
                </a:solidFill>
              </a:rPr>
              <a:t>gestionale (segue)</a:t>
            </a:r>
            <a:endParaRPr spc="-5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553" y="1524000"/>
            <a:ext cx="996188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 smtClean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247477"/>
              </p:ext>
            </p:extLst>
          </p:nvPr>
        </p:nvGraphicFramePr>
        <p:xfrm>
          <a:off x="1524001" y="1601788"/>
          <a:ext cx="9387432" cy="457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o" r:id="rId3" imgW="6313525" imgH="3650882" progId="Word.Document.12">
                  <p:embed/>
                </p:oleObj>
              </mc:Choice>
              <mc:Fallback>
                <p:oleObj name="Documento" r:id="rId3" imgW="6313525" imgH="36508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1" y="1601788"/>
                        <a:ext cx="9387432" cy="4570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165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7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321690"/>
            <a:ext cx="9957562" cy="1020792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indent="1497965" algn="ctr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25" dirty="0"/>
              <a:t>Stato </a:t>
            </a:r>
            <a:r>
              <a:rPr spc="-10" dirty="0"/>
              <a:t>patrimoniale riclassificato  </a:t>
            </a:r>
            <a:r>
              <a:rPr i="1" spc="-15" dirty="0">
                <a:solidFill>
                  <a:srgbClr val="C00000"/>
                </a:solidFill>
              </a:rPr>
              <a:t>secondo </a:t>
            </a:r>
            <a:r>
              <a:rPr i="1" spc="-5" dirty="0">
                <a:solidFill>
                  <a:srgbClr val="C00000"/>
                </a:solidFill>
              </a:rPr>
              <a:t>il </a:t>
            </a:r>
            <a:r>
              <a:rPr i="1" spc="-10" dirty="0" err="1">
                <a:solidFill>
                  <a:srgbClr val="C00000"/>
                </a:solidFill>
              </a:rPr>
              <a:t>criterio</a:t>
            </a:r>
            <a:r>
              <a:rPr i="1" spc="-10" dirty="0">
                <a:solidFill>
                  <a:srgbClr val="C00000"/>
                </a:solidFill>
              </a:rPr>
              <a:t> </a:t>
            </a:r>
            <a:r>
              <a:rPr lang="it-IT" i="1" spc="-5" dirty="0" smtClean="0">
                <a:solidFill>
                  <a:srgbClr val="C00000"/>
                </a:solidFill>
              </a:rPr>
              <a:t>gestionale</a:t>
            </a:r>
            <a:endParaRPr spc="-5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553" y="1524000"/>
            <a:ext cx="996188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 smtClean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200" y="1676400"/>
            <a:ext cx="10404247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Il capitale investito operativo netto (che nella terminologia anglosassone è denominato “Net </a:t>
            </a:r>
            <a:r>
              <a:rPr lang="it-IT" sz="2400" spc="-5" dirty="0" err="1">
                <a:solidFill>
                  <a:srgbClr val="1F3863"/>
                </a:solidFill>
                <a:latin typeface="Calibri"/>
                <a:cs typeface="Calibri"/>
              </a:rPr>
              <a:t>Assets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”) rappresenta 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l’impiego 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di capitale da finanziarsi con indebitamento oneroso netto (nella terminologia anglosassone denominato </a:t>
            </a:r>
            <a:r>
              <a:rPr lang="it-IT" sz="2400" spc="-5" dirty="0" err="1">
                <a:solidFill>
                  <a:srgbClr val="1F3863"/>
                </a:solidFill>
                <a:latin typeface="Calibri"/>
                <a:cs typeface="Calibri"/>
              </a:rPr>
              <a:t>Debt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)  e/o con capitale proprio (nella terminologia anglosassone denominato </a:t>
            </a:r>
            <a:r>
              <a:rPr lang="it-IT" sz="2400" spc="-5" dirty="0" err="1">
                <a:solidFill>
                  <a:srgbClr val="1F3863"/>
                </a:solidFill>
                <a:latin typeface="Calibri"/>
                <a:cs typeface="Calibri"/>
              </a:rPr>
              <a:t>Equity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).</a:t>
            </a:r>
          </a:p>
          <a:p>
            <a:pPr marL="12700" marR="5080" algn="just">
              <a:spcBef>
                <a:spcPts val="100"/>
              </a:spcBef>
            </a:pPr>
            <a:endParaRPr lang="it-IT" sz="2400" spc="-5" dirty="0">
              <a:solidFill>
                <a:srgbClr val="1F3863"/>
              </a:solidFill>
              <a:latin typeface="Calibri"/>
              <a:cs typeface="Calibri"/>
            </a:endParaRPr>
          </a:p>
          <a:p>
            <a:pPr marL="12700" marR="5080" algn="just">
              <a:spcBef>
                <a:spcPts val="100"/>
              </a:spcBef>
            </a:pP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Lo 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schema </a:t>
            </a: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di stato patrimoniale gestionale si 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completa con </a:t>
            </a: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la costruzione del </a:t>
            </a:r>
            <a:r>
              <a:rPr lang="it-IT" sz="2400" spc="-5" dirty="0">
                <a:solidFill>
                  <a:srgbClr val="1F3863"/>
                </a:solidFill>
                <a:latin typeface="Calibri"/>
                <a:cs typeface="Calibri"/>
              </a:rPr>
              <a:t>prospetto delle fonti di </a:t>
            </a: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finanziamento:</a:t>
            </a:r>
          </a:p>
          <a:p>
            <a:pPr marL="469900" marR="5080" indent="-457200" algn="just">
              <a:spcBef>
                <a:spcPts val="100"/>
              </a:spcBef>
              <a:buAutoNum type="alphaLcParenR"/>
            </a:pP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La posizione finanziaria netta;</a:t>
            </a:r>
          </a:p>
          <a:p>
            <a:pPr marL="469900" marR="5080" indent="-457200" algn="just">
              <a:spcBef>
                <a:spcPts val="100"/>
              </a:spcBef>
              <a:buAutoNum type="alphaLcParenR"/>
            </a:pPr>
            <a:r>
              <a:rPr lang="it-IT" sz="2400" spc="-5" dirty="0" smtClean="0">
                <a:solidFill>
                  <a:srgbClr val="1F3863"/>
                </a:solidFill>
                <a:latin typeface="Calibri"/>
                <a:cs typeface="Calibri"/>
              </a:rPr>
              <a:t>I mezzi propri.</a:t>
            </a:r>
            <a:endParaRPr lang="it-IT" sz="2400" spc="-5" dirty="0">
              <a:solidFill>
                <a:srgbClr val="1F3863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655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081511" y="6465214"/>
            <a:ext cx="206375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r>
              <a:rPr dirty="0"/>
              <a:t>3</a:t>
            </a:r>
            <a:r>
              <a:rPr lang="it-IT" dirty="0"/>
              <a:t>7</a:t>
            </a:r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321690"/>
            <a:ext cx="9957562" cy="1020792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 indent="1497965" algn="ctr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25" dirty="0"/>
              <a:t>Stato </a:t>
            </a:r>
            <a:r>
              <a:rPr spc="-10" dirty="0"/>
              <a:t>patrimoniale riclassificato  </a:t>
            </a:r>
            <a:r>
              <a:rPr i="1" spc="-15" dirty="0">
                <a:solidFill>
                  <a:srgbClr val="C00000"/>
                </a:solidFill>
              </a:rPr>
              <a:t>secondo </a:t>
            </a:r>
            <a:r>
              <a:rPr i="1" spc="-5" dirty="0">
                <a:solidFill>
                  <a:srgbClr val="C00000"/>
                </a:solidFill>
              </a:rPr>
              <a:t>il </a:t>
            </a:r>
            <a:r>
              <a:rPr i="1" spc="-10" dirty="0" err="1">
                <a:solidFill>
                  <a:srgbClr val="C00000"/>
                </a:solidFill>
              </a:rPr>
              <a:t>criterio</a:t>
            </a:r>
            <a:r>
              <a:rPr i="1" spc="-10" dirty="0">
                <a:solidFill>
                  <a:srgbClr val="C00000"/>
                </a:solidFill>
              </a:rPr>
              <a:t> </a:t>
            </a:r>
            <a:r>
              <a:rPr lang="it-IT" i="1" spc="-5" dirty="0" smtClean="0">
                <a:solidFill>
                  <a:srgbClr val="C00000"/>
                </a:solidFill>
              </a:rPr>
              <a:t>gestionale (segue)</a:t>
            </a:r>
            <a:endParaRPr spc="-5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553" y="1524000"/>
            <a:ext cx="996188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 smtClean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it-IT" sz="2400" dirty="0">
              <a:solidFill>
                <a:srgbClr val="1F3863"/>
              </a:solidFill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2400" dirty="0" smtClean="0">
                <a:solidFill>
                  <a:srgbClr val="1F3863"/>
                </a:solidFill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589477"/>
              </p:ext>
            </p:extLst>
          </p:nvPr>
        </p:nvGraphicFramePr>
        <p:xfrm>
          <a:off x="1219200" y="2216150"/>
          <a:ext cx="9692233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o" r:id="rId3" imgW="6313525" imgH="2424321" progId="Word.Document.12">
                  <p:embed/>
                </p:oleObj>
              </mc:Choice>
              <mc:Fallback>
                <p:oleObj name="Documento" r:id="rId3" imgW="6313525" imgH="24243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216150"/>
                        <a:ext cx="9692233" cy="372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53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6783" y="518871"/>
            <a:ext cx="699643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Le diverse </a:t>
            </a:r>
            <a:r>
              <a:rPr spc="-10" dirty="0"/>
              <a:t>ottiche </a:t>
            </a:r>
            <a:r>
              <a:rPr spc="-5" dirty="0"/>
              <a:t>di analisi del</a:t>
            </a:r>
            <a:r>
              <a:rPr spc="75" dirty="0"/>
              <a:t> </a:t>
            </a:r>
            <a:r>
              <a:rPr spc="-5" dirty="0"/>
              <a:t>bilancio</a:t>
            </a:r>
          </a:p>
        </p:txBody>
      </p:sp>
      <p:sp>
        <p:nvSpPr>
          <p:cNvPr id="3" name="object 3"/>
          <p:cNvSpPr/>
          <p:nvPr/>
        </p:nvSpPr>
        <p:spPr>
          <a:xfrm>
            <a:off x="1977389" y="1370838"/>
            <a:ext cx="3472179" cy="1630680"/>
          </a:xfrm>
          <a:custGeom>
            <a:avLst/>
            <a:gdLst/>
            <a:ahLst/>
            <a:cxnLst/>
            <a:rect l="l" t="t" r="r" b="b"/>
            <a:pathLst>
              <a:path w="3472179" h="1630680">
                <a:moveTo>
                  <a:pt x="0" y="815339"/>
                </a:moveTo>
                <a:lnTo>
                  <a:pt x="4552" y="755824"/>
                </a:lnTo>
                <a:lnTo>
                  <a:pt x="18002" y="697468"/>
                </a:lnTo>
                <a:lnTo>
                  <a:pt x="40034" y="640417"/>
                </a:lnTo>
                <a:lnTo>
                  <a:pt x="70335" y="584820"/>
                </a:lnTo>
                <a:lnTo>
                  <a:pt x="108592" y="530824"/>
                </a:lnTo>
                <a:lnTo>
                  <a:pt x="154491" y="478576"/>
                </a:lnTo>
                <a:lnTo>
                  <a:pt x="207718" y="428223"/>
                </a:lnTo>
                <a:lnTo>
                  <a:pt x="236982" y="403803"/>
                </a:lnTo>
                <a:lnTo>
                  <a:pt x="267959" y="379912"/>
                </a:lnTo>
                <a:lnTo>
                  <a:pt x="300612" y="356569"/>
                </a:lnTo>
                <a:lnTo>
                  <a:pt x="334902" y="333792"/>
                </a:lnTo>
                <a:lnTo>
                  <a:pt x="370787" y="311599"/>
                </a:lnTo>
                <a:lnTo>
                  <a:pt x="408231" y="290009"/>
                </a:lnTo>
                <a:lnTo>
                  <a:pt x="447193" y="269040"/>
                </a:lnTo>
                <a:lnTo>
                  <a:pt x="487633" y="248710"/>
                </a:lnTo>
                <a:lnTo>
                  <a:pt x="529514" y="229039"/>
                </a:lnTo>
                <a:lnTo>
                  <a:pt x="572796" y="210044"/>
                </a:lnTo>
                <a:lnTo>
                  <a:pt x="617439" y="191743"/>
                </a:lnTo>
                <a:lnTo>
                  <a:pt x="663404" y="174156"/>
                </a:lnTo>
                <a:lnTo>
                  <a:pt x="710653" y="157301"/>
                </a:lnTo>
                <a:lnTo>
                  <a:pt x="759145" y="141195"/>
                </a:lnTo>
                <a:lnTo>
                  <a:pt x="808842" y="125858"/>
                </a:lnTo>
                <a:lnTo>
                  <a:pt x="859705" y="111308"/>
                </a:lnTo>
                <a:lnTo>
                  <a:pt x="911694" y="97563"/>
                </a:lnTo>
                <a:lnTo>
                  <a:pt x="964769" y="84642"/>
                </a:lnTo>
                <a:lnTo>
                  <a:pt x="1018893" y="72563"/>
                </a:lnTo>
                <a:lnTo>
                  <a:pt x="1074025" y="61344"/>
                </a:lnTo>
                <a:lnTo>
                  <a:pt x="1130127" y="51004"/>
                </a:lnTo>
                <a:lnTo>
                  <a:pt x="1187159" y="41562"/>
                </a:lnTo>
                <a:lnTo>
                  <a:pt x="1245082" y="33035"/>
                </a:lnTo>
                <a:lnTo>
                  <a:pt x="1303856" y="25443"/>
                </a:lnTo>
                <a:lnTo>
                  <a:pt x="1363444" y="18803"/>
                </a:lnTo>
                <a:lnTo>
                  <a:pt x="1423804" y="13134"/>
                </a:lnTo>
                <a:lnTo>
                  <a:pt x="1484899" y="8455"/>
                </a:lnTo>
                <a:lnTo>
                  <a:pt x="1546689" y="4783"/>
                </a:lnTo>
                <a:lnTo>
                  <a:pt x="1609134" y="2138"/>
                </a:lnTo>
                <a:lnTo>
                  <a:pt x="1672196" y="537"/>
                </a:lnTo>
                <a:lnTo>
                  <a:pt x="1735836" y="0"/>
                </a:lnTo>
                <a:lnTo>
                  <a:pt x="1799475" y="537"/>
                </a:lnTo>
                <a:lnTo>
                  <a:pt x="1862537" y="2138"/>
                </a:lnTo>
                <a:lnTo>
                  <a:pt x="1924982" y="4783"/>
                </a:lnTo>
                <a:lnTo>
                  <a:pt x="1986772" y="8455"/>
                </a:lnTo>
                <a:lnTo>
                  <a:pt x="2047867" y="13134"/>
                </a:lnTo>
                <a:lnTo>
                  <a:pt x="2108227" y="18803"/>
                </a:lnTo>
                <a:lnTo>
                  <a:pt x="2167815" y="25443"/>
                </a:lnTo>
                <a:lnTo>
                  <a:pt x="2226589" y="33035"/>
                </a:lnTo>
                <a:lnTo>
                  <a:pt x="2284512" y="41562"/>
                </a:lnTo>
                <a:lnTo>
                  <a:pt x="2341544" y="51004"/>
                </a:lnTo>
                <a:lnTo>
                  <a:pt x="2397646" y="61344"/>
                </a:lnTo>
                <a:lnTo>
                  <a:pt x="2452778" y="72563"/>
                </a:lnTo>
                <a:lnTo>
                  <a:pt x="2506902" y="84642"/>
                </a:lnTo>
                <a:lnTo>
                  <a:pt x="2559977" y="97563"/>
                </a:lnTo>
                <a:lnTo>
                  <a:pt x="2611966" y="111308"/>
                </a:lnTo>
                <a:lnTo>
                  <a:pt x="2662829" y="125858"/>
                </a:lnTo>
                <a:lnTo>
                  <a:pt x="2712526" y="141195"/>
                </a:lnTo>
                <a:lnTo>
                  <a:pt x="2761018" y="157301"/>
                </a:lnTo>
                <a:lnTo>
                  <a:pt x="2808267" y="174156"/>
                </a:lnTo>
                <a:lnTo>
                  <a:pt x="2854232" y="191743"/>
                </a:lnTo>
                <a:lnTo>
                  <a:pt x="2898875" y="210044"/>
                </a:lnTo>
                <a:lnTo>
                  <a:pt x="2942157" y="229039"/>
                </a:lnTo>
                <a:lnTo>
                  <a:pt x="2984038" y="248710"/>
                </a:lnTo>
                <a:lnTo>
                  <a:pt x="3024478" y="269040"/>
                </a:lnTo>
                <a:lnTo>
                  <a:pt x="3063440" y="290009"/>
                </a:lnTo>
                <a:lnTo>
                  <a:pt x="3100884" y="311599"/>
                </a:lnTo>
                <a:lnTo>
                  <a:pt x="3136769" y="333792"/>
                </a:lnTo>
                <a:lnTo>
                  <a:pt x="3171059" y="356569"/>
                </a:lnTo>
                <a:lnTo>
                  <a:pt x="3203712" y="379912"/>
                </a:lnTo>
                <a:lnTo>
                  <a:pt x="3234690" y="403803"/>
                </a:lnTo>
                <a:lnTo>
                  <a:pt x="3263953" y="428223"/>
                </a:lnTo>
                <a:lnTo>
                  <a:pt x="3317180" y="478576"/>
                </a:lnTo>
                <a:lnTo>
                  <a:pt x="3363079" y="530824"/>
                </a:lnTo>
                <a:lnTo>
                  <a:pt x="3401336" y="584820"/>
                </a:lnTo>
                <a:lnTo>
                  <a:pt x="3431637" y="640417"/>
                </a:lnTo>
                <a:lnTo>
                  <a:pt x="3453669" y="697468"/>
                </a:lnTo>
                <a:lnTo>
                  <a:pt x="3467119" y="755824"/>
                </a:lnTo>
                <a:lnTo>
                  <a:pt x="3471672" y="815339"/>
                </a:lnTo>
                <a:lnTo>
                  <a:pt x="3470527" y="845233"/>
                </a:lnTo>
                <a:lnTo>
                  <a:pt x="3461486" y="904187"/>
                </a:lnTo>
                <a:lnTo>
                  <a:pt x="3443706" y="961909"/>
                </a:lnTo>
                <a:lnTo>
                  <a:pt x="3417500" y="1018251"/>
                </a:lnTo>
                <a:lnTo>
                  <a:pt x="3383182" y="1073066"/>
                </a:lnTo>
                <a:lnTo>
                  <a:pt x="3341065" y="1126207"/>
                </a:lnTo>
                <a:lnTo>
                  <a:pt x="3291463" y="1177526"/>
                </a:lnTo>
                <a:lnTo>
                  <a:pt x="3234689" y="1226876"/>
                </a:lnTo>
                <a:lnTo>
                  <a:pt x="3203712" y="1250767"/>
                </a:lnTo>
                <a:lnTo>
                  <a:pt x="3171059" y="1274110"/>
                </a:lnTo>
                <a:lnTo>
                  <a:pt x="3136769" y="1296887"/>
                </a:lnTo>
                <a:lnTo>
                  <a:pt x="3100884" y="1319080"/>
                </a:lnTo>
                <a:lnTo>
                  <a:pt x="3063440" y="1340670"/>
                </a:lnTo>
                <a:lnTo>
                  <a:pt x="3024478" y="1361639"/>
                </a:lnTo>
                <a:lnTo>
                  <a:pt x="2984038" y="1381969"/>
                </a:lnTo>
                <a:lnTo>
                  <a:pt x="2942157" y="1401640"/>
                </a:lnTo>
                <a:lnTo>
                  <a:pt x="2898875" y="1420635"/>
                </a:lnTo>
                <a:lnTo>
                  <a:pt x="2854232" y="1438936"/>
                </a:lnTo>
                <a:lnTo>
                  <a:pt x="2808267" y="1456523"/>
                </a:lnTo>
                <a:lnTo>
                  <a:pt x="2761018" y="1473378"/>
                </a:lnTo>
                <a:lnTo>
                  <a:pt x="2712526" y="1489484"/>
                </a:lnTo>
                <a:lnTo>
                  <a:pt x="2662829" y="1504821"/>
                </a:lnTo>
                <a:lnTo>
                  <a:pt x="2611966" y="1519371"/>
                </a:lnTo>
                <a:lnTo>
                  <a:pt x="2559977" y="1533116"/>
                </a:lnTo>
                <a:lnTo>
                  <a:pt x="2506902" y="1546037"/>
                </a:lnTo>
                <a:lnTo>
                  <a:pt x="2452778" y="1558116"/>
                </a:lnTo>
                <a:lnTo>
                  <a:pt x="2397646" y="1569335"/>
                </a:lnTo>
                <a:lnTo>
                  <a:pt x="2341544" y="1579675"/>
                </a:lnTo>
                <a:lnTo>
                  <a:pt x="2284512" y="1589117"/>
                </a:lnTo>
                <a:lnTo>
                  <a:pt x="2226589" y="1597644"/>
                </a:lnTo>
                <a:lnTo>
                  <a:pt x="2167815" y="1605236"/>
                </a:lnTo>
                <a:lnTo>
                  <a:pt x="2108227" y="1611876"/>
                </a:lnTo>
                <a:lnTo>
                  <a:pt x="2047867" y="1617545"/>
                </a:lnTo>
                <a:lnTo>
                  <a:pt x="1986772" y="1622224"/>
                </a:lnTo>
                <a:lnTo>
                  <a:pt x="1924982" y="1625896"/>
                </a:lnTo>
                <a:lnTo>
                  <a:pt x="1862537" y="1628541"/>
                </a:lnTo>
                <a:lnTo>
                  <a:pt x="1799475" y="1630142"/>
                </a:lnTo>
                <a:lnTo>
                  <a:pt x="1735836" y="1630679"/>
                </a:lnTo>
                <a:lnTo>
                  <a:pt x="1672196" y="1630142"/>
                </a:lnTo>
                <a:lnTo>
                  <a:pt x="1609134" y="1628541"/>
                </a:lnTo>
                <a:lnTo>
                  <a:pt x="1546689" y="1625896"/>
                </a:lnTo>
                <a:lnTo>
                  <a:pt x="1484899" y="1622224"/>
                </a:lnTo>
                <a:lnTo>
                  <a:pt x="1423804" y="1617545"/>
                </a:lnTo>
                <a:lnTo>
                  <a:pt x="1363444" y="1611876"/>
                </a:lnTo>
                <a:lnTo>
                  <a:pt x="1303856" y="1605236"/>
                </a:lnTo>
                <a:lnTo>
                  <a:pt x="1245082" y="1597644"/>
                </a:lnTo>
                <a:lnTo>
                  <a:pt x="1187159" y="1589117"/>
                </a:lnTo>
                <a:lnTo>
                  <a:pt x="1130127" y="1579675"/>
                </a:lnTo>
                <a:lnTo>
                  <a:pt x="1074025" y="1569335"/>
                </a:lnTo>
                <a:lnTo>
                  <a:pt x="1018893" y="1558116"/>
                </a:lnTo>
                <a:lnTo>
                  <a:pt x="964769" y="1546037"/>
                </a:lnTo>
                <a:lnTo>
                  <a:pt x="911694" y="1533116"/>
                </a:lnTo>
                <a:lnTo>
                  <a:pt x="859705" y="1519371"/>
                </a:lnTo>
                <a:lnTo>
                  <a:pt x="808842" y="1504821"/>
                </a:lnTo>
                <a:lnTo>
                  <a:pt x="759145" y="1489484"/>
                </a:lnTo>
                <a:lnTo>
                  <a:pt x="710653" y="1473378"/>
                </a:lnTo>
                <a:lnTo>
                  <a:pt x="663404" y="1456523"/>
                </a:lnTo>
                <a:lnTo>
                  <a:pt x="617439" y="1438936"/>
                </a:lnTo>
                <a:lnTo>
                  <a:pt x="572796" y="1420635"/>
                </a:lnTo>
                <a:lnTo>
                  <a:pt x="529514" y="1401640"/>
                </a:lnTo>
                <a:lnTo>
                  <a:pt x="487633" y="1381969"/>
                </a:lnTo>
                <a:lnTo>
                  <a:pt x="447193" y="1361639"/>
                </a:lnTo>
                <a:lnTo>
                  <a:pt x="408231" y="1340670"/>
                </a:lnTo>
                <a:lnTo>
                  <a:pt x="370787" y="1319080"/>
                </a:lnTo>
                <a:lnTo>
                  <a:pt x="334902" y="1296887"/>
                </a:lnTo>
                <a:lnTo>
                  <a:pt x="300612" y="1274110"/>
                </a:lnTo>
                <a:lnTo>
                  <a:pt x="267959" y="1250767"/>
                </a:lnTo>
                <a:lnTo>
                  <a:pt x="236981" y="1226876"/>
                </a:lnTo>
                <a:lnTo>
                  <a:pt x="207718" y="1202456"/>
                </a:lnTo>
                <a:lnTo>
                  <a:pt x="154491" y="1152103"/>
                </a:lnTo>
                <a:lnTo>
                  <a:pt x="108592" y="1099855"/>
                </a:lnTo>
                <a:lnTo>
                  <a:pt x="70335" y="1045859"/>
                </a:lnTo>
                <a:lnTo>
                  <a:pt x="40034" y="990262"/>
                </a:lnTo>
                <a:lnTo>
                  <a:pt x="18002" y="933211"/>
                </a:lnTo>
                <a:lnTo>
                  <a:pt x="4552" y="874855"/>
                </a:lnTo>
                <a:lnTo>
                  <a:pt x="0" y="815339"/>
                </a:lnTo>
                <a:close/>
              </a:path>
            </a:pathLst>
          </a:custGeom>
          <a:ln w="28956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29661" y="1970354"/>
            <a:ext cx="21653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OTTICA</a:t>
            </a:r>
            <a:r>
              <a:rPr sz="24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INTERNA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10578" y="1370838"/>
            <a:ext cx="3710940" cy="1630680"/>
          </a:xfrm>
          <a:custGeom>
            <a:avLst/>
            <a:gdLst/>
            <a:ahLst/>
            <a:cxnLst/>
            <a:rect l="l" t="t" r="r" b="b"/>
            <a:pathLst>
              <a:path w="3710940" h="1630680">
                <a:moveTo>
                  <a:pt x="0" y="815339"/>
                </a:moveTo>
                <a:lnTo>
                  <a:pt x="4463" y="758334"/>
                </a:lnTo>
                <a:lnTo>
                  <a:pt x="17658" y="702385"/>
                </a:lnTo>
                <a:lnTo>
                  <a:pt x="39289" y="647622"/>
                </a:lnTo>
                <a:lnTo>
                  <a:pt x="69063" y="594175"/>
                </a:lnTo>
                <a:lnTo>
                  <a:pt x="106684" y="542171"/>
                </a:lnTo>
                <a:lnTo>
                  <a:pt x="151859" y="491741"/>
                </a:lnTo>
                <a:lnTo>
                  <a:pt x="204294" y="443015"/>
                </a:lnTo>
                <a:lnTo>
                  <a:pt x="263693" y="396120"/>
                </a:lnTo>
                <a:lnTo>
                  <a:pt x="295913" y="373400"/>
                </a:lnTo>
                <a:lnTo>
                  <a:pt x="329763" y="351187"/>
                </a:lnTo>
                <a:lnTo>
                  <a:pt x="365208" y="329497"/>
                </a:lnTo>
                <a:lnTo>
                  <a:pt x="402210" y="308345"/>
                </a:lnTo>
                <a:lnTo>
                  <a:pt x="440732" y="287748"/>
                </a:lnTo>
                <a:lnTo>
                  <a:pt x="480738" y="267723"/>
                </a:lnTo>
                <a:lnTo>
                  <a:pt x="522191" y="248285"/>
                </a:lnTo>
                <a:lnTo>
                  <a:pt x="565054" y="229450"/>
                </a:lnTo>
                <a:lnTo>
                  <a:pt x="609290" y="211236"/>
                </a:lnTo>
                <a:lnTo>
                  <a:pt x="654863" y="193657"/>
                </a:lnTo>
                <a:lnTo>
                  <a:pt x="701736" y="176730"/>
                </a:lnTo>
                <a:lnTo>
                  <a:pt x="749871" y="160471"/>
                </a:lnTo>
                <a:lnTo>
                  <a:pt x="799233" y="144896"/>
                </a:lnTo>
                <a:lnTo>
                  <a:pt x="849784" y="130022"/>
                </a:lnTo>
                <a:lnTo>
                  <a:pt x="901487" y="115865"/>
                </a:lnTo>
                <a:lnTo>
                  <a:pt x="954307" y="102440"/>
                </a:lnTo>
                <a:lnTo>
                  <a:pt x="1008205" y="89765"/>
                </a:lnTo>
                <a:lnTo>
                  <a:pt x="1063145" y="77854"/>
                </a:lnTo>
                <a:lnTo>
                  <a:pt x="1119091" y="66725"/>
                </a:lnTo>
                <a:lnTo>
                  <a:pt x="1176006" y="56394"/>
                </a:lnTo>
                <a:lnTo>
                  <a:pt x="1233852" y="46876"/>
                </a:lnTo>
                <a:lnTo>
                  <a:pt x="1292593" y="38187"/>
                </a:lnTo>
                <a:lnTo>
                  <a:pt x="1352193" y="30345"/>
                </a:lnTo>
                <a:lnTo>
                  <a:pt x="1412614" y="23365"/>
                </a:lnTo>
                <a:lnTo>
                  <a:pt x="1473819" y="17263"/>
                </a:lnTo>
                <a:lnTo>
                  <a:pt x="1535773" y="12055"/>
                </a:lnTo>
                <a:lnTo>
                  <a:pt x="1598437" y="7758"/>
                </a:lnTo>
                <a:lnTo>
                  <a:pt x="1661776" y="4388"/>
                </a:lnTo>
                <a:lnTo>
                  <a:pt x="1725752" y="1961"/>
                </a:lnTo>
                <a:lnTo>
                  <a:pt x="1790329" y="493"/>
                </a:lnTo>
                <a:lnTo>
                  <a:pt x="1855470" y="0"/>
                </a:lnTo>
                <a:lnTo>
                  <a:pt x="1920610" y="493"/>
                </a:lnTo>
                <a:lnTo>
                  <a:pt x="1985187" y="1961"/>
                </a:lnTo>
                <a:lnTo>
                  <a:pt x="2049163" y="4388"/>
                </a:lnTo>
                <a:lnTo>
                  <a:pt x="2112502" y="7758"/>
                </a:lnTo>
                <a:lnTo>
                  <a:pt x="2175166" y="12055"/>
                </a:lnTo>
                <a:lnTo>
                  <a:pt x="2237120" y="17263"/>
                </a:lnTo>
                <a:lnTo>
                  <a:pt x="2298325" y="23365"/>
                </a:lnTo>
                <a:lnTo>
                  <a:pt x="2358746" y="30345"/>
                </a:lnTo>
                <a:lnTo>
                  <a:pt x="2418346" y="38187"/>
                </a:lnTo>
                <a:lnTo>
                  <a:pt x="2477087" y="46876"/>
                </a:lnTo>
                <a:lnTo>
                  <a:pt x="2534933" y="56394"/>
                </a:lnTo>
                <a:lnTo>
                  <a:pt x="2591848" y="66725"/>
                </a:lnTo>
                <a:lnTo>
                  <a:pt x="2647794" y="77854"/>
                </a:lnTo>
                <a:lnTo>
                  <a:pt x="2702734" y="89765"/>
                </a:lnTo>
                <a:lnTo>
                  <a:pt x="2756632" y="102440"/>
                </a:lnTo>
                <a:lnTo>
                  <a:pt x="2809452" y="115865"/>
                </a:lnTo>
                <a:lnTo>
                  <a:pt x="2861155" y="130022"/>
                </a:lnTo>
                <a:lnTo>
                  <a:pt x="2911706" y="144896"/>
                </a:lnTo>
                <a:lnTo>
                  <a:pt x="2961068" y="160471"/>
                </a:lnTo>
                <a:lnTo>
                  <a:pt x="3009203" y="176730"/>
                </a:lnTo>
                <a:lnTo>
                  <a:pt x="3056076" y="193657"/>
                </a:lnTo>
                <a:lnTo>
                  <a:pt x="3101649" y="211236"/>
                </a:lnTo>
                <a:lnTo>
                  <a:pt x="3145885" y="229450"/>
                </a:lnTo>
                <a:lnTo>
                  <a:pt x="3188748" y="248285"/>
                </a:lnTo>
                <a:lnTo>
                  <a:pt x="3230201" y="267723"/>
                </a:lnTo>
                <a:lnTo>
                  <a:pt x="3270207" y="287748"/>
                </a:lnTo>
                <a:lnTo>
                  <a:pt x="3308729" y="308345"/>
                </a:lnTo>
                <a:lnTo>
                  <a:pt x="3345731" y="329497"/>
                </a:lnTo>
                <a:lnTo>
                  <a:pt x="3381176" y="351187"/>
                </a:lnTo>
                <a:lnTo>
                  <a:pt x="3415026" y="373400"/>
                </a:lnTo>
                <a:lnTo>
                  <a:pt x="3447246" y="396120"/>
                </a:lnTo>
                <a:lnTo>
                  <a:pt x="3477798" y="419330"/>
                </a:lnTo>
                <a:lnTo>
                  <a:pt x="3533751" y="467157"/>
                </a:lnTo>
                <a:lnTo>
                  <a:pt x="3582593" y="516751"/>
                </a:lnTo>
                <a:lnTo>
                  <a:pt x="3624028" y="567984"/>
                </a:lnTo>
                <a:lnTo>
                  <a:pt x="3657763" y="620726"/>
                </a:lnTo>
                <a:lnTo>
                  <a:pt x="3683502" y="674848"/>
                </a:lnTo>
                <a:lnTo>
                  <a:pt x="3700952" y="730220"/>
                </a:lnTo>
                <a:lnTo>
                  <a:pt x="3709817" y="786713"/>
                </a:lnTo>
                <a:lnTo>
                  <a:pt x="3710940" y="815339"/>
                </a:lnTo>
                <a:lnTo>
                  <a:pt x="3709817" y="843966"/>
                </a:lnTo>
                <a:lnTo>
                  <a:pt x="3700952" y="900459"/>
                </a:lnTo>
                <a:lnTo>
                  <a:pt x="3683502" y="955831"/>
                </a:lnTo>
                <a:lnTo>
                  <a:pt x="3657763" y="1009953"/>
                </a:lnTo>
                <a:lnTo>
                  <a:pt x="3624028" y="1062695"/>
                </a:lnTo>
                <a:lnTo>
                  <a:pt x="3582593" y="1113928"/>
                </a:lnTo>
                <a:lnTo>
                  <a:pt x="3533751" y="1163522"/>
                </a:lnTo>
                <a:lnTo>
                  <a:pt x="3477798" y="1211349"/>
                </a:lnTo>
                <a:lnTo>
                  <a:pt x="3447246" y="1234559"/>
                </a:lnTo>
                <a:lnTo>
                  <a:pt x="3415026" y="1257279"/>
                </a:lnTo>
                <a:lnTo>
                  <a:pt x="3381176" y="1279492"/>
                </a:lnTo>
                <a:lnTo>
                  <a:pt x="3345731" y="1301182"/>
                </a:lnTo>
                <a:lnTo>
                  <a:pt x="3308729" y="1322334"/>
                </a:lnTo>
                <a:lnTo>
                  <a:pt x="3270207" y="1342931"/>
                </a:lnTo>
                <a:lnTo>
                  <a:pt x="3230201" y="1362956"/>
                </a:lnTo>
                <a:lnTo>
                  <a:pt x="3188748" y="1382394"/>
                </a:lnTo>
                <a:lnTo>
                  <a:pt x="3145885" y="1401229"/>
                </a:lnTo>
                <a:lnTo>
                  <a:pt x="3101649" y="1419443"/>
                </a:lnTo>
                <a:lnTo>
                  <a:pt x="3056076" y="1437022"/>
                </a:lnTo>
                <a:lnTo>
                  <a:pt x="3009203" y="1453949"/>
                </a:lnTo>
                <a:lnTo>
                  <a:pt x="2961068" y="1470208"/>
                </a:lnTo>
                <a:lnTo>
                  <a:pt x="2911706" y="1485783"/>
                </a:lnTo>
                <a:lnTo>
                  <a:pt x="2861155" y="1500657"/>
                </a:lnTo>
                <a:lnTo>
                  <a:pt x="2809452" y="1514814"/>
                </a:lnTo>
                <a:lnTo>
                  <a:pt x="2756632" y="1528239"/>
                </a:lnTo>
                <a:lnTo>
                  <a:pt x="2702734" y="1540914"/>
                </a:lnTo>
                <a:lnTo>
                  <a:pt x="2647794" y="1552825"/>
                </a:lnTo>
                <a:lnTo>
                  <a:pt x="2591848" y="1563954"/>
                </a:lnTo>
                <a:lnTo>
                  <a:pt x="2534933" y="1574285"/>
                </a:lnTo>
                <a:lnTo>
                  <a:pt x="2477087" y="1583803"/>
                </a:lnTo>
                <a:lnTo>
                  <a:pt x="2418346" y="1592492"/>
                </a:lnTo>
                <a:lnTo>
                  <a:pt x="2358746" y="1600334"/>
                </a:lnTo>
                <a:lnTo>
                  <a:pt x="2298325" y="1607314"/>
                </a:lnTo>
                <a:lnTo>
                  <a:pt x="2237120" y="1613416"/>
                </a:lnTo>
                <a:lnTo>
                  <a:pt x="2175166" y="1618624"/>
                </a:lnTo>
                <a:lnTo>
                  <a:pt x="2112502" y="1622921"/>
                </a:lnTo>
                <a:lnTo>
                  <a:pt x="2049163" y="1626291"/>
                </a:lnTo>
                <a:lnTo>
                  <a:pt x="1985187" y="1628718"/>
                </a:lnTo>
                <a:lnTo>
                  <a:pt x="1920610" y="1630186"/>
                </a:lnTo>
                <a:lnTo>
                  <a:pt x="1855470" y="1630679"/>
                </a:lnTo>
                <a:lnTo>
                  <a:pt x="1790329" y="1630186"/>
                </a:lnTo>
                <a:lnTo>
                  <a:pt x="1725752" y="1628718"/>
                </a:lnTo>
                <a:lnTo>
                  <a:pt x="1661776" y="1626291"/>
                </a:lnTo>
                <a:lnTo>
                  <a:pt x="1598437" y="1622921"/>
                </a:lnTo>
                <a:lnTo>
                  <a:pt x="1535773" y="1618624"/>
                </a:lnTo>
                <a:lnTo>
                  <a:pt x="1473819" y="1613416"/>
                </a:lnTo>
                <a:lnTo>
                  <a:pt x="1412614" y="1607314"/>
                </a:lnTo>
                <a:lnTo>
                  <a:pt x="1352193" y="1600334"/>
                </a:lnTo>
                <a:lnTo>
                  <a:pt x="1292593" y="1592492"/>
                </a:lnTo>
                <a:lnTo>
                  <a:pt x="1233852" y="1583803"/>
                </a:lnTo>
                <a:lnTo>
                  <a:pt x="1176006" y="1574285"/>
                </a:lnTo>
                <a:lnTo>
                  <a:pt x="1119091" y="1563954"/>
                </a:lnTo>
                <a:lnTo>
                  <a:pt x="1063145" y="1552825"/>
                </a:lnTo>
                <a:lnTo>
                  <a:pt x="1008205" y="1540914"/>
                </a:lnTo>
                <a:lnTo>
                  <a:pt x="954307" y="1528239"/>
                </a:lnTo>
                <a:lnTo>
                  <a:pt x="901487" y="1514814"/>
                </a:lnTo>
                <a:lnTo>
                  <a:pt x="849784" y="1500657"/>
                </a:lnTo>
                <a:lnTo>
                  <a:pt x="799233" y="1485783"/>
                </a:lnTo>
                <a:lnTo>
                  <a:pt x="749871" y="1470208"/>
                </a:lnTo>
                <a:lnTo>
                  <a:pt x="701736" y="1453949"/>
                </a:lnTo>
                <a:lnTo>
                  <a:pt x="654863" y="1437022"/>
                </a:lnTo>
                <a:lnTo>
                  <a:pt x="609290" y="1419443"/>
                </a:lnTo>
                <a:lnTo>
                  <a:pt x="565054" y="1401229"/>
                </a:lnTo>
                <a:lnTo>
                  <a:pt x="522191" y="1382394"/>
                </a:lnTo>
                <a:lnTo>
                  <a:pt x="480738" y="1362956"/>
                </a:lnTo>
                <a:lnTo>
                  <a:pt x="440732" y="1342931"/>
                </a:lnTo>
                <a:lnTo>
                  <a:pt x="402210" y="1322334"/>
                </a:lnTo>
                <a:lnTo>
                  <a:pt x="365208" y="1301182"/>
                </a:lnTo>
                <a:lnTo>
                  <a:pt x="329763" y="1279492"/>
                </a:lnTo>
                <a:lnTo>
                  <a:pt x="295913" y="1257279"/>
                </a:lnTo>
                <a:lnTo>
                  <a:pt x="263693" y="1234559"/>
                </a:lnTo>
                <a:lnTo>
                  <a:pt x="233141" y="1211349"/>
                </a:lnTo>
                <a:lnTo>
                  <a:pt x="177188" y="1163522"/>
                </a:lnTo>
                <a:lnTo>
                  <a:pt x="128346" y="1113928"/>
                </a:lnTo>
                <a:lnTo>
                  <a:pt x="86911" y="1062695"/>
                </a:lnTo>
                <a:lnTo>
                  <a:pt x="53176" y="1009953"/>
                </a:lnTo>
                <a:lnTo>
                  <a:pt x="27437" y="955831"/>
                </a:lnTo>
                <a:lnTo>
                  <a:pt x="9987" y="900459"/>
                </a:lnTo>
                <a:lnTo>
                  <a:pt x="1122" y="843966"/>
                </a:lnTo>
                <a:lnTo>
                  <a:pt x="0" y="815339"/>
                </a:lnTo>
                <a:close/>
              </a:path>
            </a:pathLst>
          </a:custGeom>
          <a:ln w="2895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79817" y="1970354"/>
            <a:ext cx="21704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OTTICA</a:t>
            </a:r>
            <a:r>
              <a:rPr sz="24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ESTERNA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59235" y="6465214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33650" y="3330702"/>
            <a:ext cx="2491740" cy="947695"/>
          </a:xfrm>
          <a:prstGeom prst="rect">
            <a:avLst/>
          </a:prstGeom>
          <a:ln w="28955">
            <a:solidFill>
              <a:srgbClr val="C00000"/>
            </a:solidFill>
          </a:ln>
        </p:spPr>
        <p:txBody>
          <a:bodyPr vert="horz" wrap="square" lIns="0" tIns="163830" rIns="0" bIns="0" rtlCol="0">
            <a:spAutoFit/>
          </a:bodyPr>
          <a:lstStyle/>
          <a:p>
            <a:pPr marL="90805" marR="801370">
              <a:lnSpc>
                <a:spcPct val="100000"/>
              </a:lnSpc>
              <a:spcBef>
                <a:spcPts val="1290"/>
              </a:spcBef>
            </a:pPr>
            <a:r>
              <a:rPr sz="2000" dirty="0" smtClean="0">
                <a:solidFill>
                  <a:srgbClr val="44536A"/>
                </a:solidFill>
                <a:latin typeface="Calibri"/>
                <a:cs typeface="Calibri"/>
              </a:rPr>
              <a:t>MAN</a:t>
            </a:r>
            <a:r>
              <a:rPr sz="2000" spc="-10" dirty="0" smtClean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000" dirty="0" smtClean="0">
                <a:solidFill>
                  <a:srgbClr val="44536A"/>
                </a:solidFill>
                <a:latin typeface="Calibri"/>
                <a:cs typeface="Calibri"/>
              </a:rPr>
              <a:t>GEM</a:t>
            </a:r>
            <a:r>
              <a:rPr sz="2000" spc="0" dirty="0" smtClean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000" spc="-10" dirty="0" smtClean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000" dirty="0" smtClean="0">
                <a:solidFill>
                  <a:srgbClr val="44536A"/>
                </a:solidFill>
                <a:latin typeface="Calibri"/>
                <a:cs typeface="Calibri"/>
              </a:rPr>
              <a:t>T</a:t>
            </a:r>
            <a:endParaRPr lang="it-IT" sz="2000" dirty="0" smtClean="0">
              <a:solidFill>
                <a:srgbClr val="44536A"/>
              </a:solidFill>
              <a:latin typeface="Calibri"/>
              <a:cs typeface="Calibri"/>
            </a:endParaRPr>
          </a:p>
          <a:p>
            <a:pPr marL="90805" marR="801370">
              <a:lnSpc>
                <a:spcPct val="100000"/>
              </a:lnSpc>
              <a:spcBef>
                <a:spcPts val="1290"/>
              </a:spcBef>
            </a:pPr>
            <a:r>
              <a:rPr lang="it-IT" sz="2000" dirty="0" smtClean="0">
                <a:solidFill>
                  <a:srgbClr val="44536A"/>
                </a:solidFill>
                <a:latin typeface="Calibri"/>
                <a:cs typeface="Calibri"/>
              </a:rPr>
              <a:t>SOCI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27214" y="3330702"/>
            <a:ext cx="2677795" cy="3207287"/>
          </a:xfrm>
          <a:prstGeom prst="rect">
            <a:avLst/>
          </a:prstGeom>
          <a:ln w="28955">
            <a:solidFill>
              <a:srgbClr val="C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91440" marR="1056005">
              <a:spcBef>
                <a:spcPts val="509"/>
              </a:spcBef>
            </a:pPr>
            <a:r>
              <a:rPr sz="2000" spc="-10" dirty="0">
                <a:solidFill>
                  <a:srgbClr val="44536A"/>
                </a:solidFill>
                <a:latin typeface="Calibri"/>
                <a:cs typeface="Calibri"/>
              </a:rPr>
              <a:t>FORNITORI  </a:t>
            </a:r>
            <a:r>
              <a:rPr sz="2000" spc="-5" dirty="0">
                <a:solidFill>
                  <a:srgbClr val="44536A"/>
                </a:solidFill>
                <a:latin typeface="Calibri"/>
                <a:cs typeface="Calibri"/>
              </a:rPr>
              <a:t>BANCHE  </a:t>
            </a:r>
            <a:r>
              <a:rPr sz="2000" dirty="0">
                <a:solidFill>
                  <a:srgbClr val="44536A"/>
                </a:solidFill>
                <a:latin typeface="Calibri"/>
                <a:cs typeface="Calibri"/>
              </a:rPr>
              <a:t>ERARIO  </a:t>
            </a:r>
            <a:r>
              <a:rPr lang="it-IT" sz="2000" spc="-5" dirty="0">
                <a:solidFill>
                  <a:srgbClr val="44536A"/>
                </a:solidFill>
                <a:cs typeface="Calibri"/>
              </a:rPr>
              <a:t>DIPENDENTI  </a:t>
            </a:r>
            <a:r>
              <a:rPr lang="it-IT" sz="2000" spc="-30" dirty="0">
                <a:solidFill>
                  <a:srgbClr val="44536A"/>
                </a:solidFill>
                <a:cs typeface="Calibri"/>
              </a:rPr>
              <a:t>SINDACATO</a:t>
            </a:r>
            <a:endParaRPr lang="it-IT" sz="2000" dirty="0">
              <a:cs typeface="Calibri"/>
            </a:endParaRPr>
          </a:p>
          <a:p>
            <a:pPr marL="91440" marR="1056005">
              <a:lnSpc>
                <a:spcPct val="100000"/>
              </a:lnSpc>
              <a:spcBef>
                <a:spcPts val="509"/>
              </a:spcBef>
            </a:pPr>
            <a:r>
              <a:rPr sz="2000" spc="-5" dirty="0" smtClean="0">
                <a:solidFill>
                  <a:srgbClr val="44536A"/>
                </a:solidFill>
                <a:latin typeface="Calibri"/>
                <a:cs typeface="Calibri"/>
              </a:rPr>
              <a:t>CLIENTI  </a:t>
            </a:r>
            <a:r>
              <a:rPr sz="2000" spc="-15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000" spc="-5" dirty="0">
                <a:solidFill>
                  <a:srgbClr val="44536A"/>
                </a:solidFill>
                <a:latin typeface="Calibri"/>
                <a:cs typeface="Calibri"/>
              </a:rPr>
              <a:t>ON</a:t>
            </a:r>
            <a:r>
              <a:rPr sz="2000" spc="-15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000" spc="-10" dirty="0">
                <a:solidFill>
                  <a:srgbClr val="44536A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44536A"/>
                </a:solidFill>
                <a:latin typeface="Calibri"/>
                <a:cs typeface="Calibri"/>
              </a:rPr>
              <a:t>RRE</a:t>
            </a:r>
            <a:r>
              <a:rPr sz="2000" spc="-15" dirty="0">
                <a:solidFill>
                  <a:srgbClr val="44536A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44536A"/>
                </a:solidFill>
                <a:latin typeface="Calibri"/>
                <a:cs typeface="Calibri"/>
              </a:rPr>
              <a:t>TI  </a:t>
            </a:r>
            <a:r>
              <a:rPr sz="2000" dirty="0">
                <a:solidFill>
                  <a:srgbClr val="44536A"/>
                </a:solidFill>
                <a:latin typeface="Calibri"/>
                <a:cs typeface="Calibri"/>
              </a:rPr>
              <a:t>UFFICI </a:t>
            </a:r>
            <a:r>
              <a:rPr sz="2000" spc="-10" dirty="0">
                <a:solidFill>
                  <a:srgbClr val="44536A"/>
                </a:solidFill>
                <a:latin typeface="Calibri"/>
                <a:cs typeface="Calibri"/>
              </a:rPr>
              <a:t>STUDI  </a:t>
            </a:r>
            <a:r>
              <a:rPr sz="2000" spc="-5" dirty="0">
                <a:solidFill>
                  <a:srgbClr val="44536A"/>
                </a:solidFill>
                <a:latin typeface="Calibri"/>
                <a:cs typeface="Calibri"/>
              </a:rPr>
              <a:t>BANCHE </a:t>
            </a:r>
            <a:r>
              <a:rPr sz="2000" spc="-50" dirty="0">
                <a:solidFill>
                  <a:srgbClr val="44536A"/>
                </a:solidFill>
                <a:latin typeface="Calibri"/>
                <a:cs typeface="Calibri"/>
              </a:rPr>
              <a:t>DATI  </a:t>
            </a:r>
            <a:r>
              <a:rPr sz="2000" spc="-20" dirty="0">
                <a:solidFill>
                  <a:srgbClr val="44536A"/>
                </a:solidFill>
                <a:latin typeface="Calibri"/>
                <a:cs typeface="Calibri"/>
              </a:rPr>
              <a:t>SPECIALIZZATE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159235" y="6465214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104" y="514858"/>
            <a:ext cx="855599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Cosa significa </a:t>
            </a:r>
            <a:r>
              <a:rPr spc="-10" dirty="0"/>
              <a:t>valutare </a:t>
            </a:r>
            <a:r>
              <a:rPr spc="-5" dirty="0"/>
              <a:t>la situazione</a:t>
            </a:r>
            <a:r>
              <a:rPr spc="35" dirty="0"/>
              <a:t> </a:t>
            </a:r>
            <a:r>
              <a:rPr spc="-10" dirty="0"/>
              <a:t>reddituale?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1862" y="1648409"/>
            <a:ext cx="984821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Significa accertare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capacità/incapacità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dell’impresa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conseguire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suo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 obiettivo istituzionale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: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produzione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ricchezza tramite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combinazione  economica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generale.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Una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situazione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economica equilibrata consente una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congrua</a:t>
            </a:r>
            <a:r>
              <a:rPr sz="2400" spc="4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remunerazione</a:t>
            </a:r>
            <a:endParaRPr sz="2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conferenti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dei fattori produttivi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impiegati.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1159235" y="6465214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3172" y="1441450"/>
            <a:ext cx="2899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  <a:tab pos="171958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Signific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	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ac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400" spc="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rt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05096" y="1441450"/>
            <a:ext cx="6653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  <a:tab pos="3083560" algn="l"/>
                <a:tab pos="4836160" algn="l"/>
                <a:tab pos="5293360" algn="l"/>
                <a:tab pos="5866765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	cap</a:t>
            </a:r>
            <a:r>
              <a:rPr sz="2400" spc="0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ità/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nc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pa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tà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dell’i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pr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fa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r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fronte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0322" y="1807210"/>
            <a:ext cx="79984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tempestivamente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ed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economicamente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obbligazioni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 assunte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3172" y="2172970"/>
            <a:ext cx="1946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  <a:tab pos="171640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Valutar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	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2719" y="2172970"/>
            <a:ext cx="7647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3675" algn="l"/>
                <a:tab pos="2938780" algn="l"/>
                <a:tab pos="4129404" algn="l"/>
                <a:tab pos="5487035" algn="l"/>
                <a:tab pos="5947410" algn="l"/>
                <a:tab pos="6607809" algn="l"/>
              </a:tabLst>
            </a:pP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situazione	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monetaria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significa	accertare	se	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tale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capacità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322" y="2538425"/>
            <a:ext cx="38252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sussiste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anche</a:t>
            </a:r>
            <a:r>
              <a:rPr sz="2400" spc="-4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nell’immediato.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72" y="2904870"/>
            <a:ext cx="2451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  <a:tab pos="1178560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Una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situazione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6975" y="2904870"/>
            <a:ext cx="7121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0665" algn="l"/>
                <a:tab pos="3059430" algn="l"/>
                <a:tab pos="4401820" algn="l"/>
                <a:tab pos="6505575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finanz</a:t>
            </a:r>
            <a:r>
              <a:rPr sz="2400" spc="5" dirty="0">
                <a:solidFill>
                  <a:srgbClr val="44536A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aria	equili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rata	consente	l’ad</a:t>
            </a:r>
            <a:r>
              <a:rPr sz="2400" spc="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m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pim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nt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o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3172" y="3270630"/>
            <a:ext cx="975550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obbligazioni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assunte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termini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pattuiti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in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modo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economico, senza  peraltro compromettere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funzionalità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continuità dell’impresa (</a:t>
            </a:r>
            <a:r>
              <a:rPr sz="2400" i="1" spc="-5" dirty="0">
                <a:solidFill>
                  <a:srgbClr val="C00000"/>
                </a:solidFill>
                <a:latin typeface="Calibri"/>
                <a:cs typeface="Calibri"/>
              </a:rPr>
              <a:t>going  concern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  <a:p>
            <a:pPr marL="469265" marR="6350" indent="-456565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Significa accertare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capacità/incapacità dell’impresa di darsi un’armonica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 struttura di fonti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impieghi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3172" y="5099380"/>
            <a:ext cx="36842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  <a:tab pos="1006475" algn="l"/>
                <a:tab pos="2086610" algn="l"/>
              </a:tabLst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Un	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assetto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patrimoniale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44236" y="5099380"/>
            <a:ext cx="59162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0670" algn="l"/>
                <a:tab pos="1884045" algn="l"/>
                <a:tab pos="2204085" algn="l"/>
                <a:tab pos="3420110" algn="l"/>
                <a:tab pos="3752850" algn="l"/>
                <a:tab pos="4315460" algn="l"/>
                <a:tab pos="5763260" algn="l"/>
              </a:tabLst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equilibr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to	è	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	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isultato	e	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	cont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mpo	il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0322" y="5465775"/>
            <a:ext cx="92989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necessario presupposto di una situazione reddituale-finanziaria altrettanto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equilibrata.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670050" y="547243"/>
            <a:ext cx="862266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Cosa significa </a:t>
            </a:r>
            <a:r>
              <a:rPr spc="-10" dirty="0"/>
              <a:t>valutare </a:t>
            </a:r>
            <a:r>
              <a:rPr spc="-5" dirty="0"/>
              <a:t>la situazione</a:t>
            </a:r>
            <a:r>
              <a:rPr spc="5" dirty="0"/>
              <a:t> </a:t>
            </a:r>
            <a:r>
              <a:rPr spc="-5" dirty="0"/>
              <a:t>finanziaria?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159235" y="6465214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2017" y="470357"/>
            <a:ext cx="554291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Il </a:t>
            </a:r>
            <a:r>
              <a:rPr spc="-10" dirty="0"/>
              <a:t>processo </a:t>
            </a:r>
            <a:r>
              <a:rPr spc="-5" dirty="0"/>
              <a:t>di analisi di</a:t>
            </a:r>
            <a:r>
              <a:rPr spc="25" dirty="0"/>
              <a:t> </a:t>
            </a:r>
            <a:r>
              <a:rPr spc="-5" dirty="0"/>
              <a:t>bilancio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9680" y="1505711"/>
            <a:ext cx="9964420" cy="193865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0805" marR="80645" algn="just">
              <a:lnSpc>
                <a:spcPct val="100000"/>
              </a:lnSpc>
              <a:spcBef>
                <a:spcPts val="204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Riclassificazione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delle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sintesi di bilancio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lo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scopo di rendere omogenei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dati per poter procedere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 calcolo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degli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indici 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dei</a:t>
            </a:r>
            <a:r>
              <a:rPr sz="2400" spc="-4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flussi.</a:t>
            </a:r>
            <a:endParaRPr sz="2400">
              <a:latin typeface="Calibri"/>
              <a:cs typeface="Calibri"/>
            </a:endParaRPr>
          </a:p>
          <a:p>
            <a:pPr marL="90805" marR="82550" algn="just">
              <a:lnSpc>
                <a:spcPct val="100000"/>
              </a:lnSpc>
            </a:pP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Si </a:t>
            </a:r>
            <a:r>
              <a:rPr sz="2400" spc="-30" dirty="0">
                <a:solidFill>
                  <a:srgbClr val="44536A"/>
                </a:solidFill>
                <a:latin typeface="Calibri"/>
                <a:cs typeface="Calibri"/>
              </a:rPr>
              <a:t>tratta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riesporre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valori accolti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nello 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Stato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patrimoniale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nel 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Conto 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economico in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raggruppamenti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significativi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per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il </a:t>
            </a:r>
            <a:r>
              <a:rPr sz="2400" spc="-20" dirty="0">
                <a:solidFill>
                  <a:srgbClr val="44536A"/>
                </a:solidFill>
                <a:latin typeface="Calibri"/>
                <a:cs typeface="Calibri"/>
              </a:rPr>
              <a:t>lettore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 bilancio (che si pone  </a:t>
            </a:r>
            <a:r>
              <a:rPr sz="2400" spc="-25" dirty="0">
                <a:solidFill>
                  <a:srgbClr val="44536A"/>
                </a:solidFill>
                <a:latin typeface="Calibri"/>
                <a:cs typeface="Calibri"/>
              </a:rPr>
              <a:t>nell’ottica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reddituale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finanziaria).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9680" y="3811523"/>
            <a:ext cx="9964420" cy="83248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5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Calcolo</a:t>
            </a:r>
            <a:r>
              <a:rPr sz="2400" b="1" spc="1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degli</a:t>
            </a:r>
            <a:r>
              <a:rPr sz="2400" b="1" spc="11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indici</a:t>
            </a:r>
            <a:r>
              <a:rPr sz="2400" b="1" spc="1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2400" b="1" spc="1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dei</a:t>
            </a:r>
            <a:r>
              <a:rPr sz="2400" b="1" spc="1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flussi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</a:t>
            </a:r>
            <a:r>
              <a:rPr sz="2400" spc="1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</a:t>
            </a:r>
            <a:r>
              <a:rPr sz="2400" spc="1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lo</a:t>
            </a:r>
            <a:r>
              <a:rPr sz="2400" spc="114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scopo</a:t>
            </a:r>
            <a:r>
              <a:rPr sz="2400" spc="114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di</a:t>
            </a:r>
            <a:r>
              <a:rPr sz="2400" spc="1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rendere</a:t>
            </a:r>
            <a:r>
              <a:rPr sz="2400" spc="13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omogenei</a:t>
            </a:r>
            <a:r>
              <a:rPr sz="2400" spc="130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</a:t>
            </a:r>
            <a:r>
              <a:rPr sz="2400" spc="1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dati</a:t>
            </a:r>
            <a:r>
              <a:rPr sz="2400" spc="114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ai</a:t>
            </a:r>
            <a:r>
              <a:rPr sz="2400" spc="12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fini</a:t>
            </a:r>
            <a:endParaRPr sz="24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della seconda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fase.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2857" y="1441450"/>
            <a:ext cx="91313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Riclassificare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significa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raggruppare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disporre </a:t>
            </a:r>
            <a:r>
              <a:rPr sz="2400" spc="-10" dirty="0">
                <a:solidFill>
                  <a:srgbClr val="44536A"/>
                </a:solidFill>
                <a:latin typeface="Calibri"/>
                <a:cs typeface="Calibri"/>
              </a:rPr>
              <a:t>le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voci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di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bilancio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così 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da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individuare ed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evidenziare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alcune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grandezze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rilevanti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fini  dell’acquisizione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di informazioni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significative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merito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alle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condizioni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di  svolgimento della gestione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 alle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politiche aziendali perseguite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non  sarebbe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invece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possibile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ricavare da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un piano dei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conti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tradizionale  </a:t>
            </a:r>
            <a:r>
              <a:rPr sz="2400" dirty="0">
                <a:solidFill>
                  <a:srgbClr val="44536A"/>
                </a:solidFill>
                <a:latin typeface="Calibri"/>
                <a:cs typeface="Calibri"/>
              </a:rPr>
              <a:t>emergente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dalla</a:t>
            </a:r>
            <a:r>
              <a:rPr sz="2400" spc="-15" dirty="0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Calibri"/>
                <a:cs typeface="Calibri"/>
              </a:rPr>
              <a:t>contabilità.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22090" y="455802"/>
            <a:ext cx="54400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 </a:t>
            </a:r>
            <a:r>
              <a:rPr spc="-15" dirty="0"/>
              <a:t>scopo </a:t>
            </a:r>
            <a:r>
              <a:rPr spc="-5" dirty="0"/>
              <a:t>della</a:t>
            </a:r>
            <a:r>
              <a:rPr spc="-30" dirty="0"/>
              <a:t> </a:t>
            </a:r>
            <a:r>
              <a:rPr spc="-5" dirty="0"/>
              <a:t>riclassificazione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65119" y="455802"/>
            <a:ext cx="5755005" cy="10096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347470" marR="5080" indent="-1335405">
              <a:lnSpc>
                <a:spcPts val="3670"/>
              </a:lnSpc>
              <a:spcBef>
                <a:spcPts val="560"/>
              </a:spcBef>
            </a:pPr>
            <a:r>
              <a:rPr spc="-5" dirty="0"/>
              <a:t>Lo </a:t>
            </a:r>
            <a:r>
              <a:rPr spc="-15" dirty="0"/>
              <a:t>scopo </a:t>
            </a:r>
            <a:r>
              <a:rPr spc="-5" dirty="0"/>
              <a:t>della riclassificazione –  </a:t>
            </a:r>
            <a:r>
              <a:rPr i="1" spc="-20" dirty="0">
                <a:solidFill>
                  <a:srgbClr val="C00000"/>
                </a:solidFill>
              </a:rPr>
              <a:t>Conto</a:t>
            </a:r>
            <a:r>
              <a:rPr i="1" spc="-10" dirty="0">
                <a:solidFill>
                  <a:srgbClr val="C00000"/>
                </a:solidFill>
              </a:rPr>
              <a:t> </a:t>
            </a:r>
            <a:r>
              <a:rPr i="1" spc="-20" dirty="0">
                <a:solidFill>
                  <a:srgbClr val="C00000"/>
                </a:solidFill>
              </a:rPr>
              <a:t>economico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9888" y="1889760"/>
            <a:ext cx="9964420" cy="8305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1440" marR="83820">
              <a:lnSpc>
                <a:spcPct val="100000"/>
              </a:lnSpc>
              <a:spcBef>
                <a:spcPts val="210"/>
              </a:spcBef>
              <a:tabLst>
                <a:tab pos="1151890" algn="l"/>
                <a:tab pos="2926080" algn="l"/>
                <a:tab pos="3545204" algn="l"/>
                <a:tab pos="4333240" algn="l"/>
                <a:tab pos="4741545" algn="l"/>
                <a:tab pos="6151245" algn="l"/>
                <a:tab pos="7127240" algn="l"/>
                <a:tab pos="8774430" algn="l"/>
                <a:tab pos="9211945" algn="l"/>
              </a:tabLst>
            </a:pP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CONT</a:t>
            </a:r>
            <a:r>
              <a:rPr sz="2400" b="1" dirty="0">
                <a:solidFill>
                  <a:srgbClr val="1F3863"/>
                </a:solidFill>
                <a:latin typeface="Calibri"/>
                <a:cs typeface="Calibri"/>
              </a:rPr>
              <a:t>O	E</a:t>
            </a:r>
            <a:r>
              <a:rPr sz="2400" b="1" spc="0" dirty="0">
                <a:solidFill>
                  <a:srgbClr val="1F3863"/>
                </a:solidFill>
                <a:latin typeface="Calibri"/>
                <a:cs typeface="Calibri"/>
              </a:rPr>
              <a:t>C</a:t>
            </a: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ONOMIC</a:t>
            </a:r>
            <a:r>
              <a:rPr sz="2400" b="1" dirty="0">
                <a:solidFill>
                  <a:srgbClr val="1F3863"/>
                </a:solidFill>
                <a:latin typeface="Calibri"/>
                <a:cs typeface="Calibri"/>
              </a:rPr>
              <a:t>O	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PE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R	AREE	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I	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GESTIO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(anch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	</a:t>
            </a:r>
            <a:r>
              <a:rPr sz="2400" spc="-15" dirty="0">
                <a:solidFill>
                  <a:srgbClr val="1F3863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1F3863"/>
                </a:solidFill>
                <a:latin typeface="Calibri"/>
                <a:cs typeface="Calibri"/>
              </a:rPr>
              <a:t>enominato	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«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	ricavi 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netti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e costo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del</a:t>
            </a:r>
            <a:r>
              <a:rPr sz="2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venduto</a:t>
            </a:r>
            <a:r>
              <a:rPr sz="2400" spc="-5" dirty="0">
                <a:solidFill>
                  <a:srgbClr val="1F3863"/>
                </a:solidFill>
                <a:latin typeface="Calibri"/>
                <a:cs typeface="Calibri"/>
              </a:rPr>
              <a:t>»)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7319" y="4733544"/>
            <a:ext cx="996442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15"/>
              </a:spcBef>
            </a:pP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CONTO ECONOMICO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VALORE AGGIUNTO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E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MARGINE OPERATIVO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LORDO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9888" y="3038855"/>
            <a:ext cx="996442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0"/>
              </a:spcBef>
            </a:pP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CONTO ECONOMICO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CON AGGREGAZIONE FUNZIONALE DEI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COSTI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9888" y="3869435"/>
            <a:ext cx="9964420" cy="462280"/>
          </a:xfrm>
          <a:prstGeom prst="rect">
            <a:avLst/>
          </a:prstGeom>
          <a:ln w="9144">
            <a:solidFill>
              <a:srgbClr val="1F3863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5"/>
              </a:spcBef>
            </a:pPr>
            <a:r>
              <a:rPr sz="2400" b="1" spc="-5" dirty="0">
                <a:solidFill>
                  <a:srgbClr val="1F3863"/>
                </a:solidFill>
                <a:latin typeface="Calibri"/>
                <a:cs typeface="Calibri"/>
              </a:rPr>
              <a:t>CONTO ECONOMICO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COSTI COMPLESSIVI VARIABILI DEL</a:t>
            </a:r>
            <a:r>
              <a:rPr sz="2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VENDUTO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2069</Words>
  <Application>Microsoft Office PowerPoint</Application>
  <PresentationFormat>Personalizzato</PresentationFormat>
  <Paragraphs>311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4" baseType="lpstr">
      <vt:lpstr>Office Theme</vt:lpstr>
      <vt:lpstr>Microsoft Word Document</vt:lpstr>
      <vt:lpstr>Presentazione standard di PowerPoint</vt:lpstr>
      <vt:lpstr>L’analisi di bilancio: introduzione</vt:lpstr>
      <vt:lpstr>Le analisi di bilancio. A cosa servono?</vt:lpstr>
      <vt:lpstr>Le diverse ottiche di analisi del bilancio</vt:lpstr>
      <vt:lpstr>Cosa significa valutare la situazione reddituale?</vt:lpstr>
      <vt:lpstr>Cosa significa valutare la situazione finanziaria?</vt:lpstr>
      <vt:lpstr>Il processo di analisi di bilancio</vt:lpstr>
      <vt:lpstr>Lo scopo della riclassificazione</vt:lpstr>
      <vt:lpstr>Lo scopo della riclassificazione –  Conto economico</vt:lpstr>
      <vt:lpstr>Lo scopo della riclassificazione –  Stato patrimoniale</vt:lpstr>
      <vt:lpstr>Il Conto economico riclassificato per aree di gestione</vt:lpstr>
      <vt:lpstr>Il Conto economico riclassificato per aree di gestione</vt:lpstr>
      <vt:lpstr>Il Conto economico riclassificato per aree di gestione –  la gestione caratteristica</vt:lpstr>
      <vt:lpstr>Il Conto economico riclassificato per aree di gestione –  la gestione accessoria (o patrimoniale)</vt:lpstr>
      <vt:lpstr>Il Conto economico riclassificato per aree di gestione –  la gestione operativa</vt:lpstr>
      <vt:lpstr>Il Conto economico riclassificato per aree di gestione –  la gestione finanziaria</vt:lpstr>
      <vt:lpstr>Il Conto economico riclassificato per aree di gestione –  la gestione straordinaria</vt:lpstr>
      <vt:lpstr>Il Conto economico riclassificato per aree di gestione –  la gestione fiscale o tributaria</vt:lpstr>
      <vt:lpstr>Il Conto economico riclassificato per aree di gestione</vt:lpstr>
      <vt:lpstr>Il Conto economico riclassificato a costi complessivi industriali del venduto</vt:lpstr>
      <vt:lpstr>Presentazione standard di PowerPoint</vt:lpstr>
      <vt:lpstr>Il Conto economico riclassificato a costi complessivi variabili del venduto</vt:lpstr>
      <vt:lpstr>Presentazione standard di PowerPoint</vt:lpstr>
      <vt:lpstr>Il Conto economico riclassificato a valore aggiunto</vt:lpstr>
      <vt:lpstr>Il Conto economico riclassificato a valore aggiunto</vt:lpstr>
      <vt:lpstr>Lo Stato patrimoniale riclassificato  secondo il criterio di liquidità/esigibilità decrescenti (finanziario)</vt:lpstr>
      <vt:lpstr>Lo Stato patrimoniale riclassificato  secondo il criterio di liquidità/esigibilità decrescenti (finanziario)</vt:lpstr>
      <vt:lpstr>Lo Stato patrimoniale riclassificato secondo il criterio di liquidità/esigibilità decrescenti  (finanziario)</vt:lpstr>
      <vt:lpstr>Lo Stato patrimoniale riclassificato  secondo il criterio gestionale</vt:lpstr>
      <vt:lpstr>Lo Stato patrimoniale riclassificato  secondo il criterio gestionale (segue)</vt:lpstr>
      <vt:lpstr>Lo Stato patrimoniale riclassificato  secondo il criterio gestionale</vt:lpstr>
      <vt:lpstr>Lo Stato patrimoniale riclassificato  secondo il criterio gestionale (segue)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Formazione</dc:creator>
  <cp:lastModifiedBy>Alessandro Cortesi</cp:lastModifiedBy>
  <cp:revision>9</cp:revision>
  <dcterms:created xsi:type="dcterms:W3CDTF">2018-02-26T11:43:42Z</dcterms:created>
  <dcterms:modified xsi:type="dcterms:W3CDTF">2018-09-24T10:07:08Z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2018-02-26T00:00:00Z</vt:filetime>
  </property>
</Properties>
</file>