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81ED-8476-4D5C-8EFC-C243EB42BCF5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61631-FF3F-4776-9B6F-9157AC98DF6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8BE17-6714-45C6-B5A6-1CFF5E48E719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F083-A8A1-4E92-8498-541CD845E5FB}" type="datetimeFigureOut">
              <a:rPr lang="it-IT" smtClean="0"/>
              <a:pPr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1524000" y="2667000"/>
            <a:ext cx="6096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3400" dirty="0">
                <a:solidFill>
                  <a:schemeClr val="accent1"/>
                </a:solidFill>
                <a:latin typeface="Comic Sans MS" pitchFamily="66" charset="0"/>
              </a:rPr>
              <a:t>La rappresentanza sindacale all’interno dell’impresa </a:t>
            </a: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1524000" y="2133600"/>
            <a:ext cx="6096000" cy="22860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2667000" y="45720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800" i="1" dirty="0" smtClean="0">
                <a:latin typeface="Comic Sans MS" pitchFamily="66" charset="0"/>
              </a:rPr>
              <a:t>12 aprile 2018</a:t>
            </a:r>
            <a:endParaRPr lang="it-IT" altLang="it-IT" sz="18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80400" cy="4176713"/>
          </a:xfrm>
        </p:spPr>
        <p:txBody>
          <a:bodyPr/>
          <a:lstStyle/>
          <a:p>
            <a:pPr marL="266700" indent="-2667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000" smtClean="0">
                <a:latin typeface="Comic Sans MS" pitchFamily="66" charset="0"/>
              </a:rPr>
              <a:t>Interviene presso la Direzione per: </a:t>
            </a:r>
          </a:p>
          <a:p>
            <a:pPr marL="765175" lvl="1">
              <a:spcBef>
                <a:spcPct val="0"/>
              </a:spcBef>
            </a:pPr>
            <a:r>
              <a:rPr lang="it-IT" sz="2000" smtClean="0">
                <a:latin typeface="Comic Sans MS" pitchFamily="66" charset="0"/>
              </a:rPr>
              <a:t>l’esatta osservanza delle norme di legislazione sociale ed igiene e sicurezza del lavoro;</a:t>
            </a:r>
          </a:p>
          <a:p>
            <a:pPr marL="765175" lvl="1">
              <a:spcBef>
                <a:spcPct val="0"/>
              </a:spcBef>
            </a:pPr>
            <a:r>
              <a:rPr lang="it-IT" sz="2000" smtClean="0">
                <a:latin typeface="Comic Sans MS" pitchFamily="66" charset="0"/>
              </a:rPr>
              <a:t>l’esatta applicazione dei contratti di lavoro e degli Accordi sindacali, facendo da camera di conciliazione di prima istanza delle controversie relative;</a:t>
            </a:r>
          </a:p>
          <a:p>
            <a:pPr marL="266700" indent="-2667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000" smtClean="0">
                <a:latin typeface="Comic Sans MS" pitchFamily="66" charset="0"/>
              </a:rPr>
              <a:t>Esamina con la Direzione, preventivamente alla loro attuazione, gli schemi di regolamento redatti dall’Azienda, l’epoca delle ferie, taluni aspetti relativi agli orari di lavoro (inizio/cessazione; turni, modifiche regimi di orario), </a:t>
            </a:r>
          </a:p>
          <a:p>
            <a:pPr marL="266700" indent="-266700">
              <a:spcBef>
                <a:spcPct val="0"/>
              </a:spcBef>
            </a:pPr>
            <a:endParaRPr lang="it-IT" sz="2000" smtClean="0">
              <a:latin typeface="Comic Sans MS" pitchFamily="66" charset="0"/>
            </a:endParaRPr>
          </a:p>
          <a:p>
            <a:pPr marL="266700" indent="-26670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sz="1600" smtClean="0">
                <a:latin typeface="Comic Sans MS" pitchFamily="66" charset="0"/>
              </a:rPr>
              <a:t> </a:t>
            </a:r>
          </a:p>
        </p:txBody>
      </p:sp>
      <p:sp>
        <p:nvSpPr>
          <p:cNvPr id="83971" name="Rectangle 10"/>
          <p:cNvSpPr>
            <a:spLocks noChangeArrowheads="1"/>
          </p:cNvSpPr>
          <p:nvPr/>
        </p:nvSpPr>
        <p:spPr bwMode="auto">
          <a:xfrm>
            <a:off x="395288" y="5300663"/>
            <a:ext cx="8424862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Qualora non si trovi una soluzione condivisa, “resta salva la facoltà della Direzione di attuare i provvedimenti, così come la facoltà dell’azione sindacale dei lavoratori”.</a:t>
            </a:r>
          </a:p>
        </p:txBody>
      </p:sp>
      <p:sp>
        <p:nvSpPr>
          <p:cNvPr id="83972" name="Rectangle 18"/>
          <p:cNvSpPr>
            <a:spLocks noChangeArrowheads="1"/>
          </p:cNvSpPr>
          <p:nvPr/>
        </p:nvSpPr>
        <p:spPr bwMode="auto">
          <a:xfrm>
            <a:off x="3563938" y="260350"/>
            <a:ext cx="199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Le funzioni</a:t>
            </a:r>
          </a:p>
        </p:txBody>
      </p:sp>
      <p:sp>
        <p:nvSpPr>
          <p:cNvPr id="83973" name="Rectangle 19"/>
          <p:cNvSpPr>
            <a:spLocks noChangeArrowheads="1"/>
          </p:cNvSpPr>
          <p:nvPr/>
        </p:nvSpPr>
        <p:spPr bwMode="auto">
          <a:xfrm>
            <a:off x="4500563" y="4078288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“al fine di una auspicabile soluzione di comune soddisfazione”</a:t>
            </a:r>
          </a:p>
        </p:txBody>
      </p:sp>
      <p:sp>
        <p:nvSpPr>
          <p:cNvPr id="83974" name="Line 20"/>
          <p:cNvSpPr>
            <a:spLocks noChangeShapeType="1"/>
          </p:cNvSpPr>
          <p:nvPr/>
        </p:nvSpPr>
        <p:spPr bwMode="auto">
          <a:xfrm>
            <a:off x="4140200" y="3860800"/>
            <a:ext cx="360363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3975" name="Line 21"/>
          <p:cNvSpPr>
            <a:spLocks noChangeShapeType="1"/>
          </p:cNvSpPr>
          <p:nvPr/>
        </p:nvSpPr>
        <p:spPr bwMode="auto">
          <a:xfrm>
            <a:off x="6588125" y="479742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81537"/>
          </a:xfrm>
        </p:spPr>
        <p:txBody>
          <a:bodyPr/>
          <a:lstStyle/>
          <a:p>
            <a:pPr marL="361950" indent="-3619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smtClean="0">
                <a:latin typeface="Comic Sans MS" pitchFamily="66" charset="0"/>
              </a:rPr>
              <a:t>Formula proposte per il perfezionamento dei metodi di lavoro e per il miglior andamento dei servizi aziendali quali le mense, gli spacci, i servizi igienico-sanitari;</a:t>
            </a:r>
          </a:p>
          <a:p>
            <a:pPr marL="361950" indent="-36195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smtClean="0">
                <a:latin typeface="Comic Sans MS" pitchFamily="66" charset="0"/>
              </a:rPr>
              <a:t>Contribuisce alla elaborazione degli Statuti e dei Regolamenti delle istituzioni interne di carattere sociale (previdenziale, assistenziale, culturale, ricreativo) e vigila attraverso i propri componenti per il loro migliore funzionamento. </a:t>
            </a: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600" smtClean="0">
              <a:latin typeface="Comic Sans MS" pitchFamily="66" charset="0"/>
            </a:endParaRPr>
          </a:p>
        </p:txBody>
      </p:sp>
      <p:sp>
        <p:nvSpPr>
          <p:cNvPr id="84995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  <a:noFill/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  <a:latin typeface="Comic Sans MS" pitchFamily="66" charset="0"/>
              </a:rPr>
              <a:t>Le funzioni/2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76400"/>
            <a:ext cx="8208963" cy="4416425"/>
          </a:xfrm>
        </p:spPr>
        <p:txBody>
          <a:bodyPr/>
          <a:lstStyle/>
          <a:p>
            <a:pPr marL="187325" indent="-187325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400" smtClean="0">
                <a:latin typeface="Comic Sans MS" pitchFamily="66" charset="0"/>
              </a:rPr>
              <a:t>Unità produttiva di impresa industriale che occupi più di 40 lavoratori</a:t>
            </a:r>
          </a:p>
          <a:p>
            <a:pPr marL="187325" indent="-187325"/>
            <a:r>
              <a:rPr lang="it-IT" sz="2400" smtClean="0">
                <a:latin typeface="Comic Sans MS" pitchFamily="66" charset="0"/>
              </a:rPr>
              <a:t>Qualora l’unità produttiva occupi un numero di lavoratori compreso tra 6 e 40, non vi sarà commissione interna, bensì potrà essere eletto un DELEGATO D’IMPRESA, avente i medesimi compiti  </a:t>
            </a:r>
          </a:p>
          <a:p>
            <a:pPr marL="187325" indent="-187325"/>
            <a:r>
              <a:rPr lang="it-IT" sz="2400" smtClean="0">
                <a:latin typeface="Comic Sans MS" pitchFamily="66" charset="0"/>
              </a:rPr>
              <a:t>La commissione interna è eletta a suffragio universale con voto segreto e diretto, tra liste concorrenti presentate dalle Osl firmatarie dell’Accordo, ovvero da un numero di lavoratori non inferiore a 5 e superiore a 100 (per unità produttive &gt; 500 dipendenti). </a:t>
            </a:r>
          </a:p>
          <a:p>
            <a:pPr marL="187325" indent="-187325"/>
            <a:endParaRPr lang="it-IT" sz="2400" smtClean="0">
              <a:latin typeface="Comic Sans MS" pitchFamily="66" charset="0"/>
            </a:endParaRP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 smtClean="0">
              <a:latin typeface="Comic Sans MS" pitchFamily="66" charset="0"/>
            </a:endParaRPr>
          </a:p>
        </p:txBody>
      </p:sp>
      <p:sp>
        <p:nvSpPr>
          <p:cNvPr id="86019" name="Rectangle 7"/>
          <p:cNvSpPr>
            <a:spLocks noChangeArrowheads="1"/>
          </p:cNvSpPr>
          <p:nvPr/>
        </p:nvSpPr>
        <p:spPr bwMode="auto">
          <a:xfrm>
            <a:off x="971550" y="333375"/>
            <a:ext cx="7350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Ambito soggettivo e </a:t>
            </a:r>
          </a:p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modalità di composizione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570" name="Group 90"/>
          <p:cNvGraphicFramePr>
            <a:graphicFrameLocks noGrp="1"/>
          </p:cNvGraphicFramePr>
          <p:nvPr/>
        </p:nvGraphicFramePr>
        <p:xfrm>
          <a:off x="900113" y="1125538"/>
          <a:ext cx="7391400" cy="5040313"/>
        </p:xfrm>
        <a:graphic>
          <a:graphicData uri="http://schemas.openxmlformats.org/drawingml/2006/table">
            <a:tbl>
              <a:tblPr/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Numero lavoratori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Numero componenti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41 – 175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176 – 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501 – 1.000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1.001 – 2.500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2.501 – 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5.001 – 7.500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7.501 – 12.500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12.501 – 25.000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25.001 – 40.000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40.000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7080" name="Rectangle 85"/>
          <p:cNvSpPr>
            <a:spLocks noChangeArrowheads="1"/>
          </p:cNvSpPr>
          <p:nvPr/>
        </p:nvSpPr>
        <p:spPr bwMode="auto">
          <a:xfrm>
            <a:off x="2627313" y="26035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Numero componenti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ChangeArrowheads="1"/>
          </p:cNvSpPr>
          <p:nvPr/>
        </p:nvSpPr>
        <p:spPr bwMode="auto">
          <a:xfrm>
            <a:off x="762000" y="1125538"/>
            <a:ext cx="7696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it-IT" sz="2400">
                <a:latin typeface="Comic Sans MS" pitchFamily="66" charset="0"/>
              </a:rPr>
              <a:t>- 	La commissione interna resta in carica 2 anni.</a:t>
            </a:r>
          </a:p>
          <a:p>
            <a:pPr marL="266700" indent="-266700">
              <a:buFontTx/>
              <a:buChar char="-"/>
            </a:pPr>
            <a:r>
              <a:rPr lang="it-IT" sz="2400">
                <a:latin typeface="Comic Sans MS" pitchFamily="66" charset="0"/>
              </a:rPr>
              <a:t>Può essere anzitempo revocata, con voto del 51% dei dipendenti dell’unità produttiva </a:t>
            </a:r>
          </a:p>
          <a:p>
            <a:pPr marL="266700" indent="-266700"/>
            <a:endParaRPr lang="it-IT" sz="2400">
              <a:latin typeface="Comic Sans MS" pitchFamily="66" charset="0"/>
            </a:endParaRPr>
          </a:p>
          <a:p>
            <a:pPr marL="266700" indent="-266700"/>
            <a:endParaRPr lang="it-IT" sz="2000">
              <a:latin typeface="Comic Sans MS" pitchFamily="66" charset="0"/>
            </a:endParaRPr>
          </a:p>
        </p:txBody>
      </p:sp>
      <p:sp>
        <p:nvSpPr>
          <p:cNvPr id="88067" name="Rectangle 8"/>
          <p:cNvSpPr>
            <a:spLocks noChangeArrowheads="1"/>
          </p:cNvSpPr>
          <p:nvPr/>
        </p:nvSpPr>
        <p:spPr bwMode="auto">
          <a:xfrm>
            <a:off x="684213" y="3860800"/>
            <a:ext cx="79105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Fino ad un anno dalla cessazione della carica, sussiste il divieto di licenziamento e di trasferimento senza il nulla osta delle Organizzazioni Sindacali territoriali che rappresentano il lavoratore e l’azienda</a:t>
            </a:r>
            <a:r>
              <a:rPr lang="it-IT" sz="2000">
                <a:latin typeface="Comic Sans MS" pitchFamily="66" charset="0"/>
              </a:rPr>
              <a:t>. </a:t>
            </a:r>
          </a:p>
        </p:txBody>
      </p:sp>
      <p:sp>
        <p:nvSpPr>
          <p:cNvPr id="88068" name="Rectangle 9"/>
          <p:cNvSpPr>
            <a:spLocks noChangeArrowheads="1"/>
          </p:cNvSpPr>
          <p:nvPr/>
        </p:nvSpPr>
        <p:spPr bwMode="auto">
          <a:xfrm>
            <a:off x="3635375" y="260350"/>
            <a:ext cx="1425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Durata</a:t>
            </a:r>
          </a:p>
        </p:txBody>
      </p:sp>
      <p:sp>
        <p:nvSpPr>
          <p:cNvPr id="88069" name="Rectangle 10"/>
          <p:cNvSpPr>
            <a:spLocks noChangeArrowheads="1"/>
          </p:cNvSpPr>
          <p:nvPr/>
        </p:nvSpPr>
        <p:spPr bwMode="auto">
          <a:xfrm>
            <a:off x="3779838" y="3068638"/>
            <a:ext cx="1265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Tutele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89888" cy="5026025"/>
          </a:xfrm>
        </p:spPr>
        <p:txBody>
          <a:bodyPr>
            <a:normAutofit lnSpcReduction="10000"/>
          </a:bodyPr>
          <a:lstStyle/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	Nasce per l’esigenza di rappresentanza della base, anche in contrapposizione con gli organismi istituzionali del sindacato</a:t>
            </a: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Successivo controllo/monopolio sindacale:</a:t>
            </a:r>
          </a:p>
          <a:p>
            <a:pPr marL="171450" indent="-171450">
              <a:lnSpc>
                <a:spcPct val="5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</a:pPr>
            <a:r>
              <a:rPr lang="it-IT" sz="2000" smtClean="0">
                <a:latin typeface="Comic Sans MS" pitchFamily="66" charset="0"/>
              </a:rPr>
              <a:t>il consiglio dei delegati “è l’istanza sindacale di base con poteri di contrattazione sui posti di lavoro” </a:t>
            </a:r>
            <a:r>
              <a:rPr lang="it-IT" sz="1800" smtClean="0">
                <a:latin typeface="Comic Sans MS" pitchFamily="66" charset="0"/>
              </a:rPr>
              <a:t>(Patto federativo Cgil-Cisl-Uil del 3 luglio 1972)</a:t>
            </a:r>
          </a:p>
          <a:p>
            <a:pPr marL="171450" indent="-171450">
              <a:lnSpc>
                <a:spcPct val="80000"/>
              </a:lnSpc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con l’assistenza dei sindacalisti esterni</a:t>
            </a:r>
          </a:p>
          <a:p>
            <a:pPr marL="171450" indent="-171450" algn="ctr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 algn="just">
              <a:spcBef>
                <a:spcPct val="50000"/>
              </a:spcBef>
            </a:pPr>
            <a:r>
              <a:rPr lang="it-IT" sz="2000" smtClean="0">
                <a:latin typeface="Comic Sans MS" pitchFamily="66" charset="0"/>
              </a:rPr>
              <a:t>Alla formazione del consiglio dei delegati “concorrono in primo luogo gli iscritti alle tre Confederazioni ed i lavoratori non iscritti che, su iniziative delle stesse, per loro libera scelta intendono parteciparvi: pertanto in tale organismo deve essere assicurata la rappresentanza delle forze sindacali che operano nell’azienda stessa e che costituiscono la federazione”.</a:t>
            </a:r>
          </a:p>
          <a:p>
            <a:pPr marL="171450" indent="-171450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</a:pPr>
            <a:endParaRPr lang="it-IT" sz="2200" smtClean="0">
              <a:latin typeface="Comic Sans MS" pitchFamily="66" charset="0"/>
            </a:endParaRP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800" smtClean="0">
              <a:latin typeface="Comic Sans MS" pitchFamily="66" charset="0"/>
            </a:endParaRP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1000" smtClean="0">
              <a:latin typeface="Comic Sans MS" pitchFamily="66" charset="0"/>
            </a:endParaRPr>
          </a:p>
        </p:txBody>
      </p:sp>
      <p:sp>
        <p:nvSpPr>
          <p:cNvPr id="89091" name="Rectangle 11"/>
          <p:cNvSpPr>
            <a:spLocks noChangeArrowheads="1"/>
          </p:cNvSpPr>
          <p:nvPr/>
        </p:nvSpPr>
        <p:spPr bwMode="auto">
          <a:xfrm>
            <a:off x="2555875" y="314325"/>
            <a:ext cx="403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consiglio dei delegati</a:t>
            </a:r>
          </a:p>
        </p:txBody>
      </p:sp>
      <p:sp>
        <p:nvSpPr>
          <p:cNvPr id="89092" name="Line 14"/>
          <p:cNvSpPr>
            <a:spLocks noChangeShapeType="1"/>
          </p:cNvSpPr>
          <p:nvPr/>
        </p:nvSpPr>
        <p:spPr bwMode="auto">
          <a:xfrm>
            <a:off x="3995738" y="29956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7013" cy="34940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Da un lato è forma di rappresentanza dei lavoratori iscritti e non iscritti al sindacato, dall’altro è struttura organizzativa del sindacato all’interno dell’impresa</a:t>
            </a:r>
          </a:p>
          <a:p>
            <a:pPr marL="0" indent="0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Obiettivo fallito per quanto concerne la rappresentanza dei non iscritti</a:t>
            </a:r>
          </a:p>
          <a:p>
            <a:pPr marL="0" indent="0">
              <a:lnSpc>
                <a:spcPct val="6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La componente elettiva è minoritaria</a:t>
            </a:r>
          </a:p>
          <a:p>
            <a:pPr marL="0" indent="0">
              <a:lnSpc>
                <a:spcPct val="6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Non viene rispettato il principio del rinnovo del mandato periodico degli eletti</a:t>
            </a:r>
          </a:p>
          <a:p>
            <a:pPr marL="0" indent="0">
              <a:lnSpc>
                <a:spcPct val="8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90115" name="Line 10"/>
          <p:cNvSpPr>
            <a:spLocks noChangeShapeType="1"/>
          </p:cNvSpPr>
          <p:nvPr/>
        </p:nvSpPr>
        <p:spPr bwMode="auto">
          <a:xfrm>
            <a:off x="66294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16" name="Rectangle 13"/>
          <p:cNvSpPr>
            <a:spLocks noChangeArrowheads="1"/>
          </p:cNvSpPr>
          <p:nvPr/>
        </p:nvSpPr>
        <p:spPr bwMode="auto">
          <a:xfrm>
            <a:off x="673100" y="5454650"/>
            <a:ext cx="78613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>
                <a:latin typeface="Comic Sans MS" pitchFamily="66" charset="0"/>
              </a:rPr>
              <a:t>Prevale il “lato” sindacale: di fatto i consigli dei delegati divengono espressione delle osl a livello di impresa e vengono assimilati alle R.s.a.</a:t>
            </a:r>
          </a:p>
        </p:txBody>
      </p:sp>
      <p:sp>
        <p:nvSpPr>
          <p:cNvPr id="90117" name="Rectangle 17"/>
          <p:cNvSpPr>
            <a:spLocks noChangeArrowheads="1"/>
          </p:cNvSpPr>
          <p:nvPr/>
        </p:nvSpPr>
        <p:spPr bwMode="auto">
          <a:xfrm>
            <a:off x="900113" y="260350"/>
            <a:ext cx="712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consiglio dei delegati: un Giano bifronte</a:t>
            </a:r>
          </a:p>
        </p:txBody>
      </p:sp>
      <p:sp>
        <p:nvSpPr>
          <p:cNvPr id="90118" name="Line 18"/>
          <p:cNvSpPr>
            <a:spLocks noChangeShapeType="1"/>
          </p:cNvSpPr>
          <p:nvPr/>
        </p:nvSpPr>
        <p:spPr bwMode="auto">
          <a:xfrm>
            <a:off x="3563938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19" name="Line 19"/>
          <p:cNvSpPr>
            <a:spLocks noChangeShapeType="1"/>
          </p:cNvSpPr>
          <p:nvPr/>
        </p:nvSpPr>
        <p:spPr bwMode="auto">
          <a:xfrm>
            <a:off x="3563938" y="3213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20" name="Line 20"/>
          <p:cNvSpPr>
            <a:spLocks noChangeShapeType="1"/>
          </p:cNvSpPr>
          <p:nvPr/>
        </p:nvSpPr>
        <p:spPr bwMode="auto">
          <a:xfrm>
            <a:off x="3563938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21" name="Line 21"/>
          <p:cNvSpPr>
            <a:spLocks noChangeShapeType="1"/>
          </p:cNvSpPr>
          <p:nvPr/>
        </p:nvSpPr>
        <p:spPr bwMode="auto">
          <a:xfrm>
            <a:off x="3563938" y="47974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24863" cy="5400675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smtClean="0">
                <a:latin typeface="Comic Sans MS" pitchFamily="66" charset="0"/>
              </a:rPr>
              <a:t>R.s.a. possono essere costituite, ad iniziativa dei lavoratori, in ogni unità produttiva </a:t>
            </a:r>
            <a:r>
              <a:rPr lang="it-IT" sz="2400" u="sng" smtClean="0">
                <a:latin typeface="Comic Sans MS" pitchFamily="66" charset="0"/>
              </a:rPr>
              <a:t>nell’ambito</a:t>
            </a:r>
            <a:r>
              <a:rPr lang="it-IT" sz="2400" smtClean="0">
                <a:latin typeface="Comic Sans MS" pitchFamily="66" charset="0"/>
              </a:rPr>
              <a:t>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endParaRPr lang="it-IT" sz="2400" smtClean="0">
              <a:latin typeface="Comic Sans MS" pitchFamily="66" charset="0"/>
            </a:endParaRPr>
          </a:p>
          <a:p>
            <a:pPr marL="850900" lvl="1" indent="-37465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it-IT" sz="2400" smtClean="0">
                <a:latin typeface="Comic Sans MS" pitchFamily="66" charset="0"/>
              </a:rPr>
              <a:t>delle associazioni aderenti alle confederazioni </a:t>
            </a:r>
            <a:r>
              <a:rPr lang="it-IT" sz="2400" u="sng" smtClean="0">
                <a:latin typeface="Comic Sans MS" pitchFamily="66" charset="0"/>
              </a:rPr>
              <a:t>maggiormente rappresentative</a:t>
            </a:r>
            <a:r>
              <a:rPr lang="it-IT" sz="2400" smtClean="0">
                <a:latin typeface="Comic Sans MS" pitchFamily="66" charset="0"/>
              </a:rPr>
              <a:t> sul piano nazionale;</a:t>
            </a:r>
          </a:p>
          <a:p>
            <a:pPr marL="850900" lvl="1" indent="-374650" algn="just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endParaRPr lang="it-IT" sz="2400" smtClean="0">
              <a:latin typeface="Comic Sans MS" pitchFamily="66" charset="0"/>
            </a:endParaRPr>
          </a:p>
          <a:p>
            <a:pPr marL="850900" lvl="1" indent="-37465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it-IT" sz="2400" smtClean="0">
                <a:latin typeface="Comic Sans MS" pitchFamily="66" charset="0"/>
              </a:rPr>
              <a:t>delle associazioni sindacali, non affiliate alle predette confederazioni, che siano firmatarie di contratti collettivi nazionali o provinciali applicati nell’unità produttiva.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endParaRPr lang="it-IT" sz="2400" smtClean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smtClean="0">
                <a:latin typeface="Comic Sans MS" pitchFamily="66" charset="0"/>
              </a:rPr>
              <a:t>Nell’ambito di aziende con più unità produttive, le R.s.a. possono istituire organi di coordinamento.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000" i="1" smtClean="0">
                <a:latin typeface="Comic Sans MS" pitchFamily="66" charset="0"/>
              </a:rPr>
              <a:t>Art. 19 l. 20 maggio 1970 n. 300</a:t>
            </a:r>
          </a:p>
        </p:txBody>
      </p:sp>
      <p:sp>
        <p:nvSpPr>
          <p:cNvPr id="91139" name="Rectangle 5"/>
          <p:cNvSpPr>
            <a:spLocks noChangeArrowheads="1"/>
          </p:cNvSpPr>
          <p:nvPr/>
        </p:nvSpPr>
        <p:spPr bwMode="auto">
          <a:xfrm>
            <a:off x="1331913" y="314325"/>
            <a:ext cx="6169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Le R.s.a. dello Statuto dei lavoratori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179887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R.s.a. possono essere costituite ad iniziativa dei lavoratori in ogni unità produttiva nell’ambito delle associazioni sindacali che siano firmatarie di contratti collettivi di lavoro, applicati nell’unità produttiva.</a:t>
            </a:r>
          </a:p>
          <a:p>
            <a:pPr algn="just">
              <a:lnSpc>
                <a:spcPct val="90000"/>
              </a:lnSpc>
            </a:pPr>
            <a:endParaRPr lang="it-IT" sz="240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it-IT" sz="2400" smtClean="0">
                <a:latin typeface="Comic Sans MS" pitchFamily="66" charset="0"/>
              </a:rPr>
              <a:t>Nell’ambito di aziende con più unità le R.s.a. possono costituire organi di coordinamento</a:t>
            </a:r>
            <a:r>
              <a:rPr lang="it-IT" smtClean="0"/>
              <a:t>.</a:t>
            </a:r>
          </a:p>
        </p:txBody>
      </p:sp>
      <p:sp>
        <p:nvSpPr>
          <p:cNvPr id="92163" name="Rectangle 5"/>
          <p:cNvSpPr>
            <a:spLocks noChangeArrowheads="1"/>
          </p:cNvSpPr>
          <p:nvPr/>
        </p:nvSpPr>
        <p:spPr bwMode="auto">
          <a:xfrm>
            <a:off x="827088" y="333375"/>
            <a:ext cx="7273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referendum abrogativo del </a:t>
            </a:r>
            <a:br>
              <a:rPr lang="it-IT" sz="280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giugno 1995: un nuovo art.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848600" cy="4114800"/>
          </a:xfrm>
        </p:spPr>
        <p:txBody>
          <a:bodyPr/>
          <a:lstStyle/>
          <a:p>
            <a:r>
              <a:rPr lang="it-IT" sz="2800" smtClean="0">
                <a:latin typeface="Comic Sans MS" pitchFamily="66" charset="0"/>
              </a:rPr>
              <a:t>Il modello sindacale si rovescia. La maggior rappresentatività deriva direttamente dalla sottoscrizione di accordi collettivi e non più dall’affiliazione confederale.</a:t>
            </a:r>
          </a:p>
          <a:p>
            <a:endParaRPr lang="it-IT" sz="2800" smtClean="0">
              <a:latin typeface="Comic Sans MS" pitchFamily="66" charset="0"/>
            </a:endParaRPr>
          </a:p>
          <a:p>
            <a:r>
              <a:rPr lang="it-IT" sz="2800" smtClean="0">
                <a:latin typeface="Comic Sans MS" pitchFamily="66" charset="0"/>
              </a:rPr>
              <a:t>Le confederazioni perdono la loro originaria rappresentatività per acquistarla per il tramite delle loro organizzazioni di base. </a:t>
            </a:r>
          </a:p>
        </p:txBody>
      </p:sp>
      <p:sp>
        <p:nvSpPr>
          <p:cNvPr id="93187" name="Rectangle 4"/>
          <p:cNvSpPr>
            <a:spLocks noChangeArrowheads="1"/>
          </p:cNvSpPr>
          <p:nvPr/>
        </p:nvSpPr>
        <p:spPr bwMode="auto">
          <a:xfrm>
            <a:off x="1763713" y="627063"/>
            <a:ext cx="6370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Effetti del referendum del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Lo statuto dei lavoratori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smtClean="0">
                <a:latin typeface="Comic Sans MS" pitchFamily="66" charset="0"/>
              </a:rPr>
              <a:t>La legge 20.5.1970, n.300 fondamento della libertà e dell’attività sindacale.</a:t>
            </a:r>
          </a:p>
          <a:p>
            <a:r>
              <a:rPr lang="it-IT" sz="2800" smtClean="0">
                <a:latin typeface="Comic Sans MS" pitchFamily="66" charset="0"/>
              </a:rPr>
              <a:t>Nel titolo II, artt.14,15,16 si rende effettivo il principio di libertà sindacale.</a:t>
            </a:r>
          </a:p>
          <a:p>
            <a:r>
              <a:rPr lang="it-IT" sz="2800" smtClean="0">
                <a:latin typeface="Comic Sans MS" pitchFamily="66" charset="0"/>
              </a:rPr>
              <a:t>Nel titolo III, nasce la legislazione a sostegno del sindacato maggiormente rappresentativo.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989888" cy="47529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400" smtClean="0">
                <a:latin typeface="Comic Sans MS" pitchFamily="66" charset="0"/>
              </a:rPr>
              <a:t>I giudici di merito ritenevano che la nuova formulazione, imperniata sull’avvenuta stipulazione di un contratto collettivo applicato nell’unità produttiva, producesse:</a:t>
            </a:r>
          </a:p>
          <a:p>
            <a:pPr marL="0" indent="0" algn="just">
              <a:lnSpc>
                <a:spcPct val="0"/>
              </a:lnSpc>
            </a:pPr>
            <a:endParaRPr lang="it-IT" sz="2400" smtClean="0">
              <a:latin typeface="Comic Sans MS" pitchFamily="66" charset="0"/>
            </a:endParaRP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la presenza in azienda dei soli sindacati “accreditati” dal datore di lavoro;</a:t>
            </a: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la presenza di sindacati non effettivamente rappresentativi, ancorché parti contrattuali;</a:t>
            </a: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l’esclusione di sindacati effettivamente rappresentativi, perché non parti contrattuali.</a:t>
            </a:r>
            <a:endParaRPr lang="it-IT" sz="2400" i="1" smtClean="0">
              <a:latin typeface="Comic Sans MS" pitchFamily="66" charset="0"/>
            </a:endParaRPr>
          </a:p>
        </p:txBody>
      </p:sp>
      <p:sp>
        <p:nvSpPr>
          <p:cNvPr id="94211" name="Rectangle 1028"/>
          <p:cNvSpPr>
            <a:spLocks noChangeArrowheads="1"/>
          </p:cNvSpPr>
          <p:nvPr/>
        </p:nvSpPr>
        <p:spPr bwMode="auto">
          <a:xfrm>
            <a:off x="2411413" y="434975"/>
            <a:ext cx="42465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000">
                <a:solidFill>
                  <a:srgbClr val="FF0000"/>
                </a:solidFill>
                <a:latin typeface="Comic Sans MS" pitchFamily="66" charset="0"/>
              </a:rPr>
              <a:t>La corte costituzionale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ChangeArrowheads="1"/>
          </p:cNvSpPr>
          <p:nvPr/>
        </p:nvSpPr>
        <p:spPr bwMode="auto">
          <a:xfrm>
            <a:off x="611188" y="1196975"/>
            <a:ext cx="792162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274638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4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Ha ritenuto legittimo il “nuovo” articolo 19 della legge 300, in quanto:</a:t>
            </a:r>
          </a:p>
          <a:p>
            <a:pPr marL="361950" indent="-274638">
              <a:lnSpc>
                <a:spcPct val="30000"/>
              </a:lnSpc>
              <a:spcBef>
                <a:spcPct val="20000"/>
              </a:spcBef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è norma di sostegno che va oltre la garanzia costituzionale di libertà sindacale ex art. 39, e ben può ispirarsi a criteri di selettività discrezionalmente scelti dal legislatore;</a:t>
            </a:r>
          </a:p>
          <a:p>
            <a:pPr marL="361950" indent="-274638">
              <a:lnSpc>
                <a:spcPct val="30000"/>
              </a:lnSpc>
              <a:spcBef>
                <a:spcPct val="20000"/>
              </a:spcBef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il criterio della negoziazione deve considerarsi ragionevole ai fini della dimostrazione della rappresentatività. </a:t>
            </a:r>
          </a:p>
          <a:p>
            <a:pPr marL="361950" indent="-274638"/>
            <a:r>
              <a:rPr lang="it-IT" sz="2600">
                <a:latin typeface="Comic Sans MS" pitchFamily="66" charset="0"/>
              </a:rPr>
              <a:t>	(Corte Cost. 12.07.1996, n. 244)</a:t>
            </a:r>
          </a:p>
          <a:p>
            <a:pPr marL="361950" indent="-274638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400">
              <a:latin typeface="Comic Sans MS" pitchFamily="66" charset="0"/>
            </a:endParaRPr>
          </a:p>
        </p:txBody>
      </p:sp>
      <p:sp>
        <p:nvSpPr>
          <p:cNvPr id="95235" name="Rectangle 6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081088"/>
          </a:xfrm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  <a:latin typeface="Comic Sans MS" pitchFamily="66" charset="0"/>
              </a:rPr>
              <a:t>La corte costituzionale/2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905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Sono i soggetti cui è affidato il compito di rappresentare la volontà formatasi all’interno della r.s.a.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La legge ne stabilisce il numero e ne supporta il ruolo mediante apposite tutele  ed agibilità.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3048000"/>
            <a:ext cx="3733800" cy="3352800"/>
            <a:chOff x="528" y="1920"/>
            <a:chExt cx="2352" cy="2112"/>
          </a:xfrm>
        </p:grpSpPr>
        <p:sp>
          <p:nvSpPr>
            <p:cNvPr id="96264" name="Rectangle 7"/>
            <p:cNvSpPr>
              <a:spLocks noChangeArrowheads="1"/>
            </p:cNvSpPr>
            <p:nvPr/>
          </p:nvSpPr>
          <p:spPr bwMode="auto">
            <a:xfrm>
              <a:off x="528" y="2438"/>
              <a:ext cx="2352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Nulla osta x trasferimento ad altra unità produttiva.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Ordinanza ante sentenza di reintegrazione immediata per illegittimo licenziamento.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Repressione condotta anti sindacale</a:t>
              </a:r>
            </a:p>
          </p:txBody>
        </p:sp>
        <p:sp>
          <p:nvSpPr>
            <p:cNvPr id="96265" name="Line 8"/>
            <p:cNvSpPr>
              <a:spLocks noChangeShapeType="1"/>
            </p:cNvSpPr>
            <p:nvPr/>
          </p:nvSpPr>
          <p:spPr bwMode="auto">
            <a:xfrm>
              <a:off x="1440" y="192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81400" y="3048000"/>
            <a:ext cx="5257800" cy="2743200"/>
            <a:chOff x="2256" y="1920"/>
            <a:chExt cx="3312" cy="1728"/>
          </a:xfrm>
        </p:grpSpPr>
        <p:sp>
          <p:nvSpPr>
            <p:cNvPr id="96262" name="Rectangle 6"/>
            <p:cNvSpPr>
              <a:spLocks noChangeArrowheads="1"/>
            </p:cNvSpPr>
            <p:nvPr/>
          </p:nvSpPr>
          <p:spPr bwMode="auto">
            <a:xfrm>
              <a:off x="3312" y="2438"/>
              <a:ext cx="2256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Indizione assemblee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Indizione referendum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Titolarità permessi sindac.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Diritto di affissione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Locali</a:t>
              </a:r>
            </a:p>
            <a:p>
              <a:pPr marL="171450" indent="-171450"/>
              <a:endParaRPr lang="it-IT" sz="200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6263" name="Line 9"/>
            <p:cNvSpPr>
              <a:spLocks noChangeShapeType="1"/>
            </p:cNvSpPr>
            <p:nvPr/>
          </p:nvSpPr>
          <p:spPr bwMode="auto">
            <a:xfrm>
              <a:off x="2256" y="1920"/>
              <a:ext cx="18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6261" name="Rectangle 12"/>
          <p:cNvSpPr>
            <a:spLocks noChangeArrowheads="1"/>
          </p:cNvSpPr>
          <p:nvPr/>
        </p:nvSpPr>
        <p:spPr bwMode="auto">
          <a:xfrm>
            <a:off x="1908175" y="458788"/>
            <a:ext cx="5095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Art. 19: i Dirigenti delle R.s.a.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4870450"/>
          </a:xfrm>
        </p:spPr>
        <p:txBody>
          <a:bodyPr>
            <a:normAutofit lnSpcReduction="10000"/>
          </a:bodyPr>
          <a:lstStyle/>
          <a:p>
            <a:pPr marL="361950" indent="-361950">
              <a:buFontTx/>
              <a:buNone/>
            </a:pPr>
            <a:r>
              <a:rPr lang="it-IT" sz="2200" smtClean="0">
                <a:latin typeface="Comic Sans MS" pitchFamily="66" charset="0"/>
              </a:rPr>
              <a:t>“Le parti, al fine di una migliore regolamentazione del sistema di relazioni industriali e contrattuali, concordano quanto segue:</a:t>
            </a:r>
          </a:p>
          <a:p>
            <a:pPr marL="361950" indent="-361950" algn="just">
              <a:lnSpc>
                <a:spcPct val="40000"/>
              </a:lnSpc>
              <a:buFontTx/>
              <a:buNone/>
            </a:pPr>
            <a:endParaRPr lang="it-IT" sz="2200" smtClean="0">
              <a:latin typeface="Comic Sans MS" pitchFamily="66" charset="0"/>
            </a:endParaRPr>
          </a:p>
          <a:p>
            <a:pPr marL="361950" indent="-361950">
              <a:lnSpc>
                <a:spcPct val="110000"/>
              </a:lnSpc>
              <a:buFontTx/>
              <a:buAutoNum type="alphaLcParenR"/>
            </a:pPr>
            <a:r>
              <a:rPr lang="it-IT" sz="2200" smtClean="0">
                <a:latin typeface="Comic Sans MS" pitchFamily="66" charset="0"/>
              </a:rPr>
              <a:t>le organizz. sindacali riconoscono come rappresentanza sindacale unitaria nelle singole unità produttive quella disciplinata dall’intesa quadro tra Cgil-Cisl-Uil sulle R.s.u. dell’ 1 marzo 1991;</a:t>
            </a:r>
          </a:p>
          <a:p>
            <a:pPr marL="361950" indent="-361950">
              <a:buFontTx/>
              <a:buNone/>
            </a:pPr>
            <a:r>
              <a:rPr lang="it-IT" sz="2200" smtClean="0">
                <a:latin typeface="Comic Sans MS" pitchFamily="66" charset="0"/>
              </a:rPr>
              <a:t>b) al fine di assicurare il necessario raccordo tra le organizz. stipulanti i ccnl e le rappresentanze aziendali titolari delle deleghe assegnate dai contratti medesimi, la composizione delle r.s.u. deriva per 2/3 da elezione da parte di tutti i lavoratori e per 1/3 da designazione o elezione da parte delle osl stipulanti il ccnl;</a:t>
            </a:r>
          </a:p>
          <a:p>
            <a:pPr marL="361950" indent="-361950">
              <a:lnSpc>
                <a:spcPct val="80000"/>
              </a:lnSpc>
              <a:buFontTx/>
              <a:buAutoNum type="alphaLcParenR"/>
            </a:pPr>
            <a:endParaRPr lang="it-IT" sz="2200" smtClean="0">
              <a:latin typeface="Comic Sans MS" pitchFamily="66" charset="0"/>
            </a:endParaRPr>
          </a:p>
        </p:txBody>
      </p:sp>
      <p:sp>
        <p:nvSpPr>
          <p:cNvPr id="97283" name="Rectangle 10"/>
          <p:cNvSpPr>
            <a:spLocks noChangeArrowheads="1"/>
          </p:cNvSpPr>
          <p:nvPr/>
        </p:nvSpPr>
        <p:spPr bwMode="auto">
          <a:xfrm>
            <a:off x="2484438" y="387350"/>
            <a:ext cx="431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Protocollo di Luglio ’93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3213" cy="4654550"/>
          </a:xfrm>
        </p:spPr>
        <p:txBody>
          <a:bodyPr/>
          <a:lstStyle/>
          <a:p>
            <a:pPr marL="361950" indent="-361950">
              <a:spcBef>
                <a:spcPct val="0"/>
              </a:spcBef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il passaggio dalla disciplina delle Rsa a quello delle Rsu deve avvenire a parità di trattamento legislativo e contrattuale;</a:t>
            </a:r>
          </a:p>
          <a:p>
            <a:pPr marL="361950" indent="-361950"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le imprese, secondo modalità previste nei ccnl, metteranno a disposizione delle osl quanto è necessario per lo svolgimento delle attività strumentali all’elezione delle predette r.s.u.;</a:t>
            </a:r>
          </a:p>
          <a:p>
            <a:pPr marL="361950" indent="-361950"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la legittimazione a negoziare al secondo livello le materie oggetto di rinvio da parte del ccnl è riconosciuta alle r.s.u. ed alle osl stipulanti il medesimo ccnl, secondo modalità stabilite dal ccnl.</a:t>
            </a:r>
          </a:p>
          <a:p>
            <a:pPr marL="361950" indent="-361950" algn="just">
              <a:lnSpc>
                <a:spcPct val="80000"/>
              </a:lnSpc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</p:txBody>
      </p:sp>
      <p:sp>
        <p:nvSpPr>
          <p:cNvPr id="98307" name="Rectangle 7"/>
          <p:cNvSpPr>
            <a:spLocks noChangeArrowheads="1"/>
          </p:cNvSpPr>
          <p:nvPr/>
        </p:nvSpPr>
        <p:spPr bwMode="auto">
          <a:xfrm>
            <a:off x="1692275" y="387350"/>
            <a:ext cx="5360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Protocollo di Luglio e le R.s.u.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algn="just"/>
            <a:r>
              <a:rPr lang="it-IT" sz="2800" smtClean="0">
                <a:latin typeface="Comic Sans MS" pitchFamily="66" charset="0"/>
              </a:rPr>
              <a:t>Introduce le Rappresentanze sindacali unitarie, prevedendo un regolamento per le modalità di costituzione (parte prima) ed una disciplina delle elezioni (parte seconda).</a:t>
            </a:r>
          </a:p>
          <a:p>
            <a:pPr algn="just"/>
            <a:endParaRPr lang="it-IT" sz="2800" smtClean="0">
              <a:latin typeface="Comic Sans MS" pitchFamily="66" charset="0"/>
            </a:endParaRPr>
          </a:p>
          <a:p>
            <a:pPr algn="just"/>
            <a:r>
              <a:rPr lang="it-IT" sz="2800" smtClean="0">
                <a:latin typeface="Comic Sans MS" pitchFamily="66" charset="0"/>
              </a:rPr>
              <a:t>Obiettivo: organismi rappresentativi unitari con poteri negoziali precisi, con i diritti – tutele delle R.s.a.</a:t>
            </a:r>
          </a:p>
        </p:txBody>
      </p:sp>
      <p:sp>
        <p:nvSpPr>
          <p:cNvPr id="99331" name="Rectangle 6"/>
          <p:cNvSpPr>
            <a:spLocks noChangeArrowheads="1"/>
          </p:cNvSpPr>
          <p:nvPr/>
        </p:nvSpPr>
        <p:spPr bwMode="auto">
          <a:xfrm>
            <a:off x="1403350" y="476250"/>
            <a:ext cx="63611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Le R.s.u. e l’Accordo </a:t>
            </a:r>
            <a:br>
              <a:rPr lang="it-IT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Interconfederale del 20.12.1993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6100" y="3352800"/>
            <a:ext cx="47879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111111"/>
                </a:solidFill>
                <a:latin typeface="Comic Sans MS" pitchFamily="66" charset="0"/>
                <a:cs typeface="Arial" charset="0"/>
              </a:rPr>
              <a:t>La Cassazione ha precisato che l'unità produttiva va individuata in ogni articolazione autonoma dell'impresa avente sotto il profilo funzionale e finalistico idoneità ad esplicare, in tutto o in parte, l'attività di produzione di beni o servizi dell'impresa medesima, della quale costituisce elemento organizzativo (Cass. n. 11660 del 29 luglio 2003)</a:t>
            </a: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304800" y="1916113"/>
            <a:ext cx="39624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“Sede, stabilimento, filiale, ufficio o reparto autonomo che occupa più di 15 dipendenti”.</a:t>
            </a:r>
          </a:p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Per le imprese agricole, occorrono più di 5 dipendenti (art. 35).</a:t>
            </a:r>
          </a:p>
        </p:txBody>
      </p:sp>
      <p:sp>
        <p:nvSpPr>
          <p:cNvPr id="100356" name="Rectangle 8"/>
          <p:cNvSpPr>
            <a:spLocks noChangeArrowheads="1"/>
          </p:cNvSpPr>
          <p:nvPr/>
        </p:nvSpPr>
        <p:spPr bwMode="auto">
          <a:xfrm>
            <a:off x="1692275" y="1268413"/>
            <a:ext cx="106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omic Sans MS" pitchFamily="66" charset="0"/>
              </a:rPr>
              <a:t>R.s.a</a:t>
            </a:r>
            <a:r>
              <a:rPr lang="it-IT" sz="2000" b="1">
                <a:latin typeface="Comic Sans MS" pitchFamily="66" charset="0"/>
              </a:rPr>
              <a:t>.</a:t>
            </a:r>
          </a:p>
        </p:txBody>
      </p:sp>
      <p:sp>
        <p:nvSpPr>
          <p:cNvPr id="100357" name="Rectangle 9"/>
          <p:cNvSpPr>
            <a:spLocks noChangeArrowheads="1"/>
          </p:cNvSpPr>
          <p:nvPr/>
        </p:nvSpPr>
        <p:spPr bwMode="auto">
          <a:xfrm>
            <a:off x="6516688" y="1268413"/>
            <a:ext cx="105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omic Sans MS" pitchFamily="66" charset="0"/>
              </a:rPr>
              <a:t>R.s.u</a:t>
            </a:r>
            <a:r>
              <a:rPr lang="it-IT" sz="2000" b="1">
                <a:latin typeface="Comic Sans MS" pitchFamily="66" charset="0"/>
              </a:rPr>
              <a:t>.</a:t>
            </a:r>
          </a:p>
        </p:txBody>
      </p:sp>
      <p:sp>
        <p:nvSpPr>
          <p:cNvPr id="100358" name="Rectangle 15"/>
          <p:cNvSpPr>
            <a:spLocks noChangeArrowheads="1"/>
          </p:cNvSpPr>
          <p:nvPr/>
        </p:nvSpPr>
        <p:spPr bwMode="auto">
          <a:xfrm>
            <a:off x="2411413" y="333375"/>
            <a:ext cx="4424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Ambito di applicazione</a:t>
            </a:r>
          </a:p>
        </p:txBody>
      </p:sp>
      <p:sp>
        <p:nvSpPr>
          <p:cNvPr id="100359" name="Rectangle 16"/>
          <p:cNvSpPr>
            <a:spLocks noChangeArrowheads="1"/>
          </p:cNvSpPr>
          <p:nvPr/>
        </p:nvSpPr>
        <p:spPr bwMode="auto">
          <a:xfrm>
            <a:off x="5940425" y="1916113"/>
            <a:ext cx="266382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Unità produttive con più di 15 dipendenti</a:t>
            </a:r>
          </a:p>
        </p:txBody>
      </p:sp>
      <p:sp>
        <p:nvSpPr>
          <p:cNvPr id="100360" name="Line 17"/>
          <p:cNvSpPr>
            <a:spLocks noChangeShapeType="1"/>
          </p:cNvSpPr>
          <p:nvPr/>
        </p:nvSpPr>
        <p:spPr bwMode="auto">
          <a:xfrm>
            <a:off x="7956550" y="22764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3400" y="1143000"/>
            <a:ext cx="2895600" cy="1905000"/>
            <a:chOff x="336" y="720"/>
            <a:chExt cx="1824" cy="1200"/>
          </a:xfrm>
        </p:grpSpPr>
        <p:sp>
          <p:nvSpPr>
            <p:cNvPr id="101397" name="Rectangle 4"/>
            <p:cNvSpPr>
              <a:spLocks noChangeArrowheads="1"/>
            </p:cNvSpPr>
            <p:nvPr/>
          </p:nvSpPr>
          <p:spPr bwMode="auto">
            <a:xfrm>
              <a:off x="336" y="1047"/>
              <a:ext cx="1824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1700">
                  <a:latin typeface="Comic Sans MS" pitchFamily="66" charset="0"/>
                </a:rPr>
                <a:t>Spetta ai lavoratori dell’ unità produttiva, comunque nell’ambito delle Osl firmatarie dei contratti collettivi applicati.</a:t>
              </a:r>
            </a:p>
          </p:txBody>
        </p:sp>
        <p:sp>
          <p:nvSpPr>
            <p:cNvPr id="101398" name="Rectangle 7"/>
            <p:cNvSpPr>
              <a:spLocks noChangeArrowheads="1"/>
            </p:cNvSpPr>
            <p:nvPr/>
          </p:nvSpPr>
          <p:spPr bwMode="auto">
            <a:xfrm>
              <a:off x="912" y="720"/>
              <a:ext cx="5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latin typeface="Comic Sans MS" pitchFamily="66" charset="0"/>
                </a:rPr>
                <a:t>R.s.a.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14800" y="1143000"/>
            <a:ext cx="4191000" cy="1919288"/>
            <a:chOff x="2592" y="720"/>
            <a:chExt cx="2640" cy="1209"/>
          </a:xfrm>
        </p:grpSpPr>
        <p:sp>
          <p:nvSpPr>
            <p:cNvPr id="101395" name="Rectangle 5"/>
            <p:cNvSpPr>
              <a:spLocks noChangeArrowheads="1"/>
            </p:cNvSpPr>
            <p:nvPr/>
          </p:nvSpPr>
          <p:spPr bwMode="auto">
            <a:xfrm>
              <a:off x="2592" y="1056"/>
              <a:ext cx="264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it-IT" sz="1700">
                  <a:latin typeface="Comic Sans MS" pitchFamily="66" charset="0"/>
                </a:rPr>
                <a:t>- Osl firmatarie Protocollo luglio 1993;</a:t>
              </a:r>
            </a:p>
            <a:p>
              <a:pPr algn="just"/>
              <a:r>
                <a:rPr lang="it-IT" sz="1700">
                  <a:latin typeface="Comic Sans MS" pitchFamily="66" charset="0"/>
                </a:rPr>
                <a:t>- Osl firmatarie Ccnl applicato;</a:t>
              </a:r>
            </a:p>
            <a:p>
              <a:pPr algn="just"/>
              <a:r>
                <a:rPr lang="it-IT" sz="1700">
                  <a:latin typeface="Comic Sans MS" pitchFamily="66" charset="0"/>
                </a:rPr>
                <a:t>- Altre Osl, formalmente costituite con proprio statuto ed atto costitutiva, a condizione che:</a:t>
              </a:r>
              <a:r>
                <a:rPr lang="it-IT" sz="160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1396" name="Rectangle 8"/>
            <p:cNvSpPr>
              <a:spLocks noChangeArrowheads="1"/>
            </p:cNvSpPr>
            <p:nvPr/>
          </p:nvSpPr>
          <p:spPr bwMode="auto">
            <a:xfrm>
              <a:off x="3648" y="720"/>
              <a:ext cx="5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latin typeface="Comic Sans MS" pitchFamily="66" charset="0"/>
                </a:rPr>
                <a:t>R.s.u.</a:t>
              </a:r>
            </a:p>
          </p:txBody>
        </p:sp>
      </p:grpSp>
      <p:sp>
        <p:nvSpPr>
          <p:cNvPr id="101380" name="Rectangle 9"/>
          <p:cNvSpPr>
            <a:spLocks noChangeArrowheads="1"/>
          </p:cNvSpPr>
          <p:nvPr/>
        </p:nvSpPr>
        <p:spPr bwMode="auto">
          <a:xfrm>
            <a:off x="685800" y="3505200"/>
            <a:ext cx="2819400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>
                <a:solidFill>
                  <a:schemeClr val="tx2"/>
                </a:solidFill>
                <a:latin typeface="Comic Sans MS" pitchFamily="66" charset="0"/>
              </a:rPr>
              <a:t>Clausola di salvaguardia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88975" y="3962400"/>
            <a:ext cx="2673350" cy="990600"/>
            <a:chOff x="434" y="2496"/>
            <a:chExt cx="1684" cy="624"/>
          </a:xfrm>
        </p:grpSpPr>
        <p:sp>
          <p:nvSpPr>
            <p:cNvPr id="101393" name="Rectangle 13"/>
            <p:cNvSpPr>
              <a:spLocks noChangeArrowheads="1"/>
            </p:cNvSpPr>
            <p:nvPr/>
          </p:nvSpPr>
          <p:spPr bwMode="auto">
            <a:xfrm>
              <a:off x="434" y="2736"/>
              <a:ext cx="16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700">
                  <a:solidFill>
                    <a:schemeClr val="tx2"/>
                  </a:solidFill>
                  <a:latin typeface="Comic Sans MS" pitchFamily="66" charset="0"/>
                </a:rPr>
                <a:t>R.s.a vs. R.s.u.</a:t>
              </a:r>
            </a:p>
            <a:p>
              <a:pPr algn="ctr"/>
              <a:r>
                <a:rPr lang="it-IT" sz="1700">
                  <a:solidFill>
                    <a:schemeClr val="tx2"/>
                  </a:solidFill>
                  <a:latin typeface="Comic Sans MS" pitchFamily="66" charset="0"/>
                </a:rPr>
                <a:t>Legge vs. Contrattazione</a:t>
              </a:r>
            </a:p>
          </p:txBody>
        </p:sp>
        <p:sp>
          <p:nvSpPr>
            <p:cNvPr id="101394" name="Line 14"/>
            <p:cNvSpPr>
              <a:spLocks noChangeShapeType="1"/>
            </p:cNvSpPr>
            <p:nvPr/>
          </p:nvSpPr>
          <p:spPr bwMode="auto">
            <a:xfrm>
              <a:off x="1296" y="24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81000" y="4953000"/>
            <a:ext cx="3903663" cy="1447800"/>
            <a:chOff x="240" y="3120"/>
            <a:chExt cx="2208" cy="912"/>
          </a:xfrm>
        </p:grpSpPr>
        <p:sp>
          <p:nvSpPr>
            <p:cNvPr id="101391" name="Rectangle 10"/>
            <p:cNvSpPr>
              <a:spLocks noChangeArrowheads="1"/>
            </p:cNvSpPr>
            <p:nvPr/>
          </p:nvSpPr>
          <p:spPr bwMode="auto">
            <a:xfrm>
              <a:off x="240" y="3312"/>
              <a:ext cx="2208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1700">
                  <a:latin typeface="Comic Sans MS" pitchFamily="66" charset="0"/>
                </a:rPr>
                <a:t>I firmatari dell’Accordo sulle r.s.u., sia contraenti originari che per adesione, rinunciano a  costituire R.s.a. ex art. 19</a:t>
              </a:r>
              <a:r>
                <a:rPr lang="it-IT" sz="1800">
                  <a:latin typeface="Comic Sans MS" pitchFamily="66" charset="0"/>
                </a:rPr>
                <a:t>   </a:t>
              </a:r>
            </a:p>
          </p:txBody>
        </p:sp>
        <p:sp>
          <p:nvSpPr>
            <p:cNvPr id="101392" name="Line 15"/>
            <p:cNvSpPr>
              <a:spLocks noChangeShapeType="1"/>
            </p:cNvSpPr>
            <p:nvPr/>
          </p:nvSpPr>
          <p:spPr bwMode="auto">
            <a:xfrm>
              <a:off x="1296" y="31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733800" y="2819400"/>
            <a:ext cx="4654550" cy="2667000"/>
            <a:chOff x="2352" y="1776"/>
            <a:chExt cx="2832" cy="1680"/>
          </a:xfrm>
        </p:grpSpPr>
        <p:sp>
          <p:nvSpPr>
            <p:cNvPr id="101388" name="Rectangle 11"/>
            <p:cNvSpPr>
              <a:spLocks noChangeArrowheads="1"/>
            </p:cNvSpPr>
            <p:nvPr/>
          </p:nvSpPr>
          <p:spPr bwMode="auto">
            <a:xfrm>
              <a:off x="2890" y="2247"/>
              <a:ext cx="2294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8925" indent="-288925">
                <a:buFontTx/>
                <a:buChar char="•"/>
              </a:pPr>
              <a:r>
                <a:rPr lang="it-IT" sz="1700">
                  <a:latin typeface="Comic Sans MS" pitchFamily="66" charset="0"/>
                </a:rPr>
                <a:t>Aderiscano formalmente allo accordo istitutivo delle r.s.u;</a:t>
              </a:r>
            </a:p>
            <a:p>
              <a:pPr marL="288925" indent="-288925" algn="just">
                <a:buFontTx/>
                <a:buChar char="•"/>
              </a:pPr>
              <a:endParaRPr lang="it-IT" sz="1700">
                <a:latin typeface="Comic Sans MS" pitchFamily="66" charset="0"/>
              </a:endParaRPr>
            </a:p>
            <a:p>
              <a:pPr marL="288925" indent="-288925">
                <a:buFontTx/>
                <a:buChar char="•"/>
              </a:pPr>
              <a:r>
                <a:rPr lang="it-IT" sz="1700">
                  <a:latin typeface="Comic Sans MS" pitchFamily="66" charset="0"/>
                </a:rPr>
                <a:t>Corredino la propria lista di un n° di firme di lavoratori dell’unità produttiva pari al 5% degli aventi diritto al voto</a:t>
              </a:r>
              <a:r>
                <a:rPr lang="it-IT" sz="180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1389" name="Line 12"/>
            <p:cNvSpPr>
              <a:spLocks noChangeShapeType="1"/>
            </p:cNvSpPr>
            <p:nvPr/>
          </p:nvSpPr>
          <p:spPr bwMode="auto">
            <a:xfrm flipH="1" flipV="1">
              <a:off x="2352" y="2352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390" name="Line 16"/>
            <p:cNvSpPr>
              <a:spLocks noChangeShapeType="1"/>
            </p:cNvSpPr>
            <p:nvPr/>
          </p:nvSpPr>
          <p:spPr bwMode="auto">
            <a:xfrm>
              <a:off x="4032" y="1776"/>
              <a:ext cx="0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181600" y="5562600"/>
            <a:ext cx="2501900" cy="930275"/>
            <a:chOff x="3264" y="3504"/>
            <a:chExt cx="1576" cy="586"/>
          </a:xfrm>
        </p:grpSpPr>
        <p:sp>
          <p:nvSpPr>
            <p:cNvPr id="101386" name="Line 17"/>
            <p:cNvSpPr>
              <a:spLocks noChangeShapeType="1"/>
            </p:cNvSpPr>
            <p:nvPr/>
          </p:nvSpPr>
          <p:spPr bwMode="auto">
            <a:xfrm>
              <a:off x="4032" y="35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387" name="Rectangle 18"/>
            <p:cNvSpPr>
              <a:spLocks noChangeArrowheads="1"/>
            </p:cNvSpPr>
            <p:nvPr/>
          </p:nvSpPr>
          <p:spPr bwMode="auto">
            <a:xfrm>
              <a:off x="3264" y="3696"/>
              <a:ext cx="157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700">
                  <a:latin typeface="Comic Sans MS" pitchFamily="66" charset="0"/>
                </a:rPr>
                <a:t>L’iniziativa può essere congiunta o disgiunta</a:t>
              </a:r>
              <a:r>
                <a:rPr lang="it-IT" sz="1800">
                  <a:latin typeface="Comic Sans MS" pitchFamily="66" charset="0"/>
                </a:rPr>
                <a:t> </a:t>
              </a:r>
            </a:p>
          </p:txBody>
        </p:sp>
      </p:grpSp>
      <p:sp>
        <p:nvSpPr>
          <p:cNvPr id="101385" name="Rectangle 26"/>
          <p:cNvSpPr>
            <a:spLocks noChangeArrowheads="1"/>
          </p:cNvSpPr>
          <p:nvPr/>
        </p:nvSpPr>
        <p:spPr bwMode="auto">
          <a:xfrm>
            <a:off x="3708400" y="387350"/>
            <a:ext cx="1762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Iniziativa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3048000"/>
            <a:ext cx="2743200" cy="1295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Elezione a suffragio universale ed a scrutinio segreto tra liste concorrenti</a:t>
            </a:r>
          </a:p>
        </p:txBody>
      </p:sp>
      <p:sp>
        <p:nvSpPr>
          <p:cNvPr id="102403" name="Rectangle 5"/>
          <p:cNvSpPr>
            <a:spLocks noChangeArrowheads="1"/>
          </p:cNvSpPr>
          <p:nvPr/>
        </p:nvSpPr>
        <p:spPr bwMode="auto">
          <a:xfrm>
            <a:off x="6781800" y="1773238"/>
            <a:ext cx="175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4650" indent="-273050" algn="ctr">
              <a:spcBef>
                <a:spcPct val="20000"/>
              </a:spcBef>
            </a:pPr>
            <a:r>
              <a:rPr lang="it-IT" sz="2000">
                <a:latin typeface="Comic Sans MS" pitchFamily="66" charset="0"/>
              </a:rPr>
              <a:t>1/3 seggi</a:t>
            </a:r>
          </a:p>
        </p:txBody>
      </p:sp>
      <p:sp>
        <p:nvSpPr>
          <p:cNvPr id="102404" name="Rectangle 7"/>
          <p:cNvSpPr>
            <a:spLocks noChangeArrowheads="1"/>
          </p:cNvSpPr>
          <p:nvPr/>
        </p:nvSpPr>
        <p:spPr bwMode="auto">
          <a:xfrm>
            <a:off x="1219200" y="1119188"/>
            <a:ext cx="1017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>
                <a:latin typeface="Comic Sans MS" pitchFamily="66" charset="0"/>
              </a:rPr>
              <a:t>R.s.a.</a:t>
            </a:r>
          </a:p>
        </p:txBody>
      </p:sp>
      <p:sp>
        <p:nvSpPr>
          <p:cNvPr id="102405" name="Rectangle 8"/>
          <p:cNvSpPr>
            <a:spLocks noChangeArrowheads="1"/>
          </p:cNvSpPr>
          <p:nvPr/>
        </p:nvSpPr>
        <p:spPr bwMode="auto">
          <a:xfrm>
            <a:off x="5791200" y="1119188"/>
            <a:ext cx="10080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>
                <a:latin typeface="Comic Sans MS" pitchFamily="66" charset="0"/>
              </a:rPr>
              <a:t>R.s.u.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211638" y="1773238"/>
            <a:ext cx="1368425" cy="1123950"/>
            <a:chOff x="2658" y="1089"/>
            <a:chExt cx="823" cy="687"/>
          </a:xfrm>
        </p:grpSpPr>
        <p:sp>
          <p:nvSpPr>
            <p:cNvPr id="102414" name="Line 6"/>
            <p:cNvSpPr>
              <a:spLocks noChangeShapeType="1"/>
            </p:cNvSpPr>
            <p:nvPr/>
          </p:nvSpPr>
          <p:spPr bwMode="auto">
            <a:xfrm>
              <a:off x="2976" y="1392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2415" name="Rectangle 9"/>
            <p:cNvSpPr>
              <a:spLocks noChangeArrowheads="1"/>
            </p:cNvSpPr>
            <p:nvPr/>
          </p:nvSpPr>
          <p:spPr bwMode="auto">
            <a:xfrm>
              <a:off x="2658" y="1089"/>
              <a:ext cx="82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Comic Sans MS" pitchFamily="66" charset="0"/>
                </a:rPr>
                <a:t>2/3 seggi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400800" y="2286000"/>
            <a:ext cx="2743200" cy="2986088"/>
            <a:chOff x="4032" y="1440"/>
            <a:chExt cx="1488" cy="1881"/>
          </a:xfrm>
        </p:grpSpPr>
        <p:sp>
          <p:nvSpPr>
            <p:cNvPr id="102412" name="Rectangle 10"/>
            <p:cNvSpPr>
              <a:spLocks noChangeArrowheads="1"/>
            </p:cNvSpPr>
            <p:nvPr/>
          </p:nvSpPr>
          <p:spPr bwMode="auto">
            <a:xfrm>
              <a:off x="4032" y="1919"/>
              <a:ext cx="148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Comic Sans MS" pitchFamily="66" charset="0"/>
                </a:rPr>
                <a:t>Riservato alle liste delle Osl firmatarie del ccnl</a:t>
              </a:r>
            </a:p>
            <a:p>
              <a:pPr algn="just"/>
              <a:endParaRPr lang="it-IT" sz="2000">
                <a:latin typeface="Comic Sans MS" pitchFamily="66" charset="0"/>
              </a:endParaRPr>
            </a:p>
            <a:p>
              <a:r>
                <a:rPr lang="it-IT" sz="2000">
                  <a:latin typeface="Comic Sans MS" pitchFamily="66" charset="0"/>
                </a:rPr>
                <a:t>E’ coperto mediante designazione o elezione</a:t>
              </a:r>
            </a:p>
          </p:txBody>
        </p:sp>
        <p:sp>
          <p:nvSpPr>
            <p:cNvPr id="102413" name="Line 11"/>
            <p:cNvSpPr>
              <a:spLocks noChangeShapeType="1"/>
            </p:cNvSpPr>
            <p:nvPr/>
          </p:nvSpPr>
          <p:spPr bwMode="auto">
            <a:xfrm>
              <a:off x="4752" y="1440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4800" y="1676400"/>
            <a:ext cx="2819400" cy="2682875"/>
            <a:chOff x="192" y="1056"/>
            <a:chExt cx="1776" cy="1690"/>
          </a:xfrm>
        </p:grpSpPr>
        <p:sp>
          <p:nvSpPr>
            <p:cNvPr id="102410" name="Rectangle 4"/>
            <p:cNvSpPr>
              <a:spLocks noChangeArrowheads="1"/>
            </p:cNvSpPr>
            <p:nvPr/>
          </p:nvSpPr>
          <p:spPr bwMode="auto">
            <a:xfrm>
              <a:off x="192" y="1920"/>
              <a:ext cx="17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2000">
                  <a:latin typeface="Comic Sans MS" pitchFamily="66" charset="0"/>
                </a:rPr>
                <a:t>Elezione tra gli iscritti alle Osl, su candidati designati dalle Osl</a:t>
              </a:r>
            </a:p>
          </p:txBody>
        </p:sp>
        <p:sp>
          <p:nvSpPr>
            <p:cNvPr id="102411" name="Line 12"/>
            <p:cNvSpPr>
              <a:spLocks noChangeShapeType="1"/>
            </p:cNvSpPr>
            <p:nvPr/>
          </p:nvSpPr>
          <p:spPr bwMode="auto">
            <a:xfrm>
              <a:off x="1056" y="1056"/>
              <a:ext cx="0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409" name="Rectangle 17"/>
          <p:cNvSpPr>
            <a:spLocks noChangeArrowheads="1"/>
          </p:cNvSpPr>
          <p:nvPr/>
        </p:nvSpPr>
        <p:spPr bwMode="auto">
          <a:xfrm>
            <a:off x="3059113" y="260350"/>
            <a:ext cx="2830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Composizione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ChangeArrowheads="1"/>
          </p:cNvSpPr>
          <p:nvPr/>
        </p:nvSpPr>
        <p:spPr bwMode="auto">
          <a:xfrm>
            <a:off x="1219200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000" b="1">
              <a:latin typeface="Comic Sans MS" pitchFamily="66" charset="0"/>
            </a:endParaRPr>
          </a:p>
        </p:txBody>
      </p:sp>
      <p:graphicFrame>
        <p:nvGraphicFramePr>
          <p:cNvPr id="137336" name="Group 120"/>
          <p:cNvGraphicFramePr>
            <a:graphicFrameLocks noGrp="1"/>
          </p:cNvGraphicFramePr>
          <p:nvPr/>
        </p:nvGraphicFramePr>
        <p:xfrm>
          <a:off x="900113" y="1371600"/>
          <a:ext cx="7416800" cy="3843211"/>
        </p:xfrm>
        <a:graphic>
          <a:graphicData uri="http://schemas.openxmlformats.org/drawingml/2006/table">
            <a:tbl>
              <a:tblPr/>
              <a:tblGrid>
                <a:gridCol w="18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R.s.a.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R.s.u.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dirigenti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Lavoratori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componenti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Fino a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ogni 300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(o frazione)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Fino a 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ogni 300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(o frazione)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ogni 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(Aggiuntivo)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Oltre 3000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ogni 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(Aggiuntivo)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3453" name="Rectangle 63"/>
          <p:cNvSpPr>
            <a:spLocks noChangeArrowheads="1"/>
          </p:cNvSpPr>
          <p:nvPr/>
        </p:nvSpPr>
        <p:spPr bwMode="auto">
          <a:xfrm>
            <a:off x="900113" y="5445125"/>
            <a:ext cx="73437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it-IT" sz="2200">
                <a:latin typeface="Comic Sans MS" pitchFamily="66" charset="0"/>
              </a:rPr>
              <a:t>E’ ammessa la possibilità di clausole più favorevoli della contrattazione collettiva</a:t>
            </a:r>
          </a:p>
        </p:txBody>
      </p:sp>
      <p:sp>
        <p:nvSpPr>
          <p:cNvPr id="103454" name="Rectangle 116"/>
          <p:cNvSpPr>
            <a:spLocks noChangeArrowheads="1"/>
          </p:cNvSpPr>
          <p:nvPr/>
        </p:nvSpPr>
        <p:spPr bwMode="auto">
          <a:xfrm>
            <a:off x="3779838" y="411163"/>
            <a:ext cx="166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Numero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  <a:t>Il titolo II : </a:t>
            </a:r>
            <a:b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  <a:t>diritto di associazione e attività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 i="1" smtClean="0"/>
          </a:p>
          <a:p>
            <a:r>
              <a:rPr lang="it-IT" sz="2800" i="1" smtClean="0">
                <a:latin typeface="Comic Sans MS" pitchFamily="66" charset="0"/>
              </a:rPr>
              <a:t>Articolo 14 </a:t>
            </a:r>
          </a:p>
          <a:p>
            <a:r>
              <a:rPr lang="it-IT" sz="2800" i="1" smtClean="0">
                <a:latin typeface="Comic Sans MS" pitchFamily="66" charset="0"/>
              </a:rPr>
              <a:t>“Il diritto di costituire associazioni sindacali, di aderirvi e di svolgere attività sindacale è garantito a tutti i lavoratori all’interno dei luoghi di lavoro”.</a:t>
            </a:r>
          </a:p>
          <a:p>
            <a:endParaRPr lang="it-IT" sz="2800" i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58200" cy="6102350"/>
          </a:xfrm>
        </p:spPr>
        <p:txBody>
          <a:bodyPr/>
          <a:lstStyle/>
          <a:p>
            <a:pPr marL="533400" lvl="1" indent="-354013">
              <a:lnSpc>
                <a:spcPct val="110000"/>
              </a:lnSpc>
              <a:buFontTx/>
              <a:buAutoNum type="arabicParenR"/>
            </a:pPr>
            <a:r>
              <a:rPr lang="it-IT" sz="2200" smtClean="0">
                <a:latin typeface="Comic Sans MS" pitchFamily="66" charset="0"/>
              </a:rPr>
              <a:t>I componenti delle r.s.u. subentrano ai dirigenti delle r.s.a. nella titolarità di diritti, permessi, libertà sindacali e tutele già loro spettanti ex lege 300/1970, Titolo III: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Indizione assemblee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Indizione referendum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Titolarità permessi sindacali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Diritto di affissione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Locali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Nulla osta x trasferimento ad altra unità   produttiva.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Repressione condotta anti sindacale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200" smtClean="0">
                <a:latin typeface="Comic Sans MS" pitchFamily="66" charset="0"/>
              </a:rPr>
              <a:t>Se a livello di ccnl/contr. aziendale le r.s.a. beneficiavano di condizioni di miglior favore, queste devono essere mantenute in capo alle Osl di riferimento, che possono trasferirle alle rispettive r.s.u.</a:t>
            </a:r>
            <a:r>
              <a:rPr lang="it-IT" sz="2000" smtClean="0">
                <a:latin typeface="Comic Sans MS" pitchFamily="66" charset="0"/>
              </a:rPr>
              <a:t>  </a:t>
            </a:r>
            <a:endParaRPr lang="it-IT" sz="200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just">
              <a:lnSpc>
                <a:spcPct val="110000"/>
              </a:lnSpc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4451" name="Rectangle 6"/>
          <p:cNvSpPr>
            <a:spLocks noChangeArrowheads="1"/>
          </p:cNvSpPr>
          <p:nvPr/>
        </p:nvSpPr>
        <p:spPr bwMode="auto">
          <a:xfrm>
            <a:off x="2916238" y="333375"/>
            <a:ext cx="3144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Compiti e funzioni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219200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sz="2200" smtClean="0">
                <a:latin typeface="Comic Sans MS" pitchFamily="66" charset="0"/>
              </a:rPr>
              <a:t>2) Ereditano compiti e funzioni già attribuite per legge alle rsa</a:t>
            </a:r>
          </a:p>
          <a:p>
            <a:pPr marL="361950" indent="-361950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it-IT" sz="2200" smtClean="0">
                <a:latin typeface="Comic Sans MS" pitchFamily="66" charset="0"/>
              </a:rPr>
              <a:t>3) Con le organizzazioni sindacali firmatarie del ccnl, sono titolate alla stipulazione del contratto collettivo aziendale.</a:t>
            </a:r>
          </a:p>
          <a:p>
            <a:pPr marL="361950" indent="-361950">
              <a:spcBef>
                <a:spcPct val="0"/>
              </a:spcBef>
              <a:buFontTx/>
              <a:buNone/>
            </a:pPr>
            <a:endParaRPr lang="it-IT" sz="2200" smtClean="0">
              <a:latin typeface="Comic Sans MS" pitchFamily="66" charset="0"/>
            </a:endParaRPr>
          </a:p>
          <a:p>
            <a:pPr marL="361950" indent="-361950" algn="just">
              <a:lnSpc>
                <a:spcPct val="110000"/>
              </a:lnSpc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5475" name="Rectangle 7"/>
          <p:cNvSpPr>
            <a:spLocks noChangeArrowheads="1"/>
          </p:cNvSpPr>
          <p:nvPr/>
        </p:nvSpPr>
        <p:spPr bwMode="auto">
          <a:xfrm>
            <a:off x="611188" y="4076700"/>
            <a:ext cx="828198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lnSpc>
                <a:spcPct val="120000"/>
              </a:lnSpc>
            </a:pPr>
            <a:r>
              <a:rPr lang="it-IT" sz="2200">
                <a:latin typeface="Comic Sans MS" pitchFamily="66" charset="0"/>
              </a:rPr>
              <a:t>- 	Le rsu restano in carica x 3 anni.</a:t>
            </a:r>
          </a:p>
          <a:p>
            <a:pPr marL="266700" indent="-266700">
              <a:lnSpc>
                <a:spcPct val="120000"/>
              </a:lnSpc>
              <a:buFontTx/>
              <a:buChar char="-"/>
            </a:pPr>
            <a:r>
              <a:rPr lang="it-IT" sz="2200">
                <a:latin typeface="Comic Sans MS" pitchFamily="66" charset="0"/>
              </a:rPr>
              <a:t>I dimissionari sono sostituiti dal primo dei non eletti/nuova designazione.</a:t>
            </a:r>
          </a:p>
          <a:p>
            <a:pPr marL="266700" indent="-266700">
              <a:lnSpc>
                <a:spcPct val="120000"/>
              </a:lnSpc>
            </a:pPr>
            <a:r>
              <a:rPr lang="it-IT" sz="2200">
                <a:latin typeface="Comic Sans MS" pitchFamily="66" charset="0"/>
              </a:rPr>
              <a:t>- 	Se dimissioni &gt; 50%, si va al rinnovo anticipato.</a:t>
            </a:r>
          </a:p>
          <a:p>
            <a:pPr marL="266700" indent="-266700">
              <a:lnSpc>
                <a:spcPct val="120000"/>
              </a:lnSpc>
            </a:pPr>
            <a:endParaRPr lang="it-IT" sz="2200">
              <a:latin typeface="Comic Sans MS" pitchFamily="66" charset="0"/>
            </a:endParaRPr>
          </a:p>
          <a:p>
            <a:pPr marL="266700" indent="-266700"/>
            <a:endParaRPr lang="it-IT" sz="2000">
              <a:latin typeface="Comic Sans MS" pitchFamily="66" charset="0"/>
            </a:endParaRPr>
          </a:p>
        </p:txBody>
      </p:sp>
      <p:sp>
        <p:nvSpPr>
          <p:cNvPr id="105476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Compiti e funzioni</a:t>
            </a:r>
          </a:p>
        </p:txBody>
      </p:sp>
      <p:sp>
        <p:nvSpPr>
          <p:cNvPr id="105477" name="Rectangle 9"/>
          <p:cNvSpPr>
            <a:spLocks noChangeArrowheads="1"/>
          </p:cNvSpPr>
          <p:nvPr/>
        </p:nvSpPr>
        <p:spPr bwMode="auto">
          <a:xfrm>
            <a:off x="3927475" y="3194050"/>
            <a:ext cx="1330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Durata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62913" cy="4806950"/>
          </a:xfrm>
        </p:spPr>
        <p:txBody>
          <a:bodyPr/>
          <a:lstStyle/>
          <a:p>
            <a:pPr marL="187325" indent="-187325" algn="just">
              <a:spcBef>
                <a:spcPct val="0"/>
              </a:spcBef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Indizione</a:t>
            </a:r>
            <a:r>
              <a:rPr lang="it-IT" sz="2200" smtClean="0">
                <a:latin typeface="Comic Sans MS" pitchFamily="66" charset="0"/>
              </a:rPr>
              <a:t> a cura delle Osl/R.s.u., mediante comunicato da affiggere in apposito albo. Contiene invito a presentare liste di candidati. Termine presentazione liste: giorni 15.</a:t>
            </a:r>
          </a:p>
          <a:p>
            <a:pPr marL="187325" indent="-187325"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Elettorato attivo</a:t>
            </a:r>
            <a:r>
              <a:rPr lang="it-IT" sz="2200" smtClean="0">
                <a:latin typeface="Comic Sans MS" pitchFamily="66" charset="0"/>
              </a:rPr>
              <a:t>: operai, impiegati e quadri non in prova.</a:t>
            </a:r>
          </a:p>
          <a:p>
            <a:pPr marL="187325" indent="-187325"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Elettorato passivo</a:t>
            </a:r>
            <a:r>
              <a:rPr lang="it-IT" sz="2200" smtClean="0">
                <a:latin typeface="Comic Sans MS" pitchFamily="66" charset="0"/>
              </a:rPr>
              <a:t>: no tempi determinati (ma ccnl può disporre diversamente).</a:t>
            </a:r>
          </a:p>
          <a:p>
            <a:pPr marL="187325" indent="-187325">
              <a:spcBef>
                <a:spcPct val="0"/>
              </a:spcBef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Commissione elettorale</a:t>
            </a:r>
            <a:r>
              <a:rPr lang="it-IT" sz="2200" smtClean="0">
                <a:latin typeface="Comic Sans MS" pitchFamily="66" charset="0"/>
              </a:rPr>
              <a:t> mediante n. 1 designazione da parte di ciascuna lista: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riceve e valida le liste elettorali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presiede alle operazioni di voto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verifica il regolare scrutinio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esamina e decide su ricorsi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proclama i risultati delle elezioni</a:t>
            </a:r>
          </a:p>
          <a:p>
            <a:pPr marL="187325" indent="-187325">
              <a:lnSpc>
                <a:spcPct val="80000"/>
              </a:lnSpc>
            </a:pPr>
            <a:endParaRPr lang="it-IT" sz="2200" smtClean="0">
              <a:latin typeface="Comic Sans MS" pitchFamily="66" charset="0"/>
            </a:endParaRP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endParaRPr lang="it-IT" sz="2200" smtClean="0">
              <a:latin typeface="Comic Sans MS" pitchFamily="66" charset="0"/>
            </a:endParaRPr>
          </a:p>
        </p:txBody>
      </p:sp>
      <p:sp>
        <p:nvSpPr>
          <p:cNvPr id="106499" name="Rectangle 6"/>
          <p:cNvSpPr>
            <a:spLocks noChangeArrowheads="1"/>
          </p:cNvSpPr>
          <p:nvPr/>
        </p:nvSpPr>
        <p:spPr bwMode="auto">
          <a:xfrm>
            <a:off x="685800" y="3810000"/>
            <a:ext cx="7696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7325" indent="-187325">
              <a:tabLst>
                <a:tab pos="187325" algn="l"/>
              </a:tabLst>
            </a:pPr>
            <a:endParaRPr lang="it-IT" sz="1000">
              <a:latin typeface="Comic Sans MS" pitchFamily="66" charset="0"/>
            </a:endParaRPr>
          </a:p>
          <a:p>
            <a:pPr lvl="1">
              <a:tabLst>
                <a:tab pos="187325" algn="l"/>
              </a:tabLst>
            </a:pPr>
            <a:endParaRPr lang="it-IT" sz="2000">
              <a:latin typeface="Comic Sans MS" pitchFamily="66" charset="0"/>
            </a:endParaRPr>
          </a:p>
        </p:txBody>
      </p:sp>
      <p:sp>
        <p:nvSpPr>
          <p:cNvPr id="106500" name="Rectangle 10"/>
          <p:cNvSpPr>
            <a:spLocks noChangeArrowheads="1"/>
          </p:cNvSpPr>
          <p:nvPr/>
        </p:nvSpPr>
        <p:spPr bwMode="auto">
          <a:xfrm>
            <a:off x="1835150" y="266700"/>
            <a:ext cx="6175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R.s.u.: la procedura di elezione</a:t>
            </a:r>
          </a:p>
        </p:txBody>
      </p:sp>
      <p:sp>
        <p:nvSpPr>
          <p:cNvPr id="106501" name="Rectangle 11"/>
          <p:cNvSpPr>
            <a:spLocks noChangeArrowheads="1"/>
          </p:cNvSpPr>
          <p:nvPr/>
        </p:nvSpPr>
        <p:spPr bwMode="auto">
          <a:xfrm>
            <a:off x="6443663" y="4221163"/>
            <a:ext cx="24495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Attenzione:</a:t>
            </a:r>
          </a:p>
          <a:p>
            <a:r>
              <a:rPr lang="it-IT" sz="2000">
                <a:latin typeface="Comic Sans MS" pitchFamily="66" charset="0"/>
              </a:rPr>
              <a:t>Non devono pregiudicare la continuità dell’attività aziendale</a:t>
            </a:r>
          </a:p>
        </p:txBody>
      </p:sp>
      <p:sp>
        <p:nvSpPr>
          <p:cNvPr id="106502" name="Line 12"/>
          <p:cNvSpPr>
            <a:spLocks noChangeShapeType="1"/>
          </p:cNvSpPr>
          <p:nvPr/>
        </p:nvSpPr>
        <p:spPr bwMode="auto">
          <a:xfrm>
            <a:off x="5651500" y="45085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18450" cy="5165725"/>
          </a:xfrm>
        </p:spPr>
        <p:txBody>
          <a:bodyPr/>
          <a:lstStyle/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Il voto</a:t>
            </a:r>
            <a:r>
              <a:rPr lang="it-IT" sz="2000" smtClean="0">
                <a:latin typeface="Comic Sans MS" pitchFamily="66" charset="0"/>
              </a:rPr>
              <a:t> è segreto e diretto.</a:t>
            </a:r>
            <a:r>
              <a:rPr lang="it-IT" sz="2000" u="sng" smtClean="0">
                <a:latin typeface="Comic Sans MS" pitchFamily="66" charset="0"/>
              </a:rPr>
              <a:t> 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sz="2000" smtClean="0">
                <a:latin typeface="Comic Sans MS" pitchFamily="66" charset="0"/>
              </a:rPr>
              <a:t>	Può essere espressa una sola preferenza.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87325" indent="-187325">
              <a:lnSpc>
                <a:spcPct val="80000"/>
              </a:lnSpc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L’attribuzione dei seggi</a:t>
            </a:r>
            <a:r>
              <a:rPr lang="it-IT" sz="2000" smtClean="0">
                <a:latin typeface="Comic Sans MS" pitchFamily="66" charset="0"/>
              </a:rPr>
              <a:t> è effettuata dalla commissione elettorale, mediante affissione nell’apposito Albo.</a:t>
            </a:r>
          </a:p>
          <a:p>
            <a:pPr marL="187325" indent="-187325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it-IT" sz="2000" smtClean="0">
                <a:latin typeface="Comic Sans MS" pitchFamily="66" charset="0"/>
              </a:rPr>
              <a:t> 	Essa diviene definitiva, trascorsi 5 giorni.</a:t>
            </a:r>
          </a:p>
          <a:p>
            <a:pPr marL="187325" indent="-187325" algn="just">
              <a:lnSpc>
                <a:spcPct val="4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87325" indent="-187325" algn="just">
              <a:spcBef>
                <a:spcPct val="50000"/>
              </a:spcBef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I ricorsi</a:t>
            </a:r>
            <a:r>
              <a:rPr lang="it-IT" sz="2000" smtClean="0">
                <a:latin typeface="Comic Sans MS" pitchFamily="66" charset="0"/>
              </a:rPr>
              <a:t> devono essere presentati alla Commissione elettorale entro 5 giorni dall’affissione dei risultati, ed esaminati entro 48 ore. 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7523" name="Rectangle 6"/>
          <p:cNvSpPr>
            <a:spLocks noChangeArrowheads="1"/>
          </p:cNvSpPr>
          <p:nvPr/>
        </p:nvSpPr>
        <p:spPr bwMode="auto">
          <a:xfrm>
            <a:off x="4427538" y="3860800"/>
            <a:ext cx="471646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Decide entro 10 giorni (termine perentorio).</a:t>
            </a:r>
          </a:p>
          <a:p>
            <a:r>
              <a:rPr lang="it-IT" sz="2000">
                <a:latin typeface="Comic Sans MS" pitchFamily="66" charset="0"/>
              </a:rPr>
              <a:t>E’ composto da: </a:t>
            </a:r>
          </a:p>
          <a:p>
            <a:pPr marL="361950" lvl="1" indent="-182563"/>
            <a:r>
              <a:rPr lang="it-IT" sz="2000">
                <a:latin typeface="Comic Sans MS" pitchFamily="66" charset="0"/>
              </a:rPr>
              <a:t>- un membro designato da Osl ricorrente; </a:t>
            </a:r>
          </a:p>
          <a:p>
            <a:pPr marL="361950" lvl="1" indent="-182563"/>
            <a:r>
              <a:rPr lang="it-IT" sz="2000">
                <a:latin typeface="Comic Sans MS" pitchFamily="66" charset="0"/>
              </a:rPr>
              <a:t>- un rappresentante della assoc. industriale locale di appartenenza.</a:t>
            </a:r>
          </a:p>
          <a:p>
            <a:r>
              <a:rPr lang="it-IT" sz="2000">
                <a:latin typeface="Comic Sans MS" pitchFamily="66" charset="0"/>
              </a:rPr>
              <a:t>E’ presieduto dal Direttore della DPL.</a:t>
            </a:r>
          </a:p>
          <a:p>
            <a:pPr algn="ctr"/>
            <a:endParaRPr lang="it-IT" sz="2000">
              <a:latin typeface="Comic Sans MS" pitchFamily="66" charset="0"/>
            </a:endParaRPr>
          </a:p>
        </p:txBody>
      </p:sp>
      <p:sp>
        <p:nvSpPr>
          <p:cNvPr id="107524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R.s.u.: la procedura di elezione/2</a:t>
            </a:r>
          </a:p>
        </p:txBody>
      </p:sp>
      <p:sp>
        <p:nvSpPr>
          <p:cNvPr id="107525" name="Rectangle 12"/>
          <p:cNvSpPr>
            <a:spLocks noChangeArrowheads="1"/>
          </p:cNvSpPr>
          <p:nvPr/>
        </p:nvSpPr>
        <p:spPr bwMode="auto">
          <a:xfrm>
            <a:off x="468313" y="4292600"/>
            <a:ext cx="38877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000"/>
          </a:p>
          <a:p>
            <a:r>
              <a:rPr lang="it-IT" sz="2000">
                <a:latin typeface="Comic Sans MS" pitchFamily="66" charset="0"/>
              </a:rPr>
              <a:t>Contro le decisioni della Commissione, è ammesso ricorso, nei 10 giorni successivi, al Comitato provinciale dei Garanti</a:t>
            </a:r>
          </a:p>
        </p:txBody>
      </p:sp>
      <p:sp>
        <p:nvSpPr>
          <p:cNvPr id="107526" name="Line 13"/>
          <p:cNvSpPr>
            <a:spLocks noChangeShapeType="1"/>
          </p:cNvSpPr>
          <p:nvPr/>
        </p:nvSpPr>
        <p:spPr bwMode="auto">
          <a:xfrm>
            <a:off x="3635375" y="47974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7527" name="Line 14"/>
          <p:cNvSpPr>
            <a:spLocks noChangeShapeType="1"/>
          </p:cNvSpPr>
          <p:nvPr/>
        </p:nvSpPr>
        <p:spPr bwMode="auto">
          <a:xfrm>
            <a:off x="2195513" y="371633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631113" cy="3025775"/>
          </a:xfrm>
        </p:spPr>
        <p:txBody>
          <a:bodyPr/>
          <a:lstStyle/>
          <a:p>
            <a:pPr marL="187325" indent="-187325" algn="just">
              <a:lnSpc>
                <a:spcPct val="14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sz="2400" smtClean="0">
                <a:latin typeface="Comic Sans MS" pitchFamily="66" charset="0"/>
              </a:rPr>
              <a:t>	La nomina, a seguito di elezione o designazione, dei componenti della r.s.u., deve essere comunicata per iscritto all’Azienda, da parte dell’Associazione cui aderisce, a sua volta destinataria di comunicazione da parte dell’Osl interessata.</a:t>
            </a:r>
          </a:p>
        </p:txBody>
      </p:sp>
      <p:sp>
        <p:nvSpPr>
          <p:cNvPr id="108547" name="Rectangle 8"/>
          <p:cNvSpPr>
            <a:spLocks noChangeArrowheads="1"/>
          </p:cNvSpPr>
          <p:nvPr/>
        </p:nvSpPr>
        <p:spPr bwMode="auto">
          <a:xfrm>
            <a:off x="609600" y="48450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187325" algn="just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endParaRPr lang="it-IT" sz="1800">
              <a:latin typeface="Comic Sans MS" pitchFamily="66" charset="0"/>
            </a:endParaRPr>
          </a:p>
        </p:txBody>
      </p:sp>
      <p:sp>
        <p:nvSpPr>
          <p:cNvPr id="10854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R.s.u.: la procedura di elezione/3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Atti discriminatori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000" i="1" smtClean="0">
                <a:latin typeface="Comic Sans MS" pitchFamily="66" charset="0"/>
              </a:rPr>
              <a:t>Articolo 15</a:t>
            </a:r>
          </a:p>
          <a:p>
            <a:r>
              <a:rPr lang="it-IT" sz="2000" i="1" smtClean="0">
                <a:latin typeface="Comic Sans MS" pitchFamily="66" charset="0"/>
              </a:rPr>
              <a:t>“E’ nullo qualsiasi patto diretto a: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a)subordinare l’occupazione di un lavoratore alla condizione che aderisca o non aderisca ad una associazione sindacale ovvero cessi di farne parte”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b)licenziare un lavoratore, discriminarlo nella assegnazione a qualifiche o mansioni, nei trasferimenti, nei provvedimenti disciplinari o recagli altrimenti pregiudizio a causa della sua affiliazione o attività sindacale ovvero della sua partecipazione ad uno sciopero”.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c) .. politica, religiosa, razziale, lingua, sesso, handicap, età 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solidFill>
                  <a:srgbClr val="FF0000"/>
                </a:solidFill>
              </a:rPr>
              <a:t>Trattamenti collettivi discriminatori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400" i="1" smtClean="0"/>
              <a:t>Articolo 16</a:t>
            </a:r>
          </a:p>
          <a:p>
            <a:r>
              <a:rPr lang="it-IT" sz="2400" i="1" smtClean="0"/>
              <a:t>E’ vietata la concessione di trattamenti economici di maggior favore aventi carattere discriminatorio a mente dell’articolo 15.</a:t>
            </a:r>
          </a:p>
          <a:p>
            <a:r>
              <a:rPr lang="it-IT" sz="2400" i="1" smtClean="0"/>
              <a:t>Il tribunale, su domanda dei lavoratori nei cui confronti è stata attuata la discriminazione di cui al comma precedente o delle associazioni sindacali alle quali questi hanno dato mandato, accertati i fatti condanna il datore di lavoro al pagamento di una somma pari all’importo dei trattamenti discriminatori  … (max ultimi dodici mesi) </a:t>
            </a:r>
          </a:p>
          <a:p>
            <a:endParaRPr lang="it-IT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solidFill>
                  <a:srgbClr val="FF0000"/>
                </a:solidFill>
                <a:latin typeface="Comic Sans MS" pitchFamily="66" charset="0"/>
              </a:rPr>
              <a:t>Sindacati di comodo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 i="1" smtClean="0"/>
          </a:p>
          <a:p>
            <a:endParaRPr lang="it-IT" sz="2800" i="1" smtClean="0"/>
          </a:p>
          <a:p>
            <a:r>
              <a:rPr lang="it-IT" sz="2800" i="1" smtClean="0">
                <a:latin typeface="Comic Sans MS" pitchFamily="66" charset="0"/>
              </a:rPr>
              <a:t>Articolo 17</a:t>
            </a:r>
          </a:p>
          <a:p>
            <a:r>
              <a:rPr lang="it-IT" sz="2800" i="1" smtClean="0">
                <a:latin typeface="Comic Sans MS" pitchFamily="66" charset="0"/>
              </a:rPr>
              <a:t>E’ fatto divieto ai datori di lavoro di costituire o sostenere, con mezzi finanziari o altrimenti, associazioni sindacali di lavoratori”.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4000" smtClean="0">
                <a:solidFill>
                  <a:srgbClr val="FF0000"/>
                </a:solidFill>
              </a:rPr>
              <a:t>Il titolo III:</a:t>
            </a:r>
            <a:br>
              <a:rPr lang="it-IT" sz="4000" smtClean="0">
                <a:solidFill>
                  <a:srgbClr val="FF0000"/>
                </a:solidFill>
              </a:rPr>
            </a:br>
            <a:r>
              <a:rPr lang="it-IT" sz="4000" smtClean="0">
                <a:solidFill>
                  <a:srgbClr val="FF0000"/>
                </a:solidFill>
              </a:rPr>
              <a:t> i diritti suppletivi alle RSA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L’articolo 19 </a:t>
            </a:r>
            <a:r>
              <a:rPr lang="it-IT" sz="2000" i="1" smtClean="0">
                <a:solidFill>
                  <a:srgbClr val="FF0000"/>
                </a:solidFill>
                <a:latin typeface="Comic Sans MS" pitchFamily="66" charset="0"/>
              </a:rPr>
              <a:t>(nella sua veste originale)</a:t>
            </a:r>
          </a:p>
          <a:p>
            <a:pPr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Rappresentanze sindacali aziendali possono essere costituite ad iniziativa dei lavoratori in ogni unità produttiva nell’ambito:</a:t>
            </a:r>
          </a:p>
          <a:p>
            <a:pPr>
              <a:lnSpc>
                <a:spcPct val="90000"/>
              </a:lnSpc>
            </a:pPr>
            <a:endParaRPr lang="it-IT" sz="2000" i="1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a) delle associazioni aderenti alle confederazioni maggiormente rappresentative sul piano nazionale;</a:t>
            </a:r>
          </a:p>
          <a:p>
            <a:pPr lvl="1"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b) delle associazioni sindacali non affiliate alle predette confederazioni , che siano firmatarie di contratti collettivi nazionali o provinciali di lavoro applicati nell’unità produttiva.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it-IT" sz="2000" i="1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sz="2000" i="1" smtClean="0">
                <a:latin typeface="Comic Sans MS" pitchFamily="66" charset="0"/>
              </a:rPr>
              <a:t>Nelle aziende con più unità produttive le rappresentanze sindacali possono istituire organi di coordinamento.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052513"/>
            <a:ext cx="3671888" cy="609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sz="2400" smtClean="0">
                <a:latin typeface="Comic Sans MS" pitchFamily="66" charset="0"/>
              </a:rPr>
              <a:t>La commissione interna ed il delegato d’impresa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2771775" y="2590800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it-IT" sz="2400">
                <a:latin typeface="Comic Sans MS" pitchFamily="66" charset="0"/>
              </a:rPr>
              <a:t>Il delegato di reparto</a:t>
            </a:r>
          </a:p>
        </p:txBody>
      </p:sp>
      <p:sp>
        <p:nvSpPr>
          <p:cNvPr id="81924" name="Rectangle 5"/>
          <p:cNvSpPr>
            <a:spLocks noChangeArrowheads="1"/>
          </p:cNvSpPr>
          <p:nvPr/>
        </p:nvSpPr>
        <p:spPr bwMode="auto">
          <a:xfrm>
            <a:off x="2819400" y="3810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it-IT" sz="2400">
                <a:latin typeface="Comic Sans MS" pitchFamily="66" charset="0"/>
              </a:rPr>
              <a:t>Il consiglio dei delegati</a:t>
            </a:r>
          </a:p>
        </p:txBody>
      </p:sp>
      <p:sp>
        <p:nvSpPr>
          <p:cNvPr id="81925" name="Rectangle 6"/>
          <p:cNvSpPr>
            <a:spLocks noChangeArrowheads="1"/>
          </p:cNvSpPr>
          <p:nvPr/>
        </p:nvSpPr>
        <p:spPr bwMode="auto">
          <a:xfrm>
            <a:off x="3276600" y="495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latin typeface="Comic Sans MS" pitchFamily="66" charset="0"/>
              </a:rPr>
              <a:t>La R.s.a.</a:t>
            </a:r>
          </a:p>
        </p:txBody>
      </p:sp>
      <p:sp>
        <p:nvSpPr>
          <p:cNvPr id="81926" name="Rectangle 8"/>
          <p:cNvSpPr>
            <a:spLocks noChangeArrowheads="1"/>
          </p:cNvSpPr>
          <p:nvPr/>
        </p:nvSpPr>
        <p:spPr bwMode="auto">
          <a:xfrm>
            <a:off x="4000500" y="5956300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latin typeface="Comic Sans MS" pitchFamily="66" charset="0"/>
              </a:rPr>
              <a:t>La R.s.u.</a:t>
            </a:r>
          </a:p>
        </p:txBody>
      </p:sp>
      <p:sp>
        <p:nvSpPr>
          <p:cNvPr id="81927" name="Line 9"/>
          <p:cNvSpPr>
            <a:spLocks noChangeShapeType="1"/>
          </p:cNvSpPr>
          <p:nvPr/>
        </p:nvSpPr>
        <p:spPr bwMode="auto">
          <a:xfrm>
            <a:off x="4572000" y="18446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28" name="Line 10"/>
          <p:cNvSpPr>
            <a:spLocks noChangeShapeType="1"/>
          </p:cNvSpPr>
          <p:nvPr/>
        </p:nvSpPr>
        <p:spPr bwMode="auto">
          <a:xfrm>
            <a:off x="4572000" y="3141663"/>
            <a:ext cx="0" cy="59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29" name="Line 11"/>
          <p:cNvSpPr>
            <a:spLocks noChangeShapeType="1"/>
          </p:cNvSpPr>
          <p:nvPr/>
        </p:nvSpPr>
        <p:spPr bwMode="auto">
          <a:xfrm>
            <a:off x="4572000" y="4365625"/>
            <a:ext cx="0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30" name="Line 12"/>
          <p:cNvSpPr>
            <a:spLocks noChangeShapeType="1"/>
          </p:cNvSpPr>
          <p:nvPr/>
        </p:nvSpPr>
        <p:spPr bwMode="auto">
          <a:xfrm>
            <a:off x="4572000" y="5445125"/>
            <a:ext cx="0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31" name="Rectangle 19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L’evoluzione storica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Accordo Interconfederale 18 aprile 1966 per la costituzione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ed il funzionamento delle Commissioni interne </a:t>
            </a:r>
          </a:p>
        </p:txBody>
      </p:sp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838200" y="2390775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buFontTx/>
              <a:buAutoNum type="arabicPeriod"/>
            </a:pPr>
            <a:r>
              <a:rPr lang="it-IT" sz="2000">
                <a:latin typeface="Comic Sans MS" pitchFamily="66" charset="0"/>
              </a:rPr>
              <a:t>E’ organo di rappresentanza di “</a:t>
            </a:r>
            <a:r>
              <a:rPr lang="it-IT" sz="2000" u="sng">
                <a:latin typeface="Comic Sans MS" pitchFamily="66" charset="0"/>
              </a:rPr>
              <a:t>tutti</a:t>
            </a:r>
            <a:r>
              <a:rPr lang="it-IT" sz="2000">
                <a:latin typeface="Comic Sans MS" pitchFamily="66" charset="0"/>
              </a:rPr>
              <a:t>” lavoratori dell’azienda nei confronti della direzione, senza poteri di contrattazione collettiva, che rimangono saldamente e rigorosamente in capo alle Organizzazioni sindacali </a:t>
            </a:r>
            <a:endParaRPr lang="it-IT" sz="2000"/>
          </a:p>
        </p:txBody>
      </p:sp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2700338" y="4076700"/>
            <a:ext cx="6119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“disciplina collettiva dei rapporti di lavoro, nella fase di formazione, e le relative controversie”</a:t>
            </a:r>
          </a:p>
        </p:txBody>
      </p:sp>
      <p:sp>
        <p:nvSpPr>
          <p:cNvPr id="82949" name="Line 6"/>
          <p:cNvSpPr>
            <a:spLocks noChangeShapeType="1"/>
          </p:cNvSpPr>
          <p:nvPr/>
        </p:nvSpPr>
        <p:spPr bwMode="auto">
          <a:xfrm>
            <a:off x="7596188" y="3068638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950" name="Line 7"/>
          <p:cNvSpPr>
            <a:spLocks noChangeShapeType="1"/>
          </p:cNvSpPr>
          <p:nvPr/>
        </p:nvSpPr>
        <p:spPr bwMode="auto">
          <a:xfrm flipH="1">
            <a:off x="4572000" y="19050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951" name="Rectangle 8"/>
          <p:cNvSpPr>
            <a:spLocks noChangeArrowheads="1"/>
          </p:cNvSpPr>
          <p:nvPr/>
        </p:nvSpPr>
        <p:spPr bwMode="auto">
          <a:xfrm>
            <a:off x="685800" y="5027613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288925">
              <a:buFontTx/>
              <a:buAutoNum type="arabicPeriod" startAt="2"/>
            </a:pPr>
            <a:r>
              <a:rPr lang="it-IT" sz="2000">
                <a:latin typeface="Comic Sans MS" pitchFamily="66" charset="0"/>
              </a:rPr>
              <a:t>Ha l’obiettivo primario di “concorrere a mantenere </a:t>
            </a:r>
            <a:r>
              <a:rPr lang="it-IT" sz="2000" u="sng">
                <a:latin typeface="Comic Sans MS" pitchFamily="66" charset="0"/>
              </a:rPr>
              <a:t>normali</a:t>
            </a:r>
            <a:r>
              <a:rPr lang="it-IT" sz="2000">
                <a:latin typeface="Comic Sans MS" pitchFamily="66" charset="0"/>
              </a:rPr>
              <a:t> i rapporti tra i lavoratori e la direzione dell’azienda per il regolare svolgimento della attività produttiva, in uno spirito di collaborazione e di reciproca comprensione”</a:t>
            </a:r>
          </a:p>
        </p:txBody>
      </p:sp>
      <p:sp>
        <p:nvSpPr>
          <p:cNvPr id="82952" name="Rectangle 11"/>
          <p:cNvSpPr>
            <a:spLocks noChangeArrowheads="1"/>
          </p:cNvSpPr>
          <p:nvPr/>
        </p:nvSpPr>
        <p:spPr bwMode="auto">
          <a:xfrm>
            <a:off x="2189163" y="53975"/>
            <a:ext cx="4921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La commissione interna ed il </a:t>
            </a:r>
            <a:br>
              <a:rPr lang="it-IT" sz="280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delegato d’impresa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2242</Words>
  <Application>Microsoft Office PowerPoint</Application>
  <PresentationFormat>Presentazione su schermo (4:3)</PresentationFormat>
  <Paragraphs>268</Paragraphs>
  <Slides>34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0" baseType="lpstr">
      <vt:lpstr>Arial</vt:lpstr>
      <vt:lpstr>Calibri</vt:lpstr>
      <vt:lpstr>Comic Sans MS</vt:lpstr>
      <vt:lpstr>Times New Roman</vt:lpstr>
      <vt:lpstr>Wingdings</vt:lpstr>
      <vt:lpstr>Tema di Office</vt:lpstr>
      <vt:lpstr>Presentazione standard di PowerPoint</vt:lpstr>
      <vt:lpstr>Lo statuto dei lavoratori</vt:lpstr>
      <vt:lpstr>Il titolo II :  diritto di associazione e attività</vt:lpstr>
      <vt:lpstr>Atti discriminatori</vt:lpstr>
      <vt:lpstr>Trattamenti collettivi discriminatori</vt:lpstr>
      <vt:lpstr>Sindacati di comodo</vt:lpstr>
      <vt:lpstr>Il titolo III:  i diritti suppletivi alle RSA</vt:lpstr>
      <vt:lpstr>L’evoluzione storica</vt:lpstr>
      <vt:lpstr>Presentazione standard di PowerPoint</vt:lpstr>
      <vt:lpstr>Presentazione standard di PowerPoint</vt:lpstr>
      <vt:lpstr>Le funzioni/2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corte costituzionale/2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Compiti e funzioni</vt:lpstr>
      <vt:lpstr>Presentazione standard di PowerPoint</vt:lpstr>
      <vt:lpstr>R.s.u.: la procedura di elezione/2</vt:lpstr>
      <vt:lpstr>R.s.u.: la procedura di elezione/3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Windows User</cp:lastModifiedBy>
  <cp:revision>2</cp:revision>
  <dcterms:created xsi:type="dcterms:W3CDTF">2016-05-20T05:33:47Z</dcterms:created>
  <dcterms:modified xsi:type="dcterms:W3CDTF">2019-03-08T07:29:56Z</dcterms:modified>
</cp:coreProperties>
</file>