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0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82" r:id="rId9"/>
    <p:sldId id="265" r:id="rId10"/>
    <p:sldId id="266" r:id="rId11"/>
    <p:sldId id="285" r:id="rId12"/>
    <p:sldId id="267" r:id="rId13"/>
    <p:sldId id="268" r:id="rId14"/>
    <p:sldId id="286" r:id="rId15"/>
    <p:sldId id="284" r:id="rId16"/>
    <p:sldId id="269" r:id="rId17"/>
    <p:sldId id="270" r:id="rId18"/>
    <p:sldId id="271" r:id="rId19"/>
    <p:sldId id="288" r:id="rId20"/>
    <p:sldId id="289" r:id="rId21"/>
    <p:sldId id="273" r:id="rId22"/>
    <p:sldId id="274" r:id="rId23"/>
    <p:sldId id="281" r:id="rId24"/>
    <p:sldId id="276" r:id="rId25"/>
    <p:sldId id="277" r:id="rId26"/>
    <p:sldId id="290" r:id="rId27"/>
    <p:sldId id="278" r:id="rId28"/>
    <p:sldId id="279" r:id="rId29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6559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4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8C419-41C4-4A77-ABCE-D814299B6F86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1734-80B4-4E69-9292-31EDE58450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82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profili attuativi del nuovo regime di contribuzione dei</a:t>
            </a:r>
            <a:r>
              <a:rPr lang="it-IT" baseline="0" dirty="0" smtClean="0"/>
              <a:t> trattamenti </a:t>
            </a:r>
            <a:r>
              <a:rPr lang="it-IT" dirty="0" smtClean="0"/>
              <a:t>e gli interventi</a:t>
            </a:r>
            <a:r>
              <a:rPr lang="it-IT" baseline="0" dirty="0" smtClean="0"/>
              <a:t> di adeguamento della struttura della dichiarazione contributiva saranno disciplinati da una specifica circolare dell’Inps.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  <a:p>
            <a:pPr>
              <a:buFont typeface="Arial" pitchFamily="34" charset="0"/>
              <a:buNone/>
            </a:pP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</a:t>
            </a:r>
            <a:r>
              <a:rPr lang="it-IT" baseline="0" dirty="0" smtClean="0"/>
              <a:t> apprendisti professionalizzanti sono inclusi solo laddove l’impresa sia destinataria solo di CIGS, limitatamente alla crisi.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="1" u="sng" dirty="0" smtClean="0"/>
              <a:t>Con riferimento al TFR:</a:t>
            </a:r>
          </a:p>
          <a:p>
            <a:r>
              <a:rPr lang="it-IT" dirty="0" smtClean="0"/>
              <a:t>Le imprese non</a:t>
            </a:r>
            <a:r>
              <a:rPr lang="it-IT" baseline="0" dirty="0" smtClean="0"/>
              <a:t> potranno più ottenere il rimborso delle quote di TFR relative all’ultimo periodo di </a:t>
            </a:r>
            <a:r>
              <a:rPr lang="it-IT" baseline="0" dirty="0" err="1" smtClean="0"/>
              <a:t>cigs</a:t>
            </a:r>
            <a:r>
              <a:rPr lang="it-IT" baseline="0" dirty="0" smtClean="0"/>
              <a:t> prima del licenziamento. Si ritiene di dover fare salve alcune ipotesi per la intertemporalità degli eventi presi in considerazione:</a:t>
            </a:r>
          </a:p>
          <a:p>
            <a:r>
              <a:rPr lang="it-IT" baseline="0" dirty="0" smtClean="0"/>
              <a:t>decreti adottati a seguito di DOMANDE presentate </a:t>
            </a:r>
            <a:r>
              <a:rPr lang="it-IT" b="1" baseline="0" dirty="0" smtClean="0"/>
              <a:t>prima</a:t>
            </a:r>
            <a:r>
              <a:rPr lang="it-IT" baseline="0" dirty="0" smtClean="0"/>
              <a:t> dell’entrata in vigore del </a:t>
            </a:r>
            <a:r>
              <a:rPr lang="it-IT" baseline="0" dirty="0" err="1" smtClean="0"/>
              <a:t>dlgs</a:t>
            </a:r>
            <a:r>
              <a:rPr lang="it-IT" baseline="0" dirty="0" smtClean="0"/>
              <a:t>;</a:t>
            </a:r>
          </a:p>
          <a:p>
            <a:r>
              <a:rPr lang="it-IT" dirty="0" smtClean="0"/>
              <a:t>decreti che autorizzano</a:t>
            </a:r>
            <a:r>
              <a:rPr lang="it-IT" baseline="0" dirty="0" smtClean="0"/>
              <a:t> il 2°anno dei programmi di crisi biennali per cessazione dell’attività con ACCORDO SINDACALE </a:t>
            </a:r>
            <a:r>
              <a:rPr lang="it-IT" b="1" baseline="0" dirty="0" smtClean="0"/>
              <a:t>precedente</a:t>
            </a:r>
            <a:r>
              <a:rPr lang="it-IT" baseline="0" dirty="0" smtClean="0"/>
              <a:t> l’entrata in vigore del </a:t>
            </a:r>
            <a:r>
              <a:rPr lang="it-IT" baseline="0" dirty="0" err="1" smtClean="0"/>
              <a:t>dlgs</a:t>
            </a:r>
            <a:r>
              <a:rPr lang="it-IT" baseline="0" dirty="0" smtClean="0"/>
              <a:t>;</a:t>
            </a:r>
          </a:p>
          <a:p>
            <a:r>
              <a:rPr lang="it-IT" baseline="0" dirty="0" smtClean="0"/>
              <a:t>lavoratori licenziati dopo un periodo di </a:t>
            </a:r>
            <a:r>
              <a:rPr lang="it-IT" baseline="0" dirty="0" err="1" smtClean="0"/>
              <a:t>cig</a:t>
            </a:r>
            <a:r>
              <a:rPr lang="it-IT" baseline="0" dirty="0" smtClean="0"/>
              <a:t> in deroga che segue, senza soluzione di continuità, un periodo di </a:t>
            </a:r>
            <a:r>
              <a:rPr lang="it-IT" baseline="0" dirty="0" err="1" smtClean="0"/>
              <a:t>cigs</a:t>
            </a:r>
            <a:r>
              <a:rPr lang="it-IT" baseline="0" dirty="0" smtClean="0"/>
              <a:t> adottato a seguito di </a:t>
            </a:r>
            <a:r>
              <a:rPr lang="it-IT" b="1" baseline="0" dirty="0" smtClean="0"/>
              <a:t>domande presentate prima</a:t>
            </a:r>
            <a:r>
              <a:rPr lang="it-IT" baseline="0" dirty="0" smtClean="0"/>
              <a:t> dell’entrata in vigore del </a:t>
            </a:r>
            <a:r>
              <a:rPr lang="it-IT" baseline="0" dirty="0" err="1" smtClean="0"/>
              <a:t>dlgs</a:t>
            </a: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Prima: la domanda da presentare</a:t>
            </a:r>
            <a:r>
              <a:rPr lang="it-IT" baseline="0" dirty="0" smtClean="0"/>
              <a:t> entro 25 giorni dalla fine del periodo di paga in corso al termine della settimana in cui ha avuto inizio la sospensione o la contrazione dell’attività lavorativa.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 riferimento ai</a:t>
            </a:r>
            <a:r>
              <a:rPr lang="it-IT" baseline="0" dirty="0" smtClean="0"/>
              <a:t> lavoratori con </a:t>
            </a:r>
            <a:r>
              <a:rPr lang="it-IT" u="sng" baseline="0" dirty="0" smtClean="0"/>
              <a:t>contratto di apprendistato professionalizzante</a:t>
            </a:r>
            <a:r>
              <a:rPr lang="it-IT" baseline="0" dirty="0" smtClean="0"/>
              <a:t>, alla ripresa dell’attività  il periodo di apprendistato  è prorogato in misura equivalente all’ammontare delle ore di integrazione salariale fruite. Restano esclusi i contratti di apprendistato per la qualifica ed il diploma professionale, il diploma di istruzione secondaria superiore ed il certificato di specializzazione tecnica superiore e di alta formazione. </a:t>
            </a:r>
          </a:p>
          <a:p>
            <a:r>
              <a:rPr lang="it-IT" baseline="0" dirty="0" smtClean="0"/>
              <a:t>Sono estesi anche i relativi </a:t>
            </a:r>
            <a:r>
              <a:rPr lang="it-IT" b="1" baseline="0" dirty="0" smtClean="0"/>
              <a:t>obblighi contributivi</a:t>
            </a:r>
            <a:r>
              <a:rPr lang="it-IT" baseline="0" dirty="0" smtClean="0"/>
              <a:t>: contributo ordinario per </a:t>
            </a:r>
            <a:r>
              <a:rPr lang="it-IT" baseline="0" dirty="0" err="1" smtClean="0"/>
              <a:t>cigo</a:t>
            </a:r>
            <a:r>
              <a:rPr lang="it-IT" baseline="0" dirty="0" smtClean="0"/>
              <a:t> o </a:t>
            </a:r>
            <a:r>
              <a:rPr lang="it-IT" baseline="0" dirty="0" err="1" smtClean="0"/>
              <a:t>cigs</a:t>
            </a:r>
            <a:r>
              <a:rPr lang="it-IT" baseline="0" dirty="0" smtClean="0"/>
              <a:t> a seconda del trattamento previsto e contributo addizionale in caso di utilizzo.</a:t>
            </a:r>
          </a:p>
          <a:p>
            <a:r>
              <a:rPr lang="it-IT" baseline="0" dirty="0" smtClean="0"/>
              <a:t>Il concetto di “effettivo lavoro” per i 90gg richiesti è analogo a quello dell’art. 16 della </a:t>
            </a:r>
            <a:r>
              <a:rPr lang="it-IT" baseline="0" dirty="0" err="1" smtClean="0"/>
              <a:t>l.n.</a:t>
            </a:r>
            <a:r>
              <a:rPr lang="it-IT" baseline="0" dirty="0" smtClean="0"/>
              <a:t> 223/91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</a:t>
            </a:r>
            <a:r>
              <a:rPr lang="it-IT" baseline="0" dirty="0" smtClean="0"/>
              <a:t> nuova misura del </a:t>
            </a:r>
            <a:r>
              <a:rPr lang="it-IT" dirty="0" smtClean="0"/>
              <a:t>contributo addizionale trova applicazione</a:t>
            </a:r>
            <a:r>
              <a:rPr lang="it-IT" baseline="0" dirty="0" smtClean="0"/>
              <a:t> limitatamente alla CIG per la quale viene presentata </a:t>
            </a:r>
            <a:r>
              <a:rPr lang="it-IT" b="1" baseline="0" dirty="0" smtClean="0"/>
              <a:t>istanza</a:t>
            </a:r>
            <a:r>
              <a:rPr lang="it-IT" baseline="0" dirty="0" smtClean="0"/>
              <a:t> a decorrere dalla data di entrata in vigore del d.lgs.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51734-80B4-4E69-9292-31EDE58450B7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9916F1-E59E-4D5B-A8C3-A6B42EF98887}" type="datetimeFigureOut">
              <a:rPr lang="it-IT" smtClean="0"/>
              <a:pPr/>
              <a:t>05/04/2019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B3ABCB-9F00-40AB-9456-CAAD8B994C6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323528" y="836712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sz="5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 riforma degli </a:t>
            </a:r>
          </a:p>
          <a:p>
            <a:pPr algn="ctr"/>
            <a:r>
              <a:rPr lang="it-IT" sz="5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ammortizzatori sociali</a:t>
            </a: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CIGO - CAMPO </a:t>
            </a:r>
            <a:r>
              <a:rPr lang="it-IT" sz="40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APPLICAZIONE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Imprese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destinatarie: conferma </a:t>
            </a:r>
          </a:p>
          <a:p>
            <a:pPr algn="just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Lavoratori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destinatari: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90 giorni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effettivo lavoro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presso 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UNITA’ PRODUTTIVA.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NB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apprendisti professionalizzanti per l’industria)</a:t>
            </a:r>
            <a:endParaRPr lang="it-IT" sz="2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Causali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situazioni aziendali dovute ad eventi transitori e non imputabili ad impresa o lavoratori, incluse intemperie stagionali; </a:t>
            </a: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situazioni temporanee di mercato.</a:t>
            </a: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Crisi di breve durata, di natura transitoria, dov’è prevedibile la ripresa dell’attività lavorativa.</a:t>
            </a: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Maggiore approfondimento su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causali e criteri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 valutazione nel decreto ministeriale 95442/2016 che guiderà le sedi Inps nella valutazione domande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it-IT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720080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CIGO - durata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438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3 limiti:</a:t>
            </a:r>
          </a:p>
          <a:p>
            <a:pPr algn="just"/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 mesi nel quinquennio mobile</a:t>
            </a:r>
          </a:p>
          <a:p>
            <a:pPr algn="just"/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52 settimane nel biennio mobile</a:t>
            </a:r>
          </a:p>
          <a:p>
            <a:pPr algn="just"/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1/3 delle ore ordinarie lavorabili nel biennio mobile:</a:t>
            </a:r>
          </a:p>
          <a:p>
            <a:pPr algn="just">
              <a:buNone/>
            </a:pP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ENTRO I LIMITI delle 52 settimane non possono essere autorizzate ore eccedenti un terzo delle ore ordinarie lavorabili nel biennio mobile con </a:t>
            </a:r>
            <a:r>
              <a:rPr lang="it-IT" sz="27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riferim</a:t>
            </a: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tutti i lavoratori dell’unità produttiva mediamente occupati nel semestre precedente  la domanda  di concessione. </a:t>
            </a:r>
          </a:p>
          <a:p>
            <a:pPr algn="ctr">
              <a:buNone/>
            </a:pP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L’impresa dovrà comunicare </a:t>
            </a:r>
          </a:p>
          <a:p>
            <a:pPr algn="just">
              <a:buNone/>
            </a:pP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numero dei lavoratori mediamente occupati nel semestre precedente la domanda di </a:t>
            </a:r>
            <a:r>
              <a:rPr lang="it-IT" sz="27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cigo</a:t>
            </a: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distinti per orario contrattuale. (In questo computo, e nelle relative comunicazioni, non rientrano le categorie di lavoratori escluse dal campo di applicazione della </a:t>
            </a:r>
            <a:r>
              <a:rPr lang="it-IT" sz="27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</a:t>
            </a: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it-IT" sz="27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27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27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576064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CIGO e contribuzione ordinaria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Contribuzione ordinaria: abbattimento del 10%</a:t>
            </a:r>
          </a:p>
          <a:p>
            <a:pPr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1772816"/>
          <a:ext cx="8064896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imprese industriali che occupano fino a 50 dipendenti</a:t>
                      </a:r>
                      <a:endParaRPr lang="it-IT" sz="18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chemeClr val="tx1"/>
                          </a:solidFill>
                        </a:rPr>
                        <a:t>1.70</a:t>
                      </a:r>
                      <a:endParaRPr lang="it-IT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imprese industriali che occupano oltre 50 dipendenti</a:t>
                      </a:r>
                      <a:endParaRPr lang="it-IT" sz="18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Operai delle imprese dell’industria e artigianato</a:t>
                      </a:r>
                      <a:r>
                        <a:rPr kumimoji="0" lang="it-IT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</a:t>
                      </a: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endParaRPr lang="it-IT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4.70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Operai delle imprese dell’industria e artigianato</a:t>
                      </a:r>
                      <a:r>
                        <a:rPr kumimoji="0" lang="it-IT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lapidei</a:t>
                      </a:r>
                      <a:endParaRPr lang="it-I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3.30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Impiegati e quadri delle imprese dell’industria e artigianato edile e lapidei</a:t>
                      </a:r>
                      <a:r>
                        <a:rPr kumimoji="0" lang="it-IT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 occupano fino a 50 dipendenti</a:t>
                      </a:r>
                      <a:endParaRPr lang="it-IT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1.70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Impiegati e quadri delle imprese dell’industria e artigianato edile e lapidei</a:t>
                      </a:r>
                      <a:r>
                        <a:rPr kumimoji="0" lang="it-IT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 occupano oltre</a:t>
                      </a:r>
                      <a:r>
                        <a:rPr kumimoji="0" lang="it-IT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dipendenti</a:t>
                      </a:r>
                      <a:endParaRPr lang="it-IT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CIGO e PROCEDURA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Autofit/>
          </a:bodyPr>
          <a:lstStyle/>
          <a:p>
            <a:pPr algn="just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Informazione 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consultazione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sindacale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sostanziale conferma</a:t>
            </a:r>
          </a:p>
          <a:p>
            <a:pPr algn="just">
              <a:buNone/>
            </a:pPr>
            <a:endParaRPr lang="it-IT" sz="1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Presentazione DOMANDA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NOVITA’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entro 15 gg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dall’inizio delle sospensioni da inviare telematicamente all’Inps, salvo che per gli eventi oggettivamente non evitabili dove si applica il termine della fine del mese successivo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(prima 25gg da fine periodo di paga in corso al termine settimana cui ha avuto inizio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sospens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 algn="just">
              <a:buNone/>
            </a:pPr>
            <a:endParaRPr lang="it-IT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CIGO e DOMANDA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Nella DOMANDA va indicato: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 ricorso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durata 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ore richieste (per controllare il tetto del terzo delle ore e l’anzianità 90gg):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elenco dei nominativi dei lavoratori interessati (con specifici dati per addetto)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numero dei lavoratori occupati nel semestre precedente e distinti per orario contrattuale. </a:t>
            </a:r>
          </a:p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CIGO - PROCEDURE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Concessione: dal 1/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/2016 direttamente sedi INPS: scompaiono Commissioni provinciali. In attesa valgono precedenti criteri e prassi amministrative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Ricorsi contro la decisione della sede: Comitato amministratore gestione prestazioni temporanee (Roma)</a:t>
            </a:r>
          </a:p>
          <a:p>
            <a:pPr algn="just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4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– CAMPO di APPLICAZIONE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Oggettivo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imprese che nel semestre precedente la data di presentazione della domanda abbiano occupato mediamente: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più di 15 (ad es. industriali, vigilanza)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più di 50 (commercio, viaggio e turismo)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prescindere dal numero (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trasp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aereo, gestione aeroportuale, partiti e movimenti politici)</a:t>
            </a:r>
          </a:p>
          <a:p>
            <a:pPr algn="just">
              <a:buNone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Soggettivo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lavoratori beneficiari:</a:t>
            </a: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Tutti i lavoratori subordinati con un’anzianità di effettivo lavoro di almeno 90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alla data di presentazione della domanda, presso l’unità produttiva interessata.</a:t>
            </a:r>
          </a:p>
          <a:p>
            <a:pPr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 e DURATE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 massima complessiva 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 ogni unità produttiva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 mesi nel quinquennio mobile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La durata del </a:t>
            </a:r>
            <a:r>
              <a:rPr lang="it-IT" sz="2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viene calcolata per metà per la parte non eccedente i 24 mesi e per intero per la parte eccedente. 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Tale modalità di calcolo non si applica all’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edilizia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affini che hanno come durata massima complessiva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 mesi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nel quinquennio mobile.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Ai fini del calcolo della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massima complessiva, i trattamenti richiesti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prima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dell’entrata in vigore del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dlgs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si computano per la sola parte del periodo autorizzato successivo all’entrata in vigore.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576064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CAUSALI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5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Riorganizzazione aziendale</a:t>
            </a: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Il programma di R. è caratterizzato da un piano di interventi volto a superare inefficienze della struttura gestionale o produttiva. </a:t>
            </a:r>
          </a:p>
          <a:p>
            <a:pPr algn="just">
              <a:buNone/>
            </a:pP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Nel programma vanno inserite indicazioni su investimenti ed </a:t>
            </a:r>
            <a:r>
              <a:rPr lang="it-IT" sz="25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eventuale </a:t>
            </a: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attività di formazione e deve essere finalizzato ad un </a:t>
            </a:r>
            <a:r>
              <a:rPr lang="it-IT" sz="25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consistente recupero occupazionale</a:t>
            </a: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 personale in </a:t>
            </a:r>
            <a:r>
              <a:rPr lang="it-IT" sz="25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(almeno il 70% dei lavoratori che transitano per la </a:t>
            </a:r>
            <a:r>
              <a:rPr lang="it-IT" sz="25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None/>
            </a:pP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 massima 24 mesi, non più prorogabili per complessità dei processi produttivi o delle ricadute occupazionali.</a:t>
            </a:r>
          </a:p>
          <a:p>
            <a:pPr algn="just">
              <a:buNone/>
            </a:pPr>
            <a:r>
              <a:rPr lang="it-IT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Assorbe e ricomprende la ristrutturazione/riconversione</a:t>
            </a:r>
          </a:p>
          <a:p>
            <a:pPr algn="just">
              <a:buNone/>
            </a:pPr>
            <a:endParaRPr lang="it-IT" sz="2400" spc="-1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892480" cy="648072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CAUSALI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Crisi aziendale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il programma di crisi deve contenere piano di risanamento volto a fronteggiare gli squilibri di natura gestionale, finanziaria, produttiva o derivanti da condizionamenti esterni. Necessaria la previsione di interventi correttivi e obiettivi concretamente raggiungibili  finalizzati alla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continuazione dell’attività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ed alla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salvaguardia occupazionale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 crisi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12 mesi, una successiva richiesta con la stessa causale solo dopo il decorso di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2/3 del periodo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precedentemente concesso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 legge delega n. 183/2014</a:t>
            </a:r>
            <a:endParaRPr lang="it-IT" sz="40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Razionalizzazione normativa e semplificazione procedure amministrative, incentivazione strumenti telematici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Impossibilità autorizzazione CIGS in caso di cessazione definitiva di attività aziendale o di un ramo di essa 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Regolamentazione accesso alla CIG solo a seguito di esaurimento strumenti contrattuali di riduzione dell'orario di lavoro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Revisione limiti di durata dei trattamenti da rapportare al numero massimo di ore ordinarie lavorabili nel periodo di intervento della CIG e individuazione dei meccanismi di incentivazione della rotazione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CAUSALI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968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deroga alle norme di durata ed entro il limite di spesa di 50 milioni, per 2016, 2017 e 2018 </a:t>
            </a:r>
          </a:p>
          <a:p>
            <a:pPr algn="ctr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può essere autorizzato 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sino a massimo 12, 9, 6 mesi,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 accordo sindacale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stipulato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sede governativa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 presenza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MiSe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un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ulteriore intervento di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qualora, all’esito di un programma di crisi aziendale, l’impresa cessi l’attività produttiva e sussistano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concrete prospettive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 rapida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cessione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di conseguente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riassorbimento occupazionale.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 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criteri di applicazione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DM entro 60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CIGS: il contratto di solidarietà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18457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Causale di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Accordo collettivo aziendale per ridurre orario di lavoro per evitare o ridurre la dichiarazione di esubero.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riduzione media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oraria non può essere superiore al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60%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dell’orario giornaliero, settimanale o mensile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della platea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lavoratori interessati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ogni singolo lavoratore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la % di riduzione complessiva dell’orario di lavoro non può essere superiore al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va inteso come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media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 riduzione per ogni lavoratore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nell’arco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dell’intero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per il quale il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è stipulato 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CIGS: il contratto di solidarietà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DURATA: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24 mesi fino a 36, la durata è computata per la metà entro il limite di 24 mesi nel quinquennio mobile.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edilizia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TFR: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 quote di accantonamento relative alla retribuzione persa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solo per il </a:t>
            </a:r>
            <a:r>
              <a:rPr lang="it-IT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sono a carico INPS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 eccezione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 quelle dei lavoratori licenziati per GMO o in procedure licenziamento collettivo: 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entro 90gg dalla fine del trattamento di solidarietà o 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entro 90gg dalla fine di un ulteriore trattamento CIG concesso entro 120gg dalla fine del trattamento precedente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CIGS: il contratto di solidarietà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txBody>
          <a:bodyPr/>
          <a:lstStyle/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 applica il trattamento economico della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80% con il limite del massimale. 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disciplina precedente [60%+10% (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previsto solo fino al 31.12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), senza massimale e NO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addiz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.] si dovrebbe applicare solo per i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 accordi stipulati ed istanze presentate prima dell’entrata in vigore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dlgs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 le istanze di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presentate dal 24.9, si versa anche il nuovo contributo addizionale prima non dovuto.</a:t>
            </a:r>
          </a:p>
          <a:p>
            <a:pPr algn="just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CONTRIBUZIONE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Ordinaria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0.90% (0.60%+0.30%)</a:t>
            </a:r>
          </a:p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Addizionale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9%, 12%, 15% rispettivamente nelle prime 52 settimane, tra le 52 e le 104, oltre le 104 settimane.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calcolato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sulla retribuzione persa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seguito della riduzione dell’orario di lavoro e non più sull’integrazione salariale e prescinde dalle dimensioni dell’impresa interessata 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lavoratori impiegati)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Prima per la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era pari a 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835696" y="5157192"/>
          <a:ext cx="6192688" cy="93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248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3%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Fino a 50 dipendenti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248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4,50%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Oltre 50 dipendenti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PROCEDURE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 alle OOSS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sospens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riduz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attività, 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entità e durata prevedibile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Numero lavoratori interessati</a:t>
            </a:r>
          </a:p>
          <a:p>
            <a:pPr algn="just">
              <a:buNone/>
            </a:pPr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Oggetto esame congiunto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programma da attuare,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 e numero lavoratori interessati, 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misure per gestire esuberi, 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criteri di scelta lavoratori da sospendere e modalità rotazione/ragioni mancata adozione 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dichiarazione espressa non percorribilità causale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68952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PROCEDURE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/>
          <a:lstStyle/>
          <a:p>
            <a:pPr algn="just">
              <a:buNone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DOMANDA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28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entro 7gg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dalla data di conclusione procedura di consultazione o stipula accordo collettivo, deve essere corredata da: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ELENCO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nominativo </a:t>
            </a:r>
            <a:r>
              <a:rPr lang="it-IT" sz="28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LAVORATORI interessati 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numero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lavoratori mediamente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occupati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nel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semestre precedente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c/o unità produttiva interessata, distinti per orario contrattuale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PROCEDURE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SOSPENSIONE dei lavoratori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deve decorrere entro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30gg dalla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data di presentazione della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domanda. (novità del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dlgs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correttivo appena pubblicato)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domanda va inviata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contestualmente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al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ed alla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DTL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nei 3 mesi precedenti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 fine della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procede con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verifiche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 accertare gli impegni aziendali</a:t>
            </a:r>
          </a:p>
          <a:p>
            <a:pPr algn="just">
              <a:buNone/>
            </a:pPr>
            <a:endParaRPr lang="it-IT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CIGS e PROCEDURE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184576"/>
          </a:xfrm>
        </p:spPr>
        <p:txBody>
          <a:bodyPr>
            <a:normAutofit/>
          </a:bodyPr>
          <a:lstStyle/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 le istanze relative 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proroghe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programmi di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ristrutturaz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riorganizz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già presentati al 24.09.2015 si applica la previgente normativa 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circ.Min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 legge delega n. 183/2014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Previsione maggiore compartecipazione da parte delle imprese utilizzatrici</a:t>
            </a:r>
          </a:p>
          <a:p>
            <a:pPr algn="just"/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Riduzione oneri contributivi ordinari e rimodulazione degli stessi tra i settori in funzione dell'utilizzo effettivo</a:t>
            </a:r>
          </a:p>
          <a:p>
            <a:pPr algn="just"/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Revisione ambito applicazione CIGO, CIGS, e fondi di solidarietà, termine certo per l'avvio dei fondi (meccanismi standardizzati di concessione)</a:t>
            </a:r>
          </a:p>
          <a:p>
            <a:pPr algn="just"/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Revisione ambito applicazione e delle regole di funzionamento dei contratti di solidarietà anche espansiva e messa a regime dei contratti di solidarietà di tipo b)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d.lgs. n.148/2015: principi generali</a:t>
            </a:r>
            <a:endParaRPr lang="it-IT" sz="40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125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Lavoratori beneficiari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Estensione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della CIG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all’apprendistato professionalizzante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(limiti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nelle prestazioni a seconda dell’ammortizzatore di cui è destinataria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l’impresa + obbligo contributivo)</a:t>
            </a:r>
          </a:p>
          <a:p>
            <a:pPr algn="just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Requisito soggettivo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Anzianità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 effettivo lavoro di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90 giorni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presso l’unità produttiva, estesa anche alla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CIGO. Per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giornate di effettiva presenza a lavoro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sono compresi i periodi di ferie, festività infortuni e maternità obbligatoria (circ.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Lav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.) e 2112 c.c.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90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non richiesti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per eventi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oggett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non evitabili nel settore industria e, dall’1/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/2016, anche in edilizia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d.lgs. n.148/2015: principi generali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Misura integrazione salariale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conferma del trattamento: è pari all’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80% della retribuzione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 applicazione dei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massimali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Inps e meccanismo adeguamento annuale</a:t>
            </a:r>
          </a:p>
          <a:p>
            <a:pPr algn="just">
              <a:buNone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Durata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massima </a:t>
            </a:r>
            <a:r>
              <a:rPr lang="it-IT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complessiva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la somma dei trattamenti ordinari e straordinari non può superare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 mesi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un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quinquennio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mobile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(salvi i 36 in caso di utilizzo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it-IT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Per le imprese dell’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edilizia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 durata massima complessiva è pari a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 mesi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un quinquennio mobile.</a:t>
            </a:r>
          </a:p>
          <a:p>
            <a:pPr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720080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d.lgs. n.148/2015: principi generali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3285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Contribuzione addizionale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calcolare sulla retribuzione globale persa e non sul trattamento CIG È unico per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cigs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Non è dovuto per eventi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oggettiv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non evitabili, dalle imprese sottoposte a procedura concorsuale (anche dopo il 1.1.2016) e ad amministrazione straordinaria</a:t>
            </a:r>
          </a:p>
          <a:p>
            <a:pPr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400944"/>
          <a:ext cx="7200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it-IT" sz="2200" dirty="0" smtClean="0">
                          <a:latin typeface="Arial" pitchFamily="34" charset="0"/>
                          <a:cs typeface="Arial" pitchFamily="34" charset="0"/>
                        </a:rPr>
                        <a:t>Nelle 52 settimane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>
                          <a:latin typeface="Arial" pitchFamily="34" charset="0"/>
                          <a:cs typeface="Arial" pitchFamily="34" charset="0"/>
                        </a:rPr>
                        <a:t>Tra le 52</a:t>
                      </a:r>
                      <a:r>
                        <a:rPr lang="it-IT" sz="2200" baseline="0" dirty="0" smtClean="0">
                          <a:latin typeface="Arial" pitchFamily="34" charset="0"/>
                          <a:cs typeface="Arial" pitchFamily="34" charset="0"/>
                        </a:rPr>
                        <a:t> e le 104</a:t>
                      </a:r>
                      <a:endParaRPr lang="it-IT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>
                          <a:latin typeface="Arial" pitchFamily="34" charset="0"/>
                          <a:cs typeface="Arial" pitchFamily="34" charset="0"/>
                        </a:rPr>
                        <a:t>Oltre le 104 settimane</a:t>
                      </a:r>
                      <a:endParaRPr lang="it-IT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sz="2200" b="1" dirty="0" smtClean="0"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  <a:p>
                      <a:pPr algn="ctr"/>
                      <a:endParaRPr lang="it-IT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dirty="0" smtClean="0"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it-IT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dirty="0" smtClean="0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it-IT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792088"/>
          </a:xfrm>
        </p:spPr>
        <p:txBody>
          <a:bodyPr>
            <a:no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d.lgs. n.148/2015: principi generali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12568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Contribuzione figurativa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 periodi di sospensione/riduzione dell’orario danno diritto all’accredito della contribuzione figurativa. Sono riconosciuti utili per diritto e misura della pensione.</a:t>
            </a: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contribuzione figurativa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si calcola sulla retribuzione globale cui è riferita l’integrazione salariale.</a:t>
            </a: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pagamento dell’integrazione salariale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è effettuata dall’impresa ai dipendenti alla fine di ogni periodo di paga.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Provvederà poi a porre a conguaglio l’importo anticipato nella denuncia contributiva mensile (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Uniemens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792088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d.lgs. n.148/2015: principi generali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7525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Decadenza rimborso/conguaglio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 mesi </a:t>
            </a: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Per trattamenti richiesti dal 24.9.15 o richiesti antecedentemente e non ancora conclusi i 6 mesi decorrono: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dalla fine del periodo di paga in corso alla fine della CIG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dalla data del provvedimento di concessione se successivo</a:t>
            </a: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 Per i trattamenti conclusi prima del 24.9.15: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dalla data di entrata in vigore.</a:t>
            </a:r>
          </a:p>
          <a:p>
            <a:pPr algn="just">
              <a:buNone/>
            </a:pP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708688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d.lgs. n.148/2015: principi generali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Condizionalità e politiche attive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 lavoratori con riduzioni superiori al 50% in 12 mesi: art 22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dlgs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150/2015: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Devono essere convocati dal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CpI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 orario compatibile con la prestazione lavorativa per stipulare patto di servizio personalizzato (sentito datore di lavoro e con eventuale concorso fondi interprofessionali)</a:t>
            </a:r>
          </a:p>
          <a:p>
            <a:pPr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Finalità: mantenere/sviluppare le competenze per eventuale ricollocamento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Sanzioni: decurtazione prestazione poi decadenza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2146</Words>
  <Application>Microsoft Office PowerPoint</Application>
  <PresentationFormat>Presentazione su schermo (4:3)</PresentationFormat>
  <Paragraphs>228</Paragraphs>
  <Slides>28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Equinozio</vt:lpstr>
      <vt:lpstr>Presentazione standard di PowerPoint</vt:lpstr>
      <vt:lpstr>La legge delega n. 183/2014</vt:lpstr>
      <vt:lpstr>La legge delega n. 183/2014</vt:lpstr>
      <vt:lpstr>Il d.lgs. n.148/2015: principi generali</vt:lpstr>
      <vt:lpstr>Il d.lgs. n.148/2015: principi generali</vt:lpstr>
      <vt:lpstr>Il d.lgs. n.148/2015: principi generali</vt:lpstr>
      <vt:lpstr>Il d.lgs. n.148/2015: principi generali</vt:lpstr>
      <vt:lpstr>Il d.lgs. n.148/2015: principi generali</vt:lpstr>
      <vt:lpstr>Il d.lgs. n.148/2015: principi generali</vt:lpstr>
      <vt:lpstr>CIGO - CAMPO DI APPLICAZIONE </vt:lpstr>
      <vt:lpstr>CIGO - durata</vt:lpstr>
      <vt:lpstr>CIGO e contribuzione ordinaria</vt:lpstr>
      <vt:lpstr>CIGO e PROCEDURA</vt:lpstr>
      <vt:lpstr>CIGO e DOMANDA</vt:lpstr>
      <vt:lpstr>CIGO - PROCEDURE</vt:lpstr>
      <vt:lpstr> CIGS – CAMPO di APPLICAZIONE</vt:lpstr>
      <vt:lpstr>CIGS  e DURATE</vt:lpstr>
      <vt:lpstr>CIGS e CAUSALI</vt:lpstr>
      <vt:lpstr>CIGS e CAUSALI</vt:lpstr>
      <vt:lpstr>CIGS e CAUSALI</vt:lpstr>
      <vt:lpstr>CIGS: il contratto di solidarietà</vt:lpstr>
      <vt:lpstr>CIGS: il contratto di solidarietà</vt:lpstr>
      <vt:lpstr>CIGS: il contratto di solidarietà</vt:lpstr>
      <vt:lpstr>CIGS e CONTRIBUZIONE</vt:lpstr>
      <vt:lpstr>CIGS e PROCEDURE</vt:lpstr>
      <vt:lpstr>CIGS e PROCEDURE</vt:lpstr>
      <vt:lpstr>CIGS e PROCEDURE</vt:lpstr>
      <vt:lpstr>CIGS e PROCEDURE</vt:lpstr>
    </vt:vector>
  </TitlesOfParts>
  <Company>Confindustria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gdongiovanni</dc:creator>
  <cp:lastModifiedBy>Windows User</cp:lastModifiedBy>
  <cp:revision>307</cp:revision>
  <dcterms:created xsi:type="dcterms:W3CDTF">2015-10-16T15:50:53Z</dcterms:created>
  <dcterms:modified xsi:type="dcterms:W3CDTF">2019-04-05T07:46:41Z</dcterms:modified>
</cp:coreProperties>
</file>