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224" y="2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30361A-810B-4FED-905D-06C2494AFA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99CF233-95B3-4448-9612-9FBFFFFF4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56AD54-C2A1-4F7C-BDE8-9A8BC7E0C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D95DFE-B783-4AC8-9356-31552FE1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7BD567D-C536-4810-BF29-3D2536904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5980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5F8C4A0-BA73-4DA7-B905-3B163067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D3AFCDB-A7D3-4D58-AEDE-39B4F14BD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3902E63-B1E1-40B7-80EA-6CE7CD3D7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1D4FF3-4568-4D23-999D-1BD761312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EBA067-C4B4-4C52-8CF5-DF63E6F95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155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2E25D86-AE2F-4ACA-AAB7-3163E73409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DD2663-D8FC-4276-AF33-B275F88918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EB40CE-4911-44E0-A78A-6EF6B895B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2516DE6-DBDD-4272-993E-51B7AE5BB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D0159A-1958-477D-812B-9BF14181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4048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89181C-1379-47B4-B7F8-6EC8BC984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4679C7-78C6-437B-B812-B61C7F8B14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760D36B-3EC1-4F5B-B3D1-0785FA13B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D86F07E-B2D5-4F3A-A398-4D7424B8E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B223D0A-C357-47CA-BE79-5A6A591E6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546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6934B8-B605-4D94-9CE5-27733C5AE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FF5763D-3F00-4D27-993E-A40321C6E4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EE44B7A-20D7-4D6D-9F99-4372342EF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D96FE3-FD52-4B27-9ACB-5B1EEF55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0819A9-0626-4315-8EBA-CB3A67310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3056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140BB8-FF44-4190-BF2C-E98CD2C00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AA192E2-DCB9-4058-BE59-78EC6E1A46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14BE4C6-4F65-4D23-9AA2-75568449D7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D9A383A-CA3A-424C-A3EC-08F1A19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EA15433-7D50-4D6F-ACF3-0510141B1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CD191BE-4810-4354-BB31-EB591F4AE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23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7F58451-F673-406D-AA41-B0D6B71B2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D58DF4A-62E0-4961-8A8C-FDFFF144E9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20315579-6624-48B2-ADB9-A7AA44A20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7F91F66-C708-4B9A-9B06-98E7A1C7C6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341EC92-8F5D-4612-BC06-749CE17294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F36E168-C890-434D-9FF5-CB7B18383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AE4F758-9822-4CC9-BF14-518AA47AE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491797A-255F-48F0-98CB-10FB0883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7790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F635E-8E02-4F71-AD9B-B6A93F702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6FD458E-7DBD-49C8-8428-BBDCEF0A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D18CC6C-95E5-436D-AB92-5B947807F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5430385C-EBCD-4AC3-AED9-DE6F6B6E9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20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478CCD4-9881-4493-B9CA-43D5B89E2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5FF43BF-FC66-42E3-8DA1-FB83F4AA8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19BA976-51B8-44DF-B2BC-7203C061E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795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FC4299-F07C-42EE-A229-F6C0DA3E2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C3FB04-8F29-4A46-A303-D7EF31B86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6028620-EE85-4D68-A87A-B073582DA9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4203D1B-D57F-4D6F-A78C-89A4CC304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36DB52E-36CE-4854-86A5-39E1B77DE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9A8A0EA-E3EC-42E2-8B1C-EBB15C8A5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0446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A5A279-2485-4111-9746-C84014E88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3918D6AC-CD27-48DC-A1E0-A716C94ACE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5F71D6E-D2CF-49BA-9C58-298413C405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AEF525D-2DB7-4196-85B4-A22B0DF9C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F0252C2-B57D-419C-A19D-58EFAC5CE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7A51D8D-13DC-45CD-9B8C-BBDF803B5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5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EF6982FC-59CC-40E0-AAB8-40B4AD1EB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F92BF1-1D21-40E9-B64A-4FEF938A3D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BC89D4C-4AA5-47C0-8F20-A83D292AA3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03CED-7E5D-4F05-8CCF-7A21259EA8F7}" type="datetimeFigureOut">
              <a:rPr lang="it-IT" smtClean="0"/>
              <a:t>26/03/19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8240AA-BB0E-42EA-9ABD-203A091331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05052C-8865-46D7-863F-73BB0CFE9B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2358BE-29AB-4018-8813-C79C0029691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733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03A918-6919-4B7D-9D60-4D2387542B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251" y="101718"/>
            <a:ext cx="10515600" cy="519962"/>
          </a:xfrm>
        </p:spPr>
        <p:txBody>
          <a:bodyPr>
            <a:normAutofit/>
          </a:bodyPr>
          <a:lstStyle/>
          <a:p>
            <a:r>
              <a:rPr lang="it-I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valutazione dei titoli di debito e delle partecipazioni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505D41E5-3D00-4B8B-9FE6-FCDB4AB5C817}"/>
              </a:ext>
            </a:extLst>
          </p:cNvPr>
          <p:cNvSpPr txBox="1"/>
          <p:nvPr/>
        </p:nvSpPr>
        <p:spPr>
          <a:xfrm>
            <a:off x="740567" y="1295781"/>
            <a:ext cx="154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Distinzione tra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2544BA38-EC68-4372-9205-3A8BEF9577A3}"/>
              </a:ext>
            </a:extLst>
          </p:cNvPr>
          <p:cNvSpPr txBox="1"/>
          <p:nvPr/>
        </p:nvSpPr>
        <p:spPr>
          <a:xfrm>
            <a:off x="3039291" y="780197"/>
            <a:ext cx="1645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Titoli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39720EDD-F385-4062-96C3-D83513ECC77B}"/>
              </a:ext>
            </a:extLst>
          </p:cNvPr>
          <p:cNvSpPr txBox="1"/>
          <p:nvPr/>
        </p:nvSpPr>
        <p:spPr>
          <a:xfrm>
            <a:off x="3047999" y="1925370"/>
            <a:ext cx="16459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Partecipazioni</a:t>
            </a:r>
          </a:p>
        </p:txBody>
      </p:sp>
      <p:cxnSp>
        <p:nvCxnSpPr>
          <p:cNvPr id="7" name="Connettore 2 6">
            <a:extLst>
              <a:ext uri="{FF2B5EF4-FFF2-40B4-BE49-F238E27FC236}">
                <a16:creationId xmlns:a16="http://schemas.microsoft.com/office/drawing/2014/main" id="{AC5224D5-73E4-467F-8484-682BA73E210E}"/>
              </a:ext>
            </a:extLst>
          </p:cNvPr>
          <p:cNvCxnSpPr>
            <a:cxnSpLocks/>
            <a:stCxn id="3" idx="3"/>
            <a:endCxn id="4" idx="1"/>
          </p:cNvCxnSpPr>
          <p:nvPr/>
        </p:nvCxnSpPr>
        <p:spPr>
          <a:xfrm flipV="1">
            <a:off x="2286000" y="934086"/>
            <a:ext cx="753291" cy="54636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>
            <a:extLst>
              <a:ext uri="{FF2B5EF4-FFF2-40B4-BE49-F238E27FC236}">
                <a16:creationId xmlns:a16="http://schemas.microsoft.com/office/drawing/2014/main" id="{050014A7-A0AD-4DF0-B16D-6949952C308C}"/>
              </a:ext>
            </a:extLst>
          </p:cNvPr>
          <p:cNvCxnSpPr>
            <a:cxnSpLocks/>
            <a:stCxn id="3" idx="3"/>
            <a:endCxn id="5" idx="1"/>
          </p:cNvCxnSpPr>
          <p:nvPr/>
        </p:nvCxnSpPr>
        <p:spPr>
          <a:xfrm>
            <a:off x="2286000" y="1480447"/>
            <a:ext cx="761999" cy="59881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58BF49A5-FF52-4E3F-AAE5-DB0872E17B68}"/>
              </a:ext>
            </a:extLst>
          </p:cNvPr>
          <p:cNvSpPr txBox="1"/>
          <p:nvPr/>
        </p:nvSpPr>
        <p:spPr>
          <a:xfrm>
            <a:off x="740568" y="4410888"/>
            <a:ext cx="15454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Distinzione tra</a:t>
            </a:r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F624B11F-0468-4CCA-8806-63E633EC8DEC}"/>
              </a:ext>
            </a:extLst>
          </p:cNvPr>
          <p:cNvSpPr txBox="1"/>
          <p:nvPr/>
        </p:nvSpPr>
        <p:spPr>
          <a:xfrm>
            <a:off x="3002370" y="3347430"/>
            <a:ext cx="190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Titoli e partecipazioni di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lungo periodo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:a16="http://schemas.microsoft.com/office/drawing/2014/main" id="{BB9B43B0-2DF4-4467-8B0F-A72AA1A7271C}"/>
              </a:ext>
            </a:extLst>
          </p:cNvPr>
          <p:cNvCxnSpPr>
            <a:cxnSpLocks/>
            <a:stCxn id="13" idx="3"/>
            <a:endCxn id="14" idx="1"/>
          </p:cNvCxnSpPr>
          <p:nvPr/>
        </p:nvCxnSpPr>
        <p:spPr>
          <a:xfrm flipV="1">
            <a:off x="2286001" y="3609040"/>
            <a:ext cx="716369" cy="9865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:a16="http://schemas.microsoft.com/office/drawing/2014/main" id="{BB9EDAED-A79B-4384-BE33-DF52DBC36616}"/>
              </a:ext>
            </a:extLst>
          </p:cNvPr>
          <p:cNvCxnSpPr>
            <a:cxnSpLocks/>
            <a:stCxn id="13" idx="3"/>
            <a:endCxn id="18" idx="1"/>
          </p:cNvCxnSpPr>
          <p:nvPr/>
        </p:nvCxnSpPr>
        <p:spPr>
          <a:xfrm>
            <a:off x="2286001" y="4595554"/>
            <a:ext cx="716369" cy="108018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79CBDDE8-761E-4ECB-B6C8-61AB09EFB114}"/>
              </a:ext>
            </a:extLst>
          </p:cNvPr>
          <p:cNvSpPr txBox="1"/>
          <p:nvPr/>
        </p:nvSpPr>
        <p:spPr>
          <a:xfrm>
            <a:off x="3002370" y="5414132"/>
            <a:ext cx="1904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Titoli e partecipazioni di </a:t>
            </a:r>
            <a:r>
              <a:rPr lang="it-IT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breve periodo</a:t>
            </a:r>
          </a:p>
        </p:txBody>
      </p:sp>
      <p:cxnSp>
        <p:nvCxnSpPr>
          <p:cNvPr id="22" name="Connettore 2 21">
            <a:extLst>
              <a:ext uri="{FF2B5EF4-FFF2-40B4-BE49-F238E27FC236}">
                <a16:creationId xmlns:a16="http://schemas.microsoft.com/office/drawing/2014/main" id="{04885008-DC5B-4693-9B6E-8FAB2337A291}"/>
              </a:ext>
            </a:extLst>
          </p:cNvPr>
          <p:cNvCxnSpPr>
            <a:cxnSpLocks/>
          </p:cNvCxnSpPr>
          <p:nvPr/>
        </p:nvCxnSpPr>
        <p:spPr>
          <a:xfrm>
            <a:off x="4830647" y="3609040"/>
            <a:ext cx="696395" cy="35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>
            <a:extLst>
              <a:ext uri="{FF2B5EF4-FFF2-40B4-BE49-F238E27FC236}">
                <a16:creationId xmlns:a16="http://schemas.microsoft.com/office/drawing/2014/main" id="{6A041827-BCB5-446B-B30D-5C1520F45C52}"/>
              </a:ext>
            </a:extLst>
          </p:cNvPr>
          <p:cNvCxnSpPr>
            <a:cxnSpLocks/>
          </p:cNvCxnSpPr>
          <p:nvPr/>
        </p:nvCxnSpPr>
        <p:spPr>
          <a:xfrm>
            <a:off x="4770780" y="5675742"/>
            <a:ext cx="696395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B722AC3B-623B-4A74-8FB1-8321413330F1}"/>
              </a:ext>
            </a:extLst>
          </p:cNvPr>
          <p:cNvSpPr txBox="1"/>
          <p:nvPr/>
        </p:nvSpPr>
        <p:spPr>
          <a:xfrm>
            <a:off x="5611627" y="3393308"/>
            <a:ext cx="2590589" cy="523220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Attivo, B) Immobilizzazioni, </a:t>
            </a: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III-Immobilizzazioni finanziarie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833DCA6B-861C-430A-A40C-9BDD072AED9B}"/>
              </a:ext>
            </a:extLst>
          </p:cNvPr>
          <p:cNvSpPr txBox="1"/>
          <p:nvPr/>
        </p:nvSpPr>
        <p:spPr>
          <a:xfrm>
            <a:off x="5622769" y="5306410"/>
            <a:ext cx="2567142" cy="738664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Attivo, C) Attivo circolante, </a:t>
            </a: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III-Attività finanziarie che non costituiscono immobilizzazioni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A16A3C6F-8F15-4327-BA40-EB5D0161BB3B}"/>
              </a:ext>
            </a:extLst>
          </p:cNvPr>
          <p:cNvSpPr txBox="1"/>
          <p:nvPr/>
        </p:nvSpPr>
        <p:spPr>
          <a:xfrm>
            <a:off x="6017623" y="525371"/>
            <a:ext cx="4931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titoli di debito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attribuiscono al possessore la qualifica di creditore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possono essere emessi da enti pubblici o da enti privati/società</a:t>
            </a: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1935404A-E0EE-4B5D-8B8B-4BEFD710B758}"/>
              </a:ext>
            </a:extLst>
          </p:cNvPr>
          <p:cNvSpPr txBox="1"/>
          <p:nvPr/>
        </p:nvSpPr>
        <p:spPr>
          <a:xfrm>
            <a:off x="6017623" y="1667410"/>
            <a:ext cx="49312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sono quote del capitale di società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attribuiscono al possessore la qualifica di socio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possono essere emessi da enti privati e società</a:t>
            </a:r>
          </a:p>
        </p:txBody>
      </p:sp>
      <p:cxnSp>
        <p:nvCxnSpPr>
          <p:cNvPr id="56" name="Connettore 2 55">
            <a:extLst>
              <a:ext uri="{FF2B5EF4-FFF2-40B4-BE49-F238E27FC236}">
                <a16:creationId xmlns:a16="http://schemas.microsoft.com/office/drawing/2014/main" id="{08DD2049-4283-456E-817E-5193D04FAA6B}"/>
              </a:ext>
            </a:extLst>
          </p:cNvPr>
          <p:cNvCxnSpPr>
            <a:cxnSpLocks/>
          </p:cNvCxnSpPr>
          <p:nvPr/>
        </p:nvCxnSpPr>
        <p:spPr>
          <a:xfrm>
            <a:off x="4671266" y="2107653"/>
            <a:ext cx="11215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2 57">
            <a:extLst>
              <a:ext uri="{FF2B5EF4-FFF2-40B4-BE49-F238E27FC236}">
                <a16:creationId xmlns:a16="http://schemas.microsoft.com/office/drawing/2014/main" id="{ABA3ADF9-C0C5-41C4-B3BF-279AFD3EEC6D}"/>
              </a:ext>
            </a:extLst>
          </p:cNvPr>
          <p:cNvCxnSpPr>
            <a:cxnSpLocks/>
          </p:cNvCxnSpPr>
          <p:nvPr/>
        </p:nvCxnSpPr>
        <p:spPr>
          <a:xfrm>
            <a:off x="4671266" y="934085"/>
            <a:ext cx="112155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>
            <a:extLst>
              <a:ext uri="{FF2B5EF4-FFF2-40B4-BE49-F238E27FC236}">
                <a16:creationId xmlns:a16="http://schemas.microsoft.com/office/drawing/2014/main" id="{1DC668B3-AE96-49A1-9051-D768890131B3}"/>
              </a:ext>
            </a:extLst>
          </p:cNvPr>
          <p:cNvCxnSpPr>
            <a:cxnSpLocks/>
          </p:cNvCxnSpPr>
          <p:nvPr/>
        </p:nvCxnSpPr>
        <p:spPr>
          <a:xfrm>
            <a:off x="8292691" y="3617178"/>
            <a:ext cx="34185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1ABBA006-8108-43A3-9EEE-226C205D775C}"/>
              </a:ext>
            </a:extLst>
          </p:cNvPr>
          <p:cNvSpPr txBox="1"/>
          <p:nvPr/>
        </p:nvSpPr>
        <p:spPr>
          <a:xfrm>
            <a:off x="8737329" y="3034533"/>
            <a:ext cx="3162934" cy="1600438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Partecipazioni in:</a:t>
            </a:r>
          </a:p>
          <a:p>
            <a:pPr marL="92075" lvl="1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controllate/collegate/ controllanti/imprese sottoposte al controllo delle controllanti/altre imprese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…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Altri titoli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Strumenti finanziari derivati attivi</a:t>
            </a:r>
          </a:p>
        </p:txBody>
      </p: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B6A63487-C85E-43B4-9AEF-6953037A0B7C}"/>
              </a:ext>
            </a:extLst>
          </p:cNvPr>
          <p:cNvCxnSpPr>
            <a:cxnSpLocks/>
          </p:cNvCxnSpPr>
          <p:nvPr/>
        </p:nvCxnSpPr>
        <p:spPr>
          <a:xfrm>
            <a:off x="8292691" y="5675742"/>
            <a:ext cx="341858" cy="0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asellaDiTesto 63">
            <a:extLst>
              <a:ext uri="{FF2B5EF4-FFF2-40B4-BE49-F238E27FC236}">
                <a16:creationId xmlns:a16="http://schemas.microsoft.com/office/drawing/2014/main" id="{676E47FE-432C-4AFA-BEF4-5CDE1D8FB319}"/>
              </a:ext>
            </a:extLst>
          </p:cNvPr>
          <p:cNvSpPr txBox="1"/>
          <p:nvPr/>
        </p:nvSpPr>
        <p:spPr>
          <a:xfrm>
            <a:off x="8737330" y="4829356"/>
            <a:ext cx="3162933" cy="1815882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partecipazioni in imprese controllate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partecipazioni in imprese collegate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partecipazioni in imprese controllanti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3-bis) partecipazioni in imprese sottoposte al controllo delle controllanti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altre partecipazioni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strumenti finanziari derivati attivi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altri titoli</a:t>
            </a:r>
          </a:p>
        </p:txBody>
      </p:sp>
    </p:spTree>
    <p:extLst>
      <p:ext uri="{BB962C8B-B14F-4D97-AF65-F5344CB8AC3E}">
        <p14:creationId xmlns:p14="http://schemas.microsoft.com/office/powerpoint/2010/main" val="2320271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AA138FE-4D88-4AB6-9514-2A327179B85B}"/>
              </a:ext>
            </a:extLst>
          </p:cNvPr>
          <p:cNvSpPr txBox="1"/>
          <p:nvPr/>
        </p:nvSpPr>
        <p:spPr>
          <a:xfrm>
            <a:off x="547754" y="260861"/>
            <a:ext cx="11485890" cy="31577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accent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it-IT" sz="1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Valutazione di titoli e partecipazioni iscritti tra le immobilizzazioni finanziarie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E4D54F1-D77D-4BA6-9764-65ACE22D27B9}"/>
              </a:ext>
            </a:extLst>
          </p:cNvPr>
          <p:cNvSpPr txBox="1"/>
          <p:nvPr/>
        </p:nvSpPr>
        <p:spPr>
          <a:xfrm>
            <a:off x="547754" y="3076738"/>
            <a:ext cx="1111229" cy="523220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 di iscrizione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08797B7-D674-4D8A-A5CB-ADA07672356B}"/>
              </a:ext>
            </a:extLst>
          </p:cNvPr>
          <p:cNvSpPr txBox="1"/>
          <p:nvPr/>
        </p:nvSpPr>
        <p:spPr>
          <a:xfrm>
            <a:off x="547754" y="5296389"/>
            <a:ext cx="3607466" cy="523220"/>
          </a:xfrm>
          <a:prstGeom prst="rect">
            <a:avLst/>
          </a:prstGeom>
          <a:noFill/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iscrizione al costo, in caso di perdite durevoli di valore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54B104AB-C362-41BB-899E-A3910332BED0}"/>
              </a:ext>
            </a:extLst>
          </p:cNvPr>
          <p:cNvSpPr txBox="1"/>
          <p:nvPr/>
        </p:nvSpPr>
        <p:spPr>
          <a:xfrm>
            <a:off x="2351487" y="2061888"/>
            <a:ext cx="1487585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 di acquisto</a:t>
            </a:r>
            <a:endParaRPr 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CB7F8491-F240-404A-A2F1-829A6A040A64}"/>
              </a:ext>
            </a:extLst>
          </p:cNvPr>
          <p:cNvSpPr txBox="1"/>
          <p:nvPr/>
        </p:nvSpPr>
        <p:spPr>
          <a:xfrm>
            <a:off x="2310685" y="4594299"/>
            <a:ext cx="1710959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Costo ammortizzato (ove applicabile)</a:t>
            </a:r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25D6144F-1AC4-4ED6-82B9-19EDEBDAEC04}"/>
              </a:ext>
            </a:extLst>
          </p:cNvPr>
          <p:cNvCxnSpPr>
            <a:cxnSpLocks/>
            <a:stCxn id="39" idx="3"/>
            <a:endCxn id="49" idx="1"/>
          </p:cNvCxnSpPr>
          <p:nvPr/>
        </p:nvCxnSpPr>
        <p:spPr>
          <a:xfrm flipV="1">
            <a:off x="1658983" y="2215777"/>
            <a:ext cx="692504" cy="112257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>
            <a:extLst>
              <a:ext uri="{FF2B5EF4-FFF2-40B4-BE49-F238E27FC236}">
                <a16:creationId xmlns:a16="http://schemas.microsoft.com/office/drawing/2014/main" id="{D93B9C26-D82A-4E4B-8F32-A63CA51D49B1}"/>
              </a:ext>
            </a:extLst>
          </p:cNvPr>
          <p:cNvCxnSpPr>
            <a:cxnSpLocks/>
            <a:stCxn id="39" idx="3"/>
            <a:endCxn id="50" idx="1"/>
          </p:cNvCxnSpPr>
          <p:nvPr/>
        </p:nvCxnSpPr>
        <p:spPr>
          <a:xfrm>
            <a:off x="1658983" y="3338348"/>
            <a:ext cx="651702" cy="1517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8F59CB11-4ABA-40C8-8E1B-99207E250D10}"/>
              </a:ext>
            </a:extLst>
          </p:cNvPr>
          <p:cNvCxnSpPr>
            <a:cxnSpLocks/>
            <a:stCxn id="41" idx="3"/>
            <a:endCxn id="60" idx="1"/>
          </p:cNvCxnSpPr>
          <p:nvPr/>
        </p:nvCxnSpPr>
        <p:spPr>
          <a:xfrm flipV="1">
            <a:off x="4155220" y="5557140"/>
            <a:ext cx="731669" cy="8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C4487B33-073A-47E4-80BB-8661FEABA716}"/>
              </a:ext>
            </a:extLst>
          </p:cNvPr>
          <p:cNvSpPr txBox="1"/>
          <p:nvPr/>
        </p:nvSpPr>
        <p:spPr>
          <a:xfrm>
            <a:off x="4886889" y="5403251"/>
            <a:ext cx="1271805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Svalutazione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2A15FDD8-64A8-487F-AA02-046C5E940A18}"/>
              </a:ext>
            </a:extLst>
          </p:cNvPr>
          <p:cNvSpPr txBox="1"/>
          <p:nvPr/>
        </p:nvSpPr>
        <p:spPr>
          <a:xfrm>
            <a:off x="6779623" y="5403250"/>
            <a:ext cx="2512055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Eventuale ripristino di valore</a:t>
            </a:r>
          </a:p>
        </p:txBody>
      </p: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7B164201-14E7-46D0-874F-9CF05D897FDC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6158694" y="5557140"/>
            <a:ext cx="6209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0CC0255-BB13-43C1-9916-226CC12BBED9}"/>
              </a:ext>
            </a:extLst>
          </p:cNvPr>
          <p:cNvSpPr txBox="1"/>
          <p:nvPr/>
        </p:nvSpPr>
        <p:spPr>
          <a:xfrm>
            <a:off x="4204216" y="1067419"/>
            <a:ext cx="1452001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Metodo del costo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D8E854D-91C8-4B26-B15C-51BEF3B7CEA2}"/>
              </a:ext>
            </a:extLst>
          </p:cNvPr>
          <p:cNvSpPr txBox="1"/>
          <p:nvPr/>
        </p:nvSpPr>
        <p:spPr>
          <a:xfrm>
            <a:off x="4179676" y="3860756"/>
            <a:ext cx="1452001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Metodo del PN</a:t>
            </a:r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A8211D8D-3267-46C2-B57A-9D5963BD08F9}"/>
              </a:ext>
            </a:extLst>
          </p:cNvPr>
          <p:cNvCxnSpPr>
            <a:cxnSpLocks/>
            <a:stCxn id="49" idx="3"/>
            <a:endCxn id="67" idx="1"/>
          </p:cNvCxnSpPr>
          <p:nvPr/>
        </p:nvCxnSpPr>
        <p:spPr>
          <a:xfrm flipV="1">
            <a:off x="3839072" y="1221308"/>
            <a:ext cx="365144" cy="9944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EB887252-31D3-444B-BF6E-C7383964AA12}"/>
              </a:ext>
            </a:extLst>
          </p:cNvPr>
          <p:cNvCxnSpPr>
            <a:cxnSpLocks/>
            <a:stCxn id="49" idx="3"/>
            <a:endCxn id="68" idx="1"/>
          </p:cNvCxnSpPr>
          <p:nvPr/>
        </p:nvCxnSpPr>
        <p:spPr>
          <a:xfrm>
            <a:off x="3839072" y="2215777"/>
            <a:ext cx="340604" cy="17988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>
            <a:extLst>
              <a:ext uri="{FF2B5EF4-FFF2-40B4-BE49-F238E27FC236}">
                <a16:creationId xmlns:a16="http://schemas.microsoft.com/office/drawing/2014/main" id="{C4EB5F6C-580C-4F36-9D11-10B5DDAF1BEF}"/>
              </a:ext>
            </a:extLst>
          </p:cNvPr>
          <p:cNvCxnSpPr>
            <a:cxnSpLocks/>
            <a:stCxn id="60" idx="2"/>
          </p:cNvCxnSpPr>
          <p:nvPr/>
        </p:nvCxnSpPr>
        <p:spPr>
          <a:xfrm>
            <a:off x="5522792" y="5711028"/>
            <a:ext cx="0" cy="193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>
            <a:extLst>
              <a:ext uri="{FF2B5EF4-FFF2-40B4-BE49-F238E27FC236}">
                <a16:creationId xmlns:a16="http://schemas.microsoft.com/office/drawing/2014/main" id="{96921FFA-232A-40A0-A4EE-3EC7293E6260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8035651" y="5711027"/>
            <a:ext cx="0" cy="193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4215CA8C-CBFB-4A03-93B4-1C6BFAFAD511}"/>
              </a:ext>
            </a:extLst>
          </p:cNvPr>
          <p:cNvSpPr txBox="1"/>
          <p:nvPr/>
        </p:nvSpPr>
        <p:spPr>
          <a:xfrm>
            <a:off x="3913240" y="5964930"/>
            <a:ext cx="5732767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Rilevazione in CE: D) Rettifiche di valore di attività e passività finanziarie</a:t>
            </a:r>
          </a:p>
        </p:txBody>
      </p:sp>
      <p:cxnSp>
        <p:nvCxnSpPr>
          <p:cNvPr id="89" name="Connettore 2 88">
            <a:extLst>
              <a:ext uri="{FF2B5EF4-FFF2-40B4-BE49-F238E27FC236}">
                <a16:creationId xmlns:a16="http://schemas.microsoft.com/office/drawing/2014/main" id="{549B551C-4446-4E71-B294-8A5E76BF5D60}"/>
              </a:ext>
            </a:extLst>
          </p:cNvPr>
          <p:cNvCxnSpPr>
            <a:cxnSpLocks/>
            <a:stCxn id="88" idx="2"/>
            <a:endCxn id="94" idx="3"/>
          </p:cNvCxnSpPr>
          <p:nvPr/>
        </p:nvCxnSpPr>
        <p:spPr>
          <a:xfrm flipH="1">
            <a:off x="5412378" y="6272707"/>
            <a:ext cx="1367246" cy="3244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id="{4A243E4E-E301-41A1-87BD-9C322C2B0826}"/>
              </a:ext>
            </a:extLst>
          </p:cNvPr>
          <p:cNvCxnSpPr>
            <a:cxnSpLocks/>
            <a:stCxn id="88" idx="2"/>
            <a:endCxn id="96" idx="1"/>
          </p:cNvCxnSpPr>
          <p:nvPr/>
        </p:nvCxnSpPr>
        <p:spPr>
          <a:xfrm>
            <a:off x="6779624" y="6272707"/>
            <a:ext cx="1256026" cy="3244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29EF7D37-B3E0-46B6-9C3B-79118CF4567A}"/>
              </a:ext>
            </a:extLst>
          </p:cNvPr>
          <p:cNvSpPr txBox="1"/>
          <p:nvPr/>
        </p:nvSpPr>
        <p:spPr>
          <a:xfrm>
            <a:off x="3719604" y="6443249"/>
            <a:ext cx="1692774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19) svalutazioni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B7BD52CF-DC47-4EB5-9B78-7869EB415716}"/>
              </a:ext>
            </a:extLst>
          </p:cNvPr>
          <p:cNvSpPr txBox="1"/>
          <p:nvPr/>
        </p:nvSpPr>
        <p:spPr>
          <a:xfrm>
            <a:off x="8035650" y="6443250"/>
            <a:ext cx="1692774" cy="307777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18) rivalutazioni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85486860-56CE-48DF-96D1-A75725E1FB48}"/>
              </a:ext>
            </a:extLst>
          </p:cNvPr>
          <p:cNvSpPr txBox="1"/>
          <p:nvPr/>
        </p:nvSpPr>
        <p:spPr>
          <a:xfrm>
            <a:off x="6021361" y="785268"/>
            <a:ext cx="149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applicato ai titoli</a:t>
            </a:r>
          </a:p>
        </p:txBody>
      </p:sp>
      <p:sp>
        <p:nvSpPr>
          <p:cNvPr id="99" name="CasellaDiTesto 98">
            <a:extLst>
              <a:ext uri="{FF2B5EF4-FFF2-40B4-BE49-F238E27FC236}">
                <a16:creationId xmlns:a16="http://schemas.microsoft.com/office/drawing/2014/main" id="{B781B296-54BF-4E1D-92D7-D432B8B97CEB}"/>
              </a:ext>
            </a:extLst>
          </p:cNvPr>
          <p:cNvSpPr txBox="1"/>
          <p:nvPr/>
        </p:nvSpPr>
        <p:spPr>
          <a:xfrm>
            <a:off x="6048105" y="1968753"/>
            <a:ext cx="1356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applicato alle partecipazioni</a:t>
            </a:r>
          </a:p>
        </p:txBody>
      </p:sp>
      <p:sp>
        <p:nvSpPr>
          <p:cNvPr id="100" name="CasellaDiTesto 99">
            <a:extLst>
              <a:ext uri="{FF2B5EF4-FFF2-40B4-BE49-F238E27FC236}">
                <a16:creationId xmlns:a16="http://schemas.microsoft.com/office/drawing/2014/main" id="{6AD55F35-4E49-4105-B2EA-447EC19B50C4}"/>
              </a:ext>
            </a:extLst>
          </p:cNvPr>
          <p:cNvSpPr txBox="1"/>
          <p:nvPr/>
        </p:nvSpPr>
        <p:spPr>
          <a:xfrm>
            <a:off x="8310729" y="680237"/>
            <a:ext cx="3722915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prezzo pagato per l’acquisto (quotazione del titolo al corso secco + costi accessori)</a:t>
            </a:r>
          </a:p>
        </p:txBody>
      </p:sp>
      <p:sp>
        <p:nvSpPr>
          <p:cNvPr id="102" name="CasellaDiTesto 101">
            <a:extLst>
              <a:ext uri="{FF2B5EF4-FFF2-40B4-BE49-F238E27FC236}">
                <a16:creationId xmlns:a16="http://schemas.microsoft.com/office/drawing/2014/main" id="{B577F398-60CF-4288-866F-11A62270F202}"/>
              </a:ext>
            </a:extLst>
          </p:cNvPr>
          <p:cNvSpPr txBox="1"/>
          <p:nvPr/>
        </p:nvSpPr>
        <p:spPr>
          <a:xfrm>
            <a:off x="8302993" y="1650466"/>
            <a:ext cx="3722915" cy="1169551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 originario di acquisto della partecipazione, che si modifica in conseguenza a: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aumento di CS sottoscritto e versato</a:t>
            </a:r>
            <a:b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diminuzione di CS con rimborso</a:t>
            </a:r>
          </a:p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svalutazione per perdita durevole di valore</a:t>
            </a:r>
          </a:p>
        </p:txBody>
      </p: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id="{0B996465-2878-4BB1-A887-8CA5B90652B3}"/>
              </a:ext>
            </a:extLst>
          </p:cNvPr>
          <p:cNvCxnSpPr>
            <a:cxnSpLocks/>
            <a:stCxn id="67" idx="3"/>
            <a:endCxn id="97" idx="1"/>
          </p:cNvCxnSpPr>
          <p:nvPr/>
        </p:nvCxnSpPr>
        <p:spPr>
          <a:xfrm flipV="1">
            <a:off x="5656217" y="939157"/>
            <a:ext cx="365144" cy="2821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2 113">
            <a:extLst>
              <a:ext uri="{FF2B5EF4-FFF2-40B4-BE49-F238E27FC236}">
                <a16:creationId xmlns:a16="http://schemas.microsoft.com/office/drawing/2014/main" id="{AC1A8114-1A11-49B3-B6BE-53DD288B6105}"/>
              </a:ext>
            </a:extLst>
          </p:cNvPr>
          <p:cNvCxnSpPr>
            <a:cxnSpLocks/>
            <a:stCxn id="67" idx="3"/>
            <a:endCxn id="99" idx="1"/>
          </p:cNvCxnSpPr>
          <p:nvPr/>
        </p:nvCxnSpPr>
        <p:spPr>
          <a:xfrm>
            <a:off x="5656217" y="1221308"/>
            <a:ext cx="391888" cy="10090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Connettore 2 116">
            <a:extLst>
              <a:ext uri="{FF2B5EF4-FFF2-40B4-BE49-F238E27FC236}">
                <a16:creationId xmlns:a16="http://schemas.microsoft.com/office/drawing/2014/main" id="{998E5373-50E0-423E-A18E-A181BFC7EB96}"/>
              </a:ext>
            </a:extLst>
          </p:cNvPr>
          <p:cNvCxnSpPr>
            <a:cxnSpLocks/>
            <a:stCxn id="97" idx="3"/>
            <a:endCxn id="100" idx="1"/>
          </p:cNvCxnSpPr>
          <p:nvPr/>
        </p:nvCxnSpPr>
        <p:spPr>
          <a:xfrm>
            <a:off x="7511461" y="939157"/>
            <a:ext cx="799268" cy="26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Connettore 2 120">
            <a:extLst>
              <a:ext uri="{FF2B5EF4-FFF2-40B4-BE49-F238E27FC236}">
                <a16:creationId xmlns:a16="http://schemas.microsoft.com/office/drawing/2014/main" id="{FDD7B8E3-571D-47CF-98B6-4FE2A9F28191}"/>
              </a:ext>
            </a:extLst>
          </p:cNvPr>
          <p:cNvCxnSpPr>
            <a:cxnSpLocks/>
            <a:stCxn id="99" idx="3"/>
            <a:endCxn id="102" idx="1"/>
          </p:cNvCxnSpPr>
          <p:nvPr/>
        </p:nvCxnSpPr>
        <p:spPr>
          <a:xfrm>
            <a:off x="7404600" y="2230363"/>
            <a:ext cx="898393" cy="4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CasellaDiTesto 127">
            <a:extLst>
              <a:ext uri="{FF2B5EF4-FFF2-40B4-BE49-F238E27FC236}">
                <a16:creationId xmlns:a16="http://schemas.microsoft.com/office/drawing/2014/main" id="{B073CD05-02D2-4C3F-B908-066329C2B251}"/>
              </a:ext>
            </a:extLst>
          </p:cNvPr>
          <p:cNvSpPr txBox="1"/>
          <p:nvPr/>
        </p:nvSpPr>
        <p:spPr>
          <a:xfrm>
            <a:off x="6036327" y="3643104"/>
            <a:ext cx="19993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applicato alle partecipazioni in imprese controllate e collegate</a:t>
            </a:r>
          </a:p>
        </p:txBody>
      </p:sp>
      <p:cxnSp>
        <p:nvCxnSpPr>
          <p:cNvPr id="129" name="Connettore 2 128">
            <a:extLst>
              <a:ext uri="{FF2B5EF4-FFF2-40B4-BE49-F238E27FC236}">
                <a16:creationId xmlns:a16="http://schemas.microsoft.com/office/drawing/2014/main" id="{23989EEA-8652-4108-B157-C5863F6A80F7}"/>
              </a:ext>
            </a:extLst>
          </p:cNvPr>
          <p:cNvCxnSpPr>
            <a:cxnSpLocks/>
            <a:stCxn id="68" idx="3"/>
            <a:endCxn id="128" idx="1"/>
          </p:cNvCxnSpPr>
          <p:nvPr/>
        </p:nvCxnSpPr>
        <p:spPr>
          <a:xfrm flipV="1">
            <a:off x="5631677" y="4012436"/>
            <a:ext cx="404650" cy="2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7" name="CasellaDiTesto 166">
            <a:extLst>
              <a:ext uri="{FF2B5EF4-FFF2-40B4-BE49-F238E27FC236}">
                <a16:creationId xmlns:a16="http://schemas.microsoft.com/office/drawing/2014/main" id="{F16C0AC0-A1CC-471B-8FD9-D111B2609418}"/>
              </a:ext>
            </a:extLst>
          </p:cNvPr>
          <p:cNvSpPr txBox="1"/>
          <p:nvPr/>
        </p:nvSpPr>
        <p:spPr>
          <a:xfrm>
            <a:off x="8440301" y="3636358"/>
            <a:ext cx="3593343" cy="738664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importo pari alla corrispondente frazione del PN risultante dall’ultimo bilancio delle imprese controllate/collegate</a:t>
            </a:r>
          </a:p>
        </p:txBody>
      </p:sp>
      <p:sp>
        <p:nvSpPr>
          <p:cNvPr id="168" name="CasellaDiTesto 167">
            <a:extLst>
              <a:ext uri="{FF2B5EF4-FFF2-40B4-BE49-F238E27FC236}">
                <a16:creationId xmlns:a16="http://schemas.microsoft.com/office/drawing/2014/main" id="{B9ACD77E-6814-48FE-95EB-1235079363D6}"/>
              </a:ext>
            </a:extLst>
          </p:cNvPr>
          <p:cNvSpPr txBox="1"/>
          <p:nvPr/>
        </p:nvSpPr>
        <p:spPr>
          <a:xfrm>
            <a:off x="4599443" y="4603319"/>
            <a:ext cx="7426465" cy="52322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modalità di contabilizzazione che «ripartisce» (ammortizza) i componenti di reddito connessi ad un’attività o passività finanziaria in modo lineare lungo l’intera durata dell’operazione</a:t>
            </a:r>
          </a:p>
        </p:txBody>
      </p:sp>
      <p:cxnSp>
        <p:nvCxnSpPr>
          <p:cNvPr id="169" name="Connettore 2 168">
            <a:extLst>
              <a:ext uri="{FF2B5EF4-FFF2-40B4-BE49-F238E27FC236}">
                <a16:creationId xmlns:a16="http://schemas.microsoft.com/office/drawing/2014/main" id="{5218619B-217F-4A93-80BC-4352239B1FCA}"/>
              </a:ext>
            </a:extLst>
          </p:cNvPr>
          <p:cNvCxnSpPr>
            <a:cxnSpLocks/>
            <a:stCxn id="50" idx="3"/>
            <a:endCxn id="168" idx="1"/>
          </p:cNvCxnSpPr>
          <p:nvPr/>
        </p:nvCxnSpPr>
        <p:spPr>
          <a:xfrm>
            <a:off x="4021644" y="4855909"/>
            <a:ext cx="577799" cy="90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Connettore 2 181">
            <a:extLst>
              <a:ext uri="{FF2B5EF4-FFF2-40B4-BE49-F238E27FC236}">
                <a16:creationId xmlns:a16="http://schemas.microsoft.com/office/drawing/2014/main" id="{6B6E96BF-CFF4-40A8-89F9-B3D9CA9839FD}"/>
              </a:ext>
            </a:extLst>
          </p:cNvPr>
          <p:cNvCxnSpPr>
            <a:cxnSpLocks/>
            <a:stCxn id="128" idx="3"/>
            <a:endCxn id="167" idx="1"/>
          </p:cNvCxnSpPr>
          <p:nvPr/>
        </p:nvCxnSpPr>
        <p:spPr>
          <a:xfrm flipV="1">
            <a:off x="8035651" y="4005690"/>
            <a:ext cx="404650" cy="67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547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AAA138FE-4D88-4AB6-9514-2A327179B85B}"/>
              </a:ext>
            </a:extLst>
          </p:cNvPr>
          <p:cNvSpPr txBox="1"/>
          <p:nvPr/>
        </p:nvSpPr>
        <p:spPr>
          <a:xfrm>
            <a:off x="547754" y="260861"/>
            <a:ext cx="11485890" cy="31577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 wrap="square" rtlCol="0" anchor="ctr">
            <a:spAutoFit/>
          </a:bodyPr>
          <a:lstStyle>
            <a:defPPr>
              <a:defRPr lang="it-IT"/>
            </a:defPPr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Valutazione di titoli e partecipazioni iscritti tra le attività finanziarie dell’attivo circolante</a:t>
            </a:r>
          </a:p>
        </p:txBody>
      </p:sp>
      <p:sp>
        <p:nvSpPr>
          <p:cNvPr id="39" name="CasellaDiTesto 38">
            <a:extLst>
              <a:ext uri="{FF2B5EF4-FFF2-40B4-BE49-F238E27FC236}">
                <a16:creationId xmlns:a16="http://schemas.microsoft.com/office/drawing/2014/main" id="{DE4D54F1-D77D-4BA6-9764-65ACE22D27B9}"/>
              </a:ext>
            </a:extLst>
          </p:cNvPr>
          <p:cNvSpPr txBox="1"/>
          <p:nvPr/>
        </p:nvSpPr>
        <p:spPr>
          <a:xfrm>
            <a:off x="547754" y="2048983"/>
            <a:ext cx="1111229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Valore di iscrizione</a:t>
            </a:r>
          </a:p>
        </p:txBody>
      </p:sp>
      <p:sp>
        <p:nvSpPr>
          <p:cNvPr id="41" name="CasellaDiTesto 40">
            <a:extLst>
              <a:ext uri="{FF2B5EF4-FFF2-40B4-BE49-F238E27FC236}">
                <a16:creationId xmlns:a16="http://schemas.microsoft.com/office/drawing/2014/main" id="{D08797B7-D674-4D8A-A5CB-ADA07672356B}"/>
              </a:ext>
            </a:extLst>
          </p:cNvPr>
          <p:cNvSpPr txBox="1"/>
          <p:nvPr/>
        </p:nvSpPr>
        <p:spPr>
          <a:xfrm>
            <a:off x="547754" y="5061255"/>
            <a:ext cx="3607466" cy="523220"/>
          </a:xfrm>
          <a:prstGeom prst="rect">
            <a:avLst/>
          </a:prstGeo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 iscrizione al costo, </a:t>
            </a:r>
          </a:p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 costo &gt; valore di realizzo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54B104AB-C362-41BB-899E-A3910332BED0}"/>
              </a:ext>
            </a:extLst>
          </p:cNvPr>
          <p:cNvSpPr txBox="1"/>
          <p:nvPr/>
        </p:nvSpPr>
        <p:spPr>
          <a:xfrm>
            <a:off x="2334024" y="1209069"/>
            <a:ext cx="1487585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Costo di acquisto</a:t>
            </a:r>
            <a:endParaRPr lang="it-IT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CB7F8491-F240-404A-A2F1-829A6A040A64}"/>
              </a:ext>
            </a:extLst>
          </p:cNvPr>
          <p:cNvSpPr txBox="1"/>
          <p:nvPr/>
        </p:nvSpPr>
        <p:spPr>
          <a:xfrm>
            <a:off x="2334024" y="2892725"/>
            <a:ext cx="2719746" cy="73866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Valore di realizzo desumibile dall’andamento del mercato</a:t>
            </a:r>
          </a:p>
          <a:p>
            <a:r>
              <a:rPr lang="it-IT" dirty="0"/>
              <a:t>(se &lt; costo di acquisto)</a:t>
            </a:r>
          </a:p>
        </p:txBody>
      </p:sp>
      <p:cxnSp>
        <p:nvCxnSpPr>
          <p:cNvPr id="51" name="Connettore 2 50">
            <a:extLst>
              <a:ext uri="{FF2B5EF4-FFF2-40B4-BE49-F238E27FC236}">
                <a16:creationId xmlns:a16="http://schemas.microsoft.com/office/drawing/2014/main" id="{25D6144F-1AC4-4ED6-82B9-19EDEBDAEC04}"/>
              </a:ext>
            </a:extLst>
          </p:cNvPr>
          <p:cNvCxnSpPr>
            <a:cxnSpLocks/>
            <a:stCxn id="39" idx="3"/>
            <a:endCxn id="49" idx="1"/>
          </p:cNvCxnSpPr>
          <p:nvPr/>
        </p:nvCxnSpPr>
        <p:spPr>
          <a:xfrm flipV="1">
            <a:off x="1658983" y="1362958"/>
            <a:ext cx="675041" cy="947635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>
            <a:extLst>
              <a:ext uri="{FF2B5EF4-FFF2-40B4-BE49-F238E27FC236}">
                <a16:creationId xmlns:a16="http://schemas.microsoft.com/office/drawing/2014/main" id="{D93B9C26-D82A-4E4B-8F32-A63CA51D49B1}"/>
              </a:ext>
            </a:extLst>
          </p:cNvPr>
          <p:cNvCxnSpPr>
            <a:cxnSpLocks/>
            <a:stCxn id="39" idx="3"/>
            <a:endCxn id="50" idx="1"/>
          </p:cNvCxnSpPr>
          <p:nvPr/>
        </p:nvCxnSpPr>
        <p:spPr>
          <a:xfrm>
            <a:off x="1658983" y="2310593"/>
            <a:ext cx="675041" cy="951464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2 56">
            <a:extLst>
              <a:ext uri="{FF2B5EF4-FFF2-40B4-BE49-F238E27FC236}">
                <a16:creationId xmlns:a16="http://schemas.microsoft.com/office/drawing/2014/main" id="{8F59CB11-4ABA-40C8-8E1B-99207E250D10}"/>
              </a:ext>
            </a:extLst>
          </p:cNvPr>
          <p:cNvCxnSpPr>
            <a:cxnSpLocks/>
            <a:stCxn id="41" idx="3"/>
            <a:endCxn id="60" idx="1"/>
          </p:cNvCxnSpPr>
          <p:nvPr/>
        </p:nvCxnSpPr>
        <p:spPr>
          <a:xfrm flipV="1">
            <a:off x="4155220" y="5322006"/>
            <a:ext cx="731669" cy="85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sellaDiTesto 59">
            <a:extLst>
              <a:ext uri="{FF2B5EF4-FFF2-40B4-BE49-F238E27FC236}">
                <a16:creationId xmlns:a16="http://schemas.microsoft.com/office/drawing/2014/main" id="{C4487B33-073A-47E4-80BB-8661FEABA716}"/>
              </a:ext>
            </a:extLst>
          </p:cNvPr>
          <p:cNvSpPr txBox="1"/>
          <p:nvPr/>
        </p:nvSpPr>
        <p:spPr>
          <a:xfrm>
            <a:off x="4886889" y="5168117"/>
            <a:ext cx="1271805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Svalutazione</a:t>
            </a:r>
          </a:p>
        </p:txBody>
      </p:sp>
      <p:sp>
        <p:nvSpPr>
          <p:cNvPr id="61" name="CasellaDiTesto 60">
            <a:extLst>
              <a:ext uri="{FF2B5EF4-FFF2-40B4-BE49-F238E27FC236}">
                <a16:creationId xmlns:a16="http://schemas.microsoft.com/office/drawing/2014/main" id="{2A15FDD8-64A8-487F-AA02-046C5E940A18}"/>
              </a:ext>
            </a:extLst>
          </p:cNvPr>
          <p:cNvSpPr txBox="1"/>
          <p:nvPr/>
        </p:nvSpPr>
        <p:spPr>
          <a:xfrm>
            <a:off x="6779623" y="5168116"/>
            <a:ext cx="2512055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Eventuale ripristino di valore</a:t>
            </a:r>
          </a:p>
        </p:txBody>
      </p:sp>
      <p:cxnSp>
        <p:nvCxnSpPr>
          <p:cNvPr id="72" name="Connettore 2 71">
            <a:extLst>
              <a:ext uri="{FF2B5EF4-FFF2-40B4-BE49-F238E27FC236}">
                <a16:creationId xmlns:a16="http://schemas.microsoft.com/office/drawing/2014/main" id="{7B164201-14E7-46D0-874F-9CF05D897FDC}"/>
              </a:ext>
            </a:extLst>
          </p:cNvPr>
          <p:cNvCxnSpPr>
            <a:cxnSpLocks/>
            <a:stCxn id="60" idx="3"/>
          </p:cNvCxnSpPr>
          <p:nvPr/>
        </p:nvCxnSpPr>
        <p:spPr>
          <a:xfrm>
            <a:off x="6158694" y="5322006"/>
            <a:ext cx="620929" cy="0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90CC0255-BB13-43C1-9916-226CC12BBED9}"/>
              </a:ext>
            </a:extLst>
          </p:cNvPr>
          <p:cNvSpPr txBox="1"/>
          <p:nvPr/>
        </p:nvSpPr>
        <p:spPr>
          <a:xfrm>
            <a:off x="4204216" y="741344"/>
            <a:ext cx="1452001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Criterio del costo specifico</a:t>
            </a:r>
          </a:p>
        </p:txBody>
      </p:sp>
      <p:sp>
        <p:nvSpPr>
          <p:cNvPr id="68" name="CasellaDiTesto 67">
            <a:extLst>
              <a:ext uri="{FF2B5EF4-FFF2-40B4-BE49-F238E27FC236}">
                <a16:creationId xmlns:a16="http://schemas.microsoft.com/office/drawing/2014/main" id="{9D8E854D-91C8-4B26-B15C-51BEF3B7CEA2}"/>
              </a:ext>
            </a:extLst>
          </p:cNvPr>
          <p:cNvSpPr txBox="1"/>
          <p:nvPr/>
        </p:nvSpPr>
        <p:spPr>
          <a:xfrm>
            <a:off x="4198306" y="1537102"/>
            <a:ext cx="1452001" cy="738664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>
            <a:defPPr>
              <a:defRPr lang="it-IT"/>
            </a:defPPr>
            <a:lvl1pPr algn="ctr">
              <a:defRPr sz="1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it-IT" dirty="0"/>
              <a:t>LIFO, FIFO o costo medio ponderato</a:t>
            </a:r>
          </a:p>
        </p:txBody>
      </p:sp>
      <p:cxnSp>
        <p:nvCxnSpPr>
          <p:cNvPr id="69" name="Connettore 2 68">
            <a:extLst>
              <a:ext uri="{FF2B5EF4-FFF2-40B4-BE49-F238E27FC236}">
                <a16:creationId xmlns:a16="http://schemas.microsoft.com/office/drawing/2014/main" id="{A8211D8D-3267-46C2-B57A-9D5963BD08F9}"/>
              </a:ext>
            </a:extLst>
          </p:cNvPr>
          <p:cNvCxnSpPr>
            <a:cxnSpLocks/>
            <a:stCxn id="49" idx="3"/>
            <a:endCxn id="67" idx="1"/>
          </p:cNvCxnSpPr>
          <p:nvPr/>
        </p:nvCxnSpPr>
        <p:spPr>
          <a:xfrm flipV="1">
            <a:off x="3821609" y="1002954"/>
            <a:ext cx="382607" cy="360004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2 72">
            <a:extLst>
              <a:ext uri="{FF2B5EF4-FFF2-40B4-BE49-F238E27FC236}">
                <a16:creationId xmlns:a16="http://schemas.microsoft.com/office/drawing/2014/main" id="{EB887252-31D3-444B-BF6E-C7383964AA12}"/>
              </a:ext>
            </a:extLst>
          </p:cNvPr>
          <p:cNvCxnSpPr>
            <a:cxnSpLocks/>
            <a:stCxn id="49" idx="3"/>
            <a:endCxn id="68" idx="1"/>
          </p:cNvCxnSpPr>
          <p:nvPr/>
        </p:nvCxnSpPr>
        <p:spPr>
          <a:xfrm>
            <a:off x="3821609" y="1362958"/>
            <a:ext cx="376697" cy="54347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ttore 2 84">
            <a:extLst>
              <a:ext uri="{FF2B5EF4-FFF2-40B4-BE49-F238E27FC236}">
                <a16:creationId xmlns:a16="http://schemas.microsoft.com/office/drawing/2014/main" id="{C4EB5F6C-580C-4F36-9D11-10B5DDAF1BEF}"/>
              </a:ext>
            </a:extLst>
          </p:cNvPr>
          <p:cNvCxnSpPr>
            <a:cxnSpLocks/>
            <a:stCxn id="60" idx="2"/>
          </p:cNvCxnSpPr>
          <p:nvPr/>
        </p:nvCxnSpPr>
        <p:spPr>
          <a:xfrm>
            <a:off x="5522792" y="5475894"/>
            <a:ext cx="0" cy="193386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ttore 2 86">
            <a:extLst>
              <a:ext uri="{FF2B5EF4-FFF2-40B4-BE49-F238E27FC236}">
                <a16:creationId xmlns:a16="http://schemas.microsoft.com/office/drawing/2014/main" id="{96921FFA-232A-40A0-A4EE-3EC7293E6260}"/>
              </a:ext>
            </a:extLst>
          </p:cNvPr>
          <p:cNvCxnSpPr>
            <a:cxnSpLocks/>
            <a:stCxn id="61" idx="2"/>
          </p:cNvCxnSpPr>
          <p:nvPr/>
        </p:nvCxnSpPr>
        <p:spPr>
          <a:xfrm>
            <a:off x="8035651" y="5475893"/>
            <a:ext cx="0" cy="193387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asellaDiTesto 87">
            <a:extLst>
              <a:ext uri="{FF2B5EF4-FFF2-40B4-BE49-F238E27FC236}">
                <a16:creationId xmlns:a16="http://schemas.microsoft.com/office/drawing/2014/main" id="{4215CA8C-CBFB-4A03-93B4-1C6BFAFAD511}"/>
              </a:ext>
            </a:extLst>
          </p:cNvPr>
          <p:cNvSpPr txBox="1"/>
          <p:nvPr/>
        </p:nvSpPr>
        <p:spPr>
          <a:xfrm>
            <a:off x="3819931" y="5726410"/>
            <a:ext cx="5957054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Rilevazione in CE: D) Rettifiche di valore di attività e passività finanziarie</a:t>
            </a:r>
          </a:p>
        </p:txBody>
      </p:sp>
      <p:cxnSp>
        <p:nvCxnSpPr>
          <p:cNvPr id="89" name="Connettore 2 88">
            <a:extLst>
              <a:ext uri="{FF2B5EF4-FFF2-40B4-BE49-F238E27FC236}">
                <a16:creationId xmlns:a16="http://schemas.microsoft.com/office/drawing/2014/main" id="{549B551C-4446-4E71-B294-8A5E76BF5D60}"/>
              </a:ext>
            </a:extLst>
          </p:cNvPr>
          <p:cNvCxnSpPr>
            <a:cxnSpLocks/>
            <a:stCxn id="88" idx="2"/>
            <a:endCxn id="94" idx="3"/>
          </p:cNvCxnSpPr>
          <p:nvPr/>
        </p:nvCxnSpPr>
        <p:spPr>
          <a:xfrm flipH="1">
            <a:off x="5706564" y="6034187"/>
            <a:ext cx="1091894" cy="42200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onnettore 2 89">
            <a:extLst>
              <a:ext uri="{FF2B5EF4-FFF2-40B4-BE49-F238E27FC236}">
                <a16:creationId xmlns:a16="http://schemas.microsoft.com/office/drawing/2014/main" id="{4A243E4E-E301-41A1-87BD-9C322C2B0826}"/>
              </a:ext>
            </a:extLst>
          </p:cNvPr>
          <p:cNvCxnSpPr>
            <a:cxnSpLocks/>
            <a:stCxn id="88" idx="2"/>
            <a:endCxn id="96" idx="1"/>
          </p:cNvCxnSpPr>
          <p:nvPr/>
        </p:nvCxnSpPr>
        <p:spPr>
          <a:xfrm>
            <a:off x="6798458" y="6034187"/>
            <a:ext cx="1015746" cy="41716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CasellaDiTesto 93">
            <a:extLst>
              <a:ext uri="{FF2B5EF4-FFF2-40B4-BE49-F238E27FC236}">
                <a16:creationId xmlns:a16="http://schemas.microsoft.com/office/drawing/2014/main" id="{29EF7D37-B3E0-46B6-9C3B-79118CF4567A}"/>
              </a:ext>
            </a:extLst>
          </p:cNvPr>
          <p:cNvSpPr txBox="1"/>
          <p:nvPr/>
        </p:nvSpPr>
        <p:spPr>
          <a:xfrm>
            <a:off x="4013790" y="6302307"/>
            <a:ext cx="1692774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19) svalutazioni</a:t>
            </a:r>
          </a:p>
        </p:txBody>
      </p:sp>
      <p:sp>
        <p:nvSpPr>
          <p:cNvPr id="96" name="CasellaDiTesto 95">
            <a:extLst>
              <a:ext uri="{FF2B5EF4-FFF2-40B4-BE49-F238E27FC236}">
                <a16:creationId xmlns:a16="http://schemas.microsoft.com/office/drawing/2014/main" id="{B7BD52CF-DC47-4EB5-9B78-7869EB415716}"/>
              </a:ext>
            </a:extLst>
          </p:cNvPr>
          <p:cNvSpPr txBox="1"/>
          <p:nvPr/>
        </p:nvSpPr>
        <p:spPr>
          <a:xfrm>
            <a:off x="7814204" y="6297459"/>
            <a:ext cx="1692774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18) rivalutazioni</a:t>
            </a:r>
          </a:p>
        </p:txBody>
      </p:sp>
      <p:sp>
        <p:nvSpPr>
          <p:cNvPr id="97" name="CasellaDiTesto 96">
            <a:extLst>
              <a:ext uri="{FF2B5EF4-FFF2-40B4-BE49-F238E27FC236}">
                <a16:creationId xmlns:a16="http://schemas.microsoft.com/office/drawing/2014/main" id="{85486860-56CE-48DF-96D1-A75725E1FB48}"/>
              </a:ext>
            </a:extLst>
          </p:cNvPr>
          <p:cNvSpPr txBox="1"/>
          <p:nvPr/>
        </p:nvSpPr>
        <p:spPr>
          <a:xfrm>
            <a:off x="6805748" y="734766"/>
            <a:ext cx="2973486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i titoli e le partecipazioni sono singolarmente individuabili</a:t>
            </a:r>
          </a:p>
        </p:txBody>
      </p:sp>
      <p:cxnSp>
        <p:nvCxnSpPr>
          <p:cNvPr id="111" name="Connettore 2 110">
            <a:extLst>
              <a:ext uri="{FF2B5EF4-FFF2-40B4-BE49-F238E27FC236}">
                <a16:creationId xmlns:a16="http://schemas.microsoft.com/office/drawing/2014/main" id="{0B996465-2878-4BB1-A887-8CA5B90652B3}"/>
              </a:ext>
            </a:extLst>
          </p:cNvPr>
          <p:cNvCxnSpPr>
            <a:cxnSpLocks/>
            <a:stCxn id="67" idx="3"/>
            <a:endCxn id="97" idx="1"/>
          </p:cNvCxnSpPr>
          <p:nvPr/>
        </p:nvCxnSpPr>
        <p:spPr>
          <a:xfrm flipV="1">
            <a:off x="5656217" y="996376"/>
            <a:ext cx="1149531" cy="6578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Connettore 2 113">
            <a:extLst>
              <a:ext uri="{FF2B5EF4-FFF2-40B4-BE49-F238E27FC236}">
                <a16:creationId xmlns:a16="http://schemas.microsoft.com/office/drawing/2014/main" id="{AC1A8114-1A11-49B3-B6BE-53DD288B6105}"/>
              </a:ext>
            </a:extLst>
          </p:cNvPr>
          <p:cNvCxnSpPr>
            <a:cxnSpLocks/>
            <a:stCxn id="68" idx="3"/>
          </p:cNvCxnSpPr>
          <p:nvPr/>
        </p:nvCxnSpPr>
        <p:spPr>
          <a:xfrm flipV="1">
            <a:off x="5650307" y="1895095"/>
            <a:ext cx="1129316" cy="11339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9" name="Connettore 2 168">
            <a:extLst>
              <a:ext uri="{FF2B5EF4-FFF2-40B4-BE49-F238E27FC236}">
                <a16:creationId xmlns:a16="http://schemas.microsoft.com/office/drawing/2014/main" id="{5218619B-217F-4A93-80BC-4352239B1FCA}"/>
              </a:ext>
            </a:extLst>
          </p:cNvPr>
          <p:cNvCxnSpPr>
            <a:cxnSpLocks/>
            <a:stCxn id="50" idx="3"/>
            <a:endCxn id="56" idx="1"/>
          </p:cNvCxnSpPr>
          <p:nvPr/>
        </p:nvCxnSpPr>
        <p:spPr>
          <a:xfrm flipV="1">
            <a:off x="5053770" y="2514003"/>
            <a:ext cx="1725853" cy="748054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E0686656-2880-4C6D-B2DA-F707F0900A3F}"/>
              </a:ext>
            </a:extLst>
          </p:cNvPr>
          <p:cNvSpPr txBox="1"/>
          <p:nvPr/>
        </p:nvSpPr>
        <p:spPr>
          <a:xfrm>
            <a:off x="6779623" y="2360114"/>
            <a:ext cx="2973486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titoli e partecipazioni quotati</a:t>
            </a:r>
          </a:p>
        </p:txBody>
      </p:sp>
      <p:sp>
        <p:nvSpPr>
          <p:cNvPr id="58" name="CasellaDiTesto 57">
            <a:extLst>
              <a:ext uri="{FF2B5EF4-FFF2-40B4-BE49-F238E27FC236}">
                <a16:creationId xmlns:a16="http://schemas.microsoft.com/office/drawing/2014/main" id="{B69A5784-7C61-421E-9E69-1BD01896A12E}"/>
              </a:ext>
            </a:extLst>
          </p:cNvPr>
          <p:cNvSpPr txBox="1"/>
          <p:nvPr/>
        </p:nvSpPr>
        <p:spPr>
          <a:xfrm>
            <a:off x="6779623" y="3295190"/>
            <a:ext cx="2973486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titoli non quotati</a:t>
            </a:r>
          </a:p>
        </p:txBody>
      </p:sp>
      <p:sp>
        <p:nvSpPr>
          <p:cNvPr id="59" name="CasellaDiTesto 58">
            <a:extLst>
              <a:ext uri="{FF2B5EF4-FFF2-40B4-BE49-F238E27FC236}">
                <a16:creationId xmlns:a16="http://schemas.microsoft.com/office/drawing/2014/main" id="{F079EED6-DE14-447D-B5B2-6A74B38FBE92}"/>
              </a:ext>
            </a:extLst>
          </p:cNvPr>
          <p:cNvSpPr txBox="1"/>
          <p:nvPr/>
        </p:nvSpPr>
        <p:spPr>
          <a:xfrm>
            <a:off x="6805748" y="4349220"/>
            <a:ext cx="2973486" cy="307777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partecipazioni non quotate</a:t>
            </a:r>
          </a:p>
        </p:txBody>
      </p:sp>
      <p:cxnSp>
        <p:nvCxnSpPr>
          <p:cNvPr id="62" name="Connettore 2 61">
            <a:extLst>
              <a:ext uri="{FF2B5EF4-FFF2-40B4-BE49-F238E27FC236}">
                <a16:creationId xmlns:a16="http://schemas.microsoft.com/office/drawing/2014/main" id="{D0AE2C60-4ABA-4BF6-AFB2-D7EA3E3BEBE5}"/>
              </a:ext>
            </a:extLst>
          </p:cNvPr>
          <p:cNvCxnSpPr>
            <a:cxnSpLocks/>
            <a:stCxn id="50" idx="3"/>
            <a:endCxn id="58" idx="1"/>
          </p:cNvCxnSpPr>
          <p:nvPr/>
        </p:nvCxnSpPr>
        <p:spPr>
          <a:xfrm>
            <a:off x="5053770" y="3262057"/>
            <a:ext cx="1725853" cy="18702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>
            <a:extLst>
              <a:ext uri="{FF2B5EF4-FFF2-40B4-BE49-F238E27FC236}">
                <a16:creationId xmlns:a16="http://schemas.microsoft.com/office/drawing/2014/main" id="{09C736DF-4131-4D12-A2BA-7A329A7BD5E0}"/>
              </a:ext>
            </a:extLst>
          </p:cNvPr>
          <p:cNvCxnSpPr>
            <a:cxnSpLocks/>
            <a:stCxn id="50" idx="3"/>
            <a:endCxn id="59" idx="1"/>
          </p:cNvCxnSpPr>
          <p:nvPr/>
        </p:nvCxnSpPr>
        <p:spPr>
          <a:xfrm>
            <a:off x="5053770" y="3262057"/>
            <a:ext cx="1751978" cy="1241052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CasellaDiTesto 69">
            <a:extLst>
              <a:ext uri="{FF2B5EF4-FFF2-40B4-BE49-F238E27FC236}">
                <a16:creationId xmlns:a16="http://schemas.microsoft.com/office/drawing/2014/main" id="{D9FC0812-DF5B-45ED-A801-AA4C701BB6EE}"/>
              </a:ext>
            </a:extLst>
          </p:cNvPr>
          <p:cNvSpPr txBox="1"/>
          <p:nvPr/>
        </p:nvSpPr>
        <p:spPr>
          <a:xfrm>
            <a:off x="10095118" y="2275766"/>
            <a:ext cx="1846301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media delle quotazioni dell’ultimo mese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id="{71F6CED9-1498-4793-A717-92EBAE444EB3}"/>
              </a:ext>
            </a:extLst>
          </p:cNvPr>
          <p:cNvSpPr txBox="1"/>
          <p:nvPr/>
        </p:nvSpPr>
        <p:spPr>
          <a:xfrm>
            <a:off x="10095118" y="3164322"/>
            <a:ext cx="1846301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quotazione/eventuali cessioni di titoli simili </a:t>
            </a:r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id="{8A244CB0-B1BE-46AF-9A0E-B56CED4DE171}"/>
              </a:ext>
            </a:extLst>
          </p:cNvPr>
          <p:cNvSpPr txBox="1"/>
          <p:nvPr/>
        </p:nvSpPr>
        <p:spPr>
          <a:xfrm>
            <a:off x="10095118" y="3856778"/>
            <a:ext cx="1846301" cy="1600438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transazioni comparabili o, in assenza, valutazione amministratori eventualmente supportata dal parere di un esperto</a:t>
            </a:r>
          </a:p>
        </p:txBody>
      </p:sp>
      <p:cxnSp>
        <p:nvCxnSpPr>
          <p:cNvPr id="92" name="Connettore 2 91">
            <a:extLst>
              <a:ext uri="{FF2B5EF4-FFF2-40B4-BE49-F238E27FC236}">
                <a16:creationId xmlns:a16="http://schemas.microsoft.com/office/drawing/2014/main" id="{8B16B5A5-313A-4BA1-8269-8D3C23309788}"/>
              </a:ext>
            </a:extLst>
          </p:cNvPr>
          <p:cNvCxnSpPr>
            <a:cxnSpLocks/>
            <a:stCxn id="56" idx="3"/>
          </p:cNvCxnSpPr>
          <p:nvPr/>
        </p:nvCxnSpPr>
        <p:spPr>
          <a:xfrm flipV="1">
            <a:off x="9753109" y="2514002"/>
            <a:ext cx="342010" cy="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ttore 2 94">
            <a:extLst>
              <a:ext uri="{FF2B5EF4-FFF2-40B4-BE49-F238E27FC236}">
                <a16:creationId xmlns:a16="http://schemas.microsoft.com/office/drawing/2014/main" id="{B21D9C38-1330-431C-9F81-6CB4AA1174AC}"/>
              </a:ext>
            </a:extLst>
          </p:cNvPr>
          <p:cNvCxnSpPr>
            <a:cxnSpLocks/>
          </p:cNvCxnSpPr>
          <p:nvPr/>
        </p:nvCxnSpPr>
        <p:spPr>
          <a:xfrm flipV="1">
            <a:off x="9763699" y="3432068"/>
            <a:ext cx="342010" cy="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ttore 2 97">
            <a:extLst>
              <a:ext uri="{FF2B5EF4-FFF2-40B4-BE49-F238E27FC236}">
                <a16:creationId xmlns:a16="http://schemas.microsoft.com/office/drawing/2014/main" id="{D28CE6C0-E938-4B91-B512-EC07E56448AE}"/>
              </a:ext>
            </a:extLst>
          </p:cNvPr>
          <p:cNvCxnSpPr>
            <a:cxnSpLocks/>
          </p:cNvCxnSpPr>
          <p:nvPr/>
        </p:nvCxnSpPr>
        <p:spPr>
          <a:xfrm flipV="1">
            <a:off x="9779234" y="4498121"/>
            <a:ext cx="342010" cy="1"/>
          </a:xfrm>
          <a:prstGeom prst="straightConnector1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asellaDiTesto 39">
            <a:extLst>
              <a:ext uri="{FF2B5EF4-FFF2-40B4-BE49-F238E27FC236}">
                <a16:creationId xmlns:a16="http://schemas.microsoft.com/office/drawing/2014/main" id="{833FC15D-204A-43DA-8F06-E322BD0EF16F}"/>
              </a:ext>
            </a:extLst>
          </p:cNvPr>
          <p:cNvSpPr txBox="1"/>
          <p:nvPr/>
        </p:nvSpPr>
        <p:spPr>
          <a:xfrm>
            <a:off x="6803499" y="1552739"/>
            <a:ext cx="2973486" cy="52322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quando i titoli e le </a:t>
            </a:r>
            <a:r>
              <a:rPr lang="it-IT" sz="1400">
                <a:latin typeface="Times New Roman" panose="02020603050405020304" pitchFamily="18" charset="0"/>
                <a:cs typeface="Times New Roman" panose="02020603050405020304" pitchFamily="18" charset="0"/>
              </a:rPr>
              <a:t>partecipazioni non sono </a:t>
            </a:r>
            <a:r>
              <a:rPr lang="it-IT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singolarmente individuabili</a:t>
            </a:r>
          </a:p>
        </p:txBody>
      </p:sp>
    </p:spTree>
    <p:extLst>
      <p:ext uri="{BB962C8B-B14F-4D97-AF65-F5344CB8AC3E}">
        <p14:creationId xmlns:p14="http://schemas.microsoft.com/office/powerpoint/2010/main" val="19213288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461</Words>
  <Application>Microsoft Macintosh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La valutazione dei titoli di debito e delle partecipazioni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Titoli e partecipazioni</dc:title>
  <dc:creator>Sabrina Maci</dc:creator>
  <cp:lastModifiedBy>Alessandro Cortesi</cp:lastModifiedBy>
  <cp:revision>43</cp:revision>
  <cp:lastPrinted>2019-03-26T17:31:14Z</cp:lastPrinted>
  <dcterms:created xsi:type="dcterms:W3CDTF">2019-03-25T16:59:25Z</dcterms:created>
  <dcterms:modified xsi:type="dcterms:W3CDTF">2019-03-26T20:30:13Z</dcterms:modified>
</cp:coreProperties>
</file>