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99" r:id="rId3"/>
    <p:sldId id="300" r:id="rId4"/>
    <p:sldId id="260" r:id="rId5"/>
    <p:sldId id="259" r:id="rId6"/>
    <p:sldId id="261" r:id="rId7"/>
    <p:sldId id="262" r:id="rId8"/>
    <p:sldId id="263" r:id="rId9"/>
    <p:sldId id="301" r:id="rId10"/>
    <p:sldId id="290" r:id="rId11"/>
    <p:sldId id="312" r:id="rId12"/>
    <p:sldId id="264" r:id="rId13"/>
    <p:sldId id="308" r:id="rId14"/>
    <p:sldId id="265" r:id="rId15"/>
    <p:sldId id="311" r:id="rId16"/>
    <p:sldId id="310" r:id="rId17"/>
    <p:sldId id="266" r:id="rId18"/>
    <p:sldId id="268" r:id="rId19"/>
    <p:sldId id="296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3BAD4-8056-EE44-B4F4-C6D8A749E9BD}" type="datetimeFigureOut">
              <a:rPr lang="it-IT" smtClean="0"/>
              <a:t>11/02/19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294FB-B5AB-6848-99E1-D7904EDAF6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6296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6A732-F93C-574E-9EF0-BC7C6070B1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43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6A732-F93C-574E-9EF0-BC7C6070B1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16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4974E-1AFC-D840-BBAC-2B79D8643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D0C9FE-F0C7-6C4D-B6A8-0A6FA2965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A958F-3BF5-3146-A700-C0D8E9EC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C2DC-DB67-F64C-A4B4-FA6117906090}" type="datetimeFigureOut">
              <a:rPr lang="it-IT" smtClean="0"/>
              <a:t>11/02/19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38D39-CC5A-384A-A36F-0DE68E65A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6E03C-6183-094C-8873-BB51C965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7CE7-3CC1-6D4D-9824-FCA9D4ADFD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4889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B9586-175D-3B41-A966-22AD6CB9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D7146F-7E1C-B140-8F86-2A0334E183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B4A44-31C8-5B4F-9DC6-B687B0C47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C2DC-DB67-F64C-A4B4-FA6117906090}" type="datetimeFigureOut">
              <a:rPr lang="it-IT" smtClean="0"/>
              <a:t>11/02/19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A5F41-276D-9E43-9875-60B793A9B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315EA-4926-1046-B44F-BDF7FBED2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7CE7-3CC1-6D4D-9824-FCA9D4ADFD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0930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1A5616-56C5-2F4A-A187-C37072AECF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9D7DF1-43CB-614C-BF8E-10FA29513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687EE-DA87-BC41-885B-D648B84D1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C2DC-DB67-F64C-A4B4-FA6117906090}" type="datetimeFigureOut">
              <a:rPr lang="it-IT" smtClean="0"/>
              <a:t>11/02/19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DEA47-B8CE-AB45-B554-3A8B0E14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B72B0-BCCC-B440-A5E7-141BB67C7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7CE7-3CC1-6D4D-9824-FCA9D4ADFD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440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30D1-3209-4B44-8473-D47797A6F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AD637-243F-2147-BC0D-DC5CE7ABB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EBD10-207E-4D44-9849-C7606FA25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C2DC-DB67-F64C-A4B4-FA6117906090}" type="datetimeFigureOut">
              <a:rPr lang="it-IT" smtClean="0"/>
              <a:t>11/02/19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5D9CA-9C8B-9646-A4F6-A5CB5B133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BBD51-BD8B-7E44-A3FC-0A8422E4C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7CE7-3CC1-6D4D-9824-FCA9D4ADFD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25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F5108-2F6C-BF43-B536-19F4083E8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E60E3-7938-2441-86E2-FE0FB6AD2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B24E5-E991-2A4A-AF34-EE71F6E0A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C2DC-DB67-F64C-A4B4-FA6117906090}" type="datetimeFigureOut">
              <a:rPr lang="it-IT" smtClean="0"/>
              <a:t>11/02/19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1E43E-383D-B74A-B017-B77D4B436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689FE-0D22-CD42-8CC2-4DA8D8463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7CE7-3CC1-6D4D-9824-FCA9D4ADFD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25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5A93F-F3EC-D141-B047-E0D32AB83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C532C-BDF1-D044-B58B-B0DE529375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40EA94-A5F4-E840-8FE6-10A4867DC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7FCA79-4C43-614D-8636-79E961F76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C2DC-DB67-F64C-A4B4-FA6117906090}" type="datetimeFigureOut">
              <a:rPr lang="it-IT" smtClean="0"/>
              <a:t>11/02/19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191D7-C758-D147-B83B-649DE7F5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BEC8CE-4CE3-8640-B556-08AD2281C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7CE7-3CC1-6D4D-9824-FCA9D4ADFD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9537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05D55-03CF-2649-BBCD-16A2D857F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6E6D3-4A19-DB4F-87CE-9A4474A8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D0AC7-FD7C-4B44-8296-C6352BCE6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D62EDF-89FE-0B49-8180-DF048E9420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01FF72-23E3-8A4B-9D8C-ACF7ADEAF6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4ABE0-BE7E-8142-B73A-C243B2AF8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C2DC-DB67-F64C-A4B4-FA6117906090}" type="datetimeFigureOut">
              <a:rPr lang="it-IT" smtClean="0"/>
              <a:t>11/02/19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0EC540-0F42-D44A-8E69-C0C51EFB7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40DA94-D330-9A4E-88DB-30A98AB37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7CE7-3CC1-6D4D-9824-FCA9D4ADFD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7125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ECC5F-19F2-344F-9B79-7D422E26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58EE6A-4661-2849-A0EB-5095C74E6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C2DC-DB67-F64C-A4B4-FA6117906090}" type="datetimeFigureOut">
              <a:rPr lang="it-IT" smtClean="0"/>
              <a:t>11/02/19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B4C68B-DEC8-7645-A7EF-908596AC3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AAA14E-4D38-C04B-B932-E367E72B2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7CE7-3CC1-6D4D-9824-FCA9D4ADFD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826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FBC5B5-2F3B-274C-BBBD-214C3CF18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C2DC-DB67-F64C-A4B4-FA6117906090}" type="datetimeFigureOut">
              <a:rPr lang="it-IT" smtClean="0"/>
              <a:t>11/02/19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9AC537-A116-0345-A659-AB802B5A8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E9F36-9C6D-5647-9349-1BBA1641B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7CE7-3CC1-6D4D-9824-FCA9D4ADFD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046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50140-A198-304D-8242-643097ABB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AAD5F-4E18-B043-8D9A-83A912E1F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A2930D-2EF9-5E48-B83E-16EE41F4C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AD064-3700-0548-A993-6709B7D9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C2DC-DB67-F64C-A4B4-FA6117906090}" type="datetimeFigureOut">
              <a:rPr lang="it-IT" smtClean="0"/>
              <a:t>11/02/19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60528-6C3F-274A-A7D7-22A6DA7C2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A4E9A3-181B-3A43-8378-DC7BA80D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7CE7-3CC1-6D4D-9824-FCA9D4ADFD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1284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85D86-F665-7645-9624-5E678A8E0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2C0008-8C39-6548-AA17-D85F2829D9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8F9D2F-5115-A54F-B166-7CC9DECF1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666A69-8A56-264B-A602-AC8449B7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C2DC-DB67-F64C-A4B4-FA6117906090}" type="datetimeFigureOut">
              <a:rPr lang="it-IT" smtClean="0"/>
              <a:t>11/02/19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736D56-267D-434F-86F6-0D5680C6D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852D04-8C32-1A4C-948E-AEBD9C722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7CE7-3CC1-6D4D-9824-FCA9D4ADFD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548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8D9B27-BC80-0E41-AD3F-530A94E97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83800-6F22-DD47-8815-F53412908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7D05B-8A99-8940-8251-AF2D29402B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8C2DC-DB67-F64C-A4B4-FA6117906090}" type="datetimeFigureOut">
              <a:rPr lang="it-IT" smtClean="0"/>
              <a:t>11/02/19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B6786-5C6C-B749-BD0A-E968E94602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D1116-D10C-C241-8D9F-4F1A5F5B7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F7CE7-3CC1-6D4D-9824-FCA9D4ADFD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773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rs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.docx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4882" y="1964766"/>
            <a:ext cx="8262471" cy="1747744"/>
          </a:xfrm>
        </p:spPr>
        <p:txBody>
          <a:bodyPr>
            <a:normAutofit fontScale="90000"/>
          </a:bodyPr>
          <a:lstStyle/>
          <a:p>
            <a:r>
              <a:rPr lang="en-US" dirty="0"/>
              <a:t>A86045 Accounting and Financial Reporting (2018/2019)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Session 1</a:t>
            </a:r>
          </a:p>
          <a:p>
            <a:r>
              <a:rPr lang="en-US" dirty="0"/>
              <a:t>Financial reporting under IFRS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2450" y="5816756"/>
            <a:ext cx="2912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Paul G. Smith B.A., F.C.A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9943" y="238136"/>
            <a:ext cx="1641032" cy="109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56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Session 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86045 Accounting and Financial Reporting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94486" y="2028140"/>
            <a:ext cx="51560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At the end of this session students will be able to:</a:t>
            </a:r>
          </a:p>
          <a:p>
            <a:pPr marL="285750" indent="-285750">
              <a:buFont typeface="Arial"/>
              <a:buChar char="•"/>
            </a:pPr>
            <a:r>
              <a:rPr lang="en-US" b="1" i="1" dirty="0">
                <a:solidFill>
                  <a:srgbClr val="3366FF"/>
                </a:solidFill>
              </a:rPr>
              <a:t>Understand</a:t>
            </a:r>
            <a:r>
              <a:rPr lang="en-US" i="1" dirty="0"/>
              <a:t> why there is a need for consistent international financial reporting</a:t>
            </a:r>
          </a:p>
          <a:p>
            <a:pPr marL="285750" indent="-285750">
              <a:buFont typeface="Arial"/>
              <a:buChar char="•"/>
            </a:pPr>
            <a:r>
              <a:rPr lang="en-US" i="1" dirty="0"/>
              <a:t>Be able to </a:t>
            </a:r>
            <a:r>
              <a:rPr lang="en-US" b="1" i="1" dirty="0">
                <a:solidFill>
                  <a:srgbClr val="3366FF"/>
                </a:solidFill>
              </a:rPr>
              <a:t>identify</a:t>
            </a:r>
            <a:r>
              <a:rPr lang="en-US" i="1" dirty="0"/>
              <a:t> the international accounting standards currently in force</a:t>
            </a:r>
          </a:p>
          <a:p>
            <a:pPr marL="285750" indent="-285750">
              <a:buFont typeface="Arial"/>
              <a:buChar char="•"/>
            </a:pPr>
            <a:r>
              <a:rPr lang="en-US" b="1" i="1" dirty="0">
                <a:solidFill>
                  <a:srgbClr val="3366FF"/>
                </a:solidFill>
              </a:rPr>
              <a:t>Know</a:t>
            </a:r>
            <a:r>
              <a:rPr lang="en-US" i="1" dirty="0">
                <a:solidFill>
                  <a:srgbClr val="3366FF"/>
                </a:solidFill>
              </a:rPr>
              <a:t> </a:t>
            </a:r>
            <a:r>
              <a:rPr lang="en-US" i="1" dirty="0"/>
              <a:t>what the 5 components of financials statements required by IAS1 are, the alternate presentations available for these and, understand the purpose of each of these</a:t>
            </a:r>
          </a:p>
          <a:p>
            <a:pPr marL="285750" indent="-285750">
              <a:buFont typeface="Arial"/>
              <a:buChar char="•"/>
            </a:pPr>
            <a:r>
              <a:rPr lang="en-US" b="1" i="1" dirty="0">
                <a:solidFill>
                  <a:srgbClr val="3366FF"/>
                </a:solidFill>
              </a:rPr>
              <a:t>Understand</a:t>
            </a:r>
            <a:r>
              <a:rPr lang="en-US" i="1" dirty="0"/>
              <a:t> how the financial statements interlink with each other.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5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8052" y="274638"/>
            <a:ext cx="6472748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Evolution of Accounting Standards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86045 Accounting and Financial Reporting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613339" y="2245972"/>
          <a:ext cx="7325418" cy="2939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0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0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0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09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09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09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28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1970s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1980s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1990s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36">
                <a:tc>
                  <a:txBody>
                    <a:bodyPr/>
                    <a:lstStyle/>
                    <a:p>
                      <a:r>
                        <a:rPr lang="en-US" dirty="0"/>
                        <a:t>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FAS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FAS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FAS 168</a:t>
                      </a:r>
                    </a:p>
                    <a:p>
                      <a:r>
                        <a:rPr lang="en-US" sz="1400" dirty="0"/>
                        <a:t>Codification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536">
                <a:tc>
                  <a:txBody>
                    <a:bodyPr/>
                    <a:lstStyle/>
                    <a:p>
                      <a:r>
                        <a:rPr lang="en-US" dirty="0"/>
                        <a:t>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SSAP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SSAP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SSAP 25</a:t>
                      </a:r>
                    </a:p>
                    <a:p>
                      <a:r>
                        <a:rPr lang="en-US" sz="1400" dirty="0"/>
                        <a:t>FRS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FRS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536">
                <a:tc>
                  <a:txBody>
                    <a:bodyPr/>
                    <a:lstStyle/>
                    <a:p>
                      <a:r>
                        <a:rPr lang="en-US" dirty="0"/>
                        <a:t>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IAS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IAS 41</a:t>
                      </a:r>
                    </a:p>
                    <a:p>
                      <a:r>
                        <a:rPr lang="en-US" sz="1400" dirty="0"/>
                        <a:t>IFRS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IFRS 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536">
                <a:tc>
                  <a:txBody>
                    <a:bodyPr/>
                    <a:lstStyle/>
                    <a:p>
                      <a:r>
                        <a:rPr lang="en-US" dirty="0"/>
                        <a:t>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IV &amp; VII</a:t>
                      </a:r>
                    </a:p>
                    <a:p>
                      <a:r>
                        <a:rPr lang="en-US" sz="1400" dirty="0"/>
                        <a:t>Directives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dirty="0"/>
                        <a:t>IFRS Endorsed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536">
                <a:tc>
                  <a:txBody>
                    <a:bodyPr/>
                    <a:lstStyle/>
                    <a:p>
                      <a:r>
                        <a:rPr lang="en-US" dirty="0"/>
                        <a:t>OIC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OIC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OIC 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4369668" y="2818589"/>
            <a:ext cx="3174132" cy="67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485359" y="3029135"/>
            <a:ext cx="1324356" cy="20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417209" y="3348348"/>
            <a:ext cx="192201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753509" y="3531727"/>
            <a:ext cx="3056206" cy="67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294962" y="3850939"/>
            <a:ext cx="3248839" cy="135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077201" y="4061485"/>
            <a:ext cx="173251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8627983" y="4564076"/>
            <a:ext cx="1181733" cy="67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2664983" y="5216087"/>
          <a:ext cx="7273776" cy="100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2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2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22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22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136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Self-regulated</a:t>
                      </a:r>
                      <a:r>
                        <a:rPr lang="en-US" sz="1200" baseline="0" dirty="0"/>
                        <a:t> professions.</a:t>
                      </a:r>
                    </a:p>
                    <a:p>
                      <a:r>
                        <a:rPr lang="en-US" sz="1200" dirty="0"/>
                        <a:t>Mainly national standards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High inflation</a:t>
                      </a:r>
                    </a:p>
                    <a:p>
                      <a:r>
                        <a:rPr lang="en-US" sz="1200" dirty="0"/>
                        <a:t>Growth in capital markets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Hi-tech, Dotcom boom</a:t>
                      </a:r>
                    </a:p>
                    <a:p>
                      <a:r>
                        <a:rPr lang="en-US" sz="1200" dirty="0"/>
                        <a:t>Private equity</a:t>
                      </a:r>
                    </a:p>
                    <a:p>
                      <a:r>
                        <a:rPr lang="en-US" sz="1200" dirty="0"/>
                        <a:t>Globalization</a:t>
                      </a:r>
                    </a:p>
                    <a:p>
                      <a:r>
                        <a:rPr lang="en-US" sz="1200" dirty="0"/>
                        <a:t>Internet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Financial engineering</a:t>
                      </a:r>
                    </a:p>
                    <a:p>
                      <a:r>
                        <a:rPr lang="en-US" sz="1200" dirty="0"/>
                        <a:t>Financial Crash</a:t>
                      </a:r>
                    </a:p>
                    <a:p>
                      <a:r>
                        <a:rPr lang="en-US" sz="1200" dirty="0"/>
                        <a:t>Regulation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Governments search for revenues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7982656" y="4898274"/>
            <a:ext cx="173251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50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53420" y="274638"/>
            <a:ext cx="6457380" cy="1143000"/>
          </a:xfrm>
        </p:spPr>
        <p:txBody>
          <a:bodyPr>
            <a:noAutofit/>
          </a:bodyPr>
          <a:lstStyle/>
          <a:p>
            <a:r>
              <a:rPr lang="en-US" sz="3600" dirty="0"/>
              <a:t>The development of accounting standards– a response to the evolution of business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81200" y="1606850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sz="1800" dirty="0"/>
              <a:t>Cash accounting</a:t>
            </a:r>
          </a:p>
          <a:p>
            <a:r>
              <a:rPr lang="en-US" sz="1800" dirty="0"/>
              <a:t>Accruals accounting</a:t>
            </a:r>
          </a:p>
          <a:p>
            <a:r>
              <a:rPr lang="en-US" sz="1800" dirty="0"/>
              <a:t>Mergers and acquisitions/Joint ventures</a:t>
            </a:r>
          </a:p>
          <a:p>
            <a:r>
              <a:rPr lang="en-US" sz="1800" dirty="0"/>
              <a:t>International trade/Barter arrangements</a:t>
            </a:r>
          </a:p>
          <a:p>
            <a:r>
              <a:rPr lang="en-US" sz="1800" dirty="0"/>
              <a:t>International stakeholders</a:t>
            </a:r>
          </a:p>
          <a:p>
            <a:r>
              <a:rPr lang="en-US" sz="1800" dirty="0"/>
              <a:t>Inflation/hyperinflation</a:t>
            </a:r>
          </a:p>
          <a:p>
            <a:r>
              <a:rPr lang="en-US" sz="1800" dirty="0"/>
              <a:t>Foreign investments/Operations/Cross-border acquisitions</a:t>
            </a:r>
          </a:p>
          <a:p>
            <a:r>
              <a:rPr lang="en-US" sz="1800" dirty="0"/>
              <a:t>Investment incentives by Government</a:t>
            </a:r>
          </a:p>
          <a:p>
            <a:r>
              <a:rPr lang="en-US" sz="1800" dirty="0"/>
              <a:t>Venture capital/Private Equity</a:t>
            </a:r>
          </a:p>
          <a:p>
            <a:r>
              <a:rPr lang="en-US" sz="1800" dirty="0"/>
              <a:t>Diversification/Conglomerates</a:t>
            </a:r>
          </a:p>
          <a:p>
            <a:r>
              <a:rPr lang="en-US" sz="1800" dirty="0"/>
              <a:t>Leasing</a:t>
            </a:r>
          </a:p>
          <a:p>
            <a:r>
              <a:rPr lang="en-US" sz="1800" dirty="0"/>
              <a:t>Global Capital Markets/Corporate Finance</a:t>
            </a:r>
          </a:p>
          <a:p>
            <a:r>
              <a:rPr lang="en-US" sz="1800" dirty="0"/>
              <a:t>Pensions and OPEBS</a:t>
            </a:r>
          </a:p>
          <a:p>
            <a:r>
              <a:rPr lang="en-US" sz="1800" dirty="0"/>
              <a:t>Stock options</a:t>
            </a:r>
          </a:p>
          <a:p>
            <a:r>
              <a:rPr lang="en-US" sz="1800" dirty="0"/>
              <a:t>Corporate failures/restructurings</a:t>
            </a:r>
          </a:p>
          <a:p>
            <a:r>
              <a:rPr lang="en-US" sz="1800" dirty="0"/>
              <a:t>Financial instruments/Risk Management</a:t>
            </a:r>
          </a:p>
          <a:p>
            <a:r>
              <a:rPr lang="en-US" sz="1800" dirty="0"/>
              <a:t>Multiple element arrangements</a:t>
            </a:r>
          </a:p>
          <a:p>
            <a:r>
              <a:rPr lang="en-US" sz="1800" dirty="0"/>
              <a:t>Governments’ need for tax revenues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Accounting scandals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86045 Accounting and Financial Reporting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16230" y="2628878"/>
            <a:ext cx="2889550" cy="2031325"/>
          </a:xfrm>
          <a:prstGeom prst="rect">
            <a:avLst/>
          </a:prstGeom>
          <a:solidFill>
            <a:srgbClr val="CCFFCC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Growing need for consistency and comparability for the various stakeholders of companies’:</a:t>
            </a:r>
          </a:p>
          <a:p>
            <a:pPr algn="ctr"/>
            <a:r>
              <a:rPr lang="en-US" i="1" dirty="0">
                <a:solidFill>
                  <a:srgbClr val="3366FF"/>
                </a:solidFill>
              </a:rPr>
              <a:t>Performance</a:t>
            </a:r>
          </a:p>
          <a:p>
            <a:pPr algn="ctr"/>
            <a:r>
              <a:rPr lang="en-US" i="1" dirty="0">
                <a:solidFill>
                  <a:srgbClr val="3366FF"/>
                </a:solidFill>
              </a:rPr>
              <a:t>Financial Position</a:t>
            </a:r>
          </a:p>
          <a:p>
            <a:pPr algn="ctr"/>
            <a:r>
              <a:rPr lang="en-US" i="1" dirty="0">
                <a:solidFill>
                  <a:srgbClr val="3366FF"/>
                </a:solidFill>
              </a:rPr>
              <a:t>Cash Flows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9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Scandals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86045 Accounting and Financial Reporting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301" y="1154520"/>
            <a:ext cx="484621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57779" y="2899834"/>
            <a:ext cx="1636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Not to mention other recent scandals: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/>
              <a:t>Rolls Royce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/>
              <a:t>FIFA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/>
              <a:t>BT Italy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/>
              <a:t>HBOS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31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630" y="274638"/>
            <a:ext cx="6795171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Users of IFRS - Stakeholder needs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86045 Accounting and Financial Reporting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048000" y="1397000"/>
          <a:ext cx="6096000" cy="4079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Stakeholder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Needs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Shareholders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Stewardship</a:t>
                      </a:r>
                      <a:r>
                        <a:rPr lang="en-US" sz="1400" baseline="0" dirty="0"/>
                        <a:t> of management, Returns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Creditors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Safe to sell to?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Banks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Safe</a:t>
                      </a:r>
                      <a:r>
                        <a:rPr lang="en-US" sz="1400" baseline="0" dirty="0"/>
                        <a:t> to lend to? Need to recall loan?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Customers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Safe source of supply?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Tax authorities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Share of profits, Sales taxes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Employees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Profit sharing, job stability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Bonus calculation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Sales force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Commissions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Credit rating agencies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Assign rating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Potential investors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Future prospects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1" y="5455116"/>
            <a:ext cx="6894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How do you think that you might need to use published financial statements in the future?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1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Motives of Preparers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86045 Accounting and Financial Reporting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3527583" y="2098661"/>
            <a:ext cx="1100234" cy="5773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Owner</a:t>
            </a:r>
          </a:p>
          <a:p>
            <a:pPr algn="ctr"/>
            <a:r>
              <a:rPr lang="en-US" sz="1400" dirty="0"/>
              <a:t>Manager</a:t>
            </a:r>
          </a:p>
        </p:txBody>
      </p:sp>
      <p:sp>
        <p:nvSpPr>
          <p:cNvPr id="7" name="Rectangle 6"/>
          <p:cNvSpPr/>
          <p:nvPr/>
        </p:nvSpPr>
        <p:spPr>
          <a:xfrm>
            <a:off x="4884352" y="2098661"/>
            <a:ext cx="1100234" cy="5773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2 or more</a:t>
            </a:r>
          </a:p>
          <a:p>
            <a:pPr algn="ctr"/>
            <a:r>
              <a:rPr lang="en-US" sz="1400" dirty="0"/>
              <a:t>Owner</a:t>
            </a:r>
          </a:p>
          <a:p>
            <a:pPr algn="ctr"/>
            <a:r>
              <a:rPr lang="en-US" sz="1400" dirty="0"/>
              <a:t>Managers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6241121" y="2101642"/>
            <a:ext cx="1100234" cy="5773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Family</a:t>
            </a:r>
          </a:p>
          <a:p>
            <a:pPr algn="ctr"/>
            <a:r>
              <a:rPr lang="en-US" sz="1400" dirty="0"/>
              <a:t>Owned &amp; </a:t>
            </a:r>
          </a:p>
          <a:p>
            <a:pPr algn="ctr"/>
            <a:r>
              <a:rPr lang="en-US" sz="1400" dirty="0"/>
              <a:t>Managed</a:t>
            </a:r>
          </a:p>
        </p:txBody>
      </p:sp>
      <p:sp>
        <p:nvSpPr>
          <p:cNvPr id="9" name="Rectangle 8"/>
          <p:cNvSpPr/>
          <p:nvPr/>
        </p:nvSpPr>
        <p:spPr>
          <a:xfrm>
            <a:off x="7597890" y="2098661"/>
            <a:ext cx="1100234" cy="5773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Publicly</a:t>
            </a:r>
          </a:p>
          <a:p>
            <a:pPr algn="ctr"/>
            <a:r>
              <a:rPr lang="en-US" sz="1400" dirty="0"/>
              <a:t>Owned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07151" y="2838135"/>
            <a:ext cx="1100234" cy="5773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Board of Directors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07151" y="3567836"/>
            <a:ext cx="1100234" cy="5773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Managers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23767" y="1568902"/>
            <a:ext cx="1195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Sole Trader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8813" y="1555318"/>
            <a:ext cx="1195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Partnership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50112" y="1444805"/>
            <a:ext cx="1195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Private Limited Company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70208" y="1541734"/>
            <a:ext cx="1195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Public Limited Company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2199504" y="4358217"/>
          <a:ext cx="6566083" cy="1630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3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1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1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6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32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Tax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Income/</a:t>
                      </a:r>
                      <a:r>
                        <a:rPr lang="en-US" sz="1400" dirty="0"/>
                        <a:t>Dividends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1400" b="0" dirty="0"/>
                    </a:p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1400" b="0" dirty="0"/>
                    </a:p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1400" b="0" dirty="0"/>
                    </a:p>
                    <a:p>
                      <a:pPr algn="ctr"/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Stewardship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Share Price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84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497667" y="4663723"/>
            <a:ext cx="3005666" cy="16277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GAAP?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86045 Accounting and Financial Reporting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968213" y="2138680"/>
          <a:ext cx="6388276" cy="2316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2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46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Generally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Accepted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Accounting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Principles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68213" y="4814145"/>
            <a:ext cx="2460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 GAAP</a:t>
            </a:r>
          </a:p>
          <a:p>
            <a:r>
              <a:rPr lang="en-US" dirty="0"/>
              <a:t>UK GAAP</a:t>
            </a:r>
          </a:p>
          <a:p>
            <a:r>
              <a:rPr lang="en-US" dirty="0"/>
              <a:t>Italian GAAP</a:t>
            </a:r>
          </a:p>
          <a:p>
            <a:r>
              <a:rPr lang="en-US" dirty="0"/>
              <a:t>International GAAP</a:t>
            </a:r>
          </a:p>
          <a:p>
            <a:r>
              <a:rPr lang="is-IS" dirty="0"/>
              <a:t>Any Jurisdiction  GAAP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92587" y="1762687"/>
            <a:ext cx="306176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366FF"/>
                </a:solidFill>
              </a:rPr>
              <a:t>Standard setters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Legislators/Governments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Company Law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EU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Accounting bodies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IASB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OIC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FASB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Stock Exchanges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CONSOB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SEC</a:t>
            </a:r>
          </a:p>
        </p:txBody>
      </p:sp>
      <p:sp>
        <p:nvSpPr>
          <p:cNvPr id="9" name="Rectangle 8"/>
          <p:cNvSpPr/>
          <p:nvPr/>
        </p:nvSpPr>
        <p:spPr>
          <a:xfrm>
            <a:off x="6683603" y="5266307"/>
            <a:ext cx="3743372" cy="10251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IFRS Required for all Public Interest Entities in the EU since 01.01.2005. </a:t>
            </a:r>
          </a:p>
          <a:p>
            <a:pPr algn="ctr"/>
            <a:r>
              <a:rPr lang="en-US" dirty="0"/>
              <a:t>IFRS Allowed for Foreign Private Issuers in the US.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46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629" y="274638"/>
            <a:ext cx="6795171" cy="1143000"/>
          </a:xfrm>
        </p:spPr>
        <p:txBody>
          <a:bodyPr>
            <a:normAutofit/>
          </a:bodyPr>
          <a:lstStyle/>
          <a:p>
            <a:r>
              <a:rPr lang="en-US" sz="3600" dirty="0"/>
              <a:t>The Current List of IAS and IFRS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86045 Accounting and Financial Reporting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2925" y="6136031"/>
            <a:ext cx="72250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Warning! Not all IASs and IFRSs have been endorsed by the EU. Latest position can be found at </a:t>
            </a:r>
            <a:r>
              <a:rPr lang="en-US" sz="1200" b="1" dirty="0" err="1">
                <a:solidFill>
                  <a:srgbClr val="FF0000"/>
                </a:solidFill>
              </a:rPr>
              <a:t>www.efrag.org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9667" y="2596445"/>
            <a:ext cx="165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SM1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9167" y="2596445"/>
            <a:ext cx="1418166" cy="7549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1486D44-C4B8-224D-AEA1-563C52B6CC0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77449" y="1324534"/>
          <a:ext cx="3155179" cy="45892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916">
                  <a:extLst>
                    <a:ext uri="{9D8B030D-6E8A-4147-A177-3AD203B41FA5}">
                      <a16:colId xmlns:a16="http://schemas.microsoft.com/office/drawing/2014/main" val="1578113222"/>
                    </a:ext>
                  </a:extLst>
                </a:gridCol>
                <a:gridCol w="260100">
                  <a:extLst>
                    <a:ext uri="{9D8B030D-6E8A-4147-A177-3AD203B41FA5}">
                      <a16:colId xmlns:a16="http://schemas.microsoft.com/office/drawing/2014/main" val="223393672"/>
                    </a:ext>
                  </a:extLst>
                </a:gridCol>
                <a:gridCol w="260100">
                  <a:extLst>
                    <a:ext uri="{9D8B030D-6E8A-4147-A177-3AD203B41FA5}">
                      <a16:colId xmlns:a16="http://schemas.microsoft.com/office/drawing/2014/main" val="41269587"/>
                    </a:ext>
                  </a:extLst>
                </a:gridCol>
                <a:gridCol w="260100">
                  <a:extLst>
                    <a:ext uri="{9D8B030D-6E8A-4147-A177-3AD203B41FA5}">
                      <a16:colId xmlns:a16="http://schemas.microsoft.com/office/drawing/2014/main" val="3385485703"/>
                    </a:ext>
                  </a:extLst>
                </a:gridCol>
                <a:gridCol w="260100">
                  <a:extLst>
                    <a:ext uri="{9D8B030D-6E8A-4147-A177-3AD203B41FA5}">
                      <a16:colId xmlns:a16="http://schemas.microsoft.com/office/drawing/2014/main" val="874410437"/>
                    </a:ext>
                  </a:extLst>
                </a:gridCol>
                <a:gridCol w="260100">
                  <a:extLst>
                    <a:ext uri="{9D8B030D-6E8A-4147-A177-3AD203B41FA5}">
                      <a16:colId xmlns:a16="http://schemas.microsoft.com/office/drawing/2014/main" val="204649729"/>
                    </a:ext>
                  </a:extLst>
                </a:gridCol>
                <a:gridCol w="395646">
                  <a:extLst>
                    <a:ext uri="{9D8B030D-6E8A-4147-A177-3AD203B41FA5}">
                      <a16:colId xmlns:a16="http://schemas.microsoft.com/office/drawing/2014/main" val="122199678"/>
                    </a:ext>
                  </a:extLst>
                </a:gridCol>
                <a:gridCol w="260100">
                  <a:extLst>
                    <a:ext uri="{9D8B030D-6E8A-4147-A177-3AD203B41FA5}">
                      <a16:colId xmlns:a16="http://schemas.microsoft.com/office/drawing/2014/main" val="1947459645"/>
                    </a:ext>
                  </a:extLst>
                </a:gridCol>
                <a:gridCol w="43961">
                  <a:extLst>
                    <a:ext uri="{9D8B030D-6E8A-4147-A177-3AD203B41FA5}">
                      <a16:colId xmlns:a16="http://schemas.microsoft.com/office/drawing/2014/main" val="1360995156"/>
                    </a:ext>
                  </a:extLst>
                </a:gridCol>
                <a:gridCol w="32756">
                  <a:extLst>
                    <a:ext uri="{9D8B030D-6E8A-4147-A177-3AD203B41FA5}">
                      <a16:colId xmlns:a16="http://schemas.microsoft.com/office/drawing/2014/main" val="2789714718"/>
                    </a:ext>
                  </a:extLst>
                </a:gridCol>
                <a:gridCol w="260100">
                  <a:extLst>
                    <a:ext uri="{9D8B030D-6E8A-4147-A177-3AD203B41FA5}">
                      <a16:colId xmlns:a16="http://schemas.microsoft.com/office/drawing/2014/main" val="3165348171"/>
                    </a:ext>
                  </a:extLst>
                </a:gridCol>
                <a:gridCol w="260100">
                  <a:extLst>
                    <a:ext uri="{9D8B030D-6E8A-4147-A177-3AD203B41FA5}">
                      <a16:colId xmlns:a16="http://schemas.microsoft.com/office/drawing/2014/main" val="558914169"/>
                    </a:ext>
                  </a:extLst>
                </a:gridCol>
                <a:gridCol w="260100">
                  <a:extLst>
                    <a:ext uri="{9D8B030D-6E8A-4147-A177-3AD203B41FA5}">
                      <a16:colId xmlns:a16="http://schemas.microsoft.com/office/drawing/2014/main" val="1750270792"/>
                    </a:ext>
                  </a:extLst>
                </a:gridCol>
              </a:tblGrid>
              <a:tr h="63746"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992892202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Date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400" u="none" strike="noStrike">
                          <a:effectLst/>
                        </a:rPr>
                        <a:t>Effective Date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844775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Standard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Issued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2419379948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3777325797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IFRS 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" sz="400" u="none" strike="noStrike">
                          <a:effectLst/>
                        </a:rPr>
                        <a:t>First-time adoption of International Financial Reporting Standards</a:t>
                      </a:r>
                      <a:endParaRPr lang="en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Nov 2008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From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July 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400" u="none" strike="noStrike">
                          <a:effectLst/>
                        </a:rPr>
                        <a:t>2009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1394222479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IFRS 2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Share-Based Payment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Feb 2004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From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January 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400" u="none" strike="noStrike">
                          <a:effectLst/>
                        </a:rPr>
                        <a:t>2005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206574252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IFRS 3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Business Combinations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Jan 2008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From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July 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400" u="none" strike="noStrike">
                          <a:effectLst/>
                        </a:rPr>
                        <a:t>2009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3308014832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IFRS 4 </a:t>
                      </a:r>
                      <a:endParaRPr lang="it-IT" sz="400" b="0" i="0" u="none" strike="noStrike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" sz="400" u="none" strike="noStrike">
                          <a:effectLst/>
                        </a:rPr>
                        <a:t>Insurance Contracts (Will be superceded by IFRS 17)</a:t>
                      </a:r>
                      <a:endParaRPr lang="en" sz="400" b="0" i="0" u="none" strike="noStrike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Dec 2005</a:t>
                      </a:r>
                      <a:endParaRPr lang="it-IT" sz="400" b="0" i="0" u="none" strike="noStrike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From</a:t>
                      </a:r>
                      <a:endParaRPr lang="it-IT" sz="400" b="0" i="0" u="none" strike="noStrike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January 1</a:t>
                      </a:r>
                      <a:endParaRPr lang="it-IT" sz="400" b="0" i="0" u="none" strike="noStrike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400" u="none" strike="noStrike">
                          <a:effectLst/>
                        </a:rPr>
                        <a:t>2005</a:t>
                      </a:r>
                      <a:endParaRPr lang="it-IT" sz="400" b="0" i="0" u="none" strike="noStrike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2122682626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IFRS 5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" sz="400" u="none" strike="noStrike">
                          <a:effectLst/>
                        </a:rPr>
                        <a:t>Non-current Assets Held for Sale and Discontinued Operations</a:t>
                      </a:r>
                      <a:endParaRPr lang="en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Mar 2004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From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January 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400" u="none" strike="noStrike">
                          <a:effectLst/>
                        </a:rPr>
                        <a:t>2005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3498652983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IFRS 6 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" sz="400" u="none" strike="noStrike">
                          <a:effectLst/>
                        </a:rPr>
                        <a:t>Exploration for and Evaluation of Mineral Resource</a:t>
                      </a:r>
                      <a:endParaRPr lang="en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Dec 2004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From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January 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400" u="none" strike="noStrike">
                          <a:effectLst/>
                        </a:rPr>
                        <a:t>2006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246256502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IFRS 7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Financial Instruments: Disclosures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Aug 2005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From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January 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400" u="none" strike="noStrike">
                          <a:effectLst/>
                        </a:rPr>
                        <a:t>2007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1420320513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IFRS 8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Operating Segments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Nov 2006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From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January 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400" u="none" strike="noStrike">
                          <a:effectLst/>
                        </a:rPr>
                        <a:t>2009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3626903021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IFRS 9 (2009)</a:t>
                      </a:r>
                      <a:endParaRPr lang="it-IT" sz="400" b="0" i="0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" sz="400" u="none" strike="noStrike">
                          <a:effectLst/>
                        </a:rPr>
                        <a:t>Financial Instruments (Superceded by IFRS 9 2010)</a:t>
                      </a:r>
                      <a:endParaRPr lang="en" sz="400" b="0" i="1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1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1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1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1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1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1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2284725397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IFRS 9 (2010)</a:t>
                      </a:r>
                      <a:endParaRPr lang="it-IT" sz="400" b="0" i="0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" sz="400" u="none" strike="noStrike">
                          <a:effectLst/>
                        </a:rPr>
                        <a:t>Financial Instruments (Superceded by IFRS 9 2011)</a:t>
                      </a:r>
                      <a:endParaRPr lang="en" sz="400" b="0" i="1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1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1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1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1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1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1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1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1069915251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IFRS 9 (2011)</a:t>
                      </a:r>
                      <a:endParaRPr lang="it-IT" sz="400" b="0" i="0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" sz="400" u="none" strike="noStrike">
                          <a:effectLst/>
                        </a:rPr>
                        <a:t>Financial Instruments (Superceded by IFRS 9 2013)</a:t>
                      </a:r>
                      <a:endParaRPr lang="en" sz="400" b="0" i="1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1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1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1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1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1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1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1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1114027388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IFRS 9 (2013)</a:t>
                      </a:r>
                      <a:endParaRPr lang="it-IT" sz="400" b="0" i="0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" sz="400" u="none" strike="noStrike">
                          <a:effectLst/>
                        </a:rPr>
                        <a:t>Financial Instruments (Superceded by IFRS 9 2014)</a:t>
                      </a:r>
                      <a:endParaRPr lang="en" sz="400" b="0" i="1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1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1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1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1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1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1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1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2324650664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IFRS 9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Financial Instruments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July 2014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From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January 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400" u="none" strike="noStrike">
                          <a:effectLst/>
                        </a:rPr>
                        <a:t>2018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1354947875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IFRS 10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Consolidated Financial Statements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May 2011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From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January 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400" u="none" strike="noStrike">
                          <a:effectLst/>
                        </a:rPr>
                        <a:t>2013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3799326147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IFRS 11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Joint Arrangements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May 2011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From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January 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400" u="none" strike="noStrike">
                          <a:effectLst/>
                        </a:rPr>
                        <a:t>2013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1327822426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IFRS 12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" sz="400" u="none" strike="noStrike">
                          <a:effectLst/>
                        </a:rPr>
                        <a:t>Disclosure of Interests in Other Entities</a:t>
                      </a:r>
                      <a:endParaRPr lang="en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May 2011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From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January 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400" u="none" strike="noStrike">
                          <a:effectLst/>
                        </a:rPr>
                        <a:t>2013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3709780707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IFRS 13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Fair Value Measurement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May 2011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From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January 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400" u="none" strike="noStrike">
                          <a:effectLst/>
                        </a:rPr>
                        <a:t>2013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1383199562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IFRS 14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Regulatory Deferral Accounts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Jan 2014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From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January 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400" u="none" strike="noStrike">
                          <a:effectLst/>
                        </a:rPr>
                        <a:t>2016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1851594870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IFRS 15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" sz="400" u="none" strike="noStrike">
                          <a:effectLst/>
                        </a:rPr>
                        <a:t>Revenue from Contracts with Customers</a:t>
                      </a:r>
                      <a:endParaRPr lang="en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May 2014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From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January 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400" u="none" strike="noStrike">
                          <a:effectLst/>
                        </a:rPr>
                        <a:t>2018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151633348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IFRS 16</a:t>
                      </a:r>
                      <a:endParaRPr lang="it-IT" sz="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Leases</a:t>
                      </a:r>
                      <a:endParaRPr lang="it-IT" sz="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Jan 2016</a:t>
                      </a:r>
                      <a:endParaRPr lang="it-IT" sz="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From</a:t>
                      </a:r>
                      <a:endParaRPr lang="it-IT" sz="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January 1</a:t>
                      </a:r>
                      <a:endParaRPr lang="it-IT" sz="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400" u="none" strike="noStrike">
                          <a:effectLst/>
                        </a:rPr>
                        <a:t>2019</a:t>
                      </a:r>
                      <a:endParaRPr lang="it-IT" sz="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767145579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IFRS 17</a:t>
                      </a:r>
                      <a:endParaRPr lang="it-IT" sz="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" sz="400" u="none" strike="noStrike">
                          <a:effectLst/>
                        </a:rPr>
                        <a:t>Insurance Contracts (Deferral to January 1 2022 under consideration)</a:t>
                      </a:r>
                      <a:endParaRPr lang="en" sz="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May 2017</a:t>
                      </a:r>
                      <a:endParaRPr lang="it-IT" sz="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From</a:t>
                      </a:r>
                      <a:endParaRPr lang="it-IT" sz="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January 1</a:t>
                      </a:r>
                      <a:endParaRPr lang="it-IT" sz="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400" u="none" strike="noStrike">
                          <a:effectLst/>
                        </a:rPr>
                        <a:t>2021</a:t>
                      </a:r>
                      <a:endParaRPr lang="it-IT" sz="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3268352280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1207824132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IAS 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" sz="400" u="none" strike="noStrike">
                          <a:effectLst/>
                        </a:rPr>
                        <a:t>Presentation of Financial Statements (Revised)</a:t>
                      </a:r>
                      <a:endParaRPr lang="en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Sep 2007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From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January 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400" u="none" strike="noStrike">
                          <a:effectLst/>
                        </a:rPr>
                        <a:t>2009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1876432617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IAS 2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Inventories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Dec 2003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From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January 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400" u="none" strike="noStrike">
                          <a:effectLst/>
                        </a:rPr>
                        <a:t>2005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3996806961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IAS 3</a:t>
                      </a:r>
                      <a:endParaRPr lang="it-IT" sz="400" b="0" i="0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" sz="400" u="none" strike="noStrike">
                          <a:effectLst/>
                        </a:rPr>
                        <a:t>Consolidated Financial Statements (Superseded by IAS 27 and 28)</a:t>
                      </a:r>
                      <a:endParaRPr lang="en" sz="400" b="0" i="1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1470453602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IAS 4</a:t>
                      </a:r>
                      <a:endParaRPr lang="it-IT" sz="400" b="0" i="0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" sz="400" u="none" strike="noStrike">
                          <a:effectLst/>
                        </a:rPr>
                        <a:t>Depreciation Accounting (Replaced by IAS 16, 22 and 38)</a:t>
                      </a:r>
                      <a:endParaRPr lang="en" sz="400" b="0" i="1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865674037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IAS 5 </a:t>
                      </a:r>
                      <a:endParaRPr lang="it-IT" sz="400" b="0" i="0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" sz="400" u="none" strike="noStrike">
                          <a:effectLst/>
                        </a:rPr>
                        <a:t>Information to be disclosed in Financial Statements (Replaced by IAS 1)</a:t>
                      </a:r>
                      <a:endParaRPr lang="en" sz="400" b="0" i="1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2255820290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IAS 6</a:t>
                      </a:r>
                      <a:endParaRPr lang="it-IT" sz="400" b="0" i="0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" sz="400" u="none" strike="noStrike">
                          <a:effectLst/>
                        </a:rPr>
                        <a:t>Accounting Responses to Changing Prices (Superseded by IAS 15)</a:t>
                      </a:r>
                      <a:endParaRPr lang="en" sz="400" b="0" i="1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4153675381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IAS 7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Statement of Cash Flows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Apr 2001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From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January 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400" u="none" strike="noStrike">
                          <a:effectLst/>
                        </a:rPr>
                        <a:t>1994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1522598325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IAS 8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" sz="400" u="none" strike="noStrike">
                          <a:effectLst/>
                        </a:rPr>
                        <a:t>Accounting Policies, Changes in Accounting Estimates and Errors</a:t>
                      </a:r>
                      <a:endParaRPr lang="en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Dec 2003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From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January 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400" u="none" strike="noStrike">
                          <a:effectLst/>
                        </a:rPr>
                        <a:t>2005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639348874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IAS 9</a:t>
                      </a:r>
                      <a:endParaRPr lang="it-IT" sz="400" b="0" i="0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" sz="400" u="none" strike="noStrike">
                          <a:effectLst/>
                        </a:rPr>
                        <a:t>Accounting for Research and Development Activities (Superseded by IAS 38)</a:t>
                      </a:r>
                      <a:endParaRPr lang="en" sz="400" b="0" i="1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1854394408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IAS 10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" sz="400" u="none" strike="noStrike">
                          <a:effectLst/>
                        </a:rPr>
                        <a:t>Events after the Reporting Period</a:t>
                      </a:r>
                      <a:endParaRPr lang="en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Dec 2003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From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January 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400" u="none" strike="noStrike">
                          <a:effectLst/>
                        </a:rPr>
                        <a:t>2005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2446407124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IAS 11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" sz="400" u="none" strike="noStrike">
                          <a:effectLst/>
                        </a:rPr>
                        <a:t>Construction Contracts (Superseded by IFRS 15)</a:t>
                      </a:r>
                      <a:endParaRPr lang="en" sz="400" b="0" i="1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Apr 2001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From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January 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400" u="none" strike="noStrike">
                          <a:effectLst/>
                        </a:rPr>
                        <a:t>1995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1221303196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IAS 12 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Income Taxes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Apr 2001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From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January 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400" u="none" strike="noStrike">
                          <a:effectLst/>
                        </a:rPr>
                        <a:t>1998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2914696859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IAS 13</a:t>
                      </a:r>
                      <a:endParaRPr lang="it-IT" sz="400" b="0" i="0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" sz="400" u="none" strike="noStrike">
                          <a:effectLst/>
                        </a:rPr>
                        <a:t>Presentation of Current Assets and Liabilities (Superseded by IAS 1)</a:t>
                      </a:r>
                      <a:endParaRPr lang="en" sz="400" b="0" i="1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1365024286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IAS 14</a:t>
                      </a:r>
                      <a:endParaRPr lang="it-IT" sz="400" b="0" i="0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" sz="400" u="none" strike="noStrike">
                          <a:effectLst/>
                        </a:rPr>
                        <a:t>Segment Reporting (Superseded by IFRS 8)</a:t>
                      </a:r>
                      <a:endParaRPr lang="en" sz="400" b="0" i="1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1243538763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IAS 15</a:t>
                      </a:r>
                      <a:endParaRPr lang="it-IT" sz="400" b="0" i="0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" sz="400" u="none" strike="noStrike">
                          <a:effectLst/>
                        </a:rPr>
                        <a:t>Information Reflecting the Effects of Changing Prices (Withdrawn in December 2003)</a:t>
                      </a:r>
                      <a:endParaRPr lang="en" sz="400" b="0" i="1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2644026726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IAS 16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Property, Plant and Equipment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Dec 2003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From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January 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400" u="none" strike="noStrike">
                          <a:effectLst/>
                        </a:rPr>
                        <a:t>2005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528168365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IAS 17</a:t>
                      </a:r>
                      <a:endParaRPr lang="it-IT" sz="400" b="0" i="0" u="none" strike="noStrike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" sz="400" u="none" strike="noStrike">
                          <a:effectLst/>
                        </a:rPr>
                        <a:t>Leases (Will be superseded by IFRS 16)</a:t>
                      </a:r>
                      <a:endParaRPr lang="en" sz="400" b="0" i="0" u="none" strike="noStrike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Dec 2003</a:t>
                      </a:r>
                      <a:endParaRPr lang="it-IT" sz="400" b="0" i="0" u="none" strike="noStrike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From</a:t>
                      </a:r>
                      <a:endParaRPr lang="it-IT" sz="400" b="0" i="0" u="none" strike="noStrike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January 1</a:t>
                      </a:r>
                      <a:endParaRPr lang="it-IT" sz="400" b="0" i="0" u="none" strike="noStrike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400" u="none" strike="noStrike">
                          <a:effectLst/>
                        </a:rPr>
                        <a:t>2005</a:t>
                      </a:r>
                      <a:endParaRPr lang="it-IT" sz="400" b="0" i="0" u="none" strike="noStrike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2057900666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IAS 18</a:t>
                      </a:r>
                      <a:endParaRPr lang="it-IT" sz="400" b="0" i="0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" sz="400" u="none" strike="noStrike">
                          <a:effectLst/>
                        </a:rPr>
                        <a:t>Revenue (Superseded by IFRS 15)</a:t>
                      </a:r>
                      <a:endParaRPr lang="en" sz="400" b="0" i="1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Apr 2001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From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January 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400" u="none" strike="noStrike">
                          <a:effectLst/>
                        </a:rPr>
                        <a:t>1995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3462433107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IAS 19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Employee Benefits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Jun 2011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From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January 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400" u="none" strike="noStrike">
                          <a:effectLst/>
                        </a:rPr>
                        <a:t>2013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4102418689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IAS 20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" sz="400" u="none" strike="noStrike">
                          <a:effectLst/>
                        </a:rPr>
                        <a:t>Accounting for Government grants and Disclosure of Government Assistance</a:t>
                      </a:r>
                      <a:endParaRPr lang="en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April 2001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From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January 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400" u="none" strike="noStrike">
                          <a:effectLst/>
                        </a:rPr>
                        <a:t>1984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3467241011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IAS 21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" sz="400" u="none" strike="noStrike">
                          <a:effectLst/>
                        </a:rPr>
                        <a:t>The Effects of Changes in Foreign Exchange Rates</a:t>
                      </a:r>
                      <a:endParaRPr lang="en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Dec 2003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From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January 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400" u="none" strike="noStrike">
                          <a:effectLst/>
                        </a:rPr>
                        <a:t>2005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3438015172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IAS 22</a:t>
                      </a:r>
                      <a:endParaRPr lang="it-IT" sz="400" b="0" i="0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" sz="400" u="none" strike="noStrike">
                          <a:effectLst/>
                        </a:rPr>
                        <a:t>Business Combinations (Replaced by IFRS 3)</a:t>
                      </a:r>
                      <a:endParaRPr lang="en" sz="400" b="0" i="1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3154142580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IAS 23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Borrowing Costs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Mar 2007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From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January 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400" u="none" strike="noStrike">
                          <a:effectLst/>
                        </a:rPr>
                        <a:t>2009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330896618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IAS 24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Related Party Disclosures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Nov 2009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From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January 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400" u="none" strike="noStrike">
                          <a:effectLst/>
                        </a:rPr>
                        <a:t>2011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920811390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IAS 25</a:t>
                      </a:r>
                      <a:endParaRPr lang="it-IT" sz="400" b="0" i="0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" sz="400" u="none" strike="noStrike">
                          <a:effectLst/>
                        </a:rPr>
                        <a:t>Accounting for Investments (Superseded by IAS 39 and 40)</a:t>
                      </a:r>
                      <a:endParaRPr lang="en" sz="400" b="0" i="1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1920458239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IAS 26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" sz="400" u="none" strike="noStrike">
                          <a:effectLst/>
                        </a:rPr>
                        <a:t>Accounting and Reporting by Retirement Benefit Plans</a:t>
                      </a:r>
                      <a:endParaRPr lang="en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Apr 2001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From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January 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400" u="none" strike="noStrike">
                          <a:effectLst/>
                        </a:rPr>
                        <a:t>1988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3122993679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IAS 27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" sz="400" u="none" strike="noStrike">
                          <a:effectLst/>
                        </a:rPr>
                        <a:t>Separate Financial Statements (Revised in 2008)</a:t>
                      </a:r>
                      <a:endParaRPr lang="en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May 2011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From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January 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400" u="none" strike="noStrike">
                          <a:effectLst/>
                        </a:rPr>
                        <a:t>2013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2100884796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IAS 28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" sz="400" u="none" strike="noStrike">
                          <a:effectLst/>
                        </a:rPr>
                        <a:t>Investments in Associates and Joint Ventures</a:t>
                      </a:r>
                      <a:endParaRPr lang="en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Dec 2003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From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January 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400" u="none" strike="noStrike">
                          <a:effectLst/>
                        </a:rPr>
                        <a:t>2013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735737289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IAS 29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" sz="400" u="none" strike="noStrike">
                          <a:effectLst/>
                        </a:rPr>
                        <a:t>Financial Reporting in Hyperinflationary Economies</a:t>
                      </a:r>
                      <a:endParaRPr lang="en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Apr 2001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From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January 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400" u="none" strike="noStrike">
                          <a:effectLst/>
                        </a:rPr>
                        <a:t>1990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853373408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IAS 30</a:t>
                      </a:r>
                      <a:endParaRPr lang="it-IT" sz="400" b="0" i="0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" sz="400" u="none" strike="noStrike">
                          <a:effectLst/>
                        </a:rPr>
                        <a:t>Disclosures in Financial Statements of Banks and Similar Financial Institutions (Superseded by IFRS 7)</a:t>
                      </a:r>
                      <a:endParaRPr lang="en" sz="400" b="0" i="1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2877002573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IAS 31</a:t>
                      </a:r>
                      <a:endParaRPr lang="it-IT" sz="400" b="0" i="1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" sz="400" u="none" strike="noStrike">
                          <a:effectLst/>
                        </a:rPr>
                        <a:t>Interests in Joint Ventures (Superseded by IFRS 11)</a:t>
                      </a:r>
                      <a:endParaRPr lang="en" sz="400" b="0" i="1" u="none" strike="noStrike">
                        <a:solidFill>
                          <a:srgbClr val="23A1F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Dec 2003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From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January 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400" u="none" strike="noStrike">
                          <a:effectLst/>
                        </a:rPr>
                        <a:t>2005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1102427768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IAS 32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Financial Instruments: Presentation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Dec 2003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From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January 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400" u="none" strike="noStrike">
                          <a:effectLst/>
                        </a:rPr>
                        <a:t>2005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2922901779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IAS 33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Earnings per Share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Dec 2003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From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January 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400" u="none" strike="noStrike">
                          <a:effectLst/>
                        </a:rPr>
                        <a:t>2005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3800977301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IAS 34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Interim Financial Reporting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Apr 2001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From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January 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400" u="none" strike="noStrike">
                          <a:effectLst/>
                        </a:rPr>
                        <a:t>1999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2570546971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IAS 35</a:t>
                      </a:r>
                      <a:endParaRPr lang="it-IT" sz="400" b="0" i="0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" sz="400" u="none" strike="noStrike">
                          <a:effectLst/>
                        </a:rPr>
                        <a:t>Discontinued Operations (Replaced by IFRS 5)</a:t>
                      </a:r>
                      <a:endParaRPr lang="en" sz="400" b="0" i="1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3143403302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IAS 36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Impairment of Assets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Mar 2004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From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March 31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400" u="none" strike="noStrike">
                          <a:effectLst/>
                        </a:rPr>
                        <a:t>2004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128041923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IAS 37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Provisions, Contingent Liabilities and Contingent Assets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Apr 2001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From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July 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400" u="none" strike="noStrike">
                          <a:effectLst/>
                        </a:rPr>
                        <a:t>1999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3905180447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IAS 38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Intangible Assets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Mar 2004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From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March 31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400" u="none" strike="noStrike">
                          <a:effectLst/>
                        </a:rPr>
                        <a:t>2004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1915026809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IAS 39</a:t>
                      </a:r>
                      <a:endParaRPr lang="it-IT" sz="400" b="0" i="1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" sz="400" u="none" strike="noStrike">
                          <a:effectLst/>
                        </a:rPr>
                        <a:t>Financial Instruments: Recognition and Measurement (Replaced by IFRS 9)</a:t>
                      </a:r>
                      <a:endParaRPr lang="en" sz="400" b="0" i="1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1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1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1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1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1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3295981025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IAS 40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Investment Property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Dec 2003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From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January 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400" u="none" strike="noStrike">
                          <a:effectLst/>
                        </a:rPr>
                        <a:t>2005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2595751602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IAS 41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Agriculture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Dec 2003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From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January 1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400" u="none" strike="noStrike">
                          <a:effectLst/>
                        </a:rPr>
                        <a:t>2003</a:t>
                      </a:r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885696546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2306663140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Replaced or superseded</a:t>
                      </a:r>
                      <a:endParaRPr lang="it-IT" sz="400" b="0" i="1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2927462186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Under revision</a:t>
                      </a:r>
                      <a:endParaRPr lang="it-IT" sz="400" b="0" i="0" u="none" strike="noStrike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4037431400"/>
                  </a:ext>
                </a:extLst>
              </a:tr>
              <a:tr h="63746"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it-IT" sz="400" u="none" strike="noStrike">
                          <a:effectLst/>
                        </a:rPr>
                        <a:t>Early adoption possible</a:t>
                      </a:r>
                      <a:endParaRPr lang="it-IT" sz="400" b="0" i="0" u="none" strike="noStrike"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8" marR="3678" marT="3678" marB="0" anchor="b"/>
                </a:tc>
                <a:extLst>
                  <a:ext uri="{0D108BD9-81ED-4DB2-BD59-A6C34878D82A}">
                    <a16:rowId xmlns:a16="http://schemas.microsoft.com/office/drawing/2014/main" val="875854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805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4257" y="274638"/>
            <a:ext cx="6646543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What the ISAs and IFRSs Contain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Objective</a:t>
            </a:r>
          </a:p>
          <a:p>
            <a:r>
              <a:rPr lang="en-US" dirty="0"/>
              <a:t>Scope (What’s in/not in)</a:t>
            </a:r>
          </a:p>
          <a:p>
            <a:r>
              <a:rPr lang="en-US" dirty="0"/>
              <a:t>Definitions</a:t>
            </a:r>
          </a:p>
          <a:p>
            <a:r>
              <a:rPr lang="en-US" dirty="0"/>
              <a:t>Recognition, measurement, and subsequent accounting</a:t>
            </a:r>
          </a:p>
          <a:p>
            <a:r>
              <a:rPr lang="en-US" dirty="0"/>
              <a:t>Disclosures</a:t>
            </a:r>
          </a:p>
          <a:p>
            <a:r>
              <a:rPr lang="en-US" dirty="0"/>
              <a:t>Effective date</a:t>
            </a:r>
          </a:p>
          <a:p>
            <a:r>
              <a:rPr lang="en-US" dirty="0"/>
              <a:t>Transition provisions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86045 Accounting and Financial Reporting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37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30CB2A2-A172-AD4B-ABA6-C9AC04AFE62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81200" y="1417638"/>
          <a:ext cx="8505568" cy="4926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953">
                  <a:extLst>
                    <a:ext uri="{9D8B030D-6E8A-4147-A177-3AD203B41FA5}">
                      <a16:colId xmlns:a16="http://schemas.microsoft.com/office/drawing/2014/main" val="1456289131"/>
                    </a:ext>
                  </a:extLst>
                </a:gridCol>
                <a:gridCol w="87270">
                  <a:extLst>
                    <a:ext uri="{9D8B030D-6E8A-4147-A177-3AD203B41FA5}">
                      <a16:colId xmlns:a16="http://schemas.microsoft.com/office/drawing/2014/main" val="2920441359"/>
                    </a:ext>
                  </a:extLst>
                </a:gridCol>
                <a:gridCol w="438034">
                  <a:extLst>
                    <a:ext uri="{9D8B030D-6E8A-4147-A177-3AD203B41FA5}">
                      <a16:colId xmlns:a16="http://schemas.microsoft.com/office/drawing/2014/main" val="3465127195"/>
                    </a:ext>
                  </a:extLst>
                </a:gridCol>
                <a:gridCol w="438034">
                  <a:extLst>
                    <a:ext uri="{9D8B030D-6E8A-4147-A177-3AD203B41FA5}">
                      <a16:colId xmlns:a16="http://schemas.microsoft.com/office/drawing/2014/main" val="2576967980"/>
                    </a:ext>
                  </a:extLst>
                </a:gridCol>
                <a:gridCol w="483347">
                  <a:extLst>
                    <a:ext uri="{9D8B030D-6E8A-4147-A177-3AD203B41FA5}">
                      <a16:colId xmlns:a16="http://schemas.microsoft.com/office/drawing/2014/main" val="769715677"/>
                    </a:ext>
                  </a:extLst>
                </a:gridCol>
                <a:gridCol w="256778">
                  <a:extLst>
                    <a:ext uri="{9D8B030D-6E8A-4147-A177-3AD203B41FA5}">
                      <a16:colId xmlns:a16="http://schemas.microsoft.com/office/drawing/2014/main" val="3034786789"/>
                    </a:ext>
                  </a:extLst>
                </a:gridCol>
                <a:gridCol w="87270">
                  <a:extLst>
                    <a:ext uri="{9D8B030D-6E8A-4147-A177-3AD203B41FA5}">
                      <a16:colId xmlns:a16="http://schemas.microsoft.com/office/drawing/2014/main" val="1103386134"/>
                    </a:ext>
                  </a:extLst>
                </a:gridCol>
                <a:gridCol w="1416475">
                  <a:extLst>
                    <a:ext uri="{9D8B030D-6E8A-4147-A177-3AD203B41FA5}">
                      <a16:colId xmlns:a16="http://schemas.microsoft.com/office/drawing/2014/main" val="3841855658"/>
                    </a:ext>
                  </a:extLst>
                </a:gridCol>
                <a:gridCol w="926416">
                  <a:extLst>
                    <a:ext uri="{9D8B030D-6E8A-4147-A177-3AD203B41FA5}">
                      <a16:colId xmlns:a16="http://schemas.microsoft.com/office/drawing/2014/main" val="2152723696"/>
                    </a:ext>
                  </a:extLst>
                </a:gridCol>
                <a:gridCol w="120836">
                  <a:extLst>
                    <a:ext uri="{9D8B030D-6E8A-4147-A177-3AD203B41FA5}">
                      <a16:colId xmlns:a16="http://schemas.microsoft.com/office/drawing/2014/main" val="1202716787"/>
                    </a:ext>
                  </a:extLst>
                </a:gridCol>
                <a:gridCol w="610897">
                  <a:extLst>
                    <a:ext uri="{9D8B030D-6E8A-4147-A177-3AD203B41FA5}">
                      <a16:colId xmlns:a16="http://schemas.microsoft.com/office/drawing/2014/main" val="990875042"/>
                    </a:ext>
                  </a:extLst>
                </a:gridCol>
                <a:gridCol w="579010">
                  <a:extLst>
                    <a:ext uri="{9D8B030D-6E8A-4147-A177-3AD203B41FA5}">
                      <a16:colId xmlns:a16="http://schemas.microsoft.com/office/drawing/2014/main" val="4216888990"/>
                    </a:ext>
                  </a:extLst>
                </a:gridCol>
                <a:gridCol w="347406">
                  <a:extLst>
                    <a:ext uri="{9D8B030D-6E8A-4147-A177-3AD203B41FA5}">
                      <a16:colId xmlns:a16="http://schemas.microsoft.com/office/drawing/2014/main" val="3728245920"/>
                    </a:ext>
                  </a:extLst>
                </a:gridCol>
                <a:gridCol w="347406">
                  <a:extLst>
                    <a:ext uri="{9D8B030D-6E8A-4147-A177-3AD203B41FA5}">
                      <a16:colId xmlns:a16="http://schemas.microsoft.com/office/drawing/2014/main" val="3852331814"/>
                    </a:ext>
                  </a:extLst>
                </a:gridCol>
                <a:gridCol w="347406">
                  <a:extLst>
                    <a:ext uri="{9D8B030D-6E8A-4147-A177-3AD203B41FA5}">
                      <a16:colId xmlns:a16="http://schemas.microsoft.com/office/drawing/2014/main" val="1846821256"/>
                    </a:ext>
                  </a:extLst>
                </a:gridCol>
                <a:gridCol w="347406">
                  <a:extLst>
                    <a:ext uri="{9D8B030D-6E8A-4147-A177-3AD203B41FA5}">
                      <a16:colId xmlns:a16="http://schemas.microsoft.com/office/drawing/2014/main" val="1343844377"/>
                    </a:ext>
                  </a:extLst>
                </a:gridCol>
                <a:gridCol w="347406">
                  <a:extLst>
                    <a:ext uri="{9D8B030D-6E8A-4147-A177-3AD203B41FA5}">
                      <a16:colId xmlns:a16="http://schemas.microsoft.com/office/drawing/2014/main" val="784350325"/>
                    </a:ext>
                  </a:extLst>
                </a:gridCol>
                <a:gridCol w="347406">
                  <a:extLst>
                    <a:ext uri="{9D8B030D-6E8A-4147-A177-3AD203B41FA5}">
                      <a16:colId xmlns:a16="http://schemas.microsoft.com/office/drawing/2014/main" val="956471282"/>
                    </a:ext>
                  </a:extLst>
                </a:gridCol>
                <a:gridCol w="347406">
                  <a:extLst>
                    <a:ext uri="{9D8B030D-6E8A-4147-A177-3AD203B41FA5}">
                      <a16:colId xmlns:a16="http://schemas.microsoft.com/office/drawing/2014/main" val="794355829"/>
                    </a:ext>
                  </a:extLst>
                </a:gridCol>
                <a:gridCol w="347406">
                  <a:extLst>
                    <a:ext uri="{9D8B030D-6E8A-4147-A177-3AD203B41FA5}">
                      <a16:colId xmlns:a16="http://schemas.microsoft.com/office/drawing/2014/main" val="1076623010"/>
                    </a:ext>
                  </a:extLst>
                </a:gridCol>
              </a:tblGrid>
              <a:tr h="98884"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Session</a:t>
                      </a:r>
                      <a:endParaRPr lang="it-IT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t-IT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Day</a:t>
                      </a:r>
                      <a:endParaRPr lang="it-IT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Date</a:t>
                      </a:r>
                      <a:endParaRPr lang="it-IT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500" u="none" strike="noStrike">
                          <a:effectLst/>
                        </a:rPr>
                        <a:t>Time</a:t>
                      </a:r>
                      <a:endParaRPr lang="it-IT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Hours</a:t>
                      </a:r>
                      <a:endParaRPr lang="it-IT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Session</a:t>
                      </a:r>
                      <a:endParaRPr lang="it-IT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Teacher</a:t>
                      </a:r>
                      <a:endParaRPr lang="it-IT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500" u="none" strike="noStrike">
                          <a:effectLst/>
                        </a:rPr>
                        <a:t>Melville</a:t>
                      </a:r>
                      <a:endParaRPr lang="it-IT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500" u="none" strike="noStrike">
                          <a:effectLst/>
                        </a:rPr>
                        <a:t>Primary</a:t>
                      </a:r>
                      <a:endParaRPr lang="it-IT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it-IT" sz="500" u="none" strike="noStrike">
                          <a:effectLst/>
                        </a:rPr>
                        <a:t>Additional relevant IASs/IFRSs</a:t>
                      </a:r>
                      <a:endParaRPr lang="it-IT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413458"/>
                  </a:ext>
                </a:extLst>
              </a:tr>
              <a:tr h="93067"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Chapter</a:t>
                      </a:r>
                      <a:endParaRPr lang="it-IT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IAS/IFRS</a:t>
                      </a:r>
                      <a:endParaRPr lang="it-IT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extLst>
                  <a:ext uri="{0D108BD9-81ED-4DB2-BD59-A6C34878D82A}">
                    <a16:rowId xmlns:a16="http://schemas.microsoft.com/office/drawing/2014/main" val="3362001897"/>
                  </a:ext>
                </a:extLst>
              </a:tr>
              <a:tr h="93067"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extLst>
                  <a:ext uri="{0D108BD9-81ED-4DB2-BD59-A6C34878D82A}">
                    <a16:rowId xmlns:a16="http://schemas.microsoft.com/office/drawing/2014/main" val="761679736"/>
                  </a:ext>
                </a:extLst>
              </a:tr>
              <a:tr h="98884">
                <a:tc>
                  <a:txBody>
                    <a:bodyPr/>
                    <a:lstStyle/>
                    <a:p>
                      <a:pPr algn="r" fontAlgn="t"/>
                      <a:r>
                        <a:rPr lang="it-IT" sz="500" u="none" strike="noStrike">
                          <a:effectLst/>
                        </a:rPr>
                        <a:t>1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Tuesday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19 February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09.00 - 12.00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500" u="none" strike="noStrike">
                          <a:effectLst/>
                        </a:rPr>
                        <a:t>3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Financial reporting under IFRS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Paul Smith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1,2,3,4,8,21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IAS 1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IFRS 5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IFRS 8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IAS 8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IAS 10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IAS 20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IAS 21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IAS 24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IAS 34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extLst>
                  <a:ext uri="{0D108BD9-81ED-4DB2-BD59-A6C34878D82A}">
                    <a16:rowId xmlns:a16="http://schemas.microsoft.com/office/drawing/2014/main" val="1017316492"/>
                  </a:ext>
                </a:extLst>
              </a:tr>
              <a:tr h="98884">
                <a:tc>
                  <a:txBody>
                    <a:bodyPr/>
                    <a:lstStyle/>
                    <a:p>
                      <a:pPr algn="r" fontAlgn="t"/>
                      <a:r>
                        <a:rPr lang="it-IT" sz="500" u="none" strike="noStrike">
                          <a:effectLst/>
                        </a:rPr>
                        <a:t>2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Thursday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21 February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09.00 - 11.00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500" u="none" strike="noStrike">
                          <a:effectLst/>
                        </a:rPr>
                        <a:t>2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Financial analysis: Ratio Analysis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Paul Smith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22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extLst>
                  <a:ext uri="{0D108BD9-81ED-4DB2-BD59-A6C34878D82A}">
                    <a16:rowId xmlns:a16="http://schemas.microsoft.com/office/drawing/2014/main" val="3337650758"/>
                  </a:ext>
                </a:extLst>
              </a:tr>
              <a:tr h="93067"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extLst>
                  <a:ext uri="{0D108BD9-81ED-4DB2-BD59-A6C34878D82A}">
                    <a16:rowId xmlns:a16="http://schemas.microsoft.com/office/drawing/2014/main" val="1279645866"/>
                  </a:ext>
                </a:extLst>
              </a:tr>
              <a:tr h="98884">
                <a:tc>
                  <a:txBody>
                    <a:bodyPr/>
                    <a:lstStyle/>
                    <a:p>
                      <a:pPr algn="r" fontAlgn="t"/>
                      <a:r>
                        <a:rPr lang="it-IT" sz="500" u="none" strike="noStrike">
                          <a:effectLst/>
                        </a:rPr>
                        <a:t>3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Tuesday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26 February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09.00 - 12.00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500" u="none" strike="noStrike">
                          <a:effectLst/>
                        </a:rPr>
                        <a:t>3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" sz="500" u="none" strike="noStrike">
                          <a:effectLst/>
                        </a:rPr>
                        <a:t>Financial analysis: Segments and EPS</a:t>
                      </a:r>
                      <a:endParaRPr lang="en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Paul Smith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23,24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IFRS 8/IAS 33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extLst>
                  <a:ext uri="{0D108BD9-81ED-4DB2-BD59-A6C34878D82A}">
                    <a16:rowId xmlns:a16="http://schemas.microsoft.com/office/drawing/2014/main" val="780910539"/>
                  </a:ext>
                </a:extLst>
              </a:tr>
              <a:tr h="98884">
                <a:tc>
                  <a:txBody>
                    <a:bodyPr/>
                    <a:lstStyle/>
                    <a:p>
                      <a:pPr algn="r" fontAlgn="t"/>
                      <a:r>
                        <a:rPr lang="it-IT" sz="500" u="none" strike="noStrike">
                          <a:effectLst/>
                        </a:rPr>
                        <a:t>4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Thursday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28 February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09.00 - 11.00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500" u="none" strike="noStrike">
                          <a:effectLst/>
                        </a:rPr>
                        <a:t>2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Review session</a:t>
                      </a:r>
                      <a:endParaRPr lang="it-IT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Paul Smith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extLst>
                  <a:ext uri="{0D108BD9-81ED-4DB2-BD59-A6C34878D82A}">
                    <a16:rowId xmlns:a16="http://schemas.microsoft.com/office/drawing/2014/main" val="1355658079"/>
                  </a:ext>
                </a:extLst>
              </a:tr>
              <a:tr h="98884">
                <a:tc>
                  <a:txBody>
                    <a:bodyPr/>
                    <a:lstStyle/>
                    <a:p>
                      <a:pPr algn="r" fontAlgn="t"/>
                      <a:r>
                        <a:rPr lang="it-IT" sz="500" u="none" strike="noStrike">
                          <a:effectLst/>
                        </a:rPr>
                        <a:t>5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Friday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1 March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10.00 - 13.00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500" u="none" strike="noStrike">
                          <a:effectLst/>
                        </a:rPr>
                        <a:t>3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Revenues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Patrizia Tettamanzi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13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IFRS 15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IFRS 13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IAS 11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IAS 18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extLst>
                  <a:ext uri="{0D108BD9-81ED-4DB2-BD59-A6C34878D82A}">
                    <a16:rowId xmlns:a16="http://schemas.microsoft.com/office/drawing/2014/main" val="2620552571"/>
                  </a:ext>
                </a:extLst>
              </a:tr>
              <a:tr h="93067"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extLst>
                  <a:ext uri="{0D108BD9-81ED-4DB2-BD59-A6C34878D82A}">
                    <a16:rowId xmlns:a16="http://schemas.microsoft.com/office/drawing/2014/main" val="4227988296"/>
                  </a:ext>
                </a:extLst>
              </a:tr>
              <a:tr h="98884">
                <a:tc>
                  <a:txBody>
                    <a:bodyPr/>
                    <a:lstStyle/>
                    <a:p>
                      <a:pPr algn="r" fontAlgn="t"/>
                      <a:r>
                        <a:rPr lang="it-IT" sz="500" u="none" strike="noStrike">
                          <a:effectLst/>
                        </a:rPr>
                        <a:t>6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Friday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8 March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10.00 - 13.00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500" u="none" strike="noStrike">
                          <a:effectLst/>
                        </a:rPr>
                        <a:t>3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Costs and expenses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Patrizia Tettamanzi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14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IFRS 13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IFRS 2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IAS 19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extLst>
                  <a:ext uri="{0D108BD9-81ED-4DB2-BD59-A6C34878D82A}">
                    <a16:rowId xmlns:a16="http://schemas.microsoft.com/office/drawing/2014/main" val="2933627254"/>
                  </a:ext>
                </a:extLst>
              </a:tr>
              <a:tr h="93067"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extLst>
                  <a:ext uri="{0D108BD9-81ED-4DB2-BD59-A6C34878D82A}">
                    <a16:rowId xmlns:a16="http://schemas.microsoft.com/office/drawing/2014/main" val="3325432939"/>
                  </a:ext>
                </a:extLst>
              </a:tr>
              <a:tr h="98884">
                <a:tc>
                  <a:txBody>
                    <a:bodyPr/>
                    <a:lstStyle/>
                    <a:p>
                      <a:pPr algn="r" fontAlgn="t"/>
                      <a:r>
                        <a:rPr lang="it-IT" sz="500" u="none" strike="noStrike">
                          <a:effectLst/>
                        </a:rPr>
                        <a:t>7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Thursday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14 March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10.00 - 13.00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500" u="none" strike="noStrike">
                          <a:effectLst/>
                        </a:rPr>
                        <a:t>3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Taxation - Direct &amp; Indirect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Patrizia Tettamanzi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15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IAS 12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extLst>
                  <a:ext uri="{0D108BD9-81ED-4DB2-BD59-A6C34878D82A}">
                    <a16:rowId xmlns:a16="http://schemas.microsoft.com/office/drawing/2014/main" val="959607267"/>
                  </a:ext>
                </a:extLst>
              </a:tr>
              <a:tr h="98884">
                <a:tc>
                  <a:txBody>
                    <a:bodyPr/>
                    <a:lstStyle/>
                    <a:p>
                      <a:pPr algn="r" fontAlgn="t"/>
                      <a:r>
                        <a:rPr lang="it-IT" sz="500" u="none" strike="noStrike">
                          <a:effectLst/>
                        </a:rPr>
                        <a:t>8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Friday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15 March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09.00 - 12.00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500" u="none" strike="noStrike">
                          <a:effectLst/>
                        </a:rPr>
                        <a:t>3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Non-current assets - Intangible assets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Patrizia Tettamanzi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6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IAS 38/IFRS 3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IFRS 13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IFRS 6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extLst>
                  <a:ext uri="{0D108BD9-81ED-4DB2-BD59-A6C34878D82A}">
                    <a16:rowId xmlns:a16="http://schemas.microsoft.com/office/drawing/2014/main" val="3334837068"/>
                  </a:ext>
                </a:extLst>
              </a:tr>
              <a:tr h="98884">
                <a:tc>
                  <a:txBody>
                    <a:bodyPr/>
                    <a:lstStyle/>
                    <a:p>
                      <a:pPr algn="r" fontAlgn="t"/>
                      <a:r>
                        <a:rPr lang="it-IT" sz="500" u="none" strike="noStrike">
                          <a:effectLst/>
                        </a:rPr>
                        <a:t>9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Friday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15 March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14.00 - 16.00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500" u="none" strike="noStrike">
                          <a:effectLst/>
                        </a:rPr>
                        <a:t>2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Non-current assets -Tangible assets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Patrizia Tettamanzi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5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IAS 16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IFRS 13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IAS 23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IAS 40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extLst>
                  <a:ext uri="{0D108BD9-81ED-4DB2-BD59-A6C34878D82A}">
                    <a16:rowId xmlns:a16="http://schemas.microsoft.com/office/drawing/2014/main" val="1838518541"/>
                  </a:ext>
                </a:extLst>
              </a:tr>
              <a:tr h="93067"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extLst>
                  <a:ext uri="{0D108BD9-81ED-4DB2-BD59-A6C34878D82A}">
                    <a16:rowId xmlns:a16="http://schemas.microsoft.com/office/drawing/2014/main" val="2062188571"/>
                  </a:ext>
                </a:extLst>
              </a:tr>
              <a:tr h="98884">
                <a:tc>
                  <a:txBody>
                    <a:bodyPr/>
                    <a:lstStyle/>
                    <a:p>
                      <a:pPr algn="r" fontAlgn="t"/>
                      <a:r>
                        <a:rPr lang="it-IT" sz="500" u="none" strike="noStrike">
                          <a:effectLst/>
                        </a:rPr>
                        <a:t>10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Tuesday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19 March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10.00 - 13.00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500" u="none" strike="noStrike">
                          <a:effectLst/>
                        </a:rPr>
                        <a:t>3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Financial leases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Patrizia Tettamanzi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9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IAS 17/IFRS 16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IFRS 13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extLst>
                  <a:ext uri="{0D108BD9-81ED-4DB2-BD59-A6C34878D82A}">
                    <a16:rowId xmlns:a16="http://schemas.microsoft.com/office/drawing/2014/main" val="2622892964"/>
                  </a:ext>
                </a:extLst>
              </a:tr>
              <a:tr h="98884">
                <a:tc>
                  <a:txBody>
                    <a:bodyPr/>
                    <a:lstStyle/>
                    <a:p>
                      <a:pPr algn="r" fontAlgn="t"/>
                      <a:r>
                        <a:rPr lang="it-IT" sz="500" u="none" strike="noStrike">
                          <a:effectLst/>
                        </a:rPr>
                        <a:t>11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Friday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22 March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10.00 - 13.00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500" u="none" strike="noStrike">
                          <a:effectLst/>
                        </a:rPr>
                        <a:t>3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Impairment of assets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Patrizia Tettamanzi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7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IAS 36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IFRS 13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extLst>
                  <a:ext uri="{0D108BD9-81ED-4DB2-BD59-A6C34878D82A}">
                    <a16:rowId xmlns:a16="http://schemas.microsoft.com/office/drawing/2014/main" val="2588031742"/>
                  </a:ext>
                </a:extLst>
              </a:tr>
              <a:tr h="93067"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extLst>
                  <a:ext uri="{0D108BD9-81ED-4DB2-BD59-A6C34878D82A}">
                    <a16:rowId xmlns:a16="http://schemas.microsoft.com/office/drawing/2014/main" val="798610268"/>
                  </a:ext>
                </a:extLst>
              </a:tr>
              <a:tr h="98884">
                <a:tc>
                  <a:txBody>
                    <a:bodyPr/>
                    <a:lstStyle/>
                    <a:p>
                      <a:pPr algn="r" fontAlgn="t"/>
                      <a:r>
                        <a:rPr lang="it-IT" sz="500" u="none" strike="noStrike">
                          <a:effectLst/>
                        </a:rPr>
                        <a:t>12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Thursday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28 March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10.00 - 13.00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500" u="none" strike="noStrike">
                          <a:effectLst/>
                        </a:rPr>
                        <a:t>3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Review session</a:t>
                      </a:r>
                      <a:endParaRPr lang="it-IT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Patrizia Tettamanzi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extLst>
                  <a:ext uri="{0D108BD9-81ED-4DB2-BD59-A6C34878D82A}">
                    <a16:rowId xmlns:a16="http://schemas.microsoft.com/office/drawing/2014/main" val="1877487389"/>
                  </a:ext>
                </a:extLst>
              </a:tr>
              <a:tr h="98884">
                <a:tc>
                  <a:txBody>
                    <a:bodyPr/>
                    <a:lstStyle/>
                    <a:p>
                      <a:pPr algn="r" fontAlgn="t"/>
                      <a:r>
                        <a:rPr lang="it-IT" sz="500" u="none" strike="noStrike">
                          <a:effectLst/>
                        </a:rPr>
                        <a:t>13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Friday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29 March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10.00 - 13.00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500" u="none" strike="noStrike">
                          <a:effectLst/>
                        </a:rPr>
                        <a:t>3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Inventories 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Patrizia Tettamanzi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10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IAS 2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IFRS 13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extLst>
                  <a:ext uri="{0D108BD9-81ED-4DB2-BD59-A6C34878D82A}">
                    <a16:rowId xmlns:a16="http://schemas.microsoft.com/office/drawing/2014/main" val="3343729468"/>
                  </a:ext>
                </a:extLst>
              </a:tr>
              <a:tr h="93067"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extLst>
                  <a:ext uri="{0D108BD9-81ED-4DB2-BD59-A6C34878D82A}">
                    <a16:rowId xmlns:a16="http://schemas.microsoft.com/office/drawing/2014/main" val="2131564404"/>
                  </a:ext>
                </a:extLst>
              </a:tr>
              <a:tr h="98884">
                <a:tc>
                  <a:txBody>
                    <a:bodyPr/>
                    <a:lstStyle/>
                    <a:p>
                      <a:pPr algn="r" fontAlgn="t"/>
                      <a:r>
                        <a:rPr lang="it-IT" sz="500" u="none" strike="noStrike">
                          <a:effectLst/>
                        </a:rPr>
                        <a:t>14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Thursday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4 April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10.00 - 13.00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3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Construction Contracts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Patrizia Tettamanzi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13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IFRS 15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IFRS 13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IAS 11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IAS 18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extLst>
                  <a:ext uri="{0D108BD9-81ED-4DB2-BD59-A6C34878D82A}">
                    <a16:rowId xmlns:a16="http://schemas.microsoft.com/office/drawing/2014/main" val="3030469065"/>
                  </a:ext>
                </a:extLst>
              </a:tr>
              <a:tr h="98884">
                <a:tc>
                  <a:txBody>
                    <a:bodyPr/>
                    <a:lstStyle/>
                    <a:p>
                      <a:pPr algn="r" fontAlgn="t"/>
                      <a:r>
                        <a:rPr lang="it-IT" sz="500" u="none" strike="noStrike">
                          <a:effectLst/>
                        </a:rPr>
                        <a:t>15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Friday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5 April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10.00 - 13.00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500" u="none" strike="noStrike">
                          <a:effectLst/>
                        </a:rPr>
                        <a:t>3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Non-Financial Liabilities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Patrizia Tettamanzi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12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IAS 37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IFRS 13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IAS 19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extLst>
                  <a:ext uri="{0D108BD9-81ED-4DB2-BD59-A6C34878D82A}">
                    <a16:rowId xmlns:a16="http://schemas.microsoft.com/office/drawing/2014/main" val="1343832814"/>
                  </a:ext>
                </a:extLst>
              </a:tr>
              <a:tr h="93067"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extLst>
                  <a:ext uri="{0D108BD9-81ED-4DB2-BD59-A6C34878D82A}">
                    <a16:rowId xmlns:a16="http://schemas.microsoft.com/office/drawing/2014/main" val="747873979"/>
                  </a:ext>
                </a:extLst>
              </a:tr>
              <a:tr h="98884">
                <a:tc>
                  <a:txBody>
                    <a:bodyPr/>
                    <a:lstStyle/>
                    <a:p>
                      <a:pPr algn="r" fontAlgn="t"/>
                      <a:r>
                        <a:rPr lang="it-IT" sz="500" u="none" strike="noStrike">
                          <a:effectLst/>
                        </a:rPr>
                        <a:t>16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Thursday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18 April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10.00 - 13.00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500" u="none" strike="noStrike">
                          <a:effectLst/>
                        </a:rPr>
                        <a:t>3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Review Session</a:t>
                      </a:r>
                      <a:endParaRPr lang="it-IT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Patrizia Tettamanzi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extLst>
                  <a:ext uri="{0D108BD9-81ED-4DB2-BD59-A6C34878D82A}">
                    <a16:rowId xmlns:a16="http://schemas.microsoft.com/office/drawing/2014/main" val="3318245336"/>
                  </a:ext>
                </a:extLst>
              </a:tr>
              <a:tr h="93067"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extLst>
                  <a:ext uri="{0D108BD9-81ED-4DB2-BD59-A6C34878D82A}">
                    <a16:rowId xmlns:a16="http://schemas.microsoft.com/office/drawing/2014/main" val="3526542853"/>
                  </a:ext>
                </a:extLst>
              </a:tr>
              <a:tr h="98884">
                <a:tc>
                  <a:txBody>
                    <a:bodyPr/>
                    <a:lstStyle/>
                    <a:p>
                      <a:pPr algn="r" fontAlgn="t"/>
                      <a:r>
                        <a:rPr lang="it-IT" sz="500" u="none" strike="noStrike">
                          <a:effectLst/>
                        </a:rPr>
                        <a:t>17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Mid-term test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Patrizia Tettamanzi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extLst>
                  <a:ext uri="{0D108BD9-81ED-4DB2-BD59-A6C34878D82A}">
                    <a16:rowId xmlns:a16="http://schemas.microsoft.com/office/drawing/2014/main" val="71042021"/>
                  </a:ext>
                </a:extLst>
              </a:tr>
              <a:tr h="93067"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extLst>
                  <a:ext uri="{0D108BD9-81ED-4DB2-BD59-A6C34878D82A}">
                    <a16:rowId xmlns:a16="http://schemas.microsoft.com/office/drawing/2014/main" val="1863258339"/>
                  </a:ext>
                </a:extLst>
              </a:tr>
              <a:tr h="98884">
                <a:tc>
                  <a:txBody>
                    <a:bodyPr/>
                    <a:lstStyle/>
                    <a:p>
                      <a:pPr algn="r" fontAlgn="t"/>
                      <a:r>
                        <a:rPr lang="it-IT" sz="500" u="none" strike="noStrike">
                          <a:effectLst/>
                        </a:rPr>
                        <a:t>18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Thursday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2 May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10.00 - 13.00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500" u="none" strike="noStrike">
                          <a:effectLst/>
                        </a:rPr>
                        <a:t>3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Financial Instruments 1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Patrizia Tettamanzi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11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IFRS 9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IFRS 13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IFRS 7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IAS 32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IAS 39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extLst>
                  <a:ext uri="{0D108BD9-81ED-4DB2-BD59-A6C34878D82A}">
                    <a16:rowId xmlns:a16="http://schemas.microsoft.com/office/drawing/2014/main" val="929552162"/>
                  </a:ext>
                </a:extLst>
              </a:tr>
              <a:tr h="93067"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extLst>
                  <a:ext uri="{0D108BD9-81ED-4DB2-BD59-A6C34878D82A}">
                    <a16:rowId xmlns:a16="http://schemas.microsoft.com/office/drawing/2014/main" val="2853325860"/>
                  </a:ext>
                </a:extLst>
              </a:tr>
              <a:tr h="98884">
                <a:tc>
                  <a:txBody>
                    <a:bodyPr/>
                    <a:lstStyle/>
                    <a:p>
                      <a:pPr algn="r" fontAlgn="t"/>
                      <a:r>
                        <a:rPr lang="it-IT" sz="500" u="none" strike="noStrike">
                          <a:effectLst/>
                        </a:rPr>
                        <a:t>19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Thursday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16 May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10.00 - 13.00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500" u="none" strike="noStrike">
                          <a:effectLst/>
                        </a:rPr>
                        <a:t>3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Financial Instruments 2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Patrizia Tettamanzi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11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IFRS 9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IFRS 13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IFRS 7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IAS 32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IAS 39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extLst>
                  <a:ext uri="{0D108BD9-81ED-4DB2-BD59-A6C34878D82A}">
                    <a16:rowId xmlns:a16="http://schemas.microsoft.com/office/drawing/2014/main" val="3159482350"/>
                  </a:ext>
                </a:extLst>
              </a:tr>
              <a:tr h="98884">
                <a:tc>
                  <a:txBody>
                    <a:bodyPr/>
                    <a:lstStyle/>
                    <a:p>
                      <a:pPr algn="r" fontAlgn="t"/>
                      <a:r>
                        <a:rPr lang="it-IT" sz="500" u="none" strike="noStrike">
                          <a:effectLst/>
                        </a:rPr>
                        <a:t>20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Friday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17 May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09.00 - 12.00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500" u="none" strike="noStrike">
                          <a:effectLst/>
                        </a:rPr>
                        <a:t>3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Cash flow statement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Patrizia Tettamanzi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16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IAS 7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extLst>
                  <a:ext uri="{0D108BD9-81ED-4DB2-BD59-A6C34878D82A}">
                    <a16:rowId xmlns:a16="http://schemas.microsoft.com/office/drawing/2014/main" val="2541241535"/>
                  </a:ext>
                </a:extLst>
              </a:tr>
              <a:tr h="93067"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extLst>
                  <a:ext uri="{0D108BD9-81ED-4DB2-BD59-A6C34878D82A}">
                    <a16:rowId xmlns:a16="http://schemas.microsoft.com/office/drawing/2014/main" val="629211457"/>
                  </a:ext>
                </a:extLst>
              </a:tr>
              <a:tr h="98884">
                <a:tc>
                  <a:txBody>
                    <a:bodyPr/>
                    <a:lstStyle/>
                    <a:p>
                      <a:pPr algn="r" fontAlgn="t"/>
                      <a:r>
                        <a:rPr lang="it-IT" sz="500" u="none" strike="noStrike">
                          <a:effectLst/>
                        </a:rPr>
                        <a:t>21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Thursday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23 May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10.00 - 13.00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500" u="none" strike="noStrike">
                          <a:effectLst/>
                        </a:rPr>
                        <a:t>3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Group accounts/Business Combinations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Patrizia Tettamanzi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6,17,18,19,20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IFRS 10/IFRS 3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IFRS 13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IFRS 11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IFRS 12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IAS 27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IAS 28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500" u="none" strike="noStrike">
                          <a:effectLst/>
                        </a:rPr>
                        <a:t>IAS 29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extLst>
                  <a:ext uri="{0D108BD9-81ED-4DB2-BD59-A6C34878D82A}">
                    <a16:rowId xmlns:a16="http://schemas.microsoft.com/office/drawing/2014/main" val="539089175"/>
                  </a:ext>
                </a:extLst>
              </a:tr>
              <a:tr h="93067"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extLst>
                  <a:ext uri="{0D108BD9-81ED-4DB2-BD59-A6C34878D82A}">
                    <a16:rowId xmlns:a16="http://schemas.microsoft.com/office/drawing/2014/main" val="1261955585"/>
                  </a:ext>
                </a:extLst>
              </a:tr>
              <a:tr h="98884">
                <a:tc>
                  <a:txBody>
                    <a:bodyPr/>
                    <a:lstStyle/>
                    <a:p>
                      <a:pPr algn="r" fontAlgn="t"/>
                      <a:r>
                        <a:rPr lang="it-IT" sz="500" u="none" strike="noStrike">
                          <a:effectLst/>
                        </a:rPr>
                        <a:t>22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500" u="none" strike="noStrike">
                          <a:effectLst/>
                        </a:rPr>
                        <a:t>3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Review session</a:t>
                      </a:r>
                      <a:endParaRPr lang="it-IT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Patrizia Tettamanzi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extLst>
                  <a:ext uri="{0D108BD9-81ED-4DB2-BD59-A6C34878D82A}">
                    <a16:rowId xmlns:a16="http://schemas.microsoft.com/office/drawing/2014/main" val="1227528013"/>
                  </a:ext>
                </a:extLst>
              </a:tr>
              <a:tr h="93067"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extLst>
                  <a:ext uri="{0D108BD9-81ED-4DB2-BD59-A6C34878D82A}">
                    <a16:rowId xmlns:a16="http://schemas.microsoft.com/office/drawing/2014/main" val="2151352980"/>
                  </a:ext>
                </a:extLst>
              </a:tr>
              <a:tr h="98884">
                <a:tc>
                  <a:txBody>
                    <a:bodyPr/>
                    <a:lstStyle/>
                    <a:p>
                      <a:pPr algn="r" fontAlgn="t"/>
                      <a:r>
                        <a:rPr lang="it-IT" sz="500" u="none" strike="noStrike">
                          <a:effectLst/>
                        </a:rPr>
                        <a:t>23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Final test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Paul Smith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extLst>
                  <a:ext uri="{0D108BD9-81ED-4DB2-BD59-A6C34878D82A}">
                    <a16:rowId xmlns:a16="http://schemas.microsoft.com/office/drawing/2014/main" val="2441180204"/>
                  </a:ext>
                </a:extLst>
              </a:tr>
              <a:tr h="93067"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extLst>
                  <a:ext uri="{0D108BD9-81ED-4DB2-BD59-A6C34878D82A}">
                    <a16:rowId xmlns:a16="http://schemas.microsoft.com/office/drawing/2014/main" val="3603121316"/>
                  </a:ext>
                </a:extLst>
              </a:tr>
              <a:tr h="93067"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500" u="none" strike="noStrike">
                          <a:effectLst/>
                        </a:rPr>
                        <a:t> 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extLst>
                  <a:ext uri="{0D108BD9-81ED-4DB2-BD59-A6C34878D82A}">
                    <a16:rowId xmlns:a16="http://schemas.microsoft.com/office/drawing/2014/main" val="2143892357"/>
                  </a:ext>
                </a:extLst>
              </a:tr>
              <a:tr h="93067"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500" u="none" strike="noStrike">
                          <a:effectLst/>
                        </a:rPr>
                        <a:t>60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extLst>
                  <a:ext uri="{0D108BD9-81ED-4DB2-BD59-A6C34878D82A}">
                    <a16:rowId xmlns:a16="http://schemas.microsoft.com/office/drawing/2014/main" val="3606349964"/>
                  </a:ext>
                </a:extLst>
              </a:tr>
              <a:tr h="98884"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500" u="none" strike="noStrike">
                          <a:effectLst/>
                        </a:rPr>
                        <a:t>IASs and IFRSs not addressed</a:t>
                      </a:r>
                      <a:endParaRPr lang="en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extLst>
                  <a:ext uri="{0D108BD9-81ED-4DB2-BD59-A6C34878D82A}">
                    <a16:rowId xmlns:a16="http://schemas.microsoft.com/office/drawing/2014/main" val="2235813705"/>
                  </a:ext>
                </a:extLst>
              </a:tr>
              <a:tr h="98884"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First time adoption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500" u="none" strike="noStrike">
                          <a:effectLst/>
                        </a:rPr>
                        <a:t>IFRS 1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extLst>
                  <a:ext uri="{0D108BD9-81ED-4DB2-BD59-A6C34878D82A}">
                    <a16:rowId xmlns:a16="http://schemas.microsoft.com/office/drawing/2014/main" val="3767463314"/>
                  </a:ext>
                </a:extLst>
              </a:tr>
              <a:tr h="98884"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Insurance contracts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500" u="none" strike="noStrike">
                          <a:effectLst/>
                        </a:rPr>
                        <a:t>IFRS 4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extLst>
                  <a:ext uri="{0D108BD9-81ED-4DB2-BD59-A6C34878D82A}">
                    <a16:rowId xmlns:a16="http://schemas.microsoft.com/office/drawing/2014/main" val="513511297"/>
                  </a:ext>
                </a:extLst>
              </a:tr>
              <a:tr h="98884"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Regulatory deferral accounts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500" u="none" strike="noStrike">
                          <a:effectLst/>
                        </a:rPr>
                        <a:t>IFRS 14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extLst>
                  <a:ext uri="{0D108BD9-81ED-4DB2-BD59-A6C34878D82A}">
                    <a16:rowId xmlns:a16="http://schemas.microsoft.com/office/drawing/2014/main" val="1464781099"/>
                  </a:ext>
                </a:extLst>
              </a:tr>
              <a:tr h="98884"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Retirement benefit plans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500" u="none" strike="noStrike">
                          <a:effectLst/>
                        </a:rPr>
                        <a:t>IAS 26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extLst>
                  <a:ext uri="{0D108BD9-81ED-4DB2-BD59-A6C34878D82A}">
                    <a16:rowId xmlns:a16="http://schemas.microsoft.com/office/drawing/2014/main" val="3055874990"/>
                  </a:ext>
                </a:extLst>
              </a:tr>
              <a:tr h="98884"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Agriculture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500" u="none" strike="noStrike">
                          <a:effectLst/>
                        </a:rPr>
                        <a:t>IAS 41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extLst>
                  <a:ext uri="{0D108BD9-81ED-4DB2-BD59-A6C34878D82A}">
                    <a16:rowId xmlns:a16="http://schemas.microsoft.com/office/drawing/2014/main" val="3587076038"/>
                  </a:ext>
                </a:extLst>
              </a:tr>
              <a:tr h="93067"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extLst>
                  <a:ext uri="{0D108BD9-81ED-4DB2-BD59-A6C34878D82A}">
                    <a16:rowId xmlns:a16="http://schemas.microsoft.com/office/drawing/2014/main" val="3163765964"/>
                  </a:ext>
                </a:extLst>
              </a:tr>
              <a:tr h="98884"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IFRSs for SMEs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500" u="none" strike="noStrike">
                          <a:effectLst/>
                        </a:rPr>
                        <a:t>25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extLst>
                  <a:ext uri="{0D108BD9-81ED-4DB2-BD59-A6C34878D82A}">
                    <a16:rowId xmlns:a16="http://schemas.microsoft.com/office/drawing/2014/main" val="3940260429"/>
                  </a:ext>
                </a:extLst>
              </a:tr>
              <a:tr h="93067"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t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8" marR="4008" marT="4008" marB="0" anchor="b"/>
                </a:tc>
                <a:extLst>
                  <a:ext uri="{0D108BD9-81ED-4DB2-BD59-A6C34878D82A}">
                    <a16:rowId xmlns:a16="http://schemas.microsoft.com/office/drawing/2014/main" val="64160410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797643" y="5505678"/>
            <a:ext cx="3880023" cy="747183"/>
          </a:xfrm>
          <a:prstGeom prst="rect">
            <a:avLst/>
          </a:prstGeom>
          <a:solidFill>
            <a:schemeClr val="bg2">
              <a:lumMod val="90000"/>
              <a:alpha val="1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084" y="274638"/>
            <a:ext cx="6679716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Link Between IFRS and Course Sessions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86045 Accounting and Financial Reporting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70915" y="5569832"/>
            <a:ext cx="165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SM2</a:t>
            </a:r>
          </a:p>
        </p:txBody>
      </p:sp>
      <p:sp>
        <p:nvSpPr>
          <p:cNvPr id="9" name="Rectangle 8"/>
          <p:cNvSpPr/>
          <p:nvPr/>
        </p:nvSpPr>
        <p:spPr>
          <a:xfrm>
            <a:off x="1705232" y="5569832"/>
            <a:ext cx="1418166" cy="7549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13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 and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86045 Accounting and Financial Reporting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70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1 Overview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953456"/>
          <a:ext cx="8229600" cy="3505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82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7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/>
                        <a:t>Mins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Course objectives and overview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 need for IFRS,</a:t>
                      </a:r>
                      <a:r>
                        <a:rPr lang="en-US" baseline="0" dirty="0"/>
                        <a:t> their evolution, </a:t>
                      </a:r>
                      <a:r>
                        <a:rPr lang="en-US" dirty="0"/>
                        <a:t>the IASs/IFRSs in force,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the users of IFRS</a:t>
                      </a:r>
                      <a:r>
                        <a:rPr lang="en-US" baseline="0" dirty="0"/>
                        <a:t> and link to the course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General requirements for financial statements,</a:t>
                      </a:r>
                      <a:r>
                        <a:rPr lang="en-US" baseline="0" dirty="0"/>
                        <a:t> Linkages and presentation options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Class exercise on simple double entry basic bookkeeping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Required reading and research</a:t>
                      </a:r>
                      <a:r>
                        <a:rPr lang="en-US" baseline="0" dirty="0"/>
                        <a:t> assignment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Summary,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validation</a:t>
                      </a:r>
                      <a:r>
                        <a:rPr lang="en-US" baseline="0" dirty="0"/>
                        <a:t> and </a:t>
                      </a:r>
                      <a:r>
                        <a:rPr lang="en-US" dirty="0"/>
                        <a:t>overview of session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86045 Accounting and Financial Reporting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38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86045 Accounting and Financial Reporting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15630" y="1554541"/>
            <a:ext cx="58198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At the end of this course students will be able to:</a:t>
            </a:r>
          </a:p>
          <a:p>
            <a:pPr marL="285750" indent="-285750">
              <a:buFont typeface="Arial"/>
              <a:buChar char="•"/>
            </a:pPr>
            <a:r>
              <a:rPr lang="en-US" sz="2400" b="1" i="1" dirty="0">
                <a:solidFill>
                  <a:srgbClr val="3366FF"/>
                </a:solidFill>
              </a:rPr>
              <a:t>Read and perform a high level interpretation </a:t>
            </a:r>
            <a:r>
              <a:rPr lang="en-US" sz="2400" i="1" dirty="0"/>
              <a:t>of the</a:t>
            </a:r>
            <a:r>
              <a:rPr lang="en-US" sz="2400" b="1" i="1" dirty="0"/>
              <a:t> </a:t>
            </a:r>
            <a:r>
              <a:rPr lang="en-US" sz="2400" i="1" dirty="0"/>
              <a:t>financial statements of companies applying international accounting standards</a:t>
            </a:r>
          </a:p>
          <a:p>
            <a:pPr marL="285750" indent="-285750">
              <a:buFont typeface="Arial"/>
              <a:buChar char="•"/>
            </a:pPr>
            <a:r>
              <a:rPr lang="en-US" sz="2400" b="1" i="1" dirty="0">
                <a:solidFill>
                  <a:srgbClr val="3366FF"/>
                </a:solidFill>
              </a:rPr>
              <a:t>Identify and evaluate </a:t>
            </a:r>
            <a:r>
              <a:rPr lang="en-US" sz="2400" i="1" dirty="0"/>
              <a:t>the impact on a company’s accounts of alternative accounting methods/options</a:t>
            </a:r>
          </a:p>
          <a:p>
            <a:pPr marL="285750" indent="-285750">
              <a:buFont typeface="Arial"/>
              <a:buChar char="•"/>
            </a:pPr>
            <a:r>
              <a:rPr lang="en-US" sz="2400" b="1" i="1" dirty="0">
                <a:solidFill>
                  <a:srgbClr val="3366FF"/>
                </a:solidFill>
              </a:rPr>
              <a:t>Carry out a high level assessment </a:t>
            </a:r>
            <a:r>
              <a:rPr lang="en-US" sz="2400" i="1" dirty="0"/>
              <a:t>of the</a:t>
            </a:r>
            <a:r>
              <a:rPr lang="en-US" sz="2400" b="1" i="1" dirty="0"/>
              <a:t> </a:t>
            </a:r>
            <a:r>
              <a:rPr lang="en-US" sz="2400" i="1" dirty="0"/>
              <a:t>the economic- financial position of a company reporting under IAS/IFRS.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42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Overview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86045 Accounting and Financial Reporting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045432" y="1397000"/>
          <a:ext cx="8040160" cy="490756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319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0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1. Financial reporting under</a:t>
                      </a:r>
                      <a:r>
                        <a:rPr lang="en-US" b="0" baseline="0" dirty="0"/>
                        <a:t> IFRS</a:t>
                      </a:r>
                      <a:endParaRPr lang="en-US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13. </a:t>
                      </a:r>
                      <a:r>
                        <a:rPr lang="en-US" b="0" dirty="0"/>
                        <a:t>Inventories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2. Financial</a:t>
                      </a:r>
                      <a:r>
                        <a:rPr lang="en-US" baseline="0" dirty="0"/>
                        <a:t> analysis: Ratio analysis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14. </a:t>
                      </a:r>
                      <a:r>
                        <a:rPr lang="en-US" b="0" dirty="0"/>
                        <a:t>Construction contracts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3. Financial</a:t>
                      </a:r>
                      <a:r>
                        <a:rPr lang="en-US" baseline="0" dirty="0"/>
                        <a:t> analysis: Segments and EPS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15.</a:t>
                      </a:r>
                      <a:r>
                        <a:rPr lang="en-US" b="0" baseline="0" dirty="0"/>
                        <a:t> </a:t>
                      </a:r>
                      <a:r>
                        <a:rPr lang="en-US" baseline="0" dirty="0"/>
                        <a:t>Non-financial liabilities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4. </a:t>
                      </a:r>
                      <a:r>
                        <a:rPr lang="en-US" dirty="0">
                          <a:solidFill>
                            <a:srgbClr val="008000"/>
                          </a:solidFill>
                        </a:rPr>
                        <a:t>Review session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16. </a:t>
                      </a:r>
                      <a:r>
                        <a:rPr lang="en-US" dirty="0">
                          <a:solidFill>
                            <a:srgbClr val="008000"/>
                          </a:solidFill>
                        </a:rPr>
                        <a:t>Review</a:t>
                      </a:r>
                      <a:r>
                        <a:rPr lang="en-US" baseline="0" dirty="0">
                          <a:solidFill>
                            <a:srgbClr val="008000"/>
                          </a:solidFill>
                        </a:rPr>
                        <a:t> session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5. Revenues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3366FF"/>
                          </a:solidFill>
                        </a:rPr>
                        <a:t>17.</a:t>
                      </a:r>
                      <a:r>
                        <a:rPr lang="en-US" dirty="0"/>
                        <a:t> </a:t>
                      </a:r>
                      <a:r>
                        <a:rPr lang="en-US" b="0" dirty="0">
                          <a:solidFill>
                            <a:srgbClr val="3366FF"/>
                          </a:solidFill>
                        </a:rPr>
                        <a:t>Mid term 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6. Costs and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18. Financial Instruments 1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7. Taxation - Direct and Indirect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19.</a:t>
                      </a:r>
                      <a:r>
                        <a:rPr lang="en-US" baseline="0" dirty="0"/>
                        <a:t> Financial Instruments 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8. Non-current assets - Intangible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20. Cash Flow Statement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9. Non-current assets</a:t>
                      </a:r>
                      <a:r>
                        <a:rPr lang="en-US" baseline="0" dirty="0"/>
                        <a:t> - </a:t>
                      </a:r>
                      <a:r>
                        <a:rPr lang="en-US" dirty="0"/>
                        <a:t>Tangible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21. Group accounts/Business comb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10. Financial leases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22. </a:t>
                      </a:r>
                      <a:r>
                        <a:rPr lang="en-US" dirty="0">
                          <a:solidFill>
                            <a:srgbClr val="008000"/>
                          </a:solidFill>
                        </a:rPr>
                        <a:t>Review session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11. Impairment of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23. </a:t>
                      </a:r>
                      <a:r>
                        <a:rPr lang="en-US" dirty="0">
                          <a:solidFill>
                            <a:srgbClr val="3366FF"/>
                          </a:solidFill>
                        </a:rPr>
                        <a:t>Final test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48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12. </a:t>
                      </a:r>
                      <a:r>
                        <a:rPr lang="en-US" dirty="0">
                          <a:solidFill>
                            <a:srgbClr val="008000"/>
                          </a:solidFill>
                        </a:rPr>
                        <a:t>Review 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Right Brace 5"/>
          <p:cNvSpPr/>
          <p:nvPr/>
        </p:nvSpPr>
        <p:spPr>
          <a:xfrm>
            <a:off x="9976022" y="1397001"/>
            <a:ext cx="436946" cy="3710459"/>
          </a:xfrm>
          <a:prstGeom prst="righ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Left Brace 7"/>
          <p:cNvSpPr/>
          <p:nvPr/>
        </p:nvSpPr>
        <p:spPr>
          <a:xfrm>
            <a:off x="1692986" y="1417638"/>
            <a:ext cx="347663" cy="147384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02319" y="1969893"/>
            <a:ext cx="61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37876" y="3090561"/>
            <a:ext cx="50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09464" y="4251730"/>
            <a:ext cx="50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59224" y="5107459"/>
            <a:ext cx="61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5</a:t>
            </a:fld>
            <a:endParaRPr lang="en-US"/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217687F8-39E4-7145-826D-C66D0175476A}"/>
              </a:ext>
            </a:extLst>
          </p:cNvPr>
          <p:cNvSpPr/>
          <p:nvPr/>
        </p:nvSpPr>
        <p:spPr>
          <a:xfrm>
            <a:off x="1681488" y="2939512"/>
            <a:ext cx="424921" cy="297525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64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materials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86045 Accounting and Financial Reporting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71998" y="1762324"/>
            <a:ext cx="1931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Required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16471" y="1300659"/>
            <a:ext cx="3508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Strongly recommended</a:t>
            </a:r>
          </a:p>
          <a:p>
            <a:pPr algn="ctr"/>
            <a:r>
              <a:rPr lang="en-US" dirty="0"/>
              <a:t>£78 (before student discount )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37975" y="5133416"/>
            <a:ext cx="21770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Part A</a:t>
            </a:r>
          </a:p>
          <a:p>
            <a:r>
              <a:rPr lang="en-US" sz="1400" dirty="0"/>
              <a:t>Standards (IFRS/IAS)</a:t>
            </a:r>
          </a:p>
          <a:p>
            <a:r>
              <a:rPr lang="en-US" sz="1400" dirty="0"/>
              <a:t>Interpretations (IFRIC/SIC)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73205" y="3294519"/>
            <a:ext cx="2200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www.ifrs.org</a:t>
            </a:r>
            <a:endParaRPr lang="en-US" dirty="0"/>
          </a:p>
          <a:p>
            <a:r>
              <a:rPr lang="en-US" dirty="0"/>
              <a:t>20% student discount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1" y="5505824"/>
            <a:ext cx="2247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Paperback £48.99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1" y="2454970"/>
            <a:ext cx="2247153" cy="2918147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3B4AF7F1-3852-7D4E-AF0E-CFA878EE21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471" y="2397714"/>
            <a:ext cx="2759058" cy="22992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0B04FC0-73DE-FB42-A034-6879E616E4D2}"/>
              </a:ext>
            </a:extLst>
          </p:cNvPr>
          <p:cNvSpPr txBox="1"/>
          <p:nvPr/>
        </p:nvSpPr>
        <p:spPr>
          <a:xfrm>
            <a:off x="6258950" y="5133417"/>
            <a:ext cx="24621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Part B</a:t>
            </a:r>
          </a:p>
          <a:p>
            <a:r>
              <a:rPr lang="en-US" sz="1400" dirty="0"/>
              <a:t>Illustrative examples (IE)</a:t>
            </a:r>
          </a:p>
          <a:p>
            <a:r>
              <a:rPr lang="en-US" sz="1400" dirty="0"/>
              <a:t>Implementation guidance (IG)</a:t>
            </a:r>
          </a:p>
          <a:p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528E83-8F0E-6242-8621-FDB1077D3221}"/>
              </a:ext>
            </a:extLst>
          </p:cNvPr>
          <p:cNvSpPr txBox="1"/>
          <p:nvPr/>
        </p:nvSpPr>
        <p:spPr>
          <a:xfrm>
            <a:off x="8553185" y="5104581"/>
            <a:ext cx="24621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Part C</a:t>
            </a:r>
          </a:p>
          <a:p>
            <a:r>
              <a:rPr lang="en-US" sz="1400" dirty="0"/>
              <a:t>Basis for conclusions (BC)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01833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Other reference materials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86045 Accounting and Financial Reporting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2746" y="2782669"/>
            <a:ext cx="3589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Good Group Illustrative IFRS Financial Statements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7278" y="2030344"/>
            <a:ext cx="1976723" cy="279731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8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methods</a:t>
            </a:r>
          </a:p>
        </p:txBody>
      </p:sp>
      <p:sp>
        <p:nvSpPr>
          <p:cNvPr id="7" name="Vertical Text Placeholder 6"/>
          <p:cNvSpPr>
            <a:spLocks noGrp="1"/>
          </p:cNvSpPr>
          <p:nvPr>
            <p:ph type="body" orient="vert" idx="1"/>
          </p:nvPr>
        </p:nvSpPr>
        <p:spPr>
          <a:xfrm rot="16200000">
            <a:off x="3552838" y="23789"/>
            <a:ext cx="4675192" cy="7462890"/>
          </a:xfrm>
        </p:spPr>
        <p:txBody>
          <a:bodyPr>
            <a:normAutofit/>
          </a:bodyPr>
          <a:lstStyle/>
          <a:p>
            <a:r>
              <a:rPr lang="en-US" dirty="0"/>
              <a:t>Pre-reading</a:t>
            </a:r>
          </a:p>
          <a:p>
            <a:r>
              <a:rPr lang="en-US" dirty="0"/>
              <a:t>Research</a:t>
            </a:r>
          </a:p>
          <a:p>
            <a:r>
              <a:rPr lang="en-US" dirty="0"/>
              <a:t>Lecture</a:t>
            </a:r>
          </a:p>
          <a:p>
            <a:r>
              <a:rPr lang="en-US" dirty="0"/>
              <a:t>Discussion</a:t>
            </a:r>
          </a:p>
          <a:p>
            <a:r>
              <a:rPr lang="en-US" dirty="0"/>
              <a:t>Exercises</a:t>
            </a:r>
          </a:p>
          <a:p>
            <a:r>
              <a:rPr lang="en-US" dirty="0"/>
              <a:t>Assignments</a:t>
            </a:r>
          </a:p>
          <a:p>
            <a:r>
              <a:rPr lang="en-US" dirty="0"/>
              <a:t>Q&amp;A</a:t>
            </a:r>
          </a:p>
          <a:p>
            <a:r>
              <a:rPr lang="en-US" dirty="0"/>
              <a:t>Mid-term and final tests</a:t>
            </a:r>
          </a:p>
          <a:p>
            <a:r>
              <a:rPr lang="en-US" dirty="0"/>
              <a:t>Office hour each week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86045 Accounting and Financial Reporting</a:t>
            </a:r>
          </a:p>
        </p:txBody>
      </p:sp>
      <p:sp>
        <p:nvSpPr>
          <p:cNvPr id="2" name="Rectangular Callout 1"/>
          <p:cNvSpPr/>
          <p:nvPr/>
        </p:nvSpPr>
        <p:spPr>
          <a:xfrm>
            <a:off x="5739632" y="1823848"/>
            <a:ext cx="4634491" cy="2256165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/>
              <a:t>Ground Rules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Be on time and don’t leave early</a:t>
            </a:r>
          </a:p>
          <a:p>
            <a:pPr marL="342900" indent="-342900">
              <a:buAutoNum type="arabicPeriod"/>
            </a:pPr>
            <a:r>
              <a:rPr lang="en-US" dirty="0"/>
              <a:t>Mobiles and laptops off</a:t>
            </a:r>
          </a:p>
          <a:p>
            <a:pPr marL="342900" indent="-342900">
              <a:buAutoNum type="arabicPeriod"/>
            </a:pPr>
            <a:r>
              <a:rPr lang="en-US" dirty="0"/>
              <a:t>Don’t come and go</a:t>
            </a:r>
          </a:p>
          <a:p>
            <a:pPr marL="342900" indent="-342900">
              <a:buAutoNum type="arabicPeriod"/>
            </a:pPr>
            <a:r>
              <a:rPr lang="en-US" dirty="0"/>
              <a:t>Hand in assignments on time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640" y="5482562"/>
            <a:ext cx="326021" cy="5125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45972" y="5354953"/>
            <a:ext cx="2682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Please text or e-mail for an appointment beforehand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8077200" y="4512722"/>
          <a:ext cx="584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showAsIcon="1" r:id="rId4" imgW="584200" imgH="558800" progId="Word.Document.12">
                  <p:embed/>
                </p:oleObj>
              </mc:Choice>
              <mc:Fallback>
                <p:oleObj name="Document" showAsIcon="1" r:id="rId4" imgW="584200" imgH="558800" progId="Word.Documen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77200" y="4512722"/>
                        <a:ext cx="5842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661401" y="4581420"/>
            <a:ext cx="171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Memo - Rules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1 Objectives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86045 Accounting and Financial Reporting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0C8F-04B5-D740-A6F2-FFDFB40BAD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44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2366</Words>
  <Application>Microsoft Macintosh PowerPoint</Application>
  <PresentationFormat>Widescreen</PresentationFormat>
  <Paragraphs>862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Zapf Dingbats</vt:lpstr>
      <vt:lpstr>Office Theme</vt:lpstr>
      <vt:lpstr>Document</vt:lpstr>
      <vt:lpstr>A86045 Accounting and Financial Reporting (2018/2019)</vt:lpstr>
      <vt:lpstr>Course objectives and Overview</vt:lpstr>
      <vt:lpstr>Session 1 Overview</vt:lpstr>
      <vt:lpstr>Course Objectives</vt:lpstr>
      <vt:lpstr>Course Overview</vt:lpstr>
      <vt:lpstr>Reference materials</vt:lpstr>
      <vt:lpstr>    Other reference materials</vt:lpstr>
      <vt:lpstr>Teaching methods</vt:lpstr>
      <vt:lpstr>Session 1 Objectives</vt:lpstr>
      <vt:lpstr>Objectives of Session 1</vt:lpstr>
      <vt:lpstr>Evolution of Accounting Standards</vt:lpstr>
      <vt:lpstr>The development of accounting standards– a response to the evolution of business</vt:lpstr>
      <vt:lpstr>Accounting Scandals</vt:lpstr>
      <vt:lpstr>Users of IFRS - Stakeholder needs</vt:lpstr>
      <vt:lpstr>Motives of Preparers</vt:lpstr>
      <vt:lpstr>What is GAAP?</vt:lpstr>
      <vt:lpstr>The Current List of IAS and IFRS</vt:lpstr>
      <vt:lpstr>What the ISAs and IFRSs Contain</vt:lpstr>
      <vt:lpstr>Link Between IFRS and Course Sessions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A86045 Accounting and Financial Reporting (2018/2019)</dc:title>
  <dc:creator>Paul Smith</dc:creator>
  <cp:lastModifiedBy>Paul Smith</cp:lastModifiedBy>
  <cp:revision>2</cp:revision>
  <dcterms:created xsi:type="dcterms:W3CDTF">2019-01-30T09:07:24Z</dcterms:created>
  <dcterms:modified xsi:type="dcterms:W3CDTF">2019-02-11T07:00:45Z</dcterms:modified>
</cp:coreProperties>
</file>