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0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336" r:id="rId3"/>
    <p:sldId id="281" r:id="rId4"/>
    <p:sldId id="317" r:id="rId5"/>
    <p:sldId id="319" r:id="rId6"/>
    <p:sldId id="321" r:id="rId7"/>
    <p:sldId id="323" r:id="rId8"/>
    <p:sldId id="325" r:id="rId9"/>
    <p:sldId id="327" r:id="rId10"/>
    <p:sldId id="329" r:id="rId11"/>
    <p:sldId id="267" r:id="rId12"/>
    <p:sldId id="313" r:id="rId13"/>
    <p:sldId id="292" r:id="rId14"/>
    <p:sldId id="286" r:id="rId15"/>
    <p:sldId id="305" r:id="rId16"/>
    <p:sldId id="287" r:id="rId17"/>
    <p:sldId id="331" r:id="rId18"/>
    <p:sldId id="288" r:id="rId19"/>
    <p:sldId id="332" r:id="rId20"/>
    <p:sldId id="294" r:id="rId21"/>
    <p:sldId id="295" r:id="rId22"/>
    <p:sldId id="333" r:id="rId23"/>
    <p:sldId id="334" r:id="rId24"/>
    <p:sldId id="285" r:id="rId25"/>
    <p:sldId id="335" r:id="rId26"/>
    <p:sldId id="289" r:id="rId27"/>
    <p:sldId id="272" r:id="rId28"/>
    <p:sldId id="293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22B2-DD2D-FD4E-B87F-90A2C21A5CAB}" type="datetimeFigureOut">
              <a:rPr lang="it-IT" smtClean="0"/>
              <a:t>30/01/19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7A1F3-2FD8-A647-A4A1-A625773D86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8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D8CC0A-7060-1B4C-A4D8-5A64D9975E4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6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472F0C-27EE-9248-98FF-A72163710A7F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1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79570E-B9F3-3C4B-918B-DF451670536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8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304455-A512-AC4A-8212-3E99440DFF3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0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8C55A6-FFC9-6B46-9424-3ED5F410C061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D2F5CF-26B7-074B-87EA-FF142D8D85C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1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3A95B1-A7C9-044A-8EC4-31BF175E922E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4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63E22B-DD7D-ED4B-BD28-35CD9E2EB2C1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A42D-9B56-BB46-ADE6-0D11DD76C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45430-3DA2-CA41-962B-08A8347AF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D2552-6BAE-534C-A60D-D80AFFA5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EFAF-4E50-B14A-924A-3C41450D36C2}" type="datetime1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5C634-29F5-C747-9A31-AED3D979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0F894-17E3-DA4D-91E8-753A541F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20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8390-D4FB-584F-819B-4838C7F2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8A2DD-C9BB-7149-BEBB-268F0C19A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5DD7-5D84-5A40-8CE0-1A4EB98A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78E5-986B-E043-8B53-7EF347962174}" type="datetime1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C4EA1-3E79-1D4F-B736-FB0BF2C7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E3ED1-9236-8848-9C37-C5B5A3C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93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E1133-44D3-F747-9259-28AB8B7EB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D28AE-C2F3-3B44-83CC-A9BDF3CAC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B237F-A241-BD49-A18F-4508D0CA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96D2-0CDC-A94E-AB72-7C517486FD40}" type="datetime1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380FE-7037-C14A-A854-7E9D4069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6999F-29B2-4E46-BD2C-B4DECC45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6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6BE2-61C8-8945-8095-498A25B5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A119-12FD-4D49-B691-839A95108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2F36E-7EB5-D542-A9DE-6D656BD4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A8A6-43FD-FF49-8BB3-7E53B4DEB7A5}" type="datetime1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8E9EC-1E02-1745-B7EA-9B2C20D6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5BF6-5806-6A41-B1DA-8DAB4F10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09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15BB-F0C0-5547-BC46-315811A8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58B7-F1E7-544C-B0D3-3160E1A07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E1D9A-2FFE-CB42-BD19-2AC33FA3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366A-DA6E-784C-99D4-448C3CA1CCDC}" type="datetime1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E570-DACF-A04A-A589-696FDC7F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3AF55-8720-4B45-A040-93172937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25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F63F-4575-8E4D-8A50-DDBDD844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D4589-6006-9043-B24D-A6528AF33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DBCD6-F28D-004F-9A01-1420D4E38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5ADC3-C15A-9A48-B413-F99FD76F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4A38-0120-9A41-8E73-D9564773706D}" type="datetime1">
              <a:rPr lang="it-IT" smtClean="0"/>
              <a:t>30/01/19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EE6B6-E90A-8745-AD69-86951D6A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7437A-33F0-E140-96A9-91872E3E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00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AE6A-2385-B040-8A6F-AA285A84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F433C-21C2-0640-985D-231D24DE0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84FE8-1600-354D-95AD-E487DA0FB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8F26A-0D28-104D-8610-75BFDADF2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A4CFF-37E9-9D4B-9BFD-23FC3FF8D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612BB-1534-C542-9817-DD0521E5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174-F9D8-4C43-8AA3-E708EBBAD0C1}" type="datetime1">
              <a:rPr lang="it-IT" smtClean="0"/>
              <a:t>30/01/19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49BAE-28DE-D14F-8DAC-E0D2BBA8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82869-2B1F-914C-8CFA-B43EC377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63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8B1E-9397-6C4F-81CE-110EF805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228EF-A6F8-144D-95C6-454A7F97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2A68-6276-984F-94F5-7C7460ABD6A4}" type="datetime1">
              <a:rPr lang="it-IT" smtClean="0"/>
              <a:t>30/01/19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7B555-0232-684F-AF64-049C1F2F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43D0E-28F3-FC43-ADBE-094D0EE6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64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7B691-DB97-8444-970F-69516251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23EA-80D7-474D-A7A5-6AA6C79029A3}" type="datetime1">
              <a:rPr lang="it-IT" smtClean="0"/>
              <a:t>30/01/19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0C78D-4CA3-6B42-A474-AB48CFDB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A0D57-6631-BC48-885A-9AD1C336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95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1B55-8624-284E-906B-D11B23EF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FF1A-55DB-4E48-93D2-EEFE0C30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0024F-339C-BD4E-8CC1-0938EEE2E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11B9E-5068-4041-BC90-3E6DF7A0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EEA3-E6FE-664A-A4F4-C2200FCFEFB4}" type="datetime1">
              <a:rPr lang="it-IT" smtClean="0"/>
              <a:t>30/01/19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2AF6E-39AE-E343-BB40-800696FD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1B8A9-196D-4442-9ADA-6F4769E3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81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04E4-0EAB-7245-90A7-E7F50361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07450-3CF1-DF43-8C4C-6576BE37C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728B8-12A1-E14A-A98A-915147742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D3FD-E6C9-4D47-BD28-9761B9C9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13EE-FBF3-2C4D-B7A3-99EA49931E51}" type="datetime1">
              <a:rPr lang="it-IT" smtClean="0"/>
              <a:t>30/01/19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00C3E-073A-9849-926C-DFCAC4E6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98EC-3DB6-324E-8A5C-3D5739CD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5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C3B8C-8932-E549-9DAE-24C58D09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F1FA6-A5B5-A34C-B9A3-DCFCC5CC0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A7741-FDCB-3C4A-95B5-B8A5141F3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2722-9616-AE45-9B60-EB696E09C082}" type="datetime1">
              <a:rPr lang="it-IT" smtClean="0"/>
              <a:t>30/01/19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808D-4EF2-3044-A7D1-81C224A8F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"/>
              <a:t>A 86045 Accounting and Financial Reporting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AB092-2CF6-B643-BFE8-A6D497452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AD42-1A8F-DA45-8544-DBE4E11A83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5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financial statements required by IAS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3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9389" y="356937"/>
            <a:ext cx="6427611" cy="1089529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Identification of the financial statements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215270"/>
            <a:ext cx="8108950" cy="2932085"/>
          </a:xfrm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ea typeface="ＭＳ Ｐゴシック" charset="0"/>
                <a:cs typeface="ＭＳ Ｐゴシック" charset="0"/>
              </a:rPr>
              <a:t>Name of the reporting entity</a:t>
            </a:r>
          </a:p>
          <a:p>
            <a:pPr marL="396875" indent="-396875"/>
            <a:r>
              <a:rPr lang="en-US" dirty="0">
                <a:ea typeface="ＭＳ Ｐゴシック" charset="0"/>
                <a:cs typeface="ＭＳ Ｐゴシック" charset="0"/>
              </a:rPr>
              <a:t>Whether a single entity or a group</a:t>
            </a:r>
          </a:p>
          <a:p>
            <a:pPr marL="396875" indent="-396875"/>
            <a:r>
              <a:rPr lang="en-US" dirty="0">
                <a:ea typeface="ＭＳ Ｐゴシック" charset="0"/>
                <a:cs typeface="ＭＳ Ｐゴシック" charset="0"/>
              </a:rPr>
              <a:t>Date at the end of the reporting period or the period covered</a:t>
            </a:r>
          </a:p>
          <a:p>
            <a:pPr marL="396875" indent="-396875"/>
            <a:r>
              <a:rPr lang="en-US" dirty="0">
                <a:ea typeface="ＭＳ Ｐゴシック" charset="0"/>
                <a:cs typeface="ＭＳ Ｐゴシック" charset="0"/>
              </a:rPr>
              <a:t>Presentation currency used</a:t>
            </a:r>
          </a:p>
          <a:p>
            <a:pPr marL="396875" indent="-396875"/>
            <a:r>
              <a:rPr lang="en-US" dirty="0">
                <a:ea typeface="ＭＳ Ｐゴシック" charset="0"/>
                <a:cs typeface="ＭＳ Ｐゴシック" charset="0"/>
              </a:rPr>
              <a:t>Level of rounding (e.g. £000 or £m)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723" y="274638"/>
            <a:ext cx="7268077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Understanding the Financial Statements Required by IAS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072924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Statement of profit or loss </a:t>
            </a:r>
            <a:r>
              <a:rPr lang="en-US" b="1" dirty="0">
                <a:solidFill>
                  <a:srgbClr val="3366FF"/>
                </a:solidFill>
              </a:rPr>
              <a:t>and</a:t>
            </a:r>
            <a:r>
              <a:rPr lang="en-US" dirty="0">
                <a:solidFill>
                  <a:srgbClr val="3366FF"/>
                </a:solidFill>
              </a:rPr>
              <a:t> other comprehensive income</a:t>
            </a:r>
          </a:p>
          <a:p>
            <a:r>
              <a:rPr lang="en-US" dirty="0">
                <a:solidFill>
                  <a:srgbClr val="3366FF"/>
                </a:solidFill>
              </a:rPr>
              <a:t>Statement of financial position</a:t>
            </a:r>
          </a:p>
          <a:p>
            <a:r>
              <a:rPr lang="en-US" dirty="0">
                <a:solidFill>
                  <a:srgbClr val="3366FF"/>
                </a:solidFill>
              </a:rPr>
              <a:t>Statement of changes in equity</a:t>
            </a:r>
          </a:p>
          <a:p>
            <a:r>
              <a:rPr lang="en-US" dirty="0">
                <a:solidFill>
                  <a:srgbClr val="3366FF"/>
                </a:solidFill>
              </a:rPr>
              <a:t>Statement of cash flows</a:t>
            </a:r>
          </a:p>
          <a:p>
            <a:r>
              <a:rPr lang="en-US" dirty="0">
                <a:solidFill>
                  <a:srgbClr val="3366FF"/>
                </a:solidFill>
              </a:rPr>
              <a:t>Notes to the financial statements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778" y="274638"/>
            <a:ext cx="642902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Linkages among the Financial Statements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8722" y="2197479"/>
            <a:ext cx="1425222" cy="323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8233" y="2197479"/>
            <a:ext cx="1425222" cy="323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67111" y="3035525"/>
            <a:ext cx="1869722" cy="16213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67111" y="4834692"/>
            <a:ext cx="1869722" cy="11288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67111" y="1709081"/>
            <a:ext cx="1869722" cy="1128889"/>
          </a:xfrm>
          <a:prstGeom prst="rect">
            <a:avLst/>
          </a:prstGeom>
          <a:solidFill>
            <a:srgbClr val="CCC1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0445" y="2697439"/>
            <a:ext cx="1135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Cash</a:t>
            </a:r>
          </a:p>
          <a:p>
            <a:r>
              <a:rPr lang="en-US" sz="1400" u="sng" dirty="0"/>
              <a:t>Other assets</a:t>
            </a:r>
          </a:p>
          <a:p>
            <a:r>
              <a:rPr lang="en-US" sz="1400" dirty="0"/>
              <a:t>Total assets</a:t>
            </a:r>
          </a:p>
          <a:p>
            <a:r>
              <a:rPr lang="en-US" sz="1400" dirty="0"/>
              <a:t>Less</a:t>
            </a:r>
          </a:p>
          <a:p>
            <a:r>
              <a:rPr lang="en-US" sz="1400" u="sng" dirty="0"/>
              <a:t>(Liabilities)</a:t>
            </a:r>
          </a:p>
          <a:p>
            <a:r>
              <a:rPr lang="en-US" sz="1400" dirty="0"/>
              <a:t>Net assets</a:t>
            </a:r>
          </a:p>
          <a:p>
            <a:r>
              <a:rPr lang="en-US" sz="1400" dirty="0"/>
              <a:t>Or</a:t>
            </a:r>
          </a:p>
          <a:p>
            <a:endParaRPr lang="en-US" sz="1400" dirty="0"/>
          </a:p>
          <a:p>
            <a:r>
              <a:rPr lang="en-US" sz="1400" dirty="0"/>
              <a:t>Shareholders equity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9345" y="2699555"/>
            <a:ext cx="1135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Cash</a:t>
            </a:r>
          </a:p>
          <a:p>
            <a:r>
              <a:rPr lang="en-US" sz="1400" u="sng" dirty="0"/>
              <a:t>Other assets</a:t>
            </a:r>
          </a:p>
          <a:p>
            <a:r>
              <a:rPr lang="en-US" sz="1400" dirty="0"/>
              <a:t>Total assets</a:t>
            </a:r>
          </a:p>
          <a:p>
            <a:r>
              <a:rPr lang="en-US" sz="1400" dirty="0"/>
              <a:t>Less</a:t>
            </a:r>
          </a:p>
          <a:p>
            <a:r>
              <a:rPr lang="en-US" sz="1400" u="sng" dirty="0"/>
              <a:t>(Liabilities)</a:t>
            </a:r>
          </a:p>
          <a:p>
            <a:r>
              <a:rPr lang="en-US" sz="1400" dirty="0"/>
              <a:t>Net assets</a:t>
            </a:r>
          </a:p>
          <a:p>
            <a:r>
              <a:rPr lang="en-US" sz="1400" dirty="0"/>
              <a:t>Or</a:t>
            </a:r>
          </a:p>
          <a:p>
            <a:endParaRPr lang="en-US" sz="1400" dirty="0"/>
          </a:p>
          <a:p>
            <a:r>
              <a:rPr lang="en-US" sz="1400" dirty="0"/>
              <a:t>Shareholders equity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8722" y="2197480"/>
            <a:ext cx="1425222" cy="4021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Opening Balance Sheet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78233" y="2194658"/>
            <a:ext cx="1425222" cy="4021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Closing Balance Sheet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7111" y="1700643"/>
            <a:ext cx="1869722" cy="4021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Statement of Cash Flow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67111" y="3000244"/>
            <a:ext cx="1869722" cy="456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Statement of Profit or Loss and Other Comprehensive Income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7111" y="4831869"/>
            <a:ext cx="1869722" cy="4021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Statement of Changes in Shareholders equity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8301" y="3457167"/>
            <a:ext cx="1135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Sales</a:t>
            </a:r>
          </a:p>
          <a:p>
            <a:r>
              <a:rPr lang="en-US" sz="1400" dirty="0"/>
              <a:t>Less</a:t>
            </a:r>
          </a:p>
          <a:p>
            <a:r>
              <a:rPr lang="en-US" sz="1400" u="sng" dirty="0"/>
              <a:t>Expenses</a:t>
            </a:r>
          </a:p>
          <a:p>
            <a:r>
              <a:rPr lang="en-US" sz="1400" dirty="0"/>
              <a:t>=</a:t>
            </a:r>
          </a:p>
          <a:p>
            <a:r>
              <a:rPr lang="en-US" sz="1400" dirty="0"/>
              <a:t>Net income</a:t>
            </a:r>
          </a:p>
          <a:p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967111" y="2108361"/>
            <a:ext cx="1869722" cy="769441"/>
          </a:xfrm>
          <a:prstGeom prst="rect">
            <a:avLst/>
          </a:prstGeom>
          <a:solidFill>
            <a:srgbClr val="CCC1DA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Change in cash from :</a:t>
            </a:r>
          </a:p>
          <a:p>
            <a:r>
              <a:rPr lang="en-US" sz="1100" dirty="0"/>
              <a:t>+/- Operations</a:t>
            </a:r>
          </a:p>
          <a:p>
            <a:r>
              <a:rPr lang="en-US" sz="1100" dirty="0"/>
              <a:t>+/- Investing</a:t>
            </a:r>
          </a:p>
          <a:p>
            <a:r>
              <a:rPr lang="en-US" sz="1100" dirty="0"/>
              <a:t>+/- Financing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67111" y="5234035"/>
            <a:ext cx="1869722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Change in equity from :</a:t>
            </a:r>
          </a:p>
          <a:p>
            <a:r>
              <a:rPr lang="en-US" sz="1100" dirty="0"/>
              <a:t>Operations</a:t>
            </a:r>
          </a:p>
          <a:p>
            <a:r>
              <a:rPr lang="en-US" sz="1100" dirty="0"/>
              <a:t>+/-Capital increases/decrease</a:t>
            </a:r>
          </a:p>
          <a:p>
            <a:pPr marL="171450" indent="-171450">
              <a:buFontTx/>
              <a:buChar char="-"/>
            </a:pPr>
            <a:r>
              <a:rPr lang="en-US" sz="1100" dirty="0"/>
              <a:t>Dividends</a:t>
            </a:r>
          </a:p>
          <a:p>
            <a:r>
              <a:rPr lang="en-US" sz="1100" dirty="0"/>
              <a:t>+/- OCI</a:t>
            </a:r>
          </a:p>
          <a:p>
            <a:endParaRPr lang="en-US" sz="1100" dirty="0"/>
          </a:p>
        </p:txBody>
      </p:sp>
      <p:sp>
        <p:nvSpPr>
          <p:cNvPr id="26" name="Right Arrow 25"/>
          <p:cNvSpPr/>
          <p:nvPr/>
        </p:nvSpPr>
        <p:spPr>
          <a:xfrm>
            <a:off x="3482852" y="2792843"/>
            <a:ext cx="4594348" cy="13841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482852" y="4994525"/>
            <a:ext cx="4927370" cy="13841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>
            <a:off x="6646333" y="4367389"/>
            <a:ext cx="846666" cy="1333500"/>
          </a:xfrm>
          <a:prstGeom prst="curvedLeftArrow">
            <a:avLst>
              <a:gd name="adj1" fmla="val 25000"/>
              <a:gd name="adj2" fmla="val 50000"/>
              <a:gd name="adj3" fmla="val 2214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0800000">
            <a:off x="4240378" y="1700643"/>
            <a:ext cx="867845" cy="2857245"/>
          </a:xfrm>
          <a:prstGeom prst="curvedLeftArrow">
            <a:avLst>
              <a:gd name="adj1" fmla="val 25000"/>
              <a:gd name="adj2" fmla="val 50000"/>
              <a:gd name="adj3" fmla="val 4409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3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G One Income Statement 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43" y="659405"/>
            <a:ext cx="4454653" cy="6303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280" y="274638"/>
            <a:ext cx="661952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Statement of Profit or Loss and Other Comprehensive Income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8084" y="2738935"/>
            <a:ext cx="3222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Profit or loss 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Other comprehensive income</a:t>
            </a:r>
          </a:p>
          <a:p>
            <a:r>
              <a:rPr lang="en-US" dirty="0"/>
              <a:t> = </a:t>
            </a:r>
          </a:p>
          <a:p>
            <a:r>
              <a:rPr lang="en-US" dirty="0"/>
              <a:t>Comprehensive income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8085" y="4781431"/>
            <a:ext cx="380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Companies can choose to present either a single statement or two separate statements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73129" y="2653627"/>
            <a:ext cx="527967" cy="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15465" y="4467415"/>
            <a:ext cx="527967" cy="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77386" y="4706056"/>
            <a:ext cx="4057281" cy="1439343"/>
          </a:xfrm>
          <a:prstGeom prst="rect">
            <a:avLst/>
          </a:prstGeom>
          <a:noFill/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04792" y="274638"/>
            <a:ext cx="6606008" cy="1143000"/>
          </a:xfrm>
        </p:spPr>
        <p:txBody>
          <a:bodyPr/>
          <a:lstStyle/>
          <a:p>
            <a:r>
              <a:rPr lang="en-US" dirty="0"/>
              <a:t>The Profit and Loss Account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86045 Accounting and Financial Reporting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9117" y="1333402"/>
            <a:ext cx="332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alternative presentations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2946" y="1613449"/>
            <a:ext cx="18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Destination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1576" y="1571343"/>
            <a:ext cx="18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Nature</a:t>
            </a:r>
          </a:p>
        </p:txBody>
      </p:sp>
      <p:pic>
        <p:nvPicPr>
          <p:cNvPr id="2" name="Picture 1" descr="GG Income Statement by Na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23" y="1417639"/>
            <a:ext cx="3760611" cy="5321739"/>
          </a:xfrm>
          <a:prstGeom prst="rect">
            <a:avLst/>
          </a:prstGeom>
        </p:spPr>
      </p:pic>
      <p:pic>
        <p:nvPicPr>
          <p:cNvPr id="3" name="Picture 2" descr="GG Income Statement by Na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26" y="1417639"/>
            <a:ext cx="3794933" cy="53703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471" y="274638"/>
            <a:ext cx="652032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Profit &amp; Loss Account by Nature and by destination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47" y="1393451"/>
            <a:ext cx="9144000" cy="6461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9667" y="2081357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SM3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9167" y="2081357"/>
            <a:ext cx="1418166" cy="754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G OC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71" y="1284191"/>
            <a:ext cx="4426847" cy="650647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12885" y="274638"/>
            <a:ext cx="649791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Comprehensive Income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05333" y="1568099"/>
            <a:ext cx="4876935" cy="413688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Items not included in profit and loss such as:</a:t>
            </a:r>
          </a:p>
          <a:p>
            <a:pPr lvl="1"/>
            <a:r>
              <a:rPr lang="en-US" dirty="0"/>
              <a:t>Changes in </a:t>
            </a:r>
            <a:r>
              <a:rPr lang="en-US" dirty="0">
                <a:solidFill>
                  <a:srgbClr val="3366FF"/>
                </a:solidFill>
              </a:rPr>
              <a:t>revaluation surplus </a:t>
            </a:r>
            <a:r>
              <a:rPr lang="en-US" dirty="0"/>
              <a:t>relating to property, plant and equipment and intangible assets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Actuarial profits and losses </a:t>
            </a:r>
            <a:r>
              <a:rPr lang="en-US" dirty="0"/>
              <a:t>on defined benefit plans</a:t>
            </a:r>
          </a:p>
          <a:p>
            <a:pPr lvl="1"/>
            <a:r>
              <a:rPr lang="en-US" dirty="0"/>
              <a:t>Gains and losses arising from </a:t>
            </a:r>
            <a:r>
              <a:rPr lang="en-US" dirty="0">
                <a:solidFill>
                  <a:srgbClr val="3366FF"/>
                </a:solidFill>
              </a:rPr>
              <a:t>translating the financial statements </a:t>
            </a:r>
            <a:r>
              <a:rPr lang="en-US" dirty="0"/>
              <a:t>of a foreign operation</a:t>
            </a:r>
          </a:p>
          <a:p>
            <a:pPr lvl="1"/>
            <a:r>
              <a:rPr lang="en-US" dirty="0"/>
              <a:t>Gains and losses on re-measuring </a:t>
            </a:r>
            <a:r>
              <a:rPr lang="en-US" dirty="0">
                <a:solidFill>
                  <a:srgbClr val="3366FF"/>
                </a:solidFill>
              </a:rPr>
              <a:t>available-for sale financial assets</a:t>
            </a:r>
          </a:p>
          <a:p>
            <a:pPr lvl="1"/>
            <a:r>
              <a:rPr lang="en-US" dirty="0"/>
              <a:t>The effective portion of gains and losses on </a:t>
            </a:r>
            <a:r>
              <a:rPr lang="en-US" dirty="0">
                <a:solidFill>
                  <a:srgbClr val="3366FF"/>
                </a:solidFill>
              </a:rPr>
              <a:t>hedging instruments in a cash flow hedge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5043" y="2939398"/>
            <a:ext cx="349600" cy="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5043" y="3919346"/>
            <a:ext cx="349600" cy="7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21685" y="5768475"/>
            <a:ext cx="4398211" cy="501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Categorized according to whether they will subsequently be reclassified to P&amp;L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0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0" y="175005"/>
            <a:ext cx="6273800" cy="978729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to be presented in the statement of comprehensive income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818748"/>
            <a:ext cx="8534400" cy="3595687"/>
          </a:xfrm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revenue</a:t>
            </a:r>
          </a:p>
          <a:p>
            <a:pPr marL="396875" indent="-396875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finance costs</a:t>
            </a:r>
          </a:p>
          <a:p>
            <a:pPr marL="396875" indent="-396875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tax expense</a:t>
            </a:r>
          </a:p>
          <a:p>
            <a:pPr marL="396875" indent="-396875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profit or </a:t>
            </a:r>
            <a:r>
              <a:rPr lang="en-US" dirty="0">
                <a:ea typeface="ＭＳ Ｐゴシック" charset="0"/>
                <a:cs typeface="ＭＳ Ｐゴシック" charset="0"/>
              </a:rPr>
              <a:t>loss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from discontinued operations</a:t>
            </a:r>
          </a:p>
          <a:p>
            <a:pPr marL="396875" indent="-396875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profit or loss for the period</a:t>
            </a:r>
          </a:p>
          <a:p>
            <a:pPr marL="396875" indent="-396875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each class of other comprehensive income</a:t>
            </a:r>
          </a:p>
          <a:p>
            <a:pPr marL="396875" indent="-396875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total comprehensive income for the period.</a:t>
            </a: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992314" y="5630540"/>
            <a:ext cx="8105775" cy="830262"/>
          </a:xfrm>
          <a:prstGeom prst="rect">
            <a:avLst/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The first five items on this list may be presented in a separate statement of profit or loss.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5612" y="1818748"/>
            <a:ext cx="8078611" cy="2626253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57723" y="1832858"/>
            <a:ext cx="2427111" cy="149577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Additional items of income or expense should be disclosed if material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5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18304" y="274638"/>
            <a:ext cx="659249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Statement of Financial Position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27" y="1574747"/>
            <a:ext cx="2890821" cy="51279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01758" y="1336600"/>
            <a:ext cx="43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Generally, Current/Non-Current Distinction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5392" y="1350110"/>
            <a:ext cx="34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Exceptionally, in order of liquidity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35304" y="2295958"/>
            <a:ext cx="2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35304" y="2843076"/>
            <a:ext cx="2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35304" y="4466018"/>
            <a:ext cx="2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35304" y="5084525"/>
            <a:ext cx="2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GG Balance Classified She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46" y="1260904"/>
            <a:ext cx="3770717" cy="5336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9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89163" y="2446868"/>
            <a:ext cx="8108950" cy="252992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0" indent="-412750"/>
            <a:r>
              <a:rPr lang="en-US" sz="2400" dirty="0">
                <a:ea typeface="ＭＳ Ｐゴシック" charset="0"/>
                <a:cs typeface="ＭＳ Ｐゴシック" charset="0"/>
              </a:rPr>
              <a:t>formerly referred to in the standards as the "balance sheet"</a:t>
            </a:r>
          </a:p>
          <a:p>
            <a:pPr marL="412750" indent="-412750"/>
            <a:r>
              <a:rPr lang="en-US" sz="2400" dirty="0">
                <a:ea typeface="ＭＳ Ｐゴシック" charset="0"/>
                <a:cs typeface="ＭＳ Ｐゴシック" charset="0"/>
              </a:rPr>
              <a:t>the current/non-current distinction</a:t>
            </a:r>
          </a:p>
          <a:p>
            <a:pPr marL="412750" indent="-412750"/>
            <a:r>
              <a:rPr lang="en-US" sz="2400" dirty="0">
                <a:ea typeface="ＭＳ Ｐゴシック" charset="0"/>
                <a:cs typeface="ＭＳ Ｐゴシック" charset="0"/>
              </a:rPr>
              <a:t>information that must be presented in the statement of financial position</a:t>
            </a:r>
          </a:p>
          <a:p>
            <a:pPr marL="412750" indent="-412750"/>
            <a:r>
              <a:rPr lang="en-US" sz="2400" dirty="0">
                <a:ea typeface="ＭＳ Ｐゴシック" charset="0"/>
                <a:cs typeface="ＭＳ Ｐゴシック" charset="0"/>
              </a:rPr>
              <a:t>information that may be presented in the statement of financial position or in the notes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79333" y="300039"/>
            <a:ext cx="631878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ea typeface="ＭＳ Ｐゴシック" charset="0"/>
                <a:cs typeface="ＭＳ Ｐゴシック" charset="0"/>
              </a:rPr>
              <a:t>Statement of financial 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8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8334" y="425451"/>
            <a:ext cx="668866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ea typeface="ＭＳ Ｐゴシック" charset="0"/>
                <a:cs typeface="ＭＳ Ｐゴシック" charset="0"/>
              </a:rPr>
              <a:t>Objective of financial statements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36800" y="1819275"/>
            <a:ext cx="8077200" cy="347561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4000"/>
              </a:lnSpc>
              <a:spcBef>
                <a:spcPts val="600"/>
              </a:spcBef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According to IAS1, the objective of general purpose financial statements is 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"</a:t>
            </a:r>
            <a:r>
              <a:rPr lang="en-US" sz="2800" i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to provide information about the financial position, financial performance and cash flows of an entity that is useful to a wide range of users in making economic decisions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"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lnSpc>
                <a:spcPct val="40000"/>
              </a:lnSpc>
              <a:spcBef>
                <a:spcPts val="600"/>
              </a:spcBef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4000"/>
              </a:lnSpc>
              <a:spcBef>
                <a:spcPct val="0"/>
              </a:spcBef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This is similar to the equivalent definition given in the IASB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Conceptual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Framework.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Currents Assets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an </a:t>
            </a:r>
            <a:r>
              <a:rPr lang="en-US" b="1" dirty="0">
                <a:solidFill>
                  <a:srgbClr val="3366FF"/>
                </a:solidFill>
              </a:rPr>
              <a:t>asset</a:t>
            </a:r>
            <a:r>
              <a:rPr lang="en-US" dirty="0"/>
              <a:t> satisfies </a:t>
            </a:r>
            <a:r>
              <a:rPr lang="en-US" b="1" dirty="0">
                <a:solidFill>
                  <a:srgbClr val="FF0000"/>
                </a:solidFill>
              </a:rPr>
              <a:t>any</a:t>
            </a:r>
            <a:r>
              <a:rPr lang="en-US" dirty="0"/>
              <a:t> of the following criteria: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It expects to realize the asset or intends to sell it or consume it in the entity’s normal operating cycle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It holds the asset primarily for the purposes of trading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It expects to realize the asset within twelve months after the end of the reporting period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The asset is cash or a cash equivalent (unless it is restricted for at least 12 months after the reporting period) as defined by IAS7.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18278" y="5769129"/>
            <a:ext cx="4520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All other assets are non-current assets.</a:t>
            </a:r>
          </a:p>
          <a:p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39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a </a:t>
            </a:r>
            <a:r>
              <a:rPr lang="en-US" sz="2400" b="1" dirty="0">
                <a:solidFill>
                  <a:srgbClr val="3366FF"/>
                </a:solidFill>
              </a:rPr>
              <a:t>liability</a:t>
            </a:r>
            <a:r>
              <a:rPr lang="en-US" sz="2400" dirty="0"/>
              <a:t> satisfies </a:t>
            </a:r>
            <a:r>
              <a:rPr lang="en-US" sz="2400" b="1" dirty="0">
                <a:solidFill>
                  <a:srgbClr val="FF0000"/>
                </a:solidFill>
              </a:rPr>
              <a:t>any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the following criteria:</a:t>
            </a:r>
            <a:r>
              <a:rPr lang="en-US" sz="2400" b="1" dirty="0"/>
              <a:t> </a:t>
            </a: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It is expected to be settled in the entity’s normal operating cycle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It is held primarily for the purposes of trading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It is due to be settled within twelve months after the end of the reporting period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The entity does not have an unconditional right to defer settlement of the liability for at least twelve months after the end of the reporting period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1279" y="5649176"/>
            <a:ext cx="505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All other liabilities are non-current liabilities.</a:t>
            </a:r>
          </a:p>
          <a:p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0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81778" y="115889"/>
            <a:ext cx="6568722" cy="1076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a typeface="ＭＳ Ｐゴシック" charset="0"/>
                <a:cs typeface="ＭＳ Ｐゴシック" charset="0"/>
              </a:rPr>
              <a:t>Information to be presented in the statement of financial position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57426" y="1727025"/>
            <a:ext cx="8093075" cy="451046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property, plant and equipment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investment property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intangible assets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financial assets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inventories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trade receivables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cash and cash equivalents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trade payables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provisions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financial liabilities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tax assets and liabilities</a:t>
            </a:r>
          </a:p>
          <a:p>
            <a:pPr marL="396875" indent="-396875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equity capital and reserves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6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36057" y="243506"/>
            <a:ext cx="6846709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ＭＳ Ｐゴシック" charset="0"/>
                <a:cs typeface="ＭＳ Ｐゴシック" charset="0"/>
              </a:rPr>
              <a:t>To be presented in the statement of financial position or in the notes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35189" y="2349325"/>
            <a:ext cx="8093075" cy="2577629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/>
            <a:r>
              <a:rPr lang="en-US" sz="2400" dirty="0">
                <a:ea typeface="ＭＳ Ｐゴシック" charset="0"/>
                <a:cs typeface="ＭＳ Ｐゴシック" charset="0"/>
              </a:rPr>
              <a:t>Sub-classification of line items as appropriate to the entity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400" dirty="0">
                <a:ea typeface="ＭＳ Ｐゴシック" charset="0"/>
                <a:cs typeface="ＭＳ Ｐゴシック" charset="0"/>
              </a:rPr>
              <a:t>s operations and/or as required by other international standards.</a:t>
            </a:r>
          </a:p>
          <a:p>
            <a:pPr marL="396875" indent="-396875">
              <a:spcBef>
                <a:spcPts val="600"/>
              </a:spcBef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(e.g. analysis of property, plant and equipment as required by IAS16)</a:t>
            </a:r>
          </a:p>
          <a:p>
            <a:pPr marL="396875" indent="-396875">
              <a:spcBef>
                <a:spcPts val="150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Analysis of share capital and reserves.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769" y="274638"/>
            <a:ext cx="6633031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Statement of Changes in Equity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61558" y="4296072"/>
            <a:ext cx="6200750" cy="13477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Shows the changes in net assets between two balance sheet dates and reconciles each component.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Profit or loss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Other comprehensive income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Transactions with owners (equity contributions, dividends, purchase of own shares)</a:t>
            </a:r>
          </a:p>
        </p:txBody>
      </p:sp>
      <p:sp>
        <p:nvSpPr>
          <p:cNvPr id="3" name="Right Brace 2"/>
          <p:cNvSpPr/>
          <p:nvPr/>
        </p:nvSpPr>
        <p:spPr>
          <a:xfrm>
            <a:off x="9132794" y="2558664"/>
            <a:ext cx="201706" cy="29137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9132795" y="2958352"/>
            <a:ext cx="253253" cy="11205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G Statement of Changes in Equ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3942" y="306783"/>
            <a:ext cx="4846211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8333" y="422275"/>
            <a:ext cx="6685492" cy="6413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ea typeface="ＭＳ Ｐゴシック" charset="0"/>
                <a:cs typeface="ＭＳ Ｐゴシック" charset="0"/>
              </a:rPr>
              <a:t>Statement of changes in equity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84400" y="1651706"/>
            <a:ext cx="8077200" cy="385951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/>
            <a:r>
              <a:rPr lang="en-US" sz="2400" dirty="0">
                <a:ea typeface="ＭＳ Ｐゴシック" charset="0"/>
                <a:cs typeface="ＭＳ Ｐゴシック" charset="0"/>
              </a:rPr>
              <a:t>shows how each component of equity has changed during an accounting period</a:t>
            </a:r>
          </a:p>
          <a:p>
            <a:pPr marL="381000" indent="-381000"/>
            <a:r>
              <a:rPr lang="en-US" sz="2400" dirty="0">
                <a:ea typeface="ＭＳ Ｐゴシック" charset="0"/>
                <a:cs typeface="ＭＳ Ｐゴシック" charset="0"/>
              </a:rPr>
              <a:t>items presented include:</a:t>
            </a:r>
          </a:p>
          <a:p>
            <a:pPr marL="958850" lvl="1" indent="-387350"/>
            <a:r>
              <a:rPr lang="en-US" sz="2400" dirty="0">
                <a:ea typeface="ＭＳ Ｐゴシック" charset="0"/>
              </a:rPr>
              <a:t>total comprehensive income for the period;</a:t>
            </a:r>
          </a:p>
          <a:p>
            <a:pPr marL="958850" lvl="1" indent="-387350"/>
            <a:r>
              <a:rPr lang="en-US" sz="2400" dirty="0">
                <a:ea typeface="ＭＳ Ｐゴシック" charset="0"/>
              </a:rPr>
              <a:t>effects of any changes in accounting policies;</a:t>
            </a:r>
          </a:p>
          <a:p>
            <a:pPr marL="958850" lvl="1" indent="-387350"/>
            <a:r>
              <a:rPr lang="en-US" sz="2400" dirty="0">
                <a:ea typeface="ＭＳ Ｐゴシック" charset="0"/>
              </a:rPr>
              <a:t>share issues; and</a:t>
            </a:r>
          </a:p>
          <a:p>
            <a:pPr marL="958850" lvl="1" indent="-387350"/>
            <a:r>
              <a:rPr lang="en-US" sz="2400" dirty="0">
                <a:ea typeface="ＭＳ Ｐゴシック" charset="0"/>
              </a:rPr>
              <a:t>dividends paid.</a:t>
            </a:r>
          </a:p>
          <a:p>
            <a:pPr marL="381000" indent="-381000"/>
            <a:r>
              <a:rPr lang="en-US" sz="2400" dirty="0">
                <a:ea typeface="ＭＳ Ｐゴシック" charset="0"/>
                <a:cs typeface="ＭＳ Ｐゴシック" charset="0"/>
              </a:rPr>
              <a:t>provides a reconciliation of the opening and closing balance on each component of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71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G Cash Flow Direct Meth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20" y="472632"/>
            <a:ext cx="4741572" cy="6709924"/>
          </a:xfrm>
          <a:prstGeom prst="rect">
            <a:avLst/>
          </a:prstGeom>
        </p:spPr>
      </p:pic>
      <p:pic>
        <p:nvPicPr>
          <p:cNvPr id="10" name="Picture 9" descr="GG Cash Flow Stateme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5" y="1336500"/>
            <a:ext cx="3801989" cy="5380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0" y="274638"/>
            <a:ext cx="6273800" cy="1143000"/>
          </a:xfrm>
        </p:spPr>
        <p:txBody>
          <a:bodyPr/>
          <a:lstStyle/>
          <a:p>
            <a:r>
              <a:rPr lang="en-US" dirty="0"/>
              <a:t>Statement of Cash Flows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3667" y="3290501"/>
            <a:ext cx="21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62774" y="1287108"/>
            <a:ext cx="2559088" cy="37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Indirect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4681" y="1228092"/>
            <a:ext cx="1890278" cy="37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Direct Method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31569" y="2218765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31569" y="4377130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31569" y="5070348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16810" y="2552110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16810" y="3445733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16810" y="4536956"/>
            <a:ext cx="313765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4979832" y="2517589"/>
            <a:ext cx="164702" cy="15090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10020062" y="2631722"/>
            <a:ext cx="164702" cy="60304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2692150" y="3643791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60061" y="6085436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928568" y="5171835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855571" y="4328106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83440" y="3496747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73065" y="3927391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35125" y="1214116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1272" y="2061306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11529" y="1483589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92150" y="4754246"/>
            <a:ext cx="808197" cy="40071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346" y="125214"/>
            <a:ext cx="6710454" cy="975454"/>
          </a:xfrm>
        </p:spPr>
        <p:txBody>
          <a:bodyPr>
            <a:noAutofit/>
          </a:bodyPr>
          <a:lstStyle/>
          <a:p>
            <a:r>
              <a:rPr lang="en-US" sz="2800" dirty="0"/>
              <a:t>The Linkages among the 4 Financial Statements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graphicFrame>
        <p:nvGraphicFramePr>
          <p:cNvPr id="5" name="Table 4"/>
          <p:cNvGraphicFramePr>
            <a:graphicFrameLocks noGrp="1" noChangeAspect="1"/>
          </p:cNvGraphicFramePr>
          <p:nvPr>
            <p:extLst/>
          </p:nvPr>
        </p:nvGraphicFramePr>
        <p:xfrm>
          <a:off x="1701797" y="1100668"/>
          <a:ext cx="1551953" cy="4652960"/>
        </p:xfrm>
        <a:graphic>
          <a:graphicData uri="http://schemas.openxmlformats.org/drawingml/2006/table">
            <a:tbl>
              <a:tblPr/>
              <a:tblGrid>
                <a:gridCol w="9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309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profit or loss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Continuing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180.462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sales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(136.448)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profit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44.014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operating income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1.585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Selling and distribution expenses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(14.001)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Administrative expenses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(18.428)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operating expenses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(1.153)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profit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12.017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costs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(2.766)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income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1.186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of profit of associates and  JVs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before tax continuing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11.108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expense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(3.098)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from continuing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8.010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57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after tax from discontinued operations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577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for the year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8.230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Attributable to: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 holders of the parent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7.942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913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Non-controlling interests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15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8.230</a:t>
                      </a:r>
                    </a:p>
                  </a:txBody>
                  <a:tcPr marL="4541" marR="4541" marT="4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 noChangeAspect="1"/>
          </p:cNvGraphicFramePr>
          <p:nvPr>
            <p:extLst/>
          </p:nvPr>
        </p:nvGraphicFramePr>
        <p:xfrm>
          <a:off x="3398004" y="1177176"/>
          <a:ext cx="1477317" cy="3827368"/>
        </p:xfrm>
        <a:graphic>
          <a:graphicData uri="http://schemas.openxmlformats.org/drawingml/2006/table">
            <a:tbl>
              <a:tblPr/>
              <a:tblGrid>
                <a:gridCol w="8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14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other comprehensive income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for the year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8.230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comprehensive income (Net of tax)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reclassified to profit or loss in subsequent periods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gain on hedge of a net investment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Exchange difference on translation of foreign operations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(246)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movement on cash flow hedges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(512)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loss on available for sale financial assets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(603)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to be reclassified to profit or loss in subsequent periods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Re-measurement gains on defined benefit plans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Revaluation of land &amp; buildings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849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comprehensive income for the year (net of tax)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Comprehensive income for the year (net of tax)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8.476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Attributable to: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 holders of the parent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8.188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Non-controlling interests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90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8.476</a:t>
                      </a:r>
                    </a:p>
                  </a:txBody>
                  <a:tcPr marL="4424" marR="4424" marT="44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 noChangeAspect="1"/>
          </p:cNvGraphicFramePr>
          <p:nvPr>
            <p:extLst/>
          </p:nvPr>
        </p:nvGraphicFramePr>
        <p:xfrm>
          <a:off x="4969916" y="1174979"/>
          <a:ext cx="1817623" cy="4285613"/>
        </p:xfrm>
        <a:graphic>
          <a:graphicData uri="http://schemas.openxmlformats.org/drawingml/2006/table">
            <a:tbl>
              <a:tblPr/>
              <a:tblGrid>
                <a:gridCol w="24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278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financial position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Property, plant &amp; equipment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32.979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properties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8.893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Intangible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6.019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 in an associate and a joint venture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3.187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financial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6.425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tax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57.886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23.262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and other receivables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27.672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Prepayments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financial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and short-term deposits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17.112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68.841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Assets classified as held for distribution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13.554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82.395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assets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140.281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 and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Issued capital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21.888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premium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4.780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Treasury shares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(508)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capital reserves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Retained earnings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35.052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componenets of equity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(649)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Non-cash distribution liability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(410)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Reserves of a disposal group classified as held for distribution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 attributable to equity holders of the parent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61.370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Non-controlling interest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equity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63.780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Non-current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Interest-bearing loans and borrowings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20.346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non-current financial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 grants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revenue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employee defined benefit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tax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32.842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66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and othe payables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19.444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bearing loans and borrowings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current financial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 grants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Deferred revenue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payable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Non-cash distribution liability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30.534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2966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Liabilities associated with the asets classified as held for distribution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13.125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43.659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6672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76.501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83812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equity and liabilities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140.281</a:t>
                      </a:r>
                    </a:p>
                  </a:txBody>
                  <a:tcPr marL="3795" marR="3795" marT="37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 noChangeAspect="1"/>
          </p:cNvGraphicFramePr>
          <p:nvPr>
            <p:extLst/>
          </p:nvPr>
        </p:nvGraphicFramePr>
        <p:xfrm>
          <a:off x="7750377" y="968509"/>
          <a:ext cx="1568449" cy="3559955"/>
        </p:xfrm>
        <a:graphic>
          <a:graphicData uri="http://schemas.openxmlformats.org/drawingml/2006/table">
            <a:tbl>
              <a:tblPr/>
              <a:tblGrid>
                <a:gridCol w="11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6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cash flows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before tax from continuing operations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11.108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Profit/(loss) before tax from discontinued operations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before tax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11.321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Adjustments to reconcile profit before tax to net cash flows: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Depreciation and impairment of property, plant &amp; equipment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3.907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Amortization and impairment of intangible assets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of prpoerty, plant &amp; equipment by customers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(190)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Share-based payment expense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Decrease in investment properties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Gain on disposal of property, plant &amp; equipment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(532)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 value adjustment of a contingent consideration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income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(1.186)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costs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of profit of an associate and a joint venture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(671)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Movements in provisions , pensions and government grants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(732)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capital adjustments: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in trade and other receivables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(9.265)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Decrease in inventories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4.192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in trade and other payables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4.095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15.106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received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paid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(484)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paid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(3.131)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cash flows from operating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11.827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512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Proceeds from sale of property, plant &amp; equipment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 of property, plant &amp; equipment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(10.162)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 of investment properties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(1.216)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 of financial instruments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(3.054)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Proceeds from sale of financial instruments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Development expenditures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(587)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 of a subsidiary, net cash acquired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 of government grants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2.951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cash flows used in investing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(9.848)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512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Proceeds from exercise of share options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 of non-controlling interests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(325)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Transaction costs on issue of shares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of finance lease liabilities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Proceeds from borrowings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5.577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Repayment of borrowings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(122)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Dividends paid to equity holders of the parent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(1.972)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Dividends paid to non-controlling interests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cash flows from/(used in) financing activities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increase in cash and cash equivalents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5.199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foreign exchange differences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(25)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9952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and cash equivalents aa beginning of year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12.266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5129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and cash equivalents at end of year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17.440</a:t>
                      </a:r>
                    </a:p>
                  </a:txBody>
                  <a:tcPr marL="3071" marR="3071" marT="3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 noChangeAspect="1"/>
          </p:cNvGraphicFramePr>
          <p:nvPr>
            <p:extLst/>
          </p:nvPr>
        </p:nvGraphicFramePr>
        <p:xfrm>
          <a:off x="6637866" y="4528464"/>
          <a:ext cx="3871638" cy="1898289"/>
        </p:xfrm>
        <a:graphic>
          <a:graphicData uri="http://schemas.openxmlformats.org/drawingml/2006/table">
            <a:tbl>
              <a:tblPr/>
              <a:tblGrid>
                <a:gridCol w="215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509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Consolidated statement of changes in equity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Attributable to the equity holders of the parent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Currency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Issued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Treasury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Retained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Hedge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sale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Translation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Revaluation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Controlling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Premium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Earnings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 at beginning of the year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(654)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28.935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(444)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48.101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48.841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for the period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7.942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7.942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comprehensive income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comprehensive income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8.199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8.476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Depreciation transfer for land and buildings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 operations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(46)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 of share capital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4.703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7.203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7.203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Exercise of options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based payments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Transaction costs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dividends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(1.972)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(1.972)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(2.002)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Non-cash distributions to owners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Acxquisition of a subsidiary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1.547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500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 of non-controlling interests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(190)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(135)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(325)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415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 end of the year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21.888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4.780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(508)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1.171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34.642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(582)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(84)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(495)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61.370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63.780</a:t>
                      </a:r>
                    </a:p>
                  </a:txBody>
                  <a:tcPr marL="3309" marR="3309" marT="3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cxnSp>
        <p:nvCxnSpPr>
          <p:cNvPr id="11" name="Curved Connector 10"/>
          <p:cNvCxnSpPr/>
          <p:nvPr/>
        </p:nvCxnSpPr>
        <p:spPr>
          <a:xfrm flipV="1">
            <a:off x="3500346" y="1417638"/>
            <a:ext cx="5355224" cy="2426510"/>
          </a:xfrm>
          <a:prstGeom prst="curvedConnector3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 flipH="1" flipV="1">
            <a:off x="2598225" y="2663603"/>
            <a:ext cx="2978717" cy="1379159"/>
          </a:xfrm>
          <a:prstGeom prst="curvedConnector3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5181262" y="4197320"/>
            <a:ext cx="5185363" cy="1181770"/>
          </a:xfrm>
          <a:prstGeom prst="curvedConnector3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24" idx="6"/>
          </p:cNvCxnSpPr>
          <p:nvPr/>
        </p:nvCxnSpPr>
        <p:spPr>
          <a:xfrm>
            <a:off x="7099468" y="2261663"/>
            <a:ext cx="2010716" cy="2266800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29" idx="6"/>
          </p:cNvCxnSpPr>
          <p:nvPr/>
        </p:nvCxnSpPr>
        <p:spPr>
          <a:xfrm>
            <a:off x="7191636" y="3697104"/>
            <a:ext cx="3174988" cy="2789046"/>
          </a:xfrm>
          <a:prstGeom prst="curvedConnector3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478679" y="3430277"/>
            <a:ext cx="11270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u="sng" dirty="0"/>
              <a:t>Note 23  Reconciliation</a:t>
            </a:r>
          </a:p>
          <a:p>
            <a:r>
              <a:rPr lang="en-US" sz="500" dirty="0"/>
              <a:t>Cash 	 11,316</a:t>
            </a:r>
          </a:p>
          <a:p>
            <a:r>
              <a:rPr lang="en-US" sz="500" dirty="0"/>
              <a:t>ST Deposits	      5,796</a:t>
            </a:r>
          </a:p>
          <a:p>
            <a:r>
              <a:rPr lang="en-US" sz="500" dirty="0"/>
              <a:t>	17,112</a:t>
            </a:r>
          </a:p>
          <a:p>
            <a:r>
              <a:rPr lang="en-US" sz="500" dirty="0"/>
              <a:t>Disposal group  	        1,294</a:t>
            </a:r>
          </a:p>
          <a:p>
            <a:r>
              <a:rPr lang="en-US" sz="500" dirty="0"/>
              <a:t>	18,406</a:t>
            </a:r>
          </a:p>
          <a:p>
            <a:r>
              <a:rPr lang="en-US" sz="500" dirty="0"/>
              <a:t>Overdrafts	</a:t>
            </a:r>
            <a:r>
              <a:rPr lang="en-US" sz="500" u="sng" dirty="0"/>
              <a:t>         (966)</a:t>
            </a:r>
          </a:p>
          <a:p>
            <a:r>
              <a:rPr lang="en-US" sz="500" dirty="0"/>
              <a:t>	17,440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22064" y="5884334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SM4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31564" y="5884334"/>
            <a:ext cx="1418166" cy="754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7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234" y="274638"/>
            <a:ext cx="667356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Notes to the Financial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Accounting policies</a:t>
            </a:r>
          </a:p>
          <a:p>
            <a:r>
              <a:rPr lang="en-US" dirty="0"/>
              <a:t>Sources of estimation uncertainty – nature and carrying amount</a:t>
            </a:r>
          </a:p>
          <a:p>
            <a:r>
              <a:rPr lang="en-US" dirty="0"/>
              <a:t>Capital – objectives, policies and processes</a:t>
            </a:r>
          </a:p>
          <a:p>
            <a:r>
              <a:rPr lang="en-US" dirty="0"/>
              <a:t>Risk management</a:t>
            </a:r>
          </a:p>
          <a:p>
            <a:r>
              <a:rPr lang="en-US" dirty="0"/>
              <a:t>Other disclosures required by IFRSs</a:t>
            </a:r>
          </a:p>
          <a:p>
            <a:r>
              <a:rPr lang="en-US" dirty="0"/>
              <a:t>Other information relevant to understanding the financial statements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274638"/>
            <a:ext cx="62103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General Requirements for Financial statements – IAS 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Fair presentation and compliance with IFRSs</a:t>
            </a:r>
          </a:p>
          <a:p>
            <a:pPr lvl="0"/>
            <a:r>
              <a:rPr lang="en-US" dirty="0"/>
              <a:t>Going concern basis</a:t>
            </a:r>
          </a:p>
          <a:p>
            <a:pPr lvl="0"/>
            <a:r>
              <a:rPr lang="en-US" dirty="0"/>
              <a:t>Accrual basis of accounting</a:t>
            </a:r>
          </a:p>
          <a:p>
            <a:pPr lvl="0"/>
            <a:r>
              <a:rPr lang="en-US" dirty="0"/>
              <a:t>Materiality and aggregation</a:t>
            </a:r>
          </a:p>
          <a:p>
            <a:pPr lvl="0"/>
            <a:r>
              <a:rPr lang="en-US" dirty="0"/>
              <a:t>Offsetting</a:t>
            </a:r>
          </a:p>
          <a:p>
            <a:pPr lvl="0"/>
            <a:r>
              <a:rPr lang="en-US" dirty="0"/>
              <a:t>Frequency of reporting</a:t>
            </a:r>
          </a:p>
          <a:p>
            <a:pPr lvl="0"/>
            <a:r>
              <a:rPr lang="en-US" dirty="0"/>
              <a:t>Comparative information</a:t>
            </a:r>
          </a:p>
          <a:p>
            <a:r>
              <a:rPr lang="en-US" dirty="0"/>
              <a:t>Consistency of presentation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56" y="256761"/>
            <a:ext cx="7097888" cy="978729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Fair presentation and compliance with international standards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1790171"/>
            <a:ext cx="8077200" cy="4468812"/>
          </a:xfrm>
        </p:spPr>
        <p:txBody>
          <a:bodyPr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Financial statements must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present fairly </a:t>
            </a:r>
            <a:r>
              <a:rPr lang="en-US" dirty="0">
                <a:ea typeface="ＭＳ Ｐゴシック" charset="0"/>
                <a:cs typeface="ＭＳ Ｐゴシック" charset="0"/>
              </a:rPr>
              <a:t>the financial position, financial performance and cash flows of the entity to which they relate.</a:t>
            </a: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It is assumed that the application of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international standards</a:t>
            </a:r>
            <a:r>
              <a:rPr lang="en-US" dirty="0">
                <a:ea typeface="ＭＳ Ｐゴシック" charset="0"/>
                <a:cs typeface="ＭＳ Ｐゴシック" charset="0"/>
              </a:rPr>
              <a:t> will result in a fair presentation.</a:t>
            </a: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An entity which complies with international standards must make an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explicit and unreserved statement</a:t>
            </a:r>
            <a:r>
              <a:rPr lang="en-US" dirty="0">
                <a:ea typeface="ＭＳ Ｐゴシック" charset="0"/>
                <a:cs typeface="ＭＳ Ｐゴシック" charset="0"/>
              </a:rPr>
              <a:t> to that effect in the notes.</a:t>
            </a:r>
          </a:p>
          <a:p>
            <a:pPr marL="0" indent="0">
              <a:lnSpc>
                <a:spcPct val="104000"/>
              </a:lnSpc>
              <a:spcBef>
                <a:spcPct val="0"/>
              </a:spcBef>
              <a:buNone/>
            </a:pP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1722" y="450661"/>
            <a:ext cx="6385278" cy="59093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Going concern and accruals basis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2039939"/>
            <a:ext cx="8077200" cy="2893613"/>
          </a:xfrm>
        </p:spPr>
        <p:txBody>
          <a:bodyPr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Financial statements are generally prepared on the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going concern basis </a:t>
            </a:r>
            <a:r>
              <a:rPr lang="en-US" dirty="0">
                <a:ea typeface="ＭＳ Ｐゴシック" charset="0"/>
                <a:cs typeface="ＭＳ Ｐゴシック" charset="0"/>
              </a:rPr>
              <a:t>unless the entity intends to cease trading or has no realistic alternative but to do so.</a:t>
            </a: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Financial statements other than the statement of cash flows should be prepared on the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accruals basis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lnSpc>
                <a:spcPct val="104000"/>
              </a:lnSpc>
              <a:spcBef>
                <a:spcPct val="0"/>
              </a:spcBef>
              <a:buNone/>
            </a:pP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021668" y="450660"/>
            <a:ext cx="6265333" cy="59093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Materiality and aggregation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1341439"/>
            <a:ext cx="8077200" cy="5032375"/>
          </a:xfrm>
        </p:spPr>
        <p:txBody>
          <a:bodyPr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Items are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"material" </a:t>
            </a:r>
            <a:r>
              <a:rPr lang="en-US" dirty="0">
                <a:ea typeface="ＭＳ Ｐゴシック" charset="0"/>
                <a:cs typeface="ＭＳ Ｐゴシック" charset="0"/>
              </a:rPr>
              <a:t>if they could influence the economic decisions made by users on the basis of the financial statements.</a:t>
            </a: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If an item is not individually material it may be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aggregated </a:t>
            </a:r>
            <a:r>
              <a:rPr lang="en-US" dirty="0">
                <a:ea typeface="ＭＳ Ｐゴシック" charset="0"/>
                <a:cs typeface="ＭＳ Ｐゴシック" charset="0"/>
              </a:rPr>
              <a:t>with other items.</a:t>
            </a: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Each material class of similar items should be presented separately in the financial statements.</a:t>
            </a: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The requirements of international standards need not be applied to items that are immaterial.</a:t>
            </a:r>
          </a:p>
          <a:p>
            <a:pPr marL="0" indent="0">
              <a:lnSpc>
                <a:spcPct val="104000"/>
              </a:lnSpc>
              <a:spcBef>
                <a:spcPct val="0"/>
              </a:spcBef>
              <a:buNone/>
            </a:pP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826" y="450660"/>
            <a:ext cx="8131175" cy="590931"/>
          </a:xfrm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Offsetting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1821216"/>
            <a:ext cx="8077200" cy="3891002"/>
          </a:xfrm>
        </p:spPr>
        <p:txBody>
          <a:bodyPr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 general, 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assets and liabilities </a:t>
            </a:r>
            <a:r>
              <a:rPr lang="en-US" dirty="0">
                <a:ea typeface="ＭＳ Ｐゴシック" charset="0"/>
                <a:cs typeface="ＭＳ Ｐゴシック" charset="0"/>
              </a:rPr>
              <a:t>should be 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reported separately </a:t>
            </a:r>
            <a:r>
              <a:rPr lang="en-US" dirty="0">
                <a:ea typeface="ＭＳ Ｐゴシック" charset="0"/>
                <a:cs typeface="ＭＳ Ｐゴシック" charset="0"/>
              </a:rPr>
              <a:t>in the statement of financial position and should not be offset against one another.</a:t>
            </a: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Similarly, 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income and expenses </a:t>
            </a:r>
            <a:r>
              <a:rPr lang="en-US" dirty="0">
                <a:ea typeface="ＭＳ Ｐゴシック" charset="0"/>
                <a:cs typeface="ＭＳ Ｐゴシック" charset="0"/>
              </a:rPr>
              <a:t>should be 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reported separately</a:t>
            </a:r>
            <a:r>
              <a:rPr lang="en-US" dirty="0">
                <a:ea typeface="ＭＳ Ｐゴシック" charset="0"/>
                <a:cs typeface="ＭＳ Ｐゴシック" charset="0"/>
              </a:rPr>
              <a:t> in the statement of comprehensive income.</a:t>
            </a: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However, this rule does not apply if offsetting is permitted or required by an international standard.</a:t>
            </a:r>
          </a:p>
          <a:p>
            <a:pPr marL="0" indent="0">
              <a:lnSpc>
                <a:spcPct val="104000"/>
              </a:lnSpc>
              <a:spcBef>
                <a:spcPct val="0"/>
              </a:spcBef>
              <a:buNone/>
            </a:pP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654778" y="330010"/>
            <a:ext cx="6556022" cy="59093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Frequency of reporting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3229" y="3576452"/>
            <a:ext cx="7708900" cy="1831271"/>
          </a:xfrm>
        </p:spPr>
        <p:txBody>
          <a:bodyPr>
            <a:spAutoFit/>
          </a:bodyPr>
          <a:lstStyle/>
          <a:p>
            <a:pPr marL="571500" indent="-571500">
              <a:spcBef>
                <a:spcPct val="0"/>
              </a:spcBef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(a)	the </a:t>
            </a:r>
            <a:r>
              <a:rPr lang="en-US" sz="24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reason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for using a period that is longer or shorter than one year;</a:t>
            </a:r>
          </a:p>
          <a:p>
            <a:pPr marL="571500" indent="-571500">
              <a:spcBef>
                <a:spcPts val="600"/>
              </a:spcBef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(b)	the fact that the </a:t>
            </a:r>
            <a:r>
              <a:rPr lang="en-US" sz="24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comparative amounts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given for the previous period are </a:t>
            </a:r>
            <a:r>
              <a:rPr lang="en-US" sz="24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not directly comparable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with those given for the current period.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133600" y="1664296"/>
            <a:ext cx="762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+mn-lt"/>
              </a:rPr>
              <a:t>Financial statements should normally be presented </a:t>
            </a:r>
            <a:r>
              <a:rPr lang="en-US" sz="2800" b="1" dirty="0">
                <a:solidFill>
                  <a:srgbClr val="3366FF"/>
                </a:solidFill>
                <a:latin typeface="+mn-lt"/>
              </a:rPr>
              <a:t>at least annually</a:t>
            </a:r>
            <a:r>
              <a:rPr lang="en-US" sz="2800" dirty="0">
                <a:latin typeface="+mn-lt"/>
              </a:rPr>
              <a:t>. An entity which presents financial statements for a period which is </a:t>
            </a:r>
            <a:r>
              <a:rPr lang="en-US" sz="2800" dirty="0">
                <a:solidFill>
                  <a:srgbClr val="3366FF"/>
                </a:solidFill>
                <a:latin typeface="+mn-lt"/>
              </a:rPr>
              <a:t>longer or shorter</a:t>
            </a:r>
            <a:r>
              <a:rPr lang="en-US" sz="2800" dirty="0">
                <a:latin typeface="+mn-lt"/>
              </a:rPr>
              <a:t> than one year should </a:t>
            </a:r>
            <a:r>
              <a:rPr lang="en-US" sz="2800" dirty="0">
                <a:solidFill>
                  <a:srgbClr val="3366FF"/>
                </a:solidFill>
                <a:latin typeface="+mn-lt"/>
              </a:rPr>
              <a:t>disclose</a:t>
            </a:r>
            <a:r>
              <a:rPr lang="en-US" sz="2800" dirty="0">
                <a:latin typeface="+mn-lt"/>
              </a:rPr>
              <a:t>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22890" y="201361"/>
            <a:ext cx="6364111" cy="1089529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Comparative information and consistency of presentation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15950"/>
            <a:ext cx="8077200" cy="3457151"/>
          </a:xfrm>
        </p:spPr>
        <p:txBody>
          <a:bodyPr>
            <a:spAutoFit/>
          </a:bodyPr>
          <a:lstStyle/>
          <a:p>
            <a:pPr marL="0" indent="0">
              <a:lnSpc>
                <a:spcPct val="104000"/>
              </a:lnSpc>
              <a:spcBef>
                <a:spcPts val="6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As a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minimum</a:t>
            </a:r>
            <a:r>
              <a:rPr lang="en-US" dirty="0">
                <a:ea typeface="ＭＳ Ｐゴシック" charset="0"/>
                <a:cs typeface="ＭＳ Ｐゴシック" charset="0"/>
              </a:rPr>
              <a:t>, entities should present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comparative information</a:t>
            </a:r>
            <a:r>
              <a:rPr lang="en-US" dirty="0">
                <a:ea typeface="ＭＳ Ｐゴシック" charset="0"/>
                <a:cs typeface="ＭＳ Ｐゴシック" charset="0"/>
              </a:rPr>
              <a:t> in respect of the previous period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for all amounts reported</a:t>
            </a:r>
            <a:r>
              <a:rPr lang="en-US" dirty="0">
                <a:ea typeface="ＭＳ Ｐゴシック" charset="0"/>
                <a:cs typeface="ＭＳ Ｐゴシック" charset="0"/>
              </a:rPr>
              <a:t> in the financial statements.</a:t>
            </a: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To maintain comparability, the way in which items are presented and classified should generally be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consistent </a:t>
            </a:r>
            <a:r>
              <a:rPr lang="en-US" dirty="0">
                <a:ea typeface="ＭＳ Ｐゴシック" charset="0"/>
                <a:cs typeface="ＭＳ Ｐゴシック" charset="0"/>
              </a:rPr>
              <a:t>from one accounting period to the next.</a:t>
            </a:r>
            <a:endParaRPr lang="en-US" i="1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04000"/>
              </a:lnSpc>
              <a:spcBef>
                <a:spcPts val="900"/>
              </a:spcBef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5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2490</Words>
  <Application>Microsoft Macintosh PowerPoint</Application>
  <PresentationFormat>Widescreen</PresentationFormat>
  <Paragraphs>661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Understanding the financial statements required by IAS 1</vt:lpstr>
      <vt:lpstr>PowerPoint Presentation</vt:lpstr>
      <vt:lpstr>General Requirements for Financial statements – IAS 1 </vt:lpstr>
      <vt:lpstr>Fair presentation and compliance with international standards</vt:lpstr>
      <vt:lpstr>Going concern and accruals basis</vt:lpstr>
      <vt:lpstr>Materiality and aggregation</vt:lpstr>
      <vt:lpstr>Offsetting</vt:lpstr>
      <vt:lpstr>Frequency of reporting</vt:lpstr>
      <vt:lpstr>Comparative information and consistency of presentation</vt:lpstr>
      <vt:lpstr>Identification of the financial statements</vt:lpstr>
      <vt:lpstr>Understanding the Financial Statements Required by IAS 1</vt:lpstr>
      <vt:lpstr>Linkages among the Financial Statements</vt:lpstr>
      <vt:lpstr>The Statement of Profit or Loss and Other Comprehensive Income</vt:lpstr>
      <vt:lpstr>The Profit and Loss Account</vt:lpstr>
      <vt:lpstr>Profit &amp; Loss Account by Nature and by destination</vt:lpstr>
      <vt:lpstr>Other Comprehensive Income</vt:lpstr>
      <vt:lpstr>Information to be presented in the statement of comprehensive income</vt:lpstr>
      <vt:lpstr>The Statement of Financial Position</vt:lpstr>
      <vt:lpstr>PowerPoint Presentation</vt:lpstr>
      <vt:lpstr>Currents Assets</vt:lpstr>
      <vt:lpstr>Current Liabilities</vt:lpstr>
      <vt:lpstr>PowerPoint Presentation</vt:lpstr>
      <vt:lpstr>PowerPoint Presentation</vt:lpstr>
      <vt:lpstr>Statement of Changes in Equity</vt:lpstr>
      <vt:lpstr>PowerPoint Presentation</vt:lpstr>
      <vt:lpstr>Statement of Cash Flows</vt:lpstr>
      <vt:lpstr>The Linkages among the 4 Financial Statements</vt:lpstr>
      <vt:lpstr>Notes to the Financial Statements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financial statements required by IAS 1</dc:title>
  <dc:creator>Paul Smith</dc:creator>
  <cp:lastModifiedBy>Paul Smith</cp:lastModifiedBy>
  <cp:revision>1</cp:revision>
  <dcterms:created xsi:type="dcterms:W3CDTF">2019-01-30T09:08:55Z</dcterms:created>
  <dcterms:modified xsi:type="dcterms:W3CDTF">2019-01-30T09:11:47Z</dcterms:modified>
</cp:coreProperties>
</file>