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8" saveSubsetFonts="1" autoCompressPictures="0">
  <p:sldMasterIdLst>
    <p:sldMasterId id="2147483648" r:id="rId1"/>
  </p:sldMasterIdLst>
  <p:notesMasterIdLst>
    <p:notesMasterId r:id="rId16"/>
  </p:notesMasterIdLst>
  <p:sldIdLst>
    <p:sldId id="302" r:id="rId2"/>
    <p:sldId id="273" r:id="rId3"/>
    <p:sldId id="307" r:id="rId4"/>
    <p:sldId id="303" r:id="rId5"/>
    <p:sldId id="274" r:id="rId6"/>
    <p:sldId id="315" r:id="rId7"/>
    <p:sldId id="276" r:id="rId8"/>
    <p:sldId id="309" r:id="rId9"/>
    <p:sldId id="314" r:id="rId10"/>
    <p:sldId id="277" r:id="rId11"/>
    <p:sldId id="304" r:id="rId12"/>
    <p:sldId id="278" r:id="rId13"/>
    <p:sldId id="279" r:id="rId14"/>
    <p:sldId id="291"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EF399-9B3A-B948-A2A6-5148E8F15EAB}" type="datetimeFigureOut">
              <a:rPr lang="it-IT" smtClean="0"/>
              <a:t>30/01/19</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8903E1-11C1-5B4D-A361-03A4EC60656A}" type="slidenum">
              <a:rPr lang="it-IT" smtClean="0"/>
              <a:t>‹#›</a:t>
            </a:fld>
            <a:endParaRPr lang="it-IT"/>
          </a:p>
        </p:txBody>
      </p:sp>
    </p:spTree>
    <p:extLst>
      <p:ext uri="{BB962C8B-B14F-4D97-AF65-F5344CB8AC3E}">
        <p14:creationId xmlns:p14="http://schemas.microsoft.com/office/powerpoint/2010/main" val="420777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D3A46-66F3-A146-990B-D0EDCFCCE0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ED1C1E27-CC28-7145-A8EA-FBD516C7DF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D08C7E26-CAEE-7045-991B-B5AB98C97C63}"/>
              </a:ext>
            </a:extLst>
          </p:cNvPr>
          <p:cNvSpPr>
            <a:spLocks noGrp="1"/>
          </p:cNvSpPr>
          <p:nvPr>
            <p:ph type="dt" sz="half" idx="10"/>
          </p:nvPr>
        </p:nvSpPr>
        <p:spPr/>
        <p:txBody>
          <a:bodyPr/>
          <a:lstStyle/>
          <a:p>
            <a:fld id="{DDB5AC4D-A4A7-6045-9DDC-715FF3FD89BC}" type="datetime1">
              <a:rPr lang="it-IT" smtClean="0"/>
              <a:t>30/01/19</a:t>
            </a:fld>
            <a:endParaRPr lang="it-IT"/>
          </a:p>
        </p:txBody>
      </p:sp>
      <p:sp>
        <p:nvSpPr>
          <p:cNvPr id="5" name="Footer Placeholder 4">
            <a:extLst>
              <a:ext uri="{FF2B5EF4-FFF2-40B4-BE49-F238E27FC236}">
                <a16:creationId xmlns:a16="http://schemas.microsoft.com/office/drawing/2014/main" id="{E31FC341-867A-0843-8B51-EDE47FF5124F}"/>
              </a:ext>
            </a:extLst>
          </p:cNvPr>
          <p:cNvSpPr>
            <a:spLocks noGrp="1"/>
          </p:cNvSpPr>
          <p:nvPr>
            <p:ph type="ftr" sz="quarter" idx="11"/>
          </p:nvPr>
        </p:nvSpPr>
        <p:spPr/>
        <p:txBody>
          <a:body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D7F50F87-C26E-B94E-BB0A-3FEADEAB3558}"/>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392904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EAED-E5BA-C94F-B55D-42AAAAD4B96A}"/>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3EEFA417-3CE2-E04B-A57D-D3C1FC0A91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87D57240-32E3-E84A-9FB3-9DACBC0213EB}"/>
              </a:ext>
            </a:extLst>
          </p:cNvPr>
          <p:cNvSpPr>
            <a:spLocks noGrp="1"/>
          </p:cNvSpPr>
          <p:nvPr>
            <p:ph type="dt" sz="half" idx="10"/>
          </p:nvPr>
        </p:nvSpPr>
        <p:spPr/>
        <p:txBody>
          <a:bodyPr/>
          <a:lstStyle/>
          <a:p>
            <a:fld id="{BD2E9A17-5D80-6B4A-A4B7-C157FDF49CE6}" type="datetime1">
              <a:rPr lang="it-IT" smtClean="0"/>
              <a:t>30/01/19</a:t>
            </a:fld>
            <a:endParaRPr lang="it-IT"/>
          </a:p>
        </p:txBody>
      </p:sp>
      <p:sp>
        <p:nvSpPr>
          <p:cNvPr id="5" name="Footer Placeholder 4">
            <a:extLst>
              <a:ext uri="{FF2B5EF4-FFF2-40B4-BE49-F238E27FC236}">
                <a16:creationId xmlns:a16="http://schemas.microsoft.com/office/drawing/2014/main" id="{92B940F9-5539-3C4C-B82A-081FFA037247}"/>
              </a:ext>
            </a:extLst>
          </p:cNvPr>
          <p:cNvSpPr>
            <a:spLocks noGrp="1"/>
          </p:cNvSpPr>
          <p:nvPr>
            <p:ph type="ftr" sz="quarter" idx="11"/>
          </p:nvPr>
        </p:nvSpPr>
        <p:spPr/>
        <p:txBody>
          <a:body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CEDD4891-6E2D-434E-83C7-EA2668C00B04}"/>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181044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18CCF3-4184-5C4C-8A7A-FB3134FE3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9B64CF5B-93BC-7B47-9D55-E1A873362D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8F5F823-FB05-F54B-8B96-FAC9CB1B73D5}"/>
              </a:ext>
            </a:extLst>
          </p:cNvPr>
          <p:cNvSpPr>
            <a:spLocks noGrp="1"/>
          </p:cNvSpPr>
          <p:nvPr>
            <p:ph type="dt" sz="half" idx="10"/>
          </p:nvPr>
        </p:nvSpPr>
        <p:spPr/>
        <p:txBody>
          <a:bodyPr/>
          <a:lstStyle/>
          <a:p>
            <a:fld id="{88EB8AD0-2A22-7C45-9808-A9100E927D60}" type="datetime1">
              <a:rPr lang="it-IT" smtClean="0"/>
              <a:t>30/01/19</a:t>
            </a:fld>
            <a:endParaRPr lang="it-IT"/>
          </a:p>
        </p:txBody>
      </p:sp>
      <p:sp>
        <p:nvSpPr>
          <p:cNvPr id="5" name="Footer Placeholder 4">
            <a:extLst>
              <a:ext uri="{FF2B5EF4-FFF2-40B4-BE49-F238E27FC236}">
                <a16:creationId xmlns:a16="http://schemas.microsoft.com/office/drawing/2014/main" id="{9539BADE-143B-1149-AD4A-FD87A2F3DEFD}"/>
              </a:ext>
            </a:extLst>
          </p:cNvPr>
          <p:cNvSpPr>
            <a:spLocks noGrp="1"/>
          </p:cNvSpPr>
          <p:nvPr>
            <p:ph type="ftr" sz="quarter" idx="11"/>
          </p:nvPr>
        </p:nvSpPr>
        <p:spPr/>
        <p:txBody>
          <a:body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3E3B99AD-9177-EE42-9EA7-A21E1FC99744}"/>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4227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F100-B7E1-F141-A089-42392A0CE6BF}"/>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7A2D7964-5162-0243-98C3-4CDA49D38B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B057B1D0-B1DA-9640-906B-5F9A72D0FA34}"/>
              </a:ext>
            </a:extLst>
          </p:cNvPr>
          <p:cNvSpPr>
            <a:spLocks noGrp="1"/>
          </p:cNvSpPr>
          <p:nvPr>
            <p:ph type="dt" sz="half" idx="10"/>
          </p:nvPr>
        </p:nvSpPr>
        <p:spPr/>
        <p:txBody>
          <a:bodyPr/>
          <a:lstStyle/>
          <a:p>
            <a:fld id="{C8044459-EF40-234F-95B7-C02748A335BB}" type="datetime1">
              <a:rPr lang="it-IT" smtClean="0"/>
              <a:t>30/01/19</a:t>
            </a:fld>
            <a:endParaRPr lang="it-IT"/>
          </a:p>
        </p:txBody>
      </p:sp>
      <p:sp>
        <p:nvSpPr>
          <p:cNvPr id="5" name="Footer Placeholder 4">
            <a:extLst>
              <a:ext uri="{FF2B5EF4-FFF2-40B4-BE49-F238E27FC236}">
                <a16:creationId xmlns:a16="http://schemas.microsoft.com/office/drawing/2014/main" id="{62D3C49C-4B9F-A841-B22D-0D63558AFA90}"/>
              </a:ext>
            </a:extLst>
          </p:cNvPr>
          <p:cNvSpPr>
            <a:spLocks noGrp="1"/>
          </p:cNvSpPr>
          <p:nvPr>
            <p:ph type="ftr" sz="quarter" idx="11"/>
          </p:nvPr>
        </p:nvSpPr>
        <p:spPr/>
        <p:txBody>
          <a:body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32CD1C10-E59E-044C-9CDD-AFC96739DCC8}"/>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297820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BBAB-94C9-D645-834D-098D496B1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D7033DE7-D26D-9141-800C-B6759A082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EAB786-BFC9-D246-ABBB-2070408F5ACC}"/>
              </a:ext>
            </a:extLst>
          </p:cNvPr>
          <p:cNvSpPr>
            <a:spLocks noGrp="1"/>
          </p:cNvSpPr>
          <p:nvPr>
            <p:ph type="dt" sz="half" idx="10"/>
          </p:nvPr>
        </p:nvSpPr>
        <p:spPr/>
        <p:txBody>
          <a:bodyPr/>
          <a:lstStyle/>
          <a:p>
            <a:fld id="{0E8DE3F1-E410-284F-AEA1-860F569D96D1}" type="datetime1">
              <a:rPr lang="it-IT" smtClean="0"/>
              <a:t>30/01/19</a:t>
            </a:fld>
            <a:endParaRPr lang="it-IT"/>
          </a:p>
        </p:txBody>
      </p:sp>
      <p:sp>
        <p:nvSpPr>
          <p:cNvPr id="5" name="Footer Placeholder 4">
            <a:extLst>
              <a:ext uri="{FF2B5EF4-FFF2-40B4-BE49-F238E27FC236}">
                <a16:creationId xmlns:a16="http://schemas.microsoft.com/office/drawing/2014/main" id="{EA764AF8-3443-4E4C-AB19-1A0BF9276C57}"/>
              </a:ext>
            </a:extLst>
          </p:cNvPr>
          <p:cNvSpPr>
            <a:spLocks noGrp="1"/>
          </p:cNvSpPr>
          <p:nvPr>
            <p:ph type="ftr" sz="quarter" idx="11"/>
          </p:nvPr>
        </p:nvSpPr>
        <p:spPr/>
        <p:txBody>
          <a:body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4112C0DC-D16D-F249-A750-1DC7988C3E80}"/>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359497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31B1-805F-4445-A772-F7F34C372114}"/>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D39BB826-9B74-AD4D-B288-FED58EE077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37AB6BF4-F6E0-3945-A58B-0CB84677F3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A29BCE75-C762-344B-96A5-B7D3A2B76F98}"/>
              </a:ext>
            </a:extLst>
          </p:cNvPr>
          <p:cNvSpPr>
            <a:spLocks noGrp="1"/>
          </p:cNvSpPr>
          <p:nvPr>
            <p:ph type="dt" sz="half" idx="10"/>
          </p:nvPr>
        </p:nvSpPr>
        <p:spPr/>
        <p:txBody>
          <a:bodyPr/>
          <a:lstStyle/>
          <a:p>
            <a:fld id="{0BC1A3B1-EDD8-8C44-A5CC-521F68835FE8}" type="datetime1">
              <a:rPr lang="it-IT" smtClean="0"/>
              <a:t>30/01/19</a:t>
            </a:fld>
            <a:endParaRPr lang="it-IT"/>
          </a:p>
        </p:txBody>
      </p:sp>
      <p:sp>
        <p:nvSpPr>
          <p:cNvPr id="6" name="Footer Placeholder 5">
            <a:extLst>
              <a:ext uri="{FF2B5EF4-FFF2-40B4-BE49-F238E27FC236}">
                <a16:creationId xmlns:a16="http://schemas.microsoft.com/office/drawing/2014/main" id="{94C2E412-C7AD-A447-A151-C7480493965B}"/>
              </a:ext>
            </a:extLst>
          </p:cNvPr>
          <p:cNvSpPr>
            <a:spLocks noGrp="1"/>
          </p:cNvSpPr>
          <p:nvPr>
            <p:ph type="ftr" sz="quarter" idx="11"/>
          </p:nvPr>
        </p:nvSpPr>
        <p:spPr/>
        <p:txBody>
          <a:bodyPr/>
          <a:lstStyle/>
          <a:p>
            <a:r>
              <a:rPr lang="en"/>
              <a:t>A 86045 Accounting and Financial Reporting</a:t>
            </a:r>
            <a:endParaRPr lang="it-IT"/>
          </a:p>
        </p:txBody>
      </p:sp>
      <p:sp>
        <p:nvSpPr>
          <p:cNvPr id="7" name="Slide Number Placeholder 6">
            <a:extLst>
              <a:ext uri="{FF2B5EF4-FFF2-40B4-BE49-F238E27FC236}">
                <a16:creationId xmlns:a16="http://schemas.microsoft.com/office/drawing/2014/main" id="{4C184078-41E8-CD49-A78C-17FB91EE1709}"/>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362486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E242-7534-EA4E-8EED-74FF1BC2ECB1}"/>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909AA270-F253-8E4E-9C92-CF67A9732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7039F2-D240-6F44-99D9-9CD89F1779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359EEA91-6F63-CC4B-B8D4-1C7A1BC65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F8D5B4-FC46-1448-9C56-2D1FE0A092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A561EEF0-5086-2846-A222-BFE61D6A6760}"/>
              </a:ext>
            </a:extLst>
          </p:cNvPr>
          <p:cNvSpPr>
            <a:spLocks noGrp="1"/>
          </p:cNvSpPr>
          <p:nvPr>
            <p:ph type="dt" sz="half" idx="10"/>
          </p:nvPr>
        </p:nvSpPr>
        <p:spPr/>
        <p:txBody>
          <a:bodyPr/>
          <a:lstStyle/>
          <a:p>
            <a:fld id="{9E86F816-45CD-F447-9252-4D2328D29076}" type="datetime1">
              <a:rPr lang="it-IT" smtClean="0"/>
              <a:t>30/01/19</a:t>
            </a:fld>
            <a:endParaRPr lang="it-IT"/>
          </a:p>
        </p:txBody>
      </p:sp>
      <p:sp>
        <p:nvSpPr>
          <p:cNvPr id="8" name="Footer Placeholder 7">
            <a:extLst>
              <a:ext uri="{FF2B5EF4-FFF2-40B4-BE49-F238E27FC236}">
                <a16:creationId xmlns:a16="http://schemas.microsoft.com/office/drawing/2014/main" id="{504FF0D6-50FA-A648-825B-31FD5D55D2CA}"/>
              </a:ext>
            </a:extLst>
          </p:cNvPr>
          <p:cNvSpPr>
            <a:spLocks noGrp="1"/>
          </p:cNvSpPr>
          <p:nvPr>
            <p:ph type="ftr" sz="quarter" idx="11"/>
          </p:nvPr>
        </p:nvSpPr>
        <p:spPr/>
        <p:txBody>
          <a:bodyPr/>
          <a:lstStyle/>
          <a:p>
            <a:r>
              <a:rPr lang="en"/>
              <a:t>A 86045 Accounting and Financial Reporting</a:t>
            </a:r>
            <a:endParaRPr lang="it-IT"/>
          </a:p>
        </p:txBody>
      </p:sp>
      <p:sp>
        <p:nvSpPr>
          <p:cNvPr id="9" name="Slide Number Placeholder 8">
            <a:extLst>
              <a:ext uri="{FF2B5EF4-FFF2-40B4-BE49-F238E27FC236}">
                <a16:creationId xmlns:a16="http://schemas.microsoft.com/office/drawing/2014/main" id="{BC198798-07E1-DB40-AF1F-D39B3406D329}"/>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389642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F3865-C906-F942-BFBF-C0BBFD2B9774}"/>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834E50CB-5C6B-0341-85F8-8FD8EF1795AC}"/>
              </a:ext>
            </a:extLst>
          </p:cNvPr>
          <p:cNvSpPr>
            <a:spLocks noGrp="1"/>
          </p:cNvSpPr>
          <p:nvPr>
            <p:ph type="dt" sz="half" idx="10"/>
          </p:nvPr>
        </p:nvSpPr>
        <p:spPr/>
        <p:txBody>
          <a:bodyPr/>
          <a:lstStyle/>
          <a:p>
            <a:fld id="{7DF78B3D-463A-1649-A7FA-55331D4F0A3C}" type="datetime1">
              <a:rPr lang="it-IT" smtClean="0"/>
              <a:t>30/01/19</a:t>
            </a:fld>
            <a:endParaRPr lang="it-IT"/>
          </a:p>
        </p:txBody>
      </p:sp>
      <p:sp>
        <p:nvSpPr>
          <p:cNvPr id="4" name="Footer Placeholder 3">
            <a:extLst>
              <a:ext uri="{FF2B5EF4-FFF2-40B4-BE49-F238E27FC236}">
                <a16:creationId xmlns:a16="http://schemas.microsoft.com/office/drawing/2014/main" id="{9411AB0F-B073-D14B-ABD1-24756AE6EB0F}"/>
              </a:ext>
            </a:extLst>
          </p:cNvPr>
          <p:cNvSpPr>
            <a:spLocks noGrp="1"/>
          </p:cNvSpPr>
          <p:nvPr>
            <p:ph type="ftr" sz="quarter" idx="11"/>
          </p:nvPr>
        </p:nvSpPr>
        <p:spPr/>
        <p:txBody>
          <a:bodyPr/>
          <a:lstStyle/>
          <a:p>
            <a:r>
              <a:rPr lang="en"/>
              <a:t>A 86045 Accounting and Financial Reporting</a:t>
            </a:r>
            <a:endParaRPr lang="it-IT"/>
          </a:p>
        </p:txBody>
      </p:sp>
      <p:sp>
        <p:nvSpPr>
          <p:cNvPr id="5" name="Slide Number Placeholder 4">
            <a:extLst>
              <a:ext uri="{FF2B5EF4-FFF2-40B4-BE49-F238E27FC236}">
                <a16:creationId xmlns:a16="http://schemas.microsoft.com/office/drawing/2014/main" id="{638F025E-0B09-1D43-ABE8-1C22D5B9A0E4}"/>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196269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B7503B-50E0-444F-80C5-D30D3A9A3B2F}"/>
              </a:ext>
            </a:extLst>
          </p:cNvPr>
          <p:cNvSpPr>
            <a:spLocks noGrp="1"/>
          </p:cNvSpPr>
          <p:nvPr>
            <p:ph type="dt" sz="half" idx="10"/>
          </p:nvPr>
        </p:nvSpPr>
        <p:spPr/>
        <p:txBody>
          <a:bodyPr/>
          <a:lstStyle/>
          <a:p>
            <a:fld id="{DA20B474-43FC-CB40-BD63-2FE18DCDE250}" type="datetime1">
              <a:rPr lang="it-IT" smtClean="0"/>
              <a:t>30/01/19</a:t>
            </a:fld>
            <a:endParaRPr lang="it-IT"/>
          </a:p>
        </p:txBody>
      </p:sp>
      <p:sp>
        <p:nvSpPr>
          <p:cNvPr id="3" name="Footer Placeholder 2">
            <a:extLst>
              <a:ext uri="{FF2B5EF4-FFF2-40B4-BE49-F238E27FC236}">
                <a16:creationId xmlns:a16="http://schemas.microsoft.com/office/drawing/2014/main" id="{E7C1D8F5-FC07-BC4B-8D38-5E6FC476BEB7}"/>
              </a:ext>
            </a:extLst>
          </p:cNvPr>
          <p:cNvSpPr>
            <a:spLocks noGrp="1"/>
          </p:cNvSpPr>
          <p:nvPr>
            <p:ph type="ftr" sz="quarter" idx="11"/>
          </p:nvPr>
        </p:nvSpPr>
        <p:spPr/>
        <p:txBody>
          <a:bodyPr/>
          <a:lstStyle/>
          <a:p>
            <a:r>
              <a:rPr lang="en"/>
              <a:t>A 86045 Accounting and Financial Reporting</a:t>
            </a:r>
            <a:endParaRPr lang="it-IT"/>
          </a:p>
        </p:txBody>
      </p:sp>
      <p:sp>
        <p:nvSpPr>
          <p:cNvPr id="4" name="Slide Number Placeholder 3">
            <a:extLst>
              <a:ext uri="{FF2B5EF4-FFF2-40B4-BE49-F238E27FC236}">
                <a16:creationId xmlns:a16="http://schemas.microsoft.com/office/drawing/2014/main" id="{1C593EBD-A6C5-9242-A904-8ED8C88378AA}"/>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1122120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F896-28E5-214A-BDD8-794020527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C30E1E11-FAC6-4A42-BF4F-903B8F3C5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65A66850-6676-3848-A524-A49970438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B060EC-9847-B64A-A33A-0F6A13F66055}"/>
              </a:ext>
            </a:extLst>
          </p:cNvPr>
          <p:cNvSpPr>
            <a:spLocks noGrp="1"/>
          </p:cNvSpPr>
          <p:nvPr>
            <p:ph type="dt" sz="half" idx="10"/>
          </p:nvPr>
        </p:nvSpPr>
        <p:spPr/>
        <p:txBody>
          <a:bodyPr/>
          <a:lstStyle/>
          <a:p>
            <a:fld id="{BE841C33-11CC-FD44-8B3C-415B8634A12A}" type="datetime1">
              <a:rPr lang="it-IT" smtClean="0"/>
              <a:t>30/01/19</a:t>
            </a:fld>
            <a:endParaRPr lang="it-IT"/>
          </a:p>
        </p:txBody>
      </p:sp>
      <p:sp>
        <p:nvSpPr>
          <p:cNvPr id="6" name="Footer Placeholder 5">
            <a:extLst>
              <a:ext uri="{FF2B5EF4-FFF2-40B4-BE49-F238E27FC236}">
                <a16:creationId xmlns:a16="http://schemas.microsoft.com/office/drawing/2014/main" id="{F8D80F78-AE64-8147-98F9-6EB58E385003}"/>
              </a:ext>
            </a:extLst>
          </p:cNvPr>
          <p:cNvSpPr>
            <a:spLocks noGrp="1"/>
          </p:cNvSpPr>
          <p:nvPr>
            <p:ph type="ftr" sz="quarter" idx="11"/>
          </p:nvPr>
        </p:nvSpPr>
        <p:spPr/>
        <p:txBody>
          <a:bodyPr/>
          <a:lstStyle/>
          <a:p>
            <a:r>
              <a:rPr lang="en"/>
              <a:t>A 86045 Accounting and Financial Reporting</a:t>
            </a:r>
            <a:endParaRPr lang="it-IT"/>
          </a:p>
        </p:txBody>
      </p:sp>
      <p:sp>
        <p:nvSpPr>
          <p:cNvPr id="7" name="Slide Number Placeholder 6">
            <a:extLst>
              <a:ext uri="{FF2B5EF4-FFF2-40B4-BE49-F238E27FC236}">
                <a16:creationId xmlns:a16="http://schemas.microsoft.com/office/drawing/2014/main" id="{454887B9-2B2C-0F44-8088-E3C778AC916A}"/>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2737707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2BC-D022-7940-B1C2-F5E43AE2E9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AE25D43F-2B20-1541-B00F-28D531FAC1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439E6C1E-591A-B748-B114-831F8FDA4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72887A-44DF-384A-B92C-5A674BE5414F}"/>
              </a:ext>
            </a:extLst>
          </p:cNvPr>
          <p:cNvSpPr>
            <a:spLocks noGrp="1"/>
          </p:cNvSpPr>
          <p:nvPr>
            <p:ph type="dt" sz="half" idx="10"/>
          </p:nvPr>
        </p:nvSpPr>
        <p:spPr/>
        <p:txBody>
          <a:bodyPr/>
          <a:lstStyle/>
          <a:p>
            <a:fld id="{FB933EE7-4DF3-6A4A-8AED-3F6D7C5AB844}" type="datetime1">
              <a:rPr lang="it-IT" smtClean="0"/>
              <a:t>30/01/19</a:t>
            </a:fld>
            <a:endParaRPr lang="it-IT"/>
          </a:p>
        </p:txBody>
      </p:sp>
      <p:sp>
        <p:nvSpPr>
          <p:cNvPr id="6" name="Footer Placeholder 5">
            <a:extLst>
              <a:ext uri="{FF2B5EF4-FFF2-40B4-BE49-F238E27FC236}">
                <a16:creationId xmlns:a16="http://schemas.microsoft.com/office/drawing/2014/main" id="{0D7B123C-E5D8-2647-AE22-42AB720E5B5B}"/>
              </a:ext>
            </a:extLst>
          </p:cNvPr>
          <p:cNvSpPr>
            <a:spLocks noGrp="1"/>
          </p:cNvSpPr>
          <p:nvPr>
            <p:ph type="ftr" sz="quarter" idx="11"/>
          </p:nvPr>
        </p:nvSpPr>
        <p:spPr/>
        <p:txBody>
          <a:bodyPr/>
          <a:lstStyle/>
          <a:p>
            <a:r>
              <a:rPr lang="en"/>
              <a:t>A 86045 Accounting and Financial Reporting</a:t>
            </a:r>
            <a:endParaRPr lang="it-IT"/>
          </a:p>
        </p:txBody>
      </p:sp>
      <p:sp>
        <p:nvSpPr>
          <p:cNvPr id="7" name="Slide Number Placeholder 6">
            <a:extLst>
              <a:ext uri="{FF2B5EF4-FFF2-40B4-BE49-F238E27FC236}">
                <a16:creationId xmlns:a16="http://schemas.microsoft.com/office/drawing/2014/main" id="{F6CC141C-BC73-AA41-8CC3-EA0D80AE8F61}"/>
              </a:ext>
            </a:extLst>
          </p:cNvPr>
          <p:cNvSpPr>
            <a:spLocks noGrp="1"/>
          </p:cNvSpPr>
          <p:nvPr>
            <p:ph type="sldNum" sz="quarter" idx="12"/>
          </p:nvPr>
        </p:nvSpPr>
        <p:spPr/>
        <p:txBody>
          <a:bodyPr/>
          <a:lstStyle/>
          <a:p>
            <a:fld id="{7057201E-4F33-8D4A-819C-250BE525557E}" type="slidenum">
              <a:rPr lang="it-IT" smtClean="0"/>
              <a:t>‹#›</a:t>
            </a:fld>
            <a:endParaRPr lang="it-IT"/>
          </a:p>
        </p:txBody>
      </p:sp>
    </p:spTree>
    <p:extLst>
      <p:ext uri="{BB962C8B-B14F-4D97-AF65-F5344CB8AC3E}">
        <p14:creationId xmlns:p14="http://schemas.microsoft.com/office/powerpoint/2010/main" val="323432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1DF91B-E0F2-E249-BA96-2D8FCC311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FEE23516-BFFB-5E4B-9447-AE3A3E2AA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6303919C-BA9F-8549-BD5E-8DC82B6DE3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56538-FFA8-CE4F-A32A-82A7097FB144}" type="datetime1">
              <a:rPr lang="it-IT" smtClean="0"/>
              <a:t>30/01/19</a:t>
            </a:fld>
            <a:endParaRPr lang="it-IT"/>
          </a:p>
        </p:txBody>
      </p:sp>
      <p:sp>
        <p:nvSpPr>
          <p:cNvPr id="5" name="Footer Placeholder 4">
            <a:extLst>
              <a:ext uri="{FF2B5EF4-FFF2-40B4-BE49-F238E27FC236}">
                <a16:creationId xmlns:a16="http://schemas.microsoft.com/office/drawing/2014/main" id="{A7034FC3-6E67-8449-9734-DD965A80C6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
              <a:t>A 86045 Accounting and Financial Reporting</a:t>
            </a:r>
            <a:endParaRPr lang="it-IT"/>
          </a:p>
        </p:txBody>
      </p:sp>
      <p:sp>
        <p:nvSpPr>
          <p:cNvPr id="6" name="Slide Number Placeholder 5">
            <a:extLst>
              <a:ext uri="{FF2B5EF4-FFF2-40B4-BE49-F238E27FC236}">
                <a16:creationId xmlns:a16="http://schemas.microsoft.com/office/drawing/2014/main" id="{6602E14D-F5A2-C244-AEF0-407B9899F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201E-4F33-8D4A-819C-250BE525557E}" type="slidenum">
              <a:rPr lang="it-IT" smtClean="0"/>
              <a:t>‹#›</a:t>
            </a:fld>
            <a:endParaRPr lang="it-IT"/>
          </a:p>
        </p:txBody>
      </p:sp>
    </p:spTree>
    <p:extLst>
      <p:ext uri="{BB962C8B-B14F-4D97-AF65-F5344CB8AC3E}">
        <p14:creationId xmlns:p14="http://schemas.microsoft.com/office/powerpoint/2010/main" val="47835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basic bookkeeping</a:t>
            </a: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48</a:t>
            </a:fld>
            <a:endParaRPr lang="en-US"/>
          </a:p>
        </p:txBody>
      </p:sp>
    </p:spTree>
    <p:extLst>
      <p:ext uri="{BB962C8B-B14F-4D97-AF65-F5344CB8AC3E}">
        <p14:creationId xmlns:p14="http://schemas.microsoft.com/office/powerpoint/2010/main" val="310203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Template</a:t>
            </a:r>
          </a:p>
        </p:txBody>
      </p:sp>
      <p:sp>
        <p:nvSpPr>
          <p:cNvPr id="3" name="Footer Placeholder 2"/>
          <p:cNvSpPr>
            <a:spLocks noGrp="1"/>
          </p:cNvSpPr>
          <p:nvPr>
            <p:ph type="ftr" sz="quarter" idx="11"/>
          </p:nvPr>
        </p:nvSpPr>
        <p:spPr/>
        <p:txBody>
          <a:bodyPr/>
          <a:lstStyle/>
          <a:p>
            <a:r>
              <a:rPr lang="en-US"/>
              <a:t>A 86045 Accounting and Financial Reporting</a:t>
            </a:r>
          </a:p>
        </p:txBody>
      </p:sp>
      <p:sp>
        <p:nvSpPr>
          <p:cNvPr id="8" name="TextBox 7"/>
          <p:cNvSpPr txBox="1"/>
          <p:nvPr/>
        </p:nvSpPr>
        <p:spPr>
          <a:xfrm>
            <a:off x="2697630" y="3875837"/>
            <a:ext cx="3901141" cy="369332"/>
          </a:xfrm>
          <a:prstGeom prst="rect">
            <a:avLst/>
          </a:prstGeom>
          <a:noFill/>
        </p:spPr>
        <p:txBody>
          <a:bodyPr wrap="square" rtlCol="0">
            <a:spAutoFit/>
          </a:bodyPr>
          <a:lstStyle/>
          <a:p>
            <a:r>
              <a:rPr lang="en-US" dirty="0"/>
              <a:t>RA1 Research assignment template</a:t>
            </a:r>
          </a:p>
        </p:txBody>
      </p:sp>
      <p:sp>
        <p:nvSpPr>
          <p:cNvPr id="7" name="Rectangle 6"/>
          <p:cNvSpPr/>
          <p:nvPr/>
        </p:nvSpPr>
        <p:spPr>
          <a:xfrm>
            <a:off x="2400113" y="4638786"/>
            <a:ext cx="2832084" cy="11070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If the company classifies expenses by nature put all expenses into operating expenses</a:t>
            </a:r>
          </a:p>
        </p:txBody>
      </p:sp>
      <p:pic>
        <p:nvPicPr>
          <p:cNvPr id="5" name="Picture 4"/>
          <p:cNvPicPr>
            <a:picLocks noChangeAspect="1"/>
          </p:cNvPicPr>
          <p:nvPr/>
        </p:nvPicPr>
        <p:blipFill>
          <a:blip r:embed="rId2"/>
          <a:stretch>
            <a:fillRect/>
          </a:stretch>
        </p:blipFill>
        <p:spPr>
          <a:xfrm>
            <a:off x="2012441" y="972276"/>
            <a:ext cx="8262773" cy="5838895"/>
          </a:xfrm>
          <a:prstGeom prst="rect">
            <a:avLst/>
          </a:prstGeom>
        </p:spPr>
      </p:pic>
      <p:sp>
        <p:nvSpPr>
          <p:cNvPr id="6" name="Slide Number Placeholder 5"/>
          <p:cNvSpPr>
            <a:spLocks noGrp="1"/>
          </p:cNvSpPr>
          <p:nvPr>
            <p:ph type="sldNum" sz="quarter" idx="12"/>
          </p:nvPr>
        </p:nvSpPr>
        <p:spPr/>
        <p:txBody>
          <a:bodyPr/>
          <a:lstStyle/>
          <a:p>
            <a:fld id="{21650C8F-04B5-D740-A6F2-FFDFB40BAD86}" type="slidenum">
              <a:rPr lang="en-US" smtClean="0"/>
              <a:t>57</a:t>
            </a:fld>
            <a:endParaRPr lang="en-US"/>
          </a:p>
        </p:txBody>
      </p:sp>
    </p:spTree>
    <p:extLst>
      <p:ext uri="{BB962C8B-B14F-4D97-AF65-F5344CB8AC3E}">
        <p14:creationId xmlns:p14="http://schemas.microsoft.com/office/powerpoint/2010/main" val="16930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summary and validation, Overview session 2</a:t>
            </a: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58</a:t>
            </a:fld>
            <a:endParaRPr lang="en-US"/>
          </a:p>
        </p:txBody>
      </p:sp>
    </p:spTree>
    <p:extLst>
      <p:ext uri="{BB962C8B-B14F-4D97-AF65-F5344CB8AC3E}">
        <p14:creationId xmlns:p14="http://schemas.microsoft.com/office/powerpoint/2010/main" val="114803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summary</a:t>
            </a:r>
          </a:p>
        </p:txBody>
      </p:sp>
      <p:sp>
        <p:nvSpPr>
          <p:cNvPr id="3" name="Content Placeholder 2"/>
          <p:cNvSpPr>
            <a:spLocks noGrp="1"/>
          </p:cNvSpPr>
          <p:nvPr>
            <p:ph idx="1"/>
          </p:nvPr>
        </p:nvSpPr>
        <p:spPr/>
        <p:txBody>
          <a:bodyPr>
            <a:normAutofit/>
          </a:bodyPr>
          <a:lstStyle/>
          <a:p>
            <a:r>
              <a:rPr lang="en-US" dirty="0"/>
              <a:t>Course objectives, overview, reference materials, teaching methods</a:t>
            </a:r>
          </a:p>
          <a:p>
            <a:r>
              <a:rPr lang="en-US" dirty="0"/>
              <a:t>Evolution of accounting, stakeholders, IASs and IFRSs</a:t>
            </a:r>
          </a:p>
          <a:p>
            <a:r>
              <a:rPr lang="en-US" dirty="0"/>
              <a:t>The 5 components of Financial statements and linkages between the statements</a:t>
            </a:r>
          </a:p>
          <a:p>
            <a:r>
              <a:rPr lang="en-US" dirty="0"/>
              <a:t>Basic bookkeeping recap</a:t>
            </a:r>
          </a:p>
          <a:p>
            <a:r>
              <a:rPr lang="en-US" dirty="0"/>
              <a:t>Reading, research and assignment for next session</a:t>
            </a:r>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59</a:t>
            </a:fld>
            <a:endParaRPr lang="en-US"/>
          </a:p>
        </p:txBody>
      </p:sp>
    </p:spTree>
    <p:extLst>
      <p:ext uri="{BB962C8B-B14F-4D97-AF65-F5344CB8AC3E}">
        <p14:creationId xmlns:p14="http://schemas.microsoft.com/office/powerpoint/2010/main" val="2975634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Session 2</a:t>
            </a:r>
          </a:p>
        </p:txBody>
      </p:sp>
      <p:sp>
        <p:nvSpPr>
          <p:cNvPr id="3" name="Content Placeholder 2"/>
          <p:cNvSpPr>
            <a:spLocks noGrp="1"/>
          </p:cNvSpPr>
          <p:nvPr>
            <p:ph idx="1"/>
          </p:nvPr>
        </p:nvSpPr>
        <p:spPr/>
        <p:txBody>
          <a:bodyPr/>
          <a:lstStyle/>
          <a:p>
            <a:r>
              <a:rPr lang="en-US" dirty="0"/>
              <a:t>Financial analysis</a:t>
            </a:r>
          </a:p>
          <a:p>
            <a:r>
              <a:rPr lang="en-US" dirty="0"/>
              <a:t>How to read financial statements</a:t>
            </a:r>
          </a:p>
          <a:p>
            <a:r>
              <a:rPr lang="en-US" dirty="0"/>
              <a:t>Ratio analysis</a:t>
            </a:r>
          </a:p>
          <a:p>
            <a:r>
              <a:rPr lang="en-US" dirty="0"/>
              <a:t>Hands on application using companies researched</a:t>
            </a:r>
          </a:p>
          <a:p>
            <a:r>
              <a:rPr lang="en-US" dirty="0"/>
              <a:t>Industry comparison</a:t>
            </a:r>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60</a:t>
            </a:fld>
            <a:endParaRPr lang="en-US"/>
          </a:p>
        </p:txBody>
      </p:sp>
    </p:spTree>
    <p:extLst>
      <p:ext uri="{BB962C8B-B14F-4D97-AF65-F5344CB8AC3E}">
        <p14:creationId xmlns:p14="http://schemas.microsoft.com/office/powerpoint/2010/main" val="2673337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Validation</a:t>
            </a:r>
          </a:p>
        </p:txBody>
      </p:sp>
      <p:sp>
        <p:nvSpPr>
          <p:cNvPr id="3" name="Content Placeholder 2"/>
          <p:cNvSpPr>
            <a:spLocks noGrp="1"/>
          </p:cNvSpPr>
          <p:nvPr>
            <p:ph idx="1"/>
          </p:nvPr>
        </p:nvSpPr>
        <p:spPr/>
        <p:txBody>
          <a:bodyPr>
            <a:normAutofit/>
          </a:bodyPr>
          <a:lstStyle/>
          <a:p>
            <a:r>
              <a:rPr lang="en-US" dirty="0"/>
              <a:t>Name the 5 components of financial statements required by IAS 1</a:t>
            </a:r>
          </a:p>
          <a:p>
            <a:r>
              <a:rPr lang="en-US" dirty="0"/>
              <a:t>How are assets and liabilities normally classified in the statement of financial position and how is this distinction made?</a:t>
            </a:r>
          </a:p>
          <a:p>
            <a:r>
              <a:rPr lang="en-US" dirty="0"/>
              <a:t>What are the two components of comprehensive income?</a:t>
            </a:r>
          </a:p>
          <a:p>
            <a:r>
              <a:rPr lang="en-US" dirty="0"/>
              <a:t>Financial statements should be prepared on a going concern basis. What does this mean?</a:t>
            </a:r>
          </a:p>
          <a:p>
            <a:r>
              <a:rPr lang="en-US" dirty="0"/>
              <a:t>What are the alternative presentation formats allowed for each of the following: Statement of financial position, Statement of profit and loss; Statement of cash flows</a:t>
            </a:r>
          </a:p>
          <a:p>
            <a:endParaRPr lang="en-US" dirty="0"/>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61</a:t>
            </a:fld>
            <a:endParaRPr lang="en-US"/>
          </a:p>
        </p:txBody>
      </p:sp>
    </p:spTree>
    <p:extLst>
      <p:ext uri="{BB962C8B-B14F-4D97-AF65-F5344CB8AC3E}">
        <p14:creationId xmlns:p14="http://schemas.microsoft.com/office/powerpoint/2010/main" val="322007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Bookkeeping Recap</a:t>
            </a:r>
          </a:p>
        </p:txBody>
      </p:sp>
      <p:sp>
        <p:nvSpPr>
          <p:cNvPr id="3" name="Footer Placeholder 2"/>
          <p:cNvSpPr>
            <a:spLocks noGrp="1"/>
          </p:cNvSpPr>
          <p:nvPr>
            <p:ph type="ftr" sz="quarter" idx="11"/>
          </p:nvPr>
        </p:nvSpPr>
        <p:spPr/>
        <p:txBody>
          <a:bodyPr/>
          <a:lstStyle/>
          <a:p>
            <a:r>
              <a:rPr lang="en-US"/>
              <a:t>A 86045 Accounting and Financial Reporting</a:t>
            </a:r>
          </a:p>
        </p:txBody>
      </p:sp>
      <p:sp>
        <p:nvSpPr>
          <p:cNvPr id="5" name="TextBox 4"/>
          <p:cNvSpPr txBox="1"/>
          <p:nvPr/>
        </p:nvSpPr>
        <p:spPr>
          <a:xfrm>
            <a:off x="2897625" y="1986844"/>
            <a:ext cx="6754375" cy="3416320"/>
          </a:xfrm>
          <a:prstGeom prst="rect">
            <a:avLst/>
          </a:prstGeom>
          <a:noFill/>
        </p:spPr>
        <p:txBody>
          <a:bodyPr wrap="square" rtlCol="0">
            <a:spAutoFit/>
          </a:bodyPr>
          <a:lstStyle/>
          <a:p>
            <a:pPr marL="342900" indent="-342900">
              <a:buAutoNum type="arabicPeriod"/>
            </a:pPr>
            <a:r>
              <a:rPr lang="en-US" dirty="0"/>
              <a:t>Credit sale of goods which cost €30,000 for €50,000</a:t>
            </a:r>
          </a:p>
          <a:p>
            <a:pPr marL="342900" indent="-342900">
              <a:buAutoNum type="arabicPeriod"/>
            </a:pPr>
            <a:endParaRPr lang="en-US" dirty="0"/>
          </a:p>
          <a:p>
            <a:pPr marL="342900" indent="-342900">
              <a:buAutoNum type="arabicPeriod"/>
            </a:pPr>
            <a:r>
              <a:rPr lang="en-US" dirty="0"/>
              <a:t>Cash sale of goods which cost €20,000 for €25,000</a:t>
            </a:r>
          </a:p>
          <a:p>
            <a:pPr marL="342900" indent="-342900">
              <a:buAutoNum type="arabicPeriod"/>
            </a:pPr>
            <a:endParaRPr lang="en-US" dirty="0"/>
          </a:p>
          <a:p>
            <a:pPr marL="342900" indent="-342900">
              <a:buAutoNum type="arabicPeriod"/>
            </a:pPr>
            <a:r>
              <a:rPr lang="en-US" dirty="0"/>
              <a:t>Credit purchase of goods for €30,000</a:t>
            </a:r>
          </a:p>
          <a:p>
            <a:pPr marL="342900" indent="-342900">
              <a:buAutoNum type="arabicPeriod"/>
            </a:pPr>
            <a:endParaRPr lang="en-US" dirty="0"/>
          </a:p>
          <a:p>
            <a:pPr marL="342900" indent="-342900">
              <a:buAutoNum type="arabicPeriod"/>
            </a:pPr>
            <a:r>
              <a:rPr lang="en-US" dirty="0"/>
              <a:t>Cash purchase of goods for €30,000</a:t>
            </a:r>
          </a:p>
          <a:p>
            <a:pPr marL="342900" indent="-342900">
              <a:buAutoNum type="arabicPeriod"/>
            </a:pPr>
            <a:endParaRPr lang="en-US" dirty="0"/>
          </a:p>
          <a:p>
            <a:pPr marL="342900" indent="-342900">
              <a:buAutoNum type="arabicPeriod"/>
            </a:pPr>
            <a:r>
              <a:rPr lang="en-US" dirty="0"/>
              <a:t>Credit purchase of advertising for €15,000</a:t>
            </a:r>
          </a:p>
          <a:p>
            <a:pPr marL="342900" indent="-342900">
              <a:buAutoNum type="arabicPeriod"/>
            </a:pPr>
            <a:endParaRPr lang="en-US" dirty="0"/>
          </a:p>
          <a:p>
            <a:pPr marL="342900" indent="-342900">
              <a:buAutoNum type="arabicPeriod"/>
            </a:pPr>
            <a:r>
              <a:rPr lang="en-US" dirty="0"/>
              <a:t>Cash purchase of postage stamps for €25</a:t>
            </a:r>
          </a:p>
          <a:p>
            <a:endParaRPr lang="en-US" dirty="0"/>
          </a:p>
        </p:txBody>
      </p:sp>
      <p:sp>
        <p:nvSpPr>
          <p:cNvPr id="6" name="Slide Number Placeholder 5"/>
          <p:cNvSpPr>
            <a:spLocks noGrp="1"/>
          </p:cNvSpPr>
          <p:nvPr>
            <p:ph type="sldNum" sz="quarter" idx="12"/>
          </p:nvPr>
        </p:nvSpPr>
        <p:spPr/>
        <p:txBody>
          <a:bodyPr/>
          <a:lstStyle/>
          <a:p>
            <a:fld id="{21650C8F-04B5-D740-A6F2-FFDFB40BAD86}" type="slidenum">
              <a:rPr lang="en-US" smtClean="0"/>
              <a:t>49</a:t>
            </a:fld>
            <a:endParaRPr lang="en-US"/>
          </a:p>
        </p:txBody>
      </p:sp>
    </p:spTree>
    <p:extLst>
      <p:ext uri="{BB962C8B-B14F-4D97-AF65-F5344CB8AC3E}">
        <p14:creationId xmlns:p14="http://schemas.microsoft.com/office/powerpoint/2010/main" val="166543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Bookkeeping Recap</a:t>
            </a:r>
          </a:p>
        </p:txBody>
      </p:sp>
      <p:sp>
        <p:nvSpPr>
          <p:cNvPr id="3" name="Footer Placeholder 2"/>
          <p:cNvSpPr>
            <a:spLocks noGrp="1"/>
          </p:cNvSpPr>
          <p:nvPr>
            <p:ph type="ftr" sz="quarter" idx="11"/>
          </p:nvPr>
        </p:nvSpPr>
        <p:spPr/>
        <p:txBody>
          <a:bodyPr/>
          <a:lstStyle/>
          <a:p>
            <a:r>
              <a:rPr lang="en-US"/>
              <a:t>A 86045 Accounting and Financial Reporting</a:t>
            </a:r>
          </a:p>
        </p:txBody>
      </p:sp>
      <p:sp>
        <p:nvSpPr>
          <p:cNvPr id="7" name="TextBox 6"/>
          <p:cNvSpPr txBox="1"/>
          <p:nvPr/>
        </p:nvSpPr>
        <p:spPr>
          <a:xfrm>
            <a:off x="2667001" y="1658472"/>
            <a:ext cx="6783294" cy="4247317"/>
          </a:xfrm>
          <a:prstGeom prst="rect">
            <a:avLst/>
          </a:prstGeom>
          <a:noFill/>
        </p:spPr>
        <p:txBody>
          <a:bodyPr wrap="square" rtlCol="0">
            <a:spAutoFit/>
          </a:bodyPr>
          <a:lstStyle/>
          <a:p>
            <a:r>
              <a:rPr lang="en-US" dirty="0"/>
              <a:t>7. Depreciation of an industrial building with a useful life of 20 years which cost €100,000</a:t>
            </a:r>
          </a:p>
          <a:p>
            <a:endParaRPr lang="en-US" dirty="0"/>
          </a:p>
          <a:p>
            <a:r>
              <a:rPr lang="en-US" dirty="0"/>
              <a:t>8. Payment of a dividend in cash for €25,000</a:t>
            </a:r>
          </a:p>
          <a:p>
            <a:endParaRPr lang="en-US" dirty="0"/>
          </a:p>
          <a:p>
            <a:r>
              <a:rPr lang="en-US" dirty="0"/>
              <a:t>9. Capital increase in cash for €50,000</a:t>
            </a:r>
          </a:p>
          <a:p>
            <a:endParaRPr lang="en-US" dirty="0"/>
          </a:p>
          <a:p>
            <a:r>
              <a:rPr lang="en-US" dirty="0"/>
              <a:t>10. Rent payment in cash of €12,000 made on 1.4.2014 in a company with a calendar year end</a:t>
            </a:r>
          </a:p>
          <a:p>
            <a:endParaRPr lang="en-US" dirty="0"/>
          </a:p>
          <a:p>
            <a:r>
              <a:rPr lang="en-US" dirty="0"/>
              <a:t>11. Legal fees incurred but not yet invoiced at year end amounting to €5,000</a:t>
            </a:r>
          </a:p>
          <a:p>
            <a:endParaRPr lang="en-US" dirty="0"/>
          </a:p>
          <a:p>
            <a:r>
              <a:rPr lang="en-US" dirty="0"/>
              <a:t>12. During the year end close a physical inventory count reveals a shortage of inventory for €15,000</a:t>
            </a:r>
          </a:p>
        </p:txBody>
      </p:sp>
      <p:sp>
        <p:nvSpPr>
          <p:cNvPr id="5" name="Slide Number Placeholder 4"/>
          <p:cNvSpPr>
            <a:spLocks noGrp="1"/>
          </p:cNvSpPr>
          <p:nvPr>
            <p:ph type="sldNum" sz="quarter" idx="12"/>
          </p:nvPr>
        </p:nvSpPr>
        <p:spPr/>
        <p:txBody>
          <a:bodyPr/>
          <a:lstStyle/>
          <a:p>
            <a:fld id="{21650C8F-04B5-D740-A6F2-FFDFB40BAD86}" type="slidenum">
              <a:rPr lang="en-US" smtClean="0"/>
              <a:t>50</a:t>
            </a:fld>
            <a:endParaRPr lang="en-US"/>
          </a:p>
        </p:txBody>
      </p:sp>
    </p:spTree>
    <p:extLst>
      <p:ext uri="{BB962C8B-B14F-4D97-AF65-F5344CB8AC3E}">
        <p14:creationId xmlns:p14="http://schemas.microsoft.com/office/powerpoint/2010/main" val="72924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reading and research assignment</a:t>
            </a: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51</a:t>
            </a:fld>
            <a:endParaRPr lang="en-US"/>
          </a:p>
        </p:txBody>
      </p:sp>
    </p:spTree>
    <p:extLst>
      <p:ext uri="{BB962C8B-B14F-4D97-AF65-F5344CB8AC3E}">
        <p14:creationId xmlns:p14="http://schemas.microsoft.com/office/powerpoint/2010/main" val="338533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629" y="274638"/>
            <a:ext cx="6795171" cy="1143000"/>
          </a:xfrm>
        </p:spPr>
        <p:txBody>
          <a:bodyPr>
            <a:normAutofit fontScale="90000"/>
          </a:bodyPr>
          <a:lstStyle/>
          <a:p>
            <a:r>
              <a:rPr lang="en-US" dirty="0"/>
              <a:t>Required Reading and research assignment</a:t>
            </a:r>
          </a:p>
        </p:txBody>
      </p:sp>
      <p:sp>
        <p:nvSpPr>
          <p:cNvPr id="3" name="Content Placeholder 2"/>
          <p:cNvSpPr>
            <a:spLocks noGrp="1"/>
          </p:cNvSpPr>
          <p:nvPr>
            <p:ph idx="1"/>
          </p:nvPr>
        </p:nvSpPr>
        <p:spPr/>
        <p:txBody>
          <a:bodyPr>
            <a:normAutofit fontScale="70000" lnSpcReduction="20000"/>
          </a:bodyPr>
          <a:lstStyle/>
          <a:p>
            <a:r>
              <a:rPr lang="en-US" dirty="0"/>
              <a:t>Reading</a:t>
            </a:r>
          </a:p>
          <a:p>
            <a:pPr lvl="1"/>
            <a:r>
              <a:rPr lang="en-US" dirty="0"/>
              <a:t>Melville</a:t>
            </a:r>
          </a:p>
          <a:p>
            <a:pPr lvl="2"/>
            <a:r>
              <a:rPr lang="en-US" dirty="0"/>
              <a:t>Chapter 1 – The Regulatory Framework (14 pages)</a:t>
            </a:r>
          </a:p>
          <a:p>
            <a:pPr lvl="2"/>
            <a:r>
              <a:rPr lang="en-US" dirty="0"/>
              <a:t>Chapter 2 – The IASB Conceptual Framework (19 pages)</a:t>
            </a:r>
          </a:p>
          <a:p>
            <a:pPr lvl="2"/>
            <a:r>
              <a:rPr lang="en-US" b="1" dirty="0"/>
              <a:t>Chapter 3 – Presentation of Financial Statements (30 pages)</a:t>
            </a:r>
          </a:p>
          <a:p>
            <a:pPr lvl="2"/>
            <a:r>
              <a:rPr lang="en-US" dirty="0"/>
              <a:t>Chapter 4 – Accounting policies, accounting estimates and errors (5 pages)</a:t>
            </a:r>
          </a:p>
          <a:p>
            <a:pPr lvl="2"/>
            <a:r>
              <a:rPr lang="en-US" dirty="0"/>
              <a:t>Chapter 21 – Related Parties and Changes in foreign exchange rates (7 pages)</a:t>
            </a:r>
          </a:p>
          <a:p>
            <a:pPr lvl="1"/>
            <a:r>
              <a:rPr lang="en-US" dirty="0"/>
              <a:t>IFRS </a:t>
            </a:r>
          </a:p>
          <a:p>
            <a:pPr lvl="2"/>
            <a:r>
              <a:rPr lang="en-US" b="1" dirty="0"/>
              <a:t>IAS 1 Presentation of Financial Statements (38 pages)</a:t>
            </a:r>
          </a:p>
          <a:p>
            <a:r>
              <a:rPr lang="en-US" dirty="0"/>
              <a:t>Exercises</a:t>
            </a:r>
          </a:p>
          <a:p>
            <a:pPr lvl="1"/>
            <a:r>
              <a:rPr lang="en-US" dirty="0"/>
              <a:t>Melville Exercises 3.1 – 3.6 </a:t>
            </a:r>
          </a:p>
          <a:p>
            <a:pPr lvl="1"/>
            <a:r>
              <a:rPr lang="en-US" dirty="0"/>
              <a:t>Melville On-line multiple choice questions for the above chapters </a:t>
            </a:r>
          </a:p>
          <a:p>
            <a:pPr lvl="1"/>
            <a:r>
              <a:rPr lang="en-US" dirty="0"/>
              <a:t>Exercise EX 1 Financial Statements</a:t>
            </a:r>
          </a:p>
          <a:p>
            <a:r>
              <a:rPr lang="en-US" dirty="0"/>
              <a:t>Research assignment</a:t>
            </a:r>
          </a:p>
          <a:p>
            <a:pPr lvl="1"/>
            <a:r>
              <a:rPr lang="en-US" dirty="0"/>
              <a:t>European companies in the Top Global 100 companies using IFRS</a:t>
            </a:r>
          </a:p>
          <a:p>
            <a:pPr lvl="2"/>
            <a:r>
              <a:rPr lang="en-US" dirty="0"/>
              <a:t>RA 1 Presentation options</a:t>
            </a:r>
          </a:p>
          <a:p>
            <a:pPr lvl="2"/>
            <a:r>
              <a:rPr lang="en-US" dirty="0"/>
              <a:t>RA 2 Data collection template for chosen companies</a:t>
            </a:r>
          </a:p>
        </p:txBody>
      </p:sp>
      <p:sp>
        <p:nvSpPr>
          <p:cNvPr id="4" name="Footer Placeholder 3"/>
          <p:cNvSpPr>
            <a:spLocks noGrp="1"/>
          </p:cNvSpPr>
          <p:nvPr>
            <p:ph type="ftr" sz="quarter" idx="11"/>
          </p:nvPr>
        </p:nvSpPr>
        <p:spPr/>
        <p:txBody>
          <a:bodyPr/>
          <a:lstStyle/>
          <a:p>
            <a:r>
              <a:rPr lang="en-US" dirty="0"/>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52</a:t>
            </a:fld>
            <a:endParaRPr lang="en-US"/>
          </a:p>
        </p:txBody>
      </p:sp>
    </p:spTree>
    <p:extLst>
      <p:ext uri="{BB962C8B-B14F-4D97-AF65-F5344CB8AC3E}">
        <p14:creationId xmlns:p14="http://schemas.microsoft.com/office/powerpoint/2010/main" val="313258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Research Assignment 1 - Financial Statement Presentation Options</a:t>
            </a:r>
          </a:p>
        </p:txBody>
      </p:sp>
      <p:sp>
        <p:nvSpPr>
          <p:cNvPr id="3" name="Footer Placeholder 2"/>
          <p:cNvSpPr>
            <a:spLocks noGrp="1"/>
          </p:cNvSpPr>
          <p:nvPr>
            <p:ph type="ftr" sz="quarter" idx="11"/>
          </p:nvPr>
        </p:nvSpPr>
        <p:spPr/>
        <p:txBody>
          <a:bodyPr/>
          <a:lstStyle/>
          <a:p>
            <a:r>
              <a:rPr lang="en-US"/>
              <a:t>A 86045 Accounting and Financial Reporting</a:t>
            </a:r>
          </a:p>
        </p:txBody>
      </p:sp>
      <p:graphicFrame>
        <p:nvGraphicFramePr>
          <p:cNvPr id="5" name="Table 4"/>
          <p:cNvGraphicFramePr>
            <a:graphicFrameLocks noGrp="1"/>
          </p:cNvGraphicFramePr>
          <p:nvPr>
            <p:extLst/>
          </p:nvPr>
        </p:nvGraphicFramePr>
        <p:xfrm>
          <a:off x="3186393" y="2655483"/>
          <a:ext cx="6105775" cy="741680"/>
        </p:xfrm>
        <a:graphic>
          <a:graphicData uri="http://schemas.openxmlformats.org/drawingml/2006/table">
            <a:tbl>
              <a:tblPr firstRow="1" bandRow="1">
                <a:tableStyleId>{2D5ABB26-0587-4C30-8999-92F81FD0307C}</a:tableStyleId>
              </a:tblPr>
              <a:tblGrid>
                <a:gridCol w="2098914">
                  <a:extLst>
                    <a:ext uri="{9D8B030D-6E8A-4147-A177-3AD203B41FA5}">
                      <a16:colId xmlns:a16="http://schemas.microsoft.com/office/drawing/2014/main" val="20000"/>
                    </a:ext>
                  </a:extLst>
                </a:gridCol>
                <a:gridCol w="418259">
                  <a:extLst>
                    <a:ext uri="{9D8B030D-6E8A-4147-A177-3AD203B41FA5}">
                      <a16:colId xmlns:a16="http://schemas.microsoft.com/office/drawing/2014/main" val="20001"/>
                    </a:ext>
                  </a:extLst>
                </a:gridCol>
                <a:gridCol w="3359259">
                  <a:extLst>
                    <a:ext uri="{9D8B030D-6E8A-4147-A177-3AD203B41FA5}">
                      <a16:colId xmlns:a16="http://schemas.microsoft.com/office/drawing/2014/main" val="20002"/>
                    </a:ext>
                  </a:extLst>
                </a:gridCol>
                <a:gridCol w="229343">
                  <a:extLst>
                    <a:ext uri="{9D8B030D-6E8A-4147-A177-3AD203B41FA5}">
                      <a16:colId xmlns:a16="http://schemas.microsoft.com/office/drawing/2014/main" val="20003"/>
                    </a:ext>
                  </a:extLst>
                </a:gridCol>
              </a:tblGrid>
              <a:tr h="370840">
                <a:tc>
                  <a:txBody>
                    <a:bodyPr/>
                    <a:lstStyle/>
                    <a:p>
                      <a:r>
                        <a:rPr lang="en-US" sz="1400" dirty="0"/>
                        <a:t>Single Statement</a:t>
                      </a:r>
                    </a:p>
                  </a:txBody>
                  <a:tcPr/>
                </a:tc>
                <a:tc>
                  <a:txBody>
                    <a:bodyPr/>
                    <a:lstStyle/>
                    <a:p>
                      <a:r>
                        <a:rPr lang="en-US" sz="1400" dirty="0"/>
                        <a:t>or</a:t>
                      </a:r>
                    </a:p>
                  </a:txBody>
                  <a:tcPr/>
                </a:tc>
                <a:tc>
                  <a:txBody>
                    <a:bodyPr/>
                    <a:lstStyle/>
                    <a:p>
                      <a:r>
                        <a:rPr lang="en-US" sz="1400" dirty="0"/>
                        <a:t>       Two Separate</a:t>
                      </a:r>
                      <a:r>
                        <a:rPr lang="en-US" sz="1400" baseline="0" dirty="0"/>
                        <a:t> Statements</a:t>
                      </a:r>
                      <a:endParaRPr lang="en-US" sz="1400" dirty="0"/>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r>
                        <a:rPr lang="en-US" sz="1400" dirty="0"/>
                        <a:t>Expense by Nature</a:t>
                      </a:r>
                    </a:p>
                  </a:txBody>
                  <a:tcPr/>
                </a:tc>
                <a:tc>
                  <a:txBody>
                    <a:bodyPr/>
                    <a:lstStyle/>
                    <a:p>
                      <a:r>
                        <a:rPr lang="en-US" sz="1400" dirty="0"/>
                        <a:t>or</a:t>
                      </a:r>
                    </a:p>
                  </a:txBody>
                  <a:tcPr/>
                </a:tc>
                <a:tc>
                  <a:txBody>
                    <a:bodyPr/>
                    <a:lstStyle/>
                    <a:p>
                      <a:r>
                        <a:rPr lang="en-US" sz="1400" dirty="0"/>
                        <a:t>        Expenses by destination</a:t>
                      </a:r>
                      <a:r>
                        <a:rPr lang="en-US" sz="1400" baseline="0" dirty="0"/>
                        <a:t> or </a:t>
                      </a:r>
                      <a:r>
                        <a:rPr lang="en-US" sz="1400" dirty="0"/>
                        <a:t>Function</a:t>
                      </a:r>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6" name="Rectangle 5"/>
          <p:cNvSpPr/>
          <p:nvPr/>
        </p:nvSpPr>
        <p:spPr>
          <a:xfrm>
            <a:off x="2901468" y="2286151"/>
            <a:ext cx="6096000" cy="369332"/>
          </a:xfrm>
          <a:prstGeom prst="rect">
            <a:avLst/>
          </a:prstGeom>
        </p:spPr>
        <p:txBody>
          <a:bodyPr wrap="square">
            <a:spAutoFit/>
          </a:bodyPr>
          <a:lstStyle/>
          <a:p>
            <a:r>
              <a:rPr lang="en-US" b="1" dirty="0"/>
              <a:t>Statement of Profit or Loss and Other Comprehensive Income</a:t>
            </a:r>
          </a:p>
        </p:txBody>
      </p:sp>
      <p:sp>
        <p:nvSpPr>
          <p:cNvPr id="7" name="Rectangle 6"/>
          <p:cNvSpPr/>
          <p:nvPr/>
        </p:nvSpPr>
        <p:spPr>
          <a:xfrm>
            <a:off x="2901468" y="3635318"/>
            <a:ext cx="6096000" cy="369332"/>
          </a:xfrm>
          <a:prstGeom prst="rect">
            <a:avLst/>
          </a:prstGeom>
        </p:spPr>
        <p:txBody>
          <a:bodyPr wrap="square">
            <a:spAutoFit/>
          </a:bodyPr>
          <a:lstStyle/>
          <a:p>
            <a:r>
              <a:rPr lang="en-US" b="1" dirty="0"/>
              <a:t>Statement of Financial Position</a:t>
            </a:r>
          </a:p>
        </p:txBody>
      </p:sp>
      <p:graphicFrame>
        <p:nvGraphicFramePr>
          <p:cNvPr id="8" name="Table 7"/>
          <p:cNvGraphicFramePr>
            <a:graphicFrameLocks noGrp="1"/>
          </p:cNvGraphicFramePr>
          <p:nvPr>
            <p:extLst/>
          </p:nvPr>
        </p:nvGraphicFramePr>
        <p:xfrm>
          <a:off x="3186393" y="4110486"/>
          <a:ext cx="5545029" cy="889000"/>
        </p:xfrm>
        <a:graphic>
          <a:graphicData uri="http://schemas.openxmlformats.org/drawingml/2006/table">
            <a:tbl>
              <a:tblPr firstRow="1" bandRow="1">
                <a:tableStyleId>{2D5ABB26-0587-4C30-8999-92F81FD0307C}</a:tableStyleId>
              </a:tblPr>
              <a:tblGrid>
                <a:gridCol w="1906153">
                  <a:extLst>
                    <a:ext uri="{9D8B030D-6E8A-4147-A177-3AD203B41FA5}">
                      <a16:colId xmlns:a16="http://schemas.microsoft.com/office/drawing/2014/main" val="20000"/>
                    </a:ext>
                  </a:extLst>
                </a:gridCol>
                <a:gridCol w="379847">
                  <a:extLst>
                    <a:ext uri="{9D8B030D-6E8A-4147-A177-3AD203B41FA5}">
                      <a16:colId xmlns:a16="http://schemas.microsoft.com/office/drawing/2014/main" val="20001"/>
                    </a:ext>
                  </a:extLst>
                </a:gridCol>
                <a:gridCol w="2908980">
                  <a:extLst>
                    <a:ext uri="{9D8B030D-6E8A-4147-A177-3AD203B41FA5}">
                      <a16:colId xmlns:a16="http://schemas.microsoft.com/office/drawing/2014/main" val="20002"/>
                    </a:ext>
                  </a:extLst>
                </a:gridCol>
                <a:gridCol w="350049">
                  <a:extLst>
                    <a:ext uri="{9D8B030D-6E8A-4147-A177-3AD203B41FA5}">
                      <a16:colId xmlns:a16="http://schemas.microsoft.com/office/drawing/2014/main" val="20003"/>
                    </a:ext>
                  </a:extLst>
                </a:gridCol>
              </a:tblGrid>
              <a:tr h="370840">
                <a:tc>
                  <a:txBody>
                    <a:bodyPr/>
                    <a:lstStyle/>
                    <a:p>
                      <a:r>
                        <a:rPr lang="en-US" sz="1400" dirty="0"/>
                        <a:t>Current/Non-current distinction</a:t>
                      </a:r>
                    </a:p>
                  </a:txBody>
                  <a:tcPr/>
                </a:tc>
                <a:tc>
                  <a:txBody>
                    <a:bodyPr/>
                    <a:lstStyle/>
                    <a:p>
                      <a:r>
                        <a:rPr lang="en-US" sz="1400" dirty="0"/>
                        <a:t>or</a:t>
                      </a:r>
                    </a:p>
                  </a:txBody>
                  <a:tcPr/>
                </a:tc>
                <a:tc>
                  <a:txBody>
                    <a:bodyPr/>
                    <a:lstStyle/>
                    <a:p>
                      <a:r>
                        <a:rPr lang="en-US" sz="1400" dirty="0"/>
                        <a:t>             By Order</a:t>
                      </a:r>
                      <a:r>
                        <a:rPr lang="en-US" sz="1400" baseline="0" dirty="0"/>
                        <a:t> of Liquidity</a:t>
                      </a:r>
                      <a:endParaRPr lang="en-US" sz="1400" dirty="0"/>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9" name="Rectangle 8"/>
          <p:cNvSpPr/>
          <p:nvPr/>
        </p:nvSpPr>
        <p:spPr>
          <a:xfrm>
            <a:off x="2988743" y="4659306"/>
            <a:ext cx="6096000" cy="369332"/>
          </a:xfrm>
          <a:prstGeom prst="rect">
            <a:avLst/>
          </a:prstGeom>
        </p:spPr>
        <p:txBody>
          <a:bodyPr wrap="square">
            <a:spAutoFit/>
          </a:bodyPr>
          <a:lstStyle/>
          <a:p>
            <a:r>
              <a:rPr lang="en-US" b="1" dirty="0"/>
              <a:t>Statement of Cash Flows</a:t>
            </a:r>
          </a:p>
        </p:txBody>
      </p:sp>
      <p:graphicFrame>
        <p:nvGraphicFramePr>
          <p:cNvPr id="10" name="Table 9"/>
          <p:cNvGraphicFramePr>
            <a:graphicFrameLocks noGrp="1"/>
          </p:cNvGraphicFramePr>
          <p:nvPr>
            <p:extLst/>
          </p:nvPr>
        </p:nvGraphicFramePr>
        <p:xfrm>
          <a:off x="3173061" y="5200968"/>
          <a:ext cx="5545029" cy="741680"/>
        </p:xfrm>
        <a:graphic>
          <a:graphicData uri="http://schemas.openxmlformats.org/drawingml/2006/table">
            <a:tbl>
              <a:tblPr firstRow="1" bandRow="1">
                <a:tableStyleId>{2D5ABB26-0587-4C30-8999-92F81FD0307C}</a:tableStyleId>
              </a:tblPr>
              <a:tblGrid>
                <a:gridCol w="1906153">
                  <a:extLst>
                    <a:ext uri="{9D8B030D-6E8A-4147-A177-3AD203B41FA5}">
                      <a16:colId xmlns:a16="http://schemas.microsoft.com/office/drawing/2014/main" val="20000"/>
                    </a:ext>
                  </a:extLst>
                </a:gridCol>
                <a:gridCol w="379847">
                  <a:extLst>
                    <a:ext uri="{9D8B030D-6E8A-4147-A177-3AD203B41FA5}">
                      <a16:colId xmlns:a16="http://schemas.microsoft.com/office/drawing/2014/main" val="20001"/>
                    </a:ext>
                  </a:extLst>
                </a:gridCol>
                <a:gridCol w="2908980">
                  <a:extLst>
                    <a:ext uri="{9D8B030D-6E8A-4147-A177-3AD203B41FA5}">
                      <a16:colId xmlns:a16="http://schemas.microsoft.com/office/drawing/2014/main" val="20002"/>
                    </a:ext>
                  </a:extLst>
                </a:gridCol>
                <a:gridCol w="350049">
                  <a:extLst>
                    <a:ext uri="{9D8B030D-6E8A-4147-A177-3AD203B41FA5}">
                      <a16:colId xmlns:a16="http://schemas.microsoft.com/office/drawing/2014/main" val="20003"/>
                    </a:ext>
                  </a:extLst>
                </a:gridCol>
              </a:tblGrid>
              <a:tr h="370840">
                <a:tc>
                  <a:txBody>
                    <a:bodyPr/>
                    <a:lstStyle/>
                    <a:p>
                      <a:r>
                        <a:rPr lang="en-US" sz="1400" dirty="0"/>
                        <a:t>Indirect Method</a:t>
                      </a:r>
                    </a:p>
                  </a:txBody>
                  <a:tcPr/>
                </a:tc>
                <a:tc>
                  <a:txBody>
                    <a:bodyPr/>
                    <a:lstStyle/>
                    <a:p>
                      <a:r>
                        <a:rPr lang="en-US" sz="1400" dirty="0"/>
                        <a:t>or</a:t>
                      </a:r>
                    </a:p>
                  </a:txBody>
                  <a:tcPr/>
                </a:tc>
                <a:tc>
                  <a:txBody>
                    <a:bodyPr/>
                    <a:lstStyle/>
                    <a:p>
                      <a:r>
                        <a:rPr lang="en-US" sz="1400" dirty="0"/>
                        <a:t>             Direct Method</a:t>
                      </a:r>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12" name="Rectangle 11"/>
          <p:cNvSpPr/>
          <p:nvPr/>
        </p:nvSpPr>
        <p:spPr>
          <a:xfrm>
            <a:off x="2757562" y="2654262"/>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3" name="Rectangle 12"/>
          <p:cNvSpPr/>
          <p:nvPr/>
        </p:nvSpPr>
        <p:spPr>
          <a:xfrm>
            <a:off x="2757562" y="2991328"/>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4" name="Rectangle 13"/>
          <p:cNvSpPr/>
          <p:nvPr/>
        </p:nvSpPr>
        <p:spPr>
          <a:xfrm>
            <a:off x="2757562" y="4202061"/>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5" name="Rectangle 14"/>
          <p:cNvSpPr/>
          <p:nvPr/>
        </p:nvSpPr>
        <p:spPr>
          <a:xfrm>
            <a:off x="2757562" y="5177042"/>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6" name="Rectangle 15"/>
          <p:cNvSpPr/>
          <p:nvPr/>
        </p:nvSpPr>
        <p:spPr>
          <a:xfrm>
            <a:off x="5695490" y="2632841"/>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7" name="Rectangle 16"/>
          <p:cNvSpPr/>
          <p:nvPr/>
        </p:nvSpPr>
        <p:spPr>
          <a:xfrm>
            <a:off x="5695490" y="3003977"/>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8" name="Rectangle 17"/>
          <p:cNvSpPr/>
          <p:nvPr/>
        </p:nvSpPr>
        <p:spPr>
          <a:xfrm>
            <a:off x="5695490" y="4108393"/>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19" name="Rectangle 18"/>
          <p:cNvSpPr/>
          <p:nvPr/>
        </p:nvSpPr>
        <p:spPr>
          <a:xfrm>
            <a:off x="5695490" y="5170473"/>
            <a:ext cx="415498" cy="369332"/>
          </a:xfrm>
          <a:prstGeom prst="rect">
            <a:avLst/>
          </a:prstGeom>
        </p:spPr>
        <p:txBody>
          <a:bodyPr wrap="none">
            <a:spAutoFit/>
          </a:bodyPr>
          <a:lstStyle/>
          <a:p>
            <a:r>
              <a:rPr lang="en-US" dirty="0">
                <a:latin typeface="ＭＳ ゴシック"/>
                <a:ea typeface="ＭＳ ゴシック"/>
                <a:cs typeface="ＭＳ ゴシック"/>
              </a:rPr>
              <a:t>☐</a:t>
            </a:r>
            <a:endParaRPr lang="en-US" dirty="0"/>
          </a:p>
        </p:txBody>
      </p:sp>
      <p:sp>
        <p:nvSpPr>
          <p:cNvPr id="20" name="TextBox 19"/>
          <p:cNvSpPr txBox="1"/>
          <p:nvPr/>
        </p:nvSpPr>
        <p:spPr>
          <a:xfrm>
            <a:off x="3055057" y="1792111"/>
            <a:ext cx="3541889" cy="369332"/>
          </a:xfrm>
          <a:prstGeom prst="rect">
            <a:avLst/>
          </a:prstGeom>
          <a:noFill/>
        </p:spPr>
        <p:txBody>
          <a:bodyPr wrap="square" rtlCol="0">
            <a:spAutoFit/>
          </a:bodyPr>
          <a:lstStyle/>
          <a:p>
            <a:r>
              <a:rPr lang="en-US" dirty="0"/>
              <a:t>Company_________________</a:t>
            </a:r>
          </a:p>
        </p:txBody>
      </p:sp>
      <p:sp>
        <p:nvSpPr>
          <p:cNvPr id="21" name="TextBox 20"/>
          <p:cNvSpPr txBox="1"/>
          <p:nvPr/>
        </p:nvSpPr>
        <p:spPr>
          <a:xfrm>
            <a:off x="1817409" y="6406486"/>
            <a:ext cx="2741456" cy="253916"/>
          </a:xfrm>
          <a:prstGeom prst="rect">
            <a:avLst/>
          </a:prstGeom>
          <a:noFill/>
        </p:spPr>
        <p:txBody>
          <a:bodyPr wrap="none" rtlCol="0">
            <a:spAutoFit/>
          </a:bodyPr>
          <a:lstStyle/>
          <a:p>
            <a:r>
              <a:rPr lang="en-US" sz="1050" dirty="0"/>
              <a:t>RA 1Financial Statement Presentation Options </a:t>
            </a:r>
          </a:p>
        </p:txBody>
      </p:sp>
      <p:sp>
        <p:nvSpPr>
          <p:cNvPr id="11" name="Slide Number Placeholder 10"/>
          <p:cNvSpPr>
            <a:spLocks noGrp="1"/>
          </p:cNvSpPr>
          <p:nvPr>
            <p:ph type="sldNum" sz="quarter" idx="12"/>
          </p:nvPr>
        </p:nvSpPr>
        <p:spPr/>
        <p:txBody>
          <a:bodyPr/>
          <a:lstStyle/>
          <a:p>
            <a:fld id="{21650C8F-04B5-D740-A6F2-FFDFB40BAD86}" type="slidenum">
              <a:rPr lang="en-US" smtClean="0"/>
              <a:t>53</a:t>
            </a:fld>
            <a:endParaRPr lang="en-US"/>
          </a:p>
        </p:txBody>
      </p:sp>
    </p:spTree>
    <p:extLst>
      <p:ext uri="{BB962C8B-B14F-4D97-AF65-F5344CB8AC3E}">
        <p14:creationId xmlns:p14="http://schemas.microsoft.com/office/powerpoint/2010/main" val="149478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Assignment 2 Data Collection</a:t>
            </a:r>
          </a:p>
        </p:txBody>
      </p:sp>
      <p:sp>
        <p:nvSpPr>
          <p:cNvPr id="3" name="Content Placeholder 2"/>
          <p:cNvSpPr>
            <a:spLocks noGrp="1"/>
          </p:cNvSpPr>
          <p:nvPr>
            <p:ph idx="1"/>
          </p:nvPr>
        </p:nvSpPr>
        <p:spPr/>
        <p:txBody>
          <a:bodyPr>
            <a:normAutofit/>
          </a:bodyPr>
          <a:lstStyle/>
          <a:p>
            <a:r>
              <a:rPr lang="en-US" dirty="0"/>
              <a:t>For your chosen company from the list of Europe’s Top Companies</a:t>
            </a:r>
          </a:p>
          <a:p>
            <a:r>
              <a:rPr lang="en-US" dirty="0"/>
              <a:t>Obtain the 2017/2018 Annual Report and/or Form 20F (for US SEC Registrants)</a:t>
            </a:r>
          </a:p>
          <a:p>
            <a:r>
              <a:rPr lang="en-US" dirty="0"/>
              <a:t>Locate the Consolidated Financial Statements prepared under IFRS</a:t>
            </a:r>
          </a:p>
          <a:p>
            <a:r>
              <a:rPr lang="en-US" dirty="0"/>
              <a:t>Complete the template RA 2 for the statement of profit and loss account and statement of financial position</a:t>
            </a:r>
          </a:p>
          <a:p>
            <a:r>
              <a:rPr lang="en-US" dirty="0"/>
              <a:t>Obtain an understanding of the company’s Business Model</a:t>
            </a:r>
          </a:p>
        </p:txBody>
      </p:sp>
      <p:sp>
        <p:nvSpPr>
          <p:cNvPr id="4" name="Footer Placeholder 3"/>
          <p:cNvSpPr>
            <a:spLocks noGrp="1"/>
          </p:cNvSpPr>
          <p:nvPr>
            <p:ph type="ftr" sz="quarter" idx="11"/>
          </p:nvPr>
        </p:nvSpPr>
        <p:spPr/>
        <p:txBody>
          <a:bodyPr/>
          <a:lstStyle/>
          <a:p>
            <a:r>
              <a:rPr lang="en-US"/>
              <a:t>A 86045 Accounting and Financial Reporting</a:t>
            </a:r>
          </a:p>
        </p:txBody>
      </p:sp>
      <p:sp>
        <p:nvSpPr>
          <p:cNvPr id="6" name="Slide Number Placeholder 5"/>
          <p:cNvSpPr>
            <a:spLocks noGrp="1"/>
          </p:cNvSpPr>
          <p:nvPr>
            <p:ph type="sldNum" sz="quarter" idx="12"/>
          </p:nvPr>
        </p:nvSpPr>
        <p:spPr/>
        <p:txBody>
          <a:bodyPr/>
          <a:lstStyle/>
          <a:p>
            <a:fld id="{21650C8F-04B5-D740-A6F2-FFDFB40BAD86}" type="slidenum">
              <a:rPr lang="en-US" smtClean="0"/>
              <a:t>54</a:t>
            </a:fld>
            <a:endParaRPr lang="en-US"/>
          </a:p>
        </p:txBody>
      </p:sp>
    </p:spTree>
    <p:extLst>
      <p:ext uri="{BB962C8B-B14F-4D97-AF65-F5344CB8AC3E}">
        <p14:creationId xmlns:p14="http://schemas.microsoft.com/office/powerpoint/2010/main" val="3025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0253" y="274638"/>
            <a:ext cx="6660547" cy="1143000"/>
          </a:xfrm>
        </p:spPr>
        <p:txBody>
          <a:bodyPr>
            <a:normAutofit/>
          </a:bodyPr>
          <a:lstStyle/>
          <a:p>
            <a:r>
              <a:rPr lang="en-US" sz="3600" dirty="0"/>
              <a:t>Understanding the business model</a:t>
            </a:r>
          </a:p>
        </p:txBody>
      </p:sp>
      <p:graphicFrame>
        <p:nvGraphicFramePr>
          <p:cNvPr id="7" name="Content Placeholder 6"/>
          <p:cNvGraphicFramePr>
            <a:graphicFrameLocks noGrp="1"/>
          </p:cNvGraphicFramePr>
          <p:nvPr>
            <p:ph idx="1"/>
            <p:extLst/>
          </p:nvPr>
        </p:nvGraphicFramePr>
        <p:xfrm>
          <a:off x="1981200" y="1600200"/>
          <a:ext cx="8229600" cy="27635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Business aspects</a:t>
                      </a:r>
                    </a:p>
                  </a:txBody>
                  <a:tcPr/>
                </a:tc>
                <a:tc>
                  <a:txBody>
                    <a:bodyPr/>
                    <a:lstStyle/>
                    <a:p>
                      <a:r>
                        <a:rPr lang="en-US" dirty="0"/>
                        <a:t>Factors to consider</a:t>
                      </a:r>
                    </a:p>
                  </a:txBody>
                  <a:tcPr/>
                </a:tc>
                <a:extLst>
                  <a:ext uri="{0D108BD9-81ED-4DB2-BD59-A6C34878D82A}">
                    <a16:rowId xmlns:a16="http://schemas.microsoft.com/office/drawing/2014/main" val="10000"/>
                  </a:ext>
                </a:extLst>
              </a:tr>
              <a:tr h="370840">
                <a:tc>
                  <a:txBody>
                    <a:bodyPr/>
                    <a:lstStyle/>
                    <a:p>
                      <a:r>
                        <a:rPr lang="en-US" dirty="0"/>
                        <a:t>How does the business</a:t>
                      </a:r>
                      <a:r>
                        <a:rPr lang="en-US" baseline="0" dirty="0"/>
                        <a:t> generate revenues?</a:t>
                      </a:r>
                      <a:endParaRPr lang="en-US" dirty="0"/>
                    </a:p>
                  </a:txBody>
                  <a:tcPr/>
                </a:tc>
                <a:tc>
                  <a:txBody>
                    <a:bodyPr/>
                    <a:lstStyle/>
                    <a:p>
                      <a:r>
                        <a:rPr lang="en-US" dirty="0"/>
                        <a:t>Goods, services, cash or credit, local, global, B2B, B2C</a:t>
                      </a:r>
                    </a:p>
                  </a:txBody>
                  <a:tcPr/>
                </a:tc>
                <a:extLst>
                  <a:ext uri="{0D108BD9-81ED-4DB2-BD59-A6C34878D82A}">
                    <a16:rowId xmlns:a16="http://schemas.microsoft.com/office/drawing/2014/main" val="10001"/>
                  </a:ext>
                </a:extLst>
              </a:tr>
              <a:tr h="370840">
                <a:tc>
                  <a:txBody>
                    <a:bodyPr/>
                    <a:lstStyle/>
                    <a:p>
                      <a:r>
                        <a:rPr lang="en-US" dirty="0"/>
                        <a:t>What costs and expenses does the</a:t>
                      </a:r>
                      <a:r>
                        <a:rPr lang="en-US" baseline="0" dirty="0"/>
                        <a:t> business</a:t>
                      </a:r>
                      <a:r>
                        <a:rPr lang="en-US" dirty="0"/>
                        <a:t> need to incur?</a:t>
                      </a:r>
                    </a:p>
                  </a:txBody>
                  <a:tcPr/>
                </a:tc>
                <a:tc>
                  <a:txBody>
                    <a:bodyPr/>
                    <a:lstStyle/>
                    <a:p>
                      <a:r>
                        <a:rPr lang="en-US" dirty="0"/>
                        <a:t>Make or buy, employees or sub-contractors, </a:t>
                      </a:r>
                    </a:p>
                  </a:txBody>
                  <a:tcPr/>
                </a:tc>
                <a:extLst>
                  <a:ext uri="{0D108BD9-81ED-4DB2-BD59-A6C34878D82A}">
                    <a16:rowId xmlns:a16="http://schemas.microsoft.com/office/drawing/2014/main" val="10002"/>
                  </a:ext>
                </a:extLst>
              </a:tr>
              <a:tr h="370840">
                <a:tc>
                  <a:txBody>
                    <a:bodyPr/>
                    <a:lstStyle/>
                    <a:p>
                      <a:r>
                        <a:rPr lang="en-US" dirty="0"/>
                        <a:t>What assets are needed?</a:t>
                      </a:r>
                    </a:p>
                  </a:txBody>
                  <a:tcPr/>
                </a:tc>
                <a:tc>
                  <a:txBody>
                    <a:bodyPr/>
                    <a:lstStyle/>
                    <a:p>
                      <a:r>
                        <a:rPr lang="en-US" dirty="0"/>
                        <a:t>Asset intensive,</a:t>
                      </a:r>
                      <a:r>
                        <a:rPr lang="en-US" baseline="0" dirty="0"/>
                        <a:t> lease or buy</a:t>
                      </a:r>
                      <a:endParaRPr lang="en-US" dirty="0"/>
                    </a:p>
                  </a:txBody>
                  <a:tcPr/>
                </a:tc>
                <a:extLst>
                  <a:ext uri="{0D108BD9-81ED-4DB2-BD59-A6C34878D82A}">
                    <a16:rowId xmlns:a16="http://schemas.microsoft.com/office/drawing/2014/main" val="10003"/>
                  </a:ext>
                </a:extLst>
              </a:tr>
              <a:tr h="370840">
                <a:tc>
                  <a:txBody>
                    <a:bodyPr/>
                    <a:lstStyle/>
                    <a:p>
                      <a:r>
                        <a:rPr lang="en-US" dirty="0"/>
                        <a:t>How will the business be financed?</a:t>
                      </a:r>
                    </a:p>
                  </a:txBody>
                  <a:tcPr/>
                </a:tc>
                <a:tc>
                  <a:txBody>
                    <a:bodyPr/>
                    <a:lstStyle/>
                    <a:p>
                      <a:r>
                        <a:rPr lang="en-US" dirty="0"/>
                        <a:t>Equity</a:t>
                      </a:r>
                      <a:r>
                        <a:rPr lang="en-US" baseline="0" dirty="0"/>
                        <a:t> or debt or a mix</a:t>
                      </a:r>
                      <a:endParaRPr lang="en-US" dirty="0"/>
                    </a:p>
                  </a:txBody>
                  <a:tcPr/>
                </a:tc>
                <a:extLst>
                  <a:ext uri="{0D108BD9-81ED-4DB2-BD59-A6C34878D82A}">
                    <a16:rowId xmlns:a16="http://schemas.microsoft.com/office/drawing/2014/main" val="10004"/>
                  </a:ext>
                </a:extLst>
              </a:tr>
              <a:tr h="370840">
                <a:tc>
                  <a:txBody>
                    <a:bodyPr/>
                    <a:lstStyle/>
                    <a:p>
                      <a:r>
                        <a:rPr lang="en-US" dirty="0"/>
                        <a:t>What risks need to be managed?</a:t>
                      </a:r>
                    </a:p>
                  </a:txBody>
                  <a:tcPr/>
                </a:tc>
                <a:tc>
                  <a:txBody>
                    <a:bodyPr/>
                    <a:lstStyle/>
                    <a:p>
                      <a:r>
                        <a:rPr lang="en-US" dirty="0"/>
                        <a:t>Currency, exchange</a:t>
                      </a:r>
                      <a:r>
                        <a:rPr lang="en-US" baseline="0" dirty="0"/>
                        <a:t> rate, liquidity</a:t>
                      </a:r>
                      <a:endParaRPr lang="en-US" dirty="0"/>
                    </a:p>
                  </a:txBody>
                  <a:tcPr/>
                </a:tc>
                <a:extLst>
                  <a:ext uri="{0D108BD9-81ED-4DB2-BD59-A6C34878D82A}">
                    <a16:rowId xmlns:a16="http://schemas.microsoft.com/office/drawing/2014/main" val="10005"/>
                  </a:ext>
                </a:extLst>
              </a:tr>
            </a:tbl>
          </a:graphicData>
        </a:graphic>
      </p:graphicFrame>
      <p:sp>
        <p:nvSpPr>
          <p:cNvPr id="4" name="Footer Placeholder 3"/>
          <p:cNvSpPr>
            <a:spLocks noGrp="1"/>
          </p:cNvSpPr>
          <p:nvPr>
            <p:ph type="ftr" sz="quarter" idx="11"/>
          </p:nvPr>
        </p:nvSpPr>
        <p:spPr/>
        <p:txBody>
          <a:bodyPr/>
          <a:lstStyle/>
          <a:p>
            <a:r>
              <a:rPr lang="en-US" dirty="0"/>
              <a:t>A 86045 Accounting and Financial Reporting</a:t>
            </a:r>
          </a:p>
        </p:txBody>
      </p:sp>
      <p:sp>
        <p:nvSpPr>
          <p:cNvPr id="8" name="TextBox 7"/>
          <p:cNvSpPr txBox="1"/>
          <p:nvPr/>
        </p:nvSpPr>
        <p:spPr>
          <a:xfrm>
            <a:off x="3050824" y="4715878"/>
            <a:ext cx="5600734" cy="1477328"/>
          </a:xfrm>
          <a:prstGeom prst="rect">
            <a:avLst/>
          </a:prstGeom>
          <a:noFill/>
        </p:spPr>
        <p:txBody>
          <a:bodyPr wrap="square" rtlCol="0">
            <a:spAutoFit/>
          </a:bodyPr>
          <a:lstStyle/>
          <a:p>
            <a:r>
              <a:rPr lang="en-US" dirty="0">
                <a:solidFill>
                  <a:srgbClr val="3366FF"/>
                </a:solidFill>
              </a:rPr>
              <a:t>Accounting rules have generally evolved in response to business issues or accounting scandals in an attempt to harmonize differing accounting treatments or prevent abuse e.g. ENRON and use of SPVs, Leasing, Convertible debt</a:t>
            </a:r>
          </a:p>
        </p:txBody>
      </p:sp>
      <p:sp>
        <p:nvSpPr>
          <p:cNvPr id="3" name="Slide Number Placeholder 2"/>
          <p:cNvSpPr>
            <a:spLocks noGrp="1"/>
          </p:cNvSpPr>
          <p:nvPr>
            <p:ph type="sldNum" sz="quarter" idx="12"/>
          </p:nvPr>
        </p:nvSpPr>
        <p:spPr/>
        <p:txBody>
          <a:bodyPr/>
          <a:lstStyle/>
          <a:p>
            <a:fld id="{21650C8F-04B5-D740-A6F2-FFDFB40BAD86}" type="slidenum">
              <a:rPr lang="en-US" smtClean="0"/>
              <a:t>55</a:t>
            </a:fld>
            <a:endParaRPr lang="en-US"/>
          </a:p>
        </p:txBody>
      </p:sp>
    </p:spTree>
    <p:extLst>
      <p:ext uri="{BB962C8B-B14F-4D97-AF65-F5344CB8AC3E}">
        <p14:creationId xmlns:p14="http://schemas.microsoft.com/office/powerpoint/2010/main" val="268520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Annual Reports &amp; 20F </a:t>
            </a:r>
          </a:p>
        </p:txBody>
      </p:sp>
      <p:sp>
        <p:nvSpPr>
          <p:cNvPr id="4" name="Footer Placeholder 3"/>
          <p:cNvSpPr>
            <a:spLocks noGrp="1"/>
          </p:cNvSpPr>
          <p:nvPr>
            <p:ph type="ftr" sz="quarter" idx="11"/>
          </p:nvPr>
        </p:nvSpPr>
        <p:spPr/>
        <p:txBody>
          <a:bodyPr/>
          <a:lstStyle/>
          <a:p>
            <a:r>
              <a:rPr lang="en-US"/>
              <a:t>A 86045 Accounting and Financial Reporting</a:t>
            </a:r>
          </a:p>
        </p:txBody>
      </p:sp>
      <p:pic>
        <p:nvPicPr>
          <p:cNvPr id="12" name="Picture 11"/>
          <p:cNvPicPr>
            <a:picLocks noChangeAspect="1"/>
          </p:cNvPicPr>
          <p:nvPr/>
        </p:nvPicPr>
        <p:blipFill>
          <a:blip r:embed="rId2"/>
          <a:stretch>
            <a:fillRect/>
          </a:stretch>
        </p:blipFill>
        <p:spPr>
          <a:xfrm>
            <a:off x="6223000" y="4094006"/>
            <a:ext cx="1320800" cy="1828800"/>
          </a:xfrm>
          <a:prstGeom prst="rect">
            <a:avLst/>
          </a:prstGeom>
        </p:spPr>
      </p:pic>
      <p:pic>
        <p:nvPicPr>
          <p:cNvPr id="13" name="Picture 12"/>
          <p:cNvPicPr>
            <a:picLocks noChangeAspect="1"/>
          </p:cNvPicPr>
          <p:nvPr/>
        </p:nvPicPr>
        <p:blipFill>
          <a:blip r:embed="rId3"/>
          <a:stretch>
            <a:fillRect/>
          </a:stretch>
        </p:blipFill>
        <p:spPr>
          <a:xfrm>
            <a:off x="3321631" y="4094006"/>
            <a:ext cx="1384300" cy="1816100"/>
          </a:xfrm>
          <a:prstGeom prst="rect">
            <a:avLst/>
          </a:prstGeom>
        </p:spPr>
      </p:pic>
      <p:pic>
        <p:nvPicPr>
          <p:cNvPr id="14" name="Picture 13"/>
          <p:cNvPicPr>
            <a:picLocks noChangeAspect="1"/>
          </p:cNvPicPr>
          <p:nvPr/>
        </p:nvPicPr>
        <p:blipFill>
          <a:blip r:embed="rId4"/>
          <a:stretch>
            <a:fillRect/>
          </a:stretch>
        </p:blipFill>
        <p:spPr>
          <a:xfrm>
            <a:off x="7543800" y="1489776"/>
            <a:ext cx="1422400" cy="1778000"/>
          </a:xfrm>
          <a:prstGeom prst="rect">
            <a:avLst/>
          </a:prstGeom>
        </p:spPr>
      </p:pic>
      <p:pic>
        <p:nvPicPr>
          <p:cNvPr id="15" name="Picture 14"/>
          <p:cNvPicPr>
            <a:picLocks noChangeAspect="1"/>
          </p:cNvPicPr>
          <p:nvPr/>
        </p:nvPicPr>
        <p:blipFill>
          <a:blip r:embed="rId5"/>
          <a:stretch>
            <a:fillRect/>
          </a:stretch>
        </p:blipFill>
        <p:spPr>
          <a:xfrm>
            <a:off x="4825051" y="1658790"/>
            <a:ext cx="1320800" cy="1790700"/>
          </a:xfrm>
          <a:prstGeom prst="rect">
            <a:avLst/>
          </a:prstGeom>
        </p:spPr>
      </p:pic>
      <p:pic>
        <p:nvPicPr>
          <p:cNvPr id="16" name="Picture 15"/>
          <p:cNvPicPr>
            <a:picLocks noChangeAspect="1"/>
          </p:cNvPicPr>
          <p:nvPr/>
        </p:nvPicPr>
        <p:blipFill>
          <a:blip r:embed="rId6"/>
          <a:stretch>
            <a:fillRect/>
          </a:stretch>
        </p:blipFill>
        <p:spPr>
          <a:xfrm>
            <a:off x="2127346" y="1658790"/>
            <a:ext cx="1295400" cy="1854200"/>
          </a:xfrm>
          <a:prstGeom prst="rect">
            <a:avLst/>
          </a:prstGeom>
        </p:spPr>
      </p:pic>
      <p:sp>
        <p:nvSpPr>
          <p:cNvPr id="2" name="Slide Number Placeholder 1"/>
          <p:cNvSpPr>
            <a:spLocks noGrp="1"/>
          </p:cNvSpPr>
          <p:nvPr>
            <p:ph type="sldNum" sz="quarter" idx="12"/>
          </p:nvPr>
        </p:nvSpPr>
        <p:spPr/>
        <p:txBody>
          <a:bodyPr/>
          <a:lstStyle/>
          <a:p>
            <a:fld id="{21650C8F-04B5-D740-A6F2-FFDFB40BAD86}" type="slidenum">
              <a:rPr lang="en-US" smtClean="0"/>
              <a:t>56</a:t>
            </a:fld>
            <a:endParaRPr lang="en-US"/>
          </a:p>
        </p:txBody>
      </p:sp>
    </p:spTree>
    <p:extLst>
      <p:ext uri="{BB962C8B-B14F-4D97-AF65-F5344CB8AC3E}">
        <p14:creationId xmlns:p14="http://schemas.microsoft.com/office/powerpoint/2010/main" val="865268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823</Words>
  <Application>Microsoft Macintosh PowerPoint</Application>
  <PresentationFormat>Widescreen</PresentationFormat>
  <Paragraphs>141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ゴシック</vt:lpstr>
      <vt:lpstr>Arial</vt:lpstr>
      <vt:lpstr>Calibri</vt:lpstr>
      <vt:lpstr>Calibri Light</vt:lpstr>
      <vt:lpstr>Office Theme</vt:lpstr>
      <vt:lpstr>Recap of basic bookkeeping</vt:lpstr>
      <vt:lpstr>Bookkeeping Recap</vt:lpstr>
      <vt:lpstr>Bookkeeping Recap</vt:lpstr>
      <vt:lpstr>Required reading and research assignment</vt:lpstr>
      <vt:lpstr>Required Reading and research assignment</vt:lpstr>
      <vt:lpstr>Research Assignment 1 - Financial Statement Presentation Options</vt:lpstr>
      <vt:lpstr>Research Assignment 2 Data Collection</vt:lpstr>
      <vt:lpstr>Understanding the business model</vt:lpstr>
      <vt:lpstr>Annual Reports &amp; 20F </vt:lpstr>
      <vt:lpstr>Assignment Template</vt:lpstr>
      <vt:lpstr>Session summary and validation, Overview session 2</vt:lpstr>
      <vt:lpstr>Session summary</vt:lpstr>
      <vt:lpstr>Overview of Session 2</vt:lpstr>
      <vt:lpstr>Session Validation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Recap of basic bookkeeping</dc:title>
  <dc:creator>Paul Smith</dc:creator>
  <cp:lastModifiedBy>Paul Smith</cp:lastModifiedBy>
  <cp:revision>1</cp:revision>
  <dcterms:created xsi:type="dcterms:W3CDTF">2019-01-30T09:12:21Z</dcterms:created>
  <dcterms:modified xsi:type="dcterms:W3CDTF">2019-01-30T09:13:04Z</dcterms:modified>
</cp:coreProperties>
</file>