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96" d="100"/>
          <a:sy n="196" d="100"/>
        </p:scale>
        <p:origin x="-80" y="6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6AEEEE-A6D5-4935-A570-AC230C081C90}" type="datetimeFigureOut">
              <a:rPr lang="it-IT" smtClean="0"/>
              <a:t>26/02/19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AEEEE-A6D5-4935-A570-AC230C081C90}" type="datetimeFigureOut">
              <a:rPr lang="it-IT" smtClean="0"/>
              <a:t>26/02/19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AEEEE-A6D5-4935-A570-AC230C081C90}" type="datetimeFigureOut">
              <a:rPr lang="it-IT" smtClean="0"/>
              <a:t>26/02/19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AEEEE-A6D5-4935-A570-AC230C081C90}" type="datetimeFigureOut">
              <a:rPr lang="it-IT" smtClean="0"/>
              <a:t>26/02/19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6AEEEE-A6D5-4935-A570-AC230C081C90}" type="datetimeFigureOut">
              <a:rPr lang="it-IT" smtClean="0"/>
              <a:t>26/02/19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6AEEEE-A6D5-4935-A570-AC230C081C90}" type="datetimeFigureOut">
              <a:rPr lang="it-IT" smtClean="0"/>
              <a:t>26/02/19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6AEEEE-A6D5-4935-A570-AC230C081C90}" type="datetimeFigureOut">
              <a:rPr lang="it-IT" smtClean="0"/>
              <a:t>26/02/19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6AEEEE-A6D5-4935-A570-AC230C081C90}" type="datetimeFigureOut">
              <a:rPr lang="it-IT" smtClean="0"/>
              <a:t>26/02/19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6AEEEE-A6D5-4935-A570-AC230C081C90}" type="datetimeFigureOut">
              <a:rPr lang="it-IT" smtClean="0"/>
              <a:t>26/02/19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6AEEEE-A6D5-4935-A570-AC230C081C90}" type="datetimeFigureOut">
              <a:rPr lang="it-IT" smtClean="0"/>
              <a:t>26/02/19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6AEEEE-A6D5-4935-A570-AC230C081C90}" type="datetimeFigureOut">
              <a:rPr lang="it-IT" smtClean="0"/>
              <a:t>26/02/19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8A625E8-623D-4CD7-9EDB-60A84C617D1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AEEEE-A6D5-4935-A570-AC230C081C90}" type="datetimeFigureOut">
              <a:rPr lang="it-IT" smtClean="0"/>
              <a:t>26/02/19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625E8-623D-4CD7-9EDB-60A84C617D18}" type="slidenum">
              <a:rPr lang="it-IT" smtClean="0"/>
              <a:t>‹n.›</a:t>
            </a:fld>
            <a:endParaRPr lang="it-IT"/>
          </a:p>
        </p:txBody>
      </p:sp>
      <p:cxnSp>
        <p:nvCxnSpPr>
          <p:cNvPr id="7" name="Connettore 1 6"/>
          <p:cNvCxnSpPr/>
          <p:nvPr/>
        </p:nvCxnSpPr>
        <p:spPr>
          <a:xfrm>
            <a:off x="251520" y="6309320"/>
            <a:ext cx="864096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Immagine 7" descr="Logo Fedon 2013.png"/>
          <p:cNvPicPr>
            <a:picLocks noChangeAspect="1"/>
          </p:cNvPicPr>
          <p:nvPr/>
        </p:nvPicPr>
        <p:blipFill>
          <a:blip r:embed="rId13" cstate="print"/>
          <a:stretch>
            <a:fillRect/>
          </a:stretch>
        </p:blipFill>
        <p:spPr>
          <a:xfrm>
            <a:off x="7884368" y="6453336"/>
            <a:ext cx="792088" cy="9993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315450" cy="69246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51520" y="168637"/>
            <a:ext cx="4608512" cy="369332"/>
          </a:xfrm>
          <a:prstGeom prst="rect">
            <a:avLst/>
          </a:prstGeom>
        </p:spPr>
        <p:txBody>
          <a:bodyPr wrap="square">
            <a:spAutoFit/>
          </a:bodyPr>
          <a:lstStyle/>
          <a:p>
            <a:r>
              <a:rPr lang="it-IT" b="1" dirty="0">
                <a:solidFill>
                  <a:srgbClr val="FF6319"/>
                </a:solidFill>
              </a:rPr>
              <a:t>THE BEGINNING</a:t>
            </a:r>
          </a:p>
        </p:txBody>
      </p:sp>
      <p:sp>
        <p:nvSpPr>
          <p:cNvPr id="6" name="Rettangolo 5"/>
          <p:cNvSpPr/>
          <p:nvPr/>
        </p:nvSpPr>
        <p:spPr>
          <a:xfrm>
            <a:off x="395536" y="980728"/>
            <a:ext cx="8064896" cy="5078314"/>
          </a:xfrm>
          <a:prstGeom prst="rect">
            <a:avLst/>
          </a:prstGeom>
        </p:spPr>
        <p:txBody>
          <a:bodyPr wrap="square">
            <a:spAutoFit/>
          </a:bodyPr>
          <a:lstStyle/>
          <a:p>
            <a:r>
              <a:rPr lang="en-US" dirty="0"/>
              <a:t>In the past </a:t>
            </a:r>
            <a:r>
              <a:rPr lang="en-US" dirty="0" smtClean="0"/>
              <a:t>eyeglass </a:t>
            </a:r>
            <a:r>
              <a:rPr lang="en-US" dirty="0"/>
              <a:t>cases </a:t>
            </a:r>
            <a:r>
              <a:rPr lang="en-US" dirty="0" smtClean="0"/>
              <a:t>were sold through the </a:t>
            </a:r>
            <a:r>
              <a:rPr lang="en-US" dirty="0"/>
              <a:t>opticians' </a:t>
            </a:r>
            <a:r>
              <a:rPr lang="en-US" dirty="0" smtClean="0"/>
              <a:t>retail network. </a:t>
            </a:r>
          </a:p>
          <a:p>
            <a:r>
              <a:rPr lang="en-US" dirty="0" smtClean="0"/>
              <a:t>In some countries (i.e. Italy) opticians were giving cases as </a:t>
            </a:r>
            <a:r>
              <a:rPr lang="en-US" dirty="0"/>
              <a:t>a </a:t>
            </a:r>
            <a:r>
              <a:rPr lang="en-US" dirty="0" smtClean="0"/>
              <a:t>gift when selling frames, in some others they were able to sell them (i.e. Germany). </a:t>
            </a:r>
            <a:endParaRPr lang="en-US" dirty="0"/>
          </a:p>
          <a:p>
            <a:r>
              <a:rPr lang="en-US" dirty="0"/>
              <a:t/>
            </a:r>
            <a:br>
              <a:rPr lang="en-US" dirty="0"/>
            </a:br>
            <a:endParaRPr lang="en-US" dirty="0"/>
          </a:p>
          <a:p>
            <a:r>
              <a:rPr lang="en-US" dirty="0"/>
              <a:t>In the 80s the big fashion brands entered the eyewear </a:t>
            </a:r>
            <a:r>
              <a:rPr lang="en-US" dirty="0" smtClean="0"/>
              <a:t>market. </a:t>
            </a:r>
          </a:p>
          <a:p>
            <a:r>
              <a:rPr lang="en-US" dirty="0" smtClean="0"/>
              <a:t>It was </a:t>
            </a:r>
            <a:r>
              <a:rPr lang="en-US" dirty="0"/>
              <a:t>starting the </a:t>
            </a:r>
            <a:r>
              <a:rPr lang="en-US" b="1" dirty="0"/>
              <a:t>production of eyeglasses under </a:t>
            </a:r>
            <a:r>
              <a:rPr lang="en-US" b="1" dirty="0" err="1"/>
              <a:t>licence</a:t>
            </a:r>
            <a:r>
              <a:rPr lang="en-US" b="1" dirty="0"/>
              <a:t>.</a:t>
            </a:r>
            <a:endParaRPr lang="en-US" dirty="0"/>
          </a:p>
          <a:p>
            <a:r>
              <a:rPr lang="en-US" dirty="0"/>
              <a:t/>
            </a:r>
            <a:br>
              <a:rPr lang="en-US" dirty="0"/>
            </a:br>
            <a:endParaRPr lang="en-US" dirty="0"/>
          </a:p>
          <a:p>
            <a:r>
              <a:rPr lang="en-US" dirty="0" smtClean="0"/>
              <a:t>The </a:t>
            </a:r>
            <a:r>
              <a:rPr lang="en-US" dirty="0"/>
              <a:t>need </a:t>
            </a:r>
            <a:r>
              <a:rPr lang="en-US" dirty="0" smtClean="0"/>
              <a:t>of </a:t>
            </a:r>
            <a:r>
              <a:rPr lang="en-US" dirty="0" smtClean="0"/>
              <a:t>"</a:t>
            </a:r>
            <a:r>
              <a:rPr lang="en-US" dirty="0"/>
              <a:t>branded” eyeglass </a:t>
            </a:r>
            <a:r>
              <a:rPr lang="en-US" dirty="0" smtClean="0"/>
              <a:t>cases to hold “branded” frames was a consequence.</a:t>
            </a:r>
          </a:p>
          <a:p>
            <a:r>
              <a:rPr lang="en-US" dirty="0"/>
              <a:t/>
            </a:r>
            <a:br>
              <a:rPr lang="en-US" dirty="0"/>
            </a:br>
            <a:endParaRPr lang="en-US" dirty="0"/>
          </a:p>
          <a:p>
            <a:r>
              <a:rPr lang="en-US" dirty="0" smtClean="0"/>
              <a:t>Since then, </a:t>
            </a:r>
            <a:r>
              <a:rPr lang="en-US" dirty="0"/>
              <a:t>the Client </a:t>
            </a:r>
            <a:r>
              <a:rPr lang="en-US" dirty="0" smtClean="0"/>
              <a:t>of cases </a:t>
            </a:r>
            <a:r>
              <a:rPr lang="en-US" dirty="0" smtClean="0"/>
              <a:t>manufacturers was</a:t>
            </a:r>
            <a:r>
              <a:rPr lang="en-US" dirty="0" smtClean="0"/>
              <a:t> </a:t>
            </a:r>
            <a:r>
              <a:rPr lang="en-US" dirty="0"/>
              <a:t>no longer the optician but the </a:t>
            </a:r>
            <a:r>
              <a:rPr lang="en-US" b="1" dirty="0"/>
              <a:t>eyewear </a:t>
            </a:r>
            <a:r>
              <a:rPr lang="en-US" b="1" dirty="0" smtClean="0"/>
              <a:t>manufacturers </a:t>
            </a:r>
            <a:r>
              <a:rPr lang="en-US" dirty="0" smtClean="0"/>
              <a:t>who, not having a </a:t>
            </a:r>
            <a:r>
              <a:rPr lang="en-US" dirty="0"/>
              <a:t>specific know-</a:t>
            </a:r>
            <a:r>
              <a:rPr lang="en-US" dirty="0" smtClean="0"/>
              <a:t>how, turned to </a:t>
            </a:r>
            <a:r>
              <a:rPr lang="en-US" dirty="0"/>
              <a:t>Fedon </a:t>
            </a:r>
            <a:r>
              <a:rPr lang="en-US" dirty="0" smtClean="0"/>
              <a:t>asking assistance to </a:t>
            </a:r>
            <a:r>
              <a:rPr lang="en-US" dirty="0"/>
              <a:t>design cases </a:t>
            </a:r>
            <a:r>
              <a:rPr lang="en-US" dirty="0" smtClean="0"/>
              <a:t>able to satisfy the </a:t>
            </a:r>
            <a:r>
              <a:rPr lang="en-US" dirty="0"/>
              <a:t>needs of the </a:t>
            </a:r>
            <a:r>
              <a:rPr lang="en-US" dirty="0" smtClean="0"/>
              <a:t>Brands.</a:t>
            </a:r>
            <a:endParaRPr lang="en-US" dirty="0"/>
          </a:p>
          <a:p>
            <a:endParaRPr lang="en-US" b="1" dirty="0" smtClean="0"/>
          </a:p>
          <a:p>
            <a:endParaRPr lang="en-US" b="1" dirty="0"/>
          </a:p>
          <a:p>
            <a:pPr algn="ctr"/>
            <a:r>
              <a:rPr lang="en-US" b="1" dirty="0" smtClean="0"/>
              <a:t>A </a:t>
            </a:r>
            <a:r>
              <a:rPr lang="en-US" b="1" dirty="0"/>
              <a:t>trilateral cooperation brand- eyeglass manufacturer </a:t>
            </a:r>
            <a:r>
              <a:rPr lang="mr-IN" b="1" dirty="0" smtClean="0"/>
              <a:t>–</a:t>
            </a:r>
            <a:r>
              <a:rPr lang="en-US" b="1" dirty="0" smtClean="0"/>
              <a:t> Fedon.</a:t>
            </a:r>
            <a:endParaRPr lang="en-US" dirty="0"/>
          </a:p>
        </p:txBody>
      </p:sp>
      <p:sp>
        <p:nvSpPr>
          <p:cNvPr id="2" name="Freccia giù 1"/>
          <p:cNvSpPr/>
          <p:nvPr/>
        </p:nvSpPr>
        <p:spPr>
          <a:xfrm>
            <a:off x="3851920" y="5229200"/>
            <a:ext cx="1008112" cy="432048"/>
          </a:xfrm>
          <a:prstGeom prst="down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68637"/>
            <a:ext cx="4608512" cy="369332"/>
          </a:xfrm>
          <a:prstGeom prst="rect">
            <a:avLst/>
          </a:prstGeom>
        </p:spPr>
        <p:txBody>
          <a:bodyPr wrap="square">
            <a:spAutoFit/>
          </a:bodyPr>
          <a:lstStyle/>
          <a:p>
            <a:r>
              <a:rPr lang="it-IT" b="1" dirty="0">
                <a:solidFill>
                  <a:srgbClr val="FF6319"/>
                </a:solidFill>
              </a:rPr>
              <a:t>THE EVOLUTION</a:t>
            </a:r>
          </a:p>
        </p:txBody>
      </p:sp>
      <p:sp>
        <p:nvSpPr>
          <p:cNvPr id="6" name="Rettangolo 5"/>
          <p:cNvSpPr/>
          <p:nvPr/>
        </p:nvSpPr>
        <p:spPr>
          <a:xfrm>
            <a:off x="395536" y="2492896"/>
            <a:ext cx="8064896" cy="1477328"/>
          </a:xfrm>
          <a:prstGeom prst="rect">
            <a:avLst/>
          </a:prstGeom>
        </p:spPr>
        <p:txBody>
          <a:bodyPr wrap="square">
            <a:spAutoFit/>
          </a:bodyPr>
          <a:lstStyle/>
          <a:p>
            <a:r>
              <a:rPr lang="en-US" dirty="0"/>
              <a:t>Over time, the </a:t>
            </a:r>
            <a:r>
              <a:rPr lang="en-US" dirty="0" smtClean="0"/>
              <a:t>eyewear manufacturers began </a:t>
            </a:r>
            <a:r>
              <a:rPr lang="en-US" dirty="0"/>
              <a:t>to filter the contact between the Brand and Fedon by inserting a person who </a:t>
            </a:r>
            <a:r>
              <a:rPr lang="en-US" dirty="0" smtClean="0"/>
              <a:t>acted </a:t>
            </a:r>
            <a:r>
              <a:rPr lang="en-US" dirty="0"/>
              <a:t>as a </a:t>
            </a:r>
            <a:r>
              <a:rPr lang="en-US" dirty="0" smtClean="0"/>
              <a:t>“trait </a:t>
            </a:r>
            <a:r>
              <a:rPr lang="en-US" dirty="0" err="1" smtClean="0"/>
              <a:t>d'union</a:t>
            </a:r>
            <a:r>
              <a:rPr lang="en-US" dirty="0" smtClean="0"/>
              <a:t>”. </a:t>
            </a:r>
          </a:p>
          <a:p>
            <a:endParaRPr lang="en-US" dirty="0"/>
          </a:p>
          <a:p>
            <a:r>
              <a:rPr lang="en-US" dirty="0" smtClean="0"/>
              <a:t>The </a:t>
            </a:r>
            <a:r>
              <a:rPr lang="en-US" dirty="0"/>
              <a:t>person </a:t>
            </a:r>
            <a:r>
              <a:rPr lang="en-US" dirty="0" smtClean="0"/>
              <a:t>had </a:t>
            </a:r>
            <a:r>
              <a:rPr lang="en-US" b="1" dirty="0"/>
              <a:t>sensitivity to design </a:t>
            </a:r>
            <a:r>
              <a:rPr lang="en-US" dirty="0" smtClean="0"/>
              <a:t>in order to be able to interact </a:t>
            </a:r>
            <a:r>
              <a:rPr lang="en-US" dirty="0"/>
              <a:t>with </a:t>
            </a:r>
            <a:r>
              <a:rPr lang="en-US" dirty="0" smtClean="0"/>
              <a:t>both the </a:t>
            </a:r>
            <a:r>
              <a:rPr lang="en-US" dirty="0"/>
              <a:t>Brand and </a:t>
            </a:r>
            <a:r>
              <a:rPr lang="en-US" dirty="0" smtClean="0"/>
              <a:t>Fedon</a:t>
            </a:r>
            <a:r>
              <a:rPr lang="en-US" dirty="0"/>
              <a:t>.</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68637"/>
            <a:ext cx="4608512" cy="369332"/>
          </a:xfrm>
          <a:prstGeom prst="rect">
            <a:avLst/>
          </a:prstGeom>
        </p:spPr>
        <p:txBody>
          <a:bodyPr wrap="square">
            <a:spAutoFit/>
          </a:bodyPr>
          <a:lstStyle/>
          <a:p>
            <a:r>
              <a:rPr lang="it-IT" b="1" dirty="0" smtClean="0">
                <a:solidFill>
                  <a:srgbClr val="FF6319"/>
                </a:solidFill>
              </a:rPr>
              <a:t>AS IS</a:t>
            </a:r>
            <a:endParaRPr lang="it-IT" b="1" dirty="0">
              <a:solidFill>
                <a:srgbClr val="FF6319"/>
              </a:solidFill>
            </a:endParaRPr>
          </a:p>
        </p:txBody>
      </p:sp>
      <p:sp>
        <p:nvSpPr>
          <p:cNvPr id="5" name="Rettangolo 4"/>
          <p:cNvSpPr/>
          <p:nvPr/>
        </p:nvSpPr>
        <p:spPr>
          <a:xfrm>
            <a:off x="395536" y="1268760"/>
            <a:ext cx="8064896" cy="4247317"/>
          </a:xfrm>
          <a:prstGeom prst="rect">
            <a:avLst/>
          </a:prstGeom>
        </p:spPr>
        <p:txBody>
          <a:bodyPr wrap="square">
            <a:spAutoFit/>
          </a:bodyPr>
          <a:lstStyle/>
          <a:p>
            <a:r>
              <a:rPr lang="en-US" dirty="0"/>
              <a:t>Today the eyewear manufacturer has modified its </a:t>
            </a:r>
            <a:r>
              <a:rPr lang="en-US" dirty="0" smtClean="0"/>
              <a:t>behavior once more, and dedicate:</a:t>
            </a:r>
          </a:p>
          <a:p>
            <a:pPr marL="285750" indent="-285750">
              <a:buFont typeface="Arial"/>
              <a:buChar char="•"/>
            </a:pPr>
            <a:r>
              <a:rPr lang="en-US" dirty="0" smtClean="0"/>
              <a:t>a </a:t>
            </a:r>
            <a:r>
              <a:rPr lang="en-US" dirty="0"/>
              <a:t>resource with sensitivity for design to the relationship with the Brand, and </a:t>
            </a:r>
            <a:endParaRPr lang="en-US" dirty="0" smtClean="0"/>
          </a:p>
          <a:p>
            <a:pPr marL="285750" indent="-285750">
              <a:buFont typeface="Arial"/>
              <a:buChar char="•"/>
            </a:pPr>
            <a:r>
              <a:rPr lang="en-US" dirty="0" smtClean="0"/>
              <a:t>a </a:t>
            </a:r>
            <a:r>
              <a:rPr lang="en-US" dirty="0"/>
              <a:t>Buyer (with less sensitivity to design and Brand Equity </a:t>
            </a:r>
            <a:r>
              <a:rPr lang="en-US" dirty="0" smtClean="0"/>
              <a:t>issues) </a:t>
            </a:r>
            <a:r>
              <a:rPr lang="en-US" dirty="0"/>
              <a:t>to the relationship with Fedon. </a:t>
            </a:r>
            <a:endParaRPr lang="en-US" dirty="0" smtClean="0"/>
          </a:p>
          <a:p>
            <a:r>
              <a:rPr lang="en-US" b="1" dirty="0" smtClean="0"/>
              <a:t>The </a:t>
            </a:r>
            <a:r>
              <a:rPr lang="en-US" b="1" dirty="0"/>
              <a:t>direct </a:t>
            </a:r>
            <a:r>
              <a:rPr lang="en-US" b="1" dirty="0" smtClean="0"/>
              <a:t>connection between </a:t>
            </a:r>
            <a:r>
              <a:rPr lang="en-US" b="1" dirty="0"/>
              <a:t>Fedon and the brand has been broken.</a:t>
            </a:r>
            <a:endParaRPr lang="en-US" dirty="0"/>
          </a:p>
          <a:p>
            <a:r>
              <a:rPr lang="en-US" dirty="0"/>
              <a:t> </a:t>
            </a:r>
          </a:p>
          <a:p>
            <a:r>
              <a:rPr lang="en-US" dirty="0"/>
              <a:t>The </a:t>
            </a:r>
            <a:r>
              <a:rPr lang="en-US" dirty="0" smtClean="0"/>
              <a:t>Buyers have </a:t>
            </a:r>
            <a:r>
              <a:rPr lang="en-US" dirty="0"/>
              <a:t>economic targets and </a:t>
            </a:r>
            <a:r>
              <a:rPr lang="en-US" dirty="0" smtClean="0"/>
              <a:t>filter creative </a:t>
            </a:r>
            <a:r>
              <a:rPr lang="en-US" dirty="0"/>
              <a:t>proposals </a:t>
            </a:r>
            <a:r>
              <a:rPr lang="en-US" dirty="0" smtClean="0"/>
              <a:t>mainly privileging the ones falling into a predefined </a:t>
            </a:r>
            <a:r>
              <a:rPr lang="en-US" dirty="0"/>
              <a:t>cost </a:t>
            </a:r>
            <a:r>
              <a:rPr lang="en-US" dirty="0" smtClean="0"/>
              <a:t>range</a:t>
            </a:r>
            <a:r>
              <a:rPr lang="en-US" dirty="0" smtClean="0"/>
              <a:t>, underestimating design </a:t>
            </a:r>
            <a:r>
              <a:rPr lang="en-US" dirty="0"/>
              <a:t>and image </a:t>
            </a:r>
            <a:r>
              <a:rPr lang="en-US" dirty="0" smtClean="0"/>
              <a:t>content.</a:t>
            </a:r>
          </a:p>
          <a:p>
            <a:r>
              <a:rPr lang="en-US" dirty="0" smtClean="0"/>
              <a:t>In </a:t>
            </a:r>
            <a:r>
              <a:rPr lang="en-US" dirty="0"/>
              <a:t>this phase, the respect of the brand's value (</a:t>
            </a:r>
            <a:r>
              <a:rPr lang="en-US" b="1" dirty="0"/>
              <a:t>Brand Equity</a:t>
            </a:r>
            <a:r>
              <a:rPr lang="en-US" dirty="0"/>
              <a:t>) can be overshadowed.</a:t>
            </a:r>
          </a:p>
          <a:p>
            <a:r>
              <a:rPr lang="en-US" dirty="0"/>
              <a:t/>
            </a:r>
            <a:br>
              <a:rPr lang="en-US" dirty="0"/>
            </a:br>
            <a:endParaRPr lang="en-US" dirty="0"/>
          </a:p>
          <a:p>
            <a:r>
              <a:rPr lang="en-US" dirty="0"/>
              <a:t>Often Brands ask eyewear manufacturers to ensure </a:t>
            </a:r>
            <a:r>
              <a:rPr lang="en-US" b="1" dirty="0"/>
              <a:t>compliance</a:t>
            </a:r>
            <a:r>
              <a:rPr lang="en-US" dirty="0"/>
              <a:t> with the main ethical and corporate social responsibility rules. </a:t>
            </a:r>
            <a:endParaRPr lang="en-US" dirty="0" smtClean="0"/>
          </a:p>
          <a:p>
            <a:r>
              <a:rPr lang="en-US" dirty="0" smtClean="0"/>
              <a:t>As </a:t>
            </a:r>
            <a:r>
              <a:rPr lang="en-US" dirty="0"/>
              <a:t>a ripple effect, the request is turned to Fedon.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68637"/>
            <a:ext cx="4608512" cy="369332"/>
          </a:xfrm>
          <a:prstGeom prst="rect">
            <a:avLst/>
          </a:prstGeom>
        </p:spPr>
        <p:txBody>
          <a:bodyPr wrap="square">
            <a:spAutoFit/>
          </a:bodyPr>
          <a:lstStyle/>
          <a:p>
            <a:r>
              <a:rPr lang="it-IT" b="1" dirty="0" smtClean="0">
                <a:solidFill>
                  <a:srgbClr val="FF6319"/>
                </a:solidFill>
              </a:rPr>
              <a:t>REMARKS</a:t>
            </a:r>
            <a:endParaRPr lang="it-IT" b="1" dirty="0">
              <a:solidFill>
                <a:srgbClr val="FF6319"/>
              </a:solidFill>
            </a:endParaRPr>
          </a:p>
        </p:txBody>
      </p:sp>
      <p:sp>
        <p:nvSpPr>
          <p:cNvPr id="5" name="Rettangolo 4"/>
          <p:cNvSpPr/>
          <p:nvPr/>
        </p:nvSpPr>
        <p:spPr>
          <a:xfrm>
            <a:off x="395536" y="1563757"/>
            <a:ext cx="8064896" cy="4247317"/>
          </a:xfrm>
          <a:prstGeom prst="rect">
            <a:avLst/>
          </a:prstGeom>
        </p:spPr>
        <p:txBody>
          <a:bodyPr wrap="square">
            <a:spAutoFit/>
          </a:bodyPr>
          <a:lstStyle/>
          <a:p>
            <a:r>
              <a:rPr lang="en-US" dirty="0" smtClean="0"/>
              <a:t>While on the one hand there is a trend that tend to turn eyeglass cases into commodities decreasing their </a:t>
            </a:r>
            <a:r>
              <a:rPr lang="en-US" dirty="0"/>
              <a:t>added value, on the other hand </a:t>
            </a:r>
            <a:r>
              <a:rPr lang="en-US" dirty="0" smtClean="0"/>
              <a:t>Brand </a:t>
            </a:r>
            <a:r>
              <a:rPr lang="en-US" dirty="0"/>
              <a:t>needs are </a:t>
            </a:r>
            <a:r>
              <a:rPr lang="en-US" dirty="0" smtClean="0"/>
              <a:t>underestimated.</a:t>
            </a:r>
          </a:p>
          <a:p>
            <a:endParaRPr lang="en-US" dirty="0" smtClean="0"/>
          </a:p>
          <a:p>
            <a:r>
              <a:rPr lang="en-US" dirty="0" smtClean="0"/>
              <a:t>Issues such:</a:t>
            </a:r>
          </a:p>
          <a:p>
            <a:pPr marL="285750" indent="-285750">
              <a:buFont typeface="Arial"/>
              <a:buChar char="•"/>
            </a:pPr>
            <a:r>
              <a:rPr lang="en-US" b="1" dirty="0" smtClean="0"/>
              <a:t>Brand </a:t>
            </a:r>
            <a:r>
              <a:rPr lang="en-US" b="1" dirty="0"/>
              <a:t>Equity</a:t>
            </a:r>
            <a:r>
              <a:rPr lang="en-US" dirty="0"/>
              <a:t> </a:t>
            </a:r>
            <a:r>
              <a:rPr lang="en-US" dirty="0" smtClean="0"/>
              <a:t>creation</a:t>
            </a:r>
          </a:p>
          <a:p>
            <a:pPr marL="285750" indent="-285750">
              <a:buFont typeface="Arial"/>
              <a:buChar char="•"/>
            </a:pPr>
            <a:r>
              <a:rPr lang="en-US" dirty="0" smtClean="0"/>
              <a:t>The </a:t>
            </a:r>
            <a:r>
              <a:rPr lang="en-US" dirty="0" smtClean="0"/>
              <a:t>integration </a:t>
            </a:r>
            <a:r>
              <a:rPr lang="en-US" dirty="0"/>
              <a:t>of the eyeglass </a:t>
            </a:r>
            <a:r>
              <a:rPr lang="en-US" dirty="0" smtClean="0"/>
              <a:t>cases </a:t>
            </a:r>
            <a:r>
              <a:rPr lang="en-US" dirty="0"/>
              <a:t>in </a:t>
            </a:r>
            <a:r>
              <a:rPr lang="en-US" b="1" dirty="0"/>
              <a:t>Marketing </a:t>
            </a:r>
            <a:r>
              <a:rPr lang="en-US" b="1" dirty="0" smtClean="0"/>
              <a:t>&amp; </a:t>
            </a:r>
            <a:r>
              <a:rPr lang="en-US" b="1" dirty="0"/>
              <a:t>Communication </a:t>
            </a:r>
            <a:r>
              <a:rPr lang="en-US" b="1" dirty="0" smtClean="0"/>
              <a:t>strategies</a:t>
            </a:r>
          </a:p>
          <a:p>
            <a:r>
              <a:rPr lang="en-US" dirty="0" smtClean="0"/>
              <a:t>are somehow “forgotten”.</a:t>
            </a:r>
            <a:endParaRPr lang="en-US" dirty="0"/>
          </a:p>
          <a:p>
            <a:r>
              <a:rPr lang="en-US" dirty="0"/>
              <a:t/>
            </a:r>
            <a:br>
              <a:rPr lang="en-US" dirty="0"/>
            </a:br>
            <a:endParaRPr lang="en-US" dirty="0"/>
          </a:p>
          <a:p>
            <a:r>
              <a:rPr lang="en-US" dirty="0" smtClean="0"/>
              <a:t>An interesting remark is that </a:t>
            </a:r>
            <a:r>
              <a:rPr lang="en-US" dirty="0"/>
              <a:t>the </a:t>
            </a:r>
            <a:r>
              <a:rPr lang="en-US" dirty="0" smtClean="0"/>
              <a:t>communication </a:t>
            </a:r>
            <a:r>
              <a:rPr lang="en-US" dirty="0"/>
              <a:t>value of </a:t>
            </a:r>
            <a:r>
              <a:rPr lang="en-US" dirty="0" smtClean="0"/>
              <a:t>cases </a:t>
            </a:r>
            <a:r>
              <a:rPr lang="en-US" dirty="0"/>
              <a:t>is paradoxically greater than </a:t>
            </a:r>
            <a:r>
              <a:rPr lang="en-US" dirty="0" smtClean="0"/>
              <a:t>the one of frames. Cases have bigger dimensions and can be recognized in distance while frames communicate the brand only at short distance. Furthermore cases are used with high frequency, especially by women during the summer (sunglasses).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68637"/>
            <a:ext cx="4608512" cy="369332"/>
          </a:xfrm>
          <a:prstGeom prst="rect">
            <a:avLst/>
          </a:prstGeom>
        </p:spPr>
        <p:txBody>
          <a:bodyPr wrap="square">
            <a:spAutoFit/>
          </a:bodyPr>
          <a:lstStyle/>
          <a:p>
            <a:r>
              <a:rPr lang="it-IT" b="1" dirty="0" smtClean="0">
                <a:solidFill>
                  <a:srgbClr val="FF6319"/>
                </a:solidFill>
              </a:rPr>
              <a:t>TARGETS</a:t>
            </a:r>
            <a:endParaRPr lang="it-IT" b="1" dirty="0">
              <a:solidFill>
                <a:srgbClr val="FF6319"/>
              </a:solidFill>
            </a:endParaRPr>
          </a:p>
        </p:txBody>
      </p:sp>
      <p:sp>
        <p:nvSpPr>
          <p:cNvPr id="5" name="Rettangolo 4"/>
          <p:cNvSpPr/>
          <p:nvPr/>
        </p:nvSpPr>
        <p:spPr>
          <a:xfrm>
            <a:off x="395536" y="1556792"/>
            <a:ext cx="8064896" cy="3416320"/>
          </a:xfrm>
          <a:prstGeom prst="rect">
            <a:avLst/>
          </a:prstGeom>
        </p:spPr>
        <p:txBody>
          <a:bodyPr wrap="square">
            <a:spAutoFit/>
          </a:bodyPr>
          <a:lstStyle/>
          <a:p>
            <a:r>
              <a:rPr lang="en-US" dirty="0"/>
              <a:t>In this scenario, </a:t>
            </a:r>
            <a:r>
              <a:rPr lang="en-US" dirty="0" err="1"/>
              <a:t>Fedon's</a:t>
            </a:r>
            <a:r>
              <a:rPr lang="en-US" dirty="0"/>
              <a:t> goal </a:t>
            </a:r>
            <a:r>
              <a:rPr lang="en-US" dirty="0" smtClean="0"/>
              <a:t>it would be:</a:t>
            </a:r>
          </a:p>
          <a:p>
            <a:pPr marL="285750" indent="-285750">
              <a:buFont typeface="Arial"/>
              <a:buChar char="•"/>
            </a:pPr>
            <a:r>
              <a:rPr lang="en-US" dirty="0" smtClean="0"/>
              <a:t> </a:t>
            </a:r>
            <a:r>
              <a:rPr lang="en-US" b="1" dirty="0" smtClean="0"/>
              <a:t>to </a:t>
            </a:r>
            <a:r>
              <a:rPr lang="en-US" b="1" dirty="0"/>
              <a:t>rebuild a win-win-win relationship </a:t>
            </a:r>
            <a:r>
              <a:rPr lang="en-US" dirty="0"/>
              <a:t>with Brands, in full cooperation with its Clients (eyewear manufacturers), and </a:t>
            </a:r>
            <a:endParaRPr lang="en-US" dirty="0" smtClean="0"/>
          </a:p>
          <a:p>
            <a:pPr marL="285750" indent="-285750">
              <a:buFont typeface="Arial"/>
              <a:buChar char="•"/>
            </a:pPr>
            <a:r>
              <a:rPr lang="en-US" dirty="0" smtClean="0"/>
              <a:t>To directly promote its </a:t>
            </a:r>
            <a:r>
              <a:rPr lang="en-US" dirty="0" smtClean="0"/>
              <a:t>cases to </a:t>
            </a:r>
            <a:r>
              <a:rPr lang="en-US" dirty="0" smtClean="0"/>
              <a:t>Brands of its non client eyewear manufacturers.</a:t>
            </a:r>
            <a:endParaRPr lang="en-US" dirty="0"/>
          </a:p>
          <a:p>
            <a:r>
              <a:rPr lang="en-US" dirty="0"/>
              <a:t/>
            </a:r>
            <a:br>
              <a:rPr lang="en-US" dirty="0"/>
            </a:br>
            <a:endParaRPr lang="en-US" dirty="0"/>
          </a:p>
          <a:p>
            <a:r>
              <a:rPr lang="en-US" dirty="0"/>
              <a:t>A direct relationship with Brands will allow </a:t>
            </a:r>
            <a:r>
              <a:rPr lang="en-US" dirty="0" smtClean="0"/>
              <a:t>to promote creative </a:t>
            </a:r>
            <a:r>
              <a:rPr lang="en-US" dirty="0"/>
              <a:t>projects and will </a:t>
            </a:r>
            <a:r>
              <a:rPr lang="en-US" b="1" dirty="0"/>
              <a:t>transmit the added value of the eyeglass case</a:t>
            </a:r>
            <a:r>
              <a:rPr lang="en-US" dirty="0"/>
              <a:t> in terms of design and </a:t>
            </a:r>
            <a:r>
              <a:rPr lang="en-US" dirty="0" smtClean="0"/>
              <a:t>sustainability</a:t>
            </a:r>
            <a:r>
              <a:rPr lang="en-US" dirty="0"/>
              <a:t>. Moreover it will allow to underline  the strong communication values of eyeglass cases towards consumers. </a:t>
            </a:r>
            <a:endParaRPr lang="en-US" dirty="0" smtClean="0"/>
          </a:p>
          <a:p>
            <a:r>
              <a:rPr lang="en-US" dirty="0" smtClean="0"/>
              <a:t>Brands could become able to </a:t>
            </a:r>
            <a:r>
              <a:rPr lang="en-US" dirty="0"/>
              <a:t>"distinguish" Fedon eyeglass cases from </a:t>
            </a:r>
            <a:r>
              <a:rPr lang="en-US" dirty="0" smtClean="0"/>
              <a:t>others more basic and possibly ask them to the eyewear </a:t>
            </a:r>
            <a:r>
              <a:rPr lang="en-US" dirty="0"/>
              <a:t>manufacturers (push action).</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68637"/>
            <a:ext cx="4608512" cy="369332"/>
          </a:xfrm>
          <a:prstGeom prst="rect">
            <a:avLst/>
          </a:prstGeom>
        </p:spPr>
        <p:txBody>
          <a:bodyPr wrap="square">
            <a:spAutoFit/>
          </a:bodyPr>
          <a:lstStyle/>
          <a:p>
            <a:r>
              <a:rPr lang="it-IT" b="1" dirty="0">
                <a:solidFill>
                  <a:srgbClr val="FF6319"/>
                </a:solidFill>
              </a:rPr>
              <a:t>THE </a:t>
            </a:r>
            <a:r>
              <a:rPr lang="it-IT" b="1" dirty="0" smtClean="0">
                <a:solidFill>
                  <a:srgbClr val="FF6319"/>
                </a:solidFill>
              </a:rPr>
              <a:t>CHALLENGE</a:t>
            </a:r>
            <a:endParaRPr lang="it-IT" b="1" dirty="0">
              <a:solidFill>
                <a:srgbClr val="FF6319"/>
              </a:solidFill>
            </a:endParaRPr>
          </a:p>
        </p:txBody>
      </p:sp>
      <p:sp>
        <p:nvSpPr>
          <p:cNvPr id="5" name="Rettangolo 4"/>
          <p:cNvSpPr/>
          <p:nvPr/>
        </p:nvSpPr>
        <p:spPr>
          <a:xfrm>
            <a:off x="395536" y="1268760"/>
            <a:ext cx="8064896" cy="5078314"/>
          </a:xfrm>
          <a:prstGeom prst="rect">
            <a:avLst/>
          </a:prstGeom>
        </p:spPr>
        <p:txBody>
          <a:bodyPr wrap="square">
            <a:spAutoFit/>
          </a:bodyPr>
          <a:lstStyle/>
          <a:p>
            <a:r>
              <a:rPr lang="en-US" dirty="0" smtClean="0"/>
              <a:t>Design a marketing strategy with the goal of convincing Brands of the creative and communication values of Fedon cases.</a:t>
            </a:r>
          </a:p>
          <a:p>
            <a:endParaRPr lang="en-US" dirty="0"/>
          </a:p>
          <a:p>
            <a:r>
              <a:rPr lang="en-US" dirty="0" smtClean="0"/>
              <a:t>Measure (qualitatively </a:t>
            </a:r>
            <a:r>
              <a:rPr lang="en-US" dirty="0" smtClean="0"/>
              <a:t>and/</a:t>
            </a:r>
            <a:r>
              <a:rPr lang="en-US" dirty="0" smtClean="0"/>
              <a:t>or quantitatively) </a:t>
            </a:r>
            <a:r>
              <a:rPr lang="en-US" dirty="0"/>
              <a:t>the </a:t>
            </a:r>
            <a:r>
              <a:rPr lang="en-US" u="sng" dirty="0"/>
              <a:t>real</a:t>
            </a:r>
            <a:r>
              <a:rPr lang="en-US" dirty="0"/>
              <a:t> importance of </a:t>
            </a:r>
            <a:r>
              <a:rPr lang="en-US" b="1" dirty="0"/>
              <a:t>compliance issues </a:t>
            </a:r>
            <a:r>
              <a:rPr lang="en-US" dirty="0" smtClean="0"/>
              <a:t>for </a:t>
            </a:r>
            <a:r>
              <a:rPr lang="en-US" dirty="0"/>
              <a:t>the final </a:t>
            </a:r>
            <a:r>
              <a:rPr lang="en-US" dirty="0" smtClean="0"/>
              <a:t>consumer and for the brands (difference </a:t>
            </a:r>
            <a:r>
              <a:rPr lang="en-US" dirty="0"/>
              <a:t>between declared and </a:t>
            </a:r>
            <a:r>
              <a:rPr lang="en-US" dirty="0" smtClean="0"/>
              <a:t>real care)</a:t>
            </a:r>
            <a:r>
              <a:rPr lang="en-US" dirty="0"/>
              <a:t>.</a:t>
            </a:r>
          </a:p>
          <a:p>
            <a:r>
              <a:rPr lang="en-US" dirty="0"/>
              <a:t/>
            </a:r>
            <a:br>
              <a:rPr lang="en-US" dirty="0"/>
            </a:br>
            <a:endParaRPr lang="en-US" dirty="0"/>
          </a:p>
          <a:p>
            <a:r>
              <a:rPr lang="en-US" dirty="0"/>
              <a:t>The eyeglass case is perhaps the only packaging with repeated </a:t>
            </a:r>
            <a:r>
              <a:rPr lang="en-US" dirty="0" smtClean="0"/>
              <a:t>use.</a:t>
            </a:r>
          </a:p>
          <a:p>
            <a:r>
              <a:rPr lang="en-US" dirty="0" smtClean="0"/>
              <a:t>We would like to </a:t>
            </a:r>
            <a:r>
              <a:rPr lang="en-US" dirty="0"/>
              <a:t>carry out a benchmark with products with similar </a:t>
            </a:r>
            <a:r>
              <a:rPr lang="en-US" dirty="0" smtClean="0"/>
              <a:t>functions and comparing at the same time sustainability </a:t>
            </a:r>
            <a:r>
              <a:rPr lang="en-US" dirty="0"/>
              <a:t>values. </a:t>
            </a:r>
            <a:endParaRPr lang="en-US" dirty="0" smtClean="0"/>
          </a:p>
          <a:p>
            <a:r>
              <a:rPr lang="en-US" dirty="0" smtClean="0"/>
              <a:t>Then </a:t>
            </a:r>
            <a:r>
              <a:rPr lang="en-US" dirty="0"/>
              <a:t>prepare at least two </a:t>
            </a:r>
            <a:r>
              <a:rPr lang="en-US" dirty="0" smtClean="0"/>
              <a:t>real creative </a:t>
            </a:r>
            <a:r>
              <a:rPr lang="en-US" dirty="0"/>
              <a:t>solutions </a:t>
            </a:r>
            <a:r>
              <a:rPr lang="en-US" dirty="0" smtClean="0"/>
              <a:t>for the repeated use of cases, designing how to communicate them to final consumers.</a:t>
            </a:r>
            <a:endParaRPr lang="en-US" dirty="0"/>
          </a:p>
          <a:p>
            <a:r>
              <a:rPr lang="en-US" dirty="0"/>
              <a:t/>
            </a:r>
            <a:br>
              <a:rPr lang="en-US" dirty="0"/>
            </a:br>
            <a:endParaRPr lang="en-US" dirty="0"/>
          </a:p>
          <a:p>
            <a:r>
              <a:rPr lang="en-US" dirty="0"/>
              <a:t>Define in which way and how much the eyeglass case affects the overall eyewear value perceived by the consumer. Then define a communication strategy aimed at increasing the perceived </a:t>
            </a:r>
            <a:r>
              <a:rPr lang="en-US" dirty="0" smtClean="0"/>
              <a:t>value of </a:t>
            </a:r>
            <a:r>
              <a:rPr lang="en-US" dirty="0"/>
              <a:t>the Branded </a:t>
            </a:r>
            <a:r>
              <a:rPr lang="en-US"/>
              <a:t>eyeglass </a:t>
            </a:r>
            <a:r>
              <a:rPr lang="en-US" smtClean="0"/>
              <a:t>cases </a:t>
            </a:r>
            <a:r>
              <a:rPr lang="en-US" dirty="0"/>
              <a:t>by the final consumer.</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Fed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Fedon 1</Template>
  <TotalTime>48</TotalTime>
  <Words>320</Words>
  <Application>Microsoft Macintosh PowerPoint</Application>
  <PresentationFormat>Presentazione su schermo (4:3)</PresentationFormat>
  <Paragraphs>54</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Fedon 1</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MartiniA</dc:creator>
  <cp:lastModifiedBy>Mario Marchi</cp:lastModifiedBy>
  <cp:revision>9</cp:revision>
  <dcterms:created xsi:type="dcterms:W3CDTF">2019-02-26T16:27:51Z</dcterms:created>
  <dcterms:modified xsi:type="dcterms:W3CDTF">2019-02-26T20:36:33Z</dcterms:modified>
</cp:coreProperties>
</file>