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4" name="Shape 44"/>
          <p:cNvSpPr/>
          <p:nvPr>
            <p:ph type="sldImg"/>
          </p:nvPr>
        </p:nvSpPr>
        <p:spPr>
          <a:xfrm>
            <a:off x="1143000" y="685800"/>
            <a:ext cx="4572000" cy="3429000"/>
          </a:xfrm>
          <a:prstGeom prst="rect">
            <a:avLst/>
          </a:prstGeom>
        </p:spPr>
        <p:txBody>
          <a:bodyPr/>
          <a:lstStyle/>
          <a:p>
            <a:pPr/>
          </a:p>
        </p:txBody>
      </p:sp>
      <p:sp>
        <p:nvSpPr>
          <p:cNvPr id="45" name="Shape 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FFC000"/>
        </a:solidFill>
      </p:bgPr>
    </p:bg>
    <p:spTree>
      <p:nvGrpSpPr>
        <p:cNvPr id="1" name=""/>
        <p:cNvGrpSpPr/>
        <p:nvPr/>
      </p:nvGrpSpPr>
      <p:grpSpPr>
        <a:xfrm>
          <a:off x="0" y="0"/>
          <a:ext cx="0" cy="0"/>
          <a:chOff x="0" y="0"/>
          <a:chExt cx="0" cy="0"/>
        </a:xfrm>
      </p:grpSpPr>
      <p:grpSp>
        <p:nvGrpSpPr>
          <p:cNvPr id="25" name="Gruppo"/>
          <p:cNvGrpSpPr/>
          <p:nvPr/>
        </p:nvGrpSpPr>
        <p:grpSpPr>
          <a:xfrm>
            <a:off x="-1" y="6400800"/>
            <a:ext cx="9144002" cy="457200"/>
            <a:chOff x="0" y="0"/>
            <a:chExt cx="9144000" cy="457200"/>
          </a:xfrm>
        </p:grpSpPr>
        <p:sp>
          <p:nvSpPr>
            <p:cNvPr id="23" name="Rettangolo"/>
            <p:cNvSpPr/>
            <p:nvPr/>
          </p:nvSpPr>
          <p:spPr>
            <a:xfrm>
              <a:off x="-1" y="0"/>
              <a:ext cx="9144002" cy="457200"/>
            </a:xfrm>
            <a:prstGeom prst="rect">
              <a:avLst/>
            </a:prstGeom>
            <a:solidFill>
              <a:srgbClr val="000000"/>
            </a:solidFill>
            <a:ln w="12700" cap="flat">
              <a:noFill/>
              <a:miter lim="400000"/>
            </a:ln>
            <a:effectLst/>
          </p:spPr>
          <p:txBody>
            <a:bodyPr wrap="square" lIns="45719" tIns="45719" rIns="45719" bIns="45719" numCol="1" anchor="ctr">
              <a:noAutofit/>
            </a:bodyPr>
            <a:lstStyle/>
            <a:p>
              <a:pPr defTabSz="457200">
                <a:defRPr sz="1800"/>
              </a:pPr>
            </a:p>
          </p:txBody>
        </p:sp>
        <p:sp>
          <p:nvSpPr>
            <p:cNvPr id="24" name="Testo"/>
            <p:cNvSpPr txBox="1"/>
            <p:nvPr/>
          </p:nvSpPr>
          <p:spPr>
            <a:xfrm>
              <a:off x="-1" y="88900"/>
              <a:ext cx="127001"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57200">
                <a:defRPr sz="1800"/>
              </a:lvl1pPr>
            </a:lstStyle>
            <a:p>
              <a:pPr/>
              <a:r>
                <a:t> </a:t>
              </a:r>
            </a:p>
          </p:txBody>
        </p:sp>
      </p:grpSp>
      <p:pic>
        <p:nvPicPr>
          <p:cNvPr id="26" name="D:\My Doc\GLOBAL EDITIONS\2016\MISHKIN\GE COVER\MishkinEakins_9781292060484.jpg" descr="D:\My Doc\GLOBAL EDITIONS\2016\MISHKIN\GE COVER\MishkinEakins_9781292060484.jpg"/>
          <p:cNvPicPr>
            <a:picLocks noChangeAspect="1"/>
          </p:cNvPicPr>
          <p:nvPr/>
        </p:nvPicPr>
        <p:blipFill>
          <a:blip r:embed="rId2">
            <a:extLst/>
          </a:blip>
          <a:srcRect l="0" t="0" r="0" b="7777"/>
          <a:stretch>
            <a:fillRect/>
          </a:stretch>
        </p:blipFill>
        <p:spPr>
          <a:xfrm>
            <a:off x="0" y="-1"/>
            <a:ext cx="5486400" cy="6394452"/>
          </a:xfrm>
          <a:prstGeom prst="rect">
            <a:avLst/>
          </a:prstGeom>
          <a:ln w="12700">
            <a:miter lim="400000"/>
          </a:ln>
        </p:spPr>
      </p:pic>
      <p:pic>
        <p:nvPicPr>
          <p:cNvPr id="27" name="Pearson_Bound_White" descr="Pearson_Bound_White"/>
          <p:cNvPicPr>
            <a:picLocks noChangeAspect="1"/>
          </p:cNvPicPr>
          <p:nvPr/>
        </p:nvPicPr>
        <p:blipFill>
          <a:blip r:embed="rId3">
            <a:extLst/>
          </a:blip>
          <a:stretch>
            <a:fillRect/>
          </a:stretch>
        </p:blipFill>
        <p:spPr>
          <a:xfrm>
            <a:off x="7488237" y="6356350"/>
            <a:ext cx="1655763" cy="493713"/>
          </a:xfrm>
          <a:prstGeom prst="rect">
            <a:avLst/>
          </a:prstGeom>
          <a:ln w="12700">
            <a:miter lim="400000"/>
          </a:ln>
        </p:spPr>
      </p:pic>
      <p:pic>
        <p:nvPicPr>
          <p:cNvPr id="28" name="Pearson_Strap_Bound_White" descr="Pearson_Strap_Bound_White"/>
          <p:cNvPicPr>
            <a:picLocks noChangeAspect="1"/>
          </p:cNvPicPr>
          <p:nvPr/>
        </p:nvPicPr>
        <p:blipFill>
          <a:blip r:embed="rId4">
            <a:extLst/>
          </a:blip>
          <a:stretch>
            <a:fillRect/>
          </a:stretch>
        </p:blipFill>
        <p:spPr>
          <a:xfrm>
            <a:off x="0" y="6356350"/>
            <a:ext cx="1908175" cy="493713"/>
          </a:xfrm>
          <a:prstGeom prst="rect">
            <a:avLst/>
          </a:prstGeom>
          <a:ln w="12700">
            <a:miter lim="400000"/>
          </a:ln>
        </p:spPr>
      </p:pic>
      <p:sp>
        <p:nvSpPr>
          <p:cNvPr id="29" name="Numero diapositiva"/>
          <p:cNvSpPr txBox="1"/>
          <p:nvPr>
            <p:ph type="sldNum" sz="quarter" idx="2"/>
          </p:nvPr>
        </p:nvSpPr>
        <p:spPr>
          <a:xfrm>
            <a:off x="4419600" y="6172200"/>
            <a:ext cx="2133600" cy="368301"/>
          </a:xfrm>
          <a:prstGeom prst="rect">
            <a:avLst/>
          </a:prstGeom>
        </p:spPr>
        <p:txBody>
          <a:bodyPr lIns="45719" tIns="45719" rIns="45719" bIns="45719"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6" name="Numero diapositiva"/>
          <p:cNvSpPr txBox="1"/>
          <p:nvPr>
            <p:ph type="sldNum" sz="quarter" idx="2"/>
          </p:nvPr>
        </p:nvSpPr>
        <p:spPr>
          <a:prstGeom prst="rect">
            <a:avLst/>
          </a:prstGeom>
        </p:spPr>
        <p:txBody>
          <a:bodyPr/>
          <a:lstStyle/>
          <a:p>
            <a:pPr/>
            <a:fld id="{86CB4B4D-7CA3-9044-876B-883B54F8677D}" type="slidenum"/>
          </a:p>
        </p:txBody>
      </p:sp>
      <p:sp>
        <p:nvSpPr>
          <p:cNvPr id="37" name="Corpo livello uno…"/>
          <p:cNvSpPr txBox="1"/>
          <p:nvPr>
            <p:ph type="body" idx="1"/>
          </p:nvPr>
        </p:nvSpPr>
        <p:spPr>
          <a:xfrm>
            <a:off x="381000" y="1447800"/>
            <a:ext cx="8382000" cy="4648200"/>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38" name="Titolo Testo"/>
          <p:cNvSpPr txBox="1"/>
          <p:nvPr>
            <p:ph type="title"/>
          </p:nvPr>
        </p:nvSpPr>
        <p:spPr>
          <a:xfrm>
            <a:off x="990600" y="0"/>
            <a:ext cx="7696200" cy="1143000"/>
          </a:xfrm>
          <a:prstGeom prst="rect">
            <a:avLst/>
          </a:prstGeom>
        </p:spPr>
        <p:txBody>
          <a:bodyPr>
            <a:normAutofit fontScale="100000" lnSpcReduction="0"/>
          </a:bodyPr>
          <a:lstStyle/>
          <a:p>
            <a:pPr/>
            <a:r>
              <a:t>Titolo Testo</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4" name="Gruppo"/>
          <p:cNvGrpSpPr/>
          <p:nvPr/>
        </p:nvGrpSpPr>
        <p:grpSpPr>
          <a:xfrm>
            <a:off x="-1" y="6400800"/>
            <a:ext cx="9144002" cy="457200"/>
            <a:chOff x="0" y="0"/>
            <a:chExt cx="9144000" cy="457200"/>
          </a:xfrm>
        </p:grpSpPr>
        <p:sp>
          <p:nvSpPr>
            <p:cNvPr id="2" name="Rettangolo"/>
            <p:cNvSpPr/>
            <p:nvPr/>
          </p:nvSpPr>
          <p:spPr>
            <a:xfrm>
              <a:off x="-1" y="0"/>
              <a:ext cx="9144002" cy="457200"/>
            </a:xfrm>
            <a:prstGeom prst="rect">
              <a:avLst/>
            </a:prstGeom>
            <a:solidFill>
              <a:srgbClr val="000000"/>
            </a:solidFill>
            <a:ln w="12700" cap="flat">
              <a:noFill/>
              <a:miter lim="400000"/>
            </a:ln>
            <a:effectLst/>
          </p:spPr>
          <p:txBody>
            <a:bodyPr wrap="square" lIns="45719" tIns="45719" rIns="45719" bIns="45719" numCol="1" anchor="ctr">
              <a:noAutofit/>
            </a:bodyPr>
            <a:lstStyle/>
            <a:p>
              <a:pPr defTabSz="457200">
                <a:defRPr sz="1800"/>
              </a:pPr>
            </a:p>
          </p:txBody>
        </p:sp>
        <p:sp>
          <p:nvSpPr>
            <p:cNvPr id="3" name="Testo"/>
            <p:cNvSpPr txBox="1"/>
            <p:nvPr/>
          </p:nvSpPr>
          <p:spPr>
            <a:xfrm>
              <a:off x="-1" y="88900"/>
              <a:ext cx="127001"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57200">
                <a:defRPr sz="1800"/>
              </a:lvl1pPr>
            </a:lstStyle>
            <a:p>
              <a:pPr/>
              <a:r>
                <a:t> </a:t>
              </a:r>
            </a:p>
          </p:txBody>
        </p:sp>
      </p:grpSp>
      <p:sp>
        <p:nvSpPr>
          <p:cNvPr id="5" name="Copyright ©2015 Pearson Education, Ltd. All rights reserved."/>
          <p:cNvSpPr txBox="1"/>
          <p:nvPr/>
        </p:nvSpPr>
        <p:spPr>
          <a:xfrm>
            <a:off x="392112" y="6553200"/>
            <a:ext cx="5399088"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defRPr sz="900">
                <a:solidFill>
                  <a:srgbClr val="FFFFFF"/>
                </a:solidFill>
              </a:defRPr>
            </a:lvl1pPr>
          </a:lstStyle>
          <a:p>
            <a:pPr/>
            <a:r>
              <a:t>Copyright ©2015 Pearson Education, Ltd. All rights reserved.</a:t>
            </a:r>
          </a:p>
        </p:txBody>
      </p:sp>
      <p:sp>
        <p:nvSpPr>
          <p:cNvPr id="6" name="Numero diapositiva"/>
          <p:cNvSpPr txBox="1"/>
          <p:nvPr>
            <p:ph type="sldNum" sz="quarter" idx="2"/>
          </p:nvPr>
        </p:nvSpPr>
        <p:spPr>
          <a:xfrm>
            <a:off x="8229600" y="6553200"/>
            <a:ext cx="549499" cy="530312"/>
          </a:xfrm>
          <a:prstGeom prst="rect">
            <a:avLst/>
          </a:prstGeom>
          <a:ln w="12700">
            <a:miter lim="400000"/>
          </a:ln>
        </p:spPr>
        <p:txBody>
          <a:bodyPr wrap="none" lIns="0" tIns="0" rIns="0" bIns="0">
            <a:spAutoFit/>
          </a:bodyPr>
          <a:lstStyle>
            <a:lvl1pPr>
              <a:defRPr>
                <a:latin typeface="+mj-lt"/>
                <a:ea typeface="+mj-ea"/>
                <a:cs typeface="+mj-cs"/>
                <a:sym typeface="Arial"/>
              </a:defRPr>
            </a:lvl1pPr>
          </a:lstStyle>
          <a:p>
            <a:pPr/>
            <a:fld id="{86CB4B4D-7CA3-9044-876B-883B54F8677D}" type="slidenum"/>
          </a:p>
        </p:txBody>
      </p:sp>
      <p:pic>
        <p:nvPicPr>
          <p:cNvPr id="7" name="E:\My Docs\Pearson_Supplement projects\16-04-2015\9781292069739_Mishkin\MishkinEakins_9781292060484 - Copy.jpg" descr="E:\My Docs\Pearson_Supplement projects\16-04-2015\9781292069739_Mishkin\MishkinEakins_9781292060484 - Copy.jpg"/>
          <p:cNvPicPr>
            <a:picLocks noChangeAspect="1"/>
          </p:cNvPicPr>
          <p:nvPr/>
        </p:nvPicPr>
        <p:blipFill>
          <a:blip r:embed="rId2">
            <a:extLst/>
          </a:blip>
          <a:stretch>
            <a:fillRect/>
          </a:stretch>
        </p:blipFill>
        <p:spPr>
          <a:xfrm>
            <a:off x="0" y="-6350"/>
            <a:ext cx="838200" cy="1144588"/>
          </a:xfrm>
          <a:prstGeom prst="rect">
            <a:avLst/>
          </a:prstGeom>
          <a:ln w="12700">
            <a:miter lim="400000"/>
          </a:ln>
        </p:spPr>
      </p:pic>
      <p:sp>
        <p:nvSpPr>
          <p:cNvPr id="8" name="Titolo Testo"/>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Titolo Testo</a:t>
            </a:r>
          </a:p>
        </p:txBody>
      </p:sp>
      <p:sp>
        <p:nvSpPr>
          <p:cNvPr id="9"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5pPr>
      <a:lvl6pPr marL="0" marR="0" indent="4572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6pPr>
      <a:lvl7pPr marL="0" marR="0" indent="9144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7pPr>
      <a:lvl8pPr marL="0" marR="0" indent="13716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8pPr>
      <a:lvl9pPr marL="0" marR="0" indent="18288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0000"/>
          </a:solidFill>
          <a:uFillTx/>
          <a:latin typeface="Verdana"/>
          <a:ea typeface="Verdana"/>
          <a:cs typeface="Verdana"/>
          <a:sym typeface="Verdana"/>
        </a:defRPr>
      </a:lvl9pPr>
    </p:titleStyle>
    <p:bodyStyle>
      <a:lvl1pPr marL="342900" marR="0" indent="-3429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1pPr>
      <a:lvl2pPr marL="790575" marR="0" indent="-333375"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2pPr>
      <a:lvl3pPr marL="1234439" marR="0" indent="-320039"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3pPr>
      <a:lvl4pPr marL="17272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4pPr>
      <a:lvl5pPr marL="21844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5pPr>
      <a:lvl6pPr marL="26416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6pPr>
      <a:lvl7pPr marL="30988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7pPr>
      <a:lvl8pPr marL="35560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8pPr>
      <a:lvl9pPr marL="40132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Chapter 10  Conduct of  Monetary Policy:…"/>
          <p:cNvSpPr txBox="1"/>
          <p:nvPr/>
        </p:nvSpPr>
        <p:spPr>
          <a:xfrm>
            <a:off x="5486400" y="1460500"/>
            <a:ext cx="3657600" cy="3022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b="1" sz="2800"/>
            </a:pPr>
            <a:r>
              <a:t>Chapter 10</a:t>
            </a:r>
            <a:br/>
            <a:br/>
            <a:r>
              <a:t>Conduct of </a:t>
            </a:r>
            <a:br/>
            <a:r>
              <a:t>Monetary Policy:</a:t>
            </a:r>
          </a:p>
          <a:p>
            <a:pPr algn="ctr">
              <a:defRPr b="1" sz="2800"/>
            </a:pPr>
            <a:r>
              <a:t>Tools, Goals, Strategy, and</a:t>
            </a:r>
          </a:p>
          <a:p>
            <a:pPr algn="ctr">
              <a:defRPr b="1" sz="2800"/>
            </a:pPr>
            <a:r>
              <a:t>Tactics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77" name="Titolo"/>
          <p:cNvSpPr txBox="1"/>
          <p:nvPr>
            <p:ph type="title" idx="4294967295"/>
          </p:nvPr>
        </p:nvSpPr>
        <p:spPr>
          <a:xfrm>
            <a:off x="990600" y="-1"/>
            <a:ext cx="7696200" cy="1143002"/>
          </a:xfrm>
          <a:prstGeom prst="rect">
            <a:avLst/>
          </a:prstGeom>
        </p:spPr>
        <p:txBody>
          <a:bodyPr>
            <a:normAutofit fontScale="100000" lnSpcReduction="0"/>
          </a:bodyPr>
          <a:lstStyle/>
          <a:p>
            <a:pPr/>
          </a:p>
        </p:txBody>
      </p:sp>
      <p:pic>
        <p:nvPicPr>
          <p:cNvPr id="78" name="IMG_2285.jpg" descr="IMG_2285.jpg"/>
          <p:cNvPicPr>
            <a:picLocks noChangeAspect="1"/>
          </p:cNvPicPr>
          <p:nvPr/>
        </p:nvPicPr>
        <p:blipFill>
          <a:blip r:embed="rId2">
            <a:extLst/>
          </a:blip>
          <a:stretch>
            <a:fillRect/>
          </a:stretch>
        </p:blipFill>
        <p:spPr>
          <a:xfrm>
            <a:off x="0" y="-373942"/>
            <a:ext cx="9144000" cy="678445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81" name="Titolo"/>
          <p:cNvSpPr txBox="1"/>
          <p:nvPr>
            <p:ph type="title" idx="4294967295"/>
          </p:nvPr>
        </p:nvSpPr>
        <p:spPr>
          <a:xfrm>
            <a:off x="990600" y="-1"/>
            <a:ext cx="7696200" cy="1143002"/>
          </a:xfrm>
          <a:prstGeom prst="rect">
            <a:avLst/>
          </a:prstGeom>
        </p:spPr>
        <p:txBody>
          <a:bodyPr>
            <a:normAutofit fontScale="100000" lnSpcReduction="0"/>
          </a:bodyPr>
          <a:lstStyle/>
          <a:p>
            <a:pPr/>
          </a:p>
        </p:txBody>
      </p:sp>
      <p:pic>
        <p:nvPicPr>
          <p:cNvPr id="82" name="IMG_2284.jpg" descr="IMG_2284.jpg"/>
          <p:cNvPicPr>
            <a:picLocks noChangeAspect="1"/>
          </p:cNvPicPr>
          <p:nvPr/>
        </p:nvPicPr>
        <p:blipFill>
          <a:blip r:embed="rId2">
            <a:extLst/>
          </a:blip>
          <a:stretch>
            <a:fillRect/>
          </a:stretch>
        </p:blipFill>
        <p:spPr>
          <a:xfrm>
            <a:off x="336952" y="-392163"/>
            <a:ext cx="7218948" cy="68580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5" name="IMG_2291.jpg" descr="IMG_2291.jpg"/>
          <p:cNvPicPr>
            <a:picLocks noChangeAspect="1"/>
          </p:cNvPicPr>
          <p:nvPr/>
        </p:nvPicPr>
        <p:blipFill>
          <a:blip r:embed="rId2">
            <a:extLst/>
          </a:blip>
          <a:stretch>
            <a:fillRect/>
          </a:stretch>
        </p:blipFill>
        <p:spPr>
          <a:xfrm>
            <a:off x="0" y="795535"/>
            <a:ext cx="9144000" cy="478036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8" name="IMG_2308.jpg" descr="IMG_2308.jpg"/>
          <p:cNvPicPr>
            <a:picLocks noChangeAspect="1"/>
          </p:cNvPicPr>
          <p:nvPr/>
        </p:nvPicPr>
        <p:blipFill>
          <a:blip r:embed="rId2">
            <a:extLst/>
          </a:blip>
          <a:stretch>
            <a:fillRect/>
          </a:stretch>
        </p:blipFill>
        <p:spPr>
          <a:xfrm>
            <a:off x="-79872" y="-389020"/>
            <a:ext cx="9144001" cy="628110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1" name="IMG_2307.jpg" descr="IMG_2307.jpg"/>
          <p:cNvPicPr>
            <a:picLocks noChangeAspect="1"/>
          </p:cNvPicPr>
          <p:nvPr/>
        </p:nvPicPr>
        <p:blipFill>
          <a:blip r:embed="rId2">
            <a:extLst/>
          </a:blip>
          <a:stretch>
            <a:fillRect/>
          </a:stretch>
        </p:blipFill>
        <p:spPr>
          <a:xfrm>
            <a:off x="1709040" y="-660685"/>
            <a:ext cx="6525574" cy="739931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4" name="IMG_2303.jpg" descr="IMG_2303.jpg"/>
          <p:cNvPicPr>
            <a:picLocks noChangeAspect="1"/>
          </p:cNvPicPr>
          <p:nvPr/>
        </p:nvPicPr>
        <p:blipFill>
          <a:blip r:embed="rId2">
            <a:extLst/>
          </a:blip>
          <a:stretch>
            <a:fillRect/>
          </a:stretch>
        </p:blipFill>
        <p:spPr>
          <a:xfrm>
            <a:off x="1543864" y="-350342"/>
            <a:ext cx="6691470" cy="68580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97" name="The Federal Reserve’s  Balance Sheet"/>
          <p:cNvSpPr txBox="1"/>
          <p:nvPr>
            <p:ph type="title" idx="4294967295"/>
          </p:nvPr>
        </p:nvSpPr>
        <p:spPr>
          <a:xfrm>
            <a:off x="990600" y="-1"/>
            <a:ext cx="7696200" cy="1143002"/>
          </a:xfrm>
          <a:prstGeom prst="rect">
            <a:avLst/>
          </a:prstGeom>
        </p:spPr>
        <p:txBody>
          <a:bodyPr>
            <a:normAutofit fontScale="100000" lnSpcReduction="0"/>
          </a:bodyPr>
          <a:lstStyle/>
          <a:p>
            <a:pPr/>
            <a:r>
              <a:t>The Federal Reserve</a:t>
            </a:r>
            <a:r>
              <a:t>’</a:t>
            </a:r>
            <a:r>
              <a:t>s </a:t>
            </a:r>
            <a:br/>
            <a:r>
              <a:t>Balance Sheet </a:t>
            </a:r>
          </a:p>
        </p:txBody>
      </p:sp>
      <p:sp>
        <p:nvSpPr>
          <p:cNvPr id="98" name="The conduct of monetary policy by the Federal Reserve involves actions that affect its balance sheet. This is a simplified version of its balance sheet, which we will use to illustrate the effects of Fed actions."/>
          <p:cNvSpPr txBox="1"/>
          <p:nvPr>
            <p:ph type="body" idx="4294967295"/>
          </p:nvPr>
        </p:nvSpPr>
        <p:spPr>
          <a:xfrm>
            <a:off x="381000" y="1447800"/>
            <a:ext cx="8382000" cy="4648200"/>
          </a:xfrm>
          <a:prstGeom prst="rect">
            <a:avLst/>
          </a:prstGeom>
        </p:spPr>
        <p:txBody>
          <a:bodyPr>
            <a:normAutofit fontScale="100000" lnSpcReduction="0"/>
          </a:bodyPr>
          <a:lstStyle>
            <a:lvl1pPr marL="0" indent="0">
              <a:buSzTx/>
              <a:buNone/>
            </a:lvl1pPr>
          </a:lstStyle>
          <a:p>
            <a:pPr/>
            <a:r>
              <a:t>The conduct of monetary policy by the Federal Reserve involves actions that affect its balance sheet. This is a simplified version of its balance sheet, which we will use to illustrate the effects of Fed actions.</a:t>
            </a:r>
          </a:p>
        </p:txBody>
      </p:sp>
      <p:pic>
        <p:nvPicPr>
          <p:cNvPr id="99" name="table.tif" descr="table.tif"/>
          <p:cNvPicPr>
            <a:picLocks noChangeAspect="1"/>
          </p:cNvPicPr>
          <p:nvPr/>
        </p:nvPicPr>
        <p:blipFill>
          <a:blip r:embed="rId2">
            <a:extLst/>
          </a:blip>
          <a:stretch>
            <a:fillRect/>
          </a:stretch>
        </p:blipFill>
        <p:spPr>
          <a:xfrm>
            <a:off x="838200" y="4038600"/>
            <a:ext cx="7416800" cy="20828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02" name="The Federal Reserve’s  Balance Sheet: Liabilities"/>
          <p:cNvSpPr txBox="1"/>
          <p:nvPr>
            <p:ph type="title" idx="4294967295"/>
          </p:nvPr>
        </p:nvSpPr>
        <p:spPr>
          <a:xfrm>
            <a:off x="990600" y="-1"/>
            <a:ext cx="7696200" cy="1143002"/>
          </a:xfrm>
          <a:prstGeom prst="rect">
            <a:avLst/>
          </a:prstGeom>
        </p:spPr>
        <p:txBody>
          <a:bodyPr>
            <a:normAutofit fontScale="100000" lnSpcReduction="0"/>
          </a:bodyPr>
          <a:lstStyle/>
          <a:p>
            <a:pPr/>
            <a:r>
              <a:t>The Federal Reserve</a:t>
            </a:r>
            <a:r>
              <a:t>’</a:t>
            </a:r>
            <a:r>
              <a:t>s </a:t>
            </a:r>
            <a:br/>
            <a:r>
              <a:t>Balance Sheet: Liabilities</a:t>
            </a:r>
          </a:p>
        </p:txBody>
      </p:sp>
      <p:sp>
        <p:nvSpPr>
          <p:cNvPr id="103" name="The monetary liabilities of the Fed include:…"/>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The </a:t>
            </a:r>
            <a:r>
              <a:rPr i="1"/>
              <a:t>monetary liabilities</a:t>
            </a:r>
            <a:r>
              <a:t> of the Fed include:</a:t>
            </a:r>
          </a:p>
          <a:p>
            <a:pPr lvl="1" marL="742950" indent="-285750">
              <a:spcBef>
                <a:spcPts val="0"/>
              </a:spcBef>
              <a:buFont typeface="Arial"/>
              <a:buChar char="─"/>
              <a:defRPr sz="2400"/>
            </a:pPr>
            <a:r>
              <a:t>Currency in circulation: the physical currency in the hands of the public.</a:t>
            </a:r>
          </a:p>
          <a:p>
            <a:pPr lvl="1" marL="742950" indent="-285750">
              <a:spcBef>
                <a:spcPts val="0"/>
              </a:spcBef>
              <a:buFont typeface="Arial"/>
              <a:buChar char="─"/>
              <a:defRPr sz="2400"/>
            </a:pPr>
            <a:r>
              <a:t>Reserves: All bank deposits with the Fed.  The Fed sets the </a:t>
            </a:r>
            <a:r>
              <a:rPr b="1"/>
              <a:t>required reserve ratio</a:t>
            </a:r>
            <a:r>
              <a:t>. Any reserves deposited with the Fed beyond this amount are </a:t>
            </a:r>
            <a:r>
              <a:rPr i="1"/>
              <a:t>excess reserves.</a:t>
            </a:r>
            <a:r>
              <a:t> </a:t>
            </a:r>
          </a:p>
          <a:p>
            <a:pPr lvl="1" marL="742950" indent="-285750">
              <a:spcBef>
                <a:spcPts val="0"/>
              </a:spcBef>
              <a:buFont typeface="Arial"/>
              <a:buChar char="─"/>
              <a:defRPr sz="2400"/>
            </a:pPr>
            <a:r>
              <a:t>The sum of these two items is the </a:t>
            </a:r>
            <a:r>
              <a:rPr b="1"/>
              <a:t>monetary base</a:t>
            </a:r>
            <a:r>
              <a: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06" name="The Federal Reserve’s  Balance Sheet: Assets"/>
          <p:cNvSpPr txBox="1"/>
          <p:nvPr>
            <p:ph type="title" idx="4294967295"/>
          </p:nvPr>
        </p:nvSpPr>
        <p:spPr>
          <a:xfrm>
            <a:off x="990600" y="-1"/>
            <a:ext cx="7696200" cy="1143002"/>
          </a:xfrm>
          <a:prstGeom prst="rect">
            <a:avLst/>
          </a:prstGeom>
        </p:spPr>
        <p:txBody>
          <a:bodyPr>
            <a:normAutofit fontScale="100000" lnSpcReduction="0"/>
          </a:bodyPr>
          <a:lstStyle/>
          <a:p>
            <a:pPr/>
            <a:r>
              <a:t>The Federal Reserve</a:t>
            </a:r>
            <a:r>
              <a:t>’</a:t>
            </a:r>
            <a:r>
              <a:t>s </a:t>
            </a:r>
            <a:br/>
            <a:r>
              <a:t>Balance Sheet: Assets</a:t>
            </a:r>
          </a:p>
        </p:txBody>
      </p:sp>
      <p:sp>
        <p:nvSpPr>
          <p:cNvPr id="107" name="The monetary assets of the Fed include:…"/>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The </a:t>
            </a:r>
            <a:r>
              <a:rPr i="1"/>
              <a:t>monetary assets</a:t>
            </a:r>
            <a:r>
              <a:t> of the Fed include:</a:t>
            </a:r>
          </a:p>
          <a:p>
            <a:pPr lvl="1" marL="742950" indent="-285750">
              <a:spcBef>
                <a:spcPts val="0"/>
              </a:spcBef>
              <a:buFont typeface="Arial"/>
              <a:buChar char="─"/>
              <a:defRPr sz="2400"/>
            </a:pPr>
            <a:r>
              <a:t>Government securities: U.S. Treasury bills and bonds that the Federal Reserve has purchased in the open market.</a:t>
            </a:r>
          </a:p>
          <a:p>
            <a:pPr lvl="1" marL="742950" indent="-285750">
              <a:spcBef>
                <a:spcPts val="0"/>
              </a:spcBef>
              <a:buFont typeface="Arial"/>
              <a:buChar char="─"/>
              <a:defRPr sz="2400"/>
            </a:pPr>
            <a:r>
              <a:t>Loans to financial institutions: Loans to member banks at the current </a:t>
            </a:r>
            <a:r>
              <a:rPr b="1"/>
              <a:t>discount rate</a:t>
            </a:r>
            <a:r>
              <a:t>.  The loans are referred to as </a:t>
            </a:r>
            <a:r>
              <a:rPr i="1"/>
              <a:t>borrowings from the Fed</a:t>
            </a:r>
            <a:r>
              <a:t> or </a:t>
            </a:r>
            <a:r>
              <a:rPr i="1"/>
              <a:t>borrowed reserves</a:t>
            </a: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10" name="Open Market Operations"/>
          <p:cNvSpPr txBox="1"/>
          <p:nvPr>
            <p:ph type="title" idx="4294967295"/>
          </p:nvPr>
        </p:nvSpPr>
        <p:spPr>
          <a:xfrm>
            <a:off x="990600" y="-1"/>
            <a:ext cx="7696200" cy="1143002"/>
          </a:xfrm>
          <a:prstGeom prst="rect">
            <a:avLst/>
          </a:prstGeom>
        </p:spPr>
        <p:txBody>
          <a:bodyPr>
            <a:normAutofit fontScale="100000" lnSpcReduction="0"/>
          </a:bodyPr>
          <a:lstStyle/>
          <a:p>
            <a:pPr/>
            <a:r>
              <a:t>Open Market Operations</a:t>
            </a:r>
          </a:p>
        </p:txBody>
      </p:sp>
      <p:sp>
        <p:nvSpPr>
          <p:cNvPr id="111" name="In the next two slides, we will examine the impact of open market operations conducted through primary dealers. As suggested in the last slide, we will show the following:…"/>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In the next two slides, we will examine the impact of </a:t>
            </a:r>
            <a:r>
              <a:rPr b="1"/>
              <a:t>open market operations </a:t>
            </a:r>
            <a:r>
              <a:t>conducted through </a:t>
            </a:r>
            <a:r>
              <a:rPr b="1"/>
              <a:t>primary dealers</a:t>
            </a:r>
            <a:r>
              <a:t>. As suggested in the last slide, we will show the following:</a:t>
            </a:r>
          </a:p>
          <a:p>
            <a:pPr lvl="1" marL="742950" indent="-285750">
              <a:spcBef>
                <a:spcPts val="0"/>
              </a:spcBef>
              <a:buFont typeface="Arial"/>
              <a:buChar char="─"/>
              <a:defRPr sz="2400"/>
            </a:pPr>
            <a:r>
              <a:t>Purchase of bonds increases the money supply</a:t>
            </a:r>
          </a:p>
          <a:p>
            <a:pPr lvl="1" marL="742950" indent="-285750">
              <a:spcBef>
                <a:spcPts val="0"/>
              </a:spcBef>
              <a:buFont typeface="Arial"/>
              <a:buChar char="─"/>
              <a:defRPr sz="2400"/>
            </a:pPr>
            <a:r>
              <a:t>Making discount loans increases the money supply</a:t>
            </a:r>
          </a:p>
          <a:p>
            <a:pPr>
              <a:buChar char="•"/>
            </a:pPr>
            <a:r>
              <a:t>Naturally, the Fed can decrease the money supply by reversing these transactions.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Numero diapositiva"/>
          <p:cNvSpPr txBox="1"/>
          <p:nvPr>
            <p:ph type="sldNum" sz="quarter" idx="2"/>
          </p:nvPr>
        </p:nvSpPr>
        <p:spPr>
          <a:xfrm>
            <a:off x="8615362" y="6553200"/>
            <a:ext cx="127001"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50" name="Chapter Preview"/>
          <p:cNvSpPr txBox="1"/>
          <p:nvPr>
            <p:ph type="title" idx="4294967295"/>
          </p:nvPr>
        </p:nvSpPr>
        <p:spPr>
          <a:xfrm>
            <a:off x="990600" y="-1"/>
            <a:ext cx="7696200" cy="1143002"/>
          </a:xfrm>
          <a:prstGeom prst="rect">
            <a:avLst/>
          </a:prstGeom>
        </p:spPr>
        <p:txBody>
          <a:bodyPr>
            <a:normAutofit fontScale="100000" lnSpcReduction="0"/>
          </a:bodyPr>
          <a:lstStyle/>
          <a:p>
            <a:pPr/>
            <a:r>
              <a:t>Chapter Preview</a:t>
            </a:r>
          </a:p>
        </p:txBody>
      </p:sp>
      <p:sp>
        <p:nvSpPr>
          <p:cNvPr id="51" name="“Monetary policy” refers to the management of the money supply. The theories guiding the Federal Reserve are complex and often controversial. We are affected by this policy, and a basic understanding of how it works is, therefore, important."/>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a:t>
            </a:r>
            <a:r>
              <a:t>Monetary policy</a:t>
            </a:r>
            <a:r>
              <a:t>”</a:t>
            </a:r>
            <a:r>
              <a:t> refers to the management of the money supply. The theories guiding the Federal Reserve are complex and often controversial. We are affected by this policy, and a basic understanding of how it works is, therefore, important.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14" name="The Federal Reserve  Balance Sheet"/>
          <p:cNvSpPr txBox="1"/>
          <p:nvPr>
            <p:ph type="title" idx="4294967295"/>
          </p:nvPr>
        </p:nvSpPr>
        <p:spPr>
          <a:xfrm>
            <a:off x="990600" y="-1"/>
            <a:ext cx="7696200" cy="1143002"/>
          </a:xfrm>
          <a:prstGeom prst="rect">
            <a:avLst/>
          </a:prstGeom>
        </p:spPr>
        <p:txBody>
          <a:bodyPr>
            <a:normAutofit fontScale="100000" lnSpcReduction="0"/>
          </a:bodyPr>
          <a:lstStyle/>
          <a:p>
            <a:pPr/>
            <a:r>
              <a:t>The Federal Reserve </a:t>
            </a:r>
            <a:br/>
            <a:r>
              <a:t>Balance Sheet</a:t>
            </a:r>
          </a:p>
        </p:txBody>
      </p:sp>
      <p:sp>
        <p:nvSpPr>
          <p:cNvPr id="115" name="Open Market Purchase from Primary Dealer…"/>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Open Market Purchase from Primary Dealer</a:t>
            </a:r>
          </a:p>
          <a:p>
            <a:pPr>
              <a:buChar char="•"/>
            </a:pPr>
          </a:p>
          <a:p>
            <a:pPr>
              <a:buChar char="•"/>
            </a:pPr>
          </a:p>
          <a:p>
            <a:pPr>
              <a:buChar char="•"/>
            </a:pPr>
          </a:p>
          <a:p>
            <a:pPr>
              <a:buChar char="•"/>
            </a:pPr>
          </a:p>
          <a:p>
            <a:pPr>
              <a:spcBef>
                <a:spcPts val="3600"/>
              </a:spcBef>
              <a:buChar char="•"/>
              <a:defRPr b="1">
                <a:latin typeface="Times New Roman"/>
                <a:ea typeface="Times New Roman"/>
                <a:cs typeface="Times New Roman"/>
                <a:sym typeface="Times New Roman"/>
              </a:defRPr>
            </a:pPr>
            <a:r>
              <a:t>Result </a:t>
            </a:r>
            <a:r>
              <a:rPr b="0">
                <a:latin typeface="Symbol"/>
                <a:ea typeface="Symbol"/>
                <a:cs typeface="Symbol"/>
                <a:sym typeface="Symbol"/>
              </a:rPr>
              <a:t> </a:t>
            </a:r>
            <a:r>
              <a:rPr i="1"/>
              <a:t>R</a:t>
            </a:r>
            <a:r>
              <a:rPr b="0">
                <a:latin typeface="Symbol"/>
                <a:ea typeface="Symbol"/>
                <a:cs typeface="Symbol"/>
                <a:sym typeface="Symbol"/>
              </a:rPr>
              <a:t> ­ </a:t>
            </a:r>
            <a:r>
              <a:t>$100, </a:t>
            </a:r>
            <a:r>
              <a:rPr i="1"/>
              <a:t>MB</a:t>
            </a:r>
            <a:r>
              <a:t> $100 </a:t>
            </a:r>
          </a:p>
        </p:txBody>
      </p:sp>
      <p:pic>
        <p:nvPicPr>
          <p:cNvPr id="116" name="image.pdf" descr="image.pdf"/>
          <p:cNvPicPr>
            <a:picLocks noChangeAspect="1"/>
          </p:cNvPicPr>
          <p:nvPr/>
        </p:nvPicPr>
        <p:blipFill>
          <a:blip r:embed="rId2">
            <a:extLst/>
          </a:blip>
          <a:stretch>
            <a:fillRect/>
          </a:stretch>
        </p:blipFill>
        <p:spPr>
          <a:xfrm>
            <a:off x="609600" y="2438400"/>
            <a:ext cx="4206875" cy="1692275"/>
          </a:xfrm>
          <a:prstGeom prst="rect">
            <a:avLst/>
          </a:prstGeom>
          <a:ln w="12700">
            <a:miter lim="400000"/>
          </a:ln>
        </p:spPr>
      </p:pic>
      <p:pic>
        <p:nvPicPr>
          <p:cNvPr id="117" name="image.pdf" descr="image.pdf"/>
          <p:cNvPicPr>
            <a:picLocks noChangeAspect="1"/>
          </p:cNvPicPr>
          <p:nvPr/>
        </p:nvPicPr>
        <p:blipFill>
          <a:blip r:embed="rId3">
            <a:extLst/>
          </a:blip>
          <a:stretch>
            <a:fillRect/>
          </a:stretch>
        </p:blipFill>
        <p:spPr>
          <a:xfrm>
            <a:off x="4572000" y="2438400"/>
            <a:ext cx="3898900" cy="130175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20" name="The Federal Reserve  Balance Sheet"/>
          <p:cNvSpPr txBox="1"/>
          <p:nvPr>
            <p:ph type="title" idx="4294967295"/>
          </p:nvPr>
        </p:nvSpPr>
        <p:spPr>
          <a:xfrm>
            <a:off x="990600" y="-1"/>
            <a:ext cx="7696200" cy="1143002"/>
          </a:xfrm>
          <a:prstGeom prst="rect">
            <a:avLst/>
          </a:prstGeom>
        </p:spPr>
        <p:txBody>
          <a:bodyPr>
            <a:normAutofit fontScale="100000" lnSpcReduction="0"/>
          </a:bodyPr>
          <a:lstStyle/>
          <a:p>
            <a:pPr/>
            <a:r>
              <a:t>The Federal Reserve </a:t>
            </a:r>
            <a:br/>
            <a:r>
              <a:t>Balance Sheet</a:t>
            </a:r>
          </a:p>
        </p:txBody>
      </p:sp>
      <p:sp>
        <p:nvSpPr>
          <p:cNvPr id="121" name="Discount Lending…"/>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Discount Lending</a:t>
            </a:r>
          </a:p>
          <a:p>
            <a:pPr>
              <a:buChar char="•"/>
            </a:pPr>
          </a:p>
          <a:p>
            <a:pPr>
              <a:buChar char="•"/>
            </a:pPr>
          </a:p>
          <a:p>
            <a:pPr>
              <a:buChar char="•"/>
            </a:pPr>
          </a:p>
          <a:p>
            <a:pPr>
              <a:buChar char="•"/>
              <a:defRPr b="1">
                <a:latin typeface="Times New Roman"/>
                <a:ea typeface="Times New Roman"/>
                <a:cs typeface="Times New Roman"/>
                <a:sym typeface="Times New Roman"/>
              </a:defRPr>
            </a:pPr>
            <a:r>
              <a:t>Result </a:t>
            </a:r>
            <a:r>
              <a:rPr b="0">
                <a:latin typeface="Symbol"/>
                <a:ea typeface="Symbol"/>
                <a:cs typeface="Symbol"/>
                <a:sym typeface="Symbol"/>
              </a:rPr>
              <a:t> </a:t>
            </a:r>
            <a:r>
              <a:rPr i="1"/>
              <a:t>R</a:t>
            </a:r>
            <a:r>
              <a:rPr b="0">
                <a:latin typeface="Symbol"/>
                <a:ea typeface="Symbol"/>
                <a:cs typeface="Symbol"/>
                <a:sym typeface="Symbol"/>
              </a:rPr>
              <a:t> ­ </a:t>
            </a:r>
            <a:r>
              <a:t>$100, </a:t>
            </a:r>
            <a:r>
              <a:rPr i="1"/>
              <a:t>MB</a:t>
            </a:r>
            <a:r>
              <a:t> $100 </a:t>
            </a:r>
          </a:p>
        </p:txBody>
      </p:sp>
      <p:pic>
        <p:nvPicPr>
          <p:cNvPr id="122" name="image.pdf" descr="image.pdf"/>
          <p:cNvPicPr>
            <a:picLocks noChangeAspect="1"/>
          </p:cNvPicPr>
          <p:nvPr/>
        </p:nvPicPr>
        <p:blipFill>
          <a:blip r:embed="rId2">
            <a:extLst/>
          </a:blip>
          <a:stretch>
            <a:fillRect/>
          </a:stretch>
        </p:blipFill>
        <p:spPr>
          <a:xfrm>
            <a:off x="228600" y="2133600"/>
            <a:ext cx="4332288" cy="1235075"/>
          </a:xfrm>
          <a:prstGeom prst="rect">
            <a:avLst/>
          </a:prstGeom>
          <a:ln w="12700">
            <a:miter lim="400000"/>
          </a:ln>
        </p:spPr>
      </p:pic>
      <p:pic>
        <p:nvPicPr>
          <p:cNvPr id="123" name="image.pdf" descr="image.pdf"/>
          <p:cNvPicPr>
            <a:picLocks noChangeAspect="1"/>
          </p:cNvPicPr>
          <p:nvPr/>
        </p:nvPicPr>
        <p:blipFill>
          <a:blip r:embed="rId3">
            <a:extLst/>
          </a:blip>
          <a:stretch>
            <a:fillRect/>
          </a:stretch>
        </p:blipFill>
        <p:spPr>
          <a:xfrm>
            <a:off x="4572000" y="2133600"/>
            <a:ext cx="4332288" cy="123507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26" name="Supply and Demand in the Market for Reserves"/>
          <p:cNvSpPr txBox="1"/>
          <p:nvPr>
            <p:ph type="title" idx="4294967295"/>
          </p:nvPr>
        </p:nvSpPr>
        <p:spPr>
          <a:xfrm>
            <a:off x="990600" y="-1"/>
            <a:ext cx="7696200" cy="1143002"/>
          </a:xfrm>
          <a:prstGeom prst="rect">
            <a:avLst/>
          </a:prstGeom>
        </p:spPr>
        <p:txBody>
          <a:bodyPr>
            <a:normAutofit fontScale="100000" lnSpcReduction="0"/>
          </a:bodyPr>
          <a:lstStyle/>
          <a:p>
            <a:pPr/>
            <a:r>
              <a:t>Supply and Demand in the</a:t>
            </a:r>
            <a:br/>
            <a:r>
              <a:t>Market for Reserves</a:t>
            </a:r>
          </a:p>
        </p:txBody>
      </p:sp>
      <p:sp>
        <p:nvSpPr>
          <p:cNvPr id="127" name="Next, we will examine how this change in reserves affects the federal funds rate, the rate banks charge each other for overnight loans.…"/>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Next, we will examine how this change in reserves affects the </a:t>
            </a:r>
            <a:r>
              <a:rPr b="1"/>
              <a:t>federal funds rate</a:t>
            </a:r>
            <a:r>
              <a:rPr i="1"/>
              <a:t>,</a:t>
            </a:r>
            <a:r>
              <a:t> the rate banks charge each other for overnight loans. </a:t>
            </a:r>
          </a:p>
          <a:p>
            <a:pPr marL="0" indent="0">
              <a:buSzTx/>
              <a:buNone/>
            </a:pPr>
            <a:r>
              <a:t>Further, we will examine a third tool available to the Fed—the ability to set the </a:t>
            </a:r>
            <a:r>
              <a:rPr b="1"/>
              <a:t>required reserve ratio </a:t>
            </a:r>
            <a:r>
              <a:t>for deposits held by banks.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30" name="Supply and Demand in the Market for Reserves"/>
          <p:cNvSpPr txBox="1"/>
          <p:nvPr>
            <p:ph type="title" idx="4294967295"/>
          </p:nvPr>
        </p:nvSpPr>
        <p:spPr>
          <a:xfrm>
            <a:off x="990600" y="-1"/>
            <a:ext cx="7696200" cy="1143002"/>
          </a:xfrm>
          <a:prstGeom prst="rect">
            <a:avLst/>
          </a:prstGeom>
        </p:spPr>
        <p:txBody>
          <a:bodyPr>
            <a:normAutofit fontScale="100000" lnSpcReduction="0"/>
          </a:bodyPr>
          <a:lstStyle/>
          <a:p>
            <a:pPr/>
            <a:r>
              <a:t>Supply and Demand in the</a:t>
            </a:r>
            <a:br/>
            <a:r>
              <a:t>Market for Reserves</a:t>
            </a:r>
          </a:p>
        </p:txBody>
      </p:sp>
      <p:sp>
        <p:nvSpPr>
          <p:cNvPr id="131" name="Equilibrium iff  where Rs = Rd"/>
          <p:cNvSpPr txBox="1"/>
          <p:nvPr>
            <p:ph type="body" sz="quarter" idx="4294967295"/>
          </p:nvPr>
        </p:nvSpPr>
        <p:spPr>
          <a:xfrm>
            <a:off x="328612" y="2286000"/>
            <a:ext cx="2527301" cy="914400"/>
          </a:xfrm>
          <a:prstGeom prst="rect">
            <a:avLst/>
          </a:prstGeom>
        </p:spPr>
        <p:txBody>
          <a:bodyPr>
            <a:normAutofit fontScale="100000" lnSpcReduction="0"/>
          </a:bodyPr>
          <a:lstStyle/>
          <a:p>
            <a:pPr marL="0" indent="0">
              <a:spcBef>
                <a:spcPts val="500"/>
              </a:spcBef>
              <a:buSzTx/>
              <a:buNone/>
              <a:defRPr sz="2400"/>
            </a:pPr>
            <a:r>
              <a:t>Equilibrium </a:t>
            </a:r>
            <a:r>
              <a:rPr i="1"/>
              <a:t>i</a:t>
            </a:r>
            <a:r>
              <a:rPr baseline="-25000" i="1"/>
              <a:t>ff</a:t>
            </a:r>
            <a:r>
              <a:t> </a:t>
            </a:r>
            <a:br/>
            <a:r>
              <a:t>where </a:t>
            </a:r>
            <a:r>
              <a:rPr i="1"/>
              <a:t>R</a:t>
            </a:r>
            <a:r>
              <a:rPr baseline="30000" i="1"/>
              <a:t>s</a:t>
            </a:r>
            <a:r>
              <a:t> = </a:t>
            </a:r>
            <a:r>
              <a:rPr i="1"/>
              <a:t>R</a:t>
            </a:r>
            <a:r>
              <a:rPr baseline="30000" i="1"/>
              <a:t>d</a:t>
            </a:r>
          </a:p>
        </p:txBody>
      </p:sp>
      <p:pic>
        <p:nvPicPr>
          <p:cNvPr id="132" name="fig10_01.tif" descr="fig10_01.tif"/>
          <p:cNvPicPr>
            <a:picLocks noChangeAspect="1"/>
          </p:cNvPicPr>
          <p:nvPr/>
        </p:nvPicPr>
        <p:blipFill>
          <a:blip r:embed="rId2">
            <a:extLst/>
          </a:blip>
          <a:stretch>
            <a:fillRect/>
          </a:stretch>
        </p:blipFill>
        <p:spPr>
          <a:xfrm>
            <a:off x="3352800" y="1524000"/>
            <a:ext cx="5559425" cy="4572000"/>
          </a:xfrm>
          <a:prstGeom prst="rect">
            <a:avLst/>
          </a:prstGeom>
          <a:ln w="12700">
            <a:miter lim="400000"/>
          </a:ln>
        </p:spPr>
      </p:pic>
      <p:sp>
        <p:nvSpPr>
          <p:cNvPr id="133" name="Figure 10.1 Equilibrium in the Market for Reserves"/>
          <p:cNvSpPr txBox="1"/>
          <p:nvPr/>
        </p:nvSpPr>
        <p:spPr>
          <a:xfrm>
            <a:off x="304800" y="3657600"/>
            <a:ext cx="3200400"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Figure 10.1 </a:t>
            </a:r>
            <a:r>
              <a:rPr b="0"/>
              <a:t>Equilibrium in the Market for Reserves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36" name="Response to Open Market Operations"/>
          <p:cNvSpPr txBox="1"/>
          <p:nvPr>
            <p:ph type="title" idx="4294967295"/>
          </p:nvPr>
        </p:nvSpPr>
        <p:spPr>
          <a:xfrm>
            <a:off x="990600" y="-1"/>
            <a:ext cx="7696200" cy="1143002"/>
          </a:xfrm>
          <a:prstGeom prst="rect">
            <a:avLst/>
          </a:prstGeom>
        </p:spPr>
        <p:txBody>
          <a:bodyPr>
            <a:normAutofit fontScale="100000" lnSpcReduction="0"/>
          </a:bodyPr>
          <a:lstStyle/>
          <a:p>
            <a:pPr/>
            <a:r>
              <a:t>Response to Open Market Operations</a:t>
            </a:r>
          </a:p>
        </p:txBody>
      </p:sp>
      <p:sp>
        <p:nvSpPr>
          <p:cNvPr id="137" name="Figure 10.2 Response to an Open Market Operation"/>
          <p:cNvSpPr txBox="1"/>
          <p:nvPr/>
        </p:nvSpPr>
        <p:spPr>
          <a:xfrm>
            <a:off x="457200" y="1295400"/>
            <a:ext cx="73152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Figure 10.2 </a:t>
            </a:r>
            <a:r>
              <a:rPr b="0"/>
              <a:t>Response to an Open Market Operation</a:t>
            </a:r>
          </a:p>
        </p:txBody>
      </p:sp>
      <p:pic>
        <p:nvPicPr>
          <p:cNvPr id="138" name="fig10_02.tif" descr="fig10_02.tif"/>
          <p:cNvPicPr>
            <a:picLocks noChangeAspect="1"/>
          </p:cNvPicPr>
          <p:nvPr/>
        </p:nvPicPr>
        <p:blipFill>
          <a:blip r:embed="rId2">
            <a:extLst/>
          </a:blip>
          <a:stretch>
            <a:fillRect/>
          </a:stretch>
        </p:blipFill>
        <p:spPr>
          <a:xfrm>
            <a:off x="304800" y="1905000"/>
            <a:ext cx="8366125" cy="4297363"/>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41" name="Response to Change in Discount Rate"/>
          <p:cNvSpPr txBox="1"/>
          <p:nvPr>
            <p:ph type="title" idx="4294967295"/>
          </p:nvPr>
        </p:nvSpPr>
        <p:spPr>
          <a:xfrm>
            <a:off x="990600" y="-1"/>
            <a:ext cx="7696200" cy="1143002"/>
          </a:xfrm>
          <a:prstGeom prst="rect">
            <a:avLst/>
          </a:prstGeom>
        </p:spPr>
        <p:txBody>
          <a:bodyPr>
            <a:normAutofit fontScale="100000" lnSpcReduction="0"/>
          </a:bodyPr>
          <a:lstStyle>
            <a:lvl1pPr>
              <a:defRPr sz="3600"/>
            </a:lvl1pPr>
          </a:lstStyle>
          <a:p>
            <a:pPr/>
            <a:r>
              <a:t>Response to Change in Discount Rate</a:t>
            </a:r>
          </a:p>
        </p:txBody>
      </p:sp>
      <p:pic>
        <p:nvPicPr>
          <p:cNvPr id="142" name="fig10_03.tif" descr="fig10_03.tif"/>
          <p:cNvPicPr>
            <a:picLocks noChangeAspect="1"/>
          </p:cNvPicPr>
          <p:nvPr/>
        </p:nvPicPr>
        <p:blipFill>
          <a:blip r:embed="rId2">
            <a:extLst/>
          </a:blip>
          <a:stretch>
            <a:fillRect/>
          </a:stretch>
        </p:blipFill>
        <p:spPr>
          <a:xfrm>
            <a:off x="228600" y="2049462"/>
            <a:ext cx="8610600" cy="4100513"/>
          </a:xfrm>
          <a:prstGeom prst="rect">
            <a:avLst/>
          </a:prstGeom>
          <a:ln w="12700">
            <a:miter lim="400000"/>
          </a:ln>
        </p:spPr>
      </p:pic>
      <p:sp>
        <p:nvSpPr>
          <p:cNvPr id="143" name="Figure 10.3 Response to a Change in the Discount Rate"/>
          <p:cNvSpPr txBox="1"/>
          <p:nvPr/>
        </p:nvSpPr>
        <p:spPr>
          <a:xfrm>
            <a:off x="533400" y="1295400"/>
            <a:ext cx="82804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Figure 10.3 </a:t>
            </a:r>
            <a:r>
              <a:rPr b="0"/>
              <a:t>Response to a Change in the Discount Rate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46" name="Response to Change in Required Reserves"/>
          <p:cNvSpPr txBox="1"/>
          <p:nvPr>
            <p:ph type="title" idx="4294967295"/>
          </p:nvPr>
        </p:nvSpPr>
        <p:spPr>
          <a:xfrm>
            <a:off x="990600" y="-1"/>
            <a:ext cx="7696200" cy="1143002"/>
          </a:xfrm>
          <a:prstGeom prst="rect">
            <a:avLst/>
          </a:prstGeom>
        </p:spPr>
        <p:txBody>
          <a:bodyPr>
            <a:normAutofit fontScale="100000" lnSpcReduction="0"/>
          </a:bodyPr>
          <a:lstStyle/>
          <a:p>
            <a:pPr/>
            <a:r>
              <a:t>Response to Change in</a:t>
            </a:r>
            <a:br/>
            <a:r>
              <a:t>Required Reserves</a:t>
            </a:r>
          </a:p>
        </p:txBody>
      </p:sp>
      <p:sp>
        <p:nvSpPr>
          <p:cNvPr id="147" name="Figure 10.4 Response to a Change in Required Reserves"/>
          <p:cNvSpPr txBox="1"/>
          <p:nvPr/>
        </p:nvSpPr>
        <p:spPr>
          <a:xfrm>
            <a:off x="533400" y="1295400"/>
            <a:ext cx="84582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Figure 10.4 </a:t>
            </a:r>
            <a:r>
              <a:rPr b="0"/>
              <a:t>Response to a Change in Required Reserves</a:t>
            </a:r>
          </a:p>
        </p:txBody>
      </p:sp>
      <p:pic>
        <p:nvPicPr>
          <p:cNvPr id="148" name="fig10_04.tif" descr="fig10_04.tif"/>
          <p:cNvPicPr>
            <a:picLocks noChangeAspect="1"/>
          </p:cNvPicPr>
          <p:nvPr/>
        </p:nvPicPr>
        <p:blipFill>
          <a:blip r:embed="rId2">
            <a:extLst/>
          </a:blip>
          <a:stretch>
            <a:fillRect/>
          </a:stretch>
        </p:blipFill>
        <p:spPr>
          <a:xfrm>
            <a:off x="1676400" y="2154237"/>
            <a:ext cx="5867400" cy="407670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51" name="Response to Change in Discount Rate"/>
          <p:cNvSpPr txBox="1"/>
          <p:nvPr>
            <p:ph type="title" idx="4294967295"/>
          </p:nvPr>
        </p:nvSpPr>
        <p:spPr>
          <a:xfrm>
            <a:off x="990600" y="-1"/>
            <a:ext cx="7696200" cy="1143002"/>
          </a:xfrm>
          <a:prstGeom prst="rect">
            <a:avLst/>
          </a:prstGeom>
        </p:spPr>
        <p:txBody>
          <a:bodyPr>
            <a:normAutofit fontScale="100000" lnSpcReduction="0"/>
          </a:bodyPr>
          <a:lstStyle>
            <a:lvl1pPr>
              <a:defRPr sz="3600"/>
            </a:lvl1pPr>
          </a:lstStyle>
          <a:p>
            <a:pPr/>
            <a:r>
              <a:t>Response to Change in Discount Rate</a:t>
            </a:r>
          </a:p>
        </p:txBody>
      </p:sp>
      <p:sp>
        <p:nvSpPr>
          <p:cNvPr id="152" name="Figure 10.5 Response to a Change in the Interest Rate on Reserves"/>
          <p:cNvSpPr txBox="1"/>
          <p:nvPr/>
        </p:nvSpPr>
        <p:spPr>
          <a:xfrm>
            <a:off x="457200" y="1295400"/>
            <a:ext cx="84582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800"/>
            </a:pPr>
            <a:r>
              <a:t>Figure 10.5 </a:t>
            </a:r>
            <a:r>
              <a:rPr b="0"/>
              <a:t>Response to a Change in the Interest Rate on Reserves</a:t>
            </a:r>
          </a:p>
        </p:txBody>
      </p:sp>
      <p:pic>
        <p:nvPicPr>
          <p:cNvPr id="153" name="fig10_05.tif" descr="fig10_05.tif"/>
          <p:cNvPicPr>
            <a:picLocks noChangeAspect="1"/>
          </p:cNvPicPr>
          <p:nvPr/>
        </p:nvPicPr>
        <p:blipFill>
          <a:blip r:embed="rId2">
            <a:extLst/>
          </a:blip>
          <a:stretch>
            <a:fillRect/>
          </a:stretch>
        </p:blipFill>
        <p:spPr>
          <a:xfrm>
            <a:off x="533400" y="2057400"/>
            <a:ext cx="8245475" cy="39624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56" name="Case: How Operating Procedures Limit Fluctuations in Fed Funds Rate"/>
          <p:cNvSpPr txBox="1"/>
          <p:nvPr>
            <p:ph type="title" idx="4294967295"/>
          </p:nvPr>
        </p:nvSpPr>
        <p:spPr>
          <a:xfrm>
            <a:off x="990600" y="-1"/>
            <a:ext cx="7696200" cy="1143002"/>
          </a:xfrm>
          <a:prstGeom prst="rect">
            <a:avLst/>
          </a:prstGeom>
        </p:spPr>
        <p:txBody>
          <a:bodyPr>
            <a:normAutofit fontScale="100000" lnSpcReduction="0"/>
          </a:bodyPr>
          <a:lstStyle>
            <a:lvl1pPr>
              <a:defRPr sz="2800"/>
            </a:lvl1pPr>
          </a:lstStyle>
          <a:p>
            <a:pPr/>
            <a:r>
              <a:t>Case: How Operating Procedures Limit Fluctuations in Fed Funds Rate</a:t>
            </a:r>
          </a:p>
        </p:txBody>
      </p:sp>
      <p:pic>
        <p:nvPicPr>
          <p:cNvPr id="157" name="fig10_05.gif" descr="fig10_05.gif"/>
          <p:cNvPicPr>
            <a:picLocks noChangeAspect="1"/>
          </p:cNvPicPr>
          <p:nvPr/>
        </p:nvPicPr>
        <p:blipFill>
          <a:blip r:embed="rId2">
            <a:extLst/>
          </a:blip>
          <a:stretch>
            <a:fillRect/>
          </a:stretch>
        </p:blipFill>
        <p:spPr>
          <a:xfrm>
            <a:off x="381000" y="2209800"/>
            <a:ext cx="8305800" cy="3990975"/>
          </a:xfrm>
          <a:prstGeom prst="rect">
            <a:avLst/>
          </a:prstGeom>
          <a:ln w="12700">
            <a:miter lim="400000"/>
          </a:ln>
        </p:spPr>
      </p:pic>
      <p:sp>
        <p:nvSpPr>
          <p:cNvPr id="158" name="Figure 10.5 Response to a Change in the Interest Rate on Reserves"/>
          <p:cNvSpPr txBox="1"/>
          <p:nvPr/>
        </p:nvSpPr>
        <p:spPr>
          <a:xfrm>
            <a:off x="381000" y="1295400"/>
            <a:ext cx="80772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Figure 10.5 </a:t>
            </a:r>
            <a:r>
              <a:rPr b="0"/>
              <a:t>Response to a Change in the Interest Rate on Reserves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61" name="Conventional Monetary  Policy Tools"/>
          <p:cNvSpPr txBox="1"/>
          <p:nvPr>
            <p:ph type="title" idx="4294967295"/>
          </p:nvPr>
        </p:nvSpPr>
        <p:spPr>
          <a:xfrm>
            <a:off x="990600" y="-1"/>
            <a:ext cx="7696200" cy="1143002"/>
          </a:xfrm>
          <a:prstGeom prst="rect">
            <a:avLst/>
          </a:prstGeom>
        </p:spPr>
        <p:txBody>
          <a:bodyPr>
            <a:normAutofit fontScale="100000" lnSpcReduction="0"/>
          </a:bodyPr>
          <a:lstStyle/>
          <a:p>
            <a:pPr/>
            <a:r>
              <a:t>Conventional Monetary </a:t>
            </a:r>
            <a:br/>
            <a:r>
              <a:t>Policy Tools</a:t>
            </a:r>
          </a:p>
        </p:txBody>
      </p:sp>
      <p:sp>
        <p:nvSpPr>
          <p:cNvPr id="162" name="We further examine each of the tools in turn to see how the Fed uses them in practice and how useful each tools is."/>
          <p:cNvSpPr txBox="1"/>
          <p:nvPr>
            <p:ph type="body" idx="4294967295"/>
          </p:nvPr>
        </p:nvSpPr>
        <p:spPr>
          <a:xfrm>
            <a:off x="381000" y="1447800"/>
            <a:ext cx="8382000" cy="4648200"/>
          </a:xfrm>
          <a:prstGeom prst="rect">
            <a:avLst/>
          </a:prstGeom>
        </p:spPr>
        <p:txBody>
          <a:bodyPr>
            <a:normAutofit fontScale="100000" lnSpcReduction="0"/>
          </a:bodyPr>
          <a:lstStyle>
            <a:lvl1pPr marL="0" indent="0">
              <a:buSzTx/>
              <a:buNone/>
            </a:lvl1pPr>
          </a:lstStyle>
          <a:p>
            <a:pPr/>
            <a:r>
              <a:t>We further examine each of the tools in turn to see how the Fed uses them in practice and how useful each tools is.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Numero diapositiva"/>
          <p:cNvSpPr txBox="1"/>
          <p:nvPr>
            <p:ph type="sldNum" sz="quarter" idx="2"/>
          </p:nvPr>
        </p:nvSpPr>
        <p:spPr>
          <a:xfrm>
            <a:off x="8229600" y="6553200"/>
            <a:ext cx="281100" cy="53031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4" name="IMG_2299.jpg" descr="IMG_2299.jpg"/>
          <p:cNvPicPr>
            <a:picLocks noChangeAspect="1"/>
          </p:cNvPicPr>
          <p:nvPr/>
        </p:nvPicPr>
        <p:blipFill>
          <a:blip r:embed="rId2">
            <a:extLst/>
          </a:blip>
          <a:stretch>
            <a:fillRect/>
          </a:stretch>
        </p:blipFill>
        <p:spPr>
          <a:xfrm>
            <a:off x="-138758" y="524392"/>
            <a:ext cx="9144001" cy="5413432"/>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65" name="Tools of Monetary Policy:  Open Market Operations"/>
          <p:cNvSpPr txBox="1"/>
          <p:nvPr>
            <p:ph type="title" idx="4294967295"/>
          </p:nvPr>
        </p:nvSpPr>
        <p:spPr>
          <a:xfrm>
            <a:off x="990600" y="-1"/>
            <a:ext cx="7696200" cy="1143002"/>
          </a:xfrm>
          <a:prstGeom prst="rect">
            <a:avLst/>
          </a:prstGeom>
        </p:spPr>
        <p:txBody>
          <a:bodyPr>
            <a:normAutofit fontScale="100000" lnSpcReduction="0"/>
          </a:bodyPr>
          <a:lstStyle/>
          <a:p>
            <a:pPr/>
            <a:r>
              <a:t>Tools of Monetary Policy: </a:t>
            </a:r>
            <a:br/>
            <a:r>
              <a:t>Open Market Operations</a:t>
            </a:r>
          </a:p>
        </p:txBody>
      </p:sp>
      <p:sp>
        <p:nvSpPr>
          <p:cNvPr id="166" name="Open Market Operations…"/>
          <p:cNvSpPr txBox="1"/>
          <p:nvPr>
            <p:ph type="body" idx="4294967295"/>
          </p:nvPr>
        </p:nvSpPr>
        <p:spPr>
          <a:xfrm>
            <a:off x="381000" y="1447800"/>
            <a:ext cx="8382000" cy="4648200"/>
          </a:xfrm>
          <a:prstGeom prst="rect">
            <a:avLst/>
          </a:prstGeom>
        </p:spPr>
        <p:txBody>
          <a:bodyPr>
            <a:normAutofit fontScale="100000" lnSpcReduction="0"/>
          </a:bodyPr>
          <a:lstStyle/>
          <a:p>
            <a:pPr>
              <a:spcBef>
                <a:spcPts val="800"/>
              </a:spcBef>
              <a:buChar char="•"/>
            </a:pPr>
            <a:r>
              <a:t>Open Market Operations</a:t>
            </a:r>
          </a:p>
          <a:p>
            <a:pPr lvl="1" marL="1031875" indent="-574675">
              <a:spcBef>
                <a:spcPts val="800"/>
              </a:spcBef>
              <a:buAutoNum type="arabicPeriod" startAt="1"/>
              <a:defRPr sz="2400"/>
            </a:pPr>
            <a:r>
              <a:t>Dynamic: Change reserves and monetary base</a:t>
            </a:r>
          </a:p>
          <a:p>
            <a:pPr lvl="1" marL="1031875" indent="-574675">
              <a:spcBef>
                <a:spcPts val="800"/>
              </a:spcBef>
              <a:buAutoNum type="arabicPeriod" startAt="1"/>
              <a:defRPr sz="2400"/>
            </a:pPr>
            <a:r>
              <a:t>Defensive: Offset factors affecting reserves, typically uses repos</a:t>
            </a:r>
          </a:p>
          <a:p>
            <a:pPr>
              <a:spcBef>
                <a:spcPts val="800"/>
              </a:spcBef>
              <a:buChar char="•"/>
            </a:pPr>
            <a:r>
              <a:t>Advantages of Open Market Operations</a:t>
            </a:r>
          </a:p>
          <a:p>
            <a:pPr lvl="1" marL="1031875" indent="-574675">
              <a:spcBef>
                <a:spcPts val="800"/>
              </a:spcBef>
              <a:buAutoNum type="arabicPeriod" startAt="1"/>
              <a:defRPr sz="2400"/>
            </a:pPr>
            <a:r>
              <a:t>Fed has complete control</a:t>
            </a:r>
          </a:p>
          <a:p>
            <a:pPr lvl="1" marL="1031875" indent="-574675">
              <a:spcBef>
                <a:spcPts val="800"/>
              </a:spcBef>
              <a:buAutoNum type="arabicPeriod" startAt="1"/>
              <a:defRPr sz="2400"/>
            </a:pPr>
            <a:r>
              <a:t>Flexible and precise</a:t>
            </a:r>
          </a:p>
          <a:p>
            <a:pPr lvl="1" marL="1031875" indent="-574675">
              <a:spcBef>
                <a:spcPts val="800"/>
              </a:spcBef>
              <a:buAutoNum type="arabicPeriod" startAt="1"/>
              <a:defRPr sz="2400"/>
            </a:pPr>
            <a:r>
              <a:t>Easily reversed</a:t>
            </a:r>
          </a:p>
          <a:p>
            <a:pPr lvl="1" marL="1031875" indent="-574675">
              <a:spcBef>
                <a:spcPts val="800"/>
              </a:spcBef>
              <a:buAutoNum type="arabicPeriod" startAt="1"/>
              <a:defRPr sz="2400"/>
            </a:pPr>
            <a:r>
              <a:t>Implemented quickly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69" name="Inside the Fed:  A Day at the Trading Desk"/>
          <p:cNvSpPr txBox="1"/>
          <p:nvPr>
            <p:ph type="title" idx="4294967295"/>
          </p:nvPr>
        </p:nvSpPr>
        <p:spPr>
          <a:xfrm>
            <a:off x="990600" y="-1"/>
            <a:ext cx="7696200" cy="1143002"/>
          </a:xfrm>
          <a:prstGeom prst="rect">
            <a:avLst/>
          </a:prstGeom>
        </p:spPr>
        <p:txBody>
          <a:bodyPr>
            <a:normAutofit fontScale="100000" lnSpcReduction="0"/>
          </a:bodyPr>
          <a:lstStyle/>
          <a:p>
            <a:pPr>
              <a:defRPr sz="3000"/>
            </a:pPr>
            <a:r>
              <a:t>Inside the Fed: </a:t>
            </a:r>
            <a:br/>
            <a:r>
              <a:t>A Day at the Trading Desk</a:t>
            </a:r>
          </a:p>
        </p:txBody>
      </p:sp>
      <p:sp>
        <p:nvSpPr>
          <p:cNvPr id="170" name="The staff reviews the activities of the prior day and issue forecasts of factors affecting the supply and demand  for reserves.…"/>
          <p:cNvSpPr txBox="1"/>
          <p:nvPr>
            <p:ph type="body" idx="4294967295"/>
          </p:nvPr>
        </p:nvSpPr>
        <p:spPr>
          <a:xfrm>
            <a:off x="381000" y="1447800"/>
            <a:ext cx="8382000" cy="4648200"/>
          </a:xfrm>
          <a:prstGeom prst="rect">
            <a:avLst/>
          </a:prstGeom>
        </p:spPr>
        <p:txBody>
          <a:bodyPr>
            <a:normAutofit fontScale="100000" lnSpcReduction="0"/>
          </a:bodyPr>
          <a:lstStyle/>
          <a:p>
            <a:pPr>
              <a:spcBef>
                <a:spcPts val="800"/>
              </a:spcBef>
              <a:buChar char="•"/>
              <a:defRPr sz="2200"/>
            </a:pPr>
            <a:r>
              <a:t>The staff reviews the activities of the prior day and issue forecasts of factors affecting the supply and demand </a:t>
            </a:r>
            <a:br/>
            <a:r>
              <a:t>for reserves.</a:t>
            </a:r>
          </a:p>
          <a:p>
            <a:pPr>
              <a:spcBef>
                <a:spcPts val="800"/>
              </a:spcBef>
              <a:buChar char="•"/>
              <a:defRPr sz="2200"/>
            </a:pPr>
            <a:r>
              <a:t>This information is used to determine reserve changes needed to obtain a desired fed funds rate.</a:t>
            </a:r>
          </a:p>
          <a:p>
            <a:pPr>
              <a:spcBef>
                <a:spcPts val="800"/>
              </a:spcBef>
              <a:buChar char="•"/>
              <a:defRPr sz="2200"/>
            </a:pPr>
            <a:r>
              <a:t>Government securities dealers are contacted to better determine the condition of the market.</a:t>
            </a:r>
          </a:p>
          <a:p>
            <a:pPr>
              <a:spcBef>
                <a:spcPts val="800"/>
              </a:spcBef>
              <a:buChar char="•"/>
              <a:defRPr sz="2200"/>
            </a:pPr>
            <a:r>
              <a:t>Projections are compared with the Monetary Affairs Division of the BOG, and a course of action is determined.</a:t>
            </a:r>
          </a:p>
          <a:p>
            <a:pPr>
              <a:spcBef>
                <a:spcPts val="800"/>
              </a:spcBef>
              <a:buChar char="•"/>
              <a:defRPr sz="2200"/>
            </a:pPr>
            <a:r>
              <a:t>Once the plan is approved, the desk carries out the required trades, via the TRAPS system.</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73" name="Inside the Fed:  A Day at the Trading Desk"/>
          <p:cNvSpPr txBox="1"/>
          <p:nvPr>
            <p:ph type="title" idx="4294967295"/>
          </p:nvPr>
        </p:nvSpPr>
        <p:spPr>
          <a:xfrm>
            <a:off x="990600" y="-1"/>
            <a:ext cx="7696200" cy="1143002"/>
          </a:xfrm>
          <a:prstGeom prst="rect">
            <a:avLst/>
          </a:prstGeom>
        </p:spPr>
        <p:txBody>
          <a:bodyPr>
            <a:normAutofit fontScale="100000" lnSpcReduction="0"/>
          </a:bodyPr>
          <a:lstStyle/>
          <a:p>
            <a:pPr>
              <a:defRPr sz="3000"/>
            </a:pPr>
            <a:r>
              <a:t>Inside the Fed: </a:t>
            </a:r>
            <a:br/>
            <a:r>
              <a:t>A Day at the Trading Desk</a:t>
            </a:r>
          </a:p>
        </p:txBody>
      </p:sp>
      <p:sp>
        <p:nvSpPr>
          <p:cNvPr id="174" name="The trading desk typically uses two types of transactions to implement their strategy:…"/>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The trading desk typically uses two types of transactions to implement their strategy:</a:t>
            </a:r>
          </a:p>
          <a:p>
            <a:pPr lvl="1" marL="742950" indent="-285750">
              <a:spcBef>
                <a:spcPts val="0"/>
              </a:spcBef>
              <a:buFont typeface="Arial"/>
              <a:buChar char="─"/>
              <a:defRPr b="1" sz="2400"/>
            </a:pPr>
            <a:r>
              <a:t>Repurchase agreements</a:t>
            </a:r>
            <a:r>
              <a:rPr b="0"/>
              <a:t>: the Fed purchases securities, but agrees to sell them back within about 15 days. So, the desired effect is reversed when the Fed sells the securities back—good for taking defense strategies that will reverse.</a:t>
            </a:r>
          </a:p>
          <a:p>
            <a:pPr lvl="1" marL="742950" indent="-285750">
              <a:spcBef>
                <a:spcPts val="0"/>
              </a:spcBef>
              <a:buFont typeface="Arial"/>
              <a:buChar char="─"/>
              <a:defRPr b="1" sz="2400"/>
            </a:pPr>
            <a:r>
              <a:t>Matched sale-purchase transaction</a:t>
            </a:r>
            <a:r>
              <a:rPr b="0"/>
              <a:t>: essentially a reverse repro, where the Fed sells securities, but agrees to buy them back.</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77" name="Tools of Monetary Policy: Discount Policy"/>
          <p:cNvSpPr txBox="1"/>
          <p:nvPr>
            <p:ph type="title" idx="4294967295"/>
          </p:nvPr>
        </p:nvSpPr>
        <p:spPr>
          <a:xfrm>
            <a:off x="990600" y="-1"/>
            <a:ext cx="7696200" cy="1143002"/>
          </a:xfrm>
          <a:prstGeom prst="rect">
            <a:avLst/>
          </a:prstGeom>
        </p:spPr>
        <p:txBody>
          <a:bodyPr>
            <a:normAutofit fontScale="100000" lnSpcReduction="0"/>
          </a:bodyPr>
          <a:lstStyle/>
          <a:p>
            <a:pPr/>
            <a:r>
              <a:t>Tools of Monetary Policy: Discount Policy</a:t>
            </a:r>
          </a:p>
        </p:txBody>
      </p:sp>
      <p:sp>
        <p:nvSpPr>
          <p:cNvPr id="178" name="The Fed’s discount loans, through the discount window, are:…"/>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The Fed</a:t>
            </a:r>
            <a:r>
              <a:t>’</a:t>
            </a:r>
            <a:r>
              <a:t>s discount loans, through the </a:t>
            </a:r>
            <a:r>
              <a:rPr b="1"/>
              <a:t>discount window</a:t>
            </a:r>
            <a:r>
              <a:t>, are:</a:t>
            </a:r>
          </a:p>
          <a:p>
            <a:pPr lvl="1" marL="742950" indent="-285750">
              <a:spcBef>
                <a:spcPts val="0"/>
              </a:spcBef>
              <a:buFont typeface="Arial"/>
              <a:buChar char="─"/>
              <a:defRPr sz="2400"/>
            </a:pPr>
            <a:r>
              <a:t>Primary Credit: Healthy banks borrow as they wish from the primary credit facility or </a:t>
            </a:r>
            <a:r>
              <a:rPr b="1"/>
              <a:t>standing lending facility</a:t>
            </a:r>
            <a:r>
              <a:t>.</a:t>
            </a:r>
          </a:p>
          <a:p>
            <a:pPr lvl="1" marL="742950" indent="-285750">
              <a:spcBef>
                <a:spcPts val="0"/>
              </a:spcBef>
              <a:buFont typeface="Arial"/>
              <a:buChar char="─"/>
              <a:defRPr sz="2400"/>
            </a:pPr>
            <a:r>
              <a:t>Secondary Credit: Given to troubled banks experiencing liquidity problems.</a:t>
            </a:r>
          </a:p>
          <a:p>
            <a:pPr lvl="1" marL="742950" indent="-285750">
              <a:spcBef>
                <a:spcPts val="0"/>
              </a:spcBef>
              <a:buFont typeface="Arial"/>
              <a:buChar char="─"/>
              <a:defRPr sz="2400"/>
            </a:pPr>
            <a:r>
              <a:t>Seasonal Credit: Designed for small, regional banks that have seasonal patterns of deposits.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81" name="Tools of Monetary Policy: Discount Policy"/>
          <p:cNvSpPr txBox="1"/>
          <p:nvPr>
            <p:ph type="title" idx="4294967295"/>
          </p:nvPr>
        </p:nvSpPr>
        <p:spPr>
          <a:xfrm>
            <a:off x="990600" y="-1"/>
            <a:ext cx="7696200" cy="1143002"/>
          </a:xfrm>
          <a:prstGeom prst="rect">
            <a:avLst/>
          </a:prstGeom>
        </p:spPr>
        <p:txBody>
          <a:bodyPr>
            <a:normAutofit fontScale="100000" lnSpcReduction="0"/>
          </a:bodyPr>
          <a:lstStyle/>
          <a:p>
            <a:pPr/>
            <a:r>
              <a:t>Tools of Monetary Policy: Discount Policy</a:t>
            </a:r>
          </a:p>
        </p:txBody>
      </p:sp>
      <p:sp>
        <p:nvSpPr>
          <p:cNvPr id="182" name="Lender of Last Resort Function…"/>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Lender of Last Resort Function</a:t>
            </a:r>
          </a:p>
          <a:p>
            <a:pPr lvl="1" marL="742950" indent="-285750">
              <a:spcBef>
                <a:spcPts val="0"/>
              </a:spcBef>
              <a:buFont typeface="Arial"/>
              <a:buChar char="─"/>
              <a:defRPr sz="2400"/>
            </a:pPr>
            <a:r>
              <a:t>To prevent banking panics </a:t>
            </a:r>
          </a:p>
          <a:p>
            <a:pPr lvl="1" marL="742950" indent="-285750">
              <a:spcBef>
                <a:spcPts val="0"/>
              </a:spcBef>
              <a:buFont typeface="Arial"/>
              <a:buChar char="─"/>
              <a:defRPr sz="2400"/>
            </a:pPr>
            <a:r>
              <a:t>Example: Continental Illinois</a:t>
            </a:r>
          </a:p>
          <a:p>
            <a:pPr>
              <a:spcBef>
                <a:spcPts val="1200"/>
              </a:spcBef>
              <a:buChar char="•"/>
            </a:pPr>
            <a:r>
              <a:t>Really needed? What about the FDIC?</a:t>
            </a:r>
          </a:p>
          <a:p>
            <a:pPr lvl="1" marL="742950" indent="-285750">
              <a:spcBef>
                <a:spcPts val="0"/>
              </a:spcBef>
              <a:buFont typeface="Arial"/>
              <a:buChar char="─"/>
              <a:defRPr sz="2400"/>
            </a:pPr>
            <a:r>
              <a:t>Problem 1: FDIC only has about 1% of deposits in the insurance trust</a:t>
            </a:r>
          </a:p>
          <a:p>
            <a:pPr lvl="1" marL="742950" indent="-285750">
              <a:spcBef>
                <a:spcPts val="0"/>
              </a:spcBef>
              <a:buFont typeface="Arial"/>
              <a:buChar char="─"/>
              <a:defRPr sz="2400"/>
            </a:pPr>
            <a:r>
              <a:t>Problem 2: over $1.1 trillion are large deposits not insured by the FDIC</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85" name="Tools of Monetary Policy: Discount Policy"/>
          <p:cNvSpPr txBox="1"/>
          <p:nvPr>
            <p:ph type="title" idx="4294967295"/>
          </p:nvPr>
        </p:nvSpPr>
        <p:spPr>
          <a:xfrm>
            <a:off x="990600" y="-1"/>
            <a:ext cx="7696200" cy="1143002"/>
          </a:xfrm>
          <a:prstGeom prst="rect">
            <a:avLst/>
          </a:prstGeom>
        </p:spPr>
        <p:txBody>
          <a:bodyPr>
            <a:normAutofit fontScale="100000" lnSpcReduction="0"/>
          </a:bodyPr>
          <a:lstStyle/>
          <a:p>
            <a:pPr/>
            <a:r>
              <a:t>Tools of Monetary Policy: Discount Policy</a:t>
            </a:r>
          </a:p>
        </p:txBody>
      </p:sp>
      <p:sp>
        <p:nvSpPr>
          <p:cNvPr id="186" name="Lender of Last Resort Function…"/>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Lender of Last Resort Function</a:t>
            </a:r>
          </a:p>
          <a:p>
            <a:pPr lvl="1" marL="742950" indent="-285750">
              <a:spcBef>
                <a:spcPts val="0"/>
              </a:spcBef>
              <a:buFont typeface="Arial"/>
              <a:buChar char="─"/>
              <a:defRPr sz="2400"/>
            </a:pPr>
            <a:r>
              <a:t>Can also help avoid panics</a:t>
            </a:r>
          </a:p>
          <a:p>
            <a:pPr lvl="2" marL="1143000" indent="-228600">
              <a:spcBef>
                <a:spcPts val="0"/>
              </a:spcBef>
              <a:defRPr sz="2000"/>
            </a:pPr>
            <a:r>
              <a:t>Ex: Market crash in 1987 and terrorist attacks in 2001 - bad events, but no real panic in our financial system</a:t>
            </a:r>
          </a:p>
          <a:p>
            <a:pPr>
              <a:buChar char="•"/>
            </a:pPr>
            <a:r>
              <a:t>But there are costs!</a:t>
            </a:r>
          </a:p>
          <a:p>
            <a:pPr lvl="1" marL="742950" indent="-285750">
              <a:spcBef>
                <a:spcPts val="0"/>
              </a:spcBef>
              <a:buFont typeface="Arial"/>
              <a:buChar char="─"/>
              <a:defRPr sz="2400"/>
            </a:pPr>
            <a:r>
              <a:t>Banks and other financial institutions may take on more risk (moral hazard) knowing the Fed will come to the rescue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89" name="Reserve Requirements"/>
          <p:cNvSpPr txBox="1"/>
          <p:nvPr>
            <p:ph type="title" idx="4294967295"/>
          </p:nvPr>
        </p:nvSpPr>
        <p:spPr>
          <a:xfrm>
            <a:off x="990600" y="-1"/>
            <a:ext cx="7696200" cy="1143002"/>
          </a:xfrm>
          <a:prstGeom prst="rect">
            <a:avLst/>
          </a:prstGeom>
        </p:spPr>
        <p:txBody>
          <a:bodyPr>
            <a:normAutofit fontScale="100000" lnSpcReduction="0"/>
          </a:bodyPr>
          <a:lstStyle/>
          <a:p>
            <a:pPr/>
            <a:r>
              <a:t>Reserve Requirements</a:t>
            </a:r>
          </a:p>
        </p:txBody>
      </p:sp>
      <p:sp>
        <p:nvSpPr>
          <p:cNvPr id="190" name="Reserve Requirements are requirements put on financial institutions to hold liquid (vault) cash again checkable deposits.…"/>
          <p:cNvSpPr txBox="1"/>
          <p:nvPr>
            <p:ph type="body" idx="4294967295"/>
          </p:nvPr>
        </p:nvSpPr>
        <p:spPr>
          <a:xfrm>
            <a:off x="381000" y="1447800"/>
            <a:ext cx="8382000" cy="4648200"/>
          </a:xfrm>
          <a:prstGeom prst="rect">
            <a:avLst/>
          </a:prstGeom>
        </p:spPr>
        <p:txBody>
          <a:bodyPr>
            <a:normAutofit fontScale="100000" lnSpcReduction="0"/>
          </a:bodyPr>
          <a:lstStyle/>
          <a:p>
            <a:pPr marL="0" indent="0">
              <a:spcBef>
                <a:spcPts val="500"/>
              </a:spcBef>
              <a:buSzTx/>
              <a:buNone/>
              <a:defRPr sz="2400"/>
            </a:pPr>
            <a:r>
              <a:t>Reserve Requirements are requirements put on financial institutions to hold liquid (vault) cash again checkable deposits.</a:t>
            </a:r>
          </a:p>
          <a:p>
            <a:pPr marL="0" indent="0">
              <a:spcBef>
                <a:spcPts val="800"/>
              </a:spcBef>
              <a:buChar char="•"/>
              <a:defRPr sz="2400"/>
            </a:pPr>
            <a:r>
              <a:t>Everyone subject to the same rule for checkable deposits:</a:t>
            </a:r>
          </a:p>
          <a:p>
            <a:pPr lvl="1" marL="742950" indent="-285750">
              <a:spcBef>
                <a:spcPts val="0"/>
              </a:spcBef>
              <a:buFont typeface="Arial"/>
              <a:buChar char="─"/>
              <a:defRPr sz="2000"/>
            </a:pPr>
            <a:r>
              <a:t>3% of first $48.3M, 10% above $48.3M</a:t>
            </a:r>
          </a:p>
          <a:p>
            <a:pPr lvl="1" marL="742950" indent="-285750">
              <a:spcBef>
                <a:spcPts val="0"/>
              </a:spcBef>
              <a:buFont typeface="Arial"/>
              <a:buChar char="─"/>
              <a:defRPr sz="2000"/>
            </a:pPr>
            <a:r>
              <a:t>Fed can change the 10%</a:t>
            </a:r>
          </a:p>
          <a:p>
            <a:pPr marL="0" indent="0">
              <a:spcBef>
                <a:spcPts val="800"/>
              </a:spcBef>
              <a:buChar char="•"/>
              <a:defRPr sz="2400"/>
            </a:pPr>
            <a:r>
              <a:t>Rarely used as a tool</a:t>
            </a:r>
          </a:p>
          <a:p>
            <a:pPr lvl="1" marL="742950" indent="-285750">
              <a:spcBef>
                <a:spcPts val="0"/>
              </a:spcBef>
              <a:buFont typeface="Arial"/>
              <a:buChar char="─"/>
              <a:defRPr sz="2000"/>
            </a:pPr>
            <a:r>
              <a:t>Raising causes liquidity problems for banks</a:t>
            </a:r>
          </a:p>
          <a:p>
            <a:pPr lvl="1" marL="742950" indent="-285750">
              <a:spcBef>
                <a:spcPts val="0"/>
              </a:spcBef>
              <a:buFont typeface="Arial"/>
              <a:buChar char="─"/>
              <a:defRPr sz="2000"/>
            </a:pPr>
            <a:r>
              <a:t>Makes liquidity management unnecessarily difficult</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93" name="Fed Stabilization"/>
          <p:cNvSpPr txBox="1"/>
          <p:nvPr>
            <p:ph type="title" idx="4294967295"/>
          </p:nvPr>
        </p:nvSpPr>
        <p:spPr>
          <a:xfrm>
            <a:off x="990600" y="-1"/>
            <a:ext cx="7696200" cy="1143002"/>
          </a:xfrm>
          <a:prstGeom prst="rect">
            <a:avLst/>
          </a:prstGeom>
        </p:spPr>
        <p:txBody>
          <a:bodyPr>
            <a:normAutofit fontScale="100000" lnSpcReduction="0"/>
          </a:bodyPr>
          <a:lstStyle/>
          <a:p>
            <a:pPr/>
            <a:r>
              <a:t>Fed Stabilization</a:t>
            </a:r>
          </a:p>
        </p:txBody>
      </p:sp>
      <p:sp>
        <p:nvSpPr>
          <p:cNvPr id="194" name="The Global Financial Crisis challenged the Fed’s ability to stabilize the economy:…"/>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The Global Financial Crisis challenged the Fed</a:t>
            </a:r>
            <a:r>
              <a:t>’</a:t>
            </a:r>
            <a:r>
              <a:t>s ability to stabilize the economy:</a:t>
            </a:r>
          </a:p>
          <a:p>
            <a:pPr marL="0" indent="0">
              <a:buChar char="•"/>
            </a:pPr>
            <a:r>
              <a:t>Financial system seized</a:t>
            </a:r>
          </a:p>
          <a:p>
            <a:pPr marL="0" indent="0">
              <a:buChar char="•"/>
            </a:pPr>
            <a:r>
              <a:t>Zero-lower-bound problem – could take rates below zero</a:t>
            </a:r>
          </a:p>
          <a:p>
            <a:pPr marL="0" indent="0">
              <a:buSzTx/>
              <a:buNone/>
            </a:pPr>
            <a:r>
              <a:t>The problems called for the use of nonconventional tools.</a:t>
            </a:r>
          </a:p>
        </p:txBody>
      </p:sp>
      <p:sp>
        <p:nvSpPr>
          <p:cNvPr id="195"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198" name="Liquidity Provisions"/>
          <p:cNvSpPr txBox="1"/>
          <p:nvPr>
            <p:ph type="title" idx="4294967295"/>
          </p:nvPr>
        </p:nvSpPr>
        <p:spPr>
          <a:xfrm>
            <a:off x="990600" y="-1"/>
            <a:ext cx="7696200" cy="1143002"/>
          </a:xfrm>
          <a:prstGeom prst="rect">
            <a:avLst/>
          </a:prstGeom>
        </p:spPr>
        <p:txBody>
          <a:bodyPr>
            <a:normAutofit fontScale="100000" lnSpcReduction="0"/>
          </a:bodyPr>
          <a:lstStyle/>
          <a:p>
            <a:pPr/>
            <a:r>
              <a:t>Liquidity Provisions</a:t>
            </a:r>
          </a:p>
        </p:txBody>
      </p:sp>
      <p:sp>
        <p:nvSpPr>
          <p:cNvPr id="199" name="Discount windows expansion – discount rate lowered several times.…"/>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Discount windows expansion – discount rate lowered several times.</a:t>
            </a:r>
          </a:p>
          <a:p>
            <a:pPr>
              <a:buChar char="•"/>
            </a:pPr>
            <a:r>
              <a:t>Term auction facility – another loan facility, offering another $400 billion to institutions.</a:t>
            </a:r>
          </a:p>
          <a:p>
            <a:pPr>
              <a:buChar char="•"/>
            </a:pPr>
            <a:r>
              <a:t>New lending programs – included lending to IBs, and lending to promote purchase of asset-backed securities.</a:t>
            </a:r>
          </a:p>
        </p:txBody>
      </p:sp>
      <p:sp>
        <p:nvSpPr>
          <p:cNvPr id="200"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03" name="Asset Purchases  (Quantitative Easing)"/>
          <p:cNvSpPr txBox="1"/>
          <p:nvPr>
            <p:ph type="title" idx="4294967295"/>
          </p:nvPr>
        </p:nvSpPr>
        <p:spPr>
          <a:xfrm>
            <a:off x="990600" y="-1"/>
            <a:ext cx="7696200" cy="1143002"/>
          </a:xfrm>
          <a:prstGeom prst="rect">
            <a:avLst/>
          </a:prstGeom>
        </p:spPr>
        <p:txBody>
          <a:bodyPr>
            <a:normAutofit fontScale="100000" lnSpcReduction="0"/>
          </a:bodyPr>
          <a:lstStyle/>
          <a:p>
            <a:pPr/>
            <a:r>
              <a:t>Asset Purchases </a:t>
            </a:r>
            <a:br/>
            <a:r>
              <a:t>(Quantitative Easing)</a:t>
            </a:r>
          </a:p>
        </p:txBody>
      </p:sp>
      <p:sp>
        <p:nvSpPr>
          <p:cNvPr id="204" name="Nov 2008 – QE1 established, purchasing $1.25 trillion in MBSs.…"/>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Nov 2008 – QE1 established, purchasing $1.25 trillion in MBSs.</a:t>
            </a:r>
          </a:p>
          <a:p>
            <a:pPr>
              <a:buChar char="•"/>
            </a:pPr>
            <a:r>
              <a:t>Nov 2010 – QE2, Fed purchases $600 billion in Treasuries, lower long-term rates.</a:t>
            </a:r>
          </a:p>
          <a:p>
            <a:pPr>
              <a:buChar char="•"/>
            </a:pPr>
            <a:r>
              <a:t>Sept 2012 – QE3, Fed commits to buying $40 billion in MBSs each month.</a:t>
            </a:r>
          </a:p>
        </p:txBody>
      </p:sp>
      <p:sp>
        <p:nvSpPr>
          <p:cNvPr id="205"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Numero diapositiva"/>
          <p:cNvSpPr txBox="1"/>
          <p:nvPr>
            <p:ph type="sldNum" sz="quarter" idx="2"/>
          </p:nvPr>
        </p:nvSpPr>
        <p:spPr>
          <a:xfrm>
            <a:off x="8229600" y="6553200"/>
            <a:ext cx="281100" cy="53031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7" name="IMG_2311.jpg" descr="IMG_2311.jpg"/>
          <p:cNvPicPr>
            <a:picLocks noChangeAspect="1"/>
          </p:cNvPicPr>
          <p:nvPr/>
        </p:nvPicPr>
        <p:blipFill>
          <a:blip r:embed="rId2">
            <a:extLst/>
          </a:blip>
          <a:stretch>
            <a:fillRect/>
          </a:stretch>
        </p:blipFill>
        <p:spPr>
          <a:xfrm>
            <a:off x="-309712" y="-244639"/>
            <a:ext cx="9144001" cy="617739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08" name="Quantitative Easing  v. Credit Easing"/>
          <p:cNvSpPr txBox="1"/>
          <p:nvPr>
            <p:ph type="title" idx="4294967295"/>
          </p:nvPr>
        </p:nvSpPr>
        <p:spPr>
          <a:xfrm>
            <a:off x="990600" y="-1"/>
            <a:ext cx="7696200" cy="1143002"/>
          </a:xfrm>
          <a:prstGeom prst="rect">
            <a:avLst/>
          </a:prstGeom>
        </p:spPr>
        <p:txBody>
          <a:bodyPr>
            <a:normAutofit fontScale="100000" lnSpcReduction="0"/>
          </a:bodyPr>
          <a:lstStyle/>
          <a:p>
            <a:pPr/>
            <a:r>
              <a:t>Quantitative Easing </a:t>
            </a:r>
            <a:br/>
            <a:r>
              <a:t>v. Credit Easing</a:t>
            </a:r>
          </a:p>
        </p:txBody>
      </p:sp>
      <p:sp>
        <p:nvSpPr>
          <p:cNvPr id="209" name="QE programs dramatically increases the Fed’s balance sheet.…"/>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QE programs dramatically increases the Fed</a:t>
            </a:r>
            <a:r>
              <a:t>’</a:t>
            </a:r>
            <a:r>
              <a:t>s balance sheet.</a:t>
            </a:r>
          </a:p>
          <a:p>
            <a:pPr>
              <a:buChar char="•"/>
            </a:pPr>
            <a:r>
              <a:t>Power force to stimulate the economy, but perhaps also lead to inflation?</a:t>
            </a:r>
          </a:p>
        </p:txBody>
      </p:sp>
      <p:sp>
        <p:nvSpPr>
          <p:cNvPr id="210"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13" name="Nonconventional Tools and Quantitative Easing"/>
          <p:cNvSpPr txBox="1"/>
          <p:nvPr>
            <p:ph type="title" idx="4294967295"/>
          </p:nvPr>
        </p:nvSpPr>
        <p:spPr>
          <a:xfrm>
            <a:off x="990600" y="-1"/>
            <a:ext cx="7696200" cy="1143002"/>
          </a:xfrm>
          <a:prstGeom prst="rect">
            <a:avLst/>
          </a:prstGeom>
        </p:spPr>
        <p:txBody>
          <a:bodyPr>
            <a:normAutofit fontScale="100000" lnSpcReduction="0"/>
          </a:bodyPr>
          <a:lstStyle/>
          <a:p>
            <a:pPr/>
            <a:r>
              <a:t>Nonconventional Tools</a:t>
            </a:r>
            <a:br/>
            <a:r>
              <a:t>and Quantitative Easing</a:t>
            </a:r>
          </a:p>
        </p:txBody>
      </p:sp>
      <p:pic>
        <p:nvPicPr>
          <p:cNvPr id="214" name="fig10_07.gif" descr="fig10_07.gif"/>
          <p:cNvPicPr>
            <a:picLocks noChangeAspect="1"/>
          </p:cNvPicPr>
          <p:nvPr/>
        </p:nvPicPr>
        <p:blipFill>
          <a:blip r:embed="rId2">
            <a:extLst/>
          </a:blip>
          <a:stretch>
            <a:fillRect/>
          </a:stretch>
        </p:blipFill>
        <p:spPr>
          <a:xfrm>
            <a:off x="1143000" y="2138362"/>
            <a:ext cx="6781800" cy="4186238"/>
          </a:xfrm>
          <a:prstGeom prst="rect">
            <a:avLst/>
          </a:prstGeom>
          <a:ln w="12700">
            <a:miter lim="400000"/>
          </a:ln>
        </p:spPr>
      </p:pic>
      <p:sp>
        <p:nvSpPr>
          <p:cNvPr id="215" name="Figure 10.7 The Expansion of the Federal Reserve’s Balance Sheet During and After the Global Financial Crisis"/>
          <p:cNvSpPr txBox="1"/>
          <p:nvPr/>
        </p:nvSpPr>
        <p:spPr>
          <a:xfrm>
            <a:off x="685800" y="1295400"/>
            <a:ext cx="7618413"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600"/>
            </a:pPr>
            <a:r>
              <a:t>Figure 10.7 </a:t>
            </a:r>
            <a:r>
              <a:rPr b="0"/>
              <a:t>The Expansion of the Federal Reserve’s Balance Sheet During and After the Global Financial Crisis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18" name="Quantitative Easing vs. Credit Easing"/>
          <p:cNvSpPr txBox="1"/>
          <p:nvPr>
            <p:ph type="title" idx="4294967295"/>
          </p:nvPr>
        </p:nvSpPr>
        <p:spPr>
          <a:xfrm>
            <a:off x="990600" y="-1"/>
            <a:ext cx="7696200" cy="1143002"/>
          </a:xfrm>
          <a:prstGeom prst="rect">
            <a:avLst/>
          </a:prstGeom>
        </p:spPr>
        <p:txBody>
          <a:bodyPr>
            <a:normAutofit fontScale="100000" lnSpcReduction="0"/>
          </a:bodyPr>
          <a:lstStyle/>
          <a:p>
            <a:pPr/>
            <a:r>
              <a:t>Quantitative Easing</a:t>
            </a:r>
            <a:br/>
            <a:r>
              <a:t>vs. Credit Easing</a:t>
            </a:r>
          </a:p>
        </p:txBody>
      </p:sp>
      <p:sp>
        <p:nvSpPr>
          <p:cNvPr id="219" name="Quantitative Easing v. Credit Easing…"/>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Quantitative Easing v. Credit Easing</a:t>
            </a:r>
          </a:p>
          <a:p>
            <a:pPr marL="0" indent="0">
              <a:buChar char="•"/>
            </a:pPr>
            <a:r>
              <a:t>However, short-term rate is already near zero – not clear further action helps.</a:t>
            </a:r>
          </a:p>
          <a:p>
            <a:pPr marL="0" indent="0">
              <a:buChar char="•"/>
            </a:pPr>
            <a:r>
              <a:t>Banks are not lending</a:t>
            </a:r>
          </a:p>
          <a:p>
            <a:pPr marL="0" indent="0">
              <a:buChar char="•"/>
            </a:pPr>
            <a:r>
              <a:t>Money supply did not expand</a:t>
            </a:r>
          </a:p>
        </p:txBody>
      </p:sp>
      <p:sp>
        <p:nvSpPr>
          <p:cNvPr id="220"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23" name="Quantitative Easing vs. Credit Easing"/>
          <p:cNvSpPr txBox="1"/>
          <p:nvPr>
            <p:ph type="title" idx="4294967295"/>
          </p:nvPr>
        </p:nvSpPr>
        <p:spPr>
          <a:xfrm>
            <a:off x="990600" y="-1"/>
            <a:ext cx="7696200" cy="1143002"/>
          </a:xfrm>
          <a:prstGeom prst="rect">
            <a:avLst/>
          </a:prstGeom>
        </p:spPr>
        <p:txBody>
          <a:bodyPr>
            <a:normAutofit fontScale="100000" lnSpcReduction="0"/>
          </a:bodyPr>
          <a:lstStyle/>
          <a:p>
            <a:pPr/>
            <a:r>
              <a:t>Quantitative Easing</a:t>
            </a:r>
            <a:br/>
            <a:r>
              <a:t>vs. Credit Easing</a:t>
            </a:r>
          </a:p>
        </p:txBody>
      </p:sp>
      <p:sp>
        <p:nvSpPr>
          <p:cNvPr id="224" name="Fed Chairman Ben Bernanke argues that the Fed has been engaged in credit easing, actions to impact credit markets.…"/>
          <p:cNvSpPr txBox="1"/>
          <p:nvPr>
            <p:ph type="body" idx="4294967295"/>
          </p:nvPr>
        </p:nvSpPr>
        <p:spPr>
          <a:xfrm>
            <a:off x="381000" y="1447800"/>
            <a:ext cx="8382000" cy="4648200"/>
          </a:xfrm>
          <a:prstGeom prst="rect">
            <a:avLst/>
          </a:prstGeom>
        </p:spPr>
        <p:txBody>
          <a:bodyPr>
            <a:normAutofit fontScale="100000" lnSpcReduction="0"/>
          </a:bodyPr>
          <a:lstStyle/>
          <a:p>
            <a:pPr>
              <a:buSzPct val="120000"/>
              <a:buChar char="•"/>
            </a:pPr>
            <a:r>
              <a:t>Fed Chairman Ben Bernanke argues that the Fed has been engaged in </a:t>
            </a:r>
            <a:r>
              <a:rPr b="1"/>
              <a:t>credit easing</a:t>
            </a:r>
            <a:r>
              <a:t>, actions to impact credit markets.</a:t>
            </a:r>
          </a:p>
          <a:p>
            <a:pPr>
              <a:buSzPct val="120000"/>
              <a:buChar char="•"/>
            </a:pPr>
            <a:r>
              <a:t>How does this work?</a:t>
            </a:r>
          </a:p>
        </p:txBody>
      </p:sp>
      <p:sp>
        <p:nvSpPr>
          <p:cNvPr id="225"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28" name="Quantitative Easing vs. Credit Easing"/>
          <p:cNvSpPr txBox="1"/>
          <p:nvPr>
            <p:ph type="title" idx="4294967295"/>
          </p:nvPr>
        </p:nvSpPr>
        <p:spPr>
          <a:xfrm>
            <a:off x="990600" y="-1"/>
            <a:ext cx="7696200" cy="1143002"/>
          </a:xfrm>
          <a:prstGeom prst="rect">
            <a:avLst/>
          </a:prstGeom>
        </p:spPr>
        <p:txBody>
          <a:bodyPr>
            <a:normAutofit fontScale="100000" lnSpcReduction="0"/>
          </a:bodyPr>
          <a:lstStyle/>
          <a:p>
            <a:pPr/>
            <a:r>
              <a:t>Quantitative Easing</a:t>
            </a:r>
            <a:br/>
            <a:r>
              <a:t>vs. Credit Easing</a:t>
            </a:r>
          </a:p>
        </p:txBody>
      </p:sp>
      <p:sp>
        <p:nvSpPr>
          <p:cNvPr id="229" name="Liquidity can help unfreeze markets that have seized.…"/>
          <p:cNvSpPr txBox="1"/>
          <p:nvPr>
            <p:ph type="body" idx="4294967295"/>
          </p:nvPr>
        </p:nvSpPr>
        <p:spPr>
          <a:xfrm>
            <a:off x="381000" y="1447800"/>
            <a:ext cx="8382000" cy="4648200"/>
          </a:xfrm>
          <a:prstGeom prst="rect">
            <a:avLst/>
          </a:prstGeom>
        </p:spPr>
        <p:txBody>
          <a:bodyPr>
            <a:normAutofit fontScale="100000" lnSpcReduction="0"/>
          </a:bodyPr>
          <a:lstStyle/>
          <a:p>
            <a:pPr>
              <a:buSzPct val="120000"/>
              <a:buChar char="•"/>
            </a:pPr>
            <a:r>
              <a:t>Liquidity can help unfreeze markets that have seized.</a:t>
            </a:r>
          </a:p>
          <a:p>
            <a:pPr>
              <a:buSzPct val="120000"/>
              <a:buChar char="•"/>
            </a:pPr>
            <a:r>
              <a:t>Asset purchases can lower rates on those assets, focusing on specific markets.</a:t>
            </a:r>
          </a:p>
        </p:txBody>
      </p:sp>
      <p:sp>
        <p:nvSpPr>
          <p:cNvPr id="230"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33" name="Management of Expectations:  Commitment to Future Policy Actions"/>
          <p:cNvSpPr txBox="1"/>
          <p:nvPr>
            <p:ph type="title" idx="4294967295"/>
          </p:nvPr>
        </p:nvSpPr>
        <p:spPr>
          <a:xfrm>
            <a:off x="990600" y="-1"/>
            <a:ext cx="7696200" cy="1143002"/>
          </a:xfrm>
          <a:prstGeom prst="rect">
            <a:avLst/>
          </a:prstGeom>
        </p:spPr>
        <p:txBody>
          <a:bodyPr>
            <a:normAutofit fontScale="100000" lnSpcReduction="0"/>
          </a:bodyPr>
          <a:lstStyle/>
          <a:p>
            <a:pPr>
              <a:defRPr sz="2800"/>
            </a:pPr>
            <a:r>
              <a:t>Management of Expectations: </a:t>
            </a:r>
            <a:br/>
            <a:r>
              <a:t>Commitment to Future Policy Actions</a:t>
            </a:r>
          </a:p>
        </p:txBody>
      </p:sp>
      <p:sp>
        <p:nvSpPr>
          <p:cNvPr id="234" name="By committing to maintain short-term rates near zero, future short-term rates should also be zero, meaning long-term rates fall.…"/>
          <p:cNvSpPr txBox="1"/>
          <p:nvPr>
            <p:ph type="body" idx="4294967295"/>
          </p:nvPr>
        </p:nvSpPr>
        <p:spPr>
          <a:xfrm>
            <a:off x="381000" y="1447800"/>
            <a:ext cx="8382000" cy="4648200"/>
          </a:xfrm>
          <a:prstGeom prst="rect">
            <a:avLst/>
          </a:prstGeom>
        </p:spPr>
        <p:txBody>
          <a:bodyPr>
            <a:normAutofit fontScale="100000" lnSpcReduction="0"/>
          </a:bodyPr>
          <a:lstStyle/>
          <a:p>
            <a:pPr>
              <a:spcBef>
                <a:spcPts val="500"/>
              </a:spcBef>
              <a:buSzPct val="120000"/>
              <a:buChar char="•"/>
              <a:defRPr sz="2400"/>
            </a:pPr>
            <a:r>
              <a:t>By committing to maintain short-term rates near zero, future short-term rates should also be zero, meaning long-term rates fall.</a:t>
            </a:r>
          </a:p>
          <a:p>
            <a:pPr>
              <a:buSzPct val="120000"/>
              <a:buChar char="•"/>
              <a:defRPr sz="2400"/>
            </a:pPr>
            <a:r>
              <a:t>This is known as </a:t>
            </a:r>
            <a:r>
              <a:rPr b="1"/>
              <a:t>management of expectations</a:t>
            </a:r>
            <a:r>
              <a:rPr sz="2800"/>
              <a:t>.</a:t>
            </a:r>
          </a:p>
        </p:txBody>
      </p:sp>
      <p:sp>
        <p:nvSpPr>
          <p:cNvPr id="235" name="Nonconventional Monetary Policy Tools and Quantitative Easing"/>
          <p:cNvSpPr txBox="1"/>
          <p:nvPr/>
        </p:nvSpPr>
        <p:spPr>
          <a:xfrm>
            <a:off x="609600" y="5895975"/>
            <a:ext cx="7772400" cy="710565"/>
          </a:xfrm>
          <a:prstGeom prst="rect">
            <a:avLst/>
          </a:prstGeom>
          <a:solidFill>
            <a:srgbClr val="BADDE1"/>
          </a:solidFill>
          <a:ln>
            <a:solidFill>
              <a:srgbClr val="161645"/>
            </a:solidFill>
          </a:ln>
          <a:extLst>
            <a:ext uri="{C572A759-6A51-4108-AA02-DFA0A04FC94B}">
              <ma14:wrappingTextBoxFlag xmlns:ma14="http://schemas.microsoft.com/office/mac/drawingml/2011/main" val="1"/>
            </a:ext>
          </a:extLst>
        </p:spPr>
        <p:txBody>
          <a:bodyPr lIns="45719" rIns="45719">
            <a:spAutoFit/>
          </a:bodyPr>
          <a:lstStyle>
            <a:lvl1pPr algn="ctr" defTabSz="457200">
              <a:defRPr sz="2000">
                <a:solidFill>
                  <a:srgbClr val="2D2D8A"/>
                </a:solidFill>
              </a:defRPr>
            </a:lvl1pPr>
          </a:lstStyle>
          <a:p>
            <a:pPr/>
            <a:r>
              <a:t>Nonconventional Monetary Policy Tools and Quantitative Easing</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38" name="Monetary Policy Tools of the European Central Bank"/>
          <p:cNvSpPr txBox="1"/>
          <p:nvPr>
            <p:ph type="title" idx="4294967295"/>
          </p:nvPr>
        </p:nvSpPr>
        <p:spPr>
          <a:xfrm>
            <a:off x="990600" y="-1"/>
            <a:ext cx="7696200" cy="1143002"/>
          </a:xfrm>
          <a:prstGeom prst="rect">
            <a:avLst/>
          </a:prstGeom>
        </p:spPr>
        <p:txBody>
          <a:bodyPr>
            <a:normAutofit fontScale="100000" lnSpcReduction="0"/>
          </a:bodyPr>
          <a:lstStyle/>
          <a:p>
            <a:pPr/>
            <a:r>
              <a:t>Monetary Policy Tools of the European Central Bank</a:t>
            </a:r>
          </a:p>
        </p:txBody>
      </p:sp>
      <p:sp>
        <p:nvSpPr>
          <p:cNvPr id="239" name="ECB policy signals by…"/>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ECB policy signals by</a:t>
            </a:r>
          </a:p>
          <a:p>
            <a:pPr marL="0" indent="0">
              <a:buSzPct val="120000"/>
              <a:buChar char="•"/>
            </a:pPr>
            <a:r>
              <a:t>setting a </a:t>
            </a:r>
            <a:r>
              <a:rPr b="1"/>
              <a:t>target financing rate</a:t>
            </a:r>
            <a:r>
              <a:t>, </a:t>
            </a:r>
          </a:p>
          <a:p>
            <a:pPr marL="0" indent="0">
              <a:buSzPct val="120000"/>
              <a:buChar char="•"/>
            </a:pPr>
            <a:r>
              <a:t>which establishes the </a:t>
            </a:r>
            <a:r>
              <a:rPr b="1"/>
              <a:t>overnight cash rate</a:t>
            </a:r>
            <a:r>
              <a:t>. </a:t>
            </a:r>
          </a:p>
          <a:p>
            <a:pPr marL="0" indent="0">
              <a:buSzTx/>
              <a:buNone/>
            </a:pPr>
            <a:r>
              <a:t>The EBC has tools to implement its intended policy: (1) open market operations, (2) lending to banks, and (3) reserve requirements.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42" name="ECB Open Market Operations"/>
          <p:cNvSpPr txBox="1"/>
          <p:nvPr>
            <p:ph type="title" idx="4294967295"/>
          </p:nvPr>
        </p:nvSpPr>
        <p:spPr>
          <a:xfrm>
            <a:off x="990600" y="-1"/>
            <a:ext cx="7696200" cy="1143002"/>
          </a:xfrm>
          <a:prstGeom prst="rect">
            <a:avLst/>
          </a:prstGeom>
        </p:spPr>
        <p:txBody>
          <a:bodyPr>
            <a:normAutofit fontScale="100000" lnSpcReduction="0"/>
          </a:bodyPr>
          <a:lstStyle/>
          <a:p>
            <a:pPr/>
            <a:r>
              <a:t>ECB Open Market Operations</a:t>
            </a:r>
          </a:p>
        </p:txBody>
      </p:sp>
      <p:sp>
        <p:nvSpPr>
          <p:cNvPr id="243" name="Like the Fed, open market operations are the primary tool to implement the policy.…"/>
          <p:cNvSpPr txBox="1"/>
          <p:nvPr>
            <p:ph type="body" idx="4294967295"/>
          </p:nvPr>
        </p:nvSpPr>
        <p:spPr>
          <a:xfrm>
            <a:off x="381000" y="1447800"/>
            <a:ext cx="8382000" cy="4648200"/>
          </a:xfrm>
          <a:prstGeom prst="rect">
            <a:avLst/>
          </a:prstGeom>
        </p:spPr>
        <p:txBody>
          <a:bodyPr>
            <a:normAutofit fontScale="100000" lnSpcReduction="0"/>
          </a:bodyPr>
          <a:lstStyle/>
          <a:p>
            <a:pPr marL="332613" indent="-332613" defTabSz="886968">
              <a:spcBef>
                <a:spcPts val="1100"/>
              </a:spcBef>
              <a:buChar char="•"/>
              <a:defRPr sz="2716"/>
            </a:pPr>
            <a:r>
              <a:t>Like the Fed, open market operations are the primary tool to implement the policy.</a:t>
            </a:r>
          </a:p>
          <a:p>
            <a:pPr marL="332613" indent="-332613" defTabSz="886968">
              <a:spcBef>
                <a:spcPts val="1100"/>
              </a:spcBef>
              <a:buChar char="•"/>
              <a:defRPr sz="2716"/>
            </a:pPr>
            <a:r>
              <a:t>The ECB primarily uses</a:t>
            </a:r>
            <a:r>
              <a:rPr b="1"/>
              <a:t> main refinancing operations</a:t>
            </a:r>
            <a:r>
              <a:t> (like repos) via a bid system from its credit institutions.</a:t>
            </a:r>
          </a:p>
          <a:p>
            <a:pPr marL="332613" indent="-332613" defTabSz="886968">
              <a:spcBef>
                <a:spcPts val="1100"/>
              </a:spcBef>
              <a:buChar char="•"/>
              <a:defRPr sz="2716"/>
            </a:pPr>
            <a:r>
              <a:t>Operations are decentralized—carried out by each nation</a:t>
            </a:r>
            <a:r>
              <a:t>’</a:t>
            </a:r>
            <a:r>
              <a:t>s central bank.</a:t>
            </a:r>
          </a:p>
          <a:p>
            <a:pPr marL="332613" indent="-332613" defTabSz="886968">
              <a:spcBef>
                <a:spcPts val="1100"/>
              </a:spcBef>
              <a:buChar char="•"/>
              <a:defRPr sz="2716"/>
            </a:pPr>
            <a:r>
              <a:t>Also engage in </a:t>
            </a:r>
            <a:r>
              <a:rPr b="1"/>
              <a:t>long-term refinancing operations</a:t>
            </a:r>
            <a:r>
              <a:t>, but not really to implement policy.</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46" name="ECB Lending to Banks"/>
          <p:cNvSpPr txBox="1"/>
          <p:nvPr>
            <p:ph type="title" idx="4294967295"/>
          </p:nvPr>
        </p:nvSpPr>
        <p:spPr>
          <a:xfrm>
            <a:off x="990600" y="-1"/>
            <a:ext cx="7696200" cy="1143002"/>
          </a:xfrm>
          <a:prstGeom prst="rect">
            <a:avLst/>
          </a:prstGeom>
        </p:spPr>
        <p:txBody>
          <a:bodyPr>
            <a:normAutofit fontScale="100000" lnSpcReduction="0"/>
          </a:bodyPr>
          <a:lstStyle/>
          <a:p>
            <a:pPr/>
            <a:r>
              <a:t>ECB Lending to Banks</a:t>
            </a:r>
          </a:p>
        </p:txBody>
      </p:sp>
      <p:sp>
        <p:nvSpPr>
          <p:cNvPr id="247" name="Like the Fed, the ECB lends to its member banks via its marginal lending facility.…"/>
          <p:cNvSpPr txBox="1"/>
          <p:nvPr>
            <p:ph type="body" idx="4294967295"/>
          </p:nvPr>
        </p:nvSpPr>
        <p:spPr>
          <a:xfrm>
            <a:off x="381000" y="1447800"/>
            <a:ext cx="8382000" cy="4648200"/>
          </a:xfrm>
          <a:prstGeom prst="rect">
            <a:avLst/>
          </a:prstGeom>
        </p:spPr>
        <p:txBody>
          <a:bodyPr>
            <a:normAutofit fontScale="100000" lnSpcReduction="0"/>
          </a:bodyPr>
          <a:lstStyle/>
          <a:p>
            <a:pPr>
              <a:spcBef>
                <a:spcPts val="1200"/>
              </a:spcBef>
              <a:buChar char="•"/>
            </a:pPr>
            <a:r>
              <a:t>Like the Fed, the ECB lends to its member banks via its</a:t>
            </a:r>
            <a:r>
              <a:rPr b="1"/>
              <a:t> marginal lending facility</a:t>
            </a:r>
            <a:r>
              <a:t>.</a:t>
            </a:r>
          </a:p>
          <a:p>
            <a:pPr>
              <a:spcBef>
                <a:spcPts val="1200"/>
              </a:spcBef>
              <a:buChar char="•"/>
            </a:pPr>
            <a:r>
              <a:t>Banks can borrow at the </a:t>
            </a:r>
            <a:r>
              <a:rPr b="1"/>
              <a:t>marginal lending rate</a:t>
            </a:r>
            <a:r>
              <a:t>, which is 100 basis points above the target lending rate.</a:t>
            </a:r>
          </a:p>
          <a:p>
            <a:pPr>
              <a:spcBef>
                <a:spcPts val="1200"/>
              </a:spcBef>
              <a:buChar char="•"/>
            </a:pPr>
            <a:r>
              <a:t>Also has the </a:t>
            </a:r>
            <a:r>
              <a:rPr b="1"/>
              <a:t>deposit facility</a:t>
            </a:r>
            <a:r>
              <a:t>. This provides a floor for the overnight market interest rate.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50" name="ECB Reserve Requirements"/>
          <p:cNvSpPr txBox="1"/>
          <p:nvPr>
            <p:ph type="title" idx="4294967295"/>
          </p:nvPr>
        </p:nvSpPr>
        <p:spPr>
          <a:xfrm>
            <a:off x="990600" y="-1"/>
            <a:ext cx="7696200" cy="1143002"/>
          </a:xfrm>
          <a:prstGeom prst="rect">
            <a:avLst/>
          </a:prstGeom>
        </p:spPr>
        <p:txBody>
          <a:bodyPr>
            <a:normAutofit fontScale="100000" lnSpcReduction="0"/>
          </a:bodyPr>
          <a:lstStyle/>
          <a:p>
            <a:pPr/>
            <a:r>
              <a:t>ECB Reserve Requirements</a:t>
            </a:r>
          </a:p>
        </p:txBody>
      </p:sp>
      <p:sp>
        <p:nvSpPr>
          <p:cNvPr id="251" name="Like the Fed, ECB requires banks to hold 2% of checkable deposits, plus a minimum reserve requirement.…"/>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Like the Fed, ECB requires banks to hold 2% of checkable deposits, plus a minimum reserve requirement.</a:t>
            </a:r>
          </a:p>
          <a:p>
            <a:pPr>
              <a:buChar char="•"/>
            </a:pPr>
            <a:r>
              <a:t>The ECB does pay interest on reserves, unlike the Fed.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Numero diapositiva"/>
          <p:cNvSpPr txBox="1"/>
          <p:nvPr>
            <p:ph type="sldNum" sz="quarter" idx="2"/>
          </p:nvPr>
        </p:nvSpPr>
        <p:spPr>
          <a:xfrm>
            <a:off x="8615362" y="6553200"/>
            <a:ext cx="127001"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60" name="Titolo"/>
          <p:cNvSpPr txBox="1"/>
          <p:nvPr>
            <p:ph type="title" idx="4294967295"/>
          </p:nvPr>
        </p:nvSpPr>
        <p:spPr>
          <a:xfrm>
            <a:off x="990600" y="-1"/>
            <a:ext cx="7696200" cy="1143002"/>
          </a:xfrm>
          <a:prstGeom prst="rect">
            <a:avLst/>
          </a:prstGeom>
        </p:spPr>
        <p:txBody>
          <a:bodyPr>
            <a:normAutofit fontScale="100000" lnSpcReduction="0"/>
          </a:bodyPr>
          <a:lstStyle/>
          <a:p>
            <a:pPr/>
          </a:p>
        </p:txBody>
      </p:sp>
      <p:pic>
        <p:nvPicPr>
          <p:cNvPr id="61" name="IMG_2286.jpg" descr="IMG_2286.jpg"/>
          <p:cNvPicPr>
            <a:picLocks noChangeAspect="1"/>
          </p:cNvPicPr>
          <p:nvPr/>
        </p:nvPicPr>
        <p:blipFill>
          <a:blip r:embed="rId2">
            <a:extLst/>
          </a:blip>
          <a:stretch>
            <a:fillRect/>
          </a:stretch>
        </p:blipFill>
        <p:spPr>
          <a:xfrm>
            <a:off x="1459110" y="-662683"/>
            <a:ext cx="6225780" cy="6858001"/>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54" name="Price Stability Goal  &amp; the Nominal Anchor"/>
          <p:cNvSpPr txBox="1"/>
          <p:nvPr>
            <p:ph type="title" idx="4294967295"/>
          </p:nvPr>
        </p:nvSpPr>
        <p:spPr>
          <a:xfrm>
            <a:off x="990600" y="-1"/>
            <a:ext cx="7696200" cy="1143002"/>
          </a:xfrm>
          <a:prstGeom prst="rect">
            <a:avLst/>
          </a:prstGeom>
        </p:spPr>
        <p:txBody>
          <a:bodyPr>
            <a:normAutofit fontScale="100000" lnSpcReduction="0"/>
          </a:bodyPr>
          <a:lstStyle/>
          <a:p>
            <a:pPr/>
            <a:r>
              <a:t>Price Stability Goal </a:t>
            </a:r>
            <a:br/>
            <a:r>
              <a:t>&amp; the Nominal Anchor</a:t>
            </a:r>
          </a:p>
        </p:txBody>
      </p:sp>
      <p:sp>
        <p:nvSpPr>
          <p:cNvPr id="255" name="Policymakers have come to recognize the social and economic costs of inflation.…"/>
          <p:cNvSpPr txBox="1"/>
          <p:nvPr>
            <p:ph type="body" idx="4294967295"/>
          </p:nvPr>
        </p:nvSpPr>
        <p:spPr>
          <a:xfrm>
            <a:off x="381000" y="1447800"/>
            <a:ext cx="8382000" cy="4648200"/>
          </a:xfrm>
          <a:prstGeom prst="rect">
            <a:avLst/>
          </a:prstGeom>
        </p:spPr>
        <p:txBody>
          <a:bodyPr>
            <a:normAutofit fontScale="100000" lnSpcReduction="0"/>
          </a:bodyPr>
          <a:lstStyle/>
          <a:p>
            <a:pPr marL="0" indent="0">
              <a:spcBef>
                <a:spcPts val="1200"/>
              </a:spcBef>
              <a:buSzTx/>
              <a:buNone/>
            </a:pPr>
            <a:r>
              <a:t>Policymakers have come to recognize the social and economic costs of inflation.</a:t>
            </a:r>
          </a:p>
          <a:p>
            <a:pPr marL="0" indent="0">
              <a:spcBef>
                <a:spcPts val="1200"/>
              </a:spcBef>
              <a:buChar char="•"/>
            </a:pPr>
            <a:r>
              <a:t>Price stability, therefore, has become a primary focus.</a:t>
            </a:r>
          </a:p>
          <a:p>
            <a:pPr marL="0" indent="0">
              <a:spcBef>
                <a:spcPts val="1200"/>
              </a:spcBef>
              <a:buChar char="•"/>
            </a:pPr>
            <a:r>
              <a:t>High inflation seems to create uncertainty, hampering economic growth.</a:t>
            </a:r>
          </a:p>
          <a:p>
            <a:pPr marL="0" indent="0">
              <a:spcBef>
                <a:spcPts val="1200"/>
              </a:spcBef>
              <a:buChar char="•"/>
            </a:pPr>
            <a:r>
              <a:t>Indeed, </a:t>
            </a:r>
            <a:r>
              <a:rPr i="1"/>
              <a:t>hyperinflation</a:t>
            </a:r>
            <a:r>
              <a:t> has proven damaging to countries experiencing it.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58" name="Price Stability Goal  &amp; the Nominal Anchor"/>
          <p:cNvSpPr txBox="1"/>
          <p:nvPr>
            <p:ph type="title" idx="4294967295"/>
          </p:nvPr>
        </p:nvSpPr>
        <p:spPr>
          <a:xfrm>
            <a:off x="990600" y="-1"/>
            <a:ext cx="7696200" cy="1143002"/>
          </a:xfrm>
          <a:prstGeom prst="rect">
            <a:avLst/>
          </a:prstGeom>
        </p:spPr>
        <p:txBody>
          <a:bodyPr>
            <a:normAutofit fontScale="100000" lnSpcReduction="0"/>
          </a:bodyPr>
          <a:lstStyle/>
          <a:p>
            <a:pPr/>
            <a:r>
              <a:t>Price Stability Goal </a:t>
            </a:r>
            <a:br/>
            <a:r>
              <a:t>&amp; the Nominal Anchor</a:t>
            </a:r>
          </a:p>
        </p:txBody>
      </p:sp>
      <p:sp>
        <p:nvSpPr>
          <p:cNvPr id="259" name="Policymakers must establish a nominal anchor which defines price stability. For example, “maintaining an inflation rate between 2% and 4%” might be an anchor.…"/>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Policymakers must establish a </a:t>
            </a:r>
            <a:r>
              <a:rPr b="1"/>
              <a:t>nominal anchor</a:t>
            </a:r>
            <a:r>
              <a:t> which defines price stability. For example, </a:t>
            </a:r>
            <a:r>
              <a:t>“</a:t>
            </a:r>
            <a:r>
              <a:t>maintaining an inflation rate between 2% and 4%</a:t>
            </a:r>
            <a:r>
              <a:t>”</a:t>
            </a:r>
            <a:r>
              <a:t> might be an anchor.</a:t>
            </a:r>
          </a:p>
          <a:p>
            <a:pPr>
              <a:buChar char="•"/>
            </a:pPr>
            <a:r>
              <a:t>An anchor also helps avoid the </a:t>
            </a:r>
            <a:r>
              <a:rPr b="1"/>
              <a:t>time-inconsistency problem</a:t>
            </a:r>
            <a:r>
              <a:t>.</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62" name="Price Stability Goal  &amp; the Nominal Anchor"/>
          <p:cNvSpPr txBox="1"/>
          <p:nvPr>
            <p:ph type="title" idx="4294967295"/>
          </p:nvPr>
        </p:nvSpPr>
        <p:spPr>
          <a:xfrm>
            <a:off x="990600" y="-1"/>
            <a:ext cx="7696200" cy="1143002"/>
          </a:xfrm>
          <a:prstGeom prst="rect">
            <a:avLst/>
          </a:prstGeom>
        </p:spPr>
        <p:txBody>
          <a:bodyPr>
            <a:normAutofit fontScale="100000" lnSpcReduction="0"/>
          </a:bodyPr>
          <a:lstStyle/>
          <a:p>
            <a:pPr/>
            <a:r>
              <a:t>Price Stability Goal </a:t>
            </a:r>
            <a:br/>
            <a:r>
              <a:t>&amp; the Nominal Anchor</a:t>
            </a:r>
          </a:p>
        </p:txBody>
      </p:sp>
      <p:sp>
        <p:nvSpPr>
          <p:cNvPr id="263" name="The time-inconsistency problem is the idea that day-by-day policy decisions lead to poor long-run outcomes.…"/>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The </a:t>
            </a:r>
            <a:r>
              <a:rPr b="1"/>
              <a:t>time-inconsistency problem</a:t>
            </a:r>
            <a:r>
              <a:t> is the idea that day-by-day policy decisions lead to poor long-run outcomes.</a:t>
            </a:r>
          </a:p>
          <a:p>
            <a:pPr lvl="1" marL="742950" indent="-285750">
              <a:spcBef>
                <a:spcPts val="0"/>
              </a:spcBef>
              <a:buFont typeface="Arial"/>
              <a:buChar char="─"/>
              <a:defRPr sz="2400"/>
            </a:pPr>
            <a:r>
              <a:t>Policymakers are tempted in the short-run to pursue expansionary policies to boost output. However, just the opposite usually happens.</a:t>
            </a:r>
          </a:p>
          <a:p>
            <a:pPr lvl="1" marL="742950" indent="-285750">
              <a:spcBef>
                <a:spcPts val="0"/>
              </a:spcBef>
              <a:buFont typeface="Arial"/>
              <a:buChar char="─"/>
              <a:defRPr sz="2400"/>
            </a:pPr>
            <a:r>
              <a:t>Central banks will have better inflation control by avoiding surprise expansionary policies.</a:t>
            </a:r>
          </a:p>
          <a:p>
            <a:pPr lvl="1" marL="742950" indent="-285750">
              <a:spcBef>
                <a:spcPts val="0"/>
              </a:spcBef>
              <a:buFont typeface="Arial"/>
              <a:buChar char="─"/>
              <a:defRPr sz="2400"/>
            </a:pPr>
            <a:r>
              <a:t>A nominal anchor helps avoid short-run decisions.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66" name="Other Goals of Monetary Policy"/>
          <p:cNvSpPr txBox="1"/>
          <p:nvPr>
            <p:ph type="title" idx="4294967295"/>
          </p:nvPr>
        </p:nvSpPr>
        <p:spPr>
          <a:xfrm>
            <a:off x="990600" y="-1"/>
            <a:ext cx="7696200" cy="1143002"/>
          </a:xfrm>
          <a:prstGeom prst="rect">
            <a:avLst/>
          </a:prstGeom>
        </p:spPr>
        <p:txBody>
          <a:bodyPr>
            <a:normAutofit fontScale="100000" lnSpcReduction="0"/>
          </a:bodyPr>
          <a:lstStyle/>
          <a:p>
            <a:pPr/>
            <a:r>
              <a:t>Other Goals of Monetary Policy</a:t>
            </a:r>
          </a:p>
        </p:txBody>
      </p:sp>
      <p:sp>
        <p:nvSpPr>
          <p:cNvPr id="267" name="Goals…"/>
          <p:cNvSpPr txBox="1"/>
          <p:nvPr>
            <p:ph type="body" idx="4294967295"/>
          </p:nvPr>
        </p:nvSpPr>
        <p:spPr>
          <a:xfrm>
            <a:off x="381000" y="1447800"/>
            <a:ext cx="8382000" cy="4648200"/>
          </a:xfrm>
          <a:prstGeom prst="rect">
            <a:avLst/>
          </a:prstGeom>
        </p:spPr>
        <p:txBody>
          <a:bodyPr>
            <a:normAutofit fontScale="100000" lnSpcReduction="0"/>
          </a:bodyPr>
          <a:lstStyle/>
          <a:p>
            <a:pPr>
              <a:spcBef>
                <a:spcPts val="500"/>
              </a:spcBef>
              <a:buChar char="•"/>
              <a:defRPr sz="2400"/>
            </a:pPr>
            <a:r>
              <a:t>Goals</a:t>
            </a:r>
          </a:p>
          <a:p>
            <a:pPr lvl="1" marL="742950" indent="-285750">
              <a:spcBef>
                <a:spcPts val="0"/>
              </a:spcBef>
              <a:buFont typeface="Arial"/>
              <a:buChar char="─"/>
              <a:defRPr sz="2400"/>
            </a:pPr>
            <a:r>
              <a:t>High employment</a:t>
            </a:r>
          </a:p>
          <a:p>
            <a:pPr lvl="2" marL="1143000" indent="-228600">
              <a:spcBef>
                <a:spcPts val="0"/>
              </a:spcBef>
              <a:buFont typeface="Arial"/>
              <a:buChar char="─"/>
              <a:defRPr sz="2000"/>
            </a:pPr>
            <a:r>
              <a:t>Want demand = supply, or </a:t>
            </a:r>
            <a:r>
              <a:rPr b="1"/>
              <a:t>natural rate of unemployment</a:t>
            </a:r>
          </a:p>
          <a:p>
            <a:pPr lvl="1" marL="742950" indent="-285750">
              <a:spcBef>
                <a:spcPts val="0"/>
              </a:spcBef>
              <a:buFont typeface="Arial"/>
              <a:buChar char="─"/>
              <a:defRPr sz="2400"/>
            </a:pPr>
            <a:r>
              <a:t>Economic growth</a:t>
            </a:r>
            <a:r>
              <a:rPr b="1"/>
              <a:t> (natural rate of output)</a:t>
            </a:r>
          </a:p>
          <a:p>
            <a:pPr lvl="1" marL="742950" indent="-285750">
              <a:spcBef>
                <a:spcPts val="0"/>
              </a:spcBef>
              <a:buFont typeface="Arial"/>
              <a:buChar char="─"/>
              <a:defRPr sz="2400"/>
            </a:pPr>
            <a:r>
              <a:t>Stability of financial markets</a:t>
            </a:r>
          </a:p>
          <a:p>
            <a:pPr lvl="1" marL="742950" indent="-285750">
              <a:spcBef>
                <a:spcPts val="0"/>
              </a:spcBef>
              <a:buFont typeface="Arial"/>
              <a:buChar char="─"/>
              <a:defRPr sz="2400"/>
            </a:pPr>
            <a:r>
              <a:t>Interest-rate stability</a:t>
            </a:r>
          </a:p>
          <a:p>
            <a:pPr lvl="1" marL="742950" indent="-285750">
              <a:spcBef>
                <a:spcPts val="0"/>
              </a:spcBef>
              <a:buFont typeface="Arial"/>
              <a:buChar char="─"/>
              <a:defRPr sz="2400"/>
            </a:pPr>
            <a:r>
              <a:t>Foreign exchange market stability</a:t>
            </a:r>
          </a:p>
          <a:p>
            <a:pPr>
              <a:spcBef>
                <a:spcPts val="500"/>
              </a:spcBef>
              <a:buChar char="•"/>
              <a:defRPr sz="2400"/>
            </a:pPr>
            <a:r>
              <a:t>Goals often in conflict</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70" name="Should Price Stability be the Primary Goal?"/>
          <p:cNvSpPr txBox="1"/>
          <p:nvPr>
            <p:ph type="title" idx="4294967295"/>
          </p:nvPr>
        </p:nvSpPr>
        <p:spPr>
          <a:xfrm>
            <a:off x="990600" y="-1"/>
            <a:ext cx="7696200" cy="1143002"/>
          </a:xfrm>
          <a:prstGeom prst="rect">
            <a:avLst/>
          </a:prstGeom>
        </p:spPr>
        <p:txBody>
          <a:bodyPr>
            <a:normAutofit fontScale="100000" lnSpcReduction="0"/>
          </a:bodyPr>
          <a:lstStyle/>
          <a:p>
            <a:pPr/>
            <a:r>
              <a:t>Should Price Stability be the</a:t>
            </a:r>
            <a:br/>
            <a:r>
              <a:t>Primary Goal?</a:t>
            </a:r>
          </a:p>
        </p:txBody>
      </p:sp>
      <p:sp>
        <p:nvSpPr>
          <p:cNvPr id="271" name="Price stability is not inconsistent with the other goals in the long-run.…"/>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Price stability is </a:t>
            </a:r>
            <a:r>
              <a:rPr i="1"/>
              <a:t>not</a:t>
            </a:r>
            <a:r>
              <a:t> inconsistent with the other goals in the long-run.</a:t>
            </a:r>
          </a:p>
          <a:p>
            <a:pPr>
              <a:buChar char="•"/>
            </a:pPr>
            <a:r>
              <a:t>However, there are short-run trade-offs. </a:t>
            </a:r>
          </a:p>
          <a:p>
            <a:pPr>
              <a:buChar char="•"/>
            </a:pPr>
            <a:r>
              <a:t>An increase in interest rates will help prevent inflation, but increases unemployment in the short-run.</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74" name="Should Price Stability be the Primary Goal?"/>
          <p:cNvSpPr txBox="1"/>
          <p:nvPr>
            <p:ph type="title" idx="4294967295"/>
          </p:nvPr>
        </p:nvSpPr>
        <p:spPr>
          <a:xfrm>
            <a:off x="990600" y="-1"/>
            <a:ext cx="7696200" cy="1143002"/>
          </a:xfrm>
          <a:prstGeom prst="rect">
            <a:avLst/>
          </a:prstGeom>
        </p:spPr>
        <p:txBody>
          <a:bodyPr>
            <a:normAutofit fontScale="100000" lnSpcReduction="0"/>
          </a:bodyPr>
          <a:lstStyle/>
          <a:p>
            <a:pPr/>
            <a:r>
              <a:t>Should Price Stability be the</a:t>
            </a:r>
            <a:br/>
            <a:r>
              <a:t>Primary Goal?</a:t>
            </a:r>
          </a:p>
        </p:txBody>
      </p:sp>
      <p:sp>
        <p:nvSpPr>
          <p:cNvPr id="275" name="The ECB uses a hierarchical mandate, placing the goal of price stability above all other goals.…"/>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The ECB uses a </a:t>
            </a:r>
            <a:r>
              <a:rPr b="1"/>
              <a:t>hierarchical mandate</a:t>
            </a:r>
            <a:r>
              <a:t>, placing the goal of price stability above all other goals.</a:t>
            </a:r>
          </a:p>
          <a:p>
            <a:pPr>
              <a:buChar char="•"/>
            </a:pPr>
            <a:r>
              <a:t>The Fed uses a </a:t>
            </a:r>
            <a:r>
              <a:rPr b="1"/>
              <a:t>dual mandate</a:t>
            </a:r>
            <a:r>
              <a:t>, where </a:t>
            </a:r>
            <a:r>
              <a:t>“</a:t>
            </a:r>
            <a:r>
              <a:t>maximizing employment, stable prices, and moderate long-term interest rates</a:t>
            </a:r>
            <a:r>
              <a:t>”</a:t>
            </a:r>
            <a:r>
              <a:t> are all given equal importance.</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78" name="Should Price Stability be the Primary Goal?"/>
          <p:cNvSpPr txBox="1"/>
          <p:nvPr>
            <p:ph type="title" idx="4294967295"/>
          </p:nvPr>
        </p:nvSpPr>
        <p:spPr>
          <a:xfrm>
            <a:off x="990600" y="-1"/>
            <a:ext cx="7696200" cy="1143002"/>
          </a:xfrm>
          <a:prstGeom prst="rect">
            <a:avLst/>
          </a:prstGeom>
        </p:spPr>
        <p:txBody>
          <a:bodyPr>
            <a:normAutofit fontScale="100000" lnSpcReduction="0"/>
          </a:bodyPr>
          <a:lstStyle/>
          <a:p>
            <a:pPr/>
            <a:r>
              <a:t>Should Price Stability be the</a:t>
            </a:r>
            <a:br/>
            <a:r>
              <a:t>Primary Goal?</a:t>
            </a:r>
          </a:p>
        </p:txBody>
      </p:sp>
      <p:sp>
        <p:nvSpPr>
          <p:cNvPr id="279" name="Which is better?…"/>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Which is better?</a:t>
            </a:r>
          </a:p>
          <a:p>
            <a:pPr marL="0" indent="0">
              <a:spcBef>
                <a:spcPts val="1200"/>
              </a:spcBef>
              <a:buChar char="•"/>
            </a:pPr>
            <a:r>
              <a:t>Both hierarchical and dual mandates achieve the natural rate of unemployment.  However, usually more complicated in practice.</a:t>
            </a:r>
          </a:p>
          <a:p>
            <a:pPr marL="0" indent="0">
              <a:spcBef>
                <a:spcPts val="1200"/>
              </a:spcBef>
              <a:buChar char="•"/>
            </a:pPr>
            <a:r>
              <a:t>Also, short-run inflation may be needed to maintain economic output. So, long-run inflation control should be the focus.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82" name="Should Price Stability be the Primary Goal?"/>
          <p:cNvSpPr txBox="1"/>
          <p:nvPr>
            <p:ph type="title" idx="4294967295"/>
          </p:nvPr>
        </p:nvSpPr>
        <p:spPr>
          <a:xfrm>
            <a:off x="990600" y="-1"/>
            <a:ext cx="7696200" cy="1143002"/>
          </a:xfrm>
          <a:prstGeom prst="rect">
            <a:avLst/>
          </a:prstGeom>
        </p:spPr>
        <p:txBody>
          <a:bodyPr>
            <a:normAutofit fontScale="100000" lnSpcReduction="0"/>
          </a:bodyPr>
          <a:lstStyle/>
          <a:p>
            <a:pPr/>
            <a:r>
              <a:t>Should Price Stability be the</a:t>
            </a:r>
            <a:br/>
            <a:r>
              <a:t>Primary Goal?</a:t>
            </a:r>
          </a:p>
        </p:txBody>
      </p:sp>
      <p:sp>
        <p:nvSpPr>
          <p:cNvPr id="283" name="Which is better?…"/>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Which is better?</a:t>
            </a:r>
          </a:p>
          <a:p>
            <a:pPr marL="0" indent="0">
              <a:spcBef>
                <a:spcPts val="1200"/>
              </a:spcBef>
              <a:buChar char="•"/>
            </a:pPr>
            <a:r>
              <a:t>Dual mandate can lead to increased employment and output, but also increases long-run inflation. </a:t>
            </a:r>
          </a:p>
          <a:p>
            <a:pPr marL="0" indent="0">
              <a:spcBef>
                <a:spcPts val="1200"/>
              </a:spcBef>
              <a:buChar char="•"/>
            </a:pPr>
            <a:r>
              <a:t>Hierarchical mandate can lead to over-emphasis on inflation alone - even in the short-run.</a:t>
            </a:r>
          </a:p>
          <a:p>
            <a:pPr marL="0" indent="0">
              <a:spcBef>
                <a:spcPts val="1200"/>
              </a:spcBef>
              <a:buChar char="•"/>
            </a:pPr>
            <a:r>
              <a:t>Answer? It depends. Both help the central bank focus on long-run price stability.</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86" name="Inflation Targeting"/>
          <p:cNvSpPr txBox="1"/>
          <p:nvPr>
            <p:ph type="title" idx="4294967295"/>
          </p:nvPr>
        </p:nvSpPr>
        <p:spPr>
          <a:xfrm>
            <a:off x="990600" y="-1"/>
            <a:ext cx="7696200" cy="1143002"/>
          </a:xfrm>
          <a:prstGeom prst="rect">
            <a:avLst/>
          </a:prstGeom>
        </p:spPr>
        <p:txBody>
          <a:bodyPr>
            <a:normAutofit fontScale="100000" lnSpcReduction="0"/>
          </a:bodyPr>
          <a:lstStyle/>
          <a:p>
            <a:pPr/>
            <a:r>
              <a:t>Inflation Targeting </a:t>
            </a:r>
          </a:p>
        </p:txBody>
      </p:sp>
      <p:sp>
        <p:nvSpPr>
          <p:cNvPr id="287" name="Inflation targeting involves:…"/>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defRPr b="1"/>
            </a:pPr>
            <a:r>
              <a:t>Inflation targeting</a:t>
            </a:r>
            <a:r>
              <a:rPr b="0"/>
              <a:t> involves: </a:t>
            </a:r>
            <a:endParaRPr b="0"/>
          </a:p>
          <a:p>
            <a:pPr marL="0" indent="0">
              <a:lnSpc>
                <a:spcPts val="3200"/>
              </a:lnSpc>
              <a:spcBef>
                <a:spcPts val="800"/>
              </a:spcBef>
              <a:buAutoNum type="arabicPeriod" startAt="1"/>
            </a:pPr>
            <a:r>
              <a:t>Announcing a medium-term inflation target</a:t>
            </a:r>
          </a:p>
          <a:p>
            <a:pPr marL="0" indent="0">
              <a:lnSpc>
                <a:spcPts val="3200"/>
              </a:lnSpc>
              <a:spcBef>
                <a:spcPts val="800"/>
              </a:spcBef>
              <a:buAutoNum type="arabicPeriod" startAt="1"/>
            </a:pPr>
            <a:r>
              <a:t>Commitment to monetary policy to achieve the target</a:t>
            </a:r>
          </a:p>
          <a:p>
            <a:pPr marL="0" indent="0">
              <a:lnSpc>
                <a:spcPts val="3200"/>
              </a:lnSpc>
              <a:spcBef>
                <a:spcPts val="800"/>
              </a:spcBef>
              <a:buAutoNum type="arabicPeriod" startAt="1"/>
            </a:pPr>
            <a:r>
              <a:t>Inclusion of many variables to make monetary policy decisions</a:t>
            </a:r>
          </a:p>
          <a:p>
            <a:pPr marL="0" indent="0">
              <a:lnSpc>
                <a:spcPts val="3200"/>
              </a:lnSpc>
              <a:spcBef>
                <a:spcPts val="800"/>
              </a:spcBef>
              <a:buAutoNum type="arabicPeriod" startAt="1"/>
            </a:pPr>
            <a:r>
              <a:t>Increasing transparency through public communication of objectives</a:t>
            </a:r>
          </a:p>
          <a:p>
            <a:pPr marL="0" indent="0">
              <a:lnSpc>
                <a:spcPts val="3200"/>
              </a:lnSpc>
              <a:spcBef>
                <a:spcPts val="800"/>
              </a:spcBef>
              <a:buAutoNum type="arabicPeriod" startAt="1"/>
            </a:pPr>
            <a:r>
              <a:t>Increasing accountability for missed targets</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90" name="Inflation Targeting"/>
          <p:cNvSpPr txBox="1"/>
          <p:nvPr>
            <p:ph type="title" idx="4294967295"/>
          </p:nvPr>
        </p:nvSpPr>
        <p:spPr>
          <a:xfrm>
            <a:off x="990600" y="-1"/>
            <a:ext cx="7696200" cy="1143002"/>
          </a:xfrm>
          <a:prstGeom prst="rect">
            <a:avLst/>
          </a:prstGeom>
        </p:spPr>
        <p:txBody>
          <a:bodyPr>
            <a:normAutofit fontScale="100000" lnSpcReduction="0"/>
          </a:bodyPr>
          <a:lstStyle/>
          <a:p>
            <a:pPr/>
            <a:r>
              <a:t>Inflation Targeting </a:t>
            </a:r>
          </a:p>
        </p:txBody>
      </p:sp>
      <p:sp>
        <p:nvSpPr>
          <p:cNvPr id="291" name="New Zealand…"/>
          <p:cNvSpPr txBox="1"/>
          <p:nvPr>
            <p:ph type="body" idx="4294967295"/>
          </p:nvPr>
        </p:nvSpPr>
        <p:spPr>
          <a:xfrm>
            <a:off x="381000" y="1447800"/>
            <a:ext cx="8382000" cy="4648200"/>
          </a:xfrm>
          <a:prstGeom prst="rect">
            <a:avLst/>
          </a:prstGeom>
        </p:spPr>
        <p:txBody>
          <a:bodyPr>
            <a:normAutofit fontScale="100000" lnSpcReduction="0"/>
          </a:bodyPr>
          <a:lstStyle/>
          <a:p>
            <a:pPr>
              <a:spcBef>
                <a:spcPts val="500"/>
              </a:spcBef>
              <a:buChar char="•"/>
              <a:defRPr sz="2400"/>
            </a:pPr>
            <a:r>
              <a:t>New Zealand</a:t>
            </a:r>
          </a:p>
          <a:p>
            <a:pPr lvl="1" marL="742950" indent="-285750">
              <a:spcBef>
                <a:spcPts val="0"/>
              </a:spcBef>
              <a:buFont typeface="Arial"/>
              <a:buChar char="─"/>
              <a:defRPr sz="2000"/>
            </a:pPr>
            <a:r>
              <a:t>Passed the Reserve Bank of New Zealand Act (1990)</a:t>
            </a:r>
          </a:p>
          <a:p>
            <a:pPr>
              <a:spcBef>
                <a:spcPts val="500"/>
              </a:spcBef>
              <a:buChar char="•"/>
              <a:defRPr sz="2400"/>
            </a:pPr>
            <a:r>
              <a:t>Canada</a:t>
            </a:r>
          </a:p>
          <a:p>
            <a:pPr lvl="1" marL="742950" indent="-285750">
              <a:spcBef>
                <a:spcPts val="0"/>
              </a:spcBef>
              <a:buFont typeface="Arial"/>
              <a:buChar char="─"/>
              <a:defRPr sz="2000"/>
            </a:pPr>
            <a:r>
              <a:t>Established formal inflation targets, starting in 1991</a:t>
            </a:r>
          </a:p>
          <a:p>
            <a:pPr>
              <a:spcBef>
                <a:spcPts val="500"/>
              </a:spcBef>
              <a:buChar char="•"/>
              <a:defRPr sz="2400"/>
            </a:pPr>
            <a:r>
              <a:t>United Kingdom</a:t>
            </a:r>
          </a:p>
          <a:p>
            <a:pPr lvl="1" marL="742950" indent="-285750">
              <a:spcBef>
                <a:spcPts val="0"/>
              </a:spcBef>
              <a:buFont typeface="Arial"/>
              <a:buChar char="─"/>
              <a:defRPr sz="2000"/>
            </a:pPr>
            <a:r>
              <a:t>Established formal inflation targets, starting in 1992, published in </a:t>
            </a:r>
            <a:r>
              <a:rPr i="1"/>
              <a:t>Inflation </a:t>
            </a:r>
            <a:endParaRPr i="1"/>
          </a:p>
          <a:p>
            <a:pPr>
              <a:spcBef>
                <a:spcPts val="500"/>
              </a:spcBef>
              <a:buChar char="•"/>
              <a:defRPr sz="2400"/>
            </a:pPr>
            <a:r>
              <a:t>Sweden, Finland, Australia, and Spain</a:t>
            </a:r>
          </a:p>
          <a:p>
            <a:pPr lvl="1" marL="742950" indent="-285750">
              <a:spcBef>
                <a:spcPts val="0"/>
              </a:spcBef>
              <a:buFont typeface="Arial"/>
              <a:buChar char="─"/>
              <a:defRPr sz="2000"/>
            </a:pPr>
            <a:r>
              <a:t>Followed suit in 1993 and 1994.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Numero diapositiva"/>
          <p:cNvSpPr txBox="1"/>
          <p:nvPr>
            <p:ph type="sldNum" sz="quarter" idx="2"/>
          </p:nvPr>
        </p:nvSpPr>
        <p:spPr>
          <a:xfrm>
            <a:off x="8615362" y="6553200"/>
            <a:ext cx="127001"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64" name="Titolo"/>
          <p:cNvSpPr txBox="1"/>
          <p:nvPr>
            <p:ph type="title" idx="4294967295"/>
          </p:nvPr>
        </p:nvSpPr>
        <p:spPr>
          <a:xfrm>
            <a:off x="990600" y="-1"/>
            <a:ext cx="7696200" cy="1143002"/>
          </a:xfrm>
          <a:prstGeom prst="rect">
            <a:avLst/>
          </a:prstGeom>
        </p:spPr>
        <p:txBody>
          <a:bodyPr>
            <a:normAutofit fontScale="100000" lnSpcReduction="0"/>
          </a:bodyPr>
          <a:lstStyle/>
          <a:p>
            <a:pPr/>
          </a:p>
        </p:txBody>
      </p:sp>
      <p:pic>
        <p:nvPicPr>
          <p:cNvPr id="65" name="IMG_2287.jpg" descr="IMG_2287.jpg"/>
          <p:cNvPicPr>
            <a:picLocks noChangeAspect="1"/>
          </p:cNvPicPr>
          <p:nvPr/>
        </p:nvPicPr>
        <p:blipFill>
          <a:blip r:embed="rId2">
            <a:extLst/>
          </a:blip>
          <a:stretch>
            <a:fillRect/>
          </a:stretch>
        </p:blipFill>
        <p:spPr>
          <a:xfrm>
            <a:off x="354855" y="-63749"/>
            <a:ext cx="8128001" cy="6451601"/>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94" name="Inflation Targeting: Pros and Cons"/>
          <p:cNvSpPr txBox="1"/>
          <p:nvPr>
            <p:ph type="title" idx="4294967295"/>
          </p:nvPr>
        </p:nvSpPr>
        <p:spPr>
          <a:xfrm>
            <a:off x="990600" y="-1"/>
            <a:ext cx="7696200" cy="1143002"/>
          </a:xfrm>
          <a:prstGeom prst="rect">
            <a:avLst/>
          </a:prstGeom>
        </p:spPr>
        <p:txBody>
          <a:bodyPr>
            <a:normAutofit fontScale="100000" lnSpcReduction="0"/>
          </a:bodyPr>
          <a:lstStyle/>
          <a:p>
            <a:pPr/>
            <a:r>
              <a:t>Inflation Targeting:</a:t>
            </a:r>
            <a:br/>
            <a:r>
              <a:t>Pros and Cons</a:t>
            </a:r>
          </a:p>
        </p:txBody>
      </p:sp>
      <p:sp>
        <p:nvSpPr>
          <p:cNvPr id="295" name="Advantages…"/>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Advantages</a:t>
            </a:r>
          </a:p>
          <a:p>
            <a:pPr lvl="1" marL="742950" indent="-285750">
              <a:spcBef>
                <a:spcPts val="0"/>
              </a:spcBef>
              <a:buFont typeface="Arial"/>
              <a:buChar char="─"/>
              <a:defRPr sz="2400"/>
            </a:pPr>
            <a:r>
              <a:t>Easily understood by the public</a:t>
            </a:r>
          </a:p>
          <a:p>
            <a:pPr lvl="1" marL="742950" indent="-285750">
              <a:spcBef>
                <a:spcPts val="0"/>
              </a:spcBef>
              <a:buFont typeface="Arial"/>
              <a:buChar char="─"/>
              <a:defRPr sz="2400"/>
            </a:pPr>
            <a:r>
              <a:t>Helps avoid the time-inconsistency problem since public can hold central bank accountable to a clear goal</a:t>
            </a:r>
          </a:p>
          <a:p>
            <a:pPr lvl="1" marL="742950" indent="-285750">
              <a:spcBef>
                <a:spcPts val="0"/>
              </a:spcBef>
              <a:buFont typeface="Arial"/>
              <a:buChar char="─"/>
              <a:defRPr sz="2400"/>
            </a:pPr>
            <a:r>
              <a:t>Forces policymakers to communicate goals and discuss progress regularly</a:t>
            </a:r>
          </a:p>
          <a:p>
            <a:pPr lvl="1" marL="742950" indent="-285750">
              <a:spcBef>
                <a:spcPts val="0"/>
              </a:spcBef>
              <a:buFont typeface="Arial"/>
              <a:buChar char="─"/>
              <a:defRPr sz="2400"/>
            </a:pPr>
            <a:r>
              <a:t>Performance has been good!</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298" name="Inflation Targeting: Pros and Cons"/>
          <p:cNvSpPr txBox="1"/>
          <p:nvPr>
            <p:ph type="title" idx="4294967295"/>
          </p:nvPr>
        </p:nvSpPr>
        <p:spPr>
          <a:xfrm>
            <a:off x="990600" y="-1"/>
            <a:ext cx="7696200" cy="1143002"/>
          </a:xfrm>
          <a:prstGeom prst="rect">
            <a:avLst/>
          </a:prstGeom>
        </p:spPr>
        <p:txBody>
          <a:bodyPr>
            <a:normAutofit fontScale="100000" lnSpcReduction="0"/>
          </a:bodyPr>
          <a:lstStyle/>
          <a:p>
            <a:pPr/>
            <a:r>
              <a:t>Inflation Targeting:</a:t>
            </a:r>
            <a:br/>
            <a:r>
              <a:t>Pros and Cons</a:t>
            </a:r>
          </a:p>
        </p:txBody>
      </p:sp>
      <p:sp>
        <p:nvSpPr>
          <p:cNvPr id="299" name="Disadvantages…"/>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Disadvantages</a:t>
            </a:r>
          </a:p>
          <a:p>
            <a:pPr lvl="1" marL="742950" indent="-285750">
              <a:spcBef>
                <a:spcPts val="0"/>
              </a:spcBef>
              <a:buFont typeface="Arial"/>
              <a:buChar char="─"/>
              <a:defRPr sz="2400"/>
            </a:pPr>
            <a:r>
              <a:t>Signal of progress is delayed</a:t>
            </a:r>
          </a:p>
          <a:p>
            <a:pPr lvl="2" marL="1143000" indent="-228600">
              <a:spcBef>
                <a:spcPts val="0"/>
              </a:spcBef>
              <a:defRPr sz="2000"/>
            </a:pPr>
            <a:r>
              <a:t>Affects of policy may not be realized for several quarters.</a:t>
            </a:r>
          </a:p>
          <a:p>
            <a:pPr lvl="1" marL="742950" indent="-285750">
              <a:spcBef>
                <a:spcPts val="0"/>
              </a:spcBef>
              <a:buFont typeface="Arial"/>
              <a:buChar char="─"/>
              <a:defRPr sz="2400"/>
            </a:pPr>
            <a:r>
              <a:t>Policy tends to promote too much rigidity</a:t>
            </a:r>
          </a:p>
          <a:p>
            <a:pPr lvl="2" marL="1143000" indent="-228600">
              <a:spcBef>
                <a:spcPts val="0"/>
              </a:spcBef>
              <a:defRPr sz="2000"/>
            </a:pPr>
            <a:r>
              <a:t>Limits policymakers ability to react to unforeseen events</a:t>
            </a:r>
          </a:p>
          <a:p>
            <a:pPr lvl="2" marL="1143000" indent="-228600">
              <a:spcBef>
                <a:spcPts val="0"/>
              </a:spcBef>
              <a:defRPr sz="2000"/>
            </a:pPr>
            <a:r>
              <a:t>Usually </a:t>
            </a:r>
            <a:r>
              <a:t>“</a:t>
            </a:r>
            <a:r>
              <a:t>flexible targeting</a:t>
            </a:r>
            <a:r>
              <a:t>”</a:t>
            </a:r>
            <a:r>
              <a:t> is implemented, focusing on several key variables and targets modified as needed</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02" name="Inflation Targeting: Pros and Cons"/>
          <p:cNvSpPr txBox="1"/>
          <p:nvPr>
            <p:ph type="title" idx="4294967295"/>
          </p:nvPr>
        </p:nvSpPr>
        <p:spPr>
          <a:xfrm>
            <a:off x="990600" y="-1"/>
            <a:ext cx="7696200" cy="1143002"/>
          </a:xfrm>
          <a:prstGeom prst="rect">
            <a:avLst/>
          </a:prstGeom>
        </p:spPr>
        <p:txBody>
          <a:bodyPr>
            <a:normAutofit fontScale="100000" lnSpcReduction="0"/>
          </a:bodyPr>
          <a:lstStyle/>
          <a:p>
            <a:pPr/>
            <a:r>
              <a:t>Inflation Targeting:</a:t>
            </a:r>
            <a:br/>
            <a:r>
              <a:t>Pros and Cons</a:t>
            </a:r>
          </a:p>
        </p:txBody>
      </p:sp>
      <p:sp>
        <p:nvSpPr>
          <p:cNvPr id="303" name="Disadvantages…"/>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Disadvantages</a:t>
            </a:r>
          </a:p>
          <a:p>
            <a:pPr lvl="1" marL="742950" indent="-285750">
              <a:spcBef>
                <a:spcPts val="0"/>
              </a:spcBef>
              <a:buFont typeface="Arial"/>
              <a:buChar char="─"/>
              <a:defRPr sz="2400"/>
            </a:pPr>
            <a:r>
              <a:t>Potential for increasing output fluctuations</a:t>
            </a:r>
          </a:p>
          <a:p>
            <a:pPr lvl="2" marL="1143000" indent="-228600">
              <a:spcBef>
                <a:spcPts val="0"/>
              </a:spcBef>
              <a:defRPr sz="2000"/>
            </a:pPr>
            <a:r>
              <a:t>May lead to a tight policy to check inflation at the expense of output, although policymakers usually pay attention to output</a:t>
            </a:r>
          </a:p>
          <a:p>
            <a:pPr lvl="1" marL="742950" indent="-285750">
              <a:spcBef>
                <a:spcPts val="0"/>
              </a:spcBef>
              <a:buFont typeface="Arial"/>
              <a:buChar char="─"/>
              <a:defRPr sz="2400"/>
            </a:pPr>
            <a:r>
              <a:t>Usually accompanied by low economic growth</a:t>
            </a:r>
          </a:p>
          <a:p>
            <a:pPr lvl="2" marL="1143000" indent="-228600">
              <a:spcBef>
                <a:spcPts val="0"/>
              </a:spcBef>
              <a:defRPr sz="2000"/>
            </a:pPr>
            <a:r>
              <a:t>Probably true when getting inflation under control</a:t>
            </a:r>
          </a:p>
          <a:p>
            <a:pPr lvl="2" marL="1143000" indent="-228600">
              <a:spcBef>
                <a:spcPts val="0"/>
              </a:spcBef>
              <a:defRPr sz="2000"/>
            </a:pPr>
            <a:r>
              <a:t>However, economy rebounds</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06" name="Global: the ECB’s Strategy"/>
          <p:cNvSpPr txBox="1"/>
          <p:nvPr>
            <p:ph type="title" idx="4294967295"/>
          </p:nvPr>
        </p:nvSpPr>
        <p:spPr>
          <a:xfrm>
            <a:off x="990600" y="-1"/>
            <a:ext cx="7696200" cy="1143002"/>
          </a:xfrm>
          <a:prstGeom prst="rect">
            <a:avLst/>
          </a:prstGeom>
        </p:spPr>
        <p:txBody>
          <a:bodyPr>
            <a:normAutofit fontScale="100000" lnSpcReduction="0"/>
          </a:bodyPr>
          <a:lstStyle/>
          <a:p>
            <a:pPr/>
            <a:r>
              <a:t>Global: the ECB</a:t>
            </a:r>
            <a:r>
              <a:t>’</a:t>
            </a:r>
            <a:r>
              <a:t>s Strategy</a:t>
            </a:r>
          </a:p>
        </p:txBody>
      </p:sp>
      <p:sp>
        <p:nvSpPr>
          <p:cNvPr id="307" name="The ECB pursues a hybrid monetary policy, including both monetary targeting and inflation targeting.…"/>
          <p:cNvSpPr txBox="1"/>
          <p:nvPr>
            <p:ph type="body" idx="4294967295"/>
          </p:nvPr>
        </p:nvSpPr>
        <p:spPr>
          <a:xfrm>
            <a:off x="381000" y="1447800"/>
            <a:ext cx="8382000" cy="4648200"/>
          </a:xfrm>
          <a:prstGeom prst="rect">
            <a:avLst/>
          </a:prstGeom>
        </p:spPr>
        <p:txBody>
          <a:bodyPr>
            <a:normAutofit fontScale="100000" lnSpcReduction="0"/>
          </a:bodyPr>
          <a:lstStyle/>
          <a:p>
            <a:pPr>
              <a:buChar char="•"/>
            </a:pPr>
            <a:r>
              <a:t>The ECB pursues a hybrid monetary policy, including both monetary targeting and inflation targeting.</a:t>
            </a:r>
          </a:p>
          <a:p>
            <a:pPr>
              <a:buChar char="•"/>
            </a:pPr>
            <a:r>
              <a:t>Two key pillars:</a:t>
            </a:r>
          </a:p>
          <a:p>
            <a:pPr lvl="1" marL="742950" indent="-285750">
              <a:spcBef>
                <a:spcPts val="0"/>
              </a:spcBef>
              <a:buFont typeface="Arial"/>
              <a:buChar char="─"/>
              <a:defRPr sz="2400"/>
            </a:pPr>
            <a:r>
              <a:t>Monetary and credit aggregates are monitored for implications on future inflation and growth</a:t>
            </a:r>
          </a:p>
          <a:p>
            <a:pPr lvl="1" marL="742950" indent="-285750">
              <a:spcBef>
                <a:spcPts val="0"/>
              </a:spcBef>
              <a:buFont typeface="Arial"/>
              <a:buChar char="─"/>
              <a:defRPr sz="2400"/>
            </a:pPr>
            <a:r>
              <a:t>Many other variables examined to assess the future economic outlook</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10" name="Should Central Banks’ Respond to Asset-Price Bubbles? Lessons from the Global Financial Crisis"/>
          <p:cNvSpPr txBox="1"/>
          <p:nvPr>
            <p:ph type="title" idx="4294967295"/>
          </p:nvPr>
        </p:nvSpPr>
        <p:spPr>
          <a:xfrm>
            <a:off x="990600" y="76199"/>
            <a:ext cx="7696200" cy="1143002"/>
          </a:xfrm>
          <a:prstGeom prst="rect">
            <a:avLst/>
          </a:prstGeom>
        </p:spPr>
        <p:txBody>
          <a:bodyPr>
            <a:normAutofit fontScale="100000" lnSpcReduction="0"/>
          </a:bodyPr>
          <a:lstStyle/>
          <a:p>
            <a:pPr defTabSz="822959">
              <a:defRPr sz="2520"/>
            </a:pPr>
            <a:r>
              <a:t>Should Central Banks</a:t>
            </a:r>
            <a:r>
              <a:t>’</a:t>
            </a:r>
            <a:r>
              <a:t> Respond to Asset-Price Bubbles? Lessons from the Global Financial Crisis</a:t>
            </a:r>
          </a:p>
        </p:txBody>
      </p:sp>
      <p:sp>
        <p:nvSpPr>
          <p:cNvPr id="311" name="Asset pricing bubbles occur when…"/>
          <p:cNvSpPr txBox="1"/>
          <p:nvPr>
            <p:ph type="body" idx="4294967295"/>
          </p:nvPr>
        </p:nvSpPr>
        <p:spPr>
          <a:xfrm>
            <a:off x="381000" y="1524000"/>
            <a:ext cx="8382000" cy="4648200"/>
          </a:xfrm>
          <a:prstGeom prst="rect">
            <a:avLst/>
          </a:prstGeom>
        </p:spPr>
        <p:txBody>
          <a:bodyPr>
            <a:normAutofit fontScale="100000" lnSpcReduction="0"/>
          </a:bodyPr>
          <a:lstStyle/>
          <a:p>
            <a:pPr marL="0" indent="0">
              <a:buSzTx/>
              <a:buNone/>
            </a:pPr>
            <a:r>
              <a:t>Asset pricing bubbles occur when </a:t>
            </a:r>
          </a:p>
          <a:p>
            <a:pPr marL="0" indent="0">
              <a:buAutoNum type="arabicPeriod" startAt="1"/>
            </a:pPr>
            <a:r>
              <a:t>asset</a:t>
            </a:r>
            <a:r>
              <a:t>’</a:t>
            </a:r>
            <a:r>
              <a:t>s prices climb above fundamental values </a:t>
            </a:r>
          </a:p>
          <a:p>
            <a:pPr marL="0" indent="0">
              <a:buAutoNum type="arabicPeriod" startAt="1"/>
            </a:pPr>
            <a:r>
              <a:t>… then fall back to the fundamental value (or below) quite rapidly</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14" name="Should Central Banks Respond to Asset-Price Bubbles?"/>
          <p:cNvSpPr txBox="1"/>
          <p:nvPr>
            <p:ph type="title" idx="4294967295"/>
          </p:nvPr>
        </p:nvSpPr>
        <p:spPr>
          <a:xfrm>
            <a:off x="990600" y="-1"/>
            <a:ext cx="7696200" cy="1143002"/>
          </a:xfrm>
          <a:prstGeom prst="rect">
            <a:avLst/>
          </a:prstGeom>
        </p:spPr>
        <p:txBody>
          <a:bodyPr>
            <a:normAutofit fontScale="100000" lnSpcReduction="0"/>
          </a:bodyPr>
          <a:lstStyle/>
          <a:p>
            <a:pPr/>
            <a:r>
              <a:t>Should Central Banks Respond to Asset-Price Bubbles?</a:t>
            </a:r>
          </a:p>
        </p:txBody>
      </p:sp>
      <p:sp>
        <p:nvSpPr>
          <p:cNvPr id="315" name="What should central banks do about pricing bubbles?…"/>
          <p:cNvSpPr txBox="1"/>
          <p:nvPr>
            <p:ph type="body" idx="4294967295"/>
          </p:nvPr>
        </p:nvSpPr>
        <p:spPr>
          <a:xfrm>
            <a:off x="381000" y="1447800"/>
            <a:ext cx="8382000" cy="4648200"/>
          </a:xfrm>
          <a:prstGeom prst="rect">
            <a:avLst/>
          </a:prstGeom>
        </p:spPr>
        <p:txBody>
          <a:bodyPr>
            <a:normAutofit fontScale="100000" lnSpcReduction="0"/>
          </a:bodyPr>
          <a:lstStyle/>
          <a:p>
            <a:pPr>
              <a:spcBef>
                <a:spcPts val="1000"/>
              </a:spcBef>
              <a:buClr>
                <a:srgbClr val="000000"/>
              </a:buClr>
              <a:buChar char="•"/>
            </a:pPr>
            <a:r>
              <a:t>What should central banks do about pricing bubbles?</a:t>
            </a:r>
          </a:p>
          <a:p>
            <a:pPr lvl="1" marL="857250" indent="-342900">
              <a:spcBef>
                <a:spcPts val="800"/>
              </a:spcBef>
              <a:buClr>
                <a:srgbClr val="000000"/>
              </a:buClr>
              <a:buFont typeface="Arial"/>
              <a:buChar char="•"/>
              <a:defRPr sz="2400"/>
            </a:pPr>
            <a:r>
              <a:t>Should response be different from inflation and employment goals?</a:t>
            </a:r>
          </a:p>
          <a:p>
            <a:pPr lvl="1" marL="857250" indent="-342900">
              <a:spcBef>
                <a:spcPts val="800"/>
              </a:spcBef>
              <a:buClr>
                <a:srgbClr val="000000"/>
              </a:buClr>
              <a:buFont typeface="Arial"/>
              <a:buChar char="•"/>
              <a:defRPr sz="2400"/>
            </a:pPr>
            <a:r>
              <a:t>Should response minimize damage when bubble bursts?</a:t>
            </a:r>
          </a:p>
          <a:p>
            <a:pPr lvl="1" marL="857250" indent="-342900">
              <a:spcBef>
                <a:spcPts val="800"/>
              </a:spcBef>
              <a:buClr>
                <a:srgbClr val="000000"/>
              </a:buClr>
              <a:buFont typeface="Arial"/>
              <a:buChar char="•"/>
              <a:defRPr sz="2400"/>
            </a:pPr>
            <a:r>
              <a:t>Clean-up after bubble bursts?</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18" name="To help answer this, we first must define the types of pricing bubbles.…"/>
          <p:cNvSpPr txBox="1"/>
          <p:nvPr>
            <p:ph type="body" idx="4294967295"/>
          </p:nvPr>
        </p:nvSpPr>
        <p:spPr>
          <a:xfrm>
            <a:off x="381000" y="1447800"/>
            <a:ext cx="8382000" cy="4648200"/>
          </a:xfrm>
          <a:prstGeom prst="rect">
            <a:avLst/>
          </a:prstGeom>
        </p:spPr>
        <p:txBody>
          <a:bodyPr>
            <a:normAutofit fontScale="100000" lnSpcReduction="0"/>
          </a:bodyPr>
          <a:lstStyle/>
          <a:p>
            <a:pPr marL="0" indent="0">
              <a:spcBef>
                <a:spcPts val="1000"/>
              </a:spcBef>
              <a:buSzTx/>
              <a:buNone/>
            </a:pPr>
            <a:r>
              <a:t>To help answer this, we first must define the types of pricing bubbles.</a:t>
            </a:r>
          </a:p>
          <a:p>
            <a:pPr marL="0" indent="0">
              <a:spcBef>
                <a:spcPts val="1000"/>
              </a:spcBef>
              <a:buClr>
                <a:srgbClr val="000000"/>
              </a:buClr>
              <a:buSzPct val="120000"/>
              <a:buChar char="•"/>
              <a:defRPr b="1"/>
            </a:pPr>
            <a:r>
              <a:t>Credit-driven bubble: </a:t>
            </a:r>
            <a:r>
              <a:rPr b="0"/>
              <a:t>created when easy credit terms spill over into asset prices. And as asset prices increase, further lending is encouraged.</a:t>
            </a:r>
            <a:endParaRPr b="0"/>
          </a:p>
          <a:p>
            <a:pPr marL="0" indent="0">
              <a:spcBef>
                <a:spcPts val="1000"/>
              </a:spcBef>
              <a:buClr>
                <a:srgbClr val="000000"/>
              </a:buClr>
              <a:buSzPct val="120000"/>
              <a:buChar char="•"/>
            </a:pPr>
            <a:r>
              <a:t>Very dangerous when the bubble ends - the downward spiral can be more damaging than the asset bubble.</a:t>
            </a:r>
          </a:p>
        </p:txBody>
      </p:sp>
      <p:sp>
        <p:nvSpPr>
          <p:cNvPr id="319" name="Should Central Banks Respond to Asset-Price Bubbles?"/>
          <p:cNvSpPr txBox="1"/>
          <p:nvPr>
            <p:ph type="title" idx="4294967295"/>
          </p:nvPr>
        </p:nvSpPr>
        <p:spPr>
          <a:xfrm>
            <a:off x="990600" y="-1"/>
            <a:ext cx="7696200" cy="1143002"/>
          </a:xfrm>
          <a:prstGeom prst="rect">
            <a:avLst/>
          </a:prstGeom>
        </p:spPr>
        <p:txBody>
          <a:bodyPr>
            <a:normAutofit fontScale="100000" lnSpcReduction="0"/>
          </a:bodyPr>
          <a:lstStyle/>
          <a:p>
            <a:pPr/>
            <a:r>
              <a:t>Should Central Banks Respond to Asset-Price Bubbles?</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22" name="To help answer this, we first must define the types of pricing bubbles.…"/>
          <p:cNvSpPr txBox="1"/>
          <p:nvPr>
            <p:ph type="body" idx="4294967295"/>
          </p:nvPr>
        </p:nvSpPr>
        <p:spPr>
          <a:xfrm>
            <a:off x="381000" y="1447800"/>
            <a:ext cx="8382000" cy="4648200"/>
          </a:xfrm>
          <a:prstGeom prst="rect">
            <a:avLst/>
          </a:prstGeom>
        </p:spPr>
        <p:txBody>
          <a:bodyPr>
            <a:normAutofit fontScale="100000" lnSpcReduction="0"/>
          </a:bodyPr>
          <a:lstStyle/>
          <a:p>
            <a:pPr marL="0" indent="0">
              <a:spcBef>
                <a:spcPts val="1000"/>
              </a:spcBef>
              <a:buSzTx/>
              <a:buNone/>
            </a:pPr>
            <a:r>
              <a:t>To help answer this, we first must define the types of pricing bubbles.</a:t>
            </a:r>
          </a:p>
          <a:p>
            <a:pPr marL="0" indent="0">
              <a:spcBef>
                <a:spcPts val="1000"/>
              </a:spcBef>
              <a:buClr>
                <a:srgbClr val="000000"/>
              </a:buClr>
              <a:buSzPct val="120000"/>
              <a:buChar char="•"/>
              <a:defRPr b="1"/>
            </a:pPr>
            <a:r>
              <a:t>Optimism-driven bubble: </a:t>
            </a:r>
            <a:r>
              <a:rPr b="0"/>
              <a:t>driven by overly optimistic expectations of asset pricing.  Ex., the tech bubble of the late-1990s.</a:t>
            </a:r>
            <a:endParaRPr b="0"/>
          </a:p>
          <a:p>
            <a:pPr marL="0" indent="0">
              <a:spcBef>
                <a:spcPts val="1000"/>
              </a:spcBef>
              <a:buClr>
                <a:srgbClr val="000000"/>
              </a:buClr>
              <a:buSzPct val="120000"/>
              <a:buChar char="•"/>
            </a:pPr>
            <a:r>
              <a:t>These bubbles are less dangerous, as the impact on the financial system is limited. Resulting wealth transfers are not good for the economy.</a:t>
            </a:r>
          </a:p>
        </p:txBody>
      </p:sp>
      <p:sp>
        <p:nvSpPr>
          <p:cNvPr id="323" name="Should Central Banks Respond to Asset-Price Bubbles?"/>
          <p:cNvSpPr txBox="1"/>
          <p:nvPr/>
        </p:nvSpPr>
        <p:spPr>
          <a:xfrm>
            <a:off x="990600" y="76199"/>
            <a:ext cx="7696200"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200"/>
            </a:lvl1pPr>
          </a:lstStyle>
          <a:p>
            <a:pPr/>
            <a:r>
              <a:t>Should Central Banks Respond to Asset-Price Bubbles?</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26" name="Should Central Banks Respond?"/>
          <p:cNvSpPr txBox="1"/>
          <p:nvPr>
            <p:ph type="title" idx="4294967295"/>
          </p:nvPr>
        </p:nvSpPr>
        <p:spPr>
          <a:xfrm>
            <a:off x="990600" y="-1"/>
            <a:ext cx="7696200" cy="1143002"/>
          </a:xfrm>
          <a:prstGeom prst="rect">
            <a:avLst/>
          </a:prstGeom>
        </p:spPr>
        <p:txBody>
          <a:bodyPr>
            <a:normAutofit fontScale="100000" lnSpcReduction="0"/>
          </a:bodyPr>
          <a:lstStyle/>
          <a:p>
            <a:pPr/>
            <a:r>
              <a:t>Should Central Banks Respond?</a:t>
            </a:r>
          </a:p>
        </p:txBody>
      </p:sp>
      <p:sp>
        <p:nvSpPr>
          <p:cNvPr id="327" name="The “Greenspan” doctrine for why the answer is no:…"/>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The </a:t>
            </a:r>
            <a:r>
              <a:t>“</a:t>
            </a:r>
            <a:r>
              <a:t>Greenspan</a:t>
            </a:r>
            <a:r>
              <a:t>”</a:t>
            </a:r>
            <a:r>
              <a:t> doctrine for why the answer is no:</a:t>
            </a:r>
          </a:p>
          <a:p>
            <a:pPr marL="0" indent="0">
              <a:buClr>
                <a:srgbClr val="000000"/>
              </a:buClr>
              <a:buChar char="•"/>
            </a:pPr>
            <a:r>
              <a:t>Bubbles are difficult to identify</a:t>
            </a:r>
          </a:p>
          <a:p>
            <a:pPr marL="0" indent="0">
              <a:buClr>
                <a:srgbClr val="000000"/>
              </a:buClr>
              <a:buChar char="•"/>
            </a:pPr>
            <a:r>
              <a:t>Rate changes may do nothing</a:t>
            </a:r>
          </a:p>
          <a:p>
            <a:pPr marL="0" indent="0">
              <a:buClr>
                <a:srgbClr val="000000"/>
              </a:buClr>
              <a:buChar char="•"/>
            </a:pPr>
            <a:r>
              <a:t>Rates are a blunt instrument - affect many asset prices in the economy</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30" name="Should Central Banks Respond?"/>
          <p:cNvSpPr txBox="1"/>
          <p:nvPr>
            <p:ph type="title" idx="4294967295"/>
          </p:nvPr>
        </p:nvSpPr>
        <p:spPr>
          <a:xfrm>
            <a:off x="990600" y="-1"/>
            <a:ext cx="7696200" cy="1143002"/>
          </a:xfrm>
          <a:prstGeom prst="rect">
            <a:avLst/>
          </a:prstGeom>
        </p:spPr>
        <p:txBody>
          <a:bodyPr>
            <a:normAutofit fontScale="100000" lnSpcReduction="0"/>
          </a:bodyPr>
          <a:lstStyle/>
          <a:p>
            <a:pPr/>
            <a:r>
              <a:t>Should Central Banks Respond?</a:t>
            </a:r>
          </a:p>
        </p:txBody>
      </p:sp>
      <p:sp>
        <p:nvSpPr>
          <p:cNvPr id="331" name="The “Greenspan” doctrine for why the answer is no:…"/>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The </a:t>
            </a:r>
            <a:r>
              <a:t>“</a:t>
            </a:r>
            <a:r>
              <a:t>Greenspan</a:t>
            </a:r>
            <a:r>
              <a:t>”</a:t>
            </a:r>
            <a:r>
              <a:t> doctrine for why the answer is no:</a:t>
            </a:r>
          </a:p>
          <a:p>
            <a:pPr marL="0" indent="0">
              <a:buClr>
                <a:srgbClr val="000000"/>
              </a:buClr>
              <a:buChar char="•"/>
            </a:pPr>
            <a:r>
              <a:t>Resulting slow economy, unemployment, etc., may be worse than the bubble.</a:t>
            </a:r>
          </a:p>
          <a:p>
            <a:pPr marL="0" indent="0">
              <a:buClr>
                <a:srgbClr val="000000"/>
              </a:buClr>
              <a:buChar char="•"/>
            </a:pPr>
            <a:r>
              <a:t>Policy reactions after the bubble bursts may keep damage at a reasonable level.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Numero diapositiva"/>
          <p:cNvSpPr txBox="1"/>
          <p:nvPr>
            <p:ph type="sldNum" sz="quarter" idx="2"/>
          </p:nvPr>
        </p:nvSpPr>
        <p:spPr>
          <a:xfrm>
            <a:off x="8229600" y="6553200"/>
            <a:ext cx="281100" cy="53031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8" name="IMG_2289.jpg" descr="IMG_2289.jpg"/>
          <p:cNvPicPr>
            <a:picLocks noChangeAspect="1"/>
          </p:cNvPicPr>
          <p:nvPr/>
        </p:nvPicPr>
        <p:blipFill>
          <a:blip r:embed="rId2">
            <a:extLst/>
          </a:blip>
          <a:stretch>
            <a:fillRect/>
          </a:stretch>
        </p:blipFill>
        <p:spPr>
          <a:xfrm>
            <a:off x="941915" y="-444649"/>
            <a:ext cx="6933840" cy="6858001"/>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34" name="Should Central Banks Respond?"/>
          <p:cNvSpPr txBox="1"/>
          <p:nvPr>
            <p:ph type="title" idx="4294967295"/>
          </p:nvPr>
        </p:nvSpPr>
        <p:spPr>
          <a:xfrm>
            <a:off x="990600" y="-1"/>
            <a:ext cx="7696200" cy="1143002"/>
          </a:xfrm>
          <a:prstGeom prst="rect">
            <a:avLst/>
          </a:prstGeom>
        </p:spPr>
        <p:txBody>
          <a:bodyPr>
            <a:normAutofit fontScale="100000" lnSpcReduction="0"/>
          </a:bodyPr>
          <a:lstStyle/>
          <a:p>
            <a:pPr/>
            <a:r>
              <a:t>Should Central Banks Respond?</a:t>
            </a:r>
          </a:p>
        </p:txBody>
      </p:sp>
      <p:sp>
        <p:nvSpPr>
          <p:cNvPr id="335" name="The global financial crisis suggests the answer is yes:…"/>
          <p:cNvSpPr txBox="1"/>
          <p:nvPr>
            <p:ph type="body" idx="4294967295"/>
          </p:nvPr>
        </p:nvSpPr>
        <p:spPr>
          <a:xfrm>
            <a:off x="381000" y="1447800"/>
            <a:ext cx="8382000" cy="4648200"/>
          </a:xfrm>
          <a:prstGeom prst="rect">
            <a:avLst/>
          </a:prstGeom>
        </p:spPr>
        <p:txBody>
          <a:bodyPr>
            <a:normAutofit fontScale="100000" lnSpcReduction="0"/>
          </a:bodyPr>
          <a:lstStyle/>
          <a:p>
            <a:pPr marL="0" indent="0">
              <a:buSzTx/>
              <a:buNone/>
            </a:pPr>
            <a:r>
              <a:t>The global financial crisis suggests the answer is yes:</a:t>
            </a:r>
          </a:p>
          <a:p>
            <a:pPr marL="0" indent="0">
              <a:buClr>
                <a:srgbClr val="000000"/>
              </a:buClr>
              <a:buChar char="•"/>
            </a:pPr>
            <a:r>
              <a:t>Suggests leaning against credit-driven bubbles.</a:t>
            </a:r>
          </a:p>
          <a:p>
            <a:pPr marL="0" indent="0">
              <a:buClr>
                <a:srgbClr val="000000"/>
              </a:buClr>
              <a:buChar char="•"/>
            </a:pPr>
            <a:r>
              <a:t>Seems easy to identify, but what policies are most effective?</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38" name="Macroprudential Regulation"/>
          <p:cNvSpPr txBox="1"/>
          <p:nvPr>
            <p:ph type="title" idx="4294967295"/>
          </p:nvPr>
        </p:nvSpPr>
        <p:spPr>
          <a:xfrm>
            <a:off x="990600" y="-1"/>
            <a:ext cx="7696200" cy="1143002"/>
          </a:xfrm>
          <a:prstGeom prst="rect">
            <a:avLst/>
          </a:prstGeom>
        </p:spPr>
        <p:txBody>
          <a:bodyPr>
            <a:normAutofit fontScale="100000" lnSpcReduction="0"/>
          </a:bodyPr>
          <a:lstStyle/>
          <a:p>
            <a:pPr/>
            <a:r>
              <a:t>Macroprudential Regulation</a:t>
            </a:r>
          </a:p>
        </p:txBody>
      </p:sp>
      <p:sp>
        <p:nvSpPr>
          <p:cNvPr id="339" name="Macroprudential regulation may be the answer…"/>
          <p:cNvSpPr txBox="1"/>
          <p:nvPr>
            <p:ph type="body" idx="4294967295"/>
          </p:nvPr>
        </p:nvSpPr>
        <p:spPr>
          <a:xfrm>
            <a:off x="381000" y="1447800"/>
            <a:ext cx="8382000" cy="4648200"/>
          </a:xfrm>
          <a:prstGeom prst="rect">
            <a:avLst/>
          </a:prstGeom>
        </p:spPr>
        <p:txBody>
          <a:bodyPr>
            <a:normAutofit fontScale="100000" lnSpcReduction="0"/>
          </a:bodyPr>
          <a:lstStyle/>
          <a:p>
            <a:pPr marL="0" indent="0">
              <a:spcBef>
                <a:spcPts val="900"/>
              </a:spcBef>
              <a:buSzTx/>
              <a:buNone/>
              <a:defRPr b="1" sz="2600"/>
            </a:pPr>
            <a:r>
              <a:t>Macroprudential regulation </a:t>
            </a:r>
            <a:r>
              <a:rPr b="0"/>
              <a:t>may be the answer</a:t>
            </a:r>
          </a:p>
          <a:p>
            <a:pPr marL="0" indent="0">
              <a:spcBef>
                <a:spcPts val="800"/>
              </a:spcBef>
              <a:buClr>
                <a:srgbClr val="000000"/>
              </a:buClr>
              <a:buSzPct val="120000"/>
              <a:buChar char="•"/>
              <a:defRPr sz="2400"/>
            </a:pPr>
            <a:r>
              <a:t>Increase disclosure requirements and capital requirements, prompt corrective action, monitoring risk-management procedures, and close supervision.</a:t>
            </a:r>
            <a:endParaRPr sz="2000"/>
          </a:p>
          <a:p>
            <a:pPr marL="0" indent="0">
              <a:spcBef>
                <a:spcPts val="900"/>
              </a:spcBef>
              <a:buSzTx/>
              <a:buNone/>
              <a:defRPr sz="2600"/>
            </a:pPr>
            <a:r>
              <a:t>For example, countercyclical capital requirements would dampen credit-booms. As asset prices increase, increase required capital. </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Numero diapositiva"/>
          <p:cNvSpPr txBox="1"/>
          <p:nvPr>
            <p:ph type="sldNum" sz="quarter" idx="2"/>
          </p:nvPr>
        </p:nvSpPr>
        <p:spPr>
          <a:xfrm>
            <a:off x="8584331" y="6553200"/>
            <a:ext cx="158032" cy="139700"/>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Verdana"/>
                <a:ea typeface="Verdana"/>
                <a:cs typeface="Verdana"/>
                <a:sym typeface="Verdana"/>
              </a:defRPr>
            </a:lvl1pPr>
          </a:lstStyle>
          <a:p>
            <a:pPr/>
            <a:fld id="{86CB4B4D-7CA3-9044-876B-883B54F8677D}" type="slidenum"/>
          </a:p>
        </p:txBody>
      </p:sp>
      <p:sp>
        <p:nvSpPr>
          <p:cNvPr id="342" name="Monetary policy"/>
          <p:cNvSpPr txBox="1"/>
          <p:nvPr>
            <p:ph type="title" idx="4294967295"/>
          </p:nvPr>
        </p:nvSpPr>
        <p:spPr>
          <a:xfrm>
            <a:off x="990600" y="-1"/>
            <a:ext cx="7696200" cy="1143002"/>
          </a:xfrm>
          <a:prstGeom prst="rect">
            <a:avLst/>
          </a:prstGeom>
        </p:spPr>
        <p:txBody>
          <a:bodyPr>
            <a:normAutofit fontScale="100000" lnSpcReduction="0"/>
          </a:bodyPr>
          <a:lstStyle/>
          <a:p>
            <a:pPr/>
            <a:r>
              <a:t>Monetary policy</a:t>
            </a:r>
          </a:p>
        </p:txBody>
      </p:sp>
      <p:sp>
        <p:nvSpPr>
          <p:cNvPr id="343" name="Low interest rates may be the “risk-taking channel of monetary policy”…"/>
          <p:cNvSpPr txBox="1"/>
          <p:nvPr>
            <p:ph type="body" idx="4294967295"/>
          </p:nvPr>
        </p:nvSpPr>
        <p:spPr>
          <a:xfrm>
            <a:off x="381000" y="1447800"/>
            <a:ext cx="8382000" cy="4648200"/>
          </a:xfrm>
          <a:prstGeom prst="rect">
            <a:avLst/>
          </a:prstGeom>
        </p:spPr>
        <p:txBody>
          <a:bodyPr>
            <a:normAutofit fontScale="100000" lnSpcReduction="0"/>
          </a:bodyPr>
          <a:lstStyle/>
          <a:p>
            <a:pPr marL="0" indent="0">
              <a:spcBef>
                <a:spcPts val="900"/>
              </a:spcBef>
              <a:buSzTx/>
              <a:buNone/>
              <a:defRPr sz="2600"/>
            </a:pPr>
            <a:r>
              <a:t>Low interest rates may be the </a:t>
            </a:r>
            <a:r>
              <a:t>“</a:t>
            </a:r>
            <a:r>
              <a:t>risk-taking channel of monetary policy</a:t>
            </a:r>
            <a:r>
              <a:t>”</a:t>
            </a:r>
          </a:p>
          <a:p>
            <a:pPr marL="0" indent="0">
              <a:spcBef>
                <a:spcPts val="900"/>
              </a:spcBef>
              <a:buClr>
                <a:srgbClr val="000000"/>
              </a:buClr>
              <a:buChar char="•"/>
              <a:defRPr sz="2600"/>
            </a:pPr>
            <a:r>
              <a:t>Asset managers search for high yield</a:t>
            </a:r>
          </a:p>
          <a:p>
            <a:pPr marL="0" indent="0">
              <a:spcBef>
                <a:spcPts val="900"/>
              </a:spcBef>
              <a:buClr>
                <a:srgbClr val="000000"/>
              </a:buClr>
              <a:buChar char="•"/>
              <a:defRPr sz="2600"/>
            </a:pPr>
            <a:r>
              <a:t>Asset demand may increase</a:t>
            </a:r>
          </a:p>
          <a:p>
            <a:pPr marL="0" indent="0">
              <a:spcBef>
                <a:spcPts val="900"/>
              </a:spcBef>
              <a:buClr>
                <a:srgbClr val="000000"/>
              </a:buClr>
              <a:buChar char="•"/>
              <a:defRPr sz="2600"/>
            </a:pPr>
            <a:r>
              <a:t>Lenders consider riskier projects</a:t>
            </a:r>
          </a:p>
          <a:p>
            <a:pPr marL="0" indent="0">
              <a:spcBef>
                <a:spcPts val="1000"/>
              </a:spcBef>
              <a:buClr>
                <a:srgbClr val="000000"/>
              </a:buClr>
              <a:buChar char="•"/>
              <a:defRPr sz="2600"/>
            </a:pPr>
          </a:p>
          <a:p>
            <a:pPr marL="0" indent="0">
              <a:spcBef>
                <a:spcPts val="900"/>
              </a:spcBef>
              <a:buSzTx/>
              <a:buNone/>
              <a:defRPr sz="2600"/>
            </a:pPr>
            <a:r>
              <a:t>Perhaps just use macroprudential policies?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Numero diapositiva"/>
          <p:cNvSpPr txBox="1"/>
          <p:nvPr>
            <p:ph type="sldNum" sz="quarter" idx="2"/>
          </p:nvPr>
        </p:nvSpPr>
        <p:spPr>
          <a:xfrm>
            <a:off x="8229600" y="6553200"/>
            <a:ext cx="281100" cy="53031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1" name="IMG_2302.jpg" descr="IMG_2302.jpg"/>
          <p:cNvPicPr>
            <a:picLocks noChangeAspect="1"/>
          </p:cNvPicPr>
          <p:nvPr/>
        </p:nvPicPr>
        <p:blipFill>
          <a:blip r:embed="rId2">
            <a:extLst/>
          </a:blip>
          <a:stretch>
            <a:fillRect/>
          </a:stretch>
        </p:blipFill>
        <p:spPr>
          <a:xfrm>
            <a:off x="1483818" y="-376635"/>
            <a:ext cx="7844926" cy="6858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Numero diapositiva"/>
          <p:cNvSpPr txBox="1"/>
          <p:nvPr>
            <p:ph type="sldNum" sz="quarter" idx="2"/>
          </p:nvPr>
        </p:nvSpPr>
        <p:spPr>
          <a:xfrm>
            <a:off x="8229600" y="6553200"/>
            <a:ext cx="281100" cy="53031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4" name="IMG_2290.PNG" descr="IMG_2290.PNG"/>
          <p:cNvPicPr>
            <a:picLocks noChangeAspect="1"/>
          </p:cNvPicPr>
          <p:nvPr/>
        </p:nvPicPr>
        <p:blipFill>
          <a:blip r:embed="rId2">
            <a:extLst/>
          </a:blip>
          <a:stretch>
            <a:fillRect/>
          </a:stretch>
        </p:blipFill>
        <p:spPr>
          <a:xfrm>
            <a:off x="2229766" y="-236191"/>
            <a:ext cx="4684468" cy="624595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resentation5">
  <a:themeElements>
    <a:clrScheme name="Presentation5">
      <a:dk1>
        <a:srgbClr val="000000"/>
      </a:dk1>
      <a:lt1>
        <a:srgbClr val="FFC000"/>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Presentation5">
      <a:majorFont>
        <a:latin typeface="Arial"/>
        <a:ea typeface="Arial"/>
        <a:cs typeface="Arial"/>
      </a:majorFont>
      <a:minorFont>
        <a:latin typeface="Helvetica"/>
        <a:ea typeface="Helvetica"/>
        <a:cs typeface="Helvetica"/>
      </a:minorFont>
    </a:fontScheme>
    <a:fmtScheme name="Presentation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resentation5">
  <a:themeElements>
    <a:clrScheme name="Presentation5">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Presentation5">
      <a:majorFont>
        <a:latin typeface="Arial"/>
        <a:ea typeface="Arial"/>
        <a:cs typeface="Arial"/>
      </a:majorFont>
      <a:minorFont>
        <a:latin typeface="Helvetica"/>
        <a:ea typeface="Helvetica"/>
        <a:cs typeface="Helvetica"/>
      </a:minorFont>
    </a:fontScheme>
    <a:fmtScheme name="Presentation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