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7"/>
  </p:notesMasterIdLst>
  <p:handoutMasterIdLst>
    <p:handoutMasterId r:id="rId68"/>
  </p:handoutMasterIdLst>
  <p:sldIdLst>
    <p:sldId id="514" r:id="rId2"/>
    <p:sldId id="765" r:id="rId3"/>
    <p:sldId id="766" r:id="rId4"/>
    <p:sldId id="767" r:id="rId5"/>
    <p:sldId id="769" r:id="rId6"/>
    <p:sldId id="770" r:id="rId7"/>
    <p:sldId id="771" r:id="rId8"/>
    <p:sldId id="772" r:id="rId9"/>
    <p:sldId id="773" r:id="rId10"/>
    <p:sldId id="774" r:id="rId11"/>
    <p:sldId id="775" r:id="rId12"/>
    <p:sldId id="776" r:id="rId13"/>
    <p:sldId id="777" r:id="rId14"/>
    <p:sldId id="902" r:id="rId15"/>
    <p:sldId id="778" r:id="rId16"/>
    <p:sldId id="779" r:id="rId17"/>
    <p:sldId id="780" r:id="rId18"/>
    <p:sldId id="781" r:id="rId19"/>
    <p:sldId id="782" r:id="rId20"/>
    <p:sldId id="783" r:id="rId21"/>
    <p:sldId id="784" r:id="rId22"/>
    <p:sldId id="785" r:id="rId23"/>
    <p:sldId id="790" r:id="rId24"/>
    <p:sldId id="804" r:id="rId25"/>
    <p:sldId id="811" r:id="rId26"/>
    <p:sldId id="812" r:id="rId27"/>
    <p:sldId id="813" r:id="rId28"/>
    <p:sldId id="864" r:id="rId29"/>
    <p:sldId id="863" r:id="rId30"/>
    <p:sldId id="814" r:id="rId31"/>
    <p:sldId id="815" r:id="rId32"/>
    <p:sldId id="817" r:id="rId33"/>
    <p:sldId id="818" r:id="rId34"/>
    <p:sldId id="819" r:id="rId35"/>
    <p:sldId id="820" r:id="rId36"/>
    <p:sldId id="821" r:id="rId37"/>
    <p:sldId id="822" r:id="rId38"/>
    <p:sldId id="825" r:id="rId39"/>
    <p:sldId id="826" r:id="rId40"/>
    <p:sldId id="865" r:id="rId41"/>
    <p:sldId id="905" r:id="rId42"/>
    <p:sldId id="837" r:id="rId43"/>
    <p:sldId id="838" r:id="rId44"/>
    <p:sldId id="901" r:id="rId45"/>
    <p:sldId id="839" r:id="rId46"/>
    <p:sldId id="904" r:id="rId47"/>
    <p:sldId id="906" r:id="rId48"/>
    <p:sldId id="876" r:id="rId49"/>
    <p:sldId id="862" r:id="rId50"/>
    <p:sldId id="847" r:id="rId51"/>
    <p:sldId id="849" r:id="rId52"/>
    <p:sldId id="850" r:id="rId53"/>
    <p:sldId id="852" r:id="rId54"/>
    <p:sldId id="853" r:id="rId55"/>
    <p:sldId id="866" r:id="rId56"/>
    <p:sldId id="903" r:id="rId57"/>
    <p:sldId id="868" r:id="rId58"/>
    <p:sldId id="867" r:id="rId59"/>
    <p:sldId id="869" r:id="rId60"/>
    <p:sldId id="870" r:id="rId61"/>
    <p:sldId id="871" r:id="rId62"/>
    <p:sldId id="872" r:id="rId63"/>
    <p:sldId id="874" r:id="rId64"/>
    <p:sldId id="873" r:id="rId65"/>
    <p:sldId id="875" r:id="rId66"/>
  </p:sldIdLst>
  <p:sldSz cx="9144000" cy="6858000" type="screen4x3"/>
  <p:notesSz cx="6858000" cy="9144000"/>
  <p:defaultTextStyle>
    <a:defPPr>
      <a:defRPr lang="de-DE"/>
    </a:defPPr>
    <a:lvl1pPr algn="l" rtl="0" eaLnBrk="0" fontAlgn="base" hangingPunct="0">
      <a:spcBef>
        <a:spcPct val="0"/>
      </a:spcBef>
      <a:spcAft>
        <a:spcPct val="0"/>
      </a:spcAft>
      <a:defRPr b="1" kern="1200">
        <a:solidFill>
          <a:srgbClr val="00008A"/>
        </a:solidFill>
        <a:latin typeface="Helvetica" charset="0"/>
        <a:ea typeface="+mn-ea"/>
        <a:cs typeface="+mn-cs"/>
      </a:defRPr>
    </a:lvl1pPr>
    <a:lvl2pPr marL="457200" algn="l" rtl="0" eaLnBrk="0" fontAlgn="base" hangingPunct="0">
      <a:spcBef>
        <a:spcPct val="0"/>
      </a:spcBef>
      <a:spcAft>
        <a:spcPct val="0"/>
      </a:spcAft>
      <a:defRPr b="1" kern="1200">
        <a:solidFill>
          <a:srgbClr val="00008A"/>
        </a:solidFill>
        <a:latin typeface="Helvetica" charset="0"/>
        <a:ea typeface="+mn-ea"/>
        <a:cs typeface="+mn-cs"/>
      </a:defRPr>
    </a:lvl2pPr>
    <a:lvl3pPr marL="914400" algn="l" rtl="0" eaLnBrk="0" fontAlgn="base" hangingPunct="0">
      <a:spcBef>
        <a:spcPct val="0"/>
      </a:spcBef>
      <a:spcAft>
        <a:spcPct val="0"/>
      </a:spcAft>
      <a:defRPr b="1" kern="1200">
        <a:solidFill>
          <a:srgbClr val="00008A"/>
        </a:solidFill>
        <a:latin typeface="Helvetica" charset="0"/>
        <a:ea typeface="+mn-ea"/>
        <a:cs typeface="+mn-cs"/>
      </a:defRPr>
    </a:lvl3pPr>
    <a:lvl4pPr marL="1371600" algn="l" rtl="0" eaLnBrk="0" fontAlgn="base" hangingPunct="0">
      <a:spcBef>
        <a:spcPct val="0"/>
      </a:spcBef>
      <a:spcAft>
        <a:spcPct val="0"/>
      </a:spcAft>
      <a:defRPr b="1" kern="1200">
        <a:solidFill>
          <a:srgbClr val="00008A"/>
        </a:solidFill>
        <a:latin typeface="Helvetica" charset="0"/>
        <a:ea typeface="+mn-ea"/>
        <a:cs typeface="+mn-cs"/>
      </a:defRPr>
    </a:lvl4pPr>
    <a:lvl5pPr marL="1828800" algn="l" rtl="0" eaLnBrk="0" fontAlgn="base" hangingPunct="0">
      <a:spcBef>
        <a:spcPct val="0"/>
      </a:spcBef>
      <a:spcAft>
        <a:spcPct val="0"/>
      </a:spcAft>
      <a:defRPr b="1" kern="1200">
        <a:solidFill>
          <a:srgbClr val="00008A"/>
        </a:solidFill>
        <a:latin typeface="Helvetica" charset="0"/>
        <a:ea typeface="+mn-ea"/>
        <a:cs typeface="+mn-cs"/>
      </a:defRPr>
    </a:lvl5pPr>
    <a:lvl6pPr marL="2286000" algn="l" defTabSz="914400" rtl="0" eaLnBrk="1" latinLnBrk="0" hangingPunct="1">
      <a:defRPr b="1" kern="1200">
        <a:solidFill>
          <a:srgbClr val="00008A"/>
        </a:solidFill>
        <a:latin typeface="Helvetica" charset="0"/>
        <a:ea typeface="+mn-ea"/>
        <a:cs typeface="+mn-cs"/>
      </a:defRPr>
    </a:lvl6pPr>
    <a:lvl7pPr marL="2743200" algn="l" defTabSz="914400" rtl="0" eaLnBrk="1" latinLnBrk="0" hangingPunct="1">
      <a:defRPr b="1" kern="1200">
        <a:solidFill>
          <a:srgbClr val="00008A"/>
        </a:solidFill>
        <a:latin typeface="Helvetica" charset="0"/>
        <a:ea typeface="+mn-ea"/>
        <a:cs typeface="+mn-cs"/>
      </a:defRPr>
    </a:lvl7pPr>
    <a:lvl8pPr marL="3200400" algn="l" defTabSz="914400" rtl="0" eaLnBrk="1" latinLnBrk="0" hangingPunct="1">
      <a:defRPr b="1" kern="1200">
        <a:solidFill>
          <a:srgbClr val="00008A"/>
        </a:solidFill>
        <a:latin typeface="Helvetica" charset="0"/>
        <a:ea typeface="+mn-ea"/>
        <a:cs typeface="+mn-cs"/>
      </a:defRPr>
    </a:lvl8pPr>
    <a:lvl9pPr marL="3657600" algn="l" defTabSz="914400" rtl="0" eaLnBrk="1" latinLnBrk="0" hangingPunct="1">
      <a:defRPr b="1" kern="1200">
        <a:solidFill>
          <a:srgbClr val="00008A"/>
        </a:solidFill>
        <a:latin typeface="Helvetica" charset="0"/>
        <a:ea typeface="+mn-ea"/>
        <a:cs typeface="+mn-cs"/>
      </a:defRPr>
    </a:lvl9pPr>
  </p:defaultTextStyle>
  <p:extLst>
    <p:ext uri="{EFAFB233-063F-42B5-8137-9DF3F51BA10A}">
      <p15:sldGuideLst xmlns:p15="http://schemas.microsoft.com/office/powerpoint/2012/main">
        <p15:guide id="1" orient="horz" pos="1054">
          <p15:clr>
            <a:srgbClr val="A4A3A4"/>
          </p15:clr>
        </p15:guide>
        <p15:guide id="2" orient="horz" pos="2982">
          <p15:clr>
            <a:srgbClr val="A4A3A4"/>
          </p15:clr>
        </p15:guide>
        <p15:guide id="3" pos="10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008A"/>
    <a:srgbClr val="00A400"/>
    <a:srgbClr val="FF6600"/>
    <a:srgbClr val="FF3300"/>
    <a:srgbClr val="009A00"/>
    <a:srgbClr val="00A000"/>
    <a:srgbClr val="00B600"/>
    <a:srgbClr val="00A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89" autoAdjust="0"/>
    <p:restoredTop sz="90635" autoAdjust="0"/>
  </p:normalViewPr>
  <p:slideViewPr>
    <p:cSldViewPr snapToGrid="0">
      <p:cViewPr varScale="1">
        <p:scale>
          <a:sx n="100" d="100"/>
          <a:sy n="100" d="100"/>
        </p:scale>
        <p:origin x="2208" y="176"/>
      </p:cViewPr>
      <p:guideLst>
        <p:guide orient="horz" pos="1054"/>
        <p:guide orient="horz" pos="2982"/>
        <p:guide pos="103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9" d="100"/>
          <a:sy n="59" d="100"/>
        </p:scale>
        <p:origin x="-192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9.xml"/><Relationship Id="rId3" Type="http://schemas.openxmlformats.org/officeDocument/2006/relationships/slide" Target="slides/slide7.xml"/><Relationship Id="rId7" Type="http://schemas.openxmlformats.org/officeDocument/2006/relationships/slide" Target="slides/slide11.xml"/><Relationship Id="rId12" Type="http://schemas.openxmlformats.org/officeDocument/2006/relationships/slide" Target="slides/slide18.xml"/><Relationship Id="rId2" Type="http://schemas.openxmlformats.org/officeDocument/2006/relationships/slide" Target="slides/slide6.xml"/><Relationship Id="rId1" Type="http://schemas.openxmlformats.org/officeDocument/2006/relationships/slide" Target="slides/slide5.xml"/><Relationship Id="rId6" Type="http://schemas.openxmlformats.org/officeDocument/2006/relationships/slide" Target="slides/slide10.xml"/><Relationship Id="rId11" Type="http://schemas.openxmlformats.org/officeDocument/2006/relationships/slide" Target="slides/slide15.xml"/><Relationship Id="rId5" Type="http://schemas.openxmlformats.org/officeDocument/2006/relationships/slide" Target="slides/slide9.xml"/><Relationship Id="rId10" Type="http://schemas.openxmlformats.org/officeDocument/2006/relationships/slide" Target="slides/slide14.xml"/><Relationship Id="rId4" Type="http://schemas.openxmlformats.org/officeDocument/2006/relationships/slide" Target="slides/slide8.xml"/><Relationship Id="rId9" Type="http://schemas.openxmlformats.org/officeDocument/2006/relationships/slide" Target="slides/slide13.xml"/><Relationship Id="rId14" Type="http://schemas.openxmlformats.org/officeDocument/2006/relationships/slide" Target="slides/slide2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en-GB"/>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panose="020B0604020202020204" pitchFamily="34" charset="0"/>
              </a:defRPr>
            </a:lvl1pPr>
          </a:lstStyle>
          <a:p>
            <a:pPr>
              <a:defRPr/>
            </a:pPr>
            <a:fld id="{10C187D3-22ED-2642-9338-A5D849A64E7E}" type="slidenum">
              <a:rPr lang="en-GB" altLang="it-IT"/>
              <a:pPr>
                <a:defRPr/>
              </a:pPr>
              <a:t>‹#›</a:t>
            </a:fld>
            <a:endParaRPr lang="en-GB"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Textmasterformate durch Klicken bearbeiten</a:t>
            </a:r>
          </a:p>
          <a:p>
            <a:pPr lvl="1"/>
            <a:r>
              <a:rPr lang="en-GB" noProof="0"/>
              <a:t>Zweite Ebene</a:t>
            </a:r>
          </a:p>
          <a:p>
            <a:pPr lvl="2"/>
            <a:r>
              <a:rPr lang="en-GB" noProof="0"/>
              <a:t>Dritte Ebene</a:t>
            </a:r>
          </a:p>
          <a:p>
            <a:pPr lvl="3"/>
            <a:r>
              <a:rPr lang="en-GB" noProof="0"/>
              <a:t>Vierte Ebene</a:t>
            </a:r>
          </a:p>
          <a:p>
            <a:pPr lvl="4"/>
            <a:r>
              <a:rPr lang="en-GB" noProof="0"/>
              <a:t>Fünfte Ebene</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panose="020B0604020202020204" pitchFamily="34" charset="0"/>
              </a:defRPr>
            </a:lvl1pPr>
          </a:lstStyle>
          <a:p>
            <a:pPr>
              <a:defRPr/>
            </a:pPr>
            <a:fld id="{6734572E-D4C7-6F44-A7A9-4A006BD5B305}" type="slidenum">
              <a:rPr lang="en-GB" altLang="it-IT"/>
              <a:pPr>
                <a:defRPr/>
              </a:pPr>
              <a:t>‹#›</a:t>
            </a:fld>
            <a:endParaRPr lang="en-GB"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E5A5FED-CF1A-6946-9321-37B1ECF7E555}" type="slidenum">
              <a:rPr lang="en-GB" altLang="it-IT"/>
              <a:pPr>
                <a:spcBef>
                  <a:spcPct val="0"/>
                </a:spcBef>
              </a:pPr>
              <a:t>0</a:t>
            </a:fld>
            <a:endParaRPr lang="en-GB" altLang="it-IT"/>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GB"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F678F3C-276C-C946-85BB-6FC5EEB4EE77}" type="slidenum">
              <a:rPr lang="en-US" altLang="it-IT"/>
              <a:pPr>
                <a:spcBef>
                  <a:spcPct val="0"/>
                </a:spcBef>
              </a:pPr>
              <a:t>50</a:t>
            </a:fld>
            <a:endParaRPr lang="en-US" altLang="it-IT"/>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50E418B-15F5-504D-9277-1845E7B66D68}" type="slidenum">
              <a:rPr lang="en-US" altLang="it-IT"/>
              <a:pPr>
                <a:spcBef>
                  <a:spcPct val="0"/>
                </a:spcBef>
              </a:pPr>
              <a:t>51</a:t>
            </a:fld>
            <a:endParaRPr lang="en-US" altLang="it-IT"/>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9639EF0-287D-8144-B599-D32D1B708B76}" type="slidenum">
              <a:rPr lang="en-US" altLang="it-IT"/>
              <a:pPr>
                <a:spcBef>
                  <a:spcPct val="0"/>
                </a:spcBef>
              </a:pPr>
              <a:t>52</a:t>
            </a:fld>
            <a:endParaRPr lang="en-US" altLang="it-IT"/>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C1A2F21-DA84-E54B-81B0-E86D7A6B8BF9}" type="slidenum">
              <a:rPr lang="en-US" altLang="it-IT"/>
              <a:pPr>
                <a:spcBef>
                  <a:spcPct val="0"/>
                </a:spcBef>
              </a:pPr>
              <a:t>53</a:t>
            </a:fld>
            <a:endParaRPr lang="en-US" altLang="it-IT"/>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21C5448-3C05-764C-A215-099B9F36030C}" type="slidenum">
              <a:rPr lang="en-US" altLang="it-IT"/>
              <a:pPr>
                <a:spcBef>
                  <a:spcPct val="0"/>
                </a:spcBef>
              </a:pPr>
              <a:t>54</a:t>
            </a:fld>
            <a:endParaRPr lang="en-US" altLang="it-IT"/>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03A193EC-E580-044B-BCB1-D2973DED9838}" type="slidenum">
              <a:rPr lang="en-GB" altLang="it-IT"/>
              <a:pPr>
                <a:spcBef>
                  <a:spcPct val="0"/>
                </a:spcBef>
              </a:pPr>
              <a:t>1</a:t>
            </a:fld>
            <a:endParaRPr lang="en-GB" altLang="it-IT"/>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GB"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7F016906-BBBF-DA46-8651-FD19E389AE4C}" type="slidenum">
              <a:rPr lang="en-GB" altLang="it-IT"/>
              <a:pPr>
                <a:spcBef>
                  <a:spcPct val="0"/>
                </a:spcBef>
              </a:pPr>
              <a:t>2</a:t>
            </a:fld>
            <a:endParaRPr lang="en-GB" altLang="it-IT"/>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7D69077-286D-6549-B77A-4B7DCE5A5499}" type="slidenum">
              <a:rPr lang="en-GB" altLang="it-IT"/>
              <a:pPr>
                <a:spcBef>
                  <a:spcPct val="0"/>
                </a:spcBef>
              </a:pPr>
              <a:t>3</a:t>
            </a:fld>
            <a:endParaRPr lang="en-GB" altLang="it-IT"/>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a:ln/>
        </p:spPr>
      </p:sp>
      <p:sp>
        <p:nvSpPr>
          <p:cNvPr id="2969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tLang="it-IT"/>
          </a:p>
        </p:txBody>
      </p:sp>
      <p:sp>
        <p:nvSpPr>
          <p:cNvPr id="2970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7E138B3F-A1CD-0F4E-9C95-F8BBE0B51038}" type="slidenum">
              <a:rPr lang="en-GB" altLang="it-IT"/>
              <a:pPr>
                <a:spcBef>
                  <a:spcPct val="0"/>
                </a:spcBef>
              </a:pPr>
              <a:t>19</a:t>
            </a:fld>
            <a:endParaRPr lang="en-GB"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7F993D5-902A-AC4F-9BE2-5CC1F0917F17}" type="slidenum">
              <a:rPr lang="en-US" altLang="it-IT"/>
              <a:pPr>
                <a:spcBef>
                  <a:spcPct val="0"/>
                </a:spcBef>
              </a:pPr>
              <a:t>23</a:t>
            </a:fld>
            <a:endParaRPr lang="en-US" alt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a:ln/>
        </p:spPr>
      </p:sp>
      <p:sp>
        <p:nvSpPr>
          <p:cNvPr id="3" name="Segnaposto note 2"/>
          <p:cNvSpPr>
            <a:spLocks noGrp="1"/>
          </p:cNvSpPr>
          <p:nvPr>
            <p:ph type="body" idx="1"/>
          </p:nvPr>
        </p:nvSpPr>
        <p:spPr/>
        <p:txBody>
          <a:bodyPr>
            <a:normAutofit/>
          </a:bodyPr>
          <a:lstStyle/>
          <a:p>
            <a:pPr marL="1371600" lvl="2" indent="-457200" eaLnBrk="1" fontAlgn="auto" hangingPunct="1">
              <a:spcAft>
                <a:spcPts val="0"/>
              </a:spcAft>
              <a:buClr>
                <a:schemeClr val="accent3"/>
              </a:buClr>
              <a:buFont typeface="Arial Unicode MS" pitchFamily="34" charset="-128"/>
              <a:buNone/>
              <a:defRPr/>
            </a:pPr>
            <a:endParaRPr lang="en-GB" dirty="0"/>
          </a:p>
        </p:txBody>
      </p:sp>
      <p:sp>
        <p:nvSpPr>
          <p:cNvPr id="4096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3D8FAF0-D06C-3B45-B20B-AEF280393AAC}" type="slidenum">
              <a:rPr lang="en-GB" altLang="it-IT"/>
              <a:pPr>
                <a:spcBef>
                  <a:spcPct val="0"/>
                </a:spcBef>
              </a:pPr>
              <a:t>28</a:t>
            </a:fld>
            <a:endParaRPr lang="en-GB"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it-IT"/>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F090488-561C-9346-8804-C62EA99FC26B}" type="slidenum">
              <a:rPr lang="en-US" altLang="it-IT"/>
              <a:pPr>
                <a:spcBef>
                  <a:spcPct val="0"/>
                </a:spcBef>
              </a:pPr>
              <a:t>32</a:t>
            </a:fld>
            <a:endParaRPr lang="en-US"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it-IT"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3F9A6221-294D-3940-90DF-1CC62B828762}" type="slidenum">
              <a:rPr lang="en-US" altLang="it-IT"/>
              <a:pPr>
                <a:spcBef>
                  <a:spcPct val="0"/>
                </a:spcBef>
              </a:pPr>
              <a:t>36</a:t>
            </a:fld>
            <a:endParaRPr lang="en-US"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Line 21"/>
          <p:cNvSpPr>
            <a:spLocks noChangeShapeType="1"/>
          </p:cNvSpPr>
          <p:nvPr/>
        </p:nvSpPr>
        <p:spPr bwMode="auto">
          <a:xfrm flipH="1">
            <a:off x="4662488" y="6308725"/>
            <a:ext cx="3870325" cy="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 name="Line 25"/>
          <p:cNvSpPr>
            <a:spLocks noChangeShapeType="1"/>
          </p:cNvSpPr>
          <p:nvPr/>
        </p:nvSpPr>
        <p:spPr bwMode="auto">
          <a:xfrm flipH="1">
            <a:off x="4664075" y="6308725"/>
            <a:ext cx="23813" cy="0"/>
          </a:xfrm>
          <a:prstGeom prst="line">
            <a:avLst/>
          </a:prstGeom>
          <a:noFill/>
          <a:ln w="25400">
            <a:solidFill>
              <a:srgbClr val="E61E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8414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DD7FEB96-4319-414B-AE5A-150A29268F10}" type="slidenum">
              <a:rPr lang="en-GB" altLang="it-IT" smtClean="0"/>
              <a:pPr>
                <a:defRPr/>
              </a:pPr>
              <a:t>‹#›</a:t>
            </a:fld>
            <a:r>
              <a:rPr lang="en-GB" altLang="it-IT"/>
              <a:t>/32</a:t>
            </a:r>
          </a:p>
        </p:txBody>
      </p:sp>
    </p:spTree>
    <p:extLst>
      <p:ext uri="{BB962C8B-B14F-4D97-AF65-F5344CB8AC3E}">
        <p14:creationId xmlns:p14="http://schemas.microsoft.com/office/powerpoint/2010/main" val="46266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4638" y="279400"/>
            <a:ext cx="2003425" cy="579437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11188" y="279400"/>
            <a:ext cx="5861050" cy="579437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2BBF2C5D-B6FB-4E4C-93B8-338B631ACFC0}" type="slidenum">
              <a:rPr lang="en-GB" altLang="it-IT" smtClean="0"/>
              <a:pPr>
                <a:defRPr/>
              </a:pPr>
              <a:t>‹#›</a:t>
            </a:fld>
            <a:r>
              <a:rPr lang="en-GB" altLang="it-IT"/>
              <a:t>/32</a:t>
            </a:r>
          </a:p>
        </p:txBody>
      </p:sp>
    </p:spTree>
    <p:extLst>
      <p:ext uri="{BB962C8B-B14F-4D97-AF65-F5344CB8AC3E}">
        <p14:creationId xmlns:p14="http://schemas.microsoft.com/office/powerpoint/2010/main" val="2752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3842A0B7-AD22-7C47-8861-4D2984BEE60D}" type="slidenum">
              <a:rPr lang="en-GB" altLang="it-IT" smtClean="0"/>
              <a:pPr>
                <a:defRPr/>
              </a:pPr>
              <a:t>‹#›</a:t>
            </a:fld>
            <a:r>
              <a:rPr lang="en-GB" altLang="it-IT"/>
              <a:t>/32</a:t>
            </a:r>
          </a:p>
        </p:txBody>
      </p:sp>
    </p:spTree>
    <p:extLst>
      <p:ext uri="{BB962C8B-B14F-4D97-AF65-F5344CB8AC3E}">
        <p14:creationId xmlns:p14="http://schemas.microsoft.com/office/powerpoint/2010/main" val="16859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FF32B196-9A68-1F4D-83D7-D649D7D28BFB}" type="slidenum">
              <a:rPr lang="en-GB" altLang="it-IT" smtClean="0"/>
              <a:pPr>
                <a:defRPr/>
              </a:pPr>
              <a:t>‹#›</a:t>
            </a:fld>
            <a:r>
              <a:rPr lang="en-GB" altLang="it-IT"/>
              <a:t>/32</a:t>
            </a:r>
          </a:p>
        </p:txBody>
      </p:sp>
    </p:spTree>
    <p:extLst>
      <p:ext uri="{BB962C8B-B14F-4D97-AF65-F5344CB8AC3E}">
        <p14:creationId xmlns:p14="http://schemas.microsoft.com/office/powerpoint/2010/main" val="101392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17538" y="1449388"/>
            <a:ext cx="3929062" cy="4624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99000" y="1449388"/>
            <a:ext cx="3929063" cy="4624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83F7C68F-04A8-BD48-AC04-7008BF7D06E6}" type="slidenum">
              <a:rPr lang="en-GB" altLang="it-IT" smtClean="0"/>
              <a:pPr>
                <a:defRPr/>
              </a:pPr>
              <a:t>‹#›</a:t>
            </a:fld>
            <a:r>
              <a:rPr lang="en-GB" altLang="it-IT"/>
              <a:t>/32</a:t>
            </a:r>
          </a:p>
        </p:txBody>
      </p:sp>
    </p:spTree>
    <p:extLst>
      <p:ext uri="{BB962C8B-B14F-4D97-AF65-F5344CB8AC3E}">
        <p14:creationId xmlns:p14="http://schemas.microsoft.com/office/powerpoint/2010/main" val="72391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D9696DDC-425F-114A-B492-635B31EC78E7}" type="slidenum">
              <a:rPr lang="en-GB" altLang="it-IT" smtClean="0"/>
              <a:pPr>
                <a:defRPr/>
              </a:pPr>
              <a:t>‹#›</a:t>
            </a:fld>
            <a:r>
              <a:rPr lang="en-GB" altLang="it-IT"/>
              <a:t>/32</a:t>
            </a:r>
          </a:p>
        </p:txBody>
      </p:sp>
    </p:spTree>
    <p:extLst>
      <p:ext uri="{BB962C8B-B14F-4D97-AF65-F5344CB8AC3E}">
        <p14:creationId xmlns:p14="http://schemas.microsoft.com/office/powerpoint/2010/main" val="129440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F3BC4E61-321D-9140-BA8F-22714D421D10}" type="slidenum">
              <a:rPr lang="en-GB" altLang="it-IT" smtClean="0"/>
              <a:pPr>
                <a:defRPr/>
              </a:pPr>
              <a:t>‹#›</a:t>
            </a:fld>
            <a:r>
              <a:rPr lang="en-GB" altLang="it-IT"/>
              <a:t>/32</a:t>
            </a:r>
          </a:p>
        </p:txBody>
      </p:sp>
    </p:spTree>
    <p:extLst>
      <p:ext uri="{BB962C8B-B14F-4D97-AF65-F5344CB8AC3E}">
        <p14:creationId xmlns:p14="http://schemas.microsoft.com/office/powerpoint/2010/main" val="113051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66FD88FB-2CF4-C649-B617-BFB0479444C2}" type="slidenum">
              <a:rPr lang="en-GB" altLang="it-IT" smtClean="0"/>
              <a:pPr>
                <a:defRPr/>
              </a:pPr>
              <a:t>‹#›</a:t>
            </a:fld>
            <a:r>
              <a:rPr lang="en-GB" altLang="it-IT"/>
              <a:t>/32</a:t>
            </a:r>
          </a:p>
        </p:txBody>
      </p:sp>
    </p:spTree>
    <p:extLst>
      <p:ext uri="{BB962C8B-B14F-4D97-AF65-F5344CB8AC3E}">
        <p14:creationId xmlns:p14="http://schemas.microsoft.com/office/powerpoint/2010/main" val="181707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42C94BDE-AC88-1449-9AAA-3A6524506060}" type="slidenum">
              <a:rPr lang="en-GB" altLang="it-IT" smtClean="0"/>
              <a:pPr>
                <a:defRPr/>
              </a:pPr>
              <a:t>‹#›</a:t>
            </a:fld>
            <a:r>
              <a:rPr lang="en-GB" altLang="it-IT"/>
              <a:t>/32</a:t>
            </a:r>
          </a:p>
        </p:txBody>
      </p:sp>
    </p:spTree>
    <p:extLst>
      <p:ext uri="{BB962C8B-B14F-4D97-AF65-F5344CB8AC3E}">
        <p14:creationId xmlns:p14="http://schemas.microsoft.com/office/powerpoint/2010/main" val="21049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it-IT"/>
              <a:t>Luca Corazzini  – Do Danes and Italians rate life satisfaction in the same way? – </a:t>
            </a:r>
            <a:fld id="{AE849EB3-D2D0-0D48-A387-FE6407C9A15B}" type="slidenum">
              <a:rPr lang="en-GB" altLang="it-IT" smtClean="0"/>
              <a:pPr>
                <a:defRPr/>
              </a:pPr>
              <a:t>‹#›</a:t>
            </a:fld>
            <a:r>
              <a:rPr lang="en-GB" altLang="it-IT"/>
              <a:t>/32</a:t>
            </a:r>
          </a:p>
        </p:txBody>
      </p:sp>
    </p:spTree>
    <p:extLst>
      <p:ext uri="{BB962C8B-B14F-4D97-AF65-F5344CB8AC3E}">
        <p14:creationId xmlns:p14="http://schemas.microsoft.com/office/powerpoint/2010/main" val="916033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188" y="279400"/>
            <a:ext cx="80168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617538" y="1449388"/>
            <a:ext cx="8010525" cy="462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9" name="Rectangle 5"/>
          <p:cNvSpPr>
            <a:spLocks noGrp="1" noChangeArrowheads="1"/>
          </p:cNvSpPr>
          <p:nvPr>
            <p:ph type="ftr" sz="quarter" idx="3"/>
          </p:nvPr>
        </p:nvSpPr>
        <p:spPr bwMode="auto">
          <a:xfrm>
            <a:off x="3379788" y="6391275"/>
            <a:ext cx="5248275" cy="314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atin typeface="Helvetica" panose="020B0604020202020204" pitchFamily="34" charset="0"/>
              </a:defRPr>
            </a:lvl1pPr>
          </a:lstStyle>
          <a:p>
            <a:pPr>
              <a:defRPr/>
            </a:pPr>
            <a:r>
              <a:rPr lang="en-GB" altLang="it-IT"/>
              <a:t>Luca Corazzini  – Do Danes and Italians rate life satisfaction in the same way? – </a:t>
            </a:r>
            <a:fld id="{503DFC06-8CFA-8A42-AE85-CD6E37E8BD13}" type="slidenum">
              <a:rPr lang="en-GB" altLang="it-IT" smtClean="0"/>
              <a:pPr>
                <a:defRPr/>
              </a:pPr>
              <a:t>‹#›</a:t>
            </a:fld>
            <a:r>
              <a:rPr lang="en-GB" altLang="it-IT"/>
              <a:t>/32</a:t>
            </a:r>
          </a:p>
        </p:txBody>
      </p:sp>
      <p:sp>
        <p:nvSpPr>
          <p:cNvPr id="2" name="Line 9"/>
          <p:cNvSpPr>
            <a:spLocks noChangeShapeType="1"/>
          </p:cNvSpPr>
          <p:nvPr/>
        </p:nvSpPr>
        <p:spPr bwMode="auto">
          <a:xfrm>
            <a:off x="727075" y="1225550"/>
            <a:ext cx="4679950" cy="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13"/>
          <p:cNvSpPr>
            <a:spLocks noChangeShapeType="1"/>
          </p:cNvSpPr>
          <p:nvPr/>
        </p:nvSpPr>
        <p:spPr bwMode="auto">
          <a:xfrm>
            <a:off x="5381625" y="1225550"/>
            <a:ext cx="23813" cy="0"/>
          </a:xfrm>
          <a:prstGeom prst="line">
            <a:avLst/>
          </a:prstGeom>
          <a:noFill/>
          <a:ln w="25400">
            <a:solidFill>
              <a:srgbClr val="E61E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15"/>
          <p:cNvSpPr>
            <a:spLocks noChangeShapeType="1"/>
          </p:cNvSpPr>
          <p:nvPr/>
        </p:nvSpPr>
        <p:spPr bwMode="auto">
          <a:xfrm flipH="1">
            <a:off x="4662488" y="6308725"/>
            <a:ext cx="3870325" cy="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787" r:id="rId1"/>
    <p:sldLayoutId id="2147484777" r:id="rId2"/>
    <p:sldLayoutId id="2147484778" r:id="rId3"/>
    <p:sldLayoutId id="2147484779" r:id="rId4"/>
    <p:sldLayoutId id="2147484780" r:id="rId5"/>
    <p:sldLayoutId id="2147484781" r:id="rId6"/>
    <p:sldLayoutId id="2147484782" r:id="rId7"/>
    <p:sldLayoutId id="2147484783" r:id="rId8"/>
    <p:sldLayoutId id="2147484784" r:id="rId9"/>
    <p:sldLayoutId id="2147484785" r:id="rId10"/>
    <p:sldLayoutId id="2147484786" r:id="rId11"/>
  </p:sldLayoutIdLst>
  <p:hf sldNum="0" hdr="0" dt="0"/>
  <p:txStyles>
    <p:titleStyle>
      <a:lvl1pPr algn="l" rtl="0" eaLnBrk="0" fontAlgn="base" hangingPunct="0">
        <a:lnSpc>
          <a:spcPts val="3000"/>
        </a:lnSpc>
        <a:spcBef>
          <a:spcPct val="0"/>
        </a:spcBef>
        <a:spcAft>
          <a:spcPct val="0"/>
        </a:spcAft>
        <a:defRPr sz="2200">
          <a:solidFill>
            <a:srgbClr val="00008A"/>
          </a:solidFill>
          <a:latin typeface="+mj-lt"/>
          <a:ea typeface="+mj-ea"/>
          <a:cs typeface="+mj-cs"/>
        </a:defRPr>
      </a:lvl1pPr>
      <a:lvl2pPr algn="l" rtl="0" eaLnBrk="0" fontAlgn="base" hangingPunct="0">
        <a:lnSpc>
          <a:spcPts val="3000"/>
        </a:lnSpc>
        <a:spcBef>
          <a:spcPct val="0"/>
        </a:spcBef>
        <a:spcAft>
          <a:spcPct val="0"/>
        </a:spcAft>
        <a:defRPr sz="2200">
          <a:solidFill>
            <a:srgbClr val="00008A"/>
          </a:solidFill>
          <a:latin typeface="Helvetica" pitchFamily="-44" charset="0"/>
        </a:defRPr>
      </a:lvl2pPr>
      <a:lvl3pPr algn="l" rtl="0" eaLnBrk="0" fontAlgn="base" hangingPunct="0">
        <a:lnSpc>
          <a:spcPts val="3000"/>
        </a:lnSpc>
        <a:spcBef>
          <a:spcPct val="0"/>
        </a:spcBef>
        <a:spcAft>
          <a:spcPct val="0"/>
        </a:spcAft>
        <a:defRPr sz="2200">
          <a:solidFill>
            <a:srgbClr val="00008A"/>
          </a:solidFill>
          <a:latin typeface="Helvetica" pitchFamily="-44" charset="0"/>
        </a:defRPr>
      </a:lvl3pPr>
      <a:lvl4pPr algn="l" rtl="0" eaLnBrk="0" fontAlgn="base" hangingPunct="0">
        <a:lnSpc>
          <a:spcPts val="3000"/>
        </a:lnSpc>
        <a:spcBef>
          <a:spcPct val="0"/>
        </a:spcBef>
        <a:spcAft>
          <a:spcPct val="0"/>
        </a:spcAft>
        <a:defRPr sz="2200">
          <a:solidFill>
            <a:srgbClr val="00008A"/>
          </a:solidFill>
          <a:latin typeface="Helvetica" pitchFamily="-44" charset="0"/>
        </a:defRPr>
      </a:lvl4pPr>
      <a:lvl5pPr algn="l" rtl="0" eaLnBrk="0" fontAlgn="base" hangingPunct="0">
        <a:lnSpc>
          <a:spcPts val="3000"/>
        </a:lnSpc>
        <a:spcBef>
          <a:spcPct val="0"/>
        </a:spcBef>
        <a:spcAft>
          <a:spcPct val="0"/>
        </a:spcAft>
        <a:defRPr sz="2200">
          <a:solidFill>
            <a:srgbClr val="00008A"/>
          </a:solidFill>
          <a:latin typeface="Helvetica" pitchFamily="-44" charset="0"/>
        </a:defRPr>
      </a:lvl5pPr>
      <a:lvl6pPr marL="457200" algn="l" rtl="0" fontAlgn="base">
        <a:lnSpc>
          <a:spcPts val="3000"/>
        </a:lnSpc>
        <a:spcBef>
          <a:spcPct val="0"/>
        </a:spcBef>
        <a:spcAft>
          <a:spcPct val="0"/>
        </a:spcAft>
        <a:defRPr sz="2200">
          <a:solidFill>
            <a:srgbClr val="00008A"/>
          </a:solidFill>
          <a:latin typeface="Helvetica" pitchFamily="-44" charset="0"/>
        </a:defRPr>
      </a:lvl6pPr>
      <a:lvl7pPr marL="914400" algn="l" rtl="0" fontAlgn="base">
        <a:lnSpc>
          <a:spcPts val="3000"/>
        </a:lnSpc>
        <a:spcBef>
          <a:spcPct val="0"/>
        </a:spcBef>
        <a:spcAft>
          <a:spcPct val="0"/>
        </a:spcAft>
        <a:defRPr sz="2200">
          <a:solidFill>
            <a:srgbClr val="00008A"/>
          </a:solidFill>
          <a:latin typeface="Helvetica" pitchFamily="-44" charset="0"/>
        </a:defRPr>
      </a:lvl7pPr>
      <a:lvl8pPr marL="1371600" algn="l" rtl="0" fontAlgn="base">
        <a:lnSpc>
          <a:spcPts val="3000"/>
        </a:lnSpc>
        <a:spcBef>
          <a:spcPct val="0"/>
        </a:spcBef>
        <a:spcAft>
          <a:spcPct val="0"/>
        </a:spcAft>
        <a:defRPr sz="2200">
          <a:solidFill>
            <a:srgbClr val="00008A"/>
          </a:solidFill>
          <a:latin typeface="Helvetica" pitchFamily="-44" charset="0"/>
        </a:defRPr>
      </a:lvl8pPr>
      <a:lvl9pPr marL="1828800" algn="l" rtl="0" fontAlgn="base">
        <a:lnSpc>
          <a:spcPts val="3000"/>
        </a:lnSpc>
        <a:spcBef>
          <a:spcPct val="0"/>
        </a:spcBef>
        <a:spcAft>
          <a:spcPct val="0"/>
        </a:spcAft>
        <a:defRPr sz="2200">
          <a:solidFill>
            <a:srgbClr val="00008A"/>
          </a:solidFill>
          <a:latin typeface="Helvetica" pitchFamily="-44" charset="0"/>
        </a:defRPr>
      </a:lvl9pPr>
    </p:titleStyle>
    <p:bodyStyle>
      <a:lvl1pPr marL="342900" indent="-342900" algn="l" rtl="0" eaLnBrk="0" fontAlgn="base" hangingPunct="0">
        <a:spcBef>
          <a:spcPct val="20000"/>
        </a:spcBef>
        <a:spcAft>
          <a:spcPct val="0"/>
        </a:spcAft>
        <a:buChar char="•"/>
        <a:defRPr b="1">
          <a:solidFill>
            <a:srgbClr val="00008A"/>
          </a:solidFill>
          <a:latin typeface="+mn-lt"/>
          <a:ea typeface="+mn-ea"/>
          <a:cs typeface="+mn-cs"/>
        </a:defRPr>
      </a:lvl1pPr>
      <a:lvl2pPr marL="742950" indent="-285750" algn="l" rtl="0" eaLnBrk="0" fontAlgn="base" hangingPunct="0">
        <a:spcBef>
          <a:spcPct val="20000"/>
        </a:spcBef>
        <a:spcAft>
          <a:spcPct val="0"/>
        </a:spcAft>
        <a:buFont typeface="Arial Unicode MS" charset="0"/>
        <a:buChar char="∘"/>
        <a:defRPr sz="1600">
          <a:solidFill>
            <a:srgbClr val="00008A"/>
          </a:solidFill>
          <a:latin typeface="+mn-lt"/>
        </a:defRPr>
      </a:lvl2pPr>
      <a:lvl3pPr marL="1143000" indent="-228600" algn="l" rtl="0" eaLnBrk="0" fontAlgn="base" hangingPunct="0">
        <a:spcBef>
          <a:spcPct val="20000"/>
        </a:spcBef>
        <a:spcAft>
          <a:spcPct val="0"/>
        </a:spcAft>
        <a:buFont typeface="Arial Unicode MS" charset="0"/>
        <a:buChar char="∘"/>
        <a:defRPr sz="1600">
          <a:solidFill>
            <a:srgbClr val="00008A"/>
          </a:solidFill>
          <a:latin typeface="+mn-lt"/>
        </a:defRPr>
      </a:lvl3pPr>
      <a:lvl4pPr marL="1600200" indent="-228600" algn="l" rtl="0" eaLnBrk="0" fontAlgn="base" hangingPunct="0">
        <a:spcBef>
          <a:spcPct val="20000"/>
        </a:spcBef>
        <a:spcAft>
          <a:spcPct val="0"/>
        </a:spcAft>
        <a:buFont typeface="Arial Unicode MS" charset="0"/>
        <a:buChar char="∘"/>
        <a:defRPr sz="1600">
          <a:solidFill>
            <a:srgbClr val="00008A"/>
          </a:solidFill>
          <a:latin typeface="+mn-lt"/>
        </a:defRPr>
      </a:lvl4pPr>
      <a:lvl5pPr marL="2057400" indent="-228600" algn="l" rtl="0" eaLnBrk="0" fontAlgn="base" hangingPunct="0">
        <a:spcBef>
          <a:spcPct val="20000"/>
        </a:spcBef>
        <a:spcAft>
          <a:spcPct val="0"/>
        </a:spcAft>
        <a:buFont typeface="Arial Unicode MS" charset="0"/>
        <a:buChar char="∘"/>
        <a:defRPr sz="1600">
          <a:solidFill>
            <a:srgbClr val="00008A"/>
          </a:solidFill>
          <a:latin typeface="+mn-lt"/>
        </a:defRPr>
      </a:lvl5pPr>
      <a:lvl6pPr marL="2514600" indent="-228600" algn="l" rtl="0" fontAlgn="base">
        <a:spcBef>
          <a:spcPct val="20000"/>
        </a:spcBef>
        <a:spcAft>
          <a:spcPct val="0"/>
        </a:spcAft>
        <a:buFont typeface="Arial Unicode MS" pitchFamily="34" charset="-128"/>
        <a:buChar char="∘"/>
        <a:defRPr sz="1600">
          <a:solidFill>
            <a:srgbClr val="00008A"/>
          </a:solidFill>
          <a:latin typeface="+mn-lt"/>
        </a:defRPr>
      </a:lvl6pPr>
      <a:lvl7pPr marL="2971800" indent="-228600" algn="l" rtl="0" fontAlgn="base">
        <a:spcBef>
          <a:spcPct val="20000"/>
        </a:spcBef>
        <a:spcAft>
          <a:spcPct val="0"/>
        </a:spcAft>
        <a:buFont typeface="Arial Unicode MS" pitchFamily="34" charset="-128"/>
        <a:buChar char="∘"/>
        <a:defRPr sz="1600">
          <a:solidFill>
            <a:srgbClr val="00008A"/>
          </a:solidFill>
          <a:latin typeface="+mn-lt"/>
        </a:defRPr>
      </a:lvl7pPr>
      <a:lvl8pPr marL="3429000" indent="-228600" algn="l" rtl="0" fontAlgn="base">
        <a:spcBef>
          <a:spcPct val="20000"/>
        </a:spcBef>
        <a:spcAft>
          <a:spcPct val="0"/>
        </a:spcAft>
        <a:buFont typeface="Arial Unicode MS" pitchFamily="34" charset="-128"/>
        <a:buChar char="∘"/>
        <a:defRPr sz="1600">
          <a:solidFill>
            <a:srgbClr val="00008A"/>
          </a:solidFill>
          <a:latin typeface="+mn-lt"/>
        </a:defRPr>
      </a:lvl8pPr>
      <a:lvl9pPr marL="3886200" indent="-228600" algn="l" rtl="0" fontAlgn="base">
        <a:spcBef>
          <a:spcPct val="20000"/>
        </a:spcBef>
        <a:spcAft>
          <a:spcPct val="0"/>
        </a:spcAft>
        <a:buFont typeface="Arial Unicode MS" pitchFamily="34" charset="-128"/>
        <a:buChar char="∘"/>
        <a:defRPr sz="1600">
          <a:solidFill>
            <a:srgbClr val="00008A"/>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2.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wmf"/><Relationship Id="rId5" Type="http://schemas.openxmlformats.org/officeDocument/2006/relationships/oleObject" Target="../embeddings/oleObject8.bin"/><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11.bin"/><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4.wmf"/><Relationship Id="rId11" Type="http://schemas.openxmlformats.org/officeDocument/2006/relationships/oleObject" Target="../embeddings/oleObject20.bin"/><Relationship Id="rId5" Type="http://schemas.openxmlformats.org/officeDocument/2006/relationships/oleObject" Target="../embeddings/oleObject16.bin"/><Relationship Id="rId10" Type="http://schemas.openxmlformats.org/officeDocument/2006/relationships/oleObject" Target="../embeddings/oleObject19.bin"/><Relationship Id="rId4" Type="http://schemas.openxmlformats.org/officeDocument/2006/relationships/image" Target="../media/image2.wmf"/><Relationship Id="rId9" Type="http://schemas.openxmlformats.org/officeDocument/2006/relationships/image" Target="../media/image5.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21.bin"/><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image" Target="../media/image5.wmf"/><Relationship Id="rId9" Type="http://schemas.openxmlformats.org/officeDocument/2006/relationships/oleObject" Target="../embeddings/oleObject25.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6.wmf"/><Relationship Id="rId5" Type="http://schemas.openxmlformats.org/officeDocument/2006/relationships/oleObject" Target="../embeddings/oleObject27.bin"/><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image" Target="../media/image7.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Grp="1" noChangeArrowheads="1"/>
          </p:cNvSpPr>
          <p:nvPr>
            <p:ph type="ctrTitle" idx="4294967295"/>
          </p:nvPr>
        </p:nvSpPr>
        <p:spPr>
          <a:xfrm>
            <a:off x="115888" y="652463"/>
            <a:ext cx="8867775" cy="5022850"/>
          </a:xfrm>
          <a:noFill/>
        </p:spPr>
        <p:txBody>
          <a:bodyPr/>
          <a:lstStyle/>
          <a:p>
            <a:pPr algn="ctr">
              <a:lnSpc>
                <a:spcPct val="100000"/>
              </a:lnSpc>
            </a:pPr>
            <a:r>
              <a:rPr lang="en-US" altLang="it-IT" sz="4400" dirty="0"/>
              <a:t>Modeling Decisions and Markets</a:t>
            </a:r>
            <a:br>
              <a:rPr lang="it-IT" altLang="it-IT" sz="4000" dirty="0"/>
            </a:br>
            <a:br>
              <a:rPr lang="it-IT" altLang="it-IT" sz="4000" dirty="0"/>
            </a:br>
            <a:r>
              <a:rPr lang="it-IT" altLang="it-IT" sz="4000" dirty="0"/>
              <a:t>LIUC, Castellanza</a:t>
            </a:r>
            <a:br>
              <a:rPr lang="it-IT" altLang="it-IT" sz="4000" dirty="0"/>
            </a:br>
            <a:br>
              <a:rPr lang="it-IT" altLang="it-IT" sz="4000" dirty="0"/>
            </a:br>
            <a:br>
              <a:rPr lang="it-IT" altLang="it-IT" sz="3200" dirty="0"/>
            </a:br>
            <a:r>
              <a:rPr lang="en-US" altLang="it-IT" sz="2800" dirty="0"/>
              <a:t>Filippo </a:t>
            </a:r>
            <a:r>
              <a:rPr lang="en-US" altLang="it-IT" sz="2800" dirty="0" err="1"/>
              <a:t>Pavesi</a:t>
            </a:r>
            <a:br>
              <a:rPr lang="en-US" altLang="it-IT" sz="2800" dirty="0"/>
            </a:br>
            <a:br>
              <a:rPr lang="en-US" altLang="it-IT" sz="2800" dirty="0"/>
            </a:br>
            <a:r>
              <a:rPr lang="en-US" altLang="it-IT" sz="2800" dirty="0"/>
              <a:t>LIUC University</a:t>
            </a:r>
            <a:br>
              <a:rPr lang="en-US" altLang="it-IT" sz="2800" dirty="0"/>
            </a:br>
            <a:br>
              <a:rPr lang="en-US" altLang="it-IT" sz="2800" dirty="0"/>
            </a:br>
            <a:endParaRPr lang="it-IT" altLang="it-IT" sz="1800" dirty="0"/>
          </a:p>
        </p:txBody>
      </p:sp>
    </p:spTree>
  </p:cSld>
  <p:clrMapOvr>
    <a:masterClrMapping/>
  </p:clrMapOvr>
  <p:transition advTm="18519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174625" y="1346200"/>
            <a:ext cx="8707438" cy="4953000"/>
          </a:xfrm>
        </p:spPr>
        <p:txBody>
          <a:bodyPr/>
          <a:lstStyle/>
          <a:p>
            <a:pPr algn="just">
              <a:lnSpc>
                <a:spcPct val="90000"/>
              </a:lnSpc>
            </a:pPr>
            <a:r>
              <a:rPr lang="en-GB" altLang="it-IT" b="0">
                <a:ea typeface="Times New Roman" charset="0"/>
                <a:cs typeface="Times New Roman" charset="0"/>
              </a:rPr>
              <a:t>individuals do not make decisions</a:t>
            </a:r>
            <a:r>
              <a:rPr lang="en-US" altLang="it-IT" b="0">
                <a:ea typeface="Times New Roman" charset="0"/>
                <a:cs typeface="Times New Roman" charset="0"/>
              </a:rPr>
              <a:t> </a:t>
            </a:r>
            <a:r>
              <a:rPr lang="en-GB" altLang="it-IT" b="0">
                <a:ea typeface="Times New Roman" charset="0"/>
                <a:cs typeface="Times New Roman" charset="0"/>
              </a:rPr>
              <a:t>based purely on money, but rather on the </a:t>
            </a:r>
            <a:r>
              <a:rPr lang="en-GB" altLang="it-IT" i="1">
                <a:ea typeface="Times New Roman" charset="0"/>
                <a:cs typeface="Times New Roman" charset="0"/>
              </a:rPr>
              <a:t>utility</a:t>
            </a:r>
            <a:r>
              <a:rPr lang="en-GB" altLang="it-IT" b="0">
                <a:ea typeface="Times New Roman" charset="0"/>
                <a:cs typeface="Times New Roman" charset="0"/>
              </a:rPr>
              <a:t> of</a:t>
            </a:r>
            <a:r>
              <a:rPr lang="en-US" altLang="it-IT" b="0">
                <a:ea typeface="Times New Roman" charset="0"/>
                <a:cs typeface="Times New Roman" charset="0"/>
              </a:rPr>
              <a:t> </a:t>
            </a:r>
            <a:r>
              <a:rPr lang="en-GB" altLang="it-IT" b="0">
                <a:ea typeface="Times New Roman" charset="0"/>
                <a:cs typeface="Times New Roman" charset="0"/>
              </a:rPr>
              <a:t>their expected income;</a:t>
            </a:r>
          </a:p>
          <a:p>
            <a:pPr algn="just">
              <a:lnSpc>
                <a:spcPct val="90000"/>
              </a:lnSpc>
              <a:buFontTx/>
              <a:buNone/>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if we can show that the marginal utility of wealth</a:t>
            </a:r>
            <a:r>
              <a:rPr lang="en-US" altLang="it-IT" b="0">
                <a:ea typeface="Times New Roman" charset="0"/>
                <a:cs typeface="Times New Roman" charset="0"/>
              </a:rPr>
              <a:t> </a:t>
            </a:r>
            <a:r>
              <a:rPr lang="en-GB" altLang="it-IT" b="0">
                <a:ea typeface="Times New Roman" charset="0"/>
                <a:cs typeface="Times New Roman" charset="0"/>
              </a:rPr>
              <a:t>declines as we get more income, then we can show that the</a:t>
            </a:r>
            <a:r>
              <a:rPr lang="en-US" altLang="it-IT" b="0">
                <a:ea typeface="Times New Roman" charset="0"/>
                <a:cs typeface="Times New Roman" charset="0"/>
              </a:rPr>
              <a:t> </a:t>
            </a:r>
            <a:r>
              <a:rPr lang="en-GB" altLang="it-IT" b="0">
                <a:ea typeface="Times New Roman" charset="0"/>
                <a:cs typeface="Times New Roman" charset="0"/>
              </a:rPr>
              <a:t>expected value of a game is finite</a:t>
            </a:r>
          </a:p>
          <a:p>
            <a:pPr algn="just">
              <a:lnSpc>
                <a:spcPct val="90000"/>
              </a:lnSpc>
              <a:buFontTx/>
              <a:buNone/>
            </a:pPr>
            <a:endParaRPr lang="en-GB" altLang="it-IT" b="0">
              <a:ea typeface="Times New Roman" charset="0"/>
              <a:cs typeface="Times New Roman" charset="0"/>
            </a:endParaRPr>
          </a:p>
          <a:p>
            <a:pPr algn="just">
              <a:lnSpc>
                <a:spcPct val="90000"/>
              </a:lnSpc>
            </a:pPr>
            <a:r>
              <a:rPr lang="fr-CA" altLang="it-IT" b="0">
                <a:ea typeface="Times New Roman" charset="0"/>
                <a:cs typeface="Times New Roman" charset="0"/>
              </a:rPr>
              <a:t>Assume U(x) = ln(x)       U'(x)=1/x  &gt; 0 	   MU positive</a:t>
            </a:r>
          </a:p>
          <a:p>
            <a:pPr algn="just">
              <a:lnSpc>
                <a:spcPct val="90000"/>
              </a:lnSpc>
              <a:buFontTx/>
              <a:buNone/>
            </a:pPr>
            <a:r>
              <a:rPr lang="fr-CA" altLang="it-IT" b="0">
                <a:ea typeface="Times New Roman" charset="0"/>
                <a:cs typeface="Times New Roman" charset="0"/>
              </a:rPr>
              <a:t>                                            </a:t>
            </a:r>
            <a:r>
              <a:rPr lang="en-GB" altLang="it-IT" b="0">
                <a:ea typeface="Times New Roman" charset="0"/>
                <a:cs typeface="Times New Roman" charset="0"/>
              </a:rPr>
              <a:t>U"(x)=-1/x</a:t>
            </a:r>
            <a:r>
              <a:rPr lang="en-GB" altLang="it-IT" b="0" baseline="30000">
                <a:ea typeface="Times New Roman" charset="0"/>
                <a:cs typeface="Times New Roman" charset="0"/>
              </a:rPr>
              <a:t>2</a:t>
            </a:r>
            <a:r>
              <a:rPr lang="en-GB" altLang="it-IT" b="0">
                <a:ea typeface="Times New Roman" charset="0"/>
                <a:cs typeface="Times New Roman" charset="0"/>
              </a:rPr>
              <a:t> &lt; 0  	   Diminishing MU</a:t>
            </a:r>
          </a:p>
          <a:p>
            <a:pPr algn="just">
              <a:lnSpc>
                <a:spcPct val="90000"/>
              </a:lnSpc>
            </a:pPr>
            <a:endParaRPr lang="en-US" altLang="it-IT" b="0">
              <a:ea typeface="Times New Roman" charset="0"/>
              <a:cs typeface="Times New Roman" charset="0"/>
            </a:endParaRPr>
          </a:p>
          <a:p>
            <a:pPr algn="just">
              <a:lnSpc>
                <a:spcPct val="90000"/>
              </a:lnSpc>
            </a:pPr>
            <a:r>
              <a:rPr lang="en-GB" altLang="it-IT" b="0">
                <a:ea typeface="Times New Roman" charset="0"/>
                <a:cs typeface="Times New Roman" charset="0"/>
              </a:rPr>
              <a:t>E(U(x)) = E(</a:t>
            </a:r>
            <a:r>
              <a:rPr lang="en-GB" altLang="it-IT" b="0">
                <a:ea typeface="Times New Roman" charset="0"/>
                <a:cs typeface="Times New Roman" charset="0"/>
                <a:sym typeface="Symbol" charset="2"/>
              </a:rPr>
              <a:t></a:t>
            </a:r>
            <a:r>
              <a:rPr lang="en-GB" altLang="it-IT" b="0">
                <a:ea typeface="Times New Roman" charset="0"/>
                <a:cs typeface="Times New Roman" charset="0"/>
              </a:rPr>
              <a:t>     </a:t>
            </a:r>
            <a:r>
              <a:rPr lang="en-GB" altLang="it-IT" b="0">
                <a:ea typeface="Courier New" charset="0"/>
                <a:cs typeface="Courier New" charset="0"/>
              </a:rPr>
              <a:t>p</a:t>
            </a:r>
            <a:r>
              <a:rPr lang="en-GB" altLang="it-IT" b="0" baseline="-30000">
                <a:ea typeface="Times New Roman" charset="0"/>
                <a:cs typeface="Times New Roman" charset="0"/>
              </a:rPr>
              <a:t>i</a:t>
            </a:r>
            <a:r>
              <a:rPr lang="en-GB" altLang="it-IT" b="0">
                <a:ea typeface="Times New Roman" charset="0"/>
                <a:cs typeface="Times New Roman" charset="0"/>
              </a:rPr>
              <a:t> U(x</a:t>
            </a:r>
            <a:r>
              <a:rPr lang="en-GB" altLang="it-IT" b="0" baseline="-30000">
                <a:ea typeface="Times New Roman" charset="0"/>
                <a:cs typeface="Times New Roman" charset="0"/>
              </a:rPr>
              <a:t>i</a:t>
            </a:r>
            <a:r>
              <a:rPr lang="en-GB" altLang="it-IT" b="0">
                <a:ea typeface="Times New Roman" charset="0"/>
                <a:cs typeface="Times New Roman" charset="0"/>
              </a:rPr>
              <a:t>))</a:t>
            </a:r>
            <a:r>
              <a:rPr lang="en-US" altLang="it-IT" b="0">
                <a:ea typeface="Times New Roman" charset="0"/>
                <a:cs typeface="Times New Roman" charset="0"/>
              </a:rPr>
              <a:t> </a:t>
            </a:r>
            <a:r>
              <a:rPr lang="en-GB" altLang="it-IT" b="0">
                <a:ea typeface="Times New Roman" charset="0"/>
                <a:cs typeface="Times New Roman" charset="0"/>
              </a:rPr>
              <a:t>= (</a:t>
            </a:r>
            <a:r>
              <a:rPr lang="en-GB" altLang="it-IT" b="0">
                <a:ea typeface="Times New Roman" charset="0"/>
                <a:cs typeface="Times New Roman" charset="0"/>
                <a:sym typeface="Symbol" charset="2"/>
              </a:rPr>
              <a:t></a:t>
            </a:r>
            <a:r>
              <a:rPr lang="en-GB" altLang="it-IT" b="0">
                <a:ea typeface="Times New Roman" charset="0"/>
                <a:cs typeface="Times New Roman" charset="0"/>
              </a:rPr>
              <a:t>     </a:t>
            </a:r>
            <a:r>
              <a:rPr lang="en-GB" altLang="it-IT" b="0">
                <a:ea typeface="Courier New" charset="0"/>
                <a:cs typeface="Courier New" charset="0"/>
              </a:rPr>
              <a:t>p</a:t>
            </a:r>
            <a:r>
              <a:rPr lang="en-GB" altLang="it-IT" b="0" baseline="-30000">
                <a:ea typeface="Times New Roman" charset="0"/>
                <a:cs typeface="Times New Roman" charset="0"/>
              </a:rPr>
              <a:t>i</a:t>
            </a:r>
            <a:r>
              <a:rPr lang="en-GB" altLang="it-IT" b="0">
                <a:ea typeface="Times New Roman" charset="0"/>
                <a:cs typeface="Times New Roman" charset="0"/>
              </a:rPr>
              <a:t> ln(x</a:t>
            </a:r>
            <a:r>
              <a:rPr lang="en-GB" altLang="it-IT" b="0" baseline="-30000">
                <a:ea typeface="Times New Roman" charset="0"/>
                <a:cs typeface="Times New Roman" charset="0"/>
              </a:rPr>
              <a:t>i</a:t>
            </a:r>
            <a:r>
              <a:rPr lang="en-GB" altLang="it-IT" b="0">
                <a:ea typeface="Times New Roman" charset="0"/>
                <a:cs typeface="Times New Roman" charset="0"/>
              </a:rPr>
              <a:t>)) =  1.39  &lt; </a:t>
            </a:r>
            <a:r>
              <a:rPr lang="en-GB" altLang="it-IT" b="0">
                <a:ea typeface="Times New Roman" charset="0"/>
                <a:cs typeface="Times New Roman" charset="0"/>
                <a:sym typeface="Symbol" charset="2"/>
              </a:rPr>
              <a:t></a:t>
            </a:r>
          </a:p>
          <a:p>
            <a:pPr algn="just">
              <a:lnSpc>
                <a:spcPct val="90000"/>
              </a:lnSpc>
            </a:pPr>
            <a:endParaRPr lang="en-US" altLang="it-IT" b="0">
              <a:ea typeface="Times New Roman" charset="0"/>
              <a:cs typeface="Times New Roman" charset="0"/>
            </a:endParaRPr>
          </a:p>
          <a:p>
            <a:pPr algn="just">
              <a:lnSpc>
                <a:spcPct val="90000"/>
              </a:lnSpc>
            </a:pPr>
            <a:r>
              <a:rPr lang="en-GB" altLang="it-IT" b="0">
                <a:ea typeface="Times New Roman" charset="0"/>
                <a:cs typeface="Times New Roman" charset="0"/>
              </a:rPr>
              <a:t>an individual would pay an amount up to 1.39 units</a:t>
            </a:r>
            <a:r>
              <a:rPr lang="en-US" altLang="it-IT" b="0">
                <a:ea typeface="Times New Roman" charset="0"/>
                <a:cs typeface="Times New Roman" charset="0"/>
              </a:rPr>
              <a:t> </a:t>
            </a:r>
            <a:r>
              <a:rPr lang="en-GB" altLang="it-IT" b="0">
                <a:ea typeface="Times New Roman" charset="0"/>
                <a:cs typeface="Times New Roman" charset="0"/>
              </a:rPr>
              <a:t>of utility to play this gamble.</a:t>
            </a:r>
          </a:p>
          <a:p>
            <a:pPr algn="just">
              <a:lnSpc>
                <a:spcPct val="90000"/>
              </a:lnSpc>
              <a:buFontTx/>
              <a:buNone/>
            </a:pPr>
            <a:endParaRPr lang="en-US" altLang="it-IT" b="0"/>
          </a:p>
        </p:txBody>
      </p:sp>
      <p:sp>
        <p:nvSpPr>
          <p:cNvPr id="18435" name="Text Box 4"/>
          <p:cNvSpPr txBox="1">
            <a:spLocks noChangeArrowheads="1"/>
          </p:cNvSpPr>
          <p:nvPr/>
        </p:nvSpPr>
        <p:spPr bwMode="auto">
          <a:xfrm>
            <a:off x="1897063" y="4056063"/>
            <a:ext cx="403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a:t>i=1</a:t>
            </a:r>
          </a:p>
        </p:txBody>
      </p:sp>
      <p:sp>
        <p:nvSpPr>
          <p:cNvPr id="18436" name="Text Box 5"/>
          <p:cNvSpPr txBox="1">
            <a:spLocks noChangeArrowheads="1"/>
          </p:cNvSpPr>
          <p:nvPr/>
        </p:nvSpPr>
        <p:spPr bwMode="auto">
          <a:xfrm>
            <a:off x="3459163" y="4056063"/>
            <a:ext cx="4016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a:t>i=1</a:t>
            </a:r>
          </a:p>
        </p:txBody>
      </p:sp>
      <p:sp>
        <p:nvSpPr>
          <p:cNvPr id="18437" name="Text Box 6"/>
          <p:cNvSpPr txBox="1">
            <a:spLocks noChangeArrowheads="1"/>
          </p:cNvSpPr>
          <p:nvPr/>
        </p:nvSpPr>
        <p:spPr bwMode="auto">
          <a:xfrm>
            <a:off x="3459163" y="3894138"/>
            <a:ext cx="2921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buFontTx/>
              <a:buNone/>
            </a:pPr>
            <a:r>
              <a:rPr lang="en-GB" altLang="it-IT" sz="1200">
                <a:ea typeface="Times New Roman" charset="0"/>
                <a:cs typeface="Times New Roman" charset="0"/>
                <a:sym typeface="Symbol" charset="2"/>
              </a:rPr>
              <a:t></a:t>
            </a:r>
            <a:endParaRPr lang="en-US" altLang="it-IT" sz="1200">
              <a:ea typeface="Times New Roman" charset="0"/>
              <a:cs typeface="Times New Roman" charset="0"/>
              <a:sym typeface="Symbol" charset="2"/>
            </a:endParaRPr>
          </a:p>
        </p:txBody>
      </p:sp>
      <p:sp>
        <p:nvSpPr>
          <p:cNvPr id="18438" name="Text Box 7"/>
          <p:cNvSpPr txBox="1">
            <a:spLocks noChangeArrowheads="1"/>
          </p:cNvSpPr>
          <p:nvPr/>
        </p:nvSpPr>
        <p:spPr bwMode="auto">
          <a:xfrm>
            <a:off x="1912938" y="3894138"/>
            <a:ext cx="2921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buFontTx/>
              <a:buNone/>
            </a:pPr>
            <a:r>
              <a:rPr lang="en-GB" altLang="it-IT" sz="1200">
                <a:ea typeface="Times New Roman" charset="0"/>
                <a:cs typeface="Times New Roman" charset="0"/>
                <a:sym typeface="Symbol" charset="2"/>
              </a:rPr>
              <a:t></a:t>
            </a:r>
            <a:endParaRPr lang="en-US" altLang="it-IT" sz="1200">
              <a:ea typeface="Times New Roman" charset="0"/>
              <a:cs typeface="Times New Roman" charset="0"/>
              <a:sym typeface="Symbol" charset="2"/>
            </a:endParaRPr>
          </a:p>
        </p:txBody>
      </p:sp>
      <p:sp>
        <p:nvSpPr>
          <p:cNvPr id="18439" name="Rectangle 2"/>
          <p:cNvSpPr>
            <a:spLocks noGrp="1" noChangeArrowheads="1"/>
          </p:cNvSpPr>
          <p:nvPr>
            <p:ph type="title"/>
          </p:nvPr>
        </p:nvSpPr>
        <p:spPr/>
        <p:txBody>
          <a:bodyPr/>
          <a:lstStyle/>
          <a:p>
            <a:pPr eaLnBrk="1" hangingPunct="1"/>
            <a:r>
              <a:rPr lang="en-US" altLang="it-IT" sz="2400"/>
              <a:t>How to Explain the St. Petersburg Paradox</a:t>
            </a:r>
            <a:endParaRPr lang="it-IT" altLang="it-IT"/>
          </a:p>
        </p:txBody>
      </p:sp>
      <p:sp>
        <p:nvSpPr>
          <p:cNvPr id="1844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5B977A01-EE1B-4045-AB01-80A0ABEC8255}" type="slidenum">
              <a:rPr lang="en-US" altLang="it-IT" b="0"/>
              <a:pPr>
                <a:spcBef>
                  <a:spcPct val="0"/>
                </a:spcBef>
                <a:buFontTx/>
                <a:buNone/>
              </a:pPr>
              <a:t>9</a:t>
            </a:fld>
            <a:endParaRPr lang="en-US" altLang="it-IT"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03200" y="1287463"/>
            <a:ext cx="8255000" cy="4518025"/>
          </a:xfrm>
        </p:spPr>
        <p:txBody>
          <a:bodyPr/>
          <a:lstStyle/>
          <a:p>
            <a:pPr algn="just">
              <a:lnSpc>
                <a:spcPct val="90000"/>
              </a:lnSpc>
            </a:pPr>
            <a:r>
              <a:rPr lang="en-GB" altLang="it-IT" b="0">
                <a:ea typeface="Times New Roman" charset="0"/>
                <a:cs typeface="Times New Roman" charset="0"/>
              </a:rPr>
              <a:t>Objective: to develop a theory of rational decision-making under uncertainty with the minimum set of reasonable assumptions.</a:t>
            </a:r>
          </a:p>
          <a:p>
            <a:pPr algn="just">
              <a:lnSpc>
                <a:spcPct val="90000"/>
              </a:lnSpc>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The following </a:t>
            </a:r>
            <a:r>
              <a:rPr lang="en-GB" altLang="it-IT" b="0" u="sng">
                <a:ea typeface="Times New Roman" charset="0"/>
                <a:cs typeface="Times New Roman" charset="0"/>
              </a:rPr>
              <a:t>five axioms</a:t>
            </a:r>
            <a:r>
              <a:rPr lang="en-GB" altLang="it-IT" b="0">
                <a:ea typeface="Times New Roman" charset="0"/>
                <a:cs typeface="Times New Roman" charset="0"/>
              </a:rPr>
              <a:t> provide the minimum set</a:t>
            </a:r>
            <a:r>
              <a:rPr lang="en-US" altLang="it-IT" b="0">
                <a:ea typeface="Times New Roman" charset="0"/>
                <a:cs typeface="Times New Roman" charset="0"/>
              </a:rPr>
              <a:t> </a:t>
            </a:r>
            <a:r>
              <a:rPr lang="en-GB" altLang="it-IT" b="0">
                <a:ea typeface="Times New Roman" charset="0"/>
                <a:cs typeface="Times New Roman" charset="0"/>
              </a:rPr>
              <a:t>of conditions for consistent and rational behaviour.</a:t>
            </a:r>
          </a:p>
          <a:p>
            <a:pPr algn="just">
              <a:lnSpc>
                <a:spcPct val="90000"/>
              </a:lnSpc>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What do these axioms of expected utility mean?</a:t>
            </a:r>
          </a:p>
          <a:p>
            <a:pPr algn="just">
              <a:lnSpc>
                <a:spcPct val="90000"/>
              </a:lnSpc>
            </a:pPr>
            <a:endParaRPr lang="en-US"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1. all individuals are assumed to make completely rational decisions (reasonable);</a:t>
            </a:r>
          </a:p>
          <a:p>
            <a:pPr algn="just">
              <a:lnSpc>
                <a:spcPct val="90000"/>
              </a:lnSpc>
              <a:spcBef>
                <a:spcPct val="0"/>
              </a:spcBef>
              <a:buFontTx/>
              <a:buNone/>
            </a:pPr>
            <a:endParaRPr lang="en-GB"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2. people are assumed to make these rational decisions among thousands</a:t>
            </a:r>
            <a:r>
              <a:rPr lang="en-US" altLang="it-IT" b="0">
                <a:ea typeface="Times New Roman" charset="0"/>
                <a:cs typeface="Times New Roman" charset="0"/>
              </a:rPr>
              <a:t> </a:t>
            </a:r>
            <a:r>
              <a:rPr lang="en-GB" altLang="it-IT" b="0">
                <a:ea typeface="Times New Roman" charset="0"/>
                <a:cs typeface="Times New Roman" charset="0"/>
              </a:rPr>
              <a:t>of alternatives (hard).</a:t>
            </a:r>
          </a:p>
          <a:p>
            <a:pPr algn="just">
              <a:lnSpc>
                <a:spcPct val="90000"/>
              </a:lnSpc>
              <a:spcBef>
                <a:spcPct val="0"/>
              </a:spcBef>
              <a:buFontTx/>
              <a:buNone/>
            </a:pPr>
            <a:r>
              <a:rPr lang="en-GB" altLang="it-IT" b="0">
                <a:ea typeface="Times New Roman" charset="0"/>
                <a:cs typeface="Times New Roman" charset="0"/>
              </a:rPr>
              <a:t>	</a:t>
            </a:r>
            <a:endParaRPr lang="en-US" altLang="it-IT" b="0">
              <a:ea typeface="Times New Roman" charset="0"/>
              <a:cs typeface="Times New Roman" charset="0"/>
            </a:endParaRPr>
          </a:p>
        </p:txBody>
      </p:sp>
      <p:sp>
        <p:nvSpPr>
          <p:cNvPr id="19459" name="Rectangle 2"/>
          <p:cNvSpPr>
            <a:spLocks noGrp="1" noChangeArrowheads="1"/>
          </p:cNvSpPr>
          <p:nvPr>
            <p:ph type="title"/>
          </p:nvPr>
        </p:nvSpPr>
        <p:spPr/>
        <p:txBody>
          <a:bodyPr/>
          <a:lstStyle/>
          <a:p>
            <a:pPr eaLnBrk="1" hangingPunct="1"/>
            <a:r>
              <a:rPr lang="en-US" altLang="it-IT" sz="2400"/>
              <a:t>Expected Utility Theory</a:t>
            </a:r>
            <a:endParaRPr lang="it-IT" altLang="it-IT"/>
          </a:p>
        </p:txBody>
      </p:sp>
      <p:sp>
        <p:nvSpPr>
          <p:cNvPr id="1946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8A8F343F-8B18-294F-81F3-3ABB9CCC2901}" type="slidenum">
              <a:rPr lang="en-US" altLang="it-IT" b="0"/>
              <a:pPr>
                <a:spcBef>
                  <a:spcPct val="0"/>
                </a:spcBef>
                <a:buFontTx/>
                <a:buNone/>
              </a:pPr>
              <a:t>10</a:t>
            </a:fld>
            <a:endParaRPr lang="en-US" altLang="it-IT"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319088" y="1379538"/>
            <a:ext cx="8458200" cy="4953000"/>
          </a:xfrm>
        </p:spPr>
        <p:txBody>
          <a:bodyPr/>
          <a:lstStyle/>
          <a:p>
            <a:pPr algn="just">
              <a:spcBef>
                <a:spcPct val="0"/>
              </a:spcBef>
              <a:buFontTx/>
              <a:buNone/>
            </a:pPr>
            <a:r>
              <a:rPr lang="en-GB" altLang="it-IT" b="0">
                <a:ea typeface="Times New Roman" charset="0"/>
                <a:cs typeface="Times New Roman" charset="0"/>
              </a:rPr>
              <a:t>A1.Completeness. </a:t>
            </a:r>
          </a:p>
          <a:p>
            <a:pPr algn="just">
              <a:spcBef>
                <a:spcPct val="0"/>
              </a:spcBef>
              <a:buFontTx/>
              <a:buNone/>
            </a:pPr>
            <a:r>
              <a:rPr lang="en-GB" altLang="it-IT" b="0">
                <a:ea typeface="Times New Roman" charset="0"/>
                <a:cs typeface="Times New Roman" charset="0"/>
              </a:rPr>
              <a:t>	</a:t>
            </a:r>
          </a:p>
          <a:p>
            <a:pPr algn="just">
              <a:spcBef>
                <a:spcPct val="0"/>
              </a:spcBef>
              <a:buFontTx/>
              <a:buNone/>
            </a:pPr>
            <a:r>
              <a:rPr lang="en-GB" altLang="it-IT" b="0">
                <a:ea typeface="Times New Roman" charset="0"/>
                <a:cs typeface="Times New Roman" charset="0"/>
              </a:rPr>
              <a:t>For the entire set of uncertain alternatives, an individual can say either that</a:t>
            </a:r>
            <a:endParaRPr lang="en-US"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either	x is preferred to outcome y (x    y); 	</a:t>
            </a:r>
          </a:p>
          <a:p>
            <a:pPr algn="just">
              <a:spcBef>
                <a:spcPct val="0"/>
              </a:spcBef>
              <a:buFontTx/>
              <a:buNone/>
            </a:pPr>
            <a:r>
              <a:rPr lang="en-GB" altLang="it-IT" b="0">
                <a:ea typeface="Times New Roman" charset="0"/>
                <a:cs typeface="Times New Roman" charset="0"/>
              </a:rPr>
              <a:t>		or	y is preferred to x (y    x); 	</a:t>
            </a:r>
          </a:p>
          <a:p>
            <a:pPr algn="just">
              <a:spcBef>
                <a:spcPct val="0"/>
              </a:spcBef>
              <a:buFontTx/>
              <a:buNone/>
            </a:pPr>
            <a:r>
              <a:rPr lang="en-GB" altLang="it-IT" b="0">
                <a:ea typeface="Times New Roman" charset="0"/>
                <a:cs typeface="Times New Roman" charset="0"/>
              </a:rPr>
              <a:t>		or 	indifferent between x and y (x ~ y).</a:t>
            </a:r>
            <a:endParaRPr lang="en-US"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a:t>
            </a:r>
            <a:endParaRPr lang="en-US"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A2. Transitivity (also known as consistency). </a:t>
            </a:r>
          </a:p>
          <a:p>
            <a:pPr algn="just">
              <a:spcBef>
                <a:spcPct val="0"/>
              </a:spcBef>
              <a:buFontTx/>
              <a:buNone/>
            </a:pPr>
            <a:r>
              <a:rPr lang="en-GB" altLang="it-IT" b="0">
                <a:ea typeface="Times New Roman" charset="0"/>
                <a:cs typeface="Times New Roman" charset="0"/>
              </a:rPr>
              <a:t>	</a:t>
            </a:r>
          </a:p>
          <a:p>
            <a:pPr algn="just">
              <a:spcBef>
                <a:spcPct val="0"/>
              </a:spcBef>
              <a:buFontTx/>
              <a:buNone/>
            </a:pPr>
            <a:r>
              <a:rPr lang="en-GB" altLang="it-IT" b="0">
                <a:ea typeface="Times New Roman" charset="0"/>
                <a:cs typeface="Times New Roman" charset="0"/>
              </a:rPr>
              <a:t>	If an individual prefers x to y and y to z, then x is preferred to z. If (x    y and </a:t>
            </a:r>
          </a:p>
          <a:p>
            <a:pPr algn="just">
              <a:spcBef>
                <a:spcPct val="0"/>
              </a:spcBef>
              <a:buFontTx/>
              <a:buNone/>
            </a:pPr>
            <a:r>
              <a:rPr lang="en-GB" altLang="it-IT" b="0">
                <a:ea typeface="Times New Roman" charset="0"/>
                <a:cs typeface="Times New Roman" charset="0"/>
              </a:rPr>
              <a:t>	y    z, then x     z). </a:t>
            </a:r>
          </a:p>
          <a:p>
            <a:pPr algn="just">
              <a:spcBef>
                <a:spcPct val="0"/>
              </a:spcBef>
              <a:buFontTx/>
              <a:buNone/>
            </a:pPr>
            <a:r>
              <a:rPr lang="en-GB" altLang="it-IT" b="0">
                <a:ea typeface="Times New Roman" charset="0"/>
                <a:cs typeface="Times New Roman" charset="0"/>
              </a:rPr>
              <a:t>	</a:t>
            </a:r>
          </a:p>
          <a:p>
            <a:pPr algn="just">
              <a:spcBef>
                <a:spcPct val="0"/>
              </a:spcBef>
              <a:buFontTx/>
              <a:buNone/>
            </a:pPr>
            <a:r>
              <a:rPr lang="en-GB" altLang="it-IT" b="0">
                <a:ea typeface="Times New Roman" charset="0"/>
                <a:cs typeface="Times New Roman" charset="0"/>
              </a:rPr>
              <a:t>	Similarly, if an individual is indifferent between x and y and is also indifferent between y and z, then the individual is indifferent between x and z. If (x ~ y and y ~ z, then x ~ z). </a:t>
            </a:r>
            <a:endParaRPr lang="en-US" altLang="it-IT" b="0"/>
          </a:p>
        </p:txBody>
      </p:sp>
      <p:sp>
        <p:nvSpPr>
          <p:cNvPr id="20483" name="Rectangle 2"/>
          <p:cNvSpPr>
            <a:spLocks noGrp="1" noChangeArrowheads="1"/>
          </p:cNvSpPr>
          <p:nvPr>
            <p:ph type="title"/>
          </p:nvPr>
        </p:nvSpPr>
        <p:spPr/>
        <p:txBody>
          <a:bodyPr/>
          <a:lstStyle/>
          <a:p>
            <a:pPr eaLnBrk="1" hangingPunct="1"/>
            <a:r>
              <a:rPr lang="en-US" altLang="it-IT" sz="2400"/>
              <a:t>The 5 axioms of the EUT</a:t>
            </a:r>
            <a:endParaRPr lang="it-IT" altLang="it-IT"/>
          </a:p>
        </p:txBody>
      </p:sp>
      <p:sp>
        <p:nvSpPr>
          <p:cNvPr id="20484"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48209BF1-ACF6-C545-9784-F9942F4F2331}" type="slidenum">
              <a:rPr lang="en-US" altLang="it-IT" b="0"/>
              <a:pPr>
                <a:spcBef>
                  <a:spcPct val="0"/>
                </a:spcBef>
                <a:buFontTx/>
                <a:buNone/>
              </a:pPr>
              <a:t>11</a:t>
            </a:fld>
            <a:endParaRPr lang="en-US" altLang="it-IT" b="0"/>
          </a:p>
        </p:txBody>
      </p:sp>
      <p:graphicFrame>
        <p:nvGraphicFramePr>
          <p:cNvPr id="20485" name="Object 2"/>
          <p:cNvGraphicFramePr>
            <a:graphicFrameLocks noChangeAspect="1"/>
          </p:cNvGraphicFramePr>
          <p:nvPr/>
        </p:nvGraphicFramePr>
        <p:xfrm>
          <a:off x="5207000" y="2287588"/>
          <a:ext cx="257175" cy="228600"/>
        </p:xfrm>
        <a:graphic>
          <a:graphicData uri="http://schemas.openxmlformats.org/presentationml/2006/ole">
            <mc:AlternateContent xmlns:mc="http://schemas.openxmlformats.org/markup-compatibility/2006">
              <mc:Choice xmlns:v="urn:schemas-microsoft-com:vml" Requires="v">
                <p:oleObj spid="_x0000_s20566" name="Equazione" r:id="rId3" imgW="139700" imgH="139700" progId="Equation.3">
                  <p:embed/>
                </p:oleObj>
              </mc:Choice>
              <mc:Fallback>
                <p:oleObj name="Equazione" r:id="rId3" imgW="139700" imgH="1397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7000" y="2287588"/>
                        <a:ext cx="257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6" name="Object 6"/>
          <p:cNvGraphicFramePr>
            <a:graphicFrameLocks noChangeAspect="1"/>
          </p:cNvGraphicFramePr>
          <p:nvPr/>
        </p:nvGraphicFramePr>
        <p:xfrm>
          <a:off x="4276725" y="2557463"/>
          <a:ext cx="257175" cy="227012"/>
        </p:xfrm>
        <a:graphic>
          <a:graphicData uri="http://schemas.openxmlformats.org/presentationml/2006/ole">
            <mc:AlternateContent xmlns:mc="http://schemas.openxmlformats.org/markup-compatibility/2006">
              <mc:Choice xmlns:v="urn:schemas-microsoft-com:vml" Requires="v">
                <p:oleObj spid="_x0000_s20567" name="Equazione" r:id="rId5" imgW="139700" imgH="139700" progId="Equation.3">
                  <p:embed/>
                </p:oleObj>
              </mc:Choice>
              <mc:Fallback>
                <p:oleObj name="Equazione" r:id="rId5" imgW="139700" imgH="1397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6725" y="2557463"/>
                        <a:ext cx="25717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7" name="Object 7"/>
          <p:cNvGraphicFramePr>
            <a:graphicFrameLocks noChangeAspect="1"/>
          </p:cNvGraphicFramePr>
          <p:nvPr/>
        </p:nvGraphicFramePr>
        <p:xfrm>
          <a:off x="7566025" y="3922713"/>
          <a:ext cx="257175" cy="228600"/>
        </p:xfrm>
        <a:graphic>
          <a:graphicData uri="http://schemas.openxmlformats.org/presentationml/2006/ole">
            <mc:AlternateContent xmlns:mc="http://schemas.openxmlformats.org/markup-compatibility/2006">
              <mc:Choice xmlns:v="urn:schemas-microsoft-com:vml" Requires="v">
                <p:oleObj spid="_x0000_s20568" name="Equazione" r:id="rId6" imgW="139700" imgH="139700" progId="Equation.3">
                  <p:embed/>
                </p:oleObj>
              </mc:Choice>
              <mc:Fallback>
                <p:oleObj name="Equazione" r:id="rId6" imgW="139700" imgH="1397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6025" y="3922713"/>
                        <a:ext cx="257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8" name="Object 8"/>
          <p:cNvGraphicFramePr>
            <a:graphicFrameLocks noChangeAspect="1"/>
          </p:cNvGraphicFramePr>
          <p:nvPr/>
        </p:nvGraphicFramePr>
        <p:xfrm>
          <a:off x="877888" y="4176713"/>
          <a:ext cx="257175" cy="233362"/>
        </p:xfrm>
        <a:graphic>
          <a:graphicData uri="http://schemas.openxmlformats.org/presentationml/2006/ole">
            <mc:AlternateContent xmlns:mc="http://schemas.openxmlformats.org/markup-compatibility/2006">
              <mc:Choice xmlns:v="urn:schemas-microsoft-com:vml" Requires="v">
                <p:oleObj spid="_x0000_s20569" name="Equazione" r:id="rId7" imgW="139700" imgH="139700" progId="Equation.3">
                  <p:embed/>
                </p:oleObj>
              </mc:Choice>
              <mc:Fallback>
                <p:oleObj name="Equazione" r:id="rId7" imgW="139700" imgH="1397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888" y="4176713"/>
                        <a:ext cx="257175"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9" name="Object 9"/>
          <p:cNvGraphicFramePr>
            <a:graphicFrameLocks noChangeAspect="1"/>
          </p:cNvGraphicFramePr>
          <p:nvPr/>
        </p:nvGraphicFramePr>
        <p:xfrm>
          <a:off x="2035175" y="4202113"/>
          <a:ext cx="257175" cy="233362"/>
        </p:xfrm>
        <a:graphic>
          <a:graphicData uri="http://schemas.openxmlformats.org/presentationml/2006/ole">
            <mc:AlternateContent xmlns:mc="http://schemas.openxmlformats.org/markup-compatibility/2006">
              <mc:Choice xmlns:v="urn:schemas-microsoft-com:vml" Requires="v">
                <p:oleObj spid="_x0000_s20570" name="Equazione" r:id="rId8" imgW="139700" imgH="139700" progId="Equation.3">
                  <p:embed/>
                </p:oleObj>
              </mc:Choice>
              <mc:Fallback>
                <p:oleObj name="Equazione" r:id="rId8" imgW="139700" imgH="13970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5175" y="4202113"/>
                        <a:ext cx="257175"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307975" y="1379538"/>
            <a:ext cx="7772400" cy="4648200"/>
          </a:xfrm>
        </p:spPr>
        <p:txBody>
          <a:bodyPr/>
          <a:lstStyle/>
          <a:p>
            <a:pPr algn="just">
              <a:spcBef>
                <a:spcPct val="0"/>
              </a:spcBef>
              <a:buFontTx/>
              <a:buNone/>
            </a:pPr>
            <a:r>
              <a:rPr lang="en-GB" altLang="it-IT" b="0">
                <a:ea typeface="Times New Roman" charset="0"/>
                <a:cs typeface="Times New Roman" charset="0"/>
              </a:rPr>
              <a:t>A3. Strong Independence.  </a:t>
            </a:r>
          </a:p>
          <a:p>
            <a:pPr algn="just">
              <a:spcBef>
                <a:spcPct val="0"/>
              </a:spcBef>
              <a:buFontTx/>
              <a:buNone/>
            </a:pPr>
            <a:endParaRPr lang="en-GB"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Consider a gamble in which the individual has a probability p</a:t>
            </a:r>
            <a:r>
              <a:rPr lang="en-GB" altLang="it-IT" b="0">
                <a:ea typeface="Courier New" charset="0"/>
                <a:cs typeface="Courier New" charset="0"/>
              </a:rPr>
              <a:t> of receiving outcome x and a </a:t>
            </a:r>
            <a:r>
              <a:rPr lang="en-GB" altLang="it-IT" b="0">
                <a:ea typeface="Times New Roman" charset="0"/>
                <a:cs typeface="Times New Roman" charset="0"/>
              </a:rPr>
              <a:t>probability (1-</a:t>
            </a:r>
            <a:r>
              <a:rPr lang="en-GB" altLang="it-IT" b="0">
                <a:ea typeface="Courier New" charset="0"/>
                <a:cs typeface="Courier New" charset="0"/>
              </a:rPr>
              <a:t>p) of receiving outcome z. This gamble is written as:</a:t>
            </a:r>
            <a:endParaRPr lang="en-US" altLang="it-IT" b="0">
              <a:ea typeface="Times New Roman" charset="0"/>
              <a:cs typeface="Times New Roman" charset="0"/>
            </a:endParaRPr>
          </a:p>
          <a:p>
            <a:pPr algn="ctr">
              <a:spcBef>
                <a:spcPct val="0"/>
              </a:spcBef>
              <a:buFontTx/>
              <a:buNone/>
            </a:pPr>
            <a:r>
              <a:rPr lang="en-GB" altLang="it-IT" b="0">
                <a:ea typeface="Times New Roman" charset="0"/>
                <a:cs typeface="Times New Roman" charset="0"/>
              </a:rPr>
              <a:t>	G(x,z; </a:t>
            </a:r>
            <a:r>
              <a:rPr lang="en-GB" altLang="it-IT" b="0">
                <a:ea typeface="Courier New" charset="0"/>
                <a:cs typeface="Courier New" charset="0"/>
              </a:rPr>
              <a:t>p) </a:t>
            </a:r>
          </a:p>
          <a:p>
            <a:pPr algn="just">
              <a:spcBef>
                <a:spcPct val="0"/>
              </a:spcBef>
              <a:buFontTx/>
              <a:buNone/>
            </a:pPr>
            <a:r>
              <a:rPr lang="en-GB" altLang="it-IT" b="0">
                <a:ea typeface="Courier New" charset="0"/>
                <a:cs typeface="Courier New" charset="0"/>
              </a:rPr>
              <a:t>	</a:t>
            </a:r>
          </a:p>
          <a:p>
            <a:pPr algn="just">
              <a:spcBef>
                <a:spcPct val="0"/>
              </a:spcBef>
              <a:buFontTx/>
              <a:buNone/>
            </a:pPr>
            <a:r>
              <a:rPr lang="en-GB" altLang="it-IT" b="0">
                <a:ea typeface="Courier New" charset="0"/>
                <a:cs typeface="Courier New" charset="0"/>
              </a:rPr>
              <a:t>	Strong independence says that:</a:t>
            </a:r>
            <a:endParaRPr lang="en-US" altLang="it-IT" b="0">
              <a:ea typeface="Times New Roman" charset="0"/>
              <a:cs typeface="Times New Roman" charset="0"/>
            </a:endParaRPr>
          </a:p>
          <a:p>
            <a:pPr algn="ctr">
              <a:spcBef>
                <a:spcPct val="0"/>
              </a:spcBef>
              <a:buFontTx/>
              <a:buNone/>
            </a:pPr>
            <a:r>
              <a:rPr lang="en-GB" altLang="it-IT" b="0">
                <a:ea typeface="Times New Roman" charset="0"/>
                <a:cs typeface="Times New Roman" charset="0"/>
              </a:rPr>
              <a:t> 	</a:t>
            </a:r>
          </a:p>
          <a:p>
            <a:pPr algn="ctr">
              <a:spcBef>
                <a:spcPct val="0"/>
              </a:spcBef>
              <a:buFontTx/>
              <a:buNone/>
            </a:pPr>
            <a:r>
              <a:rPr lang="en-GB" altLang="it-IT" b="0">
                <a:ea typeface="Times New Roman" charset="0"/>
                <a:cs typeface="Times New Roman" charset="0"/>
              </a:rPr>
              <a:t>If x ~ y, then G(x,z; p</a:t>
            </a:r>
            <a:r>
              <a:rPr lang="en-GB" altLang="it-IT" b="0">
                <a:ea typeface="Courier New" charset="0"/>
                <a:cs typeface="Courier New" charset="0"/>
              </a:rPr>
              <a:t>) ~ G(y,z; p);</a:t>
            </a:r>
          </a:p>
          <a:p>
            <a:pPr algn="ctr">
              <a:spcBef>
                <a:spcPct val="0"/>
              </a:spcBef>
              <a:buFontTx/>
              <a:buNone/>
            </a:pPr>
            <a:r>
              <a:rPr lang="en-GB" altLang="it-IT" b="0">
                <a:ea typeface="Times New Roman" charset="0"/>
                <a:cs typeface="Times New Roman" charset="0"/>
              </a:rPr>
              <a:t>If x    y, then G(x,z; p</a:t>
            </a:r>
            <a:r>
              <a:rPr lang="en-GB" altLang="it-IT" b="0">
                <a:ea typeface="Courier New" charset="0"/>
                <a:cs typeface="Courier New" charset="0"/>
              </a:rPr>
              <a:t>)    G(y,z; p);</a:t>
            </a:r>
          </a:p>
          <a:p>
            <a:pPr algn="ctr">
              <a:spcBef>
                <a:spcPct val="0"/>
              </a:spcBef>
              <a:buFontTx/>
              <a:buNone/>
            </a:pPr>
            <a:r>
              <a:rPr lang="en-GB" altLang="it-IT" b="0">
                <a:ea typeface="Times New Roman" charset="0"/>
                <a:cs typeface="Times New Roman" charset="0"/>
              </a:rPr>
              <a:t>If x    y, then G(x,z; p</a:t>
            </a:r>
            <a:r>
              <a:rPr lang="en-GB" altLang="it-IT" b="0">
                <a:ea typeface="Courier New" charset="0"/>
                <a:cs typeface="Courier New" charset="0"/>
              </a:rPr>
              <a:t>)    G(y,z; p).</a:t>
            </a:r>
          </a:p>
          <a:p>
            <a:pPr algn="ctr">
              <a:spcBef>
                <a:spcPct val="0"/>
              </a:spcBef>
              <a:buFontTx/>
              <a:buNone/>
            </a:pPr>
            <a:endParaRPr lang="en-US"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a:t>
            </a:r>
          </a:p>
          <a:p>
            <a:pPr algn="just">
              <a:spcBef>
                <a:spcPct val="0"/>
              </a:spcBef>
              <a:buFontTx/>
              <a:buNone/>
            </a:pPr>
            <a:r>
              <a:rPr lang="en-GB" altLang="it-IT" b="0">
                <a:ea typeface="Times New Roman" charset="0"/>
                <a:cs typeface="Times New Roman" charset="0"/>
              </a:rPr>
              <a:t>	NOTE: The mutual exclusiveness of the third outcome z is critical to the axiom of strong independence.</a:t>
            </a:r>
            <a:endParaRPr lang="en-US" altLang="it-IT" b="0">
              <a:ea typeface="Times New Roman" charset="0"/>
              <a:cs typeface="Times New Roman" charset="0"/>
            </a:endParaRPr>
          </a:p>
        </p:txBody>
      </p:sp>
      <p:sp>
        <p:nvSpPr>
          <p:cNvPr id="21507" name="Rectangle 2"/>
          <p:cNvSpPr>
            <a:spLocks noGrp="1" noChangeArrowheads="1"/>
          </p:cNvSpPr>
          <p:nvPr>
            <p:ph type="title"/>
          </p:nvPr>
        </p:nvSpPr>
        <p:spPr>
          <a:xfrm>
            <a:off x="611188" y="293688"/>
            <a:ext cx="8016875" cy="900112"/>
          </a:xfrm>
        </p:spPr>
        <p:txBody>
          <a:bodyPr/>
          <a:lstStyle/>
          <a:p>
            <a:pPr eaLnBrk="1" hangingPunct="1"/>
            <a:r>
              <a:rPr lang="en-US" altLang="it-IT" sz="2400"/>
              <a:t>The 5 axioms of the EUT</a:t>
            </a:r>
            <a:endParaRPr lang="it-IT" altLang="it-IT"/>
          </a:p>
        </p:txBody>
      </p:sp>
      <p:sp>
        <p:nvSpPr>
          <p:cNvPr id="2150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3CF91788-EFCB-FD41-B8DE-E4967319695A}" type="slidenum">
              <a:rPr lang="en-US" altLang="it-IT" b="0"/>
              <a:pPr>
                <a:spcBef>
                  <a:spcPct val="0"/>
                </a:spcBef>
                <a:buFontTx/>
                <a:buNone/>
              </a:pPr>
              <a:t>12</a:t>
            </a:fld>
            <a:endParaRPr lang="en-US" altLang="it-IT" b="0"/>
          </a:p>
        </p:txBody>
      </p:sp>
      <p:graphicFrame>
        <p:nvGraphicFramePr>
          <p:cNvPr id="21509" name="Object 5"/>
          <p:cNvGraphicFramePr>
            <a:graphicFrameLocks noChangeAspect="1"/>
          </p:cNvGraphicFramePr>
          <p:nvPr/>
        </p:nvGraphicFramePr>
        <p:xfrm>
          <a:off x="2803525" y="4208463"/>
          <a:ext cx="257175" cy="227012"/>
        </p:xfrm>
        <a:graphic>
          <a:graphicData uri="http://schemas.openxmlformats.org/presentationml/2006/ole">
            <mc:AlternateContent xmlns:mc="http://schemas.openxmlformats.org/markup-compatibility/2006">
              <mc:Choice xmlns:v="urn:schemas-microsoft-com:vml" Requires="v">
                <p:oleObj spid="_x0000_s21574" name="Equazione" r:id="rId3" imgW="139700" imgH="139700" progId="Equation.3">
                  <p:embed/>
                </p:oleObj>
              </mc:Choice>
              <mc:Fallback>
                <p:oleObj name="Equazione" r:id="rId3" imgW="139700" imgH="1397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3525" y="4208463"/>
                        <a:ext cx="25717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0" name="Object 6"/>
          <p:cNvGraphicFramePr>
            <a:graphicFrameLocks noChangeAspect="1"/>
          </p:cNvGraphicFramePr>
          <p:nvPr/>
        </p:nvGraphicFramePr>
        <p:xfrm>
          <a:off x="2801938" y="4464050"/>
          <a:ext cx="257175" cy="233363"/>
        </p:xfrm>
        <a:graphic>
          <a:graphicData uri="http://schemas.openxmlformats.org/presentationml/2006/ole">
            <mc:AlternateContent xmlns:mc="http://schemas.openxmlformats.org/markup-compatibility/2006">
              <mc:Choice xmlns:v="urn:schemas-microsoft-com:vml" Requires="v">
                <p:oleObj spid="_x0000_s21575" name="Equazione" r:id="rId5" imgW="139700" imgH="139700" progId="Equation.3">
                  <p:embed/>
                </p:oleObj>
              </mc:Choice>
              <mc:Fallback>
                <p:oleObj name="Equazione" r:id="rId5" imgW="139700" imgH="1397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1938" y="4464050"/>
                        <a:ext cx="25717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1" name="Object 7"/>
          <p:cNvGraphicFramePr>
            <a:graphicFrameLocks noChangeAspect="1"/>
          </p:cNvGraphicFramePr>
          <p:nvPr/>
        </p:nvGraphicFramePr>
        <p:xfrm>
          <a:off x="4670425" y="4192588"/>
          <a:ext cx="257175" cy="227012"/>
        </p:xfrm>
        <a:graphic>
          <a:graphicData uri="http://schemas.openxmlformats.org/presentationml/2006/ole">
            <mc:AlternateContent xmlns:mc="http://schemas.openxmlformats.org/markup-compatibility/2006">
              <mc:Choice xmlns:v="urn:schemas-microsoft-com:vml" Requires="v">
                <p:oleObj spid="_x0000_s21576" name="Equazione" r:id="rId7" imgW="139700" imgH="139700" progId="Equation.3">
                  <p:embed/>
                </p:oleObj>
              </mc:Choice>
              <mc:Fallback>
                <p:oleObj name="Equazione" r:id="rId7" imgW="139700" imgH="1397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0425" y="4192588"/>
                        <a:ext cx="25717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2" name="Object 8"/>
          <p:cNvGraphicFramePr>
            <a:graphicFrameLocks noChangeAspect="1"/>
          </p:cNvGraphicFramePr>
          <p:nvPr/>
        </p:nvGraphicFramePr>
        <p:xfrm>
          <a:off x="4668838" y="4460875"/>
          <a:ext cx="257175" cy="233363"/>
        </p:xfrm>
        <a:graphic>
          <a:graphicData uri="http://schemas.openxmlformats.org/presentationml/2006/ole">
            <mc:AlternateContent xmlns:mc="http://schemas.openxmlformats.org/markup-compatibility/2006">
              <mc:Choice xmlns:v="urn:schemas-microsoft-com:vml" Requires="v">
                <p:oleObj spid="_x0000_s21577" name="Equazione" r:id="rId8" imgW="139700" imgH="139700" progId="Equation.3">
                  <p:embed/>
                </p:oleObj>
              </mc:Choice>
              <mc:Fallback>
                <p:oleObj name="Equazione" r:id="rId8" imgW="139700" imgH="1397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8838" y="4460875"/>
                        <a:ext cx="25717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307975" y="1379538"/>
            <a:ext cx="7772400" cy="4648200"/>
          </a:xfrm>
        </p:spPr>
        <p:txBody>
          <a:bodyPr/>
          <a:lstStyle/>
          <a:p>
            <a:pPr algn="just">
              <a:spcBef>
                <a:spcPct val="0"/>
              </a:spcBef>
              <a:buFontTx/>
              <a:buNone/>
            </a:pPr>
            <a:r>
              <a:rPr lang="en-GB" altLang="it-IT" b="0">
                <a:ea typeface="Times New Roman" charset="0"/>
                <a:cs typeface="Times New Roman" charset="0"/>
              </a:rPr>
              <a:t>A3. can be expressed in terms of the SUBSTITUTION AXIOM (when focusing on gambles over gambles). </a:t>
            </a:r>
          </a:p>
          <a:p>
            <a:pPr algn="just">
              <a:spcBef>
                <a:spcPct val="0"/>
              </a:spcBef>
              <a:buFontTx/>
              <a:buNone/>
            </a:pPr>
            <a:endParaRPr lang="en-GB"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Consider two gambles, A and B. Then:</a:t>
            </a:r>
          </a:p>
          <a:p>
            <a:pPr algn="just">
              <a:spcBef>
                <a:spcPct val="0"/>
              </a:spcBef>
              <a:buFontTx/>
              <a:buNone/>
            </a:pPr>
            <a:endParaRPr lang="en-GB" altLang="it-IT" b="0">
              <a:ea typeface="Times New Roman" charset="0"/>
              <a:cs typeface="Times New Roman" charset="0"/>
            </a:endParaRPr>
          </a:p>
          <a:p>
            <a:pPr algn="ctr">
              <a:spcBef>
                <a:spcPct val="0"/>
              </a:spcBef>
              <a:buFontTx/>
              <a:buNone/>
            </a:pPr>
            <a:r>
              <a:rPr lang="en-GB" altLang="it-IT" b="0">
                <a:ea typeface="Times New Roman" charset="0"/>
                <a:cs typeface="Times New Roman" charset="0"/>
              </a:rPr>
              <a:t>If A ~ B, then G(A; p</a:t>
            </a:r>
            <a:r>
              <a:rPr lang="en-GB" altLang="it-IT" b="0">
                <a:ea typeface="Courier New" charset="0"/>
                <a:cs typeface="Courier New" charset="0"/>
              </a:rPr>
              <a:t>) ~ G(B; p);</a:t>
            </a:r>
          </a:p>
          <a:p>
            <a:pPr algn="ctr">
              <a:spcBef>
                <a:spcPct val="0"/>
              </a:spcBef>
              <a:buFontTx/>
              <a:buNone/>
            </a:pPr>
            <a:r>
              <a:rPr lang="en-GB" altLang="it-IT" b="0">
                <a:ea typeface="Times New Roman" charset="0"/>
                <a:cs typeface="Times New Roman" charset="0"/>
              </a:rPr>
              <a:t>If A    B, then G(A; p</a:t>
            </a:r>
            <a:r>
              <a:rPr lang="en-GB" altLang="it-IT" b="0">
                <a:ea typeface="Courier New" charset="0"/>
                <a:cs typeface="Courier New" charset="0"/>
              </a:rPr>
              <a:t>)    G(B; p);</a:t>
            </a:r>
          </a:p>
          <a:p>
            <a:pPr algn="ctr">
              <a:spcBef>
                <a:spcPct val="0"/>
              </a:spcBef>
              <a:buFontTx/>
              <a:buNone/>
            </a:pPr>
            <a:r>
              <a:rPr lang="en-GB" altLang="it-IT" b="0">
                <a:ea typeface="Times New Roman" charset="0"/>
                <a:cs typeface="Times New Roman" charset="0"/>
              </a:rPr>
              <a:t>If A    B, then G(A; p</a:t>
            </a:r>
            <a:r>
              <a:rPr lang="en-GB" altLang="it-IT" b="0">
                <a:ea typeface="Courier New" charset="0"/>
                <a:cs typeface="Courier New" charset="0"/>
              </a:rPr>
              <a:t>)    G(B; p).</a:t>
            </a:r>
          </a:p>
          <a:p>
            <a:pPr algn="just">
              <a:spcBef>
                <a:spcPct val="0"/>
              </a:spcBef>
              <a:buFontTx/>
              <a:buNone/>
            </a:pPr>
            <a:endParaRPr lang="en-GB" altLang="it-IT" b="0">
              <a:ea typeface="Times New Roman" charset="0"/>
              <a:cs typeface="Times New Roman" charset="0"/>
            </a:endParaRPr>
          </a:p>
          <a:p>
            <a:pPr algn="just">
              <a:spcBef>
                <a:spcPct val="0"/>
              </a:spcBef>
              <a:buFontTx/>
              <a:buNone/>
            </a:pPr>
            <a:endParaRPr lang="en-GB" altLang="it-IT" b="0">
              <a:ea typeface="Times New Roman" charset="0"/>
              <a:cs typeface="Times New Roman" charset="0"/>
            </a:endParaRPr>
          </a:p>
          <a:p>
            <a:pPr algn="just">
              <a:spcBef>
                <a:spcPct val="0"/>
              </a:spcBef>
              <a:buFontTx/>
              <a:buNone/>
            </a:pPr>
            <a:endParaRPr lang="en-GB" altLang="it-IT" b="0">
              <a:ea typeface="Times New Roman" charset="0"/>
              <a:cs typeface="Times New Roman" charset="0"/>
            </a:endParaRPr>
          </a:p>
          <a:p>
            <a:pPr algn="just">
              <a:spcBef>
                <a:spcPct val="0"/>
              </a:spcBef>
              <a:buFontTx/>
              <a:buNone/>
            </a:pPr>
            <a:endParaRPr lang="en-GB"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a:t>
            </a:r>
            <a:endParaRPr lang="en-US" altLang="it-IT" b="0">
              <a:ea typeface="Times New Roman" charset="0"/>
              <a:cs typeface="Times New Roman" charset="0"/>
            </a:endParaRPr>
          </a:p>
        </p:txBody>
      </p:sp>
      <p:sp>
        <p:nvSpPr>
          <p:cNvPr id="22531" name="Rectangle 2"/>
          <p:cNvSpPr>
            <a:spLocks noGrp="1" noChangeArrowheads="1"/>
          </p:cNvSpPr>
          <p:nvPr>
            <p:ph type="title"/>
          </p:nvPr>
        </p:nvSpPr>
        <p:spPr>
          <a:xfrm>
            <a:off x="611188" y="293688"/>
            <a:ext cx="8016875" cy="900112"/>
          </a:xfrm>
        </p:spPr>
        <p:txBody>
          <a:bodyPr/>
          <a:lstStyle/>
          <a:p>
            <a:pPr eaLnBrk="1" hangingPunct="1"/>
            <a:r>
              <a:rPr lang="en-US" altLang="it-IT" sz="2400"/>
              <a:t>The 5 axioms of the EUT</a:t>
            </a:r>
            <a:endParaRPr lang="it-IT" altLang="it-IT"/>
          </a:p>
        </p:txBody>
      </p:sp>
      <p:sp>
        <p:nvSpPr>
          <p:cNvPr id="2253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3B3C1404-F11C-1645-8439-098DF8E31C40}" type="slidenum">
              <a:rPr lang="en-US" altLang="it-IT" b="0"/>
              <a:pPr>
                <a:spcBef>
                  <a:spcPct val="0"/>
                </a:spcBef>
                <a:buFontTx/>
                <a:buNone/>
              </a:pPr>
              <a:t>13</a:t>
            </a:fld>
            <a:endParaRPr lang="en-US" altLang="it-IT" b="0"/>
          </a:p>
        </p:txBody>
      </p:sp>
      <p:graphicFrame>
        <p:nvGraphicFramePr>
          <p:cNvPr id="22533" name="Object 6"/>
          <p:cNvGraphicFramePr>
            <a:graphicFrameLocks noChangeAspect="1"/>
          </p:cNvGraphicFramePr>
          <p:nvPr/>
        </p:nvGraphicFramePr>
        <p:xfrm>
          <a:off x="2952750" y="3362325"/>
          <a:ext cx="257175" cy="227013"/>
        </p:xfrm>
        <a:graphic>
          <a:graphicData uri="http://schemas.openxmlformats.org/presentationml/2006/ole">
            <mc:AlternateContent xmlns:mc="http://schemas.openxmlformats.org/markup-compatibility/2006">
              <mc:Choice xmlns:v="urn:schemas-microsoft-com:vml" Requires="v">
                <p:oleObj spid="_x0000_s22598" name="Equazione" r:id="rId3" imgW="139700" imgH="139700" progId="Equation.3">
                  <p:embed/>
                </p:oleObj>
              </mc:Choice>
              <mc:Fallback>
                <p:oleObj name="Equazione" r:id="rId3" imgW="139700" imgH="1397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2750" y="3362325"/>
                        <a:ext cx="257175"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534" name="Object 7"/>
          <p:cNvGraphicFramePr>
            <a:graphicFrameLocks noChangeAspect="1"/>
          </p:cNvGraphicFramePr>
          <p:nvPr/>
        </p:nvGraphicFramePr>
        <p:xfrm>
          <a:off x="4724400" y="3373438"/>
          <a:ext cx="257175" cy="227012"/>
        </p:xfrm>
        <a:graphic>
          <a:graphicData uri="http://schemas.openxmlformats.org/presentationml/2006/ole">
            <mc:AlternateContent xmlns:mc="http://schemas.openxmlformats.org/markup-compatibility/2006">
              <mc:Choice xmlns:v="urn:schemas-microsoft-com:vml" Requires="v">
                <p:oleObj spid="_x0000_s22599" name="Equazione" r:id="rId5" imgW="139700" imgH="139700" progId="Equation.3">
                  <p:embed/>
                </p:oleObj>
              </mc:Choice>
              <mc:Fallback>
                <p:oleObj name="Equazione" r:id="rId5" imgW="139700" imgH="1397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373438"/>
                        <a:ext cx="25717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535" name="Object 8"/>
          <p:cNvGraphicFramePr>
            <a:graphicFrameLocks noChangeAspect="1"/>
          </p:cNvGraphicFramePr>
          <p:nvPr/>
        </p:nvGraphicFramePr>
        <p:xfrm>
          <a:off x="2952750" y="3086100"/>
          <a:ext cx="257175" cy="233363"/>
        </p:xfrm>
        <a:graphic>
          <a:graphicData uri="http://schemas.openxmlformats.org/presentationml/2006/ole">
            <mc:AlternateContent xmlns:mc="http://schemas.openxmlformats.org/markup-compatibility/2006">
              <mc:Choice xmlns:v="urn:schemas-microsoft-com:vml" Requires="v">
                <p:oleObj spid="_x0000_s22600" name="Equazione" r:id="rId6" imgW="139700" imgH="139700" progId="Equation.3">
                  <p:embed/>
                </p:oleObj>
              </mc:Choice>
              <mc:Fallback>
                <p:oleObj name="Equazione" r:id="rId6" imgW="139700" imgH="1397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52750" y="3086100"/>
                        <a:ext cx="25717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536" name="Object 9"/>
          <p:cNvGraphicFramePr>
            <a:graphicFrameLocks noChangeAspect="1"/>
          </p:cNvGraphicFramePr>
          <p:nvPr/>
        </p:nvGraphicFramePr>
        <p:xfrm>
          <a:off x="4725988" y="3086100"/>
          <a:ext cx="257175" cy="233363"/>
        </p:xfrm>
        <a:graphic>
          <a:graphicData uri="http://schemas.openxmlformats.org/presentationml/2006/ole">
            <mc:AlternateContent xmlns:mc="http://schemas.openxmlformats.org/markup-compatibility/2006">
              <mc:Choice xmlns:v="urn:schemas-microsoft-com:vml" Requires="v">
                <p:oleObj spid="_x0000_s22601" name="Equazione" r:id="rId8" imgW="139700" imgH="139700" progId="Equation.3">
                  <p:embed/>
                </p:oleObj>
              </mc:Choice>
              <mc:Fallback>
                <p:oleObj name="Equazione" r:id="rId8" imgW="139700" imgH="1397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5988" y="3086100"/>
                        <a:ext cx="25717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04788" y="1408113"/>
            <a:ext cx="8707437" cy="4648200"/>
          </a:xfrm>
        </p:spPr>
        <p:txBody>
          <a:bodyPr/>
          <a:lstStyle/>
          <a:p>
            <a:pPr algn="just">
              <a:lnSpc>
                <a:spcPct val="90000"/>
              </a:lnSpc>
              <a:spcBef>
                <a:spcPct val="0"/>
              </a:spcBef>
              <a:buFontTx/>
              <a:buNone/>
            </a:pPr>
            <a:r>
              <a:rPr lang="en-GB" altLang="it-IT" b="0">
                <a:ea typeface="Times New Roman" charset="0"/>
                <a:cs typeface="Times New Roman" charset="0"/>
              </a:rPr>
              <a:t>A4. Measurability (CARDINAL UTILITY)</a:t>
            </a:r>
          </a:p>
          <a:p>
            <a:pPr algn="just">
              <a:lnSpc>
                <a:spcPct val="90000"/>
              </a:lnSpc>
              <a:spcBef>
                <a:spcPct val="0"/>
              </a:spcBef>
              <a:buFontTx/>
              <a:buNone/>
            </a:pPr>
            <a:r>
              <a:rPr lang="en-GB" altLang="it-IT" b="0">
                <a:ea typeface="Times New Roman" charset="0"/>
                <a:cs typeface="Times New Roman" charset="0"/>
              </a:rPr>
              <a:t>	</a:t>
            </a:r>
          </a:p>
          <a:p>
            <a:pPr algn="just">
              <a:lnSpc>
                <a:spcPct val="90000"/>
              </a:lnSpc>
              <a:spcBef>
                <a:spcPct val="0"/>
              </a:spcBef>
              <a:buFontTx/>
              <a:buNone/>
            </a:pPr>
            <a:r>
              <a:rPr lang="en-GB" altLang="it-IT" b="0">
                <a:ea typeface="Times New Roman" charset="0"/>
                <a:cs typeface="Times New Roman" charset="0"/>
              </a:rPr>
              <a:t>	If outcome y is less preferred than x (y     x) but more than z  (y     z), </a:t>
            </a:r>
          </a:p>
          <a:p>
            <a:pPr algn="just">
              <a:lnSpc>
                <a:spcPct val="90000"/>
              </a:lnSpc>
              <a:spcBef>
                <a:spcPct val="0"/>
              </a:spcBef>
              <a:buFontTx/>
              <a:buNone/>
            </a:pPr>
            <a:r>
              <a:rPr lang="en-GB" altLang="it-IT" b="0">
                <a:ea typeface="Times New Roman" charset="0"/>
                <a:cs typeface="Times New Roman" charset="0"/>
              </a:rPr>
              <a:t>	</a:t>
            </a:r>
          </a:p>
          <a:p>
            <a:pPr algn="just">
              <a:lnSpc>
                <a:spcPct val="90000"/>
              </a:lnSpc>
              <a:spcBef>
                <a:spcPct val="0"/>
              </a:spcBef>
              <a:buFontTx/>
              <a:buNone/>
            </a:pPr>
            <a:r>
              <a:rPr lang="en-GB" altLang="it-IT" b="0">
                <a:ea typeface="Times New Roman" charset="0"/>
                <a:cs typeface="Times New Roman" charset="0"/>
              </a:rPr>
              <a:t>	then there is a unique probability </a:t>
            </a:r>
            <a:r>
              <a:rPr lang="en-GB" altLang="it-IT" b="0">
                <a:ea typeface="Courier New" charset="0"/>
                <a:cs typeface="Courier New" charset="0"/>
              </a:rPr>
              <a:t>p such that t</a:t>
            </a:r>
            <a:r>
              <a:rPr lang="en-GB" altLang="it-IT" b="0">
                <a:ea typeface="Times New Roman" charset="0"/>
                <a:cs typeface="Times New Roman" charset="0"/>
              </a:rPr>
              <a:t>he individual will be indifferent between </a:t>
            </a:r>
          </a:p>
          <a:p>
            <a:pPr algn="just">
              <a:lnSpc>
                <a:spcPct val="90000"/>
              </a:lnSpc>
              <a:spcBef>
                <a:spcPct val="0"/>
              </a:spcBef>
              <a:buFontTx/>
              <a:buNone/>
            </a:pPr>
            <a:r>
              <a:rPr lang="en-GB" altLang="it-IT" b="0">
                <a:ea typeface="Times New Roman" charset="0"/>
                <a:cs typeface="Times New Roman" charset="0"/>
              </a:rPr>
              <a:t>			</a:t>
            </a:r>
          </a:p>
          <a:p>
            <a:pPr algn="just">
              <a:lnSpc>
                <a:spcPct val="90000"/>
              </a:lnSpc>
              <a:spcBef>
                <a:spcPct val="0"/>
              </a:spcBef>
              <a:buFontTx/>
              <a:buNone/>
            </a:pPr>
            <a:r>
              <a:rPr lang="en-GB" altLang="it-IT" b="0">
                <a:ea typeface="Times New Roman" charset="0"/>
                <a:cs typeface="Times New Roman" charset="0"/>
              </a:rPr>
              <a:t>			[1] y and </a:t>
            </a:r>
          </a:p>
          <a:p>
            <a:pPr algn="just">
              <a:lnSpc>
                <a:spcPct val="90000"/>
              </a:lnSpc>
              <a:spcBef>
                <a:spcPct val="0"/>
              </a:spcBef>
              <a:buFontTx/>
              <a:buNone/>
            </a:pPr>
            <a:endParaRPr lang="en-GB"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[2] A gamble involving	x with a probability of </a:t>
            </a:r>
            <a:r>
              <a:rPr lang="en-GB" altLang="it-IT" b="0">
                <a:ea typeface="Courier New" charset="0"/>
                <a:cs typeface="Courier New" charset="0"/>
              </a:rPr>
              <a:t>p </a:t>
            </a:r>
          </a:p>
          <a:p>
            <a:pPr algn="just">
              <a:lnSpc>
                <a:spcPct val="90000"/>
              </a:lnSpc>
              <a:spcBef>
                <a:spcPct val="0"/>
              </a:spcBef>
              <a:buFontTx/>
              <a:buNone/>
            </a:pPr>
            <a:r>
              <a:rPr lang="en-GB" altLang="it-IT" b="0">
                <a:ea typeface="Courier New" charset="0"/>
                <a:cs typeface="Courier New" charset="0"/>
              </a:rPr>
              <a:t>						z with a probability of (1-p).</a:t>
            </a:r>
            <a:endParaRPr lang="en-US"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a:t>
            </a:r>
          </a:p>
          <a:p>
            <a:pPr algn="just">
              <a:lnSpc>
                <a:spcPct val="90000"/>
              </a:lnSpc>
              <a:spcBef>
                <a:spcPct val="0"/>
              </a:spcBef>
              <a:buFontTx/>
              <a:buNone/>
            </a:pPr>
            <a:endParaRPr lang="en-GB"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In Maths...</a:t>
            </a:r>
          </a:p>
          <a:p>
            <a:pPr algn="just">
              <a:lnSpc>
                <a:spcPct val="90000"/>
              </a:lnSpc>
              <a:spcBef>
                <a:spcPct val="0"/>
              </a:spcBef>
              <a:buFontTx/>
              <a:buNone/>
            </a:pPr>
            <a:endParaRPr lang="en-GB"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if x     y     z    or  x     y     z , then there exists a unique </a:t>
            </a:r>
            <a:r>
              <a:rPr lang="en-GB" altLang="it-IT" b="0">
                <a:ea typeface="Courier New" charset="0"/>
                <a:cs typeface="Courier New" charset="0"/>
              </a:rPr>
              <a:t>p such that y ~ G(x,z; p)</a:t>
            </a:r>
            <a:r>
              <a:rPr lang="en-GB" altLang="it-IT" b="0">
                <a:ea typeface="Times New Roman" charset="0"/>
                <a:cs typeface="Times New Roman" charset="0"/>
              </a:rPr>
              <a:t>.</a:t>
            </a:r>
            <a:endParaRPr lang="en-US" altLang="it-IT" b="0">
              <a:ea typeface="Times New Roman" charset="0"/>
              <a:cs typeface="Times New Roman" charset="0"/>
            </a:endParaRPr>
          </a:p>
          <a:p>
            <a:pPr>
              <a:lnSpc>
                <a:spcPct val="90000"/>
              </a:lnSpc>
            </a:pPr>
            <a:endParaRPr lang="en-US" altLang="it-IT" b="0"/>
          </a:p>
        </p:txBody>
      </p:sp>
      <p:sp>
        <p:nvSpPr>
          <p:cNvPr id="23555" name="Rectangle 2"/>
          <p:cNvSpPr>
            <a:spLocks noGrp="1" noChangeArrowheads="1"/>
          </p:cNvSpPr>
          <p:nvPr>
            <p:ph type="title"/>
          </p:nvPr>
        </p:nvSpPr>
        <p:spPr>
          <a:xfrm>
            <a:off x="611188" y="293688"/>
            <a:ext cx="8016875" cy="900112"/>
          </a:xfrm>
        </p:spPr>
        <p:txBody>
          <a:bodyPr/>
          <a:lstStyle/>
          <a:p>
            <a:pPr eaLnBrk="1" hangingPunct="1"/>
            <a:r>
              <a:rPr lang="en-US" altLang="it-IT" sz="2400"/>
              <a:t>The 5 axioms of the EUT</a:t>
            </a:r>
            <a:endParaRPr lang="it-IT" altLang="it-IT"/>
          </a:p>
        </p:txBody>
      </p:sp>
      <p:sp>
        <p:nvSpPr>
          <p:cNvPr id="23556"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6CDF0B00-EADC-8B45-960B-F5FDC218B803}" type="slidenum">
              <a:rPr lang="en-US" altLang="it-IT" b="0"/>
              <a:pPr>
                <a:spcBef>
                  <a:spcPct val="0"/>
                </a:spcBef>
                <a:buFontTx/>
                <a:buNone/>
              </a:pPr>
              <a:t>14</a:t>
            </a:fld>
            <a:endParaRPr lang="en-US" altLang="it-IT" b="0"/>
          </a:p>
        </p:txBody>
      </p:sp>
      <p:graphicFrame>
        <p:nvGraphicFramePr>
          <p:cNvPr id="23557" name="Object 2"/>
          <p:cNvGraphicFramePr>
            <a:graphicFrameLocks noChangeAspect="1"/>
          </p:cNvGraphicFramePr>
          <p:nvPr/>
        </p:nvGraphicFramePr>
        <p:xfrm>
          <a:off x="7046913" y="1952625"/>
          <a:ext cx="257175" cy="233363"/>
        </p:xfrm>
        <a:graphic>
          <a:graphicData uri="http://schemas.openxmlformats.org/presentationml/2006/ole">
            <mc:AlternateContent xmlns:mc="http://schemas.openxmlformats.org/markup-compatibility/2006">
              <mc:Choice xmlns:v="urn:schemas-microsoft-com:vml" Requires="v">
                <p:oleObj spid="_x0000_s23654" name="Equazione" r:id="rId3" imgW="139700" imgH="139700" progId="Equation.3">
                  <p:embed/>
                </p:oleObj>
              </mc:Choice>
              <mc:Fallback>
                <p:oleObj name="Equazione" r:id="rId3" imgW="139700" imgH="1397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6913" y="1952625"/>
                        <a:ext cx="25717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58" name="Object 6"/>
          <p:cNvGraphicFramePr>
            <a:graphicFrameLocks noChangeAspect="1"/>
          </p:cNvGraphicFramePr>
          <p:nvPr/>
        </p:nvGraphicFramePr>
        <p:xfrm>
          <a:off x="4535488" y="1952625"/>
          <a:ext cx="257175" cy="233363"/>
        </p:xfrm>
        <a:graphic>
          <a:graphicData uri="http://schemas.openxmlformats.org/presentationml/2006/ole">
            <mc:AlternateContent xmlns:mc="http://schemas.openxmlformats.org/markup-compatibility/2006">
              <mc:Choice xmlns:v="urn:schemas-microsoft-com:vml" Requires="v">
                <p:oleObj spid="_x0000_s23655" name="Equazione" r:id="rId5" imgW="139700" imgH="139700" progId="Equation.3">
                  <p:embed/>
                </p:oleObj>
              </mc:Choice>
              <mc:Fallback>
                <p:oleObj name="Equazione" r:id="rId5" imgW="139700" imgH="1397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5488" y="1952625"/>
                        <a:ext cx="25717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59" name="Object 7"/>
          <p:cNvGraphicFramePr>
            <a:graphicFrameLocks noChangeAspect="1"/>
          </p:cNvGraphicFramePr>
          <p:nvPr/>
        </p:nvGraphicFramePr>
        <p:xfrm>
          <a:off x="969963" y="5170488"/>
          <a:ext cx="257175" cy="233362"/>
        </p:xfrm>
        <a:graphic>
          <a:graphicData uri="http://schemas.openxmlformats.org/presentationml/2006/ole">
            <mc:AlternateContent xmlns:mc="http://schemas.openxmlformats.org/markup-compatibility/2006">
              <mc:Choice xmlns:v="urn:schemas-microsoft-com:vml" Requires="v">
                <p:oleObj spid="_x0000_s23656" name="Equazione" r:id="rId7" imgW="139700" imgH="139700" progId="Equation.3">
                  <p:embed/>
                </p:oleObj>
              </mc:Choice>
              <mc:Fallback>
                <p:oleObj name="Equazione" r:id="rId7" imgW="139700" imgH="1397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9963" y="5170488"/>
                        <a:ext cx="257175"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60" name="Object 9"/>
          <p:cNvGraphicFramePr>
            <a:graphicFrameLocks noChangeAspect="1"/>
          </p:cNvGraphicFramePr>
          <p:nvPr/>
        </p:nvGraphicFramePr>
        <p:xfrm>
          <a:off x="1417638" y="5114925"/>
          <a:ext cx="255587" cy="444500"/>
        </p:xfrm>
        <a:graphic>
          <a:graphicData uri="http://schemas.openxmlformats.org/presentationml/2006/ole">
            <mc:AlternateContent xmlns:mc="http://schemas.openxmlformats.org/markup-compatibility/2006">
              <mc:Choice xmlns:v="urn:schemas-microsoft-com:vml" Requires="v">
                <p:oleObj spid="_x0000_s23657" name="Equazione" r:id="rId8" imgW="139579" imgH="266469" progId="Equation.3">
                  <p:embed/>
                </p:oleObj>
              </mc:Choice>
              <mc:Fallback>
                <p:oleObj name="Equazione" r:id="rId8" imgW="139579" imgH="266469"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17638" y="5114925"/>
                        <a:ext cx="2555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61" name="Object 10"/>
          <p:cNvGraphicFramePr>
            <a:graphicFrameLocks noChangeAspect="1"/>
          </p:cNvGraphicFramePr>
          <p:nvPr/>
        </p:nvGraphicFramePr>
        <p:xfrm>
          <a:off x="2533650" y="5111750"/>
          <a:ext cx="255588" cy="444500"/>
        </p:xfrm>
        <a:graphic>
          <a:graphicData uri="http://schemas.openxmlformats.org/presentationml/2006/ole">
            <mc:AlternateContent xmlns:mc="http://schemas.openxmlformats.org/markup-compatibility/2006">
              <mc:Choice xmlns:v="urn:schemas-microsoft-com:vml" Requires="v">
                <p:oleObj spid="_x0000_s23658" name="Equazione" r:id="rId10" imgW="139579" imgH="266469" progId="Equation.3">
                  <p:embed/>
                </p:oleObj>
              </mc:Choice>
              <mc:Fallback>
                <p:oleObj name="Equazione" r:id="rId10" imgW="139579" imgH="266469"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33650" y="5111750"/>
                        <a:ext cx="25558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62" name="Object 11"/>
          <p:cNvGraphicFramePr>
            <a:graphicFrameLocks noChangeAspect="1"/>
          </p:cNvGraphicFramePr>
          <p:nvPr/>
        </p:nvGraphicFramePr>
        <p:xfrm>
          <a:off x="2987675" y="5167313"/>
          <a:ext cx="257175" cy="233362"/>
        </p:xfrm>
        <a:graphic>
          <a:graphicData uri="http://schemas.openxmlformats.org/presentationml/2006/ole">
            <mc:AlternateContent xmlns:mc="http://schemas.openxmlformats.org/markup-compatibility/2006">
              <mc:Choice xmlns:v="urn:schemas-microsoft-com:vml" Requires="v">
                <p:oleObj spid="_x0000_s23659" name="Equazione" r:id="rId11" imgW="139700" imgH="139700" progId="Equation.3">
                  <p:embed/>
                </p:oleObj>
              </mc:Choice>
              <mc:Fallback>
                <p:oleObj name="Equazione" r:id="rId11" imgW="139700" imgH="139700"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5167313"/>
                        <a:ext cx="257175"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68263" y="1379538"/>
            <a:ext cx="9021762" cy="4648200"/>
          </a:xfrm>
        </p:spPr>
        <p:txBody>
          <a:bodyPr/>
          <a:lstStyle/>
          <a:p>
            <a:pPr algn="just">
              <a:spcBef>
                <a:spcPct val="0"/>
              </a:spcBef>
              <a:buFontTx/>
              <a:buNone/>
            </a:pPr>
            <a:r>
              <a:rPr lang="en-GB" altLang="it-IT" b="0">
                <a:ea typeface="Times New Roman" charset="0"/>
                <a:cs typeface="Times New Roman" charset="0"/>
              </a:rPr>
              <a:t>A5. Ranking (CARDINAL UTILITY)</a:t>
            </a:r>
          </a:p>
          <a:p>
            <a:pPr algn="just">
              <a:spcBef>
                <a:spcPct val="0"/>
              </a:spcBef>
              <a:buFontTx/>
              <a:buNone/>
            </a:pPr>
            <a:endParaRPr lang="en-GB"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If alternatives y and u both lie somewhere between x and z and we can establish gambles such that an individual is indifferent between y and a gamble involving x (with probability </a:t>
            </a:r>
            <a:r>
              <a:rPr lang="en-GB" altLang="it-IT" b="0">
                <a:ea typeface="Courier New" charset="0"/>
                <a:cs typeface="Courier New" charset="0"/>
              </a:rPr>
              <a:t>p</a:t>
            </a:r>
            <a:r>
              <a:rPr lang="en-GB" altLang="it-IT" b="0" baseline="-30000">
                <a:ea typeface="Times New Roman" charset="0"/>
                <a:cs typeface="Times New Roman" charset="0"/>
              </a:rPr>
              <a:t>1</a:t>
            </a:r>
            <a:r>
              <a:rPr lang="en-GB" altLang="it-IT" b="0">
                <a:ea typeface="Times New Roman" charset="0"/>
                <a:cs typeface="Times New Roman" charset="0"/>
              </a:rPr>
              <a:t>) and z, while also indifferent between u and a second gamble involving x (with probability </a:t>
            </a:r>
            <a:r>
              <a:rPr lang="en-GB" altLang="it-IT" b="0">
                <a:ea typeface="Courier New" charset="0"/>
                <a:cs typeface="Courier New" charset="0"/>
              </a:rPr>
              <a:t>p</a:t>
            </a:r>
            <a:r>
              <a:rPr lang="en-GB" altLang="it-IT" b="0" baseline="-30000">
                <a:ea typeface="Times New Roman" charset="0"/>
                <a:cs typeface="Times New Roman" charset="0"/>
              </a:rPr>
              <a:t>2</a:t>
            </a:r>
            <a:r>
              <a:rPr lang="en-GB" altLang="it-IT" b="0">
                <a:ea typeface="Times New Roman" charset="0"/>
                <a:cs typeface="Times New Roman" charset="0"/>
              </a:rPr>
              <a:t>) and z, then if p</a:t>
            </a:r>
            <a:r>
              <a:rPr lang="en-GB" altLang="it-IT" b="0" baseline="-30000">
                <a:ea typeface="Times New Roman" charset="0"/>
                <a:cs typeface="Times New Roman" charset="0"/>
              </a:rPr>
              <a:t>1</a:t>
            </a:r>
            <a:r>
              <a:rPr lang="en-GB" altLang="it-IT" b="0">
                <a:ea typeface="Times New Roman" charset="0"/>
                <a:cs typeface="Times New Roman" charset="0"/>
              </a:rPr>
              <a:t> is greater than p</a:t>
            </a:r>
            <a:r>
              <a:rPr lang="en-GB" altLang="it-IT" b="0" baseline="-30000">
                <a:ea typeface="Times New Roman" charset="0"/>
                <a:cs typeface="Times New Roman" charset="0"/>
              </a:rPr>
              <a:t>2</a:t>
            </a:r>
            <a:r>
              <a:rPr lang="en-GB" altLang="it-IT" b="0">
                <a:ea typeface="Times New Roman" charset="0"/>
                <a:cs typeface="Times New Roman" charset="0"/>
              </a:rPr>
              <a:t>, y is preferred to u.</a:t>
            </a:r>
            <a:endParaRPr lang="en-US"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a:t>
            </a:r>
            <a:endParaRPr lang="en-US"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Consider  x      y      z  and  x     u     z  such that  y ~ G(x,z; </a:t>
            </a:r>
            <a:r>
              <a:rPr lang="en-GB" altLang="it-IT" b="0">
                <a:ea typeface="Courier New" charset="0"/>
                <a:cs typeface="Courier New" charset="0"/>
              </a:rPr>
              <a:t>p</a:t>
            </a:r>
            <a:r>
              <a:rPr lang="en-GB" altLang="it-IT" b="0" baseline="-30000">
                <a:ea typeface="Times New Roman" charset="0"/>
                <a:cs typeface="Times New Roman" charset="0"/>
              </a:rPr>
              <a:t>1</a:t>
            </a:r>
            <a:r>
              <a:rPr lang="en-GB" altLang="it-IT" b="0">
                <a:ea typeface="Times New Roman" charset="0"/>
                <a:cs typeface="Times New Roman" charset="0"/>
              </a:rPr>
              <a:t>) and  u  ~  G(x,z; </a:t>
            </a:r>
            <a:r>
              <a:rPr lang="en-GB" altLang="it-IT" b="0">
                <a:ea typeface="Courier New" charset="0"/>
                <a:cs typeface="Courier New" charset="0"/>
              </a:rPr>
              <a:t>p</a:t>
            </a:r>
            <a:r>
              <a:rPr lang="en-GB" altLang="it-IT" b="0" baseline="-30000">
                <a:ea typeface="Times New Roman" charset="0"/>
                <a:cs typeface="Times New Roman" charset="0"/>
              </a:rPr>
              <a:t>2</a:t>
            </a:r>
            <a:r>
              <a:rPr lang="en-GB" altLang="it-IT" b="0">
                <a:ea typeface="Times New Roman" charset="0"/>
                <a:cs typeface="Times New Roman" charset="0"/>
              </a:rPr>
              <a:t>);</a:t>
            </a:r>
          </a:p>
          <a:p>
            <a:pPr algn="just">
              <a:spcBef>
                <a:spcPct val="0"/>
              </a:spcBef>
              <a:buFontTx/>
              <a:buNone/>
            </a:pPr>
            <a:endParaRPr lang="en-US"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If </a:t>
            </a:r>
            <a:r>
              <a:rPr lang="en-GB" altLang="it-IT" b="0">
                <a:ea typeface="Courier New" charset="0"/>
                <a:cs typeface="Courier New" charset="0"/>
              </a:rPr>
              <a:t>p</a:t>
            </a:r>
            <a:r>
              <a:rPr lang="en-GB" altLang="it-IT" b="0" baseline="-30000">
                <a:ea typeface="Times New Roman" charset="0"/>
                <a:cs typeface="Times New Roman" charset="0"/>
              </a:rPr>
              <a:t>1</a:t>
            </a:r>
            <a:r>
              <a:rPr lang="en-GB" altLang="it-IT" b="0">
                <a:ea typeface="Times New Roman" charset="0"/>
                <a:cs typeface="Times New Roman" charset="0"/>
              </a:rPr>
              <a:t> &gt; </a:t>
            </a:r>
            <a:r>
              <a:rPr lang="en-GB" altLang="it-IT" b="0">
                <a:ea typeface="Courier New" charset="0"/>
                <a:cs typeface="Courier New" charset="0"/>
              </a:rPr>
              <a:t>p</a:t>
            </a:r>
            <a:r>
              <a:rPr lang="en-GB" altLang="it-IT" b="0" baseline="-30000">
                <a:ea typeface="Times New Roman" charset="0"/>
                <a:cs typeface="Times New Roman" charset="0"/>
              </a:rPr>
              <a:t>2</a:t>
            </a:r>
            <a:r>
              <a:rPr lang="en-GB" altLang="it-IT" b="0">
                <a:ea typeface="Times New Roman" charset="0"/>
                <a:cs typeface="Times New Roman" charset="0"/>
              </a:rPr>
              <a:t> then  y      u,</a:t>
            </a:r>
            <a:endParaRPr lang="en-US" altLang="it-IT" b="0">
              <a:ea typeface="Times New Roman" charset="0"/>
              <a:cs typeface="Times New Roman" charset="0"/>
            </a:endParaRPr>
          </a:p>
          <a:p>
            <a:pPr algn="just">
              <a:spcBef>
                <a:spcPct val="0"/>
              </a:spcBef>
              <a:buFontTx/>
              <a:buNone/>
            </a:pPr>
            <a:r>
              <a:rPr lang="en-GB" altLang="it-IT" b="0">
                <a:ea typeface="Times New Roman" charset="0"/>
                <a:cs typeface="Times New Roman" charset="0"/>
              </a:rPr>
              <a:t> 		</a:t>
            </a:r>
          </a:p>
          <a:p>
            <a:pPr algn="just">
              <a:spcBef>
                <a:spcPct val="0"/>
              </a:spcBef>
              <a:buFontTx/>
              <a:buNone/>
            </a:pPr>
            <a:r>
              <a:rPr lang="en-GB" altLang="it-IT" b="0">
                <a:ea typeface="Times New Roman" charset="0"/>
                <a:cs typeface="Times New Roman" charset="0"/>
              </a:rPr>
              <a:t>	or if </a:t>
            </a:r>
            <a:r>
              <a:rPr lang="en-GB" altLang="it-IT" b="0">
                <a:ea typeface="Courier New" charset="0"/>
                <a:cs typeface="Courier New" charset="0"/>
              </a:rPr>
              <a:t>p</a:t>
            </a:r>
            <a:r>
              <a:rPr lang="en-GB" altLang="it-IT" b="0" baseline="-30000">
                <a:ea typeface="Times New Roman" charset="0"/>
                <a:cs typeface="Times New Roman" charset="0"/>
              </a:rPr>
              <a:t>1</a:t>
            </a:r>
            <a:r>
              <a:rPr lang="en-GB" altLang="it-IT" b="0">
                <a:ea typeface="Times New Roman" charset="0"/>
                <a:cs typeface="Times New Roman" charset="0"/>
              </a:rPr>
              <a:t> =  </a:t>
            </a:r>
            <a:r>
              <a:rPr lang="en-GB" altLang="it-IT" b="0">
                <a:ea typeface="Courier New" charset="0"/>
                <a:cs typeface="Courier New" charset="0"/>
              </a:rPr>
              <a:t>p</a:t>
            </a:r>
            <a:r>
              <a:rPr lang="en-GB" altLang="it-IT" b="0" baseline="-30000">
                <a:ea typeface="Times New Roman" charset="0"/>
                <a:cs typeface="Times New Roman" charset="0"/>
              </a:rPr>
              <a:t>2</a:t>
            </a:r>
            <a:r>
              <a:rPr lang="en-GB" altLang="it-IT" b="0">
                <a:ea typeface="Times New Roman" charset="0"/>
                <a:cs typeface="Times New Roman" charset="0"/>
              </a:rPr>
              <a:t>, then y ~ u.</a:t>
            </a:r>
          </a:p>
          <a:p>
            <a:pPr algn="just">
              <a:spcBef>
                <a:spcPct val="0"/>
              </a:spcBef>
              <a:buFontTx/>
              <a:buNone/>
            </a:pPr>
            <a:endParaRPr lang="en-GB" altLang="it-IT" b="0">
              <a:ea typeface="Times New Roman" charset="0"/>
              <a:cs typeface="Times New Roman" charset="0"/>
            </a:endParaRPr>
          </a:p>
          <a:p>
            <a:pPr algn="just">
              <a:spcBef>
                <a:spcPct val="0"/>
              </a:spcBef>
              <a:buFontTx/>
              <a:buNone/>
            </a:pPr>
            <a:endParaRPr lang="en-US" altLang="it-IT" b="0"/>
          </a:p>
          <a:p>
            <a:pPr algn="just">
              <a:spcBef>
                <a:spcPct val="0"/>
              </a:spcBef>
              <a:buFontTx/>
              <a:buNone/>
            </a:pPr>
            <a:r>
              <a:rPr lang="en-US" altLang="it-IT" b="0"/>
              <a:t>One more assumption… People are greedy, prefer more wealth than less.</a:t>
            </a:r>
          </a:p>
          <a:p>
            <a:pPr algn="just">
              <a:spcBef>
                <a:spcPct val="0"/>
              </a:spcBef>
              <a:buFontTx/>
              <a:buNone/>
            </a:pPr>
            <a:endParaRPr lang="en-GB" altLang="it-IT" b="0">
              <a:ea typeface="Times New Roman" charset="0"/>
              <a:cs typeface="Times New Roman" charset="0"/>
            </a:endParaRPr>
          </a:p>
        </p:txBody>
      </p:sp>
      <p:sp>
        <p:nvSpPr>
          <p:cNvPr id="24579" name="Rectangle 2"/>
          <p:cNvSpPr>
            <a:spLocks noGrp="1" noChangeArrowheads="1"/>
          </p:cNvSpPr>
          <p:nvPr>
            <p:ph type="title"/>
          </p:nvPr>
        </p:nvSpPr>
        <p:spPr>
          <a:xfrm>
            <a:off x="611188" y="293688"/>
            <a:ext cx="8016875" cy="900112"/>
          </a:xfrm>
        </p:spPr>
        <p:txBody>
          <a:bodyPr/>
          <a:lstStyle/>
          <a:p>
            <a:pPr eaLnBrk="1" hangingPunct="1"/>
            <a:r>
              <a:rPr lang="en-US" altLang="it-IT" sz="2400"/>
              <a:t>The 5 axioms of the EUT</a:t>
            </a:r>
            <a:endParaRPr lang="it-IT" altLang="it-IT"/>
          </a:p>
        </p:txBody>
      </p:sp>
      <p:sp>
        <p:nvSpPr>
          <p:cNvPr id="2458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7D3B8A11-1EBE-874D-BAE4-3A1033F2E9A4}" type="slidenum">
              <a:rPr lang="en-US" altLang="it-IT" b="0"/>
              <a:pPr>
                <a:spcBef>
                  <a:spcPct val="0"/>
                </a:spcBef>
                <a:buFontTx/>
                <a:buNone/>
              </a:pPr>
              <a:t>15</a:t>
            </a:fld>
            <a:endParaRPr lang="en-US" altLang="it-IT" b="0"/>
          </a:p>
        </p:txBody>
      </p:sp>
      <p:graphicFrame>
        <p:nvGraphicFramePr>
          <p:cNvPr id="24581" name="Object 5"/>
          <p:cNvGraphicFramePr>
            <a:graphicFrameLocks noChangeAspect="1"/>
          </p:cNvGraphicFramePr>
          <p:nvPr/>
        </p:nvGraphicFramePr>
        <p:xfrm>
          <a:off x="1703388" y="3313113"/>
          <a:ext cx="255587" cy="444500"/>
        </p:xfrm>
        <a:graphic>
          <a:graphicData uri="http://schemas.openxmlformats.org/presentationml/2006/ole">
            <mc:AlternateContent xmlns:mc="http://schemas.openxmlformats.org/markup-compatibility/2006">
              <mc:Choice xmlns:v="urn:schemas-microsoft-com:vml" Requires="v">
                <p:oleObj spid="_x0000_s24662" name="Equazione" r:id="rId3" imgW="139579" imgH="266469" progId="Equation.3">
                  <p:embed/>
                </p:oleObj>
              </mc:Choice>
              <mc:Fallback>
                <p:oleObj name="Equazione" r:id="rId3" imgW="139579" imgH="26646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3388" y="3313113"/>
                        <a:ext cx="2555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2" name="Object 6"/>
          <p:cNvGraphicFramePr>
            <a:graphicFrameLocks noChangeAspect="1"/>
          </p:cNvGraphicFramePr>
          <p:nvPr/>
        </p:nvGraphicFramePr>
        <p:xfrm>
          <a:off x="2192338" y="3311525"/>
          <a:ext cx="255587" cy="444500"/>
        </p:xfrm>
        <a:graphic>
          <a:graphicData uri="http://schemas.openxmlformats.org/presentationml/2006/ole">
            <mc:AlternateContent xmlns:mc="http://schemas.openxmlformats.org/markup-compatibility/2006">
              <mc:Choice xmlns:v="urn:schemas-microsoft-com:vml" Requires="v">
                <p:oleObj spid="_x0000_s24663" name="Equazione" r:id="rId5" imgW="139579" imgH="266469" progId="Equation.3">
                  <p:embed/>
                </p:oleObj>
              </mc:Choice>
              <mc:Fallback>
                <p:oleObj name="Equazione" r:id="rId5" imgW="139579" imgH="266469"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2338" y="3311525"/>
                        <a:ext cx="2555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3" name="Object 9"/>
          <p:cNvGraphicFramePr>
            <a:graphicFrameLocks noChangeAspect="1"/>
          </p:cNvGraphicFramePr>
          <p:nvPr/>
        </p:nvGraphicFramePr>
        <p:xfrm>
          <a:off x="2198688" y="3914775"/>
          <a:ext cx="255587" cy="231775"/>
        </p:xfrm>
        <a:graphic>
          <a:graphicData uri="http://schemas.openxmlformats.org/presentationml/2006/ole">
            <mc:AlternateContent xmlns:mc="http://schemas.openxmlformats.org/markup-compatibility/2006">
              <mc:Choice xmlns:v="urn:schemas-microsoft-com:vml" Requires="v">
                <p:oleObj spid="_x0000_s24664" name="Equazione" r:id="rId6" imgW="139700" imgH="139700" progId="Equation.3">
                  <p:embed/>
                </p:oleObj>
              </mc:Choice>
              <mc:Fallback>
                <p:oleObj name="Equazione" r:id="rId6" imgW="139700" imgH="1397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8688" y="3914775"/>
                        <a:ext cx="25558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4" name="Object 10"/>
          <p:cNvGraphicFramePr>
            <a:graphicFrameLocks noChangeAspect="1"/>
          </p:cNvGraphicFramePr>
          <p:nvPr/>
        </p:nvGraphicFramePr>
        <p:xfrm>
          <a:off x="3409950" y="3313113"/>
          <a:ext cx="255588" cy="444500"/>
        </p:xfrm>
        <a:graphic>
          <a:graphicData uri="http://schemas.openxmlformats.org/presentationml/2006/ole">
            <mc:AlternateContent xmlns:mc="http://schemas.openxmlformats.org/markup-compatibility/2006">
              <mc:Choice xmlns:v="urn:schemas-microsoft-com:vml" Requires="v">
                <p:oleObj spid="_x0000_s24665" name="Equazione" r:id="rId8" imgW="139579" imgH="266469" progId="Equation.3">
                  <p:embed/>
                </p:oleObj>
              </mc:Choice>
              <mc:Fallback>
                <p:oleObj name="Equazione" r:id="rId8" imgW="139579" imgH="266469"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9950" y="3313113"/>
                        <a:ext cx="25558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5" name="Object 11"/>
          <p:cNvGraphicFramePr>
            <a:graphicFrameLocks noChangeAspect="1"/>
          </p:cNvGraphicFramePr>
          <p:nvPr/>
        </p:nvGraphicFramePr>
        <p:xfrm>
          <a:off x="3859213" y="3313113"/>
          <a:ext cx="255587" cy="444500"/>
        </p:xfrm>
        <a:graphic>
          <a:graphicData uri="http://schemas.openxmlformats.org/presentationml/2006/ole">
            <mc:AlternateContent xmlns:mc="http://schemas.openxmlformats.org/markup-compatibility/2006">
              <mc:Choice xmlns:v="urn:schemas-microsoft-com:vml" Requires="v">
                <p:oleObj spid="_x0000_s24666" name="Equazione" r:id="rId9" imgW="139579" imgH="266469" progId="Equation.3">
                  <p:embed/>
                </p:oleObj>
              </mc:Choice>
              <mc:Fallback>
                <p:oleObj name="Equazione" r:id="rId9" imgW="139579" imgH="266469"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9213" y="3313113"/>
                        <a:ext cx="2555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it-IT" sz="2400"/>
              <a:t>Expected Utility Theorem</a:t>
            </a:r>
          </a:p>
        </p:txBody>
      </p:sp>
      <p:sp>
        <p:nvSpPr>
          <p:cNvPr id="25603" name="Rectangle 3"/>
          <p:cNvSpPr>
            <a:spLocks noGrp="1" noChangeArrowheads="1"/>
          </p:cNvSpPr>
          <p:nvPr>
            <p:ph type="body" idx="1"/>
          </p:nvPr>
        </p:nvSpPr>
        <p:spPr>
          <a:xfrm>
            <a:off x="211138" y="1347788"/>
            <a:ext cx="8686800" cy="4624387"/>
          </a:xfrm>
        </p:spPr>
        <p:txBody>
          <a:bodyPr/>
          <a:lstStyle/>
          <a:p>
            <a:pPr algn="just"/>
            <a:r>
              <a:rPr lang="en-US" altLang="it-IT" b="0"/>
              <a:t>If these axioms hold, we can develop an “expected utility theorem”:</a:t>
            </a:r>
          </a:p>
          <a:p>
            <a:pPr algn="just">
              <a:buFontTx/>
              <a:buNone/>
            </a:pPr>
            <a:r>
              <a:rPr lang="en-US" altLang="it-IT" b="0"/>
              <a:t>	</a:t>
            </a:r>
            <a:r>
              <a:rPr lang="en-US" altLang="it-IT" b="0" i="1"/>
              <a:t>“A complete and transitive preference relation      over the set of possible gambles satisfies continuity and strong independence if and only if it admits a cardinal expected utility representation: </a:t>
            </a:r>
            <a:r>
              <a:rPr lang="fr-CA" altLang="it-IT" b="0" i="1"/>
              <a:t>U[G(x,y; p)] =  </a:t>
            </a:r>
            <a:r>
              <a:rPr lang="en-GB" altLang="it-IT" b="0" i="1"/>
              <a:t>p</a:t>
            </a:r>
            <a:r>
              <a:rPr lang="fr-CA" altLang="it-IT" b="0" i="1"/>
              <a:t>U(x)  +  (1-</a:t>
            </a:r>
            <a:r>
              <a:rPr lang="en-GB" altLang="it-IT" b="0" i="1"/>
              <a:t>p</a:t>
            </a:r>
            <a:r>
              <a:rPr lang="fr-CA" altLang="it-IT" b="0" i="1"/>
              <a:t>) U(y) </a:t>
            </a:r>
            <a:r>
              <a:rPr lang="en-US" altLang="it-IT" b="0" i="1"/>
              <a:t>”</a:t>
            </a:r>
          </a:p>
          <a:p>
            <a:pPr algn="just"/>
            <a:endParaRPr lang="en-US" altLang="it-IT" b="0"/>
          </a:p>
          <a:p>
            <a:pPr algn="just">
              <a:buFontTx/>
              <a:buNone/>
            </a:pPr>
            <a:endParaRPr lang="en-US" altLang="it-IT" b="0"/>
          </a:p>
          <a:p>
            <a:pPr algn="just">
              <a:lnSpc>
                <a:spcPct val="90000"/>
              </a:lnSpc>
            </a:pPr>
            <a:r>
              <a:rPr lang="en-GB" altLang="it-IT" b="0">
                <a:ea typeface="Times New Roman" charset="0"/>
                <a:cs typeface="Times New Roman" charset="0"/>
              </a:rPr>
              <a:t>Utility functions must have 2 properties</a:t>
            </a:r>
            <a:endParaRPr lang="en-US"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a:t>
            </a:r>
          </a:p>
          <a:p>
            <a:pPr algn="just">
              <a:lnSpc>
                <a:spcPct val="90000"/>
              </a:lnSpc>
              <a:spcBef>
                <a:spcPct val="0"/>
              </a:spcBef>
              <a:buFontTx/>
              <a:buNone/>
            </a:pPr>
            <a:r>
              <a:rPr lang="en-GB" altLang="it-IT" b="0">
                <a:ea typeface="Times New Roman" charset="0"/>
                <a:cs typeface="Times New Roman" charset="0"/>
              </a:rPr>
              <a:t>	1. 	Order preserving:  if U(x) &gt; U(y)  </a:t>
            </a:r>
            <a:r>
              <a:rPr lang="en-GB" altLang="it-IT" b="0">
                <a:ea typeface="Times New Roman" charset="0"/>
                <a:cs typeface="Times New Roman" charset="0"/>
                <a:sym typeface="Wingdings" charset="2"/>
              </a:rPr>
              <a:t></a:t>
            </a:r>
            <a:r>
              <a:rPr lang="en-GB" altLang="it-IT" b="0">
                <a:ea typeface="Times New Roman" charset="0"/>
                <a:cs typeface="Times New Roman" charset="0"/>
              </a:rPr>
              <a:t> x      y</a:t>
            </a:r>
          </a:p>
          <a:p>
            <a:pPr algn="just">
              <a:lnSpc>
                <a:spcPct val="90000"/>
              </a:lnSpc>
              <a:spcBef>
                <a:spcPct val="0"/>
              </a:spcBef>
              <a:buFontTx/>
              <a:buNone/>
            </a:pPr>
            <a:endParaRPr lang="en-GB"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2. 	Expected utility can be used to rank </a:t>
            </a:r>
            <a:r>
              <a:rPr lang="en-US" altLang="it-IT" b="0">
                <a:ea typeface="Times New Roman" charset="0"/>
                <a:cs typeface="Times New Roman" charset="0"/>
              </a:rPr>
              <a:t>combinations of risky alternatives</a:t>
            </a:r>
            <a:r>
              <a:rPr lang="fr-CA" altLang="it-IT" b="0">
                <a:ea typeface="Times New Roman" charset="0"/>
                <a:cs typeface="Times New Roman" charset="0"/>
              </a:rPr>
              <a:t>.</a:t>
            </a:r>
            <a:endParaRPr lang="en-US" altLang="it-IT" b="0"/>
          </a:p>
        </p:txBody>
      </p:sp>
      <p:sp>
        <p:nvSpPr>
          <p:cNvPr id="25604"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BBFE24C7-2CDA-7842-AAB7-15B89493BA9F}" type="slidenum">
              <a:rPr lang="en-US" altLang="it-IT" b="0"/>
              <a:pPr>
                <a:spcBef>
                  <a:spcPct val="0"/>
                </a:spcBef>
                <a:buFontTx/>
                <a:buNone/>
              </a:pPr>
              <a:t>16</a:t>
            </a:fld>
            <a:endParaRPr lang="en-US" altLang="it-IT" b="0"/>
          </a:p>
        </p:txBody>
      </p:sp>
      <p:graphicFrame>
        <p:nvGraphicFramePr>
          <p:cNvPr id="25605" name="Object 6"/>
          <p:cNvGraphicFramePr>
            <a:graphicFrameLocks noChangeAspect="1"/>
          </p:cNvGraphicFramePr>
          <p:nvPr/>
        </p:nvGraphicFramePr>
        <p:xfrm>
          <a:off x="5770563" y="1606550"/>
          <a:ext cx="255587" cy="444500"/>
        </p:xfrm>
        <a:graphic>
          <a:graphicData uri="http://schemas.openxmlformats.org/presentationml/2006/ole">
            <mc:AlternateContent xmlns:mc="http://schemas.openxmlformats.org/markup-compatibility/2006">
              <mc:Choice xmlns:v="urn:schemas-microsoft-com:vml" Requires="v">
                <p:oleObj spid="_x0000_s25638" name="Equazione" r:id="rId3" imgW="139579" imgH="266469" progId="Equation.3">
                  <p:embed/>
                </p:oleObj>
              </mc:Choice>
              <mc:Fallback>
                <p:oleObj name="Equazione" r:id="rId3" imgW="139579" imgH="266469"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0563" y="1606550"/>
                        <a:ext cx="2555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06" name="Object 9"/>
          <p:cNvGraphicFramePr>
            <a:graphicFrameLocks noChangeAspect="1"/>
          </p:cNvGraphicFramePr>
          <p:nvPr/>
        </p:nvGraphicFramePr>
        <p:xfrm>
          <a:off x="5024438" y="3736975"/>
          <a:ext cx="255587" cy="231775"/>
        </p:xfrm>
        <a:graphic>
          <a:graphicData uri="http://schemas.openxmlformats.org/presentationml/2006/ole">
            <mc:AlternateContent xmlns:mc="http://schemas.openxmlformats.org/markup-compatibility/2006">
              <mc:Choice xmlns:v="urn:schemas-microsoft-com:vml" Requires="v">
                <p:oleObj spid="_x0000_s25639" name="Equazione" r:id="rId5" imgW="139700" imgH="139700" progId="Equation.3">
                  <p:embed/>
                </p:oleObj>
              </mc:Choice>
              <mc:Fallback>
                <p:oleObj name="Equazione" r:id="rId5" imgW="139700" imgH="1397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4438" y="3736975"/>
                        <a:ext cx="25558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52400"/>
            <a:ext cx="7772400" cy="1143000"/>
          </a:xfrm>
        </p:spPr>
        <p:txBody>
          <a:bodyPr/>
          <a:lstStyle/>
          <a:p>
            <a:r>
              <a:rPr lang="en-US" altLang="it-IT" sz="2400"/>
              <a:t>Expected Utility Theorem</a:t>
            </a:r>
          </a:p>
        </p:txBody>
      </p:sp>
      <p:sp>
        <p:nvSpPr>
          <p:cNvPr id="26627" name="Rectangle 3"/>
          <p:cNvSpPr>
            <a:spLocks noGrp="1" noChangeArrowheads="1"/>
          </p:cNvSpPr>
          <p:nvPr>
            <p:ph type="body" idx="1"/>
          </p:nvPr>
        </p:nvSpPr>
        <p:spPr>
          <a:xfrm>
            <a:off x="231775" y="1306513"/>
            <a:ext cx="8909050" cy="4905375"/>
          </a:xfrm>
        </p:spPr>
        <p:txBody>
          <a:bodyPr/>
          <a:lstStyle/>
          <a:p>
            <a:pPr algn="just">
              <a:lnSpc>
                <a:spcPct val="90000"/>
              </a:lnSpc>
            </a:pPr>
            <a:r>
              <a:rPr lang="en-GB" altLang="it-IT" b="0">
                <a:ea typeface="Times New Roman" charset="0"/>
                <a:cs typeface="Times New Roman" charset="0"/>
              </a:rPr>
              <a:t>Remark:</a:t>
            </a:r>
          </a:p>
          <a:p>
            <a:pPr algn="just">
              <a:lnSpc>
                <a:spcPct val="90000"/>
              </a:lnSpc>
            </a:pPr>
            <a:endParaRPr lang="en-US"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Utility functions are individual-specific!</a:t>
            </a:r>
          </a:p>
          <a:p>
            <a:pPr algn="just">
              <a:lnSpc>
                <a:spcPct val="90000"/>
              </a:lnSpc>
              <a:spcBef>
                <a:spcPct val="0"/>
              </a:spcBef>
              <a:buFontTx/>
              <a:buNone/>
            </a:pPr>
            <a:endParaRPr lang="en-US"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 there is no way to compare one individual's utility function with another 	individual's utility;</a:t>
            </a:r>
          </a:p>
          <a:p>
            <a:pPr algn="just">
              <a:lnSpc>
                <a:spcPct val="90000"/>
              </a:lnSpc>
              <a:spcBef>
                <a:spcPct val="0"/>
              </a:spcBef>
              <a:buFontTx/>
              <a:buNone/>
            </a:pPr>
            <a:endParaRPr lang="en-GB"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 interpersonal comparisons of utility are impossible: if we give 2 people 	$1,000 there is no way to determine who is happier.</a:t>
            </a:r>
          </a:p>
          <a:p>
            <a:pPr algn="just">
              <a:lnSpc>
                <a:spcPct val="90000"/>
              </a:lnSpc>
              <a:spcBef>
                <a:spcPct val="0"/>
              </a:spcBef>
              <a:buFontTx/>
              <a:buNone/>
            </a:pPr>
            <a:endParaRPr lang="en-US" altLang="it-IT" b="0"/>
          </a:p>
        </p:txBody>
      </p:sp>
      <p:sp>
        <p:nvSpPr>
          <p:cNvPr id="2662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28FA7122-BC9F-2343-B667-D5C83D49486E}" type="slidenum">
              <a:rPr lang="en-US" altLang="it-IT" b="0"/>
              <a:pPr>
                <a:spcBef>
                  <a:spcPct val="0"/>
                </a:spcBef>
                <a:buFontTx/>
                <a:buNone/>
              </a:pPr>
              <a:t>17</a:t>
            </a:fld>
            <a:endParaRPr lang="en-US" altLang="it-IT" b="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144463" y="1216025"/>
            <a:ext cx="8636000" cy="5157788"/>
          </a:xfrm>
        </p:spPr>
        <p:txBody>
          <a:bodyPr/>
          <a:lstStyle/>
          <a:p>
            <a:pPr algn="just">
              <a:lnSpc>
                <a:spcPct val="90000"/>
              </a:lnSpc>
            </a:pPr>
            <a:r>
              <a:rPr lang="en-GB" altLang="it-IT" b="0">
                <a:ea typeface="Times New Roman" charset="0"/>
                <a:cs typeface="Times New Roman" charset="0"/>
              </a:rPr>
              <a:t>Consider the following gamble:</a:t>
            </a:r>
          </a:p>
          <a:p>
            <a:pPr lvl="2" algn="just">
              <a:lnSpc>
                <a:spcPct val="90000"/>
              </a:lnSpc>
            </a:pPr>
            <a:r>
              <a:rPr lang="en-GB" altLang="it-IT" sz="1800">
                <a:ea typeface="Times New Roman" charset="0"/>
                <a:cs typeface="Times New Roman" charset="0"/>
              </a:rPr>
              <a:t>Prospect a	prob = </a:t>
            </a:r>
            <a:r>
              <a:rPr lang="en-GB" altLang="it-IT" sz="1800">
                <a:ea typeface="Courier New" charset="0"/>
                <a:cs typeface="Courier New" charset="0"/>
              </a:rPr>
              <a:t>p		G(a,b; p)</a:t>
            </a:r>
          </a:p>
          <a:p>
            <a:pPr lvl="2" algn="just">
              <a:lnSpc>
                <a:spcPct val="90000"/>
              </a:lnSpc>
            </a:pPr>
            <a:r>
              <a:rPr lang="en-GB" altLang="it-IT" sz="1800">
                <a:ea typeface="Times New Roman" charset="0"/>
                <a:cs typeface="Times New Roman" charset="0"/>
              </a:rPr>
              <a:t>prospect b	prob = 1-</a:t>
            </a:r>
            <a:r>
              <a:rPr lang="en-GB" altLang="it-IT" sz="1800">
                <a:ea typeface="Courier New" charset="0"/>
                <a:cs typeface="Courier New" charset="0"/>
              </a:rPr>
              <a:t>p</a:t>
            </a:r>
          </a:p>
          <a:p>
            <a:pPr algn="just">
              <a:lnSpc>
                <a:spcPct val="90000"/>
              </a:lnSpc>
            </a:pPr>
            <a:endParaRPr lang="en-GB" altLang="it-IT" b="0">
              <a:ea typeface="Courier New" charset="0"/>
              <a:cs typeface="Courier New" charset="0"/>
            </a:endParaRPr>
          </a:p>
          <a:p>
            <a:pPr algn="just">
              <a:lnSpc>
                <a:spcPct val="90000"/>
              </a:lnSpc>
            </a:pPr>
            <a:r>
              <a:rPr lang="en-GB" altLang="it-IT" b="0">
                <a:ea typeface="Times New Roman" charset="0"/>
                <a:cs typeface="Times New Roman" charset="0"/>
              </a:rPr>
              <a:t>Would you prefer the expected value of the gamble with certainty or participating in the gamble?</a:t>
            </a:r>
          </a:p>
          <a:p>
            <a:pPr algn="just">
              <a:lnSpc>
                <a:spcPct val="90000"/>
              </a:lnSpc>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For instance, consider the gamble with </a:t>
            </a:r>
          </a:p>
          <a:p>
            <a:pPr lvl="2" algn="just">
              <a:lnSpc>
                <a:spcPct val="90000"/>
              </a:lnSpc>
            </a:pPr>
            <a:r>
              <a:rPr lang="en-GB" altLang="it-IT" sz="1800">
                <a:ea typeface="Times New Roman" charset="0"/>
                <a:cs typeface="Times New Roman" charset="0"/>
              </a:rPr>
              <a:t>10% chance of winning $100</a:t>
            </a:r>
          </a:p>
          <a:p>
            <a:pPr lvl="2" algn="just">
              <a:lnSpc>
                <a:spcPct val="90000"/>
              </a:lnSpc>
            </a:pPr>
            <a:r>
              <a:rPr lang="en-GB" altLang="it-IT" sz="1800">
                <a:ea typeface="Times New Roman" charset="0"/>
                <a:cs typeface="Times New Roman" charset="0"/>
              </a:rPr>
              <a:t>90% chance of winning $0		</a:t>
            </a:r>
          </a:p>
          <a:p>
            <a:pPr algn="just">
              <a:lnSpc>
                <a:spcPct val="90000"/>
              </a:lnSpc>
              <a:buFontTx/>
              <a:buNone/>
            </a:pPr>
            <a:r>
              <a:rPr lang="en-GB" altLang="it-IT" b="0">
                <a:ea typeface="Times New Roman" charset="0"/>
                <a:cs typeface="Times New Roman" charset="0"/>
              </a:rPr>
              <a:t>	</a:t>
            </a:r>
          </a:p>
          <a:p>
            <a:pPr algn="just">
              <a:lnSpc>
                <a:spcPct val="90000"/>
              </a:lnSpc>
              <a:buFontTx/>
              <a:buNone/>
            </a:pPr>
            <a:r>
              <a:rPr lang="en-GB" altLang="it-IT" b="0">
                <a:ea typeface="Times New Roman" charset="0"/>
                <a:cs typeface="Times New Roman" charset="0"/>
              </a:rPr>
              <a:t>		</a:t>
            </a:r>
            <a:r>
              <a:rPr lang="en-GB" altLang="it-IT" b="0">
                <a:ea typeface="Times New Roman" charset="0"/>
                <a:cs typeface="Times New Roman" charset="0"/>
                <a:sym typeface="Wingdings" charset="2"/>
              </a:rPr>
              <a:t> </a:t>
            </a:r>
            <a:r>
              <a:rPr lang="en-GB" altLang="it-IT" b="0">
                <a:ea typeface="Times New Roman" charset="0"/>
                <a:cs typeface="Times New Roman" charset="0"/>
              </a:rPr>
              <a:t>E(G(100; .1)) = $10</a:t>
            </a:r>
          </a:p>
          <a:p>
            <a:pPr algn="just">
              <a:lnSpc>
                <a:spcPct val="90000"/>
              </a:lnSpc>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Would you prefer the $10 for sure or would you prefer the gamble?</a:t>
            </a:r>
            <a:endParaRPr lang="en-US"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a:t>
            </a:r>
            <a:endParaRPr lang="en-US"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NO! </a:t>
            </a:r>
            <a:r>
              <a:rPr lang="en-GB" altLang="it-IT" b="0">
                <a:ea typeface="Times New Roman" charset="0"/>
                <a:cs typeface="Times New Roman" charset="0"/>
                <a:sym typeface="Wingdings" charset="2"/>
              </a:rPr>
              <a:t></a:t>
            </a:r>
            <a:r>
              <a:rPr lang="en-GB" altLang="it-IT" b="0">
                <a:ea typeface="Times New Roman" charset="0"/>
                <a:cs typeface="Times New Roman" charset="0"/>
              </a:rPr>
              <a:t> you are risk loving;</a:t>
            </a:r>
          </a:p>
          <a:p>
            <a:pPr algn="just">
              <a:lnSpc>
                <a:spcPct val="90000"/>
              </a:lnSpc>
              <a:spcBef>
                <a:spcPct val="0"/>
              </a:spcBef>
              <a:buFontTx/>
              <a:buNone/>
            </a:pPr>
            <a:endParaRPr lang="en-GB"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YES! </a:t>
            </a:r>
            <a:r>
              <a:rPr lang="en-GB" altLang="it-IT" b="0">
                <a:ea typeface="Times New Roman" charset="0"/>
                <a:cs typeface="Times New Roman" charset="0"/>
                <a:sym typeface="Wingdings" charset="2"/>
              </a:rPr>
              <a:t> you are</a:t>
            </a:r>
            <a:r>
              <a:rPr lang="en-GB" altLang="it-IT" b="0">
                <a:ea typeface="Times New Roman" charset="0"/>
                <a:cs typeface="Times New Roman" charset="0"/>
              </a:rPr>
              <a:t> risk averse.</a:t>
            </a:r>
            <a:endParaRPr lang="en-US" altLang="it-IT" b="0"/>
          </a:p>
          <a:p>
            <a:pPr algn="just">
              <a:lnSpc>
                <a:spcPct val="90000"/>
              </a:lnSpc>
            </a:pPr>
            <a:endParaRPr lang="en-US" altLang="it-IT" b="0"/>
          </a:p>
        </p:txBody>
      </p:sp>
      <p:sp>
        <p:nvSpPr>
          <p:cNvPr id="27651" name="Rectangle 2"/>
          <p:cNvSpPr>
            <a:spLocks noGrp="1" noChangeArrowheads="1"/>
          </p:cNvSpPr>
          <p:nvPr>
            <p:ph type="title"/>
          </p:nvPr>
        </p:nvSpPr>
        <p:spPr>
          <a:xfrm>
            <a:off x="685800" y="152400"/>
            <a:ext cx="7772400" cy="1143000"/>
          </a:xfrm>
        </p:spPr>
        <p:txBody>
          <a:bodyPr/>
          <a:lstStyle/>
          <a:p>
            <a:r>
              <a:rPr lang="en-US" altLang="it-IT" sz="2400"/>
              <a:t>Risk aversion</a:t>
            </a:r>
          </a:p>
        </p:txBody>
      </p:sp>
      <p:sp>
        <p:nvSpPr>
          <p:cNvPr id="2765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1B27F5DA-33D4-1844-82BE-563B58673422}" type="slidenum">
              <a:rPr lang="en-US" altLang="it-IT" b="0"/>
              <a:pPr>
                <a:spcBef>
                  <a:spcPct val="0"/>
                </a:spcBef>
                <a:buFontTx/>
                <a:buNone/>
              </a:pPr>
              <a:t>18</a:t>
            </a:fld>
            <a:endParaRPr lang="en-US" altLang="it-IT"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txBox="1">
            <a:spLocks noChangeArrowheads="1"/>
          </p:cNvSpPr>
          <p:nvPr/>
        </p:nvSpPr>
        <p:spPr bwMode="auto">
          <a:xfrm>
            <a:off x="115888" y="314325"/>
            <a:ext cx="8867775" cy="6291263"/>
          </a:xfrm>
          <a:prstGeom prst="rect">
            <a:avLst/>
          </a:prstGeom>
          <a:noFill/>
          <a:ln w="9525">
            <a:noFill/>
            <a:miter lim="800000"/>
            <a:headEnd/>
            <a:tailEnd/>
          </a:ln>
        </p:spPr>
        <p:txBody>
          <a:bodyPr anchor="ctr"/>
          <a:lstStyle/>
          <a:p>
            <a:pPr algn="ctr">
              <a:defRPr/>
            </a:pPr>
            <a:br>
              <a:rPr lang="it-IT" sz="4000" b="0" kern="0" dirty="0">
                <a:latin typeface="+mj-lt"/>
                <a:ea typeface="+mj-ea"/>
                <a:cs typeface="+mj-cs"/>
              </a:rPr>
            </a:br>
            <a:r>
              <a:rPr lang="en-US" sz="2800" b="0" kern="0" dirty="0">
                <a:latin typeface="+mj-lt"/>
                <a:ea typeface="+mj-ea"/>
                <a:cs typeface="+mj-cs"/>
              </a:rPr>
              <a:t> Modeling Decisions and Markets</a:t>
            </a:r>
            <a:br>
              <a:rPr lang="en-US" sz="4000" b="0" kern="0" dirty="0">
                <a:latin typeface="+mj-lt"/>
                <a:ea typeface="+mj-ea"/>
                <a:cs typeface="+mj-cs"/>
              </a:rPr>
            </a:br>
            <a:br>
              <a:rPr lang="en-US" sz="4000" b="0" kern="0" dirty="0">
                <a:latin typeface="+mj-lt"/>
                <a:ea typeface="+mj-ea"/>
                <a:cs typeface="+mj-cs"/>
              </a:rPr>
            </a:br>
            <a:endParaRPr lang="en-US" sz="4000" b="0" kern="0" dirty="0">
              <a:latin typeface="+mj-lt"/>
              <a:ea typeface="+mj-ea"/>
              <a:cs typeface="+mj-cs"/>
            </a:endParaRPr>
          </a:p>
          <a:p>
            <a:pPr algn="ctr">
              <a:defRPr/>
            </a:pPr>
            <a:br>
              <a:rPr lang="en-US" sz="4000" b="0" kern="0" dirty="0">
                <a:latin typeface="+mj-lt"/>
                <a:ea typeface="+mj-ea"/>
                <a:cs typeface="+mj-cs"/>
              </a:rPr>
            </a:br>
            <a:r>
              <a:rPr lang="it-IT" sz="4000" b="0" kern="0" dirty="0">
                <a:latin typeface="+mj-lt"/>
                <a:ea typeface="+mj-ea"/>
                <a:cs typeface="+mj-cs"/>
              </a:rPr>
              <a:t>RISK AND UNCERTAINTY</a:t>
            </a:r>
            <a:br>
              <a:rPr lang="en-US" sz="4000" b="0" kern="0" dirty="0">
                <a:latin typeface="+mj-lt"/>
                <a:ea typeface="+mj-ea"/>
                <a:cs typeface="+mj-cs"/>
              </a:rPr>
            </a:br>
            <a:br>
              <a:rPr lang="en-US" sz="4000" b="0" kern="0" dirty="0">
                <a:latin typeface="+mj-lt"/>
                <a:ea typeface="+mj-ea"/>
                <a:cs typeface="+mj-cs"/>
              </a:rPr>
            </a:br>
            <a:endParaRPr lang="en-US" sz="4000" b="0" kern="0" dirty="0">
              <a:latin typeface="+mj-lt"/>
              <a:ea typeface="+mj-ea"/>
              <a:cs typeface="+mj-cs"/>
            </a:endParaRPr>
          </a:p>
          <a:p>
            <a:pPr algn="ctr">
              <a:defRPr/>
            </a:pPr>
            <a:br>
              <a:rPr lang="en-US" sz="4000" b="0" kern="0" dirty="0">
                <a:latin typeface="+mj-lt"/>
                <a:ea typeface="+mj-ea"/>
                <a:cs typeface="+mj-cs"/>
              </a:rPr>
            </a:br>
            <a:br>
              <a:rPr lang="en-US" sz="4000" b="0" kern="0" dirty="0">
                <a:latin typeface="+mj-lt"/>
                <a:ea typeface="+mj-ea"/>
                <a:cs typeface="+mj-cs"/>
              </a:rPr>
            </a:br>
            <a:r>
              <a:rPr lang="en-US" sz="2800" b="0" kern="0" dirty="0">
                <a:latin typeface="+mj-lt"/>
                <a:ea typeface="+mj-ea"/>
                <a:cs typeface="+mj-cs"/>
              </a:rPr>
              <a:t>Filippo </a:t>
            </a:r>
            <a:r>
              <a:rPr lang="en-US" sz="2800" b="0" kern="0" dirty="0" err="1">
                <a:latin typeface="+mj-lt"/>
                <a:ea typeface="+mj-ea"/>
                <a:cs typeface="+mj-cs"/>
              </a:rPr>
              <a:t>Pavesi</a:t>
            </a:r>
            <a:r>
              <a:rPr lang="en-US" sz="4000" b="0" kern="0" dirty="0">
                <a:latin typeface="+mj-lt"/>
                <a:ea typeface="+mj-ea"/>
                <a:cs typeface="+mj-cs"/>
              </a:rPr>
              <a:t> </a:t>
            </a:r>
            <a:br>
              <a:rPr lang="it-IT" sz="4000" b="0" kern="0" dirty="0">
                <a:latin typeface="+mj-lt"/>
                <a:ea typeface="+mj-ea"/>
                <a:cs typeface="+mj-cs"/>
              </a:rPr>
            </a:br>
            <a:br>
              <a:rPr lang="en-US" sz="2800" b="0" kern="0" dirty="0">
                <a:latin typeface="+mj-lt"/>
                <a:ea typeface="+mj-ea"/>
                <a:cs typeface="+mj-cs"/>
              </a:rPr>
            </a:br>
            <a:br>
              <a:rPr lang="en-US" sz="2800" b="0" kern="0" dirty="0">
                <a:latin typeface="+mj-lt"/>
                <a:ea typeface="+mj-ea"/>
                <a:cs typeface="+mj-cs"/>
              </a:rPr>
            </a:br>
            <a:endParaRPr lang="it-IT" b="0" kern="0" dirty="0">
              <a:latin typeface="+mj-lt"/>
              <a:ea typeface="+mj-ea"/>
              <a:cs typeface="+mj-cs"/>
            </a:endParaRPr>
          </a:p>
        </p:txBody>
      </p:sp>
    </p:spTree>
  </p:cSld>
  <p:clrMapOvr>
    <a:masterClrMapping/>
  </p:clrMapOvr>
  <p:transition advTm="185195"/>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3"/>
          <p:cNvSpPr>
            <a:spLocks noChangeShapeType="1"/>
          </p:cNvSpPr>
          <p:nvPr/>
        </p:nvSpPr>
        <p:spPr bwMode="auto">
          <a:xfrm>
            <a:off x="552450" y="1981200"/>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5" name="Line 4"/>
          <p:cNvSpPr>
            <a:spLocks noChangeShapeType="1"/>
          </p:cNvSpPr>
          <p:nvPr/>
        </p:nvSpPr>
        <p:spPr bwMode="auto">
          <a:xfrm>
            <a:off x="6172200" y="1981200"/>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6" name="Line 5"/>
          <p:cNvSpPr>
            <a:spLocks noChangeShapeType="1"/>
          </p:cNvSpPr>
          <p:nvPr/>
        </p:nvSpPr>
        <p:spPr bwMode="auto">
          <a:xfrm>
            <a:off x="3276600" y="1981200"/>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7" name="Line 6"/>
          <p:cNvSpPr>
            <a:spLocks noChangeShapeType="1"/>
          </p:cNvSpPr>
          <p:nvPr/>
        </p:nvSpPr>
        <p:spPr bwMode="auto">
          <a:xfrm>
            <a:off x="566738" y="4419600"/>
            <a:ext cx="236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8" name="Line 7"/>
          <p:cNvSpPr>
            <a:spLocks noChangeShapeType="1"/>
          </p:cNvSpPr>
          <p:nvPr/>
        </p:nvSpPr>
        <p:spPr bwMode="auto">
          <a:xfrm>
            <a:off x="3276600" y="4419600"/>
            <a:ext cx="236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8"/>
          <p:cNvSpPr>
            <a:spLocks noChangeShapeType="1"/>
          </p:cNvSpPr>
          <p:nvPr/>
        </p:nvSpPr>
        <p:spPr bwMode="auto">
          <a:xfrm>
            <a:off x="6172200" y="4419600"/>
            <a:ext cx="236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Text Box 9"/>
          <p:cNvSpPr txBox="1">
            <a:spLocks noChangeArrowheads="1"/>
          </p:cNvSpPr>
          <p:nvPr/>
        </p:nvSpPr>
        <p:spPr bwMode="auto">
          <a:xfrm>
            <a:off x="488950" y="4805363"/>
            <a:ext cx="2500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Risk Preferring</a:t>
            </a:r>
          </a:p>
        </p:txBody>
      </p:sp>
      <p:sp>
        <p:nvSpPr>
          <p:cNvPr id="28681" name="Text Box 10"/>
          <p:cNvSpPr txBox="1">
            <a:spLocks noChangeArrowheads="1"/>
          </p:cNvSpPr>
          <p:nvPr/>
        </p:nvSpPr>
        <p:spPr bwMode="auto">
          <a:xfrm>
            <a:off x="3486150" y="4826000"/>
            <a:ext cx="1912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Risk Neutral</a:t>
            </a:r>
          </a:p>
        </p:txBody>
      </p:sp>
      <p:sp>
        <p:nvSpPr>
          <p:cNvPr id="28682" name="Text Box 11"/>
          <p:cNvSpPr txBox="1">
            <a:spLocks noChangeArrowheads="1"/>
          </p:cNvSpPr>
          <p:nvPr/>
        </p:nvSpPr>
        <p:spPr bwMode="auto">
          <a:xfrm>
            <a:off x="6505575" y="4854575"/>
            <a:ext cx="1577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Risk Aversion</a:t>
            </a:r>
          </a:p>
        </p:txBody>
      </p:sp>
      <p:sp>
        <p:nvSpPr>
          <p:cNvPr id="28683" name="Text Box 12"/>
          <p:cNvSpPr txBox="1">
            <a:spLocks noChangeArrowheads="1"/>
          </p:cNvSpPr>
          <p:nvPr/>
        </p:nvSpPr>
        <p:spPr bwMode="auto">
          <a:xfrm>
            <a:off x="163513" y="1684338"/>
            <a:ext cx="4746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U(x)</a:t>
            </a:r>
          </a:p>
        </p:txBody>
      </p:sp>
      <p:sp>
        <p:nvSpPr>
          <p:cNvPr id="28684" name="Text Box 15"/>
          <p:cNvSpPr txBox="1">
            <a:spLocks noChangeArrowheads="1"/>
          </p:cNvSpPr>
          <p:nvPr/>
        </p:nvSpPr>
        <p:spPr bwMode="auto">
          <a:xfrm>
            <a:off x="2576513" y="4416425"/>
            <a:ext cx="2619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x</a:t>
            </a:r>
          </a:p>
        </p:txBody>
      </p:sp>
      <p:sp>
        <p:nvSpPr>
          <p:cNvPr id="28685" name="Line 19"/>
          <p:cNvSpPr>
            <a:spLocks noChangeShapeType="1"/>
          </p:cNvSpPr>
          <p:nvPr/>
        </p:nvSpPr>
        <p:spPr bwMode="auto">
          <a:xfrm flipV="1">
            <a:off x="3276600" y="2057400"/>
            <a:ext cx="182880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Freeform 20"/>
          <p:cNvSpPr>
            <a:spLocks/>
          </p:cNvSpPr>
          <p:nvPr/>
        </p:nvSpPr>
        <p:spPr bwMode="auto">
          <a:xfrm>
            <a:off x="579438" y="2387600"/>
            <a:ext cx="1524000" cy="2032000"/>
          </a:xfrm>
          <a:custGeom>
            <a:avLst/>
            <a:gdLst>
              <a:gd name="T0" fmla="*/ 0 w 10000"/>
              <a:gd name="T1" fmla="*/ 2147483646 h 10000"/>
              <a:gd name="T2" fmla="*/ 2147483646 w 10000"/>
              <a:gd name="T3" fmla="*/ 2147483646 h 10000"/>
              <a:gd name="T4" fmla="*/ 2147483646 w 10000"/>
              <a:gd name="T5" fmla="*/ 2147483646 h 10000"/>
              <a:gd name="T6" fmla="*/ 2147483646 w 10000"/>
              <a:gd name="T7" fmla="*/ 2147483646 h 10000"/>
              <a:gd name="T8" fmla="*/ 2147483646 w 10000"/>
              <a:gd name="T9" fmla="*/ 2147483646 h 10000"/>
              <a:gd name="T10" fmla="*/ 2147483646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0" y="10000"/>
                </a:moveTo>
                <a:cubicBezTo>
                  <a:pt x="1250" y="9792"/>
                  <a:pt x="2351" y="9584"/>
                  <a:pt x="3500" y="9167"/>
                </a:cubicBezTo>
                <a:cubicBezTo>
                  <a:pt x="4649" y="8750"/>
                  <a:pt x="6042" y="8150"/>
                  <a:pt x="6896" y="7500"/>
                </a:cubicBezTo>
                <a:cubicBezTo>
                  <a:pt x="7751" y="6850"/>
                  <a:pt x="8193" y="6101"/>
                  <a:pt x="8627" y="5268"/>
                </a:cubicBezTo>
                <a:cubicBezTo>
                  <a:pt x="9061" y="4435"/>
                  <a:pt x="9271" y="3378"/>
                  <a:pt x="9500" y="2500"/>
                </a:cubicBezTo>
                <a:cubicBezTo>
                  <a:pt x="9729" y="1622"/>
                  <a:pt x="9917" y="347"/>
                  <a:pt x="1000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7" name="Freeform 24"/>
          <p:cNvSpPr>
            <a:spLocks/>
          </p:cNvSpPr>
          <p:nvPr/>
        </p:nvSpPr>
        <p:spPr bwMode="auto">
          <a:xfrm>
            <a:off x="6172200" y="2598738"/>
            <a:ext cx="1676400" cy="1828800"/>
          </a:xfrm>
          <a:custGeom>
            <a:avLst/>
            <a:gdLst>
              <a:gd name="T0" fmla="*/ 0 w 1056"/>
              <a:gd name="T1" fmla="*/ 2147483646 h 1152"/>
              <a:gd name="T2" fmla="*/ 2147483646 w 1056"/>
              <a:gd name="T3" fmla="*/ 2147483646 h 1152"/>
              <a:gd name="T4" fmla="*/ 2147483646 w 1056"/>
              <a:gd name="T5" fmla="*/ 2147483646 h 1152"/>
              <a:gd name="T6" fmla="*/ 2147483646 w 1056"/>
              <a:gd name="T7" fmla="*/ 2147483646 h 1152"/>
              <a:gd name="T8" fmla="*/ 2147483646 w 1056"/>
              <a:gd name="T9" fmla="*/ 0 h 1152"/>
              <a:gd name="T10" fmla="*/ 0 60000 65536"/>
              <a:gd name="T11" fmla="*/ 0 60000 65536"/>
              <a:gd name="T12" fmla="*/ 0 60000 65536"/>
              <a:gd name="T13" fmla="*/ 0 60000 65536"/>
              <a:gd name="T14" fmla="*/ 0 60000 65536"/>
              <a:gd name="T15" fmla="*/ 0 w 1056"/>
              <a:gd name="T16" fmla="*/ 0 h 1152"/>
              <a:gd name="T17" fmla="*/ 1056 w 1056"/>
              <a:gd name="T18" fmla="*/ 1152 h 1152"/>
            </a:gdLst>
            <a:ahLst/>
            <a:cxnLst>
              <a:cxn ang="T10">
                <a:pos x="T0" y="T1"/>
              </a:cxn>
              <a:cxn ang="T11">
                <a:pos x="T2" y="T3"/>
              </a:cxn>
              <a:cxn ang="T12">
                <a:pos x="T4" y="T5"/>
              </a:cxn>
              <a:cxn ang="T13">
                <a:pos x="T6" y="T7"/>
              </a:cxn>
              <a:cxn ang="T14">
                <a:pos x="T8" y="T9"/>
              </a:cxn>
            </a:cxnLst>
            <a:rect l="T15" t="T16" r="T17" b="T18"/>
            <a:pathLst>
              <a:path w="1056" h="1152">
                <a:moveTo>
                  <a:pt x="0" y="1152"/>
                </a:moveTo>
                <a:cubicBezTo>
                  <a:pt x="16" y="1012"/>
                  <a:pt x="32" y="872"/>
                  <a:pt x="96" y="720"/>
                </a:cubicBezTo>
                <a:cubicBezTo>
                  <a:pt x="160" y="568"/>
                  <a:pt x="272" y="352"/>
                  <a:pt x="384" y="240"/>
                </a:cubicBezTo>
                <a:cubicBezTo>
                  <a:pt x="496" y="128"/>
                  <a:pt x="656" y="88"/>
                  <a:pt x="768" y="48"/>
                </a:cubicBezTo>
                <a:cubicBezTo>
                  <a:pt x="880" y="8"/>
                  <a:pt x="968" y="4"/>
                  <a:pt x="1056"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8" name="Text Box 25"/>
          <p:cNvSpPr txBox="1">
            <a:spLocks noChangeArrowheads="1"/>
          </p:cNvSpPr>
          <p:nvPr/>
        </p:nvSpPr>
        <p:spPr bwMode="auto">
          <a:xfrm>
            <a:off x="3748088" y="4402138"/>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a</a:t>
            </a:r>
          </a:p>
        </p:txBody>
      </p:sp>
      <p:sp>
        <p:nvSpPr>
          <p:cNvPr id="28689" name="Text Box 27"/>
          <p:cNvSpPr txBox="1">
            <a:spLocks noChangeArrowheads="1"/>
          </p:cNvSpPr>
          <p:nvPr/>
        </p:nvSpPr>
        <p:spPr bwMode="auto">
          <a:xfrm>
            <a:off x="1182688" y="4386263"/>
            <a:ext cx="269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a</a:t>
            </a:r>
          </a:p>
        </p:txBody>
      </p:sp>
      <p:sp>
        <p:nvSpPr>
          <p:cNvPr id="28690" name="Text Box 28"/>
          <p:cNvSpPr txBox="1">
            <a:spLocks noChangeArrowheads="1"/>
          </p:cNvSpPr>
          <p:nvPr/>
        </p:nvSpPr>
        <p:spPr bwMode="auto">
          <a:xfrm>
            <a:off x="1828800" y="4387850"/>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b</a:t>
            </a:r>
          </a:p>
        </p:txBody>
      </p:sp>
      <p:sp>
        <p:nvSpPr>
          <p:cNvPr id="28691" name="Text Box 29"/>
          <p:cNvSpPr txBox="1">
            <a:spLocks noChangeArrowheads="1"/>
          </p:cNvSpPr>
          <p:nvPr/>
        </p:nvSpPr>
        <p:spPr bwMode="auto">
          <a:xfrm>
            <a:off x="6373813" y="4402138"/>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a</a:t>
            </a:r>
          </a:p>
        </p:txBody>
      </p:sp>
      <p:sp>
        <p:nvSpPr>
          <p:cNvPr id="28692" name="Text Box 31"/>
          <p:cNvSpPr txBox="1">
            <a:spLocks noChangeArrowheads="1"/>
          </p:cNvSpPr>
          <p:nvPr/>
        </p:nvSpPr>
        <p:spPr bwMode="auto">
          <a:xfrm>
            <a:off x="26988" y="4003675"/>
            <a:ext cx="482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U(a)</a:t>
            </a:r>
          </a:p>
        </p:txBody>
      </p:sp>
      <p:sp>
        <p:nvSpPr>
          <p:cNvPr id="28693" name="Text Box 32"/>
          <p:cNvSpPr txBox="1">
            <a:spLocks noChangeArrowheads="1"/>
          </p:cNvSpPr>
          <p:nvPr/>
        </p:nvSpPr>
        <p:spPr bwMode="auto">
          <a:xfrm>
            <a:off x="28575" y="3100388"/>
            <a:ext cx="482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U(b)</a:t>
            </a:r>
          </a:p>
        </p:txBody>
      </p:sp>
      <p:sp>
        <p:nvSpPr>
          <p:cNvPr id="28694" name="Line 37"/>
          <p:cNvSpPr>
            <a:spLocks noChangeShapeType="1"/>
          </p:cNvSpPr>
          <p:nvPr/>
        </p:nvSpPr>
        <p:spPr bwMode="auto">
          <a:xfrm flipV="1">
            <a:off x="1331913" y="4114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5" name="Line 38"/>
          <p:cNvSpPr>
            <a:spLocks noChangeShapeType="1"/>
          </p:cNvSpPr>
          <p:nvPr/>
        </p:nvSpPr>
        <p:spPr bwMode="auto">
          <a:xfrm flipV="1">
            <a:off x="1951038" y="3279775"/>
            <a:ext cx="0" cy="1139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39"/>
          <p:cNvSpPr>
            <a:spLocks noChangeShapeType="1"/>
          </p:cNvSpPr>
          <p:nvPr/>
        </p:nvSpPr>
        <p:spPr bwMode="auto">
          <a:xfrm>
            <a:off x="566738" y="41148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40"/>
          <p:cNvSpPr>
            <a:spLocks noChangeShapeType="1"/>
          </p:cNvSpPr>
          <p:nvPr/>
        </p:nvSpPr>
        <p:spPr bwMode="auto">
          <a:xfrm>
            <a:off x="566738" y="3290888"/>
            <a:ext cx="1371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8" name="Text Box 41"/>
          <p:cNvSpPr txBox="1">
            <a:spLocks noChangeArrowheads="1"/>
          </p:cNvSpPr>
          <p:nvPr/>
        </p:nvSpPr>
        <p:spPr bwMode="auto">
          <a:xfrm>
            <a:off x="519113" y="5199063"/>
            <a:ext cx="11064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&gt; 0</a:t>
            </a:r>
          </a:p>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&gt; 0</a:t>
            </a:r>
          </a:p>
        </p:txBody>
      </p:sp>
      <p:sp>
        <p:nvSpPr>
          <p:cNvPr id="28699" name="Text Box 42"/>
          <p:cNvSpPr txBox="1">
            <a:spLocks noChangeArrowheads="1"/>
          </p:cNvSpPr>
          <p:nvPr/>
        </p:nvSpPr>
        <p:spPr bwMode="auto">
          <a:xfrm>
            <a:off x="3567113" y="5211763"/>
            <a:ext cx="1098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&gt; 0</a:t>
            </a:r>
          </a:p>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 0</a:t>
            </a:r>
          </a:p>
        </p:txBody>
      </p:sp>
      <p:sp>
        <p:nvSpPr>
          <p:cNvPr id="28700" name="Text Box 43"/>
          <p:cNvSpPr txBox="1">
            <a:spLocks noChangeArrowheads="1"/>
          </p:cNvSpPr>
          <p:nvPr/>
        </p:nvSpPr>
        <p:spPr bwMode="auto">
          <a:xfrm>
            <a:off x="6599238" y="5199063"/>
            <a:ext cx="1098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&gt; 0</a:t>
            </a:r>
          </a:p>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&lt; 0</a:t>
            </a:r>
          </a:p>
        </p:txBody>
      </p:sp>
      <p:sp>
        <p:nvSpPr>
          <p:cNvPr id="28701" name="Line 44"/>
          <p:cNvSpPr>
            <a:spLocks noChangeShapeType="1"/>
          </p:cNvSpPr>
          <p:nvPr/>
        </p:nvSpPr>
        <p:spPr bwMode="auto">
          <a:xfrm>
            <a:off x="3886200" y="36576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2" name="Line 45"/>
          <p:cNvSpPr>
            <a:spLocks noChangeShapeType="1"/>
          </p:cNvSpPr>
          <p:nvPr/>
        </p:nvSpPr>
        <p:spPr bwMode="auto">
          <a:xfrm>
            <a:off x="4405313" y="2986088"/>
            <a:ext cx="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3" name="Line 46"/>
          <p:cNvSpPr>
            <a:spLocks noChangeShapeType="1"/>
          </p:cNvSpPr>
          <p:nvPr/>
        </p:nvSpPr>
        <p:spPr bwMode="auto">
          <a:xfrm flipH="1">
            <a:off x="6534150" y="3330575"/>
            <a:ext cx="3175" cy="10890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4" name="Line 48"/>
          <p:cNvSpPr>
            <a:spLocks noChangeShapeType="1"/>
          </p:cNvSpPr>
          <p:nvPr/>
        </p:nvSpPr>
        <p:spPr bwMode="auto">
          <a:xfrm>
            <a:off x="3276600" y="3657600"/>
            <a:ext cx="6127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5" name="Line 49"/>
          <p:cNvSpPr>
            <a:spLocks noChangeShapeType="1"/>
          </p:cNvSpPr>
          <p:nvPr/>
        </p:nvSpPr>
        <p:spPr bwMode="auto">
          <a:xfrm>
            <a:off x="3276600" y="2971800"/>
            <a:ext cx="11176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6" name="Line 50"/>
          <p:cNvSpPr>
            <a:spLocks noChangeShapeType="1"/>
          </p:cNvSpPr>
          <p:nvPr/>
        </p:nvSpPr>
        <p:spPr bwMode="auto">
          <a:xfrm flipV="1">
            <a:off x="6172200" y="3316288"/>
            <a:ext cx="35083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7" name="Line 51"/>
          <p:cNvSpPr>
            <a:spLocks noChangeShapeType="1"/>
          </p:cNvSpPr>
          <p:nvPr/>
        </p:nvSpPr>
        <p:spPr bwMode="auto">
          <a:xfrm>
            <a:off x="6172200" y="2736850"/>
            <a:ext cx="1020763" cy="6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8" name="Text Box 53"/>
          <p:cNvSpPr txBox="1">
            <a:spLocks noChangeArrowheads="1"/>
          </p:cNvSpPr>
          <p:nvPr/>
        </p:nvSpPr>
        <p:spPr bwMode="auto">
          <a:xfrm>
            <a:off x="2813050" y="3535363"/>
            <a:ext cx="482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U(a)</a:t>
            </a:r>
          </a:p>
        </p:txBody>
      </p:sp>
      <p:sp>
        <p:nvSpPr>
          <p:cNvPr id="28709" name="Text Box 54"/>
          <p:cNvSpPr txBox="1">
            <a:spLocks noChangeArrowheads="1"/>
          </p:cNvSpPr>
          <p:nvPr/>
        </p:nvSpPr>
        <p:spPr bwMode="auto">
          <a:xfrm>
            <a:off x="2819400" y="2849563"/>
            <a:ext cx="482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U(b)</a:t>
            </a:r>
          </a:p>
        </p:txBody>
      </p:sp>
      <p:sp>
        <p:nvSpPr>
          <p:cNvPr id="28710" name="Text Box 55"/>
          <p:cNvSpPr txBox="1">
            <a:spLocks noChangeArrowheads="1"/>
          </p:cNvSpPr>
          <p:nvPr/>
        </p:nvSpPr>
        <p:spPr bwMode="auto">
          <a:xfrm>
            <a:off x="5715000" y="2516188"/>
            <a:ext cx="482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U(b)</a:t>
            </a:r>
          </a:p>
        </p:txBody>
      </p:sp>
      <p:sp>
        <p:nvSpPr>
          <p:cNvPr id="28711" name="Text Box 56"/>
          <p:cNvSpPr txBox="1">
            <a:spLocks noChangeArrowheads="1"/>
          </p:cNvSpPr>
          <p:nvPr/>
        </p:nvSpPr>
        <p:spPr bwMode="auto">
          <a:xfrm>
            <a:off x="5756275" y="3222625"/>
            <a:ext cx="482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U(a)</a:t>
            </a:r>
          </a:p>
        </p:txBody>
      </p:sp>
      <p:sp>
        <p:nvSpPr>
          <p:cNvPr id="51" name="Rectangle 2"/>
          <p:cNvSpPr txBox="1">
            <a:spLocks noChangeArrowheads="1"/>
          </p:cNvSpPr>
          <p:nvPr/>
        </p:nvSpPr>
        <p:spPr>
          <a:xfrm>
            <a:off x="685800" y="493713"/>
            <a:ext cx="7772400" cy="758825"/>
          </a:xfrm>
          <a:prstGeom prst="rect">
            <a:avLst/>
          </a:prstGeom>
        </p:spPr>
        <p:txBody>
          <a:bodyPr/>
          <a:lstStyle/>
          <a:p>
            <a:pPr>
              <a:lnSpc>
                <a:spcPts val="3000"/>
              </a:lnSpc>
              <a:defRPr/>
            </a:pPr>
            <a:r>
              <a:rPr lang="en-US" sz="2400" b="0" kern="0" dirty="0">
                <a:latin typeface="+mj-lt"/>
                <a:ea typeface="+mj-ea"/>
                <a:cs typeface="+mj-cs"/>
              </a:rPr>
              <a:t>Risk aversion</a:t>
            </a:r>
          </a:p>
        </p:txBody>
      </p:sp>
      <p:sp>
        <p:nvSpPr>
          <p:cNvPr id="28713" name="Text Box 12"/>
          <p:cNvSpPr txBox="1">
            <a:spLocks noChangeArrowheads="1"/>
          </p:cNvSpPr>
          <p:nvPr/>
        </p:nvSpPr>
        <p:spPr bwMode="auto">
          <a:xfrm>
            <a:off x="2957513" y="1690688"/>
            <a:ext cx="4746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U(x)</a:t>
            </a:r>
          </a:p>
        </p:txBody>
      </p:sp>
      <p:sp>
        <p:nvSpPr>
          <p:cNvPr id="28714" name="Text Box 12"/>
          <p:cNvSpPr txBox="1">
            <a:spLocks noChangeArrowheads="1"/>
          </p:cNvSpPr>
          <p:nvPr/>
        </p:nvSpPr>
        <p:spPr bwMode="auto">
          <a:xfrm>
            <a:off x="5881688" y="1668463"/>
            <a:ext cx="4746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U(x)</a:t>
            </a:r>
          </a:p>
        </p:txBody>
      </p:sp>
      <p:sp>
        <p:nvSpPr>
          <p:cNvPr id="28715" name="Text Box 15"/>
          <p:cNvSpPr txBox="1">
            <a:spLocks noChangeArrowheads="1"/>
          </p:cNvSpPr>
          <p:nvPr/>
        </p:nvSpPr>
        <p:spPr bwMode="auto">
          <a:xfrm>
            <a:off x="5514975" y="4408488"/>
            <a:ext cx="2619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x</a:t>
            </a:r>
          </a:p>
        </p:txBody>
      </p:sp>
      <p:sp>
        <p:nvSpPr>
          <p:cNvPr id="28716" name="Text Box 15"/>
          <p:cNvSpPr txBox="1">
            <a:spLocks noChangeArrowheads="1"/>
          </p:cNvSpPr>
          <p:nvPr/>
        </p:nvSpPr>
        <p:spPr bwMode="auto">
          <a:xfrm>
            <a:off x="8339138" y="4430713"/>
            <a:ext cx="2619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x</a:t>
            </a:r>
          </a:p>
        </p:txBody>
      </p:sp>
      <p:sp>
        <p:nvSpPr>
          <p:cNvPr id="28717" name="Text Box 28"/>
          <p:cNvSpPr txBox="1">
            <a:spLocks noChangeArrowheads="1"/>
          </p:cNvSpPr>
          <p:nvPr/>
        </p:nvSpPr>
        <p:spPr bwMode="auto">
          <a:xfrm>
            <a:off x="4297363" y="4408488"/>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b</a:t>
            </a:r>
          </a:p>
        </p:txBody>
      </p:sp>
      <p:sp>
        <p:nvSpPr>
          <p:cNvPr id="28718" name="Text Box 28"/>
          <p:cNvSpPr txBox="1">
            <a:spLocks noChangeArrowheads="1"/>
          </p:cNvSpPr>
          <p:nvPr/>
        </p:nvSpPr>
        <p:spPr bwMode="auto">
          <a:xfrm>
            <a:off x="7094538" y="4394200"/>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b</a:t>
            </a:r>
          </a:p>
        </p:txBody>
      </p:sp>
      <p:sp>
        <p:nvSpPr>
          <p:cNvPr id="28719" name="Line 45"/>
          <p:cNvSpPr>
            <a:spLocks noChangeShapeType="1"/>
          </p:cNvSpPr>
          <p:nvPr/>
        </p:nvSpPr>
        <p:spPr bwMode="auto">
          <a:xfrm>
            <a:off x="7192963" y="2743200"/>
            <a:ext cx="6350" cy="1670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B1982A90-CACD-C74E-96F2-6430C75FB0FE}" type="slidenum">
              <a:rPr lang="en-US" altLang="it-IT" b="0"/>
              <a:pPr>
                <a:spcBef>
                  <a:spcPct val="0"/>
                </a:spcBef>
                <a:buFontTx/>
                <a:buNone/>
              </a:pPr>
              <a:t>19</a:t>
            </a:fld>
            <a:endParaRPr lang="en-US" altLang="it-IT" b="0"/>
          </a:p>
        </p:txBody>
      </p:sp>
      <p:sp>
        <p:nvSpPr>
          <p:cNvPr id="28721" name="Line 37"/>
          <p:cNvSpPr>
            <a:spLocks noChangeShapeType="1"/>
          </p:cNvSpPr>
          <p:nvPr/>
        </p:nvSpPr>
        <p:spPr bwMode="auto">
          <a:xfrm flipV="1">
            <a:off x="1338263" y="3275013"/>
            <a:ext cx="612775" cy="846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2" name="Line 38"/>
          <p:cNvSpPr>
            <a:spLocks noChangeShapeType="1"/>
          </p:cNvSpPr>
          <p:nvPr/>
        </p:nvSpPr>
        <p:spPr bwMode="auto">
          <a:xfrm flipV="1">
            <a:off x="1638300" y="3678238"/>
            <a:ext cx="1588" cy="7429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723" name="Text Box 15"/>
          <p:cNvSpPr txBox="1">
            <a:spLocks noChangeArrowheads="1"/>
          </p:cNvSpPr>
          <p:nvPr/>
        </p:nvSpPr>
        <p:spPr bwMode="auto">
          <a:xfrm>
            <a:off x="1363663" y="4405313"/>
            <a:ext cx="4333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E(.)</a:t>
            </a:r>
          </a:p>
        </p:txBody>
      </p:sp>
      <p:sp>
        <p:nvSpPr>
          <p:cNvPr id="28724" name="Line 39"/>
          <p:cNvSpPr>
            <a:spLocks noChangeShapeType="1"/>
          </p:cNvSpPr>
          <p:nvPr/>
        </p:nvSpPr>
        <p:spPr bwMode="auto">
          <a:xfrm flipV="1">
            <a:off x="600075" y="3679825"/>
            <a:ext cx="1030288" cy="476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725" name="Line 39"/>
          <p:cNvSpPr>
            <a:spLocks noChangeShapeType="1"/>
          </p:cNvSpPr>
          <p:nvPr/>
        </p:nvSpPr>
        <p:spPr bwMode="auto">
          <a:xfrm flipV="1">
            <a:off x="588963" y="3900488"/>
            <a:ext cx="1030287" cy="47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726" name="Text Box 15"/>
          <p:cNvSpPr txBox="1">
            <a:spLocks noChangeArrowheads="1"/>
          </p:cNvSpPr>
          <p:nvPr/>
        </p:nvSpPr>
        <p:spPr bwMode="auto">
          <a:xfrm>
            <a:off x="-68263" y="3492500"/>
            <a:ext cx="6461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E(U(.))</a:t>
            </a:r>
          </a:p>
        </p:txBody>
      </p:sp>
      <p:sp>
        <p:nvSpPr>
          <p:cNvPr id="28727" name="Text Box 15"/>
          <p:cNvSpPr txBox="1">
            <a:spLocks noChangeArrowheads="1"/>
          </p:cNvSpPr>
          <p:nvPr/>
        </p:nvSpPr>
        <p:spPr bwMode="auto">
          <a:xfrm>
            <a:off x="-66675" y="3754438"/>
            <a:ext cx="6477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U(E(.))</a:t>
            </a:r>
          </a:p>
        </p:txBody>
      </p:sp>
      <p:sp>
        <p:nvSpPr>
          <p:cNvPr id="28728" name="Line 38"/>
          <p:cNvSpPr>
            <a:spLocks noChangeShapeType="1"/>
          </p:cNvSpPr>
          <p:nvPr/>
        </p:nvSpPr>
        <p:spPr bwMode="auto">
          <a:xfrm flipV="1">
            <a:off x="4108450" y="3338513"/>
            <a:ext cx="4763" cy="108267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Text Box 15"/>
          <p:cNvSpPr txBox="1">
            <a:spLocks noChangeArrowheads="1"/>
          </p:cNvSpPr>
          <p:nvPr/>
        </p:nvSpPr>
        <p:spPr bwMode="auto">
          <a:xfrm>
            <a:off x="3905250" y="4406900"/>
            <a:ext cx="4333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E(.)</a:t>
            </a:r>
          </a:p>
        </p:txBody>
      </p:sp>
      <p:sp>
        <p:nvSpPr>
          <p:cNvPr id="28730" name="Line 39"/>
          <p:cNvSpPr>
            <a:spLocks noChangeShapeType="1"/>
          </p:cNvSpPr>
          <p:nvPr/>
        </p:nvSpPr>
        <p:spPr bwMode="auto">
          <a:xfrm>
            <a:off x="3289300" y="3357563"/>
            <a:ext cx="8159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731" name="Text Box 15"/>
          <p:cNvSpPr txBox="1">
            <a:spLocks noChangeArrowheads="1"/>
          </p:cNvSpPr>
          <p:nvPr/>
        </p:nvSpPr>
        <p:spPr bwMode="auto">
          <a:xfrm>
            <a:off x="2554288" y="3113088"/>
            <a:ext cx="7794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E(U(.))</a:t>
            </a:r>
          </a:p>
          <a:p>
            <a:pPr eaLnBrk="1" hangingPunct="1">
              <a:spcBef>
                <a:spcPct val="0"/>
              </a:spcBef>
              <a:buFontTx/>
              <a:buNone/>
            </a:pPr>
            <a:r>
              <a:rPr lang="en-US" altLang="it-IT" sz="1200" b="0"/>
              <a:t>= U(E(.))</a:t>
            </a:r>
          </a:p>
        </p:txBody>
      </p:sp>
      <p:sp>
        <p:nvSpPr>
          <p:cNvPr id="28732" name="Line 37"/>
          <p:cNvSpPr>
            <a:spLocks noChangeShapeType="1"/>
          </p:cNvSpPr>
          <p:nvPr/>
        </p:nvSpPr>
        <p:spPr bwMode="auto">
          <a:xfrm flipV="1">
            <a:off x="6537325" y="2757488"/>
            <a:ext cx="641350" cy="5730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3" name="Line 38"/>
          <p:cNvSpPr>
            <a:spLocks noChangeShapeType="1"/>
          </p:cNvSpPr>
          <p:nvPr/>
        </p:nvSpPr>
        <p:spPr bwMode="auto">
          <a:xfrm flipV="1">
            <a:off x="6837363" y="2916238"/>
            <a:ext cx="4762" cy="15049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734" name="Line 39"/>
          <p:cNvSpPr>
            <a:spLocks noChangeShapeType="1"/>
          </p:cNvSpPr>
          <p:nvPr/>
        </p:nvSpPr>
        <p:spPr bwMode="auto">
          <a:xfrm>
            <a:off x="6181725" y="2933700"/>
            <a:ext cx="65563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735" name="Line 39"/>
          <p:cNvSpPr>
            <a:spLocks noChangeShapeType="1"/>
          </p:cNvSpPr>
          <p:nvPr/>
        </p:nvSpPr>
        <p:spPr bwMode="auto">
          <a:xfrm>
            <a:off x="6183313" y="3073400"/>
            <a:ext cx="6556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736" name="Text Box 15"/>
          <p:cNvSpPr txBox="1">
            <a:spLocks noChangeArrowheads="1"/>
          </p:cNvSpPr>
          <p:nvPr/>
        </p:nvSpPr>
        <p:spPr bwMode="auto">
          <a:xfrm>
            <a:off x="5559425" y="2746375"/>
            <a:ext cx="6461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U(E(.))</a:t>
            </a:r>
          </a:p>
        </p:txBody>
      </p:sp>
      <p:sp>
        <p:nvSpPr>
          <p:cNvPr id="28737" name="Text Box 15"/>
          <p:cNvSpPr txBox="1">
            <a:spLocks noChangeArrowheads="1"/>
          </p:cNvSpPr>
          <p:nvPr/>
        </p:nvSpPr>
        <p:spPr bwMode="auto">
          <a:xfrm>
            <a:off x="5556250" y="2976563"/>
            <a:ext cx="6477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E(U(.))</a:t>
            </a:r>
          </a:p>
        </p:txBody>
      </p:sp>
      <p:sp>
        <p:nvSpPr>
          <p:cNvPr id="28738" name="Text Box 15"/>
          <p:cNvSpPr txBox="1">
            <a:spLocks noChangeArrowheads="1"/>
          </p:cNvSpPr>
          <p:nvPr/>
        </p:nvSpPr>
        <p:spPr bwMode="auto">
          <a:xfrm>
            <a:off x="6623050" y="4395788"/>
            <a:ext cx="4333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200" b="0"/>
              <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3"/>
          <p:cNvSpPr>
            <a:spLocks noChangeShapeType="1"/>
          </p:cNvSpPr>
          <p:nvPr/>
        </p:nvSpPr>
        <p:spPr bwMode="auto">
          <a:xfrm>
            <a:off x="1143000" y="1295400"/>
            <a:ext cx="0" cy="487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3" name="Line 5"/>
          <p:cNvSpPr>
            <a:spLocks noChangeShapeType="1"/>
          </p:cNvSpPr>
          <p:nvPr/>
        </p:nvSpPr>
        <p:spPr bwMode="auto">
          <a:xfrm>
            <a:off x="1143000" y="6172200"/>
            <a:ext cx="6629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4" name="Freeform 6"/>
          <p:cNvSpPr>
            <a:spLocks/>
          </p:cNvSpPr>
          <p:nvPr/>
        </p:nvSpPr>
        <p:spPr bwMode="auto">
          <a:xfrm>
            <a:off x="1143000" y="1498600"/>
            <a:ext cx="5943600" cy="4673600"/>
          </a:xfrm>
          <a:custGeom>
            <a:avLst/>
            <a:gdLst>
              <a:gd name="T0" fmla="*/ 0 w 3744"/>
              <a:gd name="T1" fmla="*/ 2147483646 h 2944"/>
              <a:gd name="T2" fmla="*/ 2147483646 w 3744"/>
              <a:gd name="T3" fmla="*/ 2147483646 h 2944"/>
              <a:gd name="T4" fmla="*/ 2147483646 w 3744"/>
              <a:gd name="T5" fmla="*/ 2147483646 h 2944"/>
              <a:gd name="T6" fmla="*/ 2147483646 w 3744"/>
              <a:gd name="T7" fmla="*/ 2147483646 h 2944"/>
              <a:gd name="T8" fmla="*/ 2147483646 w 3744"/>
              <a:gd name="T9" fmla="*/ 2147483646 h 2944"/>
              <a:gd name="T10" fmla="*/ 2147483646 w 3744"/>
              <a:gd name="T11" fmla="*/ 2147483646 h 2944"/>
              <a:gd name="T12" fmla="*/ 2147483646 w 3744"/>
              <a:gd name="T13" fmla="*/ 2147483646 h 2944"/>
              <a:gd name="T14" fmla="*/ 0 60000 65536"/>
              <a:gd name="T15" fmla="*/ 0 60000 65536"/>
              <a:gd name="T16" fmla="*/ 0 60000 65536"/>
              <a:gd name="T17" fmla="*/ 0 60000 65536"/>
              <a:gd name="T18" fmla="*/ 0 60000 65536"/>
              <a:gd name="T19" fmla="*/ 0 60000 65536"/>
              <a:gd name="T20" fmla="*/ 0 60000 65536"/>
              <a:gd name="T21" fmla="*/ 0 w 3744"/>
              <a:gd name="T22" fmla="*/ 0 h 2944"/>
              <a:gd name="T23" fmla="*/ 3744 w 3744"/>
              <a:gd name="T24" fmla="*/ 2944 h 2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44" h="2944">
                <a:moveTo>
                  <a:pt x="0" y="2944"/>
                </a:moveTo>
                <a:cubicBezTo>
                  <a:pt x="52" y="2560"/>
                  <a:pt x="104" y="2176"/>
                  <a:pt x="240" y="1840"/>
                </a:cubicBezTo>
                <a:cubicBezTo>
                  <a:pt x="376" y="1504"/>
                  <a:pt x="600" y="1184"/>
                  <a:pt x="816" y="928"/>
                </a:cubicBezTo>
                <a:cubicBezTo>
                  <a:pt x="1032" y="672"/>
                  <a:pt x="1296" y="440"/>
                  <a:pt x="1536" y="304"/>
                </a:cubicBezTo>
                <a:cubicBezTo>
                  <a:pt x="1776" y="168"/>
                  <a:pt x="1992" y="160"/>
                  <a:pt x="2256" y="112"/>
                </a:cubicBezTo>
                <a:cubicBezTo>
                  <a:pt x="2520" y="64"/>
                  <a:pt x="2872" y="32"/>
                  <a:pt x="3120" y="16"/>
                </a:cubicBezTo>
                <a:cubicBezTo>
                  <a:pt x="3368" y="0"/>
                  <a:pt x="3632" y="16"/>
                  <a:pt x="3744" y="16"/>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25" name="Text Box 7"/>
          <p:cNvSpPr txBox="1">
            <a:spLocks noChangeArrowheads="1"/>
          </p:cNvSpPr>
          <p:nvPr/>
        </p:nvSpPr>
        <p:spPr bwMode="auto">
          <a:xfrm>
            <a:off x="73025" y="1035050"/>
            <a:ext cx="917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U(x)</a:t>
            </a:r>
          </a:p>
        </p:txBody>
      </p:sp>
      <p:sp>
        <p:nvSpPr>
          <p:cNvPr id="30726" name="Text Box 8"/>
          <p:cNvSpPr txBox="1">
            <a:spLocks noChangeArrowheads="1"/>
          </p:cNvSpPr>
          <p:nvPr/>
        </p:nvSpPr>
        <p:spPr bwMode="auto">
          <a:xfrm>
            <a:off x="7794625" y="5915025"/>
            <a:ext cx="30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x</a:t>
            </a:r>
          </a:p>
        </p:txBody>
      </p:sp>
      <p:sp>
        <p:nvSpPr>
          <p:cNvPr id="30727" name="Text Box 9"/>
          <p:cNvSpPr txBox="1">
            <a:spLocks noChangeArrowheads="1"/>
          </p:cNvSpPr>
          <p:nvPr/>
        </p:nvSpPr>
        <p:spPr bwMode="auto">
          <a:xfrm>
            <a:off x="990600" y="6154738"/>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1</a:t>
            </a:r>
          </a:p>
        </p:txBody>
      </p:sp>
      <p:sp>
        <p:nvSpPr>
          <p:cNvPr id="30728" name="Text Box 10"/>
          <p:cNvSpPr txBox="1">
            <a:spLocks noChangeArrowheads="1"/>
          </p:cNvSpPr>
          <p:nvPr/>
        </p:nvSpPr>
        <p:spPr bwMode="auto">
          <a:xfrm>
            <a:off x="1828800" y="61722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5</a:t>
            </a:r>
          </a:p>
        </p:txBody>
      </p:sp>
      <p:sp>
        <p:nvSpPr>
          <p:cNvPr id="30729" name="Text Box 11"/>
          <p:cNvSpPr txBox="1">
            <a:spLocks noChangeArrowheads="1"/>
          </p:cNvSpPr>
          <p:nvPr/>
        </p:nvSpPr>
        <p:spPr bwMode="auto">
          <a:xfrm>
            <a:off x="2747963" y="61722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10</a:t>
            </a:r>
          </a:p>
        </p:txBody>
      </p:sp>
      <p:sp>
        <p:nvSpPr>
          <p:cNvPr id="30730" name="Text Box 12"/>
          <p:cNvSpPr txBox="1">
            <a:spLocks noChangeArrowheads="1"/>
          </p:cNvSpPr>
          <p:nvPr/>
        </p:nvSpPr>
        <p:spPr bwMode="auto">
          <a:xfrm>
            <a:off x="4267200" y="61722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20</a:t>
            </a:r>
          </a:p>
        </p:txBody>
      </p:sp>
      <p:sp>
        <p:nvSpPr>
          <p:cNvPr id="30731" name="Text Box 13"/>
          <p:cNvSpPr txBox="1">
            <a:spLocks noChangeArrowheads="1"/>
          </p:cNvSpPr>
          <p:nvPr/>
        </p:nvSpPr>
        <p:spPr bwMode="auto">
          <a:xfrm>
            <a:off x="6804025" y="5780088"/>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30</a:t>
            </a:r>
          </a:p>
        </p:txBody>
      </p:sp>
      <p:sp>
        <p:nvSpPr>
          <p:cNvPr id="30732" name="Line 19"/>
          <p:cNvSpPr>
            <a:spLocks noChangeShapeType="1"/>
          </p:cNvSpPr>
          <p:nvPr/>
        </p:nvSpPr>
        <p:spPr bwMode="auto">
          <a:xfrm flipV="1">
            <a:off x="6778625" y="1524000"/>
            <a:ext cx="3175" cy="46450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3" name="Line 24"/>
          <p:cNvSpPr>
            <a:spLocks noChangeShapeType="1"/>
          </p:cNvSpPr>
          <p:nvPr/>
        </p:nvSpPr>
        <p:spPr bwMode="auto">
          <a:xfrm>
            <a:off x="1143000" y="1490663"/>
            <a:ext cx="563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4" name="Text Box 26"/>
          <p:cNvSpPr txBox="1">
            <a:spLocks noChangeArrowheads="1"/>
          </p:cNvSpPr>
          <p:nvPr/>
        </p:nvSpPr>
        <p:spPr bwMode="auto">
          <a:xfrm>
            <a:off x="457200" y="22098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2.30</a:t>
            </a:r>
          </a:p>
        </p:txBody>
      </p:sp>
      <p:sp>
        <p:nvSpPr>
          <p:cNvPr id="30735" name="Text Box 27"/>
          <p:cNvSpPr txBox="1">
            <a:spLocks noChangeArrowheads="1"/>
          </p:cNvSpPr>
          <p:nvPr/>
        </p:nvSpPr>
        <p:spPr bwMode="auto">
          <a:xfrm>
            <a:off x="457200" y="1608138"/>
            <a:ext cx="633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3.00</a:t>
            </a:r>
          </a:p>
        </p:txBody>
      </p:sp>
      <p:sp>
        <p:nvSpPr>
          <p:cNvPr id="30736" name="Text Box 29"/>
          <p:cNvSpPr txBox="1">
            <a:spLocks noChangeArrowheads="1"/>
          </p:cNvSpPr>
          <p:nvPr/>
        </p:nvSpPr>
        <p:spPr bwMode="auto">
          <a:xfrm>
            <a:off x="457200" y="1287463"/>
            <a:ext cx="633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3.40</a:t>
            </a:r>
          </a:p>
        </p:txBody>
      </p:sp>
      <p:sp>
        <p:nvSpPr>
          <p:cNvPr id="30737" name="Text Box 30"/>
          <p:cNvSpPr txBox="1">
            <a:spLocks noChangeArrowheads="1"/>
          </p:cNvSpPr>
          <p:nvPr/>
        </p:nvSpPr>
        <p:spPr bwMode="auto">
          <a:xfrm>
            <a:off x="806450" y="58674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0</a:t>
            </a:r>
          </a:p>
        </p:txBody>
      </p:sp>
      <p:sp>
        <p:nvSpPr>
          <p:cNvPr id="30738" name="Line 31"/>
          <p:cNvSpPr>
            <a:spLocks noChangeShapeType="1"/>
          </p:cNvSpPr>
          <p:nvPr/>
        </p:nvSpPr>
        <p:spPr bwMode="auto">
          <a:xfrm flipV="1">
            <a:off x="1981200" y="35052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9" name="Line 32"/>
          <p:cNvSpPr>
            <a:spLocks noChangeShapeType="1"/>
          </p:cNvSpPr>
          <p:nvPr/>
        </p:nvSpPr>
        <p:spPr bwMode="auto">
          <a:xfrm>
            <a:off x="1143000" y="3505200"/>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0" name="Text Box 33"/>
          <p:cNvSpPr txBox="1">
            <a:spLocks noChangeArrowheads="1"/>
          </p:cNvSpPr>
          <p:nvPr/>
        </p:nvSpPr>
        <p:spPr bwMode="auto">
          <a:xfrm>
            <a:off x="457200" y="32766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1.61</a:t>
            </a:r>
          </a:p>
        </p:txBody>
      </p:sp>
      <p:sp>
        <p:nvSpPr>
          <p:cNvPr id="30741" name="Line 34"/>
          <p:cNvSpPr>
            <a:spLocks noChangeShapeType="1"/>
          </p:cNvSpPr>
          <p:nvPr/>
        </p:nvSpPr>
        <p:spPr bwMode="auto">
          <a:xfrm flipV="1">
            <a:off x="4419600" y="1752600"/>
            <a:ext cx="0" cy="441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2" name="Line 35"/>
          <p:cNvSpPr>
            <a:spLocks noChangeShapeType="1"/>
          </p:cNvSpPr>
          <p:nvPr/>
        </p:nvSpPr>
        <p:spPr bwMode="auto">
          <a:xfrm>
            <a:off x="1143000" y="1704975"/>
            <a:ext cx="3276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3" name="Text Box 36"/>
          <p:cNvSpPr txBox="1">
            <a:spLocks noChangeArrowheads="1"/>
          </p:cNvSpPr>
          <p:nvPr/>
        </p:nvSpPr>
        <p:spPr bwMode="auto">
          <a:xfrm>
            <a:off x="6934200" y="2206625"/>
            <a:ext cx="2108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Let U(x) = ln(x)</a:t>
            </a:r>
          </a:p>
          <a:p>
            <a:pPr eaLnBrk="1" hangingPunct="1">
              <a:spcBef>
                <a:spcPct val="0"/>
              </a:spcBef>
              <a:buFontTx/>
              <a:buNone/>
            </a:pPr>
            <a:endParaRPr lang="en-US" altLang="it-IT" b="0"/>
          </a:p>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&gt; 0</a:t>
            </a:r>
          </a:p>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&lt; 0</a:t>
            </a:r>
          </a:p>
          <a:p>
            <a:pPr eaLnBrk="1" hangingPunct="1">
              <a:spcBef>
                <a:spcPct val="0"/>
              </a:spcBef>
              <a:buFontTx/>
              <a:buNone/>
            </a:pPr>
            <a:endParaRPr lang="en-US" altLang="it-IT" b="0"/>
          </a:p>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 1/x</a:t>
            </a:r>
          </a:p>
          <a:p>
            <a:pPr eaLnBrk="1" hangingPunct="1">
              <a:spcBef>
                <a:spcPct val="0"/>
              </a:spcBef>
              <a:buFontTx/>
              <a:buNone/>
            </a:pPr>
            <a:r>
              <a:rPr lang="en-US" altLang="it-IT" b="0"/>
              <a:t>U</a:t>
            </a:r>
            <a:r>
              <a:rPr lang="en-CA" altLang="it-IT" b="0">
                <a:ea typeface="Times New Roman" charset="0"/>
                <a:cs typeface="Times New Roman" charset="0"/>
              </a:rPr>
              <a:t>'‘</a:t>
            </a:r>
            <a:r>
              <a:rPr lang="en-US" altLang="it-IT" b="0"/>
              <a:t>(x) = - 1/x</a:t>
            </a:r>
            <a:r>
              <a:rPr lang="en-US" altLang="it-IT" b="0" baseline="30000"/>
              <a:t>2</a:t>
            </a:r>
          </a:p>
          <a:p>
            <a:pPr eaLnBrk="1" hangingPunct="1">
              <a:spcBef>
                <a:spcPct val="0"/>
              </a:spcBef>
              <a:buFontTx/>
              <a:buNone/>
            </a:pPr>
            <a:endParaRPr lang="en-US" altLang="it-IT" b="0"/>
          </a:p>
          <a:p>
            <a:pPr eaLnBrk="1" hangingPunct="1">
              <a:spcBef>
                <a:spcPct val="0"/>
              </a:spcBef>
              <a:buFontTx/>
              <a:buNone/>
            </a:pPr>
            <a:r>
              <a:rPr lang="en-US" altLang="it-IT" b="0"/>
              <a:t>MU(x) positive but </a:t>
            </a:r>
          </a:p>
          <a:p>
            <a:pPr eaLnBrk="1" hangingPunct="1">
              <a:spcBef>
                <a:spcPct val="0"/>
              </a:spcBef>
              <a:buFontTx/>
              <a:buNone/>
            </a:pPr>
            <a:r>
              <a:rPr lang="en-US" altLang="it-IT" b="0"/>
              <a:t>diminishing over x.</a:t>
            </a:r>
          </a:p>
          <a:p>
            <a:pPr eaLnBrk="1" hangingPunct="1">
              <a:spcBef>
                <a:spcPct val="0"/>
              </a:spcBef>
              <a:buFontTx/>
              <a:buNone/>
            </a:pPr>
            <a:endParaRPr lang="en-US" altLang="it-IT" b="0"/>
          </a:p>
        </p:txBody>
      </p:sp>
      <p:sp>
        <p:nvSpPr>
          <p:cNvPr id="30744" name="Line 37"/>
          <p:cNvSpPr>
            <a:spLocks noChangeShapeType="1"/>
          </p:cNvSpPr>
          <p:nvPr/>
        </p:nvSpPr>
        <p:spPr bwMode="auto">
          <a:xfrm flipH="1" flipV="1">
            <a:off x="2974975" y="2466975"/>
            <a:ext cx="4763" cy="3705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5" name="Line 38"/>
          <p:cNvSpPr>
            <a:spLocks noChangeShapeType="1"/>
          </p:cNvSpPr>
          <p:nvPr/>
        </p:nvSpPr>
        <p:spPr bwMode="auto">
          <a:xfrm>
            <a:off x="1143000" y="2438400"/>
            <a:ext cx="18319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Rectangle 2"/>
          <p:cNvSpPr txBox="1">
            <a:spLocks noChangeArrowheads="1"/>
          </p:cNvSpPr>
          <p:nvPr/>
        </p:nvSpPr>
        <p:spPr>
          <a:xfrm>
            <a:off x="685800" y="493713"/>
            <a:ext cx="7772400" cy="758825"/>
          </a:xfrm>
          <a:prstGeom prst="rect">
            <a:avLst/>
          </a:prstGeom>
        </p:spPr>
        <p:txBody>
          <a:bodyPr/>
          <a:lstStyle/>
          <a:p>
            <a:pPr>
              <a:lnSpc>
                <a:spcPts val="3000"/>
              </a:lnSpc>
              <a:defRPr/>
            </a:pPr>
            <a:r>
              <a:rPr lang="en-US" sz="2400" b="0" kern="0" dirty="0">
                <a:latin typeface="+mj-lt"/>
                <a:ea typeface="+mj-ea"/>
                <a:cs typeface="+mj-cs"/>
              </a:rPr>
              <a:t>Risk aversion</a:t>
            </a:r>
          </a:p>
        </p:txBody>
      </p:sp>
      <p:sp>
        <p:nvSpPr>
          <p:cNvPr id="30747"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86F8E781-7FC9-604B-80A2-D1A69A01431A}" type="slidenum">
              <a:rPr lang="en-US" altLang="it-IT" b="0"/>
              <a:pPr>
                <a:spcBef>
                  <a:spcPct val="0"/>
                </a:spcBef>
                <a:buFontTx/>
                <a:buNone/>
              </a:pPr>
              <a:t>20</a:t>
            </a:fld>
            <a:endParaRPr lang="en-US" altLang="it-IT"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231775" y="1320800"/>
            <a:ext cx="8737600" cy="4533900"/>
          </a:xfrm>
        </p:spPr>
        <p:txBody>
          <a:bodyPr/>
          <a:lstStyle/>
          <a:p>
            <a:pPr algn="just"/>
            <a:r>
              <a:rPr lang="en-US" altLang="it-IT" b="0"/>
              <a:t>U[(E(</a:t>
            </a:r>
            <a:r>
              <a:rPr lang="en-GB" altLang="it-IT" b="0">
                <a:ea typeface="Courier New" charset="0"/>
                <a:cs typeface="Courier New" charset="0"/>
              </a:rPr>
              <a:t>G(a,b; p)</a:t>
            </a:r>
            <a:r>
              <a:rPr lang="en-US" altLang="it-IT" b="0"/>
              <a:t>)] is the utility associated with the known level of expected income (although there is uncertainty around what the level of income will be, there is no such uncertainty about its expected value).</a:t>
            </a:r>
          </a:p>
          <a:p>
            <a:pPr algn="just">
              <a:buFontTx/>
              <a:buNone/>
            </a:pPr>
            <a:endParaRPr lang="en-US" altLang="it-IT" b="0"/>
          </a:p>
          <a:p>
            <a:pPr algn="just"/>
            <a:r>
              <a:rPr lang="en-US" altLang="it-IT" b="0"/>
              <a:t>E[U(</a:t>
            </a:r>
            <a:r>
              <a:rPr lang="en-GB" altLang="it-IT" b="0">
                <a:ea typeface="Courier New" charset="0"/>
                <a:cs typeface="Courier New" charset="0"/>
              </a:rPr>
              <a:t>G(a,b; p)</a:t>
            </a:r>
            <a:r>
              <a:rPr lang="en-US" altLang="it-IT" b="0"/>
              <a:t>)] is the expected utility of wealth.</a:t>
            </a:r>
          </a:p>
          <a:p>
            <a:pPr algn="just">
              <a:buFontTx/>
              <a:buNone/>
            </a:pPr>
            <a:endParaRPr lang="en-US" altLang="it-IT" b="0"/>
          </a:p>
          <a:p>
            <a:pPr algn="just"/>
            <a:r>
              <a:rPr lang="en-US" altLang="it-IT" b="0"/>
              <a:t>The relationship between U[E(</a:t>
            </a:r>
            <a:r>
              <a:rPr lang="en-GB" altLang="it-IT" b="0">
                <a:ea typeface="Courier New" charset="0"/>
                <a:cs typeface="Courier New" charset="0"/>
              </a:rPr>
              <a:t>G(a,b; p)</a:t>
            </a:r>
            <a:r>
              <a:rPr lang="en-US" altLang="it-IT" b="0"/>
              <a:t>)] and E[U(</a:t>
            </a:r>
            <a:r>
              <a:rPr lang="en-GB" altLang="it-IT" b="0">
                <a:ea typeface="Courier New" charset="0"/>
                <a:cs typeface="Courier New" charset="0"/>
              </a:rPr>
              <a:t>G(a,b; p)</a:t>
            </a:r>
            <a:r>
              <a:rPr lang="en-US" altLang="it-IT" b="0"/>
              <a:t>)] is very important:</a:t>
            </a:r>
          </a:p>
          <a:p>
            <a:pPr algn="just"/>
            <a:endParaRPr lang="en-US" altLang="it-IT" b="0"/>
          </a:p>
          <a:p>
            <a:pPr algn="just">
              <a:buFontTx/>
              <a:buNone/>
            </a:pPr>
            <a:r>
              <a:rPr lang="en-US" altLang="it-IT" b="0"/>
              <a:t>		Risk averse: U[E(</a:t>
            </a:r>
            <a:r>
              <a:rPr lang="en-GB" altLang="it-IT" b="0">
                <a:ea typeface="Courier New" charset="0"/>
                <a:cs typeface="Courier New" charset="0"/>
              </a:rPr>
              <a:t>G(a,b; p)</a:t>
            </a:r>
            <a:r>
              <a:rPr lang="en-US" altLang="it-IT" b="0"/>
              <a:t>)] &gt; E[U(</a:t>
            </a:r>
            <a:r>
              <a:rPr lang="en-GB" altLang="it-IT" b="0">
                <a:ea typeface="Courier New" charset="0"/>
                <a:cs typeface="Courier New" charset="0"/>
              </a:rPr>
              <a:t>G(a,b; p)</a:t>
            </a:r>
            <a:r>
              <a:rPr lang="en-US" altLang="it-IT" b="0"/>
              <a:t>)];</a:t>
            </a:r>
          </a:p>
          <a:p>
            <a:pPr algn="just">
              <a:buFontTx/>
              <a:buNone/>
            </a:pPr>
            <a:endParaRPr lang="en-US" altLang="it-IT" b="0"/>
          </a:p>
          <a:p>
            <a:pPr algn="just">
              <a:buFontTx/>
              <a:buNone/>
            </a:pPr>
            <a:r>
              <a:rPr lang="en-US" altLang="it-IT" b="0"/>
              <a:t>		Risk seeker: U[E(</a:t>
            </a:r>
            <a:r>
              <a:rPr lang="en-GB" altLang="it-IT" b="0">
                <a:ea typeface="Courier New" charset="0"/>
                <a:cs typeface="Courier New" charset="0"/>
              </a:rPr>
              <a:t>G(a,b; p)</a:t>
            </a:r>
            <a:r>
              <a:rPr lang="en-US" altLang="it-IT" b="0"/>
              <a:t>)] &lt; E[U(</a:t>
            </a:r>
            <a:r>
              <a:rPr lang="en-GB" altLang="it-IT" b="0">
                <a:ea typeface="Courier New" charset="0"/>
                <a:cs typeface="Courier New" charset="0"/>
              </a:rPr>
              <a:t>G(a,b; p)</a:t>
            </a:r>
            <a:r>
              <a:rPr lang="en-US" altLang="it-IT" b="0"/>
              <a:t>)];</a:t>
            </a:r>
          </a:p>
          <a:p>
            <a:pPr algn="just">
              <a:buFontTx/>
              <a:buNone/>
            </a:pPr>
            <a:endParaRPr lang="en-US" altLang="it-IT" b="0"/>
          </a:p>
          <a:p>
            <a:pPr algn="just">
              <a:buFontTx/>
              <a:buNone/>
            </a:pPr>
            <a:r>
              <a:rPr lang="en-US" altLang="it-IT" b="0"/>
              <a:t>		Indifferent to risk: U[E(</a:t>
            </a:r>
            <a:r>
              <a:rPr lang="en-GB" altLang="it-IT" b="0">
                <a:ea typeface="Courier New" charset="0"/>
                <a:cs typeface="Courier New" charset="0"/>
              </a:rPr>
              <a:t>G(a,b; p)</a:t>
            </a:r>
            <a:r>
              <a:rPr lang="en-US" altLang="it-IT" b="0"/>
              <a:t>)] =</a:t>
            </a:r>
            <a:r>
              <a:rPr lang="en-GB" altLang="it-IT" b="0">
                <a:ea typeface="Courier New" charset="0"/>
                <a:cs typeface="Courier New" charset="0"/>
              </a:rPr>
              <a:t> G(a,b; p)</a:t>
            </a:r>
            <a:r>
              <a:rPr lang="en-US" altLang="it-IT" b="0"/>
              <a:t>)].</a:t>
            </a:r>
          </a:p>
        </p:txBody>
      </p:sp>
      <p:sp>
        <p:nvSpPr>
          <p:cNvPr id="6" name="Rectangle 2"/>
          <p:cNvSpPr txBox="1">
            <a:spLocks noChangeArrowheads="1"/>
          </p:cNvSpPr>
          <p:nvPr/>
        </p:nvSpPr>
        <p:spPr>
          <a:xfrm>
            <a:off x="685800" y="493713"/>
            <a:ext cx="7772400" cy="758825"/>
          </a:xfrm>
          <a:prstGeom prst="rect">
            <a:avLst/>
          </a:prstGeom>
        </p:spPr>
        <p:txBody>
          <a:bodyPr/>
          <a:lstStyle/>
          <a:p>
            <a:pPr>
              <a:lnSpc>
                <a:spcPts val="3000"/>
              </a:lnSpc>
              <a:defRPr/>
            </a:pPr>
            <a:r>
              <a:rPr lang="en-US" sz="2400" b="0" kern="0" dirty="0">
                <a:latin typeface="+mj-lt"/>
                <a:ea typeface="+mj-ea"/>
                <a:cs typeface="+mj-cs"/>
              </a:rPr>
              <a:t>Risk aversion</a:t>
            </a:r>
          </a:p>
        </p:txBody>
      </p:sp>
      <p:sp>
        <p:nvSpPr>
          <p:cNvPr id="3174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11D85008-6F24-B849-A9F4-958F81563B2D}" type="slidenum">
              <a:rPr lang="en-US" altLang="it-IT" b="0"/>
              <a:pPr>
                <a:spcBef>
                  <a:spcPct val="0"/>
                </a:spcBef>
                <a:buFontTx/>
                <a:buNone/>
              </a:pPr>
              <a:t>21</a:t>
            </a:fld>
            <a:endParaRPr lang="en-US" altLang="it-IT"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6"/>
          <p:cNvGrpSpPr>
            <a:grpSpLocks/>
          </p:cNvGrpSpPr>
          <p:nvPr/>
        </p:nvGrpSpPr>
        <p:grpSpPr bwMode="auto">
          <a:xfrm>
            <a:off x="290513" y="2074863"/>
            <a:ext cx="7088187" cy="819150"/>
            <a:chOff x="-240" y="1055"/>
            <a:chExt cx="4465" cy="863"/>
          </a:xfrm>
        </p:grpSpPr>
        <p:grpSp>
          <p:nvGrpSpPr>
            <p:cNvPr id="32777" name="Group 7"/>
            <p:cNvGrpSpPr>
              <a:grpSpLocks/>
            </p:cNvGrpSpPr>
            <p:nvPr/>
          </p:nvGrpSpPr>
          <p:grpSpPr bwMode="auto">
            <a:xfrm>
              <a:off x="-240" y="1055"/>
              <a:ext cx="1085" cy="863"/>
              <a:chOff x="-240" y="1055"/>
              <a:chExt cx="1085" cy="863"/>
            </a:xfrm>
          </p:grpSpPr>
          <p:sp>
            <p:nvSpPr>
              <p:cNvPr id="32788" name="Rectangle 8"/>
              <p:cNvSpPr>
                <a:spLocks noChangeArrowheads="1"/>
              </p:cNvSpPr>
              <p:nvPr/>
            </p:nvSpPr>
            <p:spPr bwMode="auto">
              <a:xfrm>
                <a:off x="-240" y="1180"/>
                <a:ext cx="1037" cy="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tabLst>
                    <a:tab pos="-457200" algn="l"/>
                  </a:tabLst>
                  <a:defRPr b="1">
                    <a:solidFill>
                      <a:srgbClr val="00008A"/>
                    </a:solidFill>
                    <a:latin typeface="Helvetica" charset="0"/>
                  </a:defRPr>
                </a:lvl1pPr>
                <a:lvl2pPr marL="742950" indent="-285750">
                  <a:spcBef>
                    <a:spcPct val="20000"/>
                  </a:spcBef>
                  <a:buFont typeface="Arial Unicode MS" charset="0"/>
                  <a:buChar char="∘"/>
                  <a:tabLst>
                    <a:tab pos="-457200" algn="l"/>
                  </a:tabLst>
                  <a:defRPr sz="1600">
                    <a:solidFill>
                      <a:srgbClr val="00008A"/>
                    </a:solidFill>
                    <a:latin typeface="Helvetica" charset="0"/>
                  </a:defRPr>
                </a:lvl2pPr>
                <a:lvl3pPr marL="1143000" indent="-228600">
                  <a:spcBef>
                    <a:spcPct val="20000"/>
                  </a:spcBef>
                  <a:buFont typeface="Arial Unicode MS" charset="0"/>
                  <a:buChar char="∘"/>
                  <a:tabLst>
                    <a:tab pos="-457200" algn="l"/>
                  </a:tabLst>
                  <a:defRPr sz="1600">
                    <a:solidFill>
                      <a:srgbClr val="00008A"/>
                    </a:solidFill>
                    <a:latin typeface="Helvetica" charset="0"/>
                  </a:defRPr>
                </a:lvl3pPr>
                <a:lvl4pPr marL="1600200" indent="-228600">
                  <a:spcBef>
                    <a:spcPct val="20000"/>
                  </a:spcBef>
                  <a:buFont typeface="Arial Unicode MS" charset="0"/>
                  <a:buChar char="∘"/>
                  <a:tabLst>
                    <a:tab pos="-457200" algn="l"/>
                  </a:tabLst>
                  <a:defRPr sz="1600">
                    <a:solidFill>
                      <a:srgbClr val="00008A"/>
                    </a:solidFill>
                    <a:latin typeface="Helvetica" charset="0"/>
                  </a:defRPr>
                </a:lvl4pPr>
                <a:lvl5pPr marL="2057400" indent="-228600">
                  <a:spcBef>
                    <a:spcPct val="20000"/>
                  </a:spcBef>
                  <a:buFont typeface="Arial Unicode MS" charset="0"/>
                  <a:buChar char="∘"/>
                  <a:tabLst>
                    <a:tab pos="-457200" algn="l"/>
                  </a:tabLst>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9pPr>
              </a:lstStyle>
              <a:p>
                <a:pPr algn="ctr" eaLnBrk="1" hangingPunct="1">
                  <a:spcBef>
                    <a:spcPct val="0"/>
                  </a:spcBef>
                  <a:buFontTx/>
                  <a:buNone/>
                </a:pPr>
                <a:r>
                  <a:rPr lang="en-GB" altLang="it-IT" b="0">
                    <a:latin typeface="Verdana" charset="0"/>
                    <a:ea typeface="Times New Roman" charset="0"/>
                    <a:cs typeface="Times New Roman" charset="0"/>
                  </a:rPr>
                  <a:t> </a:t>
                </a:r>
                <a:endParaRPr lang="en-US" altLang="it-IT" b="0">
                  <a:latin typeface="Courier" charset="0"/>
                  <a:ea typeface="Times New Roman" charset="0"/>
                  <a:cs typeface="Times New Roman" charset="0"/>
                </a:endParaRPr>
              </a:p>
              <a:p>
                <a:pPr algn="ctr">
                  <a:spcBef>
                    <a:spcPct val="0"/>
                  </a:spcBef>
                  <a:buFontTx/>
                  <a:buNone/>
                </a:pPr>
                <a:r>
                  <a:rPr lang="en-GB" altLang="it-IT" b="0">
                    <a:ea typeface="Times New Roman" charset="0"/>
                    <a:cs typeface="Times New Roman" charset="0"/>
                  </a:rPr>
                  <a:t>Risk Premium</a:t>
                </a:r>
              </a:p>
              <a:p>
                <a:pPr algn="ctr">
                  <a:spcBef>
                    <a:spcPct val="0"/>
                  </a:spcBef>
                  <a:buFontTx/>
                  <a:buNone/>
                </a:pPr>
                <a:r>
                  <a:rPr lang="en-GB" altLang="it-IT" b="0">
                    <a:ea typeface="Times New Roman" charset="0"/>
                    <a:cs typeface="Times New Roman" charset="0"/>
                  </a:rPr>
                  <a:t>(RP)</a:t>
                </a:r>
                <a:endParaRPr lang="en-US" altLang="it-IT" b="0">
                  <a:ea typeface="Times New Roman" charset="0"/>
                  <a:cs typeface="Times New Roman" charset="0"/>
                </a:endParaRPr>
              </a:p>
              <a:p>
                <a:pPr algn="ctr">
                  <a:spcBef>
                    <a:spcPct val="0"/>
                  </a:spcBef>
                  <a:buFontTx/>
                  <a:buNone/>
                </a:pPr>
                <a:endParaRPr lang="en-US" altLang="it-IT" b="0"/>
              </a:p>
            </p:txBody>
          </p:sp>
          <p:sp>
            <p:nvSpPr>
              <p:cNvPr id="32789" name="Rectangle 9"/>
              <p:cNvSpPr>
                <a:spLocks noChangeArrowheads="1"/>
              </p:cNvSpPr>
              <p:nvPr/>
            </p:nvSpPr>
            <p:spPr bwMode="auto">
              <a:xfrm>
                <a:off x="0" y="1055"/>
                <a:ext cx="845"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endParaRPr lang="en-GB" altLang="it-IT" b="0"/>
              </a:p>
            </p:txBody>
          </p:sp>
        </p:grpSp>
        <p:grpSp>
          <p:nvGrpSpPr>
            <p:cNvPr id="32778" name="Group 10"/>
            <p:cNvGrpSpPr>
              <a:grpSpLocks/>
            </p:cNvGrpSpPr>
            <p:nvPr/>
          </p:nvGrpSpPr>
          <p:grpSpPr bwMode="auto">
            <a:xfrm>
              <a:off x="845" y="1055"/>
              <a:ext cx="387" cy="863"/>
              <a:chOff x="845" y="1055"/>
              <a:chExt cx="387" cy="863"/>
            </a:xfrm>
          </p:grpSpPr>
          <p:sp>
            <p:nvSpPr>
              <p:cNvPr id="32786" name="Rectangle 11"/>
              <p:cNvSpPr>
                <a:spLocks noChangeArrowheads="1"/>
              </p:cNvSpPr>
              <p:nvPr/>
            </p:nvSpPr>
            <p:spPr bwMode="auto">
              <a:xfrm>
                <a:off x="893" y="1055"/>
                <a:ext cx="291"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tabLst>
                    <a:tab pos="-457200" algn="l"/>
                  </a:tabLst>
                  <a:defRPr b="1">
                    <a:solidFill>
                      <a:srgbClr val="00008A"/>
                    </a:solidFill>
                    <a:latin typeface="Helvetica" charset="0"/>
                  </a:defRPr>
                </a:lvl1pPr>
                <a:lvl2pPr marL="742950" indent="-285750">
                  <a:spcBef>
                    <a:spcPct val="20000"/>
                  </a:spcBef>
                  <a:buFont typeface="Arial Unicode MS" charset="0"/>
                  <a:buChar char="∘"/>
                  <a:tabLst>
                    <a:tab pos="-457200" algn="l"/>
                  </a:tabLst>
                  <a:defRPr sz="1600">
                    <a:solidFill>
                      <a:srgbClr val="00008A"/>
                    </a:solidFill>
                    <a:latin typeface="Helvetica" charset="0"/>
                  </a:defRPr>
                </a:lvl2pPr>
                <a:lvl3pPr marL="1143000" indent="-228600">
                  <a:spcBef>
                    <a:spcPct val="20000"/>
                  </a:spcBef>
                  <a:buFont typeface="Arial Unicode MS" charset="0"/>
                  <a:buChar char="∘"/>
                  <a:tabLst>
                    <a:tab pos="-457200" algn="l"/>
                  </a:tabLst>
                  <a:defRPr sz="1600">
                    <a:solidFill>
                      <a:srgbClr val="00008A"/>
                    </a:solidFill>
                    <a:latin typeface="Helvetica" charset="0"/>
                  </a:defRPr>
                </a:lvl3pPr>
                <a:lvl4pPr marL="1600200" indent="-228600">
                  <a:spcBef>
                    <a:spcPct val="20000"/>
                  </a:spcBef>
                  <a:buFont typeface="Arial Unicode MS" charset="0"/>
                  <a:buChar char="∘"/>
                  <a:tabLst>
                    <a:tab pos="-457200" algn="l"/>
                  </a:tabLst>
                  <a:defRPr sz="1600">
                    <a:solidFill>
                      <a:srgbClr val="00008A"/>
                    </a:solidFill>
                    <a:latin typeface="Helvetica" charset="0"/>
                  </a:defRPr>
                </a:lvl4pPr>
                <a:lvl5pPr marL="2057400" indent="-228600">
                  <a:spcBef>
                    <a:spcPct val="20000"/>
                  </a:spcBef>
                  <a:buFont typeface="Arial Unicode MS" charset="0"/>
                  <a:buChar char="∘"/>
                  <a:tabLst>
                    <a:tab pos="-457200" algn="l"/>
                  </a:tabLst>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9pPr>
              </a:lstStyle>
              <a:p>
                <a:pPr eaLnBrk="1" hangingPunct="1">
                  <a:spcBef>
                    <a:spcPct val="0"/>
                  </a:spcBef>
                  <a:buFontTx/>
                  <a:buNone/>
                </a:pPr>
                <a:r>
                  <a:rPr lang="en-GB" altLang="it-IT" b="0">
                    <a:latin typeface="Verdana" charset="0"/>
                    <a:ea typeface="Times New Roman" charset="0"/>
                    <a:cs typeface="Times New Roman" charset="0"/>
                  </a:rPr>
                  <a:t> </a:t>
                </a:r>
                <a:endParaRPr lang="en-US" altLang="it-IT" b="0">
                  <a:latin typeface="Courier" charset="0"/>
                  <a:ea typeface="Times New Roman" charset="0"/>
                  <a:cs typeface="Times New Roman" charset="0"/>
                </a:endParaRPr>
              </a:p>
              <a:p>
                <a:pPr>
                  <a:spcBef>
                    <a:spcPct val="0"/>
                  </a:spcBef>
                  <a:buFontTx/>
                  <a:buNone/>
                </a:pPr>
                <a:r>
                  <a:rPr lang="en-GB" altLang="it-IT" b="0">
                    <a:latin typeface="Verdana" charset="0"/>
                    <a:ea typeface="Times New Roman" charset="0"/>
                    <a:cs typeface="Times New Roman" charset="0"/>
                  </a:rPr>
                  <a:t> </a:t>
                </a:r>
                <a:endParaRPr lang="en-US" altLang="it-IT" b="0">
                  <a:latin typeface="Courier" charset="0"/>
                  <a:ea typeface="Times New Roman" charset="0"/>
                  <a:cs typeface="Times New Roman" charset="0"/>
                </a:endParaRPr>
              </a:p>
              <a:p>
                <a:pPr>
                  <a:spcBef>
                    <a:spcPct val="0"/>
                  </a:spcBef>
                  <a:buFontTx/>
                  <a:buNone/>
                </a:pPr>
                <a:r>
                  <a:rPr lang="en-GB" altLang="it-IT" b="0">
                    <a:latin typeface="Verdana" charset="0"/>
                    <a:ea typeface="Times New Roman" charset="0"/>
                    <a:cs typeface="Times New Roman" charset="0"/>
                  </a:rPr>
                  <a:t>= </a:t>
                </a:r>
                <a:endParaRPr lang="en-US" altLang="it-IT" b="0">
                  <a:latin typeface="Courier" charset="0"/>
                  <a:ea typeface="Times New Roman" charset="0"/>
                  <a:cs typeface="Times New Roman" charset="0"/>
                </a:endParaRPr>
              </a:p>
              <a:p>
                <a:pPr>
                  <a:spcBef>
                    <a:spcPct val="0"/>
                  </a:spcBef>
                  <a:buFontTx/>
                  <a:buNone/>
                </a:pPr>
                <a:endParaRPr lang="en-US" altLang="it-IT" b="0"/>
              </a:p>
            </p:txBody>
          </p:sp>
          <p:sp>
            <p:nvSpPr>
              <p:cNvPr id="32787" name="Rectangle 12"/>
              <p:cNvSpPr>
                <a:spLocks noChangeArrowheads="1"/>
              </p:cNvSpPr>
              <p:nvPr/>
            </p:nvSpPr>
            <p:spPr bwMode="auto">
              <a:xfrm>
                <a:off x="845" y="1055"/>
                <a:ext cx="387"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endParaRPr lang="en-GB" altLang="it-IT" b="0"/>
              </a:p>
            </p:txBody>
          </p:sp>
        </p:grpSp>
        <p:grpSp>
          <p:nvGrpSpPr>
            <p:cNvPr id="32779" name="Group 13"/>
            <p:cNvGrpSpPr>
              <a:grpSpLocks/>
            </p:cNvGrpSpPr>
            <p:nvPr/>
          </p:nvGrpSpPr>
          <p:grpSpPr bwMode="auto">
            <a:xfrm>
              <a:off x="1232" y="1055"/>
              <a:ext cx="1074" cy="863"/>
              <a:chOff x="1232" y="1055"/>
              <a:chExt cx="1074" cy="863"/>
            </a:xfrm>
          </p:grpSpPr>
          <p:sp>
            <p:nvSpPr>
              <p:cNvPr id="32784" name="Rectangle 14"/>
              <p:cNvSpPr>
                <a:spLocks noChangeArrowheads="1"/>
              </p:cNvSpPr>
              <p:nvPr/>
            </p:nvSpPr>
            <p:spPr bwMode="auto">
              <a:xfrm>
                <a:off x="1280" y="1055"/>
                <a:ext cx="978" cy="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tabLst>
                    <a:tab pos="-457200" algn="l"/>
                  </a:tabLst>
                  <a:defRPr b="1">
                    <a:solidFill>
                      <a:srgbClr val="00008A"/>
                    </a:solidFill>
                    <a:latin typeface="Helvetica" charset="0"/>
                  </a:defRPr>
                </a:lvl1pPr>
                <a:lvl2pPr marL="742950" indent="-285750">
                  <a:spcBef>
                    <a:spcPct val="20000"/>
                  </a:spcBef>
                  <a:buFont typeface="Arial Unicode MS" charset="0"/>
                  <a:buChar char="∘"/>
                  <a:tabLst>
                    <a:tab pos="-457200" algn="l"/>
                  </a:tabLst>
                  <a:defRPr sz="1600">
                    <a:solidFill>
                      <a:srgbClr val="00008A"/>
                    </a:solidFill>
                    <a:latin typeface="Helvetica" charset="0"/>
                  </a:defRPr>
                </a:lvl2pPr>
                <a:lvl3pPr marL="1143000" indent="-228600">
                  <a:spcBef>
                    <a:spcPct val="20000"/>
                  </a:spcBef>
                  <a:buFont typeface="Arial Unicode MS" charset="0"/>
                  <a:buChar char="∘"/>
                  <a:tabLst>
                    <a:tab pos="-457200" algn="l"/>
                  </a:tabLst>
                  <a:defRPr sz="1600">
                    <a:solidFill>
                      <a:srgbClr val="00008A"/>
                    </a:solidFill>
                    <a:latin typeface="Helvetica" charset="0"/>
                  </a:defRPr>
                </a:lvl3pPr>
                <a:lvl4pPr marL="1600200" indent="-228600">
                  <a:spcBef>
                    <a:spcPct val="20000"/>
                  </a:spcBef>
                  <a:buFont typeface="Arial Unicode MS" charset="0"/>
                  <a:buChar char="∘"/>
                  <a:tabLst>
                    <a:tab pos="-457200" algn="l"/>
                  </a:tabLst>
                  <a:defRPr sz="1600">
                    <a:solidFill>
                      <a:srgbClr val="00008A"/>
                    </a:solidFill>
                    <a:latin typeface="Helvetica" charset="0"/>
                  </a:defRPr>
                </a:lvl4pPr>
                <a:lvl5pPr marL="2057400" indent="-228600">
                  <a:spcBef>
                    <a:spcPct val="20000"/>
                  </a:spcBef>
                  <a:buFont typeface="Arial Unicode MS" charset="0"/>
                  <a:buChar char="∘"/>
                  <a:tabLst>
                    <a:tab pos="-457200" algn="l"/>
                  </a:tabLst>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9pPr>
              </a:lstStyle>
              <a:p>
                <a:pPr>
                  <a:spcBef>
                    <a:spcPct val="0"/>
                  </a:spcBef>
                  <a:buFontTx/>
                  <a:buNone/>
                </a:pPr>
                <a:endParaRPr lang="en-US" altLang="it-IT" b="0"/>
              </a:p>
            </p:txBody>
          </p:sp>
          <p:sp>
            <p:nvSpPr>
              <p:cNvPr id="32785" name="Rectangle 15"/>
              <p:cNvSpPr>
                <a:spLocks noChangeArrowheads="1"/>
              </p:cNvSpPr>
              <p:nvPr/>
            </p:nvSpPr>
            <p:spPr bwMode="auto">
              <a:xfrm>
                <a:off x="1232" y="1055"/>
                <a:ext cx="1074"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endParaRPr lang="en-GB" altLang="it-IT" b="0"/>
              </a:p>
            </p:txBody>
          </p:sp>
        </p:grpSp>
        <p:grpSp>
          <p:nvGrpSpPr>
            <p:cNvPr id="32780" name="Group 16"/>
            <p:cNvGrpSpPr>
              <a:grpSpLocks/>
            </p:cNvGrpSpPr>
            <p:nvPr/>
          </p:nvGrpSpPr>
          <p:grpSpPr bwMode="auto">
            <a:xfrm>
              <a:off x="2306" y="1055"/>
              <a:ext cx="387" cy="863"/>
              <a:chOff x="2306" y="1055"/>
              <a:chExt cx="387" cy="863"/>
            </a:xfrm>
          </p:grpSpPr>
          <p:sp>
            <p:nvSpPr>
              <p:cNvPr id="32782" name="Rectangle 17"/>
              <p:cNvSpPr>
                <a:spLocks noChangeArrowheads="1"/>
              </p:cNvSpPr>
              <p:nvPr/>
            </p:nvSpPr>
            <p:spPr bwMode="auto">
              <a:xfrm>
                <a:off x="2354" y="1055"/>
                <a:ext cx="291"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tabLst>
                    <a:tab pos="-457200" algn="l"/>
                  </a:tabLst>
                  <a:defRPr b="1">
                    <a:solidFill>
                      <a:srgbClr val="00008A"/>
                    </a:solidFill>
                    <a:latin typeface="Helvetica" charset="0"/>
                  </a:defRPr>
                </a:lvl1pPr>
                <a:lvl2pPr marL="742950" indent="-285750">
                  <a:spcBef>
                    <a:spcPct val="20000"/>
                  </a:spcBef>
                  <a:buFont typeface="Arial Unicode MS" charset="0"/>
                  <a:buChar char="∘"/>
                  <a:tabLst>
                    <a:tab pos="-457200" algn="l"/>
                  </a:tabLst>
                  <a:defRPr sz="1600">
                    <a:solidFill>
                      <a:srgbClr val="00008A"/>
                    </a:solidFill>
                    <a:latin typeface="Helvetica" charset="0"/>
                  </a:defRPr>
                </a:lvl2pPr>
                <a:lvl3pPr marL="1143000" indent="-228600">
                  <a:spcBef>
                    <a:spcPct val="20000"/>
                  </a:spcBef>
                  <a:buFont typeface="Arial Unicode MS" charset="0"/>
                  <a:buChar char="∘"/>
                  <a:tabLst>
                    <a:tab pos="-457200" algn="l"/>
                  </a:tabLst>
                  <a:defRPr sz="1600">
                    <a:solidFill>
                      <a:srgbClr val="00008A"/>
                    </a:solidFill>
                    <a:latin typeface="Helvetica" charset="0"/>
                  </a:defRPr>
                </a:lvl3pPr>
                <a:lvl4pPr marL="1600200" indent="-228600">
                  <a:spcBef>
                    <a:spcPct val="20000"/>
                  </a:spcBef>
                  <a:buFont typeface="Arial Unicode MS" charset="0"/>
                  <a:buChar char="∘"/>
                  <a:tabLst>
                    <a:tab pos="-457200" algn="l"/>
                  </a:tabLst>
                  <a:defRPr sz="1600">
                    <a:solidFill>
                      <a:srgbClr val="00008A"/>
                    </a:solidFill>
                    <a:latin typeface="Helvetica" charset="0"/>
                  </a:defRPr>
                </a:lvl4pPr>
                <a:lvl5pPr marL="2057400" indent="-228600">
                  <a:spcBef>
                    <a:spcPct val="20000"/>
                  </a:spcBef>
                  <a:buFont typeface="Arial Unicode MS" charset="0"/>
                  <a:buChar char="∘"/>
                  <a:tabLst>
                    <a:tab pos="-457200" algn="l"/>
                  </a:tabLst>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tabLst>
                    <a:tab pos="-457200" algn="l"/>
                  </a:tabLst>
                  <a:defRPr sz="1600">
                    <a:solidFill>
                      <a:srgbClr val="00008A"/>
                    </a:solidFill>
                    <a:latin typeface="Helvetica" charset="0"/>
                  </a:defRPr>
                </a:lvl9pPr>
              </a:lstStyle>
              <a:p>
                <a:pPr eaLnBrk="1" hangingPunct="1">
                  <a:spcBef>
                    <a:spcPct val="0"/>
                  </a:spcBef>
                  <a:buFontTx/>
                  <a:buNone/>
                </a:pPr>
                <a:r>
                  <a:rPr lang="en-GB" altLang="it-IT" b="0">
                    <a:latin typeface="Verdana" charset="0"/>
                    <a:ea typeface="Times New Roman" charset="0"/>
                    <a:cs typeface="Times New Roman" charset="0"/>
                  </a:rPr>
                  <a:t> </a:t>
                </a:r>
                <a:endParaRPr lang="en-US" altLang="it-IT" b="0">
                  <a:latin typeface="Courier" charset="0"/>
                  <a:ea typeface="Times New Roman" charset="0"/>
                  <a:cs typeface="Times New Roman" charset="0"/>
                </a:endParaRPr>
              </a:p>
              <a:p>
                <a:pPr>
                  <a:spcBef>
                    <a:spcPct val="0"/>
                  </a:spcBef>
                  <a:buFontTx/>
                  <a:buNone/>
                </a:pPr>
                <a:r>
                  <a:rPr lang="en-GB" altLang="it-IT" b="0">
                    <a:latin typeface="Verdana" charset="0"/>
                    <a:ea typeface="Times New Roman" charset="0"/>
                    <a:cs typeface="Times New Roman" charset="0"/>
                  </a:rPr>
                  <a:t> </a:t>
                </a:r>
                <a:endParaRPr lang="en-US" altLang="it-IT" b="0">
                  <a:latin typeface="Courier" charset="0"/>
                  <a:ea typeface="Times New Roman" charset="0"/>
                  <a:cs typeface="Times New Roman" charset="0"/>
                </a:endParaRPr>
              </a:p>
              <a:p>
                <a:pPr>
                  <a:spcBef>
                    <a:spcPct val="0"/>
                  </a:spcBef>
                  <a:buFontTx/>
                  <a:buNone/>
                </a:pPr>
                <a:r>
                  <a:rPr lang="en-GB" altLang="it-IT" b="0">
                    <a:latin typeface="Verdana" charset="0"/>
                    <a:ea typeface="Times New Roman" charset="0"/>
                    <a:cs typeface="Times New Roman" charset="0"/>
                  </a:rPr>
                  <a:t>- </a:t>
                </a:r>
                <a:endParaRPr lang="en-US" altLang="it-IT" b="0">
                  <a:latin typeface="Courier" charset="0"/>
                  <a:ea typeface="Times New Roman" charset="0"/>
                  <a:cs typeface="Times New Roman" charset="0"/>
                </a:endParaRPr>
              </a:p>
              <a:p>
                <a:pPr>
                  <a:spcBef>
                    <a:spcPct val="0"/>
                  </a:spcBef>
                  <a:buFontTx/>
                  <a:buNone/>
                </a:pPr>
                <a:endParaRPr lang="en-US" altLang="it-IT" b="0"/>
              </a:p>
            </p:txBody>
          </p:sp>
          <p:sp>
            <p:nvSpPr>
              <p:cNvPr id="32783" name="Rectangle 18"/>
              <p:cNvSpPr>
                <a:spLocks noChangeArrowheads="1"/>
              </p:cNvSpPr>
              <p:nvPr/>
            </p:nvSpPr>
            <p:spPr bwMode="auto">
              <a:xfrm>
                <a:off x="2306" y="1055"/>
                <a:ext cx="387"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endParaRPr lang="en-GB" altLang="it-IT" b="0"/>
              </a:p>
            </p:txBody>
          </p:sp>
        </p:grpSp>
        <p:sp>
          <p:nvSpPr>
            <p:cNvPr id="32781" name="Rectangle 21"/>
            <p:cNvSpPr>
              <a:spLocks noChangeArrowheads="1"/>
            </p:cNvSpPr>
            <p:nvPr/>
          </p:nvSpPr>
          <p:spPr bwMode="auto">
            <a:xfrm>
              <a:off x="2693" y="1055"/>
              <a:ext cx="1532"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endParaRPr lang="en-GB" altLang="it-IT" b="0"/>
            </a:p>
          </p:txBody>
        </p:sp>
      </p:grpSp>
      <p:sp>
        <p:nvSpPr>
          <p:cNvPr id="32771" name="Text Box 22"/>
          <p:cNvSpPr txBox="1">
            <a:spLocks noChangeArrowheads="1"/>
          </p:cNvSpPr>
          <p:nvPr/>
        </p:nvSpPr>
        <p:spPr bwMode="auto">
          <a:xfrm>
            <a:off x="141288" y="3597275"/>
            <a:ext cx="89201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GB" altLang="it-IT" b="0">
                <a:ea typeface="Times New Roman" charset="0"/>
                <a:cs typeface="Times New Roman" charset="0"/>
              </a:rPr>
              <a:t>In general,</a:t>
            </a:r>
            <a:endParaRPr lang="en-US" altLang="it-IT" b="0">
              <a:ea typeface="Times New Roman" charset="0"/>
              <a:cs typeface="Times New Roman" charset="0"/>
            </a:endParaRPr>
          </a:p>
          <a:p>
            <a:pPr>
              <a:spcBef>
                <a:spcPct val="0"/>
              </a:spcBef>
              <a:buFontTx/>
              <a:buNone/>
            </a:pPr>
            <a:r>
              <a:rPr lang="en-GB" altLang="it-IT" b="0">
                <a:ea typeface="Times New Roman" charset="0"/>
                <a:cs typeface="Times New Roman" charset="0"/>
              </a:rPr>
              <a:t>If  U[E(</a:t>
            </a:r>
            <a:r>
              <a:rPr lang="en-GB" altLang="it-IT" b="0">
                <a:ea typeface="Courier New" charset="0"/>
                <a:cs typeface="Courier New" charset="0"/>
              </a:rPr>
              <a:t>G(a,b; p)</a:t>
            </a:r>
            <a:r>
              <a:rPr lang="en-GB" altLang="it-IT" b="0">
                <a:ea typeface="Times New Roman" charset="0"/>
                <a:cs typeface="Times New Roman" charset="0"/>
              </a:rPr>
              <a:t>)] &gt; E[U(</a:t>
            </a:r>
            <a:r>
              <a:rPr lang="en-GB" altLang="it-IT" b="0">
                <a:ea typeface="Courier New" charset="0"/>
                <a:cs typeface="Courier New" charset="0"/>
              </a:rPr>
              <a:t>G(a,b; p)</a:t>
            </a:r>
            <a:r>
              <a:rPr lang="en-GB" altLang="it-IT" b="0">
                <a:ea typeface="Times New Roman" charset="0"/>
                <a:cs typeface="Times New Roman" charset="0"/>
              </a:rPr>
              <a:t>)], 	then the individual is risk averse	(RP &gt; 0)</a:t>
            </a:r>
            <a:endParaRPr lang="en-US" altLang="it-IT" b="0">
              <a:ea typeface="Times New Roman" charset="0"/>
              <a:cs typeface="Times New Roman" charset="0"/>
            </a:endParaRPr>
          </a:p>
          <a:p>
            <a:pPr>
              <a:spcBef>
                <a:spcPct val="0"/>
              </a:spcBef>
              <a:buFontTx/>
              <a:buNone/>
            </a:pPr>
            <a:r>
              <a:rPr lang="en-GB" altLang="it-IT" b="0">
                <a:ea typeface="Times New Roman" charset="0"/>
                <a:cs typeface="Times New Roman" charset="0"/>
              </a:rPr>
              <a:t>If  U[E(</a:t>
            </a:r>
            <a:r>
              <a:rPr lang="en-GB" altLang="it-IT" b="0">
                <a:ea typeface="Courier New" charset="0"/>
                <a:cs typeface="Courier New" charset="0"/>
              </a:rPr>
              <a:t>G(a,b; p)</a:t>
            </a:r>
            <a:r>
              <a:rPr lang="en-GB" altLang="it-IT" b="0">
                <a:ea typeface="Times New Roman" charset="0"/>
                <a:cs typeface="Times New Roman" charset="0"/>
              </a:rPr>
              <a:t>)] = E[U(</a:t>
            </a:r>
            <a:r>
              <a:rPr lang="en-GB" altLang="it-IT" b="0">
                <a:ea typeface="Courier New" charset="0"/>
                <a:cs typeface="Courier New" charset="0"/>
              </a:rPr>
              <a:t>G(a,b; p)</a:t>
            </a:r>
            <a:r>
              <a:rPr lang="en-GB" altLang="it-IT" b="0">
                <a:ea typeface="Times New Roman" charset="0"/>
                <a:cs typeface="Times New Roman" charset="0"/>
              </a:rPr>
              <a:t>)],	then the individual is risk neutral  	(RP = 0)</a:t>
            </a:r>
            <a:endParaRPr lang="en-US" altLang="it-IT" b="0">
              <a:ea typeface="Times New Roman" charset="0"/>
              <a:cs typeface="Times New Roman" charset="0"/>
            </a:endParaRPr>
          </a:p>
          <a:p>
            <a:pPr>
              <a:spcBef>
                <a:spcPct val="0"/>
              </a:spcBef>
              <a:buFontTx/>
              <a:buNone/>
            </a:pPr>
            <a:r>
              <a:rPr lang="en-GB" altLang="it-IT" b="0">
                <a:ea typeface="Times New Roman" charset="0"/>
                <a:cs typeface="Times New Roman" charset="0"/>
              </a:rPr>
              <a:t>if  U[E(</a:t>
            </a:r>
            <a:r>
              <a:rPr lang="en-GB" altLang="it-IT" b="0">
                <a:ea typeface="Courier New" charset="0"/>
                <a:cs typeface="Courier New" charset="0"/>
              </a:rPr>
              <a:t>G(a,b; p)</a:t>
            </a:r>
            <a:r>
              <a:rPr lang="en-GB" altLang="it-IT" b="0">
                <a:ea typeface="Times New Roman" charset="0"/>
                <a:cs typeface="Times New Roman" charset="0"/>
              </a:rPr>
              <a:t>)] &lt; E[U(</a:t>
            </a:r>
            <a:r>
              <a:rPr lang="en-GB" altLang="it-IT" b="0">
                <a:ea typeface="Courier New" charset="0"/>
                <a:cs typeface="Courier New" charset="0"/>
              </a:rPr>
              <a:t>G(a,b; p)</a:t>
            </a:r>
            <a:r>
              <a:rPr lang="en-GB" altLang="it-IT" b="0">
                <a:ea typeface="Times New Roman" charset="0"/>
                <a:cs typeface="Times New Roman" charset="0"/>
              </a:rPr>
              <a:t>)],	then the individual is risk loving	(RP &lt; 0)</a:t>
            </a:r>
            <a:endParaRPr lang="en-US" altLang="it-IT" b="0">
              <a:ea typeface="Times New Roman" charset="0"/>
              <a:cs typeface="Times New Roman" charset="0"/>
            </a:endParaRPr>
          </a:p>
          <a:p>
            <a:pPr>
              <a:spcBef>
                <a:spcPct val="0"/>
              </a:spcBef>
              <a:buFontTx/>
              <a:buNone/>
            </a:pPr>
            <a:endParaRPr lang="en-GB" altLang="it-IT" b="0">
              <a:ea typeface="Times New Roman" charset="0"/>
              <a:cs typeface="Times New Roman" charset="0"/>
            </a:endParaRPr>
          </a:p>
          <a:p>
            <a:pPr>
              <a:spcBef>
                <a:spcPct val="0"/>
              </a:spcBef>
              <a:buFontTx/>
              <a:buNone/>
            </a:pPr>
            <a:r>
              <a:rPr lang="en-GB" altLang="it-IT" b="0">
                <a:ea typeface="Times New Roman" charset="0"/>
                <a:cs typeface="Times New Roman" charset="0"/>
              </a:rPr>
              <a:t>risk aversion occurs when the utility function is strictly concave;</a:t>
            </a:r>
            <a:endParaRPr lang="en-US" altLang="it-IT" b="0">
              <a:ea typeface="Times New Roman" charset="0"/>
              <a:cs typeface="Times New Roman" charset="0"/>
            </a:endParaRPr>
          </a:p>
          <a:p>
            <a:pPr>
              <a:spcBef>
                <a:spcPct val="0"/>
              </a:spcBef>
              <a:buFontTx/>
              <a:buNone/>
            </a:pPr>
            <a:r>
              <a:rPr lang="en-GB" altLang="it-IT" b="0">
                <a:ea typeface="Times New Roman" charset="0"/>
                <a:cs typeface="Times New Roman" charset="0"/>
              </a:rPr>
              <a:t>risk neutrality occurs when the utility function is linear;</a:t>
            </a:r>
            <a:endParaRPr lang="en-US" altLang="it-IT" b="0">
              <a:ea typeface="Times New Roman" charset="0"/>
              <a:cs typeface="Times New Roman" charset="0"/>
            </a:endParaRPr>
          </a:p>
          <a:p>
            <a:pPr>
              <a:spcBef>
                <a:spcPct val="0"/>
              </a:spcBef>
              <a:buFontTx/>
              <a:buNone/>
            </a:pPr>
            <a:r>
              <a:rPr lang="en-GB" altLang="it-IT" b="0">
                <a:ea typeface="Times New Roman" charset="0"/>
                <a:cs typeface="Times New Roman" charset="0"/>
              </a:rPr>
              <a:t>risk loving occurs when the utility function is convex.</a:t>
            </a:r>
            <a:endParaRPr lang="en-US" altLang="it-IT" b="0">
              <a:ea typeface="Times New Roman" charset="0"/>
              <a:cs typeface="Times New Roman" charset="0"/>
            </a:endParaRPr>
          </a:p>
        </p:txBody>
      </p:sp>
      <p:sp>
        <p:nvSpPr>
          <p:cNvPr id="21" name="Rectangle 2"/>
          <p:cNvSpPr txBox="1">
            <a:spLocks noChangeArrowheads="1"/>
          </p:cNvSpPr>
          <p:nvPr/>
        </p:nvSpPr>
        <p:spPr>
          <a:xfrm>
            <a:off x="611188" y="511175"/>
            <a:ext cx="8016875" cy="547688"/>
          </a:xfrm>
          <a:prstGeom prst="rect">
            <a:avLst/>
          </a:prstGeom>
        </p:spPr>
        <p:txBody>
          <a:bodyPr/>
          <a:lstStyle/>
          <a:p>
            <a:pPr eaLnBrk="1" hangingPunct="1">
              <a:lnSpc>
                <a:spcPts val="3000"/>
              </a:lnSpc>
              <a:defRPr/>
            </a:pPr>
            <a:r>
              <a:rPr lang="en-US" sz="2400" b="0" kern="0" dirty="0">
                <a:latin typeface="+mj-lt"/>
                <a:ea typeface="+mj-ea"/>
                <a:cs typeface="+mj-cs"/>
              </a:rPr>
              <a:t>Certainty Equivalent and Risk Premium</a:t>
            </a:r>
          </a:p>
        </p:txBody>
      </p:sp>
      <p:sp>
        <p:nvSpPr>
          <p:cNvPr id="32773" name="Rettangolo 21"/>
          <p:cNvSpPr>
            <a:spLocks noChangeArrowheads="1"/>
          </p:cNvSpPr>
          <p:nvPr/>
        </p:nvSpPr>
        <p:spPr bwMode="auto">
          <a:xfrm>
            <a:off x="2825750" y="2595563"/>
            <a:ext cx="1403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E(</a:t>
            </a:r>
            <a:r>
              <a:rPr lang="en-GB" altLang="it-IT" b="0">
                <a:ea typeface="Courier New" charset="0"/>
                <a:cs typeface="Courier New" charset="0"/>
              </a:rPr>
              <a:t>G(a,b; p)</a:t>
            </a:r>
            <a:r>
              <a:rPr lang="en-US" altLang="it-IT" b="0"/>
              <a:t>)</a:t>
            </a:r>
            <a:endParaRPr lang="en-GB" altLang="it-IT"/>
          </a:p>
        </p:txBody>
      </p:sp>
      <p:sp>
        <p:nvSpPr>
          <p:cNvPr id="32774" name="Rettangolo 22"/>
          <p:cNvSpPr>
            <a:spLocks noChangeArrowheads="1"/>
          </p:cNvSpPr>
          <p:nvPr/>
        </p:nvSpPr>
        <p:spPr bwMode="auto">
          <a:xfrm>
            <a:off x="5029200" y="2611438"/>
            <a:ext cx="157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CE(</a:t>
            </a:r>
            <a:r>
              <a:rPr lang="en-GB" altLang="it-IT" b="0">
                <a:ea typeface="Courier New" charset="0"/>
                <a:cs typeface="Courier New" charset="0"/>
              </a:rPr>
              <a:t>G(a,b; p)</a:t>
            </a:r>
            <a:r>
              <a:rPr lang="en-US" altLang="it-IT" b="0"/>
              <a:t>)</a:t>
            </a:r>
          </a:p>
        </p:txBody>
      </p:sp>
      <p:sp>
        <p:nvSpPr>
          <p:cNvPr id="32775"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FCD74B1B-1D9A-4B4A-BE6F-434CF9BA7339}" type="slidenum">
              <a:rPr lang="en-US" altLang="it-IT" b="0"/>
              <a:pPr>
                <a:spcBef>
                  <a:spcPct val="0"/>
                </a:spcBef>
                <a:buFontTx/>
                <a:buNone/>
              </a:pPr>
              <a:t>22</a:t>
            </a:fld>
            <a:endParaRPr lang="en-US" altLang="it-IT" b="0"/>
          </a:p>
        </p:txBody>
      </p:sp>
      <p:sp>
        <p:nvSpPr>
          <p:cNvPr id="32776" name="Text Box 4"/>
          <p:cNvSpPr txBox="1">
            <a:spLocks noChangeArrowheads="1"/>
          </p:cNvSpPr>
          <p:nvPr/>
        </p:nvSpPr>
        <p:spPr bwMode="auto">
          <a:xfrm>
            <a:off x="188913" y="1465263"/>
            <a:ext cx="8839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lgn="just" eaLnBrk="1" hangingPunct="1">
              <a:spcBef>
                <a:spcPct val="50000"/>
              </a:spcBef>
              <a:buFontTx/>
              <a:buNone/>
            </a:pPr>
            <a:r>
              <a:rPr lang="en-US" altLang="it-IT" b="0"/>
              <a:t>The certainty equivalent of a gamble, CE(</a:t>
            </a:r>
            <a:r>
              <a:rPr lang="en-GB" altLang="it-IT" b="0">
                <a:ea typeface="Courier New" charset="0"/>
                <a:cs typeface="Courier New" charset="0"/>
              </a:rPr>
              <a:t>G(a,b; p)</a:t>
            </a:r>
            <a:r>
              <a:rPr lang="en-US" altLang="it-IT" b="0"/>
              <a:t>), is the sum of money or wealth for which the individual would be indifferent between the certain sum and the gamble.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1676400" y="1724025"/>
            <a:ext cx="7938" cy="292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5" name="Line 3"/>
          <p:cNvSpPr>
            <a:spLocks noChangeShapeType="1"/>
          </p:cNvSpPr>
          <p:nvPr/>
        </p:nvSpPr>
        <p:spPr bwMode="auto">
          <a:xfrm>
            <a:off x="1676400" y="4648200"/>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6" name="Arc 4"/>
          <p:cNvSpPr>
            <a:spLocks/>
          </p:cNvSpPr>
          <p:nvPr/>
        </p:nvSpPr>
        <p:spPr bwMode="auto">
          <a:xfrm flipH="1">
            <a:off x="1676400" y="2819400"/>
            <a:ext cx="3429000" cy="18288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797" name="Text Box 6"/>
          <p:cNvSpPr txBox="1">
            <a:spLocks noChangeArrowheads="1"/>
          </p:cNvSpPr>
          <p:nvPr/>
        </p:nvSpPr>
        <p:spPr bwMode="auto">
          <a:xfrm>
            <a:off x="5257800" y="4572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x</a:t>
            </a:r>
          </a:p>
        </p:txBody>
      </p:sp>
      <p:sp>
        <p:nvSpPr>
          <p:cNvPr id="33798" name="Text Box 7"/>
          <p:cNvSpPr txBox="1">
            <a:spLocks noChangeArrowheads="1"/>
          </p:cNvSpPr>
          <p:nvPr/>
        </p:nvSpPr>
        <p:spPr bwMode="auto">
          <a:xfrm>
            <a:off x="2028825" y="4633913"/>
            <a:ext cx="423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a</a:t>
            </a:r>
          </a:p>
        </p:txBody>
      </p:sp>
      <p:sp>
        <p:nvSpPr>
          <p:cNvPr id="33799" name="Line 8"/>
          <p:cNvSpPr>
            <a:spLocks noChangeShapeType="1"/>
          </p:cNvSpPr>
          <p:nvPr/>
        </p:nvSpPr>
        <p:spPr bwMode="auto">
          <a:xfrm flipV="1">
            <a:off x="2209800" y="36576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0" name="Line 9"/>
          <p:cNvSpPr>
            <a:spLocks noChangeShapeType="1"/>
          </p:cNvSpPr>
          <p:nvPr/>
        </p:nvSpPr>
        <p:spPr bwMode="auto">
          <a:xfrm flipH="1">
            <a:off x="1676400" y="3657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1" name="Line 10"/>
          <p:cNvSpPr>
            <a:spLocks noChangeShapeType="1"/>
          </p:cNvSpPr>
          <p:nvPr/>
        </p:nvSpPr>
        <p:spPr bwMode="auto">
          <a:xfrm flipV="1">
            <a:off x="4198938" y="2895600"/>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2" name="Line 11"/>
          <p:cNvSpPr>
            <a:spLocks noChangeShapeType="1"/>
          </p:cNvSpPr>
          <p:nvPr/>
        </p:nvSpPr>
        <p:spPr bwMode="auto">
          <a:xfrm flipH="1">
            <a:off x="1676400" y="2887663"/>
            <a:ext cx="2532063" cy="79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3" name="Text Box 13"/>
          <p:cNvSpPr txBox="1">
            <a:spLocks noChangeArrowheads="1"/>
          </p:cNvSpPr>
          <p:nvPr/>
        </p:nvSpPr>
        <p:spPr bwMode="auto">
          <a:xfrm>
            <a:off x="5675313" y="1676400"/>
            <a:ext cx="33956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lgn="just" eaLnBrk="1" hangingPunct="1">
              <a:spcBef>
                <a:spcPct val="50000"/>
              </a:spcBef>
              <a:buFontTx/>
              <a:buNone/>
            </a:pPr>
            <a:r>
              <a:rPr lang="en-US" altLang="it-IT" b="0"/>
              <a:t>Any sure bet greater than CE(</a:t>
            </a:r>
            <a:r>
              <a:rPr lang="en-GB" altLang="it-IT" b="0">
                <a:ea typeface="Courier New" charset="0"/>
                <a:cs typeface="Courier New" charset="0"/>
              </a:rPr>
              <a:t>G(a,b:α)</a:t>
            </a:r>
            <a:r>
              <a:rPr lang="en-US" altLang="it-IT" b="0"/>
              <a:t>) has an expected utility greater than the expected utility of the risky option.</a:t>
            </a:r>
          </a:p>
        </p:txBody>
      </p:sp>
      <p:sp>
        <p:nvSpPr>
          <p:cNvPr id="33804" name="Line 14"/>
          <p:cNvSpPr>
            <a:spLocks noChangeShapeType="1"/>
          </p:cNvSpPr>
          <p:nvPr/>
        </p:nvSpPr>
        <p:spPr bwMode="auto">
          <a:xfrm flipV="1">
            <a:off x="2209800" y="2903538"/>
            <a:ext cx="1984375" cy="754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5" name="Line 15"/>
          <p:cNvSpPr>
            <a:spLocks noChangeShapeType="1"/>
          </p:cNvSpPr>
          <p:nvPr/>
        </p:nvSpPr>
        <p:spPr bwMode="auto">
          <a:xfrm>
            <a:off x="3090863" y="3338513"/>
            <a:ext cx="4762" cy="13096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6" name="Line 16"/>
          <p:cNvSpPr>
            <a:spLocks noChangeShapeType="1"/>
          </p:cNvSpPr>
          <p:nvPr/>
        </p:nvSpPr>
        <p:spPr bwMode="auto">
          <a:xfrm flipH="1" flipV="1">
            <a:off x="1676400" y="3324225"/>
            <a:ext cx="1393825" cy="6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7" name="Text Box 18"/>
          <p:cNvSpPr txBox="1">
            <a:spLocks noChangeArrowheads="1"/>
          </p:cNvSpPr>
          <p:nvPr/>
        </p:nvSpPr>
        <p:spPr bwMode="auto">
          <a:xfrm>
            <a:off x="26988" y="3127375"/>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E[U(</a:t>
            </a:r>
            <a:r>
              <a:rPr lang="en-GB" altLang="it-IT" b="0">
                <a:ea typeface="Courier New" charset="0"/>
                <a:cs typeface="Courier New" charset="0"/>
              </a:rPr>
              <a:t>G(a,b; p)</a:t>
            </a:r>
            <a:r>
              <a:rPr lang="en-US" altLang="it-IT" b="0"/>
              <a:t>)]</a:t>
            </a:r>
            <a:endParaRPr lang="en-US" altLang="it-IT"/>
          </a:p>
        </p:txBody>
      </p:sp>
      <p:sp>
        <p:nvSpPr>
          <p:cNvPr id="33808" name="Line 19"/>
          <p:cNvSpPr>
            <a:spLocks noChangeShapeType="1"/>
          </p:cNvSpPr>
          <p:nvPr/>
        </p:nvSpPr>
        <p:spPr bwMode="auto">
          <a:xfrm>
            <a:off x="2740025" y="3352800"/>
            <a:ext cx="3175" cy="1944688"/>
          </a:xfrm>
          <a:prstGeom prst="line">
            <a:avLst/>
          </a:prstGeom>
          <a:noFill/>
          <a:ln w="9525" cap="rnd">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9" name="Rectangle 21"/>
          <p:cNvSpPr>
            <a:spLocks noGrp="1" noChangeArrowheads="1"/>
          </p:cNvSpPr>
          <p:nvPr>
            <p:ph type="title"/>
          </p:nvPr>
        </p:nvSpPr>
        <p:spPr>
          <a:xfrm>
            <a:off x="611188" y="279400"/>
            <a:ext cx="8369300" cy="900113"/>
          </a:xfrm>
        </p:spPr>
        <p:txBody>
          <a:bodyPr/>
          <a:lstStyle/>
          <a:p>
            <a:pPr eaLnBrk="1" hangingPunct="1"/>
            <a:r>
              <a:rPr lang="en-US" altLang="it-IT" sz="2400"/>
              <a:t>Certainty Equivalent and Risk Premium under risk aversion</a:t>
            </a:r>
          </a:p>
        </p:txBody>
      </p:sp>
      <p:sp>
        <p:nvSpPr>
          <p:cNvPr id="33810" name="Text Box 7"/>
          <p:cNvSpPr txBox="1">
            <a:spLocks noChangeArrowheads="1"/>
          </p:cNvSpPr>
          <p:nvPr/>
        </p:nvSpPr>
        <p:spPr bwMode="auto">
          <a:xfrm>
            <a:off x="4052888" y="4656138"/>
            <a:ext cx="423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b</a:t>
            </a:r>
          </a:p>
        </p:txBody>
      </p:sp>
      <p:sp>
        <p:nvSpPr>
          <p:cNvPr id="33811" name="Text Box 7"/>
          <p:cNvSpPr txBox="1">
            <a:spLocks noChangeArrowheads="1"/>
          </p:cNvSpPr>
          <p:nvPr/>
        </p:nvSpPr>
        <p:spPr bwMode="auto">
          <a:xfrm>
            <a:off x="1074738" y="1398588"/>
            <a:ext cx="917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b="0"/>
              <a:t>U(x)</a:t>
            </a:r>
          </a:p>
        </p:txBody>
      </p:sp>
      <p:sp>
        <p:nvSpPr>
          <p:cNvPr id="33812" name="Text Box 13"/>
          <p:cNvSpPr txBox="1">
            <a:spLocks noChangeArrowheads="1"/>
          </p:cNvSpPr>
          <p:nvPr/>
        </p:nvSpPr>
        <p:spPr bwMode="auto">
          <a:xfrm>
            <a:off x="1930400" y="5283200"/>
            <a:ext cx="1755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CE(</a:t>
            </a:r>
            <a:r>
              <a:rPr lang="en-GB" altLang="it-IT" b="0">
                <a:ea typeface="Courier New" charset="0"/>
                <a:cs typeface="Courier New" charset="0"/>
              </a:rPr>
              <a:t>G(a,b; p)</a:t>
            </a:r>
            <a:r>
              <a:rPr lang="en-US" altLang="it-IT" b="0"/>
              <a:t>)</a:t>
            </a:r>
          </a:p>
        </p:txBody>
      </p:sp>
      <p:sp>
        <p:nvSpPr>
          <p:cNvPr id="33813" name="Text Box 13"/>
          <p:cNvSpPr txBox="1">
            <a:spLocks noChangeArrowheads="1"/>
          </p:cNvSpPr>
          <p:nvPr/>
        </p:nvSpPr>
        <p:spPr bwMode="auto">
          <a:xfrm>
            <a:off x="2706688" y="4651375"/>
            <a:ext cx="1509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E(</a:t>
            </a:r>
            <a:r>
              <a:rPr lang="en-GB" altLang="it-IT" b="0">
                <a:ea typeface="Courier New" charset="0"/>
                <a:cs typeface="Courier New" charset="0"/>
              </a:rPr>
              <a:t>G(a,b; p)</a:t>
            </a:r>
            <a:r>
              <a:rPr lang="en-US" altLang="it-IT" b="0"/>
              <a:t>)</a:t>
            </a:r>
          </a:p>
        </p:txBody>
      </p:sp>
      <p:sp>
        <p:nvSpPr>
          <p:cNvPr id="33814" name="Text Box 7"/>
          <p:cNvSpPr txBox="1">
            <a:spLocks noChangeArrowheads="1"/>
          </p:cNvSpPr>
          <p:nvPr/>
        </p:nvSpPr>
        <p:spPr bwMode="auto">
          <a:xfrm>
            <a:off x="1089025" y="3494088"/>
            <a:ext cx="731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U(a)</a:t>
            </a:r>
          </a:p>
        </p:txBody>
      </p:sp>
      <p:sp>
        <p:nvSpPr>
          <p:cNvPr id="33815" name="Text Box 7"/>
          <p:cNvSpPr txBox="1">
            <a:spLocks noChangeArrowheads="1"/>
          </p:cNvSpPr>
          <p:nvPr/>
        </p:nvSpPr>
        <p:spPr bwMode="auto">
          <a:xfrm>
            <a:off x="1095375" y="2703513"/>
            <a:ext cx="733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U(b)</a:t>
            </a:r>
          </a:p>
        </p:txBody>
      </p:sp>
      <p:sp>
        <p:nvSpPr>
          <p:cNvPr id="33816"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09230D4C-9B3A-4047-8C8E-1218EC9FC2AD}" type="slidenum">
              <a:rPr lang="en-US" altLang="it-IT" b="0"/>
              <a:pPr>
                <a:spcBef>
                  <a:spcPct val="0"/>
                </a:spcBef>
                <a:buFontTx/>
                <a:buNone/>
              </a:pPr>
              <a:t>23</a:t>
            </a:fld>
            <a:endParaRPr lang="en-US" altLang="it-IT" b="0"/>
          </a:p>
        </p:txBody>
      </p:sp>
      <p:cxnSp>
        <p:nvCxnSpPr>
          <p:cNvPr id="33817" name="Connettore 1 25"/>
          <p:cNvCxnSpPr>
            <a:cxnSpLocks noChangeShapeType="1"/>
          </p:cNvCxnSpPr>
          <p:nvPr/>
        </p:nvCxnSpPr>
        <p:spPr bwMode="auto">
          <a:xfrm>
            <a:off x="2770188" y="4176713"/>
            <a:ext cx="300037" cy="0"/>
          </a:xfrm>
          <a:prstGeom prst="line">
            <a:avLst/>
          </a:prstGeom>
          <a:noFill/>
          <a:ln w="19050">
            <a:solidFill>
              <a:srgbClr val="000080"/>
            </a:solidFill>
            <a:round/>
            <a:headEnd type="triangle" w="sm" len="sm"/>
            <a:tailEnd type="triangle" w="sm" len="sm"/>
          </a:ln>
          <a:extLst>
            <a:ext uri="{909E8E84-426E-40DD-AFC4-6F175D3DCCD1}">
              <a14:hiddenFill xmlns:a14="http://schemas.microsoft.com/office/drawing/2010/main">
                <a:noFill/>
              </a14:hiddenFill>
            </a:ext>
          </a:extLst>
        </p:spPr>
      </p:cxnSp>
      <p:sp>
        <p:nvSpPr>
          <p:cNvPr id="33818" name="Text Box 6"/>
          <p:cNvSpPr txBox="1">
            <a:spLocks noChangeArrowheads="1"/>
          </p:cNvSpPr>
          <p:nvPr/>
        </p:nvSpPr>
        <p:spPr bwMode="auto">
          <a:xfrm>
            <a:off x="2708275" y="3878263"/>
            <a:ext cx="49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sz="1400" b="0"/>
              <a:t>RP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marL="114300" indent="0" eaLnBrk="1" hangingPunct="1">
              <a:buFontTx/>
              <a:buNone/>
            </a:pPr>
            <a:r>
              <a:rPr lang="en-US" altLang="it-IT" b="0"/>
              <a:t>Kahneman and Tversky found systematic violations of expected utility theory in </a:t>
            </a:r>
            <a:r>
              <a:rPr lang="en-US" altLang="it-IT" b="0" i="1"/>
              <a:t>actual </a:t>
            </a:r>
            <a:r>
              <a:rPr lang="en-US" altLang="it-IT" b="0"/>
              <a:t>behavior</a:t>
            </a:r>
          </a:p>
          <a:p>
            <a:pPr marL="114300" indent="0" eaLnBrk="1" hangingPunct="1">
              <a:buFontTx/>
              <a:buNone/>
            </a:pPr>
            <a:endParaRPr lang="en-US" altLang="it-IT" b="0"/>
          </a:p>
          <a:p>
            <a:pPr lvl="1" eaLnBrk="1" hangingPunct="1"/>
            <a:r>
              <a:rPr lang="en-US" altLang="it-IT" sz="1800"/>
              <a:t>The Certainty Effect</a:t>
            </a:r>
          </a:p>
          <a:p>
            <a:pPr lvl="1" eaLnBrk="1" hangingPunct="1">
              <a:buFont typeface="Arial Unicode MS" charset="0"/>
              <a:buNone/>
            </a:pPr>
            <a:endParaRPr lang="en-US" altLang="it-IT" sz="1800"/>
          </a:p>
          <a:p>
            <a:pPr lvl="1" eaLnBrk="1" hangingPunct="1"/>
            <a:r>
              <a:rPr lang="en-US" altLang="it-IT" sz="1800"/>
              <a:t>The Reflection Effect</a:t>
            </a:r>
          </a:p>
          <a:p>
            <a:pPr lvl="1" eaLnBrk="1" hangingPunct="1"/>
            <a:endParaRPr lang="en-US" altLang="it-IT" sz="1800"/>
          </a:p>
          <a:p>
            <a:pPr lvl="1" eaLnBrk="1" hangingPunct="1"/>
            <a:r>
              <a:rPr lang="en-US" altLang="it-IT" sz="1800"/>
              <a:t>The Isolation Effect</a:t>
            </a:r>
          </a:p>
        </p:txBody>
      </p:sp>
      <p:sp>
        <p:nvSpPr>
          <p:cNvPr id="35843" name="Rectangle 2"/>
          <p:cNvSpPr>
            <a:spLocks noGrp="1" noChangeArrowheads="1"/>
          </p:cNvSpPr>
          <p:nvPr>
            <p:ph type="title"/>
          </p:nvPr>
        </p:nvSpPr>
        <p:spPr/>
        <p:txBody>
          <a:bodyPr/>
          <a:lstStyle/>
          <a:p>
            <a:r>
              <a:rPr lang="it-IT" altLang="it-IT" sz="2400"/>
              <a:t>Q.1. Does Expected Utility Theory really work?</a:t>
            </a:r>
          </a:p>
        </p:txBody>
      </p:sp>
      <p:sp>
        <p:nvSpPr>
          <p:cNvPr id="35844"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4986A5BA-E208-4F43-9767-DCFEB3309E75}" type="slidenum">
              <a:rPr lang="en-US" altLang="it-IT" b="0"/>
              <a:pPr>
                <a:spcBef>
                  <a:spcPct val="0"/>
                </a:spcBef>
                <a:buFontTx/>
                <a:buNone/>
              </a:pPr>
              <a:t>24</a:t>
            </a:fld>
            <a:endParaRPr lang="en-US" altLang="it-IT"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it-IT" sz="2400"/>
              <a:t>The Certainty Effect</a:t>
            </a:r>
          </a:p>
        </p:txBody>
      </p:sp>
      <p:sp>
        <p:nvSpPr>
          <p:cNvPr id="9219" name="Content Placeholder 2"/>
          <p:cNvSpPr>
            <a:spLocks noGrp="1"/>
          </p:cNvSpPr>
          <p:nvPr>
            <p:ph idx="1"/>
          </p:nvPr>
        </p:nvSpPr>
        <p:spPr>
          <a:xfrm>
            <a:off x="347663" y="1449388"/>
            <a:ext cx="8520112" cy="4624387"/>
          </a:xfrm>
        </p:spPr>
        <p:txBody>
          <a:bodyPr rtlCol="0">
            <a:normAutofit/>
          </a:bodyPr>
          <a:lstStyle/>
          <a:p>
            <a:pPr algn="just" eaLnBrk="1" fontAlgn="auto" hangingPunct="1">
              <a:spcAft>
                <a:spcPts val="0"/>
              </a:spcAft>
              <a:buFont typeface="Arial" pitchFamily="34" charset="0"/>
              <a:buChar char="•"/>
              <a:defRPr/>
            </a:pPr>
            <a:r>
              <a:rPr lang="en-US" b="0" dirty="0"/>
              <a:t>People overweight outcomes that are considered certain, relative to outcomes that are merely probable. </a:t>
            </a:r>
          </a:p>
          <a:p>
            <a:pPr algn="just" eaLnBrk="1" fontAlgn="auto" hangingPunct="1">
              <a:spcAft>
                <a:spcPts val="0"/>
              </a:spcAft>
              <a:buFontTx/>
              <a:buNone/>
              <a:defRPr/>
            </a:pPr>
            <a:endParaRPr lang="en-US" b="0" dirty="0"/>
          </a:p>
          <a:p>
            <a:pPr algn="just" eaLnBrk="1" fontAlgn="auto" hangingPunct="1">
              <a:spcAft>
                <a:spcPts val="0"/>
              </a:spcAft>
              <a:buFont typeface="Arial" pitchFamily="34" charset="0"/>
              <a:buChar char="•"/>
              <a:defRPr/>
            </a:pPr>
            <a:r>
              <a:rPr lang="en-US" b="0" dirty="0"/>
              <a:t>We are just looking at preferences over positive prospects.</a:t>
            </a:r>
          </a:p>
          <a:p>
            <a:pPr marL="0" indent="0" algn="just" eaLnBrk="1" fontAlgn="auto" hangingPunct="1">
              <a:spcAft>
                <a:spcPts val="0"/>
              </a:spcAft>
              <a:buFontTx/>
              <a:buNone/>
              <a:defRPr/>
            </a:pPr>
            <a:endParaRPr lang="en-US" b="0" dirty="0"/>
          </a:p>
        </p:txBody>
      </p:sp>
      <p:sp>
        <p:nvSpPr>
          <p:cNvPr id="3686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F55BDA18-3DA0-F94D-86C3-21C794D69A71}" type="slidenum">
              <a:rPr lang="en-US" altLang="it-IT" b="0"/>
              <a:pPr>
                <a:spcBef>
                  <a:spcPct val="0"/>
                </a:spcBef>
                <a:buFontTx/>
                <a:buNone/>
              </a:pPr>
              <a:t>25</a:t>
            </a:fld>
            <a:endParaRPr lang="en-US" altLang="it-IT"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11188" y="439738"/>
            <a:ext cx="8016875" cy="900112"/>
          </a:xfrm>
        </p:spPr>
        <p:txBody>
          <a:bodyPr/>
          <a:lstStyle/>
          <a:p>
            <a:pPr eaLnBrk="1" hangingPunct="1"/>
            <a:r>
              <a:rPr lang="en-US" altLang="it-IT" sz="2400"/>
              <a:t>The Allais’ Paradox </a:t>
            </a:r>
            <a:br>
              <a:rPr lang="en-US" altLang="it-IT" sz="2400"/>
            </a:br>
            <a:endParaRPr lang="en-US" altLang="it-IT" sz="2400"/>
          </a:p>
        </p:txBody>
      </p:sp>
      <p:sp>
        <p:nvSpPr>
          <p:cNvPr id="3" name="Content Placeholder 2"/>
          <p:cNvSpPr>
            <a:spLocks noGrp="1"/>
          </p:cNvSpPr>
          <p:nvPr>
            <p:ph idx="1"/>
          </p:nvPr>
        </p:nvSpPr>
        <p:spPr>
          <a:xfrm>
            <a:off x="150813" y="1450975"/>
            <a:ext cx="8512175" cy="4978400"/>
          </a:xfrm>
        </p:spPr>
        <p:txBody>
          <a:bodyPr rtlCol="0">
            <a:noAutofit/>
          </a:bodyPr>
          <a:lstStyle/>
          <a:p>
            <a:pPr marL="457200" lvl="1" indent="0" eaLnBrk="1" fontAlgn="auto" hangingPunct="1">
              <a:spcAft>
                <a:spcPts val="0"/>
              </a:spcAft>
              <a:buFontTx/>
              <a:buNone/>
              <a:defRPr/>
            </a:pPr>
            <a:r>
              <a:rPr lang="en-US" sz="1800" dirty="0"/>
              <a:t>Problem 1:</a:t>
            </a:r>
          </a:p>
          <a:p>
            <a:pPr marL="457200" lvl="1" indent="0" eaLnBrk="1" fontAlgn="auto" hangingPunct="1">
              <a:spcAft>
                <a:spcPts val="0"/>
              </a:spcAft>
              <a:buFontTx/>
              <a:buNone/>
              <a:defRPr/>
            </a:pPr>
            <a:endParaRPr lang="en-US" sz="1800" dirty="0"/>
          </a:p>
          <a:p>
            <a:pPr marL="457200" lvl="1" indent="0" eaLnBrk="1" fontAlgn="auto" hangingPunct="1">
              <a:spcAft>
                <a:spcPts val="0"/>
              </a:spcAft>
              <a:buFontTx/>
              <a:buNone/>
              <a:defRPr/>
            </a:pPr>
            <a:r>
              <a:rPr lang="en-US" sz="1800" dirty="0"/>
              <a:t>Choose between the following two lotteries, A or B:</a:t>
            </a:r>
          </a:p>
          <a:p>
            <a:pPr marL="1371600" lvl="2" indent="-457200" eaLnBrk="1" fontAlgn="auto" hangingPunct="1">
              <a:spcAft>
                <a:spcPts val="0"/>
              </a:spcAft>
              <a:buClr>
                <a:schemeClr val="accent3"/>
              </a:buClr>
              <a:buFontTx/>
              <a:buAutoNum type="alphaUcPeriod"/>
              <a:defRPr/>
            </a:pPr>
            <a:endParaRPr lang="en-US" sz="1800" dirty="0"/>
          </a:p>
          <a:p>
            <a:pPr marL="1371600" lvl="2" indent="-457200" eaLnBrk="1" fontAlgn="auto" hangingPunct="1">
              <a:spcAft>
                <a:spcPts val="0"/>
              </a:spcAft>
              <a:buClr>
                <a:schemeClr val="accent3"/>
              </a:buClr>
              <a:buFont typeface="Arial Unicode MS" panose="020B0604020202020204" pitchFamily="34" charset="-128"/>
              <a:buNone/>
              <a:defRPr/>
            </a:pPr>
            <a:r>
              <a:rPr lang="en-US" sz="1800" dirty="0"/>
              <a:t>A:	you win 2,500 euro with a probability of .33; you win 2,400 euro with a probability of .66; you win nothing with a probability of .01;</a:t>
            </a:r>
          </a:p>
          <a:p>
            <a:pPr marL="1371600" lvl="2" indent="-457200" eaLnBrk="1" fontAlgn="auto" hangingPunct="1">
              <a:spcAft>
                <a:spcPts val="0"/>
              </a:spcAft>
              <a:buClr>
                <a:schemeClr val="accent3"/>
              </a:buClr>
              <a:buFontTx/>
              <a:buAutoNum type="alphaUcPeriod"/>
              <a:defRPr/>
            </a:pPr>
            <a:endParaRPr lang="en-US" sz="1800" dirty="0"/>
          </a:p>
          <a:p>
            <a:pPr marL="1371600" lvl="2" indent="-457200" eaLnBrk="1" fontAlgn="auto" hangingPunct="1">
              <a:spcAft>
                <a:spcPts val="0"/>
              </a:spcAft>
              <a:buClr>
                <a:schemeClr val="accent3"/>
              </a:buClr>
              <a:buFont typeface="Arial Unicode MS" panose="020B0604020202020204" pitchFamily="34" charset="-128"/>
              <a:buNone/>
              <a:defRPr/>
            </a:pPr>
            <a:r>
              <a:rPr lang="en-US" sz="1800" dirty="0"/>
              <a:t>B:	you win 2,400 euro with certainty.</a:t>
            </a:r>
          </a:p>
          <a:p>
            <a:pPr marL="1371600" lvl="2" indent="-457200" eaLnBrk="1" fontAlgn="auto" hangingPunct="1">
              <a:spcAft>
                <a:spcPts val="0"/>
              </a:spcAft>
              <a:buClr>
                <a:schemeClr val="accent3"/>
              </a:buClr>
              <a:buFont typeface="Arial Unicode MS" panose="020B0604020202020204" pitchFamily="34" charset="-128"/>
              <a:buNone/>
              <a:defRPr/>
            </a:pPr>
            <a:endParaRPr lang="en-US" sz="1800" dirty="0"/>
          </a:p>
        </p:txBody>
      </p:sp>
      <p:sp>
        <p:nvSpPr>
          <p:cNvPr id="3789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7CED8E12-CAF2-F843-B7DA-F3F16B26CEBD}" type="slidenum">
              <a:rPr lang="en-US" altLang="it-IT" b="0"/>
              <a:pPr>
                <a:spcBef>
                  <a:spcPct val="0"/>
                </a:spcBef>
                <a:buFontTx/>
                <a:buNone/>
              </a:pPr>
              <a:t>26</a:t>
            </a:fld>
            <a:endParaRPr lang="en-US" altLang="it-IT"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73050" y="1449388"/>
            <a:ext cx="8788400" cy="4624387"/>
          </a:xfrm>
        </p:spPr>
        <p:txBody>
          <a:bodyPr/>
          <a:lstStyle/>
          <a:p>
            <a:pPr eaLnBrk="1" hangingPunct="1">
              <a:buFontTx/>
              <a:buNone/>
              <a:defRPr/>
            </a:pPr>
            <a:r>
              <a:rPr lang="en-US" b="0" dirty="0"/>
              <a:t>	Problem 2: </a:t>
            </a:r>
          </a:p>
          <a:p>
            <a:pPr eaLnBrk="1" hangingPunct="1">
              <a:buFontTx/>
              <a:buNone/>
              <a:defRPr/>
            </a:pPr>
            <a:endParaRPr lang="en-US" b="0" dirty="0"/>
          </a:p>
          <a:p>
            <a:pPr marL="342900" lvl="1" indent="-342900" eaLnBrk="1" hangingPunct="1">
              <a:buFont typeface="Arial Unicode MS" panose="020B0604020202020204" pitchFamily="34" charset="-128"/>
              <a:buNone/>
              <a:defRPr/>
            </a:pPr>
            <a:r>
              <a:rPr lang="en-US" dirty="0"/>
              <a:t>	</a:t>
            </a:r>
            <a:r>
              <a:rPr lang="en-US" sz="1800" dirty="0"/>
              <a:t>Choose between the following two lotteries, C or D:</a:t>
            </a:r>
          </a:p>
          <a:p>
            <a:pPr eaLnBrk="1" hangingPunct="1">
              <a:buFontTx/>
              <a:buNone/>
              <a:defRPr/>
            </a:pPr>
            <a:endParaRPr lang="en-US" b="0" dirty="0"/>
          </a:p>
          <a:p>
            <a:pPr marL="457200" lvl="1" indent="0" eaLnBrk="1" hangingPunct="1">
              <a:buFontTx/>
              <a:buNone/>
              <a:defRPr/>
            </a:pPr>
            <a:r>
              <a:rPr lang="en-US" sz="1800" dirty="0"/>
              <a:t>	C:  	you win 2,500 euro with a probability of .33; you win nothing 			with a probability of .67;</a:t>
            </a:r>
          </a:p>
          <a:p>
            <a:pPr marL="457200" lvl="1" indent="0" eaLnBrk="1" hangingPunct="1">
              <a:buFontTx/>
              <a:buNone/>
              <a:defRPr/>
            </a:pPr>
            <a:endParaRPr lang="en-US" sz="1800" dirty="0"/>
          </a:p>
          <a:p>
            <a:pPr marL="457200" lvl="1" indent="0" eaLnBrk="1" hangingPunct="1">
              <a:buFontTx/>
              <a:buNone/>
              <a:defRPr/>
            </a:pPr>
            <a:r>
              <a:rPr lang="en-US" sz="1800" dirty="0"/>
              <a:t>	D:	you win 2,400 euro with a probability of .34; you win nothing 			with a probability of .66.</a:t>
            </a:r>
          </a:p>
          <a:p>
            <a:pPr marL="457200" lvl="1" indent="0" eaLnBrk="1" hangingPunct="1">
              <a:buFontTx/>
              <a:buNone/>
              <a:defRPr/>
            </a:pPr>
            <a:r>
              <a:rPr lang="en-US" sz="1800" dirty="0"/>
              <a:t>	</a:t>
            </a:r>
          </a:p>
        </p:txBody>
      </p:sp>
      <p:sp>
        <p:nvSpPr>
          <p:cNvPr id="38915"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092ED203-F848-D946-BCF6-DA07EF89EE21}" type="slidenum">
              <a:rPr lang="en-US" altLang="it-IT" b="0"/>
              <a:pPr>
                <a:spcBef>
                  <a:spcPct val="0"/>
                </a:spcBef>
                <a:buFontTx/>
                <a:buNone/>
              </a:pPr>
              <a:t>27</a:t>
            </a:fld>
            <a:endParaRPr lang="en-US" altLang="it-IT" b="0"/>
          </a:p>
        </p:txBody>
      </p:sp>
      <p:sp>
        <p:nvSpPr>
          <p:cNvPr id="6" name="Title 1"/>
          <p:cNvSpPr txBox="1">
            <a:spLocks/>
          </p:cNvSpPr>
          <p:nvPr/>
        </p:nvSpPr>
        <p:spPr bwMode="auto">
          <a:xfrm>
            <a:off x="611188" y="439738"/>
            <a:ext cx="8016875" cy="900112"/>
          </a:xfrm>
          <a:prstGeom prst="rect">
            <a:avLst/>
          </a:prstGeom>
          <a:noFill/>
          <a:ln w="9525">
            <a:noFill/>
            <a:miter lim="800000"/>
            <a:headEnd/>
            <a:tailEnd/>
          </a:ln>
        </p:spPr>
        <p:txBody>
          <a:bodyPr anchor="ctr"/>
          <a:lstStyle/>
          <a:p>
            <a:pPr eaLnBrk="1" hangingPunct="1">
              <a:lnSpc>
                <a:spcPts val="3000"/>
              </a:lnSpc>
              <a:defRPr/>
            </a:pPr>
            <a:r>
              <a:rPr lang="en-US" sz="2400" b="0" kern="0">
                <a:latin typeface="+mj-lt"/>
                <a:ea typeface="+mj-ea"/>
                <a:cs typeface="+mj-cs"/>
              </a:rPr>
              <a:t>The Allais’ Paradox </a:t>
            </a:r>
            <a:br>
              <a:rPr lang="en-US" sz="2400" b="0" kern="0">
                <a:latin typeface="+mj-lt"/>
                <a:ea typeface="+mj-ea"/>
                <a:cs typeface="+mj-cs"/>
              </a:rPr>
            </a:br>
            <a:endParaRPr lang="en-US" sz="2400" b="0" kern="0" dirty="0">
              <a:latin typeface="+mj-lt"/>
              <a:ea typeface="+mj-ea"/>
              <a:cs typeface="+mj-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11188" y="439738"/>
            <a:ext cx="8016875" cy="900112"/>
          </a:xfrm>
        </p:spPr>
        <p:txBody>
          <a:bodyPr/>
          <a:lstStyle/>
          <a:p>
            <a:pPr eaLnBrk="1" hangingPunct="1"/>
            <a:r>
              <a:rPr lang="en-US" altLang="it-IT" sz="2400"/>
              <a:t>The Allais’ Paradox</a:t>
            </a:r>
            <a:br>
              <a:rPr lang="en-US" altLang="it-IT" sz="2400"/>
            </a:br>
            <a:endParaRPr lang="en-US" altLang="it-IT" sz="2400"/>
          </a:p>
        </p:txBody>
      </p:sp>
      <p:sp>
        <p:nvSpPr>
          <p:cNvPr id="10" name="Content Placeholder 2"/>
          <p:cNvSpPr>
            <a:spLocks noGrp="1"/>
          </p:cNvSpPr>
          <p:nvPr>
            <p:ph idx="1"/>
          </p:nvPr>
        </p:nvSpPr>
        <p:spPr>
          <a:xfrm>
            <a:off x="163513" y="1231900"/>
            <a:ext cx="8980487" cy="4978400"/>
          </a:xfrm>
        </p:spPr>
        <p:txBody>
          <a:bodyPr rtlCol="0">
            <a:noAutofit/>
          </a:bodyPr>
          <a:lstStyle/>
          <a:p>
            <a:pPr marL="457200" lvl="1" indent="0" eaLnBrk="1" fontAlgn="auto" hangingPunct="1">
              <a:spcAft>
                <a:spcPts val="0"/>
              </a:spcAft>
              <a:buFontTx/>
              <a:buNone/>
              <a:defRPr/>
            </a:pPr>
            <a:r>
              <a:rPr lang="en-US" sz="1800" dirty="0"/>
              <a:t>Problem 1:</a:t>
            </a:r>
          </a:p>
          <a:p>
            <a:pPr marL="457200" lvl="1" indent="0" eaLnBrk="1" fontAlgn="auto" hangingPunct="1">
              <a:spcAft>
                <a:spcPts val="0"/>
              </a:spcAft>
              <a:buFontTx/>
              <a:buNone/>
              <a:defRPr/>
            </a:pPr>
            <a:endParaRPr lang="en-US" sz="1400" dirty="0"/>
          </a:p>
          <a:p>
            <a:pPr marL="457200" lvl="1" indent="0" eaLnBrk="1" fontAlgn="auto" hangingPunct="1">
              <a:spcAft>
                <a:spcPts val="0"/>
              </a:spcAft>
              <a:buFontTx/>
              <a:buNone/>
              <a:defRPr/>
            </a:pPr>
            <a:r>
              <a:rPr lang="en-US" sz="1800" dirty="0"/>
              <a:t>Choose between the following two lotteries, A or B:</a:t>
            </a:r>
          </a:p>
          <a:p>
            <a:pPr marL="1371600" lvl="2" indent="-457200" eaLnBrk="1" fontAlgn="auto" hangingPunct="1">
              <a:spcAft>
                <a:spcPts val="0"/>
              </a:spcAft>
              <a:buClr>
                <a:schemeClr val="accent3"/>
              </a:buClr>
              <a:buFontTx/>
              <a:buAutoNum type="alphaUcPeriod"/>
              <a:defRPr/>
            </a:pPr>
            <a:endParaRPr lang="en-US" sz="1400" dirty="0"/>
          </a:p>
          <a:p>
            <a:pPr marL="1371600" lvl="2" indent="-457200" eaLnBrk="1" fontAlgn="auto" hangingPunct="1">
              <a:spcAft>
                <a:spcPts val="0"/>
              </a:spcAft>
              <a:buClr>
                <a:schemeClr val="accent3"/>
              </a:buClr>
              <a:buFont typeface="Arial Unicode MS" panose="020B0604020202020204" pitchFamily="34" charset="-128"/>
              <a:buNone/>
              <a:defRPr/>
            </a:pPr>
            <a:r>
              <a:rPr lang="en-US" sz="1800" dirty="0"/>
              <a:t>A:	you win 2,500 euro with a probability of .33; you win 2,400 euro with a probability of .66; you win nothing with a probability of .01;</a:t>
            </a:r>
          </a:p>
          <a:p>
            <a:pPr marL="1371600" lvl="2" indent="-457200" eaLnBrk="1" fontAlgn="auto" hangingPunct="1">
              <a:spcAft>
                <a:spcPts val="0"/>
              </a:spcAft>
              <a:buClr>
                <a:schemeClr val="accent3"/>
              </a:buClr>
              <a:buFontTx/>
              <a:buAutoNum type="alphaUcPeriod"/>
              <a:defRPr/>
            </a:pPr>
            <a:endParaRPr lang="en-US" sz="1400" dirty="0"/>
          </a:p>
          <a:p>
            <a:pPr marL="1371600" lvl="2" indent="-457200" eaLnBrk="1" fontAlgn="auto" hangingPunct="1">
              <a:spcAft>
                <a:spcPts val="0"/>
              </a:spcAft>
              <a:buClr>
                <a:schemeClr val="accent3"/>
              </a:buClr>
              <a:buFont typeface="Arial Unicode MS" panose="020B0604020202020204" pitchFamily="34" charset="-128"/>
              <a:buNone/>
              <a:defRPr/>
            </a:pPr>
            <a:r>
              <a:rPr lang="en-US" sz="1800" dirty="0"/>
              <a:t>B:	you win 2,400 euro with certainty.</a:t>
            </a:r>
          </a:p>
          <a:p>
            <a:pPr marL="1371600" lvl="2" indent="-457200" eaLnBrk="1" fontAlgn="auto" hangingPunct="1">
              <a:spcAft>
                <a:spcPts val="0"/>
              </a:spcAft>
              <a:buClr>
                <a:schemeClr val="accent3"/>
              </a:buClr>
              <a:buFont typeface="Arial Unicode MS" panose="020B0604020202020204" pitchFamily="34" charset="-128"/>
              <a:buNone/>
              <a:defRPr/>
            </a:pPr>
            <a:endParaRPr lang="en-US" sz="1400" dirty="0"/>
          </a:p>
          <a:p>
            <a:pPr marL="1371600" lvl="2" indent="-457200" eaLnBrk="1" fontAlgn="auto" hangingPunct="1">
              <a:spcAft>
                <a:spcPts val="0"/>
              </a:spcAft>
              <a:buClr>
                <a:schemeClr val="accent3"/>
              </a:buClr>
              <a:buFont typeface="Arial Unicode MS" panose="020B0604020202020204" pitchFamily="34" charset="-128"/>
              <a:buNone/>
              <a:defRPr/>
            </a:pPr>
            <a:r>
              <a:rPr lang="en-US" sz="1800" dirty="0"/>
              <a:t>Out of 72 people, 18% chose A and 82% chose B.</a:t>
            </a:r>
          </a:p>
          <a:p>
            <a:pPr marL="914400" lvl="2" indent="0" eaLnBrk="1" fontAlgn="auto" hangingPunct="1">
              <a:spcAft>
                <a:spcPts val="0"/>
              </a:spcAft>
              <a:buClr>
                <a:schemeClr val="accent3"/>
              </a:buClr>
              <a:buFontTx/>
              <a:buNone/>
              <a:defRPr/>
            </a:pPr>
            <a:endParaRPr lang="en-US" sz="1400" dirty="0"/>
          </a:p>
          <a:p>
            <a:pPr marL="914400" lvl="2" indent="0" eaLnBrk="1" fontAlgn="auto" hangingPunct="1">
              <a:spcAft>
                <a:spcPts val="0"/>
              </a:spcAft>
              <a:buClr>
                <a:schemeClr val="accent3"/>
              </a:buClr>
              <a:buFontTx/>
              <a:buNone/>
              <a:defRPr/>
            </a:pPr>
            <a:r>
              <a:rPr lang="en-US" sz="1800" dirty="0"/>
              <a:t>People prefer certainty in this situation: </a:t>
            </a:r>
          </a:p>
          <a:p>
            <a:pPr marL="914400" lvl="2" indent="0" eaLnBrk="1" fontAlgn="auto" hangingPunct="1">
              <a:spcAft>
                <a:spcPts val="0"/>
              </a:spcAft>
              <a:buClr>
                <a:schemeClr val="accent3"/>
              </a:buClr>
              <a:buFontTx/>
              <a:buNone/>
              <a:defRPr/>
            </a:pPr>
            <a:endParaRPr lang="en-US" sz="1400" dirty="0"/>
          </a:p>
          <a:p>
            <a:pPr marL="914400" lvl="2" indent="0" eaLnBrk="1" fontAlgn="auto" hangingPunct="1">
              <a:spcAft>
                <a:spcPts val="0"/>
              </a:spcAft>
              <a:buClr>
                <a:schemeClr val="accent3"/>
              </a:buClr>
              <a:buFontTx/>
              <a:buNone/>
              <a:defRPr/>
            </a:pPr>
            <a:r>
              <a:rPr lang="en-US" sz="1800" dirty="0"/>
              <a:t>.66U(2,400) + .34U(2,400) &gt; .33U(2,500) + .66U(2,400) + .01U(0)</a:t>
            </a:r>
          </a:p>
          <a:p>
            <a:pPr marL="1371600" lvl="2" indent="-457200" eaLnBrk="1" fontAlgn="auto" hangingPunct="1">
              <a:spcAft>
                <a:spcPts val="0"/>
              </a:spcAft>
              <a:buClr>
                <a:schemeClr val="accent3"/>
              </a:buClr>
              <a:buFont typeface="Arial Unicode MS" panose="020B0604020202020204" pitchFamily="34" charset="-128"/>
              <a:buNone/>
              <a:defRPr/>
            </a:pPr>
            <a:endParaRPr lang="en-GB" sz="1400" dirty="0"/>
          </a:p>
          <a:p>
            <a:pPr marL="457200" lvl="1" indent="0" algn="just" eaLnBrk="1" hangingPunct="1">
              <a:buClr>
                <a:schemeClr val="accent3"/>
              </a:buClr>
              <a:buFont typeface="Arial Unicode MS" panose="020B0604020202020204" pitchFamily="34" charset="-128"/>
              <a:buNone/>
              <a:defRPr/>
            </a:pPr>
            <a:r>
              <a:rPr lang="en-US" sz="1800" dirty="0"/>
              <a:t>Thus, by the independence axiom, .66U(2,400) should not affect the choice between A and B.</a:t>
            </a:r>
          </a:p>
          <a:p>
            <a:pPr marL="1371600" lvl="2" indent="-457200" eaLnBrk="1" fontAlgn="auto" hangingPunct="1">
              <a:spcAft>
                <a:spcPts val="0"/>
              </a:spcAft>
              <a:buClr>
                <a:schemeClr val="accent3"/>
              </a:buClr>
              <a:buFont typeface="Arial Unicode MS" panose="020B0604020202020204" pitchFamily="34" charset="-128"/>
              <a:buNone/>
              <a:defRPr/>
            </a:pPr>
            <a:endParaRPr lang="en-US" sz="1800" dirty="0"/>
          </a:p>
        </p:txBody>
      </p:sp>
      <p:sp>
        <p:nvSpPr>
          <p:cNvPr id="3994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AA79070F-F8B8-B640-9D69-F5C618848E9D}" type="slidenum">
              <a:rPr lang="en-US" altLang="it-IT" b="0"/>
              <a:pPr>
                <a:spcBef>
                  <a:spcPct val="0"/>
                </a:spcBef>
                <a:buFontTx/>
                <a:buNone/>
              </a:pPr>
              <a:t>28</a:t>
            </a:fld>
            <a:endParaRPr lang="en-US" altLang="it-IT"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it-IT" sz="2400"/>
              <a:t>What do we talk about?</a:t>
            </a:r>
            <a:r>
              <a:rPr lang="en-US" altLang="it-IT"/>
              <a:t> </a:t>
            </a:r>
            <a:endParaRPr lang="it-IT" altLang="it-IT"/>
          </a:p>
        </p:txBody>
      </p:sp>
      <p:sp>
        <p:nvSpPr>
          <p:cNvPr id="9219" name="Rectangle 3"/>
          <p:cNvSpPr>
            <a:spLocks noGrp="1" noChangeArrowheads="1"/>
          </p:cNvSpPr>
          <p:nvPr>
            <p:ph type="body" idx="1"/>
          </p:nvPr>
        </p:nvSpPr>
        <p:spPr>
          <a:xfrm>
            <a:off x="28575" y="1258888"/>
            <a:ext cx="9013825" cy="5126037"/>
          </a:xfrm>
        </p:spPr>
        <p:txBody>
          <a:bodyPr/>
          <a:lstStyle/>
          <a:p>
            <a:pPr algn="just">
              <a:buFontTx/>
              <a:buNone/>
            </a:pPr>
            <a:r>
              <a:rPr lang="it-IT" altLang="it-IT" b="0"/>
              <a:t>	We focus on two main research questions in experimental economics that are related to the theory of choice under uncertainty:</a:t>
            </a:r>
          </a:p>
          <a:p>
            <a:pPr algn="just">
              <a:buFontTx/>
              <a:buNone/>
            </a:pPr>
            <a:endParaRPr lang="it-IT" altLang="it-IT" b="0"/>
          </a:p>
          <a:p>
            <a:pPr algn="just">
              <a:buFontTx/>
              <a:buNone/>
            </a:pPr>
            <a:r>
              <a:rPr lang="it-IT" altLang="it-IT" b="0"/>
              <a:t>		Q.1.	Does Expected Utility Theory really work?</a:t>
            </a:r>
          </a:p>
          <a:p>
            <a:pPr algn="just">
              <a:buFontTx/>
              <a:buAutoNum type="arabicPeriod"/>
            </a:pPr>
            <a:endParaRPr lang="it-IT" altLang="it-IT" b="0"/>
          </a:p>
          <a:p>
            <a:pPr algn="just">
              <a:buFontTx/>
              <a:buNone/>
            </a:pPr>
            <a:r>
              <a:rPr lang="it-IT" altLang="it-IT" b="0"/>
              <a:t>		Q.2.	How to measure risk attitude?</a:t>
            </a:r>
          </a:p>
          <a:p>
            <a:pPr algn="just">
              <a:buFontTx/>
              <a:buNone/>
            </a:pPr>
            <a:endParaRPr lang="en-US" altLang="it-IT" b="0"/>
          </a:p>
          <a:p>
            <a:pPr algn="just">
              <a:buFontTx/>
              <a:buNone/>
            </a:pPr>
            <a:r>
              <a:rPr lang="en-US" altLang="it-IT" b="0"/>
              <a:t>	We will briefly shed light on both these topics…</a:t>
            </a:r>
          </a:p>
          <a:p>
            <a:pPr algn="just">
              <a:buFontTx/>
              <a:buNone/>
            </a:pPr>
            <a:endParaRPr lang="en-US" altLang="it-IT" b="0"/>
          </a:p>
        </p:txBody>
      </p:sp>
      <p:sp>
        <p:nvSpPr>
          <p:cNvPr id="922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85DB437F-EBE0-884A-B5C3-BD05167DEB1A}" type="slidenum">
              <a:rPr lang="en-US" altLang="it-IT" b="0"/>
              <a:pPr>
                <a:spcBef>
                  <a:spcPct val="0"/>
                </a:spcBef>
                <a:buFontTx/>
                <a:buNone/>
              </a:pPr>
              <a:t>2</a:t>
            </a:fld>
            <a:endParaRPr lang="en-US" altLang="it-IT"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76225" y="1244600"/>
            <a:ext cx="8677275" cy="5141913"/>
          </a:xfrm>
        </p:spPr>
        <p:txBody>
          <a:bodyPr/>
          <a:lstStyle/>
          <a:p>
            <a:pPr algn="just" eaLnBrk="1" hangingPunct="1">
              <a:buFontTx/>
              <a:buNone/>
              <a:defRPr/>
            </a:pPr>
            <a:r>
              <a:rPr lang="en-US" b="0" dirty="0"/>
              <a:t>	Problem 2: </a:t>
            </a:r>
          </a:p>
          <a:p>
            <a:pPr algn="just" eaLnBrk="1" hangingPunct="1">
              <a:buFontTx/>
              <a:buNone/>
              <a:defRPr/>
            </a:pPr>
            <a:endParaRPr lang="en-US" sz="1600" b="0" dirty="0"/>
          </a:p>
          <a:p>
            <a:pPr marL="342900" lvl="1" indent="-342900" algn="just" eaLnBrk="1" hangingPunct="1">
              <a:buFont typeface="Arial Unicode MS" panose="020B0604020202020204" pitchFamily="34" charset="-128"/>
              <a:buNone/>
              <a:defRPr/>
            </a:pPr>
            <a:r>
              <a:rPr lang="en-US" dirty="0"/>
              <a:t>	</a:t>
            </a:r>
            <a:r>
              <a:rPr lang="en-US" sz="1800" dirty="0"/>
              <a:t>Choose between the following two lotteries, C or D:</a:t>
            </a:r>
          </a:p>
          <a:p>
            <a:pPr algn="just" eaLnBrk="1" hangingPunct="1">
              <a:buFontTx/>
              <a:buNone/>
              <a:defRPr/>
            </a:pPr>
            <a:endParaRPr lang="en-US" sz="1600" b="0" dirty="0"/>
          </a:p>
          <a:p>
            <a:pPr marL="457200" lvl="1" indent="0" algn="just" eaLnBrk="1" hangingPunct="1">
              <a:buFontTx/>
              <a:buNone/>
              <a:defRPr/>
            </a:pPr>
            <a:r>
              <a:rPr lang="en-US" sz="1800" dirty="0"/>
              <a:t>	 C:  	you win 2,500 euro with a probability of .33; you win nothing 			with a probability of .67;</a:t>
            </a:r>
          </a:p>
          <a:p>
            <a:pPr marL="457200" lvl="1" indent="0" algn="just" eaLnBrk="1" hangingPunct="1">
              <a:buFontTx/>
              <a:buNone/>
              <a:defRPr/>
            </a:pPr>
            <a:endParaRPr lang="en-US" dirty="0"/>
          </a:p>
          <a:p>
            <a:pPr marL="457200" lvl="1" indent="0" algn="just" eaLnBrk="1" hangingPunct="1">
              <a:buFontTx/>
              <a:buNone/>
              <a:defRPr/>
            </a:pPr>
            <a:r>
              <a:rPr lang="en-US" sz="1800" dirty="0"/>
              <a:t>	D:	you win 2,400 euro with a probability of .34; you win nothing 			with a probability of .66.</a:t>
            </a:r>
          </a:p>
          <a:p>
            <a:pPr marL="457200" lvl="1" indent="0" algn="just" eaLnBrk="1" hangingPunct="1">
              <a:buFontTx/>
              <a:buNone/>
              <a:defRPr/>
            </a:pPr>
            <a:endParaRPr lang="en-US" dirty="0"/>
          </a:p>
          <a:p>
            <a:pPr marL="457200" lvl="1" indent="0" algn="just" eaLnBrk="1" hangingPunct="1">
              <a:buFontTx/>
              <a:buNone/>
              <a:defRPr/>
            </a:pPr>
            <a:r>
              <a:rPr lang="en-US" sz="1800" dirty="0"/>
              <a:t>	Out of 72 people, 83% chose C and 17% chose D.</a:t>
            </a:r>
          </a:p>
          <a:p>
            <a:pPr marL="457200" lvl="1" indent="0" algn="just" eaLnBrk="1" hangingPunct="1">
              <a:buFontTx/>
              <a:buNone/>
              <a:defRPr/>
            </a:pPr>
            <a:endParaRPr lang="en-US" dirty="0"/>
          </a:p>
          <a:p>
            <a:pPr marL="457200" lvl="1" indent="0" algn="just" eaLnBrk="1" hangingPunct="1">
              <a:buFontTx/>
              <a:buNone/>
              <a:defRPr/>
            </a:pPr>
            <a:r>
              <a:rPr lang="en-US" sz="1800" dirty="0"/>
              <a:t>	.33U(2,500) + .66U(0) + .01U(0) &gt; .34U(2,400) + .66U(0)</a:t>
            </a:r>
          </a:p>
          <a:p>
            <a:pPr marL="457200" lvl="1" indent="0" algn="just" eaLnBrk="1" hangingPunct="1">
              <a:buFontTx/>
              <a:buNone/>
              <a:defRPr/>
            </a:pPr>
            <a:endParaRPr lang="en-US" dirty="0"/>
          </a:p>
          <a:p>
            <a:pPr marL="457200" lvl="1" indent="0" algn="just" eaLnBrk="1" hangingPunct="1">
              <a:buFont typeface="Arial Unicode MS" panose="020B0604020202020204" pitchFamily="34" charset="-128"/>
              <a:buNone/>
              <a:defRPr/>
            </a:pPr>
            <a:r>
              <a:rPr lang="en-US" sz="1800" dirty="0"/>
              <a:t>Thus, by the independence axiom, .66U(0) should not affect the choice between C and D.</a:t>
            </a:r>
          </a:p>
          <a:p>
            <a:pPr marL="457200" lvl="1" indent="0" algn="just" eaLnBrk="1" hangingPunct="1">
              <a:buFontTx/>
              <a:buNone/>
              <a:defRPr/>
            </a:pPr>
            <a:endParaRPr lang="en-US" sz="1800" dirty="0"/>
          </a:p>
        </p:txBody>
      </p:sp>
      <p:sp>
        <p:nvSpPr>
          <p:cNvPr id="6" name="Title 1"/>
          <p:cNvSpPr txBox="1">
            <a:spLocks/>
          </p:cNvSpPr>
          <p:nvPr/>
        </p:nvSpPr>
        <p:spPr bwMode="auto">
          <a:xfrm>
            <a:off x="611188" y="439738"/>
            <a:ext cx="8016875" cy="900112"/>
          </a:xfrm>
          <a:prstGeom prst="rect">
            <a:avLst/>
          </a:prstGeom>
          <a:noFill/>
          <a:ln w="9525">
            <a:noFill/>
            <a:miter lim="800000"/>
            <a:headEnd/>
            <a:tailEnd/>
          </a:ln>
        </p:spPr>
        <p:txBody>
          <a:bodyPr anchor="ctr"/>
          <a:lstStyle/>
          <a:p>
            <a:pPr eaLnBrk="1" hangingPunct="1">
              <a:lnSpc>
                <a:spcPts val="3000"/>
              </a:lnSpc>
              <a:defRPr/>
            </a:pPr>
            <a:r>
              <a:rPr lang="en-US" sz="2400" b="0" kern="0">
                <a:latin typeface="+mj-lt"/>
                <a:ea typeface="+mj-ea"/>
                <a:cs typeface="+mj-cs"/>
              </a:rPr>
              <a:t>The Allais’ Paradox</a:t>
            </a:r>
            <a:br>
              <a:rPr lang="en-US" sz="2400" b="0" kern="0">
                <a:latin typeface="+mj-lt"/>
                <a:ea typeface="+mj-ea"/>
                <a:cs typeface="+mj-cs"/>
              </a:rPr>
            </a:br>
            <a:endParaRPr lang="en-US" sz="2400" b="0" kern="0" dirty="0">
              <a:latin typeface="+mj-lt"/>
              <a:ea typeface="+mj-ea"/>
              <a:cs typeface="+mj-cs"/>
            </a:endParaRPr>
          </a:p>
        </p:txBody>
      </p:sp>
      <p:sp>
        <p:nvSpPr>
          <p:cNvPr id="4198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198A0C1B-B328-204F-8EA9-A0468E8B4A78}" type="slidenum">
              <a:rPr lang="en-US" altLang="it-IT" b="0"/>
              <a:pPr>
                <a:spcBef>
                  <a:spcPct val="0"/>
                </a:spcBef>
                <a:buFontTx/>
                <a:buNone/>
              </a:pPr>
              <a:t>29</a:t>
            </a:fld>
            <a:endParaRPr lang="en-US" altLang="it-IT"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82550" y="1189038"/>
            <a:ext cx="9061450" cy="5053012"/>
          </a:xfrm>
        </p:spPr>
        <p:txBody>
          <a:bodyPr/>
          <a:lstStyle/>
          <a:p>
            <a:pPr marL="0" indent="0" eaLnBrk="1" hangingPunct="1">
              <a:buFontTx/>
              <a:buNone/>
            </a:pPr>
            <a:r>
              <a:rPr lang="en-US" altLang="it-IT" b="0" dirty="0"/>
              <a:t>The first preference implies:</a:t>
            </a:r>
          </a:p>
          <a:p>
            <a:pPr marL="0" indent="0" eaLnBrk="1" hangingPunct="1">
              <a:buFontTx/>
              <a:buNone/>
            </a:pPr>
            <a:endParaRPr lang="en-US" altLang="it-IT" sz="1200" b="0" dirty="0"/>
          </a:p>
          <a:p>
            <a:pPr marL="0" indent="0" eaLnBrk="1" hangingPunct="1">
              <a:buFontTx/>
              <a:buNone/>
            </a:pPr>
            <a:r>
              <a:rPr lang="en-US" altLang="it-IT" sz="1600" b="0" dirty="0"/>
              <a:t>.34U(2,400) &gt; .33U(2,500) +. 01U(0)</a:t>
            </a:r>
          </a:p>
          <a:p>
            <a:pPr marL="0" indent="0" eaLnBrk="1" hangingPunct="1">
              <a:buFontTx/>
              <a:buNone/>
            </a:pPr>
            <a:endParaRPr lang="en-US" altLang="it-IT" sz="1200" b="0" dirty="0"/>
          </a:p>
          <a:p>
            <a:pPr marL="0" indent="0" eaLnBrk="1" hangingPunct="1">
              <a:buFontTx/>
              <a:buNone/>
            </a:pPr>
            <a:r>
              <a:rPr lang="en-US" altLang="it-IT" b="0" dirty="0"/>
              <a:t>The second preference implies the reverse inequality: </a:t>
            </a:r>
          </a:p>
          <a:p>
            <a:pPr marL="0" indent="0" eaLnBrk="1" hangingPunct="1">
              <a:buFontTx/>
              <a:buNone/>
            </a:pPr>
            <a:endParaRPr lang="en-US" altLang="it-IT" sz="1400" b="0" dirty="0"/>
          </a:p>
          <a:p>
            <a:pPr marL="0" indent="0" eaLnBrk="1" hangingPunct="1">
              <a:buFontTx/>
              <a:buNone/>
            </a:pPr>
            <a:r>
              <a:rPr lang="en-US" altLang="it-IT" sz="1600" b="0" dirty="0"/>
              <a:t>.34U(2,400) &lt; .33U(2,500) +. 01U(0)</a:t>
            </a:r>
          </a:p>
          <a:p>
            <a:pPr marL="0" indent="0" eaLnBrk="1" hangingPunct="1">
              <a:buFontTx/>
              <a:buNone/>
            </a:pPr>
            <a:endParaRPr lang="en-US" altLang="it-IT" sz="1400" b="0" dirty="0"/>
          </a:p>
          <a:p>
            <a:pPr marL="0" indent="0" eaLnBrk="1" hangingPunct="1">
              <a:buFontTx/>
              <a:buNone/>
            </a:pPr>
            <a:endParaRPr lang="en-US" altLang="it-IT" b="0" dirty="0"/>
          </a:p>
          <a:p>
            <a:pPr marL="0" indent="0" eaLnBrk="1" hangingPunct="1">
              <a:buFontTx/>
              <a:buNone/>
            </a:pPr>
            <a:r>
              <a:rPr lang="en-US" altLang="it-IT" b="0" dirty="0"/>
              <a:t>… thus, the result is a violation of the STRONG INDEPENDENCE AXIOM.</a:t>
            </a:r>
          </a:p>
          <a:p>
            <a:pPr marL="0" indent="0" eaLnBrk="1" hangingPunct="1">
              <a:buFontTx/>
              <a:buNone/>
            </a:pPr>
            <a:endParaRPr lang="en-US" altLang="it-IT" sz="1200" b="0" dirty="0"/>
          </a:p>
          <a:p>
            <a:pPr marL="0" indent="0" eaLnBrk="1" hangingPunct="1">
              <a:buFontTx/>
              <a:buNone/>
            </a:pPr>
            <a:endParaRPr lang="en-US" altLang="it-IT" sz="1200" b="0" dirty="0"/>
          </a:p>
          <a:p>
            <a:pPr marL="0" indent="0" eaLnBrk="1" hangingPunct="1">
              <a:buFontTx/>
              <a:buNone/>
            </a:pPr>
            <a:r>
              <a:rPr lang="en-US" altLang="it-IT" b="0" dirty="0"/>
              <a:t>Explanation of </a:t>
            </a:r>
            <a:r>
              <a:rPr lang="en-US" altLang="it-IT" b="0" dirty="0" err="1"/>
              <a:t>Kahnemann</a:t>
            </a:r>
            <a:r>
              <a:rPr lang="en-US" altLang="it-IT" b="0" dirty="0"/>
              <a:t> and Tversky: </a:t>
            </a:r>
          </a:p>
          <a:p>
            <a:pPr marL="0" indent="0" eaLnBrk="1" hangingPunct="1">
              <a:buFontTx/>
              <a:buNone/>
            </a:pPr>
            <a:endParaRPr lang="en-US" altLang="it-IT" sz="1200" b="0" dirty="0"/>
          </a:p>
          <a:p>
            <a:pPr marL="0" indent="0" eaLnBrk="1" hangingPunct="1">
              <a:buFontTx/>
              <a:buNone/>
            </a:pPr>
            <a:r>
              <a:rPr lang="en-US" altLang="it-IT" b="0" i="1" dirty="0"/>
              <a:t>“Evidently, this change produces a greater reduction in desirability when it alters the character of the prospect from a sure gain to a probable one, than when both the original and reduced prospects are uncertain.”</a:t>
            </a:r>
          </a:p>
          <a:p>
            <a:pPr marL="0" indent="0" eaLnBrk="1" hangingPunct="1">
              <a:buFontTx/>
              <a:buNone/>
            </a:pPr>
            <a:endParaRPr lang="en-US" altLang="it-IT" b="0" dirty="0"/>
          </a:p>
        </p:txBody>
      </p:sp>
      <p:sp>
        <p:nvSpPr>
          <p:cNvPr id="43011" name="Title 1"/>
          <p:cNvSpPr>
            <a:spLocks noGrp="1"/>
          </p:cNvSpPr>
          <p:nvPr>
            <p:ph type="title"/>
          </p:nvPr>
        </p:nvSpPr>
        <p:spPr>
          <a:xfrm>
            <a:off x="611188" y="439738"/>
            <a:ext cx="8016875" cy="900112"/>
          </a:xfrm>
        </p:spPr>
        <p:txBody>
          <a:bodyPr/>
          <a:lstStyle/>
          <a:p>
            <a:pPr eaLnBrk="1" hangingPunct="1"/>
            <a:r>
              <a:rPr lang="en-US" altLang="it-IT" sz="2400"/>
              <a:t>The Allais’ Paradox</a:t>
            </a:r>
            <a:br>
              <a:rPr lang="en-US" altLang="it-IT" sz="2400"/>
            </a:br>
            <a:endParaRPr lang="en-US" altLang="it-IT" sz="2400"/>
          </a:p>
        </p:txBody>
      </p:sp>
      <p:sp>
        <p:nvSpPr>
          <p:cNvPr id="4301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684D3951-E007-F849-8EB3-373315E4B46F}" type="slidenum">
              <a:rPr lang="en-US" altLang="it-IT" b="0"/>
              <a:pPr>
                <a:spcBef>
                  <a:spcPct val="0"/>
                </a:spcBef>
                <a:buFontTx/>
                <a:buNone/>
              </a:pPr>
              <a:t>30</a:t>
            </a:fld>
            <a:endParaRPr lang="en-US" altLang="it-IT"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it-IT" sz="2400"/>
              <a:t>Common ratio paradox</a:t>
            </a:r>
          </a:p>
        </p:txBody>
      </p:sp>
      <p:sp>
        <p:nvSpPr>
          <p:cNvPr id="44035" name="Content Placeholder 2"/>
          <p:cNvSpPr>
            <a:spLocks noGrp="1"/>
          </p:cNvSpPr>
          <p:nvPr>
            <p:ph idx="1"/>
          </p:nvPr>
        </p:nvSpPr>
        <p:spPr>
          <a:xfrm>
            <a:off x="109538" y="1273175"/>
            <a:ext cx="8897937" cy="5024438"/>
          </a:xfrm>
        </p:spPr>
        <p:txBody>
          <a:bodyPr/>
          <a:lstStyle/>
          <a:p>
            <a:pPr marL="342900" lvl="1" indent="-342900" algn="just" eaLnBrk="1" hangingPunct="1">
              <a:buFont typeface="Arial Unicode MS" charset="0"/>
              <a:buNone/>
            </a:pPr>
            <a:r>
              <a:rPr lang="en-US" altLang="it-IT"/>
              <a:t>Problem 1:</a:t>
            </a:r>
          </a:p>
          <a:p>
            <a:pPr algn="just" eaLnBrk="1" hangingPunct="1">
              <a:buFontTx/>
              <a:buNone/>
            </a:pPr>
            <a:endParaRPr lang="en-US" altLang="it-IT" sz="1600" b="0"/>
          </a:p>
          <a:p>
            <a:pPr algn="just" eaLnBrk="1" hangingPunct="1">
              <a:buFontTx/>
              <a:buNone/>
            </a:pPr>
            <a:r>
              <a:rPr lang="en-US" altLang="it-IT" sz="1600" b="0"/>
              <a:t>Choose between the following two lotteries, A or B: </a:t>
            </a:r>
          </a:p>
          <a:p>
            <a:pPr algn="just" eaLnBrk="1" hangingPunct="1">
              <a:buFontTx/>
              <a:buNone/>
            </a:pPr>
            <a:endParaRPr lang="en-US" altLang="it-IT" sz="1600" b="0"/>
          </a:p>
          <a:p>
            <a:pPr algn="just" eaLnBrk="1" hangingPunct="1">
              <a:buFontTx/>
              <a:buNone/>
            </a:pPr>
            <a:r>
              <a:rPr lang="en-US" altLang="it-IT" sz="1600" b="0"/>
              <a:t>	A. You win 4,000 euro with a probability of .80; you win nothing with a probability of .20;</a:t>
            </a:r>
          </a:p>
          <a:p>
            <a:pPr algn="just" eaLnBrk="1" hangingPunct="1">
              <a:buFontTx/>
              <a:buNone/>
            </a:pPr>
            <a:r>
              <a:rPr lang="en-US" altLang="it-IT" sz="1600" b="0"/>
              <a:t>	</a:t>
            </a:r>
          </a:p>
          <a:p>
            <a:pPr algn="just" eaLnBrk="1" hangingPunct="1">
              <a:buFontTx/>
              <a:buNone/>
            </a:pPr>
            <a:r>
              <a:rPr lang="en-US" altLang="it-IT" sz="1600" b="0"/>
              <a:t>	B. you win 3,000 euro with certainty.</a:t>
            </a:r>
          </a:p>
          <a:p>
            <a:pPr algn="just" eaLnBrk="1" hangingPunct="1">
              <a:buFontTx/>
              <a:buNone/>
            </a:pPr>
            <a:endParaRPr lang="en-US" altLang="it-IT" sz="1600" b="0"/>
          </a:p>
          <a:p>
            <a:pPr marL="342900" lvl="1" indent="-342900" algn="just" eaLnBrk="1" hangingPunct="1">
              <a:buFont typeface="Arial Unicode MS" charset="0"/>
              <a:buNone/>
            </a:pPr>
            <a:endParaRPr lang="en-US" altLang="it-IT"/>
          </a:p>
          <a:p>
            <a:pPr marL="342900" lvl="1" indent="-342900" algn="just" eaLnBrk="1" hangingPunct="1">
              <a:buFont typeface="Arial Unicode MS" charset="0"/>
              <a:buNone/>
            </a:pPr>
            <a:r>
              <a:rPr lang="en-US" altLang="it-IT"/>
              <a:t>Problem 2:</a:t>
            </a:r>
          </a:p>
          <a:p>
            <a:pPr algn="just" eaLnBrk="1" hangingPunct="1">
              <a:buFontTx/>
              <a:buNone/>
            </a:pPr>
            <a:endParaRPr lang="en-US" altLang="it-IT" sz="1600" b="0"/>
          </a:p>
          <a:p>
            <a:pPr algn="just" eaLnBrk="1" hangingPunct="1">
              <a:buFontTx/>
              <a:buNone/>
            </a:pPr>
            <a:r>
              <a:rPr lang="en-US" altLang="it-IT" sz="1600" b="0"/>
              <a:t>Choose between the following two lotteries, C or D: </a:t>
            </a:r>
          </a:p>
          <a:p>
            <a:pPr algn="just" eaLnBrk="1" hangingPunct="1">
              <a:buFontTx/>
              <a:buNone/>
            </a:pPr>
            <a:endParaRPr lang="en-US" altLang="it-IT" sz="1600" b="0"/>
          </a:p>
          <a:p>
            <a:pPr algn="just" eaLnBrk="1" hangingPunct="1">
              <a:buFontTx/>
              <a:buNone/>
            </a:pPr>
            <a:r>
              <a:rPr lang="en-US" altLang="it-IT" sz="1600" b="0"/>
              <a:t>	C. you win 4,000 euro with a probability of .20; you win nothing with a probability of .80;</a:t>
            </a:r>
          </a:p>
          <a:p>
            <a:pPr algn="just" eaLnBrk="1" hangingPunct="1">
              <a:buFontTx/>
              <a:buNone/>
            </a:pPr>
            <a:endParaRPr lang="en-US" altLang="it-IT" sz="1600" b="0"/>
          </a:p>
          <a:p>
            <a:pPr algn="just" eaLnBrk="1" hangingPunct="1">
              <a:buFontTx/>
              <a:buNone/>
            </a:pPr>
            <a:r>
              <a:rPr lang="en-US" altLang="it-IT" sz="1600" b="0"/>
              <a:t>	D. you win 3,000 euro with a probability of .25; you win nothing with a probability of .75.</a:t>
            </a:r>
          </a:p>
          <a:p>
            <a:pPr algn="just" eaLnBrk="1" hangingPunct="1"/>
            <a:endParaRPr lang="en-US" altLang="it-IT" sz="1600" b="0"/>
          </a:p>
        </p:txBody>
      </p:sp>
      <p:sp>
        <p:nvSpPr>
          <p:cNvPr id="44036"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BAE31AE6-DBE3-2D4B-A984-D27297F56687}" type="slidenum">
              <a:rPr lang="en-US" altLang="it-IT" b="0"/>
              <a:pPr>
                <a:spcBef>
                  <a:spcPct val="0"/>
                </a:spcBef>
                <a:buFontTx/>
                <a:buNone/>
              </a:pPr>
              <a:t>31</a:t>
            </a:fld>
            <a:endParaRPr lang="en-US" altLang="it-IT"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rtlCol="0">
            <a:normAutofit/>
          </a:bodyPr>
          <a:lstStyle/>
          <a:p>
            <a:pPr eaLnBrk="1" fontAlgn="auto" hangingPunct="1">
              <a:spcAft>
                <a:spcPts val="0"/>
              </a:spcAft>
              <a:buFontTx/>
              <a:buNone/>
              <a:defRPr/>
            </a:pPr>
            <a:r>
              <a:rPr lang="en-US" b="0" dirty="0"/>
              <a:t>N = 95</a:t>
            </a:r>
          </a:p>
          <a:p>
            <a:pPr eaLnBrk="1" fontAlgn="auto" hangingPunct="1">
              <a:spcAft>
                <a:spcPts val="0"/>
              </a:spcAft>
              <a:buFontTx/>
              <a:buNone/>
              <a:defRPr/>
            </a:pPr>
            <a:endParaRPr lang="en-US" b="0" dirty="0"/>
          </a:p>
          <a:p>
            <a:pPr eaLnBrk="1" fontAlgn="auto" hangingPunct="1">
              <a:spcAft>
                <a:spcPts val="0"/>
              </a:spcAft>
              <a:buFontTx/>
              <a:buNone/>
              <a:defRPr/>
            </a:pPr>
            <a:endParaRPr lang="en-US" b="0" dirty="0"/>
          </a:p>
          <a:p>
            <a:pPr eaLnBrk="1" fontAlgn="auto" hangingPunct="1">
              <a:spcAft>
                <a:spcPts val="0"/>
              </a:spcAft>
              <a:buFontTx/>
              <a:buNone/>
              <a:defRPr/>
            </a:pPr>
            <a:r>
              <a:rPr lang="en-US" b="0" dirty="0"/>
              <a:t>Between A and B: </a:t>
            </a:r>
          </a:p>
          <a:p>
            <a:pPr eaLnBrk="1" fontAlgn="auto" hangingPunct="1">
              <a:spcAft>
                <a:spcPts val="0"/>
              </a:spcAft>
              <a:buFont typeface="Arial" pitchFamily="34" charset="0"/>
              <a:buChar char="•"/>
              <a:defRPr/>
            </a:pPr>
            <a:r>
              <a:rPr lang="en-US" b="0" dirty="0"/>
              <a:t>20% choose A</a:t>
            </a:r>
          </a:p>
          <a:p>
            <a:pPr eaLnBrk="1" fontAlgn="auto" hangingPunct="1">
              <a:spcAft>
                <a:spcPts val="0"/>
              </a:spcAft>
              <a:buFont typeface="Arial" pitchFamily="34" charset="0"/>
              <a:buChar char="•"/>
              <a:defRPr/>
            </a:pPr>
            <a:r>
              <a:rPr lang="en-US" b="0" dirty="0"/>
              <a:t>80% choose B</a:t>
            </a:r>
          </a:p>
          <a:p>
            <a:pPr eaLnBrk="1" fontAlgn="auto" hangingPunct="1">
              <a:spcAft>
                <a:spcPts val="0"/>
              </a:spcAft>
              <a:buFont typeface="Arial" pitchFamily="34" charset="0"/>
              <a:buChar char="•"/>
              <a:defRPr/>
            </a:pPr>
            <a:endParaRPr lang="en-US" b="0" dirty="0"/>
          </a:p>
          <a:p>
            <a:pPr eaLnBrk="1" fontAlgn="auto" hangingPunct="1">
              <a:spcAft>
                <a:spcPts val="0"/>
              </a:spcAft>
              <a:buFontTx/>
              <a:buNone/>
              <a:defRPr/>
            </a:pPr>
            <a:endParaRPr lang="en-US" b="0" dirty="0"/>
          </a:p>
          <a:p>
            <a:pPr eaLnBrk="1" fontAlgn="auto" hangingPunct="1">
              <a:spcAft>
                <a:spcPts val="0"/>
              </a:spcAft>
              <a:buFontTx/>
              <a:buNone/>
              <a:defRPr/>
            </a:pPr>
            <a:r>
              <a:rPr lang="en-US" b="0" dirty="0"/>
              <a:t>Between C and D:</a:t>
            </a:r>
          </a:p>
          <a:p>
            <a:pPr eaLnBrk="1" fontAlgn="auto" hangingPunct="1">
              <a:spcAft>
                <a:spcPts val="0"/>
              </a:spcAft>
              <a:buFont typeface="Arial" pitchFamily="34" charset="0"/>
              <a:buChar char="•"/>
              <a:defRPr/>
            </a:pPr>
            <a:r>
              <a:rPr lang="en-US" b="0" dirty="0"/>
              <a:t>65% choose C</a:t>
            </a:r>
          </a:p>
          <a:p>
            <a:pPr eaLnBrk="1" fontAlgn="auto" hangingPunct="1">
              <a:spcAft>
                <a:spcPts val="0"/>
              </a:spcAft>
              <a:buFont typeface="Arial" pitchFamily="34" charset="0"/>
              <a:buChar char="•"/>
              <a:defRPr/>
            </a:pPr>
            <a:r>
              <a:rPr lang="en-US" b="0" dirty="0"/>
              <a:t>35% choose D</a:t>
            </a:r>
          </a:p>
          <a:p>
            <a:pPr eaLnBrk="1" fontAlgn="auto" hangingPunct="1">
              <a:spcAft>
                <a:spcPts val="0"/>
              </a:spcAft>
              <a:buFont typeface="Arial" pitchFamily="34" charset="0"/>
              <a:buChar char="•"/>
              <a:defRPr/>
            </a:pPr>
            <a:endParaRPr lang="en-US" b="0" dirty="0"/>
          </a:p>
          <a:p>
            <a:pPr marL="0" indent="0" eaLnBrk="1" fontAlgn="auto" hangingPunct="1">
              <a:spcAft>
                <a:spcPts val="0"/>
              </a:spcAft>
              <a:buFontTx/>
              <a:buNone/>
              <a:defRPr/>
            </a:pPr>
            <a:endParaRPr lang="en-US" b="0" dirty="0"/>
          </a:p>
          <a:p>
            <a:pPr eaLnBrk="1" fontAlgn="auto" hangingPunct="1">
              <a:spcAft>
                <a:spcPts val="0"/>
              </a:spcAft>
              <a:buFontTx/>
              <a:buNone/>
              <a:defRPr/>
            </a:pPr>
            <a:endParaRPr lang="en-US" b="0" dirty="0"/>
          </a:p>
          <a:p>
            <a:pPr eaLnBrk="1" fontAlgn="auto" hangingPunct="1">
              <a:spcAft>
                <a:spcPts val="0"/>
              </a:spcAft>
              <a:buFontTx/>
              <a:buNone/>
              <a:defRPr/>
            </a:pPr>
            <a:endParaRPr lang="en-US" b="0" dirty="0"/>
          </a:p>
          <a:p>
            <a:pPr eaLnBrk="1" fontAlgn="auto" hangingPunct="1">
              <a:spcAft>
                <a:spcPts val="0"/>
              </a:spcAft>
              <a:buFontTx/>
              <a:buNone/>
              <a:defRPr/>
            </a:pPr>
            <a:endParaRPr lang="en-US" b="0" dirty="0"/>
          </a:p>
        </p:txBody>
      </p:sp>
      <p:sp>
        <p:nvSpPr>
          <p:cNvPr id="45059" name="Title 1"/>
          <p:cNvSpPr>
            <a:spLocks noGrp="1"/>
          </p:cNvSpPr>
          <p:nvPr>
            <p:ph type="title"/>
          </p:nvPr>
        </p:nvSpPr>
        <p:spPr/>
        <p:txBody>
          <a:bodyPr/>
          <a:lstStyle/>
          <a:p>
            <a:pPr eaLnBrk="1" hangingPunct="1"/>
            <a:r>
              <a:rPr lang="en-US" altLang="it-IT" sz="2400"/>
              <a:t>Common ratio paradox</a:t>
            </a:r>
          </a:p>
        </p:txBody>
      </p:sp>
      <p:sp>
        <p:nvSpPr>
          <p:cNvPr id="4506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33FD9BA1-2829-0C46-9B62-79F2AF0029B8}" type="slidenum">
              <a:rPr lang="en-US" altLang="it-IT" b="0"/>
              <a:pPr>
                <a:spcBef>
                  <a:spcPct val="0"/>
                </a:spcBef>
                <a:buFontTx/>
                <a:buNone/>
              </a:pPr>
              <a:t>32</a:t>
            </a:fld>
            <a:endParaRPr lang="en-US" altLang="it-IT"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231775" y="1449388"/>
            <a:ext cx="8694738" cy="4624387"/>
          </a:xfrm>
        </p:spPr>
        <p:txBody>
          <a:bodyPr/>
          <a:lstStyle/>
          <a:p>
            <a:pPr algn="just" eaLnBrk="1" hangingPunct="1"/>
            <a:r>
              <a:rPr lang="en-US" altLang="it-IT" b="0"/>
              <a:t>Note that prospect C=G(4,000, .20) can be expressed as G(A, .25) and prospect D=G(3,000, .25) can be rewritten as G(B, .25)</a:t>
            </a:r>
          </a:p>
          <a:p>
            <a:pPr algn="just" eaLnBrk="1" hangingPunct="1"/>
            <a:endParaRPr lang="en-US" altLang="it-IT" b="0"/>
          </a:p>
          <a:p>
            <a:pPr algn="just" eaLnBrk="1" hangingPunct="1"/>
            <a:r>
              <a:rPr lang="en-US" altLang="it-IT" b="0">
                <a:latin typeface="Arial" charset="0"/>
              </a:rPr>
              <a:t>By SUBSTITUTION AXIOM, a preference for B in the first problem should be associated with a preference for D in the second problem.</a:t>
            </a:r>
            <a:endParaRPr lang="en-US" altLang="it-IT" b="0"/>
          </a:p>
          <a:p>
            <a:pPr algn="just" eaLnBrk="1" hangingPunct="1"/>
            <a:endParaRPr lang="en-US" altLang="it-IT" b="0"/>
          </a:p>
          <a:p>
            <a:pPr algn="just" eaLnBrk="1" hangingPunct="1"/>
            <a:r>
              <a:rPr lang="en-US" altLang="it-IT" b="0"/>
              <a:t>However, in the first problem, B    A, while, in the second problem, C    D</a:t>
            </a:r>
          </a:p>
          <a:p>
            <a:pPr algn="just" eaLnBrk="1" hangingPunct="1"/>
            <a:endParaRPr lang="en-US" altLang="it-IT" b="0"/>
          </a:p>
          <a:p>
            <a:pPr algn="just" eaLnBrk="1" hangingPunct="1">
              <a:buFontTx/>
              <a:buNone/>
            </a:pPr>
            <a:r>
              <a:rPr lang="en-US" altLang="it-IT" b="0">
                <a:latin typeface="Arial" charset="0"/>
              </a:rPr>
              <a:t>… Thus, the result is a violation of the SUBSTITUTION AXIOM (i.e. if B    A then any probability mixture G(B, p) must be preferred to the mixture G(A, p)): reducing the probability of winning from 1 to .25 has a greater effect than the reduction from .8 to .2</a:t>
            </a:r>
            <a:r>
              <a:rPr lang="en-US" altLang="it-IT" b="0"/>
              <a:t>.</a:t>
            </a:r>
          </a:p>
        </p:txBody>
      </p:sp>
      <p:sp>
        <p:nvSpPr>
          <p:cNvPr id="47107" name="Title 1"/>
          <p:cNvSpPr>
            <a:spLocks noGrp="1"/>
          </p:cNvSpPr>
          <p:nvPr>
            <p:ph type="title"/>
          </p:nvPr>
        </p:nvSpPr>
        <p:spPr/>
        <p:txBody>
          <a:bodyPr/>
          <a:lstStyle/>
          <a:p>
            <a:pPr eaLnBrk="1" hangingPunct="1"/>
            <a:r>
              <a:rPr lang="en-US" altLang="it-IT" sz="2400"/>
              <a:t>Common ratio paradox</a:t>
            </a:r>
          </a:p>
        </p:txBody>
      </p:sp>
      <p:sp>
        <p:nvSpPr>
          <p:cNvPr id="4710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0EC0C554-6408-CF48-91B7-DA827AF674A4}" type="slidenum">
              <a:rPr lang="en-US" altLang="it-IT" b="0"/>
              <a:pPr>
                <a:spcBef>
                  <a:spcPct val="0"/>
                </a:spcBef>
                <a:buFontTx/>
                <a:buNone/>
              </a:pPr>
              <a:t>33</a:t>
            </a:fld>
            <a:endParaRPr lang="en-US" altLang="it-IT" b="0"/>
          </a:p>
        </p:txBody>
      </p:sp>
      <p:graphicFrame>
        <p:nvGraphicFramePr>
          <p:cNvPr id="47109" name="Object 6"/>
          <p:cNvGraphicFramePr>
            <a:graphicFrameLocks noChangeAspect="1"/>
          </p:cNvGraphicFramePr>
          <p:nvPr/>
        </p:nvGraphicFramePr>
        <p:xfrm>
          <a:off x="7834313" y="4032250"/>
          <a:ext cx="255587" cy="231775"/>
        </p:xfrm>
        <a:graphic>
          <a:graphicData uri="http://schemas.openxmlformats.org/presentationml/2006/ole">
            <mc:AlternateContent xmlns:mc="http://schemas.openxmlformats.org/markup-compatibility/2006">
              <mc:Choice xmlns:v="urn:schemas-microsoft-com:vml" Requires="v">
                <p:oleObj spid="_x0000_s47158" name="Equazione" r:id="rId3" imgW="139700" imgH="139700" progId="Equation.3">
                  <p:embed/>
                </p:oleObj>
              </mc:Choice>
              <mc:Fallback>
                <p:oleObj name="Equazione" r:id="rId3" imgW="139700" imgH="1397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4313" y="4032250"/>
                        <a:ext cx="25558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7110" name="Object 7"/>
          <p:cNvGraphicFramePr>
            <a:graphicFrameLocks noChangeAspect="1"/>
          </p:cNvGraphicFramePr>
          <p:nvPr/>
        </p:nvGraphicFramePr>
        <p:xfrm>
          <a:off x="3905250" y="3367088"/>
          <a:ext cx="255588" cy="231775"/>
        </p:xfrm>
        <a:graphic>
          <a:graphicData uri="http://schemas.openxmlformats.org/presentationml/2006/ole">
            <mc:AlternateContent xmlns:mc="http://schemas.openxmlformats.org/markup-compatibility/2006">
              <mc:Choice xmlns:v="urn:schemas-microsoft-com:vml" Requires="v">
                <p:oleObj spid="_x0000_s47159" name="Equazione" r:id="rId5" imgW="139700" imgH="139700" progId="Equation.3">
                  <p:embed/>
                </p:oleObj>
              </mc:Choice>
              <mc:Fallback>
                <p:oleObj name="Equazione" r:id="rId5" imgW="139700" imgH="1397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5250" y="3367088"/>
                        <a:ext cx="2555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7111" name="Object 8"/>
          <p:cNvGraphicFramePr>
            <a:graphicFrameLocks noChangeAspect="1"/>
          </p:cNvGraphicFramePr>
          <p:nvPr/>
        </p:nvGraphicFramePr>
        <p:xfrm>
          <a:off x="7578725" y="3387725"/>
          <a:ext cx="255588" cy="231775"/>
        </p:xfrm>
        <a:graphic>
          <a:graphicData uri="http://schemas.openxmlformats.org/presentationml/2006/ole">
            <mc:AlternateContent xmlns:mc="http://schemas.openxmlformats.org/markup-compatibility/2006">
              <mc:Choice xmlns:v="urn:schemas-microsoft-com:vml" Requires="v">
                <p:oleObj spid="_x0000_s47160" name="Equazione" r:id="rId6" imgW="139700" imgH="139700" progId="Equation.3">
                  <p:embed/>
                </p:oleObj>
              </mc:Choice>
              <mc:Fallback>
                <p:oleObj name="Equazione" r:id="rId6" imgW="139700" imgH="1397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8725" y="3387725"/>
                        <a:ext cx="2555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it-IT" sz="2400"/>
              <a:t>What is the certainty effect?</a:t>
            </a:r>
          </a:p>
        </p:txBody>
      </p:sp>
      <p:sp>
        <p:nvSpPr>
          <p:cNvPr id="48131" name="Content Placeholder 2"/>
          <p:cNvSpPr>
            <a:spLocks noGrp="1"/>
          </p:cNvSpPr>
          <p:nvPr>
            <p:ph idx="1"/>
          </p:nvPr>
        </p:nvSpPr>
        <p:spPr>
          <a:xfrm>
            <a:off x="276225" y="1449388"/>
            <a:ext cx="8351838" cy="4624387"/>
          </a:xfrm>
        </p:spPr>
        <p:txBody>
          <a:bodyPr/>
          <a:lstStyle/>
          <a:p>
            <a:pPr algn="just" eaLnBrk="1" hangingPunct="1"/>
            <a:r>
              <a:rPr lang="en-US" altLang="it-IT" b="0"/>
              <a:t>The psychological effect due to a reduction of probability from certainty to probable (Kahneman &amp; Tversky, 1986).</a:t>
            </a:r>
          </a:p>
          <a:p>
            <a:pPr algn="just" eaLnBrk="1" hangingPunct="1"/>
            <a:endParaRPr lang="en-US" altLang="it-IT" b="0"/>
          </a:p>
          <a:p>
            <a:pPr algn="just" eaLnBrk="1" hangingPunct="1"/>
            <a:r>
              <a:rPr lang="en-US" altLang="it-IT" b="0"/>
              <a:t>Normally, a reduction in probability of winning some reward, say from 80% to 20% of a chance creates a “displeasure” to individuals, which leads to the perception of loss (relative to the original probability) and favors a risk-averse decision. </a:t>
            </a:r>
          </a:p>
          <a:p>
            <a:pPr algn="just" eaLnBrk="1" hangingPunct="1"/>
            <a:endParaRPr lang="en-US" altLang="it-IT" b="0"/>
          </a:p>
          <a:p>
            <a:pPr algn="just" eaLnBrk="1" hangingPunct="1"/>
            <a:r>
              <a:rPr lang="en-US" altLang="it-IT" b="0"/>
              <a:t>The same reduction results in larger psychological effect when the relative change is from certainty than from uncertainty.</a:t>
            </a:r>
          </a:p>
        </p:txBody>
      </p:sp>
      <p:sp>
        <p:nvSpPr>
          <p:cNvPr id="4813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48A9A6BD-4620-C847-AAF8-4F11EEBB0FD5}" type="slidenum">
              <a:rPr lang="en-US" altLang="it-IT" b="0"/>
              <a:pPr>
                <a:spcBef>
                  <a:spcPct val="0"/>
                </a:spcBef>
                <a:buFontTx/>
                <a:buNone/>
              </a:pPr>
              <a:t>34</a:t>
            </a:fld>
            <a:endParaRPr lang="en-US" altLang="it-IT" b="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it-IT" sz="2400"/>
              <a:t>The Reflection Effect</a:t>
            </a:r>
          </a:p>
        </p:txBody>
      </p:sp>
      <p:sp>
        <p:nvSpPr>
          <p:cNvPr id="49155" name="Content Placeholder 2"/>
          <p:cNvSpPr>
            <a:spLocks noGrp="1"/>
          </p:cNvSpPr>
          <p:nvPr>
            <p:ph idx="1"/>
          </p:nvPr>
        </p:nvSpPr>
        <p:spPr>
          <a:xfrm>
            <a:off x="428625" y="1449388"/>
            <a:ext cx="8526463" cy="4624387"/>
          </a:xfrm>
        </p:spPr>
        <p:txBody>
          <a:bodyPr/>
          <a:lstStyle/>
          <a:p>
            <a:pPr algn="just" eaLnBrk="1" hangingPunct="1"/>
            <a:r>
              <a:rPr lang="en-US" altLang="it-IT" b="0"/>
              <a:t>The certainty effect refers to preferences between positive prospects (i.e. no losses).</a:t>
            </a:r>
          </a:p>
          <a:p>
            <a:pPr algn="just" eaLnBrk="1" hangingPunct="1"/>
            <a:endParaRPr lang="en-US" altLang="it-IT" b="0"/>
          </a:p>
          <a:p>
            <a:pPr algn="just" eaLnBrk="1" hangingPunct="1"/>
            <a:r>
              <a:rPr lang="en-US" altLang="it-IT" b="0"/>
              <a:t>What happens when the signs of outcomes are reversed, so that people have to consider risky decisions which may involve actual losses?</a:t>
            </a:r>
          </a:p>
          <a:p>
            <a:pPr algn="just" eaLnBrk="1" hangingPunct="1"/>
            <a:endParaRPr lang="en-US" altLang="it-IT" b="0"/>
          </a:p>
          <a:p>
            <a:pPr algn="just" eaLnBrk="1" hangingPunct="1"/>
            <a:r>
              <a:rPr lang="en-US" altLang="it-IT" b="0"/>
              <a:t>Table on the next page displays choice problems with positive and negative prospects. </a:t>
            </a:r>
          </a:p>
        </p:txBody>
      </p:sp>
      <p:sp>
        <p:nvSpPr>
          <p:cNvPr id="49156"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29996B5E-4FE3-E24B-B63D-56EAB3BEAD5B}" type="slidenum">
              <a:rPr lang="en-US" altLang="it-IT" b="0"/>
              <a:pPr>
                <a:spcBef>
                  <a:spcPct val="0"/>
                </a:spcBef>
                <a:buFontTx/>
                <a:buNone/>
              </a:pPr>
              <a:t>35</a:t>
            </a:fld>
            <a:endParaRPr lang="en-US" altLang="it-IT" b="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60463" y="1247775"/>
            <a:ext cx="7185025" cy="3865563"/>
          </a:xfrm>
          <a:noFill/>
        </p:spPr>
      </p:pic>
      <p:sp>
        <p:nvSpPr>
          <p:cNvPr id="50179" name="Title 1"/>
          <p:cNvSpPr>
            <a:spLocks noGrp="1"/>
          </p:cNvSpPr>
          <p:nvPr>
            <p:ph type="title"/>
          </p:nvPr>
        </p:nvSpPr>
        <p:spPr/>
        <p:txBody>
          <a:bodyPr/>
          <a:lstStyle/>
          <a:p>
            <a:pPr eaLnBrk="1" hangingPunct="1"/>
            <a:r>
              <a:rPr lang="en-US" altLang="it-IT" sz="2400"/>
              <a:t>The Reflection Effect</a:t>
            </a:r>
          </a:p>
        </p:txBody>
      </p:sp>
      <p:sp>
        <p:nvSpPr>
          <p:cNvPr id="4" name="Content Placeholder 2"/>
          <p:cNvSpPr txBox="1">
            <a:spLocks/>
          </p:cNvSpPr>
          <p:nvPr/>
        </p:nvSpPr>
        <p:spPr bwMode="auto">
          <a:xfrm>
            <a:off x="174625" y="5180013"/>
            <a:ext cx="8839200" cy="1017587"/>
          </a:xfrm>
          <a:prstGeom prst="rect">
            <a:avLst/>
          </a:prstGeom>
          <a:noFill/>
          <a:ln w="9525">
            <a:noFill/>
            <a:miter lim="800000"/>
            <a:headEnd/>
            <a:tailEnd/>
          </a:ln>
        </p:spPr>
        <p:txBody>
          <a:bodyPr/>
          <a:lstStyle/>
          <a:p>
            <a:pPr marL="342900" indent="-342900" algn="just" eaLnBrk="1" hangingPunct="1">
              <a:spcBef>
                <a:spcPct val="20000"/>
              </a:spcBef>
              <a:buFontTx/>
              <a:buChar char="•"/>
              <a:defRPr/>
            </a:pPr>
            <a:r>
              <a:rPr lang="en-US" b="0" kern="0" dirty="0">
                <a:latin typeface="+mn-lt"/>
              </a:rPr>
              <a:t>In each of the four problems presented in the table, the preference between negative prospects is the mirror image of the preference between positive prospects. This is the REFLECTION EFFECT.</a:t>
            </a:r>
          </a:p>
          <a:p>
            <a:pPr marL="342900" indent="-342900" algn="just" eaLnBrk="1" hangingPunct="1">
              <a:spcBef>
                <a:spcPct val="20000"/>
              </a:spcBef>
              <a:buFontTx/>
              <a:buChar char="•"/>
              <a:defRPr/>
            </a:pPr>
            <a:endParaRPr lang="en-US" b="0" kern="0" dirty="0">
              <a:latin typeface="+mn-lt"/>
            </a:endParaRPr>
          </a:p>
          <a:p>
            <a:pPr marL="342900" indent="-342900" algn="just">
              <a:spcBef>
                <a:spcPct val="20000"/>
              </a:spcBef>
              <a:defRPr/>
            </a:pPr>
            <a:endParaRPr lang="en-US" b="0" kern="0" dirty="0">
              <a:latin typeface="+mn-lt"/>
            </a:endParaRPr>
          </a:p>
        </p:txBody>
      </p:sp>
      <p:sp>
        <p:nvSpPr>
          <p:cNvPr id="50181"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C57C4E57-87DD-0348-B7C4-92C04997A2B8}" type="slidenum">
              <a:rPr lang="en-US" altLang="it-IT" b="0"/>
              <a:pPr>
                <a:spcBef>
                  <a:spcPct val="0"/>
                </a:spcBef>
                <a:buFontTx/>
                <a:buNone/>
              </a:pPr>
              <a:t>36</a:t>
            </a:fld>
            <a:endParaRPr lang="en-US" altLang="it-IT" b="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115888" y="1231900"/>
            <a:ext cx="8897937" cy="5386388"/>
          </a:xfrm>
        </p:spPr>
        <p:txBody>
          <a:bodyPr/>
          <a:lstStyle/>
          <a:p>
            <a:pPr algn="just" eaLnBrk="1" hangingPunct="1">
              <a:buFontTx/>
              <a:buNone/>
            </a:pPr>
            <a:r>
              <a:rPr lang="en-US" altLang="it-IT" b="0"/>
              <a:t>RESULTS:</a:t>
            </a:r>
          </a:p>
          <a:p>
            <a:pPr algn="just" eaLnBrk="1" hangingPunct="1">
              <a:buFontTx/>
              <a:buNone/>
            </a:pPr>
            <a:endParaRPr lang="en-US" altLang="it-IT" sz="1400" b="0"/>
          </a:p>
          <a:p>
            <a:pPr algn="just" eaLnBrk="1" hangingPunct="1">
              <a:buFontTx/>
              <a:buNone/>
            </a:pPr>
            <a:r>
              <a:rPr lang="en-US" altLang="it-IT" b="0"/>
              <a:t>1. The reflection effect implies that risk aversion exists in the positive domain and risk seeking in the negative domain.</a:t>
            </a:r>
          </a:p>
          <a:p>
            <a:pPr algn="just" eaLnBrk="1" hangingPunct="1">
              <a:buFontTx/>
              <a:buNone/>
            </a:pPr>
            <a:endParaRPr lang="en-US" altLang="it-IT" sz="1400" b="0"/>
          </a:p>
          <a:p>
            <a:pPr algn="just" eaLnBrk="1" hangingPunct="1">
              <a:buFontTx/>
              <a:buNone/>
            </a:pPr>
            <a:r>
              <a:rPr lang="en-US" altLang="it-IT" b="0"/>
              <a:t>	In 3’, the majority chose the risky gamble (with lower E(x)) to the certain loss.</a:t>
            </a:r>
          </a:p>
          <a:p>
            <a:pPr algn="just" eaLnBrk="1" hangingPunct="1">
              <a:buFontTx/>
              <a:buNone/>
            </a:pPr>
            <a:endParaRPr lang="en-US" altLang="it-IT" sz="1400" b="0"/>
          </a:p>
          <a:p>
            <a:pPr algn="just" eaLnBrk="1" hangingPunct="1">
              <a:buFontTx/>
              <a:buNone/>
            </a:pPr>
            <a:r>
              <a:rPr lang="en-US" altLang="it-IT" b="0"/>
              <a:t>2. Preferences in both the positive and negative domains violate EU theory.</a:t>
            </a:r>
          </a:p>
          <a:p>
            <a:pPr algn="just" eaLnBrk="1" hangingPunct="1">
              <a:buFontTx/>
              <a:buNone/>
            </a:pPr>
            <a:endParaRPr lang="en-US" altLang="it-IT" sz="1400"/>
          </a:p>
          <a:p>
            <a:pPr lvl="1" algn="just" eaLnBrk="1" hangingPunct="1"/>
            <a:r>
              <a:rPr lang="en-US" altLang="it-IT" sz="1800"/>
              <a:t>Preferences in 3’ and 4’, as those in 3 and 4, demonstrate that outcomes which are obtained with certainty are overweighted relative to uncertain outcomes.</a:t>
            </a:r>
          </a:p>
          <a:p>
            <a:pPr lvl="1" algn="just" eaLnBrk="1" hangingPunct="1"/>
            <a:endParaRPr lang="en-US" altLang="it-IT" sz="1400"/>
          </a:p>
          <a:p>
            <a:pPr lvl="1" algn="just" eaLnBrk="1" hangingPunct="1"/>
            <a:r>
              <a:rPr lang="en-US" altLang="it-IT" sz="1800"/>
              <a:t>In the positive domain, the certainty effect contributes to a risk averse preference for a sure gain over a larger gain that is merely probable. In the negative domain, the same effect leads to a risk seeking preference for a loss that is merely probable over a smaller loss that is certain.</a:t>
            </a:r>
          </a:p>
        </p:txBody>
      </p:sp>
      <p:sp>
        <p:nvSpPr>
          <p:cNvPr id="52227" name="Title 1"/>
          <p:cNvSpPr>
            <a:spLocks noGrp="1"/>
          </p:cNvSpPr>
          <p:nvPr>
            <p:ph type="title"/>
          </p:nvPr>
        </p:nvSpPr>
        <p:spPr/>
        <p:txBody>
          <a:bodyPr/>
          <a:lstStyle/>
          <a:p>
            <a:pPr eaLnBrk="1" hangingPunct="1"/>
            <a:r>
              <a:rPr lang="en-US" altLang="it-IT" sz="2400"/>
              <a:t>The Reflection Effect</a:t>
            </a:r>
          </a:p>
        </p:txBody>
      </p:sp>
      <p:sp>
        <p:nvSpPr>
          <p:cNvPr id="5222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FDB98F54-6B0F-F949-90EA-0845FDCB5560}" type="slidenum">
              <a:rPr lang="en-US" altLang="it-IT" b="0"/>
              <a:pPr>
                <a:spcBef>
                  <a:spcPct val="0"/>
                </a:spcBef>
                <a:buFontTx/>
                <a:buNone/>
              </a:pPr>
              <a:t>37</a:t>
            </a:fld>
            <a:endParaRPr lang="en-US" altLang="it-IT" b="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15888" y="1289050"/>
            <a:ext cx="8897937" cy="5387975"/>
          </a:xfrm>
          <a:prstGeom prst="rect">
            <a:avLst/>
          </a:prstGeom>
          <a:noFill/>
          <a:ln w="9525">
            <a:noFill/>
            <a:miter lim="800000"/>
            <a:headEnd/>
            <a:tailEnd/>
          </a:ln>
        </p:spPr>
        <p:txBody>
          <a:bodyPr/>
          <a:lstStyle/>
          <a:p>
            <a:pPr marL="342900" indent="-342900" algn="just" eaLnBrk="1" hangingPunct="1">
              <a:spcBef>
                <a:spcPct val="20000"/>
              </a:spcBef>
              <a:defRPr/>
            </a:pPr>
            <a:r>
              <a:rPr lang="en-US" b="0" dirty="0">
                <a:latin typeface="+mj-lt"/>
              </a:rPr>
              <a:t>3. The reflection effect eliminates aversion for uncertainty or variability as an explanation of the certainty effect.  </a:t>
            </a:r>
          </a:p>
          <a:p>
            <a:pPr marL="342900" indent="-342900" algn="just" eaLnBrk="1" hangingPunct="1">
              <a:spcBef>
                <a:spcPct val="20000"/>
              </a:spcBef>
              <a:defRPr/>
            </a:pPr>
            <a:endParaRPr lang="en-US" b="0" kern="0" dirty="0">
              <a:latin typeface="+mj-lt"/>
            </a:endParaRPr>
          </a:p>
          <a:p>
            <a:pPr marL="742950" lvl="1" indent="-285750" algn="just" eaLnBrk="1" hangingPunct="1">
              <a:spcBef>
                <a:spcPct val="20000"/>
              </a:spcBef>
              <a:buFont typeface="Arial Unicode MS" pitchFamily="34" charset="-128"/>
              <a:buChar char="∘"/>
              <a:defRPr/>
            </a:pPr>
            <a:r>
              <a:rPr lang="en-US" b="0" dirty="0">
                <a:latin typeface="+mj-lt"/>
              </a:rPr>
              <a:t>Looking at both U(3,000) &gt; U(G(4,000, .80)) (Problem 3) and U(G(4,000, .20)) &gt; U(G(3,000, .25)) (Problem 4), it seems that people prefer prospect with lower expected value, only if variance is sufficiently low to compensate for this</a:t>
            </a:r>
            <a:r>
              <a:rPr lang="en-US" b="0" kern="0" dirty="0">
                <a:latin typeface="+mj-lt"/>
              </a:rPr>
              <a:t>.</a:t>
            </a:r>
          </a:p>
          <a:p>
            <a:pPr marL="742950" lvl="1" indent="-285750" algn="just" eaLnBrk="1" hangingPunct="1">
              <a:spcBef>
                <a:spcPct val="20000"/>
              </a:spcBef>
              <a:buFont typeface="Arial Unicode MS" pitchFamily="34" charset="-128"/>
              <a:buChar char="∘"/>
              <a:defRPr/>
            </a:pPr>
            <a:endParaRPr lang="en-US" b="0" kern="0" dirty="0">
              <a:latin typeface="+mj-lt"/>
            </a:endParaRPr>
          </a:p>
          <a:p>
            <a:pPr marL="742950" lvl="1" indent="-285750" algn="just" eaLnBrk="1" hangingPunct="1">
              <a:spcBef>
                <a:spcPct val="20000"/>
              </a:spcBef>
              <a:buFont typeface="Arial Unicode MS" pitchFamily="34" charset="-128"/>
              <a:buChar char="∘"/>
              <a:defRPr/>
            </a:pPr>
            <a:r>
              <a:rPr lang="en-US" b="0" dirty="0">
                <a:latin typeface="+mj-lt"/>
              </a:rPr>
              <a:t>However results from 3’ does not support this intuition. Indeed, because (-3000) has both higher expected value and lower variance than G(-4000, .80), this entails that the sure loss should be preferred, contrary to evidence. </a:t>
            </a:r>
          </a:p>
        </p:txBody>
      </p:sp>
      <p:sp>
        <p:nvSpPr>
          <p:cNvPr id="53251" name="Title 1"/>
          <p:cNvSpPr>
            <a:spLocks noGrp="1"/>
          </p:cNvSpPr>
          <p:nvPr>
            <p:ph type="title"/>
          </p:nvPr>
        </p:nvSpPr>
        <p:spPr/>
        <p:txBody>
          <a:bodyPr/>
          <a:lstStyle/>
          <a:p>
            <a:pPr eaLnBrk="1" hangingPunct="1"/>
            <a:r>
              <a:rPr lang="en-US" altLang="it-IT" sz="2400" dirty="0"/>
              <a:t>The Reflection Effect</a:t>
            </a:r>
          </a:p>
        </p:txBody>
      </p:sp>
      <p:sp>
        <p:nvSpPr>
          <p:cNvPr id="5325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6A8B26EE-BD13-2E4A-9205-94E0A1E6C2FE}" type="slidenum">
              <a:rPr lang="en-US" altLang="it-IT" b="0"/>
              <a:pPr>
                <a:spcBef>
                  <a:spcPct val="0"/>
                </a:spcBef>
                <a:buFontTx/>
                <a:buNone/>
              </a:pPr>
              <a:t>38</a:t>
            </a:fld>
            <a:endParaRPr lang="en-US" altLang="it-IT"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it-IT" sz="2400"/>
              <a:t>Risky Choices</a:t>
            </a:r>
            <a:endParaRPr lang="it-IT" altLang="it-IT"/>
          </a:p>
        </p:txBody>
      </p:sp>
      <p:sp>
        <p:nvSpPr>
          <p:cNvPr id="11267" name="Rectangle 3"/>
          <p:cNvSpPr>
            <a:spLocks noGrp="1" noChangeArrowheads="1"/>
          </p:cNvSpPr>
          <p:nvPr>
            <p:ph type="body" idx="1"/>
          </p:nvPr>
        </p:nvSpPr>
        <p:spPr>
          <a:xfrm>
            <a:off x="301625" y="1273175"/>
            <a:ext cx="8391525" cy="4568825"/>
          </a:xfrm>
        </p:spPr>
        <p:txBody>
          <a:bodyPr/>
          <a:lstStyle/>
          <a:p>
            <a:pPr>
              <a:buFontTx/>
              <a:buNone/>
            </a:pPr>
            <a:r>
              <a:rPr lang="en-US" altLang="it-IT" b="0" dirty="0"/>
              <a:t>Utility of subjects is defined over uncertain monetary outcomes.</a:t>
            </a:r>
          </a:p>
          <a:p>
            <a:pPr>
              <a:buFontTx/>
              <a:buNone/>
            </a:pPr>
            <a:endParaRPr lang="en-US" altLang="it-IT" b="0" dirty="0"/>
          </a:p>
          <a:p>
            <a:pPr>
              <a:buFontTx/>
              <a:buNone/>
            </a:pPr>
            <a:r>
              <a:rPr lang="en-US" altLang="it-IT" b="0" dirty="0"/>
              <a:t>Thus, preferences of subjects should take into account both:</a:t>
            </a:r>
          </a:p>
          <a:p>
            <a:pPr>
              <a:buFontTx/>
              <a:buNone/>
            </a:pPr>
            <a:endParaRPr lang="en-US" altLang="it-IT" b="0" dirty="0"/>
          </a:p>
          <a:p>
            <a:pPr>
              <a:buFontTx/>
              <a:buAutoNum type="alphaLcPeriod"/>
            </a:pPr>
            <a:r>
              <a:rPr lang="en-US" altLang="it-IT" b="0" dirty="0"/>
              <a:t>Monetary outcomes;</a:t>
            </a:r>
          </a:p>
          <a:p>
            <a:pPr>
              <a:buFontTx/>
              <a:buAutoNum type="alphaLcPeriod"/>
            </a:pPr>
            <a:endParaRPr lang="en-US" altLang="it-IT" b="0" dirty="0"/>
          </a:p>
          <a:p>
            <a:pPr>
              <a:buFontTx/>
              <a:buAutoNum type="alphaLcPeriod"/>
            </a:pPr>
            <a:r>
              <a:rPr lang="en-US" altLang="it-IT" b="0" dirty="0"/>
              <a:t>The risk (i.e. the probability of winning/losing) of a monetary outcome.</a:t>
            </a:r>
          </a:p>
        </p:txBody>
      </p:sp>
      <p:sp>
        <p:nvSpPr>
          <p:cNvPr id="1126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5C491223-40A4-6849-935C-9DC7B4E893BB}" type="slidenum">
              <a:rPr lang="en-US" altLang="it-IT" b="0"/>
              <a:pPr>
                <a:spcBef>
                  <a:spcPct val="0"/>
                </a:spcBef>
                <a:buFontTx/>
                <a:buNone/>
              </a:pPr>
              <a:t>3</a:t>
            </a:fld>
            <a:endParaRPr lang="en-US" altLang="it-IT" b="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it-IT" sz="2400" dirty="0"/>
              <a:t>Example</a:t>
            </a:r>
          </a:p>
        </p:txBody>
      </p:sp>
      <p:sp>
        <p:nvSpPr>
          <p:cNvPr id="56323" name="Content Placeholder 2"/>
          <p:cNvSpPr>
            <a:spLocks noGrp="1"/>
          </p:cNvSpPr>
          <p:nvPr>
            <p:ph idx="1"/>
          </p:nvPr>
        </p:nvSpPr>
        <p:spPr>
          <a:xfrm>
            <a:off x="117475" y="1316038"/>
            <a:ext cx="8848725" cy="4852987"/>
          </a:xfrm>
        </p:spPr>
        <p:txBody>
          <a:bodyPr/>
          <a:lstStyle/>
          <a:p>
            <a:pPr marL="114300" indent="0" algn="just" eaLnBrk="1" hangingPunct="1">
              <a:buFontTx/>
              <a:buNone/>
              <a:defRPr/>
            </a:pPr>
            <a:r>
              <a:rPr lang="en-US" b="0" dirty="0"/>
              <a:t>Consider the following decision task…</a:t>
            </a:r>
          </a:p>
          <a:p>
            <a:pPr marL="114300" indent="0" algn="just" eaLnBrk="1" hangingPunct="1">
              <a:buFontTx/>
              <a:buNone/>
              <a:defRPr/>
            </a:pPr>
            <a:endParaRPr lang="en-US" b="0" dirty="0"/>
          </a:p>
          <a:p>
            <a:pPr marL="114300" indent="0" algn="just" eaLnBrk="1" hangingPunct="1">
              <a:buFontTx/>
              <a:buNone/>
              <a:defRPr/>
            </a:pPr>
            <a:endParaRPr lang="en-US" sz="1400" b="0" dirty="0"/>
          </a:p>
          <a:p>
            <a:pPr algn="just">
              <a:buFontTx/>
              <a:buNone/>
              <a:defRPr/>
            </a:pPr>
            <a:r>
              <a:rPr lang="en-US" b="0" dirty="0"/>
              <a:t>Choose between the following two lotteries, A or B:</a:t>
            </a:r>
            <a:endParaRPr lang="it-IT" b="0" dirty="0"/>
          </a:p>
          <a:p>
            <a:pPr algn="just">
              <a:buFontTx/>
              <a:buNone/>
              <a:defRPr/>
            </a:pPr>
            <a:endParaRPr lang="en-US" b="0" dirty="0"/>
          </a:p>
          <a:p>
            <a:pPr algn="just">
              <a:buFontTx/>
              <a:buNone/>
              <a:defRPr/>
            </a:pPr>
            <a:r>
              <a:rPr lang="en-US" b="0" dirty="0"/>
              <a:t>	A:	you win 3,000 euro with a probability of .25; you win nothing with a probability of .75; </a:t>
            </a:r>
            <a:endParaRPr lang="it-IT" b="0" dirty="0"/>
          </a:p>
          <a:p>
            <a:pPr algn="just">
              <a:buFontTx/>
              <a:buNone/>
              <a:defRPr/>
            </a:pPr>
            <a:r>
              <a:rPr lang="en-US" b="0" dirty="0"/>
              <a:t>	</a:t>
            </a:r>
          </a:p>
          <a:p>
            <a:pPr algn="just">
              <a:buFontTx/>
              <a:buNone/>
              <a:defRPr/>
            </a:pPr>
            <a:r>
              <a:rPr lang="en-US" b="0" dirty="0"/>
              <a:t>	B:	you win 4,000 euro with a probability of .25; you win nothing with a probability of .75;.</a:t>
            </a:r>
          </a:p>
          <a:p>
            <a:pPr marL="114300" indent="0" algn="just" eaLnBrk="1" hangingPunct="1">
              <a:buFontTx/>
              <a:buNone/>
              <a:defRPr/>
            </a:pPr>
            <a:endParaRPr lang="en-US" sz="1400" b="0" dirty="0"/>
          </a:p>
        </p:txBody>
      </p:sp>
      <p:sp>
        <p:nvSpPr>
          <p:cNvPr id="5530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dirty="0"/>
              <a:t>Modeling  Decisions and Markets– </a:t>
            </a:r>
            <a:fld id="{7D6A9CAF-3054-1049-910F-586110B40301}" type="slidenum">
              <a:rPr lang="en-US" altLang="it-IT" b="0"/>
              <a:pPr>
                <a:spcBef>
                  <a:spcPct val="0"/>
                </a:spcBef>
                <a:buFontTx/>
                <a:buNone/>
              </a:pPr>
              <a:t>39</a:t>
            </a:fld>
            <a:endParaRPr lang="en-US" altLang="it-IT" b="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it-IT" sz="2400"/>
              <a:t>Example</a:t>
            </a:r>
          </a:p>
        </p:txBody>
      </p:sp>
      <p:sp>
        <p:nvSpPr>
          <p:cNvPr id="56323" name="Content Placeholder 2"/>
          <p:cNvSpPr>
            <a:spLocks noGrp="1"/>
          </p:cNvSpPr>
          <p:nvPr>
            <p:ph idx="1"/>
          </p:nvPr>
        </p:nvSpPr>
        <p:spPr>
          <a:xfrm>
            <a:off x="117475" y="1316038"/>
            <a:ext cx="8848725" cy="4852987"/>
          </a:xfrm>
        </p:spPr>
        <p:txBody>
          <a:bodyPr/>
          <a:lstStyle/>
          <a:p>
            <a:pPr marL="114300" indent="0" algn="just" eaLnBrk="1" hangingPunct="1">
              <a:buFontTx/>
              <a:buNone/>
              <a:defRPr/>
            </a:pPr>
            <a:r>
              <a:rPr lang="en-US" b="0" dirty="0"/>
              <a:t>Consider the following decision task…</a:t>
            </a:r>
          </a:p>
          <a:p>
            <a:pPr marL="114300" indent="0" algn="just" eaLnBrk="1" hangingPunct="1">
              <a:buFontTx/>
              <a:buNone/>
              <a:defRPr/>
            </a:pPr>
            <a:endParaRPr lang="en-US" b="0" dirty="0"/>
          </a:p>
          <a:p>
            <a:pPr marL="114300" indent="0" algn="just" eaLnBrk="1" hangingPunct="1">
              <a:buFontTx/>
              <a:buNone/>
              <a:defRPr/>
            </a:pPr>
            <a:r>
              <a:rPr lang="en-US" b="0" dirty="0"/>
              <a:t>Stage 1: The game ends with no winning with a probability of .75; the game moves 	   to stage 2 with a probability of .25.</a:t>
            </a:r>
          </a:p>
          <a:p>
            <a:pPr marL="114300" indent="0" algn="just" eaLnBrk="1" hangingPunct="1">
              <a:buFontTx/>
              <a:buNone/>
              <a:defRPr/>
            </a:pPr>
            <a:endParaRPr lang="en-US" sz="1400" b="0" dirty="0"/>
          </a:p>
          <a:p>
            <a:pPr algn="just">
              <a:buFontTx/>
              <a:buNone/>
              <a:defRPr/>
            </a:pPr>
            <a:r>
              <a:rPr lang="en-US" b="0" dirty="0"/>
              <a:t>  Stage 2: Choose between the following two lotteries, A or B:</a:t>
            </a:r>
            <a:endParaRPr lang="it-IT" b="0" dirty="0"/>
          </a:p>
          <a:p>
            <a:pPr algn="just">
              <a:buFontTx/>
              <a:buNone/>
              <a:defRPr/>
            </a:pPr>
            <a:endParaRPr lang="en-US" b="0" dirty="0"/>
          </a:p>
          <a:p>
            <a:pPr algn="just">
              <a:buFontTx/>
              <a:buNone/>
              <a:defRPr/>
            </a:pPr>
            <a:r>
              <a:rPr lang="en-US" b="0" dirty="0"/>
              <a:t>	A:	you win 4,000 euro with a probability of .80; you win nothing with a probability of .20; </a:t>
            </a:r>
            <a:endParaRPr lang="it-IT" b="0" dirty="0"/>
          </a:p>
          <a:p>
            <a:pPr algn="just">
              <a:buFontTx/>
              <a:buNone/>
              <a:defRPr/>
            </a:pPr>
            <a:r>
              <a:rPr lang="en-US" b="0" dirty="0"/>
              <a:t>	</a:t>
            </a:r>
          </a:p>
          <a:p>
            <a:pPr algn="just">
              <a:buFontTx/>
              <a:buNone/>
              <a:defRPr/>
            </a:pPr>
            <a:r>
              <a:rPr lang="en-US" b="0" dirty="0"/>
              <a:t>	B:	you win 3,000 euro with certainty.</a:t>
            </a:r>
          </a:p>
          <a:p>
            <a:pPr marL="114300" indent="0" algn="just" eaLnBrk="1" hangingPunct="1">
              <a:buFontTx/>
              <a:buNone/>
              <a:defRPr/>
            </a:pPr>
            <a:endParaRPr lang="en-US" sz="1400" b="0" dirty="0"/>
          </a:p>
        </p:txBody>
      </p:sp>
      <p:sp>
        <p:nvSpPr>
          <p:cNvPr id="5530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7D6A9CAF-3054-1049-910F-586110B40301}" type="slidenum">
              <a:rPr lang="en-US" altLang="it-IT" b="0"/>
              <a:pPr>
                <a:spcBef>
                  <a:spcPct val="0"/>
                </a:spcBef>
                <a:buFontTx/>
                <a:buNone/>
              </a:pPr>
              <a:t>40</a:t>
            </a:fld>
            <a:endParaRPr lang="en-US" altLang="it-IT" b="0"/>
          </a:p>
        </p:txBody>
      </p:sp>
    </p:spTree>
    <p:extLst>
      <p:ext uri="{BB962C8B-B14F-4D97-AF65-F5344CB8AC3E}">
        <p14:creationId xmlns:p14="http://schemas.microsoft.com/office/powerpoint/2010/main" val="39392325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it-IT" sz="2400"/>
              <a:t>The Isolation Effect</a:t>
            </a:r>
          </a:p>
        </p:txBody>
      </p:sp>
      <p:sp>
        <p:nvSpPr>
          <p:cNvPr id="54275" name="Content Placeholder 2"/>
          <p:cNvSpPr>
            <a:spLocks noGrp="1"/>
          </p:cNvSpPr>
          <p:nvPr>
            <p:ph idx="1"/>
          </p:nvPr>
        </p:nvSpPr>
        <p:spPr>
          <a:xfrm>
            <a:off x="109538" y="1449388"/>
            <a:ext cx="8831262" cy="4624387"/>
          </a:xfrm>
        </p:spPr>
        <p:txBody>
          <a:bodyPr/>
          <a:lstStyle/>
          <a:p>
            <a:pPr algn="just" eaLnBrk="1" hangingPunct="1"/>
            <a:r>
              <a:rPr lang="en-US" altLang="it-IT" b="0"/>
              <a:t>In order to simplify the choice between alternatives, people often disregard components that the alternatives share, and focus on the components that distinguish them.</a:t>
            </a:r>
          </a:p>
          <a:p>
            <a:pPr algn="just" eaLnBrk="1" hangingPunct="1"/>
            <a:endParaRPr lang="en-US" altLang="it-IT" b="0"/>
          </a:p>
          <a:p>
            <a:pPr algn="just" eaLnBrk="1" hangingPunct="1"/>
            <a:r>
              <a:rPr lang="en-US" altLang="it-IT" b="0"/>
              <a:t>This produces inconsistent preferences because a pair of prospects can be decomposed into common and distinctive components in more than one way leading to different preferences.</a:t>
            </a:r>
          </a:p>
        </p:txBody>
      </p:sp>
      <p:sp>
        <p:nvSpPr>
          <p:cNvPr id="54276"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DA2EA87E-FFB6-0F4F-93F8-630206B9CE7C}" type="slidenum">
              <a:rPr lang="en-US" altLang="it-IT" b="0"/>
              <a:pPr>
                <a:spcBef>
                  <a:spcPct val="0"/>
                </a:spcBef>
                <a:buFontTx/>
                <a:buNone/>
              </a:pPr>
              <a:t>41</a:t>
            </a:fld>
            <a:endParaRPr lang="en-US" altLang="it-IT" b="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it-IT" sz="2400"/>
              <a:t>Example</a:t>
            </a:r>
          </a:p>
        </p:txBody>
      </p:sp>
      <p:pic>
        <p:nvPicPr>
          <p:cNvPr id="563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8463" y="1277938"/>
            <a:ext cx="5588000"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56324"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DBD4E0BB-9302-CC47-96BD-977B75B8C892}" type="slidenum">
              <a:rPr lang="en-US" altLang="it-IT" b="0"/>
              <a:pPr>
                <a:spcBef>
                  <a:spcPct val="0"/>
                </a:spcBef>
                <a:buFontTx/>
                <a:buNone/>
              </a:pPr>
              <a:t>42</a:t>
            </a:fld>
            <a:endParaRPr lang="en-US" altLang="it-IT" b="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it-IT" sz="2400"/>
              <a:t>Look at figure 2…</a:t>
            </a:r>
          </a:p>
        </p:txBody>
      </p:sp>
      <p:sp>
        <p:nvSpPr>
          <p:cNvPr id="57347" name="Content Placeholder 2"/>
          <p:cNvSpPr>
            <a:spLocks noGrp="1"/>
          </p:cNvSpPr>
          <p:nvPr>
            <p:ph idx="1"/>
          </p:nvPr>
        </p:nvSpPr>
        <p:spPr>
          <a:xfrm>
            <a:off x="22225" y="1262063"/>
            <a:ext cx="9063038" cy="5138737"/>
          </a:xfrm>
        </p:spPr>
        <p:txBody>
          <a:bodyPr/>
          <a:lstStyle/>
          <a:p>
            <a:pPr marL="114300" indent="0" algn="just" eaLnBrk="1" hangingPunct="1">
              <a:buFontTx/>
              <a:buNone/>
            </a:pPr>
            <a:endParaRPr lang="en-US" altLang="it-IT" sz="1400" b="0"/>
          </a:p>
          <a:p>
            <a:pPr marL="114300" indent="0" algn="just" eaLnBrk="1" hangingPunct="1">
              <a:buFontTx/>
              <a:buNone/>
            </a:pPr>
            <a:r>
              <a:rPr lang="en-US" altLang="it-IT" b="0"/>
              <a:t>So really, the game is G(4,000, .20) and G(3,000, .25) as Problem 4 (in Table I, see slides on the reflection effect). </a:t>
            </a:r>
          </a:p>
          <a:p>
            <a:pPr marL="114300" indent="0" algn="just" eaLnBrk="1" hangingPunct="1">
              <a:buFontTx/>
              <a:buNone/>
            </a:pPr>
            <a:endParaRPr lang="en-US" altLang="it-IT" sz="1400" b="0"/>
          </a:p>
          <a:p>
            <a:pPr marL="114300" indent="0" algn="just" eaLnBrk="1" hangingPunct="1">
              <a:buFontTx/>
              <a:buNone/>
            </a:pPr>
            <a:r>
              <a:rPr lang="en-US" altLang="it-IT" b="0"/>
              <a:t>BUT in figure 2, the (3,000) has a certainty advantage in the sequential formulation.</a:t>
            </a:r>
          </a:p>
          <a:p>
            <a:pPr marL="114300" indent="0" algn="just" eaLnBrk="1" hangingPunct="1">
              <a:buFontTx/>
              <a:buNone/>
            </a:pPr>
            <a:endParaRPr lang="en-US" altLang="it-IT" sz="1400" b="0"/>
          </a:p>
          <a:p>
            <a:pPr marL="114300" indent="0" algn="just" eaLnBrk="1" hangingPunct="1">
              <a:buFontTx/>
              <a:buNone/>
            </a:pPr>
            <a:r>
              <a:rPr lang="en-US" altLang="it-IT" b="0"/>
              <a:t>Results:</a:t>
            </a:r>
          </a:p>
          <a:p>
            <a:pPr marL="114300" indent="0" algn="just" eaLnBrk="1" hangingPunct="1">
              <a:buFontTx/>
              <a:buNone/>
            </a:pPr>
            <a:endParaRPr lang="en-US" altLang="it-IT" sz="1400" b="0"/>
          </a:p>
          <a:p>
            <a:pPr marL="114300" indent="0" algn="just" eaLnBrk="1" hangingPunct="1">
              <a:buFontTx/>
              <a:buNone/>
            </a:pPr>
            <a:r>
              <a:rPr lang="en-US" altLang="it-IT" b="0"/>
              <a:t>In the original Problem 4: U(G(4,000, .20)) &gt; U(G(3,000, .25)). </a:t>
            </a:r>
          </a:p>
          <a:p>
            <a:pPr marL="114300" indent="0" algn="just" eaLnBrk="1" hangingPunct="1">
              <a:buFontTx/>
              <a:buNone/>
            </a:pPr>
            <a:endParaRPr lang="en-US" altLang="it-IT" sz="1400" b="0"/>
          </a:p>
          <a:p>
            <a:pPr marL="114300" indent="0" algn="just" eaLnBrk="1" hangingPunct="1">
              <a:buFontTx/>
              <a:buNone/>
            </a:pPr>
            <a:r>
              <a:rPr lang="en-US" altLang="it-IT" b="0"/>
              <a:t>In the game shown in Figure 2: U(G(3,000, .25)) &gt; U(G(4,000, .20)) </a:t>
            </a:r>
          </a:p>
          <a:p>
            <a:pPr marL="114300" indent="0" algn="just" eaLnBrk="1" hangingPunct="1">
              <a:buFontTx/>
              <a:buNone/>
            </a:pPr>
            <a:endParaRPr lang="en-US" altLang="it-IT" sz="1400" b="0"/>
          </a:p>
          <a:p>
            <a:pPr marL="114300" indent="0" algn="just" eaLnBrk="1" hangingPunct="1">
              <a:buFontTx/>
              <a:buNone/>
            </a:pPr>
            <a:r>
              <a:rPr lang="en-US" altLang="it-IT" b="0"/>
              <a:t>What people did was ignore the first stage of the game whose outcomes are shared by both prospects (the outcome of moving to the second stage). </a:t>
            </a:r>
          </a:p>
        </p:txBody>
      </p:sp>
      <p:sp>
        <p:nvSpPr>
          <p:cNvPr id="5734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293D245C-D676-B649-8791-F172020D2BDE}" type="slidenum">
              <a:rPr lang="en-US" altLang="it-IT" b="0"/>
              <a:pPr>
                <a:spcBef>
                  <a:spcPct val="0"/>
                </a:spcBef>
                <a:buFontTx/>
                <a:buNone/>
              </a:pPr>
              <a:t>43</a:t>
            </a:fld>
            <a:endParaRPr lang="en-US" altLang="it-IT" b="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it-IT" sz="2400"/>
              <a:t>Implication</a:t>
            </a:r>
          </a:p>
        </p:txBody>
      </p:sp>
      <p:sp>
        <p:nvSpPr>
          <p:cNvPr id="58371" name="Content Placeholder 2"/>
          <p:cNvSpPr>
            <a:spLocks noGrp="1"/>
          </p:cNvSpPr>
          <p:nvPr>
            <p:ph idx="1"/>
          </p:nvPr>
        </p:nvSpPr>
        <p:spPr>
          <a:xfrm>
            <a:off x="188913" y="1449388"/>
            <a:ext cx="8845550" cy="4624387"/>
          </a:xfrm>
        </p:spPr>
        <p:txBody>
          <a:bodyPr/>
          <a:lstStyle/>
          <a:p>
            <a:pPr algn="just" eaLnBrk="1" hangingPunct="1"/>
            <a:r>
              <a:rPr lang="en-US" altLang="it-IT" b="0"/>
              <a:t>How a problem is presented (i.e. where the decision nodes are) makes a huge difference in how people choose. </a:t>
            </a:r>
          </a:p>
          <a:p>
            <a:pPr algn="just" eaLnBrk="1" hangingPunct="1"/>
            <a:endParaRPr lang="en-US" altLang="it-IT" b="0"/>
          </a:p>
          <a:p>
            <a:pPr algn="just" eaLnBrk="1" hangingPunct="1"/>
            <a:r>
              <a:rPr lang="en-US" altLang="it-IT" b="0"/>
              <a:t>Preferences may be altered by different representations of probabilities.</a:t>
            </a:r>
          </a:p>
          <a:p>
            <a:pPr algn="just" eaLnBrk="1" hangingPunct="1"/>
            <a:endParaRPr lang="en-US" altLang="it-IT" b="0"/>
          </a:p>
          <a:p>
            <a:pPr algn="just" eaLnBrk="1" hangingPunct="1"/>
            <a:r>
              <a:rPr lang="en-US" altLang="it-IT" b="0"/>
              <a:t>This is clearly inconsistent with EUT.</a:t>
            </a:r>
          </a:p>
        </p:txBody>
      </p:sp>
      <p:sp>
        <p:nvSpPr>
          <p:cNvPr id="5837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F882401A-10E5-F74F-B660-199AA9FC6177}" type="slidenum">
              <a:rPr lang="en-US" altLang="it-IT" b="0"/>
              <a:pPr>
                <a:spcBef>
                  <a:spcPct val="0"/>
                </a:spcBef>
                <a:buFontTx/>
                <a:buNone/>
              </a:pPr>
              <a:t>44</a:t>
            </a:fld>
            <a:endParaRPr lang="en-US" altLang="it-IT" b="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C1076-738D-574D-96EB-D751094EAD2C}"/>
              </a:ext>
            </a:extLst>
          </p:cNvPr>
          <p:cNvSpPr>
            <a:spLocks noGrp="1"/>
          </p:cNvSpPr>
          <p:nvPr>
            <p:ph type="title"/>
          </p:nvPr>
        </p:nvSpPr>
        <p:spPr/>
        <p:txBody>
          <a:bodyPr/>
          <a:lstStyle/>
          <a:p>
            <a:r>
              <a:rPr lang="it-IT" dirty="0" err="1"/>
              <a:t>Isolation</a:t>
            </a:r>
            <a:r>
              <a:rPr lang="it-IT" dirty="0"/>
              <a:t>: </a:t>
            </a:r>
            <a:r>
              <a:rPr lang="it-IT" dirty="0" err="1"/>
              <a:t>Example</a:t>
            </a:r>
            <a:endParaRPr lang="it-IT" dirty="0"/>
          </a:p>
        </p:txBody>
      </p:sp>
      <p:sp>
        <p:nvSpPr>
          <p:cNvPr id="3" name="Content Placeholder 2">
            <a:extLst>
              <a:ext uri="{FF2B5EF4-FFF2-40B4-BE49-F238E27FC236}">
                <a16:creationId xmlns:a16="http://schemas.microsoft.com/office/drawing/2014/main" id="{6615ED7B-577F-C54D-898F-2F2BD3C00DA3}"/>
              </a:ext>
            </a:extLst>
          </p:cNvPr>
          <p:cNvSpPr>
            <a:spLocks noGrp="1"/>
          </p:cNvSpPr>
          <p:nvPr>
            <p:ph idx="1"/>
          </p:nvPr>
        </p:nvSpPr>
        <p:spPr/>
        <p:txBody>
          <a:bodyPr/>
          <a:lstStyle/>
          <a:p>
            <a:pPr marL="0" indent="0">
              <a:buNone/>
            </a:pPr>
            <a:r>
              <a:rPr lang="en-US" b="0" dirty="0"/>
              <a:t>For example, in case like this one the sequential form is more likely to be perceived than the standard form:</a:t>
            </a:r>
          </a:p>
          <a:p>
            <a:pPr marL="0" indent="0">
              <a:buNone/>
            </a:pPr>
            <a:endParaRPr lang="en-US" dirty="0"/>
          </a:p>
          <a:p>
            <a:r>
              <a:rPr lang="en-US" b="0" dirty="0"/>
              <a:t>One may invest a risky venture with positive probability of venture failing</a:t>
            </a:r>
          </a:p>
          <a:p>
            <a:r>
              <a:rPr lang="en-US" b="0" dirty="0"/>
              <a:t>If venture succeeds can choose between a fixed return or a percentage of earnings</a:t>
            </a:r>
          </a:p>
          <a:p>
            <a:pPr marL="0" indent="0">
              <a:buNone/>
            </a:pPr>
            <a:r>
              <a:rPr lang="en-US" b="0" i="1" dirty="0"/>
              <a:t>	versus </a:t>
            </a:r>
          </a:p>
          <a:p>
            <a:r>
              <a:rPr lang="en-US" b="0" dirty="0"/>
              <a:t>Investing in a risky venture with the same probabilities and outcom</a:t>
            </a:r>
            <a:r>
              <a:rPr lang="en-US" b="0" i="1" dirty="0"/>
              <a:t>e</a:t>
            </a:r>
          </a:p>
          <a:p>
            <a:pPr marL="0" indent="0">
              <a:buNone/>
            </a:pPr>
            <a:endParaRPr lang="en-US" b="0" i="1" dirty="0"/>
          </a:p>
          <a:p>
            <a:pPr marL="0" indent="0" algn="just">
              <a:buNone/>
            </a:pPr>
            <a:r>
              <a:rPr lang="en-US" b="0" i="1" dirty="0"/>
              <a:t>=&gt; Isolation effect implies that the contingent certainty of the fixed return increases its attractiveness relative to a risky venture with the same probabilities and outcomes</a:t>
            </a:r>
          </a:p>
        </p:txBody>
      </p:sp>
      <p:sp>
        <p:nvSpPr>
          <p:cNvPr id="4" name="Footer Placeholder 3">
            <a:extLst>
              <a:ext uri="{FF2B5EF4-FFF2-40B4-BE49-F238E27FC236}">
                <a16:creationId xmlns:a16="http://schemas.microsoft.com/office/drawing/2014/main" id="{F7639914-0D68-0845-BED0-B2874AB270C0}"/>
              </a:ext>
            </a:extLst>
          </p:cNvPr>
          <p:cNvSpPr>
            <a:spLocks noGrp="1"/>
          </p:cNvSpPr>
          <p:nvPr>
            <p:ph type="ftr" sz="quarter" idx="10"/>
          </p:nvPr>
        </p:nvSpPr>
        <p:spPr/>
        <p:txBody>
          <a:bodyPr/>
          <a:lstStyle/>
          <a:p>
            <a:pPr>
              <a:defRPr/>
            </a:pPr>
            <a:r>
              <a:rPr lang="en-GB" altLang="it-IT"/>
              <a:t>Luca Corazzini  – Do Danes and Italians rate life satisfaction in the same way? – </a:t>
            </a:r>
            <a:fld id="{3842A0B7-AD22-7C47-8861-4D2984BEE60D}" type="slidenum">
              <a:rPr lang="en-GB" altLang="it-IT" smtClean="0"/>
              <a:pPr>
                <a:defRPr/>
              </a:pPr>
              <a:t>45</a:t>
            </a:fld>
            <a:r>
              <a:rPr lang="en-GB" altLang="it-IT"/>
              <a:t>/32</a:t>
            </a:r>
          </a:p>
        </p:txBody>
      </p:sp>
    </p:spTree>
    <p:extLst>
      <p:ext uri="{BB962C8B-B14F-4D97-AF65-F5344CB8AC3E}">
        <p14:creationId xmlns:p14="http://schemas.microsoft.com/office/powerpoint/2010/main" val="39135607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8D6F-48DD-814D-A79A-8667C1B12101}"/>
              </a:ext>
            </a:extLst>
          </p:cNvPr>
          <p:cNvSpPr>
            <a:spLocks noGrp="1"/>
          </p:cNvSpPr>
          <p:nvPr>
            <p:ph type="title"/>
          </p:nvPr>
        </p:nvSpPr>
        <p:spPr/>
        <p:txBody>
          <a:bodyPr/>
          <a:lstStyle/>
          <a:p>
            <a:r>
              <a:rPr lang="it-IT" dirty="0" err="1"/>
              <a:t>Isolation</a:t>
            </a:r>
            <a:r>
              <a:rPr lang="it-IT" dirty="0"/>
              <a:t> </a:t>
            </a:r>
            <a:r>
              <a:rPr lang="it-IT" dirty="0" err="1"/>
              <a:t>effect</a:t>
            </a:r>
            <a:r>
              <a:rPr lang="it-IT" dirty="0"/>
              <a:t> (</a:t>
            </a:r>
            <a:r>
              <a:rPr lang="it-IT" dirty="0" err="1"/>
              <a:t>other</a:t>
            </a:r>
            <a:r>
              <a:rPr lang="it-IT" dirty="0"/>
              <a:t> </a:t>
            </a:r>
            <a:r>
              <a:rPr lang="it-IT" dirty="0" err="1"/>
              <a:t>example</a:t>
            </a:r>
            <a:r>
              <a:rPr lang="it-IT" dirty="0"/>
              <a:t>): </a:t>
            </a:r>
            <a:r>
              <a:rPr lang="it-IT" dirty="0" err="1"/>
              <a:t>Insurance</a:t>
            </a:r>
            <a:endParaRPr lang="it-IT" dirty="0"/>
          </a:p>
        </p:txBody>
      </p:sp>
      <p:sp>
        <p:nvSpPr>
          <p:cNvPr id="3" name="Content Placeholder 2">
            <a:extLst>
              <a:ext uri="{FF2B5EF4-FFF2-40B4-BE49-F238E27FC236}">
                <a16:creationId xmlns:a16="http://schemas.microsoft.com/office/drawing/2014/main" id="{04BBD480-67DC-6649-A70E-9F4DA411B9B4}"/>
              </a:ext>
            </a:extLst>
          </p:cNvPr>
          <p:cNvSpPr>
            <a:spLocks noGrp="1"/>
          </p:cNvSpPr>
          <p:nvPr>
            <p:ph idx="1"/>
          </p:nvPr>
        </p:nvSpPr>
        <p:spPr/>
        <p:txBody>
          <a:bodyPr/>
          <a:lstStyle/>
          <a:p>
            <a:pPr marL="0" indent="0">
              <a:buNone/>
            </a:pPr>
            <a:endParaRPr lang="en-US" b="0" dirty="0"/>
          </a:p>
          <a:p>
            <a:pPr marL="0" indent="0">
              <a:buNone/>
            </a:pPr>
            <a:endParaRPr lang="en-US" b="0" dirty="0"/>
          </a:p>
          <a:p>
            <a:r>
              <a:rPr lang="en-US" b="0" dirty="0"/>
              <a:t>Contingent insurance that covers all risk of theft, but not other risks like fire</a:t>
            </a:r>
          </a:p>
          <a:p>
            <a:pPr marL="0" indent="0">
              <a:buNone/>
            </a:pPr>
            <a:r>
              <a:rPr lang="en-US" b="0" dirty="0"/>
              <a:t>	</a:t>
            </a:r>
            <a:r>
              <a:rPr lang="en-US" b="0" i="1" dirty="0"/>
              <a:t>versus</a:t>
            </a:r>
          </a:p>
          <a:p>
            <a:pPr marL="0" indent="0">
              <a:buNone/>
            </a:pPr>
            <a:endParaRPr lang="en-US" b="0" dirty="0"/>
          </a:p>
          <a:p>
            <a:r>
              <a:rPr lang="en-US" b="0" dirty="0"/>
              <a:t>Complete insurance that covers all forms of loss to your home (actually never covers everything)</a:t>
            </a:r>
          </a:p>
          <a:p>
            <a:pPr marL="0" indent="0">
              <a:buNone/>
            </a:pPr>
            <a:endParaRPr lang="it-IT" dirty="0"/>
          </a:p>
          <a:p>
            <a:pPr marL="0" indent="0">
              <a:buNone/>
            </a:pPr>
            <a:endParaRPr lang="it-IT" dirty="0"/>
          </a:p>
          <a:p>
            <a:pPr marL="0" indent="0">
              <a:buNone/>
            </a:pPr>
            <a:endParaRPr lang="it-IT" dirty="0"/>
          </a:p>
          <a:p>
            <a:pPr marL="0" indent="0">
              <a:buNone/>
            </a:pPr>
            <a:r>
              <a:rPr lang="it-IT" dirty="0"/>
              <a:t>=&gt; </a:t>
            </a:r>
            <a:r>
              <a:rPr lang="en-US" b="0" i="1" dirty="0"/>
              <a:t>In this case the contingent insurance is more likely to be perceived in the sequential form and therefore more attractive relative to the complete insurance when probabilities of unprotected losses are equated.</a:t>
            </a:r>
          </a:p>
          <a:p>
            <a:pPr marL="0" indent="0">
              <a:buNone/>
            </a:pPr>
            <a:endParaRPr lang="it-IT" dirty="0"/>
          </a:p>
        </p:txBody>
      </p:sp>
      <p:sp>
        <p:nvSpPr>
          <p:cNvPr id="4" name="Footer Placeholder 3">
            <a:extLst>
              <a:ext uri="{FF2B5EF4-FFF2-40B4-BE49-F238E27FC236}">
                <a16:creationId xmlns:a16="http://schemas.microsoft.com/office/drawing/2014/main" id="{5B523ECE-B43F-B04E-9930-77DB5DED65F2}"/>
              </a:ext>
            </a:extLst>
          </p:cNvPr>
          <p:cNvSpPr>
            <a:spLocks noGrp="1"/>
          </p:cNvSpPr>
          <p:nvPr>
            <p:ph type="ftr" sz="quarter" idx="10"/>
          </p:nvPr>
        </p:nvSpPr>
        <p:spPr/>
        <p:txBody>
          <a:bodyPr/>
          <a:lstStyle/>
          <a:p>
            <a:pPr>
              <a:defRPr/>
            </a:pPr>
            <a:r>
              <a:rPr lang="en-GB" altLang="it-IT"/>
              <a:t>Luca Corazzini  – Do Danes and Italians rate life satisfaction in the same way? – </a:t>
            </a:r>
            <a:fld id="{3842A0B7-AD22-7C47-8861-4D2984BEE60D}" type="slidenum">
              <a:rPr lang="en-GB" altLang="it-IT" smtClean="0"/>
              <a:pPr>
                <a:defRPr/>
              </a:pPr>
              <a:t>46</a:t>
            </a:fld>
            <a:r>
              <a:rPr lang="en-GB" altLang="it-IT"/>
              <a:t>/32</a:t>
            </a:r>
          </a:p>
        </p:txBody>
      </p:sp>
    </p:spTree>
    <p:extLst>
      <p:ext uri="{BB962C8B-B14F-4D97-AF65-F5344CB8AC3E}">
        <p14:creationId xmlns:p14="http://schemas.microsoft.com/office/powerpoint/2010/main" val="42293237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ltLang="it-IT" sz="2400"/>
              <a:t>Summarizing…</a:t>
            </a:r>
          </a:p>
        </p:txBody>
      </p:sp>
      <p:sp>
        <p:nvSpPr>
          <p:cNvPr id="59395" name="Content Placeholder 2"/>
          <p:cNvSpPr>
            <a:spLocks noGrp="1"/>
          </p:cNvSpPr>
          <p:nvPr>
            <p:ph idx="1"/>
          </p:nvPr>
        </p:nvSpPr>
        <p:spPr>
          <a:xfrm>
            <a:off x="188913" y="1449388"/>
            <a:ext cx="8845550" cy="4624387"/>
          </a:xfrm>
        </p:spPr>
        <p:txBody>
          <a:bodyPr/>
          <a:lstStyle/>
          <a:p>
            <a:pPr algn="just" eaLnBrk="1" hangingPunct="1"/>
            <a:r>
              <a:rPr lang="en-US" altLang="it-IT" b="0"/>
              <a:t>Certainty effect (Allais’ paradox and common ratio paradox):</a:t>
            </a:r>
          </a:p>
          <a:p>
            <a:pPr algn="just" eaLnBrk="1" hangingPunct="1">
              <a:buFontTx/>
              <a:buNone/>
            </a:pPr>
            <a:r>
              <a:rPr lang="en-US" altLang="it-IT" b="0"/>
              <a:t>		</a:t>
            </a:r>
            <a:r>
              <a:rPr lang="en-US" altLang="it-IT" b="0" i="1"/>
              <a:t>“Evidently, this change produces a greater reduction in desirability when it 	alters the character of the prospect from a sure gain to a probable one, than 	when both the original and reduced prospects are uncertain.”</a:t>
            </a:r>
            <a:endParaRPr lang="en-US" altLang="it-IT" b="0"/>
          </a:p>
          <a:p>
            <a:pPr algn="just" eaLnBrk="1" hangingPunct="1"/>
            <a:endParaRPr lang="en-US" altLang="it-IT" b="0"/>
          </a:p>
          <a:p>
            <a:pPr algn="just" eaLnBrk="1" hangingPunct="1"/>
            <a:r>
              <a:rPr lang="en-US" altLang="it-IT" b="0"/>
              <a:t>Reflection effect:</a:t>
            </a:r>
          </a:p>
          <a:p>
            <a:pPr algn="just" eaLnBrk="1" hangingPunct="1">
              <a:buFontTx/>
              <a:buNone/>
            </a:pPr>
            <a:r>
              <a:rPr lang="en-US" altLang="it-IT" b="0"/>
              <a:t>		Subjects’ risk attitude changes according to a reference level that 	categorizes outcomes into gains and losses. In particular, risk aversion 	exists in the positive domain and risk seeking in the negative domain.</a:t>
            </a:r>
          </a:p>
          <a:p>
            <a:pPr algn="just" eaLnBrk="1" hangingPunct="1">
              <a:buFontTx/>
              <a:buNone/>
            </a:pPr>
            <a:endParaRPr lang="en-US" altLang="it-IT" b="0"/>
          </a:p>
          <a:p>
            <a:pPr algn="just" eaLnBrk="1" hangingPunct="1"/>
            <a:r>
              <a:rPr lang="en-US" altLang="it-IT" b="0"/>
              <a:t>Isolation effect:</a:t>
            </a:r>
          </a:p>
          <a:p>
            <a:pPr algn="just" eaLnBrk="1" hangingPunct="1">
              <a:buFontTx/>
              <a:buNone/>
            </a:pPr>
            <a:r>
              <a:rPr lang="en-US" altLang="it-IT" b="0"/>
              <a:t>		Preferences may be altered by different representations of probabilities.</a:t>
            </a:r>
          </a:p>
          <a:p>
            <a:pPr algn="just" eaLnBrk="1" hangingPunct="1">
              <a:buFontTx/>
              <a:buNone/>
            </a:pPr>
            <a:endParaRPr lang="en-US" altLang="it-IT" b="0"/>
          </a:p>
          <a:p>
            <a:pPr algn="just" eaLnBrk="1" hangingPunct="1">
              <a:buFontTx/>
              <a:buNone/>
            </a:pPr>
            <a:r>
              <a:rPr lang="en-US" altLang="it-IT" b="0"/>
              <a:t>		</a:t>
            </a:r>
          </a:p>
          <a:p>
            <a:pPr algn="just" eaLnBrk="1" hangingPunct="1">
              <a:buFontTx/>
              <a:buNone/>
            </a:pPr>
            <a:r>
              <a:rPr lang="en-US" altLang="it-IT" b="0"/>
              <a:t>		</a:t>
            </a:r>
          </a:p>
        </p:txBody>
      </p:sp>
      <p:sp>
        <p:nvSpPr>
          <p:cNvPr id="59396"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879E905C-0941-7249-9F3B-11156FB039F3}" type="slidenum">
              <a:rPr lang="en-US" altLang="it-IT" b="0"/>
              <a:pPr>
                <a:spcBef>
                  <a:spcPct val="0"/>
                </a:spcBef>
                <a:buFontTx/>
                <a:buNone/>
              </a:pPr>
              <a:t>47</a:t>
            </a:fld>
            <a:endParaRPr lang="en-US" altLang="it-IT" b="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it-IT" sz="2400"/>
              <a:t>Prospect Theory: a positive theory to rationalize these puzzles</a:t>
            </a:r>
          </a:p>
        </p:txBody>
      </p:sp>
      <p:sp>
        <p:nvSpPr>
          <p:cNvPr id="60419" name="Content Placeholder 2"/>
          <p:cNvSpPr>
            <a:spLocks noGrp="1"/>
          </p:cNvSpPr>
          <p:nvPr>
            <p:ph idx="1"/>
          </p:nvPr>
        </p:nvSpPr>
        <p:spPr/>
        <p:txBody>
          <a:bodyPr/>
          <a:lstStyle/>
          <a:p>
            <a:pPr algn="just" eaLnBrk="1" hangingPunct="1">
              <a:buFontTx/>
              <a:buNone/>
            </a:pPr>
            <a:r>
              <a:rPr lang="en-US" altLang="it-IT" b="0"/>
              <a:t>Decision process occurs in two stages:</a:t>
            </a:r>
          </a:p>
          <a:p>
            <a:pPr algn="just" eaLnBrk="1" hangingPunct="1"/>
            <a:endParaRPr lang="en-US" altLang="it-IT" b="0"/>
          </a:p>
          <a:p>
            <a:pPr algn="just" eaLnBrk="1" hangingPunct="1">
              <a:buFontTx/>
              <a:buNone/>
            </a:pPr>
            <a:r>
              <a:rPr lang="en-US" altLang="it-IT" b="0"/>
              <a:t>	1. outcomes of the decision are ordered following some heuristic. </a:t>
            </a:r>
          </a:p>
          <a:p>
            <a:pPr algn="just" eaLnBrk="1" hangingPunct="1">
              <a:buFontTx/>
              <a:buNone/>
            </a:pPr>
            <a:endParaRPr lang="en-US" altLang="it-IT" b="0"/>
          </a:p>
          <a:p>
            <a:pPr algn="just" eaLnBrk="1" hangingPunct="1">
              <a:buFontTx/>
              <a:buNone/>
            </a:pPr>
            <a:r>
              <a:rPr lang="en-US" altLang="it-IT" b="0"/>
              <a:t>	People categorize outcomes as Losses and Gains according to a reference.</a:t>
            </a:r>
          </a:p>
          <a:p>
            <a:pPr algn="just" eaLnBrk="1" hangingPunct="1">
              <a:buFontTx/>
              <a:buNone/>
            </a:pPr>
            <a:endParaRPr lang="en-US" altLang="it-IT" b="0"/>
          </a:p>
          <a:p>
            <a:pPr algn="just" eaLnBrk="1" hangingPunct="1">
              <a:buFontTx/>
              <a:buNone/>
            </a:pPr>
            <a:r>
              <a:rPr lang="en-US" altLang="it-IT" b="0"/>
              <a:t>	2. Evaluation phase – assign utilities and choose.</a:t>
            </a:r>
          </a:p>
        </p:txBody>
      </p:sp>
      <p:sp>
        <p:nvSpPr>
          <p:cNvPr id="6042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074B9DF8-9B34-7840-BE5D-C79496030848}" type="slidenum">
              <a:rPr lang="en-US" altLang="it-IT" b="0"/>
              <a:pPr>
                <a:spcBef>
                  <a:spcPct val="0"/>
                </a:spcBef>
                <a:buFontTx/>
                <a:buNone/>
              </a:pPr>
              <a:t>48</a:t>
            </a:fld>
            <a:endParaRPr lang="en-US" altLang="it-IT"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65113" y="1192213"/>
            <a:ext cx="8824912" cy="5083175"/>
          </a:xfrm>
        </p:spPr>
        <p:txBody>
          <a:bodyPr/>
          <a:lstStyle/>
          <a:p>
            <a:pPr algn="just">
              <a:lnSpc>
                <a:spcPct val="90000"/>
              </a:lnSpc>
            </a:pPr>
            <a:r>
              <a:rPr lang="en-GB" altLang="it-IT" b="0">
                <a:ea typeface="Times New Roman" charset="0"/>
                <a:cs typeface="Times New Roman" charset="0"/>
              </a:rPr>
              <a:t>The probability of an event is the relative frequency with which</a:t>
            </a:r>
            <a:r>
              <a:rPr lang="en-US" altLang="it-IT" b="0">
                <a:ea typeface="Times New Roman" charset="0"/>
                <a:cs typeface="Times New Roman" charset="0"/>
              </a:rPr>
              <a:t> </a:t>
            </a:r>
            <a:r>
              <a:rPr lang="en-GB" altLang="it-IT" b="0">
                <a:ea typeface="Times New Roman" charset="0"/>
                <a:cs typeface="Times New Roman" charset="0"/>
              </a:rPr>
              <a:t>the event occurs;</a:t>
            </a:r>
          </a:p>
          <a:p>
            <a:pPr algn="just">
              <a:lnSpc>
                <a:spcPct val="90000"/>
              </a:lnSpc>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if </a:t>
            </a:r>
            <a:r>
              <a:rPr lang="en-GB" altLang="it-IT" b="0">
                <a:ea typeface="Courier New" charset="0"/>
                <a:cs typeface="Courier New" charset="0"/>
              </a:rPr>
              <a:t>p</a:t>
            </a:r>
            <a:r>
              <a:rPr lang="en-GB" altLang="it-IT" b="0" baseline="-30000">
                <a:ea typeface="Times New Roman" charset="0"/>
                <a:cs typeface="Times New Roman" charset="0"/>
              </a:rPr>
              <a:t>i</a:t>
            </a:r>
            <a:r>
              <a:rPr lang="en-GB" altLang="it-IT" b="0">
                <a:ea typeface="Times New Roman" charset="0"/>
                <a:cs typeface="Times New Roman" charset="0"/>
              </a:rPr>
              <a:t> is the probability of event i and there are n possible events (states),</a:t>
            </a:r>
            <a:r>
              <a:rPr lang="en-US" altLang="it-IT" b="0">
                <a:ea typeface="Times New Roman" charset="0"/>
                <a:cs typeface="Times New Roman" charset="0"/>
              </a:rPr>
              <a:t> </a:t>
            </a:r>
            <a:r>
              <a:rPr lang="en-GB" altLang="it-IT" b="0">
                <a:ea typeface="Times New Roman" charset="0"/>
                <a:cs typeface="Times New Roman" charset="0"/>
              </a:rPr>
              <a:t>then:</a:t>
            </a:r>
          </a:p>
          <a:p>
            <a:pPr algn="just">
              <a:lnSpc>
                <a:spcPct val="90000"/>
              </a:lnSpc>
              <a:buFontTx/>
              <a:buNone/>
            </a:pPr>
            <a:endParaRPr lang="en-GB" altLang="it-IT" b="0">
              <a:ea typeface="Times New Roman" charset="0"/>
              <a:cs typeface="Times New Roman" charset="0"/>
            </a:endParaRPr>
          </a:p>
          <a:p>
            <a:pPr lvl="2" algn="just">
              <a:lnSpc>
                <a:spcPct val="90000"/>
              </a:lnSpc>
            </a:pPr>
            <a:r>
              <a:rPr lang="en-GB" altLang="it-IT" sz="1800">
                <a:ea typeface="Times New Roman" charset="0"/>
                <a:cs typeface="Times New Roman" charset="0"/>
              </a:rPr>
              <a:t>1.  </a:t>
            </a:r>
            <a:r>
              <a:rPr lang="en-GB" altLang="it-IT" sz="1800">
                <a:ea typeface="Courier New" charset="0"/>
                <a:cs typeface="Courier New" charset="0"/>
              </a:rPr>
              <a:t>p</a:t>
            </a:r>
            <a:r>
              <a:rPr lang="en-GB" altLang="it-IT" sz="1800" baseline="-30000">
                <a:ea typeface="Times New Roman" charset="0"/>
                <a:cs typeface="Times New Roman" charset="0"/>
              </a:rPr>
              <a:t>i</a:t>
            </a:r>
            <a:r>
              <a:rPr lang="en-GB" altLang="it-IT" sz="1800">
                <a:ea typeface="Times New Roman" charset="0"/>
                <a:cs typeface="Times New Roman" charset="0"/>
              </a:rPr>
              <a:t> </a:t>
            </a:r>
            <a:r>
              <a:rPr lang="en-GB" altLang="it-IT" sz="1800" u="sng">
                <a:ea typeface="Times New Roman" charset="0"/>
                <a:cs typeface="Times New Roman" charset="0"/>
              </a:rPr>
              <a:t>&gt;</a:t>
            </a:r>
            <a:r>
              <a:rPr lang="en-GB" altLang="it-IT" sz="1800">
                <a:ea typeface="Times New Roman" charset="0"/>
                <a:cs typeface="Times New Roman" charset="0"/>
              </a:rPr>
              <a:t> 0, i = 1…n</a:t>
            </a:r>
          </a:p>
          <a:p>
            <a:pPr lvl="2" algn="just">
              <a:lnSpc>
                <a:spcPct val="90000"/>
              </a:lnSpc>
            </a:pPr>
            <a:r>
              <a:rPr lang="en-GB" altLang="it-IT" sz="1800">
                <a:ea typeface="Times New Roman" charset="0"/>
                <a:cs typeface="Times New Roman" charset="0"/>
              </a:rPr>
              <a:t>2. </a:t>
            </a:r>
            <a:r>
              <a:rPr lang="en-GB" altLang="it-IT" sz="1800">
                <a:ea typeface="Times New Roman" charset="0"/>
                <a:cs typeface="Times New Roman" charset="0"/>
                <a:sym typeface="Symbol" charset="2"/>
              </a:rPr>
              <a:t>   </a:t>
            </a:r>
            <a:r>
              <a:rPr lang="en-GB" altLang="it-IT" sz="1800">
                <a:ea typeface="Times New Roman" charset="0"/>
                <a:cs typeface="Times New Roman" charset="0"/>
              </a:rPr>
              <a:t> </a:t>
            </a:r>
            <a:r>
              <a:rPr lang="en-GB" altLang="it-IT" sz="1800">
                <a:ea typeface="Courier New" charset="0"/>
                <a:cs typeface="Courier New" charset="0"/>
              </a:rPr>
              <a:t>p</a:t>
            </a:r>
            <a:r>
              <a:rPr lang="en-GB" altLang="it-IT" sz="1800" baseline="-30000">
                <a:ea typeface="Times New Roman" charset="0"/>
                <a:cs typeface="Times New Roman" charset="0"/>
              </a:rPr>
              <a:t>i</a:t>
            </a:r>
            <a:r>
              <a:rPr lang="en-GB" altLang="it-IT" sz="1800">
                <a:ea typeface="Times New Roman" charset="0"/>
                <a:cs typeface="Times New Roman" charset="0"/>
              </a:rPr>
              <a:t> = 1</a:t>
            </a:r>
          </a:p>
          <a:p>
            <a:pPr lvl="2" algn="just">
              <a:lnSpc>
                <a:spcPct val="90000"/>
              </a:lnSpc>
              <a:buFont typeface="Arial Unicode MS" charset="0"/>
              <a:buNone/>
            </a:pPr>
            <a:endParaRPr lang="en-GB" altLang="it-IT" sz="1800">
              <a:ea typeface="Times New Roman" charset="0"/>
              <a:cs typeface="Times New Roman" charset="0"/>
            </a:endParaRPr>
          </a:p>
          <a:p>
            <a:pPr algn="just">
              <a:lnSpc>
                <a:spcPct val="90000"/>
              </a:lnSpc>
            </a:pPr>
            <a:r>
              <a:rPr lang="en-GB" altLang="it-IT" b="0">
                <a:ea typeface="Times New Roman" charset="0"/>
                <a:cs typeface="Times New Roman" charset="0"/>
              </a:rPr>
              <a:t>Lottery with n prizes (outcomes, states, events);</a:t>
            </a:r>
          </a:p>
          <a:p>
            <a:pPr algn="just">
              <a:lnSpc>
                <a:spcPct val="90000"/>
              </a:lnSpc>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x</a:t>
            </a:r>
            <a:r>
              <a:rPr lang="en-GB" altLang="it-IT" b="0" baseline="-30000">
                <a:ea typeface="Times New Roman" charset="0"/>
                <a:cs typeface="Times New Roman" charset="0"/>
              </a:rPr>
              <a:t>1</a:t>
            </a:r>
            <a:r>
              <a:rPr lang="en-GB" altLang="it-IT" b="0">
                <a:ea typeface="Times New Roman" charset="0"/>
                <a:cs typeface="Times New Roman" charset="0"/>
              </a:rPr>
              <a:t>, x</a:t>
            </a:r>
            <a:r>
              <a:rPr lang="en-GB" altLang="it-IT" b="0" baseline="-30000">
                <a:ea typeface="Times New Roman" charset="0"/>
                <a:cs typeface="Times New Roman" charset="0"/>
              </a:rPr>
              <a:t>2</a:t>
            </a:r>
            <a:r>
              <a:rPr lang="en-GB" altLang="it-IT" b="0">
                <a:ea typeface="Times New Roman" charset="0"/>
                <a:cs typeface="Times New Roman" charset="0"/>
              </a:rPr>
              <a:t>, x</a:t>
            </a:r>
            <a:r>
              <a:rPr lang="en-GB" altLang="it-IT" b="0" baseline="-30000">
                <a:ea typeface="Times New Roman" charset="0"/>
                <a:cs typeface="Times New Roman" charset="0"/>
              </a:rPr>
              <a:t>3</a:t>
            </a:r>
            <a:r>
              <a:rPr lang="en-GB" altLang="it-IT" b="0">
                <a:ea typeface="Times New Roman" charset="0"/>
                <a:cs typeface="Times New Roman" charset="0"/>
              </a:rPr>
              <a:t>,...,x</a:t>
            </a:r>
            <a:r>
              <a:rPr lang="en-GB" altLang="it-IT" b="0" baseline="-30000">
                <a:ea typeface="Times New Roman" charset="0"/>
                <a:cs typeface="Times New Roman" charset="0"/>
              </a:rPr>
              <a:t>n</a:t>
            </a:r>
            <a:r>
              <a:rPr lang="en-GB" altLang="it-IT" b="0">
                <a:ea typeface="Times New Roman" charset="0"/>
                <a:cs typeface="Times New Roman" charset="0"/>
              </a:rPr>
              <a:t> with corresponding probabilities </a:t>
            </a:r>
            <a:r>
              <a:rPr lang="en-GB" altLang="it-IT" b="0">
                <a:ea typeface="Courier New" charset="0"/>
                <a:cs typeface="Courier New" charset="0"/>
              </a:rPr>
              <a:t>p</a:t>
            </a:r>
            <a:r>
              <a:rPr lang="en-GB" altLang="it-IT" b="0" baseline="-30000">
                <a:ea typeface="Times New Roman" charset="0"/>
                <a:cs typeface="Times New Roman" charset="0"/>
              </a:rPr>
              <a:t>1</a:t>
            </a:r>
            <a:r>
              <a:rPr lang="en-GB" altLang="it-IT" b="0">
                <a:ea typeface="Times New Roman" charset="0"/>
                <a:cs typeface="Times New Roman" charset="0"/>
              </a:rPr>
              <a:t>, </a:t>
            </a:r>
            <a:r>
              <a:rPr lang="en-GB" altLang="it-IT" b="0">
                <a:ea typeface="Courier New" charset="0"/>
                <a:cs typeface="Courier New" charset="0"/>
              </a:rPr>
              <a:t>p</a:t>
            </a:r>
            <a:r>
              <a:rPr lang="en-GB" altLang="it-IT" b="0" baseline="-30000">
                <a:ea typeface="Times New Roman" charset="0"/>
                <a:cs typeface="Times New Roman" charset="0"/>
              </a:rPr>
              <a:t>2</a:t>
            </a:r>
            <a:r>
              <a:rPr lang="en-GB" altLang="it-IT" b="0">
                <a:ea typeface="Times New Roman" charset="0"/>
                <a:cs typeface="Times New Roman" charset="0"/>
              </a:rPr>
              <a:t>, </a:t>
            </a:r>
            <a:r>
              <a:rPr lang="en-GB" altLang="it-IT" b="0">
                <a:ea typeface="Courier New" charset="0"/>
                <a:cs typeface="Courier New" charset="0"/>
              </a:rPr>
              <a:t>p</a:t>
            </a:r>
            <a:r>
              <a:rPr lang="en-GB" altLang="it-IT" b="0" baseline="-30000">
                <a:ea typeface="Times New Roman" charset="0"/>
                <a:cs typeface="Times New Roman" charset="0"/>
              </a:rPr>
              <a:t>3</a:t>
            </a:r>
            <a:r>
              <a:rPr lang="en-GB" altLang="it-IT" b="0">
                <a:ea typeface="Times New Roman" charset="0"/>
                <a:cs typeface="Times New Roman" charset="0"/>
              </a:rPr>
              <a:t>,...,p</a:t>
            </a:r>
            <a:r>
              <a:rPr lang="en-GB" altLang="it-IT" b="0" baseline="-30000">
                <a:ea typeface="Times New Roman" charset="0"/>
                <a:cs typeface="Times New Roman" charset="0"/>
              </a:rPr>
              <a:t>n</a:t>
            </a:r>
            <a:r>
              <a:rPr lang="en-GB" altLang="it-IT" b="0">
                <a:ea typeface="Times New Roman" charset="0"/>
                <a:cs typeface="Times New Roman" charset="0"/>
              </a:rPr>
              <a:t> , respectively (mutually exclusive and exhaustive);</a:t>
            </a:r>
          </a:p>
          <a:p>
            <a:pPr algn="just">
              <a:lnSpc>
                <a:spcPct val="90000"/>
              </a:lnSpc>
              <a:buFontTx/>
              <a:buNone/>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then the expected value of this lottery is</a:t>
            </a:r>
          </a:p>
          <a:p>
            <a:pPr algn="just">
              <a:lnSpc>
                <a:spcPct val="90000"/>
              </a:lnSpc>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E(x) = </a:t>
            </a:r>
            <a:r>
              <a:rPr lang="en-GB" altLang="it-IT" b="0">
                <a:ea typeface="Courier New" charset="0"/>
                <a:cs typeface="Courier New" charset="0"/>
              </a:rPr>
              <a:t>p</a:t>
            </a:r>
            <a:r>
              <a:rPr lang="en-GB" altLang="it-IT" b="0" baseline="-30000">
                <a:ea typeface="Times New Roman" charset="0"/>
                <a:cs typeface="Times New Roman" charset="0"/>
              </a:rPr>
              <a:t>1</a:t>
            </a:r>
            <a:r>
              <a:rPr lang="en-GB" altLang="it-IT" b="0">
                <a:ea typeface="Times New Roman" charset="0"/>
                <a:cs typeface="Times New Roman" charset="0"/>
              </a:rPr>
              <a:t>x</a:t>
            </a:r>
            <a:r>
              <a:rPr lang="en-GB" altLang="it-IT" b="0" baseline="-30000">
                <a:ea typeface="Times New Roman" charset="0"/>
                <a:cs typeface="Times New Roman" charset="0"/>
              </a:rPr>
              <a:t>1</a:t>
            </a:r>
            <a:r>
              <a:rPr lang="en-GB" altLang="it-IT" b="0">
                <a:ea typeface="Times New Roman" charset="0"/>
                <a:cs typeface="Times New Roman" charset="0"/>
              </a:rPr>
              <a:t> + </a:t>
            </a:r>
            <a:r>
              <a:rPr lang="en-GB" altLang="it-IT" b="0">
                <a:ea typeface="Courier New" charset="0"/>
                <a:cs typeface="Courier New" charset="0"/>
              </a:rPr>
              <a:t>p</a:t>
            </a:r>
            <a:r>
              <a:rPr lang="en-GB" altLang="it-IT" b="0" baseline="-30000">
                <a:ea typeface="Times New Roman" charset="0"/>
                <a:cs typeface="Times New Roman" charset="0"/>
              </a:rPr>
              <a:t>2</a:t>
            </a:r>
            <a:r>
              <a:rPr lang="en-GB" altLang="it-IT" b="0">
                <a:ea typeface="Times New Roman" charset="0"/>
                <a:cs typeface="Times New Roman" charset="0"/>
              </a:rPr>
              <a:t>x</a:t>
            </a:r>
            <a:r>
              <a:rPr lang="en-GB" altLang="it-IT" b="0" baseline="-30000">
                <a:ea typeface="Times New Roman" charset="0"/>
                <a:cs typeface="Times New Roman" charset="0"/>
              </a:rPr>
              <a:t>2</a:t>
            </a:r>
            <a:r>
              <a:rPr lang="en-GB" altLang="it-IT" b="0">
                <a:ea typeface="Times New Roman" charset="0"/>
                <a:cs typeface="Times New Roman" charset="0"/>
              </a:rPr>
              <a:t> + </a:t>
            </a:r>
            <a:r>
              <a:rPr lang="en-GB" altLang="it-IT" b="0">
                <a:ea typeface="Courier New" charset="0"/>
                <a:cs typeface="Courier New" charset="0"/>
              </a:rPr>
              <a:t>p</a:t>
            </a:r>
            <a:r>
              <a:rPr lang="en-GB" altLang="it-IT" b="0" baseline="-30000">
                <a:ea typeface="Times New Roman" charset="0"/>
                <a:cs typeface="Times New Roman" charset="0"/>
              </a:rPr>
              <a:t>3</a:t>
            </a:r>
            <a:r>
              <a:rPr lang="en-GB" altLang="it-IT" b="0">
                <a:ea typeface="Times New Roman" charset="0"/>
                <a:cs typeface="Times New Roman" charset="0"/>
              </a:rPr>
              <a:t>x</a:t>
            </a:r>
            <a:r>
              <a:rPr lang="en-GB" altLang="it-IT" b="0" baseline="-30000">
                <a:ea typeface="Times New Roman" charset="0"/>
                <a:cs typeface="Times New Roman" charset="0"/>
              </a:rPr>
              <a:t>3</a:t>
            </a:r>
            <a:r>
              <a:rPr lang="en-GB" altLang="it-IT" b="0">
                <a:ea typeface="Times New Roman" charset="0"/>
                <a:cs typeface="Times New Roman" charset="0"/>
              </a:rPr>
              <a:t> + ... + </a:t>
            </a:r>
            <a:r>
              <a:rPr lang="en-GB" altLang="it-IT" b="0">
                <a:ea typeface="Courier New" charset="0"/>
                <a:cs typeface="Courier New" charset="0"/>
              </a:rPr>
              <a:t>p</a:t>
            </a:r>
            <a:r>
              <a:rPr lang="en-GB" altLang="it-IT" b="0" baseline="-30000">
                <a:ea typeface="Times New Roman" charset="0"/>
                <a:cs typeface="Times New Roman" charset="0"/>
              </a:rPr>
              <a:t>n</a:t>
            </a:r>
            <a:r>
              <a:rPr lang="en-GB" altLang="it-IT" b="0">
                <a:ea typeface="Times New Roman" charset="0"/>
                <a:cs typeface="Times New Roman" charset="0"/>
              </a:rPr>
              <a:t>x</a:t>
            </a:r>
            <a:r>
              <a:rPr lang="en-GB" altLang="it-IT" b="0" baseline="-30000">
                <a:ea typeface="Times New Roman" charset="0"/>
                <a:cs typeface="Times New Roman" charset="0"/>
              </a:rPr>
              <a:t>n</a:t>
            </a:r>
            <a:r>
              <a:rPr lang="en-GB" altLang="it-IT" b="0">
                <a:ea typeface="Times New Roman" charset="0"/>
                <a:cs typeface="Times New Roman" charset="0"/>
              </a:rPr>
              <a:t> </a:t>
            </a:r>
          </a:p>
          <a:p>
            <a:pPr algn="just">
              <a:lnSpc>
                <a:spcPct val="90000"/>
              </a:lnSpc>
              <a:buFontTx/>
              <a:buNone/>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E(x)  = </a:t>
            </a:r>
            <a:r>
              <a:rPr lang="en-GB" altLang="it-IT" b="0">
                <a:ea typeface="Times New Roman" charset="0"/>
                <a:cs typeface="Times New Roman" charset="0"/>
                <a:sym typeface="Symbol" charset="2"/>
              </a:rPr>
              <a:t></a:t>
            </a:r>
            <a:r>
              <a:rPr lang="en-GB" altLang="it-IT" b="0">
                <a:ea typeface="Times New Roman" charset="0"/>
                <a:cs typeface="Times New Roman" charset="0"/>
              </a:rPr>
              <a:t>    </a:t>
            </a:r>
            <a:r>
              <a:rPr lang="en-GB" altLang="it-IT" b="0">
                <a:ea typeface="Courier New" charset="0"/>
                <a:cs typeface="Courier New" charset="0"/>
              </a:rPr>
              <a:t>p</a:t>
            </a:r>
            <a:r>
              <a:rPr lang="en-GB" altLang="it-IT" b="0" baseline="-30000">
                <a:ea typeface="Times New Roman" charset="0"/>
                <a:cs typeface="Times New Roman" charset="0"/>
              </a:rPr>
              <a:t>i</a:t>
            </a:r>
            <a:r>
              <a:rPr lang="en-GB" altLang="it-IT" b="0">
                <a:ea typeface="Times New Roman" charset="0"/>
                <a:cs typeface="Times New Roman" charset="0"/>
              </a:rPr>
              <a:t>x</a:t>
            </a:r>
            <a:r>
              <a:rPr lang="en-GB" altLang="it-IT" b="0" baseline="-30000">
                <a:ea typeface="Times New Roman" charset="0"/>
                <a:cs typeface="Times New Roman" charset="0"/>
              </a:rPr>
              <a:t>i</a:t>
            </a:r>
            <a:endParaRPr lang="en-US" altLang="it-IT" b="0" baseline="-30000">
              <a:ea typeface="Times New Roman" charset="0"/>
              <a:cs typeface="Times New Roman" charset="0"/>
            </a:endParaRPr>
          </a:p>
          <a:p>
            <a:pPr algn="just">
              <a:lnSpc>
                <a:spcPct val="90000"/>
              </a:lnSpc>
            </a:pPr>
            <a:endParaRPr lang="en-US" altLang="it-IT" b="0"/>
          </a:p>
        </p:txBody>
      </p:sp>
      <p:sp>
        <p:nvSpPr>
          <p:cNvPr id="13315" name="Text Box 4"/>
          <p:cNvSpPr txBox="1">
            <a:spLocks noChangeArrowheads="1"/>
          </p:cNvSpPr>
          <p:nvPr/>
        </p:nvSpPr>
        <p:spPr bwMode="auto">
          <a:xfrm>
            <a:off x="1498600" y="6116638"/>
            <a:ext cx="366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000"/>
              <a:t>i=1</a:t>
            </a:r>
          </a:p>
        </p:txBody>
      </p:sp>
      <p:sp>
        <p:nvSpPr>
          <p:cNvPr id="13316" name="Text Box 5"/>
          <p:cNvSpPr txBox="1">
            <a:spLocks noChangeArrowheads="1"/>
          </p:cNvSpPr>
          <p:nvPr/>
        </p:nvSpPr>
        <p:spPr bwMode="auto">
          <a:xfrm>
            <a:off x="1487488" y="59166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000"/>
              <a:t>n</a:t>
            </a:r>
          </a:p>
        </p:txBody>
      </p:sp>
      <p:sp>
        <p:nvSpPr>
          <p:cNvPr id="13317" name="Text Box 6"/>
          <p:cNvSpPr txBox="1">
            <a:spLocks noChangeArrowheads="1"/>
          </p:cNvSpPr>
          <p:nvPr/>
        </p:nvSpPr>
        <p:spPr bwMode="auto">
          <a:xfrm>
            <a:off x="1835150" y="2830513"/>
            <a:ext cx="3651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000"/>
              <a:t>i=1</a:t>
            </a:r>
          </a:p>
        </p:txBody>
      </p:sp>
      <p:sp>
        <p:nvSpPr>
          <p:cNvPr id="13318" name="Text Box 7"/>
          <p:cNvSpPr txBox="1">
            <a:spLocks noChangeArrowheads="1"/>
          </p:cNvSpPr>
          <p:nvPr/>
        </p:nvSpPr>
        <p:spPr bwMode="auto">
          <a:xfrm>
            <a:off x="1820863" y="2644775"/>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US" altLang="it-IT" sz="1000"/>
              <a:t>n  </a:t>
            </a:r>
          </a:p>
        </p:txBody>
      </p:sp>
      <p:sp>
        <p:nvSpPr>
          <p:cNvPr id="13319" name="Rectangle 2"/>
          <p:cNvSpPr>
            <a:spLocks noGrp="1" noChangeArrowheads="1"/>
          </p:cNvSpPr>
          <p:nvPr>
            <p:ph type="title"/>
          </p:nvPr>
        </p:nvSpPr>
        <p:spPr/>
        <p:txBody>
          <a:bodyPr/>
          <a:lstStyle/>
          <a:p>
            <a:pPr eaLnBrk="1" hangingPunct="1"/>
            <a:r>
              <a:rPr lang="en-US" altLang="it-IT" sz="2400"/>
              <a:t>Probability</a:t>
            </a:r>
            <a:endParaRPr lang="it-IT" altLang="it-IT"/>
          </a:p>
        </p:txBody>
      </p:sp>
      <p:sp>
        <p:nvSpPr>
          <p:cNvPr id="1332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713BE336-BD53-9E45-A80C-E82790E78C57}" type="slidenum">
              <a:rPr lang="en-US" altLang="it-IT" b="0"/>
              <a:pPr>
                <a:spcBef>
                  <a:spcPct val="0"/>
                </a:spcBef>
                <a:buFontTx/>
                <a:buNone/>
              </a:pPr>
              <a:t>4</a:t>
            </a:fld>
            <a:endParaRPr lang="en-US" altLang="it-IT" b="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25475" y="279400"/>
            <a:ext cx="8016875" cy="900113"/>
          </a:xfrm>
        </p:spPr>
        <p:txBody>
          <a:bodyPr/>
          <a:lstStyle/>
          <a:p>
            <a:pPr eaLnBrk="1" hangingPunct="1"/>
            <a:r>
              <a:rPr lang="en-US" altLang="it-IT" sz="2400"/>
              <a:t>Evaluation Phase</a:t>
            </a:r>
          </a:p>
        </p:txBody>
      </p:sp>
      <p:sp>
        <p:nvSpPr>
          <p:cNvPr id="61443" name="Content Placeholder 2"/>
          <p:cNvSpPr>
            <a:spLocks noGrp="1"/>
          </p:cNvSpPr>
          <p:nvPr>
            <p:ph idx="1"/>
          </p:nvPr>
        </p:nvSpPr>
        <p:spPr/>
        <p:txBody>
          <a:bodyPr/>
          <a:lstStyle/>
          <a:p>
            <a:pPr algn="just" eaLnBrk="1" hangingPunct="1"/>
            <a:r>
              <a:rPr lang="en-US" altLang="it-IT" b="0" dirty="0"/>
              <a:t>U(G(x</a:t>
            </a:r>
            <a:r>
              <a:rPr lang="en-US" altLang="it-IT" b="0" baseline="-25000" dirty="0"/>
              <a:t>1</a:t>
            </a:r>
            <a:r>
              <a:rPr lang="en-US" altLang="it-IT" b="0" dirty="0"/>
              <a:t>,…, </a:t>
            </a:r>
            <a:r>
              <a:rPr lang="en-US" altLang="it-IT" b="0" dirty="0" err="1"/>
              <a:t>x</a:t>
            </a:r>
            <a:r>
              <a:rPr lang="en-US" altLang="it-IT" b="0" baseline="-25000" dirty="0" err="1"/>
              <a:t>n</a:t>
            </a:r>
            <a:r>
              <a:rPr lang="en-US" altLang="it-IT" b="0" dirty="0"/>
              <a:t>; p</a:t>
            </a:r>
            <a:r>
              <a:rPr lang="en-US" altLang="it-IT" sz="1400" b="0" baseline="-25000" dirty="0"/>
              <a:t>1</a:t>
            </a:r>
            <a:r>
              <a:rPr lang="en-US" altLang="it-IT" b="0" dirty="0"/>
              <a:t>…</a:t>
            </a:r>
            <a:r>
              <a:rPr lang="en-US" altLang="it-IT" b="0" dirty="0" err="1"/>
              <a:t>p</a:t>
            </a:r>
            <a:r>
              <a:rPr lang="en-US" altLang="it-IT" sz="1400" b="0" baseline="-25000" dirty="0" err="1"/>
              <a:t>n</a:t>
            </a:r>
            <a:r>
              <a:rPr lang="en-US" altLang="it-IT" b="0" dirty="0"/>
              <a:t>))= </a:t>
            </a:r>
            <a:r>
              <a:rPr lang="el-GR" altLang="it-IT" b="0" dirty="0">
                <a:sym typeface="Symbol" charset="2"/>
              </a:rPr>
              <a:t>π</a:t>
            </a:r>
            <a:r>
              <a:rPr lang="en-US" altLang="it-IT" b="0" dirty="0"/>
              <a:t>(p</a:t>
            </a:r>
            <a:r>
              <a:rPr lang="en-US" altLang="it-IT" sz="1400" b="0" baseline="-25000" dirty="0"/>
              <a:t>1</a:t>
            </a:r>
            <a:r>
              <a:rPr lang="en-US" altLang="it-IT" b="0" dirty="0"/>
              <a:t>)v(x</a:t>
            </a:r>
            <a:r>
              <a:rPr lang="en-US" altLang="it-IT" b="0" baseline="-25000" dirty="0"/>
              <a:t>1</a:t>
            </a:r>
            <a:r>
              <a:rPr lang="en-US" altLang="it-IT" b="0" dirty="0"/>
              <a:t>) + …+ </a:t>
            </a:r>
            <a:r>
              <a:rPr lang="el-GR" altLang="it-IT" b="0" dirty="0">
                <a:sym typeface="Symbol" charset="2"/>
              </a:rPr>
              <a:t>π</a:t>
            </a:r>
            <a:r>
              <a:rPr lang="en-US" altLang="it-IT" b="0" dirty="0"/>
              <a:t>(</a:t>
            </a:r>
            <a:r>
              <a:rPr lang="en-US" altLang="it-IT" b="0" dirty="0" err="1"/>
              <a:t>p</a:t>
            </a:r>
            <a:r>
              <a:rPr lang="en-US" altLang="it-IT" b="0" baseline="-25000" dirty="0" err="1"/>
              <a:t>n</a:t>
            </a:r>
            <a:r>
              <a:rPr lang="en-US" altLang="it-IT" b="0" dirty="0"/>
              <a:t>)v(</a:t>
            </a:r>
            <a:r>
              <a:rPr lang="en-US" altLang="it-IT" b="0" dirty="0" err="1"/>
              <a:t>x</a:t>
            </a:r>
            <a:r>
              <a:rPr lang="en-US" altLang="it-IT" b="0" baseline="-25000" dirty="0" err="1"/>
              <a:t>n</a:t>
            </a:r>
            <a:r>
              <a:rPr lang="en-US" altLang="it-IT" b="0" dirty="0"/>
              <a:t>)</a:t>
            </a:r>
          </a:p>
          <a:p>
            <a:pPr algn="just" eaLnBrk="1" hangingPunct="1"/>
            <a:endParaRPr lang="en-US" altLang="it-IT" b="0" dirty="0"/>
          </a:p>
          <a:p>
            <a:pPr algn="just" eaLnBrk="1" hangingPunct="1"/>
            <a:r>
              <a:rPr lang="en-US" altLang="it-IT" b="0" dirty="0"/>
              <a:t>x</a:t>
            </a:r>
            <a:r>
              <a:rPr lang="en-US" altLang="it-IT" sz="1400" b="0" baseline="-25000" dirty="0"/>
              <a:t>1</a:t>
            </a:r>
            <a:r>
              <a:rPr lang="en-US" altLang="it-IT" b="0" dirty="0"/>
              <a:t>, x</a:t>
            </a:r>
            <a:r>
              <a:rPr lang="en-US" altLang="it-IT" sz="1400" b="0" baseline="-25000" dirty="0"/>
              <a:t>2</a:t>
            </a:r>
            <a:r>
              <a:rPr lang="en-US" altLang="it-IT" b="0" dirty="0"/>
              <a:t>, are potential outcomes;</a:t>
            </a:r>
          </a:p>
          <a:p>
            <a:pPr algn="just" eaLnBrk="1" hangingPunct="1"/>
            <a:endParaRPr lang="en-US" altLang="it-IT" b="0" dirty="0"/>
          </a:p>
          <a:p>
            <a:pPr algn="just" eaLnBrk="1" hangingPunct="1"/>
            <a:r>
              <a:rPr lang="en-US" altLang="it-IT" b="0" dirty="0"/>
              <a:t>p</a:t>
            </a:r>
            <a:r>
              <a:rPr lang="en-US" altLang="it-IT" sz="1400" b="0" baseline="-25000" dirty="0"/>
              <a:t>1</a:t>
            </a:r>
            <a:r>
              <a:rPr lang="en-US" altLang="it-IT" b="0" dirty="0"/>
              <a:t>, p</a:t>
            </a:r>
            <a:r>
              <a:rPr lang="en-US" altLang="it-IT" sz="1400" b="0" baseline="-25000" dirty="0"/>
              <a:t>2</a:t>
            </a:r>
            <a:r>
              <a:rPr lang="en-US" altLang="it-IT" b="0" dirty="0"/>
              <a:t> are respective probabilities.</a:t>
            </a:r>
          </a:p>
          <a:p>
            <a:pPr algn="just" eaLnBrk="1" hangingPunct="1">
              <a:buFontTx/>
              <a:buNone/>
            </a:pPr>
            <a:endParaRPr lang="en-US" altLang="it-IT" b="0" dirty="0"/>
          </a:p>
          <a:p>
            <a:pPr algn="just" eaLnBrk="1" hangingPunct="1">
              <a:buFontTx/>
              <a:buNone/>
            </a:pPr>
            <a:r>
              <a:rPr lang="en-US" altLang="it-IT" b="0" dirty="0"/>
              <a:t>Two main ingredients of Prospect Theory:</a:t>
            </a:r>
          </a:p>
          <a:p>
            <a:pPr algn="just" eaLnBrk="1" hangingPunct="1">
              <a:buFontTx/>
              <a:buNone/>
            </a:pPr>
            <a:endParaRPr lang="en-US" altLang="it-IT" b="0" dirty="0"/>
          </a:p>
          <a:p>
            <a:pPr algn="just" eaLnBrk="1" hangingPunct="1">
              <a:buFontTx/>
              <a:buAutoNum type="alphaLcPeriod"/>
            </a:pPr>
            <a:r>
              <a:rPr lang="en-US" altLang="it-IT" b="0" dirty="0"/>
              <a:t>v(x</a:t>
            </a:r>
            <a:r>
              <a:rPr lang="en-US" altLang="it-IT" b="0" baseline="-25000" dirty="0"/>
              <a:t>i</a:t>
            </a:r>
            <a:r>
              <a:rPr lang="en-US" altLang="it-IT" b="0" dirty="0"/>
              <a:t>) is a value function that assigns a value to an outcome;</a:t>
            </a:r>
          </a:p>
          <a:p>
            <a:pPr algn="just" eaLnBrk="1" hangingPunct="1">
              <a:buFontTx/>
              <a:buAutoNum type="alphaLcPeriod"/>
            </a:pPr>
            <a:endParaRPr lang="en-US" altLang="it-IT" b="0" dirty="0"/>
          </a:p>
          <a:p>
            <a:pPr algn="just" eaLnBrk="1" hangingPunct="1">
              <a:buFontTx/>
              <a:buAutoNum type="alphaLcPeriod"/>
            </a:pPr>
            <a:r>
              <a:rPr lang="el-GR" altLang="it-IT" b="0" dirty="0">
                <a:sym typeface="Symbol" charset="2"/>
              </a:rPr>
              <a:t>π</a:t>
            </a:r>
            <a:r>
              <a:rPr lang="en-US" altLang="it-IT" b="0" dirty="0"/>
              <a:t>(p</a:t>
            </a:r>
            <a:r>
              <a:rPr lang="en-US" altLang="it-IT" sz="1400" b="0" dirty="0"/>
              <a:t>i</a:t>
            </a:r>
            <a:r>
              <a:rPr lang="en-US" altLang="it-IT" b="0" dirty="0"/>
              <a:t>) is the weighting function, namely a transformation function that expresses objective probabilities in subjectively perceived chances.</a:t>
            </a:r>
          </a:p>
          <a:p>
            <a:pPr algn="just" eaLnBrk="1" hangingPunct="1">
              <a:buFontTx/>
              <a:buNone/>
            </a:pPr>
            <a:endParaRPr lang="en-US" altLang="it-IT" b="0" dirty="0"/>
          </a:p>
          <a:p>
            <a:pPr algn="just" eaLnBrk="1" hangingPunct="1">
              <a:buFontTx/>
              <a:buNone/>
            </a:pPr>
            <a:endParaRPr lang="en-US" altLang="it-IT" b="0" dirty="0"/>
          </a:p>
        </p:txBody>
      </p:sp>
      <p:sp>
        <p:nvSpPr>
          <p:cNvPr id="61444"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F25A40F8-28B7-3244-AA0C-4216402295EC}" type="slidenum">
              <a:rPr lang="en-US" altLang="it-IT" b="0"/>
              <a:pPr>
                <a:spcBef>
                  <a:spcPct val="0"/>
                </a:spcBef>
                <a:buFontTx/>
                <a:buNone/>
              </a:pPr>
              <a:t>49</a:t>
            </a:fld>
            <a:endParaRPr lang="en-US" altLang="it-IT" b="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Line 3"/>
          <p:cNvSpPr>
            <a:spLocks noChangeShapeType="1"/>
          </p:cNvSpPr>
          <p:nvPr/>
        </p:nvSpPr>
        <p:spPr bwMode="auto">
          <a:xfrm>
            <a:off x="1447800" y="3733800"/>
            <a:ext cx="64770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67" name="Line 4"/>
          <p:cNvSpPr>
            <a:spLocks noChangeShapeType="1"/>
          </p:cNvSpPr>
          <p:nvPr/>
        </p:nvSpPr>
        <p:spPr bwMode="auto">
          <a:xfrm flipH="1">
            <a:off x="4800600" y="1238250"/>
            <a:ext cx="3175" cy="5337175"/>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365" name="Text Box 5"/>
          <p:cNvSpPr txBox="1">
            <a:spLocks noChangeArrowheads="1"/>
          </p:cNvSpPr>
          <p:nvPr/>
        </p:nvSpPr>
        <p:spPr bwMode="auto">
          <a:xfrm>
            <a:off x="6945313" y="3748088"/>
            <a:ext cx="979487" cy="519112"/>
          </a:xfrm>
          <a:prstGeom prst="rect">
            <a:avLst/>
          </a:prstGeom>
          <a:noFill/>
          <a:ln w="9525">
            <a:noFill/>
            <a:miter lim="800000"/>
            <a:headEnd/>
            <a:tailEnd/>
          </a:ln>
        </p:spPr>
        <p:txBody>
          <a:bodyPr>
            <a:spAutoFit/>
          </a:bodyPr>
          <a:lstStyle/>
          <a:p>
            <a:pPr eaLnBrk="1" hangingPunct="1">
              <a:spcBef>
                <a:spcPct val="50000"/>
              </a:spcBef>
              <a:defRPr/>
            </a:pPr>
            <a:r>
              <a:rPr lang="en-US" sz="2800" dirty="0">
                <a:latin typeface="Helvetica" pitchFamily="-44" charset="0"/>
              </a:rPr>
              <a:t> </a:t>
            </a:r>
            <a:r>
              <a:rPr lang="en-US" b="0" dirty="0">
                <a:latin typeface="+mj-lt"/>
                <a:ea typeface="+mj-ea"/>
                <a:cs typeface="+mj-cs"/>
              </a:rPr>
              <a:t>Gains</a:t>
            </a:r>
          </a:p>
        </p:txBody>
      </p:sp>
      <p:sp>
        <p:nvSpPr>
          <p:cNvPr id="143366" name="Rectangle 6"/>
          <p:cNvSpPr>
            <a:spLocks noChangeArrowheads="1"/>
          </p:cNvSpPr>
          <p:nvPr/>
        </p:nvSpPr>
        <p:spPr bwMode="auto">
          <a:xfrm>
            <a:off x="1379538" y="3797300"/>
            <a:ext cx="914400" cy="369888"/>
          </a:xfrm>
          <a:prstGeom prst="rect">
            <a:avLst/>
          </a:prstGeom>
          <a:noFill/>
          <a:ln w="9525">
            <a:noFill/>
            <a:miter lim="800000"/>
            <a:headEnd/>
            <a:tailEnd/>
          </a:ln>
        </p:spPr>
        <p:txBody>
          <a:bodyPr wrap="none">
            <a:spAutoFit/>
          </a:bodyPr>
          <a:lstStyle/>
          <a:p>
            <a:pPr eaLnBrk="1" hangingPunct="1">
              <a:defRPr/>
            </a:pPr>
            <a:r>
              <a:rPr lang="en-US" b="0" dirty="0">
                <a:latin typeface="+mj-lt"/>
                <a:ea typeface="+mj-ea"/>
                <a:cs typeface="+mj-cs"/>
              </a:rPr>
              <a:t>Losses</a:t>
            </a:r>
          </a:p>
        </p:txBody>
      </p:sp>
      <p:sp>
        <p:nvSpPr>
          <p:cNvPr id="62470" name="Arc 7"/>
          <p:cNvSpPr>
            <a:spLocks/>
          </p:cNvSpPr>
          <p:nvPr/>
        </p:nvSpPr>
        <p:spPr bwMode="auto">
          <a:xfrm flipH="1">
            <a:off x="4800600" y="2209800"/>
            <a:ext cx="3048000" cy="1524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471" name="Arc 8"/>
          <p:cNvSpPr>
            <a:spLocks/>
          </p:cNvSpPr>
          <p:nvPr/>
        </p:nvSpPr>
        <p:spPr bwMode="auto">
          <a:xfrm rot="10478575" flipH="1">
            <a:off x="2408238" y="3768725"/>
            <a:ext cx="2511425" cy="2668588"/>
          </a:xfrm>
          <a:custGeom>
            <a:avLst/>
            <a:gdLst>
              <a:gd name="T0" fmla="*/ 0 w 21582"/>
              <a:gd name="T1" fmla="*/ 0 h 21600"/>
              <a:gd name="T2" fmla="*/ 2147483646 w 21582"/>
              <a:gd name="T3" fmla="*/ 2147483646 h 21600"/>
              <a:gd name="T4" fmla="*/ 0 w 21582"/>
              <a:gd name="T5" fmla="*/ 2147483646 h 21600"/>
              <a:gd name="T6" fmla="*/ 0 60000 65536"/>
              <a:gd name="T7" fmla="*/ 0 60000 65536"/>
              <a:gd name="T8" fmla="*/ 0 60000 65536"/>
              <a:gd name="T9" fmla="*/ 0 w 21582"/>
              <a:gd name="T10" fmla="*/ 0 h 21600"/>
              <a:gd name="T11" fmla="*/ 21582 w 21582"/>
              <a:gd name="T12" fmla="*/ 21600 h 21600"/>
            </a:gdLst>
            <a:ahLst/>
            <a:cxnLst>
              <a:cxn ang="T6">
                <a:pos x="T0" y="T1"/>
              </a:cxn>
              <a:cxn ang="T7">
                <a:pos x="T2" y="T3"/>
              </a:cxn>
              <a:cxn ang="T8">
                <a:pos x="T4" y="T5"/>
              </a:cxn>
            </a:cxnLst>
            <a:rect l="T9" t="T10" r="T11" b="T12"/>
            <a:pathLst>
              <a:path w="21582" h="21600" fill="none" extrusionOk="0">
                <a:moveTo>
                  <a:pt x="-1" y="0"/>
                </a:moveTo>
                <a:cubicBezTo>
                  <a:pt x="11583" y="0"/>
                  <a:pt x="21105" y="9137"/>
                  <a:pt x="21581" y="20712"/>
                </a:cubicBezTo>
              </a:path>
              <a:path w="21582" h="21600" stroke="0" extrusionOk="0">
                <a:moveTo>
                  <a:pt x="-1" y="0"/>
                </a:moveTo>
                <a:cubicBezTo>
                  <a:pt x="11583" y="0"/>
                  <a:pt x="21105" y="9137"/>
                  <a:pt x="21581" y="20712"/>
                </a:cubicBezTo>
                <a:lnTo>
                  <a:pt x="0" y="21600"/>
                </a:lnTo>
                <a:lnTo>
                  <a:pt x="-1" y="0"/>
                </a:lnTo>
                <a:close/>
              </a:path>
            </a:pathLst>
          </a:cu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472" name="Line 9"/>
          <p:cNvSpPr>
            <a:spLocks noChangeShapeType="1"/>
          </p:cNvSpPr>
          <p:nvPr/>
        </p:nvSpPr>
        <p:spPr bwMode="auto">
          <a:xfrm>
            <a:off x="4876800" y="3657600"/>
            <a:ext cx="1001713" cy="0"/>
          </a:xfrm>
          <a:prstGeom prst="line">
            <a:avLst/>
          </a:prstGeom>
          <a:noFill/>
          <a:ln w="28575">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73" name="Line 10"/>
          <p:cNvSpPr>
            <a:spLocks noChangeShapeType="1"/>
          </p:cNvSpPr>
          <p:nvPr/>
        </p:nvSpPr>
        <p:spPr bwMode="auto">
          <a:xfrm flipH="1">
            <a:off x="3657600" y="3657600"/>
            <a:ext cx="1066800" cy="0"/>
          </a:xfrm>
          <a:prstGeom prst="line">
            <a:avLst/>
          </a:prstGeom>
          <a:noFill/>
          <a:ln w="381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74" name="Line 11"/>
          <p:cNvSpPr>
            <a:spLocks noChangeShapeType="1"/>
          </p:cNvSpPr>
          <p:nvPr/>
        </p:nvSpPr>
        <p:spPr bwMode="auto">
          <a:xfrm flipV="1">
            <a:off x="5903913" y="2590800"/>
            <a:ext cx="0" cy="1066800"/>
          </a:xfrm>
          <a:prstGeom prst="line">
            <a:avLst/>
          </a:prstGeom>
          <a:noFill/>
          <a:ln w="381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75" name="Titolo 13"/>
          <p:cNvSpPr>
            <a:spLocks noGrp="1"/>
          </p:cNvSpPr>
          <p:nvPr>
            <p:ph type="title"/>
          </p:nvPr>
        </p:nvSpPr>
        <p:spPr>
          <a:xfrm>
            <a:off x="4267200" y="1104900"/>
            <a:ext cx="550863" cy="519113"/>
          </a:xfrm>
        </p:spPr>
        <p:txBody>
          <a:bodyPr/>
          <a:lstStyle/>
          <a:p>
            <a:r>
              <a:rPr lang="en-GB" altLang="it-IT" sz="1800"/>
              <a:t>v(.)</a:t>
            </a:r>
          </a:p>
        </p:txBody>
      </p:sp>
      <p:sp>
        <p:nvSpPr>
          <p:cNvPr id="15" name="Titolo 13"/>
          <p:cNvSpPr txBox="1">
            <a:spLocks/>
          </p:cNvSpPr>
          <p:nvPr/>
        </p:nvSpPr>
        <p:spPr bwMode="auto">
          <a:xfrm>
            <a:off x="5767388" y="3724275"/>
            <a:ext cx="471487" cy="381000"/>
          </a:xfrm>
          <a:prstGeom prst="rect">
            <a:avLst/>
          </a:prstGeom>
          <a:noFill/>
          <a:ln w="9525">
            <a:noFill/>
            <a:miter lim="800000"/>
            <a:headEnd/>
            <a:tailEnd/>
          </a:ln>
        </p:spPr>
        <p:txBody>
          <a:bodyPr anchor="ctr"/>
          <a:lstStyle/>
          <a:p>
            <a:pPr>
              <a:lnSpc>
                <a:spcPts val="3000"/>
              </a:lnSpc>
              <a:defRPr/>
            </a:pPr>
            <a:r>
              <a:rPr lang="en-GB" b="0" kern="0" dirty="0">
                <a:latin typeface="+mj-lt"/>
                <a:ea typeface="+mj-ea"/>
                <a:cs typeface="+mj-cs"/>
              </a:rPr>
              <a:t>x</a:t>
            </a:r>
          </a:p>
        </p:txBody>
      </p:sp>
      <p:sp>
        <p:nvSpPr>
          <p:cNvPr id="16" name="Titolo 13"/>
          <p:cNvSpPr txBox="1">
            <a:spLocks/>
          </p:cNvSpPr>
          <p:nvPr/>
        </p:nvSpPr>
        <p:spPr bwMode="auto">
          <a:xfrm>
            <a:off x="3276600" y="3719513"/>
            <a:ext cx="471488" cy="381000"/>
          </a:xfrm>
          <a:prstGeom prst="rect">
            <a:avLst/>
          </a:prstGeom>
          <a:noFill/>
          <a:ln w="9525">
            <a:noFill/>
            <a:miter lim="800000"/>
            <a:headEnd/>
            <a:tailEnd/>
          </a:ln>
        </p:spPr>
        <p:txBody>
          <a:bodyPr anchor="ctr"/>
          <a:lstStyle/>
          <a:p>
            <a:pPr>
              <a:lnSpc>
                <a:spcPts val="3000"/>
              </a:lnSpc>
              <a:defRPr/>
            </a:pPr>
            <a:r>
              <a:rPr lang="en-GB" b="0" kern="0" dirty="0">
                <a:latin typeface="+mj-lt"/>
                <a:ea typeface="+mj-ea"/>
                <a:cs typeface="+mj-cs"/>
              </a:rPr>
              <a:t>- x</a:t>
            </a:r>
          </a:p>
        </p:txBody>
      </p:sp>
      <p:sp>
        <p:nvSpPr>
          <p:cNvPr id="17" name="Titolo 13"/>
          <p:cNvSpPr txBox="1">
            <a:spLocks/>
          </p:cNvSpPr>
          <p:nvPr/>
        </p:nvSpPr>
        <p:spPr bwMode="auto">
          <a:xfrm>
            <a:off x="4267200" y="2413000"/>
            <a:ext cx="682625" cy="381000"/>
          </a:xfrm>
          <a:prstGeom prst="rect">
            <a:avLst/>
          </a:prstGeom>
          <a:noFill/>
          <a:ln w="9525">
            <a:noFill/>
            <a:miter lim="800000"/>
            <a:headEnd/>
            <a:tailEnd/>
          </a:ln>
        </p:spPr>
        <p:txBody>
          <a:bodyPr anchor="ctr"/>
          <a:lstStyle/>
          <a:p>
            <a:pPr>
              <a:lnSpc>
                <a:spcPts val="3000"/>
              </a:lnSpc>
              <a:defRPr/>
            </a:pPr>
            <a:r>
              <a:rPr lang="en-GB" b="0" kern="0" dirty="0">
                <a:latin typeface="+mj-lt"/>
                <a:ea typeface="+mj-ea"/>
                <a:cs typeface="+mj-cs"/>
              </a:rPr>
              <a:t>v(x)</a:t>
            </a:r>
          </a:p>
        </p:txBody>
      </p:sp>
      <p:sp>
        <p:nvSpPr>
          <p:cNvPr id="18" name="Titolo 13"/>
          <p:cNvSpPr txBox="1">
            <a:spLocks/>
          </p:cNvSpPr>
          <p:nvPr/>
        </p:nvSpPr>
        <p:spPr bwMode="auto">
          <a:xfrm>
            <a:off x="4797425" y="5862638"/>
            <a:ext cx="731838" cy="381000"/>
          </a:xfrm>
          <a:prstGeom prst="rect">
            <a:avLst/>
          </a:prstGeom>
          <a:noFill/>
          <a:ln w="9525">
            <a:noFill/>
            <a:miter lim="800000"/>
            <a:headEnd/>
            <a:tailEnd/>
          </a:ln>
        </p:spPr>
        <p:txBody>
          <a:bodyPr anchor="ctr"/>
          <a:lstStyle/>
          <a:p>
            <a:pPr>
              <a:lnSpc>
                <a:spcPts val="3000"/>
              </a:lnSpc>
              <a:defRPr/>
            </a:pPr>
            <a:r>
              <a:rPr lang="en-GB" b="0" kern="0" dirty="0">
                <a:latin typeface="+mj-lt"/>
                <a:ea typeface="+mj-ea"/>
                <a:cs typeface="+mj-cs"/>
              </a:rPr>
              <a:t>v(-x)</a:t>
            </a:r>
          </a:p>
        </p:txBody>
      </p:sp>
      <p:sp>
        <p:nvSpPr>
          <p:cNvPr id="62480" name="Line 9"/>
          <p:cNvSpPr>
            <a:spLocks noChangeShapeType="1"/>
          </p:cNvSpPr>
          <p:nvPr/>
        </p:nvSpPr>
        <p:spPr bwMode="auto">
          <a:xfrm>
            <a:off x="4826000" y="2605088"/>
            <a:ext cx="1066800" cy="7937"/>
          </a:xfrm>
          <a:prstGeom prst="line">
            <a:avLst/>
          </a:prstGeom>
          <a:noFill/>
          <a:ln w="28575">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2481" name="Line 9"/>
          <p:cNvSpPr>
            <a:spLocks noChangeShapeType="1"/>
          </p:cNvSpPr>
          <p:nvPr/>
        </p:nvSpPr>
        <p:spPr bwMode="auto">
          <a:xfrm>
            <a:off x="3732213" y="6102350"/>
            <a:ext cx="1066800" cy="7938"/>
          </a:xfrm>
          <a:prstGeom prst="line">
            <a:avLst/>
          </a:prstGeom>
          <a:noFill/>
          <a:ln w="28575">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Rectangle 6"/>
          <p:cNvSpPr>
            <a:spLocks noChangeArrowheads="1"/>
          </p:cNvSpPr>
          <p:nvPr/>
        </p:nvSpPr>
        <p:spPr bwMode="auto">
          <a:xfrm>
            <a:off x="479425" y="1787525"/>
            <a:ext cx="2032000" cy="1200150"/>
          </a:xfrm>
          <a:prstGeom prst="rect">
            <a:avLst/>
          </a:prstGeom>
          <a:noFill/>
          <a:ln w="9525">
            <a:noFill/>
            <a:miter lim="800000"/>
            <a:headEnd/>
            <a:tailEnd/>
          </a:ln>
        </p:spPr>
        <p:txBody>
          <a:bodyPr>
            <a:spAutoFit/>
          </a:bodyPr>
          <a:lstStyle/>
          <a:p>
            <a:pPr eaLnBrk="1" hangingPunct="1">
              <a:defRPr/>
            </a:pPr>
            <a:r>
              <a:rPr lang="en-US" b="0" dirty="0">
                <a:latin typeface="+mj-lt"/>
                <a:ea typeface="+mj-ea"/>
                <a:cs typeface="+mj-cs"/>
              </a:rPr>
              <a:t>Loss Aversion:</a:t>
            </a:r>
          </a:p>
          <a:p>
            <a:pPr eaLnBrk="1" hangingPunct="1">
              <a:defRPr/>
            </a:pPr>
            <a:endParaRPr lang="en-US" b="0" dirty="0">
              <a:latin typeface="+mj-lt"/>
              <a:ea typeface="+mj-ea"/>
              <a:cs typeface="+mj-cs"/>
            </a:endParaRPr>
          </a:p>
          <a:p>
            <a:pPr eaLnBrk="1" hangingPunct="1">
              <a:defRPr/>
            </a:pPr>
            <a:r>
              <a:rPr lang="en-GB" b="0" kern="0" dirty="0">
                <a:latin typeface="Helvetica" pitchFamily="-44" charset="0"/>
              </a:rPr>
              <a:t>v(x) &lt; - v(-x)</a:t>
            </a:r>
          </a:p>
          <a:p>
            <a:pPr eaLnBrk="1" hangingPunct="1">
              <a:defRPr/>
            </a:pPr>
            <a:r>
              <a:rPr lang="en-US" b="0" dirty="0">
                <a:latin typeface="+mj-lt"/>
                <a:ea typeface="+mj-ea"/>
                <a:cs typeface="+mj-cs"/>
              </a:rPr>
              <a:t> </a:t>
            </a:r>
          </a:p>
        </p:txBody>
      </p:sp>
      <p:sp>
        <p:nvSpPr>
          <p:cNvPr id="22" name="Title 1"/>
          <p:cNvSpPr txBox="1">
            <a:spLocks/>
          </p:cNvSpPr>
          <p:nvPr/>
        </p:nvSpPr>
        <p:spPr bwMode="auto">
          <a:xfrm>
            <a:off x="611188" y="279400"/>
            <a:ext cx="8016875" cy="900113"/>
          </a:xfrm>
          <a:prstGeom prst="rect">
            <a:avLst/>
          </a:prstGeom>
          <a:noFill/>
          <a:ln w="9525">
            <a:noFill/>
            <a:miter lim="800000"/>
            <a:headEnd/>
            <a:tailEnd/>
          </a:ln>
        </p:spPr>
        <p:txBody>
          <a:bodyPr anchor="ctr"/>
          <a:lstStyle/>
          <a:p>
            <a:pPr eaLnBrk="1" hangingPunct="1">
              <a:lnSpc>
                <a:spcPts val="3000"/>
              </a:lnSpc>
              <a:defRPr/>
            </a:pPr>
            <a:r>
              <a:rPr lang="en-US" sz="2400" b="0" kern="0">
                <a:latin typeface="+mj-lt"/>
                <a:ea typeface="+mj-ea"/>
                <a:cs typeface="+mj-cs"/>
              </a:rPr>
              <a:t>The Value Function</a:t>
            </a:r>
            <a:endParaRPr lang="en-US" sz="2400" b="0" kern="0" dirty="0">
              <a:latin typeface="+mj-lt"/>
              <a:ea typeface="+mj-ea"/>
              <a:cs typeface="+mj-cs"/>
            </a:endParaRPr>
          </a:p>
        </p:txBody>
      </p:sp>
      <p:sp>
        <p:nvSpPr>
          <p:cNvPr id="23" name="Text Box 5"/>
          <p:cNvSpPr txBox="1">
            <a:spLocks noChangeArrowheads="1"/>
          </p:cNvSpPr>
          <p:nvPr/>
        </p:nvSpPr>
        <p:spPr bwMode="auto">
          <a:xfrm>
            <a:off x="5630863" y="4786313"/>
            <a:ext cx="1452562" cy="522287"/>
          </a:xfrm>
          <a:prstGeom prst="rect">
            <a:avLst/>
          </a:prstGeom>
          <a:noFill/>
          <a:ln w="9525">
            <a:noFill/>
            <a:miter lim="800000"/>
            <a:headEnd/>
            <a:tailEnd/>
          </a:ln>
        </p:spPr>
        <p:txBody>
          <a:bodyPr>
            <a:spAutoFit/>
          </a:bodyPr>
          <a:lstStyle/>
          <a:p>
            <a:pPr eaLnBrk="1" hangingPunct="1">
              <a:spcBef>
                <a:spcPct val="50000"/>
              </a:spcBef>
              <a:defRPr/>
            </a:pPr>
            <a:r>
              <a:rPr lang="en-US" sz="2800" dirty="0">
                <a:latin typeface="Helvetica" pitchFamily="-44" charset="0"/>
              </a:rPr>
              <a:t> </a:t>
            </a:r>
            <a:r>
              <a:rPr lang="en-US" b="0" dirty="0">
                <a:latin typeface="+mj-lt"/>
                <a:ea typeface="+mj-ea"/>
                <a:cs typeface="+mj-cs"/>
              </a:rPr>
              <a:t>Reference</a:t>
            </a:r>
          </a:p>
        </p:txBody>
      </p:sp>
      <p:cxnSp>
        <p:nvCxnSpPr>
          <p:cNvPr id="62485" name="Connettore 1 25"/>
          <p:cNvCxnSpPr>
            <a:cxnSpLocks noChangeShapeType="1"/>
          </p:cNvCxnSpPr>
          <p:nvPr/>
        </p:nvCxnSpPr>
        <p:spPr bwMode="auto">
          <a:xfrm>
            <a:off x="4862513" y="3759200"/>
            <a:ext cx="900112" cy="1074738"/>
          </a:xfrm>
          <a:prstGeom prst="line">
            <a:avLst/>
          </a:prstGeom>
          <a:noFill/>
          <a:ln w="19050">
            <a:solidFill>
              <a:srgbClr val="000080"/>
            </a:solidFill>
            <a:round/>
            <a:headEnd/>
            <a:tailEnd type="triangle" w="med" len="med"/>
          </a:ln>
          <a:extLst>
            <a:ext uri="{909E8E84-426E-40DD-AFC4-6F175D3DCCD1}">
              <a14:hiddenFill xmlns:a14="http://schemas.microsoft.com/office/drawing/2010/main">
                <a:noFill/>
              </a14:hiddenFill>
            </a:ext>
          </a:extLst>
        </p:spPr>
      </p:cxnSp>
      <p:sp>
        <p:nvSpPr>
          <p:cNvPr id="62486"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B887B491-2696-1644-A9FF-57958C1A02F5}" type="slidenum">
              <a:rPr lang="en-US" altLang="it-IT" b="0"/>
              <a:pPr>
                <a:spcBef>
                  <a:spcPct val="0"/>
                </a:spcBef>
                <a:buFontTx/>
                <a:buNone/>
              </a:pPr>
              <a:t>50</a:t>
            </a:fld>
            <a:endParaRPr lang="en-US" altLang="it-IT" b="0"/>
          </a:p>
        </p:txBody>
      </p:sp>
      <p:sp>
        <p:nvSpPr>
          <p:cNvPr id="62487" name="Line 11"/>
          <p:cNvSpPr>
            <a:spLocks noChangeShapeType="1"/>
          </p:cNvSpPr>
          <p:nvPr/>
        </p:nvSpPr>
        <p:spPr bwMode="auto">
          <a:xfrm flipH="1">
            <a:off x="3698875" y="3752850"/>
            <a:ext cx="0" cy="2347913"/>
          </a:xfrm>
          <a:prstGeom prst="line">
            <a:avLst/>
          </a:prstGeom>
          <a:noFill/>
          <a:ln w="381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611188" y="279400"/>
            <a:ext cx="8016875" cy="900113"/>
          </a:xfrm>
          <a:prstGeom prst="rect">
            <a:avLst/>
          </a:prstGeom>
          <a:noFill/>
          <a:ln w="9525">
            <a:noFill/>
            <a:miter lim="800000"/>
            <a:headEnd/>
            <a:tailEnd/>
          </a:ln>
        </p:spPr>
        <p:txBody>
          <a:bodyPr anchor="ctr"/>
          <a:lstStyle/>
          <a:p>
            <a:pPr eaLnBrk="1" hangingPunct="1">
              <a:lnSpc>
                <a:spcPts val="3000"/>
              </a:lnSpc>
              <a:defRPr/>
            </a:pPr>
            <a:r>
              <a:rPr lang="en-US" sz="2400" b="0" kern="0">
                <a:latin typeface="+mj-lt"/>
                <a:ea typeface="+mj-ea"/>
                <a:cs typeface="+mj-cs"/>
              </a:rPr>
              <a:t>The Value Function</a:t>
            </a:r>
            <a:endParaRPr lang="en-US" sz="2400" b="0" kern="0" dirty="0">
              <a:latin typeface="+mj-lt"/>
              <a:ea typeface="+mj-ea"/>
              <a:cs typeface="+mj-cs"/>
            </a:endParaRPr>
          </a:p>
        </p:txBody>
      </p:sp>
      <p:sp>
        <p:nvSpPr>
          <p:cNvPr id="8" name="Content Placeholder 2"/>
          <p:cNvSpPr txBox="1">
            <a:spLocks/>
          </p:cNvSpPr>
          <p:nvPr/>
        </p:nvSpPr>
        <p:spPr>
          <a:xfrm>
            <a:off x="333375" y="1449388"/>
            <a:ext cx="8564563" cy="4624387"/>
          </a:xfrm>
          <a:prstGeom prst="rect">
            <a:avLst/>
          </a:prstGeom>
        </p:spPr>
        <p:txBody>
          <a:bodyPr/>
          <a:lstStyle/>
          <a:p>
            <a:pPr marL="342900" indent="-342900" algn="just" eaLnBrk="1" hangingPunct="1">
              <a:spcBef>
                <a:spcPct val="20000"/>
              </a:spcBef>
              <a:defRPr/>
            </a:pPr>
            <a:r>
              <a:rPr lang="en-US" b="0" dirty="0">
                <a:latin typeface="+mj-lt"/>
                <a:sym typeface="Symbol" pitchFamily="18" charset="2"/>
              </a:rPr>
              <a:t>Main features: </a:t>
            </a: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r>
              <a:rPr lang="en-US" b="0" dirty="0">
                <a:latin typeface="+mj-lt"/>
                <a:sym typeface="Symbol" pitchFamily="18" charset="2"/>
              </a:rPr>
              <a:t>It is defined over deviations from a reference point (gains and losses, not wealth, not final outcome);</a:t>
            </a:r>
          </a:p>
          <a:p>
            <a:pPr marL="342900" indent="-342900" algn="just" eaLnBrk="1" hangingPunct="1">
              <a:spcBef>
                <a:spcPct val="20000"/>
              </a:spcBef>
              <a:defRPr/>
            </a:pPr>
            <a:endParaRPr lang="en-US" b="0" kern="0" dirty="0">
              <a:latin typeface="+mj-lt"/>
            </a:endParaRPr>
          </a:p>
          <a:p>
            <a:pPr marL="342900" indent="-342900" algn="just" eaLnBrk="1" hangingPunct="1">
              <a:spcBef>
                <a:spcPct val="20000"/>
              </a:spcBef>
              <a:buFontTx/>
              <a:buChar char="•"/>
              <a:defRPr/>
            </a:pPr>
            <a:r>
              <a:rPr lang="en-US" b="0" kern="0" dirty="0">
                <a:latin typeface="+mj-lt"/>
              </a:rPr>
              <a:t>Loss aversion: </a:t>
            </a:r>
            <a:r>
              <a:rPr lang="en-US" b="0" dirty="0">
                <a:latin typeface="+mj-lt"/>
                <a:sym typeface="Symbol" pitchFamily="18" charset="2"/>
              </a:rPr>
              <a:t>it is steeper for gains than losses.</a:t>
            </a:r>
          </a:p>
          <a:p>
            <a:pPr marL="342900" indent="-342900" algn="just" eaLnBrk="1" hangingPunct="1">
              <a:spcBef>
                <a:spcPct val="20000"/>
              </a:spcBef>
              <a:buFontTx/>
              <a:buChar char="•"/>
              <a:defRPr/>
            </a:pPr>
            <a:endParaRPr lang="en-US" b="0" kern="0" dirty="0">
              <a:latin typeface="+mj-lt"/>
              <a:sym typeface="Symbol" pitchFamily="18" charset="2"/>
            </a:endParaRPr>
          </a:p>
          <a:p>
            <a:pPr marL="342900" indent="-342900" algn="just" eaLnBrk="1" hangingPunct="1">
              <a:spcBef>
                <a:spcPct val="20000"/>
              </a:spcBef>
              <a:buFontTx/>
              <a:buChar char="•"/>
              <a:defRPr/>
            </a:pPr>
            <a:r>
              <a:rPr lang="en-US" b="0" dirty="0">
                <a:latin typeface="+mj-lt"/>
                <a:sym typeface="Symbol" pitchFamily="18" charset="2"/>
              </a:rPr>
              <a:t>It is concave for gains (implying risk aversion) and convex for losses 	(implying risk seeking)</a:t>
            </a:r>
            <a:endParaRPr lang="en-US" b="0" kern="0" dirty="0">
              <a:latin typeface="+mj-lt"/>
            </a:endParaRPr>
          </a:p>
        </p:txBody>
      </p:sp>
      <p:sp>
        <p:nvSpPr>
          <p:cNvPr id="64516"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99518D9D-FD5C-C44E-B3D6-4EB4C79212F2}" type="slidenum">
              <a:rPr lang="en-US" altLang="it-IT" b="0"/>
              <a:pPr>
                <a:spcBef>
                  <a:spcPct val="0"/>
                </a:spcBef>
                <a:buFontTx/>
                <a:buNone/>
              </a:pPr>
              <a:t>51</a:t>
            </a:fld>
            <a:endParaRPr lang="en-US" altLang="it-IT" b="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ChangeArrowheads="1"/>
          </p:cNvSpPr>
          <p:nvPr/>
        </p:nvSpPr>
        <p:spPr bwMode="auto">
          <a:xfrm>
            <a:off x="261938" y="1349375"/>
            <a:ext cx="85629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50000"/>
              </a:spcBef>
              <a:buFontTx/>
              <a:buNone/>
            </a:pPr>
            <a:r>
              <a:rPr lang="en-US" altLang="it-IT" b="0"/>
              <a:t>Usually, the value function is expressed by the following (parametric) expression: </a:t>
            </a:r>
          </a:p>
          <a:p>
            <a:pPr eaLnBrk="1" hangingPunct="1">
              <a:spcBef>
                <a:spcPct val="50000"/>
              </a:spcBef>
              <a:buFontTx/>
              <a:buNone/>
            </a:pPr>
            <a:endParaRPr lang="en-US" altLang="it-IT" b="0"/>
          </a:p>
          <a:p>
            <a:pPr eaLnBrk="1" hangingPunct="1">
              <a:spcBef>
                <a:spcPct val="50000"/>
              </a:spcBef>
              <a:buFontTx/>
              <a:buNone/>
            </a:pPr>
            <a:r>
              <a:rPr lang="en-US" altLang="it-IT" b="0"/>
              <a:t>v(x) = x</a:t>
            </a:r>
            <a:r>
              <a:rPr lang="en-US" altLang="it-IT" b="0" baseline="30000"/>
              <a:t>1-r </a:t>
            </a:r>
            <a:r>
              <a:rPr lang="en-US" altLang="it-IT" b="0"/>
              <a:t>  if x &gt; 0;</a:t>
            </a:r>
          </a:p>
          <a:p>
            <a:pPr eaLnBrk="1" hangingPunct="1">
              <a:spcBef>
                <a:spcPct val="50000"/>
              </a:spcBef>
              <a:buFontTx/>
              <a:buNone/>
            </a:pPr>
            <a:endParaRPr lang="en-US" altLang="it-IT" b="0" baseline="30000"/>
          </a:p>
          <a:p>
            <a:pPr eaLnBrk="1" hangingPunct="1">
              <a:spcBef>
                <a:spcPct val="50000"/>
              </a:spcBef>
              <a:buFontTx/>
              <a:buNone/>
            </a:pPr>
            <a:r>
              <a:rPr lang="en-US" altLang="it-IT" b="0"/>
              <a:t>v(x) = </a:t>
            </a:r>
            <a:r>
              <a:rPr lang="en-US" altLang="it-IT" b="0">
                <a:sym typeface="Symbol" charset="2"/>
              </a:rPr>
              <a:t>(-</a:t>
            </a:r>
            <a:r>
              <a:rPr lang="en-US" altLang="it-IT" b="0"/>
              <a:t>x</a:t>
            </a:r>
            <a:r>
              <a:rPr lang="en-US" altLang="it-IT" b="0" baseline="30000"/>
              <a:t>1-r</a:t>
            </a:r>
            <a:r>
              <a:rPr lang="en-US" altLang="it-IT" b="0"/>
              <a:t>)  if x &lt; 0;</a:t>
            </a:r>
          </a:p>
          <a:p>
            <a:pPr eaLnBrk="1" hangingPunct="1">
              <a:spcBef>
                <a:spcPct val="50000"/>
              </a:spcBef>
              <a:buFontTx/>
              <a:buNone/>
            </a:pPr>
            <a:endParaRPr lang="en-US" altLang="it-IT" b="0"/>
          </a:p>
          <a:p>
            <a:pPr eaLnBrk="1" hangingPunct="1">
              <a:spcBef>
                <a:spcPct val="50000"/>
              </a:spcBef>
              <a:buFontTx/>
              <a:buNone/>
            </a:pPr>
            <a:r>
              <a:rPr lang="en-US" altLang="it-IT" b="0"/>
              <a:t>Usual parametrization:   r = 0.12   and  </a:t>
            </a:r>
            <a:r>
              <a:rPr lang="en-US" altLang="it-IT" b="0">
                <a:sym typeface="Symbol" charset="2"/>
              </a:rPr>
              <a:t> = 2.25</a:t>
            </a:r>
          </a:p>
          <a:p>
            <a:pPr eaLnBrk="1" hangingPunct="1">
              <a:spcBef>
                <a:spcPct val="50000"/>
              </a:spcBef>
              <a:buFontTx/>
              <a:buNone/>
            </a:pPr>
            <a:endParaRPr lang="en-US" altLang="it-IT" b="0"/>
          </a:p>
          <a:p>
            <a:pPr eaLnBrk="1" hangingPunct="1">
              <a:spcBef>
                <a:spcPct val="50000"/>
              </a:spcBef>
              <a:buFontTx/>
              <a:buNone/>
            </a:pPr>
            <a:endParaRPr lang="en-US" altLang="it-IT" b="0" baseline="30000"/>
          </a:p>
        </p:txBody>
      </p:sp>
      <p:sp>
        <p:nvSpPr>
          <p:cNvPr id="7" name="Title 1"/>
          <p:cNvSpPr txBox="1">
            <a:spLocks/>
          </p:cNvSpPr>
          <p:nvPr/>
        </p:nvSpPr>
        <p:spPr bwMode="auto">
          <a:xfrm>
            <a:off x="611188" y="279400"/>
            <a:ext cx="8016875" cy="900113"/>
          </a:xfrm>
          <a:prstGeom prst="rect">
            <a:avLst/>
          </a:prstGeom>
          <a:noFill/>
          <a:ln w="9525">
            <a:noFill/>
            <a:miter lim="800000"/>
            <a:headEnd/>
            <a:tailEnd/>
          </a:ln>
        </p:spPr>
        <p:txBody>
          <a:bodyPr anchor="ctr"/>
          <a:lstStyle/>
          <a:p>
            <a:pPr eaLnBrk="1" hangingPunct="1">
              <a:lnSpc>
                <a:spcPts val="3000"/>
              </a:lnSpc>
              <a:defRPr/>
            </a:pPr>
            <a:r>
              <a:rPr lang="en-US" sz="2400" b="0" kern="0" dirty="0">
                <a:latin typeface="+mj-lt"/>
                <a:ea typeface="+mj-ea"/>
                <a:cs typeface="+mj-cs"/>
              </a:rPr>
              <a:t>The Value Function</a:t>
            </a:r>
          </a:p>
        </p:txBody>
      </p:sp>
      <p:sp>
        <p:nvSpPr>
          <p:cNvPr id="66564"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77BA8319-7779-3D4C-AC30-97A1222008C2}" type="slidenum">
              <a:rPr lang="en-US" altLang="it-IT" b="0"/>
              <a:pPr>
                <a:spcBef>
                  <a:spcPct val="0"/>
                </a:spcBef>
                <a:buFontTx/>
                <a:buNone/>
              </a:pPr>
              <a:t>52</a:t>
            </a:fld>
            <a:endParaRPr lang="en-US" altLang="it-IT" b="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bwMode="auto">
          <a:xfrm>
            <a:off x="611188" y="279400"/>
            <a:ext cx="8016875" cy="900113"/>
          </a:xfrm>
          <a:prstGeom prst="rect">
            <a:avLst/>
          </a:prstGeom>
          <a:noFill/>
          <a:ln w="9525">
            <a:noFill/>
            <a:miter lim="800000"/>
            <a:headEnd/>
            <a:tailEnd/>
          </a:ln>
        </p:spPr>
        <p:txBody>
          <a:bodyPr anchor="ctr"/>
          <a:lstStyle/>
          <a:p>
            <a:pPr eaLnBrk="1" hangingPunct="1">
              <a:lnSpc>
                <a:spcPts val="3000"/>
              </a:lnSpc>
              <a:defRPr/>
            </a:pPr>
            <a:r>
              <a:rPr lang="en-US" sz="2400" b="0" kern="0" dirty="0">
                <a:latin typeface="+mj-lt"/>
                <a:ea typeface="+mj-ea"/>
                <a:cs typeface="+mj-cs"/>
              </a:rPr>
              <a:t>The Weighting Function</a:t>
            </a:r>
          </a:p>
        </p:txBody>
      </p:sp>
      <p:pic>
        <p:nvPicPr>
          <p:cNvPr id="68611"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8825" y="1281113"/>
            <a:ext cx="5010150"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6861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3B58D44A-2E4E-394A-8B7E-FB9B235F20BC}" type="slidenum">
              <a:rPr lang="en-US" altLang="it-IT" b="0"/>
              <a:pPr>
                <a:spcBef>
                  <a:spcPct val="0"/>
                </a:spcBef>
                <a:buFontTx/>
                <a:buNone/>
              </a:pPr>
              <a:t>53</a:t>
            </a:fld>
            <a:endParaRPr lang="en-US" altLang="it-IT" b="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333375" y="1449388"/>
            <a:ext cx="8723313" cy="4624387"/>
          </a:xfrm>
          <a:prstGeom prst="rect">
            <a:avLst/>
          </a:prstGeom>
        </p:spPr>
        <p:txBody>
          <a:bodyPr/>
          <a:lstStyle/>
          <a:p>
            <a:pPr marL="342900" indent="-342900" algn="just" eaLnBrk="1" hangingPunct="1">
              <a:spcBef>
                <a:spcPct val="20000"/>
              </a:spcBef>
              <a:defRPr/>
            </a:pPr>
            <a:r>
              <a:rPr lang="en-US" b="0" dirty="0">
                <a:latin typeface="+mj-lt"/>
                <a:sym typeface="Symbol" pitchFamily="18" charset="2"/>
              </a:rPr>
              <a:t>Main features: </a:t>
            </a: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r>
              <a:rPr lang="en-US" b="0" dirty="0">
                <a:latin typeface="+mj-lt"/>
                <a:sym typeface="Symbol" pitchFamily="18" charset="2"/>
              </a:rPr>
              <a:t>Subadditivity </a:t>
            </a:r>
            <a:r>
              <a:rPr lang="en-US" b="0" dirty="0">
                <a:sym typeface="Symbol" pitchFamily="18" charset="2"/>
              </a:rPr>
              <a:t>(compare 7 and 7’ with 8 and 8’)=&gt; for low p, </a:t>
            </a:r>
            <a:r>
              <a:rPr lang="el-GR" b="0" dirty="0">
                <a:sym typeface="Symbol" pitchFamily="18" charset="2"/>
              </a:rPr>
              <a:t>π</a:t>
            </a:r>
            <a:r>
              <a:rPr lang="it-IT" b="0" dirty="0">
                <a:sym typeface="Symbol" pitchFamily="18" charset="2"/>
              </a:rPr>
              <a:t>(</a:t>
            </a:r>
            <a:r>
              <a:rPr lang="it-IT" b="0" dirty="0" err="1">
                <a:sym typeface="Symbol" pitchFamily="18" charset="2"/>
              </a:rPr>
              <a:t>rp</a:t>
            </a:r>
            <a:r>
              <a:rPr lang="it-IT" b="0" dirty="0">
                <a:sym typeface="Symbol" pitchFamily="18" charset="2"/>
              </a:rPr>
              <a:t>)&gt;</a:t>
            </a:r>
            <a:r>
              <a:rPr lang="it-IT" b="0" dirty="0" err="1">
                <a:sym typeface="Symbol" pitchFamily="18" charset="2"/>
              </a:rPr>
              <a:t>r</a:t>
            </a:r>
            <a:r>
              <a:rPr lang="el-GR" b="0" dirty="0">
                <a:sym typeface="Symbol" pitchFamily="18" charset="2"/>
              </a:rPr>
              <a:t>π</a:t>
            </a:r>
            <a:r>
              <a:rPr lang="it-IT" b="0" dirty="0">
                <a:sym typeface="Symbol" pitchFamily="18" charset="2"/>
              </a:rPr>
              <a:t>(</a:t>
            </a:r>
            <a:r>
              <a:rPr lang="it-IT" b="0" dirty="0" err="1">
                <a:sym typeface="Symbol" pitchFamily="18" charset="2"/>
              </a:rPr>
              <a:t>p</a:t>
            </a:r>
            <a:r>
              <a:rPr lang="it-IT" b="0" dirty="0">
                <a:sym typeface="Symbol" pitchFamily="18" charset="2"/>
              </a:rPr>
              <a:t>)</a:t>
            </a:r>
            <a:r>
              <a:rPr lang="en-US" b="0" dirty="0">
                <a:sym typeface="Symbol" pitchFamily="18" charset="2"/>
              </a:rPr>
              <a:t> for 0&lt;r&lt;1</a:t>
            </a:r>
            <a:endParaRPr lang="en-US" b="0" dirty="0">
              <a:latin typeface="+mj-lt"/>
              <a:sym typeface="Symbol" pitchFamily="18" charset="2"/>
            </a:endParaRPr>
          </a:p>
          <a:p>
            <a:pPr marL="342900" indent="-342900" algn="just" eaLnBrk="1" hangingPunct="1">
              <a:spcBef>
                <a:spcPct val="20000"/>
              </a:spcBef>
              <a:buFontTx/>
              <a:buChar char="•"/>
              <a:defRPr/>
            </a:pPr>
            <a:r>
              <a:rPr lang="en-US" b="0" dirty="0">
                <a:latin typeface="+mj-lt"/>
                <a:sym typeface="Symbol" pitchFamily="18" charset="2"/>
              </a:rPr>
              <a:t>Low probabilities are </a:t>
            </a:r>
            <a:r>
              <a:rPr lang="en-US" b="0" dirty="0" err="1">
                <a:latin typeface="+mj-lt"/>
                <a:sym typeface="Symbol" pitchFamily="18" charset="2"/>
              </a:rPr>
              <a:t>overweighted</a:t>
            </a:r>
            <a:endParaRPr lang="en-US" b="0" dirty="0">
              <a:latin typeface="+mj-lt"/>
              <a:sym typeface="Symbol" pitchFamily="18" charset="2"/>
            </a:endParaRP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Tx/>
              <a:buChar char="•"/>
              <a:defRPr/>
            </a:pPr>
            <a:endParaRPr lang="en-US" b="0" dirty="0">
              <a:latin typeface="+mj-lt"/>
              <a:sym typeface="Symbol" pitchFamily="18" charset="2"/>
            </a:endParaRPr>
          </a:p>
          <a:p>
            <a:pPr marL="342900" indent="-342900" algn="just" eaLnBrk="1" hangingPunct="1">
              <a:spcBef>
                <a:spcPct val="20000"/>
              </a:spcBef>
              <a:buFont typeface="Arial" pitchFamily="34" charset="0"/>
              <a:buChar char="•"/>
              <a:defRPr/>
            </a:pPr>
            <a:r>
              <a:rPr lang="en-US" b="0" dirty="0">
                <a:latin typeface="+mj-lt"/>
                <a:sym typeface="Symbol" pitchFamily="18" charset="2"/>
              </a:rPr>
              <a:t>Property of Sub-certainty: for all 0 &lt; p &lt; 1, </a:t>
            </a:r>
            <a:r>
              <a:rPr lang="el-GR" b="0" dirty="0">
                <a:latin typeface="+mj-lt"/>
                <a:sym typeface="Symbol" pitchFamily="18" charset="2"/>
              </a:rPr>
              <a:t>π</a:t>
            </a:r>
            <a:r>
              <a:rPr lang="it-IT" b="0" dirty="0">
                <a:latin typeface="+mj-lt"/>
                <a:sym typeface="Symbol" pitchFamily="18" charset="2"/>
              </a:rPr>
              <a:t>(p) + </a:t>
            </a:r>
            <a:r>
              <a:rPr lang="el-GR" b="0" dirty="0">
                <a:latin typeface="Helvetica" pitchFamily="-44" charset="0"/>
                <a:sym typeface="Symbol" pitchFamily="18" charset="2"/>
              </a:rPr>
              <a:t>π</a:t>
            </a:r>
            <a:r>
              <a:rPr lang="it-IT" b="0" dirty="0">
                <a:latin typeface="Helvetica" pitchFamily="-44" charset="0"/>
                <a:sym typeface="Symbol" pitchFamily="18" charset="2"/>
              </a:rPr>
              <a:t>(1-p) &lt; 1.</a:t>
            </a:r>
            <a:r>
              <a:rPr lang="it-IT" b="0" dirty="0">
                <a:latin typeface="+mj-lt"/>
                <a:sym typeface="Symbol" pitchFamily="18" charset="2"/>
              </a:rPr>
              <a:t>  </a:t>
            </a:r>
            <a:endParaRPr lang="en-US" b="0" dirty="0">
              <a:latin typeface="+mj-lt"/>
              <a:sym typeface="Symbol" pitchFamily="18" charset="2"/>
            </a:endParaRPr>
          </a:p>
          <a:p>
            <a:pPr marL="342900" indent="-342900" algn="just" eaLnBrk="1" hangingPunct="1">
              <a:spcBef>
                <a:spcPct val="20000"/>
              </a:spcBef>
              <a:defRPr/>
            </a:pPr>
            <a:endParaRPr lang="en-US" b="0" kern="0" dirty="0">
              <a:latin typeface="+mj-lt"/>
              <a:sym typeface="Symbol" pitchFamily="18" charset="2"/>
            </a:endParaRPr>
          </a:p>
          <a:p>
            <a:pPr marL="342900" indent="-342900" algn="just" eaLnBrk="1" hangingPunct="1">
              <a:spcBef>
                <a:spcPct val="20000"/>
              </a:spcBef>
              <a:defRPr/>
            </a:pPr>
            <a:endParaRPr lang="en-US" b="0" kern="0" dirty="0">
              <a:latin typeface="+mj-lt"/>
            </a:endParaRPr>
          </a:p>
        </p:txBody>
      </p:sp>
      <p:sp>
        <p:nvSpPr>
          <p:cNvPr id="4" name="Title 1"/>
          <p:cNvSpPr txBox="1">
            <a:spLocks/>
          </p:cNvSpPr>
          <p:nvPr/>
        </p:nvSpPr>
        <p:spPr bwMode="auto">
          <a:xfrm>
            <a:off x="563562" y="346868"/>
            <a:ext cx="8016875" cy="900113"/>
          </a:xfrm>
          <a:prstGeom prst="rect">
            <a:avLst/>
          </a:prstGeom>
          <a:noFill/>
          <a:ln w="9525">
            <a:noFill/>
            <a:miter lim="800000"/>
            <a:headEnd/>
            <a:tailEnd/>
          </a:ln>
        </p:spPr>
        <p:txBody>
          <a:bodyPr anchor="ctr"/>
          <a:lstStyle/>
          <a:p>
            <a:pPr eaLnBrk="1" hangingPunct="1">
              <a:lnSpc>
                <a:spcPts val="3000"/>
              </a:lnSpc>
              <a:defRPr/>
            </a:pPr>
            <a:r>
              <a:rPr lang="en-US" sz="2400" b="0" kern="0" dirty="0">
                <a:latin typeface="+mj-lt"/>
                <a:ea typeface="+mj-ea"/>
                <a:cs typeface="+mj-cs"/>
              </a:rPr>
              <a:t>The Weighting Function</a:t>
            </a:r>
          </a:p>
        </p:txBody>
      </p:sp>
      <p:pic>
        <p:nvPicPr>
          <p:cNvPr id="706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4888" y="2981325"/>
            <a:ext cx="4395787" cy="2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70661"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36E40BD0-D636-CE4E-9B45-AE6E6C307195}" type="slidenum">
              <a:rPr lang="en-US" altLang="it-IT" b="0"/>
              <a:pPr>
                <a:spcBef>
                  <a:spcPct val="0"/>
                </a:spcBef>
                <a:buFontTx/>
                <a:buNone/>
              </a:pPr>
              <a:t>54</a:t>
            </a:fld>
            <a:endParaRPr lang="en-US" altLang="it-IT" b="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2DE2-564C-2B42-A05B-4B7B431D670B}"/>
              </a:ext>
            </a:extLst>
          </p:cNvPr>
          <p:cNvSpPr>
            <a:spLocks noGrp="1"/>
          </p:cNvSpPr>
          <p:nvPr>
            <p:ph type="title"/>
          </p:nvPr>
        </p:nvSpPr>
        <p:spPr>
          <a:xfrm>
            <a:off x="611188" y="342900"/>
            <a:ext cx="8016875" cy="900113"/>
          </a:xfrm>
        </p:spPr>
        <p:txBody>
          <a:bodyPr/>
          <a:lstStyle/>
          <a:p>
            <a:r>
              <a:rPr lang="it-IT" dirty="0" err="1"/>
              <a:t>Allais</a:t>
            </a:r>
            <a:r>
              <a:rPr lang="it-IT" dirty="0"/>
              <a:t> </a:t>
            </a:r>
            <a:r>
              <a:rPr lang="it-IT" dirty="0" err="1"/>
              <a:t>Paradox</a:t>
            </a:r>
            <a:r>
              <a:rPr lang="it-IT" dirty="0"/>
              <a:t> </a:t>
            </a:r>
            <a:r>
              <a:rPr lang="it-IT" dirty="0" err="1"/>
              <a:t>implies</a:t>
            </a:r>
            <a:r>
              <a:rPr lang="it-IT" dirty="0"/>
              <a:t> </a:t>
            </a:r>
            <a:r>
              <a:rPr lang="it-IT" dirty="0" err="1"/>
              <a:t>subceratinty</a:t>
            </a:r>
            <a:endParaRPr lang="it-IT" dirty="0"/>
          </a:p>
        </p:txBody>
      </p:sp>
      <p:sp>
        <p:nvSpPr>
          <p:cNvPr id="3" name="Footer Placeholder 2">
            <a:extLst>
              <a:ext uri="{FF2B5EF4-FFF2-40B4-BE49-F238E27FC236}">
                <a16:creationId xmlns:a16="http://schemas.microsoft.com/office/drawing/2014/main" id="{C36A85F4-678B-3F4B-9441-AEEAB2D90AD6}"/>
              </a:ext>
            </a:extLst>
          </p:cNvPr>
          <p:cNvSpPr>
            <a:spLocks noGrp="1"/>
          </p:cNvSpPr>
          <p:nvPr>
            <p:ph type="ftr" sz="quarter" idx="10"/>
          </p:nvPr>
        </p:nvSpPr>
        <p:spPr/>
        <p:txBody>
          <a:bodyPr/>
          <a:lstStyle/>
          <a:p>
            <a:pPr>
              <a:defRPr/>
            </a:pPr>
            <a:r>
              <a:rPr lang="en-GB" altLang="it-IT"/>
              <a:t>Luca Corazzini  – Do Danes and Italians rate life satisfaction in the same way? – </a:t>
            </a:r>
            <a:fld id="{F3BC4E61-321D-9140-BA8F-22714D421D10}" type="slidenum">
              <a:rPr lang="en-GB" altLang="it-IT" smtClean="0"/>
              <a:pPr>
                <a:defRPr/>
              </a:pPr>
              <a:t>55</a:t>
            </a:fld>
            <a:r>
              <a:rPr lang="en-GB" altLang="it-IT"/>
              <a:t>/32</a:t>
            </a:r>
          </a:p>
        </p:txBody>
      </p:sp>
      <p:sp>
        <p:nvSpPr>
          <p:cNvPr id="7" name="Content Placeholder 2">
            <a:extLst>
              <a:ext uri="{FF2B5EF4-FFF2-40B4-BE49-F238E27FC236}">
                <a16:creationId xmlns:a16="http://schemas.microsoft.com/office/drawing/2014/main" id="{DF697067-FB19-5846-8390-026D2F125E2D}"/>
              </a:ext>
            </a:extLst>
          </p:cNvPr>
          <p:cNvSpPr txBox="1">
            <a:spLocks/>
          </p:cNvSpPr>
          <p:nvPr/>
        </p:nvSpPr>
        <p:spPr>
          <a:xfrm>
            <a:off x="82550" y="1189038"/>
            <a:ext cx="9061450" cy="5053012"/>
          </a:xfrm>
          <a:prstGeom prst="rect">
            <a:avLst/>
          </a:prstGeom>
        </p:spPr>
        <p:txBody>
          <a:bodyPr/>
          <a:lstStyle>
            <a:lvl1pPr marL="342900" indent="-342900" algn="l" rtl="0" eaLnBrk="0" fontAlgn="base" hangingPunct="0">
              <a:spcBef>
                <a:spcPct val="20000"/>
              </a:spcBef>
              <a:spcAft>
                <a:spcPct val="0"/>
              </a:spcAft>
              <a:buChar char="•"/>
              <a:defRPr b="1">
                <a:solidFill>
                  <a:srgbClr val="00008A"/>
                </a:solidFill>
                <a:latin typeface="+mn-lt"/>
                <a:ea typeface="+mn-ea"/>
                <a:cs typeface="+mn-cs"/>
              </a:defRPr>
            </a:lvl1pPr>
            <a:lvl2pPr marL="742950" indent="-285750" algn="l" rtl="0" eaLnBrk="0" fontAlgn="base" hangingPunct="0">
              <a:spcBef>
                <a:spcPct val="20000"/>
              </a:spcBef>
              <a:spcAft>
                <a:spcPct val="0"/>
              </a:spcAft>
              <a:buFont typeface="Arial Unicode MS" charset="0"/>
              <a:buChar char="∘"/>
              <a:defRPr sz="1600">
                <a:solidFill>
                  <a:srgbClr val="00008A"/>
                </a:solidFill>
                <a:latin typeface="+mn-lt"/>
              </a:defRPr>
            </a:lvl2pPr>
            <a:lvl3pPr marL="1143000" indent="-228600" algn="l" rtl="0" eaLnBrk="0" fontAlgn="base" hangingPunct="0">
              <a:spcBef>
                <a:spcPct val="20000"/>
              </a:spcBef>
              <a:spcAft>
                <a:spcPct val="0"/>
              </a:spcAft>
              <a:buFont typeface="Arial Unicode MS" charset="0"/>
              <a:buChar char="∘"/>
              <a:defRPr sz="1600">
                <a:solidFill>
                  <a:srgbClr val="00008A"/>
                </a:solidFill>
                <a:latin typeface="+mn-lt"/>
              </a:defRPr>
            </a:lvl3pPr>
            <a:lvl4pPr marL="1600200" indent="-228600" algn="l" rtl="0" eaLnBrk="0" fontAlgn="base" hangingPunct="0">
              <a:spcBef>
                <a:spcPct val="20000"/>
              </a:spcBef>
              <a:spcAft>
                <a:spcPct val="0"/>
              </a:spcAft>
              <a:buFont typeface="Arial Unicode MS" charset="0"/>
              <a:buChar char="∘"/>
              <a:defRPr sz="1600">
                <a:solidFill>
                  <a:srgbClr val="00008A"/>
                </a:solidFill>
                <a:latin typeface="+mn-lt"/>
              </a:defRPr>
            </a:lvl4pPr>
            <a:lvl5pPr marL="2057400" indent="-228600" algn="l" rtl="0" eaLnBrk="0" fontAlgn="base" hangingPunct="0">
              <a:spcBef>
                <a:spcPct val="20000"/>
              </a:spcBef>
              <a:spcAft>
                <a:spcPct val="0"/>
              </a:spcAft>
              <a:buFont typeface="Arial Unicode MS" charset="0"/>
              <a:buChar char="∘"/>
              <a:defRPr sz="1600">
                <a:solidFill>
                  <a:srgbClr val="00008A"/>
                </a:solidFill>
                <a:latin typeface="+mn-lt"/>
              </a:defRPr>
            </a:lvl5pPr>
            <a:lvl6pPr marL="2514600" indent="-228600" algn="l" rtl="0" fontAlgn="base">
              <a:spcBef>
                <a:spcPct val="20000"/>
              </a:spcBef>
              <a:spcAft>
                <a:spcPct val="0"/>
              </a:spcAft>
              <a:buFont typeface="Arial Unicode MS" pitchFamily="34" charset="-128"/>
              <a:buChar char="∘"/>
              <a:defRPr sz="1600">
                <a:solidFill>
                  <a:srgbClr val="00008A"/>
                </a:solidFill>
                <a:latin typeface="+mn-lt"/>
              </a:defRPr>
            </a:lvl6pPr>
            <a:lvl7pPr marL="2971800" indent="-228600" algn="l" rtl="0" fontAlgn="base">
              <a:spcBef>
                <a:spcPct val="20000"/>
              </a:spcBef>
              <a:spcAft>
                <a:spcPct val="0"/>
              </a:spcAft>
              <a:buFont typeface="Arial Unicode MS" pitchFamily="34" charset="-128"/>
              <a:buChar char="∘"/>
              <a:defRPr sz="1600">
                <a:solidFill>
                  <a:srgbClr val="00008A"/>
                </a:solidFill>
                <a:latin typeface="+mn-lt"/>
              </a:defRPr>
            </a:lvl7pPr>
            <a:lvl8pPr marL="3429000" indent="-228600" algn="l" rtl="0" fontAlgn="base">
              <a:spcBef>
                <a:spcPct val="20000"/>
              </a:spcBef>
              <a:spcAft>
                <a:spcPct val="0"/>
              </a:spcAft>
              <a:buFont typeface="Arial Unicode MS" pitchFamily="34" charset="-128"/>
              <a:buChar char="∘"/>
              <a:defRPr sz="1600">
                <a:solidFill>
                  <a:srgbClr val="00008A"/>
                </a:solidFill>
                <a:latin typeface="+mn-lt"/>
              </a:defRPr>
            </a:lvl8pPr>
            <a:lvl9pPr marL="3886200" indent="-228600" algn="l" rtl="0" fontAlgn="base">
              <a:spcBef>
                <a:spcPct val="20000"/>
              </a:spcBef>
              <a:spcAft>
                <a:spcPct val="0"/>
              </a:spcAft>
              <a:buFont typeface="Arial Unicode MS" pitchFamily="34" charset="-128"/>
              <a:buChar char="∘"/>
              <a:defRPr sz="1600">
                <a:solidFill>
                  <a:srgbClr val="00008A"/>
                </a:solidFill>
                <a:latin typeface="+mn-lt"/>
              </a:defRPr>
            </a:lvl9pPr>
          </a:lstStyle>
          <a:p>
            <a:pPr marL="0" indent="0" eaLnBrk="1" hangingPunct="1">
              <a:buFontTx/>
              <a:buNone/>
            </a:pPr>
            <a:endParaRPr lang="en-US" altLang="it-IT" b="0" kern="0" dirty="0"/>
          </a:p>
          <a:p>
            <a:pPr marL="0" indent="0" eaLnBrk="1" hangingPunct="1">
              <a:buFontTx/>
              <a:buNone/>
            </a:pPr>
            <a:r>
              <a:rPr lang="en-US" altLang="it-IT" b="0" kern="0" dirty="0"/>
              <a:t>Remember Problem 1 – the preferences imply that:</a:t>
            </a:r>
          </a:p>
          <a:p>
            <a:pPr marL="0" indent="0" eaLnBrk="1" hangingPunct="1">
              <a:buNone/>
            </a:pPr>
            <a:r>
              <a:rPr lang="en-US" altLang="it-IT" b="0" kern="0" dirty="0">
                <a:sym typeface="Symbol" charset="2"/>
              </a:rPr>
              <a:t>v</a:t>
            </a:r>
            <a:r>
              <a:rPr lang="en-US" altLang="it-IT" b="0" kern="0" dirty="0"/>
              <a:t>(2,400) &gt; </a:t>
            </a:r>
            <a:r>
              <a:rPr lang="el-GR" altLang="it-IT" b="0" dirty="0">
                <a:sym typeface="Symbol" charset="2"/>
              </a:rPr>
              <a:t>π</a:t>
            </a:r>
            <a:r>
              <a:rPr lang="en-US" altLang="it-IT" b="0" kern="0" dirty="0"/>
              <a:t>.(.66)v(2,400) +</a:t>
            </a:r>
            <a:r>
              <a:rPr lang="el-GR" altLang="it-IT" b="0" dirty="0">
                <a:sym typeface="Symbol" charset="2"/>
              </a:rPr>
              <a:t> π</a:t>
            </a:r>
            <a:r>
              <a:rPr lang="it-IT" altLang="it-IT" b="0" dirty="0">
                <a:sym typeface="Symbol" charset="2"/>
              </a:rPr>
              <a:t>(</a:t>
            </a:r>
            <a:r>
              <a:rPr lang="en-US" altLang="it-IT" b="0" kern="0" dirty="0"/>
              <a:t>.33)v(2500). </a:t>
            </a:r>
          </a:p>
          <a:p>
            <a:pPr marL="0" indent="0" eaLnBrk="1" hangingPunct="1">
              <a:buNone/>
            </a:pPr>
            <a:endParaRPr lang="en-US" altLang="it-IT" b="0" kern="0" dirty="0"/>
          </a:p>
          <a:p>
            <a:pPr marL="0" indent="0" eaLnBrk="1" hangingPunct="1">
              <a:buNone/>
            </a:pPr>
            <a:r>
              <a:rPr lang="en-US" altLang="it-IT" b="0" kern="0" dirty="0"/>
              <a:t>Which can be rewritten like this:</a:t>
            </a:r>
          </a:p>
          <a:p>
            <a:pPr marL="0" indent="0" eaLnBrk="1" hangingPunct="1">
              <a:buFontTx/>
              <a:buNone/>
            </a:pPr>
            <a:endParaRPr lang="en-US" altLang="it-IT" sz="1200" b="0" kern="0" dirty="0"/>
          </a:p>
          <a:p>
            <a:pPr marL="0" indent="0" eaLnBrk="1" hangingPunct="1">
              <a:buFontTx/>
              <a:buNone/>
            </a:pPr>
            <a:r>
              <a:rPr lang="it-IT" altLang="it-IT" sz="1600" b="0" dirty="0">
                <a:sym typeface="Symbol" charset="2"/>
              </a:rPr>
              <a:t>(1-</a:t>
            </a:r>
            <a:r>
              <a:rPr lang="el-GR" altLang="it-IT" sz="1600" b="0" dirty="0">
                <a:sym typeface="Symbol" charset="2"/>
              </a:rPr>
              <a:t>π</a:t>
            </a:r>
            <a:r>
              <a:rPr lang="en-US" altLang="it-IT" sz="1600" b="0" kern="0" dirty="0"/>
              <a:t>.</a:t>
            </a:r>
            <a:r>
              <a:rPr lang="it-IT" altLang="it-IT" sz="1600" b="0" dirty="0">
                <a:sym typeface="Symbol" charset="2"/>
              </a:rPr>
              <a:t>(</a:t>
            </a:r>
            <a:r>
              <a:rPr lang="en-US" altLang="it-IT" sz="1600" b="0" kern="0" dirty="0"/>
              <a:t>.66))v(2,400) &gt; </a:t>
            </a:r>
            <a:r>
              <a:rPr lang="el-GR" altLang="it-IT" sz="1600" b="0" dirty="0">
                <a:sym typeface="Symbol" charset="2"/>
              </a:rPr>
              <a:t>π</a:t>
            </a:r>
            <a:r>
              <a:rPr lang="en-US" altLang="it-IT" sz="1600" b="0" kern="0" dirty="0"/>
              <a:t>.(.33)v(2,500)</a:t>
            </a:r>
          </a:p>
          <a:p>
            <a:pPr marL="0" indent="0" eaLnBrk="1" hangingPunct="1">
              <a:buFontTx/>
              <a:buNone/>
            </a:pPr>
            <a:endParaRPr lang="en-US" altLang="it-IT" sz="1200" b="0" kern="0" dirty="0"/>
          </a:p>
          <a:p>
            <a:pPr marL="0" indent="0" eaLnBrk="1" hangingPunct="1">
              <a:buFontTx/>
              <a:buNone/>
            </a:pPr>
            <a:r>
              <a:rPr lang="en-US" altLang="it-IT" b="0" kern="0" dirty="0"/>
              <a:t>Remember problem 2 - implies the reverse inequality: </a:t>
            </a:r>
          </a:p>
          <a:p>
            <a:pPr marL="0" indent="0" eaLnBrk="1" hangingPunct="1">
              <a:buFontTx/>
              <a:buNone/>
            </a:pPr>
            <a:endParaRPr lang="en-US" altLang="it-IT" sz="1400" b="0" kern="0" dirty="0"/>
          </a:p>
          <a:p>
            <a:pPr marL="0" indent="0" eaLnBrk="1" hangingPunct="1">
              <a:buFontTx/>
              <a:buNone/>
            </a:pPr>
            <a:r>
              <a:rPr lang="el-GR" altLang="it-IT" sz="1600" b="0" dirty="0">
                <a:sym typeface="Symbol" charset="2"/>
              </a:rPr>
              <a:t>π</a:t>
            </a:r>
            <a:r>
              <a:rPr lang="it-IT" altLang="it-IT" sz="1600" b="0" dirty="0">
                <a:sym typeface="Symbol" charset="2"/>
              </a:rPr>
              <a:t>(</a:t>
            </a:r>
            <a:r>
              <a:rPr lang="en-US" altLang="it-IT" sz="1600" b="0" kern="0" dirty="0"/>
              <a:t>.34)v(2,500) &gt; </a:t>
            </a:r>
            <a:r>
              <a:rPr lang="el-GR" altLang="it-IT" sz="1600" b="0" dirty="0">
                <a:sym typeface="Symbol" charset="2"/>
              </a:rPr>
              <a:t>π</a:t>
            </a:r>
            <a:r>
              <a:rPr lang="it-IT" altLang="it-IT" sz="1600" b="0" dirty="0">
                <a:sym typeface="Symbol" charset="2"/>
              </a:rPr>
              <a:t>(</a:t>
            </a:r>
            <a:r>
              <a:rPr lang="en-US" altLang="it-IT" sz="1600" b="0" kern="0" dirty="0"/>
              <a:t>.34)v(2,400)</a:t>
            </a:r>
          </a:p>
          <a:p>
            <a:pPr marL="0" indent="0" eaLnBrk="1" hangingPunct="1">
              <a:buFontTx/>
              <a:buNone/>
            </a:pPr>
            <a:endParaRPr lang="en-US" altLang="it-IT" sz="1600" b="0" kern="0" dirty="0"/>
          </a:p>
          <a:p>
            <a:pPr marL="0" indent="0" eaLnBrk="1" hangingPunct="1">
              <a:buFontTx/>
              <a:buNone/>
            </a:pPr>
            <a:endParaRPr lang="en-US" altLang="it-IT" sz="1600" b="0" kern="0" dirty="0"/>
          </a:p>
          <a:p>
            <a:pPr marL="0" indent="0" eaLnBrk="1" hangingPunct="1">
              <a:buFontTx/>
              <a:buNone/>
            </a:pPr>
            <a:r>
              <a:rPr lang="en-US" altLang="it-IT" sz="1600" b="0" kern="0" dirty="0"/>
              <a:t>Putting these two together implies:</a:t>
            </a:r>
          </a:p>
          <a:p>
            <a:pPr marL="0" indent="0" eaLnBrk="1" hangingPunct="1">
              <a:buNone/>
            </a:pPr>
            <a:r>
              <a:rPr lang="it-IT" altLang="it-IT" sz="1600" b="0" dirty="0">
                <a:sym typeface="Symbol" charset="2"/>
              </a:rPr>
              <a:t>(1-</a:t>
            </a:r>
            <a:r>
              <a:rPr lang="el-GR" altLang="it-IT" sz="1600" b="0" dirty="0">
                <a:sym typeface="Symbol" charset="2"/>
              </a:rPr>
              <a:t>π</a:t>
            </a:r>
            <a:r>
              <a:rPr lang="en-US" altLang="it-IT" sz="1600" b="0" kern="0" dirty="0"/>
              <a:t>.</a:t>
            </a:r>
            <a:r>
              <a:rPr lang="it-IT" altLang="it-IT" sz="1600" b="0" dirty="0">
                <a:sym typeface="Symbol" charset="2"/>
              </a:rPr>
              <a:t>(</a:t>
            </a:r>
            <a:r>
              <a:rPr lang="en-US" altLang="it-IT" sz="1600" b="0" kern="0" dirty="0"/>
              <a:t>.66))v(2,400) &gt; &gt; </a:t>
            </a:r>
            <a:r>
              <a:rPr lang="el-GR" altLang="it-IT" sz="1600" b="0" dirty="0">
                <a:sym typeface="Symbol" charset="2"/>
              </a:rPr>
              <a:t>π</a:t>
            </a:r>
            <a:r>
              <a:rPr lang="it-IT" altLang="it-IT" sz="1600" b="0" dirty="0">
                <a:sym typeface="Symbol" charset="2"/>
              </a:rPr>
              <a:t>(</a:t>
            </a:r>
            <a:r>
              <a:rPr lang="en-US" altLang="it-IT" sz="1600" b="0" kern="0" dirty="0"/>
              <a:t>.34)v(2,400) =&gt; </a:t>
            </a:r>
            <a:r>
              <a:rPr lang="el-GR" altLang="it-IT" sz="1600" b="0" dirty="0">
                <a:sym typeface="Symbol" charset="2"/>
              </a:rPr>
              <a:t>π</a:t>
            </a:r>
            <a:r>
              <a:rPr lang="en-US" altLang="it-IT" sz="1600" b="0" kern="0" dirty="0"/>
              <a:t>.</a:t>
            </a:r>
            <a:r>
              <a:rPr lang="it-IT" altLang="it-IT" sz="1600" b="0" dirty="0">
                <a:sym typeface="Symbol" charset="2"/>
              </a:rPr>
              <a:t>(</a:t>
            </a:r>
            <a:r>
              <a:rPr lang="en-US" altLang="it-IT" sz="1600" b="0" kern="0" dirty="0"/>
              <a:t>.66))+</a:t>
            </a:r>
            <a:r>
              <a:rPr lang="el-GR" altLang="it-IT" sz="1600" b="0" dirty="0">
                <a:sym typeface="Symbol" charset="2"/>
              </a:rPr>
              <a:t> π</a:t>
            </a:r>
            <a:r>
              <a:rPr lang="it-IT" altLang="it-IT" sz="1600" b="0" dirty="0">
                <a:sym typeface="Symbol" charset="2"/>
              </a:rPr>
              <a:t>(</a:t>
            </a:r>
            <a:r>
              <a:rPr lang="en-US" altLang="it-IT" sz="1600" b="0" kern="0" dirty="0"/>
              <a:t>.34) &lt; 1</a:t>
            </a:r>
          </a:p>
          <a:p>
            <a:pPr marL="0" indent="0" eaLnBrk="1" hangingPunct="1">
              <a:buFontTx/>
              <a:buNone/>
            </a:pPr>
            <a:endParaRPr lang="en-US" altLang="it-IT" sz="1600" b="0" kern="0" dirty="0"/>
          </a:p>
          <a:p>
            <a:pPr marL="0" indent="0" eaLnBrk="1" hangingPunct="1">
              <a:buFontTx/>
              <a:buNone/>
            </a:pPr>
            <a:endParaRPr lang="en-US" altLang="it-IT" sz="1600" b="0" kern="0" dirty="0"/>
          </a:p>
          <a:p>
            <a:pPr marL="0" indent="0" eaLnBrk="1" hangingPunct="1">
              <a:buFontTx/>
              <a:buNone/>
            </a:pPr>
            <a:endParaRPr lang="en-US" altLang="it-IT" sz="1400" b="0" kern="0" dirty="0"/>
          </a:p>
          <a:p>
            <a:pPr marL="0" indent="0" eaLnBrk="1" hangingPunct="1">
              <a:buFontTx/>
              <a:buNone/>
            </a:pPr>
            <a:endParaRPr lang="en-US" altLang="it-IT" b="0" kern="0" dirty="0"/>
          </a:p>
          <a:p>
            <a:pPr marL="0" indent="0" eaLnBrk="1" hangingPunct="1">
              <a:buFontTx/>
              <a:buNone/>
            </a:pPr>
            <a:endParaRPr lang="en-US" altLang="it-IT" b="0" kern="0" dirty="0"/>
          </a:p>
        </p:txBody>
      </p:sp>
    </p:spTree>
    <p:extLst>
      <p:ext uri="{BB962C8B-B14F-4D97-AF65-F5344CB8AC3E}">
        <p14:creationId xmlns:p14="http://schemas.microsoft.com/office/powerpoint/2010/main" val="34557839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1"/>
          </p:nvPr>
        </p:nvSpPr>
        <p:spPr/>
        <p:txBody>
          <a:bodyPr/>
          <a:lstStyle/>
          <a:p>
            <a:pPr marL="114300" indent="0" algn="just" eaLnBrk="1" hangingPunct="1">
              <a:buFontTx/>
              <a:buNone/>
            </a:pPr>
            <a:r>
              <a:rPr lang="en-US" altLang="it-IT" b="0"/>
              <a:t>Several experimental works aimed at eliciting “real” risk preferences</a:t>
            </a:r>
          </a:p>
          <a:p>
            <a:pPr marL="114300" indent="0" algn="just" eaLnBrk="1" hangingPunct="1">
              <a:buFontTx/>
              <a:buNone/>
            </a:pPr>
            <a:endParaRPr lang="en-US" altLang="it-IT" b="0"/>
          </a:p>
          <a:p>
            <a:pPr marL="114300" indent="0" algn="just" eaLnBrk="1" hangingPunct="1">
              <a:buFontTx/>
              <a:buNone/>
            </a:pPr>
            <a:r>
              <a:rPr lang="en-US" altLang="it-IT" b="0"/>
              <a:t>The most invoked mechanism is the Multiple Price List (MPL) format presented in Holt and Laury (2002)</a:t>
            </a:r>
          </a:p>
          <a:p>
            <a:pPr marL="114300" indent="0" algn="just" eaLnBrk="1" hangingPunct="1">
              <a:buFontTx/>
              <a:buNone/>
            </a:pPr>
            <a:endParaRPr lang="en-US" altLang="it-IT" b="0"/>
          </a:p>
        </p:txBody>
      </p:sp>
      <p:sp>
        <p:nvSpPr>
          <p:cNvPr id="72707" name="Rectangle 2"/>
          <p:cNvSpPr>
            <a:spLocks noGrp="1" noChangeArrowheads="1"/>
          </p:cNvSpPr>
          <p:nvPr>
            <p:ph type="title"/>
          </p:nvPr>
        </p:nvSpPr>
        <p:spPr/>
        <p:txBody>
          <a:bodyPr/>
          <a:lstStyle/>
          <a:p>
            <a:r>
              <a:rPr lang="it-IT" altLang="it-IT" sz="2400"/>
              <a:t>Q.2. How to measure risk attitude?</a:t>
            </a:r>
          </a:p>
        </p:txBody>
      </p:sp>
      <p:sp>
        <p:nvSpPr>
          <p:cNvPr id="7270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EFA56B27-4FA6-994E-A2C0-E72C5C9F077D}" type="slidenum">
              <a:rPr lang="en-US" altLang="it-IT" b="0"/>
              <a:pPr>
                <a:spcBef>
                  <a:spcPct val="0"/>
                </a:spcBef>
                <a:buFontTx/>
                <a:buNone/>
              </a:pPr>
              <a:t>56</a:t>
            </a:fld>
            <a:endParaRPr lang="en-US" altLang="it-IT" b="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392113" y="4498975"/>
            <a:ext cx="8520112" cy="1727200"/>
          </a:xfrm>
        </p:spPr>
        <p:txBody>
          <a:bodyPr/>
          <a:lstStyle/>
          <a:p>
            <a:pPr>
              <a:defRPr/>
            </a:pPr>
            <a:r>
              <a:rPr lang="en-US" b="0" dirty="0"/>
              <a:t>For each pair of options, the participant is required to choose A or B:</a:t>
            </a:r>
          </a:p>
          <a:p>
            <a:pPr>
              <a:buFontTx/>
              <a:buNone/>
              <a:defRPr/>
            </a:pPr>
            <a:endParaRPr lang="en-US" sz="1400" b="0" dirty="0"/>
          </a:p>
          <a:p>
            <a:pPr lvl="1">
              <a:buFont typeface="Wingdings" pitchFamily="2" charset="2"/>
              <a:buChar char="Ø"/>
              <a:defRPr/>
            </a:pPr>
            <a:r>
              <a:rPr lang="en-US" sz="1800" dirty="0"/>
              <a:t>Option A is safer than the corresponding Option B;</a:t>
            </a:r>
          </a:p>
          <a:p>
            <a:pPr lvl="1">
              <a:buFont typeface="Arial Unicode MS" panose="020B0604020202020204" pitchFamily="34" charset="-128"/>
              <a:buNone/>
              <a:defRPr/>
            </a:pPr>
            <a:endParaRPr lang="en-US" sz="1400" dirty="0"/>
          </a:p>
          <a:p>
            <a:pPr lvl="1">
              <a:buFont typeface="Wingdings" pitchFamily="2" charset="2"/>
              <a:buChar char="Ø"/>
              <a:defRPr/>
            </a:pPr>
            <a:r>
              <a:rPr lang="en-US" sz="1800" dirty="0"/>
              <a:t>The attractiveness of Option B in terms of relative expected payoffs increases when scrolling down to the bottom of the table.</a:t>
            </a:r>
          </a:p>
          <a:p>
            <a:pPr marL="114300" indent="0" eaLnBrk="1" hangingPunct="1">
              <a:buFontTx/>
              <a:buNone/>
              <a:defRPr/>
            </a:pPr>
            <a:endParaRPr lang="en-US" b="0" dirty="0"/>
          </a:p>
        </p:txBody>
      </p:sp>
      <p:sp>
        <p:nvSpPr>
          <p:cNvPr id="73731" name="Rectangle 2"/>
          <p:cNvSpPr>
            <a:spLocks noGrp="1" noChangeArrowheads="1"/>
          </p:cNvSpPr>
          <p:nvPr>
            <p:ph type="title"/>
          </p:nvPr>
        </p:nvSpPr>
        <p:spPr/>
        <p:txBody>
          <a:bodyPr/>
          <a:lstStyle/>
          <a:p>
            <a:r>
              <a:rPr lang="en-US" altLang="it-IT" sz="2400"/>
              <a:t>Multiple Price List (MPL) format</a:t>
            </a:r>
            <a:endParaRPr lang="it-IT" altLang="it-IT" sz="2400"/>
          </a:p>
        </p:txBody>
      </p:sp>
      <p:pic>
        <p:nvPicPr>
          <p:cNvPr id="737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875" y="1260475"/>
            <a:ext cx="7138988" cy="334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73733"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BA2281B0-4F0E-7D43-A94F-1667F3D71359}" type="slidenum">
              <a:rPr lang="en-US" altLang="it-IT" b="0"/>
              <a:pPr>
                <a:spcBef>
                  <a:spcPct val="0"/>
                </a:spcBef>
                <a:buFontTx/>
                <a:buNone/>
              </a:pPr>
              <a:t>57</a:t>
            </a:fld>
            <a:endParaRPr lang="en-US" altLang="it-IT" b="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1"/>
          </p:nvPr>
        </p:nvSpPr>
        <p:spPr>
          <a:xfrm>
            <a:off x="174625" y="1233488"/>
            <a:ext cx="8737600" cy="5108575"/>
          </a:xfrm>
        </p:spPr>
        <p:txBody>
          <a:bodyPr/>
          <a:lstStyle/>
          <a:p>
            <a:pPr algn="just"/>
            <a:r>
              <a:rPr lang="en-US" altLang="it-IT" b="0"/>
              <a:t>By using a Constant Relative Risk Aversion (CRRA) utility function, the number of safe choices can be used to find an interval estimation of the </a:t>
            </a:r>
            <a:r>
              <a:rPr lang="en-GB" altLang="it-IT" b="0"/>
              <a:t>coefficient of risk aversion:</a:t>
            </a:r>
          </a:p>
          <a:p>
            <a:pPr algn="just"/>
            <a:endParaRPr lang="en-GB" altLang="it-IT" sz="1400" b="0"/>
          </a:p>
          <a:p>
            <a:pPr algn="just">
              <a:buFontTx/>
              <a:buNone/>
            </a:pPr>
            <a:endParaRPr lang="en-GB" altLang="it-IT" b="0"/>
          </a:p>
          <a:p>
            <a:pPr algn="just"/>
            <a:r>
              <a:rPr lang="en-US" altLang="it-IT" b="0"/>
              <a:t>e.g. 6 safe choices </a:t>
            </a:r>
            <a:r>
              <a:rPr lang="en-US" altLang="it-IT" b="0">
                <a:sym typeface="Wingdings" charset="2"/>
              </a:rPr>
              <a:t></a:t>
            </a:r>
            <a:r>
              <a:rPr lang="en-US" altLang="it-IT" b="0"/>
              <a:t> 0.41 &lt; r &lt; 0.68 (Coefficient of risk aversion documented in previous studies).</a:t>
            </a:r>
          </a:p>
          <a:p>
            <a:pPr algn="just">
              <a:buFontTx/>
              <a:buNone/>
            </a:pPr>
            <a:endParaRPr lang="en-US" altLang="it-IT" sz="1400" b="0"/>
          </a:p>
          <a:p>
            <a:r>
              <a:rPr lang="en-GB" altLang="it-IT" b="0"/>
              <a:t>Decision tasks:</a:t>
            </a:r>
          </a:p>
          <a:p>
            <a:pPr lvl="2">
              <a:buFont typeface="Helvetica" charset="0"/>
              <a:buAutoNum type="arabicPeriod"/>
            </a:pPr>
            <a:r>
              <a:rPr lang="en-US" altLang="it-IT" sz="1800"/>
              <a:t>Choose one of the options for all ten pairs in Table 1 knowing that only one pair is selected and played;</a:t>
            </a:r>
          </a:p>
          <a:p>
            <a:pPr lvl="2">
              <a:buFont typeface="Helvetica" charset="0"/>
              <a:buAutoNum type="arabicPeriod"/>
            </a:pPr>
            <a:endParaRPr lang="en-US" altLang="it-IT" sz="1400"/>
          </a:p>
          <a:p>
            <a:pPr lvl="2">
              <a:buFont typeface="Helvetica" charset="0"/>
              <a:buAutoNum type="arabicPeriod"/>
            </a:pPr>
            <a:r>
              <a:rPr lang="en-US" altLang="it-IT" sz="1800"/>
              <a:t>Same tasks but with hypothetical payoffs 20 times higher;</a:t>
            </a:r>
          </a:p>
          <a:p>
            <a:pPr lvl="2">
              <a:buFont typeface="Helvetica" charset="0"/>
              <a:buAutoNum type="arabicPeriod"/>
            </a:pPr>
            <a:endParaRPr lang="en-US" altLang="it-IT" sz="1400"/>
          </a:p>
          <a:p>
            <a:pPr lvl="2">
              <a:buFont typeface="Helvetica" charset="0"/>
              <a:buAutoNum type="arabicPeriod"/>
            </a:pPr>
            <a:r>
              <a:rPr lang="en-US" altLang="it-IT" sz="1800"/>
              <a:t>Task with payoffs 20 times higher but real money;</a:t>
            </a:r>
          </a:p>
          <a:p>
            <a:pPr lvl="2">
              <a:buFont typeface="Helvetica" charset="0"/>
              <a:buAutoNum type="arabicPeriod"/>
            </a:pPr>
            <a:endParaRPr lang="en-US" altLang="it-IT" sz="1400"/>
          </a:p>
          <a:p>
            <a:pPr lvl="2">
              <a:buFont typeface="Helvetica" charset="0"/>
              <a:buAutoNum type="arabicPeriod"/>
            </a:pPr>
            <a:r>
              <a:rPr lang="en-US" altLang="it-IT" sz="1800"/>
              <a:t>Same as first decision task.</a:t>
            </a:r>
          </a:p>
        </p:txBody>
      </p:sp>
      <p:sp>
        <p:nvSpPr>
          <p:cNvPr id="74755" name="Rectangle 2"/>
          <p:cNvSpPr>
            <a:spLocks noGrp="1" noChangeArrowheads="1"/>
          </p:cNvSpPr>
          <p:nvPr>
            <p:ph type="title"/>
          </p:nvPr>
        </p:nvSpPr>
        <p:spPr/>
        <p:txBody>
          <a:bodyPr/>
          <a:lstStyle/>
          <a:p>
            <a:r>
              <a:rPr lang="en-US" altLang="it-IT" sz="2400"/>
              <a:t>Multiple Price List (MPL) format</a:t>
            </a:r>
            <a:endParaRPr lang="it-IT" altLang="it-IT" sz="2400"/>
          </a:p>
        </p:txBody>
      </p:sp>
      <p:graphicFrame>
        <p:nvGraphicFramePr>
          <p:cNvPr id="74756" name="Object 2"/>
          <p:cNvGraphicFramePr>
            <a:graphicFrameLocks noChangeAspect="1"/>
          </p:cNvGraphicFramePr>
          <p:nvPr/>
        </p:nvGraphicFramePr>
        <p:xfrm>
          <a:off x="3421063" y="1866900"/>
          <a:ext cx="1624012" cy="784225"/>
        </p:xfrm>
        <a:graphic>
          <a:graphicData uri="http://schemas.openxmlformats.org/presentationml/2006/ole">
            <mc:AlternateContent xmlns:mc="http://schemas.openxmlformats.org/markup-compatibility/2006">
              <mc:Choice xmlns:v="urn:schemas-microsoft-com:vml" Requires="v">
                <p:oleObj spid="_x0000_s74774" name="Equazione" r:id="rId3" imgW="774364" imgH="418918" progId="Equation.3">
                  <p:embed/>
                </p:oleObj>
              </mc:Choice>
              <mc:Fallback>
                <p:oleObj name="Equazione" r:id="rId3" imgW="774364" imgH="418918"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1063" y="1866900"/>
                        <a:ext cx="162401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4757"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49F9D46C-CDD3-AD4E-8732-91E536F7E24E}" type="slidenum">
              <a:rPr lang="en-US" altLang="it-IT" b="0"/>
              <a:pPr>
                <a:spcBef>
                  <a:spcPct val="0"/>
                </a:spcBef>
                <a:buFontTx/>
                <a:buNone/>
              </a:pPr>
              <a:t>58</a:t>
            </a:fld>
            <a:endParaRPr lang="en-US" altLang="it-IT"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50825" y="1233488"/>
            <a:ext cx="8647113" cy="3846512"/>
          </a:xfrm>
        </p:spPr>
        <p:txBody>
          <a:bodyPr/>
          <a:lstStyle/>
          <a:p>
            <a:endParaRPr lang="en-GB" altLang="it-IT" b="0">
              <a:ea typeface="Times New Roman" charset="0"/>
              <a:cs typeface="Times New Roman" charset="0"/>
            </a:endParaRPr>
          </a:p>
          <a:p>
            <a:r>
              <a:rPr lang="en-GB" altLang="it-IT" b="0">
                <a:ea typeface="Times New Roman" charset="0"/>
                <a:cs typeface="Times New Roman" charset="0"/>
              </a:rPr>
              <a:t>Gamble: flip of a coin</a:t>
            </a:r>
          </a:p>
          <a:p>
            <a:pPr>
              <a:buFontTx/>
              <a:buNone/>
            </a:pPr>
            <a:endParaRPr lang="en-GB" altLang="it-IT" b="0">
              <a:ea typeface="Times New Roman" charset="0"/>
              <a:cs typeface="Times New Roman" charset="0"/>
            </a:endParaRPr>
          </a:p>
          <a:p>
            <a:r>
              <a:rPr lang="en-GB" altLang="it-IT" b="0">
                <a:ea typeface="Times New Roman" charset="0"/>
                <a:cs typeface="Times New Roman" charset="0"/>
              </a:rPr>
              <a:t>if heads, you receive $1  		x</a:t>
            </a:r>
            <a:r>
              <a:rPr lang="en-GB" altLang="it-IT" b="0" baseline="-30000">
                <a:ea typeface="Times New Roman" charset="0"/>
                <a:cs typeface="Times New Roman" charset="0"/>
              </a:rPr>
              <a:t>1</a:t>
            </a:r>
            <a:r>
              <a:rPr lang="en-GB" altLang="it-IT" b="0">
                <a:ea typeface="Times New Roman" charset="0"/>
                <a:cs typeface="Times New Roman" charset="0"/>
              </a:rPr>
              <a:t> = +1</a:t>
            </a:r>
          </a:p>
          <a:p>
            <a:pPr>
              <a:buFontTx/>
              <a:buNone/>
            </a:pPr>
            <a:endParaRPr lang="en-GB" altLang="it-IT" b="0">
              <a:ea typeface="Times New Roman" charset="0"/>
              <a:cs typeface="Times New Roman" charset="0"/>
            </a:endParaRPr>
          </a:p>
          <a:p>
            <a:r>
              <a:rPr lang="en-GB" altLang="it-IT" b="0">
                <a:ea typeface="Times New Roman" charset="0"/>
                <a:cs typeface="Times New Roman" charset="0"/>
              </a:rPr>
              <a:t>if tails, you pay $1			x</a:t>
            </a:r>
            <a:r>
              <a:rPr lang="en-GB" altLang="it-IT" b="0" baseline="-30000">
                <a:ea typeface="Times New Roman" charset="0"/>
                <a:cs typeface="Times New Roman" charset="0"/>
              </a:rPr>
              <a:t>2</a:t>
            </a:r>
            <a:r>
              <a:rPr lang="en-GB" altLang="it-IT" b="0">
                <a:ea typeface="Times New Roman" charset="0"/>
                <a:cs typeface="Times New Roman" charset="0"/>
              </a:rPr>
              <a:t> = -1</a:t>
            </a:r>
          </a:p>
          <a:p>
            <a:pPr>
              <a:buFontTx/>
              <a:buNone/>
            </a:pPr>
            <a:endParaRPr lang="en-GB" altLang="it-IT" b="0">
              <a:ea typeface="Times New Roman" charset="0"/>
              <a:cs typeface="Times New Roman" charset="0"/>
            </a:endParaRPr>
          </a:p>
          <a:p>
            <a:r>
              <a:rPr lang="en-GB" altLang="it-IT" b="0">
                <a:ea typeface="Times New Roman" charset="0"/>
                <a:cs typeface="Times New Roman" charset="0"/>
              </a:rPr>
              <a:t>E(x) = (0.5) (1)  + (0.5) (-1)  = 0</a:t>
            </a:r>
          </a:p>
          <a:p>
            <a:endParaRPr lang="en-GB" altLang="it-IT" b="0">
              <a:ea typeface="Times New Roman" charset="0"/>
              <a:cs typeface="Times New Roman" charset="0"/>
            </a:endParaRPr>
          </a:p>
          <a:p>
            <a:r>
              <a:rPr lang="en-GB" altLang="it-IT" b="0">
                <a:ea typeface="Times New Roman" charset="0"/>
                <a:cs typeface="Times New Roman" charset="0"/>
              </a:rPr>
              <a:t>if you play this game many times, it is likely that you break-even</a:t>
            </a:r>
          </a:p>
          <a:p>
            <a:endParaRPr lang="en-US" altLang="it-IT" b="0"/>
          </a:p>
        </p:txBody>
      </p:sp>
      <p:sp>
        <p:nvSpPr>
          <p:cNvPr id="14339" name="Rectangle 2"/>
          <p:cNvSpPr>
            <a:spLocks noGrp="1" noChangeArrowheads="1"/>
          </p:cNvSpPr>
          <p:nvPr>
            <p:ph type="title"/>
          </p:nvPr>
        </p:nvSpPr>
        <p:spPr/>
        <p:txBody>
          <a:bodyPr/>
          <a:lstStyle/>
          <a:p>
            <a:pPr eaLnBrk="1" hangingPunct="1"/>
            <a:r>
              <a:rPr lang="en-US" altLang="it-IT" sz="2400"/>
              <a:t>Example 1</a:t>
            </a:r>
            <a:endParaRPr lang="it-IT" altLang="it-IT"/>
          </a:p>
        </p:txBody>
      </p:sp>
      <p:sp>
        <p:nvSpPr>
          <p:cNvPr id="1434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49CE2FCC-1995-7447-9484-EB4971532336}" type="slidenum">
              <a:rPr lang="en-US" altLang="it-IT" b="0"/>
              <a:pPr>
                <a:spcBef>
                  <a:spcPct val="0"/>
                </a:spcBef>
                <a:buFontTx/>
                <a:buNone/>
              </a:pPr>
              <a:t>5</a:t>
            </a:fld>
            <a:endParaRPr lang="en-US" altLang="it-IT" b="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1"/>
          </p:nvPr>
        </p:nvSpPr>
        <p:spPr>
          <a:xfrm>
            <a:off x="174625" y="1233488"/>
            <a:ext cx="8737600" cy="4006850"/>
          </a:xfrm>
        </p:spPr>
        <p:txBody>
          <a:bodyPr/>
          <a:lstStyle/>
          <a:p>
            <a:r>
              <a:rPr lang="en-US" altLang="it-IT" b="0"/>
              <a:t>Additional sessions with 20x replaced by 50x and 90x;</a:t>
            </a:r>
          </a:p>
          <a:p>
            <a:pPr>
              <a:buFontTx/>
              <a:buNone/>
            </a:pPr>
            <a:endParaRPr lang="en-US" altLang="it-IT" b="0"/>
          </a:p>
          <a:p>
            <a:r>
              <a:rPr lang="en-US" altLang="it-IT" b="0"/>
              <a:t>Not all participants participated in all decision tasks;</a:t>
            </a:r>
          </a:p>
          <a:p>
            <a:pPr>
              <a:buFontTx/>
              <a:buNone/>
            </a:pPr>
            <a:endParaRPr lang="en-US" altLang="it-IT" b="0"/>
          </a:p>
          <a:p>
            <a:r>
              <a:rPr lang="en-US" altLang="it-IT" b="0"/>
              <a:t>Inconsistent choices (double switches) are kept in the analysis.</a:t>
            </a:r>
          </a:p>
        </p:txBody>
      </p:sp>
      <p:sp>
        <p:nvSpPr>
          <p:cNvPr id="75779" name="Rectangle 2"/>
          <p:cNvSpPr>
            <a:spLocks noGrp="1" noChangeArrowheads="1"/>
          </p:cNvSpPr>
          <p:nvPr>
            <p:ph type="title"/>
          </p:nvPr>
        </p:nvSpPr>
        <p:spPr/>
        <p:txBody>
          <a:bodyPr/>
          <a:lstStyle/>
          <a:p>
            <a:r>
              <a:rPr lang="en-US" altLang="it-IT" sz="2400"/>
              <a:t>Multiple Price List (MPL) format</a:t>
            </a:r>
            <a:endParaRPr lang="it-IT" altLang="it-IT" sz="2400"/>
          </a:p>
        </p:txBody>
      </p:sp>
      <p:sp>
        <p:nvSpPr>
          <p:cNvPr id="7578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904DECAC-C0DE-2244-8376-09C107CA5CA9}" type="slidenum">
              <a:rPr lang="en-US" altLang="it-IT" b="0"/>
              <a:pPr>
                <a:spcBef>
                  <a:spcPct val="0"/>
                </a:spcBef>
                <a:buFontTx/>
                <a:buNone/>
              </a:pPr>
              <a:t>59</a:t>
            </a:fld>
            <a:endParaRPr lang="en-US" altLang="it-IT" b="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it-IT" sz="2400"/>
              <a:t>Multiple Price List (MPL) format: results…</a:t>
            </a:r>
            <a:endParaRPr lang="it-IT" altLang="it-IT" sz="2400"/>
          </a:p>
        </p:txBody>
      </p:sp>
      <p:pic>
        <p:nvPicPr>
          <p:cNvPr id="768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 y="1398588"/>
            <a:ext cx="89535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76804"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A4BA198C-5881-3F49-B0A5-79E69F7030AD}" type="slidenum">
              <a:rPr lang="en-US" altLang="it-IT" b="0"/>
              <a:pPr>
                <a:spcBef>
                  <a:spcPct val="0"/>
                </a:spcBef>
                <a:buFontTx/>
                <a:buNone/>
              </a:pPr>
              <a:t>60</a:t>
            </a:fld>
            <a:endParaRPr lang="en-US" altLang="it-IT" b="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it-IT" sz="2400"/>
              <a:t>Multiple Price List (MPL) format: results…</a:t>
            </a:r>
            <a:endParaRPr lang="it-IT" altLang="it-IT" sz="2400"/>
          </a:p>
        </p:txBody>
      </p:sp>
      <p:pic>
        <p:nvPicPr>
          <p:cNvPr id="778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400" y="1481138"/>
            <a:ext cx="8228013"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77828"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EE06F787-D69F-6947-B6EF-F693443E9CA7}" type="slidenum">
              <a:rPr lang="en-US" altLang="it-IT" b="0"/>
              <a:pPr>
                <a:spcBef>
                  <a:spcPct val="0"/>
                </a:spcBef>
                <a:buFontTx/>
                <a:buNone/>
              </a:pPr>
              <a:t>61</a:t>
            </a:fld>
            <a:endParaRPr lang="en-US" altLang="it-IT" b="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it-IT" sz="2400"/>
              <a:t>Multiple Price List (MPL) format: results…</a:t>
            </a:r>
            <a:endParaRPr lang="it-IT" altLang="it-IT" sz="2400"/>
          </a:p>
        </p:txBody>
      </p:sp>
      <p:pic>
        <p:nvPicPr>
          <p:cNvPr id="788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5" y="1573213"/>
            <a:ext cx="8869363"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7885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5C41A588-593C-5047-B6F1-3ED36CEDA192}" type="slidenum">
              <a:rPr lang="en-US" altLang="it-IT" b="0"/>
              <a:pPr>
                <a:spcBef>
                  <a:spcPct val="0"/>
                </a:spcBef>
                <a:buFontTx/>
                <a:buNone/>
              </a:pPr>
              <a:t>62</a:t>
            </a:fld>
            <a:endParaRPr lang="en-US" altLang="it-IT" b="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idx="1"/>
          </p:nvPr>
        </p:nvSpPr>
        <p:spPr>
          <a:xfrm>
            <a:off x="174625" y="1233488"/>
            <a:ext cx="8737600" cy="4964112"/>
          </a:xfrm>
        </p:spPr>
        <p:txBody>
          <a:bodyPr/>
          <a:lstStyle/>
          <a:p>
            <a:pPr algn="just"/>
            <a:r>
              <a:rPr lang="en-US" altLang="it-IT" b="0"/>
              <a:t>There is a lot of ‘risk aversion’, centered around the 0.3 - 0.5 range (even for relatively small payments). This general result is roughly inconsistent with estimates implied by behavior in games, auctions and other decision tasks.</a:t>
            </a:r>
          </a:p>
          <a:p>
            <a:pPr algn="just">
              <a:buFontTx/>
              <a:buNone/>
            </a:pPr>
            <a:endParaRPr lang="en-US" altLang="it-IT" b="0"/>
          </a:p>
          <a:p>
            <a:pPr algn="just"/>
            <a:r>
              <a:rPr lang="en-US" altLang="it-IT" b="0"/>
              <a:t>The observed choice frequencies for the hypothetical treatments are quite similar to one another (independently from the scale) and also very close to those in the low </a:t>
            </a:r>
            <a:r>
              <a:rPr lang="en-GB" altLang="it-IT" b="0"/>
              <a:t>real-payoff condition.</a:t>
            </a:r>
          </a:p>
          <a:p>
            <a:pPr algn="just">
              <a:buFontTx/>
              <a:buNone/>
            </a:pPr>
            <a:endParaRPr lang="en-GB" altLang="it-IT" b="0"/>
          </a:p>
          <a:p>
            <a:pPr algn="just"/>
            <a:r>
              <a:rPr lang="en-US" altLang="it-IT" b="0"/>
              <a:t>There is a clear (hyperbolic) increase in risk aversion as all payoffs are scaled up. This result is clearly inconsistent with the CRRA hypothesis.</a:t>
            </a:r>
          </a:p>
          <a:p>
            <a:pPr algn="just">
              <a:buFontTx/>
              <a:buNone/>
            </a:pPr>
            <a:endParaRPr lang="en-US" altLang="it-IT" b="0"/>
          </a:p>
          <a:p>
            <a:pPr algn="just"/>
            <a:r>
              <a:rPr lang="en-US" altLang="it-IT" b="0"/>
              <a:t>Subjects are much more risk averse with high real-payoff levels than with comparable hypothetical payoffs. This result raises questions about the validity of hypothetical questionnaires involving very high stakes.</a:t>
            </a:r>
          </a:p>
        </p:txBody>
      </p:sp>
      <p:sp>
        <p:nvSpPr>
          <p:cNvPr id="79875" name="Rectangle 2"/>
          <p:cNvSpPr>
            <a:spLocks noGrp="1" noChangeArrowheads="1"/>
          </p:cNvSpPr>
          <p:nvPr>
            <p:ph type="title"/>
          </p:nvPr>
        </p:nvSpPr>
        <p:spPr/>
        <p:txBody>
          <a:bodyPr/>
          <a:lstStyle/>
          <a:p>
            <a:r>
              <a:rPr lang="en-US" altLang="it-IT" sz="2400"/>
              <a:t>Multiple Price List (MPL) format: results…</a:t>
            </a:r>
            <a:endParaRPr lang="it-IT" altLang="it-IT" sz="2400"/>
          </a:p>
        </p:txBody>
      </p:sp>
      <p:sp>
        <p:nvSpPr>
          <p:cNvPr id="79876"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28759D20-7B60-E348-9217-86C0CA001A1E}" type="slidenum">
              <a:rPr lang="en-US" altLang="it-IT" b="0"/>
              <a:pPr>
                <a:spcBef>
                  <a:spcPct val="0"/>
                </a:spcBef>
                <a:buFontTx/>
                <a:buNone/>
              </a:pPr>
              <a:t>63</a:t>
            </a:fld>
            <a:endParaRPr lang="en-US" altLang="it-IT" b="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egnaposto contenuto 2"/>
          <p:cNvSpPr>
            <a:spLocks noGrp="1"/>
          </p:cNvSpPr>
          <p:nvPr>
            <p:ph idx="1"/>
          </p:nvPr>
        </p:nvSpPr>
        <p:spPr>
          <a:xfrm>
            <a:off x="203200" y="1306513"/>
            <a:ext cx="8831263" cy="4949825"/>
          </a:xfrm>
        </p:spPr>
        <p:txBody>
          <a:bodyPr/>
          <a:lstStyle/>
          <a:p>
            <a:pPr algn="just">
              <a:buFontTx/>
              <a:buNone/>
            </a:pPr>
            <a:r>
              <a:rPr lang="fr-FR" altLang="it-IT" b="0"/>
              <a:t>Critique to H&amp;L: Harrison et al. (AER, 2005).</a:t>
            </a:r>
          </a:p>
          <a:p>
            <a:pPr algn="just">
              <a:buFontTx/>
              <a:buNone/>
            </a:pPr>
            <a:endParaRPr lang="fr-FR" altLang="it-IT" sz="1400" b="0" i="1"/>
          </a:p>
          <a:p>
            <a:pPr algn="just"/>
            <a:r>
              <a:rPr lang="en-US" altLang="it-IT" b="0"/>
              <a:t>This design confounds order and treatment effects, since the high real payment choice is always completed after the low real and high hypothetical payment tasks.</a:t>
            </a:r>
          </a:p>
          <a:p>
            <a:pPr algn="just">
              <a:buFontTx/>
              <a:buNone/>
            </a:pPr>
            <a:endParaRPr lang="en-US" altLang="it-IT" sz="1400" b="0" i="1"/>
          </a:p>
          <a:p>
            <a:pPr algn="just"/>
            <a:r>
              <a:rPr lang="en-US" altLang="it-IT" b="0"/>
              <a:t>The estimate of an individual’s degree of risk aversion may be biased if the subject first completes the same decision-problem under a different payoff scale.</a:t>
            </a:r>
          </a:p>
          <a:p>
            <a:pPr algn="just"/>
            <a:endParaRPr lang="en-US" altLang="it-IT" sz="1400" b="0"/>
          </a:p>
          <a:p>
            <a:r>
              <a:rPr lang="en-GB" altLang="it-IT" b="0"/>
              <a:t>Inconsistency may be observed: multiple switches occur</a:t>
            </a:r>
            <a:endParaRPr lang="en-US" altLang="it-IT" b="0"/>
          </a:p>
          <a:p>
            <a:pPr algn="just">
              <a:buFontTx/>
              <a:buNone/>
            </a:pPr>
            <a:endParaRPr lang="en-US" altLang="it-IT" b="0"/>
          </a:p>
          <a:p>
            <a:pPr algn="just">
              <a:buFontTx/>
              <a:buNone/>
            </a:pPr>
            <a:r>
              <a:rPr lang="en-US" altLang="it-IT" b="0"/>
              <a:t>Answer to Harrison et al. (2005): Holt and Laury (AER, 2005).</a:t>
            </a:r>
          </a:p>
          <a:p>
            <a:pPr algn="just">
              <a:buFontTx/>
              <a:buNone/>
            </a:pPr>
            <a:endParaRPr lang="en-US" altLang="it-IT" b="0" i="1"/>
          </a:p>
          <a:p>
            <a:pPr algn="just"/>
            <a:r>
              <a:rPr lang="en-US" altLang="it-IT" b="0"/>
              <a:t>They conduct a new experiment (5 new treatments) in which subjects completed a menu of lottery choices under a single payment condition, to eliminate order effects. Results are in line with those of the previous study.</a:t>
            </a:r>
            <a:endParaRPr lang="en-GB" altLang="it-IT" b="0"/>
          </a:p>
        </p:txBody>
      </p:sp>
      <p:sp>
        <p:nvSpPr>
          <p:cNvPr id="80899" name="Rectangle 2"/>
          <p:cNvSpPr>
            <a:spLocks noGrp="1" noChangeArrowheads="1"/>
          </p:cNvSpPr>
          <p:nvPr>
            <p:ph type="title"/>
          </p:nvPr>
        </p:nvSpPr>
        <p:spPr/>
        <p:txBody>
          <a:bodyPr/>
          <a:lstStyle/>
          <a:p>
            <a:r>
              <a:rPr lang="en-US" altLang="it-IT" sz="2400"/>
              <a:t>Multiple Price List (MPL) format: criticisms…</a:t>
            </a:r>
            <a:endParaRPr lang="it-IT" altLang="it-IT" sz="2400"/>
          </a:p>
        </p:txBody>
      </p:sp>
      <p:sp>
        <p:nvSpPr>
          <p:cNvPr id="80900"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351C50C2-4BF5-9E40-BE8A-9024874BD6A0}" type="slidenum">
              <a:rPr lang="en-US" altLang="it-IT" b="0"/>
              <a:pPr>
                <a:spcBef>
                  <a:spcPct val="0"/>
                </a:spcBef>
                <a:buFontTx/>
                <a:buNone/>
              </a:pPr>
              <a:t>64</a:t>
            </a:fld>
            <a:endParaRPr lang="en-US" altLang="it-IT"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38138" y="1379538"/>
            <a:ext cx="8515350" cy="4775200"/>
          </a:xfrm>
        </p:spPr>
        <p:txBody>
          <a:bodyPr/>
          <a:lstStyle/>
          <a:p>
            <a:r>
              <a:rPr lang="en-GB" altLang="it-IT" b="0" dirty="0">
                <a:ea typeface="Times New Roman" charset="0"/>
                <a:cs typeface="Times New Roman" charset="0"/>
              </a:rPr>
              <a:t>Gamble: flip of a coin</a:t>
            </a:r>
          </a:p>
          <a:p>
            <a:pPr>
              <a:buFontTx/>
              <a:buNone/>
            </a:pPr>
            <a:endParaRPr lang="en-GB" altLang="it-IT" b="0" dirty="0">
              <a:ea typeface="Times New Roman" charset="0"/>
              <a:cs typeface="Times New Roman" charset="0"/>
            </a:endParaRPr>
          </a:p>
          <a:p>
            <a:r>
              <a:rPr lang="en-GB" altLang="it-IT" b="0" dirty="0">
                <a:ea typeface="Times New Roman" charset="0"/>
                <a:cs typeface="Times New Roman" charset="0"/>
              </a:rPr>
              <a:t>if heads, you receive $10	x</a:t>
            </a:r>
            <a:r>
              <a:rPr lang="en-GB" altLang="it-IT" b="0" baseline="-30000" dirty="0">
                <a:ea typeface="Times New Roman" charset="0"/>
                <a:cs typeface="Times New Roman" charset="0"/>
              </a:rPr>
              <a:t>1</a:t>
            </a:r>
            <a:r>
              <a:rPr lang="en-GB" altLang="it-IT" b="0" dirty="0">
                <a:ea typeface="Times New Roman" charset="0"/>
                <a:cs typeface="Times New Roman" charset="0"/>
              </a:rPr>
              <a:t> = +10</a:t>
            </a:r>
          </a:p>
          <a:p>
            <a:pPr>
              <a:buFontTx/>
              <a:buNone/>
            </a:pPr>
            <a:endParaRPr lang="en-GB" altLang="it-IT" b="0" dirty="0">
              <a:ea typeface="Times New Roman" charset="0"/>
              <a:cs typeface="Times New Roman" charset="0"/>
            </a:endParaRPr>
          </a:p>
          <a:p>
            <a:r>
              <a:rPr lang="en-GB" altLang="it-IT" b="0" dirty="0">
                <a:ea typeface="Times New Roman" charset="0"/>
                <a:cs typeface="Times New Roman" charset="0"/>
              </a:rPr>
              <a:t>if tails, you pay $1		x</a:t>
            </a:r>
            <a:r>
              <a:rPr lang="en-GB" altLang="it-IT" b="0" baseline="-30000" dirty="0">
                <a:ea typeface="Times New Roman" charset="0"/>
                <a:cs typeface="Times New Roman" charset="0"/>
              </a:rPr>
              <a:t>2</a:t>
            </a:r>
            <a:r>
              <a:rPr lang="en-GB" altLang="it-IT" b="0" dirty="0">
                <a:ea typeface="Times New Roman" charset="0"/>
                <a:cs typeface="Times New Roman" charset="0"/>
              </a:rPr>
              <a:t> = -1</a:t>
            </a:r>
          </a:p>
          <a:p>
            <a:endParaRPr lang="en-GB" altLang="it-IT" b="0" dirty="0">
              <a:ea typeface="Times New Roman" charset="0"/>
              <a:cs typeface="Times New Roman" charset="0"/>
            </a:endParaRPr>
          </a:p>
          <a:p>
            <a:r>
              <a:rPr lang="en-GB" altLang="it-IT" b="0" dirty="0">
                <a:ea typeface="Times New Roman" charset="0"/>
                <a:cs typeface="Times New Roman" charset="0"/>
              </a:rPr>
              <a:t>E(x) = (0.5) (10)  + (0.5) (-1)  = 4.50</a:t>
            </a:r>
          </a:p>
          <a:p>
            <a:endParaRPr lang="en-GB" altLang="it-IT" b="0" dirty="0">
              <a:ea typeface="Times New Roman" charset="0"/>
              <a:cs typeface="Times New Roman" charset="0"/>
            </a:endParaRPr>
          </a:p>
          <a:p>
            <a:r>
              <a:rPr lang="en-GB" altLang="it-IT" b="0" dirty="0">
                <a:ea typeface="Times New Roman" charset="0"/>
                <a:cs typeface="Times New Roman" charset="0"/>
              </a:rPr>
              <a:t>if you play this game many times, you will be a big winner</a:t>
            </a:r>
          </a:p>
          <a:p>
            <a:pPr>
              <a:buFontTx/>
              <a:buNone/>
            </a:pPr>
            <a:endParaRPr lang="en-GB" altLang="it-IT" b="0" dirty="0">
              <a:ea typeface="Times New Roman" charset="0"/>
              <a:cs typeface="Times New Roman" charset="0"/>
            </a:endParaRPr>
          </a:p>
          <a:p>
            <a:r>
              <a:rPr lang="en-GB" altLang="it-IT" b="0" dirty="0">
                <a:ea typeface="Times New Roman" charset="0"/>
                <a:cs typeface="Times New Roman" charset="0"/>
              </a:rPr>
              <a:t>How much would you pay to play this game:</a:t>
            </a:r>
            <a:endParaRPr lang="en-US" altLang="it-IT" b="0" dirty="0">
              <a:ea typeface="Times New Roman" charset="0"/>
              <a:cs typeface="Times New Roman" charset="0"/>
            </a:endParaRPr>
          </a:p>
          <a:p>
            <a:pPr lvl="2"/>
            <a:r>
              <a:rPr lang="en-GB" altLang="it-IT" sz="1800" dirty="0">
                <a:ea typeface="Times New Roman" charset="0"/>
                <a:cs typeface="Times New Roman" charset="0"/>
              </a:rPr>
              <a:t>perhaps as much as a $4.50</a:t>
            </a:r>
          </a:p>
          <a:p>
            <a:pPr lvl="2">
              <a:buFont typeface="Arial Unicode MS" charset="0"/>
              <a:buNone/>
            </a:pPr>
            <a:endParaRPr lang="en-GB" altLang="it-IT" sz="1800" dirty="0">
              <a:ea typeface="Times New Roman" charset="0"/>
              <a:cs typeface="Times New Roman" charset="0"/>
            </a:endParaRPr>
          </a:p>
          <a:p>
            <a:r>
              <a:rPr lang="en-GB" altLang="it-IT" b="0" dirty="0">
                <a:ea typeface="Times New Roman" charset="0"/>
                <a:cs typeface="Times New Roman" charset="0"/>
              </a:rPr>
              <a:t>But, of course, the answer depends on your preference for risk...	</a:t>
            </a:r>
            <a:endParaRPr lang="en-US" altLang="it-IT" b="0" dirty="0">
              <a:ea typeface="Times New Roman" charset="0"/>
              <a:cs typeface="Times New Roman" charset="0"/>
            </a:endParaRPr>
          </a:p>
          <a:p>
            <a:pPr>
              <a:spcBef>
                <a:spcPct val="0"/>
              </a:spcBef>
              <a:buFontTx/>
              <a:buNone/>
            </a:pPr>
            <a:endParaRPr lang="en-US" altLang="it-IT" b="0" dirty="0"/>
          </a:p>
          <a:p>
            <a:endParaRPr lang="en-US" altLang="it-IT" b="0" dirty="0"/>
          </a:p>
          <a:p>
            <a:endParaRPr lang="en-US" altLang="it-IT" b="0" dirty="0"/>
          </a:p>
        </p:txBody>
      </p:sp>
      <p:sp>
        <p:nvSpPr>
          <p:cNvPr id="15363" name="Rectangle 2"/>
          <p:cNvSpPr>
            <a:spLocks noGrp="1" noChangeArrowheads="1"/>
          </p:cNvSpPr>
          <p:nvPr>
            <p:ph type="title"/>
          </p:nvPr>
        </p:nvSpPr>
        <p:spPr/>
        <p:txBody>
          <a:bodyPr/>
          <a:lstStyle/>
          <a:p>
            <a:pPr eaLnBrk="1" hangingPunct="1"/>
            <a:r>
              <a:rPr lang="en-US" altLang="it-IT" sz="2400"/>
              <a:t>Example 2</a:t>
            </a:r>
            <a:endParaRPr lang="it-IT" altLang="it-IT"/>
          </a:p>
        </p:txBody>
      </p:sp>
      <p:sp>
        <p:nvSpPr>
          <p:cNvPr id="15364"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02CAAD1A-13FA-9B46-A6AC-279674E03CCA}" type="slidenum">
              <a:rPr lang="en-US" altLang="it-IT" b="0"/>
              <a:pPr>
                <a:spcBef>
                  <a:spcPct val="0"/>
                </a:spcBef>
                <a:buFontTx/>
                <a:buNone/>
              </a:pPr>
              <a:t>6</a:t>
            </a:fld>
            <a:endParaRPr lang="en-US" altLang="it-IT"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609600" y="1600200"/>
            <a:ext cx="7848600" cy="4648200"/>
          </a:xfrm>
        </p:spPr>
        <p:txBody>
          <a:bodyPr/>
          <a:lstStyle/>
          <a:p>
            <a:pPr algn="just">
              <a:lnSpc>
                <a:spcPct val="90000"/>
              </a:lnSpc>
            </a:pPr>
            <a:r>
              <a:rPr lang="en-GB" altLang="it-IT" b="0">
                <a:ea typeface="Times New Roman" charset="0"/>
                <a:cs typeface="Times New Roman" charset="0"/>
              </a:rPr>
              <a:t>if </a:t>
            </a:r>
          </a:p>
          <a:p>
            <a:pPr algn="just">
              <a:lnSpc>
                <a:spcPct val="90000"/>
              </a:lnSpc>
              <a:buFontTx/>
              <a:buNone/>
            </a:pPr>
            <a:r>
              <a:rPr lang="en-GB" altLang="it-IT" b="0">
                <a:ea typeface="Times New Roman" charset="0"/>
                <a:cs typeface="Times New Roman" charset="0"/>
              </a:rPr>
              <a:t>		the cost to play		 	expected value of</a:t>
            </a:r>
          </a:p>
          <a:p>
            <a:pPr algn="just">
              <a:lnSpc>
                <a:spcPct val="90000"/>
              </a:lnSpc>
              <a:buFontTx/>
              <a:buNone/>
            </a:pPr>
            <a:r>
              <a:rPr lang="en-GB" altLang="it-IT" b="0">
                <a:ea typeface="Times New Roman" charset="0"/>
                <a:cs typeface="Times New Roman" charset="0"/>
              </a:rPr>
              <a:t>  		these gambles			the outcome</a:t>
            </a:r>
          </a:p>
          <a:p>
            <a:pPr algn="just">
              <a:lnSpc>
                <a:spcPct val="90000"/>
              </a:lnSpc>
            </a:pPr>
            <a:endParaRPr lang="en-GB" altLang="it-IT" b="0">
              <a:ea typeface="Times New Roman" charset="0"/>
              <a:cs typeface="Times New Roman" charset="0"/>
            </a:endParaRPr>
          </a:p>
          <a:p>
            <a:pPr lvl="1" algn="just">
              <a:lnSpc>
                <a:spcPct val="90000"/>
              </a:lnSpc>
            </a:pPr>
            <a:r>
              <a:rPr lang="en-GB" altLang="it-IT" sz="1800">
                <a:ea typeface="Times New Roman" charset="0"/>
                <a:cs typeface="Times New Roman" charset="0"/>
              </a:rPr>
              <a:t>then the gamble is said to be </a:t>
            </a:r>
            <a:r>
              <a:rPr lang="en-GB" altLang="it-IT" sz="1800" i="1">
                <a:ea typeface="Times New Roman" charset="0"/>
                <a:cs typeface="Times New Roman" charset="0"/>
              </a:rPr>
              <a:t>actuarially fair</a:t>
            </a:r>
          </a:p>
          <a:p>
            <a:pPr algn="just">
              <a:lnSpc>
                <a:spcPct val="90000"/>
              </a:lnSpc>
            </a:pPr>
            <a:endParaRPr lang="en-GB" altLang="it-IT" b="0">
              <a:ea typeface="Times New Roman" charset="0"/>
              <a:cs typeface="Times New Roman" charset="0"/>
            </a:endParaRPr>
          </a:p>
          <a:p>
            <a:pPr algn="just">
              <a:lnSpc>
                <a:spcPct val="90000"/>
              </a:lnSpc>
            </a:pPr>
            <a:r>
              <a:rPr lang="en-GB" altLang="it-IT" b="0">
                <a:ea typeface="Times New Roman" charset="0"/>
                <a:cs typeface="Times New Roman" charset="0"/>
              </a:rPr>
              <a:t>Common empirical findings:</a:t>
            </a:r>
          </a:p>
          <a:p>
            <a:pPr algn="just">
              <a:lnSpc>
                <a:spcPct val="90000"/>
              </a:lnSpc>
              <a:buFontTx/>
              <a:buNone/>
            </a:pPr>
            <a:endParaRPr lang="en-GB" altLang="it-IT" b="0">
              <a:ea typeface="Times New Roman" charset="0"/>
              <a:cs typeface="Times New Roman" charset="0"/>
            </a:endParaRPr>
          </a:p>
          <a:p>
            <a:pPr algn="just">
              <a:lnSpc>
                <a:spcPct val="90000"/>
              </a:lnSpc>
              <a:buFontTx/>
              <a:buNone/>
            </a:pPr>
            <a:r>
              <a:rPr lang="en-GB" altLang="it-IT" b="0">
                <a:ea typeface="Times New Roman" charset="0"/>
                <a:cs typeface="Times New Roman" charset="0"/>
              </a:rPr>
              <a:t>	1. 	individuals may agree to flip a coin for small amounts of money,</a:t>
            </a:r>
            <a:r>
              <a:rPr lang="en-US" altLang="it-IT" b="0">
                <a:ea typeface="Times New Roman" charset="0"/>
                <a:cs typeface="Times New Roman" charset="0"/>
              </a:rPr>
              <a:t> 	</a:t>
            </a:r>
            <a:r>
              <a:rPr lang="en-GB" altLang="it-IT" b="0">
                <a:ea typeface="Times New Roman" charset="0"/>
                <a:cs typeface="Times New Roman" charset="0"/>
              </a:rPr>
              <a:t>but usually refuse to bet large sums of money;</a:t>
            </a:r>
            <a:endParaRPr lang="en-US"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a:t>
            </a:r>
            <a:endParaRPr lang="en-US" altLang="it-IT" b="0">
              <a:ea typeface="Times New Roman" charset="0"/>
              <a:cs typeface="Times New Roman" charset="0"/>
            </a:endParaRPr>
          </a:p>
          <a:p>
            <a:pPr algn="just">
              <a:lnSpc>
                <a:spcPct val="90000"/>
              </a:lnSpc>
              <a:spcBef>
                <a:spcPct val="0"/>
              </a:spcBef>
              <a:buFontTx/>
              <a:buNone/>
            </a:pPr>
            <a:r>
              <a:rPr lang="en-GB" altLang="it-IT" b="0">
                <a:ea typeface="Times New Roman" charset="0"/>
                <a:cs typeface="Times New Roman" charset="0"/>
              </a:rPr>
              <a:t>	2.	people will pay small amounts of money to play actuarially	unfair games  (Lotteria Italia, where cost = 5 euro, but E(x) &lt; 5)</a:t>
            </a:r>
            <a:r>
              <a:rPr lang="en-US" altLang="it-IT" b="0">
                <a:ea typeface="Times New Roman" charset="0"/>
                <a:cs typeface="Times New Roman" charset="0"/>
              </a:rPr>
              <a:t> </a:t>
            </a:r>
            <a:r>
              <a:rPr lang="en-GB" altLang="it-IT" b="0">
                <a:ea typeface="Times New Roman" charset="0"/>
                <a:cs typeface="Times New Roman" charset="0"/>
              </a:rPr>
              <a:t>- 	but will avoid paying a lot;</a:t>
            </a:r>
          </a:p>
          <a:p>
            <a:pPr algn="just">
              <a:lnSpc>
                <a:spcPct val="90000"/>
              </a:lnSpc>
              <a:spcBef>
                <a:spcPct val="0"/>
              </a:spcBef>
              <a:buFontTx/>
              <a:buNone/>
            </a:pPr>
            <a:r>
              <a:rPr lang="en-GB" altLang="it-IT" b="0">
                <a:ea typeface="Times New Roman" charset="0"/>
                <a:cs typeface="Times New Roman" charset="0"/>
              </a:rPr>
              <a:t>	</a:t>
            </a:r>
          </a:p>
          <a:p>
            <a:pPr algn="just">
              <a:lnSpc>
                <a:spcPct val="90000"/>
              </a:lnSpc>
              <a:spcBef>
                <a:spcPct val="0"/>
              </a:spcBef>
              <a:buFontTx/>
              <a:buNone/>
            </a:pPr>
            <a:r>
              <a:rPr lang="en-GB" altLang="it-IT" b="0">
                <a:ea typeface="Times New Roman" charset="0"/>
                <a:cs typeface="Times New Roman" charset="0"/>
              </a:rPr>
              <a:t>	Why do these empirical findings occur? Because it is not about E(x)...</a:t>
            </a:r>
            <a:endParaRPr lang="en-US" altLang="it-IT" b="0">
              <a:ea typeface="Times New Roman" charset="0"/>
              <a:cs typeface="Times New Roman" charset="0"/>
            </a:endParaRPr>
          </a:p>
          <a:p>
            <a:pPr algn="just">
              <a:lnSpc>
                <a:spcPct val="90000"/>
              </a:lnSpc>
              <a:spcBef>
                <a:spcPct val="0"/>
              </a:spcBef>
              <a:buFontTx/>
              <a:buNone/>
            </a:pPr>
            <a:endParaRPr lang="en-US" altLang="it-IT" b="0"/>
          </a:p>
        </p:txBody>
      </p:sp>
      <p:sp>
        <p:nvSpPr>
          <p:cNvPr id="16387" name="AutoShape 4"/>
          <p:cNvSpPr>
            <a:spLocks/>
          </p:cNvSpPr>
          <p:nvPr/>
        </p:nvSpPr>
        <p:spPr bwMode="auto">
          <a:xfrm>
            <a:off x="1408113" y="1760538"/>
            <a:ext cx="152400" cy="914400"/>
          </a:xfrm>
          <a:prstGeom prst="leftBrace">
            <a:avLst>
              <a:gd name="adj1" fmla="val 5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endParaRPr lang="en-GB" altLang="it-IT"/>
          </a:p>
        </p:txBody>
      </p:sp>
      <p:sp>
        <p:nvSpPr>
          <p:cNvPr id="16388" name="AutoShape 5"/>
          <p:cNvSpPr>
            <a:spLocks/>
          </p:cNvSpPr>
          <p:nvPr/>
        </p:nvSpPr>
        <p:spPr bwMode="auto">
          <a:xfrm>
            <a:off x="5029200" y="1774825"/>
            <a:ext cx="152400" cy="914400"/>
          </a:xfrm>
          <a:prstGeom prst="leftBrace">
            <a:avLst>
              <a:gd name="adj1" fmla="val 5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endParaRPr lang="en-GB" altLang="it-IT"/>
          </a:p>
        </p:txBody>
      </p:sp>
      <p:sp>
        <p:nvSpPr>
          <p:cNvPr id="16389" name="AutoShape 6"/>
          <p:cNvSpPr>
            <a:spLocks/>
          </p:cNvSpPr>
          <p:nvPr/>
        </p:nvSpPr>
        <p:spPr bwMode="auto">
          <a:xfrm>
            <a:off x="3236913" y="1774825"/>
            <a:ext cx="152400" cy="914400"/>
          </a:xfrm>
          <a:prstGeom prst="rightBrace">
            <a:avLst>
              <a:gd name="adj1" fmla="val 5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endParaRPr lang="en-GB" altLang="it-IT"/>
          </a:p>
        </p:txBody>
      </p:sp>
      <p:sp>
        <p:nvSpPr>
          <p:cNvPr id="16390" name="AutoShape 7"/>
          <p:cNvSpPr>
            <a:spLocks/>
          </p:cNvSpPr>
          <p:nvPr/>
        </p:nvSpPr>
        <p:spPr bwMode="auto">
          <a:xfrm>
            <a:off x="7239000" y="1774825"/>
            <a:ext cx="152400" cy="914400"/>
          </a:xfrm>
          <a:prstGeom prst="rightBrace">
            <a:avLst>
              <a:gd name="adj1" fmla="val 5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endParaRPr lang="en-GB" altLang="it-IT"/>
          </a:p>
        </p:txBody>
      </p:sp>
      <p:sp>
        <p:nvSpPr>
          <p:cNvPr id="16391" name="Rectangle 2"/>
          <p:cNvSpPr>
            <a:spLocks noGrp="1" noChangeArrowheads="1"/>
          </p:cNvSpPr>
          <p:nvPr>
            <p:ph type="title"/>
          </p:nvPr>
        </p:nvSpPr>
        <p:spPr/>
        <p:txBody>
          <a:bodyPr/>
          <a:lstStyle/>
          <a:p>
            <a:pPr eaLnBrk="1" hangingPunct="1"/>
            <a:r>
              <a:rPr lang="en-US" altLang="it-IT" sz="2400"/>
              <a:t>Is E(x) enough to describe the desirability of a gamble?</a:t>
            </a:r>
            <a:endParaRPr lang="it-IT" altLang="it-IT"/>
          </a:p>
        </p:txBody>
      </p:sp>
      <p:sp>
        <p:nvSpPr>
          <p:cNvPr id="16392"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B9EF2E7A-EDDB-3B42-8684-F37D316A3323}" type="slidenum">
              <a:rPr lang="en-US" altLang="it-IT" b="0"/>
              <a:pPr>
                <a:spcBef>
                  <a:spcPct val="0"/>
                </a:spcBef>
                <a:buFontTx/>
                <a:buNone/>
              </a:pPr>
              <a:t>7</a:t>
            </a:fld>
            <a:endParaRPr lang="en-US" altLang="it-IT" b="0"/>
          </a:p>
        </p:txBody>
      </p:sp>
      <p:sp>
        <p:nvSpPr>
          <p:cNvPr id="16393" name="CasellaDiTesto 9"/>
          <p:cNvSpPr txBox="1">
            <a:spLocks noChangeArrowheads="1"/>
          </p:cNvSpPr>
          <p:nvPr/>
        </p:nvSpPr>
        <p:spPr bwMode="auto">
          <a:xfrm>
            <a:off x="4108450" y="2060575"/>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eaLnBrk="1" hangingPunct="1">
              <a:spcBef>
                <a:spcPct val="0"/>
              </a:spcBef>
              <a:buFontTx/>
              <a:buNone/>
            </a:pPr>
            <a:r>
              <a:rPr lang="en-GB" altLang="it-IT"/>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85800" y="1328738"/>
            <a:ext cx="7772400" cy="4495800"/>
          </a:xfrm>
        </p:spPr>
        <p:txBody>
          <a:bodyPr/>
          <a:lstStyle/>
          <a:p>
            <a:pPr>
              <a:buFontTx/>
              <a:buNone/>
            </a:pPr>
            <a:r>
              <a:rPr lang="en-GB" altLang="it-IT" b="0" dirty="0">
                <a:ea typeface="Times New Roman" charset="0"/>
                <a:cs typeface="Times New Roman" charset="0"/>
              </a:rPr>
              <a:t>Gamble (X):	</a:t>
            </a:r>
          </a:p>
          <a:p>
            <a:pPr>
              <a:buFontTx/>
              <a:buNone/>
            </a:pPr>
            <a:endParaRPr lang="en-GB" altLang="it-IT" b="0" dirty="0">
              <a:ea typeface="Times New Roman" charset="0"/>
              <a:cs typeface="Times New Roman" charset="0"/>
            </a:endParaRPr>
          </a:p>
          <a:p>
            <a:r>
              <a:rPr lang="en-GB" altLang="it-IT" b="0" dirty="0">
                <a:ea typeface="Times New Roman" charset="0"/>
                <a:cs typeface="Times New Roman" charset="0"/>
              </a:rPr>
              <a:t>A coin is flipped until a head appears.</a:t>
            </a:r>
            <a:r>
              <a:rPr lang="en-US" altLang="it-IT" b="0" dirty="0">
                <a:ea typeface="Times New Roman" charset="0"/>
                <a:cs typeface="Times New Roman" charset="0"/>
              </a:rPr>
              <a:t> </a:t>
            </a:r>
            <a:r>
              <a:rPr lang="en-GB" altLang="it-IT" b="0" dirty="0">
                <a:ea typeface="Times New Roman" charset="0"/>
                <a:cs typeface="Times New Roman" charset="0"/>
              </a:rPr>
              <a:t>You receive $2</a:t>
            </a:r>
            <a:r>
              <a:rPr lang="en-GB" altLang="it-IT" b="0" baseline="30000" dirty="0">
                <a:ea typeface="Times New Roman" charset="0"/>
                <a:cs typeface="Times New Roman" charset="0"/>
              </a:rPr>
              <a:t>n</a:t>
            </a:r>
            <a:r>
              <a:rPr lang="en-GB" altLang="it-IT" b="0" dirty="0">
                <a:ea typeface="Times New Roman" charset="0"/>
                <a:cs typeface="Times New Roman" charset="0"/>
              </a:rPr>
              <a:t>  where n is the last flip on which the head occurred;</a:t>
            </a:r>
          </a:p>
          <a:p>
            <a:endParaRPr lang="en-US" altLang="it-IT" b="0" dirty="0">
              <a:ea typeface="Times New Roman" charset="0"/>
              <a:cs typeface="Times New Roman" charset="0"/>
            </a:endParaRPr>
          </a:p>
          <a:p>
            <a:r>
              <a:rPr lang="en-GB" altLang="it-IT" b="0" dirty="0">
                <a:ea typeface="Times New Roman" charset="0"/>
                <a:cs typeface="Times New Roman" charset="0"/>
              </a:rPr>
              <a:t>states:	x</a:t>
            </a:r>
            <a:r>
              <a:rPr lang="en-GB" altLang="it-IT" b="0" baseline="-30000" dirty="0">
                <a:ea typeface="Times New Roman" charset="0"/>
                <a:cs typeface="Times New Roman" charset="0"/>
              </a:rPr>
              <a:t>1</a:t>
            </a:r>
            <a:r>
              <a:rPr lang="en-GB" altLang="it-IT" b="0" dirty="0">
                <a:ea typeface="Times New Roman" charset="0"/>
                <a:cs typeface="Times New Roman" charset="0"/>
              </a:rPr>
              <a:t> = $2	   x</a:t>
            </a:r>
            <a:r>
              <a:rPr lang="en-GB" altLang="it-IT" b="0" baseline="-30000" dirty="0">
                <a:ea typeface="Times New Roman" charset="0"/>
                <a:cs typeface="Times New Roman" charset="0"/>
              </a:rPr>
              <a:t>2</a:t>
            </a:r>
            <a:r>
              <a:rPr lang="en-GB" altLang="it-IT" b="0" dirty="0">
                <a:ea typeface="Times New Roman" charset="0"/>
                <a:cs typeface="Times New Roman" charset="0"/>
              </a:rPr>
              <a:t> = $4		x</a:t>
            </a:r>
            <a:r>
              <a:rPr lang="en-GB" altLang="it-IT" b="0" baseline="-30000" dirty="0">
                <a:ea typeface="Times New Roman" charset="0"/>
                <a:cs typeface="Times New Roman" charset="0"/>
              </a:rPr>
              <a:t>3</a:t>
            </a:r>
            <a:r>
              <a:rPr lang="en-GB" altLang="it-IT" b="0" dirty="0">
                <a:ea typeface="Times New Roman" charset="0"/>
                <a:cs typeface="Times New Roman" charset="0"/>
              </a:rPr>
              <a:t> = $8	...	</a:t>
            </a:r>
            <a:r>
              <a:rPr lang="en-GB" altLang="it-IT" b="0" dirty="0" err="1">
                <a:ea typeface="Times New Roman" charset="0"/>
                <a:cs typeface="Times New Roman" charset="0"/>
              </a:rPr>
              <a:t>x</a:t>
            </a:r>
            <a:r>
              <a:rPr lang="en-GB" altLang="it-IT" b="0" baseline="-30000" dirty="0" err="1">
                <a:ea typeface="Times New Roman" charset="0"/>
                <a:cs typeface="Times New Roman" charset="0"/>
              </a:rPr>
              <a:t>n</a:t>
            </a:r>
            <a:r>
              <a:rPr lang="en-GB" altLang="it-IT" b="0" dirty="0">
                <a:ea typeface="Times New Roman" charset="0"/>
                <a:cs typeface="Times New Roman" charset="0"/>
              </a:rPr>
              <a:t> = $2</a:t>
            </a:r>
            <a:r>
              <a:rPr lang="en-GB" altLang="it-IT" b="0" baseline="30000" dirty="0">
                <a:ea typeface="Times New Roman" charset="0"/>
                <a:cs typeface="Times New Roman" charset="0"/>
              </a:rPr>
              <a:t>n</a:t>
            </a:r>
          </a:p>
          <a:p>
            <a:pPr>
              <a:buFontTx/>
              <a:buNone/>
            </a:pPr>
            <a:endParaRPr lang="en-GB" altLang="it-IT" b="0" baseline="30000" dirty="0">
              <a:ea typeface="Times New Roman" charset="0"/>
              <a:cs typeface="Times New Roman" charset="0"/>
            </a:endParaRPr>
          </a:p>
          <a:p>
            <a:r>
              <a:rPr lang="en-GB" altLang="it-IT" b="0" dirty="0" err="1">
                <a:ea typeface="Times New Roman" charset="0"/>
                <a:cs typeface="Times New Roman" charset="0"/>
              </a:rPr>
              <a:t>prob</a:t>
            </a:r>
            <a:r>
              <a:rPr lang="en-GB" altLang="it-IT" b="0" dirty="0">
                <a:ea typeface="Times New Roman" charset="0"/>
                <a:cs typeface="Times New Roman" charset="0"/>
              </a:rPr>
              <a:t>:		</a:t>
            </a:r>
            <a:r>
              <a:rPr lang="en-GB" altLang="it-IT" b="0" dirty="0">
                <a:ea typeface="Courier New" charset="0"/>
                <a:cs typeface="Courier New" charset="0"/>
              </a:rPr>
              <a:t>p</a:t>
            </a:r>
            <a:r>
              <a:rPr lang="en-GB" altLang="it-IT" b="0" baseline="-30000" dirty="0">
                <a:ea typeface="Times New Roman" charset="0"/>
                <a:cs typeface="Times New Roman" charset="0"/>
              </a:rPr>
              <a:t>1</a:t>
            </a:r>
            <a:r>
              <a:rPr lang="en-GB" altLang="it-IT" b="0" dirty="0">
                <a:ea typeface="Times New Roman" charset="0"/>
                <a:cs typeface="Times New Roman" charset="0"/>
              </a:rPr>
              <a:t> = 1/2	   </a:t>
            </a:r>
            <a:r>
              <a:rPr lang="en-GB" altLang="it-IT" b="0" dirty="0">
                <a:ea typeface="Courier New" charset="0"/>
                <a:cs typeface="Courier New" charset="0"/>
              </a:rPr>
              <a:t>p</a:t>
            </a:r>
            <a:r>
              <a:rPr lang="en-GB" altLang="it-IT" b="0" baseline="-30000" dirty="0">
                <a:ea typeface="Times New Roman" charset="0"/>
                <a:cs typeface="Times New Roman" charset="0"/>
              </a:rPr>
              <a:t>2</a:t>
            </a:r>
            <a:r>
              <a:rPr lang="en-GB" altLang="it-IT" b="0" dirty="0">
                <a:ea typeface="Times New Roman" charset="0"/>
                <a:cs typeface="Times New Roman" charset="0"/>
              </a:rPr>
              <a:t> = 1/4	</a:t>
            </a:r>
            <a:r>
              <a:rPr lang="en-GB" altLang="it-IT" b="0" dirty="0">
                <a:ea typeface="Courier New" charset="0"/>
                <a:cs typeface="Courier New" charset="0"/>
              </a:rPr>
              <a:t>p</a:t>
            </a:r>
            <a:r>
              <a:rPr lang="en-GB" altLang="it-IT" b="0" baseline="-30000" dirty="0">
                <a:ea typeface="Times New Roman" charset="0"/>
                <a:cs typeface="Times New Roman" charset="0"/>
              </a:rPr>
              <a:t>3</a:t>
            </a:r>
            <a:r>
              <a:rPr lang="en-GB" altLang="it-IT" b="0" dirty="0">
                <a:ea typeface="Times New Roman" charset="0"/>
                <a:cs typeface="Times New Roman" charset="0"/>
              </a:rPr>
              <a:t> = 1/8 	...	</a:t>
            </a:r>
            <a:r>
              <a:rPr lang="en-GB" altLang="it-IT" b="0" dirty="0" err="1">
                <a:ea typeface="Courier New" charset="0"/>
                <a:cs typeface="Courier New" charset="0"/>
              </a:rPr>
              <a:t>p</a:t>
            </a:r>
            <a:r>
              <a:rPr lang="en-GB" altLang="it-IT" b="0" baseline="-30000" dirty="0" err="1">
                <a:ea typeface="Times New Roman" charset="0"/>
                <a:cs typeface="Times New Roman" charset="0"/>
              </a:rPr>
              <a:t>n</a:t>
            </a:r>
            <a:r>
              <a:rPr lang="en-GB" altLang="it-IT" b="0" dirty="0">
                <a:ea typeface="Times New Roman" charset="0"/>
                <a:cs typeface="Times New Roman" charset="0"/>
              </a:rPr>
              <a:t> = 1/2</a:t>
            </a:r>
            <a:r>
              <a:rPr lang="en-GB" altLang="it-IT" b="0" baseline="30000" dirty="0">
                <a:ea typeface="Times New Roman" charset="0"/>
                <a:cs typeface="Times New Roman" charset="0"/>
              </a:rPr>
              <a:t>n</a:t>
            </a:r>
            <a:endParaRPr lang="en-US" altLang="it-IT" b="0" dirty="0">
              <a:ea typeface="Times New Roman" charset="0"/>
              <a:cs typeface="Times New Roman" charset="0"/>
            </a:endParaRPr>
          </a:p>
          <a:p>
            <a:pPr algn="just">
              <a:spcBef>
                <a:spcPct val="0"/>
              </a:spcBef>
              <a:buFontTx/>
              <a:buNone/>
            </a:pPr>
            <a:r>
              <a:rPr lang="en-GB" altLang="it-IT" b="0" dirty="0">
                <a:ea typeface="Times New Roman" charset="0"/>
                <a:cs typeface="Times New Roman" charset="0"/>
              </a:rPr>
              <a:t> </a:t>
            </a:r>
            <a:endParaRPr lang="en-US" altLang="it-IT" b="0" dirty="0">
              <a:ea typeface="Times New Roman" charset="0"/>
              <a:cs typeface="Times New Roman" charset="0"/>
            </a:endParaRPr>
          </a:p>
          <a:p>
            <a:pPr algn="just">
              <a:spcBef>
                <a:spcPct val="0"/>
              </a:spcBef>
              <a:buFontTx/>
              <a:buNone/>
            </a:pPr>
            <a:r>
              <a:rPr lang="en-GB" altLang="it-IT" b="0" dirty="0">
                <a:ea typeface="Times New Roman" charset="0"/>
                <a:cs typeface="Times New Roman" charset="0"/>
              </a:rPr>
              <a:t> </a:t>
            </a:r>
            <a:endParaRPr lang="en-US" altLang="it-IT" b="0" dirty="0">
              <a:ea typeface="Times New Roman" charset="0"/>
              <a:cs typeface="Times New Roman" charset="0"/>
            </a:endParaRPr>
          </a:p>
          <a:p>
            <a:pPr algn="just">
              <a:spcBef>
                <a:spcPct val="0"/>
              </a:spcBef>
              <a:buFontTx/>
              <a:buNone/>
            </a:pPr>
            <a:r>
              <a:rPr lang="en-GB" altLang="it-IT" b="0" dirty="0">
                <a:ea typeface="Times New Roman" charset="0"/>
                <a:cs typeface="Times New Roman" charset="0"/>
              </a:rPr>
              <a:t>	E(X) = 					</a:t>
            </a:r>
            <a:endParaRPr lang="en-US" altLang="it-IT" b="0" dirty="0">
              <a:ea typeface="Times New Roman" charset="0"/>
              <a:cs typeface="Times New Roman" charset="0"/>
            </a:endParaRPr>
          </a:p>
          <a:p>
            <a:pPr algn="just">
              <a:spcBef>
                <a:spcPct val="0"/>
              </a:spcBef>
              <a:buFontTx/>
              <a:buNone/>
            </a:pPr>
            <a:r>
              <a:rPr lang="en-GB" altLang="it-IT" b="0" dirty="0">
                <a:ea typeface="Times New Roman" charset="0"/>
                <a:cs typeface="Times New Roman" charset="0"/>
              </a:rPr>
              <a:t> </a:t>
            </a:r>
            <a:endParaRPr lang="en-US" altLang="it-IT" b="0" dirty="0">
              <a:ea typeface="Times New Roman" charset="0"/>
              <a:cs typeface="Times New Roman" charset="0"/>
            </a:endParaRPr>
          </a:p>
          <a:p>
            <a:pPr algn="just">
              <a:spcBef>
                <a:spcPct val="0"/>
              </a:spcBef>
              <a:buFontTx/>
              <a:buNone/>
            </a:pPr>
            <a:r>
              <a:rPr lang="en-GB" altLang="it-IT" b="0" u="sng" dirty="0">
                <a:ea typeface="Times New Roman" charset="0"/>
                <a:cs typeface="Times New Roman" charset="0"/>
              </a:rPr>
              <a:t>Paradox:</a:t>
            </a:r>
            <a:r>
              <a:rPr lang="en-GB" altLang="it-IT" b="0" dirty="0">
                <a:ea typeface="Times New Roman" charset="0"/>
                <a:cs typeface="Times New Roman" charset="0"/>
              </a:rPr>
              <a:t> Everyone should be willing to participate in this lottery paying an infinitely high price (but this doesn’t happen).</a:t>
            </a:r>
            <a:endParaRPr lang="en-US" altLang="it-IT" b="0" dirty="0">
              <a:ea typeface="Times New Roman" charset="0"/>
              <a:cs typeface="Times New Roman" charset="0"/>
            </a:endParaRPr>
          </a:p>
          <a:p>
            <a:pPr>
              <a:spcBef>
                <a:spcPct val="0"/>
              </a:spcBef>
              <a:buFontTx/>
              <a:buNone/>
            </a:pPr>
            <a:endParaRPr lang="en-US" altLang="it-IT" b="0" dirty="0"/>
          </a:p>
          <a:p>
            <a:endParaRPr lang="en-US" altLang="it-IT" b="0" dirty="0"/>
          </a:p>
          <a:p>
            <a:endParaRPr lang="en-US" altLang="it-IT" b="0" dirty="0"/>
          </a:p>
        </p:txBody>
      </p:sp>
      <p:graphicFrame>
        <p:nvGraphicFramePr>
          <p:cNvPr id="17411" name="Object 2"/>
          <p:cNvGraphicFramePr>
            <a:graphicFrameLocks noChangeAspect="1"/>
          </p:cNvGraphicFramePr>
          <p:nvPr/>
        </p:nvGraphicFramePr>
        <p:xfrm>
          <a:off x="1828800" y="4135438"/>
          <a:ext cx="3221038" cy="708025"/>
        </p:xfrm>
        <a:graphic>
          <a:graphicData uri="http://schemas.openxmlformats.org/presentationml/2006/ole">
            <mc:AlternateContent xmlns:mc="http://schemas.openxmlformats.org/markup-compatibility/2006">
              <mc:Choice xmlns:v="urn:schemas-microsoft-com:vml" Requires="v">
                <p:oleObj spid="_x0000_s17430" name="Equazione" r:id="rId3" imgW="1752600" imgH="431800" progId="Equation.3">
                  <p:embed/>
                </p:oleObj>
              </mc:Choice>
              <mc:Fallback>
                <p:oleObj name="Equazione" r:id="rId3" imgW="17526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135438"/>
                        <a:ext cx="32210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2" name="Rectangle 2"/>
          <p:cNvSpPr>
            <a:spLocks noGrp="1" noChangeArrowheads="1"/>
          </p:cNvSpPr>
          <p:nvPr>
            <p:ph type="title"/>
          </p:nvPr>
        </p:nvSpPr>
        <p:spPr/>
        <p:txBody>
          <a:bodyPr/>
          <a:lstStyle/>
          <a:p>
            <a:pPr eaLnBrk="1" hangingPunct="1"/>
            <a:r>
              <a:rPr lang="en-US" altLang="it-IT" sz="2400"/>
              <a:t>St. Petersburg Paradox</a:t>
            </a:r>
            <a:endParaRPr lang="it-IT" altLang="it-IT"/>
          </a:p>
        </p:txBody>
      </p:sp>
      <p:sp>
        <p:nvSpPr>
          <p:cNvPr id="17413" name="Segnaposto piè di pagina 3"/>
          <p:cNvSpPr>
            <a:spLocks noGrp="1"/>
          </p:cNvSpPr>
          <p:nvPr>
            <p:ph type="ftr" sz="quarter" idx="10"/>
          </p:nvPr>
        </p:nvSpPr>
        <p:spPr>
          <a:xfrm>
            <a:off x="3552825" y="6391275"/>
            <a:ext cx="5248275"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b="1">
                <a:solidFill>
                  <a:srgbClr val="00008A"/>
                </a:solidFill>
                <a:latin typeface="Helvetica" charset="0"/>
              </a:defRPr>
            </a:lvl1pPr>
            <a:lvl2pPr marL="742950" indent="-285750">
              <a:spcBef>
                <a:spcPct val="20000"/>
              </a:spcBef>
              <a:buFont typeface="Arial Unicode MS" charset="0"/>
              <a:buChar char="∘"/>
              <a:defRPr sz="1600">
                <a:solidFill>
                  <a:srgbClr val="00008A"/>
                </a:solidFill>
                <a:latin typeface="Helvetica" charset="0"/>
              </a:defRPr>
            </a:lvl2pPr>
            <a:lvl3pPr marL="1143000" indent="-228600">
              <a:spcBef>
                <a:spcPct val="20000"/>
              </a:spcBef>
              <a:buFont typeface="Arial Unicode MS" charset="0"/>
              <a:buChar char="∘"/>
              <a:defRPr sz="1600">
                <a:solidFill>
                  <a:srgbClr val="00008A"/>
                </a:solidFill>
                <a:latin typeface="Helvetica" charset="0"/>
              </a:defRPr>
            </a:lvl3pPr>
            <a:lvl4pPr marL="1600200" indent="-228600">
              <a:spcBef>
                <a:spcPct val="20000"/>
              </a:spcBef>
              <a:buFont typeface="Arial Unicode MS" charset="0"/>
              <a:buChar char="∘"/>
              <a:defRPr sz="1600">
                <a:solidFill>
                  <a:srgbClr val="00008A"/>
                </a:solidFill>
                <a:latin typeface="Helvetica" charset="0"/>
              </a:defRPr>
            </a:lvl4pPr>
            <a:lvl5pPr marL="2057400" indent="-228600">
              <a:spcBef>
                <a:spcPct val="20000"/>
              </a:spcBef>
              <a:buFont typeface="Arial Unicode MS" charset="0"/>
              <a:buChar char="∘"/>
              <a:defRPr sz="1600">
                <a:solidFill>
                  <a:srgbClr val="00008A"/>
                </a:solidFill>
                <a:latin typeface="Helvetica" charset="0"/>
              </a:defRPr>
            </a:lvl5pPr>
            <a:lvl6pPr marL="2514600" indent="-228600" eaLnBrk="0" fontAlgn="base" hangingPunct="0">
              <a:spcBef>
                <a:spcPct val="20000"/>
              </a:spcBef>
              <a:spcAft>
                <a:spcPct val="0"/>
              </a:spcAft>
              <a:buFont typeface="Arial Unicode MS" charset="0"/>
              <a:buChar char="∘"/>
              <a:defRPr sz="1600">
                <a:solidFill>
                  <a:srgbClr val="00008A"/>
                </a:solidFill>
                <a:latin typeface="Helvetica" charset="0"/>
              </a:defRPr>
            </a:lvl6pPr>
            <a:lvl7pPr marL="2971800" indent="-228600" eaLnBrk="0" fontAlgn="base" hangingPunct="0">
              <a:spcBef>
                <a:spcPct val="20000"/>
              </a:spcBef>
              <a:spcAft>
                <a:spcPct val="0"/>
              </a:spcAft>
              <a:buFont typeface="Arial Unicode MS" charset="0"/>
              <a:buChar char="∘"/>
              <a:defRPr sz="1600">
                <a:solidFill>
                  <a:srgbClr val="00008A"/>
                </a:solidFill>
                <a:latin typeface="Helvetica" charset="0"/>
              </a:defRPr>
            </a:lvl7pPr>
            <a:lvl8pPr marL="3429000" indent="-228600" eaLnBrk="0" fontAlgn="base" hangingPunct="0">
              <a:spcBef>
                <a:spcPct val="20000"/>
              </a:spcBef>
              <a:spcAft>
                <a:spcPct val="0"/>
              </a:spcAft>
              <a:buFont typeface="Arial Unicode MS" charset="0"/>
              <a:buChar char="∘"/>
              <a:defRPr sz="1600">
                <a:solidFill>
                  <a:srgbClr val="00008A"/>
                </a:solidFill>
                <a:latin typeface="Helvetica" charset="0"/>
              </a:defRPr>
            </a:lvl8pPr>
            <a:lvl9pPr marL="3886200" indent="-228600" eaLnBrk="0" fontAlgn="base" hangingPunct="0">
              <a:spcBef>
                <a:spcPct val="20000"/>
              </a:spcBef>
              <a:spcAft>
                <a:spcPct val="0"/>
              </a:spcAft>
              <a:buFont typeface="Arial Unicode MS" charset="0"/>
              <a:buChar char="∘"/>
              <a:defRPr sz="1600">
                <a:solidFill>
                  <a:srgbClr val="00008A"/>
                </a:solidFill>
                <a:latin typeface="Helvetica" charset="0"/>
              </a:defRPr>
            </a:lvl9pPr>
          </a:lstStyle>
          <a:p>
            <a:pPr>
              <a:spcBef>
                <a:spcPct val="0"/>
              </a:spcBef>
              <a:buFontTx/>
              <a:buNone/>
            </a:pPr>
            <a:r>
              <a:rPr lang="en-US" altLang="it-IT" b="0"/>
              <a:t>Modeling  Decisions and Markets– </a:t>
            </a:r>
            <a:fld id="{1EF3DA2B-2AFF-8C4C-9B7C-8E0D31C581BC}" type="slidenum">
              <a:rPr lang="en-US" altLang="it-IT" b="0"/>
              <a:pPr>
                <a:spcBef>
                  <a:spcPct val="0"/>
                </a:spcBef>
                <a:buFontTx/>
                <a:buNone/>
              </a:pPr>
              <a:t>8</a:t>
            </a:fld>
            <a:endParaRPr lang="en-US" altLang="it-IT" b="0"/>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0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rgbClr val="00008A"/>
            </a:solidFill>
            <a:effectLst/>
            <a:latin typeface="Helvetica" pitchFamily="-44"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0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rgbClr val="00008A"/>
            </a:solidFill>
            <a:effectLst/>
            <a:latin typeface="Helvetica" pitchFamily="-4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22996</TotalTime>
  <Words>3609</Words>
  <Application>Microsoft Macintosh PowerPoint</Application>
  <PresentationFormat>On-screen Show (4:3)</PresentationFormat>
  <Paragraphs>770</Paragraphs>
  <Slides>65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 Unicode MS</vt:lpstr>
      <vt:lpstr>Arial</vt:lpstr>
      <vt:lpstr>Courier</vt:lpstr>
      <vt:lpstr>Helvetica</vt:lpstr>
      <vt:lpstr>Verdana</vt:lpstr>
      <vt:lpstr>Wingdings</vt:lpstr>
      <vt:lpstr>Standarddesign</vt:lpstr>
      <vt:lpstr>Equazione</vt:lpstr>
      <vt:lpstr>Modeling Decisions and Markets  LIUC, Castellanza   Filippo Pavesi  LIUC University  </vt:lpstr>
      <vt:lpstr>PowerPoint Presentation</vt:lpstr>
      <vt:lpstr>What do we talk about? </vt:lpstr>
      <vt:lpstr>Risky Choices</vt:lpstr>
      <vt:lpstr>Probability</vt:lpstr>
      <vt:lpstr>Example 1</vt:lpstr>
      <vt:lpstr>Example 2</vt:lpstr>
      <vt:lpstr>Is E(x) enough to describe the desirability of a gamble?</vt:lpstr>
      <vt:lpstr>St. Petersburg Paradox</vt:lpstr>
      <vt:lpstr>How to Explain the St. Petersburg Paradox</vt:lpstr>
      <vt:lpstr>Expected Utility Theory</vt:lpstr>
      <vt:lpstr>The 5 axioms of the EUT</vt:lpstr>
      <vt:lpstr>The 5 axioms of the EUT</vt:lpstr>
      <vt:lpstr>The 5 axioms of the EUT</vt:lpstr>
      <vt:lpstr>The 5 axioms of the EUT</vt:lpstr>
      <vt:lpstr>The 5 axioms of the EUT</vt:lpstr>
      <vt:lpstr>Expected Utility Theorem</vt:lpstr>
      <vt:lpstr>Expected Utility Theorem</vt:lpstr>
      <vt:lpstr>Risk aversion</vt:lpstr>
      <vt:lpstr>PowerPoint Presentation</vt:lpstr>
      <vt:lpstr>PowerPoint Presentation</vt:lpstr>
      <vt:lpstr>PowerPoint Presentation</vt:lpstr>
      <vt:lpstr>PowerPoint Presentation</vt:lpstr>
      <vt:lpstr>Certainty Equivalent and Risk Premium under risk aversion</vt:lpstr>
      <vt:lpstr>Q.1. Does Expected Utility Theory really work?</vt:lpstr>
      <vt:lpstr>The Certainty Effect</vt:lpstr>
      <vt:lpstr>The Allais’ Paradox  </vt:lpstr>
      <vt:lpstr>PowerPoint Presentation</vt:lpstr>
      <vt:lpstr>The Allais’ Paradox </vt:lpstr>
      <vt:lpstr>PowerPoint Presentation</vt:lpstr>
      <vt:lpstr>The Allais’ Paradox </vt:lpstr>
      <vt:lpstr>Common ratio paradox</vt:lpstr>
      <vt:lpstr>Common ratio paradox</vt:lpstr>
      <vt:lpstr>Common ratio paradox</vt:lpstr>
      <vt:lpstr>What is the certainty effect?</vt:lpstr>
      <vt:lpstr>The Reflection Effect</vt:lpstr>
      <vt:lpstr>The Reflection Effect</vt:lpstr>
      <vt:lpstr>The Reflection Effect</vt:lpstr>
      <vt:lpstr>The Reflection Effect</vt:lpstr>
      <vt:lpstr>Example</vt:lpstr>
      <vt:lpstr>Example</vt:lpstr>
      <vt:lpstr>The Isolation Effect</vt:lpstr>
      <vt:lpstr>Example</vt:lpstr>
      <vt:lpstr>Look at figure 2…</vt:lpstr>
      <vt:lpstr>Implication</vt:lpstr>
      <vt:lpstr>Isolation: Example</vt:lpstr>
      <vt:lpstr>Isolation effect (other example): Insurance</vt:lpstr>
      <vt:lpstr>Summarizing…</vt:lpstr>
      <vt:lpstr>Prospect Theory: a positive theory to rationalize these puzzles</vt:lpstr>
      <vt:lpstr>Evaluation Phase</vt:lpstr>
      <vt:lpstr>v(.)</vt:lpstr>
      <vt:lpstr>PowerPoint Presentation</vt:lpstr>
      <vt:lpstr>PowerPoint Presentation</vt:lpstr>
      <vt:lpstr>PowerPoint Presentation</vt:lpstr>
      <vt:lpstr>PowerPoint Presentation</vt:lpstr>
      <vt:lpstr>Allais Paradox implies subceratinty</vt:lpstr>
      <vt:lpstr>Q.2. How to measure risk attitude?</vt:lpstr>
      <vt:lpstr>Multiple Price List (MPL) format</vt:lpstr>
      <vt:lpstr>Multiple Price List (MPL) format</vt:lpstr>
      <vt:lpstr>Multiple Price List (MPL) format</vt:lpstr>
      <vt:lpstr>Multiple Price List (MPL) format: results…</vt:lpstr>
      <vt:lpstr>Multiple Price List (MPL) format: results…</vt:lpstr>
      <vt:lpstr>Multiple Price List (MPL) format: results…</vt:lpstr>
      <vt:lpstr>Multiple Price List (MPL) format: results…</vt:lpstr>
      <vt:lpstr>Multiple Price List (MPL) format: criticisms…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Guil aversion and accountability in the lab</dc:title>
  <dc:subject/>
  <dc:creator>Sebastian Kube</dc:creator>
  <cp:keywords/>
  <dc:description/>
  <cp:lastModifiedBy>Filippo Pavesi</cp:lastModifiedBy>
  <cp:revision>1366</cp:revision>
  <dcterms:created xsi:type="dcterms:W3CDTF">2003-06-22T12:39:52Z</dcterms:created>
  <dcterms:modified xsi:type="dcterms:W3CDTF">2019-05-06T15:43:18Z</dcterms:modified>
  <cp:category/>
</cp:coreProperties>
</file>