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77" r:id="rId4"/>
    <p:sldId id="278" r:id="rId5"/>
    <p:sldId id="259" r:id="rId6"/>
    <p:sldId id="260" r:id="rId7"/>
    <p:sldId id="262" r:id="rId8"/>
    <p:sldId id="261" r:id="rId9"/>
    <p:sldId id="263" r:id="rId10"/>
    <p:sldId id="264" r:id="rId11"/>
    <p:sldId id="265" r:id="rId12"/>
    <p:sldId id="266" r:id="rId13"/>
    <p:sldId id="267" r:id="rId14"/>
    <p:sldId id="279" r:id="rId15"/>
    <p:sldId id="268" r:id="rId16"/>
    <p:sldId id="269" r:id="rId17"/>
    <p:sldId id="270" r:id="rId18"/>
    <p:sldId id="271" r:id="rId19"/>
    <p:sldId id="273" r:id="rId20"/>
    <p:sldId id="274" r:id="rId21"/>
    <p:sldId id="275" r:id="rId22"/>
    <p:sldId id="276" r:id="rId23"/>
    <p:sldId id="282" r:id="rId24"/>
    <p:sldId id="283" r:id="rId25"/>
    <p:sldId id="280" r:id="rId26"/>
    <p:sldId id="281" r:id="rId27"/>
    <p:sldId id="305" r:id="rId28"/>
    <p:sldId id="284" r:id="rId29"/>
    <p:sldId id="285" r:id="rId30"/>
    <p:sldId id="286" r:id="rId31"/>
    <p:sldId id="287" r:id="rId32"/>
    <p:sldId id="288" r:id="rId33"/>
    <p:sldId id="289" r:id="rId34"/>
    <p:sldId id="291" r:id="rId35"/>
    <p:sldId id="292" r:id="rId36"/>
    <p:sldId id="294" r:id="rId37"/>
    <p:sldId id="295" r:id="rId38"/>
    <p:sldId id="293" r:id="rId39"/>
    <p:sldId id="296" r:id="rId40"/>
    <p:sldId id="307" r:id="rId41"/>
    <p:sldId id="308" r:id="rId42"/>
    <p:sldId id="297" r:id="rId43"/>
    <p:sldId id="298" r:id="rId44"/>
    <p:sldId id="299" r:id="rId45"/>
    <p:sldId id="300" r:id="rId46"/>
    <p:sldId id="301" r:id="rId47"/>
    <p:sldId id="302" r:id="rId48"/>
    <p:sldId id="303" r:id="rId49"/>
    <p:sldId id="304" r:id="rId50"/>
    <p:sldId id="306" r:id="rId51"/>
    <p:sldId id="309" r:id="rId52"/>
    <p:sldId id="310" r:id="rId53"/>
    <p:sldId id="312" r:id="rId54"/>
    <p:sldId id="311" r:id="rId55"/>
    <p:sldId id="314" r:id="rId56"/>
    <p:sldId id="315" r:id="rId57"/>
    <p:sldId id="313" r:id="rId58"/>
    <p:sldId id="316" r:id="rId59"/>
    <p:sldId id="317" r:id="rId60"/>
    <p:sldId id="323" r:id="rId61"/>
    <p:sldId id="319" r:id="rId62"/>
    <p:sldId id="320" r:id="rId63"/>
    <p:sldId id="321" r:id="rId64"/>
    <p:sldId id="322" r:id="rId6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06"/>
    <p:restoredTop sz="94705"/>
  </p:normalViewPr>
  <p:slideViewPr>
    <p:cSldViewPr snapToGrid="0" snapToObjects="1">
      <p:cViewPr varScale="1">
        <p:scale>
          <a:sx n="76" d="100"/>
          <a:sy n="76" d="100"/>
        </p:scale>
        <p:origin x="21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9EA9BC8-E5F0-2C41-AA38-C03AC9EBBC37}" type="datetimeFigureOut">
              <a:rPr lang="it-IT" smtClean="0"/>
              <a:t>04/12/18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25821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9EA9BC8-E5F0-2C41-AA38-C03AC9EBBC37}" type="datetimeFigureOut">
              <a:rPr lang="it-IT" smtClean="0"/>
              <a:t>04/12/18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113183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9EA9BC8-E5F0-2C41-AA38-C03AC9EBBC37}" type="datetimeFigureOut">
              <a:rPr lang="it-IT" smtClean="0"/>
              <a:t>04/12/18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2946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9EA9BC8-E5F0-2C41-AA38-C03AC9EBBC37}" type="datetimeFigureOut">
              <a:rPr lang="it-IT" smtClean="0"/>
              <a:t>04/12/18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50530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59EA9BC8-E5F0-2C41-AA38-C03AC9EBBC37}" type="datetimeFigureOut">
              <a:rPr lang="it-IT" smtClean="0"/>
              <a:t>04/12/18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157879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9EA9BC8-E5F0-2C41-AA38-C03AC9EBBC37}" type="datetimeFigureOut">
              <a:rPr lang="it-IT" smtClean="0"/>
              <a:t>04/12/18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48557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9EA9BC8-E5F0-2C41-AA38-C03AC9EBBC37}" type="datetimeFigureOut">
              <a:rPr lang="it-IT" smtClean="0"/>
              <a:t>04/12/18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57101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59EA9BC8-E5F0-2C41-AA38-C03AC9EBBC37}" type="datetimeFigureOut">
              <a:rPr lang="it-IT" smtClean="0"/>
              <a:t>04/12/18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208060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9EA9BC8-E5F0-2C41-AA38-C03AC9EBBC37}" type="datetimeFigureOut">
              <a:rPr lang="it-IT" smtClean="0"/>
              <a:t>04/12/18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128542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9EA9BC8-E5F0-2C41-AA38-C03AC9EBBC37}" type="datetimeFigureOut">
              <a:rPr lang="it-IT" smtClean="0"/>
              <a:t>04/12/18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42248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9EA9BC8-E5F0-2C41-AA38-C03AC9EBBC37}" type="datetimeFigureOut">
              <a:rPr lang="it-IT" smtClean="0"/>
              <a:t>04/12/18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6C2A0F-7C91-C74A-B668-9B4EAB894DE2}" type="slidenum">
              <a:rPr lang="it-IT" smtClean="0"/>
              <a:t>‹N›</a:t>
            </a:fld>
            <a:endParaRPr lang="it-IT"/>
          </a:p>
        </p:txBody>
      </p:sp>
    </p:spTree>
    <p:extLst>
      <p:ext uri="{BB962C8B-B14F-4D97-AF65-F5344CB8AC3E}">
        <p14:creationId xmlns:p14="http://schemas.microsoft.com/office/powerpoint/2010/main" val="113597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A9BC8-E5F0-2C41-AA38-C03AC9EBBC37}" type="datetimeFigureOut">
              <a:rPr lang="it-IT" smtClean="0"/>
              <a:t>04/12/18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C2A0F-7C91-C74A-B668-9B4EAB894DE2}" type="slidenum">
              <a:rPr lang="it-IT" smtClean="0"/>
              <a:t>‹N›</a:t>
            </a:fld>
            <a:endParaRPr lang="it-IT"/>
          </a:p>
        </p:txBody>
      </p:sp>
    </p:spTree>
    <p:extLst>
      <p:ext uri="{BB962C8B-B14F-4D97-AF65-F5344CB8AC3E}">
        <p14:creationId xmlns:p14="http://schemas.microsoft.com/office/powerpoint/2010/main" val="2327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ED2AB-FF7F-5041-BEEE-11CB6E5FA05A}"/>
              </a:ext>
            </a:extLst>
          </p:cNvPr>
          <p:cNvSpPr>
            <a:spLocks noGrp="1"/>
          </p:cNvSpPr>
          <p:nvPr>
            <p:ph type="title"/>
          </p:nvPr>
        </p:nvSpPr>
        <p:spPr/>
        <p:txBody>
          <a:bodyPr/>
          <a:lstStyle/>
          <a:p>
            <a:r>
              <a:rPr lang="it-IT" dirty="0"/>
              <a:t>Esempio di definizione stipulativa</a:t>
            </a:r>
          </a:p>
        </p:txBody>
      </p:sp>
      <p:sp>
        <p:nvSpPr>
          <p:cNvPr id="3" name="Segnaposto contenuto 2">
            <a:extLst>
              <a:ext uri="{FF2B5EF4-FFF2-40B4-BE49-F238E27FC236}">
                <a16:creationId xmlns:a16="http://schemas.microsoft.com/office/drawing/2014/main" id="{F6B1F41F-F7EC-684B-A015-18858328E46D}"/>
              </a:ext>
            </a:extLst>
          </p:cNvPr>
          <p:cNvSpPr>
            <a:spLocks noGrp="1"/>
          </p:cNvSpPr>
          <p:nvPr>
            <p:ph idx="1"/>
          </p:nvPr>
        </p:nvSpPr>
        <p:spPr/>
        <p:txBody>
          <a:bodyPr/>
          <a:lstStyle/>
          <a:p>
            <a:pPr marL="0" indent="0">
              <a:buNone/>
            </a:pPr>
            <a:r>
              <a:rPr lang="it-IT" dirty="0"/>
              <a:t>Art. 3 d. </a:t>
            </a:r>
            <a:r>
              <a:rPr lang="it-IT" dirty="0" err="1"/>
              <a:t>lgs</a:t>
            </a:r>
            <a:r>
              <a:rPr lang="it-IT" dirty="0"/>
              <a:t>. 206/2005</a:t>
            </a:r>
          </a:p>
          <a:p>
            <a:pPr marL="0" indent="0">
              <a:buNone/>
            </a:pPr>
            <a:r>
              <a:rPr lang="it-IT" i="1" dirty="0"/>
              <a:t>Definizioni</a:t>
            </a:r>
            <a:r>
              <a:rPr lang="it-IT" dirty="0"/>
              <a:t> – Ai fini del presente codice ove non diversamente previsto, si intende per:</a:t>
            </a:r>
          </a:p>
          <a:p>
            <a:pPr marL="0" indent="0">
              <a:buNone/>
            </a:pPr>
            <a:r>
              <a:rPr lang="it-IT" i="1" dirty="0"/>
              <a:t>a)</a:t>
            </a:r>
            <a:r>
              <a:rPr lang="it-IT" dirty="0"/>
              <a:t> consumatore o utente: la persona fisica che agisce per scopi estranei all’attività imprenditoriale, commerciale, artigianale o professionale, eventualmente svolta</a:t>
            </a:r>
          </a:p>
          <a:p>
            <a:pPr marL="0" indent="0">
              <a:buNone/>
            </a:pPr>
            <a:endParaRPr lang="it-IT" dirty="0"/>
          </a:p>
        </p:txBody>
      </p:sp>
    </p:spTree>
    <p:extLst>
      <p:ext uri="{BB962C8B-B14F-4D97-AF65-F5344CB8AC3E}">
        <p14:creationId xmlns:p14="http://schemas.microsoft.com/office/powerpoint/2010/main" val="716987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(1)</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a:xfrm>
            <a:off x="838200" y="1825625"/>
            <a:ext cx="10515600" cy="4351338"/>
          </a:xfrm>
        </p:spPr>
        <p:txBody>
          <a:bodyPr>
            <a:normAutofit/>
          </a:bodyPr>
          <a:lstStyle/>
          <a:p>
            <a:pPr marL="0" indent="0">
              <a:buNone/>
            </a:pPr>
            <a:endParaRPr lang="it-IT" sz="3000" dirty="0"/>
          </a:p>
          <a:p>
            <a:pPr marL="0" indent="0" algn="just">
              <a:buNone/>
            </a:pPr>
            <a:r>
              <a:rPr lang="it-IT" sz="3200" dirty="0"/>
              <a:t>Art. 48 Cost.</a:t>
            </a:r>
          </a:p>
          <a:p>
            <a:pPr marL="0" indent="0" algn="just">
              <a:buNone/>
            </a:pPr>
            <a:r>
              <a:rPr lang="it-IT" sz="3200" dirty="0"/>
              <a:t>«Sono elettori tutti i cittadini, uomini e donne, che hanno raggiunto la maggiore età».</a:t>
            </a:r>
          </a:p>
          <a:p>
            <a:pPr marL="0" indent="0" algn="just">
              <a:buNone/>
            </a:pPr>
            <a:endParaRPr lang="it-IT" sz="3200" dirty="0"/>
          </a:p>
          <a:p>
            <a:pPr marL="0" indent="0" algn="just">
              <a:buNone/>
            </a:pPr>
            <a:r>
              <a:rPr lang="it-IT" sz="3200" dirty="0"/>
              <a:t>N1: «I maggiorenni hanno diritto di voto».</a:t>
            </a:r>
          </a:p>
        </p:txBody>
      </p:sp>
    </p:spTree>
    <p:extLst>
      <p:ext uri="{BB962C8B-B14F-4D97-AF65-F5344CB8AC3E}">
        <p14:creationId xmlns:p14="http://schemas.microsoft.com/office/powerpoint/2010/main" val="389725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(1)</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buNone/>
            </a:pPr>
            <a:endParaRPr lang="it-IT" sz="3000" dirty="0"/>
          </a:p>
          <a:p>
            <a:pPr marL="0" indent="0" algn="just">
              <a:buNone/>
            </a:pPr>
            <a:r>
              <a:rPr lang="it-IT" sz="3200" dirty="0"/>
              <a:t>Art. 2 c.c.</a:t>
            </a:r>
          </a:p>
          <a:p>
            <a:pPr marL="0" indent="0" algn="just">
              <a:buNone/>
            </a:pPr>
            <a:r>
              <a:rPr lang="it-IT" sz="3200" dirty="0"/>
              <a:t>«La maggiore età è fissata al compimento del diciottesimo anno».</a:t>
            </a:r>
          </a:p>
          <a:p>
            <a:pPr marL="0" indent="0" algn="just">
              <a:buNone/>
            </a:pPr>
            <a:endParaRPr lang="it-IT" sz="3200" dirty="0"/>
          </a:p>
          <a:p>
            <a:pPr marL="0" indent="0" algn="just">
              <a:buNone/>
            </a:pPr>
            <a:r>
              <a:rPr lang="it-IT" sz="3200" dirty="0"/>
              <a:t>N2: «I diciottenni sono maggiorenni».</a:t>
            </a:r>
          </a:p>
        </p:txBody>
      </p:sp>
    </p:spTree>
    <p:extLst>
      <p:ext uri="{BB962C8B-B14F-4D97-AF65-F5344CB8AC3E}">
        <p14:creationId xmlns:p14="http://schemas.microsoft.com/office/powerpoint/2010/main" val="134116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(1)</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4000" dirty="0"/>
              <a:t>PREMESSA 1 (N1): I maggiorenni hanno diritto di voto.</a:t>
            </a:r>
          </a:p>
          <a:p>
            <a:pPr marL="0" indent="0" algn="just">
              <a:buNone/>
            </a:pPr>
            <a:r>
              <a:rPr lang="it-IT" sz="4000" dirty="0"/>
              <a:t>PREMESSA 2 (N2): I diciottenni sono maggiorenni.</a:t>
            </a:r>
          </a:p>
          <a:p>
            <a:pPr marL="0" indent="0" algn="just">
              <a:buNone/>
            </a:pPr>
            <a:endParaRPr lang="it-IT" sz="4000" dirty="0"/>
          </a:p>
          <a:p>
            <a:pPr marL="0" indent="0" algn="just">
              <a:buNone/>
            </a:pPr>
            <a:r>
              <a:rPr lang="it-IT" sz="4000" dirty="0"/>
              <a:t>CONCLUSIONE</a:t>
            </a:r>
            <a:r>
              <a:rPr lang="it-IT" sz="4000" dirty="0">
                <a:sym typeface="Wingdings" pitchFamily="2" charset="2"/>
              </a:rPr>
              <a:t> (N3): I diciottenni hanno diritto di voto.</a:t>
            </a:r>
            <a:endParaRPr lang="it-IT" sz="4000" dirty="0"/>
          </a:p>
        </p:txBody>
      </p:sp>
    </p:spTree>
    <p:extLst>
      <p:ext uri="{BB962C8B-B14F-4D97-AF65-F5344CB8AC3E}">
        <p14:creationId xmlns:p14="http://schemas.microsoft.com/office/powerpoint/2010/main" val="2506319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(2)</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r>
              <a:rPr lang="it-IT" dirty="0"/>
              <a:t>Art. 113 c. 1 Cost. «Contro gli atti della pubblica amministrazione è sempre ammessa la tutela giurisdizionale dei diritti e degli interessi legittimi dinanzi agli organi di giurisdizione ordinaria o amministrativa».</a:t>
            </a:r>
          </a:p>
          <a:p>
            <a:pPr marL="0" indent="0" algn="just">
              <a:buNone/>
            </a:pPr>
            <a:endParaRPr lang="it-IT" sz="4000" dirty="0"/>
          </a:p>
          <a:p>
            <a:pPr marL="0" indent="0" algn="just">
              <a:buNone/>
            </a:pPr>
            <a:r>
              <a:rPr lang="it-IT" dirty="0"/>
              <a:t>L’espressione ‘atti amministrativi’ può designare:</a:t>
            </a:r>
          </a:p>
          <a:p>
            <a:pPr marL="514350" indent="-514350" algn="just">
              <a:buAutoNum type="arabicPeriod"/>
            </a:pPr>
            <a:r>
              <a:rPr lang="it-IT" dirty="0"/>
              <a:t>solo  atti della pubblica amministrazione;</a:t>
            </a:r>
          </a:p>
          <a:p>
            <a:pPr marL="514350" indent="-514350" algn="just">
              <a:buAutoNum type="arabicPeriod"/>
            </a:pPr>
            <a:r>
              <a:rPr lang="it-IT" dirty="0"/>
              <a:t>atti della pubblica amministrazione e le cosiddette leggi-provvedimento.</a:t>
            </a:r>
          </a:p>
        </p:txBody>
      </p:sp>
    </p:spTree>
    <p:extLst>
      <p:ext uri="{BB962C8B-B14F-4D97-AF65-F5344CB8AC3E}">
        <p14:creationId xmlns:p14="http://schemas.microsoft.com/office/powerpoint/2010/main" val="188498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(3)</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r>
              <a:rPr lang="it-IT" sz="3200" dirty="0"/>
              <a:t>Art. 94 c. 1 Cost. «Il Governo deve avere la fiducia delle due Camere».</a:t>
            </a:r>
          </a:p>
          <a:p>
            <a:pPr marL="0" indent="0" algn="just">
              <a:buNone/>
            </a:pPr>
            <a:endParaRPr lang="it-IT" sz="3200" dirty="0"/>
          </a:p>
          <a:p>
            <a:pPr marL="0" indent="0" algn="just">
              <a:buNone/>
            </a:pPr>
            <a:r>
              <a:rPr lang="it-IT" sz="3200" dirty="0"/>
              <a:t>Governo parlamentare – ruolo del Capo dello Stato</a:t>
            </a:r>
          </a:p>
        </p:txBody>
      </p:sp>
    </p:spTree>
    <p:extLst>
      <p:ext uri="{BB962C8B-B14F-4D97-AF65-F5344CB8AC3E}">
        <p14:creationId xmlns:p14="http://schemas.microsoft.com/office/powerpoint/2010/main" val="2886721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(4)</a:t>
            </a:r>
            <a:endParaRPr lang="it-IT" i="1" dirty="0"/>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r>
              <a:rPr lang="it-IT" sz="4000" dirty="0"/>
              <a:t>Argomento </a:t>
            </a:r>
            <a:r>
              <a:rPr lang="it-IT" sz="4000" i="1" dirty="0"/>
              <a:t>a contrario</a:t>
            </a:r>
            <a:endParaRPr lang="it-IT" sz="4000" dirty="0"/>
          </a:p>
          <a:p>
            <a:pPr marL="0" indent="0" algn="just">
              <a:buNone/>
            </a:pPr>
            <a:r>
              <a:rPr lang="it-IT" sz="4000" dirty="0"/>
              <a:t>Art. 52 c. 2 Cost.: «La difesa della Patria è sacro dovere del cittadino».</a:t>
            </a:r>
          </a:p>
          <a:p>
            <a:pPr marL="0" indent="0" algn="just">
              <a:buNone/>
            </a:pPr>
            <a:r>
              <a:rPr lang="it-IT" sz="4000" dirty="0"/>
              <a:t>Art. 48 c. 1 Cost.: «Sono elettori tutti i cittadini, uomini e donne, che hanno raggiunto la maggiore età».</a:t>
            </a:r>
          </a:p>
          <a:p>
            <a:pPr marL="0" indent="0" algn="just">
              <a:buNone/>
            </a:pPr>
            <a:endParaRPr lang="it-IT" sz="3000" dirty="0"/>
          </a:p>
          <a:p>
            <a:pPr marL="0" indent="0" algn="just">
              <a:buNone/>
            </a:pPr>
            <a:endParaRPr lang="it-IT" sz="3000" dirty="0"/>
          </a:p>
        </p:txBody>
      </p:sp>
    </p:spTree>
    <p:extLst>
      <p:ext uri="{BB962C8B-B14F-4D97-AF65-F5344CB8AC3E}">
        <p14:creationId xmlns:p14="http://schemas.microsoft.com/office/powerpoint/2010/main" val="1057214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di competenza</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r>
              <a:rPr lang="it-IT" sz="3200" dirty="0"/>
              <a:t>Artt. 70 e ss. Cost. (Sezione II – La formazione delle leggi)</a:t>
            </a:r>
          </a:p>
          <a:p>
            <a:pPr marL="0" indent="0" algn="just">
              <a:buNone/>
            </a:pPr>
            <a:endParaRPr lang="it-IT" sz="3200" dirty="0"/>
          </a:p>
          <a:p>
            <a:pPr marL="0" indent="0" algn="just">
              <a:buNone/>
            </a:pPr>
            <a:r>
              <a:rPr lang="it-IT" sz="3200" dirty="0"/>
              <a:t>Per esempio, art. 70 Cost.:</a:t>
            </a:r>
          </a:p>
          <a:p>
            <a:pPr marL="0" indent="0" algn="just">
              <a:buNone/>
            </a:pPr>
            <a:r>
              <a:rPr lang="it-IT" sz="3200" dirty="0"/>
              <a:t>«La funzione legislativa è esercitata collettivamente dalle due Camere».</a:t>
            </a:r>
          </a:p>
        </p:txBody>
      </p:sp>
    </p:spTree>
    <p:extLst>
      <p:ext uri="{BB962C8B-B14F-4D97-AF65-F5344CB8AC3E}">
        <p14:creationId xmlns:p14="http://schemas.microsoft.com/office/powerpoint/2010/main" val="1089070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permissive</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3200" dirty="0"/>
              <a:t>Art. 17 Cost.:</a:t>
            </a:r>
          </a:p>
          <a:p>
            <a:pPr marL="0" indent="0" algn="just">
              <a:buNone/>
            </a:pPr>
            <a:r>
              <a:rPr lang="it-IT" sz="3200" dirty="0"/>
              <a:t>«I cittadini hanno diritto di riunirsi pacificamente e senz’armi».</a:t>
            </a:r>
          </a:p>
        </p:txBody>
      </p:sp>
    </p:spTree>
    <p:extLst>
      <p:ext uri="{BB962C8B-B14F-4D97-AF65-F5344CB8AC3E}">
        <p14:creationId xmlns:p14="http://schemas.microsoft.com/office/powerpoint/2010/main" val="2834704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definitorie</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3200" dirty="0"/>
              <a:t>Ad esempio, art. 1321 c.c., art. 3 codice del consumo.</a:t>
            </a:r>
          </a:p>
        </p:txBody>
      </p:sp>
    </p:spTree>
    <p:extLst>
      <p:ext uri="{BB962C8B-B14F-4D97-AF65-F5344CB8AC3E}">
        <p14:creationId xmlns:p14="http://schemas.microsoft.com/office/powerpoint/2010/main" val="34298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di rinvio</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3200" dirty="0"/>
              <a:t>Ad esempio, art. 549 </a:t>
            </a:r>
            <a:r>
              <a:rPr lang="it-IT" sz="3200" dirty="0" err="1"/>
              <a:t>c.p.c.</a:t>
            </a:r>
            <a:r>
              <a:rPr lang="it-IT" sz="3200" dirty="0"/>
              <a:t> (Norme applicabili al procedimento davanti al tribunale in </a:t>
            </a:r>
            <a:r>
              <a:rPr lang="it-IT" sz="3200"/>
              <a:t>composizione monocratica)</a:t>
            </a:r>
            <a:endParaRPr lang="it-IT" sz="3200" dirty="0"/>
          </a:p>
          <a:p>
            <a:pPr marL="0" indent="0" algn="just">
              <a:buNone/>
            </a:pPr>
            <a:r>
              <a:rPr lang="it-IT" sz="3100" dirty="0"/>
              <a:t>«Nel procedimento davanti al tribunale in composizione monocratica, per tutto ciò che non è previsto nel presente libro o in altre disposizioni, si osservano le norme contenute nei libri che precedono, in quanto applicabili». </a:t>
            </a:r>
          </a:p>
        </p:txBody>
      </p:sp>
    </p:spTree>
    <p:extLst>
      <p:ext uri="{BB962C8B-B14F-4D97-AF65-F5344CB8AC3E}">
        <p14:creationId xmlns:p14="http://schemas.microsoft.com/office/powerpoint/2010/main" val="407701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94EFCA-CF92-9D45-ACAF-8DCD249CB349}"/>
              </a:ext>
            </a:extLst>
          </p:cNvPr>
          <p:cNvSpPr>
            <a:spLocks noGrp="1"/>
          </p:cNvSpPr>
          <p:nvPr>
            <p:ph type="title"/>
          </p:nvPr>
        </p:nvSpPr>
        <p:spPr/>
        <p:txBody>
          <a:bodyPr/>
          <a:lstStyle/>
          <a:p>
            <a:r>
              <a:rPr lang="it-IT" dirty="0"/>
              <a:t>Modo indicativo negli enunciati prescrittivi</a:t>
            </a:r>
          </a:p>
        </p:txBody>
      </p:sp>
      <p:sp>
        <p:nvSpPr>
          <p:cNvPr id="3" name="Segnaposto contenuto 2">
            <a:extLst>
              <a:ext uri="{FF2B5EF4-FFF2-40B4-BE49-F238E27FC236}">
                <a16:creationId xmlns:a16="http://schemas.microsoft.com/office/drawing/2014/main" id="{8A8FCF34-7858-DA4D-BAAA-6A5C480745EB}"/>
              </a:ext>
            </a:extLst>
          </p:cNvPr>
          <p:cNvSpPr>
            <a:spLocks noGrp="1"/>
          </p:cNvSpPr>
          <p:nvPr>
            <p:ph idx="1"/>
          </p:nvPr>
        </p:nvSpPr>
        <p:spPr/>
        <p:txBody>
          <a:bodyPr/>
          <a:lstStyle/>
          <a:p>
            <a:pPr marL="0" indent="0">
              <a:buNone/>
            </a:pPr>
            <a:r>
              <a:rPr lang="it-IT" dirty="0"/>
              <a:t>Art. 575 c.p.</a:t>
            </a:r>
          </a:p>
          <a:p>
            <a:pPr marL="0" indent="0">
              <a:buNone/>
            </a:pPr>
            <a:r>
              <a:rPr lang="it-IT" dirty="0"/>
              <a:t>Omicidio – Chiunque cagiona la morte di un uomo è punito con la reclusione non inferiore ad anni ventuno.</a:t>
            </a:r>
          </a:p>
          <a:p>
            <a:pPr marL="0" indent="0">
              <a:buNone/>
            </a:pPr>
            <a:endParaRPr lang="it-IT" dirty="0"/>
          </a:p>
        </p:txBody>
      </p:sp>
    </p:spTree>
    <p:extLst>
      <p:ext uri="{BB962C8B-B14F-4D97-AF65-F5344CB8AC3E}">
        <p14:creationId xmlns:p14="http://schemas.microsoft.com/office/powerpoint/2010/main" val="2995640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sull’efficacia di norme</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3200" dirty="0"/>
              <a:t>Ad esempio, art. 11, c. 1, </a:t>
            </a:r>
            <a:r>
              <a:rPr lang="it-IT" sz="3200" dirty="0" err="1"/>
              <a:t>disp</a:t>
            </a:r>
            <a:r>
              <a:rPr lang="it-IT" sz="3200" dirty="0"/>
              <a:t>. </a:t>
            </a:r>
            <a:r>
              <a:rPr lang="it-IT" sz="3200" dirty="0" err="1"/>
              <a:t>prel</a:t>
            </a:r>
            <a:r>
              <a:rPr lang="it-IT" sz="3200" dirty="0"/>
              <a:t>. cod. civ.:</a:t>
            </a:r>
          </a:p>
          <a:p>
            <a:pPr marL="0" indent="0" algn="just">
              <a:buNone/>
            </a:pPr>
            <a:r>
              <a:rPr lang="it-IT" sz="3200" dirty="0"/>
              <a:t>«La legge non dispone che per l’avvenire: essa non ha effetto retroattivo».</a:t>
            </a:r>
          </a:p>
        </p:txBody>
      </p:sp>
    </p:spTree>
    <p:extLst>
      <p:ext uri="{BB962C8B-B14F-4D97-AF65-F5344CB8AC3E}">
        <p14:creationId xmlns:p14="http://schemas.microsoft.com/office/powerpoint/2010/main" val="3978364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sui conflitti tra norme</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3200" dirty="0"/>
              <a:t>Ad esempio, art. 15 </a:t>
            </a:r>
            <a:r>
              <a:rPr lang="it-IT" sz="3200" dirty="0" err="1"/>
              <a:t>disp</a:t>
            </a:r>
            <a:r>
              <a:rPr lang="it-IT" sz="3200" dirty="0"/>
              <a:t>. </a:t>
            </a:r>
            <a:r>
              <a:rPr lang="it-IT" sz="3200" dirty="0" err="1"/>
              <a:t>prel</a:t>
            </a:r>
            <a:r>
              <a:rPr lang="it-IT" sz="3200" dirty="0"/>
              <a:t>. cod. civ.:</a:t>
            </a:r>
          </a:p>
          <a:p>
            <a:pPr marL="0" indent="0" algn="just">
              <a:buNone/>
            </a:pPr>
            <a:r>
              <a:rPr lang="it-IT" sz="3200" dirty="0"/>
              <a:t>«Le leggi non sono abrogate che da leggi posteriori per dichiarazione espressa del legislatore, o per incompatibilità tra le nuove disposizioni e le precedenti o perché la nuova legge regola l'intera materia già regolata dalla legge anteriore».</a:t>
            </a:r>
          </a:p>
        </p:txBody>
      </p:sp>
    </p:spTree>
    <p:extLst>
      <p:ext uri="{BB962C8B-B14F-4D97-AF65-F5344CB8AC3E}">
        <p14:creationId xmlns:p14="http://schemas.microsoft.com/office/powerpoint/2010/main" val="81799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abrogatrici, interpretative</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lgn="just">
              <a:buNone/>
            </a:pPr>
            <a:endParaRPr lang="it-IT" sz="3000" dirty="0"/>
          </a:p>
          <a:p>
            <a:pPr marL="0" indent="0" algn="just">
              <a:buNone/>
            </a:pPr>
            <a:r>
              <a:rPr lang="it-IT" sz="3200" dirty="0"/>
              <a:t>Esempi:</a:t>
            </a:r>
          </a:p>
          <a:p>
            <a:pPr marL="0" indent="0" algn="just">
              <a:buNone/>
            </a:pPr>
            <a:endParaRPr lang="it-IT" sz="3200" dirty="0"/>
          </a:p>
          <a:p>
            <a:pPr marL="0" indent="0" algn="just">
              <a:buNone/>
            </a:pPr>
            <a:r>
              <a:rPr lang="it-IT" sz="3200" dirty="0"/>
              <a:t>«La norma x è abrogata».</a:t>
            </a:r>
          </a:p>
          <a:p>
            <a:pPr marL="0" indent="0" algn="just">
              <a:buNone/>
            </a:pPr>
            <a:endParaRPr lang="it-IT" sz="3200" dirty="0"/>
          </a:p>
          <a:p>
            <a:pPr marL="0" indent="0" algn="just">
              <a:buNone/>
            </a:pPr>
            <a:r>
              <a:rPr lang="it-IT" sz="3200" dirty="0"/>
              <a:t>«L’art. x della legge y deve essere inteso nel senso che…».</a:t>
            </a:r>
          </a:p>
        </p:txBody>
      </p:sp>
    </p:spTree>
    <p:extLst>
      <p:ext uri="{BB962C8B-B14F-4D97-AF65-F5344CB8AC3E}">
        <p14:creationId xmlns:p14="http://schemas.microsoft.com/office/powerpoint/2010/main" val="1784478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2A8B66-7F53-0D4D-9ADC-EB4F778E5282}"/>
              </a:ext>
            </a:extLst>
          </p:cNvPr>
          <p:cNvSpPr>
            <a:spLocks noGrp="1"/>
          </p:cNvSpPr>
          <p:nvPr>
            <p:ph type="title"/>
          </p:nvPr>
        </p:nvSpPr>
        <p:spPr/>
        <p:txBody>
          <a:bodyPr/>
          <a:lstStyle/>
          <a:p>
            <a:r>
              <a:rPr lang="it-IT" dirty="0"/>
              <a:t>Interpretazione in astratto</a:t>
            </a:r>
          </a:p>
        </p:txBody>
      </p:sp>
      <p:sp>
        <p:nvSpPr>
          <p:cNvPr id="3" name="Segnaposto contenuto 2">
            <a:extLst>
              <a:ext uri="{FF2B5EF4-FFF2-40B4-BE49-F238E27FC236}">
                <a16:creationId xmlns:a16="http://schemas.microsoft.com/office/drawing/2014/main" id="{97237855-F13D-5441-B2DF-289722B1833E}"/>
              </a:ext>
            </a:extLst>
          </p:cNvPr>
          <p:cNvSpPr>
            <a:spLocks noGrp="1"/>
          </p:cNvSpPr>
          <p:nvPr>
            <p:ph idx="1"/>
          </p:nvPr>
        </p:nvSpPr>
        <p:spPr/>
        <p:txBody>
          <a:bodyPr/>
          <a:lstStyle/>
          <a:p>
            <a:pPr marL="0" indent="0" algn="ctr">
              <a:buNone/>
            </a:pPr>
            <a:r>
              <a:rPr lang="it-IT" dirty="0"/>
              <a:t>Art. 59 c. 2 Cost.: «Il Presidente della Repubblica può nominare senatori a vita cinque cittadini che hanno illustrato la Patria per altissimi meriti nel campo sociale, scientifico, artistico e letterario»</a:t>
            </a:r>
          </a:p>
          <a:p>
            <a:pPr marL="0" indent="0" algn="just">
              <a:buNone/>
            </a:pPr>
            <a:endParaRPr lang="it-IT" dirty="0"/>
          </a:p>
          <a:p>
            <a:pPr marL="0" indent="0" algn="just">
              <a:buNone/>
            </a:pPr>
            <a:r>
              <a:rPr lang="it-IT" dirty="0"/>
              <a:t>N1: ogni Presidente della Repubblica può nominare senatori a vita cinque persone;</a:t>
            </a:r>
          </a:p>
          <a:p>
            <a:pPr marL="0" indent="0" algn="just">
              <a:buNone/>
            </a:pPr>
            <a:r>
              <a:rPr lang="it-IT" dirty="0"/>
              <a:t>N2: ogni Presidente della Repubblica può nominare senatori a vita un numero di persone tale che, in totale, il numero complessivo dei senatori a vita sia cinque.</a:t>
            </a:r>
          </a:p>
        </p:txBody>
      </p:sp>
    </p:spTree>
    <p:extLst>
      <p:ext uri="{BB962C8B-B14F-4D97-AF65-F5344CB8AC3E}">
        <p14:creationId xmlns:p14="http://schemas.microsoft.com/office/powerpoint/2010/main" val="2809482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2A8B66-7F53-0D4D-9ADC-EB4F778E5282}"/>
              </a:ext>
            </a:extLst>
          </p:cNvPr>
          <p:cNvSpPr>
            <a:spLocks noGrp="1"/>
          </p:cNvSpPr>
          <p:nvPr>
            <p:ph type="title"/>
          </p:nvPr>
        </p:nvSpPr>
        <p:spPr/>
        <p:txBody>
          <a:bodyPr/>
          <a:lstStyle/>
          <a:p>
            <a:r>
              <a:rPr lang="it-IT" dirty="0"/>
              <a:t>Interpretazione in concreto</a:t>
            </a:r>
          </a:p>
        </p:txBody>
      </p:sp>
      <p:sp>
        <p:nvSpPr>
          <p:cNvPr id="3" name="Segnaposto contenuto 2">
            <a:extLst>
              <a:ext uri="{FF2B5EF4-FFF2-40B4-BE49-F238E27FC236}">
                <a16:creationId xmlns:a16="http://schemas.microsoft.com/office/drawing/2014/main" id="{97237855-F13D-5441-B2DF-289722B1833E}"/>
              </a:ext>
            </a:extLst>
          </p:cNvPr>
          <p:cNvSpPr>
            <a:spLocks noGrp="1"/>
          </p:cNvSpPr>
          <p:nvPr>
            <p:ph idx="1"/>
          </p:nvPr>
        </p:nvSpPr>
        <p:spPr>
          <a:xfrm>
            <a:off x="838200" y="1478604"/>
            <a:ext cx="10515600" cy="4776180"/>
          </a:xfrm>
        </p:spPr>
        <p:txBody>
          <a:bodyPr>
            <a:normAutofit/>
          </a:bodyPr>
          <a:lstStyle/>
          <a:p>
            <a:pPr marL="0" indent="0" algn="ctr">
              <a:buNone/>
            </a:pPr>
            <a:endParaRPr lang="it-IT" dirty="0"/>
          </a:p>
          <a:p>
            <a:pPr marL="0" indent="0" algn="ctr">
              <a:buNone/>
            </a:pPr>
            <a:r>
              <a:rPr lang="it-IT" dirty="0"/>
              <a:t>Art. 1343 c.c.: «La causa è illecita quando è contraria a norme imperative, all’ordine pubblico o al buon costume» </a:t>
            </a:r>
          </a:p>
          <a:p>
            <a:pPr marL="0" indent="0" algn="ctr">
              <a:buNone/>
            </a:pPr>
            <a:r>
              <a:rPr lang="it-IT" dirty="0"/>
              <a:t>Il contratto per l’omicidio di Tizio è illecito?</a:t>
            </a:r>
          </a:p>
          <a:p>
            <a:pPr marL="0" indent="0" algn="ctr">
              <a:buNone/>
            </a:pPr>
            <a:r>
              <a:rPr lang="it-IT" dirty="0"/>
              <a:t>Sussunzione 1 (in astratto): i contratti per omicidio sono contratti illeciti.</a:t>
            </a:r>
          </a:p>
          <a:p>
            <a:pPr marL="0" indent="0" algn="ctr">
              <a:buNone/>
            </a:pPr>
            <a:r>
              <a:rPr lang="it-IT" dirty="0"/>
              <a:t>Sussunzione 2 (in concreto): il contratto per l’omicidio di Tizio è un contratto illecito.</a:t>
            </a:r>
          </a:p>
          <a:p>
            <a:pPr marL="0" indent="0" algn="ctr">
              <a:buNone/>
            </a:pPr>
            <a:endParaRPr lang="it-IT" dirty="0"/>
          </a:p>
        </p:txBody>
      </p:sp>
    </p:spTree>
    <p:extLst>
      <p:ext uri="{BB962C8B-B14F-4D97-AF65-F5344CB8AC3E}">
        <p14:creationId xmlns:p14="http://schemas.microsoft.com/office/powerpoint/2010/main" val="1967959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0EBC6-F381-1548-B5A8-693D96716E77}"/>
              </a:ext>
            </a:extLst>
          </p:cNvPr>
          <p:cNvSpPr>
            <a:spLocks noGrp="1"/>
          </p:cNvSpPr>
          <p:nvPr>
            <p:ph type="title"/>
          </p:nvPr>
        </p:nvSpPr>
        <p:spPr/>
        <p:txBody>
          <a:bodyPr/>
          <a:lstStyle/>
          <a:p>
            <a:r>
              <a:rPr lang="it-IT" dirty="0"/>
              <a:t>Interpretazione cognitiva</a:t>
            </a:r>
          </a:p>
        </p:txBody>
      </p:sp>
      <p:sp>
        <p:nvSpPr>
          <p:cNvPr id="3" name="Segnaposto contenuto 2">
            <a:extLst>
              <a:ext uri="{FF2B5EF4-FFF2-40B4-BE49-F238E27FC236}">
                <a16:creationId xmlns:a16="http://schemas.microsoft.com/office/drawing/2014/main" id="{7E34F60B-D4B4-034C-BDA5-EE922727FD22}"/>
              </a:ext>
            </a:extLst>
          </p:cNvPr>
          <p:cNvSpPr>
            <a:spLocks noGrp="1"/>
          </p:cNvSpPr>
          <p:nvPr>
            <p:ph idx="1"/>
          </p:nvPr>
        </p:nvSpPr>
        <p:spPr>
          <a:xfrm>
            <a:off x="838200" y="1690688"/>
            <a:ext cx="10515600" cy="4486275"/>
          </a:xfrm>
        </p:spPr>
        <p:txBody>
          <a:bodyPr>
            <a:noAutofit/>
          </a:bodyPr>
          <a:lstStyle/>
          <a:p>
            <a:pPr marL="0" indent="0" algn="ctr">
              <a:buNone/>
            </a:pPr>
            <a:r>
              <a:rPr lang="it-IT" sz="3000" dirty="0"/>
              <a:t>Art. 40 Cost.: «Il diritto di sciopero si esercita nell’ambito delle leggi che lo regolano»</a:t>
            </a:r>
          </a:p>
          <a:p>
            <a:pPr marL="0" indent="0" algn="just">
              <a:buNone/>
            </a:pPr>
            <a:endParaRPr lang="it-IT" sz="3000" dirty="0"/>
          </a:p>
          <a:p>
            <a:pPr marL="0" indent="0" algn="just">
              <a:buNone/>
            </a:pPr>
            <a:r>
              <a:rPr lang="it-IT" sz="3000" dirty="0"/>
              <a:t>N1: il diritto di sciopero non può essere esercitato fino all’introduzione di una legge che lo disciplini;</a:t>
            </a:r>
          </a:p>
          <a:p>
            <a:pPr marL="0" indent="0" algn="just">
              <a:buNone/>
            </a:pPr>
            <a:r>
              <a:rPr lang="it-IT" sz="3000" dirty="0"/>
              <a:t>N2: il diritto di sciopero può essere esercitato senza limiti in assenza di una legge che lo disciplini;</a:t>
            </a:r>
          </a:p>
          <a:p>
            <a:pPr marL="0" indent="0" algn="just">
              <a:buNone/>
            </a:pPr>
            <a:r>
              <a:rPr lang="it-IT" sz="3000" dirty="0"/>
              <a:t>N3: il diritto di sciopero può essere esercitato in assenza di una legge che lo disciplini, ma entro i limiti derivanti dal suo bilanciamento con altri diritti costituzionali.</a:t>
            </a:r>
          </a:p>
        </p:txBody>
      </p:sp>
    </p:spTree>
    <p:extLst>
      <p:ext uri="{BB962C8B-B14F-4D97-AF65-F5344CB8AC3E}">
        <p14:creationId xmlns:p14="http://schemas.microsoft.com/office/powerpoint/2010/main" val="2992835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0EBC6-F381-1548-B5A8-693D96716E77}"/>
              </a:ext>
            </a:extLst>
          </p:cNvPr>
          <p:cNvSpPr>
            <a:spLocks noGrp="1"/>
          </p:cNvSpPr>
          <p:nvPr>
            <p:ph type="title"/>
          </p:nvPr>
        </p:nvSpPr>
        <p:spPr/>
        <p:txBody>
          <a:bodyPr/>
          <a:lstStyle/>
          <a:p>
            <a:r>
              <a:rPr lang="it-IT" dirty="0"/>
              <a:t>Interpretazione creativa</a:t>
            </a:r>
          </a:p>
        </p:txBody>
      </p:sp>
      <p:sp>
        <p:nvSpPr>
          <p:cNvPr id="3" name="Segnaposto contenuto 2">
            <a:extLst>
              <a:ext uri="{FF2B5EF4-FFF2-40B4-BE49-F238E27FC236}">
                <a16:creationId xmlns:a16="http://schemas.microsoft.com/office/drawing/2014/main" id="{7E34F60B-D4B4-034C-BDA5-EE922727FD22}"/>
              </a:ext>
            </a:extLst>
          </p:cNvPr>
          <p:cNvSpPr>
            <a:spLocks noGrp="1"/>
          </p:cNvSpPr>
          <p:nvPr>
            <p:ph idx="1"/>
          </p:nvPr>
        </p:nvSpPr>
        <p:spPr>
          <a:xfrm>
            <a:off x="838200" y="1690688"/>
            <a:ext cx="10515600" cy="4486275"/>
          </a:xfrm>
        </p:spPr>
        <p:txBody>
          <a:bodyPr>
            <a:noAutofit/>
          </a:bodyPr>
          <a:lstStyle/>
          <a:p>
            <a:pPr marL="0" indent="0" algn="ctr">
              <a:buNone/>
            </a:pPr>
            <a:r>
              <a:rPr lang="it-IT" sz="3000" dirty="0"/>
              <a:t>Art. 72 c. 4 Cost.: «La procedura normale di esame e di approvazione diretta da parte della Camera è sempre adottata per i disegni di legge in materia costituzionale […]»</a:t>
            </a:r>
          </a:p>
          <a:p>
            <a:pPr marL="0" indent="0" algn="ctr">
              <a:buNone/>
            </a:pPr>
            <a:endParaRPr lang="it-IT" sz="3000" dirty="0"/>
          </a:p>
          <a:p>
            <a:pPr marL="0" indent="0" algn="ctr">
              <a:buNone/>
            </a:pPr>
            <a:r>
              <a:rPr lang="it-IT" sz="3000" dirty="0"/>
              <a:t>«legge in materia costituzionale»</a:t>
            </a:r>
          </a:p>
          <a:p>
            <a:pPr marL="0" indent="0" algn="ctr">
              <a:buNone/>
            </a:pPr>
            <a:endParaRPr lang="it-IT" sz="3000" dirty="0"/>
          </a:p>
          <a:p>
            <a:pPr marL="0" indent="0" algn="ctr">
              <a:buNone/>
            </a:pPr>
            <a:r>
              <a:rPr lang="it-IT" sz="3000" dirty="0"/>
              <a:t>S1: legge ordinaria relativa a una materia di rilievo costituzionale</a:t>
            </a:r>
          </a:p>
          <a:p>
            <a:pPr marL="0" indent="0" algn="ctr">
              <a:buNone/>
            </a:pPr>
            <a:r>
              <a:rPr lang="it-IT" sz="3000" dirty="0">
                <a:solidFill>
                  <a:srgbClr val="FF0000"/>
                </a:solidFill>
              </a:rPr>
              <a:t>S2: legge formalmente costituzionale ex art. 138 Cost.</a:t>
            </a:r>
          </a:p>
        </p:txBody>
      </p:sp>
    </p:spTree>
    <p:extLst>
      <p:ext uri="{BB962C8B-B14F-4D97-AF65-F5344CB8AC3E}">
        <p14:creationId xmlns:p14="http://schemas.microsoft.com/office/powerpoint/2010/main" val="2107209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50EBC6-F381-1548-B5A8-693D96716E77}"/>
              </a:ext>
            </a:extLst>
          </p:cNvPr>
          <p:cNvSpPr>
            <a:spLocks noGrp="1"/>
          </p:cNvSpPr>
          <p:nvPr>
            <p:ph type="title"/>
          </p:nvPr>
        </p:nvSpPr>
        <p:spPr/>
        <p:txBody>
          <a:bodyPr/>
          <a:lstStyle/>
          <a:p>
            <a:r>
              <a:rPr lang="it-IT" dirty="0"/>
              <a:t>Costruzione giuridica</a:t>
            </a:r>
          </a:p>
        </p:txBody>
      </p:sp>
      <p:sp>
        <p:nvSpPr>
          <p:cNvPr id="3" name="Segnaposto contenuto 2">
            <a:extLst>
              <a:ext uri="{FF2B5EF4-FFF2-40B4-BE49-F238E27FC236}">
                <a16:creationId xmlns:a16="http://schemas.microsoft.com/office/drawing/2014/main" id="{7E34F60B-D4B4-034C-BDA5-EE922727FD22}"/>
              </a:ext>
            </a:extLst>
          </p:cNvPr>
          <p:cNvSpPr>
            <a:spLocks noGrp="1"/>
          </p:cNvSpPr>
          <p:nvPr>
            <p:ph idx="1"/>
          </p:nvPr>
        </p:nvSpPr>
        <p:spPr>
          <a:xfrm>
            <a:off x="838200" y="1690688"/>
            <a:ext cx="10515600" cy="4486275"/>
          </a:xfrm>
        </p:spPr>
        <p:txBody>
          <a:bodyPr>
            <a:noAutofit/>
          </a:bodyPr>
          <a:lstStyle/>
          <a:p>
            <a:pPr marL="0" indent="0" algn="ctr">
              <a:buNone/>
            </a:pPr>
            <a:r>
              <a:rPr lang="it-IT" sz="3000" dirty="0"/>
              <a:t>Costruzione di lacune normative o assiologiche</a:t>
            </a:r>
          </a:p>
          <a:p>
            <a:pPr marL="0" indent="0" algn="ctr">
              <a:buNone/>
            </a:pPr>
            <a:endParaRPr lang="it-IT" sz="3000" dirty="0"/>
          </a:p>
          <a:p>
            <a:pPr marL="0" indent="0" algn="ctr">
              <a:buNone/>
            </a:pPr>
            <a:r>
              <a:rPr lang="it-IT" sz="3000" dirty="0"/>
              <a:t>Costruzione di gerarchie assiologiche</a:t>
            </a:r>
          </a:p>
          <a:p>
            <a:pPr marL="0" indent="0" algn="ctr">
              <a:buNone/>
            </a:pPr>
            <a:endParaRPr lang="it-IT" sz="3000" dirty="0"/>
          </a:p>
          <a:p>
            <a:pPr marL="0" indent="0" algn="ctr">
              <a:buNone/>
            </a:pPr>
            <a:r>
              <a:rPr lang="it-IT" sz="3000" dirty="0"/>
              <a:t>Costruzione di eccezioni implicite</a:t>
            </a:r>
          </a:p>
          <a:p>
            <a:pPr marL="0" indent="0" algn="ctr">
              <a:buNone/>
            </a:pPr>
            <a:endParaRPr lang="it-IT" sz="3000" dirty="0"/>
          </a:p>
          <a:p>
            <a:pPr marL="0" indent="0" algn="ctr">
              <a:buNone/>
            </a:pPr>
            <a:r>
              <a:rPr lang="it-IT" sz="3000" dirty="0"/>
              <a:t>Costruzione di norme inespresse</a:t>
            </a:r>
          </a:p>
        </p:txBody>
      </p:sp>
    </p:spTree>
    <p:extLst>
      <p:ext uri="{BB962C8B-B14F-4D97-AF65-F5344CB8AC3E}">
        <p14:creationId xmlns:p14="http://schemas.microsoft.com/office/powerpoint/2010/main" val="1758751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Art. 31, legge 352/1970 (ambiguità)</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lstStyle/>
          <a:p>
            <a:pPr marL="0" indent="0" algn="ctr">
              <a:buNone/>
            </a:pPr>
            <a:r>
              <a:rPr lang="it-IT" dirty="0"/>
              <a:t>«non può essere depositata richiesta di referendum </a:t>
            </a:r>
            <a:r>
              <a:rPr lang="it-IT" u="sng" dirty="0"/>
              <a:t>nell’anno</a:t>
            </a:r>
            <a:r>
              <a:rPr lang="it-IT" dirty="0"/>
              <a:t> anteriore alla scadenza di una delle Camere»</a:t>
            </a:r>
          </a:p>
          <a:p>
            <a:pPr marL="0" indent="0" algn="just">
              <a:buNone/>
            </a:pPr>
            <a:endParaRPr lang="it-IT" dirty="0"/>
          </a:p>
          <a:p>
            <a:pPr marL="0" indent="0" algn="just">
              <a:buNone/>
            </a:pPr>
            <a:r>
              <a:rPr lang="it-IT" dirty="0"/>
              <a:t>N1: la richiesta di referendum non può essere depositata nell’anno solare anteriore alla scadenza di una delle Camere;</a:t>
            </a:r>
          </a:p>
          <a:p>
            <a:pPr marL="0" indent="0" algn="just">
              <a:buNone/>
            </a:pPr>
            <a:r>
              <a:rPr lang="it-IT" dirty="0"/>
              <a:t>N2: la richiesta di referendum non può essere depositata nei 365 giorni antecedenti la scadenza di una delle due Camere.</a:t>
            </a:r>
          </a:p>
        </p:txBody>
      </p:sp>
    </p:spTree>
    <p:extLst>
      <p:ext uri="{BB962C8B-B14F-4D97-AF65-F5344CB8AC3E}">
        <p14:creationId xmlns:p14="http://schemas.microsoft.com/office/powerpoint/2010/main" val="3588479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03C052-DCEC-0A40-A799-98FC3C857031}"/>
              </a:ext>
            </a:extLst>
          </p:cNvPr>
          <p:cNvSpPr>
            <a:spLocks noGrp="1"/>
          </p:cNvSpPr>
          <p:nvPr>
            <p:ph idx="1"/>
          </p:nvPr>
        </p:nvSpPr>
        <p:spPr/>
        <p:txBody>
          <a:bodyPr/>
          <a:lstStyle/>
          <a:p>
            <a:pPr marL="0" indent="0">
              <a:buNone/>
            </a:pPr>
            <a:r>
              <a:rPr lang="it-IT" dirty="0"/>
              <a:t>‘Anno’ può significare:</a:t>
            </a:r>
          </a:p>
          <a:p>
            <a:pPr marL="0" indent="0">
              <a:buNone/>
            </a:pPr>
            <a:endParaRPr lang="it-IT" dirty="0"/>
          </a:p>
          <a:p>
            <a:pPr marL="514350" indent="-514350">
              <a:buAutoNum type="arabicPeriod"/>
            </a:pPr>
            <a:r>
              <a:rPr lang="it-IT" dirty="0"/>
              <a:t>insieme di 365 giorni;</a:t>
            </a:r>
          </a:p>
          <a:p>
            <a:pPr marL="514350" indent="-514350">
              <a:buAutoNum type="arabicPeriod"/>
            </a:pPr>
            <a:r>
              <a:rPr lang="it-IT" dirty="0"/>
              <a:t>tempo impiegato dalla Terra per fare un giro completo della sua orbita.</a:t>
            </a:r>
          </a:p>
        </p:txBody>
      </p:sp>
    </p:spTree>
    <p:extLst>
      <p:ext uri="{BB962C8B-B14F-4D97-AF65-F5344CB8AC3E}">
        <p14:creationId xmlns:p14="http://schemas.microsoft.com/office/powerpoint/2010/main" val="15637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577F4A-FD28-5745-9520-5511458C891F}"/>
              </a:ext>
            </a:extLst>
          </p:cNvPr>
          <p:cNvSpPr>
            <a:spLocks noGrp="1"/>
          </p:cNvSpPr>
          <p:nvPr>
            <p:ph type="title"/>
          </p:nvPr>
        </p:nvSpPr>
        <p:spPr/>
        <p:txBody>
          <a:bodyPr/>
          <a:lstStyle/>
          <a:p>
            <a:r>
              <a:rPr lang="it-IT" dirty="0"/>
              <a:t>Ambiguità</a:t>
            </a:r>
          </a:p>
        </p:txBody>
      </p:sp>
      <p:sp>
        <p:nvSpPr>
          <p:cNvPr id="3" name="Segnaposto contenuto 2">
            <a:extLst>
              <a:ext uri="{FF2B5EF4-FFF2-40B4-BE49-F238E27FC236}">
                <a16:creationId xmlns:a16="http://schemas.microsoft.com/office/drawing/2014/main" id="{62A4C970-2010-D645-9C16-2018981E3B3A}"/>
              </a:ext>
            </a:extLst>
          </p:cNvPr>
          <p:cNvSpPr>
            <a:spLocks noGrp="1"/>
          </p:cNvSpPr>
          <p:nvPr>
            <p:ph idx="1"/>
          </p:nvPr>
        </p:nvSpPr>
        <p:spPr/>
        <p:txBody>
          <a:bodyPr>
            <a:normAutofit/>
          </a:bodyPr>
          <a:lstStyle/>
          <a:p>
            <a:pPr marL="0" indent="0" algn="just">
              <a:buNone/>
            </a:pPr>
            <a:r>
              <a:rPr lang="it-IT" sz="3200" dirty="0"/>
              <a:t>Singoli termini: ‘tasso’, ‘penna’, ‘ospite’, ‘affittare’, ‘feriale’.</a:t>
            </a:r>
          </a:p>
          <a:p>
            <a:pPr marL="0" indent="0" algn="just">
              <a:buNone/>
            </a:pPr>
            <a:endParaRPr lang="it-IT" sz="3200" dirty="0"/>
          </a:p>
          <a:p>
            <a:pPr marL="0" indent="0" algn="just">
              <a:buNone/>
            </a:pPr>
            <a:r>
              <a:rPr lang="it-IT" sz="3200" dirty="0"/>
              <a:t>Enunciati: ’La vecchia porta la sbarra’.</a:t>
            </a:r>
          </a:p>
        </p:txBody>
      </p:sp>
    </p:spTree>
    <p:extLst>
      <p:ext uri="{BB962C8B-B14F-4D97-AF65-F5344CB8AC3E}">
        <p14:creationId xmlns:p14="http://schemas.microsoft.com/office/powerpoint/2010/main" val="2979126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Art. 38, legge 352/1970 (complessità)</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normAutofit fontScale="92500" lnSpcReduction="20000"/>
          </a:bodyPr>
          <a:lstStyle/>
          <a:p>
            <a:pPr marL="0" indent="0" algn="ctr">
              <a:buNone/>
            </a:pPr>
            <a:r>
              <a:rPr lang="it-IT" dirty="0"/>
              <a:t>«Nel caso che il risultato del referendum sia </a:t>
            </a:r>
            <a:r>
              <a:rPr lang="it-IT" u="sng" dirty="0"/>
              <a:t>contrario all'abrogazione</a:t>
            </a:r>
            <a:r>
              <a:rPr lang="it-IT" dirty="0"/>
              <a:t> di una legge, o di un atto avente forza di legge, o di singole disposizioni di essi, ne è data notizia e non può proporsi richiesta di referendum per l'abrogazione della medesima legge, o atto avente forza di legge, o delle disposizioni suddette, fermo il disposto dell'articolo 31, prima che siano trascorsi cinque anni»</a:t>
            </a:r>
          </a:p>
          <a:p>
            <a:pPr marL="0" indent="0" algn="just">
              <a:buNone/>
            </a:pPr>
            <a:endParaRPr lang="it-IT" dirty="0"/>
          </a:p>
          <a:p>
            <a:pPr marL="0" indent="0" algn="just">
              <a:buNone/>
            </a:pPr>
            <a:r>
              <a:rPr lang="it-IT" dirty="0"/>
              <a:t>N1: non si può proporre richiesta di referendum prima di cinque anni se la precedente proposta di abrogazione è stata respinta dalla maggioranza degli aventi diritto al voto;</a:t>
            </a:r>
          </a:p>
          <a:p>
            <a:pPr marL="0" indent="0" algn="just">
              <a:buNone/>
            </a:pPr>
            <a:r>
              <a:rPr lang="it-IT" dirty="0"/>
              <a:t>N2 (?): non si può proporre richiesta di referendum prima di cinque anni se il precedente quesito è stato respinto perché non ha partecipato al voto la maggioranza degli aventi diritto al voto.</a:t>
            </a:r>
          </a:p>
        </p:txBody>
      </p:sp>
    </p:spTree>
    <p:extLst>
      <p:ext uri="{BB962C8B-B14F-4D97-AF65-F5344CB8AC3E}">
        <p14:creationId xmlns:p14="http://schemas.microsoft.com/office/powerpoint/2010/main" val="4059067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Art. 87 c. 10 Cost. (implicazione)</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normAutofit/>
          </a:bodyPr>
          <a:lstStyle/>
          <a:p>
            <a:pPr marL="0" indent="0" algn="ctr">
              <a:buNone/>
            </a:pPr>
            <a:r>
              <a:rPr lang="it-IT" sz="3400" dirty="0"/>
              <a:t>«Può concedere la grazia e commutare le pene»</a:t>
            </a:r>
          </a:p>
          <a:p>
            <a:pPr marL="0" indent="0" algn="just">
              <a:buNone/>
            </a:pPr>
            <a:endParaRPr lang="it-IT" sz="3400" dirty="0"/>
          </a:p>
          <a:p>
            <a:pPr marL="0" indent="0" algn="just">
              <a:buNone/>
            </a:pPr>
            <a:r>
              <a:rPr lang="it-IT" sz="3400" dirty="0"/>
              <a:t>N1: il Presidente della Repubblica può concedere la grazia;</a:t>
            </a:r>
          </a:p>
          <a:p>
            <a:pPr marL="0" indent="0" algn="just">
              <a:buNone/>
            </a:pPr>
            <a:r>
              <a:rPr lang="it-IT" sz="3400" dirty="0"/>
              <a:t>N2 (norma implicata da N1): la controfirma del ministro è richiesta per gli atti di grazia.</a:t>
            </a:r>
          </a:p>
        </p:txBody>
      </p:sp>
    </p:spTree>
    <p:extLst>
      <p:ext uri="{BB962C8B-B14F-4D97-AF65-F5344CB8AC3E}">
        <p14:creationId xmlns:p14="http://schemas.microsoft.com/office/powerpoint/2010/main" val="1044559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Esempio di defettibilità</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normAutofit/>
          </a:bodyPr>
          <a:lstStyle/>
          <a:p>
            <a:pPr marL="0" indent="0" algn="ctr">
              <a:buNone/>
            </a:pPr>
            <a:r>
              <a:rPr lang="it-IT" sz="3400" dirty="0"/>
              <a:t>«Vietato l’ingresso di veicoli nel parco»</a:t>
            </a:r>
          </a:p>
          <a:p>
            <a:pPr marL="0" indent="0" algn="just">
              <a:buNone/>
            </a:pPr>
            <a:endParaRPr lang="it-IT" dirty="0"/>
          </a:p>
          <a:p>
            <a:pPr marL="0" indent="0" algn="ctr">
              <a:buNone/>
            </a:pPr>
            <a:r>
              <a:rPr lang="it-IT" sz="3400" dirty="0"/>
              <a:t>Le ambulanze sono dei veicoli, ma possono costituire un’eccezione implicita.</a:t>
            </a:r>
          </a:p>
        </p:txBody>
      </p:sp>
    </p:spTree>
    <p:extLst>
      <p:ext uri="{BB962C8B-B14F-4D97-AF65-F5344CB8AC3E}">
        <p14:creationId xmlns:p14="http://schemas.microsoft.com/office/powerpoint/2010/main" val="1648283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Esempi di vaghezza</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normAutofit/>
          </a:bodyPr>
          <a:lstStyle/>
          <a:p>
            <a:pPr marL="0" indent="0" algn="ctr">
              <a:buNone/>
            </a:pPr>
            <a:r>
              <a:rPr lang="it-IT" sz="3400" dirty="0"/>
              <a:t>«Vietato l’ingresso di </a:t>
            </a:r>
            <a:r>
              <a:rPr lang="it-IT" sz="3400" u="sng" dirty="0"/>
              <a:t>veicoli</a:t>
            </a:r>
            <a:r>
              <a:rPr lang="it-IT" sz="3400" dirty="0"/>
              <a:t> nel parco» (piccole auto elettriche?)</a:t>
            </a:r>
          </a:p>
          <a:p>
            <a:pPr marL="0" indent="0" algn="ctr">
              <a:buNone/>
            </a:pPr>
            <a:endParaRPr lang="it-IT" sz="3400" dirty="0"/>
          </a:p>
          <a:p>
            <a:pPr marL="0" indent="0" algn="ctr">
              <a:buNone/>
            </a:pPr>
            <a:r>
              <a:rPr lang="it-IT" sz="3400" dirty="0"/>
              <a:t>Art. 32 c. 2 Cost.: «Nessuno può essere obbligato a un determinato </a:t>
            </a:r>
            <a:r>
              <a:rPr lang="it-IT" sz="3400" u="sng" dirty="0"/>
              <a:t>trattamento sanitario </a:t>
            </a:r>
            <a:r>
              <a:rPr lang="it-IT" sz="3400" dirty="0"/>
              <a:t>se non per disposizione di legge» (idratazione e nutrizione forzate?)</a:t>
            </a:r>
          </a:p>
        </p:txBody>
      </p:sp>
    </p:spTree>
    <p:extLst>
      <p:ext uri="{BB962C8B-B14F-4D97-AF65-F5344CB8AC3E}">
        <p14:creationId xmlns:p14="http://schemas.microsoft.com/office/powerpoint/2010/main" val="1206209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Esempi di vaghezza</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normAutofit lnSpcReduction="10000"/>
          </a:bodyPr>
          <a:lstStyle/>
          <a:p>
            <a:pPr marL="0" indent="0" algn="ctr">
              <a:buNone/>
            </a:pPr>
            <a:r>
              <a:rPr lang="it-IT" sz="3600" dirty="0"/>
              <a:t>Art. 3-bis d. l. 18/05/2012 n. 63: «Le </a:t>
            </a:r>
            <a:r>
              <a:rPr lang="it-IT" sz="3600" u="sng" dirty="0"/>
              <a:t>testate periodiche realizzate unicamente su supporto informatico e diffuse unicamente per via telematica ovvero on line</a:t>
            </a:r>
            <a:r>
              <a:rPr lang="it-IT" sz="3600" dirty="0"/>
              <a:t>, i cui editori non abbiano fatto domanda di provvidenze, contributi o agevolazioni pubbliche e che conseguano ricavi annui da attività editoriale non superiori a 100.000 euro, non sono soggette agli obblighi stabiliti dall'articolo 5 della legge 8 febbraio 1948 […]» (blog e siti di informazione non professionali?)</a:t>
            </a:r>
            <a:endParaRPr lang="it-IT" sz="3400" dirty="0"/>
          </a:p>
        </p:txBody>
      </p:sp>
    </p:spTree>
    <p:extLst>
      <p:ext uri="{BB962C8B-B14F-4D97-AF65-F5344CB8AC3E}">
        <p14:creationId xmlns:p14="http://schemas.microsoft.com/office/powerpoint/2010/main" val="3131042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interpretazione giuridica (per la selezione di norme espresse)</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p:txBody>
          <a:bodyPr>
            <a:normAutofit/>
          </a:bodyPr>
          <a:lstStyle/>
          <a:p>
            <a:r>
              <a:rPr lang="it-IT" sz="3400" dirty="0"/>
              <a:t>Senso comune delle parole</a:t>
            </a:r>
          </a:p>
          <a:p>
            <a:r>
              <a:rPr lang="it-IT" sz="3400" dirty="0"/>
              <a:t>Intenzione dell’autorità normativa</a:t>
            </a:r>
          </a:p>
          <a:p>
            <a:r>
              <a:rPr lang="it-IT" sz="3400" dirty="0"/>
              <a:t>Fine dell’autorità normativa (</a:t>
            </a:r>
            <a:r>
              <a:rPr lang="it-IT" sz="3400" i="1" dirty="0"/>
              <a:t>ratio legis</a:t>
            </a:r>
            <a:r>
              <a:rPr lang="it-IT" sz="3400" dirty="0"/>
              <a:t>)</a:t>
            </a:r>
          </a:p>
          <a:p>
            <a:r>
              <a:rPr lang="it-IT" sz="3400" dirty="0"/>
              <a:t>Esigenze sociali</a:t>
            </a:r>
          </a:p>
          <a:p>
            <a:r>
              <a:rPr lang="it-IT" sz="3400" dirty="0"/>
              <a:t>Sistema del diritto</a:t>
            </a:r>
          </a:p>
          <a:p>
            <a:r>
              <a:rPr lang="it-IT" sz="3400" dirty="0"/>
              <a:t>Ragionevolezza</a:t>
            </a:r>
          </a:p>
        </p:txBody>
      </p:sp>
    </p:spTree>
    <p:extLst>
      <p:ext uri="{BB962C8B-B14F-4D97-AF65-F5344CB8AC3E}">
        <p14:creationId xmlns:p14="http://schemas.microsoft.com/office/powerpoint/2010/main" val="2821915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B90F39-0BC7-A04B-A3B6-455CDBD944B9}"/>
              </a:ext>
            </a:extLst>
          </p:cNvPr>
          <p:cNvSpPr>
            <a:spLocks noGrp="1"/>
          </p:cNvSpPr>
          <p:nvPr>
            <p:ph type="title"/>
          </p:nvPr>
        </p:nvSpPr>
        <p:spPr/>
        <p:txBody>
          <a:bodyPr/>
          <a:lstStyle/>
          <a:p>
            <a:r>
              <a:rPr lang="it-IT" dirty="0"/>
              <a:t>Problema di implicazione</a:t>
            </a:r>
          </a:p>
        </p:txBody>
      </p:sp>
      <p:sp>
        <p:nvSpPr>
          <p:cNvPr id="3" name="Segnaposto contenuto 2">
            <a:extLst>
              <a:ext uri="{FF2B5EF4-FFF2-40B4-BE49-F238E27FC236}">
                <a16:creationId xmlns:a16="http://schemas.microsoft.com/office/drawing/2014/main" id="{A0DEB55F-73AD-A14B-859C-96CF8EB5F66A}"/>
              </a:ext>
            </a:extLst>
          </p:cNvPr>
          <p:cNvSpPr>
            <a:spLocks noGrp="1"/>
          </p:cNvSpPr>
          <p:nvPr>
            <p:ph idx="1"/>
          </p:nvPr>
        </p:nvSpPr>
        <p:spPr/>
        <p:txBody>
          <a:bodyPr>
            <a:normAutofit/>
          </a:bodyPr>
          <a:lstStyle/>
          <a:p>
            <a:pPr marL="0" indent="0" algn="ctr">
              <a:buNone/>
            </a:pPr>
            <a:r>
              <a:rPr lang="it-IT" sz="4000" dirty="0"/>
              <a:t>D1: «</a:t>
            </a:r>
            <a:r>
              <a:rPr lang="it-IT" sz="4000" u="sng" dirty="0"/>
              <a:t>Solo se </a:t>
            </a:r>
            <a:r>
              <a:rPr lang="it-IT" sz="4000" dirty="0" err="1"/>
              <a:t>F</a:t>
            </a:r>
            <a:r>
              <a:rPr lang="it-IT" sz="4000" dirty="0"/>
              <a:t>, allora C»</a:t>
            </a:r>
          </a:p>
          <a:p>
            <a:pPr marL="0" indent="0" algn="ctr">
              <a:buNone/>
            </a:pPr>
            <a:r>
              <a:rPr lang="it-IT" sz="4000" dirty="0"/>
              <a:t>D2: «</a:t>
            </a:r>
            <a:r>
              <a:rPr lang="it-IT" sz="4000" u="sng" dirty="0"/>
              <a:t>Se</a:t>
            </a:r>
            <a:r>
              <a:rPr lang="it-IT" sz="4000" dirty="0"/>
              <a:t> </a:t>
            </a:r>
            <a:r>
              <a:rPr lang="it-IT" sz="4000" dirty="0" err="1"/>
              <a:t>F</a:t>
            </a:r>
            <a:r>
              <a:rPr lang="it-IT" sz="4000" dirty="0"/>
              <a:t>, allora C»</a:t>
            </a:r>
          </a:p>
          <a:p>
            <a:pPr marL="0" indent="0" algn="ctr">
              <a:buNone/>
            </a:pPr>
            <a:endParaRPr lang="it-IT" sz="4000" dirty="0"/>
          </a:p>
          <a:p>
            <a:pPr marL="0" indent="0" algn="ctr">
              <a:buNone/>
            </a:pPr>
            <a:r>
              <a:rPr lang="it-IT" sz="4000" dirty="0"/>
              <a:t>Cosa dice D2 in merito a non-</a:t>
            </a:r>
            <a:r>
              <a:rPr lang="it-IT" sz="4000" dirty="0" err="1"/>
              <a:t>F</a:t>
            </a:r>
            <a:r>
              <a:rPr lang="it-IT" sz="4000" dirty="0"/>
              <a:t>?</a:t>
            </a:r>
          </a:p>
        </p:txBody>
      </p:sp>
    </p:spTree>
    <p:extLst>
      <p:ext uri="{BB962C8B-B14F-4D97-AF65-F5344CB8AC3E}">
        <p14:creationId xmlns:p14="http://schemas.microsoft.com/office/powerpoint/2010/main" val="1683355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B90F39-0BC7-A04B-A3B6-455CDBD944B9}"/>
              </a:ext>
            </a:extLst>
          </p:cNvPr>
          <p:cNvSpPr>
            <a:spLocks noGrp="1"/>
          </p:cNvSpPr>
          <p:nvPr>
            <p:ph type="title"/>
          </p:nvPr>
        </p:nvSpPr>
        <p:spPr/>
        <p:txBody>
          <a:bodyPr/>
          <a:lstStyle/>
          <a:p>
            <a:r>
              <a:rPr lang="it-IT" dirty="0"/>
              <a:t>Soluzioni</a:t>
            </a:r>
          </a:p>
        </p:txBody>
      </p:sp>
      <p:sp>
        <p:nvSpPr>
          <p:cNvPr id="3" name="Segnaposto contenuto 2">
            <a:extLst>
              <a:ext uri="{FF2B5EF4-FFF2-40B4-BE49-F238E27FC236}">
                <a16:creationId xmlns:a16="http://schemas.microsoft.com/office/drawing/2014/main" id="{A0DEB55F-73AD-A14B-859C-96CF8EB5F66A}"/>
              </a:ext>
            </a:extLst>
          </p:cNvPr>
          <p:cNvSpPr>
            <a:spLocks noGrp="1"/>
          </p:cNvSpPr>
          <p:nvPr>
            <p:ph idx="1"/>
          </p:nvPr>
        </p:nvSpPr>
        <p:spPr/>
        <p:txBody>
          <a:bodyPr>
            <a:normAutofit/>
          </a:bodyPr>
          <a:lstStyle/>
          <a:p>
            <a:pPr marL="0" indent="0" algn="ctr">
              <a:buNone/>
            </a:pPr>
            <a:r>
              <a:rPr lang="it-IT" sz="4000" dirty="0"/>
              <a:t>Soluzione 1: argomento </a:t>
            </a:r>
            <a:r>
              <a:rPr lang="it-IT" sz="4000" i="1" dirty="0"/>
              <a:t>a contrario </a:t>
            </a:r>
            <a:r>
              <a:rPr lang="it-IT" sz="4000" dirty="0"/>
              <a:t>in funzione interpretativa (lacuna: non-</a:t>
            </a:r>
            <a:r>
              <a:rPr lang="it-IT" sz="4000" dirty="0" err="1"/>
              <a:t>F</a:t>
            </a:r>
            <a:r>
              <a:rPr lang="it-IT" sz="4000" dirty="0"/>
              <a:t> non è oggetto di disciplina)</a:t>
            </a:r>
          </a:p>
          <a:p>
            <a:pPr marL="0" indent="0" algn="ctr">
              <a:buNone/>
            </a:pPr>
            <a:endParaRPr lang="it-IT" sz="4000" dirty="0"/>
          </a:p>
          <a:p>
            <a:pPr marL="0" indent="0" algn="ctr">
              <a:buNone/>
            </a:pPr>
            <a:r>
              <a:rPr lang="it-IT" sz="4000" dirty="0"/>
              <a:t>Soluzione 2 : argomento </a:t>
            </a:r>
            <a:r>
              <a:rPr lang="it-IT" sz="4000" i="1" dirty="0"/>
              <a:t>a contrario </a:t>
            </a:r>
            <a:r>
              <a:rPr lang="it-IT" sz="4000" dirty="0"/>
              <a:t>in funzione costruttiva (norma inespressa: se non-</a:t>
            </a:r>
            <a:r>
              <a:rPr lang="it-IT" sz="4000" dirty="0" err="1"/>
              <a:t>F</a:t>
            </a:r>
            <a:r>
              <a:rPr lang="it-IT" sz="4000" dirty="0"/>
              <a:t>, allora non-C)</a:t>
            </a:r>
          </a:p>
        </p:txBody>
      </p:sp>
    </p:spTree>
    <p:extLst>
      <p:ext uri="{BB962C8B-B14F-4D97-AF65-F5344CB8AC3E}">
        <p14:creationId xmlns:p14="http://schemas.microsoft.com/office/powerpoint/2010/main" val="1703199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riduzione della vaghezza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lstStyle/>
          <a:p>
            <a:pPr marL="0" indent="0" algn="ctr">
              <a:buNone/>
            </a:pPr>
            <a:r>
              <a:rPr lang="it-IT" dirty="0"/>
              <a:t>Art. 677 c.p.: «Il proprietario di un edificio o di una costruzione che minacci </a:t>
            </a:r>
            <a:r>
              <a:rPr lang="it-IT" u="sng" dirty="0"/>
              <a:t>rovina</a:t>
            </a:r>
            <a:r>
              <a:rPr lang="it-IT" dirty="0"/>
              <a:t> ovvero chi è per lui obbligato alla conservazione o alla vigilanza dell'edificio o della costruzione, il quale omette di provvedere ai lavori necessari per rimuovere il pericolo, è punito con la sanzione amministrativa pecuniaria da </a:t>
            </a:r>
            <a:r>
              <a:rPr lang="it-IT" dirty="0" err="1"/>
              <a:t>centocinquantaquattro</a:t>
            </a:r>
            <a:r>
              <a:rPr lang="it-IT" dirty="0"/>
              <a:t> euro a </a:t>
            </a:r>
            <a:r>
              <a:rPr lang="it-IT" dirty="0" err="1"/>
              <a:t>novecentoventinove</a:t>
            </a:r>
            <a:r>
              <a:rPr lang="it-IT" dirty="0"/>
              <a:t> euro»</a:t>
            </a:r>
          </a:p>
          <a:p>
            <a:pPr marL="0" indent="0" algn="ctr">
              <a:buNone/>
            </a:pPr>
            <a:endParaRPr lang="it-IT" dirty="0"/>
          </a:p>
          <a:p>
            <a:pPr marL="0" indent="0" algn="ctr">
              <a:buNone/>
            </a:pPr>
            <a:r>
              <a:rPr lang="it-IT" dirty="0"/>
              <a:t>‘Rovina di edificio’ include il crollo del solo balcone?</a:t>
            </a:r>
          </a:p>
        </p:txBody>
      </p:sp>
    </p:spTree>
    <p:extLst>
      <p:ext uri="{BB962C8B-B14F-4D97-AF65-F5344CB8AC3E}">
        <p14:creationId xmlns:p14="http://schemas.microsoft.com/office/powerpoint/2010/main" val="1656419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riduzione della vaghezza (argomenti)</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endParaRPr lang="it-IT" sz="3800" dirty="0"/>
          </a:p>
          <a:p>
            <a:pPr marL="0" indent="0" algn="ctr">
              <a:buNone/>
            </a:pPr>
            <a:r>
              <a:rPr lang="it-IT" sz="3800" dirty="0"/>
              <a:t>Analogia: risposta affermativa</a:t>
            </a:r>
          </a:p>
          <a:p>
            <a:pPr marL="0" indent="0" algn="ctr">
              <a:buNone/>
            </a:pPr>
            <a:endParaRPr lang="it-IT" sz="3800" dirty="0"/>
          </a:p>
          <a:p>
            <a:pPr marL="0" indent="0" algn="ctr">
              <a:buNone/>
            </a:pPr>
            <a:r>
              <a:rPr lang="it-IT" sz="3800" dirty="0"/>
              <a:t>(analogia/interpretazione estensiva)</a:t>
            </a:r>
          </a:p>
        </p:txBody>
      </p:sp>
    </p:spTree>
    <p:extLst>
      <p:ext uri="{BB962C8B-B14F-4D97-AF65-F5344CB8AC3E}">
        <p14:creationId xmlns:p14="http://schemas.microsoft.com/office/powerpoint/2010/main" val="25723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6D55FF-A75F-7A42-8E5B-5B8F1EFEAD1D}"/>
              </a:ext>
            </a:extLst>
          </p:cNvPr>
          <p:cNvSpPr>
            <a:spLocks noGrp="1"/>
          </p:cNvSpPr>
          <p:nvPr>
            <p:ph type="title"/>
          </p:nvPr>
        </p:nvSpPr>
        <p:spPr/>
        <p:txBody>
          <a:bodyPr/>
          <a:lstStyle/>
          <a:p>
            <a:r>
              <a:rPr lang="it-IT" dirty="0"/>
              <a:t>Vaghezza</a:t>
            </a:r>
          </a:p>
        </p:txBody>
      </p:sp>
      <p:sp>
        <p:nvSpPr>
          <p:cNvPr id="3" name="Segnaposto contenuto 2">
            <a:extLst>
              <a:ext uri="{FF2B5EF4-FFF2-40B4-BE49-F238E27FC236}">
                <a16:creationId xmlns:a16="http://schemas.microsoft.com/office/drawing/2014/main" id="{630B0161-EA2D-F74A-A15A-8DF67A19747C}"/>
              </a:ext>
            </a:extLst>
          </p:cNvPr>
          <p:cNvSpPr>
            <a:spLocks noGrp="1"/>
          </p:cNvSpPr>
          <p:nvPr>
            <p:ph idx="1"/>
          </p:nvPr>
        </p:nvSpPr>
        <p:spPr/>
        <p:txBody>
          <a:bodyPr>
            <a:normAutofit/>
          </a:bodyPr>
          <a:lstStyle/>
          <a:p>
            <a:pPr marL="0" indent="0">
              <a:buNone/>
            </a:pPr>
            <a:r>
              <a:rPr lang="it-IT" sz="3200" dirty="0"/>
              <a:t>Paradosso del sorite (mucchio di sabbia)</a:t>
            </a:r>
          </a:p>
          <a:p>
            <a:pPr marL="0" indent="0" fontAlgn="base">
              <a:buNone/>
            </a:pPr>
            <a:endParaRPr lang="it-IT" dirty="0"/>
          </a:p>
          <a:p>
            <a:pPr marL="0" indent="0" algn="just" fontAlgn="base">
              <a:buNone/>
            </a:pPr>
            <a:r>
              <a:rPr lang="it-IT" sz="3000" dirty="0"/>
              <a:t>Art. 323-bis c.p. Circostanza attenuante:</a:t>
            </a:r>
          </a:p>
          <a:p>
            <a:pPr marL="0" indent="0" algn="just" fontAlgn="base">
              <a:buNone/>
            </a:pPr>
            <a:r>
              <a:rPr lang="it-IT" sz="3000" dirty="0"/>
              <a:t>«Se i fatti previsti dagli articoli 314, 316, 316-bis, 316-ter, 317, 318, 319, 319-quater, 320, 322, 322-bis e 323 sono </a:t>
            </a:r>
            <a:r>
              <a:rPr lang="it-IT" sz="3000" dirty="0">
                <a:solidFill>
                  <a:srgbClr val="FF0000"/>
                </a:solidFill>
              </a:rPr>
              <a:t>di particolare tenuità</a:t>
            </a:r>
            <a:r>
              <a:rPr lang="it-IT" sz="3000" dirty="0"/>
              <a:t>, le pene sono diminuite».</a:t>
            </a:r>
          </a:p>
          <a:p>
            <a:pPr marL="0" indent="0">
              <a:buNone/>
            </a:pPr>
            <a:endParaRPr lang="it-IT" sz="3200" dirty="0"/>
          </a:p>
        </p:txBody>
      </p:sp>
    </p:spTree>
    <p:extLst>
      <p:ext uri="{BB962C8B-B14F-4D97-AF65-F5344CB8AC3E}">
        <p14:creationId xmlns:p14="http://schemas.microsoft.com/office/powerpoint/2010/main" val="1867455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egnaposto contenuto 6">
            <a:extLst>
              <a:ext uri="{FF2B5EF4-FFF2-40B4-BE49-F238E27FC236}">
                <a16:creationId xmlns:a16="http://schemas.microsoft.com/office/drawing/2014/main" id="{B62892CE-FA89-5B42-A40C-E49748FBDB58}"/>
              </a:ext>
            </a:extLst>
          </p:cNvPr>
          <p:cNvPicPr>
            <a:picLocks noGrp="1" noChangeAspect="1"/>
          </p:cNvPicPr>
          <p:nvPr>
            <p:ph idx="1"/>
          </p:nvPr>
        </p:nvPicPr>
        <p:blipFill>
          <a:blip r:embed="rId2"/>
          <a:stretch>
            <a:fillRect/>
          </a:stretch>
        </p:blipFill>
        <p:spPr>
          <a:xfrm>
            <a:off x="2487574" y="1253331"/>
            <a:ext cx="7216853" cy="4351338"/>
          </a:xfrm>
          <a:prstGeom prst="rect">
            <a:avLst/>
          </a:prstGeom>
        </p:spPr>
      </p:pic>
    </p:spTree>
    <p:extLst>
      <p:ext uri="{BB962C8B-B14F-4D97-AF65-F5344CB8AC3E}">
        <p14:creationId xmlns:p14="http://schemas.microsoft.com/office/powerpoint/2010/main" val="24799939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riduzione della vaghezza (argomenti)</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endParaRPr lang="it-IT" sz="3800" dirty="0"/>
          </a:p>
          <a:p>
            <a:pPr marL="0" indent="0" algn="ctr">
              <a:buNone/>
            </a:pPr>
            <a:r>
              <a:rPr lang="it-IT" sz="3800" dirty="0"/>
              <a:t>Dissociazione: risposta negativa</a:t>
            </a:r>
          </a:p>
        </p:txBody>
      </p:sp>
    </p:spTree>
    <p:extLst>
      <p:ext uri="{BB962C8B-B14F-4D97-AF65-F5344CB8AC3E}">
        <p14:creationId xmlns:p14="http://schemas.microsoft.com/office/powerpoint/2010/main" val="1352715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costruzione giuridica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endParaRPr lang="it-IT" sz="3800" dirty="0"/>
          </a:p>
          <a:p>
            <a:pPr marL="0" indent="0" algn="ctr">
              <a:buNone/>
            </a:pPr>
            <a:r>
              <a:rPr lang="it-IT" sz="3800" dirty="0"/>
              <a:t>Costruzione di lacune</a:t>
            </a:r>
          </a:p>
          <a:p>
            <a:pPr marL="857250" indent="-857250" algn="ctr">
              <a:buAutoNum type="romanLcPeriod"/>
            </a:pPr>
            <a:r>
              <a:rPr lang="it-IT" sz="3800" dirty="0"/>
              <a:t>Normative (argomento </a:t>
            </a:r>
            <a:r>
              <a:rPr lang="it-IT" sz="3800" i="1" dirty="0"/>
              <a:t>a contrario </a:t>
            </a:r>
            <a:r>
              <a:rPr lang="it-IT" sz="3800" dirty="0"/>
              <a:t>in funzione interpretativa; dissociazione)</a:t>
            </a:r>
          </a:p>
          <a:p>
            <a:pPr marL="857250" indent="-857250" algn="ctr">
              <a:buAutoNum type="romanLcPeriod"/>
            </a:pPr>
            <a:r>
              <a:rPr lang="it-IT" sz="3800" dirty="0"/>
              <a:t>Assiologiche (giudizi di valore; dissociazione)</a:t>
            </a:r>
          </a:p>
        </p:txBody>
      </p:sp>
    </p:spTree>
    <p:extLst>
      <p:ext uri="{BB962C8B-B14F-4D97-AF65-F5344CB8AC3E}">
        <p14:creationId xmlns:p14="http://schemas.microsoft.com/office/powerpoint/2010/main" val="8047303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costruzione giuridica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endParaRPr lang="it-IT" sz="3800" dirty="0"/>
          </a:p>
          <a:p>
            <a:pPr marL="0" indent="0" algn="ctr">
              <a:buNone/>
            </a:pPr>
            <a:r>
              <a:rPr lang="it-IT" sz="3800" dirty="0"/>
              <a:t>Costruzione di gerarchie assiologiche (giudizi di valore – riferimento ai principi)</a:t>
            </a:r>
          </a:p>
        </p:txBody>
      </p:sp>
    </p:spTree>
    <p:extLst>
      <p:ext uri="{BB962C8B-B14F-4D97-AF65-F5344CB8AC3E}">
        <p14:creationId xmlns:p14="http://schemas.microsoft.com/office/powerpoint/2010/main" val="1185964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costruzione giuridica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endParaRPr lang="it-IT" sz="3800" dirty="0"/>
          </a:p>
          <a:p>
            <a:pPr marL="0" indent="0" algn="ctr">
              <a:buNone/>
            </a:pPr>
            <a:r>
              <a:rPr lang="it-IT" sz="3800" dirty="0"/>
              <a:t>Costruzione di eccezioni inespresse (dissociazione)</a:t>
            </a:r>
          </a:p>
        </p:txBody>
      </p:sp>
    </p:spTree>
    <p:extLst>
      <p:ext uri="{BB962C8B-B14F-4D97-AF65-F5344CB8AC3E}">
        <p14:creationId xmlns:p14="http://schemas.microsoft.com/office/powerpoint/2010/main" val="3946197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Interpretazione restrittiva e dissociazione</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lnSpcReduction="10000"/>
          </a:bodyPr>
          <a:lstStyle/>
          <a:p>
            <a:pPr marL="0" indent="0" algn="ctr">
              <a:buNone/>
            </a:pPr>
            <a:r>
              <a:rPr lang="it-IT" sz="3800" dirty="0"/>
              <a:t>«Vietato l’ingresso dei veicoli nel parco»</a:t>
            </a:r>
          </a:p>
          <a:p>
            <a:pPr marL="0" indent="0" algn="ctr">
              <a:buNone/>
            </a:pPr>
            <a:endParaRPr lang="it-IT" sz="3800" dirty="0"/>
          </a:p>
          <a:p>
            <a:pPr marL="0" indent="0" algn="ctr">
              <a:buNone/>
            </a:pPr>
            <a:r>
              <a:rPr lang="it-IT" sz="3800" dirty="0"/>
              <a:t>Interpretazione restrittiva (basata sulla </a:t>
            </a:r>
            <a:r>
              <a:rPr lang="it-IT" sz="3800" i="1" dirty="0"/>
              <a:t>ratio</a:t>
            </a:r>
            <a:r>
              <a:rPr lang="it-IT" sz="3800" dirty="0"/>
              <a:t>): ’veicolo’ non si applica alle ambulanze.</a:t>
            </a:r>
          </a:p>
          <a:p>
            <a:pPr marL="0" indent="0" algn="ctr">
              <a:buNone/>
            </a:pPr>
            <a:r>
              <a:rPr lang="it-IT" sz="3800" dirty="0"/>
              <a:t>Dissociazione: si attribuisce alla disposizione il significato N2 (</a:t>
            </a:r>
            <a:r>
              <a:rPr lang="it-IT" sz="3800" u="sng" dirty="0"/>
              <a:t>se</a:t>
            </a:r>
            <a:r>
              <a:rPr lang="it-IT" sz="3800" dirty="0"/>
              <a:t> veicolo e non ambulanza, </a:t>
            </a:r>
            <a:r>
              <a:rPr lang="it-IT" sz="3800" u="sng" dirty="0"/>
              <a:t>allora</a:t>
            </a:r>
            <a:r>
              <a:rPr lang="it-IT" sz="3800" dirty="0"/>
              <a:t> vietato l’ingresso), diverso da N1 (</a:t>
            </a:r>
            <a:r>
              <a:rPr lang="it-IT" sz="3800" u="sng" dirty="0"/>
              <a:t>se</a:t>
            </a:r>
            <a:r>
              <a:rPr lang="it-IT" sz="3800" dirty="0"/>
              <a:t> veicolo, </a:t>
            </a:r>
            <a:r>
              <a:rPr lang="it-IT" sz="3800" u="sng" dirty="0"/>
              <a:t>allora</a:t>
            </a:r>
            <a:r>
              <a:rPr lang="it-IT" sz="3800" dirty="0"/>
              <a:t> vietato l’ingresso).</a:t>
            </a:r>
          </a:p>
        </p:txBody>
      </p:sp>
    </p:spTree>
    <p:extLst>
      <p:ext uri="{BB962C8B-B14F-4D97-AF65-F5344CB8AC3E}">
        <p14:creationId xmlns:p14="http://schemas.microsoft.com/office/powerpoint/2010/main" val="9734141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costruzione giuridica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r>
              <a:rPr lang="it-IT" sz="3800" dirty="0"/>
              <a:t>Costruzione di norme inespresse non logicamente implicite</a:t>
            </a:r>
          </a:p>
          <a:p>
            <a:pPr marL="0" indent="0" algn="ctr">
              <a:buNone/>
            </a:pPr>
            <a:endParaRPr lang="it-IT" sz="3800" dirty="0"/>
          </a:p>
          <a:p>
            <a:pPr marL="0" indent="0" algn="ctr">
              <a:buNone/>
            </a:pPr>
            <a:r>
              <a:rPr lang="it-IT" sz="3800" dirty="0"/>
              <a:t>Art. 139 Cost.: «La forma repubblicana non può essere oggetto di revisione costituzionale»</a:t>
            </a:r>
          </a:p>
          <a:p>
            <a:pPr marL="0" indent="0" algn="ctr">
              <a:buNone/>
            </a:pPr>
            <a:r>
              <a:rPr lang="it-IT" sz="3800" dirty="0"/>
              <a:t>Norma inespressa: non è ammessa la revisione della forma democratica dello stato.</a:t>
            </a:r>
          </a:p>
        </p:txBody>
      </p:sp>
    </p:spTree>
    <p:extLst>
      <p:ext uri="{BB962C8B-B14F-4D97-AF65-F5344CB8AC3E}">
        <p14:creationId xmlns:p14="http://schemas.microsoft.com/office/powerpoint/2010/main" val="21627729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costruzione giuridica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r>
              <a:rPr lang="it-IT" sz="3800" dirty="0"/>
              <a:t>Costruzione di norme inespresse</a:t>
            </a:r>
          </a:p>
          <a:p>
            <a:pPr marL="0" indent="0" algn="ctr">
              <a:buNone/>
            </a:pPr>
            <a:endParaRPr lang="it-IT" sz="3800" dirty="0"/>
          </a:p>
          <a:p>
            <a:pPr marL="0" indent="0" algn="ctr">
              <a:buNone/>
            </a:pPr>
            <a:r>
              <a:rPr lang="it-IT" sz="3800" dirty="0"/>
              <a:t>Argomento </a:t>
            </a:r>
            <a:r>
              <a:rPr lang="it-IT" sz="3800" i="1" dirty="0"/>
              <a:t>a contrario </a:t>
            </a:r>
            <a:r>
              <a:rPr lang="it-IT" sz="3800" dirty="0"/>
              <a:t>in funzione costruttiva</a:t>
            </a:r>
            <a:endParaRPr lang="it-IT" sz="3800" i="1" dirty="0"/>
          </a:p>
          <a:p>
            <a:pPr marL="0" indent="0" algn="ctr">
              <a:buNone/>
            </a:pPr>
            <a:r>
              <a:rPr lang="it-IT" sz="3800" dirty="0"/>
              <a:t>Argomento analogico</a:t>
            </a:r>
          </a:p>
          <a:p>
            <a:pPr marL="0" indent="0" algn="ctr">
              <a:buNone/>
            </a:pPr>
            <a:r>
              <a:rPr lang="it-IT" sz="3800" dirty="0"/>
              <a:t>Argomento </a:t>
            </a:r>
            <a:r>
              <a:rPr lang="it-IT" sz="3800" i="1" dirty="0"/>
              <a:t>a fortiori</a:t>
            </a:r>
          </a:p>
        </p:txBody>
      </p:sp>
    </p:spTree>
    <p:extLst>
      <p:ext uri="{BB962C8B-B14F-4D97-AF65-F5344CB8AC3E}">
        <p14:creationId xmlns:p14="http://schemas.microsoft.com/office/powerpoint/2010/main" val="29057626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Tecniche di costruzione giuridica</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lnSpcReduction="10000"/>
          </a:bodyPr>
          <a:lstStyle/>
          <a:p>
            <a:pPr marL="0" indent="0" algn="ctr">
              <a:buNone/>
            </a:pPr>
            <a:r>
              <a:rPr lang="it-IT" sz="3800" dirty="0"/>
              <a:t>Argomento </a:t>
            </a:r>
            <a:r>
              <a:rPr lang="it-IT" sz="3800" i="1" dirty="0"/>
              <a:t>a fortiori</a:t>
            </a:r>
            <a:r>
              <a:rPr lang="it-IT" sz="3800" dirty="0"/>
              <a:t>:</a:t>
            </a:r>
            <a:endParaRPr lang="it-IT" sz="3800" i="1" dirty="0"/>
          </a:p>
          <a:p>
            <a:pPr marL="0" indent="0" algn="ctr">
              <a:buNone/>
            </a:pPr>
            <a:endParaRPr lang="it-IT" sz="3800" dirty="0"/>
          </a:p>
          <a:p>
            <a:pPr marL="0" indent="0" algn="ctr">
              <a:buNone/>
            </a:pPr>
            <a:r>
              <a:rPr lang="it-IT" sz="3800" dirty="0"/>
              <a:t>variante </a:t>
            </a:r>
            <a:r>
              <a:rPr lang="it-IT" sz="3800" i="1" dirty="0"/>
              <a:t>a minori ad </a:t>
            </a:r>
            <a:r>
              <a:rPr lang="it-IT" sz="3800" i="1" dirty="0" err="1"/>
              <a:t>majus</a:t>
            </a:r>
            <a:endParaRPr lang="it-IT" sz="3800" i="1" dirty="0"/>
          </a:p>
          <a:p>
            <a:pPr marL="0" indent="0" algn="ctr">
              <a:buNone/>
            </a:pPr>
            <a:r>
              <a:rPr lang="it-IT" sz="3800" dirty="0"/>
              <a:t>(</a:t>
            </a:r>
            <a:r>
              <a:rPr lang="it-IT" sz="3800" dirty="0" err="1"/>
              <a:t>gatti-tigri</a:t>
            </a:r>
            <a:r>
              <a:rPr lang="it-IT" sz="3800" dirty="0"/>
              <a:t>);</a:t>
            </a:r>
          </a:p>
          <a:p>
            <a:pPr marL="0" indent="0" algn="ctr">
              <a:buNone/>
            </a:pPr>
            <a:endParaRPr lang="it-IT" sz="3800" dirty="0"/>
          </a:p>
          <a:p>
            <a:pPr marL="0" indent="0" algn="ctr">
              <a:buNone/>
            </a:pPr>
            <a:r>
              <a:rPr lang="it-IT" sz="3800" dirty="0"/>
              <a:t>variante </a:t>
            </a:r>
            <a:r>
              <a:rPr lang="it-IT" sz="3800" i="1" dirty="0"/>
              <a:t>a </a:t>
            </a:r>
            <a:r>
              <a:rPr lang="it-IT" sz="3800" i="1" dirty="0" err="1"/>
              <a:t>majori</a:t>
            </a:r>
            <a:r>
              <a:rPr lang="it-IT" sz="3800" i="1" dirty="0"/>
              <a:t> ad </a:t>
            </a:r>
            <a:r>
              <a:rPr lang="it-IT" sz="3800" i="1" dirty="0" err="1"/>
              <a:t>minus</a:t>
            </a:r>
            <a:endParaRPr lang="it-IT" sz="3800" i="1" dirty="0"/>
          </a:p>
          <a:p>
            <a:pPr marL="0" indent="0" algn="ctr">
              <a:buNone/>
            </a:pPr>
            <a:r>
              <a:rPr lang="it-IT" sz="3800" dirty="0"/>
              <a:t>(leggi-regolamenti).</a:t>
            </a:r>
          </a:p>
        </p:txBody>
      </p:sp>
    </p:spTree>
    <p:extLst>
      <p:ext uri="{BB962C8B-B14F-4D97-AF65-F5344CB8AC3E}">
        <p14:creationId xmlns:p14="http://schemas.microsoft.com/office/powerpoint/2010/main" val="2944859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Concretizzazione di un principio</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r>
              <a:rPr lang="it-IT" sz="3800" dirty="0"/>
              <a:t>Art. 32 Cost.: la salute è un diritto inviolabile.</a:t>
            </a:r>
          </a:p>
          <a:p>
            <a:pPr marL="0" indent="0" algn="ctr">
              <a:buNone/>
            </a:pPr>
            <a:r>
              <a:rPr lang="it-IT" sz="3800" dirty="0"/>
              <a:t>Il danno alla salute è un danno non patrimoniale ingiusto.</a:t>
            </a:r>
          </a:p>
          <a:p>
            <a:pPr marL="0" indent="0" algn="ctr">
              <a:buNone/>
            </a:pPr>
            <a:r>
              <a:rPr lang="it-IT" sz="3800" dirty="0"/>
              <a:t>I danni ingiusti devono essere risarciti.</a:t>
            </a:r>
          </a:p>
          <a:p>
            <a:pPr marL="0" indent="0" algn="ctr">
              <a:buNone/>
            </a:pPr>
            <a:r>
              <a:rPr lang="it-IT" sz="3800" dirty="0"/>
              <a:t>Il danno alla salute deve essere risarcito.</a:t>
            </a:r>
          </a:p>
        </p:txBody>
      </p:sp>
    </p:spTree>
    <p:extLst>
      <p:ext uri="{BB962C8B-B14F-4D97-AF65-F5344CB8AC3E}">
        <p14:creationId xmlns:p14="http://schemas.microsoft.com/office/powerpoint/2010/main" val="235990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0CA869-8562-BD46-87BF-7F06B2D7AD0F}"/>
              </a:ext>
            </a:extLst>
          </p:cNvPr>
          <p:cNvSpPr>
            <a:spLocks noGrp="1"/>
          </p:cNvSpPr>
          <p:nvPr>
            <p:ph type="title"/>
          </p:nvPr>
        </p:nvSpPr>
        <p:spPr/>
        <p:txBody>
          <a:bodyPr/>
          <a:lstStyle/>
          <a:p>
            <a:r>
              <a:rPr lang="it-IT" dirty="0"/>
              <a:t>Art. 1417 c.c.</a:t>
            </a:r>
          </a:p>
        </p:txBody>
      </p:sp>
      <p:sp>
        <p:nvSpPr>
          <p:cNvPr id="3" name="Segnaposto contenuto 2">
            <a:extLst>
              <a:ext uri="{FF2B5EF4-FFF2-40B4-BE49-F238E27FC236}">
                <a16:creationId xmlns:a16="http://schemas.microsoft.com/office/drawing/2014/main" id="{D0DE586B-4D25-A84F-9D02-BE2BCC6F9AB0}"/>
              </a:ext>
            </a:extLst>
          </p:cNvPr>
          <p:cNvSpPr>
            <a:spLocks noGrp="1"/>
          </p:cNvSpPr>
          <p:nvPr>
            <p:ph idx="1"/>
          </p:nvPr>
        </p:nvSpPr>
        <p:spPr>
          <a:xfrm>
            <a:off x="838200" y="1354667"/>
            <a:ext cx="10515600" cy="4822296"/>
          </a:xfrm>
        </p:spPr>
        <p:txBody>
          <a:bodyPr>
            <a:normAutofit fontScale="92500"/>
          </a:bodyPr>
          <a:lstStyle/>
          <a:p>
            <a:pPr marL="0" indent="0">
              <a:buNone/>
            </a:pPr>
            <a:r>
              <a:rPr lang="it-IT" dirty="0"/>
              <a:t>«La prova per testimoni della simulazione è ammissibile senza limiti, se la domanda è proposta da creditori o da terzi e, qualora sia diretta a far valere l’illiceità del contratto dissimulato, anche se è proposta dalle parti»</a:t>
            </a:r>
          </a:p>
          <a:p>
            <a:pPr marL="0" indent="0">
              <a:buNone/>
            </a:pPr>
            <a:r>
              <a:rPr lang="it-IT" dirty="0"/>
              <a:t>1. Se la domanda è proposta da creditori, allora la prova per testimoni è ammissibile.</a:t>
            </a:r>
          </a:p>
          <a:p>
            <a:pPr marL="0" indent="0">
              <a:buNone/>
            </a:pPr>
            <a:r>
              <a:rPr lang="it-IT" dirty="0"/>
              <a:t>2. Se la domanda è proposta da terzi, allora la prova per testimoni è ammissibile.</a:t>
            </a:r>
          </a:p>
          <a:p>
            <a:pPr marL="0" indent="0">
              <a:buNone/>
            </a:pPr>
            <a:r>
              <a:rPr lang="it-IT" dirty="0"/>
              <a:t>3. Se la domanda è proposta dalle parti, e se è diretta a far valere l’illiceità del contratto dissimulato, allora la prova per testimoni è ammissibile.</a:t>
            </a:r>
          </a:p>
          <a:p>
            <a:pPr marL="0" indent="0">
              <a:buNone/>
            </a:pPr>
            <a:r>
              <a:rPr lang="it-IT" dirty="0"/>
              <a:t>4. Se la domanda è proposta dalle parti, e non è diretta a far valere l’illiceità del contratto dissimulato, allora la prova per testimoni non è ammissibile.</a:t>
            </a:r>
          </a:p>
        </p:txBody>
      </p:sp>
    </p:spTree>
    <p:extLst>
      <p:ext uri="{BB962C8B-B14F-4D97-AF65-F5344CB8AC3E}">
        <p14:creationId xmlns:p14="http://schemas.microsoft.com/office/powerpoint/2010/main" val="2329710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Concretizzazione di </a:t>
            </a:r>
            <a:r>
              <a:rPr lang="it-IT"/>
              <a:t>un principio</a:t>
            </a:r>
            <a:endParaRPr lang="it-IT" dirty="0"/>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r>
              <a:rPr lang="it-IT" sz="3800" dirty="0"/>
              <a:t>Art. 24 c. 2 Cost.: la difesa è un diritto inviolabile in ogni stato e grado del procedimento.</a:t>
            </a:r>
          </a:p>
          <a:p>
            <a:pPr marL="0" indent="0" algn="ctr">
              <a:buNone/>
            </a:pPr>
            <a:r>
              <a:rPr lang="it-IT" sz="3800" dirty="0"/>
              <a:t>L’interrogatorio dell’imputato è parte del procedimento.</a:t>
            </a:r>
          </a:p>
          <a:p>
            <a:pPr marL="0" indent="0" algn="ctr">
              <a:buNone/>
            </a:pPr>
            <a:r>
              <a:rPr lang="it-IT" sz="3800" dirty="0"/>
              <a:t>Non vi è difesa senza la presenza del difensore.</a:t>
            </a:r>
          </a:p>
          <a:p>
            <a:pPr marL="0" indent="0" algn="ctr">
              <a:buNone/>
            </a:pPr>
            <a:r>
              <a:rPr lang="it-IT" sz="3800" dirty="0"/>
              <a:t>Il difensore deve essere presente all’interrogatorio dell’imputato.</a:t>
            </a:r>
          </a:p>
        </p:txBody>
      </p:sp>
    </p:spTree>
    <p:extLst>
      <p:ext uri="{BB962C8B-B14F-4D97-AF65-F5344CB8AC3E}">
        <p14:creationId xmlns:p14="http://schemas.microsoft.com/office/powerpoint/2010/main" val="980735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just">
              <a:buNone/>
            </a:pPr>
            <a:r>
              <a:rPr lang="it-IT" dirty="0"/>
              <a:t>Art. 12 </a:t>
            </a:r>
            <a:r>
              <a:rPr lang="it-IT" dirty="0" err="1"/>
              <a:t>disp</a:t>
            </a:r>
            <a:r>
              <a:rPr lang="it-IT" dirty="0"/>
              <a:t>. </a:t>
            </a:r>
            <a:r>
              <a:rPr lang="it-IT" dirty="0" err="1"/>
              <a:t>prel</a:t>
            </a:r>
            <a:r>
              <a:rPr lang="it-IT" dirty="0"/>
              <a:t>. c.c.: «Nell’applicare la legge non si può ad essa attribuire altro senso che quello fatto palese dal significato proprio delle parole secondo la connessione di esse, e dalla intenzione del legislatore.</a:t>
            </a:r>
          </a:p>
          <a:p>
            <a:pPr marL="0" indent="0" algn="just">
              <a:buNone/>
            </a:pPr>
            <a:r>
              <a:rPr lang="it-IT" dirty="0"/>
              <a:t>Se una controversia non può essere decisa con una precisa disposizione, si ha riguardo alle disposizioni che regolano casi simili o materie analoghe; se il caso rimane ancora dubbio, si decide secondo i principi generali dell’ordinamento giuridico dello Stato».</a:t>
            </a:r>
          </a:p>
          <a:p>
            <a:pPr marL="0" indent="0" algn="ctr">
              <a:buNone/>
            </a:pPr>
            <a:endParaRPr lang="it-IT" sz="3800" dirty="0"/>
          </a:p>
        </p:txBody>
      </p:sp>
    </p:spTree>
    <p:extLst>
      <p:ext uri="{BB962C8B-B14F-4D97-AF65-F5344CB8AC3E}">
        <p14:creationId xmlns:p14="http://schemas.microsoft.com/office/powerpoint/2010/main" val="22492619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just">
              <a:buNone/>
            </a:pPr>
            <a:r>
              <a:rPr lang="it-IT" dirty="0"/>
              <a:t>Art. 1 c.c. svizzero: «La legge si applica a tutte le questioni giuridiche alle quali può riferirsi la lettera od il senso di una sua disposizione.</a:t>
            </a:r>
          </a:p>
          <a:p>
            <a:pPr marL="0" indent="0" algn="just">
              <a:buNone/>
            </a:pPr>
            <a:r>
              <a:rPr lang="it-IT" dirty="0"/>
              <a:t>Nei casi non previsti dalla legge il giudice decide secondo la consuetudine e, in difetto di questa, secondo la regola che egli adotterebbe come legislatore.</a:t>
            </a:r>
          </a:p>
          <a:p>
            <a:pPr marL="0" indent="0" algn="just">
              <a:buNone/>
            </a:pPr>
            <a:r>
              <a:rPr lang="it-IT" dirty="0"/>
              <a:t>Egli si attiene alla dottrina ed alla giurisprudenza più autorevoli».</a:t>
            </a:r>
          </a:p>
          <a:p>
            <a:pPr marL="0" indent="0" algn="ctr">
              <a:buNone/>
            </a:pPr>
            <a:endParaRPr lang="it-IT" sz="3800" dirty="0"/>
          </a:p>
        </p:txBody>
      </p:sp>
    </p:spTree>
    <p:extLst>
      <p:ext uri="{BB962C8B-B14F-4D97-AF65-F5344CB8AC3E}">
        <p14:creationId xmlns:p14="http://schemas.microsoft.com/office/powerpoint/2010/main" val="24625752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584D9F-2227-8545-8D24-5F23B7E8A09F}"/>
              </a:ext>
            </a:extLst>
          </p:cNvPr>
          <p:cNvSpPr>
            <a:spLocks noGrp="1"/>
          </p:cNvSpPr>
          <p:nvPr>
            <p:ph type="title"/>
          </p:nvPr>
        </p:nvSpPr>
        <p:spPr/>
        <p:txBody>
          <a:bodyPr/>
          <a:lstStyle/>
          <a:p>
            <a:r>
              <a:rPr lang="it-IT" dirty="0"/>
              <a:t>Costituzione tedesca</a:t>
            </a:r>
          </a:p>
        </p:txBody>
      </p:sp>
      <p:sp>
        <p:nvSpPr>
          <p:cNvPr id="3" name="Segnaposto contenuto 2">
            <a:extLst>
              <a:ext uri="{FF2B5EF4-FFF2-40B4-BE49-F238E27FC236}">
                <a16:creationId xmlns:a16="http://schemas.microsoft.com/office/drawing/2014/main" id="{7C811F26-8D02-0E45-847B-4165708D5678}"/>
              </a:ext>
            </a:extLst>
          </p:cNvPr>
          <p:cNvSpPr>
            <a:spLocks noGrp="1"/>
          </p:cNvSpPr>
          <p:nvPr>
            <p:ph idx="1"/>
          </p:nvPr>
        </p:nvSpPr>
        <p:spPr/>
        <p:txBody>
          <a:bodyPr/>
          <a:lstStyle/>
          <a:p>
            <a:pPr algn="just"/>
            <a:r>
              <a:rPr lang="it-IT" sz="3200" dirty="0"/>
              <a:t>Art. 1: «La dignità dell'uomo è intangibile. È dovere di ogni potere statale rispettarla e proteggerla».</a:t>
            </a:r>
          </a:p>
          <a:p>
            <a:pPr algn="just"/>
            <a:r>
              <a:rPr lang="it-IT" sz="3200" dirty="0"/>
              <a:t>Art. 2: «Il popolo tedesco riconosce quindi gli inviolabili e inalienabili diritti dell'uomo come fondamento di ogni comunità umana, della pace e della giustizia nel mondo».</a:t>
            </a:r>
          </a:p>
          <a:p>
            <a:pPr marL="0" indent="0">
              <a:buNone/>
            </a:pPr>
            <a:endParaRPr lang="it-IT" dirty="0"/>
          </a:p>
        </p:txBody>
      </p:sp>
    </p:spTree>
    <p:extLst>
      <p:ext uri="{BB962C8B-B14F-4D97-AF65-F5344CB8AC3E}">
        <p14:creationId xmlns:p14="http://schemas.microsoft.com/office/powerpoint/2010/main" val="23958696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9D0480-27CA-DE48-B790-C93515F55982}"/>
              </a:ext>
            </a:extLst>
          </p:cNvPr>
          <p:cNvSpPr>
            <a:spLocks noGrp="1"/>
          </p:cNvSpPr>
          <p:nvPr>
            <p:ph type="title"/>
          </p:nvPr>
        </p:nvSpPr>
        <p:spPr/>
        <p:txBody>
          <a:bodyPr/>
          <a:lstStyle/>
          <a:p>
            <a:r>
              <a:rPr lang="it-IT" dirty="0"/>
              <a:t>Kelsen (1928)</a:t>
            </a:r>
          </a:p>
        </p:txBody>
      </p:sp>
      <p:sp>
        <p:nvSpPr>
          <p:cNvPr id="3" name="Segnaposto contenuto 2">
            <a:extLst>
              <a:ext uri="{FF2B5EF4-FFF2-40B4-BE49-F238E27FC236}">
                <a16:creationId xmlns:a16="http://schemas.microsoft.com/office/drawing/2014/main" id="{29AFE0AB-5669-F545-A50F-EE0F36495715}"/>
              </a:ext>
            </a:extLst>
          </p:cNvPr>
          <p:cNvSpPr>
            <a:spLocks noGrp="1"/>
          </p:cNvSpPr>
          <p:nvPr>
            <p:ph idx="1"/>
          </p:nvPr>
        </p:nvSpPr>
        <p:spPr/>
        <p:txBody>
          <a:bodyPr>
            <a:normAutofit lnSpcReduction="10000"/>
          </a:bodyPr>
          <a:lstStyle/>
          <a:p>
            <a:pPr marL="0" indent="0" algn="just">
              <a:buNone/>
            </a:pPr>
            <a:r>
              <a:rPr lang="it-IT" dirty="0"/>
              <a:t>“Le concezioni di giustizia, eguaglianza, moralità, ecc., differiscono tanto a seconda del punto di vista degli interessi, che, se il diritto positivo non consacra una di esse, qualsiasi norma giuridica può essere giustificata da una di queste possibili concezioni. […] Ma, proprio nell’ambito della giustizia costituzionale, esse [le formule costituzionali che si riferiscono all’eguaglianza, etc.] possono giocare un ruolo estremamente pericoloso”, a causa dello “spostamento di potere” dal parlamento alla corte costituzionale, che esse implicano. L’opinione di Kelsen era che “la Costituzione deve, soprattutto se crea un tribunale costituzionale, astenersi da questo tipo di fraseologia e, se desidera stabilire i principi relativi al contenuto delle leggi, deve formularli nel modo più preciso possibile”.</a:t>
            </a:r>
          </a:p>
        </p:txBody>
      </p:sp>
    </p:spTree>
    <p:extLst>
      <p:ext uri="{BB962C8B-B14F-4D97-AF65-F5344CB8AC3E}">
        <p14:creationId xmlns:p14="http://schemas.microsoft.com/office/powerpoint/2010/main" val="853809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Concretizzazione di un principio</a:t>
            </a:r>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r>
              <a:rPr lang="it-IT" sz="3800" dirty="0"/>
              <a:t>Art. 32 Cost.: la salute è un diritto inviolabile.</a:t>
            </a:r>
          </a:p>
          <a:p>
            <a:pPr marL="0" indent="0" algn="ctr">
              <a:buNone/>
            </a:pPr>
            <a:r>
              <a:rPr lang="it-IT" sz="3800" dirty="0"/>
              <a:t>Il danno alla salute è un danno non patrimoniale ingiusto.</a:t>
            </a:r>
          </a:p>
          <a:p>
            <a:pPr marL="0" indent="0" algn="ctr">
              <a:buNone/>
            </a:pPr>
            <a:r>
              <a:rPr lang="it-IT" sz="3800" dirty="0"/>
              <a:t>I danni ingiusti devono essere risarciti.</a:t>
            </a:r>
          </a:p>
          <a:p>
            <a:pPr marL="0" indent="0" algn="ctr">
              <a:buNone/>
            </a:pPr>
            <a:r>
              <a:rPr lang="it-IT" sz="3800" dirty="0"/>
              <a:t>Il danno alla salute deve essere risarcito.</a:t>
            </a:r>
          </a:p>
        </p:txBody>
      </p:sp>
    </p:spTree>
    <p:extLst>
      <p:ext uri="{BB962C8B-B14F-4D97-AF65-F5344CB8AC3E}">
        <p14:creationId xmlns:p14="http://schemas.microsoft.com/office/powerpoint/2010/main" val="7362077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65F884-F297-9145-A893-5021C484DDB1}"/>
              </a:ext>
            </a:extLst>
          </p:cNvPr>
          <p:cNvSpPr>
            <a:spLocks noGrp="1"/>
          </p:cNvSpPr>
          <p:nvPr>
            <p:ph type="title"/>
          </p:nvPr>
        </p:nvSpPr>
        <p:spPr/>
        <p:txBody>
          <a:bodyPr/>
          <a:lstStyle/>
          <a:p>
            <a:r>
              <a:rPr lang="it-IT" dirty="0"/>
              <a:t>Concretizzazione di </a:t>
            </a:r>
            <a:r>
              <a:rPr lang="it-IT"/>
              <a:t>un principio</a:t>
            </a:r>
            <a:endParaRPr lang="it-IT" dirty="0"/>
          </a:p>
        </p:txBody>
      </p:sp>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ctr">
              <a:buNone/>
            </a:pPr>
            <a:r>
              <a:rPr lang="it-IT" sz="3800" dirty="0"/>
              <a:t>Art. 24 c. 2 Cost.: la difesa è un diritto inviolabile in ogni stato e grado del procedimento.</a:t>
            </a:r>
          </a:p>
          <a:p>
            <a:pPr marL="0" indent="0" algn="ctr">
              <a:buNone/>
            </a:pPr>
            <a:r>
              <a:rPr lang="it-IT" sz="3800" dirty="0"/>
              <a:t>L’interrogatorio dell’imputato è parte del procedimento.</a:t>
            </a:r>
          </a:p>
          <a:p>
            <a:pPr marL="0" indent="0" algn="ctr">
              <a:buNone/>
            </a:pPr>
            <a:r>
              <a:rPr lang="it-IT" sz="3800" dirty="0"/>
              <a:t>Non vi è difesa senza la presenza del difensore.</a:t>
            </a:r>
          </a:p>
          <a:p>
            <a:pPr marL="0" indent="0" algn="ctr">
              <a:buNone/>
            </a:pPr>
            <a:r>
              <a:rPr lang="it-IT" sz="3800" dirty="0"/>
              <a:t>Il difensore deve essere presente all’interrogatorio dell’imputato.</a:t>
            </a:r>
          </a:p>
        </p:txBody>
      </p:sp>
    </p:spTree>
    <p:extLst>
      <p:ext uri="{BB962C8B-B14F-4D97-AF65-F5344CB8AC3E}">
        <p14:creationId xmlns:p14="http://schemas.microsoft.com/office/powerpoint/2010/main" val="31076486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597D1-D98C-3647-8176-10DA00816DCD}"/>
              </a:ext>
            </a:extLst>
          </p:cNvPr>
          <p:cNvSpPr>
            <a:spLocks noGrp="1"/>
          </p:cNvSpPr>
          <p:nvPr>
            <p:ph type="title"/>
          </p:nvPr>
        </p:nvSpPr>
        <p:spPr/>
        <p:txBody>
          <a:bodyPr/>
          <a:lstStyle/>
          <a:p>
            <a:r>
              <a:rPr lang="it-IT" dirty="0"/>
              <a:t>Art. 101 c. 2 Cost.</a:t>
            </a:r>
          </a:p>
        </p:txBody>
      </p:sp>
      <p:sp>
        <p:nvSpPr>
          <p:cNvPr id="3" name="Segnaposto contenuto 2">
            <a:extLst>
              <a:ext uri="{FF2B5EF4-FFF2-40B4-BE49-F238E27FC236}">
                <a16:creationId xmlns:a16="http://schemas.microsoft.com/office/drawing/2014/main" id="{A2DA3061-81CC-DE42-B0D8-917DC5C03B36}"/>
              </a:ext>
            </a:extLst>
          </p:cNvPr>
          <p:cNvSpPr>
            <a:spLocks noGrp="1"/>
          </p:cNvSpPr>
          <p:nvPr>
            <p:ph idx="1"/>
          </p:nvPr>
        </p:nvSpPr>
        <p:spPr/>
        <p:txBody>
          <a:bodyPr>
            <a:normAutofit lnSpcReduction="10000"/>
          </a:bodyPr>
          <a:lstStyle/>
          <a:p>
            <a:r>
              <a:rPr lang="it-IT" dirty="0"/>
              <a:t>Fondamento delle decisioni</a:t>
            </a:r>
          </a:p>
          <a:p>
            <a:r>
              <a:rPr lang="it-IT" dirty="0"/>
              <a:t>Conformità delle decisioni</a:t>
            </a:r>
          </a:p>
          <a:p>
            <a:r>
              <a:rPr lang="it-IT" dirty="0"/>
              <a:t>Esclusione del potere </a:t>
            </a:r>
            <a:r>
              <a:rPr lang="it-IT"/>
              <a:t>di creazione</a:t>
            </a:r>
            <a:endParaRPr lang="it-IT" dirty="0"/>
          </a:p>
          <a:p>
            <a:r>
              <a:rPr lang="it-IT" dirty="0"/>
              <a:t>Obbligo di conoscenza</a:t>
            </a:r>
          </a:p>
          <a:p>
            <a:r>
              <a:rPr lang="it-IT" dirty="0"/>
              <a:t>Esclusione del rifiuto di applicazione</a:t>
            </a:r>
          </a:p>
          <a:p>
            <a:r>
              <a:rPr lang="it-IT" dirty="0"/>
              <a:t>Mancanza di vincolatività del precedente</a:t>
            </a:r>
          </a:p>
          <a:p>
            <a:r>
              <a:rPr lang="it-IT" dirty="0"/>
              <a:t>Assenza dell’obbligo incondizionato di applicare gli atti della pubblica amministrazione</a:t>
            </a:r>
          </a:p>
          <a:p>
            <a:r>
              <a:rPr lang="it-IT" dirty="0"/>
              <a:t>Autonomia di giudizio</a:t>
            </a:r>
          </a:p>
          <a:p>
            <a:endParaRPr lang="it-IT" dirty="0"/>
          </a:p>
          <a:p>
            <a:endParaRPr lang="it-IT" dirty="0"/>
          </a:p>
        </p:txBody>
      </p:sp>
    </p:spTree>
    <p:extLst>
      <p:ext uri="{BB962C8B-B14F-4D97-AF65-F5344CB8AC3E}">
        <p14:creationId xmlns:p14="http://schemas.microsoft.com/office/powerpoint/2010/main" val="5525560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4B3CC-1983-1040-9877-58F5BA296054}"/>
              </a:ext>
            </a:extLst>
          </p:cNvPr>
          <p:cNvSpPr>
            <a:spLocks noGrp="1"/>
          </p:cNvSpPr>
          <p:nvPr>
            <p:ph type="title"/>
          </p:nvPr>
        </p:nvSpPr>
        <p:spPr/>
        <p:txBody>
          <a:bodyPr/>
          <a:lstStyle/>
          <a:p>
            <a:r>
              <a:rPr lang="it-IT" dirty="0"/>
              <a:t>Applicazione della costituzione</a:t>
            </a:r>
          </a:p>
        </p:txBody>
      </p:sp>
      <p:sp>
        <p:nvSpPr>
          <p:cNvPr id="3" name="Segnaposto contenuto 2">
            <a:extLst>
              <a:ext uri="{FF2B5EF4-FFF2-40B4-BE49-F238E27FC236}">
                <a16:creationId xmlns:a16="http://schemas.microsoft.com/office/drawing/2014/main" id="{60BA7B63-2009-764D-877E-9C81B0B64DBA}"/>
              </a:ext>
            </a:extLst>
          </p:cNvPr>
          <p:cNvSpPr>
            <a:spLocks noGrp="1"/>
          </p:cNvSpPr>
          <p:nvPr>
            <p:ph idx="1"/>
          </p:nvPr>
        </p:nvSpPr>
        <p:spPr/>
        <p:txBody>
          <a:bodyPr/>
          <a:lstStyle/>
          <a:p>
            <a:r>
              <a:rPr lang="it-IT" dirty="0"/>
              <a:t>Questione di legittimità costituzionale</a:t>
            </a:r>
          </a:p>
          <a:p>
            <a:r>
              <a:rPr lang="it-IT" dirty="0"/>
              <a:t>Giudizio sulla non manifesta infondatezza</a:t>
            </a:r>
          </a:p>
          <a:p>
            <a:r>
              <a:rPr lang="it-IT" dirty="0"/>
              <a:t>Dichiarazione di illegittimità di un regolamento</a:t>
            </a:r>
          </a:p>
          <a:p>
            <a:r>
              <a:rPr lang="it-IT" dirty="0"/>
              <a:t>Interpretazione adeguatrice</a:t>
            </a:r>
          </a:p>
          <a:p>
            <a:r>
              <a:rPr lang="it-IT" dirty="0"/>
              <a:t>Uso di una norma costituzionale (</a:t>
            </a:r>
            <a:r>
              <a:rPr lang="it-IT" i="1" dirty="0" err="1"/>
              <a:t>Drittwirkung</a:t>
            </a:r>
            <a:r>
              <a:rPr lang="it-IT" dirty="0"/>
              <a:t>)</a:t>
            </a:r>
          </a:p>
        </p:txBody>
      </p:sp>
    </p:spTree>
    <p:extLst>
      <p:ext uri="{BB962C8B-B14F-4D97-AF65-F5344CB8AC3E}">
        <p14:creationId xmlns:p14="http://schemas.microsoft.com/office/powerpoint/2010/main" val="40689630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6C1FF-E897-D142-8941-8B76AF6B3F3F}"/>
              </a:ext>
            </a:extLst>
          </p:cNvPr>
          <p:cNvSpPr>
            <a:spLocks noGrp="1"/>
          </p:cNvSpPr>
          <p:nvPr>
            <p:ph type="title"/>
          </p:nvPr>
        </p:nvSpPr>
        <p:spPr/>
        <p:txBody>
          <a:bodyPr/>
          <a:lstStyle/>
          <a:p>
            <a:r>
              <a:rPr lang="it-IT" dirty="0"/>
              <a:t>Interpretazione adeguatrice</a:t>
            </a:r>
          </a:p>
        </p:txBody>
      </p:sp>
      <p:sp>
        <p:nvSpPr>
          <p:cNvPr id="3" name="Segnaposto contenuto 2">
            <a:extLst>
              <a:ext uri="{FF2B5EF4-FFF2-40B4-BE49-F238E27FC236}">
                <a16:creationId xmlns:a16="http://schemas.microsoft.com/office/drawing/2014/main" id="{98448031-24AE-6343-876F-C4818064335A}"/>
              </a:ext>
            </a:extLst>
          </p:cNvPr>
          <p:cNvSpPr>
            <a:spLocks noGrp="1"/>
          </p:cNvSpPr>
          <p:nvPr>
            <p:ph idx="1"/>
          </p:nvPr>
        </p:nvSpPr>
        <p:spPr/>
        <p:txBody>
          <a:bodyPr>
            <a:normAutofit/>
          </a:bodyPr>
          <a:lstStyle/>
          <a:p>
            <a:r>
              <a:rPr lang="it-IT" sz="3600" dirty="0"/>
              <a:t>Apparente divieto (art. 12 </a:t>
            </a:r>
            <a:r>
              <a:rPr lang="it-IT" sz="3600" dirty="0" err="1"/>
              <a:t>disp</a:t>
            </a:r>
            <a:r>
              <a:rPr lang="it-IT" sz="3600" dirty="0"/>
              <a:t>. </a:t>
            </a:r>
            <a:r>
              <a:rPr lang="it-IT" sz="3600" dirty="0" err="1"/>
              <a:t>prel</a:t>
            </a:r>
            <a:r>
              <a:rPr lang="it-IT" sz="3600" dirty="0"/>
              <a:t>. cod. civ.)</a:t>
            </a:r>
          </a:p>
          <a:p>
            <a:r>
              <a:rPr lang="it-IT" sz="3600" dirty="0"/>
              <a:t>Obbligo di sollevare questione di legittimità costituzionale</a:t>
            </a:r>
          </a:p>
          <a:p>
            <a:r>
              <a:rPr lang="it-IT" sz="3600" dirty="0"/>
              <a:t>Opportunità politica</a:t>
            </a:r>
          </a:p>
          <a:p>
            <a:r>
              <a:rPr lang="it-IT" sz="3600" dirty="0"/>
              <a:t>Coerenza</a:t>
            </a:r>
          </a:p>
        </p:txBody>
      </p:sp>
    </p:spTree>
    <p:extLst>
      <p:ext uri="{BB962C8B-B14F-4D97-AF65-F5344CB8AC3E}">
        <p14:creationId xmlns:p14="http://schemas.microsoft.com/office/powerpoint/2010/main" val="249403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2B996-F1AD-7242-8623-B235753375BA}"/>
              </a:ext>
            </a:extLst>
          </p:cNvPr>
          <p:cNvSpPr>
            <a:spLocks noGrp="1"/>
          </p:cNvSpPr>
          <p:nvPr>
            <p:ph type="title"/>
          </p:nvPr>
        </p:nvSpPr>
        <p:spPr/>
        <p:txBody>
          <a:bodyPr/>
          <a:lstStyle/>
          <a:p>
            <a:r>
              <a:rPr lang="it-IT" dirty="0"/>
              <a:t>Art. 31, legge 352/1970</a:t>
            </a:r>
          </a:p>
        </p:txBody>
      </p:sp>
      <p:sp>
        <p:nvSpPr>
          <p:cNvPr id="3" name="Segnaposto contenuto 2">
            <a:extLst>
              <a:ext uri="{FF2B5EF4-FFF2-40B4-BE49-F238E27FC236}">
                <a16:creationId xmlns:a16="http://schemas.microsoft.com/office/drawing/2014/main" id="{44466AD0-8ABD-8F43-9F98-90B8F663E2AD}"/>
              </a:ext>
            </a:extLst>
          </p:cNvPr>
          <p:cNvSpPr>
            <a:spLocks noGrp="1"/>
          </p:cNvSpPr>
          <p:nvPr>
            <p:ph idx="1"/>
          </p:nvPr>
        </p:nvSpPr>
        <p:spPr/>
        <p:txBody>
          <a:bodyPr/>
          <a:lstStyle/>
          <a:p>
            <a:pPr marL="0" indent="0" algn="just">
              <a:buNone/>
            </a:pPr>
            <a:r>
              <a:rPr lang="it-IT" dirty="0"/>
              <a:t>«non può essere depositata richiesta di referendum nell’anno anteriore alla scadenza di una delle Camere»</a:t>
            </a:r>
          </a:p>
          <a:p>
            <a:pPr marL="0" indent="0" algn="just">
              <a:buNone/>
            </a:pPr>
            <a:endParaRPr lang="it-IT" dirty="0"/>
          </a:p>
          <a:p>
            <a:pPr marL="0" indent="0" algn="just">
              <a:buNone/>
            </a:pPr>
            <a:r>
              <a:rPr lang="it-IT" dirty="0"/>
              <a:t>1. La richiesta di referendum non può essere depositata nell’anno solare anteriore alla scadenza di una delle Camere.</a:t>
            </a:r>
          </a:p>
          <a:p>
            <a:pPr marL="0" indent="0" algn="just">
              <a:buNone/>
            </a:pPr>
            <a:r>
              <a:rPr lang="it-IT" dirty="0"/>
              <a:t>2. La richiesta di referendum non può essere depositata nei 365 giorni antecedenti la scadenza di una delle due Camere.</a:t>
            </a:r>
          </a:p>
        </p:txBody>
      </p:sp>
    </p:spTree>
    <p:extLst>
      <p:ext uri="{BB962C8B-B14F-4D97-AF65-F5344CB8AC3E}">
        <p14:creationId xmlns:p14="http://schemas.microsoft.com/office/powerpoint/2010/main" val="6263716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06DE66C-74E8-474A-98E6-E1A8FBBC6A60}"/>
              </a:ext>
            </a:extLst>
          </p:cNvPr>
          <p:cNvSpPr>
            <a:spLocks noGrp="1"/>
          </p:cNvSpPr>
          <p:nvPr>
            <p:ph idx="1"/>
          </p:nvPr>
        </p:nvSpPr>
        <p:spPr>
          <a:xfrm>
            <a:off x="838200" y="1825625"/>
            <a:ext cx="10515600" cy="4351338"/>
          </a:xfrm>
        </p:spPr>
        <p:txBody>
          <a:bodyPr>
            <a:normAutofit/>
          </a:bodyPr>
          <a:lstStyle/>
          <a:p>
            <a:pPr marL="0" indent="0" algn="just">
              <a:buNone/>
            </a:pPr>
            <a:r>
              <a:rPr lang="it-IT" dirty="0"/>
              <a:t>Art. 12 </a:t>
            </a:r>
            <a:r>
              <a:rPr lang="it-IT" dirty="0" err="1"/>
              <a:t>disp</a:t>
            </a:r>
            <a:r>
              <a:rPr lang="it-IT" dirty="0"/>
              <a:t>. </a:t>
            </a:r>
            <a:r>
              <a:rPr lang="it-IT" dirty="0" err="1"/>
              <a:t>prel</a:t>
            </a:r>
            <a:r>
              <a:rPr lang="it-IT" dirty="0"/>
              <a:t>. c.c.: «Nell’applicare la legge non si può ad essa attribuire altro senso che quello fatto palese dal significato proprio delle parole secondo la connessione di esse, e dalla intenzione del legislatore.</a:t>
            </a:r>
          </a:p>
          <a:p>
            <a:pPr marL="0" indent="0" algn="just">
              <a:buNone/>
            </a:pPr>
            <a:r>
              <a:rPr lang="it-IT" dirty="0"/>
              <a:t>Se una controversia non può essere decisa con una precisa disposizione, si ha riguardo alle disposizioni che regolano casi simili o materie analoghe; se il caso rimane ancora dubbio, si decide secondo i principi generali dell’ordinamento giuridico dello Stato».</a:t>
            </a:r>
          </a:p>
          <a:p>
            <a:pPr marL="0" indent="0" algn="ctr">
              <a:buNone/>
            </a:pPr>
            <a:endParaRPr lang="it-IT" sz="3800" dirty="0"/>
          </a:p>
        </p:txBody>
      </p:sp>
    </p:spTree>
    <p:extLst>
      <p:ext uri="{BB962C8B-B14F-4D97-AF65-F5344CB8AC3E}">
        <p14:creationId xmlns:p14="http://schemas.microsoft.com/office/powerpoint/2010/main" val="4758800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E6C1FF-E897-D142-8941-8B76AF6B3F3F}"/>
              </a:ext>
            </a:extLst>
          </p:cNvPr>
          <p:cNvSpPr>
            <a:spLocks noGrp="1"/>
          </p:cNvSpPr>
          <p:nvPr>
            <p:ph type="title"/>
          </p:nvPr>
        </p:nvSpPr>
        <p:spPr/>
        <p:txBody>
          <a:bodyPr/>
          <a:lstStyle/>
          <a:p>
            <a:r>
              <a:rPr lang="it-IT" dirty="0" err="1"/>
              <a:t>Drittwirkung</a:t>
            </a:r>
            <a:endParaRPr lang="it-IT" dirty="0"/>
          </a:p>
        </p:txBody>
      </p:sp>
      <p:sp>
        <p:nvSpPr>
          <p:cNvPr id="3" name="Segnaposto contenuto 2">
            <a:extLst>
              <a:ext uri="{FF2B5EF4-FFF2-40B4-BE49-F238E27FC236}">
                <a16:creationId xmlns:a16="http://schemas.microsoft.com/office/drawing/2014/main" id="{98448031-24AE-6343-876F-C4818064335A}"/>
              </a:ext>
            </a:extLst>
          </p:cNvPr>
          <p:cNvSpPr>
            <a:spLocks noGrp="1"/>
          </p:cNvSpPr>
          <p:nvPr>
            <p:ph idx="1"/>
          </p:nvPr>
        </p:nvSpPr>
        <p:spPr/>
        <p:txBody>
          <a:bodyPr>
            <a:normAutofit/>
          </a:bodyPr>
          <a:lstStyle/>
          <a:p>
            <a:endParaRPr lang="it-IT" sz="3600" dirty="0"/>
          </a:p>
          <a:p>
            <a:r>
              <a:rPr lang="it-IT" sz="3600" dirty="0"/>
              <a:t>Lacune normative (interpretazione; concretizzazione)</a:t>
            </a:r>
          </a:p>
          <a:p>
            <a:pPr marL="0" indent="0">
              <a:buNone/>
            </a:pPr>
            <a:endParaRPr lang="it-IT" sz="3600" dirty="0"/>
          </a:p>
          <a:p>
            <a:r>
              <a:rPr lang="it-IT" sz="3600" dirty="0"/>
              <a:t>Lacune assiologiche (disapplicazione)</a:t>
            </a:r>
          </a:p>
        </p:txBody>
      </p:sp>
    </p:spTree>
    <p:extLst>
      <p:ext uri="{BB962C8B-B14F-4D97-AF65-F5344CB8AC3E}">
        <p14:creationId xmlns:p14="http://schemas.microsoft.com/office/powerpoint/2010/main" val="18464640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863D44-E63B-5343-B6B1-712D4077B93C}"/>
              </a:ext>
            </a:extLst>
          </p:cNvPr>
          <p:cNvSpPr>
            <a:spLocks noGrp="1"/>
          </p:cNvSpPr>
          <p:nvPr>
            <p:ph type="title"/>
          </p:nvPr>
        </p:nvSpPr>
        <p:spPr/>
        <p:txBody>
          <a:bodyPr/>
          <a:lstStyle/>
          <a:p>
            <a:r>
              <a:rPr lang="it-IT" dirty="0"/>
              <a:t>I giudici creano diritto</a:t>
            </a:r>
          </a:p>
        </p:txBody>
      </p:sp>
      <p:sp>
        <p:nvSpPr>
          <p:cNvPr id="3" name="Segnaposto contenuto 2">
            <a:extLst>
              <a:ext uri="{FF2B5EF4-FFF2-40B4-BE49-F238E27FC236}">
                <a16:creationId xmlns:a16="http://schemas.microsoft.com/office/drawing/2014/main" id="{B50490FE-A586-8648-8782-F7BE715C22BF}"/>
              </a:ext>
            </a:extLst>
          </p:cNvPr>
          <p:cNvSpPr>
            <a:spLocks noGrp="1"/>
          </p:cNvSpPr>
          <p:nvPr>
            <p:ph idx="1"/>
          </p:nvPr>
        </p:nvSpPr>
        <p:spPr/>
        <p:txBody>
          <a:bodyPr>
            <a:normAutofit/>
          </a:bodyPr>
          <a:lstStyle/>
          <a:p>
            <a:r>
              <a:rPr lang="it-IT" sz="3600" dirty="0"/>
              <a:t>Variante basata sul cognitivismo interpretativo</a:t>
            </a:r>
          </a:p>
          <a:p>
            <a:r>
              <a:rPr lang="it-IT" sz="3600" dirty="0"/>
              <a:t>Variante della creazione «interstiziale»</a:t>
            </a:r>
          </a:p>
          <a:p>
            <a:r>
              <a:rPr lang="it-IT" sz="3600" dirty="0"/>
              <a:t>Variante </a:t>
            </a:r>
            <a:r>
              <a:rPr lang="it-IT" sz="3600" dirty="0" err="1"/>
              <a:t>kelseniana</a:t>
            </a:r>
            <a:endParaRPr lang="it-IT" sz="3600" dirty="0"/>
          </a:p>
          <a:p>
            <a:r>
              <a:rPr lang="it-IT" sz="3600" dirty="0"/>
              <a:t>Variante forte</a:t>
            </a:r>
          </a:p>
        </p:txBody>
      </p:sp>
    </p:spTree>
    <p:extLst>
      <p:ext uri="{BB962C8B-B14F-4D97-AF65-F5344CB8AC3E}">
        <p14:creationId xmlns:p14="http://schemas.microsoft.com/office/powerpoint/2010/main" val="221516203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863D44-E63B-5343-B6B1-712D4077B93C}"/>
              </a:ext>
            </a:extLst>
          </p:cNvPr>
          <p:cNvSpPr>
            <a:spLocks noGrp="1"/>
          </p:cNvSpPr>
          <p:nvPr>
            <p:ph type="title"/>
          </p:nvPr>
        </p:nvSpPr>
        <p:spPr/>
        <p:txBody>
          <a:bodyPr/>
          <a:lstStyle/>
          <a:p>
            <a:r>
              <a:rPr lang="it-IT" dirty="0"/>
              <a:t>Tesi alternativa: creazione del diritto</a:t>
            </a:r>
          </a:p>
        </p:txBody>
      </p:sp>
      <p:sp>
        <p:nvSpPr>
          <p:cNvPr id="3" name="Segnaposto contenuto 2">
            <a:extLst>
              <a:ext uri="{FF2B5EF4-FFF2-40B4-BE49-F238E27FC236}">
                <a16:creationId xmlns:a16="http://schemas.microsoft.com/office/drawing/2014/main" id="{B50490FE-A586-8648-8782-F7BE715C22BF}"/>
              </a:ext>
            </a:extLst>
          </p:cNvPr>
          <p:cNvSpPr>
            <a:spLocks noGrp="1"/>
          </p:cNvSpPr>
          <p:nvPr>
            <p:ph idx="1"/>
          </p:nvPr>
        </p:nvSpPr>
        <p:spPr/>
        <p:txBody>
          <a:bodyPr>
            <a:normAutofit/>
          </a:bodyPr>
          <a:lstStyle/>
          <a:p>
            <a:pPr algn="just"/>
            <a:r>
              <a:rPr lang="it-IT" sz="3200" dirty="0"/>
              <a:t>I legislatori producono disposizioni</a:t>
            </a:r>
          </a:p>
          <a:p>
            <a:pPr algn="just"/>
            <a:r>
              <a:rPr lang="it-IT" sz="3200" dirty="0"/>
              <a:t>L’interpretazione cognitiva non crea significati</a:t>
            </a:r>
          </a:p>
          <a:p>
            <a:pPr algn="just"/>
            <a:r>
              <a:rPr lang="it-IT" sz="3200" dirty="0"/>
              <a:t>L’interpretazione decisoria è creazione in senso debole</a:t>
            </a:r>
          </a:p>
          <a:p>
            <a:pPr algn="just"/>
            <a:r>
              <a:rPr lang="it-IT" sz="3200" dirty="0"/>
              <a:t>L’interpretazione creativa è creazione in senso forte</a:t>
            </a:r>
          </a:p>
          <a:p>
            <a:pPr algn="just"/>
            <a:r>
              <a:rPr lang="it-IT" sz="3200" dirty="0"/>
              <a:t>Colmare lacune è creazione in senso forte</a:t>
            </a:r>
          </a:p>
          <a:p>
            <a:endParaRPr lang="it-IT" dirty="0"/>
          </a:p>
        </p:txBody>
      </p:sp>
    </p:spTree>
    <p:extLst>
      <p:ext uri="{BB962C8B-B14F-4D97-AF65-F5344CB8AC3E}">
        <p14:creationId xmlns:p14="http://schemas.microsoft.com/office/powerpoint/2010/main" val="3545296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863D44-E63B-5343-B6B1-712D4077B93C}"/>
              </a:ext>
            </a:extLst>
          </p:cNvPr>
          <p:cNvSpPr>
            <a:spLocks noGrp="1"/>
          </p:cNvSpPr>
          <p:nvPr>
            <p:ph type="title"/>
          </p:nvPr>
        </p:nvSpPr>
        <p:spPr/>
        <p:txBody>
          <a:bodyPr/>
          <a:lstStyle/>
          <a:p>
            <a:r>
              <a:rPr lang="it-IT" dirty="0"/>
              <a:t>Tesi alternativa: produzione del diritto</a:t>
            </a:r>
          </a:p>
        </p:txBody>
      </p:sp>
      <p:sp>
        <p:nvSpPr>
          <p:cNvPr id="3" name="Segnaposto contenuto 2">
            <a:extLst>
              <a:ext uri="{FF2B5EF4-FFF2-40B4-BE49-F238E27FC236}">
                <a16:creationId xmlns:a16="http://schemas.microsoft.com/office/drawing/2014/main" id="{B50490FE-A586-8648-8782-F7BE715C22BF}"/>
              </a:ext>
            </a:extLst>
          </p:cNvPr>
          <p:cNvSpPr>
            <a:spLocks noGrp="1"/>
          </p:cNvSpPr>
          <p:nvPr>
            <p:ph idx="1"/>
          </p:nvPr>
        </p:nvSpPr>
        <p:spPr/>
        <p:txBody>
          <a:bodyPr>
            <a:normAutofit/>
          </a:bodyPr>
          <a:lstStyle/>
          <a:p>
            <a:pPr algn="just"/>
            <a:r>
              <a:rPr lang="it-IT" sz="3200" dirty="0"/>
              <a:t>I legislatori creano diritto producendo ed eliminando disposizioni</a:t>
            </a:r>
          </a:p>
          <a:p>
            <a:pPr algn="just"/>
            <a:r>
              <a:rPr lang="it-IT" sz="3200" dirty="0"/>
              <a:t>I giudici costituzionali creano diritto eliminando disposizioni</a:t>
            </a:r>
          </a:p>
          <a:p>
            <a:pPr algn="just"/>
            <a:r>
              <a:rPr lang="it-IT" sz="3200" dirty="0"/>
              <a:t>I giudici costituzionali creano diritto eliminando norme (espresse o inespresse)</a:t>
            </a:r>
          </a:p>
          <a:p>
            <a:pPr algn="just"/>
            <a:r>
              <a:rPr lang="it-IT" sz="3200" dirty="0"/>
              <a:t>I giudici costituzionali creano diritto aggiungendo norme inespresse</a:t>
            </a:r>
          </a:p>
        </p:txBody>
      </p:sp>
    </p:spTree>
    <p:extLst>
      <p:ext uri="{BB962C8B-B14F-4D97-AF65-F5344CB8AC3E}">
        <p14:creationId xmlns:p14="http://schemas.microsoft.com/office/powerpoint/2010/main" val="299556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03C052-DCEC-0A40-A799-98FC3C857031}"/>
              </a:ext>
            </a:extLst>
          </p:cNvPr>
          <p:cNvSpPr>
            <a:spLocks noGrp="1"/>
          </p:cNvSpPr>
          <p:nvPr>
            <p:ph idx="1"/>
          </p:nvPr>
        </p:nvSpPr>
        <p:spPr/>
        <p:txBody>
          <a:bodyPr/>
          <a:lstStyle/>
          <a:p>
            <a:pPr marL="0" indent="0">
              <a:buNone/>
            </a:pPr>
            <a:r>
              <a:rPr lang="it-IT" dirty="0"/>
              <a:t>‘Anno’ può significare:</a:t>
            </a:r>
          </a:p>
          <a:p>
            <a:pPr marL="0" indent="0">
              <a:buNone/>
            </a:pPr>
            <a:endParaRPr lang="it-IT" dirty="0"/>
          </a:p>
          <a:p>
            <a:pPr marL="514350" indent="-514350">
              <a:buAutoNum type="arabicPeriod"/>
            </a:pPr>
            <a:r>
              <a:rPr lang="it-IT" dirty="0"/>
              <a:t>insieme di 365 giorni;</a:t>
            </a:r>
          </a:p>
          <a:p>
            <a:pPr marL="514350" indent="-514350">
              <a:buAutoNum type="arabicPeriod"/>
            </a:pPr>
            <a:r>
              <a:rPr lang="it-IT" dirty="0"/>
              <a:t>tempo impiegato dalla Terra per fare un giro completo della sua orbita.</a:t>
            </a:r>
          </a:p>
        </p:txBody>
      </p:sp>
    </p:spTree>
    <p:extLst>
      <p:ext uri="{BB962C8B-B14F-4D97-AF65-F5344CB8AC3E}">
        <p14:creationId xmlns:p14="http://schemas.microsoft.com/office/powerpoint/2010/main" val="33722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99E293-F2C0-3648-80A3-D17819225F7D}"/>
              </a:ext>
            </a:extLst>
          </p:cNvPr>
          <p:cNvSpPr>
            <a:spLocks noGrp="1"/>
          </p:cNvSpPr>
          <p:nvPr>
            <p:ph type="title"/>
          </p:nvPr>
        </p:nvSpPr>
        <p:spPr/>
        <p:txBody>
          <a:bodyPr/>
          <a:lstStyle/>
          <a:p>
            <a:r>
              <a:rPr lang="it-IT" dirty="0"/>
              <a:t>Art. 1, legge 131/2003</a:t>
            </a:r>
          </a:p>
        </p:txBody>
      </p:sp>
      <p:sp>
        <p:nvSpPr>
          <p:cNvPr id="3" name="Segnaposto contenuto 2">
            <a:extLst>
              <a:ext uri="{FF2B5EF4-FFF2-40B4-BE49-F238E27FC236}">
                <a16:creationId xmlns:a16="http://schemas.microsoft.com/office/drawing/2014/main" id="{25E83C34-C777-1D49-96CD-CFEE4885A8A1}"/>
              </a:ext>
            </a:extLst>
          </p:cNvPr>
          <p:cNvSpPr>
            <a:spLocks noGrp="1"/>
          </p:cNvSpPr>
          <p:nvPr>
            <p:ph idx="1"/>
          </p:nvPr>
        </p:nvSpPr>
        <p:spPr/>
        <p:txBody>
          <a:bodyPr>
            <a:normAutofit/>
          </a:bodyPr>
          <a:lstStyle/>
          <a:p>
            <a:pPr marL="0" indent="0" algn="just">
              <a:buNone/>
            </a:pPr>
            <a:r>
              <a:rPr lang="it-IT" sz="3500" dirty="0"/>
              <a:t>«Costituiscono vincoli alla potestà legislativa dello Stato e delle Regioni, ai sensi dell’articolo 117, primo comma, della Costituzione, quelli derivanti dalle norme di diritto internazionale generalmente riconosciute, di cui all’articolo 10 della Costituzione, da accordi di reciproca limitazione della sovranità, di cui all’articolo 11 della Costituzione, dall’ordinamento comunitario e dai trattati internazionali».</a:t>
            </a:r>
          </a:p>
        </p:txBody>
      </p:sp>
    </p:spTree>
    <p:extLst>
      <p:ext uri="{BB962C8B-B14F-4D97-AF65-F5344CB8AC3E}">
        <p14:creationId xmlns:p14="http://schemas.microsoft.com/office/powerpoint/2010/main" val="2201114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57A35-9554-D244-ABED-2EC3414111E9}"/>
              </a:ext>
            </a:extLst>
          </p:cNvPr>
          <p:cNvSpPr>
            <a:spLocks noGrp="1"/>
          </p:cNvSpPr>
          <p:nvPr>
            <p:ph type="title"/>
          </p:nvPr>
        </p:nvSpPr>
        <p:spPr/>
        <p:txBody>
          <a:bodyPr/>
          <a:lstStyle/>
          <a:p>
            <a:r>
              <a:rPr lang="it-IT" dirty="0"/>
              <a:t>Norme inespresse (1)</a:t>
            </a:r>
          </a:p>
        </p:txBody>
      </p:sp>
      <p:sp>
        <p:nvSpPr>
          <p:cNvPr id="3" name="Segnaposto contenuto 2">
            <a:extLst>
              <a:ext uri="{FF2B5EF4-FFF2-40B4-BE49-F238E27FC236}">
                <a16:creationId xmlns:a16="http://schemas.microsoft.com/office/drawing/2014/main" id="{C2862ACC-BDF8-AF45-AA88-B61F74EF43A6}"/>
              </a:ext>
            </a:extLst>
          </p:cNvPr>
          <p:cNvSpPr>
            <a:spLocks noGrp="1"/>
          </p:cNvSpPr>
          <p:nvPr>
            <p:ph idx="1"/>
          </p:nvPr>
        </p:nvSpPr>
        <p:spPr/>
        <p:txBody>
          <a:bodyPr>
            <a:normAutofit/>
          </a:bodyPr>
          <a:lstStyle/>
          <a:p>
            <a:pPr marL="0" indent="0">
              <a:buNone/>
            </a:pPr>
            <a:endParaRPr lang="it-IT" sz="3000" dirty="0"/>
          </a:p>
          <a:p>
            <a:pPr marL="0" indent="0">
              <a:buNone/>
            </a:pPr>
            <a:r>
              <a:rPr lang="it-IT" sz="3000" dirty="0"/>
              <a:t>Art. 48 Cost.</a:t>
            </a:r>
          </a:p>
          <a:p>
            <a:pPr marL="0" indent="0">
              <a:buNone/>
            </a:pPr>
            <a:r>
              <a:rPr lang="it-IT" sz="3000" dirty="0"/>
              <a:t>«Sono elettori tutti i cittadini, uomini e donne, che hanno raggiunto la maggiore età».</a:t>
            </a:r>
          </a:p>
          <a:p>
            <a:pPr marL="0" indent="0">
              <a:buNone/>
            </a:pPr>
            <a:endParaRPr lang="it-IT" sz="3000" dirty="0"/>
          </a:p>
          <a:p>
            <a:pPr marL="0" indent="0">
              <a:buNone/>
            </a:pPr>
            <a:r>
              <a:rPr lang="it-IT" sz="3000" dirty="0"/>
              <a:t>Art. 2 c.c.</a:t>
            </a:r>
          </a:p>
          <a:p>
            <a:pPr marL="0" indent="0">
              <a:buNone/>
            </a:pPr>
            <a:r>
              <a:rPr lang="it-IT" sz="3000" dirty="0"/>
              <a:t>«La maggiore età è fissata al compimento del diciottesimo anno».</a:t>
            </a:r>
          </a:p>
        </p:txBody>
      </p:sp>
    </p:spTree>
    <p:extLst>
      <p:ext uri="{BB962C8B-B14F-4D97-AF65-F5344CB8AC3E}">
        <p14:creationId xmlns:p14="http://schemas.microsoft.com/office/powerpoint/2010/main" val="20883108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1049</TotalTime>
  <Words>2738</Words>
  <Application>Microsoft Macintosh PowerPoint</Application>
  <PresentationFormat>Widescreen</PresentationFormat>
  <Paragraphs>300</Paragraphs>
  <Slides>64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64</vt:i4>
      </vt:variant>
    </vt:vector>
  </HeadingPairs>
  <TitlesOfParts>
    <vt:vector size="69" baseType="lpstr">
      <vt:lpstr>Arial</vt:lpstr>
      <vt:lpstr>Calibri</vt:lpstr>
      <vt:lpstr>Calibri Light</vt:lpstr>
      <vt:lpstr>Wingdings</vt:lpstr>
      <vt:lpstr>Tema di Office</vt:lpstr>
      <vt:lpstr>Esempio di definizione stipulativa</vt:lpstr>
      <vt:lpstr>Modo indicativo negli enunciati prescrittivi</vt:lpstr>
      <vt:lpstr>Ambiguità</vt:lpstr>
      <vt:lpstr>Vaghezza</vt:lpstr>
      <vt:lpstr>Art. 1417 c.c.</vt:lpstr>
      <vt:lpstr>Art. 31, legge 352/1970</vt:lpstr>
      <vt:lpstr>Presentazione standard di PowerPoint</vt:lpstr>
      <vt:lpstr>Art. 1, legge 131/2003</vt:lpstr>
      <vt:lpstr>Norme inespresse (1)</vt:lpstr>
      <vt:lpstr>Norme inespresse (1)</vt:lpstr>
      <vt:lpstr>Norme inespresse (1)</vt:lpstr>
      <vt:lpstr>Norme inespresse (1)</vt:lpstr>
      <vt:lpstr>Norme inespresse (2)</vt:lpstr>
      <vt:lpstr>Norme inespresse (3)</vt:lpstr>
      <vt:lpstr>Norme inespresse (4)</vt:lpstr>
      <vt:lpstr>Norme di competenza</vt:lpstr>
      <vt:lpstr>Norme permissive</vt:lpstr>
      <vt:lpstr>Norme definitorie</vt:lpstr>
      <vt:lpstr>Norme di rinvio</vt:lpstr>
      <vt:lpstr>Norme sull’efficacia di norme</vt:lpstr>
      <vt:lpstr>Norme sui conflitti tra norme</vt:lpstr>
      <vt:lpstr>Norme abrogatrici, interpretative</vt:lpstr>
      <vt:lpstr>Interpretazione in astratto</vt:lpstr>
      <vt:lpstr>Interpretazione in concreto</vt:lpstr>
      <vt:lpstr>Interpretazione cognitiva</vt:lpstr>
      <vt:lpstr>Interpretazione creativa</vt:lpstr>
      <vt:lpstr>Costruzione giuridica</vt:lpstr>
      <vt:lpstr>Art. 31, legge 352/1970 (ambiguità)</vt:lpstr>
      <vt:lpstr>Presentazione standard di PowerPoint</vt:lpstr>
      <vt:lpstr>Art. 38, legge 352/1970 (complessità)</vt:lpstr>
      <vt:lpstr>Art. 87 c. 10 Cost. (implicazione)</vt:lpstr>
      <vt:lpstr>Esempio di defettibilità</vt:lpstr>
      <vt:lpstr>Esempi di vaghezza</vt:lpstr>
      <vt:lpstr>Esempi di vaghezza</vt:lpstr>
      <vt:lpstr>Tecniche di interpretazione giuridica (per la selezione di norme espresse)</vt:lpstr>
      <vt:lpstr>Problema di implicazione</vt:lpstr>
      <vt:lpstr>Soluzioni</vt:lpstr>
      <vt:lpstr>Tecniche di riduzione della vaghezza</vt:lpstr>
      <vt:lpstr>Tecniche di riduzione della vaghezza (argomenti)</vt:lpstr>
      <vt:lpstr>Presentazione standard di PowerPoint</vt:lpstr>
      <vt:lpstr>Tecniche di riduzione della vaghezza (argomenti)</vt:lpstr>
      <vt:lpstr>Tecniche di costruzione giuridica</vt:lpstr>
      <vt:lpstr>Tecniche di costruzione giuridica</vt:lpstr>
      <vt:lpstr>Tecniche di costruzione giuridica</vt:lpstr>
      <vt:lpstr>Interpretazione restrittiva e dissociazione</vt:lpstr>
      <vt:lpstr>Tecniche di costruzione giuridica</vt:lpstr>
      <vt:lpstr>Tecniche di costruzione giuridica</vt:lpstr>
      <vt:lpstr>Tecniche di costruzione giuridica</vt:lpstr>
      <vt:lpstr>Concretizzazione di un principio</vt:lpstr>
      <vt:lpstr>Concretizzazione di un principio</vt:lpstr>
      <vt:lpstr>Presentazione standard di PowerPoint</vt:lpstr>
      <vt:lpstr>Presentazione standard di PowerPoint</vt:lpstr>
      <vt:lpstr>Costituzione tedesca</vt:lpstr>
      <vt:lpstr>Kelsen (1928)</vt:lpstr>
      <vt:lpstr>Concretizzazione di un principio</vt:lpstr>
      <vt:lpstr>Concretizzazione di un principio</vt:lpstr>
      <vt:lpstr>Art. 101 c. 2 Cost.</vt:lpstr>
      <vt:lpstr>Applicazione della costituzione</vt:lpstr>
      <vt:lpstr>Interpretazione adeguatrice</vt:lpstr>
      <vt:lpstr>Presentazione standard di PowerPoint</vt:lpstr>
      <vt:lpstr>Drittwirkung</vt:lpstr>
      <vt:lpstr>I giudici creano diritto</vt:lpstr>
      <vt:lpstr>Tesi alternativa: creazione del diritto</vt:lpstr>
      <vt:lpstr>Tesi alternativa: produzione del diritto</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Adriano Zambon</dc:creator>
  <cp:lastModifiedBy>Utente di Microsoft Office</cp:lastModifiedBy>
  <cp:revision>172</cp:revision>
  <dcterms:created xsi:type="dcterms:W3CDTF">2016-09-30T18:46:05Z</dcterms:created>
  <dcterms:modified xsi:type="dcterms:W3CDTF">2018-12-04T09:45:21Z</dcterms:modified>
</cp:coreProperties>
</file>