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9" r:id="rId4"/>
    <p:sldId id="340" r:id="rId5"/>
    <p:sldId id="293" r:id="rId6"/>
    <p:sldId id="292" r:id="rId7"/>
    <p:sldId id="294" r:id="rId8"/>
    <p:sldId id="295" r:id="rId9"/>
    <p:sldId id="298" r:id="rId10"/>
    <p:sldId id="300" r:id="rId11"/>
    <p:sldId id="301" r:id="rId12"/>
    <p:sldId id="302" r:id="rId13"/>
    <p:sldId id="331" r:id="rId14"/>
    <p:sldId id="338" r:id="rId15"/>
    <p:sldId id="339" r:id="rId16"/>
    <p:sldId id="337" r:id="rId17"/>
    <p:sldId id="333" r:id="rId18"/>
    <p:sldId id="304" r:id="rId19"/>
    <p:sldId id="341" r:id="rId20"/>
    <p:sldId id="303" r:id="rId21"/>
    <p:sldId id="306" r:id="rId22"/>
    <p:sldId id="342" r:id="rId23"/>
    <p:sldId id="343" r:id="rId24"/>
    <p:sldId id="344" r:id="rId25"/>
    <p:sldId id="345" r:id="rId26"/>
    <p:sldId id="307" r:id="rId27"/>
    <p:sldId id="334" r:id="rId28"/>
    <p:sldId id="309" r:id="rId29"/>
    <p:sldId id="310" r:id="rId30"/>
    <p:sldId id="311" r:id="rId31"/>
    <p:sldId id="312" r:id="rId32"/>
    <p:sldId id="314" r:id="rId33"/>
    <p:sldId id="313" r:id="rId34"/>
    <p:sldId id="335" r:id="rId35"/>
    <p:sldId id="315" r:id="rId36"/>
    <p:sldId id="316" r:id="rId37"/>
    <p:sldId id="319" r:id="rId38"/>
    <p:sldId id="318" r:id="rId39"/>
    <p:sldId id="317" r:id="rId40"/>
    <p:sldId id="322" r:id="rId41"/>
    <p:sldId id="320" r:id="rId42"/>
    <p:sldId id="324" r:id="rId43"/>
    <p:sldId id="323" r:id="rId44"/>
    <p:sldId id="327" r:id="rId45"/>
    <p:sldId id="325" r:id="rId46"/>
    <p:sldId id="330" r:id="rId47"/>
    <p:sldId id="328" r:id="rId48"/>
    <p:sldId id="329" r:id="rId49"/>
    <p:sldId id="326" r:id="rId50"/>
    <p:sldId id="346"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60" r:id="rId65"/>
    <p:sldId id="361" r:id="rId66"/>
    <p:sldId id="362" r:id="rId67"/>
    <p:sldId id="363" r:id="rId68"/>
    <p:sldId id="364" r:id="rId69"/>
    <p:sldId id="365" r:id="rId70"/>
    <p:sldId id="366" r:id="rId71"/>
    <p:sldId id="367" r:id="rId72"/>
    <p:sldId id="368" r:id="rId73"/>
    <p:sldId id="369" r:id="rId74"/>
    <p:sldId id="370" r:id="rId75"/>
    <p:sldId id="371" r:id="rId76"/>
    <p:sldId id="372" r:id="rId77"/>
    <p:sldId id="373" r:id="rId78"/>
    <p:sldId id="374" r:id="rId79"/>
    <p:sldId id="375" r:id="rId80"/>
    <p:sldId id="376" r:id="rId81"/>
    <p:sldId id="377" r:id="rId82"/>
    <p:sldId id="378" r:id="rId83"/>
    <p:sldId id="379" r:id="rId84"/>
    <p:sldId id="380" r:id="rId85"/>
    <p:sldId id="381" r:id="rId8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1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D8516BF-3536-4598-A015-BD7359ED0373}" type="datetimeFigureOut">
              <a:rPr lang="it-IT" smtClean="0"/>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5395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8516BF-3536-4598-A015-BD7359ED0373}" type="datetimeFigureOut">
              <a:rPr lang="it-IT" smtClean="0"/>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113639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8516BF-3536-4598-A015-BD7359ED0373}" type="datetimeFigureOut">
              <a:rPr lang="it-IT" smtClean="0"/>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72655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8516BF-3536-4598-A015-BD7359ED0373}" type="datetimeFigureOut">
              <a:rPr lang="it-IT" smtClean="0"/>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58024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D8516BF-3536-4598-A015-BD7359ED0373}" type="datetimeFigureOut">
              <a:rPr lang="it-IT" smtClean="0"/>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4075292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D8516BF-3536-4598-A015-BD7359ED0373}" type="datetimeFigureOut">
              <a:rPr lang="it-IT" smtClean="0"/>
              <a:t>21/02/2019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375798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D8516BF-3536-4598-A015-BD7359ED0373}" type="datetimeFigureOut">
              <a:rPr lang="it-IT" smtClean="0"/>
              <a:t>21/02/2019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27876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D8516BF-3536-4598-A015-BD7359ED0373}" type="datetimeFigureOut">
              <a:rPr lang="it-IT" smtClean="0"/>
              <a:t>21/02/2019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346958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8516BF-3536-4598-A015-BD7359ED0373}" type="datetimeFigureOut">
              <a:rPr lang="it-IT" smtClean="0"/>
              <a:t>21/02/2019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72165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D8516BF-3536-4598-A015-BD7359ED0373}" type="datetimeFigureOut">
              <a:rPr lang="it-IT" smtClean="0"/>
              <a:t>21/02/2019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178867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D8516BF-3536-4598-A015-BD7359ED0373}" type="datetimeFigureOut">
              <a:rPr lang="it-IT" smtClean="0"/>
              <a:t>21/02/2019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1694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516BF-3536-4598-A015-BD7359ED0373}" type="datetimeFigureOut">
              <a:rPr lang="it-IT" smtClean="0"/>
              <a:t>21/02/2019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8639C-2481-4178-883D-8217BBB3A4C4}" type="slidenum">
              <a:rPr lang="it-IT" smtClean="0"/>
              <a:t>‹N›</a:t>
            </a:fld>
            <a:endParaRPr lang="it-IT"/>
          </a:p>
        </p:txBody>
      </p:sp>
    </p:spTree>
    <p:extLst>
      <p:ext uri="{BB962C8B-B14F-4D97-AF65-F5344CB8AC3E}">
        <p14:creationId xmlns:p14="http://schemas.microsoft.com/office/powerpoint/2010/main" val="150088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eur-lex.europa.eu/LexUriServ/LexUriServ.do?uri=CELEX:32008L0099:IT:NO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rgbClr val="FF0000"/>
                </a:solidFill>
                <a:effectLst>
                  <a:outerShdw blurRad="38100" dist="38100" dir="2700000" algn="tl">
                    <a:srgbClr val="000000">
                      <a:alpha val="43137"/>
                    </a:srgbClr>
                  </a:outerShdw>
                </a:effectLst>
              </a:rPr>
              <a:t>Diritto dell’Ambiente</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326545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0" indent="0" algn="just">
              <a:buNone/>
            </a:pPr>
            <a:r>
              <a:rPr lang="it-IT" dirty="0"/>
              <a:t>Nel corso del Secolo XX, </a:t>
            </a:r>
            <a:r>
              <a:rPr lang="it-IT" b="1" dirty="0"/>
              <a:t>l’impatto della accresciuta popolazione umana e l’uso diffuso di nuove tecnologie </a:t>
            </a:r>
            <a:r>
              <a:rPr lang="it-IT" dirty="0"/>
              <a:t>assumono una rilevanza tale da rendere  progressivamente evidente, la necessità di una risposta organizzata. </a:t>
            </a:r>
          </a:p>
          <a:p>
            <a:pPr marL="0" indent="0" algn="just">
              <a:buNone/>
            </a:pPr>
            <a:endParaRPr lang="it-IT" dirty="0"/>
          </a:p>
          <a:p>
            <a:pPr marL="0" indent="0" algn="just">
              <a:buNone/>
            </a:pPr>
            <a:r>
              <a:rPr lang="it-IT" dirty="0"/>
              <a:t>Sono eventi che contraddistinguono il secolo appena trascorso:</a:t>
            </a:r>
          </a:p>
          <a:p>
            <a:pPr algn="just">
              <a:buFont typeface="Wingdings" panose="05000000000000000000" pitchFamily="2" charset="2"/>
              <a:buChar char="Ø"/>
            </a:pPr>
            <a:r>
              <a:rPr lang="it-IT" dirty="0"/>
              <a:t> Acqua ed energia a buon mercato.</a:t>
            </a:r>
          </a:p>
          <a:p>
            <a:pPr algn="just">
              <a:buFont typeface="Wingdings" panose="05000000000000000000" pitchFamily="2" charset="2"/>
              <a:buChar char="Ø"/>
            </a:pPr>
            <a:r>
              <a:rPr lang="it-IT" dirty="0"/>
              <a:t> Aumento della popolazione e, in generale, del benessere.</a:t>
            </a:r>
          </a:p>
          <a:p>
            <a:pPr algn="just">
              <a:buFont typeface="Wingdings" panose="05000000000000000000" pitchFamily="2" charset="2"/>
              <a:buChar char="Ø"/>
            </a:pPr>
            <a:r>
              <a:rPr lang="it-IT" dirty="0"/>
              <a:t> Inquinamento dell’aria, dell’acqua, del suolo.</a:t>
            </a:r>
          </a:p>
          <a:p>
            <a:pPr algn="just">
              <a:buFont typeface="Wingdings" panose="05000000000000000000" pitchFamily="2" charset="2"/>
              <a:buChar char="Ø"/>
            </a:pPr>
            <a:r>
              <a:rPr lang="it-IT" dirty="0"/>
              <a:t> Cambiamenti climatici.</a:t>
            </a:r>
          </a:p>
          <a:p>
            <a:endParaRPr lang="it-IT" dirty="0"/>
          </a:p>
        </p:txBody>
      </p:sp>
    </p:spTree>
    <p:extLst>
      <p:ext uri="{BB962C8B-B14F-4D97-AF65-F5344CB8AC3E}">
        <p14:creationId xmlns:p14="http://schemas.microsoft.com/office/powerpoint/2010/main" val="473280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a:t>La crescente sensibilità in materia ambientale, dettata soprattutto dallo sviluppo economico, tecnologico e demografico (cui è seguito un forte incremento delle problematiche ambientali) ha condotto a </a:t>
            </a:r>
            <a:r>
              <a:rPr lang="it-IT" b="1" dirty="0"/>
              <a:t>una sempre maggiore attenzione</a:t>
            </a:r>
            <a:r>
              <a:rPr lang="it-IT" dirty="0"/>
              <a:t> verso la tutela del bene ambiente. </a:t>
            </a:r>
          </a:p>
        </p:txBody>
      </p:sp>
    </p:spTree>
    <p:extLst>
      <p:ext uri="{BB962C8B-B14F-4D97-AF65-F5344CB8AC3E}">
        <p14:creationId xmlns:p14="http://schemas.microsoft.com/office/powerpoint/2010/main" val="118358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lnSpc>
                <a:spcPct val="90000"/>
              </a:lnSpc>
              <a:buFontTx/>
              <a:buNone/>
            </a:pPr>
            <a:r>
              <a:rPr lang="it-IT" altLang="it-IT" sz="2200" dirty="0"/>
              <a:t>Dopo aver considerato sino agli anni ’70 del XX secolo gli interessi ambientali come un gravoso fardello (in particolare per i costi economici e sociali che una efficace politica di tutela avrebbe comportato), gli Stati hanno riscoperto la </a:t>
            </a:r>
            <a:r>
              <a:rPr lang="it-IT" altLang="it-IT" sz="2200" dirty="0">
                <a:solidFill>
                  <a:srgbClr val="FF0000"/>
                </a:solidFill>
              </a:rPr>
              <a:t>centralità della questione ambientale</a:t>
            </a:r>
            <a:r>
              <a:rPr lang="it-IT" altLang="it-IT" sz="2200" dirty="0"/>
              <a:t>:</a:t>
            </a:r>
          </a:p>
          <a:p>
            <a:pPr marL="0" indent="0" algn="just">
              <a:lnSpc>
                <a:spcPct val="90000"/>
              </a:lnSpc>
              <a:buFontTx/>
              <a:buNone/>
            </a:pPr>
            <a:endParaRPr lang="it-IT" altLang="it-IT" sz="2200" dirty="0"/>
          </a:p>
          <a:p>
            <a:pPr marL="823913" lvl="1" algn="just">
              <a:lnSpc>
                <a:spcPct val="90000"/>
              </a:lnSpc>
              <a:buFont typeface="Wingdings" pitchFamily="2" charset="2"/>
              <a:buChar char="Ø"/>
            </a:pPr>
            <a:r>
              <a:rPr lang="it-IT" altLang="it-IT" sz="2200" dirty="0"/>
              <a:t>come </a:t>
            </a:r>
            <a:r>
              <a:rPr lang="it-IT" altLang="it-IT" sz="2200" u="sng" dirty="0"/>
              <a:t>obbligo</a:t>
            </a:r>
            <a:r>
              <a:rPr lang="it-IT" altLang="it-IT" sz="2200" dirty="0"/>
              <a:t> derivante da impegni comunitari;</a:t>
            </a:r>
          </a:p>
          <a:p>
            <a:pPr marL="823913" lvl="1" algn="just">
              <a:lnSpc>
                <a:spcPct val="90000"/>
              </a:lnSpc>
              <a:buFont typeface="Wingdings" pitchFamily="2" charset="2"/>
              <a:buChar char="Ø"/>
            </a:pPr>
            <a:r>
              <a:rPr lang="it-IT" altLang="it-IT" sz="2200" dirty="0"/>
              <a:t>come </a:t>
            </a:r>
            <a:r>
              <a:rPr lang="it-IT" altLang="it-IT" sz="2200" u="sng" dirty="0"/>
              <a:t>esigenza</a:t>
            </a:r>
            <a:r>
              <a:rPr lang="it-IT" altLang="it-IT" sz="2200" dirty="0"/>
              <a:t> di uniformità nazionale nelle tematiche produttive e sanitarie;</a:t>
            </a:r>
          </a:p>
          <a:p>
            <a:pPr marL="823913" lvl="1" algn="just">
              <a:lnSpc>
                <a:spcPct val="90000"/>
              </a:lnSpc>
              <a:buFont typeface="Wingdings" pitchFamily="2" charset="2"/>
              <a:buChar char="Ø"/>
            </a:pPr>
            <a:r>
              <a:rPr lang="it-IT" altLang="it-IT" sz="2200" dirty="0"/>
              <a:t>come </a:t>
            </a:r>
            <a:r>
              <a:rPr lang="it-IT" altLang="it-IT" sz="2200" u="sng" dirty="0"/>
              <a:t>necessità</a:t>
            </a:r>
            <a:r>
              <a:rPr lang="it-IT" altLang="it-IT" sz="2200" dirty="0"/>
              <a:t> di combattere gli inquinamenti secondo un approccio globale e sistemico.</a:t>
            </a:r>
          </a:p>
          <a:p>
            <a:pPr marL="0" indent="0">
              <a:buNone/>
            </a:pPr>
            <a:endParaRPr lang="it-IT" dirty="0"/>
          </a:p>
        </p:txBody>
      </p:sp>
    </p:spTree>
    <p:extLst>
      <p:ext uri="{BB962C8B-B14F-4D97-AF65-F5344CB8AC3E}">
        <p14:creationId xmlns:p14="http://schemas.microsoft.com/office/powerpoint/2010/main" val="141992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lnSpc>
                <a:spcPct val="90000"/>
              </a:lnSpc>
              <a:buFontTx/>
              <a:buNone/>
            </a:pPr>
            <a:r>
              <a:rPr lang="it-IT" altLang="it-IT" dirty="0"/>
              <a:t>L’evoluzione normativa, internazionale, comunitaria e nazionale, ha portato a concepire il diritto all'ambiente come </a:t>
            </a:r>
            <a:r>
              <a:rPr lang="it-IT" altLang="it-IT" u="sng" dirty="0"/>
              <a:t>diritto umano fondamentale</a:t>
            </a:r>
            <a:r>
              <a:rPr lang="it-IT" altLang="it-IT" dirty="0"/>
              <a:t> il cui esercizio è diretto a soddisfare esigenze primarie della vita dell'uomo e insieme come </a:t>
            </a:r>
            <a:r>
              <a:rPr lang="it-IT" altLang="it-IT" u="sng" dirty="0"/>
              <a:t>dovere del cittadino</a:t>
            </a:r>
            <a:r>
              <a:rPr lang="it-IT" altLang="it-IT" dirty="0"/>
              <a:t> di contribuire alla salvaguardia, al recupero e alla valorizzazione dell'ambiente.</a:t>
            </a:r>
          </a:p>
          <a:p>
            <a:pPr marL="0" indent="0" algn="just">
              <a:lnSpc>
                <a:spcPct val="90000"/>
              </a:lnSpc>
              <a:buFontTx/>
              <a:buNone/>
            </a:pPr>
            <a:endParaRPr lang="it-IT" altLang="it-IT" dirty="0"/>
          </a:p>
          <a:p>
            <a:pPr marL="0" indent="0">
              <a:buNone/>
            </a:pPr>
            <a:r>
              <a:rPr lang="it-IT" altLang="it-IT" dirty="0"/>
              <a:t>Il concetto di </a:t>
            </a:r>
            <a:r>
              <a:rPr lang="it-IT" altLang="it-IT" dirty="0">
                <a:solidFill>
                  <a:srgbClr val="FF0000"/>
                </a:solidFill>
              </a:rPr>
              <a:t>ambiente come attributo e diritto fondamentale di ogni persona umana</a:t>
            </a:r>
            <a:r>
              <a:rPr lang="it-IT" altLang="it-IT" dirty="0"/>
              <a:t>, si è via via sviluppato.</a:t>
            </a:r>
          </a:p>
          <a:p>
            <a:pPr marL="0" indent="0">
              <a:buNone/>
            </a:pPr>
            <a:endParaRPr lang="it-IT" altLang="it-IT" dirty="0"/>
          </a:p>
          <a:p>
            <a:pPr marL="0" indent="0">
              <a:buNone/>
            </a:pPr>
            <a:r>
              <a:rPr lang="it-IT" altLang="it-IT" dirty="0"/>
              <a:t>Fin dalla Conferenza delle Nazioni Unite di Stoccolma del 1972, </a:t>
            </a:r>
            <a:r>
              <a:rPr lang="it-IT" altLang="it-IT" dirty="0">
                <a:solidFill>
                  <a:srgbClr val="FF0000"/>
                </a:solidFill>
              </a:rPr>
              <a:t>l’ambiente</a:t>
            </a:r>
            <a:r>
              <a:rPr lang="it-IT" altLang="it-IT" dirty="0"/>
              <a:t> viene configurato </a:t>
            </a:r>
            <a:r>
              <a:rPr lang="it-IT" altLang="it-IT" dirty="0">
                <a:solidFill>
                  <a:srgbClr val="FF0000"/>
                </a:solidFill>
              </a:rPr>
              <a:t>come “diritto umano”.</a:t>
            </a:r>
          </a:p>
          <a:p>
            <a:pPr marL="0" indent="0" algn="just">
              <a:lnSpc>
                <a:spcPct val="90000"/>
              </a:lnSpc>
              <a:buFontTx/>
              <a:buNone/>
            </a:pPr>
            <a:endParaRPr lang="it-IT" altLang="it-IT" dirty="0"/>
          </a:p>
          <a:p>
            <a:pPr marL="0" indent="0" algn="just">
              <a:lnSpc>
                <a:spcPct val="90000"/>
              </a:lnSpc>
              <a:buFontTx/>
              <a:buNone/>
            </a:pPr>
            <a:endParaRPr lang="it-IT" altLang="it-IT" dirty="0"/>
          </a:p>
          <a:p>
            <a:pPr marL="0" indent="0" algn="just">
              <a:lnSpc>
                <a:spcPct val="90000"/>
              </a:lnSpc>
              <a:buFontTx/>
              <a:buNone/>
            </a:pPr>
            <a:endParaRPr lang="it-IT" altLang="it-IT" dirty="0">
              <a:solidFill>
                <a:srgbClr val="FF0000"/>
              </a:solidFill>
            </a:endParaRPr>
          </a:p>
          <a:p>
            <a:endParaRPr lang="it-IT" dirty="0"/>
          </a:p>
        </p:txBody>
      </p:sp>
    </p:spTree>
    <p:extLst>
      <p:ext uri="{BB962C8B-B14F-4D97-AF65-F5344CB8AC3E}">
        <p14:creationId xmlns:p14="http://schemas.microsoft.com/office/powerpoint/2010/main" val="465063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lnSpc>
                <a:spcPct val="90000"/>
              </a:lnSpc>
              <a:buFontTx/>
              <a:buNone/>
            </a:pPr>
            <a:r>
              <a:rPr lang="it-IT" altLang="it-IT" dirty="0"/>
              <a:t>Il diritto dell’ambiente è nato e si è sviluppato in tre tappe: </a:t>
            </a:r>
          </a:p>
          <a:p>
            <a:pPr marL="0" indent="0" algn="just">
              <a:lnSpc>
                <a:spcPct val="90000"/>
              </a:lnSpc>
              <a:buFontTx/>
              <a:buNone/>
            </a:pPr>
            <a:endParaRPr lang="it-IT" altLang="it-IT" dirty="0"/>
          </a:p>
          <a:p>
            <a:pPr marL="0" indent="0" algn="just">
              <a:lnSpc>
                <a:spcPct val="90000"/>
              </a:lnSpc>
              <a:buFontTx/>
              <a:buNone/>
            </a:pPr>
            <a:r>
              <a:rPr lang="it-IT" altLang="it-IT" dirty="0"/>
              <a:t>1 – il riconoscimento dell’ambiente in senso giuridico, meritevole di tutela;</a:t>
            </a:r>
          </a:p>
          <a:p>
            <a:pPr marL="0" indent="0" algn="just">
              <a:lnSpc>
                <a:spcPct val="90000"/>
              </a:lnSpc>
              <a:buFontTx/>
              <a:buNone/>
            </a:pPr>
            <a:r>
              <a:rPr lang="it-IT" altLang="it-IT" dirty="0"/>
              <a:t>2 – il riconoscimento dell’ambiente come diritto di ogni individuo e della collettività;</a:t>
            </a:r>
          </a:p>
          <a:p>
            <a:pPr marL="0" indent="0" algn="just">
              <a:lnSpc>
                <a:spcPct val="90000"/>
              </a:lnSpc>
              <a:buFontTx/>
              <a:buNone/>
            </a:pPr>
            <a:r>
              <a:rPr lang="it-IT" altLang="it-IT" dirty="0"/>
              <a:t>3 – la delimitazione e la regolamentazione di quei comportamenti in grado di produrre effetti sul bene ambiente. </a:t>
            </a:r>
          </a:p>
          <a:p>
            <a:pPr marL="0" indent="0" algn="just">
              <a:lnSpc>
                <a:spcPct val="90000"/>
              </a:lnSpc>
              <a:buFontTx/>
              <a:buNone/>
            </a:pPr>
            <a:endParaRPr lang="it-IT" altLang="it-IT" dirty="0">
              <a:solidFill>
                <a:srgbClr val="FF0000"/>
              </a:solidFill>
            </a:endParaRPr>
          </a:p>
          <a:p>
            <a:pPr marL="0" indent="0" algn="just">
              <a:lnSpc>
                <a:spcPct val="90000"/>
              </a:lnSpc>
              <a:buFontTx/>
              <a:buNone/>
            </a:pPr>
            <a:r>
              <a:rPr lang="it-IT" altLang="it-IT" dirty="0">
                <a:solidFill>
                  <a:srgbClr val="FF0000"/>
                </a:solidFill>
              </a:rPr>
              <a:t> </a:t>
            </a:r>
            <a:endParaRPr lang="it-IT" altLang="it-IT" dirty="0"/>
          </a:p>
          <a:p>
            <a:endParaRPr lang="it-IT" dirty="0"/>
          </a:p>
        </p:txBody>
      </p:sp>
    </p:spTree>
    <p:extLst>
      <p:ext uri="{BB962C8B-B14F-4D97-AF65-F5344CB8AC3E}">
        <p14:creationId xmlns:p14="http://schemas.microsoft.com/office/powerpoint/2010/main" val="3242343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539552" y="1700808"/>
            <a:ext cx="8229600" cy="4525963"/>
          </a:xfrm>
        </p:spPr>
        <p:txBody>
          <a:bodyPr>
            <a:normAutofit lnSpcReduction="10000"/>
          </a:bodyPr>
          <a:lstStyle/>
          <a:p>
            <a:pPr marL="0" indent="0" algn="just">
              <a:lnSpc>
                <a:spcPct val="90000"/>
              </a:lnSpc>
              <a:buFontTx/>
              <a:buNone/>
            </a:pPr>
            <a:r>
              <a:rPr lang="it-IT" altLang="it-IT" dirty="0"/>
              <a:t>L’ambiente è oggi tutelato dalla normativa come: </a:t>
            </a:r>
          </a:p>
          <a:p>
            <a:pPr marL="0" indent="0" algn="just">
              <a:lnSpc>
                <a:spcPct val="90000"/>
              </a:lnSpc>
              <a:buFontTx/>
              <a:buNone/>
            </a:pPr>
            <a:endParaRPr lang="it-IT" altLang="it-IT" dirty="0"/>
          </a:p>
          <a:p>
            <a:pPr algn="just">
              <a:lnSpc>
                <a:spcPct val="90000"/>
              </a:lnSpc>
              <a:buFontTx/>
              <a:buChar char="-"/>
            </a:pPr>
            <a:r>
              <a:rPr lang="it-IT" altLang="it-IT" dirty="0">
                <a:solidFill>
                  <a:srgbClr val="FF0000"/>
                </a:solidFill>
              </a:rPr>
              <a:t>Risorsa da proteggere</a:t>
            </a:r>
            <a:r>
              <a:rPr lang="it-IT" altLang="it-IT" dirty="0"/>
              <a:t>, in modo compatibile con le esigenze di sviluppo economico/sociale</a:t>
            </a:r>
          </a:p>
          <a:p>
            <a:pPr algn="just">
              <a:lnSpc>
                <a:spcPct val="90000"/>
              </a:lnSpc>
              <a:buFontTx/>
              <a:buChar char="-"/>
            </a:pPr>
            <a:r>
              <a:rPr lang="it-IT" altLang="it-IT" dirty="0">
                <a:solidFill>
                  <a:srgbClr val="FF0000"/>
                </a:solidFill>
              </a:rPr>
              <a:t>Diritto fondamentale dell’uomo </a:t>
            </a:r>
            <a:r>
              <a:rPr lang="it-IT" altLang="it-IT" dirty="0"/>
              <a:t>(ambiente come salubrità ambientale)</a:t>
            </a:r>
          </a:p>
          <a:p>
            <a:pPr marL="0" indent="0" algn="just">
              <a:lnSpc>
                <a:spcPct val="90000"/>
              </a:lnSpc>
              <a:buFontTx/>
              <a:buNone/>
            </a:pPr>
            <a:endParaRPr lang="it-IT" altLang="it-IT" dirty="0">
              <a:solidFill>
                <a:srgbClr val="FF0000"/>
              </a:solidFill>
            </a:endParaRPr>
          </a:p>
          <a:p>
            <a:pPr marL="0" indent="0" algn="just">
              <a:lnSpc>
                <a:spcPct val="90000"/>
              </a:lnSpc>
              <a:buFontTx/>
              <a:buNone/>
            </a:pPr>
            <a:r>
              <a:rPr lang="it-IT" altLang="it-IT" dirty="0">
                <a:solidFill>
                  <a:srgbClr val="FF0000"/>
                </a:solidFill>
              </a:rPr>
              <a:t> </a:t>
            </a:r>
            <a:endParaRPr lang="it-IT" altLang="it-IT" dirty="0"/>
          </a:p>
          <a:p>
            <a:endParaRPr lang="it-IT" dirty="0"/>
          </a:p>
        </p:txBody>
      </p:sp>
    </p:spTree>
    <p:extLst>
      <p:ext uri="{BB962C8B-B14F-4D97-AF65-F5344CB8AC3E}">
        <p14:creationId xmlns:p14="http://schemas.microsoft.com/office/powerpoint/2010/main" val="3910960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a:bodyPr>
          <a:lstStyle/>
          <a:p>
            <a:pPr marL="0" indent="0">
              <a:lnSpc>
                <a:spcPct val="80000"/>
              </a:lnSpc>
              <a:buNone/>
            </a:pPr>
            <a:r>
              <a:rPr lang="it-IT" altLang="it-IT" dirty="0"/>
              <a:t>Oggi il Diritto dell’ambiente ha l’obiettivo di: </a:t>
            </a:r>
          </a:p>
          <a:p>
            <a:pPr marL="0" indent="0" algn="just">
              <a:lnSpc>
                <a:spcPct val="80000"/>
              </a:lnSpc>
              <a:buNone/>
            </a:pPr>
            <a:endParaRPr lang="it-IT" altLang="it-IT" dirty="0"/>
          </a:p>
          <a:p>
            <a:pPr marL="609600" indent="-609600" algn="just">
              <a:lnSpc>
                <a:spcPct val="80000"/>
              </a:lnSpc>
            </a:pPr>
            <a:r>
              <a:rPr lang="it-IT" altLang="it-IT" dirty="0"/>
              <a:t>Tutelare, proteggere e salvaguardare l’ambiente;</a:t>
            </a:r>
          </a:p>
          <a:p>
            <a:pPr marL="609600" indent="-609600" algn="just">
              <a:lnSpc>
                <a:spcPct val="80000"/>
              </a:lnSpc>
            </a:pPr>
            <a:r>
              <a:rPr lang="it-IT" altLang="it-IT" dirty="0"/>
              <a:t>Regolare lo sviluppo economico e sociale in modo «compatibile» con l’ambiente;</a:t>
            </a:r>
          </a:p>
          <a:p>
            <a:pPr marL="609600" indent="-609600" algn="just">
              <a:lnSpc>
                <a:spcPct val="80000"/>
              </a:lnSpc>
            </a:pPr>
            <a:r>
              <a:rPr lang="it-IT" altLang="it-IT" dirty="0"/>
              <a:t>Disincentivare e reprimere danni al bene ambiente.</a:t>
            </a:r>
          </a:p>
          <a:p>
            <a:pPr marL="609600" indent="-609600" algn="just">
              <a:lnSpc>
                <a:spcPct val="80000"/>
              </a:lnSpc>
            </a:pPr>
            <a:r>
              <a:rPr lang="it-IT" altLang="it-IT" dirty="0"/>
              <a:t>Incentivare e premiare i comportamenti più diligenti. </a:t>
            </a:r>
          </a:p>
          <a:p>
            <a:pPr marL="0" indent="0" algn="just">
              <a:lnSpc>
                <a:spcPct val="90000"/>
              </a:lnSpc>
              <a:buFontTx/>
              <a:buNone/>
            </a:pPr>
            <a:endParaRPr lang="it-IT" altLang="it-IT" dirty="0">
              <a:solidFill>
                <a:srgbClr val="FF0000"/>
              </a:solidFill>
            </a:endParaRPr>
          </a:p>
          <a:p>
            <a:endParaRPr lang="it-IT" dirty="0"/>
          </a:p>
        </p:txBody>
      </p:sp>
    </p:spTree>
    <p:extLst>
      <p:ext uri="{BB962C8B-B14F-4D97-AF65-F5344CB8AC3E}">
        <p14:creationId xmlns:p14="http://schemas.microsoft.com/office/powerpoint/2010/main" val="444964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082354"/>
          </a:xfrm>
        </p:spPr>
        <p:txBody>
          <a:bodyPr>
            <a:normAutofit/>
          </a:bodyPr>
          <a:lstStyle/>
          <a:p>
            <a:r>
              <a:rPr lang="it-IT" dirty="0">
                <a:solidFill>
                  <a:srgbClr val="FF0000"/>
                </a:solidFill>
                <a:effectLst>
                  <a:outerShdw blurRad="38100" dist="38100" dir="2700000" algn="tl">
                    <a:srgbClr val="000000">
                      <a:alpha val="43137"/>
                    </a:srgbClr>
                  </a:outerShdw>
                </a:effectLst>
              </a:rPr>
              <a:t>Fonti normative</a:t>
            </a:r>
            <a:endParaRPr lang="it-IT" dirty="0"/>
          </a:p>
        </p:txBody>
      </p:sp>
      <p:sp>
        <p:nvSpPr>
          <p:cNvPr id="3" name="Segnaposto contenuto 2"/>
          <p:cNvSpPr>
            <a:spLocks noGrp="1"/>
          </p:cNvSpPr>
          <p:nvPr>
            <p:ph idx="1"/>
          </p:nvPr>
        </p:nvSpPr>
        <p:spPr>
          <a:xfrm>
            <a:off x="457200" y="4005064"/>
            <a:ext cx="8229600" cy="2121099"/>
          </a:xfrm>
        </p:spPr>
        <p:txBody>
          <a:bodyPr/>
          <a:lstStyle/>
          <a:p>
            <a:pPr marL="0" indent="0">
              <a:buNone/>
            </a:pPr>
            <a:endParaRPr lang="it-IT" altLang="it-IT" dirty="0"/>
          </a:p>
          <a:p>
            <a:pPr marL="0" indent="0">
              <a:buNone/>
            </a:pPr>
            <a:endParaRPr lang="it-IT" dirty="0"/>
          </a:p>
        </p:txBody>
      </p:sp>
    </p:spTree>
    <p:extLst>
      <p:ext uri="{BB962C8B-B14F-4D97-AF65-F5344CB8AC3E}">
        <p14:creationId xmlns:p14="http://schemas.microsoft.com/office/powerpoint/2010/main" val="3175486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pPr marL="0" indent="0" algn="just">
              <a:buNone/>
            </a:pPr>
            <a:r>
              <a:rPr lang="it-IT" dirty="0"/>
              <a:t>Sono stati elaborati in sede internazionale i fondamentali principi che ancora oggi ispirano il diritto dell’ambiente: </a:t>
            </a:r>
          </a:p>
          <a:p>
            <a:pPr marL="0" indent="0" algn="just">
              <a:buNone/>
            </a:pPr>
            <a:endParaRPr lang="it-IT" dirty="0"/>
          </a:p>
          <a:p>
            <a:pPr algn="just">
              <a:buFontTx/>
              <a:buChar char="-"/>
            </a:pPr>
            <a:r>
              <a:rPr lang="it-IT" dirty="0"/>
              <a:t>Il principio dello </a:t>
            </a:r>
            <a:r>
              <a:rPr lang="it-IT" dirty="0">
                <a:solidFill>
                  <a:srgbClr val="FF0000"/>
                </a:solidFill>
              </a:rPr>
              <a:t>sviluppo sostenibile </a:t>
            </a:r>
            <a:r>
              <a:rPr lang="it-IT" dirty="0"/>
              <a:t>(uno sviluppo che risponde alle esigenze del presente senza compromettere la capacità delle generazioni future di soddisfare le proprie)</a:t>
            </a:r>
          </a:p>
          <a:p>
            <a:pPr algn="just">
              <a:buFontTx/>
              <a:buChar char="-"/>
            </a:pPr>
            <a:endParaRPr lang="it-IT" dirty="0"/>
          </a:p>
          <a:p>
            <a:pPr algn="just">
              <a:buFontTx/>
              <a:buChar char="-"/>
            </a:pPr>
            <a:r>
              <a:rPr lang="it-IT" dirty="0"/>
              <a:t>Il principio di </a:t>
            </a:r>
            <a:r>
              <a:rPr lang="it-IT" dirty="0">
                <a:solidFill>
                  <a:srgbClr val="FF0000"/>
                </a:solidFill>
              </a:rPr>
              <a:t>precauzione</a:t>
            </a:r>
            <a:r>
              <a:rPr lang="it-IT" dirty="0"/>
              <a:t> (reagire rapidamente di fronte a un possibile pericolo)</a:t>
            </a:r>
          </a:p>
          <a:p>
            <a:pPr algn="just">
              <a:buFontTx/>
              <a:buChar char="-"/>
            </a:pPr>
            <a:endParaRPr lang="it-IT" dirty="0"/>
          </a:p>
          <a:p>
            <a:pPr marL="0" indent="0" algn="just">
              <a:buNone/>
            </a:pPr>
            <a:r>
              <a:rPr lang="it-IT" dirty="0"/>
              <a:t>-  Il principio «</a:t>
            </a:r>
            <a:r>
              <a:rPr lang="it-IT" dirty="0">
                <a:solidFill>
                  <a:srgbClr val="FF0000"/>
                </a:solidFill>
              </a:rPr>
              <a:t>chi inquina paga</a:t>
            </a:r>
            <a:r>
              <a:rPr lang="it-IT" dirty="0"/>
              <a:t>»</a:t>
            </a:r>
          </a:p>
        </p:txBody>
      </p:sp>
    </p:spTree>
    <p:extLst>
      <p:ext uri="{BB962C8B-B14F-4D97-AF65-F5344CB8AC3E}">
        <p14:creationId xmlns:p14="http://schemas.microsoft.com/office/powerpoint/2010/main" val="4035571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None/>
            </a:pPr>
            <a:endParaRPr lang="it-IT" altLang="it-IT" sz="2400" kern="0" dirty="0">
              <a:solidFill>
                <a:srgbClr val="000000"/>
              </a:solidFill>
            </a:endParaRPr>
          </a:p>
          <a:p>
            <a:pPr marL="0" lvl="0" indent="0" algn="just" fontAlgn="base">
              <a:lnSpc>
                <a:spcPct val="80000"/>
              </a:lnSpc>
              <a:spcAft>
                <a:spcPct val="0"/>
              </a:spcAft>
              <a:buNone/>
            </a:pPr>
            <a:r>
              <a:rPr lang="it-IT" altLang="it-IT" sz="2400" kern="0" dirty="0">
                <a:solidFill>
                  <a:srgbClr val="000000"/>
                </a:solidFill>
              </a:rPr>
              <a:t>Il primo campo nel quale si è sviluppata la cooperazione internazionale in difesa dell’ambiente è stato quello dell’</a:t>
            </a:r>
            <a:r>
              <a:rPr lang="it-IT" altLang="it-IT" sz="2400" kern="0" dirty="0">
                <a:solidFill>
                  <a:srgbClr val="FF0000"/>
                </a:solidFill>
              </a:rPr>
              <a:t>inquinamento marino da idrocarburi</a:t>
            </a:r>
            <a:r>
              <a:rPr lang="it-IT" altLang="it-IT" sz="2400" kern="0" dirty="0">
                <a:solidFill>
                  <a:srgbClr val="000000"/>
                </a:solidFill>
              </a:rPr>
              <a:t>. </a:t>
            </a:r>
          </a:p>
          <a:p>
            <a:pPr marL="0" lvl="0" indent="0" algn="just" fontAlgn="base">
              <a:lnSpc>
                <a:spcPct val="80000"/>
              </a:lnSpc>
              <a:spcAft>
                <a:spcPct val="0"/>
              </a:spcAft>
              <a:buNone/>
            </a:pPr>
            <a:endParaRPr lang="it-IT" altLang="it-IT" sz="2400" kern="0" dirty="0">
              <a:solidFill>
                <a:srgbClr val="000000"/>
              </a:solidFill>
            </a:endParaRPr>
          </a:p>
          <a:p>
            <a:pPr marL="0" lvl="0" indent="0" algn="just" fontAlgn="base">
              <a:lnSpc>
                <a:spcPct val="80000"/>
              </a:lnSpc>
              <a:spcAft>
                <a:spcPct val="0"/>
              </a:spcAft>
              <a:buNone/>
            </a:pPr>
            <a:r>
              <a:rPr lang="it-IT" altLang="it-IT" sz="2400" kern="0" dirty="0">
                <a:solidFill>
                  <a:srgbClr val="000000"/>
                </a:solidFill>
              </a:rPr>
              <a:t>Il </a:t>
            </a:r>
            <a:r>
              <a:rPr lang="it-IT" altLang="it-IT" sz="2400" u="sng" kern="0" dirty="0">
                <a:solidFill>
                  <a:srgbClr val="000000"/>
                </a:solidFill>
              </a:rPr>
              <a:t>traffico di petroliere</a:t>
            </a:r>
            <a:r>
              <a:rPr lang="it-IT" altLang="it-IT" sz="2400" kern="0" dirty="0">
                <a:solidFill>
                  <a:srgbClr val="000000"/>
                </a:solidFill>
              </a:rPr>
              <a:t> fu il primo fenomeno ad attirare l’impegno degli Stati per l’adozione di misure comuni, attraverso la sottoscrizione di </a:t>
            </a:r>
            <a:r>
              <a:rPr lang="it-IT" altLang="it-IT" sz="2400" u="sng" kern="0" dirty="0">
                <a:solidFill>
                  <a:srgbClr val="000000"/>
                </a:solidFill>
              </a:rPr>
              <a:t>trattati internazionali</a:t>
            </a:r>
            <a:r>
              <a:rPr lang="it-IT" altLang="it-IT" sz="2400" kern="0" dirty="0">
                <a:solidFill>
                  <a:srgbClr val="000000"/>
                </a:solidFill>
              </a:rPr>
              <a:t>.</a:t>
            </a:r>
          </a:p>
          <a:p>
            <a:pPr marL="0" lvl="0" indent="0" algn="just" fontAlgn="base">
              <a:lnSpc>
                <a:spcPct val="80000"/>
              </a:lnSpc>
              <a:spcAft>
                <a:spcPct val="0"/>
              </a:spcAft>
              <a:buNone/>
            </a:pPr>
            <a:endParaRPr lang="it-IT" altLang="it-IT" sz="2400" kern="0" dirty="0">
              <a:solidFill>
                <a:srgbClr val="000000"/>
              </a:solidFill>
            </a:endParaRPr>
          </a:p>
          <a:p>
            <a:pPr marL="0" lvl="0" indent="0" algn="just" fontAlgn="base">
              <a:lnSpc>
                <a:spcPct val="80000"/>
              </a:lnSpc>
              <a:spcAft>
                <a:spcPct val="0"/>
              </a:spcAft>
              <a:buNone/>
            </a:pPr>
            <a:r>
              <a:rPr lang="it-IT" altLang="it-IT" sz="2400" kern="0" dirty="0">
                <a:solidFill>
                  <a:srgbClr val="000000"/>
                </a:solidFill>
              </a:rPr>
              <a:t>Il diritto internazionale dell’ambiente ha tratto la sua origine dalla necessità di risolvere questioni di </a:t>
            </a:r>
            <a:r>
              <a:rPr lang="it-IT" altLang="it-IT" sz="2400" u="sng" kern="0" dirty="0">
                <a:solidFill>
                  <a:srgbClr val="000000"/>
                </a:solidFill>
              </a:rPr>
              <a:t>inquinamento transfrontaliero</a:t>
            </a:r>
            <a:r>
              <a:rPr lang="it-IT" altLang="it-IT" sz="2400" kern="0" dirty="0">
                <a:solidFill>
                  <a:srgbClr val="000000"/>
                </a:solidFill>
              </a:rPr>
              <a:t>.</a:t>
            </a:r>
          </a:p>
          <a:p>
            <a:pPr marL="0" lvl="0" indent="0" algn="just" fontAlgn="base">
              <a:lnSpc>
                <a:spcPct val="80000"/>
              </a:lnSpc>
              <a:spcAft>
                <a:spcPct val="0"/>
              </a:spcAft>
              <a:buNone/>
            </a:pPr>
            <a:endParaRPr lang="it-IT" altLang="it-IT" sz="2400" kern="0" dirty="0">
              <a:solidFill>
                <a:srgbClr val="000000"/>
              </a:solidFill>
              <a:latin typeface="Arial"/>
            </a:endParaRPr>
          </a:p>
          <a:p>
            <a:pPr marL="0" lvl="0" indent="0" algn="just" fontAlgn="base">
              <a:lnSpc>
                <a:spcPct val="80000"/>
              </a:lnSpc>
              <a:spcAft>
                <a:spcPct val="0"/>
              </a:spcAft>
              <a:buNone/>
            </a:pPr>
            <a:endParaRPr lang="it-IT" altLang="it-IT" sz="2400" kern="0" dirty="0">
              <a:solidFill>
                <a:srgbClr val="000000"/>
              </a:solidFill>
              <a:latin typeface="Arial"/>
            </a:endParaRPr>
          </a:p>
          <a:p>
            <a:pPr marL="0" indent="0">
              <a:buNone/>
            </a:pPr>
            <a:endParaRPr lang="it-IT" sz="2400" dirty="0"/>
          </a:p>
        </p:txBody>
      </p:sp>
    </p:spTree>
    <p:extLst>
      <p:ext uri="{BB962C8B-B14F-4D97-AF65-F5344CB8AC3E}">
        <p14:creationId xmlns:p14="http://schemas.microsoft.com/office/powerpoint/2010/main" val="269729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dell’Ambiente: obiettivi del corso</a:t>
            </a:r>
            <a:endParaRPr lang="it-IT" dirty="0"/>
          </a:p>
        </p:txBody>
      </p:sp>
      <p:sp>
        <p:nvSpPr>
          <p:cNvPr id="3" name="Segnaposto contenuto 2"/>
          <p:cNvSpPr>
            <a:spLocks noGrp="1"/>
          </p:cNvSpPr>
          <p:nvPr>
            <p:ph idx="1"/>
          </p:nvPr>
        </p:nvSpPr>
        <p:spPr>
          <a:xfrm>
            <a:off x="457200" y="1600200"/>
            <a:ext cx="8229600" cy="4925144"/>
          </a:xfrm>
        </p:spPr>
        <p:txBody>
          <a:bodyPr>
            <a:normAutofit fontScale="62500" lnSpcReduction="20000"/>
          </a:bodyPr>
          <a:lstStyle/>
          <a:p>
            <a:pPr algn="just"/>
            <a:r>
              <a:rPr lang="it-IT" sz="3400" dirty="0"/>
              <a:t>Le problematiche ambientali sono oggetto di ampia discussione nei diversi ambiti della vita sociale, economica e politica. </a:t>
            </a:r>
          </a:p>
          <a:p>
            <a:pPr marL="0" indent="0" algn="just">
              <a:buNone/>
            </a:pPr>
            <a:endParaRPr lang="it-IT" sz="3400" dirty="0"/>
          </a:p>
          <a:p>
            <a:pPr algn="just"/>
            <a:r>
              <a:rPr lang="it-IT" sz="3400" dirty="0"/>
              <a:t>Il rapporto tra Uomo e ambiente si è sviluppato nel tempo alternando conflitti e politiche di tutela ambientale indirizzate a perseguire, nel lungo periodo, la migliore qualità della vita. Oggi, la tutela dell’ambiente è da considerarsi non più vincolo allo sviluppo economico bensì opportunità per nuove aree di sviluppo e per diversi sentieri di evoluzione strategica. </a:t>
            </a:r>
          </a:p>
          <a:p>
            <a:pPr marL="0" indent="0" algn="just">
              <a:buNone/>
            </a:pPr>
            <a:endParaRPr lang="it-IT" sz="3400" dirty="0"/>
          </a:p>
          <a:p>
            <a:pPr algn="just"/>
            <a:r>
              <a:rPr lang="it-IT" sz="3400" dirty="0"/>
              <a:t>Il corso si propone di effettuare una ricognizione complessiva e ragionata del quadro internazionale, comunitario e nazionale in campo ambientale e inoltre di individuare, anche tramite l’approfondimento di casi pratici e della giurisprudenza, gli strumenti giuridici disponibili per la crescita sostenibile.</a:t>
            </a:r>
          </a:p>
          <a:p>
            <a:endParaRPr lang="it-IT" dirty="0"/>
          </a:p>
        </p:txBody>
      </p:sp>
    </p:spTree>
    <p:extLst>
      <p:ext uri="{BB962C8B-B14F-4D97-AF65-F5344CB8AC3E}">
        <p14:creationId xmlns:p14="http://schemas.microsoft.com/office/powerpoint/2010/main" val="2465239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algn="just">
              <a:lnSpc>
                <a:spcPct val="80000"/>
              </a:lnSpc>
              <a:buFontTx/>
              <a:buNone/>
            </a:pPr>
            <a:r>
              <a:rPr lang="it-IT" altLang="it-IT" sz="1800" dirty="0"/>
              <a:t>A scopi puramente esemplificativi, si possono individuare una serie di </a:t>
            </a:r>
            <a:r>
              <a:rPr lang="it-IT" altLang="it-IT" sz="1800" dirty="0">
                <a:solidFill>
                  <a:srgbClr val="FF0000"/>
                </a:solidFill>
              </a:rPr>
              <a:t>fasi dell’evoluzione del diritto internazionale dell’ambiente</a:t>
            </a:r>
            <a:r>
              <a:rPr lang="it-IT" altLang="it-IT" sz="1800" dirty="0"/>
              <a:t>, che nasce e si sviluppa in relazione all’estensione dei problemi ambientali – e dei relativi effetti – di natura globale.</a:t>
            </a:r>
          </a:p>
          <a:p>
            <a:pPr algn="just">
              <a:lnSpc>
                <a:spcPct val="80000"/>
              </a:lnSpc>
            </a:pPr>
            <a:endParaRPr lang="it-IT" altLang="it-IT" sz="1800" dirty="0"/>
          </a:p>
          <a:p>
            <a:pPr lvl="1" algn="just">
              <a:lnSpc>
                <a:spcPct val="80000"/>
              </a:lnSpc>
            </a:pPr>
            <a:r>
              <a:rPr lang="it-IT" altLang="it-IT" sz="1800" dirty="0"/>
              <a:t>Prima fase (fino al 1945): precede l’istituzione dell’Organizzazione delle Nazioni Unite  </a:t>
            </a:r>
          </a:p>
          <a:p>
            <a:pPr lvl="1" algn="just">
              <a:lnSpc>
                <a:spcPct val="80000"/>
              </a:lnSpc>
              <a:buFontTx/>
              <a:buNone/>
            </a:pPr>
            <a:endParaRPr lang="it-IT" altLang="it-IT" sz="1800" dirty="0"/>
          </a:p>
          <a:p>
            <a:pPr lvl="1" algn="just">
              <a:lnSpc>
                <a:spcPct val="80000"/>
              </a:lnSpc>
            </a:pPr>
            <a:r>
              <a:rPr lang="it-IT" altLang="it-IT" sz="1800" dirty="0"/>
              <a:t>Seconda fase (1945 - 1972): dalla istituzione dell’ONU e degli altri organismi e agenzie operanti a livello mondiale</a:t>
            </a:r>
          </a:p>
          <a:p>
            <a:pPr lvl="2" algn="just">
              <a:lnSpc>
                <a:spcPct val="80000"/>
              </a:lnSpc>
              <a:buClr>
                <a:srgbClr val="FAFD00"/>
              </a:buClr>
              <a:buSzPct val="150000"/>
              <a:buFont typeface="Symbol" pitchFamily="18" charset="2"/>
              <a:buChar char="ß"/>
            </a:pPr>
            <a:endParaRPr lang="it-IT" altLang="it-IT" sz="1800" dirty="0"/>
          </a:p>
          <a:p>
            <a:pPr lvl="1" algn="just">
              <a:lnSpc>
                <a:spcPct val="80000"/>
              </a:lnSpc>
            </a:pPr>
            <a:r>
              <a:rPr lang="it-IT" altLang="it-IT" sz="1800" dirty="0"/>
              <a:t>Terza fase (1972 - 1992): dalla Conferenza di Stoccolma (</a:t>
            </a:r>
            <a:r>
              <a:rPr lang="it-IT" altLang="it-IT" sz="1800" dirty="0" err="1"/>
              <a:t>Declaration</a:t>
            </a:r>
            <a:r>
              <a:rPr lang="it-IT" altLang="it-IT" sz="1800" dirty="0"/>
              <a:t> of the </a:t>
            </a:r>
            <a:r>
              <a:rPr lang="it-IT" altLang="it-IT" sz="1800" dirty="0" err="1"/>
              <a:t>United</a:t>
            </a:r>
            <a:r>
              <a:rPr lang="it-IT" altLang="it-IT" sz="1800" dirty="0"/>
              <a:t> Conference on the Human Environment) alla Conferenza di Rio</a:t>
            </a:r>
          </a:p>
          <a:p>
            <a:pPr lvl="1" algn="just">
              <a:lnSpc>
                <a:spcPct val="80000"/>
              </a:lnSpc>
            </a:pPr>
            <a:endParaRPr lang="it-IT" altLang="it-IT" sz="1800" dirty="0"/>
          </a:p>
          <a:p>
            <a:pPr lvl="1" algn="just">
              <a:lnSpc>
                <a:spcPct val="80000"/>
              </a:lnSpc>
            </a:pPr>
            <a:r>
              <a:rPr lang="it-IT" altLang="it-IT" sz="1800" dirty="0"/>
              <a:t>Quarta fase (1992 – 2002): dalla Dichiarazione di Rio (Rio </a:t>
            </a:r>
            <a:r>
              <a:rPr lang="it-IT" altLang="it-IT" sz="1800" dirty="0" err="1"/>
              <a:t>Declaration</a:t>
            </a:r>
            <a:r>
              <a:rPr lang="it-IT" altLang="it-IT" sz="1800" dirty="0"/>
              <a:t> on Environment and Development) alla Dichiarazione di Johannesburg</a:t>
            </a:r>
          </a:p>
          <a:p>
            <a:pPr lvl="1" algn="just">
              <a:lnSpc>
                <a:spcPct val="80000"/>
              </a:lnSpc>
            </a:pPr>
            <a:endParaRPr lang="it-IT" altLang="it-IT" sz="1800" dirty="0"/>
          </a:p>
          <a:p>
            <a:pPr lvl="1" algn="just">
              <a:lnSpc>
                <a:spcPct val="80000"/>
              </a:lnSpc>
            </a:pPr>
            <a:r>
              <a:rPr lang="it-IT" altLang="it-IT" sz="1800" dirty="0"/>
              <a:t>Quinta fase (2002 a oggi): dalla Dichiarazione di Johannesburg (Johannesburg </a:t>
            </a:r>
            <a:r>
              <a:rPr lang="it-IT" altLang="it-IT" sz="1800" dirty="0" err="1"/>
              <a:t>Declaration</a:t>
            </a:r>
            <a:r>
              <a:rPr lang="it-IT" altLang="it-IT" sz="1800" dirty="0"/>
              <a:t> on </a:t>
            </a:r>
            <a:r>
              <a:rPr lang="it-IT" altLang="it-IT" sz="1800" dirty="0" err="1"/>
              <a:t>Sustainable</a:t>
            </a:r>
            <a:r>
              <a:rPr lang="it-IT" altLang="it-IT" sz="1800" dirty="0"/>
              <a:t> Development</a:t>
            </a:r>
            <a:r>
              <a:rPr lang="it-IT" altLang="it-IT" sz="1400" dirty="0"/>
              <a:t>) </a:t>
            </a:r>
          </a:p>
          <a:p>
            <a:pPr marL="0" indent="0">
              <a:buNone/>
            </a:pPr>
            <a:endParaRPr lang="it-IT" dirty="0"/>
          </a:p>
        </p:txBody>
      </p:sp>
    </p:spTree>
    <p:extLst>
      <p:ext uri="{BB962C8B-B14F-4D97-AF65-F5344CB8AC3E}">
        <p14:creationId xmlns:p14="http://schemas.microsoft.com/office/powerpoint/2010/main" val="2046205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FontTx/>
              <a:buChar char="•"/>
            </a:pPr>
            <a:r>
              <a:rPr lang="it-IT" altLang="it-IT" sz="2800" kern="0" dirty="0">
                <a:solidFill>
                  <a:srgbClr val="000000"/>
                </a:solidFill>
                <a:latin typeface="Arial"/>
              </a:rPr>
              <a:t>Convenzione sull’alto mare, Ginevra 29 aprile 1958;</a:t>
            </a:r>
          </a:p>
          <a:p>
            <a:pPr marL="0" lvl="0" indent="0" algn="just" fontAlgn="base">
              <a:lnSpc>
                <a:spcPct val="80000"/>
              </a:lnSpc>
              <a:spcAft>
                <a:spcPct val="0"/>
              </a:spcAft>
              <a:buNone/>
            </a:pPr>
            <a:endParaRPr lang="it-IT" altLang="it-IT" sz="2800" kern="0" dirty="0">
              <a:solidFill>
                <a:srgbClr val="000000"/>
              </a:solidFill>
              <a:latin typeface="Arial"/>
            </a:endParaRPr>
          </a:p>
          <a:p>
            <a:pPr marL="0" lvl="0" indent="0" algn="just" fontAlgn="base">
              <a:lnSpc>
                <a:spcPct val="80000"/>
              </a:lnSpc>
              <a:spcAft>
                <a:spcPct val="0"/>
              </a:spcAft>
              <a:buFontTx/>
              <a:buChar char="•"/>
            </a:pPr>
            <a:r>
              <a:rPr lang="it-IT" altLang="it-IT" sz="2800" kern="0" dirty="0">
                <a:solidFill>
                  <a:srgbClr val="000000"/>
                </a:solidFill>
                <a:latin typeface="Arial"/>
              </a:rPr>
              <a:t> Trattato sull’utilizzazione e l’esplorazione dello spazio extra atmosferico, Londra-Mosca-Washington, 27 gennaio 1967;</a:t>
            </a:r>
          </a:p>
          <a:p>
            <a:pPr marL="0" lvl="0" indent="0" algn="just" fontAlgn="base">
              <a:lnSpc>
                <a:spcPct val="80000"/>
              </a:lnSpc>
              <a:spcAft>
                <a:spcPct val="0"/>
              </a:spcAft>
              <a:buFontTx/>
              <a:buChar char="•"/>
            </a:pPr>
            <a:endParaRPr lang="it-IT" altLang="it-IT" sz="2800" kern="0" dirty="0">
              <a:solidFill>
                <a:srgbClr val="000000"/>
              </a:solidFill>
              <a:latin typeface="Arial"/>
            </a:endParaRPr>
          </a:p>
          <a:p>
            <a:pPr marL="0" lvl="0" indent="0" algn="just" fontAlgn="base">
              <a:lnSpc>
                <a:spcPct val="80000"/>
              </a:lnSpc>
              <a:spcAft>
                <a:spcPct val="0"/>
              </a:spcAft>
              <a:buFontTx/>
              <a:buChar char="•"/>
            </a:pPr>
            <a:r>
              <a:rPr lang="it-IT" altLang="it-IT" sz="2800" kern="0" dirty="0">
                <a:solidFill>
                  <a:srgbClr val="000000"/>
                </a:solidFill>
                <a:latin typeface="Arial"/>
              </a:rPr>
              <a:t> Trattato antartico, Washington, 1 dicembre 1959;</a:t>
            </a:r>
          </a:p>
          <a:p>
            <a:pPr marL="0" indent="0">
              <a:buNone/>
            </a:pPr>
            <a:endParaRPr lang="it-IT" dirty="0"/>
          </a:p>
        </p:txBody>
      </p:sp>
    </p:spTree>
    <p:extLst>
      <p:ext uri="{BB962C8B-B14F-4D97-AF65-F5344CB8AC3E}">
        <p14:creationId xmlns:p14="http://schemas.microsoft.com/office/powerpoint/2010/main" val="4167930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10000"/>
          </a:bodyPr>
          <a:lstStyle/>
          <a:p>
            <a:pPr marL="0" indent="0" algn="just">
              <a:buNone/>
            </a:pPr>
            <a:r>
              <a:rPr lang="it-IT" dirty="0"/>
              <a:t>Nonostante ci fossero già stati trattati bilaterali e multilaterali che contenevano norme per la tutela dell’ambiente, la prima grande </a:t>
            </a:r>
            <a:r>
              <a:rPr lang="it-IT" b="1" dirty="0">
                <a:solidFill>
                  <a:srgbClr val="FF0000"/>
                </a:solidFill>
              </a:rPr>
              <a:t>conferenza</a:t>
            </a:r>
            <a:r>
              <a:rPr lang="it-IT" dirty="0"/>
              <a:t> «ambientale» internazionale, promossa dalle Nazioni Unite, è stata quella </a:t>
            </a:r>
            <a:r>
              <a:rPr lang="it-IT" b="1" dirty="0">
                <a:solidFill>
                  <a:srgbClr val="FF0000"/>
                </a:solidFill>
              </a:rPr>
              <a:t>di</a:t>
            </a:r>
            <a:r>
              <a:rPr lang="it-IT" dirty="0"/>
              <a:t> </a:t>
            </a:r>
            <a:r>
              <a:rPr lang="it-IT" b="1" dirty="0">
                <a:solidFill>
                  <a:srgbClr val="FF0000"/>
                </a:solidFill>
              </a:rPr>
              <a:t>Stoccolma sull’Ambiente Umano del 1972</a:t>
            </a:r>
            <a:r>
              <a:rPr lang="it-IT" dirty="0"/>
              <a:t>, che segna la nascita del diritto internazionale dell’ambiente. </a:t>
            </a:r>
          </a:p>
          <a:p>
            <a:pPr marL="0" indent="0" algn="just">
              <a:buNone/>
            </a:pPr>
            <a:endParaRPr lang="it-IT" dirty="0"/>
          </a:p>
          <a:p>
            <a:pPr marL="0" indent="0" algn="just">
              <a:buNone/>
            </a:pPr>
            <a:r>
              <a:rPr lang="it-IT" dirty="0"/>
              <a:t>Prima di allora, infatti, mancava probabilmente a livello internazionale la piena consapevolezza dell’esistenza di una crisi ambientale globale, che necessitava interventi coordinati da parte degli Stati.</a:t>
            </a:r>
          </a:p>
        </p:txBody>
      </p:sp>
    </p:spTree>
    <p:extLst>
      <p:ext uri="{BB962C8B-B14F-4D97-AF65-F5344CB8AC3E}">
        <p14:creationId xmlns:p14="http://schemas.microsoft.com/office/powerpoint/2010/main" val="1789276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marL="0" indent="0" algn="just">
              <a:buNone/>
            </a:pPr>
            <a:r>
              <a:rPr lang="it-IT" dirty="0"/>
              <a:t>Le </a:t>
            </a:r>
            <a:r>
              <a:rPr lang="it-IT" b="1" dirty="0">
                <a:solidFill>
                  <a:srgbClr val="FF0000"/>
                </a:solidFill>
              </a:rPr>
              <a:t>premesse</a:t>
            </a:r>
            <a:r>
              <a:rPr lang="it-IT" dirty="0"/>
              <a:t> alla Dichiarazione di Stoccolma sull’ambiente umano, 1972: </a:t>
            </a:r>
          </a:p>
          <a:p>
            <a:pPr marL="0" indent="0" algn="just">
              <a:buNone/>
            </a:pPr>
            <a:endParaRPr lang="it-IT" dirty="0"/>
          </a:p>
          <a:p>
            <a:pPr marL="0" indent="0" algn="just">
              <a:buNone/>
            </a:pPr>
            <a:r>
              <a:rPr lang="it-IT" dirty="0"/>
              <a:t>«</a:t>
            </a:r>
            <a:r>
              <a:rPr lang="it-IT" i="1" dirty="0"/>
              <a:t>La protezione ed il miglioramento dell'ambiente è una questione di capitale importanza che riguarda il benessere dei popoli e lo sviluppo economico del mondo intero; essa risponde all'urgente desiderio dei popoli di tutto il mondo e costituisce un dovere per tutti i governi</a:t>
            </a:r>
            <a:r>
              <a:rPr lang="it-IT" dirty="0"/>
              <a:t>».</a:t>
            </a:r>
          </a:p>
          <a:p>
            <a:pPr marL="0" indent="0" algn="just">
              <a:buNone/>
            </a:pPr>
            <a:r>
              <a:rPr lang="it-IT" dirty="0"/>
              <a:t>[…]</a:t>
            </a:r>
          </a:p>
          <a:p>
            <a:pPr marL="0" indent="0" algn="just">
              <a:buNone/>
            </a:pPr>
            <a:r>
              <a:rPr lang="it-IT" dirty="0"/>
              <a:t>«</a:t>
            </a:r>
            <a:r>
              <a:rPr lang="it-IT" i="1" dirty="0"/>
              <a:t>Siamo arrivati ad un punto della storia in cui dobbiamo regolare le nostre azioni verso il mondo intero, tenendo conto innanzitutto delle loro ripercussioni sull'ambiente. Per ignoranza o per negligenza possiamo causare danni considerevoli ed irreparabili all'ambiente terrestre da cui dipendono la nostra vita ed il nostro benessere. Viceversa, approfondendo le nostre conoscenze ed agendo più saggiamente, possiamo assicurare a noi stessi ed alla nostra posterità, condizioni di vita migliori in un ambiente più adatto ai bisogni ed alle aspirazioni dell'umanità</a:t>
            </a:r>
            <a:r>
              <a:rPr lang="it-IT" dirty="0"/>
              <a:t>».</a:t>
            </a:r>
          </a:p>
        </p:txBody>
      </p:sp>
    </p:spTree>
    <p:extLst>
      <p:ext uri="{BB962C8B-B14F-4D97-AF65-F5344CB8AC3E}">
        <p14:creationId xmlns:p14="http://schemas.microsoft.com/office/powerpoint/2010/main" val="4191546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fontScale="70000" lnSpcReduction="20000"/>
          </a:bodyPr>
          <a:lstStyle/>
          <a:p>
            <a:pPr marL="0" indent="0">
              <a:buNone/>
            </a:pPr>
            <a:r>
              <a:rPr lang="it-IT" dirty="0"/>
              <a:t>Sono 26 i </a:t>
            </a:r>
            <a:r>
              <a:rPr lang="it-IT" b="1" dirty="0">
                <a:solidFill>
                  <a:srgbClr val="FF0000"/>
                </a:solidFill>
              </a:rPr>
              <a:t>Principi</a:t>
            </a:r>
            <a:r>
              <a:rPr lang="it-IT" dirty="0"/>
              <a:t> della Dichiarazione di Stoccolma sull’ambiente umano, 1972: </a:t>
            </a:r>
          </a:p>
          <a:p>
            <a:pPr marL="0" indent="0">
              <a:buNone/>
            </a:pPr>
            <a:endParaRPr lang="it-IT" dirty="0"/>
          </a:p>
          <a:p>
            <a:pPr marL="0" indent="0">
              <a:buNone/>
            </a:pPr>
            <a:r>
              <a:rPr lang="it-IT" dirty="0"/>
              <a:t>1. «</a:t>
            </a:r>
            <a:r>
              <a:rPr lang="it-IT" i="1" dirty="0"/>
              <a:t>L'uomo ha un diritto fondamentale alla libertà, all'uguaglianza e a condizioni di vita soddisfacenti, in un ambiente che gli consenta di vivere nella dignità e nel benessere. Egli ha il dovere solenne di proteggere e migliorare l'ambiente a favore delle generazioni presenti e future</a:t>
            </a:r>
            <a:r>
              <a:rPr lang="it-IT" dirty="0"/>
              <a:t>».</a:t>
            </a:r>
          </a:p>
          <a:p>
            <a:pPr marL="0" indent="0">
              <a:buNone/>
            </a:pPr>
            <a:r>
              <a:rPr lang="it-IT" dirty="0"/>
              <a:t>[…]</a:t>
            </a:r>
          </a:p>
          <a:p>
            <a:pPr marL="0" indent="0">
              <a:buNone/>
            </a:pPr>
            <a:r>
              <a:rPr lang="it-IT" dirty="0"/>
              <a:t>21. «</a:t>
            </a:r>
            <a:r>
              <a:rPr lang="it-IT" i="1" dirty="0"/>
              <a:t>La Carta delle Nazioni Unite e i principi del diritto internazionale riconoscono agli Stati il diritto sovrano di sfruttare le risorse in loro possesso, secondo le loro politiche ambientali, ed il dovere di</a:t>
            </a:r>
          </a:p>
          <a:p>
            <a:pPr marL="0" indent="0">
              <a:buNone/>
            </a:pPr>
            <a:r>
              <a:rPr lang="it-IT" i="1" dirty="0"/>
              <a:t>impedire che le attività svolte entro la propria giurisdizione o sotto il proprio controllo non arrechino danni all'ambiente di altri Stati o a zone situate al di fuori dei limiti della loro giurisdizione nazionale</a:t>
            </a:r>
            <a:r>
              <a:rPr lang="it-IT" dirty="0"/>
              <a:t>».</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188550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a:latin typeface="+mj-lt"/>
              </a:rPr>
              <a:t>Altri atti importanti sono seguiti:</a:t>
            </a:r>
          </a:p>
          <a:p>
            <a:pPr marL="0" indent="0">
              <a:buNone/>
            </a:pPr>
            <a:endParaRPr lang="it-IT" dirty="0">
              <a:latin typeface="+mj-lt"/>
            </a:endParaRPr>
          </a:p>
          <a:p>
            <a:pPr marL="0" lvl="0" indent="0" algn="just" fontAlgn="base">
              <a:lnSpc>
                <a:spcPct val="80000"/>
              </a:lnSpc>
              <a:spcAft>
                <a:spcPct val="0"/>
              </a:spcAft>
              <a:buFontTx/>
              <a:buChar char="•"/>
            </a:pPr>
            <a:r>
              <a:rPr lang="it-IT" altLang="it-IT" sz="2800" kern="0" dirty="0">
                <a:solidFill>
                  <a:srgbClr val="000000"/>
                </a:solidFill>
                <a:latin typeface="+mj-lt"/>
              </a:rPr>
              <a:t>Conferenza sull’Ambiente delle Nazioni Unite, Rio de Janeiro, 14 giugno 1992;</a:t>
            </a:r>
          </a:p>
          <a:p>
            <a:pPr marL="0" lvl="0" indent="0" algn="just" fontAlgn="base">
              <a:lnSpc>
                <a:spcPct val="80000"/>
              </a:lnSpc>
              <a:spcAft>
                <a:spcPct val="0"/>
              </a:spcAft>
              <a:buFontTx/>
              <a:buChar char="•"/>
            </a:pPr>
            <a:r>
              <a:rPr lang="it-IT" altLang="it-IT" sz="2800" kern="0" dirty="0">
                <a:solidFill>
                  <a:srgbClr val="000000"/>
                </a:solidFill>
                <a:latin typeface="+mj-lt"/>
              </a:rPr>
              <a:t> Protocollo di Kyoto, 11 dicembre 1997;</a:t>
            </a:r>
          </a:p>
          <a:p>
            <a:pPr marL="0" lvl="0" indent="0" algn="just" fontAlgn="base">
              <a:lnSpc>
                <a:spcPct val="80000"/>
              </a:lnSpc>
              <a:spcAft>
                <a:spcPct val="0"/>
              </a:spcAft>
              <a:buFontTx/>
              <a:buChar char="•"/>
            </a:pPr>
            <a:r>
              <a:rPr lang="it-IT" altLang="it-IT" sz="2800" kern="0" dirty="0">
                <a:solidFill>
                  <a:srgbClr val="000000"/>
                </a:solidFill>
                <a:latin typeface="+mj-lt"/>
              </a:rPr>
              <a:t> Dichiarazione di Johannesburg sullo Sviluppo Sostenibile, 2-4 settembre 2002.</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481413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endParaRPr lang="it-IT" dirty="0"/>
          </a:p>
          <a:p>
            <a:pPr marL="0" indent="0" algn="just">
              <a:buNone/>
            </a:pPr>
            <a:r>
              <a:rPr lang="it-IT" dirty="0"/>
              <a:t>Quasi tutta la normativa italiana in materia di Diritto dell’Ambiente trova la sua fonte nel diritto comunitaria. </a:t>
            </a:r>
          </a:p>
        </p:txBody>
      </p:sp>
    </p:spTree>
    <p:extLst>
      <p:ext uri="{BB962C8B-B14F-4D97-AF65-F5344CB8AC3E}">
        <p14:creationId xmlns:p14="http://schemas.microsoft.com/office/powerpoint/2010/main" val="3290115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FontTx/>
              <a:buNone/>
            </a:pPr>
            <a:r>
              <a:rPr lang="it-IT" altLang="it-IT" dirty="0"/>
              <a:t>Il </a:t>
            </a:r>
            <a:r>
              <a:rPr lang="it-IT" altLang="it-IT" dirty="0">
                <a:solidFill>
                  <a:srgbClr val="FF0000"/>
                </a:solidFill>
              </a:rPr>
              <a:t>Trattato di Roma (25 marzo 1957)</a:t>
            </a:r>
            <a:r>
              <a:rPr lang="it-IT" altLang="it-IT" dirty="0"/>
              <a:t> conteneva solo generici riferimenti al miglioramento delle condizioni di vita e di lavoro dei cittadini.</a:t>
            </a:r>
          </a:p>
          <a:p>
            <a:pPr marL="0" indent="0" algn="just">
              <a:buFontTx/>
              <a:buNone/>
            </a:pPr>
            <a:endParaRPr lang="it-IT" altLang="it-IT" dirty="0"/>
          </a:p>
          <a:p>
            <a:pPr marL="0" indent="0" algn="just">
              <a:buFontTx/>
              <a:buNone/>
            </a:pPr>
            <a:r>
              <a:rPr lang="it-IT" altLang="it-IT" dirty="0"/>
              <a:t>Con </a:t>
            </a:r>
            <a:r>
              <a:rPr lang="it-IT" altLang="it-IT" dirty="0">
                <a:solidFill>
                  <a:srgbClr val="FF0000"/>
                </a:solidFill>
              </a:rPr>
              <a:t>l’art. 25 dell’Atto Unico Europeo del 1986</a:t>
            </a:r>
            <a:r>
              <a:rPr lang="it-IT" altLang="it-IT" dirty="0"/>
              <a:t> (recepito in Italia con l’art. 2 della Legge n. 909 del 23 dicembre 1986), venne inserito nel Trattato un apposito titolo dedicato all’ambiente e vennero modificati i primi articoli.</a:t>
            </a:r>
          </a:p>
          <a:p>
            <a:pPr marL="0" indent="0">
              <a:buNone/>
            </a:pPr>
            <a:endParaRPr lang="it-IT" dirty="0"/>
          </a:p>
        </p:txBody>
      </p:sp>
    </p:spTree>
    <p:extLst>
      <p:ext uri="{BB962C8B-B14F-4D97-AF65-F5344CB8AC3E}">
        <p14:creationId xmlns:p14="http://schemas.microsoft.com/office/powerpoint/2010/main" val="3915730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lnSpc>
                <a:spcPct val="90000"/>
              </a:lnSpc>
              <a:buFontTx/>
              <a:buNone/>
            </a:pPr>
            <a:r>
              <a:rPr lang="it-IT" altLang="it-IT" dirty="0"/>
              <a:t>Gli obiettivi chiave dell’azione della comunità sono individuati:</a:t>
            </a:r>
          </a:p>
          <a:p>
            <a:pPr marL="0" indent="0" algn="just">
              <a:lnSpc>
                <a:spcPct val="90000"/>
              </a:lnSpc>
              <a:buFontTx/>
              <a:buNone/>
            </a:pPr>
            <a:endParaRPr lang="it-IT" altLang="it-IT" dirty="0"/>
          </a:p>
          <a:p>
            <a:pPr marL="0" indent="0" algn="just">
              <a:lnSpc>
                <a:spcPct val="90000"/>
              </a:lnSpc>
            </a:pPr>
            <a:r>
              <a:rPr lang="it-IT" altLang="it-IT" dirty="0"/>
              <a:t> nella salvaguardia, protezione e miglioramento della qualità dell’</a:t>
            </a:r>
            <a:r>
              <a:rPr lang="it-IT" altLang="it-IT" dirty="0">
                <a:solidFill>
                  <a:srgbClr val="FF0000"/>
                </a:solidFill>
              </a:rPr>
              <a:t>ambiente</a:t>
            </a:r>
            <a:r>
              <a:rPr lang="it-IT" altLang="it-IT" dirty="0"/>
              <a:t>;</a:t>
            </a:r>
          </a:p>
          <a:p>
            <a:pPr marL="0" indent="0" algn="just">
              <a:lnSpc>
                <a:spcPct val="90000"/>
              </a:lnSpc>
            </a:pPr>
            <a:r>
              <a:rPr lang="it-IT" altLang="it-IT" dirty="0"/>
              <a:t> nel contributo alla protezione della </a:t>
            </a:r>
            <a:r>
              <a:rPr lang="it-IT" altLang="it-IT" dirty="0">
                <a:solidFill>
                  <a:srgbClr val="FF0000"/>
                </a:solidFill>
              </a:rPr>
              <a:t>salute umana</a:t>
            </a:r>
            <a:r>
              <a:rPr lang="it-IT" altLang="it-IT" dirty="0"/>
              <a:t>;</a:t>
            </a:r>
          </a:p>
          <a:p>
            <a:pPr marL="0" indent="0" algn="just">
              <a:lnSpc>
                <a:spcPct val="90000"/>
              </a:lnSpc>
            </a:pPr>
            <a:r>
              <a:rPr lang="it-IT" altLang="it-IT" dirty="0"/>
              <a:t> nella garanzia di una utilizzazione accorta e razionale delle </a:t>
            </a:r>
            <a:r>
              <a:rPr lang="it-IT" altLang="it-IT" dirty="0">
                <a:solidFill>
                  <a:srgbClr val="FF0000"/>
                </a:solidFill>
              </a:rPr>
              <a:t>risorse naturali</a:t>
            </a:r>
            <a:r>
              <a:rPr lang="it-IT" altLang="it-IT" dirty="0"/>
              <a:t>. </a:t>
            </a:r>
          </a:p>
          <a:p>
            <a:pPr marL="0" indent="0">
              <a:buNone/>
            </a:pPr>
            <a:endParaRPr lang="it-IT" dirty="0"/>
          </a:p>
        </p:txBody>
      </p:sp>
    </p:spTree>
    <p:extLst>
      <p:ext uri="{BB962C8B-B14F-4D97-AF65-F5344CB8AC3E}">
        <p14:creationId xmlns:p14="http://schemas.microsoft.com/office/powerpoint/2010/main" val="1097870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None/>
            </a:pPr>
            <a:r>
              <a:rPr lang="it-IT" altLang="it-IT" sz="2000" kern="0" dirty="0">
                <a:solidFill>
                  <a:srgbClr val="000000"/>
                </a:solidFill>
                <a:latin typeface="Arial"/>
              </a:rPr>
              <a:t>Il </a:t>
            </a:r>
            <a:r>
              <a:rPr lang="it-IT" altLang="it-IT" sz="2000" kern="0" dirty="0">
                <a:solidFill>
                  <a:srgbClr val="FF0000"/>
                </a:solidFill>
                <a:latin typeface="Arial"/>
              </a:rPr>
              <a:t>Trattato di Maastricht (1992, entrato in vigore il 1° novembre 1993)</a:t>
            </a:r>
            <a:r>
              <a:rPr lang="it-IT" altLang="it-IT" sz="2000" kern="0" dirty="0">
                <a:solidFill>
                  <a:srgbClr val="000000"/>
                </a:solidFill>
                <a:latin typeface="Arial"/>
              </a:rPr>
              <a:t> ha aggiunto agli obiettivi già fissati dall’Atto Unico quello della promozione, a livello internazionale, di misure idonee a fronteggiare i problemi regionali e planetari dell’inquinamento.</a:t>
            </a:r>
          </a:p>
          <a:p>
            <a:pPr marL="0" lvl="0" indent="0" algn="just" fontAlgn="base">
              <a:lnSpc>
                <a:spcPct val="80000"/>
              </a:lnSpc>
              <a:spcAft>
                <a:spcPct val="0"/>
              </a:spcAft>
              <a:buNone/>
            </a:pPr>
            <a:endParaRPr lang="it-IT" altLang="it-IT" sz="2000" kern="0" dirty="0">
              <a:solidFill>
                <a:srgbClr val="000000"/>
              </a:solidFill>
              <a:latin typeface="Arial"/>
            </a:endParaRPr>
          </a:p>
          <a:p>
            <a:pPr marL="0" lvl="0" indent="0" algn="just" fontAlgn="base">
              <a:lnSpc>
                <a:spcPct val="80000"/>
              </a:lnSpc>
              <a:spcAft>
                <a:spcPct val="0"/>
              </a:spcAft>
              <a:buNone/>
            </a:pPr>
            <a:r>
              <a:rPr lang="it-IT" altLang="it-IT" sz="2000" kern="0" dirty="0">
                <a:solidFill>
                  <a:srgbClr val="000000"/>
                </a:solidFill>
                <a:latin typeface="Arial"/>
              </a:rPr>
              <a:t>Gli obiettivi della politica ambientale comune, sono stati ulteriormente arricchiti dal </a:t>
            </a:r>
            <a:r>
              <a:rPr lang="it-IT" altLang="it-IT" sz="2000" kern="0" dirty="0">
                <a:solidFill>
                  <a:srgbClr val="FF0000"/>
                </a:solidFill>
                <a:latin typeface="Arial"/>
              </a:rPr>
              <a:t>Trattato di Amsterdam (1998)</a:t>
            </a:r>
            <a:r>
              <a:rPr lang="it-IT" altLang="it-IT" sz="2000" kern="0" dirty="0">
                <a:solidFill>
                  <a:srgbClr val="000000"/>
                </a:solidFill>
                <a:latin typeface="Arial"/>
              </a:rPr>
              <a:t>, che così li specifica (art. 174, comma 1):</a:t>
            </a:r>
          </a:p>
          <a:p>
            <a:pPr marL="0" lvl="0" indent="0" algn="just" fontAlgn="base">
              <a:lnSpc>
                <a:spcPct val="80000"/>
              </a:lnSpc>
              <a:spcAft>
                <a:spcPct val="0"/>
              </a:spcAft>
              <a:buNone/>
            </a:pPr>
            <a:endParaRPr lang="it-IT" altLang="it-IT" sz="2000" kern="0" dirty="0">
              <a:solidFill>
                <a:srgbClr val="000000"/>
              </a:solidFill>
              <a:latin typeface="Arial"/>
            </a:endParaRPr>
          </a:p>
          <a:p>
            <a:pPr marL="0" lvl="0" indent="0" algn="just" fontAlgn="base">
              <a:lnSpc>
                <a:spcPct val="80000"/>
              </a:lnSpc>
              <a:spcAft>
                <a:spcPct val="0"/>
              </a:spcAft>
              <a:buFontTx/>
              <a:buChar char="•"/>
            </a:pPr>
            <a:r>
              <a:rPr lang="it-IT" altLang="it-IT" sz="2000" kern="0" dirty="0">
                <a:solidFill>
                  <a:srgbClr val="000000"/>
                </a:solidFill>
                <a:latin typeface="Arial"/>
              </a:rPr>
              <a:t> salvaguardare, </a:t>
            </a:r>
            <a:r>
              <a:rPr lang="it-IT" altLang="it-IT" sz="2000" kern="0" dirty="0">
                <a:solidFill>
                  <a:srgbClr val="FF0000"/>
                </a:solidFill>
                <a:latin typeface="Arial"/>
              </a:rPr>
              <a:t>tutelare e migliorare la qualità dell’ambiente;</a:t>
            </a:r>
          </a:p>
          <a:p>
            <a:pPr marL="0" lvl="0" indent="0" algn="just" fontAlgn="base">
              <a:lnSpc>
                <a:spcPct val="80000"/>
              </a:lnSpc>
              <a:spcAft>
                <a:spcPct val="0"/>
              </a:spcAft>
              <a:buFontTx/>
              <a:buChar char="•"/>
            </a:pPr>
            <a:r>
              <a:rPr lang="it-IT" altLang="it-IT" sz="2000" kern="0" dirty="0">
                <a:solidFill>
                  <a:srgbClr val="FF0000"/>
                </a:solidFill>
                <a:latin typeface="Arial"/>
              </a:rPr>
              <a:t> proteggere la</a:t>
            </a:r>
            <a:r>
              <a:rPr lang="it-IT" altLang="it-IT" sz="2000" kern="0" dirty="0">
                <a:solidFill>
                  <a:srgbClr val="000000"/>
                </a:solidFill>
                <a:latin typeface="Arial"/>
              </a:rPr>
              <a:t> salute;</a:t>
            </a:r>
          </a:p>
          <a:p>
            <a:pPr marL="0" lvl="0" indent="0" algn="just" fontAlgn="base">
              <a:lnSpc>
                <a:spcPct val="80000"/>
              </a:lnSpc>
              <a:spcAft>
                <a:spcPct val="0"/>
              </a:spcAft>
              <a:buFontTx/>
              <a:buChar char="•"/>
            </a:pPr>
            <a:r>
              <a:rPr lang="it-IT" altLang="it-IT" sz="2000" kern="0" dirty="0">
                <a:solidFill>
                  <a:srgbClr val="000000"/>
                </a:solidFill>
                <a:latin typeface="Arial"/>
              </a:rPr>
              <a:t> utilizzare le </a:t>
            </a:r>
            <a:r>
              <a:rPr lang="it-IT" altLang="it-IT" sz="2000" kern="0" dirty="0">
                <a:solidFill>
                  <a:srgbClr val="FF0000"/>
                </a:solidFill>
                <a:latin typeface="Arial"/>
              </a:rPr>
              <a:t>risorse naturali</a:t>
            </a:r>
            <a:r>
              <a:rPr lang="it-IT" altLang="it-IT" sz="2000" kern="0" dirty="0">
                <a:solidFill>
                  <a:srgbClr val="000000"/>
                </a:solidFill>
                <a:latin typeface="Arial"/>
              </a:rPr>
              <a:t> in modo accorto e razionale;</a:t>
            </a:r>
          </a:p>
          <a:p>
            <a:pPr marL="0" lvl="0" indent="0" algn="just" fontAlgn="base">
              <a:lnSpc>
                <a:spcPct val="80000"/>
              </a:lnSpc>
              <a:spcAft>
                <a:spcPct val="0"/>
              </a:spcAft>
              <a:buFontTx/>
              <a:buChar char="•"/>
            </a:pPr>
            <a:r>
              <a:rPr lang="it-IT" altLang="it-IT" sz="2000" kern="0" dirty="0">
                <a:solidFill>
                  <a:srgbClr val="000000"/>
                </a:solidFill>
                <a:latin typeface="Arial"/>
              </a:rPr>
              <a:t> promuovere le </a:t>
            </a:r>
            <a:r>
              <a:rPr lang="it-IT" altLang="it-IT" sz="2000" kern="0" dirty="0">
                <a:solidFill>
                  <a:srgbClr val="FF0000"/>
                </a:solidFill>
                <a:latin typeface="Arial"/>
              </a:rPr>
              <a:t>misure a livello internazionale</a:t>
            </a:r>
            <a:r>
              <a:rPr lang="it-IT" altLang="it-IT" sz="2000" kern="0" dirty="0">
                <a:solidFill>
                  <a:srgbClr val="000000"/>
                </a:solidFill>
                <a:latin typeface="Arial"/>
              </a:rPr>
              <a:t> per affrontare i problemi ambientali su scala regionale e mondiale;</a:t>
            </a:r>
          </a:p>
          <a:p>
            <a:pPr marL="0" lvl="0" indent="0" algn="just" fontAlgn="base">
              <a:lnSpc>
                <a:spcPct val="80000"/>
              </a:lnSpc>
              <a:spcAft>
                <a:spcPct val="0"/>
              </a:spcAft>
              <a:buFontTx/>
              <a:buChar char="•"/>
            </a:pPr>
            <a:r>
              <a:rPr lang="it-IT" altLang="it-IT" sz="2000" kern="0" dirty="0">
                <a:solidFill>
                  <a:srgbClr val="000000"/>
                </a:solidFill>
                <a:latin typeface="Arial"/>
              </a:rPr>
              <a:t> indirizzare le scelte degli Stati in materia di </a:t>
            </a:r>
            <a:r>
              <a:rPr lang="it-IT" altLang="it-IT" sz="2000" kern="0" dirty="0">
                <a:solidFill>
                  <a:srgbClr val="FF0000"/>
                </a:solidFill>
                <a:latin typeface="Arial"/>
              </a:rPr>
              <a:t>fonti d’energia</a:t>
            </a:r>
            <a:r>
              <a:rPr lang="it-IT" altLang="it-IT" sz="2000" kern="0" dirty="0">
                <a:solidFill>
                  <a:srgbClr val="000000"/>
                </a:solidFill>
                <a:latin typeface="Arial"/>
              </a:rPr>
              <a:t> e di approvvigionamento energetico.</a:t>
            </a:r>
          </a:p>
          <a:p>
            <a:pPr marL="0" indent="0">
              <a:buNone/>
            </a:pPr>
            <a:endParaRPr lang="it-IT" dirty="0"/>
          </a:p>
        </p:txBody>
      </p:sp>
    </p:spTree>
    <p:extLst>
      <p:ext uri="{BB962C8B-B14F-4D97-AF65-F5344CB8AC3E}">
        <p14:creationId xmlns:p14="http://schemas.microsoft.com/office/powerpoint/2010/main" val="198461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Diritto dell’Ambiente</a:t>
            </a:r>
            <a:endParaRPr lang="it-IT" dirty="0"/>
          </a:p>
        </p:txBody>
      </p:sp>
      <p:sp>
        <p:nvSpPr>
          <p:cNvPr id="3" name="Segnaposto contenuto 2"/>
          <p:cNvSpPr>
            <a:spLocks noGrp="1"/>
          </p:cNvSpPr>
          <p:nvPr>
            <p:ph idx="1"/>
          </p:nvPr>
        </p:nvSpPr>
        <p:spPr>
          <a:xfrm>
            <a:off x="457200" y="1600200"/>
            <a:ext cx="8291264" cy="4525963"/>
          </a:xfrm>
        </p:spPr>
        <p:txBody>
          <a:bodyPr>
            <a:normAutofit fontScale="70000" lnSpcReduction="20000"/>
          </a:bodyPr>
          <a:lstStyle/>
          <a:p>
            <a:r>
              <a:rPr lang="it-IT" dirty="0"/>
              <a:t>Approccio interdisciplinare</a:t>
            </a:r>
          </a:p>
          <a:p>
            <a:endParaRPr lang="it-IT" dirty="0"/>
          </a:p>
          <a:p>
            <a:pPr marL="457200" lvl="1" indent="0">
              <a:buNone/>
            </a:pPr>
            <a:r>
              <a:rPr lang="it-IT" dirty="0"/>
              <a:t>		Normativa comunitaria e internazionale</a:t>
            </a:r>
          </a:p>
          <a:p>
            <a:pPr marL="457200" lvl="1" indent="0">
              <a:buNone/>
            </a:pPr>
            <a:endParaRPr lang="it-IT" dirty="0"/>
          </a:p>
          <a:p>
            <a:pPr marL="457200" lvl="1" indent="0">
              <a:buNone/>
            </a:pPr>
            <a:r>
              <a:rPr lang="it-IT" dirty="0"/>
              <a:t>		Diritto civile: la disciplina del danno 				ambientale</a:t>
            </a:r>
          </a:p>
          <a:p>
            <a:pPr marL="457200" lvl="1" indent="0">
              <a:buNone/>
            </a:pPr>
            <a:r>
              <a:rPr lang="it-IT" dirty="0"/>
              <a:t>	</a:t>
            </a:r>
          </a:p>
          <a:p>
            <a:pPr marL="457200" lvl="1" indent="0">
              <a:buNone/>
            </a:pPr>
            <a:r>
              <a:rPr lang="it-IT" dirty="0"/>
              <a:t>		Diritto amministrativo: il sistema di 				autorizzazioni</a:t>
            </a:r>
          </a:p>
          <a:p>
            <a:pPr marL="457200" lvl="1" indent="0">
              <a:buNone/>
            </a:pPr>
            <a:r>
              <a:rPr lang="it-IT" dirty="0"/>
              <a:t>		</a:t>
            </a:r>
          </a:p>
          <a:p>
            <a:pPr marL="457200" lvl="1" indent="0">
              <a:buNone/>
            </a:pPr>
            <a:r>
              <a:rPr lang="it-IT" dirty="0"/>
              <a:t>		Diritto penale: contravvenzioni, delitti, 				responsabilità amministrativa degli enti</a:t>
            </a:r>
          </a:p>
          <a:p>
            <a:pPr marL="457200" lvl="1" indent="0">
              <a:buNone/>
            </a:pPr>
            <a:endParaRPr lang="it-IT" dirty="0"/>
          </a:p>
          <a:p>
            <a:pPr marL="457200" lvl="1" indent="0">
              <a:buNone/>
            </a:pPr>
            <a:r>
              <a:rPr lang="it-IT" dirty="0"/>
              <a:t>		Impatto sulle imprese</a:t>
            </a:r>
          </a:p>
          <a:p>
            <a:pPr marL="457200" lvl="1" indent="0">
              <a:buNone/>
            </a:pPr>
            <a:endParaRPr lang="it-IT" dirty="0"/>
          </a:p>
          <a:p>
            <a:pPr marL="457200" lvl="1" indent="0">
              <a:buNone/>
            </a:pPr>
            <a:endParaRPr lang="it-IT" dirty="0"/>
          </a:p>
          <a:p>
            <a:pPr marL="457200" lvl="1" indent="0">
              <a:buNone/>
            </a:pPr>
            <a:endParaRPr lang="it-IT" dirty="0"/>
          </a:p>
        </p:txBody>
      </p:sp>
      <p:sp>
        <p:nvSpPr>
          <p:cNvPr id="4" name="Freccia a destra 3"/>
          <p:cNvSpPr/>
          <p:nvPr/>
        </p:nvSpPr>
        <p:spPr>
          <a:xfrm>
            <a:off x="768388" y="2240868"/>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768388" y="301791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747528" y="3710930"/>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768388" y="4693654"/>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768388" y="558197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33305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90000"/>
              </a:lnSpc>
              <a:spcAft>
                <a:spcPct val="0"/>
              </a:spcAft>
              <a:buNone/>
            </a:pPr>
            <a:r>
              <a:rPr lang="it-IT" altLang="it-IT" sz="2400" kern="0" dirty="0">
                <a:solidFill>
                  <a:srgbClr val="000000"/>
                </a:solidFill>
                <a:latin typeface="+mj-lt"/>
              </a:rPr>
              <a:t>Nella Carta dei diritti fondamentali dell’Unione Europea del 2000 si enuncia la </a:t>
            </a:r>
            <a:r>
              <a:rPr lang="it-IT" altLang="it-IT" sz="2400" kern="0" dirty="0">
                <a:solidFill>
                  <a:srgbClr val="FF0000"/>
                </a:solidFill>
                <a:latin typeface="+mj-lt"/>
              </a:rPr>
              <a:t>necessità di un elevato livello di protezione ambientale e del miglioramento della qualità dell’ambiente</a:t>
            </a:r>
            <a:r>
              <a:rPr lang="it-IT" altLang="it-IT" sz="2400" kern="0" dirty="0">
                <a:solidFill>
                  <a:srgbClr val="000000"/>
                </a:solidFill>
                <a:latin typeface="+mj-lt"/>
              </a:rPr>
              <a:t> e la necessità di integrazione della politica ambientale nelle altre politiche dell’Unione Europea, adottando il principio dello sviluppo sostenibile come parametro di riferimento (art. 37). </a:t>
            </a:r>
          </a:p>
          <a:p>
            <a:pPr marL="0" lvl="0" indent="0" algn="just" fontAlgn="base">
              <a:lnSpc>
                <a:spcPct val="90000"/>
              </a:lnSpc>
              <a:spcAft>
                <a:spcPct val="0"/>
              </a:spcAft>
              <a:buNone/>
            </a:pPr>
            <a:endParaRPr lang="it-IT" altLang="it-IT" sz="2400" kern="0" dirty="0">
              <a:solidFill>
                <a:srgbClr val="000000"/>
              </a:solidFill>
              <a:latin typeface="+mj-lt"/>
            </a:endParaRPr>
          </a:p>
          <a:p>
            <a:pPr marL="0" lvl="0" indent="0" algn="just" fontAlgn="base">
              <a:lnSpc>
                <a:spcPct val="90000"/>
              </a:lnSpc>
              <a:spcAft>
                <a:spcPct val="0"/>
              </a:spcAft>
              <a:buNone/>
            </a:pPr>
            <a:r>
              <a:rPr lang="it-IT" altLang="it-IT" sz="2400" kern="0" dirty="0">
                <a:solidFill>
                  <a:srgbClr val="000000"/>
                </a:solidFill>
                <a:latin typeface="+mj-lt"/>
              </a:rPr>
              <a:t>Gli </a:t>
            </a:r>
            <a:r>
              <a:rPr lang="it-IT" altLang="it-IT" sz="2400" u="sng" kern="0" dirty="0">
                <a:solidFill>
                  <a:srgbClr val="000000"/>
                </a:solidFill>
                <a:latin typeface="+mj-lt"/>
              </a:rPr>
              <a:t>interessi ambientali devono essere mediati con altri diritti individuali</a:t>
            </a:r>
            <a:r>
              <a:rPr lang="it-IT" altLang="it-IT" sz="2400" kern="0" dirty="0">
                <a:solidFill>
                  <a:srgbClr val="000000"/>
                </a:solidFill>
                <a:latin typeface="+mj-lt"/>
              </a:rPr>
              <a:t>, di carattere economico, quali la libertà di impresa e il diritto alla proprietà privata (a loro volta, intesi quali posizioni di vantaggio non assolute o incondizionate).  </a:t>
            </a:r>
          </a:p>
          <a:p>
            <a:pPr marL="0" indent="0">
              <a:buNone/>
            </a:pPr>
            <a:endParaRPr lang="it-IT" dirty="0"/>
          </a:p>
        </p:txBody>
      </p:sp>
    </p:spTree>
    <p:extLst>
      <p:ext uri="{BB962C8B-B14F-4D97-AF65-F5344CB8AC3E}">
        <p14:creationId xmlns:p14="http://schemas.microsoft.com/office/powerpoint/2010/main" val="443206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None/>
            </a:pPr>
            <a:r>
              <a:rPr lang="it-IT" altLang="it-IT" sz="2400" kern="0" dirty="0">
                <a:solidFill>
                  <a:srgbClr val="000000"/>
                </a:solidFill>
                <a:latin typeface="+mj-lt"/>
              </a:rPr>
              <a:t>La </a:t>
            </a:r>
            <a:r>
              <a:rPr lang="it-IT" altLang="it-IT" sz="2400" kern="0" dirty="0">
                <a:solidFill>
                  <a:srgbClr val="FF0000"/>
                </a:solidFill>
                <a:latin typeface="+mj-lt"/>
              </a:rPr>
              <a:t>Decisione n. 1600/2002/CE</a:t>
            </a:r>
            <a:r>
              <a:rPr lang="it-IT" altLang="it-IT" sz="2400" kern="0" dirty="0">
                <a:solidFill>
                  <a:srgbClr val="000000"/>
                </a:solidFill>
                <a:latin typeface="+mj-lt"/>
              </a:rPr>
              <a:t>, che istituisce il sesto programma decennale comunitario di azione in materia di ambiente, riassume i </a:t>
            </a:r>
            <a:r>
              <a:rPr lang="it-IT" altLang="it-IT" sz="2400" b="1" kern="0" dirty="0">
                <a:solidFill>
                  <a:srgbClr val="000000"/>
                </a:solidFill>
                <a:latin typeface="+mj-lt"/>
              </a:rPr>
              <a:t>principi fondamentali europei in materia di ambiente</a:t>
            </a:r>
            <a:r>
              <a:rPr lang="it-IT" altLang="it-IT" sz="2400" kern="0" dirty="0">
                <a:solidFill>
                  <a:srgbClr val="000000"/>
                </a:solidFill>
                <a:latin typeface="+mj-lt"/>
              </a:rPr>
              <a:t>.</a:t>
            </a:r>
          </a:p>
          <a:p>
            <a:pPr marL="0" lvl="0" indent="0" algn="just" fontAlgn="base">
              <a:lnSpc>
                <a:spcPct val="80000"/>
              </a:lnSpc>
              <a:spcAft>
                <a:spcPct val="0"/>
              </a:spcAft>
              <a:buNone/>
            </a:pPr>
            <a:endParaRPr lang="it-IT" altLang="it-IT" sz="2400" kern="0" dirty="0">
              <a:solidFill>
                <a:srgbClr val="000000"/>
              </a:solidFill>
              <a:latin typeface="+mj-lt"/>
            </a:endParaRPr>
          </a:p>
          <a:p>
            <a:pPr marL="0" lvl="0" indent="0" algn="just" fontAlgn="base">
              <a:lnSpc>
                <a:spcPct val="80000"/>
              </a:lnSpc>
              <a:spcAft>
                <a:spcPct val="0"/>
              </a:spcAft>
              <a:buNone/>
            </a:pPr>
            <a:r>
              <a:rPr lang="it-IT" altLang="it-IT" sz="2400" kern="0" dirty="0">
                <a:solidFill>
                  <a:srgbClr val="000000"/>
                </a:solidFill>
                <a:latin typeface="+mj-lt"/>
              </a:rPr>
              <a:t>La politica ambientale comunitaria deve assicurare un </a:t>
            </a:r>
            <a:r>
              <a:rPr lang="it-IT" altLang="it-IT" sz="2400" u="sng" kern="0" dirty="0">
                <a:solidFill>
                  <a:srgbClr val="000000"/>
                </a:solidFill>
                <a:latin typeface="+mj-lt"/>
              </a:rPr>
              <a:t>elevato livello di protezione</a:t>
            </a:r>
            <a:r>
              <a:rPr lang="it-IT" altLang="it-IT" sz="2400" kern="0" dirty="0">
                <a:solidFill>
                  <a:srgbClr val="000000"/>
                </a:solidFill>
                <a:latin typeface="+mj-lt"/>
              </a:rPr>
              <a:t>, tenendo conto:</a:t>
            </a:r>
          </a:p>
          <a:p>
            <a:pPr marL="0" lvl="0" indent="0" algn="just" fontAlgn="base">
              <a:lnSpc>
                <a:spcPct val="80000"/>
              </a:lnSpc>
              <a:spcAft>
                <a:spcPct val="0"/>
              </a:spcAft>
              <a:buNone/>
            </a:pPr>
            <a:endParaRPr lang="it-IT" altLang="it-IT" sz="2400" kern="0" dirty="0">
              <a:solidFill>
                <a:srgbClr val="000000"/>
              </a:solidFill>
              <a:latin typeface="+mj-lt"/>
            </a:endParaRPr>
          </a:p>
          <a:p>
            <a:pPr marL="0" lvl="0" indent="0" algn="just" fontAlgn="base">
              <a:lnSpc>
                <a:spcPct val="80000"/>
              </a:lnSpc>
              <a:spcAft>
                <a:spcPct val="0"/>
              </a:spcAft>
              <a:buFontTx/>
              <a:buChar char="•"/>
            </a:pPr>
            <a:r>
              <a:rPr lang="it-IT" altLang="it-IT" sz="2400" kern="0" dirty="0">
                <a:solidFill>
                  <a:srgbClr val="000000"/>
                </a:solidFill>
                <a:latin typeface="+mj-lt"/>
              </a:rPr>
              <a:t> del principio di </a:t>
            </a:r>
            <a:r>
              <a:rPr lang="it-IT" altLang="it-IT" sz="2400" kern="0" dirty="0">
                <a:solidFill>
                  <a:srgbClr val="FF0000"/>
                </a:solidFill>
                <a:latin typeface="+mj-lt"/>
              </a:rPr>
              <a:t>sussidiarietà</a:t>
            </a:r>
            <a:r>
              <a:rPr lang="it-IT" altLang="it-IT" sz="2400" kern="0" dirty="0">
                <a:solidFill>
                  <a:srgbClr val="000000"/>
                </a:solidFill>
                <a:latin typeface="+mj-lt"/>
              </a:rPr>
              <a:t>;</a:t>
            </a:r>
          </a:p>
          <a:p>
            <a:pPr marL="0" lvl="0" indent="0" algn="just" fontAlgn="base">
              <a:lnSpc>
                <a:spcPct val="80000"/>
              </a:lnSpc>
              <a:spcAft>
                <a:spcPct val="0"/>
              </a:spcAft>
              <a:buFontTx/>
              <a:buChar char="•"/>
            </a:pPr>
            <a:r>
              <a:rPr lang="it-IT" altLang="it-IT" sz="2400" kern="0" dirty="0">
                <a:solidFill>
                  <a:srgbClr val="000000"/>
                </a:solidFill>
                <a:latin typeface="+mj-lt"/>
              </a:rPr>
              <a:t> della </a:t>
            </a:r>
            <a:r>
              <a:rPr lang="it-IT" altLang="it-IT" sz="2400" kern="0" dirty="0">
                <a:solidFill>
                  <a:srgbClr val="FF0000"/>
                </a:solidFill>
                <a:latin typeface="+mj-lt"/>
              </a:rPr>
              <a:t>diversità di situazioni</a:t>
            </a:r>
            <a:r>
              <a:rPr lang="it-IT" altLang="it-IT" sz="2400" kern="0" dirty="0">
                <a:solidFill>
                  <a:srgbClr val="000000"/>
                </a:solidFill>
                <a:latin typeface="+mj-lt"/>
              </a:rPr>
              <a:t> nelle varie regioni della Comunità;</a:t>
            </a:r>
          </a:p>
          <a:p>
            <a:pPr marL="0" lvl="0" indent="0" algn="just" fontAlgn="base">
              <a:lnSpc>
                <a:spcPct val="80000"/>
              </a:lnSpc>
              <a:spcAft>
                <a:spcPct val="0"/>
              </a:spcAft>
              <a:buFontTx/>
              <a:buChar char="•"/>
            </a:pPr>
            <a:r>
              <a:rPr lang="it-IT" altLang="it-IT" sz="2400" kern="0" dirty="0">
                <a:solidFill>
                  <a:srgbClr val="000000"/>
                </a:solidFill>
                <a:latin typeface="+mj-lt"/>
              </a:rPr>
              <a:t> di sganciare le pressioni ambientali dalla crescita economica.</a:t>
            </a:r>
          </a:p>
          <a:p>
            <a:pPr marL="0" indent="0">
              <a:buNone/>
            </a:pPr>
            <a:endParaRPr lang="it-IT" dirty="0"/>
          </a:p>
        </p:txBody>
      </p:sp>
    </p:spTree>
    <p:extLst>
      <p:ext uri="{BB962C8B-B14F-4D97-AF65-F5344CB8AC3E}">
        <p14:creationId xmlns:p14="http://schemas.microsoft.com/office/powerpoint/2010/main" val="3704882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sz="2400" dirty="0"/>
              <a:t>Le due Direttive più recenti di maggior rilevanza hanno avuto ad oggetto profili di diritto civile e penale: </a:t>
            </a:r>
          </a:p>
          <a:p>
            <a:pPr marL="0" indent="0">
              <a:buNone/>
            </a:pPr>
            <a:endParaRPr lang="it-IT" sz="2400" dirty="0"/>
          </a:p>
          <a:p>
            <a:r>
              <a:rPr lang="it-IT" sz="2400" dirty="0"/>
              <a:t>LA DIRETTIVA 35/2004/CE: Responsabilità ambientale in materia di prevenzione e riparazione del danno ambientale, 21.4.2004.</a:t>
            </a:r>
          </a:p>
          <a:p>
            <a:pPr lvl="0" fontAlgn="base">
              <a:spcAft>
                <a:spcPct val="0"/>
              </a:spcAft>
              <a:buFontTx/>
              <a:buChar char="•"/>
            </a:pPr>
            <a:r>
              <a:rPr lang="it-IT" altLang="it-IT" sz="2400" kern="0" dirty="0">
                <a:solidFill>
                  <a:srgbClr val="000000"/>
                </a:solidFill>
                <a:cs typeface="Arial"/>
              </a:rPr>
              <a:t>Direttiva </a:t>
            </a:r>
            <a:r>
              <a:rPr lang="it-IT" altLang="it-IT" sz="2400" kern="0" dirty="0">
                <a:cs typeface="Arial"/>
                <a:hlinkClick r:id="rId2" tooltip="2008/99/CE"/>
              </a:rPr>
              <a:t>2008/99/CE</a:t>
            </a:r>
            <a:r>
              <a:rPr lang="it-IT" altLang="it-IT" sz="2400" kern="0" dirty="0">
                <a:cs typeface="Arial"/>
              </a:rPr>
              <a:t> </a:t>
            </a:r>
            <a:r>
              <a:rPr lang="it-IT" altLang="it-IT" sz="2400" kern="0" dirty="0">
                <a:solidFill>
                  <a:srgbClr val="000000"/>
                </a:solidFill>
                <a:cs typeface="Arial"/>
              </a:rPr>
              <a:t>del Parlamento europeo e del Consiglio, del 19 novembre 2008, sulla tutela penale dell’ambiente.</a:t>
            </a:r>
          </a:p>
          <a:p>
            <a:endParaRPr lang="it-IT" dirty="0"/>
          </a:p>
          <a:p>
            <a:pPr marL="0" indent="0">
              <a:buNone/>
            </a:pPr>
            <a:endParaRPr lang="it-IT" dirty="0"/>
          </a:p>
        </p:txBody>
      </p:sp>
    </p:spTree>
    <p:extLst>
      <p:ext uri="{BB962C8B-B14F-4D97-AF65-F5344CB8AC3E}">
        <p14:creationId xmlns:p14="http://schemas.microsoft.com/office/powerpoint/2010/main" val="3035732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ctr">
              <a:buNone/>
            </a:pPr>
            <a:r>
              <a:rPr lang="it-IT" sz="6000" dirty="0">
                <a:solidFill>
                  <a:srgbClr val="FF0000"/>
                </a:solidFill>
                <a:effectLst>
                  <a:outerShdw blurRad="38100" dist="38100" dir="2700000" algn="tl">
                    <a:srgbClr val="000000">
                      <a:alpha val="43137"/>
                    </a:srgbClr>
                  </a:outerShdw>
                </a:effectLst>
              </a:rPr>
              <a:t>L’ambiente in Italia</a:t>
            </a:r>
            <a:endParaRPr lang="it-IT" sz="6000" dirty="0"/>
          </a:p>
        </p:txBody>
      </p:sp>
    </p:spTree>
    <p:extLst>
      <p:ext uri="{BB962C8B-B14F-4D97-AF65-F5344CB8AC3E}">
        <p14:creationId xmlns:p14="http://schemas.microsoft.com/office/powerpoint/2010/main" val="3197113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Italia</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10000"/>
          </a:bodyPr>
          <a:lstStyle/>
          <a:p>
            <a:pPr marL="0" indent="0" algn="just">
              <a:buNone/>
            </a:pPr>
            <a:r>
              <a:rPr lang="it-IT" dirty="0"/>
              <a:t>La Legge n. 615 del 13 luglio </a:t>
            </a:r>
            <a:r>
              <a:rPr lang="it-IT" b="1" dirty="0">
                <a:solidFill>
                  <a:srgbClr val="FF0000"/>
                </a:solidFill>
              </a:rPr>
              <a:t>1966</a:t>
            </a:r>
            <a:r>
              <a:rPr lang="it-IT" dirty="0"/>
              <a:t> “Provvedimenti contro</a:t>
            </a:r>
          </a:p>
          <a:p>
            <a:pPr marL="0" indent="0" algn="just">
              <a:buNone/>
            </a:pPr>
            <a:r>
              <a:rPr lang="it-IT" dirty="0"/>
              <a:t>l’inquinamento atmosferico” può essere considerata la prima legge ambientale a pieno titolo.</a:t>
            </a:r>
          </a:p>
          <a:p>
            <a:pPr marL="0" indent="0" algn="just">
              <a:buNone/>
            </a:pPr>
            <a:endParaRPr lang="it-IT" dirty="0"/>
          </a:p>
          <a:p>
            <a:pPr marL="0" indent="0" algn="just">
              <a:buNone/>
            </a:pPr>
            <a:r>
              <a:rPr lang="it-IT" dirty="0"/>
              <a:t>Fino a quel momento si avevano leggi che consideravano le fattispecie ambientali esclusivamente in via incidentale.</a:t>
            </a:r>
          </a:p>
          <a:p>
            <a:pPr marL="0" indent="0" algn="just">
              <a:buNone/>
            </a:pPr>
            <a:r>
              <a:rPr lang="it-IT" dirty="0"/>
              <a:t>Si trattava spesso di norme che tutelavano più interessi contemporaneamente: tra i quali, ad esempio, il paesaggio, la salute, il decoro urbano, ecc. Non avevano, quindi, come scopo principale la tutela dell’ambiente.</a:t>
            </a:r>
          </a:p>
        </p:txBody>
      </p:sp>
    </p:spTree>
    <p:extLst>
      <p:ext uri="{BB962C8B-B14F-4D97-AF65-F5344CB8AC3E}">
        <p14:creationId xmlns:p14="http://schemas.microsoft.com/office/powerpoint/2010/main" val="4239628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Italia: le origini</a:t>
            </a:r>
            <a:endParaRPr lang="it-IT" dirty="0"/>
          </a:p>
        </p:txBody>
      </p:sp>
      <p:sp>
        <p:nvSpPr>
          <p:cNvPr id="3" name="Segnaposto contenuto 2"/>
          <p:cNvSpPr>
            <a:spLocks noGrp="1"/>
          </p:cNvSpPr>
          <p:nvPr>
            <p:ph idx="1"/>
          </p:nvPr>
        </p:nvSpPr>
        <p:spPr>
          <a:xfrm>
            <a:off x="467544" y="1628800"/>
            <a:ext cx="8229600" cy="4853136"/>
          </a:xfrm>
        </p:spPr>
        <p:txBody>
          <a:bodyPr>
            <a:normAutofit fontScale="85000" lnSpcReduction="10000"/>
          </a:bodyPr>
          <a:lstStyle/>
          <a:p>
            <a:pPr marL="0" indent="0" algn="just">
              <a:buNone/>
            </a:pPr>
            <a:r>
              <a:rPr lang="it-IT" dirty="0"/>
              <a:t>La Legge n. 615 del 1966, invece, era rivolta direttamente</a:t>
            </a:r>
          </a:p>
          <a:p>
            <a:pPr marL="0" indent="0" algn="just">
              <a:buNone/>
            </a:pPr>
            <a:r>
              <a:rPr lang="it-IT" dirty="0"/>
              <a:t>alla tutela dell’ambiente.</a:t>
            </a:r>
          </a:p>
          <a:p>
            <a:pPr marL="0" indent="0" algn="just">
              <a:buNone/>
            </a:pPr>
            <a:endParaRPr lang="it-IT" dirty="0"/>
          </a:p>
          <a:p>
            <a:pPr marL="0" indent="0" algn="just">
              <a:buNone/>
            </a:pPr>
            <a:r>
              <a:rPr lang="it-IT" dirty="0"/>
              <a:t>Avendo preso atto dell’inquinamento atmosferico causato dagli impianti industriali e dai mezzi di trasporto, questa nuova legge aveva l’obiettivo di regolamentare e ridurre l’emissione in atmosfera di fumi, gas, polveri, etc.</a:t>
            </a:r>
          </a:p>
          <a:p>
            <a:pPr marL="0" indent="0" algn="just">
              <a:buNone/>
            </a:pPr>
            <a:endParaRPr lang="it-IT" dirty="0"/>
          </a:p>
          <a:p>
            <a:pPr marL="0" indent="0" algn="just">
              <a:buNone/>
            </a:pPr>
            <a:r>
              <a:rPr lang="it-IT" dirty="0"/>
              <a:t>La stessa fu poi abrogata e sostituita dal DPR n. 203 del 1998, sostituito a sua volta dal </a:t>
            </a:r>
            <a:r>
              <a:rPr lang="it-IT" dirty="0" err="1"/>
              <a:t>D.Lgs.</a:t>
            </a:r>
            <a:r>
              <a:rPr lang="it-IT" dirty="0"/>
              <a:t> n. 152 del 2006 (che</a:t>
            </a:r>
          </a:p>
          <a:p>
            <a:pPr marL="0" indent="0" algn="just">
              <a:buNone/>
            </a:pPr>
            <a:r>
              <a:rPr lang="it-IT" dirty="0"/>
              <a:t>viene approfondito più avanti).</a:t>
            </a:r>
          </a:p>
        </p:txBody>
      </p:sp>
    </p:spTree>
    <p:extLst>
      <p:ext uri="{BB962C8B-B14F-4D97-AF65-F5344CB8AC3E}">
        <p14:creationId xmlns:p14="http://schemas.microsoft.com/office/powerpoint/2010/main" val="3487670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Italia: la Legge Merli</a:t>
            </a:r>
            <a:endParaRPr lang="it-IT" dirty="0"/>
          </a:p>
        </p:txBody>
      </p:sp>
      <p:sp>
        <p:nvSpPr>
          <p:cNvPr id="3" name="Segnaposto contenuto 2"/>
          <p:cNvSpPr>
            <a:spLocks noGrp="1"/>
          </p:cNvSpPr>
          <p:nvPr>
            <p:ph idx="1"/>
          </p:nvPr>
        </p:nvSpPr>
        <p:spPr>
          <a:xfrm>
            <a:off x="467544" y="1628800"/>
            <a:ext cx="8229600" cy="4853136"/>
          </a:xfrm>
        </p:spPr>
        <p:txBody>
          <a:bodyPr>
            <a:normAutofit fontScale="85000" lnSpcReduction="20000"/>
          </a:bodyPr>
          <a:lstStyle/>
          <a:p>
            <a:pPr marL="0" indent="0" algn="just">
              <a:buNone/>
            </a:pPr>
            <a:r>
              <a:rPr lang="it-IT" dirty="0"/>
              <a:t>Una successiva legge di rilievo nell’ambito dell’evoluzione della tutela ambientale nell’ordinamento interno è stata la Legge n. 319 del 10 maggio </a:t>
            </a:r>
            <a:r>
              <a:rPr lang="it-IT" b="1" dirty="0">
                <a:solidFill>
                  <a:srgbClr val="FF0000"/>
                </a:solidFill>
              </a:rPr>
              <a:t>1976</a:t>
            </a:r>
            <a:r>
              <a:rPr lang="it-IT" dirty="0"/>
              <a:t> (c.d. “Legge Merli”).</a:t>
            </a:r>
          </a:p>
          <a:p>
            <a:pPr marL="0" indent="0" algn="just">
              <a:buNone/>
            </a:pPr>
            <a:endParaRPr lang="it-IT" dirty="0"/>
          </a:p>
          <a:p>
            <a:pPr marL="0" indent="0" algn="just">
              <a:buNone/>
            </a:pPr>
            <a:r>
              <a:rPr lang="it-IT" dirty="0"/>
              <a:t>La Legge Merli, recante norme per la tutela delle acque dall’inquinamento, ha il merito di aver effettuato (per prima) una ricognizione organica della regolamentazione degli impianti industriali, di quelli civili e delle fognature, </a:t>
            </a:r>
            <a:r>
              <a:rPr lang="it-IT" dirty="0" err="1"/>
              <a:t>nonchédi</a:t>
            </a:r>
            <a:r>
              <a:rPr lang="it-IT" dirty="0"/>
              <a:t> aver introdotto i primi criteri per la razionalizzazione dell’uso delle risorse idriche.</a:t>
            </a:r>
          </a:p>
          <a:p>
            <a:pPr marL="0" indent="0" algn="just">
              <a:buNone/>
            </a:pPr>
            <a:endParaRPr lang="it-IT" dirty="0"/>
          </a:p>
          <a:p>
            <a:pPr marL="0" indent="0" algn="just">
              <a:buNone/>
            </a:pPr>
            <a:r>
              <a:rPr lang="it-IT" dirty="0"/>
              <a:t>Anche tale normativa è oggi sostituita dalle previsioni contenute nel </a:t>
            </a:r>
            <a:r>
              <a:rPr lang="it-IT" dirty="0" err="1"/>
              <a:t>D.Lgs.</a:t>
            </a:r>
            <a:r>
              <a:rPr lang="it-IT" dirty="0"/>
              <a:t> n. 152 del 2006.</a:t>
            </a:r>
          </a:p>
        </p:txBody>
      </p:sp>
    </p:spTree>
    <p:extLst>
      <p:ext uri="{BB962C8B-B14F-4D97-AF65-F5344CB8AC3E}">
        <p14:creationId xmlns:p14="http://schemas.microsoft.com/office/powerpoint/2010/main" val="1292905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L’ambiente in Italia: la L. 349/1986</a:t>
            </a:r>
            <a:endParaRPr lang="it-IT" dirty="0"/>
          </a:p>
        </p:txBody>
      </p:sp>
      <p:sp>
        <p:nvSpPr>
          <p:cNvPr id="3" name="Segnaposto contenuto 2"/>
          <p:cNvSpPr>
            <a:spLocks noGrp="1"/>
          </p:cNvSpPr>
          <p:nvPr>
            <p:ph idx="1"/>
          </p:nvPr>
        </p:nvSpPr>
        <p:spPr>
          <a:xfrm>
            <a:off x="467544" y="1628800"/>
            <a:ext cx="8229600" cy="4853136"/>
          </a:xfrm>
        </p:spPr>
        <p:txBody>
          <a:bodyPr>
            <a:normAutofit fontScale="77500" lnSpcReduction="20000"/>
          </a:bodyPr>
          <a:lstStyle/>
          <a:p>
            <a:pPr marL="0" indent="0" algn="just">
              <a:buNone/>
            </a:pPr>
            <a:r>
              <a:rPr lang="it-IT" dirty="0"/>
              <a:t>Con la Legge n. 349 del 8 luglio </a:t>
            </a:r>
            <a:r>
              <a:rPr lang="it-IT" dirty="0">
                <a:solidFill>
                  <a:srgbClr val="FF0000"/>
                </a:solidFill>
              </a:rPr>
              <a:t>1986</a:t>
            </a:r>
            <a:r>
              <a:rPr lang="it-IT" dirty="0"/>
              <a:t> viene istituito il Ministero dell’Ambiente: il primo dicastero completamente dedicato all’ambiente.</a:t>
            </a:r>
          </a:p>
          <a:p>
            <a:pPr marL="0" indent="0" algn="just">
              <a:buNone/>
            </a:pPr>
            <a:endParaRPr lang="it-IT" dirty="0"/>
          </a:p>
          <a:p>
            <a:pPr marL="0" indent="0" algn="just">
              <a:buNone/>
            </a:pPr>
            <a:r>
              <a:rPr lang="it-IT" dirty="0"/>
              <a:t>Dal 1986, quindi, le attività ambientali prima frammentate tra i vari ministeri, vengono ora tutte concentrate in capo a un organismo unico.</a:t>
            </a:r>
          </a:p>
          <a:p>
            <a:pPr marL="0" indent="0" algn="just">
              <a:buNone/>
            </a:pPr>
            <a:endParaRPr lang="it-IT" dirty="0"/>
          </a:p>
          <a:p>
            <a:pPr marL="0" indent="0" algn="just">
              <a:buNone/>
            </a:pPr>
            <a:r>
              <a:rPr lang="it-IT" dirty="0"/>
              <a:t>Inoltre, tale legge avvia l’introduzione in Italia dell’istituto della valutazione di impatto ambientale (dando impulso al recepimento delle direttive comunitarie in materia).</a:t>
            </a:r>
          </a:p>
          <a:p>
            <a:pPr marL="0" indent="0" algn="just">
              <a:buNone/>
            </a:pPr>
            <a:endParaRPr lang="it-IT" dirty="0"/>
          </a:p>
          <a:p>
            <a:pPr marL="0" indent="0" algn="just">
              <a:buNone/>
            </a:pPr>
            <a:r>
              <a:rPr lang="it-IT" dirty="0"/>
              <a:t>Infine, introduce una prima disciplina dedicata al danno ambientale.</a:t>
            </a:r>
          </a:p>
        </p:txBody>
      </p:sp>
    </p:spTree>
    <p:extLst>
      <p:ext uri="{BB962C8B-B14F-4D97-AF65-F5344CB8AC3E}">
        <p14:creationId xmlns:p14="http://schemas.microsoft.com/office/powerpoint/2010/main" val="2165968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Decreto Ronchi</a:t>
            </a:r>
            <a:endParaRPr lang="it-IT" dirty="0"/>
          </a:p>
        </p:txBody>
      </p:sp>
      <p:sp>
        <p:nvSpPr>
          <p:cNvPr id="3" name="Segnaposto contenuto 2"/>
          <p:cNvSpPr>
            <a:spLocks noGrp="1"/>
          </p:cNvSpPr>
          <p:nvPr>
            <p:ph idx="1"/>
          </p:nvPr>
        </p:nvSpPr>
        <p:spPr>
          <a:xfrm>
            <a:off x="467544" y="1628800"/>
            <a:ext cx="8229600" cy="5229200"/>
          </a:xfrm>
        </p:spPr>
        <p:txBody>
          <a:bodyPr>
            <a:normAutofit fontScale="85000" lnSpcReduction="20000"/>
          </a:bodyPr>
          <a:lstStyle/>
          <a:p>
            <a:pPr marL="0" indent="0" algn="just">
              <a:buNone/>
            </a:pPr>
            <a:r>
              <a:rPr lang="it-IT" dirty="0"/>
              <a:t>Il </a:t>
            </a:r>
            <a:r>
              <a:rPr lang="it-IT" dirty="0" err="1"/>
              <a:t>D.Lgs.</a:t>
            </a:r>
            <a:r>
              <a:rPr lang="it-IT" dirty="0"/>
              <a:t> n. 22 del 5 febbraio 1997 (c.d. “Decreto Ronchi” dal nome dell’allora Ministro dell’Ambiente):</a:t>
            </a:r>
          </a:p>
          <a:p>
            <a:pPr algn="just">
              <a:buFont typeface="Wingdings" panose="05000000000000000000" pitchFamily="2" charset="2"/>
              <a:buChar char="Ø"/>
            </a:pPr>
            <a:r>
              <a:rPr lang="it-IT" dirty="0"/>
              <a:t> ha recepito le direttive comunitarie in materia di rifiuti, introducendo nel nostro ordinamento, tra l’altro, il principio della gestione dei rifiuti in sostituzione del semplice smaltimento degli stessi, trasformando i rifiuti da semplice scarto a risorsa;</a:t>
            </a:r>
          </a:p>
          <a:p>
            <a:pPr algn="just">
              <a:buFont typeface="Wingdings" panose="05000000000000000000" pitchFamily="2" charset="2"/>
              <a:buChar char="Ø"/>
            </a:pPr>
            <a:r>
              <a:rPr lang="it-IT" dirty="0"/>
              <a:t>ha introdotto una disciplina innovativa delle necessarie attività di bonifica dei siti contaminati (attuando anche i principi comunitari. Ad es. “chi inquina paga”). </a:t>
            </a:r>
          </a:p>
          <a:p>
            <a:pPr marL="0" indent="0" algn="just">
              <a:buNone/>
            </a:pPr>
            <a:endParaRPr lang="it-IT" dirty="0"/>
          </a:p>
          <a:p>
            <a:pPr marL="0" indent="0" algn="just">
              <a:buNone/>
            </a:pPr>
            <a:r>
              <a:rPr lang="it-IT" dirty="0"/>
              <a:t>Anche tale normativa è oggi sostituita dalle previsioni contenute nel </a:t>
            </a:r>
            <a:r>
              <a:rPr lang="it-IT" dirty="0" err="1"/>
              <a:t>D.Lgs.</a:t>
            </a:r>
            <a:r>
              <a:rPr lang="it-IT" dirty="0"/>
              <a:t> n. 152 del 2006.</a:t>
            </a:r>
          </a:p>
        </p:txBody>
      </p:sp>
    </p:spTree>
    <p:extLst>
      <p:ext uri="{BB962C8B-B14F-4D97-AF65-F5344CB8AC3E}">
        <p14:creationId xmlns:p14="http://schemas.microsoft.com/office/powerpoint/2010/main" val="4187071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70000" lnSpcReduction="20000"/>
          </a:bodyPr>
          <a:lstStyle/>
          <a:p>
            <a:pPr marL="0" indent="0" algn="just">
              <a:buNone/>
            </a:pPr>
            <a:r>
              <a:rPr lang="it-IT" dirty="0"/>
              <a:t>Il 29 aprile </a:t>
            </a:r>
            <a:r>
              <a:rPr lang="it-IT" dirty="0">
                <a:solidFill>
                  <a:srgbClr val="FF0000"/>
                </a:solidFill>
              </a:rPr>
              <a:t>2006</a:t>
            </a:r>
            <a:r>
              <a:rPr lang="it-IT" dirty="0"/>
              <a:t> è entrato in vigore il </a:t>
            </a:r>
            <a:r>
              <a:rPr lang="it-IT" dirty="0" err="1"/>
              <a:t>D.Lgs.</a:t>
            </a:r>
            <a:r>
              <a:rPr lang="it-IT" dirty="0"/>
              <a:t> n. 152 del 3 aprile 2006 “Norme in materia ambientale” di riordino della disciplina nel settore ambientale (“Testo unico ambientale” o “Codice dell’ambiente”).</a:t>
            </a:r>
          </a:p>
          <a:p>
            <a:pPr marL="0" indent="0" algn="just">
              <a:buNone/>
            </a:pPr>
            <a:endParaRPr lang="it-IT" dirty="0"/>
          </a:p>
          <a:p>
            <a:pPr marL="0" indent="0" algn="just">
              <a:buNone/>
            </a:pPr>
            <a:r>
              <a:rPr lang="it-IT" dirty="0"/>
              <a:t>Sin dal 2001 il Parlamento aveva preso in esame il progetto di una legge delega per:</a:t>
            </a:r>
          </a:p>
          <a:p>
            <a:pPr marL="0" indent="0" algn="just">
              <a:buNone/>
            </a:pPr>
            <a:r>
              <a:rPr lang="it-IT" dirty="0"/>
              <a:t>• il riordino della materia ambientale e</a:t>
            </a:r>
          </a:p>
          <a:p>
            <a:pPr marL="0" indent="0" algn="just">
              <a:buNone/>
            </a:pPr>
            <a:r>
              <a:rPr lang="it-IT" dirty="0"/>
              <a:t>• l’integrazione con le normative internazionali.</a:t>
            </a:r>
          </a:p>
          <a:p>
            <a:pPr marL="0" indent="0" algn="just">
              <a:buNone/>
            </a:pPr>
            <a:endParaRPr lang="it-IT" dirty="0"/>
          </a:p>
          <a:p>
            <a:pPr marL="0" indent="0" algn="just">
              <a:buNone/>
            </a:pPr>
            <a:r>
              <a:rPr lang="it-IT" dirty="0"/>
              <a:t>La legge delega n. 308 del 15 dicembre 2004 “Delega al Governo per il riordino, il coordinamento e l’integrazione della legislazione in materia ambientale e misure di diretta applicazione” è entrata in vigore l’11 gennaio 2005 (un unico articolo suddiviso in 54 commi).</a:t>
            </a:r>
          </a:p>
        </p:txBody>
      </p:sp>
    </p:spTree>
    <p:extLst>
      <p:ext uri="{BB962C8B-B14F-4D97-AF65-F5344CB8AC3E}">
        <p14:creationId xmlns:p14="http://schemas.microsoft.com/office/powerpoint/2010/main" val="282101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Diritto dell’Ambiente</a:t>
            </a:r>
            <a:endParaRPr lang="it-IT" dirty="0"/>
          </a:p>
        </p:txBody>
      </p:sp>
      <p:sp>
        <p:nvSpPr>
          <p:cNvPr id="3" name="Segnaposto contenuto 2"/>
          <p:cNvSpPr>
            <a:spLocks noGrp="1"/>
          </p:cNvSpPr>
          <p:nvPr>
            <p:ph idx="1"/>
          </p:nvPr>
        </p:nvSpPr>
        <p:spPr>
          <a:xfrm>
            <a:off x="457200" y="1600200"/>
            <a:ext cx="8291264" cy="4525963"/>
          </a:xfrm>
        </p:spPr>
        <p:txBody>
          <a:bodyPr>
            <a:normAutofit/>
          </a:bodyPr>
          <a:lstStyle/>
          <a:p>
            <a:pPr marL="457200" lvl="1" indent="0" algn="just">
              <a:buNone/>
            </a:pPr>
            <a:r>
              <a:rPr lang="it-IT" dirty="0"/>
              <a:t>Il Diritto dell’Ambiente è l’insieme di norme appartenenti ai diversi rami del diritto che hanno come obiettivo comune la tutela del bene ambiente e la repressione di comportamenti lesivi di tale bene. </a:t>
            </a:r>
          </a:p>
          <a:p>
            <a:pPr marL="457200" lvl="1" indent="0" algn="just">
              <a:buNone/>
            </a:pPr>
            <a:endParaRPr lang="it-IT" dirty="0"/>
          </a:p>
          <a:p>
            <a:pPr marL="457200" lvl="1" indent="0" algn="just">
              <a:buNone/>
            </a:pPr>
            <a:r>
              <a:rPr lang="it-IT" dirty="0"/>
              <a:t>I destinatari delle norme del diritto dell’ambiente non sono solo i singoli cittadini, ma anche enti, istituzioni, imprese. </a:t>
            </a:r>
          </a:p>
        </p:txBody>
      </p:sp>
    </p:spTree>
    <p:extLst>
      <p:ext uri="{BB962C8B-B14F-4D97-AF65-F5344CB8AC3E}">
        <p14:creationId xmlns:p14="http://schemas.microsoft.com/office/powerpoint/2010/main" val="706336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70000" lnSpcReduction="20000"/>
          </a:bodyPr>
          <a:lstStyle/>
          <a:p>
            <a:pPr marL="0" indent="0" algn="just">
              <a:buNone/>
            </a:pPr>
            <a:r>
              <a:rPr lang="it-IT" dirty="0"/>
              <a:t>Con la legge delega il Legislatore conferiva al Governo ampia delega per la riforma della normativa ambientale nei seguenti settori:</a:t>
            </a:r>
          </a:p>
          <a:p>
            <a:pPr marL="0" indent="0" algn="just">
              <a:buNone/>
            </a:pPr>
            <a:endParaRPr lang="it-IT" dirty="0"/>
          </a:p>
          <a:p>
            <a:pPr marL="0" indent="0" algn="just">
              <a:buNone/>
            </a:pPr>
            <a:r>
              <a:rPr lang="it-IT" dirty="0"/>
              <a:t>1. La gestione dei rifiuti e bonifica dei siti contaminati.</a:t>
            </a:r>
          </a:p>
          <a:p>
            <a:pPr marL="0" indent="0" algn="just">
              <a:buNone/>
            </a:pPr>
            <a:r>
              <a:rPr lang="it-IT" dirty="0"/>
              <a:t>2. La tutela delle acque dall’inquinamento e gestione delle</a:t>
            </a:r>
          </a:p>
          <a:p>
            <a:pPr marL="0" indent="0" algn="just">
              <a:buNone/>
            </a:pPr>
            <a:r>
              <a:rPr lang="it-IT" dirty="0"/>
              <a:t>risorse idriche.</a:t>
            </a:r>
          </a:p>
          <a:p>
            <a:pPr marL="0" indent="0" algn="just">
              <a:buNone/>
            </a:pPr>
            <a:r>
              <a:rPr lang="it-IT" dirty="0"/>
              <a:t>3. La difesa del suolo e lotta alla desertificazione.</a:t>
            </a:r>
          </a:p>
          <a:p>
            <a:pPr marL="0" indent="0" algn="just">
              <a:buNone/>
            </a:pPr>
            <a:r>
              <a:rPr lang="it-IT" dirty="0"/>
              <a:t>4. La gestione delle aree protette, conservazione e utilizzo</a:t>
            </a:r>
          </a:p>
          <a:p>
            <a:pPr marL="0" indent="0" algn="just">
              <a:buNone/>
            </a:pPr>
            <a:r>
              <a:rPr lang="it-IT" dirty="0"/>
              <a:t>sostenibile degli esemplari di specie protette di flora e fauna.</a:t>
            </a:r>
          </a:p>
          <a:p>
            <a:pPr marL="0" indent="0" algn="just">
              <a:buNone/>
            </a:pPr>
            <a:r>
              <a:rPr lang="it-IT" dirty="0"/>
              <a:t>5. Le procedure per la valutazione di impatto ambientale (VIA),</a:t>
            </a:r>
          </a:p>
          <a:p>
            <a:pPr marL="0" indent="0" algn="just">
              <a:buNone/>
            </a:pPr>
            <a:r>
              <a:rPr lang="it-IT" dirty="0"/>
              <a:t>per la valutazione ambientale strategica (VAS) e per</a:t>
            </a:r>
          </a:p>
          <a:p>
            <a:pPr marL="0" indent="0" algn="just">
              <a:buNone/>
            </a:pPr>
            <a:r>
              <a:rPr lang="it-IT" dirty="0"/>
              <a:t>l’autorizzazione ambientale integrata (IPPC).</a:t>
            </a:r>
          </a:p>
          <a:p>
            <a:pPr marL="0" indent="0" algn="just">
              <a:buNone/>
            </a:pPr>
            <a:r>
              <a:rPr lang="it-IT" dirty="0"/>
              <a:t>6. La tutela dell’aria e riduzione delle emissioni in atmosfera.</a:t>
            </a:r>
          </a:p>
        </p:txBody>
      </p:sp>
    </p:spTree>
    <p:extLst>
      <p:ext uri="{BB962C8B-B14F-4D97-AF65-F5344CB8AC3E}">
        <p14:creationId xmlns:p14="http://schemas.microsoft.com/office/powerpoint/2010/main" val="7665667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lnSpcReduction="10000"/>
          </a:bodyPr>
          <a:lstStyle/>
          <a:p>
            <a:pPr marL="0" indent="0" algn="just">
              <a:buNone/>
            </a:pPr>
            <a:r>
              <a:rPr lang="it-IT" dirty="0"/>
              <a:t>Il </a:t>
            </a:r>
            <a:r>
              <a:rPr lang="it-IT" dirty="0" err="1"/>
              <a:t>D.Lgs.</a:t>
            </a:r>
            <a:r>
              <a:rPr lang="it-IT" dirty="0"/>
              <a:t> n. 152 del 3 aprile 2006 “Norme in materia ambientale” è un compendio di oltre 300 articoli e 40 allegati relativi a settori dell’agire umano che, in precedenza, erano oggetto di autonome discipline normative.</a:t>
            </a:r>
          </a:p>
          <a:p>
            <a:pPr marL="0" indent="0" algn="just">
              <a:buNone/>
            </a:pPr>
            <a:endParaRPr lang="it-IT" dirty="0"/>
          </a:p>
          <a:p>
            <a:pPr marL="0" indent="0" algn="just">
              <a:buNone/>
            </a:pPr>
            <a:r>
              <a:rPr lang="it-IT" dirty="0"/>
              <a:t>Successivamente, il decreto legislativo è stato oggetto di numerosi interventi di integrazione e modifica anche per recepire gli orientamenti giurisprudenziali nel frattempo formatisi. </a:t>
            </a:r>
          </a:p>
        </p:txBody>
      </p:sp>
    </p:spTree>
    <p:extLst>
      <p:ext uri="{BB962C8B-B14F-4D97-AF65-F5344CB8AC3E}">
        <p14:creationId xmlns:p14="http://schemas.microsoft.com/office/powerpoint/2010/main" val="2348024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70000" lnSpcReduction="20000"/>
          </a:bodyPr>
          <a:lstStyle/>
          <a:p>
            <a:pPr marL="0" indent="0" algn="just">
              <a:buNone/>
            </a:pPr>
            <a:r>
              <a:rPr lang="it-IT" dirty="0"/>
              <a:t>Sono recepiti i seguenti principi:</a:t>
            </a:r>
          </a:p>
          <a:p>
            <a:pPr marL="0" indent="0" algn="just">
              <a:buNone/>
            </a:pPr>
            <a:endParaRPr lang="it-IT" dirty="0"/>
          </a:p>
          <a:p>
            <a:pPr marL="0" indent="0" algn="just">
              <a:buNone/>
            </a:pPr>
            <a:r>
              <a:rPr lang="it-IT" dirty="0"/>
              <a:t>– principio di precauzione,</a:t>
            </a:r>
          </a:p>
          <a:p>
            <a:pPr marL="0" indent="0" algn="just">
              <a:buNone/>
            </a:pPr>
            <a:r>
              <a:rPr lang="it-IT" dirty="0"/>
              <a:t>– principio di azione preventiva (prevenzione),</a:t>
            </a:r>
          </a:p>
          <a:p>
            <a:pPr marL="0" indent="0" algn="just">
              <a:buNone/>
            </a:pPr>
            <a:r>
              <a:rPr lang="it-IT" dirty="0"/>
              <a:t>– principio “chi inquina paga”,</a:t>
            </a:r>
          </a:p>
          <a:p>
            <a:pPr marL="0" indent="0" algn="just">
              <a:buNone/>
            </a:pPr>
            <a:r>
              <a:rPr lang="it-IT" dirty="0"/>
              <a:t>– principio di correzione, in via prioritaria alla fonte, dei danni causati all’ambiente e riduzione degli inquinamenti e dei danni ambientali.</a:t>
            </a:r>
          </a:p>
          <a:p>
            <a:pPr marL="0" indent="0" algn="just">
              <a:buNone/>
            </a:pPr>
            <a:endParaRPr lang="it-IT" dirty="0"/>
          </a:p>
          <a:p>
            <a:pPr marL="0" indent="0" algn="just">
              <a:buNone/>
            </a:pPr>
            <a:r>
              <a:rPr lang="it-IT" dirty="0"/>
              <a:t>Nello specifico, il “principio dell’azione ambientale” ex art. 3-ter del Testo Unico richiama il dovere di tutti gli enti pubblici e privati di garantire la tutela dell’ambiente e degli ecosistemi naturali e del patrimonio culturale, mediante una adeguata azione che sia informata ai principi suddetti.</a:t>
            </a:r>
          </a:p>
        </p:txBody>
      </p:sp>
    </p:spTree>
    <p:extLst>
      <p:ext uri="{BB962C8B-B14F-4D97-AF65-F5344CB8AC3E}">
        <p14:creationId xmlns:p14="http://schemas.microsoft.com/office/powerpoint/2010/main" val="819387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62500" lnSpcReduction="20000"/>
          </a:bodyPr>
          <a:lstStyle/>
          <a:p>
            <a:pPr marL="0" indent="0">
              <a:buNone/>
            </a:pPr>
            <a:r>
              <a:rPr lang="it-IT" dirty="0"/>
              <a:t>Le novità principali sono:</a:t>
            </a:r>
          </a:p>
          <a:p>
            <a:pPr marL="0" indent="0">
              <a:buNone/>
            </a:pPr>
            <a:endParaRPr lang="it-IT" dirty="0"/>
          </a:p>
          <a:p>
            <a:pPr marL="0" indent="0">
              <a:buNone/>
            </a:pPr>
            <a:r>
              <a:rPr lang="it-IT" dirty="0"/>
              <a:t>1. Introduzione della VAS;</a:t>
            </a:r>
          </a:p>
          <a:p>
            <a:pPr marL="0" indent="0">
              <a:buNone/>
            </a:pPr>
            <a:r>
              <a:rPr lang="it-IT" dirty="0"/>
              <a:t>2. miglioramento della disciplina in materia di VIA;</a:t>
            </a:r>
          </a:p>
          <a:p>
            <a:pPr marL="0" indent="0">
              <a:buNone/>
            </a:pPr>
            <a:r>
              <a:rPr lang="it-IT" dirty="0"/>
              <a:t>3. attuazione della gestione del ciclo idrico integrato e istituzione</a:t>
            </a:r>
          </a:p>
          <a:p>
            <a:pPr marL="0" indent="0">
              <a:buNone/>
            </a:pPr>
            <a:r>
              <a:rPr lang="it-IT" dirty="0"/>
              <a:t>dell’Autorità di Bacino distrettuali;</a:t>
            </a:r>
          </a:p>
          <a:p>
            <a:pPr marL="0" indent="0">
              <a:buNone/>
            </a:pPr>
            <a:r>
              <a:rPr lang="it-IT" dirty="0"/>
              <a:t>4. prevenzione e contenimento della produzione di rifiuti e</a:t>
            </a:r>
          </a:p>
          <a:p>
            <a:pPr marL="0" indent="0">
              <a:buNone/>
            </a:pPr>
            <a:r>
              <a:rPr lang="it-IT" dirty="0"/>
              <a:t>promozione del loro riutilizzo e recupero;</a:t>
            </a:r>
          </a:p>
          <a:p>
            <a:pPr marL="0" indent="0">
              <a:buNone/>
            </a:pPr>
            <a:r>
              <a:rPr lang="it-IT" dirty="0"/>
              <a:t>5. costituzione degli Ambiti Territoriali Ottimali (ATO);</a:t>
            </a:r>
          </a:p>
          <a:p>
            <a:pPr marL="0" indent="0">
              <a:buNone/>
            </a:pPr>
            <a:r>
              <a:rPr lang="it-IT" dirty="0"/>
              <a:t>6. mantenimento della Tariffa per la gestione dei rifiuti;</a:t>
            </a:r>
          </a:p>
          <a:p>
            <a:pPr marL="0" indent="0">
              <a:buNone/>
            </a:pPr>
            <a:r>
              <a:rPr lang="it-IT" dirty="0"/>
              <a:t>7. promozione degli interventi di messa in sicurezza e bonifica</a:t>
            </a:r>
          </a:p>
          <a:p>
            <a:pPr marL="0" indent="0">
              <a:buNone/>
            </a:pPr>
            <a:r>
              <a:rPr lang="it-IT" dirty="0"/>
              <a:t>dei siti contaminati;</a:t>
            </a:r>
          </a:p>
          <a:p>
            <a:pPr marL="0" indent="0">
              <a:buNone/>
            </a:pPr>
            <a:r>
              <a:rPr lang="it-IT" dirty="0"/>
              <a:t>8. revisione della disciplina delle emissioni atmosferiche;</a:t>
            </a:r>
          </a:p>
          <a:p>
            <a:pPr marL="0" indent="0">
              <a:buNone/>
            </a:pPr>
            <a:r>
              <a:rPr lang="it-IT" dirty="0"/>
              <a:t>9. definizione del concetto di danno ambientale;</a:t>
            </a:r>
          </a:p>
          <a:p>
            <a:pPr marL="0" indent="0">
              <a:buNone/>
            </a:pPr>
            <a:r>
              <a:rPr lang="it-IT" dirty="0"/>
              <a:t>10. introduzione del principio comunitario di precauzione.</a:t>
            </a:r>
          </a:p>
        </p:txBody>
      </p:sp>
    </p:spTree>
    <p:extLst>
      <p:ext uri="{BB962C8B-B14F-4D97-AF65-F5344CB8AC3E}">
        <p14:creationId xmlns:p14="http://schemas.microsoft.com/office/powerpoint/2010/main" val="3181293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lgn="just">
              <a:buNone/>
            </a:pPr>
            <a:r>
              <a:rPr lang="it-IT" dirty="0"/>
              <a:t>La </a:t>
            </a:r>
            <a:r>
              <a:rPr lang="it-IT" dirty="0">
                <a:solidFill>
                  <a:srgbClr val="FF0000"/>
                </a:solidFill>
              </a:rPr>
              <a:t>Prima Parte </a:t>
            </a:r>
            <a:r>
              <a:rPr lang="it-IT" dirty="0"/>
              <a:t>è dedicata ai principi generali e alle disposizioni comuni:</a:t>
            </a:r>
          </a:p>
          <a:p>
            <a:pPr marL="0" indent="0" algn="just">
              <a:buNone/>
            </a:pPr>
            <a:r>
              <a:rPr lang="it-IT" dirty="0"/>
              <a:t>– ambito di applicazione;</a:t>
            </a:r>
          </a:p>
          <a:p>
            <a:pPr marL="0" indent="0" algn="just">
              <a:buNone/>
            </a:pPr>
            <a:r>
              <a:rPr lang="it-IT" dirty="0"/>
              <a:t>– finalità;</a:t>
            </a:r>
          </a:p>
          <a:p>
            <a:pPr marL="0" indent="0" algn="just">
              <a:buNone/>
            </a:pPr>
            <a:r>
              <a:rPr lang="it-IT" dirty="0"/>
              <a:t>– criteri per l’adozione dei provvedimenti</a:t>
            </a:r>
          </a:p>
          <a:p>
            <a:pPr marL="0" indent="0" algn="just">
              <a:buNone/>
            </a:pPr>
            <a:r>
              <a:rPr lang="it-IT" dirty="0"/>
              <a:t>successivi.</a:t>
            </a:r>
          </a:p>
        </p:txBody>
      </p:sp>
    </p:spTree>
    <p:extLst>
      <p:ext uri="{BB962C8B-B14F-4D97-AF65-F5344CB8AC3E}">
        <p14:creationId xmlns:p14="http://schemas.microsoft.com/office/powerpoint/2010/main" val="1056344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lgn="just">
              <a:buNone/>
            </a:pPr>
            <a:r>
              <a:rPr lang="it-IT" dirty="0"/>
              <a:t>La </a:t>
            </a:r>
            <a:r>
              <a:rPr lang="it-IT" dirty="0">
                <a:solidFill>
                  <a:srgbClr val="FF0000"/>
                </a:solidFill>
              </a:rPr>
              <a:t>Seconda Parte </a:t>
            </a:r>
            <a:r>
              <a:rPr lang="it-IT" dirty="0"/>
              <a:t>è dedicata alle procedure</a:t>
            </a:r>
          </a:p>
          <a:p>
            <a:pPr marL="0" indent="0" algn="just">
              <a:buNone/>
            </a:pPr>
            <a:r>
              <a:rPr lang="it-IT" dirty="0"/>
              <a:t>amministrative relative alla:</a:t>
            </a:r>
          </a:p>
          <a:p>
            <a:pPr marL="0" indent="0" algn="just">
              <a:buNone/>
            </a:pPr>
            <a:r>
              <a:rPr lang="it-IT" dirty="0"/>
              <a:t>– valutazione ambientale strategica (VAS);</a:t>
            </a:r>
          </a:p>
          <a:p>
            <a:pPr marL="0" indent="0" algn="just">
              <a:buNone/>
            </a:pPr>
            <a:r>
              <a:rPr lang="it-IT" dirty="0"/>
              <a:t>– valutazione di impatto ambientale (VIA);</a:t>
            </a:r>
          </a:p>
          <a:p>
            <a:pPr marL="0" indent="0" algn="just">
              <a:buNone/>
            </a:pPr>
            <a:r>
              <a:rPr lang="it-IT" dirty="0"/>
              <a:t>– autorizzazione ambientale integrata (IPPC).</a:t>
            </a:r>
          </a:p>
        </p:txBody>
      </p:sp>
    </p:spTree>
    <p:extLst>
      <p:ext uri="{BB962C8B-B14F-4D97-AF65-F5344CB8AC3E}">
        <p14:creationId xmlns:p14="http://schemas.microsoft.com/office/powerpoint/2010/main" val="40584084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buNone/>
            </a:pPr>
            <a:r>
              <a:rPr lang="it-IT" dirty="0"/>
              <a:t>Nella </a:t>
            </a:r>
            <a:r>
              <a:rPr lang="it-IT" dirty="0">
                <a:solidFill>
                  <a:srgbClr val="FF0000"/>
                </a:solidFill>
              </a:rPr>
              <a:t>Terza Parte </a:t>
            </a:r>
            <a:r>
              <a:rPr lang="it-IT" dirty="0"/>
              <a:t>è contenuta la disciplina in</a:t>
            </a:r>
          </a:p>
          <a:p>
            <a:pPr marL="0" indent="0">
              <a:buNone/>
            </a:pPr>
            <a:r>
              <a:rPr lang="it-IT" dirty="0"/>
              <a:t>materia di:</a:t>
            </a:r>
          </a:p>
          <a:p>
            <a:pPr marL="0" indent="0">
              <a:buNone/>
            </a:pPr>
            <a:r>
              <a:rPr lang="it-IT" dirty="0"/>
              <a:t>– difesa del suolo;</a:t>
            </a:r>
          </a:p>
          <a:p>
            <a:pPr marL="0" indent="0">
              <a:buNone/>
            </a:pPr>
            <a:r>
              <a:rPr lang="it-IT" dirty="0"/>
              <a:t>– lotta alla desertificazione;</a:t>
            </a:r>
          </a:p>
          <a:p>
            <a:pPr marL="0" indent="0">
              <a:buNone/>
            </a:pPr>
            <a:r>
              <a:rPr lang="it-IT" dirty="0"/>
              <a:t>– tutela delle acque dall’inquinamento;</a:t>
            </a:r>
          </a:p>
          <a:p>
            <a:pPr marL="0" indent="0">
              <a:buNone/>
            </a:pPr>
            <a:r>
              <a:rPr lang="it-IT" dirty="0"/>
              <a:t>– gestione delle risorse idriche.</a:t>
            </a:r>
          </a:p>
        </p:txBody>
      </p:sp>
    </p:spTree>
    <p:extLst>
      <p:ext uri="{BB962C8B-B14F-4D97-AF65-F5344CB8AC3E}">
        <p14:creationId xmlns:p14="http://schemas.microsoft.com/office/powerpoint/2010/main" val="10083151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buNone/>
            </a:pPr>
            <a:r>
              <a:rPr lang="it-IT" dirty="0"/>
              <a:t>La </a:t>
            </a:r>
            <a:r>
              <a:rPr lang="it-IT" dirty="0">
                <a:solidFill>
                  <a:srgbClr val="FF0000"/>
                </a:solidFill>
              </a:rPr>
              <a:t>Quarta Parte </a:t>
            </a:r>
            <a:r>
              <a:rPr lang="it-IT" dirty="0"/>
              <a:t>del Testo Unico contiene la</a:t>
            </a:r>
          </a:p>
          <a:p>
            <a:pPr marL="0" indent="0">
              <a:buNone/>
            </a:pPr>
            <a:r>
              <a:rPr lang="it-IT" dirty="0"/>
              <a:t>disciplina giuridica in materia di:</a:t>
            </a:r>
          </a:p>
          <a:p>
            <a:pPr marL="0" indent="0">
              <a:buNone/>
            </a:pPr>
            <a:r>
              <a:rPr lang="it-IT" dirty="0"/>
              <a:t>– gestione dei rifiuti;</a:t>
            </a:r>
          </a:p>
          <a:p>
            <a:pPr marL="0" indent="0">
              <a:buNone/>
            </a:pPr>
            <a:r>
              <a:rPr lang="it-IT" dirty="0"/>
              <a:t>– bonifica dei siti contaminati.</a:t>
            </a:r>
          </a:p>
        </p:txBody>
      </p:sp>
    </p:spTree>
    <p:extLst>
      <p:ext uri="{BB962C8B-B14F-4D97-AF65-F5344CB8AC3E}">
        <p14:creationId xmlns:p14="http://schemas.microsoft.com/office/powerpoint/2010/main" val="8130578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buNone/>
            </a:pPr>
            <a:r>
              <a:rPr lang="it-IT" dirty="0"/>
              <a:t>La </a:t>
            </a:r>
            <a:r>
              <a:rPr lang="it-IT" dirty="0">
                <a:solidFill>
                  <a:srgbClr val="FF0000"/>
                </a:solidFill>
              </a:rPr>
              <a:t>Quinta Parte </a:t>
            </a:r>
            <a:r>
              <a:rPr lang="it-IT" dirty="0"/>
              <a:t>contiene le norme in materia di:</a:t>
            </a:r>
          </a:p>
          <a:p>
            <a:pPr marL="0" indent="0">
              <a:buNone/>
            </a:pPr>
            <a:r>
              <a:rPr lang="it-IT" dirty="0"/>
              <a:t>• tutela dell’aria;</a:t>
            </a:r>
          </a:p>
          <a:p>
            <a:pPr marL="0" indent="0">
              <a:buNone/>
            </a:pPr>
            <a:r>
              <a:rPr lang="it-IT" dirty="0"/>
              <a:t>• riduzione delle emissioni in atmosfera.</a:t>
            </a:r>
          </a:p>
        </p:txBody>
      </p:sp>
    </p:spTree>
    <p:extLst>
      <p:ext uri="{BB962C8B-B14F-4D97-AF65-F5344CB8AC3E}">
        <p14:creationId xmlns:p14="http://schemas.microsoft.com/office/powerpoint/2010/main" val="2566486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lgn="just">
              <a:buNone/>
            </a:pPr>
            <a:r>
              <a:rPr lang="it-IT" sz="2800" dirty="0">
                <a:latin typeface="+mj-lt"/>
              </a:rPr>
              <a:t>La </a:t>
            </a:r>
            <a:r>
              <a:rPr lang="it-IT" sz="2800" dirty="0">
                <a:solidFill>
                  <a:srgbClr val="FF0000"/>
                </a:solidFill>
                <a:latin typeface="+mj-lt"/>
              </a:rPr>
              <a:t>Sesta Parte </a:t>
            </a:r>
            <a:r>
              <a:rPr lang="it-IT" sz="2800" dirty="0">
                <a:latin typeface="+mj-lt"/>
              </a:rPr>
              <a:t>disciplina la tutela risarcitoria contro i danni all’ambiente.</a:t>
            </a:r>
          </a:p>
          <a:p>
            <a:pPr marL="0" indent="0" algn="just">
              <a:buNone/>
            </a:pPr>
            <a:r>
              <a:rPr lang="it-IT" sz="2800" dirty="0">
                <a:latin typeface="+mj-lt"/>
              </a:rPr>
              <a:t>In tale prospettiva ogni attività che esponga a rischio la salubrità dell’ambiente e la salute costituisce di per sé un illecito, di fronte al quale si può affermare che l’ordinamento reagisca non solo con la repressione penale, ma altresì accordando una tutela civilistica di tipo inibitorio.</a:t>
            </a:r>
          </a:p>
        </p:txBody>
      </p:sp>
    </p:spTree>
    <p:extLst>
      <p:ext uri="{BB962C8B-B14F-4D97-AF65-F5344CB8AC3E}">
        <p14:creationId xmlns:p14="http://schemas.microsoft.com/office/powerpoint/2010/main" val="335830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dirty="0">
                <a:solidFill>
                  <a:srgbClr val="FF0000"/>
                </a:solidFill>
                <a:effectLst>
                  <a:outerShdw blurRad="38100" dist="38100" dir="2700000" algn="tl">
                    <a:srgbClr val="000000">
                      <a:alpha val="43137"/>
                    </a:srgbClr>
                  </a:outerShdw>
                </a:effectLst>
              </a:rPr>
              <a:t>Diritto dell’Ambiente: contenuto del corso</a:t>
            </a:r>
            <a:endParaRPr lang="it-IT" dirty="0"/>
          </a:p>
        </p:txBody>
      </p:sp>
      <p:sp>
        <p:nvSpPr>
          <p:cNvPr id="3" name="Segnaposto contenuto 2"/>
          <p:cNvSpPr>
            <a:spLocks noGrp="1"/>
          </p:cNvSpPr>
          <p:nvPr>
            <p:ph idx="1"/>
          </p:nvPr>
        </p:nvSpPr>
        <p:spPr/>
        <p:txBody>
          <a:bodyPr>
            <a:normAutofit fontScale="70000" lnSpcReduction="20000"/>
          </a:bodyPr>
          <a:lstStyle/>
          <a:p>
            <a:pPr lvl="0"/>
            <a:r>
              <a:rPr lang="it-IT" dirty="0"/>
              <a:t>La tutela dell’ambiente e i diritti dell’Uomo: principi generali e quadro normativo.</a:t>
            </a:r>
          </a:p>
          <a:p>
            <a:pPr lvl="0"/>
            <a:r>
              <a:rPr lang="it-IT" dirty="0"/>
              <a:t>Storia ed evoluzione della nozione giuridica di “ambiente”.</a:t>
            </a:r>
          </a:p>
          <a:p>
            <a:pPr lvl="0"/>
            <a:r>
              <a:rPr lang="it-IT" dirty="0"/>
              <a:t>Norme della Costituzione italiana. </a:t>
            </a:r>
          </a:p>
          <a:p>
            <a:pPr lvl="0"/>
            <a:r>
              <a:rPr lang="it-IT" dirty="0"/>
              <a:t>Correlazione tra ambiente e salute dell’Uomo. </a:t>
            </a:r>
          </a:p>
          <a:p>
            <a:pPr lvl="0"/>
            <a:r>
              <a:rPr lang="it-IT" dirty="0"/>
              <a:t>Contributo della giurisprudenza costituzionale. </a:t>
            </a:r>
          </a:p>
          <a:p>
            <a:pPr lvl="0"/>
            <a:r>
              <a:rPr lang="it-IT" dirty="0"/>
              <a:t>Diritto umano all’ambiente. Il quadro normativo nel contesto internazionale, comunitario e nazionale.</a:t>
            </a:r>
          </a:p>
          <a:p>
            <a:pPr lvl="0"/>
            <a:r>
              <a:rPr lang="it-IT" dirty="0"/>
              <a:t>Principali convenzioni internazionali.</a:t>
            </a:r>
          </a:p>
          <a:p>
            <a:pPr lvl="0"/>
            <a:r>
              <a:rPr lang="it-IT" dirty="0"/>
              <a:t>Sviluppo e sostenibilità. </a:t>
            </a:r>
          </a:p>
          <a:p>
            <a:pPr lvl="0"/>
            <a:r>
              <a:rPr lang="it-IT" dirty="0"/>
              <a:t>Linee principali della normativa comunitaria e nazionale in materia ambientale. </a:t>
            </a:r>
          </a:p>
          <a:p>
            <a:pPr lvl="0"/>
            <a:r>
              <a:rPr lang="it-IT" dirty="0"/>
              <a:t>Nozione di rischio e di pericolo e i principi di prevenzione e di precauzione.</a:t>
            </a:r>
          </a:p>
          <a:p>
            <a:pPr lvl="0"/>
            <a:endParaRPr lang="it-IT" dirty="0"/>
          </a:p>
          <a:p>
            <a:endParaRPr lang="it-IT" dirty="0"/>
          </a:p>
          <a:p>
            <a:endParaRPr lang="it-IT" dirty="0"/>
          </a:p>
        </p:txBody>
      </p:sp>
    </p:spTree>
    <p:extLst>
      <p:ext uri="{BB962C8B-B14F-4D97-AF65-F5344CB8AC3E}">
        <p14:creationId xmlns:p14="http://schemas.microsoft.com/office/powerpoint/2010/main" val="19965131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in Italia: i nuovi eco reati</a:t>
            </a:r>
            <a:endParaRPr lang="it-IT" dirty="0"/>
          </a:p>
        </p:txBody>
      </p:sp>
      <p:sp>
        <p:nvSpPr>
          <p:cNvPr id="3" name="Segnaposto contenuto 2"/>
          <p:cNvSpPr>
            <a:spLocks noGrp="1"/>
          </p:cNvSpPr>
          <p:nvPr>
            <p:ph idx="1"/>
          </p:nvPr>
        </p:nvSpPr>
        <p:spPr>
          <a:xfrm>
            <a:off x="467544" y="1628800"/>
            <a:ext cx="8229600" cy="4853136"/>
          </a:xfrm>
        </p:spPr>
        <p:txBody>
          <a:bodyPr>
            <a:normAutofit lnSpcReduction="10000"/>
          </a:bodyPr>
          <a:lstStyle/>
          <a:p>
            <a:pPr marL="0" indent="0" algn="just">
              <a:buNone/>
            </a:pPr>
            <a:r>
              <a:rPr lang="it-IT" sz="2800" dirty="0">
                <a:latin typeface="+mj-lt"/>
              </a:rPr>
              <a:t>La Legge 68/2015 ha introdotto specifici reati ambientali nel Codice Penale, con l’introduzione del </a:t>
            </a:r>
          </a:p>
          <a:p>
            <a:pPr marL="0" indent="0" algn="just">
              <a:buNone/>
            </a:pPr>
            <a:r>
              <a:rPr lang="it-IT" sz="2800" i="1" dirty="0">
                <a:latin typeface="+mj-lt"/>
              </a:rPr>
              <a:t>Titolo VI – bis – Dei delitti contro l’ambiente</a:t>
            </a:r>
            <a:r>
              <a:rPr lang="it-IT" sz="2800" dirty="0">
                <a:latin typeface="+mj-lt"/>
              </a:rPr>
              <a:t>:</a:t>
            </a:r>
          </a:p>
          <a:p>
            <a:pPr marL="0" indent="0" algn="just">
              <a:buNone/>
            </a:pPr>
            <a:r>
              <a:rPr lang="it-IT" sz="2800" dirty="0">
                <a:latin typeface="+mj-lt"/>
              </a:rPr>
              <a:t>-   Disastro ambientale</a:t>
            </a:r>
          </a:p>
          <a:p>
            <a:pPr algn="just">
              <a:buFontTx/>
              <a:buChar char="-"/>
            </a:pPr>
            <a:r>
              <a:rPr lang="it-IT" sz="2800" dirty="0">
                <a:latin typeface="+mj-lt"/>
              </a:rPr>
              <a:t>Inquinamento ambientale</a:t>
            </a:r>
          </a:p>
          <a:p>
            <a:pPr algn="just">
              <a:buFontTx/>
              <a:buChar char="-"/>
            </a:pPr>
            <a:r>
              <a:rPr lang="it-IT" sz="2800" dirty="0">
                <a:latin typeface="+mj-lt"/>
              </a:rPr>
              <a:t>Morte o lesioni come conseguenza  del  delitto  di inquinamento ambientale</a:t>
            </a:r>
          </a:p>
          <a:p>
            <a:pPr algn="just">
              <a:buFontTx/>
              <a:buChar char="-"/>
            </a:pPr>
            <a:r>
              <a:rPr lang="it-IT" sz="2800" dirty="0">
                <a:latin typeface="+mj-lt"/>
              </a:rPr>
              <a:t>Impedimento del controllo</a:t>
            </a:r>
          </a:p>
          <a:p>
            <a:pPr algn="just">
              <a:buFontTx/>
              <a:buChar char="-"/>
            </a:pPr>
            <a:r>
              <a:rPr lang="it-IT" sz="2800" dirty="0">
                <a:latin typeface="+mj-lt"/>
              </a:rPr>
              <a:t>Traffico  e  abbandono  di  materiale  ad  alta </a:t>
            </a:r>
            <a:r>
              <a:rPr lang="it-IT" sz="2800" dirty="0" err="1">
                <a:latin typeface="+mj-lt"/>
              </a:rPr>
              <a:t>radioattivita'</a:t>
            </a:r>
            <a:endParaRPr lang="it-IT" sz="2800" dirty="0">
              <a:latin typeface="+mj-lt"/>
            </a:endParaRPr>
          </a:p>
          <a:p>
            <a:pPr marL="0" indent="0" algn="just">
              <a:buNone/>
            </a:pPr>
            <a:endParaRPr lang="it-IT" sz="2800" dirty="0">
              <a:latin typeface="+mj-lt"/>
            </a:endParaRPr>
          </a:p>
        </p:txBody>
      </p:sp>
    </p:spTree>
    <p:extLst>
      <p:ext uri="{BB962C8B-B14F-4D97-AF65-F5344CB8AC3E}">
        <p14:creationId xmlns:p14="http://schemas.microsoft.com/office/powerpoint/2010/main" val="8176318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a:t>Nozione di ambiente</a:t>
            </a:r>
          </a:p>
          <a:p>
            <a:pPr>
              <a:buFont typeface="Wingdings" panose="05000000000000000000" pitchFamily="2" charset="2"/>
              <a:buChar char="Ø"/>
            </a:pPr>
            <a:r>
              <a:rPr lang="it-IT" sz="4000" dirty="0"/>
              <a:t>Ambiente e Costituzione</a:t>
            </a:r>
          </a:p>
          <a:p>
            <a:pPr marL="0" indent="0">
              <a:buNone/>
            </a:pPr>
            <a:endParaRPr lang="it-IT" dirty="0"/>
          </a:p>
        </p:txBody>
      </p:sp>
    </p:spTree>
    <p:extLst>
      <p:ext uri="{BB962C8B-B14F-4D97-AF65-F5344CB8AC3E}">
        <p14:creationId xmlns:p14="http://schemas.microsoft.com/office/powerpoint/2010/main" val="15361448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Nozione </a:t>
            </a:r>
            <a:r>
              <a:rPr lang="it-IT" u="sng" dirty="0">
                <a:solidFill>
                  <a:srgbClr val="FF0000"/>
                </a:solidFill>
                <a:effectLst>
                  <a:outerShdw blurRad="38100" dist="38100" dir="2700000" algn="tl">
                    <a:srgbClr val="000000">
                      <a:alpha val="43137"/>
                    </a:srgbClr>
                  </a:outerShdw>
                </a:effectLst>
              </a:rPr>
              <a:t>polivalente</a:t>
            </a:r>
            <a:r>
              <a:rPr lang="it-IT" dirty="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lgn="just">
              <a:buNone/>
            </a:pPr>
            <a:r>
              <a:rPr lang="it-IT" dirty="0"/>
              <a:t>Il termine “ambiente” non identifica né una materia né un concetto giuridico, economico o sociologico, ma solo una “sintesi verbale”.</a:t>
            </a:r>
          </a:p>
          <a:p>
            <a:pPr marL="0" indent="0" algn="just">
              <a:buNone/>
            </a:pPr>
            <a:endParaRPr lang="it-IT" dirty="0"/>
          </a:p>
          <a:p>
            <a:pPr marL="0" indent="0" algn="just">
              <a:buNone/>
            </a:pPr>
            <a:r>
              <a:rPr lang="it-IT" dirty="0"/>
              <a:t>Di conseguenza si nega al termine “ambiente” il carattere di materia a sé stante e si ricollega, situazione per situazione, con altre materie quali per esempio:</a:t>
            </a:r>
          </a:p>
          <a:p>
            <a:pPr marL="0" indent="0" algn="just">
              <a:buNone/>
            </a:pPr>
            <a:r>
              <a:rPr lang="it-IT" dirty="0"/>
              <a:t>• assistenza sanitaria,</a:t>
            </a:r>
          </a:p>
          <a:p>
            <a:pPr marL="0" indent="0" algn="just">
              <a:buNone/>
            </a:pPr>
            <a:r>
              <a:rPr lang="it-IT" dirty="0"/>
              <a:t>• lavori pubblici,</a:t>
            </a:r>
          </a:p>
          <a:p>
            <a:pPr marL="0" indent="0" algn="just">
              <a:buNone/>
            </a:pPr>
            <a:r>
              <a:rPr lang="it-IT" dirty="0"/>
              <a:t>• urbanistica.</a:t>
            </a:r>
          </a:p>
        </p:txBody>
      </p:sp>
    </p:spTree>
    <p:extLst>
      <p:ext uri="{BB962C8B-B14F-4D97-AF65-F5344CB8AC3E}">
        <p14:creationId xmlns:p14="http://schemas.microsoft.com/office/powerpoint/2010/main" val="4986555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Nozione </a:t>
            </a:r>
            <a:r>
              <a:rPr lang="it-IT" u="sng" dirty="0">
                <a:solidFill>
                  <a:srgbClr val="FF0000"/>
                </a:solidFill>
                <a:effectLst>
                  <a:outerShdw blurRad="38100" dist="38100" dir="2700000" algn="tl">
                    <a:srgbClr val="000000">
                      <a:alpha val="43137"/>
                    </a:srgbClr>
                  </a:outerShdw>
                </a:effectLst>
              </a:rPr>
              <a:t>polivalente</a:t>
            </a:r>
            <a:r>
              <a:rPr lang="it-IT" dirty="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Nozione polivalente di ambiente riconducibile a tre gruppi di istituti giuridici distinti:</a:t>
            </a:r>
          </a:p>
          <a:p>
            <a:pPr marL="0" indent="0" algn="just">
              <a:buNone/>
            </a:pPr>
            <a:r>
              <a:rPr lang="it-IT" dirty="0"/>
              <a:t>1. la tutela delle bellezze paesistiche e quindi un’attività culturale;</a:t>
            </a:r>
          </a:p>
          <a:p>
            <a:pPr marL="0" indent="0" algn="just">
              <a:buNone/>
            </a:pPr>
            <a:r>
              <a:rPr lang="it-IT" dirty="0"/>
              <a:t>2. la qualità della vita e quindi la lotta contro gli</a:t>
            </a:r>
          </a:p>
          <a:p>
            <a:pPr marL="0" indent="0" algn="just">
              <a:buNone/>
            </a:pPr>
            <a:r>
              <a:rPr lang="it-IT" dirty="0"/>
              <a:t>inquinamenti;</a:t>
            </a:r>
          </a:p>
          <a:p>
            <a:pPr marL="0" indent="0" algn="just">
              <a:buNone/>
            </a:pPr>
            <a:r>
              <a:rPr lang="it-IT" dirty="0"/>
              <a:t>3. il governo del territorio e quindi l’attività urbanistica.</a:t>
            </a:r>
          </a:p>
        </p:txBody>
      </p:sp>
    </p:spTree>
    <p:extLst>
      <p:ext uri="{BB962C8B-B14F-4D97-AF65-F5344CB8AC3E}">
        <p14:creationId xmlns:p14="http://schemas.microsoft.com/office/powerpoint/2010/main" val="38467165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Nozione </a:t>
            </a:r>
            <a:r>
              <a:rPr lang="it-IT" u="sng" dirty="0">
                <a:solidFill>
                  <a:srgbClr val="FF0000"/>
                </a:solidFill>
                <a:effectLst>
                  <a:outerShdw blurRad="38100" dist="38100" dir="2700000" algn="tl">
                    <a:srgbClr val="000000">
                      <a:alpha val="43137"/>
                    </a:srgbClr>
                  </a:outerShdw>
                </a:effectLst>
              </a:rPr>
              <a:t>unitaria</a:t>
            </a:r>
            <a:r>
              <a:rPr lang="it-IT" dirty="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Individua nell’ambiente un fenomeno giuridico unitario, tutelato direttamente dall’ordinamento e non solo per le sue utilità o per gli effetti indotti da attività umane.</a:t>
            </a:r>
          </a:p>
          <a:p>
            <a:pPr marL="0" indent="0" algn="just">
              <a:buNone/>
            </a:pPr>
            <a:endParaRPr lang="it-IT" dirty="0"/>
          </a:p>
          <a:p>
            <a:pPr marL="0" indent="0" algn="just">
              <a:buNone/>
            </a:pPr>
            <a:r>
              <a:rPr lang="it-IT" dirty="0"/>
              <a:t>Il momento unificante è </a:t>
            </a:r>
            <a:r>
              <a:rPr lang="it-IT" dirty="0">
                <a:solidFill>
                  <a:srgbClr val="FF0000"/>
                </a:solidFill>
                <a:effectLst>
                  <a:outerShdw blurRad="38100" dist="38100" dir="2700000" algn="tl">
                    <a:srgbClr val="000000">
                      <a:alpha val="43137"/>
                    </a:srgbClr>
                  </a:outerShdw>
                </a:effectLst>
              </a:rPr>
              <a:t>il diritto a un ambiente di vita salubre</a:t>
            </a:r>
            <a:r>
              <a:rPr lang="it-IT" dirty="0"/>
              <a:t>; diritto che spetta a ogni soggetto dell’ordinamento in forza dell’art. 32, I° comma </a:t>
            </a:r>
            <a:r>
              <a:rPr lang="it-IT" dirty="0" err="1"/>
              <a:t>Cost</a:t>
            </a:r>
            <a:r>
              <a:rPr lang="it-IT" dirty="0"/>
              <a:t>.</a:t>
            </a:r>
          </a:p>
          <a:p>
            <a:pPr marL="0" indent="0" algn="just">
              <a:buNone/>
            </a:pPr>
            <a:endParaRPr lang="it-IT" dirty="0"/>
          </a:p>
          <a:p>
            <a:pPr marL="0" indent="0" algn="just">
              <a:buNone/>
            </a:pPr>
            <a:r>
              <a:rPr lang="it-IT" dirty="0"/>
              <a:t>Trattasi di diritto soggettivo da ascrivere alla categoria dei diritti della personalità e, come tale, indisponibile anche da parte dei pubblici poteri che agiscono per la cura d’interessi generali della collettività.</a:t>
            </a:r>
          </a:p>
        </p:txBody>
      </p:sp>
    </p:spTree>
    <p:extLst>
      <p:ext uri="{BB962C8B-B14F-4D97-AF65-F5344CB8AC3E}">
        <p14:creationId xmlns:p14="http://schemas.microsoft.com/office/powerpoint/2010/main" val="33407616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Nozione unitaria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La Corte Costituzionale ha contribuito significativamente all’individuazione dei connotati caratterizzanti la nozione di ambiente.</a:t>
            </a:r>
          </a:p>
          <a:p>
            <a:pPr marL="0" indent="0" algn="just">
              <a:buNone/>
            </a:pPr>
            <a:r>
              <a:rPr lang="it-IT" dirty="0"/>
              <a:t>Facendo riferimento ai precetti degli artt. 9 e 32 della </a:t>
            </a:r>
            <a:r>
              <a:rPr lang="it-IT" dirty="0" err="1"/>
              <a:t>Cost</a:t>
            </a:r>
            <a:r>
              <a:rPr lang="it-IT" dirty="0"/>
              <a:t>. ha interpretato in modo evolutivo tali principi secondo una </a:t>
            </a:r>
            <a:r>
              <a:rPr lang="it-IT" b="1" dirty="0"/>
              <a:t>concezione unitaria di ambiente, sia in senso oggettivo </a:t>
            </a:r>
            <a:r>
              <a:rPr lang="it-IT" dirty="0"/>
              <a:t>(come bene giuridico), </a:t>
            </a:r>
            <a:r>
              <a:rPr lang="it-IT" b="1" dirty="0"/>
              <a:t>sia in senso soggettivo </a:t>
            </a:r>
            <a:r>
              <a:rPr lang="it-IT" dirty="0"/>
              <a:t>(come diritto fondamentale della persona).</a:t>
            </a:r>
          </a:p>
        </p:txBody>
      </p:sp>
    </p:spTree>
    <p:extLst>
      <p:ext uri="{BB962C8B-B14F-4D97-AF65-F5344CB8AC3E}">
        <p14:creationId xmlns:p14="http://schemas.microsoft.com/office/powerpoint/2010/main" val="3158196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 210/1987</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a:t>La Corte Costituzionale ha affermato che:</a:t>
            </a:r>
          </a:p>
          <a:p>
            <a:pPr marL="0" indent="0" algn="just">
              <a:buNone/>
            </a:pPr>
            <a:endParaRPr lang="it-IT" dirty="0"/>
          </a:p>
          <a:p>
            <a:pPr marL="0" indent="0" algn="just">
              <a:buNone/>
            </a:pPr>
            <a:r>
              <a:rPr lang="it-IT" i="1" dirty="0"/>
              <a:t>“…va riconosciuto lo sforzo in atto di dare un riconoscimento specifico alla salvaguardia dell’ambiente come diritto della persona e interesse fondamentale della collettività e di creare istituti giuridici per la loro protezione.</a:t>
            </a:r>
          </a:p>
          <a:p>
            <a:pPr marL="0" indent="0" algn="just">
              <a:buNone/>
            </a:pPr>
            <a:r>
              <a:rPr lang="it-IT" i="1" dirty="0"/>
              <a:t>Si tende, cioè, ad una concezione unitaria del bene ambientale, comprensiva di tutte le risorse naturali e culturali.”</a:t>
            </a:r>
            <a:endParaRPr lang="it-IT" dirty="0"/>
          </a:p>
        </p:txBody>
      </p:sp>
    </p:spTree>
    <p:extLst>
      <p:ext uri="{BB962C8B-B14F-4D97-AF65-F5344CB8AC3E}">
        <p14:creationId xmlns:p14="http://schemas.microsoft.com/office/powerpoint/2010/main" val="17983667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 641/1987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 questa sentenza la Corte esprimeva la convinzione che:</a:t>
            </a:r>
          </a:p>
          <a:p>
            <a:pPr marL="0" indent="0" algn="just">
              <a:buNone/>
            </a:pPr>
            <a:r>
              <a:rPr lang="it-IT" i="1" dirty="0"/>
              <a:t>“</a:t>
            </a:r>
            <a:r>
              <a:rPr lang="it-IT" altLang="it-IT" i="1" dirty="0"/>
              <a:t>L’ambiente è stato considerato un bene immateriale unitario sebbene a varie componenti, ciascuna delle quali può anche costituire, isolatamente e separatamente, oggetto di cura e di tutela; </a:t>
            </a:r>
            <a:r>
              <a:rPr lang="it-IT" altLang="it-IT" i="1" dirty="0">
                <a:effectLst>
                  <a:outerShdw blurRad="38100" dist="38100" dir="2700000" algn="tl">
                    <a:srgbClr val="000000">
                      <a:alpha val="43137"/>
                    </a:srgbClr>
                  </a:outerShdw>
                </a:effectLst>
              </a:rPr>
              <a:t>ma tutte, nell’insieme, sono riconducibili a unità</a:t>
            </a:r>
            <a:r>
              <a:rPr lang="it-IT" altLang="it-IT" i="1" dirty="0"/>
              <a:t>. </a:t>
            </a:r>
            <a:r>
              <a:rPr lang="it-IT" i="1" dirty="0"/>
              <a:t>Il fatto che l’</a:t>
            </a:r>
            <a:r>
              <a:rPr lang="it-IT" b="1" i="1" dirty="0"/>
              <a:t>ambiente </a:t>
            </a:r>
            <a:r>
              <a:rPr lang="it-IT" i="1" dirty="0"/>
              <a:t>possa essere fruibile in varie forme e differenti ruoli, così come possa essere oggetto di varie norme che assicurano la tutela dei vari profili in cui si estrinseca, non fa venir meno e non intacca la sua natura e la sua sostanza di </a:t>
            </a:r>
            <a:r>
              <a:rPr lang="it-IT" b="1" i="1" dirty="0"/>
              <a:t>bene unitario </a:t>
            </a:r>
            <a:r>
              <a:rPr lang="it-IT" i="1" dirty="0"/>
              <a:t>che l’ordinamento prende in considerazione.”</a:t>
            </a:r>
            <a:endParaRPr lang="it-IT" dirty="0"/>
          </a:p>
        </p:txBody>
      </p:sp>
    </p:spTree>
    <p:extLst>
      <p:ext uri="{BB962C8B-B14F-4D97-AF65-F5344CB8AC3E}">
        <p14:creationId xmlns:p14="http://schemas.microsoft.com/office/powerpoint/2010/main" val="36084793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1371600"/>
            <a:ext cx="8229600" cy="5153744"/>
          </a:xfrm>
        </p:spPr>
        <p:txBody>
          <a:bodyPr>
            <a:normAutofit/>
          </a:bodyPr>
          <a:lstStyle/>
          <a:p>
            <a:pPr algn="just" eaLnBrk="1" hangingPunct="1">
              <a:lnSpc>
                <a:spcPct val="80000"/>
              </a:lnSpc>
              <a:buFontTx/>
              <a:buNone/>
            </a:pPr>
            <a:endParaRPr lang="it-IT" altLang="it-IT" sz="2200" i="1" u="sng" dirty="0"/>
          </a:p>
          <a:p>
            <a:pPr algn="just" eaLnBrk="1" hangingPunct="1">
              <a:lnSpc>
                <a:spcPct val="80000"/>
              </a:lnSpc>
            </a:pPr>
            <a:r>
              <a:rPr lang="it-IT" altLang="it-IT" sz="2800" i="1" dirty="0"/>
              <a:t>L'ambiente è protetto come elemento determinativo della qualità della vita. La sua protezione non persegue astratte finalità naturalistiche o estetizzanti, </a:t>
            </a:r>
            <a:r>
              <a:rPr lang="it-IT" altLang="it-IT" sz="2800" i="1" dirty="0">
                <a:effectLst>
                  <a:outerShdw blurRad="38100" dist="38100" dir="2700000" algn="tl">
                    <a:srgbClr val="000000">
                      <a:alpha val="43137"/>
                    </a:srgbClr>
                  </a:outerShdw>
                </a:effectLst>
              </a:rPr>
              <a:t>ma esprime l'esigenza di un habitat naturale nel quale l'uomo vive ed agisce e che è necessario alla collettività e, per essa, ai cittadini, secondo valori largamente sentiti; è imposta anzitutto da precetti costituzionali (artt. 9 e 32 </a:t>
            </a:r>
            <a:r>
              <a:rPr lang="it-IT" altLang="it-IT" sz="2800" i="1" dirty="0" err="1">
                <a:effectLst>
                  <a:outerShdw blurRad="38100" dist="38100" dir="2700000" algn="tl">
                    <a:srgbClr val="000000">
                      <a:alpha val="43137"/>
                    </a:srgbClr>
                  </a:outerShdw>
                </a:effectLst>
              </a:rPr>
              <a:t>Cost</a:t>
            </a:r>
            <a:r>
              <a:rPr lang="it-IT" altLang="it-IT" sz="2800" i="1" dirty="0">
                <a:effectLst>
                  <a:outerShdw blurRad="38100" dist="38100" dir="2700000" algn="tl">
                    <a:srgbClr val="000000">
                      <a:alpha val="43137"/>
                    </a:srgbClr>
                  </a:outerShdw>
                </a:effectLst>
              </a:rPr>
              <a:t>.), per cui esso assurge a valore primario ed assoluto.</a:t>
            </a:r>
            <a:r>
              <a:rPr lang="it-IT" altLang="it-IT" sz="2800" dirty="0">
                <a:effectLst>
                  <a:outerShdw blurRad="38100" dist="38100" dir="2700000" algn="tl">
                    <a:srgbClr val="000000">
                      <a:alpha val="43137"/>
                    </a:srgbClr>
                  </a:outerShdw>
                </a:effectLst>
              </a:rPr>
              <a:t> </a:t>
            </a:r>
          </a:p>
        </p:txBody>
      </p:sp>
      <p:sp>
        <p:nvSpPr>
          <p:cNvPr id="29699" name="Text Box 4"/>
          <p:cNvSpPr txBox="1">
            <a:spLocks noChangeArrowheads="1"/>
          </p:cNvSpPr>
          <p:nvPr/>
        </p:nvSpPr>
        <p:spPr bwMode="auto">
          <a:xfrm>
            <a:off x="609600" y="381000"/>
            <a:ext cx="792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dirty="0">
                <a:solidFill>
                  <a:srgbClr val="FF0000"/>
                </a:solidFill>
                <a:effectLst>
                  <a:outerShdw blurRad="38100" dist="38100" dir="2700000" algn="tl">
                    <a:srgbClr val="000000">
                      <a:alpha val="43137"/>
                    </a:srgbClr>
                  </a:outerShdw>
                </a:effectLst>
              </a:rPr>
              <a:t>Nozione unitaria di ambiente: Corte </a:t>
            </a:r>
            <a:r>
              <a:rPr lang="it-IT" sz="2400" dirty="0" err="1">
                <a:solidFill>
                  <a:srgbClr val="FF0000"/>
                </a:solidFill>
                <a:effectLst>
                  <a:outerShdw blurRad="38100" dist="38100" dir="2700000" algn="tl">
                    <a:srgbClr val="000000">
                      <a:alpha val="43137"/>
                    </a:srgbClr>
                  </a:outerShdw>
                </a:effectLst>
              </a:rPr>
              <a:t>Cost</a:t>
            </a:r>
            <a:r>
              <a:rPr lang="it-IT" sz="2400" dirty="0">
                <a:solidFill>
                  <a:srgbClr val="FF0000"/>
                </a:solidFill>
                <a:effectLst>
                  <a:outerShdw blurRad="38100" dist="38100" dir="2700000" algn="tl">
                    <a:srgbClr val="000000">
                      <a:alpha val="43137"/>
                    </a:srgbClr>
                  </a:outerShdw>
                </a:effectLst>
              </a:rPr>
              <a:t>. </a:t>
            </a:r>
            <a:r>
              <a:rPr lang="it-IT" sz="2400" dirty="0" err="1">
                <a:solidFill>
                  <a:srgbClr val="FF0000"/>
                </a:solidFill>
                <a:effectLst>
                  <a:outerShdw blurRad="38100" dist="38100" dir="2700000" algn="tl">
                    <a:srgbClr val="000000">
                      <a:alpha val="43137"/>
                    </a:srgbClr>
                  </a:outerShdw>
                </a:effectLst>
              </a:rPr>
              <a:t>sent</a:t>
            </a:r>
            <a:r>
              <a:rPr lang="it-IT" sz="2400" dirty="0">
                <a:solidFill>
                  <a:srgbClr val="FF0000"/>
                </a:solidFill>
                <a:effectLst>
                  <a:outerShdw blurRad="38100" dist="38100" dir="2700000" algn="tl">
                    <a:srgbClr val="000000">
                      <a:alpha val="43137"/>
                    </a:srgbClr>
                  </a:outerShdw>
                </a:effectLst>
              </a:rPr>
              <a:t>. N. 641/1987</a:t>
            </a:r>
            <a:endParaRPr lang="it-IT" altLang="it-IT" sz="2400" b="1" dirty="0">
              <a:solidFill>
                <a:srgbClr val="FF0000"/>
              </a:solidFill>
            </a:endParaRPr>
          </a:p>
        </p:txBody>
      </p:sp>
    </p:spTree>
    <p:extLst>
      <p:ext uri="{BB962C8B-B14F-4D97-AF65-F5344CB8AC3E}">
        <p14:creationId xmlns:p14="http://schemas.microsoft.com/office/powerpoint/2010/main" val="37357818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 378/2007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Da ultimo la Corte ha affermato che l’ambiente è </a:t>
            </a:r>
            <a:r>
              <a:rPr lang="it-IT" i="1" dirty="0"/>
              <a:t>“</a:t>
            </a:r>
            <a:r>
              <a:rPr lang="it-IT" b="1" i="1" dirty="0"/>
              <a:t>un bene della vita, materiale e complesso, </a:t>
            </a:r>
            <a:r>
              <a:rPr lang="it-IT" i="1" dirty="0"/>
              <a:t>la cui disciplina comprende anche la tutela e la salvaguardia delle qualità e degli equilibri delle sua singole componenti” </a:t>
            </a:r>
            <a:r>
              <a:rPr lang="it-IT" dirty="0"/>
              <a:t>e che oggetto della tutela è la </a:t>
            </a:r>
            <a:r>
              <a:rPr lang="it-IT" i="1" dirty="0"/>
              <a:t>“biosfera, che viene presa in considerazione, non solo per le sue varie componenti, ma</a:t>
            </a:r>
          </a:p>
          <a:p>
            <a:pPr marL="0" indent="0" algn="just">
              <a:buNone/>
            </a:pPr>
            <a:r>
              <a:rPr lang="it-IT" i="1" dirty="0"/>
              <a:t>altresì per le interazioni fra queste ultime, i loro equilibri, la loro qualità, la circolazione dei loro elementi, e così via.”</a:t>
            </a:r>
          </a:p>
          <a:p>
            <a:pPr marL="0" indent="0" algn="just">
              <a:buNone/>
            </a:pPr>
            <a:r>
              <a:rPr lang="it-IT" dirty="0"/>
              <a:t>Secondo la Corte occorre quindi guardare all’</a:t>
            </a:r>
            <a:r>
              <a:rPr lang="it-IT" b="1" dirty="0"/>
              <a:t>ambiente </a:t>
            </a:r>
            <a:r>
              <a:rPr lang="it-IT" dirty="0"/>
              <a:t>come “</a:t>
            </a:r>
            <a:r>
              <a:rPr lang="it-IT" i="1" dirty="0"/>
              <a:t>sistema</a:t>
            </a:r>
            <a:r>
              <a:rPr lang="it-IT" dirty="0"/>
              <a:t>” considerato </a:t>
            </a:r>
            <a:r>
              <a:rPr lang="it-IT" i="1" dirty="0"/>
              <a:t>“nel suo aspetto dinamico”</a:t>
            </a:r>
            <a:r>
              <a:rPr lang="it-IT" dirty="0"/>
              <a:t>.</a:t>
            </a:r>
          </a:p>
        </p:txBody>
      </p:sp>
    </p:spTree>
    <p:extLst>
      <p:ext uri="{BB962C8B-B14F-4D97-AF65-F5344CB8AC3E}">
        <p14:creationId xmlns:p14="http://schemas.microsoft.com/office/powerpoint/2010/main" val="161216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dell’Ambiente: contenuto del corso</a:t>
            </a:r>
            <a:endParaRPr lang="it-IT" dirty="0"/>
          </a:p>
        </p:txBody>
      </p:sp>
      <p:sp>
        <p:nvSpPr>
          <p:cNvPr id="3" name="Segnaposto contenuto 2"/>
          <p:cNvSpPr>
            <a:spLocks noGrp="1"/>
          </p:cNvSpPr>
          <p:nvPr>
            <p:ph idx="1"/>
          </p:nvPr>
        </p:nvSpPr>
        <p:spPr/>
        <p:txBody>
          <a:bodyPr/>
          <a:lstStyle/>
          <a:p>
            <a:pPr lvl="0" algn="just"/>
            <a:r>
              <a:rPr lang="it-IT" dirty="0"/>
              <a:t>La disciplina del danno ambientale: normativa e principi fondamentali, elementi costitutivi e profili processuali. </a:t>
            </a:r>
          </a:p>
          <a:p>
            <a:pPr lvl="0" algn="just"/>
            <a:r>
              <a:rPr lang="it-IT" dirty="0"/>
              <a:t>Evoluzione della responsabilità d’impresa: sistemi di gestione e di controllo interno. </a:t>
            </a:r>
          </a:p>
          <a:p>
            <a:pPr lvl="0" algn="just"/>
            <a:r>
              <a:rPr lang="it-IT" dirty="0"/>
              <a:t>I reati ambientali – la responsabilità amministrativa degli enti dipendente da reato</a:t>
            </a:r>
          </a:p>
          <a:p>
            <a:pPr lvl="0"/>
            <a:endParaRPr lang="it-IT" dirty="0"/>
          </a:p>
          <a:p>
            <a:endParaRPr lang="it-IT" dirty="0"/>
          </a:p>
        </p:txBody>
      </p:sp>
    </p:spTree>
    <p:extLst>
      <p:ext uri="{BB962C8B-B14F-4D97-AF65-F5344CB8AC3E}">
        <p14:creationId xmlns:p14="http://schemas.microsoft.com/office/powerpoint/2010/main" val="36010443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77500" lnSpcReduction="20000"/>
          </a:bodyPr>
          <a:lstStyle/>
          <a:p>
            <a:pPr marL="0" indent="0" algn="just">
              <a:buNone/>
            </a:pPr>
            <a:r>
              <a:rPr lang="it-IT" dirty="0"/>
              <a:t>Il riferimento esplicito alla tematica ambientale ha fatto ingresso nella nostra Costituzione con la legge costituzionale n. 1 del 2003.</a:t>
            </a:r>
          </a:p>
          <a:p>
            <a:pPr marL="0" indent="0" algn="just">
              <a:buNone/>
            </a:pPr>
            <a:endParaRPr lang="it-IT" dirty="0"/>
          </a:p>
          <a:p>
            <a:pPr marL="0" indent="0" algn="just">
              <a:buNone/>
            </a:pPr>
            <a:r>
              <a:rPr lang="it-IT" dirty="0"/>
              <a:t>• L’art. 117, comma II, </a:t>
            </a:r>
            <a:r>
              <a:rPr lang="it-IT" dirty="0" err="1"/>
              <a:t>lett</a:t>
            </a:r>
            <a:r>
              <a:rPr lang="it-IT" dirty="0"/>
              <a:t>. </a:t>
            </a:r>
            <a:r>
              <a:rPr lang="it-IT" i="1" dirty="0"/>
              <a:t>s) </a:t>
            </a:r>
            <a:r>
              <a:rPr lang="it-IT" dirty="0" err="1"/>
              <a:t>Cost</a:t>
            </a:r>
            <a:r>
              <a:rPr lang="it-IT" dirty="0"/>
              <a:t>. (come modificato) affida allo </a:t>
            </a:r>
            <a:r>
              <a:rPr lang="it-IT" i="1" dirty="0"/>
              <a:t>Stato la legislazione esclusiva in materia di “tutela dell’ambiente, dell’ecosistema e dei beni culturali”.</a:t>
            </a:r>
          </a:p>
          <a:p>
            <a:pPr marL="0" indent="0" algn="just">
              <a:buNone/>
            </a:pPr>
            <a:endParaRPr lang="it-IT" dirty="0"/>
          </a:p>
          <a:p>
            <a:pPr marL="0" indent="0" algn="just">
              <a:buNone/>
            </a:pPr>
            <a:r>
              <a:rPr lang="it-IT" dirty="0"/>
              <a:t>• L’introduzione del </a:t>
            </a:r>
            <a:r>
              <a:rPr lang="it-IT" b="1" dirty="0"/>
              <a:t>richiamo al bene ambientale </a:t>
            </a:r>
            <a:r>
              <a:rPr lang="it-IT" dirty="0"/>
              <a:t>nel tessuto costituzionale risponde all’esigenza di colmare l’assenza di una specifica previsione in materia, sebbene il riferimento a tale bene sia strettamente connesso alla prospettiva della sua “tutela” e collocato nell’ambito del riparto di competenze fra Stato e Regioni.</a:t>
            </a:r>
          </a:p>
        </p:txBody>
      </p:sp>
    </p:spTree>
    <p:extLst>
      <p:ext uri="{BB962C8B-B14F-4D97-AF65-F5344CB8AC3E}">
        <p14:creationId xmlns:p14="http://schemas.microsoft.com/office/powerpoint/2010/main" val="35630226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a:t>Il bene ambiente continua, dunque, ad essere ricavato dal combinato disposto di altre norme costituzionali (alcune delle quali note per il loro carattere aperto):</a:t>
            </a:r>
          </a:p>
          <a:p>
            <a:pPr marL="0" indent="0" algn="just">
              <a:lnSpc>
                <a:spcPct val="90000"/>
              </a:lnSpc>
            </a:pPr>
            <a:r>
              <a:rPr lang="it-IT" altLang="it-IT" sz="2000" dirty="0"/>
              <a:t> </a:t>
            </a:r>
            <a:r>
              <a:rPr lang="it-IT" altLang="it-IT" sz="2000" dirty="0">
                <a:solidFill>
                  <a:srgbClr val="FF0000"/>
                </a:solidFill>
              </a:rPr>
              <a:t>l’art. 9 </a:t>
            </a:r>
            <a:r>
              <a:rPr lang="it-IT" altLang="it-IT" sz="2000" dirty="0" err="1">
                <a:solidFill>
                  <a:srgbClr val="FF0000"/>
                </a:solidFill>
              </a:rPr>
              <a:t>Cost</a:t>
            </a:r>
            <a:r>
              <a:rPr lang="it-IT" altLang="it-IT" sz="2000" dirty="0">
                <a:solidFill>
                  <a:srgbClr val="FF0000"/>
                </a:solidFill>
              </a:rPr>
              <a:t>. sulla tutela del paesaggio:</a:t>
            </a:r>
            <a:r>
              <a:rPr lang="it-IT" altLang="it-IT" sz="2000" dirty="0"/>
              <a:t> </a:t>
            </a:r>
            <a:r>
              <a:rPr lang="it-IT" altLang="it-IT" sz="2000" i="1" dirty="0"/>
              <a:t>“La Repubblica (…) tutela il paesaggio e il patrimonio storico e artistico della Nazione”</a:t>
            </a:r>
            <a:r>
              <a:rPr lang="it-IT" altLang="it-IT" sz="2000" dirty="0"/>
              <a:t>;</a:t>
            </a:r>
          </a:p>
          <a:p>
            <a:pPr marL="0" indent="0" algn="just">
              <a:lnSpc>
                <a:spcPct val="90000"/>
              </a:lnSpc>
            </a:pPr>
            <a:endParaRPr lang="it-IT" altLang="it-IT" sz="2000" dirty="0"/>
          </a:p>
          <a:p>
            <a:pPr marL="0" indent="0" algn="just">
              <a:lnSpc>
                <a:spcPct val="90000"/>
              </a:lnSpc>
            </a:pPr>
            <a:r>
              <a:rPr lang="it-IT" altLang="it-IT" sz="2000" dirty="0"/>
              <a:t> </a:t>
            </a:r>
            <a:r>
              <a:rPr lang="it-IT" altLang="it-IT" sz="2000" dirty="0">
                <a:solidFill>
                  <a:srgbClr val="FF0000"/>
                </a:solidFill>
              </a:rPr>
              <a:t>l’art. 32 </a:t>
            </a:r>
            <a:r>
              <a:rPr lang="it-IT" altLang="it-IT" sz="2000" dirty="0" err="1">
                <a:solidFill>
                  <a:srgbClr val="FF0000"/>
                </a:solidFill>
              </a:rPr>
              <a:t>Cost</a:t>
            </a:r>
            <a:r>
              <a:rPr lang="it-IT" altLang="it-IT" sz="2000" dirty="0">
                <a:solidFill>
                  <a:srgbClr val="FF0000"/>
                </a:solidFill>
              </a:rPr>
              <a:t>. sulla tutela della salute:</a:t>
            </a:r>
            <a:r>
              <a:rPr lang="it-IT" altLang="it-IT" sz="2000" dirty="0"/>
              <a:t> </a:t>
            </a:r>
            <a:r>
              <a:rPr lang="it-IT" altLang="it-IT" sz="2000" i="1" dirty="0"/>
              <a:t>“La Repubblica tutela la salute come fondamentale diritto dell’individuo e interesse della collettività, e garantisce cure gratuite agli indigenti”.</a:t>
            </a:r>
          </a:p>
          <a:p>
            <a:pPr marL="0" indent="0" algn="just">
              <a:buNone/>
            </a:pPr>
            <a:endParaRPr lang="it-IT" sz="2000" dirty="0"/>
          </a:p>
          <a:p>
            <a:pPr marL="0" indent="0" algn="just">
              <a:buNone/>
            </a:pPr>
            <a:r>
              <a:rPr lang="it-IT" sz="2000" dirty="0"/>
              <a:t>• La Corte Costituzionale, da un lato riconosce all’ambiente il carattere di ”bene immateriale unitario”, dall’altro è consapevole del valore trasversale del bene medesimo, caratterizzato dalla presenza di vari elementi, ciascuno dei quali può anche costituire isolatamente e separatamente oggetto di cura e tutela.</a:t>
            </a:r>
          </a:p>
        </p:txBody>
      </p:sp>
    </p:spTree>
    <p:extLst>
      <p:ext uri="{BB962C8B-B14F-4D97-AF65-F5344CB8AC3E}">
        <p14:creationId xmlns:p14="http://schemas.microsoft.com/office/powerpoint/2010/main" val="21985376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a:solidFill>
                  <a:srgbClr val="000000"/>
                </a:solidFill>
                <a:latin typeface="Arial"/>
              </a:rPr>
              <a:t>L’art. 117 </a:t>
            </a:r>
            <a:r>
              <a:rPr lang="it-IT" dirty="0" err="1">
                <a:solidFill>
                  <a:srgbClr val="000000"/>
                </a:solidFill>
                <a:latin typeface="Arial"/>
              </a:rPr>
              <a:t>Cost</a:t>
            </a:r>
            <a:r>
              <a:rPr lang="it-IT" dirty="0">
                <a:solidFill>
                  <a:srgbClr val="000000"/>
                </a:solidFill>
                <a:latin typeface="Arial"/>
              </a:rPr>
              <a:t>. parla di </a:t>
            </a:r>
            <a:r>
              <a:rPr lang="it-IT" b="1" dirty="0">
                <a:solidFill>
                  <a:srgbClr val="000000"/>
                </a:solidFill>
                <a:latin typeface="Arial"/>
              </a:rPr>
              <a:t>“tutela” </a:t>
            </a:r>
            <a:r>
              <a:rPr lang="it-IT" dirty="0">
                <a:solidFill>
                  <a:srgbClr val="000000"/>
                </a:solidFill>
                <a:latin typeface="Arial"/>
              </a:rPr>
              <a:t>dell’ambiente come materia di competenza legislativa esclusiva dello Stato, evidenziando la volontà del Legislatore costituzionale di ancorare il potere legislativo a modalità di azione dinamiche e positive.</a:t>
            </a:r>
          </a:p>
          <a:p>
            <a:pPr marL="0" indent="0" algn="just">
              <a:buNone/>
            </a:pPr>
            <a:r>
              <a:rPr lang="it-IT" dirty="0">
                <a:solidFill>
                  <a:srgbClr val="000000"/>
                </a:solidFill>
                <a:latin typeface="Arial"/>
              </a:rPr>
              <a:t>Tutela che non può essere intesa in senso restrittivo come attività di mera </a:t>
            </a:r>
            <a:r>
              <a:rPr lang="it-IT" dirty="0">
                <a:solidFill>
                  <a:srgbClr val="FF0000"/>
                </a:solidFill>
                <a:latin typeface="Arial"/>
              </a:rPr>
              <a:t>conservazione</a:t>
            </a:r>
            <a:r>
              <a:rPr lang="it-IT" dirty="0">
                <a:solidFill>
                  <a:srgbClr val="000000"/>
                </a:solidFill>
                <a:latin typeface="Arial"/>
              </a:rPr>
              <a:t>, ma in senso più ampio, comprensivo dei necessari corollari di </a:t>
            </a:r>
            <a:r>
              <a:rPr lang="it-IT" dirty="0">
                <a:solidFill>
                  <a:srgbClr val="FF0000"/>
                </a:solidFill>
                <a:latin typeface="Arial"/>
              </a:rPr>
              <a:t>promozione </a:t>
            </a:r>
            <a:r>
              <a:rPr lang="it-IT" dirty="0">
                <a:solidFill>
                  <a:srgbClr val="000000"/>
                </a:solidFill>
                <a:latin typeface="Arial"/>
              </a:rPr>
              <a:t>e di </a:t>
            </a:r>
            <a:r>
              <a:rPr lang="it-IT" dirty="0">
                <a:solidFill>
                  <a:srgbClr val="FF0000"/>
                </a:solidFill>
                <a:latin typeface="Arial"/>
              </a:rPr>
              <a:t>sviluppo </a:t>
            </a:r>
            <a:r>
              <a:rPr lang="it-IT" dirty="0">
                <a:solidFill>
                  <a:srgbClr val="000000"/>
                </a:solidFill>
                <a:latin typeface="Arial"/>
              </a:rPr>
              <a:t>del </a:t>
            </a:r>
            <a:r>
              <a:rPr lang="it-IT" b="1" dirty="0">
                <a:solidFill>
                  <a:srgbClr val="000000"/>
                </a:solidFill>
                <a:latin typeface="Arial"/>
              </a:rPr>
              <a:t>bene</a:t>
            </a:r>
            <a:r>
              <a:rPr lang="it-IT" dirty="0">
                <a:solidFill>
                  <a:srgbClr val="000000"/>
                </a:solidFill>
                <a:latin typeface="Arial"/>
              </a:rPr>
              <a:t>.</a:t>
            </a:r>
            <a:endParaRPr lang="it-IT" dirty="0"/>
          </a:p>
        </p:txBody>
      </p:sp>
    </p:spTree>
    <p:extLst>
      <p:ext uri="{BB962C8B-B14F-4D97-AF65-F5344CB8AC3E}">
        <p14:creationId xmlns:p14="http://schemas.microsoft.com/office/powerpoint/2010/main" val="41164394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dirty="0"/>
          </a:p>
        </p:txBody>
      </p:sp>
      <p:sp>
        <p:nvSpPr>
          <p:cNvPr id="3" name="Segnaposto contenuto 2"/>
          <p:cNvSpPr>
            <a:spLocks noGrp="1"/>
          </p:cNvSpPr>
          <p:nvPr>
            <p:ph idx="1"/>
          </p:nvPr>
        </p:nvSpPr>
        <p:spPr>
          <a:xfrm>
            <a:off x="467544" y="1556792"/>
            <a:ext cx="8229600" cy="4477404"/>
          </a:xfrm>
        </p:spPr>
        <p:txBody>
          <a:bodyPr>
            <a:noAutofit/>
          </a:bodyPr>
          <a:lstStyle/>
          <a:p>
            <a:pPr marL="0" indent="0" algn="just">
              <a:buNone/>
            </a:pPr>
            <a:r>
              <a:rPr lang="it-IT" sz="2200" dirty="0"/>
              <a:t>La norma costituzionale (art. 117) riconosce formalmente allo Stato competenza legislativa esclusiva in materia ma non risolve, al contempo, sotto il profilo sostanziale, le questioni del riparto fra organo centrale e organi regionali.</a:t>
            </a:r>
          </a:p>
          <a:p>
            <a:pPr marL="0" indent="0">
              <a:buNone/>
            </a:pPr>
            <a:endParaRPr lang="it-IT" sz="2200" dirty="0"/>
          </a:p>
          <a:p>
            <a:pPr marL="0" indent="0" algn="just">
              <a:buNone/>
            </a:pPr>
            <a:r>
              <a:rPr lang="it-IT" sz="2200" dirty="0"/>
              <a:t>La questione si pone a proposito dell’articolazione fra potere legislativo esclusivo (ex art. 117. co. II </a:t>
            </a:r>
            <a:r>
              <a:rPr lang="it-IT" sz="2200" dirty="0" err="1"/>
              <a:t>lett</a:t>
            </a:r>
            <a:r>
              <a:rPr lang="it-IT" sz="2200" dirty="0"/>
              <a:t> s) </a:t>
            </a:r>
            <a:r>
              <a:rPr lang="it-IT" sz="2200" dirty="0" err="1"/>
              <a:t>Cost</a:t>
            </a:r>
            <a:r>
              <a:rPr lang="it-IT" sz="2200" dirty="0"/>
              <a:t>.) e potestà regionale concorrente ( ex art. 117, co. III ). </a:t>
            </a:r>
          </a:p>
        </p:txBody>
      </p:sp>
    </p:spTree>
    <p:extLst>
      <p:ext uri="{BB962C8B-B14F-4D97-AF65-F5344CB8AC3E}">
        <p14:creationId xmlns:p14="http://schemas.microsoft.com/office/powerpoint/2010/main" val="3965106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altLang="it-IT" dirty="0"/>
          </a:p>
        </p:txBody>
      </p:sp>
      <p:sp>
        <p:nvSpPr>
          <p:cNvPr id="199683" name="Rectangle 3"/>
          <p:cNvSpPr>
            <a:spLocks noGrp="1" noChangeArrowheads="1"/>
          </p:cNvSpPr>
          <p:nvPr>
            <p:ph type="body" idx="1"/>
          </p:nvPr>
        </p:nvSpPr>
        <p:spPr/>
        <p:txBody>
          <a:bodyPr>
            <a:normAutofit lnSpcReduction="10000"/>
          </a:bodyPr>
          <a:lstStyle/>
          <a:p>
            <a:pPr marL="0" indent="0" algn="just">
              <a:lnSpc>
                <a:spcPct val="80000"/>
              </a:lnSpc>
              <a:buNone/>
            </a:pPr>
            <a:r>
              <a:rPr lang="it-IT" sz="2400" dirty="0"/>
              <a:t>Fra le materie comprese nella potestà regionale concorrente sono citate</a:t>
            </a:r>
          </a:p>
          <a:p>
            <a:pPr marL="0" indent="0" algn="just">
              <a:lnSpc>
                <a:spcPct val="80000"/>
              </a:lnSpc>
              <a:buNone/>
            </a:pPr>
            <a:endParaRPr lang="it-IT" altLang="it-IT" sz="2400" dirty="0"/>
          </a:p>
          <a:p>
            <a:pPr marL="0" indent="0" algn="just">
              <a:lnSpc>
                <a:spcPct val="80000"/>
              </a:lnSpc>
              <a:buNone/>
            </a:pPr>
            <a:endParaRPr lang="it-IT" altLang="it-IT" sz="2400" dirty="0"/>
          </a:p>
          <a:p>
            <a:pPr marL="0" indent="0" algn="just">
              <a:lnSpc>
                <a:spcPct val="80000"/>
              </a:lnSpc>
            </a:pPr>
            <a:r>
              <a:rPr lang="it-IT" altLang="it-IT" sz="2400" dirty="0"/>
              <a:t>valorizzazione dei beni culturali e ambientali;</a:t>
            </a:r>
          </a:p>
          <a:p>
            <a:pPr marL="0" indent="0" algn="just">
              <a:lnSpc>
                <a:spcPct val="80000"/>
              </a:lnSpc>
            </a:pPr>
            <a:r>
              <a:rPr lang="it-IT" altLang="it-IT" sz="2400" dirty="0"/>
              <a:t> tutela della salute;</a:t>
            </a:r>
          </a:p>
          <a:p>
            <a:pPr marL="0" indent="0" algn="just">
              <a:lnSpc>
                <a:spcPct val="80000"/>
              </a:lnSpc>
            </a:pPr>
            <a:r>
              <a:rPr lang="it-IT" altLang="it-IT" sz="2400" dirty="0"/>
              <a:t> governo del territorio;</a:t>
            </a:r>
          </a:p>
          <a:p>
            <a:pPr marL="0" indent="0" algn="just">
              <a:lnSpc>
                <a:spcPct val="80000"/>
              </a:lnSpc>
            </a:pPr>
            <a:r>
              <a:rPr lang="it-IT" altLang="it-IT" sz="2400" dirty="0"/>
              <a:t> protezione civile;</a:t>
            </a:r>
          </a:p>
          <a:p>
            <a:pPr marL="0" indent="0" algn="just">
              <a:lnSpc>
                <a:spcPct val="80000"/>
              </a:lnSpc>
            </a:pPr>
            <a:r>
              <a:rPr lang="it-IT" altLang="it-IT" sz="2400" dirty="0"/>
              <a:t> produzione, trasporto e distribuzione nazionale dell’energia;</a:t>
            </a:r>
          </a:p>
          <a:p>
            <a:pPr marL="0" indent="0" algn="just">
              <a:lnSpc>
                <a:spcPct val="80000"/>
              </a:lnSpc>
            </a:pPr>
            <a:r>
              <a:rPr lang="it-IT" altLang="it-IT" sz="2400" dirty="0"/>
              <a:t> porti e aeroporti civili;</a:t>
            </a:r>
          </a:p>
          <a:p>
            <a:pPr marL="0" indent="0" algn="just">
              <a:lnSpc>
                <a:spcPct val="80000"/>
              </a:lnSpc>
            </a:pPr>
            <a:r>
              <a:rPr lang="it-IT" altLang="it-IT" sz="2400" dirty="0"/>
              <a:t> grandi reti di trasporto e di navigazione;</a:t>
            </a:r>
          </a:p>
          <a:p>
            <a:pPr marL="0" indent="0" algn="just">
              <a:lnSpc>
                <a:spcPct val="80000"/>
              </a:lnSpc>
            </a:pPr>
            <a:r>
              <a:rPr lang="it-IT" altLang="it-IT" sz="2400" dirty="0"/>
              <a:t> ricerca scientifica e tecnologica;</a:t>
            </a:r>
          </a:p>
          <a:p>
            <a:pPr marL="0" indent="0" algn="just">
              <a:lnSpc>
                <a:spcPct val="80000"/>
              </a:lnSpc>
            </a:pPr>
            <a:r>
              <a:rPr lang="it-IT" altLang="it-IT" sz="2400" dirty="0"/>
              <a:t> sostegno all’innovazione per i settori produttivi.</a:t>
            </a:r>
          </a:p>
        </p:txBody>
      </p:sp>
    </p:spTree>
    <p:extLst>
      <p:ext uri="{BB962C8B-B14F-4D97-AF65-F5344CB8AC3E}">
        <p14:creationId xmlns:p14="http://schemas.microsoft.com/office/powerpoint/2010/main" val="10067031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a:t>• Emerge chiaramente la possibilità di stretta connessione, se non addirittura il rischio di sovrapposizione, fra i due diversi livelli d’intervento. Secondo la Corte Costituzionale, il problema va risolto non solo alla luce dell’art. 117 </a:t>
            </a:r>
            <a:r>
              <a:rPr lang="it-IT" sz="2000" dirty="0" err="1"/>
              <a:t>Cost</a:t>
            </a:r>
            <a:r>
              <a:rPr lang="it-IT" sz="2000" dirty="0"/>
              <a:t>. ma anche attraverso un indispensabile lavoro di interpretazione che tenga conto del </a:t>
            </a:r>
            <a:r>
              <a:rPr lang="it-IT" sz="2000" b="1" dirty="0"/>
              <a:t>principio di sussidiarietà, di differenziazione e di adeguatezza</a:t>
            </a:r>
            <a:r>
              <a:rPr lang="it-IT" sz="2000" dirty="0"/>
              <a:t>.</a:t>
            </a:r>
          </a:p>
          <a:p>
            <a:pPr marL="0" indent="0" algn="just">
              <a:buNone/>
            </a:pPr>
            <a:endParaRPr lang="it-IT" sz="2000" dirty="0"/>
          </a:p>
          <a:p>
            <a:pPr marL="0" indent="0" algn="just">
              <a:buNone/>
            </a:pPr>
            <a:r>
              <a:rPr lang="it-IT" sz="2000" dirty="0"/>
              <a:t>• L’art. 117 esprime l’esigenza di un approccio unitario, idoneo a garantire una protezione uniforme a livello nazionale, con l’individuazione di standard minimi comuni a tutto il territorio, senza escludere la competenza delle Regioni su materie (governo del territorio, sanità, etc..) che a vario titolo si intrecciano con il valore ambientale.</a:t>
            </a:r>
          </a:p>
        </p:txBody>
      </p:sp>
    </p:spTree>
    <p:extLst>
      <p:ext uri="{BB962C8B-B14F-4D97-AF65-F5344CB8AC3E}">
        <p14:creationId xmlns:p14="http://schemas.microsoft.com/office/powerpoint/2010/main" val="33109970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a:t> Principio di Sviluppo sostenibile</a:t>
            </a:r>
          </a:p>
        </p:txBody>
      </p:sp>
    </p:spTree>
    <p:extLst>
      <p:ext uri="{BB962C8B-B14F-4D97-AF65-F5344CB8AC3E}">
        <p14:creationId xmlns:p14="http://schemas.microsoft.com/office/powerpoint/2010/main" val="15693321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r>
              <a:rPr lang="it-IT" altLang="it-IT" sz="4000" dirty="0">
                <a:solidFill>
                  <a:srgbClr val="FF0000"/>
                </a:solidFill>
                <a:effectLst>
                  <a:outerShdw blurRad="38100" dist="38100" dir="2700000" algn="tl">
                    <a:srgbClr val="000000">
                      <a:alpha val="43137"/>
                    </a:srgbClr>
                  </a:outerShdw>
                </a:effectLst>
              </a:rPr>
              <a:t>I principi del diritto dell’Ambiente: lo sviluppo sostenibile</a:t>
            </a:r>
          </a:p>
        </p:txBody>
      </p:sp>
      <p:sp>
        <p:nvSpPr>
          <p:cNvPr id="201731" name="Rectangle 3"/>
          <p:cNvSpPr>
            <a:spLocks noGrp="1" noChangeArrowheads="1"/>
          </p:cNvSpPr>
          <p:nvPr>
            <p:ph type="body" idx="1"/>
          </p:nvPr>
        </p:nvSpPr>
        <p:spPr/>
        <p:txBody>
          <a:bodyPr/>
          <a:lstStyle/>
          <a:p>
            <a:pPr marL="0" indent="0" algn="just">
              <a:lnSpc>
                <a:spcPct val="90000"/>
              </a:lnSpc>
              <a:buFontTx/>
              <a:buNone/>
            </a:pPr>
            <a:r>
              <a:rPr lang="it-IT" altLang="it-IT" sz="2400" dirty="0"/>
              <a:t>La prima definizione del principio di “sviluppo sostenibile” in ordine temporale è stata quella contenuta nel </a:t>
            </a:r>
            <a:r>
              <a:rPr lang="it-IT" altLang="it-IT" sz="2400" dirty="0">
                <a:solidFill>
                  <a:srgbClr val="FF0000"/>
                </a:solidFill>
              </a:rPr>
              <a:t>rapporto </a:t>
            </a:r>
            <a:r>
              <a:rPr lang="it-IT" altLang="it-IT" sz="2400" dirty="0" err="1">
                <a:solidFill>
                  <a:srgbClr val="FF0000"/>
                </a:solidFill>
              </a:rPr>
              <a:t>Brundtland</a:t>
            </a:r>
            <a:r>
              <a:rPr lang="it-IT" altLang="it-IT" sz="2400" dirty="0"/>
              <a:t> (dal nome della presidente della Commissione, il Primo Ministro del governo norvegese </a:t>
            </a:r>
            <a:r>
              <a:rPr lang="it-IT" altLang="it-IT" sz="2400" dirty="0" err="1"/>
              <a:t>Gro</a:t>
            </a:r>
            <a:r>
              <a:rPr lang="it-IT" altLang="it-IT" sz="2400" dirty="0"/>
              <a:t> Harlem </a:t>
            </a:r>
            <a:r>
              <a:rPr lang="it-IT" altLang="it-IT" sz="2400" dirty="0" err="1"/>
              <a:t>Brundtland</a:t>
            </a:r>
            <a:r>
              <a:rPr lang="it-IT" altLang="it-IT" sz="2400" dirty="0"/>
              <a:t>) del </a:t>
            </a:r>
            <a:r>
              <a:rPr lang="it-IT" altLang="it-IT" sz="2400" dirty="0">
                <a:solidFill>
                  <a:srgbClr val="FF0000"/>
                </a:solidFill>
              </a:rPr>
              <a:t>1987:</a:t>
            </a:r>
          </a:p>
          <a:p>
            <a:pPr marL="0" indent="0" algn="just">
              <a:lnSpc>
                <a:spcPct val="90000"/>
              </a:lnSpc>
              <a:buFontTx/>
              <a:buNone/>
            </a:pPr>
            <a:endParaRPr lang="it-IT" altLang="it-IT" sz="2400" dirty="0"/>
          </a:p>
          <a:p>
            <a:pPr marL="0" indent="0" algn="just">
              <a:lnSpc>
                <a:spcPct val="90000"/>
              </a:lnSpc>
              <a:buFontTx/>
              <a:buNone/>
            </a:pPr>
            <a:r>
              <a:rPr lang="it-IT" altLang="it-IT" sz="2400" i="1" dirty="0"/>
              <a:t>“Lo Sviluppo sostenibile è uno sviluppo che garantisce i bisogni delle </a:t>
            </a:r>
            <a:r>
              <a:rPr lang="it-IT" altLang="it-IT" sz="2400" i="1" dirty="0">
                <a:solidFill>
                  <a:srgbClr val="FF0000"/>
                </a:solidFill>
              </a:rPr>
              <a:t>generazioni attuali</a:t>
            </a:r>
            <a:r>
              <a:rPr lang="it-IT" altLang="it-IT" sz="2400" i="1" dirty="0"/>
              <a:t> senza compromettere la possibilità che le </a:t>
            </a:r>
            <a:r>
              <a:rPr lang="it-IT" altLang="it-IT" sz="2400" i="1" dirty="0">
                <a:solidFill>
                  <a:srgbClr val="FF0000"/>
                </a:solidFill>
              </a:rPr>
              <a:t>generazioni future</a:t>
            </a:r>
            <a:r>
              <a:rPr lang="it-IT" altLang="it-IT" sz="2400" i="1" dirty="0"/>
              <a:t> riescano a soddisfare i propri.” </a:t>
            </a:r>
          </a:p>
          <a:p>
            <a:pPr marL="0" indent="0" algn="just">
              <a:lnSpc>
                <a:spcPct val="90000"/>
              </a:lnSpc>
              <a:buFontTx/>
              <a:buNone/>
            </a:pPr>
            <a:endParaRPr lang="it-IT" altLang="it-IT" sz="2400" i="1" dirty="0"/>
          </a:p>
        </p:txBody>
      </p:sp>
    </p:spTree>
    <p:extLst>
      <p:ext uri="{BB962C8B-B14F-4D97-AF65-F5344CB8AC3E}">
        <p14:creationId xmlns:p14="http://schemas.microsoft.com/office/powerpoint/2010/main" val="24274189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Risoluzione 38/161dell’Assemblea Generale delle Nazioni Unite</a:t>
            </a:r>
          </a:p>
        </p:txBody>
      </p:sp>
      <p:sp>
        <p:nvSpPr>
          <p:cNvPr id="43011" name="Rectangle 3"/>
          <p:cNvSpPr>
            <a:spLocks noGrp="1" noChangeArrowheads="1"/>
          </p:cNvSpPr>
          <p:nvPr>
            <p:ph type="body" idx="1"/>
          </p:nvPr>
        </p:nvSpPr>
        <p:spPr/>
        <p:txBody>
          <a:bodyPr/>
          <a:lstStyle/>
          <a:p>
            <a:pPr marL="0" indent="0" algn="just">
              <a:lnSpc>
                <a:spcPct val="80000"/>
              </a:lnSpc>
              <a:buFontTx/>
              <a:buNone/>
            </a:pPr>
            <a:r>
              <a:rPr lang="it-IT" altLang="it-IT" sz="2000"/>
              <a:t>Il 19 dicembre 1983 l‘Assemblea Generale delle Nazioni Unite ha:</a:t>
            </a:r>
          </a:p>
          <a:p>
            <a:pPr marL="0" indent="0" algn="just">
              <a:lnSpc>
                <a:spcPct val="80000"/>
              </a:lnSpc>
              <a:buFontTx/>
              <a:buNone/>
            </a:pPr>
            <a:endParaRPr lang="it-IT" altLang="it-IT" sz="2000"/>
          </a:p>
          <a:p>
            <a:pPr marL="0" indent="0" algn="just">
              <a:lnSpc>
                <a:spcPct val="80000"/>
              </a:lnSpc>
            </a:pPr>
            <a:r>
              <a:rPr lang="it-IT" altLang="it-IT" sz="2000"/>
              <a:t> adottato la </a:t>
            </a:r>
            <a:r>
              <a:rPr lang="it-IT" altLang="it-IT" sz="2000">
                <a:solidFill>
                  <a:srgbClr val="FF0000"/>
                </a:solidFill>
              </a:rPr>
              <a:t>Risoluzione 38/161 “</a:t>
            </a:r>
            <a:r>
              <a:rPr lang="it-IT" altLang="it-IT" sz="2000" i="1">
                <a:solidFill>
                  <a:srgbClr val="FF0000"/>
                </a:solidFill>
              </a:rPr>
              <a:t>Processo di preparazione della prospettiva ambientale all'anno 2000 e oltre</a:t>
            </a:r>
            <a:r>
              <a:rPr lang="it-IT" altLang="it-IT" sz="2000"/>
              <a:t>“</a:t>
            </a:r>
          </a:p>
          <a:p>
            <a:pPr marL="0" indent="0" algn="just">
              <a:lnSpc>
                <a:spcPct val="80000"/>
              </a:lnSpc>
            </a:pPr>
            <a:r>
              <a:rPr lang="it-IT" altLang="it-IT" sz="2000"/>
              <a:t> creato </a:t>
            </a:r>
            <a:r>
              <a:rPr lang="it-IT" altLang="it-IT" sz="2000">
                <a:solidFill>
                  <a:srgbClr val="FF0000"/>
                </a:solidFill>
              </a:rPr>
              <a:t>Commissione mondiale sull'ambiente e lo sviluppo (“</a:t>
            </a:r>
            <a:r>
              <a:rPr lang="it-IT" altLang="it-IT" sz="2000" i="1">
                <a:solidFill>
                  <a:srgbClr val="FF0000"/>
                </a:solidFill>
              </a:rPr>
              <a:t>World Commission on Environment and Development</a:t>
            </a:r>
            <a:r>
              <a:rPr lang="it-IT" altLang="it-IT" sz="2000">
                <a:solidFill>
                  <a:srgbClr val="FF0000"/>
                </a:solidFill>
              </a:rPr>
              <a:t>” WCED)</a:t>
            </a:r>
            <a:r>
              <a:rPr lang="it-IT" altLang="it-IT" sz="2000"/>
              <a:t>. </a:t>
            </a:r>
          </a:p>
          <a:p>
            <a:pPr marL="0" indent="0" algn="just">
              <a:lnSpc>
                <a:spcPct val="80000"/>
              </a:lnSpc>
              <a:buFontTx/>
              <a:buNone/>
            </a:pPr>
            <a:endParaRPr lang="it-IT" altLang="it-IT" sz="2000"/>
          </a:p>
          <a:p>
            <a:pPr marL="0" indent="0" algn="just">
              <a:lnSpc>
                <a:spcPct val="80000"/>
              </a:lnSpc>
              <a:buFontTx/>
              <a:buNone/>
            </a:pPr>
            <a:r>
              <a:rPr lang="it-IT" altLang="it-IT" sz="2000"/>
              <a:t>All’art. 8 si consiglia che per il suo lavoro la Commissione speciale debba concentrarsi principalmente sulle seguenti condizioni di riferimento: </a:t>
            </a:r>
          </a:p>
          <a:p>
            <a:pPr marL="0" indent="0" algn="just">
              <a:lnSpc>
                <a:spcPct val="80000"/>
              </a:lnSpc>
              <a:buFontTx/>
              <a:buNone/>
            </a:pPr>
            <a:endParaRPr lang="it-IT" altLang="it-IT" sz="2000"/>
          </a:p>
          <a:p>
            <a:pPr marL="0" indent="0" algn="just">
              <a:lnSpc>
                <a:spcPct val="80000"/>
              </a:lnSpc>
              <a:buFontTx/>
              <a:buAutoNum type="alphaLcParenBoth"/>
            </a:pPr>
            <a:r>
              <a:rPr lang="it-IT" altLang="it-IT" sz="2000"/>
              <a:t> proporre le </a:t>
            </a:r>
            <a:r>
              <a:rPr lang="it-IT" altLang="it-IT" sz="2000">
                <a:solidFill>
                  <a:srgbClr val="FF0000"/>
                </a:solidFill>
              </a:rPr>
              <a:t>strategie ambientali di lunga durata</a:t>
            </a:r>
            <a:r>
              <a:rPr lang="it-IT" altLang="it-IT" sz="2000"/>
              <a:t> per realizzare sviluppo sostenibile all'anno 2000 e oltre; </a:t>
            </a:r>
          </a:p>
          <a:p>
            <a:pPr marL="0" indent="0" algn="just">
              <a:lnSpc>
                <a:spcPct val="80000"/>
              </a:lnSpc>
              <a:buFontTx/>
              <a:buNone/>
            </a:pPr>
            <a:endParaRPr lang="it-IT" altLang="it-IT" sz="2000"/>
          </a:p>
          <a:p>
            <a:pPr marL="0" indent="0" algn="just">
              <a:lnSpc>
                <a:spcPct val="80000"/>
              </a:lnSpc>
              <a:buFontTx/>
              <a:buNone/>
            </a:pPr>
            <a:endParaRPr lang="it-IT" altLang="it-IT" sz="2000"/>
          </a:p>
        </p:txBody>
      </p:sp>
    </p:spTree>
    <p:extLst>
      <p:ext uri="{BB962C8B-B14F-4D97-AF65-F5344CB8AC3E}">
        <p14:creationId xmlns:p14="http://schemas.microsoft.com/office/powerpoint/2010/main" val="1010052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it-IT" altLang="it-IT" dirty="0">
                <a:solidFill>
                  <a:srgbClr val="FF0000"/>
                </a:solidFill>
                <a:effectLst>
                  <a:outerShdw blurRad="38100" dist="38100" dir="2700000" algn="tl">
                    <a:srgbClr val="000000">
                      <a:alpha val="43137"/>
                    </a:srgbClr>
                  </a:outerShdw>
                </a:effectLst>
              </a:rPr>
              <a:t>Risoluzione 38/161dell’Assemblea Generale delle Nazioni Unite</a:t>
            </a:r>
            <a:endParaRPr lang="it-IT" altLang="it-IT" dirty="0"/>
          </a:p>
        </p:txBody>
      </p:sp>
      <p:sp>
        <p:nvSpPr>
          <p:cNvPr id="44035" name="Rectangle 3"/>
          <p:cNvSpPr>
            <a:spLocks noGrp="1" noChangeArrowheads="1"/>
          </p:cNvSpPr>
          <p:nvPr>
            <p:ph type="body" idx="1"/>
          </p:nvPr>
        </p:nvSpPr>
        <p:spPr/>
        <p:txBody>
          <a:bodyPr/>
          <a:lstStyle/>
          <a:p>
            <a:pPr marL="0" indent="0" algn="just">
              <a:lnSpc>
                <a:spcPct val="80000"/>
              </a:lnSpc>
              <a:buFontTx/>
              <a:buNone/>
            </a:pPr>
            <a:r>
              <a:rPr lang="it-IT" altLang="it-IT" sz="2000" dirty="0"/>
              <a:t>(b) suggerire metodi per tradurre la preoccupazione per l'ambiente in </a:t>
            </a:r>
            <a:r>
              <a:rPr lang="it-IT" altLang="it-IT" sz="2000" dirty="0">
                <a:solidFill>
                  <a:srgbClr val="FF0000"/>
                </a:solidFill>
              </a:rPr>
              <a:t>cooperazione</a:t>
            </a:r>
            <a:r>
              <a:rPr lang="it-IT" altLang="it-IT" sz="2000" dirty="0"/>
              <a:t> fra  paesi in via di sviluppo e fra paesi in differenti fasi di evoluzione economica e sociale e condurre al raggiungimento di comuni e reciproci obiettivi solidali, che tengano conto delle correlazioni fra gente, risorse, ambiente e sviluppo; </a:t>
            </a:r>
          </a:p>
          <a:p>
            <a:pPr marL="0" indent="0" algn="just">
              <a:lnSpc>
                <a:spcPct val="80000"/>
              </a:lnSpc>
              <a:buFontTx/>
              <a:buNone/>
            </a:pPr>
            <a:endParaRPr lang="it-IT" altLang="it-IT" sz="2000" dirty="0"/>
          </a:p>
          <a:p>
            <a:pPr marL="0" indent="0" algn="just">
              <a:lnSpc>
                <a:spcPct val="80000"/>
              </a:lnSpc>
              <a:buFontTx/>
              <a:buNone/>
            </a:pPr>
            <a:r>
              <a:rPr lang="it-IT" altLang="it-IT" sz="2000" dirty="0"/>
              <a:t>(c) considerare </a:t>
            </a:r>
            <a:r>
              <a:rPr lang="it-IT" altLang="it-IT" sz="2000" dirty="0">
                <a:solidFill>
                  <a:srgbClr val="FF0000"/>
                </a:solidFill>
              </a:rPr>
              <a:t>i metodi e i mezzi </a:t>
            </a:r>
            <a:r>
              <a:rPr lang="it-IT" altLang="it-IT" sz="2000" dirty="0"/>
              <a:t>con cui la Comunità internazionale può affrontare più efficacemente le preoccupazioni ambientali, alla luce delle altre raccomandazioni nel relativo rapporto; </a:t>
            </a:r>
          </a:p>
          <a:p>
            <a:pPr marL="0" indent="0" algn="just">
              <a:lnSpc>
                <a:spcPct val="80000"/>
              </a:lnSpc>
              <a:buFontTx/>
              <a:buNone/>
            </a:pPr>
            <a:endParaRPr lang="it-IT" altLang="it-IT" sz="2000" dirty="0"/>
          </a:p>
          <a:p>
            <a:pPr marL="0" indent="0" algn="just">
              <a:lnSpc>
                <a:spcPct val="80000"/>
              </a:lnSpc>
              <a:buFontTx/>
              <a:buNone/>
            </a:pPr>
            <a:r>
              <a:rPr lang="it-IT" altLang="it-IT" sz="2000" dirty="0"/>
              <a:t>(d) contribuire a definire le percezioni comuni delle problematiche ambientali di lungo termine e degli sforzi necessari per affrontare con successo i problemi legati alla protezione e al miglioramento dell'ambiente, un </a:t>
            </a:r>
            <a:r>
              <a:rPr lang="it-IT" altLang="it-IT" sz="2000" dirty="0">
                <a:solidFill>
                  <a:srgbClr val="FF0000"/>
                </a:solidFill>
              </a:rPr>
              <a:t>piano d’azione a lungo termine per le decadi future</a:t>
            </a:r>
            <a:r>
              <a:rPr lang="it-IT" altLang="it-IT" sz="2000" dirty="0"/>
              <a:t> e gli obiettivi per la Comunità mondiale, </a:t>
            </a:r>
            <a:r>
              <a:rPr lang="it-IT" altLang="it-IT" sz="2000" dirty="0" err="1"/>
              <a:t>tenedo</a:t>
            </a:r>
            <a:r>
              <a:rPr lang="it-IT" altLang="it-IT" sz="2000" dirty="0"/>
              <a:t> in considerazione le risoluzioni rilevanti del </a:t>
            </a:r>
            <a:r>
              <a:rPr lang="it-IT" altLang="it-IT" sz="2000" dirty="0" err="1"/>
              <a:t>Governing</a:t>
            </a:r>
            <a:r>
              <a:rPr lang="it-IT" altLang="it-IT" sz="2000" dirty="0"/>
              <a:t> </a:t>
            </a:r>
            <a:r>
              <a:rPr lang="it-IT" altLang="it-IT" sz="2000" dirty="0" err="1"/>
              <a:t>Council</a:t>
            </a:r>
            <a:r>
              <a:rPr lang="it-IT" altLang="it-IT" sz="2000" dirty="0"/>
              <a:t>. </a:t>
            </a:r>
          </a:p>
          <a:p>
            <a:pPr marL="0" indent="0">
              <a:lnSpc>
                <a:spcPct val="80000"/>
              </a:lnSpc>
              <a:buFontTx/>
              <a:buNone/>
            </a:pPr>
            <a:endParaRPr lang="it-IT" altLang="it-IT" sz="2000" dirty="0"/>
          </a:p>
          <a:p>
            <a:pPr marL="0" indent="0">
              <a:lnSpc>
                <a:spcPct val="80000"/>
              </a:lnSpc>
              <a:buFontTx/>
              <a:buNone/>
            </a:pPr>
            <a:endParaRPr lang="it-IT" altLang="it-IT" sz="2000" dirty="0"/>
          </a:p>
        </p:txBody>
      </p:sp>
    </p:spTree>
    <p:extLst>
      <p:ext uri="{BB962C8B-B14F-4D97-AF65-F5344CB8AC3E}">
        <p14:creationId xmlns:p14="http://schemas.microsoft.com/office/powerpoint/2010/main" val="142856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dell’Ambiente: contenuto del corso</a:t>
            </a:r>
            <a:endParaRPr lang="it-IT" dirty="0"/>
          </a:p>
        </p:txBody>
      </p:sp>
      <p:sp>
        <p:nvSpPr>
          <p:cNvPr id="3" name="Segnaposto contenuto 2"/>
          <p:cNvSpPr>
            <a:spLocks noGrp="1"/>
          </p:cNvSpPr>
          <p:nvPr>
            <p:ph idx="1"/>
          </p:nvPr>
        </p:nvSpPr>
        <p:spPr/>
        <p:txBody>
          <a:bodyPr/>
          <a:lstStyle/>
          <a:p>
            <a:pPr lvl="0" algn="just"/>
            <a:r>
              <a:rPr lang="it-IT" dirty="0"/>
              <a:t>Organismi geneticamente modificati: casi pratici di tutela della salute.</a:t>
            </a:r>
          </a:p>
          <a:p>
            <a:pPr algn="just"/>
            <a:r>
              <a:rPr lang="it-IT" dirty="0"/>
              <a:t>Ambiente e fonti di energia – fonti alternative di energia. Disciplina e casi pratici di legislazione, regolazione e crescita sostenibile.</a:t>
            </a:r>
          </a:p>
          <a:p>
            <a:pPr algn="just"/>
            <a:r>
              <a:rPr lang="it-IT" dirty="0"/>
              <a:t>Procedure amministrative di valutazione ambientale.</a:t>
            </a:r>
          </a:p>
          <a:p>
            <a:pPr lvl="0"/>
            <a:endParaRPr lang="it-IT" dirty="0"/>
          </a:p>
          <a:p>
            <a:endParaRPr lang="it-IT" dirty="0"/>
          </a:p>
        </p:txBody>
      </p:sp>
    </p:spTree>
    <p:extLst>
      <p:ext uri="{BB962C8B-B14F-4D97-AF65-F5344CB8AC3E}">
        <p14:creationId xmlns:p14="http://schemas.microsoft.com/office/powerpoint/2010/main" val="28291515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it-IT" altLang="it-IT" sz="3600" dirty="0">
                <a:solidFill>
                  <a:srgbClr val="FF0000"/>
                </a:solidFill>
                <a:effectLst>
                  <a:outerShdw blurRad="38100" dist="38100" dir="2700000" algn="tl">
                    <a:srgbClr val="000000">
                      <a:alpha val="43137"/>
                    </a:srgbClr>
                  </a:outerShdw>
                </a:effectLst>
              </a:rPr>
              <a:t>Commissione </a:t>
            </a:r>
            <a:r>
              <a:rPr lang="it-IT" altLang="it-IT" sz="3600" dirty="0" err="1">
                <a:solidFill>
                  <a:srgbClr val="FF0000"/>
                </a:solidFill>
                <a:effectLst>
                  <a:outerShdw blurRad="38100" dist="38100" dir="2700000" algn="tl">
                    <a:srgbClr val="000000">
                      <a:alpha val="43137"/>
                    </a:srgbClr>
                  </a:outerShdw>
                </a:effectLst>
              </a:rPr>
              <a:t>Brundtland</a:t>
            </a:r>
            <a:endParaRPr lang="it-IT" altLang="it-IT" sz="3600" dirty="0">
              <a:solidFill>
                <a:srgbClr val="FF0000"/>
              </a:solidFill>
              <a:effectLst>
                <a:outerShdw blurRad="38100" dist="38100" dir="2700000" algn="tl">
                  <a:srgbClr val="000000">
                    <a:alpha val="43137"/>
                  </a:srgbClr>
                </a:outerShdw>
              </a:effectLst>
            </a:endParaRPr>
          </a:p>
        </p:txBody>
      </p:sp>
      <p:sp>
        <p:nvSpPr>
          <p:cNvPr id="45059" name="Rectangle 3"/>
          <p:cNvSpPr>
            <a:spLocks noGrp="1" noChangeArrowheads="1"/>
          </p:cNvSpPr>
          <p:nvPr>
            <p:ph type="body" idx="1"/>
          </p:nvPr>
        </p:nvSpPr>
        <p:spPr/>
        <p:txBody>
          <a:bodyPr/>
          <a:lstStyle/>
          <a:p>
            <a:pPr marL="0" indent="0" algn="just">
              <a:lnSpc>
                <a:spcPct val="80000"/>
              </a:lnSpc>
              <a:buFontTx/>
              <a:buNone/>
            </a:pPr>
            <a:r>
              <a:rPr lang="it-IT" altLang="it-IT" sz="2000" dirty="0"/>
              <a:t>Come anticipato, la Commissione </a:t>
            </a:r>
            <a:r>
              <a:rPr lang="it-IT" altLang="it-IT" sz="2000" dirty="0" err="1"/>
              <a:t>Brundtland</a:t>
            </a:r>
            <a:r>
              <a:rPr lang="it-IT" altLang="it-IT" sz="2000" dirty="0"/>
              <a:t>, nata a seguito della Risoluzione 38/161 formalmente come </a:t>
            </a:r>
            <a:r>
              <a:rPr lang="it-IT" altLang="it-IT" sz="2000" dirty="0">
                <a:solidFill>
                  <a:srgbClr val="FF0000"/>
                </a:solidFill>
              </a:rPr>
              <a:t>Commissione mondiale sull'ambiente e lo sviluppo (“World </a:t>
            </a:r>
            <a:r>
              <a:rPr lang="it-IT" altLang="it-IT" sz="2000" dirty="0" err="1">
                <a:solidFill>
                  <a:srgbClr val="FF0000"/>
                </a:solidFill>
              </a:rPr>
              <a:t>Commission</a:t>
            </a:r>
            <a:r>
              <a:rPr lang="it-IT" altLang="it-IT" sz="2000" dirty="0">
                <a:solidFill>
                  <a:srgbClr val="FF0000"/>
                </a:solidFill>
              </a:rPr>
              <a:t> on Environment and Development” WCED)</a:t>
            </a:r>
            <a:r>
              <a:rPr lang="it-IT" altLang="it-IT" sz="2000" dirty="0"/>
              <a:t> è conosciuta con il nome del suo presidente (l’allora Primo Ministro norvegese) </a:t>
            </a:r>
            <a:r>
              <a:rPr lang="it-IT" altLang="it-IT" sz="2000" dirty="0" err="1"/>
              <a:t>Gro</a:t>
            </a:r>
            <a:r>
              <a:rPr lang="it-IT" altLang="it-IT" sz="2000" dirty="0"/>
              <a:t> Harlem </a:t>
            </a:r>
            <a:r>
              <a:rPr lang="it-IT" altLang="it-IT" sz="2000" dirty="0" err="1"/>
              <a:t>Brundtland</a:t>
            </a:r>
            <a:r>
              <a:rPr lang="it-IT" altLang="it-IT" sz="2000" dirty="0"/>
              <a:t>.</a:t>
            </a:r>
          </a:p>
          <a:p>
            <a:pPr marL="0" indent="0" algn="just">
              <a:lnSpc>
                <a:spcPct val="80000"/>
              </a:lnSpc>
              <a:buFontTx/>
              <a:buNone/>
            </a:pPr>
            <a:endParaRPr lang="it-IT" altLang="it-IT" sz="2000" dirty="0"/>
          </a:p>
          <a:p>
            <a:pPr marL="0" indent="0" algn="just">
              <a:lnSpc>
                <a:spcPct val="80000"/>
              </a:lnSpc>
              <a:buFontTx/>
              <a:buNone/>
            </a:pPr>
            <a:r>
              <a:rPr lang="it-IT" altLang="it-IT" sz="2000" dirty="0"/>
              <a:t>La Commissione è stata creata  per dare un indirizzo alla crescente preoccupazione relativa alla accelerazione del deterioramento dell’ambiente umano e delle risorse naturali e le conseguenze di questo deterioramento per lo sviluppo economico e sociale.</a:t>
            </a:r>
          </a:p>
          <a:p>
            <a:pPr marL="0" indent="0" algn="just">
              <a:lnSpc>
                <a:spcPct val="80000"/>
              </a:lnSpc>
              <a:buFontTx/>
              <a:buNone/>
            </a:pPr>
            <a:endParaRPr lang="it-IT" altLang="it-IT" sz="2000" dirty="0"/>
          </a:p>
          <a:p>
            <a:pPr marL="0" indent="0" algn="just">
              <a:lnSpc>
                <a:spcPct val="80000"/>
              </a:lnSpc>
              <a:buFontTx/>
              <a:buNone/>
            </a:pPr>
            <a:r>
              <a:rPr lang="it-IT" altLang="it-IT" sz="2000" dirty="0"/>
              <a:t>Nell’istituire la Commissione, l’Assemblea Generale delle Nazioni Unite ha riconosciuto che i problemi ambientali avevano </a:t>
            </a:r>
            <a:r>
              <a:rPr lang="it-IT" altLang="it-IT" sz="2000" dirty="0">
                <a:solidFill>
                  <a:srgbClr val="FF0000"/>
                </a:solidFill>
              </a:rPr>
              <a:t>natura globale</a:t>
            </a:r>
            <a:r>
              <a:rPr lang="it-IT" altLang="it-IT" sz="2000" dirty="0"/>
              <a:t> e ha determinato che fosse nell’interesse comune di tutte le nazioni stabilire delle politiche per lo sviluppo sostenibile.</a:t>
            </a:r>
          </a:p>
          <a:p>
            <a:pPr marL="0" indent="0">
              <a:lnSpc>
                <a:spcPct val="80000"/>
              </a:lnSpc>
            </a:pPr>
            <a:endParaRPr lang="it-IT" altLang="it-IT" sz="2000" dirty="0"/>
          </a:p>
        </p:txBody>
      </p:sp>
    </p:spTree>
    <p:extLst>
      <p:ext uri="{BB962C8B-B14F-4D97-AF65-F5344CB8AC3E}">
        <p14:creationId xmlns:p14="http://schemas.microsoft.com/office/powerpoint/2010/main" val="3385806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6083" name="Rectangle 3"/>
          <p:cNvSpPr>
            <a:spLocks noGrp="1" noChangeArrowheads="1"/>
          </p:cNvSpPr>
          <p:nvPr>
            <p:ph type="body" idx="1"/>
          </p:nvPr>
        </p:nvSpPr>
        <p:spPr/>
        <p:txBody>
          <a:bodyPr/>
          <a:lstStyle/>
          <a:p>
            <a:pPr marL="0" indent="0" algn="just">
              <a:lnSpc>
                <a:spcPct val="90000"/>
              </a:lnSpc>
              <a:buFontTx/>
              <a:buNone/>
            </a:pPr>
            <a:r>
              <a:rPr lang="it-IT" altLang="it-IT" sz="2000" dirty="0"/>
              <a:t>I membri della Commissione provenivano da ventuno paesi. </a:t>
            </a:r>
          </a:p>
          <a:p>
            <a:pPr marL="0" indent="0" algn="just">
              <a:lnSpc>
                <a:spcPct val="90000"/>
              </a:lnSpc>
              <a:buFontTx/>
              <a:buNone/>
            </a:pPr>
            <a:endParaRPr lang="it-IT" altLang="it-IT" sz="2000" dirty="0"/>
          </a:p>
          <a:p>
            <a:pPr marL="0" indent="0" algn="just">
              <a:lnSpc>
                <a:spcPct val="90000"/>
              </a:lnSpc>
              <a:buFontTx/>
              <a:buNone/>
            </a:pPr>
            <a:r>
              <a:rPr lang="it-IT" altLang="it-IT" sz="2000" dirty="0"/>
              <a:t>Oltre ad analizzare il concetto di sviluppo sostenibile, la Commissione ha adottato un processo insolitamente aperto, con udienze e visite in loco in vari paesi come Canada, Giappone, Norvegia, Brasile, Indonesia, Unione Sovietica e Zimbabwe.</a:t>
            </a:r>
          </a:p>
          <a:p>
            <a:pPr marL="0" indent="0">
              <a:lnSpc>
                <a:spcPct val="90000"/>
              </a:lnSpc>
              <a:buFontTx/>
              <a:buNone/>
            </a:pPr>
            <a:endParaRPr lang="it-IT" altLang="it-IT" sz="2000" dirty="0"/>
          </a:p>
          <a:p>
            <a:pPr marL="0" indent="0" algn="just">
              <a:lnSpc>
                <a:spcPct val="90000"/>
              </a:lnSpc>
              <a:buFontTx/>
              <a:buNone/>
            </a:pPr>
            <a:r>
              <a:rPr lang="it-IT" altLang="it-IT" sz="2000" dirty="0"/>
              <a:t>La serie di catastrofi come Bhopal, Chernobyl e Reno verificatesi durante la “vita” della Commissione ha contribuito a cristallizzare il piano di lavoro. </a:t>
            </a:r>
          </a:p>
          <a:p>
            <a:pPr marL="0" indent="0" algn="just">
              <a:lnSpc>
                <a:spcPct val="90000"/>
              </a:lnSpc>
              <a:buFontTx/>
              <a:buNone/>
            </a:pPr>
            <a:endParaRPr lang="it-IT" altLang="it-IT" sz="2000" dirty="0"/>
          </a:p>
          <a:p>
            <a:pPr marL="0" indent="0" algn="just">
              <a:lnSpc>
                <a:spcPct val="90000"/>
              </a:lnSpc>
              <a:buFontTx/>
              <a:buNone/>
            </a:pPr>
            <a:r>
              <a:rPr lang="it-IT" altLang="it-IT" sz="2000" dirty="0"/>
              <a:t>All’esito dei lavori della Commissione è stato redatto il </a:t>
            </a:r>
            <a:r>
              <a:rPr lang="it-IT" altLang="it-IT" sz="2000" dirty="0">
                <a:solidFill>
                  <a:srgbClr val="FF0000"/>
                </a:solidFill>
              </a:rPr>
              <a:t>Rapporto </a:t>
            </a:r>
            <a:r>
              <a:rPr lang="it-IT" altLang="it-IT" sz="2000" dirty="0" err="1">
                <a:solidFill>
                  <a:srgbClr val="FF0000"/>
                </a:solidFill>
              </a:rPr>
              <a:t>Bruntland</a:t>
            </a:r>
            <a:r>
              <a:rPr lang="it-IT" altLang="it-IT" sz="2000" dirty="0">
                <a:solidFill>
                  <a:srgbClr val="FF0000"/>
                </a:solidFill>
              </a:rPr>
              <a:t> (“</a:t>
            </a:r>
            <a:r>
              <a:rPr lang="it-IT" altLang="it-IT" sz="2000" dirty="0" err="1">
                <a:solidFill>
                  <a:srgbClr val="FF0000"/>
                </a:solidFill>
              </a:rPr>
              <a:t>Our</a:t>
            </a:r>
            <a:r>
              <a:rPr lang="it-IT" altLang="it-IT" sz="2000" dirty="0">
                <a:solidFill>
                  <a:srgbClr val="FF0000"/>
                </a:solidFill>
              </a:rPr>
              <a:t> Common Future”)</a:t>
            </a:r>
            <a:r>
              <a:rPr lang="it-IT" altLang="it-IT" sz="2000" dirty="0"/>
              <a:t>, che contiene una definizione di sviluppo sostenibile che coniuga le aspettative di benessere e di crescita economica con il rispetto dell'ambiente e la preservazione delle risorse naturali.</a:t>
            </a:r>
          </a:p>
          <a:p>
            <a:pPr marL="0" indent="0" algn="just">
              <a:lnSpc>
                <a:spcPct val="90000"/>
              </a:lnSpc>
              <a:buFontTx/>
              <a:buNone/>
            </a:pPr>
            <a:endParaRPr lang="it-IT" altLang="it-IT" sz="2000" dirty="0"/>
          </a:p>
        </p:txBody>
      </p:sp>
    </p:spTree>
    <p:extLst>
      <p:ext uri="{BB962C8B-B14F-4D97-AF65-F5344CB8AC3E}">
        <p14:creationId xmlns:p14="http://schemas.microsoft.com/office/powerpoint/2010/main" val="23297425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7107" name="Rectangle 3"/>
          <p:cNvSpPr>
            <a:spLocks noGrp="1" noChangeArrowheads="1"/>
          </p:cNvSpPr>
          <p:nvPr>
            <p:ph type="body" idx="1"/>
          </p:nvPr>
        </p:nvSpPr>
        <p:spPr/>
        <p:txBody>
          <a:bodyPr/>
          <a:lstStyle/>
          <a:p>
            <a:pPr marL="0" indent="0" algn="just">
              <a:lnSpc>
                <a:spcPct val="80000"/>
              </a:lnSpc>
              <a:buFontTx/>
              <a:buNone/>
            </a:pPr>
            <a:r>
              <a:rPr lang="it-IT" altLang="it-IT" sz="2000" dirty="0">
                <a:solidFill>
                  <a:srgbClr val="FF0000"/>
                </a:solidFill>
              </a:rPr>
              <a:t>"</a:t>
            </a:r>
            <a:r>
              <a:rPr lang="it-IT" altLang="it-IT" sz="2000" i="1" dirty="0">
                <a:solidFill>
                  <a:srgbClr val="FF0000"/>
                </a:solidFill>
              </a:rPr>
              <a:t>Il futuro di tutti noi</a:t>
            </a:r>
            <a:r>
              <a:rPr lang="it-IT" altLang="it-IT" sz="2000" dirty="0">
                <a:solidFill>
                  <a:srgbClr val="FF0000"/>
                </a:solidFill>
              </a:rPr>
              <a:t>", </a:t>
            </a:r>
            <a:r>
              <a:rPr lang="it-IT" altLang="it-IT" sz="2000" dirty="0"/>
              <a:t>il rapporto della Commissione </a:t>
            </a:r>
            <a:r>
              <a:rPr lang="it-IT" altLang="it-IT" sz="2000" dirty="0" err="1"/>
              <a:t>Brundtland</a:t>
            </a:r>
            <a:r>
              <a:rPr lang="it-IT" altLang="it-IT" sz="2000" dirty="0"/>
              <a:t> su ambiente e sviluppo, è stato pubblicato nel 1987.</a:t>
            </a:r>
          </a:p>
          <a:p>
            <a:pPr marL="0" indent="0" algn="just">
              <a:lnSpc>
                <a:spcPct val="80000"/>
              </a:lnSpc>
              <a:buFontTx/>
              <a:buNone/>
            </a:pPr>
            <a:endParaRPr lang="it-IT" altLang="it-IT" sz="2000" dirty="0"/>
          </a:p>
          <a:p>
            <a:pPr marL="0" indent="0" algn="just">
              <a:lnSpc>
                <a:spcPct val="80000"/>
              </a:lnSpc>
              <a:buFontTx/>
              <a:buNone/>
            </a:pPr>
            <a:r>
              <a:rPr lang="it-IT" altLang="it-IT" sz="2000" dirty="0"/>
              <a:t>Lo studio inizialmente sottolinea come il mondo si trovi davanti a una "sfida globale" a cui può rispondere solo mediante l'assunzione di un nuovo modello di sviluppo definito "</a:t>
            </a:r>
            <a:r>
              <a:rPr lang="it-IT" altLang="it-IT" sz="2000" i="1" dirty="0"/>
              <a:t>sostenibile</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Per </a:t>
            </a:r>
            <a:r>
              <a:rPr lang="it-IT" altLang="it-IT" sz="2000" dirty="0">
                <a:solidFill>
                  <a:srgbClr val="FF0000"/>
                </a:solidFill>
              </a:rPr>
              <a:t>sviluppo sostenibile</a:t>
            </a:r>
            <a:r>
              <a:rPr lang="it-IT" altLang="it-IT" sz="2000" dirty="0"/>
              <a:t> si intende "</a:t>
            </a:r>
            <a:r>
              <a:rPr lang="it-IT" altLang="it-IT" sz="2000" i="1" dirty="0"/>
              <a:t>far sì che esso soddisfi i bisogni dell'attuale generazione senza compromettere la capacità di quelle future di rispondere alle loro</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Lo sviluppo sostenibile, lungi dall'essere una definitiva condizione di armonia, è piuttosto processo di cambiamento tale per cui lo sfruttamento delle risorse, la direzione degli investimenti, l'orientamento dello sviluppo tecnologico e i cambiamenti istituzionali siano resi coerenti con i bisogni futuri oltre che con gli attuali</a:t>
            </a:r>
            <a:r>
              <a:rPr lang="it-IT" altLang="it-IT" sz="2000" dirty="0"/>
              <a:t>". </a:t>
            </a:r>
          </a:p>
        </p:txBody>
      </p:sp>
    </p:spTree>
    <p:extLst>
      <p:ext uri="{BB962C8B-B14F-4D97-AF65-F5344CB8AC3E}">
        <p14:creationId xmlns:p14="http://schemas.microsoft.com/office/powerpoint/2010/main" val="7654460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8131" name="Rectangle 3"/>
          <p:cNvSpPr>
            <a:spLocks noGrp="1" noChangeArrowheads="1"/>
          </p:cNvSpPr>
          <p:nvPr>
            <p:ph type="body" idx="1"/>
          </p:nvPr>
        </p:nvSpPr>
        <p:spPr/>
        <p:txBody>
          <a:bodyPr/>
          <a:lstStyle/>
          <a:p>
            <a:pPr marL="0" indent="0" algn="just">
              <a:lnSpc>
                <a:spcPct val="80000"/>
              </a:lnSpc>
              <a:buFontTx/>
              <a:buNone/>
            </a:pPr>
            <a:r>
              <a:rPr lang="it-IT" altLang="it-IT" sz="2000" dirty="0"/>
              <a:t>Tuttavia, se </a:t>
            </a:r>
            <a:r>
              <a:rPr lang="it-IT" altLang="it-IT" sz="2000" u="sng" dirty="0"/>
              <a:t>da un lato</a:t>
            </a:r>
            <a:r>
              <a:rPr lang="it-IT" altLang="it-IT" sz="2000" dirty="0"/>
              <a:t> "</a:t>
            </a:r>
            <a:r>
              <a:rPr lang="it-IT" altLang="it-IT" sz="2000" i="1" dirty="0"/>
              <a:t>lo sviluppo sostenibile impone di soddisfare i bisogni fondamentali di tutti e di estendere a tutti la possibilità di attuare le proprie aspirazioni a una vita migliore</a:t>
            </a:r>
            <a:r>
              <a:rPr lang="it-IT" altLang="it-IT" sz="2000" dirty="0"/>
              <a:t>" </a:t>
            </a:r>
            <a:r>
              <a:rPr lang="it-IT" altLang="it-IT" sz="2000" u="sng" dirty="0"/>
              <a:t>dall'altro</a:t>
            </a:r>
            <a:r>
              <a:rPr lang="it-IT" altLang="it-IT" sz="2000" dirty="0"/>
              <a:t> nella proposta persiste una ottimistica (per alcuni critici, eccessiva) </a:t>
            </a:r>
            <a:r>
              <a:rPr lang="it-IT" altLang="it-IT" sz="2000" dirty="0">
                <a:solidFill>
                  <a:srgbClr val="FF0000"/>
                </a:solidFill>
              </a:rPr>
              <a:t>fiducia nella tecnologia</a:t>
            </a:r>
            <a:r>
              <a:rPr lang="it-IT" altLang="it-IT" sz="2000" dirty="0"/>
              <a:t> che porterà ad una nuova era di crescita economica: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Il concetto di sviluppo sostenibile comporta limiti, ma non assoluti, bensì imposti dall'attuale stato della tecnologia e dell'organizzazione sociale alle risorse economiche e dalla capacità della biosfera di assorbire gli effetti delle attività umane. La tecnica e la organizzazione sociale possono però essere gestite e migliorate allo scopo di inaugurare una nuova era di crescita economica</a:t>
            </a:r>
            <a:r>
              <a:rPr lang="it-IT" altLang="it-IT" sz="2000" dirty="0"/>
              <a:t>".</a:t>
            </a:r>
          </a:p>
        </p:txBody>
      </p:sp>
    </p:spTree>
    <p:extLst>
      <p:ext uri="{BB962C8B-B14F-4D97-AF65-F5344CB8AC3E}">
        <p14:creationId xmlns:p14="http://schemas.microsoft.com/office/powerpoint/2010/main" val="18783833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9155" name="Rectangle 3"/>
          <p:cNvSpPr>
            <a:spLocks noGrp="1" noChangeArrowheads="1"/>
          </p:cNvSpPr>
          <p:nvPr>
            <p:ph type="body" idx="1"/>
          </p:nvPr>
        </p:nvSpPr>
        <p:spPr/>
        <p:txBody>
          <a:bodyPr/>
          <a:lstStyle/>
          <a:p>
            <a:pPr marL="0" indent="0" algn="just">
              <a:lnSpc>
                <a:spcPct val="80000"/>
              </a:lnSpc>
              <a:buFontTx/>
              <a:buNone/>
            </a:pPr>
            <a:r>
              <a:rPr lang="it-IT" altLang="it-IT" sz="2400" dirty="0"/>
              <a:t>Comunque, un aspetto merita di essere sottolineato: </a:t>
            </a:r>
          </a:p>
          <a:p>
            <a:pPr marL="0" indent="0" algn="just">
              <a:lnSpc>
                <a:spcPct val="80000"/>
              </a:lnSpc>
              <a:buFontTx/>
              <a:buNone/>
            </a:pPr>
            <a:endParaRPr lang="it-IT" altLang="it-IT" sz="2400" dirty="0"/>
          </a:p>
          <a:p>
            <a:pPr marL="0" indent="0" algn="just">
              <a:lnSpc>
                <a:spcPct val="80000"/>
              </a:lnSpc>
              <a:buFontTx/>
              <a:buNone/>
            </a:pPr>
            <a:r>
              <a:rPr lang="it-IT" altLang="it-IT" sz="2400" dirty="0">
                <a:solidFill>
                  <a:srgbClr val="FF0000"/>
                </a:solidFill>
              </a:rPr>
              <a:t>- la centralità della "partecipazione di tutti“.</a:t>
            </a:r>
          </a:p>
          <a:p>
            <a:pPr marL="0" indent="0" algn="just">
              <a:lnSpc>
                <a:spcPct val="80000"/>
              </a:lnSpc>
              <a:buFontTx/>
              <a:buNone/>
            </a:pPr>
            <a:endParaRPr lang="it-IT" altLang="it-IT" sz="2400" dirty="0">
              <a:solidFill>
                <a:srgbClr val="FF0000"/>
              </a:solidFill>
            </a:endParaRPr>
          </a:p>
          <a:p>
            <a:pPr marL="0" indent="0" algn="just">
              <a:lnSpc>
                <a:spcPct val="80000"/>
              </a:lnSpc>
              <a:buFontTx/>
              <a:buNone/>
            </a:pPr>
            <a:r>
              <a:rPr lang="it-IT" altLang="it-IT" sz="2400" i="1" dirty="0"/>
              <a:t>“Il soddisfacimento di bisogni essenziali (</a:t>
            </a:r>
            <a:r>
              <a:rPr lang="it-IT" altLang="it-IT" sz="2400" dirty="0" err="1"/>
              <a:t>basic</a:t>
            </a:r>
            <a:r>
              <a:rPr lang="it-IT" altLang="it-IT" sz="2400" dirty="0"/>
              <a:t> </a:t>
            </a:r>
            <a:r>
              <a:rPr lang="it-IT" altLang="it-IT" sz="2400" dirty="0" err="1"/>
              <a:t>needs</a:t>
            </a:r>
            <a:r>
              <a:rPr lang="it-IT" altLang="it-IT" sz="2400" i="1" dirty="0"/>
              <a:t>) esige non solo una nuova era di crescita economica per nazioni in cui la maggioranza degli abitanti siano poveri ma anche la garanzia che tali poveri abbiamo la loro giusta parte delle risorse necessarie a sostenere tale crescita. Una siffatta equità dovrebbe essere coadiuvata sia da sistemi politici che assicurino l'effettiva partecipazione dei cittadini nel processo decisionale, sia da una maggior democrazia a livello delle scelte internazionali"</a:t>
            </a:r>
            <a:r>
              <a:rPr lang="it-IT" altLang="it-IT" sz="2400" dirty="0"/>
              <a:t>.</a:t>
            </a:r>
          </a:p>
        </p:txBody>
      </p:sp>
    </p:spTree>
    <p:extLst>
      <p:ext uri="{BB962C8B-B14F-4D97-AF65-F5344CB8AC3E}">
        <p14:creationId xmlns:p14="http://schemas.microsoft.com/office/powerpoint/2010/main" val="640614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0179" name="Rectangle 3"/>
          <p:cNvSpPr>
            <a:spLocks noGrp="1" noChangeArrowheads="1"/>
          </p:cNvSpPr>
          <p:nvPr>
            <p:ph type="body" idx="1"/>
          </p:nvPr>
        </p:nvSpPr>
        <p:spPr/>
        <p:txBody>
          <a:bodyPr/>
          <a:lstStyle/>
          <a:p>
            <a:pPr marL="0" indent="0" algn="just">
              <a:lnSpc>
                <a:spcPct val="80000"/>
              </a:lnSpc>
              <a:buFontTx/>
              <a:buNone/>
            </a:pPr>
            <a:r>
              <a:rPr lang="it-IT" altLang="it-IT" sz="1800" dirty="0"/>
              <a:t>Il </a:t>
            </a:r>
            <a:r>
              <a:rPr lang="it-IT" altLang="it-IT" sz="1800" b="1" dirty="0"/>
              <a:t>rapporto </a:t>
            </a:r>
            <a:r>
              <a:rPr lang="it-IT" altLang="it-IT" sz="1800" dirty="0"/>
              <a:t>è diviso in </a:t>
            </a:r>
            <a:r>
              <a:rPr lang="it-IT" altLang="it-IT" sz="1800" dirty="0">
                <a:solidFill>
                  <a:srgbClr val="FF0000"/>
                </a:solidFill>
              </a:rPr>
              <a:t>tre ampie sezioni</a:t>
            </a:r>
            <a:r>
              <a:rPr lang="it-IT" altLang="it-IT" sz="1800" dirty="0"/>
              <a:t>, che disegnano le sfide a cui è chiamata l'umanità:</a:t>
            </a:r>
          </a:p>
          <a:p>
            <a:pPr marL="0" indent="0" algn="just">
              <a:lnSpc>
                <a:spcPct val="80000"/>
              </a:lnSpc>
              <a:buFontTx/>
              <a:buNone/>
            </a:pPr>
            <a:endParaRPr lang="it-IT" altLang="it-IT" sz="1800" b="1" dirty="0"/>
          </a:p>
          <a:p>
            <a:pPr marL="0" indent="0" algn="just">
              <a:lnSpc>
                <a:spcPct val="80000"/>
              </a:lnSpc>
              <a:buFontTx/>
              <a:buNone/>
            </a:pPr>
            <a:r>
              <a:rPr lang="it-IT" altLang="it-IT" sz="1800" b="1" dirty="0"/>
              <a:t>Parte 1. - Preoccupazioni comuni		</a:t>
            </a:r>
          </a:p>
          <a:p>
            <a:pPr marL="0" indent="0" algn="just">
              <a:lnSpc>
                <a:spcPct val="80000"/>
              </a:lnSpc>
            </a:pPr>
            <a:r>
              <a:rPr lang="it-IT" altLang="it-IT" sz="1800" dirty="0"/>
              <a:t> un futuro minacciato</a:t>
            </a:r>
          </a:p>
          <a:p>
            <a:pPr marL="0" indent="0" algn="just">
              <a:lnSpc>
                <a:spcPct val="80000"/>
              </a:lnSpc>
            </a:pPr>
            <a:r>
              <a:rPr lang="it-IT" altLang="it-IT" sz="1800" dirty="0"/>
              <a:t> verso uno sviluppo sostenibile</a:t>
            </a:r>
          </a:p>
          <a:p>
            <a:pPr marL="0" indent="0" algn="just">
              <a:lnSpc>
                <a:spcPct val="80000"/>
              </a:lnSpc>
            </a:pPr>
            <a:r>
              <a:rPr lang="it-IT" altLang="it-IT" sz="1800" dirty="0"/>
              <a:t> il ruolo dell'economia internazionale </a:t>
            </a:r>
          </a:p>
          <a:p>
            <a:pPr marL="0" indent="0" algn="just">
              <a:lnSpc>
                <a:spcPct val="80000"/>
              </a:lnSpc>
            </a:pPr>
            <a:endParaRPr lang="it-IT" altLang="it-IT" sz="1800" dirty="0"/>
          </a:p>
          <a:p>
            <a:pPr marL="0" indent="0">
              <a:lnSpc>
                <a:spcPct val="80000"/>
              </a:lnSpc>
              <a:buFontTx/>
              <a:buNone/>
            </a:pPr>
            <a:r>
              <a:rPr lang="it-IT" altLang="it-IT" sz="1800" dirty="0"/>
              <a:t> </a:t>
            </a:r>
            <a:r>
              <a:rPr lang="it-IT" altLang="it-IT" sz="1800" b="1" dirty="0"/>
              <a:t>Parte 2. - Sfide collettive</a:t>
            </a:r>
          </a:p>
          <a:p>
            <a:pPr marL="0" indent="0">
              <a:lnSpc>
                <a:spcPct val="80000"/>
              </a:lnSpc>
            </a:pPr>
            <a:r>
              <a:rPr lang="it-IT" altLang="it-IT" sz="1800" dirty="0"/>
              <a:t> popolazione e risorse umane </a:t>
            </a:r>
          </a:p>
          <a:p>
            <a:pPr marL="0" indent="0">
              <a:lnSpc>
                <a:spcPct val="80000"/>
              </a:lnSpc>
            </a:pPr>
            <a:r>
              <a:rPr lang="it-IT" altLang="it-IT" sz="1800" dirty="0"/>
              <a:t> sicurezza alimentare: sostenere le potenzialità </a:t>
            </a:r>
          </a:p>
          <a:p>
            <a:pPr marL="0" indent="0">
              <a:lnSpc>
                <a:spcPct val="80000"/>
              </a:lnSpc>
            </a:pPr>
            <a:r>
              <a:rPr lang="it-IT" altLang="it-IT" sz="1800" dirty="0"/>
              <a:t> specie ed ecosistemi: risorse per lo sviluppo </a:t>
            </a:r>
          </a:p>
          <a:p>
            <a:pPr marL="0" indent="0">
              <a:lnSpc>
                <a:spcPct val="80000"/>
              </a:lnSpc>
            </a:pPr>
            <a:r>
              <a:rPr lang="it-IT" altLang="it-IT" sz="1800" dirty="0"/>
              <a:t> energia: scelte per l'ambiente e lo sviluppo 	</a:t>
            </a:r>
          </a:p>
          <a:p>
            <a:pPr marL="0" indent="0">
              <a:lnSpc>
                <a:spcPct val="80000"/>
              </a:lnSpc>
            </a:pPr>
            <a:r>
              <a:rPr lang="it-IT" altLang="it-IT" sz="1800" dirty="0"/>
              <a:t> industria: produrre più con meno 	</a:t>
            </a:r>
          </a:p>
          <a:p>
            <a:pPr marL="0" indent="0">
              <a:lnSpc>
                <a:spcPct val="80000"/>
              </a:lnSpc>
            </a:pPr>
            <a:r>
              <a:rPr lang="it-IT" altLang="it-IT" sz="1800" dirty="0"/>
              <a:t> il problema urbano 	 </a:t>
            </a:r>
          </a:p>
        </p:txBody>
      </p:sp>
    </p:spTree>
    <p:extLst>
      <p:ext uri="{BB962C8B-B14F-4D97-AF65-F5344CB8AC3E}">
        <p14:creationId xmlns:p14="http://schemas.microsoft.com/office/powerpoint/2010/main" val="3440934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1203" name="Rectangle 3"/>
          <p:cNvSpPr>
            <a:spLocks noGrp="1" noChangeArrowheads="1"/>
          </p:cNvSpPr>
          <p:nvPr>
            <p:ph type="body" idx="1"/>
          </p:nvPr>
        </p:nvSpPr>
        <p:spPr/>
        <p:txBody>
          <a:bodyPr/>
          <a:lstStyle/>
          <a:p>
            <a:pPr marL="0" indent="0" algn="just">
              <a:buFontTx/>
              <a:buNone/>
            </a:pPr>
            <a:r>
              <a:rPr lang="it-IT" altLang="it-IT" sz="2400" b="1"/>
              <a:t>Parte 3. - Sforzi Comuni			</a:t>
            </a:r>
          </a:p>
          <a:p>
            <a:pPr marL="0" indent="0" algn="just"/>
            <a:r>
              <a:rPr lang="it-IT" altLang="it-IT" sz="2400"/>
              <a:t> gestione dei beni comuni internazionali</a:t>
            </a:r>
          </a:p>
          <a:p>
            <a:pPr marL="0" indent="0" algn="just"/>
            <a:r>
              <a:rPr lang="it-IT" altLang="it-IT" sz="2400"/>
              <a:t> pace, sicurezza, sviluppo e ambiente </a:t>
            </a:r>
          </a:p>
          <a:p>
            <a:pPr marL="0" indent="0" algn="just"/>
            <a:r>
              <a:rPr lang="it-IT" altLang="it-IT" sz="2400"/>
              <a:t> verso un'azione comune. </a:t>
            </a:r>
          </a:p>
          <a:p>
            <a:pPr marL="0" indent="0" algn="just">
              <a:buFontTx/>
              <a:buNone/>
            </a:pPr>
            <a:r>
              <a:rPr lang="it-IT" altLang="it-IT" sz="2400"/>
              <a:t>			</a:t>
            </a:r>
          </a:p>
          <a:p>
            <a:pPr marL="0" indent="0" algn="just">
              <a:buFontTx/>
              <a:buNone/>
            </a:pPr>
            <a:r>
              <a:rPr lang="it-IT" altLang="it-IT" sz="2400"/>
              <a:t>Il </a:t>
            </a:r>
            <a:r>
              <a:rPr lang="it-IT" altLang="it-IT" sz="2400" b="1"/>
              <a:t>rapporto</a:t>
            </a:r>
            <a:r>
              <a:rPr lang="it-IT" altLang="it-IT" sz="2400"/>
              <a:t> si chiude con il Sommario dei principi legali proposti per la protezione ambientale e per lo sviluppo sostenibile.</a:t>
            </a:r>
          </a:p>
        </p:txBody>
      </p:sp>
    </p:spTree>
    <p:extLst>
      <p:ext uri="{BB962C8B-B14F-4D97-AF65-F5344CB8AC3E}">
        <p14:creationId xmlns:p14="http://schemas.microsoft.com/office/powerpoint/2010/main" val="4005471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World </a:t>
            </a:r>
            <a:r>
              <a:rPr lang="it-IT" altLang="it-IT" sz="3200" dirty="0" err="1">
                <a:solidFill>
                  <a:srgbClr val="FF0000"/>
                </a:solidFill>
                <a:effectLst>
                  <a:outerShdw blurRad="38100" dist="38100" dir="2700000" algn="tl">
                    <a:srgbClr val="000000">
                      <a:alpha val="43137"/>
                    </a:srgbClr>
                  </a:outerShdw>
                </a:effectLst>
              </a:rPr>
              <a:t>Conservation</a:t>
            </a:r>
            <a:r>
              <a:rPr lang="it-IT" altLang="it-IT" sz="3200" dirty="0">
                <a:solidFill>
                  <a:srgbClr val="FF0000"/>
                </a:solidFill>
                <a:effectLst>
                  <a:outerShdw blurRad="38100" dist="38100" dir="2700000" algn="tl">
                    <a:srgbClr val="000000">
                      <a:alpha val="43137"/>
                    </a:srgbClr>
                  </a:outerShdw>
                </a:effectLst>
              </a:rPr>
              <a:t> Union</a:t>
            </a:r>
            <a:endParaRPr lang="it-IT" altLang="it-IT" sz="3200" b="1" dirty="0">
              <a:solidFill>
                <a:srgbClr val="FF0000"/>
              </a:solidFill>
              <a:effectLst>
                <a:outerShdw blurRad="38100" dist="38100" dir="2700000" algn="tl">
                  <a:srgbClr val="000000">
                    <a:alpha val="43137"/>
                  </a:srgbClr>
                </a:outerShdw>
              </a:effectLst>
            </a:endParaRPr>
          </a:p>
        </p:txBody>
      </p:sp>
      <p:sp>
        <p:nvSpPr>
          <p:cNvPr id="23555" name="Rectangle 3"/>
          <p:cNvSpPr>
            <a:spLocks noGrp="1" noChangeArrowheads="1"/>
          </p:cNvSpPr>
          <p:nvPr>
            <p:ph type="body" idx="1"/>
          </p:nvPr>
        </p:nvSpPr>
        <p:spPr/>
        <p:txBody>
          <a:bodyPr/>
          <a:lstStyle/>
          <a:p>
            <a:pPr marL="0" indent="0" algn="just">
              <a:buFontTx/>
              <a:buNone/>
            </a:pPr>
            <a:endParaRPr lang="it-IT" altLang="it-IT" sz="2000" dirty="0"/>
          </a:p>
          <a:p>
            <a:pPr marL="0" indent="0" algn="just">
              <a:buFontTx/>
              <a:buNone/>
            </a:pPr>
            <a:r>
              <a:rPr lang="it-IT" altLang="it-IT" sz="2000" dirty="0"/>
              <a:t>Una successiva definizione di sviluppo sostenibile, in cui è inclusa una visione più globale, è stata fornita, nel </a:t>
            </a:r>
            <a:r>
              <a:rPr lang="it-IT" altLang="it-IT" sz="2000" dirty="0">
                <a:solidFill>
                  <a:srgbClr val="FF0000"/>
                </a:solidFill>
              </a:rPr>
              <a:t>1991</a:t>
            </a:r>
            <a:r>
              <a:rPr lang="it-IT" altLang="it-IT" sz="2000" dirty="0"/>
              <a:t>, dalla </a:t>
            </a:r>
            <a:r>
              <a:rPr lang="it-IT" altLang="it-IT" sz="2000" dirty="0">
                <a:solidFill>
                  <a:srgbClr val="FF0000"/>
                </a:solidFill>
              </a:rPr>
              <a:t>World </a:t>
            </a:r>
            <a:r>
              <a:rPr lang="it-IT" altLang="it-IT" sz="2000" dirty="0" err="1">
                <a:solidFill>
                  <a:srgbClr val="FF0000"/>
                </a:solidFill>
              </a:rPr>
              <a:t>Conservation</a:t>
            </a:r>
            <a:r>
              <a:rPr lang="it-IT" altLang="it-IT" sz="2000" dirty="0">
                <a:solidFill>
                  <a:srgbClr val="FF0000"/>
                </a:solidFill>
              </a:rPr>
              <a:t> Union, UN Environment </a:t>
            </a:r>
            <a:r>
              <a:rPr lang="it-IT" altLang="it-IT" sz="2000" dirty="0" err="1">
                <a:solidFill>
                  <a:srgbClr val="FF0000"/>
                </a:solidFill>
              </a:rPr>
              <a:t>Programme</a:t>
            </a:r>
            <a:r>
              <a:rPr lang="it-IT" altLang="it-IT" sz="2000" dirty="0">
                <a:solidFill>
                  <a:srgbClr val="FF0000"/>
                </a:solidFill>
              </a:rPr>
              <a:t> and World Wide Fund for Nature</a:t>
            </a:r>
            <a:r>
              <a:rPr lang="it-IT" altLang="it-IT" sz="2000" dirty="0"/>
              <a:t>, che lo identifica come:</a:t>
            </a:r>
          </a:p>
          <a:p>
            <a:pPr marL="0" indent="0" algn="just">
              <a:buFontTx/>
              <a:buNone/>
            </a:pPr>
            <a:endParaRPr lang="it-IT" altLang="it-IT" sz="2000" dirty="0"/>
          </a:p>
          <a:p>
            <a:pPr marL="0" indent="0" algn="just">
              <a:buFontTx/>
              <a:buNone/>
            </a:pPr>
            <a:r>
              <a:rPr lang="it-IT" altLang="it-IT" sz="2000" b="1" i="1" dirty="0"/>
              <a:t>“</a:t>
            </a:r>
            <a:r>
              <a:rPr lang="it-IT" altLang="it-IT" sz="2000" i="1" dirty="0"/>
              <a:t>... un miglioramento della qualità della vita, senza eccedere la capacità di carico degli ecosistemi di supporto, dai quali essa dipende.”</a:t>
            </a:r>
          </a:p>
          <a:p>
            <a:pPr marL="0" indent="0" algn="just">
              <a:buFontTx/>
              <a:buNone/>
            </a:pPr>
            <a:endParaRPr lang="it-IT" altLang="it-IT" sz="2000" i="1" dirty="0"/>
          </a:p>
          <a:p>
            <a:pPr marL="0" indent="0" algn="just">
              <a:buFontTx/>
              <a:buNone/>
            </a:pPr>
            <a:endParaRPr lang="it-IT" altLang="it-IT" sz="2400" dirty="0"/>
          </a:p>
        </p:txBody>
      </p:sp>
    </p:spTree>
    <p:extLst>
      <p:ext uri="{BB962C8B-B14F-4D97-AF65-F5344CB8AC3E}">
        <p14:creationId xmlns:p14="http://schemas.microsoft.com/office/powerpoint/2010/main" val="40524825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p>
        </p:txBody>
      </p:sp>
      <p:sp>
        <p:nvSpPr>
          <p:cNvPr id="33795" name="Rectangle 3"/>
          <p:cNvSpPr>
            <a:spLocks noGrp="1" noChangeArrowheads="1"/>
          </p:cNvSpPr>
          <p:nvPr>
            <p:ph type="body" idx="1"/>
          </p:nvPr>
        </p:nvSpPr>
        <p:spPr/>
        <p:txBody>
          <a:bodyPr/>
          <a:lstStyle/>
          <a:p>
            <a:pPr marL="0" indent="0" algn="just">
              <a:lnSpc>
                <a:spcPct val="80000"/>
              </a:lnSpc>
              <a:buFontTx/>
              <a:buNone/>
            </a:pPr>
            <a:r>
              <a:rPr lang="it-IT" altLang="it-IT" sz="2000"/>
              <a:t>La </a:t>
            </a:r>
            <a:r>
              <a:rPr lang="it-IT" altLang="it-IT" sz="2000">
                <a:solidFill>
                  <a:srgbClr val="FF0000"/>
                </a:solidFill>
              </a:rPr>
              <a:t>Dichiarazione di Rio redatta nell’ambito della della Conferenza su Ambiente e Sviluppo</a:t>
            </a:r>
            <a:r>
              <a:rPr lang="it-IT" altLang="it-IT" sz="2000"/>
              <a:t> </a:t>
            </a:r>
            <a:r>
              <a:rPr lang="it-IT" altLang="it-IT" sz="2000">
                <a:solidFill>
                  <a:srgbClr val="FF0000"/>
                </a:solidFill>
              </a:rPr>
              <a:t>(UNCED) svoltasi a Rio de Janeiro dal 3 al 14 giugno 1992,</a:t>
            </a:r>
            <a:r>
              <a:rPr lang="it-IT" altLang="it-IT" sz="2000"/>
              <a:t> contiene 27 principi, riguardanti l'ambiente e lo sviluppo. </a:t>
            </a:r>
          </a:p>
          <a:p>
            <a:pPr marL="0" indent="0" algn="just">
              <a:lnSpc>
                <a:spcPct val="80000"/>
              </a:lnSpc>
              <a:buFontTx/>
              <a:buNone/>
            </a:pPr>
            <a:endParaRPr lang="it-IT" altLang="it-IT" sz="2000"/>
          </a:p>
          <a:p>
            <a:pPr marL="0" indent="0" algn="just">
              <a:lnSpc>
                <a:spcPct val="80000"/>
              </a:lnSpc>
              <a:buFontTx/>
              <a:buNone/>
            </a:pPr>
            <a:r>
              <a:rPr lang="it-IT" altLang="it-IT" sz="2000"/>
              <a:t>In questo documento l'accento viene posto:</a:t>
            </a:r>
          </a:p>
          <a:p>
            <a:pPr marL="0" indent="0" algn="just">
              <a:lnSpc>
                <a:spcPct val="80000"/>
              </a:lnSpc>
              <a:buFontTx/>
              <a:buNone/>
            </a:pPr>
            <a:endParaRPr lang="it-IT" altLang="it-IT" sz="2000"/>
          </a:p>
          <a:p>
            <a:pPr marL="0" indent="0" algn="just">
              <a:lnSpc>
                <a:spcPct val="80000"/>
              </a:lnSpc>
            </a:pPr>
            <a:r>
              <a:rPr lang="it-IT" altLang="it-IT" sz="2000"/>
              <a:t> sul </a:t>
            </a:r>
            <a:r>
              <a:rPr lang="it-IT" altLang="it-IT" sz="2000" u="sng"/>
              <a:t>legame</a:t>
            </a:r>
            <a:r>
              <a:rPr lang="it-IT" altLang="it-IT" sz="2000"/>
              <a:t> tra protezione ambientale e sviluppo;</a:t>
            </a:r>
          </a:p>
          <a:p>
            <a:pPr marL="0" indent="0" algn="just">
              <a:lnSpc>
                <a:spcPct val="80000"/>
              </a:lnSpc>
            </a:pPr>
            <a:r>
              <a:rPr lang="it-IT" altLang="it-IT" sz="2000"/>
              <a:t> sulla necessità di </a:t>
            </a:r>
            <a:r>
              <a:rPr lang="it-IT" altLang="it-IT" sz="2000" u="sng"/>
              <a:t>sradicare la povertà</a:t>
            </a:r>
            <a:r>
              <a:rPr lang="it-IT" altLang="it-IT" sz="2000"/>
              <a:t> e di tenere conto delle necessità dei paesi in via di sviluppo; </a:t>
            </a:r>
          </a:p>
          <a:p>
            <a:pPr marL="0" indent="0" algn="just">
              <a:lnSpc>
                <a:spcPct val="80000"/>
              </a:lnSpc>
            </a:pPr>
            <a:r>
              <a:rPr lang="it-IT" altLang="it-IT" sz="2000"/>
              <a:t> sulla necessità di </a:t>
            </a:r>
            <a:r>
              <a:rPr lang="it-IT" altLang="it-IT" sz="2000" u="sng"/>
              <a:t>eliminare modelli di produzione e consumo non sostenibili</a:t>
            </a:r>
            <a:r>
              <a:rPr lang="it-IT" altLang="it-IT" sz="2000"/>
              <a:t>, di aumentare il capacity-building e di promuovere un sistema economico internazionale aperto che sia di supporto allo sviluppo sostenibile.</a:t>
            </a:r>
          </a:p>
        </p:txBody>
      </p:sp>
    </p:spTree>
    <p:extLst>
      <p:ext uri="{BB962C8B-B14F-4D97-AF65-F5344CB8AC3E}">
        <p14:creationId xmlns:p14="http://schemas.microsoft.com/office/powerpoint/2010/main" val="34286699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60350"/>
            <a:ext cx="8229600" cy="1143000"/>
          </a:xfrm>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endParaRPr lang="it-IT" altLang="it-IT" dirty="0"/>
          </a:p>
        </p:txBody>
      </p:sp>
      <p:sp>
        <p:nvSpPr>
          <p:cNvPr id="29699"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altLang="it-IT" sz="2000" dirty="0"/>
              <a:t>Nel corso della Conferenza su Ambiente e Sviluppo (UNCED) è stata redatta altresì </a:t>
            </a:r>
            <a:r>
              <a:rPr lang="it-IT" altLang="it-IT" sz="2000" dirty="0">
                <a:solidFill>
                  <a:srgbClr val="FF0000"/>
                </a:solidFill>
              </a:rPr>
              <a:t>l'Agenda 21</a:t>
            </a:r>
            <a:r>
              <a:rPr lang="it-IT" altLang="it-IT" sz="2000" dirty="0"/>
              <a:t>, nella quale sono riuniti i progetti di sviluppo sostenibile definiti a livello internazionale.</a:t>
            </a:r>
          </a:p>
          <a:p>
            <a:pPr marL="0" indent="0" algn="just">
              <a:lnSpc>
                <a:spcPct val="80000"/>
              </a:lnSpc>
              <a:buFontTx/>
              <a:buNone/>
            </a:pPr>
            <a:endParaRPr lang="it-IT" altLang="it-IT" sz="2000" dirty="0"/>
          </a:p>
          <a:p>
            <a:pPr marL="0" indent="0" algn="just">
              <a:lnSpc>
                <a:spcPct val="80000"/>
              </a:lnSpc>
              <a:buFontTx/>
              <a:buNone/>
            </a:pPr>
            <a:r>
              <a:rPr lang="it-IT" altLang="it-IT" sz="2000" dirty="0"/>
              <a:t>Si tratta di un documento di propositi e obiettivi programmatici su ambiente, economia e società sottoscritto da oltre 170 paesi di tutto il mondo.</a:t>
            </a:r>
          </a:p>
          <a:p>
            <a:pPr marL="0" indent="0" algn="just">
              <a:lnSpc>
                <a:spcPct val="80000"/>
              </a:lnSpc>
              <a:buFontTx/>
              <a:buNone/>
            </a:pPr>
            <a:endParaRPr lang="it-IT" altLang="it-IT" sz="2000" dirty="0"/>
          </a:p>
          <a:p>
            <a:pPr marL="0" indent="0" algn="just">
              <a:lnSpc>
                <a:spcPct val="80000"/>
              </a:lnSpc>
              <a:buFontTx/>
              <a:buNone/>
            </a:pPr>
            <a:r>
              <a:rPr lang="it-IT" altLang="it-IT" sz="2000" dirty="0"/>
              <a:t>In Italia l'"Agenda 21" si concretizza dopo la </a:t>
            </a:r>
            <a:r>
              <a:rPr lang="it-IT" altLang="it-IT" sz="2000" dirty="0">
                <a:solidFill>
                  <a:srgbClr val="FF0000"/>
                </a:solidFill>
              </a:rPr>
              <a:t>Conferenza di </a:t>
            </a:r>
            <a:r>
              <a:rPr lang="it-IT" altLang="it-IT" sz="2000" dirty="0" err="1">
                <a:solidFill>
                  <a:srgbClr val="FF0000"/>
                </a:solidFill>
              </a:rPr>
              <a:t>Aaalborg</a:t>
            </a:r>
            <a:r>
              <a:rPr lang="it-IT" altLang="it-IT" sz="2000" dirty="0">
                <a:solidFill>
                  <a:srgbClr val="FF0000"/>
                </a:solidFill>
              </a:rPr>
              <a:t> in Danimarca del 1994</a:t>
            </a:r>
            <a:r>
              <a:rPr lang="it-IT" altLang="it-IT" sz="2000" dirty="0"/>
              <a:t>, dal cui ambito nasce la "Campagna Europea Città Sostenibili". </a:t>
            </a:r>
          </a:p>
          <a:p>
            <a:pPr marL="0" indent="0" algn="just">
              <a:lnSpc>
                <a:spcPct val="80000"/>
              </a:lnSpc>
              <a:buFontTx/>
              <a:buNone/>
            </a:pPr>
            <a:endParaRPr lang="it-IT" altLang="it-IT" sz="2000" dirty="0"/>
          </a:p>
          <a:p>
            <a:pPr marL="0" indent="0" algn="just">
              <a:lnSpc>
                <a:spcPct val="80000"/>
              </a:lnSpc>
              <a:buFontTx/>
              <a:buNone/>
            </a:pPr>
            <a:r>
              <a:rPr lang="it-IT" altLang="it-IT" sz="2000" dirty="0"/>
              <a:t>Le numerose amministrazioni che firmarono la Carta di </a:t>
            </a:r>
            <a:r>
              <a:rPr lang="it-IT" altLang="it-IT" sz="2000" dirty="0" err="1"/>
              <a:t>Aaalborg</a:t>
            </a:r>
            <a:r>
              <a:rPr lang="it-IT" altLang="it-IT" sz="2000" dirty="0"/>
              <a:t> e aderirono alla campagna europea delle città sostenibili promuovono processi di Agenda 21 locale sul proprio territorio. </a:t>
            </a:r>
          </a:p>
        </p:txBody>
      </p:sp>
    </p:spTree>
    <p:extLst>
      <p:ext uri="{BB962C8B-B14F-4D97-AF65-F5344CB8AC3E}">
        <p14:creationId xmlns:p14="http://schemas.microsoft.com/office/powerpoint/2010/main" val="109358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dell’Ambiente: contenuto del corso</a:t>
            </a:r>
            <a:endParaRPr lang="it-IT" dirty="0"/>
          </a:p>
        </p:txBody>
      </p:sp>
      <p:sp>
        <p:nvSpPr>
          <p:cNvPr id="3" name="Segnaposto contenuto 2"/>
          <p:cNvSpPr>
            <a:spLocks noGrp="1"/>
          </p:cNvSpPr>
          <p:nvPr>
            <p:ph idx="1"/>
          </p:nvPr>
        </p:nvSpPr>
        <p:spPr>
          <a:xfrm>
            <a:off x="323528" y="1628800"/>
            <a:ext cx="8229600" cy="4525963"/>
          </a:xfrm>
        </p:spPr>
        <p:txBody>
          <a:bodyPr/>
          <a:lstStyle/>
          <a:p>
            <a:pPr lvl="0"/>
            <a:r>
              <a:rPr lang="it-IT" dirty="0"/>
              <a:t>Inquinamento e tutela delle risorse naturali.</a:t>
            </a:r>
          </a:p>
          <a:p>
            <a:pPr lvl="0"/>
            <a:r>
              <a:rPr lang="it-IT" dirty="0"/>
              <a:t>Inquinamento delle acque.</a:t>
            </a:r>
          </a:p>
          <a:p>
            <a:pPr lvl="0"/>
            <a:r>
              <a:rPr lang="it-IT" dirty="0"/>
              <a:t>Inquinamento elettromagnetico.</a:t>
            </a:r>
          </a:p>
          <a:p>
            <a:pPr lvl="0"/>
            <a:r>
              <a:rPr lang="it-IT" dirty="0"/>
              <a:t>Inquinamento atmosferico</a:t>
            </a:r>
          </a:p>
          <a:p>
            <a:pPr lvl="0"/>
            <a:r>
              <a:rPr lang="it-IT" dirty="0"/>
              <a:t>Gestione dei rifiuti</a:t>
            </a:r>
          </a:p>
          <a:p>
            <a:pPr lvl="0"/>
            <a:r>
              <a:rPr lang="it-IT" dirty="0"/>
              <a:t>Bonifica dei siti contaminati</a:t>
            </a:r>
          </a:p>
          <a:p>
            <a:pPr lvl="0"/>
            <a:endParaRPr lang="it-IT" dirty="0"/>
          </a:p>
          <a:p>
            <a:endParaRPr lang="it-IT" dirty="0"/>
          </a:p>
        </p:txBody>
      </p:sp>
    </p:spTree>
    <p:extLst>
      <p:ext uri="{BB962C8B-B14F-4D97-AF65-F5344CB8AC3E}">
        <p14:creationId xmlns:p14="http://schemas.microsoft.com/office/powerpoint/2010/main" val="40216254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International </a:t>
            </a:r>
            <a:r>
              <a:rPr lang="it-IT" altLang="it-IT" sz="3200" b="1" dirty="0" err="1">
                <a:solidFill>
                  <a:srgbClr val="FF0000"/>
                </a:solidFill>
                <a:effectLst>
                  <a:outerShdw blurRad="38100" dist="38100" dir="2700000" algn="tl">
                    <a:srgbClr val="000000">
                      <a:alpha val="43137"/>
                    </a:srgbClr>
                  </a:outerShdw>
                </a:effectLst>
              </a:rPr>
              <a:t>Council</a:t>
            </a:r>
            <a:r>
              <a:rPr lang="it-IT" altLang="it-IT" sz="3200" b="1" dirty="0">
                <a:solidFill>
                  <a:srgbClr val="FF0000"/>
                </a:solidFill>
                <a:effectLst>
                  <a:outerShdw blurRad="38100" dist="38100" dir="2700000" algn="tl">
                    <a:srgbClr val="000000">
                      <a:alpha val="43137"/>
                    </a:srgbClr>
                  </a:outerShdw>
                </a:effectLst>
              </a:rPr>
              <a:t> for Local </a:t>
            </a:r>
            <a:r>
              <a:rPr lang="it-IT" altLang="it-IT" sz="3200" b="1" dirty="0" err="1">
                <a:solidFill>
                  <a:srgbClr val="FF0000"/>
                </a:solidFill>
                <a:effectLst>
                  <a:outerShdw blurRad="38100" dist="38100" dir="2700000" algn="tl">
                    <a:srgbClr val="000000">
                      <a:alpha val="43137"/>
                    </a:srgbClr>
                  </a:outerShdw>
                </a:effectLst>
              </a:rPr>
              <a:t>Environmental</a:t>
            </a:r>
            <a:r>
              <a:rPr lang="it-IT" altLang="it-IT" sz="3200" b="1" dirty="0">
                <a:solidFill>
                  <a:srgbClr val="FF0000"/>
                </a:solidFill>
                <a:effectLst>
                  <a:outerShdw blurRad="38100" dist="38100" dir="2700000" algn="tl">
                    <a:srgbClr val="000000">
                      <a:alpha val="43137"/>
                    </a:srgbClr>
                  </a:outerShdw>
                </a:effectLst>
              </a:rPr>
              <a:t> </a:t>
            </a:r>
            <a:r>
              <a:rPr lang="it-IT" altLang="it-IT" sz="3200" b="1" dirty="0" err="1">
                <a:solidFill>
                  <a:srgbClr val="FF0000"/>
                </a:solidFill>
                <a:effectLst>
                  <a:outerShdw blurRad="38100" dist="38100" dir="2700000" algn="tl">
                    <a:srgbClr val="000000">
                      <a:alpha val="43137"/>
                    </a:srgbClr>
                  </a:outerShdw>
                </a:effectLst>
              </a:rPr>
              <a:t>Initiatives</a:t>
            </a:r>
            <a:endParaRPr lang="it-IT" altLang="it-IT" sz="3200" b="1" dirty="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p:txBody>
          <a:bodyPr/>
          <a:lstStyle/>
          <a:p>
            <a:pPr marL="0" indent="0" algn="just">
              <a:lnSpc>
                <a:spcPct val="80000"/>
              </a:lnSpc>
              <a:buFontTx/>
              <a:buNone/>
            </a:pPr>
            <a:endParaRPr lang="it-IT" altLang="it-IT" sz="2000" dirty="0"/>
          </a:p>
          <a:p>
            <a:pPr marL="0" indent="0" algn="just">
              <a:lnSpc>
                <a:spcPct val="80000"/>
              </a:lnSpc>
              <a:buFontTx/>
              <a:buNone/>
            </a:pPr>
            <a:r>
              <a:rPr lang="it-IT" altLang="it-IT" sz="2000" dirty="0"/>
              <a:t>Nel </a:t>
            </a:r>
            <a:r>
              <a:rPr lang="it-IT" altLang="it-IT" sz="2000" dirty="0">
                <a:solidFill>
                  <a:srgbClr val="FF0000"/>
                </a:solidFill>
              </a:rPr>
              <a:t>1994, l'ICLEI (International </a:t>
            </a:r>
            <a:r>
              <a:rPr lang="it-IT" altLang="it-IT" sz="2000" dirty="0" err="1">
                <a:solidFill>
                  <a:srgbClr val="FF0000"/>
                </a:solidFill>
              </a:rPr>
              <a:t>Council</a:t>
            </a:r>
            <a:r>
              <a:rPr lang="it-IT" altLang="it-IT" sz="2000" dirty="0">
                <a:solidFill>
                  <a:srgbClr val="FF0000"/>
                </a:solidFill>
              </a:rPr>
              <a:t> for Local </a:t>
            </a:r>
            <a:r>
              <a:rPr lang="it-IT" altLang="it-IT" sz="2000" dirty="0" err="1">
                <a:solidFill>
                  <a:srgbClr val="FF0000"/>
                </a:solidFill>
              </a:rPr>
              <a:t>Environmental</a:t>
            </a:r>
            <a:r>
              <a:rPr lang="it-IT" altLang="it-IT" sz="2000" dirty="0">
                <a:solidFill>
                  <a:srgbClr val="FF0000"/>
                </a:solidFill>
              </a:rPr>
              <a:t> </a:t>
            </a:r>
            <a:r>
              <a:rPr lang="it-IT" altLang="it-IT" sz="2000" dirty="0" err="1">
                <a:solidFill>
                  <a:srgbClr val="FF0000"/>
                </a:solidFill>
              </a:rPr>
              <a:t>Initiatives</a:t>
            </a:r>
            <a:r>
              <a:rPr lang="it-IT" altLang="it-IT" sz="2000" dirty="0">
                <a:solidFill>
                  <a:srgbClr val="FF0000"/>
                </a:solidFill>
              </a:rPr>
              <a:t>)</a:t>
            </a:r>
            <a:r>
              <a:rPr lang="it-IT" altLang="it-IT" sz="2000" dirty="0"/>
              <a:t> ha fornito un'ulteriore definizione di sviluppo sostenibile: </a:t>
            </a:r>
          </a:p>
          <a:p>
            <a:pPr marL="0" indent="0" algn="just">
              <a:lnSpc>
                <a:spcPct val="80000"/>
              </a:lnSpc>
              <a:buFontTx/>
              <a:buNone/>
            </a:pPr>
            <a:endParaRPr lang="it-IT" altLang="it-IT" sz="2000" dirty="0"/>
          </a:p>
          <a:p>
            <a:pPr marL="0" indent="0" algn="just">
              <a:lnSpc>
                <a:spcPct val="80000"/>
              </a:lnSpc>
              <a:buFontTx/>
              <a:buNone/>
            </a:pPr>
            <a:r>
              <a:rPr lang="it-IT" altLang="it-IT" sz="2000" i="1" dirty="0"/>
              <a:t>“Sviluppo che offre servizi ambientali, sociali ed economici di base a tutti i membri di una comunità, senza minacciare l'operabilità dei sistemi naturali, edificato e sociale da cui dipende la fornitura di tali servizi”. </a:t>
            </a:r>
          </a:p>
          <a:p>
            <a:pPr marL="0" indent="0" algn="just">
              <a:lnSpc>
                <a:spcPct val="80000"/>
              </a:lnSpc>
              <a:buFontTx/>
              <a:buNone/>
            </a:pPr>
            <a:endParaRPr lang="it-IT" altLang="it-IT" sz="2000" i="1" dirty="0"/>
          </a:p>
          <a:p>
            <a:pPr marL="0" indent="0" algn="just">
              <a:lnSpc>
                <a:spcPct val="80000"/>
              </a:lnSpc>
              <a:buFontTx/>
              <a:buNone/>
            </a:pPr>
            <a:r>
              <a:rPr lang="it-IT" altLang="it-IT" sz="2000" dirty="0"/>
              <a:t>Ciò significa che le tre dimensioni economiche, sociali e ambientali sono strettamente correlate e per ogni intervento di programmazione è necessario tenere conto delle </a:t>
            </a:r>
            <a:r>
              <a:rPr lang="it-IT" altLang="it-IT" sz="2000" u="sng" dirty="0"/>
              <a:t>reciproche interrelazioni</a:t>
            </a:r>
            <a:r>
              <a:rPr lang="it-IT" altLang="it-IT" sz="2000" dirty="0"/>
              <a:t>. </a:t>
            </a:r>
          </a:p>
          <a:p>
            <a:pPr marL="0" indent="0">
              <a:lnSpc>
                <a:spcPct val="80000"/>
              </a:lnSpc>
            </a:pPr>
            <a:endParaRPr lang="it-IT" altLang="it-IT" sz="2000" dirty="0"/>
          </a:p>
          <a:p>
            <a:pPr marL="0" indent="0">
              <a:lnSpc>
                <a:spcPct val="80000"/>
              </a:lnSpc>
            </a:pPr>
            <a:endParaRPr lang="it-IT" altLang="it-IT" sz="2400" dirty="0"/>
          </a:p>
        </p:txBody>
      </p:sp>
    </p:spTree>
    <p:extLst>
      <p:ext uri="{BB962C8B-B14F-4D97-AF65-F5344CB8AC3E}">
        <p14:creationId xmlns:p14="http://schemas.microsoft.com/office/powerpoint/2010/main" val="13043158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Sviluppo Sostenibile 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Protocollo di Kyoto</a:t>
            </a:r>
          </a:p>
        </p:txBody>
      </p:sp>
      <p:sp>
        <p:nvSpPr>
          <p:cNvPr id="52227" name="Rectangle 3"/>
          <p:cNvSpPr>
            <a:spLocks noGrp="1" noChangeArrowheads="1"/>
          </p:cNvSpPr>
          <p:nvPr>
            <p:ph type="body" idx="1"/>
          </p:nvPr>
        </p:nvSpPr>
        <p:spPr/>
        <p:txBody>
          <a:bodyPr/>
          <a:lstStyle/>
          <a:p>
            <a:pPr marL="0" indent="0" algn="just">
              <a:lnSpc>
                <a:spcPct val="80000"/>
              </a:lnSpc>
              <a:buFontTx/>
              <a:buNone/>
            </a:pPr>
            <a:r>
              <a:rPr lang="it-IT" altLang="it-IT" sz="2000"/>
              <a:t>Con l’accordo internazionale noto come </a:t>
            </a:r>
            <a:r>
              <a:rPr lang="it-IT" altLang="it-IT" sz="2000">
                <a:solidFill>
                  <a:srgbClr val="FF0000"/>
                </a:solidFill>
              </a:rPr>
              <a:t>Protocollo di Kyōto</a:t>
            </a:r>
            <a:r>
              <a:rPr lang="it-IT" altLang="it-IT" sz="2000"/>
              <a:t>, del 1997, 118 nazioni del mondo si sono impegnate a ridurre le emissioni di gas serra per rimediare ai cambiamenti climatici in atto. </a:t>
            </a:r>
          </a:p>
          <a:p>
            <a:pPr marL="0" indent="0" algn="just">
              <a:lnSpc>
                <a:spcPct val="80000"/>
              </a:lnSpc>
              <a:buFontTx/>
              <a:buNone/>
            </a:pPr>
            <a:endParaRPr lang="it-IT" altLang="it-IT" sz="2000"/>
          </a:p>
          <a:p>
            <a:pPr marL="0" indent="0" algn="just">
              <a:lnSpc>
                <a:spcPct val="80000"/>
              </a:lnSpc>
              <a:buFontTx/>
              <a:buNone/>
            </a:pPr>
            <a:r>
              <a:rPr lang="it-IT" altLang="it-IT" sz="2000"/>
              <a:t>Per raggiungere questi obiettivi si è stabilito di lavorare su due fronti:</a:t>
            </a:r>
          </a:p>
          <a:p>
            <a:pPr marL="0" indent="0" algn="just">
              <a:lnSpc>
                <a:spcPct val="80000"/>
              </a:lnSpc>
              <a:buFontTx/>
              <a:buNone/>
            </a:pPr>
            <a:endParaRPr lang="it-IT" altLang="it-IT" sz="2000"/>
          </a:p>
          <a:p>
            <a:pPr marL="0" indent="0" algn="just">
              <a:lnSpc>
                <a:spcPct val="80000"/>
              </a:lnSpc>
            </a:pPr>
            <a:r>
              <a:rPr lang="it-IT" altLang="it-IT" sz="2000"/>
              <a:t> il </a:t>
            </a:r>
            <a:r>
              <a:rPr lang="it-IT" altLang="it-IT" sz="2000">
                <a:solidFill>
                  <a:srgbClr val="FF0000"/>
                </a:solidFill>
              </a:rPr>
              <a:t>risparmio energetico</a:t>
            </a:r>
            <a:r>
              <a:rPr lang="it-IT" altLang="it-IT" sz="2000"/>
              <a:t> attraverso l'ottimizzazione dei consumi sia nella fase di produzione, sia negli usi finali (impianti, edifici e sistemi ad alta efficienza, nonché educazione al consumo consapevole);</a:t>
            </a:r>
          </a:p>
          <a:p>
            <a:pPr marL="0" indent="0" algn="just">
              <a:lnSpc>
                <a:spcPct val="80000"/>
              </a:lnSpc>
            </a:pPr>
            <a:endParaRPr lang="it-IT" altLang="it-IT" sz="2000"/>
          </a:p>
          <a:p>
            <a:pPr marL="0" indent="0" algn="just">
              <a:lnSpc>
                <a:spcPct val="80000"/>
              </a:lnSpc>
            </a:pPr>
            <a:r>
              <a:rPr lang="it-IT" altLang="it-IT" sz="2000"/>
              <a:t> lo </a:t>
            </a:r>
            <a:r>
              <a:rPr lang="it-IT" altLang="it-IT" sz="2000">
                <a:solidFill>
                  <a:srgbClr val="FF0000"/>
                </a:solidFill>
              </a:rPr>
              <a:t>sviluppo delle fonti alternative di energia</a:t>
            </a:r>
            <a:r>
              <a:rPr lang="it-IT" altLang="it-IT" sz="2000"/>
              <a:t> in sostituzione del consumo massiccio di combustibili fossili. </a:t>
            </a:r>
          </a:p>
          <a:p>
            <a:pPr marL="0" indent="0">
              <a:lnSpc>
                <a:spcPct val="80000"/>
              </a:lnSpc>
            </a:pPr>
            <a:endParaRPr lang="it-IT" altLang="it-IT" sz="2000"/>
          </a:p>
        </p:txBody>
      </p:sp>
    </p:spTree>
    <p:extLst>
      <p:ext uri="{BB962C8B-B14F-4D97-AF65-F5344CB8AC3E}">
        <p14:creationId xmlns:p14="http://schemas.microsoft.com/office/powerpoint/2010/main" val="15595738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Dichiarazione Universale sulla Diversità Culturale</a:t>
            </a:r>
          </a:p>
        </p:txBody>
      </p:sp>
      <p:sp>
        <p:nvSpPr>
          <p:cNvPr id="25603" name="Rectangle 3"/>
          <p:cNvSpPr>
            <a:spLocks noGrp="1" noChangeArrowheads="1"/>
          </p:cNvSpPr>
          <p:nvPr>
            <p:ph type="body" idx="1"/>
          </p:nvPr>
        </p:nvSpPr>
        <p:spPr>
          <a:xfrm>
            <a:off x="395288" y="1412875"/>
            <a:ext cx="8229600" cy="4525963"/>
          </a:xfrm>
        </p:spPr>
        <p:txBody>
          <a:bodyPr/>
          <a:lstStyle/>
          <a:p>
            <a:pPr marL="0" indent="0" algn="just">
              <a:buFontTx/>
              <a:buNone/>
            </a:pPr>
            <a:endParaRPr lang="it-IT" altLang="it-IT" sz="2000"/>
          </a:p>
          <a:p>
            <a:pPr marL="0" indent="0" algn="just">
              <a:buFontTx/>
              <a:buNone/>
            </a:pPr>
            <a:r>
              <a:rPr lang="it-IT" altLang="it-IT" sz="2000"/>
              <a:t>Nel </a:t>
            </a:r>
            <a:r>
              <a:rPr lang="it-IT" altLang="it-IT" sz="2000">
                <a:solidFill>
                  <a:srgbClr val="FF0000"/>
                </a:solidFill>
              </a:rPr>
              <a:t>2001, l'UNESCO</a:t>
            </a:r>
            <a:r>
              <a:rPr lang="it-IT" altLang="it-IT" sz="2000"/>
              <a:t> </a:t>
            </a:r>
            <a:r>
              <a:rPr lang="it-IT" altLang="it-IT" sz="2000">
                <a:solidFill>
                  <a:srgbClr val="FF0000"/>
                </a:solidFill>
              </a:rPr>
              <a:t>all’art. 1 e 3, Dichiarazione Universale sulla Diversità Culturale,</a:t>
            </a:r>
            <a:r>
              <a:rPr lang="it-IT" altLang="it-IT" sz="2000"/>
              <a:t> ha ampliato il concetto di sviluppo sostenibile indicando che:</a:t>
            </a:r>
          </a:p>
          <a:p>
            <a:pPr marL="0" indent="0" algn="just">
              <a:buFontTx/>
              <a:buNone/>
            </a:pPr>
            <a:endParaRPr lang="it-IT" altLang="it-IT" sz="2000"/>
          </a:p>
          <a:p>
            <a:pPr marL="0" indent="0" algn="just">
              <a:buFontTx/>
              <a:buNone/>
            </a:pPr>
            <a:r>
              <a:rPr lang="it-IT" altLang="it-IT" sz="2000" i="1"/>
              <a:t>"la diversità culturale è necessaria per l'umanità quanto la biodiversità per la natura (...) la diversità culturale è una delle radici dello sviluppo inteso non solo come crescita economica, ma anche come un mezzo per condurre una esistenza più soddisfacente sul piano intellettuale, emozionale, morale e spirituale".</a:t>
            </a:r>
            <a:r>
              <a:rPr lang="it-IT" altLang="it-IT" sz="2000"/>
              <a:t> </a:t>
            </a:r>
          </a:p>
          <a:p>
            <a:pPr marL="0" indent="0" algn="just">
              <a:buFontTx/>
              <a:buNone/>
            </a:pPr>
            <a:endParaRPr lang="it-IT" altLang="it-IT" sz="2000"/>
          </a:p>
          <a:p>
            <a:pPr marL="0" indent="0" algn="just">
              <a:buFontTx/>
              <a:buNone/>
            </a:pPr>
            <a:r>
              <a:rPr lang="it-IT" altLang="it-IT" sz="2000"/>
              <a:t>In questa visione, la </a:t>
            </a:r>
            <a:r>
              <a:rPr lang="it-IT" altLang="it-IT" sz="2000">
                <a:solidFill>
                  <a:srgbClr val="FF0000"/>
                </a:solidFill>
              </a:rPr>
              <a:t>diversità culturale</a:t>
            </a:r>
            <a:r>
              <a:rPr lang="it-IT" altLang="it-IT" sz="2000"/>
              <a:t> diventa un ulteriore pilastro dello sviluppo sostenibile.</a:t>
            </a:r>
          </a:p>
          <a:p>
            <a:pPr marL="0" indent="0">
              <a:buFontTx/>
              <a:buNone/>
            </a:pPr>
            <a:endParaRPr lang="it-IT" altLang="it-IT" sz="2000"/>
          </a:p>
          <a:p>
            <a:pPr marL="0" indent="0">
              <a:buFontTx/>
              <a:buNone/>
            </a:pPr>
            <a:endParaRPr lang="it-IT" altLang="it-IT" sz="2000"/>
          </a:p>
        </p:txBody>
      </p:sp>
    </p:spTree>
    <p:extLst>
      <p:ext uri="{BB962C8B-B14F-4D97-AF65-F5344CB8AC3E}">
        <p14:creationId xmlns:p14="http://schemas.microsoft.com/office/powerpoint/2010/main" val="5296128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Summit della Terra di Johannesburg</a:t>
            </a:r>
          </a:p>
        </p:txBody>
      </p:sp>
      <p:sp>
        <p:nvSpPr>
          <p:cNvPr id="35843" name="Rectangle 3"/>
          <p:cNvSpPr>
            <a:spLocks noGrp="1" noChangeArrowheads="1"/>
          </p:cNvSpPr>
          <p:nvPr>
            <p:ph type="body" idx="1"/>
          </p:nvPr>
        </p:nvSpPr>
        <p:spPr/>
        <p:txBody>
          <a:bodyPr/>
          <a:lstStyle/>
          <a:p>
            <a:pPr marL="0" indent="0" algn="just">
              <a:lnSpc>
                <a:spcPct val="80000"/>
              </a:lnSpc>
              <a:buFontTx/>
              <a:buNone/>
            </a:pPr>
            <a:r>
              <a:rPr lang="it-IT" altLang="it-IT" sz="2000">
                <a:solidFill>
                  <a:srgbClr val="FF0000"/>
                </a:solidFill>
              </a:rPr>
              <a:t>Dal 26 agosto al 4 settembre 2002 si è tenuto il Summit della Terra  di Johannesburg,</a:t>
            </a:r>
            <a:r>
              <a:rPr lang="it-IT" altLang="it-IT" sz="2000"/>
              <a:t> il vertice convocato dalle Nazioni Unite per assumere decisioni da parte dei governi per lo sviluppo sostenibile.</a:t>
            </a:r>
          </a:p>
          <a:p>
            <a:pPr marL="0" indent="0" algn="just">
              <a:lnSpc>
                <a:spcPct val="80000"/>
              </a:lnSpc>
              <a:buFontTx/>
              <a:buNone/>
            </a:pPr>
            <a:endParaRPr lang="it-IT" altLang="it-IT" sz="2000"/>
          </a:p>
          <a:p>
            <a:pPr marL="0" indent="0" algn="just">
              <a:lnSpc>
                <a:spcPct val="80000"/>
              </a:lnSpc>
              <a:buFontTx/>
              <a:buNone/>
            </a:pPr>
            <a:r>
              <a:rPr lang="it-IT" altLang="it-IT" sz="2000"/>
              <a:t>I lavori si sono conclusi con l’approvazione di alcuni importanti documenti, che orienteranno gli interventi e le politiche dei diversi governi.</a:t>
            </a:r>
          </a:p>
          <a:p>
            <a:pPr marL="0" indent="0" algn="just">
              <a:lnSpc>
                <a:spcPct val="80000"/>
              </a:lnSpc>
              <a:buFontTx/>
              <a:buNone/>
            </a:pPr>
            <a:endParaRPr lang="it-IT" altLang="it-IT" sz="2000"/>
          </a:p>
          <a:p>
            <a:pPr marL="0" indent="0" algn="just">
              <a:lnSpc>
                <a:spcPct val="80000"/>
              </a:lnSpc>
              <a:buFontTx/>
              <a:buNone/>
            </a:pPr>
            <a:r>
              <a:rPr lang="it-IT" altLang="it-IT" sz="2000"/>
              <a:t>Il documento finale del Summit è composto da due parti:</a:t>
            </a:r>
          </a:p>
          <a:p>
            <a:pPr marL="0" indent="0" algn="just">
              <a:lnSpc>
                <a:spcPct val="80000"/>
              </a:lnSpc>
              <a:buFontTx/>
              <a:buNone/>
            </a:pPr>
            <a:endParaRPr lang="it-IT" altLang="it-IT" sz="2000"/>
          </a:p>
          <a:p>
            <a:pPr marL="0" indent="0" algn="just">
              <a:lnSpc>
                <a:spcPct val="80000"/>
              </a:lnSpc>
            </a:pPr>
            <a:r>
              <a:rPr lang="it-IT" altLang="it-IT" sz="2000"/>
              <a:t> la </a:t>
            </a:r>
            <a:r>
              <a:rPr lang="it-IT" altLang="it-IT" sz="2000">
                <a:solidFill>
                  <a:srgbClr val="FF0000"/>
                </a:solidFill>
              </a:rPr>
              <a:t>Carta di Johannesburg</a:t>
            </a:r>
            <a:r>
              <a:rPr lang="it-IT" altLang="it-IT" sz="2000"/>
              <a:t> sullo sviluppo sostenibile, che contiene dichiarazioni di principio sul buon governo dell’ambiente e sul modo di promuovere la crescita economica e civile dei popoli in armonia con la protezione della natura;</a:t>
            </a:r>
          </a:p>
          <a:p>
            <a:pPr marL="0" indent="0" algn="just">
              <a:lnSpc>
                <a:spcPct val="80000"/>
              </a:lnSpc>
            </a:pPr>
            <a:r>
              <a:rPr lang="it-IT" altLang="it-IT" sz="2000"/>
              <a:t> il </a:t>
            </a:r>
            <a:r>
              <a:rPr lang="it-IT" altLang="it-IT" sz="2000">
                <a:solidFill>
                  <a:srgbClr val="FF0000"/>
                </a:solidFill>
              </a:rPr>
              <a:t>Piano d’Azione di Johannesburg</a:t>
            </a:r>
            <a:r>
              <a:rPr lang="it-IT" altLang="it-IT" sz="2000"/>
              <a:t>, suddiviso in grandi temi in relazione ai quali vengono indicati gli obiettivi da raggiungere.</a:t>
            </a:r>
          </a:p>
        </p:txBody>
      </p:sp>
    </p:spTree>
    <p:extLst>
      <p:ext uri="{BB962C8B-B14F-4D97-AF65-F5344CB8AC3E}">
        <p14:creationId xmlns:p14="http://schemas.microsoft.com/office/powerpoint/2010/main" val="39653511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3-quater: Principio dello sviluppo sostenibile</a:t>
            </a:r>
          </a:p>
        </p:txBody>
      </p:sp>
      <p:sp>
        <p:nvSpPr>
          <p:cNvPr id="53251" name="Rectangle 3"/>
          <p:cNvSpPr>
            <a:spLocks noGrp="1" noChangeArrowheads="1"/>
          </p:cNvSpPr>
          <p:nvPr>
            <p:ph type="body" idx="1"/>
          </p:nvPr>
        </p:nvSpPr>
        <p:spPr/>
        <p:txBody>
          <a:bodyPr/>
          <a:lstStyle/>
          <a:p>
            <a:pPr marL="0" indent="0" algn="just">
              <a:buFontTx/>
              <a:buNone/>
            </a:pPr>
            <a:r>
              <a:rPr lang="it-IT" altLang="it-IT" sz="1800" dirty="0">
                <a:latin typeface="Arial" panose="020B0604020202020204" pitchFamily="34" charset="0"/>
                <a:cs typeface="Arial" panose="020B0604020202020204" pitchFamily="34" charset="0"/>
              </a:rPr>
              <a:t>Nella normativa italiana il principio dello sviluppo sostenibile è contenuto </a:t>
            </a:r>
            <a:r>
              <a:rPr lang="it-IT" altLang="it-IT" sz="1800" dirty="0">
                <a:solidFill>
                  <a:srgbClr val="FF0000"/>
                </a:solidFill>
                <a:latin typeface="Arial" panose="020B0604020202020204" pitchFamily="34" charset="0"/>
                <a:cs typeface="Arial" panose="020B0604020202020204" pitchFamily="34" charset="0"/>
              </a:rPr>
              <a:t>all’art. 3-quater “Principio dello sviluppo sostenibile” del D.lgs. n. 152 del 3 aprile 2006:</a:t>
            </a:r>
          </a:p>
          <a:p>
            <a:pPr marL="0" indent="0" algn="just">
              <a:buFontTx/>
              <a:buNone/>
            </a:pPr>
            <a:endParaRPr lang="it-IT" altLang="it-IT" sz="1800" dirty="0">
              <a:solidFill>
                <a:srgbClr val="FF0000"/>
              </a:solidFill>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Ogni attività umana giuridicamente rilevante ai sensi del presente codice deve conformarsi al principio dello sviluppo sostenibile, al fine di </a:t>
            </a:r>
            <a:r>
              <a:rPr lang="it-IT" altLang="it-IT" sz="1800" i="1" dirty="0">
                <a:solidFill>
                  <a:srgbClr val="FF0000"/>
                </a:solidFill>
                <a:latin typeface="Arial" panose="020B0604020202020204" pitchFamily="34" charset="0"/>
                <a:cs typeface="Arial" panose="020B0604020202020204" pitchFamily="34" charset="0"/>
              </a:rPr>
              <a:t>garantire che il soddisfacimento dei bisogni delle generazioni attuali non possa compromettere la qualità della vita e le possibilità delle generazioni future</a:t>
            </a:r>
            <a:r>
              <a:rPr lang="it-IT" altLang="it-IT" sz="1800" i="1" dirty="0">
                <a:latin typeface="Arial" panose="020B0604020202020204" pitchFamily="34" charset="0"/>
                <a:cs typeface="Arial" panose="020B0604020202020204" pitchFamily="34" charset="0"/>
              </a:rPr>
              <a:t>.</a:t>
            </a:r>
          </a:p>
          <a:p>
            <a:pPr marL="0" indent="0" algn="just">
              <a:buFontTx/>
              <a:buAutoNum type="arabicPeriod"/>
            </a:pPr>
            <a:endParaRPr lang="it-IT" altLang="it-IT" sz="1800" i="1" dirty="0">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 Anche l’attività della pubblica amministrazione deve essere finalizzata a consentire la migliore attuazione possibile del principio dello sviluppo sostenibile, per cui nell’ambito della scelta comparativa di interessi pubblici e privati connotata da discrezionalità </a:t>
            </a:r>
            <a:r>
              <a:rPr lang="it-IT" altLang="it-IT" sz="1800" i="1" dirty="0">
                <a:solidFill>
                  <a:srgbClr val="FF0000"/>
                </a:solidFill>
                <a:latin typeface="Arial" panose="020B0604020202020204" pitchFamily="34" charset="0"/>
                <a:cs typeface="Arial" panose="020B0604020202020204" pitchFamily="34" charset="0"/>
              </a:rPr>
              <a:t>gli interessi alla tutela dell’ambiente e del patrimonio culturale devono essere oggetto di prioritaria considerazione.</a:t>
            </a:r>
          </a:p>
          <a:p>
            <a:pPr marL="0" indent="0" algn="just">
              <a:buFontTx/>
              <a:buNone/>
            </a:pPr>
            <a:r>
              <a:rPr lang="it-IT" altLang="it-IT" sz="1800" i="1" dirty="0"/>
              <a:t> </a:t>
            </a:r>
          </a:p>
        </p:txBody>
      </p:sp>
    </p:spTree>
    <p:extLst>
      <p:ext uri="{BB962C8B-B14F-4D97-AF65-F5344CB8AC3E}">
        <p14:creationId xmlns:p14="http://schemas.microsoft.com/office/powerpoint/2010/main" val="9977624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3-quater: Principio dello sviluppo sostenibile</a:t>
            </a:r>
            <a:endParaRPr lang="it-IT" altLang="it-IT" dirty="0"/>
          </a:p>
        </p:txBody>
      </p:sp>
      <p:sp>
        <p:nvSpPr>
          <p:cNvPr id="54275" name="Rectangle 3"/>
          <p:cNvSpPr>
            <a:spLocks noGrp="1" noChangeArrowheads="1"/>
          </p:cNvSpPr>
          <p:nvPr>
            <p:ph type="body" idx="1"/>
          </p:nvPr>
        </p:nvSpPr>
        <p:spPr/>
        <p:txBody>
          <a:bodyPr/>
          <a:lstStyle/>
          <a:p>
            <a:pPr marL="0" indent="0" algn="just">
              <a:buFontTx/>
              <a:buNone/>
            </a:pPr>
            <a:r>
              <a:rPr lang="it-IT" altLang="it-IT" sz="1800" i="1" dirty="0">
                <a:latin typeface="Arial" panose="020B0604020202020204" pitchFamily="34" charset="0"/>
                <a:cs typeface="Arial" panose="020B0604020202020204" pitchFamily="34" charset="0"/>
              </a:rPr>
              <a:t>3. Data la complessità delle relazioni e delle interferenze tra natura e attività umane, il principio dello sviluppo sostenibile deve consentire di individuare un </a:t>
            </a:r>
            <a:r>
              <a:rPr lang="it-IT" altLang="it-IT" sz="1800" i="1" dirty="0">
                <a:solidFill>
                  <a:srgbClr val="FF0000"/>
                </a:solidFill>
                <a:latin typeface="Arial" panose="020B0604020202020204" pitchFamily="34" charset="0"/>
                <a:cs typeface="Arial" panose="020B0604020202020204" pitchFamily="34" charset="0"/>
              </a:rPr>
              <a:t>equilibrato rapporto, nell’ambito delle risorse ereditate, tra quelle da risparmiare e quelle da trasmettere,</a:t>
            </a:r>
            <a:r>
              <a:rPr lang="it-IT" altLang="it-IT" sz="1800" i="1" dirty="0">
                <a:latin typeface="Arial" panose="020B0604020202020204" pitchFamily="34" charset="0"/>
                <a:cs typeface="Arial" panose="020B0604020202020204" pitchFamily="34" charset="0"/>
              </a:rPr>
              <a:t> affinché nell’ambito delle dinamiche della produzione e del consumo si inserisca altresì il </a:t>
            </a:r>
            <a:r>
              <a:rPr lang="it-IT" altLang="it-IT" sz="1800" i="1" dirty="0">
                <a:solidFill>
                  <a:srgbClr val="FF0000"/>
                </a:solidFill>
                <a:latin typeface="Arial" panose="020B0604020202020204" pitchFamily="34" charset="0"/>
                <a:cs typeface="Arial" panose="020B0604020202020204" pitchFamily="34" charset="0"/>
              </a:rPr>
              <a:t>principio di solidarietà</a:t>
            </a:r>
            <a:r>
              <a:rPr lang="it-IT" altLang="it-IT" sz="1800" i="1" dirty="0">
                <a:latin typeface="Arial" panose="020B0604020202020204" pitchFamily="34" charset="0"/>
                <a:cs typeface="Arial" panose="020B0604020202020204" pitchFamily="34" charset="0"/>
              </a:rPr>
              <a:t> per salvaguardare e per migliorare la qualità dell’ambiente anche futuro.</a:t>
            </a:r>
          </a:p>
          <a:p>
            <a:pPr marL="0" indent="0" algn="just">
              <a:buFontTx/>
              <a:buNone/>
            </a:pPr>
            <a:endParaRPr lang="it-IT" altLang="it-IT" sz="1800" i="1" dirty="0">
              <a:latin typeface="Arial" panose="020B0604020202020204" pitchFamily="34" charset="0"/>
              <a:cs typeface="Arial" panose="020B0604020202020204" pitchFamily="34" charset="0"/>
            </a:endParaRPr>
          </a:p>
          <a:p>
            <a:pPr marL="0" indent="0" algn="just">
              <a:buFontTx/>
              <a:buNone/>
            </a:pPr>
            <a:r>
              <a:rPr lang="it-IT" altLang="it-IT" sz="1800" i="1" dirty="0">
                <a:latin typeface="Arial" panose="020B0604020202020204" pitchFamily="34" charset="0"/>
                <a:cs typeface="Arial" panose="020B0604020202020204" pitchFamily="34" charset="0"/>
              </a:rPr>
              <a:t>4. La risoluzione delle questioni che involgono aspetti ambientali deve essere cercata e trovata nella prospettiva di garanzia dello sviluppo sostenibile, in modo da </a:t>
            </a:r>
            <a:r>
              <a:rPr lang="it-IT" altLang="it-IT" sz="1800" i="1" dirty="0">
                <a:solidFill>
                  <a:srgbClr val="FF0000"/>
                </a:solidFill>
                <a:latin typeface="Arial" panose="020B0604020202020204" pitchFamily="34" charset="0"/>
                <a:cs typeface="Arial" panose="020B0604020202020204" pitchFamily="34" charset="0"/>
              </a:rPr>
              <a:t>salvaguardare il corretto funzionamento e l’evoluzione degli ecosistemi naturali dalle modificazioni negative che possono essere prodotte dalle attività umane.</a:t>
            </a:r>
            <a:r>
              <a:rPr lang="it-IT" altLang="it-IT" sz="18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9831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a:t>L’uomo è sempre intervenuto sull’ambiente, trasformandolo, alterandolo o distruggendolo con i mezzi e con le tecniche disponibili. </a:t>
            </a:r>
          </a:p>
          <a:p>
            <a:pPr algn="just"/>
            <a:r>
              <a:rPr lang="it-IT" dirty="0"/>
              <a:t>A partire dalla seconda metà del Secolo XIX, a fronte del manifestarsi degli </a:t>
            </a:r>
            <a:r>
              <a:rPr lang="it-IT" b="1" dirty="0"/>
              <a:t>effetti negativi dell’incremento di popolazione e dell’incidenza delle attività e degli interventi sulla natura da parte dell’uomo</a:t>
            </a:r>
            <a:r>
              <a:rPr lang="it-IT" dirty="0"/>
              <a:t>, compaiono le prime regolamentazioni giuridiche che riguardano singoli aspetti dell’ambiente. Ad esempio è in questo periodo che sono creati i </a:t>
            </a:r>
            <a:r>
              <a:rPr lang="it-IT" b="1" dirty="0"/>
              <a:t>primi parchi naturali negli Stati Uniti.</a:t>
            </a:r>
          </a:p>
        </p:txBody>
      </p:sp>
    </p:spTree>
    <p:extLst>
      <p:ext uri="{BB962C8B-B14F-4D97-AF65-F5344CB8AC3E}">
        <p14:creationId xmlns:p14="http://schemas.microsoft.com/office/powerpoint/2010/main" val="11795524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6890</Words>
  <Application>Microsoft Office PowerPoint</Application>
  <PresentationFormat>Presentazione su schermo (4:3)</PresentationFormat>
  <Paragraphs>537</Paragraphs>
  <Slides>85</Slides>
  <Notes>0</Notes>
  <HiddenSlides>0</HiddenSlides>
  <MMClips>0</MMClips>
  <ScaleCrop>false</ScaleCrop>
  <HeadingPairs>
    <vt:vector size="4" baseType="variant">
      <vt:variant>
        <vt:lpstr>Tema</vt:lpstr>
      </vt:variant>
      <vt:variant>
        <vt:i4>1</vt:i4>
      </vt:variant>
      <vt:variant>
        <vt:lpstr>Titoli diapositive</vt:lpstr>
      </vt:variant>
      <vt:variant>
        <vt:i4>85</vt:i4>
      </vt:variant>
    </vt:vector>
  </HeadingPairs>
  <TitlesOfParts>
    <vt:vector size="86" baseType="lpstr">
      <vt:lpstr>Tema di Office</vt:lpstr>
      <vt:lpstr>Diritto dell’Ambiente</vt:lpstr>
      <vt:lpstr>Diritto dell’Ambiente: obiettivi del corso</vt:lpstr>
      <vt:lpstr>Diritto dell’Ambiente</vt:lpstr>
      <vt:lpstr>Diritto dell’Ambiente</vt:lpstr>
      <vt:lpstr>Diritto dell’Ambiente: contenuto del corso</vt:lpstr>
      <vt:lpstr>Diritto dell’Ambiente: contenuto del corso</vt:lpstr>
      <vt:lpstr>Diritto dell’Ambiente: contenuto del corso</vt:lpstr>
      <vt:lpstr>Diritto dell’Ambiente: contenuto del corso</vt:lpstr>
      <vt:lpstr>Il Diritto dell’Ambiente</vt:lpstr>
      <vt:lpstr>Il Diritto dell’Ambiente</vt:lpstr>
      <vt:lpstr>Il Diritto dell’Ambiente</vt:lpstr>
      <vt:lpstr>Il Diritto dell’Ambiente</vt:lpstr>
      <vt:lpstr>Il Diritto dell’Ambiente</vt:lpstr>
      <vt:lpstr>Il Diritto dell’Ambiente</vt:lpstr>
      <vt:lpstr>Il Diritto dell’Ambiente</vt:lpstr>
      <vt:lpstr>Il Diritto dell’Ambiente</vt:lpstr>
      <vt:lpstr>Fonti normative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L’ambiente in Europa</vt:lpstr>
      <vt:lpstr>L’ambiente in Europa</vt:lpstr>
      <vt:lpstr>L’ambiente in Europa</vt:lpstr>
      <vt:lpstr>L’ambiente in Europa</vt:lpstr>
      <vt:lpstr>L’ambiente in Europa</vt:lpstr>
      <vt:lpstr>L’ambiente in Europa</vt:lpstr>
      <vt:lpstr>L’ambiente in Europa</vt:lpstr>
      <vt:lpstr>Presentazione standard di PowerPoint</vt:lpstr>
      <vt:lpstr>L’ambiente in Italia</vt:lpstr>
      <vt:lpstr>L’ambiente in Italia: le origini</vt:lpstr>
      <vt:lpstr>L’ambiente in Italia: la Legge Merli</vt:lpstr>
      <vt:lpstr>L’ambiente in Italia: la L. 349/1986</vt:lpstr>
      <vt:lpstr>L’ambiente in Italia: il Decreto Ronchi</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 nuovi eco reati</vt:lpstr>
      <vt:lpstr>Diritto dell’Ambiente:</vt:lpstr>
      <vt:lpstr>Nozione polivalente di Ambiente:</vt:lpstr>
      <vt:lpstr>Nozione polivalente di Ambiente:</vt:lpstr>
      <vt:lpstr>Nozione unitaria di Ambiente</vt:lpstr>
      <vt:lpstr>Nozione unitaria di Ambiente:</vt:lpstr>
      <vt:lpstr>Nozione unitaria di ambiente: Corte Cost. sent. N. 210/1987</vt:lpstr>
      <vt:lpstr>Nozione unitaria di ambiente: Corte Cost. sent. N. 641/1987</vt:lpstr>
      <vt:lpstr>Presentazione standard di PowerPoint</vt:lpstr>
      <vt:lpstr>Nozione unitaria di ambiente: Corte Cost. sent. N. 378/2007</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Diritto dell’Ambiente:</vt:lpstr>
      <vt:lpstr>I principi del diritto dell’Ambiente: lo sviluppo sostenibile</vt:lpstr>
      <vt:lpstr>Risoluzione 38/161dell’Assemblea Generale delle Nazioni Unite</vt:lpstr>
      <vt:lpstr>Risoluzione 38/161dell’Assemblea Generale delle Nazioni Unite</vt:lpstr>
      <vt:lpstr>Commissione Brundtland</vt:lpstr>
      <vt:lpstr>Commissione Brundtland</vt:lpstr>
      <vt:lpstr>Commissione Brundtland</vt:lpstr>
      <vt:lpstr>Commissione Brundtland</vt:lpstr>
      <vt:lpstr>Commissione Brundtland</vt:lpstr>
      <vt:lpstr>Commissione Brundtland</vt:lpstr>
      <vt:lpstr>Commissione Brundtland</vt:lpstr>
      <vt:lpstr>World Conservation Union</vt:lpstr>
      <vt:lpstr>Conferenza su Ambiente e Sviluppo (UNCED)</vt:lpstr>
      <vt:lpstr>Conferenza su Ambiente e Sviluppo (UNCED)</vt:lpstr>
      <vt:lpstr>International Council for Local Environmental Initiatives</vt:lpstr>
      <vt:lpstr>Sviluppo Sostenibile e  Protocollo di Kyoto</vt:lpstr>
      <vt:lpstr>Dichiarazione Universale sulla Diversità Culturale</vt:lpstr>
      <vt:lpstr>Summit della Terra di Johannesburg</vt:lpstr>
      <vt:lpstr>D.Lgs. n. 152 del 3 aprile 2006 art. 3-quater: Principio dello sviluppo sostenibile</vt:lpstr>
      <vt:lpstr>D.Lgs. n. 152 del 3 aprile 2006 art. 3-quater: Principio dello sviluppo sostenibile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dell’Ambiente</dc:title>
  <dc:creator>user</dc:creator>
  <cp:lastModifiedBy>pz</cp:lastModifiedBy>
  <cp:revision>56</cp:revision>
  <dcterms:created xsi:type="dcterms:W3CDTF">2013-05-18T17:18:19Z</dcterms:created>
  <dcterms:modified xsi:type="dcterms:W3CDTF">2019-02-21T10:58:13Z</dcterms:modified>
</cp:coreProperties>
</file>