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4"/>
  </p:handoutMasterIdLst>
  <p:sldIdLst>
    <p:sldId id="305" r:id="rId2"/>
    <p:sldId id="325" r:id="rId3"/>
    <p:sldId id="306" r:id="rId4"/>
    <p:sldId id="332" r:id="rId5"/>
    <p:sldId id="335"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6" r:id="rId23"/>
    <p:sldId id="327" r:id="rId24"/>
    <p:sldId id="328" r:id="rId25"/>
    <p:sldId id="329" r:id="rId26"/>
    <p:sldId id="330" r:id="rId27"/>
    <p:sldId id="331" r:id="rId28"/>
    <p:sldId id="333" r:id="rId29"/>
    <p:sldId id="334" r:id="rId30"/>
    <p:sldId id="336" r:id="rId31"/>
    <p:sldId id="337" r:id="rId32"/>
    <p:sldId id="338" r:id="rId33"/>
    <p:sldId id="339" r:id="rId34"/>
    <p:sldId id="342" r:id="rId35"/>
    <p:sldId id="343" r:id="rId36"/>
    <p:sldId id="344"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359" r:id="rId52"/>
    <p:sldId id="360" r:id="rId53"/>
    <p:sldId id="361" r:id="rId54"/>
    <p:sldId id="362" r:id="rId55"/>
    <p:sldId id="363" r:id="rId56"/>
    <p:sldId id="364" r:id="rId57"/>
    <p:sldId id="365" r:id="rId58"/>
    <p:sldId id="366" r:id="rId59"/>
    <p:sldId id="367" r:id="rId60"/>
    <p:sldId id="368" r:id="rId61"/>
    <p:sldId id="369" r:id="rId62"/>
    <p:sldId id="370" r:id="rId63"/>
    <p:sldId id="371" r:id="rId64"/>
    <p:sldId id="372" r:id="rId65"/>
    <p:sldId id="373" r:id="rId66"/>
    <p:sldId id="374" r:id="rId67"/>
    <p:sldId id="375" r:id="rId68"/>
    <p:sldId id="376" r:id="rId69"/>
    <p:sldId id="377" r:id="rId70"/>
    <p:sldId id="378" r:id="rId71"/>
    <p:sldId id="379" r:id="rId72"/>
    <p:sldId id="380" r:id="rId73"/>
    <p:sldId id="381" r:id="rId74"/>
    <p:sldId id="382" r:id="rId75"/>
    <p:sldId id="383" r:id="rId76"/>
    <p:sldId id="384" r:id="rId77"/>
    <p:sldId id="385" r:id="rId78"/>
    <p:sldId id="386" r:id="rId79"/>
    <p:sldId id="387" r:id="rId80"/>
    <p:sldId id="388" r:id="rId81"/>
    <p:sldId id="389" r:id="rId82"/>
    <p:sldId id="390" r:id="rId83"/>
  </p:sldIdLst>
  <p:sldSz cx="9144000" cy="6858000" type="screen4x3"/>
  <p:notesSz cx="6669088"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3" autoAdjust="0"/>
    <p:restoredTop sz="94660"/>
  </p:normalViewPr>
  <p:slideViewPr>
    <p:cSldViewPr>
      <p:cViewPr varScale="1">
        <p:scale>
          <a:sx n="88" d="100"/>
          <a:sy n="88" d="100"/>
        </p:scale>
        <p:origin x="549" y="6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F7066EF1-4158-4852-BF59-B10D8787E8DE}" type="datetimeFigureOut">
              <a:rPr lang="it-IT" smtClean="0"/>
              <a:t>18/02/2018</a:t>
            </a:fld>
            <a:endParaRPr lang="it-IT"/>
          </a:p>
        </p:txBody>
      </p:sp>
      <p:sp>
        <p:nvSpPr>
          <p:cNvPr id="4" name="Segnaposto piè di pagin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73823164-0D4F-43B0-91B7-AFBE77A12454}" type="slidenum">
              <a:rPr lang="it-IT" smtClean="0"/>
              <a:t>‹N›</a:t>
            </a:fld>
            <a:endParaRPr lang="it-IT"/>
          </a:p>
        </p:txBody>
      </p:sp>
    </p:spTree>
    <p:extLst>
      <p:ext uri="{BB962C8B-B14F-4D97-AF65-F5344CB8AC3E}">
        <p14:creationId xmlns:p14="http://schemas.microsoft.com/office/powerpoint/2010/main" val="30540587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18/02/2018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18/02/2018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18/02/2018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18/02/2018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18/02/2018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49D355-16BD-4E45-BD9A-5EA878CF7CBD}" type="datetimeFigureOut">
              <a:rPr lang="it-IT" smtClean="0"/>
              <a:t>18/02/2018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49D355-16BD-4E45-BD9A-5EA878CF7CBD}" type="datetimeFigureOut">
              <a:rPr lang="it-IT" smtClean="0"/>
              <a:t>18/02/2018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49D355-16BD-4E45-BD9A-5EA878CF7CBD}" type="datetimeFigureOut">
              <a:rPr lang="it-IT" smtClean="0"/>
              <a:t>18/02/2018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18/02/2018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18/02/2018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18/02/2018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18/02/2018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it/imgres?biw=1575&amp;bih=738&amp;tbm=isch&amp;tbnid=Ka1bX4KNUEWhOM:&amp;imgrefurl=http://www.cesqa.it/activityDetail.php?id%3D194%26navCat%3DSicurezza%26titlePage%3DRisk%20Assessment%26cat_id%3D3&amp;docid=Af6vr4ku4-jFlM&amp;imgurl=http://www.cesqa.it/admin/newsimg/matrice.gif&amp;w=462&amp;h=90&amp;ei=SGYOU-DMOIXRhAfe0oG4AQ&amp;zoom=1&amp;iact=rc&amp;dur=1094&amp;page=2&amp;start=16&amp;ndsp=25&amp;ved=0CIsBEK0DMBI"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r>
              <a:rPr lang="it-IT" altLang="it-IT" sz="3600" b="1" dirty="0">
                <a:solidFill>
                  <a:srgbClr val="FF0000"/>
                </a:solidFill>
                <a:effectLst>
                  <a:outerShdw blurRad="38100" dist="38100" dir="2700000" algn="tl">
                    <a:srgbClr val="000000">
                      <a:alpha val="43137"/>
                    </a:srgbClr>
                  </a:outerShdw>
                </a:effectLst>
              </a:rPr>
              <a:t>Diritto dell’Ambiente </a:t>
            </a:r>
          </a:p>
        </p:txBody>
      </p:sp>
      <p:sp>
        <p:nvSpPr>
          <p:cNvPr id="4099" name="Rectangle 3"/>
          <p:cNvSpPr>
            <a:spLocks noGrp="1" noChangeArrowheads="1"/>
          </p:cNvSpPr>
          <p:nvPr>
            <p:ph type="body" idx="1"/>
          </p:nvPr>
        </p:nvSpPr>
        <p:spPr>
          <a:xfrm>
            <a:off x="467544" y="1484784"/>
            <a:ext cx="8229600" cy="4525963"/>
          </a:xfrm>
        </p:spPr>
        <p:txBody>
          <a:bodyPr>
            <a:normAutofit/>
          </a:bodyPr>
          <a:lstStyle/>
          <a:p>
            <a:pPr algn="just">
              <a:buFont typeface="Wingdings" panose="05000000000000000000" pitchFamily="2" charset="2"/>
              <a:buChar char="Ø"/>
            </a:pPr>
            <a:r>
              <a:rPr lang="it-IT" altLang="it-IT" sz="3600" dirty="0"/>
              <a:t>Principio di Precauzione e Prevenzione</a:t>
            </a:r>
          </a:p>
        </p:txBody>
      </p:sp>
    </p:spTree>
    <p:extLst>
      <p:ext uri="{BB962C8B-B14F-4D97-AF65-F5344CB8AC3E}">
        <p14:creationId xmlns:p14="http://schemas.microsoft.com/office/powerpoint/2010/main" val="1272142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endParaRPr lang="it-IT" altLang="it-IT" dirty="0"/>
          </a:p>
        </p:txBody>
      </p:sp>
      <p:sp>
        <p:nvSpPr>
          <p:cNvPr id="10243" name="Rectangle 3"/>
          <p:cNvSpPr>
            <a:spLocks noGrp="1" noChangeArrowheads="1"/>
          </p:cNvSpPr>
          <p:nvPr>
            <p:ph type="body" idx="1"/>
          </p:nvPr>
        </p:nvSpPr>
        <p:spPr/>
        <p:txBody>
          <a:bodyPr/>
          <a:lstStyle/>
          <a:p>
            <a:pPr marL="0" indent="0">
              <a:buFontTx/>
              <a:buNone/>
            </a:pPr>
            <a:r>
              <a:rPr lang="it-IT" altLang="it-IT" sz="2400" dirty="0"/>
              <a:t>Dichiarazione di Rio, Principio 15:</a:t>
            </a:r>
          </a:p>
          <a:p>
            <a:pPr marL="0" indent="0">
              <a:buFontTx/>
              <a:buNone/>
            </a:pPr>
            <a:endParaRPr lang="it-IT" altLang="it-IT" sz="2400" dirty="0"/>
          </a:p>
          <a:p>
            <a:pPr marL="0" indent="0" algn="just">
              <a:buFontTx/>
              <a:buNone/>
            </a:pPr>
            <a:r>
              <a:rPr lang="it-IT" altLang="it-IT" sz="2400" i="1" dirty="0"/>
              <a:t>“Al fine di proteggere l’ambiente, gli Stati applicheranno largamente, secondo le loro capacità, il metodo precauzionale. In caso di </a:t>
            </a:r>
            <a:r>
              <a:rPr lang="it-IT" altLang="it-IT" sz="2400" i="1" dirty="0">
                <a:solidFill>
                  <a:srgbClr val="FF0000"/>
                </a:solidFill>
              </a:rPr>
              <a:t>rischio di danno grave o irreversibile</a:t>
            </a:r>
            <a:r>
              <a:rPr lang="it-IT" altLang="it-IT" sz="2400" i="1" dirty="0"/>
              <a:t>, </a:t>
            </a:r>
            <a:r>
              <a:rPr lang="it-IT" altLang="it-IT" sz="2400" i="1" dirty="0">
                <a:solidFill>
                  <a:srgbClr val="FF0000"/>
                </a:solidFill>
              </a:rPr>
              <a:t>l’assenza di certezza scientifica assoluta</a:t>
            </a:r>
            <a:r>
              <a:rPr lang="it-IT" altLang="it-IT" sz="2400" i="1" dirty="0"/>
              <a:t>, non deve servire da pretesto per rinviare l’adozione di misure adeguate ed effettive, anche in rapporto ai costi, dirette a prevenire il degrado ambientale.”</a:t>
            </a:r>
          </a:p>
        </p:txBody>
      </p:sp>
    </p:spTree>
    <p:extLst>
      <p:ext uri="{BB962C8B-B14F-4D97-AF65-F5344CB8AC3E}">
        <p14:creationId xmlns:p14="http://schemas.microsoft.com/office/powerpoint/2010/main" val="268205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Trattato CE </a:t>
            </a:r>
            <a:br>
              <a:rPr lang="it-IT" altLang="it-IT" sz="3200" b="1" dirty="0">
                <a:solidFill>
                  <a:srgbClr val="FF0000"/>
                </a:solidFill>
                <a:effectLst>
                  <a:outerShdw blurRad="38100" dist="38100" dir="2700000" algn="tl">
                    <a:srgbClr val="000000">
                      <a:alpha val="43137"/>
                    </a:srgbClr>
                  </a:outerShdw>
                </a:effectLst>
              </a:rPr>
            </a:br>
            <a:r>
              <a:rPr lang="it-IT" altLang="it-IT" sz="3200" b="1" dirty="0">
                <a:solidFill>
                  <a:srgbClr val="FF0000"/>
                </a:solidFill>
                <a:effectLst>
                  <a:outerShdw blurRad="38100" dist="38100" dir="2700000" algn="tl">
                    <a:srgbClr val="000000">
                      <a:alpha val="43137"/>
                    </a:srgbClr>
                  </a:outerShdw>
                </a:effectLst>
              </a:rPr>
              <a:t>Art. 174, paragrafo 2</a:t>
            </a:r>
          </a:p>
        </p:txBody>
      </p:sp>
      <p:sp>
        <p:nvSpPr>
          <p:cNvPr id="11267" name="Rectangle 3"/>
          <p:cNvSpPr>
            <a:spLocks noGrp="1" noChangeArrowheads="1"/>
          </p:cNvSpPr>
          <p:nvPr>
            <p:ph type="body" idx="1"/>
          </p:nvPr>
        </p:nvSpPr>
        <p:spPr/>
        <p:txBody>
          <a:bodyPr/>
          <a:lstStyle/>
          <a:p>
            <a:pPr marL="0" indent="0" algn="just">
              <a:lnSpc>
                <a:spcPct val="90000"/>
              </a:lnSpc>
              <a:buFontTx/>
              <a:buNone/>
            </a:pPr>
            <a:r>
              <a:rPr lang="it-IT" altLang="it-IT" sz="2000" i="1"/>
              <a:t>“… 2) La politica della Comunità in materia ambientale mira a un elevato livello di tutela, tenendo conto della diversità delle situazioni nelle varie regioni della Comunità. Essa è fondata sui </a:t>
            </a:r>
            <a:r>
              <a:rPr lang="it-IT" altLang="it-IT" sz="2000" i="1">
                <a:solidFill>
                  <a:srgbClr val="FF0000"/>
                </a:solidFill>
              </a:rPr>
              <a:t>principi della precauzione</a:t>
            </a:r>
            <a:r>
              <a:rPr lang="it-IT" altLang="it-IT" sz="2000" i="1"/>
              <a:t> e </a:t>
            </a:r>
            <a:r>
              <a:rPr lang="it-IT" altLang="it-IT" sz="2000" i="1">
                <a:solidFill>
                  <a:srgbClr val="FF0000"/>
                </a:solidFill>
              </a:rPr>
              <a:t>dell'azione preventiva</a:t>
            </a:r>
            <a:r>
              <a:rPr lang="it-IT" altLang="it-IT" sz="2000" i="1"/>
              <a:t>, sul </a:t>
            </a:r>
            <a:r>
              <a:rPr lang="it-IT" altLang="it-IT" sz="2000" i="1">
                <a:solidFill>
                  <a:srgbClr val="FF0000"/>
                </a:solidFill>
              </a:rPr>
              <a:t>principio della correzione</a:t>
            </a:r>
            <a:r>
              <a:rPr lang="it-IT" altLang="it-IT" sz="2000" i="1"/>
              <a:t>, in via prioritaria alla fonte, </a:t>
            </a:r>
            <a:r>
              <a:rPr lang="it-IT" altLang="it-IT" sz="2000" i="1">
                <a:solidFill>
                  <a:srgbClr val="FF0000"/>
                </a:solidFill>
              </a:rPr>
              <a:t>dei danni causati all'ambiente</a:t>
            </a:r>
            <a:r>
              <a:rPr lang="it-IT" altLang="it-IT" sz="2000" i="1"/>
              <a:t>, nonché sul </a:t>
            </a:r>
            <a:r>
              <a:rPr lang="it-IT" altLang="it-IT" sz="2000" i="1">
                <a:solidFill>
                  <a:srgbClr val="FF0000"/>
                </a:solidFill>
              </a:rPr>
              <a:t>principio “chi inquina paga”.</a:t>
            </a:r>
          </a:p>
          <a:p>
            <a:pPr marL="0" indent="0" algn="just">
              <a:lnSpc>
                <a:spcPct val="90000"/>
              </a:lnSpc>
              <a:buFontTx/>
              <a:buNone/>
            </a:pPr>
            <a:r>
              <a:rPr lang="it-IT" altLang="it-IT" sz="2000" i="1"/>
              <a:t>In tale contesto, le misure di armonizzazione rispondenti ad esigenze di protezione dell'ambiente comportano, nei casi opportuni, una clausola di salvaguardia che autorizza gli Stati membri a prendere, per motivi ambientali di natura non economica, misure provvisorie soggette ad una procedura comunitaria di controllo.”</a:t>
            </a:r>
          </a:p>
        </p:txBody>
      </p:sp>
    </p:spTree>
    <p:extLst>
      <p:ext uri="{BB962C8B-B14F-4D97-AF65-F5344CB8AC3E}">
        <p14:creationId xmlns:p14="http://schemas.microsoft.com/office/powerpoint/2010/main" val="2051757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it-IT" altLang="it-IT" sz="2400" b="1" dirty="0">
                <a:solidFill>
                  <a:srgbClr val="FF0000"/>
                </a:solidFill>
                <a:effectLst>
                  <a:outerShdw blurRad="38100" dist="38100" dir="2700000" algn="tl">
                    <a:srgbClr val="000000">
                      <a:alpha val="43137"/>
                    </a:srgbClr>
                  </a:outerShdw>
                </a:effectLst>
              </a:rPr>
              <a:t>Comunicazione della Commissione </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delle Comunità Europee del 2 febbraio 2000</a:t>
            </a:r>
            <a:br>
              <a:rPr lang="it-IT" altLang="it-IT" sz="2400" b="1" dirty="0">
                <a:solidFill>
                  <a:srgbClr val="FF0000"/>
                </a:solidFill>
                <a:effectLst>
                  <a:outerShdw blurRad="38100" dist="38100" dir="2700000" algn="tl">
                    <a:srgbClr val="000000">
                      <a:alpha val="43137"/>
                    </a:srgbClr>
                  </a:outerShdw>
                </a:effectLst>
              </a:rPr>
            </a:br>
            <a:r>
              <a:rPr lang="it-IT" altLang="it-IT" sz="2400" b="1" dirty="0">
                <a:solidFill>
                  <a:srgbClr val="FF0000"/>
                </a:solidFill>
                <a:effectLst>
                  <a:outerShdw blurRad="38100" dist="38100" dir="2700000" algn="tl">
                    <a:srgbClr val="000000">
                      <a:alpha val="43137"/>
                    </a:srgbClr>
                  </a:outerShdw>
                </a:effectLst>
              </a:rPr>
              <a:t>sul Principio di Precauzione</a:t>
            </a:r>
          </a:p>
        </p:txBody>
      </p:sp>
      <p:sp>
        <p:nvSpPr>
          <p:cNvPr id="12291" name="Rectangle 3"/>
          <p:cNvSpPr>
            <a:spLocks noGrp="1" noChangeArrowheads="1"/>
          </p:cNvSpPr>
          <p:nvPr>
            <p:ph type="body" idx="1"/>
          </p:nvPr>
        </p:nvSpPr>
        <p:spPr/>
        <p:txBody>
          <a:bodyPr/>
          <a:lstStyle/>
          <a:p>
            <a:pPr marL="0" indent="0" algn="just">
              <a:buFontTx/>
              <a:buNone/>
            </a:pPr>
            <a:r>
              <a:rPr lang="it-IT" altLang="it-IT" sz="2400" i="1"/>
              <a:t>“Anche se nel Trattato il principio di precauzione viene menzionato solo nel settore dell’ambiente, il suo campo d’azione è molto più vasto. Esso comprende quelle </a:t>
            </a:r>
            <a:r>
              <a:rPr lang="it-IT" altLang="it-IT" sz="2400" i="1">
                <a:solidFill>
                  <a:srgbClr val="FF0000"/>
                </a:solidFill>
              </a:rPr>
              <a:t>specifiche circostanze in cui le prove scientifiche sono insufficienti, non conclusive o incerte e vi sono indicazioni, ricavate da una preliminare valutazione scientifica obiettiva, che esistono ragionevoli motivi di temere che gli effetti potenzialmente pericolosi sull’ambiente e sulla salute, animale o vegetale possono essere incompatibili con il livello di protezione prescelto.”</a:t>
            </a:r>
          </a:p>
        </p:txBody>
      </p:sp>
    </p:spTree>
    <p:extLst>
      <p:ext uri="{BB962C8B-B14F-4D97-AF65-F5344CB8AC3E}">
        <p14:creationId xmlns:p14="http://schemas.microsoft.com/office/powerpoint/2010/main" val="398020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p>
        </p:txBody>
      </p:sp>
      <p:sp>
        <p:nvSpPr>
          <p:cNvPr id="13315" name="Rectangle 3"/>
          <p:cNvSpPr>
            <a:spLocks noGrp="1" noChangeArrowheads="1"/>
          </p:cNvSpPr>
          <p:nvPr>
            <p:ph type="body" idx="1"/>
          </p:nvPr>
        </p:nvSpPr>
        <p:spPr/>
        <p:txBody>
          <a:bodyPr/>
          <a:lstStyle/>
          <a:p>
            <a:pPr marL="609600" indent="-609600" algn="just">
              <a:buFontTx/>
              <a:buAutoNum type="arabicPeriod"/>
            </a:pPr>
            <a:r>
              <a:rPr lang="it-IT" altLang="it-IT" sz="2400" i="1"/>
              <a:t>In applicazione del </a:t>
            </a:r>
            <a:r>
              <a:rPr lang="it-IT" altLang="it-IT" sz="2400" i="1">
                <a:solidFill>
                  <a:srgbClr val="FF0000"/>
                </a:solidFill>
              </a:rPr>
              <a:t>principio di precauzione</a:t>
            </a:r>
            <a:r>
              <a:rPr lang="it-IT" altLang="it-IT" sz="2400" i="1"/>
              <a:t> di cui all’articolo 74, paragrafo 2, del Trattato CE, in caso di pericoli, anche solo potenziali, per la salute umana e per l’ambiente, deve essere assicurato un </a:t>
            </a:r>
            <a:r>
              <a:rPr lang="it-IT" altLang="it-IT" sz="2400" i="1" u="sng"/>
              <a:t>alto livello di protezione</a:t>
            </a:r>
            <a:r>
              <a:rPr lang="it-IT" altLang="it-IT" sz="2400" i="1"/>
              <a:t>.</a:t>
            </a:r>
          </a:p>
          <a:p>
            <a:pPr marL="609600" indent="-609600" algn="just">
              <a:buFontTx/>
              <a:buAutoNum type="arabicPeriod"/>
            </a:pPr>
            <a:endParaRPr lang="it-IT" altLang="it-IT" sz="2400" i="1"/>
          </a:p>
          <a:p>
            <a:pPr marL="609600" indent="-609600" algn="just">
              <a:buFontTx/>
              <a:buAutoNum type="arabicPeriod"/>
            </a:pPr>
            <a:r>
              <a:rPr lang="it-IT" altLang="it-IT" sz="2400" i="1"/>
              <a:t>L’applicazione del principio di cui al comma 1 concerne il </a:t>
            </a:r>
            <a:r>
              <a:rPr lang="it-IT" altLang="it-IT" sz="2400" i="1">
                <a:solidFill>
                  <a:srgbClr val="FF0000"/>
                </a:solidFill>
              </a:rPr>
              <a:t>rischio</a:t>
            </a:r>
            <a:r>
              <a:rPr lang="it-IT" altLang="it-IT" sz="2400" i="1"/>
              <a:t> che comunque possa essere </a:t>
            </a:r>
            <a:r>
              <a:rPr lang="it-IT" altLang="it-IT" sz="2400" i="1">
                <a:solidFill>
                  <a:srgbClr val="FF0000"/>
                </a:solidFill>
              </a:rPr>
              <a:t>individuato</a:t>
            </a:r>
            <a:r>
              <a:rPr lang="it-IT" altLang="it-IT" sz="2400" i="1"/>
              <a:t> a seguito di una </a:t>
            </a:r>
            <a:r>
              <a:rPr lang="it-IT" altLang="it-IT" sz="2400" i="1" u="sng"/>
              <a:t>preliminare valutazione scientifica obiettiva</a:t>
            </a:r>
            <a:r>
              <a:rPr lang="it-IT" altLang="it-IT" sz="2400" i="1"/>
              <a:t>.</a:t>
            </a:r>
          </a:p>
          <a:p>
            <a:pPr marL="609600" indent="-609600" algn="just">
              <a:buFontTx/>
              <a:buAutoNum type="arabicPeriod"/>
            </a:pPr>
            <a:endParaRPr lang="it-IT" altLang="it-IT" sz="2400" i="1"/>
          </a:p>
        </p:txBody>
      </p:sp>
    </p:spTree>
    <p:extLst>
      <p:ext uri="{BB962C8B-B14F-4D97-AF65-F5344CB8AC3E}">
        <p14:creationId xmlns:p14="http://schemas.microsoft.com/office/powerpoint/2010/main" val="102900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4339" name="Rectangle 3"/>
          <p:cNvSpPr>
            <a:spLocks noGrp="1" noChangeArrowheads="1"/>
          </p:cNvSpPr>
          <p:nvPr>
            <p:ph type="body" idx="1"/>
          </p:nvPr>
        </p:nvSpPr>
        <p:spPr/>
        <p:txBody>
          <a:bodyPr/>
          <a:lstStyle/>
          <a:p>
            <a:pPr marL="609600" indent="-609600" algn="just">
              <a:buFontTx/>
              <a:buAutoNum type="arabicPeriod" startAt="3"/>
            </a:pPr>
            <a:r>
              <a:rPr lang="it-IT" altLang="it-IT" sz="2400" i="1" dirty="0"/>
              <a:t>L’operatore interessato, quando emerga il rischio suddetto, deve </a:t>
            </a:r>
            <a:r>
              <a:rPr lang="it-IT" altLang="it-IT" sz="2400" i="1" dirty="0">
                <a:solidFill>
                  <a:srgbClr val="FF0000"/>
                </a:solidFill>
              </a:rPr>
              <a:t>informare senza indugio</a:t>
            </a:r>
            <a:r>
              <a:rPr lang="it-IT" altLang="it-IT" sz="2400" i="1" dirty="0"/>
              <a:t>, indicando tutti gli aspetti pertinenti alla situazione, il comune, la provincia, la regione o la provincia autonoma nel cui territorio si prospetta l’evento lesivo, nonché il Prefetto della provincia che, nelle ventiquattro ore successive, informa in Ministero dell’ambiente e della tutela del territorio. </a:t>
            </a:r>
          </a:p>
          <a:p>
            <a:pPr marL="609600" indent="-609600"/>
            <a:endParaRPr lang="it-IT" altLang="it-IT" i="1" dirty="0"/>
          </a:p>
        </p:txBody>
      </p:sp>
    </p:spTree>
    <p:extLst>
      <p:ext uri="{BB962C8B-B14F-4D97-AF65-F5344CB8AC3E}">
        <p14:creationId xmlns:p14="http://schemas.microsoft.com/office/powerpoint/2010/main" val="764939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5363" name="Rectangle 3"/>
          <p:cNvSpPr>
            <a:spLocks noGrp="1" noChangeArrowheads="1"/>
          </p:cNvSpPr>
          <p:nvPr>
            <p:ph type="body" idx="1"/>
          </p:nvPr>
        </p:nvSpPr>
        <p:spPr/>
        <p:txBody>
          <a:bodyPr/>
          <a:lstStyle/>
          <a:p>
            <a:pPr marL="609600" indent="-609600" algn="just">
              <a:buFontTx/>
              <a:buAutoNum type="arabicPeriod" startAt="4"/>
            </a:pPr>
            <a:r>
              <a:rPr lang="it-IT" altLang="it-IT" sz="2400" i="1" dirty="0"/>
              <a:t>Il Ministero dell’ambiente e della tutela del territorio, in applicazione del principio di precauzione, ha </a:t>
            </a:r>
            <a:r>
              <a:rPr lang="it-IT" altLang="it-IT" sz="2400" b="1" i="1" dirty="0"/>
              <a:t>facoltà</a:t>
            </a:r>
            <a:r>
              <a:rPr lang="it-IT" altLang="it-IT" sz="2400" i="1" dirty="0"/>
              <a:t> di adottare in qualsiasi momento </a:t>
            </a:r>
            <a:r>
              <a:rPr lang="it-IT" altLang="it-IT" sz="2400" i="1" dirty="0">
                <a:solidFill>
                  <a:srgbClr val="FF0000"/>
                </a:solidFill>
              </a:rPr>
              <a:t>misure di prevenzione</a:t>
            </a:r>
            <a:r>
              <a:rPr lang="it-IT" altLang="it-IT" sz="2400" i="1" dirty="0"/>
              <a:t>, ai sensi dell’art. 304, che risultino:</a:t>
            </a:r>
          </a:p>
          <a:p>
            <a:pPr marL="1371600" lvl="2" indent="-457200" algn="just">
              <a:buFontTx/>
              <a:buAutoNum type="alphaLcParenR"/>
            </a:pPr>
            <a:r>
              <a:rPr lang="it-IT" altLang="it-IT" i="1" dirty="0">
                <a:solidFill>
                  <a:srgbClr val="FF0000"/>
                </a:solidFill>
              </a:rPr>
              <a:t>proporzionali</a:t>
            </a:r>
            <a:r>
              <a:rPr lang="it-IT" altLang="it-IT" i="1" dirty="0"/>
              <a:t> rispetto al livello di protezione da raggiungere;</a:t>
            </a:r>
          </a:p>
          <a:p>
            <a:pPr marL="1371600" lvl="2" indent="-457200" algn="just">
              <a:buFontTx/>
              <a:buAutoNum type="alphaLcParenR"/>
            </a:pPr>
            <a:r>
              <a:rPr lang="it-IT" altLang="it-IT" i="1" dirty="0">
                <a:solidFill>
                  <a:srgbClr val="FF0000"/>
                </a:solidFill>
              </a:rPr>
              <a:t>non discriminatorie</a:t>
            </a:r>
            <a:r>
              <a:rPr lang="it-IT" altLang="it-IT" i="1" dirty="0"/>
              <a:t> nella loro applicazione e coerenti con misure analoghe già adottate;</a:t>
            </a:r>
          </a:p>
          <a:p>
            <a:pPr marL="1371600" lvl="2" indent="-457200" algn="just">
              <a:buFontTx/>
              <a:buAutoNum type="alphaLcParenR"/>
            </a:pPr>
            <a:r>
              <a:rPr lang="it-IT" altLang="it-IT" i="1" dirty="0"/>
              <a:t>basate sull’</a:t>
            </a:r>
            <a:r>
              <a:rPr lang="it-IT" altLang="it-IT" i="1" dirty="0">
                <a:solidFill>
                  <a:srgbClr val="FF0000"/>
                </a:solidFill>
              </a:rPr>
              <a:t>esame dei potenziali vantaggi e oneri</a:t>
            </a:r>
            <a:r>
              <a:rPr lang="it-IT" altLang="it-IT" i="1" dirty="0"/>
              <a:t>;</a:t>
            </a:r>
          </a:p>
          <a:p>
            <a:pPr marL="1371600" lvl="2" indent="-457200" algn="just">
              <a:buFontTx/>
              <a:buAutoNum type="alphaLcParenR"/>
            </a:pPr>
            <a:r>
              <a:rPr lang="it-IT" altLang="it-IT" i="1" dirty="0">
                <a:solidFill>
                  <a:srgbClr val="FF0000"/>
                </a:solidFill>
              </a:rPr>
              <a:t>aggiornabili</a:t>
            </a:r>
            <a:r>
              <a:rPr lang="it-IT" altLang="it-IT" i="1" dirty="0"/>
              <a:t> alla luce di nuovi dati scientifici. </a:t>
            </a:r>
          </a:p>
          <a:p>
            <a:pPr marL="609600" indent="-609600">
              <a:buFontTx/>
              <a:buNone/>
            </a:pPr>
            <a:endParaRPr lang="it-IT" altLang="it-IT" sz="2400" i="1" dirty="0"/>
          </a:p>
        </p:txBody>
      </p:sp>
    </p:spTree>
    <p:extLst>
      <p:ext uri="{BB962C8B-B14F-4D97-AF65-F5344CB8AC3E}">
        <p14:creationId xmlns:p14="http://schemas.microsoft.com/office/powerpoint/2010/main" val="3126235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it-IT" altLang="it-IT" sz="2800" b="1" dirty="0" err="1">
                <a:solidFill>
                  <a:srgbClr val="FF0000"/>
                </a:solidFill>
                <a:effectLst>
                  <a:outerShdw blurRad="38100" dist="38100" dir="2700000" algn="tl">
                    <a:srgbClr val="000000">
                      <a:alpha val="43137"/>
                    </a:srgbClr>
                  </a:outerShdw>
                </a:effectLst>
              </a:rPr>
              <a:t>D.Lgs.</a:t>
            </a:r>
            <a:r>
              <a:rPr lang="it-IT" altLang="it-IT" sz="2800" b="1" dirty="0">
                <a:solidFill>
                  <a:srgbClr val="FF0000"/>
                </a:solidFill>
                <a:effectLst>
                  <a:outerShdw blurRad="38100" dist="38100" dir="2700000" algn="tl">
                    <a:srgbClr val="000000">
                      <a:alpha val="43137"/>
                    </a:srgbClr>
                  </a:outerShdw>
                </a:effectLst>
              </a:rPr>
              <a:t> N. 152/2006</a:t>
            </a:r>
            <a:br>
              <a:rPr lang="it-IT" altLang="it-IT" sz="2800" b="1" dirty="0">
                <a:solidFill>
                  <a:srgbClr val="FF0000"/>
                </a:solidFill>
                <a:effectLst>
                  <a:outerShdw blurRad="38100" dist="38100" dir="2700000" algn="tl">
                    <a:srgbClr val="000000">
                      <a:alpha val="43137"/>
                    </a:srgbClr>
                  </a:outerShdw>
                </a:effectLst>
              </a:rPr>
            </a:br>
            <a:r>
              <a:rPr lang="it-IT" altLang="it-IT" sz="2800" b="1" dirty="0">
                <a:solidFill>
                  <a:srgbClr val="FF0000"/>
                </a:solidFill>
                <a:effectLst>
                  <a:outerShdw blurRad="38100" dist="38100" dir="2700000" algn="tl">
                    <a:srgbClr val="000000">
                      <a:alpha val="43137"/>
                    </a:srgbClr>
                  </a:outerShdw>
                </a:effectLst>
              </a:rPr>
              <a:t>Art. 301- Attuazione del principio di precauzione</a:t>
            </a:r>
            <a:endParaRPr lang="it-IT" altLang="it-IT" dirty="0"/>
          </a:p>
        </p:txBody>
      </p:sp>
      <p:sp>
        <p:nvSpPr>
          <p:cNvPr id="16387" name="Rectangle 3"/>
          <p:cNvSpPr>
            <a:spLocks noGrp="1" noChangeArrowheads="1"/>
          </p:cNvSpPr>
          <p:nvPr>
            <p:ph type="body" idx="1"/>
          </p:nvPr>
        </p:nvSpPr>
        <p:spPr/>
        <p:txBody>
          <a:bodyPr/>
          <a:lstStyle/>
          <a:p>
            <a:pPr marL="609600" indent="-609600" algn="just">
              <a:buFontTx/>
              <a:buAutoNum type="arabicPeriod" startAt="5"/>
            </a:pPr>
            <a:r>
              <a:rPr lang="it-IT" altLang="it-IT" sz="2400" i="1"/>
              <a:t>Il Ministero dell’ambiente e della tutela del territorio promuove </a:t>
            </a:r>
            <a:r>
              <a:rPr lang="it-IT" altLang="it-IT" sz="2400" i="1">
                <a:solidFill>
                  <a:srgbClr val="FF0000"/>
                </a:solidFill>
              </a:rPr>
              <a:t>l’informazione del pubblico</a:t>
            </a:r>
            <a:r>
              <a:rPr lang="it-IT" altLang="it-IT" sz="2400" i="1"/>
              <a:t> quanto agli effetti negativi di un prodotto o di un processo e, tenuto conto delle risorse finanziarie previste a legislazione vigente, può finanziare programmi di ricerca, disporre il ricorso a sistemi di certificazione ambientale e assumere ogni altra iniziativa volta a ridurre i rischi di danno ambientale.</a:t>
            </a:r>
          </a:p>
        </p:txBody>
      </p:sp>
    </p:spTree>
    <p:extLst>
      <p:ext uri="{BB962C8B-B14F-4D97-AF65-F5344CB8AC3E}">
        <p14:creationId xmlns:p14="http://schemas.microsoft.com/office/powerpoint/2010/main" val="3048551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Ricorso al principio di precauzione</a:t>
            </a:r>
          </a:p>
        </p:txBody>
      </p:sp>
      <p:sp>
        <p:nvSpPr>
          <p:cNvPr id="17411" name="Rectangle 3"/>
          <p:cNvSpPr>
            <a:spLocks noGrp="1" noChangeArrowheads="1"/>
          </p:cNvSpPr>
          <p:nvPr>
            <p:ph type="body" idx="1"/>
          </p:nvPr>
        </p:nvSpPr>
        <p:spPr/>
        <p:txBody>
          <a:bodyPr/>
          <a:lstStyle/>
          <a:p>
            <a:pPr marL="0" indent="0">
              <a:buFontTx/>
              <a:buNone/>
            </a:pPr>
            <a:r>
              <a:rPr lang="it-IT" altLang="it-IT" sz="2400" dirty="0"/>
              <a:t>Il ricorso al principio di precauzione presuppone:</a:t>
            </a:r>
          </a:p>
          <a:p>
            <a:pPr marL="0" indent="0">
              <a:buFontTx/>
              <a:buNone/>
            </a:pPr>
            <a:endParaRPr lang="it-IT" altLang="it-IT" sz="2400" dirty="0"/>
          </a:p>
          <a:p>
            <a:pPr marL="0" indent="0" algn="just">
              <a:buFontTx/>
              <a:buNone/>
            </a:pPr>
            <a:r>
              <a:rPr lang="it-IT" altLang="it-IT" sz="2400" dirty="0"/>
              <a:t>-	l’identificazione di </a:t>
            </a:r>
            <a:r>
              <a:rPr lang="it-IT" altLang="it-IT" sz="2400" dirty="0">
                <a:solidFill>
                  <a:srgbClr val="FF0000"/>
                </a:solidFill>
              </a:rPr>
              <a:t>effetti potenzialmente negativi</a:t>
            </a:r>
            <a:r>
              <a:rPr lang="it-IT" altLang="it-IT" sz="2400" dirty="0"/>
              <a:t> 	derivanti da un fenomeno, da un prodotto o da un 	procedimento;</a:t>
            </a:r>
          </a:p>
          <a:p>
            <a:pPr marL="0" indent="0" algn="just">
              <a:buFontTx/>
              <a:buNone/>
            </a:pPr>
            <a:endParaRPr lang="it-IT" altLang="it-IT" sz="2400" dirty="0"/>
          </a:p>
          <a:p>
            <a:pPr marL="0" indent="0" algn="just">
              <a:buFontTx/>
              <a:buNone/>
            </a:pPr>
            <a:r>
              <a:rPr lang="it-IT" altLang="it-IT" sz="2400" dirty="0"/>
              <a:t>-	una </a:t>
            </a:r>
            <a:r>
              <a:rPr lang="it-IT" altLang="it-IT" sz="2400" dirty="0">
                <a:solidFill>
                  <a:srgbClr val="FF0000"/>
                </a:solidFill>
              </a:rPr>
              <a:t>valutazione scientifica del rischio</a:t>
            </a:r>
            <a:r>
              <a:rPr lang="it-IT" altLang="it-IT" sz="2400" dirty="0"/>
              <a:t> che, per 	l’insufficienza dei dati, il loro carattere non 	concludente 	o le loro imprecisione, </a:t>
            </a:r>
            <a:r>
              <a:rPr lang="it-IT" altLang="it-IT" sz="2400" dirty="0">
                <a:solidFill>
                  <a:srgbClr val="FF0000"/>
                </a:solidFill>
              </a:rPr>
              <a:t>non consente di 	determinare 	con sufficiente certezza il rischio in 	questione;</a:t>
            </a:r>
          </a:p>
          <a:p>
            <a:pPr marL="0" indent="0">
              <a:buFontTx/>
              <a:buChar char="-"/>
            </a:pPr>
            <a:endParaRPr lang="it-IT" altLang="it-IT" sz="2400" dirty="0">
              <a:solidFill>
                <a:srgbClr val="FF0000"/>
              </a:solidFill>
            </a:endParaRPr>
          </a:p>
        </p:txBody>
      </p:sp>
    </p:spTree>
    <p:extLst>
      <p:ext uri="{BB962C8B-B14F-4D97-AF65-F5344CB8AC3E}">
        <p14:creationId xmlns:p14="http://schemas.microsoft.com/office/powerpoint/2010/main" val="4277062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p>
        </p:txBody>
      </p:sp>
      <p:sp>
        <p:nvSpPr>
          <p:cNvPr id="18435" name="Rectangle 3"/>
          <p:cNvSpPr>
            <a:spLocks noGrp="1" noChangeArrowheads="1"/>
          </p:cNvSpPr>
          <p:nvPr>
            <p:ph type="body" idx="1"/>
          </p:nvPr>
        </p:nvSpPr>
        <p:spPr/>
        <p:txBody>
          <a:bodyPr/>
          <a:lstStyle/>
          <a:p>
            <a:pPr marL="0" indent="0" algn="just">
              <a:lnSpc>
                <a:spcPct val="90000"/>
              </a:lnSpc>
              <a:buFontTx/>
              <a:buNone/>
            </a:pPr>
            <a:r>
              <a:rPr lang="it-IT" altLang="it-IT" sz="2400" dirty="0"/>
              <a:t>I </a:t>
            </a:r>
            <a:r>
              <a:rPr lang="it-IT" altLang="it-IT" sz="2400" b="1" dirty="0"/>
              <a:t>principi generali</a:t>
            </a:r>
            <a:r>
              <a:rPr lang="it-IT" altLang="it-IT" sz="2400" dirty="0"/>
              <a:t> da applicare a qualunque misura di  gestione dei rischi comportano:</a:t>
            </a:r>
          </a:p>
          <a:p>
            <a:pPr marL="0" indent="0" algn="just">
              <a:lnSpc>
                <a:spcPct val="90000"/>
              </a:lnSpc>
              <a:buFontTx/>
              <a:buNone/>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PROPORZIONALITÀ</a:t>
            </a:r>
            <a:r>
              <a:rPr lang="it-IT" altLang="it-IT" sz="2400" dirty="0"/>
              <a:t>: le misure dovrebbero essere proporzionate al livello di protezione prescelto;</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NON DISCRIMINAZIONE</a:t>
            </a:r>
            <a:r>
              <a:rPr lang="it-IT" altLang="it-IT" sz="2400" dirty="0"/>
              <a:t>: le misure non dovrebbero introdurre discriminazioni nella loro applicazione;</a:t>
            </a:r>
          </a:p>
          <a:p>
            <a:pPr marL="0" indent="0" algn="just">
              <a:lnSpc>
                <a:spcPct val="90000"/>
              </a:lnSpc>
              <a:buFontTx/>
              <a:buAutoNum type="arabicPeriod"/>
            </a:pPr>
            <a:endParaRPr lang="it-IT" altLang="it-IT" sz="2400" dirty="0"/>
          </a:p>
          <a:p>
            <a:pPr marL="0" indent="0" algn="just">
              <a:lnSpc>
                <a:spcPct val="90000"/>
              </a:lnSpc>
              <a:buFontTx/>
              <a:buAutoNum type="arabicPeriod"/>
            </a:pPr>
            <a:r>
              <a:rPr lang="it-IT" altLang="it-IT" sz="2400" dirty="0"/>
              <a:t> </a:t>
            </a:r>
            <a:r>
              <a:rPr lang="it-IT" altLang="it-IT" sz="2400" dirty="0">
                <a:solidFill>
                  <a:srgbClr val="FF0000"/>
                </a:solidFill>
              </a:rPr>
              <a:t>COERENZA</a:t>
            </a:r>
            <a:r>
              <a:rPr lang="it-IT" altLang="it-IT" sz="2400" dirty="0"/>
              <a:t>: le misure dovrebbero essere coerenti con misure analoghe già adottate in circostanze analoghe o utilizzando analoghe strategie.</a:t>
            </a:r>
          </a:p>
          <a:p>
            <a:pPr marL="0" indent="0">
              <a:lnSpc>
                <a:spcPct val="90000"/>
              </a:lnSpc>
              <a:buFontTx/>
              <a:buAutoNum type="arabicPeriod"/>
            </a:pPr>
            <a:endParaRPr lang="it-IT" altLang="it-IT" sz="2400" dirty="0"/>
          </a:p>
        </p:txBody>
      </p:sp>
    </p:spTree>
    <p:extLst>
      <p:ext uri="{BB962C8B-B14F-4D97-AF65-F5344CB8AC3E}">
        <p14:creationId xmlns:p14="http://schemas.microsoft.com/office/powerpoint/2010/main" val="2968163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19459" name="Rectangle 3"/>
          <p:cNvSpPr>
            <a:spLocks noGrp="1" noChangeArrowheads="1"/>
          </p:cNvSpPr>
          <p:nvPr>
            <p:ph type="body" idx="1"/>
          </p:nvPr>
        </p:nvSpPr>
        <p:spPr/>
        <p:txBody>
          <a:bodyPr/>
          <a:lstStyle/>
          <a:p>
            <a:pPr marL="609600" indent="-609600" algn="just">
              <a:buFontTx/>
              <a:buAutoNum type="arabicPeriod" startAt="4"/>
            </a:pPr>
            <a:r>
              <a:rPr lang="it-IT" altLang="it-IT" sz="2400" dirty="0">
                <a:solidFill>
                  <a:srgbClr val="FF0000"/>
                </a:solidFill>
              </a:rPr>
              <a:t>ESAME DEI VANTAGGI E DEGLI ONERI DERIVANTI DALL’AZIONE O DALLA MANCANZA DI AZIONE</a:t>
            </a:r>
            <a:r>
              <a:rPr lang="it-IT" altLang="it-IT" sz="2400" dirty="0"/>
              <a:t>: le misure adottate presuppongono l’esame dei vantaggi e degli oneri derivanti dall’azione o dall’inazione. Questo esame dovrebbe comprendere </a:t>
            </a:r>
            <a:r>
              <a:rPr lang="it-IT" altLang="it-IT" sz="2400" dirty="0">
                <a:solidFill>
                  <a:srgbClr val="FF0000"/>
                </a:solidFill>
              </a:rPr>
              <a:t>un’analisi economica costi/benefici</a:t>
            </a:r>
            <a:r>
              <a:rPr lang="it-IT" altLang="it-IT" sz="2400" dirty="0"/>
              <a:t> quando ciò sia adeguato e realizzabile. Potrebbero tuttavia essere presi in considerazione altri metodi di analisi, come quelli relativi all’efficacia e all’impatto socioeconomico delle opzioni possibili.</a:t>
            </a:r>
          </a:p>
          <a:p>
            <a:pPr marL="609600" indent="-609600" algn="just">
              <a:buFontTx/>
              <a:buNone/>
            </a:pPr>
            <a:r>
              <a:rPr lang="it-IT" altLang="it-IT" sz="2400" dirty="0"/>
              <a:t> </a:t>
            </a:r>
          </a:p>
          <a:p>
            <a:pPr marL="609600" indent="-609600">
              <a:buFontTx/>
              <a:buNone/>
            </a:pPr>
            <a:endParaRPr lang="it-IT" altLang="it-IT" dirty="0"/>
          </a:p>
        </p:txBody>
      </p:sp>
    </p:spTree>
    <p:extLst>
      <p:ext uri="{BB962C8B-B14F-4D97-AF65-F5344CB8AC3E}">
        <p14:creationId xmlns:p14="http://schemas.microsoft.com/office/powerpoint/2010/main" val="263423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Nozione di Pericolo</a:t>
            </a:r>
          </a:p>
        </p:txBody>
      </p:sp>
      <p:sp>
        <p:nvSpPr>
          <p:cNvPr id="4099" name="Rectangle 3"/>
          <p:cNvSpPr>
            <a:spLocks noGrp="1" noChangeArrowheads="1"/>
          </p:cNvSpPr>
          <p:nvPr>
            <p:ph type="body" idx="1"/>
          </p:nvPr>
        </p:nvSpPr>
        <p:spPr/>
        <p:txBody>
          <a:bodyPr/>
          <a:lstStyle/>
          <a:p>
            <a:pPr marL="0" indent="0" algn="just">
              <a:buFontTx/>
              <a:buNone/>
            </a:pPr>
            <a:r>
              <a:rPr lang="it-IT" altLang="it-IT" sz="2400" dirty="0">
                <a:solidFill>
                  <a:srgbClr val="FF0000"/>
                </a:solidFill>
              </a:rPr>
              <a:t>Astratta</a:t>
            </a:r>
            <a:r>
              <a:rPr lang="it-IT" altLang="it-IT" sz="2400" dirty="0"/>
              <a:t> e </a:t>
            </a:r>
            <a:r>
              <a:rPr lang="it-IT" altLang="it-IT" sz="2400" dirty="0">
                <a:solidFill>
                  <a:srgbClr val="FF0000"/>
                </a:solidFill>
              </a:rPr>
              <a:t>generica</a:t>
            </a:r>
            <a:r>
              <a:rPr lang="it-IT" altLang="it-IT" sz="2400" dirty="0"/>
              <a:t> attitudine a produrre un pregiudizio per la salute e per l’ambiente. </a:t>
            </a:r>
          </a:p>
          <a:p>
            <a:pPr marL="0" indent="0">
              <a:buFontTx/>
              <a:buNone/>
            </a:pPr>
            <a:endParaRPr lang="it-IT" altLang="it-IT" sz="2400" dirty="0"/>
          </a:p>
          <a:p>
            <a:pPr marL="0" indent="0">
              <a:buFontTx/>
              <a:buNone/>
            </a:pPr>
            <a:endParaRPr lang="it-IT" altLang="it-IT" sz="2400" dirty="0"/>
          </a:p>
          <a:p>
            <a:pPr marL="0" indent="0" algn="ctr">
              <a:buFontTx/>
              <a:buNone/>
            </a:pPr>
            <a:r>
              <a:rPr lang="it-IT" altLang="it-IT" b="1" dirty="0">
                <a:solidFill>
                  <a:srgbClr val="FF0000"/>
                </a:solidFill>
                <a:effectLst>
                  <a:outerShdw blurRad="38100" dist="38100" dir="2700000" algn="tl">
                    <a:srgbClr val="000000">
                      <a:alpha val="43137"/>
                    </a:srgbClr>
                  </a:outerShdw>
                </a:effectLst>
              </a:rPr>
              <a:t>Nozione di Rischio</a:t>
            </a:r>
          </a:p>
          <a:p>
            <a:pPr marL="0" indent="0">
              <a:buFontTx/>
              <a:buNone/>
            </a:pPr>
            <a:endParaRPr lang="it-IT" altLang="it-IT" b="1" dirty="0"/>
          </a:p>
          <a:p>
            <a:pPr marL="0" indent="0" algn="just">
              <a:buFontTx/>
              <a:buNone/>
            </a:pPr>
            <a:r>
              <a:rPr lang="it-IT" altLang="it-IT" sz="2400" dirty="0">
                <a:solidFill>
                  <a:srgbClr val="FF0000"/>
                </a:solidFill>
              </a:rPr>
              <a:t>Probabilità</a:t>
            </a:r>
            <a:r>
              <a:rPr lang="it-IT" altLang="it-IT" sz="2400" dirty="0"/>
              <a:t> che un effetto negativo colpisca un essere umano o l’ambiente per effetto dell’esposizione ad un pericolo, che può essere biologico, fisico o chimico.</a:t>
            </a:r>
          </a:p>
        </p:txBody>
      </p:sp>
    </p:spTree>
    <p:extLst>
      <p:ext uri="{BB962C8B-B14F-4D97-AF65-F5344CB8AC3E}">
        <p14:creationId xmlns:p14="http://schemas.microsoft.com/office/powerpoint/2010/main" val="3681174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 generali di gestione dei rischi</a:t>
            </a:r>
            <a:endParaRPr lang="it-IT" altLang="it-IT" dirty="0"/>
          </a:p>
        </p:txBody>
      </p:sp>
      <p:sp>
        <p:nvSpPr>
          <p:cNvPr id="20483" name="Rectangle 3"/>
          <p:cNvSpPr>
            <a:spLocks noGrp="1" noChangeArrowheads="1"/>
          </p:cNvSpPr>
          <p:nvPr>
            <p:ph type="body" idx="1"/>
          </p:nvPr>
        </p:nvSpPr>
        <p:spPr/>
        <p:txBody>
          <a:bodyPr/>
          <a:lstStyle/>
          <a:p>
            <a:pPr marL="609600" indent="-609600" algn="just">
              <a:buFontTx/>
              <a:buAutoNum type="arabicPeriod" startAt="5"/>
            </a:pPr>
            <a:r>
              <a:rPr lang="it-IT" altLang="it-IT" sz="2000" dirty="0"/>
              <a:t> </a:t>
            </a:r>
            <a:r>
              <a:rPr lang="it-IT" altLang="it-IT" sz="2000" dirty="0">
                <a:solidFill>
                  <a:srgbClr val="FF0000"/>
                </a:solidFill>
              </a:rPr>
              <a:t>ESAME DELL’EVOLUZIONE SCIENTIFICA</a:t>
            </a:r>
            <a:r>
              <a:rPr lang="it-IT" altLang="it-IT" sz="2000" dirty="0"/>
              <a:t>: anche se di natura provvisoria, </a:t>
            </a:r>
            <a:r>
              <a:rPr lang="it-IT" altLang="it-IT" sz="2000" u="sng" dirty="0"/>
              <a:t>le misure devono essere mantenute finché i dati scientifici rimangono incompleti, imprecisi o non concludenti e finché il rischio viene ritenuto sufficientemente importante per non accettare di farlo sostenere alla società</a:t>
            </a:r>
            <a:r>
              <a:rPr lang="it-IT" altLang="it-IT" sz="2000" dirty="0"/>
              <a:t>. </a:t>
            </a:r>
          </a:p>
          <a:p>
            <a:pPr marL="609600" indent="-609600" algn="just">
              <a:buFontTx/>
              <a:buNone/>
            </a:pPr>
            <a:r>
              <a:rPr lang="it-IT" altLang="it-IT" sz="2000" dirty="0"/>
              <a:t>	Il loro mantenimento dipende dall’</a:t>
            </a:r>
            <a:r>
              <a:rPr lang="it-IT" altLang="it-IT" sz="2000" dirty="0">
                <a:solidFill>
                  <a:srgbClr val="FF0000"/>
                </a:solidFill>
              </a:rPr>
              <a:t>evoluzione delle conoscenze scientifiche</a:t>
            </a:r>
            <a:r>
              <a:rPr lang="it-IT" altLang="it-IT" sz="2000" dirty="0"/>
              <a:t>, alla luce della quale devono essere sottoposte a nuova valutazione. Ciò implica che le ricerche scientifiche devono essere proseguite, al fine di disporre di dati più completi.</a:t>
            </a:r>
          </a:p>
          <a:p>
            <a:pPr marL="609600" indent="-609600" algn="just">
              <a:buFontTx/>
              <a:buNone/>
            </a:pPr>
            <a:r>
              <a:rPr lang="it-IT" altLang="it-IT" sz="2000" dirty="0"/>
              <a:t>	Le misure basate sul principio di precauzione devono essere riesaminate e, se necessario, modificate in funzione dei risultati della ricerca scientifica e del controllo del loro impatto.</a:t>
            </a:r>
          </a:p>
          <a:p>
            <a:pPr marL="609600" indent="-609600"/>
            <a:endParaRPr lang="it-IT" altLang="it-IT" sz="2800" dirty="0"/>
          </a:p>
        </p:txBody>
      </p:sp>
    </p:spTree>
    <p:extLst>
      <p:ext uri="{BB962C8B-B14F-4D97-AF65-F5344CB8AC3E}">
        <p14:creationId xmlns:p14="http://schemas.microsoft.com/office/powerpoint/2010/main" val="2788976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 e di precauzione a confronto</a:t>
            </a:r>
          </a:p>
        </p:txBody>
      </p:sp>
      <p:sp>
        <p:nvSpPr>
          <p:cNvPr id="21507" name="Rectangle 3"/>
          <p:cNvSpPr>
            <a:spLocks noGrp="1" noChangeArrowheads="1"/>
          </p:cNvSpPr>
          <p:nvPr>
            <p:ph type="body" idx="1"/>
          </p:nvPr>
        </p:nvSpPr>
        <p:spPr/>
        <p:txBody>
          <a:bodyPr/>
          <a:lstStyle/>
          <a:p>
            <a:pPr marL="0" indent="0">
              <a:buFontTx/>
              <a:buNone/>
            </a:pPr>
            <a:r>
              <a:rPr lang="it-IT" altLang="it-IT" sz="2400" dirty="0"/>
              <a:t>La distinzione risiede nel grado di incertezza che circonda la probabilità del rischio:</a:t>
            </a:r>
          </a:p>
          <a:p>
            <a:pPr marL="0" indent="0">
              <a:buFontTx/>
              <a:buNone/>
            </a:pPr>
            <a:endParaRPr lang="it-IT" altLang="it-IT" sz="2400" dirty="0"/>
          </a:p>
          <a:p>
            <a:pPr marL="0" indent="0">
              <a:buFontTx/>
              <a:buNone/>
            </a:pPr>
            <a:r>
              <a:rPr lang="it-IT" altLang="it-IT" sz="2400" dirty="0">
                <a:solidFill>
                  <a:srgbClr val="FF0000"/>
                </a:solidFill>
              </a:rPr>
              <a:t>PRINCIPIO DI PREVENZIONE: </a:t>
            </a:r>
          </a:p>
          <a:p>
            <a:pPr marL="0" indent="0">
              <a:buFontTx/>
              <a:buNone/>
            </a:pPr>
            <a:r>
              <a:rPr lang="it-IT" altLang="it-IT" sz="2400" dirty="0"/>
              <a:t>si applica a fronte di “rischi certi”.</a:t>
            </a:r>
          </a:p>
          <a:p>
            <a:pPr marL="0" indent="0">
              <a:buFontTx/>
              <a:buNone/>
            </a:pPr>
            <a:endParaRPr lang="it-IT" altLang="it-IT" sz="2400" dirty="0"/>
          </a:p>
          <a:p>
            <a:pPr marL="0" indent="0">
              <a:buFontTx/>
              <a:buNone/>
            </a:pPr>
            <a:r>
              <a:rPr lang="it-IT" altLang="it-IT" sz="2400" dirty="0">
                <a:solidFill>
                  <a:srgbClr val="FF0000"/>
                </a:solidFill>
              </a:rPr>
              <a:t>PRINCIPIO DI PRECAUZIONE:</a:t>
            </a:r>
          </a:p>
          <a:p>
            <a:pPr marL="0" indent="0">
              <a:buFontTx/>
              <a:buNone/>
            </a:pPr>
            <a:r>
              <a:rPr lang="it-IT" altLang="it-IT" sz="2400" dirty="0"/>
              <a:t>è finalizzato alla gestione del “rischi incerti”.</a:t>
            </a:r>
          </a:p>
          <a:p>
            <a:pPr marL="0" indent="0">
              <a:buFontTx/>
              <a:buNone/>
            </a:pPr>
            <a:endParaRPr lang="it-IT" altLang="it-IT" sz="2400" dirty="0"/>
          </a:p>
          <a:p>
            <a:pPr marL="0" indent="0">
              <a:buFontTx/>
              <a:buNone/>
            </a:pPr>
            <a:endParaRPr lang="it-IT" altLang="it-IT" sz="2400" dirty="0"/>
          </a:p>
        </p:txBody>
      </p:sp>
    </p:spTree>
    <p:extLst>
      <p:ext uri="{BB962C8B-B14F-4D97-AF65-F5344CB8AC3E}">
        <p14:creationId xmlns:p14="http://schemas.microsoft.com/office/powerpoint/2010/main" val="15718263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a:bodyPr>
          <a:lstStyle/>
          <a:p>
            <a:r>
              <a:rPr lang="it-IT" sz="3200" dirty="0">
                <a:solidFill>
                  <a:srgbClr val="FF0000"/>
                </a:solidFill>
                <a:effectLst>
                  <a:outerShdw blurRad="38100" dist="38100" dir="2700000" algn="tl">
                    <a:srgbClr val="000000">
                      <a:alpha val="43137"/>
                    </a:srgbClr>
                  </a:outerShdw>
                </a:effectLst>
              </a:rPr>
              <a:t>Applicazione del Principio di Precauzione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980728"/>
            <a:ext cx="4968552"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asellaDiTesto 3"/>
          <p:cNvSpPr txBox="1"/>
          <p:nvPr/>
        </p:nvSpPr>
        <p:spPr>
          <a:xfrm>
            <a:off x="323528" y="1340768"/>
            <a:ext cx="1440160" cy="2031325"/>
          </a:xfrm>
          <a:prstGeom prst="rect">
            <a:avLst/>
          </a:prstGeom>
          <a:noFill/>
        </p:spPr>
        <p:txBody>
          <a:bodyPr wrap="square" rtlCol="0">
            <a:spAutoFit/>
          </a:bodyPr>
          <a:lstStyle/>
          <a:p>
            <a:r>
              <a:rPr lang="it-IT" dirty="0"/>
              <a:t>Allegato – </a:t>
            </a:r>
            <a:r>
              <a:rPr lang="it-IT" dirty="0" err="1"/>
              <a:t>D.Lgs</a:t>
            </a:r>
            <a:r>
              <a:rPr lang="it-IT" dirty="0"/>
              <a:t> 152/2006 – valori limite di emissione in acque superficiali. </a:t>
            </a:r>
          </a:p>
        </p:txBody>
      </p:sp>
      <p:sp>
        <p:nvSpPr>
          <p:cNvPr id="16" name="Ovale 15"/>
          <p:cNvSpPr/>
          <p:nvPr/>
        </p:nvSpPr>
        <p:spPr>
          <a:xfrm>
            <a:off x="2555776" y="5877272"/>
            <a:ext cx="3814787"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67544" y="5230941"/>
            <a:ext cx="1368152" cy="646331"/>
          </a:xfrm>
          <a:prstGeom prst="rect">
            <a:avLst/>
          </a:prstGeom>
          <a:noFill/>
        </p:spPr>
        <p:txBody>
          <a:bodyPr wrap="square" rtlCol="0">
            <a:spAutoFit/>
          </a:bodyPr>
          <a:lstStyle/>
          <a:p>
            <a:r>
              <a:rPr lang="it-IT" dirty="0"/>
              <a:t>Idrocarburi totali</a:t>
            </a:r>
          </a:p>
        </p:txBody>
      </p:sp>
    </p:spTree>
    <p:extLst>
      <p:ext uri="{BB962C8B-B14F-4D97-AF65-F5344CB8AC3E}">
        <p14:creationId xmlns:p14="http://schemas.microsoft.com/office/powerpoint/2010/main" val="825361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Applicazione del Principio di Precauzione</a:t>
            </a:r>
            <a:endParaRPr lang="it-IT"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9552" y="1600200"/>
            <a:ext cx="7517439"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0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Impatto del principio di precauzione sui limiti soglia</a:t>
            </a:r>
          </a:p>
        </p:txBody>
      </p:sp>
      <p:sp>
        <p:nvSpPr>
          <p:cNvPr id="3" name="Segnaposto contenuto 2"/>
          <p:cNvSpPr>
            <a:spLocks noGrp="1"/>
          </p:cNvSpPr>
          <p:nvPr>
            <p:ph idx="1"/>
          </p:nvPr>
        </p:nvSpPr>
        <p:spPr/>
        <p:txBody>
          <a:bodyPr/>
          <a:lstStyle/>
          <a:p>
            <a:endParaRPr lang="it-I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56792"/>
            <a:ext cx="8168640" cy="4594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2304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lstStyle/>
          <a:p>
            <a:pPr marL="0" indent="0">
              <a:buNone/>
            </a:pPr>
            <a:r>
              <a:rPr lang="it-IT" dirty="0"/>
              <a:t>EPA: individua le c.d. Dosi di Riferimento (</a:t>
            </a:r>
            <a:r>
              <a:rPr lang="it-IT" dirty="0" err="1"/>
              <a:t>RfD</a:t>
            </a:r>
            <a:r>
              <a:rPr lang="it-IT" dirty="0"/>
              <a:t>) o le Dosi giornaliere accettabili (ADI, </a:t>
            </a:r>
            <a:r>
              <a:rPr lang="it-IT" dirty="0" err="1"/>
              <a:t>acceptable</a:t>
            </a:r>
            <a:r>
              <a:rPr lang="it-IT" dirty="0"/>
              <a:t> </a:t>
            </a:r>
            <a:r>
              <a:rPr lang="it-IT" dirty="0" err="1"/>
              <a:t>daily</a:t>
            </a:r>
            <a:r>
              <a:rPr lang="it-IT" dirty="0"/>
              <a:t> </a:t>
            </a:r>
            <a:r>
              <a:rPr lang="it-IT" dirty="0" err="1"/>
              <a:t>intake</a:t>
            </a:r>
            <a:r>
              <a:rPr lang="it-IT" dirty="0"/>
              <a:t>) sulla base dei dati scientifici a disposizione: </a:t>
            </a:r>
          </a:p>
          <a:p>
            <a:pPr>
              <a:buFontTx/>
              <a:buChar char="-"/>
            </a:pPr>
            <a:r>
              <a:rPr lang="it-IT" dirty="0"/>
              <a:t>Indagini epidemiologiche</a:t>
            </a:r>
          </a:p>
          <a:p>
            <a:pPr>
              <a:buFontTx/>
              <a:buChar char="-"/>
            </a:pPr>
            <a:r>
              <a:rPr lang="it-IT" dirty="0"/>
              <a:t>Studi tossicologici</a:t>
            </a:r>
          </a:p>
          <a:p>
            <a:pPr>
              <a:buFontTx/>
              <a:buChar char="-"/>
            </a:pPr>
            <a:r>
              <a:rPr lang="it-IT" dirty="0"/>
              <a:t>Sperimentazione su animali.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3349493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a:t>Così viene individuata la cd NOAEL (No </a:t>
            </a:r>
            <a:r>
              <a:rPr lang="it-IT" dirty="0" err="1"/>
              <a:t>Observed</a:t>
            </a:r>
            <a:r>
              <a:rPr lang="it-IT" dirty="0"/>
              <a:t> </a:t>
            </a:r>
            <a:r>
              <a:rPr lang="it-IT" dirty="0" err="1"/>
              <a:t>Adverse</a:t>
            </a:r>
            <a:r>
              <a:rPr lang="it-IT" dirty="0"/>
              <a:t> </a:t>
            </a:r>
            <a:r>
              <a:rPr lang="it-IT" dirty="0" err="1"/>
              <a:t>Effect</a:t>
            </a:r>
            <a:r>
              <a:rPr lang="it-IT" dirty="0"/>
              <a:t> Level): dose senza effetto avverso osservabile. </a:t>
            </a:r>
          </a:p>
          <a:p>
            <a:pPr marL="0" indent="0">
              <a:buNone/>
            </a:pPr>
            <a:endParaRPr lang="it-IT" dirty="0"/>
          </a:p>
          <a:p>
            <a:pPr marL="0" indent="0">
              <a:buNone/>
            </a:pPr>
            <a:r>
              <a:rPr lang="it-IT" dirty="0"/>
              <a:t>La dose giornaliera è calcolata dividendo la NOAEL per un fattore di sicurezza, che solitamente è 100. </a:t>
            </a:r>
          </a:p>
          <a:p>
            <a:pPr marL="0" indent="0">
              <a:buNone/>
            </a:pPr>
            <a:endParaRPr lang="it-IT" dirty="0"/>
          </a:p>
          <a:p>
            <a:pPr marL="0" indent="0">
              <a:buNone/>
            </a:pPr>
            <a:r>
              <a:rPr lang="it-IT" dirty="0"/>
              <a:t>Ad esempio, se per una sostanza ci sono dati che dimostrano effetti negativi con concentrazioni di 100 mg/l/gg, la dose giornaliera, individuata sulla base del  principio di precauzione può essere di 1 mg/l. </a:t>
            </a:r>
          </a:p>
          <a:p>
            <a:pPr>
              <a:buFontTx/>
              <a:buChar char="-"/>
            </a:pPr>
            <a:endParaRPr lang="it-IT" dirty="0"/>
          </a:p>
          <a:p>
            <a:pPr marL="0" indent="0">
              <a:buNone/>
            </a:pPr>
            <a:endParaRPr lang="it-IT" dirty="0"/>
          </a:p>
        </p:txBody>
      </p:sp>
    </p:spTree>
    <p:extLst>
      <p:ext uri="{BB962C8B-B14F-4D97-AF65-F5344CB8AC3E}">
        <p14:creationId xmlns:p14="http://schemas.microsoft.com/office/powerpoint/2010/main" val="2438772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it-IT" sz="4000" dirty="0">
                <a:solidFill>
                  <a:srgbClr val="FF0000"/>
                </a:solidFill>
                <a:effectLst>
                  <a:outerShdw blurRad="38100" dist="38100" dir="2700000" algn="tl">
                    <a:srgbClr val="000000">
                      <a:alpha val="43137"/>
                    </a:srgbClr>
                  </a:outerShdw>
                </a:effectLst>
              </a:rPr>
              <a:t>Come vengono determinati i limiti soglia</a:t>
            </a:r>
            <a:endParaRPr lang="it-IT" sz="40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sz="3400" i="1" dirty="0"/>
              <a:t>“</a:t>
            </a:r>
            <a:r>
              <a:rPr lang="it-IT" sz="3800" i="1" dirty="0"/>
              <a:t>L’</a:t>
            </a:r>
            <a:r>
              <a:rPr lang="it-IT" sz="3800" i="1" dirty="0" err="1"/>
              <a:t>RfD</a:t>
            </a:r>
            <a:r>
              <a:rPr lang="it-IT" sz="3800" i="1" dirty="0"/>
              <a:t> è una dose di riferimento derivata operativamente dal NOAEL mediante l'applicazione coerente di fattori di incertezza (</a:t>
            </a:r>
            <a:r>
              <a:rPr lang="it-IT" sz="3800" i="1" dirty="0" err="1"/>
              <a:t>UFs</a:t>
            </a:r>
            <a:r>
              <a:rPr lang="it-IT" sz="3800" i="1" dirty="0"/>
              <a:t>) che  generalmente sono ordini di grandezza [inferiori, </a:t>
            </a:r>
            <a:r>
              <a:rPr lang="it-IT" sz="3800" i="1" dirty="0" err="1"/>
              <a:t>ndr</a:t>
            </a:r>
            <a:r>
              <a:rPr lang="it-IT" sz="3800" i="1" dirty="0"/>
              <a:t>] e che riflettono i vari tipi di set di dati utilizzati per stimare gli </a:t>
            </a:r>
            <a:r>
              <a:rPr lang="it-IT" sz="3800" i="1" dirty="0" err="1"/>
              <a:t>RfDs</a:t>
            </a:r>
            <a:r>
              <a:rPr lang="it-IT" sz="3800" i="1" dirty="0"/>
              <a:t>. Ad esempio, </a:t>
            </a:r>
            <a:r>
              <a:rPr lang="it-IT" sz="3800" b="1" i="1" dirty="0"/>
              <a:t>un valido NOAEL </a:t>
            </a:r>
            <a:r>
              <a:rPr lang="it-IT" sz="3800" i="1" dirty="0"/>
              <a:t>derivato da studi [di tossicità, </a:t>
            </a:r>
            <a:r>
              <a:rPr lang="it-IT" sz="3800" i="1" dirty="0" err="1"/>
              <a:t>ndr</a:t>
            </a:r>
            <a:r>
              <a:rPr lang="it-IT" sz="3800" i="1" dirty="0"/>
              <a:t>] cronica in animali </a:t>
            </a:r>
            <a:r>
              <a:rPr lang="it-IT" sz="3800" b="1" i="1" dirty="0"/>
              <a:t>è normalmente diviso </a:t>
            </a:r>
            <a:r>
              <a:rPr lang="it-IT" sz="3800" i="1" dirty="0"/>
              <a:t>da un UF [fattore di incertezza, </a:t>
            </a:r>
            <a:r>
              <a:rPr lang="it-IT" sz="3800" i="1" dirty="0" err="1"/>
              <a:t>ndr</a:t>
            </a:r>
            <a:r>
              <a:rPr lang="it-IT" sz="3800" i="1" dirty="0"/>
              <a:t>] di </a:t>
            </a:r>
            <a:r>
              <a:rPr lang="it-IT" sz="3800" b="1" i="1" dirty="0"/>
              <a:t>100</a:t>
            </a:r>
            <a:r>
              <a:rPr lang="it-IT" sz="3800" i="1" dirty="0"/>
              <a:t>. Inoltre, un fattore modificatore (MF) è talvolta utilizzato, sulla base di un giudizio da parte di esperti di tutte le informazioni disponibili sulla sostanza chimica.” (EPA)</a:t>
            </a:r>
            <a:endParaRPr lang="it-IT" sz="3800" dirty="0"/>
          </a:p>
          <a:p>
            <a:pPr marL="0" indent="0">
              <a:buNone/>
            </a:pPr>
            <a:endParaRPr lang="it-IT" dirty="0"/>
          </a:p>
        </p:txBody>
      </p:sp>
    </p:spTree>
    <p:extLst>
      <p:ext uri="{BB962C8B-B14F-4D97-AF65-F5344CB8AC3E}">
        <p14:creationId xmlns:p14="http://schemas.microsoft.com/office/powerpoint/2010/main" val="3079251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solidFill>
                  <a:srgbClr val="FF0000"/>
                </a:solidFill>
                <a:effectLst>
                  <a:outerShdw blurRad="38100" dist="38100" dir="2700000" algn="tl">
                    <a:srgbClr val="000000">
                      <a:alpha val="43137"/>
                    </a:srgbClr>
                  </a:outerShdw>
                </a:effectLst>
              </a:rPr>
              <a:t>Cass</a:t>
            </a:r>
            <a:r>
              <a:rPr lang="it-IT" dirty="0">
                <a:solidFill>
                  <a:srgbClr val="FF0000"/>
                </a:solidFill>
                <a:effectLst>
                  <a:outerShdw blurRad="38100" dist="38100" dir="2700000" algn="tl">
                    <a:srgbClr val="000000">
                      <a:alpha val="43137"/>
                    </a:srgbClr>
                  </a:outerShdw>
                </a:effectLst>
              </a:rPr>
              <a:t>. 13 febbraio 2007, n. 15216</a:t>
            </a:r>
          </a:p>
        </p:txBody>
      </p:sp>
      <p:sp>
        <p:nvSpPr>
          <p:cNvPr id="3" name="Segnaposto contenuto 2"/>
          <p:cNvSpPr>
            <a:spLocks noGrp="1"/>
          </p:cNvSpPr>
          <p:nvPr>
            <p:ph idx="1"/>
          </p:nvPr>
        </p:nvSpPr>
        <p:spPr/>
        <p:txBody>
          <a:bodyPr>
            <a:normAutofit fontScale="77500" lnSpcReduction="20000"/>
          </a:bodyPr>
          <a:lstStyle/>
          <a:p>
            <a:pPr algn="just"/>
            <a:r>
              <a:rPr lang="it-IT" dirty="0"/>
              <a:t>Presa di posizione contro le tendenze ad appiattire il problema del pericolo concreto, caratterizzante i delitti contro l’incolumità pubblica, sul superamento di valori soglia. Di fronte ad una contestazione ex art. 439, “</a:t>
            </a:r>
            <a:r>
              <a:rPr lang="it-IT" i="1" dirty="0"/>
              <a:t>il giudice è tenuto, anzitutto, ad accertare che si sia verificato l’avvelenamento (termine che ha pregnanza semantica tale da renderne deducibile in via normale il pericolo per la salute pubblica, bene giuridico tutelato), che è l’evento del reato</a:t>
            </a:r>
            <a:r>
              <a:rPr lang="it-IT" dirty="0"/>
              <a:t> …. </a:t>
            </a:r>
            <a:r>
              <a:rPr lang="it-IT" b="1" i="1" dirty="0"/>
              <a:t>Non è corretto il riferimento a schemi presuntivi; in particolare, i “limiti soglia”, di cui parla la sentenza impugnata, costituiscono una prudenziale indicazione sulla quantità di sostanza, presente in alimenti, che l’uomo può assumere senza rischio, quotidianamente e sul lungo periodo</a:t>
            </a:r>
            <a:r>
              <a:rPr lang="it-IT" dirty="0"/>
              <a:t>”.</a:t>
            </a:r>
          </a:p>
          <a:p>
            <a:endParaRPr lang="it-IT" dirty="0"/>
          </a:p>
        </p:txBody>
      </p:sp>
    </p:spTree>
    <p:extLst>
      <p:ext uri="{BB962C8B-B14F-4D97-AF65-F5344CB8AC3E}">
        <p14:creationId xmlns:p14="http://schemas.microsoft.com/office/powerpoint/2010/main" val="825056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60648"/>
            <a:ext cx="8229600" cy="1143000"/>
          </a:xfrm>
        </p:spPr>
        <p:txBody>
          <a:bodyPr>
            <a:normAutofit/>
          </a:bodyPr>
          <a:lstStyle/>
          <a:p>
            <a:r>
              <a:rPr lang="it-IT" sz="2800" dirty="0">
                <a:solidFill>
                  <a:srgbClr val="FF0000"/>
                </a:solidFill>
                <a:effectLst>
                  <a:outerShdw blurRad="38100" dist="38100" dir="2700000" algn="tl">
                    <a:srgbClr val="000000">
                      <a:alpha val="43137"/>
                    </a:srgbClr>
                  </a:outerShdw>
                </a:effectLst>
              </a:rPr>
              <a:t>Processo al Petrolchimico di Porto Marghera – Cassazione Sez. IV, 17 maggio 2006, n. 4675</a:t>
            </a:r>
          </a:p>
        </p:txBody>
      </p:sp>
      <p:sp>
        <p:nvSpPr>
          <p:cNvPr id="3" name="Segnaposto contenuto 2"/>
          <p:cNvSpPr>
            <a:spLocks noGrp="1"/>
          </p:cNvSpPr>
          <p:nvPr>
            <p:ph idx="1"/>
          </p:nvPr>
        </p:nvSpPr>
        <p:spPr/>
        <p:txBody>
          <a:bodyPr>
            <a:normAutofit fontScale="92500" lnSpcReduction="20000"/>
          </a:bodyPr>
          <a:lstStyle/>
          <a:p>
            <a:pPr algn="just"/>
            <a:r>
              <a:rPr lang="it-IT" i="1" dirty="0"/>
              <a:t>La Corte non ha condiviso le osservazioni del p.m.. </a:t>
            </a:r>
            <a:r>
              <a:rPr lang="it-IT" b="1" i="1" dirty="0"/>
              <a:t>I parametri normativi sui livelli di concentrazione delle sostanze tossiche costituiscono limiti soglia, misure di tutela "</a:t>
            </a:r>
            <a:r>
              <a:rPr lang="it-IT" b="1" i="1" dirty="0" err="1"/>
              <a:t>ultracautelare</a:t>
            </a:r>
            <a:r>
              <a:rPr lang="it-IT" b="1" i="1" dirty="0"/>
              <a:t>" del bene protetto e quindi il loro superamento non può costituire, di per sé, la prova dell'esistenza del pericolo</a:t>
            </a:r>
            <a:r>
              <a:rPr lang="it-IT" i="1" dirty="0"/>
              <a:t>. </a:t>
            </a:r>
            <a:r>
              <a:rPr lang="it-IT" dirty="0"/>
              <a:t>[…] </a:t>
            </a:r>
            <a:r>
              <a:rPr lang="it-IT" i="1" dirty="0"/>
              <a:t>Il superamento dei valori soglia può quindi costituire un indice del pericolo ma deve essere affiancato da un ulteriore accertamento circa la concreta messa in pericolo del bene protetto</a:t>
            </a:r>
            <a:r>
              <a:rPr lang="it-IT" dirty="0"/>
              <a:t>”.</a:t>
            </a:r>
          </a:p>
          <a:p>
            <a:endParaRPr lang="it-IT" dirty="0"/>
          </a:p>
        </p:txBody>
      </p:sp>
    </p:spTree>
    <p:extLst>
      <p:ext uri="{BB962C8B-B14F-4D97-AF65-F5344CB8AC3E}">
        <p14:creationId xmlns:p14="http://schemas.microsoft.com/office/powerpoint/2010/main" val="1462751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it-IT" altLang="it-IT" sz="2800" b="1" dirty="0">
                <a:solidFill>
                  <a:srgbClr val="FF0000"/>
                </a:solidFill>
                <a:effectLst>
                  <a:outerShdw blurRad="38100" dist="38100" dir="2700000" algn="tl">
                    <a:srgbClr val="000000">
                      <a:alpha val="43137"/>
                    </a:srgbClr>
                  </a:outerShdw>
                </a:effectLst>
              </a:rPr>
              <a:t>Approccio scientifico - razionale di </a:t>
            </a:r>
            <a:r>
              <a:rPr lang="it-IT" altLang="it-IT" sz="2800" b="1" u="sng" dirty="0">
                <a:solidFill>
                  <a:srgbClr val="FF0000"/>
                </a:solidFill>
                <a:effectLst>
                  <a:outerShdw blurRad="38100" dist="38100" dir="2700000" algn="tl">
                    <a:srgbClr val="000000">
                      <a:alpha val="43137"/>
                    </a:srgbClr>
                  </a:outerShdw>
                </a:effectLst>
              </a:rPr>
              <a:t>valutazione del rischio</a:t>
            </a:r>
          </a:p>
        </p:txBody>
      </p:sp>
      <p:sp>
        <p:nvSpPr>
          <p:cNvPr id="5123" name="Rectangle 3"/>
          <p:cNvSpPr>
            <a:spLocks noGrp="1" noChangeArrowheads="1"/>
          </p:cNvSpPr>
          <p:nvPr>
            <p:ph type="body" idx="1"/>
          </p:nvPr>
        </p:nvSpPr>
        <p:spPr/>
        <p:txBody>
          <a:bodyPr/>
          <a:lstStyle/>
          <a:p>
            <a:pPr marL="609600" indent="-609600" algn="just">
              <a:buFontTx/>
              <a:buNone/>
            </a:pPr>
            <a:r>
              <a:rPr lang="it-IT" altLang="it-IT" sz="2400" dirty="0"/>
              <a:t>Di regola distingue tre fasi procedurali:</a:t>
            </a:r>
          </a:p>
          <a:p>
            <a:pPr marL="609600" indent="-609600" algn="just">
              <a:buFontTx/>
              <a:buNone/>
            </a:pPr>
            <a:endParaRPr lang="it-IT" altLang="it-IT" sz="2400" dirty="0"/>
          </a:p>
          <a:p>
            <a:pPr marL="609600" indent="-609600" algn="just">
              <a:buFontTx/>
              <a:buAutoNum type="arabicPeriod"/>
            </a:pPr>
            <a:r>
              <a:rPr lang="it-IT" altLang="it-IT" sz="2400" dirty="0"/>
              <a:t>identificazione del rischio;</a:t>
            </a:r>
          </a:p>
          <a:p>
            <a:pPr marL="609600" indent="-609600" algn="just">
              <a:buFontTx/>
              <a:buAutoNum type="arabicPeriod"/>
            </a:pPr>
            <a:endParaRPr lang="it-IT" altLang="it-IT" sz="2400" dirty="0"/>
          </a:p>
          <a:p>
            <a:pPr marL="609600" indent="-609600" algn="just">
              <a:buFontTx/>
              <a:buAutoNum type="arabicPeriod"/>
            </a:pPr>
            <a:r>
              <a:rPr lang="it-IT" altLang="it-IT" sz="2400" dirty="0"/>
              <a:t>stima del livello e della portata di danno potenziale del rischio (</a:t>
            </a:r>
            <a:r>
              <a:rPr lang="it-IT" altLang="it-IT" sz="2400" i="1" dirty="0" err="1"/>
              <a:t>risk</a:t>
            </a:r>
            <a:r>
              <a:rPr lang="it-IT" altLang="it-IT" sz="2400" i="1" dirty="0"/>
              <a:t> </a:t>
            </a:r>
            <a:r>
              <a:rPr lang="it-IT" altLang="it-IT" sz="2400" i="1" dirty="0" err="1"/>
              <a:t>assessment</a:t>
            </a:r>
            <a:r>
              <a:rPr lang="it-IT" altLang="it-IT" sz="2400" dirty="0"/>
              <a:t>);</a:t>
            </a:r>
          </a:p>
          <a:p>
            <a:pPr marL="609600" indent="-609600" algn="just">
              <a:buFontTx/>
              <a:buAutoNum type="arabicPeriod"/>
            </a:pPr>
            <a:endParaRPr lang="it-IT" altLang="it-IT" sz="2400" dirty="0"/>
          </a:p>
          <a:p>
            <a:pPr marL="609600" indent="-609600" algn="just">
              <a:buFontTx/>
              <a:buAutoNum type="arabicPeriod"/>
            </a:pPr>
            <a:r>
              <a:rPr lang="it-IT" altLang="it-IT" sz="2400" dirty="0"/>
              <a:t>valutazione della accettabilità del pericolo rispetto ad altri rischi (</a:t>
            </a:r>
            <a:r>
              <a:rPr lang="it-IT" altLang="it-IT" sz="2400" i="1" dirty="0" err="1"/>
              <a:t>risk</a:t>
            </a:r>
            <a:r>
              <a:rPr lang="it-IT" altLang="it-IT" sz="2400" i="1" dirty="0"/>
              <a:t> management</a:t>
            </a:r>
            <a:r>
              <a:rPr lang="it-IT" altLang="it-IT" sz="2400" dirty="0"/>
              <a:t>).</a:t>
            </a:r>
          </a:p>
        </p:txBody>
      </p:sp>
    </p:spTree>
    <p:extLst>
      <p:ext uri="{BB962C8B-B14F-4D97-AF65-F5344CB8AC3E}">
        <p14:creationId xmlns:p14="http://schemas.microsoft.com/office/powerpoint/2010/main" val="16382523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I REATI AMBIENTALI</a:t>
            </a:r>
          </a:p>
        </p:txBody>
      </p:sp>
      <p:sp>
        <p:nvSpPr>
          <p:cNvPr id="2051" name="Rectangle 3"/>
          <p:cNvSpPr>
            <a:spLocks noGrp="1" noChangeArrowheads="1"/>
          </p:cNvSpPr>
          <p:nvPr>
            <p:ph type="subTitle" idx="1"/>
          </p:nvPr>
        </p:nvSpPr>
        <p:spPr/>
        <p:txBody>
          <a:bodyPr/>
          <a:lstStyle/>
          <a:p>
            <a:pPr eaLnBrk="1" hangingPunct="1">
              <a:defRPr/>
            </a:pPr>
            <a:r>
              <a:rPr lang="it-IT" dirty="0">
                <a:effectLst>
                  <a:outerShdw blurRad="38100" dist="38100" dir="2700000" algn="tl">
                    <a:srgbClr val="000000">
                      <a:alpha val="43137"/>
                    </a:srgbClr>
                  </a:outerShdw>
                </a:effectLst>
              </a:rPr>
              <a:t>CONTRAVVENZIONI</a:t>
            </a:r>
          </a:p>
          <a:p>
            <a:pPr eaLnBrk="1" hangingPunct="1">
              <a:defRPr/>
            </a:pPr>
            <a:endParaRPr lang="it-IT" dirty="0"/>
          </a:p>
        </p:txBody>
      </p:sp>
    </p:spTree>
    <p:extLst>
      <p:ext uri="{BB962C8B-B14F-4D97-AF65-F5344CB8AC3E}">
        <p14:creationId xmlns:p14="http://schemas.microsoft.com/office/powerpoint/2010/main" val="31175872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188" y="260350"/>
            <a:ext cx="7772400" cy="1470025"/>
          </a:xfrm>
        </p:spPr>
        <p:txBody>
          <a:bodyPr/>
          <a:lstStyle/>
          <a:p>
            <a:pPr eaLnBrk="1" hangingPunct="1">
              <a:defRPr/>
            </a:pPr>
            <a:r>
              <a:rPr lang="it-IT" dirty="0">
                <a:solidFill>
                  <a:srgbClr val="FF0000"/>
                </a:solidFill>
                <a:effectLst>
                  <a:outerShdw blurRad="38100" dist="38100" dir="2700000" algn="tl">
                    <a:srgbClr val="000000">
                      <a:alpha val="43137"/>
                    </a:srgbClr>
                  </a:outerShdw>
                </a:effectLst>
              </a:rPr>
              <a:t>LE CONTRAVVENZIONI IN MATERIA AMBIENTALE</a:t>
            </a:r>
          </a:p>
        </p:txBody>
      </p:sp>
      <p:sp>
        <p:nvSpPr>
          <p:cNvPr id="3075" name="Rectangle 4"/>
          <p:cNvSpPr>
            <a:spLocks noGrp="1" noChangeArrowheads="1"/>
          </p:cNvSpPr>
          <p:nvPr>
            <p:ph type="subTitle" idx="1"/>
          </p:nvPr>
        </p:nvSpPr>
        <p:spPr>
          <a:xfrm>
            <a:off x="611188" y="1916113"/>
            <a:ext cx="8208962" cy="3697287"/>
          </a:xfrm>
        </p:spPr>
        <p:txBody>
          <a:bodyPr/>
          <a:lstStyle/>
          <a:p>
            <a:pPr eaLnBrk="1" hangingPunct="1"/>
            <a:r>
              <a:rPr lang="it-IT" altLang="it-IT"/>
              <a:t>DISCIPLINATE DAL TESTO UNICO DELL’AMBIENTE (D.LGS 152/2006)</a:t>
            </a:r>
          </a:p>
          <a:p>
            <a:pPr eaLnBrk="1" hangingPunct="1"/>
            <a:endParaRPr lang="it-IT" altLang="it-IT"/>
          </a:p>
          <a:p>
            <a:pPr eaLnBrk="1" hangingPunct="1"/>
            <a:r>
              <a:rPr lang="it-IT" altLang="it-IT"/>
              <a:t>SEGUENDO LO SCHEMA DELLO STESSO CODICE, SUDDIVISO PER MATRICI AMBIENTALI</a:t>
            </a:r>
          </a:p>
        </p:txBody>
      </p:sp>
    </p:spTree>
    <p:extLst>
      <p:ext uri="{BB962C8B-B14F-4D97-AF65-F5344CB8AC3E}">
        <p14:creationId xmlns:p14="http://schemas.microsoft.com/office/powerpoint/2010/main" val="23269145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Conseguenze del reato: </a:t>
            </a:r>
          </a:p>
        </p:txBody>
      </p:sp>
      <p:sp>
        <p:nvSpPr>
          <p:cNvPr id="4099" name="Rectangle 3"/>
          <p:cNvSpPr>
            <a:spLocks noGrp="1" noChangeArrowheads="1"/>
          </p:cNvSpPr>
          <p:nvPr>
            <p:ph type="body" idx="1"/>
          </p:nvPr>
        </p:nvSpPr>
        <p:spPr/>
        <p:txBody>
          <a:bodyPr/>
          <a:lstStyle/>
          <a:p>
            <a:pPr algn="just" eaLnBrk="1" hangingPunct="1"/>
            <a:r>
              <a:rPr lang="it-IT" altLang="it-IT"/>
              <a:t>Pene non eccessive, molte oblazionabili (pena alternativa dell’arresto o dell’ammenda o solo ammenda). </a:t>
            </a:r>
          </a:p>
          <a:p>
            <a:pPr algn="just" eaLnBrk="1" hangingPunct="1">
              <a:buFontTx/>
              <a:buNone/>
            </a:pPr>
            <a:endParaRPr lang="it-IT" altLang="it-IT"/>
          </a:p>
          <a:p>
            <a:pPr algn="just" eaLnBrk="1" hangingPunct="1"/>
            <a:r>
              <a:rPr lang="it-IT" altLang="it-IT"/>
              <a:t>In ogni modo, spesso applicate in concreto  pene inferiori ai sei mesi sostituibili con pene pecuniarie. </a:t>
            </a:r>
          </a:p>
          <a:p>
            <a:pPr eaLnBrk="1" hangingPunct="1"/>
            <a:endParaRPr lang="it-IT" altLang="it-IT"/>
          </a:p>
          <a:p>
            <a:pPr eaLnBrk="1" hangingPunct="1"/>
            <a:endParaRPr lang="it-IT" altLang="it-IT"/>
          </a:p>
        </p:txBody>
      </p:sp>
    </p:spTree>
    <p:extLst>
      <p:ext uri="{BB962C8B-B14F-4D97-AF65-F5344CB8AC3E}">
        <p14:creationId xmlns:p14="http://schemas.microsoft.com/office/powerpoint/2010/main" val="3131473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it-IT" altLang="it-IT"/>
          </a:p>
        </p:txBody>
      </p:sp>
      <p:sp>
        <p:nvSpPr>
          <p:cNvPr id="5123" name="Rectangle 3"/>
          <p:cNvSpPr>
            <a:spLocks noGrp="1" noChangeArrowheads="1"/>
          </p:cNvSpPr>
          <p:nvPr>
            <p:ph type="body" idx="1"/>
          </p:nvPr>
        </p:nvSpPr>
        <p:spPr/>
        <p:txBody>
          <a:bodyPr/>
          <a:lstStyle/>
          <a:p>
            <a:pPr algn="just" eaLnBrk="1" hangingPunct="1">
              <a:lnSpc>
                <a:spcPct val="90000"/>
              </a:lnSpc>
            </a:pPr>
            <a:r>
              <a:rPr lang="it-IT" altLang="it-IT"/>
              <a:t>Forte anticipazione della tutela sanzionatoria: sono reati di pericolo presunto, si realizzano a prescindere dalla sussistenza di un effettivo danno ambientale (o reati di “inosservanza” - assenza di autorizzazione).</a:t>
            </a:r>
          </a:p>
          <a:p>
            <a:pPr algn="just" eaLnBrk="1" hangingPunct="1">
              <a:lnSpc>
                <a:spcPct val="90000"/>
              </a:lnSpc>
              <a:buFontTx/>
              <a:buNone/>
            </a:pPr>
            <a:r>
              <a:rPr lang="it-IT" altLang="it-IT"/>
              <a:t> </a:t>
            </a:r>
          </a:p>
          <a:p>
            <a:pPr algn="just" eaLnBrk="1" hangingPunct="1">
              <a:lnSpc>
                <a:spcPct val="90000"/>
              </a:lnSpc>
            </a:pPr>
            <a:r>
              <a:rPr lang="it-IT" altLang="it-IT"/>
              <a:t>Reati puniti indifferentemente a titolo di colpa o dolo. </a:t>
            </a:r>
          </a:p>
          <a:p>
            <a:pPr eaLnBrk="1" hangingPunct="1">
              <a:lnSpc>
                <a:spcPct val="90000"/>
              </a:lnSpc>
            </a:pPr>
            <a:endParaRPr lang="it-IT" altLang="it-IT"/>
          </a:p>
        </p:txBody>
      </p:sp>
    </p:spTree>
    <p:extLst>
      <p:ext uri="{BB962C8B-B14F-4D97-AF65-F5344CB8AC3E}">
        <p14:creationId xmlns:p14="http://schemas.microsoft.com/office/powerpoint/2010/main" val="1209415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260350"/>
            <a:ext cx="8229600" cy="1143000"/>
          </a:xfrm>
        </p:spPr>
        <p:txBody>
          <a:bodyPr/>
          <a:lstStyle/>
          <a:p>
            <a:pPr eaLnBrk="1" hangingPunct="1">
              <a:defRPr/>
            </a:pPr>
            <a:r>
              <a:rPr lang="it-IT" dirty="0">
                <a:solidFill>
                  <a:srgbClr val="FF0000"/>
                </a:solidFill>
                <a:effectLst>
                  <a:outerShdw blurRad="38100" dist="38100" dir="2700000" algn="tl">
                    <a:srgbClr val="000000">
                      <a:alpha val="43137"/>
                    </a:srgbClr>
                  </a:outerShdw>
                </a:effectLst>
              </a:rPr>
              <a:t>DELEGA DI FUNZIONI</a:t>
            </a:r>
          </a:p>
        </p:txBody>
      </p:sp>
      <p:sp>
        <p:nvSpPr>
          <p:cNvPr id="8195" name="Rectangle 3"/>
          <p:cNvSpPr>
            <a:spLocks noGrp="1" noChangeArrowheads="1"/>
          </p:cNvSpPr>
          <p:nvPr>
            <p:ph type="body" idx="1"/>
          </p:nvPr>
        </p:nvSpPr>
        <p:spPr/>
        <p:txBody>
          <a:bodyPr/>
          <a:lstStyle/>
          <a:p>
            <a:pPr algn="just" eaLnBrk="1" hangingPunct="1"/>
            <a:r>
              <a:rPr lang="it-IT" altLang="it-IT"/>
              <a:t>Conferita per iscritto</a:t>
            </a:r>
          </a:p>
          <a:p>
            <a:pPr algn="just" eaLnBrk="1" hangingPunct="1"/>
            <a:r>
              <a:rPr lang="it-IT" altLang="it-IT"/>
              <a:t>A un soggetto competente</a:t>
            </a:r>
          </a:p>
          <a:p>
            <a:pPr algn="just" eaLnBrk="1" hangingPunct="1"/>
            <a:r>
              <a:rPr lang="it-IT" altLang="it-IT"/>
              <a:t>Con poteri di spesa</a:t>
            </a:r>
          </a:p>
          <a:p>
            <a:pPr algn="just" eaLnBrk="1" hangingPunct="1"/>
            <a:endParaRPr lang="it-IT" altLang="it-IT"/>
          </a:p>
          <a:p>
            <a:pPr algn="just" eaLnBrk="1" hangingPunct="1"/>
            <a:r>
              <a:rPr lang="it-IT" altLang="it-IT"/>
              <a:t>Esclude la responsabilità dei vertici aziendali </a:t>
            </a:r>
          </a:p>
        </p:txBody>
      </p:sp>
    </p:spTree>
    <p:extLst>
      <p:ext uri="{BB962C8B-B14F-4D97-AF65-F5344CB8AC3E}">
        <p14:creationId xmlns:p14="http://schemas.microsoft.com/office/powerpoint/2010/main" val="3969265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 name="Rectangle 10"/>
          <p:cNvSpPr>
            <a:spLocks noGrp="1" noChangeArrowheads="1"/>
          </p:cNvSpPr>
          <p:nvPr>
            <p:ph type="body" idx="1"/>
          </p:nvPr>
        </p:nvSpPr>
        <p:spPr>
          <a:xfrm>
            <a:off x="468313" y="692150"/>
            <a:ext cx="8229600" cy="5434013"/>
          </a:xfrm>
        </p:spPr>
        <p:txBody>
          <a:bodyPr/>
          <a:lstStyle/>
          <a:p>
            <a:pPr algn="ctr" eaLnBrk="1" hangingPunct="1">
              <a:buFontTx/>
              <a:buNone/>
              <a:defRPr/>
            </a:pPr>
            <a:r>
              <a:rPr lang="it-IT" sz="4000" b="1" dirty="0">
                <a:solidFill>
                  <a:srgbClr val="FF0000"/>
                </a:solidFill>
                <a:effectLst>
                  <a:outerShdw blurRad="38100" dist="38100" dir="2700000" algn="tl">
                    <a:srgbClr val="000000">
                      <a:alpha val="43137"/>
                    </a:srgbClr>
                  </a:outerShdw>
                </a:effectLst>
              </a:rPr>
              <a:t>PARTE TERZA</a:t>
            </a:r>
            <a:r>
              <a:rPr lang="it-IT" sz="4000" dirty="0">
                <a:solidFill>
                  <a:srgbClr val="FF0000"/>
                </a:solidFill>
                <a:effectLst>
                  <a:outerShdw blurRad="38100" dist="38100" dir="2700000" algn="tl">
                    <a:srgbClr val="000000">
                      <a:alpha val="43137"/>
                    </a:srgbClr>
                  </a:outerShdw>
                </a:effectLst>
              </a:rPr>
              <a:t>: </a:t>
            </a:r>
          </a:p>
          <a:p>
            <a:pPr eaLnBrk="1" hangingPunct="1">
              <a:defRPr/>
            </a:pPr>
            <a:endParaRPr lang="it-IT" sz="4000" dirty="0"/>
          </a:p>
          <a:p>
            <a:pPr algn="ctr" eaLnBrk="1" hangingPunct="1">
              <a:buFontTx/>
              <a:buNone/>
              <a:defRPr/>
            </a:pPr>
            <a:r>
              <a:rPr lang="it-IT" dirty="0"/>
              <a:t>	</a:t>
            </a:r>
            <a:r>
              <a:rPr lang="it-IT" dirty="0">
                <a:effectLst>
                  <a:outerShdw blurRad="38100" dist="38100" dir="2700000" algn="tl">
                    <a:srgbClr val="000000">
                      <a:alpha val="43137"/>
                    </a:srgbClr>
                  </a:outerShdw>
                </a:effectLst>
              </a:rPr>
              <a:t>NORME IN MATERIA DI DIFESA DEL SUOLO E LOTTA ALLA DESERTIFICAZIONE, </a:t>
            </a:r>
            <a:r>
              <a:rPr lang="it-IT" b="1" dirty="0">
                <a:effectLst>
                  <a:outerShdw blurRad="38100" dist="38100" dir="2700000" algn="tl">
                    <a:srgbClr val="000000">
                      <a:alpha val="43137"/>
                    </a:srgbClr>
                  </a:outerShdw>
                </a:effectLst>
              </a:rPr>
              <a:t>DI TUTELA DELLE ACQUE DALL'INQUINAMENTO</a:t>
            </a:r>
            <a:r>
              <a:rPr lang="it-IT" dirty="0">
                <a:effectLst>
                  <a:outerShdw blurRad="38100" dist="38100" dir="2700000" algn="tl">
                    <a:srgbClr val="000000">
                      <a:alpha val="43137"/>
                    </a:srgbClr>
                  </a:outerShdw>
                </a:effectLst>
              </a:rPr>
              <a:t> E DI GESTIONE DELLE </a:t>
            </a:r>
            <a:r>
              <a:rPr lang="it-IT" dirty="0">
                <a:solidFill>
                  <a:srgbClr val="FF0000"/>
                </a:solidFill>
                <a:effectLst>
                  <a:outerShdw blurRad="38100" dist="38100" dir="2700000" algn="tl">
                    <a:srgbClr val="000000">
                      <a:alpha val="43137"/>
                    </a:srgbClr>
                  </a:outerShdw>
                </a:effectLst>
              </a:rPr>
              <a:t>RISORSE IDRICHE </a:t>
            </a:r>
          </a:p>
        </p:txBody>
      </p:sp>
    </p:spTree>
    <p:extLst>
      <p:ext uri="{BB962C8B-B14F-4D97-AF65-F5344CB8AC3E}">
        <p14:creationId xmlns:p14="http://schemas.microsoft.com/office/powerpoint/2010/main" val="13392319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137: SANZIONI PENALI</a:t>
            </a:r>
          </a:p>
        </p:txBody>
      </p:sp>
      <p:sp>
        <p:nvSpPr>
          <p:cNvPr id="10243" name="Rectangle 3"/>
          <p:cNvSpPr>
            <a:spLocks noGrp="1" noChangeArrowheads="1"/>
          </p:cNvSpPr>
          <p:nvPr>
            <p:ph type="body" idx="1"/>
          </p:nvPr>
        </p:nvSpPr>
        <p:spPr/>
        <p:txBody>
          <a:bodyPr/>
          <a:lstStyle/>
          <a:p>
            <a:pPr algn="just" eaLnBrk="1" hangingPunct="1">
              <a:lnSpc>
                <a:spcPct val="90000"/>
              </a:lnSpc>
            </a:pPr>
            <a:r>
              <a:rPr lang="it-IT" altLang="it-IT" sz="2000"/>
              <a:t>CHIUNQUE APRA O EFFETTUI SCARICHI DI </a:t>
            </a:r>
            <a:r>
              <a:rPr lang="it-IT" altLang="it-IT" sz="2000" u="sng"/>
              <a:t>ACQUE REFLUE INDUSTRIALI</a:t>
            </a:r>
            <a:r>
              <a:rPr lang="it-IT" altLang="it-IT" sz="2000"/>
              <a:t>, SENZA AUTORIZZAZIONE, O CONTINUI A SCARICARE CON AUTORIZZAZIONE SOSPESA O REVOCATA. </a:t>
            </a:r>
          </a:p>
          <a:p>
            <a:pPr algn="just" eaLnBrk="1" hangingPunct="1">
              <a:lnSpc>
                <a:spcPct val="90000"/>
              </a:lnSpc>
            </a:pPr>
            <a:r>
              <a:rPr lang="it-IT" altLang="it-IT" sz="2000"/>
              <a:t>AGGRAVANTE SE GLI SCARICHI RIGUARDANO SOSTANZE PERICOLOSE CONTENUTE IN UN ELENCO ALLEGATO. </a:t>
            </a:r>
          </a:p>
          <a:p>
            <a:pPr algn="just" eaLnBrk="1" hangingPunct="1">
              <a:lnSpc>
                <a:spcPct val="90000"/>
              </a:lnSpc>
              <a:buFontTx/>
              <a:buNone/>
            </a:pPr>
            <a:endParaRPr lang="it-IT" altLang="it-IT" sz="2000"/>
          </a:p>
          <a:p>
            <a:pPr algn="just" eaLnBrk="1" hangingPunct="1">
              <a:lnSpc>
                <a:spcPct val="90000"/>
              </a:lnSpc>
            </a:pPr>
            <a:r>
              <a:rPr lang="it-IT" altLang="it-IT" sz="2000"/>
              <a:t>CHIUNQUE EFFETTUI UNO </a:t>
            </a:r>
            <a:r>
              <a:rPr lang="it-IT" altLang="it-IT" sz="2000" u="sng"/>
              <a:t>SCARICO DI ACQUE REFLUE INDUSTRIALI</a:t>
            </a:r>
            <a:r>
              <a:rPr lang="it-IT" altLang="it-IT" sz="2000"/>
              <a:t> CONTENENTE SOSTANZE PERICOLOSE CONTENUTE IN UN ELENCO ALLEGATO SENZA OSSERVARE LE PRESCIZIONI DELL’AUTORIZZAZIONE. </a:t>
            </a:r>
          </a:p>
          <a:p>
            <a:pPr algn="just" eaLnBrk="1" hangingPunct="1">
              <a:lnSpc>
                <a:spcPct val="90000"/>
              </a:lnSpc>
            </a:pPr>
            <a:endParaRPr lang="it-IT" altLang="it-IT" sz="2000"/>
          </a:p>
          <a:p>
            <a:pPr algn="just" eaLnBrk="1" hangingPunct="1">
              <a:lnSpc>
                <a:spcPct val="90000"/>
              </a:lnSpc>
            </a:pPr>
            <a:r>
              <a:rPr lang="it-IT" altLang="it-IT" sz="2000"/>
              <a:t>CHIUNQUE VIOLI LE PRESCRIZIONI CONCERNENTI L’INSTALLAZIONE, LA GESTIONE DEI CONTROLLI O L’OBBLIGO DI CONSERVAZIONE DEI RISULTATI </a:t>
            </a:r>
          </a:p>
        </p:txBody>
      </p:sp>
    </p:spTree>
    <p:extLst>
      <p:ext uri="{BB962C8B-B14F-4D97-AF65-F5344CB8AC3E}">
        <p14:creationId xmlns:p14="http://schemas.microsoft.com/office/powerpoint/2010/main" val="2629024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137: SANZIONI PENALI</a:t>
            </a:r>
          </a:p>
        </p:txBody>
      </p:sp>
      <p:sp>
        <p:nvSpPr>
          <p:cNvPr id="11267" name="Rectangle 3"/>
          <p:cNvSpPr>
            <a:spLocks noGrp="1" noChangeArrowheads="1"/>
          </p:cNvSpPr>
          <p:nvPr>
            <p:ph type="body" idx="1"/>
          </p:nvPr>
        </p:nvSpPr>
        <p:spPr/>
        <p:txBody>
          <a:bodyPr/>
          <a:lstStyle/>
          <a:p>
            <a:pPr algn="just" eaLnBrk="1" hangingPunct="1"/>
            <a:r>
              <a:rPr lang="it-IT" altLang="it-IT" sz="3600"/>
              <a:t>CHIUNQUE, NELL’EFFETTUARE UNO SCARICO DI </a:t>
            </a:r>
            <a:r>
              <a:rPr lang="it-IT" altLang="it-IT" sz="3600" u="sng"/>
              <a:t>ACQUE REFLUE INDUSTRIALI</a:t>
            </a:r>
            <a:r>
              <a:rPr lang="it-IT" altLang="it-IT" sz="3600"/>
              <a:t>, SUPERI I VALORI LIMITE FISSATI DALLA TABELLA ALLEGATA AL DECRETO. </a:t>
            </a:r>
          </a:p>
          <a:p>
            <a:pPr eaLnBrk="1" hangingPunct="1"/>
            <a:endParaRPr lang="it-IT" altLang="it-IT" sz="3600"/>
          </a:p>
          <a:p>
            <a:pPr eaLnBrk="1" hangingPunct="1"/>
            <a:endParaRPr lang="it-IT" altLang="it-IT" sz="2000"/>
          </a:p>
          <a:p>
            <a:pPr eaLnBrk="1" hangingPunct="1"/>
            <a:endParaRPr lang="it-IT" altLang="it-IT" sz="2000"/>
          </a:p>
        </p:txBody>
      </p:sp>
    </p:spTree>
    <p:extLst>
      <p:ext uri="{BB962C8B-B14F-4D97-AF65-F5344CB8AC3E}">
        <p14:creationId xmlns:p14="http://schemas.microsoft.com/office/powerpoint/2010/main" val="2705437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Nozione di acque reflue industriali</a:t>
            </a:r>
          </a:p>
        </p:txBody>
      </p:sp>
      <p:sp>
        <p:nvSpPr>
          <p:cNvPr id="20483" name="Rectangle 3"/>
          <p:cNvSpPr>
            <a:spLocks noGrp="1" noChangeArrowheads="1"/>
          </p:cNvSpPr>
          <p:nvPr>
            <p:ph type="body" idx="1"/>
          </p:nvPr>
        </p:nvSpPr>
        <p:spPr/>
        <p:txBody>
          <a:bodyPr/>
          <a:lstStyle/>
          <a:p>
            <a:pPr eaLnBrk="1" hangingPunct="1">
              <a:defRPr/>
            </a:pPr>
            <a:r>
              <a:rPr lang="it-IT" sz="2800" b="1" dirty="0">
                <a:effectLst>
                  <a:outerShdw blurRad="38100" dist="38100" dir="2700000" algn="tl">
                    <a:srgbClr val="000000">
                      <a:alpha val="43137"/>
                    </a:srgbClr>
                  </a:outerShdw>
                </a:effectLst>
              </a:rPr>
              <a:t>Art. 74, </a:t>
            </a:r>
            <a:r>
              <a:rPr lang="it-IT" sz="2800" b="1" dirty="0" err="1">
                <a:effectLst>
                  <a:outerShdw blurRad="38100" dist="38100" dir="2700000" algn="tl">
                    <a:srgbClr val="000000">
                      <a:alpha val="43137"/>
                    </a:srgbClr>
                  </a:outerShdw>
                </a:effectLst>
              </a:rPr>
              <a:t>lett</a:t>
            </a:r>
            <a:r>
              <a:rPr lang="it-IT" sz="2800" b="1" dirty="0">
                <a:effectLst>
                  <a:outerShdw blurRad="38100" dist="38100" dir="2700000" algn="tl">
                    <a:srgbClr val="000000">
                      <a:alpha val="43137"/>
                    </a:srgbClr>
                  </a:outerShdw>
                </a:effectLst>
              </a:rPr>
              <a:t>. h):</a:t>
            </a:r>
          </a:p>
          <a:p>
            <a:pPr algn="just" eaLnBrk="1" hangingPunct="1">
              <a:buFontTx/>
              <a:buNone/>
              <a:defRPr/>
            </a:pPr>
            <a:r>
              <a:rPr lang="it-IT" sz="2800" dirty="0"/>
              <a:t>	"acque reflue industriali": qualsiasi tipo di acque reflue scaricate da edifici od impianti in cui si svolgono </a:t>
            </a:r>
            <a:r>
              <a:rPr lang="it-IT" sz="2800" dirty="0" err="1"/>
              <a:t>attivita'</a:t>
            </a:r>
            <a:r>
              <a:rPr lang="it-IT" sz="2800" dirty="0"/>
              <a:t> commerciali o di produzione di beni, diverse dalle acque reflue domestiche e dalle acque meteoriche di dilavamento;</a:t>
            </a:r>
          </a:p>
        </p:txBody>
      </p:sp>
    </p:spTree>
    <p:extLst>
      <p:ext uri="{BB962C8B-B14F-4D97-AF65-F5344CB8AC3E}">
        <p14:creationId xmlns:p14="http://schemas.microsoft.com/office/powerpoint/2010/main" val="3324736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Nozione di acque reflue urbane. </a:t>
            </a:r>
          </a:p>
        </p:txBody>
      </p:sp>
      <p:sp>
        <p:nvSpPr>
          <p:cNvPr id="21507" name="Rectangle 3"/>
          <p:cNvSpPr>
            <a:spLocks noGrp="1" noChangeArrowheads="1"/>
          </p:cNvSpPr>
          <p:nvPr>
            <p:ph type="body" idx="1"/>
          </p:nvPr>
        </p:nvSpPr>
        <p:spPr/>
        <p:txBody>
          <a:bodyPr/>
          <a:lstStyle/>
          <a:p>
            <a:pPr eaLnBrk="1" hangingPunct="1">
              <a:defRPr/>
            </a:pPr>
            <a:endParaRPr lang="it-IT" dirty="0"/>
          </a:p>
          <a:p>
            <a:pPr algn="just" eaLnBrk="1" hangingPunct="1">
              <a:defRPr/>
            </a:pPr>
            <a:r>
              <a:rPr lang="it-IT" dirty="0">
                <a:effectLst>
                  <a:outerShdw blurRad="38100" dist="38100" dir="2700000" algn="tl">
                    <a:srgbClr val="000000">
                      <a:alpha val="43137"/>
                    </a:srgbClr>
                  </a:outerShdw>
                </a:effectLst>
              </a:rPr>
              <a:t>Art. 74, </a:t>
            </a:r>
            <a:r>
              <a:rPr lang="it-IT" dirty="0" err="1">
                <a:effectLst>
                  <a:outerShdw blurRad="38100" dist="38100" dir="2700000" algn="tl">
                    <a:srgbClr val="000000">
                      <a:alpha val="43137"/>
                    </a:srgbClr>
                  </a:outerShdw>
                </a:effectLst>
              </a:rPr>
              <a:t>lett</a:t>
            </a:r>
            <a:r>
              <a:rPr lang="it-IT" dirty="0">
                <a:effectLst>
                  <a:outerShdw blurRad="38100" dist="38100" dir="2700000" algn="tl">
                    <a:srgbClr val="000000">
                      <a:alpha val="43137"/>
                    </a:srgbClr>
                  </a:outerShdw>
                </a:effectLst>
              </a:rPr>
              <a:t>. i) </a:t>
            </a:r>
            <a:r>
              <a:rPr lang="it-IT" dirty="0"/>
              <a:t>: "acque reflue urbane": acque reflue domestiche o il miscuglio di acque reflue domestiche, di acque reflue industriali ovvero meteoriche di dilavamento convogliate in reti fognarie, anche separate, e provenienti da agglomerato;</a:t>
            </a:r>
          </a:p>
        </p:txBody>
      </p:sp>
    </p:spTree>
    <p:extLst>
      <p:ext uri="{BB962C8B-B14F-4D97-AF65-F5344CB8AC3E}">
        <p14:creationId xmlns:p14="http://schemas.microsoft.com/office/powerpoint/2010/main" val="71953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3243" y="548680"/>
            <a:ext cx="7599237" cy="5320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6586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ECCEZIONE:</a:t>
            </a:r>
          </a:p>
        </p:txBody>
      </p:sp>
      <p:sp>
        <p:nvSpPr>
          <p:cNvPr id="18435" name="Rectangle 3"/>
          <p:cNvSpPr>
            <a:spLocks noGrp="1" noChangeArrowheads="1"/>
          </p:cNvSpPr>
          <p:nvPr>
            <p:ph type="body" idx="1"/>
          </p:nvPr>
        </p:nvSpPr>
        <p:spPr/>
        <p:txBody>
          <a:bodyPr/>
          <a:lstStyle/>
          <a:p>
            <a:pPr algn="just" eaLnBrk="1" hangingPunct="1">
              <a:lnSpc>
                <a:spcPct val="80000"/>
              </a:lnSpc>
              <a:defRPr/>
            </a:pPr>
            <a:r>
              <a:rPr lang="it-IT" sz="2800" dirty="0">
                <a:effectLst>
                  <a:outerShdw blurRad="38100" dist="38100" dir="2700000" algn="tl">
                    <a:srgbClr val="000000">
                      <a:alpha val="43137"/>
                    </a:srgbClr>
                  </a:outerShdw>
                </a:effectLst>
              </a:rPr>
              <a:t>ART. 137 co. 6: </a:t>
            </a:r>
            <a:r>
              <a:rPr lang="it-IT" sz="2800" dirty="0"/>
              <a:t>è punito anche il gestore di impianti di trattamento delle acque reflue urbane che nell’effettuazione dello scarico supera i limiti indicati dalla tabella. </a:t>
            </a:r>
          </a:p>
          <a:p>
            <a:pPr algn="just" eaLnBrk="1" hangingPunct="1">
              <a:lnSpc>
                <a:spcPct val="80000"/>
              </a:lnSpc>
              <a:defRPr/>
            </a:pPr>
            <a:endParaRPr lang="it-IT" sz="2800" dirty="0"/>
          </a:p>
          <a:p>
            <a:pPr algn="just" eaLnBrk="1" hangingPunct="1">
              <a:lnSpc>
                <a:spcPct val="80000"/>
              </a:lnSpc>
              <a:defRPr/>
            </a:pPr>
            <a:r>
              <a:rPr lang="it-IT" sz="2800" dirty="0"/>
              <a:t>Applicazione ai gestori dei depuratori - </a:t>
            </a:r>
            <a:r>
              <a:rPr lang="it-IT" sz="2800" dirty="0">
                <a:effectLst>
                  <a:outerShdw blurRad="38100" dist="38100" dir="2700000" algn="tl">
                    <a:srgbClr val="000000">
                      <a:alpha val="43137"/>
                    </a:srgbClr>
                  </a:outerShdw>
                </a:effectLst>
              </a:rPr>
              <a:t>ACQUE REFLUE URBANE: </a:t>
            </a:r>
          </a:p>
          <a:p>
            <a:pPr algn="just" eaLnBrk="1" hangingPunct="1">
              <a:lnSpc>
                <a:spcPct val="80000"/>
              </a:lnSpc>
              <a:buFontTx/>
              <a:buNone/>
              <a:defRPr/>
            </a:pPr>
            <a:r>
              <a:rPr lang="it-IT" sz="2800" dirty="0"/>
              <a:t>	il miscuglio di acque reflue domestiche, di acque reflue industriali, e/o di quelle meteoriche di dilavamento convogliate in reti fognarie, anche separate, e provenienti da agglomerato; </a:t>
            </a:r>
          </a:p>
        </p:txBody>
      </p:sp>
    </p:spTree>
    <p:extLst>
      <p:ext uri="{BB962C8B-B14F-4D97-AF65-F5344CB8AC3E}">
        <p14:creationId xmlns:p14="http://schemas.microsoft.com/office/powerpoint/2010/main" val="3032449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137: altre ipotesi di reato</a:t>
            </a:r>
          </a:p>
        </p:txBody>
      </p:sp>
      <p:sp>
        <p:nvSpPr>
          <p:cNvPr id="15363" name="Rectangle 3"/>
          <p:cNvSpPr>
            <a:spLocks noGrp="1" noChangeArrowheads="1"/>
          </p:cNvSpPr>
          <p:nvPr>
            <p:ph type="body" idx="1"/>
          </p:nvPr>
        </p:nvSpPr>
        <p:spPr/>
        <p:txBody>
          <a:bodyPr/>
          <a:lstStyle/>
          <a:p>
            <a:pPr algn="just" eaLnBrk="1" hangingPunct="1">
              <a:lnSpc>
                <a:spcPct val="90000"/>
              </a:lnSpc>
            </a:pPr>
            <a:r>
              <a:rPr lang="it-IT" altLang="it-IT" sz="2800"/>
              <a:t>Chiunque impedisce il controllo dell’autorità preposta. </a:t>
            </a:r>
          </a:p>
          <a:p>
            <a:pPr algn="just" eaLnBrk="1" hangingPunct="1">
              <a:lnSpc>
                <a:spcPct val="90000"/>
              </a:lnSpc>
            </a:pPr>
            <a:r>
              <a:rPr lang="it-IT" altLang="it-IT" sz="2800"/>
              <a:t>Chiunque non osservi le prescrizioni regionali imposte per raggiungere gli obiettivi di qualità delle acque. </a:t>
            </a:r>
          </a:p>
          <a:p>
            <a:pPr algn="just" eaLnBrk="1" hangingPunct="1">
              <a:lnSpc>
                <a:spcPct val="90000"/>
              </a:lnSpc>
            </a:pPr>
            <a:r>
              <a:rPr lang="it-IT" altLang="it-IT" sz="2800"/>
              <a:t>Chiunque non ottemperi le regole imposte dalla Regione per le acque di prima pioggia e di dilavamento. </a:t>
            </a:r>
          </a:p>
          <a:p>
            <a:pPr algn="just" eaLnBrk="1" hangingPunct="1">
              <a:lnSpc>
                <a:spcPct val="90000"/>
              </a:lnSpc>
            </a:pPr>
            <a:r>
              <a:rPr lang="it-IT" altLang="it-IT" sz="2800"/>
              <a:t>Chiunque esegua scarichi al suolo (espressamente vietati dall’art. 103).</a:t>
            </a:r>
          </a:p>
        </p:txBody>
      </p:sp>
    </p:spTree>
    <p:extLst>
      <p:ext uri="{BB962C8B-B14F-4D97-AF65-F5344CB8AC3E}">
        <p14:creationId xmlns:p14="http://schemas.microsoft.com/office/powerpoint/2010/main" val="2359060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normAutofit fontScale="90000"/>
          </a:bodyPr>
          <a:lstStyle/>
          <a:p>
            <a:pPr eaLnBrk="1" hangingPunct="1">
              <a:defRPr/>
            </a:pPr>
            <a:r>
              <a:rPr lang="it-IT" dirty="0">
                <a:solidFill>
                  <a:srgbClr val="FF0000"/>
                </a:solidFill>
                <a:effectLst>
                  <a:outerShdw blurRad="38100" dist="38100" dir="2700000" algn="tl">
                    <a:srgbClr val="000000">
                      <a:alpha val="43137"/>
                    </a:srgbClr>
                  </a:outerShdw>
                </a:effectLst>
              </a:rPr>
              <a:t>ART. 137: modalità di campionamento</a:t>
            </a:r>
          </a:p>
        </p:txBody>
      </p:sp>
      <p:sp>
        <p:nvSpPr>
          <p:cNvPr id="16387" name="Rectangle 3"/>
          <p:cNvSpPr>
            <a:spLocks noGrp="1" noChangeArrowheads="1"/>
          </p:cNvSpPr>
          <p:nvPr>
            <p:ph type="body" idx="1"/>
          </p:nvPr>
        </p:nvSpPr>
        <p:spPr/>
        <p:txBody>
          <a:bodyPr/>
          <a:lstStyle/>
          <a:p>
            <a:pPr algn="just" eaLnBrk="1" hangingPunct="1">
              <a:lnSpc>
                <a:spcPct val="90000"/>
              </a:lnSpc>
            </a:pPr>
            <a:r>
              <a:rPr lang="it-IT" altLang="it-IT" sz="2400"/>
              <a:t>Modalità tecnica mediante le quali la pubblica autorità (a mezzo di ARPA) procede alla verifica del rispetto dei limiti tabellari. </a:t>
            </a:r>
          </a:p>
          <a:p>
            <a:pPr algn="just" eaLnBrk="1" hangingPunct="1">
              <a:lnSpc>
                <a:spcPct val="90000"/>
              </a:lnSpc>
            </a:pPr>
            <a:r>
              <a:rPr lang="it-IT" altLang="it-IT" sz="2400"/>
              <a:t>D.Lgs 152/2006 e decreti ministeriali regolamentari disciplinano: punti di prelievo, modalità dei campionamenti, tempi, metodiche…</a:t>
            </a:r>
          </a:p>
          <a:p>
            <a:pPr algn="just" eaLnBrk="1" hangingPunct="1">
              <a:lnSpc>
                <a:spcPct val="90000"/>
              </a:lnSpc>
            </a:pPr>
            <a:r>
              <a:rPr lang="it-IT" altLang="it-IT" sz="2400"/>
              <a:t>Giurisprudenza: fa salvi tutti i campionamenti eseguiti in difformità delle normative tecniche, coerentemente con la legge che non prevede espresse previsioni di inutilizzabilità dei campionamenti effettuati irregolarmente, anzi, sono derogabili le norme tecniche per specifiche esigenze e purché le stesse siano espressamente indicate nel verbale. </a:t>
            </a:r>
          </a:p>
          <a:p>
            <a:pPr eaLnBrk="1" hangingPunct="1">
              <a:lnSpc>
                <a:spcPct val="90000"/>
              </a:lnSpc>
            </a:pPr>
            <a:endParaRPr lang="it-IT" altLang="it-IT" sz="2800"/>
          </a:p>
        </p:txBody>
      </p:sp>
    </p:spTree>
    <p:extLst>
      <p:ext uri="{BB962C8B-B14F-4D97-AF65-F5344CB8AC3E}">
        <p14:creationId xmlns:p14="http://schemas.microsoft.com/office/powerpoint/2010/main" val="2432554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260350"/>
            <a:ext cx="8229600" cy="1143000"/>
          </a:xfrm>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137: modalità di campionamento</a:t>
            </a:r>
          </a:p>
        </p:txBody>
      </p:sp>
      <p:sp>
        <p:nvSpPr>
          <p:cNvPr id="17411" name="Rectangle 3"/>
          <p:cNvSpPr>
            <a:spLocks noGrp="1" noChangeArrowheads="1"/>
          </p:cNvSpPr>
          <p:nvPr>
            <p:ph type="body" idx="1"/>
          </p:nvPr>
        </p:nvSpPr>
        <p:spPr/>
        <p:txBody>
          <a:bodyPr/>
          <a:lstStyle/>
          <a:p>
            <a:pPr algn="just" eaLnBrk="1" hangingPunct="1">
              <a:lnSpc>
                <a:spcPct val="90000"/>
              </a:lnSpc>
            </a:pPr>
            <a:r>
              <a:rPr lang="it-IT" altLang="it-IT" sz="2400"/>
              <a:t>«</a:t>
            </a:r>
            <a:r>
              <a:rPr lang="it-IT" altLang="it-IT" sz="2400" i="1"/>
              <a:t>La dedotta violazione delle regole da osservarsi in sede di campionamento, peraltro, non determina alcuna nullità delle operazioni effettuate, trattandosi eventualmente di irregolarità la cui incidenza sul risultato delle analisi deve necessariamente essere verificata in sede di accertamento di merito</a:t>
            </a:r>
            <a:r>
              <a:rPr lang="it-IT" altLang="it-IT" sz="2400"/>
              <a:t>» (Cass. 29.10.2010 n. 38402). </a:t>
            </a:r>
          </a:p>
          <a:p>
            <a:pPr algn="just" eaLnBrk="1" hangingPunct="1">
              <a:lnSpc>
                <a:spcPct val="90000"/>
              </a:lnSpc>
            </a:pPr>
            <a:endParaRPr lang="it-IT" altLang="it-IT" sz="2400"/>
          </a:p>
          <a:p>
            <a:pPr marL="1828800" lvl="4" indent="0" algn="just" eaLnBrk="1" hangingPunct="1">
              <a:lnSpc>
                <a:spcPct val="90000"/>
              </a:lnSpc>
              <a:buFontTx/>
              <a:buNone/>
            </a:pPr>
            <a:r>
              <a:rPr lang="it-IT" altLang="it-IT" sz="2400"/>
              <a:t>Il fatto che siano utilizzabili non esclude che le difformi (erronee) modalità di campionamento possano incidere sulla </a:t>
            </a:r>
            <a:r>
              <a:rPr lang="it-IT" altLang="it-IT" sz="2400" b="1"/>
              <a:t>attendibilità del risultato </a:t>
            </a:r>
            <a:r>
              <a:rPr lang="it-IT" altLang="it-IT" sz="2400"/>
              <a:t>– mancata prova del superamento dei limiti tabellari – prova oltre ogni ragionevole dubbio. </a:t>
            </a:r>
          </a:p>
          <a:p>
            <a:pPr marL="1828800" lvl="4" indent="0" algn="just" eaLnBrk="1" hangingPunct="1">
              <a:lnSpc>
                <a:spcPct val="90000"/>
              </a:lnSpc>
              <a:buFontTx/>
              <a:buNone/>
            </a:pPr>
            <a:endParaRPr lang="it-IT" altLang="it-IT" sz="2400"/>
          </a:p>
        </p:txBody>
      </p:sp>
      <p:sp>
        <p:nvSpPr>
          <p:cNvPr id="2" name="Freccia a destra 1"/>
          <p:cNvSpPr/>
          <p:nvPr/>
        </p:nvSpPr>
        <p:spPr>
          <a:xfrm>
            <a:off x="684213" y="3933825"/>
            <a:ext cx="1511300" cy="574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21945415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0825" y="1773238"/>
            <a:ext cx="8229600" cy="1143000"/>
          </a:xfrm>
        </p:spPr>
        <p:txBody>
          <a:bodyPr/>
          <a:lstStyle/>
          <a:p>
            <a:pPr eaLnBrk="1" hangingPunct="1">
              <a:defRPr/>
            </a:pPr>
            <a:r>
              <a:rPr lang="it-IT" sz="3600" b="1" dirty="0">
                <a:solidFill>
                  <a:srgbClr val="FF0000"/>
                </a:solidFill>
                <a:effectLst>
                  <a:outerShdw blurRad="38100" dist="38100" dir="2700000" algn="tl">
                    <a:srgbClr val="000000">
                      <a:alpha val="43137"/>
                    </a:srgbClr>
                  </a:outerShdw>
                </a:effectLst>
              </a:rPr>
              <a:t>PARTE QUARTA</a:t>
            </a:r>
            <a:r>
              <a:rPr lang="it-IT" sz="3600" dirty="0">
                <a:solidFill>
                  <a:srgbClr val="FF0000"/>
                </a:solidFill>
                <a:effectLst>
                  <a:outerShdw blurRad="38100" dist="38100" dir="2700000" algn="tl">
                    <a:srgbClr val="000000">
                      <a:alpha val="43137"/>
                    </a:srgbClr>
                  </a:outerShdw>
                </a:effectLst>
              </a:rPr>
              <a:t> </a:t>
            </a:r>
            <a:br>
              <a:rPr lang="it-IT" sz="3600" dirty="0"/>
            </a:br>
            <a:r>
              <a:rPr lang="it-IT" sz="3200" dirty="0">
                <a:effectLst>
                  <a:outerShdw blurRad="38100" dist="38100" dir="2700000" algn="tl">
                    <a:srgbClr val="000000">
                      <a:alpha val="43137"/>
                    </a:srgbClr>
                  </a:outerShdw>
                </a:effectLst>
              </a:rPr>
              <a:t>NORME IN MATERIA DI GESTIONE DEI </a:t>
            </a:r>
            <a:r>
              <a:rPr lang="it-IT" sz="3200" dirty="0">
                <a:solidFill>
                  <a:srgbClr val="FF0000"/>
                </a:solidFill>
                <a:effectLst>
                  <a:outerShdw blurRad="38100" dist="38100" dir="2700000" algn="tl">
                    <a:srgbClr val="000000">
                      <a:alpha val="43137"/>
                    </a:srgbClr>
                  </a:outerShdw>
                </a:effectLst>
              </a:rPr>
              <a:t>RIFIUTI</a:t>
            </a:r>
            <a:r>
              <a:rPr lang="it-IT" sz="3200" dirty="0">
                <a:effectLst>
                  <a:outerShdw blurRad="38100" dist="38100" dir="2700000" algn="tl">
                    <a:srgbClr val="000000">
                      <a:alpha val="43137"/>
                    </a:srgbClr>
                  </a:outerShdw>
                </a:effectLst>
              </a:rPr>
              <a:t> E DI BONIFICA DEI </a:t>
            </a:r>
            <a:r>
              <a:rPr lang="it-IT" sz="3200" dirty="0">
                <a:solidFill>
                  <a:srgbClr val="FF0000"/>
                </a:solidFill>
                <a:effectLst>
                  <a:outerShdw blurRad="38100" dist="38100" dir="2700000" algn="tl">
                    <a:srgbClr val="000000">
                      <a:alpha val="43137"/>
                    </a:srgbClr>
                  </a:outerShdw>
                </a:effectLst>
              </a:rPr>
              <a:t>SITI INQUINATI </a:t>
            </a:r>
          </a:p>
        </p:txBody>
      </p:sp>
      <p:sp>
        <p:nvSpPr>
          <p:cNvPr id="18435" name="Rectangle 3"/>
          <p:cNvSpPr>
            <a:spLocks noGrp="1" noChangeArrowheads="1"/>
          </p:cNvSpPr>
          <p:nvPr>
            <p:ph type="body" idx="1"/>
          </p:nvPr>
        </p:nvSpPr>
        <p:spPr>
          <a:xfrm>
            <a:off x="323850" y="2205038"/>
            <a:ext cx="8229600" cy="3633787"/>
          </a:xfrm>
        </p:spPr>
        <p:txBody>
          <a:bodyPr/>
          <a:lstStyle/>
          <a:p>
            <a:pPr marL="0" indent="0" eaLnBrk="1" hangingPunct="1">
              <a:lnSpc>
                <a:spcPct val="90000"/>
              </a:lnSpc>
              <a:buFontTx/>
              <a:buNone/>
            </a:pPr>
            <a:endParaRPr lang="it-IT" altLang="it-IT" sz="2800"/>
          </a:p>
        </p:txBody>
      </p:sp>
    </p:spTree>
    <p:extLst>
      <p:ext uri="{BB962C8B-B14F-4D97-AF65-F5344CB8AC3E}">
        <p14:creationId xmlns:p14="http://schemas.microsoft.com/office/powerpoint/2010/main" val="31014171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765175"/>
            <a:ext cx="8229600" cy="1143000"/>
          </a:xfrm>
        </p:spPr>
        <p:txBody>
          <a:bodyPr/>
          <a:lstStyle/>
          <a:p>
            <a:pPr eaLnBrk="1" hangingPunct="1">
              <a:defRPr/>
            </a:pPr>
            <a:r>
              <a:rPr lang="it-IT" sz="3600" dirty="0">
                <a:solidFill>
                  <a:srgbClr val="FF0000"/>
                </a:solidFill>
                <a:effectLst>
                  <a:outerShdw blurRad="38100" dist="38100" dir="2700000" algn="tl">
                    <a:srgbClr val="000000">
                      <a:alpha val="43137"/>
                    </a:srgbClr>
                  </a:outerShdw>
                </a:effectLst>
              </a:rPr>
              <a:t>ART. 256 co. 1: gestione abusiva di rifiuti </a:t>
            </a:r>
            <a:endParaRPr lang="it-IT" sz="36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468313" y="2205038"/>
            <a:ext cx="8229600" cy="3633787"/>
          </a:xfrm>
        </p:spPr>
        <p:txBody>
          <a:bodyPr/>
          <a:lstStyle/>
          <a:p>
            <a:pPr algn="just" eaLnBrk="1" hangingPunct="1">
              <a:lnSpc>
                <a:spcPct val="90000"/>
              </a:lnSpc>
              <a:defRPr/>
            </a:pPr>
            <a:r>
              <a:rPr lang="it-IT" sz="2800" b="1" dirty="0">
                <a:effectLst>
                  <a:outerShdw blurRad="38100" dist="38100" dir="2700000" algn="tl">
                    <a:srgbClr val="000000">
                      <a:alpha val="43137"/>
                    </a:srgbClr>
                  </a:outerShdw>
                </a:effectLst>
              </a:rPr>
              <a:t>ART. 256 co. 1</a:t>
            </a:r>
            <a:r>
              <a:rPr lang="it-IT" sz="2800" dirty="0">
                <a:effectLst>
                  <a:outerShdw blurRad="38100" dist="38100" dir="2700000" algn="tl">
                    <a:srgbClr val="000000">
                      <a:alpha val="43137"/>
                    </a:srgbClr>
                  </a:outerShdw>
                </a:effectLst>
              </a:rPr>
              <a:t>:</a:t>
            </a:r>
          </a:p>
          <a:p>
            <a:pPr algn="just" eaLnBrk="1" hangingPunct="1">
              <a:lnSpc>
                <a:spcPct val="90000"/>
              </a:lnSpc>
              <a:buFontTx/>
              <a:buNone/>
              <a:defRPr/>
            </a:pPr>
            <a:r>
              <a:rPr lang="it-IT" sz="2800" dirty="0"/>
              <a:t>	- CHIUNQUE EFFETTUA ATTIVITÀ DI </a:t>
            </a:r>
            <a:r>
              <a:rPr lang="it-IT" sz="2800" dirty="0">
                <a:effectLst>
                  <a:outerShdw blurRad="38100" dist="38100" dir="2700000" algn="tl">
                    <a:srgbClr val="000000">
                      <a:alpha val="43137"/>
                    </a:srgbClr>
                  </a:outerShdw>
                </a:effectLst>
              </a:rPr>
              <a:t>RACCOLTA, TRASPORTO, RECUPERO, SMALTIMENTO, COMMERCIO ED INTERMEDIAZIONE DI RIFIUTI </a:t>
            </a:r>
            <a:r>
              <a:rPr lang="it-IT" sz="2800" dirty="0"/>
              <a:t>SENZA LA PRESCRITTA AUTORIZZAZIONE, pena arresto da 3 mesi a 1 anno </a:t>
            </a:r>
            <a:r>
              <a:rPr lang="it-IT" sz="2800" b="1" u="sng" dirty="0">
                <a:effectLst>
                  <a:outerShdw blurRad="38100" dist="38100" dir="2700000" algn="tl">
                    <a:srgbClr val="000000">
                      <a:alpha val="43137"/>
                    </a:srgbClr>
                  </a:outerShdw>
                </a:effectLst>
              </a:rPr>
              <a:t>o</a:t>
            </a:r>
            <a:r>
              <a:rPr lang="it-IT" sz="2800" dirty="0"/>
              <a:t> ammenda da 2.600 a </a:t>
            </a:r>
            <a:r>
              <a:rPr lang="it-IT" sz="2400" dirty="0"/>
              <a:t>26.000 euro. </a:t>
            </a:r>
          </a:p>
          <a:p>
            <a:pPr algn="just" eaLnBrk="1" hangingPunct="1">
              <a:lnSpc>
                <a:spcPct val="90000"/>
              </a:lnSpc>
              <a:buFontTx/>
              <a:buNone/>
              <a:defRPr/>
            </a:pPr>
            <a:endParaRPr lang="it-IT" sz="2400" dirty="0"/>
          </a:p>
          <a:p>
            <a:pPr algn="just" eaLnBrk="1" hangingPunct="1">
              <a:lnSpc>
                <a:spcPct val="90000"/>
              </a:lnSpc>
              <a:buFontTx/>
              <a:buNone/>
              <a:defRPr/>
            </a:pPr>
            <a:r>
              <a:rPr lang="it-IT" sz="2400" dirty="0"/>
              <a:t>Pena più grave se i rifiuti sono classificati come </a:t>
            </a:r>
            <a:r>
              <a:rPr lang="it-IT" sz="2400" i="1" dirty="0">
                <a:effectLst>
                  <a:outerShdw blurRad="38100" dist="38100" dir="2700000" algn="tl">
                    <a:srgbClr val="000000">
                      <a:alpha val="43137"/>
                    </a:srgbClr>
                  </a:outerShdw>
                </a:effectLst>
              </a:rPr>
              <a:t>pericolosi</a:t>
            </a:r>
            <a:r>
              <a:rPr lang="it-IT" sz="2400" dirty="0">
                <a:effectLst>
                  <a:outerShdw blurRad="38100" dist="38100" dir="2700000" algn="tl">
                    <a:srgbClr val="000000">
                      <a:alpha val="43137"/>
                    </a:srgbClr>
                  </a:outerShdw>
                </a:effectLst>
              </a:rPr>
              <a:t> </a:t>
            </a:r>
            <a:r>
              <a:rPr lang="it-IT" sz="2400" dirty="0"/>
              <a:t>(da 6 mesi a 2 anni </a:t>
            </a:r>
            <a:r>
              <a:rPr lang="it-IT" sz="2400" b="1" u="sng" dirty="0">
                <a:effectLst>
                  <a:outerShdw blurRad="38100" dist="38100" dir="2700000" algn="tl">
                    <a:srgbClr val="000000">
                      <a:alpha val="43137"/>
                    </a:srgbClr>
                  </a:outerShdw>
                </a:effectLst>
              </a:rPr>
              <a:t>e</a:t>
            </a:r>
            <a:r>
              <a:rPr lang="it-IT" sz="2400" dirty="0"/>
              <a:t> da 2.600 a 26.000 euro.). </a:t>
            </a:r>
          </a:p>
        </p:txBody>
      </p:sp>
    </p:spTree>
    <p:extLst>
      <p:ext uri="{BB962C8B-B14F-4D97-AF65-F5344CB8AC3E}">
        <p14:creationId xmlns:p14="http://schemas.microsoft.com/office/powerpoint/2010/main" val="35415483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765175"/>
            <a:ext cx="8229600" cy="1143000"/>
          </a:xfrm>
        </p:spPr>
        <p:txBody>
          <a:bodyPr/>
          <a:lstStyle/>
          <a:p>
            <a:pPr eaLnBrk="1" hangingPunct="1">
              <a:defRPr/>
            </a:pPr>
            <a:r>
              <a:rPr lang="it-IT" sz="3600" dirty="0">
                <a:solidFill>
                  <a:srgbClr val="FF0000"/>
                </a:solidFill>
                <a:effectLst>
                  <a:outerShdw blurRad="38100" dist="38100" dir="2700000" algn="tl">
                    <a:srgbClr val="000000">
                      <a:alpha val="43137"/>
                    </a:srgbClr>
                  </a:outerShdw>
                </a:effectLst>
              </a:rPr>
              <a:t>ART. 256 co. 1: gestione abusiva di rifiuti </a:t>
            </a:r>
            <a:endParaRPr lang="it-IT" sz="3600" b="1" dirty="0">
              <a:solidFill>
                <a:srgbClr val="FF0000"/>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468313" y="2492375"/>
            <a:ext cx="8229600" cy="3633788"/>
          </a:xfrm>
        </p:spPr>
        <p:txBody>
          <a:bodyPr/>
          <a:lstStyle/>
          <a:p>
            <a:pPr algn="just" eaLnBrk="1" hangingPunct="1">
              <a:lnSpc>
                <a:spcPct val="90000"/>
              </a:lnSpc>
              <a:defRPr/>
            </a:pPr>
            <a:r>
              <a:rPr lang="it-IT" sz="2400" dirty="0">
                <a:effectLst>
                  <a:outerShdw blurRad="38100" dist="38100" dir="2700000" algn="tl">
                    <a:srgbClr val="000000">
                      <a:alpha val="43137"/>
                    </a:srgbClr>
                  </a:outerShdw>
                </a:effectLst>
              </a:rPr>
              <a:t>Raccolta</a:t>
            </a:r>
            <a:r>
              <a:rPr lang="it-IT" sz="2400" b="1" dirty="0">
                <a:effectLst>
                  <a:outerShdw blurRad="38100" dist="38100" dir="2700000" algn="tl">
                    <a:srgbClr val="000000">
                      <a:alpha val="43137"/>
                    </a:srgbClr>
                  </a:outerShdw>
                </a:effectLst>
              </a:rPr>
              <a:t>: </a:t>
            </a:r>
            <a:r>
              <a:rPr lang="it-IT" sz="2400" dirty="0"/>
              <a:t>prelievo dei rifiuti, compresa la cernita preliminare e il deposito</a:t>
            </a:r>
          </a:p>
          <a:p>
            <a:pPr algn="just" eaLnBrk="1" hangingPunct="1">
              <a:lnSpc>
                <a:spcPct val="90000"/>
              </a:lnSpc>
              <a:defRPr/>
            </a:pPr>
            <a:r>
              <a:rPr lang="it-IT" sz="2400" dirty="0">
                <a:effectLst>
                  <a:outerShdw blurRad="38100" dist="38100" dir="2700000" algn="tl">
                    <a:srgbClr val="000000">
                      <a:alpha val="43137"/>
                    </a:srgbClr>
                  </a:outerShdw>
                </a:effectLst>
              </a:rPr>
              <a:t>Trasporto:</a:t>
            </a:r>
            <a:r>
              <a:rPr lang="it-IT" sz="2400" dirty="0"/>
              <a:t> movimentazione da un luogo all’altro. Non è richiesto che i rifiuti siano anche scaricati. </a:t>
            </a:r>
            <a:endParaRPr lang="it-IT" sz="2400" dirty="0">
              <a:effectLst>
                <a:outerShdw blurRad="38100" dist="38100" dir="2700000" algn="tl">
                  <a:srgbClr val="000000">
                    <a:alpha val="43137"/>
                  </a:srgbClr>
                </a:outerShdw>
              </a:effectLst>
            </a:endParaRPr>
          </a:p>
          <a:p>
            <a:pPr algn="just" eaLnBrk="1" hangingPunct="1">
              <a:lnSpc>
                <a:spcPct val="90000"/>
              </a:lnSpc>
              <a:defRPr/>
            </a:pPr>
            <a:r>
              <a:rPr lang="it-IT" sz="2400" dirty="0">
                <a:effectLst>
                  <a:outerShdw blurRad="38100" dist="38100" dir="2700000" algn="tl">
                    <a:srgbClr val="000000">
                      <a:alpha val="43137"/>
                    </a:srgbClr>
                  </a:outerShdw>
                </a:effectLst>
              </a:rPr>
              <a:t>Smaltimento e Recupero: </a:t>
            </a:r>
            <a:r>
              <a:rPr lang="it-IT" sz="2400" dirty="0"/>
              <a:t>operazione il cui risultato principale è permettere ai rifiuti di svolgere un ruolo utile. </a:t>
            </a:r>
            <a:endParaRPr lang="it-IT" sz="2400" dirty="0">
              <a:effectLst>
                <a:outerShdw blurRad="38100" dist="38100" dir="2700000" algn="tl">
                  <a:srgbClr val="000000">
                    <a:alpha val="43137"/>
                  </a:srgbClr>
                </a:outerShdw>
              </a:effectLst>
            </a:endParaRPr>
          </a:p>
          <a:p>
            <a:pPr algn="just" eaLnBrk="1" hangingPunct="1">
              <a:lnSpc>
                <a:spcPct val="90000"/>
              </a:lnSpc>
              <a:defRPr/>
            </a:pPr>
            <a:r>
              <a:rPr lang="it-IT" sz="2400" dirty="0">
                <a:effectLst>
                  <a:outerShdw blurRad="38100" dist="38100" dir="2700000" algn="tl">
                    <a:srgbClr val="000000">
                      <a:alpha val="43137"/>
                    </a:srgbClr>
                  </a:outerShdw>
                </a:effectLst>
              </a:rPr>
              <a:t>Commercio e intermediazione: </a:t>
            </a:r>
            <a:r>
              <a:rPr lang="it-IT" sz="2400" dirty="0"/>
              <a:t>acquisto e rivendita dei rifiuti, intermediazione per il recupero. </a:t>
            </a:r>
            <a:endParaRPr lang="it-IT"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030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1: gestione abusiva di rifiuti </a:t>
            </a:r>
          </a:p>
        </p:txBody>
      </p:sp>
      <p:sp>
        <p:nvSpPr>
          <p:cNvPr id="21507" name="Rectangle 3"/>
          <p:cNvSpPr>
            <a:spLocks noGrp="1" noChangeArrowheads="1"/>
          </p:cNvSpPr>
          <p:nvPr>
            <p:ph type="body" idx="1"/>
          </p:nvPr>
        </p:nvSpPr>
        <p:spPr/>
        <p:txBody>
          <a:bodyPr/>
          <a:lstStyle/>
          <a:p>
            <a:pPr algn="just" eaLnBrk="1" hangingPunct="1"/>
            <a:r>
              <a:rPr lang="it-IT" altLang="it-IT" i="1"/>
              <a:t>Reato di pericolo presunto</a:t>
            </a:r>
            <a:r>
              <a:rPr lang="it-IT" altLang="it-IT"/>
              <a:t>;</a:t>
            </a:r>
          </a:p>
          <a:p>
            <a:pPr algn="just" eaLnBrk="1" hangingPunct="1"/>
            <a:r>
              <a:rPr lang="it-IT" altLang="it-IT" i="1"/>
              <a:t>Reato tipicamente formale</a:t>
            </a:r>
            <a:r>
              <a:rPr lang="it-IT" altLang="it-IT"/>
              <a:t>, di mera condotta, attività in assenza di autorizzazione; </a:t>
            </a:r>
          </a:p>
          <a:p>
            <a:pPr lvl="1" algn="just" eaLnBrk="1" hangingPunct="1"/>
            <a:r>
              <a:rPr lang="it-IT" altLang="it-IT" i="1"/>
              <a:t>Autorizzazione</a:t>
            </a:r>
            <a:r>
              <a:rPr lang="it-IT" altLang="it-IT"/>
              <a:t>: sempre espressa (no silenzio assenso), in forma scritta, specifica (con esatta indicazione dell’attività autorizzata – non è possibile una lettura estensiva) </a:t>
            </a:r>
          </a:p>
        </p:txBody>
      </p:sp>
    </p:spTree>
    <p:extLst>
      <p:ext uri="{BB962C8B-B14F-4D97-AF65-F5344CB8AC3E}">
        <p14:creationId xmlns:p14="http://schemas.microsoft.com/office/powerpoint/2010/main" val="18586910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1: gestione abusiva di rifiuti </a:t>
            </a:r>
          </a:p>
        </p:txBody>
      </p:sp>
      <p:sp>
        <p:nvSpPr>
          <p:cNvPr id="22531" name="Rectangle 3"/>
          <p:cNvSpPr>
            <a:spLocks noGrp="1" noChangeArrowheads="1"/>
          </p:cNvSpPr>
          <p:nvPr>
            <p:ph type="body" idx="1"/>
          </p:nvPr>
        </p:nvSpPr>
        <p:spPr/>
        <p:txBody>
          <a:bodyPr/>
          <a:lstStyle/>
          <a:p>
            <a:pPr algn="just" eaLnBrk="1" hangingPunct="1"/>
            <a:r>
              <a:rPr lang="it-IT" altLang="it-IT" sz="2400" i="1"/>
              <a:t>Reato comune</a:t>
            </a:r>
            <a:r>
              <a:rPr lang="it-IT" altLang="it-IT" sz="2400"/>
              <a:t>: in dottrina si sostiene che in realtà sia un reato proprio, per il tipo di attività che presuppone una gestione abusiva. L’attività punita è quella svolta in assenza di autorizzazioni e quindi il soggetto attivo può essere chi sarebbe in grado di ottenere le autorizzazioni che, sulla base della disciplina amministrativa del D.Lgs 152/2006, non può che essere un soggetto dotato di una seppur minima struttura di tipo imprenditoriale (v. Amendola) – iscrizione Albo nazionale gestori ambientali (art. 212) per svolgere attività di «gestione» – presuppone organizzazione aziendale.  </a:t>
            </a:r>
          </a:p>
        </p:txBody>
      </p:sp>
    </p:spTree>
    <p:extLst>
      <p:ext uri="{BB962C8B-B14F-4D97-AF65-F5344CB8AC3E}">
        <p14:creationId xmlns:p14="http://schemas.microsoft.com/office/powerpoint/2010/main" val="14759531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a:p>
          <a:p>
            <a:pPr algn="just" eaLnBrk="1" hangingPunct="1">
              <a:defRPr/>
            </a:pPr>
            <a:r>
              <a:rPr lang="it-IT" altLang="it-IT" dirty="0"/>
              <a:t>Le pene di cui al comma 1 si applicano ai titolari di imprese ed ai responsabili di enti </a:t>
            </a:r>
            <a:r>
              <a:rPr lang="it-IT" altLang="it-IT" dirty="0">
                <a:effectLst>
                  <a:outerShdw blurRad="38100" dist="38100" dir="2700000" algn="tl">
                    <a:srgbClr val="000000">
                      <a:alpha val="43137"/>
                    </a:srgbClr>
                  </a:outerShdw>
                </a:effectLst>
              </a:rPr>
              <a:t>che abbandonano o depositano in modo incontrollato i rifiuti o li immettono nelle acque superficiali o sotterranee. </a:t>
            </a:r>
          </a:p>
          <a:p>
            <a:pPr marL="0" indent="0" eaLnBrk="1" hangingPunct="1">
              <a:buFontTx/>
              <a:buNone/>
              <a:defRPr/>
            </a:pPr>
            <a:endParaRPr lang="it-IT" altLang="it-IT" dirty="0"/>
          </a:p>
        </p:txBody>
      </p:sp>
    </p:spTree>
    <p:extLst>
      <p:ext uri="{BB962C8B-B14F-4D97-AF65-F5344CB8AC3E}">
        <p14:creationId xmlns:p14="http://schemas.microsoft.com/office/powerpoint/2010/main" val="306859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74042"/>
          </a:xfrm>
        </p:spPr>
        <p:txBody>
          <a:bodyPr>
            <a:normAutofit fontScale="90000"/>
          </a:bodyPr>
          <a:lstStyle/>
          <a:p>
            <a:r>
              <a:rPr lang="it-IT" dirty="0">
                <a:solidFill>
                  <a:srgbClr val="FF0000"/>
                </a:solidFill>
                <a:effectLst>
                  <a:outerShdw blurRad="38100" dist="38100" dir="2700000" algn="tl">
                    <a:srgbClr val="000000">
                      <a:alpha val="43137"/>
                    </a:srgbClr>
                  </a:outerShdw>
                </a:effectLst>
              </a:rPr>
              <a:t>Esempio matrice del rischio </a:t>
            </a:r>
          </a:p>
        </p:txBody>
      </p:sp>
      <p:pic>
        <p:nvPicPr>
          <p:cNvPr id="4" name="Segnaposto contenuto 3" descr="https://encrypted-tbn3.gstatic.com/images?q=tbn:ANd9GcQqr7p3rRwiHJmqYc8aG7ltFjOHbNjvGdTqTSjoKg8M-bqS5VG9Y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68" y="692696"/>
            <a:ext cx="7848872" cy="2520280"/>
          </a:xfrm>
          <a:prstGeom prst="rect">
            <a:avLst/>
          </a:prstGeom>
          <a:noFill/>
          <a:ln>
            <a:noFill/>
          </a:ln>
        </p:spPr>
      </p:pic>
      <p:sp>
        <p:nvSpPr>
          <p:cNvPr id="6" name="CasellaDiTesto 5"/>
          <p:cNvSpPr txBox="1"/>
          <p:nvPr/>
        </p:nvSpPr>
        <p:spPr>
          <a:xfrm>
            <a:off x="611560" y="3356992"/>
            <a:ext cx="8280920" cy="3046988"/>
          </a:xfrm>
          <a:prstGeom prst="rect">
            <a:avLst/>
          </a:prstGeom>
          <a:noFill/>
        </p:spPr>
        <p:txBody>
          <a:bodyPr wrap="square" rtlCol="0">
            <a:spAutoFit/>
          </a:bodyPr>
          <a:lstStyle/>
          <a:p>
            <a:pPr algn="just"/>
            <a:r>
              <a:rPr lang="it-IT" sz="1600" b="1" dirty="0"/>
              <a:t>Irrilevante:</a:t>
            </a:r>
            <a:r>
              <a:rPr lang="it-IT" sz="1600" dirty="0"/>
              <a:t> Nessuna azione e documentazione è richiesta.</a:t>
            </a:r>
          </a:p>
          <a:p>
            <a:pPr algn="just"/>
            <a:r>
              <a:rPr lang="it-IT" sz="1600" b="1" dirty="0"/>
              <a:t>Tollerabile:</a:t>
            </a:r>
            <a:r>
              <a:rPr lang="it-IT" sz="1600" dirty="0"/>
              <a:t> Non sono richieste ulteriori azioni di controllo. Si possono ricercare miglioramenti che non comportino l'impiego di risorse significative. Il monitoraggio è richiesto per garantire che i controlli siano mantenuti.</a:t>
            </a:r>
          </a:p>
          <a:p>
            <a:pPr algn="just"/>
            <a:r>
              <a:rPr lang="it-IT" sz="1600" b="1" dirty="0"/>
              <a:t>Moderato:</a:t>
            </a:r>
            <a:r>
              <a:rPr lang="it-IT" sz="1600" dirty="0"/>
              <a:t> Sforzi devono essere fatti per ridurre il rischio valutando nel contempo i costi della prevenzione. Misure per ridurre il rischio dovrebbero essere effettuate in un tempo determinato. Dove il rischio moderato è associato a conseguenze estremamente dannose, un'ulteriore stima è richiesta per stabilire più precisamente la probabilità di accadimento come base per fissare le necessarie azioni di controllo da intraprendere.</a:t>
            </a:r>
          </a:p>
          <a:p>
            <a:pPr algn="just"/>
            <a:r>
              <a:rPr lang="it-IT" sz="1600" b="1" dirty="0"/>
              <a:t>Effettivo:</a:t>
            </a:r>
            <a:r>
              <a:rPr lang="it-IT" sz="1600" dirty="0"/>
              <a:t> Devono essere impegnate con urgenza le risorse necessarie al fine di ridurre il rischio.</a:t>
            </a:r>
          </a:p>
          <a:p>
            <a:pPr algn="just"/>
            <a:r>
              <a:rPr lang="it-IT" sz="1600" b="1" dirty="0"/>
              <a:t>Intollerabile:</a:t>
            </a:r>
            <a:r>
              <a:rPr lang="it-IT" sz="1600" dirty="0"/>
              <a:t> Se non è possibile ridurre il rischio anche con l'impiego di risorse elevate, il lavoro deve essere proibito.</a:t>
            </a:r>
          </a:p>
        </p:txBody>
      </p:sp>
    </p:spTree>
    <p:extLst>
      <p:ext uri="{BB962C8B-B14F-4D97-AF65-F5344CB8AC3E}">
        <p14:creationId xmlns:p14="http://schemas.microsoft.com/office/powerpoint/2010/main" val="2085124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a:p>
          <a:p>
            <a:pPr algn="just" eaLnBrk="1" hangingPunct="1">
              <a:defRPr/>
            </a:pPr>
            <a:r>
              <a:rPr lang="it-IT" altLang="it-IT" sz="2800" dirty="0">
                <a:effectLst>
                  <a:outerShdw blurRad="38100" dist="38100" dir="2700000" algn="tl">
                    <a:srgbClr val="000000">
                      <a:alpha val="43137"/>
                    </a:srgbClr>
                  </a:outerShdw>
                </a:effectLst>
              </a:rPr>
              <a:t>Abbandono</a:t>
            </a:r>
            <a:r>
              <a:rPr lang="it-IT" altLang="it-IT" sz="2800" dirty="0"/>
              <a:t>: scarico sporadico, disorganizzato, connotato dall’assenza di sistematicità, ma definitivo;</a:t>
            </a:r>
            <a:endParaRPr lang="it-IT" altLang="it-IT" sz="2800" dirty="0">
              <a:effectLst>
                <a:outerShdw blurRad="38100" dist="38100" dir="2700000" algn="tl">
                  <a:srgbClr val="000000">
                    <a:alpha val="43137"/>
                  </a:srgbClr>
                </a:outerShdw>
              </a:effectLst>
            </a:endParaRPr>
          </a:p>
          <a:p>
            <a:pPr algn="just" eaLnBrk="1" hangingPunct="1">
              <a:defRPr/>
            </a:pPr>
            <a:r>
              <a:rPr lang="it-IT" altLang="it-IT" sz="2800" dirty="0">
                <a:effectLst>
                  <a:outerShdw blurRad="38100" dist="38100" dir="2700000" algn="tl">
                    <a:srgbClr val="000000">
                      <a:alpha val="43137"/>
                    </a:srgbClr>
                  </a:outerShdw>
                </a:effectLst>
              </a:rPr>
              <a:t>Deposito incontrollato: </a:t>
            </a:r>
            <a:r>
              <a:rPr lang="it-IT" altLang="it-IT" sz="2800" dirty="0"/>
              <a:t>attività di scarico temporanea, che presuppone un utilizzo successivo. Accumulo provvisorio, senza alcun criterio di sistemazione o separazione. </a:t>
            </a:r>
          </a:p>
          <a:p>
            <a:pPr algn="just" eaLnBrk="1" hangingPunct="1">
              <a:defRPr/>
            </a:pPr>
            <a:r>
              <a:rPr lang="it-IT" altLang="it-IT" sz="2800" dirty="0"/>
              <a:t> </a:t>
            </a:r>
            <a:r>
              <a:rPr lang="it-IT" altLang="it-IT" sz="2800" dirty="0">
                <a:effectLst>
                  <a:outerShdw blurRad="38100" dist="38100" dir="2700000" algn="tl">
                    <a:srgbClr val="000000">
                      <a:alpha val="43137"/>
                    </a:srgbClr>
                  </a:outerShdw>
                </a:effectLst>
              </a:rPr>
              <a:t>Immissione: </a:t>
            </a:r>
            <a:r>
              <a:rPr lang="it-IT" altLang="it-IT" sz="2800" dirty="0"/>
              <a:t>rilascio episodico di rifiuti in acque superficiali o sotterranee di rifiuti liquidi o solidi. </a:t>
            </a:r>
            <a:endParaRPr lang="it-IT" altLang="it-IT"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798522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a:effectLst>
                <a:outerShdw blurRad="38100" dist="38100" dir="2700000" algn="tl">
                  <a:srgbClr val="000000">
                    <a:alpha val="43137"/>
                  </a:srgbClr>
                </a:outerShdw>
              </a:effectLst>
            </a:endParaRPr>
          </a:p>
          <a:p>
            <a:pPr algn="just" eaLnBrk="1" hangingPunct="1">
              <a:defRPr/>
            </a:pPr>
            <a:r>
              <a:rPr lang="it-IT" altLang="it-IT" dirty="0">
                <a:effectLst>
                  <a:outerShdw blurRad="38100" dist="38100" dir="2700000" algn="tl">
                    <a:srgbClr val="000000">
                      <a:alpha val="43137"/>
                    </a:srgbClr>
                  </a:outerShdw>
                </a:effectLst>
              </a:rPr>
              <a:t>Soggetto attivo: </a:t>
            </a:r>
            <a:r>
              <a:rPr lang="it-IT" altLang="it-IT" dirty="0"/>
              <a:t>titolare di un’impresa o responsabile di un ente. Qualsiasi impresa o ente, non solo quelli che esercitano attività nel campo dei rifiuti. </a:t>
            </a:r>
          </a:p>
          <a:p>
            <a:pPr lvl="1" algn="just" eaLnBrk="1" hangingPunct="1">
              <a:defRPr/>
            </a:pPr>
            <a:r>
              <a:rPr lang="it-IT" altLang="it-IT" dirty="0"/>
              <a:t>Se la stessa condotta è commessa da un privato, si applica la sanzione amministrativa (art. 255)</a:t>
            </a:r>
          </a:p>
        </p:txBody>
      </p:sp>
    </p:spTree>
    <p:extLst>
      <p:ext uri="{BB962C8B-B14F-4D97-AF65-F5344CB8AC3E}">
        <p14:creationId xmlns:p14="http://schemas.microsoft.com/office/powerpoint/2010/main" val="16754587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p:txBody>
          <a:bodyPr/>
          <a:lstStyle/>
          <a:p>
            <a:pPr eaLnBrk="1" hangingPunct="1">
              <a:defRPr/>
            </a:pPr>
            <a:endParaRPr lang="it-IT" altLang="it-IT" dirty="0">
              <a:effectLst>
                <a:outerShdw blurRad="38100" dist="38100" dir="2700000" algn="tl">
                  <a:srgbClr val="000000">
                    <a:alpha val="43137"/>
                  </a:srgbClr>
                </a:outerShdw>
              </a:effectLst>
            </a:endParaRPr>
          </a:p>
          <a:p>
            <a:pPr algn="just" eaLnBrk="1" hangingPunct="1">
              <a:defRPr/>
            </a:pPr>
            <a:r>
              <a:rPr lang="it-IT" altLang="it-IT" dirty="0">
                <a:effectLst>
                  <a:outerShdw blurRad="38100" dist="38100" dir="2700000" algn="tl">
                    <a:srgbClr val="000000">
                      <a:alpha val="43137"/>
                    </a:srgbClr>
                  </a:outerShdw>
                </a:effectLst>
              </a:rPr>
              <a:t>Concorso di persone: </a:t>
            </a:r>
            <a:r>
              <a:rPr lang="it-IT" altLang="it-IT" dirty="0"/>
              <a:t>proprietario del terreno su cui i rifiuti vengono abbandonati?</a:t>
            </a:r>
          </a:p>
          <a:p>
            <a:pPr lvl="1" algn="just" eaLnBrk="1" hangingPunct="1">
              <a:defRPr/>
            </a:pPr>
            <a:r>
              <a:rPr lang="it-IT" altLang="it-IT" dirty="0"/>
              <a:t>Risponde il proprietario che autorizza o tollera (condotta agevolatrice); </a:t>
            </a:r>
          </a:p>
          <a:p>
            <a:pPr lvl="1" algn="just" eaLnBrk="1" hangingPunct="1">
              <a:defRPr/>
            </a:pPr>
            <a:endParaRPr lang="it-IT" altLang="it-IT" dirty="0"/>
          </a:p>
          <a:p>
            <a:pPr lvl="1" algn="just" eaLnBrk="1" hangingPunct="1">
              <a:buFont typeface="Wingdings" panose="05000000000000000000" pitchFamily="2" charset="2"/>
              <a:buChar char="Ø"/>
              <a:defRPr/>
            </a:pPr>
            <a:r>
              <a:rPr lang="it-IT" altLang="it-IT" dirty="0"/>
              <a:t>Risponde il proprietario per </a:t>
            </a:r>
            <a:r>
              <a:rPr lang="it-IT" altLang="it-IT" i="1" dirty="0"/>
              <a:t>culpa in vigilando </a:t>
            </a:r>
            <a:r>
              <a:rPr lang="it-IT" altLang="it-IT" dirty="0"/>
              <a:t>o per omessa segnalazione all’autorità?</a:t>
            </a:r>
          </a:p>
          <a:p>
            <a:pPr marL="457200" lvl="1" indent="0" algn="just" eaLnBrk="1" hangingPunct="1">
              <a:buFontTx/>
              <a:buNone/>
              <a:defRPr/>
            </a:pPr>
            <a:endParaRPr lang="it-IT" altLang="it-IT" dirty="0"/>
          </a:p>
        </p:txBody>
      </p:sp>
    </p:spTree>
    <p:extLst>
      <p:ext uri="{BB962C8B-B14F-4D97-AF65-F5344CB8AC3E}">
        <p14:creationId xmlns:p14="http://schemas.microsoft.com/office/powerpoint/2010/main" val="10434504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a:t> Giurisprudenza:</a:t>
            </a:r>
          </a:p>
          <a:p>
            <a:pPr lvl="2" algn="just" eaLnBrk="1" hangingPunct="1">
              <a:buFont typeface="Wingdings" panose="05000000000000000000" pitchFamily="2" charset="2"/>
              <a:buChar char="ü"/>
              <a:defRPr/>
            </a:pPr>
            <a:r>
              <a:rPr lang="it-IT" altLang="it-IT" dirty="0"/>
              <a:t> </a:t>
            </a:r>
            <a:r>
              <a:rPr lang="it-IT" altLang="it-IT" dirty="0" err="1"/>
              <a:t>Cass</a:t>
            </a:r>
            <a:r>
              <a:rPr lang="it-IT" altLang="it-IT" dirty="0"/>
              <a:t>. 26.1.2007: </a:t>
            </a:r>
            <a:r>
              <a:rPr lang="it-IT" dirty="0"/>
              <a:t>In tema di gestione dei rifiuti, la responsabilità penale per il reato di deposito incontrollato di rifiuti (nella specie costituiti da materiali di risulta edile) è configurabile sia nei confronti dell'affittuario del terreno, in quanto soggetto cui compete la gestione diretta dell'area occupata dai rifiuti, sia nei confronti del proprietario dell'area, </a:t>
            </a:r>
            <a:r>
              <a:rPr lang="it-IT" i="1" dirty="0">
                <a:effectLst>
                  <a:outerShdw blurRad="38100" dist="38100" dir="2700000" algn="tl">
                    <a:srgbClr val="000000">
                      <a:alpha val="43137"/>
                    </a:srgbClr>
                  </a:outerShdw>
                </a:effectLst>
              </a:rPr>
              <a:t>almeno sotto il profilo della "culpa in vigilando". </a:t>
            </a:r>
          </a:p>
          <a:p>
            <a:pPr lvl="2" algn="just" eaLnBrk="1" hangingPunct="1">
              <a:buFont typeface="Wingdings" panose="05000000000000000000" pitchFamily="2" charset="2"/>
              <a:buChar char="ü"/>
              <a:defRPr/>
            </a:pPr>
            <a:endParaRPr lang="it-IT" altLang="it-IT" dirty="0"/>
          </a:p>
        </p:txBody>
      </p:sp>
    </p:spTree>
    <p:extLst>
      <p:ext uri="{BB962C8B-B14F-4D97-AF65-F5344CB8AC3E}">
        <p14:creationId xmlns:p14="http://schemas.microsoft.com/office/powerpoint/2010/main" val="1766752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a:t> Giurisprudenza:</a:t>
            </a:r>
          </a:p>
          <a:p>
            <a:pPr lvl="2" algn="just" eaLnBrk="1" hangingPunct="1">
              <a:buFont typeface="Wingdings" panose="05000000000000000000" pitchFamily="2" charset="2"/>
              <a:buChar char="ü"/>
              <a:defRPr/>
            </a:pPr>
            <a:r>
              <a:rPr lang="it-IT" sz="2000" dirty="0"/>
              <a:t>In tema di gestione dei rifiuti, il proprietario di un terreno </a:t>
            </a:r>
            <a:r>
              <a:rPr lang="it-IT" sz="2000" i="1" dirty="0">
                <a:effectLst>
                  <a:outerShdw blurRad="38100" dist="38100" dir="2700000" algn="tl">
                    <a:srgbClr val="000000">
                      <a:alpha val="43137"/>
                    </a:srgbClr>
                  </a:outerShdw>
                </a:effectLst>
              </a:rPr>
              <a:t>non può essere ritenuto responsabile</a:t>
            </a:r>
            <a:r>
              <a:rPr lang="it-IT" sz="2000" dirty="0"/>
              <a:t>, per questa sua qualifica o per una eventuale condotta di mera connivenza, dello abbandono di rifiuti che altri hanno collocato nel suo sito, ciò in quanto </a:t>
            </a:r>
            <a:r>
              <a:rPr lang="it-IT" sz="2000" i="1" dirty="0">
                <a:effectLst>
                  <a:outerShdw blurRad="38100" dist="38100" dir="2700000" algn="tl">
                    <a:srgbClr val="000000">
                      <a:alpha val="43137"/>
                    </a:srgbClr>
                  </a:outerShdw>
                </a:effectLst>
              </a:rPr>
              <a:t>non è riscontrabile una fonte normativa dalla quale dedurre uno specifico dovere di garanzia</a:t>
            </a:r>
            <a:r>
              <a:rPr lang="it-IT" sz="2000" dirty="0"/>
              <a:t>, di protezione, di controllo per la integrità del bene protetto. La regola della equivalenza della omissione impeditiva alla azione causale può essere applicata sotto un diverso profilo al caso in esame nel quale non vi sono terzi che, all'insaputa dello imputato o in assenza di un suo contributo causale, hanno abbandonato residui nei siti per cui è processo (</a:t>
            </a:r>
            <a:r>
              <a:rPr lang="it-IT" sz="2000" dirty="0" err="1"/>
              <a:t>Cass</a:t>
            </a:r>
            <a:r>
              <a:rPr lang="it-IT" sz="2000" dirty="0"/>
              <a:t>. 11.2.2010)</a:t>
            </a:r>
            <a:endParaRPr lang="it-IT" altLang="it-IT" sz="2000" dirty="0"/>
          </a:p>
        </p:txBody>
      </p:sp>
    </p:spTree>
    <p:extLst>
      <p:ext uri="{BB962C8B-B14F-4D97-AF65-F5344CB8AC3E}">
        <p14:creationId xmlns:p14="http://schemas.microsoft.com/office/powerpoint/2010/main" val="14622142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it-IT" sz="4000" dirty="0">
                <a:solidFill>
                  <a:srgbClr val="FF0000"/>
                </a:solidFill>
                <a:effectLst>
                  <a:outerShdw blurRad="38100" dist="38100" dir="2700000" algn="tl">
                    <a:srgbClr val="000000">
                      <a:alpha val="43137"/>
                    </a:srgbClr>
                  </a:outerShdw>
                </a:effectLst>
              </a:rPr>
              <a:t>ART. 256 co. 2: abbandono,  deposito incontrollato e immissione di rifiuti </a:t>
            </a:r>
          </a:p>
        </p:txBody>
      </p:sp>
      <p:sp>
        <p:nvSpPr>
          <p:cNvPr id="13315" name="Rectangle 3"/>
          <p:cNvSpPr>
            <a:spLocks noGrp="1" noChangeArrowheads="1"/>
          </p:cNvSpPr>
          <p:nvPr>
            <p:ph type="body" idx="1"/>
          </p:nvPr>
        </p:nvSpPr>
        <p:spPr>
          <a:xfrm>
            <a:off x="395288" y="1628775"/>
            <a:ext cx="8229600" cy="4525963"/>
          </a:xfrm>
        </p:spPr>
        <p:txBody>
          <a:bodyPr/>
          <a:lstStyle/>
          <a:p>
            <a:pPr eaLnBrk="1" hangingPunct="1">
              <a:defRPr/>
            </a:pPr>
            <a:endParaRPr lang="it-IT" altLang="it-IT" dirty="0">
              <a:effectLst>
                <a:outerShdw blurRad="38100" dist="38100" dir="2700000" algn="tl">
                  <a:srgbClr val="000000">
                    <a:alpha val="43137"/>
                  </a:srgbClr>
                </a:outerShdw>
              </a:effectLst>
            </a:endParaRPr>
          </a:p>
          <a:p>
            <a:pPr lvl="1" algn="just" eaLnBrk="1" hangingPunct="1">
              <a:buFont typeface="Wingdings" panose="05000000000000000000" pitchFamily="2" charset="2"/>
              <a:buChar char="Ø"/>
              <a:defRPr/>
            </a:pPr>
            <a:r>
              <a:rPr lang="it-IT" altLang="it-IT" dirty="0"/>
              <a:t> Giurisprudenza:</a:t>
            </a:r>
          </a:p>
          <a:p>
            <a:pPr lvl="2" algn="just" eaLnBrk="1" hangingPunct="1">
              <a:buFont typeface="Wingdings" panose="05000000000000000000" pitchFamily="2" charset="2"/>
              <a:buChar char="ü"/>
              <a:defRPr/>
            </a:pPr>
            <a:r>
              <a:rPr lang="it-IT" sz="2000" dirty="0"/>
              <a:t>In tema di gestione di rifiuti, la consapevolezza da parte del proprietario del fondo dell'abbandono sul medesimo di rifiuti da parte di terzi non è sufficiente ad integrare il concorso nel reato di cui all'art. 51, comma secondo, del decreto legislativo 5 febbraio 1997 n. 22, (abbandono o deposito incontrollato di rifiuti), atteso che la condotta omissiva può dare luogo a ipotesi di responsabilità solo nel caso in cui ricorrano gli estremi del comma secondo dell'art. 40 c.p., ovvero sussista l'obbligo giuridico di impedire l'evento (</a:t>
            </a:r>
            <a:r>
              <a:rPr lang="it-IT" sz="2000" dirty="0" err="1"/>
              <a:t>Cass</a:t>
            </a:r>
            <a:r>
              <a:rPr lang="it-IT" sz="2000" dirty="0"/>
              <a:t>. 7.7.2002).</a:t>
            </a:r>
            <a:endParaRPr lang="it-IT" altLang="it-IT" sz="2000" dirty="0"/>
          </a:p>
        </p:txBody>
      </p:sp>
    </p:spTree>
    <p:extLst>
      <p:ext uri="{BB962C8B-B14F-4D97-AF65-F5344CB8AC3E}">
        <p14:creationId xmlns:p14="http://schemas.microsoft.com/office/powerpoint/2010/main" val="38887549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256 co. 3: Discarica abusiva</a:t>
            </a:r>
          </a:p>
        </p:txBody>
      </p:sp>
      <p:sp>
        <p:nvSpPr>
          <p:cNvPr id="30723" name="Rectangle 3"/>
          <p:cNvSpPr>
            <a:spLocks noGrp="1" noChangeArrowheads="1"/>
          </p:cNvSpPr>
          <p:nvPr>
            <p:ph type="body" idx="1"/>
          </p:nvPr>
        </p:nvSpPr>
        <p:spPr>
          <a:xfrm>
            <a:off x="395288" y="1628775"/>
            <a:ext cx="8229600" cy="4525963"/>
          </a:xfrm>
        </p:spPr>
        <p:txBody>
          <a:bodyPr/>
          <a:lstStyle/>
          <a:p>
            <a:pPr algn="just" eaLnBrk="1" hangingPunct="1"/>
            <a:r>
              <a:rPr lang="it-IT" altLang="it-IT"/>
              <a:t>Chiunque realizza o gestisce una discarica non autorizzata è punito con l’arresto da 6 mesi a 2 anni e l’ammenda da 2.600 a 26.000 euro. </a:t>
            </a:r>
          </a:p>
          <a:p>
            <a:pPr algn="just" eaLnBrk="1" hangingPunct="1"/>
            <a:endParaRPr lang="it-IT" altLang="it-IT"/>
          </a:p>
          <a:p>
            <a:pPr algn="just" eaLnBrk="1" hangingPunct="1"/>
            <a:r>
              <a:rPr lang="it-IT" altLang="it-IT"/>
              <a:t>Pena più grave se si tratta di rifiuti classificati come pericolosi (da 1 a 3 anni e l’ammenda da 5.200 a 52.000 euro). </a:t>
            </a:r>
          </a:p>
          <a:p>
            <a:pPr eaLnBrk="1" hangingPunct="1"/>
            <a:endParaRPr lang="it-IT" altLang="it-IT"/>
          </a:p>
        </p:txBody>
      </p:sp>
    </p:spTree>
    <p:extLst>
      <p:ext uri="{BB962C8B-B14F-4D97-AF65-F5344CB8AC3E}">
        <p14:creationId xmlns:p14="http://schemas.microsoft.com/office/powerpoint/2010/main" val="106875704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256 co. 3: Discarica abusiva</a:t>
            </a:r>
          </a:p>
        </p:txBody>
      </p:sp>
      <p:sp>
        <p:nvSpPr>
          <p:cNvPr id="27651" name="Rectangle 3"/>
          <p:cNvSpPr>
            <a:spLocks noGrp="1" noChangeArrowheads="1"/>
          </p:cNvSpPr>
          <p:nvPr>
            <p:ph type="body" idx="1"/>
          </p:nvPr>
        </p:nvSpPr>
        <p:spPr>
          <a:xfrm>
            <a:off x="395288" y="1628775"/>
            <a:ext cx="8229600" cy="4525963"/>
          </a:xfrm>
        </p:spPr>
        <p:txBody>
          <a:bodyPr/>
          <a:lstStyle/>
          <a:p>
            <a:pPr algn="just" eaLnBrk="1" hangingPunct="1">
              <a:defRPr/>
            </a:pPr>
            <a:r>
              <a:rPr lang="it-IT" altLang="it-IT" sz="2400" dirty="0">
                <a:effectLst>
                  <a:outerShdw blurRad="38100" dist="38100" dir="2700000" algn="tl">
                    <a:srgbClr val="000000">
                      <a:alpha val="43137"/>
                    </a:srgbClr>
                  </a:outerShdw>
                </a:effectLst>
              </a:rPr>
              <a:t>Realizzazione</a:t>
            </a:r>
            <a:r>
              <a:rPr lang="it-IT" altLang="it-IT" sz="2400" dirty="0"/>
              <a:t>: destinazione ed allestimento a discarica di un’area, con l’effettuazione di opere a tal fine occorrenti: spianamento del terreno, apertura dei relativi accessi, sistemazione, perimetrazione, recinzione ecc</a:t>
            </a:r>
            <a:r>
              <a:rPr lang="it-IT" altLang="it-IT" sz="2400"/>
              <a:t>. </a:t>
            </a:r>
            <a:endParaRPr lang="it-IT" altLang="it-IT" sz="2400" dirty="0"/>
          </a:p>
          <a:p>
            <a:pPr algn="just" eaLnBrk="1" hangingPunct="1">
              <a:defRPr/>
            </a:pPr>
            <a:r>
              <a:rPr lang="it-IT" altLang="it-IT" sz="2400" dirty="0">
                <a:effectLst>
                  <a:outerShdw blurRad="38100" dist="38100" dir="2700000" algn="tl">
                    <a:srgbClr val="000000">
                      <a:alpha val="43137"/>
                    </a:srgbClr>
                  </a:outerShdw>
                </a:effectLst>
              </a:rPr>
              <a:t>Gestione</a:t>
            </a:r>
            <a:r>
              <a:rPr lang="it-IT" altLang="it-IT" sz="2400" dirty="0"/>
              <a:t>: attivazione di un’organizzazione, articolata o rudimentale, di persone o cose o machine diretta al funzionamento della discarica. </a:t>
            </a:r>
          </a:p>
        </p:txBody>
      </p:sp>
    </p:spTree>
    <p:extLst>
      <p:ext uri="{BB962C8B-B14F-4D97-AF65-F5344CB8AC3E}">
        <p14:creationId xmlns:p14="http://schemas.microsoft.com/office/powerpoint/2010/main" val="31197738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256 co. 3: Discarica abusiva</a:t>
            </a:r>
          </a:p>
        </p:txBody>
      </p:sp>
      <p:sp>
        <p:nvSpPr>
          <p:cNvPr id="32771" name="Rectangle 3"/>
          <p:cNvSpPr>
            <a:spLocks noGrp="1" noChangeArrowheads="1"/>
          </p:cNvSpPr>
          <p:nvPr>
            <p:ph type="body" idx="1"/>
          </p:nvPr>
        </p:nvSpPr>
        <p:spPr>
          <a:xfrm>
            <a:off x="395288" y="1628775"/>
            <a:ext cx="8229600" cy="4525963"/>
          </a:xfrm>
        </p:spPr>
        <p:txBody>
          <a:bodyPr/>
          <a:lstStyle/>
          <a:p>
            <a:pPr algn="just" eaLnBrk="1" hangingPunct="1">
              <a:buFontTx/>
              <a:buChar char="-"/>
            </a:pPr>
            <a:r>
              <a:rPr lang="it-IT" altLang="it-IT" sz="2800"/>
              <a:t>Anche un singolo scarico di rifiuti può integrare il reato (e non il meno grave reato di abbandono di rifiuti), se l’entità del singolo scarico è tale da far assumere al luogo una oggettiva e non equivoca incontrollata ricezione di rifiuti con immediato impatto negativo sulle componenti aziendali. </a:t>
            </a:r>
          </a:p>
          <a:p>
            <a:pPr algn="just" eaLnBrk="1" hangingPunct="1">
              <a:buFontTx/>
              <a:buChar char="-"/>
            </a:pPr>
            <a:r>
              <a:rPr lang="it-IT" altLang="it-IT" sz="2800"/>
              <a:t>È comunque necessario il deturpamento, il degrado più o meno permanente dei luoghi. </a:t>
            </a:r>
          </a:p>
        </p:txBody>
      </p:sp>
    </p:spTree>
    <p:extLst>
      <p:ext uri="{BB962C8B-B14F-4D97-AF65-F5344CB8AC3E}">
        <p14:creationId xmlns:p14="http://schemas.microsoft.com/office/powerpoint/2010/main" val="28955258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256 co. 3: Discarica abusiva</a:t>
            </a:r>
          </a:p>
        </p:txBody>
      </p:sp>
      <p:sp>
        <p:nvSpPr>
          <p:cNvPr id="33795" name="Rectangle 3"/>
          <p:cNvSpPr>
            <a:spLocks noGrp="1" noChangeArrowheads="1"/>
          </p:cNvSpPr>
          <p:nvPr>
            <p:ph type="body" idx="1"/>
          </p:nvPr>
        </p:nvSpPr>
        <p:spPr>
          <a:xfrm>
            <a:off x="395288" y="1628775"/>
            <a:ext cx="8229600" cy="4525963"/>
          </a:xfrm>
        </p:spPr>
        <p:txBody>
          <a:bodyPr/>
          <a:lstStyle/>
          <a:p>
            <a:pPr eaLnBrk="1" hangingPunct="1"/>
            <a:r>
              <a:rPr lang="it-IT" altLang="it-IT"/>
              <a:t>Casistica: </a:t>
            </a:r>
          </a:p>
          <a:p>
            <a:pPr lvl="1" eaLnBrk="1" hangingPunct="1"/>
            <a:r>
              <a:rPr lang="it-IT" altLang="it-IT"/>
              <a:t>Sussiste la discarica a prescindere dalla natura pubblica o privata del terreno sul quale vengono reiteratamente scaricati i rifiuti;</a:t>
            </a:r>
          </a:p>
          <a:p>
            <a:pPr lvl="1" eaLnBrk="1" hangingPunct="1"/>
            <a:r>
              <a:rPr lang="it-IT" altLang="it-IT"/>
              <a:t>Sussiste una discarica nell’effettuazione di un profondo scavo all’interno di un’area, recintata e chiusa, riversando nello stesso a più riprese rifiuti speciali;</a:t>
            </a:r>
          </a:p>
          <a:p>
            <a:pPr lvl="1" eaLnBrk="1" hangingPunct="1"/>
            <a:r>
              <a:rPr lang="it-IT" altLang="it-IT"/>
              <a:t>Sussiste una discarica nello spianare i rifiuti e ricoprirli di terra. </a:t>
            </a:r>
          </a:p>
        </p:txBody>
      </p:sp>
    </p:spTree>
    <p:extLst>
      <p:ext uri="{BB962C8B-B14F-4D97-AF65-F5344CB8AC3E}">
        <p14:creationId xmlns:p14="http://schemas.microsoft.com/office/powerpoint/2010/main" val="32407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Classificazione dei rischi</a:t>
            </a:r>
          </a:p>
        </p:txBody>
      </p:sp>
      <p:sp>
        <p:nvSpPr>
          <p:cNvPr id="6147" name="Rectangle 3"/>
          <p:cNvSpPr>
            <a:spLocks noGrp="1" noChangeArrowheads="1"/>
          </p:cNvSpPr>
          <p:nvPr>
            <p:ph type="body" idx="1"/>
          </p:nvPr>
        </p:nvSpPr>
        <p:spPr/>
        <p:txBody>
          <a:bodyPr/>
          <a:lstStyle/>
          <a:p>
            <a:pPr marL="0" indent="0" algn="just">
              <a:buFontTx/>
              <a:buNone/>
            </a:pPr>
            <a:r>
              <a:rPr lang="it-IT" altLang="it-IT" sz="2000">
                <a:solidFill>
                  <a:srgbClr val="FF0000"/>
                </a:solidFill>
              </a:rPr>
              <a:t>RISCHI CERTI: </a:t>
            </a:r>
          </a:p>
          <a:p>
            <a:pPr marL="0" indent="0" algn="just">
              <a:buFontTx/>
              <a:buNone/>
            </a:pPr>
            <a:r>
              <a:rPr lang="it-IT" altLang="it-IT" sz="2000"/>
              <a:t>da considerarsi inaccettabili sotto il profilo della prudenza e della prevenzione, che esprimono un legame di </a:t>
            </a:r>
            <a:r>
              <a:rPr lang="it-IT" altLang="it-IT" sz="2000" u="sng"/>
              <a:t>causalità fra l’avvenimento e il danno</a:t>
            </a:r>
            <a:r>
              <a:rPr lang="it-IT" altLang="it-IT" sz="2000"/>
              <a:t> scientificamente provato che ne consegue.</a:t>
            </a:r>
          </a:p>
          <a:p>
            <a:pPr marL="0" indent="0" algn="just">
              <a:buFontTx/>
              <a:buNone/>
            </a:pPr>
            <a:endParaRPr lang="it-IT" altLang="it-IT" sz="2000"/>
          </a:p>
          <a:p>
            <a:pPr marL="0" indent="0" algn="just">
              <a:buFontTx/>
              <a:buNone/>
            </a:pPr>
            <a:r>
              <a:rPr lang="it-IT" altLang="it-IT" sz="2000">
                <a:solidFill>
                  <a:srgbClr val="FF0000"/>
                </a:solidFill>
              </a:rPr>
              <a:t>RISCHI RESIDUALI O CONCORRENTI: </a:t>
            </a:r>
          </a:p>
          <a:p>
            <a:pPr marL="0" indent="0" algn="just">
              <a:buFontTx/>
              <a:buNone/>
            </a:pPr>
            <a:r>
              <a:rPr lang="it-IT" altLang="it-IT" sz="2000"/>
              <a:t>inerenti allo svolgimento delle normali e quotidiane attività, verso i quali è inevitabile la </a:t>
            </a:r>
            <a:r>
              <a:rPr lang="it-IT" altLang="it-IT" sz="2000" u="sng"/>
              <a:t>tolleranza.</a:t>
            </a:r>
            <a:endParaRPr lang="it-IT" altLang="it-IT" sz="2000"/>
          </a:p>
          <a:p>
            <a:pPr marL="0" indent="0" algn="just">
              <a:buFontTx/>
              <a:buNone/>
            </a:pPr>
            <a:endParaRPr lang="it-IT" altLang="it-IT" sz="2000"/>
          </a:p>
          <a:p>
            <a:pPr marL="0" indent="0" algn="just">
              <a:buFontTx/>
              <a:buNone/>
            </a:pPr>
            <a:r>
              <a:rPr lang="it-IT" altLang="it-IT" sz="2000">
                <a:solidFill>
                  <a:srgbClr val="FF0000"/>
                </a:solidFill>
              </a:rPr>
              <a:t>RISCHI INCERTI O PRESUNTI:</a:t>
            </a:r>
          </a:p>
          <a:p>
            <a:pPr marL="0" indent="0" algn="just">
              <a:buFontTx/>
              <a:buNone/>
            </a:pPr>
            <a:r>
              <a:rPr lang="it-IT" altLang="it-IT" sz="2000"/>
              <a:t>Scientificamente non provati, verso i quali è sensato supporre che esistano e che solo un atteggiamento di </a:t>
            </a:r>
            <a:r>
              <a:rPr lang="it-IT" altLang="it-IT" sz="2000" u="sng"/>
              <a:t>precauzione</a:t>
            </a:r>
            <a:r>
              <a:rPr lang="it-IT" altLang="it-IT" sz="2000"/>
              <a:t> può scongiurare.</a:t>
            </a:r>
          </a:p>
        </p:txBody>
      </p:sp>
    </p:spTree>
    <p:extLst>
      <p:ext uri="{BB962C8B-B14F-4D97-AF65-F5344CB8AC3E}">
        <p14:creationId xmlns:p14="http://schemas.microsoft.com/office/powerpoint/2010/main" val="16606500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256 co. 3: Discarica abusiva</a:t>
            </a:r>
          </a:p>
        </p:txBody>
      </p:sp>
      <p:sp>
        <p:nvSpPr>
          <p:cNvPr id="29699" name="Rectangle 3"/>
          <p:cNvSpPr>
            <a:spLocks noGrp="1" noChangeArrowheads="1"/>
          </p:cNvSpPr>
          <p:nvPr>
            <p:ph type="body" idx="1"/>
          </p:nvPr>
        </p:nvSpPr>
        <p:spPr>
          <a:xfrm>
            <a:off x="395288" y="1628775"/>
            <a:ext cx="8229600" cy="4525963"/>
          </a:xfrm>
        </p:spPr>
        <p:txBody>
          <a:bodyPr/>
          <a:lstStyle/>
          <a:p>
            <a:pPr algn="just" eaLnBrk="1" hangingPunct="1">
              <a:defRPr/>
            </a:pPr>
            <a:r>
              <a:rPr lang="it-IT" altLang="it-IT" dirty="0"/>
              <a:t>Alla sentenza di condanna o di applicazione della pena su richiesta delle parti consegue la confisca dell’area sulla quale è stata realizzata la discarica </a:t>
            </a:r>
            <a:r>
              <a:rPr lang="it-IT" altLang="it-IT" dirty="0">
                <a:effectLst>
                  <a:outerShdw blurRad="38100" dist="38100" dir="2700000" algn="tl">
                    <a:srgbClr val="000000">
                      <a:alpha val="43137"/>
                    </a:srgbClr>
                  </a:outerShdw>
                </a:effectLst>
              </a:rPr>
              <a:t>se di proprietà dell’autore del reato</a:t>
            </a:r>
            <a:r>
              <a:rPr lang="it-IT" altLang="it-IT" dirty="0"/>
              <a:t>, fatti salvi gli obblighi di bonifica e ripristino. </a:t>
            </a:r>
            <a:r>
              <a:rPr lang="it-IT" altLang="it-IT" i="1" dirty="0"/>
              <a:t>Confisca obbligatoria. </a:t>
            </a:r>
          </a:p>
          <a:p>
            <a:pPr algn="just" eaLnBrk="1" hangingPunct="1">
              <a:defRPr/>
            </a:pPr>
            <a:r>
              <a:rPr lang="it-IT" altLang="it-IT" sz="2400" dirty="0"/>
              <a:t>I proprietari dell’area sono soggetti alla confisca solo se sono autori o concorrenti nel reato. </a:t>
            </a:r>
          </a:p>
          <a:p>
            <a:pPr marL="457200" lvl="1" indent="0" eaLnBrk="1" hangingPunct="1">
              <a:buFontTx/>
              <a:buNone/>
              <a:defRPr/>
            </a:pPr>
            <a:r>
              <a:rPr lang="it-IT" altLang="it-IT" dirty="0"/>
              <a:t> </a:t>
            </a:r>
          </a:p>
        </p:txBody>
      </p:sp>
    </p:spTree>
    <p:extLst>
      <p:ext uri="{BB962C8B-B14F-4D97-AF65-F5344CB8AC3E}">
        <p14:creationId xmlns:p14="http://schemas.microsoft.com/office/powerpoint/2010/main" val="30732885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257: Omessa bonifica. </a:t>
            </a:r>
          </a:p>
        </p:txBody>
      </p:sp>
      <p:sp>
        <p:nvSpPr>
          <p:cNvPr id="35843" name="Rectangle 3"/>
          <p:cNvSpPr>
            <a:spLocks noGrp="1" noChangeArrowheads="1"/>
          </p:cNvSpPr>
          <p:nvPr>
            <p:ph type="body" idx="1"/>
          </p:nvPr>
        </p:nvSpPr>
        <p:spPr/>
        <p:txBody>
          <a:bodyPr/>
          <a:lstStyle/>
          <a:p>
            <a:pPr algn="just" eaLnBrk="1" hangingPunct="1"/>
            <a:r>
              <a:rPr lang="it-IT" altLang="it-IT" sz="2800"/>
              <a:t>Procedura di bonifica: art. 242 D.Lgs 152/2006:</a:t>
            </a:r>
          </a:p>
          <a:p>
            <a:pPr lvl="1" algn="just" eaLnBrk="1" hangingPunct="1"/>
            <a:r>
              <a:rPr lang="it-IT" altLang="it-IT" sz="2400"/>
              <a:t>Al verificarsi di un evento che sia potenzialmente in grado di contaminare un sito, il responsabile dell’inquinamento (o anche il proprietario incolpevole si tratta di contaminazione storica) adotta entro 24 ore delle misure di sicurezza di emergenza e dà comunicazione del fatto alle autorità pubbliche. </a:t>
            </a:r>
          </a:p>
          <a:p>
            <a:pPr lvl="1" algn="just" eaLnBrk="1" hangingPunct="1"/>
            <a:r>
              <a:rPr lang="it-IT" altLang="it-IT" sz="2400"/>
              <a:t>Si apre la procedura di bonifica: </a:t>
            </a:r>
          </a:p>
          <a:p>
            <a:pPr lvl="2" algn="just" eaLnBrk="1" hangingPunct="1"/>
            <a:r>
              <a:rPr lang="it-IT" altLang="it-IT" sz="2000"/>
              <a:t>Indagini preliminari</a:t>
            </a:r>
          </a:p>
          <a:p>
            <a:pPr lvl="2" algn="just" eaLnBrk="1" hangingPunct="1"/>
            <a:r>
              <a:rPr lang="it-IT" altLang="it-IT" sz="2000"/>
              <a:t>Piano di caratterizzazione (superamento CSC)</a:t>
            </a:r>
          </a:p>
          <a:p>
            <a:pPr lvl="2" algn="just" eaLnBrk="1" hangingPunct="1"/>
            <a:r>
              <a:rPr lang="it-IT" altLang="it-IT" sz="2000"/>
              <a:t>Analisi di rischio sito specifica (superamento CSR)</a:t>
            </a:r>
          </a:p>
          <a:p>
            <a:pPr lvl="2" algn="just" eaLnBrk="1" hangingPunct="1"/>
            <a:r>
              <a:rPr lang="it-IT" altLang="it-IT" sz="2000"/>
              <a:t>Bonifica  </a:t>
            </a:r>
          </a:p>
        </p:txBody>
      </p:sp>
    </p:spTree>
    <p:extLst>
      <p:ext uri="{BB962C8B-B14F-4D97-AF65-F5344CB8AC3E}">
        <p14:creationId xmlns:p14="http://schemas.microsoft.com/office/powerpoint/2010/main" val="1872435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257: Omessa bonifica. </a:t>
            </a:r>
          </a:p>
        </p:txBody>
      </p:sp>
      <p:sp>
        <p:nvSpPr>
          <p:cNvPr id="30723" name="Rectangle 3"/>
          <p:cNvSpPr>
            <a:spLocks noGrp="1" noChangeArrowheads="1"/>
          </p:cNvSpPr>
          <p:nvPr>
            <p:ph type="body" idx="1"/>
          </p:nvPr>
        </p:nvSpPr>
        <p:spPr/>
        <p:txBody>
          <a:bodyPr/>
          <a:lstStyle/>
          <a:p>
            <a:pPr algn="just" eaLnBrk="1" hangingPunct="1">
              <a:defRPr/>
            </a:pPr>
            <a:r>
              <a:rPr lang="it-IT" altLang="it-IT" sz="2800" dirty="0"/>
              <a:t>Art. 257: </a:t>
            </a:r>
          </a:p>
          <a:p>
            <a:pPr lvl="1" algn="just" eaLnBrk="1" hangingPunct="1">
              <a:defRPr/>
            </a:pPr>
            <a:r>
              <a:rPr lang="it-IT" altLang="it-IT" sz="2400" dirty="0"/>
              <a:t>Punisce con la pena da dell’arresto da 6 mesi a 1 anno o con l’ammenda da 2.600 a 26.000, chiunque </a:t>
            </a:r>
            <a:r>
              <a:rPr lang="it-IT" altLang="it-IT" sz="2400" dirty="0">
                <a:effectLst>
                  <a:outerShdw blurRad="38100" dist="38100" dir="2700000" algn="tl">
                    <a:srgbClr val="000000">
                      <a:alpha val="43137"/>
                    </a:srgbClr>
                  </a:outerShdw>
                </a:effectLst>
              </a:rPr>
              <a:t>cagiona l’inquinamento </a:t>
            </a:r>
            <a:r>
              <a:rPr lang="it-IT" altLang="it-IT" sz="2400" dirty="0"/>
              <a:t>del suolo, del sottosuolo, delle acque superficiali o delle acque sotterranee, </a:t>
            </a:r>
            <a:r>
              <a:rPr lang="it-IT" altLang="it-IT" sz="2400" dirty="0">
                <a:effectLst>
                  <a:outerShdw blurRad="38100" dist="38100" dir="2700000" algn="tl">
                    <a:srgbClr val="000000">
                      <a:alpha val="43137"/>
                    </a:srgbClr>
                  </a:outerShdw>
                </a:effectLst>
              </a:rPr>
              <a:t>se non provvede alla bonifica</a:t>
            </a:r>
            <a:r>
              <a:rPr lang="it-IT" altLang="it-IT" sz="2400" dirty="0"/>
              <a:t> in conformità al progetto approvato dall’autorità competente nell’ambito della procedura di bonifica ex art. 242. </a:t>
            </a:r>
          </a:p>
          <a:p>
            <a:pPr lvl="1" algn="just" eaLnBrk="1" hangingPunct="1">
              <a:defRPr/>
            </a:pPr>
            <a:r>
              <a:rPr lang="it-IT" altLang="it-IT" sz="2400" dirty="0"/>
              <a:t>La pena è dell’arresto da 3 mesi a 1 anno o l’ammenda da 1.000 a 26.000 in caso di mancata comunicazione. </a:t>
            </a:r>
          </a:p>
        </p:txBody>
      </p:sp>
    </p:spTree>
    <p:extLst>
      <p:ext uri="{BB962C8B-B14F-4D97-AF65-F5344CB8AC3E}">
        <p14:creationId xmlns:p14="http://schemas.microsoft.com/office/powerpoint/2010/main" val="11804036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257: Omessa bonifica. </a:t>
            </a:r>
          </a:p>
        </p:txBody>
      </p:sp>
      <p:sp>
        <p:nvSpPr>
          <p:cNvPr id="30723" name="Rectangle 3"/>
          <p:cNvSpPr>
            <a:spLocks noGrp="1" noChangeArrowheads="1"/>
          </p:cNvSpPr>
          <p:nvPr>
            <p:ph type="body" idx="1"/>
          </p:nvPr>
        </p:nvSpPr>
        <p:spPr/>
        <p:txBody>
          <a:bodyPr/>
          <a:lstStyle/>
          <a:p>
            <a:pPr algn="just" eaLnBrk="1" hangingPunct="1">
              <a:defRPr/>
            </a:pPr>
            <a:r>
              <a:rPr lang="it-IT" altLang="it-IT" sz="2800" dirty="0"/>
              <a:t>Giurisprudenza in materia prima del Testo Unico: art. 51bis dell’abrogato </a:t>
            </a:r>
            <a:r>
              <a:rPr lang="it-IT" altLang="it-IT" sz="2800" dirty="0">
                <a:effectLst>
                  <a:outerShdw blurRad="38100" dist="38100" dir="2700000" algn="tl">
                    <a:srgbClr val="000000">
                      <a:alpha val="43137"/>
                    </a:srgbClr>
                  </a:outerShdw>
                </a:effectLst>
              </a:rPr>
              <a:t>decreto Ronchi 27/1997</a:t>
            </a:r>
            <a:endParaRPr lang="it-IT" altLang="it-IT" sz="2800" dirty="0"/>
          </a:p>
          <a:p>
            <a:pPr algn="just" eaLnBrk="1" hangingPunct="1">
              <a:defRPr/>
            </a:pPr>
            <a:endParaRPr lang="it-IT" altLang="it-IT" sz="2800" dirty="0"/>
          </a:p>
          <a:p>
            <a:pPr algn="just" eaLnBrk="1" hangingPunct="1">
              <a:defRPr/>
            </a:pPr>
            <a:r>
              <a:rPr lang="it-IT" altLang="it-IT" sz="2800" dirty="0"/>
              <a:t> Secondo tale norma, “</a:t>
            </a:r>
            <a:r>
              <a:rPr lang="it-IT" altLang="it-IT" sz="2800" i="1" dirty="0"/>
              <a:t>Chiunque cagiona l'inquinamento o un pericolo concreto ed attuale di inquinamento, previsto dall'articolo 17, comma 2, è punito …. se non provvede alla bonifica secondo il procedimento di cui all'articolo 17. …</a:t>
            </a:r>
            <a:br>
              <a:rPr lang="it-IT" altLang="it-IT" sz="2800" dirty="0"/>
            </a:br>
            <a:endParaRPr lang="it-IT" altLang="it-IT" sz="2800" dirty="0"/>
          </a:p>
        </p:txBody>
      </p:sp>
    </p:spTree>
    <p:extLst>
      <p:ext uri="{BB962C8B-B14F-4D97-AF65-F5344CB8AC3E}">
        <p14:creationId xmlns:p14="http://schemas.microsoft.com/office/powerpoint/2010/main" val="13693882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a:t>
            </a:r>
            <a:endParaRPr lang="it-IT" dirty="0"/>
          </a:p>
        </p:txBody>
      </p:sp>
      <p:sp>
        <p:nvSpPr>
          <p:cNvPr id="29699" name="Rectangle 3"/>
          <p:cNvSpPr>
            <a:spLocks noGrp="1" noChangeArrowheads="1"/>
          </p:cNvSpPr>
          <p:nvPr>
            <p:ph type="body" idx="1"/>
          </p:nvPr>
        </p:nvSpPr>
        <p:spPr/>
        <p:txBody>
          <a:bodyPr/>
          <a:lstStyle/>
          <a:p>
            <a:pPr algn="just" eaLnBrk="1" hangingPunct="1">
              <a:lnSpc>
                <a:spcPct val="90000"/>
              </a:lnSpc>
              <a:defRPr/>
            </a:pPr>
            <a:r>
              <a:rPr lang="it-IT" sz="2400" dirty="0"/>
              <a:t>Un primo orientamento riteneva il reato contravvenzionale in questione di </a:t>
            </a:r>
            <a:r>
              <a:rPr lang="it-IT" sz="2400" b="1" dirty="0">
                <a:effectLst>
                  <a:outerShdw blurRad="38100" dist="38100" dir="2700000" algn="tl">
                    <a:srgbClr val="000000">
                      <a:alpha val="43137"/>
                    </a:srgbClr>
                  </a:outerShdw>
                </a:effectLst>
              </a:rPr>
              <a:t>natura puramente</a:t>
            </a:r>
            <a:r>
              <a:rPr lang="it-IT" sz="2400" dirty="0">
                <a:effectLst>
                  <a:outerShdw blurRad="38100" dist="38100" dir="2700000" algn="tl">
                    <a:srgbClr val="000000">
                      <a:alpha val="43137"/>
                    </a:srgbClr>
                  </a:outerShdw>
                </a:effectLst>
              </a:rPr>
              <a:t> </a:t>
            </a:r>
            <a:r>
              <a:rPr lang="it-IT" sz="2400" b="1" dirty="0">
                <a:effectLst>
                  <a:outerShdw blurRad="38100" dist="38100" dir="2700000" algn="tl">
                    <a:srgbClr val="000000">
                      <a:alpha val="43137"/>
                    </a:srgbClr>
                  </a:outerShdw>
                </a:effectLst>
              </a:rPr>
              <a:t>omissiva</a:t>
            </a:r>
            <a:r>
              <a:rPr lang="it-IT" sz="2400" dirty="0"/>
              <a:t> (in particolare, un reato omissivo proprio, privo di evento in senso naturalistico), in quanto lo stesso sarebbe stato realizzato semplicemente dalla inottemperanza all’obbligo di bonifica secondo le cadenze e la procedura stabilite dall'art. 17 del D. </a:t>
            </a:r>
            <a:r>
              <a:rPr lang="it-IT" sz="2400" dirty="0" err="1"/>
              <a:t>lgs</a:t>
            </a:r>
            <a:r>
              <a:rPr lang="it-IT" sz="2400" dirty="0"/>
              <a:t>. 22/97 (mentre </a:t>
            </a:r>
            <a:r>
              <a:rPr lang="it-IT" sz="2400" i="1" dirty="0"/>
              <a:t>l’inquinamento od il pericolo concreto ed attuale di inquinamento</a:t>
            </a:r>
            <a:r>
              <a:rPr lang="it-IT" sz="2400" dirty="0"/>
              <a:t> avrebbero rappresentato soltanto un presupposto di fatto della fattispecie di reato, ma non un elemento essenziale della stessa). </a:t>
            </a:r>
            <a:br>
              <a:rPr lang="it-IT" sz="2400" dirty="0"/>
            </a:br>
            <a:br>
              <a:rPr lang="it-IT" sz="2400" dirty="0"/>
            </a:br>
            <a:endParaRPr lang="it-IT" sz="2400" dirty="0"/>
          </a:p>
        </p:txBody>
      </p:sp>
    </p:spTree>
    <p:extLst>
      <p:ext uri="{BB962C8B-B14F-4D97-AF65-F5344CB8AC3E}">
        <p14:creationId xmlns:p14="http://schemas.microsoft.com/office/powerpoint/2010/main" val="41253960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a:t>
            </a:r>
            <a:endParaRPr lang="it-IT" dirty="0"/>
          </a:p>
        </p:txBody>
      </p:sp>
      <p:sp>
        <p:nvSpPr>
          <p:cNvPr id="30723" name="Rectangle 3"/>
          <p:cNvSpPr>
            <a:spLocks noGrp="1" noChangeArrowheads="1"/>
          </p:cNvSpPr>
          <p:nvPr>
            <p:ph type="body" idx="1"/>
          </p:nvPr>
        </p:nvSpPr>
        <p:spPr/>
        <p:txBody>
          <a:bodyPr/>
          <a:lstStyle/>
          <a:p>
            <a:pPr algn="just" eaLnBrk="1" hangingPunct="1">
              <a:lnSpc>
                <a:spcPct val="90000"/>
              </a:lnSpc>
              <a:defRPr/>
            </a:pPr>
            <a:r>
              <a:rPr lang="it-IT" sz="2800" dirty="0"/>
              <a:t>Il secondo orientamento invece riteneva che </a:t>
            </a:r>
            <a:r>
              <a:rPr lang="it-IT" sz="2800" i="1" dirty="0"/>
              <a:t>l’aver cagionato l’inquinamento od il pericolo concreto ed attuale di inquinamento</a:t>
            </a:r>
            <a:r>
              <a:rPr lang="it-IT" sz="2800" dirty="0"/>
              <a:t> rientrasse a pieno titolo tra gli elementi costitutivi del fatto tipico di reato (anzi, di due distinte ipotesi di reato – di pericolo e di danno), costituendo la mancata bonifica soltanto una </a:t>
            </a:r>
            <a:r>
              <a:rPr lang="it-IT" sz="2800" b="1" dirty="0">
                <a:effectLst>
                  <a:outerShdw blurRad="38100" dist="38100" dir="2700000" algn="tl">
                    <a:srgbClr val="000000">
                      <a:alpha val="43137"/>
                    </a:srgbClr>
                  </a:outerShdw>
                </a:effectLst>
              </a:rPr>
              <a:t>condizione obiettiva di punibilità</a:t>
            </a:r>
            <a:r>
              <a:rPr lang="it-IT" sz="2800" dirty="0"/>
              <a:t>, od una causa di non punibilità.</a:t>
            </a:r>
            <a:br>
              <a:rPr lang="it-IT" sz="2800" dirty="0"/>
            </a:br>
            <a:br>
              <a:rPr lang="it-IT" sz="2800" dirty="0"/>
            </a:br>
            <a:endParaRPr lang="it-IT" sz="2800" dirty="0"/>
          </a:p>
        </p:txBody>
      </p:sp>
    </p:spTree>
    <p:extLst>
      <p:ext uri="{BB962C8B-B14F-4D97-AF65-F5344CB8AC3E}">
        <p14:creationId xmlns:p14="http://schemas.microsoft.com/office/powerpoint/2010/main" val="159202434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a:t>
            </a:r>
            <a:endParaRPr lang="it-IT" dirty="0"/>
          </a:p>
        </p:txBody>
      </p:sp>
      <p:sp>
        <p:nvSpPr>
          <p:cNvPr id="33795" name="Rectangle 3"/>
          <p:cNvSpPr>
            <a:spLocks noGrp="1" noChangeArrowheads="1"/>
          </p:cNvSpPr>
          <p:nvPr>
            <p:ph type="body" idx="1"/>
          </p:nvPr>
        </p:nvSpPr>
        <p:spPr/>
        <p:txBody>
          <a:bodyPr/>
          <a:lstStyle/>
          <a:p>
            <a:pPr algn="just" eaLnBrk="1" hangingPunct="1">
              <a:lnSpc>
                <a:spcPct val="90000"/>
              </a:lnSpc>
              <a:defRPr/>
            </a:pPr>
            <a:r>
              <a:rPr lang="it-IT" altLang="it-IT" sz="2400" dirty="0"/>
              <a:t>La Cassazione aveva dichiarato la propria adesione all'orientamento che considerava il reato previsto dall’art. 51 </a:t>
            </a:r>
            <a:r>
              <a:rPr lang="it-IT" altLang="it-IT" sz="2400" i="1" dirty="0"/>
              <a:t>bis</a:t>
            </a:r>
            <a:r>
              <a:rPr lang="it-IT" altLang="it-IT" sz="2400" dirty="0"/>
              <a:t> un reato </a:t>
            </a:r>
            <a:r>
              <a:rPr lang="it-IT" altLang="it-IT" sz="2400" b="1" dirty="0"/>
              <a:t>omissivo proprio</a:t>
            </a:r>
            <a:r>
              <a:rPr lang="it-IT" altLang="it-IT" sz="2400" dirty="0"/>
              <a:t>, </a:t>
            </a:r>
            <a:r>
              <a:rPr lang="it-IT" altLang="it-IT" sz="2400" dirty="0">
                <a:effectLst>
                  <a:outerShdw blurRad="38100" dist="38100" dir="2700000" algn="tl">
                    <a:srgbClr val="000000">
                      <a:alpha val="43137"/>
                    </a:srgbClr>
                  </a:outerShdw>
                </a:effectLst>
              </a:rPr>
              <a:t>il cui </a:t>
            </a:r>
            <a:r>
              <a:rPr lang="it-IT" altLang="it-IT" sz="2400" i="1" dirty="0">
                <a:effectLst>
                  <a:outerShdw blurRad="38100" dist="38100" dir="2700000" algn="tl">
                    <a:srgbClr val="000000">
                      <a:alpha val="43137"/>
                    </a:srgbClr>
                  </a:outerShdw>
                </a:effectLst>
              </a:rPr>
              <a:t>presupposto</a:t>
            </a:r>
            <a:r>
              <a:rPr lang="it-IT" altLang="it-IT" sz="2400" dirty="0">
                <a:effectLst>
                  <a:outerShdw blurRad="38100" dist="38100" dir="2700000" algn="tl">
                    <a:srgbClr val="000000">
                      <a:alpha val="43137"/>
                    </a:srgbClr>
                  </a:outerShdw>
                </a:effectLst>
              </a:rPr>
              <a:t> era sì l'aver cagionato l'inquinamento od il suo pericolo attuale e concreto, ma in cui il disvalore penale punito era prevalentemente incentrato sul pericolo </a:t>
            </a:r>
            <a:r>
              <a:rPr lang="it-IT" altLang="it-IT" sz="2400" dirty="0"/>
              <a:t>(</a:t>
            </a:r>
            <a:r>
              <a:rPr lang="it-IT" altLang="it-IT" sz="2400" i="1" dirty="0"/>
              <a:t>presunto ex </a:t>
            </a:r>
            <a:r>
              <a:rPr lang="it-IT" altLang="it-IT" sz="2400" i="1" dirty="0" err="1"/>
              <a:t>lege</a:t>
            </a:r>
            <a:r>
              <a:rPr lang="it-IT" altLang="it-IT" sz="2400" dirty="0"/>
              <a:t>, e distinto dal </a:t>
            </a:r>
            <a:r>
              <a:rPr lang="it-IT" altLang="it-IT" sz="2400" i="1" dirty="0"/>
              <a:t>pericolo di inquinamento concreto ed attuale </a:t>
            </a:r>
            <a:r>
              <a:rPr lang="it-IT" altLang="it-IT" sz="2400" dirty="0"/>
              <a:t>presupposto quale elemento esterno al fatto punito) </a:t>
            </a:r>
            <a:r>
              <a:rPr lang="it-IT" altLang="it-IT" sz="2400" dirty="0">
                <a:effectLst>
                  <a:outerShdw blurRad="38100" dist="38100" dir="2700000" algn="tl">
                    <a:srgbClr val="000000">
                      <a:alpha val="43137"/>
                    </a:srgbClr>
                  </a:outerShdw>
                </a:effectLst>
              </a:rPr>
              <a:t>derivante dal non aver ottemperato all'obbligo di attivare e rispettare la procedura di bonifica</a:t>
            </a:r>
            <a:r>
              <a:rPr lang="it-IT" altLang="it-IT" sz="2400" dirty="0"/>
              <a:t>. </a:t>
            </a:r>
          </a:p>
        </p:txBody>
      </p:sp>
    </p:spTree>
    <p:extLst>
      <p:ext uri="{BB962C8B-B14F-4D97-AF65-F5344CB8AC3E}">
        <p14:creationId xmlns:p14="http://schemas.microsoft.com/office/powerpoint/2010/main" val="3944657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a:t>
            </a:r>
            <a:endParaRPr lang="it-IT" altLang="it-IT" dirty="0"/>
          </a:p>
        </p:txBody>
      </p:sp>
      <p:sp>
        <p:nvSpPr>
          <p:cNvPr id="41987" name="Rectangle 3"/>
          <p:cNvSpPr>
            <a:spLocks noGrp="1" noChangeArrowheads="1"/>
          </p:cNvSpPr>
          <p:nvPr>
            <p:ph type="body" idx="1"/>
          </p:nvPr>
        </p:nvSpPr>
        <p:spPr/>
        <p:txBody>
          <a:bodyPr/>
          <a:lstStyle/>
          <a:p>
            <a:pPr algn="just" eaLnBrk="1" hangingPunct="1">
              <a:lnSpc>
                <a:spcPct val="90000"/>
              </a:lnSpc>
            </a:pPr>
            <a:r>
              <a:rPr lang="it-IT" altLang="it-IT" sz="2400"/>
              <a:t>Secondo questa ricostruzione, una volta accertata la situazione di inquinamento o di pericolo concreto ed attuale di inquinamento, l’ordinamento attribuiva alla mancata attivazione del procedimento di bonifica una </a:t>
            </a:r>
            <a:r>
              <a:rPr lang="it-IT" altLang="it-IT" sz="2400" i="1"/>
              <a:t>presunzione di pericolosità</a:t>
            </a:r>
            <a:r>
              <a:rPr lang="it-IT" altLang="it-IT" sz="2400"/>
              <a:t>, che esonerava il giudice dallo svolgere indagini ulteriori, essendo la semplice condotta omissiva </a:t>
            </a:r>
            <a:r>
              <a:rPr lang="it-IT" altLang="it-IT" sz="2400" i="1"/>
              <a:t>di per sé</a:t>
            </a:r>
            <a:r>
              <a:rPr lang="it-IT" altLang="it-IT" sz="2400"/>
              <a:t> soggetta alla sanzione penale. Essendo il disvalore penale concentrato sull’omessa attivazione del procedimento di bonifica, è soltanto in relazione a detta omissione che doveva essere valutata la colpevolezza dell’agente. </a:t>
            </a:r>
            <a:br>
              <a:rPr lang="it-IT" altLang="it-IT" sz="2400"/>
            </a:br>
            <a:br>
              <a:rPr lang="it-IT" altLang="it-IT" sz="2400"/>
            </a:br>
            <a:endParaRPr lang="it-IT" altLang="it-IT" sz="2400"/>
          </a:p>
        </p:txBody>
      </p:sp>
    </p:spTree>
    <p:extLst>
      <p:ext uri="{BB962C8B-B14F-4D97-AF65-F5344CB8AC3E}">
        <p14:creationId xmlns:p14="http://schemas.microsoft.com/office/powerpoint/2010/main" val="23923621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a:t>
            </a:r>
            <a:endParaRPr lang="it-IT" altLang="it-IT" dirty="0"/>
          </a:p>
        </p:txBody>
      </p:sp>
      <p:sp>
        <p:nvSpPr>
          <p:cNvPr id="33795" name="Rectangle 3"/>
          <p:cNvSpPr>
            <a:spLocks noGrp="1" noChangeArrowheads="1"/>
          </p:cNvSpPr>
          <p:nvPr>
            <p:ph type="body" idx="1"/>
          </p:nvPr>
        </p:nvSpPr>
        <p:spPr/>
        <p:txBody>
          <a:bodyPr/>
          <a:lstStyle/>
          <a:p>
            <a:pPr algn="just" eaLnBrk="1" hangingPunct="1">
              <a:lnSpc>
                <a:spcPct val="90000"/>
              </a:lnSpc>
              <a:defRPr/>
            </a:pPr>
            <a:r>
              <a:rPr lang="it-IT" sz="2400" dirty="0"/>
              <a:t>Conseguenze pratiche: Seguendo la tesi che ricostruisce l’art. 51 </a:t>
            </a:r>
            <a:r>
              <a:rPr lang="it-IT" sz="2400" i="1" dirty="0"/>
              <a:t>bis</a:t>
            </a:r>
            <a:r>
              <a:rPr lang="it-IT" sz="2400" dirty="0"/>
              <a:t> in termini di reato di evento, per il principio di </a:t>
            </a:r>
            <a:r>
              <a:rPr lang="it-IT" sz="2400" b="1" dirty="0">
                <a:effectLst>
                  <a:outerShdw blurRad="38100" dist="38100" dir="2700000" algn="tl">
                    <a:srgbClr val="000000">
                      <a:alpha val="43137"/>
                    </a:srgbClr>
                  </a:outerShdw>
                </a:effectLst>
              </a:rPr>
              <a:t>irretroattività</a:t>
            </a:r>
            <a:r>
              <a:rPr lang="it-IT" sz="2400" dirty="0">
                <a:effectLst>
                  <a:outerShdw blurRad="38100" dist="38100" dir="2700000" algn="tl">
                    <a:srgbClr val="000000">
                      <a:alpha val="43137"/>
                    </a:srgbClr>
                  </a:outerShdw>
                </a:effectLst>
              </a:rPr>
              <a:t> </a:t>
            </a:r>
            <a:r>
              <a:rPr lang="it-IT" sz="2400" dirty="0"/>
              <a:t>della sanzione penale, questo non avrebbe mai trovato applicazione con riferimento a fatti di inquinamento pregresso, e cioè realizzati prima dell’entrata in vigore delle succitate norme. </a:t>
            </a:r>
            <a:br>
              <a:rPr lang="it-IT" sz="2400" dirty="0"/>
            </a:br>
            <a:r>
              <a:rPr lang="it-IT" sz="2400" dirty="0"/>
              <a:t>Viceversa, la configurazione dell’art. 51 </a:t>
            </a:r>
            <a:r>
              <a:rPr lang="it-IT" sz="2400" i="1" dirty="0"/>
              <a:t>bis</a:t>
            </a:r>
            <a:r>
              <a:rPr lang="it-IT" sz="2400" dirty="0"/>
              <a:t> quale reato omissivo proprio accettata dalla Corte ne consentiva l’applicazione anche a fatti di inquinamento pregresso, dato che la condotta punita (e cioè la mancata attivazione del procedimento di bonifica) si sarebbe realizzata interamente dopo l’entrata in vigore, e la piena operatività, della norma incriminatrice. </a:t>
            </a:r>
          </a:p>
        </p:txBody>
      </p:sp>
    </p:spTree>
    <p:extLst>
      <p:ext uri="{BB962C8B-B14F-4D97-AF65-F5344CB8AC3E}">
        <p14:creationId xmlns:p14="http://schemas.microsoft.com/office/powerpoint/2010/main" val="32140575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Art. 257</a:t>
            </a:r>
          </a:p>
        </p:txBody>
      </p:sp>
      <p:sp>
        <p:nvSpPr>
          <p:cNvPr id="44035" name="Rectangle 3"/>
          <p:cNvSpPr>
            <a:spLocks noGrp="1" noChangeArrowheads="1"/>
          </p:cNvSpPr>
          <p:nvPr>
            <p:ph type="body" idx="1"/>
          </p:nvPr>
        </p:nvSpPr>
        <p:spPr/>
        <p:txBody>
          <a:bodyPr/>
          <a:lstStyle/>
          <a:p>
            <a:pPr algn="just" eaLnBrk="1" hangingPunct="1">
              <a:lnSpc>
                <a:spcPct val="90000"/>
              </a:lnSpc>
            </a:pPr>
            <a:r>
              <a:rPr lang="it-IT" altLang="it-IT"/>
              <a:t>Il Codice dell’ambiente prevede ora all’art. 257 che “</a:t>
            </a:r>
            <a:r>
              <a:rPr lang="it-IT" altLang="it-IT" i="1"/>
              <a:t>Chiunque cagiona l'inquinamento del suolo, del sottosuolo, delle acque superficiali o delle acque sotterranee con il superamento delle concentrazioni soglia di rischio e' punito …. se non provvede alla bonifica in conformità al progetto approvato dall'autorità competente nell'ambito del procedimento di cui agli articoli 242 e seguenti. </a:t>
            </a:r>
            <a:endParaRPr lang="it-IT" altLang="it-IT"/>
          </a:p>
        </p:txBody>
      </p:sp>
    </p:spTree>
    <p:extLst>
      <p:ext uri="{BB962C8B-B14F-4D97-AF65-F5344CB8AC3E}">
        <p14:creationId xmlns:p14="http://schemas.microsoft.com/office/powerpoint/2010/main" val="205768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Prevenzione</a:t>
            </a:r>
          </a:p>
        </p:txBody>
      </p:sp>
      <p:sp>
        <p:nvSpPr>
          <p:cNvPr id="7171" name="Rectangle 3"/>
          <p:cNvSpPr>
            <a:spLocks noGrp="1" noChangeArrowheads="1"/>
          </p:cNvSpPr>
          <p:nvPr>
            <p:ph type="body" idx="1"/>
          </p:nvPr>
        </p:nvSpPr>
        <p:spPr/>
        <p:txBody>
          <a:bodyPr/>
          <a:lstStyle/>
          <a:p>
            <a:pPr marL="0" indent="0" algn="just">
              <a:buFontTx/>
              <a:buNone/>
            </a:pPr>
            <a:r>
              <a:rPr lang="it-IT" altLang="it-IT" sz="2400"/>
              <a:t>Secondo tale principio (noto anche come principio dell’azione preventiva e della correzione), in presenza di </a:t>
            </a:r>
            <a:r>
              <a:rPr lang="it-IT" altLang="it-IT" sz="2400">
                <a:solidFill>
                  <a:srgbClr val="FF0000"/>
                </a:solidFill>
              </a:rPr>
              <a:t>rischi certi e reali</a:t>
            </a:r>
            <a:r>
              <a:rPr lang="it-IT" altLang="it-IT" sz="2400"/>
              <a:t>, la cui </a:t>
            </a:r>
            <a:r>
              <a:rPr lang="it-IT" altLang="it-IT" sz="2400">
                <a:solidFill>
                  <a:srgbClr val="FF0000"/>
                </a:solidFill>
              </a:rPr>
              <a:t>pericolosità degli effetti indotti sia già stabilita</a:t>
            </a:r>
            <a:r>
              <a:rPr lang="it-IT" altLang="it-IT" sz="2400"/>
              <a:t> (anche se possa essere diversamente valutabile la probabilità che l’evento rischioso si produca), </a:t>
            </a:r>
            <a:r>
              <a:rPr lang="it-IT" altLang="it-IT" sz="2400" u="sng"/>
              <a:t>si opera con misure adeguate per allontanare/contenere il rischio</a:t>
            </a:r>
            <a:r>
              <a:rPr lang="it-IT" altLang="it-IT" sz="2400"/>
              <a:t>. </a:t>
            </a:r>
          </a:p>
        </p:txBody>
      </p:sp>
    </p:spTree>
    <p:extLst>
      <p:ext uri="{BB962C8B-B14F-4D97-AF65-F5344CB8AC3E}">
        <p14:creationId xmlns:p14="http://schemas.microsoft.com/office/powerpoint/2010/main" val="7513405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 Art. 257</a:t>
            </a:r>
            <a:endParaRPr lang="it-IT" dirty="0"/>
          </a:p>
        </p:txBody>
      </p:sp>
      <p:sp>
        <p:nvSpPr>
          <p:cNvPr id="35843" name="Rectangle 3"/>
          <p:cNvSpPr>
            <a:spLocks noGrp="1" noChangeArrowheads="1"/>
          </p:cNvSpPr>
          <p:nvPr>
            <p:ph type="body" idx="1"/>
          </p:nvPr>
        </p:nvSpPr>
        <p:spPr>
          <a:xfrm>
            <a:off x="457200" y="1268413"/>
            <a:ext cx="8229600" cy="4857750"/>
          </a:xfrm>
        </p:spPr>
        <p:txBody>
          <a:bodyPr/>
          <a:lstStyle/>
          <a:p>
            <a:pPr algn="just" eaLnBrk="1" hangingPunct="1">
              <a:lnSpc>
                <a:spcPct val="80000"/>
              </a:lnSpc>
              <a:defRPr/>
            </a:pPr>
            <a:r>
              <a:rPr lang="it-IT" sz="2000" dirty="0"/>
              <a:t>È sparito il pericolo. </a:t>
            </a:r>
          </a:p>
          <a:p>
            <a:pPr algn="just" eaLnBrk="1" hangingPunct="1">
              <a:lnSpc>
                <a:spcPct val="80000"/>
              </a:lnSpc>
              <a:defRPr/>
            </a:pPr>
            <a:endParaRPr lang="it-IT" sz="2000" dirty="0"/>
          </a:p>
          <a:p>
            <a:pPr algn="just" eaLnBrk="1" hangingPunct="1">
              <a:lnSpc>
                <a:spcPct val="80000"/>
              </a:lnSpc>
              <a:defRPr/>
            </a:pPr>
            <a:r>
              <a:rPr lang="it-IT" sz="2000" dirty="0">
                <a:effectLst>
                  <a:outerShdw blurRad="38100" dist="38100" dir="2700000" algn="tl">
                    <a:srgbClr val="000000">
                      <a:alpha val="43137"/>
                    </a:srgbClr>
                  </a:outerShdw>
                </a:effectLst>
              </a:rPr>
              <a:t>Nuova interpretazione della Cassazione: l’evento </a:t>
            </a:r>
            <a:r>
              <a:rPr lang="it-IT" sz="2000" i="1" dirty="0">
                <a:effectLst>
                  <a:outerShdw blurRad="38100" dist="38100" dir="2700000" algn="tl">
                    <a:srgbClr val="000000">
                      <a:alpha val="43137"/>
                    </a:srgbClr>
                  </a:outerShdw>
                </a:effectLst>
              </a:rPr>
              <a:t>è esclusivamente di danno</a:t>
            </a:r>
            <a:r>
              <a:rPr lang="it-IT" sz="2000" dirty="0">
                <a:effectLst>
                  <a:outerShdw blurRad="38100" dist="38100" dir="2700000" algn="tl">
                    <a:srgbClr val="000000">
                      <a:alpha val="43137"/>
                    </a:srgbClr>
                  </a:outerShdw>
                </a:effectLst>
              </a:rPr>
              <a:t>, perché consiste solo nell’inquinamento (non nel pericolo di inquinamento) ed è definito come </a:t>
            </a:r>
            <a:r>
              <a:rPr lang="it-IT" sz="2000" i="1" dirty="0">
                <a:effectLst>
                  <a:outerShdw blurRad="38100" dist="38100" dir="2700000" algn="tl">
                    <a:srgbClr val="000000">
                      <a:alpha val="43137"/>
                    </a:srgbClr>
                  </a:outerShdw>
                </a:effectLst>
              </a:rPr>
              <a:t>superamento delle concentrazioni soglia di rischio (CSR) – </a:t>
            </a:r>
            <a:r>
              <a:rPr lang="it-IT" sz="2000" dirty="0">
                <a:effectLst>
                  <a:outerShdw blurRad="38100" dist="38100" dir="2700000" algn="tl">
                    <a:srgbClr val="000000">
                      <a:alpha val="43137"/>
                    </a:srgbClr>
                  </a:outerShdw>
                </a:effectLst>
              </a:rPr>
              <a:t>(tabelle allegate)</a:t>
            </a:r>
            <a:r>
              <a:rPr lang="it-IT" sz="2000" i="1" dirty="0">
                <a:effectLst>
                  <a:outerShdw blurRad="38100" dist="38100" dir="2700000" algn="tl">
                    <a:srgbClr val="000000">
                      <a:alpha val="43137"/>
                    </a:srgbClr>
                  </a:outerShdw>
                </a:effectLst>
              </a:rPr>
              <a:t>.</a:t>
            </a:r>
          </a:p>
          <a:p>
            <a:pPr algn="just" eaLnBrk="1" hangingPunct="1">
              <a:lnSpc>
                <a:spcPct val="80000"/>
              </a:lnSpc>
              <a:defRPr/>
            </a:pPr>
            <a:endParaRPr lang="it-IT" sz="2000" b="1" dirty="0"/>
          </a:p>
          <a:p>
            <a:pPr algn="just" eaLnBrk="1" hangingPunct="1">
              <a:lnSpc>
                <a:spcPct val="80000"/>
              </a:lnSpc>
              <a:defRPr/>
            </a:pPr>
            <a:r>
              <a:rPr lang="it-IT" sz="2000" b="1" dirty="0"/>
              <a:t>Inquadrando il fatto tipico nell’aver cagionato l’inquinamento,</a:t>
            </a:r>
            <a:r>
              <a:rPr lang="it-IT" sz="2000" dirty="0"/>
              <a:t> il completamento di una procedura di bonifica opera, a tutto concedere, come </a:t>
            </a:r>
            <a:r>
              <a:rPr lang="it-IT" sz="2000" b="1" dirty="0"/>
              <a:t>causa di non punibilità</a:t>
            </a:r>
            <a:r>
              <a:rPr lang="it-IT" sz="2000" dirty="0"/>
              <a:t>. </a:t>
            </a:r>
            <a:br>
              <a:rPr lang="it-IT" sz="2000" dirty="0"/>
            </a:br>
            <a:br>
              <a:rPr lang="it-IT" sz="2000" dirty="0"/>
            </a:br>
            <a:r>
              <a:rPr lang="it-IT" sz="2000" dirty="0"/>
              <a:t>La Cassazione, con la ricostruzione da ultimo proposta, da un lato abbandona quindi il concetto di </a:t>
            </a:r>
            <a:r>
              <a:rPr lang="it-IT" sz="2000" b="1" dirty="0"/>
              <a:t>reato omissivo</a:t>
            </a:r>
            <a:r>
              <a:rPr lang="it-IT" sz="2000" dirty="0"/>
              <a:t> (non è più l’omissione della bonifica ad essere punita, venendo la bonifica ad essere considerata una mera condizione di </a:t>
            </a:r>
            <a:r>
              <a:rPr lang="it-IT" sz="2000" b="1" dirty="0"/>
              <a:t>non punibilità</a:t>
            </a:r>
            <a:r>
              <a:rPr lang="it-IT" sz="2000" dirty="0"/>
              <a:t>), ma bensì l’aver cagionato l’inquinamento, e dall’altro afferma come la nuova fattispecie sarebbe un reato di </a:t>
            </a:r>
            <a:r>
              <a:rPr lang="it-IT" sz="2000" b="1" dirty="0">
                <a:solidFill>
                  <a:srgbClr val="FF0000"/>
                </a:solidFill>
                <a:effectLst>
                  <a:outerShdw blurRad="38100" dist="38100" dir="2700000" algn="tl">
                    <a:srgbClr val="000000">
                      <a:alpha val="43137"/>
                    </a:srgbClr>
                  </a:outerShdw>
                </a:effectLst>
              </a:rPr>
              <a:t>evento di danno</a:t>
            </a:r>
            <a:r>
              <a:rPr lang="it-IT" sz="2000" dirty="0"/>
              <a:t>, e non di pericolo, con ciò che ne consegue anche sul piano probatorio. </a:t>
            </a:r>
          </a:p>
          <a:p>
            <a:pPr algn="just" eaLnBrk="1" hangingPunct="1">
              <a:lnSpc>
                <a:spcPct val="80000"/>
              </a:lnSpc>
              <a:defRPr/>
            </a:pPr>
            <a:r>
              <a:rPr lang="it-IT" sz="2000" dirty="0"/>
              <a:t>L’omessa bonifica è una condizione obiettiva di punibilità in senso negativo.</a:t>
            </a:r>
          </a:p>
        </p:txBody>
      </p:sp>
    </p:spTree>
    <p:extLst>
      <p:ext uri="{BB962C8B-B14F-4D97-AF65-F5344CB8AC3E}">
        <p14:creationId xmlns:p14="http://schemas.microsoft.com/office/powerpoint/2010/main" val="36430316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Omessa bonifica: Art. 257</a:t>
            </a:r>
            <a:endParaRPr lang="it-IT" dirty="0"/>
          </a:p>
        </p:txBody>
      </p:sp>
      <p:sp>
        <p:nvSpPr>
          <p:cNvPr id="35843" name="Rectangle 3"/>
          <p:cNvSpPr>
            <a:spLocks noGrp="1" noChangeArrowheads="1"/>
          </p:cNvSpPr>
          <p:nvPr>
            <p:ph type="body" idx="1"/>
          </p:nvPr>
        </p:nvSpPr>
        <p:spPr>
          <a:xfrm>
            <a:off x="457200" y="1268413"/>
            <a:ext cx="8229600" cy="4857750"/>
          </a:xfrm>
        </p:spPr>
        <p:txBody>
          <a:bodyPr/>
          <a:lstStyle/>
          <a:p>
            <a:pPr algn="just" eaLnBrk="1" hangingPunct="1">
              <a:lnSpc>
                <a:spcPct val="80000"/>
              </a:lnSpc>
              <a:defRPr/>
            </a:pPr>
            <a:r>
              <a:rPr lang="it-IT" sz="2000" dirty="0"/>
              <a:t>La Legge 68 del 2015 (i nuovi «</a:t>
            </a:r>
            <a:r>
              <a:rPr lang="it-IT" sz="2000" dirty="0" err="1"/>
              <a:t>ecoreati</a:t>
            </a:r>
            <a:r>
              <a:rPr lang="it-IT" sz="2000" dirty="0"/>
              <a:t>») ha introdotto il delitto di omessa bonifica, rispetto al quale era necessario un coordinamento: è stato introdotto il comma 4 dell’art. 257 che stabilisce che: </a:t>
            </a:r>
          </a:p>
          <a:p>
            <a:pPr algn="just" eaLnBrk="1" hangingPunct="1">
              <a:lnSpc>
                <a:spcPct val="80000"/>
              </a:lnSpc>
              <a:defRPr/>
            </a:pPr>
            <a:endParaRPr lang="it-IT" sz="2000" dirty="0"/>
          </a:p>
          <a:p>
            <a:pPr marL="0" indent="0" algn="just" eaLnBrk="1" hangingPunct="1">
              <a:lnSpc>
                <a:spcPct val="80000"/>
              </a:lnSpc>
              <a:buFontTx/>
              <a:buNone/>
              <a:defRPr/>
            </a:pPr>
            <a:r>
              <a:rPr lang="it-IT" sz="2400" i="1" dirty="0"/>
              <a:t>L'osservanza dei progetti approvati ai sensi degli articoli 242 e seguenti costituisce condizione di non punibilità per le contravvenzioni ambientali contemplate da altre leggi per il medesimo evento e per la stessa condotta di inquinamento di cui al comma 1. </a:t>
            </a:r>
          </a:p>
          <a:p>
            <a:pPr marL="0" indent="0" algn="just" eaLnBrk="1" hangingPunct="1">
              <a:lnSpc>
                <a:spcPct val="80000"/>
              </a:lnSpc>
              <a:buFontTx/>
              <a:buNone/>
              <a:defRPr/>
            </a:pPr>
            <a:endParaRPr lang="it-IT" sz="2400" i="1" dirty="0"/>
          </a:p>
          <a:p>
            <a:pPr marL="0" indent="0" algn="just" eaLnBrk="1" hangingPunct="1">
              <a:lnSpc>
                <a:spcPct val="80000"/>
              </a:lnSpc>
              <a:buFontTx/>
              <a:buNone/>
              <a:defRPr/>
            </a:pPr>
            <a:r>
              <a:rPr lang="it-IT" sz="2400" i="1" dirty="0"/>
              <a:t>		</a:t>
            </a:r>
          </a:p>
          <a:p>
            <a:pPr marL="0" indent="0" algn="just" eaLnBrk="1" hangingPunct="1">
              <a:lnSpc>
                <a:spcPct val="80000"/>
              </a:lnSpc>
              <a:buFontTx/>
              <a:buNone/>
              <a:defRPr/>
            </a:pPr>
            <a:r>
              <a:rPr lang="it-IT" sz="2400" i="1" dirty="0"/>
              <a:t>		</a:t>
            </a:r>
            <a:r>
              <a:rPr lang="it-IT" sz="2800" dirty="0"/>
              <a:t>confermata l’interpretazione sulla condizione di non punibilità – applicabile solo alla contravvenzione e non al nuovo delitto. </a:t>
            </a:r>
            <a:endParaRPr lang="it-IT" sz="2800" i="1" dirty="0"/>
          </a:p>
        </p:txBody>
      </p:sp>
      <p:sp>
        <p:nvSpPr>
          <p:cNvPr id="2" name="Freccia a destra 1"/>
          <p:cNvSpPr/>
          <p:nvPr/>
        </p:nvSpPr>
        <p:spPr>
          <a:xfrm>
            <a:off x="795338" y="4773613"/>
            <a:ext cx="1223962"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extLst>
      <p:ext uri="{BB962C8B-B14F-4D97-AF65-F5344CB8AC3E}">
        <p14:creationId xmlns:p14="http://schemas.microsoft.com/office/powerpoint/2010/main" val="31229361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endParaRPr lang="it-IT" altLang="it-IT"/>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endParaRPr lang="it-IT" sz="3600" dirty="0">
              <a:solidFill>
                <a:srgbClr val="FF0000"/>
              </a:solidFill>
              <a:effectLst>
                <a:outerShdw blurRad="38100" dist="38100" dir="2700000" algn="tl">
                  <a:srgbClr val="000000">
                    <a:alpha val="43137"/>
                  </a:srgbClr>
                </a:outerShdw>
              </a:effectLst>
            </a:endParaRPr>
          </a:p>
          <a:p>
            <a:pPr marL="0" indent="0" algn="ctr" eaLnBrk="1" hangingPunct="1">
              <a:lnSpc>
                <a:spcPct val="80000"/>
              </a:lnSpc>
              <a:buFontTx/>
              <a:buNone/>
              <a:defRPr/>
            </a:pPr>
            <a:r>
              <a:rPr lang="it-IT" sz="3600" dirty="0">
                <a:solidFill>
                  <a:srgbClr val="FF0000"/>
                </a:solidFill>
                <a:effectLst>
                  <a:outerShdw blurRad="38100" dist="38100" dir="2700000" algn="tl">
                    <a:srgbClr val="000000">
                      <a:alpha val="43137"/>
                    </a:srgbClr>
                  </a:outerShdw>
                </a:effectLst>
              </a:rPr>
              <a:t>Omessa bonifica</a:t>
            </a:r>
          </a:p>
          <a:p>
            <a:pPr marL="0" indent="0" algn="ctr" eaLnBrk="1" hangingPunct="1">
              <a:lnSpc>
                <a:spcPct val="80000"/>
              </a:lnSpc>
              <a:buFontTx/>
              <a:buNone/>
              <a:defRPr/>
            </a:pPr>
            <a:endParaRPr lang="it-IT" sz="3600" dirty="0">
              <a:solidFill>
                <a:srgbClr val="FF0000"/>
              </a:solidFill>
              <a:effectLst>
                <a:outerShdw blurRad="38100" dist="38100" dir="2700000" algn="tl">
                  <a:srgbClr val="000000">
                    <a:alpha val="43137"/>
                  </a:srgbClr>
                </a:outerShdw>
              </a:effectLst>
            </a:endParaRPr>
          </a:p>
          <a:p>
            <a:pPr marL="457200" lvl="1" indent="0" algn="just" eaLnBrk="1" hangingPunct="1">
              <a:lnSpc>
                <a:spcPct val="80000"/>
              </a:lnSpc>
              <a:buFontTx/>
              <a:buNone/>
              <a:defRPr/>
            </a:pPr>
            <a:r>
              <a:rPr lang="it-IT" sz="2400" dirty="0"/>
              <a:t>Quando si deve intendere non posta in essere la bonifica, nell’ambito di un procedimento amministrativo che prevede diverse fasi? (indagine preliminare, caratterizzazione, analisi del rischio, bonifica). </a:t>
            </a:r>
          </a:p>
          <a:p>
            <a:pPr marL="457200" lvl="1" indent="0" algn="just" eaLnBrk="1" hangingPunct="1">
              <a:lnSpc>
                <a:spcPct val="80000"/>
              </a:lnSpc>
              <a:buFontTx/>
              <a:buNone/>
              <a:defRPr/>
            </a:pPr>
            <a:endParaRPr lang="it-IT" sz="2400" dirty="0"/>
          </a:p>
          <a:p>
            <a:pPr lvl="1" algn="just" eaLnBrk="1" hangingPunct="1">
              <a:lnSpc>
                <a:spcPct val="80000"/>
              </a:lnSpc>
              <a:defRPr/>
            </a:pPr>
            <a:r>
              <a:rPr lang="it-IT" sz="2400" dirty="0"/>
              <a:t>La norma dice: </a:t>
            </a:r>
            <a:r>
              <a:rPr lang="it-IT" sz="2400" i="1" dirty="0"/>
              <a:t>se non provvede alla bonifica in conformità al progetto approvato</a:t>
            </a:r>
            <a:r>
              <a:rPr lang="it-IT" sz="2400" dirty="0"/>
              <a:t>. È necessario, quindi, secondo l’interpretazione letterale e tassativa, che un progetto di bonifica sia stato effettivamente realizzato. Non sarebbe rilevante penalmente, quindi, la condotta di chi, comunicato lo stato di contaminazione, non provveda neanche all’indagine preliminare, alla caratterizzazione o all’analisi del rischio, fasi propedeutiche alla presentazione di un progetto di bonifica. </a:t>
            </a:r>
            <a:endParaRPr lang="it-IT" sz="2400" i="1" dirty="0"/>
          </a:p>
        </p:txBody>
      </p:sp>
    </p:spTree>
    <p:extLst>
      <p:ext uri="{BB962C8B-B14F-4D97-AF65-F5344CB8AC3E}">
        <p14:creationId xmlns:p14="http://schemas.microsoft.com/office/powerpoint/2010/main" val="30654380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endParaRPr lang="it-IT" altLang="it-IT"/>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endParaRPr lang="it-IT" sz="3600" dirty="0">
              <a:solidFill>
                <a:srgbClr val="FF0000"/>
              </a:solidFill>
              <a:effectLst>
                <a:outerShdw blurRad="38100" dist="38100" dir="2700000" algn="tl">
                  <a:srgbClr val="000000">
                    <a:alpha val="43137"/>
                  </a:srgbClr>
                </a:outerShdw>
              </a:effectLst>
            </a:endParaRPr>
          </a:p>
          <a:p>
            <a:pPr marL="0" indent="0" algn="ctr" eaLnBrk="1" hangingPunct="1">
              <a:lnSpc>
                <a:spcPct val="80000"/>
              </a:lnSpc>
              <a:buFontTx/>
              <a:buNone/>
              <a:defRPr/>
            </a:pPr>
            <a:r>
              <a:rPr lang="it-IT" sz="3600" dirty="0">
                <a:solidFill>
                  <a:srgbClr val="FF0000"/>
                </a:solidFill>
                <a:effectLst>
                  <a:outerShdw blurRad="38100" dist="38100" dir="2700000" algn="tl">
                    <a:srgbClr val="000000">
                      <a:alpha val="43137"/>
                    </a:srgbClr>
                  </a:outerShdw>
                </a:effectLst>
              </a:rPr>
              <a:t>Omessa bonifica</a:t>
            </a:r>
          </a:p>
          <a:p>
            <a:pPr marL="457200" lvl="1" indent="0" algn="just" eaLnBrk="1" hangingPunct="1">
              <a:lnSpc>
                <a:spcPct val="80000"/>
              </a:lnSpc>
              <a:buFontTx/>
              <a:buNone/>
              <a:defRPr/>
            </a:pPr>
            <a:endParaRPr lang="it-IT" sz="3600" dirty="0">
              <a:solidFill>
                <a:srgbClr val="FF0000"/>
              </a:solidFill>
              <a:effectLst>
                <a:outerShdw blurRad="38100" dist="38100" dir="2700000" algn="tl">
                  <a:srgbClr val="000000">
                    <a:alpha val="43137"/>
                  </a:srgbClr>
                </a:outerShdw>
              </a:effectLst>
            </a:endParaRPr>
          </a:p>
          <a:p>
            <a:pPr marL="457200" lvl="1" indent="0" algn="just" eaLnBrk="1" hangingPunct="1">
              <a:lnSpc>
                <a:spcPct val="80000"/>
              </a:lnSpc>
              <a:buFontTx/>
              <a:buNone/>
              <a:defRPr/>
            </a:pPr>
            <a:r>
              <a:rPr lang="it-IT" sz="1800" dirty="0"/>
              <a:t>Tuttavia: </a:t>
            </a:r>
          </a:p>
          <a:p>
            <a:pPr algn="just" eaLnBrk="1" hangingPunct="1">
              <a:lnSpc>
                <a:spcPct val="80000"/>
              </a:lnSpc>
              <a:defRPr/>
            </a:pPr>
            <a:r>
              <a:rPr lang="it-IT" sz="1800" b="1" dirty="0" err="1">
                <a:effectLst>
                  <a:outerShdw blurRad="38100" dist="38100" dir="2700000" algn="tl">
                    <a:srgbClr val="000000">
                      <a:alpha val="43137"/>
                    </a:srgbClr>
                  </a:outerShdw>
                </a:effectLst>
              </a:rPr>
              <a:t>Cass</a:t>
            </a:r>
            <a:r>
              <a:rPr lang="it-IT" sz="1800" b="1" dirty="0">
                <a:effectLst>
                  <a:outerShdw blurRad="38100" dist="38100" dir="2700000" algn="tl">
                    <a:srgbClr val="000000">
                      <a:alpha val="43137"/>
                    </a:srgbClr>
                  </a:outerShdw>
                </a:effectLst>
              </a:rPr>
              <a:t>. Sez. III n. 35774 del 6 ottobre 2010 (Ud. 2 </a:t>
            </a:r>
            <a:r>
              <a:rPr lang="it-IT" sz="1800" b="1" dirty="0" err="1">
                <a:effectLst>
                  <a:outerShdw blurRad="38100" dist="38100" dir="2700000" algn="tl">
                    <a:srgbClr val="000000">
                      <a:alpha val="43137"/>
                    </a:srgbClr>
                  </a:outerShdw>
                </a:effectLst>
              </a:rPr>
              <a:t>lug</a:t>
            </a:r>
            <a:r>
              <a:rPr lang="it-IT" sz="1800" b="1" dirty="0">
                <a:effectLst>
                  <a:outerShdw blurRad="38100" dist="38100" dir="2700000" algn="tl">
                    <a:srgbClr val="000000">
                      <a:alpha val="43137"/>
                    </a:srgbClr>
                  </a:outerShdw>
                </a:effectLst>
              </a:rPr>
              <a:t>. 2010)</a:t>
            </a:r>
            <a:br>
              <a:rPr lang="it-IT" sz="1800" b="1" dirty="0">
                <a:effectLst>
                  <a:outerShdw blurRad="38100" dist="38100" dir="2700000" algn="tl">
                    <a:srgbClr val="000000">
                      <a:alpha val="43137"/>
                    </a:srgbClr>
                  </a:outerShdw>
                </a:effectLst>
              </a:rPr>
            </a:br>
            <a:br>
              <a:rPr lang="it-IT" sz="1600" dirty="0"/>
            </a:br>
            <a:r>
              <a:rPr lang="it-IT" sz="2000" i="1" dirty="0"/>
              <a:t>Anche ai sensi del sopravvenuto art. 257 il reato è integrato allorché il responsabile dell’inquinamento impedisce di predisporre e di realizzare la bonifica già attraverso la mancata attuazione del piano di caratterizzazione. Non è infatti censurabile la tesi del giudice del merito che ha ritenuto configurabile il reato in questione allorché il soggetto «non provvede alla bonifica in conformità al progetto approvato dall’autorità competente nell’ambito del procedimento di cui agli articoli 242 e seguenti», anche qualora il soggetto, come nel caso di specie, addirittura impedisce la stessa formazione del progetto di bonifica, e quindi la sua realizzazione, attraverso la mancata attuazione del piano di caratterizzazione, necessario per predisporre il progetto di bonifica. </a:t>
            </a:r>
          </a:p>
        </p:txBody>
      </p:sp>
    </p:spTree>
    <p:extLst>
      <p:ext uri="{BB962C8B-B14F-4D97-AF65-F5344CB8AC3E}">
        <p14:creationId xmlns:p14="http://schemas.microsoft.com/office/powerpoint/2010/main" val="269610060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it-IT" altLang="it-IT"/>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r>
              <a:rPr lang="it-IT" sz="3600" dirty="0">
                <a:solidFill>
                  <a:srgbClr val="FF0000"/>
                </a:solidFill>
                <a:effectLst>
                  <a:outerShdw blurRad="38100" dist="38100" dir="2700000" algn="tl">
                    <a:srgbClr val="000000">
                      <a:alpha val="43137"/>
                    </a:srgbClr>
                  </a:outerShdw>
                </a:effectLst>
              </a:rPr>
              <a:t>Omessa bonifica</a:t>
            </a:r>
          </a:p>
          <a:p>
            <a:pPr algn="just" eaLnBrk="1" hangingPunct="1">
              <a:lnSpc>
                <a:spcPct val="80000"/>
              </a:lnSpc>
              <a:defRPr/>
            </a:pPr>
            <a:endParaRPr lang="it-IT" sz="2000" dirty="0"/>
          </a:p>
          <a:p>
            <a:pPr algn="just" eaLnBrk="1" hangingPunct="1">
              <a:lnSpc>
                <a:spcPct val="80000"/>
              </a:lnSpc>
              <a:defRPr/>
            </a:pPr>
            <a:endParaRPr lang="it-IT" sz="2000" dirty="0"/>
          </a:p>
          <a:p>
            <a:pPr algn="just" eaLnBrk="1" hangingPunct="1">
              <a:lnSpc>
                <a:spcPct val="80000"/>
              </a:lnSpc>
              <a:defRPr/>
            </a:pPr>
            <a:endParaRPr lang="it-IT" sz="2000" dirty="0"/>
          </a:p>
          <a:p>
            <a:pPr algn="just" eaLnBrk="1" hangingPunct="1">
              <a:lnSpc>
                <a:spcPct val="80000"/>
              </a:lnSpc>
              <a:defRPr/>
            </a:pPr>
            <a:endParaRPr lang="it-IT" sz="2000" dirty="0"/>
          </a:p>
          <a:p>
            <a:pPr marL="0" indent="0" algn="just" eaLnBrk="1" hangingPunct="1">
              <a:lnSpc>
                <a:spcPct val="80000"/>
              </a:lnSpc>
              <a:buFontTx/>
              <a:buNone/>
              <a:defRPr/>
            </a:pPr>
            <a:r>
              <a:rPr lang="it-IT" sz="2000" dirty="0" err="1"/>
              <a:t>Cass</a:t>
            </a:r>
            <a:r>
              <a:rPr lang="it-IT" sz="2000" dirty="0"/>
              <a:t>. Sez. III n. 35774 del 6 ottobre 2010 (Ud. 2 </a:t>
            </a:r>
            <a:r>
              <a:rPr lang="it-IT" sz="2000" dirty="0" err="1"/>
              <a:t>lug</a:t>
            </a:r>
            <a:r>
              <a:rPr lang="it-IT" sz="2000" dirty="0"/>
              <a:t>. 2010)</a:t>
            </a:r>
            <a:br>
              <a:rPr lang="it-IT" sz="2000" dirty="0"/>
            </a:br>
            <a:endParaRPr lang="it-IT" sz="2000" dirty="0"/>
          </a:p>
          <a:p>
            <a:pPr algn="just" eaLnBrk="1" hangingPunct="1">
              <a:lnSpc>
                <a:spcPct val="80000"/>
              </a:lnSpc>
              <a:defRPr/>
            </a:pPr>
            <a:r>
              <a:rPr lang="it-IT" sz="2000" i="1" dirty="0"/>
              <a:t>Non si tratta di non consentita interpretazione estensiva in </a:t>
            </a:r>
            <a:r>
              <a:rPr lang="it-IT" sz="2000" i="1" dirty="0" err="1"/>
              <a:t>malam</a:t>
            </a:r>
            <a:r>
              <a:rPr lang="it-IT" sz="2000" i="1" dirty="0"/>
              <a:t> </a:t>
            </a:r>
            <a:r>
              <a:rPr lang="it-IT" sz="2000" i="1" dirty="0" err="1"/>
              <a:t>partem</a:t>
            </a:r>
            <a:r>
              <a:rPr lang="it-IT" sz="2000" i="1" dirty="0"/>
              <a:t> o di applicazione analogica della norma penale incriminatrice, ma dell’unica interpretazione sistematica atta a rendere il sistema razionale e non in contrasto con il principio di ragionevolezza di cui all’art. 3 </a:t>
            </a:r>
            <a:r>
              <a:rPr lang="it-IT" sz="2000" i="1" dirty="0" err="1"/>
              <a:t>Cost</a:t>
            </a:r>
            <a:r>
              <a:rPr lang="it-IT" sz="2000" i="1" dirty="0"/>
              <a:t>. Invero, come esattamente rilevato dal giudice del merito, sarebbe manifestamente irrazionale una disciplina che prevedesse la punizione di un soggetto che dà esecuzione al piano di caratterizzazione ma poi omette di eseguire il conseguente progetto di bonifica ed invece esonerasse da pena il soggetto che addirittura omette anche di adempiere al piano di caratterizzazione così ostacolando ed impedendo la stessa formazione del progetto di bonifica.</a:t>
            </a:r>
          </a:p>
        </p:txBody>
      </p:sp>
    </p:spTree>
    <p:extLst>
      <p:ext uri="{BB962C8B-B14F-4D97-AF65-F5344CB8AC3E}">
        <p14:creationId xmlns:p14="http://schemas.microsoft.com/office/powerpoint/2010/main" val="19676634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endParaRPr lang="it-IT" altLang="it-IT"/>
          </a:p>
        </p:txBody>
      </p:sp>
      <p:sp>
        <p:nvSpPr>
          <p:cNvPr id="53251" name="Rectangle 3"/>
          <p:cNvSpPr>
            <a:spLocks noGrp="1" noChangeArrowheads="1"/>
          </p:cNvSpPr>
          <p:nvPr>
            <p:ph type="body" idx="1"/>
          </p:nvPr>
        </p:nvSpPr>
        <p:spPr>
          <a:xfrm>
            <a:off x="457200" y="188913"/>
            <a:ext cx="8229600" cy="6480175"/>
          </a:xfrm>
        </p:spPr>
        <p:txBody>
          <a:bodyPr/>
          <a:lstStyle/>
          <a:p>
            <a:pPr marL="0" indent="0" algn="ctr" eaLnBrk="1" hangingPunct="1">
              <a:lnSpc>
                <a:spcPct val="80000"/>
              </a:lnSpc>
              <a:buFontTx/>
              <a:buNone/>
              <a:defRPr/>
            </a:pPr>
            <a:r>
              <a:rPr lang="it-IT" sz="3600" dirty="0">
                <a:solidFill>
                  <a:srgbClr val="FF0000"/>
                </a:solidFill>
                <a:effectLst>
                  <a:outerShdw blurRad="38100" dist="38100" dir="2700000" algn="tl">
                    <a:srgbClr val="000000">
                      <a:alpha val="43137"/>
                    </a:srgbClr>
                  </a:outerShdw>
                </a:effectLst>
              </a:rPr>
              <a:t>Omessa bonifica</a:t>
            </a:r>
          </a:p>
          <a:p>
            <a:pPr algn="just" eaLnBrk="1" hangingPunct="1">
              <a:lnSpc>
                <a:spcPct val="80000"/>
              </a:lnSpc>
              <a:defRPr/>
            </a:pPr>
            <a:endParaRPr lang="it-IT" sz="2000" dirty="0"/>
          </a:p>
          <a:p>
            <a:pPr algn="just" eaLnBrk="1" hangingPunct="1">
              <a:lnSpc>
                <a:spcPct val="80000"/>
              </a:lnSpc>
              <a:defRPr/>
            </a:pPr>
            <a:endParaRPr lang="it-IT" sz="2000" dirty="0"/>
          </a:p>
          <a:p>
            <a:pPr algn="just" eaLnBrk="1" hangingPunct="1">
              <a:lnSpc>
                <a:spcPct val="80000"/>
              </a:lnSpc>
              <a:defRPr/>
            </a:pPr>
            <a:endParaRPr lang="it-IT" sz="2000" dirty="0"/>
          </a:p>
          <a:p>
            <a:pPr>
              <a:defRPr/>
            </a:pPr>
            <a:r>
              <a:rPr lang="it-IT" sz="2000" dirty="0"/>
              <a:t> Critica e discussione in giurisprudenza: </a:t>
            </a:r>
          </a:p>
          <a:p>
            <a:pPr marL="0" indent="0" algn="just">
              <a:buFontTx/>
              <a:buNone/>
              <a:defRPr/>
            </a:pPr>
            <a:endParaRPr lang="it-IT" sz="2400" dirty="0"/>
          </a:p>
          <a:p>
            <a:pPr marL="0" indent="0" algn="just">
              <a:buFontTx/>
              <a:buNone/>
              <a:defRPr/>
            </a:pPr>
            <a:r>
              <a:rPr lang="it-IT" sz="2400" dirty="0"/>
              <a:t>“</a:t>
            </a:r>
            <a:r>
              <a:rPr lang="it-IT" sz="2400" i="1" dirty="0"/>
              <a:t>Non sembra possibile, alla luce del principio di legalità, stante il chiaro disposto normativo, estendere l’ambito interpretativo della nuova disposizione ricomprendendo adempimenti previsti dall’art. 242 TUA ed estendere quindi il presidio penale alla mancata ottemperanza di obblighi diversi da quelli scaturenti dal progetto di bonifica se non espressamente indicati</a:t>
            </a:r>
            <a:r>
              <a:rPr lang="it-IT" sz="2400" dirty="0"/>
              <a:t>” (</a:t>
            </a:r>
            <a:r>
              <a:rPr lang="it-IT" sz="2400" dirty="0" err="1"/>
              <a:t>Cass</a:t>
            </a:r>
            <a:r>
              <a:rPr lang="it-IT" sz="2400" dirty="0"/>
              <a:t>. </a:t>
            </a:r>
            <a:r>
              <a:rPr lang="it-IT" sz="2400" dirty="0" err="1"/>
              <a:t>pen</a:t>
            </a:r>
            <a:r>
              <a:rPr lang="it-IT" sz="2400" dirty="0"/>
              <a:t>. Sez. III, 13 aprile 2010, n. 22006, Mazzocco). </a:t>
            </a:r>
          </a:p>
          <a:p>
            <a:pPr marL="0" indent="0">
              <a:buFontTx/>
              <a:buNone/>
              <a:defRPr/>
            </a:pPr>
            <a:endParaRPr lang="it-IT" sz="2000" dirty="0"/>
          </a:p>
          <a:p>
            <a:pPr algn="just" eaLnBrk="1" hangingPunct="1">
              <a:lnSpc>
                <a:spcPct val="80000"/>
              </a:lnSpc>
              <a:defRPr/>
            </a:pPr>
            <a:endParaRPr lang="it-IT" sz="2000" dirty="0"/>
          </a:p>
        </p:txBody>
      </p:sp>
    </p:spTree>
    <p:extLst>
      <p:ext uri="{BB962C8B-B14F-4D97-AF65-F5344CB8AC3E}">
        <p14:creationId xmlns:p14="http://schemas.microsoft.com/office/powerpoint/2010/main" val="35803712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3200" dirty="0">
                <a:solidFill>
                  <a:srgbClr val="FF0000"/>
                </a:solidFill>
                <a:effectLst>
                  <a:outerShdw blurRad="38100" dist="38100" dir="2700000" algn="tl">
                    <a:srgbClr val="000000">
                      <a:alpha val="43137"/>
                    </a:srgbClr>
                  </a:outerShdw>
                </a:effectLst>
              </a:rPr>
              <a:t>PARTE QUINTA </a:t>
            </a:r>
            <a:br>
              <a:rPr lang="it-IT" sz="3200" dirty="0">
                <a:solidFill>
                  <a:srgbClr val="FF0000"/>
                </a:solidFill>
                <a:effectLst>
                  <a:outerShdw blurRad="38100" dist="38100" dir="2700000" algn="tl">
                    <a:srgbClr val="000000">
                      <a:alpha val="43137"/>
                    </a:srgbClr>
                  </a:outerShdw>
                </a:effectLst>
              </a:rPr>
            </a:br>
            <a:r>
              <a:rPr lang="it-IT" sz="2800" dirty="0"/>
              <a:t>NORME IN MATERIA DI TUTELA </a:t>
            </a:r>
            <a:r>
              <a:rPr lang="it-IT" sz="2800" dirty="0">
                <a:effectLst>
                  <a:outerShdw blurRad="38100" dist="38100" dir="2700000" algn="tl">
                    <a:srgbClr val="000000">
                      <a:alpha val="43137"/>
                    </a:srgbClr>
                  </a:outerShdw>
                </a:effectLst>
              </a:rPr>
              <a:t>DELL'ARIA</a:t>
            </a:r>
            <a:r>
              <a:rPr lang="it-IT" sz="2800" dirty="0"/>
              <a:t> E DI RIDUZIONE DELLE EMISSIONI IN ATMOSFERA </a:t>
            </a:r>
          </a:p>
        </p:txBody>
      </p:sp>
      <p:sp>
        <p:nvSpPr>
          <p:cNvPr id="36867" name="Rectangle 3"/>
          <p:cNvSpPr>
            <a:spLocks noGrp="1" noChangeArrowheads="1"/>
          </p:cNvSpPr>
          <p:nvPr>
            <p:ph type="body" idx="1"/>
          </p:nvPr>
        </p:nvSpPr>
        <p:spPr>
          <a:xfrm>
            <a:off x="457200" y="2420938"/>
            <a:ext cx="8229600" cy="3705225"/>
          </a:xfrm>
        </p:spPr>
        <p:txBody>
          <a:bodyPr/>
          <a:lstStyle/>
          <a:p>
            <a:pPr eaLnBrk="1" hangingPunct="1">
              <a:buFontTx/>
              <a:buNone/>
              <a:defRPr/>
            </a:pPr>
            <a:r>
              <a:rPr lang="it-IT" sz="2800" dirty="0">
                <a:solidFill>
                  <a:srgbClr val="FF0000"/>
                </a:solidFill>
                <a:effectLst>
                  <a:outerShdw blurRad="38100" dist="38100" dir="2700000" algn="tl">
                    <a:srgbClr val="000000">
                      <a:alpha val="43137"/>
                    </a:srgbClr>
                  </a:outerShdw>
                </a:effectLst>
              </a:rPr>
              <a:t>ART. 279</a:t>
            </a:r>
            <a:r>
              <a:rPr lang="it-IT" sz="2800" dirty="0"/>
              <a:t>: sanzioni penali. </a:t>
            </a:r>
          </a:p>
          <a:p>
            <a:pPr algn="just" eaLnBrk="1" hangingPunct="1">
              <a:defRPr/>
            </a:pPr>
            <a:r>
              <a:rPr lang="it-IT" sz="2800" dirty="0"/>
              <a:t>Chi installa o esercita un impianto senza l’autorizzazione o con autorizzazione scaduta, revocata o sospesa (arresto da 2 mesi a 2 anni o ammenda da 258 a 1.032 euro). Prescinde dal superamento o meno dei limiti tabellari. </a:t>
            </a:r>
          </a:p>
          <a:p>
            <a:pPr algn="just" eaLnBrk="1" hangingPunct="1">
              <a:defRPr/>
            </a:pPr>
            <a:r>
              <a:rPr lang="it-IT" sz="2800" dirty="0"/>
              <a:t>Chi sottopone l’impianto a modifica sostanziale senza l’autorizzazione prevista (arresto da 2 mesi a 2 anni o ammenda da 258 a 1.032 euro).</a:t>
            </a:r>
          </a:p>
          <a:p>
            <a:pPr marL="0" indent="0" algn="just" eaLnBrk="1" hangingPunct="1">
              <a:buFontTx/>
              <a:buNone/>
              <a:defRPr/>
            </a:pPr>
            <a:r>
              <a:rPr lang="it-IT" sz="2800" dirty="0"/>
              <a:t> </a:t>
            </a:r>
          </a:p>
          <a:p>
            <a:pPr algn="just" eaLnBrk="1" hangingPunct="1">
              <a:buFontTx/>
              <a:buNone/>
              <a:defRPr/>
            </a:pPr>
            <a:endParaRPr lang="it-IT" sz="2800" dirty="0"/>
          </a:p>
        </p:txBody>
      </p:sp>
    </p:spTree>
    <p:extLst>
      <p:ext uri="{BB962C8B-B14F-4D97-AF65-F5344CB8AC3E}">
        <p14:creationId xmlns:p14="http://schemas.microsoft.com/office/powerpoint/2010/main" val="42758959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a:solidFill>
                  <a:srgbClr val="FF0000"/>
                </a:solidFill>
                <a:effectLst>
                  <a:outerShdw blurRad="38100" dist="38100" dir="2700000" algn="tl">
                    <a:srgbClr val="000000">
                      <a:alpha val="43137"/>
                    </a:srgbClr>
                  </a:outerShdw>
                </a:effectLst>
              </a:rPr>
              <a:t>Art. 279: TUTELA DELL'ARIA</a:t>
            </a:r>
          </a:p>
        </p:txBody>
      </p:sp>
      <p:sp>
        <p:nvSpPr>
          <p:cNvPr id="52227" name="Rectangle 3"/>
          <p:cNvSpPr>
            <a:spLocks noGrp="1" noChangeArrowheads="1"/>
          </p:cNvSpPr>
          <p:nvPr>
            <p:ph type="body" idx="1"/>
          </p:nvPr>
        </p:nvSpPr>
        <p:spPr>
          <a:xfrm>
            <a:off x="457200" y="1844675"/>
            <a:ext cx="8229600" cy="4281488"/>
          </a:xfrm>
        </p:spPr>
        <p:txBody>
          <a:bodyPr/>
          <a:lstStyle/>
          <a:p>
            <a:pPr algn="just" eaLnBrk="1" hangingPunct="1"/>
            <a:r>
              <a:rPr lang="it-IT" altLang="it-IT" sz="2800"/>
              <a:t>Chi viola i valori limite di emissione o le prescrizioni stabiliti dall’autorizzazione, dalle tabelle allegate al D.Lgs 152/2006 o le prescrizioni altrimenti imposte dall’autorità (arresto fino a 1 anno o ammenda fino a 1.032 euro). Prescinde dall’esistenza o meno di un’autorizzazione. </a:t>
            </a:r>
          </a:p>
          <a:p>
            <a:pPr algn="just" eaLnBrk="1" hangingPunct="1"/>
            <a:r>
              <a:rPr lang="it-IT" altLang="it-IT" sz="2800"/>
              <a:t>Chi non comunica all’autorità competente i dati relativi alle emissioni (arresto fino a 6 mesi o ammenda fino a 1.032 euro) </a:t>
            </a:r>
          </a:p>
        </p:txBody>
      </p:sp>
    </p:spTree>
    <p:extLst>
      <p:ext uri="{BB962C8B-B14F-4D97-AF65-F5344CB8AC3E}">
        <p14:creationId xmlns:p14="http://schemas.microsoft.com/office/powerpoint/2010/main" val="51986354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a:solidFill>
                  <a:srgbClr val="FF0000"/>
                </a:solidFill>
                <a:effectLst>
                  <a:outerShdw blurRad="38100" dist="38100" dir="2700000" algn="tl">
                    <a:srgbClr val="000000">
                      <a:alpha val="43137"/>
                    </a:srgbClr>
                  </a:outerShdw>
                </a:effectLst>
              </a:rPr>
              <a:t>Art. 279: TUTELA DELL'ARIA</a:t>
            </a:r>
          </a:p>
        </p:txBody>
      </p:sp>
      <p:sp>
        <p:nvSpPr>
          <p:cNvPr id="53251" name="Rectangle 3"/>
          <p:cNvSpPr>
            <a:spLocks noGrp="1" noChangeArrowheads="1"/>
          </p:cNvSpPr>
          <p:nvPr>
            <p:ph type="body" idx="1"/>
          </p:nvPr>
        </p:nvSpPr>
        <p:spPr>
          <a:xfrm>
            <a:off x="457200" y="1844675"/>
            <a:ext cx="8229600" cy="4281488"/>
          </a:xfrm>
        </p:spPr>
        <p:txBody>
          <a:bodyPr/>
          <a:lstStyle/>
          <a:p>
            <a:pPr algn="just" eaLnBrk="1" hangingPunct="1">
              <a:buFontTx/>
              <a:buNone/>
            </a:pPr>
            <a:r>
              <a:rPr lang="it-IT" altLang="it-IT" sz="2800"/>
              <a:t>La giurisprudenza, in tema di tutela delle acque, ha riconosciuto la responsabilità penale anche in caso di superamento dei limiti tabellari determinato da guasti o simili situazioni. Il guasto nel funzionamento dell’impianto (di depurazione) è sufficiente a dimostrare l’insufficienza delle misure predisposte, salvo eventi imprevedibili o inevitabili. </a:t>
            </a:r>
          </a:p>
          <a:p>
            <a:pPr algn="just" eaLnBrk="1" hangingPunct="1">
              <a:buFontTx/>
              <a:buNone/>
            </a:pPr>
            <a:endParaRPr lang="it-IT" altLang="it-IT" sz="2800"/>
          </a:p>
          <a:p>
            <a:pPr algn="just" eaLnBrk="1" hangingPunct="1">
              <a:buFontTx/>
              <a:buNone/>
            </a:pPr>
            <a:r>
              <a:rPr lang="it-IT" altLang="it-IT" sz="2800"/>
              <a:t>Cass. 2003 n. 1054</a:t>
            </a:r>
          </a:p>
          <a:p>
            <a:pPr algn="just" eaLnBrk="1" hangingPunct="1">
              <a:buFontTx/>
              <a:buNone/>
            </a:pPr>
            <a:endParaRPr lang="it-IT" altLang="it-IT" sz="2800"/>
          </a:p>
          <a:p>
            <a:pPr algn="just" eaLnBrk="1" hangingPunct="1">
              <a:buFontTx/>
              <a:buNone/>
            </a:pPr>
            <a:endParaRPr lang="it-IT" altLang="it-IT" sz="2800"/>
          </a:p>
        </p:txBody>
      </p:sp>
    </p:spTree>
    <p:extLst>
      <p:ext uri="{BB962C8B-B14F-4D97-AF65-F5344CB8AC3E}">
        <p14:creationId xmlns:p14="http://schemas.microsoft.com/office/powerpoint/2010/main" val="251450248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39750" y="620713"/>
            <a:ext cx="8229600" cy="1143000"/>
          </a:xfrm>
        </p:spPr>
        <p:txBody>
          <a:bodyPr/>
          <a:lstStyle/>
          <a:p>
            <a:pPr eaLnBrk="1" hangingPunct="1">
              <a:defRPr/>
            </a:pPr>
            <a:r>
              <a:rPr lang="it-IT" sz="2800" dirty="0">
                <a:solidFill>
                  <a:srgbClr val="FF0000"/>
                </a:solidFill>
                <a:effectLst>
                  <a:outerShdw blurRad="38100" dist="38100" dir="2700000" algn="tl">
                    <a:srgbClr val="000000">
                      <a:alpha val="43137"/>
                    </a:srgbClr>
                  </a:outerShdw>
                </a:effectLst>
              </a:rPr>
              <a:t>Art. 279: TUTELA DELL'ARIA</a:t>
            </a:r>
          </a:p>
        </p:txBody>
      </p:sp>
      <p:sp>
        <p:nvSpPr>
          <p:cNvPr id="36867" name="Rectangle 3"/>
          <p:cNvSpPr>
            <a:spLocks noGrp="1" noChangeArrowheads="1"/>
          </p:cNvSpPr>
          <p:nvPr>
            <p:ph type="body" idx="1"/>
          </p:nvPr>
        </p:nvSpPr>
        <p:spPr>
          <a:xfrm>
            <a:off x="457200" y="1844675"/>
            <a:ext cx="8229600" cy="4281488"/>
          </a:xfrm>
        </p:spPr>
        <p:txBody>
          <a:bodyPr/>
          <a:lstStyle/>
          <a:p>
            <a:pPr algn="just" eaLnBrk="1" hangingPunct="1">
              <a:buFontTx/>
              <a:buNone/>
              <a:defRPr/>
            </a:pPr>
            <a:r>
              <a:rPr lang="it-IT" sz="2800" dirty="0">
                <a:effectLst>
                  <a:outerShdw blurRad="38100" dist="38100" dir="2700000" algn="tl">
                    <a:srgbClr val="000000">
                      <a:alpha val="43137"/>
                    </a:srgbClr>
                  </a:outerShdw>
                </a:effectLst>
              </a:rPr>
              <a:t>Inquinamento atmosferico: </a:t>
            </a:r>
            <a:r>
              <a:rPr lang="it-IT" sz="2800" dirty="0"/>
              <a:t>qualsiasi modificazione dell’aria dovuta all’introduzione nella stessa di una o più sostanze in quantità e con caratteristiche tali da ledere o da costituire un pericolo per la salute umana o per la qualità dell’ambiente; </a:t>
            </a:r>
          </a:p>
          <a:p>
            <a:pPr eaLnBrk="1" hangingPunct="1">
              <a:buFontTx/>
              <a:buNone/>
              <a:defRPr/>
            </a:pPr>
            <a:r>
              <a:rPr lang="it-IT" sz="2800" dirty="0"/>
              <a:t>  </a:t>
            </a:r>
          </a:p>
          <a:p>
            <a:pPr algn="just" eaLnBrk="1" hangingPunct="1">
              <a:buFontTx/>
              <a:buNone/>
              <a:defRPr/>
            </a:pPr>
            <a:endParaRPr lang="it-IT" sz="2800" dirty="0"/>
          </a:p>
        </p:txBody>
      </p:sp>
    </p:spTree>
    <p:extLst>
      <p:ext uri="{BB962C8B-B14F-4D97-AF65-F5344CB8AC3E}">
        <p14:creationId xmlns:p14="http://schemas.microsoft.com/office/powerpoint/2010/main" val="3207165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Principio di Precauzione</a:t>
            </a:r>
          </a:p>
        </p:txBody>
      </p:sp>
      <p:sp>
        <p:nvSpPr>
          <p:cNvPr id="8195" name="Rectangle 3"/>
          <p:cNvSpPr>
            <a:spLocks noGrp="1" noChangeArrowheads="1"/>
          </p:cNvSpPr>
          <p:nvPr>
            <p:ph type="body" idx="1"/>
          </p:nvPr>
        </p:nvSpPr>
        <p:spPr/>
        <p:txBody>
          <a:bodyPr/>
          <a:lstStyle/>
          <a:p>
            <a:pPr marL="0" indent="0" algn="just">
              <a:buFontTx/>
              <a:buNone/>
            </a:pPr>
            <a:r>
              <a:rPr lang="it-IT" altLang="it-IT" sz="2400"/>
              <a:t>Il principio di precauzione può essere invocato quando è necessario un </a:t>
            </a:r>
            <a:r>
              <a:rPr lang="it-IT" altLang="it-IT" sz="2400" u="sng"/>
              <a:t>intervento urgente</a:t>
            </a:r>
            <a:r>
              <a:rPr lang="it-IT" altLang="it-IT" sz="2400"/>
              <a:t> di fronte a un </a:t>
            </a:r>
            <a:r>
              <a:rPr lang="it-IT" altLang="it-IT" sz="2400">
                <a:solidFill>
                  <a:srgbClr val="FF0000"/>
                </a:solidFill>
              </a:rPr>
              <a:t>possibile pericolo</a:t>
            </a:r>
            <a:r>
              <a:rPr lang="it-IT" altLang="it-IT" sz="2400"/>
              <a:t> per la salute umana, animale o vegetale, ovvero per la protezione dell'ambiente, nel caso in cui ci si trovi in una situazione di </a:t>
            </a:r>
            <a:r>
              <a:rPr lang="it-IT" altLang="it-IT" sz="2400">
                <a:solidFill>
                  <a:srgbClr val="FF0000"/>
                </a:solidFill>
              </a:rPr>
              <a:t>incertezza scientifica</a:t>
            </a:r>
            <a:r>
              <a:rPr lang="it-IT" altLang="it-IT" sz="2400"/>
              <a:t> e cioè quando i dati scientifici non consentano una valutazione completa del rischio. </a:t>
            </a:r>
          </a:p>
        </p:txBody>
      </p:sp>
    </p:spTree>
    <p:extLst>
      <p:ext uri="{BB962C8B-B14F-4D97-AF65-F5344CB8AC3E}">
        <p14:creationId xmlns:p14="http://schemas.microsoft.com/office/powerpoint/2010/main" val="170168148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it-IT" dirty="0">
                <a:solidFill>
                  <a:srgbClr val="FF0000"/>
                </a:solidFill>
                <a:effectLst>
                  <a:outerShdw blurRad="38100" dist="38100" dir="2700000" algn="tl">
                    <a:srgbClr val="000000">
                      <a:alpha val="43137"/>
                    </a:srgbClr>
                  </a:outerShdw>
                </a:effectLst>
              </a:rPr>
              <a:t>Sversamenti in mare</a:t>
            </a:r>
          </a:p>
        </p:txBody>
      </p:sp>
      <p:sp>
        <p:nvSpPr>
          <p:cNvPr id="55299" name="Rectangle 3"/>
          <p:cNvSpPr>
            <a:spLocks noGrp="1" noChangeArrowheads="1"/>
          </p:cNvSpPr>
          <p:nvPr>
            <p:ph type="body" idx="1"/>
          </p:nvPr>
        </p:nvSpPr>
        <p:spPr/>
        <p:txBody>
          <a:bodyPr/>
          <a:lstStyle/>
          <a:p>
            <a:pPr algn="just" eaLnBrk="1" hangingPunct="1"/>
            <a:r>
              <a:rPr lang="it-IT" altLang="it-IT"/>
              <a:t>Art. 8 e 9 </a:t>
            </a:r>
            <a:r>
              <a:rPr lang="en-US" altLang="it-IT"/>
              <a:t>D.Lgs. 6 novembre 2007, n. 202.</a:t>
            </a:r>
          </a:p>
          <a:p>
            <a:pPr algn="just" eaLnBrk="1" hangingPunct="1"/>
            <a:r>
              <a:rPr lang="it-IT" altLang="it-IT" sz="2000"/>
              <a:t>Ipotesi dolosa e colposa: </a:t>
            </a:r>
          </a:p>
          <a:p>
            <a:pPr algn="just" eaLnBrk="1" hangingPunct="1"/>
            <a:r>
              <a:rPr lang="it-IT" altLang="it-IT" sz="2000"/>
              <a:t>si tratta di un reato proprio che può essere commesso, salvo concorso esterno, solo dal Comandante di una nave, dai membri dell’equipaggio, dal proprietario della nave e dall’armatore della nave. </a:t>
            </a:r>
          </a:p>
          <a:p>
            <a:pPr algn="just" eaLnBrk="1" hangingPunct="1"/>
            <a:r>
              <a:rPr lang="it-IT" altLang="it-IT" sz="2000"/>
              <a:t>la condotta criminosa consiste nel versamento in mare di sostanze inquinanti o nel causare lo sversamento in mare di dette sostanze. Il divieto di sversamento ha ad oggetto le acque interne, compresi i porti, le acque territoriali, gli stretti utilizzati per la navigazione internazionale e soggetti al regime di passaggio di transito, l’alto mare. </a:t>
            </a:r>
          </a:p>
          <a:p>
            <a:pPr eaLnBrk="1" hangingPunct="1"/>
            <a:endParaRPr lang="en-US" altLang="it-IT"/>
          </a:p>
        </p:txBody>
      </p:sp>
    </p:spTree>
    <p:extLst>
      <p:ext uri="{BB962C8B-B14F-4D97-AF65-F5344CB8AC3E}">
        <p14:creationId xmlns:p14="http://schemas.microsoft.com/office/powerpoint/2010/main" val="13441091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3850" y="260350"/>
            <a:ext cx="8229600" cy="6121400"/>
          </a:xfrm>
        </p:spPr>
        <p:txBody>
          <a:bodyPr/>
          <a:lstStyle/>
          <a:p>
            <a:pPr algn="ctr" eaLnBrk="1" hangingPunct="1">
              <a:buFontTx/>
              <a:buNone/>
              <a:defRPr/>
            </a:pPr>
            <a:r>
              <a:rPr lang="it-IT" altLang="it-IT" sz="2400" b="1" dirty="0">
                <a:solidFill>
                  <a:srgbClr val="FF0000"/>
                </a:solidFill>
                <a:effectLst>
                  <a:outerShdw blurRad="38100" dist="38100" dir="2700000" algn="tl">
                    <a:srgbClr val="000000">
                      <a:alpha val="43137"/>
                    </a:srgbClr>
                  </a:outerShdw>
                </a:effectLst>
              </a:rPr>
              <a:t>L’estinzione delle contravvenzioni ambientali</a:t>
            </a:r>
          </a:p>
          <a:p>
            <a:pPr algn="ctr" eaLnBrk="1" hangingPunct="1">
              <a:buFontTx/>
              <a:buNone/>
              <a:defRPr/>
            </a:pPr>
            <a:endParaRPr lang="it-IT" altLang="it-IT" sz="1100" b="1" dirty="0"/>
          </a:p>
          <a:p>
            <a:pPr algn="just" eaLnBrk="1" hangingPunct="1">
              <a:buFont typeface="Wingdings" pitchFamily="2" charset="2"/>
              <a:buChar char="Ø"/>
              <a:defRPr/>
            </a:pPr>
            <a:r>
              <a:rPr lang="it-IT" altLang="it-IT" sz="1800" dirty="0"/>
              <a:t>L’art 1 comma 9 della L. 68/2015 introduce nel Codice dell’Ambiente una «Parte sesta-bis» contenente la </a:t>
            </a:r>
            <a:r>
              <a:rPr lang="it-IT" altLang="it-IT" sz="1800" b="1" dirty="0"/>
              <a:t>disciplina sanzionatoria degli illeciti amministrativi e penali in materia di tutela ambientale</a:t>
            </a:r>
            <a:r>
              <a:rPr lang="it-IT" altLang="it-IT" sz="1800" dirty="0"/>
              <a:t>, costituita da sette nuovi articoli (artt. da 318-bis a 318-octies)</a:t>
            </a:r>
          </a:p>
          <a:p>
            <a:pPr marL="715963" indent="-357188" algn="just" eaLnBrk="1" hangingPunct="1">
              <a:spcBef>
                <a:spcPts val="0"/>
              </a:spcBef>
              <a:spcAft>
                <a:spcPts val="0"/>
              </a:spcAft>
              <a:defRPr/>
            </a:pPr>
            <a:endParaRPr lang="it-IT" altLang="it-IT" sz="1400" b="1" dirty="0"/>
          </a:p>
          <a:p>
            <a:pPr marL="715963" indent="-357188" algn="just" eaLnBrk="1" hangingPunct="1">
              <a:spcAft>
                <a:spcPts val="600"/>
              </a:spcAft>
              <a:defRPr/>
            </a:pPr>
            <a:r>
              <a:rPr lang="it-IT" altLang="it-IT" sz="1800" b="1" dirty="0"/>
              <a:t>Art. 318-bis</a:t>
            </a:r>
            <a:r>
              <a:rPr lang="it-IT" altLang="it-IT" sz="1800" dirty="0"/>
              <a:t>: specifica l’applicabilità della disciplina a quelle ipotesi contravvenzionali in materia ambientale che non hanno cagionato danno o pericolo concreto e attuale di danno alle risorse ambientali, urbanistiche o paesaggistiche protette</a:t>
            </a:r>
            <a:endParaRPr lang="it-IT" altLang="it-IT" sz="1800" b="1" dirty="0"/>
          </a:p>
          <a:p>
            <a:pPr marL="715963" indent="-357188" algn="just" eaLnBrk="1" hangingPunct="1">
              <a:spcAft>
                <a:spcPts val="600"/>
              </a:spcAft>
              <a:defRPr/>
            </a:pPr>
            <a:r>
              <a:rPr lang="it-IT" altLang="it-IT" sz="1800" b="1" dirty="0"/>
              <a:t>Art. 318-ter</a:t>
            </a:r>
            <a:r>
              <a:rPr lang="it-IT" altLang="it-IT" sz="1800" dirty="0"/>
              <a:t> disciplina le prescrizioni da impartire al contravventore, di competenza dell’organo di vigilanza, il termine per la regolarizzazione, l’obbligo di comunicazione della notizia di reato al PM;</a:t>
            </a:r>
          </a:p>
          <a:p>
            <a:pPr marL="715963" indent="-357188" algn="just" eaLnBrk="1" hangingPunct="1">
              <a:spcAft>
                <a:spcPts val="600"/>
              </a:spcAft>
              <a:defRPr/>
            </a:pPr>
            <a:r>
              <a:rPr lang="it-IT" altLang="it-IT" sz="1800" b="1" dirty="0"/>
              <a:t>Art. 318-quater</a:t>
            </a:r>
            <a:r>
              <a:rPr lang="it-IT" altLang="it-IT" sz="1800" dirty="0"/>
              <a:t>: regola la verifica dell’adempimento e l’irrogazione della pena, entro termini determinati, attraverso una serie di fasi procedimentali</a:t>
            </a:r>
          </a:p>
        </p:txBody>
      </p:sp>
      <p:sp>
        <p:nvSpPr>
          <p:cNvPr id="56323" name="Segnaposto numero diapositiva 1"/>
          <p:cNvSpPr>
            <a:spLocks noGrp="1"/>
          </p:cNvSpPr>
          <p:nvPr>
            <p:ph type="sldNum" sz="quarter" idx="12"/>
          </p:nvPr>
        </p:nvSpPr>
        <p:spPr>
          <a:xfrm>
            <a:off x="6870700" y="6340475"/>
            <a:ext cx="2133600" cy="476250"/>
          </a:xfr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E7B6868D-3C50-478D-AEE1-73462DBF36A5}" type="slidenum">
              <a:rPr lang="it-IT" altLang="it-IT" sz="1400" smtClean="0"/>
              <a:pPr eaLnBrk="1" hangingPunct="1">
                <a:spcBef>
                  <a:spcPct val="0"/>
                </a:spcBef>
                <a:buFontTx/>
                <a:buNone/>
              </a:pPr>
              <a:t>81</a:t>
            </a:fld>
            <a:endParaRPr lang="it-IT" altLang="it-IT" sz="1400"/>
          </a:p>
        </p:txBody>
      </p:sp>
    </p:spTree>
    <p:extLst>
      <p:ext uri="{BB962C8B-B14F-4D97-AF65-F5344CB8AC3E}">
        <p14:creationId xmlns:p14="http://schemas.microsoft.com/office/powerpoint/2010/main" val="36289639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323850" y="260350"/>
            <a:ext cx="8229600" cy="6121400"/>
          </a:xfrm>
        </p:spPr>
        <p:txBody>
          <a:bodyPr/>
          <a:lstStyle/>
          <a:p>
            <a:pPr algn="ctr" eaLnBrk="1" hangingPunct="1">
              <a:buFontTx/>
              <a:buNone/>
              <a:defRPr/>
            </a:pPr>
            <a:r>
              <a:rPr lang="it-IT" altLang="it-IT" sz="2400" b="1" dirty="0">
                <a:solidFill>
                  <a:srgbClr val="FF0000"/>
                </a:solidFill>
                <a:effectLst>
                  <a:outerShdw blurRad="38100" dist="38100" dir="2700000" algn="tl">
                    <a:srgbClr val="000000">
                      <a:alpha val="43137"/>
                    </a:srgbClr>
                  </a:outerShdw>
                </a:effectLst>
              </a:rPr>
              <a:t>L’estinzione delle contravvenzioni ambientali</a:t>
            </a:r>
          </a:p>
          <a:p>
            <a:pPr algn="ctr" eaLnBrk="1" hangingPunct="1">
              <a:buFontTx/>
              <a:buNone/>
              <a:defRPr/>
            </a:pPr>
            <a:endParaRPr lang="it-IT" altLang="it-IT" sz="1100" b="1" dirty="0"/>
          </a:p>
          <a:p>
            <a:pPr algn="just" eaLnBrk="1" hangingPunct="1">
              <a:buFont typeface="Wingdings" pitchFamily="2" charset="2"/>
              <a:buChar char="Ø"/>
              <a:defRPr/>
            </a:pPr>
            <a:r>
              <a:rPr lang="it-IT" altLang="it-IT" sz="1400" dirty="0"/>
              <a:t>L’art 1 comma 9 della L. 68/2015 introduce nel Codice dell’Ambiente una «Parte sesta-bis» contenente la </a:t>
            </a:r>
            <a:r>
              <a:rPr lang="it-IT" altLang="it-IT" sz="1400" b="1" dirty="0"/>
              <a:t>disciplina sanzionatoria degli illeciti amministrativi e penali in materia di tutela ambientale</a:t>
            </a:r>
            <a:r>
              <a:rPr lang="it-IT" altLang="it-IT" sz="1400" dirty="0"/>
              <a:t>, costituita da sette nuovi articoli (artt. da 318-bis a 318-octies)</a:t>
            </a:r>
          </a:p>
          <a:p>
            <a:pPr marL="715963" indent="-357188" algn="just" eaLnBrk="1" hangingPunct="1">
              <a:spcBef>
                <a:spcPts val="0"/>
              </a:spcBef>
              <a:spcAft>
                <a:spcPts val="0"/>
              </a:spcAft>
              <a:defRPr/>
            </a:pPr>
            <a:endParaRPr lang="it-IT" altLang="it-IT" sz="1100" b="1" dirty="0"/>
          </a:p>
          <a:p>
            <a:pPr marL="715963" indent="-357188" algn="just" eaLnBrk="1" hangingPunct="1">
              <a:spcAft>
                <a:spcPts val="600"/>
              </a:spcAft>
              <a:defRPr/>
            </a:pPr>
            <a:endParaRPr lang="it-IT" altLang="it-IT" sz="1400" dirty="0"/>
          </a:p>
          <a:p>
            <a:pPr marL="715963" indent="-357188" algn="just" eaLnBrk="1" hangingPunct="1">
              <a:spcAft>
                <a:spcPts val="600"/>
              </a:spcAft>
              <a:defRPr/>
            </a:pPr>
            <a:r>
              <a:rPr lang="it-IT" altLang="it-IT" sz="1800" b="1" dirty="0"/>
              <a:t>Art. 318-quinquies</a:t>
            </a:r>
            <a:r>
              <a:rPr lang="it-IT" altLang="it-IT" sz="1800" dirty="0"/>
              <a:t>: disciplina gli obblighi di comunicazione da parte del PM, che abbia avuto qualsiasi notizia della contravvenzione, all’organo di vigilanza o alla PG</a:t>
            </a:r>
          </a:p>
          <a:p>
            <a:pPr marL="715963" indent="-357188" algn="just" eaLnBrk="1" hangingPunct="1">
              <a:spcAft>
                <a:spcPts val="600"/>
              </a:spcAft>
              <a:defRPr/>
            </a:pPr>
            <a:r>
              <a:rPr lang="it-IT" altLang="it-IT" sz="1800" b="1" dirty="0"/>
              <a:t>Art. 318-sexies</a:t>
            </a:r>
            <a:r>
              <a:rPr lang="it-IT" altLang="it-IT" sz="1800" dirty="0"/>
              <a:t>: termini di sospensione del procedimento penale e attività di indagine e cautelari effettuabili in loro pendenza</a:t>
            </a:r>
          </a:p>
          <a:p>
            <a:pPr marL="715963" indent="-357188" algn="just" eaLnBrk="1" hangingPunct="1">
              <a:spcAft>
                <a:spcPts val="600"/>
              </a:spcAft>
              <a:defRPr/>
            </a:pPr>
            <a:r>
              <a:rPr lang="it-IT" altLang="it-IT" sz="1800" b="1" dirty="0"/>
              <a:t>Art. 318- </a:t>
            </a:r>
            <a:r>
              <a:rPr lang="it-IT" altLang="it-IT" sz="1800" b="1" dirty="0" err="1"/>
              <a:t>septies</a:t>
            </a:r>
            <a:r>
              <a:rPr lang="it-IT" altLang="it-IT" sz="1800" dirty="0"/>
              <a:t>: </a:t>
            </a:r>
            <a:r>
              <a:rPr lang="it-IT" altLang="it-IT" sz="1800" b="1" dirty="0">
                <a:effectLst>
                  <a:outerShdw blurRad="38100" dist="38100" dir="2700000" algn="tl">
                    <a:srgbClr val="000000">
                      <a:alpha val="43137"/>
                    </a:srgbClr>
                  </a:outerShdw>
                </a:effectLst>
              </a:rPr>
              <a:t>prevede l’estinzione delle contravvenzioni a seguito sia del buon esito della prescrizione che del pagamento della sanzione amministrativa, cui consegue l’archiviazione  del procedimento da parte del PM. E’ disciplinata l’ipotesi di adempimento tardivo o con modalità diverse della prescrizione </a:t>
            </a:r>
            <a:r>
              <a:rPr lang="it-IT" altLang="it-IT" sz="1800" b="1" dirty="0">
                <a:effectLst>
                  <a:outerShdw blurRad="38100" dist="38100" dir="2700000" algn="tl">
                    <a:srgbClr val="000000">
                      <a:alpha val="43137"/>
                    </a:srgbClr>
                  </a:outerShdw>
                </a:effectLst>
                <a:sym typeface="Wingdings" pitchFamily="2" charset="2"/>
              </a:rPr>
              <a:t> possibile applicazione di un’oblazione ridotta</a:t>
            </a:r>
            <a:endParaRPr lang="it-IT" altLang="it-IT" sz="1800" b="1" dirty="0">
              <a:effectLst>
                <a:outerShdw blurRad="38100" dist="38100" dir="2700000" algn="tl">
                  <a:srgbClr val="000000">
                    <a:alpha val="43137"/>
                  </a:srgbClr>
                </a:outerShdw>
              </a:effectLst>
            </a:endParaRPr>
          </a:p>
          <a:p>
            <a:pPr marL="715963" indent="-357188" algn="just" eaLnBrk="1" hangingPunct="1">
              <a:spcAft>
                <a:spcPts val="600"/>
              </a:spcAft>
              <a:defRPr/>
            </a:pPr>
            <a:r>
              <a:rPr lang="it-IT" altLang="it-IT" sz="1800" b="1" dirty="0"/>
              <a:t>Art. 318-octies</a:t>
            </a:r>
            <a:r>
              <a:rPr lang="it-IT" altLang="it-IT" sz="1800" dirty="0"/>
              <a:t>: norma transitoria in base alla quale la disciplina per l’estinzione delle contravvenzioni non si applica ai procedimento in corso alla data della sua entrata in vigore</a:t>
            </a:r>
          </a:p>
        </p:txBody>
      </p:sp>
      <p:sp>
        <p:nvSpPr>
          <p:cNvPr id="57347" name="Segnaposto numero diapositiva 1"/>
          <p:cNvSpPr>
            <a:spLocks noGrp="1"/>
          </p:cNvSpPr>
          <p:nvPr>
            <p:ph type="sldNum" sz="quarter" idx="12"/>
          </p:nvPr>
        </p:nvSpPr>
        <p:spPr>
          <a:xfrm>
            <a:off x="6870700" y="6340475"/>
            <a:ext cx="2133600" cy="476250"/>
          </a:xfrm>
          <a:noFill/>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fld id="{2FB8B095-DF9E-4CA4-9697-BABA0A84B002}" type="slidenum">
              <a:rPr lang="it-IT" altLang="it-IT" sz="1400" smtClean="0"/>
              <a:pPr eaLnBrk="1" hangingPunct="1">
                <a:spcBef>
                  <a:spcPct val="0"/>
                </a:spcBef>
                <a:buFontTx/>
                <a:buNone/>
              </a:pPr>
              <a:t>82</a:t>
            </a:fld>
            <a:endParaRPr lang="it-IT" altLang="it-IT" sz="1400"/>
          </a:p>
        </p:txBody>
      </p:sp>
    </p:spTree>
    <p:extLst>
      <p:ext uri="{BB962C8B-B14F-4D97-AF65-F5344CB8AC3E}">
        <p14:creationId xmlns:p14="http://schemas.microsoft.com/office/powerpoint/2010/main" val="4103098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ltLang="it-IT" sz="3200" b="1" dirty="0">
                <a:solidFill>
                  <a:srgbClr val="FF0000"/>
                </a:solidFill>
                <a:effectLst>
                  <a:outerShdw blurRad="38100" dist="38100" dir="2700000" algn="tl">
                    <a:srgbClr val="000000">
                      <a:alpha val="43137"/>
                    </a:srgbClr>
                  </a:outerShdw>
                </a:effectLst>
              </a:rPr>
              <a:t>I Fondamenti giuridici del principio di precauzione</a:t>
            </a:r>
          </a:p>
        </p:txBody>
      </p:sp>
      <p:sp>
        <p:nvSpPr>
          <p:cNvPr id="9219" name="Rectangle 3"/>
          <p:cNvSpPr>
            <a:spLocks noGrp="1" noChangeArrowheads="1"/>
          </p:cNvSpPr>
          <p:nvPr>
            <p:ph type="body" idx="1"/>
          </p:nvPr>
        </p:nvSpPr>
        <p:spPr/>
        <p:txBody>
          <a:bodyPr/>
          <a:lstStyle/>
          <a:p>
            <a:pPr marL="0" indent="0" algn="just">
              <a:lnSpc>
                <a:spcPct val="90000"/>
              </a:lnSpc>
              <a:buFontTx/>
              <a:buNone/>
            </a:pPr>
            <a:r>
              <a:rPr lang="it-IT" altLang="it-IT" sz="2400"/>
              <a:t>Nell’ambito del </a:t>
            </a:r>
            <a:r>
              <a:rPr lang="it-IT" altLang="it-IT" sz="2400" u="sng"/>
              <a:t>diritto internazionale</a:t>
            </a:r>
            <a:r>
              <a:rPr lang="it-IT" altLang="it-IT" sz="2400"/>
              <a:t>, la prima traccia del principio di precauzione rinvenibile è nella </a:t>
            </a:r>
            <a:r>
              <a:rPr lang="it-IT" altLang="it-IT" sz="2400">
                <a:solidFill>
                  <a:srgbClr val="FF0000"/>
                </a:solidFill>
              </a:rPr>
              <a:t>Dichiarazione di Brema del 1984 sulla protezione del Mare del Nord</a:t>
            </a:r>
            <a:r>
              <a:rPr lang="it-IT" altLang="it-IT" sz="2400"/>
              <a:t>, nella quale viene stabilito che gli Stati interessati non devono </a:t>
            </a:r>
            <a:r>
              <a:rPr lang="it-IT" altLang="it-IT" sz="2400" i="1"/>
              <a:t>“aspettare la prova certa degli eventi dannosi prima di agire”.</a:t>
            </a:r>
          </a:p>
          <a:p>
            <a:pPr marL="0" indent="0" algn="just">
              <a:lnSpc>
                <a:spcPct val="90000"/>
              </a:lnSpc>
              <a:buFontTx/>
              <a:buNone/>
            </a:pPr>
            <a:endParaRPr lang="it-IT" altLang="it-IT" sz="2400"/>
          </a:p>
          <a:p>
            <a:pPr marL="0" indent="0" algn="just">
              <a:lnSpc>
                <a:spcPct val="90000"/>
              </a:lnSpc>
              <a:buFontTx/>
              <a:buNone/>
            </a:pPr>
            <a:r>
              <a:rPr lang="it-IT" altLang="it-IT" sz="2400"/>
              <a:t>La consacrazione ufficiale è avvenuta con la </a:t>
            </a:r>
            <a:r>
              <a:rPr lang="it-IT" altLang="it-IT" sz="2400">
                <a:solidFill>
                  <a:srgbClr val="FF0000"/>
                </a:solidFill>
              </a:rPr>
              <a:t>Dichiarazione di Rio de Janeiro</a:t>
            </a:r>
            <a:r>
              <a:rPr lang="it-IT" altLang="it-IT" sz="2400"/>
              <a:t> “</a:t>
            </a:r>
            <a:r>
              <a:rPr lang="it-IT" altLang="it-IT" sz="2400" i="1"/>
              <a:t>Rio Declaration on Environment and Development”</a:t>
            </a:r>
            <a:r>
              <a:rPr lang="it-IT" altLang="it-IT" sz="2400"/>
              <a:t> dove figura tra i 27 principi sanciti come basilari per implementare una strategia di sviluppo sostenibile.</a:t>
            </a:r>
          </a:p>
          <a:p>
            <a:pPr marL="0" indent="0" algn="just">
              <a:lnSpc>
                <a:spcPct val="90000"/>
              </a:lnSpc>
              <a:buFontTx/>
              <a:buNone/>
            </a:pPr>
            <a:endParaRPr lang="it-IT" altLang="it-IT" sz="2400"/>
          </a:p>
        </p:txBody>
      </p:sp>
    </p:spTree>
    <p:extLst>
      <p:ext uri="{BB962C8B-B14F-4D97-AF65-F5344CB8AC3E}">
        <p14:creationId xmlns:p14="http://schemas.microsoft.com/office/powerpoint/2010/main" val="34352088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5431</Words>
  <Application>Microsoft Office PowerPoint</Application>
  <PresentationFormat>Presentazione su schermo (4:3)</PresentationFormat>
  <Paragraphs>341</Paragraphs>
  <Slides>82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82</vt:i4>
      </vt:variant>
    </vt:vector>
  </HeadingPairs>
  <TitlesOfParts>
    <vt:vector size="86" baseType="lpstr">
      <vt:lpstr>Arial</vt:lpstr>
      <vt:lpstr>Calibri</vt:lpstr>
      <vt:lpstr>Wingdings</vt:lpstr>
      <vt:lpstr>Tema di Office</vt:lpstr>
      <vt:lpstr>Diritto dell’Ambiente </vt:lpstr>
      <vt:lpstr>Nozione di Pericolo</vt:lpstr>
      <vt:lpstr>Approccio scientifico - razionale di valutazione del rischio</vt:lpstr>
      <vt:lpstr>Presentazione standard di PowerPoint</vt:lpstr>
      <vt:lpstr>Esempio matrice del rischio </vt:lpstr>
      <vt:lpstr>Classificazione dei rischi</vt:lpstr>
      <vt:lpstr>Principio di Prevenzione</vt:lpstr>
      <vt:lpstr>Principio di Precauzione</vt:lpstr>
      <vt:lpstr>I Fondamenti giuridici del principio di precauzione</vt:lpstr>
      <vt:lpstr>I Fondamenti giuridici del principio di precauzione</vt:lpstr>
      <vt:lpstr>Trattato CE  Art. 174, paragrafo 2</vt:lpstr>
      <vt:lpstr>Comunicazione della Commissione  delle Comunità Europee del 2 febbraio 2000 sul Principio di Precauzione</vt:lpstr>
      <vt:lpstr>D.Lgs. N. 152/2006 Art. 301- Attuazione del principio di precauzione</vt:lpstr>
      <vt:lpstr>D.Lgs. N. 152/2006 Art. 301- Attuazione del principio di precauzione</vt:lpstr>
      <vt:lpstr>D.Lgs. N. 152/2006 Art. 301- Attuazione del principio di precauzione</vt:lpstr>
      <vt:lpstr>D.Lgs. N. 152/2006 Art. 301- Attuazione del principio di precauzione</vt:lpstr>
      <vt:lpstr>Ricorso al principio di precauzione</vt:lpstr>
      <vt:lpstr>Principi generali di gestione dei rischi</vt:lpstr>
      <vt:lpstr>Principi generali di gestione dei rischi</vt:lpstr>
      <vt:lpstr>Principi generali di gestione dei rischi</vt:lpstr>
      <vt:lpstr>Principio di prevenzione e di precauzione a confronto</vt:lpstr>
      <vt:lpstr>Applicazione del Principio di Precauzione</vt:lpstr>
      <vt:lpstr>Applicazione del Principio di Precauzione</vt:lpstr>
      <vt:lpstr>Impatto del principio di precauzione sui limiti soglia</vt:lpstr>
      <vt:lpstr>Come vengono determinati i limiti soglia</vt:lpstr>
      <vt:lpstr>Come vengono determinati i limiti soglia</vt:lpstr>
      <vt:lpstr>Come vengono determinati i limiti soglia</vt:lpstr>
      <vt:lpstr>Cass. 13 febbraio 2007, n. 15216</vt:lpstr>
      <vt:lpstr>Processo al Petrolchimico di Porto Marghera – Cassazione Sez. IV, 17 maggio 2006, n. 4675</vt:lpstr>
      <vt:lpstr>I REATI AMBIENTALI</vt:lpstr>
      <vt:lpstr>LE CONTRAVVENZIONI IN MATERIA AMBIENTALE</vt:lpstr>
      <vt:lpstr>Conseguenze del reato: </vt:lpstr>
      <vt:lpstr>Presentazione standard di PowerPoint</vt:lpstr>
      <vt:lpstr>DELEGA DI FUNZIONI</vt:lpstr>
      <vt:lpstr>Presentazione standard di PowerPoint</vt:lpstr>
      <vt:lpstr>ART. 137: SANZIONI PENALI</vt:lpstr>
      <vt:lpstr>ART. 137: SANZIONI PENALI</vt:lpstr>
      <vt:lpstr>Nozione di acque reflue industriali</vt:lpstr>
      <vt:lpstr>Nozione di acque reflue urbane. </vt:lpstr>
      <vt:lpstr>ECCEZIONE:</vt:lpstr>
      <vt:lpstr>ART. 137: altre ipotesi di reato</vt:lpstr>
      <vt:lpstr>ART. 137: modalità di campionamento</vt:lpstr>
      <vt:lpstr>ART. 137: modalità di campionamento</vt:lpstr>
      <vt:lpstr>PARTE QUARTA  NORME IN MATERIA DI GESTIONE DEI RIFIUTI E DI BONIFICA DEI SITI INQUINATI </vt:lpstr>
      <vt:lpstr>ART. 256 co. 1: gestione abusiva di rifiuti </vt:lpstr>
      <vt:lpstr>ART. 256 co. 1: gestione abusiva di rifiuti </vt:lpstr>
      <vt:lpstr>ART. 256 co. 1: gestione abusiva di rifiuti </vt:lpstr>
      <vt:lpstr>ART. 256 co. 1: gestione abusiva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2: abbandono,  deposito incontrollato e immissione di rifiuti </vt:lpstr>
      <vt:lpstr>ART. 256 co. 3: Discarica abusiva</vt:lpstr>
      <vt:lpstr>ART. 256 co. 3: Discarica abusiva</vt:lpstr>
      <vt:lpstr>ART. 256 co. 3: Discarica abusiva</vt:lpstr>
      <vt:lpstr>ART. 256 co. 3: Discarica abusiva</vt:lpstr>
      <vt:lpstr>ART. 256 co. 3: Discarica abusiva</vt:lpstr>
      <vt:lpstr>Art. 257: Omessa bonifica. </vt:lpstr>
      <vt:lpstr>Art. 257: Omessa bonifica. </vt:lpstr>
      <vt:lpstr>Art. 257: Omessa bonifica. </vt:lpstr>
      <vt:lpstr>Omessa bonifica</vt:lpstr>
      <vt:lpstr>Omessa bonifica</vt:lpstr>
      <vt:lpstr>Omessa bonifica</vt:lpstr>
      <vt:lpstr>Omessa bonifica</vt:lpstr>
      <vt:lpstr>Omessa bonifica</vt:lpstr>
      <vt:lpstr>Art. 257</vt:lpstr>
      <vt:lpstr>Omessa bonifica: Art. 257</vt:lpstr>
      <vt:lpstr>Omessa bonifica: Art. 257</vt:lpstr>
      <vt:lpstr>Presentazione standard di PowerPoint</vt:lpstr>
      <vt:lpstr>Presentazione standard di PowerPoint</vt:lpstr>
      <vt:lpstr>Presentazione standard di PowerPoint</vt:lpstr>
      <vt:lpstr>Presentazione standard di PowerPoint</vt:lpstr>
      <vt:lpstr>PARTE QUINTA  NORME IN MATERIA DI TUTELA DELL'ARIA E DI RIDUZIONE DELLE EMISSIONI IN ATMOSFERA </vt:lpstr>
      <vt:lpstr>Art. 279: TUTELA DELL'ARIA</vt:lpstr>
      <vt:lpstr>Art. 279: TUTELA DELL'ARIA</vt:lpstr>
      <vt:lpstr>Art. 279: TUTELA DELL'ARIA</vt:lpstr>
      <vt:lpstr>Sversamenti in mare</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dell’Ambiente:</dc:title>
  <dc:creator>Chiara</dc:creator>
  <cp:lastModifiedBy>1</cp:lastModifiedBy>
  <cp:revision>36</cp:revision>
  <dcterms:created xsi:type="dcterms:W3CDTF">2014-02-16T10:25:12Z</dcterms:created>
  <dcterms:modified xsi:type="dcterms:W3CDTF">2018-02-18T11:13:18Z</dcterms:modified>
</cp:coreProperties>
</file>