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0" r:id="rId1"/>
  </p:sldMasterIdLst>
  <p:notesMasterIdLst>
    <p:notesMasterId r:id="rId47"/>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306" r:id="rId22"/>
    <p:sldId id="307" r:id="rId23"/>
    <p:sldId id="308" r:id="rId24"/>
    <p:sldId id="309" r:id="rId25"/>
    <p:sldId id="310" r:id="rId26"/>
    <p:sldId id="311"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15" r:id="rId4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8"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68634B6-F37D-4BB9-92E6-2DA39175FAF2}" type="datetimeFigureOut">
              <a:rPr lang="it-IT" smtClean="0"/>
              <a:t>15/04/2019</a:t>
            </a:fld>
            <a:endParaRPr lang="it-IT"/>
          </a:p>
        </p:txBody>
      </p:sp>
      <p:sp>
        <p:nvSpPr>
          <p:cNvPr id="4" name="Segnaposto immagine diapositiva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CF3CBF0-4CE4-463B-B124-036B3306D3BB}" type="slidenum">
              <a:rPr lang="it-IT" smtClean="0"/>
              <a:t>‹N›</a:t>
            </a:fld>
            <a:endParaRPr lang="it-IT"/>
          </a:p>
        </p:txBody>
      </p:sp>
    </p:spTree>
    <p:extLst>
      <p:ext uri="{BB962C8B-B14F-4D97-AF65-F5344CB8AC3E}">
        <p14:creationId xmlns:p14="http://schemas.microsoft.com/office/powerpoint/2010/main" val="184164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9051F58-9178-43E2-85B6-306D163BFE00}" type="slidenum">
              <a:rPr lang="it-IT" altLang="it-IT"/>
              <a:pPr>
                <a:spcBef>
                  <a:spcPct val="0"/>
                </a:spcBef>
              </a:pPr>
              <a:t>21</a:t>
            </a:fld>
            <a:endParaRPr lang="it-IT" altLang="it-IT"/>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2117624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5640C9B-4453-444A-AD0F-F6F619A32686}" type="slidenum">
              <a:rPr lang="it-IT" altLang="it-IT"/>
              <a:pPr>
                <a:spcBef>
                  <a:spcPct val="0"/>
                </a:spcBef>
              </a:pPr>
              <a:t>22</a:t>
            </a:fld>
            <a:endParaRPr lang="it-IT" altLang="it-IT"/>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3034576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2009AFD-9CC2-483B-AD62-8B6E5E2049ED}" type="slidenum">
              <a:rPr lang="it-IT" altLang="it-IT"/>
              <a:pPr>
                <a:spcBef>
                  <a:spcPct val="0"/>
                </a:spcBef>
              </a:pPr>
              <a:t>23</a:t>
            </a:fld>
            <a:endParaRPr lang="it-IT" altLang="it-IT"/>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65814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6699D95-C774-4F3F-AAB3-90716C16736F}" type="slidenum">
              <a:rPr lang="it-IT" altLang="it-IT"/>
              <a:pPr>
                <a:spcBef>
                  <a:spcPct val="0"/>
                </a:spcBef>
              </a:pPr>
              <a:t>24</a:t>
            </a:fld>
            <a:endParaRPr lang="it-IT" altLang="it-IT"/>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532709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319FCE-6567-4E5C-AA51-87A7D4A2152F}" type="slidenum">
              <a:rPr lang="it-IT" altLang="it-IT"/>
              <a:pPr>
                <a:spcBef>
                  <a:spcPct val="0"/>
                </a:spcBef>
              </a:pPr>
              <a:t>25</a:t>
            </a:fld>
            <a:endParaRPr lang="it-IT" altLang="it-IT"/>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778750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7979806-979E-4A7C-8474-ABF09DCD847A}" type="slidenum">
              <a:rPr lang="it-IT" altLang="it-IT"/>
              <a:pPr>
                <a:spcBef>
                  <a:spcPct val="0"/>
                </a:spcBef>
              </a:pPr>
              <a:t>26</a:t>
            </a:fld>
            <a:endParaRPr lang="it-IT" altLang="it-IT"/>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109945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0AAFEA8-6191-4A20-B829-5A2D0029B371}" type="slidenum">
              <a:rPr lang="it-IT" altLang="it-IT"/>
              <a:pPr>
                <a:spcBef>
                  <a:spcPct val="0"/>
                </a:spcBef>
              </a:pPr>
              <a:t>45</a:t>
            </a:fld>
            <a:endParaRPr lang="it-IT" altLang="it-IT"/>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322610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8E36636D-D922-432D-A958-524484B5923D}" type="datetimeFigureOut">
              <a:rPr lang="en-US" smtClean="0"/>
              <a:pPr/>
              <a:t>4/15/2019</a:t>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F28FB93-0A08-4E7D-8E63-9EFA29F1E093}" type="slidenum">
              <a:rPr lang="en-US" smtClean="0"/>
              <a:pPr/>
              <a:t>‹N›</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8E36636D-D922-432D-A958-524484B5923D}" type="datetimeFigureOut">
              <a:rPr lang="en-US" smtClean="0"/>
              <a:pPr/>
              <a:t>4/15/2019</a:t>
            </a:fld>
            <a:endParaRPr lang="en-US" dirty="0"/>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SCUOLE SOCIOLOGICHE</a:t>
            </a:r>
            <a:endParaRPr lang="it-IT" dirty="0"/>
          </a:p>
        </p:txBody>
      </p:sp>
      <p:sp>
        <p:nvSpPr>
          <p:cNvPr id="10" name="Sottotitolo 9"/>
          <p:cNvSpPr>
            <a:spLocks noGrp="1"/>
          </p:cNvSpPr>
          <p:nvPr>
            <p:ph type="subTitle" idx="1"/>
          </p:nvPr>
        </p:nvSpPr>
        <p:spPr>
          <a:xfrm>
            <a:off x="1370693" y="667265"/>
            <a:ext cx="9440034" cy="1754659"/>
          </a:xfrm>
        </p:spPr>
        <p:txBody>
          <a:bodyPr/>
          <a:lstStyle/>
          <a:p>
            <a:r>
              <a:rPr lang="it-IT" dirty="0" smtClean="0"/>
              <a:t>CRIMINOLOGIA – ANNO ACCADEMICO </a:t>
            </a:r>
            <a:r>
              <a:rPr lang="it-IT" dirty="0" smtClean="0"/>
              <a:t>2018 2019</a:t>
            </a:r>
            <a:endParaRPr lang="it-IT" dirty="0" smtClean="0"/>
          </a:p>
          <a:p>
            <a:r>
              <a:rPr lang="it-IT" dirty="0" smtClean="0"/>
              <a:t>PROF. MARIO ZANCHETTI</a:t>
            </a:r>
          </a:p>
          <a:p>
            <a:r>
              <a:rPr lang="it-IT" dirty="0" smtClean="0"/>
              <a:t>UNIVERSITA’ CARLO CATTANEO - LIUC</a:t>
            </a:r>
            <a:endParaRPr lang="it-IT" dirty="0"/>
          </a:p>
        </p:txBody>
      </p:sp>
    </p:spTree>
    <p:extLst>
      <p:ext uri="{BB962C8B-B14F-4D97-AF65-F5344CB8AC3E}">
        <p14:creationId xmlns:p14="http://schemas.microsoft.com/office/powerpoint/2010/main" val="2795670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2424113" y="1125539"/>
            <a:ext cx="7696200" cy="4632325"/>
          </a:xfrm>
        </p:spPr>
        <p:txBody>
          <a:bodyPr/>
          <a:lstStyle/>
          <a:p>
            <a:pPr algn="just"/>
            <a:r>
              <a:rPr lang="it-IT" altLang="it-IT" sz="2400" b="1">
                <a:latin typeface="Times" panose="02020603050405020304" pitchFamily="18" charset="0"/>
              </a:rPr>
              <a:t>Johnson</a:t>
            </a:r>
            <a:r>
              <a:rPr lang="it-IT" altLang="it-IT" sz="2400">
                <a:latin typeface="Times" panose="02020603050405020304" pitchFamily="18" charset="0"/>
              </a:rPr>
              <a:t> (1960) individuava i seguenti aspetti del conflitto di norme, </a:t>
            </a:r>
            <a:r>
              <a:rPr lang="it-IT" altLang="it-IT">
                <a:latin typeface="Times" panose="02020603050405020304" pitchFamily="18" charset="0"/>
              </a:rPr>
              <a:t>(responsabili della disorganizzazione sociale):</a:t>
            </a:r>
            <a:endParaRPr lang="it-IT" altLang="it-IT" sz="2400">
              <a:latin typeface="Times" panose="02020603050405020304" pitchFamily="18" charset="0"/>
            </a:endParaRPr>
          </a:p>
          <a:p>
            <a:pPr algn="just"/>
            <a:r>
              <a:rPr lang="it-IT" altLang="it-IT" sz="2400">
                <a:latin typeface="Times" panose="02020603050405020304" pitchFamily="18" charset="0"/>
              </a:rPr>
              <a:t>- una socializzazione difettosa o mancante</a:t>
            </a:r>
          </a:p>
          <a:p>
            <a:pPr algn="just"/>
            <a:r>
              <a:rPr lang="it-IT" altLang="it-IT" sz="2400">
                <a:latin typeface="Times" panose="02020603050405020304" pitchFamily="18" charset="0"/>
              </a:rPr>
              <a:t>- sanzioni deboli (</a:t>
            </a:r>
            <a:r>
              <a:rPr lang="it-IT" altLang="it-IT">
                <a:latin typeface="Times" panose="02020603050405020304" pitchFamily="18" charset="0"/>
              </a:rPr>
              <a:t>e cioè insufficienza di intimidazione punitiva verso alcuni tipi di reato, quindi implicitamente incentivati</a:t>
            </a:r>
            <a:r>
              <a:rPr lang="it-IT" altLang="it-IT" sz="2400">
                <a:latin typeface="Times" panose="02020603050405020304" pitchFamily="18" charset="0"/>
              </a:rPr>
              <a:t>)</a:t>
            </a:r>
          </a:p>
          <a:p>
            <a:pPr algn="just"/>
            <a:r>
              <a:rPr lang="it-IT" altLang="it-IT" sz="2400">
                <a:latin typeface="Times" panose="02020603050405020304" pitchFamily="18" charset="0"/>
              </a:rPr>
              <a:t>- inefficienza o corruzione dell’apparato giudiziario o della polizia.</a:t>
            </a:r>
          </a:p>
          <a:p>
            <a:pPr algn="just"/>
            <a:r>
              <a:rPr lang="it-IT" altLang="it-IT" sz="2400">
                <a:latin typeface="Times" panose="02020603050405020304" pitchFamily="18" charset="0"/>
              </a:rPr>
              <a:t>Importante causa di disorganizzazione sarebbe quindi l’instabilità degli strumenti di controllo sociale, accentuato da conflitto e dalla contraddizione delle norme.</a:t>
            </a:r>
          </a:p>
        </p:txBody>
      </p:sp>
    </p:spTree>
    <p:extLst>
      <p:ext uri="{BB962C8B-B14F-4D97-AF65-F5344CB8AC3E}">
        <p14:creationId xmlns:p14="http://schemas.microsoft.com/office/powerpoint/2010/main" val="1002569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640013" y="549275"/>
            <a:ext cx="7161212" cy="609600"/>
          </a:xfrm>
        </p:spPr>
        <p:txBody>
          <a:bodyPr/>
          <a:lstStyle/>
          <a:p>
            <a:pPr algn="ctr"/>
            <a:r>
              <a:rPr lang="it-IT" altLang="it-IT" sz="3200">
                <a:latin typeface="Times" panose="02020603050405020304" pitchFamily="18" charset="0"/>
              </a:rPr>
              <a:t>Teoria dei conflitti culturali</a:t>
            </a:r>
            <a:endParaRPr lang="it-IT" altLang="it-IT" sz="3200"/>
          </a:p>
        </p:txBody>
      </p:sp>
      <p:sp>
        <p:nvSpPr>
          <p:cNvPr id="51203" name="Rectangle 3"/>
          <p:cNvSpPr>
            <a:spLocks noGrp="1" noChangeArrowheads="1"/>
          </p:cNvSpPr>
          <p:nvPr>
            <p:ph idx="1"/>
          </p:nvPr>
        </p:nvSpPr>
        <p:spPr>
          <a:xfrm>
            <a:off x="2208214" y="1844675"/>
            <a:ext cx="7902575" cy="5175250"/>
          </a:xfrm>
        </p:spPr>
        <p:txBody>
          <a:bodyPr/>
          <a:lstStyle/>
          <a:p>
            <a:pPr algn="just"/>
            <a:r>
              <a:rPr lang="it-IT" altLang="it-IT" sz="2400">
                <a:latin typeface="Times" panose="02020603050405020304" pitchFamily="18" charset="0"/>
              </a:rPr>
              <a:t>Secondo </a:t>
            </a:r>
            <a:r>
              <a:rPr lang="it-IT" altLang="it-IT" sz="2400" b="1">
                <a:latin typeface="Times" panose="02020603050405020304" pitchFamily="18" charset="0"/>
              </a:rPr>
              <a:t>Sellin</a:t>
            </a:r>
            <a:r>
              <a:rPr lang="it-IT" altLang="it-IT" sz="2400">
                <a:latin typeface="Times" panose="02020603050405020304" pitchFamily="18" charset="0"/>
              </a:rPr>
              <a:t> (1938) la contrapposizione di sistemi culturali differenti costituirebbe una delle principali cause del venir meno degli abituali parametri regolatori la condotta sociale, facilitando così devianza e delinquenza.</a:t>
            </a:r>
          </a:p>
          <a:p>
            <a:pPr algn="just"/>
            <a:r>
              <a:rPr lang="it-IT" altLang="it-IT" sz="2400">
                <a:latin typeface="Times" panose="02020603050405020304" pitchFamily="18" charset="0"/>
              </a:rPr>
              <a:t>Dalla coesistenza di sistemi culturali differenti, deriverebbe una situazione di disagio, di smarrimento e di insicurezza, con rischio di ogni tipo di disadattamento, dalla malattia alla criminalità, rischio non tanto elevato nel neo-immigrato, ancora ancorato alle regole del paese di origine, quanto nei suoi figli, non più ancorati alle norme dei padri e non ancora legati ai valori del paese ospitante.</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4073835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351088" y="549275"/>
            <a:ext cx="7770812" cy="730250"/>
          </a:xfrm>
        </p:spPr>
        <p:txBody>
          <a:bodyPr>
            <a:normAutofit/>
          </a:bodyPr>
          <a:lstStyle/>
          <a:p>
            <a:pPr algn="ctr"/>
            <a:r>
              <a:rPr lang="it-IT" altLang="it-IT" sz="3200">
                <a:latin typeface="Times" panose="02020603050405020304" pitchFamily="18" charset="0"/>
              </a:rPr>
              <a:t>Struttural-funzionalismo e teoria della devianza</a:t>
            </a:r>
            <a:endParaRPr lang="it-IT" altLang="it-IT" sz="3200"/>
          </a:p>
        </p:txBody>
      </p:sp>
      <p:sp>
        <p:nvSpPr>
          <p:cNvPr id="52227" name="Rectangle 3"/>
          <p:cNvSpPr>
            <a:spLocks noGrp="1" noChangeArrowheads="1"/>
          </p:cNvSpPr>
          <p:nvPr>
            <p:ph idx="1"/>
          </p:nvPr>
        </p:nvSpPr>
        <p:spPr>
          <a:xfrm>
            <a:off x="2279650" y="1773239"/>
            <a:ext cx="7696200" cy="4670425"/>
          </a:xfrm>
        </p:spPr>
        <p:txBody>
          <a:bodyPr/>
          <a:lstStyle/>
          <a:p>
            <a:pPr algn="just"/>
            <a:r>
              <a:rPr lang="it-IT" altLang="it-IT" sz="2400">
                <a:latin typeface="Times" panose="02020603050405020304" pitchFamily="18" charset="0"/>
              </a:rPr>
              <a:t>Il concetto di devianza si è imposto con la Scuola americana dello </a:t>
            </a:r>
            <a:r>
              <a:rPr lang="it-IT" altLang="it-IT" sz="2400" i="1">
                <a:latin typeface="Times" panose="02020603050405020304" pitchFamily="18" charset="0"/>
              </a:rPr>
              <a:t>Struttural-funzionalismo</a:t>
            </a:r>
            <a:r>
              <a:rPr lang="it-IT" altLang="it-IT" sz="2400">
                <a:latin typeface="Times" panose="02020603050405020304" pitchFamily="18" charset="0"/>
              </a:rPr>
              <a:t> degli anni ‘30, con </a:t>
            </a:r>
            <a:r>
              <a:rPr lang="it-IT" altLang="it-IT" sz="2400" b="1">
                <a:latin typeface="Times" panose="02020603050405020304" pitchFamily="18" charset="0"/>
              </a:rPr>
              <a:t>Parson</a:t>
            </a:r>
            <a:r>
              <a:rPr lang="it-IT" altLang="it-IT" sz="2400">
                <a:latin typeface="Times" panose="02020603050405020304" pitchFamily="18" charset="0"/>
              </a:rPr>
              <a:t> (1937), </a:t>
            </a:r>
            <a:r>
              <a:rPr lang="it-IT" altLang="it-IT" sz="2400" b="1">
                <a:latin typeface="Times" panose="02020603050405020304" pitchFamily="18" charset="0"/>
              </a:rPr>
              <a:t>Merton</a:t>
            </a:r>
            <a:r>
              <a:rPr lang="it-IT" altLang="it-IT" sz="2400">
                <a:latin typeface="Times" panose="02020603050405020304" pitchFamily="18" charset="0"/>
              </a:rPr>
              <a:t> (1938) e poi </a:t>
            </a:r>
            <a:r>
              <a:rPr lang="it-IT" altLang="it-IT" sz="2400" b="1">
                <a:latin typeface="Times" panose="02020603050405020304" pitchFamily="18" charset="0"/>
              </a:rPr>
              <a:t>Johnson</a:t>
            </a:r>
            <a:r>
              <a:rPr lang="it-IT" altLang="it-IT" sz="2400">
                <a:latin typeface="Times" panose="02020603050405020304" pitchFamily="18" charset="0"/>
              </a:rPr>
              <a:t> (1960). </a:t>
            </a:r>
          </a:p>
          <a:p>
            <a:pPr algn="just"/>
            <a:r>
              <a:rPr lang="it-IT" altLang="it-IT" sz="2400">
                <a:latin typeface="Times" panose="02020603050405020304" pitchFamily="18" charset="0"/>
              </a:rPr>
              <a:t>Il termine “struttura” si riferisce ai rapporti fra le persone all’interno di una società; l’aspetto “funzionale” è rappresentato dalla necessità, per la sopravvivenza del sistema sociale, che la struttura consenta di perseguire lo scopo fondamentale del sistema, cioè l’integrazione dei singoli attori sociali, per assicurare il mantenimento, la stabilità e coerenza del sistema stesso </a:t>
            </a:r>
            <a:r>
              <a:rPr lang="it-IT" altLang="it-IT">
                <a:latin typeface="Times" panose="02020603050405020304" pitchFamily="18" charset="0"/>
              </a:rPr>
              <a:t>(“in funzione” cioè del mantenimento di quella società)</a:t>
            </a:r>
            <a:r>
              <a:rPr lang="it-IT" altLang="it-IT" sz="2400">
                <a:latin typeface="Times" panose="02020603050405020304" pitchFamily="18" charset="0"/>
              </a:rPr>
              <a:t>. </a:t>
            </a:r>
          </a:p>
        </p:txBody>
      </p:sp>
    </p:spTree>
    <p:extLst>
      <p:ext uri="{BB962C8B-B14F-4D97-AF65-F5344CB8AC3E}">
        <p14:creationId xmlns:p14="http://schemas.microsoft.com/office/powerpoint/2010/main" val="3697472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2208213" y="981075"/>
            <a:ext cx="7772400" cy="5353050"/>
          </a:xfrm>
        </p:spPr>
        <p:txBody>
          <a:bodyPr/>
          <a:lstStyle/>
          <a:p>
            <a:pPr algn="just"/>
            <a:r>
              <a:rPr lang="it-IT" altLang="it-IT" sz="2400">
                <a:latin typeface="Times" panose="02020603050405020304" pitchFamily="18" charset="0"/>
              </a:rPr>
              <a:t>Lo stile di vita è </a:t>
            </a:r>
            <a:r>
              <a:rPr lang="it-IT" altLang="it-IT" sz="2400" i="1">
                <a:latin typeface="Times" panose="02020603050405020304" pitchFamily="18" charset="0"/>
              </a:rPr>
              <a:t>conforme</a:t>
            </a:r>
            <a:r>
              <a:rPr lang="it-IT" altLang="it-IT" sz="2400">
                <a:latin typeface="Times" panose="02020603050405020304" pitchFamily="18" charset="0"/>
              </a:rPr>
              <a:t> se orientato e coerente con l’insieme delle norme formali e informali accettate generalmente. La conformità costituisce una </a:t>
            </a:r>
            <a:r>
              <a:rPr lang="it-IT" altLang="it-IT" sz="2400" i="1">
                <a:latin typeface="Times" panose="02020603050405020304" pitchFamily="18" charset="0"/>
              </a:rPr>
              <a:t>scelta psicologizzata</a:t>
            </a:r>
            <a:r>
              <a:rPr lang="it-IT" altLang="it-IT" sz="2400">
                <a:latin typeface="Times" panose="02020603050405020304" pitchFamily="18" charset="0"/>
              </a:rPr>
              <a:t>; ognuno avrebbe una consapevolezza precisa che lo renderebbe costantemente informato della conformità o meno della sua condotta, frutto di processi di socializzazione ben riusciti. I sistemi di controllo sociale favoriscono poi il rafforzamento e il mantenimento della conformità.  </a:t>
            </a:r>
          </a:p>
          <a:p>
            <a:pPr algn="just"/>
            <a:r>
              <a:rPr lang="it-IT" altLang="it-IT" sz="2400">
                <a:latin typeface="Times" panose="02020603050405020304" pitchFamily="18" charset="0"/>
              </a:rPr>
              <a:t>Un comportamento conforme, oltre che dall’accettazione dei valori e dal timore delle sanzioni, sarebbe favorito dai legittimi vantaggi, i cosiddetti interessi costituiti, derivanti dal rispetto delle norme.</a:t>
            </a:r>
          </a:p>
        </p:txBody>
      </p:sp>
    </p:spTree>
    <p:extLst>
      <p:ext uri="{BB962C8B-B14F-4D97-AF65-F5344CB8AC3E}">
        <p14:creationId xmlns:p14="http://schemas.microsoft.com/office/powerpoint/2010/main" val="2968598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2135188" y="765175"/>
            <a:ext cx="7848600" cy="5568950"/>
          </a:xfrm>
        </p:spPr>
        <p:txBody>
          <a:bodyPr/>
          <a:lstStyle/>
          <a:p>
            <a:pPr algn="just"/>
            <a:r>
              <a:rPr lang="it-IT" altLang="it-IT" sz="2400">
                <a:latin typeface="Times" panose="02020603050405020304" pitchFamily="18" charset="0"/>
              </a:rPr>
              <a:t>La </a:t>
            </a:r>
            <a:r>
              <a:rPr lang="it-IT" altLang="it-IT" sz="2400" i="1">
                <a:latin typeface="Times" panose="02020603050405020304" pitchFamily="18" charset="0"/>
              </a:rPr>
              <a:t>devianza, </a:t>
            </a:r>
            <a:r>
              <a:rPr lang="it-IT" altLang="it-IT" sz="2400">
                <a:latin typeface="Times" panose="02020603050405020304" pitchFamily="18" charset="0"/>
              </a:rPr>
              <a:t>concetto</a:t>
            </a:r>
            <a:r>
              <a:rPr lang="it-IT" altLang="it-IT" sz="2400" i="1">
                <a:latin typeface="Times" panose="02020603050405020304" pitchFamily="18" charset="0"/>
              </a:rPr>
              <a:t> </a:t>
            </a:r>
            <a:r>
              <a:rPr lang="it-IT" altLang="it-IT" sz="2400">
                <a:latin typeface="Times" panose="02020603050405020304" pitchFamily="18" charset="0"/>
              </a:rPr>
              <a:t> che comprende sia le condotte contrarie alla norma, sia quelle contrarie alle semplici regole sociali, rappresenta la condizione opposta alla conformità.</a:t>
            </a:r>
          </a:p>
          <a:p>
            <a:pPr algn="just"/>
            <a:r>
              <a:rPr lang="it-IT" altLang="it-IT" sz="2400">
                <a:latin typeface="Times" panose="02020603050405020304" pitchFamily="18" charset="0"/>
              </a:rPr>
              <a:t>La devianza non va però intesa quale violazione accidentale di una norma che, per l’agente, mantiene ancora la sua pregnanza, bensì come violazione scaturita da una precisa scelta, quale comportamento oppositivo nei confronti della norma stessa. La devianza è quindi espressione di un atteggiamento di ambivalenza nei confronti della norma, nel senso che è interiorizzata dell’agente, ma non ne accetta l’autorità normativa.  Devianza è quindi il mancato rispetto di quelle norme che conservano ancora credibilità e vengono ritenute più importanti.</a:t>
            </a:r>
          </a:p>
        </p:txBody>
      </p:sp>
    </p:spTree>
    <p:extLst>
      <p:ext uri="{BB962C8B-B14F-4D97-AF65-F5344CB8AC3E}">
        <p14:creationId xmlns:p14="http://schemas.microsoft.com/office/powerpoint/2010/main" val="1891310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566988" y="549275"/>
            <a:ext cx="7315200" cy="685800"/>
          </a:xfrm>
        </p:spPr>
        <p:txBody>
          <a:bodyPr/>
          <a:lstStyle/>
          <a:p>
            <a:pPr algn="ctr"/>
            <a:r>
              <a:rPr lang="it-IT" altLang="it-IT" sz="3200">
                <a:latin typeface="Times" panose="02020603050405020304" pitchFamily="18" charset="0"/>
              </a:rPr>
              <a:t>Anomia come causa di devianza</a:t>
            </a:r>
            <a:endParaRPr lang="it-IT" altLang="it-IT" sz="3200"/>
          </a:p>
        </p:txBody>
      </p:sp>
      <p:sp>
        <p:nvSpPr>
          <p:cNvPr id="55299" name="Rectangle 3"/>
          <p:cNvSpPr>
            <a:spLocks noGrp="1" noChangeArrowheads="1"/>
          </p:cNvSpPr>
          <p:nvPr>
            <p:ph idx="1"/>
          </p:nvPr>
        </p:nvSpPr>
        <p:spPr>
          <a:xfrm>
            <a:off x="2514600" y="1341438"/>
            <a:ext cx="7543800" cy="4679950"/>
          </a:xfrm>
        </p:spPr>
        <p:txBody>
          <a:bodyPr/>
          <a:lstStyle/>
          <a:p>
            <a:endParaRPr lang="it-IT" altLang="it-IT" sz="2400" b="1">
              <a:latin typeface="Times" panose="02020603050405020304" pitchFamily="18" charset="0"/>
            </a:endParaRPr>
          </a:p>
          <a:p>
            <a:pPr algn="just"/>
            <a:r>
              <a:rPr lang="it-IT" altLang="it-IT" sz="2400" b="1">
                <a:latin typeface="Times" panose="02020603050405020304" pitchFamily="18" charset="0"/>
              </a:rPr>
              <a:t>Durkheim</a:t>
            </a:r>
            <a:r>
              <a:rPr lang="it-IT" altLang="it-IT" sz="2400">
                <a:latin typeface="Times" panose="02020603050405020304" pitchFamily="18" charset="0"/>
              </a:rPr>
              <a:t> all’inizio del XX secolo introduceva in sociologia il termine di </a:t>
            </a:r>
            <a:r>
              <a:rPr lang="it-IT" altLang="it-IT" sz="2400" i="1">
                <a:latin typeface="Times" panose="02020603050405020304" pitchFamily="18" charset="0"/>
              </a:rPr>
              <a:t>anomia</a:t>
            </a:r>
            <a:r>
              <a:rPr lang="it-IT" altLang="it-IT" sz="2400">
                <a:latin typeface="Times" panose="02020603050405020304" pitchFamily="18" charset="0"/>
              </a:rPr>
              <a:t>, intesa come quella particolare situazione di una società in cui esiste una frattura delle regole sociali, condizione che ingenera, in molti soggetti, disagio e condotta dissociale.</a:t>
            </a:r>
          </a:p>
          <a:p>
            <a:pPr algn="just"/>
            <a:r>
              <a:rPr lang="it-IT" altLang="it-IT" sz="2400">
                <a:latin typeface="Times" panose="02020603050405020304" pitchFamily="18" charset="0"/>
              </a:rPr>
              <a:t>Ogni società, attraverso le sue norme e regole, pone dei limiti al soddisfacimento delle aspirazioni dei consociati, stabilendo i mezzi legittimi, percepiti e accettati come giusti quando la società è stabilmente e armonicamente strutturata, per raggiungerle.</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3054300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2351088" y="692150"/>
            <a:ext cx="7772400" cy="5473700"/>
          </a:xfrm>
        </p:spPr>
        <p:txBody>
          <a:bodyPr>
            <a:normAutofit/>
          </a:bodyPr>
          <a:lstStyle/>
          <a:p>
            <a:pPr algn="just"/>
            <a:r>
              <a:rPr lang="it-IT" altLang="it-IT" sz="2400">
                <a:latin typeface="Times" panose="02020603050405020304" pitchFamily="18" charset="0"/>
              </a:rPr>
              <a:t>Quando nella società si verificano rilevanti mutamenti, taluni valori normativi possono essere messi in crisi, perdendo credibilità, venendo quindi meno rispettati, il che determinerebbe disagio e aumento della devianza, questa perdita di credibilità delle norme configura uno stato di anomia di un certo contesto sociale.</a:t>
            </a:r>
          </a:p>
          <a:p>
            <a:pPr algn="just"/>
            <a:r>
              <a:rPr lang="it-IT" altLang="it-IT" sz="2400" i="1">
                <a:latin typeface="Times" panose="02020603050405020304" pitchFamily="18" charset="0"/>
              </a:rPr>
              <a:t>Anomia</a:t>
            </a:r>
            <a:r>
              <a:rPr lang="it-IT" altLang="it-IT" sz="2400">
                <a:latin typeface="Times" panose="02020603050405020304" pitchFamily="18" charset="0"/>
              </a:rPr>
              <a:t> non </a:t>
            </a:r>
            <a:r>
              <a:rPr lang="it-IT" altLang="it-IT" sz="2400" i="1">
                <a:latin typeface="Times" panose="02020603050405020304" pitchFamily="18" charset="0"/>
              </a:rPr>
              <a:t>significa</a:t>
            </a:r>
            <a:r>
              <a:rPr lang="it-IT" altLang="it-IT" sz="2400">
                <a:latin typeface="Times" panose="02020603050405020304" pitchFamily="18" charset="0"/>
              </a:rPr>
              <a:t> quindi assenza di norme, bensì </a:t>
            </a:r>
            <a:r>
              <a:rPr lang="it-IT" altLang="it-IT" sz="2400" i="1">
                <a:latin typeface="Times" panose="02020603050405020304" pitchFamily="18" charset="0"/>
              </a:rPr>
              <a:t>contraddizione, incoerenza, ambivalenza e ambiguità delle stesse</a:t>
            </a:r>
            <a:r>
              <a:rPr lang="it-IT" altLang="it-IT" sz="2400">
                <a:latin typeface="Times" panose="02020603050405020304" pitchFamily="18" charset="0"/>
              </a:rPr>
              <a:t>.</a:t>
            </a:r>
          </a:p>
          <a:p>
            <a:pPr algn="just"/>
            <a:r>
              <a:rPr lang="it-IT" altLang="it-IT" sz="2400">
                <a:latin typeface="Times" panose="02020603050405020304" pitchFamily="18" charset="0"/>
              </a:rPr>
              <a:t>Le cause dell’anomia risiederebbero nella società industrializzata che da un lato presenta iperstimolazione delle aspirazioni e dall’altro crea insofferenza verso i sistemi di controllo che limiterebbero il raggiungimento delle aspirazioni stesse.</a:t>
            </a:r>
          </a:p>
        </p:txBody>
      </p:sp>
    </p:spTree>
    <p:extLst>
      <p:ext uri="{BB962C8B-B14F-4D97-AF65-F5344CB8AC3E}">
        <p14:creationId xmlns:p14="http://schemas.microsoft.com/office/powerpoint/2010/main" val="2019234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2135188" y="765175"/>
            <a:ext cx="8077200" cy="5486400"/>
          </a:xfrm>
        </p:spPr>
        <p:txBody>
          <a:bodyPr/>
          <a:lstStyle/>
          <a:p>
            <a:pPr algn="just"/>
            <a:r>
              <a:rPr lang="it-IT" altLang="it-IT" sz="2400">
                <a:latin typeface="Times" panose="02020603050405020304" pitchFamily="18" charset="0"/>
              </a:rPr>
              <a:t>Secondo </a:t>
            </a:r>
            <a:r>
              <a:rPr lang="it-IT" altLang="it-IT" sz="2400" b="1">
                <a:latin typeface="Times" panose="02020603050405020304" pitchFamily="18" charset="0"/>
              </a:rPr>
              <a:t>Merton</a:t>
            </a:r>
            <a:r>
              <a:rPr lang="it-IT" altLang="it-IT" sz="2400">
                <a:latin typeface="Times" panose="02020603050405020304" pitchFamily="18" charset="0"/>
              </a:rPr>
              <a:t> vi sarebbe </a:t>
            </a:r>
            <a:r>
              <a:rPr lang="it-IT" altLang="it-IT" sz="2400" i="1">
                <a:latin typeface="Times" panose="02020603050405020304" pitchFamily="18" charset="0"/>
              </a:rPr>
              <a:t>anomia quando una cultura propone delle mete senza fornire a tutti i mezzi per conseguirle</a:t>
            </a:r>
            <a:r>
              <a:rPr lang="it-IT" altLang="it-IT" sz="2400">
                <a:latin typeface="Times" panose="02020603050405020304" pitchFamily="18" charset="0"/>
              </a:rPr>
              <a:t>. Esisterebbe quindi una antinomia dinamica fra le mete sociali (ideologiche, morali e materiali) prospettate come prioritarie e alle quali tutti dovrebbero aspirare e mezzi legittimi per raggiungerle.</a:t>
            </a:r>
          </a:p>
          <a:p>
            <a:pPr algn="just"/>
            <a:r>
              <a:rPr lang="it-IT" altLang="it-IT" sz="2400">
                <a:latin typeface="Times" panose="02020603050405020304" pitchFamily="18" charset="0"/>
              </a:rPr>
              <a:t>Quando con i mezzi legittimi non è possibile, per tutti, raggiungere le mete, le regole perdono di credibilità, l’equilibrio si rompe, la società diventa anomica e, per conseguenza, si genera un elevato tasso di devianza.</a:t>
            </a:r>
          </a:p>
          <a:p>
            <a:pPr algn="just"/>
            <a:r>
              <a:rPr lang="it-IT" altLang="it-IT" sz="2400">
                <a:latin typeface="Times" panose="02020603050405020304" pitchFamily="18" charset="0"/>
              </a:rPr>
              <a:t>Un comportamento conforme sarebbe tanto più agevole e tanto meno ansiogeno e frustrante, quanto maggiori sono le opportunità di successo offerte dal proprio status.</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1912701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2351088" y="765175"/>
            <a:ext cx="7848600" cy="5638800"/>
          </a:xfrm>
        </p:spPr>
        <p:txBody>
          <a:bodyPr/>
          <a:lstStyle/>
          <a:p>
            <a:pPr algn="just"/>
            <a:r>
              <a:rPr lang="it-IT" altLang="it-IT" sz="2400">
                <a:latin typeface="Times" panose="02020603050405020304" pitchFamily="18" charset="0"/>
              </a:rPr>
              <a:t>Seppure la devianza deriverebbe da fattori insiti nella società stessa, Merton citava 4 modalità individuali di reagire alla condizione di anomia:</a:t>
            </a:r>
          </a:p>
          <a:p>
            <a:pPr algn="just"/>
            <a:r>
              <a:rPr lang="it-IT" altLang="it-IT" sz="2400" i="1">
                <a:latin typeface="Times" panose="02020603050405020304" pitchFamily="18" charset="0"/>
              </a:rPr>
              <a:t>Innovazione</a:t>
            </a:r>
            <a:r>
              <a:rPr lang="it-IT" altLang="it-IT" sz="2400">
                <a:latin typeface="Times" panose="02020603050405020304" pitchFamily="18" charset="0"/>
              </a:rPr>
              <a:t>: il soggetto diventa deviante in quanto osserva i fini proposti, ma non i mezzi legittimi per conseguirli</a:t>
            </a:r>
          </a:p>
          <a:p>
            <a:pPr algn="just"/>
            <a:r>
              <a:rPr lang="it-IT" altLang="it-IT" sz="2400" i="1">
                <a:latin typeface="Times" panose="02020603050405020304" pitchFamily="18" charset="0"/>
              </a:rPr>
              <a:t>Ritualismo</a:t>
            </a:r>
            <a:r>
              <a:rPr lang="it-IT" altLang="it-IT" sz="2400">
                <a:latin typeface="Times" panose="02020603050405020304" pitchFamily="18" charset="0"/>
              </a:rPr>
              <a:t>: il soggetto è deviante, in quanto rinuncia alle mete di successo, rifiutando di ricorrere a mezzi illegittimi</a:t>
            </a:r>
          </a:p>
          <a:p>
            <a:pPr algn="just"/>
            <a:r>
              <a:rPr lang="it-IT" altLang="it-IT" sz="2400" i="1">
                <a:latin typeface="Times" panose="02020603050405020304" pitchFamily="18" charset="0"/>
              </a:rPr>
              <a:t>Rinuncia</a:t>
            </a:r>
            <a:r>
              <a:rPr lang="it-IT" altLang="it-IT" sz="2400">
                <a:latin typeface="Times" panose="02020603050405020304" pitchFamily="18" charset="0"/>
              </a:rPr>
              <a:t>: la devianza deriva sia dalla rinuncia all’ascesa economica sia dal non rispetto delle norme </a:t>
            </a:r>
            <a:r>
              <a:rPr lang="it-IT" altLang="it-IT">
                <a:latin typeface="Times" panose="02020603050405020304" pitchFamily="18" charset="0"/>
              </a:rPr>
              <a:t>(vengono persi sia i fini sia i mezzi)</a:t>
            </a:r>
          </a:p>
          <a:p>
            <a:pPr algn="just"/>
            <a:r>
              <a:rPr lang="it-IT" altLang="it-IT" sz="2400" i="1">
                <a:latin typeface="Times" panose="02020603050405020304" pitchFamily="18" charset="0"/>
              </a:rPr>
              <a:t>Ribellione</a:t>
            </a:r>
            <a:r>
              <a:rPr lang="it-IT" altLang="it-IT" sz="2400">
                <a:latin typeface="Times" panose="02020603050405020304" pitchFamily="18" charset="0"/>
              </a:rPr>
              <a:t>:</a:t>
            </a:r>
            <a:r>
              <a:rPr lang="it-IT" altLang="it-IT">
                <a:latin typeface="Times" panose="02020603050405020304" pitchFamily="18" charset="0"/>
              </a:rPr>
              <a:t> </a:t>
            </a:r>
            <a:r>
              <a:rPr lang="it-IT" altLang="it-IT" sz="2400">
                <a:latin typeface="Times" panose="02020603050405020304" pitchFamily="18" charset="0"/>
              </a:rPr>
              <a:t>la devianza deriva dalla sostituzione sia delle mete culturali con mete diverse sia  delle regole circa l’uso dei mezzi illegittimi.</a:t>
            </a:r>
          </a:p>
          <a:p>
            <a:pPr algn="just"/>
            <a:endParaRPr lang="it-IT" altLang="it-IT" sz="2400">
              <a:latin typeface="Times" panose="02020603050405020304" pitchFamily="18" charset="0"/>
            </a:endParaRPr>
          </a:p>
        </p:txBody>
      </p:sp>
    </p:spTree>
    <p:extLst>
      <p:ext uri="{BB962C8B-B14F-4D97-AF65-F5344CB8AC3E}">
        <p14:creationId xmlns:p14="http://schemas.microsoft.com/office/powerpoint/2010/main" val="429539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79650" y="620713"/>
            <a:ext cx="8001000" cy="685800"/>
          </a:xfrm>
        </p:spPr>
        <p:txBody>
          <a:bodyPr/>
          <a:lstStyle/>
          <a:p>
            <a:pPr algn="ctr"/>
            <a:r>
              <a:rPr lang="it-IT" altLang="it-IT" sz="3200">
                <a:latin typeface="Times" panose="02020603050405020304" pitchFamily="18" charset="0"/>
              </a:rPr>
              <a:t>Teoria delle associazioni differenziali</a:t>
            </a:r>
          </a:p>
        </p:txBody>
      </p:sp>
      <p:sp>
        <p:nvSpPr>
          <p:cNvPr id="61443" name="Rectangle 3"/>
          <p:cNvSpPr>
            <a:spLocks noGrp="1" noChangeArrowheads="1"/>
          </p:cNvSpPr>
          <p:nvPr>
            <p:ph idx="1"/>
          </p:nvPr>
        </p:nvSpPr>
        <p:spPr>
          <a:xfrm>
            <a:off x="2208214" y="1773238"/>
            <a:ext cx="7826375" cy="4679950"/>
          </a:xfrm>
        </p:spPr>
        <p:txBody>
          <a:bodyPr/>
          <a:lstStyle/>
          <a:p>
            <a:pPr algn="just"/>
            <a:r>
              <a:rPr lang="it-IT" altLang="it-IT" sz="2400" dirty="0">
                <a:latin typeface="Times" panose="02020603050405020304" pitchFamily="18" charset="0"/>
              </a:rPr>
              <a:t>Secondo</a:t>
            </a:r>
            <a:r>
              <a:rPr lang="it-IT" altLang="it-IT" sz="2400" b="1" dirty="0">
                <a:latin typeface="Times" panose="02020603050405020304" pitchFamily="18" charset="0"/>
              </a:rPr>
              <a:t> Sutherland</a:t>
            </a:r>
            <a:r>
              <a:rPr lang="it-IT" altLang="it-IT" sz="2400" dirty="0">
                <a:latin typeface="Times" panose="02020603050405020304" pitchFamily="18" charset="0"/>
              </a:rPr>
              <a:t> (anni ‘30), il comportamento delinquenziale sarebbe appreso mediante l’associazione interpersonale con altri individui che già si comportano da devianti o delinquenti. Il soggetto imiterebbe gli schemi di comportamento delinquenziale: l’apprendimento della condotta criminosa dipenderebbe dal tipo di persone e dei loro valori con le quali il soggetto viene a contatto.</a:t>
            </a:r>
          </a:p>
          <a:p>
            <a:pPr algn="just"/>
            <a:r>
              <a:rPr lang="it-IT" altLang="it-IT" sz="2400" dirty="0">
                <a:latin typeface="Times" panose="02020603050405020304" pitchFamily="18" charset="0"/>
              </a:rPr>
              <a:t>Il termine di “</a:t>
            </a:r>
            <a:r>
              <a:rPr lang="it-IT" altLang="it-IT" sz="2400" i="1" dirty="0">
                <a:latin typeface="Times" panose="02020603050405020304" pitchFamily="18" charset="0"/>
              </a:rPr>
              <a:t>associazioni differenziali</a:t>
            </a:r>
            <a:r>
              <a:rPr lang="it-IT" altLang="it-IT" sz="2400" dirty="0">
                <a:latin typeface="Times" panose="02020603050405020304" pitchFamily="18" charset="0"/>
              </a:rPr>
              <a:t>” è da intendersi come semplice partecipazione a certi gruppi sociali, “differenti” dagli altri per la loro abituale indifferenza nei confronti della legge.  </a:t>
            </a:r>
          </a:p>
          <a:p>
            <a:endParaRPr lang="it-IT" altLang="it-IT" sz="2400" dirty="0">
              <a:latin typeface="Times" panose="02020603050405020304" pitchFamily="18" charset="0"/>
            </a:endParaRPr>
          </a:p>
        </p:txBody>
      </p:sp>
    </p:spTree>
    <p:extLst>
      <p:ext uri="{BB962C8B-B14F-4D97-AF65-F5344CB8AC3E}">
        <p14:creationId xmlns:p14="http://schemas.microsoft.com/office/powerpoint/2010/main" val="633417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027"/>
          <p:cNvSpPr>
            <a:spLocks noGrp="1" noChangeArrowheads="1"/>
          </p:cNvSpPr>
          <p:nvPr>
            <p:ph idx="1"/>
          </p:nvPr>
        </p:nvSpPr>
        <p:spPr>
          <a:xfrm>
            <a:off x="2438400" y="609600"/>
            <a:ext cx="7443788" cy="5867400"/>
          </a:xfrm>
        </p:spPr>
        <p:txBody>
          <a:bodyPr>
            <a:normAutofit lnSpcReduction="10000"/>
          </a:bodyPr>
          <a:lstStyle/>
          <a:p>
            <a:pPr algn="ctr"/>
            <a:r>
              <a:rPr lang="it-IT" altLang="it-IT" sz="2400" b="1" dirty="0">
                <a:latin typeface="Times" panose="02020603050405020304" pitchFamily="18" charset="0"/>
              </a:rPr>
              <a:t>Le teorie sociologiche</a:t>
            </a:r>
          </a:p>
          <a:p>
            <a:pPr algn="ctr"/>
            <a:endParaRPr lang="it-IT" altLang="it-IT" sz="2400" b="1" dirty="0">
              <a:latin typeface="Times" panose="02020603050405020304" pitchFamily="18" charset="0"/>
            </a:endParaRPr>
          </a:p>
          <a:p>
            <a:pPr algn="just"/>
            <a:r>
              <a:rPr lang="it-IT" altLang="it-IT" sz="2400" dirty="0">
                <a:latin typeface="Times" panose="02020603050405020304" pitchFamily="18" charset="0"/>
              </a:rPr>
              <a:t>Il loro oggetto di studio è il crimine e la criminalità visti come processo sociale.</a:t>
            </a:r>
          </a:p>
          <a:p>
            <a:pPr algn="just"/>
            <a:r>
              <a:rPr lang="it-IT" altLang="it-IT" sz="2400" dirty="0">
                <a:latin typeface="Times" panose="02020603050405020304" pitchFamily="18" charset="0"/>
              </a:rPr>
              <a:t>Nel XIX secolo, contrassegnato dalla crescita e dal consolidamento del capitalismo industriale, vigeva un generale convincimento che la delinquenza fosse prerogativa pressoché esclusiva delle classi più povere, interpretazione, in parte, supportata dalle prime sistematiche ricerche statistiche.</a:t>
            </a:r>
          </a:p>
          <a:p>
            <a:pPr algn="just"/>
            <a:r>
              <a:rPr lang="it-IT" altLang="it-IT" sz="2400" dirty="0">
                <a:latin typeface="Times" panose="02020603050405020304" pitchFamily="18" charset="0"/>
              </a:rPr>
              <a:t>Si rafforzava così l’idea che il proletariato costituisse un genere di umanità degradata, priva di senso morale, incline, per una sorta di tara naturale, ai comportamenti più riprovevoli e di seguito identificato nelle cosiddette </a:t>
            </a:r>
            <a:r>
              <a:rPr lang="it-IT" altLang="it-IT" sz="2400" i="1" dirty="0">
                <a:latin typeface="Times" panose="02020603050405020304" pitchFamily="18" charset="0"/>
              </a:rPr>
              <a:t>classi pericolose</a:t>
            </a:r>
            <a:r>
              <a:rPr lang="it-IT" altLang="it-IT" sz="2400" dirty="0">
                <a:latin typeface="Times" panose="02020603050405020304" pitchFamily="18" charset="0"/>
              </a:rPr>
              <a:t>.</a:t>
            </a:r>
          </a:p>
          <a:p>
            <a:endParaRPr lang="it-IT" altLang="it-IT" sz="2400" dirty="0">
              <a:latin typeface="Times" panose="02020603050405020304" pitchFamily="18" charset="0"/>
            </a:endParaRPr>
          </a:p>
        </p:txBody>
      </p:sp>
    </p:spTree>
    <p:extLst>
      <p:ext uri="{BB962C8B-B14F-4D97-AF65-F5344CB8AC3E}">
        <p14:creationId xmlns:p14="http://schemas.microsoft.com/office/powerpoint/2010/main" val="1437354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2279650" y="908051"/>
            <a:ext cx="7696200" cy="4989513"/>
          </a:xfrm>
        </p:spPr>
        <p:txBody>
          <a:bodyPr/>
          <a:lstStyle/>
          <a:p>
            <a:pPr algn="just">
              <a:buFont typeface="Monotype Sorts" charset="2"/>
              <a:buNone/>
            </a:pPr>
            <a:r>
              <a:rPr lang="it-IT" altLang="it-IT" sz="3600" dirty="0">
                <a:solidFill>
                  <a:srgbClr val="003399"/>
                </a:solidFill>
                <a:latin typeface="Times" panose="02020603050405020304" pitchFamily="18" charset="0"/>
              </a:rPr>
              <a:t>Punti salienti di questa teoria sono</a:t>
            </a:r>
            <a:r>
              <a:rPr lang="it-IT" altLang="it-IT" sz="3600" dirty="0">
                <a:latin typeface="Times" panose="02020603050405020304" pitchFamily="18" charset="0"/>
              </a:rPr>
              <a:t>:</a:t>
            </a:r>
          </a:p>
          <a:p>
            <a:pPr algn="just">
              <a:buFont typeface="Monotype Sorts" charset="2"/>
              <a:buNone/>
            </a:pPr>
            <a:endParaRPr lang="it-IT" altLang="it-IT" sz="2400" dirty="0">
              <a:latin typeface="Times" panose="02020603050405020304" pitchFamily="18" charset="0"/>
            </a:endParaRPr>
          </a:p>
          <a:p>
            <a:pPr algn="just"/>
            <a:r>
              <a:rPr lang="it-IT" altLang="it-IT" sz="2400" dirty="0">
                <a:latin typeface="Times" panose="02020603050405020304" pitchFamily="18" charset="0"/>
              </a:rPr>
              <a:t>Il comportamento criminale è appreso, come ogni altro tipo di apprendimento, attraverso il contatto con altre persone. </a:t>
            </a:r>
          </a:p>
          <a:p>
            <a:pPr algn="just"/>
            <a:r>
              <a:rPr lang="it-IT" altLang="it-IT" sz="2400" dirty="0">
                <a:latin typeface="Times" panose="02020603050405020304" pitchFamily="18" charset="0"/>
              </a:rPr>
              <a:t>Si diventa criminali quando le interpretazioni contrarie al rispetto della legge sono, in un dato ambiente, prevalenti rispetto a quelle </a:t>
            </a:r>
            <a:r>
              <a:rPr lang="it-IT" altLang="it-IT" sz="2400" dirty="0" smtClean="0">
                <a:latin typeface="Times" panose="02020603050405020304" pitchFamily="18" charset="0"/>
              </a:rPr>
              <a:t>favorevoli</a:t>
            </a:r>
            <a:r>
              <a:rPr lang="it-IT" altLang="it-IT" sz="2400" dirty="0">
                <a:latin typeface="Times" panose="02020603050405020304" pitchFamily="18" charset="0"/>
              </a:rPr>
              <a:t>.</a:t>
            </a:r>
          </a:p>
          <a:p>
            <a:pPr algn="just"/>
            <a:r>
              <a:rPr lang="it-IT" altLang="it-IT" sz="2400" dirty="0">
                <a:latin typeface="Times" panose="02020603050405020304" pitchFamily="18" charset="0"/>
              </a:rPr>
              <a:t>Le associazioni differenziali possono variare in rapporto all’intensità, alla priorità, alla durata e all’anteriorità del “contagio”.</a:t>
            </a:r>
          </a:p>
          <a:p>
            <a:pPr algn="just"/>
            <a:endParaRPr lang="it-IT" altLang="it-IT" sz="2400" dirty="0">
              <a:latin typeface="Times" panose="02020603050405020304" pitchFamily="18" charset="0"/>
            </a:endParaRPr>
          </a:p>
        </p:txBody>
      </p:sp>
    </p:spTree>
    <p:extLst>
      <p:ext uri="{BB962C8B-B14F-4D97-AF65-F5344CB8AC3E}">
        <p14:creationId xmlns:p14="http://schemas.microsoft.com/office/powerpoint/2010/main" val="2492527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rmAutofit fontScale="90000"/>
          </a:bodyPr>
          <a:lstStyle/>
          <a:p>
            <a:pPr eaLnBrk="1" hangingPunct="1"/>
            <a:r>
              <a:rPr lang="it-IT" altLang="it-IT" dirty="0" smtClean="0"/>
              <a:t>La teoria delle associazioni differenziali di Sutherland</a:t>
            </a:r>
          </a:p>
        </p:txBody>
      </p:sp>
      <p:sp>
        <p:nvSpPr>
          <p:cNvPr id="35844" name="Rectangle 3"/>
          <p:cNvSpPr>
            <a:spLocks noGrp="1" noChangeArrowheads="1"/>
          </p:cNvSpPr>
          <p:nvPr>
            <p:ph idx="1"/>
          </p:nvPr>
        </p:nvSpPr>
        <p:spPr/>
        <p:txBody>
          <a:bodyPr/>
          <a:lstStyle/>
          <a:p>
            <a:pPr marL="609600" indent="-609600">
              <a:lnSpc>
                <a:spcPct val="90000"/>
              </a:lnSpc>
              <a:buFontTx/>
              <a:buAutoNum type="arabicPeriod"/>
            </a:pPr>
            <a:r>
              <a:rPr lang="it-IT" altLang="it-IT" sz="3200" dirty="0" smtClean="0"/>
              <a:t>Il  comportamento criminale è appreso</a:t>
            </a:r>
          </a:p>
          <a:p>
            <a:pPr marL="609600" indent="-609600">
              <a:lnSpc>
                <a:spcPct val="90000"/>
              </a:lnSpc>
              <a:buFontTx/>
              <a:buAutoNum type="arabicPeriod"/>
            </a:pPr>
            <a:r>
              <a:rPr lang="it-IT" altLang="it-IT" sz="3200" dirty="0" smtClean="0"/>
              <a:t>Il comportamento criminale è appreso attraverso l’interazione con altre persone in un processo di comunicazione</a:t>
            </a:r>
          </a:p>
          <a:p>
            <a:pPr marL="609600" indent="-609600">
              <a:lnSpc>
                <a:spcPct val="90000"/>
              </a:lnSpc>
              <a:buFontTx/>
              <a:buAutoNum type="arabicPeriod"/>
            </a:pPr>
            <a:r>
              <a:rPr lang="it-IT" altLang="it-IT" sz="3200" dirty="0" smtClean="0"/>
              <a:t>La parte fondamentale del processo di apprendimento del comportamento criminale si realizza all’interno di gruppi di persone in stretto rapporto tra loro</a:t>
            </a:r>
          </a:p>
          <a:p>
            <a:pPr marL="609600" indent="-609600">
              <a:lnSpc>
                <a:spcPct val="90000"/>
              </a:lnSpc>
            </a:pPr>
            <a:endParaRPr lang="it-IT" altLang="it-IT" dirty="0" smtClean="0"/>
          </a:p>
        </p:txBody>
      </p:sp>
      <p:sp>
        <p:nvSpPr>
          <p:cNvPr id="35842"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7FBB41D-B0B0-4747-9FCD-BA3A24C57A6D}" type="slidenum">
              <a:rPr lang="it-IT" altLang="it-IT" sz="1400"/>
              <a:pPr>
                <a:spcBef>
                  <a:spcPct val="0"/>
                </a:spcBef>
                <a:buFontTx/>
                <a:buNone/>
              </a:pPr>
              <a:t>21</a:t>
            </a:fld>
            <a:endParaRPr lang="it-IT" altLang="it-IT" sz="1400"/>
          </a:p>
        </p:txBody>
      </p:sp>
    </p:spTree>
    <p:extLst>
      <p:ext uri="{BB962C8B-B14F-4D97-AF65-F5344CB8AC3E}">
        <p14:creationId xmlns:p14="http://schemas.microsoft.com/office/powerpoint/2010/main" val="734463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it-IT" altLang="it-IT" smtClean="0"/>
              <a:t>segue</a:t>
            </a:r>
          </a:p>
        </p:txBody>
      </p:sp>
      <p:sp>
        <p:nvSpPr>
          <p:cNvPr id="36868" name="Rectangle 3"/>
          <p:cNvSpPr>
            <a:spLocks noGrp="1" noChangeArrowheads="1"/>
          </p:cNvSpPr>
          <p:nvPr>
            <p:ph idx="1"/>
          </p:nvPr>
        </p:nvSpPr>
        <p:spPr/>
        <p:txBody>
          <a:bodyPr/>
          <a:lstStyle/>
          <a:p>
            <a:pPr eaLnBrk="1" hangingPunct="1">
              <a:buFontTx/>
              <a:buNone/>
            </a:pPr>
            <a:r>
              <a:rPr lang="it-IT" altLang="it-IT" sz="3200" dirty="0" smtClean="0"/>
              <a:t>4. Quando si apprende il comportamento criminale, l’apprendimento include:</a:t>
            </a:r>
          </a:p>
          <a:p>
            <a:pPr eaLnBrk="1" hangingPunct="1">
              <a:buFontTx/>
              <a:buNone/>
            </a:pPr>
            <a:r>
              <a:rPr lang="it-IT" altLang="it-IT" sz="3200" dirty="0" smtClean="0"/>
              <a:t>		a) le tecniche di commissione del reato, che sono talvolta molto semplici</a:t>
            </a:r>
          </a:p>
          <a:p>
            <a:pPr eaLnBrk="1" hangingPunct="1">
              <a:buFontTx/>
              <a:buNone/>
            </a:pPr>
            <a:r>
              <a:rPr lang="it-IT" altLang="it-IT" sz="3200" dirty="0" smtClean="0"/>
              <a:t>		b) lo specifico indirizzo dei moventi, delle iniziative, delle razionalizzazioni e degli atteggiamenti</a:t>
            </a:r>
          </a:p>
        </p:txBody>
      </p:sp>
      <p:sp>
        <p:nvSpPr>
          <p:cNvPr id="36866"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A6F2E2C-A195-430C-A5A7-000181B2C957}" type="slidenum">
              <a:rPr lang="it-IT" altLang="it-IT" sz="1400"/>
              <a:pPr>
                <a:spcBef>
                  <a:spcPct val="0"/>
                </a:spcBef>
                <a:buFontTx/>
                <a:buNone/>
              </a:pPr>
              <a:t>22</a:t>
            </a:fld>
            <a:endParaRPr lang="it-IT" altLang="it-IT" sz="1400"/>
          </a:p>
        </p:txBody>
      </p:sp>
    </p:spTree>
    <p:extLst>
      <p:ext uri="{BB962C8B-B14F-4D97-AF65-F5344CB8AC3E}">
        <p14:creationId xmlns:p14="http://schemas.microsoft.com/office/powerpoint/2010/main" val="3730002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it-IT" altLang="it-IT" smtClean="0"/>
              <a:t>segue</a:t>
            </a:r>
          </a:p>
        </p:txBody>
      </p:sp>
      <p:sp>
        <p:nvSpPr>
          <p:cNvPr id="37892" name="Rectangle 3"/>
          <p:cNvSpPr>
            <a:spLocks noGrp="1" noChangeArrowheads="1"/>
          </p:cNvSpPr>
          <p:nvPr>
            <p:ph idx="1"/>
          </p:nvPr>
        </p:nvSpPr>
        <p:spPr/>
        <p:txBody>
          <a:bodyPr>
            <a:normAutofit/>
          </a:bodyPr>
          <a:lstStyle/>
          <a:p>
            <a:pPr eaLnBrk="1" hangingPunct="1">
              <a:buFontTx/>
              <a:buNone/>
            </a:pPr>
            <a:r>
              <a:rPr lang="it-IT" altLang="it-IT" sz="3200" dirty="0" smtClean="0"/>
              <a:t>5. L’indirizzo specifico dei moventi e delle iniziative viene appreso attraverso le definizioni favorevoli o sfavorevoli ai codici della legge</a:t>
            </a:r>
          </a:p>
          <a:p>
            <a:pPr eaLnBrk="1" hangingPunct="1">
              <a:buFontTx/>
              <a:buNone/>
            </a:pPr>
            <a:r>
              <a:rPr lang="it-IT" altLang="it-IT" sz="3200" dirty="0" smtClean="0"/>
              <a:t>6. Una persona diviene delinquente perché le definizioni favorevoli alla violazione della legge superano le definizioni sfavorevoli alla violazione della legge</a:t>
            </a:r>
          </a:p>
        </p:txBody>
      </p:sp>
      <p:sp>
        <p:nvSpPr>
          <p:cNvPr id="37890"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68EBB64-DAE4-440B-88B4-97FCE179E1DC}" type="slidenum">
              <a:rPr lang="it-IT" altLang="it-IT" sz="1400"/>
              <a:pPr>
                <a:spcBef>
                  <a:spcPct val="0"/>
                </a:spcBef>
                <a:buFontTx/>
                <a:buNone/>
              </a:pPr>
              <a:t>23</a:t>
            </a:fld>
            <a:endParaRPr lang="it-IT" altLang="it-IT" sz="1400"/>
          </a:p>
        </p:txBody>
      </p:sp>
    </p:spTree>
    <p:extLst>
      <p:ext uri="{BB962C8B-B14F-4D97-AF65-F5344CB8AC3E}">
        <p14:creationId xmlns:p14="http://schemas.microsoft.com/office/powerpoint/2010/main" val="1541514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r>
              <a:rPr lang="it-IT" altLang="it-IT" smtClean="0"/>
              <a:t>segue</a:t>
            </a:r>
          </a:p>
        </p:txBody>
      </p:sp>
      <p:sp>
        <p:nvSpPr>
          <p:cNvPr id="38916" name="Rectangle 3"/>
          <p:cNvSpPr>
            <a:spLocks noGrp="1" noChangeArrowheads="1"/>
          </p:cNvSpPr>
          <p:nvPr>
            <p:ph idx="1"/>
          </p:nvPr>
        </p:nvSpPr>
        <p:spPr>
          <a:xfrm>
            <a:off x="2209800" y="1981200"/>
            <a:ext cx="7772400" cy="4471988"/>
          </a:xfrm>
        </p:spPr>
        <p:txBody>
          <a:bodyPr>
            <a:normAutofit/>
          </a:bodyPr>
          <a:lstStyle/>
          <a:p>
            <a:pPr eaLnBrk="1" hangingPunct="1">
              <a:lnSpc>
                <a:spcPct val="90000"/>
              </a:lnSpc>
              <a:buFontTx/>
              <a:buNone/>
            </a:pPr>
            <a:r>
              <a:rPr lang="it-IT" altLang="it-IT" sz="3200" dirty="0" smtClean="0"/>
              <a:t>7. Le associazioni differenziali possono variare in frequenza, durata, priorità e intensità</a:t>
            </a:r>
          </a:p>
          <a:p>
            <a:pPr eaLnBrk="1" hangingPunct="1">
              <a:lnSpc>
                <a:spcPct val="90000"/>
              </a:lnSpc>
              <a:buFontTx/>
              <a:buNone/>
            </a:pPr>
            <a:r>
              <a:rPr lang="it-IT" altLang="it-IT" sz="3200" dirty="0" smtClean="0"/>
              <a:t>8. Il processo di apprendimento del comportamento criminale attraverso l’associazione con modelli di comportamento criminale ed anti-criminale coinvolge tutti i meccanismi che sono coinvolti in ogni apprendimento</a:t>
            </a:r>
          </a:p>
        </p:txBody>
      </p:sp>
      <p:sp>
        <p:nvSpPr>
          <p:cNvPr id="38914"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8A8028F-37B4-4590-A986-8A37B8BE07E8}" type="slidenum">
              <a:rPr lang="it-IT" altLang="it-IT" sz="1400"/>
              <a:pPr>
                <a:spcBef>
                  <a:spcPct val="0"/>
                </a:spcBef>
                <a:buFontTx/>
                <a:buNone/>
              </a:pPr>
              <a:t>24</a:t>
            </a:fld>
            <a:endParaRPr lang="it-IT" altLang="it-IT" sz="1400"/>
          </a:p>
        </p:txBody>
      </p:sp>
    </p:spTree>
    <p:extLst>
      <p:ext uri="{BB962C8B-B14F-4D97-AF65-F5344CB8AC3E}">
        <p14:creationId xmlns:p14="http://schemas.microsoft.com/office/powerpoint/2010/main" val="1131093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it-IT" altLang="it-IT" smtClean="0"/>
              <a:t>segue</a:t>
            </a:r>
          </a:p>
        </p:txBody>
      </p:sp>
      <p:sp>
        <p:nvSpPr>
          <p:cNvPr id="39940" name="Rectangle 3"/>
          <p:cNvSpPr>
            <a:spLocks noGrp="1" noChangeArrowheads="1"/>
          </p:cNvSpPr>
          <p:nvPr>
            <p:ph idx="1"/>
          </p:nvPr>
        </p:nvSpPr>
        <p:spPr/>
        <p:txBody>
          <a:bodyPr/>
          <a:lstStyle/>
          <a:p>
            <a:pPr eaLnBrk="1" hangingPunct="1">
              <a:buFontTx/>
              <a:buNone/>
            </a:pPr>
            <a:r>
              <a:rPr lang="it-IT" altLang="it-IT" sz="3200" dirty="0" smtClean="0"/>
              <a:t>9.</a:t>
            </a:r>
            <a:r>
              <a:rPr lang="it-IT" altLang="it-IT" dirty="0" smtClean="0"/>
              <a:t> </a:t>
            </a:r>
            <a:r>
              <a:rPr lang="it-IT" altLang="it-IT" sz="3200" dirty="0" smtClean="0"/>
              <a:t>Benché il comportamento criminale sia espressione di bisogni e valori generali, questi bisogni e questi valori non possono spiegarlo, dato che il comportamento non-criminale è espressione dei medesimi bisogni e dei medesimi valori</a:t>
            </a:r>
          </a:p>
        </p:txBody>
      </p:sp>
      <p:sp>
        <p:nvSpPr>
          <p:cNvPr id="39938"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00A1354-66D0-4973-9A2E-9E23E10810D2}" type="slidenum">
              <a:rPr lang="it-IT" altLang="it-IT" sz="1400"/>
              <a:pPr>
                <a:spcBef>
                  <a:spcPct val="0"/>
                </a:spcBef>
                <a:buFontTx/>
                <a:buNone/>
              </a:pPr>
              <a:t>25</a:t>
            </a:fld>
            <a:endParaRPr lang="it-IT" altLang="it-IT" sz="1400"/>
          </a:p>
        </p:txBody>
      </p:sp>
    </p:spTree>
    <p:extLst>
      <p:ext uri="{BB962C8B-B14F-4D97-AF65-F5344CB8AC3E}">
        <p14:creationId xmlns:p14="http://schemas.microsoft.com/office/powerpoint/2010/main" val="2155716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rmAutofit fontScale="90000"/>
          </a:bodyPr>
          <a:lstStyle/>
          <a:p>
            <a:pPr eaLnBrk="1" hangingPunct="1"/>
            <a:r>
              <a:rPr lang="it-IT" altLang="it-IT" smtClean="0"/>
              <a:t>Dalle associazioni differenziali al crimine dei colletti bianchi</a:t>
            </a:r>
          </a:p>
        </p:txBody>
      </p:sp>
      <p:sp>
        <p:nvSpPr>
          <p:cNvPr id="40964" name="Rectangle 3"/>
          <p:cNvSpPr>
            <a:spLocks noGrp="1" noChangeArrowheads="1"/>
          </p:cNvSpPr>
          <p:nvPr>
            <p:ph idx="1"/>
          </p:nvPr>
        </p:nvSpPr>
        <p:spPr/>
        <p:txBody>
          <a:bodyPr>
            <a:normAutofit/>
          </a:bodyPr>
          <a:lstStyle/>
          <a:p>
            <a:pPr eaLnBrk="1" hangingPunct="1"/>
            <a:r>
              <a:rPr lang="it-IT" altLang="it-IT" sz="2800" dirty="0" smtClean="0"/>
              <a:t>Può esistere una definizione sociologica di reato scissa dalla definizione normativa?</a:t>
            </a:r>
          </a:p>
          <a:p>
            <a:pPr eaLnBrk="1" hangingPunct="1"/>
            <a:r>
              <a:rPr lang="it-IT" altLang="it-IT" sz="2800" dirty="0" smtClean="0"/>
              <a:t>Ammetterlo è difficile anche per Sutherland, però è proprio lui a lanciare il sasso in questa direzione con il libro “il crimine dei colletti bianchi”.</a:t>
            </a:r>
          </a:p>
        </p:txBody>
      </p:sp>
      <p:sp>
        <p:nvSpPr>
          <p:cNvPr id="40962"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75D892C-A6E0-447D-9A6B-D60A632A8B8D}" type="slidenum">
              <a:rPr lang="it-IT" altLang="it-IT" sz="1400"/>
              <a:pPr>
                <a:spcBef>
                  <a:spcPct val="0"/>
                </a:spcBef>
                <a:buFontTx/>
                <a:buNone/>
              </a:pPr>
              <a:t>26</a:t>
            </a:fld>
            <a:endParaRPr lang="it-IT" altLang="it-IT" sz="1400"/>
          </a:p>
        </p:txBody>
      </p:sp>
    </p:spTree>
    <p:extLst>
      <p:ext uri="{BB962C8B-B14F-4D97-AF65-F5344CB8AC3E}">
        <p14:creationId xmlns:p14="http://schemas.microsoft.com/office/powerpoint/2010/main" val="3018737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2135189" y="981075"/>
            <a:ext cx="7985125" cy="5132388"/>
          </a:xfrm>
        </p:spPr>
        <p:txBody>
          <a:bodyPr>
            <a:normAutofit/>
          </a:bodyPr>
          <a:lstStyle/>
          <a:p>
            <a:pPr algn="just"/>
            <a:r>
              <a:rPr lang="it-IT" altLang="it-IT" sz="2400">
                <a:latin typeface="Times" panose="02020603050405020304" pitchFamily="18" charset="0"/>
              </a:rPr>
              <a:t>Sutherland fu anche il primo a rivolgere la sua attenzione verso i reati commessi dagli appartenenti alle classi più favorite, interpretandoli con la sua teoria.</a:t>
            </a:r>
          </a:p>
          <a:p>
            <a:pPr algn="just"/>
            <a:r>
              <a:rPr lang="it-IT" altLang="it-IT" sz="2400">
                <a:latin typeface="Times" panose="02020603050405020304" pitchFamily="18" charset="0"/>
              </a:rPr>
              <a:t>È la delinquenza dei “</a:t>
            </a:r>
            <a:r>
              <a:rPr lang="it-IT" altLang="it-IT" sz="2400" i="1">
                <a:latin typeface="Times" panose="02020603050405020304" pitchFamily="18" charset="0"/>
              </a:rPr>
              <a:t>colletti bianchi</a:t>
            </a:r>
            <a:r>
              <a:rPr lang="it-IT" altLang="it-IT" sz="2400">
                <a:latin typeface="Times" panose="02020603050405020304" pitchFamily="18" charset="0"/>
              </a:rPr>
              <a:t>”, </a:t>
            </a:r>
            <a:r>
              <a:rPr lang="it-IT" altLang="it-IT" sz="2400" i="1">
                <a:latin typeface="Times" panose="02020603050405020304" pitchFamily="18" charset="0"/>
              </a:rPr>
              <a:t>White Collar Crimes</a:t>
            </a:r>
            <a:r>
              <a:rPr lang="it-IT" altLang="it-IT" sz="2400">
                <a:latin typeface="Times" panose="02020603050405020304" pitchFamily="18" charset="0"/>
              </a:rPr>
              <a:t> (1940), che presenta le seguenti caratteristiche:</a:t>
            </a:r>
          </a:p>
          <a:p>
            <a:pPr algn="just"/>
            <a:r>
              <a:rPr lang="it-IT" altLang="it-IT" sz="2400">
                <a:latin typeface="Times" panose="02020603050405020304" pitchFamily="18" charset="0"/>
              </a:rPr>
              <a:t>- è strettamente connessa alla produzione di servizi e beni e si realizza negli stessi ambienti</a:t>
            </a:r>
          </a:p>
          <a:p>
            <a:pPr algn="just"/>
            <a:r>
              <a:rPr lang="it-IT" altLang="it-IT" sz="2400">
                <a:latin typeface="Times" panose="02020603050405020304" pitchFamily="18" charset="0"/>
              </a:rPr>
              <a:t>- non è una delittuosità parassitaria, ma comporta un elevato costo sociale</a:t>
            </a:r>
          </a:p>
          <a:p>
            <a:pPr algn="just"/>
            <a:r>
              <a:rPr lang="it-IT" altLang="it-IT" sz="2400">
                <a:latin typeface="Times" panose="02020603050405020304" pitchFamily="18" charset="0"/>
              </a:rPr>
              <a:t>- presenta un elevatissimo indice di occultamento</a:t>
            </a:r>
          </a:p>
          <a:p>
            <a:pPr algn="just"/>
            <a:r>
              <a:rPr lang="it-IT" altLang="it-IT" sz="2400">
                <a:latin typeface="Times" panose="02020603050405020304" pitchFamily="18" charset="0"/>
              </a:rPr>
              <a:t>- gli autori godono di un elevato tasso di impunità e i loro reati scatenano una minore reazione sociale di censura.</a:t>
            </a:r>
          </a:p>
        </p:txBody>
      </p:sp>
    </p:spTree>
    <p:extLst>
      <p:ext uri="{BB962C8B-B14F-4D97-AF65-F5344CB8AC3E}">
        <p14:creationId xmlns:p14="http://schemas.microsoft.com/office/powerpoint/2010/main" val="3976217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057400" y="381001"/>
            <a:ext cx="7924800" cy="1103313"/>
          </a:xfrm>
        </p:spPr>
        <p:txBody>
          <a:bodyPr/>
          <a:lstStyle/>
          <a:p>
            <a:pPr algn="ctr"/>
            <a:r>
              <a:rPr lang="it-IT" altLang="it-IT" sz="3200">
                <a:latin typeface="Times" panose="02020603050405020304" pitchFamily="18" charset="0"/>
              </a:rPr>
              <a:t>Le teorie multifattoriali dell’integrazione psico-ambientale</a:t>
            </a:r>
          </a:p>
        </p:txBody>
      </p:sp>
      <p:sp>
        <p:nvSpPr>
          <p:cNvPr id="64515" name="Rectangle 3"/>
          <p:cNvSpPr>
            <a:spLocks noGrp="1" noChangeArrowheads="1"/>
          </p:cNvSpPr>
          <p:nvPr>
            <p:ph idx="1"/>
          </p:nvPr>
        </p:nvSpPr>
        <p:spPr>
          <a:xfrm>
            <a:off x="2279650" y="1773238"/>
            <a:ext cx="7696200" cy="4464050"/>
          </a:xfrm>
        </p:spPr>
        <p:txBody>
          <a:bodyPr>
            <a:normAutofit lnSpcReduction="10000"/>
          </a:bodyPr>
          <a:lstStyle/>
          <a:p>
            <a:pPr algn="just"/>
            <a:r>
              <a:rPr lang="it-IT" altLang="it-IT" sz="2400">
                <a:latin typeface="Times" panose="02020603050405020304" pitchFamily="18" charset="0"/>
              </a:rPr>
              <a:t>Le </a:t>
            </a:r>
            <a:r>
              <a:rPr lang="it-IT" altLang="it-IT" sz="2400" i="1">
                <a:latin typeface="Times" panose="02020603050405020304" pitchFamily="18" charset="0"/>
              </a:rPr>
              <a:t>teorie multifattoriali</a:t>
            </a:r>
            <a:r>
              <a:rPr lang="it-IT" altLang="it-IT" sz="2400">
                <a:latin typeface="Times" panose="02020603050405020304" pitchFamily="18" charset="0"/>
              </a:rPr>
              <a:t>, degli anni ‘50 e ‘60, prevedono un approccio integrato, sia individuale sia ambientale, al crimine onde fornire una spiegazione sia al perché non tutti i soggetti reagiscono con analoghe risposte comportamentali ai fattori criminogeni dell’ambiente e alle condizioni socio-economiche, sia al perché soggetti con uguali caratteristiche abnormi di personalità non diventano per ciò solo tutti delinquenti.</a:t>
            </a:r>
          </a:p>
          <a:p>
            <a:pPr algn="just"/>
            <a:r>
              <a:rPr lang="it-IT" altLang="it-IT" sz="2400">
                <a:latin typeface="Times" panose="02020603050405020304" pitchFamily="18" charset="0"/>
              </a:rPr>
              <a:t>Tali teorie considerano contestualmente fattori individuali, somatici e/o psichici che potrebbero spiegare la “risposta differenziale” ad analoghe spinte criminogenetiche provenienti dall’ambiente .</a:t>
            </a:r>
          </a:p>
        </p:txBody>
      </p:sp>
    </p:spTree>
    <p:extLst>
      <p:ext uri="{BB962C8B-B14F-4D97-AF65-F5344CB8AC3E}">
        <p14:creationId xmlns:p14="http://schemas.microsoft.com/office/powerpoint/2010/main" val="579207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2424113" y="765175"/>
            <a:ext cx="7772400" cy="5715000"/>
          </a:xfrm>
        </p:spPr>
        <p:txBody>
          <a:bodyPr/>
          <a:lstStyle/>
          <a:p>
            <a:pPr algn="just"/>
            <a:r>
              <a:rPr lang="it-IT" altLang="it-IT" sz="2400">
                <a:latin typeface="Times" panose="02020603050405020304" pitchFamily="18" charset="0"/>
              </a:rPr>
              <a:t>A. </a:t>
            </a:r>
            <a:r>
              <a:rPr lang="it-IT" altLang="it-IT" sz="2400" i="1">
                <a:latin typeface="Times" panose="02020603050405020304" pitchFamily="18" charset="0"/>
              </a:rPr>
              <a:t>Teoria non direzionale dei </a:t>
            </a:r>
            <a:r>
              <a:rPr lang="it-IT" altLang="it-IT" sz="2400" b="1" i="1">
                <a:latin typeface="Times" panose="02020603050405020304" pitchFamily="18" charset="0"/>
              </a:rPr>
              <a:t>Glueck</a:t>
            </a:r>
            <a:r>
              <a:rPr lang="it-IT" altLang="it-IT" sz="2400">
                <a:latin typeface="Times" panose="02020603050405020304" pitchFamily="18" charset="0"/>
              </a:rPr>
              <a:t>: </a:t>
            </a:r>
            <a:r>
              <a:rPr lang="it-IT" altLang="it-IT">
                <a:latin typeface="Times" panose="02020603050405020304" pitchFamily="18" charset="0"/>
              </a:rPr>
              <a:t>al fine di analizzare in che cosa differivano i delinquenti dai non-delinquenti, avevano condotto uno studio ventennale, confrontando due gruppi di minorenni: uno di giovani che avevano commesso delitti e uno di coetanei contrassegnato da condotta conforme, evidenziando che il primo differiva dal secondo per le seguenti caratteristiche:</a:t>
            </a:r>
          </a:p>
          <a:p>
            <a:pPr algn="just"/>
            <a:r>
              <a:rPr lang="it-IT" altLang="it-IT" sz="2400">
                <a:latin typeface="Times" panose="02020603050405020304" pitchFamily="18" charset="0"/>
              </a:rPr>
              <a:t>1) dal punto di vista fisico era più frequente una costituzione robusta, solida e muscolosa</a:t>
            </a:r>
          </a:p>
          <a:p>
            <a:pPr algn="just"/>
            <a:r>
              <a:rPr lang="it-IT" altLang="it-IT" sz="2400">
                <a:latin typeface="Times" panose="02020603050405020304" pitchFamily="18" charset="0"/>
              </a:rPr>
              <a:t>2) il temperamento era più frequentemente irrequieto, energico, estroverso, aggressivo, distruttivo</a:t>
            </a:r>
          </a:p>
          <a:p>
            <a:pPr algn="just"/>
            <a:r>
              <a:rPr lang="it-IT" altLang="it-IT" sz="2400">
                <a:latin typeface="Times" panose="02020603050405020304" pitchFamily="18" charset="0"/>
              </a:rPr>
              <a:t>3) l’atteggiamento psicologico era più spesso ostile, antagonista, pieno di risentimento, rivendicante diritti, sospettoso, desideroso di affermazione, avventuroso, non convenzionale, non remissivo</a:t>
            </a:r>
            <a:r>
              <a:rPr lang="it-IT" altLang="it-IT">
                <a:latin typeface="Times" panose="02020603050405020304" pitchFamily="18" charset="0"/>
              </a:rPr>
              <a:t> </a:t>
            </a:r>
          </a:p>
        </p:txBody>
      </p:sp>
    </p:spTree>
    <p:extLst>
      <p:ext uri="{BB962C8B-B14F-4D97-AF65-F5344CB8AC3E}">
        <p14:creationId xmlns:p14="http://schemas.microsoft.com/office/powerpoint/2010/main" val="107350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063750" y="981075"/>
            <a:ext cx="7924800" cy="5056188"/>
          </a:xfrm>
        </p:spPr>
        <p:txBody>
          <a:bodyPr/>
          <a:lstStyle/>
          <a:p>
            <a:pPr algn="just"/>
            <a:r>
              <a:rPr lang="it-IT" altLang="it-IT" sz="2400">
                <a:latin typeface="Times" panose="02020603050405020304" pitchFamily="18" charset="0"/>
              </a:rPr>
              <a:t>I primi sistematici studi statistici, demografici e sociologici si devono a J. </a:t>
            </a:r>
            <a:r>
              <a:rPr lang="it-IT" altLang="it-IT" sz="2400" b="1">
                <a:latin typeface="Times" panose="02020603050405020304" pitchFamily="18" charset="0"/>
              </a:rPr>
              <a:t>Quételet</a:t>
            </a:r>
            <a:r>
              <a:rPr lang="it-IT" altLang="it-IT" sz="2400">
                <a:latin typeface="Times" panose="02020603050405020304" pitchFamily="18" charset="0"/>
              </a:rPr>
              <a:t> (1796-1874) e A.M. </a:t>
            </a:r>
            <a:r>
              <a:rPr lang="it-IT" altLang="it-IT" sz="2400" b="1">
                <a:latin typeface="Times" panose="02020603050405020304" pitchFamily="18" charset="0"/>
              </a:rPr>
              <a:t>Guerry</a:t>
            </a:r>
            <a:r>
              <a:rPr lang="it-IT" altLang="it-IT" sz="2400">
                <a:latin typeface="Times" panose="02020603050405020304" pitchFamily="18" charset="0"/>
              </a:rPr>
              <a:t> (1803-1868) che evidenziarono una relativa uniformità nel tempo del totale dei delitti, la costanza della loro diversa distribuzione fra le varie classi della popolazione, aprendo così la strada per la </a:t>
            </a:r>
            <a:r>
              <a:rPr lang="it-IT" altLang="it-IT" sz="2400" i="1">
                <a:latin typeface="Times" panose="02020603050405020304" pitchFamily="18" charset="0"/>
              </a:rPr>
              <a:t>comprensione del delitto come fenomeno sociale</a:t>
            </a:r>
            <a:r>
              <a:rPr lang="it-IT" altLang="it-IT" sz="2400">
                <a:latin typeface="Times" panose="02020603050405020304" pitchFamily="18" charset="0"/>
              </a:rPr>
              <a:t>. </a:t>
            </a:r>
          </a:p>
          <a:p>
            <a:pPr algn="just"/>
            <a:r>
              <a:rPr lang="it-IT" altLang="it-IT" sz="2400">
                <a:latin typeface="Times" panose="02020603050405020304" pitchFamily="18" charset="0"/>
              </a:rPr>
              <a:t>Esistendo, almeno a livello dei grandi numeri, una costanza e regolarità dei delitti, questi sarebbero, in un certo modo, prevedibili, da cui una nuova percezione del crimine di tipo deterministico.</a:t>
            </a:r>
          </a:p>
          <a:p>
            <a:pPr algn="just"/>
            <a:r>
              <a:rPr lang="it-IT" altLang="it-IT" sz="2400">
                <a:latin typeface="Times" panose="02020603050405020304" pitchFamily="18" charset="0"/>
              </a:rPr>
              <a:t>Il delitto veniva da allora interpretato come </a:t>
            </a:r>
            <a:r>
              <a:rPr lang="it-IT" altLang="it-IT" sz="2400" i="1">
                <a:latin typeface="Times" panose="02020603050405020304" pitchFamily="18" charset="0"/>
              </a:rPr>
              <a:t>fatto sociale</a:t>
            </a:r>
            <a:r>
              <a:rPr lang="it-IT" altLang="it-IT" sz="2400">
                <a:latin typeface="Times" panose="02020603050405020304" pitchFamily="18" charset="0"/>
              </a:rPr>
              <a:t>. </a:t>
            </a:r>
          </a:p>
        </p:txBody>
      </p:sp>
    </p:spTree>
    <p:extLst>
      <p:ext uri="{BB962C8B-B14F-4D97-AF65-F5344CB8AC3E}">
        <p14:creationId xmlns:p14="http://schemas.microsoft.com/office/powerpoint/2010/main" val="2815020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1981200" y="304800"/>
            <a:ext cx="7854950" cy="6026150"/>
          </a:xfrm>
        </p:spPr>
        <p:txBody>
          <a:bodyPr/>
          <a:lstStyle/>
          <a:p>
            <a:pPr algn="just"/>
            <a:r>
              <a:rPr lang="it-IT" altLang="it-IT" sz="2400">
                <a:latin typeface="Times" panose="02020603050405020304" pitchFamily="18" charset="0"/>
              </a:rPr>
              <a:t>4) intellettivamente era più frequente un apprendimento secondo modalità concrete e dirette, rispetto alla tendenza al pensiero astratto, simbolico, logico-razionale</a:t>
            </a:r>
          </a:p>
          <a:p>
            <a:pPr algn="just"/>
            <a:r>
              <a:rPr lang="it-IT" altLang="it-IT" sz="2400">
                <a:latin typeface="Times" panose="02020603050405020304" pitchFamily="18" charset="0"/>
              </a:rPr>
              <a:t>5) l’ambiente familiare era contrassegnato da genitori inadeguati come guide e protettori, inidonei come modello di identificazione e a fornire una buona socializzazione; nella famiglia vi era poca coesione, basso livello di aspirazioni, scarsi valori sociali.</a:t>
            </a:r>
          </a:p>
          <a:p>
            <a:pPr algn="just"/>
            <a:r>
              <a:rPr lang="it-IT" altLang="it-IT" sz="2400">
                <a:latin typeface="Times" panose="02020603050405020304" pitchFamily="18" charset="0"/>
              </a:rPr>
              <a:t>Tutte queste caratteristiche erano statisticamente più frequenti nel gruppo di giovani devianti, da cui la loro importanza nella criminogenesi e la loro utilità nella predizione di una futura condotta criminosa. </a:t>
            </a:r>
          </a:p>
          <a:p>
            <a:pPr algn="just"/>
            <a:r>
              <a:rPr lang="it-IT" altLang="it-IT" sz="2400">
                <a:latin typeface="Times" panose="02020603050405020304" pitchFamily="18" charset="0"/>
              </a:rPr>
              <a:t>Una condotta criminosa sarebbe quindi facilitata quando a fattori ambientali negativi si sommano particolari caratteristiche psiche e/o inadeguatezza familiare.</a:t>
            </a:r>
          </a:p>
        </p:txBody>
      </p:sp>
    </p:spTree>
    <p:extLst>
      <p:ext uri="{BB962C8B-B14F-4D97-AF65-F5344CB8AC3E}">
        <p14:creationId xmlns:p14="http://schemas.microsoft.com/office/powerpoint/2010/main" val="9219425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2209800" y="836614"/>
            <a:ext cx="7558088" cy="5183187"/>
          </a:xfrm>
        </p:spPr>
        <p:txBody>
          <a:bodyPr/>
          <a:lstStyle/>
          <a:p>
            <a:pPr algn="just"/>
            <a:r>
              <a:rPr lang="it-IT" altLang="it-IT" sz="2400">
                <a:latin typeface="Times" panose="02020603050405020304" pitchFamily="18" charset="0"/>
              </a:rPr>
              <a:t>B) </a:t>
            </a:r>
            <a:r>
              <a:rPr lang="it-IT" altLang="it-IT" sz="2400" i="1">
                <a:latin typeface="Times" panose="02020603050405020304" pitchFamily="18" charset="0"/>
              </a:rPr>
              <a:t>Teoria dei contenitori di </a:t>
            </a:r>
            <a:r>
              <a:rPr lang="it-IT" altLang="it-IT" sz="2400" b="1" i="1">
                <a:latin typeface="Times" panose="02020603050405020304" pitchFamily="18" charset="0"/>
              </a:rPr>
              <a:t>Reckless</a:t>
            </a:r>
            <a:r>
              <a:rPr lang="it-IT" altLang="it-IT" sz="2400">
                <a:latin typeface="Times" panose="02020603050405020304" pitchFamily="18" charset="0"/>
              </a:rPr>
              <a:t>: individuando fattori favorenti il contenimento della condotta nell’ambito della legalità, egli identificava nella loro carenza un elemento significativo nel favorire la scelta criminale. La presenza o assenza di molteplici condizioni tra loro integrantesi, legate sia alle caratteristiche psicologiche sia allo status sociale e all’ambiente del soggetto, assicurerebbero o meno l’adattamento sociale, e quindi una maggiore o minore disposizione a divenire criminali.</a:t>
            </a:r>
          </a:p>
          <a:p>
            <a:pPr algn="just"/>
            <a:r>
              <a:rPr lang="it-IT" altLang="it-IT" sz="2400">
                <a:latin typeface="Times" panose="02020603050405020304" pitchFamily="18" charset="0"/>
              </a:rPr>
              <a:t>Reckless distingueva “contenitori” interni (legati alle caratteristiche psicologiche) e esterni (legati all’ambiente di vita).</a:t>
            </a:r>
          </a:p>
        </p:txBody>
      </p:sp>
    </p:spTree>
    <p:extLst>
      <p:ext uri="{BB962C8B-B14F-4D97-AF65-F5344CB8AC3E}">
        <p14:creationId xmlns:p14="http://schemas.microsoft.com/office/powerpoint/2010/main" val="2064772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1027"/>
          <p:cNvSpPr>
            <a:spLocks noGrp="1" noChangeArrowheads="1"/>
          </p:cNvSpPr>
          <p:nvPr>
            <p:ph idx="1"/>
          </p:nvPr>
        </p:nvSpPr>
        <p:spPr>
          <a:xfrm>
            <a:off x="2279650" y="620713"/>
            <a:ext cx="7772400" cy="5562600"/>
          </a:xfrm>
        </p:spPr>
        <p:txBody>
          <a:bodyPr>
            <a:normAutofit fontScale="92500"/>
          </a:bodyPr>
          <a:lstStyle/>
          <a:p>
            <a:pPr algn="just"/>
            <a:r>
              <a:rPr lang="it-IT" altLang="it-IT" b="1">
                <a:latin typeface="Times" panose="02020603050405020304" pitchFamily="18" charset="0"/>
              </a:rPr>
              <a:t>Contenitori interni:</a:t>
            </a:r>
            <a:r>
              <a:rPr lang="it-IT" altLang="it-IT">
                <a:latin typeface="Times" panose="02020603050405020304" pitchFamily="18" charset="0"/>
              </a:rPr>
              <a:t> buon autocontrollo, buon concetto di sé, forza di volontà, buon sviluppo delle istanze etiche, buona socializzazione, tolleranza alle frustrazioni, forte resistenza agli stimoli disturbanti, senso di responsabilità, orientamento verso fini ben chiari, abilità di trovare soddisfazioni sostitutive, razionalizzazioni idonee a ridurre le tensioni</a:t>
            </a:r>
          </a:p>
          <a:p>
            <a:pPr algn="just"/>
            <a:r>
              <a:rPr lang="it-IT" altLang="it-IT" b="1">
                <a:latin typeface="Times" panose="02020603050405020304" pitchFamily="18" charset="0"/>
              </a:rPr>
              <a:t>Contenitori esterni</a:t>
            </a:r>
            <a:r>
              <a:rPr lang="it-IT" altLang="it-IT">
                <a:latin typeface="Times" panose="02020603050405020304" pitchFamily="18" charset="0"/>
              </a:rPr>
              <a:t> (insieme delle caratteristiche dell’ambiente nel quale il singolo vive, formato dai freni strutturali che permettono al soggetto di non oltrepassare i limiti normativi): ragionevoli aspettative di successo sociale, opportunità di incontrare consensi nel proprio ambiente, appartenenza a un gruppo sociale ben integrato, disporre di figure capaci di offrire coerenti modelli di identificazione e una salda guida di condotta morale, efficienza dei sistemi di controllo istituzionale e informale.</a:t>
            </a:r>
          </a:p>
          <a:p>
            <a:pPr algn="just"/>
            <a:r>
              <a:rPr lang="it-IT" altLang="it-IT" i="1">
                <a:latin typeface="Times" panose="02020603050405020304" pitchFamily="18" charset="0"/>
              </a:rPr>
              <a:t>Quanto più difettano i contenitori esterni, tanto minore importanza nel condurre al crimine viene ad assumere la carenza di quelli interni e viceversa.</a:t>
            </a:r>
            <a:endParaRPr lang="it-IT" altLang="it-IT" sz="2400">
              <a:latin typeface="Times" panose="02020603050405020304" pitchFamily="18" charset="0"/>
            </a:endParaRPr>
          </a:p>
        </p:txBody>
      </p:sp>
    </p:spTree>
    <p:extLst>
      <p:ext uri="{BB962C8B-B14F-4D97-AF65-F5344CB8AC3E}">
        <p14:creationId xmlns:p14="http://schemas.microsoft.com/office/powerpoint/2010/main" val="33655285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ChangeArrowheads="1"/>
          </p:cNvSpPr>
          <p:nvPr>
            <p:ph type="title"/>
          </p:nvPr>
        </p:nvSpPr>
        <p:spPr>
          <a:xfrm>
            <a:off x="2063750" y="476250"/>
            <a:ext cx="8153400" cy="609600"/>
          </a:xfrm>
        </p:spPr>
        <p:txBody>
          <a:bodyPr/>
          <a:lstStyle/>
          <a:p>
            <a:pPr algn="ctr"/>
            <a:r>
              <a:rPr lang="it-IT" altLang="it-IT" sz="3200">
                <a:latin typeface="Times" panose="02020603050405020304" pitchFamily="18" charset="0"/>
              </a:rPr>
              <a:t>Teoria della sottocultura giovanile</a:t>
            </a:r>
          </a:p>
        </p:txBody>
      </p:sp>
      <p:sp>
        <p:nvSpPr>
          <p:cNvPr id="69635" name="Rectangle 1027"/>
          <p:cNvSpPr>
            <a:spLocks noGrp="1" noChangeArrowheads="1"/>
          </p:cNvSpPr>
          <p:nvPr>
            <p:ph idx="1"/>
          </p:nvPr>
        </p:nvSpPr>
        <p:spPr>
          <a:xfrm>
            <a:off x="2351088" y="1484313"/>
            <a:ext cx="7315200" cy="4883150"/>
          </a:xfrm>
        </p:spPr>
        <p:txBody>
          <a:bodyPr/>
          <a:lstStyle/>
          <a:p>
            <a:pPr algn="just"/>
            <a:r>
              <a:rPr lang="it-IT" altLang="it-IT" sz="2400" dirty="0">
                <a:latin typeface="Times" panose="02020603050405020304" pitchFamily="18" charset="0"/>
              </a:rPr>
              <a:t>Qualora un gruppo abbia una propria cultura fortemente differenziata rispetto alla cultura dominante per taluni valori particolarmente importanti, si parla di </a:t>
            </a:r>
            <a:r>
              <a:rPr lang="it-IT" altLang="it-IT" sz="2400" i="1" dirty="0">
                <a:latin typeface="Times" panose="02020603050405020304" pitchFamily="18" charset="0"/>
              </a:rPr>
              <a:t>sottogruppo</a:t>
            </a:r>
            <a:r>
              <a:rPr lang="it-IT" altLang="it-IT" sz="2400" dirty="0">
                <a:latin typeface="Times" panose="02020603050405020304" pitchFamily="18" charset="0"/>
              </a:rPr>
              <a:t>, caratterizzato da una propria </a:t>
            </a:r>
            <a:r>
              <a:rPr lang="it-IT" altLang="it-IT" sz="2400" i="1" dirty="0">
                <a:latin typeface="Times" panose="02020603050405020304" pitchFamily="18" charset="0"/>
              </a:rPr>
              <a:t>sottocultura</a:t>
            </a:r>
            <a:r>
              <a:rPr lang="it-IT" altLang="it-IT" sz="2400" dirty="0">
                <a:latin typeface="Times" panose="02020603050405020304" pitchFamily="18" charset="0"/>
              </a:rPr>
              <a:t>, termini questi che sottolineano il </a:t>
            </a:r>
            <a:r>
              <a:rPr lang="it-IT" altLang="it-IT" sz="2400" i="1" dirty="0">
                <a:latin typeface="Times" panose="02020603050405020304" pitchFamily="18" charset="0"/>
              </a:rPr>
              <a:t>carattere di contrasto e di differenza di taluni precetti normativi rispetto a quelli della cultura generale</a:t>
            </a:r>
            <a:r>
              <a:rPr lang="it-IT" altLang="it-IT" sz="2400" dirty="0">
                <a:latin typeface="Times" panose="02020603050405020304" pitchFamily="18" charset="0"/>
              </a:rPr>
              <a:t>.</a:t>
            </a:r>
          </a:p>
          <a:p>
            <a:pPr algn="just"/>
            <a:r>
              <a:rPr lang="it-IT" altLang="it-IT" sz="2400" dirty="0">
                <a:latin typeface="Times" panose="02020603050405020304" pitchFamily="18" charset="0"/>
              </a:rPr>
              <a:t>La sottocultura delinquenziale è formata da un sottogruppo con una particolare visione normativa che non considera squalificante certi atti delinquenziali, pur condividendo molti valori normativi comuni con gli altri gruppi.</a:t>
            </a:r>
          </a:p>
        </p:txBody>
      </p:sp>
    </p:spTree>
    <p:extLst>
      <p:ext uri="{BB962C8B-B14F-4D97-AF65-F5344CB8AC3E}">
        <p14:creationId xmlns:p14="http://schemas.microsoft.com/office/powerpoint/2010/main" val="18399770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2438400" y="685800"/>
            <a:ext cx="7543800" cy="5486400"/>
          </a:xfrm>
        </p:spPr>
        <p:txBody>
          <a:bodyPr>
            <a:normAutofit lnSpcReduction="10000"/>
          </a:bodyPr>
          <a:lstStyle/>
          <a:p>
            <a:pPr algn="just"/>
            <a:r>
              <a:rPr lang="it-IT" altLang="it-IT" sz="2400">
                <a:latin typeface="Times" panose="02020603050405020304" pitchFamily="18" charset="0"/>
              </a:rPr>
              <a:t>A) </a:t>
            </a:r>
            <a:r>
              <a:rPr lang="it-IT" altLang="it-IT" sz="2400" i="1">
                <a:latin typeface="Times" panose="02020603050405020304" pitchFamily="18" charset="0"/>
              </a:rPr>
              <a:t>Teoria della cultura delle bande criminali</a:t>
            </a:r>
            <a:r>
              <a:rPr lang="it-IT" altLang="it-IT" sz="2400">
                <a:latin typeface="Times" panose="02020603050405020304" pitchFamily="18" charset="0"/>
              </a:rPr>
              <a:t> (</a:t>
            </a:r>
            <a:r>
              <a:rPr lang="it-IT" altLang="it-IT" sz="2400" b="1">
                <a:latin typeface="Times" panose="02020603050405020304" pitchFamily="18" charset="0"/>
              </a:rPr>
              <a:t>Cohen</a:t>
            </a:r>
            <a:r>
              <a:rPr lang="it-IT" altLang="it-IT" sz="2400">
                <a:latin typeface="Times" panose="02020603050405020304" pitchFamily="18" charset="0"/>
              </a:rPr>
              <a:t>, 1955): tende ad identificare le dinamiche che portano i giovani delle classi più sfavorite nelle grandi città alla delinquenza. La loro delinquenza nascerebbe dal conflitto con la cultura della classe media, dalla quale questi giovani si sentono estraneati e alla quale sono estranei, essendo per loro impossibile o molto difficile conseguirne i vantaggi e successi, scatenando così vissuti di insuccesso, frustrazione e umiliazione. Una soluzione a tale dissonanza sarebbe quella di disconoscere le regole della cultura dominante e cercare di organizzare nuovi e diversi rapporti interpersonali con proprie norme e propri criteri di status, soluzione non facile, in quanto i giovani hanno comunque interiorizzato norme e ideali della cultura dominante.</a:t>
            </a:r>
          </a:p>
        </p:txBody>
      </p:sp>
    </p:spTree>
    <p:extLst>
      <p:ext uri="{BB962C8B-B14F-4D97-AF65-F5344CB8AC3E}">
        <p14:creationId xmlns:p14="http://schemas.microsoft.com/office/powerpoint/2010/main" val="1524769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2424113" y="1484313"/>
            <a:ext cx="7467600" cy="4191000"/>
          </a:xfrm>
        </p:spPr>
        <p:txBody>
          <a:bodyPr/>
          <a:lstStyle/>
          <a:p>
            <a:pPr algn="just"/>
            <a:r>
              <a:rPr lang="it-IT" altLang="it-IT" sz="2400">
                <a:latin typeface="Times" panose="02020603050405020304" pitchFamily="18" charset="0"/>
              </a:rPr>
              <a:t>Per superare il conflitto interiore dovuto allo stile di vita deviante, i giovani della sottocultura metterebbero collettivamente in atto il meccanismo difensivo della </a:t>
            </a:r>
            <a:r>
              <a:rPr lang="it-IT" altLang="it-IT" sz="2400" i="1">
                <a:latin typeface="Times" panose="02020603050405020304" pitchFamily="18" charset="0"/>
              </a:rPr>
              <a:t>formazione reattiva</a:t>
            </a:r>
            <a:r>
              <a:rPr lang="it-IT" altLang="it-IT" sz="2400">
                <a:latin typeface="Times" panose="02020603050405020304" pitchFamily="18" charset="0"/>
              </a:rPr>
              <a:t>, che implica la sostituzione nella coscienza di un sentimento che provoca angoscia con il suo opposto. </a:t>
            </a:r>
          </a:p>
          <a:p>
            <a:pPr algn="just"/>
            <a:r>
              <a:rPr lang="it-IT" altLang="it-IT" sz="2400">
                <a:latin typeface="Times" panose="02020603050405020304" pitchFamily="18" charset="0"/>
              </a:rPr>
              <a:t>In tal modo norme e ideali borghesi, essendo irraggiungibili, vengono rifiutati e disprezzati e la condotta delinquenziale diventa la soluzione alternativa per raggiungere il successo.</a:t>
            </a:r>
          </a:p>
        </p:txBody>
      </p:sp>
    </p:spTree>
    <p:extLst>
      <p:ext uri="{BB962C8B-B14F-4D97-AF65-F5344CB8AC3E}">
        <p14:creationId xmlns:p14="http://schemas.microsoft.com/office/powerpoint/2010/main" val="23858395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2495550" y="981076"/>
            <a:ext cx="7543800" cy="5343525"/>
          </a:xfrm>
        </p:spPr>
        <p:txBody>
          <a:bodyPr/>
          <a:lstStyle/>
          <a:p>
            <a:pPr algn="just"/>
            <a:r>
              <a:rPr lang="it-IT" altLang="it-IT" sz="2400">
                <a:latin typeface="Times" panose="02020603050405020304" pitchFamily="18" charset="0"/>
              </a:rPr>
              <a:t>B) </a:t>
            </a:r>
            <a:r>
              <a:rPr lang="it-IT" altLang="it-IT" sz="2400" i="1">
                <a:latin typeface="Times" panose="02020603050405020304" pitchFamily="18" charset="0"/>
              </a:rPr>
              <a:t>La teoria delle bande giovanili</a:t>
            </a:r>
            <a:r>
              <a:rPr lang="it-IT" altLang="it-IT" sz="2400">
                <a:latin typeface="Times" panose="02020603050405020304" pitchFamily="18" charset="0"/>
              </a:rPr>
              <a:t> o teoria delle opportunità differenziali (</a:t>
            </a:r>
            <a:r>
              <a:rPr lang="it-IT" altLang="it-IT" sz="2400" b="1">
                <a:latin typeface="Times" panose="02020603050405020304" pitchFamily="18" charset="0"/>
              </a:rPr>
              <a:t>Cloward e Ohlin</a:t>
            </a:r>
            <a:r>
              <a:rPr lang="it-IT" altLang="it-IT" sz="2400">
                <a:latin typeface="Times" panose="02020603050405020304" pitchFamily="18" charset="0"/>
              </a:rPr>
              <a:t>, 1960): parte dal fatto che le opportunità di affermazione e promozione sociale sono differentemente distribuite, essendo le persone delle zone più depresse, maggiormente ostacolati nel conseguire il successo con i soli mezzi legittimi.</a:t>
            </a:r>
          </a:p>
          <a:p>
            <a:pPr algn="just"/>
            <a:r>
              <a:rPr lang="it-IT" altLang="it-IT" sz="2400">
                <a:latin typeface="Times" panose="02020603050405020304" pitchFamily="18" charset="0"/>
              </a:rPr>
              <a:t>Le bande giovanili nascerebbero dal bisogno di aggregazione tra soggetti socialmente sfavoriti con problemi analoghi di adattamento. A seconda delle diverse circostanze o occasion,i i giovani potrebbero trovare uno sbocco nella delinquenza comune (</a:t>
            </a:r>
            <a:r>
              <a:rPr lang="it-IT" altLang="it-IT" sz="2400" i="1">
                <a:latin typeface="Times" panose="02020603050405020304" pitchFamily="18" charset="0"/>
              </a:rPr>
              <a:t>bande criminali</a:t>
            </a:r>
            <a:r>
              <a:rPr lang="it-IT" altLang="it-IT" sz="2400">
                <a:latin typeface="Times" panose="02020603050405020304" pitchFamily="18" charset="0"/>
              </a:rPr>
              <a:t>), nell’uso della violenza (</a:t>
            </a:r>
            <a:r>
              <a:rPr lang="it-IT" altLang="it-IT" sz="2400" i="1">
                <a:latin typeface="Times" panose="02020603050405020304" pitchFamily="18" charset="0"/>
              </a:rPr>
              <a:t>bande conflittuali</a:t>
            </a:r>
            <a:r>
              <a:rPr lang="it-IT" altLang="it-IT" sz="2400">
                <a:latin typeface="Times" panose="02020603050405020304" pitchFamily="18" charset="0"/>
              </a:rPr>
              <a:t>) o nel consumo di sostanze (</a:t>
            </a:r>
            <a:r>
              <a:rPr lang="it-IT" altLang="it-IT" sz="2400" i="1">
                <a:latin typeface="Times" panose="02020603050405020304" pitchFamily="18" charset="0"/>
              </a:rPr>
              <a:t>bande astensioniste</a:t>
            </a:r>
            <a:r>
              <a:rPr lang="it-IT" altLang="it-IT" sz="2400">
                <a:latin typeface="Times" panose="02020603050405020304" pitchFamily="18" charset="0"/>
              </a:rPr>
              <a:t>).</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33079964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1992313" y="457200"/>
            <a:ext cx="8280400" cy="5638800"/>
          </a:xfrm>
        </p:spPr>
        <p:txBody>
          <a:bodyPr>
            <a:normAutofit lnSpcReduction="10000"/>
          </a:bodyPr>
          <a:lstStyle/>
          <a:p>
            <a:pPr algn="ctr">
              <a:buFont typeface="Monotype Sorts" charset="2"/>
              <a:buNone/>
            </a:pPr>
            <a:r>
              <a:rPr lang="it-IT" altLang="it-IT" sz="3200" b="1">
                <a:latin typeface="Times" panose="02020603050405020304" pitchFamily="18" charset="0"/>
              </a:rPr>
              <a:t>Teoria dell’etichettamento</a:t>
            </a:r>
            <a:r>
              <a:rPr lang="it-IT" altLang="it-IT" sz="3200">
                <a:latin typeface="Times" panose="02020603050405020304" pitchFamily="18" charset="0"/>
              </a:rPr>
              <a:t>=</a:t>
            </a:r>
            <a:r>
              <a:rPr lang="it-IT" altLang="it-IT" sz="3200" b="1">
                <a:latin typeface="Times" panose="02020603050405020304" pitchFamily="18" charset="0"/>
              </a:rPr>
              <a:t>labelling approach</a:t>
            </a:r>
            <a:endParaRPr lang="it-IT" altLang="it-IT" sz="3200">
              <a:latin typeface="Times" panose="02020603050405020304" pitchFamily="18" charset="0"/>
            </a:endParaRPr>
          </a:p>
          <a:p>
            <a:pPr algn="ctr">
              <a:buFont typeface="Monotype Sorts" charset="2"/>
              <a:buNone/>
            </a:pPr>
            <a:r>
              <a:rPr lang="it-IT" altLang="it-IT" sz="2400">
                <a:latin typeface="Times" panose="02020603050405020304" pitchFamily="18" charset="0"/>
              </a:rPr>
              <a:t>(</a:t>
            </a:r>
            <a:r>
              <a:rPr lang="it-IT" altLang="it-IT" sz="2400" b="1">
                <a:latin typeface="Times" panose="02020603050405020304" pitchFamily="18" charset="0"/>
              </a:rPr>
              <a:t>Becker</a:t>
            </a:r>
            <a:r>
              <a:rPr lang="it-IT" altLang="it-IT" sz="2400">
                <a:latin typeface="Times" panose="02020603050405020304" pitchFamily="18" charset="0"/>
              </a:rPr>
              <a:t> 1963, Kitsuse 1962 e Lemert 1967)</a:t>
            </a:r>
          </a:p>
          <a:p>
            <a:pPr algn="just"/>
            <a:r>
              <a:rPr lang="it-IT" altLang="it-IT" sz="2400">
                <a:latin typeface="Times" panose="02020603050405020304" pitchFamily="18" charset="0"/>
              </a:rPr>
              <a:t>Aspetti caratterizzanti: </a:t>
            </a:r>
          </a:p>
          <a:p>
            <a:pPr algn="just"/>
            <a:r>
              <a:rPr lang="it-IT" altLang="it-IT" sz="2400">
                <a:latin typeface="Times" panose="02020603050405020304" pitchFamily="18" charset="0"/>
              </a:rPr>
              <a:t>- visione rigida e dicotomica delle classi sociali</a:t>
            </a:r>
          </a:p>
          <a:p>
            <a:pPr algn="just"/>
            <a:r>
              <a:rPr lang="it-IT" altLang="it-IT" sz="2400">
                <a:latin typeface="Times" panose="02020603050405020304" pitchFamily="18" charset="0"/>
              </a:rPr>
              <a:t>- non univoca accettazione delle norme legali</a:t>
            </a:r>
          </a:p>
          <a:p>
            <a:pPr algn="just"/>
            <a:r>
              <a:rPr lang="it-IT" altLang="it-IT" sz="2400">
                <a:latin typeface="Times" panose="02020603050405020304" pitchFamily="18" charset="0"/>
              </a:rPr>
              <a:t>- valorizzazione del concetto di reazione sociale</a:t>
            </a:r>
          </a:p>
          <a:p>
            <a:pPr algn="just"/>
            <a:r>
              <a:rPr lang="it-IT" altLang="it-IT" sz="2400">
                <a:latin typeface="Times" panose="02020603050405020304" pitchFamily="18" charset="0"/>
              </a:rPr>
              <a:t>- percezione della devianza e della criminalità come mero frutto di un etichettamento negativo.</a:t>
            </a:r>
          </a:p>
          <a:p>
            <a:pPr algn="just"/>
            <a:r>
              <a:rPr lang="it-IT" altLang="it-IT" sz="2400">
                <a:latin typeface="Times" panose="02020603050405020304" pitchFamily="18" charset="0"/>
              </a:rPr>
              <a:t>Il deviante non sarebbe tale perché commette certe azioni, ma perché la società, con la reazione sociale, qualifica come deviante chi compie certe azioni, spostando l’accento dall’atto del singolo, alla reazione sociale nei confronti dell’atto stesso (= </a:t>
            </a:r>
            <a:r>
              <a:rPr lang="it-IT" altLang="it-IT" sz="2400" i="1">
                <a:latin typeface="Times" panose="02020603050405020304" pitchFamily="18" charset="0"/>
              </a:rPr>
              <a:t>teoria della reazione sociale)</a:t>
            </a:r>
            <a:r>
              <a:rPr lang="it-IT" altLang="it-IT" sz="2400">
                <a:latin typeface="Times" panose="02020603050405020304" pitchFamily="18" charset="0"/>
              </a:rPr>
              <a:t>.</a:t>
            </a:r>
          </a:p>
        </p:txBody>
      </p:sp>
    </p:spTree>
    <p:extLst>
      <p:ext uri="{BB962C8B-B14F-4D97-AF65-F5344CB8AC3E}">
        <p14:creationId xmlns:p14="http://schemas.microsoft.com/office/powerpoint/2010/main" val="20785379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2351088" y="1052513"/>
            <a:ext cx="7467600" cy="4919662"/>
          </a:xfrm>
        </p:spPr>
        <p:txBody>
          <a:bodyPr/>
          <a:lstStyle/>
          <a:p>
            <a:pPr algn="just"/>
            <a:r>
              <a:rPr lang="it-IT" altLang="it-IT" sz="2400">
                <a:latin typeface="Times" panose="02020603050405020304" pitchFamily="18" charset="0"/>
              </a:rPr>
              <a:t>Tale teoria non vede la </a:t>
            </a:r>
            <a:r>
              <a:rPr lang="it-IT" altLang="it-IT" sz="2400" i="1">
                <a:latin typeface="Times" panose="02020603050405020304" pitchFamily="18" charset="0"/>
              </a:rPr>
              <a:t>condotta deviante</a:t>
            </a:r>
            <a:r>
              <a:rPr lang="it-IT" altLang="it-IT" sz="2400">
                <a:latin typeface="Times" panose="02020603050405020304" pitchFamily="18" charset="0"/>
              </a:rPr>
              <a:t> come disfunzionale al sistema sociale, bensì </a:t>
            </a:r>
            <a:r>
              <a:rPr lang="it-IT" altLang="it-IT" sz="2400" i="1">
                <a:latin typeface="Times" panose="02020603050405020304" pitchFamily="18" charset="0"/>
              </a:rPr>
              <a:t>necessaria allo stesso</a:t>
            </a:r>
            <a:r>
              <a:rPr lang="it-IT" altLang="it-IT" sz="2400">
                <a:latin typeface="Times" panose="02020603050405020304" pitchFamily="18" charset="0"/>
              </a:rPr>
              <a:t>, in quanto delinea il confine della conformità; in questa prospettiva la società “creerebbe” il deviante per avere una differenziazione e un termine di paragone negativo con il cittadino che è “nel giusto”.</a:t>
            </a:r>
          </a:p>
          <a:p>
            <a:pPr algn="just"/>
            <a:r>
              <a:rPr lang="it-IT" altLang="it-IT" sz="2400">
                <a:latin typeface="Times" panose="02020603050405020304" pitchFamily="18" charset="0"/>
              </a:rPr>
              <a:t>Il deviante viene inoltre a ricoprire il ruolo del </a:t>
            </a:r>
            <a:r>
              <a:rPr lang="it-IT" altLang="it-IT" sz="2400" i="1">
                <a:latin typeface="Times" panose="02020603050405020304" pitchFamily="18" charset="0"/>
              </a:rPr>
              <a:t>capro espiatorio</a:t>
            </a:r>
            <a:r>
              <a:rPr lang="it-IT" altLang="it-IT" sz="2400">
                <a:latin typeface="Times" panose="02020603050405020304" pitchFamily="18" charset="0"/>
              </a:rPr>
              <a:t> sul quale polarizzare tutta l’emotività e lo sdegno per gli autori del male, distogliendo inoltre l’attenzione dalle condotte devianti delle classi dominanti, spesso coperte da immunità, ma parimenti dannose alla società.</a:t>
            </a:r>
          </a:p>
        </p:txBody>
      </p:sp>
    </p:spTree>
    <p:extLst>
      <p:ext uri="{BB962C8B-B14F-4D97-AF65-F5344CB8AC3E}">
        <p14:creationId xmlns:p14="http://schemas.microsoft.com/office/powerpoint/2010/main" val="7454097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2279650" y="836613"/>
            <a:ext cx="7620000" cy="5486400"/>
          </a:xfrm>
        </p:spPr>
        <p:txBody>
          <a:bodyPr>
            <a:normAutofit lnSpcReduction="10000"/>
          </a:bodyPr>
          <a:lstStyle/>
          <a:p>
            <a:pPr algn="just"/>
            <a:r>
              <a:rPr lang="it-IT" altLang="it-IT" sz="2400">
                <a:latin typeface="Times" panose="02020603050405020304" pitchFamily="18" charset="0"/>
              </a:rPr>
              <a:t>Secondo questo approccio la devianza non è una qualità dell’atto commesso, ma la conseguenza dell’applicazione di norme e sanzioni ad un delinquente da parte di altri; è deviante colui al quale l’etichettamento è stato applicato con successo: è comportamento deviante quello che viene etichettato come tale.</a:t>
            </a:r>
          </a:p>
          <a:p>
            <a:pPr algn="just"/>
            <a:r>
              <a:rPr lang="it-IT" altLang="it-IT" sz="2400">
                <a:latin typeface="Times" panose="02020603050405020304" pitchFamily="18" charset="0"/>
              </a:rPr>
              <a:t>Diverse tappe consolidano la devianza: - </a:t>
            </a:r>
            <a:r>
              <a:rPr lang="it-IT" altLang="it-IT">
                <a:latin typeface="Times" panose="02020603050405020304" pitchFamily="18" charset="0"/>
              </a:rPr>
              <a:t>una data condotta suscita reazione sociale - con il ripetersi della stessa, tale reazione si intensifica - quanto più questa è severa, tanto più diventa stigmatizzante, orientando l’atteggiamento dello stigmatizzato in senso sempre più oppositivo, tale da diventare abitudine di vita. </a:t>
            </a:r>
          </a:p>
          <a:p>
            <a:pPr algn="just"/>
            <a:r>
              <a:rPr lang="it-IT" altLang="it-IT">
                <a:latin typeface="Times" panose="02020603050405020304" pitchFamily="18" charset="0"/>
              </a:rPr>
              <a:t>Il deviante stabilizza la sua condotta in carriera deviante, assume un ruolo deviante, supportato da un sentimento di identità personale di un Io deviante.</a:t>
            </a:r>
            <a:r>
              <a:rPr lang="it-IT" altLang="it-IT" sz="2400">
                <a:latin typeface="Times" panose="02020603050405020304" pitchFamily="18" charset="0"/>
              </a:rPr>
              <a:t> </a:t>
            </a:r>
          </a:p>
        </p:txBody>
      </p:sp>
    </p:spTree>
    <p:extLst>
      <p:ext uri="{BB962C8B-B14F-4D97-AF65-F5344CB8AC3E}">
        <p14:creationId xmlns:p14="http://schemas.microsoft.com/office/powerpoint/2010/main" val="1013798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135188" y="836613"/>
            <a:ext cx="8001000" cy="5353050"/>
          </a:xfrm>
        </p:spPr>
        <p:txBody>
          <a:bodyPr/>
          <a:lstStyle/>
          <a:p>
            <a:pPr algn="just"/>
            <a:r>
              <a:rPr lang="it-IT" altLang="it-IT" sz="2400">
                <a:latin typeface="Times" panose="02020603050405020304" pitchFamily="18" charset="0"/>
              </a:rPr>
              <a:t>Dai predetti studi statistici emergeva quindi che il comportamento criminoso non poteva più essere ricondotto alla sola volontà del singolo, in quanto su di lui agivano anche fattori legati alla società. </a:t>
            </a:r>
          </a:p>
          <a:p>
            <a:pPr algn="just"/>
            <a:r>
              <a:rPr lang="it-IT" altLang="it-IT" sz="2400">
                <a:latin typeface="Times" panose="02020603050405020304" pitchFamily="18" charset="0"/>
              </a:rPr>
              <a:t>Si imponeva così l’idea del </a:t>
            </a:r>
            <a:r>
              <a:rPr lang="it-IT" altLang="it-IT" sz="2400" i="1">
                <a:latin typeface="Times" panose="02020603050405020304" pitchFamily="18" charset="0"/>
              </a:rPr>
              <a:t>determinismo sociale</a:t>
            </a:r>
            <a:r>
              <a:rPr lang="it-IT" altLang="it-IT" sz="2400">
                <a:latin typeface="Times" panose="02020603050405020304" pitchFamily="18" charset="0"/>
              </a:rPr>
              <a:t>: l’ambiente sociale racchiuderebbe in sé fattori per cui le azioni venivano ad essere </a:t>
            </a:r>
            <a:r>
              <a:rPr lang="it-IT" altLang="it-IT" sz="2400" i="1">
                <a:latin typeface="Times" panose="02020603050405020304" pitchFamily="18" charset="0"/>
              </a:rPr>
              <a:t>necessariamente e fatalmente condizionate</a:t>
            </a:r>
            <a:r>
              <a:rPr lang="it-IT" altLang="it-IT" sz="2400">
                <a:latin typeface="Times" panose="02020603050405020304" pitchFamily="18" charset="0"/>
              </a:rPr>
              <a:t> in senso delittuoso, con conseguente assenza di responsabilità morale del soggetto. </a:t>
            </a:r>
          </a:p>
          <a:p>
            <a:pPr algn="just"/>
            <a:r>
              <a:rPr lang="it-IT" altLang="it-IT" sz="2400">
                <a:latin typeface="Times" panose="02020603050405020304" pitchFamily="18" charset="0"/>
              </a:rPr>
              <a:t>Nasceva così, con il primo approccio sociologico della criminologia, la visione deterministica del delitto, col viraggio dalla percezione liberale del reato verso una di stampo positivistico. </a:t>
            </a:r>
          </a:p>
        </p:txBody>
      </p:sp>
    </p:spTree>
    <p:extLst>
      <p:ext uri="{BB962C8B-B14F-4D97-AF65-F5344CB8AC3E}">
        <p14:creationId xmlns:p14="http://schemas.microsoft.com/office/powerpoint/2010/main" val="31018975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711450" y="404813"/>
            <a:ext cx="6953250" cy="533400"/>
          </a:xfrm>
        </p:spPr>
        <p:txBody>
          <a:bodyPr>
            <a:normAutofit fontScale="90000"/>
          </a:bodyPr>
          <a:lstStyle/>
          <a:p>
            <a:pPr algn="ctr"/>
            <a:r>
              <a:rPr lang="it-IT" altLang="it-IT" sz="3200">
                <a:latin typeface="Times" panose="02020603050405020304" pitchFamily="18" charset="0"/>
              </a:rPr>
              <a:t>Teoria della devianza</a:t>
            </a:r>
            <a:r>
              <a:rPr lang="it-IT" altLang="it-IT" sz="2400">
                <a:latin typeface="Times" panose="02020603050405020304" pitchFamily="18" charset="0"/>
              </a:rPr>
              <a:t> (Matza, 1969) </a:t>
            </a:r>
          </a:p>
        </p:txBody>
      </p:sp>
      <p:sp>
        <p:nvSpPr>
          <p:cNvPr id="73731" name="Rectangle 3"/>
          <p:cNvSpPr>
            <a:spLocks noGrp="1" noChangeArrowheads="1"/>
          </p:cNvSpPr>
          <p:nvPr>
            <p:ph idx="1"/>
          </p:nvPr>
        </p:nvSpPr>
        <p:spPr>
          <a:xfrm>
            <a:off x="2351088" y="1268414"/>
            <a:ext cx="7543800" cy="5113337"/>
          </a:xfrm>
        </p:spPr>
        <p:txBody>
          <a:bodyPr/>
          <a:lstStyle/>
          <a:p>
            <a:pPr algn="just"/>
            <a:r>
              <a:rPr lang="it-IT" altLang="it-IT" sz="2400">
                <a:latin typeface="Times" panose="02020603050405020304" pitchFamily="18" charset="0"/>
              </a:rPr>
              <a:t>Secondo questa teoria esisterebbe una situazione paradossale, in quanto un soggetto viola una norma che non solo conosce, ma ritiene significativa. Matza postula quindi, in gran parte dell’attività delinquenziale, una proliferazione di difese, di </a:t>
            </a:r>
            <a:r>
              <a:rPr lang="it-IT" altLang="it-IT" sz="2400" i="1">
                <a:latin typeface="Times" panose="02020603050405020304" pitchFamily="18" charset="0"/>
              </a:rPr>
              <a:t>auto-giustificazioni</a:t>
            </a:r>
            <a:r>
              <a:rPr lang="it-IT" altLang="it-IT" sz="2400">
                <a:latin typeface="Times" panose="02020603050405020304" pitchFamily="18" charset="0"/>
              </a:rPr>
              <a:t>, nei confronti dell’atto delinquenziale, difese considerate valide dal delinquente, ma non dal sistema giuridico o dell’intera società. </a:t>
            </a:r>
          </a:p>
          <a:p>
            <a:pPr algn="just"/>
            <a:r>
              <a:rPr lang="it-IT" altLang="it-IT" sz="2400">
                <a:latin typeface="Times" panose="02020603050405020304" pitchFamily="18" charset="0"/>
              </a:rPr>
              <a:t>I meccanismi di auto-giustificazione si attuerebbero grazie ad un processo di razionalizzazione che consentirebbe di esprimersi in senso deviante e giungere all’infrazione normativa “neutralizzando” il conflitto con la norma, almeno parzialmente accettata.</a:t>
            </a:r>
          </a:p>
        </p:txBody>
      </p:sp>
    </p:spTree>
    <p:extLst>
      <p:ext uri="{BB962C8B-B14F-4D97-AF65-F5344CB8AC3E}">
        <p14:creationId xmlns:p14="http://schemas.microsoft.com/office/powerpoint/2010/main" val="35348370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2351088" y="1052513"/>
            <a:ext cx="7696200" cy="5410200"/>
          </a:xfrm>
        </p:spPr>
        <p:txBody>
          <a:bodyPr/>
          <a:lstStyle/>
          <a:p>
            <a:pPr algn="just"/>
            <a:r>
              <a:rPr lang="it-IT" altLang="it-IT" sz="2400">
                <a:latin typeface="Times" panose="02020603050405020304" pitchFamily="18" charset="0"/>
              </a:rPr>
              <a:t>Matza descrive 5 meccanismi psicologici di neutralizzazione:</a:t>
            </a:r>
          </a:p>
          <a:p>
            <a:pPr algn="just"/>
            <a:r>
              <a:rPr lang="it-IT" altLang="it-IT" sz="2400">
                <a:latin typeface="Times" panose="02020603050405020304" pitchFamily="18" charset="0"/>
              </a:rPr>
              <a:t>- negazione della propria responsabilità </a:t>
            </a:r>
            <a:r>
              <a:rPr lang="it-IT" altLang="it-IT">
                <a:latin typeface="Times" panose="02020603050405020304" pitchFamily="18" charset="0"/>
              </a:rPr>
              <a:t>(il soggetto si vive come agito, trascinato nelle diverse situazioni, razionalizzando così anche la condotta deviante)</a:t>
            </a:r>
            <a:endParaRPr lang="it-IT" altLang="it-IT" sz="2400">
              <a:latin typeface="Times" panose="02020603050405020304" pitchFamily="18" charset="0"/>
            </a:endParaRPr>
          </a:p>
          <a:p>
            <a:pPr algn="just"/>
            <a:r>
              <a:rPr lang="it-IT" altLang="it-IT" sz="2400">
                <a:latin typeface="Times" panose="02020603050405020304" pitchFamily="18" charset="0"/>
              </a:rPr>
              <a:t>- minimizzazione del danno provocato (</a:t>
            </a:r>
            <a:r>
              <a:rPr lang="it-IT" altLang="it-IT">
                <a:latin typeface="Times" panose="02020603050405020304" pitchFamily="18" charset="0"/>
              </a:rPr>
              <a:t>valuta la gravità della propria condotta in base al danno subìto dalla vittima)</a:t>
            </a:r>
            <a:endParaRPr lang="it-IT" altLang="it-IT" sz="2400">
              <a:latin typeface="Times" panose="02020603050405020304" pitchFamily="18" charset="0"/>
            </a:endParaRPr>
          </a:p>
          <a:p>
            <a:pPr algn="just"/>
            <a:r>
              <a:rPr lang="it-IT" altLang="it-IT" sz="2400">
                <a:latin typeface="Times" panose="02020603050405020304" pitchFamily="18" charset="0"/>
              </a:rPr>
              <a:t>- negazione della vittima </a:t>
            </a:r>
            <a:r>
              <a:rPr lang="it-IT" altLang="it-IT">
                <a:latin typeface="Times" panose="02020603050405020304" pitchFamily="18" charset="0"/>
              </a:rPr>
              <a:t>(egli giudica la vittima meritevole dell’atto subìto, percependosi come “giustiziere”)</a:t>
            </a:r>
            <a:endParaRPr lang="it-IT" altLang="it-IT" sz="2400">
              <a:latin typeface="Times" panose="02020603050405020304" pitchFamily="18" charset="0"/>
            </a:endParaRPr>
          </a:p>
          <a:p>
            <a:pPr algn="just"/>
            <a:r>
              <a:rPr lang="it-IT" altLang="it-IT" sz="2400">
                <a:latin typeface="Times" panose="02020603050405020304" pitchFamily="18" charset="0"/>
              </a:rPr>
              <a:t>- condanna di coloro che condannano </a:t>
            </a:r>
            <a:r>
              <a:rPr lang="it-IT" altLang="it-IT">
                <a:latin typeface="Times" panose="02020603050405020304" pitchFamily="18" charset="0"/>
              </a:rPr>
              <a:t>(i cittadini conformi sono “ipocriti”, i giudici “parziali”, la polizia “corrotta”)</a:t>
            </a:r>
            <a:endParaRPr lang="it-IT" altLang="it-IT" sz="2400">
              <a:latin typeface="Times" panose="02020603050405020304" pitchFamily="18" charset="0"/>
            </a:endParaRPr>
          </a:p>
          <a:p>
            <a:pPr algn="just"/>
            <a:r>
              <a:rPr lang="it-IT" altLang="it-IT" sz="2400">
                <a:latin typeface="Times" panose="02020603050405020304" pitchFamily="18" charset="0"/>
              </a:rPr>
              <a:t>- richiamo ad ideali più elevati </a:t>
            </a:r>
            <a:r>
              <a:rPr lang="it-IT" altLang="it-IT">
                <a:latin typeface="Times" panose="02020603050405020304" pitchFamily="18" charset="0"/>
              </a:rPr>
              <a:t>(quali la fedeltà al gruppo, la solidarietà fra amici, la giusta lotta fra bande del quartiere).</a:t>
            </a:r>
            <a:endParaRPr lang="it-IT" altLang="it-IT" sz="2400">
              <a:latin typeface="Times" panose="02020603050405020304" pitchFamily="18" charset="0"/>
            </a:endParaRPr>
          </a:p>
        </p:txBody>
      </p:sp>
    </p:spTree>
    <p:extLst>
      <p:ext uri="{BB962C8B-B14F-4D97-AF65-F5344CB8AC3E}">
        <p14:creationId xmlns:p14="http://schemas.microsoft.com/office/powerpoint/2010/main" val="990106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2711450" y="620713"/>
            <a:ext cx="7086600" cy="533400"/>
          </a:xfrm>
        </p:spPr>
        <p:txBody>
          <a:bodyPr>
            <a:normAutofit fontScale="90000"/>
          </a:bodyPr>
          <a:lstStyle/>
          <a:p>
            <a:pPr algn="ctr"/>
            <a:r>
              <a:rPr lang="it-IT" altLang="it-IT" sz="3200">
                <a:latin typeface="Times" panose="02020603050405020304" pitchFamily="18" charset="0"/>
              </a:rPr>
              <a:t>Criminologia critica</a:t>
            </a:r>
          </a:p>
        </p:txBody>
      </p:sp>
      <p:sp>
        <p:nvSpPr>
          <p:cNvPr id="77827" name="Rectangle 3"/>
          <p:cNvSpPr>
            <a:spLocks noGrp="1" noChangeArrowheads="1"/>
          </p:cNvSpPr>
          <p:nvPr>
            <p:ph idx="1"/>
          </p:nvPr>
        </p:nvSpPr>
        <p:spPr>
          <a:xfrm>
            <a:off x="2351088" y="1557339"/>
            <a:ext cx="7848600" cy="4675187"/>
          </a:xfrm>
        </p:spPr>
        <p:txBody>
          <a:bodyPr/>
          <a:lstStyle/>
          <a:p>
            <a:pPr algn="just"/>
            <a:r>
              <a:rPr lang="it-IT" altLang="it-IT" sz="2400">
                <a:latin typeface="Times" panose="02020603050405020304" pitchFamily="18" charset="0"/>
              </a:rPr>
              <a:t>Negli anni ‘70-’80 questa impostazione identificava la devianza con il dissenso: tutte le classi e movimenti, oppositori della società neo-capitalista, unitamente ai delinquenti e devianti, costituirebbero, nel loro insieme, “l’autentica” categoria dei devianti.</a:t>
            </a:r>
          </a:p>
          <a:p>
            <a:pPr algn="just"/>
            <a:r>
              <a:rPr lang="it-IT" altLang="it-IT" sz="2400">
                <a:latin typeface="Times" panose="02020603050405020304" pitchFamily="18" charset="0"/>
              </a:rPr>
              <a:t>La criminalità veniva considerata come un fatto sostanzialmente politico. Nei criminali mancherebbe però ogni consapevolezza circa il significato rivoluzionario della propria condotta, consapevolezza questa che dovrebbe essere fornita loro dai movimenti di sinistra e più specificatamente dalla criminologia, nella nuova funzione di precisa presa di posizione militante e politica.</a:t>
            </a:r>
          </a:p>
        </p:txBody>
      </p:sp>
    </p:spTree>
    <p:extLst>
      <p:ext uri="{BB962C8B-B14F-4D97-AF65-F5344CB8AC3E}">
        <p14:creationId xmlns:p14="http://schemas.microsoft.com/office/powerpoint/2010/main" val="37478535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711450" y="620713"/>
            <a:ext cx="6705600" cy="609600"/>
          </a:xfrm>
        </p:spPr>
        <p:txBody>
          <a:bodyPr/>
          <a:lstStyle/>
          <a:p>
            <a:pPr algn="ctr"/>
            <a:r>
              <a:rPr lang="it-IT" altLang="it-IT" sz="3200">
                <a:latin typeface="Times" panose="02020603050405020304" pitchFamily="18" charset="0"/>
              </a:rPr>
              <a:t>Il Nuovo Realismo</a:t>
            </a:r>
            <a:r>
              <a:rPr lang="it-IT" altLang="it-IT" sz="2400">
                <a:latin typeface="Times" panose="02020603050405020304" pitchFamily="18" charset="0"/>
              </a:rPr>
              <a:t> (Lea, Young, 1986) </a:t>
            </a:r>
          </a:p>
        </p:txBody>
      </p:sp>
      <p:sp>
        <p:nvSpPr>
          <p:cNvPr id="40963" name="Rectangle 3"/>
          <p:cNvSpPr>
            <a:spLocks noGrp="1" noChangeArrowheads="1"/>
          </p:cNvSpPr>
          <p:nvPr>
            <p:ph idx="1"/>
          </p:nvPr>
        </p:nvSpPr>
        <p:spPr>
          <a:xfrm>
            <a:off x="2279650" y="1484314"/>
            <a:ext cx="7848600" cy="4810125"/>
          </a:xfrm>
        </p:spPr>
        <p:txBody>
          <a:bodyPr/>
          <a:lstStyle/>
          <a:p>
            <a:pPr algn="just"/>
            <a:r>
              <a:rPr lang="it-IT" altLang="it-IT" sz="2400">
                <a:latin typeface="Times" panose="02020603050405020304" pitchFamily="18" charset="0"/>
              </a:rPr>
              <a:t>La criminalità costituirebbe una realtà “in sé”, indipendente dalle reazioni delle istituzioni giudiziarie, se pure, anche e talvolta, ma non solo, effetto della reazione sociale.</a:t>
            </a:r>
          </a:p>
          <a:p>
            <a:pPr algn="just"/>
            <a:r>
              <a:rPr lang="it-IT" altLang="it-IT" sz="2400">
                <a:latin typeface="Times" panose="02020603050405020304" pitchFamily="18" charset="0"/>
              </a:rPr>
              <a:t>Oltre alla criminalità di strada, l’interesse era rivolto alla delinquenza economica e a quella del potere.</a:t>
            </a:r>
          </a:p>
          <a:p>
            <a:pPr algn="just"/>
            <a:r>
              <a:rPr lang="it-IT" altLang="it-IT" sz="2400">
                <a:latin typeface="Times" panose="02020603050405020304" pitchFamily="18" charset="0"/>
              </a:rPr>
              <a:t>La criminalità non sarebbe una semplice e immediata risposta ai problemi di povertà, ma frutto della comparazione fra gruppi sociali, che porterebbe i più marginali sia alla consapevolezza di non poter conseguire tutte le aspettative sia ad un sentimento di ingiusta differenziazione.  </a:t>
            </a:r>
          </a:p>
        </p:txBody>
      </p:sp>
    </p:spTree>
    <p:extLst>
      <p:ext uri="{BB962C8B-B14F-4D97-AF65-F5344CB8AC3E}">
        <p14:creationId xmlns:p14="http://schemas.microsoft.com/office/powerpoint/2010/main" val="27328624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711450" y="692150"/>
            <a:ext cx="7239000" cy="609600"/>
          </a:xfrm>
        </p:spPr>
        <p:txBody>
          <a:bodyPr/>
          <a:lstStyle/>
          <a:p>
            <a:pPr algn="ctr"/>
            <a:r>
              <a:rPr lang="it-IT" altLang="it-IT" sz="3200">
                <a:latin typeface="Times" panose="02020603050405020304" pitchFamily="18" charset="0"/>
              </a:rPr>
              <a:t>Abolizionismo e Neo-classicismo</a:t>
            </a:r>
          </a:p>
        </p:txBody>
      </p:sp>
      <p:sp>
        <p:nvSpPr>
          <p:cNvPr id="78851" name="Rectangle 3"/>
          <p:cNvSpPr>
            <a:spLocks noGrp="1" noChangeArrowheads="1"/>
          </p:cNvSpPr>
          <p:nvPr>
            <p:ph idx="1"/>
          </p:nvPr>
        </p:nvSpPr>
        <p:spPr>
          <a:xfrm>
            <a:off x="2351088" y="1916114"/>
            <a:ext cx="7620000" cy="4230687"/>
          </a:xfrm>
        </p:spPr>
        <p:txBody>
          <a:bodyPr/>
          <a:lstStyle/>
          <a:p>
            <a:pPr algn="just"/>
            <a:r>
              <a:rPr lang="it-IT" altLang="it-IT" sz="2400">
                <a:latin typeface="Times" panose="02020603050405020304" pitchFamily="18" charset="0"/>
              </a:rPr>
              <a:t>A) </a:t>
            </a:r>
            <a:r>
              <a:rPr lang="it-IT" altLang="it-IT" sz="2400" i="1">
                <a:latin typeface="Times" panose="02020603050405020304" pitchFamily="18" charset="0"/>
              </a:rPr>
              <a:t>Abolizionismo</a:t>
            </a:r>
            <a:r>
              <a:rPr lang="it-IT" altLang="it-IT" sz="2400">
                <a:latin typeface="Times" panose="02020603050405020304" pitchFamily="18" charset="0"/>
              </a:rPr>
              <a:t>: costituisce l’estrema critica alla carcerizzazione, ritenuta inefficace per combattere la criminalità, da cui la proposta dell’eliminazione di tutte le istituzioni segregative, perché disumanizzanti, stigmatizzanti e criminogene.</a:t>
            </a:r>
          </a:p>
          <a:p>
            <a:pPr algn="just"/>
            <a:r>
              <a:rPr lang="it-IT" altLang="it-IT" sz="2400">
                <a:latin typeface="Times" panose="02020603050405020304" pitchFamily="18" charset="0"/>
              </a:rPr>
              <a:t>B) </a:t>
            </a:r>
            <a:r>
              <a:rPr lang="it-IT" altLang="it-IT" sz="2400" i="1">
                <a:latin typeface="Times" panose="02020603050405020304" pitchFamily="18" charset="0"/>
              </a:rPr>
              <a:t>Neo-Classicismo</a:t>
            </a:r>
            <a:r>
              <a:rPr lang="it-IT" altLang="it-IT" sz="2400">
                <a:latin typeface="Times" panose="02020603050405020304" pitchFamily="18" charset="0"/>
              </a:rPr>
              <a:t> o neo-retributivismo: tende al recupero di una concezione della pena quale retribuzione e si rivalutano quindi i principi della Scuola Classica del diritto, le garanzie processuali e la certezza della pena.</a:t>
            </a:r>
          </a:p>
        </p:txBody>
      </p:sp>
    </p:spTree>
    <p:extLst>
      <p:ext uri="{BB962C8B-B14F-4D97-AF65-F5344CB8AC3E}">
        <p14:creationId xmlns:p14="http://schemas.microsoft.com/office/powerpoint/2010/main" val="34033033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it-IT" altLang="it-IT" smtClean="0"/>
              <a:t>Le moderne teorie multifattoriali</a:t>
            </a:r>
          </a:p>
        </p:txBody>
      </p:sp>
      <p:sp>
        <p:nvSpPr>
          <p:cNvPr id="43012" name="Rectangle 3"/>
          <p:cNvSpPr>
            <a:spLocks noGrp="1" noChangeArrowheads="1"/>
          </p:cNvSpPr>
          <p:nvPr>
            <p:ph idx="1"/>
          </p:nvPr>
        </p:nvSpPr>
        <p:spPr/>
        <p:txBody>
          <a:bodyPr>
            <a:normAutofit/>
          </a:bodyPr>
          <a:lstStyle/>
          <a:p>
            <a:pPr eaLnBrk="1" hangingPunct="1"/>
            <a:r>
              <a:rPr lang="it-IT" altLang="it-IT" sz="3200" dirty="0" smtClean="0"/>
              <a:t>Dal dopoguerra in poi, tendenzialmente la criminologia ha smesso di cercare LA causa del reato, per riconoscere che il reato è originato da una molteplicità di fattori</a:t>
            </a:r>
          </a:p>
          <a:p>
            <a:pPr eaLnBrk="1" hangingPunct="1"/>
            <a:r>
              <a:rPr lang="it-IT" altLang="it-IT" sz="3200" dirty="0" smtClean="0"/>
              <a:t>E per riconoscere che CIASCUN reato è causato da una molteplicità di fattori suoi propri</a:t>
            </a:r>
          </a:p>
        </p:txBody>
      </p:sp>
      <p:sp>
        <p:nvSpPr>
          <p:cNvPr id="43010"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A72C68A-3137-4119-AD09-38B4B77DDA54}" type="slidenum">
              <a:rPr lang="it-IT" altLang="it-IT" sz="1400"/>
              <a:pPr>
                <a:spcBef>
                  <a:spcPct val="0"/>
                </a:spcBef>
                <a:buFontTx/>
                <a:buNone/>
              </a:pPr>
              <a:t>45</a:t>
            </a:fld>
            <a:endParaRPr lang="it-IT" altLang="it-IT" sz="1400"/>
          </a:p>
        </p:txBody>
      </p:sp>
    </p:spTree>
    <p:extLst>
      <p:ext uri="{BB962C8B-B14F-4D97-AF65-F5344CB8AC3E}">
        <p14:creationId xmlns:p14="http://schemas.microsoft.com/office/powerpoint/2010/main" val="22981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424113" y="476250"/>
            <a:ext cx="6858000" cy="865188"/>
          </a:xfrm>
        </p:spPr>
        <p:txBody>
          <a:bodyPr/>
          <a:lstStyle/>
          <a:p>
            <a:pPr algn="ctr"/>
            <a:r>
              <a:rPr lang="it-IT" altLang="it-IT" sz="3200">
                <a:latin typeface="Times" panose="02020603050405020304" pitchFamily="18" charset="0"/>
              </a:rPr>
              <a:t>Primi indirizzi marxisti in criminologia</a:t>
            </a:r>
          </a:p>
        </p:txBody>
      </p:sp>
      <p:sp>
        <p:nvSpPr>
          <p:cNvPr id="44035" name="Rectangle 3"/>
          <p:cNvSpPr>
            <a:spLocks noGrp="1" noChangeArrowheads="1"/>
          </p:cNvSpPr>
          <p:nvPr>
            <p:ph idx="1"/>
          </p:nvPr>
        </p:nvSpPr>
        <p:spPr>
          <a:xfrm>
            <a:off x="2208213" y="1628776"/>
            <a:ext cx="7543800" cy="4746625"/>
          </a:xfrm>
        </p:spPr>
        <p:txBody>
          <a:bodyPr/>
          <a:lstStyle/>
          <a:p>
            <a:pPr algn="just"/>
            <a:r>
              <a:rPr lang="it-IT" altLang="it-IT" sz="2400">
                <a:latin typeface="Times" panose="02020603050405020304" pitchFamily="18" charset="0"/>
              </a:rPr>
              <a:t>Con l’ideologia marxista di K. </a:t>
            </a:r>
            <a:r>
              <a:rPr lang="it-IT" altLang="it-IT" sz="2400" b="1">
                <a:latin typeface="Times" panose="02020603050405020304" pitchFamily="18" charset="0"/>
              </a:rPr>
              <a:t>Marx</a:t>
            </a:r>
            <a:r>
              <a:rPr lang="it-IT" altLang="it-IT" sz="2400">
                <a:latin typeface="Times" panose="02020603050405020304" pitchFamily="18" charset="0"/>
              </a:rPr>
              <a:t> (1818-1883) e F. </a:t>
            </a:r>
            <a:r>
              <a:rPr lang="it-IT" altLang="it-IT" sz="2400" b="1">
                <a:latin typeface="Times" panose="02020603050405020304" pitchFamily="18" charset="0"/>
              </a:rPr>
              <a:t>Engels</a:t>
            </a:r>
            <a:r>
              <a:rPr lang="it-IT" altLang="it-IT" sz="2400">
                <a:latin typeface="Times" panose="02020603050405020304" pitchFamily="18" charset="0"/>
              </a:rPr>
              <a:t> (1820-1895) si delineò una nuova interpretazione della criminalità, vista come conseguenza diretta dell’economia capitalistica, delle ingiustizie, degli squilibri e delle grandi disfunzioni del capitalismo del XIX secolo.</a:t>
            </a:r>
          </a:p>
          <a:p>
            <a:pPr algn="just"/>
            <a:r>
              <a:rPr lang="it-IT" altLang="it-IT" sz="2400">
                <a:latin typeface="Times" panose="02020603050405020304" pitchFamily="18" charset="0"/>
              </a:rPr>
              <a:t>I delinquenti farebbero parte del sottoproletariato più misero e degradato, anche moralmente, che non aveva acquisito coscienza di classe e che quindi sapeva reagire alle ingiustizie sociali unicamente con la ribellione individuale, il crimine appunto.</a:t>
            </a:r>
          </a:p>
        </p:txBody>
      </p:sp>
    </p:spTree>
    <p:extLst>
      <p:ext uri="{BB962C8B-B14F-4D97-AF65-F5344CB8AC3E}">
        <p14:creationId xmlns:p14="http://schemas.microsoft.com/office/powerpoint/2010/main" val="2970134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743200" y="381001"/>
            <a:ext cx="6324600" cy="815975"/>
          </a:xfrm>
        </p:spPr>
        <p:txBody>
          <a:bodyPr>
            <a:normAutofit fontScale="90000"/>
          </a:bodyPr>
          <a:lstStyle/>
          <a:p>
            <a:pPr algn="ctr"/>
            <a:r>
              <a:rPr lang="it-IT" altLang="it-IT" sz="3200">
                <a:latin typeface="Times" panose="02020603050405020304" pitchFamily="18" charset="0"/>
              </a:rPr>
              <a:t>Teoria delle aree criminali o teoria ecologica</a:t>
            </a:r>
            <a:endParaRPr lang="it-IT" altLang="it-IT" sz="3200"/>
          </a:p>
        </p:txBody>
      </p:sp>
      <p:sp>
        <p:nvSpPr>
          <p:cNvPr id="45059" name="Rectangle 3"/>
          <p:cNvSpPr>
            <a:spLocks noGrp="1" noChangeArrowheads="1"/>
          </p:cNvSpPr>
          <p:nvPr>
            <p:ph idx="1"/>
          </p:nvPr>
        </p:nvSpPr>
        <p:spPr>
          <a:xfrm>
            <a:off x="2208213" y="1557338"/>
            <a:ext cx="7543800" cy="4591050"/>
          </a:xfrm>
        </p:spPr>
        <p:txBody>
          <a:bodyPr/>
          <a:lstStyle/>
          <a:p>
            <a:pPr algn="just"/>
            <a:r>
              <a:rPr lang="it-IT" altLang="it-IT" sz="2400">
                <a:latin typeface="Times" panose="02020603050405020304" pitchFamily="18" charset="0"/>
              </a:rPr>
              <a:t>Nella prima metà del XX secolo, specie negli USA, si andava sviluppando la cosiddetta sociologia criminale. </a:t>
            </a:r>
          </a:p>
          <a:p>
            <a:pPr algn="just"/>
            <a:r>
              <a:rPr lang="it-IT" altLang="it-IT" sz="2400" b="1">
                <a:latin typeface="Times" panose="02020603050405020304" pitchFamily="18" charset="0"/>
              </a:rPr>
              <a:t>Shaw</a:t>
            </a:r>
            <a:r>
              <a:rPr lang="it-IT" altLang="it-IT" sz="2400">
                <a:latin typeface="Times" panose="02020603050405020304" pitchFamily="18" charset="0"/>
              </a:rPr>
              <a:t> (1929) studiava la criminalità nelle cosiddette “aree criminali”, </a:t>
            </a:r>
            <a:r>
              <a:rPr lang="it-IT" altLang="it-IT" sz="2400" i="1">
                <a:latin typeface="Times" panose="02020603050405020304" pitchFamily="18" charset="0"/>
              </a:rPr>
              <a:t>quelle zone della città da cui proveniva e dove risiedeva la maggior parte della criminalità comune (</a:t>
            </a:r>
            <a:r>
              <a:rPr lang="it-IT" altLang="it-IT">
                <a:latin typeface="Times" panose="02020603050405020304" pitchFamily="18" charset="0"/>
              </a:rPr>
              <a:t>da qui il nome di “</a:t>
            </a:r>
            <a:r>
              <a:rPr lang="it-IT" altLang="it-IT" i="1">
                <a:latin typeface="Times" panose="02020603050405020304" pitchFamily="18" charset="0"/>
              </a:rPr>
              <a:t>teoria ecologica</a:t>
            </a:r>
            <a:r>
              <a:rPr lang="it-IT" altLang="it-IT">
                <a:latin typeface="Times" panose="02020603050405020304" pitchFamily="18" charset="0"/>
              </a:rPr>
              <a:t>”),</a:t>
            </a:r>
            <a:r>
              <a:rPr lang="it-IT" altLang="it-IT" sz="2400">
                <a:latin typeface="Times" panose="02020603050405020304" pitchFamily="18" charset="0"/>
              </a:rPr>
              <a:t> studi questi che continueranno poi con la </a:t>
            </a:r>
            <a:r>
              <a:rPr lang="it-IT" altLang="it-IT" sz="2400" i="1">
                <a:latin typeface="Times" panose="02020603050405020304" pitchFamily="18" charset="0"/>
              </a:rPr>
              <a:t>Scuola di Chicago. </a:t>
            </a:r>
          </a:p>
          <a:p>
            <a:pPr algn="just"/>
            <a:r>
              <a:rPr lang="it-IT" altLang="it-IT">
                <a:latin typeface="Times" panose="02020603050405020304" pitchFamily="18" charset="0"/>
              </a:rPr>
              <a:t>Da questi studi emergeva</a:t>
            </a:r>
            <a:r>
              <a:rPr lang="it-IT" altLang="it-IT" i="1">
                <a:latin typeface="Times" panose="02020603050405020304" pitchFamily="18" charset="0"/>
              </a:rPr>
              <a:t> </a:t>
            </a:r>
            <a:r>
              <a:rPr lang="it-IT" altLang="it-IT">
                <a:latin typeface="Times" panose="02020603050405020304" pitchFamily="18" charset="0"/>
              </a:rPr>
              <a:t>che, nonostante il continuo ricambio dei residenti, queste aree mantenevano un tasso di criminalità costantemente elevato, da cui il significato criminogenetico delle specifiche caratteristiche di quelle zone</a:t>
            </a:r>
            <a:r>
              <a:rPr lang="it-IT" altLang="it-IT" sz="2400">
                <a:latin typeface="Times" panose="02020603050405020304" pitchFamily="18" charset="0"/>
              </a:rPr>
              <a:t>.</a:t>
            </a:r>
            <a:endParaRPr lang="it-IT" altLang="it-IT" sz="2400" i="1">
              <a:latin typeface="Times" panose="02020603050405020304" pitchFamily="18" charset="0"/>
            </a:endParaRPr>
          </a:p>
          <a:p>
            <a:endParaRPr lang="it-IT" altLang="it-IT" sz="2400" i="1">
              <a:latin typeface="Times" panose="02020603050405020304" pitchFamily="18" charset="0"/>
            </a:endParaRPr>
          </a:p>
        </p:txBody>
      </p:sp>
    </p:spTree>
    <p:extLst>
      <p:ext uri="{BB962C8B-B14F-4D97-AF65-F5344CB8AC3E}">
        <p14:creationId xmlns:p14="http://schemas.microsoft.com/office/powerpoint/2010/main" val="3248493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a:xfrm>
            <a:off x="2495550" y="692150"/>
            <a:ext cx="7010400" cy="685800"/>
          </a:xfrm>
        </p:spPr>
        <p:txBody>
          <a:bodyPr/>
          <a:lstStyle/>
          <a:p>
            <a:pPr algn="ctr"/>
            <a:r>
              <a:rPr lang="it-IT" altLang="it-IT" sz="3200">
                <a:latin typeface="Times" panose="02020603050405020304" pitchFamily="18" charset="0"/>
              </a:rPr>
              <a:t>Teorie della disorganizzazione sociale</a:t>
            </a:r>
            <a:endParaRPr lang="it-IT" altLang="it-IT" sz="3200"/>
          </a:p>
        </p:txBody>
      </p:sp>
      <p:sp>
        <p:nvSpPr>
          <p:cNvPr id="46083" name="Rectangle 1027"/>
          <p:cNvSpPr>
            <a:spLocks noGrp="1" noChangeArrowheads="1"/>
          </p:cNvSpPr>
          <p:nvPr>
            <p:ph idx="1"/>
          </p:nvPr>
        </p:nvSpPr>
        <p:spPr>
          <a:xfrm>
            <a:off x="2351088" y="2133600"/>
            <a:ext cx="7467600" cy="4306888"/>
          </a:xfrm>
        </p:spPr>
        <p:txBody>
          <a:bodyPr/>
          <a:lstStyle/>
          <a:p>
            <a:pPr algn="just"/>
            <a:r>
              <a:rPr lang="it-IT" altLang="it-IT" sz="2400">
                <a:latin typeface="Times" panose="02020603050405020304" pitchFamily="18" charset="0"/>
              </a:rPr>
              <a:t>Comprendono diversi orientamenti di studi sociologici, svolti negli USA, che pongono l’accento sulle profonde trasformazioni strutturali della società della prima metà del XX secolo, dovute all’industrializzazione. </a:t>
            </a:r>
          </a:p>
          <a:p>
            <a:pPr algn="just"/>
            <a:r>
              <a:rPr lang="it-IT" altLang="it-IT" sz="2400">
                <a:latin typeface="Times" panose="02020603050405020304" pitchFamily="18" charset="0"/>
              </a:rPr>
              <a:t>L’industrializzazione avrebbe determinato importanti mutamenti e instabilità della società stessa, con perdita dell’efficacia delle vecchie istituzioni deputate al controllo sociale, da cui un grande e generale aumento della criminalità.</a:t>
            </a:r>
          </a:p>
        </p:txBody>
      </p:sp>
    </p:spTree>
    <p:extLst>
      <p:ext uri="{BB962C8B-B14F-4D97-AF65-F5344CB8AC3E}">
        <p14:creationId xmlns:p14="http://schemas.microsoft.com/office/powerpoint/2010/main" val="2165123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2133601" y="381001"/>
            <a:ext cx="7923213" cy="5953125"/>
          </a:xfrm>
        </p:spPr>
        <p:txBody>
          <a:bodyPr>
            <a:normAutofit/>
          </a:bodyPr>
          <a:lstStyle/>
          <a:p>
            <a:pPr algn="just"/>
            <a:r>
              <a:rPr lang="it-IT" altLang="it-IT" sz="2400">
                <a:latin typeface="Times" panose="02020603050405020304" pitchFamily="18" charset="0"/>
              </a:rPr>
              <a:t>“Disorganizzazione”: viene intesa come il venir meno nella società della capacità di fornire valori, punti di certezza e riferimento stabili, e quindi di regolare e controllare la condotta dei singoli.</a:t>
            </a:r>
          </a:p>
          <a:p>
            <a:pPr algn="just"/>
            <a:r>
              <a:rPr lang="it-IT" altLang="it-IT" sz="2400">
                <a:latin typeface="Times" panose="02020603050405020304" pitchFamily="18" charset="0"/>
              </a:rPr>
              <a:t>Quando gli abituali strumenti di controllo sociale perdono di efficacia (specie quello di gruppo e della famiglia), si realizza una “disorganizzazione sociale”.</a:t>
            </a:r>
          </a:p>
          <a:p>
            <a:pPr algn="just"/>
            <a:r>
              <a:rPr lang="it-IT" altLang="it-IT" sz="2400">
                <a:latin typeface="Times" panose="02020603050405020304" pitchFamily="18" charset="0"/>
              </a:rPr>
              <a:t>In una tale situazione di instabilità e di rapido mutamento, al singolo vengono a mancare i vecchi parametri normativi, divenendo egli stesso, alla stregua della società, disorganizzato nella condotta.</a:t>
            </a:r>
          </a:p>
          <a:p>
            <a:pPr algn="just"/>
            <a:r>
              <a:rPr lang="it-IT" altLang="it-IT" sz="2400">
                <a:latin typeface="Times" panose="02020603050405020304" pitchFamily="18" charset="0"/>
              </a:rPr>
              <a:t>A differenza della teoria ecologica, incentrata sulla criminalità degli emarginati, questa sembra più idonea a spiegare il dilagare della delinquenza anche in altre classi sociali.</a:t>
            </a:r>
          </a:p>
        </p:txBody>
      </p:sp>
    </p:spTree>
    <p:extLst>
      <p:ext uri="{BB962C8B-B14F-4D97-AF65-F5344CB8AC3E}">
        <p14:creationId xmlns:p14="http://schemas.microsoft.com/office/powerpoint/2010/main" val="558082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2209800" y="908050"/>
            <a:ext cx="7918450" cy="5187950"/>
          </a:xfrm>
        </p:spPr>
        <p:txBody>
          <a:bodyPr/>
          <a:lstStyle/>
          <a:p>
            <a:endParaRPr lang="it-IT" altLang="it-IT" sz="2400">
              <a:latin typeface="Times" panose="02020603050405020304" pitchFamily="18" charset="0"/>
            </a:endParaRPr>
          </a:p>
          <a:p>
            <a:endParaRPr lang="it-IT" altLang="it-IT" sz="2400">
              <a:latin typeface="Times" panose="02020603050405020304" pitchFamily="18" charset="0"/>
            </a:endParaRPr>
          </a:p>
          <a:p>
            <a:pPr algn="just"/>
            <a:r>
              <a:rPr lang="it-IT" altLang="it-IT" sz="2400">
                <a:latin typeface="Times" panose="02020603050405020304" pitchFamily="18" charset="0"/>
              </a:rPr>
              <a:t>Secondo </a:t>
            </a:r>
            <a:r>
              <a:rPr lang="it-IT" altLang="it-IT" sz="2400" b="1">
                <a:latin typeface="Times" panose="02020603050405020304" pitchFamily="18" charset="0"/>
              </a:rPr>
              <a:t>Sutherland</a:t>
            </a:r>
            <a:r>
              <a:rPr lang="it-IT" altLang="it-IT" sz="2400">
                <a:latin typeface="Times" panose="02020603050405020304" pitchFamily="18" charset="0"/>
              </a:rPr>
              <a:t> (1934) il concetto di “disorganizzazione sociale” definiva l’esistenza nella società di contraddizioni normative: </a:t>
            </a:r>
          </a:p>
          <a:p>
            <a:pPr algn="just"/>
            <a:r>
              <a:rPr lang="it-IT" altLang="it-IT" sz="2400">
                <a:latin typeface="Times" panose="02020603050405020304" pitchFamily="18" charset="0"/>
              </a:rPr>
              <a:t>Una società sarebbe “disorganizzata” in quanto propone norme contrastanti e contraddittorie; nel senso della coesistenza di regole, leggi e costumi fra di loro in contrasto, situazione che ridurrebbe grandemente l’efficacia del controllo sulla condotta dei singoli.</a:t>
            </a:r>
          </a:p>
        </p:txBody>
      </p:sp>
    </p:spTree>
    <p:extLst>
      <p:ext uri="{BB962C8B-B14F-4D97-AF65-F5344CB8AC3E}">
        <p14:creationId xmlns:p14="http://schemas.microsoft.com/office/powerpoint/2010/main" val="8367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419</TotalTime>
  <Words>4121</Words>
  <Application>Microsoft Office PowerPoint</Application>
  <PresentationFormat>Widescreen</PresentationFormat>
  <Paragraphs>169</Paragraphs>
  <Slides>45</Slides>
  <Notes>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45</vt:i4>
      </vt:variant>
    </vt:vector>
  </HeadingPairs>
  <TitlesOfParts>
    <vt:vector size="52" baseType="lpstr">
      <vt:lpstr>Arial</vt:lpstr>
      <vt:lpstr>Calibri</vt:lpstr>
      <vt:lpstr>Cambria</vt:lpstr>
      <vt:lpstr>Monotype Sorts</vt:lpstr>
      <vt:lpstr>Times</vt:lpstr>
      <vt:lpstr>Times New Roman</vt:lpstr>
      <vt:lpstr>Adiacente</vt:lpstr>
      <vt:lpstr>LE SCUOLE SOCIOLOGICHE</vt:lpstr>
      <vt:lpstr>Presentazione standard di PowerPoint</vt:lpstr>
      <vt:lpstr>Presentazione standard di PowerPoint</vt:lpstr>
      <vt:lpstr>Presentazione standard di PowerPoint</vt:lpstr>
      <vt:lpstr>Primi indirizzi marxisti in criminologia</vt:lpstr>
      <vt:lpstr>Teoria delle aree criminali o teoria ecologica</vt:lpstr>
      <vt:lpstr>Teorie della disorganizzazione sociale</vt:lpstr>
      <vt:lpstr>Presentazione standard di PowerPoint</vt:lpstr>
      <vt:lpstr>Presentazione standard di PowerPoint</vt:lpstr>
      <vt:lpstr>Presentazione standard di PowerPoint</vt:lpstr>
      <vt:lpstr>Teoria dei conflitti culturali</vt:lpstr>
      <vt:lpstr>Struttural-funzionalismo e teoria della devianza</vt:lpstr>
      <vt:lpstr>Presentazione standard di PowerPoint</vt:lpstr>
      <vt:lpstr>Presentazione standard di PowerPoint</vt:lpstr>
      <vt:lpstr>Anomia come causa di devianza</vt:lpstr>
      <vt:lpstr>Presentazione standard di PowerPoint</vt:lpstr>
      <vt:lpstr>Presentazione standard di PowerPoint</vt:lpstr>
      <vt:lpstr>Presentazione standard di PowerPoint</vt:lpstr>
      <vt:lpstr>Teoria delle associazioni differenziali</vt:lpstr>
      <vt:lpstr>Presentazione standard di PowerPoint</vt:lpstr>
      <vt:lpstr>La teoria delle associazioni differenziali di Sutherland</vt:lpstr>
      <vt:lpstr>segue</vt:lpstr>
      <vt:lpstr>segue</vt:lpstr>
      <vt:lpstr>segue</vt:lpstr>
      <vt:lpstr>segue</vt:lpstr>
      <vt:lpstr>Dalle associazioni differenziali al crimine dei colletti bianchi</vt:lpstr>
      <vt:lpstr>Presentazione standard di PowerPoint</vt:lpstr>
      <vt:lpstr>Le teorie multifattoriali dell’integrazione psico-ambientale</vt:lpstr>
      <vt:lpstr>Presentazione standard di PowerPoint</vt:lpstr>
      <vt:lpstr>Presentazione standard di PowerPoint</vt:lpstr>
      <vt:lpstr>Presentazione standard di PowerPoint</vt:lpstr>
      <vt:lpstr>Presentazione standard di PowerPoint</vt:lpstr>
      <vt:lpstr>Teoria della sottocultura giovanile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Teoria della devianza (Matza, 1969) </vt:lpstr>
      <vt:lpstr>Presentazione standard di PowerPoint</vt:lpstr>
      <vt:lpstr>Criminologia critica</vt:lpstr>
      <vt:lpstr>Il Nuovo Realismo (Lea, Young, 1986) </vt:lpstr>
      <vt:lpstr>Abolizionismo e Neo-classicismo</vt:lpstr>
      <vt:lpstr>Le moderne teorie multifattoriali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SCUOLE SOCIOLOGICHE</dc:title>
  <dc:creator>Mario Zanchetti</dc:creator>
  <cp:lastModifiedBy>Mario Zanchetti</cp:lastModifiedBy>
  <cp:revision>17</cp:revision>
  <dcterms:created xsi:type="dcterms:W3CDTF">2017-03-17T12:31:59Z</dcterms:created>
  <dcterms:modified xsi:type="dcterms:W3CDTF">2019-04-15T08:52:59Z</dcterms:modified>
</cp:coreProperties>
</file>