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9" r:id="rId4"/>
    <p:sldId id="260" r:id="rId5"/>
  </p:sldIdLst>
  <p:sldSz cx="9144000" cy="6858000" type="screen4x3"/>
  <p:notesSz cx="6799263" cy="99298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Stile chi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B1032C-EA38-4F05-BA0D-38AFFFC7BED3}" styleName="Stile chiaro 3 - Colore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ile chiaro 3 - Colore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1381" y="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F01FBA-9767-44A7-BD27-1339107C650A}" type="datetimeFigureOut">
              <a:rPr lang="it-IT" smtClean="0"/>
              <a:t>24/09/2018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2CD80E-F195-4811-BBE1-BD66A27F18C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0185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24/09/2018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24/09/2018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24/09/2018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24/09/2018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24/09/2018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24/09/2018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24/09/2018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24/09/2018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24/09/2018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24/09/2018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24/09/2018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24/09/2018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Metodi Matematici per le Applicazioni Industriali</a:t>
            </a:r>
            <a:br>
              <a:rPr lang="it-IT" dirty="0"/>
            </a:br>
            <a:r>
              <a:rPr lang="it-IT" dirty="0" smtClean="0"/>
              <a:t>2018/2019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Prof. F. Strozzi</a:t>
            </a:r>
          </a:p>
          <a:p>
            <a:r>
              <a:rPr lang="it-IT" dirty="0"/>
              <a:t>Prof. C. Rossignoli</a:t>
            </a:r>
          </a:p>
          <a:p>
            <a:r>
              <a:rPr lang="it-IT" dirty="0"/>
              <a:t>Prof. L.M. Gambardella</a:t>
            </a:r>
          </a:p>
        </p:txBody>
      </p:sp>
    </p:spTree>
    <p:extLst>
      <p:ext uri="{BB962C8B-B14F-4D97-AF65-F5344CB8AC3E}">
        <p14:creationId xmlns:p14="http://schemas.microsoft.com/office/powerpoint/2010/main" val="2872662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907704" y="406137"/>
            <a:ext cx="5904656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dirty="0"/>
              <a:t>Rappresentazione della realtà come RETE</a:t>
            </a:r>
          </a:p>
        </p:txBody>
      </p:sp>
      <p:sp>
        <p:nvSpPr>
          <p:cNvPr id="5" name="Rettangolo 4"/>
          <p:cNvSpPr/>
          <p:nvPr/>
        </p:nvSpPr>
        <p:spPr>
          <a:xfrm>
            <a:off x="5335240" y="2085968"/>
            <a:ext cx="3699554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it-IT" b="1" dirty="0"/>
              <a:t>Prof. Rossignoli (16 ore)</a:t>
            </a:r>
          </a:p>
          <a:p>
            <a:endParaRPr lang="it-IT" b="1" dirty="0"/>
          </a:p>
          <a:p>
            <a:r>
              <a:rPr lang="it-IT" u="sng" dirty="0"/>
              <a:t>Teoria dei giochi e reti</a:t>
            </a:r>
          </a:p>
          <a:p>
            <a:r>
              <a:rPr lang="it-IT" b="1" dirty="0">
                <a:solidFill>
                  <a:srgbClr val="FF0000"/>
                </a:solidFill>
              </a:rPr>
              <a:t>Progetto </a:t>
            </a:r>
            <a:r>
              <a:rPr lang="it-IT" dirty="0" smtClean="0"/>
              <a:t>+</a:t>
            </a:r>
            <a:r>
              <a:rPr lang="it-IT" b="1" dirty="0" smtClean="0">
                <a:solidFill>
                  <a:srgbClr val="0070C0"/>
                </a:solidFill>
              </a:rPr>
              <a:t>scritto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187668" y="1525673"/>
            <a:ext cx="3614663" cy="313932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it-IT" b="1" dirty="0"/>
              <a:t>Prof. Strozzi (60 ore)</a:t>
            </a:r>
          </a:p>
          <a:p>
            <a:endParaRPr lang="it-IT" dirty="0"/>
          </a:p>
          <a:p>
            <a:r>
              <a:rPr lang="it-IT" u="sng" dirty="0"/>
              <a:t>Dinamica e reti : </a:t>
            </a:r>
          </a:p>
          <a:p>
            <a:r>
              <a:rPr lang="it-IT" dirty="0"/>
              <a:t>Modelli matematici discreti (equazioni alle differenze finite)</a:t>
            </a:r>
          </a:p>
          <a:p>
            <a:r>
              <a:rPr lang="it-IT" b="1" dirty="0" smtClean="0">
                <a:solidFill>
                  <a:srgbClr val="0070C0"/>
                </a:solidFill>
              </a:rPr>
              <a:t>Esercizi/orale domande teoria</a:t>
            </a:r>
          </a:p>
          <a:p>
            <a:endParaRPr lang="it-IT" dirty="0"/>
          </a:p>
          <a:p>
            <a:r>
              <a:rPr lang="it-IT" u="sng" dirty="0"/>
              <a:t>Rappresentazione di sistemi usando le reti (Reti complesse: </a:t>
            </a:r>
            <a:r>
              <a:rPr lang="it-IT" dirty="0"/>
              <a:t>definizioni, misure e modelli). </a:t>
            </a:r>
          </a:p>
          <a:p>
            <a:r>
              <a:rPr lang="it-IT" b="1" dirty="0">
                <a:solidFill>
                  <a:srgbClr val="FF0000"/>
                </a:solidFill>
              </a:rPr>
              <a:t>Progetto </a:t>
            </a:r>
            <a:r>
              <a:rPr lang="it-IT" dirty="0"/>
              <a:t>o</a:t>
            </a:r>
            <a:r>
              <a:rPr lang="it-IT" b="1" dirty="0">
                <a:solidFill>
                  <a:srgbClr val="FF0000"/>
                </a:solidFill>
              </a:rPr>
              <a:t> </a:t>
            </a:r>
            <a:r>
              <a:rPr lang="it-IT" b="1" dirty="0">
                <a:solidFill>
                  <a:srgbClr val="0070C0"/>
                </a:solidFill>
              </a:rPr>
              <a:t>domande teoria</a:t>
            </a:r>
          </a:p>
        </p:txBody>
      </p:sp>
      <p:sp>
        <p:nvSpPr>
          <p:cNvPr id="21" name="Rettangolo 20"/>
          <p:cNvSpPr/>
          <p:nvPr/>
        </p:nvSpPr>
        <p:spPr>
          <a:xfrm>
            <a:off x="4635221" y="4689799"/>
            <a:ext cx="3960440" cy="175432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it-IT" b="1" dirty="0"/>
              <a:t>Prof. Gambardella (12 ore)</a:t>
            </a:r>
          </a:p>
          <a:p>
            <a:endParaRPr lang="it-IT" dirty="0"/>
          </a:p>
          <a:p>
            <a:r>
              <a:rPr lang="it-IT" u="sng" dirty="0"/>
              <a:t>Ottimizzazione di percorsi su reti di trasporto:</a:t>
            </a:r>
          </a:p>
          <a:p>
            <a:r>
              <a:rPr lang="it-IT" dirty="0"/>
              <a:t> problematiche computazionali, </a:t>
            </a:r>
            <a:r>
              <a:rPr lang="it-IT" b="1" dirty="0">
                <a:solidFill>
                  <a:srgbClr val="0070C0"/>
                </a:solidFill>
              </a:rPr>
              <a:t>frequenza alle lezioni</a:t>
            </a:r>
          </a:p>
        </p:txBody>
      </p:sp>
      <p:cxnSp>
        <p:nvCxnSpPr>
          <p:cNvPr id="30" name="Connettore 2 29"/>
          <p:cNvCxnSpPr>
            <a:cxnSpLocks/>
          </p:cNvCxnSpPr>
          <p:nvPr/>
        </p:nvCxnSpPr>
        <p:spPr>
          <a:xfrm>
            <a:off x="5673313" y="797525"/>
            <a:ext cx="410855" cy="12884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2 27"/>
          <p:cNvCxnSpPr>
            <a:cxnSpLocks/>
          </p:cNvCxnSpPr>
          <p:nvPr/>
        </p:nvCxnSpPr>
        <p:spPr>
          <a:xfrm flipH="1">
            <a:off x="2267745" y="867802"/>
            <a:ext cx="454942" cy="6889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2 34"/>
          <p:cNvCxnSpPr>
            <a:cxnSpLocks/>
          </p:cNvCxnSpPr>
          <p:nvPr/>
        </p:nvCxnSpPr>
        <p:spPr>
          <a:xfrm>
            <a:off x="4585753" y="867802"/>
            <a:ext cx="749487" cy="3797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7104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3724944" y="0"/>
            <a:ext cx="1918026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it-IT" sz="2400" dirty="0" smtClean="0"/>
              <a:t>Regole esame</a:t>
            </a:r>
            <a:endParaRPr lang="it-IT" sz="24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334653" y="461665"/>
            <a:ext cx="878497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  <a:p>
            <a:r>
              <a:rPr lang="it-IT" dirty="0"/>
              <a:t>Solo chi ha seguito le lezioni potrà fare i progetti. Chi non farà i progetti potrà arrivare ad un voto massimo di 30 e non al 30 e lode (32).</a:t>
            </a:r>
          </a:p>
          <a:p>
            <a:endParaRPr lang="it-IT" dirty="0"/>
          </a:p>
          <a:p>
            <a:r>
              <a:rPr lang="it-IT" dirty="0"/>
              <a:t>L’esame totale è composto da 2 parziali: </a:t>
            </a:r>
          </a:p>
          <a:p>
            <a:endParaRPr lang="it-IT" dirty="0"/>
          </a:p>
          <a:p>
            <a:pPr lvl="0"/>
            <a:r>
              <a:rPr lang="it-IT" b="1" dirty="0"/>
              <a:t>Parziale Strozzi</a:t>
            </a:r>
          </a:p>
          <a:p>
            <a:pPr lvl="0"/>
            <a:r>
              <a:rPr lang="it-IT" dirty="0"/>
              <a:t>	Parte 1:  Progetto (reti complesse)</a:t>
            </a:r>
          </a:p>
          <a:p>
            <a:pPr lvl="0"/>
            <a:r>
              <a:rPr lang="it-IT" dirty="0"/>
              <a:t>	Parte 2:  Scritto/orale </a:t>
            </a:r>
          </a:p>
          <a:p>
            <a:pPr lvl="0"/>
            <a:r>
              <a:rPr lang="it-IT" b="1" dirty="0"/>
              <a:t>Parziale Rossignoli</a:t>
            </a:r>
          </a:p>
          <a:p>
            <a:pPr lvl="0"/>
            <a:r>
              <a:rPr lang="it-IT" dirty="0"/>
              <a:t>	Parte 1:  Progetto (giochi su reti)</a:t>
            </a:r>
          </a:p>
          <a:p>
            <a:pPr lvl="0"/>
            <a:r>
              <a:rPr lang="it-IT" dirty="0"/>
              <a:t>	Parte 2:  </a:t>
            </a:r>
            <a:r>
              <a:rPr lang="it-IT" dirty="0" smtClean="0"/>
              <a:t>scritto</a:t>
            </a:r>
            <a:endParaRPr lang="it-IT" dirty="0">
              <a:sym typeface="Wingdings" panose="05000000000000000000" pitchFamily="2" charset="2"/>
            </a:endParaRPr>
          </a:p>
          <a:p>
            <a:pPr lvl="0"/>
            <a:r>
              <a:rPr lang="it-IT" b="1" dirty="0">
                <a:sym typeface="Wingdings" panose="05000000000000000000" pitchFamily="2" charset="2"/>
              </a:rPr>
              <a:t>Parte Gambardella </a:t>
            </a:r>
          </a:p>
          <a:p>
            <a:pPr lvl="0"/>
            <a:r>
              <a:rPr lang="it-IT" dirty="0">
                <a:sym typeface="Wingdings" panose="05000000000000000000" pitchFamily="2" charset="2"/>
              </a:rPr>
              <a:t>	Si valuta la frequenza alle lezioni</a:t>
            </a:r>
          </a:p>
          <a:p>
            <a:r>
              <a:rPr lang="it-IT" dirty="0"/>
              <a:t> </a:t>
            </a:r>
          </a:p>
          <a:p>
            <a:pPr lvl="0"/>
            <a:r>
              <a:rPr lang="it-IT" dirty="0"/>
              <a:t>I voti delle singole parti sono validi fino all’appello di settembre </a:t>
            </a:r>
            <a:r>
              <a:rPr lang="it-IT" dirty="0" smtClean="0"/>
              <a:t>2019 compreso +</a:t>
            </a:r>
            <a:r>
              <a:rPr lang="it-IT" dirty="0" smtClean="0"/>
              <a:t>appello </a:t>
            </a:r>
            <a:r>
              <a:rPr lang="it-IT" dirty="0" smtClean="0"/>
              <a:t>fuoricorso.</a:t>
            </a:r>
            <a:endParaRPr lang="it-IT" dirty="0"/>
          </a:p>
          <a:p>
            <a:pPr lvl="0"/>
            <a:endParaRPr lang="it-IT" dirty="0"/>
          </a:p>
          <a:p>
            <a:pPr lvl="0"/>
            <a:r>
              <a:rPr lang="it-IT" b="1" dirty="0"/>
              <a:t>I voti delle </a:t>
            </a:r>
            <a:r>
              <a:rPr lang="it-IT" b="1" dirty="0" smtClean="0"/>
              <a:t>singole parti </a:t>
            </a:r>
            <a:r>
              <a:rPr lang="it-IT" b="1" dirty="0"/>
              <a:t>non si possono rifiutare, si può solo rifiutare il voto del totale</a:t>
            </a:r>
            <a:r>
              <a:rPr lang="it-IT" dirty="0"/>
              <a:t>.</a:t>
            </a:r>
          </a:p>
          <a:p>
            <a:pPr lvl="0"/>
            <a:r>
              <a:rPr lang="it-IT" dirty="0"/>
              <a:t>Se un parte risulta insufficiente si può rifare entro settembre, dopo di che si deve rifare il totale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29105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D4309DA4-0B14-44B7-95BF-45A082E1AB45}"/>
              </a:ext>
            </a:extLst>
          </p:cNvPr>
          <p:cNvSpPr txBox="1"/>
          <p:nvPr/>
        </p:nvSpPr>
        <p:spPr>
          <a:xfrm>
            <a:off x="3779912" y="188640"/>
            <a:ext cx="239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Programma dettagliato</a:t>
            </a:r>
            <a:endParaRPr lang="it-IT" b="1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3E6B667D-D3AB-465F-AD74-A98E1CBDEBD1}"/>
              </a:ext>
            </a:extLst>
          </p:cNvPr>
          <p:cNvSpPr txBox="1"/>
          <p:nvPr/>
        </p:nvSpPr>
        <p:spPr>
          <a:xfrm>
            <a:off x="421399" y="836712"/>
            <a:ext cx="799288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Prof Strozzi:</a:t>
            </a:r>
          </a:p>
          <a:p>
            <a:r>
              <a:rPr lang="it-IT" dirty="0"/>
              <a:t>	Dinamiche lineari rappresentabili su reti: equazioni alle differenze finite 	del primo e secondo ordine, sistemi di due equazioni, soluzione analitica e 	studio della stabilità.</a:t>
            </a:r>
          </a:p>
          <a:p>
            <a:r>
              <a:rPr lang="it-IT" dirty="0"/>
              <a:t>	Dinamiche non lineari rappresentabili su reti: equazioni del primo ordine 	(esempio: </a:t>
            </a:r>
            <a:r>
              <a:rPr lang="it-IT" dirty="0" smtClean="0"/>
              <a:t>mappa Logistica</a:t>
            </a:r>
            <a:r>
              <a:rPr lang="it-IT" dirty="0"/>
              <a:t>) e sistemi (esempio: </a:t>
            </a:r>
            <a:r>
              <a:rPr lang="it-IT" dirty="0" err="1"/>
              <a:t>Lotka</a:t>
            </a:r>
            <a:r>
              <a:rPr lang="it-IT" dirty="0"/>
              <a:t> Volterra).</a:t>
            </a:r>
          </a:p>
          <a:p>
            <a:r>
              <a:rPr lang="it-IT" dirty="0"/>
              <a:t>	Modello del </a:t>
            </a:r>
            <a:r>
              <a:rPr lang="it-IT" dirty="0" err="1"/>
              <a:t>Beer</a:t>
            </a:r>
            <a:r>
              <a:rPr lang="it-IT" dirty="0"/>
              <a:t> Game.</a:t>
            </a:r>
          </a:p>
          <a:p>
            <a:r>
              <a:rPr lang="it-IT" dirty="0"/>
              <a:t>	Modello del Long </a:t>
            </a:r>
            <a:r>
              <a:rPr lang="it-IT" dirty="0" err="1"/>
              <a:t>Wave</a:t>
            </a:r>
            <a:r>
              <a:rPr lang="it-IT" dirty="0"/>
              <a:t>.</a:t>
            </a:r>
          </a:p>
          <a:p>
            <a:r>
              <a:rPr lang="it-IT" dirty="0"/>
              <a:t>	</a:t>
            </a:r>
            <a:r>
              <a:rPr lang="it-IT" dirty="0">
                <a:solidFill>
                  <a:srgbClr val="FF0000"/>
                </a:solidFill>
              </a:rPr>
              <a:t>Reti </a:t>
            </a:r>
            <a:r>
              <a:rPr lang="it-IT" dirty="0" smtClean="0">
                <a:solidFill>
                  <a:srgbClr val="FF0000"/>
                </a:solidFill>
              </a:rPr>
              <a:t>Complesse e Social Network Analysis: </a:t>
            </a:r>
            <a:r>
              <a:rPr lang="it-IT" dirty="0">
                <a:solidFill>
                  <a:srgbClr val="FF0000"/>
                </a:solidFill>
              </a:rPr>
              <a:t>definizioni, misure </a:t>
            </a:r>
            <a:r>
              <a:rPr lang="it-IT" dirty="0" smtClean="0">
                <a:solidFill>
                  <a:srgbClr val="FF0000"/>
                </a:solidFill>
              </a:rPr>
              <a:t>locali, 	globali</a:t>
            </a:r>
            <a:r>
              <a:rPr lang="it-IT" dirty="0">
                <a:solidFill>
                  <a:srgbClr val="FF0000"/>
                </a:solidFill>
              </a:rPr>
              <a:t>, modelli</a:t>
            </a:r>
            <a:r>
              <a:rPr lang="it-IT" dirty="0" smtClean="0">
                <a:solidFill>
                  <a:srgbClr val="FF0000"/>
                </a:solidFill>
              </a:rPr>
              <a:t>. (Progetto)</a:t>
            </a:r>
            <a:endParaRPr lang="it-IT" dirty="0">
              <a:solidFill>
                <a:srgbClr val="FF0000"/>
              </a:solidFill>
            </a:endParaRPr>
          </a:p>
          <a:p>
            <a:r>
              <a:rPr lang="it-IT" dirty="0"/>
              <a:t>Prof Rossignoli:</a:t>
            </a:r>
          </a:p>
          <a:p>
            <a:r>
              <a:rPr lang="it-IT" dirty="0"/>
              <a:t>	</a:t>
            </a:r>
            <a:r>
              <a:rPr lang="it-IT" dirty="0">
                <a:solidFill>
                  <a:srgbClr val="FF0000"/>
                </a:solidFill>
              </a:rPr>
              <a:t>giochi non cooperativi. Equilibrio di Nash.</a:t>
            </a:r>
          </a:p>
          <a:p>
            <a:r>
              <a:rPr lang="it-IT" dirty="0">
                <a:solidFill>
                  <a:srgbClr val="FF0000"/>
                </a:solidFill>
              </a:rPr>
              <a:t>	Forma normale ed estesa, giochi dinamici e giochi ripetuti.</a:t>
            </a:r>
          </a:p>
          <a:p>
            <a:r>
              <a:rPr lang="it-IT" dirty="0">
                <a:solidFill>
                  <a:srgbClr val="FF0000"/>
                </a:solidFill>
              </a:rPr>
              <a:t>	Giochi cooperativi: imputazioni, nucleo. </a:t>
            </a:r>
          </a:p>
          <a:p>
            <a:r>
              <a:rPr lang="it-IT" dirty="0">
                <a:solidFill>
                  <a:srgbClr val="FF0000"/>
                </a:solidFill>
              </a:rPr>
              <a:t>	Vettore di </a:t>
            </a:r>
            <a:r>
              <a:rPr lang="it-IT" dirty="0" err="1">
                <a:solidFill>
                  <a:srgbClr val="FF0000"/>
                </a:solidFill>
              </a:rPr>
              <a:t>Shapley</a:t>
            </a:r>
            <a:r>
              <a:rPr lang="it-IT" dirty="0">
                <a:solidFill>
                  <a:srgbClr val="FF0000"/>
                </a:solidFill>
              </a:rPr>
              <a:t>. Albero minimo, cammino </a:t>
            </a:r>
            <a:r>
              <a:rPr lang="it-IT" dirty="0" smtClean="0">
                <a:solidFill>
                  <a:srgbClr val="FF0000"/>
                </a:solidFill>
              </a:rPr>
              <a:t>minimo </a:t>
            </a:r>
            <a:r>
              <a:rPr lang="it-IT" smtClean="0">
                <a:solidFill>
                  <a:srgbClr val="FF0000"/>
                </a:solidFill>
              </a:rPr>
              <a:t>(Progetto)</a:t>
            </a:r>
            <a:endParaRPr lang="it-IT" dirty="0">
              <a:solidFill>
                <a:srgbClr val="FF0000"/>
              </a:solidFill>
            </a:endParaRPr>
          </a:p>
          <a:p>
            <a:r>
              <a:rPr lang="it-IT" dirty="0"/>
              <a:t>Prof. Gambardella: </a:t>
            </a:r>
          </a:p>
          <a:p>
            <a:r>
              <a:rPr lang="it-IT" dirty="0"/>
              <a:t>	Algoritmi esatti, euristici e </a:t>
            </a:r>
            <a:r>
              <a:rPr lang="it-IT" dirty="0" err="1"/>
              <a:t>metaeuristici</a:t>
            </a:r>
            <a:r>
              <a:rPr lang="it-IT" dirty="0"/>
              <a:t> applicati al problema del 	commesso </a:t>
            </a:r>
            <a:r>
              <a:rPr lang="it-IT" dirty="0" smtClean="0"/>
              <a:t>viaggiatore.</a:t>
            </a:r>
            <a:endParaRPr lang="it-IT" dirty="0"/>
          </a:p>
          <a:p>
            <a:r>
              <a:rPr lang="it-IT" dirty="0"/>
              <a:t>	</a:t>
            </a:r>
          </a:p>
          <a:p>
            <a:r>
              <a:rPr lang="it-IT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8117098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1286</TotalTime>
  <Words>156</Words>
  <Application>Microsoft Office PowerPoint</Application>
  <PresentationFormat>Presentazione su schermo (4:3)</PresentationFormat>
  <Paragraphs>56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Tema di Office</vt:lpstr>
      <vt:lpstr>Metodi Matematici per le Applicazioni Industriali 2018/2019 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Metodi Matematici per le Applicazioni Industriali MMAI</dc:title>
  <dc:creator>fstrozzi</dc:creator>
  <cp:lastModifiedBy>Strozzi</cp:lastModifiedBy>
  <cp:revision>93</cp:revision>
  <cp:lastPrinted>2015-09-22T08:28:17Z</cp:lastPrinted>
  <dcterms:created xsi:type="dcterms:W3CDTF">2010-09-19T17:59:44Z</dcterms:created>
  <dcterms:modified xsi:type="dcterms:W3CDTF">2018-09-24T11:09:22Z</dcterms:modified>
</cp:coreProperties>
</file>