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xr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60" r:id="rId4"/>
    <p:sldId id="261" r:id="rId5"/>
    <p:sldId id="293" r:id="rId6"/>
    <p:sldId id="294" r:id="rId7"/>
    <p:sldId id="262" r:id="rId8"/>
    <p:sldId id="295" r:id="rId9"/>
    <p:sldId id="296" r:id="rId10"/>
    <p:sldId id="299" r:id="rId11"/>
    <p:sldId id="300" r:id="rId12"/>
    <p:sldId id="301" r:id="rId13"/>
    <p:sldId id="30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86" r:id="rId36"/>
    <p:sldId id="287" r:id="rId37"/>
    <p:sldId id="288" r:id="rId38"/>
    <p:sldId id="289" r:id="rId39"/>
    <p:sldId id="290" r:id="rId40"/>
    <p:sldId id="303" r:id="rId41"/>
    <p:sldId id="304" r:id="rId42"/>
    <p:sldId id="292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16A0E-9699-4F27-8199-03F3DC0A21B3}" type="doc">
      <dgm:prSet loTypeId="urn:microsoft.com/office/officeart/2005/8/layout/venn2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DE2170F-9014-48DD-AAF3-9C9735568D41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</a:rPr>
            <a:t>Decision-making</a:t>
          </a:r>
          <a:r>
            <a:rPr lang="it-IT" sz="2000" dirty="0">
              <a:solidFill>
                <a:schemeClr val="tx1"/>
              </a:solidFill>
            </a:rPr>
            <a:t> </a:t>
          </a:r>
          <a:r>
            <a:rPr lang="it-IT" sz="2000" dirty="0" err="1">
              <a:solidFill>
                <a:schemeClr val="tx1"/>
              </a:solidFill>
            </a:rPr>
            <a:t>system</a:t>
          </a:r>
          <a:endParaRPr lang="it-IT" sz="2000" dirty="0">
            <a:solidFill>
              <a:schemeClr val="tx1"/>
            </a:solidFill>
          </a:endParaRPr>
        </a:p>
      </dgm:t>
    </dgm:pt>
    <dgm:pt modelId="{C6BA982D-674D-4EFC-A4BF-662843C0F5B4}" type="parTrans" cxnId="{1CE7C9CA-3DC2-4845-830E-A1DA3A3AA424}">
      <dgm:prSet/>
      <dgm:spPr/>
      <dgm:t>
        <a:bodyPr/>
        <a:lstStyle/>
        <a:p>
          <a:endParaRPr lang="it-IT"/>
        </a:p>
      </dgm:t>
    </dgm:pt>
    <dgm:pt modelId="{494A45EF-3807-485E-A21C-FB16E142BE1F}" type="sibTrans" cxnId="{1CE7C9CA-3DC2-4845-830E-A1DA3A3AA424}">
      <dgm:prSet/>
      <dgm:spPr/>
      <dgm:t>
        <a:bodyPr/>
        <a:lstStyle/>
        <a:p>
          <a:endParaRPr lang="it-IT"/>
        </a:p>
      </dgm:t>
    </dgm:pt>
    <dgm:pt modelId="{75DDDC05-B0F2-4FE2-B821-EA9F44C3CB00}">
      <dgm:prSet phldrT="[Testo]" custT="1"/>
      <dgm:spPr/>
      <dgm:t>
        <a:bodyPr/>
        <a:lstStyle/>
        <a:p>
          <a:r>
            <a:rPr lang="it-IT" sz="2000" dirty="0">
              <a:solidFill>
                <a:schemeClr val="tx1"/>
              </a:solidFill>
            </a:rPr>
            <a:t>Side-</a:t>
          </a:r>
          <a:r>
            <a:rPr lang="it-IT" sz="2000" dirty="0" err="1">
              <a:solidFill>
                <a:schemeClr val="tx1"/>
              </a:solidFill>
            </a:rPr>
            <a:t>markers</a:t>
          </a:r>
          <a:r>
            <a:rPr lang="it-IT" sz="2000" dirty="0">
              <a:solidFill>
                <a:schemeClr val="tx1"/>
              </a:solidFill>
            </a:rPr>
            <a:t> connection</a:t>
          </a:r>
        </a:p>
      </dgm:t>
    </dgm:pt>
    <dgm:pt modelId="{5CE20BF8-29F6-4DFD-9897-92F8F6F21EF2}" type="parTrans" cxnId="{3FD93E69-29D6-461C-A746-44DF203604B6}">
      <dgm:prSet/>
      <dgm:spPr/>
      <dgm:t>
        <a:bodyPr/>
        <a:lstStyle/>
        <a:p>
          <a:endParaRPr lang="it-IT"/>
        </a:p>
      </dgm:t>
    </dgm:pt>
    <dgm:pt modelId="{7908EB74-A2DD-44C2-8F26-5F9A02FB421E}" type="sibTrans" cxnId="{3FD93E69-29D6-461C-A746-44DF203604B6}">
      <dgm:prSet/>
      <dgm:spPr/>
      <dgm:t>
        <a:bodyPr/>
        <a:lstStyle/>
        <a:p>
          <a:endParaRPr lang="it-IT"/>
        </a:p>
      </dgm:t>
    </dgm:pt>
    <dgm:pt modelId="{C67A47D0-67E9-4430-9111-508014C441F3}">
      <dgm:prSet phldrT="[Testo]" custT="1"/>
      <dgm:spPr/>
      <dgm:t>
        <a:bodyPr/>
        <a:lstStyle/>
        <a:p>
          <a:r>
            <a:rPr lang="it-IT" sz="2000" dirty="0">
              <a:solidFill>
                <a:schemeClr val="tx1"/>
              </a:solidFill>
            </a:rPr>
            <a:t>Macro-</a:t>
          </a:r>
          <a:r>
            <a:rPr lang="it-IT" sz="2000" dirty="0" err="1">
              <a:solidFill>
                <a:schemeClr val="tx1"/>
              </a:solidFill>
            </a:rPr>
            <a:t>structure</a:t>
          </a:r>
          <a:endParaRPr lang="it-IT" sz="2000" dirty="0">
            <a:solidFill>
              <a:schemeClr val="tx1"/>
            </a:solidFill>
          </a:endParaRPr>
        </a:p>
      </dgm:t>
    </dgm:pt>
    <dgm:pt modelId="{493D0843-3B3A-4E95-AE5D-16A785CEF2B2}" type="parTrans" cxnId="{781CC8F4-5390-400D-B755-6F875C548672}">
      <dgm:prSet/>
      <dgm:spPr/>
      <dgm:t>
        <a:bodyPr/>
        <a:lstStyle/>
        <a:p>
          <a:endParaRPr lang="it-IT"/>
        </a:p>
      </dgm:t>
    </dgm:pt>
    <dgm:pt modelId="{DDB4DD94-9937-4BC9-9629-D8EAB3799ABF}" type="sibTrans" cxnId="{781CC8F4-5390-400D-B755-6F875C548672}">
      <dgm:prSet/>
      <dgm:spPr/>
      <dgm:t>
        <a:bodyPr/>
        <a:lstStyle/>
        <a:p>
          <a:endParaRPr lang="it-IT"/>
        </a:p>
      </dgm:t>
    </dgm:pt>
    <dgm:pt modelId="{28AB0436-936B-4FBE-87DA-9459FBA0A279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</a:rPr>
            <a:t>Individual</a:t>
          </a:r>
          <a:r>
            <a:rPr lang="it-IT" sz="2000" dirty="0">
              <a:solidFill>
                <a:schemeClr val="tx1"/>
              </a:solidFill>
            </a:rPr>
            <a:t> position</a:t>
          </a:r>
        </a:p>
      </dgm:t>
    </dgm:pt>
    <dgm:pt modelId="{02386A07-7CBE-46BE-BAB0-63BD715173C1}" type="parTrans" cxnId="{FDE4A1A6-C6A1-4BA6-A3E6-EBC9BC7699FF}">
      <dgm:prSet/>
      <dgm:spPr/>
      <dgm:t>
        <a:bodyPr/>
        <a:lstStyle/>
        <a:p>
          <a:endParaRPr lang="it-IT"/>
        </a:p>
      </dgm:t>
    </dgm:pt>
    <dgm:pt modelId="{6983A3B1-BC28-4356-B777-5B6FB77C2304}" type="sibTrans" cxnId="{FDE4A1A6-C6A1-4BA6-A3E6-EBC9BC7699FF}">
      <dgm:prSet/>
      <dgm:spPr/>
      <dgm:t>
        <a:bodyPr/>
        <a:lstStyle/>
        <a:p>
          <a:endParaRPr lang="it-IT"/>
        </a:p>
      </dgm:t>
    </dgm:pt>
    <dgm:pt modelId="{3E8AFA01-9FDF-4C61-8416-4309A82A1BD6}" type="pres">
      <dgm:prSet presAssocID="{41216A0E-9699-4F27-8199-03F3DC0A21B3}" presName="Name0" presStyleCnt="0">
        <dgm:presLayoutVars>
          <dgm:chMax val="7"/>
          <dgm:resizeHandles val="exact"/>
        </dgm:presLayoutVars>
      </dgm:prSet>
      <dgm:spPr/>
    </dgm:pt>
    <dgm:pt modelId="{574697C9-07B4-424F-9978-879CDE7355A6}" type="pres">
      <dgm:prSet presAssocID="{41216A0E-9699-4F27-8199-03F3DC0A21B3}" presName="comp1" presStyleCnt="0"/>
      <dgm:spPr/>
    </dgm:pt>
    <dgm:pt modelId="{99AF7275-C10A-4DC1-9A50-F9F5FE77FE9B}" type="pres">
      <dgm:prSet presAssocID="{41216A0E-9699-4F27-8199-03F3DC0A21B3}" presName="circle1" presStyleLbl="node1" presStyleIdx="0" presStyleCnt="4"/>
      <dgm:spPr/>
    </dgm:pt>
    <dgm:pt modelId="{4E6CB04C-6B91-4525-A9AA-A9B8B9DC4645}" type="pres">
      <dgm:prSet presAssocID="{41216A0E-9699-4F27-8199-03F3DC0A21B3}" presName="c1text" presStyleLbl="node1" presStyleIdx="0" presStyleCnt="4">
        <dgm:presLayoutVars>
          <dgm:bulletEnabled val="1"/>
        </dgm:presLayoutVars>
      </dgm:prSet>
      <dgm:spPr/>
    </dgm:pt>
    <dgm:pt modelId="{1799A6B3-264E-4438-8E4D-B1AA05284688}" type="pres">
      <dgm:prSet presAssocID="{41216A0E-9699-4F27-8199-03F3DC0A21B3}" presName="comp2" presStyleCnt="0"/>
      <dgm:spPr/>
    </dgm:pt>
    <dgm:pt modelId="{3E87E464-2414-415F-A3E5-A9EE9440867A}" type="pres">
      <dgm:prSet presAssocID="{41216A0E-9699-4F27-8199-03F3DC0A21B3}" presName="circle2" presStyleLbl="node1" presStyleIdx="1" presStyleCnt="4"/>
      <dgm:spPr/>
    </dgm:pt>
    <dgm:pt modelId="{84A85911-2F99-44BB-BEA6-5CAFD3181E72}" type="pres">
      <dgm:prSet presAssocID="{41216A0E-9699-4F27-8199-03F3DC0A21B3}" presName="c2text" presStyleLbl="node1" presStyleIdx="1" presStyleCnt="4">
        <dgm:presLayoutVars>
          <dgm:bulletEnabled val="1"/>
        </dgm:presLayoutVars>
      </dgm:prSet>
      <dgm:spPr/>
    </dgm:pt>
    <dgm:pt modelId="{694D8A9D-19E9-444B-8E4A-A4ED0A91B72A}" type="pres">
      <dgm:prSet presAssocID="{41216A0E-9699-4F27-8199-03F3DC0A21B3}" presName="comp3" presStyleCnt="0"/>
      <dgm:spPr/>
    </dgm:pt>
    <dgm:pt modelId="{74452B45-05B7-4929-A856-8CEB580E9255}" type="pres">
      <dgm:prSet presAssocID="{41216A0E-9699-4F27-8199-03F3DC0A21B3}" presName="circle3" presStyleLbl="node1" presStyleIdx="2" presStyleCnt="4"/>
      <dgm:spPr/>
    </dgm:pt>
    <dgm:pt modelId="{E41322AB-D5D3-4478-B477-983D8F231096}" type="pres">
      <dgm:prSet presAssocID="{41216A0E-9699-4F27-8199-03F3DC0A21B3}" presName="c3text" presStyleLbl="node1" presStyleIdx="2" presStyleCnt="4">
        <dgm:presLayoutVars>
          <dgm:bulletEnabled val="1"/>
        </dgm:presLayoutVars>
      </dgm:prSet>
      <dgm:spPr/>
    </dgm:pt>
    <dgm:pt modelId="{59E35E66-F294-4489-9F8A-14F3FCD41B65}" type="pres">
      <dgm:prSet presAssocID="{41216A0E-9699-4F27-8199-03F3DC0A21B3}" presName="comp4" presStyleCnt="0"/>
      <dgm:spPr/>
    </dgm:pt>
    <dgm:pt modelId="{1EF00A91-A44E-4DD6-9D15-D6E4AF41AEE3}" type="pres">
      <dgm:prSet presAssocID="{41216A0E-9699-4F27-8199-03F3DC0A21B3}" presName="circle4" presStyleLbl="node1" presStyleIdx="3" presStyleCnt="4"/>
      <dgm:spPr/>
    </dgm:pt>
    <dgm:pt modelId="{07C5131D-6E66-44D1-A161-72148F6C4ABB}" type="pres">
      <dgm:prSet presAssocID="{41216A0E-9699-4F27-8199-03F3DC0A21B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C9D2311-B7C2-4022-837D-311698CF65E0}" type="presOf" srcId="{28AB0436-936B-4FBE-87DA-9459FBA0A279}" destId="{07C5131D-6E66-44D1-A161-72148F6C4ABB}" srcOrd="1" destOrd="0" presId="urn:microsoft.com/office/officeart/2005/8/layout/venn2"/>
    <dgm:cxn modelId="{331D9E26-43D4-4C4C-A1C9-86CB6ABD99F8}" type="presOf" srcId="{C67A47D0-67E9-4430-9111-508014C441F3}" destId="{E41322AB-D5D3-4478-B477-983D8F231096}" srcOrd="1" destOrd="0" presId="urn:microsoft.com/office/officeart/2005/8/layout/venn2"/>
    <dgm:cxn modelId="{A6FD115B-5B15-45AF-9A58-D9B8CA916ED1}" type="presOf" srcId="{28AB0436-936B-4FBE-87DA-9459FBA0A279}" destId="{1EF00A91-A44E-4DD6-9D15-D6E4AF41AEE3}" srcOrd="0" destOrd="0" presId="urn:microsoft.com/office/officeart/2005/8/layout/venn2"/>
    <dgm:cxn modelId="{E2D13C42-D4D1-4BE5-B0CB-8D313DD5D3D8}" type="presOf" srcId="{75DDDC05-B0F2-4FE2-B821-EA9F44C3CB00}" destId="{3E87E464-2414-415F-A3E5-A9EE9440867A}" srcOrd="0" destOrd="0" presId="urn:microsoft.com/office/officeart/2005/8/layout/venn2"/>
    <dgm:cxn modelId="{3FD93E69-29D6-461C-A746-44DF203604B6}" srcId="{41216A0E-9699-4F27-8199-03F3DC0A21B3}" destId="{75DDDC05-B0F2-4FE2-B821-EA9F44C3CB00}" srcOrd="1" destOrd="0" parTransId="{5CE20BF8-29F6-4DFD-9897-92F8F6F21EF2}" sibTransId="{7908EB74-A2DD-44C2-8F26-5F9A02FB421E}"/>
    <dgm:cxn modelId="{4E336284-8198-40D6-83B1-ADE95A549D82}" type="presOf" srcId="{0DE2170F-9014-48DD-AAF3-9C9735568D41}" destId="{99AF7275-C10A-4DC1-9A50-F9F5FE77FE9B}" srcOrd="0" destOrd="0" presId="urn:microsoft.com/office/officeart/2005/8/layout/venn2"/>
    <dgm:cxn modelId="{FDE4A1A6-C6A1-4BA6-A3E6-EBC9BC7699FF}" srcId="{41216A0E-9699-4F27-8199-03F3DC0A21B3}" destId="{28AB0436-936B-4FBE-87DA-9459FBA0A279}" srcOrd="3" destOrd="0" parTransId="{02386A07-7CBE-46BE-BAB0-63BD715173C1}" sibTransId="{6983A3B1-BC28-4356-B777-5B6FB77C2304}"/>
    <dgm:cxn modelId="{2F5BDFC0-FCD5-4860-8D6C-9A8E8F6B6E80}" type="presOf" srcId="{C67A47D0-67E9-4430-9111-508014C441F3}" destId="{74452B45-05B7-4929-A856-8CEB580E9255}" srcOrd="0" destOrd="0" presId="urn:microsoft.com/office/officeart/2005/8/layout/venn2"/>
    <dgm:cxn modelId="{BCF2FAC0-3C87-4D4B-817A-7AE204B5736A}" type="presOf" srcId="{75DDDC05-B0F2-4FE2-B821-EA9F44C3CB00}" destId="{84A85911-2F99-44BB-BEA6-5CAFD3181E72}" srcOrd="1" destOrd="0" presId="urn:microsoft.com/office/officeart/2005/8/layout/venn2"/>
    <dgm:cxn modelId="{1CE7C9CA-3DC2-4845-830E-A1DA3A3AA424}" srcId="{41216A0E-9699-4F27-8199-03F3DC0A21B3}" destId="{0DE2170F-9014-48DD-AAF3-9C9735568D41}" srcOrd="0" destOrd="0" parTransId="{C6BA982D-674D-4EFC-A4BF-662843C0F5B4}" sibTransId="{494A45EF-3807-485E-A21C-FB16E142BE1F}"/>
    <dgm:cxn modelId="{B90D00EA-BBA9-4705-8F02-8BADA27BB9FA}" type="presOf" srcId="{41216A0E-9699-4F27-8199-03F3DC0A21B3}" destId="{3E8AFA01-9FDF-4C61-8416-4309A82A1BD6}" srcOrd="0" destOrd="0" presId="urn:microsoft.com/office/officeart/2005/8/layout/venn2"/>
    <dgm:cxn modelId="{148076F0-1CAB-410D-BA61-60A0EABA0416}" type="presOf" srcId="{0DE2170F-9014-48DD-AAF3-9C9735568D41}" destId="{4E6CB04C-6B91-4525-A9AA-A9B8B9DC4645}" srcOrd="1" destOrd="0" presId="urn:microsoft.com/office/officeart/2005/8/layout/venn2"/>
    <dgm:cxn modelId="{781CC8F4-5390-400D-B755-6F875C548672}" srcId="{41216A0E-9699-4F27-8199-03F3DC0A21B3}" destId="{C67A47D0-67E9-4430-9111-508014C441F3}" srcOrd="2" destOrd="0" parTransId="{493D0843-3B3A-4E95-AE5D-16A785CEF2B2}" sibTransId="{DDB4DD94-9937-4BC9-9629-D8EAB3799ABF}"/>
    <dgm:cxn modelId="{96B671E4-C283-4376-A9B0-43FCF049CD31}" type="presParOf" srcId="{3E8AFA01-9FDF-4C61-8416-4309A82A1BD6}" destId="{574697C9-07B4-424F-9978-879CDE7355A6}" srcOrd="0" destOrd="0" presId="urn:microsoft.com/office/officeart/2005/8/layout/venn2"/>
    <dgm:cxn modelId="{816042F0-89C0-4AFA-B86F-28AFB6584E2A}" type="presParOf" srcId="{574697C9-07B4-424F-9978-879CDE7355A6}" destId="{99AF7275-C10A-4DC1-9A50-F9F5FE77FE9B}" srcOrd="0" destOrd="0" presId="urn:microsoft.com/office/officeart/2005/8/layout/venn2"/>
    <dgm:cxn modelId="{E1FC4E79-560F-41D0-96CA-EB6FDB23D5AE}" type="presParOf" srcId="{574697C9-07B4-424F-9978-879CDE7355A6}" destId="{4E6CB04C-6B91-4525-A9AA-A9B8B9DC4645}" srcOrd="1" destOrd="0" presId="urn:microsoft.com/office/officeart/2005/8/layout/venn2"/>
    <dgm:cxn modelId="{401FA852-11A5-4CED-9CCB-1D2341FDB563}" type="presParOf" srcId="{3E8AFA01-9FDF-4C61-8416-4309A82A1BD6}" destId="{1799A6B3-264E-4438-8E4D-B1AA05284688}" srcOrd="1" destOrd="0" presId="urn:microsoft.com/office/officeart/2005/8/layout/venn2"/>
    <dgm:cxn modelId="{61AEC81B-AF0D-443F-AC72-E0D730F388A4}" type="presParOf" srcId="{1799A6B3-264E-4438-8E4D-B1AA05284688}" destId="{3E87E464-2414-415F-A3E5-A9EE9440867A}" srcOrd="0" destOrd="0" presId="urn:microsoft.com/office/officeart/2005/8/layout/venn2"/>
    <dgm:cxn modelId="{C55BFB1E-CCAF-4E26-B687-6FE81A367F1C}" type="presParOf" srcId="{1799A6B3-264E-4438-8E4D-B1AA05284688}" destId="{84A85911-2F99-44BB-BEA6-5CAFD3181E72}" srcOrd="1" destOrd="0" presId="urn:microsoft.com/office/officeart/2005/8/layout/venn2"/>
    <dgm:cxn modelId="{EA662AA7-1E5A-4873-8889-075B9A292B15}" type="presParOf" srcId="{3E8AFA01-9FDF-4C61-8416-4309A82A1BD6}" destId="{694D8A9D-19E9-444B-8E4A-A4ED0A91B72A}" srcOrd="2" destOrd="0" presId="urn:microsoft.com/office/officeart/2005/8/layout/venn2"/>
    <dgm:cxn modelId="{B6E5CC7C-D6FC-4D97-86CA-D84ECB6E4E97}" type="presParOf" srcId="{694D8A9D-19E9-444B-8E4A-A4ED0A91B72A}" destId="{74452B45-05B7-4929-A856-8CEB580E9255}" srcOrd="0" destOrd="0" presId="urn:microsoft.com/office/officeart/2005/8/layout/venn2"/>
    <dgm:cxn modelId="{0A350575-3E27-4707-AA72-66190C69C2E9}" type="presParOf" srcId="{694D8A9D-19E9-444B-8E4A-A4ED0A91B72A}" destId="{E41322AB-D5D3-4478-B477-983D8F231096}" srcOrd="1" destOrd="0" presId="urn:microsoft.com/office/officeart/2005/8/layout/venn2"/>
    <dgm:cxn modelId="{737C986B-CBB2-4332-949B-85F1CDEE1494}" type="presParOf" srcId="{3E8AFA01-9FDF-4C61-8416-4309A82A1BD6}" destId="{59E35E66-F294-4489-9F8A-14F3FCD41B65}" srcOrd="3" destOrd="0" presId="urn:microsoft.com/office/officeart/2005/8/layout/venn2"/>
    <dgm:cxn modelId="{1D39ADDE-F978-4842-BF1D-82ABCA66FAD7}" type="presParOf" srcId="{59E35E66-F294-4489-9F8A-14F3FCD41B65}" destId="{1EF00A91-A44E-4DD6-9D15-D6E4AF41AEE3}" srcOrd="0" destOrd="0" presId="urn:microsoft.com/office/officeart/2005/8/layout/venn2"/>
    <dgm:cxn modelId="{0D28A76F-F7CF-4A77-B0A3-52EA0119516B}" type="presParOf" srcId="{59E35E66-F294-4489-9F8A-14F3FCD41B65}" destId="{07C5131D-6E66-44D1-A161-72148F6C4AB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F7275-C10A-4DC1-9A50-F9F5FE77FE9B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tx1"/>
              </a:solidFill>
            </a:rPr>
            <a:t>Decision-making</a:t>
          </a:r>
          <a:r>
            <a:rPr lang="it-IT" sz="2000" kern="1200" dirty="0">
              <a:solidFill>
                <a:schemeClr val="tx1"/>
              </a:solidFill>
            </a:rPr>
            <a:t> </a:t>
          </a:r>
          <a:r>
            <a:rPr lang="it-IT" sz="2000" kern="1200" dirty="0" err="1">
              <a:solidFill>
                <a:schemeClr val="tx1"/>
              </a:solidFill>
            </a:rPr>
            <a:t>system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3306470" y="270933"/>
        <a:ext cx="1515059" cy="812800"/>
      </dsp:txXfrm>
    </dsp:sp>
    <dsp:sp modelId="{3E87E464-2414-415F-A3E5-A9EE9440867A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Side-</a:t>
          </a:r>
          <a:r>
            <a:rPr lang="it-IT" sz="2000" kern="1200" dirty="0" err="1">
              <a:solidFill>
                <a:schemeClr val="tx1"/>
              </a:solidFill>
            </a:rPr>
            <a:t>markers</a:t>
          </a:r>
          <a:r>
            <a:rPr lang="it-IT" sz="2000" kern="1200" dirty="0">
              <a:solidFill>
                <a:schemeClr val="tx1"/>
              </a:solidFill>
            </a:rPr>
            <a:t> connection</a:t>
          </a:r>
        </a:p>
      </dsp:txBody>
      <dsp:txXfrm>
        <a:off x="3306470" y="1343829"/>
        <a:ext cx="1515059" cy="780288"/>
      </dsp:txXfrm>
    </dsp:sp>
    <dsp:sp modelId="{74452B45-05B7-4929-A856-8CEB580E9255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Macro-</a:t>
          </a:r>
          <a:r>
            <a:rPr lang="it-IT" sz="2000" kern="1200" dirty="0" err="1">
              <a:solidFill>
                <a:schemeClr val="tx1"/>
              </a:solidFill>
            </a:rPr>
            <a:t>structure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3306470" y="2411306"/>
        <a:ext cx="1515059" cy="731520"/>
      </dsp:txXfrm>
    </dsp:sp>
    <dsp:sp modelId="{1EF00A91-A44E-4DD6-9D15-D6E4AF41AEE3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tx1"/>
              </a:solidFill>
            </a:rPr>
            <a:t>Individual</a:t>
          </a:r>
          <a:r>
            <a:rPr lang="it-IT" sz="2000" kern="1200" dirty="0">
              <a:solidFill>
                <a:schemeClr val="tx1"/>
              </a:solidFill>
            </a:rPr>
            <a:t> position</a:t>
          </a:r>
        </a:p>
      </dsp:txBody>
      <dsp:txXfrm>
        <a:off x="3297684" y="3793066"/>
        <a:ext cx="1532630" cy="10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9EA5-D4C3-43D1-BE6C-48A0A0EAA797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6164-923F-45A4-8990-77AE7AE3C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7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0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32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798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00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151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80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172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42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938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3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82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05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7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601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221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15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89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933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272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153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67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85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15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02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89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3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82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51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CE5-80DA-4CA5-BD7D-910DF6306A81}" type="datetime1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888B-3983-402C-84AD-AA73F3CA2DAC}" type="datetime1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1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AA3-DB05-4BF3-8282-95DCEBEC98AE}" type="datetime1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064-5F18-4BBF-B9A7-C861DCD6A268}" type="datetime1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0F4-79C0-428E-AF0B-01358A15B2DA}" type="datetime1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6F91-6708-4534-B2FB-E1F6FDD91E7D}" type="datetime1">
              <a:rPr lang="it-IT" smtClean="0"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050C-8EDC-4FDC-8F62-F69B12F295B4}" type="datetime1">
              <a:rPr lang="it-IT" smtClean="0"/>
              <a:t>02/04/2019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1D1-3062-41FC-8FA2-5D224BA3997B}" type="datetime1">
              <a:rPr lang="it-IT" smtClean="0"/>
              <a:t>02/04/2019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4BF-D6C8-407C-80BF-C8194DC76C69}" type="datetime1">
              <a:rPr lang="it-IT" smtClean="0"/>
              <a:t>02/04/2019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9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33D3-38A8-4865-8202-87032C0B0679}" type="datetime1">
              <a:rPr lang="it-IT" smtClean="0"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2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E66C-213D-49C5-A4F2-FAE1A7FFF1A8}" type="datetime1">
              <a:rPr lang="it-IT" smtClean="0"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5FEA-E08B-4BBE-81AC-B3AED2379932}" type="datetime1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xr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ORGANIZATIONAL STRUCTURES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2450"/>
            <a:ext cx="9144000" cy="953037"/>
          </a:xfrm>
        </p:spPr>
        <p:txBody>
          <a:bodyPr/>
          <a:lstStyle/>
          <a:p>
            <a:r>
              <a:rPr lang="it-IT" dirty="0"/>
              <a:t>Martina Dal Molin</a:t>
            </a:r>
          </a:p>
          <a:p>
            <a:r>
              <a:rPr lang="it-IT" dirty="0"/>
              <a:t>mdalmolin@liuc.it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AY 2018/2019</a:t>
            </a:r>
          </a:p>
        </p:txBody>
      </p:sp>
    </p:spTree>
    <p:extLst>
      <p:ext uri="{BB962C8B-B14F-4D97-AF65-F5344CB8AC3E}">
        <p14:creationId xmlns:p14="http://schemas.microsoft.com/office/powerpoint/2010/main" val="80978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Structural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073"/>
            <a:ext cx="10515600" cy="465989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Formalization</a:t>
            </a:r>
            <a:r>
              <a:rPr lang="it-IT" dirty="0"/>
              <a:t>, i.e. The amount of written material and documentation that describe behaviour</a:t>
            </a:r>
          </a:p>
          <a:p>
            <a:r>
              <a:rPr lang="it-IT" b="1" dirty="0"/>
              <a:t>Specialization</a:t>
            </a:r>
            <a:r>
              <a:rPr lang="it-IT" dirty="0"/>
              <a:t>, i.e. The degree to which organizational tasks are subdivided into sepratae jobs (extensive vs low)</a:t>
            </a:r>
          </a:p>
          <a:p>
            <a:r>
              <a:rPr lang="it-IT" b="1" dirty="0"/>
              <a:t>Hierarchy of authority</a:t>
            </a:r>
            <a:r>
              <a:rPr lang="it-IT" dirty="0"/>
              <a:t>, that describes who reports to whom and the span of control of each managers</a:t>
            </a:r>
          </a:p>
          <a:p>
            <a:r>
              <a:rPr lang="it-IT" b="1" dirty="0"/>
              <a:t>Centralization</a:t>
            </a:r>
            <a:r>
              <a:rPr lang="it-IT" dirty="0"/>
              <a:t>, i.e. The hierarchical level that has formal decision making power (centralized vs decentralized)</a:t>
            </a:r>
          </a:p>
          <a:p>
            <a:r>
              <a:rPr lang="it-IT" b="1" dirty="0"/>
              <a:t>Professionalism</a:t>
            </a:r>
            <a:r>
              <a:rPr lang="it-IT" dirty="0"/>
              <a:t>, i.e. The level of formal education and training of employes</a:t>
            </a:r>
          </a:p>
          <a:p>
            <a:r>
              <a:rPr lang="it-IT" b="1" dirty="0"/>
              <a:t>Personnel ratio</a:t>
            </a:r>
            <a:r>
              <a:rPr lang="it-IT" dirty="0"/>
              <a:t>, i.e. The deployment of people to various functions and department 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E276B8-D34C-4CBD-BEF1-C16217F31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Contextual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073"/>
            <a:ext cx="10515600" cy="4659890"/>
          </a:xfrm>
        </p:spPr>
        <p:txBody>
          <a:bodyPr>
            <a:normAutofit/>
          </a:bodyPr>
          <a:lstStyle/>
          <a:p>
            <a:r>
              <a:rPr lang="it-IT" b="1" dirty="0"/>
              <a:t>Size, </a:t>
            </a:r>
            <a:r>
              <a:rPr lang="it-IT" dirty="0"/>
              <a:t>i.e. The dimension of the organization and it is typically measured by the n. Of employees</a:t>
            </a:r>
          </a:p>
          <a:p>
            <a:r>
              <a:rPr lang="it-IT" b="1" dirty="0"/>
              <a:t>Organizational technology</a:t>
            </a:r>
            <a:r>
              <a:rPr lang="it-IT" dirty="0"/>
              <a:t>, it refers to the tools, techniques and actions needed to transform inputs into outputs</a:t>
            </a:r>
          </a:p>
          <a:p>
            <a:r>
              <a:rPr lang="it-IT" b="1" dirty="0"/>
              <a:t>Environment</a:t>
            </a:r>
            <a:r>
              <a:rPr lang="it-IT" dirty="0"/>
              <a:t>, it includes all the elements outside the boundary of the organization</a:t>
            </a:r>
          </a:p>
          <a:p>
            <a:r>
              <a:rPr lang="it-IT" b="1" dirty="0"/>
              <a:t>Goals and strategy</a:t>
            </a:r>
            <a:r>
              <a:rPr lang="it-IT" dirty="0"/>
              <a:t>, i.e. The mission and the purpose of the organization</a:t>
            </a:r>
          </a:p>
          <a:p>
            <a:r>
              <a:rPr lang="it-IT" b="1" dirty="0"/>
              <a:t>Organization’s culture</a:t>
            </a:r>
            <a:r>
              <a:rPr lang="it-IT" dirty="0"/>
              <a:t>, i.e. The set of key values and beliefs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C89B6C-B85E-40CB-B13C-89E9AE25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01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Miss Raku and </a:t>
            </a:r>
            <a:r>
              <a:rPr lang="it-IT" b="1" dirty="0" err="1">
                <a:solidFill>
                  <a:srgbClr val="FF0000"/>
                </a:solidFill>
              </a:rPr>
              <a:t>her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pottery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laboratory</a:t>
            </a:r>
            <a:r>
              <a:rPr lang="it-IT" b="1" dirty="0">
                <a:solidFill>
                  <a:srgbClr val="FF0000"/>
                </a:solidFill>
              </a:rPr>
              <a:t> (1/2)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12</a:t>
            </a:fld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25A4D8E-AECB-4C72-B036-EA4493DE1714}"/>
              </a:ext>
            </a:extLst>
          </p:cNvPr>
          <p:cNvSpPr/>
          <p:nvPr/>
        </p:nvSpPr>
        <p:spPr>
          <a:xfrm>
            <a:off x="234462" y="1541584"/>
            <a:ext cx="2678723" cy="4665785"/>
          </a:xfrm>
          <a:prstGeom prst="ellips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Miss Raku </a:t>
            </a:r>
            <a:r>
              <a:rPr lang="it-IT" dirty="0" err="1"/>
              <a:t>developed</a:t>
            </a:r>
            <a:r>
              <a:rPr lang="it-IT" dirty="0"/>
              <a:t> a </a:t>
            </a:r>
            <a:r>
              <a:rPr lang="it-IT" dirty="0" err="1"/>
              <a:t>pottery</a:t>
            </a:r>
            <a:r>
              <a:rPr lang="it-IT" dirty="0"/>
              <a:t> </a:t>
            </a:r>
            <a:r>
              <a:rPr lang="it-IT" dirty="0" err="1"/>
              <a:t>laboratory</a:t>
            </a:r>
            <a:r>
              <a:rPr lang="it-IT" dirty="0"/>
              <a:t> in the </a:t>
            </a:r>
            <a:r>
              <a:rPr lang="it-IT" dirty="0" err="1"/>
              <a:t>basement</a:t>
            </a:r>
            <a:r>
              <a:rPr lang="it-IT" dirty="0"/>
              <a:t> of </a:t>
            </a:r>
            <a:r>
              <a:rPr lang="it-IT" dirty="0" err="1"/>
              <a:t>her</a:t>
            </a:r>
            <a:r>
              <a:rPr lang="it-IT" dirty="0"/>
              <a:t> house. Alone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carry</a:t>
            </a:r>
            <a:r>
              <a:rPr lang="it-IT" dirty="0"/>
              <a:t> out </a:t>
            </a:r>
            <a:r>
              <a:rPr lang="it-IT" dirty="0" err="1"/>
              <a:t>several</a:t>
            </a:r>
            <a:r>
              <a:rPr lang="it-IT" dirty="0"/>
              <a:t> activities: </a:t>
            </a:r>
            <a:r>
              <a:rPr lang="it-IT" dirty="0" err="1"/>
              <a:t>clay</a:t>
            </a:r>
            <a:r>
              <a:rPr lang="it-IT" dirty="0"/>
              <a:t> </a:t>
            </a:r>
            <a:r>
              <a:rPr lang="it-IT" dirty="0" err="1"/>
              <a:t>kneading</a:t>
            </a:r>
            <a:r>
              <a:rPr lang="it-IT" dirty="0"/>
              <a:t>, </a:t>
            </a:r>
            <a:r>
              <a:rPr lang="it-IT" dirty="0" err="1"/>
              <a:t>shaping</a:t>
            </a:r>
            <a:r>
              <a:rPr lang="it-IT" dirty="0"/>
              <a:t> the </a:t>
            </a:r>
            <a:r>
              <a:rPr lang="it-IT" dirty="0" err="1"/>
              <a:t>vases</a:t>
            </a:r>
            <a:r>
              <a:rPr lang="it-IT" dirty="0"/>
              <a:t>, </a:t>
            </a:r>
            <a:r>
              <a:rPr lang="it-IT" dirty="0" err="1"/>
              <a:t>cooking</a:t>
            </a:r>
            <a:r>
              <a:rPr lang="it-IT" dirty="0"/>
              <a:t> the </a:t>
            </a:r>
            <a:r>
              <a:rPr lang="it-IT" dirty="0" err="1"/>
              <a:t>vases</a:t>
            </a:r>
            <a:endParaRPr lang="it-IT" dirty="0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2973BBF2-A0FB-4378-9E24-8CD16C4BD1FD}"/>
              </a:ext>
            </a:extLst>
          </p:cNvPr>
          <p:cNvSpPr/>
          <p:nvPr/>
        </p:nvSpPr>
        <p:spPr>
          <a:xfrm>
            <a:off x="3071446" y="3491828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4A5FBE1-E46B-4AE7-9F6F-B35FCF3B74B5}"/>
              </a:ext>
            </a:extLst>
          </p:cNvPr>
          <p:cNvSpPr/>
          <p:nvPr/>
        </p:nvSpPr>
        <p:spPr>
          <a:xfrm>
            <a:off x="3681046" y="1359878"/>
            <a:ext cx="2954216" cy="5132998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Miss Raku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hired</a:t>
            </a:r>
            <a:r>
              <a:rPr lang="it-IT" dirty="0"/>
              <a:t> Miss </a:t>
            </a:r>
            <a:r>
              <a:rPr lang="it-IT" dirty="0" err="1"/>
              <a:t>Bisque</a:t>
            </a:r>
            <a:r>
              <a:rPr lang="it-IT" dirty="0"/>
              <a:t>,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wanted</a:t>
            </a:r>
            <a:r>
              <a:rPr lang="it-IT" dirty="0"/>
              <a:t> to </a:t>
            </a:r>
            <a:r>
              <a:rPr lang="it-IT" dirty="0" err="1"/>
              <a:t>learn</a:t>
            </a:r>
            <a:r>
              <a:rPr lang="it-IT" dirty="0"/>
              <a:t> </a:t>
            </a:r>
            <a:r>
              <a:rPr lang="it-IT" dirty="0" err="1"/>
              <a:t>pottery</a:t>
            </a:r>
            <a:r>
              <a:rPr lang="it-IT" dirty="0"/>
              <a:t> art. Miss </a:t>
            </a:r>
            <a:r>
              <a:rPr lang="it-IT" dirty="0" err="1"/>
              <a:t>Bisque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tasks: </a:t>
            </a:r>
            <a:r>
              <a:rPr lang="it-IT" dirty="0" err="1"/>
              <a:t>weighing</a:t>
            </a:r>
            <a:r>
              <a:rPr lang="it-IT" dirty="0"/>
              <a:t> the </a:t>
            </a:r>
            <a:r>
              <a:rPr lang="it-IT" dirty="0" err="1"/>
              <a:t>clay</a:t>
            </a:r>
            <a:r>
              <a:rPr lang="it-IT" dirty="0"/>
              <a:t> and </a:t>
            </a:r>
            <a:r>
              <a:rPr lang="it-IT" dirty="0" err="1"/>
              <a:t>preparing</a:t>
            </a:r>
            <a:r>
              <a:rPr lang="it-IT" dirty="0"/>
              <a:t> </a:t>
            </a:r>
            <a:r>
              <a:rPr lang="it-IT" dirty="0" err="1"/>
              <a:t>paints</a:t>
            </a:r>
            <a:r>
              <a:rPr lang="it-IT" dirty="0"/>
              <a:t>. Miss Raku </a:t>
            </a:r>
            <a:r>
              <a:rPr lang="it-IT" dirty="0" err="1"/>
              <a:t>carried</a:t>
            </a:r>
            <a:r>
              <a:rPr lang="it-IT" dirty="0"/>
              <a:t> out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remainign</a:t>
            </a:r>
            <a:r>
              <a:rPr lang="it-IT" dirty="0"/>
              <a:t> activities. To coordinate </a:t>
            </a:r>
            <a:r>
              <a:rPr lang="it-IT" dirty="0" err="1"/>
              <a:t>their</a:t>
            </a:r>
            <a:r>
              <a:rPr lang="it-IT" dirty="0"/>
              <a:t> activities,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infomally</a:t>
            </a:r>
            <a:r>
              <a:rPr lang="it-IT" dirty="0"/>
              <a:t> </a:t>
            </a:r>
            <a:r>
              <a:rPr lang="it-IT" dirty="0" err="1"/>
              <a:t>communicate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3A1C40D-6CB8-4C62-9E23-FE5E69264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C3459C6F-D6A7-451F-B6AC-FA49841A67FD}"/>
              </a:ext>
            </a:extLst>
          </p:cNvPr>
          <p:cNvSpPr/>
          <p:nvPr/>
        </p:nvSpPr>
        <p:spPr>
          <a:xfrm>
            <a:off x="7033847" y="3522357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0D1DDA5-D892-456D-B4A4-8A516BE2CD2E}"/>
              </a:ext>
            </a:extLst>
          </p:cNvPr>
          <p:cNvSpPr/>
          <p:nvPr/>
        </p:nvSpPr>
        <p:spPr>
          <a:xfrm>
            <a:off x="7813429" y="1137138"/>
            <a:ext cx="3892063" cy="5401774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Because</a:t>
            </a:r>
            <a:r>
              <a:rPr lang="it-IT" dirty="0"/>
              <a:t> of the high </a:t>
            </a:r>
            <a:r>
              <a:rPr lang="it-IT" dirty="0" err="1"/>
              <a:t>number</a:t>
            </a:r>
            <a:r>
              <a:rPr lang="it-IT" dirty="0"/>
              <a:t> of clients, Miss Raku and Miss </a:t>
            </a:r>
            <a:r>
              <a:rPr lang="it-IT" dirty="0" err="1"/>
              <a:t>Bisque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develop</a:t>
            </a:r>
            <a:r>
              <a:rPr lang="it-IT" dirty="0"/>
              <a:t> alone </a:t>
            </a:r>
            <a:r>
              <a:rPr lang="it-IT" dirty="0" err="1"/>
              <a:t>all</a:t>
            </a:r>
            <a:r>
              <a:rPr lang="it-IT" dirty="0"/>
              <a:t> the products. At the </a:t>
            </a:r>
            <a:r>
              <a:rPr lang="it-IT" dirty="0" err="1"/>
              <a:t>beginning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new </a:t>
            </a:r>
            <a:r>
              <a:rPr lang="it-IT" dirty="0" err="1"/>
              <a:t>assistants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hired</a:t>
            </a:r>
            <a:r>
              <a:rPr lang="it-IT" dirty="0"/>
              <a:t>.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. At </a:t>
            </a:r>
            <a:r>
              <a:rPr lang="it-IT" dirty="0" err="1"/>
              <a:t>that</a:t>
            </a:r>
            <a:r>
              <a:rPr lang="it-IT" dirty="0"/>
              <a:t> time, </a:t>
            </a:r>
            <a:r>
              <a:rPr lang="it-IT" dirty="0" err="1"/>
              <a:t>infomal</a:t>
            </a:r>
            <a:r>
              <a:rPr lang="it-IT" dirty="0"/>
              <a:t>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enough</a:t>
            </a:r>
            <a:r>
              <a:rPr lang="it-IT" dirty="0"/>
              <a:t>: Miss Raku </a:t>
            </a:r>
            <a:r>
              <a:rPr lang="it-IT" dirty="0" err="1"/>
              <a:t>had</a:t>
            </a:r>
            <a:r>
              <a:rPr lang="it-IT" dirty="0"/>
              <a:t> to devote </a:t>
            </a:r>
            <a:r>
              <a:rPr lang="it-IT" dirty="0" err="1"/>
              <a:t>much</a:t>
            </a:r>
            <a:r>
              <a:rPr lang="it-IT" dirty="0"/>
              <a:t> more time to clients and Miss </a:t>
            </a:r>
            <a:r>
              <a:rPr lang="it-IT" dirty="0" err="1"/>
              <a:t>Bisque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to </a:t>
            </a:r>
            <a:r>
              <a:rPr lang="it-IT" dirty="0" err="1"/>
              <a:t>prepare</a:t>
            </a:r>
            <a:r>
              <a:rPr lang="it-IT" dirty="0"/>
              <a:t> </a:t>
            </a:r>
            <a:r>
              <a:rPr lang="it-IT" dirty="0" err="1"/>
              <a:t>pottery</a:t>
            </a:r>
            <a:r>
              <a:rPr lang="it-IT" dirty="0"/>
              <a:t> </a:t>
            </a:r>
            <a:r>
              <a:rPr lang="it-IT" dirty="0" err="1"/>
              <a:t>vases</a:t>
            </a:r>
            <a:r>
              <a:rPr lang="it-IT" dirty="0"/>
              <a:t> and to coordinate the work of </a:t>
            </a:r>
            <a:r>
              <a:rPr lang="it-IT" dirty="0" err="1"/>
              <a:t>assistants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24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073"/>
            <a:ext cx="10515600" cy="4659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b="1" dirty="0"/>
          </a:p>
          <a:p>
            <a:pPr marL="0" indent="0" algn="ctr">
              <a:buNone/>
            </a:pPr>
            <a:endParaRPr lang="it-IT" sz="4000" b="1" dirty="0"/>
          </a:p>
          <a:p>
            <a:pPr marL="0" indent="0" algn="ctr">
              <a:buNone/>
            </a:pPr>
            <a:r>
              <a:rPr lang="it-IT" sz="4000" b="1" dirty="0" err="1"/>
              <a:t>What</a:t>
            </a:r>
            <a:r>
              <a:rPr lang="it-IT" sz="4000" b="1" dirty="0"/>
              <a:t> </a:t>
            </a:r>
            <a:r>
              <a:rPr lang="it-IT" sz="4000" b="1" dirty="0" err="1"/>
              <a:t>does</a:t>
            </a:r>
            <a:r>
              <a:rPr lang="it-IT" sz="4000" b="1" dirty="0"/>
              <a:t> the story of Miss Raku </a:t>
            </a:r>
            <a:r>
              <a:rPr lang="it-IT" sz="4000" b="1" dirty="0" err="1"/>
              <a:t>tell</a:t>
            </a:r>
            <a:r>
              <a:rPr lang="it-IT" sz="4000" b="1" dirty="0"/>
              <a:t> </a:t>
            </a:r>
            <a:r>
              <a:rPr lang="it-IT" sz="4000" b="1" dirty="0" err="1"/>
              <a:t>us</a:t>
            </a:r>
            <a:r>
              <a:rPr lang="it-IT" sz="4000" b="1" dirty="0"/>
              <a:t>?</a:t>
            </a:r>
            <a:endParaRPr lang="it-IT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C89B6C-B85E-40CB-B13C-89E9AE25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B57CFF3-AA1D-4A31-B4B3-FBC26435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01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Miss Raku and </a:t>
            </a:r>
            <a:r>
              <a:rPr lang="it-IT" b="1" dirty="0" err="1">
                <a:solidFill>
                  <a:srgbClr val="FF0000"/>
                </a:solidFill>
              </a:rPr>
              <a:t>her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pottery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laboratory</a:t>
            </a:r>
            <a:r>
              <a:rPr lang="it-IT" b="1" dirty="0">
                <a:solidFill>
                  <a:srgbClr val="FF0000"/>
                </a:solidFill>
              </a:rPr>
              <a:t> (2/2)</a:t>
            </a:r>
          </a:p>
        </p:txBody>
      </p:sp>
      <p:sp>
        <p:nvSpPr>
          <p:cNvPr id="9" name="Fumetto 3 7">
            <a:extLst>
              <a:ext uri="{FF2B5EF4-FFF2-40B4-BE49-F238E27FC236}">
                <a16:creationId xmlns:a16="http://schemas.microsoft.com/office/drawing/2014/main" id="{4DBAB13C-314D-414B-8594-B4B88DB0395D}"/>
              </a:ext>
            </a:extLst>
          </p:cNvPr>
          <p:cNvSpPr/>
          <p:nvPr/>
        </p:nvSpPr>
        <p:spPr>
          <a:xfrm>
            <a:off x="1160585" y="3974536"/>
            <a:ext cx="10380784" cy="2381814"/>
          </a:xfrm>
          <a:prstGeom prst="wedgeEllipseCallout">
            <a:avLst>
              <a:gd name="adj1" fmla="val -11123"/>
              <a:gd name="adj2" fmla="val -737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</a:rPr>
              <a:t>Organization can be </a:t>
            </a:r>
            <a:r>
              <a:rPr lang="it-IT" sz="2800" dirty="0" err="1">
                <a:solidFill>
                  <a:schemeClr val="tx1"/>
                </a:solidFill>
              </a:rPr>
              <a:t>defines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as</a:t>
            </a:r>
            <a:r>
              <a:rPr lang="it-IT" sz="2800" dirty="0">
                <a:solidFill>
                  <a:schemeClr val="tx1"/>
                </a:solidFill>
              </a:rPr>
              <a:t> the way in </a:t>
            </a:r>
            <a:r>
              <a:rPr lang="it-IT" sz="2800" dirty="0" err="1">
                <a:solidFill>
                  <a:schemeClr val="tx1"/>
                </a:solidFill>
              </a:rPr>
              <a:t>which</a:t>
            </a:r>
            <a:r>
              <a:rPr lang="it-IT" sz="2800" dirty="0">
                <a:solidFill>
                  <a:schemeClr val="tx1"/>
                </a:solidFill>
              </a:rPr>
              <a:t> the </a:t>
            </a:r>
            <a:r>
              <a:rPr lang="it-IT" sz="2800" dirty="0" err="1">
                <a:solidFill>
                  <a:schemeClr val="tx1"/>
                </a:solidFill>
              </a:rPr>
              <a:t>labor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division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is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defined</a:t>
            </a:r>
            <a:r>
              <a:rPr lang="it-IT" sz="2800" dirty="0">
                <a:solidFill>
                  <a:schemeClr val="tx1"/>
                </a:solidFill>
              </a:rPr>
              <a:t> and, </a:t>
            </a:r>
            <a:r>
              <a:rPr lang="it-IT" sz="2800" dirty="0" err="1">
                <a:solidFill>
                  <a:schemeClr val="tx1"/>
                </a:solidFill>
              </a:rPr>
              <a:t>therefore</a:t>
            </a:r>
            <a:r>
              <a:rPr lang="it-IT" sz="2800" dirty="0">
                <a:solidFill>
                  <a:schemeClr val="tx1"/>
                </a:solidFill>
              </a:rPr>
              <a:t>, </a:t>
            </a:r>
            <a:r>
              <a:rPr lang="it-IT" sz="2800" dirty="0" err="1">
                <a:solidFill>
                  <a:schemeClr val="tx1"/>
                </a:solidFill>
              </a:rPr>
              <a:t>how</a:t>
            </a:r>
            <a:r>
              <a:rPr lang="it-IT" sz="2800" dirty="0">
                <a:solidFill>
                  <a:schemeClr val="tx1"/>
                </a:solidFill>
              </a:rPr>
              <a:t> the </a:t>
            </a:r>
            <a:r>
              <a:rPr lang="it-IT" sz="2800" dirty="0" err="1">
                <a:solidFill>
                  <a:schemeClr val="tx1"/>
                </a:solidFill>
              </a:rPr>
              <a:t>different</a:t>
            </a:r>
            <a:r>
              <a:rPr lang="it-IT" sz="2800" dirty="0">
                <a:solidFill>
                  <a:schemeClr val="tx1"/>
                </a:solidFill>
              </a:rPr>
              <a:t> activities are </a:t>
            </a:r>
            <a:r>
              <a:rPr lang="it-IT" sz="2800" dirty="0" err="1">
                <a:solidFill>
                  <a:schemeClr val="tx1"/>
                </a:solidFill>
              </a:rPr>
              <a:t>mutually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coordinated</a:t>
            </a:r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How to design an </a:t>
            </a:r>
            <a:r>
              <a:rPr lang="it-IT" b="1" dirty="0" err="1">
                <a:solidFill>
                  <a:srgbClr val="FF0000"/>
                </a:solidFill>
              </a:rPr>
              <a:t>organization</a:t>
            </a:r>
            <a:r>
              <a:rPr lang="it-IT" b="1" dirty="0">
                <a:solidFill>
                  <a:srgbClr val="FF0000"/>
                </a:solidFill>
              </a:rPr>
              <a:t>? (1/2)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14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813"/>
            <a:ext cx="2765135" cy="3387290"/>
          </a:xfrm>
        </p:spPr>
      </p:pic>
      <p:sp>
        <p:nvSpPr>
          <p:cNvPr id="8" name="Fumetto 3 7"/>
          <p:cNvSpPr/>
          <p:nvPr/>
        </p:nvSpPr>
        <p:spPr>
          <a:xfrm>
            <a:off x="5101107" y="1506828"/>
            <a:ext cx="5717147" cy="2009104"/>
          </a:xfrm>
          <a:prstGeom prst="wedgeEllipseCallout">
            <a:avLst>
              <a:gd name="adj1" fmla="val -75714"/>
              <a:gd name="adj2" fmla="val 633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>
                <a:solidFill>
                  <a:schemeClr val="tx1"/>
                </a:solidFill>
              </a:rPr>
              <a:t>Organizational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variables</a:t>
            </a:r>
            <a:r>
              <a:rPr lang="it-IT" dirty="0">
                <a:solidFill>
                  <a:schemeClr val="tx1"/>
                </a:solidFill>
              </a:rPr>
              <a:t> MUST be </a:t>
            </a:r>
            <a:r>
              <a:rPr lang="it-IT" dirty="0" err="1">
                <a:solidFill>
                  <a:schemeClr val="tx1"/>
                </a:solidFill>
              </a:rPr>
              <a:t>designed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selected</a:t>
            </a:r>
            <a:r>
              <a:rPr lang="it-IT" dirty="0">
                <a:solidFill>
                  <a:schemeClr val="tx1"/>
                </a:solidFill>
              </a:rPr>
              <a:t> following the </a:t>
            </a:r>
            <a:r>
              <a:rPr lang="it-IT" dirty="0" err="1">
                <a:solidFill>
                  <a:schemeClr val="tx1"/>
                </a:solidFill>
              </a:rPr>
              <a:t>internal</a:t>
            </a:r>
            <a:r>
              <a:rPr lang="it-IT" dirty="0">
                <a:solidFill>
                  <a:schemeClr val="tx1"/>
                </a:solidFill>
              </a:rPr>
              <a:t> situation and with the </a:t>
            </a:r>
            <a:r>
              <a:rPr lang="it-IT" dirty="0" err="1">
                <a:solidFill>
                  <a:schemeClr val="tx1"/>
                </a:solidFill>
              </a:rPr>
              <a:t>external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context</a:t>
            </a:r>
            <a:r>
              <a:rPr lang="it-IT" dirty="0">
                <a:solidFill>
                  <a:schemeClr val="tx1"/>
                </a:solidFill>
              </a:rPr>
              <a:t> in </a:t>
            </a:r>
            <a:r>
              <a:rPr lang="it-IT" dirty="0" err="1">
                <a:solidFill>
                  <a:schemeClr val="tx1"/>
                </a:solidFill>
              </a:rPr>
              <a:t>which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organization</a:t>
            </a:r>
            <a:r>
              <a:rPr lang="it-IT" dirty="0">
                <a:solidFill>
                  <a:schemeClr val="tx1"/>
                </a:solidFill>
              </a:rPr>
              <a:t> works</a:t>
            </a:r>
          </a:p>
        </p:txBody>
      </p:sp>
      <p:sp>
        <p:nvSpPr>
          <p:cNvPr id="9" name="Rettangolo 8"/>
          <p:cNvSpPr/>
          <p:nvPr/>
        </p:nvSpPr>
        <p:spPr>
          <a:xfrm>
            <a:off x="516227" y="5589287"/>
            <a:ext cx="3192887" cy="4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Henry </a:t>
            </a:r>
            <a:r>
              <a:rPr lang="it-IT" dirty="0" err="1">
                <a:solidFill>
                  <a:schemeClr val="tx1"/>
                </a:solidFill>
              </a:rPr>
              <a:t>Mintzberg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486400" y="4402869"/>
            <a:ext cx="5867400" cy="1953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parameters</a:t>
            </a:r>
            <a:r>
              <a:rPr lang="it-IT" sz="2400" dirty="0">
                <a:solidFill>
                  <a:schemeClr val="tx1"/>
                </a:solidFill>
              </a:rPr>
              <a:t> for the </a:t>
            </a:r>
            <a:r>
              <a:rPr lang="it-IT" sz="2400" dirty="0" err="1">
                <a:solidFill>
                  <a:schemeClr val="tx1"/>
                </a:solidFill>
              </a:rPr>
              <a:t>organizational</a:t>
            </a:r>
            <a:r>
              <a:rPr lang="it-IT" sz="2400" dirty="0">
                <a:solidFill>
                  <a:schemeClr val="tx1"/>
                </a:solidFill>
              </a:rPr>
              <a:t> design </a:t>
            </a:r>
            <a:r>
              <a:rPr lang="it-IT" sz="2400" dirty="0" err="1">
                <a:solidFill>
                  <a:schemeClr val="tx1"/>
                </a:solidFill>
              </a:rPr>
              <a:t>should</a:t>
            </a:r>
            <a:r>
              <a:rPr lang="it-IT" sz="2400" dirty="0">
                <a:solidFill>
                  <a:schemeClr val="tx1"/>
                </a:solidFill>
              </a:rPr>
              <a:t> be </a:t>
            </a:r>
            <a:r>
              <a:rPr lang="it-IT" sz="2400" dirty="0" err="1">
                <a:solidFill>
                  <a:schemeClr val="tx1"/>
                </a:solidFill>
              </a:rPr>
              <a:t>combined</a:t>
            </a:r>
            <a:r>
              <a:rPr lang="it-IT" sz="2400" dirty="0">
                <a:solidFill>
                  <a:schemeClr val="tx1"/>
                </a:solidFill>
              </a:rPr>
              <a:t> in </a:t>
            </a:r>
            <a:r>
              <a:rPr lang="it-IT" sz="2400" dirty="0" err="1">
                <a:solidFill>
                  <a:schemeClr val="tx1"/>
                </a:solidFill>
              </a:rPr>
              <a:t>order</a:t>
            </a:r>
            <a:r>
              <a:rPr lang="it-IT" sz="2400" dirty="0">
                <a:solidFill>
                  <a:schemeClr val="tx1"/>
                </a:solidFill>
              </a:rPr>
              <a:t> to </a:t>
            </a:r>
            <a:r>
              <a:rPr lang="it-IT" sz="2400" dirty="0" err="1">
                <a:solidFill>
                  <a:schemeClr val="tx1"/>
                </a:solidFill>
              </a:rPr>
              <a:t>define</a:t>
            </a:r>
            <a:r>
              <a:rPr lang="it-IT" sz="2400" dirty="0">
                <a:solidFill>
                  <a:schemeClr val="tx1"/>
                </a:solidFill>
              </a:rPr>
              <a:t> some </a:t>
            </a:r>
            <a:r>
              <a:rPr lang="it-IT" sz="2400" b="1" dirty="0" err="1">
                <a:solidFill>
                  <a:schemeClr val="tx1"/>
                </a:solidFill>
              </a:rPr>
              <a:t>ideal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configurations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Literature </a:t>
            </a:r>
            <a:r>
              <a:rPr lang="it-IT" sz="2400" dirty="0" err="1">
                <a:solidFill>
                  <a:schemeClr val="tx1"/>
                </a:solidFill>
              </a:rPr>
              <a:t>distinguishes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among</a:t>
            </a:r>
            <a:r>
              <a:rPr lang="it-IT" sz="2400" dirty="0">
                <a:solidFill>
                  <a:schemeClr val="tx1"/>
                </a:solidFill>
              </a:rPr>
              <a:t> 5 </a:t>
            </a:r>
            <a:r>
              <a:rPr lang="it-IT" sz="2400" dirty="0" err="1">
                <a:solidFill>
                  <a:schemeClr val="tx1"/>
                </a:solidFill>
              </a:rPr>
              <a:t>ideal-type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organizational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configurations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8165206" y="3631842"/>
            <a:ext cx="445394" cy="489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2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How to design an </a:t>
            </a:r>
            <a:r>
              <a:rPr lang="it-IT" b="1" dirty="0" err="1">
                <a:solidFill>
                  <a:srgbClr val="FF0000"/>
                </a:solidFill>
              </a:rPr>
              <a:t>organization</a:t>
            </a:r>
            <a:r>
              <a:rPr lang="it-IT" b="1" dirty="0">
                <a:solidFill>
                  <a:srgbClr val="FF0000"/>
                </a:solidFill>
              </a:rPr>
              <a:t>? (2/2)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15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6342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elements</a:t>
            </a:r>
            <a:r>
              <a:rPr lang="it-IT" dirty="0"/>
              <a:t> or </a:t>
            </a:r>
            <a:r>
              <a:rPr lang="it-IT" dirty="0" err="1"/>
              <a:t>variable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FIRST </a:t>
            </a:r>
            <a:r>
              <a:rPr lang="it-IT" dirty="0" err="1"/>
              <a:t>consider</a:t>
            </a:r>
            <a:r>
              <a:rPr lang="it-IT" dirty="0"/>
              <a:t> to design </a:t>
            </a:r>
            <a:r>
              <a:rPr lang="it-IT" dirty="0" err="1"/>
              <a:t>organization</a:t>
            </a:r>
            <a:r>
              <a:rPr lang="it-IT" dirty="0"/>
              <a:t>?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168690" y="2329351"/>
            <a:ext cx="4340137" cy="945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COORDINATION MECHANISMS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597695" y="2298017"/>
            <a:ext cx="5086595" cy="113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THE (5) PARTS OF AN ORGANIZATION</a:t>
            </a:r>
          </a:p>
        </p:txBody>
      </p:sp>
      <p:cxnSp>
        <p:nvCxnSpPr>
          <p:cNvPr id="14" name="Connettore 2 13"/>
          <p:cNvCxnSpPr>
            <a:stCxn id="3" idx="2"/>
          </p:cNvCxnSpPr>
          <p:nvPr/>
        </p:nvCxnSpPr>
        <p:spPr>
          <a:xfrm flipH="1">
            <a:off x="5278103" y="2459865"/>
            <a:ext cx="817897" cy="342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096000" y="2459865"/>
            <a:ext cx="588135" cy="342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1" y="3223356"/>
            <a:ext cx="4499915" cy="3374936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22" y="3223356"/>
            <a:ext cx="3747752" cy="34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COORDINATION MECHANISMS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AY 2018/2019</a:t>
            </a:r>
          </a:p>
        </p:txBody>
      </p:sp>
    </p:spTree>
    <p:extLst>
      <p:ext uri="{BB962C8B-B14F-4D97-AF65-F5344CB8AC3E}">
        <p14:creationId xmlns:p14="http://schemas.microsoft.com/office/powerpoint/2010/main" val="1976601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Coordination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mechanisms</a:t>
            </a:r>
            <a:r>
              <a:rPr lang="it-IT" b="1" dirty="0">
                <a:solidFill>
                  <a:srgbClr val="FF0000"/>
                </a:solidFill>
              </a:rPr>
              <a:t> (1/2)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2127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ORGANIZE: </a:t>
            </a:r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does</a:t>
            </a:r>
            <a:r>
              <a:rPr lang="it-IT" b="1" dirty="0"/>
              <a:t> </a:t>
            </a:r>
            <a:r>
              <a:rPr lang="it-IT" b="1" dirty="0" err="1"/>
              <a:t>it</a:t>
            </a:r>
            <a:r>
              <a:rPr lang="it-IT" b="1" dirty="0"/>
              <a:t> </a:t>
            </a:r>
            <a:r>
              <a:rPr lang="it-IT" b="1" dirty="0" err="1"/>
              <a:t>mean</a:t>
            </a:r>
            <a:r>
              <a:rPr lang="it-IT" b="1" dirty="0"/>
              <a:t> in </a:t>
            </a:r>
            <a:r>
              <a:rPr lang="it-IT" b="1" dirty="0" err="1"/>
              <a:t>your</a:t>
            </a:r>
            <a:r>
              <a:rPr lang="it-IT" b="1" dirty="0"/>
              <a:t> opinion?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17</a:t>
            </a:fld>
            <a:endParaRPr lang="it-IT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4" y="2786688"/>
            <a:ext cx="2765135" cy="338729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432972" y="3383006"/>
            <a:ext cx="6705600" cy="49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division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labour</a:t>
            </a:r>
            <a:r>
              <a:rPr lang="it-IT" sz="2400" dirty="0">
                <a:solidFill>
                  <a:schemeClr val="tx1"/>
                </a:solidFill>
              </a:rPr>
              <a:t> in </a:t>
            </a:r>
            <a:r>
              <a:rPr lang="it-IT" sz="2400" dirty="0" err="1">
                <a:solidFill>
                  <a:schemeClr val="tx1"/>
                </a:solidFill>
              </a:rPr>
              <a:t>different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activities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33362" y="4711023"/>
            <a:ext cx="6605209" cy="49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coordination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these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activities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11" name="Connettore 2 10"/>
          <p:cNvCxnSpPr>
            <a:stCxn id="7" idx="3"/>
          </p:cNvCxnSpPr>
          <p:nvPr/>
        </p:nvCxnSpPr>
        <p:spPr>
          <a:xfrm flipV="1">
            <a:off x="3332879" y="3747752"/>
            <a:ext cx="1200483" cy="732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7" idx="3"/>
            <a:endCxn id="9" idx="1"/>
          </p:cNvCxnSpPr>
          <p:nvPr/>
        </p:nvCxnSpPr>
        <p:spPr>
          <a:xfrm>
            <a:off x="3332879" y="4480333"/>
            <a:ext cx="1200483" cy="480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Coordination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mechanisms</a:t>
            </a:r>
            <a:r>
              <a:rPr lang="it-IT" b="1" dirty="0">
                <a:solidFill>
                  <a:srgbClr val="FF0000"/>
                </a:solidFill>
              </a:rPr>
              <a:t> (2/2)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18</a:t>
            </a:fld>
            <a:endParaRPr lang="it-IT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0" y="2181381"/>
            <a:ext cx="2765135" cy="33872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3" y="1462833"/>
            <a:ext cx="7205986" cy="540448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563671" y="1685880"/>
            <a:ext cx="4597760" cy="76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239294" y="6207617"/>
            <a:ext cx="2638024" cy="51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400023" y="3696237"/>
            <a:ext cx="2356833" cy="450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Mutual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adjustment</a:t>
            </a:r>
            <a:r>
              <a:rPr lang="it-IT" b="1" dirty="0">
                <a:solidFill>
                  <a:srgbClr val="FF0000"/>
                </a:solidFill>
              </a:rPr>
              <a:t> (1/2)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19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15355" y="169068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71388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ANALYST</a:t>
            </a:r>
          </a:p>
        </p:txBody>
      </p:sp>
      <p:sp>
        <p:nvSpPr>
          <p:cNvPr id="9" name="Rettangolo 8"/>
          <p:cNvSpPr/>
          <p:nvPr/>
        </p:nvSpPr>
        <p:spPr>
          <a:xfrm>
            <a:off x="428759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OPERATOR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791220" y="4693004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OPERATOR</a:t>
            </a:r>
          </a:p>
        </p:txBody>
      </p:sp>
      <p:cxnSp>
        <p:nvCxnSpPr>
          <p:cNvPr id="12" name="Connettore 1 11"/>
          <p:cNvCxnSpPr>
            <a:stCxn id="7" idx="2"/>
          </p:cNvCxnSpPr>
          <p:nvPr/>
        </p:nvCxnSpPr>
        <p:spPr>
          <a:xfrm flipH="1">
            <a:off x="3525591" y="2373268"/>
            <a:ext cx="1" cy="180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010177" y="4176310"/>
            <a:ext cx="307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162577" y="3075667"/>
            <a:ext cx="136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010177" y="4176310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088229" y="4176309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2820473" y="4956153"/>
            <a:ext cx="131364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898524" y="2480095"/>
            <a:ext cx="6070243" cy="1998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CORE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Coordination is achieved through  informal communication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tx1"/>
                </a:solidFill>
              </a:rPr>
              <a:t>Activities</a:t>
            </a:r>
            <a:r>
              <a:rPr lang="it-IT" sz="2000" dirty="0">
                <a:solidFill>
                  <a:schemeClr val="tx1"/>
                </a:solidFill>
              </a:rPr>
              <a:t> are </a:t>
            </a:r>
            <a:r>
              <a:rPr lang="it-IT" sz="2000" dirty="0" err="1">
                <a:solidFill>
                  <a:schemeClr val="tx1"/>
                </a:solidFill>
              </a:rPr>
              <a:t>monitored</a:t>
            </a:r>
            <a:r>
              <a:rPr lang="it-IT" sz="2000" dirty="0">
                <a:solidFill>
                  <a:schemeClr val="tx1"/>
                </a:solidFill>
              </a:rPr>
              <a:t> by </a:t>
            </a:r>
            <a:r>
              <a:rPr lang="it-IT" sz="2000" dirty="0" err="1">
                <a:solidFill>
                  <a:schemeClr val="tx1"/>
                </a:solidFill>
              </a:rPr>
              <a:t>who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carries</a:t>
            </a:r>
            <a:r>
              <a:rPr lang="it-IT" sz="2000" dirty="0">
                <a:solidFill>
                  <a:schemeClr val="tx1"/>
                </a:solidFill>
              </a:rPr>
              <a:t> out </a:t>
            </a:r>
            <a:r>
              <a:rPr lang="it-IT" sz="2000" dirty="0" err="1">
                <a:solidFill>
                  <a:schemeClr val="tx1"/>
                </a:solidFill>
              </a:rPr>
              <a:t>these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actvities</a:t>
            </a:r>
            <a:r>
              <a:rPr lang="it-IT" sz="2000" dirty="0">
                <a:solidFill>
                  <a:schemeClr val="tx1"/>
                </a:solidFill>
              </a:rPr>
              <a:t> (i.e. the operator)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Simple</a:t>
            </a:r>
          </a:p>
        </p:txBody>
      </p:sp>
      <p:sp>
        <p:nvSpPr>
          <p:cNvPr id="3" name="Ovale 2"/>
          <p:cNvSpPr/>
          <p:nvPr/>
        </p:nvSpPr>
        <p:spPr>
          <a:xfrm>
            <a:off x="2820473" y="4478962"/>
            <a:ext cx="1403797" cy="994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10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Course </a:t>
            </a:r>
            <a:r>
              <a:rPr lang="it-IT" b="1" dirty="0" err="1">
                <a:solidFill>
                  <a:srgbClr val="FF0000"/>
                </a:solidFill>
              </a:rPr>
              <a:t>structure</a:t>
            </a:r>
            <a:r>
              <a:rPr lang="it-IT" b="1" dirty="0">
                <a:solidFill>
                  <a:srgbClr val="FF0000"/>
                </a:solidFill>
              </a:rPr>
              <a:t> (1/3)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err="1"/>
              <a:t>Topics</a:t>
            </a:r>
            <a:endParaRPr lang="it-IT" b="1" dirty="0"/>
          </a:p>
          <a:p>
            <a:r>
              <a:rPr lang="it-IT" dirty="0" err="1"/>
              <a:t>Organizational</a:t>
            </a:r>
            <a:r>
              <a:rPr lang="it-IT" dirty="0"/>
              <a:t> design: the core </a:t>
            </a:r>
            <a:r>
              <a:rPr lang="it-IT" dirty="0" err="1"/>
              <a:t>elements</a:t>
            </a:r>
            <a:endParaRPr lang="it-IT" dirty="0"/>
          </a:p>
          <a:p>
            <a:r>
              <a:rPr lang="it-IT" dirty="0" err="1"/>
              <a:t>Coordination</a:t>
            </a:r>
            <a:r>
              <a:rPr lang="it-IT" dirty="0"/>
              <a:t> </a:t>
            </a:r>
            <a:r>
              <a:rPr lang="it-IT" dirty="0" err="1"/>
              <a:t>mechanisms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five</a:t>
            </a:r>
            <a:r>
              <a:rPr lang="it-IT" dirty="0"/>
              <a:t> </a:t>
            </a:r>
            <a:r>
              <a:rPr lang="it-IT" dirty="0" err="1"/>
              <a:t>parts</a:t>
            </a:r>
            <a:r>
              <a:rPr lang="it-IT" dirty="0"/>
              <a:t> of an </a:t>
            </a:r>
            <a:r>
              <a:rPr lang="it-IT" dirty="0" err="1"/>
              <a:t>organization</a:t>
            </a:r>
            <a:endParaRPr lang="it-IT" dirty="0"/>
          </a:p>
          <a:p>
            <a:r>
              <a:rPr lang="it-IT" dirty="0"/>
              <a:t>The design of the </a:t>
            </a:r>
            <a:r>
              <a:rPr lang="it-IT" dirty="0" err="1"/>
              <a:t>individual</a:t>
            </a:r>
            <a:r>
              <a:rPr lang="it-IT" dirty="0"/>
              <a:t> positions</a:t>
            </a:r>
          </a:p>
          <a:p>
            <a:r>
              <a:rPr lang="it-IT" dirty="0"/>
              <a:t>The design of the macro-</a:t>
            </a:r>
            <a:r>
              <a:rPr lang="it-IT" dirty="0" err="1"/>
              <a:t>structure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organizational</a:t>
            </a:r>
            <a:r>
              <a:rPr lang="it-IT" dirty="0"/>
              <a:t> </a:t>
            </a:r>
            <a:r>
              <a:rPr lang="it-IT" dirty="0" err="1"/>
              <a:t>configurations</a:t>
            </a:r>
            <a:endParaRPr lang="it-IT" dirty="0"/>
          </a:p>
          <a:p>
            <a:r>
              <a:rPr lang="it-IT" i="1" dirty="0">
                <a:solidFill>
                  <a:schemeClr val="accent3"/>
                </a:solidFill>
              </a:rPr>
              <a:t>The organizational chart</a:t>
            </a:r>
          </a:p>
          <a:p>
            <a:r>
              <a:rPr lang="it-IT" dirty="0" err="1"/>
              <a:t>Assignment</a:t>
            </a:r>
            <a:r>
              <a:rPr lang="it-IT" dirty="0"/>
              <a:t> presentation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998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89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Mutual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adjustment</a:t>
            </a:r>
            <a:r>
              <a:rPr lang="it-IT" b="1" dirty="0">
                <a:solidFill>
                  <a:srgbClr val="FF0000"/>
                </a:solidFill>
              </a:rPr>
              <a:t> (1/2)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20</a:t>
            </a:fld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1918952" y="1481472"/>
            <a:ext cx="8989454" cy="9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In </a:t>
            </a:r>
            <a:r>
              <a:rPr lang="it-IT" sz="2800" b="1" dirty="0" err="1">
                <a:solidFill>
                  <a:schemeClr val="tx1"/>
                </a:solidFill>
              </a:rPr>
              <a:t>which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type</a:t>
            </a:r>
            <a:r>
              <a:rPr lang="it-IT" sz="2800" b="1" dirty="0">
                <a:solidFill>
                  <a:schemeClr val="tx1"/>
                </a:solidFill>
              </a:rPr>
              <a:t> of companies do </a:t>
            </a:r>
            <a:r>
              <a:rPr lang="it-IT" sz="2800" b="1" dirty="0" err="1">
                <a:solidFill>
                  <a:schemeClr val="tx1"/>
                </a:solidFill>
              </a:rPr>
              <a:t>you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expect</a:t>
            </a:r>
            <a:r>
              <a:rPr lang="it-IT" sz="2800" b="1" dirty="0">
                <a:solidFill>
                  <a:schemeClr val="tx1"/>
                </a:solidFill>
              </a:rPr>
              <a:t> to </a:t>
            </a:r>
            <a:r>
              <a:rPr lang="it-IT" sz="2800" b="1" dirty="0" err="1">
                <a:solidFill>
                  <a:schemeClr val="tx1"/>
                </a:solidFill>
              </a:rPr>
              <a:t>find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this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coordination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mechanism</a:t>
            </a:r>
            <a:r>
              <a:rPr lang="it-IT" sz="28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4" y="2008550"/>
            <a:ext cx="3038320" cy="20145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60" y="2456459"/>
            <a:ext cx="3662720" cy="19131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096415"/>
            <a:ext cx="2992717" cy="224453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1918952" y="4415845"/>
            <a:ext cx="8989454" cy="51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800" b="1" dirty="0" err="1">
                <a:solidFill>
                  <a:schemeClr val="tx1"/>
                </a:solidFill>
              </a:rPr>
              <a:t>But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also</a:t>
            </a:r>
            <a:r>
              <a:rPr lang="it-IT" sz="2800" b="1" dirty="0">
                <a:solidFill>
                  <a:schemeClr val="tx1"/>
                </a:solidFill>
              </a:rPr>
              <a:t>…..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51" y="4762333"/>
            <a:ext cx="2415569" cy="20085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38" y="4879031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Direct </a:t>
            </a:r>
            <a:r>
              <a:rPr lang="it-IT" b="1" dirty="0" err="1">
                <a:solidFill>
                  <a:srgbClr val="FF0000"/>
                </a:solidFill>
              </a:rPr>
              <a:t>supervision</a:t>
            </a:r>
            <a:r>
              <a:rPr lang="it-IT" b="1" dirty="0">
                <a:solidFill>
                  <a:srgbClr val="FF0000"/>
                </a:solidFill>
              </a:rPr>
              <a:t> (1/2)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21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15355" y="169068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71388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ANALYST</a:t>
            </a:r>
          </a:p>
        </p:txBody>
      </p:sp>
      <p:sp>
        <p:nvSpPr>
          <p:cNvPr id="9" name="Rettangolo 8"/>
          <p:cNvSpPr/>
          <p:nvPr/>
        </p:nvSpPr>
        <p:spPr>
          <a:xfrm>
            <a:off x="500129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OPERATOR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677992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OPERATOR</a:t>
            </a:r>
          </a:p>
        </p:txBody>
      </p:sp>
      <p:cxnSp>
        <p:nvCxnSpPr>
          <p:cNvPr id="12" name="Connettore 1 11"/>
          <p:cNvCxnSpPr>
            <a:stCxn id="7" idx="2"/>
          </p:cNvCxnSpPr>
          <p:nvPr/>
        </p:nvCxnSpPr>
        <p:spPr>
          <a:xfrm flipH="1">
            <a:off x="3525591" y="2373268"/>
            <a:ext cx="1" cy="180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010177" y="4176310"/>
            <a:ext cx="307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162577" y="3075667"/>
            <a:ext cx="136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010177" y="4176310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088229" y="4176309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898524" y="2480095"/>
            <a:ext cx="6070243" cy="2301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CORE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tx1"/>
                </a:solidFill>
              </a:rPr>
              <a:t>Coordination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is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achieved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through</a:t>
            </a:r>
            <a:r>
              <a:rPr lang="it-IT" sz="2000" dirty="0">
                <a:solidFill>
                  <a:schemeClr val="tx1"/>
                </a:solidFill>
              </a:rPr>
              <a:t> the </a:t>
            </a:r>
            <a:r>
              <a:rPr lang="it-IT" sz="2000" dirty="0" err="1">
                <a:solidFill>
                  <a:schemeClr val="tx1"/>
                </a:solidFill>
              </a:rPr>
              <a:t>direct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supervision</a:t>
            </a:r>
            <a:r>
              <a:rPr lang="it-IT" sz="2000" dirty="0">
                <a:solidFill>
                  <a:schemeClr val="tx1"/>
                </a:solidFill>
              </a:rPr>
              <a:t> of the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The manager </a:t>
            </a:r>
            <a:r>
              <a:rPr lang="it-IT" sz="2000" dirty="0" err="1">
                <a:solidFill>
                  <a:schemeClr val="tx1"/>
                </a:solidFill>
              </a:rPr>
              <a:t>has</a:t>
            </a:r>
            <a:r>
              <a:rPr lang="it-IT" sz="2000" dirty="0">
                <a:solidFill>
                  <a:schemeClr val="tx1"/>
                </a:solidFill>
              </a:rPr>
              <a:t> the </a:t>
            </a:r>
            <a:r>
              <a:rPr lang="it-IT" sz="2000" dirty="0" err="1">
                <a:solidFill>
                  <a:schemeClr val="tx1"/>
                </a:solidFill>
              </a:rPr>
              <a:t>responsibility</a:t>
            </a:r>
            <a:r>
              <a:rPr lang="it-IT" sz="2000" dirty="0">
                <a:solidFill>
                  <a:schemeClr val="tx1"/>
                </a:solidFill>
              </a:rPr>
              <a:t> over the </a:t>
            </a:r>
            <a:r>
              <a:rPr lang="it-IT" sz="2000" dirty="0" err="1">
                <a:solidFill>
                  <a:schemeClr val="tx1"/>
                </a:solidFill>
              </a:rPr>
              <a:t>others</a:t>
            </a:r>
            <a:r>
              <a:rPr lang="it-IT" sz="2000" dirty="0">
                <a:solidFill>
                  <a:schemeClr val="tx1"/>
                </a:solidFill>
              </a:rPr>
              <a:t>’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The manager </a:t>
            </a:r>
            <a:r>
              <a:rPr lang="it-IT" sz="2000" dirty="0" err="1">
                <a:solidFill>
                  <a:schemeClr val="tx1"/>
                </a:solidFill>
              </a:rPr>
              <a:t>gives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order</a:t>
            </a:r>
            <a:r>
              <a:rPr lang="it-IT" sz="2000" dirty="0">
                <a:solidFill>
                  <a:schemeClr val="tx1"/>
                </a:solidFill>
              </a:rPr>
              <a:t> and controls the </a:t>
            </a:r>
            <a:r>
              <a:rPr lang="it-IT" sz="2000" dirty="0" err="1">
                <a:solidFill>
                  <a:schemeClr val="tx1"/>
                </a:solidFill>
              </a:rPr>
              <a:t>others</a:t>
            </a:r>
            <a:r>
              <a:rPr lang="it-IT" sz="2000" dirty="0">
                <a:solidFill>
                  <a:schemeClr val="tx1"/>
                </a:solidFill>
              </a:rPr>
              <a:t>’ activities and </a:t>
            </a:r>
            <a:r>
              <a:rPr lang="it-IT" sz="2000" dirty="0" err="1">
                <a:solidFill>
                  <a:schemeClr val="tx1"/>
                </a:solidFill>
              </a:rPr>
              <a:t>results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712890" y="4043966"/>
            <a:ext cx="0" cy="737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712890" y="4043966"/>
            <a:ext cx="16871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400022" y="2373268"/>
            <a:ext cx="0" cy="16706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3677992" y="2373268"/>
            <a:ext cx="0" cy="16706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677992" y="4067577"/>
            <a:ext cx="16871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365124" y="4043966"/>
            <a:ext cx="0" cy="737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2681758" y="2373268"/>
            <a:ext cx="1508438" cy="2376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865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Direct </a:t>
            </a:r>
            <a:r>
              <a:rPr lang="it-IT" b="1" dirty="0" err="1">
                <a:solidFill>
                  <a:srgbClr val="FF0000"/>
                </a:solidFill>
              </a:rPr>
              <a:t>supervision</a:t>
            </a:r>
            <a:r>
              <a:rPr lang="it-IT" b="1" dirty="0">
                <a:solidFill>
                  <a:srgbClr val="FF0000"/>
                </a:solidFill>
              </a:rPr>
              <a:t> (2/2)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22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992746" y="1354579"/>
            <a:ext cx="8989454" cy="51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800" b="1" dirty="0" err="1">
                <a:solidFill>
                  <a:schemeClr val="tx1"/>
                </a:solidFill>
              </a:rPr>
              <a:t>Think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about</a:t>
            </a:r>
            <a:r>
              <a:rPr lang="it-IT" sz="2800" b="1" dirty="0">
                <a:solidFill>
                  <a:schemeClr val="tx1"/>
                </a:solidFill>
              </a:rPr>
              <a:t> a football team…..</a:t>
            </a:r>
          </a:p>
        </p:txBody>
      </p:sp>
      <p:pic>
        <p:nvPicPr>
          <p:cNvPr id="8" name="Immagine 7" descr="Immagine che contiene erba&#10;&#10;Descrizione generata automaticamente">
            <a:extLst>
              <a:ext uri="{FF2B5EF4-FFF2-40B4-BE49-F238E27FC236}">
                <a16:creationId xmlns:a16="http://schemas.microsoft.com/office/drawing/2014/main" id="{582C9B17-31B1-49AF-8179-5BDBEDBDC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54" y="1992922"/>
            <a:ext cx="4680438" cy="44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1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Standardization</a:t>
            </a:r>
            <a:r>
              <a:rPr lang="it-IT" b="1" dirty="0">
                <a:solidFill>
                  <a:srgbClr val="FF0000"/>
                </a:solidFill>
              </a:rPr>
              <a:t> (1/2)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23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15355" y="169068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71388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ANALYST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48557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OPERATOR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130898" y="464812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OPERATOR</a:t>
            </a:r>
          </a:p>
        </p:txBody>
      </p:sp>
      <p:cxnSp>
        <p:nvCxnSpPr>
          <p:cNvPr id="12" name="Connettore 1 11"/>
          <p:cNvCxnSpPr>
            <a:stCxn id="7" idx="2"/>
          </p:cNvCxnSpPr>
          <p:nvPr/>
        </p:nvCxnSpPr>
        <p:spPr>
          <a:xfrm flipH="1">
            <a:off x="3525591" y="2373268"/>
            <a:ext cx="1" cy="180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010177" y="4176310"/>
            <a:ext cx="307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162577" y="3075667"/>
            <a:ext cx="136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010177" y="4176310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088229" y="4176309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898524" y="2480095"/>
            <a:ext cx="6070243" cy="1998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CORE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Definition of </a:t>
            </a:r>
            <a:r>
              <a:rPr lang="it-IT" sz="2000" dirty="0" err="1">
                <a:solidFill>
                  <a:schemeClr val="tx1"/>
                </a:solidFill>
              </a:rPr>
              <a:t>activities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Three </a:t>
            </a:r>
            <a:r>
              <a:rPr lang="it-IT" sz="2000" dirty="0" err="1">
                <a:solidFill>
                  <a:schemeClr val="tx1"/>
                </a:solidFill>
              </a:rPr>
              <a:t>types</a:t>
            </a:r>
            <a:r>
              <a:rPr lang="it-IT" sz="2000" dirty="0">
                <a:solidFill>
                  <a:schemeClr val="tx1"/>
                </a:solidFill>
              </a:rPr>
              <a:t> of </a:t>
            </a:r>
            <a:r>
              <a:rPr lang="it-IT" sz="2000" dirty="0" err="1">
                <a:solidFill>
                  <a:schemeClr val="tx1"/>
                </a:solidFill>
              </a:rPr>
              <a:t>standardization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tx1"/>
                </a:solidFill>
              </a:rPr>
              <a:t>Input and </a:t>
            </a:r>
            <a:r>
              <a:rPr lang="it-IT" sz="2000" dirty="0" err="1">
                <a:solidFill>
                  <a:schemeClr val="tx1"/>
                </a:solidFill>
              </a:rPr>
              <a:t>skills</a:t>
            </a:r>
            <a:endParaRPr lang="it-IT" sz="2000" dirty="0">
              <a:solidFill>
                <a:schemeClr val="tx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tx1"/>
                </a:solidFill>
              </a:rPr>
              <a:t>Work </a:t>
            </a:r>
            <a:r>
              <a:rPr lang="it-IT" sz="2000" dirty="0" err="1">
                <a:solidFill>
                  <a:schemeClr val="tx1"/>
                </a:solidFill>
              </a:rPr>
              <a:t>processes</a:t>
            </a:r>
            <a:endParaRPr lang="it-IT" sz="2000" dirty="0">
              <a:solidFill>
                <a:schemeClr val="tx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err="1">
                <a:solidFill>
                  <a:schemeClr val="tx1"/>
                </a:solidFill>
              </a:rPr>
              <a:t>outputs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62059" y="5061397"/>
            <a:ext cx="1352282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323823" y="5020614"/>
            <a:ext cx="1352282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250863" y="3437448"/>
            <a:ext cx="0" cy="12852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1250863" y="3437448"/>
            <a:ext cx="1207930" cy="13441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1269108" y="3487456"/>
            <a:ext cx="2599922" cy="13686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257577" y="5602310"/>
            <a:ext cx="1256764" cy="502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INPUT SKILLS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2115355" y="5613780"/>
            <a:ext cx="1256764" cy="502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WORK PROCESSES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4641760" y="5551385"/>
            <a:ext cx="1256764" cy="502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31" name="Ovale 30"/>
          <p:cNvSpPr/>
          <p:nvPr/>
        </p:nvSpPr>
        <p:spPr>
          <a:xfrm>
            <a:off x="163666" y="5385351"/>
            <a:ext cx="1444585" cy="1153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2010177" y="5356498"/>
            <a:ext cx="1444585" cy="1153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4547849" y="5268369"/>
            <a:ext cx="1444585" cy="1153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515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Standardization</a:t>
            </a:r>
            <a:r>
              <a:rPr lang="it-IT" b="1" dirty="0">
                <a:solidFill>
                  <a:srgbClr val="FF0000"/>
                </a:solidFill>
              </a:rPr>
              <a:t> (2/2)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24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>
                <a:solidFill>
                  <a:schemeClr val="tx1"/>
                </a:solidFill>
              </a:rPr>
              <a:t>….Of WORK PROCESSES</a:t>
            </a:r>
          </a:p>
          <a:p>
            <a:pPr algn="just"/>
            <a:r>
              <a:rPr lang="it-IT" sz="2400" dirty="0" err="1">
                <a:solidFill>
                  <a:schemeClr val="tx1"/>
                </a:solidFill>
              </a:rPr>
              <a:t>Activities</a:t>
            </a:r>
            <a:r>
              <a:rPr lang="it-IT" sz="2400" dirty="0">
                <a:solidFill>
                  <a:schemeClr val="tx1"/>
                </a:solidFill>
              </a:rPr>
              <a:t> and «</a:t>
            </a:r>
            <a:r>
              <a:rPr lang="it-IT" sz="2400" dirty="0" err="1">
                <a:solidFill>
                  <a:schemeClr val="tx1"/>
                </a:solidFill>
              </a:rPr>
              <a:t>content</a:t>
            </a:r>
            <a:r>
              <a:rPr lang="it-IT" sz="2400" dirty="0">
                <a:solidFill>
                  <a:schemeClr val="tx1"/>
                </a:solidFill>
              </a:rPr>
              <a:t>» are </a:t>
            </a:r>
            <a:r>
              <a:rPr lang="it-IT" sz="2400" dirty="0" err="1">
                <a:solidFill>
                  <a:schemeClr val="tx1"/>
                </a:solidFill>
              </a:rPr>
              <a:t>specify</a:t>
            </a:r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….Of OUTPUTS</a:t>
            </a:r>
          </a:p>
          <a:p>
            <a:pPr algn="just"/>
            <a:r>
              <a:rPr lang="it-IT" sz="2400" dirty="0" err="1">
                <a:solidFill>
                  <a:schemeClr val="tx1"/>
                </a:solidFill>
              </a:rPr>
              <a:t>Final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characteristics</a:t>
            </a:r>
            <a:r>
              <a:rPr lang="it-IT" sz="2400" dirty="0">
                <a:solidFill>
                  <a:schemeClr val="tx1"/>
                </a:solidFill>
              </a:rPr>
              <a:t> of the </a:t>
            </a:r>
            <a:r>
              <a:rPr lang="it-IT" sz="2400" dirty="0" err="1">
                <a:solidFill>
                  <a:schemeClr val="tx1"/>
                </a:solidFill>
              </a:rPr>
              <a:t>products</a:t>
            </a:r>
            <a:r>
              <a:rPr lang="it-IT" sz="2400" dirty="0">
                <a:solidFill>
                  <a:schemeClr val="tx1"/>
                </a:solidFill>
              </a:rPr>
              <a:t> are </a:t>
            </a:r>
            <a:r>
              <a:rPr lang="it-IT" sz="2400" dirty="0" err="1">
                <a:solidFill>
                  <a:schemeClr val="tx1"/>
                </a:solidFill>
              </a:rPr>
              <a:t>defined</a:t>
            </a:r>
            <a:r>
              <a:rPr lang="it-IT" sz="2400" dirty="0">
                <a:solidFill>
                  <a:schemeClr val="tx1"/>
                </a:solidFill>
              </a:rPr>
              <a:t> (e.g. </a:t>
            </a:r>
            <a:r>
              <a:rPr lang="it-IT" sz="2400" dirty="0" err="1">
                <a:solidFill>
                  <a:schemeClr val="tx1"/>
                </a:solidFill>
              </a:rPr>
              <a:t>features</a:t>
            </a:r>
            <a:r>
              <a:rPr lang="it-IT" sz="2400" dirty="0">
                <a:solidFill>
                  <a:schemeClr val="tx1"/>
                </a:solidFill>
              </a:rPr>
              <a:t>, </a:t>
            </a:r>
            <a:r>
              <a:rPr lang="it-IT" sz="2400" dirty="0" err="1">
                <a:solidFill>
                  <a:schemeClr val="tx1"/>
                </a:solidFill>
              </a:rPr>
              <a:t>dimension</a:t>
            </a:r>
            <a:r>
              <a:rPr lang="it-IT" sz="2400" dirty="0">
                <a:solidFill>
                  <a:schemeClr val="tx1"/>
                </a:solidFill>
              </a:rPr>
              <a:t>, performance)</a:t>
            </a: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….Of INPUT SKILLS</a:t>
            </a:r>
          </a:p>
          <a:p>
            <a:pPr algn="just"/>
            <a:r>
              <a:rPr lang="it-IT" sz="2400" dirty="0" err="1">
                <a:solidFill>
                  <a:schemeClr val="tx1"/>
                </a:solidFill>
              </a:rPr>
              <a:t>Education</a:t>
            </a:r>
            <a:r>
              <a:rPr lang="it-IT" sz="2400" dirty="0">
                <a:solidFill>
                  <a:schemeClr val="tx1"/>
                </a:solidFill>
              </a:rPr>
              <a:t>, </a:t>
            </a:r>
            <a:r>
              <a:rPr lang="it-IT" sz="2400" dirty="0" err="1">
                <a:solidFill>
                  <a:schemeClr val="tx1"/>
                </a:solidFill>
              </a:rPr>
              <a:t>skills</a:t>
            </a:r>
            <a:r>
              <a:rPr lang="it-IT" sz="2400" dirty="0">
                <a:solidFill>
                  <a:schemeClr val="tx1"/>
                </a:solidFill>
              </a:rPr>
              <a:t> and </a:t>
            </a:r>
            <a:r>
              <a:rPr lang="it-IT" sz="2400" dirty="0" err="1">
                <a:solidFill>
                  <a:schemeClr val="tx1"/>
                </a:solidFill>
              </a:rPr>
              <a:t>capabilities</a:t>
            </a:r>
            <a:r>
              <a:rPr lang="it-IT" sz="2400" dirty="0">
                <a:solidFill>
                  <a:schemeClr val="tx1"/>
                </a:solidFill>
              </a:rPr>
              <a:t> are </a:t>
            </a:r>
            <a:r>
              <a:rPr lang="it-IT" sz="2400" dirty="0" err="1">
                <a:solidFill>
                  <a:schemeClr val="tx1"/>
                </a:solidFill>
              </a:rPr>
              <a:t>defined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9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Summary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25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685352" y="4934039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HIGH COMPLEXITY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229673" y="3160283"/>
            <a:ext cx="1830947" cy="7557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MUTUAL ADJUSTMENT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2171172" y="3165242"/>
            <a:ext cx="1830947" cy="7557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DIRECT SUPERVISION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4132496" y="3160283"/>
            <a:ext cx="1830947" cy="7557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PROCESSES STANDARDIZ.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6093820" y="3165242"/>
            <a:ext cx="1830947" cy="75578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OUTPUTS STANDARDIZ.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8055144" y="3152363"/>
            <a:ext cx="1830947" cy="75578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INPUT SKILLS STANDARDIZ.</a:t>
            </a:r>
          </a:p>
        </p:txBody>
      </p:sp>
      <p:cxnSp>
        <p:nvCxnSpPr>
          <p:cNvPr id="28" name="Connettore 2 27"/>
          <p:cNvCxnSpPr/>
          <p:nvPr/>
        </p:nvCxnSpPr>
        <p:spPr>
          <a:xfrm>
            <a:off x="229673" y="4593554"/>
            <a:ext cx="115931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arrotondato 28"/>
          <p:cNvSpPr/>
          <p:nvPr/>
        </p:nvSpPr>
        <p:spPr>
          <a:xfrm>
            <a:off x="10146845" y="3169964"/>
            <a:ext cx="1830947" cy="7557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MUTUAL ADJUSTMENT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229673" y="4738053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LOW COMPLEXITY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944710" y="5474952"/>
            <a:ext cx="7941381" cy="88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!!! ORGANIZATIONS USUALLY COMBINE THE FIVE TYPE OF MECHANISMS!!!</a:t>
            </a:r>
          </a:p>
          <a:p>
            <a:pPr algn="ctr"/>
            <a:r>
              <a:rPr lang="it-IT" sz="2400" b="1" dirty="0" err="1">
                <a:solidFill>
                  <a:srgbClr val="FF0000"/>
                </a:solidFill>
              </a:rPr>
              <a:t>Indeed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formal</a:t>
            </a:r>
            <a:r>
              <a:rPr lang="it-IT" sz="2400" b="1" dirty="0">
                <a:solidFill>
                  <a:srgbClr val="FF0000"/>
                </a:solidFill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</a:rPr>
              <a:t>Informal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organization</a:t>
            </a:r>
            <a:r>
              <a:rPr lang="it-IT" sz="2400" b="1" dirty="0">
                <a:solidFill>
                  <a:srgbClr val="FF0000"/>
                </a:solidFill>
              </a:rPr>
              <a:t> are </a:t>
            </a:r>
            <a:r>
              <a:rPr lang="it-IT" sz="2400" b="1" dirty="0" err="1">
                <a:solidFill>
                  <a:srgbClr val="FF0000"/>
                </a:solidFill>
              </a:rPr>
              <a:t>interconnected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13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THE FIVE PARTS OF AN ORGANIZATION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AY 2017/2018</a:t>
            </a:r>
          </a:p>
        </p:txBody>
      </p:sp>
    </p:spTree>
    <p:extLst>
      <p:ext uri="{BB962C8B-B14F-4D97-AF65-F5344CB8AC3E}">
        <p14:creationId xmlns:p14="http://schemas.microsoft.com/office/powerpoint/2010/main" val="288962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The </a:t>
            </a:r>
            <a:r>
              <a:rPr lang="it-IT" b="1" dirty="0" err="1">
                <a:solidFill>
                  <a:srgbClr val="FF0000"/>
                </a:solidFill>
              </a:rPr>
              <a:t>five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parts</a:t>
            </a:r>
            <a:r>
              <a:rPr lang="it-IT" b="1" dirty="0">
                <a:solidFill>
                  <a:srgbClr val="FF0000"/>
                </a:solidFill>
              </a:rPr>
              <a:t> of an </a:t>
            </a:r>
            <a:r>
              <a:rPr lang="it-IT" b="1" dirty="0" err="1">
                <a:solidFill>
                  <a:srgbClr val="FF0000"/>
                </a:solidFill>
              </a:rPr>
              <a:t>organization</a:t>
            </a:r>
            <a:r>
              <a:rPr lang="it-IT" b="1" dirty="0">
                <a:solidFill>
                  <a:srgbClr val="FF0000"/>
                </a:solidFill>
              </a:rPr>
              <a:t> (1/2)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27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98" y="1414851"/>
            <a:ext cx="5935028" cy="54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0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five parts of an organization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28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120463"/>
            <a:ext cx="9853323" cy="1210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89397" y="5692293"/>
            <a:ext cx="789904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OPERATING CORE: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Output production and/or </a:t>
            </a:r>
            <a:r>
              <a:rPr lang="it-IT" dirty="0" err="1"/>
              <a:t>provision</a:t>
            </a:r>
            <a:r>
              <a:rPr lang="it-IT" dirty="0"/>
              <a:t> of </a:t>
            </a:r>
            <a:r>
              <a:rPr lang="it-IT" dirty="0" err="1"/>
              <a:t>services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/>
              <a:t>Mutual</a:t>
            </a:r>
            <a:r>
              <a:rPr lang="it-IT" dirty="0"/>
              <a:t> </a:t>
            </a:r>
            <a:r>
              <a:rPr lang="it-IT" dirty="0" err="1"/>
              <a:t>adjustement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9397" y="4256256"/>
            <a:ext cx="789904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STRATEGIC APEX: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dimension</a:t>
            </a:r>
            <a:r>
              <a:rPr lang="it-IT" dirty="0"/>
              <a:t> of the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More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 of </a:t>
            </a:r>
            <a:r>
              <a:rPr lang="it-IT" dirty="0" err="1"/>
              <a:t>labour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Direct </a:t>
            </a:r>
            <a:r>
              <a:rPr lang="it-IT" dirty="0" err="1"/>
              <a:t>supervision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89397" y="3374217"/>
            <a:ext cx="7899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MIDDLE LINE: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Line of authority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strategic</a:t>
            </a:r>
            <a:r>
              <a:rPr lang="it-IT" dirty="0"/>
              <a:t> </a:t>
            </a:r>
            <a:r>
              <a:rPr lang="it-IT" dirty="0" err="1"/>
              <a:t>apex</a:t>
            </a:r>
            <a:r>
              <a:rPr lang="it-IT" dirty="0"/>
              <a:t> and the </a:t>
            </a:r>
            <a:r>
              <a:rPr lang="it-IT" dirty="0" err="1"/>
              <a:t>operating</a:t>
            </a:r>
            <a:r>
              <a:rPr lang="it-IT" dirty="0"/>
              <a:t> core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9397" y="2487579"/>
            <a:ext cx="7899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TECHNOSTRUCTURE: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complexity</a:t>
            </a:r>
            <a:r>
              <a:rPr lang="it-IT" dirty="0"/>
              <a:t> of the </a:t>
            </a:r>
            <a:r>
              <a:rPr lang="it-IT" dirty="0" err="1"/>
              <a:t>organization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</a:t>
            </a:r>
            <a:r>
              <a:rPr lang="it-IT" dirty="0" err="1"/>
              <a:t>standardization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89397" y="1519146"/>
            <a:ext cx="7899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SUPPORT STAFF: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/>
              <a:t>Provision</a:t>
            </a:r>
            <a:r>
              <a:rPr lang="it-IT" dirty="0"/>
              <a:t> of </a:t>
            </a:r>
            <a:r>
              <a:rPr lang="it-IT" dirty="0" err="1"/>
              <a:t>support</a:t>
            </a:r>
            <a:r>
              <a:rPr lang="it-IT" dirty="0"/>
              <a:t> </a:t>
            </a:r>
            <a:r>
              <a:rPr lang="it-IT" dirty="0" err="1"/>
              <a:t>services</a:t>
            </a:r>
            <a:endParaRPr lang="it-IT" dirty="0"/>
          </a:p>
        </p:txBody>
      </p:sp>
      <p:sp>
        <p:nvSpPr>
          <p:cNvPr id="12" name="Freccia in giù 11"/>
          <p:cNvSpPr/>
          <p:nvPr/>
        </p:nvSpPr>
        <p:spPr>
          <a:xfrm>
            <a:off x="8610600" y="1491562"/>
            <a:ext cx="1459605" cy="5124061"/>
          </a:xfrm>
          <a:prstGeom prst="downArrow">
            <a:avLst/>
          </a:prstGeom>
          <a:solidFill>
            <a:schemeClr val="accent5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703158" y="6072567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LOW COMPLEXITY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838298" y="1602507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HIGH COMPLEXITY</a:t>
            </a:r>
          </a:p>
        </p:txBody>
      </p:sp>
    </p:spTree>
    <p:extLst>
      <p:ext uri="{BB962C8B-B14F-4D97-AF65-F5344CB8AC3E}">
        <p14:creationId xmlns:p14="http://schemas.microsoft.com/office/powerpoint/2010/main" val="10590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Operating core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29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People </a:t>
            </a:r>
            <a:r>
              <a:rPr lang="it-IT" sz="2400" dirty="0" err="1">
                <a:solidFill>
                  <a:schemeClr val="tx1"/>
                </a:solidFill>
              </a:rPr>
              <a:t>directly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involved</a:t>
            </a:r>
            <a:r>
              <a:rPr lang="it-IT" sz="2400" dirty="0">
                <a:solidFill>
                  <a:schemeClr val="tx1"/>
                </a:solidFill>
              </a:rPr>
              <a:t> in the production of output/</a:t>
            </a:r>
            <a:r>
              <a:rPr lang="it-IT" sz="2400" dirty="0" err="1">
                <a:solidFill>
                  <a:schemeClr val="tx1"/>
                </a:solidFill>
              </a:rPr>
              <a:t>provision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services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Principal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functions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Find</a:t>
            </a:r>
            <a:r>
              <a:rPr lang="it-IT" sz="2400" dirty="0">
                <a:solidFill>
                  <a:schemeClr val="tx1"/>
                </a:solidFill>
              </a:rPr>
              <a:t> input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Trasformation</a:t>
            </a:r>
            <a:r>
              <a:rPr lang="it-IT" sz="2400" dirty="0">
                <a:solidFill>
                  <a:schemeClr val="tx1"/>
                </a:solidFill>
              </a:rPr>
              <a:t> of input in output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Support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services</a:t>
            </a:r>
            <a:r>
              <a:rPr lang="it-IT" sz="2400" dirty="0">
                <a:solidFill>
                  <a:schemeClr val="tx1"/>
                </a:solidFill>
              </a:rPr>
              <a:t> (from input to output)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Max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standardization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It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the «</a:t>
            </a:r>
            <a:r>
              <a:rPr lang="it-IT" sz="2400" dirty="0" err="1">
                <a:solidFill>
                  <a:schemeClr val="tx1"/>
                </a:solidFill>
              </a:rPr>
              <a:t>heart</a:t>
            </a:r>
            <a:r>
              <a:rPr lang="it-IT" sz="2400" dirty="0">
                <a:solidFill>
                  <a:schemeClr val="tx1"/>
                </a:solidFill>
              </a:rPr>
              <a:t>» of </a:t>
            </a:r>
            <a:r>
              <a:rPr lang="it-IT" sz="2400" dirty="0" err="1">
                <a:solidFill>
                  <a:schemeClr val="tx1"/>
                </a:solidFill>
              </a:rPr>
              <a:t>every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organization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913240" y="5344427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7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ORGANIZATIONAL DESIGN: THE CORE ELEMENTS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AY 2018/2019</a:t>
            </a:r>
          </a:p>
        </p:txBody>
      </p:sp>
    </p:spTree>
    <p:extLst>
      <p:ext uri="{BB962C8B-B14F-4D97-AF65-F5344CB8AC3E}">
        <p14:creationId xmlns:p14="http://schemas.microsoft.com/office/powerpoint/2010/main" val="2036244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Strategic </a:t>
            </a:r>
            <a:r>
              <a:rPr lang="it-IT" b="1" dirty="0" err="1">
                <a:solidFill>
                  <a:srgbClr val="FF0000"/>
                </a:solidFill>
              </a:rPr>
              <a:t>Apex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30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People </a:t>
            </a:r>
            <a:r>
              <a:rPr lang="it-IT" sz="2400" dirty="0" err="1">
                <a:solidFill>
                  <a:schemeClr val="tx1"/>
                </a:solidFill>
              </a:rPr>
              <a:t>who</a:t>
            </a:r>
            <a:r>
              <a:rPr lang="it-IT" sz="2400" dirty="0">
                <a:solidFill>
                  <a:schemeClr val="tx1"/>
                </a:solidFill>
              </a:rPr>
              <a:t> are in </a:t>
            </a:r>
            <a:r>
              <a:rPr lang="it-IT" sz="2400" dirty="0" err="1">
                <a:solidFill>
                  <a:schemeClr val="tx1"/>
                </a:solidFill>
              </a:rPr>
              <a:t>charge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monitoring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whole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organization</a:t>
            </a:r>
            <a:r>
              <a:rPr lang="it-IT" sz="2400" dirty="0">
                <a:solidFill>
                  <a:schemeClr val="tx1"/>
                </a:solidFill>
              </a:rPr>
              <a:t> and </a:t>
            </a:r>
            <a:r>
              <a:rPr lang="it-IT" sz="2400" dirty="0" err="1">
                <a:solidFill>
                  <a:schemeClr val="tx1"/>
                </a:solidFill>
              </a:rPr>
              <a:t>who</a:t>
            </a:r>
            <a:r>
              <a:rPr lang="it-IT" sz="2400" dirty="0">
                <a:solidFill>
                  <a:schemeClr val="tx1"/>
                </a:solidFill>
              </a:rPr>
              <a:t> are </a:t>
            </a:r>
            <a:r>
              <a:rPr lang="it-IT" sz="2400" dirty="0" err="1">
                <a:solidFill>
                  <a:schemeClr val="tx1"/>
                </a:solidFill>
              </a:rPr>
              <a:t>responsibile</a:t>
            </a:r>
            <a:r>
              <a:rPr lang="it-IT" sz="2400" dirty="0">
                <a:solidFill>
                  <a:schemeClr val="tx1"/>
                </a:solidFill>
              </a:rPr>
              <a:t> for </a:t>
            </a:r>
            <a:r>
              <a:rPr lang="it-IT" sz="2400" dirty="0" err="1">
                <a:solidFill>
                  <a:schemeClr val="tx1"/>
                </a:solidFill>
              </a:rPr>
              <a:t>its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results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Principal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functions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Direct </a:t>
            </a:r>
            <a:r>
              <a:rPr lang="it-IT" sz="2400" dirty="0" err="1">
                <a:solidFill>
                  <a:schemeClr val="tx1"/>
                </a:solidFill>
              </a:rPr>
              <a:t>supervision</a:t>
            </a:r>
            <a:endParaRPr lang="it-IT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Managing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organizational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boundaries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Strategy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definition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They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represent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organizational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vision</a:t>
            </a:r>
            <a:r>
              <a:rPr lang="it-IT" sz="2400" dirty="0">
                <a:solidFill>
                  <a:schemeClr val="tx1"/>
                </a:solidFill>
              </a:rPr>
              <a:t> and </a:t>
            </a:r>
          </a:p>
          <a:p>
            <a:pPr algn="just"/>
            <a:r>
              <a:rPr lang="it-IT" sz="2400" dirty="0" err="1">
                <a:solidFill>
                  <a:schemeClr val="tx1"/>
                </a:solidFill>
              </a:rPr>
              <a:t>mission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Low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repetitiveness</a:t>
            </a:r>
            <a:r>
              <a:rPr lang="it-IT" sz="2400" dirty="0">
                <a:solidFill>
                  <a:schemeClr val="tx1"/>
                </a:solidFill>
              </a:rPr>
              <a:t>, </a:t>
            </a:r>
            <a:r>
              <a:rPr lang="it-IT" sz="2400" dirty="0" err="1">
                <a:solidFill>
                  <a:schemeClr val="tx1"/>
                </a:solidFill>
              </a:rPr>
              <a:t>complex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decision</a:t>
            </a:r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making, low </a:t>
            </a:r>
            <a:r>
              <a:rPr lang="it-IT" sz="2400" dirty="0" err="1">
                <a:solidFill>
                  <a:schemeClr val="tx1"/>
                </a:solidFill>
              </a:rPr>
              <a:t>standardization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Mutual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adjustment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among</a:t>
            </a:r>
            <a:r>
              <a:rPr lang="it-IT" sz="2400" dirty="0">
                <a:solidFill>
                  <a:schemeClr val="tx1"/>
                </a:solidFill>
              </a:rPr>
              <a:t> managers</a:t>
            </a: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941267" y="2118578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0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Middle line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31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Middle management and </a:t>
            </a:r>
            <a:r>
              <a:rPr lang="it-IT" sz="2400" dirty="0" err="1">
                <a:solidFill>
                  <a:schemeClr val="tx1"/>
                </a:solidFill>
              </a:rPr>
              <a:t>they</a:t>
            </a:r>
            <a:r>
              <a:rPr lang="it-IT" sz="2400" dirty="0">
                <a:solidFill>
                  <a:schemeClr val="tx1"/>
                </a:solidFill>
              </a:rPr>
              <a:t> are </a:t>
            </a:r>
            <a:r>
              <a:rPr lang="it-IT" sz="2400" dirty="0" err="1">
                <a:solidFill>
                  <a:schemeClr val="tx1"/>
                </a:solidFill>
              </a:rPr>
              <a:t>responsible</a:t>
            </a:r>
            <a:r>
              <a:rPr lang="it-IT" sz="2400" dirty="0">
                <a:solidFill>
                  <a:schemeClr val="tx1"/>
                </a:solidFill>
              </a:rPr>
              <a:t> for the </a:t>
            </a:r>
            <a:r>
              <a:rPr lang="it-IT" sz="2400" dirty="0" err="1">
                <a:solidFill>
                  <a:schemeClr val="tx1"/>
                </a:solidFill>
              </a:rPr>
              <a:t>activities</a:t>
            </a:r>
            <a:r>
              <a:rPr lang="it-IT" sz="2400" dirty="0">
                <a:solidFill>
                  <a:schemeClr val="tx1"/>
                </a:solidFill>
              </a:rPr>
              <a:t> of the </a:t>
            </a:r>
            <a:r>
              <a:rPr lang="it-IT" sz="2400" dirty="0" err="1">
                <a:solidFill>
                  <a:schemeClr val="tx1"/>
                </a:solidFill>
              </a:rPr>
              <a:t>operating</a:t>
            </a:r>
            <a:r>
              <a:rPr lang="it-IT" sz="2400" dirty="0">
                <a:solidFill>
                  <a:schemeClr val="tx1"/>
                </a:solidFill>
              </a:rPr>
              <a:t> core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Principal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functions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Collect</a:t>
            </a:r>
            <a:r>
              <a:rPr lang="it-IT" sz="2400" dirty="0">
                <a:solidFill>
                  <a:schemeClr val="tx1"/>
                </a:solidFill>
              </a:rPr>
              <a:t> performance information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Provide</a:t>
            </a:r>
            <a:r>
              <a:rPr lang="it-IT" sz="2400" dirty="0">
                <a:solidFill>
                  <a:schemeClr val="tx1"/>
                </a:solidFill>
              </a:rPr>
              <a:t> performance information to the </a:t>
            </a:r>
          </a:p>
          <a:p>
            <a:pPr lvl="1" algn="just"/>
            <a:r>
              <a:rPr lang="it-IT" sz="2400" dirty="0">
                <a:solidFill>
                  <a:schemeClr val="tx1"/>
                </a:solidFill>
              </a:rPr>
              <a:t>     </a:t>
            </a:r>
            <a:r>
              <a:rPr lang="it-IT" sz="2400" dirty="0" err="1">
                <a:solidFill>
                  <a:schemeClr val="tx1"/>
                </a:solidFill>
              </a:rPr>
              <a:t>strategic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apex</a:t>
            </a:r>
            <a:endParaRPr lang="it-IT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Internal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boundaries</a:t>
            </a:r>
            <a:r>
              <a:rPr lang="it-IT" sz="2400" dirty="0">
                <a:solidFill>
                  <a:schemeClr val="tx1"/>
                </a:solidFill>
              </a:rPr>
              <a:t> management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Define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internal</a:t>
            </a:r>
            <a:r>
              <a:rPr lang="it-IT" sz="2400" dirty="0">
                <a:solidFill>
                  <a:schemeClr val="tx1"/>
                </a:solidFill>
              </a:rPr>
              <a:t> strategy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Direct </a:t>
            </a:r>
            <a:r>
              <a:rPr lang="it-IT" sz="2400" dirty="0" err="1">
                <a:solidFill>
                  <a:schemeClr val="tx1"/>
                </a:solidFill>
              </a:rPr>
              <a:t>supervision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913240" y="4359502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4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Technostructure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32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Analysts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who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define</a:t>
            </a:r>
            <a:r>
              <a:rPr lang="it-IT" sz="2400" dirty="0">
                <a:solidFill>
                  <a:schemeClr val="tx1"/>
                </a:solidFill>
              </a:rPr>
              <a:t> «rules» for the </a:t>
            </a:r>
            <a:r>
              <a:rPr lang="it-IT" sz="2400" dirty="0" err="1">
                <a:solidFill>
                  <a:schemeClr val="tx1"/>
                </a:solidFill>
              </a:rPr>
              <a:t>others</a:t>
            </a:r>
            <a:r>
              <a:rPr lang="it-IT" sz="2400" dirty="0">
                <a:solidFill>
                  <a:schemeClr val="tx1"/>
                </a:solidFill>
              </a:rPr>
              <a:t>’ activities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Principal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functions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To design and </a:t>
            </a:r>
            <a:r>
              <a:rPr lang="it-IT" sz="2400" dirty="0" err="1">
                <a:solidFill>
                  <a:schemeClr val="tx1"/>
                </a:solidFill>
              </a:rPr>
              <a:t>plan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others</a:t>
            </a:r>
            <a:r>
              <a:rPr lang="it-IT" sz="2400" dirty="0">
                <a:solidFill>
                  <a:schemeClr val="tx1"/>
                </a:solidFill>
              </a:rPr>
              <a:t>’ work </a:t>
            </a:r>
          </a:p>
          <a:p>
            <a:pPr lvl="1" algn="just"/>
            <a:r>
              <a:rPr lang="it-IT" sz="2400" dirty="0">
                <a:solidFill>
                  <a:schemeClr val="tx1"/>
                </a:solidFill>
              </a:rPr>
              <a:t>     </a:t>
            </a:r>
            <a:r>
              <a:rPr lang="it-IT" sz="2400" dirty="0" err="1">
                <a:solidFill>
                  <a:schemeClr val="tx1"/>
                </a:solidFill>
              </a:rPr>
              <a:t>processes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Three </a:t>
            </a:r>
            <a:r>
              <a:rPr lang="it-IT" sz="2400" dirty="0" err="1">
                <a:solidFill>
                  <a:schemeClr val="tx1"/>
                </a:solidFill>
              </a:rPr>
              <a:t>categories</a:t>
            </a:r>
            <a:endParaRPr lang="it-IT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Work </a:t>
            </a:r>
            <a:r>
              <a:rPr lang="it-IT" sz="2400" dirty="0" err="1">
                <a:solidFill>
                  <a:schemeClr val="tx1"/>
                </a:solidFill>
              </a:rPr>
              <a:t>analysists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dirty="0" err="1">
                <a:solidFill>
                  <a:schemeClr val="tx1"/>
                </a:solidFill>
              </a:rPr>
              <a:t>std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process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Audit and control </a:t>
            </a:r>
            <a:r>
              <a:rPr lang="it-IT" sz="2400" dirty="0" err="1">
                <a:solidFill>
                  <a:schemeClr val="tx1"/>
                </a:solidFill>
              </a:rPr>
              <a:t>analysists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dirty="0" err="1">
                <a:solidFill>
                  <a:schemeClr val="tx1"/>
                </a:solidFill>
              </a:rPr>
              <a:t>std</a:t>
            </a:r>
            <a:r>
              <a:rPr lang="it-IT" sz="2400" dirty="0">
                <a:solidFill>
                  <a:schemeClr val="tx1"/>
                </a:solidFill>
              </a:rPr>
              <a:t> of output)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Human </a:t>
            </a:r>
            <a:r>
              <a:rPr lang="it-IT" sz="2400" dirty="0" err="1">
                <a:solidFill>
                  <a:schemeClr val="tx1"/>
                </a:solidFill>
              </a:rPr>
              <a:t>Resources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analysts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dirty="0" err="1">
                <a:solidFill>
                  <a:schemeClr val="tx1"/>
                </a:solidFill>
              </a:rPr>
              <a:t>std</a:t>
            </a:r>
            <a:r>
              <a:rPr lang="it-IT" sz="2400" dirty="0">
                <a:solidFill>
                  <a:schemeClr val="tx1"/>
                </a:solidFill>
              </a:rPr>
              <a:t> of input)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6684135" y="3728437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Support</a:t>
            </a:r>
            <a:r>
              <a:rPr lang="it-IT" b="1" dirty="0">
                <a:solidFill>
                  <a:srgbClr val="FF0000"/>
                </a:solidFill>
              </a:rPr>
              <a:t> Staff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33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Provision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support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services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Provision</a:t>
            </a:r>
            <a:r>
              <a:rPr lang="it-IT" sz="2400" dirty="0">
                <a:solidFill>
                  <a:schemeClr val="tx1"/>
                </a:solidFill>
              </a:rPr>
              <a:t> of SPECIFIC </a:t>
            </a:r>
            <a:r>
              <a:rPr lang="it-IT" sz="2400" dirty="0" err="1">
                <a:solidFill>
                  <a:schemeClr val="tx1"/>
                </a:solidFill>
              </a:rPr>
              <a:t>functions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without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defining</a:t>
            </a:r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     </a:t>
            </a:r>
            <a:r>
              <a:rPr lang="it-IT" sz="2400" dirty="0" err="1">
                <a:solidFill>
                  <a:schemeClr val="tx1"/>
                </a:solidFill>
              </a:rPr>
              <a:t>rules</a:t>
            </a:r>
            <a:r>
              <a:rPr lang="it-IT" sz="2400" dirty="0">
                <a:solidFill>
                  <a:schemeClr val="tx1"/>
                </a:solidFill>
              </a:rPr>
              <a:t> for </a:t>
            </a:r>
            <a:r>
              <a:rPr lang="it-IT" sz="2400" dirty="0" err="1">
                <a:solidFill>
                  <a:schemeClr val="tx1"/>
                </a:solidFill>
              </a:rPr>
              <a:t>standardization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«small» </a:t>
            </a:r>
            <a:r>
              <a:rPr lang="it-IT" sz="2400" dirty="0" err="1">
                <a:solidFill>
                  <a:schemeClr val="tx1"/>
                </a:solidFill>
              </a:rPr>
              <a:t>organization</a:t>
            </a:r>
            <a:r>
              <a:rPr lang="it-IT" sz="2400" dirty="0">
                <a:solidFill>
                  <a:schemeClr val="tx1"/>
                </a:solidFill>
              </a:rPr>
              <a:t> with </a:t>
            </a:r>
            <a:r>
              <a:rPr lang="it-IT" sz="2400" dirty="0" err="1">
                <a:solidFill>
                  <a:schemeClr val="tx1"/>
                </a:solidFill>
              </a:rPr>
              <a:t>its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own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     </a:t>
            </a:r>
            <a:r>
              <a:rPr lang="it-IT" sz="2400" dirty="0" err="1">
                <a:solidFill>
                  <a:schemeClr val="tx1"/>
                </a:solidFill>
              </a:rPr>
              <a:t>operating</a:t>
            </a:r>
            <a:r>
              <a:rPr lang="it-IT" sz="2400" dirty="0">
                <a:solidFill>
                  <a:schemeClr val="tx1"/>
                </a:solidFill>
              </a:rPr>
              <a:t> core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9009845" y="3626596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9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The </a:t>
            </a:r>
            <a:r>
              <a:rPr lang="it-IT" b="1" dirty="0" err="1">
                <a:solidFill>
                  <a:srgbClr val="FF0000"/>
                </a:solidFill>
              </a:rPr>
              <a:t>functioning</a:t>
            </a:r>
            <a:r>
              <a:rPr lang="it-IT" b="1" dirty="0">
                <a:solidFill>
                  <a:srgbClr val="FF0000"/>
                </a:solidFill>
              </a:rPr>
              <a:t> of an </a:t>
            </a:r>
            <a:r>
              <a:rPr lang="it-IT" b="1" dirty="0" err="1">
                <a:solidFill>
                  <a:srgbClr val="FF0000"/>
                </a:solidFill>
              </a:rPr>
              <a:t>organization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34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5 </a:t>
            </a:r>
            <a:r>
              <a:rPr lang="it-IT" sz="2400" dirty="0" err="1">
                <a:solidFill>
                  <a:schemeClr val="tx1"/>
                </a:solidFill>
              </a:rPr>
              <a:t>perspectives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Flow of </a:t>
            </a:r>
            <a:r>
              <a:rPr lang="it-IT" sz="2400" dirty="0" err="1">
                <a:solidFill>
                  <a:schemeClr val="tx1"/>
                </a:solidFill>
              </a:rPr>
              <a:t>formal</a:t>
            </a:r>
            <a:r>
              <a:rPr lang="it-IT" sz="2400" dirty="0">
                <a:solidFill>
                  <a:schemeClr val="tx1"/>
                </a:solidFill>
              </a:rPr>
              <a:t> authority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Flow of </a:t>
            </a:r>
            <a:r>
              <a:rPr lang="it-IT" sz="2400" dirty="0" err="1">
                <a:solidFill>
                  <a:schemeClr val="tx1"/>
                </a:solidFill>
              </a:rPr>
              <a:t>defined</a:t>
            </a:r>
            <a:r>
              <a:rPr lang="it-IT" sz="2400" dirty="0">
                <a:solidFill>
                  <a:schemeClr val="tx1"/>
                </a:solidFill>
              </a:rPr>
              <a:t> and </a:t>
            </a:r>
            <a:r>
              <a:rPr lang="it-IT" sz="2400" dirty="0" err="1">
                <a:solidFill>
                  <a:schemeClr val="tx1"/>
                </a:solidFill>
              </a:rPr>
              <a:t>regulated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actvities</a:t>
            </a:r>
            <a:endParaRPr lang="it-IT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Flow of </a:t>
            </a:r>
            <a:r>
              <a:rPr lang="it-IT" sz="2400" dirty="0" err="1">
                <a:solidFill>
                  <a:schemeClr val="tx1"/>
                </a:solidFill>
              </a:rPr>
              <a:t>informal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communication</a:t>
            </a:r>
            <a:endParaRPr lang="it-IT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Work </a:t>
            </a:r>
            <a:r>
              <a:rPr lang="it-IT" sz="2400" dirty="0" err="1">
                <a:solidFill>
                  <a:schemeClr val="tx1"/>
                </a:solidFill>
              </a:rPr>
              <a:t>constellation</a:t>
            </a:r>
            <a:endParaRPr lang="it-IT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Ad hoc </a:t>
            </a:r>
            <a:r>
              <a:rPr lang="it-IT" sz="2400" dirty="0" err="1">
                <a:solidFill>
                  <a:schemeClr val="tx1"/>
                </a:solidFill>
              </a:rPr>
              <a:t>decision-making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process</a:t>
            </a:r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Flow of </a:t>
            </a:r>
            <a:r>
              <a:rPr lang="it-IT" b="1" dirty="0" err="1">
                <a:solidFill>
                  <a:srgbClr val="FF0000"/>
                </a:solidFill>
              </a:rPr>
              <a:t>formal</a:t>
            </a:r>
            <a:r>
              <a:rPr lang="it-IT" b="1" dirty="0">
                <a:solidFill>
                  <a:srgbClr val="FF0000"/>
                </a:solidFill>
              </a:rPr>
              <a:t> authority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35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6053071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organization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seen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as</a:t>
            </a:r>
            <a:r>
              <a:rPr lang="it-IT" sz="2400" dirty="0">
                <a:solidFill>
                  <a:schemeClr val="tx1"/>
                </a:solidFill>
              </a:rPr>
              <a:t> a </a:t>
            </a:r>
            <a:r>
              <a:rPr lang="it-IT" sz="2400" dirty="0" err="1">
                <a:solidFill>
                  <a:schemeClr val="tx1"/>
                </a:solidFill>
              </a:rPr>
              <a:t>system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formal</a:t>
            </a:r>
            <a:r>
              <a:rPr lang="it-IT" sz="2400" dirty="0">
                <a:solidFill>
                  <a:schemeClr val="tx1"/>
                </a:solidFill>
              </a:rPr>
              <a:t> authority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It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represented</a:t>
            </a:r>
            <a:r>
              <a:rPr lang="it-IT" sz="2400" dirty="0">
                <a:solidFill>
                  <a:schemeClr val="tx1"/>
                </a:solidFill>
              </a:rPr>
              <a:t> by the </a:t>
            </a:r>
            <a:r>
              <a:rPr lang="it-IT" sz="2400" dirty="0" err="1">
                <a:solidFill>
                  <a:schemeClr val="tx1"/>
                </a:solidFill>
              </a:rPr>
              <a:t>organizational</a:t>
            </a:r>
            <a:r>
              <a:rPr lang="it-IT" sz="2400" dirty="0">
                <a:solidFill>
                  <a:schemeClr val="tx1"/>
                </a:solidFill>
              </a:rPr>
              <a:t> chart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It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does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not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represent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informal</a:t>
            </a:r>
            <a:r>
              <a:rPr lang="it-IT" sz="2400" dirty="0">
                <a:solidFill>
                  <a:schemeClr val="tx1"/>
                </a:solidFill>
              </a:rPr>
              <a:t> flow of </a:t>
            </a:r>
            <a:r>
              <a:rPr lang="it-IT" sz="2400" dirty="0" err="1">
                <a:solidFill>
                  <a:schemeClr val="tx1"/>
                </a:solidFill>
              </a:rPr>
              <a:t>power</a:t>
            </a:r>
            <a:r>
              <a:rPr lang="it-IT" sz="2400" dirty="0">
                <a:solidFill>
                  <a:schemeClr val="tx1"/>
                </a:solidFill>
              </a:rPr>
              <a:t> and </a:t>
            </a:r>
            <a:r>
              <a:rPr lang="it-IT" sz="2400" dirty="0" err="1">
                <a:solidFill>
                  <a:schemeClr val="tx1"/>
                </a:solidFill>
              </a:rPr>
              <a:t>communication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organizational</a:t>
            </a:r>
            <a:r>
              <a:rPr lang="it-IT" sz="2400" dirty="0">
                <a:solidFill>
                  <a:schemeClr val="tx1"/>
                </a:solidFill>
              </a:rPr>
              <a:t> chart </a:t>
            </a:r>
            <a:r>
              <a:rPr lang="it-IT" sz="2400" dirty="0" err="1">
                <a:solidFill>
                  <a:schemeClr val="tx1"/>
                </a:solidFill>
              </a:rPr>
              <a:t>represent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division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labour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Which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working</a:t>
            </a:r>
            <a:r>
              <a:rPr lang="it-IT" sz="2400" dirty="0">
                <a:solidFill>
                  <a:schemeClr val="tx1"/>
                </a:solidFill>
              </a:rPr>
              <a:t>/</a:t>
            </a:r>
            <a:r>
              <a:rPr lang="it-IT" sz="2400" dirty="0" err="1">
                <a:solidFill>
                  <a:schemeClr val="tx1"/>
                </a:solidFill>
              </a:rPr>
              <a:t>individual</a:t>
            </a:r>
            <a:r>
              <a:rPr lang="it-IT" sz="2400" dirty="0">
                <a:solidFill>
                  <a:schemeClr val="tx1"/>
                </a:solidFill>
              </a:rPr>
              <a:t> positions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How </a:t>
            </a:r>
            <a:r>
              <a:rPr lang="it-IT" sz="2400" dirty="0" err="1">
                <a:solidFill>
                  <a:schemeClr val="tx1"/>
                </a:solidFill>
              </a:rPr>
              <a:t>these</a:t>
            </a:r>
            <a:r>
              <a:rPr lang="it-IT" sz="2400" dirty="0">
                <a:solidFill>
                  <a:schemeClr val="tx1"/>
                </a:solidFill>
              </a:rPr>
              <a:t> positions are </a:t>
            </a:r>
            <a:r>
              <a:rPr lang="it-IT" sz="2400" dirty="0" err="1">
                <a:solidFill>
                  <a:schemeClr val="tx1"/>
                </a:solidFill>
              </a:rPr>
              <a:t>grouped</a:t>
            </a:r>
            <a:r>
              <a:rPr lang="it-IT" sz="2400" dirty="0">
                <a:solidFill>
                  <a:schemeClr val="tx1"/>
                </a:solidFill>
              </a:rPr>
              <a:t> to </a:t>
            </a:r>
            <a:r>
              <a:rPr lang="it-IT" sz="2400" dirty="0" err="1">
                <a:solidFill>
                  <a:schemeClr val="tx1"/>
                </a:solidFill>
              </a:rPr>
              <a:t>form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organizational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units</a:t>
            </a:r>
            <a:endParaRPr lang="it-IT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formal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power</a:t>
            </a:r>
            <a:r>
              <a:rPr lang="it-IT" sz="2400" dirty="0">
                <a:solidFill>
                  <a:schemeClr val="tx1"/>
                </a:solidFill>
              </a:rPr>
              <a:t> over </a:t>
            </a:r>
            <a:r>
              <a:rPr lang="it-IT" sz="2400" dirty="0" err="1">
                <a:solidFill>
                  <a:schemeClr val="tx1"/>
                </a:solidFill>
              </a:rPr>
              <a:t>organizational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units</a:t>
            </a:r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19" y="1554211"/>
            <a:ext cx="5296689" cy="47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Flow of </a:t>
            </a:r>
            <a:r>
              <a:rPr lang="it-IT" b="1" dirty="0" err="1">
                <a:solidFill>
                  <a:srgbClr val="FF0000"/>
                </a:solidFill>
              </a:rPr>
              <a:t>regulated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activities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36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6053071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organization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seen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as</a:t>
            </a:r>
            <a:r>
              <a:rPr lang="it-IT" sz="2400" dirty="0">
                <a:solidFill>
                  <a:schemeClr val="tx1"/>
                </a:solidFill>
              </a:rPr>
              <a:t> a set of </a:t>
            </a:r>
            <a:r>
              <a:rPr lang="it-IT" sz="2400" dirty="0" err="1">
                <a:solidFill>
                  <a:schemeClr val="tx1"/>
                </a:solidFill>
              </a:rPr>
              <a:t>rules</a:t>
            </a:r>
            <a:r>
              <a:rPr lang="it-IT" sz="2400" dirty="0">
                <a:solidFill>
                  <a:schemeClr val="tx1"/>
                </a:solidFill>
              </a:rPr>
              <a:t> to monitor the </a:t>
            </a:r>
            <a:r>
              <a:rPr lang="it-IT" sz="2400" dirty="0" err="1">
                <a:solidFill>
                  <a:schemeClr val="tx1"/>
                </a:solidFill>
              </a:rPr>
              <a:t>operating</a:t>
            </a:r>
            <a:r>
              <a:rPr lang="it-IT" sz="2400" dirty="0">
                <a:solidFill>
                  <a:schemeClr val="tx1"/>
                </a:solidFill>
              </a:rPr>
              <a:t> core and to </a:t>
            </a:r>
            <a:r>
              <a:rPr lang="it-IT" sz="2400" dirty="0" err="1">
                <a:solidFill>
                  <a:schemeClr val="tx1"/>
                </a:solidFill>
              </a:rPr>
              <a:t>provide</a:t>
            </a:r>
            <a:r>
              <a:rPr lang="it-IT" sz="2400" dirty="0">
                <a:solidFill>
                  <a:schemeClr val="tx1"/>
                </a:solidFill>
              </a:rPr>
              <a:t> performance information to the </a:t>
            </a:r>
            <a:r>
              <a:rPr lang="it-IT" sz="2400" dirty="0" err="1">
                <a:solidFill>
                  <a:schemeClr val="tx1"/>
                </a:solidFill>
              </a:rPr>
              <a:t>strategic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apex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Focus on: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>
                <a:solidFill>
                  <a:schemeClr val="tx1"/>
                </a:solidFill>
              </a:rPr>
              <a:t>Standardization</a:t>
            </a:r>
            <a:endParaRPr lang="it-IT" sz="2400" dirty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>
                <a:solidFill>
                  <a:schemeClr val="tx1"/>
                </a:solidFill>
              </a:rPr>
              <a:t>Direct </a:t>
            </a:r>
            <a:r>
              <a:rPr lang="it-IT" sz="2400" dirty="0" err="1">
                <a:solidFill>
                  <a:schemeClr val="tx1"/>
                </a:solidFill>
              </a:rPr>
              <a:t>supervision</a:t>
            </a:r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7" y="1645000"/>
            <a:ext cx="4659693" cy="4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Flow of </a:t>
            </a:r>
            <a:r>
              <a:rPr lang="it-IT" b="1" dirty="0" err="1">
                <a:solidFill>
                  <a:srgbClr val="FF0000"/>
                </a:solidFill>
              </a:rPr>
              <a:t>informal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communication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37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6053071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Representation</a:t>
            </a:r>
            <a:r>
              <a:rPr lang="it-IT" sz="2400" dirty="0">
                <a:solidFill>
                  <a:schemeClr val="tx1"/>
                </a:solidFill>
              </a:rPr>
              <a:t> of the </a:t>
            </a:r>
            <a:r>
              <a:rPr lang="it-IT" sz="2400" dirty="0" err="1">
                <a:solidFill>
                  <a:schemeClr val="tx1"/>
                </a:solidFill>
              </a:rPr>
              <a:t>real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system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communication</a:t>
            </a:r>
            <a:r>
              <a:rPr lang="it-IT" sz="2400" dirty="0">
                <a:solidFill>
                  <a:schemeClr val="tx1"/>
                </a:solidFill>
              </a:rPr>
              <a:t> and </a:t>
            </a:r>
            <a:r>
              <a:rPr lang="it-IT" sz="2400" dirty="0" err="1">
                <a:solidFill>
                  <a:schemeClr val="tx1"/>
                </a:solidFill>
              </a:rPr>
              <a:t>power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within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organization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It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highlights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existence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informal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communication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flows</a:t>
            </a:r>
            <a:r>
              <a:rPr lang="it-IT" sz="2400" dirty="0">
                <a:solidFill>
                  <a:schemeClr val="tx1"/>
                </a:solidFill>
              </a:rPr>
              <a:t> and «non-</a:t>
            </a:r>
            <a:r>
              <a:rPr lang="it-IT" sz="2400" dirty="0" err="1">
                <a:solidFill>
                  <a:schemeClr val="tx1"/>
                </a:solidFill>
              </a:rPr>
              <a:t>official</a:t>
            </a:r>
            <a:r>
              <a:rPr lang="it-IT" sz="2400" dirty="0">
                <a:solidFill>
                  <a:schemeClr val="tx1"/>
                </a:solidFill>
              </a:rPr>
              <a:t>» </a:t>
            </a:r>
            <a:r>
              <a:rPr lang="it-IT" sz="2400" dirty="0" err="1">
                <a:solidFill>
                  <a:schemeClr val="tx1"/>
                </a:solidFill>
              </a:rPr>
              <a:t>decision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making</a:t>
            </a:r>
            <a:r>
              <a:rPr lang="it-IT" sz="2400" dirty="0">
                <a:solidFill>
                  <a:schemeClr val="tx1"/>
                </a:solidFill>
              </a:rPr>
              <a:t> centres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Focus of </a:t>
            </a:r>
            <a:r>
              <a:rPr lang="it-IT" sz="2400" dirty="0" err="1">
                <a:solidFill>
                  <a:schemeClr val="tx1"/>
                </a:solidFill>
              </a:rPr>
              <a:t>mutual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adjustement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98" y="1612166"/>
            <a:ext cx="5158705" cy="4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Work </a:t>
            </a:r>
            <a:r>
              <a:rPr lang="it-IT" b="1" dirty="0" err="1">
                <a:solidFill>
                  <a:srgbClr val="FF0000"/>
                </a:solidFill>
              </a:rPr>
              <a:t>constellation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38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740395"/>
            <a:ext cx="6053071" cy="2947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«Work </a:t>
            </a:r>
            <a:r>
              <a:rPr lang="it-IT" sz="2400" dirty="0" err="1">
                <a:solidFill>
                  <a:schemeClr val="tx1"/>
                </a:solidFill>
              </a:rPr>
              <a:t>constellation</a:t>
            </a:r>
            <a:r>
              <a:rPr lang="it-IT" sz="2400" dirty="0">
                <a:solidFill>
                  <a:schemeClr val="tx1"/>
                </a:solidFill>
              </a:rPr>
              <a:t>» </a:t>
            </a:r>
            <a:r>
              <a:rPr lang="it-IT" sz="2400" dirty="0" err="1">
                <a:solidFill>
                  <a:schemeClr val="tx1"/>
                </a:solidFill>
              </a:rPr>
              <a:t>refers</a:t>
            </a:r>
            <a:r>
              <a:rPr lang="it-IT" sz="2400" dirty="0">
                <a:solidFill>
                  <a:schemeClr val="tx1"/>
                </a:solidFill>
              </a:rPr>
              <a:t> to the </a:t>
            </a:r>
            <a:r>
              <a:rPr lang="it-IT" sz="2400" dirty="0" err="1">
                <a:solidFill>
                  <a:schemeClr val="tx1"/>
                </a:solidFill>
              </a:rPr>
              <a:t>creation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groups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people</a:t>
            </a:r>
            <a:r>
              <a:rPr lang="it-IT" sz="2400" dirty="0">
                <a:solidFill>
                  <a:schemeClr val="tx1"/>
                </a:solidFill>
              </a:rPr>
              <a:t> for </a:t>
            </a:r>
            <a:r>
              <a:rPr lang="it-IT" sz="2400" dirty="0" err="1">
                <a:solidFill>
                  <a:schemeClr val="tx1"/>
                </a:solidFill>
              </a:rPr>
              <a:t>specific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activities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Specific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decisions</a:t>
            </a:r>
            <a:r>
              <a:rPr lang="it-IT" sz="2400" dirty="0">
                <a:solidFill>
                  <a:schemeClr val="tx1"/>
                </a:solidFill>
              </a:rPr>
              <a:t> are </a:t>
            </a:r>
            <a:r>
              <a:rPr lang="it-IT" sz="2400" dirty="0" err="1">
                <a:solidFill>
                  <a:schemeClr val="tx1"/>
                </a:solidFill>
              </a:rPr>
              <a:t>taken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according</a:t>
            </a:r>
            <a:r>
              <a:rPr lang="it-IT" sz="2400" dirty="0">
                <a:solidFill>
                  <a:schemeClr val="tx1"/>
                </a:solidFill>
              </a:rPr>
              <a:t> to the </a:t>
            </a:r>
            <a:r>
              <a:rPr lang="it-IT" sz="2400" dirty="0" err="1">
                <a:solidFill>
                  <a:schemeClr val="tx1"/>
                </a:solidFill>
              </a:rPr>
              <a:t>gerarchical</a:t>
            </a:r>
            <a:r>
              <a:rPr lang="it-IT" sz="2400" dirty="0">
                <a:solidFill>
                  <a:schemeClr val="tx1"/>
                </a:solidFill>
              </a:rPr>
              <a:t> position of the </a:t>
            </a:r>
            <a:r>
              <a:rPr lang="it-IT" sz="2400" dirty="0" err="1">
                <a:solidFill>
                  <a:schemeClr val="tx1"/>
                </a:solidFill>
              </a:rPr>
              <a:t>constellation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1988602"/>
            <a:ext cx="5333125" cy="42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Ad hoc </a:t>
            </a:r>
            <a:r>
              <a:rPr lang="it-IT" b="1" dirty="0" err="1">
                <a:solidFill>
                  <a:srgbClr val="FF0000"/>
                </a:solidFill>
              </a:rPr>
              <a:t>decision-making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power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39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02276" y="2075246"/>
            <a:ext cx="6053071" cy="1479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organization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seen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as</a:t>
            </a:r>
            <a:r>
              <a:rPr lang="it-IT" sz="2400" dirty="0">
                <a:solidFill>
                  <a:schemeClr val="tx1"/>
                </a:solidFill>
              </a:rPr>
              <a:t> a set of </a:t>
            </a:r>
            <a:r>
              <a:rPr lang="it-IT" sz="2400" dirty="0" err="1">
                <a:solidFill>
                  <a:schemeClr val="tx1"/>
                </a:solidFill>
              </a:rPr>
              <a:t>specific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decision-making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process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7" y="1777262"/>
            <a:ext cx="5283271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Agenda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Organization: some </a:t>
            </a:r>
            <a:r>
              <a:rPr lang="it-IT" dirty="0" err="1"/>
              <a:t>definitions</a:t>
            </a:r>
            <a:endParaRPr lang="it-IT" dirty="0"/>
          </a:p>
          <a:p>
            <a:r>
              <a:rPr lang="it-IT" dirty="0"/>
              <a:t>Organizational dimensions</a:t>
            </a:r>
          </a:p>
          <a:p>
            <a:r>
              <a:rPr lang="it-IT" dirty="0"/>
              <a:t>How to design an organization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510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How do organizations really work?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751B123-ECD0-4B58-8863-A186CF5279B8}" type="slidenum">
              <a:rPr lang="it-IT" smtClean="0"/>
              <a:t>40</a:t>
            </a:fld>
            <a:endParaRPr lang="it-IT"/>
          </a:p>
        </p:txBody>
      </p:sp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8F28ED39-2EB9-4236-9A01-327BF73F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4" y="969603"/>
            <a:ext cx="6949973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0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The </a:t>
            </a:r>
            <a:r>
              <a:rPr lang="it-IT" b="1" dirty="0" err="1">
                <a:solidFill>
                  <a:srgbClr val="FF0000"/>
                </a:solidFill>
              </a:rPr>
              <a:t>parameters</a:t>
            </a:r>
            <a:r>
              <a:rPr lang="it-IT" b="1" dirty="0">
                <a:solidFill>
                  <a:srgbClr val="FF0000"/>
                </a:solidFill>
              </a:rPr>
              <a:t> of </a:t>
            </a:r>
            <a:r>
              <a:rPr lang="it-IT" b="1" dirty="0" err="1">
                <a:solidFill>
                  <a:srgbClr val="FF0000"/>
                </a:solidFill>
              </a:rPr>
              <a:t>organizational</a:t>
            </a:r>
            <a:r>
              <a:rPr lang="it-IT" b="1" dirty="0">
                <a:solidFill>
                  <a:srgbClr val="FF0000"/>
                </a:solidFill>
              </a:rPr>
              <a:t> design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41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Diagramma 5"/>
          <p:cNvGraphicFramePr/>
          <p:nvPr>
            <p:extLst/>
          </p:nvPr>
        </p:nvGraphicFramePr>
        <p:xfrm>
          <a:off x="2112134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26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Exercise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42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err="1">
                <a:solidFill>
                  <a:schemeClr val="tx1"/>
                </a:solidFill>
              </a:rPr>
              <a:t>Identify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five</a:t>
            </a:r>
            <a:r>
              <a:rPr lang="it-IT" sz="2400" dirty="0">
                <a:solidFill>
                  <a:schemeClr val="tx1"/>
                </a:solidFill>
              </a:rPr>
              <a:t> parts of the </a:t>
            </a:r>
            <a:r>
              <a:rPr lang="it-IT" sz="2400" dirty="0" err="1">
                <a:solidFill>
                  <a:schemeClr val="tx1"/>
                </a:solidFill>
              </a:rPr>
              <a:t>organization</a:t>
            </a:r>
            <a:r>
              <a:rPr lang="it-IT" sz="2400" dirty="0">
                <a:solidFill>
                  <a:schemeClr val="tx1"/>
                </a:solidFill>
              </a:rPr>
              <a:t> in the case of </a:t>
            </a:r>
            <a:r>
              <a:rPr lang="it-IT" sz="2400" dirty="0" err="1">
                <a:solidFill>
                  <a:schemeClr val="tx1"/>
                </a:solidFill>
              </a:rPr>
              <a:t>Liuc</a:t>
            </a:r>
            <a:r>
              <a:rPr lang="it-IT" sz="2400" dirty="0">
                <a:solidFill>
                  <a:schemeClr val="tx1"/>
                </a:solidFill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37049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000438" y="802955"/>
            <a:ext cx="6071643" cy="1454051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Why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organization</a:t>
            </a:r>
            <a:r>
              <a:rPr lang="it-IT" b="1" dirty="0">
                <a:solidFill>
                  <a:srgbClr val="FF0000"/>
                </a:solidFill>
              </a:rPr>
              <a:t> theory?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0CFCE8-E642-4017-AB90-22ACE4FA4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3600" dirty="0" err="1">
                <a:solidFill>
                  <a:srgbClr val="000000"/>
                </a:solidFill>
              </a:rPr>
              <a:t>Why</a:t>
            </a:r>
            <a:r>
              <a:rPr lang="it-IT" sz="3600" dirty="0">
                <a:solidFill>
                  <a:srgbClr val="000000"/>
                </a:solidFill>
              </a:rPr>
              <a:t> do </a:t>
            </a:r>
            <a:r>
              <a:rPr lang="it-IT" sz="3600" dirty="0" err="1">
                <a:solidFill>
                  <a:srgbClr val="000000"/>
                </a:solidFill>
              </a:rPr>
              <a:t>we</a:t>
            </a:r>
            <a:r>
              <a:rPr lang="it-IT" sz="3600" dirty="0">
                <a:solidFill>
                  <a:srgbClr val="000000"/>
                </a:solidFill>
              </a:rPr>
              <a:t> study </a:t>
            </a:r>
            <a:r>
              <a:rPr lang="it-IT" sz="3600" dirty="0" err="1">
                <a:solidFill>
                  <a:srgbClr val="000000"/>
                </a:solidFill>
              </a:rPr>
              <a:t>organization</a:t>
            </a:r>
            <a:r>
              <a:rPr lang="it-IT" sz="3600" dirty="0">
                <a:solidFill>
                  <a:srgbClr val="000000"/>
                </a:solidFill>
              </a:rPr>
              <a:t> theory?</a:t>
            </a:r>
          </a:p>
          <a:p>
            <a:pPr marL="0" indent="0">
              <a:buNone/>
            </a:pP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51B123-ECD0-4B58-8863-A186CF5279B8}" type="slidenum">
              <a:rPr lang="it-IT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it-IT" sz="1100">
              <a:solidFill>
                <a:srgbClr val="898989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44BDA5-8187-4D13-8E5C-11D2AABF0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Why to study organization theory?</a:t>
            </a:r>
          </a:p>
          <a:p>
            <a:pPr marL="0" indent="0" algn="ctr">
              <a:buNone/>
            </a:pPr>
            <a:endParaRPr lang="it-IT" dirty="0"/>
          </a:p>
          <a:p>
            <a:pPr algn="ctr"/>
            <a:r>
              <a:rPr lang="it-IT" dirty="0"/>
              <a:t>It helps us understanding why a company can die or survive</a:t>
            </a:r>
          </a:p>
          <a:p>
            <a:pPr algn="ctr"/>
            <a:r>
              <a:rPr lang="it-IT" dirty="0"/>
              <a:t>It help us understanding what happened in the past as well well as what might happen in the future</a:t>
            </a:r>
          </a:p>
          <a:p>
            <a:pPr algn="ctr"/>
            <a:r>
              <a:rPr lang="it-IT" dirty="0"/>
              <a:t>It gives us guidelines on how to manage organizations more effectively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6</a:t>
            </a:fld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Why organization theory?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E9B9D4-58A5-4DE7-A8D9-0EF28BC76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Defining organization (1/2)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Organizations</a:t>
            </a:r>
            <a:r>
              <a:rPr lang="it-IT" dirty="0"/>
              <a:t> are</a:t>
            </a:r>
          </a:p>
          <a:p>
            <a:pPr marL="0" indent="0" algn="ctr">
              <a:buNone/>
            </a:pPr>
            <a:r>
              <a:rPr lang="it-IT" b="1" dirty="0"/>
              <a:t>Social </a:t>
            </a:r>
            <a:r>
              <a:rPr lang="it-IT" b="1" dirty="0" err="1"/>
              <a:t>entities</a:t>
            </a:r>
            <a:r>
              <a:rPr lang="it-IT" b="1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b="1" dirty="0" err="1"/>
              <a:t>goals</a:t>
            </a:r>
            <a:r>
              <a:rPr lang="it-IT" b="1" dirty="0"/>
              <a:t> </a:t>
            </a:r>
            <a:r>
              <a:rPr lang="it-IT" b="1" dirty="0" err="1"/>
              <a:t>directed</a:t>
            </a:r>
            <a:r>
              <a:rPr lang="it-IT" b="1" dirty="0"/>
              <a:t> </a:t>
            </a:r>
            <a:r>
              <a:rPr lang="it-IT" dirty="0"/>
              <a:t>and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b="1" dirty="0" err="1"/>
              <a:t>designed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deliberated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and </a:t>
            </a:r>
            <a:r>
              <a:rPr lang="it-IT" dirty="0" err="1"/>
              <a:t>coordinated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and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b="1" dirty="0" err="1"/>
              <a:t>linked</a:t>
            </a:r>
            <a:r>
              <a:rPr lang="it-IT" b="1" dirty="0"/>
              <a:t> to the </a:t>
            </a:r>
            <a:r>
              <a:rPr lang="it-IT" b="1" dirty="0" err="1"/>
              <a:t>external</a:t>
            </a:r>
            <a:r>
              <a:rPr lang="it-IT" b="1" dirty="0"/>
              <a:t> </a:t>
            </a:r>
            <a:r>
              <a:rPr lang="it-IT" b="1" dirty="0" err="1"/>
              <a:t>environment</a:t>
            </a:r>
            <a:endParaRPr lang="it-IT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4" y="4309302"/>
            <a:ext cx="3391460" cy="20470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41" y="3581249"/>
            <a:ext cx="3588748" cy="18744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70" y="5523197"/>
            <a:ext cx="3296357" cy="1307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76" y="388923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Defining organization (2/2)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Social entitites</a:t>
            </a:r>
            <a:r>
              <a:rPr lang="it-IT" dirty="0"/>
              <a:t>, because organizations are made up of people and their mutual relationships;</a:t>
            </a:r>
          </a:p>
          <a:p>
            <a:r>
              <a:rPr lang="it-IT" b="1" dirty="0"/>
              <a:t>Goal-directed</a:t>
            </a:r>
            <a:r>
              <a:rPr lang="it-IT" dirty="0"/>
              <a:t>, because organizations have a mission and goals to be achieved</a:t>
            </a:r>
          </a:p>
          <a:p>
            <a:r>
              <a:rPr lang="it-IT" b="1" dirty="0"/>
              <a:t>Designed</a:t>
            </a:r>
            <a:r>
              <a:rPr lang="it-IT" dirty="0"/>
              <a:t>, because managers organize resourses with the purpose of achieving goals</a:t>
            </a:r>
          </a:p>
          <a:p>
            <a:r>
              <a:rPr lang="it-IT" b="1" dirty="0"/>
              <a:t>Linked to the external enviroment</a:t>
            </a:r>
            <a:r>
              <a:rPr lang="it-IT" dirty="0"/>
              <a:t>, beacuse organizations do not exist in isolation, but they interact with the external enviroment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B7FCC7-68AD-45FB-977C-B653064E6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Organizational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Organizational dimensions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Structural dimension                         </a:t>
            </a:r>
            <a:r>
              <a:rPr lang="it-IT" dirty="0" err="1"/>
              <a:t>Contextual</a:t>
            </a:r>
            <a:r>
              <a:rPr lang="it-IT" dirty="0"/>
              <a:t> </a:t>
            </a:r>
            <a:r>
              <a:rPr lang="it-IT" dirty="0" err="1"/>
              <a:t>dimension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9</a:t>
            </a:fld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67991" y="2265218"/>
            <a:ext cx="2265218" cy="1049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2265218"/>
            <a:ext cx="2556164" cy="935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58636" y="4384964"/>
            <a:ext cx="3834246" cy="904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i.e. The internal characteristics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53691" y="3730336"/>
            <a:ext cx="0" cy="561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724900" y="3823855"/>
            <a:ext cx="0" cy="561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07777" y="4376954"/>
            <a:ext cx="3834246" cy="904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i.e. Characteristics of the whole organization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600A0A7-CD45-4011-B089-03DA8FA44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44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Office PowerPoint</Application>
  <PresentationFormat>Widescreen</PresentationFormat>
  <Paragraphs>317</Paragraphs>
  <Slides>42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Tema di Office</vt:lpstr>
      <vt:lpstr>ORGANIZATIONAL STRUCTURES</vt:lpstr>
      <vt:lpstr>Course structure (1/3)</vt:lpstr>
      <vt:lpstr>ORGANIZATIONAL DESIGN: THE CORE ELEMENTS</vt:lpstr>
      <vt:lpstr>Agenda</vt:lpstr>
      <vt:lpstr>Why organization theory?</vt:lpstr>
      <vt:lpstr>Why organization theory?</vt:lpstr>
      <vt:lpstr>Defining organization (1/2)</vt:lpstr>
      <vt:lpstr>Defining organization (2/2)</vt:lpstr>
      <vt:lpstr>Organizational dimensions</vt:lpstr>
      <vt:lpstr>Structural dimensions</vt:lpstr>
      <vt:lpstr>Contextual dimensions</vt:lpstr>
      <vt:lpstr>Miss Raku and her pottery laboratory (1/2)</vt:lpstr>
      <vt:lpstr>Miss Raku and her pottery laboratory (2/2)</vt:lpstr>
      <vt:lpstr>How to design an organization? (1/2)</vt:lpstr>
      <vt:lpstr>How to design an organization? (2/2)</vt:lpstr>
      <vt:lpstr>COORDINATION MECHANISMS</vt:lpstr>
      <vt:lpstr>Coordination mechanisms (1/2)</vt:lpstr>
      <vt:lpstr>Coordination mechanisms (2/2)</vt:lpstr>
      <vt:lpstr>Mutual adjustment (1/2)</vt:lpstr>
      <vt:lpstr>Mutual adjustment (1/2)</vt:lpstr>
      <vt:lpstr>Direct supervision (1/2)</vt:lpstr>
      <vt:lpstr>Direct supervision (2/2)</vt:lpstr>
      <vt:lpstr>Standardization (1/2)</vt:lpstr>
      <vt:lpstr>Standardization (2/2)</vt:lpstr>
      <vt:lpstr>Summary</vt:lpstr>
      <vt:lpstr>THE FIVE PARTS OF AN ORGANIZATION</vt:lpstr>
      <vt:lpstr>The five parts of an organization (1/2)</vt:lpstr>
      <vt:lpstr>The five parts of an organization (2/2)</vt:lpstr>
      <vt:lpstr>Operating core</vt:lpstr>
      <vt:lpstr>Strategic Apex</vt:lpstr>
      <vt:lpstr>Middle line</vt:lpstr>
      <vt:lpstr>Technostructure</vt:lpstr>
      <vt:lpstr>Support Staff</vt:lpstr>
      <vt:lpstr>The functioning of an organization</vt:lpstr>
      <vt:lpstr>Flow of formal authority</vt:lpstr>
      <vt:lpstr>Flow of regulated activities</vt:lpstr>
      <vt:lpstr>Flow of informal communication</vt:lpstr>
      <vt:lpstr>Work constellation</vt:lpstr>
      <vt:lpstr>Ad hoc decision-making power</vt:lpstr>
      <vt:lpstr>How do organizations really work?</vt:lpstr>
      <vt:lpstr>The parameters of organizational design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STRUCTURES</dc:title>
  <dc:creator>Martina Dal Molin</dc:creator>
  <cp:lastModifiedBy>Martina Dal Molin</cp:lastModifiedBy>
  <cp:revision>1</cp:revision>
  <dcterms:created xsi:type="dcterms:W3CDTF">2019-04-02T09:52:04Z</dcterms:created>
  <dcterms:modified xsi:type="dcterms:W3CDTF">2019-04-02T09:54:45Z</dcterms:modified>
</cp:coreProperties>
</file>