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1" r:id="rId3"/>
    <p:sldId id="262" r:id="rId4"/>
    <p:sldId id="291" r:id="rId5"/>
    <p:sldId id="263" r:id="rId6"/>
    <p:sldId id="312" r:id="rId7"/>
    <p:sldId id="308" r:id="rId8"/>
    <p:sldId id="292" r:id="rId9"/>
    <p:sldId id="293" r:id="rId10"/>
    <p:sldId id="294" r:id="rId11"/>
    <p:sldId id="265" r:id="rId12"/>
    <p:sldId id="295" r:id="rId13"/>
    <p:sldId id="296" r:id="rId14"/>
    <p:sldId id="297" r:id="rId15"/>
    <p:sldId id="298" r:id="rId16"/>
    <p:sldId id="299" r:id="rId17"/>
    <p:sldId id="300" r:id="rId18"/>
    <p:sldId id="309" r:id="rId19"/>
    <p:sldId id="302" r:id="rId20"/>
    <p:sldId id="303" r:id="rId21"/>
    <p:sldId id="304" r:id="rId22"/>
    <p:sldId id="307" r:id="rId23"/>
    <p:sldId id="306" r:id="rId24"/>
    <p:sldId id="311"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510" autoAdjust="0"/>
  </p:normalViewPr>
  <p:slideViewPr>
    <p:cSldViewPr snapToGrid="0">
      <p:cViewPr varScale="1">
        <p:scale>
          <a:sx n="57" d="100"/>
          <a:sy n="57" d="100"/>
        </p:scale>
        <p:origin x="103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216A0E-9699-4F27-8199-03F3DC0A21B3}" type="doc">
      <dgm:prSet loTypeId="urn:microsoft.com/office/officeart/2005/8/layout/venn2" loCatId="relationship" qsTypeId="urn:microsoft.com/office/officeart/2005/8/quickstyle/3d4" qsCatId="3D" csTypeId="urn:microsoft.com/office/officeart/2005/8/colors/colorful5" csCatId="colorful" phldr="1"/>
      <dgm:spPr/>
      <dgm:t>
        <a:bodyPr/>
        <a:lstStyle/>
        <a:p>
          <a:endParaRPr lang="it-IT"/>
        </a:p>
      </dgm:t>
    </dgm:pt>
    <dgm:pt modelId="{0DE2170F-9014-48DD-AAF3-9C9735568D41}">
      <dgm:prSet phldrT="[Testo]" custT="1"/>
      <dgm:spPr/>
      <dgm:t>
        <a:bodyPr/>
        <a:lstStyle/>
        <a:p>
          <a:r>
            <a:rPr lang="it-IT" sz="2000" dirty="0" err="1">
              <a:solidFill>
                <a:schemeClr val="tx1"/>
              </a:solidFill>
            </a:rPr>
            <a:t>Decision-making</a:t>
          </a:r>
          <a:r>
            <a:rPr lang="it-IT" sz="2000" dirty="0">
              <a:solidFill>
                <a:schemeClr val="tx1"/>
              </a:solidFill>
            </a:rPr>
            <a:t> </a:t>
          </a:r>
          <a:r>
            <a:rPr lang="it-IT" sz="2000" dirty="0" err="1">
              <a:solidFill>
                <a:schemeClr val="tx1"/>
              </a:solidFill>
            </a:rPr>
            <a:t>system</a:t>
          </a:r>
          <a:endParaRPr lang="it-IT" sz="2000" dirty="0">
            <a:solidFill>
              <a:schemeClr val="tx1"/>
            </a:solidFill>
          </a:endParaRPr>
        </a:p>
      </dgm:t>
    </dgm:pt>
    <dgm:pt modelId="{C6BA982D-674D-4EFC-A4BF-662843C0F5B4}" type="parTrans" cxnId="{1CE7C9CA-3DC2-4845-830E-A1DA3A3AA424}">
      <dgm:prSet/>
      <dgm:spPr/>
      <dgm:t>
        <a:bodyPr/>
        <a:lstStyle/>
        <a:p>
          <a:endParaRPr lang="it-IT"/>
        </a:p>
      </dgm:t>
    </dgm:pt>
    <dgm:pt modelId="{494A45EF-3807-485E-A21C-FB16E142BE1F}" type="sibTrans" cxnId="{1CE7C9CA-3DC2-4845-830E-A1DA3A3AA424}">
      <dgm:prSet/>
      <dgm:spPr/>
      <dgm:t>
        <a:bodyPr/>
        <a:lstStyle/>
        <a:p>
          <a:endParaRPr lang="it-IT"/>
        </a:p>
      </dgm:t>
    </dgm:pt>
    <dgm:pt modelId="{75DDDC05-B0F2-4FE2-B821-EA9F44C3CB00}">
      <dgm:prSet phldrT="[Testo]" custT="1"/>
      <dgm:spPr/>
      <dgm:t>
        <a:bodyPr/>
        <a:lstStyle/>
        <a:p>
          <a:r>
            <a:rPr lang="it-IT" sz="2000" dirty="0">
              <a:solidFill>
                <a:schemeClr val="tx1"/>
              </a:solidFill>
            </a:rPr>
            <a:t>Side-</a:t>
          </a:r>
          <a:r>
            <a:rPr lang="it-IT" sz="2000" dirty="0" err="1">
              <a:solidFill>
                <a:schemeClr val="tx1"/>
              </a:solidFill>
            </a:rPr>
            <a:t>markers</a:t>
          </a:r>
          <a:r>
            <a:rPr lang="it-IT" sz="2000" dirty="0">
              <a:solidFill>
                <a:schemeClr val="tx1"/>
              </a:solidFill>
            </a:rPr>
            <a:t> connection</a:t>
          </a:r>
        </a:p>
      </dgm:t>
    </dgm:pt>
    <dgm:pt modelId="{5CE20BF8-29F6-4DFD-9897-92F8F6F21EF2}" type="parTrans" cxnId="{3FD93E69-29D6-461C-A746-44DF203604B6}">
      <dgm:prSet/>
      <dgm:spPr/>
      <dgm:t>
        <a:bodyPr/>
        <a:lstStyle/>
        <a:p>
          <a:endParaRPr lang="it-IT"/>
        </a:p>
      </dgm:t>
    </dgm:pt>
    <dgm:pt modelId="{7908EB74-A2DD-44C2-8F26-5F9A02FB421E}" type="sibTrans" cxnId="{3FD93E69-29D6-461C-A746-44DF203604B6}">
      <dgm:prSet/>
      <dgm:spPr/>
      <dgm:t>
        <a:bodyPr/>
        <a:lstStyle/>
        <a:p>
          <a:endParaRPr lang="it-IT"/>
        </a:p>
      </dgm:t>
    </dgm:pt>
    <dgm:pt modelId="{C67A47D0-67E9-4430-9111-508014C441F3}">
      <dgm:prSet phldrT="[Testo]" custT="1"/>
      <dgm:spPr/>
      <dgm:t>
        <a:bodyPr/>
        <a:lstStyle/>
        <a:p>
          <a:r>
            <a:rPr lang="it-IT" sz="2000" dirty="0">
              <a:solidFill>
                <a:schemeClr val="tx1"/>
              </a:solidFill>
            </a:rPr>
            <a:t>Macro-</a:t>
          </a:r>
          <a:r>
            <a:rPr lang="it-IT" sz="2000" dirty="0" err="1">
              <a:solidFill>
                <a:schemeClr val="tx1"/>
              </a:solidFill>
            </a:rPr>
            <a:t>structure</a:t>
          </a:r>
          <a:endParaRPr lang="it-IT" sz="2000" dirty="0">
            <a:solidFill>
              <a:schemeClr val="tx1"/>
            </a:solidFill>
          </a:endParaRPr>
        </a:p>
      </dgm:t>
    </dgm:pt>
    <dgm:pt modelId="{493D0843-3B3A-4E95-AE5D-16A785CEF2B2}" type="parTrans" cxnId="{781CC8F4-5390-400D-B755-6F875C548672}">
      <dgm:prSet/>
      <dgm:spPr/>
      <dgm:t>
        <a:bodyPr/>
        <a:lstStyle/>
        <a:p>
          <a:endParaRPr lang="it-IT"/>
        </a:p>
      </dgm:t>
    </dgm:pt>
    <dgm:pt modelId="{DDB4DD94-9937-4BC9-9629-D8EAB3799ABF}" type="sibTrans" cxnId="{781CC8F4-5390-400D-B755-6F875C548672}">
      <dgm:prSet/>
      <dgm:spPr/>
      <dgm:t>
        <a:bodyPr/>
        <a:lstStyle/>
        <a:p>
          <a:endParaRPr lang="it-IT"/>
        </a:p>
      </dgm:t>
    </dgm:pt>
    <dgm:pt modelId="{28AB0436-936B-4FBE-87DA-9459FBA0A279}">
      <dgm:prSet phldrT="[Testo]" custT="1"/>
      <dgm:spPr/>
      <dgm:t>
        <a:bodyPr/>
        <a:lstStyle/>
        <a:p>
          <a:r>
            <a:rPr lang="it-IT" sz="2000" dirty="0" err="1">
              <a:solidFill>
                <a:schemeClr val="tx1"/>
              </a:solidFill>
            </a:rPr>
            <a:t>Individual</a:t>
          </a:r>
          <a:r>
            <a:rPr lang="it-IT" sz="2000" dirty="0">
              <a:solidFill>
                <a:schemeClr val="tx1"/>
              </a:solidFill>
            </a:rPr>
            <a:t> position</a:t>
          </a:r>
        </a:p>
      </dgm:t>
    </dgm:pt>
    <dgm:pt modelId="{02386A07-7CBE-46BE-BAB0-63BD715173C1}" type="parTrans" cxnId="{FDE4A1A6-C6A1-4BA6-A3E6-EBC9BC7699FF}">
      <dgm:prSet/>
      <dgm:spPr/>
      <dgm:t>
        <a:bodyPr/>
        <a:lstStyle/>
        <a:p>
          <a:endParaRPr lang="it-IT"/>
        </a:p>
      </dgm:t>
    </dgm:pt>
    <dgm:pt modelId="{6983A3B1-BC28-4356-B777-5B6FB77C2304}" type="sibTrans" cxnId="{FDE4A1A6-C6A1-4BA6-A3E6-EBC9BC7699FF}">
      <dgm:prSet/>
      <dgm:spPr/>
      <dgm:t>
        <a:bodyPr/>
        <a:lstStyle/>
        <a:p>
          <a:endParaRPr lang="it-IT"/>
        </a:p>
      </dgm:t>
    </dgm:pt>
    <dgm:pt modelId="{3E8AFA01-9FDF-4C61-8416-4309A82A1BD6}" type="pres">
      <dgm:prSet presAssocID="{41216A0E-9699-4F27-8199-03F3DC0A21B3}" presName="Name0" presStyleCnt="0">
        <dgm:presLayoutVars>
          <dgm:chMax val="7"/>
          <dgm:resizeHandles val="exact"/>
        </dgm:presLayoutVars>
      </dgm:prSet>
      <dgm:spPr/>
    </dgm:pt>
    <dgm:pt modelId="{574697C9-07B4-424F-9978-879CDE7355A6}" type="pres">
      <dgm:prSet presAssocID="{41216A0E-9699-4F27-8199-03F3DC0A21B3}" presName="comp1" presStyleCnt="0"/>
      <dgm:spPr/>
    </dgm:pt>
    <dgm:pt modelId="{99AF7275-C10A-4DC1-9A50-F9F5FE77FE9B}" type="pres">
      <dgm:prSet presAssocID="{41216A0E-9699-4F27-8199-03F3DC0A21B3}" presName="circle1" presStyleLbl="node1" presStyleIdx="0" presStyleCnt="4"/>
      <dgm:spPr/>
    </dgm:pt>
    <dgm:pt modelId="{4E6CB04C-6B91-4525-A9AA-A9B8B9DC4645}" type="pres">
      <dgm:prSet presAssocID="{41216A0E-9699-4F27-8199-03F3DC0A21B3}" presName="c1text" presStyleLbl="node1" presStyleIdx="0" presStyleCnt="4">
        <dgm:presLayoutVars>
          <dgm:bulletEnabled val="1"/>
        </dgm:presLayoutVars>
      </dgm:prSet>
      <dgm:spPr/>
    </dgm:pt>
    <dgm:pt modelId="{1799A6B3-264E-4438-8E4D-B1AA05284688}" type="pres">
      <dgm:prSet presAssocID="{41216A0E-9699-4F27-8199-03F3DC0A21B3}" presName="comp2" presStyleCnt="0"/>
      <dgm:spPr/>
    </dgm:pt>
    <dgm:pt modelId="{3E87E464-2414-415F-A3E5-A9EE9440867A}" type="pres">
      <dgm:prSet presAssocID="{41216A0E-9699-4F27-8199-03F3DC0A21B3}" presName="circle2" presStyleLbl="node1" presStyleIdx="1" presStyleCnt="4"/>
      <dgm:spPr/>
    </dgm:pt>
    <dgm:pt modelId="{84A85911-2F99-44BB-BEA6-5CAFD3181E72}" type="pres">
      <dgm:prSet presAssocID="{41216A0E-9699-4F27-8199-03F3DC0A21B3}" presName="c2text" presStyleLbl="node1" presStyleIdx="1" presStyleCnt="4">
        <dgm:presLayoutVars>
          <dgm:bulletEnabled val="1"/>
        </dgm:presLayoutVars>
      </dgm:prSet>
      <dgm:spPr/>
    </dgm:pt>
    <dgm:pt modelId="{694D8A9D-19E9-444B-8E4A-A4ED0A91B72A}" type="pres">
      <dgm:prSet presAssocID="{41216A0E-9699-4F27-8199-03F3DC0A21B3}" presName="comp3" presStyleCnt="0"/>
      <dgm:spPr/>
    </dgm:pt>
    <dgm:pt modelId="{74452B45-05B7-4929-A856-8CEB580E9255}" type="pres">
      <dgm:prSet presAssocID="{41216A0E-9699-4F27-8199-03F3DC0A21B3}" presName="circle3" presStyleLbl="node1" presStyleIdx="2" presStyleCnt="4"/>
      <dgm:spPr/>
    </dgm:pt>
    <dgm:pt modelId="{E41322AB-D5D3-4478-B477-983D8F231096}" type="pres">
      <dgm:prSet presAssocID="{41216A0E-9699-4F27-8199-03F3DC0A21B3}" presName="c3text" presStyleLbl="node1" presStyleIdx="2" presStyleCnt="4">
        <dgm:presLayoutVars>
          <dgm:bulletEnabled val="1"/>
        </dgm:presLayoutVars>
      </dgm:prSet>
      <dgm:spPr/>
    </dgm:pt>
    <dgm:pt modelId="{59E35E66-F294-4489-9F8A-14F3FCD41B65}" type="pres">
      <dgm:prSet presAssocID="{41216A0E-9699-4F27-8199-03F3DC0A21B3}" presName="comp4" presStyleCnt="0"/>
      <dgm:spPr/>
    </dgm:pt>
    <dgm:pt modelId="{1EF00A91-A44E-4DD6-9D15-D6E4AF41AEE3}" type="pres">
      <dgm:prSet presAssocID="{41216A0E-9699-4F27-8199-03F3DC0A21B3}" presName="circle4" presStyleLbl="node1" presStyleIdx="3" presStyleCnt="4"/>
      <dgm:spPr/>
    </dgm:pt>
    <dgm:pt modelId="{07C5131D-6E66-44D1-A161-72148F6C4ABB}" type="pres">
      <dgm:prSet presAssocID="{41216A0E-9699-4F27-8199-03F3DC0A21B3}" presName="c4text" presStyleLbl="node1" presStyleIdx="3" presStyleCnt="4">
        <dgm:presLayoutVars>
          <dgm:bulletEnabled val="1"/>
        </dgm:presLayoutVars>
      </dgm:prSet>
      <dgm:spPr/>
    </dgm:pt>
  </dgm:ptLst>
  <dgm:cxnLst>
    <dgm:cxn modelId="{BC9D2311-B7C2-4022-837D-311698CF65E0}" type="presOf" srcId="{28AB0436-936B-4FBE-87DA-9459FBA0A279}" destId="{07C5131D-6E66-44D1-A161-72148F6C4ABB}" srcOrd="1" destOrd="0" presId="urn:microsoft.com/office/officeart/2005/8/layout/venn2"/>
    <dgm:cxn modelId="{331D9E26-43D4-4C4C-A1C9-86CB6ABD99F8}" type="presOf" srcId="{C67A47D0-67E9-4430-9111-508014C441F3}" destId="{E41322AB-D5D3-4478-B477-983D8F231096}" srcOrd="1" destOrd="0" presId="urn:microsoft.com/office/officeart/2005/8/layout/venn2"/>
    <dgm:cxn modelId="{A6FD115B-5B15-45AF-9A58-D9B8CA916ED1}" type="presOf" srcId="{28AB0436-936B-4FBE-87DA-9459FBA0A279}" destId="{1EF00A91-A44E-4DD6-9D15-D6E4AF41AEE3}" srcOrd="0" destOrd="0" presId="urn:microsoft.com/office/officeart/2005/8/layout/venn2"/>
    <dgm:cxn modelId="{E2D13C42-D4D1-4BE5-B0CB-8D313DD5D3D8}" type="presOf" srcId="{75DDDC05-B0F2-4FE2-B821-EA9F44C3CB00}" destId="{3E87E464-2414-415F-A3E5-A9EE9440867A}" srcOrd="0" destOrd="0" presId="urn:microsoft.com/office/officeart/2005/8/layout/venn2"/>
    <dgm:cxn modelId="{3FD93E69-29D6-461C-A746-44DF203604B6}" srcId="{41216A0E-9699-4F27-8199-03F3DC0A21B3}" destId="{75DDDC05-B0F2-4FE2-B821-EA9F44C3CB00}" srcOrd="1" destOrd="0" parTransId="{5CE20BF8-29F6-4DFD-9897-92F8F6F21EF2}" sibTransId="{7908EB74-A2DD-44C2-8F26-5F9A02FB421E}"/>
    <dgm:cxn modelId="{4E336284-8198-40D6-83B1-ADE95A549D82}" type="presOf" srcId="{0DE2170F-9014-48DD-AAF3-9C9735568D41}" destId="{99AF7275-C10A-4DC1-9A50-F9F5FE77FE9B}" srcOrd="0" destOrd="0" presId="urn:microsoft.com/office/officeart/2005/8/layout/venn2"/>
    <dgm:cxn modelId="{FDE4A1A6-C6A1-4BA6-A3E6-EBC9BC7699FF}" srcId="{41216A0E-9699-4F27-8199-03F3DC0A21B3}" destId="{28AB0436-936B-4FBE-87DA-9459FBA0A279}" srcOrd="3" destOrd="0" parTransId="{02386A07-7CBE-46BE-BAB0-63BD715173C1}" sibTransId="{6983A3B1-BC28-4356-B777-5B6FB77C2304}"/>
    <dgm:cxn modelId="{2F5BDFC0-FCD5-4860-8D6C-9A8E8F6B6E80}" type="presOf" srcId="{C67A47D0-67E9-4430-9111-508014C441F3}" destId="{74452B45-05B7-4929-A856-8CEB580E9255}" srcOrd="0" destOrd="0" presId="urn:microsoft.com/office/officeart/2005/8/layout/venn2"/>
    <dgm:cxn modelId="{BCF2FAC0-3C87-4D4B-817A-7AE204B5736A}" type="presOf" srcId="{75DDDC05-B0F2-4FE2-B821-EA9F44C3CB00}" destId="{84A85911-2F99-44BB-BEA6-5CAFD3181E72}" srcOrd="1" destOrd="0" presId="urn:microsoft.com/office/officeart/2005/8/layout/venn2"/>
    <dgm:cxn modelId="{1CE7C9CA-3DC2-4845-830E-A1DA3A3AA424}" srcId="{41216A0E-9699-4F27-8199-03F3DC0A21B3}" destId="{0DE2170F-9014-48DD-AAF3-9C9735568D41}" srcOrd="0" destOrd="0" parTransId="{C6BA982D-674D-4EFC-A4BF-662843C0F5B4}" sibTransId="{494A45EF-3807-485E-A21C-FB16E142BE1F}"/>
    <dgm:cxn modelId="{B90D00EA-BBA9-4705-8F02-8BADA27BB9FA}" type="presOf" srcId="{41216A0E-9699-4F27-8199-03F3DC0A21B3}" destId="{3E8AFA01-9FDF-4C61-8416-4309A82A1BD6}" srcOrd="0" destOrd="0" presId="urn:microsoft.com/office/officeart/2005/8/layout/venn2"/>
    <dgm:cxn modelId="{148076F0-1CAB-410D-BA61-60A0EABA0416}" type="presOf" srcId="{0DE2170F-9014-48DD-AAF3-9C9735568D41}" destId="{4E6CB04C-6B91-4525-A9AA-A9B8B9DC4645}" srcOrd="1" destOrd="0" presId="urn:microsoft.com/office/officeart/2005/8/layout/venn2"/>
    <dgm:cxn modelId="{781CC8F4-5390-400D-B755-6F875C548672}" srcId="{41216A0E-9699-4F27-8199-03F3DC0A21B3}" destId="{C67A47D0-67E9-4430-9111-508014C441F3}" srcOrd="2" destOrd="0" parTransId="{493D0843-3B3A-4E95-AE5D-16A785CEF2B2}" sibTransId="{DDB4DD94-9937-4BC9-9629-D8EAB3799ABF}"/>
    <dgm:cxn modelId="{96B671E4-C283-4376-A9B0-43FCF049CD31}" type="presParOf" srcId="{3E8AFA01-9FDF-4C61-8416-4309A82A1BD6}" destId="{574697C9-07B4-424F-9978-879CDE7355A6}" srcOrd="0" destOrd="0" presId="urn:microsoft.com/office/officeart/2005/8/layout/venn2"/>
    <dgm:cxn modelId="{816042F0-89C0-4AFA-B86F-28AFB6584E2A}" type="presParOf" srcId="{574697C9-07B4-424F-9978-879CDE7355A6}" destId="{99AF7275-C10A-4DC1-9A50-F9F5FE77FE9B}" srcOrd="0" destOrd="0" presId="urn:microsoft.com/office/officeart/2005/8/layout/venn2"/>
    <dgm:cxn modelId="{E1FC4E79-560F-41D0-96CA-EB6FDB23D5AE}" type="presParOf" srcId="{574697C9-07B4-424F-9978-879CDE7355A6}" destId="{4E6CB04C-6B91-4525-A9AA-A9B8B9DC4645}" srcOrd="1" destOrd="0" presId="urn:microsoft.com/office/officeart/2005/8/layout/venn2"/>
    <dgm:cxn modelId="{401FA852-11A5-4CED-9CCB-1D2341FDB563}" type="presParOf" srcId="{3E8AFA01-9FDF-4C61-8416-4309A82A1BD6}" destId="{1799A6B3-264E-4438-8E4D-B1AA05284688}" srcOrd="1" destOrd="0" presId="urn:microsoft.com/office/officeart/2005/8/layout/venn2"/>
    <dgm:cxn modelId="{61AEC81B-AF0D-443F-AC72-E0D730F388A4}" type="presParOf" srcId="{1799A6B3-264E-4438-8E4D-B1AA05284688}" destId="{3E87E464-2414-415F-A3E5-A9EE9440867A}" srcOrd="0" destOrd="0" presId="urn:microsoft.com/office/officeart/2005/8/layout/venn2"/>
    <dgm:cxn modelId="{C55BFB1E-CCAF-4E26-B687-6FE81A367F1C}" type="presParOf" srcId="{1799A6B3-264E-4438-8E4D-B1AA05284688}" destId="{84A85911-2F99-44BB-BEA6-5CAFD3181E72}" srcOrd="1" destOrd="0" presId="urn:microsoft.com/office/officeart/2005/8/layout/venn2"/>
    <dgm:cxn modelId="{EA662AA7-1E5A-4873-8889-075B9A292B15}" type="presParOf" srcId="{3E8AFA01-9FDF-4C61-8416-4309A82A1BD6}" destId="{694D8A9D-19E9-444B-8E4A-A4ED0A91B72A}" srcOrd="2" destOrd="0" presId="urn:microsoft.com/office/officeart/2005/8/layout/venn2"/>
    <dgm:cxn modelId="{B6E5CC7C-D6FC-4D97-86CA-D84ECB6E4E97}" type="presParOf" srcId="{694D8A9D-19E9-444B-8E4A-A4ED0A91B72A}" destId="{74452B45-05B7-4929-A856-8CEB580E9255}" srcOrd="0" destOrd="0" presId="urn:microsoft.com/office/officeart/2005/8/layout/venn2"/>
    <dgm:cxn modelId="{0A350575-3E27-4707-AA72-66190C69C2E9}" type="presParOf" srcId="{694D8A9D-19E9-444B-8E4A-A4ED0A91B72A}" destId="{E41322AB-D5D3-4478-B477-983D8F231096}" srcOrd="1" destOrd="0" presId="urn:microsoft.com/office/officeart/2005/8/layout/venn2"/>
    <dgm:cxn modelId="{737C986B-CBB2-4332-949B-85F1CDEE1494}" type="presParOf" srcId="{3E8AFA01-9FDF-4C61-8416-4309A82A1BD6}" destId="{59E35E66-F294-4489-9F8A-14F3FCD41B65}" srcOrd="3" destOrd="0" presId="urn:microsoft.com/office/officeart/2005/8/layout/venn2"/>
    <dgm:cxn modelId="{1D39ADDE-F978-4842-BF1D-82ABCA66FAD7}" type="presParOf" srcId="{59E35E66-F294-4489-9F8A-14F3FCD41B65}" destId="{1EF00A91-A44E-4DD6-9D15-D6E4AF41AEE3}" srcOrd="0" destOrd="0" presId="urn:microsoft.com/office/officeart/2005/8/layout/venn2"/>
    <dgm:cxn modelId="{0D28A76F-F7CF-4A77-B0A3-52EA0119516B}" type="presParOf" srcId="{59E35E66-F294-4489-9F8A-14F3FCD41B65}" destId="{07C5131D-6E66-44D1-A161-72148F6C4ABB}"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F7275-C10A-4DC1-9A50-F9F5FE77FE9B}">
      <dsp:nvSpPr>
        <dsp:cNvPr id="0" name=""/>
        <dsp:cNvSpPr/>
      </dsp:nvSpPr>
      <dsp:spPr>
        <a:xfrm>
          <a:off x="1354666" y="0"/>
          <a:ext cx="5418667" cy="5418667"/>
        </a:xfrm>
        <a:prstGeom prst="ellips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err="1">
              <a:solidFill>
                <a:schemeClr val="tx1"/>
              </a:solidFill>
            </a:rPr>
            <a:t>Decision-making</a:t>
          </a:r>
          <a:r>
            <a:rPr lang="it-IT" sz="2000" kern="1200" dirty="0">
              <a:solidFill>
                <a:schemeClr val="tx1"/>
              </a:solidFill>
            </a:rPr>
            <a:t> </a:t>
          </a:r>
          <a:r>
            <a:rPr lang="it-IT" sz="2000" kern="1200" dirty="0" err="1">
              <a:solidFill>
                <a:schemeClr val="tx1"/>
              </a:solidFill>
            </a:rPr>
            <a:t>system</a:t>
          </a:r>
          <a:endParaRPr lang="it-IT" sz="2000" kern="1200" dirty="0">
            <a:solidFill>
              <a:schemeClr val="tx1"/>
            </a:solidFill>
          </a:endParaRPr>
        </a:p>
      </dsp:txBody>
      <dsp:txXfrm>
        <a:off x="3306470" y="270933"/>
        <a:ext cx="1515059" cy="812800"/>
      </dsp:txXfrm>
    </dsp:sp>
    <dsp:sp modelId="{3E87E464-2414-415F-A3E5-A9EE9440867A}">
      <dsp:nvSpPr>
        <dsp:cNvPr id="0" name=""/>
        <dsp:cNvSpPr/>
      </dsp:nvSpPr>
      <dsp:spPr>
        <a:xfrm>
          <a:off x="1896533" y="1083733"/>
          <a:ext cx="4334933" cy="4334933"/>
        </a:xfrm>
        <a:prstGeom prst="ellipse">
          <a:avLst/>
        </a:prstGeom>
        <a:solidFill>
          <a:schemeClr val="accent5">
            <a:hueOff val="-2451115"/>
            <a:satOff val="-3409"/>
            <a:lumOff val="-130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chemeClr val="tx1"/>
              </a:solidFill>
            </a:rPr>
            <a:t>Side-</a:t>
          </a:r>
          <a:r>
            <a:rPr lang="it-IT" sz="2000" kern="1200" dirty="0" err="1">
              <a:solidFill>
                <a:schemeClr val="tx1"/>
              </a:solidFill>
            </a:rPr>
            <a:t>markers</a:t>
          </a:r>
          <a:r>
            <a:rPr lang="it-IT" sz="2000" kern="1200" dirty="0">
              <a:solidFill>
                <a:schemeClr val="tx1"/>
              </a:solidFill>
            </a:rPr>
            <a:t> connection</a:t>
          </a:r>
        </a:p>
      </dsp:txBody>
      <dsp:txXfrm>
        <a:off x="3306470" y="1343829"/>
        <a:ext cx="1515059" cy="780288"/>
      </dsp:txXfrm>
    </dsp:sp>
    <dsp:sp modelId="{74452B45-05B7-4929-A856-8CEB580E9255}">
      <dsp:nvSpPr>
        <dsp:cNvPr id="0" name=""/>
        <dsp:cNvSpPr/>
      </dsp:nvSpPr>
      <dsp:spPr>
        <a:xfrm>
          <a:off x="2438399" y="2167466"/>
          <a:ext cx="3251200" cy="3251200"/>
        </a:xfrm>
        <a:prstGeom prst="ellipse">
          <a:avLst/>
        </a:prstGeom>
        <a:solidFill>
          <a:schemeClr val="accent5">
            <a:hueOff val="-4902230"/>
            <a:satOff val="-6819"/>
            <a:lumOff val="-26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chemeClr val="tx1"/>
              </a:solidFill>
            </a:rPr>
            <a:t>Macro-</a:t>
          </a:r>
          <a:r>
            <a:rPr lang="it-IT" sz="2000" kern="1200" dirty="0" err="1">
              <a:solidFill>
                <a:schemeClr val="tx1"/>
              </a:solidFill>
            </a:rPr>
            <a:t>structure</a:t>
          </a:r>
          <a:endParaRPr lang="it-IT" sz="2000" kern="1200" dirty="0">
            <a:solidFill>
              <a:schemeClr val="tx1"/>
            </a:solidFill>
          </a:endParaRPr>
        </a:p>
      </dsp:txBody>
      <dsp:txXfrm>
        <a:off x="3306470" y="2411306"/>
        <a:ext cx="1515059" cy="731520"/>
      </dsp:txXfrm>
    </dsp:sp>
    <dsp:sp modelId="{1EF00A91-A44E-4DD6-9D15-D6E4AF41AEE3}">
      <dsp:nvSpPr>
        <dsp:cNvPr id="0" name=""/>
        <dsp:cNvSpPr/>
      </dsp:nvSpPr>
      <dsp:spPr>
        <a:xfrm>
          <a:off x="2980266" y="3251200"/>
          <a:ext cx="2167466" cy="2167466"/>
        </a:xfrm>
        <a:prstGeom prst="ellipse">
          <a:avLst/>
        </a:prstGeom>
        <a:solidFill>
          <a:schemeClr val="accent5">
            <a:hueOff val="-7353344"/>
            <a:satOff val="-10228"/>
            <a:lumOff val="-3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err="1">
              <a:solidFill>
                <a:schemeClr val="tx1"/>
              </a:solidFill>
            </a:rPr>
            <a:t>Individual</a:t>
          </a:r>
          <a:r>
            <a:rPr lang="it-IT" sz="2000" kern="1200" dirty="0">
              <a:solidFill>
                <a:schemeClr val="tx1"/>
              </a:solidFill>
            </a:rPr>
            <a:t> position</a:t>
          </a:r>
        </a:p>
      </dsp:txBody>
      <dsp:txXfrm>
        <a:off x="3297684" y="3793066"/>
        <a:ext cx="1532630" cy="108373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08/04/2019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3821371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405573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3208516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461028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1085145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433545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175572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964628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3222070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259593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46992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a:t>
            </a:fld>
            <a:endParaRPr lang="it-IT"/>
          </a:p>
        </p:txBody>
      </p:sp>
    </p:spTree>
    <p:extLst>
      <p:ext uri="{BB962C8B-B14F-4D97-AF65-F5344CB8AC3E}">
        <p14:creationId xmlns:p14="http://schemas.microsoft.com/office/powerpoint/2010/main" val="3090382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3323756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1092269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375426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213663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1428854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79215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109445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2448190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1211077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318616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08/04/2019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08/04/2019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08/04/2019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08/04/2019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solidFill>
                  <a:srgbClr val="FF0000"/>
                </a:solidFill>
              </a:rPr>
              <a:t>THE DESIGN OF INDIVIDUAL POSITIONS</a:t>
            </a: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7385"/>
            <a:ext cx="10515600" cy="1325563"/>
          </a:xfrm>
        </p:spPr>
        <p:txBody>
          <a:bodyPr/>
          <a:lstStyle/>
          <a:p>
            <a:r>
              <a:rPr lang="it-IT" b="1" dirty="0">
                <a:solidFill>
                  <a:srgbClr val="FF0000"/>
                </a:solidFill>
              </a:rPr>
              <a:t>The </a:t>
            </a:r>
            <a:r>
              <a:rPr lang="it-IT" b="1" dirty="0" err="1">
                <a:solidFill>
                  <a:srgbClr val="FF0000"/>
                </a:solidFill>
              </a:rPr>
              <a:t>parameters</a:t>
            </a:r>
            <a:r>
              <a:rPr lang="it-IT" b="1" dirty="0">
                <a:solidFill>
                  <a:srgbClr val="FF0000"/>
                </a:solidFill>
              </a:rPr>
              <a:t> of </a:t>
            </a:r>
            <a:r>
              <a:rPr lang="it-IT" b="1" dirty="0" err="1">
                <a:solidFill>
                  <a:srgbClr val="FF0000"/>
                </a:solidFill>
              </a:rPr>
              <a:t>organizational</a:t>
            </a:r>
            <a:r>
              <a:rPr lang="it-IT" b="1" dirty="0">
                <a:solidFill>
                  <a:srgbClr val="FF0000"/>
                </a:solidFill>
              </a:rPr>
              <a:t> design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738252"/>
            <a:ext cx="10515600" cy="4307464"/>
          </a:xfrm>
        </p:spPr>
        <p:txBody>
          <a:bodyPr>
            <a:normAutofit/>
          </a:bodyPr>
          <a:lstStyle/>
          <a:p>
            <a:pPr marL="0" indent="0">
              <a:buNone/>
            </a:pPr>
            <a:r>
              <a:rPr lang="it-IT" b="1" dirty="0" err="1"/>
              <a:t>Decision-making</a:t>
            </a:r>
            <a:r>
              <a:rPr lang="it-IT" b="1" dirty="0"/>
              <a:t> </a:t>
            </a:r>
            <a:r>
              <a:rPr lang="it-IT" b="1" dirty="0" err="1"/>
              <a:t>system</a:t>
            </a:r>
            <a:endParaRPr lang="it-IT" b="1" dirty="0"/>
          </a:p>
          <a:p>
            <a:r>
              <a:rPr lang="it-IT" sz="2400" dirty="0"/>
              <a:t>Vertical </a:t>
            </a:r>
            <a:r>
              <a:rPr lang="it-IT" sz="2400" dirty="0" err="1"/>
              <a:t>decentralization</a:t>
            </a:r>
            <a:endParaRPr lang="it-IT" sz="2400" u="sng" dirty="0"/>
          </a:p>
          <a:p>
            <a:pPr lvl="1">
              <a:buFont typeface="Calibri" panose="020F0502020204030204" pitchFamily="34" charset="0"/>
              <a:buChar char="–"/>
            </a:pPr>
            <a:r>
              <a:rPr lang="it-IT" i="1" dirty="0" err="1"/>
              <a:t>Division</a:t>
            </a:r>
            <a:r>
              <a:rPr lang="it-IT" i="1" dirty="0"/>
              <a:t> of </a:t>
            </a:r>
            <a:r>
              <a:rPr lang="it-IT" i="1" dirty="0" err="1"/>
              <a:t>labour</a:t>
            </a:r>
            <a:endParaRPr lang="it-IT" i="1" dirty="0"/>
          </a:p>
          <a:p>
            <a:pPr lvl="1">
              <a:buFont typeface="Calibri" panose="020F0502020204030204" pitchFamily="34" charset="0"/>
              <a:buChar char="–"/>
            </a:pPr>
            <a:r>
              <a:rPr lang="it-IT" i="1" dirty="0" err="1"/>
              <a:t>Formal</a:t>
            </a:r>
            <a:r>
              <a:rPr lang="it-IT" i="1" dirty="0"/>
              <a:t> authority, </a:t>
            </a:r>
            <a:r>
              <a:rPr lang="it-IT" i="1" dirty="0" err="1"/>
              <a:t>labour</a:t>
            </a:r>
            <a:r>
              <a:rPr lang="it-IT" i="1" dirty="0"/>
              <a:t> </a:t>
            </a:r>
            <a:r>
              <a:rPr lang="it-IT" i="1" dirty="0" err="1"/>
              <a:t>constellation</a:t>
            </a:r>
            <a:r>
              <a:rPr lang="it-IT" i="1" dirty="0"/>
              <a:t>, ad hoc </a:t>
            </a:r>
            <a:r>
              <a:rPr lang="it-IT" i="1" dirty="0" err="1"/>
              <a:t>decision-making</a:t>
            </a:r>
            <a:r>
              <a:rPr lang="it-IT" i="1" dirty="0"/>
              <a:t> </a:t>
            </a:r>
            <a:r>
              <a:rPr lang="it-IT" i="1" dirty="0" err="1"/>
              <a:t>processes</a:t>
            </a:r>
            <a:endParaRPr lang="it-IT" i="1" dirty="0"/>
          </a:p>
          <a:p>
            <a:r>
              <a:rPr lang="it-IT" sz="2400" dirty="0" err="1"/>
              <a:t>Horizontal</a:t>
            </a:r>
            <a:r>
              <a:rPr lang="it-IT" sz="2400" dirty="0"/>
              <a:t> </a:t>
            </a:r>
            <a:r>
              <a:rPr lang="it-IT" sz="2400" dirty="0" err="1"/>
              <a:t>decentralization</a:t>
            </a:r>
            <a:endParaRPr lang="it-IT" sz="2400" dirty="0"/>
          </a:p>
          <a:p>
            <a:pPr lvl="1">
              <a:buFont typeface="Calibri" panose="020F0502020204030204" pitchFamily="34" charset="0"/>
              <a:buChar char="–"/>
            </a:pPr>
            <a:r>
              <a:rPr lang="it-IT" i="1" dirty="0" err="1"/>
              <a:t>Division</a:t>
            </a:r>
            <a:r>
              <a:rPr lang="it-IT" i="1" dirty="0"/>
              <a:t> of </a:t>
            </a:r>
            <a:r>
              <a:rPr lang="it-IT" i="1" dirty="0" err="1"/>
              <a:t>labour</a:t>
            </a:r>
            <a:endParaRPr lang="it-IT" i="1" dirty="0"/>
          </a:p>
          <a:p>
            <a:pPr lvl="1">
              <a:buFont typeface="Calibri" panose="020F0502020204030204" pitchFamily="34" charset="0"/>
              <a:buChar char="–"/>
            </a:pPr>
            <a:r>
              <a:rPr lang="it-IT" i="1" dirty="0" err="1"/>
              <a:t>Informal</a:t>
            </a:r>
            <a:r>
              <a:rPr lang="it-IT" i="1" dirty="0"/>
              <a:t> </a:t>
            </a:r>
            <a:r>
              <a:rPr lang="it-IT" i="1" dirty="0" err="1"/>
              <a:t>communication</a:t>
            </a:r>
            <a:r>
              <a:rPr lang="it-IT" i="1" dirty="0"/>
              <a:t>, work </a:t>
            </a:r>
            <a:r>
              <a:rPr lang="it-IT" i="1" dirty="0" err="1"/>
              <a:t>constellation</a:t>
            </a:r>
            <a:r>
              <a:rPr lang="it-IT" i="1" dirty="0"/>
              <a:t>, ad hoc </a:t>
            </a:r>
            <a:r>
              <a:rPr lang="it-IT" i="1" dirty="0" err="1"/>
              <a:t>decision-makign</a:t>
            </a:r>
            <a:r>
              <a:rPr lang="it-IT" i="1" dirty="0"/>
              <a:t> </a:t>
            </a:r>
            <a:r>
              <a:rPr lang="it-IT" i="1" dirty="0" err="1"/>
              <a:t>processes</a:t>
            </a:r>
            <a:endParaRPr lang="it-IT" i="1" dirty="0"/>
          </a:p>
          <a:p>
            <a:pPr marL="457200" lvl="1" indent="0">
              <a:buNone/>
            </a:pPr>
            <a:endParaRPr lang="it-IT" i="1"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3464584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387600"/>
          </a:xfrm>
        </p:spPr>
        <p:txBody>
          <a:bodyPr/>
          <a:lstStyle/>
          <a:p>
            <a:r>
              <a:rPr lang="it-IT" b="1" dirty="0">
                <a:solidFill>
                  <a:srgbClr val="FF0000"/>
                </a:solidFill>
              </a:rPr>
              <a:t>THE DESIGN of INDIVIDUAL POSITION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1976601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Individual</a:t>
            </a:r>
            <a:r>
              <a:rPr lang="it-IT" b="1" dirty="0">
                <a:solidFill>
                  <a:srgbClr val="FF0000"/>
                </a:solidFill>
              </a:rPr>
              <a:t> position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pPr marL="0" indent="0">
              <a:buNone/>
            </a:pPr>
            <a:r>
              <a:rPr lang="it-IT" b="1" dirty="0" err="1"/>
              <a:t>Individual</a:t>
            </a:r>
            <a:r>
              <a:rPr lang="it-IT" b="1" dirty="0"/>
              <a:t> position</a:t>
            </a:r>
          </a:p>
          <a:p>
            <a:r>
              <a:rPr lang="it-IT" sz="2400" dirty="0" err="1"/>
              <a:t>Specialization</a:t>
            </a:r>
            <a:r>
              <a:rPr lang="it-IT" sz="2400" dirty="0"/>
              <a:t> of </a:t>
            </a:r>
            <a:r>
              <a:rPr lang="it-IT" sz="2400" dirty="0" err="1"/>
              <a:t>tasks</a:t>
            </a:r>
            <a:endParaRPr lang="it-IT" sz="2400" u="sng" dirty="0"/>
          </a:p>
          <a:p>
            <a:r>
              <a:rPr lang="it-IT" sz="2400" dirty="0" err="1"/>
              <a:t>Formalization</a:t>
            </a:r>
            <a:r>
              <a:rPr lang="it-IT" sz="2400" dirty="0"/>
              <a:t> of </a:t>
            </a:r>
            <a:r>
              <a:rPr lang="it-IT" sz="2400" dirty="0" err="1"/>
              <a:t>behaviour</a:t>
            </a:r>
            <a:endParaRPr lang="it-IT" sz="2400" dirty="0"/>
          </a:p>
          <a:p>
            <a:r>
              <a:rPr lang="it-IT" sz="2400" dirty="0"/>
              <a:t>Training and </a:t>
            </a:r>
            <a:r>
              <a:rPr lang="it-IT" sz="2400" dirty="0" err="1"/>
              <a:t>indoctrination</a:t>
            </a: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
        <p:nvSpPr>
          <p:cNvPr id="3" name="Rettangolo arrotondato 2"/>
          <p:cNvSpPr/>
          <p:nvPr/>
        </p:nvSpPr>
        <p:spPr>
          <a:xfrm>
            <a:off x="1133341" y="2305318"/>
            <a:ext cx="2884867" cy="41212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6732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Specialization</a:t>
            </a:r>
            <a:r>
              <a:rPr lang="it-IT" b="1" dirty="0">
                <a:solidFill>
                  <a:srgbClr val="FF0000"/>
                </a:solidFill>
              </a:rPr>
              <a:t> of </a:t>
            </a:r>
            <a:r>
              <a:rPr lang="it-IT" b="1" dirty="0" err="1">
                <a:solidFill>
                  <a:srgbClr val="FF0000"/>
                </a:solidFill>
              </a:rPr>
              <a:t>tasks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634240"/>
          </a:xfrm>
        </p:spPr>
        <p:txBody>
          <a:bodyPr/>
          <a:lstStyle/>
          <a:p>
            <a:pPr marL="0" indent="0" algn="ctr">
              <a:buNone/>
            </a:pPr>
            <a:r>
              <a:rPr lang="it-IT" dirty="0" err="1"/>
              <a:t>Two</a:t>
            </a:r>
            <a:r>
              <a:rPr lang="it-IT" dirty="0"/>
              <a:t> </a:t>
            </a:r>
            <a:r>
              <a:rPr lang="it-IT" dirty="0" err="1"/>
              <a:t>dimensions</a:t>
            </a:r>
            <a:endParaRPr lang="it-IT"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cxnSp>
        <p:nvCxnSpPr>
          <p:cNvPr id="7" name="Connettore 2 6"/>
          <p:cNvCxnSpPr>
            <a:stCxn id="16" idx="2"/>
          </p:cNvCxnSpPr>
          <p:nvPr/>
        </p:nvCxnSpPr>
        <p:spPr>
          <a:xfrm flipH="1">
            <a:off x="3618963" y="2459865"/>
            <a:ext cx="2477037" cy="798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a:stCxn id="16" idx="2"/>
          </p:cNvCxnSpPr>
          <p:nvPr/>
        </p:nvCxnSpPr>
        <p:spPr>
          <a:xfrm>
            <a:off x="6096000" y="2459865"/>
            <a:ext cx="2514600" cy="6697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2112134" y="3042590"/>
            <a:ext cx="266592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a:solidFill>
                  <a:schemeClr val="tx1"/>
                </a:solidFill>
              </a:rPr>
              <a:t>Extent</a:t>
            </a:r>
            <a:r>
              <a:rPr lang="it-IT" sz="2800" dirty="0">
                <a:solidFill>
                  <a:schemeClr val="tx1"/>
                </a:solidFill>
              </a:rPr>
              <a:t> of control</a:t>
            </a:r>
          </a:p>
        </p:txBody>
      </p:sp>
      <p:sp>
        <p:nvSpPr>
          <p:cNvPr id="14" name="Rettangolo 13"/>
          <p:cNvSpPr/>
          <p:nvPr/>
        </p:nvSpPr>
        <p:spPr>
          <a:xfrm>
            <a:off x="7602829" y="3000778"/>
            <a:ext cx="266592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rPr>
              <a:t>Depth of control</a:t>
            </a:r>
          </a:p>
        </p:txBody>
      </p:sp>
      <p:cxnSp>
        <p:nvCxnSpPr>
          <p:cNvPr id="13" name="Connettore 2 12"/>
          <p:cNvCxnSpPr/>
          <p:nvPr/>
        </p:nvCxnSpPr>
        <p:spPr>
          <a:xfrm>
            <a:off x="3445097" y="3876541"/>
            <a:ext cx="0" cy="5666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9096776" y="3745606"/>
            <a:ext cx="0" cy="5666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978794" y="4546622"/>
            <a:ext cx="379926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a:solidFill>
                  <a:schemeClr val="tx1"/>
                </a:solidFill>
              </a:rPr>
              <a:t>Horizontal</a:t>
            </a:r>
            <a:r>
              <a:rPr lang="it-IT" sz="2800" dirty="0">
                <a:solidFill>
                  <a:schemeClr val="tx1"/>
                </a:solidFill>
              </a:rPr>
              <a:t> </a:t>
            </a:r>
            <a:r>
              <a:rPr lang="it-IT" sz="2800" dirty="0" err="1">
                <a:solidFill>
                  <a:schemeClr val="tx1"/>
                </a:solidFill>
              </a:rPr>
              <a:t>specialization</a:t>
            </a:r>
            <a:r>
              <a:rPr lang="it-IT" sz="2800" dirty="0">
                <a:solidFill>
                  <a:schemeClr val="tx1"/>
                </a:solidFill>
              </a:rPr>
              <a:t> vs </a:t>
            </a:r>
            <a:r>
              <a:rPr lang="it-IT" sz="2800" dirty="0" err="1">
                <a:solidFill>
                  <a:schemeClr val="tx1"/>
                </a:solidFill>
              </a:rPr>
              <a:t>horizontal</a:t>
            </a:r>
            <a:r>
              <a:rPr lang="it-IT" sz="2800" dirty="0">
                <a:solidFill>
                  <a:schemeClr val="tx1"/>
                </a:solidFill>
              </a:rPr>
              <a:t> task </a:t>
            </a:r>
            <a:r>
              <a:rPr lang="it-IT" sz="2800" dirty="0" err="1">
                <a:solidFill>
                  <a:schemeClr val="tx1"/>
                </a:solidFill>
              </a:rPr>
              <a:t>enlargement</a:t>
            </a:r>
            <a:endParaRPr lang="it-IT" sz="2800" dirty="0">
              <a:solidFill>
                <a:schemeClr val="tx1"/>
              </a:solidFill>
            </a:endParaRPr>
          </a:p>
        </p:txBody>
      </p:sp>
      <p:sp>
        <p:nvSpPr>
          <p:cNvPr id="19" name="Rettangolo 18"/>
          <p:cNvSpPr/>
          <p:nvPr/>
        </p:nvSpPr>
        <p:spPr>
          <a:xfrm>
            <a:off x="7036158" y="4503939"/>
            <a:ext cx="379926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rPr>
              <a:t>Vertical </a:t>
            </a:r>
            <a:r>
              <a:rPr lang="it-IT" sz="2800" dirty="0" err="1">
                <a:solidFill>
                  <a:schemeClr val="tx1"/>
                </a:solidFill>
              </a:rPr>
              <a:t>specialization</a:t>
            </a:r>
            <a:r>
              <a:rPr lang="it-IT" sz="2800" dirty="0">
                <a:solidFill>
                  <a:schemeClr val="tx1"/>
                </a:solidFill>
              </a:rPr>
              <a:t> vs </a:t>
            </a:r>
            <a:r>
              <a:rPr lang="it-IT" sz="2800" dirty="0" err="1">
                <a:solidFill>
                  <a:schemeClr val="tx1"/>
                </a:solidFill>
              </a:rPr>
              <a:t>vertical</a:t>
            </a:r>
            <a:r>
              <a:rPr lang="it-IT" sz="2800" dirty="0">
                <a:solidFill>
                  <a:schemeClr val="tx1"/>
                </a:solidFill>
              </a:rPr>
              <a:t> task </a:t>
            </a:r>
            <a:r>
              <a:rPr lang="it-IT" sz="2800" dirty="0" err="1">
                <a:solidFill>
                  <a:schemeClr val="tx1"/>
                </a:solidFill>
              </a:rPr>
              <a:t>enlargement</a:t>
            </a:r>
            <a:endParaRPr lang="it-IT" sz="2800" dirty="0">
              <a:solidFill>
                <a:schemeClr val="tx1"/>
              </a:solidFill>
            </a:endParaRPr>
          </a:p>
        </p:txBody>
      </p:sp>
    </p:spTree>
    <p:extLst>
      <p:ext uri="{BB962C8B-B14F-4D97-AF65-F5344CB8AC3E}">
        <p14:creationId xmlns:p14="http://schemas.microsoft.com/office/powerpoint/2010/main" val="282570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Horizontal</a:t>
            </a:r>
            <a:r>
              <a:rPr lang="it-IT" b="1" dirty="0">
                <a:solidFill>
                  <a:srgbClr val="FF0000"/>
                </a:solidFill>
              </a:rPr>
              <a:t> </a:t>
            </a:r>
            <a:r>
              <a:rPr lang="it-IT" b="1" dirty="0" err="1">
                <a:solidFill>
                  <a:srgbClr val="FF0000"/>
                </a:solidFill>
              </a:rPr>
              <a:t>specialization</a:t>
            </a:r>
            <a:r>
              <a:rPr lang="it-IT" b="1" dirty="0">
                <a:solidFill>
                  <a:srgbClr val="FF0000"/>
                </a:solidFill>
              </a:rPr>
              <a:t> (1/2)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751760" y="1437432"/>
            <a:ext cx="8727091" cy="4918917"/>
          </a:xfrm>
        </p:spPr>
        <p:txBody>
          <a:bodyPr>
            <a:normAutofit fontScale="85000" lnSpcReduction="10000"/>
          </a:bodyPr>
          <a:lstStyle/>
          <a:p>
            <a:pPr marL="0" indent="0">
              <a:buNone/>
            </a:pPr>
            <a:endParaRPr lang="it-IT" b="1" dirty="0"/>
          </a:p>
          <a:p>
            <a:pPr marL="0" indent="0">
              <a:lnSpc>
                <a:spcPct val="120000"/>
              </a:lnSpc>
              <a:buNone/>
            </a:pPr>
            <a:r>
              <a:rPr lang="en-US" dirty="0"/>
              <a:t>“</a:t>
            </a:r>
            <a:r>
              <a:rPr lang="en-US" sz="3000" i="1" dirty="0"/>
              <a:t>One man draws out the wire, another straights it, a third cuts it, a fourth points it, a fifth grinds it at  the top for receiving, the head; to make the head requires two or three distinct operations; to put it on is a peculiar business, to whiten the pins is another; it is even a trade by itself to put them into the paper; and the important business of making a pin is, in this manner, divided into about eighteen distinct operations, which, in some manufactories, are all performed by distinct hands, though in others the same man will sometimes perform two or three of them</a:t>
            </a:r>
            <a:r>
              <a:rPr lang="en-US" dirty="0"/>
              <a:t>” (Adam Smith, 1910, p. 8)</a:t>
            </a:r>
            <a:endParaRPr lang="it-IT" dirty="0"/>
          </a:p>
          <a:p>
            <a:pPr marL="0" indent="0">
              <a:buNone/>
            </a:pPr>
            <a:endParaRPr lang="it-IT" dirty="0"/>
          </a:p>
          <a:p>
            <a:pPr marL="0" indent="0" algn="ctr">
              <a:buNone/>
            </a:pPr>
            <a:endParaRPr lang="it-IT" b="1" dirty="0"/>
          </a:p>
          <a:p>
            <a:pPr marL="0" indent="0">
              <a:buNone/>
            </a:pPr>
            <a:endParaRPr lang="it-IT" dirty="0"/>
          </a:p>
        </p:txBody>
      </p:sp>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5290" y="1416005"/>
            <a:ext cx="2626709" cy="4752975"/>
          </a:xfrm>
          <a:prstGeom prst="rect">
            <a:avLst/>
          </a:prstGeom>
        </p:spPr>
      </p:pic>
    </p:spTree>
    <p:extLst>
      <p:ext uri="{BB962C8B-B14F-4D97-AF65-F5344CB8AC3E}">
        <p14:creationId xmlns:p14="http://schemas.microsoft.com/office/powerpoint/2010/main" val="84857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Horizontal</a:t>
            </a:r>
            <a:r>
              <a:rPr lang="it-IT" b="1" dirty="0">
                <a:solidFill>
                  <a:srgbClr val="FF0000"/>
                </a:solidFill>
              </a:rPr>
              <a:t> </a:t>
            </a:r>
            <a:r>
              <a:rPr lang="it-IT" b="1" dirty="0" err="1">
                <a:solidFill>
                  <a:srgbClr val="FF0000"/>
                </a:solidFill>
              </a:rPr>
              <a:t>specialization</a:t>
            </a:r>
            <a:r>
              <a:rPr lang="it-IT" b="1" dirty="0">
                <a:solidFill>
                  <a:srgbClr val="FF0000"/>
                </a:solidFill>
              </a:rPr>
              <a:t>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751760" y="1437433"/>
            <a:ext cx="10515600" cy="4351338"/>
          </a:xfrm>
        </p:spPr>
        <p:txBody>
          <a:bodyPr>
            <a:normAutofit/>
          </a:bodyPr>
          <a:lstStyle/>
          <a:p>
            <a:pPr marL="0" indent="0">
              <a:buNone/>
            </a:pPr>
            <a:endParaRPr lang="it-IT" b="1" dirty="0"/>
          </a:p>
          <a:p>
            <a:r>
              <a:rPr lang="it-IT" sz="2400" dirty="0"/>
              <a:t>The </a:t>
            </a:r>
            <a:r>
              <a:rPr lang="it-IT" sz="2400" dirty="0" err="1"/>
              <a:t>most</a:t>
            </a:r>
            <a:r>
              <a:rPr lang="it-IT" sz="2400" dirty="0"/>
              <a:t> </a:t>
            </a:r>
            <a:r>
              <a:rPr lang="it-IT" sz="2400" dirty="0" err="1"/>
              <a:t>popular</a:t>
            </a:r>
            <a:r>
              <a:rPr lang="it-IT" sz="2400" dirty="0"/>
              <a:t> </a:t>
            </a:r>
            <a:r>
              <a:rPr lang="it-IT" sz="2400" dirty="0" err="1"/>
              <a:t>form</a:t>
            </a:r>
            <a:r>
              <a:rPr lang="it-IT" sz="2400" dirty="0"/>
              <a:t> of </a:t>
            </a:r>
            <a:r>
              <a:rPr lang="it-IT" sz="2400" dirty="0" err="1"/>
              <a:t>labour</a:t>
            </a:r>
            <a:r>
              <a:rPr lang="it-IT" sz="2400" dirty="0"/>
              <a:t> </a:t>
            </a:r>
            <a:r>
              <a:rPr lang="it-IT" sz="2400" dirty="0" err="1"/>
              <a:t>division</a:t>
            </a:r>
            <a:endParaRPr lang="it-IT" sz="2400" u="sng" dirty="0"/>
          </a:p>
          <a:p>
            <a:r>
              <a:rPr lang="it-IT" sz="2400" dirty="0"/>
              <a:t>To </a:t>
            </a:r>
            <a:r>
              <a:rPr lang="it-IT" sz="2400" dirty="0" err="1"/>
              <a:t>improve</a:t>
            </a:r>
            <a:r>
              <a:rPr lang="it-IT" sz="2400" dirty="0"/>
              <a:t> </a:t>
            </a:r>
            <a:r>
              <a:rPr lang="it-IT" sz="2400" dirty="0" err="1"/>
              <a:t>productivity</a:t>
            </a:r>
            <a:r>
              <a:rPr lang="it-IT" sz="2400" dirty="0"/>
              <a:t>:</a:t>
            </a:r>
          </a:p>
          <a:p>
            <a:pPr lvl="1">
              <a:buFont typeface="Calibri" panose="020F0502020204030204" pitchFamily="34" charset="0"/>
              <a:buChar char="–"/>
            </a:pPr>
            <a:r>
              <a:rPr lang="it-IT" sz="2000" dirty="0" err="1"/>
              <a:t>Higher</a:t>
            </a:r>
            <a:r>
              <a:rPr lang="it-IT" sz="2000" dirty="0"/>
              <a:t> </a:t>
            </a:r>
            <a:r>
              <a:rPr lang="it-IT" sz="2000" dirty="0" err="1"/>
              <a:t>ability</a:t>
            </a:r>
            <a:r>
              <a:rPr lang="it-IT" sz="2000" dirty="0"/>
              <a:t> in </a:t>
            </a:r>
            <a:r>
              <a:rPr lang="it-IT" sz="2000" dirty="0" err="1"/>
              <a:t>specific</a:t>
            </a:r>
            <a:r>
              <a:rPr lang="it-IT" sz="2000" dirty="0"/>
              <a:t> </a:t>
            </a:r>
            <a:r>
              <a:rPr lang="it-IT" sz="2000" dirty="0" err="1"/>
              <a:t>operations</a:t>
            </a:r>
            <a:endParaRPr lang="it-IT" sz="2000" dirty="0"/>
          </a:p>
          <a:p>
            <a:pPr lvl="1">
              <a:buFont typeface="Calibri" panose="020F0502020204030204" pitchFamily="34" charset="0"/>
              <a:buChar char="–"/>
            </a:pPr>
            <a:r>
              <a:rPr lang="it-IT" sz="2000" dirty="0"/>
              <a:t>Time </a:t>
            </a:r>
            <a:r>
              <a:rPr lang="it-IT" sz="2000" dirty="0" err="1"/>
              <a:t>savings</a:t>
            </a:r>
            <a:endParaRPr lang="it-IT" sz="2000" dirty="0"/>
          </a:p>
          <a:p>
            <a:pPr lvl="1">
              <a:buFont typeface="Calibri" panose="020F0502020204030204" pitchFamily="34" charset="0"/>
              <a:buChar char="–"/>
            </a:pPr>
            <a:r>
              <a:rPr lang="it-IT" sz="2000" dirty="0"/>
              <a:t>New </a:t>
            </a:r>
            <a:r>
              <a:rPr lang="it-IT" sz="2000" dirty="0" err="1"/>
              <a:t>method</a:t>
            </a:r>
            <a:r>
              <a:rPr lang="it-IT" sz="2000" dirty="0"/>
              <a:t> and </a:t>
            </a:r>
            <a:r>
              <a:rPr lang="it-IT" sz="2000" dirty="0" err="1"/>
              <a:t>machinery</a:t>
            </a:r>
            <a:r>
              <a:rPr lang="it-IT" sz="2000" dirty="0"/>
              <a:t> </a:t>
            </a:r>
            <a:r>
              <a:rPr lang="it-IT" sz="2000" dirty="0" err="1"/>
              <a:t>development</a:t>
            </a:r>
            <a:endParaRPr lang="it-IT" sz="2000" dirty="0"/>
          </a:p>
          <a:p>
            <a:r>
              <a:rPr lang="it-IT" sz="2400" dirty="0" err="1"/>
              <a:t>It</a:t>
            </a:r>
            <a:r>
              <a:rPr lang="it-IT" sz="2400" dirty="0"/>
              <a:t> </a:t>
            </a:r>
            <a:r>
              <a:rPr lang="it-IT" sz="2400" dirty="0" err="1"/>
              <a:t>increases</a:t>
            </a:r>
            <a:r>
              <a:rPr lang="it-IT" sz="2400" dirty="0"/>
              <a:t> </a:t>
            </a:r>
            <a:r>
              <a:rPr lang="it-IT" sz="2400" dirty="0" err="1"/>
              <a:t>labour</a:t>
            </a:r>
            <a:r>
              <a:rPr lang="it-IT" sz="2400" dirty="0"/>
              <a:t> </a:t>
            </a:r>
            <a:r>
              <a:rPr lang="it-IT" sz="2400" dirty="0" err="1"/>
              <a:t>repetitiveness</a:t>
            </a:r>
            <a:r>
              <a:rPr lang="it-IT" sz="2400" dirty="0"/>
              <a:t>, and, in turn, </a:t>
            </a:r>
            <a:r>
              <a:rPr lang="it-IT" sz="2400" dirty="0" err="1"/>
              <a:t>also</a:t>
            </a:r>
            <a:r>
              <a:rPr lang="it-IT" sz="2400" dirty="0"/>
              <a:t> </a:t>
            </a:r>
            <a:r>
              <a:rPr lang="it-IT" sz="2400" dirty="0" err="1"/>
              <a:t>labour</a:t>
            </a:r>
            <a:r>
              <a:rPr lang="it-IT" sz="2400" dirty="0"/>
              <a:t> </a:t>
            </a:r>
            <a:r>
              <a:rPr lang="it-IT" sz="2400" dirty="0" err="1"/>
              <a:t>standardization</a:t>
            </a:r>
            <a:r>
              <a:rPr lang="it-IT" sz="2400" dirty="0"/>
              <a:t> </a:t>
            </a:r>
            <a:r>
              <a:rPr lang="it-IT" sz="2400" dirty="0" err="1"/>
              <a:t>increases</a:t>
            </a:r>
            <a:endParaRPr lang="it-IT" sz="2400" dirty="0"/>
          </a:p>
          <a:p>
            <a:r>
              <a:rPr lang="it-IT" sz="2400" dirty="0"/>
              <a:t>Focus oh the «human-side», </a:t>
            </a:r>
            <a:r>
              <a:rPr lang="it-IT" sz="2400" dirty="0" err="1"/>
              <a:t>favoring</a:t>
            </a:r>
            <a:r>
              <a:rPr lang="it-IT" sz="2400" dirty="0"/>
              <a:t> </a:t>
            </a:r>
            <a:r>
              <a:rPr lang="it-IT" sz="2400" dirty="0" err="1"/>
              <a:t>learning</a:t>
            </a:r>
            <a:endParaRPr lang="it-IT" sz="2400" dirty="0"/>
          </a:p>
          <a:p>
            <a:r>
              <a:rPr lang="it-IT" sz="2400" dirty="0"/>
              <a:t>Adaptation </a:t>
            </a:r>
            <a:r>
              <a:rPr lang="it-IT" sz="2400" dirty="0" err="1"/>
              <a:t>between</a:t>
            </a:r>
            <a:r>
              <a:rPr lang="it-IT" sz="2400" dirty="0"/>
              <a:t> </a:t>
            </a:r>
            <a:r>
              <a:rPr lang="it-IT" sz="2400" dirty="0" err="1"/>
              <a:t>workers</a:t>
            </a:r>
            <a:r>
              <a:rPr lang="it-IT" sz="2400" dirty="0"/>
              <a:t> and </a:t>
            </a:r>
            <a:r>
              <a:rPr lang="it-IT" sz="2400" dirty="0" err="1"/>
              <a:t>activities</a:t>
            </a: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1482382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Vertical </a:t>
            </a:r>
            <a:r>
              <a:rPr lang="it-IT" b="1" dirty="0" err="1">
                <a:solidFill>
                  <a:srgbClr val="FF0000"/>
                </a:solidFill>
              </a:rPr>
              <a:t>specialization</a:t>
            </a:r>
            <a:r>
              <a:rPr lang="it-IT" b="1" dirty="0">
                <a:solidFill>
                  <a:srgbClr val="FF0000"/>
                </a:solidFill>
              </a:rPr>
              <a:t>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751760" y="1107335"/>
            <a:ext cx="10515600" cy="3160325"/>
          </a:xfrm>
        </p:spPr>
        <p:txBody>
          <a:bodyPr>
            <a:normAutofit/>
          </a:bodyPr>
          <a:lstStyle/>
          <a:p>
            <a:pPr marL="0" indent="0">
              <a:buNone/>
            </a:pPr>
            <a:endParaRPr lang="it-IT" b="1" dirty="0"/>
          </a:p>
          <a:p>
            <a:r>
              <a:rPr lang="it-IT" sz="2400" dirty="0" err="1"/>
              <a:t>Separation</a:t>
            </a:r>
            <a:r>
              <a:rPr lang="it-IT" sz="2400" dirty="0"/>
              <a:t> </a:t>
            </a:r>
            <a:r>
              <a:rPr lang="it-IT" sz="2400" dirty="0" err="1"/>
              <a:t>between</a:t>
            </a:r>
            <a:r>
              <a:rPr lang="it-IT" sz="2400" dirty="0"/>
              <a:t> </a:t>
            </a:r>
            <a:r>
              <a:rPr lang="it-IT" sz="2400" dirty="0" err="1"/>
              <a:t>execution</a:t>
            </a:r>
            <a:r>
              <a:rPr lang="it-IT" sz="2400" dirty="0"/>
              <a:t> and </a:t>
            </a:r>
            <a:r>
              <a:rPr lang="it-IT" sz="2400" dirty="0" err="1"/>
              <a:t>monitoring</a:t>
            </a:r>
            <a:r>
              <a:rPr lang="it-IT" sz="2400" dirty="0"/>
              <a:t> </a:t>
            </a:r>
            <a:r>
              <a:rPr lang="it-IT" sz="2400" dirty="0" err="1"/>
              <a:t>activities</a:t>
            </a:r>
            <a:endParaRPr lang="it-IT" sz="2400" u="sng" dirty="0"/>
          </a:p>
          <a:p>
            <a:r>
              <a:rPr lang="it-IT" sz="2400" dirty="0" err="1"/>
              <a:t>It</a:t>
            </a:r>
            <a:r>
              <a:rPr lang="it-IT" sz="2400" dirty="0"/>
              <a:t> </a:t>
            </a:r>
            <a:r>
              <a:rPr lang="it-IT" sz="2400" dirty="0" err="1"/>
              <a:t>is</a:t>
            </a:r>
            <a:r>
              <a:rPr lang="it-IT" sz="2400" dirty="0"/>
              <a:t> </a:t>
            </a:r>
            <a:r>
              <a:rPr lang="it-IT" sz="2400" dirty="0" err="1"/>
              <a:t>used</a:t>
            </a:r>
            <a:r>
              <a:rPr lang="it-IT" sz="2400" dirty="0"/>
              <a:t> to </a:t>
            </a:r>
            <a:r>
              <a:rPr lang="it-IT" sz="2400" dirty="0" err="1"/>
              <a:t>define</a:t>
            </a:r>
            <a:r>
              <a:rPr lang="it-IT" sz="2400" dirty="0"/>
              <a:t> </a:t>
            </a:r>
            <a:r>
              <a:rPr lang="it-IT" sz="2400" dirty="0" err="1"/>
              <a:t>how</a:t>
            </a:r>
            <a:r>
              <a:rPr lang="it-IT" sz="2400" dirty="0"/>
              <a:t> an </a:t>
            </a:r>
            <a:r>
              <a:rPr lang="it-IT" sz="2400" dirty="0" err="1"/>
              <a:t>activity</a:t>
            </a:r>
            <a:r>
              <a:rPr lang="it-IT" sz="2400" dirty="0"/>
              <a:t> </a:t>
            </a:r>
            <a:r>
              <a:rPr lang="it-IT" sz="2400" dirty="0" err="1"/>
              <a:t>has</a:t>
            </a:r>
            <a:r>
              <a:rPr lang="it-IT" sz="2400" dirty="0"/>
              <a:t> to be </a:t>
            </a:r>
            <a:r>
              <a:rPr lang="it-IT" sz="2400" dirty="0" err="1"/>
              <a:t>executed</a:t>
            </a:r>
            <a:endParaRPr lang="it-IT" sz="2400" dirty="0"/>
          </a:p>
          <a:p>
            <a:r>
              <a:rPr lang="it-IT" sz="2400" dirty="0" err="1"/>
              <a:t>It</a:t>
            </a:r>
            <a:r>
              <a:rPr lang="it-IT" sz="2400" dirty="0"/>
              <a:t> </a:t>
            </a:r>
            <a:r>
              <a:rPr lang="it-IT" sz="2400" dirty="0" err="1"/>
              <a:t>is</a:t>
            </a:r>
            <a:r>
              <a:rPr lang="it-IT" sz="2400" dirty="0"/>
              <a:t> </a:t>
            </a:r>
            <a:r>
              <a:rPr lang="it-IT" sz="2400" dirty="0" err="1"/>
              <a:t>used</a:t>
            </a:r>
            <a:r>
              <a:rPr lang="it-IT" sz="2400" dirty="0"/>
              <a:t> </a:t>
            </a:r>
            <a:r>
              <a:rPr lang="it-IT" sz="2400" dirty="0" err="1"/>
              <a:t>when</a:t>
            </a:r>
            <a:r>
              <a:rPr lang="it-IT" sz="2400" dirty="0"/>
              <a:t> </a:t>
            </a:r>
            <a:r>
              <a:rPr lang="it-IT" sz="2400" dirty="0" err="1"/>
              <a:t>activities</a:t>
            </a:r>
            <a:r>
              <a:rPr lang="it-IT" sz="2400" dirty="0"/>
              <a:t> are </a:t>
            </a:r>
            <a:r>
              <a:rPr lang="it-IT" sz="2400" dirty="0" err="1"/>
              <a:t>highly</a:t>
            </a:r>
            <a:r>
              <a:rPr lang="it-IT" sz="2400" dirty="0"/>
              <a:t> </a:t>
            </a:r>
            <a:r>
              <a:rPr lang="it-IT" sz="2400" dirty="0" err="1"/>
              <a:t>specialized</a:t>
            </a:r>
            <a:endParaRPr lang="it-IT" sz="2400" dirty="0"/>
          </a:p>
          <a:p>
            <a:r>
              <a:rPr lang="it-IT" sz="2400" dirty="0" err="1"/>
              <a:t>Who</a:t>
            </a:r>
            <a:r>
              <a:rPr lang="it-IT" sz="2400" dirty="0"/>
              <a:t> </a:t>
            </a:r>
            <a:r>
              <a:rPr lang="it-IT" sz="2400" dirty="0" err="1"/>
              <a:t>is</a:t>
            </a:r>
            <a:r>
              <a:rPr lang="it-IT" sz="2400" dirty="0"/>
              <a:t> in </a:t>
            </a:r>
            <a:r>
              <a:rPr lang="it-IT" sz="2400" dirty="0" err="1"/>
              <a:t>charge</a:t>
            </a:r>
            <a:r>
              <a:rPr lang="it-IT" sz="2400" dirty="0"/>
              <a:t> of </a:t>
            </a:r>
            <a:r>
              <a:rPr lang="it-IT" sz="2400" dirty="0" err="1"/>
              <a:t>monitoring</a:t>
            </a:r>
            <a:r>
              <a:rPr lang="it-IT" sz="2400" dirty="0"/>
              <a:t> </a:t>
            </a:r>
            <a:r>
              <a:rPr lang="it-IT" sz="2400" dirty="0" err="1"/>
              <a:t>activities</a:t>
            </a:r>
            <a:r>
              <a:rPr lang="it-IT" sz="2400" dirty="0"/>
              <a:t> </a:t>
            </a:r>
            <a:r>
              <a:rPr lang="it-IT" sz="2400" dirty="0" err="1"/>
              <a:t>executed</a:t>
            </a:r>
            <a:r>
              <a:rPr lang="it-IT" sz="2400" dirty="0"/>
              <a:t>?</a:t>
            </a:r>
          </a:p>
          <a:p>
            <a:pPr lvl="1">
              <a:buFont typeface="Calibri" panose="020F0502020204030204" pitchFamily="34" charset="0"/>
              <a:buChar char="–"/>
            </a:pPr>
            <a:r>
              <a:rPr lang="it-IT" sz="2000" dirty="0" err="1"/>
              <a:t>Managers</a:t>
            </a:r>
            <a:r>
              <a:rPr lang="it-IT" sz="2000" dirty="0"/>
              <a:t>, </a:t>
            </a:r>
            <a:r>
              <a:rPr lang="it-IT" sz="2000" dirty="0" err="1"/>
              <a:t>throuh</a:t>
            </a:r>
            <a:r>
              <a:rPr lang="it-IT" sz="2000" dirty="0"/>
              <a:t> </a:t>
            </a:r>
            <a:r>
              <a:rPr lang="it-IT" sz="2000" dirty="0" err="1"/>
              <a:t>direct</a:t>
            </a:r>
            <a:r>
              <a:rPr lang="it-IT" sz="2000" dirty="0"/>
              <a:t> </a:t>
            </a:r>
            <a:r>
              <a:rPr lang="it-IT" sz="2000" dirty="0" err="1"/>
              <a:t>supervision</a:t>
            </a:r>
            <a:endParaRPr lang="it-IT" sz="2000" dirty="0"/>
          </a:p>
          <a:p>
            <a:pPr lvl="1">
              <a:buFont typeface="Calibri" panose="020F0502020204030204" pitchFamily="34" charset="0"/>
              <a:buChar char="–"/>
            </a:pPr>
            <a:r>
              <a:rPr lang="it-IT" sz="2000" dirty="0" err="1"/>
              <a:t>Analysists</a:t>
            </a:r>
            <a:r>
              <a:rPr lang="it-IT" sz="2000" dirty="0"/>
              <a:t>, </a:t>
            </a:r>
            <a:r>
              <a:rPr lang="it-IT" sz="2000" dirty="0" err="1"/>
              <a:t>through</a:t>
            </a:r>
            <a:r>
              <a:rPr lang="it-IT" sz="2000" dirty="0"/>
              <a:t> </a:t>
            </a:r>
            <a:r>
              <a:rPr lang="it-IT" sz="2000" dirty="0" err="1"/>
              <a:t>standardization</a:t>
            </a:r>
            <a:endParaRPr lang="it-IT" sz="20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977" y="4459443"/>
            <a:ext cx="3032237" cy="2271251"/>
          </a:xfrm>
          <a:prstGeom prst="rect">
            <a:avLst/>
          </a:prstGeom>
        </p:spPr>
      </p:pic>
      <p:sp>
        <p:nvSpPr>
          <p:cNvPr id="6" name="Freccia a destra 5"/>
          <p:cNvSpPr/>
          <p:nvPr/>
        </p:nvSpPr>
        <p:spPr>
          <a:xfrm>
            <a:off x="5602310" y="5434885"/>
            <a:ext cx="1081825" cy="734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87527" y="4459442"/>
            <a:ext cx="3122388" cy="2338777"/>
          </a:xfrm>
          <a:prstGeom prst="rect">
            <a:avLst/>
          </a:prstGeom>
        </p:spPr>
      </p:pic>
    </p:spTree>
    <p:extLst>
      <p:ext uri="{BB962C8B-B14F-4D97-AF65-F5344CB8AC3E}">
        <p14:creationId xmlns:p14="http://schemas.microsoft.com/office/powerpoint/2010/main" val="72208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Tasks </a:t>
            </a:r>
            <a:r>
              <a:rPr lang="it-IT" b="1" dirty="0" err="1">
                <a:solidFill>
                  <a:srgbClr val="FF0000"/>
                </a:solidFill>
              </a:rPr>
              <a:t>enlargement</a:t>
            </a:r>
            <a:r>
              <a:rPr lang="it-IT" b="1" dirty="0">
                <a:solidFill>
                  <a:srgbClr val="FF0000"/>
                </a:solidFill>
              </a:rPr>
              <a:t>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751760" y="1438079"/>
            <a:ext cx="10515600" cy="4507854"/>
          </a:xfrm>
        </p:spPr>
        <p:txBody>
          <a:bodyPr>
            <a:normAutofit/>
          </a:bodyPr>
          <a:lstStyle/>
          <a:p>
            <a:pPr marL="0" indent="0">
              <a:buNone/>
            </a:pPr>
            <a:endParaRPr lang="it-IT" b="1" dirty="0"/>
          </a:p>
          <a:p>
            <a:r>
              <a:rPr lang="it-IT" sz="2400" dirty="0" err="1"/>
              <a:t>Tasks</a:t>
            </a:r>
            <a:r>
              <a:rPr lang="it-IT" sz="2400" dirty="0"/>
              <a:t>’ </a:t>
            </a:r>
            <a:r>
              <a:rPr lang="it-IT" sz="2400" dirty="0" err="1"/>
              <a:t>specialization</a:t>
            </a:r>
            <a:r>
              <a:rPr lang="it-IT" sz="2400" dirty="0"/>
              <a:t> </a:t>
            </a:r>
            <a:r>
              <a:rPr lang="it-IT" sz="2400" dirty="0" err="1"/>
              <a:t>lead</a:t>
            </a:r>
            <a:r>
              <a:rPr lang="it-IT" sz="2400" dirty="0"/>
              <a:t> to </a:t>
            </a:r>
            <a:r>
              <a:rPr lang="it-IT" sz="2400" dirty="0" err="1"/>
              <a:t>problems</a:t>
            </a:r>
            <a:r>
              <a:rPr lang="it-IT" sz="2400" dirty="0"/>
              <a:t> of</a:t>
            </a:r>
          </a:p>
          <a:p>
            <a:pPr lvl="1">
              <a:buFont typeface="Courier New" panose="02070309020205020404" pitchFamily="49" charset="0"/>
              <a:buChar char="o"/>
            </a:pPr>
            <a:r>
              <a:rPr lang="it-IT" sz="2000" dirty="0" err="1"/>
              <a:t>Communication</a:t>
            </a:r>
            <a:endParaRPr lang="it-IT" sz="2000" dirty="0"/>
          </a:p>
          <a:p>
            <a:pPr lvl="1">
              <a:buFont typeface="Courier New" panose="02070309020205020404" pitchFamily="49" charset="0"/>
              <a:buChar char="o"/>
            </a:pPr>
            <a:r>
              <a:rPr lang="it-IT" sz="2000" dirty="0" err="1"/>
              <a:t>Coordination</a:t>
            </a:r>
            <a:endParaRPr lang="it-IT" sz="2000" dirty="0"/>
          </a:p>
          <a:p>
            <a:pPr lvl="1">
              <a:buFont typeface="Courier New" panose="02070309020205020404" pitchFamily="49" charset="0"/>
              <a:buChar char="o"/>
            </a:pPr>
            <a:r>
              <a:rPr lang="it-IT" sz="2000" dirty="0" err="1"/>
              <a:t>Motivation</a:t>
            </a:r>
            <a:r>
              <a:rPr lang="it-IT" sz="2000" dirty="0"/>
              <a:t> (</a:t>
            </a:r>
            <a:r>
              <a:rPr lang="it-IT" sz="2000" dirty="0" err="1"/>
              <a:t>operating</a:t>
            </a:r>
            <a:r>
              <a:rPr lang="it-IT" sz="2000" dirty="0"/>
              <a:t> core) </a:t>
            </a:r>
          </a:p>
          <a:p>
            <a:r>
              <a:rPr lang="it-IT" sz="2400" dirty="0"/>
              <a:t>How to deal with </a:t>
            </a:r>
            <a:r>
              <a:rPr lang="it-IT" sz="2400" dirty="0" err="1"/>
              <a:t>these</a:t>
            </a:r>
            <a:r>
              <a:rPr lang="it-IT" sz="2400" dirty="0"/>
              <a:t> </a:t>
            </a:r>
            <a:r>
              <a:rPr lang="it-IT" sz="2400" dirty="0" err="1"/>
              <a:t>problems</a:t>
            </a:r>
            <a:r>
              <a:rPr lang="it-IT" sz="2400" dirty="0"/>
              <a:t>?</a:t>
            </a:r>
          </a:p>
          <a:p>
            <a:endParaRPr lang="it-IT" sz="2400" dirty="0"/>
          </a:p>
          <a:p>
            <a:endParaRPr lang="it-IT" sz="2400" dirty="0"/>
          </a:p>
          <a:p>
            <a:pPr marL="0" indent="0">
              <a:buNone/>
            </a:pPr>
            <a:r>
              <a:rPr lang="it-IT" sz="2400" dirty="0"/>
              <a:t>                                                TASKS ENLARGMENT</a:t>
            </a:r>
            <a:endParaRPr lang="it-IT" dirty="0"/>
          </a:p>
          <a:p>
            <a:pPr marL="0" indent="0">
              <a:buNone/>
            </a:pPr>
            <a:endParaRPr lang="it-IT" dirty="0"/>
          </a:p>
          <a:p>
            <a:pPr marL="0" indent="0" algn="ctr">
              <a:buNone/>
            </a:pPr>
            <a:endParaRPr lang="it-IT" b="1" dirty="0"/>
          </a:p>
          <a:p>
            <a:pPr marL="0" indent="0">
              <a:buNone/>
            </a:pPr>
            <a:endParaRPr lang="it-IT" dirty="0"/>
          </a:p>
        </p:txBody>
      </p:sp>
      <p:sp>
        <p:nvSpPr>
          <p:cNvPr id="10" name="Freccia in giù 9"/>
          <p:cNvSpPr/>
          <p:nvPr/>
        </p:nvSpPr>
        <p:spPr>
          <a:xfrm>
            <a:off x="4881092" y="4045270"/>
            <a:ext cx="940158" cy="643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2 10"/>
          <p:cNvCxnSpPr/>
          <p:nvPr/>
        </p:nvCxnSpPr>
        <p:spPr>
          <a:xfrm flipH="1">
            <a:off x="3176252" y="5147443"/>
            <a:ext cx="2477037" cy="798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5653289" y="5132289"/>
            <a:ext cx="2514600" cy="6697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669423" y="5625611"/>
            <a:ext cx="266592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a:solidFill>
                  <a:schemeClr val="tx1"/>
                </a:solidFill>
              </a:rPr>
              <a:t>Horizontally</a:t>
            </a:r>
            <a:endParaRPr lang="it-IT" sz="2800" dirty="0">
              <a:solidFill>
                <a:schemeClr val="tx1"/>
              </a:solidFill>
            </a:endParaRPr>
          </a:p>
        </p:txBody>
      </p:sp>
      <p:sp>
        <p:nvSpPr>
          <p:cNvPr id="14" name="Rettangolo 13"/>
          <p:cNvSpPr/>
          <p:nvPr/>
        </p:nvSpPr>
        <p:spPr>
          <a:xfrm>
            <a:off x="7160118" y="5583799"/>
            <a:ext cx="2665927" cy="87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a:solidFill>
                  <a:schemeClr val="tx1"/>
                </a:solidFill>
              </a:rPr>
              <a:t>Vertically</a:t>
            </a:r>
            <a:endParaRPr lang="it-IT" sz="2800" dirty="0">
              <a:solidFill>
                <a:schemeClr val="tx1"/>
              </a:solidFill>
            </a:endParaRPr>
          </a:p>
        </p:txBody>
      </p:sp>
      <p:sp>
        <p:nvSpPr>
          <p:cNvPr id="8" name="Fumetto 2 7"/>
          <p:cNvSpPr/>
          <p:nvPr/>
        </p:nvSpPr>
        <p:spPr>
          <a:xfrm>
            <a:off x="502277" y="4163233"/>
            <a:ext cx="3065172" cy="1051961"/>
          </a:xfrm>
          <a:prstGeom prst="wedgeRoundRectCallout">
            <a:avLst>
              <a:gd name="adj1" fmla="val 23467"/>
              <a:gd name="adj2" fmla="val 12248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The </a:t>
            </a:r>
            <a:r>
              <a:rPr lang="it-IT" dirty="0" err="1">
                <a:solidFill>
                  <a:schemeClr val="tx1"/>
                </a:solidFill>
              </a:rPr>
              <a:t>worker</a:t>
            </a:r>
            <a:r>
              <a:rPr lang="it-IT" dirty="0">
                <a:solidFill>
                  <a:schemeClr val="tx1"/>
                </a:solidFill>
              </a:rPr>
              <a:t> </a:t>
            </a:r>
            <a:r>
              <a:rPr lang="it-IT" dirty="0" err="1">
                <a:solidFill>
                  <a:schemeClr val="tx1"/>
                </a:solidFill>
              </a:rPr>
              <a:t>carries</a:t>
            </a:r>
            <a:r>
              <a:rPr lang="it-IT" dirty="0">
                <a:solidFill>
                  <a:schemeClr val="tx1"/>
                </a:solidFill>
              </a:rPr>
              <a:t> out </a:t>
            </a:r>
            <a:r>
              <a:rPr lang="it-IT" dirty="0" err="1">
                <a:solidFill>
                  <a:schemeClr val="tx1"/>
                </a:solidFill>
              </a:rPr>
              <a:t>different</a:t>
            </a:r>
            <a:r>
              <a:rPr lang="it-IT" dirty="0">
                <a:solidFill>
                  <a:schemeClr val="tx1"/>
                </a:solidFill>
              </a:rPr>
              <a:t> </a:t>
            </a:r>
            <a:r>
              <a:rPr lang="it-IT" dirty="0" err="1">
                <a:solidFill>
                  <a:schemeClr val="tx1"/>
                </a:solidFill>
              </a:rPr>
              <a:t>activities</a:t>
            </a:r>
            <a:r>
              <a:rPr lang="it-IT" dirty="0">
                <a:solidFill>
                  <a:schemeClr val="tx1"/>
                </a:solidFill>
              </a:rPr>
              <a:t> </a:t>
            </a:r>
            <a:r>
              <a:rPr lang="it-IT" dirty="0" err="1">
                <a:solidFill>
                  <a:schemeClr val="tx1"/>
                </a:solidFill>
              </a:rPr>
              <a:t>related</a:t>
            </a:r>
            <a:r>
              <a:rPr lang="it-IT" dirty="0">
                <a:solidFill>
                  <a:schemeClr val="tx1"/>
                </a:solidFill>
              </a:rPr>
              <a:t> to the output</a:t>
            </a:r>
          </a:p>
        </p:txBody>
      </p:sp>
      <p:sp>
        <p:nvSpPr>
          <p:cNvPr id="17" name="Fumetto 2 16"/>
          <p:cNvSpPr/>
          <p:nvPr/>
        </p:nvSpPr>
        <p:spPr>
          <a:xfrm>
            <a:off x="8707239" y="4018209"/>
            <a:ext cx="3065172" cy="1051961"/>
          </a:xfrm>
          <a:prstGeom prst="wedgeRoundRectCallout">
            <a:avLst>
              <a:gd name="adj1" fmla="val -30735"/>
              <a:gd name="adj2" fmla="val 13350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The </a:t>
            </a:r>
            <a:r>
              <a:rPr lang="it-IT" dirty="0" err="1">
                <a:solidFill>
                  <a:schemeClr val="tx1"/>
                </a:solidFill>
              </a:rPr>
              <a:t>worker</a:t>
            </a:r>
            <a:r>
              <a:rPr lang="it-IT" dirty="0">
                <a:solidFill>
                  <a:schemeClr val="tx1"/>
                </a:solidFill>
              </a:rPr>
              <a:t> </a:t>
            </a:r>
            <a:r>
              <a:rPr lang="it-IT" dirty="0" err="1">
                <a:solidFill>
                  <a:schemeClr val="tx1"/>
                </a:solidFill>
              </a:rPr>
              <a:t>carries</a:t>
            </a:r>
            <a:r>
              <a:rPr lang="it-IT" dirty="0">
                <a:solidFill>
                  <a:schemeClr val="tx1"/>
                </a:solidFill>
              </a:rPr>
              <a:t> out </a:t>
            </a:r>
            <a:r>
              <a:rPr lang="it-IT" dirty="0" err="1">
                <a:solidFill>
                  <a:schemeClr val="tx1"/>
                </a:solidFill>
              </a:rPr>
              <a:t>activities</a:t>
            </a:r>
            <a:r>
              <a:rPr lang="it-IT" dirty="0">
                <a:solidFill>
                  <a:schemeClr val="tx1"/>
                </a:solidFill>
              </a:rPr>
              <a:t> and </a:t>
            </a:r>
            <a:r>
              <a:rPr lang="it-IT" dirty="0" err="1">
                <a:solidFill>
                  <a:schemeClr val="tx1"/>
                </a:solidFill>
              </a:rPr>
              <a:t>has</a:t>
            </a:r>
            <a:r>
              <a:rPr lang="it-IT" dirty="0">
                <a:solidFill>
                  <a:schemeClr val="tx1"/>
                </a:solidFill>
              </a:rPr>
              <a:t> control over </a:t>
            </a:r>
            <a:r>
              <a:rPr lang="it-IT" dirty="0" err="1">
                <a:solidFill>
                  <a:schemeClr val="tx1"/>
                </a:solidFill>
              </a:rPr>
              <a:t>them</a:t>
            </a:r>
            <a:endParaRPr lang="it-IT" dirty="0">
              <a:solidFill>
                <a:schemeClr val="tx1"/>
              </a:solidFill>
            </a:endParaRPr>
          </a:p>
        </p:txBody>
      </p:sp>
    </p:spTree>
    <p:extLst>
      <p:ext uri="{BB962C8B-B14F-4D97-AF65-F5344CB8AC3E}">
        <p14:creationId xmlns:p14="http://schemas.microsoft.com/office/powerpoint/2010/main" val="340659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8"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2593943156"/>
              </p:ext>
            </p:extLst>
          </p:nvPr>
        </p:nvGraphicFramePr>
        <p:xfrm>
          <a:off x="3693374" y="2819849"/>
          <a:ext cx="8128000" cy="2665554"/>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1332777">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0000"/>
                  </a:ext>
                </a:extLst>
              </a:tr>
              <a:tr h="1332777">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0001"/>
                  </a:ext>
                </a:extLst>
              </a:tr>
            </a:tbl>
          </a:graphicData>
        </a:graphic>
      </p:graphicFrame>
      <p:sp>
        <p:nvSpPr>
          <p:cNvPr id="7" name="Rettangolo 6"/>
          <p:cNvSpPr/>
          <p:nvPr/>
        </p:nvSpPr>
        <p:spPr>
          <a:xfrm>
            <a:off x="5228823" y="1509146"/>
            <a:ext cx="5589431" cy="540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HORIZONTAL SPECIALIZATION</a:t>
            </a:r>
          </a:p>
        </p:txBody>
      </p:sp>
      <p:sp>
        <p:nvSpPr>
          <p:cNvPr id="18" name="Rettangolo 17"/>
          <p:cNvSpPr/>
          <p:nvPr/>
        </p:nvSpPr>
        <p:spPr>
          <a:xfrm>
            <a:off x="296214" y="3656215"/>
            <a:ext cx="2150771" cy="1430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VERTICAL</a:t>
            </a:r>
          </a:p>
          <a:p>
            <a:pPr algn="ctr"/>
            <a:r>
              <a:rPr lang="it-IT" sz="2000" b="1" dirty="0">
                <a:solidFill>
                  <a:schemeClr val="tx1"/>
                </a:solidFill>
              </a:rPr>
              <a:t>SPECIALIZATION</a:t>
            </a:r>
          </a:p>
        </p:txBody>
      </p:sp>
      <p:sp>
        <p:nvSpPr>
          <p:cNvPr id="19" name="Rettangolo 18"/>
          <p:cNvSpPr/>
          <p:nvPr/>
        </p:nvSpPr>
        <p:spPr>
          <a:xfrm>
            <a:off x="4507605" y="2293796"/>
            <a:ext cx="2511381" cy="540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a:solidFill>
                  <a:schemeClr val="tx1"/>
                </a:solidFill>
              </a:rPr>
              <a:t>High</a:t>
            </a:r>
          </a:p>
        </p:txBody>
      </p:sp>
      <p:sp>
        <p:nvSpPr>
          <p:cNvPr id="22" name="Rettangolo 21"/>
          <p:cNvSpPr/>
          <p:nvPr/>
        </p:nvSpPr>
        <p:spPr>
          <a:xfrm>
            <a:off x="8610600" y="2305655"/>
            <a:ext cx="2511381" cy="540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schemeClr val="tx1"/>
                </a:solidFill>
              </a:rPr>
              <a:t>Low</a:t>
            </a:r>
            <a:endParaRPr lang="it-IT" sz="2000" b="1" i="1" dirty="0">
              <a:solidFill>
                <a:schemeClr val="tx1"/>
              </a:solidFill>
            </a:endParaRPr>
          </a:p>
        </p:txBody>
      </p:sp>
      <p:sp>
        <p:nvSpPr>
          <p:cNvPr id="23" name="Rettangolo 22"/>
          <p:cNvSpPr/>
          <p:nvPr/>
        </p:nvSpPr>
        <p:spPr>
          <a:xfrm>
            <a:off x="1814488" y="4641710"/>
            <a:ext cx="2511381" cy="540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schemeClr val="tx1"/>
                </a:solidFill>
              </a:rPr>
              <a:t>Low</a:t>
            </a:r>
            <a:endParaRPr lang="it-IT" sz="2000" b="1" i="1" dirty="0">
              <a:solidFill>
                <a:schemeClr val="tx1"/>
              </a:solidFill>
            </a:endParaRPr>
          </a:p>
        </p:txBody>
      </p:sp>
      <p:sp>
        <p:nvSpPr>
          <p:cNvPr id="25" name="Rettangolo 24"/>
          <p:cNvSpPr/>
          <p:nvPr/>
        </p:nvSpPr>
        <p:spPr>
          <a:xfrm>
            <a:off x="1814488" y="3242093"/>
            <a:ext cx="2511381" cy="540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a:solidFill>
                  <a:schemeClr val="tx1"/>
                </a:solidFill>
              </a:rPr>
              <a:t>High</a:t>
            </a:r>
          </a:p>
        </p:txBody>
      </p:sp>
      <p:sp>
        <p:nvSpPr>
          <p:cNvPr id="26" name="Rettangolo 25"/>
          <p:cNvSpPr/>
          <p:nvPr/>
        </p:nvSpPr>
        <p:spPr>
          <a:xfrm>
            <a:off x="4306550" y="2971636"/>
            <a:ext cx="3073044" cy="992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Not-qualified</a:t>
            </a:r>
            <a:r>
              <a:rPr lang="it-IT" sz="2000" dirty="0">
                <a:solidFill>
                  <a:schemeClr val="tx1"/>
                </a:solidFill>
              </a:rPr>
              <a:t> job</a:t>
            </a:r>
          </a:p>
          <a:p>
            <a:pPr algn="ctr"/>
            <a:r>
              <a:rPr lang="it-IT" sz="2000" dirty="0">
                <a:solidFill>
                  <a:schemeClr val="tx1"/>
                </a:solidFill>
              </a:rPr>
              <a:t>(</a:t>
            </a:r>
            <a:r>
              <a:rPr lang="it-IT" sz="2000" dirty="0" err="1">
                <a:solidFill>
                  <a:schemeClr val="tx1"/>
                </a:solidFill>
              </a:rPr>
              <a:t>operating</a:t>
            </a:r>
            <a:r>
              <a:rPr lang="it-IT" sz="2000" dirty="0">
                <a:solidFill>
                  <a:schemeClr val="tx1"/>
                </a:solidFill>
              </a:rPr>
              <a:t> core and </a:t>
            </a:r>
            <a:r>
              <a:rPr lang="it-IT" sz="2000" dirty="0" err="1">
                <a:solidFill>
                  <a:schemeClr val="tx1"/>
                </a:solidFill>
              </a:rPr>
              <a:t>support</a:t>
            </a:r>
            <a:r>
              <a:rPr lang="it-IT" sz="2000" dirty="0">
                <a:solidFill>
                  <a:schemeClr val="tx1"/>
                </a:solidFill>
              </a:rPr>
              <a:t> staff)</a:t>
            </a:r>
          </a:p>
        </p:txBody>
      </p:sp>
      <p:sp>
        <p:nvSpPr>
          <p:cNvPr id="27" name="Rettangolo 26"/>
          <p:cNvSpPr/>
          <p:nvPr/>
        </p:nvSpPr>
        <p:spPr>
          <a:xfrm>
            <a:off x="8329768" y="2994043"/>
            <a:ext cx="3073044" cy="992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Low</a:t>
            </a:r>
            <a:r>
              <a:rPr lang="it-IT" sz="2000" dirty="0">
                <a:solidFill>
                  <a:schemeClr val="tx1"/>
                </a:solidFill>
              </a:rPr>
              <a:t> </a:t>
            </a:r>
            <a:r>
              <a:rPr lang="it-IT" sz="2000" dirty="0" err="1">
                <a:solidFill>
                  <a:schemeClr val="tx1"/>
                </a:solidFill>
              </a:rPr>
              <a:t>managerial</a:t>
            </a:r>
            <a:r>
              <a:rPr lang="it-IT" sz="2000" dirty="0">
                <a:solidFill>
                  <a:schemeClr val="tx1"/>
                </a:solidFill>
              </a:rPr>
              <a:t> positions</a:t>
            </a:r>
          </a:p>
        </p:txBody>
      </p:sp>
      <p:sp>
        <p:nvSpPr>
          <p:cNvPr id="28" name="Rettangolo 27"/>
          <p:cNvSpPr/>
          <p:nvPr/>
        </p:nvSpPr>
        <p:spPr>
          <a:xfrm>
            <a:off x="4226773" y="4237543"/>
            <a:ext cx="3073044" cy="992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Professional job (</a:t>
            </a:r>
            <a:r>
              <a:rPr lang="it-IT" sz="2000" dirty="0" err="1">
                <a:solidFill>
                  <a:schemeClr val="tx1"/>
                </a:solidFill>
              </a:rPr>
              <a:t>operating</a:t>
            </a:r>
            <a:r>
              <a:rPr lang="it-IT" sz="2000" dirty="0">
                <a:solidFill>
                  <a:schemeClr val="tx1"/>
                </a:solidFill>
              </a:rPr>
              <a:t> core and </a:t>
            </a:r>
            <a:r>
              <a:rPr lang="it-IT" sz="2000" dirty="0" err="1">
                <a:solidFill>
                  <a:schemeClr val="tx1"/>
                </a:solidFill>
              </a:rPr>
              <a:t>support</a:t>
            </a:r>
            <a:r>
              <a:rPr lang="it-IT" sz="2000" dirty="0">
                <a:solidFill>
                  <a:schemeClr val="tx1"/>
                </a:solidFill>
              </a:rPr>
              <a:t> staff)</a:t>
            </a:r>
          </a:p>
        </p:txBody>
      </p:sp>
      <p:sp>
        <p:nvSpPr>
          <p:cNvPr id="29" name="Rettangolo 28"/>
          <p:cNvSpPr/>
          <p:nvPr/>
        </p:nvSpPr>
        <p:spPr>
          <a:xfrm>
            <a:off x="8329768" y="4259950"/>
            <a:ext cx="3073044" cy="9922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All</a:t>
            </a:r>
            <a:r>
              <a:rPr lang="it-IT" sz="2000" dirty="0">
                <a:solidFill>
                  <a:schemeClr val="tx1"/>
                </a:solidFill>
              </a:rPr>
              <a:t> </a:t>
            </a:r>
            <a:r>
              <a:rPr lang="it-IT" sz="2000" dirty="0" err="1">
                <a:solidFill>
                  <a:schemeClr val="tx1"/>
                </a:solidFill>
              </a:rPr>
              <a:t>managerial</a:t>
            </a:r>
            <a:r>
              <a:rPr lang="it-IT" sz="2000" dirty="0">
                <a:solidFill>
                  <a:schemeClr val="tx1"/>
                </a:solidFill>
              </a:rPr>
              <a:t> positions</a:t>
            </a:r>
          </a:p>
        </p:txBody>
      </p:sp>
      <p:sp>
        <p:nvSpPr>
          <p:cNvPr id="30" name="Titolo 1"/>
          <p:cNvSpPr>
            <a:spLocks noGrp="1"/>
          </p:cNvSpPr>
          <p:nvPr>
            <p:ph type="title"/>
          </p:nvPr>
        </p:nvSpPr>
        <p:spPr>
          <a:xfrm>
            <a:off x="838200" y="365125"/>
            <a:ext cx="10515600" cy="1325563"/>
          </a:xfrm>
        </p:spPr>
        <p:txBody>
          <a:bodyPr/>
          <a:lstStyle/>
          <a:p>
            <a:r>
              <a:rPr lang="it-IT" b="1" dirty="0">
                <a:solidFill>
                  <a:srgbClr val="FF0000"/>
                </a:solidFill>
              </a:rPr>
              <a:t>Tasks </a:t>
            </a:r>
            <a:r>
              <a:rPr lang="it-IT" b="1" dirty="0" err="1">
                <a:solidFill>
                  <a:srgbClr val="FF0000"/>
                </a:solidFill>
              </a:rPr>
              <a:t>specialization</a:t>
            </a:r>
            <a:r>
              <a:rPr lang="it-IT" b="1" dirty="0">
                <a:solidFill>
                  <a:srgbClr val="FF0000"/>
                </a:solidFill>
              </a:rPr>
              <a:t> </a:t>
            </a:r>
            <a:r>
              <a:rPr lang="it-IT" b="1" dirty="0" err="1">
                <a:solidFill>
                  <a:srgbClr val="FF0000"/>
                </a:solidFill>
              </a:rPr>
              <a:t>within</a:t>
            </a:r>
            <a:r>
              <a:rPr lang="it-IT" b="1" dirty="0">
                <a:solidFill>
                  <a:srgbClr val="FF0000"/>
                </a:solidFill>
              </a:rPr>
              <a:t> the </a:t>
            </a:r>
            <a:r>
              <a:rPr lang="it-IT" b="1" dirty="0" err="1">
                <a:solidFill>
                  <a:srgbClr val="FF0000"/>
                </a:solidFill>
              </a:rPr>
              <a:t>organization</a:t>
            </a:r>
            <a:r>
              <a:rPr lang="it-IT" b="1" dirty="0">
                <a:solidFill>
                  <a:srgbClr val="FF0000"/>
                </a:solidFill>
              </a:rPr>
              <a:t> </a:t>
            </a:r>
          </a:p>
        </p:txBody>
      </p:sp>
    </p:spTree>
    <p:extLst>
      <p:ext uri="{BB962C8B-B14F-4D97-AF65-F5344CB8AC3E}">
        <p14:creationId xmlns:p14="http://schemas.microsoft.com/office/powerpoint/2010/main" val="176634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Individual</a:t>
            </a:r>
            <a:r>
              <a:rPr lang="it-IT" b="1" dirty="0">
                <a:solidFill>
                  <a:srgbClr val="FF0000"/>
                </a:solidFill>
              </a:rPr>
              <a:t> position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pPr marL="0" indent="0">
              <a:buNone/>
            </a:pPr>
            <a:r>
              <a:rPr lang="it-IT" b="1" dirty="0" err="1"/>
              <a:t>Individual</a:t>
            </a:r>
            <a:r>
              <a:rPr lang="it-IT" b="1" dirty="0"/>
              <a:t> position</a:t>
            </a:r>
          </a:p>
          <a:p>
            <a:r>
              <a:rPr lang="it-IT" sz="2400" dirty="0" err="1"/>
              <a:t>Specialization</a:t>
            </a:r>
            <a:r>
              <a:rPr lang="it-IT" sz="2400" dirty="0"/>
              <a:t> of </a:t>
            </a:r>
            <a:r>
              <a:rPr lang="it-IT" sz="2400" dirty="0" err="1"/>
              <a:t>tasks</a:t>
            </a:r>
            <a:endParaRPr lang="it-IT" sz="2400" u="sng" dirty="0"/>
          </a:p>
          <a:p>
            <a:r>
              <a:rPr lang="it-IT" sz="2400" dirty="0" err="1"/>
              <a:t>Formalization</a:t>
            </a:r>
            <a:r>
              <a:rPr lang="it-IT" sz="2400" dirty="0"/>
              <a:t> of </a:t>
            </a:r>
            <a:r>
              <a:rPr lang="it-IT" sz="2400" dirty="0" err="1"/>
              <a:t>behaviour</a:t>
            </a:r>
            <a:endParaRPr lang="it-IT" sz="2400" dirty="0"/>
          </a:p>
          <a:p>
            <a:r>
              <a:rPr lang="it-IT" sz="2400" dirty="0"/>
              <a:t>Training and </a:t>
            </a:r>
            <a:r>
              <a:rPr lang="it-IT" sz="2400" dirty="0" err="1"/>
              <a:t>indoctrination</a:t>
            </a: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
        <p:nvSpPr>
          <p:cNvPr id="3" name="Rettangolo arrotondato 2"/>
          <p:cNvSpPr/>
          <p:nvPr/>
        </p:nvSpPr>
        <p:spPr>
          <a:xfrm>
            <a:off x="1146219" y="2756078"/>
            <a:ext cx="3387144" cy="41212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3405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p:txBody>
          <a:bodyPr/>
          <a:lstStyle/>
          <a:p>
            <a:r>
              <a:rPr lang="it-IT" dirty="0" err="1"/>
              <a:t>Introduction</a:t>
            </a:r>
            <a:endParaRPr lang="it-IT" dirty="0"/>
          </a:p>
          <a:p>
            <a:r>
              <a:rPr lang="it-IT" dirty="0" err="1"/>
              <a:t>Specialization</a:t>
            </a:r>
            <a:r>
              <a:rPr lang="it-IT" dirty="0"/>
              <a:t> of </a:t>
            </a:r>
            <a:r>
              <a:rPr lang="it-IT" dirty="0" err="1"/>
              <a:t>tasks</a:t>
            </a:r>
            <a:endParaRPr lang="it-IT" dirty="0"/>
          </a:p>
          <a:p>
            <a:r>
              <a:rPr lang="it-IT" dirty="0" err="1"/>
              <a:t>Formalization</a:t>
            </a:r>
            <a:r>
              <a:rPr lang="it-IT" dirty="0"/>
              <a:t> of the </a:t>
            </a:r>
            <a:r>
              <a:rPr lang="it-IT" dirty="0" err="1"/>
              <a:t>behaviour</a:t>
            </a:r>
            <a:endParaRPr lang="it-IT" dirty="0"/>
          </a:p>
          <a:p>
            <a:r>
              <a:rPr lang="it-IT" dirty="0"/>
              <a:t>Training and </a:t>
            </a:r>
            <a:r>
              <a:rPr lang="it-IT" dirty="0" err="1"/>
              <a:t>indoctrination</a:t>
            </a:r>
            <a:endParaRPr lang="it-IT"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Tree>
    <p:extLst>
      <p:ext uri="{BB962C8B-B14F-4D97-AF65-F5344CB8AC3E}">
        <p14:creationId xmlns:p14="http://schemas.microsoft.com/office/powerpoint/2010/main" val="95551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Formalization</a:t>
            </a:r>
            <a:r>
              <a:rPr lang="it-IT" b="1" dirty="0">
                <a:solidFill>
                  <a:srgbClr val="FF0000"/>
                </a:solidFill>
              </a:rPr>
              <a:t> of </a:t>
            </a:r>
            <a:r>
              <a:rPr lang="it-IT" b="1" dirty="0" err="1">
                <a:solidFill>
                  <a:srgbClr val="FF0000"/>
                </a:solidFill>
              </a:rPr>
              <a:t>behaviour</a:t>
            </a:r>
            <a:r>
              <a:rPr lang="it-IT" b="1" dirty="0">
                <a:solidFill>
                  <a:srgbClr val="FF0000"/>
                </a:solidFill>
              </a:rPr>
              <a:t> (1/3)</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r>
              <a:rPr lang="it-IT" sz="2400" dirty="0" err="1"/>
              <a:t>Standardization</a:t>
            </a:r>
            <a:r>
              <a:rPr lang="it-IT" sz="2400" dirty="0"/>
              <a:t> of </a:t>
            </a:r>
            <a:r>
              <a:rPr lang="it-IT" sz="2400" dirty="0" err="1"/>
              <a:t>processes</a:t>
            </a:r>
            <a:r>
              <a:rPr lang="it-IT" sz="2400" dirty="0"/>
              <a:t> to </a:t>
            </a:r>
            <a:r>
              <a:rPr lang="it-IT" sz="2400" dirty="0" err="1"/>
              <a:t>decrease</a:t>
            </a:r>
            <a:r>
              <a:rPr lang="it-IT" sz="2400" dirty="0"/>
              <a:t> </a:t>
            </a:r>
            <a:r>
              <a:rPr lang="it-IT" sz="2400" dirty="0" err="1"/>
              <a:t>workers</a:t>
            </a:r>
            <a:r>
              <a:rPr lang="it-IT" sz="2400" dirty="0"/>
              <a:t>’ </a:t>
            </a:r>
            <a:r>
              <a:rPr lang="it-IT" sz="2400" dirty="0" err="1"/>
              <a:t>discretionality</a:t>
            </a:r>
            <a:endParaRPr lang="it-IT" sz="2400" dirty="0"/>
          </a:p>
          <a:p>
            <a:pPr lvl="1">
              <a:buFont typeface="Courier New" panose="02070309020205020404" pitchFamily="49" charset="0"/>
              <a:buChar char="o"/>
            </a:pPr>
            <a:r>
              <a:rPr lang="it-IT" sz="2000" dirty="0" err="1"/>
              <a:t>Processes</a:t>
            </a:r>
            <a:r>
              <a:rPr lang="it-IT" sz="2000" dirty="0"/>
              <a:t> </a:t>
            </a:r>
            <a:r>
              <a:rPr lang="it-IT" sz="2000" dirty="0" err="1"/>
              <a:t>could</a:t>
            </a:r>
            <a:r>
              <a:rPr lang="it-IT" sz="2000" dirty="0"/>
              <a:t> be </a:t>
            </a:r>
            <a:r>
              <a:rPr lang="it-IT" sz="2000" dirty="0" err="1"/>
              <a:t>standardized</a:t>
            </a:r>
            <a:r>
              <a:rPr lang="it-IT" sz="2000" dirty="0"/>
              <a:t>:</a:t>
            </a:r>
          </a:p>
          <a:p>
            <a:pPr lvl="1">
              <a:buFont typeface="Calibri" panose="020F0502020204030204" pitchFamily="34" charset="0"/>
              <a:buChar char="–"/>
            </a:pPr>
            <a:r>
              <a:rPr lang="it-IT" sz="2000" dirty="0"/>
              <a:t>By </a:t>
            </a:r>
            <a:r>
              <a:rPr lang="it-IT" sz="2000" dirty="0" err="1"/>
              <a:t>describing</a:t>
            </a:r>
            <a:r>
              <a:rPr lang="it-IT" sz="2000" dirty="0"/>
              <a:t> the </a:t>
            </a:r>
            <a:r>
              <a:rPr lang="it-IT" sz="2000" dirty="0" err="1"/>
              <a:t>details</a:t>
            </a:r>
            <a:r>
              <a:rPr lang="it-IT" sz="2000" dirty="0"/>
              <a:t> the </a:t>
            </a:r>
            <a:r>
              <a:rPr lang="it-IT" sz="2000" dirty="0" err="1"/>
              <a:t>activities</a:t>
            </a:r>
            <a:endParaRPr lang="it-IT" sz="2000" dirty="0"/>
          </a:p>
          <a:p>
            <a:pPr lvl="1">
              <a:buFont typeface="Calibri" panose="020F0502020204030204" pitchFamily="34" charset="0"/>
              <a:buChar char="–"/>
            </a:pPr>
            <a:r>
              <a:rPr lang="it-IT" sz="2000" dirty="0"/>
              <a:t>By </a:t>
            </a:r>
            <a:r>
              <a:rPr lang="it-IT" sz="2000" dirty="0" err="1"/>
              <a:t>specifying</a:t>
            </a:r>
            <a:r>
              <a:rPr lang="it-IT" sz="2000" dirty="0"/>
              <a:t> the work </a:t>
            </a:r>
            <a:r>
              <a:rPr lang="it-IT" sz="2000" dirty="0" err="1"/>
              <a:t>processes</a:t>
            </a:r>
            <a:endParaRPr lang="it-IT" sz="2000" dirty="0"/>
          </a:p>
          <a:p>
            <a:pPr lvl="1">
              <a:buFont typeface="Calibri" panose="020F0502020204030204" pitchFamily="34" charset="0"/>
              <a:buChar char="–"/>
            </a:pPr>
            <a:r>
              <a:rPr lang="it-IT" sz="2000" dirty="0" err="1"/>
              <a:t>Through</a:t>
            </a:r>
            <a:r>
              <a:rPr lang="it-IT" sz="2000" dirty="0"/>
              <a:t> </a:t>
            </a:r>
            <a:r>
              <a:rPr lang="it-IT" sz="2000" dirty="0" err="1"/>
              <a:t>rules</a:t>
            </a:r>
            <a:endParaRPr lang="it-IT" sz="2000" dirty="0"/>
          </a:p>
          <a:p>
            <a:pPr marL="0" indent="0">
              <a:buNone/>
            </a:pPr>
            <a:endParaRPr lang="it-IT" sz="2400" dirty="0"/>
          </a:p>
          <a:p>
            <a:pPr marL="0" indent="0">
              <a:buNone/>
            </a:pPr>
            <a:endParaRPr lang="it-IT" sz="2400" dirty="0"/>
          </a:p>
          <a:p>
            <a:pPr marL="0" indent="0" algn="ctr">
              <a:buNone/>
            </a:pPr>
            <a:endParaRPr lang="it-IT" sz="2400" dirty="0"/>
          </a:p>
          <a:p>
            <a:pPr marL="0" indent="0" algn="ctr">
              <a:buNone/>
            </a:pPr>
            <a:r>
              <a:rPr lang="it-IT" sz="2400" dirty="0"/>
              <a:t>In </a:t>
            </a:r>
            <a:r>
              <a:rPr lang="it-IT" sz="2400" dirty="0" err="1"/>
              <a:t>all</a:t>
            </a:r>
            <a:r>
              <a:rPr lang="it-IT" sz="2400" dirty="0"/>
              <a:t> of the </a:t>
            </a:r>
            <a:r>
              <a:rPr lang="it-IT" sz="2400" dirty="0" err="1"/>
              <a:t>three</a:t>
            </a:r>
            <a:r>
              <a:rPr lang="it-IT" sz="2400" dirty="0"/>
              <a:t> </a:t>
            </a:r>
            <a:r>
              <a:rPr lang="it-IT" sz="2400" dirty="0" err="1"/>
              <a:t>cases</a:t>
            </a:r>
            <a:r>
              <a:rPr lang="it-IT" sz="2400" dirty="0"/>
              <a:t> the </a:t>
            </a:r>
            <a:r>
              <a:rPr lang="it-IT" sz="2400" dirty="0" err="1"/>
              <a:t>behaviour</a:t>
            </a:r>
            <a:r>
              <a:rPr lang="it-IT" sz="2400" dirty="0"/>
              <a:t> </a:t>
            </a:r>
            <a:r>
              <a:rPr lang="it-IT" sz="2400" dirty="0" err="1"/>
              <a:t>is</a:t>
            </a:r>
            <a:r>
              <a:rPr lang="it-IT" sz="2400" dirty="0"/>
              <a:t> </a:t>
            </a:r>
            <a:r>
              <a:rPr lang="it-IT" sz="2400" dirty="0" err="1"/>
              <a:t>formalized</a:t>
            </a:r>
            <a:r>
              <a:rPr lang="it-IT" sz="2400" dirty="0"/>
              <a:t> and </a:t>
            </a:r>
            <a:r>
              <a:rPr lang="it-IT" sz="2400" dirty="0" err="1"/>
              <a:t>regulated</a:t>
            </a: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
        <p:nvSpPr>
          <p:cNvPr id="8" name="Freccia in giù 7"/>
          <p:cNvSpPr/>
          <p:nvPr/>
        </p:nvSpPr>
        <p:spPr>
          <a:xfrm>
            <a:off x="4765182" y="4001294"/>
            <a:ext cx="940158" cy="643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30468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Formalization</a:t>
            </a:r>
            <a:r>
              <a:rPr lang="it-IT" b="1" dirty="0">
                <a:solidFill>
                  <a:srgbClr val="FF0000"/>
                </a:solidFill>
              </a:rPr>
              <a:t> of </a:t>
            </a:r>
            <a:r>
              <a:rPr lang="it-IT" b="1" dirty="0" err="1">
                <a:solidFill>
                  <a:srgbClr val="FF0000"/>
                </a:solidFill>
              </a:rPr>
              <a:t>behaviour</a:t>
            </a:r>
            <a:r>
              <a:rPr lang="it-IT" b="1" dirty="0">
                <a:solidFill>
                  <a:srgbClr val="FF0000"/>
                </a:solidFill>
              </a:rPr>
              <a:t> (2/3)</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pPr marL="0" indent="0">
              <a:buNone/>
            </a:pPr>
            <a:r>
              <a:rPr lang="it-IT" sz="2400" dirty="0" err="1"/>
              <a:t>Why</a:t>
            </a:r>
            <a:r>
              <a:rPr lang="it-IT" sz="2400" dirty="0"/>
              <a:t> companies use the </a:t>
            </a:r>
            <a:r>
              <a:rPr lang="it-IT" sz="2400" dirty="0" err="1"/>
              <a:t>formalization</a:t>
            </a:r>
            <a:r>
              <a:rPr lang="it-IT" sz="2400" dirty="0"/>
              <a:t> of </a:t>
            </a:r>
            <a:r>
              <a:rPr lang="it-IT" sz="2400" dirty="0" err="1"/>
              <a:t>behavior</a:t>
            </a:r>
            <a:r>
              <a:rPr lang="it-IT" sz="2400" dirty="0"/>
              <a:t>?</a:t>
            </a:r>
          </a:p>
          <a:p>
            <a:r>
              <a:rPr lang="it-IT" sz="2400" dirty="0"/>
              <a:t>To coordinate </a:t>
            </a:r>
            <a:r>
              <a:rPr lang="it-IT" sz="2400" dirty="0" err="1"/>
              <a:t>activities</a:t>
            </a:r>
            <a:endParaRPr lang="it-IT" sz="2400" dirty="0"/>
          </a:p>
          <a:p>
            <a:r>
              <a:rPr lang="it-IT" sz="2400" dirty="0"/>
              <a:t>To </a:t>
            </a:r>
            <a:r>
              <a:rPr lang="it-IT" sz="2400" dirty="0" err="1"/>
              <a:t>improve</a:t>
            </a:r>
            <a:r>
              <a:rPr lang="it-IT" sz="2400" dirty="0"/>
              <a:t> </a:t>
            </a:r>
            <a:r>
              <a:rPr lang="it-IT" sz="2400" dirty="0" err="1"/>
              <a:t>efficiency</a:t>
            </a:r>
            <a:endParaRPr lang="it-IT" sz="2400" dirty="0"/>
          </a:p>
          <a:p>
            <a:r>
              <a:rPr lang="it-IT" sz="2400" dirty="0"/>
              <a:t>To </a:t>
            </a:r>
            <a:r>
              <a:rPr lang="it-IT" sz="2400" dirty="0" err="1"/>
              <a:t>ensure</a:t>
            </a:r>
            <a:r>
              <a:rPr lang="it-IT" sz="2400" dirty="0"/>
              <a:t> an </a:t>
            </a:r>
            <a:r>
              <a:rPr lang="it-IT" sz="2400" dirty="0" err="1"/>
              <a:t>impartial</a:t>
            </a:r>
            <a:r>
              <a:rPr lang="it-IT" sz="2400" dirty="0"/>
              <a:t> </a:t>
            </a:r>
            <a:r>
              <a:rPr lang="it-IT" sz="2400" dirty="0" err="1"/>
              <a:t>behaviour</a:t>
            </a:r>
            <a:r>
              <a:rPr lang="it-IT" sz="2400" dirty="0"/>
              <a:t> with </a:t>
            </a:r>
            <a:r>
              <a:rPr lang="it-IT" sz="2400" dirty="0" err="1"/>
              <a:t>respect</a:t>
            </a:r>
            <a:r>
              <a:rPr lang="it-IT" sz="2400" dirty="0"/>
              <a:t> to clients</a:t>
            </a:r>
          </a:p>
          <a:p>
            <a:pPr marL="0" indent="0">
              <a:buNone/>
            </a:pPr>
            <a:r>
              <a:rPr lang="it-IT" sz="2400" dirty="0" err="1"/>
              <a:t>Criticalities</a:t>
            </a:r>
            <a:r>
              <a:rPr lang="it-IT" sz="2400" dirty="0"/>
              <a:t>:</a:t>
            </a:r>
          </a:p>
          <a:p>
            <a:r>
              <a:rPr lang="it-IT" sz="2400" dirty="0" err="1"/>
              <a:t>Resistance</a:t>
            </a:r>
            <a:r>
              <a:rPr lang="it-IT" sz="2400" dirty="0"/>
              <a:t> to </a:t>
            </a:r>
            <a:r>
              <a:rPr lang="it-IT" sz="2400" dirty="0" err="1"/>
              <a:t>change</a:t>
            </a:r>
            <a:endParaRPr lang="it-IT" sz="2400" dirty="0"/>
          </a:p>
          <a:p>
            <a:r>
              <a:rPr lang="it-IT" sz="2400" dirty="0" err="1"/>
              <a:t>Increase</a:t>
            </a:r>
            <a:r>
              <a:rPr lang="it-IT" sz="2400" dirty="0"/>
              <a:t> of </a:t>
            </a:r>
            <a:r>
              <a:rPr lang="it-IT" sz="2400" dirty="0" err="1"/>
              <a:t>absenteeism</a:t>
            </a:r>
            <a:r>
              <a:rPr lang="it-IT" sz="2400" dirty="0"/>
              <a:t>, turnover and strikes</a:t>
            </a:r>
          </a:p>
          <a:p>
            <a:pPr marL="0" indent="0">
              <a:buNone/>
            </a:pPr>
            <a:endParaRPr lang="it-IT" sz="2400" dirty="0"/>
          </a:p>
          <a:p>
            <a:pPr marL="0" indent="0">
              <a:buNone/>
            </a:pPr>
            <a:endParaRPr lang="it-IT" sz="2400" dirty="0"/>
          </a:p>
          <a:p>
            <a:pPr marL="0" indent="0">
              <a:buNone/>
            </a:pP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56259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Individual</a:t>
            </a:r>
            <a:r>
              <a:rPr lang="it-IT" b="1" dirty="0">
                <a:solidFill>
                  <a:srgbClr val="FF0000"/>
                </a:solidFill>
              </a:rPr>
              <a:t> position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pPr marL="0" indent="0">
              <a:buNone/>
            </a:pPr>
            <a:r>
              <a:rPr lang="it-IT" b="1" dirty="0" err="1"/>
              <a:t>Individual</a:t>
            </a:r>
            <a:r>
              <a:rPr lang="it-IT" b="1" dirty="0"/>
              <a:t> position</a:t>
            </a:r>
          </a:p>
          <a:p>
            <a:r>
              <a:rPr lang="it-IT" sz="2400" dirty="0" err="1"/>
              <a:t>Specialization</a:t>
            </a:r>
            <a:r>
              <a:rPr lang="it-IT" sz="2400" dirty="0"/>
              <a:t> of </a:t>
            </a:r>
            <a:r>
              <a:rPr lang="it-IT" sz="2400" dirty="0" err="1"/>
              <a:t>tasks</a:t>
            </a:r>
            <a:endParaRPr lang="it-IT" sz="2400" u="sng" dirty="0"/>
          </a:p>
          <a:p>
            <a:r>
              <a:rPr lang="it-IT" sz="2400" dirty="0" err="1"/>
              <a:t>Formalization</a:t>
            </a:r>
            <a:r>
              <a:rPr lang="it-IT" sz="2400" dirty="0"/>
              <a:t> of </a:t>
            </a:r>
            <a:r>
              <a:rPr lang="it-IT" sz="2400" dirty="0" err="1"/>
              <a:t>behaviour</a:t>
            </a:r>
            <a:endParaRPr lang="it-IT" sz="2400" dirty="0"/>
          </a:p>
          <a:p>
            <a:r>
              <a:rPr lang="it-IT" sz="2400" dirty="0"/>
              <a:t>Training and </a:t>
            </a:r>
            <a:r>
              <a:rPr lang="it-IT" sz="2400" dirty="0" err="1"/>
              <a:t>indoctrination</a:t>
            </a: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
        <p:nvSpPr>
          <p:cNvPr id="3" name="Rettangolo arrotondato 2"/>
          <p:cNvSpPr/>
          <p:nvPr/>
        </p:nvSpPr>
        <p:spPr>
          <a:xfrm>
            <a:off x="1191296" y="3232596"/>
            <a:ext cx="3387144" cy="41212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8941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Training and </a:t>
            </a:r>
            <a:r>
              <a:rPr lang="it-IT" b="1" dirty="0" err="1">
                <a:solidFill>
                  <a:srgbClr val="FF0000"/>
                </a:solidFill>
              </a:rPr>
              <a:t>indoctrination</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751760" y="1437432"/>
            <a:ext cx="10515600" cy="5101479"/>
          </a:xfrm>
        </p:spPr>
        <p:txBody>
          <a:bodyPr/>
          <a:lstStyle/>
          <a:p>
            <a:r>
              <a:rPr lang="it-IT" sz="2400" dirty="0"/>
              <a:t>Definition of </a:t>
            </a:r>
            <a:r>
              <a:rPr lang="it-IT" sz="2400" dirty="0" err="1"/>
              <a:t>required</a:t>
            </a:r>
            <a:r>
              <a:rPr lang="it-IT" sz="2400" dirty="0"/>
              <a:t> </a:t>
            </a:r>
            <a:r>
              <a:rPr lang="it-IT" sz="2400" dirty="0" err="1"/>
              <a:t>skills</a:t>
            </a:r>
            <a:r>
              <a:rPr lang="it-IT" sz="2400" dirty="0"/>
              <a:t> and </a:t>
            </a:r>
            <a:r>
              <a:rPr lang="it-IT" sz="2400" dirty="0" err="1"/>
              <a:t>capabilities</a:t>
            </a:r>
            <a:r>
              <a:rPr lang="it-IT" sz="2400" dirty="0"/>
              <a:t> to </a:t>
            </a:r>
            <a:r>
              <a:rPr lang="it-IT" sz="2400" dirty="0" err="1"/>
              <a:t>carry</a:t>
            </a:r>
            <a:r>
              <a:rPr lang="it-IT" sz="2400" dirty="0"/>
              <a:t> out a </a:t>
            </a:r>
            <a:r>
              <a:rPr lang="it-IT" sz="2400" dirty="0" err="1"/>
              <a:t>specific</a:t>
            </a:r>
            <a:r>
              <a:rPr lang="it-IT" sz="2400" dirty="0"/>
              <a:t> </a:t>
            </a:r>
            <a:r>
              <a:rPr lang="it-IT" sz="2400" dirty="0" err="1"/>
              <a:t>activity</a:t>
            </a:r>
            <a:endParaRPr lang="it-IT" sz="2400" dirty="0"/>
          </a:p>
          <a:p>
            <a:r>
              <a:rPr lang="it-IT" sz="2400" dirty="0"/>
              <a:t>Definition of </a:t>
            </a:r>
            <a:r>
              <a:rPr lang="it-IT" sz="2400" dirty="0" err="1"/>
              <a:t>recruitment</a:t>
            </a:r>
            <a:r>
              <a:rPr lang="it-IT" sz="2400" dirty="0"/>
              <a:t> </a:t>
            </a:r>
            <a:r>
              <a:rPr lang="it-IT" sz="2400" dirty="0" err="1"/>
              <a:t>procedures</a:t>
            </a:r>
            <a:r>
              <a:rPr lang="it-IT" sz="2400" dirty="0"/>
              <a:t> or the </a:t>
            </a:r>
            <a:r>
              <a:rPr lang="it-IT" sz="2400" dirty="0" err="1"/>
              <a:t>definition</a:t>
            </a:r>
            <a:r>
              <a:rPr lang="it-IT" sz="2400" dirty="0"/>
              <a:t> of training </a:t>
            </a:r>
            <a:r>
              <a:rPr lang="it-IT" sz="2400" dirty="0" err="1"/>
              <a:t>program</a:t>
            </a:r>
            <a:r>
              <a:rPr lang="it-IT" sz="2400" dirty="0"/>
              <a:t> to </a:t>
            </a:r>
            <a:r>
              <a:rPr lang="it-IT" sz="2400" dirty="0" err="1"/>
              <a:t>develop</a:t>
            </a:r>
            <a:r>
              <a:rPr lang="it-IT" sz="2400" dirty="0"/>
              <a:t> </a:t>
            </a:r>
            <a:r>
              <a:rPr lang="it-IT" sz="2400" dirty="0" err="1"/>
              <a:t>these</a:t>
            </a:r>
            <a:r>
              <a:rPr lang="it-IT" sz="2400" dirty="0"/>
              <a:t> </a:t>
            </a:r>
            <a:r>
              <a:rPr lang="it-IT" sz="2400" dirty="0" err="1"/>
              <a:t>skills</a:t>
            </a:r>
            <a:r>
              <a:rPr lang="it-IT" sz="2400" dirty="0"/>
              <a:t> and </a:t>
            </a:r>
            <a:r>
              <a:rPr lang="it-IT" sz="2400" dirty="0" err="1"/>
              <a:t>capabilities</a:t>
            </a:r>
            <a:endParaRPr lang="it-IT" sz="2400" dirty="0"/>
          </a:p>
          <a:p>
            <a:r>
              <a:rPr lang="it-IT" sz="2400" dirty="0"/>
              <a:t>Training</a:t>
            </a:r>
          </a:p>
          <a:p>
            <a:pPr lvl="1">
              <a:buFont typeface="Calibri" panose="020F0502020204030204" pitchFamily="34" charset="0"/>
              <a:buChar char="–"/>
            </a:pPr>
            <a:r>
              <a:rPr lang="it-IT" dirty="0"/>
              <a:t>Learning and </a:t>
            </a:r>
            <a:r>
              <a:rPr lang="it-IT" dirty="0" err="1"/>
              <a:t>teaching</a:t>
            </a:r>
            <a:r>
              <a:rPr lang="it-IT" dirty="0"/>
              <a:t> </a:t>
            </a:r>
          </a:p>
          <a:p>
            <a:pPr lvl="1">
              <a:buFont typeface="Calibri" panose="020F0502020204030204" pitchFamily="34" charset="0"/>
              <a:buChar char="–"/>
            </a:pPr>
            <a:r>
              <a:rPr lang="it-IT" dirty="0" err="1"/>
              <a:t>Key</a:t>
            </a:r>
            <a:r>
              <a:rPr lang="it-IT" dirty="0"/>
              <a:t> </a:t>
            </a:r>
            <a:r>
              <a:rPr lang="it-IT" dirty="0" err="1"/>
              <a:t>role</a:t>
            </a:r>
            <a:r>
              <a:rPr lang="it-IT" dirty="0"/>
              <a:t> for </a:t>
            </a:r>
            <a:r>
              <a:rPr lang="it-IT" dirty="0" err="1"/>
              <a:t>professional</a:t>
            </a:r>
            <a:r>
              <a:rPr lang="it-IT" dirty="0"/>
              <a:t> </a:t>
            </a:r>
            <a:r>
              <a:rPr lang="it-IT" dirty="0" err="1"/>
              <a:t>activities</a:t>
            </a:r>
            <a:r>
              <a:rPr lang="it-IT" dirty="0"/>
              <a:t> </a:t>
            </a:r>
          </a:p>
          <a:p>
            <a:pPr lvl="1">
              <a:buFont typeface="Calibri" panose="020F0502020204030204" pitchFamily="34" charset="0"/>
              <a:buChar char="–"/>
            </a:pPr>
            <a:r>
              <a:rPr lang="it-IT" dirty="0" err="1"/>
              <a:t>Standardization</a:t>
            </a:r>
            <a:r>
              <a:rPr lang="it-IT" dirty="0"/>
              <a:t> of </a:t>
            </a:r>
            <a:r>
              <a:rPr lang="it-IT" dirty="0" err="1"/>
              <a:t>skills</a:t>
            </a:r>
            <a:endParaRPr lang="it-IT" dirty="0"/>
          </a:p>
          <a:p>
            <a:r>
              <a:rPr lang="it-IT" sz="2400" dirty="0" err="1"/>
              <a:t>Indoctrination</a:t>
            </a:r>
            <a:endParaRPr lang="it-IT" sz="2400" dirty="0"/>
          </a:p>
          <a:p>
            <a:pPr lvl="1">
              <a:buFont typeface="Calibri" panose="020F0502020204030204" pitchFamily="34" charset="0"/>
              <a:buChar char="–"/>
            </a:pPr>
            <a:r>
              <a:rPr lang="it-IT" dirty="0"/>
              <a:t>The </a:t>
            </a:r>
            <a:r>
              <a:rPr lang="it-IT" dirty="0" err="1"/>
              <a:t>process</a:t>
            </a:r>
            <a:r>
              <a:rPr lang="it-IT" dirty="0"/>
              <a:t> of </a:t>
            </a:r>
            <a:r>
              <a:rPr lang="it-IT" dirty="0" err="1"/>
              <a:t>socialization</a:t>
            </a:r>
            <a:r>
              <a:rPr lang="it-IT" dirty="0"/>
              <a:t> of </a:t>
            </a:r>
            <a:r>
              <a:rPr lang="it-IT" dirty="0" err="1"/>
              <a:t>people</a:t>
            </a:r>
            <a:r>
              <a:rPr lang="it-IT" dirty="0"/>
              <a:t> </a:t>
            </a:r>
            <a:r>
              <a:rPr lang="it-IT" dirty="0" err="1"/>
              <a:t>working</a:t>
            </a:r>
            <a:r>
              <a:rPr lang="it-IT" dirty="0"/>
              <a:t> in an </a:t>
            </a:r>
            <a:r>
              <a:rPr lang="it-IT" dirty="0" err="1"/>
              <a:t>organization</a:t>
            </a:r>
            <a:endParaRPr lang="it-IT" dirty="0"/>
          </a:p>
          <a:p>
            <a:pPr lvl="1">
              <a:buFont typeface="Calibri" panose="020F0502020204030204" pitchFamily="34" charset="0"/>
              <a:buChar char="–"/>
            </a:pPr>
            <a:r>
              <a:rPr lang="it-IT" dirty="0" err="1"/>
              <a:t>It</a:t>
            </a:r>
            <a:r>
              <a:rPr lang="it-IT" dirty="0"/>
              <a:t> </a:t>
            </a:r>
            <a:r>
              <a:rPr lang="it-IT" dirty="0" err="1"/>
              <a:t>starts</a:t>
            </a:r>
            <a:r>
              <a:rPr lang="it-IT" dirty="0"/>
              <a:t> </a:t>
            </a:r>
            <a:r>
              <a:rPr lang="it-IT" dirty="0" err="1"/>
              <a:t>before</a:t>
            </a:r>
            <a:r>
              <a:rPr lang="it-IT" dirty="0"/>
              <a:t> the </a:t>
            </a:r>
            <a:r>
              <a:rPr lang="it-IT" dirty="0" err="1"/>
              <a:t>recruitment</a:t>
            </a:r>
            <a:r>
              <a:rPr lang="it-IT" dirty="0"/>
              <a:t> and </a:t>
            </a:r>
            <a:r>
              <a:rPr lang="it-IT" dirty="0" err="1"/>
              <a:t>it</a:t>
            </a:r>
            <a:r>
              <a:rPr lang="it-IT" dirty="0"/>
              <a:t> </a:t>
            </a:r>
            <a:r>
              <a:rPr lang="it-IT" dirty="0" err="1"/>
              <a:t>continues</a:t>
            </a:r>
            <a:r>
              <a:rPr lang="it-IT" dirty="0"/>
              <a:t> </a:t>
            </a:r>
            <a:r>
              <a:rPr lang="it-IT" dirty="0" err="1"/>
              <a:t>during</a:t>
            </a:r>
            <a:r>
              <a:rPr lang="it-IT" dirty="0"/>
              <a:t> the </a:t>
            </a:r>
            <a:r>
              <a:rPr lang="it-IT" dirty="0" err="1"/>
              <a:t>working</a:t>
            </a:r>
            <a:r>
              <a:rPr lang="it-IT" dirty="0"/>
              <a:t> </a:t>
            </a:r>
            <a:r>
              <a:rPr lang="it-IT" dirty="0" err="1"/>
              <a:t>relationship</a:t>
            </a:r>
            <a:endParaRPr lang="it-IT" dirty="0"/>
          </a:p>
          <a:p>
            <a:pPr lvl="1">
              <a:buFont typeface="Calibri" panose="020F0502020204030204" pitchFamily="34" charset="0"/>
              <a:buChar char="–"/>
            </a:pPr>
            <a:r>
              <a:rPr lang="it-IT" dirty="0" err="1"/>
              <a:t>It</a:t>
            </a:r>
            <a:r>
              <a:rPr lang="it-IT" dirty="0"/>
              <a:t> </a:t>
            </a:r>
            <a:r>
              <a:rPr lang="it-IT" dirty="0" err="1"/>
              <a:t>is</a:t>
            </a:r>
            <a:r>
              <a:rPr lang="it-IT" dirty="0"/>
              <a:t> </a:t>
            </a:r>
            <a:r>
              <a:rPr lang="it-IT" dirty="0" err="1"/>
              <a:t>particularly</a:t>
            </a:r>
            <a:r>
              <a:rPr lang="it-IT" dirty="0"/>
              <a:t> </a:t>
            </a:r>
            <a:r>
              <a:rPr lang="it-IT" dirty="0" err="1"/>
              <a:t>relevant</a:t>
            </a:r>
            <a:r>
              <a:rPr lang="it-IT" dirty="0"/>
              <a:t> </a:t>
            </a:r>
            <a:r>
              <a:rPr lang="it-IT" dirty="0" err="1"/>
              <a:t>when</a:t>
            </a:r>
            <a:r>
              <a:rPr lang="it-IT" dirty="0"/>
              <a:t> </a:t>
            </a:r>
            <a:r>
              <a:rPr lang="it-IT" dirty="0" err="1"/>
              <a:t>activities</a:t>
            </a:r>
            <a:r>
              <a:rPr lang="it-IT" dirty="0"/>
              <a:t> are </a:t>
            </a:r>
            <a:r>
              <a:rPr lang="it-IT" dirty="0" err="1"/>
              <a:t>highly</a:t>
            </a:r>
            <a:r>
              <a:rPr lang="it-IT" dirty="0"/>
              <a:t> </a:t>
            </a:r>
            <a:r>
              <a:rPr lang="it-IT" dirty="0" err="1"/>
              <a:t>variables</a:t>
            </a:r>
            <a:r>
              <a:rPr lang="it-IT" dirty="0"/>
              <a:t> </a:t>
            </a:r>
          </a:p>
          <a:p>
            <a:pPr marL="0" indent="0">
              <a:buNone/>
            </a:pPr>
            <a:endParaRPr lang="it-IT" sz="2400" dirty="0"/>
          </a:p>
          <a:p>
            <a:pPr marL="0" indent="0">
              <a:buNone/>
            </a:pPr>
            <a:endParaRPr lang="it-IT" sz="2400" dirty="0"/>
          </a:p>
          <a:p>
            <a:pPr marL="0" indent="0">
              <a:buNone/>
            </a:pPr>
            <a:endParaRPr lang="it-IT" sz="2400"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2932900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Specialization</a:t>
            </a:r>
            <a:r>
              <a:rPr lang="it-IT" b="1" dirty="0">
                <a:solidFill>
                  <a:srgbClr val="FF0000"/>
                </a:solidFill>
              </a:rPr>
              <a:t>, </a:t>
            </a:r>
            <a:r>
              <a:rPr lang="it-IT" b="1" dirty="0" err="1">
                <a:solidFill>
                  <a:srgbClr val="FF0000"/>
                </a:solidFill>
              </a:rPr>
              <a:t>formalization</a:t>
            </a:r>
            <a:r>
              <a:rPr lang="it-IT" b="1" dirty="0">
                <a:solidFill>
                  <a:srgbClr val="FF0000"/>
                </a:solidFill>
              </a:rPr>
              <a:t> of </a:t>
            </a:r>
            <a:r>
              <a:rPr lang="it-IT" b="1" dirty="0" err="1">
                <a:solidFill>
                  <a:srgbClr val="FF0000"/>
                </a:solidFill>
              </a:rPr>
              <a:t>behaviour</a:t>
            </a:r>
            <a:r>
              <a:rPr lang="it-IT" b="1" dirty="0">
                <a:solidFill>
                  <a:srgbClr val="FF0000"/>
                </a:solidFill>
              </a:rPr>
              <a:t> and Training and </a:t>
            </a:r>
            <a:r>
              <a:rPr lang="it-IT" b="1" dirty="0" err="1">
                <a:solidFill>
                  <a:srgbClr val="FF0000"/>
                </a:solidFill>
              </a:rPr>
              <a:t>indoctrination</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5774" y="1690688"/>
            <a:ext cx="5084661" cy="4663258"/>
          </a:xfrm>
          <a:prstGeom prst="rect">
            <a:avLst/>
          </a:prstGeom>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2633" y="2774458"/>
            <a:ext cx="2601378" cy="2601378"/>
          </a:xfrm>
          <a:prstGeom prst="rect">
            <a:avLst/>
          </a:prstGeom>
        </p:spPr>
      </p:pic>
    </p:spTree>
    <p:extLst>
      <p:ext uri="{BB962C8B-B14F-4D97-AF65-F5344CB8AC3E}">
        <p14:creationId xmlns:p14="http://schemas.microsoft.com/office/powerpoint/2010/main" val="427453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Introduction</a:t>
            </a:r>
            <a:endParaRPr lang="it-IT" b="1" dirty="0">
              <a:solidFill>
                <a:srgbClr val="FF0000"/>
              </a:solidFill>
            </a:endParaRPr>
          </a:p>
        </p:txBody>
      </p:sp>
      <p:sp>
        <p:nvSpPr>
          <p:cNvPr id="3" name="Segnaposto contenuto 2"/>
          <p:cNvSpPr>
            <a:spLocks noGrp="1"/>
          </p:cNvSpPr>
          <p:nvPr>
            <p:ph idx="1"/>
          </p:nvPr>
        </p:nvSpPr>
        <p:spPr/>
        <p:txBody>
          <a:bodyPr/>
          <a:lstStyle/>
          <a:p>
            <a:pPr marL="0" indent="0" algn="ctr">
              <a:buNone/>
            </a:pPr>
            <a:r>
              <a:rPr lang="it-IT" dirty="0" err="1"/>
              <a:t>What</a:t>
            </a:r>
            <a:r>
              <a:rPr lang="it-IT" dirty="0"/>
              <a:t> do </a:t>
            </a:r>
            <a:r>
              <a:rPr lang="it-IT" dirty="0" err="1"/>
              <a:t>you</a:t>
            </a:r>
            <a:r>
              <a:rPr lang="it-IT" dirty="0"/>
              <a:t> </a:t>
            </a:r>
            <a:r>
              <a:rPr lang="it-IT" dirty="0" err="1"/>
              <a:t>mean</a:t>
            </a:r>
            <a:r>
              <a:rPr lang="it-IT" dirty="0"/>
              <a:t> by «</a:t>
            </a:r>
            <a:r>
              <a:rPr lang="it-IT" b="1" dirty="0"/>
              <a:t>DESIGN</a:t>
            </a:r>
            <a:r>
              <a:rPr lang="it-IT" dirty="0"/>
              <a: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a:t>
            </a:fld>
            <a:endParaRPr lang="it-IT"/>
          </a:p>
        </p:txBody>
      </p:sp>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3531" y="3090930"/>
            <a:ext cx="3518807" cy="2334832"/>
          </a:xfrm>
          <a:prstGeom prst="rect">
            <a:avLst/>
          </a:prstGeom>
        </p:spPr>
      </p:pic>
      <p:pic>
        <p:nvPicPr>
          <p:cNvPr id="11" name="Immagin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1020" y="2622818"/>
            <a:ext cx="3848100" cy="2565400"/>
          </a:xfrm>
          <a:prstGeom prst="rect">
            <a:avLst/>
          </a:prstGeom>
        </p:spPr>
      </p:pic>
    </p:spTree>
    <p:extLst>
      <p:ext uri="{BB962C8B-B14F-4D97-AF65-F5344CB8AC3E}">
        <p14:creationId xmlns:p14="http://schemas.microsoft.com/office/powerpoint/2010/main" val="209689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design of an </a:t>
            </a:r>
            <a:r>
              <a:rPr lang="it-IT" b="1" dirty="0" err="1">
                <a:solidFill>
                  <a:srgbClr val="FF0000"/>
                </a:solidFill>
              </a:rPr>
              <a:t>organization</a:t>
            </a:r>
            <a:endParaRPr lang="it-IT" b="1" dirty="0">
              <a:solidFill>
                <a:srgbClr val="FF0000"/>
              </a:solidFill>
            </a:endParaRPr>
          </a:p>
        </p:txBody>
      </p:sp>
      <p:sp>
        <p:nvSpPr>
          <p:cNvPr id="3" name="Segnaposto contenuto 2"/>
          <p:cNvSpPr>
            <a:spLocks noGrp="1"/>
          </p:cNvSpPr>
          <p:nvPr>
            <p:ph idx="1"/>
          </p:nvPr>
        </p:nvSpPr>
        <p:spPr/>
        <p:txBody>
          <a:bodyPr/>
          <a:lstStyle/>
          <a:p>
            <a:r>
              <a:rPr lang="it-IT" dirty="0" err="1"/>
              <a:t>Ability</a:t>
            </a:r>
            <a:r>
              <a:rPr lang="it-IT" dirty="0"/>
              <a:t> to </a:t>
            </a:r>
            <a:r>
              <a:rPr lang="it-IT" dirty="0" err="1"/>
              <a:t>modify</a:t>
            </a:r>
            <a:r>
              <a:rPr lang="it-IT" dirty="0"/>
              <a:t> a </a:t>
            </a:r>
            <a:r>
              <a:rPr lang="it-IT" dirty="0" err="1"/>
              <a:t>system</a:t>
            </a:r>
            <a:endParaRPr lang="it-IT" dirty="0"/>
          </a:p>
          <a:p>
            <a:r>
              <a:rPr lang="it-IT" dirty="0"/>
              <a:t>To </a:t>
            </a:r>
            <a:r>
              <a:rPr lang="it-IT" dirty="0" err="1"/>
              <a:t>modify</a:t>
            </a:r>
            <a:r>
              <a:rPr lang="it-IT" dirty="0"/>
              <a:t> some </a:t>
            </a:r>
            <a:r>
              <a:rPr lang="it-IT" dirty="0" err="1"/>
              <a:t>organizational</a:t>
            </a:r>
            <a:r>
              <a:rPr lang="it-IT" dirty="0"/>
              <a:t> core </a:t>
            </a:r>
            <a:r>
              <a:rPr lang="it-IT" dirty="0" err="1"/>
              <a:t>elements</a:t>
            </a:r>
            <a:r>
              <a:rPr lang="it-IT" dirty="0"/>
              <a:t> (e.g. </a:t>
            </a:r>
            <a:r>
              <a:rPr lang="it-IT" dirty="0" err="1"/>
              <a:t>coordination</a:t>
            </a:r>
            <a:r>
              <a:rPr lang="it-IT" dirty="0"/>
              <a:t> </a:t>
            </a:r>
            <a:r>
              <a:rPr lang="it-IT" dirty="0" err="1"/>
              <a:t>mechanisms</a:t>
            </a:r>
            <a:r>
              <a:rPr lang="it-IT" dirty="0"/>
              <a:t>) </a:t>
            </a:r>
            <a:r>
              <a:rPr lang="it-IT" dirty="0" err="1"/>
              <a:t>that</a:t>
            </a:r>
            <a:r>
              <a:rPr lang="it-IT" dirty="0"/>
              <a:t> </a:t>
            </a:r>
            <a:r>
              <a:rPr lang="it-IT" dirty="0" err="1"/>
              <a:t>affect</a:t>
            </a:r>
            <a:r>
              <a:rPr lang="it-IT" dirty="0"/>
              <a:t>:</a:t>
            </a:r>
          </a:p>
          <a:p>
            <a:pPr lvl="1">
              <a:buFont typeface="Courier New" panose="02070309020205020404" pitchFamily="49" charset="0"/>
              <a:buChar char="o"/>
            </a:pPr>
            <a:r>
              <a:rPr lang="it-IT" dirty="0"/>
              <a:t> the </a:t>
            </a:r>
            <a:r>
              <a:rPr lang="it-IT" dirty="0" err="1"/>
              <a:t>division</a:t>
            </a:r>
            <a:r>
              <a:rPr lang="it-IT" dirty="0"/>
              <a:t> of </a:t>
            </a:r>
            <a:r>
              <a:rPr lang="it-IT" dirty="0" err="1"/>
              <a:t>labour</a:t>
            </a:r>
            <a:endParaRPr lang="it-IT" dirty="0"/>
          </a:p>
          <a:p>
            <a:pPr lvl="1">
              <a:buFont typeface="Courier New" panose="02070309020205020404" pitchFamily="49" charset="0"/>
              <a:buChar char="o"/>
            </a:pPr>
            <a:r>
              <a:rPr lang="it-IT" dirty="0" err="1"/>
              <a:t>Coordination</a:t>
            </a:r>
            <a:r>
              <a:rPr lang="it-IT" dirty="0"/>
              <a:t> </a:t>
            </a:r>
            <a:r>
              <a:rPr lang="it-IT" dirty="0" err="1"/>
              <a:t>mechanisms</a:t>
            </a:r>
            <a:endParaRPr lang="it-IT" dirty="0"/>
          </a:p>
          <a:p>
            <a:pPr marL="0" indent="0">
              <a:buNone/>
            </a:pPr>
            <a:endParaRPr lang="it-IT" dirty="0"/>
          </a:p>
          <a:p>
            <a:pPr marL="0" indent="0" algn="ctr">
              <a:buNone/>
            </a:pPr>
            <a:endParaRPr lang="it-IT" b="1" dirty="0"/>
          </a:p>
          <a:p>
            <a:pPr marL="0" indent="0" algn="ctr">
              <a:buNone/>
            </a:pPr>
            <a:r>
              <a:rPr lang="it-IT" b="1" dirty="0" err="1"/>
              <a:t>Modification</a:t>
            </a:r>
            <a:r>
              <a:rPr lang="it-IT" b="1" dirty="0"/>
              <a:t> of the </a:t>
            </a:r>
            <a:r>
              <a:rPr lang="it-IT" b="1" dirty="0" err="1"/>
              <a:t>organizational</a:t>
            </a:r>
            <a:r>
              <a:rPr lang="it-IT" b="1" dirty="0"/>
              <a:t> </a:t>
            </a:r>
            <a:r>
              <a:rPr lang="it-IT" b="1" dirty="0" err="1"/>
              <a:t>functioning</a:t>
            </a:r>
            <a:r>
              <a:rPr lang="it-IT" b="1" dirty="0"/>
              <a:t> </a:t>
            </a:r>
            <a:r>
              <a:rPr lang="it-IT" b="1" dirty="0" err="1"/>
              <a:t>rules</a:t>
            </a:r>
            <a:endParaRPr lang="it-IT" b="1"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6" name="Freccia in giù 5"/>
          <p:cNvSpPr/>
          <p:nvPr/>
        </p:nvSpPr>
        <p:spPr>
          <a:xfrm>
            <a:off x="5155842" y="4378817"/>
            <a:ext cx="940158" cy="643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3119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Example</a:t>
            </a:r>
            <a:r>
              <a:rPr lang="it-IT" b="1" dirty="0">
                <a:solidFill>
                  <a:srgbClr val="FF0000"/>
                </a:solidFill>
              </a:rPr>
              <a:t> of </a:t>
            </a:r>
            <a:r>
              <a:rPr lang="it-IT" b="1" dirty="0" err="1">
                <a:solidFill>
                  <a:srgbClr val="FF0000"/>
                </a:solidFill>
              </a:rPr>
              <a:t>key</a:t>
            </a:r>
            <a:r>
              <a:rPr lang="it-IT" b="1" dirty="0">
                <a:solidFill>
                  <a:srgbClr val="FF0000"/>
                </a:solidFill>
              </a:rPr>
              <a:t> </a:t>
            </a:r>
            <a:r>
              <a:rPr lang="it-IT" b="1" dirty="0" err="1">
                <a:solidFill>
                  <a:srgbClr val="FF0000"/>
                </a:solidFill>
              </a:rPr>
              <a:t>questions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10" name="Rettangolo 9"/>
          <p:cNvSpPr/>
          <p:nvPr/>
        </p:nvSpPr>
        <p:spPr>
          <a:xfrm>
            <a:off x="631064" y="1690688"/>
            <a:ext cx="10844011"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How </a:t>
            </a:r>
            <a:r>
              <a:rPr lang="it-IT" sz="2400" dirty="0" err="1">
                <a:solidFill>
                  <a:schemeClr val="tx1"/>
                </a:solidFill>
              </a:rPr>
              <a:t>many</a:t>
            </a:r>
            <a:r>
              <a:rPr lang="it-IT" sz="2400" dirty="0">
                <a:solidFill>
                  <a:schemeClr val="tx1"/>
                </a:solidFill>
              </a:rPr>
              <a:t> </a:t>
            </a:r>
            <a:r>
              <a:rPr lang="it-IT" sz="2400" dirty="0" err="1">
                <a:solidFill>
                  <a:srgbClr val="FF0000"/>
                </a:solidFill>
              </a:rPr>
              <a:t>activities</a:t>
            </a:r>
            <a:r>
              <a:rPr lang="it-IT" sz="2400" dirty="0">
                <a:solidFill>
                  <a:schemeClr val="tx1"/>
                </a:solidFill>
              </a:rPr>
              <a:t> </a:t>
            </a:r>
            <a:r>
              <a:rPr lang="it-IT" sz="2400" dirty="0" err="1">
                <a:solidFill>
                  <a:schemeClr val="tx1"/>
                </a:solidFill>
              </a:rPr>
              <a:t>should</a:t>
            </a:r>
            <a:r>
              <a:rPr lang="it-IT" sz="2400" dirty="0">
                <a:solidFill>
                  <a:schemeClr val="tx1"/>
                </a:solidFill>
              </a:rPr>
              <a:t> be </a:t>
            </a:r>
            <a:r>
              <a:rPr lang="it-IT" sz="2400" dirty="0" err="1">
                <a:solidFill>
                  <a:schemeClr val="tx1"/>
                </a:solidFill>
              </a:rPr>
              <a:t>related</a:t>
            </a:r>
            <a:r>
              <a:rPr lang="it-IT" sz="2400" dirty="0">
                <a:solidFill>
                  <a:schemeClr val="tx1"/>
                </a:solidFill>
              </a:rPr>
              <a:t> to a work position?</a:t>
            </a:r>
          </a:p>
        </p:txBody>
      </p:sp>
      <p:sp>
        <p:nvSpPr>
          <p:cNvPr id="12" name="Rettangolo 11"/>
          <p:cNvSpPr/>
          <p:nvPr/>
        </p:nvSpPr>
        <p:spPr>
          <a:xfrm>
            <a:off x="509789" y="4552127"/>
            <a:ext cx="8424930"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err="1">
                <a:solidFill>
                  <a:schemeClr val="tx1"/>
                </a:solidFill>
              </a:rPr>
              <a:t>Which</a:t>
            </a:r>
            <a:r>
              <a:rPr lang="it-IT" sz="2400" dirty="0">
                <a:solidFill>
                  <a:schemeClr val="tx1"/>
                </a:solidFill>
              </a:rPr>
              <a:t> </a:t>
            </a:r>
            <a:r>
              <a:rPr lang="it-IT" sz="2400" dirty="0" err="1">
                <a:solidFill>
                  <a:schemeClr val="tx1"/>
                </a:solidFill>
              </a:rPr>
              <a:t>mechanisms</a:t>
            </a:r>
            <a:r>
              <a:rPr lang="it-IT" sz="2400" dirty="0">
                <a:solidFill>
                  <a:schemeClr val="tx1"/>
                </a:solidFill>
              </a:rPr>
              <a:t> to facilitate the </a:t>
            </a:r>
            <a:r>
              <a:rPr lang="it-IT" sz="2400" dirty="0" err="1">
                <a:solidFill>
                  <a:schemeClr val="tx1"/>
                </a:solidFill>
              </a:rPr>
              <a:t>mutual</a:t>
            </a:r>
            <a:r>
              <a:rPr lang="it-IT" sz="2400" dirty="0">
                <a:solidFill>
                  <a:schemeClr val="tx1"/>
                </a:solidFill>
              </a:rPr>
              <a:t> </a:t>
            </a:r>
            <a:r>
              <a:rPr lang="it-IT" sz="2400" dirty="0" err="1">
                <a:solidFill>
                  <a:schemeClr val="tx1"/>
                </a:solidFill>
              </a:rPr>
              <a:t>adjustement</a:t>
            </a:r>
            <a:r>
              <a:rPr lang="it-IT" sz="2400" dirty="0">
                <a:solidFill>
                  <a:schemeClr val="tx1"/>
                </a:solidFill>
              </a:rPr>
              <a:t>?</a:t>
            </a:r>
          </a:p>
        </p:txBody>
      </p:sp>
      <p:sp>
        <p:nvSpPr>
          <p:cNvPr id="13" name="Rettangolo 12"/>
          <p:cNvSpPr/>
          <p:nvPr/>
        </p:nvSpPr>
        <p:spPr>
          <a:xfrm>
            <a:off x="509789" y="3149989"/>
            <a:ext cx="10844011"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err="1">
                <a:solidFill>
                  <a:schemeClr val="tx1"/>
                </a:solidFill>
              </a:rPr>
              <a:t>Which</a:t>
            </a:r>
            <a:r>
              <a:rPr lang="it-IT" sz="2400" dirty="0">
                <a:solidFill>
                  <a:schemeClr val="tx1"/>
                </a:solidFill>
              </a:rPr>
              <a:t> </a:t>
            </a:r>
            <a:r>
              <a:rPr lang="it-IT" sz="2400" dirty="0" err="1">
                <a:solidFill>
                  <a:srgbClr val="FF0000"/>
                </a:solidFill>
              </a:rPr>
              <a:t>abilities</a:t>
            </a:r>
            <a:r>
              <a:rPr lang="it-IT" sz="2400" dirty="0">
                <a:solidFill>
                  <a:srgbClr val="FF0000"/>
                </a:solidFill>
              </a:rPr>
              <a:t> and </a:t>
            </a:r>
            <a:r>
              <a:rPr lang="it-IT" sz="2400" dirty="0" err="1">
                <a:solidFill>
                  <a:srgbClr val="FF0000"/>
                </a:solidFill>
              </a:rPr>
              <a:t>skills</a:t>
            </a:r>
            <a:r>
              <a:rPr lang="it-IT" sz="2400" dirty="0">
                <a:solidFill>
                  <a:srgbClr val="FF0000"/>
                </a:solidFill>
              </a:rPr>
              <a:t> </a:t>
            </a:r>
            <a:r>
              <a:rPr lang="it-IT" sz="2400" dirty="0">
                <a:solidFill>
                  <a:schemeClr val="tx1"/>
                </a:solidFill>
              </a:rPr>
              <a:t>are </a:t>
            </a:r>
            <a:r>
              <a:rPr lang="it-IT" sz="2400" dirty="0" err="1">
                <a:solidFill>
                  <a:schemeClr val="tx1"/>
                </a:solidFill>
              </a:rPr>
              <a:t>required</a:t>
            </a:r>
            <a:r>
              <a:rPr lang="it-IT" sz="2400" dirty="0">
                <a:solidFill>
                  <a:schemeClr val="tx1"/>
                </a:solidFill>
              </a:rPr>
              <a:t> for a </a:t>
            </a:r>
            <a:r>
              <a:rPr lang="it-IT" sz="2400" dirty="0" err="1">
                <a:solidFill>
                  <a:schemeClr val="tx1"/>
                </a:solidFill>
              </a:rPr>
              <a:t>specific</a:t>
            </a:r>
            <a:r>
              <a:rPr lang="it-IT" sz="2400" dirty="0">
                <a:solidFill>
                  <a:schemeClr val="tx1"/>
                </a:solidFill>
              </a:rPr>
              <a:t> position?</a:t>
            </a:r>
          </a:p>
        </p:txBody>
      </p:sp>
      <p:sp>
        <p:nvSpPr>
          <p:cNvPr id="14" name="Rettangolo 13"/>
          <p:cNvSpPr/>
          <p:nvPr/>
        </p:nvSpPr>
        <p:spPr>
          <a:xfrm>
            <a:off x="6096000" y="3746285"/>
            <a:ext cx="6264498"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How </a:t>
            </a:r>
            <a:r>
              <a:rPr lang="it-IT" sz="2400" dirty="0" err="1">
                <a:solidFill>
                  <a:schemeClr val="tx1"/>
                </a:solidFill>
              </a:rPr>
              <a:t>many</a:t>
            </a:r>
            <a:r>
              <a:rPr lang="it-IT" sz="2400" dirty="0">
                <a:solidFill>
                  <a:schemeClr val="tx1"/>
                </a:solidFill>
              </a:rPr>
              <a:t> </a:t>
            </a:r>
            <a:r>
              <a:rPr lang="it-IT" sz="2400" dirty="0" err="1">
                <a:solidFill>
                  <a:srgbClr val="FF0000"/>
                </a:solidFill>
              </a:rPr>
              <a:t>organizational</a:t>
            </a:r>
            <a:r>
              <a:rPr lang="it-IT" sz="2400" dirty="0">
                <a:solidFill>
                  <a:srgbClr val="FF0000"/>
                </a:solidFill>
              </a:rPr>
              <a:t> </a:t>
            </a:r>
            <a:r>
              <a:rPr lang="it-IT" sz="2400" dirty="0" err="1">
                <a:solidFill>
                  <a:srgbClr val="FF0000"/>
                </a:solidFill>
              </a:rPr>
              <a:t>units</a:t>
            </a:r>
            <a:r>
              <a:rPr lang="it-IT" sz="2400" dirty="0">
                <a:solidFill>
                  <a:srgbClr val="FF0000"/>
                </a:solidFill>
              </a:rPr>
              <a:t> </a:t>
            </a:r>
            <a:r>
              <a:rPr lang="it-IT" sz="2400" dirty="0">
                <a:solidFill>
                  <a:schemeClr val="tx1"/>
                </a:solidFill>
              </a:rPr>
              <a:t>are </a:t>
            </a:r>
            <a:r>
              <a:rPr lang="it-IT" sz="2400" dirty="0" err="1">
                <a:solidFill>
                  <a:schemeClr val="tx1"/>
                </a:solidFill>
              </a:rPr>
              <a:t>required</a:t>
            </a:r>
            <a:r>
              <a:rPr lang="it-IT" sz="2400" dirty="0">
                <a:solidFill>
                  <a:schemeClr val="tx1"/>
                </a:solidFill>
              </a:rPr>
              <a:t>?</a:t>
            </a:r>
          </a:p>
        </p:txBody>
      </p:sp>
      <p:sp>
        <p:nvSpPr>
          <p:cNvPr id="15" name="Rettangolo 14"/>
          <p:cNvSpPr/>
          <p:nvPr/>
        </p:nvSpPr>
        <p:spPr>
          <a:xfrm>
            <a:off x="5796564" y="2286023"/>
            <a:ext cx="4185636"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How to </a:t>
            </a:r>
            <a:r>
              <a:rPr lang="it-IT" sz="2400" dirty="0" err="1">
                <a:solidFill>
                  <a:srgbClr val="FF0000"/>
                </a:solidFill>
              </a:rPr>
              <a:t>standardize</a:t>
            </a:r>
            <a:r>
              <a:rPr lang="it-IT" sz="2400" dirty="0">
                <a:solidFill>
                  <a:srgbClr val="FF0000"/>
                </a:solidFill>
              </a:rPr>
              <a:t> the output</a:t>
            </a:r>
            <a:r>
              <a:rPr lang="it-IT" sz="2400" dirty="0">
                <a:solidFill>
                  <a:schemeClr val="tx1"/>
                </a:solidFill>
              </a:rPr>
              <a:t>?</a:t>
            </a:r>
          </a:p>
        </p:txBody>
      </p:sp>
      <p:sp>
        <p:nvSpPr>
          <p:cNvPr id="16" name="Rettangolo 15"/>
          <p:cNvSpPr/>
          <p:nvPr/>
        </p:nvSpPr>
        <p:spPr>
          <a:xfrm>
            <a:off x="783464" y="2489555"/>
            <a:ext cx="4185636"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How to </a:t>
            </a:r>
            <a:r>
              <a:rPr lang="it-IT" sz="2400" dirty="0" err="1">
                <a:solidFill>
                  <a:srgbClr val="FF0000"/>
                </a:solidFill>
              </a:rPr>
              <a:t>standardize</a:t>
            </a:r>
            <a:r>
              <a:rPr lang="it-IT" sz="2400" dirty="0">
                <a:solidFill>
                  <a:srgbClr val="FF0000"/>
                </a:solidFill>
              </a:rPr>
              <a:t> an </a:t>
            </a:r>
            <a:r>
              <a:rPr lang="it-IT" sz="2400" dirty="0" err="1">
                <a:solidFill>
                  <a:srgbClr val="FF0000"/>
                </a:solidFill>
              </a:rPr>
              <a:t>activity</a:t>
            </a:r>
            <a:r>
              <a:rPr lang="it-IT" sz="2400" dirty="0">
                <a:solidFill>
                  <a:schemeClr val="tx1"/>
                </a:solidFill>
              </a:rPr>
              <a:t>?</a:t>
            </a:r>
          </a:p>
        </p:txBody>
      </p:sp>
      <p:sp>
        <p:nvSpPr>
          <p:cNvPr id="17" name="Rettangolo 16"/>
          <p:cNvSpPr/>
          <p:nvPr/>
        </p:nvSpPr>
        <p:spPr>
          <a:xfrm>
            <a:off x="2034861" y="5551034"/>
            <a:ext cx="6413680" cy="53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How </a:t>
            </a:r>
            <a:r>
              <a:rPr lang="it-IT" sz="2400" dirty="0" err="1">
                <a:solidFill>
                  <a:schemeClr val="tx1"/>
                </a:solidFill>
              </a:rPr>
              <a:t>many</a:t>
            </a:r>
            <a:r>
              <a:rPr lang="it-IT" sz="2400" dirty="0">
                <a:solidFill>
                  <a:schemeClr val="tx1"/>
                </a:solidFill>
              </a:rPr>
              <a:t> </a:t>
            </a:r>
            <a:r>
              <a:rPr lang="it-IT" sz="2400" dirty="0" err="1">
                <a:solidFill>
                  <a:schemeClr val="tx1"/>
                </a:solidFill>
              </a:rPr>
              <a:t>decision</a:t>
            </a:r>
            <a:r>
              <a:rPr lang="it-IT" sz="2400" dirty="0">
                <a:solidFill>
                  <a:schemeClr val="tx1"/>
                </a:solidFill>
              </a:rPr>
              <a:t> </a:t>
            </a:r>
            <a:r>
              <a:rPr lang="it-IT" sz="2400" dirty="0" err="1">
                <a:solidFill>
                  <a:schemeClr val="tx1"/>
                </a:solidFill>
              </a:rPr>
              <a:t>making</a:t>
            </a:r>
            <a:r>
              <a:rPr lang="it-IT" sz="2400" dirty="0">
                <a:solidFill>
                  <a:schemeClr val="tx1"/>
                </a:solidFill>
              </a:rPr>
              <a:t> </a:t>
            </a:r>
            <a:r>
              <a:rPr lang="it-IT" sz="2400" dirty="0" err="1">
                <a:solidFill>
                  <a:schemeClr val="tx1"/>
                </a:solidFill>
              </a:rPr>
              <a:t>power</a:t>
            </a:r>
            <a:r>
              <a:rPr lang="it-IT" sz="2400" dirty="0">
                <a:solidFill>
                  <a:schemeClr val="tx1"/>
                </a:solidFill>
              </a:rPr>
              <a:t> for </a:t>
            </a:r>
            <a:r>
              <a:rPr lang="it-IT" sz="2400" dirty="0" err="1">
                <a:solidFill>
                  <a:schemeClr val="tx1"/>
                </a:solidFill>
              </a:rPr>
              <a:t>managers</a:t>
            </a:r>
            <a:r>
              <a:rPr lang="it-IT" sz="2400" dirty="0">
                <a:solidFill>
                  <a:schemeClr val="tx1"/>
                </a:solidFill>
              </a:rPr>
              <a:t>?</a:t>
            </a:r>
          </a:p>
        </p:txBody>
      </p:sp>
      <p:sp>
        <p:nvSpPr>
          <p:cNvPr id="3" name="Rettangolo 2"/>
          <p:cNvSpPr/>
          <p:nvPr/>
        </p:nvSpPr>
        <p:spPr>
          <a:xfrm>
            <a:off x="1723495" y="2905728"/>
            <a:ext cx="8551572" cy="1653831"/>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solidFill>
                  <a:srgbClr val="FF0000"/>
                </a:solidFill>
              </a:rPr>
              <a:t>PARAMETERS of ORGANIZATIONAL DESIGN</a:t>
            </a:r>
          </a:p>
        </p:txBody>
      </p:sp>
    </p:spTree>
    <p:extLst>
      <p:ext uri="{BB962C8B-B14F-4D97-AF65-F5344CB8AC3E}">
        <p14:creationId xmlns:p14="http://schemas.microsoft.com/office/powerpoint/2010/main" val="103729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6" grpId="0"/>
      <p:bldP spid="17"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a:t>
            </a:r>
            <a:r>
              <a:rPr lang="it-IT" b="1" dirty="0" err="1">
                <a:solidFill>
                  <a:srgbClr val="FF0000"/>
                </a:solidFill>
              </a:rPr>
              <a:t>parameters</a:t>
            </a:r>
            <a:r>
              <a:rPr lang="it-IT" b="1" dirty="0">
                <a:solidFill>
                  <a:srgbClr val="FF0000"/>
                </a:solidFill>
              </a:rPr>
              <a:t> of </a:t>
            </a:r>
            <a:r>
              <a:rPr lang="it-IT" b="1" dirty="0" err="1">
                <a:solidFill>
                  <a:srgbClr val="FF0000"/>
                </a:solidFill>
              </a:rPr>
              <a:t>organizational</a:t>
            </a:r>
            <a:r>
              <a:rPr lang="it-IT" b="1" dirty="0">
                <a:solidFill>
                  <a:srgbClr val="FF0000"/>
                </a:solidFill>
              </a:rPr>
              <a:t> design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Diagramma 5"/>
          <p:cNvGraphicFramePr/>
          <p:nvPr>
            <p:extLst/>
          </p:nvPr>
        </p:nvGraphicFramePr>
        <p:xfrm>
          <a:off x="2112134" y="1439333"/>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Ovale 2">
            <a:extLst>
              <a:ext uri="{FF2B5EF4-FFF2-40B4-BE49-F238E27FC236}">
                <a16:creationId xmlns:a16="http://schemas.microsoft.com/office/drawing/2014/main" id="{2EF63648-57F3-4DE6-A4F1-C8452A63E114}"/>
              </a:ext>
            </a:extLst>
          </p:cNvPr>
          <p:cNvSpPr/>
          <p:nvPr/>
        </p:nvSpPr>
        <p:spPr>
          <a:xfrm>
            <a:off x="4158802" y="4975412"/>
            <a:ext cx="4017010" cy="1746063"/>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9262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a:t>
            </a:r>
            <a:r>
              <a:rPr lang="it-IT" b="1" dirty="0" err="1">
                <a:solidFill>
                  <a:srgbClr val="FF0000"/>
                </a:solidFill>
              </a:rPr>
              <a:t>parameters</a:t>
            </a:r>
            <a:r>
              <a:rPr lang="it-IT" b="1" dirty="0">
                <a:solidFill>
                  <a:srgbClr val="FF0000"/>
                </a:solidFill>
              </a:rPr>
              <a:t> of </a:t>
            </a:r>
            <a:r>
              <a:rPr lang="it-IT" b="1" dirty="0" err="1">
                <a:solidFill>
                  <a:srgbClr val="FF0000"/>
                </a:solidFill>
              </a:rPr>
              <a:t>organizational</a:t>
            </a:r>
            <a:r>
              <a:rPr lang="it-IT" b="1" dirty="0">
                <a:solidFill>
                  <a:srgbClr val="FF0000"/>
                </a:solidFill>
              </a:rPr>
              <a:t> design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825625"/>
            <a:ext cx="10515600" cy="4351338"/>
          </a:xfrm>
        </p:spPr>
        <p:txBody>
          <a:bodyPr/>
          <a:lstStyle/>
          <a:p>
            <a:pPr marL="0" indent="0">
              <a:buNone/>
            </a:pPr>
            <a:r>
              <a:rPr lang="it-IT" b="1" dirty="0" err="1"/>
              <a:t>Individual</a:t>
            </a:r>
            <a:r>
              <a:rPr lang="it-IT" b="1" dirty="0"/>
              <a:t> position</a:t>
            </a:r>
          </a:p>
          <a:p>
            <a:r>
              <a:rPr lang="it-IT" sz="2400" dirty="0" err="1"/>
              <a:t>Specialization</a:t>
            </a:r>
            <a:r>
              <a:rPr lang="it-IT" sz="2400" dirty="0"/>
              <a:t> of </a:t>
            </a:r>
            <a:r>
              <a:rPr lang="it-IT" sz="2400" dirty="0" err="1"/>
              <a:t>tasks</a:t>
            </a:r>
            <a:endParaRPr lang="it-IT" sz="2400" u="sng" dirty="0"/>
          </a:p>
          <a:p>
            <a:pPr lvl="1">
              <a:buFont typeface="Calibri" panose="020F0502020204030204" pitchFamily="34" charset="0"/>
              <a:buChar char="–"/>
            </a:pPr>
            <a:r>
              <a:rPr lang="it-IT" i="1" dirty="0" err="1"/>
              <a:t>Labour</a:t>
            </a:r>
            <a:r>
              <a:rPr lang="it-IT" i="1" dirty="0"/>
              <a:t> </a:t>
            </a:r>
            <a:r>
              <a:rPr lang="it-IT" i="1" dirty="0" err="1"/>
              <a:t>division</a:t>
            </a:r>
            <a:endParaRPr lang="it-IT" i="1" dirty="0"/>
          </a:p>
          <a:p>
            <a:r>
              <a:rPr lang="it-IT" sz="2400" dirty="0" err="1"/>
              <a:t>Formalization</a:t>
            </a:r>
            <a:r>
              <a:rPr lang="it-IT" sz="2400" dirty="0"/>
              <a:t> of </a:t>
            </a:r>
            <a:r>
              <a:rPr lang="it-IT" sz="2400" dirty="0" err="1"/>
              <a:t>behaviour</a:t>
            </a:r>
            <a:endParaRPr lang="it-IT" sz="2400" dirty="0"/>
          </a:p>
          <a:p>
            <a:pPr lvl="1">
              <a:buFont typeface="Calibri" panose="020F0502020204030204" pitchFamily="34" charset="0"/>
              <a:buChar char="–"/>
            </a:pPr>
            <a:r>
              <a:rPr lang="it-IT" i="1" dirty="0" err="1"/>
              <a:t>Standardization</a:t>
            </a:r>
            <a:r>
              <a:rPr lang="it-IT" i="1" dirty="0"/>
              <a:t> of </a:t>
            </a:r>
            <a:r>
              <a:rPr lang="it-IT" i="1" dirty="0" err="1"/>
              <a:t>processes</a:t>
            </a:r>
            <a:endParaRPr lang="it-IT" i="1" dirty="0"/>
          </a:p>
          <a:p>
            <a:pPr lvl="1">
              <a:buFont typeface="Calibri" panose="020F0502020204030204" pitchFamily="34" charset="0"/>
              <a:buChar char="–"/>
            </a:pPr>
            <a:r>
              <a:rPr lang="it-IT" i="1" dirty="0" err="1"/>
              <a:t>Regulated</a:t>
            </a:r>
            <a:r>
              <a:rPr lang="it-IT" i="1" dirty="0"/>
              <a:t> flow </a:t>
            </a:r>
            <a:r>
              <a:rPr lang="it-IT" i="1" dirty="0" err="1"/>
              <a:t>system</a:t>
            </a:r>
            <a:endParaRPr lang="it-IT" i="1" dirty="0"/>
          </a:p>
          <a:p>
            <a:r>
              <a:rPr lang="it-IT" sz="2400" dirty="0"/>
              <a:t>Training and </a:t>
            </a:r>
            <a:r>
              <a:rPr lang="it-IT" sz="2400" dirty="0" err="1"/>
              <a:t>indoctrination</a:t>
            </a:r>
            <a:endParaRPr lang="it-IT" sz="2400" dirty="0"/>
          </a:p>
          <a:p>
            <a:pPr lvl="1">
              <a:buFont typeface="Calibri" panose="020F0502020204030204" pitchFamily="34" charset="0"/>
              <a:buChar char="–"/>
            </a:pPr>
            <a:r>
              <a:rPr lang="it-IT" i="1" dirty="0" err="1"/>
              <a:t>Standardization</a:t>
            </a:r>
            <a:r>
              <a:rPr lang="it-IT" i="1" dirty="0"/>
              <a:t> of </a:t>
            </a:r>
            <a:r>
              <a:rPr lang="it-IT" i="1" dirty="0" err="1"/>
              <a:t>skills</a:t>
            </a:r>
            <a:endParaRPr lang="it-IT" i="1"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280896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7385"/>
            <a:ext cx="10515600" cy="1325563"/>
          </a:xfrm>
        </p:spPr>
        <p:txBody>
          <a:bodyPr/>
          <a:lstStyle/>
          <a:p>
            <a:r>
              <a:rPr lang="it-IT" b="1" dirty="0">
                <a:solidFill>
                  <a:srgbClr val="FF0000"/>
                </a:solidFill>
              </a:rPr>
              <a:t>The </a:t>
            </a:r>
            <a:r>
              <a:rPr lang="it-IT" b="1" dirty="0" err="1">
                <a:solidFill>
                  <a:srgbClr val="FF0000"/>
                </a:solidFill>
              </a:rPr>
              <a:t>parameters</a:t>
            </a:r>
            <a:r>
              <a:rPr lang="it-IT" b="1" dirty="0">
                <a:solidFill>
                  <a:srgbClr val="FF0000"/>
                </a:solidFill>
              </a:rPr>
              <a:t> of </a:t>
            </a:r>
            <a:r>
              <a:rPr lang="it-IT" b="1" dirty="0" err="1">
                <a:solidFill>
                  <a:srgbClr val="FF0000"/>
                </a:solidFill>
              </a:rPr>
              <a:t>organizational</a:t>
            </a:r>
            <a:r>
              <a:rPr lang="it-IT" b="1" dirty="0">
                <a:solidFill>
                  <a:srgbClr val="FF0000"/>
                </a:solidFill>
              </a:rPr>
              <a:t> design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738252"/>
            <a:ext cx="10515600" cy="4307464"/>
          </a:xfrm>
        </p:spPr>
        <p:txBody>
          <a:bodyPr>
            <a:normAutofit/>
          </a:bodyPr>
          <a:lstStyle/>
          <a:p>
            <a:pPr marL="0" indent="0">
              <a:buNone/>
            </a:pPr>
            <a:r>
              <a:rPr lang="it-IT" b="1" dirty="0" err="1"/>
              <a:t>Macrostructure</a:t>
            </a:r>
            <a:endParaRPr lang="it-IT" b="1" dirty="0"/>
          </a:p>
          <a:p>
            <a:r>
              <a:rPr lang="it-IT" sz="2400" dirty="0" err="1"/>
              <a:t>Units</a:t>
            </a:r>
            <a:r>
              <a:rPr lang="it-IT" sz="2400" dirty="0"/>
              <a:t> </a:t>
            </a:r>
            <a:r>
              <a:rPr lang="it-IT" sz="2400" dirty="0" err="1"/>
              <a:t>creation</a:t>
            </a:r>
            <a:endParaRPr lang="it-IT" sz="2400" u="sng" dirty="0"/>
          </a:p>
          <a:p>
            <a:pPr lvl="1">
              <a:buFont typeface="Calibri" panose="020F0502020204030204" pitchFamily="34" charset="0"/>
              <a:buChar char="–"/>
            </a:pPr>
            <a:r>
              <a:rPr lang="it-IT" i="1" dirty="0"/>
              <a:t>Direct </a:t>
            </a:r>
            <a:r>
              <a:rPr lang="it-IT" i="1" dirty="0" err="1"/>
              <a:t>supervision</a:t>
            </a:r>
            <a:endParaRPr lang="it-IT" i="1" dirty="0"/>
          </a:p>
          <a:p>
            <a:pPr lvl="1">
              <a:buFont typeface="Calibri" panose="020F0502020204030204" pitchFamily="34" charset="0"/>
              <a:buChar char="–"/>
            </a:pPr>
            <a:r>
              <a:rPr lang="it-IT" i="1" dirty="0" err="1"/>
              <a:t>Division</a:t>
            </a:r>
            <a:r>
              <a:rPr lang="it-IT" i="1" dirty="0"/>
              <a:t> of </a:t>
            </a:r>
            <a:r>
              <a:rPr lang="it-IT" i="1" dirty="0" err="1"/>
              <a:t>labour</a:t>
            </a:r>
            <a:endParaRPr lang="it-IT" i="1" dirty="0"/>
          </a:p>
          <a:p>
            <a:pPr lvl="1">
              <a:buFont typeface="Calibri" panose="020F0502020204030204" pitchFamily="34" charset="0"/>
              <a:buChar char="–"/>
            </a:pPr>
            <a:r>
              <a:rPr lang="it-IT" i="1" dirty="0" err="1"/>
              <a:t>Formal</a:t>
            </a:r>
            <a:r>
              <a:rPr lang="it-IT" i="1" dirty="0"/>
              <a:t> authority, </a:t>
            </a:r>
            <a:r>
              <a:rPr lang="it-IT" i="1" dirty="0" err="1"/>
              <a:t>informal</a:t>
            </a:r>
            <a:r>
              <a:rPr lang="it-IT" i="1" dirty="0"/>
              <a:t> </a:t>
            </a:r>
            <a:r>
              <a:rPr lang="it-IT" i="1" dirty="0" err="1"/>
              <a:t>communication</a:t>
            </a:r>
            <a:r>
              <a:rPr lang="it-IT" i="1" dirty="0"/>
              <a:t>, </a:t>
            </a:r>
            <a:r>
              <a:rPr lang="it-IT" i="1" dirty="0" err="1"/>
              <a:t>labour</a:t>
            </a:r>
            <a:r>
              <a:rPr lang="it-IT" i="1" dirty="0"/>
              <a:t> </a:t>
            </a:r>
            <a:r>
              <a:rPr lang="it-IT" i="1" dirty="0" err="1"/>
              <a:t>constellation</a:t>
            </a:r>
            <a:endParaRPr lang="it-IT" i="1" dirty="0"/>
          </a:p>
          <a:p>
            <a:r>
              <a:rPr lang="it-IT" sz="2400" dirty="0" err="1"/>
              <a:t>Units</a:t>
            </a:r>
            <a:r>
              <a:rPr lang="it-IT" sz="2400" dirty="0"/>
              <a:t> </a:t>
            </a:r>
            <a:r>
              <a:rPr lang="it-IT" sz="2400" dirty="0" err="1"/>
              <a:t>dimension</a:t>
            </a:r>
            <a:endParaRPr lang="it-IT" sz="2400" dirty="0"/>
          </a:p>
          <a:p>
            <a:pPr lvl="1">
              <a:buFont typeface="Calibri" panose="020F0502020204030204" pitchFamily="34" charset="0"/>
              <a:buChar char="–"/>
            </a:pPr>
            <a:r>
              <a:rPr lang="it-IT" i="1" dirty="0"/>
              <a:t>System of </a:t>
            </a:r>
            <a:r>
              <a:rPr lang="it-IT" i="1" dirty="0" err="1"/>
              <a:t>informal</a:t>
            </a:r>
            <a:r>
              <a:rPr lang="it-IT" i="1" dirty="0"/>
              <a:t> </a:t>
            </a:r>
            <a:r>
              <a:rPr lang="it-IT" i="1" dirty="0" err="1"/>
              <a:t>communication</a:t>
            </a:r>
            <a:endParaRPr lang="it-IT" i="1" dirty="0"/>
          </a:p>
          <a:p>
            <a:pPr lvl="1">
              <a:buFont typeface="Calibri" panose="020F0502020204030204" pitchFamily="34" charset="0"/>
              <a:buChar char="–"/>
            </a:pPr>
            <a:r>
              <a:rPr lang="it-IT" i="1" dirty="0"/>
              <a:t>Direct </a:t>
            </a:r>
            <a:r>
              <a:rPr lang="it-IT" i="1" dirty="0" err="1"/>
              <a:t>supervision</a:t>
            </a:r>
            <a:endParaRPr lang="it-IT" i="1" dirty="0"/>
          </a:p>
          <a:p>
            <a:pPr lvl="1">
              <a:buFont typeface="Calibri" panose="020F0502020204030204" pitchFamily="34" charset="0"/>
              <a:buChar char="–"/>
            </a:pPr>
            <a:r>
              <a:rPr lang="it-IT" i="1" dirty="0"/>
              <a:t>Control</a:t>
            </a:r>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124170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7385"/>
            <a:ext cx="10515600" cy="1325563"/>
          </a:xfrm>
        </p:spPr>
        <p:txBody>
          <a:bodyPr/>
          <a:lstStyle/>
          <a:p>
            <a:r>
              <a:rPr lang="it-IT" b="1" dirty="0">
                <a:solidFill>
                  <a:srgbClr val="FF0000"/>
                </a:solidFill>
              </a:rPr>
              <a:t>The </a:t>
            </a:r>
            <a:r>
              <a:rPr lang="it-IT" b="1" dirty="0" err="1">
                <a:solidFill>
                  <a:srgbClr val="FF0000"/>
                </a:solidFill>
              </a:rPr>
              <a:t>parameters</a:t>
            </a:r>
            <a:r>
              <a:rPr lang="it-IT" b="1" dirty="0">
                <a:solidFill>
                  <a:srgbClr val="FF0000"/>
                </a:solidFill>
              </a:rPr>
              <a:t> of </a:t>
            </a:r>
            <a:r>
              <a:rPr lang="it-IT" b="1" dirty="0" err="1">
                <a:solidFill>
                  <a:srgbClr val="FF0000"/>
                </a:solidFill>
              </a:rPr>
              <a:t>organizational</a:t>
            </a:r>
            <a:r>
              <a:rPr lang="it-IT" b="1" dirty="0">
                <a:solidFill>
                  <a:srgbClr val="FF0000"/>
                </a:solidFill>
              </a:rPr>
              <a:t> design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21" name="Rettangolo 20"/>
          <p:cNvSpPr/>
          <p:nvPr/>
        </p:nvSpPr>
        <p:spPr>
          <a:xfrm>
            <a:off x="1339401" y="6168980"/>
            <a:ext cx="1545467" cy="369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Segnaposto contenuto 2"/>
          <p:cNvSpPr>
            <a:spLocks noGrp="1"/>
          </p:cNvSpPr>
          <p:nvPr>
            <p:ph idx="1"/>
          </p:nvPr>
        </p:nvSpPr>
        <p:spPr>
          <a:xfrm>
            <a:off x="838200" y="1738252"/>
            <a:ext cx="10515600" cy="4307464"/>
          </a:xfrm>
        </p:spPr>
        <p:txBody>
          <a:bodyPr>
            <a:normAutofit/>
          </a:bodyPr>
          <a:lstStyle/>
          <a:p>
            <a:pPr marL="0" indent="0">
              <a:buNone/>
            </a:pPr>
            <a:r>
              <a:rPr lang="it-IT" b="1" dirty="0"/>
              <a:t>Side marker </a:t>
            </a:r>
            <a:r>
              <a:rPr lang="it-IT" b="1" dirty="0" err="1"/>
              <a:t>connections</a:t>
            </a:r>
            <a:endParaRPr lang="it-IT" b="1" dirty="0"/>
          </a:p>
          <a:p>
            <a:r>
              <a:rPr lang="it-IT" sz="2400" dirty="0"/>
              <a:t>Planning and control</a:t>
            </a:r>
            <a:endParaRPr lang="it-IT" sz="2400" u="sng" dirty="0"/>
          </a:p>
          <a:p>
            <a:pPr lvl="1">
              <a:buFont typeface="Calibri" panose="020F0502020204030204" pitchFamily="34" charset="0"/>
              <a:buChar char="–"/>
            </a:pPr>
            <a:r>
              <a:rPr lang="it-IT" i="1" dirty="0"/>
              <a:t>Output </a:t>
            </a:r>
            <a:r>
              <a:rPr lang="it-IT" i="1" dirty="0" err="1"/>
              <a:t>standardization</a:t>
            </a:r>
            <a:endParaRPr lang="it-IT" i="1" dirty="0"/>
          </a:p>
          <a:p>
            <a:pPr lvl="1">
              <a:buFont typeface="Calibri" panose="020F0502020204030204" pitchFamily="34" charset="0"/>
              <a:buChar char="–"/>
            </a:pPr>
            <a:r>
              <a:rPr lang="it-IT" i="1" dirty="0" err="1"/>
              <a:t>Regulated</a:t>
            </a:r>
            <a:r>
              <a:rPr lang="it-IT" i="1" dirty="0"/>
              <a:t> flow </a:t>
            </a:r>
            <a:r>
              <a:rPr lang="it-IT" i="1" dirty="0" err="1"/>
              <a:t>system</a:t>
            </a:r>
            <a:endParaRPr lang="it-IT" i="1" dirty="0"/>
          </a:p>
          <a:p>
            <a:r>
              <a:rPr lang="it-IT" sz="2400" dirty="0"/>
              <a:t>Connection </a:t>
            </a:r>
            <a:r>
              <a:rPr lang="it-IT" sz="2400" dirty="0" err="1"/>
              <a:t>mechanisms</a:t>
            </a:r>
            <a:endParaRPr lang="it-IT" sz="2400" dirty="0"/>
          </a:p>
          <a:p>
            <a:pPr lvl="1">
              <a:buFont typeface="Calibri" panose="020F0502020204030204" pitchFamily="34" charset="0"/>
              <a:buChar char="–"/>
            </a:pPr>
            <a:r>
              <a:rPr lang="it-IT" i="1" dirty="0" err="1"/>
              <a:t>Mutual</a:t>
            </a:r>
            <a:r>
              <a:rPr lang="it-IT" i="1" dirty="0"/>
              <a:t> </a:t>
            </a:r>
            <a:r>
              <a:rPr lang="it-IT" i="1" dirty="0" err="1"/>
              <a:t>adjustment</a:t>
            </a:r>
            <a:endParaRPr lang="it-IT" i="1" dirty="0"/>
          </a:p>
          <a:p>
            <a:pPr lvl="1">
              <a:buFont typeface="Calibri" panose="020F0502020204030204" pitchFamily="34" charset="0"/>
              <a:buChar char="–"/>
            </a:pPr>
            <a:r>
              <a:rPr lang="it-IT" i="1" dirty="0" err="1"/>
              <a:t>Informal</a:t>
            </a:r>
            <a:r>
              <a:rPr lang="it-IT" i="1" dirty="0"/>
              <a:t> </a:t>
            </a:r>
            <a:r>
              <a:rPr lang="it-IT" i="1" dirty="0" err="1"/>
              <a:t>communication</a:t>
            </a:r>
            <a:r>
              <a:rPr lang="it-IT" i="1" dirty="0"/>
              <a:t>, work </a:t>
            </a:r>
            <a:r>
              <a:rPr lang="it-IT" i="1" dirty="0" err="1"/>
              <a:t>constellation</a:t>
            </a:r>
            <a:r>
              <a:rPr lang="it-IT" i="1" dirty="0"/>
              <a:t>, ad hoc </a:t>
            </a:r>
            <a:r>
              <a:rPr lang="it-IT" i="1" dirty="0" err="1"/>
              <a:t>decision-makign</a:t>
            </a:r>
            <a:r>
              <a:rPr lang="it-IT" i="1" dirty="0"/>
              <a:t> </a:t>
            </a:r>
            <a:r>
              <a:rPr lang="it-IT" i="1" dirty="0" err="1"/>
              <a:t>processes</a:t>
            </a:r>
            <a:endParaRPr lang="it-IT" i="1" dirty="0"/>
          </a:p>
          <a:p>
            <a:pPr marL="457200" lvl="1" indent="0">
              <a:buNone/>
            </a:pPr>
            <a:endParaRPr lang="it-IT" i="1" dirty="0"/>
          </a:p>
          <a:p>
            <a:pPr marL="0" indent="0">
              <a:buNone/>
            </a:pPr>
            <a:endParaRPr lang="it-IT" dirty="0"/>
          </a:p>
          <a:p>
            <a:pPr marL="0" indent="0">
              <a:buNone/>
            </a:pPr>
            <a:endParaRPr lang="it-IT" dirty="0"/>
          </a:p>
          <a:p>
            <a:pPr marL="0" indent="0" algn="ctr">
              <a:buNone/>
            </a:pPr>
            <a:endParaRPr lang="it-IT" b="1" dirty="0"/>
          </a:p>
          <a:p>
            <a:pPr marL="0" indent="0">
              <a:buNone/>
            </a:pPr>
            <a:endParaRPr lang="it-IT" dirty="0"/>
          </a:p>
        </p:txBody>
      </p:sp>
    </p:spTree>
    <p:extLst>
      <p:ext uri="{BB962C8B-B14F-4D97-AF65-F5344CB8AC3E}">
        <p14:creationId xmlns:p14="http://schemas.microsoft.com/office/powerpoint/2010/main" val="29167350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Widescreen</PresentationFormat>
  <Paragraphs>249</Paragraphs>
  <Slides>24</Slides>
  <Notes>22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Calibri Light</vt:lpstr>
      <vt:lpstr>Courier New</vt:lpstr>
      <vt:lpstr>Tema di Office</vt:lpstr>
      <vt:lpstr>THE DESIGN OF INDIVIDUAL POSITIONS</vt:lpstr>
      <vt:lpstr>Agenda</vt:lpstr>
      <vt:lpstr>Introduction</vt:lpstr>
      <vt:lpstr>The design of an organization</vt:lpstr>
      <vt:lpstr>Example of key questions</vt:lpstr>
      <vt:lpstr>The parameters of organizational design</vt:lpstr>
      <vt:lpstr>The parameters of organizational design</vt:lpstr>
      <vt:lpstr>The parameters of organizational design</vt:lpstr>
      <vt:lpstr>The parameters of organizational design</vt:lpstr>
      <vt:lpstr>The parameters of organizational design</vt:lpstr>
      <vt:lpstr>THE DESIGN of INDIVIDUAL POSITION</vt:lpstr>
      <vt:lpstr>Individual position</vt:lpstr>
      <vt:lpstr>Specialization of tasks</vt:lpstr>
      <vt:lpstr>Horizontal specialization (1/2)</vt:lpstr>
      <vt:lpstr>Horizontal specialization (2/2)</vt:lpstr>
      <vt:lpstr>Vertical specialization </vt:lpstr>
      <vt:lpstr>Tasks enlargement </vt:lpstr>
      <vt:lpstr>Tasks specialization within the organization </vt:lpstr>
      <vt:lpstr>Individual position</vt:lpstr>
      <vt:lpstr>Formalization of behaviour (1/3)</vt:lpstr>
      <vt:lpstr>Formalization of behaviour (2/3)</vt:lpstr>
      <vt:lpstr>Individual position</vt:lpstr>
      <vt:lpstr>Training and indoctrination</vt:lpstr>
      <vt:lpstr>Specialization, formalization of behaviour and Training and indoctrination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112</cp:revision>
  <dcterms:created xsi:type="dcterms:W3CDTF">2016-01-08T15:46:19Z</dcterms:created>
  <dcterms:modified xsi:type="dcterms:W3CDTF">2019-04-08T09:12:11Z</dcterms:modified>
</cp:coreProperties>
</file>