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329" r:id="rId3"/>
    <p:sldId id="261" r:id="rId4"/>
    <p:sldId id="262" r:id="rId5"/>
    <p:sldId id="308" r:id="rId6"/>
    <p:sldId id="309" r:id="rId7"/>
    <p:sldId id="264" r:id="rId8"/>
    <p:sldId id="292" r:id="rId9"/>
    <p:sldId id="310" r:id="rId10"/>
    <p:sldId id="311" r:id="rId11"/>
    <p:sldId id="312" r:id="rId12"/>
    <p:sldId id="313" r:id="rId13"/>
    <p:sldId id="314" r:id="rId14"/>
    <p:sldId id="315" r:id="rId15"/>
    <p:sldId id="316" r:id="rId16"/>
    <p:sldId id="293" r:id="rId17"/>
    <p:sldId id="294" r:id="rId18"/>
    <p:sldId id="318" r:id="rId19"/>
    <p:sldId id="319" r:id="rId20"/>
    <p:sldId id="321" r:id="rId21"/>
    <p:sldId id="322" r:id="rId22"/>
    <p:sldId id="323" r:id="rId23"/>
    <p:sldId id="324" r:id="rId24"/>
    <p:sldId id="325" r:id="rId25"/>
    <p:sldId id="326" r:id="rId26"/>
    <p:sldId id="327" r:id="rId2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Stile chiaro 2 - Color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EB344D84-9AFB-497E-A393-DC336BA19D2E}" styleName="Stile medio 3 - Color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710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216A0E-9699-4F27-8199-03F3DC0A21B3}" type="doc">
      <dgm:prSet loTypeId="urn:microsoft.com/office/officeart/2005/8/layout/venn2" loCatId="relationship" qsTypeId="urn:microsoft.com/office/officeart/2005/8/quickstyle/3d4" qsCatId="3D" csTypeId="urn:microsoft.com/office/officeart/2005/8/colors/colorful5" csCatId="colorful" phldr="1"/>
      <dgm:spPr/>
      <dgm:t>
        <a:bodyPr/>
        <a:lstStyle/>
        <a:p>
          <a:endParaRPr lang="it-IT"/>
        </a:p>
      </dgm:t>
    </dgm:pt>
    <dgm:pt modelId="{0DE2170F-9014-48DD-AAF3-9C9735568D41}">
      <dgm:prSet phldrT="[Testo]" custT="1"/>
      <dgm:spPr/>
      <dgm:t>
        <a:bodyPr/>
        <a:lstStyle/>
        <a:p>
          <a:r>
            <a:rPr lang="it-IT" sz="2000" dirty="0" err="1">
              <a:solidFill>
                <a:schemeClr val="tx1"/>
              </a:solidFill>
            </a:rPr>
            <a:t>Decision-making</a:t>
          </a:r>
          <a:r>
            <a:rPr lang="it-IT" sz="2000" dirty="0">
              <a:solidFill>
                <a:schemeClr val="tx1"/>
              </a:solidFill>
            </a:rPr>
            <a:t> </a:t>
          </a:r>
          <a:r>
            <a:rPr lang="it-IT" sz="2000" dirty="0" err="1">
              <a:solidFill>
                <a:schemeClr val="tx1"/>
              </a:solidFill>
            </a:rPr>
            <a:t>system</a:t>
          </a:r>
          <a:endParaRPr lang="it-IT" sz="2000" dirty="0">
            <a:solidFill>
              <a:schemeClr val="tx1"/>
            </a:solidFill>
          </a:endParaRPr>
        </a:p>
      </dgm:t>
    </dgm:pt>
    <dgm:pt modelId="{C6BA982D-674D-4EFC-A4BF-662843C0F5B4}" type="parTrans" cxnId="{1CE7C9CA-3DC2-4845-830E-A1DA3A3AA424}">
      <dgm:prSet/>
      <dgm:spPr/>
      <dgm:t>
        <a:bodyPr/>
        <a:lstStyle/>
        <a:p>
          <a:endParaRPr lang="it-IT"/>
        </a:p>
      </dgm:t>
    </dgm:pt>
    <dgm:pt modelId="{494A45EF-3807-485E-A21C-FB16E142BE1F}" type="sibTrans" cxnId="{1CE7C9CA-3DC2-4845-830E-A1DA3A3AA424}">
      <dgm:prSet/>
      <dgm:spPr/>
      <dgm:t>
        <a:bodyPr/>
        <a:lstStyle/>
        <a:p>
          <a:endParaRPr lang="it-IT"/>
        </a:p>
      </dgm:t>
    </dgm:pt>
    <dgm:pt modelId="{75DDDC05-B0F2-4FE2-B821-EA9F44C3CB00}">
      <dgm:prSet phldrT="[Testo]" custT="1"/>
      <dgm:spPr/>
      <dgm:t>
        <a:bodyPr/>
        <a:lstStyle/>
        <a:p>
          <a:r>
            <a:rPr lang="it-IT" sz="2000" dirty="0">
              <a:solidFill>
                <a:schemeClr val="tx1"/>
              </a:solidFill>
            </a:rPr>
            <a:t>Side-</a:t>
          </a:r>
          <a:r>
            <a:rPr lang="it-IT" sz="2000" dirty="0" err="1">
              <a:solidFill>
                <a:schemeClr val="tx1"/>
              </a:solidFill>
            </a:rPr>
            <a:t>markers</a:t>
          </a:r>
          <a:r>
            <a:rPr lang="it-IT" sz="2000" dirty="0">
              <a:solidFill>
                <a:schemeClr val="tx1"/>
              </a:solidFill>
            </a:rPr>
            <a:t> connection</a:t>
          </a:r>
        </a:p>
      </dgm:t>
    </dgm:pt>
    <dgm:pt modelId="{5CE20BF8-29F6-4DFD-9897-92F8F6F21EF2}" type="parTrans" cxnId="{3FD93E69-29D6-461C-A746-44DF203604B6}">
      <dgm:prSet/>
      <dgm:spPr/>
      <dgm:t>
        <a:bodyPr/>
        <a:lstStyle/>
        <a:p>
          <a:endParaRPr lang="it-IT"/>
        </a:p>
      </dgm:t>
    </dgm:pt>
    <dgm:pt modelId="{7908EB74-A2DD-44C2-8F26-5F9A02FB421E}" type="sibTrans" cxnId="{3FD93E69-29D6-461C-A746-44DF203604B6}">
      <dgm:prSet/>
      <dgm:spPr/>
      <dgm:t>
        <a:bodyPr/>
        <a:lstStyle/>
        <a:p>
          <a:endParaRPr lang="it-IT"/>
        </a:p>
      </dgm:t>
    </dgm:pt>
    <dgm:pt modelId="{C67A47D0-67E9-4430-9111-508014C441F3}">
      <dgm:prSet phldrT="[Testo]" custT="1"/>
      <dgm:spPr/>
      <dgm:t>
        <a:bodyPr/>
        <a:lstStyle/>
        <a:p>
          <a:r>
            <a:rPr lang="it-IT" sz="2000" dirty="0">
              <a:solidFill>
                <a:schemeClr val="tx1"/>
              </a:solidFill>
            </a:rPr>
            <a:t>Macro-</a:t>
          </a:r>
          <a:r>
            <a:rPr lang="it-IT" sz="2000" dirty="0" err="1">
              <a:solidFill>
                <a:schemeClr val="tx1"/>
              </a:solidFill>
            </a:rPr>
            <a:t>structure</a:t>
          </a:r>
          <a:endParaRPr lang="it-IT" sz="2000" dirty="0">
            <a:solidFill>
              <a:schemeClr val="tx1"/>
            </a:solidFill>
          </a:endParaRPr>
        </a:p>
      </dgm:t>
    </dgm:pt>
    <dgm:pt modelId="{493D0843-3B3A-4E95-AE5D-16A785CEF2B2}" type="parTrans" cxnId="{781CC8F4-5390-400D-B755-6F875C548672}">
      <dgm:prSet/>
      <dgm:spPr/>
      <dgm:t>
        <a:bodyPr/>
        <a:lstStyle/>
        <a:p>
          <a:endParaRPr lang="it-IT"/>
        </a:p>
      </dgm:t>
    </dgm:pt>
    <dgm:pt modelId="{DDB4DD94-9937-4BC9-9629-D8EAB3799ABF}" type="sibTrans" cxnId="{781CC8F4-5390-400D-B755-6F875C548672}">
      <dgm:prSet/>
      <dgm:spPr/>
      <dgm:t>
        <a:bodyPr/>
        <a:lstStyle/>
        <a:p>
          <a:endParaRPr lang="it-IT"/>
        </a:p>
      </dgm:t>
    </dgm:pt>
    <dgm:pt modelId="{28AB0436-936B-4FBE-87DA-9459FBA0A279}">
      <dgm:prSet phldrT="[Testo]" custT="1"/>
      <dgm:spPr/>
      <dgm:t>
        <a:bodyPr/>
        <a:lstStyle/>
        <a:p>
          <a:r>
            <a:rPr lang="it-IT" sz="2000" dirty="0" err="1">
              <a:solidFill>
                <a:schemeClr val="tx1"/>
              </a:solidFill>
            </a:rPr>
            <a:t>Individual</a:t>
          </a:r>
          <a:r>
            <a:rPr lang="it-IT" sz="2000" dirty="0">
              <a:solidFill>
                <a:schemeClr val="tx1"/>
              </a:solidFill>
            </a:rPr>
            <a:t> position</a:t>
          </a:r>
        </a:p>
      </dgm:t>
    </dgm:pt>
    <dgm:pt modelId="{02386A07-7CBE-46BE-BAB0-63BD715173C1}" type="parTrans" cxnId="{FDE4A1A6-C6A1-4BA6-A3E6-EBC9BC7699FF}">
      <dgm:prSet/>
      <dgm:spPr/>
      <dgm:t>
        <a:bodyPr/>
        <a:lstStyle/>
        <a:p>
          <a:endParaRPr lang="it-IT"/>
        </a:p>
      </dgm:t>
    </dgm:pt>
    <dgm:pt modelId="{6983A3B1-BC28-4356-B777-5B6FB77C2304}" type="sibTrans" cxnId="{FDE4A1A6-C6A1-4BA6-A3E6-EBC9BC7699FF}">
      <dgm:prSet/>
      <dgm:spPr/>
      <dgm:t>
        <a:bodyPr/>
        <a:lstStyle/>
        <a:p>
          <a:endParaRPr lang="it-IT"/>
        </a:p>
      </dgm:t>
    </dgm:pt>
    <dgm:pt modelId="{3E8AFA01-9FDF-4C61-8416-4309A82A1BD6}" type="pres">
      <dgm:prSet presAssocID="{41216A0E-9699-4F27-8199-03F3DC0A21B3}" presName="Name0" presStyleCnt="0">
        <dgm:presLayoutVars>
          <dgm:chMax val="7"/>
          <dgm:resizeHandles val="exact"/>
        </dgm:presLayoutVars>
      </dgm:prSet>
      <dgm:spPr/>
    </dgm:pt>
    <dgm:pt modelId="{574697C9-07B4-424F-9978-879CDE7355A6}" type="pres">
      <dgm:prSet presAssocID="{41216A0E-9699-4F27-8199-03F3DC0A21B3}" presName="comp1" presStyleCnt="0"/>
      <dgm:spPr/>
    </dgm:pt>
    <dgm:pt modelId="{99AF7275-C10A-4DC1-9A50-F9F5FE77FE9B}" type="pres">
      <dgm:prSet presAssocID="{41216A0E-9699-4F27-8199-03F3DC0A21B3}" presName="circle1" presStyleLbl="node1" presStyleIdx="0" presStyleCnt="4"/>
      <dgm:spPr/>
    </dgm:pt>
    <dgm:pt modelId="{4E6CB04C-6B91-4525-A9AA-A9B8B9DC4645}" type="pres">
      <dgm:prSet presAssocID="{41216A0E-9699-4F27-8199-03F3DC0A21B3}" presName="c1text" presStyleLbl="node1" presStyleIdx="0" presStyleCnt="4">
        <dgm:presLayoutVars>
          <dgm:bulletEnabled val="1"/>
        </dgm:presLayoutVars>
      </dgm:prSet>
      <dgm:spPr/>
    </dgm:pt>
    <dgm:pt modelId="{1799A6B3-264E-4438-8E4D-B1AA05284688}" type="pres">
      <dgm:prSet presAssocID="{41216A0E-9699-4F27-8199-03F3DC0A21B3}" presName="comp2" presStyleCnt="0"/>
      <dgm:spPr/>
    </dgm:pt>
    <dgm:pt modelId="{3E87E464-2414-415F-A3E5-A9EE9440867A}" type="pres">
      <dgm:prSet presAssocID="{41216A0E-9699-4F27-8199-03F3DC0A21B3}" presName="circle2" presStyleLbl="node1" presStyleIdx="1" presStyleCnt="4"/>
      <dgm:spPr/>
    </dgm:pt>
    <dgm:pt modelId="{84A85911-2F99-44BB-BEA6-5CAFD3181E72}" type="pres">
      <dgm:prSet presAssocID="{41216A0E-9699-4F27-8199-03F3DC0A21B3}" presName="c2text" presStyleLbl="node1" presStyleIdx="1" presStyleCnt="4">
        <dgm:presLayoutVars>
          <dgm:bulletEnabled val="1"/>
        </dgm:presLayoutVars>
      </dgm:prSet>
      <dgm:spPr/>
    </dgm:pt>
    <dgm:pt modelId="{694D8A9D-19E9-444B-8E4A-A4ED0A91B72A}" type="pres">
      <dgm:prSet presAssocID="{41216A0E-9699-4F27-8199-03F3DC0A21B3}" presName="comp3" presStyleCnt="0"/>
      <dgm:spPr/>
    </dgm:pt>
    <dgm:pt modelId="{74452B45-05B7-4929-A856-8CEB580E9255}" type="pres">
      <dgm:prSet presAssocID="{41216A0E-9699-4F27-8199-03F3DC0A21B3}" presName="circle3" presStyleLbl="node1" presStyleIdx="2" presStyleCnt="4" custLinFactNeighborX="-271" custLinFactNeighborY="-2344"/>
      <dgm:spPr/>
    </dgm:pt>
    <dgm:pt modelId="{E41322AB-D5D3-4478-B477-983D8F231096}" type="pres">
      <dgm:prSet presAssocID="{41216A0E-9699-4F27-8199-03F3DC0A21B3}" presName="c3text" presStyleLbl="node1" presStyleIdx="2" presStyleCnt="4">
        <dgm:presLayoutVars>
          <dgm:bulletEnabled val="1"/>
        </dgm:presLayoutVars>
      </dgm:prSet>
      <dgm:spPr/>
    </dgm:pt>
    <dgm:pt modelId="{59E35E66-F294-4489-9F8A-14F3FCD41B65}" type="pres">
      <dgm:prSet presAssocID="{41216A0E-9699-4F27-8199-03F3DC0A21B3}" presName="comp4" presStyleCnt="0"/>
      <dgm:spPr/>
    </dgm:pt>
    <dgm:pt modelId="{1EF00A91-A44E-4DD6-9D15-D6E4AF41AEE3}" type="pres">
      <dgm:prSet presAssocID="{41216A0E-9699-4F27-8199-03F3DC0A21B3}" presName="circle4" presStyleLbl="node1" presStyleIdx="3" presStyleCnt="4"/>
      <dgm:spPr/>
    </dgm:pt>
    <dgm:pt modelId="{07C5131D-6E66-44D1-A161-72148F6C4ABB}" type="pres">
      <dgm:prSet presAssocID="{41216A0E-9699-4F27-8199-03F3DC0A21B3}" presName="c4text" presStyleLbl="node1" presStyleIdx="3" presStyleCnt="4">
        <dgm:presLayoutVars>
          <dgm:bulletEnabled val="1"/>
        </dgm:presLayoutVars>
      </dgm:prSet>
      <dgm:spPr/>
    </dgm:pt>
  </dgm:ptLst>
  <dgm:cxnLst>
    <dgm:cxn modelId="{BC9D2311-B7C2-4022-837D-311698CF65E0}" type="presOf" srcId="{28AB0436-936B-4FBE-87DA-9459FBA0A279}" destId="{07C5131D-6E66-44D1-A161-72148F6C4ABB}" srcOrd="1" destOrd="0" presId="urn:microsoft.com/office/officeart/2005/8/layout/venn2"/>
    <dgm:cxn modelId="{331D9E26-43D4-4C4C-A1C9-86CB6ABD99F8}" type="presOf" srcId="{C67A47D0-67E9-4430-9111-508014C441F3}" destId="{E41322AB-D5D3-4478-B477-983D8F231096}" srcOrd="1" destOrd="0" presId="urn:microsoft.com/office/officeart/2005/8/layout/venn2"/>
    <dgm:cxn modelId="{A6FD115B-5B15-45AF-9A58-D9B8CA916ED1}" type="presOf" srcId="{28AB0436-936B-4FBE-87DA-9459FBA0A279}" destId="{1EF00A91-A44E-4DD6-9D15-D6E4AF41AEE3}" srcOrd="0" destOrd="0" presId="urn:microsoft.com/office/officeart/2005/8/layout/venn2"/>
    <dgm:cxn modelId="{E2D13C42-D4D1-4BE5-B0CB-8D313DD5D3D8}" type="presOf" srcId="{75DDDC05-B0F2-4FE2-B821-EA9F44C3CB00}" destId="{3E87E464-2414-415F-A3E5-A9EE9440867A}" srcOrd="0" destOrd="0" presId="urn:microsoft.com/office/officeart/2005/8/layout/venn2"/>
    <dgm:cxn modelId="{3FD93E69-29D6-461C-A746-44DF203604B6}" srcId="{41216A0E-9699-4F27-8199-03F3DC0A21B3}" destId="{75DDDC05-B0F2-4FE2-B821-EA9F44C3CB00}" srcOrd="1" destOrd="0" parTransId="{5CE20BF8-29F6-4DFD-9897-92F8F6F21EF2}" sibTransId="{7908EB74-A2DD-44C2-8F26-5F9A02FB421E}"/>
    <dgm:cxn modelId="{4E336284-8198-40D6-83B1-ADE95A549D82}" type="presOf" srcId="{0DE2170F-9014-48DD-AAF3-9C9735568D41}" destId="{99AF7275-C10A-4DC1-9A50-F9F5FE77FE9B}" srcOrd="0" destOrd="0" presId="urn:microsoft.com/office/officeart/2005/8/layout/venn2"/>
    <dgm:cxn modelId="{FDE4A1A6-C6A1-4BA6-A3E6-EBC9BC7699FF}" srcId="{41216A0E-9699-4F27-8199-03F3DC0A21B3}" destId="{28AB0436-936B-4FBE-87DA-9459FBA0A279}" srcOrd="3" destOrd="0" parTransId="{02386A07-7CBE-46BE-BAB0-63BD715173C1}" sibTransId="{6983A3B1-BC28-4356-B777-5B6FB77C2304}"/>
    <dgm:cxn modelId="{2F5BDFC0-FCD5-4860-8D6C-9A8E8F6B6E80}" type="presOf" srcId="{C67A47D0-67E9-4430-9111-508014C441F3}" destId="{74452B45-05B7-4929-A856-8CEB580E9255}" srcOrd="0" destOrd="0" presId="urn:microsoft.com/office/officeart/2005/8/layout/venn2"/>
    <dgm:cxn modelId="{BCF2FAC0-3C87-4D4B-817A-7AE204B5736A}" type="presOf" srcId="{75DDDC05-B0F2-4FE2-B821-EA9F44C3CB00}" destId="{84A85911-2F99-44BB-BEA6-5CAFD3181E72}" srcOrd="1" destOrd="0" presId="urn:microsoft.com/office/officeart/2005/8/layout/venn2"/>
    <dgm:cxn modelId="{1CE7C9CA-3DC2-4845-830E-A1DA3A3AA424}" srcId="{41216A0E-9699-4F27-8199-03F3DC0A21B3}" destId="{0DE2170F-9014-48DD-AAF3-9C9735568D41}" srcOrd="0" destOrd="0" parTransId="{C6BA982D-674D-4EFC-A4BF-662843C0F5B4}" sibTransId="{494A45EF-3807-485E-A21C-FB16E142BE1F}"/>
    <dgm:cxn modelId="{B90D00EA-BBA9-4705-8F02-8BADA27BB9FA}" type="presOf" srcId="{41216A0E-9699-4F27-8199-03F3DC0A21B3}" destId="{3E8AFA01-9FDF-4C61-8416-4309A82A1BD6}" srcOrd="0" destOrd="0" presId="urn:microsoft.com/office/officeart/2005/8/layout/venn2"/>
    <dgm:cxn modelId="{148076F0-1CAB-410D-BA61-60A0EABA0416}" type="presOf" srcId="{0DE2170F-9014-48DD-AAF3-9C9735568D41}" destId="{4E6CB04C-6B91-4525-A9AA-A9B8B9DC4645}" srcOrd="1" destOrd="0" presId="urn:microsoft.com/office/officeart/2005/8/layout/venn2"/>
    <dgm:cxn modelId="{781CC8F4-5390-400D-B755-6F875C548672}" srcId="{41216A0E-9699-4F27-8199-03F3DC0A21B3}" destId="{C67A47D0-67E9-4430-9111-508014C441F3}" srcOrd="2" destOrd="0" parTransId="{493D0843-3B3A-4E95-AE5D-16A785CEF2B2}" sibTransId="{DDB4DD94-9937-4BC9-9629-D8EAB3799ABF}"/>
    <dgm:cxn modelId="{96B671E4-C283-4376-A9B0-43FCF049CD31}" type="presParOf" srcId="{3E8AFA01-9FDF-4C61-8416-4309A82A1BD6}" destId="{574697C9-07B4-424F-9978-879CDE7355A6}" srcOrd="0" destOrd="0" presId="urn:microsoft.com/office/officeart/2005/8/layout/venn2"/>
    <dgm:cxn modelId="{816042F0-89C0-4AFA-B86F-28AFB6584E2A}" type="presParOf" srcId="{574697C9-07B4-424F-9978-879CDE7355A6}" destId="{99AF7275-C10A-4DC1-9A50-F9F5FE77FE9B}" srcOrd="0" destOrd="0" presId="urn:microsoft.com/office/officeart/2005/8/layout/venn2"/>
    <dgm:cxn modelId="{E1FC4E79-560F-41D0-96CA-EB6FDB23D5AE}" type="presParOf" srcId="{574697C9-07B4-424F-9978-879CDE7355A6}" destId="{4E6CB04C-6B91-4525-A9AA-A9B8B9DC4645}" srcOrd="1" destOrd="0" presId="urn:microsoft.com/office/officeart/2005/8/layout/venn2"/>
    <dgm:cxn modelId="{401FA852-11A5-4CED-9CCB-1D2341FDB563}" type="presParOf" srcId="{3E8AFA01-9FDF-4C61-8416-4309A82A1BD6}" destId="{1799A6B3-264E-4438-8E4D-B1AA05284688}" srcOrd="1" destOrd="0" presId="urn:microsoft.com/office/officeart/2005/8/layout/venn2"/>
    <dgm:cxn modelId="{61AEC81B-AF0D-443F-AC72-E0D730F388A4}" type="presParOf" srcId="{1799A6B3-264E-4438-8E4D-B1AA05284688}" destId="{3E87E464-2414-415F-A3E5-A9EE9440867A}" srcOrd="0" destOrd="0" presId="urn:microsoft.com/office/officeart/2005/8/layout/venn2"/>
    <dgm:cxn modelId="{C55BFB1E-CCAF-4E26-B687-6FE81A367F1C}" type="presParOf" srcId="{1799A6B3-264E-4438-8E4D-B1AA05284688}" destId="{84A85911-2F99-44BB-BEA6-5CAFD3181E72}" srcOrd="1" destOrd="0" presId="urn:microsoft.com/office/officeart/2005/8/layout/venn2"/>
    <dgm:cxn modelId="{EA662AA7-1E5A-4873-8889-075B9A292B15}" type="presParOf" srcId="{3E8AFA01-9FDF-4C61-8416-4309A82A1BD6}" destId="{694D8A9D-19E9-444B-8E4A-A4ED0A91B72A}" srcOrd="2" destOrd="0" presId="urn:microsoft.com/office/officeart/2005/8/layout/venn2"/>
    <dgm:cxn modelId="{B6E5CC7C-D6FC-4D97-86CA-D84ECB6E4E97}" type="presParOf" srcId="{694D8A9D-19E9-444B-8E4A-A4ED0A91B72A}" destId="{74452B45-05B7-4929-A856-8CEB580E9255}" srcOrd="0" destOrd="0" presId="urn:microsoft.com/office/officeart/2005/8/layout/venn2"/>
    <dgm:cxn modelId="{0A350575-3E27-4707-AA72-66190C69C2E9}" type="presParOf" srcId="{694D8A9D-19E9-444B-8E4A-A4ED0A91B72A}" destId="{E41322AB-D5D3-4478-B477-983D8F231096}" srcOrd="1" destOrd="0" presId="urn:microsoft.com/office/officeart/2005/8/layout/venn2"/>
    <dgm:cxn modelId="{737C986B-CBB2-4332-949B-85F1CDEE1494}" type="presParOf" srcId="{3E8AFA01-9FDF-4C61-8416-4309A82A1BD6}" destId="{59E35E66-F294-4489-9F8A-14F3FCD41B65}" srcOrd="3" destOrd="0" presId="urn:microsoft.com/office/officeart/2005/8/layout/venn2"/>
    <dgm:cxn modelId="{1D39ADDE-F978-4842-BF1D-82ABCA66FAD7}" type="presParOf" srcId="{59E35E66-F294-4489-9F8A-14F3FCD41B65}" destId="{1EF00A91-A44E-4DD6-9D15-D6E4AF41AEE3}" srcOrd="0" destOrd="0" presId="urn:microsoft.com/office/officeart/2005/8/layout/venn2"/>
    <dgm:cxn modelId="{0D28A76F-F7CF-4A77-B0A3-52EA0119516B}" type="presParOf" srcId="{59E35E66-F294-4489-9F8A-14F3FCD41B65}" destId="{07C5131D-6E66-44D1-A161-72148F6C4ABB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AF7275-C10A-4DC1-9A50-F9F5FE77FE9B}">
      <dsp:nvSpPr>
        <dsp:cNvPr id="0" name=""/>
        <dsp:cNvSpPr/>
      </dsp:nvSpPr>
      <dsp:spPr>
        <a:xfrm>
          <a:off x="1354666" y="0"/>
          <a:ext cx="5418667" cy="541866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 err="1">
              <a:solidFill>
                <a:schemeClr val="tx1"/>
              </a:solidFill>
            </a:rPr>
            <a:t>Decision-making</a:t>
          </a:r>
          <a:r>
            <a:rPr lang="it-IT" sz="2000" kern="1200" dirty="0">
              <a:solidFill>
                <a:schemeClr val="tx1"/>
              </a:solidFill>
            </a:rPr>
            <a:t> </a:t>
          </a:r>
          <a:r>
            <a:rPr lang="it-IT" sz="2000" kern="1200" dirty="0" err="1">
              <a:solidFill>
                <a:schemeClr val="tx1"/>
              </a:solidFill>
            </a:rPr>
            <a:t>system</a:t>
          </a:r>
          <a:endParaRPr lang="it-IT" sz="2000" kern="1200" dirty="0">
            <a:solidFill>
              <a:schemeClr val="tx1"/>
            </a:solidFill>
          </a:endParaRPr>
        </a:p>
      </dsp:txBody>
      <dsp:txXfrm>
        <a:off x="3306470" y="270933"/>
        <a:ext cx="1515059" cy="812800"/>
      </dsp:txXfrm>
    </dsp:sp>
    <dsp:sp modelId="{3E87E464-2414-415F-A3E5-A9EE9440867A}">
      <dsp:nvSpPr>
        <dsp:cNvPr id="0" name=""/>
        <dsp:cNvSpPr/>
      </dsp:nvSpPr>
      <dsp:spPr>
        <a:xfrm>
          <a:off x="1896533" y="1083733"/>
          <a:ext cx="4334933" cy="4334933"/>
        </a:xfrm>
        <a:prstGeom prst="ellipse">
          <a:avLst/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>
              <a:solidFill>
                <a:schemeClr val="tx1"/>
              </a:solidFill>
            </a:rPr>
            <a:t>Side-</a:t>
          </a:r>
          <a:r>
            <a:rPr lang="it-IT" sz="2000" kern="1200" dirty="0" err="1">
              <a:solidFill>
                <a:schemeClr val="tx1"/>
              </a:solidFill>
            </a:rPr>
            <a:t>markers</a:t>
          </a:r>
          <a:r>
            <a:rPr lang="it-IT" sz="2000" kern="1200" dirty="0">
              <a:solidFill>
                <a:schemeClr val="tx1"/>
              </a:solidFill>
            </a:rPr>
            <a:t> connection</a:t>
          </a:r>
        </a:p>
      </dsp:txBody>
      <dsp:txXfrm>
        <a:off x="3306470" y="1343829"/>
        <a:ext cx="1515059" cy="780288"/>
      </dsp:txXfrm>
    </dsp:sp>
    <dsp:sp modelId="{74452B45-05B7-4929-A856-8CEB580E9255}">
      <dsp:nvSpPr>
        <dsp:cNvPr id="0" name=""/>
        <dsp:cNvSpPr/>
      </dsp:nvSpPr>
      <dsp:spPr>
        <a:xfrm>
          <a:off x="2429589" y="2091258"/>
          <a:ext cx="3251200" cy="3251200"/>
        </a:xfrm>
        <a:prstGeom prst="ellipse">
          <a:avLst/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>
              <a:solidFill>
                <a:schemeClr val="tx1"/>
              </a:solidFill>
            </a:rPr>
            <a:t>Macro-</a:t>
          </a:r>
          <a:r>
            <a:rPr lang="it-IT" sz="2000" kern="1200" dirty="0" err="1">
              <a:solidFill>
                <a:schemeClr val="tx1"/>
              </a:solidFill>
            </a:rPr>
            <a:t>structure</a:t>
          </a:r>
          <a:endParaRPr lang="it-IT" sz="2000" kern="1200" dirty="0">
            <a:solidFill>
              <a:schemeClr val="tx1"/>
            </a:solidFill>
          </a:endParaRPr>
        </a:p>
      </dsp:txBody>
      <dsp:txXfrm>
        <a:off x="3297659" y="2335098"/>
        <a:ext cx="1515059" cy="731520"/>
      </dsp:txXfrm>
    </dsp:sp>
    <dsp:sp modelId="{1EF00A91-A44E-4DD6-9D15-D6E4AF41AEE3}">
      <dsp:nvSpPr>
        <dsp:cNvPr id="0" name=""/>
        <dsp:cNvSpPr/>
      </dsp:nvSpPr>
      <dsp:spPr>
        <a:xfrm>
          <a:off x="2980266" y="3251200"/>
          <a:ext cx="2167466" cy="2167466"/>
        </a:xfrm>
        <a:prstGeom prst="ellipse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 err="1">
              <a:solidFill>
                <a:schemeClr val="tx1"/>
              </a:solidFill>
            </a:rPr>
            <a:t>Individual</a:t>
          </a:r>
          <a:r>
            <a:rPr lang="it-IT" sz="2000" kern="1200" dirty="0">
              <a:solidFill>
                <a:schemeClr val="tx1"/>
              </a:solidFill>
            </a:rPr>
            <a:t> position</a:t>
          </a:r>
        </a:p>
      </dsp:txBody>
      <dsp:txXfrm>
        <a:off x="3297684" y="3793066"/>
        <a:ext cx="1532630" cy="10837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919EA5-D4C3-43D1-BE6C-48A0A0EAA797}" type="datetimeFigureOut">
              <a:rPr lang="it-IT" smtClean="0"/>
              <a:t>08/04/2019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F76164-923F-45A4-8990-77AE7AE3C1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3368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21533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64084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29975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47198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48412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10776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61619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93277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16436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34729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42310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137143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814893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884966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25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075560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26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6037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03825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21059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21533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81901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76815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82543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9652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FCCE5-80DA-4CA5-BD7D-910DF6306A81}" type="datetime1">
              <a:rPr lang="it-IT" smtClean="0"/>
              <a:t>08/04/2019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9670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888B-3983-402C-84AD-AA73F3CA2DAC}" type="datetime1">
              <a:rPr lang="it-IT" smtClean="0"/>
              <a:t>08/04/2019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3190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40AA3-DB05-4BF3-8282-95DCEBEC98AE}" type="datetime1">
              <a:rPr lang="it-IT" smtClean="0"/>
              <a:t>08/04/2019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3371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F064-5F18-4BBF-B9A7-C861DCD6A268}" type="datetime1">
              <a:rPr lang="it-IT" smtClean="0"/>
              <a:t>08/04/2019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8232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D10F4-79C0-428E-AF0B-01358A15B2DA}" type="datetime1">
              <a:rPr lang="it-IT" smtClean="0"/>
              <a:t>08/04/2019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063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6F91-6708-4534-B2FB-E1F6FDD91E7D}" type="datetime1">
              <a:rPr lang="it-IT" smtClean="0"/>
              <a:t>08/04/2019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9437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050C-8EDC-4FDC-8F62-F69B12F295B4}" type="datetime1">
              <a:rPr lang="it-IT" smtClean="0"/>
              <a:t>08/04/2019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4497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361D1-3062-41FC-8FA2-5D224BA3997B}" type="datetime1">
              <a:rPr lang="it-IT" smtClean="0"/>
              <a:t>08/04/2019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4366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E4BF-D6C8-407C-80BF-C8194DC76C69}" type="datetime1">
              <a:rPr lang="it-IT" smtClean="0"/>
              <a:t>08/04/2019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1933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233D3-38A8-4865-8202-87032C0B0679}" type="datetime1">
              <a:rPr lang="it-IT" smtClean="0"/>
              <a:t>08/04/2019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5287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4E66C-213D-49C5-A4F2-FAE1A7FFF1A8}" type="datetime1">
              <a:rPr lang="it-IT" smtClean="0"/>
              <a:t>08/04/2019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4936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95FEA-E08B-4BBE-81AC-B3AED2379932}" type="datetime1">
              <a:rPr lang="it-IT" smtClean="0"/>
              <a:t>08/04/2019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7604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8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THE DESIGN OF THE MACROSTRUCTURE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992450"/>
            <a:ext cx="9144000" cy="953037"/>
          </a:xfrm>
        </p:spPr>
        <p:txBody>
          <a:bodyPr/>
          <a:lstStyle/>
          <a:p>
            <a:r>
              <a:rPr lang="it-IT" dirty="0"/>
              <a:t>Martina Dal Molin</a:t>
            </a:r>
          </a:p>
          <a:p>
            <a:r>
              <a:rPr lang="it-IT" dirty="0"/>
              <a:t>mdalmolin@liuc.it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6695" y="92053"/>
            <a:ext cx="1849280" cy="1280271"/>
          </a:xfrm>
          <a:prstGeom prst="rect">
            <a:avLst/>
          </a:prstGeom>
        </p:spPr>
      </p:pic>
      <p:sp>
        <p:nvSpPr>
          <p:cNvPr id="5" name="Sottotitolo 2"/>
          <p:cNvSpPr txBox="1">
            <a:spLocks/>
          </p:cNvSpPr>
          <p:nvPr/>
        </p:nvSpPr>
        <p:spPr>
          <a:xfrm>
            <a:off x="1524000" y="5975797"/>
            <a:ext cx="9144000" cy="5956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AY 2018/2019</a:t>
            </a:r>
          </a:p>
        </p:txBody>
      </p:sp>
    </p:spTree>
    <p:extLst>
      <p:ext uri="{BB962C8B-B14F-4D97-AF65-F5344CB8AC3E}">
        <p14:creationId xmlns:p14="http://schemas.microsoft.com/office/powerpoint/2010/main" val="8097829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Knowledge </a:t>
            </a:r>
            <a:r>
              <a:rPr lang="it-IT" b="1" dirty="0" err="1">
                <a:solidFill>
                  <a:srgbClr val="FF0000"/>
                </a:solidFill>
              </a:rPr>
              <a:t>ability</a:t>
            </a:r>
            <a:r>
              <a:rPr lang="it-IT" b="1" dirty="0">
                <a:solidFill>
                  <a:srgbClr val="FF0000"/>
                </a:solidFill>
              </a:rPr>
              <a:t> and </a:t>
            </a:r>
            <a:r>
              <a:rPr lang="it-IT" b="1" dirty="0" err="1">
                <a:solidFill>
                  <a:srgbClr val="FF0000"/>
                </a:solidFill>
              </a:rPr>
              <a:t>skills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10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225" y="3100858"/>
            <a:ext cx="3068122" cy="3068122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0308" y="2238375"/>
            <a:ext cx="6759507" cy="4300537"/>
          </a:xfrm>
          <a:prstGeom prst="rect">
            <a:avLst/>
          </a:prstGeom>
        </p:spPr>
      </p:pic>
      <p:sp>
        <p:nvSpPr>
          <p:cNvPr id="9" name="Rettangolo 8"/>
          <p:cNvSpPr/>
          <p:nvPr/>
        </p:nvSpPr>
        <p:spPr>
          <a:xfrm>
            <a:off x="487922" y="1462833"/>
            <a:ext cx="3594681" cy="11386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ABILITIES AND SKILLS OF PEOPLE</a:t>
            </a:r>
          </a:p>
        </p:txBody>
      </p:sp>
    </p:spTree>
    <p:extLst>
      <p:ext uri="{BB962C8B-B14F-4D97-AF65-F5344CB8AC3E}">
        <p14:creationId xmlns:p14="http://schemas.microsoft.com/office/powerpoint/2010/main" val="2704408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Work </a:t>
            </a:r>
            <a:r>
              <a:rPr lang="it-IT" b="1" dirty="0" err="1">
                <a:solidFill>
                  <a:srgbClr val="FF0000"/>
                </a:solidFill>
              </a:rPr>
              <a:t>processes</a:t>
            </a:r>
            <a:r>
              <a:rPr lang="it-IT" b="1" dirty="0">
                <a:solidFill>
                  <a:srgbClr val="FF0000"/>
                </a:solidFill>
              </a:rPr>
              <a:t> and </a:t>
            </a:r>
            <a:r>
              <a:rPr lang="it-IT" b="1" dirty="0" err="1">
                <a:solidFill>
                  <a:srgbClr val="FF0000"/>
                </a:solidFill>
              </a:rPr>
              <a:t>functions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11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487922" y="1462833"/>
            <a:ext cx="3594681" cy="11386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PROCESS OR ACTIVITIES CARRIED OUT BY PEOPLE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1693" y="1564857"/>
            <a:ext cx="6539895" cy="4634231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949" y="1446854"/>
            <a:ext cx="8061064" cy="5595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146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Time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12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487922" y="1462833"/>
            <a:ext cx="3594681" cy="11386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WHEN THE ACTIVITY ID CARRIED OUT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1305" y="2032182"/>
            <a:ext cx="5120895" cy="3470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643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Output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13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487922" y="1462833"/>
            <a:ext cx="3594681" cy="11386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OUTPUT OR SERVICES PROVIDED BY EACH UNIT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1372" y="1280271"/>
            <a:ext cx="6413658" cy="4750336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2881" y="1025862"/>
            <a:ext cx="7438757" cy="5584897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9744" y="1867672"/>
            <a:ext cx="8099123" cy="4218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424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Clients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14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487922" y="1462833"/>
            <a:ext cx="3594681" cy="11386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TYPE(S) OF CLIENT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9191" y="1127667"/>
            <a:ext cx="6973709" cy="5381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571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>
                <a:solidFill>
                  <a:srgbClr val="FF0000"/>
                </a:solidFill>
              </a:rPr>
              <a:t>Geographical</a:t>
            </a:r>
            <a:r>
              <a:rPr lang="it-IT" b="1" dirty="0">
                <a:solidFill>
                  <a:srgbClr val="FF0000"/>
                </a:solidFill>
              </a:rPr>
              <a:t> location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15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487922" y="1462833"/>
            <a:ext cx="3594681" cy="11386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GEOGRAPHICAL LOCATION IN WHICH THE ORGANIZATION WORKS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6144" y="1462833"/>
            <a:ext cx="6191250" cy="4933950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9269" y="2371725"/>
            <a:ext cx="7491881" cy="3797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231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227385"/>
            <a:ext cx="10515600" cy="1325563"/>
          </a:xfrm>
        </p:spPr>
        <p:txBody>
          <a:bodyPr/>
          <a:lstStyle/>
          <a:p>
            <a:r>
              <a:rPr lang="it-IT" b="1" dirty="0" err="1">
                <a:solidFill>
                  <a:srgbClr val="FF0000"/>
                </a:solidFill>
              </a:rPr>
              <a:t>Units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b="1" dirty="0" err="1">
                <a:solidFill>
                  <a:srgbClr val="FF0000"/>
                </a:solidFill>
              </a:rPr>
              <a:t>grouping</a:t>
            </a:r>
            <a:r>
              <a:rPr lang="it-IT" b="1" dirty="0">
                <a:solidFill>
                  <a:srgbClr val="FF0000"/>
                </a:solidFill>
              </a:rPr>
              <a:t>: </a:t>
            </a:r>
            <a:r>
              <a:rPr lang="it-IT" b="1" dirty="0" err="1">
                <a:solidFill>
                  <a:srgbClr val="FF0000"/>
                </a:solidFill>
              </a:rPr>
              <a:t>two</a:t>
            </a:r>
            <a:r>
              <a:rPr lang="it-IT" b="1" dirty="0">
                <a:solidFill>
                  <a:srgbClr val="FF0000"/>
                </a:solidFill>
              </a:rPr>
              <a:t> macro-</a:t>
            </a:r>
            <a:r>
              <a:rPr lang="it-IT" b="1" dirty="0" err="1">
                <a:solidFill>
                  <a:srgbClr val="FF0000"/>
                </a:solidFill>
              </a:rPr>
              <a:t>categories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16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Segnaposto contenut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47896"/>
          </a:xfrm>
        </p:spPr>
        <p:txBody>
          <a:bodyPr>
            <a:normAutofit lnSpcReduction="10000"/>
          </a:bodyPr>
          <a:lstStyle/>
          <a:p>
            <a:r>
              <a:rPr lang="it-IT" dirty="0" err="1"/>
              <a:t>There</a:t>
            </a:r>
            <a:r>
              <a:rPr lang="it-IT" dirty="0"/>
              <a:t> are </a:t>
            </a:r>
            <a:r>
              <a:rPr lang="it-IT" dirty="0" err="1"/>
              <a:t>six</a:t>
            </a:r>
            <a:r>
              <a:rPr lang="it-IT" dirty="0"/>
              <a:t> </a:t>
            </a:r>
            <a:r>
              <a:rPr lang="it-IT" dirty="0" err="1"/>
              <a:t>methods</a:t>
            </a:r>
            <a:r>
              <a:rPr lang="it-IT" dirty="0"/>
              <a:t> to create or </a:t>
            </a:r>
            <a:r>
              <a:rPr lang="it-IT" dirty="0" err="1"/>
              <a:t>group</a:t>
            </a:r>
            <a:r>
              <a:rPr lang="it-IT" dirty="0"/>
              <a:t> </a:t>
            </a:r>
            <a:r>
              <a:rPr lang="it-IT" dirty="0" err="1"/>
              <a:t>organizational</a:t>
            </a:r>
            <a:r>
              <a:rPr lang="it-IT" dirty="0"/>
              <a:t> </a:t>
            </a:r>
            <a:r>
              <a:rPr lang="it-IT" dirty="0" err="1"/>
              <a:t>units</a:t>
            </a:r>
            <a:r>
              <a:rPr lang="it-IT" dirty="0"/>
              <a:t>:</a:t>
            </a:r>
          </a:p>
          <a:p>
            <a:pPr marL="0" indent="0">
              <a:buNone/>
            </a:pPr>
            <a:endParaRPr lang="it-IT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sz="2800" dirty="0">
                <a:solidFill>
                  <a:srgbClr val="00B050"/>
                </a:solidFill>
              </a:rPr>
              <a:t>Knowledge, </a:t>
            </a:r>
            <a:r>
              <a:rPr lang="it-IT" sz="2800" dirty="0" err="1">
                <a:solidFill>
                  <a:srgbClr val="00B050"/>
                </a:solidFill>
              </a:rPr>
              <a:t>ability</a:t>
            </a:r>
            <a:r>
              <a:rPr lang="it-IT" sz="2800" dirty="0">
                <a:solidFill>
                  <a:srgbClr val="00B050"/>
                </a:solidFill>
              </a:rPr>
              <a:t> and </a:t>
            </a:r>
            <a:r>
              <a:rPr lang="it-IT" sz="2800" dirty="0" err="1">
                <a:solidFill>
                  <a:srgbClr val="00B050"/>
                </a:solidFill>
              </a:rPr>
              <a:t>skills</a:t>
            </a:r>
            <a:endParaRPr lang="it-IT" sz="2800" dirty="0">
              <a:solidFill>
                <a:srgbClr val="00B050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sz="2800" dirty="0">
                <a:solidFill>
                  <a:srgbClr val="00B050"/>
                </a:solidFill>
              </a:rPr>
              <a:t>Work </a:t>
            </a:r>
            <a:r>
              <a:rPr lang="it-IT" sz="2800" dirty="0" err="1">
                <a:solidFill>
                  <a:srgbClr val="00B050"/>
                </a:solidFill>
              </a:rPr>
              <a:t>processes</a:t>
            </a:r>
            <a:r>
              <a:rPr lang="it-IT" sz="2800" dirty="0">
                <a:solidFill>
                  <a:srgbClr val="00B050"/>
                </a:solidFill>
              </a:rPr>
              <a:t> and </a:t>
            </a:r>
            <a:r>
              <a:rPr lang="it-IT" sz="2800" dirty="0" err="1">
                <a:solidFill>
                  <a:srgbClr val="00B050"/>
                </a:solidFill>
              </a:rPr>
              <a:t>functions</a:t>
            </a:r>
            <a:endParaRPr lang="it-IT" sz="2800" dirty="0">
              <a:solidFill>
                <a:srgbClr val="00B050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sz="2800" dirty="0"/>
              <a:t>Time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sz="2800" dirty="0">
                <a:solidFill>
                  <a:srgbClr val="0070C0"/>
                </a:solidFill>
              </a:rPr>
              <a:t>Output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sz="2800" dirty="0">
                <a:solidFill>
                  <a:srgbClr val="0070C0"/>
                </a:solidFill>
              </a:rPr>
              <a:t>Clients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sz="2800" dirty="0" err="1">
                <a:solidFill>
                  <a:srgbClr val="0070C0"/>
                </a:solidFill>
              </a:rPr>
              <a:t>Geographical</a:t>
            </a:r>
            <a:r>
              <a:rPr lang="it-IT" sz="2800" dirty="0">
                <a:solidFill>
                  <a:srgbClr val="0070C0"/>
                </a:solidFill>
              </a:rPr>
              <a:t> positions</a:t>
            </a:r>
          </a:p>
          <a:p>
            <a:pPr marL="0" indent="0">
              <a:buNone/>
            </a:pPr>
            <a:endParaRPr lang="it-IT" sz="2400" u="sng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endParaRPr lang="it-IT" b="1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6" name="Parentesi graffa chiusa 5"/>
          <p:cNvSpPr/>
          <p:nvPr/>
        </p:nvSpPr>
        <p:spPr>
          <a:xfrm>
            <a:off x="5177307" y="3709115"/>
            <a:ext cx="399245" cy="1275008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Parentesi graffa chiusa 9"/>
          <p:cNvSpPr/>
          <p:nvPr/>
        </p:nvSpPr>
        <p:spPr>
          <a:xfrm>
            <a:off x="5933940" y="2596706"/>
            <a:ext cx="324119" cy="929425"/>
          </a:xfrm>
          <a:prstGeom prst="rightBrace">
            <a:avLst>
              <a:gd name="adj1" fmla="val 8333"/>
              <a:gd name="adj2" fmla="val 48652"/>
            </a:avLst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6096000" y="3845424"/>
            <a:ext cx="3594681" cy="11386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solidFill>
                  <a:srgbClr val="0070C0"/>
                </a:solidFill>
              </a:rPr>
              <a:t>MARKET GROUPING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6492945" y="2510874"/>
            <a:ext cx="4016216" cy="113869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solidFill>
                  <a:srgbClr val="00B050"/>
                </a:solidFill>
              </a:rPr>
              <a:t>FUNCTIONAL GROUPING</a:t>
            </a:r>
          </a:p>
        </p:txBody>
      </p:sp>
    </p:spTree>
    <p:extLst>
      <p:ext uri="{BB962C8B-B14F-4D97-AF65-F5344CB8AC3E}">
        <p14:creationId xmlns:p14="http://schemas.microsoft.com/office/powerpoint/2010/main" val="29167350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227385"/>
            <a:ext cx="10515600" cy="1325563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Market </a:t>
            </a:r>
            <a:r>
              <a:rPr lang="it-IT" b="1" dirty="0" err="1">
                <a:solidFill>
                  <a:srgbClr val="FF0000"/>
                </a:solidFill>
              </a:rPr>
              <a:t>grouping</a:t>
            </a:r>
            <a:r>
              <a:rPr lang="it-IT" b="1" dirty="0">
                <a:solidFill>
                  <a:srgbClr val="FF0000"/>
                </a:solidFill>
              </a:rPr>
              <a:t> and </a:t>
            </a:r>
            <a:r>
              <a:rPr lang="it-IT" b="1" dirty="0" err="1">
                <a:solidFill>
                  <a:srgbClr val="FF0000"/>
                </a:solidFill>
              </a:rPr>
              <a:t>functional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b="1" dirty="0" err="1">
                <a:solidFill>
                  <a:srgbClr val="FF0000"/>
                </a:solidFill>
              </a:rPr>
              <a:t>grouping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17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6951462" y="1780332"/>
            <a:ext cx="4402338" cy="11386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solidFill>
                  <a:srgbClr val="0070C0"/>
                </a:solidFill>
              </a:rPr>
              <a:t>MARKET GROUPING</a:t>
            </a:r>
          </a:p>
        </p:txBody>
      </p:sp>
      <p:sp>
        <p:nvSpPr>
          <p:cNvPr id="9" name="Rettangolo 8"/>
          <p:cNvSpPr/>
          <p:nvPr/>
        </p:nvSpPr>
        <p:spPr>
          <a:xfrm>
            <a:off x="838200" y="1780333"/>
            <a:ext cx="4016216" cy="113869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solidFill>
                  <a:srgbClr val="00B050"/>
                </a:solidFill>
              </a:rPr>
              <a:t>FUNCTIONAL GROUPING</a:t>
            </a:r>
          </a:p>
        </p:txBody>
      </p:sp>
      <p:sp>
        <p:nvSpPr>
          <p:cNvPr id="6" name="Freccia in giù 5"/>
          <p:cNvSpPr/>
          <p:nvPr/>
        </p:nvSpPr>
        <p:spPr>
          <a:xfrm>
            <a:off x="2588730" y="3052293"/>
            <a:ext cx="515155" cy="450761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838200" y="4005330"/>
            <a:ext cx="4274713" cy="15325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err="1">
                <a:solidFill>
                  <a:schemeClr val="tx1"/>
                </a:solidFill>
              </a:rPr>
              <a:t>Functions</a:t>
            </a:r>
            <a:r>
              <a:rPr lang="it-IT" sz="2400" dirty="0">
                <a:solidFill>
                  <a:schemeClr val="tx1"/>
                </a:solidFill>
              </a:rPr>
              <a:t>, </a:t>
            </a:r>
            <a:r>
              <a:rPr lang="it-IT" sz="2400" dirty="0" err="1">
                <a:solidFill>
                  <a:schemeClr val="tx1"/>
                </a:solidFill>
              </a:rPr>
              <a:t>knowledge</a:t>
            </a:r>
            <a:r>
              <a:rPr lang="it-IT" sz="2400" dirty="0">
                <a:solidFill>
                  <a:schemeClr val="tx1"/>
                </a:solidFill>
              </a:rPr>
              <a:t>, </a:t>
            </a:r>
            <a:r>
              <a:rPr lang="it-IT" sz="2400" dirty="0" err="1">
                <a:solidFill>
                  <a:schemeClr val="tx1"/>
                </a:solidFill>
              </a:rPr>
              <a:t>processes</a:t>
            </a:r>
            <a:r>
              <a:rPr lang="it-IT" sz="2400" dirty="0">
                <a:solidFill>
                  <a:schemeClr val="tx1"/>
                </a:solidFill>
              </a:rPr>
              <a:t> </a:t>
            </a:r>
            <a:r>
              <a:rPr lang="it-IT" sz="2400" dirty="0" err="1">
                <a:solidFill>
                  <a:schemeClr val="tx1"/>
                </a:solidFill>
              </a:rPr>
              <a:t>used</a:t>
            </a:r>
            <a:r>
              <a:rPr lang="it-IT" sz="2400" dirty="0">
                <a:solidFill>
                  <a:schemeClr val="tx1"/>
                </a:solidFill>
              </a:rPr>
              <a:t> by the </a:t>
            </a:r>
            <a:r>
              <a:rPr lang="it-IT" sz="2400" dirty="0" err="1">
                <a:solidFill>
                  <a:schemeClr val="tx1"/>
                </a:solidFill>
              </a:rPr>
              <a:t>organization</a:t>
            </a:r>
            <a:r>
              <a:rPr lang="it-IT" sz="2400" dirty="0">
                <a:solidFill>
                  <a:schemeClr val="tx1"/>
                </a:solidFill>
              </a:rPr>
              <a:t> to </a:t>
            </a:r>
            <a:r>
              <a:rPr lang="it-IT" sz="2400" dirty="0" err="1">
                <a:solidFill>
                  <a:schemeClr val="tx1"/>
                </a:solidFill>
              </a:rPr>
              <a:t>realize</a:t>
            </a:r>
            <a:r>
              <a:rPr lang="it-IT" sz="2400" dirty="0">
                <a:solidFill>
                  <a:schemeClr val="tx1"/>
                </a:solidFill>
              </a:rPr>
              <a:t> </a:t>
            </a:r>
            <a:r>
              <a:rPr lang="it-IT" sz="2400" dirty="0" err="1">
                <a:solidFill>
                  <a:schemeClr val="tx1"/>
                </a:solidFill>
              </a:rPr>
              <a:t>products</a:t>
            </a:r>
            <a:r>
              <a:rPr lang="it-IT" sz="2400" dirty="0">
                <a:solidFill>
                  <a:schemeClr val="tx1"/>
                </a:solidFill>
              </a:rPr>
              <a:t> and to </a:t>
            </a:r>
            <a:r>
              <a:rPr lang="it-IT" sz="2400" dirty="0" err="1">
                <a:solidFill>
                  <a:schemeClr val="tx1"/>
                </a:solidFill>
              </a:rPr>
              <a:t>deliver</a:t>
            </a:r>
            <a:r>
              <a:rPr lang="it-IT" sz="2400" dirty="0">
                <a:solidFill>
                  <a:schemeClr val="tx1"/>
                </a:solidFill>
              </a:rPr>
              <a:t> </a:t>
            </a:r>
            <a:r>
              <a:rPr lang="it-IT" sz="2400" dirty="0" err="1">
                <a:solidFill>
                  <a:schemeClr val="tx1"/>
                </a:solidFill>
              </a:rPr>
              <a:t>services</a:t>
            </a:r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7079087" y="4005329"/>
            <a:ext cx="4274713" cy="15325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err="1">
                <a:solidFill>
                  <a:schemeClr val="tx1"/>
                </a:solidFill>
              </a:rPr>
              <a:t>Characteristics</a:t>
            </a:r>
            <a:r>
              <a:rPr lang="it-IT" sz="2400" dirty="0">
                <a:solidFill>
                  <a:schemeClr val="tx1"/>
                </a:solidFill>
              </a:rPr>
              <a:t> of the </a:t>
            </a:r>
            <a:r>
              <a:rPr lang="it-IT" sz="2400" dirty="0" err="1">
                <a:solidFill>
                  <a:schemeClr val="tx1"/>
                </a:solidFill>
              </a:rPr>
              <a:t>markets</a:t>
            </a:r>
            <a:r>
              <a:rPr lang="it-IT" sz="2400" dirty="0">
                <a:solidFill>
                  <a:schemeClr val="tx1"/>
                </a:solidFill>
              </a:rPr>
              <a:t> in </a:t>
            </a:r>
            <a:r>
              <a:rPr lang="it-IT" sz="2400" dirty="0" err="1">
                <a:solidFill>
                  <a:schemeClr val="tx1"/>
                </a:solidFill>
              </a:rPr>
              <a:t>which</a:t>
            </a:r>
            <a:r>
              <a:rPr lang="it-IT" sz="2400" dirty="0">
                <a:solidFill>
                  <a:schemeClr val="tx1"/>
                </a:solidFill>
              </a:rPr>
              <a:t> the </a:t>
            </a:r>
            <a:r>
              <a:rPr lang="it-IT" sz="2400" dirty="0" err="1">
                <a:solidFill>
                  <a:schemeClr val="tx1"/>
                </a:solidFill>
              </a:rPr>
              <a:t>organization</a:t>
            </a:r>
            <a:r>
              <a:rPr lang="it-IT" sz="2400" dirty="0">
                <a:solidFill>
                  <a:schemeClr val="tx1"/>
                </a:solidFill>
              </a:rPr>
              <a:t> </a:t>
            </a:r>
            <a:r>
              <a:rPr lang="it-IT" sz="2400" dirty="0" err="1">
                <a:solidFill>
                  <a:schemeClr val="tx1"/>
                </a:solidFill>
              </a:rPr>
              <a:t>works</a:t>
            </a:r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13" name="Freccia in giù 12"/>
          <p:cNvSpPr/>
          <p:nvPr/>
        </p:nvSpPr>
        <p:spPr>
          <a:xfrm>
            <a:off x="9152631" y="3141943"/>
            <a:ext cx="515155" cy="450761"/>
          </a:xfrm>
          <a:prstGeom prst="down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4584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6" grpId="0" animBg="1"/>
      <p:bldP spid="7" grpId="0"/>
      <p:bldP spid="12" grpId="0"/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>
                <a:solidFill>
                  <a:srgbClr val="FF0000"/>
                </a:solidFill>
              </a:rPr>
              <a:t>Functional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b="1" dirty="0" err="1">
                <a:solidFill>
                  <a:srgbClr val="FF0000"/>
                </a:solidFill>
              </a:rPr>
              <a:t>grouping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18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Segnaposto contenuto 2"/>
          <p:cNvSpPr>
            <a:spLocks noGrp="1"/>
          </p:cNvSpPr>
          <p:nvPr>
            <p:ph idx="1"/>
          </p:nvPr>
        </p:nvSpPr>
        <p:spPr>
          <a:xfrm>
            <a:off x="838200" y="1645396"/>
            <a:ext cx="10515600" cy="45315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600" dirty="0"/>
              <a:t>Focus on: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sz="2200" dirty="0"/>
              <a:t>Work flow </a:t>
            </a:r>
            <a:r>
              <a:rPr lang="it-IT" sz="2200" dirty="0" err="1"/>
              <a:t>processes</a:t>
            </a:r>
            <a:r>
              <a:rPr lang="it-IT" sz="2200" dirty="0"/>
              <a:t> </a:t>
            </a:r>
            <a:r>
              <a:rPr lang="it-IT" sz="2200" dirty="0" err="1"/>
              <a:t>interdependencies</a:t>
            </a:r>
            <a:endParaRPr lang="it-IT" sz="2200" u="sng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sz="2200" dirty="0" err="1"/>
              <a:t>Economies</a:t>
            </a:r>
            <a:r>
              <a:rPr lang="it-IT" sz="2200" dirty="0"/>
              <a:t> of scale</a:t>
            </a:r>
          </a:p>
          <a:p>
            <a:pPr marL="0" indent="0">
              <a:buNone/>
            </a:pPr>
            <a:r>
              <a:rPr lang="it-IT" sz="2600" dirty="0" err="1"/>
              <a:t>Weaknesses</a:t>
            </a:r>
            <a:endParaRPr lang="it-IT" sz="26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sz="2200" dirty="0"/>
              <a:t>Focus on </a:t>
            </a:r>
            <a:r>
              <a:rPr lang="it-IT" sz="2200" dirty="0" err="1"/>
              <a:t>processes</a:t>
            </a:r>
            <a:r>
              <a:rPr lang="it-IT" sz="2200" dirty="0"/>
              <a:t> and </a:t>
            </a:r>
            <a:r>
              <a:rPr lang="it-IT" sz="2200" dirty="0" err="1"/>
              <a:t>not</a:t>
            </a:r>
            <a:r>
              <a:rPr lang="it-IT" sz="2200" dirty="0"/>
              <a:t> on </a:t>
            </a:r>
            <a:r>
              <a:rPr lang="it-IT" sz="2200" dirty="0" err="1"/>
              <a:t>organizational</a:t>
            </a:r>
            <a:r>
              <a:rPr lang="it-IT" sz="2200" dirty="0"/>
              <a:t> </a:t>
            </a:r>
            <a:r>
              <a:rPr lang="it-IT" sz="2200" dirty="0" err="1"/>
              <a:t>objectives</a:t>
            </a:r>
            <a:endParaRPr lang="it-IT" sz="22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sz="2200" dirty="0" err="1"/>
              <a:t>Need</a:t>
            </a:r>
            <a:r>
              <a:rPr lang="it-IT" sz="2200" dirty="0"/>
              <a:t> to </a:t>
            </a:r>
            <a:r>
              <a:rPr lang="it-IT" sz="2200" dirty="0" err="1"/>
              <a:t>find</a:t>
            </a:r>
            <a:r>
              <a:rPr lang="it-IT" sz="2200" dirty="0"/>
              <a:t> a </a:t>
            </a:r>
            <a:r>
              <a:rPr lang="it-IT" sz="2200" dirty="0" err="1"/>
              <a:t>coordination</a:t>
            </a:r>
            <a:r>
              <a:rPr lang="it-IT" sz="2200" dirty="0"/>
              <a:t> </a:t>
            </a:r>
            <a:r>
              <a:rPr lang="it-IT" sz="2200" dirty="0" err="1"/>
              <a:t>mechanism</a:t>
            </a:r>
            <a:endParaRPr lang="it-IT" sz="22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sz="2200" dirty="0" err="1"/>
              <a:t>Burocracy</a:t>
            </a:r>
            <a:r>
              <a:rPr lang="it-IT" sz="2200" dirty="0"/>
              <a:t>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it-IT" sz="2400" dirty="0"/>
              <a:t>High </a:t>
            </a:r>
            <a:r>
              <a:rPr lang="it-IT" sz="2400" dirty="0" err="1"/>
              <a:t>fomalization</a:t>
            </a:r>
            <a:endParaRPr lang="it-IT" sz="2400" dirty="0"/>
          </a:p>
          <a:p>
            <a:pPr lvl="2">
              <a:buFont typeface="Wingdings" panose="05000000000000000000" pitchFamily="2" charset="2"/>
              <a:buChar char="§"/>
            </a:pPr>
            <a:r>
              <a:rPr lang="it-IT" sz="2400" dirty="0"/>
              <a:t>More </a:t>
            </a:r>
            <a:r>
              <a:rPr lang="it-IT" sz="2400" dirty="0" err="1"/>
              <a:t>structured</a:t>
            </a:r>
            <a:r>
              <a:rPr lang="it-IT" sz="2400" dirty="0"/>
              <a:t> </a:t>
            </a:r>
            <a:r>
              <a:rPr lang="it-IT" sz="2400" dirty="0" err="1"/>
              <a:t>strategic</a:t>
            </a:r>
            <a:r>
              <a:rPr lang="it-IT" sz="2400" dirty="0"/>
              <a:t> </a:t>
            </a:r>
            <a:r>
              <a:rPr lang="it-IT" sz="2400" dirty="0" err="1"/>
              <a:t>apex</a:t>
            </a:r>
            <a:endParaRPr lang="it-IT" sz="2400" dirty="0"/>
          </a:p>
          <a:p>
            <a:pPr lvl="2">
              <a:buFont typeface="Wingdings" panose="05000000000000000000" pitchFamily="2" charset="2"/>
              <a:buChar char="§"/>
            </a:pPr>
            <a:r>
              <a:rPr lang="it-IT" sz="2400" dirty="0"/>
              <a:t>Strong </a:t>
            </a:r>
            <a:r>
              <a:rPr lang="it-IT" sz="2400" dirty="0" err="1"/>
              <a:t>hierarchy</a:t>
            </a:r>
            <a:endParaRPr lang="it-IT" sz="2400" dirty="0"/>
          </a:p>
          <a:p>
            <a:pPr lvl="1">
              <a:buFont typeface="Courier New" panose="02070309020205020404" pitchFamily="49" charset="0"/>
              <a:buChar char="o"/>
            </a:pPr>
            <a:endParaRPr lang="it-IT" sz="2200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964385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Market </a:t>
            </a:r>
            <a:r>
              <a:rPr lang="it-IT" b="1" dirty="0" err="1">
                <a:solidFill>
                  <a:srgbClr val="FF0000"/>
                </a:solidFill>
              </a:rPr>
              <a:t>grouping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19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Segnaposto contenuto 2"/>
          <p:cNvSpPr>
            <a:spLocks noGrp="1"/>
          </p:cNvSpPr>
          <p:nvPr>
            <p:ph idx="1"/>
          </p:nvPr>
        </p:nvSpPr>
        <p:spPr>
          <a:xfrm>
            <a:off x="838200" y="1645396"/>
            <a:ext cx="10515600" cy="45315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600" dirty="0"/>
              <a:t>Focus on: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sz="2200" dirty="0"/>
              <a:t>(more or </a:t>
            </a:r>
            <a:r>
              <a:rPr lang="it-IT" sz="2200" dirty="0" err="1"/>
              <a:t>less</a:t>
            </a:r>
            <a:r>
              <a:rPr lang="it-IT" sz="2200" dirty="0"/>
              <a:t>) </a:t>
            </a:r>
            <a:r>
              <a:rPr lang="it-IT" sz="2200" dirty="0" err="1"/>
              <a:t>independent</a:t>
            </a:r>
            <a:r>
              <a:rPr lang="it-IT" sz="2200" dirty="0"/>
              <a:t> </a:t>
            </a:r>
            <a:r>
              <a:rPr lang="it-IT" sz="2200" dirty="0" err="1"/>
              <a:t>units</a:t>
            </a:r>
            <a:endParaRPr lang="it-IT" sz="2200" u="sng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sz="2200" dirty="0" err="1"/>
              <a:t>Mutual</a:t>
            </a:r>
            <a:r>
              <a:rPr lang="it-IT" sz="2200" dirty="0"/>
              <a:t> </a:t>
            </a:r>
            <a:r>
              <a:rPr lang="it-IT" sz="2200" dirty="0" err="1"/>
              <a:t>adjustment</a:t>
            </a:r>
            <a:r>
              <a:rPr lang="it-IT" sz="2200" dirty="0"/>
              <a:t> and </a:t>
            </a:r>
            <a:r>
              <a:rPr lang="it-IT" sz="2200" dirty="0" err="1"/>
              <a:t>direct</a:t>
            </a:r>
            <a:r>
              <a:rPr lang="it-IT" sz="2200" dirty="0"/>
              <a:t> </a:t>
            </a:r>
            <a:r>
              <a:rPr lang="it-IT" sz="2200" dirty="0" err="1"/>
              <a:t>supervision</a:t>
            </a:r>
            <a:r>
              <a:rPr lang="it-IT" sz="2200" dirty="0"/>
              <a:t> are «inside» </a:t>
            </a:r>
            <a:r>
              <a:rPr lang="it-IT" sz="2200" dirty="0" err="1"/>
              <a:t>each</a:t>
            </a:r>
            <a:r>
              <a:rPr lang="it-IT" sz="2200" dirty="0"/>
              <a:t> </a:t>
            </a:r>
            <a:r>
              <a:rPr lang="it-IT" sz="2200" dirty="0" err="1"/>
              <a:t>unit</a:t>
            </a:r>
            <a:endParaRPr lang="it-IT" sz="22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sz="2200" dirty="0" err="1"/>
              <a:t>Less</a:t>
            </a:r>
            <a:r>
              <a:rPr lang="it-IT" sz="2200" dirty="0"/>
              <a:t> </a:t>
            </a:r>
            <a:r>
              <a:rPr lang="it-IT" sz="2200" dirty="0" err="1"/>
              <a:t>formalization</a:t>
            </a:r>
            <a:endParaRPr lang="it-IT" sz="22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sz="2200" dirty="0" err="1"/>
              <a:t>Coordination</a:t>
            </a:r>
            <a:r>
              <a:rPr lang="it-IT" sz="2200" dirty="0"/>
              <a:t> </a:t>
            </a:r>
            <a:r>
              <a:rPr lang="it-IT" sz="2200" dirty="0" err="1"/>
              <a:t>between</a:t>
            </a:r>
            <a:r>
              <a:rPr lang="it-IT" sz="2200" dirty="0"/>
              <a:t> </a:t>
            </a:r>
            <a:r>
              <a:rPr lang="it-IT" sz="2200" dirty="0" err="1"/>
              <a:t>specialized</a:t>
            </a:r>
            <a:r>
              <a:rPr lang="it-IT" sz="2200" dirty="0"/>
              <a:t> </a:t>
            </a:r>
            <a:r>
              <a:rPr lang="it-IT" sz="2200" dirty="0" err="1"/>
              <a:t>functions</a:t>
            </a:r>
            <a:endParaRPr lang="it-IT" sz="22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sz="2200" dirty="0" err="1"/>
              <a:t>Fexibility</a:t>
            </a:r>
            <a:endParaRPr lang="it-IT" sz="2200" dirty="0"/>
          </a:p>
          <a:p>
            <a:pPr marL="0" indent="0">
              <a:buNone/>
            </a:pPr>
            <a:r>
              <a:rPr lang="it-IT" sz="2600" dirty="0" err="1"/>
              <a:t>Weaknesses</a:t>
            </a:r>
            <a:endParaRPr lang="it-IT" sz="26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sz="2200" dirty="0" err="1"/>
              <a:t>Higher</a:t>
            </a:r>
            <a:r>
              <a:rPr lang="it-IT" sz="2200" dirty="0"/>
              <a:t> </a:t>
            </a:r>
            <a:r>
              <a:rPr lang="it-IT" sz="2200" dirty="0" err="1"/>
              <a:t>need</a:t>
            </a:r>
            <a:r>
              <a:rPr lang="it-IT" sz="2200" dirty="0"/>
              <a:t> for </a:t>
            </a:r>
            <a:r>
              <a:rPr lang="it-IT" sz="2200" dirty="0" err="1"/>
              <a:t>resources</a:t>
            </a:r>
            <a:endParaRPr lang="it-IT" sz="22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sz="2200" dirty="0" err="1"/>
              <a:t>Not</a:t>
            </a:r>
            <a:r>
              <a:rPr lang="it-IT" sz="2200" dirty="0"/>
              <a:t> </a:t>
            </a:r>
            <a:r>
              <a:rPr lang="it-IT" sz="2200" dirty="0" err="1"/>
              <a:t>able</a:t>
            </a:r>
            <a:r>
              <a:rPr lang="it-IT" sz="2200" dirty="0"/>
              <a:t> to use </a:t>
            </a:r>
            <a:r>
              <a:rPr lang="it-IT" sz="2200" dirty="0" err="1"/>
              <a:t>economies</a:t>
            </a:r>
            <a:r>
              <a:rPr lang="it-IT" sz="2200" dirty="0"/>
              <a:t> of scale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it-IT" sz="2200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76338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The </a:t>
            </a:r>
            <a:r>
              <a:rPr lang="it-IT" b="1" dirty="0" err="1">
                <a:solidFill>
                  <a:srgbClr val="FF0000"/>
                </a:solidFill>
              </a:rPr>
              <a:t>parameters</a:t>
            </a:r>
            <a:r>
              <a:rPr lang="it-IT" b="1" dirty="0">
                <a:solidFill>
                  <a:srgbClr val="FF0000"/>
                </a:solidFill>
              </a:rPr>
              <a:t> of </a:t>
            </a:r>
            <a:r>
              <a:rPr lang="it-IT" b="1" dirty="0" err="1">
                <a:solidFill>
                  <a:srgbClr val="FF0000"/>
                </a:solidFill>
              </a:rPr>
              <a:t>organizational</a:t>
            </a:r>
            <a:r>
              <a:rPr lang="it-IT" b="1" dirty="0">
                <a:solidFill>
                  <a:srgbClr val="FF0000"/>
                </a:solidFill>
              </a:rPr>
              <a:t> design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2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6" name="Diagramma 5"/>
          <p:cNvGraphicFramePr/>
          <p:nvPr>
            <p:extLst>
              <p:ext uri="{D42A27DB-BD31-4B8C-83A1-F6EECF244321}">
                <p14:modId xmlns:p14="http://schemas.microsoft.com/office/powerpoint/2010/main" val="4179064245"/>
              </p:ext>
            </p:extLst>
          </p:nvPr>
        </p:nvGraphicFramePr>
        <p:xfrm>
          <a:off x="2112134" y="143933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Ovale 2">
            <a:extLst>
              <a:ext uri="{FF2B5EF4-FFF2-40B4-BE49-F238E27FC236}">
                <a16:creationId xmlns:a16="http://schemas.microsoft.com/office/drawing/2014/main" id="{2EF63648-57F3-4DE6-A4F1-C8452A63E114}"/>
              </a:ext>
            </a:extLst>
          </p:cNvPr>
          <p:cNvSpPr/>
          <p:nvPr/>
        </p:nvSpPr>
        <p:spPr>
          <a:xfrm>
            <a:off x="4035710" y="3609675"/>
            <a:ext cx="4017010" cy="1243680"/>
          </a:xfrm>
          <a:prstGeom prst="ellipse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2622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2369713"/>
            <a:ext cx="9144000" cy="1462222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DEFINING UNITS’ DIMENSION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6695" y="92053"/>
            <a:ext cx="1849280" cy="1280271"/>
          </a:xfrm>
          <a:prstGeom prst="rect">
            <a:avLst/>
          </a:prstGeom>
        </p:spPr>
      </p:pic>
      <p:sp>
        <p:nvSpPr>
          <p:cNvPr id="5" name="Sottotitolo 2"/>
          <p:cNvSpPr txBox="1">
            <a:spLocks/>
          </p:cNvSpPr>
          <p:nvPr/>
        </p:nvSpPr>
        <p:spPr>
          <a:xfrm>
            <a:off x="1524000" y="5975797"/>
            <a:ext cx="9144000" cy="5956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AY 2018/2019</a:t>
            </a:r>
          </a:p>
        </p:txBody>
      </p:sp>
    </p:spTree>
    <p:extLst>
      <p:ext uri="{BB962C8B-B14F-4D97-AF65-F5344CB8AC3E}">
        <p14:creationId xmlns:p14="http://schemas.microsoft.com/office/powerpoint/2010/main" val="25885902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>
                <a:solidFill>
                  <a:srgbClr val="FF0000"/>
                </a:solidFill>
              </a:rPr>
              <a:t>Stating</a:t>
            </a:r>
            <a:r>
              <a:rPr lang="it-IT" b="1" dirty="0">
                <a:solidFill>
                  <a:srgbClr val="FF0000"/>
                </a:solidFill>
              </a:rPr>
              <a:t> the </a:t>
            </a:r>
            <a:r>
              <a:rPr lang="it-IT" b="1" dirty="0" err="1">
                <a:solidFill>
                  <a:srgbClr val="FF0000"/>
                </a:solidFill>
              </a:rPr>
              <a:t>problem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21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Segnaposto contenuto 2"/>
          <p:cNvSpPr>
            <a:spLocks noGrp="1"/>
          </p:cNvSpPr>
          <p:nvPr>
            <p:ph idx="1"/>
          </p:nvPr>
        </p:nvSpPr>
        <p:spPr>
          <a:xfrm>
            <a:off x="838200" y="1645397"/>
            <a:ext cx="10515600" cy="9432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600" dirty="0" err="1"/>
              <a:t>Addressing</a:t>
            </a:r>
            <a:r>
              <a:rPr lang="it-IT" sz="2600" dirty="0"/>
              <a:t> the </a:t>
            </a:r>
            <a:r>
              <a:rPr lang="it-IT" sz="2600" dirty="0" err="1"/>
              <a:t>problem</a:t>
            </a:r>
            <a:r>
              <a:rPr lang="it-IT" sz="2600" dirty="0"/>
              <a:t> of the </a:t>
            </a:r>
            <a:r>
              <a:rPr lang="it-IT" sz="2600" dirty="0" err="1"/>
              <a:t>dimension</a:t>
            </a:r>
            <a:r>
              <a:rPr lang="it-IT" sz="2600" dirty="0"/>
              <a:t> </a:t>
            </a:r>
            <a:r>
              <a:rPr lang="it-IT" sz="2600" dirty="0" err="1"/>
              <a:t>means</a:t>
            </a:r>
            <a:r>
              <a:rPr lang="it-IT" sz="2600" dirty="0"/>
              <a:t> </a:t>
            </a:r>
            <a:r>
              <a:rPr lang="it-IT" sz="2600" dirty="0" err="1"/>
              <a:t>answering</a:t>
            </a:r>
            <a:r>
              <a:rPr lang="it-IT" sz="2600" dirty="0"/>
              <a:t> the </a:t>
            </a:r>
            <a:r>
              <a:rPr lang="it-IT" sz="2600" dirty="0" err="1"/>
              <a:t>following</a:t>
            </a:r>
            <a:r>
              <a:rPr lang="it-IT" sz="2600" dirty="0"/>
              <a:t> </a:t>
            </a:r>
            <a:r>
              <a:rPr lang="it-IT" sz="2600" dirty="0" err="1"/>
              <a:t>questions</a:t>
            </a:r>
            <a:r>
              <a:rPr lang="it-IT" sz="2600" dirty="0"/>
              <a:t>:</a:t>
            </a:r>
          </a:p>
          <a:p>
            <a:pPr marL="457200" lvl="1" indent="0">
              <a:buNone/>
            </a:pPr>
            <a:endParaRPr lang="it-IT" sz="2200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951963" y="2588655"/>
            <a:ext cx="10515600" cy="515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Courier New" panose="02070309020205020404" pitchFamily="49" charset="0"/>
              <a:buChar char="o"/>
            </a:pPr>
            <a:r>
              <a:rPr lang="it-IT" sz="2200" dirty="0"/>
              <a:t>How </a:t>
            </a:r>
            <a:r>
              <a:rPr lang="it-IT" sz="2200" dirty="0" err="1"/>
              <a:t>many</a:t>
            </a:r>
            <a:r>
              <a:rPr lang="it-IT" sz="2200" dirty="0"/>
              <a:t> positions </a:t>
            </a:r>
            <a:r>
              <a:rPr lang="it-IT" sz="2200" dirty="0" err="1"/>
              <a:t>should</a:t>
            </a:r>
            <a:r>
              <a:rPr lang="it-IT" sz="2200" dirty="0"/>
              <a:t> be </a:t>
            </a:r>
            <a:r>
              <a:rPr lang="it-IT" sz="2200" dirty="0" err="1"/>
              <a:t>grouped</a:t>
            </a:r>
            <a:r>
              <a:rPr lang="it-IT" sz="2200" dirty="0"/>
              <a:t>?</a:t>
            </a:r>
          </a:p>
          <a:p>
            <a:pPr>
              <a:buFont typeface="Courier New" panose="02070309020205020404" pitchFamily="49" charset="0"/>
              <a:buChar char="o"/>
            </a:pPr>
            <a:endParaRPr lang="it-IT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951963" y="3103808"/>
            <a:ext cx="10515600" cy="515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Courier New" panose="02070309020205020404" pitchFamily="49" charset="0"/>
              <a:buChar char="o"/>
            </a:pPr>
            <a:r>
              <a:rPr lang="it-IT" sz="2200" dirty="0"/>
              <a:t>How </a:t>
            </a:r>
            <a:r>
              <a:rPr lang="it-IT" sz="2200" dirty="0" err="1"/>
              <a:t>many</a:t>
            </a:r>
            <a:r>
              <a:rPr lang="it-IT" sz="2200" dirty="0"/>
              <a:t> </a:t>
            </a:r>
            <a:r>
              <a:rPr lang="it-IT" sz="2200" dirty="0" err="1"/>
              <a:t>people</a:t>
            </a:r>
            <a:r>
              <a:rPr lang="it-IT" sz="2200" dirty="0"/>
              <a:t> </a:t>
            </a:r>
            <a:r>
              <a:rPr lang="it-IT" sz="2200" dirty="0" err="1"/>
              <a:t>should</a:t>
            </a:r>
            <a:r>
              <a:rPr lang="it-IT" sz="2200" dirty="0"/>
              <a:t> be </a:t>
            </a:r>
            <a:r>
              <a:rPr lang="it-IT" sz="2200" dirty="0" err="1"/>
              <a:t>controlled</a:t>
            </a:r>
            <a:r>
              <a:rPr lang="it-IT" sz="2200" dirty="0"/>
              <a:t> by the </a:t>
            </a:r>
            <a:r>
              <a:rPr lang="it-IT" sz="2200" dirty="0" err="1"/>
              <a:t>same</a:t>
            </a:r>
            <a:r>
              <a:rPr lang="it-IT" sz="2200" dirty="0"/>
              <a:t> manager?</a:t>
            </a:r>
          </a:p>
          <a:p>
            <a:pPr>
              <a:buFont typeface="Courier New" panose="02070309020205020404" pitchFamily="49" charset="0"/>
              <a:buChar char="o"/>
            </a:pPr>
            <a:endParaRPr lang="it-IT" dirty="0"/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951963" y="3639462"/>
            <a:ext cx="10515600" cy="515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Courier New" panose="02070309020205020404" pitchFamily="49" charset="0"/>
              <a:buChar char="o"/>
            </a:pPr>
            <a:r>
              <a:rPr lang="it-IT" sz="2200" dirty="0"/>
              <a:t>How </a:t>
            </a:r>
            <a:r>
              <a:rPr lang="it-IT" sz="2200" dirty="0" err="1"/>
              <a:t>should</a:t>
            </a:r>
            <a:r>
              <a:rPr lang="it-IT" sz="2200" dirty="0"/>
              <a:t> be the </a:t>
            </a:r>
            <a:r>
              <a:rPr lang="it-IT" sz="2200" dirty="0" err="1"/>
              <a:t>extent</a:t>
            </a:r>
            <a:r>
              <a:rPr lang="it-IT" sz="2200" dirty="0"/>
              <a:t> of </a:t>
            </a:r>
            <a:r>
              <a:rPr lang="it-IT" sz="2200" dirty="0" err="1"/>
              <a:t>mangers</a:t>
            </a:r>
            <a:r>
              <a:rPr lang="it-IT" sz="2200" dirty="0"/>
              <a:t>’ control?</a:t>
            </a:r>
          </a:p>
          <a:p>
            <a:pPr>
              <a:buFont typeface="Courier New" panose="02070309020205020404" pitchFamily="49" charset="0"/>
              <a:buChar char="o"/>
            </a:pPr>
            <a:endParaRPr lang="it-IT" dirty="0"/>
          </a:p>
        </p:txBody>
      </p:sp>
      <p:sp>
        <p:nvSpPr>
          <p:cNvPr id="10" name="Segnaposto contenuto 2"/>
          <p:cNvSpPr txBox="1">
            <a:spLocks/>
          </p:cNvSpPr>
          <p:nvPr/>
        </p:nvSpPr>
        <p:spPr>
          <a:xfrm>
            <a:off x="951963" y="4134114"/>
            <a:ext cx="10515600" cy="515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Courier New" panose="02070309020205020404" pitchFamily="49" charset="0"/>
              <a:buChar char="o"/>
            </a:pPr>
            <a:r>
              <a:rPr lang="it-IT" sz="2200" dirty="0" err="1"/>
              <a:t>Which</a:t>
            </a:r>
            <a:r>
              <a:rPr lang="it-IT" sz="2200" dirty="0"/>
              <a:t> </a:t>
            </a:r>
            <a:r>
              <a:rPr lang="it-IT" sz="2200" dirty="0" err="1"/>
              <a:t>form</a:t>
            </a:r>
            <a:r>
              <a:rPr lang="it-IT" sz="2200" dirty="0"/>
              <a:t> </a:t>
            </a:r>
            <a:r>
              <a:rPr lang="it-IT" sz="2200" dirty="0" err="1"/>
              <a:t>should</a:t>
            </a:r>
            <a:r>
              <a:rPr lang="it-IT" sz="2200" dirty="0"/>
              <a:t> the </a:t>
            </a:r>
            <a:r>
              <a:rPr lang="it-IT" sz="2200" dirty="0" err="1"/>
              <a:t>organization</a:t>
            </a:r>
            <a:r>
              <a:rPr lang="it-IT" sz="2200" dirty="0"/>
              <a:t> </a:t>
            </a:r>
            <a:r>
              <a:rPr lang="it-IT" sz="2200" dirty="0" err="1"/>
              <a:t>have</a:t>
            </a:r>
            <a:r>
              <a:rPr lang="it-IT" sz="2200" dirty="0"/>
              <a:t>? Vertical or </a:t>
            </a:r>
            <a:r>
              <a:rPr lang="it-IT" sz="2200" dirty="0" err="1"/>
              <a:t>flt</a:t>
            </a:r>
            <a:r>
              <a:rPr lang="it-IT" sz="2200" dirty="0"/>
              <a:t> and </a:t>
            </a:r>
            <a:r>
              <a:rPr lang="it-IT" sz="2200" dirty="0" err="1"/>
              <a:t>enlarged</a:t>
            </a:r>
            <a:r>
              <a:rPr lang="it-IT" sz="2200" dirty="0"/>
              <a:t>?</a:t>
            </a:r>
          </a:p>
          <a:p>
            <a:pPr>
              <a:buFont typeface="Courier New" panose="02070309020205020404" pitchFamily="49" charset="0"/>
              <a:buChar char="o"/>
            </a:pP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754487" y="5125792"/>
            <a:ext cx="10597659" cy="10431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rgbClr val="FF0000"/>
                </a:solidFill>
              </a:rPr>
              <a:t>IT IS NOT ONLY A PROBLEM OF CONTROL, BECAUSE OTHER FACTORS AFFECT THE CHOICE OF THE UNITS’ DIMENSION</a:t>
            </a:r>
          </a:p>
        </p:txBody>
      </p:sp>
    </p:spTree>
    <p:extLst>
      <p:ext uri="{BB962C8B-B14F-4D97-AF65-F5344CB8AC3E}">
        <p14:creationId xmlns:p14="http://schemas.microsoft.com/office/powerpoint/2010/main" val="4096351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  <p:bldP spid="7" grpId="0"/>
      <p:bldP spid="8" grpId="0"/>
      <p:bldP spid="9" grpId="0"/>
      <p:bldP spid="10" grpId="0"/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>
                <a:solidFill>
                  <a:srgbClr val="FF0000"/>
                </a:solidFill>
              </a:rPr>
              <a:t>Functional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b="1" dirty="0" err="1">
                <a:solidFill>
                  <a:srgbClr val="FF0000"/>
                </a:solidFill>
              </a:rPr>
              <a:t>grouping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22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Segnaposto contenuto 2"/>
          <p:cNvSpPr>
            <a:spLocks noGrp="1"/>
          </p:cNvSpPr>
          <p:nvPr>
            <p:ph idx="1"/>
          </p:nvPr>
        </p:nvSpPr>
        <p:spPr>
          <a:xfrm>
            <a:off x="838200" y="1645396"/>
            <a:ext cx="10515600" cy="259175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600" dirty="0"/>
              <a:t>The 5 </a:t>
            </a:r>
            <a:r>
              <a:rPr lang="it-IT" sz="2600" dirty="0" err="1"/>
              <a:t>coordination</a:t>
            </a:r>
            <a:r>
              <a:rPr lang="it-IT" sz="2600" dirty="0"/>
              <a:t> </a:t>
            </a:r>
            <a:r>
              <a:rPr lang="it-IT" sz="2600" dirty="0" err="1"/>
              <a:t>mechanisms</a:t>
            </a:r>
            <a:r>
              <a:rPr lang="it-IT" sz="2600" dirty="0"/>
              <a:t> are, more or </a:t>
            </a:r>
            <a:r>
              <a:rPr lang="it-IT" sz="2600" dirty="0" err="1"/>
              <a:t>less</a:t>
            </a:r>
            <a:r>
              <a:rPr lang="it-IT" sz="2600" dirty="0"/>
              <a:t>, </a:t>
            </a:r>
            <a:r>
              <a:rPr lang="it-IT" sz="2600" dirty="0" err="1"/>
              <a:t>interchangeable</a:t>
            </a:r>
            <a:endParaRPr lang="it-IT" sz="2600" dirty="0"/>
          </a:p>
          <a:p>
            <a:pPr marL="0" indent="0">
              <a:buNone/>
            </a:pPr>
            <a:endParaRPr lang="it-IT" sz="2600" dirty="0"/>
          </a:p>
          <a:p>
            <a:pPr marL="0" indent="0" algn="ctr">
              <a:buNone/>
            </a:pPr>
            <a:r>
              <a:rPr lang="it-IT" sz="2600" dirty="0" err="1"/>
              <a:t>therefore</a:t>
            </a:r>
            <a:endParaRPr lang="it-IT" sz="2600" dirty="0"/>
          </a:p>
          <a:p>
            <a:pPr marL="457200" lvl="1" indent="0">
              <a:buNone/>
            </a:pPr>
            <a:endParaRPr lang="it-IT" sz="2200" dirty="0"/>
          </a:p>
          <a:p>
            <a:pPr marL="457200" lvl="1" indent="0" algn="ctr">
              <a:buNone/>
            </a:pPr>
            <a:r>
              <a:rPr lang="it-IT" dirty="0" err="1"/>
              <a:t>Variations</a:t>
            </a:r>
            <a:r>
              <a:rPr lang="it-IT" dirty="0"/>
              <a:t> on </a:t>
            </a:r>
            <a:r>
              <a:rPr lang="it-IT" dirty="0" err="1"/>
              <a:t>units</a:t>
            </a:r>
            <a:r>
              <a:rPr lang="it-IT" dirty="0"/>
              <a:t>’ </a:t>
            </a:r>
            <a:r>
              <a:rPr lang="it-IT" dirty="0" err="1"/>
              <a:t>dimension</a:t>
            </a:r>
            <a:r>
              <a:rPr lang="it-IT" dirty="0"/>
              <a:t> by </a:t>
            </a:r>
            <a:r>
              <a:rPr lang="it-IT" dirty="0" err="1"/>
              <a:t>looking</a:t>
            </a:r>
            <a:r>
              <a:rPr lang="it-IT" dirty="0"/>
              <a:t> </a:t>
            </a:r>
            <a:r>
              <a:rPr lang="it-IT" dirty="0" err="1"/>
              <a:t>at</a:t>
            </a:r>
            <a:r>
              <a:rPr lang="it-IT" dirty="0"/>
              <a:t> the </a:t>
            </a:r>
            <a:r>
              <a:rPr lang="it-IT" dirty="0" err="1"/>
              <a:t>coordination</a:t>
            </a:r>
            <a:r>
              <a:rPr lang="it-IT" dirty="0"/>
              <a:t> </a:t>
            </a:r>
            <a:r>
              <a:rPr lang="it-IT" dirty="0" err="1"/>
              <a:t>mechanisms</a:t>
            </a:r>
            <a:r>
              <a:rPr lang="it-IT" dirty="0"/>
              <a:t> </a:t>
            </a:r>
            <a:r>
              <a:rPr lang="it-IT" dirty="0" err="1"/>
              <a:t>employed</a:t>
            </a:r>
            <a:endParaRPr lang="it-IT" dirty="0"/>
          </a:p>
          <a:p>
            <a:pPr marL="0" indent="0" algn="ctr">
              <a:buNone/>
            </a:pPr>
            <a:endParaRPr lang="it-IT" dirty="0"/>
          </a:p>
        </p:txBody>
      </p:sp>
      <p:pic>
        <p:nvPicPr>
          <p:cNvPr id="7" name="Segnaposto contenuto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828" y="4072214"/>
            <a:ext cx="2013631" cy="2466698"/>
          </a:xfrm>
          <a:prstGeom prst="rect">
            <a:avLst/>
          </a:prstGeom>
        </p:spPr>
      </p:pic>
      <p:sp>
        <p:nvSpPr>
          <p:cNvPr id="3" name="Freccia a destra 2"/>
          <p:cNvSpPr/>
          <p:nvPr/>
        </p:nvSpPr>
        <p:spPr>
          <a:xfrm>
            <a:off x="3902299" y="4971245"/>
            <a:ext cx="592428" cy="721217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5177307" y="4829577"/>
            <a:ext cx="2575775" cy="9530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err="1">
                <a:solidFill>
                  <a:schemeClr val="tx1"/>
                </a:solidFill>
              </a:rPr>
              <a:t>Two</a:t>
            </a:r>
            <a:r>
              <a:rPr lang="it-IT" sz="2400" dirty="0">
                <a:solidFill>
                  <a:schemeClr val="tx1"/>
                </a:solidFill>
              </a:rPr>
              <a:t> </a:t>
            </a:r>
            <a:r>
              <a:rPr lang="it-IT" sz="2400" dirty="0" err="1">
                <a:solidFill>
                  <a:schemeClr val="tx1"/>
                </a:solidFill>
              </a:rPr>
              <a:t>propositions</a:t>
            </a:r>
            <a:endParaRPr lang="it-IT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805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>
                <a:solidFill>
                  <a:srgbClr val="FF0000"/>
                </a:solidFill>
              </a:rPr>
              <a:t>Proposition</a:t>
            </a:r>
            <a:r>
              <a:rPr lang="it-IT" b="1" dirty="0">
                <a:solidFill>
                  <a:srgbClr val="FF0000"/>
                </a:solidFill>
              </a:rPr>
              <a:t> 1: </a:t>
            </a:r>
            <a:r>
              <a:rPr lang="it-IT" b="1" dirty="0" err="1">
                <a:solidFill>
                  <a:srgbClr val="FF0000"/>
                </a:solidFill>
              </a:rPr>
              <a:t>Standardization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23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Segnaposto contenuto 2"/>
          <p:cNvSpPr>
            <a:spLocks noGrp="1"/>
          </p:cNvSpPr>
          <p:nvPr>
            <p:ph idx="1"/>
          </p:nvPr>
        </p:nvSpPr>
        <p:spPr>
          <a:xfrm>
            <a:off x="360608" y="1645396"/>
            <a:ext cx="11500834" cy="410417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it-IT" sz="2800" dirty="0">
                <a:solidFill>
                  <a:srgbClr val="0070C0"/>
                </a:solidFill>
              </a:rPr>
              <a:t>«The </a:t>
            </a:r>
            <a:r>
              <a:rPr lang="it-IT" sz="2800" b="1" dirty="0" err="1">
                <a:solidFill>
                  <a:srgbClr val="0070C0"/>
                </a:solidFill>
              </a:rPr>
              <a:t>higher</a:t>
            </a:r>
            <a:r>
              <a:rPr lang="it-IT" sz="2800" dirty="0">
                <a:solidFill>
                  <a:srgbClr val="0070C0"/>
                </a:solidFill>
              </a:rPr>
              <a:t> </a:t>
            </a:r>
            <a:r>
              <a:rPr lang="it-IT" sz="2800" dirty="0" err="1">
                <a:solidFill>
                  <a:srgbClr val="0070C0"/>
                </a:solidFill>
              </a:rPr>
              <a:t>is</a:t>
            </a:r>
            <a:r>
              <a:rPr lang="it-IT" sz="2800" dirty="0">
                <a:solidFill>
                  <a:srgbClr val="0070C0"/>
                </a:solidFill>
              </a:rPr>
              <a:t> the </a:t>
            </a:r>
            <a:r>
              <a:rPr lang="it-IT" sz="2800" b="1" dirty="0" err="1">
                <a:solidFill>
                  <a:srgbClr val="0070C0"/>
                </a:solidFill>
              </a:rPr>
              <a:t>standardization</a:t>
            </a:r>
            <a:r>
              <a:rPr lang="it-IT" sz="2800" b="1" dirty="0">
                <a:solidFill>
                  <a:srgbClr val="0070C0"/>
                </a:solidFill>
              </a:rPr>
              <a:t>,</a:t>
            </a:r>
            <a:r>
              <a:rPr lang="it-IT" sz="2800" dirty="0">
                <a:solidFill>
                  <a:srgbClr val="0070C0"/>
                </a:solidFill>
              </a:rPr>
              <a:t> the </a:t>
            </a:r>
            <a:r>
              <a:rPr lang="it-IT" sz="2800" b="1" dirty="0" err="1">
                <a:solidFill>
                  <a:srgbClr val="0070C0"/>
                </a:solidFill>
              </a:rPr>
              <a:t>higher</a:t>
            </a:r>
            <a:r>
              <a:rPr lang="it-IT" sz="2800" dirty="0">
                <a:solidFill>
                  <a:srgbClr val="0070C0"/>
                </a:solidFill>
              </a:rPr>
              <a:t> </a:t>
            </a:r>
            <a:r>
              <a:rPr lang="it-IT" sz="2800" dirty="0" err="1">
                <a:solidFill>
                  <a:srgbClr val="0070C0"/>
                </a:solidFill>
              </a:rPr>
              <a:t>is</a:t>
            </a:r>
            <a:r>
              <a:rPr lang="it-IT" sz="2800" dirty="0">
                <a:solidFill>
                  <a:srgbClr val="0070C0"/>
                </a:solidFill>
              </a:rPr>
              <a:t> the </a:t>
            </a:r>
            <a:r>
              <a:rPr lang="it-IT" sz="2800" b="1" dirty="0" err="1">
                <a:solidFill>
                  <a:srgbClr val="0070C0"/>
                </a:solidFill>
              </a:rPr>
              <a:t>dimension</a:t>
            </a:r>
            <a:r>
              <a:rPr lang="it-IT" sz="2800" dirty="0">
                <a:solidFill>
                  <a:srgbClr val="0070C0"/>
                </a:solidFill>
              </a:rPr>
              <a:t> of the </a:t>
            </a:r>
            <a:r>
              <a:rPr lang="it-IT" sz="2800" dirty="0" err="1">
                <a:solidFill>
                  <a:srgbClr val="0070C0"/>
                </a:solidFill>
              </a:rPr>
              <a:t>unit</a:t>
            </a:r>
            <a:r>
              <a:rPr lang="it-IT" sz="2800" dirty="0">
                <a:solidFill>
                  <a:srgbClr val="0070C0"/>
                </a:solidFill>
              </a:rPr>
              <a:t>»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838200" y="2970959"/>
            <a:ext cx="10515600" cy="8798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Courier New" panose="02070309020205020404" pitchFamily="49" charset="0"/>
              <a:buChar char="o"/>
            </a:pPr>
            <a:r>
              <a:rPr lang="it-IT" dirty="0" err="1"/>
              <a:t>If</a:t>
            </a:r>
            <a:r>
              <a:rPr lang="it-IT" dirty="0"/>
              <a:t> </a:t>
            </a:r>
            <a:r>
              <a:rPr lang="it-IT" dirty="0" err="1">
                <a:solidFill>
                  <a:srgbClr val="0070C0"/>
                </a:solidFill>
              </a:rPr>
              <a:t>processes</a:t>
            </a:r>
            <a:r>
              <a:rPr lang="it-IT" dirty="0"/>
              <a:t> are </a:t>
            </a:r>
            <a:r>
              <a:rPr lang="it-IT" dirty="0" err="1"/>
              <a:t>standardized</a:t>
            </a:r>
            <a:r>
              <a:rPr lang="it-IT" dirty="0"/>
              <a:t>, </a:t>
            </a:r>
            <a:r>
              <a:rPr lang="it-IT" dirty="0" err="1"/>
              <a:t>less</a:t>
            </a:r>
            <a:r>
              <a:rPr lang="it-IT" dirty="0"/>
              <a:t> </a:t>
            </a:r>
            <a:r>
              <a:rPr lang="it-IT" dirty="0" err="1"/>
              <a:t>managerial</a:t>
            </a:r>
            <a:r>
              <a:rPr lang="it-IT" dirty="0"/>
              <a:t> </a:t>
            </a:r>
            <a:r>
              <a:rPr lang="it-IT" dirty="0" err="1"/>
              <a:t>direct</a:t>
            </a:r>
            <a:r>
              <a:rPr lang="it-IT" dirty="0"/>
              <a:t> </a:t>
            </a:r>
            <a:r>
              <a:rPr lang="it-IT" dirty="0" err="1"/>
              <a:t>supervision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required</a:t>
            </a:r>
            <a:r>
              <a:rPr lang="it-IT" dirty="0"/>
              <a:t> and, </a:t>
            </a:r>
            <a:r>
              <a:rPr lang="it-IT" dirty="0" err="1"/>
              <a:t>therefore</a:t>
            </a:r>
            <a:r>
              <a:rPr lang="it-IT" dirty="0"/>
              <a:t>, the </a:t>
            </a:r>
            <a:r>
              <a:rPr lang="it-IT" dirty="0" err="1"/>
              <a:t>unit</a:t>
            </a:r>
            <a:r>
              <a:rPr lang="it-IT" dirty="0"/>
              <a:t> </a:t>
            </a:r>
            <a:r>
              <a:rPr lang="it-IT" dirty="0" err="1"/>
              <a:t>could</a:t>
            </a:r>
            <a:r>
              <a:rPr lang="it-IT" dirty="0"/>
              <a:t> be </a:t>
            </a:r>
            <a:r>
              <a:rPr lang="it-IT" dirty="0" err="1"/>
              <a:t>bigger</a:t>
            </a:r>
            <a:endParaRPr lang="it-IT" u="sng" dirty="0"/>
          </a:p>
          <a:p>
            <a:pPr lvl="1">
              <a:buFont typeface="Courier New" panose="02070309020205020404" pitchFamily="49" charset="0"/>
              <a:buChar char="o"/>
            </a:pPr>
            <a:endParaRPr lang="it-IT" sz="2200" dirty="0"/>
          </a:p>
          <a:p>
            <a:pPr marL="0" indent="0">
              <a:buFont typeface="Arial" panose="020B0604020202020204" pitchFamily="34" charset="0"/>
              <a:buNone/>
            </a:pPr>
            <a:endParaRPr lang="it-IT" dirty="0"/>
          </a:p>
        </p:txBody>
      </p:sp>
      <p:sp>
        <p:nvSpPr>
          <p:cNvPr id="3" name="Freccia in giù 2"/>
          <p:cNvSpPr/>
          <p:nvPr/>
        </p:nvSpPr>
        <p:spPr>
          <a:xfrm>
            <a:off x="5615189" y="2240924"/>
            <a:ext cx="502276" cy="4121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859665" y="3934098"/>
            <a:ext cx="10515600" cy="87982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Courier New" panose="02070309020205020404" pitchFamily="49" charset="0"/>
              <a:buChar char="o"/>
            </a:pPr>
            <a:r>
              <a:rPr lang="it-IT" sz="2600" dirty="0" err="1"/>
              <a:t>If</a:t>
            </a:r>
            <a:r>
              <a:rPr lang="it-IT" sz="2600" dirty="0"/>
              <a:t> </a:t>
            </a:r>
            <a:r>
              <a:rPr lang="it-IT" sz="2600" dirty="0" err="1">
                <a:solidFill>
                  <a:srgbClr val="0070C0"/>
                </a:solidFill>
              </a:rPr>
              <a:t>capabilities</a:t>
            </a:r>
            <a:r>
              <a:rPr lang="it-IT" sz="2600" dirty="0"/>
              <a:t> are </a:t>
            </a:r>
            <a:r>
              <a:rPr lang="it-IT" sz="2600" dirty="0" err="1"/>
              <a:t>standardized</a:t>
            </a:r>
            <a:r>
              <a:rPr lang="it-IT" sz="2600" dirty="0"/>
              <a:t>, and the </a:t>
            </a:r>
            <a:r>
              <a:rPr lang="it-IT" sz="2600" dirty="0" err="1"/>
              <a:t>higher</a:t>
            </a:r>
            <a:r>
              <a:rPr lang="it-IT" sz="2600" dirty="0"/>
              <a:t> </a:t>
            </a:r>
            <a:r>
              <a:rPr lang="it-IT" sz="2600" dirty="0" err="1"/>
              <a:t>is</a:t>
            </a:r>
            <a:r>
              <a:rPr lang="it-IT" sz="2600" dirty="0"/>
              <a:t> the training of </a:t>
            </a:r>
            <a:r>
              <a:rPr lang="it-IT" sz="2600" dirty="0" err="1"/>
              <a:t>workers</a:t>
            </a:r>
            <a:r>
              <a:rPr lang="it-IT" sz="2600" dirty="0"/>
              <a:t>, </a:t>
            </a:r>
            <a:r>
              <a:rPr lang="it-IT" sz="2600" dirty="0" err="1"/>
              <a:t>less</a:t>
            </a:r>
            <a:r>
              <a:rPr lang="it-IT" sz="2600" dirty="0"/>
              <a:t> </a:t>
            </a:r>
            <a:r>
              <a:rPr lang="it-IT" sz="2600" dirty="0" err="1"/>
              <a:t>managerial</a:t>
            </a:r>
            <a:r>
              <a:rPr lang="it-IT" sz="2600" dirty="0"/>
              <a:t> </a:t>
            </a:r>
            <a:r>
              <a:rPr lang="it-IT" sz="2600" dirty="0" err="1"/>
              <a:t>direct</a:t>
            </a:r>
            <a:r>
              <a:rPr lang="it-IT" sz="2600" dirty="0"/>
              <a:t> </a:t>
            </a:r>
            <a:r>
              <a:rPr lang="it-IT" sz="2600" dirty="0" err="1"/>
              <a:t>supervision</a:t>
            </a:r>
            <a:r>
              <a:rPr lang="it-IT" sz="2600" dirty="0"/>
              <a:t> </a:t>
            </a:r>
            <a:r>
              <a:rPr lang="it-IT" sz="2600" dirty="0" err="1"/>
              <a:t>is</a:t>
            </a:r>
            <a:r>
              <a:rPr lang="it-IT" sz="2600" dirty="0"/>
              <a:t> </a:t>
            </a:r>
            <a:r>
              <a:rPr lang="it-IT" sz="2600" dirty="0" err="1"/>
              <a:t>required</a:t>
            </a:r>
            <a:r>
              <a:rPr lang="it-IT" sz="2600" dirty="0"/>
              <a:t> and, </a:t>
            </a:r>
            <a:r>
              <a:rPr lang="it-IT" sz="2600" dirty="0" err="1"/>
              <a:t>therefore</a:t>
            </a:r>
            <a:r>
              <a:rPr lang="it-IT" sz="2600" dirty="0"/>
              <a:t>, the </a:t>
            </a:r>
            <a:r>
              <a:rPr lang="it-IT" sz="2600" dirty="0" err="1"/>
              <a:t>unit</a:t>
            </a:r>
            <a:r>
              <a:rPr lang="it-IT" sz="2600" dirty="0"/>
              <a:t> </a:t>
            </a:r>
            <a:r>
              <a:rPr lang="it-IT" sz="2600" dirty="0" err="1"/>
              <a:t>could</a:t>
            </a:r>
            <a:r>
              <a:rPr lang="it-IT" sz="2600" dirty="0"/>
              <a:t> be </a:t>
            </a:r>
            <a:r>
              <a:rPr lang="it-IT" sz="2600" dirty="0" err="1"/>
              <a:t>bigger</a:t>
            </a:r>
            <a:endParaRPr lang="it-IT" sz="2600" u="sng" dirty="0"/>
          </a:p>
          <a:p>
            <a:pPr lvl="1">
              <a:buFont typeface="Courier New" panose="02070309020205020404" pitchFamily="49" charset="0"/>
              <a:buChar char="o"/>
            </a:pPr>
            <a:endParaRPr lang="it-IT" sz="2600" dirty="0"/>
          </a:p>
          <a:p>
            <a:pPr marL="0" indent="0">
              <a:buFont typeface="Arial" panose="020B0604020202020204" pitchFamily="34" charset="0"/>
              <a:buNone/>
            </a:pPr>
            <a:endParaRPr lang="it-IT" dirty="0"/>
          </a:p>
        </p:txBody>
      </p:sp>
      <p:sp>
        <p:nvSpPr>
          <p:cNvPr id="10" name="Segnaposto contenuto 2"/>
          <p:cNvSpPr txBox="1">
            <a:spLocks/>
          </p:cNvSpPr>
          <p:nvPr/>
        </p:nvSpPr>
        <p:spPr>
          <a:xfrm>
            <a:off x="859665" y="5041437"/>
            <a:ext cx="10515600" cy="8798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Courier New" panose="02070309020205020404" pitchFamily="49" charset="0"/>
              <a:buChar char="o"/>
            </a:pPr>
            <a:r>
              <a:rPr lang="it-IT" dirty="0" err="1"/>
              <a:t>If</a:t>
            </a:r>
            <a:r>
              <a:rPr lang="it-IT" dirty="0"/>
              <a:t> </a:t>
            </a:r>
            <a:r>
              <a:rPr lang="it-IT" dirty="0" err="1">
                <a:solidFill>
                  <a:srgbClr val="0070C0"/>
                </a:solidFill>
              </a:rPr>
              <a:t>outputs</a:t>
            </a:r>
            <a:r>
              <a:rPr lang="it-IT" dirty="0"/>
              <a:t> are </a:t>
            </a:r>
            <a:r>
              <a:rPr lang="it-IT" dirty="0" err="1"/>
              <a:t>standardized</a:t>
            </a:r>
            <a:r>
              <a:rPr lang="it-IT" dirty="0"/>
              <a:t>, </a:t>
            </a:r>
            <a:r>
              <a:rPr lang="it-IT" dirty="0" err="1"/>
              <a:t>less</a:t>
            </a:r>
            <a:r>
              <a:rPr lang="it-IT" dirty="0"/>
              <a:t> </a:t>
            </a:r>
            <a:r>
              <a:rPr lang="it-IT" dirty="0" err="1"/>
              <a:t>managerial</a:t>
            </a:r>
            <a:r>
              <a:rPr lang="it-IT" dirty="0"/>
              <a:t> </a:t>
            </a:r>
            <a:r>
              <a:rPr lang="it-IT" dirty="0" err="1"/>
              <a:t>direct</a:t>
            </a:r>
            <a:r>
              <a:rPr lang="it-IT" dirty="0"/>
              <a:t> </a:t>
            </a:r>
            <a:r>
              <a:rPr lang="it-IT" dirty="0" err="1"/>
              <a:t>supervision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required</a:t>
            </a:r>
            <a:r>
              <a:rPr lang="it-IT" dirty="0"/>
              <a:t> with </a:t>
            </a:r>
            <a:r>
              <a:rPr lang="it-IT" dirty="0" err="1"/>
              <a:t>respect</a:t>
            </a:r>
            <a:r>
              <a:rPr lang="it-IT" dirty="0"/>
              <a:t> to the </a:t>
            </a:r>
            <a:r>
              <a:rPr lang="it-IT" dirty="0" err="1"/>
              <a:t>outputs</a:t>
            </a:r>
            <a:r>
              <a:rPr lang="it-IT" dirty="0"/>
              <a:t> control and, </a:t>
            </a:r>
            <a:r>
              <a:rPr lang="it-IT" dirty="0" err="1"/>
              <a:t>therefore</a:t>
            </a:r>
            <a:r>
              <a:rPr lang="it-IT" dirty="0"/>
              <a:t>, the </a:t>
            </a:r>
            <a:r>
              <a:rPr lang="it-IT" dirty="0" err="1"/>
              <a:t>unit</a:t>
            </a:r>
            <a:r>
              <a:rPr lang="it-IT" dirty="0"/>
              <a:t> </a:t>
            </a:r>
            <a:r>
              <a:rPr lang="it-IT" dirty="0" err="1"/>
              <a:t>could</a:t>
            </a:r>
            <a:r>
              <a:rPr lang="it-IT" dirty="0"/>
              <a:t> be </a:t>
            </a:r>
            <a:r>
              <a:rPr lang="it-IT" dirty="0" err="1"/>
              <a:t>bigger</a:t>
            </a:r>
            <a:endParaRPr lang="it-IT" u="sng" dirty="0"/>
          </a:p>
          <a:p>
            <a:pPr lvl="1">
              <a:buFont typeface="Courier New" panose="02070309020205020404" pitchFamily="49" charset="0"/>
              <a:buChar char="o"/>
            </a:pPr>
            <a:endParaRPr lang="it-IT" sz="2200" dirty="0"/>
          </a:p>
          <a:p>
            <a:pPr marL="0" indent="0">
              <a:buFont typeface="Arial" panose="020B0604020202020204" pitchFamily="34" charset="0"/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68414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  <p:bldP spid="7" grpId="0"/>
      <p:bldP spid="3" grpId="0" animBg="1"/>
      <p:bldP spid="9" grpId="0"/>
      <p:bldP spid="1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>
                <a:solidFill>
                  <a:srgbClr val="FF0000"/>
                </a:solidFill>
              </a:rPr>
              <a:t>Proposition</a:t>
            </a:r>
            <a:r>
              <a:rPr lang="it-IT" b="1" dirty="0">
                <a:solidFill>
                  <a:srgbClr val="FF0000"/>
                </a:solidFill>
              </a:rPr>
              <a:t> 2: </a:t>
            </a:r>
            <a:r>
              <a:rPr lang="it-IT" b="1" dirty="0" err="1">
                <a:solidFill>
                  <a:srgbClr val="FF0000"/>
                </a:solidFill>
              </a:rPr>
              <a:t>Mutual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b="1" dirty="0" err="1">
                <a:solidFill>
                  <a:srgbClr val="FF0000"/>
                </a:solidFill>
              </a:rPr>
              <a:t>adjustment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24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Segnaposto contenuto 2"/>
          <p:cNvSpPr>
            <a:spLocks noGrp="1"/>
          </p:cNvSpPr>
          <p:nvPr>
            <p:ph idx="1"/>
          </p:nvPr>
        </p:nvSpPr>
        <p:spPr>
          <a:xfrm>
            <a:off x="360608" y="1645396"/>
            <a:ext cx="11500834" cy="410417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it-IT" sz="2800" dirty="0">
                <a:solidFill>
                  <a:srgbClr val="0070C0"/>
                </a:solidFill>
              </a:rPr>
              <a:t>«The </a:t>
            </a:r>
            <a:r>
              <a:rPr lang="it-IT" sz="2800" b="1" dirty="0" err="1">
                <a:solidFill>
                  <a:srgbClr val="0070C0"/>
                </a:solidFill>
              </a:rPr>
              <a:t>higher</a:t>
            </a:r>
            <a:r>
              <a:rPr lang="it-IT" sz="2800" dirty="0">
                <a:solidFill>
                  <a:srgbClr val="0070C0"/>
                </a:solidFill>
              </a:rPr>
              <a:t> </a:t>
            </a:r>
            <a:r>
              <a:rPr lang="it-IT" sz="2800" dirty="0" err="1">
                <a:solidFill>
                  <a:srgbClr val="0070C0"/>
                </a:solidFill>
              </a:rPr>
              <a:t>is</a:t>
            </a:r>
            <a:r>
              <a:rPr lang="it-IT" sz="2800" dirty="0">
                <a:solidFill>
                  <a:srgbClr val="0070C0"/>
                </a:solidFill>
              </a:rPr>
              <a:t> the </a:t>
            </a:r>
            <a:r>
              <a:rPr lang="it-IT" sz="2800" b="1" dirty="0" err="1">
                <a:solidFill>
                  <a:srgbClr val="0070C0"/>
                </a:solidFill>
              </a:rPr>
              <a:t>mutual</a:t>
            </a:r>
            <a:r>
              <a:rPr lang="it-IT" sz="2800" b="1" dirty="0">
                <a:solidFill>
                  <a:srgbClr val="0070C0"/>
                </a:solidFill>
              </a:rPr>
              <a:t> </a:t>
            </a:r>
            <a:r>
              <a:rPr lang="it-IT" sz="2800" b="1" dirty="0" err="1">
                <a:solidFill>
                  <a:srgbClr val="0070C0"/>
                </a:solidFill>
              </a:rPr>
              <a:t>adjustment</a:t>
            </a:r>
            <a:r>
              <a:rPr lang="it-IT" sz="2800" dirty="0">
                <a:solidFill>
                  <a:srgbClr val="0070C0"/>
                </a:solidFill>
              </a:rPr>
              <a:t>, the </a:t>
            </a:r>
            <a:r>
              <a:rPr lang="it-IT" sz="2800" b="1" dirty="0" err="1">
                <a:solidFill>
                  <a:srgbClr val="0070C0"/>
                </a:solidFill>
              </a:rPr>
              <a:t>lower</a:t>
            </a:r>
            <a:r>
              <a:rPr lang="it-IT" sz="2800" dirty="0">
                <a:solidFill>
                  <a:srgbClr val="0070C0"/>
                </a:solidFill>
              </a:rPr>
              <a:t> </a:t>
            </a:r>
            <a:r>
              <a:rPr lang="it-IT" sz="2800" dirty="0" err="1">
                <a:solidFill>
                  <a:srgbClr val="0070C0"/>
                </a:solidFill>
              </a:rPr>
              <a:t>is</a:t>
            </a:r>
            <a:r>
              <a:rPr lang="it-IT" sz="2800" dirty="0">
                <a:solidFill>
                  <a:srgbClr val="0070C0"/>
                </a:solidFill>
              </a:rPr>
              <a:t> the </a:t>
            </a:r>
            <a:r>
              <a:rPr lang="it-IT" sz="2800" b="1" dirty="0" err="1">
                <a:solidFill>
                  <a:srgbClr val="0070C0"/>
                </a:solidFill>
              </a:rPr>
              <a:t>dimension</a:t>
            </a:r>
            <a:r>
              <a:rPr lang="it-IT" sz="2800" dirty="0">
                <a:solidFill>
                  <a:srgbClr val="0070C0"/>
                </a:solidFill>
              </a:rPr>
              <a:t> of the </a:t>
            </a:r>
            <a:r>
              <a:rPr lang="it-IT" sz="2800" dirty="0" err="1">
                <a:solidFill>
                  <a:srgbClr val="0070C0"/>
                </a:solidFill>
              </a:rPr>
              <a:t>unit</a:t>
            </a:r>
            <a:r>
              <a:rPr lang="it-IT" sz="2800" dirty="0">
                <a:solidFill>
                  <a:srgbClr val="0070C0"/>
                </a:solidFill>
              </a:rPr>
              <a:t>»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838200" y="2970959"/>
            <a:ext cx="10515600" cy="8798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Courier New" panose="02070309020205020404" pitchFamily="49" charset="0"/>
              <a:buChar char="o"/>
            </a:pPr>
            <a:r>
              <a:rPr lang="it-IT" dirty="0" err="1"/>
              <a:t>If</a:t>
            </a:r>
            <a:r>
              <a:rPr lang="it-IT" dirty="0"/>
              <a:t> </a:t>
            </a:r>
            <a:r>
              <a:rPr lang="it-IT" dirty="0" err="1"/>
              <a:t>tasks</a:t>
            </a:r>
            <a:r>
              <a:rPr lang="it-IT" dirty="0"/>
              <a:t> are </a:t>
            </a:r>
            <a:r>
              <a:rPr lang="it-IT" dirty="0" err="1"/>
              <a:t>interdependent</a:t>
            </a:r>
            <a:r>
              <a:rPr lang="it-IT" dirty="0"/>
              <a:t>, </a:t>
            </a:r>
            <a:r>
              <a:rPr lang="it-IT" dirty="0" err="1"/>
              <a:t>workers</a:t>
            </a:r>
            <a:r>
              <a:rPr lang="it-IT" dirty="0"/>
              <a:t> </a:t>
            </a:r>
            <a:r>
              <a:rPr lang="it-IT" dirty="0" err="1"/>
              <a:t>need</a:t>
            </a:r>
            <a:r>
              <a:rPr lang="it-IT" dirty="0"/>
              <a:t> </a:t>
            </a:r>
            <a:r>
              <a:rPr lang="it-IT" dirty="0" err="1"/>
              <a:t>frequent</a:t>
            </a:r>
            <a:r>
              <a:rPr lang="it-IT" dirty="0"/>
              <a:t> </a:t>
            </a:r>
            <a:r>
              <a:rPr lang="it-IT" dirty="0" err="1"/>
              <a:t>contacts</a:t>
            </a:r>
            <a:r>
              <a:rPr lang="it-IT" dirty="0"/>
              <a:t> with the manager, </a:t>
            </a:r>
            <a:r>
              <a:rPr lang="it-IT" dirty="0" err="1"/>
              <a:t>who</a:t>
            </a:r>
            <a:r>
              <a:rPr lang="it-IT" dirty="0"/>
              <a:t> must </a:t>
            </a:r>
            <a:r>
              <a:rPr lang="it-IT" dirty="0" err="1"/>
              <a:t>have</a:t>
            </a:r>
            <a:r>
              <a:rPr lang="it-IT" dirty="0"/>
              <a:t> time to control </a:t>
            </a:r>
            <a:r>
              <a:rPr lang="it-IT" dirty="0" err="1"/>
              <a:t>workers</a:t>
            </a:r>
            <a:r>
              <a:rPr lang="it-IT" dirty="0"/>
              <a:t> and to </a:t>
            </a:r>
            <a:r>
              <a:rPr lang="it-IT" dirty="0" err="1"/>
              <a:t>speak</a:t>
            </a:r>
            <a:r>
              <a:rPr lang="it-IT" dirty="0"/>
              <a:t> with </a:t>
            </a:r>
            <a:r>
              <a:rPr lang="it-IT" dirty="0" err="1"/>
              <a:t>workers</a:t>
            </a:r>
            <a:endParaRPr lang="it-IT" sz="2200" dirty="0"/>
          </a:p>
          <a:p>
            <a:pPr marL="0" indent="0">
              <a:buFont typeface="Arial" panose="020B0604020202020204" pitchFamily="34" charset="0"/>
              <a:buNone/>
            </a:pPr>
            <a:endParaRPr lang="it-IT" dirty="0"/>
          </a:p>
        </p:txBody>
      </p:sp>
      <p:sp>
        <p:nvSpPr>
          <p:cNvPr id="3" name="Freccia in giù 2"/>
          <p:cNvSpPr/>
          <p:nvPr/>
        </p:nvSpPr>
        <p:spPr>
          <a:xfrm>
            <a:off x="5615189" y="2240924"/>
            <a:ext cx="502276" cy="4121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Segnaposto contenuto 2"/>
          <p:cNvSpPr txBox="1">
            <a:spLocks/>
          </p:cNvSpPr>
          <p:nvPr/>
        </p:nvSpPr>
        <p:spPr>
          <a:xfrm>
            <a:off x="859665" y="4036373"/>
            <a:ext cx="10515600" cy="8798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Courier New" panose="02070309020205020404" pitchFamily="49" charset="0"/>
              <a:buChar char="o"/>
            </a:pPr>
            <a:r>
              <a:rPr lang="it-IT" dirty="0" err="1"/>
              <a:t>If</a:t>
            </a:r>
            <a:r>
              <a:rPr lang="it-IT" dirty="0"/>
              <a:t> </a:t>
            </a:r>
            <a:r>
              <a:rPr lang="it-IT" dirty="0" err="1"/>
              <a:t>tasks</a:t>
            </a:r>
            <a:r>
              <a:rPr lang="it-IT" dirty="0"/>
              <a:t> are </a:t>
            </a:r>
            <a:r>
              <a:rPr lang="it-IT" dirty="0" err="1"/>
              <a:t>interdependent</a:t>
            </a:r>
            <a:r>
              <a:rPr lang="it-IT" dirty="0"/>
              <a:t> and </a:t>
            </a:r>
            <a:r>
              <a:rPr lang="it-IT" dirty="0" err="1"/>
              <a:t>they</a:t>
            </a:r>
            <a:r>
              <a:rPr lang="it-IT" dirty="0"/>
              <a:t> </a:t>
            </a:r>
            <a:r>
              <a:rPr lang="it-IT" dirty="0" err="1"/>
              <a:t>need</a:t>
            </a:r>
            <a:r>
              <a:rPr lang="it-IT" dirty="0"/>
              <a:t> </a:t>
            </a:r>
            <a:r>
              <a:rPr lang="it-IT" dirty="0" err="1"/>
              <a:t>mutual</a:t>
            </a:r>
            <a:r>
              <a:rPr lang="it-IT" dirty="0"/>
              <a:t> </a:t>
            </a:r>
            <a:r>
              <a:rPr lang="it-IT" dirty="0" err="1"/>
              <a:t>adjustement</a:t>
            </a:r>
            <a:r>
              <a:rPr lang="it-IT" dirty="0"/>
              <a:t>, </a:t>
            </a:r>
            <a:r>
              <a:rPr lang="it-IT" dirty="0" err="1"/>
              <a:t>workers</a:t>
            </a:r>
            <a:r>
              <a:rPr lang="it-IT" dirty="0"/>
              <a:t> </a:t>
            </a:r>
            <a:r>
              <a:rPr lang="it-IT" dirty="0" err="1"/>
              <a:t>should</a:t>
            </a:r>
            <a:r>
              <a:rPr lang="it-IT" dirty="0"/>
              <a:t> </a:t>
            </a:r>
            <a:r>
              <a:rPr lang="it-IT" dirty="0" err="1"/>
              <a:t>establish</a:t>
            </a:r>
            <a:r>
              <a:rPr lang="it-IT" dirty="0"/>
              <a:t> face-to-face </a:t>
            </a:r>
            <a:r>
              <a:rPr lang="it-IT" dirty="0" err="1"/>
              <a:t>contact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47846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  <p:bldP spid="7" grpId="0"/>
      <p:bldP spid="3" grpId="0" animBg="1"/>
      <p:bldP spid="1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>
                <a:solidFill>
                  <a:srgbClr val="FF0000"/>
                </a:solidFill>
              </a:rPr>
              <a:t>Higher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b="1" dirty="0" err="1">
                <a:solidFill>
                  <a:srgbClr val="FF0000"/>
                </a:solidFill>
              </a:rPr>
              <a:t>units</a:t>
            </a:r>
            <a:r>
              <a:rPr lang="it-IT" b="1" dirty="0">
                <a:solidFill>
                  <a:srgbClr val="FF0000"/>
                </a:solidFill>
              </a:rPr>
              <a:t>’ </a:t>
            </a:r>
            <a:r>
              <a:rPr lang="it-IT" b="1" dirty="0" err="1">
                <a:solidFill>
                  <a:srgbClr val="FF0000"/>
                </a:solidFill>
              </a:rPr>
              <a:t>dimension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25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Segnaposto contenuto 2"/>
          <p:cNvSpPr>
            <a:spLocks noGrp="1"/>
          </p:cNvSpPr>
          <p:nvPr>
            <p:ph idx="1"/>
          </p:nvPr>
        </p:nvSpPr>
        <p:spPr>
          <a:xfrm>
            <a:off x="838200" y="1645397"/>
            <a:ext cx="10515600" cy="6780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600" dirty="0" err="1"/>
              <a:t>Which</a:t>
            </a:r>
            <a:r>
              <a:rPr lang="it-IT" sz="2600" dirty="0"/>
              <a:t> </a:t>
            </a:r>
            <a:r>
              <a:rPr lang="it-IT" sz="2600" dirty="0" err="1"/>
              <a:t>factors</a:t>
            </a:r>
            <a:r>
              <a:rPr lang="it-IT" sz="2600" dirty="0"/>
              <a:t> </a:t>
            </a:r>
            <a:r>
              <a:rPr lang="it-IT" sz="2600" dirty="0" err="1"/>
              <a:t>favor</a:t>
            </a:r>
            <a:r>
              <a:rPr lang="it-IT" sz="2600" dirty="0"/>
              <a:t> a </a:t>
            </a:r>
            <a:r>
              <a:rPr lang="it-IT" sz="2600" dirty="0" err="1"/>
              <a:t>higher</a:t>
            </a:r>
            <a:r>
              <a:rPr lang="it-IT" sz="2600" dirty="0"/>
              <a:t> </a:t>
            </a:r>
            <a:r>
              <a:rPr lang="it-IT" sz="2600" dirty="0" err="1"/>
              <a:t>units</a:t>
            </a:r>
            <a:r>
              <a:rPr lang="it-IT" sz="2600" dirty="0"/>
              <a:t>’ </a:t>
            </a:r>
            <a:r>
              <a:rPr lang="it-IT" sz="2600" dirty="0" err="1"/>
              <a:t>dimension</a:t>
            </a:r>
            <a:r>
              <a:rPr lang="it-IT" sz="2600" dirty="0"/>
              <a:t>?</a:t>
            </a:r>
          </a:p>
          <a:p>
            <a:pPr marL="457200" lvl="1" indent="0">
              <a:buNone/>
            </a:pPr>
            <a:endParaRPr lang="it-IT" sz="2200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951963" y="2588655"/>
            <a:ext cx="10515600" cy="515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Courier New" panose="02070309020205020404" pitchFamily="49" charset="0"/>
              <a:buChar char="o"/>
            </a:pPr>
            <a:r>
              <a:rPr lang="it-IT" sz="2200" dirty="0" err="1"/>
              <a:t>Standardization</a:t>
            </a:r>
            <a:endParaRPr lang="it-IT" sz="2200" dirty="0"/>
          </a:p>
          <a:p>
            <a:pPr>
              <a:buFont typeface="Courier New" panose="02070309020205020404" pitchFamily="49" charset="0"/>
              <a:buChar char="o"/>
            </a:pPr>
            <a:endParaRPr lang="it-IT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951963" y="3103808"/>
            <a:ext cx="10515600" cy="515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Courier New" panose="02070309020205020404" pitchFamily="49" charset="0"/>
              <a:buChar char="o"/>
            </a:pPr>
            <a:r>
              <a:rPr lang="it-IT" sz="2200" dirty="0" err="1"/>
              <a:t>Similarity</a:t>
            </a:r>
            <a:r>
              <a:rPr lang="it-IT" sz="2200" dirty="0"/>
              <a:t> of </a:t>
            </a:r>
            <a:r>
              <a:rPr lang="it-IT" sz="2200" dirty="0" err="1"/>
              <a:t>tasks</a:t>
            </a:r>
            <a:r>
              <a:rPr lang="it-IT" sz="2200" dirty="0"/>
              <a:t> and </a:t>
            </a:r>
            <a:r>
              <a:rPr lang="it-IT" sz="2200" dirty="0" err="1"/>
              <a:t>activities</a:t>
            </a:r>
            <a:endParaRPr lang="it-IT" sz="2200" dirty="0"/>
          </a:p>
          <a:p>
            <a:pPr>
              <a:buFont typeface="Courier New" panose="02070309020205020404" pitchFamily="49" charset="0"/>
              <a:buChar char="o"/>
            </a:pPr>
            <a:endParaRPr lang="it-IT" dirty="0"/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951963" y="3639462"/>
            <a:ext cx="10515600" cy="515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Courier New" panose="02070309020205020404" pitchFamily="49" charset="0"/>
              <a:buChar char="o"/>
            </a:pPr>
            <a:r>
              <a:rPr lang="it-IT" sz="2200" dirty="0" err="1"/>
              <a:t>Need</a:t>
            </a:r>
            <a:r>
              <a:rPr lang="it-IT" sz="2200" dirty="0"/>
              <a:t> for </a:t>
            </a:r>
            <a:r>
              <a:rPr lang="it-IT" sz="2200" dirty="0" err="1"/>
              <a:t>autonomy</a:t>
            </a:r>
            <a:r>
              <a:rPr lang="it-IT" sz="2200" dirty="0"/>
              <a:t> for </a:t>
            </a:r>
            <a:r>
              <a:rPr lang="it-IT" sz="2200" dirty="0" err="1"/>
              <a:t>workers</a:t>
            </a:r>
            <a:endParaRPr lang="it-IT" sz="2200" dirty="0"/>
          </a:p>
          <a:p>
            <a:pPr>
              <a:buFont typeface="Courier New" panose="02070309020205020404" pitchFamily="49" charset="0"/>
              <a:buChar char="o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43368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  <p:bldP spid="7" grpId="0"/>
      <p:bldP spid="8" grpId="0"/>
      <p:bldP spid="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Lower </a:t>
            </a:r>
            <a:r>
              <a:rPr lang="it-IT" b="1" dirty="0" err="1">
                <a:solidFill>
                  <a:srgbClr val="FF0000"/>
                </a:solidFill>
              </a:rPr>
              <a:t>units</a:t>
            </a:r>
            <a:r>
              <a:rPr lang="it-IT" b="1" dirty="0">
                <a:solidFill>
                  <a:srgbClr val="FF0000"/>
                </a:solidFill>
              </a:rPr>
              <a:t>’ </a:t>
            </a:r>
            <a:r>
              <a:rPr lang="it-IT" b="1" dirty="0" err="1">
                <a:solidFill>
                  <a:srgbClr val="FF0000"/>
                </a:solidFill>
              </a:rPr>
              <a:t>dimension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26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Segnaposto contenuto 2"/>
          <p:cNvSpPr>
            <a:spLocks noGrp="1"/>
          </p:cNvSpPr>
          <p:nvPr>
            <p:ph idx="1"/>
          </p:nvPr>
        </p:nvSpPr>
        <p:spPr>
          <a:xfrm>
            <a:off x="838200" y="1645397"/>
            <a:ext cx="10515600" cy="6780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600" dirty="0" err="1"/>
              <a:t>Which</a:t>
            </a:r>
            <a:r>
              <a:rPr lang="it-IT" sz="2600" dirty="0"/>
              <a:t> </a:t>
            </a:r>
            <a:r>
              <a:rPr lang="it-IT" sz="2600" dirty="0" err="1"/>
              <a:t>factors</a:t>
            </a:r>
            <a:r>
              <a:rPr lang="it-IT" sz="2600" dirty="0"/>
              <a:t> </a:t>
            </a:r>
            <a:r>
              <a:rPr lang="it-IT" sz="2600" dirty="0" err="1"/>
              <a:t>favor</a:t>
            </a:r>
            <a:r>
              <a:rPr lang="it-IT" sz="2600" dirty="0"/>
              <a:t> a </a:t>
            </a:r>
            <a:r>
              <a:rPr lang="it-IT" sz="2600" dirty="0" err="1"/>
              <a:t>lower</a:t>
            </a:r>
            <a:r>
              <a:rPr lang="it-IT" sz="2600" dirty="0"/>
              <a:t> </a:t>
            </a:r>
            <a:r>
              <a:rPr lang="it-IT" sz="2600" dirty="0" err="1"/>
              <a:t>units</a:t>
            </a:r>
            <a:r>
              <a:rPr lang="it-IT" sz="2600" dirty="0"/>
              <a:t>’ </a:t>
            </a:r>
            <a:r>
              <a:rPr lang="it-IT" sz="2600" dirty="0" err="1"/>
              <a:t>dimension</a:t>
            </a:r>
            <a:r>
              <a:rPr lang="it-IT" sz="2600" dirty="0"/>
              <a:t>?</a:t>
            </a:r>
          </a:p>
          <a:p>
            <a:pPr marL="457200" lvl="1" indent="0">
              <a:buNone/>
            </a:pPr>
            <a:endParaRPr lang="it-IT" sz="2200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951963" y="2588655"/>
            <a:ext cx="10515600" cy="515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Courier New" panose="02070309020205020404" pitchFamily="49" charset="0"/>
              <a:buChar char="o"/>
            </a:pPr>
            <a:r>
              <a:rPr lang="it-IT" sz="2200" dirty="0" err="1"/>
              <a:t>Need</a:t>
            </a:r>
            <a:r>
              <a:rPr lang="it-IT" sz="2200" dirty="0"/>
              <a:t> for </a:t>
            </a:r>
            <a:r>
              <a:rPr lang="it-IT" sz="2200" dirty="0" err="1"/>
              <a:t>direct</a:t>
            </a:r>
            <a:r>
              <a:rPr lang="it-IT" sz="2200" dirty="0"/>
              <a:t> </a:t>
            </a:r>
            <a:r>
              <a:rPr lang="it-IT" sz="2200" dirty="0" err="1"/>
              <a:t>supervision</a:t>
            </a:r>
            <a:endParaRPr lang="it-IT" sz="2200" dirty="0"/>
          </a:p>
          <a:p>
            <a:pPr>
              <a:buFont typeface="Courier New" panose="02070309020205020404" pitchFamily="49" charset="0"/>
              <a:buChar char="o"/>
            </a:pPr>
            <a:endParaRPr lang="it-IT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951963" y="3103808"/>
            <a:ext cx="10515600" cy="515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Courier New" panose="02070309020205020404" pitchFamily="49" charset="0"/>
              <a:buChar char="o"/>
            </a:pPr>
            <a:r>
              <a:rPr lang="it-IT" sz="2200" dirty="0" err="1"/>
              <a:t>Need</a:t>
            </a:r>
            <a:r>
              <a:rPr lang="it-IT" sz="2200" dirty="0"/>
              <a:t> for </a:t>
            </a:r>
            <a:r>
              <a:rPr lang="it-IT" sz="2200" dirty="0" err="1"/>
              <a:t>mutual</a:t>
            </a:r>
            <a:r>
              <a:rPr lang="it-IT" sz="2200" dirty="0"/>
              <a:t> </a:t>
            </a:r>
            <a:r>
              <a:rPr lang="it-IT" sz="2200" dirty="0" err="1"/>
              <a:t>adjustment</a:t>
            </a:r>
            <a:endParaRPr lang="it-IT" sz="2200" dirty="0"/>
          </a:p>
          <a:p>
            <a:pPr>
              <a:buFont typeface="Courier New" panose="02070309020205020404" pitchFamily="49" charset="0"/>
              <a:buChar char="o"/>
            </a:pPr>
            <a:endParaRPr lang="it-IT" dirty="0"/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951963" y="3639462"/>
            <a:ext cx="10515600" cy="515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Courier New" panose="02070309020205020404" pitchFamily="49" charset="0"/>
              <a:buChar char="o"/>
            </a:pPr>
            <a:r>
              <a:rPr lang="it-IT" sz="2200" dirty="0"/>
              <a:t>The manager </a:t>
            </a:r>
            <a:r>
              <a:rPr lang="it-IT" sz="2200" dirty="0" err="1"/>
              <a:t>has</a:t>
            </a:r>
            <a:r>
              <a:rPr lang="it-IT" sz="2200" dirty="0"/>
              <a:t> control over </a:t>
            </a:r>
            <a:r>
              <a:rPr lang="it-IT" sz="2200" dirty="0" err="1"/>
              <a:t>different</a:t>
            </a:r>
            <a:r>
              <a:rPr lang="it-IT" sz="2200" dirty="0"/>
              <a:t> </a:t>
            </a:r>
            <a:r>
              <a:rPr lang="it-IT" sz="2200" dirty="0" err="1"/>
              <a:t>activities</a:t>
            </a:r>
            <a:endParaRPr lang="it-IT" sz="2200" dirty="0"/>
          </a:p>
          <a:p>
            <a:pPr>
              <a:buFont typeface="Courier New" panose="02070309020205020404" pitchFamily="49" charset="0"/>
              <a:buChar char="o"/>
            </a:pPr>
            <a:endParaRPr lang="it-IT" dirty="0"/>
          </a:p>
        </p:txBody>
      </p:sp>
      <p:sp>
        <p:nvSpPr>
          <p:cNvPr id="10" name="Segnaposto contenuto 2"/>
          <p:cNvSpPr txBox="1">
            <a:spLocks/>
          </p:cNvSpPr>
          <p:nvPr/>
        </p:nvSpPr>
        <p:spPr>
          <a:xfrm>
            <a:off x="951963" y="4134114"/>
            <a:ext cx="10515600" cy="515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Courier New" panose="02070309020205020404" pitchFamily="49" charset="0"/>
              <a:buChar char="o"/>
            </a:pPr>
            <a:r>
              <a:rPr lang="it-IT" sz="2200" dirty="0" err="1"/>
              <a:t>Workers</a:t>
            </a:r>
            <a:r>
              <a:rPr lang="it-IT" sz="2200" dirty="0"/>
              <a:t> </a:t>
            </a:r>
            <a:r>
              <a:rPr lang="it-IT" sz="2200" dirty="0" err="1"/>
              <a:t>need</a:t>
            </a:r>
            <a:r>
              <a:rPr lang="it-IT" sz="2200" dirty="0"/>
              <a:t> help and </a:t>
            </a:r>
            <a:r>
              <a:rPr lang="it-IT" sz="2200" dirty="0" err="1"/>
              <a:t>counselling</a:t>
            </a:r>
            <a:r>
              <a:rPr lang="it-IT" sz="2200" dirty="0"/>
              <a:t> from the manager </a:t>
            </a:r>
            <a:r>
              <a:rPr lang="it-IT" sz="2200" dirty="0" err="1"/>
              <a:t>frequently</a:t>
            </a:r>
            <a:endParaRPr lang="it-IT" sz="2200" dirty="0"/>
          </a:p>
          <a:p>
            <a:pPr>
              <a:buFont typeface="Courier New" panose="02070309020205020404" pitchFamily="49" charset="0"/>
              <a:buChar char="o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05472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Agenda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Introduction</a:t>
            </a:r>
            <a:endParaRPr lang="it-IT" dirty="0"/>
          </a:p>
          <a:p>
            <a:r>
              <a:rPr lang="it-IT" dirty="0" err="1"/>
              <a:t>Units</a:t>
            </a:r>
            <a:r>
              <a:rPr lang="it-IT" dirty="0"/>
              <a:t> </a:t>
            </a:r>
            <a:r>
              <a:rPr lang="it-IT" dirty="0" err="1"/>
              <a:t>grouping</a:t>
            </a:r>
            <a:endParaRPr lang="it-IT" dirty="0"/>
          </a:p>
          <a:p>
            <a:r>
              <a:rPr lang="it-IT" dirty="0" err="1"/>
              <a:t>Units</a:t>
            </a:r>
            <a:r>
              <a:rPr lang="it-IT" dirty="0"/>
              <a:t>’ </a:t>
            </a:r>
            <a:r>
              <a:rPr lang="it-IT" dirty="0" err="1"/>
              <a:t>dimension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5510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>
                <a:solidFill>
                  <a:srgbClr val="FF0000"/>
                </a:solidFill>
              </a:rPr>
              <a:t>Introduction</a:t>
            </a:r>
            <a:r>
              <a:rPr lang="it-IT" b="1" dirty="0">
                <a:solidFill>
                  <a:srgbClr val="FF0000"/>
                </a:solidFill>
              </a:rPr>
              <a:t> (1/2)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17575"/>
          </a:xfrm>
        </p:spPr>
        <p:txBody>
          <a:bodyPr/>
          <a:lstStyle/>
          <a:p>
            <a:pPr marL="0" indent="0" algn="just">
              <a:buNone/>
            </a:pPr>
            <a:r>
              <a:rPr lang="it-IT" dirty="0" err="1"/>
              <a:t>Individual</a:t>
            </a:r>
            <a:r>
              <a:rPr lang="it-IT" dirty="0"/>
              <a:t> positions are </a:t>
            </a:r>
            <a:r>
              <a:rPr lang="it-IT" dirty="0" err="1"/>
              <a:t>defined</a:t>
            </a:r>
            <a:r>
              <a:rPr lang="it-IT" dirty="0"/>
              <a:t> </a:t>
            </a:r>
            <a:r>
              <a:rPr lang="it-IT" dirty="0" err="1"/>
              <a:t>according</a:t>
            </a:r>
            <a:r>
              <a:rPr lang="it-IT" dirty="0"/>
              <a:t> to </a:t>
            </a:r>
            <a:r>
              <a:rPr lang="it-IT" dirty="0" err="1"/>
              <a:t>specialization</a:t>
            </a:r>
            <a:r>
              <a:rPr lang="it-IT" dirty="0"/>
              <a:t>, </a:t>
            </a:r>
            <a:r>
              <a:rPr lang="it-IT" dirty="0" err="1"/>
              <a:t>formalization</a:t>
            </a:r>
            <a:r>
              <a:rPr lang="it-IT" dirty="0"/>
              <a:t>, training and </a:t>
            </a:r>
            <a:r>
              <a:rPr lang="it-IT" dirty="0" err="1"/>
              <a:t>indoctrination</a:t>
            </a:r>
            <a:r>
              <a:rPr lang="it-IT" dirty="0"/>
              <a:t>.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4</a:t>
            </a:fld>
            <a:endParaRPr lang="it-IT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838200" y="3632199"/>
            <a:ext cx="10515600" cy="1261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it-IT" dirty="0"/>
          </a:p>
          <a:p>
            <a:pPr marL="0" indent="0">
              <a:buFont typeface="Arial" panose="020B0604020202020204" pitchFamily="34" charset="0"/>
              <a:buNone/>
            </a:pPr>
            <a:endParaRPr lang="it-IT" dirty="0"/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838200" y="3804022"/>
            <a:ext cx="10515600" cy="9175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dirty="0"/>
              <a:t>How to </a:t>
            </a:r>
            <a:r>
              <a:rPr lang="it-IT" dirty="0" err="1"/>
              <a:t>group</a:t>
            </a:r>
            <a:r>
              <a:rPr lang="it-IT" dirty="0"/>
              <a:t> </a:t>
            </a:r>
            <a:r>
              <a:rPr lang="it-IT" dirty="0" err="1"/>
              <a:t>these</a:t>
            </a:r>
            <a:r>
              <a:rPr lang="it-IT" dirty="0"/>
              <a:t> </a:t>
            </a:r>
            <a:r>
              <a:rPr lang="it-IT" dirty="0" err="1"/>
              <a:t>individual</a:t>
            </a:r>
            <a:r>
              <a:rPr lang="it-IT" dirty="0"/>
              <a:t> positions?</a:t>
            </a:r>
          </a:p>
          <a:p>
            <a:pPr algn="just"/>
            <a:r>
              <a:rPr lang="it-IT" dirty="0" err="1"/>
              <a:t>What</a:t>
            </a:r>
            <a:r>
              <a:rPr lang="it-IT" dirty="0"/>
              <a:t> </a:t>
            </a:r>
            <a:r>
              <a:rPr lang="it-IT" dirty="0" err="1"/>
              <a:t>should</a:t>
            </a:r>
            <a:r>
              <a:rPr lang="it-IT" dirty="0"/>
              <a:t> be the </a:t>
            </a:r>
            <a:r>
              <a:rPr lang="it-IT" dirty="0" err="1"/>
              <a:t>dimension</a:t>
            </a:r>
            <a:r>
              <a:rPr lang="it-IT" dirty="0"/>
              <a:t> of </a:t>
            </a:r>
            <a:r>
              <a:rPr lang="it-IT" dirty="0" err="1"/>
              <a:t>these</a:t>
            </a:r>
            <a:r>
              <a:rPr lang="it-IT" dirty="0"/>
              <a:t> </a:t>
            </a:r>
            <a:r>
              <a:rPr lang="it-IT" dirty="0" err="1"/>
              <a:t>units</a:t>
            </a:r>
            <a:r>
              <a:rPr lang="it-IT" dirty="0"/>
              <a:t>?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it-IT" dirty="0"/>
          </a:p>
          <a:p>
            <a:pPr marL="0" indent="0">
              <a:buFont typeface="Arial" panose="020B0604020202020204" pitchFamily="34" charset="0"/>
              <a:buNone/>
            </a:pPr>
            <a:endParaRPr lang="it-IT" dirty="0"/>
          </a:p>
        </p:txBody>
      </p:sp>
      <p:sp>
        <p:nvSpPr>
          <p:cNvPr id="6" name="Freccia in giù 5"/>
          <p:cNvSpPr/>
          <p:nvPr/>
        </p:nvSpPr>
        <p:spPr>
          <a:xfrm>
            <a:off x="5396248" y="2728912"/>
            <a:ext cx="699752" cy="6306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838" y="2728912"/>
            <a:ext cx="4001908" cy="3741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896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>
                <a:solidFill>
                  <a:srgbClr val="FF0000"/>
                </a:solidFill>
              </a:rPr>
              <a:t>Introduction</a:t>
            </a:r>
            <a:r>
              <a:rPr lang="it-IT" b="1" dirty="0">
                <a:solidFill>
                  <a:srgbClr val="FF0000"/>
                </a:solidFill>
              </a:rPr>
              <a:t> (2/2)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562629"/>
            <a:ext cx="10515600" cy="139615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dirty="0"/>
              <a:t>The </a:t>
            </a:r>
            <a:r>
              <a:rPr lang="it-IT" dirty="0" err="1"/>
              <a:t>process</a:t>
            </a:r>
            <a:r>
              <a:rPr lang="it-IT" dirty="0"/>
              <a:t> of </a:t>
            </a:r>
            <a:r>
              <a:rPr lang="it-IT" dirty="0" err="1"/>
              <a:t>creating</a:t>
            </a:r>
            <a:r>
              <a:rPr lang="it-IT" dirty="0"/>
              <a:t> </a:t>
            </a:r>
            <a:r>
              <a:rPr lang="it-IT" dirty="0" err="1"/>
              <a:t>units</a:t>
            </a:r>
            <a:r>
              <a:rPr lang="it-IT" dirty="0"/>
              <a:t> </a:t>
            </a:r>
            <a:r>
              <a:rPr lang="it-IT" dirty="0" err="1"/>
              <a:t>has</a:t>
            </a:r>
            <a:r>
              <a:rPr lang="it-IT" dirty="0"/>
              <a:t> </a:t>
            </a:r>
            <a:r>
              <a:rPr lang="it-IT" dirty="0" err="1"/>
              <a:t>two</a:t>
            </a:r>
            <a:r>
              <a:rPr lang="it-IT" dirty="0"/>
              <a:t> </a:t>
            </a:r>
            <a:r>
              <a:rPr lang="it-IT" dirty="0" err="1"/>
              <a:t>effects</a:t>
            </a:r>
            <a:r>
              <a:rPr lang="it-IT" dirty="0"/>
              <a:t> on the </a:t>
            </a:r>
            <a:r>
              <a:rPr lang="it-IT" dirty="0" err="1"/>
              <a:t>organzation</a:t>
            </a:r>
            <a:r>
              <a:rPr lang="it-IT" dirty="0"/>
              <a:t>:</a:t>
            </a:r>
          </a:p>
          <a:p>
            <a:pPr marL="0" indent="0" algn="just">
              <a:buNone/>
            </a:pPr>
            <a:r>
              <a:rPr lang="it-IT" dirty="0"/>
              <a:t> - </a:t>
            </a:r>
            <a:r>
              <a:rPr lang="it-IT" dirty="0" err="1"/>
              <a:t>formal</a:t>
            </a:r>
            <a:r>
              <a:rPr lang="it-IT" dirty="0"/>
              <a:t> authority</a:t>
            </a:r>
          </a:p>
          <a:p>
            <a:pPr marL="0" indent="0" algn="just">
              <a:buNone/>
            </a:pPr>
            <a:r>
              <a:rPr lang="it-IT" dirty="0"/>
              <a:t> - </a:t>
            </a:r>
            <a:r>
              <a:rPr lang="it-IT" dirty="0" err="1"/>
              <a:t>hierarchy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5</a:t>
            </a:fld>
            <a:endParaRPr lang="it-IT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838200" y="3632198"/>
            <a:ext cx="10515600" cy="2822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it-IT" dirty="0"/>
          </a:p>
          <a:p>
            <a:pPr marL="0" indent="0">
              <a:buFont typeface="Arial" panose="020B0604020202020204" pitchFamily="34" charset="0"/>
              <a:buNone/>
            </a:pPr>
            <a:endParaRPr lang="it-IT" dirty="0"/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751760" y="3071139"/>
            <a:ext cx="10515600" cy="33833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a progressive </a:t>
            </a:r>
            <a:r>
              <a:rPr lang="it-IT" dirty="0" err="1"/>
              <a:t>process</a:t>
            </a:r>
            <a:r>
              <a:rPr lang="it-IT" dirty="0"/>
              <a:t> – bottom up:</a:t>
            </a:r>
          </a:p>
          <a:p>
            <a:pPr marL="514350" indent="-514350" algn="just">
              <a:buFont typeface="Arial" panose="020B0604020202020204" pitchFamily="34" charset="0"/>
              <a:buAutoNum type="arabicParenR"/>
            </a:pPr>
            <a:r>
              <a:rPr lang="it-IT" dirty="0" err="1"/>
              <a:t>Organizational</a:t>
            </a:r>
            <a:r>
              <a:rPr lang="it-IT" dirty="0"/>
              <a:t> </a:t>
            </a:r>
            <a:r>
              <a:rPr lang="it-IT" dirty="0" err="1"/>
              <a:t>mission</a:t>
            </a:r>
            <a:r>
              <a:rPr lang="it-IT" dirty="0"/>
              <a:t> and </a:t>
            </a:r>
            <a:r>
              <a:rPr lang="it-IT" dirty="0" err="1"/>
              <a:t>objectives</a:t>
            </a:r>
            <a:r>
              <a:rPr lang="it-IT" dirty="0"/>
              <a:t>           </a:t>
            </a:r>
            <a:r>
              <a:rPr lang="it-IT" dirty="0" err="1"/>
              <a:t>tasks</a:t>
            </a:r>
            <a:r>
              <a:rPr lang="it-IT" dirty="0"/>
              <a:t> and </a:t>
            </a:r>
            <a:r>
              <a:rPr lang="it-IT" dirty="0" err="1"/>
              <a:t>activities</a:t>
            </a:r>
            <a:r>
              <a:rPr lang="it-IT" dirty="0"/>
              <a:t> to be </a:t>
            </a:r>
            <a:r>
              <a:rPr lang="it-IT" dirty="0" err="1"/>
              <a:t>accomplished</a:t>
            </a:r>
            <a:r>
              <a:rPr lang="it-IT" dirty="0"/>
              <a:t>           </a:t>
            </a:r>
            <a:r>
              <a:rPr lang="it-IT" dirty="0" err="1"/>
              <a:t>tasks</a:t>
            </a:r>
            <a:r>
              <a:rPr lang="it-IT" dirty="0"/>
              <a:t> are </a:t>
            </a:r>
            <a:r>
              <a:rPr lang="it-IT" dirty="0" err="1"/>
              <a:t>translated</a:t>
            </a:r>
            <a:r>
              <a:rPr lang="it-IT" dirty="0"/>
              <a:t> </a:t>
            </a:r>
            <a:r>
              <a:rPr lang="it-IT" dirty="0" err="1"/>
              <a:t>into</a:t>
            </a:r>
            <a:r>
              <a:rPr lang="it-IT" dirty="0"/>
              <a:t> positions </a:t>
            </a:r>
            <a:r>
              <a:rPr lang="it-IT" dirty="0">
                <a:solidFill>
                  <a:srgbClr val="FF0000"/>
                </a:solidFill>
              </a:rPr>
              <a:t>(top-down)</a:t>
            </a:r>
          </a:p>
          <a:p>
            <a:pPr marL="514350" indent="-514350" algn="just">
              <a:buFont typeface="Arial" panose="020B0604020202020204" pitchFamily="34" charset="0"/>
              <a:buAutoNum type="arabicParenR"/>
            </a:pPr>
            <a:r>
              <a:rPr lang="it-IT" dirty="0"/>
              <a:t> </a:t>
            </a:r>
            <a:r>
              <a:rPr lang="it-IT" dirty="0" err="1"/>
              <a:t>Individual</a:t>
            </a:r>
            <a:r>
              <a:rPr lang="it-IT" dirty="0"/>
              <a:t> positions are </a:t>
            </a:r>
            <a:r>
              <a:rPr lang="it-IT" dirty="0" err="1"/>
              <a:t>organized</a:t>
            </a:r>
            <a:r>
              <a:rPr lang="it-IT" dirty="0"/>
              <a:t> </a:t>
            </a:r>
            <a:r>
              <a:rPr lang="it-IT" dirty="0" err="1"/>
              <a:t>into</a:t>
            </a:r>
            <a:r>
              <a:rPr lang="it-IT" dirty="0"/>
              <a:t> </a:t>
            </a:r>
            <a:r>
              <a:rPr lang="it-IT" dirty="0" err="1"/>
              <a:t>units</a:t>
            </a:r>
            <a:r>
              <a:rPr lang="it-IT" dirty="0"/>
              <a:t> (i.e. the </a:t>
            </a:r>
            <a:r>
              <a:rPr lang="it-IT" dirty="0" err="1"/>
              <a:t>macrostructure</a:t>
            </a:r>
            <a:r>
              <a:rPr lang="it-IT" dirty="0"/>
              <a:t>) </a:t>
            </a:r>
            <a:r>
              <a:rPr lang="it-IT" dirty="0">
                <a:solidFill>
                  <a:srgbClr val="FF0000"/>
                </a:solidFill>
              </a:rPr>
              <a:t>(bottom-up)</a:t>
            </a:r>
          </a:p>
          <a:p>
            <a:pPr marL="514350" indent="-514350" algn="just">
              <a:buFont typeface="Arial" panose="020B0604020202020204" pitchFamily="34" charset="0"/>
              <a:buAutoNum type="arabicParenR"/>
            </a:pPr>
            <a:r>
              <a:rPr lang="it-IT" dirty="0" err="1"/>
              <a:t>Allocation</a:t>
            </a:r>
            <a:r>
              <a:rPr lang="it-IT" dirty="0"/>
              <a:t> of the </a:t>
            </a:r>
            <a:r>
              <a:rPr lang="it-IT" dirty="0" err="1"/>
              <a:t>decision-making</a:t>
            </a:r>
            <a:r>
              <a:rPr lang="it-IT" dirty="0"/>
              <a:t> </a:t>
            </a:r>
            <a:r>
              <a:rPr lang="it-IT" dirty="0" err="1"/>
              <a:t>power</a:t>
            </a:r>
            <a:endParaRPr lang="it-IT" dirty="0"/>
          </a:p>
          <a:p>
            <a:pPr marL="514350" indent="-514350" algn="just">
              <a:buFont typeface="Arial" panose="020B0604020202020204" pitchFamily="34" charset="0"/>
              <a:buAutoNum type="arabicParenR"/>
            </a:pPr>
            <a:endParaRPr lang="it-IT" dirty="0"/>
          </a:p>
          <a:p>
            <a:pPr marL="0" indent="0">
              <a:buFont typeface="Arial" panose="020B0604020202020204" pitchFamily="34" charset="0"/>
              <a:buNone/>
            </a:pPr>
            <a:endParaRPr lang="it-IT" dirty="0"/>
          </a:p>
        </p:txBody>
      </p:sp>
      <p:cxnSp>
        <p:nvCxnSpPr>
          <p:cNvPr id="10" name="Connettore 2 9"/>
          <p:cNvCxnSpPr/>
          <p:nvPr/>
        </p:nvCxnSpPr>
        <p:spPr>
          <a:xfrm>
            <a:off x="7031865" y="3863662"/>
            <a:ext cx="69545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/>
          <p:nvPr/>
        </p:nvCxnSpPr>
        <p:spPr>
          <a:xfrm>
            <a:off x="4196365" y="4235003"/>
            <a:ext cx="69545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3270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2369713"/>
            <a:ext cx="9144000" cy="1462222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UNITS GROUPING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6695" y="92053"/>
            <a:ext cx="1849280" cy="1280271"/>
          </a:xfrm>
          <a:prstGeom prst="rect">
            <a:avLst/>
          </a:prstGeom>
        </p:spPr>
      </p:pic>
      <p:sp>
        <p:nvSpPr>
          <p:cNvPr id="5" name="Sottotitolo 2"/>
          <p:cNvSpPr txBox="1">
            <a:spLocks/>
          </p:cNvSpPr>
          <p:nvPr/>
        </p:nvSpPr>
        <p:spPr>
          <a:xfrm>
            <a:off x="1524000" y="5975797"/>
            <a:ext cx="9144000" cy="5956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AY 2018/2019</a:t>
            </a:r>
          </a:p>
        </p:txBody>
      </p:sp>
    </p:spTree>
    <p:extLst>
      <p:ext uri="{BB962C8B-B14F-4D97-AF65-F5344CB8AC3E}">
        <p14:creationId xmlns:p14="http://schemas.microsoft.com/office/powerpoint/2010/main" val="3431707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>
                <a:solidFill>
                  <a:srgbClr val="FF0000"/>
                </a:solidFill>
              </a:rPr>
              <a:t>Units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b="1" dirty="0" err="1">
                <a:solidFill>
                  <a:srgbClr val="FF0000"/>
                </a:solidFill>
              </a:rPr>
              <a:t>grouping</a:t>
            </a:r>
            <a:r>
              <a:rPr lang="it-IT" b="1" dirty="0">
                <a:solidFill>
                  <a:srgbClr val="FF0000"/>
                </a:solidFill>
              </a:rPr>
              <a:t> (1/2)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7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Segnaposto contenut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853181"/>
          </a:xfrm>
        </p:spPr>
        <p:txBody>
          <a:bodyPr/>
          <a:lstStyle/>
          <a:p>
            <a:r>
              <a:rPr lang="it-IT" sz="2400" dirty="0"/>
              <a:t>The </a:t>
            </a:r>
            <a:r>
              <a:rPr lang="it-IT" sz="2400" dirty="0" err="1"/>
              <a:t>creation</a:t>
            </a:r>
            <a:r>
              <a:rPr lang="it-IT" sz="2400" dirty="0"/>
              <a:t> of </a:t>
            </a:r>
            <a:r>
              <a:rPr lang="it-IT" sz="2400" dirty="0" err="1"/>
              <a:t>units</a:t>
            </a:r>
            <a:r>
              <a:rPr lang="it-IT" sz="2400" dirty="0"/>
              <a:t> </a:t>
            </a:r>
            <a:r>
              <a:rPr lang="it-IT" sz="2400" dirty="0" err="1"/>
              <a:t>favors</a:t>
            </a:r>
            <a:r>
              <a:rPr lang="it-IT" sz="2400" dirty="0"/>
              <a:t> the </a:t>
            </a:r>
            <a:r>
              <a:rPr lang="it-IT" sz="2400" dirty="0" err="1"/>
              <a:t>introduction</a:t>
            </a:r>
            <a:r>
              <a:rPr lang="it-IT" sz="2400" dirty="0"/>
              <a:t> of </a:t>
            </a:r>
            <a:r>
              <a:rPr lang="it-IT" sz="2400" dirty="0" err="1"/>
              <a:t>coordination</a:t>
            </a:r>
            <a:r>
              <a:rPr lang="it-IT" sz="2400" dirty="0"/>
              <a:t> inside the </a:t>
            </a:r>
            <a:r>
              <a:rPr lang="it-IT" sz="2400" dirty="0" err="1"/>
              <a:t>organization</a:t>
            </a:r>
            <a:r>
              <a:rPr lang="it-IT" sz="2400" dirty="0"/>
              <a:t>:</a:t>
            </a:r>
          </a:p>
          <a:p>
            <a:pPr marL="0" indent="0">
              <a:buNone/>
            </a:pPr>
            <a:endParaRPr lang="it-IT" sz="2400" u="sng" dirty="0"/>
          </a:p>
          <a:p>
            <a:pPr marL="0" indent="0">
              <a:buNone/>
            </a:pPr>
            <a:endParaRPr lang="it-IT" sz="2400" u="sng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endParaRPr lang="it-IT" b="1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1300765" y="2678806"/>
            <a:ext cx="10515600" cy="659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</a:pPr>
            <a:r>
              <a:rPr lang="it-IT" sz="2400" dirty="0"/>
              <a:t>COMMON SUPERVISION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it-IT" sz="2400" dirty="0"/>
          </a:p>
          <a:p>
            <a:pPr marL="0" indent="0">
              <a:buFont typeface="Arial" panose="020B0604020202020204" pitchFamily="34" charset="0"/>
              <a:buNone/>
            </a:pPr>
            <a:endParaRPr lang="it-IT" dirty="0"/>
          </a:p>
          <a:p>
            <a:pPr marL="0" indent="0">
              <a:buFont typeface="Arial" panose="020B0604020202020204" pitchFamily="34" charset="0"/>
              <a:buNone/>
            </a:pPr>
            <a:endParaRPr lang="it-IT" dirty="0"/>
          </a:p>
          <a:p>
            <a:pPr marL="0" indent="0" algn="ctr">
              <a:buFont typeface="Arial" panose="020B0604020202020204" pitchFamily="34" charset="0"/>
              <a:buNone/>
            </a:pPr>
            <a:endParaRPr lang="it-IT" b="1" dirty="0"/>
          </a:p>
          <a:p>
            <a:pPr marL="0" indent="0">
              <a:buFont typeface="Arial" panose="020B0604020202020204" pitchFamily="34" charset="0"/>
              <a:buNone/>
            </a:pPr>
            <a:endParaRPr lang="it-IT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1300765" y="3159408"/>
            <a:ext cx="10515600" cy="659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</a:pPr>
            <a:r>
              <a:rPr lang="it-IT" sz="2400" dirty="0"/>
              <a:t>COMMON RESOURCES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it-IT" sz="2400" dirty="0"/>
          </a:p>
          <a:p>
            <a:pPr marL="0" indent="0">
              <a:buFont typeface="Arial" panose="020B0604020202020204" pitchFamily="34" charset="0"/>
              <a:buNone/>
            </a:pPr>
            <a:endParaRPr lang="it-IT" dirty="0"/>
          </a:p>
          <a:p>
            <a:pPr marL="0" indent="0">
              <a:buFont typeface="Arial" panose="020B0604020202020204" pitchFamily="34" charset="0"/>
              <a:buNone/>
            </a:pPr>
            <a:endParaRPr lang="it-IT" dirty="0"/>
          </a:p>
          <a:p>
            <a:pPr marL="0" indent="0" algn="ctr">
              <a:buFont typeface="Arial" panose="020B0604020202020204" pitchFamily="34" charset="0"/>
              <a:buNone/>
            </a:pPr>
            <a:endParaRPr lang="it-IT" b="1" dirty="0"/>
          </a:p>
          <a:p>
            <a:pPr marL="0" indent="0">
              <a:buFont typeface="Arial" panose="020B0604020202020204" pitchFamily="34" charset="0"/>
              <a:buNone/>
            </a:pPr>
            <a:endParaRPr lang="it-IT" dirty="0"/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1300765" y="3710878"/>
            <a:ext cx="10515600" cy="659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</a:pPr>
            <a:r>
              <a:rPr lang="it-IT" sz="2400" dirty="0"/>
              <a:t>COMMON PERFORMANCE INDICATORS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it-IT" sz="2400" dirty="0"/>
          </a:p>
          <a:p>
            <a:pPr marL="0" indent="0">
              <a:buFont typeface="Arial" panose="020B0604020202020204" pitchFamily="34" charset="0"/>
              <a:buNone/>
            </a:pPr>
            <a:endParaRPr lang="it-IT" dirty="0"/>
          </a:p>
          <a:p>
            <a:pPr marL="0" indent="0">
              <a:buFont typeface="Arial" panose="020B0604020202020204" pitchFamily="34" charset="0"/>
              <a:buNone/>
            </a:pPr>
            <a:endParaRPr lang="it-IT" dirty="0"/>
          </a:p>
          <a:p>
            <a:pPr marL="0" indent="0" algn="ctr">
              <a:buFont typeface="Arial" panose="020B0604020202020204" pitchFamily="34" charset="0"/>
              <a:buNone/>
            </a:pPr>
            <a:endParaRPr lang="it-IT" b="1" dirty="0"/>
          </a:p>
          <a:p>
            <a:pPr marL="0" indent="0">
              <a:buFont typeface="Arial" panose="020B0604020202020204" pitchFamily="34" charset="0"/>
              <a:buNone/>
            </a:pPr>
            <a:endParaRPr lang="it-IT" dirty="0"/>
          </a:p>
        </p:txBody>
      </p:sp>
      <p:sp>
        <p:nvSpPr>
          <p:cNvPr id="10" name="Segnaposto contenuto 2"/>
          <p:cNvSpPr txBox="1">
            <a:spLocks/>
          </p:cNvSpPr>
          <p:nvPr/>
        </p:nvSpPr>
        <p:spPr>
          <a:xfrm>
            <a:off x="1339401" y="4252877"/>
            <a:ext cx="10515600" cy="659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</a:pPr>
            <a:r>
              <a:rPr lang="it-IT" sz="2400" dirty="0"/>
              <a:t>MUTUAL ADJUSTEMENT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it-IT" sz="2400" dirty="0"/>
          </a:p>
          <a:p>
            <a:pPr marL="0" indent="0">
              <a:buFont typeface="Arial" panose="020B0604020202020204" pitchFamily="34" charset="0"/>
              <a:buNone/>
            </a:pPr>
            <a:endParaRPr lang="it-IT" dirty="0"/>
          </a:p>
          <a:p>
            <a:pPr marL="0" indent="0">
              <a:buFont typeface="Arial" panose="020B0604020202020204" pitchFamily="34" charset="0"/>
              <a:buNone/>
            </a:pPr>
            <a:endParaRPr lang="it-IT" dirty="0"/>
          </a:p>
          <a:p>
            <a:pPr marL="0" indent="0" algn="ctr">
              <a:buFont typeface="Arial" panose="020B0604020202020204" pitchFamily="34" charset="0"/>
              <a:buNone/>
            </a:pPr>
            <a:endParaRPr lang="it-IT" b="1" dirty="0"/>
          </a:p>
          <a:p>
            <a:pPr marL="0" indent="0">
              <a:buFont typeface="Arial" panose="020B0604020202020204" pitchFamily="34" charset="0"/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93105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227385"/>
            <a:ext cx="10515600" cy="1325563"/>
          </a:xfrm>
        </p:spPr>
        <p:txBody>
          <a:bodyPr/>
          <a:lstStyle/>
          <a:p>
            <a:r>
              <a:rPr lang="it-IT" b="1" dirty="0" err="1">
                <a:solidFill>
                  <a:srgbClr val="FF0000"/>
                </a:solidFill>
              </a:rPr>
              <a:t>Units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b="1" dirty="0" err="1">
                <a:solidFill>
                  <a:srgbClr val="FF0000"/>
                </a:solidFill>
              </a:rPr>
              <a:t>grouping</a:t>
            </a:r>
            <a:r>
              <a:rPr lang="it-IT" b="1" dirty="0">
                <a:solidFill>
                  <a:srgbClr val="FF0000"/>
                </a:solidFill>
              </a:rPr>
              <a:t> (2/2)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8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Segnaposto contenuto 2"/>
          <p:cNvSpPr>
            <a:spLocks noGrp="1"/>
          </p:cNvSpPr>
          <p:nvPr>
            <p:ph idx="1"/>
          </p:nvPr>
        </p:nvSpPr>
        <p:spPr>
          <a:xfrm>
            <a:off x="838200" y="2279165"/>
            <a:ext cx="10515600" cy="6829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dirty="0"/>
              <a:t>WHICH COORDINATION MECHANISMS?</a:t>
            </a:r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endParaRPr lang="it-IT" b="1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3" name="Freccia in giù 2"/>
          <p:cNvSpPr/>
          <p:nvPr/>
        </p:nvSpPr>
        <p:spPr>
          <a:xfrm>
            <a:off x="2743201" y="2892998"/>
            <a:ext cx="759853" cy="888643"/>
          </a:xfrm>
          <a:prstGeom prst="downArrow">
            <a:avLst/>
          </a:prstGeom>
          <a:scene3d>
            <a:camera prst="orthographicFront">
              <a:rot lat="0" lon="0" rev="189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591355" y="4053986"/>
            <a:ext cx="3465490" cy="6829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t-IT" dirty="0"/>
              <a:t>DIRECT SUPERVISION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it-IT" b="1" dirty="0"/>
          </a:p>
          <a:p>
            <a:pPr marL="0" indent="0">
              <a:buFont typeface="Arial" panose="020B0604020202020204" pitchFamily="34" charset="0"/>
              <a:buNone/>
            </a:pPr>
            <a:endParaRPr lang="it-IT" dirty="0"/>
          </a:p>
        </p:txBody>
      </p:sp>
      <p:sp>
        <p:nvSpPr>
          <p:cNvPr id="9" name="Freccia in giù 8"/>
          <p:cNvSpPr/>
          <p:nvPr/>
        </p:nvSpPr>
        <p:spPr>
          <a:xfrm>
            <a:off x="8610600" y="2962141"/>
            <a:ext cx="759853" cy="888643"/>
          </a:xfrm>
          <a:prstGeom prst="downArrow">
            <a:avLst/>
          </a:prstGeom>
          <a:scene3d>
            <a:camera prst="orthographicFront">
              <a:rot lat="0" lon="0" rev="2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Segnaposto contenuto 2"/>
          <p:cNvSpPr txBox="1">
            <a:spLocks/>
          </p:cNvSpPr>
          <p:nvPr/>
        </p:nvSpPr>
        <p:spPr>
          <a:xfrm>
            <a:off x="7888310" y="4064240"/>
            <a:ext cx="3465490" cy="68297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t-IT" dirty="0"/>
              <a:t>MUTUAL ADJUSTEMENT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it-IT" b="1" dirty="0"/>
          </a:p>
          <a:p>
            <a:pPr marL="0" indent="0">
              <a:buFont typeface="Arial" panose="020B0604020202020204" pitchFamily="34" charset="0"/>
              <a:buNone/>
            </a:pPr>
            <a:endParaRPr lang="it-IT" dirty="0"/>
          </a:p>
        </p:txBody>
      </p:sp>
      <p:sp>
        <p:nvSpPr>
          <p:cNvPr id="6" name="Freccia in giù 5"/>
          <p:cNvSpPr/>
          <p:nvPr/>
        </p:nvSpPr>
        <p:spPr>
          <a:xfrm>
            <a:off x="5525037" y="2892998"/>
            <a:ext cx="721217" cy="703339"/>
          </a:xfrm>
          <a:prstGeom prst="downArrow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Segnaposto contenuto 2"/>
          <p:cNvSpPr txBox="1">
            <a:spLocks/>
          </p:cNvSpPr>
          <p:nvPr/>
        </p:nvSpPr>
        <p:spPr>
          <a:xfrm>
            <a:off x="4201195" y="4053986"/>
            <a:ext cx="3465490" cy="69323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it-IT" dirty="0"/>
              <a:t>OUTPUT STANDARDIZATION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it-IT" b="1" dirty="0"/>
          </a:p>
          <a:p>
            <a:pPr marL="0" indent="0">
              <a:buFont typeface="Arial" panose="020B0604020202020204" pitchFamily="34" charset="0"/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41700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  <p:bldP spid="3" grpId="0" animBg="1"/>
      <p:bldP spid="8" grpId="0"/>
      <p:bldP spid="9" grpId="0" animBg="1"/>
      <p:bldP spid="10" grpId="0"/>
      <p:bldP spid="6" grpId="0" animBg="1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How to </a:t>
            </a:r>
            <a:r>
              <a:rPr lang="it-IT" b="1" dirty="0" err="1">
                <a:solidFill>
                  <a:srgbClr val="FF0000"/>
                </a:solidFill>
              </a:rPr>
              <a:t>group</a:t>
            </a:r>
            <a:r>
              <a:rPr lang="it-IT" b="1" dirty="0">
                <a:solidFill>
                  <a:srgbClr val="FF0000"/>
                </a:solidFill>
              </a:rPr>
              <a:t>: </a:t>
            </a:r>
            <a:r>
              <a:rPr lang="it-IT" b="1" dirty="0" err="1">
                <a:solidFill>
                  <a:srgbClr val="FF0000"/>
                </a:solidFill>
              </a:rPr>
              <a:t>basis</a:t>
            </a:r>
            <a:r>
              <a:rPr lang="it-IT" b="1" dirty="0">
                <a:solidFill>
                  <a:srgbClr val="FF0000"/>
                </a:solidFill>
              </a:rPr>
              <a:t> for </a:t>
            </a:r>
            <a:r>
              <a:rPr lang="it-IT" b="1" dirty="0" err="1">
                <a:solidFill>
                  <a:srgbClr val="FF0000"/>
                </a:solidFill>
              </a:rPr>
              <a:t>units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9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Segnaposto contenut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47896"/>
          </a:xfrm>
        </p:spPr>
        <p:txBody>
          <a:bodyPr/>
          <a:lstStyle/>
          <a:p>
            <a:r>
              <a:rPr lang="it-IT" sz="2400" dirty="0" err="1"/>
              <a:t>There</a:t>
            </a:r>
            <a:r>
              <a:rPr lang="it-IT" sz="2400" dirty="0"/>
              <a:t> are </a:t>
            </a:r>
            <a:r>
              <a:rPr lang="it-IT" sz="2400" dirty="0" err="1"/>
              <a:t>six</a:t>
            </a:r>
            <a:r>
              <a:rPr lang="it-IT" sz="2400" dirty="0"/>
              <a:t> </a:t>
            </a:r>
            <a:r>
              <a:rPr lang="it-IT" sz="2400" dirty="0" err="1"/>
              <a:t>methods</a:t>
            </a:r>
            <a:r>
              <a:rPr lang="it-IT" sz="2400" dirty="0"/>
              <a:t> to create or </a:t>
            </a:r>
            <a:r>
              <a:rPr lang="it-IT" sz="2400" dirty="0" err="1"/>
              <a:t>group</a:t>
            </a:r>
            <a:r>
              <a:rPr lang="it-IT" sz="2400" dirty="0"/>
              <a:t> </a:t>
            </a:r>
            <a:r>
              <a:rPr lang="it-IT" sz="2400" dirty="0" err="1"/>
              <a:t>organizational</a:t>
            </a:r>
            <a:r>
              <a:rPr lang="it-IT" sz="2400" dirty="0"/>
              <a:t> </a:t>
            </a:r>
            <a:r>
              <a:rPr lang="it-IT" sz="2400" dirty="0" err="1"/>
              <a:t>units</a:t>
            </a:r>
            <a:r>
              <a:rPr lang="it-IT" sz="2400" dirty="0"/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Knowledge, </a:t>
            </a:r>
            <a:r>
              <a:rPr lang="it-IT" dirty="0" err="1"/>
              <a:t>ability</a:t>
            </a:r>
            <a:r>
              <a:rPr lang="it-IT" dirty="0"/>
              <a:t> and </a:t>
            </a:r>
            <a:r>
              <a:rPr lang="it-IT" dirty="0" err="1"/>
              <a:t>skills</a:t>
            </a:r>
            <a:endParaRPr lang="it-IT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Work </a:t>
            </a:r>
            <a:r>
              <a:rPr lang="it-IT" dirty="0" err="1"/>
              <a:t>processes</a:t>
            </a:r>
            <a:r>
              <a:rPr lang="it-IT" dirty="0"/>
              <a:t> and </a:t>
            </a:r>
            <a:r>
              <a:rPr lang="it-IT" dirty="0" err="1"/>
              <a:t>functions</a:t>
            </a:r>
            <a:endParaRPr lang="it-IT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Time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Output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Clients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err="1"/>
              <a:t>Geographical</a:t>
            </a:r>
            <a:r>
              <a:rPr lang="it-IT" dirty="0"/>
              <a:t> positions</a:t>
            </a:r>
          </a:p>
          <a:p>
            <a:pPr marL="0" indent="0">
              <a:buNone/>
            </a:pPr>
            <a:endParaRPr lang="it-IT" sz="2400" u="sng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endParaRPr lang="it-IT" b="1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60906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791</Words>
  <Application>Microsoft Office PowerPoint</Application>
  <PresentationFormat>Widescreen</PresentationFormat>
  <Paragraphs>200</Paragraphs>
  <Slides>26</Slides>
  <Notes>23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Courier New</vt:lpstr>
      <vt:lpstr>Wingdings</vt:lpstr>
      <vt:lpstr>Tema di Office</vt:lpstr>
      <vt:lpstr>THE DESIGN OF THE MACROSTRUCTURE</vt:lpstr>
      <vt:lpstr>The parameters of organizational design</vt:lpstr>
      <vt:lpstr>Agenda</vt:lpstr>
      <vt:lpstr>Introduction (1/2)</vt:lpstr>
      <vt:lpstr>Introduction (2/2)</vt:lpstr>
      <vt:lpstr>UNITS GROUPING</vt:lpstr>
      <vt:lpstr>Units grouping (1/2)</vt:lpstr>
      <vt:lpstr>Units grouping (2/2)</vt:lpstr>
      <vt:lpstr>How to group: basis for units</vt:lpstr>
      <vt:lpstr>Knowledge ability and skills</vt:lpstr>
      <vt:lpstr>Work processes and functions</vt:lpstr>
      <vt:lpstr>Time</vt:lpstr>
      <vt:lpstr>Output</vt:lpstr>
      <vt:lpstr>Clients</vt:lpstr>
      <vt:lpstr>Geographical location</vt:lpstr>
      <vt:lpstr>Units grouping: two macro-categories</vt:lpstr>
      <vt:lpstr>Market grouping and functional grouping</vt:lpstr>
      <vt:lpstr>Functional grouping</vt:lpstr>
      <vt:lpstr>Market grouping</vt:lpstr>
      <vt:lpstr>DEFINING UNITS’ DIMENSION</vt:lpstr>
      <vt:lpstr>Stating the problem</vt:lpstr>
      <vt:lpstr>Functional grouping</vt:lpstr>
      <vt:lpstr>Proposition 1: Standardization</vt:lpstr>
      <vt:lpstr>Proposition 2: Mutual adjustment</vt:lpstr>
      <vt:lpstr>Higher units’ dimension</vt:lpstr>
      <vt:lpstr>Lower units’ dimension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Martina Dal Molin</dc:creator>
  <cp:lastModifiedBy>Martina Dal Molin</cp:lastModifiedBy>
  <cp:revision>120</cp:revision>
  <dcterms:created xsi:type="dcterms:W3CDTF">2016-01-08T15:46:19Z</dcterms:created>
  <dcterms:modified xsi:type="dcterms:W3CDTF">2019-04-08T13:45:02Z</dcterms:modified>
</cp:coreProperties>
</file>