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1" r:id="rId3"/>
    <p:sldId id="346" r:id="rId4"/>
    <p:sldId id="262" r:id="rId5"/>
    <p:sldId id="309" r:id="rId6"/>
    <p:sldId id="317" r:id="rId7"/>
    <p:sldId id="329" r:id="rId8"/>
    <p:sldId id="330" r:id="rId9"/>
    <p:sldId id="331" r:id="rId10"/>
    <p:sldId id="264" r:id="rId11"/>
    <p:sldId id="332" r:id="rId12"/>
    <p:sldId id="333" r:id="rId13"/>
    <p:sldId id="310" r:id="rId14"/>
    <p:sldId id="334" r:id="rId15"/>
    <p:sldId id="335" r:id="rId16"/>
    <p:sldId id="321" r:id="rId17"/>
    <p:sldId id="322" r:id="rId18"/>
    <p:sldId id="323" r:id="rId19"/>
    <p:sldId id="337" r:id="rId20"/>
    <p:sldId id="338" r:id="rId21"/>
    <p:sldId id="339" r:id="rId22"/>
    <p:sldId id="340" r:id="rId23"/>
    <p:sldId id="341" r:id="rId24"/>
    <p:sldId id="343" r:id="rId25"/>
    <p:sldId id="344" r:id="rId26"/>
    <p:sldId id="345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16A0E-9699-4F27-8199-03F3DC0A21B3}" type="doc">
      <dgm:prSet loTypeId="urn:microsoft.com/office/officeart/2005/8/layout/venn2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0DE2170F-9014-48DD-AAF3-9C9735568D41}">
      <dgm:prSet phldrT="[Testo]" custT="1"/>
      <dgm:spPr/>
      <dgm:t>
        <a:bodyPr/>
        <a:lstStyle/>
        <a:p>
          <a:r>
            <a:rPr lang="it-IT" sz="2000" dirty="0" err="1">
              <a:solidFill>
                <a:schemeClr val="tx1"/>
              </a:solidFill>
            </a:rPr>
            <a:t>Decision-making</a:t>
          </a:r>
          <a:r>
            <a:rPr lang="it-IT" sz="2000" dirty="0">
              <a:solidFill>
                <a:schemeClr val="tx1"/>
              </a:solidFill>
            </a:rPr>
            <a:t> </a:t>
          </a:r>
          <a:r>
            <a:rPr lang="it-IT" sz="2000" dirty="0" err="1">
              <a:solidFill>
                <a:schemeClr val="tx1"/>
              </a:solidFill>
            </a:rPr>
            <a:t>system</a:t>
          </a:r>
          <a:endParaRPr lang="it-IT" sz="2000" dirty="0">
            <a:solidFill>
              <a:schemeClr val="tx1"/>
            </a:solidFill>
          </a:endParaRPr>
        </a:p>
      </dgm:t>
    </dgm:pt>
    <dgm:pt modelId="{C6BA982D-674D-4EFC-A4BF-662843C0F5B4}" type="parTrans" cxnId="{1CE7C9CA-3DC2-4845-830E-A1DA3A3AA424}">
      <dgm:prSet/>
      <dgm:spPr/>
      <dgm:t>
        <a:bodyPr/>
        <a:lstStyle/>
        <a:p>
          <a:endParaRPr lang="it-IT"/>
        </a:p>
      </dgm:t>
    </dgm:pt>
    <dgm:pt modelId="{494A45EF-3807-485E-A21C-FB16E142BE1F}" type="sibTrans" cxnId="{1CE7C9CA-3DC2-4845-830E-A1DA3A3AA424}">
      <dgm:prSet/>
      <dgm:spPr/>
      <dgm:t>
        <a:bodyPr/>
        <a:lstStyle/>
        <a:p>
          <a:endParaRPr lang="it-IT"/>
        </a:p>
      </dgm:t>
    </dgm:pt>
    <dgm:pt modelId="{75DDDC05-B0F2-4FE2-B821-EA9F44C3CB00}">
      <dgm:prSet phldrT="[Testo]"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Side-</a:t>
          </a:r>
          <a:r>
            <a:rPr lang="it-IT" sz="2000" dirty="0" err="1">
              <a:solidFill>
                <a:schemeClr val="tx1"/>
              </a:solidFill>
            </a:rPr>
            <a:t>markers</a:t>
          </a:r>
          <a:r>
            <a:rPr lang="it-IT" sz="2000" dirty="0">
              <a:solidFill>
                <a:schemeClr val="tx1"/>
              </a:solidFill>
            </a:rPr>
            <a:t> connection</a:t>
          </a:r>
        </a:p>
      </dgm:t>
    </dgm:pt>
    <dgm:pt modelId="{5CE20BF8-29F6-4DFD-9897-92F8F6F21EF2}" type="parTrans" cxnId="{3FD93E69-29D6-461C-A746-44DF203604B6}">
      <dgm:prSet/>
      <dgm:spPr/>
      <dgm:t>
        <a:bodyPr/>
        <a:lstStyle/>
        <a:p>
          <a:endParaRPr lang="it-IT"/>
        </a:p>
      </dgm:t>
    </dgm:pt>
    <dgm:pt modelId="{7908EB74-A2DD-44C2-8F26-5F9A02FB421E}" type="sibTrans" cxnId="{3FD93E69-29D6-461C-A746-44DF203604B6}">
      <dgm:prSet/>
      <dgm:spPr/>
      <dgm:t>
        <a:bodyPr/>
        <a:lstStyle/>
        <a:p>
          <a:endParaRPr lang="it-IT"/>
        </a:p>
      </dgm:t>
    </dgm:pt>
    <dgm:pt modelId="{C67A47D0-67E9-4430-9111-508014C441F3}">
      <dgm:prSet phldrT="[Testo]"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Macro-</a:t>
          </a:r>
          <a:r>
            <a:rPr lang="it-IT" sz="2000" dirty="0" err="1">
              <a:solidFill>
                <a:schemeClr val="tx1"/>
              </a:solidFill>
            </a:rPr>
            <a:t>structure</a:t>
          </a:r>
          <a:endParaRPr lang="it-IT" sz="2000" dirty="0">
            <a:solidFill>
              <a:schemeClr val="tx1"/>
            </a:solidFill>
          </a:endParaRPr>
        </a:p>
      </dgm:t>
    </dgm:pt>
    <dgm:pt modelId="{493D0843-3B3A-4E95-AE5D-16A785CEF2B2}" type="parTrans" cxnId="{781CC8F4-5390-400D-B755-6F875C548672}">
      <dgm:prSet/>
      <dgm:spPr/>
      <dgm:t>
        <a:bodyPr/>
        <a:lstStyle/>
        <a:p>
          <a:endParaRPr lang="it-IT"/>
        </a:p>
      </dgm:t>
    </dgm:pt>
    <dgm:pt modelId="{DDB4DD94-9937-4BC9-9629-D8EAB3799ABF}" type="sibTrans" cxnId="{781CC8F4-5390-400D-B755-6F875C548672}">
      <dgm:prSet/>
      <dgm:spPr/>
      <dgm:t>
        <a:bodyPr/>
        <a:lstStyle/>
        <a:p>
          <a:endParaRPr lang="it-IT"/>
        </a:p>
      </dgm:t>
    </dgm:pt>
    <dgm:pt modelId="{28AB0436-936B-4FBE-87DA-9459FBA0A279}">
      <dgm:prSet phldrT="[Testo]" custT="1"/>
      <dgm:spPr/>
      <dgm:t>
        <a:bodyPr/>
        <a:lstStyle/>
        <a:p>
          <a:r>
            <a:rPr lang="it-IT" sz="2000" dirty="0" err="1">
              <a:solidFill>
                <a:schemeClr val="tx1"/>
              </a:solidFill>
            </a:rPr>
            <a:t>Individual</a:t>
          </a:r>
          <a:r>
            <a:rPr lang="it-IT" sz="2000" dirty="0">
              <a:solidFill>
                <a:schemeClr val="tx1"/>
              </a:solidFill>
            </a:rPr>
            <a:t> position</a:t>
          </a:r>
        </a:p>
      </dgm:t>
    </dgm:pt>
    <dgm:pt modelId="{02386A07-7CBE-46BE-BAB0-63BD715173C1}" type="parTrans" cxnId="{FDE4A1A6-C6A1-4BA6-A3E6-EBC9BC7699FF}">
      <dgm:prSet/>
      <dgm:spPr/>
      <dgm:t>
        <a:bodyPr/>
        <a:lstStyle/>
        <a:p>
          <a:endParaRPr lang="it-IT"/>
        </a:p>
      </dgm:t>
    </dgm:pt>
    <dgm:pt modelId="{6983A3B1-BC28-4356-B777-5B6FB77C2304}" type="sibTrans" cxnId="{FDE4A1A6-C6A1-4BA6-A3E6-EBC9BC7699FF}">
      <dgm:prSet/>
      <dgm:spPr/>
      <dgm:t>
        <a:bodyPr/>
        <a:lstStyle/>
        <a:p>
          <a:endParaRPr lang="it-IT"/>
        </a:p>
      </dgm:t>
    </dgm:pt>
    <dgm:pt modelId="{3E8AFA01-9FDF-4C61-8416-4309A82A1BD6}" type="pres">
      <dgm:prSet presAssocID="{41216A0E-9699-4F27-8199-03F3DC0A21B3}" presName="Name0" presStyleCnt="0">
        <dgm:presLayoutVars>
          <dgm:chMax val="7"/>
          <dgm:resizeHandles val="exact"/>
        </dgm:presLayoutVars>
      </dgm:prSet>
      <dgm:spPr/>
    </dgm:pt>
    <dgm:pt modelId="{574697C9-07B4-424F-9978-879CDE7355A6}" type="pres">
      <dgm:prSet presAssocID="{41216A0E-9699-4F27-8199-03F3DC0A21B3}" presName="comp1" presStyleCnt="0"/>
      <dgm:spPr/>
    </dgm:pt>
    <dgm:pt modelId="{99AF7275-C10A-4DC1-9A50-F9F5FE77FE9B}" type="pres">
      <dgm:prSet presAssocID="{41216A0E-9699-4F27-8199-03F3DC0A21B3}" presName="circle1" presStyleLbl="node1" presStyleIdx="0" presStyleCnt="4"/>
      <dgm:spPr/>
    </dgm:pt>
    <dgm:pt modelId="{4E6CB04C-6B91-4525-A9AA-A9B8B9DC4645}" type="pres">
      <dgm:prSet presAssocID="{41216A0E-9699-4F27-8199-03F3DC0A21B3}" presName="c1text" presStyleLbl="node1" presStyleIdx="0" presStyleCnt="4">
        <dgm:presLayoutVars>
          <dgm:bulletEnabled val="1"/>
        </dgm:presLayoutVars>
      </dgm:prSet>
      <dgm:spPr/>
    </dgm:pt>
    <dgm:pt modelId="{1799A6B3-264E-4438-8E4D-B1AA05284688}" type="pres">
      <dgm:prSet presAssocID="{41216A0E-9699-4F27-8199-03F3DC0A21B3}" presName="comp2" presStyleCnt="0"/>
      <dgm:spPr/>
    </dgm:pt>
    <dgm:pt modelId="{3E87E464-2414-415F-A3E5-A9EE9440867A}" type="pres">
      <dgm:prSet presAssocID="{41216A0E-9699-4F27-8199-03F3DC0A21B3}" presName="circle2" presStyleLbl="node1" presStyleIdx="1" presStyleCnt="4"/>
      <dgm:spPr/>
    </dgm:pt>
    <dgm:pt modelId="{84A85911-2F99-44BB-BEA6-5CAFD3181E72}" type="pres">
      <dgm:prSet presAssocID="{41216A0E-9699-4F27-8199-03F3DC0A21B3}" presName="c2text" presStyleLbl="node1" presStyleIdx="1" presStyleCnt="4">
        <dgm:presLayoutVars>
          <dgm:bulletEnabled val="1"/>
        </dgm:presLayoutVars>
      </dgm:prSet>
      <dgm:spPr/>
    </dgm:pt>
    <dgm:pt modelId="{694D8A9D-19E9-444B-8E4A-A4ED0A91B72A}" type="pres">
      <dgm:prSet presAssocID="{41216A0E-9699-4F27-8199-03F3DC0A21B3}" presName="comp3" presStyleCnt="0"/>
      <dgm:spPr/>
    </dgm:pt>
    <dgm:pt modelId="{74452B45-05B7-4929-A856-8CEB580E9255}" type="pres">
      <dgm:prSet presAssocID="{41216A0E-9699-4F27-8199-03F3DC0A21B3}" presName="circle3" presStyleLbl="node1" presStyleIdx="2" presStyleCnt="4" custLinFactNeighborX="-271" custLinFactNeighborY="-2344"/>
      <dgm:spPr/>
    </dgm:pt>
    <dgm:pt modelId="{E41322AB-D5D3-4478-B477-983D8F231096}" type="pres">
      <dgm:prSet presAssocID="{41216A0E-9699-4F27-8199-03F3DC0A21B3}" presName="c3text" presStyleLbl="node1" presStyleIdx="2" presStyleCnt="4">
        <dgm:presLayoutVars>
          <dgm:bulletEnabled val="1"/>
        </dgm:presLayoutVars>
      </dgm:prSet>
      <dgm:spPr/>
    </dgm:pt>
    <dgm:pt modelId="{59E35E66-F294-4489-9F8A-14F3FCD41B65}" type="pres">
      <dgm:prSet presAssocID="{41216A0E-9699-4F27-8199-03F3DC0A21B3}" presName="comp4" presStyleCnt="0"/>
      <dgm:spPr/>
    </dgm:pt>
    <dgm:pt modelId="{1EF00A91-A44E-4DD6-9D15-D6E4AF41AEE3}" type="pres">
      <dgm:prSet presAssocID="{41216A0E-9699-4F27-8199-03F3DC0A21B3}" presName="circle4" presStyleLbl="node1" presStyleIdx="3" presStyleCnt="4"/>
      <dgm:spPr/>
    </dgm:pt>
    <dgm:pt modelId="{07C5131D-6E66-44D1-A161-72148F6C4ABB}" type="pres">
      <dgm:prSet presAssocID="{41216A0E-9699-4F27-8199-03F3DC0A21B3}" presName="c4text" presStyleLbl="node1" presStyleIdx="3" presStyleCnt="4">
        <dgm:presLayoutVars>
          <dgm:bulletEnabled val="1"/>
        </dgm:presLayoutVars>
      </dgm:prSet>
      <dgm:spPr/>
    </dgm:pt>
  </dgm:ptLst>
  <dgm:cxnLst>
    <dgm:cxn modelId="{BC9D2311-B7C2-4022-837D-311698CF65E0}" type="presOf" srcId="{28AB0436-936B-4FBE-87DA-9459FBA0A279}" destId="{07C5131D-6E66-44D1-A161-72148F6C4ABB}" srcOrd="1" destOrd="0" presId="urn:microsoft.com/office/officeart/2005/8/layout/venn2"/>
    <dgm:cxn modelId="{331D9E26-43D4-4C4C-A1C9-86CB6ABD99F8}" type="presOf" srcId="{C67A47D0-67E9-4430-9111-508014C441F3}" destId="{E41322AB-D5D3-4478-B477-983D8F231096}" srcOrd="1" destOrd="0" presId="urn:microsoft.com/office/officeart/2005/8/layout/venn2"/>
    <dgm:cxn modelId="{A6FD115B-5B15-45AF-9A58-D9B8CA916ED1}" type="presOf" srcId="{28AB0436-936B-4FBE-87DA-9459FBA0A279}" destId="{1EF00A91-A44E-4DD6-9D15-D6E4AF41AEE3}" srcOrd="0" destOrd="0" presId="urn:microsoft.com/office/officeart/2005/8/layout/venn2"/>
    <dgm:cxn modelId="{E2D13C42-D4D1-4BE5-B0CB-8D313DD5D3D8}" type="presOf" srcId="{75DDDC05-B0F2-4FE2-B821-EA9F44C3CB00}" destId="{3E87E464-2414-415F-A3E5-A9EE9440867A}" srcOrd="0" destOrd="0" presId="urn:microsoft.com/office/officeart/2005/8/layout/venn2"/>
    <dgm:cxn modelId="{3FD93E69-29D6-461C-A746-44DF203604B6}" srcId="{41216A0E-9699-4F27-8199-03F3DC0A21B3}" destId="{75DDDC05-B0F2-4FE2-B821-EA9F44C3CB00}" srcOrd="1" destOrd="0" parTransId="{5CE20BF8-29F6-4DFD-9897-92F8F6F21EF2}" sibTransId="{7908EB74-A2DD-44C2-8F26-5F9A02FB421E}"/>
    <dgm:cxn modelId="{4E336284-8198-40D6-83B1-ADE95A549D82}" type="presOf" srcId="{0DE2170F-9014-48DD-AAF3-9C9735568D41}" destId="{99AF7275-C10A-4DC1-9A50-F9F5FE77FE9B}" srcOrd="0" destOrd="0" presId="urn:microsoft.com/office/officeart/2005/8/layout/venn2"/>
    <dgm:cxn modelId="{FDE4A1A6-C6A1-4BA6-A3E6-EBC9BC7699FF}" srcId="{41216A0E-9699-4F27-8199-03F3DC0A21B3}" destId="{28AB0436-936B-4FBE-87DA-9459FBA0A279}" srcOrd="3" destOrd="0" parTransId="{02386A07-7CBE-46BE-BAB0-63BD715173C1}" sibTransId="{6983A3B1-BC28-4356-B777-5B6FB77C2304}"/>
    <dgm:cxn modelId="{2F5BDFC0-FCD5-4860-8D6C-9A8E8F6B6E80}" type="presOf" srcId="{C67A47D0-67E9-4430-9111-508014C441F3}" destId="{74452B45-05B7-4929-A856-8CEB580E9255}" srcOrd="0" destOrd="0" presId="urn:microsoft.com/office/officeart/2005/8/layout/venn2"/>
    <dgm:cxn modelId="{BCF2FAC0-3C87-4D4B-817A-7AE204B5736A}" type="presOf" srcId="{75DDDC05-B0F2-4FE2-B821-EA9F44C3CB00}" destId="{84A85911-2F99-44BB-BEA6-5CAFD3181E72}" srcOrd="1" destOrd="0" presId="urn:microsoft.com/office/officeart/2005/8/layout/venn2"/>
    <dgm:cxn modelId="{1CE7C9CA-3DC2-4845-830E-A1DA3A3AA424}" srcId="{41216A0E-9699-4F27-8199-03F3DC0A21B3}" destId="{0DE2170F-9014-48DD-AAF3-9C9735568D41}" srcOrd="0" destOrd="0" parTransId="{C6BA982D-674D-4EFC-A4BF-662843C0F5B4}" sibTransId="{494A45EF-3807-485E-A21C-FB16E142BE1F}"/>
    <dgm:cxn modelId="{B90D00EA-BBA9-4705-8F02-8BADA27BB9FA}" type="presOf" srcId="{41216A0E-9699-4F27-8199-03F3DC0A21B3}" destId="{3E8AFA01-9FDF-4C61-8416-4309A82A1BD6}" srcOrd="0" destOrd="0" presId="urn:microsoft.com/office/officeart/2005/8/layout/venn2"/>
    <dgm:cxn modelId="{148076F0-1CAB-410D-BA61-60A0EABA0416}" type="presOf" srcId="{0DE2170F-9014-48DD-AAF3-9C9735568D41}" destId="{4E6CB04C-6B91-4525-A9AA-A9B8B9DC4645}" srcOrd="1" destOrd="0" presId="urn:microsoft.com/office/officeart/2005/8/layout/venn2"/>
    <dgm:cxn modelId="{781CC8F4-5390-400D-B755-6F875C548672}" srcId="{41216A0E-9699-4F27-8199-03F3DC0A21B3}" destId="{C67A47D0-67E9-4430-9111-508014C441F3}" srcOrd="2" destOrd="0" parTransId="{493D0843-3B3A-4E95-AE5D-16A785CEF2B2}" sibTransId="{DDB4DD94-9937-4BC9-9629-D8EAB3799ABF}"/>
    <dgm:cxn modelId="{96B671E4-C283-4376-A9B0-43FCF049CD31}" type="presParOf" srcId="{3E8AFA01-9FDF-4C61-8416-4309A82A1BD6}" destId="{574697C9-07B4-424F-9978-879CDE7355A6}" srcOrd="0" destOrd="0" presId="urn:microsoft.com/office/officeart/2005/8/layout/venn2"/>
    <dgm:cxn modelId="{816042F0-89C0-4AFA-B86F-28AFB6584E2A}" type="presParOf" srcId="{574697C9-07B4-424F-9978-879CDE7355A6}" destId="{99AF7275-C10A-4DC1-9A50-F9F5FE77FE9B}" srcOrd="0" destOrd="0" presId="urn:microsoft.com/office/officeart/2005/8/layout/venn2"/>
    <dgm:cxn modelId="{E1FC4E79-560F-41D0-96CA-EB6FDB23D5AE}" type="presParOf" srcId="{574697C9-07B4-424F-9978-879CDE7355A6}" destId="{4E6CB04C-6B91-4525-A9AA-A9B8B9DC4645}" srcOrd="1" destOrd="0" presId="urn:microsoft.com/office/officeart/2005/8/layout/venn2"/>
    <dgm:cxn modelId="{401FA852-11A5-4CED-9CCB-1D2341FDB563}" type="presParOf" srcId="{3E8AFA01-9FDF-4C61-8416-4309A82A1BD6}" destId="{1799A6B3-264E-4438-8E4D-B1AA05284688}" srcOrd="1" destOrd="0" presId="urn:microsoft.com/office/officeart/2005/8/layout/venn2"/>
    <dgm:cxn modelId="{61AEC81B-AF0D-443F-AC72-E0D730F388A4}" type="presParOf" srcId="{1799A6B3-264E-4438-8E4D-B1AA05284688}" destId="{3E87E464-2414-415F-A3E5-A9EE9440867A}" srcOrd="0" destOrd="0" presId="urn:microsoft.com/office/officeart/2005/8/layout/venn2"/>
    <dgm:cxn modelId="{C55BFB1E-CCAF-4E26-B687-6FE81A367F1C}" type="presParOf" srcId="{1799A6B3-264E-4438-8E4D-B1AA05284688}" destId="{84A85911-2F99-44BB-BEA6-5CAFD3181E72}" srcOrd="1" destOrd="0" presId="urn:microsoft.com/office/officeart/2005/8/layout/venn2"/>
    <dgm:cxn modelId="{EA662AA7-1E5A-4873-8889-075B9A292B15}" type="presParOf" srcId="{3E8AFA01-9FDF-4C61-8416-4309A82A1BD6}" destId="{694D8A9D-19E9-444B-8E4A-A4ED0A91B72A}" srcOrd="2" destOrd="0" presId="urn:microsoft.com/office/officeart/2005/8/layout/venn2"/>
    <dgm:cxn modelId="{B6E5CC7C-D6FC-4D97-86CA-D84ECB6E4E97}" type="presParOf" srcId="{694D8A9D-19E9-444B-8E4A-A4ED0A91B72A}" destId="{74452B45-05B7-4929-A856-8CEB580E9255}" srcOrd="0" destOrd="0" presId="urn:microsoft.com/office/officeart/2005/8/layout/venn2"/>
    <dgm:cxn modelId="{0A350575-3E27-4707-AA72-66190C69C2E9}" type="presParOf" srcId="{694D8A9D-19E9-444B-8E4A-A4ED0A91B72A}" destId="{E41322AB-D5D3-4478-B477-983D8F231096}" srcOrd="1" destOrd="0" presId="urn:microsoft.com/office/officeart/2005/8/layout/venn2"/>
    <dgm:cxn modelId="{737C986B-CBB2-4332-949B-85F1CDEE1494}" type="presParOf" srcId="{3E8AFA01-9FDF-4C61-8416-4309A82A1BD6}" destId="{59E35E66-F294-4489-9F8A-14F3FCD41B65}" srcOrd="3" destOrd="0" presId="urn:microsoft.com/office/officeart/2005/8/layout/venn2"/>
    <dgm:cxn modelId="{1D39ADDE-F978-4842-BF1D-82ABCA66FAD7}" type="presParOf" srcId="{59E35E66-F294-4489-9F8A-14F3FCD41B65}" destId="{1EF00A91-A44E-4DD6-9D15-D6E4AF41AEE3}" srcOrd="0" destOrd="0" presId="urn:microsoft.com/office/officeart/2005/8/layout/venn2"/>
    <dgm:cxn modelId="{0D28A76F-F7CF-4A77-B0A3-52EA0119516B}" type="presParOf" srcId="{59E35E66-F294-4489-9F8A-14F3FCD41B65}" destId="{07C5131D-6E66-44D1-A161-72148F6C4AB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F7275-C10A-4DC1-9A50-F9F5FE77FE9B}">
      <dsp:nvSpPr>
        <dsp:cNvPr id="0" name=""/>
        <dsp:cNvSpPr/>
      </dsp:nvSpPr>
      <dsp:spPr>
        <a:xfrm>
          <a:off x="1354666" y="0"/>
          <a:ext cx="5418667" cy="54186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 err="1">
              <a:solidFill>
                <a:schemeClr val="tx1"/>
              </a:solidFill>
            </a:rPr>
            <a:t>Decision-making</a:t>
          </a:r>
          <a:r>
            <a:rPr lang="it-IT" sz="2000" kern="1200" dirty="0">
              <a:solidFill>
                <a:schemeClr val="tx1"/>
              </a:solidFill>
            </a:rPr>
            <a:t> </a:t>
          </a:r>
          <a:r>
            <a:rPr lang="it-IT" sz="2000" kern="1200" dirty="0" err="1">
              <a:solidFill>
                <a:schemeClr val="tx1"/>
              </a:solidFill>
            </a:rPr>
            <a:t>system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3306470" y="270933"/>
        <a:ext cx="1515059" cy="812800"/>
      </dsp:txXfrm>
    </dsp:sp>
    <dsp:sp modelId="{3E87E464-2414-415F-A3E5-A9EE9440867A}">
      <dsp:nvSpPr>
        <dsp:cNvPr id="0" name=""/>
        <dsp:cNvSpPr/>
      </dsp:nvSpPr>
      <dsp:spPr>
        <a:xfrm>
          <a:off x="1896533" y="1083733"/>
          <a:ext cx="4334933" cy="4334933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</a:rPr>
            <a:t>Side-</a:t>
          </a:r>
          <a:r>
            <a:rPr lang="it-IT" sz="2000" kern="1200" dirty="0" err="1">
              <a:solidFill>
                <a:schemeClr val="tx1"/>
              </a:solidFill>
            </a:rPr>
            <a:t>markers</a:t>
          </a:r>
          <a:r>
            <a:rPr lang="it-IT" sz="2000" kern="1200" dirty="0">
              <a:solidFill>
                <a:schemeClr val="tx1"/>
              </a:solidFill>
            </a:rPr>
            <a:t> connection</a:t>
          </a:r>
        </a:p>
      </dsp:txBody>
      <dsp:txXfrm>
        <a:off x="3306470" y="1343829"/>
        <a:ext cx="1515059" cy="780288"/>
      </dsp:txXfrm>
    </dsp:sp>
    <dsp:sp modelId="{74452B45-05B7-4929-A856-8CEB580E9255}">
      <dsp:nvSpPr>
        <dsp:cNvPr id="0" name=""/>
        <dsp:cNvSpPr/>
      </dsp:nvSpPr>
      <dsp:spPr>
        <a:xfrm>
          <a:off x="2429589" y="2091258"/>
          <a:ext cx="3251200" cy="3251200"/>
        </a:xfrm>
        <a:prstGeom prst="ellips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</a:rPr>
            <a:t>Macro-</a:t>
          </a:r>
          <a:r>
            <a:rPr lang="it-IT" sz="2000" kern="1200" dirty="0" err="1">
              <a:solidFill>
                <a:schemeClr val="tx1"/>
              </a:solidFill>
            </a:rPr>
            <a:t>structure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3297659" y="2335098"/>
        <a:ext cx="1515059" cy="731520"/>
      </dsp:txXfrm>
    </dsp:sp>
    <dsp:sp modelId="{1EF00A91-A44E-4DD6-9D15-D6E4AF41AEE3}">
      <dsp:nvSpPr>
        <dsp:cNvPr id="0" name=""/>
        <dsp:cNvSpPr/>
      </dsp:nvSpPr>
      <dsp:spPr>
        <a:xfrm>
          <a:off x="2980266" y="3251200"/>
          <a:ext cx="2167466" cy="2167466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 err="1">
              <a:solidFill>
                <a:schemeClr val="tx1"/>
              </a:solidFill>
            </a:rPr>
            <a:t>Individual</a:t>
          </a:r>
          <a:r>
            <a:rPr lang="it-IT" sz="2000" kern="1200" dirty="0">
              <a:solidFill>
                <a:schemeClr val="tx1"/>
              </a:solidFill>
            </a:rPr>
            <a:t> position</a:t>
          </a:r>
        </a:p>
      </dsp:txBody>
      <dsp:txXfrm>
        <a:off x="3297684" y="3793066"/>
        <a:ext cx="1532630" cy="1083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371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032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681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3097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988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472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231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864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242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7225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980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533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064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41355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5582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358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382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579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23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224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55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53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07/05/2019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07/05/2019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07/05/2019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07/05/2019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07/05/2019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07/05/2019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LATERAL LINKS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/>
              <a:t>Martina Dal Molin</a:t>
            </a:r>
          </a:p>
          <a:p>
            <a:r>
              <a:rPr lang="it-IT" dirty="0"/>
              <a:t>mdalmolin@liuc.it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Performance control (1/2)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20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Performance control </a:t>
            </a:r>
            <a:r>
              <a:rPr lang="it-IT" dirty="0" err="1"/>
              <a:t>has</a:t>
            </a:r>
            <a:r>
              <a:rPr lang="it-IT" dirty="0"/>
              <a:t> the </a:t>
            </a:r>
            <a:r>
              <a:rPr lang="it-IT" dirty="0" err="1"/>
              <a:t>objective</a:t>
            </a:r>
            <a:r>
              <a:rPr lang="it-IT" dirty="0"/>
              <a:t> of </a:t>
            </a:r>
            <a:r>
              <a:rPr lang="it-IT" b="1" dirty="0" err="1"/>
              <a:t>controlling</a:t>
            </a:r>
            <a:r>
              <a:rPr lang="it-IT" b="1" dirty="0"/>
              <a:t> the </a:t>
            </a:r>
            <a:r>
              <a:rPr lang="it-IT" b="1" dirty="0" err="1"/>
              <a:t>results</a:t>
            </a:r>
            <a:r>
              <a:rPr lang="it-IT" b="1" dirty="0"/>
              <a:t> </a:t>
            </a:r>
            <a:r>
              <a:rPr lang="it-IT" dirty="0"/>
              <a:t>of an </a:t>
            </a:r>
            <a:r>
              <a:rPr lang="it-IT" dirty="0" err="1"/>
              <a:t>organizational</a:t>
            </a:r>
            <a:r>
              <a:rPr lang="it-IT" dirty="0"/>
              <a:t> </a:t>
            </a:r>
            <a:r>
              <a:rPr lang="it-IT" dirty="0" err="1"/>
              <a:t>units</a:t>
            </a:r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1" y="2686253"/>
            <a:ext cx="2340360" cy="3191362"/>
          </a:xfrm>
          <a:prstGeom prst="rect">
            <a:avLst/>
          </a:prstGeom>
        </p:spPr>
      </p:pic>
      <p:sp>
        <p:nvSpPr>
          <p:cNvPr id="17" name="Fumetto 3 16"/>
          <p:cNvSpPr/>
          <p:nvPr/>
        </p:nvSpPr>
        <p:spPr>
          <a:xfrm>
            <a:off x="2509581" y="2623217"/>
            <a:ext cx="2841938" cy="1435703"/>
          </a:xfrm>
          <a:prstGeom prst="wedgeEllipseCallout">
            <a:avLst>
              <a:gd name="adj1" fmla="val -76438"/>
              <a:gd name="adj2" fmla="val 4863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</a:rPr>
              <a:t>In </a:t>
            </a:r>
            <a:r>
              <a:rPr lang="it-IT" sz="2000" i="1" dirty="0" err="1">
                <a:solidFill>
                  <a:schemeClr val="tx1"/>
                </a:solidFill>
              </a:rPr>
              <a:t>June</a:t>
            </a:r>
            <a:r>
              <a:rPr lang="it-IT" sz="2000" i="1" dirty="0">
                <a:solidFill>
                  <a:schemeClr val="tx1"/>
                </a:solidFill>
              </a:rPr>
              <a:t> 2019 200 </a:t>
            </a:r>
            <a:r>
              <a:rPr lang="it-IT" sz="2000" i="1" dirty="0" err="1">
                <a:solidFill>
                  <a:schemeClr val="tx1"/>
                </a:solidFill>
              </a:rPr>
              <a:t>pairs</a:t>
            </a:r>
            <a:r>
              <a:rPr lang="it-IT" sz="2000" i="1" dirty="0">
                <a:solidFill>
                  <a:schemeClr val="tx1"/>
                </a:solidFill>
              </a:rPr>
              <a:t> of Manolo </a:t>
            </a:r>
            <a:r>
              <a:rPr lang="it-IT" sz="2000" i="1" dirty="0" err="1">
                <a:solidFill>
                  <a:schemeClr val="tx1"/>
                </a:solidFill>
              </a:rPr>
              <a:t>Blahnik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i="1" dirty="0" err="1">
                <a:solidFill>
                  <a:schemeClr val="tx1"/>
                </a:solidFill>
              </a:rPr>
              <a:t>should</a:t>
            </a:r>
            <a:r>
              <a:rPr lang="it-IT" sz="2000" i="1" dirty="0">
                <a:solidFill>
                  <a:schemeClr val="tx1"/>
                </a:solidFill>
              </a:rPr>
              <a:t> be </a:t>
            </a:r>
            <a:r>
              <a:rPr lang="it-IT" sz="2000" i="1" dirty="0" err="1">
                <a:solidFill>
                  <a:schemeClr val="tx1"/>
                </a:solidFill>
              </a:rPr>
              <a:t>produced</a:t>
            </a:r>
            <a:endParaRPr lang="it-IT" sz="2000" i="1" dirty="0">
              <a:solidFill>
                <a:schemeClr val="tx1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227" y="4223329"/>
            <a:ext cx="1973419" cy="1973419"/>
          </a:xfrm>
          <a:prstGeom prst="rect">
            <a:avLst/>
          </a:prstGeom>
        </p:spPr>
      </p:pic>
      <p:sp>
        <p:nvSpPr>
          <p:cNvPr id="18" name="Freccia a destra 17"/>
          <p:cNvSpPr/>
          <p:nvPr/>
        </p:nvSpPr>
        <p:spPr>
          <a:xfrm>
            <a:off x="3930550" y="4352937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941" y="3930209"/>
            <a:ext cx="2962694" cy="2219161"/>
          </a:xfrm>
          <a:prstGeom prst="rect">
            <a:avLst/>
          </a:prstGeom>
        </p:spPr>
      </p:pic>
      <p:sp>
        <p:nvSpPr>
          <p:cNvPr id="22" name="Freccia a destra 21"/>
          <p:cNvSpPr/>
          <p:nvPr/>
        </p:nvSpPr>
        <p:spPr>
          <a:xfrm>
            <a:off x="7882021" y="4504544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455" y="2316086"/>
            <a:ext cx="1060289" cy="1060289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982" y="2316085"/>
            <a:ext cx="1060289" cy="1060289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454" y="3416073"/>
            <a:ext cx="1060289" cy="1060289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982" y="3400064"/>
            <a:ext cx="1060289" cy="1060289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693" y="5008119"/>
            <a:ext cx="1060289" cy="1060289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31" y="5039789"/>
            <a:ext cx="1060289" cy="1060289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892" y="3691978"/>
            <a:ext cx="2329068" cy="2329068"/>
          </a:xfrm>
          <a:prstGeom prst="rect">
            <a:avLst/>
          </a:prstGeom>
        </p:spPr>
      </p:pic>
      <p:sp>
        <p:nvSpPr>
          <p:cNvPr id="29" name="Freccia a destra 28"/>
          <p:cNvSpPr/>
          <p:nvPr/>
        </p:nvSpPr>
        <p:spPr>
          <a:xfrm>
            <a:off x="9982200" y="4509646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10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2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Performance control (1/2)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751760" y="1545510"/>
            <a:ext cx="5430099" cy="4993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/>
              <a:t>Obj</a:t>
            </a:r>
            <a:r>
              <a:rPr lang="it-IT" dirty="0"/>
              <a:t>, budget, </a:t>
            </a:r>
            <a:r>
              <a:rPr lang="it-IT" dirty="0" err="1"/>
              <a:t>operational</a:t>
            </a:r>
            <a:r>
              <a:rPr lang="it-IT" dirty="0"/>
              <a:t> </a:t>
            </a:r>
            <a:r>
              <a:rPr lang="it-IT" dirty="0" err="1"/>
              <a:t>plans</a:t>
            </a:r>
            <a:r>
              <a:rPr lang="it-IT" dirty="0"/>
              <a:t> are </a:t>
            </a:r>
            <a:r>
              <a:rPr lang="it-IT" dirty="0" err="1"/>
              <a:t>defined</a:t>
            </a:r>
            <a:r>
              <a:rPr lang="it-IT" dirty="0"/>
              <a:t> for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units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Units</a:t>
            </a:r>
            <a:r>
              <a:rPr lang="it-IT" dirty="0"/>
              <a:t>’ performance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controlled</a:t>
            </a:r>
            <a:r>
              <a:rPr lang="it-IT" dirty="0"/>
              <a:t> and </a:t>
            </a:r>
            <a:r>
              <a:rPr lang="it-IT" dirty="0" err="1"/>
              <a:t>evaluated</a:t>
            </a:r>
            <a:r>
              <a:rPr lang="it-IT" dirty="0"/>
              <a:t> </a:t>
            </a:r>
            <a:r>
              <a:rPr lang="it-IT" dirty="0" err="1"/>
              <a:t>according</a:t>
            </a:r>
            <a:r>
              <a:rPr lang="it-IT" dirty="0"/>
              <a:t> to the </a:t>
            </a:r>
            <a:r>
              <a:rPr lang="it-IT" dirty="0" err="1"/>
              <a:t>defined</a:t>
            </a:r>
            <a:r>
              <a:rPr lang="it-IT" dirty="0"/>
              <a:t> standard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Performance </a:t>
            </a:r>
            <a:r>
              <a:rPr lang="it-IT" dirty="0" err="1"/>
              <a:t>results</a:t>
            </a:r>
            <a:r>
              <a:rPr lang="it-IT" dirty="0"/>
              <a:t> are </a:t>
            </a:r>
            <a:r>
              <a:rPr lang="it-IT" dirty="0" err="1"/>
              <a:t>transferred</a:t>
            </a:r>
            <a:r>
              <a:rPr lang="it-IT" dirty="0"/>
              <a:t> to the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apex</a:t>
            </a:r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>
            <a:off x="2768958" y="2524259"/>
            <a:ext cx="553791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in giù 29"/>
          <p:cNvSpPr/>
          <p:nvPr/>
        </p:nvSpPr>
        <p:spPr>
          <a:xfrm>
            <a:off x="2756078" y="4306204"/>
            <a:ext cx="553791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6275767" y="2926080"/>
            <a:ext cx="1120462" cy="502276"/>
          </a:xfrm>
          <a:prstGeom prst="rightArrow">
            <a:avLst/>
          </a:prstGeom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396229" y="1392702"/>
            <a:ext cx="4083008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</a:rPr>
              <a:t>OVERLAPPING WITH GROUPING</a:t>
            </a:r>
          </a:p>
        </p:txBody>
      </p:sp>
      <p:sp>
        <p:nvSpPr>
          <p:cNvPr id="31" name="Freccia a destra 30"/>
          <p:cNvSpPr/>
          <p:nvPr/>
        </p:nvSpPr>
        <p:spPr>
          <a:xfrm>
            <a:off x="6347674" y="4042211"/>
            <a:ext cx="1120462" cy="502276"/>
          </a:xfrm>
          <a:prstGeom prst="rightArrow">
            <a:avLst/>
          </a:prstGeom>
          <a:scene3d>
            <a:camera prst="orthographicFront">
              <a:rot lat="0" lon="0" rev="200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7468136" y="4525145"/>
            <a:ext cx="4083008" cy="1720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</a:rPr>
              <a:t>RESULS ARE EVALUATED WITH RESPECT TO «TIME» AND TO IN RELATION WITH SPECIFIC DECISION OR ACTION</a:t>
            </a:r>
          </a:p>
        </p:txBody>
      </p:sp>
      <p:sp>
        <p:nvSpPr>
          <p:cNvPr id="33" name="Freccia a destra 32"/>
          <p:cNvSpPr/>
          <p:nvPr/>
        </p:nvSpPr>
        <p:spPr>
          <a:xfrm>
            <a:off x="6347674" y="3512130"/>
            <a:ext cx="1120462" cy="502276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7525579" y="2958923"/>
            <a:ext cx="4083008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</a:rPr>
              <a:t>RELEVANT IN UNITS GROUPED ON THE MARKET</a:t>
            </a:r>
          </a:p>
        </p:txBody>
      </p:sp>
    </p:spTree>
    <p:extLst>
      <p:ext uri="{BB962C8B-B14F-4D97-AF65-F5344CB8AC3E}">
        <p14:creationId xmlns:p14="http://schemas.microsoft.com/office/powerpoint/2010/main" val="285734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Performance control: </a:t>
            </a:r>
            <a:r>
              <a:rPr lang="it-IT" b="1" dirty="0" err="1">
                <a:solidFill>
                  <a:srgbClr val="FF0000"/>
                </a:solidFill>
              </a:rPr>
              <a:t>finalities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665901" y="1690687"/>
            <a:ext cx="11040995" cy="4735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EVALUATION</a:t>
            </a:r>
          </a:p>
          <a:p>
            <a:r>
              <a:rPr lang="it-IT" dirty="0"/>
              <a:t>To </a:t>
            </a:r>
            <a:r>
              <a:rPr lang="it-IT" dirty="0" err="1"/>
              <a:t>identify</a:t>
            </a:r>
            <a:r>
              <a:rPr lang="it-IT" dirty="0"/>
              <a:t> </a:t>
            </a:r>
            <a:r>
              <a:rPr lang="it-IT" dirty="0" err="1"/>
              <a:t>lower</a:t>
            </a:r>
            <a:r>
              <a:rPr lang="it-IT" dirty="0"/>
              <a:t> performances and to introduce </a:t>
            </a:r>
            <a:r>
              <a:rPr lang="it-IT" dirty="0" err="1"/>
              <a:t>corrective</a:t>
            </a:r>
            <a:r>
              <a:rPr lang="it-IT" dirty="0"/>
              <a:t> </a:t>
            </a:r>
            <a:r>
              <a:rPr lang="it-IT" dirty="0" err="1"/>
              <a:t>actions</a:t>
            </a:r>
            <a:endParaRPr lang="it-IT" dirty="0"/>
          </a:p>
          <a:p>
            <a:r>
              <a:rPr lang="it-IT" dirty="0"/>
              <a:t>To </a:t>
            </a:r>
            <a:r>
              <a:rPr lang="it-IT" dirty="0" err="1"/>
              <a:t>support</a:t>
            </a:r>
            <a:r>
              <a:rPr lang="it-IT" dirty="0"/>
              <a:t> and </a:t>
            </a:r>
            <a:r>
              <a:rPr lang="it-IT" dirty="0" err="1"/>
              <a:t>encourage</a:t>
            </a:r>
            <a:r>
              <a:rPr lang="it-IT" dirty="0"/>
              <a:t> </a:t>
            </a:r>
            <a:r>
              <a:rPr lang="it-IT" dirty="0" err="1"/>
              <a:t>better</a:t>
            </a:r>
            <a:r>
              <a:rPr lang="it-IT" dirty="0"/>
              <a:t> performances</a:t>
            </a:r>
          </a:p>
          <a:p>
            <a:pPr marL="0" indent="0">
              <a:buNone/>
            </a:pPr>
            <a:r>
              <a:rPr lang="it-IT" dirty="0"/>
              <a:t>MOTIVATION, </a:t>
            </a:r>
            <a:r>
              <a:rPr lang="it-IT" dirty="0" err="1"/>
              <a:t>problems</a:t>
            </a:r>
            <a:r>
              <a:rPr lang="it-IT" dirty="0"/>
              <a:t>:</a:t>
            </a:r>
          </a:p>
          <a:p>
            <a:r>
              <a:rPr lang="it-IT" dirty="0" err="1"/>
              <a:t>Tendency</a:t>
            </a:r>
            <a:r>
              <a:rPr lang="it-IT" dirty="0"/>
              <a:t> to </a:t>
            </a:r>
            <a:r>
              <a:rPr lang="it-IT" dirty="0" err="1"/>
              <a:t>define</a:t>
            </a:r>
            <a:r>
              <a:rPr lang="it-IT" dirty="0"/>
              <a:t> low performance standards</a:t>
            </a:r>
          </a:p>
          <a:p>
            <a:r>
              <a:rPr lang="it-IT" dirty="0" err="1"/>
              <a:t>Sometimes</a:t>
            </a:r>
            <a:r>
              <a:rPr lang="it-IT" dirty="0"/>
              <a:t> performance standards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achieved</a:t>
            </a:r>
            <a:r>
              <a:rPr lang="it-IT" dirty="0"/>
              <a:t> for «</a:t>
            </a:r>
            <a:r>
              <a:rPr lang="it-IT" dirty="0" err="1"/>
              <a:t>external</a:t>
            </a:r>
            <a:r>
              <a:rPr lang="it-IT" dirty="0"/>
              <a:t>» and </a:t>
            </a:r>
            <a:r>
              <a:rPr lang="it-IT" dirty="0" err="1"/>
              <a:t>contextual</a:t>
            </a:r>
            <a:r>
              <a:rPr lang="it-IT" dirty="0"/>
              <a:t> </a:t>
            </a:r>
            <a:r>
              <a:rPr lang="it-IT" dirty="0" err="1"/>
              <a:t>reasons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2317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Actions</a:t>
            </a:r>
            <a:r>
              <a:rPr lang="it-IT" b="1" dirty="0">
                <a:solidFill>
                  <a:srgbClr val="FF0000"/>
                </a:solidFill>
              </a:rPr>
              <a:t> planning (1/2)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7896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Planning actions </a:t>
            </a:r>
            <a:r>
              <a:rPr lang="it-IT" dirty="0" err="1"/>
              <a:t>means</a:t>
            </a:r>
            <a:r>
              <a:rPr lang="it-IT" dirty="0"/>
              <a:t> </a:t>
            </a:r>
            <a:r>
              <a:rPr lang="it-IT" dirty="0" err="1"/>
              <a:t>taking</a:t>
            </a:r>
            <a:r>
              <a:rPr lang="it-IT" dirty="0"/>
              <a:t> a </a:t>
            </a:r>
            <a:r>
              <a:rPr lang="it-IT" b="1" dirty="0" err="1"/>
              <a:t>specific</a:t>
            </a:r>
            <a:r>
              <a:rPr lang="it-IT" b="1" dirty="0"/>
              <a:t> </a:t>
            </a:r>
            <a:r>
              <a:rPr lang="it-IT" b="1" dirty="0" err="1"/>
              <a:t>decision</a:t>
            </a:r>
            <a:r>
              <a:rPr lang="it-IT" b="1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to (a set of </a:t>
            </a:r>
            <a:r>
              <a:rPr lang="it-IT" b="1" dirty="0" err="1"/>
              <a:t>specific</a:t>
            </a:r>
            <a:r>
              <a:rPr lang="it-IT" b="1" dirty="0"/>
              <a:t> actions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445" y="2696346"/>
            <a:ext cx="2684064" cy="3657600"/>
          </a:xfrm>
          <a:prstGeom prst="rect">
            <a:avLst/>
          </a:prstGeom>
        </p:spPr>
      </p:pic>
      <p:sp>
        <p:nvSpPr>
          <p:cNvPr id="8" name="Fumetto 3 7"/>
          <p:cNvSpPr/>
          <p:nvPr/>
        </p:nvSpPr>
        <p:spPr>
          <a:xfrm>
            <a:off x="2349944" y="2633263"/>
            <a:ext cx="3046303" cy="1579126"/>
          </a:xfrm>
          <a:prstGeom prst="wedgeEllipseCallout">
            <a:avLst>
              <a:gd name="adj1" fmla="val -76438"/>
              <a:gd name="adj2" fmla="val 4863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</a:rPr>
              <a:t>Stop </a:t>
            </a:r>
            <a:r>
              <a:rPr lang="it-IT" sz="2000" i="1" dirty="0" err="1">
                <a:solidFill>
                  <a:schemeClr val="tx1"/>
                </a:solidFill>
              </a:rPr>
              <a:t>producing</a:t>
            </a:r>
            <a:r>
              <a:rPr lang="it-IT" sz="2000" i="1" dirty="0">
                <a:solidFill>
                  <a:schemeClr val="tx1"/>
                </a:solidFill>
              </a:rPr>
              <a:t> blu Manolo </a:t>
            </a:r>
            <a:r>
              <a:rPr lang="it-IT" sz="2000" i="1" dirty="0" err="1">
                <a:solidFill>
                  <a:schemeClr val="tx1"/>
                </a:solidFill>
              </a:rPr>
              <a:t>Blahnik</a:t>
            </a:r>
            <a:r>
              <a:rPr lang="it-IT" sz="2000" i="1" dirty="0">
                <a:solidFill>
                  <a:schemeClr val="tx1"/>
                </a:solidFill>
              </a:rPr>
              <a:t>. Start production of Emerald </a:t>
            </a:r>
            <a:r>
              <a:rPr lang="it-IT" sz="2000" i="1" dirty="0" err="1">
                <a:solidFill>
                  <a:schemeClr val="tx1"/>
                </a:solidFill>
              </a:rPr>
              <a:t>one</a:t>
            </a:r>
            <a:endParaRPr lang="it-IT" sz="2000" i="1" dirty="0">
              <a:solidFill>
                <a:schemeClr val="tx1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188" y="4296458"/>
            <a:ext cx="1973419" cy="1973419"/>
          </a:xfrm>
          <a:prstGeom prst="rect">
            <a:avLst/>
          </a:prstGeom>
        </p:spPr>
      </p:pic>
      <p:sp>
        <p:nvSpPr>
          <p:cNvPr id="10" name="Freccia a destra 9"/>
          <p:cNvSpPr/>
          <p:nvPr/>
        </p:nvSpPr>
        <p:spPr>
          <a:xfrm>
            <a:off x="3938770" y="4506395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885" y="4066982"/>
            <a:ext cx="2962694" cy="2219161"/>
          </a:xfrm>
          <a:prstGeom prst="rect">
            <a:avLst/>
          </a:prstGeom>
        </p:spPr>
      </p:pic>
      <p:sp>
        <p:nvSpPr>
          <p:cNvPr id="12" name="Freccia a destra 11"/>
          <p:cNvSpPr/>
          <p:nvPr/>
        </p:nvSpPr>
        <p:spPr>
          <a:xfrm>
            <a:off x="7219555" y="4779592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932" y="3649573"/>
            <a:ext cx="2329068" cy="2329068"/>
          </a:xfrm>
          <a:prstGeom prst="rect">
            <a:avLst/>
          </a:prstGeom>
        </p:spPr>
      </p:pic>
      <p:sp>
        <p:nvSpPr>
          <p:cNvPr id="14" name="Freccia a destra 13"/>
          <p:cNvSpPr/>
          <p:nvPr/>
        </p:nvSpPr>
        <p:spPr>
          <a:xfrm>
            <a:off x="9877557" y="4738900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25" y="3954774"/>
            <a:ext cx="2108202" cy="235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9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Actions</a:t>
            </a:r>
            <a:r>
              <a:rPr lang="it-IT" b="1" dirty="0">
                <a:solidFill>
                  <a:srgbClr val="FF0000"/>
                </a:solidFill>
              </a:rPr>
              <a:t> planning (2/2)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575502" y="1280271"/>
            <a:ext cx="11040995" cy="3164648"/>
          </a:xfrm>
        </p:spPr>
        <p:txBody>
          <a:bodyPr>
            <a:normAutofit/>
          </a:bodyPr>
          <a:lstStyle/>
          <a:p>
            <a:r>
              <a:rPr lang="it-IT" sz="2400" dirty="0" err="1"/>
              <a:t>Examples</a:t>
            </a:r>
            <a:r>
              <a:rPr lang="it-IT" sz="2400" dirty="0"/>
              <a:t> of </a:t>
            </a:r>
            <a:r>
              <a:rPr lang="it-IT" sz="2400" dirty="0" err="1"/>
              <a:t>action</a:t>
            </a:r>
            <a:r>
              <a:rPr lang="it-IT" sz="2400" dirty="0"/>
              <a:t> planning: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/>
              <a:t>New </a:t>
            </a:r>
            <a:r>
              <a:rPr lang="it-IT" sz="2000" dirty="0" err="1"/>
              <a:t>product</a:t>
            </a:r>
            <a:endParaRPr lang="it-IT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/>
              <a:t>Building new </a:t>
            </a:r>
            <a:r>
              <a:rPr lang="it-IT" sz="2000" dirty="0" err="1"/>
              <a:t>plant</a:t>
            </a:r>
            <a:endParaRPr lang="it-IT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/>
              <a:t>Sell </a:t>
            </a:r>
            <a:r>
              <a:rPr lang="it-IT" sz="2000" dirty="0" err="1"/>
              <a:t>old</a:t>
            </a:r>
            <a:r>
              <a:rPr lang="it-IT" sz="2000" dirty="0"/>
              <a:t> </a:t>
            </a:r>
            <a:r>
              <a:rPr lang="it-IT" sz="2000" dirty="0" err="1"/>
              <a:t>machinery</a:t>
            </a:r>
            <a:endParaRPr lang="it-IT" sz="2000" dirty="0"/>
          </a:p>
          <a:p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does</a:t>
            </a:r>
            <a:r>
              <a:rPr lang="it-IT" sz="2400" dirty="0"/>
              <a:t>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/>
              <a:t>respect</a:t>
            </a:r>
            <a:r>
              <a:rPr lang="it-IT" sz="2400" dirty="0"/>
              <a:t> the </a:t>
            </a:r>
            <a:r>
              <a:rPr lang="it-IT" sz="2400" dirty="0" err="1"/>
              <a:t>autonomy</a:t>
            </a:r>
            <a:r>
              <a:rPr lang="it-IT" sz="2400" dirty="0"/>
              <a:t> of </a:t>
            </a:r>
            <a:r>
              <a:rPr lang="it-IT" sz="2400" dirty="0" err="1"/>
              <a:t>organizational</a:t>
            </a:r>
            <a:r>
              <a:rPr lang="it-IT" sz="2400" dirty="0"/>
              <a:t> </a:t>
            </a:r>
            <a:r>
              <a:rPr lang="it-IT" sz="2400" dirty="0" err="1"/>
              <a:t>unit</a:t>
            </a:r>
            <a:endParaRPr lang="it-IT" sz="2400" dirty="0"/>
          </a:p>
          <a:p>
            <a:r>
              <a:rPr lang="it-IT" sz="2400" dirty="0" err="1"/>
              <a:t>Decision</a:t>
            </a:r>
            <a:r>
              <a:rPr lang="it-IT" sz="2400" dirty="0"/>
              <a:t> </a:t>
            </a:r>
            <a:r>
              <a:rPr lang="it-IT" sz="2400" dirty="0" err="1"/>
              <a:t>could</a:t>
            </a:r>
            <a:r>
              <a:rPr lang="it-IT" sz="2400" dirty="0"/>
              <a:t> </a:t>
            </a:r>
            <a:r>
              <a:rPr lang="it-IT" sz="2400" dirty="0" err="1"/>
              <a:t>also</a:t>
            </a:r>
            <a:r>
              <a:rPr lang="it-IT" sz="2400" dirty="0"/>
              <a:t> be inter-</a:t>
            </a:r>
            <a:r>
              <a:rPr lang="it-IT" sz="2400" dirty="0" err="1"/>
              <a:t>unit</a:t>
            </a:r>
            <a:endParaRPr lang="it-IT" sz="2400" dirty="0"/>
          </a:p>
          <a:p>
            <a:r>
              <a:rPr lang="it-IT" sz="2400" dirty="0" err="1"/>
              <a:t>Since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based</a:t>
            </a:r>
            <a:r>
              <a:rPr lang="it-IT" sz="2400" dirty="0"/>
              <a:t> on </a:t>
            </a:r>
            <a:r>
              <a:rPr lang="it-IT" sz="2400" dirty="0" err="1"/>
              <a:t>specific</a:t>
            </a:r>
            <a:r>
              <a:rPr lang="it-IT" sz="2400" dirty="0"/>
              <a:t> </a:t>
            </a:r>
            <a:r>
              <a:rPr lang="it-IT" sz="2400" dirty="0" err="1"/>
              <a:t>decision</a:t>
            </a:r>
            <a:r>
              <a:rPr lang="it-IT" sz="2400" dirty="0"/>
              <a:t>, </a:t>
            </a:r>
            <a:r>
              <a:rPr lang="it-IT" sz="2400" dirty="0" err="1"/>
              <a:t>action</a:t>
            </a:r>
            <a:r>
              <a:rPr lang="it-IT" sz="2400" dirty="0"/>
              <a:t> planning </a:t>
            </a:r>
            <a:r>
              <a:rPr lang="it-IT" sz="2400" dirty="0" err="1"/>
              <a:t>isn’t</a:t>
            </a:r>
            <a:r>
              <a:rPr lang="it-IT" sz="2400" dirty="0"/>
              <a:t> a </a:t>
            </a:r>
            <a:r>
              <a:rPr lang="it-IT" sz="2400" dirty="0" err="1"/>
              <a:t>proper</a:t>
            </a:r>
            <a:r>
              <a:rPr lang="it-IT" sz="2400" dirty="0"/>
              <a:t> </a:t>
            </a:r>
            <a:r>
              <a:rPr lang="it-IT" sz="2400" dirty="0" err="1"/>
              <a:t>standardization</a:t>
            </a:r>
            <a:r>
              <a:rPr lang="it-IT" sz="2400" dirty="0"/>
              <a:t> of output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5215945" y="4225978"/>
            <a:ext cx="553791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1 5"/>
          <p:cNvCxnSpPr/>
          <p:nvPr/>
        </p:nvCxnSpPr>
        <p:spPr>
          <a:xfrm flipV="1">
            <a:off x="838200" y="5924282"/>
            <a:ext cx="10515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838200" y="6168980"/>
            <a:ext cx="1956515" cy="3699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Low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regulation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9659982" y="6027312"/>
            <a:ext cx="1956515" cy="3699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High </a:t>
            </a:r>
            <a:r>
              <a:rPr lang="it-IT" dirty="0" err="1">
                <a:solidFill>
                  <a:schemeClr val="tx1"/>
                </a:solidFill>
              </a:rPr>
              <a:t>regulation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972318" y="5202440"/>
            <a:ext cx="1956515" cy="579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ACTION PLANNING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990600" y="5202440"/>
            <a:ext cx="1956515" cy="579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PERFORMANCE CONTROL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9196588" y="5188938"/>
            <a:ext cx="1956515" cy="579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FORMALIZATION of BEHAVIOUR</a:t>
            </a:r>
          </a:p>
        </p:txBody>
      </p:sp>
    </p:spTree>
    <p:extLst>
      <p:ext uri="{BB962C8B-B14F-4D97-AF65-F5344CB8AC3E}">
        <p14:creationId xmlns:p14="http://schemas.microsoft.com/office/powerpoint/2010/main" val="220887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9" grpId="0" animBg="1"/>
      <p:bldP spid="13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Performance control and </a:t>
            </a:r>
            <a:r>
              <a:rPr lang="it-IT" b="1" dirty="0" err="1">
                <a:solidFill>
                  <a:srgbClr val="FF0000"/>
                </a:solidFill>
              </a:rPr>
              <a:t>action</a:t>
            </a:r>
            <a:r>
              <a:rPr lang="it-IT" b="1" dirty="0">
                <a:solidFill>
                  <a:srgbClr val="FF0000"/>
                </a:solidFill>
              </a:rPr>
              <a:t> planning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665902" y="1690687"/>
            <a:ext cx="5013681" cy="4735847"/>
          </a:xfrm>
          <a:ln w="381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rgbClr val="00B050"/>
                </a:solidFill>
              </a:rPr>
              <a:t>PERFORMANCE CONTROL</a:t>
            </a:r>
          </a:p>
          <a:p>
            <a:pPr marL="0" indent="0">
              <a:buNone/>
            </a:pPr>
            <a:r>
              <a:rPr lang="it-IT" dirty="0"/>
              <a:t>The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apex</a:t>
            </a:r>
            <a:r>
              <a:rPr lang="it-IT" dirty="0"/>
              <a:t> </a:t>
            </a:r>
            <a:r>
              <a:rPr lang="it-IT" dirty="0" err="1"/>
              <a:t>defines</a:t>
            </a:r>
            <a:r>
              <a:rPr lang="it-IT" dirty="0"/>
              <a:t> </a:t>
            </a:r>
            <a:r>
              <a:rPr lang="it-IT" dirty="0" err="1"/>
              <a:t>obj</a:t>
            </a:r>
            <a:r>
              <a:rPr lang="it-IT" dirty="0"/>
              <a:t>, </a:t>
            </a:r>
            <a:r>
              <a:rPr lang="it-IT" dirty="0" err="1"/>
              <a:t>bdg</a:t>
            </a:r>
            <a:r>
              <a:rPr lang="it-IT" dirty="0"/>
              <a:t>, 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obj</a:t>
            </a:r>
            <a:r>
              <a:rPr lang="it-IT" dirty="0"/>
              <a:t> are </a:t>
            </a:r>
            <a:r>
              <a:rPr lang="it-IT" dirty="0" err="1"/>
              <a:t>articulated</a:t>
            </a:r>
            <a:r>
              <a:rPr lang="it-IT" dirty="0"/>
              <a:t> in sub-</a:t>
            </a:r>
            <a:r>
              <a:rPr lang="it-IT" dirty="0" err="1"/>
              <a:t>obj</a:t>
            </a:r>
            <a:r>
              <a:rPr lang="it-IT" dirty="0"/>
              <a:t> in the </a:t>
            </a:r>
            <a:r>
              <a:rPr lang="it-IT" dirty="0" err="1"/>
              <a:t>form</a:t>
            </a:r>
            <a:r>
              <a:rPr lang="it-IT" dirty="0"/>
              <a:t> of </a:t>
            </a:r>
            <a:r>
              <a:rPr lang="it-IT" dirty="0" err="1"/>
              <a:t>operational</a:t>
            </a:r>
            <a:r>
              <a:rPr lang="it-IT" dirty="0"/>
              <a:t> </a:t>
            </a:r>
            <a:r>
              <a:rPr lang="it-IT" dirty="0" err="1"/>
              <a:t>plan</a:t>
            </a:r>
            <a:r>
              <a:rPr lang="it-IT" dirty="0"/>
              <a:t> (top-down)</a:t>
            </a:r>
          </a:p>
          <a:p>
            <a:pPr marL="0" indent="0" algn="ctr">
              <a:buNone/>
            </a:pPr>
            <a:r>
              <a:rPr lang="it-IT" dirty="0"/>
              <a:t>OR</a:t>
            </a:r>
          </a:p>
          <a:p>
            <a:pPr marL="0" indent="0">
              <a:buNone/>
            </a:pPr>
            <a:r>
              <a:rPr lang="it-IT" dirty="0" err="1"/>
              <a:t>Obj</a:t>
            </a:r>
            <a:r>
              <a:rPr lang="it-IT" dirty="0"/>
              <a:t> are </a:t>
            </a:r>
            <a:r>
              <a:rPr lang="it-IT" dirty="0" err="1"/>
              <a:t>proposed</a:t>
            </a:r>
            <a:r>
              <a:rPr lang="it-IT" dirty="0"/>
              <a:t> by the </a:t>
            </a:r>
            <a:r>
              <a:rPr lang="it-IT" dirty="0" err="1"/>
              <a:t>operating</a:t>
            </a:r>
            <a:r>
              <a:rPr lang="it-IT" dirty="0"/>
              <a:t> core to the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apex</a:t>
            </a:r>
            <a:r>
              <a:rPr lang="it-IT" dirty="0"/>
              <a:t> (botto-up)</a:t>
            </a:r>
          </a:p>
        </p:txBody>
      </p:sp>
      <p:sp>
        <p:nvSpPr>
          <p:cNvPr id="3" name="Freccia in giù 2"/>
          <p:cNvSpPr/>
          <p:nvPr/>
        </p:nvSpPr>
        <p:spPr>
          <a:xfrm>
            <a:off x="2395470" y="3000778"/>
            <a:ext cx="489398" cy="3477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103759" y="1655596"/>
            <a:ext cx="5013681" cy="4735847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b="1" dirty="0">
                <a:solidFill>
                  <a:srgbClr val="0070C0"/>
                </a:solidFill>
              </a:rPr>
              <a:t>ACTION PLANNING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The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apex</a:t>
            </a:r>
            <a:r>
              <a:rPr lang="it-IT" dirty="0"/>
              <a:t> </a:t>
            </a:r>
            <a:r>
              <a:rPr lang="it-IT" dirty="0" err="1"/>
              <a:t>defines</a:t>
            </a:r>
            <a:r>
              <a:rPr lang="it-IT" dirty="0"/>
              <a:t> the </a:t>
            </a:r>
            <a:r>
              <a:rPr lang="it-IT" dirty="0" err="1"/>
              <a:t>organizational</a:t>
            </a:r>
            <a:r>
              <a:rPr lang="it-IT" dirty="0"/>
              <a:t> </a:t>
            </a:r>
            <a:r>
              <a:rPr lang="it-IT" dirty="0" err="1"/>
              <a:t>strategy</a:t>
            </a: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The </a:t>
            </a:r>
            <a:r>
              <a:rPr lang="it-IT" dirty="0" err="1"/>
              <a:t>strategy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translated</a:t>
            </a:r>
            <a:r>
              <a:rPr lang="it-IT" dirty="0"/>
              <a:t> in </a:t>
            </a:r>
            <a:r>
              <a:rPr lang="it-IT" dirty="0" err="1"/>
              <a:t>decision</a:t>
            </a: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err="1"/>
              <a:t>Decision</a:t>
            </a:r>
            <a:r>
              <a:rPr lang="it-IT" dirty="0"/>
              <a:t> are </a:t>
            </a:r>
            <a:r>
              <a:rPr lang="it-IT" dirty="0" err="1"/>
              <a:t>translated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actions</a:t>
            </a:r>
            <a:r>
              <a:rPr lang="it-IT" dirty="0"/>
              <a:t> (top-down </a:t>
            </a:r>
            <a:r>
              <a:rPr lang="it-IT" dirty="0" err="1"/>
              <a:t>process</a:t>
            </a:r>
            <a:r>
              <a:rPr lang="it-IT" dirty="0"/>
              <a:t>)</a:t>
            </a:r>
          </a:p>
        </p:txBody>
      </p:sp>
      <p:sp>
        <p:nvSpPr>
          <p:cNvPr id="9" name="Freccia in giù 8"/>
          <p:cNvSpPr/>
          <p:nvPr/>
        </p:nvSpPr>
        <p:spPr>
          <a:xfrm>
            <a:off x="8365900" y="3174642"/>
            <a:ext cx="489398" cy="347729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8365900" y="4435313"/>
            <a:ext cx="489398" cy="347729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11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3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CONNECTION MECHANISMS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2588590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Connection </a:t>
            </a:r>
            <a:r>
              <a:rPr lang="it-IT" b="1" dirty="0" err="1">
                <a:solidFill>
                  <a:srgbClr val="FF0000"/>
                </a:solidFill>
              </a:rPr>
              <a:t>mechanisms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17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13682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it-IT" dirty="0"/>
              <a:t>Connection </a:t>
            </a:r>
            <a:r>
              <a:rPr lang="it-IT" dirty="0" err="1"/>
              <a:t>mechanisms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the </a:t>
            </a:r>
            <a:r>
              <a:rPr lang="it-IT" dirty="0" err="1"/>
              <a:t>objective</a:t>
            </a:r>
            <a:r>
              <a:rPr lang="it-IT" dirty="0"/>
              <a:t> of </a:t>
            </a:r>
            <a:r>
              <a:rPr lang="it-IT" b="1" dirty="0" err="1"/>
              <a:t>favoring</a:t>
            </a:r>
            <a:r>
              <a:rPr lang="it-IT" b="1" dirty="0"/>
              <a:t> </a:t>
            </a:r>
            <a:r>
              <a:rPr lang="it-IT" b="1" dirty="0" err="1"/>
              <a:t>mutual</a:t>
            </a:r>
            <a:r>
              <a:rPr lang="it-IT" b="1" dirty="0"/>
              <a:t> </a:t>
            </a:r>
            <a:r>
              <a:rPr lang="it-IT" b="1" dirty="0" err="1"/>
              <a:t>adjustment</a:t>
            </a:r>
            <a:r>
              <a:rPr lang="it-IT" b="1" dirty="0"/>
              <a:t> </a:t>
            </a:r>
            <a:r>
              <a:rPr lang="it-IT" dirty="0"/>
              <a:t>with the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aim</a:t>
            </a:r>
            <a:r>
              <a:rPr lang="it-IT" dirty="0"/>
              <a:t> of </a:t>
            </a:r>
            <a:r>
              <a:rPr lang="it-IT" b="1" dirty="0" err="1"/>
              <a:t>regulating</a:t>
            </a:r>
            <a:r>
              <a:rPr lang="it-IT" b="1" dirty="0"/>
              <a:t> </a:t>
            </a:r>
            <a:r>
              <a:rPr lang="it-IT" b="1" dirty="0" err="1"/>
              <a:t>interdependencies</a:t>
            </a:r>
            <a:r>
              <a:rPr lang="it-IT" b="1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the </a:t>
            </a:r>
            <a:r>
              <a:rPr lang="it-IT" dirty="0" err="1"/>
              <a:t>controlled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supervision</a:t>
            </a:r>
            <a:r>
              <a:rPr lang="it-IT" dirty="0"/>
              <a:t> and </a:t>
            </a:r>
            <a:r>
              <a:rPr lang="it-IT" dirty="0" err="1"/>
              <a:t>standardization</a:t>
            </a:r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19" y="2970959"/>
            <a:ext cx="2890520" cy="3664039"/>
          </a:xfrm>
          <a:prstGeom prst="rect">
            <a:avLst/>
          </a:prstGeom>
        </p:spPr>
      </p:pic>
      <p:sp>
        <p:nvSpPr>
          <p:cNvPr id="13" name="Segnaposto contenuto 2"/>
          <p:cNvSpPr txBox="1">
            <a:spLocks/>
          </p:cNvSpPr>
          <p:nvPr/>
        </p:nvSpPr>
        <p:spPr>
          <a:xfrm>
            <a:off x="3574173" y="3464416"/>
            <a:ext cx="8048961" cy="2704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it-IT" dirty="0"/>
              <a:t>John Kenneth Galbraith (1973) </a:t>
            </a:r>
            <a:r>
              <a:rPr lang="it-IT" dirty="0" err="1"/>
              <a:t>identified</a:t>
            </a:r>
            <a:r>
              <a:rPr lang="it-IT" dirty="0"/>
              <a:t> a continuum of </a:t>
            </a:r>
            <a:r>
              <a:rPr lang="it-IT" dirty="0" err="1"/>
              <a:t>four</a:t>
            </a:r>
            <a:r>
              <a:rPr lang="it-IT" dirty="0"/>
              <a:t> connection </a:t>
            </a:r>
            <a:r>
              <a:rPr lang="it-IT" dirty="0" err="1"/>
              <a:t>mechanisms</a:t>
            </a:r>
            <a:r>
              <a:rPr lang="it-IT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liason</a:t>
            </a:r>
            <a:r>
              <a:rPr lang="it-IT" dirty="0"/>
              <a:t> positions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Task </a:t>
            </a:r>
            <a:r>
              <a:rPr lang="it-IT" dirty="0" err="1"/>
              <a:t>forces</a:t>
            </a:r>
            <a:r>
              <a:rPr lang="it-IT" dirty="0"/>
              <a:t> and </a:t>
            </a:r>
            <a:r>
              <a:rPr lang="it-IT" dirty="0" err="1"/>
              <a:t>committees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Integration </a:t>
            </a:r>
            <a:r>
              <a:rPr lang="it-IT" dirty="0" err="1"/>
              <a:t>managers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Matrix </a:t>
            </a:r>
            <a:r>
              <a:rPr lang="it-IT" dirty="0" err="1"/>
              <a:t>structure</a:t>
            </a:r>
            <a:endParaRPr lang="it-IT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it-IT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635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Liason</a:t>
            </a:r>
            <a:r>
              <a:rPr lang="it-IT" b="1" dirty="0">
                <a:solidFill>
                  <a:srgbClr val="FF0000"/>
                </a:solidFill>
              </a:rPr>
              <a:t> positions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err="1"/>
              <a:t>They</a:t>
            </a:r>
            <a:r>
              <a:rPr lang="it-IT" sz="2600" dirty="0"/>
              <a:t> are </a:t>
            </a:r>
            <a:r>
              <a:rPr lang="it-IT" sz="2600" dirty="0" err="1"/>
              <a:t>used</a:t>
            </a:r>
            <a:r>
              <a:rPr lang="it-IT" sz="2600" dirty="0"/>
              <a:t> to </a:t>
            </a:r>
            <a:r>
              <a:rPr lang="it-IT" sz="2600" dirty="0" err="1"/>
              <a:t>to</a:t>
            </a:r>
            <a:r>
              <a:rPr lang="it-IT" sz="26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Coordinate the </a:t>
            </a:r>
            <a:r>
              <a:rPr lang="it-IT" dirty="0" err="1"/>
              <a:t>activities</a:t>
            </a:r>
            <a:r>
              <a:rPr lang="it-IT" dirty="0"/>
              <a:t> of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units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Favor</a:t>
            </a:r>
            <a:r>
              <a:rPr lang="it-IT" dirty="0"/>
              <a:t> the </a:t>
            </a:r>
            <a:r>
              <a:rPr lang="it-IT" dirty="0" err="1"/>
              <a:t>direct</a:t>
            </a:r>
            <a:r>
              <a:rPr lang="it-IT" dirty="0"/>
              <a:t> flow of information</a:t>
            </a:r>
          </a:p>
          <a:p>
            <a:r>
              <a:rPr lang="it-IT" sz="2600" dirty="0"/>
              <a:t>No </a:t>
            </a:r>
            <a:r>
              <a:rPr lang="it-IT" sz="2600" dirty="0" err="1"/>
              <a:t>formal</a:t>
            </a:r>
            <a:r>
              <a:rPr lang="it-IT" sz="2600" dirty="0"/>
              <a:t> authority, </a:t>
            </a:r>
            <a:r>
              <a:rPr lang="it-IT" sz="2600" dirty="0" err="1"/>
              <a:t>but</a:t>
            </a:r>
            <a:r>
              <a:rPr lang="it-IT" sz="2600" dirty="0"/>
              <a:t> </a:t>
            </a:r>
            <a:r>
              <a:rPr lang="it-IT" sz="2600" dirty="0" err="1"/>
              <a:t>informal</a:t>
            </a:r>
            <a:r>
              <a:rPr lang="it-IT" sz="2600" dirty="0"/>
              <a:t> </a:t>
            </a:r>
            <a:r>
              <a:rPr lang="it-IT" sz="2600" dirty="0" err="1"/>
              <a:t>power</a:t>
            </a:r>
            <a:endParaRPr lang="it-IT" sz="2600" dirty="0"/>
          </a:p>
          <a:p>
            <a:r>
              <a:rPr lang="it-IT" sz="2600" dirty="0" err="1"/>
              <a:t>Power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related</a:t>
            </a:r>
            <a:r>
              <a:rPr lang="it-IT" sz="2600" dirty="0"/>
              <a:t> to information, </a:t>
            </a:r>
            <a:r>
              <a:rPr lang="it-IT" sz="2600" dirty="0" err="1"/>
              <a:t>not</a:t>
            </a:r>
            <a:r>
              <a:rPr lang="it-IT" sz="2600" dirty="0"/>
              <a:t> to the </a:t>
            </a:r>
            <a:r>
              <a:rPr lang="it-IT" sz="2600" dirty="0" err="1"/>
              <a:t>formal</a:t>
            </a:r>
            <a:r>
              <a:rPr lang="it-IT" sz="2600" dirty="0"/>
              <a:t> position</a:t>
            </a:r>
          </a:p>
          <a:p>
            <a:r>
              <a:rPr lang="it-IT" sz="2600" dirty="0" err="1"/>
              <a:t>They</a:t>
            </a:r>
            <a:r>
              <a:rPr lang="it-IT" sz="2600" dirty="0"/>
              <a:t> </a:t>
            </a:r>
            <a:r>
              <a:rPr lang="it-IT" sz="2600" dirty="0" err="1"/>
              <a:t>could</a:t>
            </a:r>
            <a:r>
              <a:rPr lang="it-IT" sz="2600" dirty="0"/>
              <a:t> be </a:t>
            </a:r>
            <a:r>
              <a:rPr lang="it-IT" sz="2600" dirty="0" err="1"/>
              <a:t>created</a:t>
            </a:r>
            <a:r>
              <a:rPr lang="it-IT" sz="26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line </a:t>
            </a:r>
            <a:r>
              <a:rPr lang="it-IT" dirty="0" err="1"/>
              <a:t>units</a:t>
            </a:r>
            <a:endParaRPr lang="it-IT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 err="1"/>
              <a:t>Engineering</a:t>
            </a:r>
            <a:r>
              <a:rPr lang="it-IT" dirty="0"/>
              <a:t> and production, </a:t>
            </a:r>
            <a:r>
              <a:rPr lang="it-IT" dirty="0" err="1"/>
              <a:t>engineering</a:t>
            </a:r>
            <a:r>
              <a:rPr lang="it-IT" dirty="0"/>
              <a:t> and </a:t>
            </a:r>
            <a:r>
              <a:rPr lang="it-IT" dirty="0" err="1"/>
              <a:t>purchase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Between</a:t>
            </a:r>
            <a:r>
              <a:rPr lang="it-IT" dirty="0"/>
              <a:t> line and staff </a:t>
            </a:r>
            <a:r>
              <a:rPr lang="it-IT" dirty="0" err="1"/>
              <a:t>units</a:t>
            </a:r>
            <a:endParaRPr lang="it-IT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/>
              <a:t>HR and </a:t>
            </a:r>
            <a:r>
              <a:rPr lang="it-IT" dirty="0" err="1"/>
              <a:t>and</a:t>
            </a:r>
            <a:r>
              <a:rPr lang="it-IT" dirty="0"/>
              <a:t> </a:t>
            </a:r>
            <a:r>
              <a:rPr lang="it-IT" dirty="0" err="1"/>
              <a:t>accounting</a:t>
            </a:r>
            <a:endParaRPr lang="it-IT" dirty="0"/>
          </a:p>
          <a:p>
            <a:pPr marL="0" indent="0">
              <a:buNone/>
            </a:pPr>
            <a:endParaRPr lang="it-IT" sz="2600" dirty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6805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Task </a:t>
            </a:r>
            <a:r>
              <a:rPr lang="it-IT" b="1" dirty="0" err="1">
                <a:solidFill>
                  <a:srgbClr val="FF0000"/>
                </a:solidFill>
              </a:rPr>
              <a:t>forces</a:t>
            </a:r>
            <a:r>
              <a:rPr lang="it-IT" b="1" dirty="0">
                <a:solidFill>
                  <a:srgbClr val="FF0000"/>
                </a:solidFill>
              </a:rPr>
              <a:t> and </a:t>
            </a:r>
            <a:r>
              <a:rPr lang="it-IT" b="1" dirty="0" err="1">
                <a:solidFill>
                  <a:srgbClr val="FF0000"/>
                </a:solidFill>
              </a:rPr>
              <a:t>commitees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/>
              <a:t>Focus on </a:t>
            </a:r>
            <a:r>
              <a:rPr lang="it-IT" sz="2600" dirty="0" err="1"/>
              <a:t>meetings</a:t>
            </a:r>
            <a:r>
              <a:rPr lang="it-IT" sz="2600" dirty="0"/>
              <a:t>, </a:t>
            </a:r>
            <a:r>
              <a:rPr lang="it-IT" sz="2600" dirty="0" err="1"/>
              <a:t>that</a:t>
            </a:r>
            <a:r>
              <a:rPr lang="it-IT" sz="2600" dirty="0"/>
              <a:t> </a:t>
            </a:r>
            <a:r>
              <a:rPr lang="it-IT" sz="2600" dirty="0" err="1"/>
              <a:t>favor</a:t>
            </a:r>
            <a:r>
              <a:rPr lang="it-IT" sz="2600" dirty="0"/>
              <a:t> </a:t>
            </a:r>
            <a:r>
              <a:rPr lang="it-IT" sz="2600" dirty="0" err="1"/>
              <a:t>mutual</a:t>
            </a:r>
            <a:r>
              <a:rPr lang="it-IT" sz="2600" dirty="0"/>
              <a:t> </a:t>
            </a:r>
            <a:r>
              <a:rPr lang="it-IT" sz="2600" dirty="0" err="1"/>
              <a:t>adjustment</a:t>
            </a:r>
            <a:endParaRPr lang="it-IT" sz="2600" dirty="0"/>
          </a:p>
          <a:p>
            <a:r>
              <a:rPr lang="it-IT" sz="2600" dirty="0" err="1"/>
              <a:t>Informal</a:t>
            </a:r>
            <a:r>
              <a:rPr lang="it-IT" sz="2600" dirty="0"/>
              <a:t> meeting </a:t>
            </a:r>
          </a:p>
          <a:p>
            <a:r>
              <a:rPr lang="it-IT" sz="2600" dirty="0" err="1"/>
              <a:t>Formal</a:t>
            </a:r>
            <a:r>
              <a:rPr lang="it-IT" sz="2600" dirty="0"/>
              <a:t> and </a:t>
            </a:r>
            <a:r>
              <a:rPr lang="it-IT" sz="2600" dirty="0" err="1"/>
              <a:t>institutionalized</a:t>
            </a:r>
            <a:r>
              <a:rPr lang="it-IT" sz="2600" dirty="0"/>
              <a:t> meeting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i.e. </a:t>
            </a:r>
            <a:r>
              <a:rPr lang="it-IT" dirty="0" err="1"/>
              <a:t>meetings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regularly</a:t>
            </a:r>
            <a:r>
              <a:rPr lang="it-IT" dirty="0"/>
              <a:t> </a:t>
            </a:r>
            <a:r>
              <a:rPr lang="it-IT" dirty="0" err="1"/>
              <a:t>scheduled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i.e. meeting </a:t>
            </a:r>
            <a:r>
              <a:rPr lang="it-IT" dirty="0" err="1"/>
              <a:t>that</a:t>
            </a:r>
            <a:r>
              <a:rPr lang="it-IT" dirty="0"/>
              <a:t> are art of the </a:t>
            </a:r>
            <a:r>
              <a:rPr lang="it-IT" dirty="0" err="1"/>
              <a:t>formal</a:t>
            </a:r>
            <a:r>
              <a:rPr lang="it-IT" dirty="0"/>
              <a:t> </a:t>
            </a:r>
            <a:r>
              <a:rPr lang="it-IT" dirty="0" err="1"/>
              <a:t>organization</a:t>
            </a:r>
            <a:endParaRPr lang="it-IT" dirty="0"/>
          </a:p>
          <a:p>
            <a:r>
              <a:rPr lang="it-IT" sz="2600" dirty="0" err="1"/>
              <a:t>Meetings</a:t>
            </a:r>
            <a:r>
              <a:rPr lang="it-IT" sz="2600" dirty="0"/>
              <a:t> are </a:t>
            </a:r>
            <a:r>
              <a:rPr lang="it-IT" sz="2600" dirty="0" err="1"/>
              <a:t>institutionalized</a:t>
            </a:r>
            <a:r>
              <a:rPr lang="it-IT" sz="2600" dirty="0"/>
              <a:t> </a:t>
            </a:r>
            <a:r>
              <a:rPr lang="it-IT" sz="2600" dirty="0" err="1"/>
              <a:t>throguh</a:t>
            </a:r>
            <a:r>
              <a:rPr lang="it-IT" sz="2600" dirty="0"/>
              <a:t> </a:t>
            </a:r>
            <a:r>
              <a:rPr lang="it-IT" sz="2600" dirty="0" err="1"/>
              <a:t>two</a:t>
            </a:r>
            <a:r>
              <a:rPr lang="it-IT" sz="2600" dirty="0"/>
              <a:t> </a:t>
            </a:r>
            <a:r>
              <a:rPr lang="it-IT" sz="2600" dirty="0" err="1"/>
              <a:t>channels</a:t>
            </a:r>
            <a:r>
              <a:rPr lang="it-IT" sz="26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Tasks</a:t>
            </a:r>
            <a:r>
              <a:rPr lang="it-IT" dirty="0"/>
              <a:t> </a:t>
            </a:r>
            <a:r>
              <a:rPr lang="it-IT" dirty="0" err="1"/>
              <a:t>forces</a:t>
            </a:r>
            <a:r>
              <a:rPr lang="it-IT" dirty="0"/>
              <a:t>, i.e. </a:t>
            </a:r>
            <a:r>
              <a:rPr lang="it-IT" dirty="0" err="1"/>
              <a:t>temporary</a:t>
            </a:r>
            <a:r>
              <a:rPr lang="it-IT" dirty="0"/>
              <a:t> </a:t>
            </a:r>
            <a:r>
              <a:rPr lang="it-IT" dirty="0" err="1"/>
              <a:t>committee</a:t>
            </a:r>
            <a:r>
              <a:rPr lang="it-IT" dirty="0"/>
              <a:t> with a </a:t>
            </a:r>
            <a:r>
              <a:rPr lang="it-IT" dirty="0" err="1"/>
              <a:t>specific</a:t>
            </a:r>
            <a:r>
              <a:rPr lang="it-IT" dirty="0"/>
              <a:t> task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Committee</a:t>
            </a:r>
            <a:r>
              <a:rPr lang="it-IT" dirty="0"/>
              <a:t>, i.e. </a:t>
            </a:r>
            <a:r>
              <a:rPr lang="it-IT" dirty="0" err="1"/>
              <a:t>interunit</a:t>
            </a:r>
            <a:r>
              <a:rPr lang="it-IT" dirty="0"/>
              <a:t> </a:t>
            </a:r>
            <a:r>
              <a:rPr lang="it-IT" dirty="0" err="1"/>
              <a:t>committee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organizes</a:t>
            </a:r>
            <a:r>
              <a:rPr lang="it-IT" dirty="0"/>
              <a:t> regular meeting to </a:t>
            </a:r>
            <a:r>
              <a:rPr lang="it-IT" dirty="0" err="1"/>
              <a:t>dicuss</a:t>
            </a:r>
            <a:r>
              <a:rPr lang="it-IT" dirty="0"/>
              <a:t>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problems</a:t>
            </a: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806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Introduction</a:t>
            </a:r>
            <a:endParaRPr lang="it-IT" dirty="0"/>
          </a:p>
          <a:p>
            <a:r>
              <a:rPr lang="it-IT" dirty="0"/>
              <a:t>Planning and control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Performance control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Action planning</a:t>
            </a:r>
          </a:p>
          <a:p>
            <a:r>
              <a:rPr lang="it-IT" dirty="0"/>
              <a:t>Connection </a:t>
            </a:r>
            <a:r>
              <a:rPr lang="it-IT" dirty="0" err="1"/>
              <a:t>mechanisms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510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Integration </a:t>
            </a:r>
            <a:r>
              <a:rPr lang="it-IT" b="1" dirty="0" err="1">
                <a:solidFill>
                  <a:srgbClr val="FF0000"/>
                </a:solidFill>
              </a:rPr>
              <a:t>managers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err="1"/>
              <a:t>Liason</a:t>
            </a:r>
            <a:r>
              <a:rPr lang="it-IT" sz="2600" dirty="0"/>
              <a:t> position with </a:t>
            </a:r>
            <a:r>
              <a:rPr lang="it-IT" sz="2600" dirty="0" err="1"/>
              <a:t>formal</a:t>
            </a:r>
            <a:r>
              <a:rPr lang="it-IT" sz="2600" dirty="0"/>
              <a:t> authority</a:t>
            </a:r>
          </a:p>
          <a:p>
            <a:r>
              <a:rPr lang="it-IT" sz="2600" dirty="0" err="1"/>
              <a:t>Formal</a:t>
            </a:r>
            <a:r>
              <a:rPr lang="it-IT" sz="2600" dirty="0"/>
              <a:t> </a:t>
            </a:r>
            <a:r>
              <a:rPr lang="it-IT" sz="2600" dirty="0" err="1"/>
              <a:t>power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related</a:t>
            </a:r>
            <a:r>
              <a:rPr lang="it-IT" sz="2600" dirty="0"/>
              <a:t> to the </a:t>
            </a:r>
            <a:r>
              <a:rPr lang="it-IT" sz="2600" dirty="0" err="1"/>
              <a:t>decision</a:t>
            </a:r>
            <a:r>
              <a:rPr lang="it-IT" sz="2600" dirty="0"/>
              <a:t> </a:t>
            </a:r>
            <a:r>
              <a:rPr lang="it-IT" sz="2600" dirty="0" err="1"/>
              <a:t>making</a:t>
            </a:r>
            <a:r>
              <a:rPr lang="it-IT" sz="2600" dirty="0"/>
              <a:t> </a:t>
            </a:r>
            <a:r>
              <a:rPr lang="it-IT" sz="2600" dirty="0" err="1"/>
              <a:t>process</a:t>
            </a:r>
            <a:r>
              <a:rPr lang="it-IT" sz="2600" dirty="0"/>
              <a:t>, </a:t>
            </a:r>
            <a:r>
              <a:rPr lang="it-IT" sz="2600" dirty="0" err="1"/>
              <a:t>not</a:t>
            </a:r>
            <a:r>
              <a:rPr lang="it-IT" sz="2600" dirty="0"/>
              <a:t> to </a:t>
            </a:r>
            <a:r>
              <a:rPr lang="it-IT" sz="2600" dirty="0" err="1"/>
              <a:t>people</a:t>
            </a:r>
            <a:endParaRPr lang="it-IT" sz="2600" dirty="0"/>
          </a:p>
          <a:p>
            <a:r>
              <a:rPr lang="it-IT" sz="2600" dirty="0" err="1"/>
              <a:t>Formal</a:t>
            </a:r>
            <a:r>
              <a:rPr lang="it-IT" sz="2600" dirty="0"/>
              <a:t> </a:t>
            </a:r>
            <a:r>
              <a:rPr lang="it-IT" sz="2600" dirty="0" err="1"/>
              <a:t>power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related</a:t>
            </a:r>
            <a:r>
              <a:rPr lang="it-IT" sz="2600" dirty="0"/>
              <a:t>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Power</a:t>
            </a:r>
            <a:r>
              <a:rPr lang="it-IT" dirty="0"/>
              <a:t> to </a:t>
            </a:r>
            <a:r>
              <a:rPr lang="it-IT" dirty="0" err="1"/>
              <a:t>approve</a:t>
            </a:r>
            <a:r>
              <a:rPr lang="it-IT" dirty="0"/>
              <a:t> </a:t>
            </a:r>
            <a:r>
              <a:rPr lang="it-IT" dirty="0" err="1"/>
              <a:t>decision</a:t>
            </a:r>
            <a:r>
              <a:rPr lang="it-IT" dirty="0"/>
              <a:t> (e.g. to </a:t>
            </a:r>
            <a:r>
              <a:rPr lang="it-IT" dirty="0" err="1"/>
              <a:t>approve</a:t>
            </a:r>
            <a:r>
              <a:rPr lang="it-IT" dirty="0"/>
              <a:t> the budget)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«</a:t>
            </a:r>
            <a:r>
              <a:rPr lang="it-IT" dirty="0" err="1"/>
              <a:t>Previsional</a:t>
            </a:r>
            <a:r>
              <a:rPr lang="it-IT" dirty="0"/>
              <a:t>» </a:t>
            </a:r>
            <a:r>
              <a:rPr lang="it-IT" dirty="0" err="1"/>
              <a:t>power</a:t>
            </a:r>
            <a:r>
              <a:rPr lang="it-IT" dirty="0"/>
              <a:t> with </a:t>
            </a:r>
            <a:r>
              <a:rPr lang="it-IT" dirty="0" err="1"/>
              <a:t>respect</a:t>
            </a:r>
            <a:r>
              <a:rPr lang="it-IT" dirty="0"/>
              <a:t> to </a:t>
            </a:r>
            <a:r>
              <a:rPr lang="it-IT" dirty="0" err="1"/>
              <a:t>decision</a:t>
            </a:r>
            <a:r>
              <a:rPr lang="it-IT" dirty="0"/>
              <a:t> (e.g. </a:t>
            </a:r>
            <a:r>
              <a:rPr lang="it-IT" dirty="0" err="1"/>
              <a:t>definition</a:t>
            </a:r>
            <a:r>
              <a:rPr lang="it-IT" dirty="0"/>
              <a:t> of the budget </a:t>
            </a:r>
            <a:r>
              <a:rPr lang="it-IT" dirty="0" err="1"/>
              <a:t>that</a:t>
            </a:r>
            <a:r>
              <a:rPr lang="it-IT" dirty="0"/>
              <a:t> in </a:t>
            </a:r>
            <a:r>
              <a:rPr lang="it-IT" dirty="0" err="1"/>
              <a:t>approved</a:t>
            </a:r>
            <a:r>
              <a:rPr lang="it-IT" dirty="0"/>
              <a:t> by </a:t>
            </a:r>
            <a:r>
              <a:rPr lang="it-IT" dirty="0" err="1"/>
              <a:t>units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Power</a:t>
            </a:r>
            <a:r>
              <a:rPr lang="it-IT" dirty="0"/>
              <a:t> to control the </a:t>
            </a:r>
            <a:r>
              <a:rPr lang="it-IT" dirty="0" err="1"/>
              <a:t>decision-making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 (e.g. the </a:t>
            </a:r>
            <a:r>
              <a:rPr lang="it-IT" dirty="0" err="1"/>
              <a:t>managers</a:t>
            </a:r>
            <a:r>
              <a:rPr lang="it-IT" dirty="0"/>
              <a:t> </a:t>
            </a:r>
            <a:r>
              <a:rPr lang="it-IT" dirty="0" err="1"/>
              <a:t>gives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to </a:t>
            </a:r>
            <a:r>
              <a:rPr lang="it-IT" dirty="0" err="1"/>
              <a:t>units</a:t>
            </a:r>
            <a:r>
              <a:rPr lang="it-IT" dirty="0"/>
              <a:t> </a:t>
            </a:r>
            <a:r>
              <a:rPr lang="it-IT" dirty="0" err="1"/>
              <a:t>according</a:t>
            </a:r>
            <a:r>
              <a:rPr lang="it-IT" dirty="0"/>
              <a:t> to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results</a:t>
            </a:r>
            <a:r>
              <a:rPr lang="it-IT" dirty="0"/>
              <a:t>)</a:t>
            </a:r>
          </a:p>
          <a:p>
            <a:r>
              <a:rPr lang="it-IT" sz="2600" dirty="0" err="1"/>
              <a:t>Examples</a:t>
            </a:r>
            <a:r>
              <a:rPr lang="it-IT" sz="26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Product </a:t>
            </a:r>
            <a:r>
              <a:rPr lang="it-IT" dirty="0" err="1"/>
              <a:t>managers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Project </a:t>
            </a:r>
            <a:r>
              <a:rPr lang="it-IT" dirty="0" err="1"/>
              <a:t>managers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Program </a:t>
            </a:r>
            <a:r>
              <a:rPr lang="it-IT" dirty="0" err="1"/>
              <a:t>managers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4518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Matrix </a:t>
            </a:r>
            <a:r>
              <a:rPr lang="it-IT" b="1" dirty="0" err="1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21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err="1"/>
              <a:t>Starting</a:t>
            </a:r>
            <a:r>
              <a:rPr lang="it-IT" sz="2600" dirty="0"/>
              <a:t> </a:t>
            </a:r>
            <a:r>
              <a:rPr lang="it-IT" sz="2600" dirty="0" err="1"/>
              <a:t>point</a:t>
            </a:r>
            <a:r>
              <a:rPr lang="it-IT" sz="2600" dirty="0"/>
              <a:t>: no </a:t>
            </a:r>
            <a:r>
              <a:rPr lang="it-IT" sz="2600" dirty="0" err="1"/>
              <a:t>grouping</a:t>
            </a:r>
            <a:r>
              <a:rPr lang="it-IT" sz="2600" dirty="0"/>
              <a:t> </a:t>
            </a:r>
            <a:r>
              <a:rPr lang="it-IT" sz="2600" dirty="0" err="1"/>
              <a:t>basis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able</a:t>
            </a:r>
            <a:r>
              <a:rPr lang="it-IT" sz="2600" dirty="0"/>
              <a:t> to </a:t>
            </a:r>
            <a:r>
              <a:rPr lang="it-IT" sz="2600" dirty="0" err="1"/>
              <a:t>manage</a:t>
            </a:r>
            <a:r>
              <a:rPr lang="it-IT" sz="2600" dirty="0"/>
              <a:t> </a:t>
            </a:r>
            <a:r>
              <a:rPr lang="it-IT" sz="2600" dirty="0" err="1"/>
              <a:t>all</a:t>
            </a:r>
            <a:r>
              <a:rPr lang="it-IT" sz="2600" dirty="0"/>
              <a:t> the </a:t>
            </a:r>
            <a:r>
              <a:rPr lang="it-IT" sz="2600" dirty="0" err="1"/>
              <a:t>interdependencies</a:t>
            </a:r>
            <a:endParaRPr lang="it-IT" sz="2600" dirty="0"/>
          </a:p>
          <a:p>
            <a:r>
              <a:rPr lang="it-IT" sz="2600" dirty="0" err="1"/>
              <a:t>We</a:t>
            </a:r>
            <a:r>
              <a:rPr lang="it-IT" sz="2600" dirty="0"/>
              <a:t> </a:t>
            </a:r>
            <a:r>
              <a:rPr lang="it-IT" sz="2600" dirty="0" err="1"/>
              <a:t>know</a:t>
            </a:r>
            <a:r>
              <a:rPr lang="it-IT" sz="2600" dirty="0"/>
              <a:t> </a:t>
            </a:r>
            <a:r>
              <a:rPr lang="it-IT" sz="2600" dirty="0" err="1"/>
              <a:t>that</a:t>
            </a:r>
            <a:r>
              <a:rPr lang="it-IT" sz="2600" dirty="0"/>
              <a:t> </a:t>
            </a:r>
            <a:r>
              <a:rPr lang="it-IT" sz="2600" dirty="0" err="1"/>
              <a:t>organizations</a:t>
            </a:r>
            <a:r>
              <a:rPr lang="it-IT" sz="2600" dirty="0"/>
              <a:t> can solve the </a:t>
            </a:r>
            <a:r>
              <a:rPr lang="it-IT" sz="2600" dirty="0" err="1"/>
              <a:t>problem</a:t>
            </a:r>
            <a:r>
              <a:rPr lang="it-IT" sz="2600" dirty="0"/>
              <a:t> by </a:t>
            </a:r>
            <a:r>
              <a:rPr lang="it-IT" sz="2600" dirty="0" err="1"/>
              <a:t>adopting</a:t>
            </a:r>
            <a:r>
              <a:rPr lang="it-IT" sz="2600" dirty="0"/>
              <a:t> </a:t>
            </a:r>
            <a:r>
              <a:rPr lang="it-IT" sz="2600" dirty="0" err="1"/>
              <a:t>one</a:t>
            </a:r>
            <a:r>
              <a:rPr lang="it-IT" sz="2600" dirty="0"/>
              <a:t> of the </a:t>
            </a:r>
            <a:r>
              <a:rPr lang="it-IT" sz="2600" dirty="0" err="1"/>
              <a:t>following</a:t>
            </a:r>
            <a:r>
              <a:rPr lang="it-IT" sz="2600" dirty="0"/>
              <a:t> </a:t>
            </a:r>
            <a:r>
              <a:rPr lang="it-IT" sz="2600" dirty="0" err="1"/>
              <a:t>three</a:t>
            </a:r>
            <a:r>
              <a:rPr lang="it-IT" sz="2600" dirty="0"/>
              <a:t> </a:t>
            </a:r>
            <a:r>
              <a:rPr lang="it-IT" sz="2600" dirty="0" err="1"/>
              <a:t>configuration</a:t>
            </a:r>
            <a:r>
              <a:rPr lang="it-IT" sz="26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Hierarchical</a:t>
            </a:r>
            <a:r>
              <a:rPr lang="it-IT" dirty="0"/>
              <a:t> </a:t>
            </a:r>
            <a:r>
              <a:rPr lang="it-IT" dirty="0" err="1"/>
              <a:t>structure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Line and staff </a:t>
            </a:r>
            <a:r>
              <a:rPr lang="it-IT" dirty="0" err="1"/>
              <a:t>structure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Structure</a:t>
            </a:r>
            <a:r>
              <a:rPr lang="it-IT" dirty="0"/>
              <a:t> with connection </a:t>
            </a:r>
            <a:r>
              <a:rPr lang="it-IT" dirty="0" err="1"/>
              <a:t>mechanisms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1627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Hierarchical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2034862" y="2975020"/>
            <a:ext cx="65757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2034862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964546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567743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7222902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861060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169357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3685504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5374783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6881611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8266090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1 25"/>
          <p:cNvCxnSpPr/>
          <p:nvPr/>
        </p:nvCxnSpPr>
        <p:spPr>
          <a:xfrm flipH="1">
            <a:off x="2019836" y="422604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1619517" y="4676809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H="1">
            <a:off x="1619517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H="1">
            <a:off x="2017689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H="1">
            <a:off x="2448057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e 30"/>
          <p:cNvSpPr/>
          <p:nvPr/>
        </p:nvSpPr>
        <p:spPr>
          <a:xfrm>
            <a:off x="1461750" y="5127570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1877093" y="514044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2340729" y="5140446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" name="Connettore 1 33"/>
          <p:cNvCxnSpPr/>
          <p:nvPr/>
        </p:nvCxnSpPr>
        <p:spPr>
          <a:xfrm flipH="1">
            <a:off x="3949521" y="422604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3549202" y="4676809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flipH="1">
            <a:off x="3549202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 flipH="1">
            <a:off x="3947374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 flipH="1">
            <a:off x="4377742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3391435" y="5127570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3806778" y="514044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>
            <a:off x="4270414" y="5140446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2" name="Connettore 1 41"/>
          <p:cNvCxnSpPr/>
          <p:nvPr/>
        </p:nvCxnSpPr>
        <p:spPr>
          <a:xfrm flipH="1">
            <a:off x="5673146" y="4238925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>
            <a:off x="5272827" y="4689686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5272827" y="4689686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 flipH="1">
            <a:off x="5670999" y="4689686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flipH="1">
            <a:off x="6101367" y="4689686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e 46"/>
          <p:cNvSpPr/>
          <p:nvPr/>
        </p:nvSpPr>
        <p:spPr>
          <a:xfrm>
            <a:off x="5115060" y="514044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/>
          <p:cNvSpPr/>
          <p:nvPr/>
        </p:nvSpPr>
        <p:spPr>
          <a:xfrm>
            <a:off x="5530403" y="5153324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>
            <a:off x="5994039" y="5153323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0" name="Connettore 1 49"/>
          <p:cNvCxnSpPr/>
          <p:nvPr/>
        </p:nvCxnSpPr>
        <p:spPr>
          <a:xfrm flipH="1">
            <a:off x="7254028" y="4226047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6853709" y="4676808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flipH="1">
            <a:off x="6853709" y="467680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7251881" y="467680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>
            <a:off x="7682249" y="467680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6695942" y="5127569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/>
          <p:cNvSpPr/>
          <p:nvPr/>
        </p:nvSpPr>
        <p:spPr>
          <a:xfrm>
            <a:off x="7111285" y="5140446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vale 56"/>
          <p:cNvSpPr/>
          <p:nvPr/>
        </p:nvSpPr>
        <p:spPr>
          <a:xfrm>
            <a:off x="7574921" y="5140445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8" name="Connettore 1 57"/>
          <p:cNvCxnSpPr/>
          <p:nvPr/>
        </p:nvCxnSpPr>
        <p:spPr>
          <a:xfrm flipH="1">
            <a:off x="8666409" y="421667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8266090" y="4667440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 flipH="1">
            <a:off x="8266090" y="4667440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flipH="1">
            <a:off x="8664262" y="4667440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H="1">
            <a:off x="9094630" y="4667440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e 62"/>
          <p:cNvSpPr/>
          <p:nvPr/>
        </p:nvSpPr>
        <p:spPr>
          <a:xfrm>
            <a:off x="8108323" y="5118201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/>
          <p:cNvSpPr/>
          <p:nvPr/>
        </p:nvSpPr>
        <p:spPr>
          <a:xfrm>
            <a:off x="8523666" y="5131078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/>
          <p:cNvSpPr/>
          <p:nvPr/>
        </p:nvSpPr>
        <p:spPr>
          <a:xfrm>
            <a:off x="8987302" y="513107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Rettangolo 65"/>
          <p:cNvSpPr/>
          <p:nvPr/>
        </p:nvSpPr>
        <p:spPr>
          <a:xfrm>
            <a:off x="1339401" y="3464417"/>
            <a:ext cx="7963434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Rettangolo 66"/>
          <p:cNvSpPr/>
          <p:nvPr/>
        </p:nvSpPr>
        <p:spPr>
          <a:xfrm>
            <a:off x="4377742" y="1712890"/>
            <a:ext cx="1468194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93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Line and staff </a:t>
            </a:r>
            <a:r>
              <a:rPr lang="it-IT" b="1" dirty="0" err="1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23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166057" y="2975020"/>
            <a:ext cx="443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20254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4672885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621835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7606048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2885942" y="362074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437023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5877059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7261538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" name="Connettore 1 67"/>
          <p:cNvCxnSpPr/>
          <p:nvPr/>
        </p:nvCxnSpPr>
        <p:spPr>
          <a:xfrm>
            <a:off x="1526148" y="2724955"/>
            <a:ext cx="77723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>
            <a:off x="1526148" y="2724955"/>
            <a:ext cx="0" cy="1151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flipV="1">
            <a:off x="1526148" y="3876541"/>
            <a:ext cx="507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2033790" y="3607862"/>
            <a:ext cx="0" cy="83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2033790" y="3607862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>
            <a:off x="2033790" y="4444989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e 77"/>
          <p:cNvSpPr/>
          <p:nvPr/>
        </p:nvSpPr>
        <p:spPr>
          <a:xfrm>
            <a:off x="7946265" y="309624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/>
          <p:cNvSpPr/>
          <p:nvPr/>
        </p:nvSpPr>
        <p:spPr>
          <a:xfrm>
            <a:off x="2215166" y="421139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1" name="Connettore 1 80"/>
          <p:cNvCxnSpPr/>
          <p:nvPr/>
        </p:nvCxnSpPr>
        <p:spPr>
          <a:xfrm>
            <a:off x="9315719" y="2732099"/>
            <a:ext cx="0" cy="1151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 flipV="1">
            <a:off x="8808077" y="3887274"/>
            <a:ext cx="507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>
            <a:off x="8808077" y="3458866"/>
            <a:ext cx="0" cy="83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>
            <a:off x="8610600" y="3458866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1 84"/>
          <p:cNvCxnSpPr/>
          <p:nvPr/>
        </p:nvCxnSpPr>
        <p:spPr>
          <a:xfrm>
            <a:off x="8626701" y="4306725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e 85"/>
          <p:cNvSpPr/>
          <p:nvPr/>
        </p:nvSpPr>
        <p:spPr>
          <a:xfrm>
            <a:off x="8018707" y="4192777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Ovale 86"/>
          <p:cNvSpPr/>
          <p:nvPr/>
        </p:nvSpPr>
        <p:spPr>
          <a:xfrm>
            <a:off x="2152917" y="30744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Rettangolo 88"/>
          <p:cNvSpPr/>
          <p:nvPr/>
        </p:nvSpPr>
        <p:spPr>
          <a:xfrm>
            <a:off x="2884867" y="3464417"/>
            <a:ext cx="5061397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Rettangolo 89"/>
          <p:cNvSpPr/>
          <p:nvPr/>
        </p:nvSpPr>
        <p:spPr>
          <a:xfrm>
            <a:off x="1893194" y="2859110"/>
            <a:ext cx="1133341" cy="208637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Rettangolo 90"/>
          <p:cNvSpPr/>
          <p:nvPr/>
        </p:nvSpPr>
        <p:spPr>
          <a:xfrm>
            <a:off x="7838941" y="2951409"/>
            <a:ext cx="1133341" cy="208637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88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Structure</a:t>
            </a:r>
            <a:r>
              <a:rPr lang="it-IT" b="1" dirty="0">
                <a:solidFill>
                  <a:srgbClr val="FF0000"/>
                </a:solidFill>
              </a:rPr>
              <a:t> with connection </a:t>
            </a:r>
            <a:r>
              <a:rPr lang="it-IT" b="1" dirty="0" err="1">
                <a:solidFill>
                  <a:srgbClr val="FF0000"/>
                </a:solidFill>
              </a:rPr>
              <a:t>mechanisms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24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166057" y="2975020"/>
            <a:ext cx="443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20254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4672885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621835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7606048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2885942" y="362074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437023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5877059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7261538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 flipV="1">
            <a:off x="2730321" y="4507606"/>
            <a:ext cx="540912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flipH="1" flipV="1">
            <a:off x="2730321" y="3475150"/>
            <a:ext cx="2" cy="10324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>
            <a:off x="2730321" y="3475150"/>
            <a:ext cx="280759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flipH="1" flipV="1">
            <a:off x="5549720" y="3427560"/>
            <a:ext cx="0" cy="83179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5549720" y="4259353"/>
            <a:ext cx="14177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flipH="1" flipV="1">
            <a:off x="6967470" y="3427560"/>
            <a:ext cx="0" cy="83179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6967470" y="3417934"/>
            <a:ext cx="1137632" cy="962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 flipV="1">
            <a:off x="8105102" y="3400727"/>
            <a:ext cx="2" cy="10324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tangolo 55"/>
          <p:cNvSpPr/>
          <p:nvPr/>
        </p:nvSpPr>
        <p:spPr>
          <a:xfrm>
            <a:off x="2240924" y="3271235"/>
            <a:ext cx="6722771" cy="149394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36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Matrix </a:t>
            </a:r>
            <a:r>
              <a:rPr lang="it-IT" b="1" dirty="0" err="1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25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Hierarchical</a:t>
            </a:r>
            <a:r>
              <a:rPr lang="it-IT" dirty="0"/>
              <a:t> </a:t>
            </a:r>
            <a:r>
              <a:rPr lang="it-IT" dirty="0" err="1"/>
              <a:t>structure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Line and staff </a:t>
            </a:r>
            <a:r>
              <a:rPr lang="it-IT" dirty="0" err="1"/>
              <a:t>structure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Structure</a:t>
            </a:r>
            <a:r>
              <a:rPr lang="it-IT" dirty="0"/>
              <a:t> with connection </a:t>
            </a:r>
            <a:r>
              <a:rPr lang="it-IT" dirty="0" err="1"/>
              <a:t>mechanisms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privilege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grouping</a:t>
            </a:r>
            <a:r>
              <a:rPr lang="it-IT" dirty="0"/>
              <a:t> </a:t>
            </a:r>
            <a:r>
              <a:rPr lang="it-IT" dirty="0" err="1"/>
              <a:t>basis</a:t>
            </a:r>
            <a:r>
              <a:rPr lang="it-IT" dirty="0"/>
              <a:t> </a:t>
            </a:r>
            <a:r>
              <a:rPr lang="it-IT" dirty="0" err="1"/>
              <a:t>compared</a:t>
            </a:r>
            <a:r>
              <a:rPr lang="it-IT" dirty="0"/>
              <a:t> to </a:t>
            </a:r>
            <a:r>
              <a:rPr lang="it-IT" dirty="0" err="1"/>
              <a:t>others</a:t>
            </a:r>
            <a:r>
              <a:rPr lang="it-IT" dirty="0"/>
              <a:t>. </a:t>
            </a:r>
            <a:r>
              <a:rPr lang="it-IT" dirty="0" err="1"/>
              <a:t>Sometimes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 to combine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configurations</a:t>
            </a:r>
            <a:r>
              <a:rPr lang="it-IT" dirty="0"/>
              <a:t> (e.g. market and </a:t>
            </a:r>
            <a:r>
              <a:rPr lang="it-IT" dirty="0" err="1"/>
              <a:t>product</a:t>
            </a:r>
            <a:r>
              <a:rPr lang="it-IT" dirty="0"/>
              <a:t>, </a:t>
            </a:r>
            <a:r>
              <a:rPr lang="it-IT" dirty="0" err="1"/>
              <a:t>geopgraphical</a:t>
            </a:r>
            <a:r>
              <a:rPr lang="it-IT" dirty="0"/>
              <a:t> location and output)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dirty="0"/>
              <a:t>Matrix </a:t>
            </a:r>
            <a:r>
              <a:rPr lang="it-IT" dirty="0" err="1"/>
              <a:t>structure</a:t>
            </a:r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>
            <a:off x="3296992" y="3039414"/>
            <a:ext cx="463639" cy="412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3204694" y="4813143"/>
            <a:ext cx="463639" cy="412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4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3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Matrix </a:t>
            </a:r>
            <a:r>
              <a:rPr lang="it-IT" b="1" dirty="0" err="1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26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>
            <a:stCxn id="10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339401" y="2975020"/>
            <a:ext cx="81265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1339401" y="2975020"/>
            <a:ext cx="0" cy="1365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9465972" y="2975020"/>
            <a:ext cx="0" cy="12621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1339401" y="4353059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8628843" y="4237149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>
            <a:off x="2189409" y="3508419"/>
            <a:ext cx="1" cy="19393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8608454" y="3467636"/>
            <a:ext cx="2146" cy="19801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2189409" y="3508419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2176530" y="4106214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2189409" y="4763036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2187263" y="5447763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7791714" y="3467636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7791714" y="4106214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7791714" y="4763036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7771325" y="5447763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3013659" y="315854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3024392" y="384971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>
            <a:off x="3013658" y="453443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>
            <a:off x="3006150" y="527175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>
            <a:off x="7109133" y="315854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Ovale 43"/>
          <p:cNvSpPr/>
          <p:nvPr/>
        </p:nvSpPr>
        <p:spPr>
          <a:xfrm>
            <a:off x="7114502" y="3815365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7128450" y="448882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/>
          <p:cNvSpPr/>
          <p:nvPr/>
        </p:nvSpPr>
        <p:spPr>
          <a:xfrm>
            <a:off x="7109132" y="527175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Segnaposto contenuto 2"/>
          <p:cNvSpPr>
            <a:spLocks noGrp="1"/>
          </p:cNvSpPr>
          <p:nvPr>
            <p:ph idx="1"/>
          </p:nvPr>
        </p:nvSpPr>
        <p:spPr>
          <a:xfrm>
            <a:off x="4868213" y="1220182"/>
            <a:ext cx="7225049" cy="1638718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it-IT" dirty="0"/>
              <a:t>The </a:t>
            </a:r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uniqueness</a:t>
            </a:r>
            <a:r>
              <a:rPr lang="it-IT" dirty="0"/>
              <a:t> of </a:t>
            </a:r>
            <a:r>
              <a:rPr lang="it-IT" dirty="0" err="1"/>
              <a:t>command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satisfied</a:t>
            </a:r>
            <a:endParaRPr lang="it-IT" dirty="0"/>
          </a:p>
          <a:p>
            <a:pPr lvl="1"/>
            <a:r>
              <a:rPr lang="it-IT" dirty="0" err="1"/>
              <a:t>Formal</a:t>
            </a:r>
            <a:r>
              <a:rPr lang="it-IT" dirty="0"/>
              <a:t> authority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divided</a:t>
            </a:r>
            <a:r>
              <a:rPr lang="it-IT" dirty="0"/>
              <a:t> and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creates</a:t>
            </a:r>
            <a:r>
              <a:rPr lang="it-IT" dirty="0"/>
              <a:t> joint </a:t>
            </a:r>
            <a:r>
              <a:rPr lang="it-IT" dirty="0" err="1"/>
              <a:t>responsibilities</a:t>
            </a:r>
            <a:endParaRPr lang="it-IT" dirty="0"/>
          </a:p>
          <a:p>
            <a:pPr lvl="1"/>
            <a:r>
              <a:rPr lang="it-IT" dirty="0" err="1"/>
              <a:t>Different</a:t>
            </a:r>
            <a:r>
              <a:rPr lang="it-IT" dirty="0"/>
              <a:t> managers are </a:t>
            </a:r>
            <a:r>
              <a:rPr lang="it-IT" dirty="0" err="1"/>
              <a:t>equally</a:t>
            </a:r>
            <a:r>
              <a:rPr lang="it-IT" dirty="0"/>
              <a:t> </a:t>
            </a:r>
            <a:r>
              <a:rPr lang="it-IT" dirty="0" err="1"/>
              <a:t>responsible</a:t>
            </a:r>
            <a:r>
              <a:rPr lang="it-IT" dirty="0"/>
              <a:t> for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decision</a:t>
            </a:r>
            <a:endParaRPr lang="it-IT" dirty="0"/>
          </a:p>
          <a:p>
            <a:pPr lvl="1"/>
            <a:r>
              <a:rPr lang="it-IT" dirty="0" err="1"/>
              <a:t>Managers</a:t>
            </a:r>
            <a:r>
              <a:rPr lang="it-IT" dirty="0"/>
              <a:t> must </a:t>
            </a:r>
            <a:r>
              <a:rPr lang="it-IT" dirty="0" err="1"/>
              <a:t>manage</a:t>
            </a:r>
            <a:r>
              <a:rPr lang="it-IT" dirty="0"/>
              <a:t> </a:t>
            </a:r>
            <a:r>
              <a:rPr lang="it-IT" dirty="0" err="1"/>
              <a:t>divergencies</a:t>
            </a:r>
            <a:r>
              <a:rPr lang="it-IT" dirty="0"/>
              <a:t> by </a:t>
            </a:r>
            <a:r>
              <a:rPr lang="it-IT" dirty="0" err="1"/>
              <a:t>creating</a:t>
            </a:r>
            <a:r>
              <a:rPr lang="it-IT" dirty="0"/>
              <a:t> an </a:t>
            </a:r>
            <a:r>
              <a:rPr lang="it-IT" dirty="0" err="1"/>
              <a:t>internal</a:t>
            </a:r>
            <a:r>
              <a:rPr lang="it-IT" dirty="0"/>
              <a:t> </a:t>
            </a:r>
            <a:r>
              <a:rPr lang="it-IT" dirty="0" err="1"/>
              <a:t>equilibrium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512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</a:t>
            </a:r>
            <a:r>
              <a:rPr lang="it-IT" b="1" dirty="0" err="1">
                <a:solidFill>
                  <a:srgbClr val="FF0000"/>
                </a:solidFill>
              </a:rPr>
              <a:t>parameters</a:t>
            </a:r>
            <a:r>
              <a:rPr lang="it-IT" b="1" dirty="0">
                <a:solidFill>
                  <a:srgbClr val="FF0000"/>
                </a:solidFill>
              </a:rPr>
              <a:t> of </a:t>
            </a:r>
            <a:r>
              <a:rPr lang="it-IT" b="1" dirty="0" err="1">
                <a:solidFill>
                  <a:srgbClr val="FF0000"/>
                </a:solidFill>
              </a:rPr>
              <a:t>organizational</a:t>
            </a:r>
            <a:r>
              <a:rPr lang="it-IT" b="1" dirty="0">
                <a:solidFill>
                  <a:srgbClr val="FF0000"/>
                </a:solidFill>
              </a:rPr>
              <a:t> design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Diagramma 5"/>
          <p:cNvGraphicFramePr/>
          <p:nvPr>
            <p:extLst/>
          </p:nvPr>
        </p:nvGraphicFramePr>
        <p:xfrm>
          <a:off x="2112134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Ovale 2">
            <a:extLst>
              <a:ext uri="{FF2B5EF4-FFF2-40B4-BE49-F238E27FC236}">
                <a16:creationId xmlns:a16="http://schemas.microsoft.com/office/drawing/2014/main" id="{2EF63648-57F3-4DE6-A4F1-C8452A63E114}"/>
              </a:ext>
            </a:extLst>
          </p:cNvPr>
          <p:cNvSpPr/>
          <p:nvPr/>
        </p:nvSpPr>
        <p:spPr>
          <a:xfrm>
            <a:off x="4167629" y="2548737"/>
            <a:ext cx="4017010" cy="124368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62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Introduction</a:t>
            </a:r>
            <a:r>
              <a:rPr lang="it-IT" b="1" dirty="0">
                <a:solidFill>
                  <a:srgbClr val="FF0000"/>
                </a:solidFill>
              </a:rPr>
              <a:t> (1/2)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69270"/>
            <a:ext cx="10515600" cy="659998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err="1"/>
              <a:t>Lateral</a:t>
            </a:r>
            <a:r>
              <a:rPr lang="it-IT" dirty="0"/>
              <a:t> </a:t>
            </a:r>
            <a:r>
              <a:rPr lang="it-IT" dirty="0" err="1"/>
              <a:t>links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4301544" y="2767094"/>
            <a:ext cx="695460" cy="927279"/>
          </a:xfrm>
          <a:prstGeom prst="downArrow">
            <a:avLst/>
          </a:prstGeom>
          <a:scene3d>
            <a:camera prst="orthographicFront">
              <a:rot lat="0" lon="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7245291" y="2767094"/>
            <a:ext cx="695460" cy="927279"/>
          </a:xfrm>
          <a:prstGeom prst="downArrow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1955409" y="3765839"/>
            <a:ext cx="337624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/>
              <a:t>Planning and control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7106876" y="3694373"/>
            <a:ext cx="397846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/>
              <a:t>Connection </a:t>
            </a:r>
            <a:r>
              <a:rPr lang="it-IT" dirty="0" err="1"/>
              <a:t>mechanisms</a:t>
            </a: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4" name="Freccia in giù 13"/>
          <p:cNvSpPr/>
          <p:nvPr/>
        </p:nvSpPr>
        <p:spPr>
          <a:xfrm>
            <a:off x="3334043" y="4354371"/>
            <a:ext cx="422031" cy="344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1856935" y="5032409"/>
            <a:ext cx="337624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2400" dirty="0"/>
              <a:t>Output </a:t>
            </a:r>
            <a:r>
              <a:rPr lang="it-IT" sz="2400" dirty="0" err="1"/>
              <a:t>standardization</a:t>
            </a:r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</p:txBody>
      </p:sp>
      <p:sp>
        <p:nvSpPr>
          <p:cNvPr id="16" name="Segnaposto contenuto 2"/>
          <p:cNvSpPr txBox="1">
            <a:spLocks/>
          </p:cNvSpPr>
          <p:nvPr/>
        </p:nvSpPr>
        <p:spPr>
          <a:xfrm>
            <a:off x="7245291" y="5019285"/>
            <a:ext cx="337624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2400" dirty="0" err="1"/>
              <a:t>Mutual</a:t>
            </a:r>
            <a:r>
              <a:rPr lang="it-IT" sz="2400" dirty="0"/>
              <a:t> </a:t>
            </a:r>
            <a:r>
              <a:rPr lang="it-IT" sz="2400" dirty="0" err="1"/>
              <a:t>adjustment</a:t>
            </a:r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</p:txBody>
      </p:sp>
      <p:sp>
        <p:nvSpPr>
          <p:cNvPr id="17" name="Freccia in giù 16"/>
          <p:cNvSpPr/>
          <p:nvPr/>
        </p:nvSpPr>
        <p:spPr>
          <a:xfrm>
            <a:off x="8722398" y="4472013"/>
            <a:ext cx="422031" cy="344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8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5" grpId="0"/>
      <p:bldP spid="1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PLANNING AND CONTROL SYSTEM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3431707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Planning…..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Planning</a:t>
            </a:r>
          </a:p>
          <a:p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specification</a:t>
            </a:r>
            <a:r>
              <a:rPr lang="it-IT" dirty="0"/>
              <a:t> of an output </a:t>
            </a:r>
            <a:r>
              <a:rPr lang="it-IT" dirty="0" err="1"/>
              <a:t>at</a:t>
            </a:r>
            <a:r>
              <a:rPr lang="it-IT" dirty="0"/>
              <a:t> t + 1</a:t>
            </a:r>
          </a:p>
          <a:p>
            <a:r>
              <a:rPr lang="it-IT" dirty="0"/>
              <a:t>The output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specified</a:t>
            </a:r>
            <a:r>
              <a:rPr lang="it-IT" dirty="0"/>
              <a:t> in </a:t>
            </a:r>
            <a:r>
              <a:rPr lang="it-IT" dirty="0" err="1"/>
              <a:t>terms</a:t>
            </a:r>
            <a:r>
              <a:rPr lang="it-IT" dirty="0"/>
              <a:t> of: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Quantity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Quality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Cost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Time</a:t>
            </a:r>
          </a:p>
          <a:p>
            <a:r>
              <a:rPr lang="it-IT" dirty="0" err="1"/>
              <a:t>Examples</a:t>
            </a:r>
            <a:r>
              <a:rPr lang="it-IT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Budget, </a:t>
            </a:r>
            <a:r>
              <a:rPr lang="it-IT" dirty="0" err="1"/>
              <a:t>program</a:t>
            </a:r>
            <a:r>
              <a:rPr lang="it-IT" dirty="0"/>
              <a:t>, </a:t>
            </a:r>
            <a:r>
              <a:rPr lang="it-IT" dirty="0" err="1"/>
              <a:t>objectives</a:t>
            </a:r>
            <a:r>
              <a:rPr lang="it-IT" dirty="0"/>
              <a:t>, </a:t>
            </a:r>
            <a:r>
              <a:rPr lang="it-IT" dirty="0" err="1"/>
              <a:t>operational</a:t>
            </a:r>
            <a:r>
              <a:rPr lang="it-IT" dirty="0"/>
              <a:t> </a:t>
            </a:r>
            <a:r>
              <a:rPr lang="it-IT" dirty="0" err="1"/>
              <a:t>plan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877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….. And control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Control</a:t>
            </a:r>
          </a:p>
          <a:p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evaluation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the </a:t>
            </a:r>
            <a:r>
              <a:rPr lang="it-IT" dirty="0" err="1"/>
              <a:t>objective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achieved</a:t>
            </a:r>
            <a:endParaRPr lang="it-IT" dirty="0"/>
          </a:p>
          <a:p>
            <a:r>
              <a:rPr lang="it-IT" dirty="0"/>
              <a:t>The output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evaluated</a:t>
            </a:r>
            <a:r>
              <a:rPr lang="it-IT" dirty="0"/>
              <a:t> in </a:t>
            </a:r>
            <a:r>
              <a:rPr lang="it-IT" dirty="0" err="1"/>
              <a:t>terms</a:t>
            </a:r>
            <a:r>
              <a:rPr lang="it-IT" dirty="0"/>
              <a:t> of: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Quantity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Quality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Cost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Time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746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Planning and control (1/2)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 of planning and control:</a:t>
            </a:r>
          </a:p>
          <a:p>
            <a:r>
              <a:rPr lang="it-IT" dirty="0"/>
              <a:t>Performance </a:t>
            </a:r>
            <a:r>
              <a:rPr lang="it-IT" dirty="0" err="1"/>
              <a:t>evaluation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/>
              <a:t>Ex-post </a:t>
            </a:r>
            <a:r>
              <a:rPr lang="it-IT" sz="2800" dirty="0" err="1"/>
              <a:t>results</a:t>
            </a:r>
            <a:r>
              <a:rPr lang="it-IT" sz="2800" dirty="0"/>
              <a:t>’ </a:t>
            </a:r>
            <a:r>
              <a:rPr lang="it-IT" sz="2800" dirty="0" err="1"/>
              <a:t>evaluation</a:t>
            </a:r>
            <a:endParaRPr lang="it-IT" sz="2800" dirty="0"/>
          </a:p>
          <a:p>
            <a:pPr marL="457200" lvl="1" indent="0">
              <a:buNone/>
            </a:pPr>
            <a:endParaRPr lang="it-IT" sz="2800" dirty="0"/>
          </a:p>
          <a:p>
            <a:pPr marL="457200" lvl="1" indent="0">
              <a:buNone/>
            </a:pPr>
            <a:endParaRPr lang="it-IT" sz="2800" dirty="0"/>
          </a:p>
          <a:p>
            <a:pPr marL="457200" lvl="1" indent="0">
              <a:buNone/>
            </a:pPr>
            <a:endParaRPr lang="it-IT" sz="2800" dirty="0"/>
          </a:p>
          <a:p>
            <a:r>
              <a:rPr lang="it-IT" dirty="0"/>
              <a:t>Action planning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/>
              <a:t>Action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defined</a:t>
            </a:r>
            <a:r>
              <a:rPr lang="it-IT" sz="2800" dirty="0"/>
              <a:t> </a:t>
            </a:r>
            <a:r>
              <a:rPr lang="it-IT" sz="2800" dirty="0" err="1"/>
              <a:t>before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055813"/>
            <a:ext cx="2919984" cy="3962400"/>
          </a:xfrm>
          <a:prstGeom prst="rect">
            <a:avLst/>
          </a:prstGeom>
        </p:spPr>
      </p:pic>
      <p:sp>
        <p:nvSpPr>
          <p:cNvPr id="8" name="Fumetto 3 7"/>
          <p:cNvSpPr/>
          <p:nvPr/>
        </p:nvSpPr>
        <p:spPr>
          <a:xfrm>
            <a:off x="6246253" y="2257069"/>
            <a:ext cx="2871989" cy="1300766"/>
          </a:xfrm>
          <a:prstGeom prst="wedgeEllipseCallout">
            <a:avLst>
              <a:gd name="adj1" fmla="val 82754"/>
              <a:gd name="adj2" fmla="val 1200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</a:rPr>
              <a:t>Profit rate </a:t>
            </a:r>
            <a:r>
              <a:rPr lang="it-IT" sz="2000" i="1" dirty="0" err="1">
                <a:solidFill>
                  <a:schemeClr val="tx1"/>
                </a:solidFill>
              </a:rPr>
              <a:t>should</a:t>
            </a:r>
            <a:r>
              <a:rPr lang="it-IT" sz="2000" i="1" dirty="0">
                <a:solidFill>
                  <a:schemeClr val="tx1"/>
                </a:solidFill>
              </a:rPr>
              <a:t> be </a:t>
            </a:r>
            <a:r>
              <a:rPr lang="it-IT" sz="2000" i="1" dirty="0" err="1">
                <a:solidFill>
                  <a:schemeClr val="tx1"/>
                </a:solidFill>
              </a:rPr>
              <a:t>improved</a:t>
            </a:r>
            <a:r>
              <a:rPr lang="it-IT" sz="2000" i="1" dirty="0">
                <a:solidFill>
                  <a:schemeClr val="tx1"/>
                </a:solidFill>
              </a:rPr>
              <a:t> from 7% to 10%</a:t>
            </a:r>
          </a:p>
        </p:txBody>
      </p:sp>
      <p:sp>
        <p:nvSpPr>
          <p:cNvPr id="9" name="Fumetto 3 8"/>
          <p:cNvSpPr/>
          <p:nvPr/>
        </p:nvSpPr>
        <p:spPr>
          <a:xfrm>
            <a:off x="5992432" y="3682994"/>
            <a:ext cx="2871989" cy="1300766"/>
          </a:xfrm>
          <a:prstGeom prst="wedgeEllipseCallout">
            <a:avLst>
              <a:gd name="adj1" fmla="val 91723"/>
              <a:gd name="adj2" fmla="val -9393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</a:rPr>
              <a:t>Manolo </a:t>
            </a:r>
            <a:r>
              <a:rPr lang="it-IT" sz="2000" i="1" dirty="0" err="1">
                <a:solidFill>
                  <a:schemeClr val="tx1"/>
                </a:solidFill>
              </a:rPr>
              <a:t>Blahnik</a:t>
            </a:r>
            <a:r>
              <a:rPr lang="it-IT" sz="2000" i="1" dirty="0">
                <a:solidFill>
                  <a:schemeClr val="tx1"/>
                </a:solidFill>
              </a:rPr>
              <a:t> Green </a:t>
            </a:r>
            <a:r>
              <a:rPr lang="it-IT" sz="2000" i="1" dirty="0" err="1">
                <a:solidFill>
                  <a:schemeClr val="tx1"/>
                </a:solidFill>
              </a:rPr>
              <a:t>has</a:t>
            </a:r>
            <a:r>
              <a:rPr lang="it-IT" sz="2000" i="1" dirty="0">
                <a:solidFill>
                  <a:schemeClr val="tx1"/>
                </a:solidFill>
              </a:rPr>
              <a:t> to be be </a:t>
            </a:r>
            <a:r>
              <a:rPr lang="it-IT" sz="2000" i="1" dirty="0" err="1">
                <a:solidFill>
                  <a:schemeClr val="tx1"/>
                </a:solidFill>
              </a:rPr>
              <a:t>sold</a:t>
            </a:r>
            <a:r>
              <a:rPr lang="it-IT" sz="2000" i="1" dirty="0">
                <a:solidFill>
                  <a:schemeClr val="tx1"/>
                </a:solidFill>
              </a:rPr>
              <a:t> to </a:t>
            </a:r>
            <a:r>
              <a:rPr lang="it-IT" sz="2000" i="1" dirty="0" err="1">
                <a:solidFill>
                  <a:schemeClr val="tx1"/>
                </a:solidFill>
              </a:rPr>
              <a:t>young</a:t>
            </a:r>
            <a:r>
              <a:rPr lang="it-IT" sz="2000" i="1" dirty="0">
                <a:solidFill>
                  <a:schemeClr val="tx1"/>
                </a:solidFill>
              </a:rPr>
              <a:t> and </a:t>
            </a:r>
            <a:r>
              <a:rPr lang="it-IT" sz="2000" i="1" dirty="0" err="1">
                <a:solidFill>
                  <a:schemeClr val="tx1"/>
                </a:solidFill>
              </a:rPr>
              <a:t>old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i="1" dirty="0" err="1">
                <a:solidFill>
                  <a:schemeClr val="tx1"/>
                </a:solidFill>
              </a:rPr>
              <a:t>women</a:t>
            </a:r>
            <a:endParaRPr lang="it-IT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6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Planning and control (2/2)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4237149" y="1532586"/>
            <a:ext cx="2150772" cy="121061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ACTION PLANNING</a:t>
            </a:r>
          </a:p>
        </p:txBody>
      </p:sp>
      <p:sp>
        <p:nvSpPr>
          <p:cNvPr id="9" name="Rettangolo 8"/>
          <p:cNvSpPr/>
          <p:nvPr/>
        </p:nvSpPr>
        <p:spPr>
          <a:xfrm>
            <a:off x="528034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DECISION 1</a:t>
            </a: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1236371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94227" y="392579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ACTION  1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976908" y="311555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DECISION 2</a:t>
            </a:r>
          </a:p>
        </p:txBody>
      </p:sp>
      <p:cxnSp>
        <p:nvCxnSpPr>
          <p:cNvPr id="14" name="Connettore 2 13"/>
          <p:cNvCxnSpPr/>
          <p:nvPr/>
        </p:nvCxnSpPr>
        <p:spPr>
          <a:xfrm flipH="1">
            <a:off x="2685245" y="3674659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1960807" y="3896650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ACTION  2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3471661" y="311555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DECISION 3</a:t>
            </a:r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4158266" y="3674659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3501845" y="3911223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ACTION  3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5197430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DECISION 4</a:t>
            </a:r>
          </a:p>
        </p:txBody>
      </p:sp>
      <p:cxnSp>
        <p:nvCxnSpPr>
          <p:cNvPr id="23" name="Connettore 2 22"/>
          <p:cNvCxnSpPr/>
          <p:nvPr/>
        </p:nvCxnSpPr>
        <p:spPr>
          <a:xfrm flipH="1">
            <a:off x="5905767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6668839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DECISION 5</a:t>
            </a:r>
          </a:p>
        </p:txBody>
      </p:sp>
      <p:cxnSp>
        <p:nvCxnSpPr>
          <p:cNvPr id="26" name="Connettore 2 25"/>
          <p:cNvCxnSpPr/>
          <p:nvPr/>
        </p:nvCxnSpPr>
        <p:spPr>
          <a:xfrm flipH="1">
            <a:off x="7377176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6624565" y="392579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ACTION  5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8345505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DECISION 6</a:t>
            </a:r>
          </a:p>
        </p:txBody>
      </p:sp>
      <p:cxnSp>
        <p:nvCxnSpPr>
          <p:cNvPr id="29" name="Connettore 2 28"/>
          <p:cNvCxnSpPr/>
          <p:nvPr/>
        </p:nvCxnSpPr>
        <p:spPr>
          <a:xfrm flipH="1">
            <a:off x="9053842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29"/>
          <p:cNvSpPr/>
          <p:nvPr/>
        </p:nvSpPr>
        <p:spPr>
          <a:xfrm>
            <a:off x="8301231" y="392579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ACTION  6</a:t>
            </a:r>
          </a:p>
        </p:txBody>
      </p:sp>
      <p:sp>
        <p:nvSpPr>
          <p:cNvPr id="34" name="Rettangolo 33"/>
          <p:cNvSpPr/>
          <p:nvPr/>
        </p:nvSpPr>
        <p:spPr>
          <a:xfrm>
            <a:off x="10132443" y="3185826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DECISION n</a:t>
            </a:r>
          </a:p>
        </p:txBody>
      </p:sp>
      <p:cxnSp>
        <p:nvCxnSpPr>
          <p:cNvPr id="35" name="Connettore 2 34"/>
          <p:cNvCxnSpPr/>
          <p:nvPr/>
        </p:nvCxnSpPr>
        <p:spPr>
          <a:xfrm flipH="1">
            <a:off x="10840780" y="3744928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tangolo 35"/>
          <p:cNvSpPr/>
          <p:nvPr/>
        </p:nvSpPr>
        <p:spPr>
          <a:xfrm>
            <a:off x="10088169" y="3969178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ACTION  n</a:t>
            </a:r>
          </a:p>
        </p:txBody>
      </p:sp>
      <p:cxnSp>
        <p:nvCxnSpPr>
          <p:cNvPr id="40" name="Connettore 1 39"/>
          <p:cNvCxnSpPr/>
          <p:nvPr/>
        </p:nvCxnSpPr>
        <p:spPr>
          <a:xfrm flipV="1">
            <a:off x="697523" y="4797083"/>
            <a:ext cx="10823917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V="1">
            <a:off x="697523" y="4385166"/>
            <a:ext cx="0" cy="4360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flipV="1">
            <a:off x="11541369" y="4364571"/>
            <a:ext cx="0" cy="4360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tangolo 43"/>
          <p:cNvSpPr/>
          <p:nvPr/>
        </p:nvSpPr>
        <p:spPr>
          <a:xfrm>
            <a:off x="5178509" y="3932503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ACTION  4</a:t>
            </a:r>
          </a:p>
        </p:txBody>
      </p:sp>
      <p:sp>
        <p:nvSpPr>
          <p:cNvPr id="45" name="Ovale 44"/>
          <p:cNvSpPr/>
          <p:nvPr/>
        </p:nvSpPr>
        <p:spPr>
          <a:xfrm>
            <a:off x="4333335" y="5328297"/>
            <a:ext cx="2335504" cy="139317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PERFORMANCE CONTROL</a:t>
            </a:r>
          </a:p>
        </p:txBody>
      </p:sp>
      <p:cxnSp>
        <p:nvCxnSpPr>
          <p:cNvPr id="47" name="Connettore 2 46"/>
          <p:cNvCxnSpPr>
            <a:endCxn id="45" idx="0"/>
          </p:cNvCxnSpPr>
          <p:nvPr/>
        </p:nvCxnSpPr>
        <p:spPr>
          <a:xfrm>
            <a:off x="5434885" y="4821264"/>
            <a:ext cx="0" cy="50703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>
            <a:off x="2871989" y="2421228"/>
            <a:ext cx="1461346" cy="56667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/>
          <p:cNvSpPr/>
          <p:nvPr/>
        </p:nvSpPr>
        <p:spPr>
          <a:xfrm>
            <a:off x="2128633" y="3010164"/>
            <a:ext cx="1529366" cy="75736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6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5" grpId="0" animBg="1"/>
      <p:bldP spid="5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972</Words>
  <Application>Microsoft Office PowerPoint</Application>
  <PresentationFormat>Widescreen</PresentationFormat>
  <Paragraphs>232</Paragraphs>
  <Slides>26</Slides>
  <Notes>23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Wingdings</vt:lpstr>
      <vt:lpstr>Tema di Office</vt:lpstr>
      <vt:lpstr>LATERAL LINKS</vt:lpstr>
      <vt:lpstr>Agenda</vt:lpstr>
      <vt:lpstr>The parameters of organizational design</vt:lpstr>
      <vt:lpstr>Introduction (1/2)</vt:lpstr>
      <vt:lpstr>PLANNING AND CONTROL SYSTEM</vt:lpstr>
      <vt:lpstr>Planning…..</vt:lpstr>
      <vt:lpstr>….. And control</vt:lpstr>
      <vt:lpstr>Planning and control (1/2)</vt:lpstr>
      <vt:lpstr>Planning and control (2/2)</vt:lpstr>
      <vt:lpstr>Performance control (1/2)</vt:lpstr>
      <vt:lpstr>Performance control (1/2)</vt:lpstr>
      <vt:lpstr>Performance control: finalities</vt:lpstr>
      <vt:lpstr>Actions planning (1/2)</vt:lpstr>
      <vt:lpstr>Actions planning (2/2)</vt:lpstr>
      <vt:lpstr>Performance control and action planning</vt:lpstr>
      <vt:lpstr>CONNECTION MECHANISMS</vt:lpstr>
      <vt:lpstr>Connection mechanisms</vt:lpstr>
      <vt:lpstr>Liason positions</vt:lpstr>
      <vt:lpstr>Task forces and commitees</vt:lpstr>
      <vt:lpstr>Integration managers</vt:lpstr>
      <vt:lpstr>Matrix structure</vt:lpstr>
      <vt:lpstr>Hierarchical structure</vt:lpstr>
      <vt:lpstr>Line and staff structure</vt:lpstr>
      <vt:lpstr>Structure with connection mechanisms</vt:lpstr>
      <vt:lpstr>Matrix structure</vt:lpstr>
      <vt:lpstr>Matrix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 Dal Molin</cp:lastModifiedBy>
  <cp:revision>157</cp:revision>
  <dcterms:created xsi:type="dcterms:W3CDTF">2016-01-08T15:46:19Z</dcterms:created>
  <dcterms:modified xsi:type="dcterms:W3CDTF">2019-05-07T07:58:56Z</dcterms:modified>
</cp:coreProperties>
</file>