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61" r:id="rId3"/>
    <p:sldId id="261" r:id="rId4"/>
    <p:sldId id="262" r:id="rId5"/>
    <p:sldId id="346" r:id="rId6"/>
    <p:sldId id="347" r:id="rId7"/>
    <p:sldId id="348" r:id="rId8"/>
    <p:sldId id="349" r:id="rId9"/>
    <p:sldId id="350" r:id="rId10"/>
    <p:sldId id="309" r:id="rId11"/>
    <p:sldId id="317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16A0E-9699-4F27-8199-03F3DC0A21B3}" type="doc">
      <dgm:prSet loTypeId="urn:microsoft.com/office/officeart/2005/8/layout/venn2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DE2170F-9014-48DD-AAF3-9C9735568D41}">
      <dgm:prSet phldrT="[Testo]" custT="1"/>
      <dgm:spPr/>
      <dgm:t>
        <a:bodyPr/>
        <a:lstStyle/>
        <a:p>
          <a:r>
            <a:rPr lang="it-IT" sz="2000" dirty="0" err="1">
              <a:solidFill>
                <a:schemeClr val="tx1"/>
              </a:solidFill>
            </a:rPr>
            <a:t>Decision-making</a:t>
          </a:r>
          <a:r>
            <a:rPr lang="it-IT" sz="2000" dirty="0">
              <a:solidFill>
                <a:schemeClr val="tx1"/>
              </a:solidFill>
            </a:rPr>
            <a:t> </a:t>
          </a:r>
          <a:r>
            <a:rPr lang="it-IT" sz="2000" dirty="0" err="1">
              <a:solidFill>
                <a:schemeClr val="tx1"/>
              </a:solidFill>
            </a:rPr>
            <a:t>system</a:t>
          </a:r>
          <a:endParaRPr lang="it-IT" sz="2000" dirty="0">
            <a:solidFill>
              <a:schemeClr val="tx1"/>
            </a:solidFill>
          </a:endParaRPr>
        </a:p>
      </dgm:t>
    </dgm:pt>
    <dgm:pt modelId="{C6BA982D-674D-4EFC-A4BF-662843C0F5B4}" type="parTrans" cxnId="{1CE7C9CA-3DC2-4845-830E-A1DA3A3AA424}">
      <dgm:prSet/>
      <dgm:spPr/>
      <dgm:t>
        <a:bodyPr/>
        <a:lstStyle/>
        <a:p>
          <a:endParaRPr lang="it-IT"/>
        </a:p>
      </dgm:t>
    </dgm:pt>
    <dgm:pt modelId="{494A45EF-3807-485E-A21C-FB16E142BE1F}" type="sibTrans" cxnId="{1CE7C9CA-3DC2-4845-830E-A1DA3A3AA424}">
      <dgm:prSet/>
      <dgm:spPr/>
      <dgm:t>
        <a:bodyPr/>
        <a:lstStyle/>
        <a:p>
          <a:endParaRPr lang="it-IT"/>
        </a:p>
      </dgm:t>
    </dgm:pt>
    <dgm:pt modelId="{75DDDC05-B0F2-4FE2-B821-EA9F44C3CB00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Side-</a:t>
          </a:r>
          <a:r>
            <a:rPr lang="it-IT" sz="2000" dirty="0" err="1">
              <a:solidFill>
                <a:schemeClr val="tx1"/>
              </a:solidFill>
            </a:rPr>
            <a:t>markers</a:t>
          </a:r>
          <a:r>
            <a:rPr lang="it-IT" sz="2000" dirty="0">
              <a:solidFill>
                <a:schemeClr val="tx1"/>
              </a:solidFill>
            </a:rPr>
            <a:t> connection</a:t>
          </a:r>
        </a:p>
      </dgm:t>
    </dgm:pt>
    <dgm:pt modelId="{5CE20BF8-29F6-4DFD-9897-92F8F6F21EF2}" type="parTrans" cxnId="{3FD93E69-29D6-461C-A746-44DF203604B6}">
      <dgm:prSet/>
      <dgm:spPr/>
      <dgm:t>
        <a:bodyPr/>
        <a:lstStyle/>
        <a:p>
          <a:endParaRPr lang="it-IT"/>
        </a:p>
      </dgm:t>
    </dgm:pt>
    <dgm:pt modelId="{7908EB74-A2DD-44C2-8F26-5F9A02FB421E}" type="sibTrans" cxnId="{3FD93E69-29D6-461C-A746-44DF203604B6}">
      <dgm:prSet/>
      <dgm:spPr/>
      <dgm:t>
        <a:bodyPr/>
        <a:lstStyle/>
        <a:p>
          <a:endParaRPr lang="it-IT"/>
        </a:p>
      </dgm:t>
    </dgm:pt>
    <dgm:pt modelId="{C67A47D0-67E9-4430-9111-508014C441F3}">
      <dgm:prSet phldrT="[Testo]" custT="1"/>
      <dgm:spPr/>
      <dgm:t>
        <a:bodyPr/>
        <a:lstStyle/>
        <a:p>
          <a:r>
            <a:rPr lang="it-IT" sz="2000" dirty="0">
              <a:solidFill>
                <a:schemeClr val="tx1"/>
              </a:solidFill>
            </a:rPr>
            <a:t>Macro-</a:t>
          </a:r>
          <a:r>
            <a:rPr lang="it-IT" sz="2000" dirty="0" err="1">
              <a:solidFill>
                <a:schemeClr val="tx1"/>
              </a:solidFill>
            </a:rPr>
            <a:t>structure</a:t>
          </a:r>
          <a:endParaRPr lang="it-IT" sz="2000" dirty="0">
            <a:solidFill>
              <a:schemeClr val="tx1"/>
            </a:solidFill>
          </a:endParaRPr>
        </a:p>
      </dgm:t>
    </dgm:pt>
    <dgm:pt modelId="{493D0843-3B3A-4E95-AE5D-16A785CEF2B2}" type="parTrans" cxnId="{781CC8F4-5390-400D-B755-6F875C548672}">
      <dgm:prSet/>
      <dgm:spPr/>
      <dgm:t>
        <a:bodyPr/>
        <a:lstStyle/>
        <a:p>
          <a:endParaRPr lang="it-IT"/>
        </a:p>
      </dgm:t>
    </dgm:pt>
    <dgm:pt modelId="{DDB4DD94-9937-4BC9-9629-D8EAB3799ABF}" type="sibTrans" cxnId="{781CC8F4-5390-400D-B755-6F875C548672}">
      <dgm:prSet/>
      <dgm:spPr/>
      <dgm:t>
        <a:bodyPr/>
        <a:lstStyle/>
        <a:p>
          <a:endParaRPr lang="it-IT"/>
        </a:p>
      </dgm:t>
    </dgm:pt>
    <dgm:pt modelId="{28AB0436-936B-4FBE-87DA-9459FBA0A279}">
      <dgm:prSet phldrT="[Testo]" custT="1"/>
      <dgm:spPr/>
      <dgm:t>
        <a:bodyPr/>
        <a:lstStyle/>
        <a:p>
          <a:r>
            <a:rPr lang="it-IT" sz="2000" dirty="0" err="1">
              <a:solidFill>
                <a:schemeClr val="tx1"/>
              </a:solidFill>
            </a:rPr>
            <a:t>Individual</a:t>
          </a:r>
          <a:r>
            <a:rPr lang="it-IT" sz="2000" dirty="0">
              <a:solidFill>
                <a:schemeClr val="tx1"/>
              </a:solidFill>
            </a:rPr>
            <a:t> position</a:t>
          </a:r>
        </a:p>
      </dgm:t>
    </dgm:pt>
    <dgm:pt modelId="{02386A07-7CBE-46BE-BAB0-63BD715173C1}" type="parTrans" cxnId="{FDE4A1A6-C6A1-4BA6-A3E6-EBC9BC7699FF}">
      <dgm:prSet/>
      <dgm:spPr/>
      <dgm:t>
        <a:bodyPr/>
        <a:lstStyle/>
        <a:p>
          <a:endParaRPr lang="it-IT"/>
        </a:p>
      </dgm:t>
    </dgm:pt>
    <dgm:pt modelId="{6983A3B1-BC28-4356-B777-5B6FB77C2304}" type="sibTrans" cxnId="{FDE4A1A6-C6A1-4BA6-A3E6-EBC9BC7699FF}">
      <dgm:prSet/>
      <dgm:spPr/>
      <dgm:t>
        <a:bodyPr/>
        <a:lstStyle/>
        <a:p>
          <a:endParaRPr lang="it-IT"/>
        </a:p>
      </dgm:t>
    </dgm:pt>
    <dgm:pt modelId="{3E8AFA01-9FDF-4C61-8416-4309A82A1BD6}" type="pres">
      <dgm:prSet presAssocID="{41216A0E-9699-4F27-8199-03F3DC0A21B3}" presName="Name0" presStyleCnt="0">
        <dgm:presLayoutVars>
          <dgm:chMax val="7"/>
          <dgm:resizeHandles val="exact"/>
        </dgm:presLayoutVars>
      </dgm:prSet>
      <dgm:spPr/>
    </dgm:pt>
    <dgm:pt modelId="{574697C9-07B4-424F-9978-879CDE7355A6}" type="pres">
      <dgm:prSet presAssocID="{41216A0E-9699-4F27-8199-03F3DC0A21B3}" presName="comp1" presStyleCnt="0"/>
      <dgm:spPr/>
    </dgm:pt>
    <dgm:pt modelId="{99AF7275-C10A-4DC1-9A50-F9F5FE77FE9B}" type="pres">
      <dgm:prSet presAssocID="{41216A0E-9699-4F27-8199-03F3DC0A21B3}" presName="circle1" presStyleLbl="node1" presStyleIdx="0" presStyleCnt="4"/>
      <dgm:spPr/>
    </dgm:pt>
    <dgm:pt modelId="{4E6CB04C-6B91-4525-A9AA-A9B8B9DC4645}" type="pres">
      <dgm:prSet presAssocID="{41216A0E-9699-4F27-8199-03F3DC0A21B3}" presName="c1text" presStyleLbl="node1" presStyleIdx="0" presStyleCnt="4">
        <dgm:presLayoutVars>
          <dgm:bulletEnabled val="1"/>
        </dgm:presLayoutVars>
      </dgm:prSet>
      <dgm:spPr/>
    </dgm:pt>
    <dgm:pt modelId="{1799A6B3-264E-4438-8E4D-B1AA05284688}" type="pres">
      <dgm:prSet presAssocID="{41216A0E-9699-4F27-8199-03F3DC0A21B3}" presName="comp2" presStyleCnt="0"/>
      <dgm:spPr/>
    </dgm:pt>
    <dgm:pt modelId="{3E87E464-2414-415F-A3E5-A9EE9440867A}" type="pres">
      <dgm:prSet presAssocID="{41216A0E-9699-4F27-8199-03F3DC0A21B3}" presName="circle2" presStyleLbl="node1" presStyleIdx="1" presStyleCnt="4"/>
      <dgm:spPr/>
    </dgm:pt>
    <dgm:pt modelId="{84A85911-2F99-44BB-BEA6-5CAFD3181E72}" type="pres">
      <dgm:prSet presAssocID="{41216A0E-9699-4F27-8199-03F3DC0A21B3}" presName="c2text" presStyleLbl="node1" presStyleIdx="1" presStyleCnt="4">
        <dgm:presLayoutVars>
          <dgm:bulletEnabled val="1"/>
        </dgm:presLayoutVars>
      </dgm:prSet>
      <dgm:spPr/>
    </dgm:pt>
    <dgm:pt modelId="{694D8A9D-19E9-444B-8E4A-A4ED0A91B72A}" type="pres">
      <dgm:prSet presAssocID="{41216A0E-9699-4F27-8199-03F3DC0A21B3}" presName="comp3" presStyleCnt="0"/>
      <dgm:spPr/>
    </dgm:pt>
    <dgm:pt modelId="{74452B45-05B7-4929-A856-8CEB580E9255}" type="pres">
      <dgm:prSet presAssocID="{41216A0E-9699-4F27-8199-03F3DC0A21B3}" presName="circle3" presStyleLbl="node1" presStyleIdx="2" presStyleCnt="4" custLinFactNeighborX="-271" custLinFactNeighborY="-2344"/>
      <dgm:spPr/>
    </dgm:pt>
    <dgm:pt modelId="{E41322AB-D5D3-4478-B477-983D8F231096}" type="pres">
      <dgm:prSet presAssocID="{41216A0E-9699-4F27-8199-03F3DC0A21B3}" presName="c3text" presStyleLbl="node1" presStyleIdx="2" presStyleCnt="4">
        <dgm:presLayoutVars>
          <dgm:bulletEnabled val="1"/>
        </dgm:presLayoutVars>
      </dgm:prSet>
      <dgm:spPr/>
    </dgm:pt>
    <dgm:pt modelId="{59E35E66-F294-4489-9F8A-14F3FCD41B65}" type="pres">
      <dgm:prSet presAssocID="{41216A0E-9699-4F27-8199-03F3DC0A21B3}" presName="comp4" presStyleCnt="0"/>
      <dgm:spPr/>
    </dgm:pt>
    <dgm:pt modelId="{1EF00A91-A44E-4DD6-9D15-D6E4AF41AEE3}" type="pres">
      <dgm:prSet presAssocID="{41216A0E-9699-4F27-8199-03F3DC0A21B3}" presName="circle4" presStyleLbl="node1" presStyleIdx="3" presStyleCnt="4"/>
      <dgm:spPr/>
    </dgm:pt>
    <dgm:pt modelId="{07C5131D-6E66-44D1-A161-72148F6C4ABB}" type="pres">
      <dgm:prSet presAssocID="{41216A0E-9699-4F27-8199-03F3DC0A21B3}" presName="c4text" presStyleLbl="node1" presStyleIdx="3" presStyleCnt="4">
        <dgm:presLayoutVars>
          <dgm:bulletEnabled val="1"/>
        </dgm:presLayoutVars>
      </dgm:prSet>
      <dgm:spPr/>
    </dgm:pt>
  </dgm:ptLst>
  <dgm:cxnLst>
    <dgm:cxn modelId="{BC9D2311-B7C2-4022-837D-311698CF65E0}" type="presOf" srcId="{28AB0436-936B-4FBE-87DA-9459FBA0A279}" destId="{07C5131D-6E66-44D1-A161-72148F6C4ABB}" srcOrd="1" destOrd="0" presId="urn:microsoft.com/office/officeart/2005/8/layout/venn2"/>
    <dgm:cxn modelId="{331D9E26-43D4-4C4C-A1C9-86CB6ABD99F8}" type="presOf" srcId="{C67A47D0-67E9-4430-9111-508014C441F3}" destId="{E41322AB-D5D3-4478-B477-983D8F231096}" srcOrd="1" destOrd="0" presId="urn:microsoft.com/office/officeart/2005/8/layout/venn2"/>
    <dgm:cxn modelId="{A6FD115B-5B15-45AF-9A58-D9B8CA916ED1}" type="presOf" srcId="{28AB0436-936B-4FBE-87DA-9459FBA0A279}" destId="{1EF00A91-A44E-4DD6-9D15-D6E4AF41AEE3}" srcOrd="0" destOrd="0" presId="urn:microsoft.com/office/officeart/2005/8/layout/venn2"/>
    <dgm:cxn modelId="{E2D13C42-D4D1-4BE5-B0CB-8D313DD5D3D8}" type="presOf" srcId="{75DDDC05-B0F2-4FE2-B821-EA9F44C3CB00}" destId="{3E87E464-2414-415F-A3E5-A9EE9440867A}" srcOrd="0" destOrd="0" presId="urn:microsoft.com/office/officeart/2005/8/layout/venn2"/>
    <dgm:cxn modelId="{3FD93E69-29D6-461C-A746-44DF203604B6}" srcId="{41216A0E-9699-4F27-8199-03F3DC0A21B3}" destId="{75DDDC05-B0F2-4FE2-B821-EA9F44C3CB00}" srcOrd="1" destOrd="0" parTransId="{5CE20BF8-29F6-4DFD-9897-92F8F6F21EF2}" sibTransId="{7908EB74-A2DD-44C2-8F26-5F9A02FB421E}"/>
    <dgm:cxn modelId="{4E336284-8198-40D6-83B1-ADE95A549D82}" type="presOf" srcId="{0DE2170F-9014-48DD-AAF3-9C9735568D41}" destId="{99AF7275-C10A-4DC1-9A50-F9F5FE77FE9B}" srcOrd="0" destOrd="0" presId="urn:microsoft.com/office/officeart/2005/8/layout/venn2"/>
    <dgm:cxn modelId="{FDE4A1A6-C6A1-4BA6-A3E6-EBC9BC7699FF}" srcId="{41216A0E-9699-4F27-8199-03F3DC0A21B3}" destId="{28AB0436-936B-4FBE-87DA-9459FBA0A279}" srcOrd="3" destOrd="0" parTransId="{02386A07-7CBE-46BE-BAB0-63BD715173C1}" sibTransId="{6983A3B1-BC28-4356-B777-5B6FB77C2304}"/>
    <dgm:cxn modelId="{2F5BDFC0-FCD5-4860-8D6C-9A8E8F6B6E80}" type="presOf" srcId="{C67A47D0-67E9-4430-9111-508014C441F3}" destId="{74452B45-05B7-4929-A856-8CEB580E9255}" srcOrd="0" destOrd="0" presId="urn:microsoft.com/office/officeart/2005/8/layout/venn2"/>
    <dgm:cxn modelId="{BCF2FAC0-3C87-4D4B-817A-7AE204B5736A}" type="presOf" srcId="{75DDDC05-B0F2-4FE2-B821-EA9F44C3CB00}" destId="{84A85911-2F99-44BB-BEA6-5CAFD3181E72}" srcOrd="1" destOrd="0" presId="urn:microsoft.com/office/officeart/2005/8/layout/venn2"/>
    <dgm:cxn modelId="{1CE7C9CA-3DC2-4845-830E-A1DA3A3AA424}" srcId="{41216A0E-9699-4F27-8199-03F3DC0A21B3}" destId="{0DE2170F-9014-48DD-AAF3-9C9735568D41}" srcOrd="0" destOrd="0" parTransId="{C6BA982D-674D-4EFC-A4BF-662843C0F5B4}" sibTransId="{494A45EF-3807-485E-A21C-FB16E142BE1F}"/>
    <dgm:cxn modelId="{B90D00EA-BBA9-4705-8F02-8BADA27BB9FA}" type="presOf" srcId="{41216A0E-9699-4F27-8199-03F3DC0A21B3}" destId="{3E8AFA01-9FDF-4C61-8416-4309A82A1BD6}" srcOrd="0" destOrd="0" presId="urn:microsoft.com/office/officeart/2005/8/layout/venn2"/>
    <dgm:cxn modelId="{148076F0-1CAB-410D-BA61-60A0EABA0416}" type="presOf" srcId="{0DE2170F-9014-48DD-AAF3-9C9735568D41}" destId="{4E6CB04C-6B91-4525-A9AA-A9B8B9DC4645}" srcOrd="1" destOrd="0" presId="urn:microsoft.com/office/officeart/2005/8/layout/venn2"/>
    <dgm:cxn modelId="{781CC8F4-5390-400D-B755-6F875C548672}" srcId="{41216A0E-9699-4F27-8199-03F3DC0A21B3}" destId="{C67A47D0-67E9-4430-9111-508014C441F3}" srcOrd="2" destOrd="0" parTransId="{493D0843-3B3A-4E95-AE5D-16A785CEF2B2}" sibTransId="{DDB4DD94-9937-4BC9-9629-D8EAB3799ABF}"/>
    <dgm:cxn modelId="{96B671E4-C283-4376-A9B0-43FCF049CD31}" type="presParOf" srcId="{3E8AFA01-9FDF-4C61-8416-4309A82A1BD6}" destId="{574697C9-07B4-424F-9978-879CDE7355A6}" srcOrd="0" destOrd="0" presId="urn:microsoft.com/office/officeart/2005/8/layout/venn2"/>
    <dgm:cxn modelId="{816042F0-89C0-4AFA-B86F-28AFB6584E2A}" type="presParOf" srcId="{574697C9-07B4-424F-9978-879CDE7355A6}" destId="{99AF7275-C10A-4DC1-9A50-F9F5FE77FE9B}" srcOrd="0" destOrd="0" presId="urn:microsoft.com/office/officeart/2005/8/layout/venn2"/>
    <dgm:cxn modelId="{E1FC4E79-560F-41D0-96CA-EB6FDB23D5AE}" type="presParOf" srcId="{574697C9-07B4-424F-9978-879CDE7355A6}" destId="{4E6CB04C-6B91-4525-A9AA-A9B8B9DC4645}" srcOrd="1" destOrd="0" presId="urn:microsoft.com/office/officeart/2005/8/layout/venn2"/>
    <dgm:cxn modelId="{401FA852-11A5-4CED-9CCB-1D2341FDB563}" type="presParOf" srcId="{3E8AFA01-9FDF-4C61-8416-4309A82A1BD6}" destId="{1799A6B3-264E-4438-8E4D-B1AA05284688}" srcOrd="1" destOrd="0" presId="urn:microsoft.com/office/officeart/2005/8/layout/venn2"/>
    <dgm:cxn modelId="{61AEC81B-AF0D-443F-AC72-E0D730F388A4}" type="presParOf" srcId="{1799A6B3-264E-4438-8E4D-B1AA05284688}" destId="{3E87E464-2414-415F-A3E5-A9EE9440867A}" srcOrd="0" destOrd="0" presId="urn:microsoft.com/office/officeart/2005/8/layout/venn2"/>
    <dgm:cxn modelId="{C55BFB1E-CCAF-4E26-B687-6FE81A367F1C}" type="presParOf" srcId="{1799A6B3-264E-4438-8E4D-B1AA05284688}" destId="{84A85911-2F99-44BB-BEA6-5CAFD3181E72}" srcOrd="1" destOrd="0" presId="urn:microsoft.com/office/officeart/2005/8/layout/venn2"/>
    <dgm:cxn modelId="{EA662AA7-1E5A-4873-8889-075B9A292B15}" type="presParOf" srcId="{3E8AFA01-9FDF-4C61-8416-4309A82A1BD6}" destId="{694D8A9D-19E9-444B-8E4A-A4ED0A91B72A}" srcOrd="2" destOrd="0" presId="urn:microsoft.com/office/officeart/2005/8/layout/venn2"/>
    <dgm:cxn modelId="{B6E5CC7C-D6FC-4D97-86CA-D84ECB6E4E97}" type="presParOf" srcId="{694D8A9D-19E9-444B-8E4A-A4ED0A91B72A}" destId="{74452B45-05B7-4929-A856-8CEB580E9255}" srcOrd="0" destOrd="0" presId="urn:microsoft.com/office/officeart/2005/8/layout/venn2"/>
    <dgm:cxn modelId="{0A350575-3E27-4707-AA72-66190C69C2E9}" type="presParOf" srcId="{694D8A9D-19E9-444B-8E4A-A4ED0A91B72A}" destId="{E41322AB-D5D3-4478-B477-983D8F231096}" srcOrd="1" destOrd="0" presId="urn:microsoft.com/office/officeart/2005/8/layout/venn2"/>
    <dgm:cxn modelId="{737C986B-CBB2-4332-949B-85F1CDEE1494}" type="presParOf" srcId="{3E8AFA01-9FDF-4C61-8416-4309A82A1BD6}" destId="{59E35E66-F294-4489-9F8A-14F3FCD41B65}" srcOrd="3" destOrd="0" presId="urn:microsoft.com/office/officeart/2005/8/layout/venn2"/>
    <dgm:cxn modelId="{1D39ADDE-F978-4842-BF1D-82ABCA66FAD7}" type="presParOf" srcId="{59E35E66-F294-4489-9F8A-14F3FCD41B65}" destId="{1EF00A91-A44E-4DD6-9D15-D6E4AF41AEE3}" srcOrd="0" destOrd="0" presId="urn:microsoft.com/office/officeart/2005/8/layout/venn2"/>
    <dgm:cxn modelId="{0D28A76F-F7CF-4A77-B0A3-52EA0119516B}" type="presParOf" srcId="{59E35E66-F294-4489-9F8A-14F3FCD41B65}" destId="{07C5131D-6E66-44D1-A161-72148F6C4A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F7275-C10A-4DC1-9A50-F9F5FE77FE9B}">
      <dsp:nvSpPr>
        <dsp:cNvPr id="0" name=""/>
        <dsp:cNvSpPr/>
      </dsp:nvSpPr>
      <dsp:spPr>
        <a:xfrm>
          <a:off x="1354666" y="0"/>
          <a:ext cx="5418667" cy="54186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>
              <a:solidFill>
                <a:schemeClr val="tx1"/>
              </a:solidFill>
            </a:rPr>
            <a:t>Decision-making</a:t>
          </a:r>
          <a:r>
            <a:rPr lang="it-IT" sz="2000" kern="1200" dirty="0">
              <a:solidFill>
                <a:schemeClr val="tx1"/>
              </a:solidFill>
            </a:rPr>
            <a:t> </a:t>
          </a:r>
          <a:r>
            <a:rPr lang="it-IT" sz="2000" kern="1200" dirty="0" err="1">
              <a:solidFill>
                <a:schemeClr val="tx1"/>
              </a:solidFill>
            </a:rPr>
            <a:t>system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306470" y="270933"/>
        <a:ext cx="1515059" cy="812800"/>
      </dsp:txXfrm>
    </dsp:sp>
    <dsp:sp modelId="{3E87E464-2414-415F-A3E5-A9EE9440867A}">
      <dsp:nvSpPr>
        <dsp:cNvPr id="0" name=""/>
        <dsp:cNvSpPr/>
      </dsp:nvSpPr>
      <dsp:spPr>
        <a:xfrm>
          <a:off x="1896533" y="1083733"/>
          <a:ext cx="4334933" cy="4334933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Side-</a:t>
          </a:r>
          <a:r>
            <a:rPr lang="it-IT" sz="2000" kern="1200" dirty="0" err="1">
              <a:solidFill>
                <a:schemeClr val="tx1"/>
              </a:solidFill>
            </a:rPr>
            <a:t>markers</a:t>
          </a:r>
          <a:r>
            <a:rPr lang="it-IT" sz="2000" kern="1200" dirty="0">
              <a:solidFill>
                <a:schemeClr val="tx1"/>
              </a:solidFill>
            </a:rPr>
            <a:t> connection</a:t>
          </a:r>
        </a:p>
      </dsp:txBody>
      <dsp:txXfrm>
        <a:off x="3306470" y="1343829"/>
        <a:ext cx="1515059" cy="780288"/>
      </dsp:txXfrm>
    </dsp:sp>
    <dsp:sp modelId="{74452B45-05B7-4929-A856-8CEB580E9255}">
      <dsp:nvSpPr>
        <dsp:cNvPr id="0" name=""/>
        <dsp:cNvSpPr/>
      </dsp:nvSpPr>
      <dsp:spPr>
        <a:xfrm>
          <a:off x="2429589" y="2091258"/>
          <a:ext cx="3251200" cy="3251200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Macro-</a:t>
          </a:r>
          <a:r>
            <a:rPr lang="it-IT" sz="2000" kern="1200" dirty="0" err="1">
              <a:solidFill>
                <a:schemeClr val="tx1"/>
              </a:solidFill>
            </a:rPr>
            <a:t>structure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3297659" y="2335098"/>
        <a:ext cx="1515059" cy="731520"/>
      </dsp:txXfrm>
    </dsp:sp>
    <dsp:sp modelId="{1EF00A91-A44E-4DD6-9D15-D6E4AF41AEE3}">
      <dsp:nvSpPr>
        <dsp:cNvPr id="0" name=""/>
        <dsp:cNvSpPr/>
      </dsp:nvSpPr>
      <dsp:spPr>
        <a:xfrm>
          <a:off x="2980266" y="3251200"/>
          <a:ext cx="2167466" cy="216746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 err="1">
              <a:solidFill>
                <a:schemeClr val="tx1"/>
              </a:solidFill>
            </a:rPr>
            <a:t>Individual</a:t>
          </a:r>
          <a:r>
            <a:rPr lang="it-IT" sz="2000" kern="1200" dirty="0">
              <a:solidFill>
                <a:schemeClr val="tx1"/>
              </a:solidFill>
            </a:rPr>
            <a:t> position</a:t>
          </a:r>
        </a:p>
      </dsp:txBody>
      <dsp:txXfrm>
        <a:off x="3297684" y="3793066"/>
        <a:ext cx="153263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07/05/2019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714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662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576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403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179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230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294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67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587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99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909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048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456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7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07/05/2019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07/05/2019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07/05/2019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07/05/2019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07/05/2019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DECENTRALIZATION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/>
              <a:t>Martina Dal Molin</a:t>
            </a:r>
          </a:p>
          <a:p>
            <a:r>
              <a:rPr lang="it-IT" dirty="0"/>
              <a:t>mdalmolin@liuc.it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VERTICAL DECENTRALIZATION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Vertical </a:t>
            </a:r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delegation</a:t>
            </a:r>
            <a:r>
              <a:rPr lang="it-IT" dirty="0"/>
              <a:t> of </a:t>
            </a:r>
            <a:r>
              <a:rPr lang="it-IT" dirty="0" err="1"/>
              <a:t>formal</a:t>
            </a:r>
            <a:r>
              <a:rPr lang="it-IT" dirty="0"/>
              <a:t> power (i.e. </a:t>
            </a:r>
            <a:r>
              <a:rPr lang="it-IT" dirty="0" err="1"/>
              <a:t>choice</a:t>
            </a:r>
            <a:r>
              <a:rPr lang="it-IT" dirty="0"/>
              <a:t> and </a:t>
            </a:r>
            <a:r>
              <a:rPr lang="it-IT" dirty="0" err="1"/>
              <a:t>authorization</a:t>
            </a:r>
            <a:r>
              <a:rPr lang="it-IT" dirty="0"/>
              <a:t>) from the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apex</a:t>
            </a:r>
            <a:r>
              <a:rPr lang="it-IT" dirty="0"/>
              <a:t> to the intermediate line</a:t>
            </a:r>
          </a:p>
          <a:p>
            <a:r>
              <a:rPr lang="it-IT" dirty="0"/>
              <a:t>Three key </a:t>
            </a:r>
            <a:r>
              <a:rPr lang="it-IT" dirty="0" err="1"/>
              <a:t>questions</a:t>
            </a:r>
            <a:r>
              <a:rPr lang="it-IT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delegate?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To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How to coordinate and control the </a:t>
            </a:r>
            <a:r>
              <a:rPr lang="it-IT" dirty="0" err="1"/>
              <a:t>delegated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?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349025" y="5190186"/>
            <a:ext cx="746975" cy="592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87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Selective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vertical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r>
              <a:rPr lang="it-IT" sz="2400" dirty="0"/>
              <a:t>Work </a:t>
            </a:r>
            <a:r>
              <a:rPr lang="it-IT" sz="2400" dirty="0" err="1"/>
              <a:t>constellation</a:t>
            </a:r>
            <a:r>
              <a:rPr lang="it-IT" sz="2400" dirty="0"/>
              <a:t>: </a:t>
            </a:r>
            <a:r>
              <a:rPr lang="it-IT" sz="2400" dirty="0" err="1"/>
              <a:t>each</a:t>
            </a:r>
            <a:r>
              <a:rPr lang="it-IT" sz="2400" dirty="0"/>
              <a:t> </a:t>
            </a:r>
            <a:r>
              <a:rPr lang="it-IT" sz="2400" dirty="0" err="1"/>
              <a:t>constellation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situated</a:t>
            </a:r>
            <a:r>
              <a:rPr lang="it-IT" sz="2400" dirty="0"/>
              <a:t>, </a:t>
            </a:r>
            <a:r>
              <a:rPr lang="it-IT" sz="2400" dirty="0" err="1"/>
              <a:t>within</a:t>
            </a:r>
            <a:r>
              <a:rPr lang="it-IT" sz="2400" dirty="0"/>
              <a:t> the </a:t>
            </a:r>
            <a:r>
              <a:rPr lang="it-IT" sz="2400" dirty="0" err="1"/>
              <a:t>organization</a:t>
            </a:r>
            <a:r>
              <a:rPr lang="it-IT" sz="2400" dirty="0"/>
              <a:t>, </a:t>
            </a:r>
            <a:r>
              <a:rPr lang="it-IT" sz="2400" dirty="0" err="1"/>
              <a:t>where</a:t>
            </a:r>
            <a:r>
              <a:rPr lang="it-IT" sz="2400" dirty="0"/>
              <a:t> more information are </a:t>
            </a:r>
            <a:r>
              <a:rPr lang="it-IT" sz="2400" dirty="0" err="1"/>
              <a:t>available</a:t>
            </a:r>
            <a:r>
              <a:rPr lang="it-IT" sz="2400" dirty="0"/>
              <a:t> (to take </a:t>
            </a:r>
            <a:r>
              <a:rPr lang="it-IT" sz="2400" dirty="0" err="1"/>
              <a:t>decision</a:t>
            </a:r>
            <a:r>
              <a:rPr lang="it-IT" sz="2400" dirty="0"/>
              <a:t>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69" y="2295994"/>
            <a:ext cx="5084661" cy="4663258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3915627" y="2832681"/>
            <a:ext cx="1120462" cy="78561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/>
          <p:nvPr/>
        </p:nvCxnSpPr>
        <p:spPr>
          <a:xfrm>
            <a:off x="2220807" y="3039414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98236" y="2768103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FINANCE CONSTELLATION</a:t>
            </a:r>
          </a:p>
        </p:txBody>
      </p:sp>
      <p:sp>
        <p:nvSpPr>
          <p:cNvPr id="12" name="Ovale 11"/>
          <p:cNvSpPr/>
          <p:nvPr/>
        </p:nvSpPr>
        <p:spPr>
          <a:xfrm>
            <a:off x="4852391" y="3518373"/>
            <a:ext cx="1120462" cy="78561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/>
          <p:cNvCxnSpPr/>
          <p:nvPr/>
        </p:nvCxnSpPr>
        <p:spPr>
          <a:xfrm>
            <a:off x="6275506" y="3911179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8023191" y="3662515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PRODUCTION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CONSTELLATION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3890319" y="4552883"/>
            <a:ext cx="2639719" cy="3951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/>
          <p:nvPr/>
        </p:nvCxnSpPr>
        <p:spPr>
          <a:xfrm>
            <a:off x="6530038" y="4750452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8350216" y="4479141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MARKETING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CONSTELLATION</a:t>
            </a:r>
          </a:p>
        </p:txBody>
      </p:sp>
    </p:spTree>
    <p:extLst>
      <p:ext uri="{BB962C8B-B14F-4D97-AF65-F5344CB8AC3E}">
        <p14:creationId xmlns:p14="http://schemas.microsoft.com/office/powerpoint/2010/main" val="3428085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Selective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vertical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r>
              <a:rPr lang="it-IT" b="1" dirty="0">
                <a:solidFill>
                  <a:srgbClr val="FF0000"/>
                </a:solidFill>
              </a:rPr>
              <a:t> (2/2)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r>
              <a:rPr lang="it-IT" dirty="0" err="1"/>
              <a:t>Functional</a:t>
            </a:r>
            <a:r>
              <a:rPr lang="it-IT" dirty="0"/>
              <a:t> </a:t>
            </a:r>
            <a:r>
              <a:rPr lang="it-IT" dirty="0" err="1"/>
              <a:t>grouping</a:t>
            </a:r>
            <a:r>
              <a:rPr lang="it-IT" dirty="0"/>
              <a:t> </a:t>
            </a:r>
            <a:r>
              <a:rPr lang="it-IT" dirty="0" err="1"/>
              <a:t>basis</a:t>
            </a:r>
            <a:endParaRPr lang="it-IT" dirty="0"/>
          </a:p>
          <a:p>
            <a:r>
              <a:rPr lang="it-IT" dirty="0" err="1"/>
              <a:t>Interdependencies</a:t>
            </a:r>
            <a:r>
              <a:rPr lang="it-IT" dirty="0"/>
              <a:t> and, </a:t>
            </a:r>
            <a:r>
              <a:rPr lang="it-IT" dirty="0" err="1"/>
              <a:t>therefore</a:t>
            </a:r>
            <a:r>
              <a:rPr lang="it-IT" dirty="0"/>
              <a:t>, </a:t>
            </a:r>
            <a:r>
              <a:rPr lang="it-IT" dirty="0" err="1"/>
              <a:t>problem</a:t>
            </a:r>
            <a:r>
              <a:rPr lang="it-IT" dirty="0"/>
              <a:t> of </a:t>
            </a:r>
            <a:r>
              <a:rPr lang="it-IT" dirty="0" err="1"/>
              <a:t>coordination</a:t>
            </a:r>
            <a:r>
              <a:rPr lang="it-IT" dirty="0"/>
              <a:t> and control:</a:t>
            </a:r>
          </a:p>
          <a:p>
            <a:pPr lvl="1"/>
            <a:r>
              <a:rPr lang="it-IT" dirty="0" err="1"/>
              <a:t>Low</a:t>
            </a:r>
            <a:r>
              <a:rPr lang="it-IT" dirty="0"/>
              <a:t> </a:t>
            </a:r>
            <a:r>
              <a:rPr lang="it-IT" dirty="0" err="1"/>
              <a:t>degree</a:t>
            </a:r>
            <a:r>
              <a:rPr lang="it-IT" dirty="0"/>
              <a:t> of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supervision</a:t>
            </a:r>
            <a:endParaRPr lang="it-IT" dirty="0"/>
          </a:p>
          <a:p>
            <a:pPr lvl="1"/>
            <a:r>
              <a:rPr lang="it-IT" dirty="0" err="1"/>
              <a:t>Process</a:t>
            </a:r>
            <a:r>
              <a:rPr lang="it-IT" dirty="0"/>
              <a:t> or </a:t>
            </a:r>
            <a:r>
              <a:rPr lang="it-IT" dirty="0" err="1"/>
              <a:t>outptu</a:t>
            </a:r>
            <a:r>
              <a:rPr lang="it-IT" dirty="0"/>
              <a:t> </a:t>
            </a:r>
            <a:r>
              <a:rPr lang="it-IT" dirty="0" err="1"/>
              <a:t>standardization</a:t>
            </a:r>
            <a:endParaRPr lang="it-IT" dirty="0"/>
          </a:p>
          <a:p>
            <a:pPr lvl="1"/>
            <a:r>
              <a:rPr lang="it-IT" dirty="0" err="1">
                <a:solidFill>
                  <a:srgbClr val="FF0000"/>
                </a:solidFill>
              </a:rPr>
              <a:t>Mutual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adjustment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06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Parallel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vertical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2050841"/>
          </a:xfrm>
        </p:spPr>
        <p:txBody>
          <a:bodyPr>
            <a:normAutofit/>
          </a:bodyPr>
          <a:lstStyle/>
          <a:p>
            <a:r>
              <a:rPr lang="it-IT" dirty="0"/>
              <a:t>Market </a:t>
            </a:r>
            <a:r>
              <a:rPr lang="it-IT" dirty="0" err="1"/>
              <a:t>grouping</a:t>
            </a:r>
            <a:r>
              <a:rPr lang="it-IT" dirty="0"/>
              <a:t> </a:t>
            </a:r>
            <a:r>
              <a:rPr lang="it-IT" dirty="0" err="1"/>
              <a:t>basis</a:t>
            </a:r>
            <a:endParaRPr lang="it-IT" dirty="0"/>
          </a:p>
          <a:p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takes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independently</a:t>
            </a:r>
            <a:r>
              <a:rPr lang="it-IT" dirty="0"/>
              <a:t> from the </a:t>
            </a:r>
            <a:r>
              <a:rPr lang="it-IT" dirty="0" err="1"/>
              <a:t>others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apex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control the </a:t>
            </a:r>
            <a:r>
              <a:rPr lang="it-IT" dirty="0" err="1"/>
              <a:t>decision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reducing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autonomy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924022" y="3696237"/>
            <a:ext cx="746975" cy="592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096000" y="3583136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29237" y="4354464"/>
            <a:ext cx="10515600" cy="205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Direct </a:t>
            </a:r>
            <a:r>
              <a:rPr lang="it-IT" dirty="0" err="1"/>
              <a:t>supervision</a:t>
            </a:r>
            <a:endParaRPr lang="it-IT" dirty="0"/>
          </a:p>
          <a:p>
            <a:r>
              <a:rPr lang="it-IT" dirty="0" err="1"/>
              <a:t>Capabilities</a:t>
            </a:r>
            <a:r>
              <a:rPr lang="it-IT" dirty="0"/>
              <a:t> </a:t>
            </a:r>
            <a:r>
              <a:rPr lang="it-IT" dirty="0" err="1"/>
              <a:t>standardization</a:t>
            </a:r>
            <a:endParaRPr lang="it-IT" dirty="0"/>
          </a:p>
          <a:p>
            <a:r>
              <a:rPr lang="it-IT" dirty="0"/>
              <a:t>Output </a:t>
            </a:r>
            <a:r>
              <a:rPr lang="it-IT" dirty="0" err="1"/>
              <a:t>standardization</a:t>
            </a:r>
            <a:endParaRPr lang="it-IT" dirty="0"/>
          </a:p>
          <a:p>
            <a:r>
              <a:rPr lang="it-IT" dirty="0"/>
              <a:t>Performance control</a:t>
            </a:r>
          </a:p>
        </p:txBody>
      </p:sp>
    </p:spTree>
    <p:extLst>
      <p:ext uri="{BB962C8B-B14F-4D97-AF65-F5344CB8AC3E}">
        <p14:creationId xmlns:p14="http://schemas.microsoft.com/office/powerpoint/2010/main" val="32177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HORIZONTAL DECENTRALIZATION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2225614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Horizontal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88798"/>
          </a:xfrm>
        </p:spPr>
        <p:txBody>
          <a:bodyPr>
            <a:normAutofit fontScale="92500"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refers</a:t>
            </a:r>
            <a:r>
              <a:rPr lang="it-IT" dirty="0"/>
              <a:t> to the flow of </a:t>
            </a:r>
            <a:r>
              <a:rPr lang="it-IT" dirty="0" err="1"/>
              <a:t>informal</a:t>
            </a:r>
            <a:r>
              <a:rPr lang="it-IT" dirty="0"/>
              <a:t> power from managers to «non-managers»</a:t>
            </a:r>
          </a:p>
          <a:p>
            <a:r>
              <a:rPr lang="it-IT" dirty="0"/>
              <a:t>Focus: </a:t>
            </a:r>
            <a:r>
              <a:rPr lang="it-IT" dirty="0" err="1"/>
              <a:t>informal</a:t>
            </a:r>
            <a:r>
              <a:rPr lang="it-IT" dirty="0"/>
              <a:t> </a:t>
            </a:r>
            <a:r>
              <a:rPr lang="it-IT" dirty="0" err="1"/>
              <a:t>power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hp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fromal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in the </a:t>
            </a:r>
            <a:r>
              <a:rPr lang="it-IT" dirty="0" err="1"/>
              <a:t>hand</a:t>
            </a:r>
            <a:r>
              <a:rPr lang="it-IT" dirty="0"/>
              <a:t> of line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no </a:t>
            </a:r>
            <a:r>
              <a:rPr lang="it-IT" dirty="0" err="1"/>
              <a:t>longer</a:t>
            </a:r>
            <a:r>
              <a:rPr lang="it-IT" dirty="0"/>
              <a:t> </a:t>
            </a:r>
            <a:r>
              <a:rPr lang="it-IT" dirty="0" err="1"/>
              <a:t>valid</a:t>
            </a:r>
            <a:endParaRPr lang="it-IT" dirty="0"/>
          </a:p>
          <a:p>
            <a:r>
              <a:rPr lang="it-IT" dirty="0"/>
              <a:t>Continuum of </a:t>
            </a:r>
            <a:r>
              <a:rPr lang="it-IT" dirty="0" err="1"/>
              <a:t>horizontal</a:t>
            </a:r>
            <a:r>
              <a:rPr lang="it-IT" dirty="0"/>
              <a:t> </a:t>
            </a:r>
            <a:r>
              <a:rPr lang="it-IT" dirty="0" err="1"/>
              <a:t>decentralization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965915" y="5563673"/>
            <a:ext cx="85708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965915" y="5112913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87628" y="4562770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Power</a:t>
            </a:r>
            <a:r>
              <a:rPr lang="it-IT" dirty="0">
                <a:solidFill>
                  <a:schemeClr val="tx1"/>
                </a:solidFill>
              </a:rPr>
              <a:t> to </a:t>
            </a:r>
            <a:r>
              <a:rPr lang="it-IT" dirty="0" err="1">
                <a:solidFill>
                  <a:schemeClr val="tx1"/>
                </a:solidFill>
              </a:rPr>
              <a:t>one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person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2" name="Connettore 1 11"/>
          <p:cNvCxnSpPr/>
          <p:nvPr/>
        </p:nvCxnSpPr>
        <p:spPr>
          <a:xfrm flipV="1">
            <a:off x="3848636" y="5112913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5958624" y="4555246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Power</a:t>
            </a:r>
            <a:r>
              <a:rPr lang="it-IT" dirty="0">
                <a:solidFill>
                  <a:schemeClr val="tx1"/>
                </a:solidFill>
              </a:rPr>
              <a:t> to </a:t>
            </a:r>
            <a:r>
              <a:rPr lang="it-IT" dirty="0" err="1">
                <a:solidFill>
                  <a:schemeClr val="tx1"/>
                </a:solidFill>
              </a:rPr>
              <a:t>experts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6821509" y="5105390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123126" y="4531219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Power</a:t>
            </a:r>
            <a:r>
              <a:rPr lang="it-IT" dirty="0">
                <a:solidFill>
                  <a:schemeClr val="tx1"/>
                </a:solidFill>
              </a:rPr>
              <a:t> to some </a:t>
            </a:r>
            <a:r>
              <a:rPr lang="it-IT" dirty="0" err="1">
                <a:solidFill>
                  <a:schemeClr val="tx1"/>
                </a:solidFill>
              </a:rPr>
              <a:t>analysists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6" name="Connettore 1 15"/>
          <p:cNvCxnSpPr/>
          <p:nvPr/>
        </p:nvCxnSpPr>
        <p:spPr>
          <a:xfrm flipV="1">
            <a:off x="9536805" y="5105390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8616951" y="4565103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Power</a:t>
            </a:r>
            <a:r>
              <a:rPr lang="it-IT" dirty="0">
                <a:solidFill>
                  <a:schemeClr val="tx1"/>
                </a:solidFill>
              </a:rPr>
              <a:t> to </a:t>
            </a:r>
            <a:r>
              <a:rPr lang="it-IT" dirty="0" err="1">
                <a:solidFill>
                  <a:schemeClr val="tx1"/>
                </a:solidFill>
              </a:rPr>
              <a:t>everyone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Power</a:t>
            </a:r>
            <a:r>
              <a:rPr lang="it-IT" b="1" dirty="0">
                <a:solidFill>
                  <a:srgbClr val="FF0000"/>
                </a:solidFill>
              </a:rPr>
              <a:t> to </a:t>
            </a:r>
            <a:r>
              <a:rPr lang="it-IT" b="1" dirty="0" err="1">
                <a:solidFill>
                  <a:srgbClr val="FF0000"/>
                </a:solidFill>
              </a:rPr>
              <a:t>analysts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1638717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The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on «</a:t>
            </a:r>
            <a:r>
              <a:rPr lang="it-IT" sz="2400" dirty="0" err="1"/>
              <a:t>standardization</a:t>
            </a:r>
            <a:r>
              <a:rPr lang="it-IT" sz="2400" dirty="0"/>
              <a:t>» to coordinate </a:t>
            </a:r>
            <a:r>
              <a:rPr lang="it-IT" sz="2400" dirty="0" err="1"/>
              <a:t>activities</a:t>
            </a:r>
            <a:endParaRPr lang="it-IT" sz="2400" dirty="0"/>
          </a:p>
          <a:p>
            <a:r>
              <a:rPr lang="it-IT" sz="2400" dirty="0" err="1"/>
              <a:t>Informal</a:t>
            </a:r>
            <a:r>
              <a:rPr lang="it-IT" sz="2400" dirty="0"/>
              <a:t> </a:t>
            </a:r>
            <a:r>
              <a:rPr lang="it-IT" sz="2400" dirty="0" err="1"/>
              <a:t>power</a:t>
            </a:r>
            <a:r>
              <a:rPr lang="it-IT" sz="2400" dirty="0"/>
              <a:t>, </a:t>
            </a:r>
            <a:r>
              <a:rPr lang="it-IT" sz="2400" dirty="0" err="1"/>
              <a:t>therefore</a:t>
            </a:r>
            <a:r>
              <a:rPr lang="it-IT" sz="2400" dirty="0"/>
              <a:t>, </a:t>
            </a:r>
            <a:r>
              <a:rPr lang="it-IT" sz="2400" dirty="0" err="1"/>
              <a:t>is</a:t>
            </a:r>
            <a:r>
              <a:rPr lang="it-IT" sz="2400" dirty="0"/>
              <a:t> in the </a:t>
            </a:r>
            <a:r>
              <a:rPr lang="it-IT" sz="2400" dirty="0" err="1"/>
              <a:t>hand</a:t>
            </a:r>
            <a:r>
              <a:rPr lang="it-IT" sz="2400" dirty="0"/>
              <a:t> of </a:t>
            </a:r>
            <a:r>
              <a:rPr lang="it-IT" sz="2400" dirty="0" err="1"/>
              <a:t>people</a:t>
            </a:r>
            <a:r>
              <a:rPr lang="it-IT" sz="2400" dirty="0"/>
              <a:t> </a:t>
            </a:r>
            <a:r>
              <a:rPr lang="it-IT" sz="2400" dirty="0" err="1"/>
              <a:t>who</a:t>
            </a:r>
            <a:r>
              <a:rPr lang="it-IT" sz="2400" dirty="0"/>
              <a:t> design and </a:t>
            </a:r>
            <a:r>
              <a:rPr lang="it-IT" sz="2400" dirty="0" err="1"/>
              <a:t>define</a:t>
            </a:r>
            <a:r>
              <a:rPr lang="it-IT" sz="2400" dirty="0"/>
              <a:t> </a:t>
            </a:r>
            <a:r>
              <a:rPr lang="it-IT" sz="2400" dirty="0" err="1"/>
              <a:t>standardization</a:t>
            </a:r>
            <a:endParaRPr lang="it-IT" sz="2400" dirty="0"/>
          </a:p>
          <a:p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power</a:t>
            </a:r>
            <a:r>
              <a:rPr lang="it-IT" sz="2400" dirty="0"/>
              <a:t> </a:t>
            </a:r>
            <a:r>
              <a:rPr lang="it-IT" sz="2400" dirty="0" err="1"/>
              <a:t>depends</a:t>
            </a:r>
            <a:r>
              <a:rPr lang="it-IT" sz="2400" dirty="0"/>
              <a:t> on the </a:t>
            </a:r>
            <a:r>
              <a:rPr lang="it-IT" sz="2400" dirty="0" err="1"/>
              <a:t>extension</a:t>
            </a:r>
            <a:r>
              <a:rPr lang="it-IT" sz="2400" dirty="0"/>
              <a:t> and </a:t>
            </a:r>
            <a:r>
              <a:rPr lang="it-IT" sz="2400" dirty="0" err="1"/>
              <a:t>type</a:t>
            </a:r>
            <a:r>
              <a:rPr lang="it-IT" sz="2400" dirty="0"/>
              <a:t> of </a:t>
            </a:r>
            <a:r>
              <a:rPr lang="it-IT" sz="2400" dirty="0" err="1"/>
              <a:t>standardization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64843" y="3284113"/>
            <a:ext cx="10515600" cy="51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>
                <a:solidFill>
                  <a:srgbClr val="0070C0"/>
                </a:solidFill>
              </a:rPr>
              <a:t>WHO GIVES POWER TO ANALYSTS?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5722513" y="3649238"/>
            <a:ext cx="497984" cy="472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62697" y="4247770"/>
            <a:ext cx="10515600" cy="51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>
                <a:solidFill>
                  <a:srgbClr val="0070C0"/>
                </a:solidFill>
              </a:rPr>
              <a:t>WORKER, WHOSE WORK IS STANDRIZED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62697" y="4889456"/>
            <a:ext cx="10515600" cy="163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«</a:t>
            </a:r>
            <a:r>
              <a:rPr lang="it-IT" sz="2400" dirty="0" err="1"/>
              <a:t>Power</a:t>
            </a:r>
            <a:r>
              <a:rPr lang="it-IT" sz="2400" dirty="0"/>
              <a:t> to </a:t>
            </a:r>
            <a:r>
              <a:rPr lang="it-IT" sz="2400" dirty="0" err="1"/>
              <a:t>analysts</a:t>
            </a:r>
            <a:r>
              <a:rPr lang="it-IT" sz="2400" dirty="0"/>
              <a:t>» </a:t>
            </a:r>
            <a:r>
              <a:rPr lang="it-IT" sz="2400" dirty="0" err="1"/>
              <a:t>is</a:t>
            </a:r>
            <a:r>
              <a:rPr lang="it-IT" sz="2400" dirty="0"/>
              <a:t> a </a:t>
            </a:r>
            <a:r>
              <a:rPr lang="it-IT" sz="2400" dirty="0" err="1"/>
              <a:t>limited</a:t>
            </a:r>
            <a:r>
              <a:rPr lang="it-IT" sz="2400" dirty="0"/>
              <a:t> </a:t>
            </a:r>
            <a:r>
              <a:rPr lang="it-IT" sz="2400" dirty="0" err="1"/>
              <a:t>form</a:t>
            </a:r>
            <a:r>
              <a:rPr lang="it-IT" sz="2400" dirty="0"/>
              <a:t> of </a:t>
            </a:r>
            <a:r>
              <a:rPr lang="it-IT" sz="2400" dirty="0" err="1"/>
              <a:t>horizontal</a:t>
            </a:r>
            <a:r>
              <a:rPr lang="it-IT" sz="2400" dirty="0"/>
              <a:t> </a:t>
            </a:r>
            <a:r>
              <a:rPr lang="it-IT" sz="2400" dirty="0" err="1"/>
              <a:t>decentralization</a:t>
            </a:r>
            <a:endParaRPr lang="it-IT" sz="2400" dirty="0"/>
          </a:p>
          <a:p>
            <a:r>
              <a:rPr lang="it-IT" sz="2400" dirty="0"/>
              <a:t>«Power to </a:t>
            </a:r>
            <a:r>
              <a:rPr lang="it-IT" sz="2400" dirty="0" err="1"/>
              <a:t>analysts</a:t>
            </a:r>
            <a:r>
              <a:rPr lang="it-IT" sz="2400" dirty="0"/>
              <a:t>» </a:t>
            </a:r>
            <a:r>
              <a:rPr lang="it-IT" sz="2400" dirty="0" err="1"/>
              <a:t>favors</a:t>
            </a:r>
            <a:r>
              <a:rPr lang="it-IT" sz="2400" dirty="0"/>
              <a:t> a degree of </a:t>
            </a:r>
            <a:r>
              <a:rPr lang="it-IT" sz="2400" dirty="0" err="1"/>
              <a:t>vertical</a:t>
            </a:r>
            <a:r>
              <a:rPr lang="it-IT" sz="2400" dirty="0"/>
              <a:t> </a:t>
            </a:r>
            <a:r>
              <a:rPr lang="it-IT" sz="2400" dirty="0" err="1"/>
              <a:t>centralization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55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Power</a:t>
            </a:r>
            <a:r>
              <a:rPr lang="it-IT" b="1" dirty="0">
                <a:solidFill>
                  <a:srgbClr val="FF0000"/>
                </a:solidFill>
              </a:rPr>
              <a:t> to </a:t>
            </a:r>
            <a:r>
              <a:rPr lang="it-IT" b="1" dirty="0" err="1">
                <a:solidFill>
                  <a:srgbClr val="FF0000"/>
                </a:solidFill>
              </a:rPr>
              <a:t>experts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7"/>
            <a:ext cx="10515600" cy="2485973"/>
          </a:xfrm>
        </p:spPr>
        <p:txBody>
          <a:bodyPr>
            <a:normAutofit/>
          </a:bodyPr>
          <a:lstStyle/>
          <a:p>
            <a:r>
              <a:rPr lang="it-IT" sz="2400" dirty="0" err="1"/>
              <a:t>Relevance</a:t>
            </a:r>
            <a:r>
              <a:rPr lang="it-IT" sz="2400" dirty="0"/>
              <a:t> of </a:t>
            </a:r>
            <a:r>
              <a:rPr lang="it-IT" sz="2400" dirty="0" err="1"/>
              <a:t>technical</a:t>
            </a:r>
            <a:r>
              <a:rPr lang="it-IT" sz="2400" dirty="0"/>
              <a:t> </a:t>
            </a:r>
            <a:r>
              <a:rPr lang="it-IT" sz="2400" dirty="0" err="1"/>
              <a:t>knowledge</a:t>
            </a:r>
            <a:endParaRPr lang="it-IT" sz="2400" dirty="0"/>
          </a:p>
          <a:p>
            <a:r>
              <a:rPr lang="it-IT" sz="2400" dirty="0" err="1"/>
              <a:t>Therefore</a:t>
            </a:r>
            <a:r>
              <a:rPr lang="it-IT" sz="2400" dirty="0"/>
              <a:t>, </a:t>
            </a:r>
            <a:r>
              <a:rPr lang="it-IT" sz="2400" dirty="0" err="1"/>
              <a:t>who</a:t>
            </a:r>
            <a:r>
              <a:rPr lang="it-IT" sz="2400" dirty="0"/>
              <a:t> </a:t>
            </a:r>
            <a:r>
              <a:rPr lang="it-IT" sz="2400" dirty="0" err="1"/>
              <a:t>has</a:t>
            </a:r>
            <a:r>
              <a:rPr lang="it-IT" sz="2400" dirty="0"/>
              <a:t> </a:t>
            </a:r>
            <a:r>
              <a:rPr lang="it-IT" sz="2400" dirty="0" err="1"/>
              <a:t>technical</a:t>
            </a:r>
            <a:r>
              <a:rPr lang="it-IT" sz="2400" dirty="0"/>
              <a:t> </a:t>
            </a:r>
            <a:r>
              <a:rPr lang="it-IT" sz="2400" dirty="0" err="1"/>
              <a:t>knowledge</a:t>
            </a:r>
            <a:r>
              <a:rPr lang="it-IT" sz="2400" dirty="0"/>
              <a:t> </a:t>
            </a:r>
            <a:r>
              <a:rPr lang="it-IT" sz="2400" dirty="0" err="1"/>
              <a:t>also</a:t>
            </a:r>
            <a:r>
              <a:rPr lang="it-IT" sz="2400" dirty="0"/>
              <a:t> </a:t>
            </a:r>
            <a:r>
              <a:rPr lang="it-IT" sz="2400" dirty="0" err="1"/>
              <a:t>has</a:t>
            </a:r>
            <a:r>
              <a:rPr lang="it-IT" sz="2400" dirty="0"/>
              <a:t> </a:t>
            </a:r>
            <a:r>
              <a:rPr lang="it-IT" sz="2400" dirty="0" err="1"/>
              <a:t>informal</a:t>
            </a:r>
            <a:r>
              <a:rPr lang="it-IT" sz="2400" dirty="0"/>
              <a:t> </a:t>
            </a:r>
            <a:r>
              <a:rPr lang="it-IT" sz="2400" dirty="0" err="1"/>
              <a:t>power</a:t>
            </a:r>
            <a:endParaRPr lang="it-IT" sz="2400" dirty="0"/>
          </a:p>
          <a:p>
            <a:r>
              <a:rPr lang="it-IT" sz="2400" dirty="0" err="1"/>
              <a:t>Experts</a:t>
            </a:r>
            <a:r>
              <a:rPr lang="it-IT" sz="2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Provide</a:t>
            </a:r>
            <a:r>
              <a:rPr lang="it-IT" sz="2000" dirty="0"/>
              <a:t> </a:t>
            </a:r>
            <a:r>
              <a:rPr lang="it-IT" sz="2000" dirty="0" err="1"/>
              <a:t>advice</a:t>
            </a:r>
            <a:endParaRPr lang="it-IT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Actively</a:t>
            </a:r>
            <a:r>
              <a:rPr lang="it-IT" sz="2000" dirty="0"/>
              <a:t> take part </a:t>
            </a:r>
            <a:r>
              <a:rPr lang="it-IT" sz="2000" dirty="0" err="1"/>
              <a:t>during</a:t>
            </a:r>
            <a:r>
              <a:rPr lang="it-IT" sz="2000" dirty="0"/>
              <a:t> the </a:t>
            </a:r>
            <a:r>
              <a:rPr lang="it-IT" sz="2000" dirty="0" err="1"/>
              <a:t>decision-making</a:t>
            </a:r>
            <a:r>
              <a:rPr lang="it-IT" sz="2000" dirty="0"/>
              <a:t> </a:t>
            </a:r>
            <a:r>
              <a:rPr lang="it-IT" sz="2000" dirty="0" err="1"/>
              <a:t>process</a:t>
            </a:r>
            <a:endParaRPr lang="it-IT" sz="2000" dirty="0"/>
          </a:p>
          <a:p>
            <a:r>
              <a:rPr lang="it-IT" sz="2400" dirty="0"/>
              <a:t>Three </a:t>
            </a:r>
            <a:r>
              <a:rPr lang="it-IT" sz="2400" dirty="0" err="1"/>
              <a:t>situations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838200" y="4541787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>
                <a:solidFill>
                  <a:srgbClr val="00B0F0"/>
                </a:solidFill>
              </a:rPr>
              <a:t>Informal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 err="1">
                <a:solidFill>
                  <a:srgbClr val="00B0F0"/>
                </a:solidFill>
              </a:rPr>
              <a:t>power</a:t>
            </a:r>
            <a:r>
              <a:rPr lang="it-IT" sz="2400" dirty="0">
                <a:solidFill>
                  <a:srgbClr val="00B0F0"/>
                </a:solidFill>
              </a:rPr>
              <a:t> of </a:t>
            </a:r>
            <a:r>
              <a:rPr lang="it-IT" sz="2400" dirty="0" err="1">
                <a:solidFill>
                  <a:srgbClr val="00B0F0"/>
                </a:solidFill>
              </a:rPr>
              <a:t>experts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 err="1">
                <a:solidFill>
                  <a:srgbClr val="00B0F0"/>
                </a:solidFill>
              </a:rPr>
              <a:t>overlaps</a:t>
            </a:r>
            <a:r>
              <a:rPr lang="it-IT" sz="2400" dirty="0">
                <a:solidFill>
                  <a:srgbClr val="00B0F0"/>
                </a:solidFill>
              </a:rPr>
              <a:t> the </a:t>
            </a:r>
            <a:r>
              <a:rPr lang="it-IT" sz="2400" dirty="0" err="1">
                <a:solidFill>
                  <a:srgbClr val="00B0F0"/>
                </a:solidFill>
              </a:rPr>
              <a:t>traditional</a:t>
            </a:r>
            <a:r>
              <a:rPr lang="it-IT" sz="2400" dirty="0">
                <a:solidFill>
                  <a:srgbClr val="00B0F0"/>
                </a:solidFill>
              </a:rPr>
              <a:t> authority </a:t>
            </a:r>
            <a:r>
              <a:rPr lang="it-IT" sz="2400" dirty="0" err="1">
                <a:solidFill>
                  <a:srgbClr val="00B0F0"/>
                </a:solidFill>
              </a:rPr>
              <a:t>structure</a:t>
            </a:r>
            <a:endParaRPr lang="it-IT" sz="2400" dirty="0">
              <a:solidFill>
                <a:srgbClr val="00B0F0"/>
              </a:solidFill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38200" y="5031186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>
                <a:solidFill>
                  <a:srgbClr val="0070C0"/>
                </a:solidFill>
              </a:rPr>
              <a:t>Power</a:t>
            </a:r>
            <a:r>
              <a:rPr lang="it-IT" sz="2400" dirty="0">
                <a:solidFill>
                  <a:srgbClr val="0070C0"/>
                </a:solidFill>
              </a:rPr>
              <a:t> of </a:t>
            </a:r>
            <a:r>
              <a:rPr lang="it-IT" sz="2400" dirty="0" err="1">
                <a:solidFill>
                  <a:srgbClr val="0070C0"/>
                </a:solidFill>
              </a:rPr>
              <a:t>experts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is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 err="1">
                <a:solidFill>
                  <a:srgbClr val="0070C0"/>
                </a:solidFill>
              </a:rPr>
              <a:t>combined</a:t>
            </a:r>
            <a:r>
              <a:rPr lang="it-IT" sz="2400" dirty="0">
                <a:solidFill>
                  <a:srgbClr val="0070C0"/>
                </a:solidFill>
              </a:rPr>
              <a:t> and </a:t>
            </a:r>
            <a:r>
              <a:rPr lang="it-IT" sz="2400" dirty="0" err="1">
                <a:solidFill>
                  <a:srgbClr val="0070C0"/>
                </a:solidFill>
              </a:rPr>
              <a:t>matched</a:t>
            </a:r>
            <a:r>
              <a:rPr lang="it-IT" sz="2400" dirty="0">
                <a:solidFill>
                  <a:srgbClr val="0070C0"/>
                </a:solidFill>
              </a:rPr>
              <a:t> with </a:t>
            </a:r>
            <a:r>
              <a:rPr lang="it-IT" sz="2400" dirty="0" err="1">
                <a:solidFill>
                  <a:srgbClr val="0070C0"/>
                </a:solidFill>
              </a:rPr>
              <a:t>formal</a:t>
            </a:r>
            <a:r>
              <a:rPr lang="it-IT" sz="2400" dirty="0">
                <a:solidFill>
                  <a:srgbClr val="0070C0"/>
                </a:solidFill>
              </a:rPr>
              <a:t> authority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838200" y="5632903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>
                <a:solidFill>
                  <a:srgbClr val="002060"/>
                </a:solidFill>
              </a:rPr>
              <a:t>Power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err="1">
                <a:solidFill>
                  <a:srgbClr val="002060"/>
                </a:solidFill>
              </a:rPr>
              <a:t>based</a:t>
            </a:r>
            <a:r>
              <a:rPr lang="it-IT" sz="2400" dirty="0">
                <a:solidFill>
                  <a:srgbClr val="002060"/>
                </a:solidFill>
              </a:rPr>
              <a:t> on </a:t>
            </a:r>
            <a:r>
              <a:rPr lang="it-IT" sz="2400" dirty="0" err="1">
                <a:solidFill>
                  <a:srgbClr val="002060"/>
                </a:solidFill>
              </a:rPr>
              <a:t>technical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err="1">
                <a:solidFill>
                  <a:srgbClr val="002060"/>
                </a:solidFill>
              </a:rPr>
              <a:t>knowledge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err="1">
                <a:solidFill>
                  <a:srgbClr val="002060"/>
                </a:solidFill>
              </a:rPr>
              <a:t>is</a:t>
            </a:r>
            <a:r>
              <a:rPr lang="it-IT" sz="2400" dirty="0">
                <a:solidFill>
                  <a:srgbClr val="002060"/>
                </a:solidFill>
              </a:rPr>
              <a:t> in </a:t>
            </a:r>
            <a:r>
              <a:rPr lang="it-IT" sz="2400" dirty="0" err="1">
                <a:solidFill>
                  <a:srgbClr val="002060"/>
                </a:solidFill>
              </a:rPr>
              <a:t>th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err="1">
                <a:solidFill>
                  <a:srgbClr val="002060"/>
                </a:solidFill>
              </a:rPr>
              <a:t>hand</a:t>
            </a:r>
            <a:r>
              <a:rPr lang="it-IT" sz="2400" dirty="0">
                <a:solidFill>
                  <a:srgbClr val="002060"/>
                </a:solidFill>
              </a:rPr>
              <a:t> of </a:t>
            </a:r>
            <a:r>
              <a:rPr lang="it-IT" sz="2400" dirty="0" err="1">
                <a:solidFill>
                  <a:srgbClr val="002060"/>
                </a:solidFill>
              </a:rPr>
              <a:t>workers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5258874" y="3906021"/>
            <a:ext cx="497984" cy="472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2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Power</a:t>
            </a:r>
            <a:r>
              <a:rPr lang="it-IT" b="1" dirty="0">
                <a:solidFill>
                  <a:srgbClr val="FF0000"/>
                </a:solidFill>
              </a:rPr>
              <a:t> to </a:t>
            </a:r>
            <a:r>
              <a:rPr lang="it-IT" b="1" dirty="0" err="1">
                <a:solidFill>
                  <a:srgbClr val="FF0000"/>
                </a:solidFill>
              </a:rPr>
              <a:t>everyone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90097"/>
            <a:ext cx="10515600" cy="1909172"/>
          </a:xfrm>
        </p:spPr>
        <p:txBody>
          <a:bodyPr>
            <a:normAutofit/>
          </a:bodyPr>
          <a:lstStyle/>
          <a:p>
            <a:r>
              <a:rPr lang="it-IT" sz="2400" dirty="0" err="1"/>
              <a:t>Decentralization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on the feeling of «</a:t>
            </a:r>
            <a:r>
              <a:rPr lang="it-IT" sz="2400" dirty="0" err="1"/>
              <a:t>being</a:t>
            </a:r>
            <a:r>
              <a:rPr lang="it-IT" sz="2400" dirty="0"/>
              <a:t> part of the </a:t>
            </a:r>
            <a:r>
              <a:rPr lang="it-IT" sz="2400" dirty="0" err="1"/>
              <a:t>organization</a:t>
            </a:r>
            <a:r>
              <a:rPr lang="it-IT" sz="2400" dirty="0"/>
              <a:t>»</a:t>
            </a:r>
          </a:p>
          <a:p>
            <a:r>
              <a:rPr lang="it-IT" sz="2400" dirty="0" err="1"/>
              <a:t>Democratic</a:t>
            </a:r>
            <a:r>
              <a:rPr lang="it-IT" sz="2400" dirty="0"/>
              <a:t> </a:t>
            </a:r>
            <a:r>
              <a:rPr lang="it-IT" sz="2400" dirty="0" err="1"/>
              <a:t>organization</a:t>
            </a:r>
            <a:r>
              <a:rPr lang="it-IT" sz="2400" dirty="0"/>
              <a:t> = an </a:t>
            </a:r>
            <a:r>
              <a:rPr lang="it-IT" sz="2400" dirty="0" err="1"/>
              <a:t>organization</a:t>
            </a:r>
            <a:r>
              <a:rPr lang="it-IT" sz="2400" dirty="0"/>
              <a:t> in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everyone</a:t>
            </a:r>
            <a:r>
              <a:rPr lang="it-IT" sz="2400" dirty="0"/>
              <a:t> </a:t>
            </a:r>
            <a:r>
              <a:rPr lang="it-IT" sz="2400" dirty="0" err="1"/>
              <a:t>takes</a:t>
            </a:r>
            <a:r>
              <a:rPr lang="it-IT" sz="2400" dirty="0"/>
              <a:t> part in the </a:t>
            </a:r>
            <a:r>
              <a:rPr lang="it-IT" sz="2400" dirty="0" err="1"/>
              <a:t>decision</a:t>
            </a:r>
            <a:r>
              <a:rPr lang="it-IT" sz="2400" dirty="0"/>
              <a:t> </a:t>
            </a:r>
            <a:r>
              <a:rPr lang="it-IT" sz="2400" dirty="0" err="1"/>
              <a:t>making</a:t>
            </a:r>
            <a:r>
              <a:rPr lang="it-IT" sz="2400" dirty="0"/>
              <a:t> </a:t>
            </a:r>
            <a:r>
              <a:rPr lang="it-IT" sz="2400" dirty="0" err="1"/>
              <a:t>process</a:t>
            </a:r>
            <a:endParaRPr lang="it-IT" sz="2400" dirty="0"/>
          </a:p>
          <a:p>
            <a:r>
              <a:rPr lang="it-IT" sz="2400" dirty="0" err="1"/>
              <a:t>Example</a:t>
            </a:r>
            <a:r>
              <a:rPr lang="it-IT" sz="2400" dirty="0"/>
              <a:t>: </a:t>
            </a:r>
            <a:r>
              <a:rPr lang="it-IT" sz="2400" dirty="0" err="1"/>
              <a:t>voluntary</a:t>
            </a:r>
            <a:r>
              <a:rPr lang="it-IT" sz="2400" dirty="0"/>
              <a:t> </a:t>
            </a:r>
            <a:r>
              <a:rPr lang="it-IT" sz="2400" dirty="0" err="1"/>
              <a:t>association</a:t>
            </a:r>
            <a:r>
              <a:rPr lang="it-IT" sz="2400" dirty="0"/>
              <a:t>, private club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54737"/>
            <a:ext cx="4351986" cy="2043311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17053" y="3727367"/>
            <a:ext cx="2942824" cy="54262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INDUSTRIAL DEMOCRACY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7116113" y="3650955"/>
            <a:ext cx="3694091" cy="54262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PARTICIPATORY MANAGEMENT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934" y="4118974"/>
            <a:ext cx="3462270" cy="259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parameters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organizational</a:t>
            </a:r>
            <a:r>
              <a:rPr lang="it-IT" b="1" dirty="0">
                <a:solidFill>
                  <a:srgbClr val="FF0000"/>
                </a:solidFill>
              </a:rPr>
              <a:t> design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Diagramma 5"/>
          <p:cNvGraphicFramePr/>
          <p:nvPr>
            <p:extLst/>
          </p:nvPr>
        </p:nvGraphicFramePr>
        <p:xfrm>
          <a:off x="211213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2EF63648-57F3-4DE6-A4F1-C8452A63E114}"/>
              </a:ext>
            </a:extLst>
          </p:cNvPr>
          <p:cNvSpPr/>
          <p:nvPr/>
        </p:nvSpPr>
        <p:spPr>
          <a:xfrm>
            <a:off x="4087495" y="1433973"/>
            <a:ext cx="4017010" cy="124368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6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5 TYPES of DECENTRALIZATION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AA 2015/2016</a:t>
            </a:r>
          </a:p>
        </p:txBody>
      </p:sp>
    </p:spTree>
    <p:extLst>
      <p:ext uri="{BB962C8B-B14F-4D97-AF65-F5344CB8AC3E}">
        <p14:creationId xmlns:p14="http://schemas.microsoft.com/office/powerpoint/2010/main" val="3418452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267" y="1506202"/>
            <a:ext cx="5125792" cy="5194749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2909017" y="1280271"/>
            <a:ext cx="2184041" cy="235157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75286" y="1219331"/>
            <a:ext cx="2462545" cy="294054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VERTICAL AND HORIZONTAL 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One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person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has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decision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making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power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He/</a:t>
            </a:r>
            <a:r>
              <a:rPr lang="it-IT" sz="1600" dirty="0" err="1">
                <a:solidFill>
                  <a:schemeClr val="tx1"/>
                </a:solidFill>
              </a:rPr>
              <a:t>She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has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formal</a:t>
            </a:r>
            <a:r>
              <a:rPr lang="it-IT" sz="1600" dirty="0">
                <a:solidFill>
                  <a:schemeClr val="tx1"/>
                </a:solidFill>
              </a:rPr>
              <a:t> and </a:t>
            </a:r>
            <a:r>
              <a:rPr lang="it-IT" sz="1600" dirty="0" err="1">
                <a:solidFill>
                  <a:schemeClr val="tx1"/>
                </a:solidFill>
              </a:rPr>
              <a:t>informal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power</a:t>
            </a: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He/</a:t>
            </a:r>
            <a:r>
              <a:rPr lang="it-IT" sz="1600" dirty="0" err="1">
                <a:solidFill>
                  <a:schemeClr val="tx1"/>
                </a:solidFill>
              </a:rPr>
              <a:t>She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takes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decision</a:t>
            </a:r>
            <a:r>
              <a:rPr lang="it-IT" sz="1600" dirty="0">
                <a:solidFill>
                  <a:schemeClr val="tx1"/>
                </a:solidFill>
              </a:rPr>
              <a:t> and control </a:t>
            </a:r>
            <a:r>
              <a:rPr lang="it-IT" sz="1600" dirty="0" err="1">
                <a:solidFill>
                  <a:schemeClr val="tx1"/>
                </a:solidFill>
              </a:rPr>
              <a:t>their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implementation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842456" y="1280271"/>
            <a:ext cx="1783414" cy="2351571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060620" y="166935"/>
            <a:ext cx="7044743" cy="94639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LIMITED HORIZONTAL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Burocratic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organizations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based</a:t>
            </a:r>
            <a:r>
              <a:rPr lang="it-IT" sz="1600" dirty="0">
                <a:solidFill>
                  <a:schemeClr val="tx1"/>
                </a:solidFill>
              </a:rPr>
              <a:t> on </a:t>
            </a:r>
            <a:r>
              <a:rPr lang="it-IT" sz="1600" dirty="0" err="1">
                <a:solidFill>
                  <a:schemeClr val="tx1"/>
                </a:solidFill>
              </a:rPr>
              <a:t>standardization</a:t>
            </a:r>
            <a:r>
              <a:rPr lang="it-IT" sz="1600" dirty="0">
                <a:solidFill>
                  <a:schemeClr val="tx1"/>
                </a:solidFill>
              </a:rPr>
              <a:t> of </a:t>
            </a:r>
            <a:r>
              <a:rPr lang="it-IT" sz="1600" dirty="0" err="1">
                <a:solidFill>
                  <a:schemeClr val="tx1"/>
                </a:solidFill>
              </a:rPr>
              <a:t>processes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Vertical </a:t>
            </a:r>
            <a:r>
              <a:rPr lang="it-IT" sz="1600" dirty="0" err="1">
                <a:solidFill>
                  <a:schemeClr val="tx1"/>
                </a:solidFill>
              </a:rPr>
              <a:t>centralization</a:t>
            </a:r>
            <a:r>
              <a:rPr lang="it-IT" sz="1600" dirty="0">
                <a:solidFill>
                  <a:schemeClr val="tx1"/>
                </a:solidFill>
              </a:rPr>
              <a:t> (</a:t>
            </a:r>
            <a:r>
              <a:rPr lang="it-IT" sz="1600" dirty="0" err="1">
                <a:solidFill>
                  <a:schemeClr val="tx1"/>
                </a:solidFill>
              </a:rPr>
              <a:t>formal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power</a:t>
            </a:r>
            <a:r>
              <a:rPr lang="it-IT" sz="1600" dirty="0">
                <a:solidFill>
                  <a:schemeClr val="tx1"/>
                </a:solidFill>
              </a:rPr>
              <a:t> in the </a:t>
            </a:r>
            <a:r>
              <a:rPr lang="it-IT" sz="1600" dirty="0" err="1">
                <a:solidFill>
                  <a:schemeClr val="tx1"/>
                </a:solidFill>
              </a:rPr>
              <a:t>hand</a:t>
            </a:r>
            <a:r>
              <a:rPr lang="it-IT" sz="1600" dirty="0">
                <a:solidFill>
                  <a:schemeClr val="tx1"/>
                </a:solidFill>
              </a:rPr>
              <a:t> of the </a:t>
            </a:r>
            <a:r>
              <a:rPr lang="it-IT" sz="1600" dirty="0" err="1">
                <a:solidFill>
                  <a:schemeClr val="tx1"/>
                </a:solidFill>
              </a:rPr>
              <a:t>strategic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apex</a:t>
            </a:r>
            <a:r>
              <a:rPr lang="it-IT" sz="16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Relevance</a:t>
            </a:r>
            <a:r>
              <a:rPr lang="it-IT" sz="1600" dirty="0">
                <a:solidFill>
                  <a:schemeClr val="tx1"/>
                </a:solidFill>
              </a:rPr>
              <a:t> of the </a:t>
            </a:r>
            <a:r>
              <a:rPr lang="it-IT" sz="1600" dirty="0" err="1">
                <a:solidFill>
                  <a:schemeClr val="tx1"/>
                </a:solidFill>
              </a:rPr>
              <a:t>technostructure</a:t>
            </a:r>
            <a:r>
              <a:rPr lang="it-IT" sz="1600" dirty="0">
                <a:solidFill>
                  <a:schemeClr val="tx1"/>
                </a:solidFill>
              </a:rPr>
              <a:t> (</a:t>
            </a:r>
            <a:r>
              <a:rPr lang="it-IT" sz="1600" dirty="0" err="1">
                <a:solidFill>
                  <a:schemeClr val="tx1"/>
                </a:solidFill>
              </a:rPr>
              <a:t>based</a:t>
            </a:r>
            <a:r>
              <a:rPr lang="it-IT" sz="1600" dirty="0">
                <a:solidFill>
                  <a:schemeClr val="tx1"/>
                </a:solidFill>
              </a:rPr>
              <a:t> on </a:t>
            </a:r>
            <a:r>
              <a:rPr lang="it-IT" sz="1600" dirty="0" err="1">
                <a:solidFill>
                  <a:schemeClr val="tx1"/>
                </a:solidFill>
              </a:rPr>
              <a:t>processes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strandarization</a:t>
            </a:r>
            <a:r>
              <a:rPr lang="it-IT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Ovale 16"/>
          <p:cNvSpPr/>
          <p:nvPr/>
        </p:nvSpPr>
        <p:spPr>
          <a:xfrm>
            <a:off x="6625869" y="1280270"/>
            <a:ext cx="2006729" cy="235157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8803783" y="1451152"/>
            <a:ext cx="2356834" cy="24769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LIMITED VERTICAL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Units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based</a:t>
            </a:r>
            <a:r>
              <a:rPr lang="it-IT" sz="1600" dirty="0">
                <a:solidFill>
                  <a:schemeClr val="tx1"/>
                </a:solidFill>
              </a:rPr>
              <a:t> on the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Units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managers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have</a:t>
            </a:r>
            <a:r>
              <a:rPr lang="it-IT" sz="1600" dirty="0">
                <a:solidFill>
                  <a:schemeClr val="tx1"/>
                </a:solidFill>
              </a:rPr>
              <a:t> the </a:t>
            </a:r>
            <a:r>
              <a:rPr lang="it-IT" sz="1600" dirty="0" err="1">
                <a:solidFill>
                  <a:schemeClr val="tx1"/>
                </a:solidFill>
              </a:rPr>
              <a:t>formal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power</a:t>
            </a:r>
            <a:r>
              <a:rPr lang="it-IT" sz="1600" dirty="0">
                <a:solidFill>
                  <a:schemeClr val="tx1"/>
                </a:solidFill>
              </a:rPr>
              <a:t> of </a:t>
            </a:r>
            <a:r>
              <a:rPr lang="it-IT" sz="1600" dirty="0" err="1">
                <a:solidFill>
                  <a:schemeClr val="tx1"/>
                </a:solidFill>
              </a:rPr>
              <a:t>taking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decisions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3530182" y="4159875"/>
            <a:ext cx="2006729" cy="235157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829347" y="4265872"/>
            <a:ext cx="2462545" cy="2380029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SELECTIVE HORIZONTAL AND VERTICAL DECENTRALIZATION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Work </a:t>
            </a:r>
            <a:r>
              <a:rPr lang="it-IT" sz="1600" dirty="0" err="1">
                <a:solidFill>
                  <a:schemeClr val="tx1"/>
                </a:solidFill>
              </a:rPr>
              <a:t>constellations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have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power</a:t>
            </a:r>
            <a:r>
              <a:rPr lang="it-IT" sz="1600" dirty="0">
                <a:solidFill>
                  <a:schemeClr val="tx1"/>
                </a:solidFill>
              </a:rPr>
              <a:t> in relation to </a:t>
            </a:r>
            <a:r>
              <a:rPr lang="it-IT" sz="1600" dirty="0" err="1">
                <a:solidFill>
                  <a:schemeClr val="tx1"/>
                </a:solidFill>
              </a:rPr>
              <a:t>specific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decisions</a:t>
            </a: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</a:rPr>
              <a:t>Constellations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select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experts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5964292" y="4155030"/>
            <a:ext cx="2332767" cy="2490871"/>
          </a:xfrm>
          <a:prstGeom prst="ellipse">
            <a:avLst/>
          </a:prstGeom>
          <a:noFill/>
          <a:ln w="5715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8455718" y="4503333"/>
            <a:ext cx="3052963" cy="1905106"/>
          </a:xfrm>
          <a:prstGeom prst="rect">
            <a:avLst/>
          </a:prstGeom>
          <a:noFill/>
          <a:ln w="5715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VERTICAL AND HORIZONTAL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The </a:t>
            </a:r>
            <a:r>
              <a:rPr lang="it-IT" sz="1600" dirty="0" err="1">
                <a:solidFill>
                  <a:schemeClr val="tx1"/>
                </a:solidFill>
              </a:rPr>
              <a:t>operating</a:t>
            </a:r>
            <a:r>
              <a:rPr lang="it-IT" sz="1600" dirty="0">
                <a:solidFill>
                  <a:schemeClr val="tx1"/>
                </a:solidFill>
              </a:rPr>
              <a:t> core </a:t>
            </a:r>
            <a:r>
              <a:rPr lang="it-IT" sz="1600" dirty="0" err="1">
                <a:solidFill>
                  <a:schemeClr val="tx1"/>
                </a:solidFill>
              </a:rPr>
              <a:t>has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alomost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all</a:t>
            </a:r>
            <a:r>
              <a:rPr lang="it-IT" sz="1600" dirty="0">
                <a:solidFill>
                  <a:schemeClr val="tx1"/>
                </a:solidFill>
              </a:rPr>
              <a:t> the </a:t>
            </a:r>
            <a:r>
              <a:rPr lang="it-IT" sz="1600" dirty="0" err="1">
                <a:solidFill>
                  <a:schemeClr val="tx1"/>
                </a:solidFill>
              </a:rPr>
              <a:t>decision-making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power</a:t>
            </a:r>
            <a:endParaRPr lang="it-IT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</a:rPr>
              <a:t>Technical </a:t>
            </a:r>
            <a:r>
              <a:rPr lang="it-IT" sz="1600" dirty="0" err="1">
                <a:solidFill>
                  <a:schemeClr val="tx1"/>
                </a:solidFill>
              </a:rPr>
              <a:t>skills</a:t>
            </a:r>
            <a:r>
              <a:rPr lang="it-IT" sz="1600" dirty="0">
                <a:solidFill>
                  <a:schemeClr val="tx1"/>
                </a:solidFill>
              </a:rPr>
              <a:t> and </a:t>
            </a:r>
            <a:r>
              <a:rPr lang="it-IT" sz="1600" dirty="0" err="1">
                <a:solidFill>
                  <a:schemeClr val="tx1"/>
                </a:solidFill>
              </a:rPr>
              <a:t>knowledge</a:t>
            </a:r>
            <a:r>
              <a:rPr lang="it-IT" sz="1600" dirty="0">
                <a:solidFill>
                  <a:schemeClr val="tx1"/>
                </a:solidFill>
              </a:rPr>
              <a:t> of the </a:t>
            </a:r>
            <a:r>
              <a:rPr lang="it-IT" sz="1600" dirty="0" err="1">
                <a:solidFill>
                  <a:schemeClr val="tx1"/>
                </a:solidFill>
              </a:rPr>
              <a:t>operating</a:t>
            </a:r>
            <a:r>
              <a:rPr lang="it-IT" sz="1600" dirty="0">
                <a:solidFill>
                  <a:schemeClr val="tx1"/>
                </a:solidFill>
              </a:rPr>
              <a:t> core</a:t>
            </a:r>
          </a:p>
        </p:txBody>
      </p:sp>
    </p:spTree>
    <p:extLst>
      <p:ext uri="{BB962C8B-B14F-4D97-AF65-F5344CB8AC3E}">
        <p14:creationId xmlns:p14="http://schemas.microsoft.com/office/powerpoint/2010/main" val="22467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  <a:p>
            <a:r>
              <a:rPr lang="it-IT" dirty="0"/>
              <a:t>Vertical </a:t>
            </a:r>
            <a:r>
              <a:rPr lang="it-IT" dirty="0" err="1"/>
              <a:t>decentralization</a:t>
            </a:r>
            <a:endParaRPr lang="it-IT" dirty="0"/>
          </a:p>
          <a:p>
            <a:r>
              <a:rPr lang="it-IT" dirty="0" err="1"/>
              <a:t>Horizontal</a:t>
            </a:r>
            <a:r>
              <a:rPr lang="it-IT" dirty="0"/>
              <a:t> </a:t>
            </a:r>
            <a:r>
              <a:rPr lang="it-IT" dirty="0" err="1"/>
              <a:t>decentralization</a:t>
            </a:r>
            <a:endParaRPr lang="it-IT" dirty="0"/>
          </a:p>
          <a:p>
            <a:r>
              <a:rPr lang="it-IT" dirty="0" err="1"/>
              <a:t>Five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of </a:t>
            </a:r>
            <a:r>
              <a:rPr lang="it-IT" dirty="0" err="1"/>
              <a:t>decentralization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Introduction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333"/>
          </a:xfrm>
        </p:spPr>
        <p:txBody>
          <a:bodyPr/>
          <a:lstStyle/>
          <a:p>
            <a:r>
              <a:rPr lang="it-IT" dirty="0" err="1"/>
              <a:t>Centralization</a:t>
            </a:r>
            <a:r>
              <a:rPr lang="it-IT" dirty="0"/>
              <a:t>/ </a:t>
            </a:r>
            <a:r>
              <a:rPr lang="it-IT" dirty="0" err="1"/>
              <a:t>decentralization</a:t>
            </a:r>
            <a:r>
              <a:rPr lang="it-IT" dirty="0"/>
              <a:t> are common </a:t>
            </a:r>
            <a:r>
              <a:rPr lang="it-IT" dirty="0" err="1"/>
              <a:t>terms</a:t>
            </a:r>
            <a:r>
              <a:rPr lang="it-IT" dirty="0"/>
              <a:t> in the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literature</a:t>
            </a:r>
            <a:r>
              <a:rPr lang="it-IT" dirty="0"/>
              <a:t> and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context</a:t>
            </a:r>
            <a:endParaRPr lang="it-IT" dirty="0"/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838200" y="2874977"/>
            <a:ext cx="10515600" cy="943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Here </a:t>
            </a:r>
            <a:r>
              <a:rPr lang="it-IT" b="1" dirty="0" err="1"/>
              <a:t>centralization</a:t>
            </a:r>
            <a:r>
              <a:rPr lang="it-IT" b="1" dirty="0"/>
              <a:t>/ </a:t>
            </a:r>
            <a:r>
              <a:rPr lang="it-IT" b="1" dirty="0" err="1"/>
              <a:t>decentralization</a:t>
            </a:r>
            <a:r>
              <a:rPr lang="it-IT" b="1" dirty="0"/>
              <a:t> </a:t>
            </a:r>
            <a:r>
              <a:rPr lang="it-IT" dirty="0"/>
              <a:t>are </a:t>
            </a:r>
            <a:r>
              <a:rPr lang="it-IT" dirty="0" err="1"/>
              <a:t>used</a:t>
            </a:r>
            <a:r>
              <a:rPr lang="it-IT" dirty="0"/>
              <a:t> in relation with the </a:t>
            </a:r>
            <a:r>
              <a:rPr lang="it-IT" b="1" dirty="0" err="1"/>
              <a:t>allocation</a:t>
            </a:r>
            <a:r>
              <a:rPr lang="it-IT" b="1" dirty="0"/>
              <a:t> of the </a:t>
            </a:r>
            <a:r>
              <a:rPr lang="it-IT" b="1" dirty="0" err="1"/>
              <a:t>decision-making</a:t>
            </a:r>
            <a:r>
              <a:rPr lang="it-IT" b="1" dirty="0"/>
              <a:t> </a:t>
            </a:r>
            <a:r>
              <a:rPr lang="it-IT" b="1" dirty="0" err="1"/>
              <a:t>power</a:t>
            </a:r>
            <a:endParaRPr lang="it-IT" b="1" dirty="0"/>
          </a:p>
        </p:txBody>
      </p:sp>
      <p:sp>
        <p:nvSpPr>
          <p:cNvPr id="7" name="Freccia in giù 6"/>
          <p:cNvSpPr/>
          <p:nvPr/>
        </p:nvSpPr>
        <p:spPr>
          <a:xfrm>
            <a:off x="1481070" y="3818310"/>
            <a:ext cx="746975" cy="631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Segnaposto contenuto 5"/>
          <p:cNvSpPr txBox="1">
            <a:spLocks/>
          </p:cNvSpPr>
          <p:nvPr/>
        </p:nvSpPr>
        <p:spPr>
          <a:xfrm>
            <a:off x="655749" y="4615663"/>
            <a:ext cx="4521558" cy="11927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err="1"/>
              <a:t>Centralized</a:t>
            </a:r>
            <a:r>
              <a:rPr lang="it-IT" b="1" dirty="0"/>
              <a:t> </a:t>
            </a:r>
            <a:r>
              <a:rPr lang="it-IT" b="1" dirty="0" err="1"/>
              <a:t>organization</a:t>
            </a:r>
            <a:r>
              <a:rPr lang="it-IT" b="1" dirty="0"/>
              <a:t> </a:t>
            </a:r>
            <a:r>
              <a:rPr lang="it-IT" dirty="0"/>
              <a:t>=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taken</a:t>
            </a:r>
            <a:r>
              <a:rPr lang="it-IT" dirty="0"/>
              <a:t> in </a:t>
            </a:r>
            <a:r>
              <a:rPr lang="it-IT" dirty="0" err="1"/>
              <a:t>one</a:t>
            </a:r>
            <a:r>
              <a:rPr lang="it-IT" dirty="0"/>
              <a:t> part of the </a:t>
            </a:r>
            <a:r>
              <a:rPr lang="it-IT" dirty="0" err="1"/>
              <a:t>organization</a:t>
            </a:r>
            <a:endParaRPr lang="it-IT" b="1" dirty="0"/>
          </a:p>
        </p:txBody>
      </p:sp>
      <p:sp>
        <p:nvSpPr>
          <p:cNvPr id="22" name="Freccia in giù 21"/>
          <p:cNvSpPr/>
          <p:nvPr/>
        </p:nvSpPr>
        <p:spPr>
          <a:xfrm>
            <a:off x="8343363" y="3818309"/>
            <a:ext cx="746975" cy="631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Segnaposto contenuto 5"/>
          <p:cNvSpPr txBox="1">
            <a:spLocks/>
          </p:cNvSpPr>
          <p:nvPr/>
        </p:nvSpPr>
        <p:spPr>
          <a:xfrm>
            <a:off x="6832242" y="4532577"/>
            <a:ext cx="4521558" cy="1687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err="1"/>
              <a:t>Decentralized</a:t>
            </a:r>
            <a:r>
              <a:rPr lang="it-IT" b="1" dirty="0"/>
              <a:t> </a:t>
            </a:r>
            <a:r>
              <a:rPr lang="it-IT" b="1" dirty="0" err="1"/>
              <a:t>organization</a:t>
            </a:r>
            <a:r>
              <a:rPr lang="it-IT" b="1" dirty="0"/>
              <a:t> </a:t>
            </a:r>
            <a:r>
              <a:rPr lang="it-IT" dirty="0"/>
              <a:t>=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part of the </a:t>
            </a:r>
            <a:r>
              <a:rPr lang="it-IT" dirty="0" err="1"/>
              <a:t>organization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8" grpId="0"/>
      <p:bldP spid="7" grpId="0" animBg="1"/>
      <p:bldP spid="21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333"/>
          </a:xfrm>
        </p:spPr>
        <p:txBody>
          <a:bodyPr>
            <a:normAutofit fontScale="92500"/>
          </a:bodyPr>
          <a:lstStyle/>
          <a:p>
            <a:r>
              <a:rPr lang="it-IT" dirty="0" err="1"/>
              <a:t>Centralization</a:t>
            </a:r>
            <a:r>
              <a:rPr lang="it-IT" dirty="0"/>
              <a:t> ( i.e.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taken</a:t>
            </a:r>
            <a:r>
              <a:rPr lang="it-IT" dirty="0"/>
              <a:t> by </a:t>
            </a:r>
            <a:r>
              <a:rPr lang="it-IT" dirty="0" err="1"/>
              <a:t>one</a:t>
            </a:r>
            <a:r>
              <a:rPr lang="it-IT" dirty="0"/>
              <a:t> part of an </a:t>
            </a:r>
            <a:r>
              <a:rPr lang="it-IT" dirty="0" err="1"/>
              <a:t>organization</a:t>
            </a:r>
            <a:r>
              <a:rPr lang="it-IT" dirty="0"/>
              <a:t>)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easiest</a:t>
            </a:r>
            <a:r>
              <a:rPr lang="it-IT" dirty="0"/>
              <a:t> way to coordinate the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making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: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97159"/>
            <a:ext cx="2331076" cy="2511734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3169276" y="3941251"/>
            <a:ext cx="489397" cy="447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172755" y="3374265"/>
            <a:ext cx="2150772" cy="2099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DECISION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6734578" y="4017150"/>
            <a:ext cx="489397" cy="447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336" y="3128516"/>
            <a:ext cx="2580377" cy="2580377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185929" y="3197159"/>
            <a:ext cx="3966693" cy="183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C00000"/>
                </a:solidFill>
              </a:rPr>
              <a:t>NEED FOR COORDINATION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C00000"/>
                </a:solidFill>
              </a:rPr>
              <a:t>THE BOSS DOESN’T HAVE ALL THE REQUIRED INFORMATION</a:t>
            </a:r>
          </a:p>
        </p:txBody>
      </p:sp>
      <p:sp>
        <p:nvSpPr>
          <p:cNvPr id="19" name="Freccia a destra 18"/>
          <p:cNvSpPr/>
          <p:nvPr/>
        </p:nvSpPr>
        <p:spPr>
          <a:xfrm>
            <a:off x="5539593" y="3941251"/>
            <a:ext cx="489397" cy="44769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6415961" y="3128516"/>
            <a:ext cx="3966693" cy="183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rgbClr val="C00000"/>
                </a:solidFill>
              </a:rPr>
              <a:t>DECENTRALIZATION</a:t>
            </a:r>
          </a:p>
        </p:txBody>
      </p:sp>
    </p:spTree>
    <p:extLst>
      <p:ext uri="{BB962C8B-B14F-4D97-AF65-F5344CB8AC3E}">
        <p14:creationId xmlns:p14="http://schemas.microsoft.com/office/powerpoint/2010/main" val="19200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 animBg="1"/>
      <p:bldP spid="15" grpId="0" animBg="1"/>
      <p:bldP spid="12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r>
              <a:rPr lang="it-IT" b="1" dirty="0">
                <a:solidFill>
                  <a:srgbClr val="FF0000"/>
                </a:solidFill>
              </a:rPr>
              <a:t> (1/3)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decentralization</a:t>
            </a:r>
            <a:r>
              <a:rPr lang="it-IT" dirty="0"/>
              <a:t>?</a:t>
            </a:r>
          </a:p>
        </p:txBody>
      </p:sp>
      <p:sp>
        <p:nvSpPr>
          <p:cNvPr id="14" name="Segnaposto contenuto 5"/>
          <p:cNvSpPr txBox="1">
            <a:spLocks/>
          </p:cNvSpPr>
          <p:nvPr/>
        </p:nvSpPr>
        <p:spPr>
          <a:xfrm>
            <a:off x="838200" y="2564930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Flow of information</a:t>
            </a:r>
          </a:p>
        </p:txBody>
      </p:sp>
      <p:sp>
        <p:nvSpPr>
          <p:cNvPr id="16" name="Segnaposto contenuto 5"/>
          <p:cNvSpPr txBox="1">
            <a:spLocks/>
          </p:cNvSpPr>
          <p:nvPr/>
        </p:nvSpPr>
        <p:spPr>
          <a:xfrm>
            <a:off x="838200" y="3119676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/>
              <a:t>Ability</a:t>
            </a:r>
            <a:r>
              <a:rPr lang="it-IT" dirty="0"/>
              <a:t> to </a:t>
            </a:r>
            <a:r>
              <a:rPr lang="it-IT" dirty="0" err="1"/>
              <a:t>understand</a:t>
            </a:r>
            <a:r>
              <a:rPr lang="it-IT" dirty="0"/>
              <a:t> information </a:t>
            </a:r>
            <a:r>
              <a:rPr lang="it-IT" dirty="0" err="1"/>
              <a:t>transmitted</a:t>
            </a:r>
            <a:r>
              <a:rPr lang="it-IT" dirty="0"/>
              <a:t> </a:t>
            </a:r>
          </a:p>
        </p:txBody>
      </p:sp>
      <p:sp>
        <p:nvSpPr>
          <p:cNvPr id="17" name="Segnaposto contenuto 5"/>
          <p:cNvSpPr txBox="1">
            <a:spLocks/>
          </p:cNvSpPr>
          <p:nvPr/>
        </p:nvSpPr>
        <p:spPr>
          <a:xfrm>
            <a:off x="838200" y="3818310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To </a:t>
            </a:r>
            <a:r>
              <a:rPr lang="it-IT" dirty="0" err="1"/>
              <a:t>answer</a:t>
            </a:r>
            <a:r>
              <a:rPr lang="it-IT" dirty="0"/>
              <a:t> to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contextual</a:t>
            </a:r>
            <a:r>
              <a:rPr lang="it-IT" dirty="0"/>
              <a:t> </a:t>
            </a:r>
            <a:r>
              <a:rPr lang="it-IT" dirty="0" err="1"/>
              <a:t>changes</a:t>
            </a:r>
            <a:r>
              <a:rPr lang="it-IT" dirty="0"/>
              <a:t> </a:t>
            </a:r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838200" y="4627532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To motivate </a:t>
            </a:r>
            <a:r>
              <a:rPr lang="it-IT" dirty="0" err="1"/>
              <a:t>people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88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4" grpId="0" build="p"/>
      <p:bldP spid="16" grpId="0" build="p"/>
      <p:bldP spid="17" grpId="0" build="p"/>
      <p:bldP spid="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r>
              <a:rPr lang="it-IT" b="1" dirty="0">
                <a:solidFill>
                  <a:srgbClr val="FF0000"/>
                </a:solidFill>
              </a:rPr>
              <a:t> (2/3)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Three </a:t>
            </a:r>
            <a:r>
              <a:rPr lang="it-IT" dirty="0" err="1"/>
              <a:t>meanings</a:t>
            </a:r>
            <a:r>
              <a:rPr lang="it-IT" dirty="0"/>
              <a:t> of «</a:t>
            </a:r>
            <a:r>
              <a:rPr lang="it-IT" dirty="0" err="1"/>
              <a:t>decentralization</a:t>
            </a:r>
            <a:r>
              <a:rPr lang="it-IT" dirty="0"/>
              <a:t>»: </a:t>
            </a:r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838199" y="2283593"/>
            <a:ext cx="11177789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/>
              <a:t>Diffusion</a:t>
            </a:r>
            <a:r>
              <a:rPr lang="it-IT" dirty="0"/>
              <a:t> of </a:t>
            </a:r>
            <a:r>
              <a:rPr lang="it-IT" b="1" dirty="0" err="1"/>
              <a:t>formal</a:t>
            </a:r>
            <a:r>
              <a:rPr lang="it-IT" b="1" dirty="0"/>
              <a:t> </a:t>
            </a:r>
            <a:r>
              <a:rPr lang="it-IT" b="1" dirty="0" err="1"/>
              <a:t>power</a:t>
            </a:r>
            <a:r>
              <a:rPr lang="it-IT" b="1" dirty="0"/>
              <a:t> </a:t>
            </a:r>
            <a:r>
              <a:rPr lang="it-IT" dirty="0" err="1"/>
              <a:t>along</a:t>
            </a:r>
            <a:r>
              <a:rPr lang="it-IT" dirty="0"/>
              <a:t> the </a:t>
            </a:r>
            <a:r>
              <a:rPr lang="it-IT" dirty="0" err="1"/>
              <a:t>hierarchical</a:t>
            </a:r>
            <a:r>
              <a:rPr lang="it-IT" dirty="0"/>
              <a:t> line of authority, i.e. </a:t>
            </a:r>
            <a:r>
              <a:rPr lang="it-IT" b="1" dirty="0" err="1"/>
              <a:t>vertical</a:t>
            </a:r>
            <a:r>
              <a:rPr lang="it-IT" b="1" dirty="0"/>
              <a:t> </a:t>
            </a:r>
            <a:r>
              <a:rPr lang="it-IT" b="1" dirty="0" err="1"/>
              <a:t>decentralization</a:t>
            </a:r>
            <a:endParaRPr lang="it-IT" b="1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838199" y="3432631"/>
            <a:ext cx="11177788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/>
              <a:t>Diffusion</a:t>
            </a:r>
            <a:r>
              <a:rPr lang="it-IT" dirty="0"/>
              <a:t> of </a:t>
            </a:r>
            <a:r>
              <a:rPr lang="it-IT" b="1" dirty="0" err="1"/>
              <a:t>informal</a:t>
            </a:r>
            <a:r>
              <a:rPr lang="it-IT" b="1" dirty="0"/>
              <a:t> </a:t>
            </a:r>
            <a:r>
              <a:rPr lang="it-IT" b="1" dirty="0" err="1"/>
              <a:t>power</a:t>
            </a:r>
            <a:r>
              <a:rPr lang="it-IT" dirty="0"/>
              <a:t>, i.e. the control over the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, of non-</a:t>
            </a:r>
            <a:r>
              <a:rPr lang="it-IT" dirty="0" err="1"/>
              <a:t>managers</a:t>
            </a:r>
            <a:r>
              <a:rPr lang="it-IT" dirty="0"/>
              <a:t> </a:t>
            </a:r>
            <a:r>
              <a:rPr lang="it-IT" dirty="0" err="1"/>
              <a:t>along</a:t>
            </a:r>
            <a:r>
              <a:rPr lang="it-IT" dirty="0"/>
              <a:t>, i.e. </a:t>
            </a:r>
            <a:r>
              <a:rPr lang="it-IT" b="1" dirty="0" err="1"/>
              <a:t>horizontal</a:t>
            </a:r>
            <a:r>
              <a:rPr lang="it-IT" b="1" dirty="0"/>
              <a:t> </a:t>
            </a:r>
            <a:r>
              <a:rPr lang="it-IT" b="1" dirty="0" err="1"/>
              <a:t>decentralization</a:t>
            </a:r>
            <a:endParaRPr lang="it-IT" b="1" dirty="0"/>
          </a:p>
        </p:txBody>
      </p:sp>
      <p:sp>
        <p:nvSpPr>
          <p:cNvPr id="12" name="Segnaposto contenuto 5"/>
          <p:cNvSpPr txBox="1">
            <a:spLocks/>
          </p:cNvSpPr>
          <p:nvPr/>
        </p:nvSpPr>
        <p:spPr>
          <a:xfrm>
            <a:off x="838199" y="4777886"/>
            <a:ext cx="11177788" cy="747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/>
              <a:t>Physical</a:t>
            </a:r>
            <a:r>
              <a:rPr lang="it-IT" dirty="0"/>
              <a:t> </a:t>
            </a:r>
            <a:r>
              <a:rPr lang="it-IT" dirty="0" err="1"/>
              <a:t>dispersion</a:t>
            </a:r>
            <a:r>
              <a:rPr lang="it-IT" dirty="0"/>
              <a:t> of </a:t>
            </a:r>
            <a:r>
              <a:rPr lang="it-IT" dirty="0" err="1"/>
              <a:t>services</a:t>
            </a:r>
            <a:r>
              <a:rPr lang="it-IT" dirty="0"/>
              <a:t> (e.g. </a:t>
            </a:r>
            <a:r>
              <a:rPr lang="it-IT" dirty="0" err="1"/>
              <a:t>library</a:t>
            </a:r>
            <a:r>
              <a:rPr lang="it-IT" dirty="0"/>
              <a:t>, </a:t>
            </a:r>
            <a:r>
              <a:rPr lang="it-IT" dirty="0" err="1"/>
              <a:t>printer</a:t>
            </a:r>
            <a:r>
              <a:rPr lang="it-IT" dirty="0"/>
              <a:t>), i.e. </a:t>
            </a:r>
            <a:r>
              <a:rPr lang="it-IT" b="1" dirty="0" err="1"/>
              <a:t>decentralization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540913" y="2131591"/>
            <a:ext cx="11243256" cy="101085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540913" y="3441146"/>
            <a:ext cx="11540542" cy="101085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6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  <p:bldP spid="12" grpId="0" build="p"/>
      <p:bldP spid="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Decentralization</a:t>
            </a:r>
            <a:r>
              <a:rPr lang="it-IT" b="1" dirty="0">
                <a:solidFill>
                  <a:srgbClr val="FF0000"/>
                </a:solidFill>
              </a:rPr>
              <a:t> (3/3)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of </a:t>
            </a:r>
            <a:r>
              <a:rPr lang="it-IT" dirty="0" err="1"/>
              <a:t>decentralization</a:t>
            </a:r>
            <a:endParaRPr lang="it-IT" dirty="0"/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838199" y="2283593"/>
            <a:ext cx="11177789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b="1" dirty="0" err="1"/>
              <a:t>Selective</a:t>
            </a:r>
            <a:r>
              <a:rPr lang="it-IT" b="1" dirty="0"/>
              <a:t> </a:t>
            </a:r>
            <a:r>
              <a:rPr lang="it-IT" b="1" dirty="0" err="1"/>
              <a:t>decentralization</a:t>
            </a:r>
            <a:r>
              <a:rPr lang="it-IT" dirty="0"/>
              <a:t>:</a:t>
            </a:r>
            <a:r>
              <a:rPr lang="it-IT" b="1" dirty="0"/>
              <a:t>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located</a:t>
            </a:r>
            <a:r>
              <a:rPr lang="it-IT" dirty="0"/>
              <a:t> in </a:t>
            </a:r>
            <a:r>
              <a:rPr lang="it-IT" dirty="0" err="1"/>
              <a:t>different</a:t>
            </a:r>
            <a:r>
              <a:rPr lang="it-IT" dirty="0"/>
              <a:t> part of the </a:t>
            </a:r>
            <a:r>
              <a:rPr lang="it-IT" dirty="0" err="1"/>
              <a:t>organization</a:t>
            </a:r>
            <a:endParaRPr lang="it-IT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838200" y="3635324"/>
            <a:ext cx="11177788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b="1" dirty="0" err="1"/>
              <a:t>Parallel</a:t>
            </a:r>
            <a:r>
              <a:rPr lang="it-IT" b="1" dirty="0"/>
              <a:t> </a:t>
            </a:r>
            <a:r>
              <a:rPr lang="it-IT" b="1" dirty="0" err="1"/>
              <a:t>decentralization</a:t>
            </a:r>
            <a:r>
              <a:rPr lang="it-IT" dirty="0"/>
              <a:t>:</a:t>
            </a:r>
            <a:r>
              <a:rPr lang="it-IT" b="1" dirty="0"/>
              <a:t>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located</a:t>
            </a:r>
            <a:r>
              <a:rPr lang="it-IT" dirty="0"/>
              <a:t> in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part of the </a:t>
            </a:r>
            <a:r>
              <a:rPr lang="it-IT" dirty="0" err="1"/>
              <a:t>organization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497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Decision-making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power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«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» </a:t>
            </a:r>
            <a:r>
              <a:rPr lang="it-IT" dirty="0" err="1"/>
              <a:t>actually</a:t>
            </a:r>
            <a:r>
              <a:rPr lang="it-IT" dirty="0"/>
              <a:t> </a:t>
            </a:r>
            <a:r>
              <a:rPr lang="it-IT" dirty="0" err="1"/>
              <a:t>mean</a:t>
            </a:r>
            <a:r>
              <a:rPr lang="it-IT" dirty="0"/>
              <a:t>?</a:t>
            </a:r>
          </a:p>
        </p:txBody>
      </p:sp>
      <p:sp>
        <p:nvSpPr>
          <p:cNvPr id="8" name="Segnaposto contenuto 5"/>
          <p:cNvSpPr txBox="1">
            <a:spLocks/>
          </p:cNvSpPr>
          <p:nvPr/>
        </p:nvSpPr>
        <p:spPr>
          <a:xfrm>
            <a:off x="269383" y="5840278"/>
            <a:ext cx="2525332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000" dirty="0"/>
              <a:t>Paterson, 1969</a:t>
            </a:r>
          </a:p>
        </p:txBody>
      </p:sp>
      <p:sp>
        <p:nvSpPr>
          <p:cNvPr id="3" name="Rettangolo 2"/>
          <p:cNvSpPr/>
          <p:nvPr/>
        </p:nvSpPr>
        <p:spPr>
          <a:xfrm>
            <a:off x="2794715" y="3140299"/>
            <a:ext cx="1661375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COUNSELLING</a:t>
            </a:r>
          </a:p>
        </p:txBody>
      </p:sp>
      <p:sp>
        <p:nvSpPr>
          <p:cNvPr id="7" name="Freccia a destra 6"/>
          <p:cNvSpPr/>
          <p:nvPr/>
        </p:nvSpPr>
        <p:spPr>
          <a:xfrm>
            <a:off x="2266682" y="3364727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64524" y="3140299"/>
            <a:ext cx="1661375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13" name="Freccia a destra 12"/>
          <p:cNvSpPr/>
          <p:nvPr/>
        </p:nvSpPr>
        <p:spPr>
          <a:xfrm>
            <a:off x="4456090" y="3364727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024906" y="3140299"/>
            <a:ext cx="1388773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CHOICE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6413679" y="3349702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971764" y="3130761"/>
            <a:ext cx="1760112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AUTHORIZATION</a:t>
            </a:r>
          </a:p>
        </p:txBody>
      </p:sp>
      <p:sp>
        <p:nvSpPr>
          <p:cNvPr id="17" name="Freccia a destra 16"/>
          <p:cNvSpPr/>
          <p:nvPr/>
        </p:nvSpPr>
        <p:spPr>
          <a:xfrm>
            <a:off x="8815589" y="3349702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9310353" y="3068540"/>
            <a:ext cx="1760112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9594761" y="4198513"/>
            <a:ext cx="1030309" cy="669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9359721" y="4955921"/>
            <a:ext cx="1661375" cy="7984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ACTION</a:t>
            </a:r>
          </a:p>
        </p:txBody>
      </p:sp>
      <p:sp>
        <p:nvSpPr>
          <p:cNvPr id="20" name="Ovale 19"/>
          <p:cNvSpPr/>
          <p:nvPr/>
        </p:nvSpPr>
        <p:spPr>
          <a:xfrm>
            <a:off x="269383" y="2781837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2570946" y="2758520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4671276" y="2745641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6842440" y="2673004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9253470" y="2637098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2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Widescreen</PresentationFormat>
  <Paragraphs>167</Paragraphs>
  <Slides>21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Tema di Office</vt:lpstr>
      <vt:lpstr>DECENTRALIZATION</vt:lpstr>
      <vt:lpstr>The parameters of organizational design</vt:lpstr>
      <vt:lpstr>Agenda</vt:lpstr>
      <vt:lpstr>Introduction </vt:lpstr>
      <vt:lpstr>Centralization</vt:lpstr>
      <vt:lpstr>Decentralization (1/3)</vt:lpstr>
      <vt:lpstr>Decentralization (2/3)</vt:lpstr>
      <vt:lpstr>Decentralization (3/3)</vt:lpstr>
      <vt:lpstr>Decision-making power</vt:lpstr>
      <vt:lpstr>VERTICAL DECENTRALIZATION</vt:lpstr>
      <vt:lpstr>Vertical decentralization</vt:lpstr>
      <vt:lpstr>Selective vertical decentralization (1/2)</vt:lpstr>
      <vt:lpstr>Selective vertical decentralization (2/2)</vt:lpstr>
      <vt:lpstr>Parallel vertical decentralization </vt:lpstr>
      <vt:lpstr>HORIZONTAL DECENTRALIZATION</vt:lpstr>
      <vt:lpstr>Horizontal decentralization</vt:lpstr>
      <vt:lpstr>Power to analysts</vt:lpstr>
      <vt:lpstr>Power to experts</vt:lpstr>
      <vt:lpstr>Power to everyone</vt:lpstr>
      <vt:lpstr>5 TYPES of DECENTRALIZATION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187</cp:revision>
  <dcterms:created xsi:type="dcterms:W3CDTF">2016-01-08T15:46:19Z</dcterms:created>
  <dcterms:modified xsi:type="dcterms:W3CDTF">2019-05-07T08:46:27Z</dcterms:modified>
</cp:coreProperties>
</file>