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91" r:id="rId6"/>
    <p:sldId id="311" r:id="rId7"/>
    <p:sldId id="324" r:id="rId8"/>
    <p:sldId id="325" r:id="rId9"/>
    <p:sldId id="293" r:id="rId10"/>
    <p:sldId id="260" r:id="rId11"/>
    <p:sldId id="326" r:id="rId12"/>
    <p:sldId id="294" r:id="rId13"/>
    <p:sldId id="295" r:id="rId14"/>
    <p:sldId id="296" r:id="rId15"/>
    <p:sldId id="297" r:id="rId16"/>
    <p:sldId id="320" r:id="rId17"/>
    <p:sldId id="298" r:id="rId18"/>
    <p:sldId id="300" r:id="rId19"/>
    <p:sldId id="299" r:id="rId20"/>
    <p:sldId id="301" r:id="rId21"/>
    <p:sldId id="302" r:id="rId22"/>
    <p:sldId id="303" r:id="rId23"/>
    <p:sldId id="304" r:id="rId24"/>
    <p:sldId id="327" r:id="rId25"/>
    <p:sldId id="306" r:id="rId26"/>
    <p:sldId id="307" r:id="rId27"/>
    <p:sldId id="308" r:id="rId28"/>
    <p:sldId id="309" r:id="rId29"/>
    <p:sldId id="321" r:id="rId30"/>
    <p:sldId id="310" r:id="rId31"/>
    <p:sldId id="312" r:id="rId32"/>
    <p:sldId id="323" r:id="rId33"/>
    <p:sldId id="314" r:id="rId34"/>
    <p:sldId id="317" r:id="rId35"/>
    <p:sldId id="318" r:id="rId36"/>
    <p:sldId id="315" r:id="rId37"/>
    <p:sldId id="319" r:id="rId38"/>
    <p:sldId id="316"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96" autoAdjust="0"/>
  </p:normalViewPr>
  <p:slideViewPr>
    <p:cSldViewPr snapToGrid="0">
      <p:cViewPr varScale="1">
        <p:scale>
          <a:sx n="56" d="100"/>
          <a:sy n="56" d="100"/>
        </p:scale>
        <p:origin x="106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19EA5-D4C3-43D1-BE6C-48A0A0EAA797}" type="datetimeFigureOut">
              <a:rPr lang="it-IT" smtClean="0"/>
              <a:t>21/09/2018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76164-923F-45A4-8990-77AE7AE3C163}" type="slidenum">
              <a:rPr lang="it-IT" smtClean="0"/>
              <a:t>‹N›</a:t>
            </a:fld>
            <a:endParaRPr lang="it-IT"/>
          </a:p>
        </p:txBody>
      </p:sp>
    </p:spTree>
    <p:extLst>
      <p:ext uri="{BB962C8B-B14F-4D97-AF65-F5344CB8AC3E}">
        <p14:creationId xmlns:p14="http://schemas.microsoft.com/office/powerpoint/2010/main" val="198336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4</a:t>
            </a:fld>
            <a:endParaRPr lang="it-IT"/>
          </a:p>
        </p:txBody>
      </p:sp>
    </p:spTree>
    <p:extLst>
      <p:ext uri="{BB962C8B-B14F-4D97-AF65-F5344CB8AC3E}">
        <p14:creationId xmlns:p14="http://schemas.microsoft.com/office/powerpoint/2010/main" val="428149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14</a:t>
            </a:fld>
            <a:endParaRPr lang="it-IT"/>
          </a:p>
        </p:txBody>
      </p:sp>
    </p:spTree>
    <p:extLst>
      <p:ext uri="{BB962C8B-B14F-4D97-AF65-F5344CB8AC3E}">
        <p14:creationId xmlns:p14="http://schemas.microsoft.com/office/powerpoint/2010/main" val="351703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F76164-923F-45A4-8990-77AE7AE3C163}" type="slidenum">
              <a:rPr lang="it-IT" smtClean="0"/>
              <a:t>15</a:t>
            </a:fld>
            <a:endParaRPr lang="it-IT"/>
          </a:p>
        </p:txBody>
      </p:sp>
    </p:spTree>
    <p:extLst>
      <p:ext uri="{BB962C8B-B14F-4D97-AF65-F5344CB8AC3E}">
        <p14:creationId xmlns:p14="http://schemas.microsoft.com/office/powerpoint/2010/main" val="2924726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INPUT: esempio di BREMBRO che vende gli</a:t>
            </a:r>
            <a:r>
              <a:rPr lang="it-IT" baseline="0" dirty="0"/>
              <a:t> impianti frenanti a MERCEDES</a:t>
            </a:r>
            <a:endParaRPr lang="it-IT" dirty="0"/>
          </a:p>
        </p:txBody>
      </p:sp>
      <p:sp>
        <p:nvSpPr>
          <p:cNvPr id="4" name="Segnaposto numero diapositiva 3"/>
          <p:cNvSpPr>
            <a:spLocks noGrp="1"/>
          </p:cNvSpPr>
          <p:nvPr>
            <p:ph type="sldNum" sz="quarter" idx="10"/>
          </p:nvPr>
        </p:nvSpPr>
        <p:spPr/>
        <p:txBody>
          <a:bodyPr/>
          <a:lstStyle/>
          <a:p>
            <a:fld id="{2CF76164-923F-45A4-8990-77AE7AE3C163}" type="slidenum">
              <a:rPr lang="it-IT" smtClean="0"/>
              <a:t>16</a:t>
            </a:fld>
            <a:endParaRPr lang="it-IT"/>
          </a:p>
        </p:txBody>
      </p:sp>
    </p:spTree>
    <p:extLst>
      <p:ext uri="{BB962C8B-B14F-4D97-AF65-F5344CB8AC3E}">
        <p14:creationId xmlns:p14="http://schemas.microsoft.com/office/powerpoint/2010/main" val="175687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17</a:t>
            </a:fld>
            <a:endParaRPr lang="it-IT"/>
          </a:p>
        </p:txBody>
      </p:sp>
    </p:spTree>
    <p:extLst>
      <p:ext uri="{BB962C8B-B14F-4D97-AF65-F5344CB8AC3E}">
        <p14:creationId xmlns:p14="http://schemas.microsoft.com/office/powerpoint/2010/main" val="423892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18</a:t>
            </a:fld>
            <a:endParaRPr lang="it-IT"/>
          </a:p>
        </p:txBody>
      </p:sp>
    </p:spTree>
    <p:extLst>
      <p:ext uri="{BB962C8B-B14F-4D97-AF65-F5344CB8AC3E}">
        <p14:creationId xmlns:p14="http://schemas.microsoft.com/office/powerpoint/2010/main" val="4276886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19</a:t>
            </a:fld>
            <a:endParaRPr lang="it-IT"/>
          </a:p>
        </p:txBody>
      </p:sp>
    </p:spTree>
    <p:extLst>
      <p:ext uri="{BB962C8B-B14F-4D97-AF65-F5344CB8AC3E}">
        <p14:creationId xmlns:p14="http://schemas.microsoft.com/office/powerpoint/2010/main" val="109480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20</a:t>
            </a:fld>
            <a:endParaRPr lang="it-IT"/>
          </a:p>
        </p:txBody>
      </p:sp>
    </p:spTree>
    <p:extLst>
      <p:ext uri="{BB962C8B-B14F-4D97-AF65-F5344CB8AC3E}">
        <p14:creationId xmlns:p14="http://schemas.microsoft.com/office/powerpoint/2010/main" val="269057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21</a:t>
            </a:fld>
            <a:endParaRPr lang="it-IT"/>
          </a:p>
        </p:txBody>
      </p:sp>
    </p:spTree>
    <p:extLst>
      <p:ext uri="{BB962C8B-B14F-4D97-AF65-F5344CB8AC3E}">
        <p14:creationId xmlns:p14="http://schemas.microsoft.com/office/powerpoint/2010/main" val="247919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22</a:t>
            </a:fld>
            <a:endParaRPr lang="it-IT"/>
          </a:p>
        </p:txBody>
      </p:sp>
    </p:spTree>
    <p:extLst>
      <p:ext uri="{BB962C8B-B14F-4D97-AF65-F5344CB8AC3E}">
        <p14:creationId xmlns:p14="http://schemas.microsoft.com/office/powerpoint/2010/main" val="1306211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23</a:t>
            </a:fld>
            <a:endParaRPr lang="it-IT"/>
          </a:p>
        </p:txBody>
      </p:sp>
    </p:spTree>
    <p:extLst>
      <p:ext uri="{BB962C8B-B14F-4D97-AF65-F5344CB8AC3E}">
        <p14:creationId xmlns:p14="http://schemas.microsoft.com/office/powerpoint/2010/main" val="186015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5</a:t>
            </a:fld>
            <a:endParaRPr lang="it-IT"/>
          </a:p>
        </p:txBody>
      </p:sp>
    </p:spTree>
    <p:extLst>
      <p:ext uri="{BB962C8B-B14F-4D97-AF65-F5344CB8AC3E}">
        <p14:creationId xmlns:p14="http://schemas.microsoft.com/office/powerpoint/2010/main" val="2220166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24</a:t>
            </a:fld>
            <a:endParaRPr lang="it-IT"/>
          </a:p>
        </p:txBody>
      </p:sp>
    </p:spTree>
    <p:extLst>
      <p:ext uri="{BB962C8B-B14F-4D97-AF65-F5344CB8AC3E}">
        <p14:creationId xmlns:p14="http://schemas.microsoft.com/office/powerpoint/2010/main" val="3570767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25</a:t>
            </a:fld>
            <a:endParaRPr lang="it-IT"/>
          </a:p>
        </p:txBody>
      </p:sp>
    </p:spTree>
    <p:extLst>
      <p:ext uri="{BB962C8B-B14F-4D97-AF65-F5344CB8AC3E}">
        <p14:creationId xmlns:p14="http://schemas.microsoft.com/office/powerpoint/2010/main" val="2431610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26</a:t>
            </a:fld>
            <a:endParaRPr lang="it-IT"/>
          </a:p>
        </p:txBody>
      </p:sp>
    </p:spTree>
    <p:extLst>
      <p:ext uri="{BB962C8B-B14F-4D97-AF65-F5344CB8AC3E}">
        <p14:creationId xmlns:p14="http://schemas.microsoft.com/office/powerpoint/2010/main" val="444342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27</a:t>
            </a:fld>
            <a:endParaRPr lang="it-IT"/>
          </a:p>
        </p:txBody>
      </p:sp>
    </p:spTree>
    <p:extLst>
      <p:ext uri="{BB962C8B-B14F-4D97-AF65-F5344CB8AC3E}">
        <p14:creationId xmlns:p14="http://schemas.microsoft.com/office/powerpoint/2010/main" val="694485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28</a:t>
            </a:fld>
            <a:endParaRPr lang="it-IT"/>
          </a:p>
        </p:txBody>
      </p:sp>
    </p:spTree>
    <p:extLst>
      <p:ext uri="{BB962C8B-B14F-4D97-AF65-F5344CB8AC3E}">
        <p14:creationId xmlns:p14="http://schemas.microsoft.com/office/powerpoint/2010/main" val="3578745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29</a:t>
            </a:fld>
            <a:endParaRPr lang="it-IT"/>
          </a:p>
        </p:txBody>
      </p:sp>
    </p:spTree>
    <p:extLst>
      <p:ext uri="{BB962C8B-B14F-4D97-AF65-F5344CB8AC3E}">
        <p14:creationId xmlns:p14="http://schemas.microsoft.com/office/powerpoint/2010/main" val="373639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30</a:t>
            </a:fld>
            <a:endParaRPr lang="it-IT"/>
          </a:p>
        </p:txBody>
      </p:sp>
    </p:spTree>
    <p:extLst>
      <p:ext uri="{BB962C8B-B14F-4D97-AF65-F5344CB8AC3E}">
        <p14:creationId xmlns:p14="http://schemas.microsoft.com/office/powerpoint/2010/main" val="2745278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31</a:t>
            </a:fld>
            <a:endParaRPr lang="it-IT"/>
          </a:p>
        </p:txBody>
      </p:sp>
    </p:spTree>
    <p:extLst>
      <p:ext uri="{BB962C8B-B14F-4D97-AF65-F5344CB8AC3E}">
        <p14:creationId xmlns:p14="http://schemas.microsoft.com/office/powerpoint/2010/main" val="4261410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32</a:t>
            </a:fld>
            <a:endParaRPr lang="it-IT"/>
          </a:p>
        </p:txBody>
      </p:sp>
    </p:spTree>
    <p:extLst>
      <p:ext uri="{BB962C8B-B14F-4D97-AF65-F5344CB8AC3E}">
        <p14:creationId xmlns:p14="http://schemas.microsoft.com/office/powerpoint/2010/main" val="3421955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33</a:t>
            </a:fld>
            <a:endParaRPr lang="it-IT"/>
          </a:p>
        </p:txBody>
      </p:sp>
    </p:spTree>
    <p:extLst>
      <p:ext uri="{BB962C8B-B14F-4D97-AF65-F5344CB8AC3E}">
        <p14:creationId xmlns:p14="http://schemas.microsoft.com/office/powerpoint/2010/main" val="425598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6</a:t>
            </a:fld>
            <a:endParaRPr lang="it-IT"/>
          </a:p>
        </p:txBody>
      </p:sp>
    </p:spTree>
    <p:extLst>
      <p:ext uri="{BB962C8B-B14F-4D97-AF65-F5344CB8AC3E}">
        <p14:creationId xmlns:p14="http://schemas.microsoft.com/office/powerpoint/2010/main" val="1035801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34</a:t>
            </a:fld>
            <a:endParaRPr lang="it-IT"/>
          </a:p>
        </p:txBody>
      </p:sp>
    </p:spTree>
    <p:extLst>
      <p:ext uri="{BB962C8B-B14F-4D97-AF65-F5344CB8AC3E}">
        <p14:creationId xmlns:p14="http://schemas.microsoft.com/office/powerpoint/2010/main" val="2172142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35</a:t>
            </a:fld>
            <a:endParaRPr lang="it-IT"/>
          </a:p>
        </p:txBody>
      </p:sp>
    </p:spTree>
    <p:extLst>
      <p:ext uri="{BB962C8B-B14F-4D97-AF65-F5344CB8AC3E}">
        <p14:creationId xmlns:p14="http://schemas.microsoft.com/office/powerpoint/2010/main" val="3413098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36</a:t>
            </a:fld>
            <a:endParaRPr lang="it-IT"/>
          </a:p>
        </p:txBody>
      </p:sp>
    </p:spTree>
    <p:extLst>
      <p:ext uri="{BB962C8B-B14F-4D97-AF65-F5344CB8AC3E}">
        <p14:creationId xmlns:p14="http://schemas.microsoft.com/office/powerpoint/2010/main" val="1289203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37</a:t>
            </a:fld>
            <a:endParaRPr lang="it-IT"/>
          </a:p>
        </p:txBody>
      </p:sp>
    </p:spTree>
    <p:extLst>
      <p:ext uri="{BB962C8B-B14F-4D97-AF65-F5344CB8AC3E}">
        <p14:creationId xmlns:p14="http://schemas.microsoft.com/office/powerpoint/2010/main" val="4129288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38</a:t>
            </a:fld>
            <a:endParaRPr lang="it-IT"/>
          </a:p>
        </p:txBody>
      </p:sp>
    </p:spTree>
    <p:extLst>
      <p:ext uri="{BB962C8B-B14F-4D97-AF65-F5344CB8AC3E}">
        <p14:creationId xmlns:p14="http://schemas.microsoft.com/office/powerpoint/2010/main" val="370776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7</a:t>
            </a:fld>
            <a:endParaRPr lang="it-IT"/>
          </a:p>
        </p:txBody>
      </p:sp>
    </p:spTree>
    <p:extLst>
      <p:ext uri="{BB962C8B-B14F-4D97-AF65-F5344CB8AC3E}">
        <p14:creationId xmlns:p14="http://schemas.microsoft.com/office/powerpoint/2010/main" val="314575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8</a:t>
            </a:fld>
            <a:endParaRPr lang="it-IT"/>
          </a:p>
        </p:txBody>
      </p:sp>
    </p:spTree>
    <p:extLst>
      <p:ext uri="{BB962C8B-B14F-4D97-AF65-F5344CB8AC3E}">
        <p14:creationId xmlns:p14="http://schemas.microsoft.com/office/powerpoint/2010/main" val="5905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9</a:t>
            </a:fld>
            <a:endParaRPr lang="it-IT"/>
          </a:p>
        </p:txBody>
      </p:sp>
    </p:spTree>
    <p:extLst>
      <p:ext uri="{BB962C8B-B14F-4D97-AF65-F5344CB8AC3E}">
        <p14:creationId xmlns:p14="http://schemas.microsoft.com/office/powerpoint/2010/main" val="6349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11</a:t>
            </a:fld>
            <a:endParaRPr lang="it-IT"/>
          </a:p>
        </p:txBody>
      </p:sp>
    </p:spTree>
    <p:extLst>
      <p:ext uri="{BB962C8B-B14F-4D97-AF65-F5344CB8AC3E}">
        <p14:creationId xmlns:p14="http://schemas.microsoft.com/office/powerpoint/2010/main" val="96476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12</a:t>
            </a:fld>
            <a:endParaRPr lang="it-IT"/>
          </a:p>
        </p:txBody>
      </p:sp>
    </p:spTree>
    <p:extLst>
      <p:ext uri="{BB962C8B-B14F-4D97-AF65-F5344CB8AC3E}">
        <p14:creationId xmlns:p14="http://schemas.microsoft.com/office/powerpoint/2010/main" val="85815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CF76164-923F-45A4-8990-77AE7AE3C163}" type="slidenum">
              <a:rPr lang="it-IT" smtClean="0"/>
              <a:t>13</a:t>
            </a:fld>
            <a:endParaRPr lang="it-IT"/>
          </a:p>
        </p:txBody>
      </p:sp>
    </p:spTree>
    <p:extLst>
      <p:ext uri="{BB962C8B-B14F-4D97-AF65-F5344CB8AC3E}">
        <p14:creationId xmlns:p14="http://schemas.microsoft.com/office/powerpoint/2010/main" val="3256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84FCCE5-80DA-4CA5-BD7D-910DF6306A81}" type="datetime1">
              <a:rPr lang="it-IT" smtClean="0"/>
              <a:t>21/09/2018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346967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753888B-3983-402C-84AD-AA73F3CA2DAC}" type="datetime1">
              <a:rPr lang="it-IT" smtClean="0"/>
              <a:t>21/09/2018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360319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040AA3-DB05-4BF3-8282-95DCEBEC98AE}" type="datetime1">
              <a:rPr lang="it-IT" smtClean="0"/>
              <a:t>21/09/2018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294337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C43F064-5F18-4BBF-B9A7-C861DCD6A268}" type="datetime1">
              <a:rPr lang="it-IT" smtClean="0"/>
              <a:t>21/09/2018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363823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8BD10F4-79C0-428E-AF0B-01358A15B2DA}" type="datetime1">
              <a:rPr lang="it-IT" smtClean="0"/>
              <a:t>21/09/2018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38506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AA76F91-6708-4534-B2FB-E1F6FDD91E7D}" type="datetime1">
              <a:rPr lang="it-IT" smtClean="0"/>
              <a:t>21/09/2018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147943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513050C-8EDC-4FDC-8F62-F69B12F295B4}" type="datetime1">
              <a:rPr lang="it-IT" smtClean="0"/>
              <a:t>21/09/2018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405449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51361D1-3062-41FC-8FA2-5D224BA3997B}" type="datetime1">
              <a:rPr lang="it-IT" smtClean="0"/>
              <a:t>21/09/2018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4254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C77E4BF-D6C8-407C-80BF-C8194DC76C69}" type="datetime1">
              <a:rPr lang="it-IT" smtClean="0"/>
              <a:t>21/09/2018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190193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64233D3-38A8-4865-8202-87032C0B0679}" type="datetime1">
              <a:rPr lang="it-IT" smtClean="0"/>
              <a:t>21/09/2018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114528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164E66C-213D-49C5-A4F2-FAE1A7FFF1A8}" type="datetime1">
              <a:rPr lang="it-IT" smtClean="0"/>
              <a:t>21/09/2018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51B123-ECD0-4B58-8863-A186CF5279B8}" type="slidenum">
              <a:rPr lang="it-IT" smtClean="0"/>
              <a:t>‹N›</a:t>
            </a:fld>
            <a:endParaRPr lang="it-IT"/>
          </a:p>
        </p:txBody>
      </p:sp>
    </p:spTree>
    <p:extLst>
      <p:ext uri="{BB962C8B-B14F-4D97-AF65-F5344CB8AC3E}">
        <p14:creationId xmlns:p14="http://schemas.microsoft.com/office/powerpoint/2010/main" val="307493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95FEA-E08B-4BBE-81AC-B3AED2379932}" type="datetime1">
              <a:rPr lang="it-IT" smtClean="0"/>
              <a:t>21/09/2018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1B123-ECD0-4B58-8863-A186CF5279B8}" type="slidenum">
              <a:rPr lang="it-IT" smtClean="0"/>
              <a:t>‹N›</a:t>
            </a:fld>
            <a:endParaRPr lang="it-IT"/>
          </a:p>
        </p:txBody>
      </p:sp>
    </p:spTree>
    <p:extLst>
      <p:ext uri="{BB962C8B-B14F-4D97-AF65-F5344CB8AC3E}">
        <p14:creationId xmlns:p14="http://schemas.microsoft.com/office/powerpoint/2010/main" val="428760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dalmolin@liuc.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21.jpg"/><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gi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3831774"/>
          </a:xfrm>
        </p:spPr>
        <p:txBody>
          <a:bodyPr>
            <a:normAutofit/>
          </a:bodyPr>
          <a:lstStyle/>
          <a:p>
            <a:r>
              <a:rPr lang="it-IT" b="1" dirty="0" err="1">
                <a:solidFill>
                  <a:srgbClr val="FF0000"/>
                </a:solidFill>
              </a:rPr>
              <a:t>Decision</a:t>
            </a:r>
            <a:r>
              <a:rPr lang="it-IT" b="1" dirty="0">
                <a:solidFill>
                  <a:srgbClr val="FF0000"/>
                </a:solidFill>
              </a:rPr>
              <a:t> making: methods and </a:t>
            </a:r>
            <a:r>
              <a:rPr lang="it-IT" b="1" dirty="0" err="1">
                <a:solidFill>
                  <a:srgbClr val="FF0000"/>
                </a:solidFill>
              </a:rPr>
              <a:t>tools</a:t>
            </a:r>
            <a:r>
              <a:rPr lang="it-IT" b="1" dirty="0">
                <a:solidFill>
                  <a:srgbClr val="FF0000"/>
                </a:solidFill>
              </a:rPr>
              <a:t> – </a:t>
            </a:r>
            <a:r>
              <a:rPr lang="it-IT" b="1" dirty="0" err="1">
                <a:solidFill>
                  <a:srgbClr val="FF0000"/>
                </a:solidFill>
              </a:rPr>
              <a:t>Strategy</a:t>
            </a:r>
            <a:r>
              <a:rPr lang="it-IT" b="1" dirty="0">
                <a:solidFill>
                  <a:srgbClr val="FF0000"/>
                </a:solidFill>
              </a:rPr>
              <a:t> </a:t>
            </a:r>
            <a:r>
              <a:rPr lang="it-IT" b="1" dirty="0" err="1">
                <a:solidFill>
                  <a:srgbClr val="FF0000"/>
                </a:solidFill>
              </a:rPr>
              <a:t>analysis</a:t>
            </a:r>
            <a:r>
              <a:rPr lang="it-IT" b="1" dirty="0">
                <a:solidFill>
                  <a:srgbClr val="FF0000"/>
                </a:solidFill>
              </a:rPr>
              <a:t> and organization design</a:t>
            </a:r>
            <a:br>
              <a:rPr lang="it-IT" b="1" dirty="0">
                <a:solidFill>
                  <a:srgbClr val="FF0000"/>
                </a:solidFill>
              </a:rPr>
            </a:br>
            <a:r>
              <a:rPr lang="it-IT" sz="3100" b="1" i="1" dirty="0">
                <a:solidFill>
                  <a:srgbClr val="00B0F0"/>
                </a:solidFill>
              </a:rPr>
              <a:t>Management </a:t>
            </a:r>
            <a:r>
              <a:rPr lang="it-IT" sz="3100" b="1" i="1" dirty="0" err="1">
                <a:solidFill>
                  <a:srgbClr val="00B0F0"/>
                </a:solidFill>
              </a:rPr>
              <a:t>Principles</a:t>
            </a:r>
            <a:r>
              <a:rPr lang="it-IT" sz="3100" b="1" i="1" dirty="0">
                <a:solidFill>
                  <a:srgbClr val="00B0F0"/>
                </a:solidFill>
              </a:rPr>
              <a:t> and Human Resources</a:t>
            </a:r>
          </a:p>
        </p:txBody>
      </p:sp>
      <p:sp>
        <p:nvSpPr>
          <p:cNvPr id="3" name="Sottotitolo 2"/>
          <p:cNvSpPr>
            <a:spLocks noGrp="1"/>
          </p:cNvSpPr>
          <p:nvPr>
            <p:ph type="subTitle" idx="1"/>
          </p:nvPr>
        </p:nvSpPr>
        <p:spPr>
          <a:xfrm>
            <a:off x="1524000" y="5022760"/>
            <a:ext cx="9144000" cy="953037"/>
          </a:xfrm>
        </p:spPr>
        <p:txBody>
          <a:bodyPr/>
          <a:lstStyle/>
          <a:p>
            <a:r>
              <a:rPr lang="it-IT" dirty="0"/>
              <a:t>Martina Dal Molin</a:t>
            </a:r>
          </a:p>
          <a:p>
            <a:r>
              <a:rPr lang="it-IT" dirty="0"/>
              <a:t>mdalmolin@liuc.it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695" y="92053"/>
            <a:ext cx="1849280" cy="1280271"/>
          </a:xfrm>
          <a:prstGeom prst="rect">
            <a:avLst/>
          </a:prstGeom>
        </p:spPr>
      </p:pic>
      <p:sp>
        <p:nvSpPr>
          <p:cNvPr id="5" name="Sottotitolo 2"/>
          <p:cNvSpPr txBox="1">
            <a:spLocks/>
          </p:cNvSpPr>
          <p:nvPr/>
        </p:nvSpPr>
        <p:spPr>
          <a:xfrm>
            <a:off x="1524000" y="5975797"/>
            <a:ext cx="9144000" cy="5956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AY 2018/2019</a:t>
            </a:r>
          </a:p>
        </p:txBody>
      </p:sp>
    </p:spTree>
    <p:extLst>
      <p:ext uri="{BB962C8B-B14F-4D97-AF65-F5344CB8AC3E}">
        <p14:creationId xmlns:p14="http://schemas.microsoft.com/office/powerpoint/2010/main" val="80978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933732"/>
            <a:ext cx="9144000" cy="2020082"/>
          </a:xfrm>
        </p:spPr>
        <p:txBody>
          <a:bodyPr/>
          <a:lstStyle/>
          <a:p>
            <a:r>
              <a:rPr lang="it-IT" b="1" dirty="0">
                <a:solidFill>
                  <a:srgbClr val="FF0000"/>
                </a:solidFill>
              </a:rPr>
              <a:t>INTRODUCTION</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695" y="92053"/>
            <a:ext cx="1849280" cy="1280271"/>
          </a:xfrm>
          <a:prstGeom prst="rect">
            <a:avLst/>
          </a:prstGeom>
        </p:spPr>
      </p:pic>
      <p:sp>
        <p:nvSpPr>
          <p:cNvPr id="5" name="Sottotitolo 2"/>
          <p:cNvSpPr txBox="1">
            <a:spLocks/>
          </p:cNvSpPr>
          <p:nvPr/>
        </p:nvSpPr>
        <p:spPr>
          <a:xfrm>
            <a:off x="1524000" y="5975797"/>
            <a:ext cx="9144000" cy="5956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AY 2018/2019</a:t>
            </a:r>
          </a:p>
        </p:txBody>
      </p:sp>
    </p:spTree>
    <p:extLst>
      <p:ext uri="{BB962C8B-B14F-4D97-AF65-F5344CB8AC3E}">
        <p14:creationId xmlns:p14="http://schemas.microsoft.com/office/powerpoint/2010/main" val="203624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Terminology</a:t>
            </a:r>
            <a:endParaRPr lang="it-IT" b="1" dirty="0">
              <a:solidFill>
                <a:srgbClr val="FF0000"/>
              </a:solidFill>
            </a:endParaRPr>
          </a:p>
        </p:txBody>
      </p:sp>
      <p:sp>
        <p:nvSpPr>
          <p:cNvPr id="3" name="Segnaposto contenuto 2"/>
          <p:cNvSpPr>
            <a:spLocks noGrp="1"/>
          </p:cNvSpPr>
          <p:nvPr>
            <p:ph idx="1"/>
          </p:nvPr>
        </p:nvSpPr>
        <p:spPr>
          <a:xfrm>
            <a:off x="838200" y="1510793"/>
            <a:ext cx="10515600" cy="4542136"/>
          </a:xfrm>
        </p:spPr>
        <p:txBody>
          <a:bodyPr>
            <a:normAutofit/>
          </a:bodyPr>
          <a:lstStyle/>
          <a:p>
            <a:pPr marL="0" indent="0">
              <a:buNone/>
            </a:pPr>
            <a:endParaRPr lang="it-IT" sz="3600" b="1" dirty="0"/>
          </a:p>
          <a:p>
            <a:pPr marL="0" indent="0">
              <a:buNone/>
            </a:pPr>
            <a:endParaRPr lang="it-IT" sz="36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11</a:t>
            </a:fld>
            <a:endParaRPr lang="it-IT"/>
          </a:p>
        </p:txBody>
      </p:sp>
      <p:sp>
        <p:nvSpPr>
          <p:cNvPr id="8" name="Segnaposto contenuto 2">
            <a:extLst>
              <a:ext uri="{FF2B5EF4-FFF2-40B4-BE49-F238E27FC236}">
                <a16:creationId xmlns:a16="http://schemas.microsoft.com/office/drawing/2014/main" id="{0ADEFA1C-A91C-4D06-B1DC-B18DFDB19B51}"/>
              </a:ext>
            </a:extLst>
          </p:cNvPr>
          <p:cNvSpPr txBox="1">
            <a:spLocks/>
          </p:cNvSpPr>
          <p:nvPr/>
        </p:nvSpPr>
        <p:spPr>
          <a:xfrm>
            <a:off x="838200" y="2055813"/>
            <a:ext cx="10515600" cy="3997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it-IT" dirty="0"/>
          </a:p>
          <a:p>
            <a:pPr marL="0" indent="0" algn="ctr">
              <a:buFont typeface="Arial" panose="020B0604020202020204" pitchFamily="34" charset="0"/>
              <a:buNone/>
            </a:pPr>
            <a:endParaRPr lang="it-IT" sz="5400" dirty="0"/>
          </a:p>
          <a:p>
            <a:pPr marL="0" indent="0" algn="ctr">
              <a:buFont typeface="Arial" panose="020B0604020202020204" pitchFamily="34" charset="0"/>
              <a:buNone/>
            </a:pPr>
            <a:r>
              <a:rPr lang="it-IT" sz="5400" dirty="0" err="1"/>
              <a:t>What</a:t>
            </a:r>
            <a:r>
              <a:rPr lang="it-IT" sz="5400" dirty="0"/>
              <a:t> a company </a:t>
            </a:r>
            <a:r>
              <a:rPr lang="it-IT" sz="5400" dirty="0" err="1"/>
              <a:t>is</a:t>
            </a:r>
            <a:r>
              <a:rPr lang="it-IT" sz="5400" dirty="0"/>
              <a:t>?</a:t>
            </a:r>
          </a:p>
        </p:txBody>
      </p:sp>
    </p:spTree>
    <p:extLst>
      <p:ext uri="{BB962C8B-B14F-4D97-AF65-F5344CB8AC3E}">
        <p14:creationId xmlns:p14="http://schemas.microsoft.com/office/powerpoint/2010/main" val="2817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Company: </a:t>
            </a:r>
            <a:r>
              <a:rPr lang="it-IT" b="1" dirty="0" err="1">
                <a:solidFill>
                  <a:srgbClr val="FF0000"/>
                </a:solidFill>
              </a:rPr>
              <a:t>terminology</a:t>
            </a:r>
            <a:endParaRPr lang="it-IT" b="1" dirty="0">
              <a:solidFill>
                <a:srgbClr val="FF0000"/>
              </a:solidFill>
            </a:endParaRPr>
          </a:p>
        </p:txBody>
      </p:sp>
      <p:sp>
        <p:nvSpPr>
          <p:cNvPr id="3" name="Segnaposto contenuto 2"/>
          <p:cNvSpPr>
            <a:spLocks noGrp="1"/>
          </p:cNvSpPr>
          <p:nvPr>
            <p:ph idx="1"/>
          </p:nvPr>
        </p:nvSpPr>
        <p:spPr>
          <a:xfrm>
            <a:off x="838200" y="1510793"/>
            <a:ext cx="10515600" cy="4542136"/>
          </a:xfrm>
        </p:spPr>
        <p:txBody>
          <a:bodyPr>
            <a:normAutofit/>
          </a:bodyPr>
          <a:lstStyle/>
          <a:p>
            <a:pPr marL="0" indent="0">
              <a:buNone/>
            </a:pPr>
            <a:endParaRPr lang="it-IT" sz="2400" b="1" dirty="0"/>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12</a:t>
            </a:fld>
            <a:endParaRPr lang="it-IT"/>
          </a:p>
        </p:txBody>
      </p:sp>
      <p:sp>
        <p:nvSpPr>
          <p:cNvPr id="7" name="Segnaposto contenuto 2"/>
          <p:cNvSpPr txBox="1">
            <a:spLocks/>
          </p:cNvSpPr>
          <p:nvPr/>
        </p:nvSpPr>
        <p:spPr>
          <a:xfrm>
            <a:off x="838200" y="2055813"/>
            <a:ext cx="10515600" cy="3997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b="1" dirty="0" err="1"/>
              <a:t>Depending</a:t>
            </a:r>
            <a:r>
              <a:rPr lang="it-IT" sz="2400" b="1" dirty="0"/>
              <a:t> on the </a:t>
            </a:r>
            <a:r>
              <a:rPr lang="it-IT" sz="2400" b="1" dirty="0" err="1"/>
              <a:t>context</a:t>
            </a:r>
            <a:r>
              <a:rPr lang="it-IT" sz="2400" b="1" dirty="0"/>
              <a:t>…</a:t>
            </a:r>
          </a:p>
          <a:p>
            <a:pPr marL="0" indent="0">
              <a:buFont typeface="Arial" panose="020B0604020202020204" pitchFamily="34" charset="0"/>
              <a:buNone/>
            </a:pPr>
            <a:endParaRPr lang="it-IT" sz="2400" b="1" dirty="0"/>
          </a:p>
          <a:p>
            <a:pPr>
              <a:buFont typeface="Calibri" panose="020F0502020204030204" pitchFamily="34" charset="0"/>
              <a:buChar char="–"/>
            </a:pPr>
            <a:r>
              <a:rPr lang="it-IT" dirty="0"/>
              <a:t>Company </a:t>
            </a:r>
            <a:r>
              <a:rPr lang="it-IT" dirty="0" err="1"/>
              <a:t>as</a:t>
            </a:r>
            <a:r>
              <a:rPr lang="it-IT" dirty="0"/>
              <a:t> an </a:t>
            </a:r>
            <a:r>
              <a:rPr lang="it-IT" b="1" dirty="0" err="1"/>
              <a:t>organized</a:t>
            </a:r>
            <a:r>
              <a:rPr lang="it-IT" b="1" dirty="0"/>
              <a:t> </a:t>
            </a:r>
            <a:r>
              <a:rPr lang="it-IT" b="1" dirty="0" err="1"/>
              <a:t>economic</a:t>
            </a:r>
            <a:r>
              <a:rPr lang="it-IT" b="1" dirty="0"/>
              <a:t> </a:t>
            </a:r>
            <a:r>
              <a:rPr lang="it-IT" b="1" dirty="0" err="1"/>
              <a:t>activity</a:t>
            </a:r>
            <a:r>
              <a:rPr lang="it-IT" b="1" dirty="0"/>
              <a:t> </a:t>
            </a:r>
            <a:r>
              <a:rPr lang="it-IT" dirty="0" err="1"/>
              <a:t>aimed</a:t>
            </a:r>
            <a:r>
              <a:rPr lang="it-IT" dirty="0"/>
              <a:t> </a:t>
            </a:r>
            <a:r>
              <a:rPr lang="it-IT" dirty="0" err="1"/>
              <a:t>at</a:t>
            </a:r>
            <a:r>
              <a:rPr lang="it-IT" dirty="0"/>
              <a:t> </a:t>
            </a:r>
            <a:r>
              <a:rPr lang="it-IT" dirty="0" err="1"/>
              <a:t>creating</a:t>
            </a:r>
            <a:r>
              <a:rPr lang="it-IT" dirty="0"/>
              <a:t> </a:t>
            </a:r>
            <a:r>
              <a:rPr lang="it-IT" dirty="0" err="1"/>
              <a:t>value</a:t>
            </a:r>
            <a:r>
              <a:rPr lang="it-IT" dirty="0"/>
              <a:t>/profit</a:t>
            </a:r>
          </a:p>
          <a:p>
            <a:pPr>
              <a:buFont typeface="Calibri" panose="020F0502020204030204" pitchFamily="34" charset="0"/>
              <a:buChar char="–"/>
            </a:pPr>
            <a:endParaRPr lang="it-IT" dirty="0"/>
          </a:p>
          <a:p>
            <a:pPr>
              <a:buFont typeface="Calibri" panose="020F0502020204030204" pitchFamily="34" charset="0"/>
              <a:buChar char="–"/>
            </a:pPr>
            <a:r>
              <a:rPr lang="it-IT" dirty="0"/>
              <a:t>Company </a:t>
            </a:r>
            <a:r>
              <a:rPr lang="it-IT" dirty="0" err="1"/>
              <a:t>as</a:t>
            </a:r>
            <a:r>
              <a:rPr lang="it-IT" dirty="0"/>
              <a:t> the </a:t>
            </a:r>
            <a:r>
              <a:rPr lang="it-IT" b="1" dirty="0"/>
              <a:t>set of </a:t>
            </a:r>
            <a:r>
              <a:rPr lang="it-IT" b="1" dirty="0" err="1"/>
              <a:t>material</a:t>
            </a:r>
            <a:r>
              <a:rPr lang="it-IT" b="1" dirty="0"/>
              <a:t> and </a:t>
            </a:r>
            <a:r>
              <a:rPr lang="it-IT" b="1" dirty="0" err="1"/>
              <a:t>immaterial</a:t>
            </a:r>
            <a:r>
              <a:rPr lang="it-IT" b="1" dirty="0"/>
              <a:t> </a:t>
            </a:r>
            <a:r>
              <a:rPr lang="it-IT" b="1" dirty="0" err="1"/>
              <a:t>goods</a:t>
            </a:r>
            <a:r>
              <a:rPr lang="it-IT" b="1" dirty="0"/>
              <a:t> </a:t>
            </a:r>
            <a:r>
              <a:rPr lang="it-IT" dirty="0" err="1"/>
              <a:t>necessary</a:t>
            </a:r>
            <a:r>
              <a:rPr lang="it-IT" dirty="0"/>
              <a:t> for the </a:t>
            </a:r>
            <a:r>
              <a:rPr lang="it-IT" dirty="0" err="1"/>
              <a:t>company’s</a:t>
            </a:r>
            <a:r>
              <a:rPr lang="it-IT" dirty="0"/>
              <a:t> </a:t>
            </a:r>
            <a:r>
              <a:rPr lang="it-IT" dirty="0" err="1"/>
              <a:t>activities</a:t>
            </a:r>
            <a:r>
              <a:rPr lang="it-IT" dirty="0"/>
              <a:t> </a:t>
            </a:r>
          </a:p>
        </p:txBody>
      </p:sp>
    </p:spTree>
    <p:extLst>
      <p:ext uri="{BB962C8B-B14F-4D97-AF65-F5344CB8AC3E}">
        <p14:creationId xmlns:p14="http://schemas.microsoft.com/office/powerpoint/2010/main" val="572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5003"/>
            <a:ext cx="10515600" cy="1325563"/>
          </a:xfrm>
        </p:spPr>
        <p:txBody>
          <a:bodyPr/>
          <a:lstStyle/>
          <a:p>
            <a:r>
              <a:rPr lang="it-IT" b="1" dirty="0">
                <a:solidFill>
                  <a:srgbClr val="FF0000"/>
                </a:solidFill>
              </a:rPr>
              <a:t>The company and the </a:t>
            </a:r>
            <a:r>
              <a:rPr lang="it-IT" b="1" dirty="0" err="1">
                <a:solidFill>
                  <a:srgbClr val="FF0000"/>
                </a:solidFill>
              </a:rPr>
              <a:t>context</a:t>
            </a:r>
            <a:r>
              <a:rPr lang="it-IT" b="1" dirty="0">
                <a:solidFill>
                  <a:srgbClr val="FF0000"/>
                </a:solidFill>
              </a:rPr>
              <a:t> (1/2)</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13</a:t>
            </a:fld>
            <a:endParaRPr lang="it-IT"/>
          </a:p>
        </p:txBody>
      </p:sp>
      <p:sp>
        <p:nvSpPr>
          <p:cNvPr id="8" name="Ovale 7"/>
          <p:cNvSpPr/>
          <p:nvPr/>
        </p:nvSpPr>
        <p:spPr>
          <a:xfrm>
            <a:off x="4560106" y="2691684"/>
            <a:ext cx="2498502" cy="2176530"/>
          </a:xfrm>
          <a:prstGeom prst="ellipse">
            <a:avLst/>
          </a:prstGeom>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THE COMPANY</a:t>
            </a:r>
          </a:p>
        </p:txBody>
      </p:sp>
      <p:sp>
        <p:nvSpPr>
          <p:cNvPr id="10" name="Ovale 9"/>
          <p:cNvSpPr/>
          <p:nvPr/>
        </p:nvSpPr>
        <p:spPr>
          <a:xfrm>
            <a:off x="3541690" y="1931831"/>
            <a:ext cx="4571999" cy="395381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bidirezionale orizzontale 10"/>
          <p:cNvSpPr/>
          <p:nvPr/>
        </p:nvSpPr>
        <p:spPr>
          <a:xfrm>
            <a:off x="6711371" y="4546241"/>
            <a:ext cx="887164" cy="562155"/>
          </a:xfrm>
          <a:prstGeom prst="leftRightArrow">
            <a:avLst/>
          </a:prstGeom>
          <a:solidFill>
            <a:schemeClr val="accent6"/>
          </a:solidFill>
          <a:ln>
            <a:solidFill>
              <a:schemeClr val="accent6"/>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434446" y="4869365"/>
            <a:ext cx="2786485" cy="95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6"/>
                </a:solidFill>
              </a:rPr>
              <a:t>ECONOMIC AND FINANCIAL SYSTEM</a:t>
            </a:r>
          </a:p>
        </p:txBody>
      </p:sp>
      <p:sp>
        <p:nvSpPr>
          <p:cNvPr id="14" name="Ovale 13"/>
          <p:cNvSpPr/>
          <p:nvPr/>
        </p:nvSpPr>
        <p:spPr>
          <a:xfrm>
            <a:off x="2430340" y="1280271"/>
            <a:ext cx="6794696" cy="496578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416114" y="1198079"/>
            <a:ext cx="2786485" cy="95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C00000"/>
                </a:solidFill>
              </a:rPr>
              <a:t>SOCIO-POLITICAL SYSTEM</a:t>
            </a:r>
          </a:p>
        </p:txBody>
      </p:sp>
      <p:sp>
        <p:nvSpPr>
          <p:cNvPr id="16" name="Freccia bidirezionale orizzontale 15"/>
          <p:cNvSpPr/>
          <p:nvPr/>
        </p:nvSpPr>
        <p:spPr>
          <a:xfrm>
            <a:off x="7910196" y="4546240"/>
            <a:ext cx="887164" cy="562155"/>
          </a:xfrm>
          <a:prstGeom prst="leftRightArrow">
            <a:avLst/>
          </a:prstGeom>
          <a:solidFill>
            <a:srgbClr val="C00000"/>
          </a:solidFill>
          <a:ln>
            <a:solidFill>
              <a:srgbClr val="C00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bidirezionale orizzontale 16"/>
          <p:cNvSpPr/>
          <p:nvPr/>
        </p:nvSpPr>
        <p:spPr>
          <a:xfrm>
            <a:off x="3876435" y="2156506"/>
            <a:ext cx="1313751" cy="663967"/>
          </a:xfrm>
          <a:prstGeom prst="leftRightArrow">
            <a:avLst/>
          </a:prstGeom>
          <a:solidFill>
            <a:srgbClr val="C00000"/>
          </a:solidFill>
          <a:ln>
            <a:solidFill>
              <a:srgbClr val="C00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308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4" grpId="0" animBg="1"/>
      <p:bldP spid="15" grpId="0"/>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5003"/>
            <a:ext cx="10515600" cy="1325563"/>
          </a:xfrm>
        </p:spPr>
        <p:txBody>
          <a:bodyPr/>
          <a:lstStyle/>
          <a:p>
            <a:r>
              <a:rPr lang="it-IT" b="1" dirty="0">
                <a:solidFill>
                  <a:srgbClr val="FF0000"/>
                </a:solidFill>
              </a:rPr>
              <a:t>The company and the </a:t>
            </a:r>
            <a:r>
              <a:rPr lang="it-IT" b="1" dirty="0" err="1">
                <a:solidFill>
                  <a:srgbClr val="FF0000"/>
                </a:solidFill>
              </a:rPr>
              <a:t>context</a:t>
            </a:r>
            <a:r>
              <a:rPr lang="it-IT" b="1" dirty="0">
                <a:solidFill>
                  <a:srgbClr val="FF0000"/>
                </a:solidFill>
              </a:rPr>
              <a:t> (1/2)</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14</a:t>
            </a:fld>
            <a:endParaRPr lang="it-IT"/>
          </a:p>
        </p:txBody>
      </p:sp>
      <p:sp>
        <p:nvSpPr>
          <p:cNvPr id="8" name="Ovale 7"/>
          <p:cNvSpPr/>
          <p:nvPr/>
        </p:nvSpPr>
        <p:spPr>
          <a:xfrm>
            <a:off x="4560106" y="2691684"/>
            <a:ext cx="2208238" cy="2035495"/>
          </a:xfrm>
          <a:prstGeom prst="ellipse">
            <a:avLst/>
          </a:prstGeom>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THE COMPANY</a:t>
            </a:r>
          </a:p>
        </p:txBody>
      </p:sp>
      <p:sp>
        <p:nvSpPr>
          <p:cNvPr id="10" name="Ovale 9"/>
          <p:cNvSpPr/>
          <p:nvPr/>
        </p:nvSpPr>
        <p:spPr>
          <a:xfrm>
            <a:off x="3541690" y="1931831"/>
            <a:ext cx="4040847" cy="369761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bidirezionale orizzontale 10"/>
          <p:cNvSpPr/>
          <p:nvPr/>
        </p:nvSpPr>
        <p:spPr>
          <a:xfrm>
            <a:off x="6567615" y="4207395"/>
            <a:ext cx="784098" cy="525728"/>
          </a:xfrm>
          <a:prstGeom prst="leftRightArrow">
            <a:avLst/>
          </a:prstGeom>
          <a:solidFill>
            <a:schemeClr val="accent6"/>
          </a:solidFill>
          <a:ln>
            <a:solidFill>
              <a:schemeClr val="accent6"/>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456999" y="4617877"/>
            <a:ext cx="2462765" cy="896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6"/>
                </a:solidFill>
              </a:rPr>
              <a:t>ECONOMIC AND FINANCIAL SYSTEM</a:t>
            </a:r>
          </a:p>
        </p:txBody>
      </p:sp>
      <p:sp>
        <p:nvSpPr>
          <p:cNvPr id="14" name="Ovale 13"/>
          <p:cNvSpPr/>
          <p:nvPr/>
        </p:nvSpPr>
        <p:spPr>
          <a:xfrm>
            <a:off x="3206838" y="1280271"/>
            <a:ext cx="5059369" cy="465689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416114" y="1198079"/>
            <a:ext cx="2462765" cy="896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C00000"/>
                </a:solidFill>
              </a:rPr>
              <a:t>SOCIO-POLITICAL SYSTEM</a:t>
            </a:r>
          </a:p>
        </p:txBody>
      </p:sp>
      <p:sp>
        <p:nvSpPr>
          <p:cNvPr id="16" name="Freccia bidirezionale orizzontale 15"/>
          <p:cNvSpPr/>
          <p:nvPr/>
        </p:nvSpPr>
        <p:spPr>
          <a:xfrm>
            <a:off x="7446720" y="3853915"/>
            <a:ext cx="784098" cy="525728"/>
          </a:xfrm>
          <a:prstGeom prst="leftRightArrow">
            <a:avLst/>
          </a:prstGeom>
          <a:solidFill>
            <a:srgbClr val="C00000"/>
          </a:solidFill>
          <a:ln>
            <a:solidFill>
              <a:srgbClr val="C00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bidirezionale orizzontale 16"/>
          <p:cNvSpPr/>
          <p:nvPr/>
        </p:nvSpPr>
        <p:spPr>
          <a:xfrm>
            <a:off x="3876436" y="2156506"/>
            <a:ext cx="1161126" cy="620943"/>
          </a:xfrm>
          <a:prstGeom prst="leftRightArrow">
            <a:avLst/>
          </a:prstGeom>
          <a:solidFill>
            <a:srgbClr val="C00000"/>
          </a:solidFill>
          <a:ln>
            <a:solidFill>
              <a:srgbClr val="C00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umetto 1 6"/>
          <p:cNvSpPr/>
          <p:nvPr/>
        </p:nvSpPr>
        <p:spPr>
          <a:xfrm>
            <a:off x="8266207" y="1280271"/>
            <a:ext cx="3087593" cy="1186706"/>
          </a:xfrm>
          <a:prstGeom prst="wedgeRectCallout">
            <a:avLst>
              <a:gd name="adj1" fmla="val -106759"/>
              <a:gd name="adj2" fmla="val 9831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b="1" dirty="0"/>
              <a:t>CONTINUOUS CHANGE </a:t>
            </a:r>
            <a:r>
              <a:rPr lang="it-IT" dirty="0"/>
              <a:t>AS THE ORDINARY «STATE OF BEING»</a:t>
            </a:r>
          </a:p>
        </p:txBody>
      </p:sp>
      <p:sp>
        <p:nvSpPr>
          <p:cNvPr id="18" name="Fumetto 1 17"/>
          <p:cNvSpPr/>
          <p:nvPr/>
        </p:nvSpPr>
        <p:spPr>
          <a:xfrm>
            <a:off x="8262838" y="4442740"/>
            <a:ext cx="3087593" cy="1186706"/>
          </a:xfrm>
          <a:prstGeom prst="wedgeRectCallout">
            <a:avLst>
              <a:gd name="adj1" fmla="val -103005"/>
              <a:gd name="adj2" fmla="val -10246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b="1" dirty="0"/>
              <a:t>INNOVATION</a:t>
            </a:r>
            <a:r>
              <a:rPr lang="it-IT" dirty="0"/>
              <a:t> AS THE TOOL FOR ADAPTATION TO EXTERNAL CHANGES or TO FAVOR EXTERNAL CHANGES</a:t>
            </a:r>
          </a:p>
        </p:txBody>
      </p:sp>
      <p:sp>
        <p:nvSpPr>
          <p:cNvPr id="19" name="Fumetto 1 18"/>
          <p:cNvSpPr/>
          <p:nvPr/>
        </p:nvSpPr>
        <p:spPr>
          <a:xfrm>
            <a:off x="454097" y="4470259"/>
            <a:ext cx="3087593" cy="1186706"/>
          </a:xfrm>
          <a:prstGeom prst="wedgeRectCallout">
            <a:avLst>
              <a:gd name="adj1" fmla="val 83029"/>
              <a:gd name="adj2" fmla="val -981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b="1" dirty="0"/>
              <a:t>RISK MANAGEMENT </a:t>
            </a:r>
            <a:r>
              <a:rPr lang="it-IT" dirty="0"/>
              <a:t>AS IMPLICIT PART OF THE COMPANY</a:t>
            </a:r>
          </a:p>
        </p:txBody>
      </p:sp>
    </p:spTree>
    <p:extLst>
      <p:ext uri="{BB962C8B-B14F-4D97-AF65-F5344CB8AC3E}">
        <p14:creationId xmlns:p14="http://schemas.microsoft.com/office/powerpoint/2010/main" val="15613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The company and the </a:t>
            </a:r>
            <a:r>
              <a:rPr lang="it-IT" b="1" dirty="0" err="1">
                <a:solidFill>
                  <a:srgbClr val="FF0000"/>
                </a:solidFill>
              </a:rPr>
              <a:t>economic-financial</a:t>
            </a:r>
            <a:r>
              <a:rPr lang="it-IT" b="1" dirty="0">
                <a:solidFill>
                  <a:srgbClr val="FF0000"/>
                </a:solidFill>
              </a:rPr>
              <a:t> </a:t>
            </a:r>
            <a:r>
              <a:rPr lang="it-IT" b="1" dirty="0" err="1">
                <a:solidFill>
                  <a:srgbClr val="FF0000"/>
                </a:solidFill>
              </a:rPr>
              <a:t>system</a:t>
            </a:r>
            <a:endParaRPr lang="it-IT" b="1" dirty="0">
              <a:solidFill>
                <a:srgbClr val="FF0000"/>
              </a:solidFill>
            </a:endParaRPr>
          </a:p>
        </p:txBody>
      </p:sp>
      <p:sp>
        <p:nvSpPr>
          <p:cNvPr id="3" name="Segnaposto contenuto 2"/>
          <p:cNvSpPr>
            <a:spLocks noGrp="1"/>
          </p:cNvSpPr>
          <p:nvPr>
            <p:ph idx="1"/>
          </p:nvPr>
        </p:nvSpPr>
        <p:spPr>
          <a:xfrm>
            <a:off x="838200" y="1510793"/>
            <a:ext cx="10515600" cy="4542136"/>
          </a:xfrm>
        </p:spPr>
        <p:txBody>
          <a:bodyPr>
            <a:normAutofit/>
          </a:bodyPr>
          <a:lstStyle/>
          <a:p>
            <a:pPr marL="0" indent="0">
              <a:buNone/>
            </a:pPr>
            <a:endParaRPr lang="it-IT" sz="2400" b="1" dirty="0"/>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15</a:t>
            </a:fld>
            <a:endParaRPr lang="it-IT"/>
          </a:p>
        </p:txBody>
      </p:sp>
      <p:sp>
        <p:nvSpPr>
          <p:cNvPr id="8" name="Rettangolo 7"/>
          <p:cNvSpPr/>
          <p:nvPr/>
        </p:nvSpPr>
        <p:spPr>
          <a:xfrm>
            <a:off x="2093890" y="3021873"/>
            <a:ext cx="1700011" cy="83712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INPUT</a:t>
            </a:r>
          </a:p>
        </p:txBody>
      </p:sp>
      <p:sp>
        <p:nvSpPr>
          <p:cNvPr id="9" name="Freccia a destra 8"/>
          <p:cNvSpPr/>
          <p:nvPr/>
        </p:nvSpPr>
        <p:spPr>
          <a:xfrm>
            <a:off x="3999963" y="3232668"/>
            <a:ext cx="669702" cy="38636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0" name="Ovale 9"/>
          <p:cNvSpPr/>
          <p:nvPr/>
        </p:nvSpPr>
        <p:spPr>
          <a:xfrm>
            <a:off x="4927242" y="2807665"/>
            <a:ext cx="1648496" cy="14681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a:t>COMPANY</a:t>
            </a:r>
          </a:p>
        </p:txBody>
      </p:sp>
      <p:sp>
        <p:nvSpPr>
          <p:cNvPr id="11" name="Freccia a destra 10"/>
          <p:cNvSpPr/>
          <p:nvPr/>
        </p:nvSpPr>
        <p:spPr>
          <a:xfrm>
            <a:off x="6833315" y="3279451"/>
            <a:ext cx="669702" cy="38636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2" name="Rettangolo 11"/>
          <p:cNvSpPr/>
          <p:nvPr/>
        </p:nvSpPr>
        <p:spPr>
          <a:xfrm>
            <a:off x="7760594" y="3021873"/>
            <a:ext cx="1700011" cy="8371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t>OUTPUT</a:t>
            </a:r>
          </a:p>
        </p:txBody>
      </p:sp>
      <p:sp>
        <p:nvSpPr>
          <p:cNvPr id="13" name="Ovale 12"/>
          <p:cNvSpPr/>
          <p:nvPr/>
        </p:nvSpPr>
        <p:spPr>
          <a:xfrm>
            <a:off x="1635617" y="1342309"/>
            <a:ext cx="8384146" cy="4478942"/>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2971263" y="1565354"/>
            <a:ext cx="5712854" cy="896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accent6"/>
                </a:solidFill>
              </a:rPr>
              <a:t>ECONOMIC AND FINANCIAL SYSTEM</a:t>
            </a:r>
          </a:p>
        </p:txBody>
      </p:sp>
      <p:sp>
        <p:nvSpPr>
          <p:cNvPr id="15" name="Fumetto 1 14"/>
          <p:cNvSpPr/>
          <p:nvPr/>
        </p:nvSpPr>
        <p:spPr>
          <a:xfrm>
            <a:off x="528034" y="4172754"/>
            <a:ext cx="2292439" cy="1721395"/>
          </a:xfrm>
          <a:prstGeom prst="wedgeRectCallout">
            <a:avLst>
              <a:gd name="adj1" fmla="val 77749"/>
              <a:gd name="adj2" fmla="val -688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Inputs</a:t>
            </a:r>
            <a:r>
              <a:rPr lang="it-IT" dirty="0"/>
              <a:t> are </a:t>
            </a:r>
            <a:r>
              <a:rPr lang="it-IT" dirty="0" err="1"/>
              <a:t>bought</a:t>
            </a:r>
            <a:r>
              <a:rPr lang="it-IT" dirty="0"/>
              <a:t> </a:t>
            </a:r>
            <a:r>
              <a:rPr lang="it-IT" dirty="0" err="1"/>
              <a:t>outside</a:t>
            </a:r>
            <a:r>
              <a:rPr lang="it-IT" dirty="0"/>
              <a:t> the company (</a:t>
            </a:r>
            <a:r>
              <a:rPr lang="it-IT" dirty="0" err="1"/>
              <a:t>typically</a:t>
            </a:r>
            <a:r>
              <a:rPr lang="it-IT" dirty="0"/>
              <a:t> from </a:t>
            </a:r>
            <a:r>
              <a:rPr lang="it-IT" dirty="0" err="1"/>
              <a:t>other</a:t>
            </a:r>
            <a:r>
              <a:rPr lang="it-IT" dirty="0"/>
              <a:t> companies)</a:t>
            </a:r>
          </a:p>
        </p:txBody>
      </p:sp>
      <p:sp>
        <p:nvSpPr>
          <p:cNvPr id="16" name="Fumetto 1 15"/>
          <p:cNvSpPr/>
          <p:nvPr/>
        </p:nvSpPr>
        <p:spPr>
          <a:xfrm>
            <a:off x="9159025" y="4249746"/>
            <a:ext cx="2452352" cy="1644404"/>
          </a:xfrm>
          <a:prstGeom prst="wedgeRectCallout">
            <a:avLst>
              <a:gd name="adj1" fmla="val -54875"/>
              <a:gd name="adj2" fmla="val -732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err="1"/>
              <a:t>Outputs</a:t>
            </a:r>
            <a:r>
              <a:rPr lang="it-IT" dirty="0"/>
              <a:t> are </a:t>
            </a:r>
            <a:r>
              <a:rPr lang="it-IT" dirty="0" err="1"/>
              <a:t>sold</a:t>
            </a:r>
            <a:r>
              <a:rPr lang="it-IT" dirty="0"/>
              <a:t> </a:t>
            </a:r>
            <a:r>
              <a:rPr lang="it-IT" dirty="0" err="1"/>
              <a:t>outside</a:t>
            </a:r>
            <a:r>
              <a:rPr lang="it-IT" dirty="0"/>
              <a:t> the company (clients, other companies, public </a:t>
            </a:r>
            <a:r>
              <a:rPr lang="it-IT" dirty="0" err="1"/>
              <a:t>administration</a:t>
            </a:r>
            <a:r>
              <a:rPr lang="it-IT" dirty="0"/>
              <a:t>)</a:t>
            </a:r>
          </a:p>
        </p:txBody>
      </p:sp>
      <p:sp>
        <p:nvSpPr>
          <p:cNvPr id="17" name="Fumetto 1 16"/>
          <p:cNvSpPr/>
          <p:nvPr/>
        </p:nvSpPr>
        <p:spPr>
          <a:xfrm>
            <a:off x="8721143" y="1094820"/>
            <a:ext cx="2292439" cy="1721395"/>
          </a:xfrm>
          <a:prstGeom prst="wedgeRectCallout">
            <a:avLst>
              <a:gd name="adj1" fmla="val -146408"/>
              <a:gd name="adj2" fmla="val 6806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err="1"/>
              <a:t>Company’s</a:t>
            </a:r>
            <a:r>
              <a:rPr lang="it-IT" dirty="0"/>
              <a:t> </a:t>
            </a:r>
            <a:r>
              <a:rPr lang="it-IT" dirty="0" err="1"/>
              <a:t>activities</a:t>
            </a:r>
            <a:r>
              <a:rPr lang="it-IT" dirty="0"/>
              <a:t> are </a:t>
            </a:r>
            <a:r>
              <a:rPr lang="it-IT" dirty="0" err="1"/>
              <a:t>funded</a:t>
            </a:r>
            <a:r>
              <a:rPr lang="it-IT" dirty="0"/>
              <a:t> by </a:t>
            </a:r>
            <a:r>
              <a:rPr lang="it-IT" dirty="0" err="1"/>
              <a:t>shareholders</a:t>
            </a:r>
            <a:r>
              <a:rPr lang="it-IT" dirty="0"/>
              <a:t> </a:t>
            </a:r>
            <a:r>
              <a:rPr lang="it-IT" dirty="0" err="1"/>
              <a:t>outside</a:t>
            </a:r>
            <a:r>
              <a:rPr lang="it-IT" dirty="0"/>
              <a:t> the company</a:t>
            </a:r>
          </a:p>
        </p:txBody>
      </p:sp>
      <p:sp>
        <p:nvSpPr>
          <p:cNvPr id="18" name="Rettangolo 17"/>
          <p:cNvSpPr/>
          <p:nvPr/>
        </p:nvSpPr>
        <p:spPr>
          <a:xfrm>
            <a:off x="3999962" y="4452052"/>
            <a:ext cx="4165244" cy="15748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STRONG INTERDEPENDENCIES BETWEEN THE COMPANY AND THE EXTERNAL ENVIRONMENT</a:t>
            </a:r>
          </a:p>
        </p:txBody>
      </p:sp>
    </p:spTree>
    <p:extLst>
      <p:ext uri="{BB962C8B-B14F-4D97-AF65-F5344CB8AC3E}">
        <p14:creationId xmlns:p14="http://schemas.microsoft.com/office/powerpoint/2010/main" val="257846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The company and the </a:t>
            </a:r>
            <a:r>
              <a:rPr lang="it-IT" b="1" dirty="0" err="1">
                <a:solidFill>
                  <a:srgbClr val="FF0000"/>
                </a:solidFill>
              </a:rPr>
              <a:t>economic-financial</a:t>
            </a:r>
            <a:r>
              <a:rPr lang="it-IT" b="1" dirty="0">
                <a:solidFill>
                  <a:srgbClr val="FF0000"/>
                </a:solidFill>
              </a:rPr>
              <a:t> </a:t>
            </a:r>
            <a:r>
              <a:rPr lang="it-IT" b="1" dirty="0" err="1">
                <a:solidFill>
                  <a:srgbClr val="FF0000"/>
                </a:solidFill>
              </a:rPr>
              <a:t>system</a:t>
            </a:r>
            <a:endParaRPr lang="it-IT" b="1" dirty="0">
              <a:solidFill>
                <a:srgbClr val="FF0000"/>
              </a:solidFill>
            </a:endParaRPr>
          </a:p>
        </p:txBody>
      </p:sp>
      <p:sp>
        <p:nvSpPr>
          <p:cNvPr id="3" name="Segnaposto contenuto 2"/>
          <p:cNvSpPr>
            <a:spLocks noGrp="1"/>
          </p:cNvSpPr>
          <p:nvPr>
            <p:ph idx="1"/>
          </p:nvPr>
        </p:nvSpPr>
        <p:spPr>
          <a:xfrm>
            <a:off x="838200" y="1510793"/>
            <a:ext cx="10515600" cy="4542136"/>
          </a:xfrm>
        </p:spPr>
        <p:txBody>
          <a:bodyPr>
            <a:normAutofit/>
          </a:bodyPr>
          <a:lstStyle/>
          <a:p>
            <a:pPr marL="0" indent="0">
              <a:buNone/>
            </a:pPr>
            <a:endParaRPr lang="it-IT" sz="2400" b="1" dirty="0"/>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16</a:t>
            </a:fld>
            <a:endParaRPr lang="it-IT"/>
          </a:p>
        </p:txBody>
      </p:sp>
      <p:sp>
        <p:nvSpPr>
          <p:cNvPr id="8" name="Rettangolo 7"/>
          <p:cNvSpPr/>
          <p:nvPr/>
        </p:nvSpPr>
        <p:spPr>
          <a:xfrm>
            <a:off x="2093890" y="3021873"/>
            <a:ext cx="1700011" cy="8371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INPUT</a:t>
            </a:r>
          </a:p>
        </p:txBody>
      </p:sp>
      <p:sp>
        <p:nvSpPr>
          <p:cNvPr id="9" name="Freccia a destra 8"/>
          <p:cNvSpPr/>
          <p:nvPr/>
        </p:nvSpPr>
        <p:spPr>
          <a:xfrm>
            <a:off x="3999963" y="3232668"/>
            <a:ext cx="669702" cy="38636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0" name="Ovale 9"/>
          <p:cNvSpPr/>
          <p:nvPr/>
        </p:nvSpPr>
        <p:spPr>
          <a:xfrm>
            <a:off x="4927242" y="2807665"/>
            <a:ext cx="1648496" cy="14681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a:t>COMPANY</a:t>
            </a:r>
          </a:p>
        </p:txBody>
      </p:sp>
      <p:sp>
        <p:nvSpPr>
          <p:cNvPr id="11" name="Freccia a destra 10"/>
          <p:cNvSpPr/>
          <p:nvPr/>
        </p:nvSpPr>
        <p:spPr>
          <a:xfrm>
            <a:off x="6833315" y="3279451"/>
            <a:ext cx="669702" cy="38636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2" name="Rettangolo 11"/>
          <p:cNvSpPr/>
          <p:nvPr/>
        </p:nvSpPr>
        <p:spPr>
          <a:xfrm>
            <a:off x="7760594" y="3021873"/>
            <a:ext cx="1700011" cy="8371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a:t>OUTPUT</a:t>
            </a:r>
          </a:p>
        </p:txBody>
      </p:sp>
      <p:sp>
        <p:nvSpPr>
          <p:cNvPr id="13" name="Ovale 12"/>
          <p:cNvSpPr/>
          <p:nvPr/>
        </p:nvSpPr>
        <p:spPr>
          <a:xfrm>
            <a:off x="1635617" y="1342309"/>
            <a:ext cx="8384146" cy="4478942"/>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2971263" y="1565354"/>
            <a:ext cx="5712854" cy="896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accent6"/>
                </a:solidFill>
              </a:rPr>
              <a:t>ECONOMIC AND FINANCIAL SYSTEM</a:t>
            </a:r>
          </a:p>
        </p:txBody>
      </p:sp>
      <p:sp>
        <p:nvSpPr>
          <p:cNvPr id="15" name="Fumetto 1 14"/>
          <p:cNvSpPr/>
          <p:nvPr/>
        </p:nvSpPr>
        <p:spPr>
          <a:xfrm>
            <a:off x="528034" y="4172754"/>
            <a:ext cx="2292439" cy="1721395"/>
          </a:xfrm>
          <a:prstGeom prst="wedgeRectCallout">
            <a:avLst>
              <a:gd name="adj1" fmla="val 77749"/>
              <a:gd name="adj2" fmla="val -6885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err="1"/>
              <a:t>Inputs</a:t>
            </a:r>
            <a:r>
              <a:rPr lang="it-IT" dirty="0"/>
              <a:t> are </a:t>
            </a:r>
            <a:r>
              <a:rPr lang="it-IT" dirty="0" err="1"/>
              <a:t>bought</a:t>
            </a:r>
            <a:r>
              <a:rPr lang="it-IT" dirty="0"/>
              <a:t> </a:t>
            </a:r>
            <a:r>
              <a:rPr lang="it-IT" dirty="0" err="1"/>
              <a:t>outside</a:t>
            </a:r>
            <a:r>
              <a:rPr lang="it-IT" dirty="0"/>
              <a:t> the company (</a:t>
            </a:r>
            <a:r>
              <a:rPr lang="it-IT" dirty="0" err="1"/>
              <a:t>typically</a:t>
            </a:r>
            <a:r>
              <a:rPr lang="it-IT" dirty="0"/>
              <a:t> from </a:t>
            </a:r>
            <a:r>
              <a:rPr lang="it-IT" dirty="0" err="1"/>
              <a:t>other</a:t>
            </a:r>
            <a:r>
              <a:rPr lang="it-IT" dirty="0"/>
              <a:t> companies)</a:t>
            </a:r>
          </a:p>
        </p:txBody>
      </p:sp>
      <p:sp>
        <p:nvSpPr>
          <p:cNvPr id="16" name="Fumetto 1 15"/>
          <p:cNvSpPr/>
          <p:nvPr/>
        </p:nvSpPr>
        <p:spPr>
          <a:xfrm>
            <a:off x="9159025" y="4249746"/>
            <a:ext cx="2452352" cy="1644404"/>
          </a:xfrm>
          <a:prstGeom prst="wedgeRectCallout">
            <a:avLst>
              <a:gd name="adj1" fmla="val -54875"/>
              <a:gd name="adj2" fmla="val -732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err="1"/>
              <a:t>Inputs</a:t>
            </a:r>
            <a:r>
              <a:rPr lang="it-IT" dirty="0"/>
              <a:t> are </a:t>
            </a:r>
            <a:r>
              <a:rPr lang="it-IT" dirty="0" err="1"/>
              <a:t>sold</a:t>
            </a:r>
            <a:r>
              <a:rPr lang="it-IT" dirty="0"/>
              <a:t> </a:t>
            </a:r>
            <a:r>
              <a:rPr lang="it-IT" dirty="0" err="1"/>
              <a:t>outside</a:t>
            </a:r>
            <a:r>
              <a:rPr lang="it-IT" dirty="0"/>
              <a:t> the company (clients, </a:t>
            </a:r>
            <a:r>
              <a:rPr lang="it-IT" dirty="0" err="1"/>
              <a:t>other</a:t>
            </a:r>
            <a:r>
              <a:rPr lang="it-IT" dirty="0"/>
              <a:t> companies, public </a:t>
            </a:r>
            <a:r>
              <a:rPr lang="it-IT" dirty="0" err="1"/>
              <a:t>administration</a:t>
            </a:r>
            <a:r>
              <a:rPr lang="it-IT" dirty="0"/>
              <a:t>)</a:t>
            </a:r>
          </a:p>
        </p:txBody>
      </p:sp>
      <p:sp>
        <p:nvSpPr>
          <p:cNvPr id="17" name="Fumetto 1 16"/>
          <p:cNvSpPr/>
          <p:nvPr/>
        </p:nvSpPr>
        <p:spPr>
          <a:xfrm>
            <a:off x="8721143" y="1094820"/>
            <a:ext cx="2292439" cy="1721395"/>
          </a:xfrm>
          <a:prstGeom prst="wedgeRectCallout">
            <a:avLst>
              <a:gd name="adj1" fmla="val -146408"/>
              <a:gd name="adj2" fmla="val 6806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err="1"/>
              <a:t>Company’s</a:t>
            </a:r>
            <a:r>
              <a:rPr lang="it-IT" dirty="0"/>
              <a:t> </a:t>
            </a:r>
            <a:r>
              <a:rPr lang="it-IT" dirty="0" err="1"/>
              <a:t>activities</a:t>
            </a:r>
            <a:r>
              <a:rPr lang="it-IT" dirty="0"/>
              <a:t> are </a:t>
            </a:r>
            <a:r>
              <a:rPr lang="it-IT" dirty="0" err="1"/>
              <a:t>funded</a:t>
            </a:r>
            <a:r>
              <a:rPr lang="it-IT" dirty="0"/>
              <a:t> by </a:t>
            </a:r>
            <a:r>
              <a:rPr lang="it-IT" dirty="0" err="1"/>
              <a:t>shareholders</a:t>
            </a:r>
            <a:r>
              <a:rPr lang="it-IT" dirty="0"/>
              <a:t> </a:t>
            </a:r>
            <a:r>
              <a:rPr lang="it-IT" dirty="0" err="1"/>
              <a:t>outside</a:t>
            </a:r>
            <a:r>
              <a:rPr lang="it-IT" dirty="0"/>
              <a:t> the company</a:t>
            </a:r>
          </a:p>
        </p:txBody>
      </p:sp>
      <p:sp>
        <p:nvSpPr>
          <p:cNvPr id="18" name="Rettangolo 17"/>
          <p:cNvSpPr/>
          <p:nvPr/>
        </p:nvSpPr>
        <p:spPr>
          <a:xfrm>
            <a:off x="3999962" y="4452052"/>
            <a:ext cx="4165244" cy="15748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STRONG INTERDEPENDENCIES BETWEEN THE COMPANY AND THE EXTERNAL ENVIRONMENT</a:t>
            </a:r>
          </a:p>
        </p:txBody>
      </p:sp>
      <p:sp>
        <p:nvSpPr>
          <p:cNvPr id="19" name="Rettangolo 18"/>
          <p:cNvSpPr/>
          <p:nvPr/>
        </p:nvSpPr>
        <p:spPr>
          <a:xfrm>
            <a:off x="2971263" y="2060620"/>
            <a:ext cx="6765165" cy="297501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2800" dirty="0" err="1"/>
              <a:t>Following</a:t>
            </a:r>
            <a:r>
              <a:rPr lang="it-IT" sz="2800" dirty="0"/>
              <a:t> </a:t>
            </a:r>
            <a:r>
              <a:rPr lang="it-IT" sz="2800" dirty="0" err="1"/>
              <a:t>this</a:t>
            </a:r>
            <a:r>
              <a:rPr lang="it-IT" sz="2800" dirty="0"/>
              <a:t> </a:t>
            </a:r>
            <a:r>
              <a:rPr lang="it-IT" sz="2800" dirty="0" err="1"/>
              <a:t>view</a:t>
            </a:r>
            <a:r>
              <a:rPr lang="it-IT" sz="2800" dirty="0"/>
              <a:t>, the company </a:t>
            </a:r>
            <a:r>
              <a:rPr lang="it-IT" sz="2800" dirty="0" err="1"/>
              <a:t>is</a:t>
            </a:r>
            <a:r>
              <a:rPr lang="it-IT" sz="2800" dirty="0"/>
              <a:t> </a:t>
            </a:r>
            <a:r>
              <a:rPr lang="it-IT" sz="2800" dirty="0" err="1"/>
              <a:t>strongly</a:t>
            </a:r>
            <a:r>
              <a:rPr lang="it-IT" sz="2800" dirty="0"/>
              <a:t> </a:t>
            </a:r>
            <a:r>
              <a:rPr lang="it-IT" sz="2800" dirty="0" err="1"/>
              <a:t>dependent</a:t>
            </a:r>
            <a:r>
              <a:rPr lang="it-IT" sz="2800" dirty="0"/>
              <a:t> from the </a:t>
            </a:r>
            <a:r>
              <a:rPr lang="it-IT" sz="2800" dirty="0" err="1"/>
              <a:t>external</a:t>
            </a:r>
            <a:r>
              <a:rPr lang="it-IT" sz="2800" dirty="0"/>
              <a:t> </a:t>
            </a:r>
            <a:r>
              <a:rPr lang="it-IT" sz="2800" dirty="0" err="1"/>
              <a:t>environment</a:t>
            </a:r>
            <a:r>
              <a:rPr lang="it-IT" sz="2800" dirty="0"/>
              <a:t>. </a:t>
            </a:r>
            <a:r>
              <a:rPr lang="it-IT" sz="2800" dirty="0" err="1"/>
              <a:t>But</a:t>
            </a:r>
            <a:r>
              <a:rPr lang="it-IT" sz="2800" dirty="0"/>
              <a:t>, in </a:t>
            </a:r>
            <a:r>
              <a:rPr lang="it-IT" sz="2800" dirty="0" err="1"/>
              <a:t>your</a:t>
            </a:r>
            <a:r>
              <a:rPr lang="it-IT" sz="2800" dirty="0"/>
              <a:t> opinion, are </a:t>
            </a:r>
            <a:r>
              <a:rPr lang="it-IT" sz="2800" dirty="0" err="1"/>
              <a:t>there</a:t>
            </a:r>
            <a:r>
              <a:rPr lang="it-IT" sz="2800" dirty="0"/>
              <a:t> some «</a:t>
            </a:r>
            <a:r>
              <a:rPr lang="it-IT" sz="2800" dirty="0" err="1"/>
              <a:t>elements</a:t>
            </a:r>
            <a:r>
              <a:rPr lang="it-IT" sz="2800" dirty="0"/>
              <a:t>» in </a:t>
            </a:r>
            <a:r>
              <a:rPr lang="it-IT" sz="2800" dirty="0" err="1"/>
              <a:t>which</a:t>
            </a:r>
            <a:r>
              <a:rPr lang="it-IT" sz="2800" dirty="0"/>
              <a:t> the company </a:t>
            </a:r>
            <a:r>
              <a:rPr lang="it-IT" sz="2800" dirty="0" err="1"/>
              <a:t>is</a:t>
            </a:r>
            <a:r>
              <a:rPr lang="it-IT" sz="2800" dirty="0"/>
              <a:t> </a:t>
            </a:r>
            <a:r>
              <a:rPr lang="it-IT" sz="2800" b="1" dirty="0" err="1"/>
              <a:t>independent</a:t>
            </a:r>
            <a:r>
              <a:rPr lang="it-IT" sz="2800" dirty="0"/>
              <a:t> from the </a:t>
            </a:r>
            <a:r>
              <a:rPr lang="it-IT" sz="2800" dirty="0" err="1"/>
              <a:t>external</a:t>
            </a:r>
            <a:r>
              <a:rPr lang="it-IT" sz="2800" dirty="0"/>
              <a:t> </a:t>
            </a:r>
            <a:r>
              <a:rPr lang="it-IT" sz="2800" dirty="0" err="1"/>
              <a:t>environment</a:t>
            </a:r>
            <a:r>
              <a:rPr lang="it-IT" sz="2800" dirty="0"/>
              <a:t>?</a:t>
            </a:r>
          </a:p>
        </p:txBody>
      </p:sp>
    </p:spTree>
    <p:extLst>
      <p:ext uri="{BB962C8B-B14F-4D97-AF65-F5344CB8AC3E}">
        <p14:creationId xmlns:p14="http://schemas.microsoft.com/office/powerpoint/2010/main" val="9905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42479"/>
            <a:ext cx="10515600" cy="1325563"/>
          </a:xfrm>
        </p:spPr>
        <p:txBody>
          <a:bodyPr/>
          <a:lstStyle/>
          <a:p>
            <a:r>
              <a:rPr lang="it-IT" b="1" dirty="0">
                <a:solidFill>
                  <a:srgbClr val="FF0000"/>
                </a:solidFill>
              </a:rPr>
              <a:t>Company </a:t>
            </a:r>
            <a:r>
              <a:rPr lang="it-IT" b="1" dirty="0" err="1">
                <a:solidFill>
                  <a:srgbClr val="FF0000"/>
                </a:solidFill>
              </a:rPr>
              <a:t>independence</a:t>
            </a:r>
            <a:r>
              <a:rPr lang="it-IT" b="1" dirty="0">
                <a:solidFill>
                  <a:srgbClr val="FF0000"/>
                </a:solidFill>
              </a:rPr>
              <a:t> from </a:t>
            </a:r>
            <a:r>
              <a:rPr lang="it-IT" b="1" dirty="0" err="1">
                <a:solidFill>
                  <a:srgbClr val="FF0000"/>
                </a:solidFill>
              </a:rPr>
              <a:t>external</a:t>
            </a:r>
            <a:r>
              <a:rPr lang="it-IT" b="1" dirty="0">
                <a:solidFill>
                  <a:srgbClr val="FF0000"/>
                </a:solidFill>
              </a:rPr>
              <a:t> </a:t>
            </a:r>
            <a:r>
              <a:rPr lang="it-IT" b="1" dirty="0" err="1">
                <a:solidFill>
                  <a:srgbClr val="FF0000"/>
                </a:solidFill>
              </a:rPr>
              <a:t>context</a:t>
            </a:r>
            <a:endParaRPr lang="it-IT" b="1" dirty="0">
              <a:solidFill>
                <a:srgbClr val="FF0000"/>
              </a:solidFill>
            </a:endParaRPr>
          </a:p>
        </p:txBody>
      </p:sp>
      <p:sp>
        <p:nvSpPr>
          <p:cNvPr id="3" name="Segnaposto contenuto 2"/>
          <p:cNvSpPr>
            <a:spLocks noGrp="1"/>
          </p:cNvSpPr>
          <p:nvPr>
            <p:ph idx="1"/>
          </p:nvPr>
        </p:nvSpPr>
        <p:spPr>
          <a:xfrm>
            <a:off x="838200" y="1510793"/>
            <a:ext cx="10515600" cy="4542136"/>
          </a:xfrm>
        </p:spPr>
        <p:txBody>
          <a:bodyPr>
            <a:normAutofit/>
          </a:bodyPr>
          <a:lstStyle/>
          <a:p>
            <a:pPr marL="0" indent="0">
              <a:buNone/>
            </a:pPr>
            <a:endParaRPr lang="it-IT" sz="2400" b="1" dirty="0"/>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17</a:t>
            </a:fld>
            <a:endParaRPr lang="it-IT"/>
          </a:p>
        </p:txBody>
      </p:sp>
      <p:sp>
        <p:nvSpPr>
          <p:cNvPr id="6" name="Sottotitolo 2"/>
          <p:cNvSpPr txBox="1">
            <a:spLocks/>
          </p:cNvSpPr>
          <p:nvPr/>
        </p:nvSpPr>
        <p:spPr>
          <a:xfrm>
            <a:off x="1524000" y="6125828"/>
            <a:ext cx="9144000" cy="5956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AA 2016/2017</a:t>
            </a:r>
          </a:p>
        </p:txBody>
      </p:sp>
      <p:sp>
        <p:nvSpPr>
          <p:cNvPr id="7" name="Segnaposto contenuto 2"/>
          <p:cNvSpPr txBox="1">
            <a:spLocks/>
          </p:cNvSpPr>
          <p:nvPr/>
        </p:nvSpPr>
        <p:spPr>
          <a:xfrm>
            <a:off x="838200" y="2055813"/>
            <a:ext cx="10515600" cy="3997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Company’s</a:t>
            </a:r>
            <a:r>
              <a:rPr lang="it-IT" dirty="0"/>
              <a:t> </a:t>
            </a:r>
            <a:r>
              <a:rPr lang="it-IT" dirty="0" err="1"/>
              <a:t>boundaries</a:t>
            </a:r>
            <a:r>
              <a:rPr lang="it-IT" dirty="0"/>
              <a:t>: clients, output, </a:t>
            </a:r>
            <a:r>
              <a:rPr lang="it-IT" dirty="0" err="1"/>
              <a:t>geographical</a:t>
            </a:r>
            <a:r>
              <a:rPr lang="it-IT" dirty="0"/>
              <a:t> position, HR, </a:t>
            </a:r>
            <a:r>
              <a:rPr lang="it-IT" dirty="0" err="1"/>
              <a:t>tecnology</a:t>
            </a:r>
            <a:r>
              <a:rPr lang="it-IT" dirty="0"/>
              <a:t>, </a:t>
            </a:r>
            <a:r>
              <a:rPr lang="it-IT" dirty="0" err="1"/>
              <a:t>organizational</a:t>
            </a:r>
            <a:r>
              <a:rPr lang="it-IT" dirty="0"/>
              <a:t> </a:t>
            </a:r>
            <a:r>
              <a:rPr lang="it-IT" dirty="0" err="1"/>
              <a:t>structure</a:t>
            </a:r>
            <a:endParaRPr lang="it-IT" dirty="0"/>
          </a:p>
          <a:p>
            <a:r>
              <a:rPr lang="it-IT" dirty="0"/>
              <a:t>Funds </a:t>
            </a:r>
            <a:r>
              <a:rPr lang="it-IT" dirty="0" err="1"/>
              <a:t>searching</a:t>
            </a:r>
            <a:r>
              <a:rPr lang="it-IT" dirty="0"/>
              <a:t> </a:t>
            </a:r>
          </a:p>
          <a:p>
            <a:r>
              <a:rPr lang="it-IT" dirty="0"/>
              <a:t>«Birth» and </a:t>
            </a:r>
            <a:r>
              <a:rPr lang="it-IT" dirty="0" err="1"/>
              <a:t>Growth</a:t>
            </a:r>
            <a:endParaRPr lang="it-IT" dirty="0"/>
          </a:p>
          <a:p>
            <a:r>
              <a:rPr lang="it-IT" dirty="0"/>
              <a:t>Life-time and «</a:t>
            </a:r>
            <a:r>
              <a:rPr lang="it-IT" dirty="0" err="1"/>
              <a:t>death</a:t>
            </a:r>
            <a:r>
              <a:rPr lang="it-IT" dirty="0"/>
              <a:t>»: </a:t>
            </a:r>
            <a:r>
              <a:rPr lang="it-IT" dirty="0" err="1"/>
              <a:t>failure</a:t>
            </a:r>
            <a:r>
              <a:rPr lang="it-IT" dirty="0"/>
              <a:t>, </a:t>
            </a:r>
            <a:r>
              <a:rPr lang="it-IT" dirty="0" err="1"/>
              <a:t>liquidation</a:t>
            </a:r>
            <a:r>
              <a:rPr lang="it-IT" dirty="0"/>
              <a:t>, break-up, </a:t>
            </a:r>
            <a:r>
              <a:rPr lang="it-IT" dirty="0" err="1"/>
              <a:t>absorption</a:t>
            </a:r>
            <a:endParaRPr lang="it-IT" dirty="0"/>
          </a:p>
        </p:txBody>
      </p:sp>
      <p:sp>
        <p:nvSpPr>
          <p:cNvPr id="10" name="Rettangolo 9"/>
          <p:cNvSpPr/>
          <p:nvPr/>
        </p:nvSpPr>
        <p:spPr>
          <a:xfrm>
            <a:off x="2524260" y="5087805"/>
            <a:ext cx="7173532" cy="1510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800" dirty="0" err="1"/>
              <a:t>All</a:t>
            </a:r>
            <a:r>
              <a:rPr lang="it-IT" sz="2800" dirty="0"/>
              <a:t> of </a:t>
            </a:r>
            <a:r>
              <a:rPr lang="it-IT" sz="2800" dirty="0" err="1"/>
              <a:t>these</a:t>
            </a:r>
            <a:r>
              <a:rPr lang="it-IT" sz="2800" dirty="0"/>
              <a:t> </a:t>
            </a:r>
            <a:r>
              <a:rPr lang="it-IT" sz="2800" dirty="0" err="1"/>
              <a:t>aspect</a:t>
            </a:r>
            <a:r>
              <a:rPr lang="it-IT" sz="2800" dirty="0"/>
              <a:t> are </a:t>
            </a:r>
            <a:r>
              <a:rPr lang="it-IT" sz="2800" dirty="0" err="1"/>
              <a:t>not</a:t>
            </a:r>
            <a:r>
              <a:rPr lang="it-IT" sz="2800" dirty="0"/>
              <a:t> </a:t>
            </a:r>
            <a:r>
              <a:rPr lang="it-IT" sz="2800" dirty="0" err="1"/>
              <a:t>pre-determined</a:t>
            </a:r>
            <a:r>
              <a:rPr lang="it-IT" sz="2800" dirty="0"/>
              <a:t>, </a:t>
            </a:r>
            <a:r>
              <a:rPr lang="it-IT" sz="2800" dirty="0" err="1"/>
              <a:t>but</a:t>
            </a:r>
            <a:r>
              <a:rPr lang="it-IT" sz="2800" dirty="0"/>
              <a:t> </a:t>
            </a:r>
            <a:r>
              <a:rPr lang="it-IT" sz="2800" dirty="0" err="1"/>
              <a:t>they</a:t>
            </a:r>
            <a:r>
              <a:rPr lang="it-IT" sz="2800" dirty="0"/>
              <a:t> </a:t>
            </a:r>
            <a:r>
              <a:rPr lang="it-IT" sz="2800" dirty="0" err="1"/>
              <a:t>depend</a:t>
            </a:r>
            <a:r>
              <a:rPr lang="it-IT" sz="2800" dirty="0"/>
              <a:t> from the </a:t>
            </a:r>
            <a:r>
              <a:rPr lang="it-IT" sz="2800" dirty="0" err="1"/>
              <a:t>company’s</a:t>
            </a:r>
            <a:r>
              <a:rPr lang="it-IT" sz="2800" dirty="0"/>
              <a:t> </a:t>
            </a:r>
            <a:r>
              <a:rPr lang="it-IT" sz="2800" dirty="0" err="1"/>
              <a:t>choiches</a:t>
            </a:r>
            <a:endParaRPr lang="it-IT" sz="2800" dirty="0"/>
          </a:p>
        </p:txBody>
      </p:sp>
    </p:spTree>
    <p:extLst>
      <p:ext uri="{BB962C8B-B14F-4D97-AF65-F5344CB8AC3E}">
        <p14:creationId xmlns:p14="http://schemas.microsoft.com/office/powerpoint/2010/main" val="383089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814" y="138419"/>
            <a:ext cx="10515600" cy="1325563"/>
          </a:xfrm>
        </p:spPr>
        <p:txBody>
          <a:bodyPr/>
          <a:lstStyle/>
          <a:p>
            <a:r>
              <a:rPr lang="it-IT" b="1" dirty="0">
                <a:solidFill>
                  <a:srgbClr val="FF0000"/>
                </a:solidFill>
              </a:rPr>
              <a:t>The company </a:t>
            </a:r>
            <a:r>
              <a:rPr lang="it-IT" b="1" dirty="0" err="1">
                <a:solidFill>
                  <a:srgbClr val="FF0000"/>
                </a:solidFill>
              </a:rPr>
              <a:t>as</a:t>
            </a:r>
            <a:r>
              <a:rPr lang="it-IT" b="1" dirty="0">
                <a:solidFill>
                  <a:srgbClr val="FF0000"/>
                </a:solidFill>
              </a:rPr>
              <a:t> part of the </a:t>
            </a:r>
            <a:r>
              <a:rPr lang="it-IT" b="1" dirty="0" err="1">
                <a:solidFill>
                  <a:srgbClr val="FF0000"/>
                </a:solidFill>
              </a:rPr>
              <a:t>economic</a:t>
            </a:r>
            <a:r>
              <a:rPr lang="it-IT" b="1" dirty="0">
                <a:solidFill>
                  <a:srgbClr val="FF0000"/>
                </a:solidFill>
              </a:rPr>
              <a:t> and </a:t>
            </a:r>
            <a:r>
              <a:rPr lang="it-IT" b="1" dirty="0" err="1">
                <a:solidFill>
                  <a:srgbClr val="FF0000"/>
                </a:solidFill>
              </a:rPr>
              <a:t>financial</a:t>
            </a:r>
            <a:r>
              <a:rPr lang="it-IT" b="1" dirty="0">
                <a:solidFill>
                  <a:srgbClr val="FF0000"/>
                </a:solidFill>
              </a:rPr>
              <a:t> </a:t>
            </a:r>
            <a:r>
              <a:rPr lang="it-IT" b="1" dirty="0" err="1">
                <a:solidFill>
                  <a:srgbClr val="FF0000"/>
                </a:solidFill>
              </a:rPr>
              <a:t>system</a:t>
            </a:r>
            <a:endParaRPr lang="it-IT" b="1" dirty="0">
              <a:solidFill>
                <a:srgbClr val="FF0000"/>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18</a:t>
            </a:fld>
            <a:endParaRPr lang="it-IT"/>
          </a:p>
        </p:txBody>
      </p:sp>
      <p:sp>
        <p:nvSpPr>
          <p:cNvPr id="8" name="Ovale 7"/>
          <p:cNvSpPr/>
          <p:nvPr/>
        </p:nvSpPr>
        <p:spPr>
          <a:xfrm>
            <a:off x="4560106" y="2691684"/>
            <a:ext cx="2498502" cy="2176530"/>
          </a:xfrm>
          <a:prstGeom prst="ellipse">
            <a:avLst/>
          </a:prstGeom>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THE COMPANY</a:t>
            </a:r>
          </a:p>
        </p:txBody>
      </p:sp>
      <p:sp>
        <p:nvSpPr>
          <p:cNvPr id="10" name="Ovale 9"/>
          <p:cNvSpPr/>
          <p:nvPr/>
        </p:nvSpPr>
        <p:spPr>
          <a:xfrm>
            <a:off x="3541690" y="1931831"/>
            <a:ext cx="4571999" cy="395381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bidirezionale orizzontale 10"/>
          <p:cNvSpPr/>
          <p:nvPr/>
        </p:nvSpPr>
        <p:spPr>
          <a:xfrm>
            <a:off x="6711371" y="4546241"/>
            <a:ext cx="887164" cy="562155"/>
          </a:xfrm>
          <a:prstGeom prst="leftRightArrow">
            <a:avLst/>
          </a:prstGeom>
          <a:solidFill>
            <a:schemeClr val="accent6"/>
          </a:solidFill>
          <a:ln>
            <a:solidFill>
              <a:schemeClr val="accent6"/>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434446" y="4869365"/>
            <a:ext cx="2786485" cy="95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6"/>
                </a:solidFill>
              </a:rPr>
              <a:t>ECONOMIC AND FINANCIAL SYSTEM</a:t>
            </a:r>
          </a:p>
        </p:txBody>
      </p:sp>
      <p:sp>
        <p:nvSpPr>
          <p:cNvPr id="3" name="Fumetto 1 2"/>
          <p:cNvSpPr/>
          <p:nvPr/>
        </p:nvSpPr>
        <p:spPr>
          <a:xfrm>
            <a:off x="787176" y="1803042"/>
            <a:ext cx="2691684" cy="1275008"/>
          </a:xfrm>
          <a:prstGeom prst="wedgeRectCallout">
            <a:avLst>
              <a:gd name="adj1" fmla="val 75818"/>
              <a:gd name="adj2" fmla="val 6654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BUSINESS PORTFOLIO</a:t>
            </a:r>
          </a:p>
        </p:txBody>
      </p:sp>
      <p:sp>
        <p:nvSpPr>
          <p:cNvPr id="18" name="Fumetto 1 17"/>
          <p:cNvSpPr/>
          <p:nvPr/>
        </p:nvSpPr>
        <p:spPr>
          <a:xfrm>
            <a:off x="472402" y="3609162"/>
            <a:ext cx="2691684" cy="1275008"/>
          </a:xfrm>
          <a:prstGeom prst="wedgeRectCallout">
            <a:avLst>
              <a:gd name="adj1" fmla="val 92564"/>
              <a:gd name="adj2" fmla="val 342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ACTIVITIES PORTFOLIO</a:t>
            </a:r>
          </a:p>
          <a:p>
            <a:pPr algn="ctr"/>
            <a:r>
              <a:rPr lang="it-IT" dirty="0"/>
              <a:t>(MAKE or BUY)</a:t>
            </a:r>
          </a:p>
        </p:txBody>
      </p:sp>
      <p:sp>
        <p:nvSpPr>
          <p:cNvPr id="19" name="Fumetto 1 18"/>
          <p:cNvSpPr/>
          <p:nvPr/>
        </p:nvSpPr>
        <p:spPr>
          <a:xfrm>
            <a:off x="7464292" y="996224"/>
            <a:ext cx="2691684" cy="1275008"/>
          </a:xfrm>
          <a:prstGeom prst="wedgeRectCallout">
            <a:avLst>
              <a:gd name="adj1" fmla="val -102173"/>
              <a:gd name="adj2" fmla="val 5643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TECHNOLOGY of the COMPANY</a:t>
            </a:r>
          </a:p>
        </p:txBody>
      </p:sp>
      <p:sp>
        <p:nvSpPr>
          <p:cNvPr id="20" name="Fumetto 1 19"/>
          <p:cNvSpPr/>
          <p:nvPr/>
        </p:nvSpPr>
        <p:spPr>
          <a:xfrm>
            <a:off x="9061853" y="2081558"/>
            <a:ext cx="2691684" cy="1275008"/>
          </a:xfrm>
          <a:prstGeom prst="wedgeRectCallout">
            <a:avLst>
              <a:gd name="adj1" fmla="val -102173"/>
              <a:gd name="adj2" fmla="val 5643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err="1"/>
              <a:t>COMPANY’s</a:t>
            </a:r>
            <a:r>
              <a:rPr lang="it-IT" dirty="0"/>
              <a:t> IMAGE</a:t>
            </a:r>
          </a:p>
        </p:txBody>
      </p:sp>
      <p:sp>
        <p:nvSpPr>
          <p:cNvPr id="21" name="Fumetto 1 20"/>
          <p:cNvSpPr/>
          <p:nvPr/>
        </p:nvSpPr>
        <p:spPr>
          <a:xfrm>
            <a:off x="9209873" y="4089982"/>
            <a:ext cx="2691684" cy="1275008"/>
          </a:xfrm>
          <a:prstGeom prst="wedgeRectCallout">
            <a:avLst>
              <a:gd name="adj1" fmla="val -110307"/>
              <a:gd name="adj2" fmla="val -253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LEGAL AND FINANCIAL FORM of the COMPANY</a:t>
            </a:r>
          </a:p>
        </p:txBody>
      </p:sp>
    </p:spTree>
    <p:extLst>
      <p:ext uri="{BB962C8B-B14F-4D97-AF65-F5344CB8AC3E}">
        <p14:creationId xmlns:p14="http://schemas.microsoft.com/office/powerpoint/2010/main" val="340196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The </a:t>
            </a:r>
            <a:r>
              <a:rPr lang="it-IT" b="1" dirty="0" err="1">
                <a:solidFill>
                  <a:srgbClr val="FF0000"/>
                </a:solidFill>
              </a:rPr>
              <a:t>boundaries</a:t>
            </a:r>
            <a:r>
              <a:rPr lang="it-IT" b="1" dirty="0">
                <a:solidFill>
                  <a:srgbClr val="FF0000"/>
                </a:solidFill>
              </a:rPr>
              <a:t> of a company: BUSINESS PORTFOLIO (1/3)</a:t>
            </a:r>
          </a:p>
        </p:txBody>
      </p:sp>
      <p:sp>
        <p:nvSpPr>
          <p:cNvPr id="9" name="Segnaposto contenuto 8"/>
          <p:cNvSpPr>
            <a:spLocks noGrp="1"/>
          </p:cNvSpPr>
          <p:nvPr>
            <p:ph idx="1"/>
          </p:nvPr>
        </p:nvSpPr>
        <p:spPr>
          <a:xfrm>
            <a:off x="838200" y="1825624"/>
            <a:ext cx="10515600" cy="5032375"/>
          </a:xfrm>
        </p:spPr>
        <p:txBody>
          <a:bodyPr/>
          <a:lstStyle/>
          <a:p>
            <a:pPr marL="0" indent="0">
              <a:buNone/>
            </a:pPr>
            <a:r>
              <a:rPr lang="it-IT" b="1" dirty="0" err="1"/>
              <a:t>Focused</a:t>
            </a:r>
            <a:r>
              <a:rPr lang="it-IT" b="1" dirty="0"/>
              <a:t> business portfolio</a:t>
            </a:r>
            <a:r>
              <a:rPr lang="it-IT" dirty="0"/>
              <a:t>: </a:t>
            </a:r>
            <a:r>
              <a:rPr lang="it-IT" dirty="0" err="1"/>
              <a:t>one</a:t>
            </a:r>
            <a:r>
              <a:rPr lang="it-IT" dirty="0"/>
              <a:t> </a:t>
            </a:r>
            <a:r>
              <a:rPr lang="it-IT" dirty="0" err="1"/>
              <a:t>product</a:t>
            </a: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p:txBody>
      </p:sp>
      <p:sp>
        <p:nvSpPr>
          <p:cNvPr id="5" name="Segnaposto numero diapositiva 4"/>
          <p:cNvSpPr>
            <a:spLocks noGrp="1"/>
          </p:cNvSpPr>
          <p:nvPr>
            <p:ph type="sldNum" sz="quarter" idx="12"/>
          </p:nvPr>
        </p:nvSpPr>
        <p:spPr/>
        <p:txBody>
          <a:bodyPr/>
          <a:lstStyle/>
          <a:p>
            <a:fld id="{8751B123-ECD0-4B58-8863-A186CF5279B8}" type="slidenum">
              <a:rPr lang="it-IT" smtClean="0"/>
              <a:t>19</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7" name="Segnaposto contenuto 2"/>
          <p:cNvSpPr txBox="1">
            <a:spLocks/>
          </p:cNvSpPr>
          <p:nvPr/>
        </p:nvSpPr>
        <p:spPr>
          <a:xfrm>
            <a:off x="838200" y="2055813"/>
            <a:ext cx="10515600" cy="780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it-IT" sz="3600" b="1" dirty="0"/>
          </a:p>
        </p:txBody>
      </p:sp>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3477111"/>
            <a:ext cx="3114205" cy="2242685"/>
          </a:xfrm>
          <a:prstGeom prst="rect">
            <a:avLst/>
          </a:prstGeom>
        </p:spPr>
      </p:pic>
      <p:sp>
        <p:nvSpPr>
          <p:cNvPr id="12" name="Fumetto 1 11"/>
          <p:cNvSpPr/>
          <p:nvPr/>
        </p:nvSpPr>
        <p:spPr>
          <a:xfrm>
            <a:off x="3370508" y="3369830"/>
            <a:ext cx="2473377" cy="884419"/>
          </a:xfrm>
          <a:prstGeom prst="wedgeRectCallout">
            <a:avLst>
              <a:gd name="adj1" fmla="val -46639"/>
              <a:gd name="adj2" fmla="val 8522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THE SHOES THAT BREATH</a:t>
            </a:r>
          </a:p>
        </p:txBody>
      </p:sp>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680" y="2916213"/>
            <a:ext cx="2610750" cy="1737336"/>
          </a:xfrm>
          <a:prstGeom prst="rect">
            <a:avLst/>
          </a:prstGeom>
        </p:spPr>
      </p:pic>
      <p:pic>
        <p:nvPicPr>
          <p:cNvPr id="14" name="Immagin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430" y="2303621"/>
            <a:ext cx="3957570" cy="1674797"/>
          </a:xfrm>
          <a:prstGeom prst="rect">
            <a:avLst/>
          </a:prstGeom>
        </p:spPr>
      </p:pic>
      <p:pic>
        <p:nvPicPr>
          <p:cNvPr id="15" name="Immagin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3885" y="4906018"/>
            <a:ext cx="3764810" cy="1627556"/>
          </a:xfrm>
          <a:prstGeom prst="rect">
            <a:avLst/>
          </a:prstGeom>
        </p:spPr>
      </p:pic>
    </p:spTree>
    <p:extLst>
      <p:ext uri="{BB962C8B-B14F-4D97-AF65-F5344CB8AC3E}">
        <p14:creationId xmlns:p14="http://schemas.microsoft.com/office/powerpoint/2010/main" val="28023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General information</a:t>
            </a:r>
          </a:p>
        </p:txBody>
      </p:sp>
      <p:sp>
        <p:nvSpPr>
          <p:cNvPr id="3" name="Segnaposto contenuto 2"/>
          <p:cNvSpPr>
            <a:spLocks noGrp="1"/>
          </p:cNvSpPr>
          <p:nvPr>
            <p:ph idx="1"/>
          </p:nvPr>
        </p:nvSpPr>
        <p:spPr/>
        <p:txBody>
          <a:bodyPr/>
          <a:lstStyle/>
          <a:p>
            <a:r>
              <a:rPr lang="it-IT" dirty="0"/>
              <a:t>Lessons: from 21/09 to 17/12</a:t>
            </a:r>
          </a:p>
          <a:p>
            <a:r>
              <a:rPr lang="it-IT" dirty="0"/>
              <a:t>Final exam: TDB (</a:t>
            </a:r>
            <a:r>
              <a:rPr lang="it-IT" dirty="0" err="1"/>
              <a:t>before</a:t>
            </a:r>
            <a:r>
              <a:rPr lang="it-IT" dirty="0"/>
              <a:t> Christmas)</a:t>
            </a:r>
          </a:p>
          <a:p>
            <a:r>
              <a:rPr lang="it-IT" dirty="0"/>
              <a:t>Time: 9.15 – 12.00 (15-20 minutes break)</a:t>
            </a:r>
          </a:p>
          <a:p>
            <a:endParaRPr lang="it-IT" dirty="0"/>
          </a:p>
          <a:p>
            <a:r>
              <a:rPr lang="it-IT" dirty="0" err="1"/>
              <a:t>Appointment</a:t>
            </a:r>
            <a:r>
              <a:rPr lang="it-IT" dirty="0"/>
              <a:t>: </a:t>
            </a:r>
            <a:r>
              <a:rPr lang="it-IT" dirty="0" err="1"/>
              <a:t>write</a:t>
            </a:r>
            <a:r>
              <a:rPr lang="it-IT" dirty="0"/>
              <a:t> to </a:t>
            </a:r>
            <a:r>
              <a:rPr lang="it-IT" dirty="0">
                <a:hlinkClick r:id="rId2"/>
              </a:rPr>
              <a:t>mdalmolin@liuc.it</a:t>
            </a:r>
            <a:endParaRPr lang="it-IT" dirty="0"/>
          </a:p>
          <a:p>
            <a:endParaRPr lang="it-IT" dirty="0"/>
          </a:p>
          <a:p>
            <a:endParaRPr lang="it-IT" dirty="0"/>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2758"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2</a:t>
            </a:fld>
            <a:endParaRPr lang="it-IT"/>
          </a:p>
        </p:txBody>
      </p:sp>
    </p:spTree>
    <p:extLst>
      <p:ext uri="{BB962C8B-B14F-4D97-AF65-F5344CB8AC3E}">
        <p14:creationId xmlns:p14="http://schemas.microsoft.com/office/powerpoint/2010/main" val="291547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The </a:t>
            </a:r>
            <a:r>
              <a:rPr lang="it-IT" b="1" dirty="0" err="1">
                <a:solidFill>
                  <a:srgbClr val="FF0000"/>
                </a:solidFill>
              </a:rPr>
              <a:t>boundaries</a:t>
            </a:r>
            <a:r>
              <a:rPr lang="it-IT" b="1" dirty="0">
                <a:solidFill>
                  <a:srgbClr val="FF0000"/>
                </a:solidFill>
              </a:rPr>
              <a:t> of a company: BUSINESS PORTFOLIO (2/3)</a:t>
            </a:r>
          </a:p>
        </p:txBody>
      </p:sp>
      <p:sp>
        <p:nvSpPr>
          <p:cNvPr id="9" name="Segnaposto contenuto 8"/>
          <p:cNvSpPr>
            <a:spLocks noGrp="1"/>
          </p:cNvSpPr>
          <p:nvPr>
            <p:ph idx="1"/>
          </p:nvPr>
        </p:nvSpPr>
        <p:spPr>
          <a:xfrm>
            <a:off x="838200" y="1825624"/>
            <a:ext cx="10515600" cy="5032375"/>
          </a:xfrm>
        </p:spPr>
        <p:txBody>
          <a:bodyPr/>
          <a:lstStyle/>
          <a:p>
            <a:pPr marL="0" indent="0">
              <a:buNone/>
            </a:pPr>
            <a:r>
              <a:rPr lang="it-IT" b="1" dirty="0" err="1"/>
              <a:t>Correlated</a:t>
            </a:r>
            <a:r>
              <a:rPr lang="it-IT" b="1" dirty="0"/>
              <a:t> business portfolio</a:t>
            </a:r>
            <a:r>
              <a:rPr lang="it-IT" dirty="0"/>
              <a:t>: </a:t>
            </a:r>
            <a:r>
              <a:rPr lang="it-IT" dirty="0" err="1"/>
              <a:t>two</a:t>
            </a:r>
            <a:r>
              <a:rPr lang="it-IT" dirty="0"/>
              <a:t> or more </a:t>
            </a:r>
            <a:r>
              <a:rPr lang="it-IT" dirty="0" err="1"/>
              <a:t>products</a:t>
            </a:r>
            <a:r>
              <a:rPr lang="it-IT" dirty="0"/>
              <a:t>, </a:t>
            </a:r>
            <a:r>
              <a:rPr lang="it-IT" dirty="0" err="1"/>
              <a:t>that</a:t>
            </a:r>
            <a:r>
              <a:rPr lang="it-IT" dirty="0"/>
              <a:t> share </a:t>
            </a:r>
            <a:r>
              <a:rPr lang="it-IT" dirty="0" err="1"/>
              <a:t>similarities</a:t>
            </a:r>
            <a:r>
              <a:rPr lang="it-IT" dirty="0"/>
              <a:t> (clients, </a:t>
            </a:r>
            <a:r>
              <a:rPr lang="it-IT" dirty="0" err="1"/>
              <a:t>distribution</a:t>
            </a:r>
            <a:r>
              <a:rPr lang="it-IT" dirty="0"/>
              <a:t>, </a:t>
            </a:r>
            <a:r>
              <a:rPr lang="it-IT" dirty="0" err="1"/>
              <a:t>technology</a:t>
            </a:r>
            <a:r>
              <a:rPr lang="it-IT" dirty="0"/>
              <a:t>)</a:t>
            </a:r>
          </a:p>
          <a:p>
            <a:pPr marL="0" indent="0">
              <a:buNone/>
            </a:pPr>
            <a:endParaRPr lang="it-IT" dirty="0"/>
          </a:p>
        </p:txBody>
      </p:sp>
      <p:sp>
        <p:nvSpPr>
          <p:cNvPr id="5" name="Segnaposto numero diapositiva 4"/>
          <p:cNvSpPr>
            <a:spLocks noGrp="1"/>
          </p:cNvSpPr>
          <p:nvPr>
            <p:ph type="sldNum" sz="quarter" idx="12"/>
          </p:nvPr>
        </p:nvSpPr>
        <p:spPr/>
        <p:txBody>
          <a:bodyPr/>
          <a:lstStyle/>
          <a:p>
            <a:fld id="{8751B123-ECD0-4B58-8863-A186CF5279B8}" type="slidenum">
              <a:rPr lang="it-IT" smtClean="0"/>
              <a:t>20</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7" name="Segnaposto contenuto 2"/>
          <p:cNvSpPr txBox="1">
            <a:spLocks/>
          </p:cNvSpPr>
          <p:nvPr/>
        </p:nvSpPr>
        <p:spPr>
          <a:xfrm>
            <a:off x="838200" y="2055813"/>
            <a:ext cx="10515600" cy="780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it-IT" sz="3600" b="1" dirty="0"/>
          </a:p>
        </p:txBody>
      </p:sp>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213" y="2454830"/>
            <a:ext cx="3685082" cy="2726961"/>
          </a:xfrm>
          <a:prstGeom prst="rect">
            <a:avLst/>
          </a:prstGeom>
        </p:spPr>
      </p:pic>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5205" y="2716823"/>
            <a:ext cx="3940426" cy="2052305"/>
          </a:xfrm>
          <a:prstGeom prst="rect">
            <a:avLst/>
          </a:prstGeom>
        </p:spPr>
      </p:pic>
      <p:pic>
        <p:nvPicPr>
          <p:cNvPr id="18" name="Immagin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705" y="2742711"/>
            <a:ext cx="2857500" cy="2857500"/>
          </a:xfrm>
          <a:prstGeom prst="rect">
            <a:avLst/>
          </a:prstGeom>
        </p:spPr>
      </p:pic>
      <p:pic>
        <p:nvPicPr>
          <p:cNvPr id="19" name="Immagin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8012" y="4769128"/>
            <a:ext cx="3461490" cy="1900114"/>
          </a:xfrm>
          <a:prstGeom prst="rect">
            <a:avLst/>
          </a:prstGeom>
        </p:spPr>
      </p:pic>
    </p:spTree>
    <p:extLst>
      <p:ext uri="{BB962C8B-B14F-4D97-AF65-F5344CB8AC3E}">
        <p14:creationId xmlns:p14="http://schemas.microsoft.com/office/powerpoint/2010/main" val="661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The </a:t>
            </a:r>
            <a:r>
              <a:rPr lang="it-IT" b="1" dirty="0" err="1">
                <a:solidFill>
                  <a:srgbClr val="FF0000"/>
                </a:solidFill>
              </a:rPr>
              <a:t>boundaries</a:t>
            </a:r>
            <a:r>
              <a:rPr lang="it-IT" b="1" dirty="0">
                <a:solidFill>
                  <a:srgbClr val="FF0000"/>
                </a:solidFill>
              </a:rPr>
              <a:t> of a company: BUSINESS PORTFOLIO (3/3)</a:t>
            </a:r>
          </a:p>
        </p:txBody>
      </p:sp>
      <p:sp>
        <p:nvSpPr>
          <p:cNvPr id="9" name="Segnaposto contenuto 8"/>
          <p:cNvSpPr>
            <a:spLocks noGrp="1"/>
          </p:cNvSpPr>
          <p:nvPr>
            <p:ph idx="1"/>
          </p:nvPr>
        </p:nvSpPr>
        <p:spPr>
          <a:xfrm>
            <a:off x="838200" y="1825624"/>
            <a:ext cx="10515600" cy="5032375"/>
          </a:xfrm>
        </p:spPr>
        <p:txBody>
          <a:bodyPr/>
          <a:lstStyle/>
          <a:p>
            <a:pPr marL="0" indent="0">
              <a:buNone/>
            </a:pPr>
            <a:r>
              <a:rPr lang="it-IT" b="1" dirty="0" err="1"/>
              <a:t>Conglomerated</a:t>
            </a:r>
            <a:r>
              <a:rPr lang="it-IT" b="1" dirty="0"/>
              <a:t> business portfolio</a:t>
            </a:r>
            <a:r>
              <a:rPr lang="it-IT" dirty="0"/>
              <a:t>: </a:t>
            </a:r>
            <a:r>
              <a:rPr lang="it-IT" dirty="0" err="1"/>
              <a:t>different</a:t>
            </a:r>
            <a:r>
              <a:rPr lang="it-IT" dirty="0"/>
              <a:t> </a:t>
            </a:r>
            <a:r>
              <a:rPr lang="it-IT" dirty="0" err="1"/>
              <a:t>products</a:t>
            </a:r>
            <a:r>
              <a:rPr lang="it-IT" dirty="0"/>
              <a:t> </a:t>
            </a:r>
            <a:r>
              <a:rPr lang="it-IT" dirty="0" err="1"/>
              <a:t>that</a:t>
            </a:r>
            <a:r>
              <a:rPr lang="it-IT" dirty="0"/>
              <a:t> are </a:t>
            </a:r>
            <a:r>
              <a:rPr lang="it-IT" dirty="0" err="1"/>
              <a:t>different</a:t>
            </a:r>
            <a:r>
              <a:rPr lang="it-IT" dirty="0"/>
              <a:t> in </a:t>
            </a:r>
            <a:r>
              <a:rPr lang="it-IT" dirty="0" err="1"/>
              <a:t>term</a:t>
            </a:r>
            <a:r>
              <a:rPr lang="it-IT" dirty="0"/>
              <a:t> of clients, </a:t>
            </a:r>
            <a:r>
              <a:rPr lang="it-IT" dirty="0" err="1"/>
              <a:t>distribution</a:t>
            </a:r>
            <a:r>
              <a:rPr lang="it-IT" dirty="0"/>
              <a:t>, </a:t>
            </a:r>
            <a:r>
              <a:rPr lang="it-IT" dirty="0" err="1"/>
              <a:t>technology</a:t>
            </a:r>
            <a:r>
              <a:rPr lang="it-IT" dirty="0"/>
              <a:t>, ..</a:t>
            </a:r>
          </a:p>
          <a:p>
            <a:pPr marL="0" indent="0">
              <a:buNone/>
            </a:pPr>
            <a:endParaRPr lang="it-IT" dirty="0"/>
          </a:p>
        </p:txBody>
      </p:sp>
      <p:sp>
        <p:nvSpPr>
          <p:cNvPr id="5" name="Segnaposto numero diapositiva 4"/>
          <p:cNvSpPr>
            <a:spLocks noGrp="1"/>
          </p:cNvSpPr>
          <p:nvPr>
            <p:ph type="sldNum" sz="quarter" idx="12"/>
          </p:nvPr>
        </p:nvSpPr>
        <p:spPr/>
        <p:txBody>
          <a:bodyPr/>
          <a:lstStyle/>
          <a:p>
            <a:fld id="{8751B123-ECD0-4B58-8863-A186CF5279B8}" type="slidenum">
              <a:rPr lang="it-IT" smtClean="0"/>
              <a:t>21</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7" name="Segnaposto contenuto 2"/>
          <p:cNvSpPr txBox="1">
            <a:spLocks/>
          </p:cNvSpPr>
          <p:nvPr/>
        </p:nvSpPr>
        <p:spPr>
          <a:xfrm>
            <a:off x="838200" y="2055813"/>
            <a:ext cx="10515600" cy="780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it-IT" sz="3600" b="1" dirty="0"/>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339" y="4155745"/>
            <a:ext cx="426720" cy="426720"/>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750" y="3066545"/>
            <a:ext cx="5084489" cy="3004471"/>
          </a:xfrm>
          <a:prstGeom prst="rect">
            <a:avLst/>
          </a:prstGeo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728" y="2639217"/>
            <a:ext cx="4328722" cy="2597233"/>
          </a:xfrm>
          <a:prstGeom prst="rect">
            <a:avLst/>
          </a:prstGeom>
        </p:spPr>
      </p:pic>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2640" y="3215640"/>
            <a:ext cx="2155746" cy="2155746"/>
          </a:xfrm>
          <a:prstGeom prst="rect">
            <a:avLst/>
          </a:prstGeom>
        </p:spPr>
      </p:pic>
    </p:spTree>
    <p:extLst>
      <p:ext uri="{BB962C8B-B14F-4D97-AF65-F5344CB8AC3E}">
        <p14:creationId xmlns:p14="http://schemas.microsoft.com/office/powerpoint/2010/main" val="406197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The </a:t>
            </a:r>
            <a:r>
              <a:rPr lang="it-IT" b="1" dirty="0" err="1">
                <a:solidFill>
                  <a:srgbClr val="FF0000"/>
                </a:solidFill>
              </a:rPr>
              <a:t>boundaries</a:t>
            </a:r>
            <a:r>
              <a:rPr lang="it-IT" b="1" dirty="0">
                <a:solidFill>
                  <a:srgbClr val="FF0000"/>
                </a:solidFill>
              </a:rPr>
              <a:t> of a company: PORTFOLIO ACTIVITIES (3/3)</a:t>
            </a:r>
          </a:p>
        </p:txBody>
      </p:sp>
      <p:sp>
        <p:nvSpPr>
          <p:cNvPr id="9" name="Segnaposto contenuto 8"/>
          <p:cNvSpPr>
            <a:spLocks noGrp="1"/>
          </p:cNvSpPr>
          <p:nvPr>
            <p:ph idx="1"/>
          </p:nvPr>
        </p:nvSpPr>
        <p:spPr>
          <a:xfrm>
            <a:off x="838200" y="1825624"/>
            <a:ext cx="10515600" cy="5032375"/>
          </a:xfrm>
        </p:spPr>
        <p:txBody>
          <a:bodyPr/>
          <a:lstStyle/>
          <a:p>
            <a:pPr marL="0" indent="0">
              <a:buNone/>
            </a:pPr>
            <a:r>
              <a:rPr lang="it-IT" dirty="0"/>
              <a:t>Once the business portfolio </a:t>
            </a:r>
            <a:r>
              <a:rPr lang="it-IT" dirty="0" err="1"/>
              <a:t>is</a:t>
            </a:r>
            <a:r>
              <a:rPr lang="it-IT" dirty="0"/>
              <a:t> </a:t>
            </a:r>
            <a:r>
              <a:rPr lang="it-IT" dirty="0" err="1"/>
              <a:t>defined</a:t>
            </a:r>
            <a:r>
              <a:rPr lang="it-IT" dirty="0"/>
              <a:t>, the company </a:t>
            </a:r>
            <a:r>
              <a:rPr lang="it-IT" dirty="0" err="1"/>
              <a:t>should</a:t>
            </a:r>
            <a:r>
              <a:rPr lang="it-IT" dirty="0"/>
              <a:t> produce the </a:t>
            </a:r>
            <a:r>
              <a:rPr lang="it-IT" dirty="0" err="1"/>
              <a:t>good</a:t>
            </a:r>
            <a:r>
              <a:rPr lang="it-IT" dirty="0"/>
              <a:t>(s)</a:t>
            </a:r>
          </a:p>
        </p:txBody>
      </p:sp>
      <p:sp>
        <p:nvSpPr>
          <p:cNvPr id="5" name="Segnaposto numero diapositiva 4"/>
          <p:cNvSpPr>
            <a:spLocks noGrp="1"/>
          </p:cNvSpPr>
          <p:nvPr>
            <p:ph type="sldNum" sz="quarter" idx="12"/>
          </p:nvPr>
        </p:nvSpPr>
        <p:spPr/>
        <p:txBody>
          <a:bodyPr/>
          <a:lstStyle/>
          <a:p>
            <a:fld id="{8751B123-ECD0-4B58-8863-A186CF5279B8}" type="slidenum">
              <a:rPr lang="it-IT" smtClean="0"/>
              <a:t>22</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7" name="Segnaposto contenuto 2"/>
          <p:cNvSpPr txBox="1">
            <a:spLocks/>
          </p:cNvSpPr>
          <p:nvPr/>
        </p:nvSpPr>
        <p:spPr>
          <a:xfrm>
            <a:off x="838200" y="2055813"/>
            <a:ext cx="10515600" cy="780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it-IT" sz="3600" b="1" dirty="0"/>
          </a:p>
        </p:txBody>
      </p:sp>
      <p:sp>
        <p:nvSpPr>
          <p:cNvPr id="3" name="Rettangolo 2"/>
          <p:cNvSpPr/>
          <p:nvPr/>
        </p:nvSpPr>
        <p:spPr>
          <a:xfrm>
            <a:off x="838200" y="2657560"/>
            <a:ext cx="3252866" cy="4958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DEFINITION of the GOOD</a:t>
            </a:r>
          </a:p>
        </p:txBody>
      </p:sp>
      <p:sp>
        <p:nvSpPr>
          <p:cNvPr id="12" name="Rettangolo 11"/>
          <p:cNvSpPr/>
          <p:nvPr/>
        </p:nvSpPr>
        <p:spPr>
          <a:xfrm>
            <a:off x="838200" y="3229818"/>
            <a:ext cx="3252866" cy="4889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ACQUISITION of INPUTS</a:t>
            </a:r>
          </a:p>
        </p:txBody>
      </p:sp>
      <p:sp>
        <p:nvSpPr>
          <p:cNvPr id="13" name="Rettangolo 12"/>
          <p:cNvSpPr/>
          <p:nvPr/>
        </p:nvSpPr>
        <p:spPr>
          <a:xfrm>
            <a:off x="838200" y="3835743"/>
            <a:ext cx="3252866" cy="7045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TRASFORMATION of INPUTS in OUTPUTS</a:t>
            </a:r>
          </a:p>
        </p:txBody>
      </p:sp>
      <p:sp>
        <p:nvSpPr>
          <p:cNvPr id="14" name="Rettangolo 13"/>
          <p:cNvSpPr/>
          <p:nvPr/>
        </p:nvSpPr>
        <p:spPr>
          <a:xfrm>
            <a:off x="838200" y="4607383"/>
            <a:ext cx="3252866" cy="4309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DISTRIBUTION of OUTPUTS</a:t>
            </a:r>
          </a:p>
        </p:txBody>
      </p:sp>
      <p:sp>
        <p:nvSpPr>
          <p:cNvPr id="15" name="Rettangolo 14"/>
          <p:cNvSpPr/>
          <p:nvPr/>
        </p:nvSpPr>
        <p:spPr>
          <a:xfrm>
            <a:off x="838200" y="5105418"/>
            <a:ext cx="3252866" cy="487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MARKETING</a:t>
            </a:r>
          </a:p>
        </p:txBody>
      </p:sp>
      <p:sp>
        <p:nvSpPr>
          <p:cNvPr id="16" name="Rettangolo 15"/>
          <p:cNvSpPr/>
          <p:nvPr/>
        </p:nvSpPr>
        <p:spPr>
          <a:xfrm>
            <a:off x="838200" y="5693174"/>
            <a:ext cx="3252866" cy="487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PRODUCTS SALE</a:t>
            </a:r>
          </a:p>
        </p:txBody>
      </p:sp>
      <p:sp>
        <p:nvSpPr>
          <p:cNvPr id="17" name="Rettangolo 16"/>
          <p:cNvSpPr/>
          <p:nvPr/>
        </p:nvSpPr>
        <p:spPr>
          <a:xfrm>
            <a:off x="838200" y="6295121"/>
            <a:ext cx="3252866" cy="487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CUSTOMER ASSISTANCE</a:t>
            </a:r>
          </a:p>
        </p:txBody>
      </p:sp>
      <p:sp>
        <p:nvSpPr>
          <p:cNvPr id="18" name="Parentesi graffa chiusa 17"/>
          <p:cNvSpPr/>
          <p:nvPr/>
        </p:nvSpPr>
        <p:spPr>
          <a:xfrm>
            <a:off x="4212236" y="2657560"/>
            <a:ext cx="449705" cy="406391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Freccia a destra 18"/>
          <p:cNvSpPr/>
          <p:nvPr/>
        </p:nvSpPr>
        <p:spPr>
          <a:xfrm>
            <a:off x="4567939" y="3835743"/>
            <a:ext cx="642393" cy="70453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20" name="Rettangolo 19"/>
          <p:cNvSpPr/>
          <p:nvPr/>
        </p:nvSpPr>
        <p:spPr>
          <a:xfrm>
            <a:off x="5318385" y="3069975"/>
            <a:ext cx="2118610" cy="17791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b="1" dirty="0"/>
              <a:t>CHOICE «TO MAKE OR BUY»</a:t>
            </a:r>
          </a:p>
        </p:txBody>
      </p:sp>
      <p:sp>
        <p:nvSpPr>
          <p:cNvPr id="21" name="Rettangolo 20"/>
          <p:cNvSpPr/>
          <p:nvPr/>
        </p:nvSpPr>
        <p:spPr>
          <a:xfrm>
            <a:off x="8448830" y="2468419"/>
            <a:ext cx="3252866" cy="4958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DEFINITION of the GOOD</a:t>
            </a:r>
          </a:p>
        </p:txBody>
      </p:sp>
      <p:sp>
        <p:nvSpPr>
          <p:cNvPr id="22" name="Rettangolo 21"/>
          <p:cNvSpPr/>
          <p:nvPr/>
        </p:nvSpPr>
        <p:spPr>
          <a:xfrm>
            <a:off x="8448830" y="3040677"/>
            <a:ext cx="3252866" cy="4889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ACQUISITION of INPUTS</a:t>
            </a:r>
          </a:p>
        </p:txBody>
      </p:sp>
      <p:sp>
        <p:nvSpPr>
          <p:cNvPr id="23" name="Rettangolo 22"/>
          <p:cNvSpPr/>
          <p:nvPr/>
        </p:nvSpPr>
        <p:spPr>
          <a:xfrm>
            <a:off x="8448830" y="3646602"/>
            <a:ext cx="3252866" cy="70453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TRASFORMATION of INPUTS in OUTPUTS</a:t>
            </a:r>
          </a:p>
        </p:txBody>
      </p:sp>
      <p:sp>
        <p:nvSpPr>
          <p:cNvPr id="24" name="Rettangolo 23"/>
          <p:cNvSpPr/>
          <p:nvPr/>
        </p:nvSpPr>
        <p:spPr>
          <a:xfrm>
            <a:off x="8448830" y="4418242"/>
            <a:ext cx="3252866" cy="4309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DISTRIBUTION of OUTPUTS</a:t>
            </a:r>
          </a:p>
        </p:txBody>
      </p:sp>
      <p:sp>
        <p:nvSpPr>
          <p:cNvPr id="25" name="Rettangolo 24"/>
          <p:cNvSpPr/>
          <p:nvPr/>
        </p:nvSpPr>
        <p:spPr>
          <a:xfrm>
            <a:off x="8448830" y="4916277"/>
            <a:ext cx="3252866" cy="487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MARKETING</a:t>
            </a:r>
          </a:p>
        </p:txBody>
      </p:sp>
      <p:sp>
        <p:nvSpPr>
          <p:cNvPr id="26" name="Rettangolo 25"/>
          <p:cNvSpPr/>
          <p:nvPr/>
        </p:nvSpPr>
        <p:spPr>
          <a:xfrm>
            <a:off x="8448830" y="5504033"/>
            <a:ext cx="3252866" cy="487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PRODUCTS SALE</a:t>
            </a:r>
          </a:p>
        </p:txBody>
      </p:sp>
      <p:sp>
        <p:nvSpPr>
          <p:cNvPr id="27" name="Rettangolo 26"/>
          <p:cNvSpPr/>
          <p:nvPr/>
        </p:nvSpPr>
        <p:spPr>
          <a:xfrm>
            <a:off x="8448830" y="6105980"/>
            <a:ext cx="3252866" cy="487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CUSTOMER ASSISTANCE</a:t>
            </a:r>
          </a:p>
        </p:txBody>
      </p:sp>
      <p:sp>
        <p:nvSpPr>
          <p:cNvPr id="28" name="Parentesi graffa aperta 27"/>
          <p:cNvSpPr/>
          <p:nvPr/>
        </p:nvSpPr>
        <p:spPr>
          <a:xfrm>
            <a:off x="8049718" y="2468419"/>
            <a:ext cx="269823" cy="2221098"/>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a:p>
        </p:txBody>
      </p:sp>
      <p:sp>
        <p:nvSpPr>
          <p:cNvPr id="29" name="Parentesi graffa aperta 28"/>
          <p:cNvSpPr/>
          <p:nvPr/>
        </p:nvSpPr>
        <p:spPr>
          <a:xfrm>
            <a:off x="8106556" y="4892484"/>
            <a:ext cx="199556" cy="160138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0" name="Freccia in giù 29"/>
          <p:cNvSpPr/>
          <p:nvPr/>
        </p:nvSpPr>
        <p:spPr>
          <a:xfrm>
            <a:off x="5951095" y="5038315"/>
            <a:ext cx="809469" cy="46571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31" name="Rettangolo 30"/>
          <p:cNvSpPr/>
          <p:nvPr/>
        </p:nvSpPr>
        <p:spPr>
          <a:xfrm>
            <a:off x="4823711" y="5557325"/>
            <a:ext cx="2952749" cy="12354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2400" b="1" dirty="0"/>
              <a:t>STRATEGIC CHOICE</a:t>
            </a:r>
          </a:p>
        </p:txBody>
      </p:sp>
    </p:spTree>
    <p:extLst>
      <p:ext uri="{BB962C8B-B14F-4D97-AF65-F5344CB8AC3E}">
        <p14:creationId xmlns:p14="http://schemas.microsoft.com/office/powerpoint/2010/main" val="167164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52431"/>
            <a:ext cx="10515600" cy="1325563"/>
          </a:xfrm>
        </p:spPr>
        <p:txBody>
          <a:bodyPr/>
          <a:lstStyle/>
          <a:p>
            <a:r>
              <a:rPr lang="it-IT" b="1" dirty="0">
                <a:solidFill>
                  <a:srgbClr val="FF0000"/>
                </a:solidFill>
              </a:rPr>
              <a:t>The </a:t>
            </a:r>
            <a:r>
              <a:rPr lang="it-IT" b="1" dirty="0" err="1">
                <a:solidFill>
                  <a:srgbClr val="FF0000"/>
                </a:solidFill>
              </a:rPr>
              <a:t>boundaries</a:t>
            </a:r>
            <a:r>
              <a:rPr lang="it-IT" b="1" dirty="0">
                <a:solidFill>
                  <a:srgbClr val="FF0000"/>
                </a:solidFill>
              </a:rPr>
              <a:t> of a company: TECHNOLOGY</a:t>
            </a:r>
          </a:p>
        </p:txBody>
      </p:sp>
      <p:sp>
        <p:nvSpPr>
          <p:cNvPr id="9" name="Segnaposto contenuto 8"/>
          <p:cNvSpPr>
            <a:spLocks noGrp="1"/>
          </p:cNvSpPr>
          <p:nvPr>
            <p:ph idx="1"/>
          </p:nvPr>
        </p:nvSpPr>
        <p:spPr>
          <a:xfrm>
            <a:off x="283564" y="1493172"/>
            <a:ext cx="10515600" cy="1834644"/>
          </a:xfrm>
        </p:spPr>
        <p:txBody>
          <a:bodyPr>
            <a:normAutofit/>
          </a:bodyPr>
          <a:lstStyle/>
          <a:p>
            <a:pPr marL="0" indent="0">
              <a:buNone/>
            </a:pPr>
            <a:r>
              <a:rPr lang="it-IT" dirty="0"/>
              <a:t>Companies’ </a:t>
            </a:r>
            <a:r>
              <a:rPr lang="it-IT" dirty="0" err="1"/>
              <a:t>products</a:t>
            </a:r>
            <a:r>
              <a:rPr lang="it-IT" dirty="0"/>
              <a:t> (OUTPUT) are </a:t>
            </a:r>
            <a:r>
              <a:rPr lang="it-IT" dirty="0" err="1"/>
              <a:t>realized</a:t>
            </a:r>
            <a:r>
              <a:rPr lang="it-IT" dirty="0"/>
              <a:t> </a:t>
            </a:r>
            <a:r>
              <a:rPr lang="it-IT" dirty="0" err="1"/>
              <a:t>through</a:t>
            </a:r>
            <a:r>
              <a:rPr lang="it-IT" dirty="0"/>
              <a:t> </a:t>
            </a:r>
            <a:r>
              <a:rPr lang="it-IT" dirty="0" err="1"/>
              <a:t>technologycal</a:t>
            </a:r>
            <a:r>
              <a:rPr lang="it-IT" dirty="0"/>
              <a:t> </a:t>
            </a:r>
            <a:r>
              <a:rPr lang="it-IT" dirty="0" err="1"/>
              <a:t>assets</a:t>
            </a:r>
            <a:r>
              <a:rPr lang="it-IT" dirty="0"/>
              <a:t> and </a:t>
            </a:r>
            <a:r>
              <a:rPr lang="it-IT" dirty="0" err="1"/>
              <a:t>organizational</a:t>
            </a:r>
            <a:r>
              <a:rPr lang="it-IT" dirty="0"/>
              <a:t> </a:t>
            </a:r>
            <a:r>
              <a:rPr lang="it-IT" dirty="0" err="1"/>
              <a:t>configurations</a:t>
            </a:r>
            <a:r>
              <a:rPr lang="it-IT" dirty="0"/>
              <a:t> </a:t>
            </a:r>
            <a:r>
              <a:rPr lang="it-IT" dirty="0" err="1"/>
              <a:t>that</a:t>
            </a:r>
            <a:r>
              <a:rPr lang="it-IT" dirty="0"/>
              <a:t> </a:t>
            </a:r>
            <a:r>
              <a:rPr lang="it-IT" dirty="0" err="1"/>
              <a:t>usually</a:t>
            </a:r>
            <a:r>
              <a:rPr lang="it-IT" dirty="0"/>
              <a:t> evolve over time</a:t>
            </a:r>
          </a:p>
          <a:p>
            <a:pPr marL="0" indent="0">
              <a:buNone/>
            </a:pPr>
            <a:endParaRPr lang="it-IT" dirty="0"/>
          </a:p>
          <a:p>
            <a:pPr marL="0" indent="0">
              <a:buNone/>
            </a:pPr>
            <a:endParaRPr lang="it-IT" dirty="0"/>
          </a:p>
          <a:p>
            <a:pPr marL="0" indent="0">
              <a:buNone/>
            </a:pPr>
            <a:endParaRPr lang="it-IT" dirty="0"/>
          </a:p>
        </p:txBody>
      </p:sp>
      <p:sp>
        <p:nvSpPr>
          <p:cNvPr id="5" name="Segnaposto numero diapositiva 4"/>
          <p:cNvSpPr>
            <a:spLocks noGrp="1"/>
          </p:cNvSpPr>
          <p:nvPr>
            <p:ph type="sldNum" sz="quarter" idx="12"/>
          </p:nvPr>
        </p:nvSpPr>
        <p:spPr/>
        <p:txBody>
          <a:bodyPr/>
          <a:lstStyle/>
          <a:p>
            <a:fld id="{8751B123-ECD0-4B58-8863-A186CF5279B8}" type="slidenum">
              <a:rPr lang="it-IT" smtClean="0"/>
              <a:t>23</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3" name="Freccia in giù 2"/>
          <p:cNvSpPr/>
          <p:nvPr/>
        </p:nvSpPr>
        <p:spPr>
          <a:xfrm>
            <a:off x="5051686" y="2446084"/>
            <a:ext cx="764498" cy="641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8"/>
          <p:cNvSpPr txBox="1">
            <a:spLocks/>
          </p:cNvSpPr>
          <p:nvPr/>
        </p:nvSpPr>
        <p:spPr>
          <a:xfrm>
            <a:off x="390993" y="3278584"/>
            <a:ext cx="10515600" cy="103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Evolution</a:t>
            </a:r>
            <a:r>
              <a:rPr lang="it-IT" dirty="0"/>
              <a:t> (qualitative and quantitative) of the </a:t>
            </a:r>
            <a:r>
              <a:rPr lang="it-IT" b="1" dirty="0"/>
              <a:t>DEMAND</a:t>
            </a:r>
            <a:r>
              <a:rPr lang="it-IT" dirty="0"/>
              <a:t> SIDE</a:t>
            </a:r>
          </a:p>
          <a:p>
            <a:r>
              <a:rPr lang="it-IT" dirty="0" err="1"/>
              <a:t>Evolution</a:t>
            </a:r>
            <a:r>
              <a:rPr lang="it-IT" dirty="0"/>
              <a:t> of the </a:t>
            </a:r>
            <a:r>
              <a:rPr lang="it-IT" dirty="0" err="1"/>
              <a:t>related</a:t>
            </a:r>
            <a:r>
              <a:rPr lang="it-IT" dirty="0"/>
              <a:t> </a:t>
            </a:r>
            <a:r>
              <a:rPr lang="it-IT" b="1" dirty="0"/>
              <a:t>PRICE</a:t>
            </a:r>
            <a:r>
              <a:rPr lang="it-IT" dirty="0"/>
              <a:t> SYSTEM</a:t>
            </a:r>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p:txBody>
      </p:sp>
      <p:sp>
        <p:nvSpPr>
          <p:cNvPr id="13" name="Freccia in giù 12"/>
          <p:cNvSpPr/>
          <p:nvPr/>
        </p:nvSpPr>
        <p:spPr>
          <a:xfrm>
            <a:off x="5257800" y="4270857"/>
            <a:ext cx="764498" cy="641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contenuto 8"/>
          <p:cNvSpPr txBox="1">
            <a:spLocks/>
          </p:cNvSpPr>
          <p:nvPr/>
        </p:nvSpPr>
        <p:spPr>
          <a:xfrm>
            <a:off x="558384" y="4912747"/>
            <a:ext cx="10515600" cy="14436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Paucity</a:t>
            </a:r>
            <a:r>
              <a:rPr lang="it-IT" dirty="0"/>
              <a:t> of </a:t>
            </a:r>
            <a:r>
              <a:rPr lang="it-IT" dirty="0" err="1"/>
              <a:t>critical</a:t>
            </a:r>
            <a:r>
              <a:rPr lang="it-IT" dirty="0"/>
              <a:t> </a:t>
            </a:r>
            <a:r>
              <a:rPr lang="it-IT" dirty="0" err="1"/>
              <a:t>resources</a:t>
            </a:r>
            <a:r>
              <a:rPr lang="it-IT" dirty="0"/>
              <a:t> </a:t>
            </a:r>
          </a:p>
          <a:p>
            <a:r>
              <a:rPr lang="it-IT" dirty="0" err="1"/>
              <a:t>Availability</a:t>
            </a:r>
            <a:r>
              <a:rPr lang="it-IT" dirty="0"/>
              <a:t> of new </a:t>
            </a:r>
            <a:r>
              <a:rPr lang="it-IT" dirty="0" err="1"/>
              <a:t>technology</a:t>
            </a:r>
            <a:endParaRPr lang="it-IT" dirty="0"/>
          </a:p>
          <a:p>
            <a:r>
              <a:rPr lang="it-IT" dirty="0" err="1"/>
              <a:t>Availability</a:t>
            </a:r>
            <a:r>
              <a:rPr lang="it-IT" dirty="0"/>
              <a:t> of new (</a:t>
            </a:r>
            <a:r>
              <a:rPr lang="it-IT" dirty="0" err="1"/>
              <a:t>material</a:t>
            </a:r>
            <a:r>
              <a:rPr lang="it-IT" dirty="0"/>
              <a:t> or </a:t>
            </a:r>
            <a:r>
              <a:rPr lang="it-IT" dirty="0" err="1"/>
              <a:t>immaterial</a:t>
            </a:r>
            <a:r>
              <a:rPr lang="it-IT" dirty="0"/>
              <a:t>) </a:t>
            </a:r>
            <a:r>
              <a:rPr lang="it-IT" dirty="0" err="1"/>
              <a:t>infrastructures</a:t>
            </a:r>
            <a:endParaRPr lang="it-IT"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23420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animBg="1"/>
      <p:bldP spid="12" grpId="0"/>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882" y="0"/>
            <a:ext cx="10515600" cy="1325563"/>
          </a:xfrm>
        </p:spPr>
        <p:txBody>
          <a:bodyPr/>
          <a:lstStyle/>
          <a:p>
            <a:r>
              <a:rPr lang="it-IT" b="1" dirty="0">
                <a:solidFill>
                  <a:srgbClr val="FF0000"/>
                </a:solidFill>
              </a:rPr>
              <a:t>The </a:t>
            </a:r>
            <a:r>
              <a:rPr lang="it-IT" b="1" dirty="0" err="1">
                <a:solidFill>
                  <a:srgbClr val="FF0000"/>
                </a:solidFill>
              </a:rPr>
              <a:t>boundaries</a:t>
            </a:r>
            <a:r>
              <a:rPr lang="it-IT" b="1" dirty="0">
                <a:solidFill>
                  <a:srgbClr val="FF0000"/>
                </a:solidFill>
              </a:rPr>
              <a:t> of a company: IMAGE</a:t>
            </a:r>
          </a:p>
        </p:txBody>
      </p:sp>
      <p:sp>
        <p:nvSpPr>
          <p:cNvPr id="5" name="Segnaposto numero diapositiva 4"/>
          <p:cNvSpPr>
            <a:spLocks noGrp="1"/>
          </p:cNvSpPr>
          <p:nvPr>
            <p:ph type="sldNum" sz="quarter" idx="12"/>
          </p:nvPr>
        </p:nvSpPr>
        <p:spPr/>
        <p:txBody>
          <a:bodyPr/>
          <a:lstStyle/>
          <a:p>
            <a:fld id="{8751B123-ECD0-4B58-8863-A186CF5279B8}" type="slidenum">
              <a:rPr lang="it-IT" smtClean="0"/>
              <a:t>24</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pic>
        <p:nvPicPr>
          <p:cNvPr id="15" name="Immagine 14"/>
          <p:cNvPicPr>
            <a:picLocks noChangeAspect="1"/>
          </p:cNvPicPr>
          <p:nvPr/>
        </p:nvPicPr>
        <p:blipFill>
          <a:blip r:embed="rId4"/>
          <a:stretch>
            <a:fillRect/>
          </a:stretch>
        </p:blipFill>
        <p:spPr>
          <a:xfrm>
            <a:off x="4756245" y="1275336"/>
            <a:ext cx="7315440" cy="1076325"/>
          </a:xfrm>
          <a:prstGeom prst="rect">
            <a:avLst/>
          </a:prstGeom>
        </p:spPr>
      </p:pic>
      <p:sp>
        <p:nvSpPr>
          <p:cNvPr id="16" name="Rettangolo 15"/>
          <p:cNvSpPr/>
          <p:nvPr/>
        </p:nvSpPr>
        <p:spPr>
          <a:xfrm>
            <a:off x="5081666" y="2908091"/>
            <a:ext cx="6820524" cy="3813383"/>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it-IT" sz="2400" dirty="0"/>
              <a:t>The </a:t>
            </a:r>
            <a:r>
              <a:rPr lang="it-IT" sz="2400" b="1" dirty="0"/>
              <a:t>IMAGE</a:t>
            </a:r>
            <a:r>
              <a:rPr lang="it-IT" sz="2400" dirty="0"/>
              <a:t> of a company, and its </a:t>
            </a:r>
            <a:r>
              <a:rPr lang="it-IT" sz="2400" b="1" dirty="0"/>
              <a:t>REPUTATION</a:t>
            </a:r>
            <a:r>
              <a:rPr lang="it-IT" sz="2400" dirty="0"/>
              <a:t>, is linked to:</a:t>
            </a:r>
          </a:p>
          <a:p>
            <a:pPr marL="342900" indent="-342900">
              <a:buFont typeface="Arial" panose="020B0604020202020204" pitchFamily="34" charset="0"/>
              <a:buChar char="•"/>
            </a:pPr>
            <a:r>
              <a:rPr lang="it-IT" sz="2400" dirty="0" err="1"/>
              <a:t>Economic</a:t>
            </a:r>
            <a:r>
              <a:rPr lang="it-IT" sz="2400" dirty="0"/>
              <a:t> performance </a:t>
            </a:r>
          </a:p>
          <a:p>
            <a:pPr marL="342900" indent="-342900">
              <a:buFont typeface="Arial" panose="020B0604020202020204" pitchFamily="34" charset="0"/>
              <a:buChar char="•"/>
            </a:pPr>
            <a:r>
              <a:rPr lang="it-IT" sz="2400" dirty="0" err="1"/>
              <a:t>Quality</a:t>
            </a:r>
            <a:r>
              <a:rPr lang="it-IT" sz="2400" dirty="0"/>
              <a:t> of </a:t>
            </a:r>
            <a:r>
              <a:rPr lang="it-IT" sz="2400" dirty="0" err="1"/>
              <a:t>products</a:t>
            </a:r>
            <a:endParaRPr lang="it-IT" sz="2400" dirty="0"/>
          </a:p>
          <a:p>
            <a:pPr marL="342900" indent="-342900">
              <a:buFont typeface="Arial" panose="020B0604020202020204" pitchFamily="34" charset="0"/>
              <a:buChar char="•"/>
            </a:pPr>
            <a:r>
              <a:rPr lang="it-IT" sz="2400" dirty="0" err="1"/>
              <a:t>Quality</a:t>
            </a:r>
            <a:r>
              <a:rPr lang="it-IT" sz="2400" dirty="0"/>
              <a:t> of the management</a:t>
            </a:r>
          </a:p>
          <a:p>
            <a:pPr marL="342900" indent="-342900">
              <a:buFont typeface="Arial" panose="020B0604020202020204" pitchFamily="34" charset="0"/>
              <a:buChar char="•"/>
            </a:pPr>
            <a:r>
              <a:rPr lang="it-IT" sz="2400" dirty="0" err="1"/>
              <a:t>Ability</a:t>
            </a:r>
            <a:r>
              <a:rPr lang="it-IT" sz="2400" dirty="0"/>
              <a:t> of </a:t>
            </a:r>
            <a:r>
              <a:rPr lang="it-IT" sz="2400" dirty="0" err="1"/>
              <a:t>acting</a:t>
            </a:r>
            <a:r>
              <a:rPr lang="it-IT" sz="2400" dirty="0"/>
              <a:t> </a:t>
            </a:r>
            <a:r>
              <a:rPr lang="it-IT" sz="2400" dirty="0" err="1"/>
              <a:t>competitively</a:t>
            </a:r>
            <a:r>
              <a:rPr lang="it-IT" sz="2400" dirty="0"/>
              <a:t> on the market</a:t>
            </a:r>
          </a:p>
          <a:p>
            <a:pPr marL="342900" indent="-342900">
              <a:buFont typeface="Arial" panose="020B0604020202020204" pitchFamily="34" charset="0"/>
              <a:buChar char="•"/>
            </a:pPr>
            <a:r>
              <a:rPr lang="it-IT" sz="2400" dirty="0" err="1"/>
              <a:t>Ability</a:t>
            </a:r>
            <a:r>
              <a:rPr lang="it-IT" sz="2400" dirty="0"/>
              <a:t> to innovate</a:t>
            </a:r>
          </a:p>
          <a:p>
            <a:pPr marL="342900" indent="-342900">
              <a:buFont typeface="Arial" panose="020B0604020202020204" pitchFamily="34" charset="0"/>
              <a:buChar char="•"/>
            </a:pPr>
            <a:r>
              <a:rPr lang="it-IT" sz="2400" dirty="0" err="1"/>
              <a:t>Quality</a:t>
            </a:r>
            <a:r>
              <a:rPr lang="it-IT" sz="2400" dirty="0"/>
              <a:t> of the human </a:t>
            </a:r>
            <a:r>
              <a:rPr lang="it-IT" sz="2400" dirty="0" err="1"/>
              <a:t>resources</a:t>
            </a:r>
            <a:endParaRPr lang="it-IT" sz="2400" dirty="0"/>
          </a:p>
          <a:p>
            <a:pPr marL="342900" indent="-342900">
              <a:buFont typeface="Arial" panose="020B0604020202020204" pitchFamily="34" charset="0"/>
              <a:buChar char="•"/>
            </a:pPr>
            <a:r>
              <a:rPr lang="it-IT" sz="2400" dirty="0" err="1"/>
              <a:t>Ability</a:t>
            </a:r>
            <a:r>
              <a:rPr lang="it-IT" sz="2400" dirty="0"/>
              <a:t> of </a:t>
            </a:r>
            <a:r>
              <a:rPr lang="it-IT" sz="2400" dirty="0" err="1"/>
              <a:t>attracting</a:t>
            </a:r>
            <a:r>
              <a:rPr lang="it-IT" sz="2400" dirty="0"/>
              <a:t> </a:t>
            </a:r>
            <a:r>
              <a:rPr lang="it-IT" sz="2400" dirty="0" err="1"/>
              <a:t>talents</a:t>
            </a:r>
            <a:endParaRPr lang="it-IT" sz="2400" dirty="0"/>
          </a:p>
          <a:p>
            <a:pPr marL="342900" indent="-342900">
              <a:buFont typeface="Arial" panose="020B0604020202020204" pitchFamily="34" charset="0"/>
              <a:buChar char="•"/>
            </a:pPr>
            <a:r>
              <a:rPr lang="it-IT" sz="2400" dirty="0"/>
              <a:t>Social </a:t>
            </a:r>
            <a:r>
              <a:rPr lang="it-IT" sz="2400" dirty="0" err="1"/>
              <a:t>responsibility</a:t>
            </a:r>
            <a:endParaRPr lang="it-IT" sz="2400" dirty="0"/>
          </a:p>
          <a:p>
            <a:endParaRPr lang="it-IT" sz="2400" dirty="0"/>
          </a:p>
        </p:txBody>
      </p:sp>
      <p:sp>
        <p:nvSpPr>
          <p:cNvPr id="3" name="Rettangolo 2">
            <a:extLst>
              <a:ext uri="{FF2B5EF4-FFF2-40B4-BE49-F238E27FC236}">
                <a16:creationId xmlns:a16="http://schemas.microsoft.com/office/drawing/2014/main" id="{846A5C34-741B-49C2-A3F7-A8E3FD4F5859}"/>
              </a:ext>
            </a:extLst>
          </p:cNvPr>
          <p:cNvSpPr/>
          <p:nvPr/>
        </p:nvSpPr>
        <p:spPr>
          <a:xfrm>
            <a:off x="272955" y="1180531"/>
            <a:ext cx="3934900" cy="54318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AutoNum type="arabicPeriod"/>
            </a:pPr>
            <a:r>
              <a:rPr lang="it-IT" sz="3200" dirty="0"/>
              <a:t>Apple</a:t>
            </a:r>
          </a:p>
          <a:p>
            <a:pPr marL="342900" indent="-342900">
              <a:buAutoNum type="arabicPeriod"/>
            </a:pPr>
            <a:r>
              <a:rPr lang="it-IT" sz="3200" dirty="0"/>
              <a:t>Amazon</a:t>
            </a:r>
          </a:p>
          <a:p>
            <a:pPr marL="342900" indent="-342900">
              <a:buAutoNum type="arabicPeriod"/>
            </a:pPr>
            <a:r>
              <a:rPr lang="it-IT" sz="3200" dirty="0" err="1"/>
              <a:t>Alphabet</a:t>
            </a:r>
            <a:endParaRPr lang="it-IT" sz="3200" dirty="0"/>
          </a:p>
          <a:p>
            <a:pPr marL="342900" indent="-342900">
              <a:buAutoNum type="arabicPeriod"/>
            </a:pPr>
            <a:r>
              <a:rPr lang="it-IT" sz="3200" dirty="0"/>
              <a:t>Berkshire Hathaway</a:t>
            </a:r>
          </a:p>
          <a:p>
            <a:pPr marL="342900" indent="-342900">
              <a:buAutoNum type="arabicPeriod"/>
            </a:pPr>
            <a:r>
              <a:rPr lang="it-IT" sz="3200" dirty="0"/>
              <a:t>Starbucks</a:t>
            </a:r>
          </a:p>
          <a:p>
            <a:pPr marL="342900" indent="-342900">
              <a:buAutoNum type="arabicPeriod"/>
            </a:pPr>
            <a:r>
              <a:rPr lang="it-IT" sz="3200" dirty="0"/>
              <a:t>Walt Disney</a:t>
            </a:r>
          </a:p>
          <a:p>
            <a:pPr marL="342900" indent="-342900">
              <a:buAutoNum type="arabicPeriod"/>
            </a:pPr>
            <a:r>
              <a:rPr lang="it-IT" sz="3200" dirty="0"/>
              <a:t>Microsoft</a:t>
            </a:r>
          </a:p>
          <a:p>
            <a:pPr marL="342900" indent="-342900">
              <a:buAutoNum type="arabicPeriod"/>
            </a:pPr>
            <a:r>
              <a:rPr lang="it-IT" sz="3200" dirty="0" err="1"/>
              <a:t>Southwest</a:t>
            </a:r>
            <a:r>
              <a:rPr lang="it-IT" sz="3200" dirty="0"/>
              <a:t> </a:t>
            </a:r>
            <a:r>
              <a:rPr lang="it-IT" sz="3200" dirty="0" err="1"/>
              <a:t>airlines</a:t>
            </a:r>
            <a:endParaRPr lang="it-IT" sz="3200" dirty="0"/>
          </a:p>
          <a:p>
            <a:pPr marL="342900" indent="-342900">
              <a:buAutoNum type="arabicPeriod"/>
            </a:pPr>
            <a:r>
              <a:rPr lang="it-IT" sz="3200" dirty="0" err="1"/>
              <a:t>FedEX</a:t>
            </a:r>
            <a:endParaRPr lang="it-IT" sz="3200" dirty="0"/>
          </a:p>
          <a:p>
            <a:pPr marL="342900" indent="-342900">
              <a:buAutoNum type="arabicPeriod"/>
            </a:pPr>
            <a:r>
              <a:rPr lang="it-IT" sz="3200" dirty="0" err="1"/>
              <a:t>JPMorgan</a:t>
            </a:r>
            <a:r>
              <a:rPr lang="it-IT" sz="3200" dirty="0"/>
              <a:t> </a:t>
            </a:r>
            <a:r>
              <a:rPr lang="it-IT" sz="3200" dirty="0" err="1"/>
              <a:t>chase</a:t>
            </a:r>
            <a:endParaRPr lang="it-IT" sz="3200" dirty="0"/>
          </a:p>
        </p:txBody>
      </p:sp>
      <p:sp>
        <p:nvSpPr>
          <p:cNvPr id="6" name="Rettangolo 5">
            <a:extLst>
              <a:ext uri="{FF2B5EF4-FFF2-40B4-BE49-F238E27FC236}">
                <a16:creationId xmlns:a16="http://schemas.microsoft.com/office/drawing/2014/main" id="{B9C01A5B-FCE1-49CC-B031-5DE5E7457B17}"/>
              </a:ext>
            </a:extLst>
          </p:cNvPr>
          <p:cNvSpPr/>
          <p:nvPr/>
        </p:nvSpPr>
        <p:spPr>
          <a:xfrm>
            <a:off x="5071084" y="2472879"/>
            <a:ext cx="5271636" cy="369332"/>
          </a:xfrm>
          <a:prstGeom prst="rect">
            <a:avLst/>
          </a:prstGeom>
        </p:spPr>
        <p:txBody>
          <a:bodyPr wrap="none">
            <a:spAutoFit/>
          </a:bodyPr>
          <a:lstStyle/>
          <a:p>
            <a:r>
              <a:rPr lang="it-IT" dirty="0"/>
              <a:t>http://fortune.com/worlds-most-admired-companies/</a:t>
            </a:r>
          </a:p>
        </p:txBody>
      </p:sp>
    </p:spTree>
    <p:extLst>
      <p:ext uri="{BB962C8B-B14F-4D97-AF65-F5344CB8AC3E}">
        <p14:creationId xmlns:p14="http://schemas.microsoft.com/office/powerpoint/2010/main" val="249344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52431"/>
            <a:ext cx="10515600" cy="1325563"/>
          </a:xfrm>
        </p:spPr>
        <p:txBody>
          <a:bodyPr/>
          <a:lstStyle/>
          <a:p>
            <a:r>
              <a:rPr lang="it-IT" b="1" dirty="0">
                <a:solidFill>
                  <a:srgbClr val="FF0000"/>
                </a:solidFill>
              </a:rPr>
              <a:t>The </a:t>
            </a:r>
            <a:r>
              <a:rPr lang="it-IT" b="1" dirty="0" err="1">
                <a:solidFill>
                  <a:srgbClr val="FF0000"/>
                </a:solidFill>
              </a:rPr>
              <a:t>boundaries</a:t>
            </a:r>
            <a:r>
              <a:rPr lang="it-IT" b="1" dirty="0">
                <a:solidFill>
                  <a:srgbClr val="FF0000"/>
                </a:solidFill>
              </a:rPr>
              <a:t> of a company: LEGAL FORM</a:t>
            </a:r>
          </a:p>
        </p:txBody>
      </p:sp>
      <p:sp>
        <p:nvSpPr>
          <p:cNvPr id="9" name="Segnaposto contenuto 8"/>
          <p:cNvSpPr>
            <a:spLocks noGrp="1"/>
          </p:cNvSpPr>
          <p:nvPr>
            <p:ph idx="1"/>
          </p:nvPr>
        </p:nvSpPr>
        <p:spPr>
          <a:xfrm>
            <a:off x="283564" y="1493172"/>
            <a:ext cx="10515600" cy="1834644"/>
          </a:xfrm>
        </p:spPr>
        <p:txBody>
          <a:bodyPr>
            <a:normAutofit/>
          </a:bodyPr>
          <a:lstStyle/>
          <a:p>
            <a:pPr marL="0" indent="0">
              <a:buNone/>
            </a:pPr>
            <a:r>
              <a:rPr lang="it-IT" dirty="0"/>
              <a:t>The company </a:t>
            </a:r>
            <a:r>
              <a:rPr lang="it-IT" dirty="0" err="1"/>
              <a:t>could</a:t>
            </a:r>
            <a:r>
              <a:rPr lang="it-IT" dirty="0"/>
              <a:t> </a:t>
            </a:r>
            <a:r>
              <a:rPr lang="it-IT" dirty="0" err="1"/>
              <a:t>chose</a:t>
            </a:r>
            <a:r>
              <a:rPr lang="it-IT" dirty="0"/>
              <a:t> </a:t>
            </a:r>
            <a:r>
              <a:rPr lang="it-IT" dirty="0" err="1"/>
              <a:t>between</a:t>
            </a:r>
            <a:r>
              <a:rPr lang="it-IT" dirty="0"/>
              <a:t> </a:t>
            </a:r>
            <a:r>
              <a:rPr lang="it-IT" dirty="0" err="1"/>
              <a:t>different</a:t>
            </a:r>
            <a:r>
              <a:rPr lang="it-IT" dirty="0"/>
              <a:t> «</a:t>
            </a:r>
            <a:r>
              <a:rPr lang="it-IT" dirty="0" err="1"/>
              <a:t>type</a:t>
            </a:r>
            <a:r>
              <a:rPr lang="it-IT" dirty="0"/>
              <a:t>» of </a:t>
            </a:r>
            <a:r>
              <a:rPr lang="it-IT" dirty="0" err="1"/>
              <a:t>legal</a:t>
            </a:r>
            <a:r>
              <a:rPr lang="it-IT" dirty="0"/>
              <a:t> </a:t>
            </a:r>
            <a:r>
              <a:rPr lang="it-IT" dirty="0" err="1"/>
              <a:t>form</a:t>
            </a:r>
            <a:r>
              <a:rPr lang="it-IT" dirty="0"/>
              <a:t> (</a:t>
            </a:r>
            <a:r>
              <a:rPr lang="it-IT" dirty="0" err="1"/>
              <a:t>see</a:t>
            </a:r>
            <a:r>
              <a:rPr lang="it-IT" dirty="0"/>
              <a:t> </a:t>
            </a:r>
            <a:r>
              <a:rPr lang="it-IT" dirty="0" err="1"/>
              <a:t>later</a:t>
            </a:r>
            <a:r>
              <a:rPr lang="it-IT" dirty="0"/>
              <a:t>)</a:t>
            </a:r>
          </a:p>
          <a:p>
            <a:pPr marL="0" indent="0">
              <a:buNone/>
            </a:pPr>
            <a:endParaRPr lang="it-IT" dirty="0"/>
          </a:p>
          <a:p>
            <a:pPr marL="0" indent="0">
              <a:buNone/>
            </a:pPr>
            <a:endParaRPr lang="it-IT" dirty="0"/>
          </a:p>
        </p:txBody>
      </p:sp>
      <p:sp>
        <p:nvSpPr>
          <p:cNvPr id="5" name="Segnaposto numero diapositiva 4"/>
          <p:cNvSpPr>
            <a:spLocks noGrp="1"/>
          </p:cNvSpPr>
          <p:nvPr>
            <p:ph type="sldNum" sz="quarter" idx="12"/>
          </p:nvPr>
        </p:nvSpPr>
        <p:spPr/>
        <p:txBody>
          <a:bodyPr/>
          <a:lstStyle/>
          <a:p>
            <a:fld id="{8751B123-ECD0-4B58-8863-A186CF5279B8}" type="slidenum">
              <a:rPr lang="it-IT" smtClean="0"/>
              <a:t>25</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10" name="Freccia in giù 9"/>
          <p:cNvSpPr/>
          <p:nvPr/>
        </p:nvSpPr>
        <p:spPr>
          <a:xfrm>
            <a:off x="5051686" y="2446084"/>
            <a:ext cx="764498" cy="641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egnaposto contenuto 8"/>
          <p:cNvSpPr txBox="1">
            <a:spLocks/>
          </p:cNvSpPr>
          <p:nvPr/>
        </p:nvSpPr>
        <p:spPr>
          <a:xfrm>
            <a:off x="420974" y="3327816"/>
            <a:ext cx="10515600" cy="1834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dirty="0" err="1"/>
              <a:t>Depending</a:t>
            </a:r>
            <a:r>
              <a:rPr lang="it-IT" dirty="0"/>
              <a:t> on the </a:t>
            </a:r>
            <a:r>
              <a:rPr lang="it-IT" dirty="0" err="1"/>
              <a:t>company’s</a:t>
            </a:r>
            <a:r>
              <a:rPr lang="it-IT" dirty="0"/>
              <a:t> </a:t>
            </a:r>
            <a:r>
              <a:rPr lang="it-IT" dirty="0" err="1"/>
              <a:t>legal</a:t>
            </a:r>
            <a:r>
              <a:rPr lang="it-IT" dirty="0"/>
              <a:t> </a:t>
            </a:r>
            <a:r>
              <a:rPr lang="it-IT" dirty="0" err="1"/>
              <a:t>form</a:t>
            </a:r>
            <a:r>
              <a:rPr lang="it-IT" dirty="0"/>
              <a:t>, </a:t>
            </a:r>
            <a:r>
              <a:rPr lang="it-IT" dirty="0" err="1"/>
              <a:t>it</a:t>
            </a:r>
            <a:r>
              <a:rPr lang="it-IT" dirty="0"/>
              <a:t> </a:t>
            </a:r>
            <a:r>
              <a:rPr lang="it-IT" dirty="0" err="1"/>
              <a:t>has</a:t>
            </a:r>
            <a:r>
              <a:rPr lang="it-IT" dirty="0"/>
              <a:t> </a:t>
            </a:r>
            <a:r>
              <a:rPr lang="it-IT" dirty="0" err="1"/>
              <a:t>different</a:t>
            </a:r>
            <a:r>
              <a:rPr lang="it-IT" dirty="0"/>
              <a:t> </a:t>
            </a:r>
            <a:r>
              <a:rPr lang="it-IT" dirty="0" err="1"/>
              <a:t>duties</a:t>
            </a:r>
            <a:r>
              <a:rPr lang="it-IT" dirty="0"/>
              <a:t> with </a:t>
            </a:r>
            <a:r>
              <a:rPr lang="it-IT" dirty="0" err="1"/>
              <a:t>respect</a:t>
            </a:r>
            <a:r>
              <a:rPr lang="it-IT" dirty="0"/>
              <a:t> to </a:t>
            </a:r>
            <a:r>
              <a:rPr lang="it-IT" dirty="0" err="1"/>
              <a:t>stakeholders</a:t>
            </a:r>
            <a:r>
              <a:rPr lang="it-IT" dirty="0"/>
              <a:t> and </a:t>
            </a:r>
            <a:r>
              <a:rPr lang="it-IT" dirty="0" err="1"/>
              <a:t>shareholders</a:t>
            </a:r>
            <a:endParaRPr lang="it-IT"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6682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5003"/>
            <a:ext cx="10515600" cy="1325563"/>
          </a:xfrm>
        </p:spPr>
        <p:txBody>
          <a:bodyPr/>
          <a:lstStyle/>
          <a:p>
            <a:r>
              <a:rPr lang="it-IT" b="1" dirty="0">
                <a:solidFill>
                  <a:srgbClr val="FF0000"/>
                </a:solidFill>
              </a:rPr>
              <a:t>The company </a:t>
            </a:r>
            <a:r>
              <a:rPr lang="it-IT" b="1" dirty="0" err="1">
                <a:solidFill>
                  <a:srgbClr val="FF0000"/>
                </a:solidFill>
              </a:rPr>
              <a:t>as</a:t>
            </a:r>
            <a:r>
              <a:rPr lang="it-IT" b="1" dirty="0">
                <a:solidFill>
                  <a:srgbClr val="FF0000"/>
                </a:solidFill>
              </a:rPr>
              <a:t> part of the </a:t>
            </a:r>
            <a:r>
              <a:rPr lang="it-IT" b="1" dirty="0" err="1">
                <a:solidFill>
                  <a:srgbClr val="FF0000"/>
                </a:solidFill>
              </a:rPr>
              <a:t>socio-political</a:t>
            </a:r>
            <a:r>
              <a:rPr lang="it-IT" b="1" dirty="0">
                <a:solidFill>
                  <a:srgbClr val="FF0000"/>
                </a:solidFill>
              </a:rPr>
              <a:t> </a:t>
            </a:r>
            <a:r>
              <a:rPr lang="it-IT" b="1" dirty="0" err="1">
                <a:solidFill>
                  <a:srgbClr val="FF0000"/>
                </a:solidFill>
              </a:rPr>
              <a:t>system</a:t>
            </a:r>
            <a:endParaRPr lang="it-IT" b="1" dirty="0">
              <a:solidFill>
                <a:srgbClr val="FF0000"/>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26</a:t>
            </a:fld>
            <a:endParaRPr lang="it-IT"/>
          </a:p>
        </p:txBody>
      </p:sp>
      <p:sp>
        <p:nvSpPr>
          <p:cNvPr id="8" name="Ovale 7"/>
          <p:cNvSpPr/>
          <p:nvPr/>
        </p:nvSpPr>
        <p:spPr>
          <a:xfrm>
            <a:off x="4560106" y="2691684"/>
            <a:ext cx="2498502" cy="2176530"/>
          </a:xfrm>
          <a:prstGeom prst="ellipse">
            <a:avLst/>
          </a:prstGeom>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THE COMPANY</a:t>
            </a:r>
          </a:p>
        </p:txBody>
      </p:sp>
      <p:sp>
        <p:nvSpPr>
          <p:cNvPr id="10" name="Ovale 9"/>
          <p:cNvSpPr/>
          <p:nvPr/>
        </p:nvSpPr>
        <p:spPr>
          <a:xfrm>
            <a:off x="3541690" y="1931831"/>
            <a:ext cx="4571999" cy="395381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434446" y="4869365"/>
            <a:ext cx="2786485" cy="95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6"/>
                </a:solidFill>
              </a:rPr>
              <a:t>ECONOMIC AND FINANCIAL SYSTEM</a:t>
            </a:r>
          </a:p>
        </p:txBody>
      </p:sp>
      <p:sp>
        <p:nvSpPr>
          <p:cNvPr id="14" name="Ovale 13"/>
          <p:cNvSpPr/>
          <p:nvPr/>
        </p:nvSpPr>
        <p:spPr>
          <a:xfrm>
            <a:off x="2430340" y="1280271"/>
            <a:ext cx="6794696" cy="496578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416114" y="1198079"/>
            <a:ext cx="2786485" cy="95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C00000"/>
                </a:solidFill>
              </a:rPr>
              <a:t>SOCIO-POLITICAL SYSTEM</a:t>
            </a:r>
          </a:p>
        </p:txBody>
      </p:sp>
    </p:spTree>
    <p:extLst>
      <p:ext uri="{BB962C8B-B14F-4D97-AF65-F5344CB8AC3E}">
        <p14:creationId xmlns:p14="http://schemas.microsoft.com/office/powerpoint/2010/main" val="15407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The company </a:t>
            </a:r>
            <a:r>
              <a:rPr lang="it-IT" b="1" dirty="0" err="1">
                <a:solidFill>
                  <a:srgbClr val="FF0000"/>
                </a:solidFill>
              </a:rPr>
              <a:t>as</a:t>
            </a:r>
            <a:r>
              <a:rPr lang="it-IT" b="1" dirty="0">
                <a:solidFill>
                  <a:srgbClr val="FF0000"/>
                </a:solidFill>
              </a:rPr>
              <a:t> part of the </a:t>
            </a:r>
            <a:r>
              <a:rPr lang="it-IT" b="1" dirty="0" err="1">
                <a:solidFill>
                  <a:srgbClr val="FF0000"/>
                </a:solidFill>
              </a:rPr>
              <a:t>socio-political</a:t>
            </a:r>
            <a:r>
              <a:rPr lang="it-IT" b="1" dirty="0">
                <a:solidFill>
                  <a:srgbClr val="FF0000"/>
                </a:solidFill>
              </a:rPr>
              <a:t> </a:t>
            </a:r>
            <a:r>
              <a:rPr lang="it-IT" b="1" dirty="0" err="1">
                <a:solidFill>
                  <a:srgbClr val="FF0000"/>
                </a:solidFill>
              </a:rPr>
              <a:t>system</a:t>
            </a:r>
            <a:endParaRPr lang="it-IT" b="1" dirty="0">
              <a:solidFill>
                <a:srgbClr val="FF0000"/>
              </a:solidFill>
            </a:endParaRPr>
          </a:p>
        </p:txBody>
      </p:sp>
      <p:sp>
        <p:nvSpPr>
          <p:cNvPr id="3" name="Segnaposto contenuto 2"/>
          <p:cNvSpPr>
            <a:spLocks noGrp="1"/>
          </p:cNvSpPr>
          <p:nvPr>
            <p:ph idx="1"/>
          </p:nvPr>
        </p:nvSpPr>
        <p:spPr>
          <a:xfrm>
            <a:off x="838200" y="2055813"/>
            <a:ext cx="10515600" cy="4351338"/>
          </a:xfrm>
        </p:spPr>
        <p:txBody>
          <a:bodyPr/>
          <a:lstStyle/>
          <a:p>
            <a:pPr marL="0" indent="0">
              <a:buNone/>
            </a:pPr>
            <a:r>
              <a:rPr lang="it-IT" dirty="0"/>
              <a:t>The company </a:t>
            </a:r>
            <a:r>
              <a:rPr lang="it-IT" dirty="0" err="1"/>
              <a:t>as</a:t>
            </a:r>
            <a:r>
              <a:rPr lang="it-IT" dirty="0"/>
              <a:t> a SOCIAL INSTITUION:</a:t>
            </a:r>
          </a:p>
          <a:p>
            <a:r>
              <a:rPr lang="it-IT" dirty="0"/>
              <a:t>The company </a:t>
            </a:r>
            <a:r>
              <a:rPr lang="it-IT" dirty="0" err="1"/>
              <a:t>try</a:t>
            </a:r>
            <a:r>
              <a:rPr lang="it-IT" dirty="0"/>
              <a:t> to </a:t>
            </a:r>
            <a:r>
              <a:rPr lang="it-IT" dirty="0" err="1"/>
              <a:t>answer</a:t>
            </a:r>
            <a:r>
              <a:rPr lang="it-IT" dirty="0"/>
              <a:t> to the social </a:t>
            </a:r>
            <a:r>
              <a:rPr lang="it-IT" dirty="0" err="1"/>
              <a:t>need</a:t>
            </a:r>
            <a:r>
              <a:rPr lang="it-IT" dirty="0"/>
              <a:t> </a:t>
            </a:r>
            <a:r>
              <a:rPr lang="it-IT" dirty="0" err="1"/>
              <a:t>through</a:t>
            </a:r>
            <a:r>
              <a:rPr lang="it-IT" dirty="0"/>
              <a:t> </a:t>
            </a:r>
            <a:r>
              <a:rPr lang="it-IT" dirty="0" err="1"/>
              <a:t>its</a:t>
            </a:r>
            <a:r>
              <a:rPr lang="it-IT" dirty="0"/>
              <a:t> </a:t>
            </a:r>
            <a:r>
              <a:rPr lang="it-IT" dirty="0" err="1"/>
              <a:t>goods</a:t>
            </a:r>
            <a:r>
              <a:rPr lang="it-IT" dirty="0"/>
              <a:t> and </a:t>
            </a:r>
            <a:r>
              <a:rPr lang="it-IT" dirty="0" err="1"/>
              <a:t>services</a:t>
            </a:r>
            <a:r>
              <a:rPr lang="it-IT" dirty="0"/>
              <a:t>;</a:t>
            </a:r>
          </a:p>
          <a:p>
            <a:r>
              <a:rPr lang="it-IT" dirty="0"/>
              <a:t>Society </a:t>
            </a:r>
            <a:r>
              <a:rPr lang="it-IT" dirty="0" err="1"/>
              <a:t>provides</a:t>
            </a:r>
            <a:r>
              <a:rPr lang="it-IT" dirty="0"/>
              <a:t> the </a:t>
            </a:r>
            <a:r>
              <a:rPr lang="it-IT" dirty="0" err="1"/>
              <a:t>required</a:t>
            </a:r>
            <a:r>
              <a:rPr lang="it-IT" dirty="0"/>
              <a:t> </a:t>
            </a:r>
            <a:r>
              <a:rPr lang="it-IT" dirty="0" err="1"/>
              <a:t>inputs</a:t>
            </a:r>
            <a:r>
              <a:rPr lang="it-IT" dirty="0"/>
              <a:t> for the </a:t>
            </a:r>
            <a:r>
              <a:rPr lang="it-IT" dirty="0" err="1"/>
              <a:t>company’s</a:t>
            </a:r>
            <a:r>
              <a:rPr lang="it-IT" dirty="0"/>
              <a:t> </a:t>
            </a:r>
            <a:r>
              <a:rPr lang="it-IT" dirty="0" err="1"/>
              <a:t>productive</a:t>
            </a:r>
            <a:r>
              <a:rPr lang="it-IT" dirty="0"/>
              <a:t> </a:t>
            </a:r>
            <a:r>
              <a:rPr lang="it-IT" dirty="0" err="1"/>
              <a:t>processes</a:t>
            </a:r>
            <a:endParaRPr lang="it-IT" dirty="0"/>
          </a:p>
          <a:p>
            <a:r>
              <a:rPr lang="it-IT" dirty="0"/>
              <a:t>The company </a:t>
            </a:r>
            <a:r>
              <a:rPr lang="it-IT" dirty="0" err="1"/>
              <a:t>should</a:t>
            </a:r>
            <a:r>
              <a:rPr lang="it-IT" dirty="0"/>
              <a:t> </a:t>
            </a:r>
            <a:r>
              <a:rPr lang="it-IT" dirty="0" err="1"/>
              <a:t>adapt</a:t>
            </a:r>
            <a:r>
              <a:rPr lang="it-IT" dirty="0"/>
              <a:t> to the society </a:t>
            </a:r>
            <a:r>
              <a:rPr lang="it-IT" dirty="0" err="1"/>
              <a:t>values</a:t>
            </a:r>
            <a:r>
              <a:rPr lang="it-IT" dirty="0"/>
              <a:t> (e.g. </a:t>
            </a:r>
            <a:r>
              <a:rPr lang="it-IT" dirty="0" err="1"/>
              <a:t>environmental</a:t>
            </a:r>
            <a:r>
              <a:rPr lang="it-IT" dirty="0"/>
              <a:t> </a:t>
            </a:r>
            <a:r>
              <a:rPr lang="it-IT" dirty="0" err="1"/>
              <a:t>sustainability</a:t>
            </a:r>
            <a:r>
              <a:rPr lang="it-IT" dirty="0"/>
              <a:t>)</a:t>
            </a:r>
          </a:p>
          <a:p>
            <a:r>
              <a:rPr lang="it-IT" dirty="0"/>
              <a:t>The company must </a:t>
            </a:r>
            <a:r>
              <a:rPr lang="it-IT" dirty="0" err="1"/>
              <a:t>respect</a:t>
            </a:r>
            <a:r>
              <a:rPr lang="it-IT" dirty="0"/>
              <a:t> the </a:t>
            </a:r>
            <a:r>
              <a:rPr lang="it-IT" dirty="0" err="1"/>
              <a:t>laws</a:t>
            </a:r>
            <a:r>
              <a:rPr lang="it-IT" dirty="0"/>
              <a:t> of the State and the idea of  Corporate Social </a:t>
            </a:r>
            <a:r>
              <a:rPr lang="it-IT" dirty="0" err="1"/>
              <a:t>Responsibility</a:t>
            </a:r>
            <a:r>
              <a:rPr lang="it-IT" dirty="0"/>
              <a:t> (CSR)</a:t>
            </a:r>
          </a:p>
        </p:txBody>
      </p:sp>
      <p:sp>
        <p:nvSpPr>
          <p:cNvPr id="5" name="Segnaposto numero diapositiva 4"/>
          <p:cNvSpPr>
            <a:spLocks noGrp="1"/>
          </p:cNvSpPr>
          <p:nvPr>
            <p:ph type="sldNum" sz="quarter" idx="12"/>
          </p:nvPr>
        </p:nvSpPr>
        <p:spPr/>
        <p:txBody>
          <a:bodyPr/>
          <a:lstStyle/>
          <a:p>
            <a:fld id="{8751B123-ECD0-4B58-8863-A186CF5279B8}" type="slidenum">
              <a:rPr lang="it-IT" smtClean="0"/>
              <a:t>27</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Tree>
    <p:extLst>
      <p:ext uri="{BB962C8B-B14F-4D97-AF65-F5344CB8AC3E}">
        <p14:creationId xmlns:p14="http://schemas.microsoft.com/office/powerpoint/2010/main" val="41905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Corporate Social </a:t>
            </a:r>
            <a:r>
              <a:rPr lang="it-IT" b="1" dirty="0" err="1">
                <a:solidFill>
                  <a:srgbClr val="FF0000"/>
                </a:solidFill>
              </a:rPr>
              <a:t>Responsiblity</a:t>
            </a:r>
            <a:r>
              <a:rPr lang="it-IT" b="1" dirty="0">
                <a:solidFill>
                  <a:srgbClr val="FF0000"/>
                </a:solidFill>
              </a:rPr>
              <a:t> (CSR): some </a:t>
            </a:r>
            <a:r>
              <a:rPr lang="it-IT" b="1" dirty="0" err="1">
                <a:solidFill>
                  <a:srgbClr val="FF0000"/>
                </a:solidFill>
              </a:rPr>
              <a:t>examples</a:t>
            </a:r>
            <a:endParaRPr lang="it-IT" b="1" dirty="0">
              <a:solidFill>
                <a:srgbClr val="FF0000"/>
              </a:solidFill>
            </a:endParaRPr>
          </a:p>
        </p:txBody>
      </p:sp>
      <p:sp>
        <p:nvSpPr>
          <p:cNvPr id="5" name="Segnaposto numero diapositiva 4"/>
          <p:cNvSpPr>
            <a:spLocks noGrp="1"/>
          </p:cNvSpPr>
          <p:nvPr>
            <p:ph type="sldNum" sz="quarter" idx="12"/>
          </p:nvPr>
        </p:nvSpPr>
        <p:spPr/>
        <p:txBody>
          <a:bodyPr/>
          <a:lstStyle/>
          <a:p>
            <a:fld id="{8751B123-ECD0-4B58-8863-A186CF5279B8}" type="slidenum">
              <a:rPr lang="it-IT" smtClean="0"/>
              <a:t>28</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64" y="2055813"/>
            <a:ext cx="4732476" cy="2644619"/>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899" y="1933731"/>
            <a:ext cx="6152844" cy="3296772"/>
          </a:xfrm>
          <a:prstGeom prst="rect">
            <a:avLst/>
          </a:prstGeom>
        </p:spPr>
      </p:pic>
    </p:spTree>
    <p:extLst>
      <p:ext uri="{BB962C8B-B14F-4D97-AF65-F5344CB8AC3E}">
        <p14:creationId xmlns:p14="http://schemas.microsoft.com/office/powerpoint/2010/main" val="1130849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Corporate Social </a:t>
            </a:r>
            <a:r>
              <a:rPr lang="it-IT" b="1" dirty="0" err="1">
                <a:solidFill>
                  <a:srgbClr val="FF0000"/>
                </a:solidFill>
              </a:rPr>
              <a:t>Responsiblity</a:t>
            </a:r>
            <a:r>
              <a:rPr lang="it-IT" b="1" dirty="0">
                <a:solidFill>
                  <a:srgbClr val="FF0000"/>
                </a:solidFill>
              </a:rPr>
              <a:t> (CSR): some </a:t>
            </a:r>
            <a:r>
              <a:rPr lang="it-IT" b="1" dirty="0" err="1">
                <a:solidFill>
                  <a:srgbClr val="FF0000"/>
                </a:solidFill>
              </a:rPr>
              <a:t>examples</a:t>
            </a:r>
            <a:endParaRPr lang="it-IT" b="1" dirty="0">
              <a:solidFill>
                <a:srgbClr val="FF0000"/>
              </a:solidFill>
            </a:endParaRPr>
          </a:p>
        </p:txBody>
      </p:sp>
      <p:sp>
        <p:nvSpPr>
          <p:cNvPr id="5" name="Segnaposto numero diapositiva 4"/>
          <p:cNvSpPr>
            <a:spLocks noGrp="1"/>
          </p:cNvSpPr>
          <p:nvPr>
            <p:ph type="sldNum" sz="quarter" idx="12"/>
          </p:nvPr>
        </p:nvSpPr>
        <p:spPr/>
        <p:txBody>
          <a:bodyPr/>
          <a:lstStyle/>
          <a:p>
            <a:fld id="{8751B123-ECD0-4B58-8863-A186CF5279B8}" type="slidenum">
              <a:rPr lang="it-IT" smtClean="0"/>
              <a:t>29</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64" y="2055813"/>
            <a:ext cx="4732476" cy="2644619"/>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899" y="1933731"/>
            <a:ext cx="6152844" cy="3296772"/>
          </a:xfrm>
          <a:prstGeom prst="rect">
            <a:avLst/>
          </a:prstGeom>
        </p:spPr>
      </p:pic>
      <p:sp>
        <p:nvSpPr>
          <p:cNvPr id="3" name="Rectangle 2"/>
          <p:cNvSpPr/>
          <p:nvPr/>
        </p:nvSpPr>
        <p:spPr>
          <a:xfrm>
            <a:off x="2267712" y="2755392"/>
            <a:ext cx="8075008" cy="26822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800" dirty="0"/>
              <a:t>«Companies can meld social responsibility with strategy by focusing on the interdependence of business and society rather than on the friction between them. The results benefit both far more than prevailing corporate social programs can» (Porter and Kramer, 2007)</a:t>
            </a:r>
          </a:p>
        </p:txBody>
      </p:sp>
    </p:spTree>
    <p:extLst>
      <p:ext uri="{BB962C8B-B14F-4D97-AF65-F5344CB8AC3E}">
        <p14:creationId xmlns:p14="http://schemas.microsoft.com/office/powerpoint/2010/main" val="167246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Course </a:t>
            </a:r>
            <a:r>
              <a:rPr lang="it-IT" b="1" dirty="0" err="1">
                <a:solidFill>
                  <a:srgbClr val="FF0000"/>
                </a:solidFill>
              </a:rPr>
              <a:t>structure</a:t>
            </a:r>
            <a:endParaRPr lang="it-IT" b="1" dirty="0">
              <a:solidFill>
                <a:srgbClr val="FF0000"/>
              </a:solidFill>
            </a:endParaRPr>
          </a:p>
        </p:txBody>
      </p:sp>
      <p:sp>
        <p:nvSpPr>
          <p:cNvPr id="3" name="Segnaposto contenuto 2"/>
          <p:cNvSpPr>
            <a:spLocks noGrp="1"/>
          </p:cNvSpPr>
          <p:nvPr>
            <p:ph idx="1"/>
          </p:nvPr>
        </p:nvSpPr>
        <p:spPr/>
        <p:txBody>
          <a:bodyPr/>
          <a:lstStyle/>
          <a:p>
            <a:pPr marL="0" indent="0">
              <a:buNone/>
            </a:pPr>
            <a:r>
              <a:rPr lang="it-IT" b="1" dirty="0"/>
              <a:t>First </a:t>
            </a:r>
            <a:r>
              <a:rPr lang="it-IT" b="1" dirty="0" err="1"/>
              <a:t>semester</a:t>
            </a:r>
            <a:r>
              <a:rPr lang="it-IT" b="1" dirty="0"/>
              <a:t> – </a:t>
            </a:r>
            <a:r>
              <a:rPr lang="it-IT" b="1" dirty="0" err="1"/>
              <a:t>Decision</a:t>
            </a:r>
            <a:r>
              <a:rPr lang="it-IT" b="1" dirty="0"/>
              <a:t> making: </a:t>
            </a:r>
            <a:r>
              <a:rPr lang="it-IT" b="1" dirty="0" err="1"/>
              <a:t>models</a:t>
            </a:r>
            <a:r>
              <a:rPr lang="it-IT" b="1" dirty="0"/>
              <a:t> and </a:t>
            </a:r>
            <a:r>
              <a:rPr lang="it-IT" b="1" dirty="0" err="1"/>
              <a:t>tools</a:t>
            </a:r>
            <a:endParaRPr lang="it-IT" b="1" dirty="0"/>
          </a:p>
          <a:p>
            <a:r>
              <a:rPr lang="it-IT" dirty="0"/>
              <a:t>Financial Accounting (professor Martina Dal Molin)</a:t>
            </a:r>
          </a:p>
          <a:p>
            <a:r>
              <a:rPr lang="it-IT" dirty="0"/>
              <a:t>Management Accounting (professor Martina Dal Molin)</a:t>
            </a:r>
          </a:p>
          <a:p>
            <a:r>
              <a:rPr lang="it-IT" dirty="0"/>
              <a:t>Capital budgeting (professor Cristina </a:t>
            </a:r>
            <a:r>
              <a:rPr lang="it-IT" dirty="0" err="1"/>
              <a:t>Soppelsa</a:t>
            </a:r>
            <a:r>
              <a:rPr lang="it-IT" dirty="0"/>
              <a:t>)</a:t>
            </a:r>
          </a:p>
          <a:p>
            <a:pPr marL="0" indent="0">
              <a:buNone/>
            </a:pPr>
            <a:r>
              <a:rPr lang="it-IT" b="1" dirty="0"/>
              <a:t>Second </a:t>
            </a:r>
            <a:r>
              <a:rPr lang="it-IT" b="1" dirty="0" err="1"/>
              <a:t>semester</a:t>
            </a:r>
            <a:r>
              <a:rPr lang="it-IT" b="1" dirty="0"/>
              <a:t> - </a:t>
            </a:r>
            <a:r>
              <a:rPr lang="it-IT" b="1" dirty="0" err="1"/>
              <a:t>Strategy</a:t>
            </a:r>
            <a:r>
              <a:rPr lang="it-IT" b="1" dirty="0"/>
              <a:t> </a:t>
            </a:r>
            <a:r>
              <a:rPr lang="it-IT" b="1" dirty="0" err="1"/>
              <a:t>analysis</a:t>
            </a:r>
            <a:r>
              <a:rPr lang="it-IT" b="1" dirty="0"/>
              <a:t> and organization design</a:t>
            </a:r>
          </a:p>
          <a:p>
            <a:r>
              <a:rPr lang="it-IT" dirty="0" err="1"/>
              <a:t>Strategy</a:t>
            </a:r>
            <a:r>
              <a:rPr lang="it-IT" dirty="0"/>
              <a:t> (professor Martina Dal Molin)</a:t>
            </a:r>
          </a:p>
          <a:p>
            <a:r>
              <a:rPr lang="it-IT" dirty="0"/>
              <a:t>Organization (professor Martina Dal Molin)</a:t>
            </a:r>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15998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3</a:t>
            </a:fld>
            <a:endParaRPr lang="it-IT"/>
          </a:p>
        </p:txBody>
      </p:sp>
    </p:spTree>
    <p:extLst>
      <p:ext uri="{BB962C8B-B14F-4D97-AF65-F5344CB8AC3E}">
        <p14:creationId xmlns:p14="http://schemas.microsoft.com/office/powerpoint/2010/main" val="3285895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Change</a:t>
            </a:r>
            <a:r>
              <a:rPr lang="it-IT" b="1" dirty="0">
                <a:solidFill>
                  <a:srgbClr val="FF0000"/>
                </a:solidFill>
              </a:rPr>
              <a:t>, </a:t>
            </a:r>
            <a:r>
              <a:rPr lang="it-IT" b="1" dirty="0" err="1">
                <a:solidFill>
                  <a:srgbClr val="FF0000"/>
                </a:solidFill>
              </a:rPr>
              <a:t>innovation</a:t>
            </a:r>
            <a:r>
              <a:rPr lang="it-IT" b="1" dirty="0">
                <a:solidFill>
                  <a:srgbClr val="FF0000"/>
                </a:solidFill>
              </a:rPr>
              <a:t> and </a:t>
            </a:r>
            <a:r>
              <a:rPr lang="it-IT" b="1" dirty="0" err="1">
                <a:solidFill>
                  <a:srgbClr val="FF0000"/>
                </a:solidFill>
              </a:rPr>
              <a:t>risk</a:t>
            </a:r>
            <a:endParaRPr lang="it-IT" b="1" dirty="0">
              <a:solidFill>
                <a:srgbClr val="FF0000"/>
              </a:solidFill>
            </a:endParaRPr>
          </a:p>
        </p:txBody>
      </p:sp>
      <p:sp>
        <p:nvSpPr>
          <p:cNvPr id="3" name="Segnaposto contenuto 2"/>
          <p:cNvSpPr>
            <a:spLocks noGrp="1"/>
          </p:cNvSpPr>
          <p:nvPr>
            <p:ph idx="1"/>
          </p:nvPr>
        </p:nvSpPr>
        <p:spPr/>
        <p:txBody>
          <a:bodyPr>
            <a:normAutofit/>
          </a:bodyPr>
          <a:lstStyle/>
          <a:p>
            <a:pPr marL="0" indent="0">
              <a:buNone/>
            </a:pPr>
            <a:r>
              <a:rPr lang="it-IT" sz="3200" dirty="0"/>
              <a:t>Since the company lives and works in an economic and social environment, three aspects related to the company’s life have to be mentioned:</a:t>
            </a:r>
          </a:p>
          <a:p>
            <a:r>
              <a:rPr lang="it-IT" sz="3200" dirty="0" err="1"/>
              <a:t>Change</a:t>
            </a:r>
            <a:endParaRPr lang="it-IT" sz="3200" dirty="0"/>
          </a:p>
          <a:p>
            <a:r>
              <a:rPr lang="it-IT" sz="3200" dirty="0" err="1"/>
              <a:t>Innovation</a:t>
            </a:r>
            <a:endParaRPr lang="it-IT" sz="3200" dirty="0"/>
          </a:p>
          <a:p>
            <a:r>
              <a:rPr lang="it-IT" sz="3200" dirty="0" err="1"/>
              <a:t>Risk</a:t>
            </a:r>
            <a:endParaRPr lang="it-IT" sz="3200" dirty="0"/>
          </a:p>
        </p:txBody>
      </p:sp>
      <p:sp>
        <p:nvSpPr>
          <p:cNvPr id="5" name="Segnaposto numero diapositiva 4"/>
          <p:cNvSpPr>
            <a:spLocks noGrp="1"/>
          </p:cNvSpPr>
          <p:nvPr>
            <p:ph type="sldNum" sz="quarter" idx="12"/>
          </p:nvPr>
        </p:nvSpPr>
        <p:spPr/>
        <p:txBody>
          <a:bodyPr/>
          <a:lstStyle/>
          <a:p>
            <a:fld id="{8751B123-ECD0-4B58-8863-A186CF5279B8}" type="slidenum">
              <a:rPr lang="it-IT" smtClean="0"/>
              <a:t>30</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Tree>
    <p:extLst>
      <p:ext uri="{BB962C8B-B14F-4D97-AF65-F5344CB8AC3E}">
        <p14:creationId xmlns:p14="http://schemas.microsoft.com/office/powerpoint/2010/main" val="2646222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Change</a:t>
            </a:r>
            <a:r>
              <a:rPr lang="it-IT" b="1" dirty="0">
                <a:solidFill>
                  <a:srgbClr val="FF0000"/>
                </a:solidFill>
              </a:rPr>
              <a:t> (1/2)</a:t>
            </a:r>
          </a:p>
        </p:txBody>
      </p:sp>
      <p:sp>
        <p:nvSpPr>
          <p:cNvPr id="3" name="Segnaposto contenuto 2"/>
          <p:cNvSpPr>
            <a:spLocks noGrp="1"/>
          </p:cNvSpPr>
          <p:nvPr>
            <p:ph idx="1"/>
          </p:nvPr>
        </p:nvSpPr>
        <p:spPr>
          <a:xfrm>
            <a:off x="838200" y="1825625"/>
            <a:ext cx="10515600" cy="1742034"/>
          </a:xfrm>
        </p:spPr>
        <p:txBody>
          <a:bodyPr>
            <a:normAutofit/>
          </a:bodyPr>
          <a:lstStyle/>
          <a:p>
            <a:pPr marL="0" indent="0">
              <a:buNone/>
            </a:pPr>
            <a:r>
              <a:rPr lang="it-IT" sz="3200" dirty="0"/>
              <a:t>«</a:t>
            </a:r>
            <a:r>
              <a:rPr lang="it-IT" sz="3200" dirty="0" err="1"/>
              <a:t>Change</a:t>
            </a:r>
            <a:r>
              <a:rPr lang="it-IT" sz="3200" dirty="0"/>
              <a:t>» </a:t>
            </a:r>
            <a:r>
              <a:rPr lang="it-IT" sz="3200" dirty="0" err="1"/>
              <a:t>represents</a:t>
            </a:r>
            <a:r>
              <a:rPr lang="it-IT" sz="3200" dirty="0"/>
              <a:t> the «</a:t>
            </a:r>
            <a:r>
              <a:rPr lang="it-IT" sz="3200" dirty="0" err="1"/>
              <a:t>normal</a:t>
            </a:r>
            <a:r>
              <a:rPr lang="it-IT" sz="3200" dirty="0"/>
              <a:t>» </a:t>
            </a:r>
            <a:r>
              <a:rPr lang="it-IT" sz="3200" dirty="0" err="1"/>
              <a:t>condition</a:t>
            </a:r>
            <a:r>
              <a:rPr lang="it-IT" sz="3200" dirty="0"/>
              <a:t> for companies:</a:t>
            </a:r>
          </a:p>
          <a:p>
            <a:r>
              <a:rPr lang="it-IT" sz="3200" dirty="0" err="1"/>
              <a:t>Contenxtual</a:t>
            </a:r>
            <a:r>
              <a:rPr lang="it-IT" sz="3200" dirty="0"/>
              <a:t> </a:t>
            </a:r>
            <a:r>
              <a:rPr lang="it-IT" sz="3200" dirty="0" err="1"/>
              <a:t>changes</a:t>
            </a:r>
            <a:r>
              <a:rPr lang="it-IT" sz="3200" dirty="0"/>
              <a:t> </a:t>
            </a:r>
            <a:r>
              <a:rPr lang="it-IT" sz="3200" dirty="0" err="1"/>
              <a:t>affect</a:t>
            </a:r>
            <a:r>
              <a:rPr lang="it-IT" sz="3200" dirty="0"/>
              <a:t> </a:t>
            </a:r>
            <a:r>
              <a:rPr lang="it-IT" sz="3200" dirty="0" err="1"/>
              <a:t>company’s</a:t>
            </a:r>
            <a:r>
              <a:rPr lang="it-IT" sz="3200" dirty="0"/>
              <a:t> </a:t>
            </a:r>
            <a:r>
              <a:rPr lang="it-IT" sz="3200" dirty="0" err="1"/>
              <a:t>decisions</a:t>
            </a:r>
            <a:endParaRPr lang="it-IT" sz="3200" dirty="0"/>
          </a:p>
          <a:p>
            <a:r>
              <a:rPr lang="it-IT" sz="3200" dirty="0"/>
              <a:t>Companies </a:t>
            </a:r>
            <a:r>
              <a:rPr lang="it-IT" sz="3200" dirty="0" err="1"/>
              <a:t>affect</a:t>
            </a:r>
            <a:r>
              <a:rPr lang="it-IT" sz="3200" dirty="0"/>
              <a:t> </a:t>
            </a:r>
            <a:r>
              <a:rPr lang="it-IT" sz="3200" dirty="0" err="1"/>
              <a:t>contextual</a:t>
            </a:r>
            <a:r>
              <a:rPr lang="it-IT" sz="3200" dirty="0"/>
              <a:t> </a:t>
            </a:r>
            <a:r>
              <a:rPr lang="it-IT" sz="3200" dirty="0" err="1"/>
              <a:t>changes</a:t>
            </a:r>
            <a:endParaRPr lang="it-IT" sz="3200" dirty="0"/>
          </a:p>
          <a:p>
            <a:pPr marL="0" indent="0">
              <a:buNone/>
            </a:pPr>
            <a:endParaRPr lang="it-IT" sz="3200" dirty="0"/>
          </a:p>
        </p:txBody>
      </p:sp>
      <p:sp>
        <p:nvSpPr>
          <p:cNvPr id="5" name="Segnaposto numero diapositiva 4"/>
          <p:cNvSpPr>
            <a:spLocks noGrp="1"/>
          </p:cNvSpPr>
          <p:nvPr>
            <p:ph type="sldNum" sz="quarter" idx="12"/>
          </p:nvPr>
        </p:nvSpPr>
        <p:spPr/>
        <p:txBody>
          <a:bodyPr/>
          <a:lstStyle/>
          <a:p>
            <a:fld id="{8751B123-ECD0-4B58-8863-A186CF5279B8}" type="slidenum">
              <a:rPr lang="it-IT" smtClean="0"/>
              <a:t>31</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6" name="Segnaposto contenuto 2"/>
          <p:cNvSpPr txBox="1">
            <a:spLocks/>
          </p:cNvSpPr>
          <p:nvPr/>
        </p:nvSpPr>
        <p:spPr>
          <a:xfrm>
            <a:off x="4527029" y="4068962"/>
            <a:ext cx="6130978" cy="252671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3200" dirty="0" err="1"/>
              <a:t>Changes</a:t>
            </a:r>
            <a:r>
              <a:rPr lang="it-IT" sz="3200" dirty="0"/>
              <a:t> of the </a:t>
            </a:r>
            <a:r>
              <a:rPr lang="it-IT" sz="3200" dirty="0" err="1"/>
              <a:t>socio-political</a:t>
            </a:r>
            <a:r>
              <a:rPr lang="it-IT" sz="3200" dirty="0"/>
              <a:t> </a:t>
            </a:r>
            <a:r>
              <a:rPr lang="it-IT" sz="3200" dirty="0" err="1"/>
              <a:t>context</a:t>
            </a:r>
            <a:endParaRPr lang="it-IT" sz="3200" dirty="0"/>
          </a:p>
          <a:p>
            <a:r>
              <a:rPr lang="it-IT" sz="3200" dirty="0" err="1"/>
              <a:t>Values</a:t>
            </a:r>
            <a:r>
              <a:rPr lang="it-IT" sz="3200" dirty="0"/>
              <a:t> and life style </a:t>
            </a:r>
          </a:p>
          <a:p>
            <a:r>
              <a:rPr lang="it-IT" sz="3200" dirty="0"/>
              <a:t>Technology</a:t>
            </a:r>
          </a:p>
          <a:p>
            <a:r>
              <a:rPr lang="it-IT" sz="3200" dirty="0" err="1"/>
              <a:t>Infrastructures</a:t>
            </a:r>
            <a:endParaRPr lang="it-IT" sz="3200" dirty="0"/>
          </a:p>
          <a:p>
            <a:r>
              <a:rPr lang="it-IT" sz="3200" dirty="0" err="1"/>
              <a:t>Laws</a:t>
            </a:r>
            <a:endParaRPr lang="it-IT" sz="3200" dirty="0"/>
          </a:p>
          <a:p>
            <a:r>
              <a:rPr lang="it-IT" sz="3200" dirty="0"/>
              <a:t>Critical </a:t>
            </a:r>
            <a:r>
              <a:rPr lang="it-IT" sz="3200" dirty="0" err="1"/>
              <a:t>resources</a:t>
            </a:r>
            <a:endParaRPr lang="it-IT" sz="3200" dirty="0"/>
          </a:p>
        </p:txBody>
      </p:sp>
      <p:sp>
        <p:nvSpPr>
          <p:cNvPr id="7" name="Ovale 6"/>
          <p:cNvSpPr/>
          <p:nvPr/>
        </p:nvSpPr>
        <p:spPr>
          <a:xfrm>
            <a:off x="3627620" y="2908117"/>
            <a:ext cx="3432747" cy="7944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a:stCxn id="7" idx="3"/>
          </p:cNvCxnSpPr>
          <p:nvPr/>
        </p:nvCxnSpPr>
        <p:spPr>
          <a:xfrm>
            <a:off x="4130334" y="3586247"/>
            <a:ext cx="396695" cy="48271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494675" y="4068962"/>
            <a:ext cx="3635659" cy="19570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200" dirty="0"/>
              <a:t>Companies </a:t>
            </a:r>
            <a:r>
              <a:rPr lang="it-IT" sz="3200" dirty="0" err="1"/>
              <a:t>need</a:t>
            </a:r>
            <a:r>
              <a:rPr lang="it-IT" sz="3200" dirty="0"/>
              <a:t> to </a:t>
            </a:r>
            <a:r>
              <a:rPr lang="it-IT" sz="3200" dirty="0" err="1"/>
              <a:t>manage</a:t>
            </a:r>
            <a:r>
              <a:rPr lang="it-IT" sz="3200" dirty="0"/>
              <a:t> </a:t>
            </a:r>
            <a:r>
              <a:rPr lang="it-IT" sz="3200" dirty="0" err="1"/>
              <a:t>external</a:t>
            </a:r>
            <a:r>
              <a:rPr lang="it-IT" sz="3200" dirty="0"/>
              <a:t> </a:t>
            </a:r>
            <a:r>
              <a:rPr lang="it-IT" sz="3200" dirty="0" err="1"/>
              <a:t>changes</a:t>
            </a:r>
            <a:endParaRPr lang="it-IT" sz="3200" dirty="0"/>
          </a:p>
        </p:txBody>
      </p:sp>
    </p:spTree>
    <p:extLst>
      <p:ext uri="{BB962C8B-B14F-4D97-AF65-F5344CB8AC3E}">
        <p14:creationId xmlns:p14="http://schemas.microsoft.com/office/powerpoint/2010/main" val="11602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Change</a:t>
            </a:r>
            <a:r>
              <a:rPr lang="it-IT" b="1" dirty="0">
                <a:solidFill>
                  <a:srgbClr val="FF0000"/>
                </a:solidFill>
              </a:rPr>
              <a:t> (2/2)</a:t>
            </a:r>
          </a:p>
        </p:txBody>
      </p:sp>
      <p:sp>
        <p:nvSpPr>
          <p:cNvPr id="5" name="Segnaposto numero diapositiva 4"/>
          <p:cNvSpPr>
            <a:spLocks noGrp="1"/>
          </p:cNvSpPr>
          <p:nvPr>
            <p:ph type="sldNum" sz="quarter" idx="12"/>
          </p:nvPr>
        </p:nvSpPr>
        <p:spPr/>
        <p:txBody>
          <a:bodyPr/>
          <a:lstStyle/>
          <a:p>
            <a:fld id="{8751B123-ECD0-4B58-8863-A186CF5279B8}" type="slidenum">
              <a:rPr lang="it-IT" smtClean="0"/>
              <a:t>32</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1463545"/>
            <a:ext cx="3885174" cy="2583799"/>
          </a:xfrm>
          <a:prstGeom prst="rect">
            <a:avLst/>
          </a:prstGeom>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406" y="4047344"/>
            <a:ext cx="2491568" cy="2491568"/>
          </a:xfrm>
          <a:prstGeom prst="rect">
            <a:avLst/>
          </a:prstGeom>
        </p:spPr>
      </p:pic>
      <p:sp>
        <p:nvSpPr>
          <p:cNvPr id="12" name="Freccia a destra 11"/>
          <p:cNvSpPr/>
          <p:nvPr/>
        </p:nvSpPr>
        <p:spPr>
          <a:xfrm>
            <a:off x="5171607" y="3267856"/>
            <a:ext cx="1858780" cy="151400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19" y="1848470"/>
            <a:ext cx="3939681" cy="3939681"/>
          </a:xfrm>
          <a:prstGeom prst="rect">
            <a:avLst/>
          </a:prstGeom>
        </p:spPr>
      </p:pic>
      <p:sp>
        <p:nvSpPr>
          <p:cNvPr id="14" name="Rettangolo 13"/>
          <p:cNvSpPr/>
          <p:nvPr/>
        </p:nvSpPr>
        <p:spPr>
          <a:xfrm>
            <a:off x="2034795" y="1463545"/>
            <a:ext cx="9593705" cy="40178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a:t>
            </a:r>
            <a:r>
              <a:rPr lang="it-IT" sz="3600" dirty="0" err="1"/>
              <a:t>If</a:t>
            </a:r>
            <a:r>
              <a:rPr lang="it-IT" sz="3600" dirty="0"/>
              <a:t> </a:t>
            </a:r>
            <a:r>
              <a:rPr lang="it-IT" sz="3600" dirty="0" err="1"/>
              <a:t>you</a:t>
            </a:r>
            <a:r>
              <a:rPr lang="it-IT" sz="3600" dirty="0"/>
              <a:t> </a:t>
            </a:r>
            <a:r>
              <a:rPr lang="it-IT" sz="3600" dirty="0" err="1"/>
              <a:t>want</a:t>
            </a:r>
            <a:r>
              <a:rPr lang="it-IT" sz="3600" dirty="0"/>
              <a:t> to be </a:t>
            </a:r>
            <a:r>
              <a:rPr lang="it-IT" sz="3600" dirty="0" err="1"/>
              <a:t>reborn</a:t>
            </a:r>
            <a:r>
              <a:rPr lang="it-IT" sz="3600" dirty="0"/>
              <a:t> </a:t>
            </a:r>
            <a:r>
              <a:rPr lang="it-IT" sz="3600" dirty="0" err="1"/>
              <a:t>you</a:t>
            </a:r>
            <a:r>
              <a:rPr lang="it-IT" sz="3600" dirty="0"/>
              <a:t> </a:t>
            </a:r>
            <a:r>
              <a:rPr lang="it-IT" sz="3600" dirty="0" err="1"/>
              <a:t>have</a:t>
            </a:r>
            <a:r>
              <a:rPr lang="it-IT" sz="3600" dirty="0"/>
              <a:t> to die first. (….) At </a:t>
            </a:r>
            <a:r>
              <a:rPr lang="it-IT" sz="3600" dirty="0" err="1"/>
              <a:t>every</a:t>
            </a:r>
            <a:r>
              <a:rPr lang="it-IT" sz="3600" dirty="0"/>
              <a:t> big </a:t>
            </a:r>
            <a:r>
              <a:rPr lang="it-IT" sz="3600" dirty="0" err="1"/>
              <a:t>tech</a:t>
            </a:r>
            <a:r>
              <a:rPr lang="it-IT" sz="3600" dirty="0"/>
              <a:t> </a:t>
            </a:r>
            <a:r>
              <a:rPr lang="it-IT" sz="3600" dirty="0" err="1"/>
              <a:t>group</a:t>
            </a:r>
            <a:r>
              <a:rPr lang="it-IT" sz="3600" dirty="0"/>
              <a:t> </a:t>
            </a:r>
            <a:r>
              <a:rPr lang="it-IT" sz="3600" dirty="0" err="1"/>
              <a:t>cpmpetition</a:t>
            </a:r>
            <a:r>
              <a:rPr lang="it-IT" sz="3600" dirty="0"/>
              <a:t> </a:t>
            </a:r>
            <a:r>
              <a:rPr lang="it-IT" sz="3600" dirty="0" err="1"/>
              <a:t>turns</a:t>
            </a:r>
            <a:r>
              <a:rPr lang="it-IT" sz="3600" dirty="0"/>
              <a:t> </a:t>
            </a:r>
            <a:r>
              <a:rPr lang="it-IT" sz="3600" dirty="0" err="1"/>
              <a:t>profitable</a:t>
            </a:r>
            <a:r>
              <a:rPr lang="it-IT" sz="3600" dirty="0"/>
              <a:t> </a:t>
            </a:r>
            <a:r>
              <a:rPr lang="it-IT" sz="3600" dirty="0" err="1"/>
              <a:t>products</a:t>
            </a:r>
            <a:r>
              <a:rPr lang="it-IT" sz="3600" dirty="0"/>
              <a:t> </a:t>
            </a:r>
            <a:r>
              <a:rPr lang="it-IT" sz="3600" dirty="0" err="1"/>
              <a:t>into</a:t>
            </a:r>
            <a:r>
              <a:rPr lang="it-IT" sz="3600" dirty="0"/>
              <a:t> </a:t>
            </a:r>
            <a:r>
              <a:rPr lang="it-IT" sz="3600" dirty="0" err="1"/>
              <a:t>margin</a:t>
            </a:r>
            <a:r>
              <a:rPr lang="it-IT" sz="3600" dirty="0"/>
              <a:t>-killers. To </a:t>
            </a:r>
            <a:r>
              <a:rPr lang="it-IT" sz="3600" dirty="0" err="1"/>
              <a:t>protect</a:t>
            </a:r>
            <a:r>
              <a:rPr lang="it-IT" sz="3600" dirty="0"/>
              <a:t> </a:t>
            </a:r>
            <a:r>
              <a:rPr lang="it-IT" sz="3600" dirty="0" err="1"/>
              <a:t>earnings</a:t>
            </a:r>
            <a:r>
              <a:rPr lang="it-IT" sz="3600" dirty="0"/>
              <a:t>, companies must </a:t>
            </a:r>
            <a:r>
              <a:rPr lang="it-IT" sz="3600" dirty="0" err="1"/>
              <a:t>move</a:t>
            </a:r>
            <a:r>
              <a:rPr lang="it-IT" sz="3600" dirty="0"/>
              <a:t> </a:t>
            </a:r>
            <a:r>
              <a:rPr lang="it-IT" sz="3600" dirty="0" err="1"/>
              <a:t>into</a:t>
            </a:r>
            <a:r>
              <a:rPr lang="it-IT" sz="3600" dirty="0"/>
              <a:t> </a:t>
            </a:r>
            <a:r>
              <a:rPr lang="it-IT" sz="3600" dirty="0" err="1"/>
              <a:t>adjacent</a:t>
            </a:r>
            <a:r>
              <a:rPr lang="it-IT" sz="3600" dirty="0"/>
              <a:t> </a:t>
            </a:r>
            <a:r>
              <a:rPr lang="it-IT" sz="3600" dirty="0" err="1"/>
              <a:t>areas</a:t>
            </a:r>
            <a:r>
              <a:rPr lang="it-IT" sz="3600" dirty="0"/>
              <a:t>.»</a:t>
            </a:r>
          </a:p>
          <a:p>
            <a:pPr algn="ctr"/>
            <a:r>
              <a:rPr lang="it-IT" sz="3600" dirty="0"/>
              <a:t>Financial Times, 2011</a:t>
            </a:r>
          </a:p>
        </p:txBody>
      </p:sp>
    </p:spTree>
    <p:extLst>
      <p:ext uri="{BB962C8B-B14F-4D97-AF65-F5344CB8AC3E}">
        <p14:creationId xmlns:p14="http://schemas.microsoft.com/office/powerpoint/2010/main" val="16482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Innovation</a:t>
            </a:r>
            <a:r>
              <a:rPr lang="it-IT" b="1" dirty="0">
                <a:solidFill>
                  <a:srgbClr val="FF0000"/>
                </a:solidFill>
              </a:rPr>
              <a:t> (1/5)</a:t>
            </a:r>
          </a:p>
        </p:txBody>
      </p:sp>
      <p:sp>
        <p:nvSpPr>
          <p:cNvPr id="3" name="Segnaposto contenuto 2"/>
          <p:cNvSpPr>
            <a:spLocks noGrp="1"/>
          </p:cNvSpPr>
          <p:nvPr>
            <p:ph idx="1"/>
          </p:nvPr>
        </p:nvSpPr>
        <p:spPr>
          <a:xfrm>
            <a:off x="838200" y="1825625"/>
            <a:ext cx="10515600" cy="662742"/>
          </a:xfrm>
        </p:spPr>
        <p:txBody>
          <a:bodyPr>
            <a:normAutofit/>
          </a:bodyPr>
          <a:lstStyle/>
          <a:p>
            <a:pPr marL="0" indent="0">
              <a:buNone/>
            </a:pPr>
            <a:r>
              <a:rPr lang="it-IT" sz="3200" dirty="0" err="1"/>
              <a:t>What</a:t>
            </a:r>
            <a:r>
              <a:rPr lang="it-IT" sz="3200" dirty="0"/>
              <a:t> </a:t>
            </a:r>
            <a:r>
              <a:rPr lang="it-IT" sz="3200" dirty="0" err="1"/>
              <a:t>types</a:t>
            </a:r>
            <a:r>
              <a:rPr lang="it-IT" sz="3200" dirty="0"/>
              <a:t> of </a:t>
            </a:r>
            <a:r>
              <a:rPr lang="it-IT" sz="3200" dirty="0" err="1"/>
              <a:t>change</a:t>
            </a:r>
            <a:r>
              <a:rPr lang="it-IT" sz="3200" dirty="0"/>
              <a:t> for a company?</a:t>
            </a:r>
          </a:p>
        </p:txBody>
      </p:sp>
      <p:sp>
        <p:nvSpPr>
          <p:cNvPr id="5" name="Segnaposto numero diapositiva 4"/>
          <p:cNvSpPr>
            <a:spLocks noGrp="1"/>
          </p:cNvSpPr>
          <p:nvPr>
            <p:ph type="sldNum" sz="quarter" idx="12"/>
          </p:nvPr>
        </p:nvSpPr>
        <p:spPr/>
        <p:txBody>
          <a:bodyPr/>
          <a:lstStyle/>
          <a:p>
            <a:fld id="{8751B123-ECD0-4B58-8863-A186CF5279B8}" type="slidenum">
              <a:rPr lang="it-IT" smtClean="0"/>
              <a:t>33</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6" name="Segnaposto contenuto 2"/>
          <p:cNvSpPr txBox="1">
            <a:spLocks/>
          </p:cNvSpPr>
          <p:nvPr/>
        </p:nvSpPr>
        <p:spPr>
          <a:xfrm>
            <a:off x="838200" y="2551520"/>
            <a:ext cx="10515600" cy="27250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3200" dirty="0" err="1"/>
              <a:t>Company’s</a:t>
            </a:r>
            <a:r>
              <a:rPr lang="it-IT" sz="3200" dirty="0"/>
              <a:t> portfolio</a:t>
            </a:r>
          </a:p>
          <a:p>
            <a:r>
              <a:rPr lang="it-IT" sz="3200" dirty="0"/>
              <a:t>To </a:t>
            </a:r>
            <a:r>
              <a:rPr lang="it-IT" sz="3200" dirty="0" err="1"/>
              <a:t>make</a:t>
            </a:r>
            <a:r>
              <a:rPr lang="it-IT" sz="3200" dirty="0"/>
              <a:t> or to </a:t>
            </a:r>
            <a:r>
              <a:rPr lang="it-IT" sz="3200" dirty="0" err="1"/>
              <a:t>buy</a:t>
            </a:r>
            <a:endParaRPr lang="it-IT" sz="3200" dirty="0"/>
          </a:p>
          <a:p>
            <a:r>
              <a:rPr lang="it-IT" sz="3200" dirty="0"/>
              <a:t>Technology</a:t>
            </a:r>
          </a:p>
          <a:p>
            <a:r>
              <a:rPr lang="it-IT" sz="3200" dirty="0"/>
              <a:t>Corporate </a:t>
            </a:r>
            <a:r>
              <a:rPr lang="it-IT" sz="3200" dirty="0" err="1"/>
              <a:t>governance</a:t>
            </a:r>
            <a:endParaRPr lang="it-IT" sz="3200" dirty="0"/>
          </a:p>
          <a:p>
            <a:r>
              <a:rPr lang="it-IT" sz="3200" dirty="0" err="1"/>
              <a:t>Company’s</a:t>
            </a:r>
            <a:r>
              <a:rPr lang="it-IT" sz="3200" dirty="0"/>
              <a:t> image</a:t>
            </a:r>
          </a:p>
        </p:txBody>
      </p:sp>
      <p:sp>
        <p:nvSpPr>
          <p:cNvPr id="7" name="Rettangolo 6"/>
          <p:cNvSpPr/>
          <p:nvPr/>
        </p:nvSpPr>
        <p:spPr>
          <a:xfrm>
            <a:off x="7030387" y="2788170"/>
            <a:ext cx="4721902" cy="24883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4000" dirty="0"/>
              <a:t>INNOVATION</a:t>
            </a:r>
          </a:p>
        </p:txBody>
      </p:sp>
      <p:sp>
        <p:nvSpPr>
          <p:cNvPr id="8" name="Freccia a destra 7"/>
          <p:cNvSpPr/>
          <p:nvPr/>
        </p:nvSpPr>
        <p:spPr>
          <a:xfrm>
            <a:off x="5336498" y="3568179"/>
            <a:ext cx="1139253" cy="82393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1572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Innovation</a:t>
            </a:r>
            <a:r>
              <a:rPr lang="it-IT" b="1" dirty="0">
                <a:solidFill>
                  <a:srgbClr val="FF0000"/>
                </a:solidFill>
              </a:rPr>
              <a:t> (2/5)</a:t>
            </a:r>
          </a:p>
        </p:txBody>
      </p:sp>
      <p:sp>
        <p:nvSpPr>
          <p:cNvPr id="3" name="Segnaposto contenuto 2"/>
          <p:cNvSpPr>
            <a:spLocks noGrp="1"/>
          </p:cNvSpPr>
          <p:nvPr>
            <p:ph idx="1"/>
          </p:nvPr>
        </p:nvSpPr>
        <p:spPr>
          <a:xfrm>
            <a:off x="838200" y="1393071"/>
            <a:ext cx="10515600" cy="662742"/>
          </a:xfrm>
        </p:spPr>
        <p:txBody>
          <a:bodyPr>
            <a:normAutofit/>
          </a:bodyPr>
          <a:lstStyle/>
          <a:p>
            <a:pPr marL="0" indent="0">
              <a:buNone/>
            </a:pPr>
            <a:r>
              <a:rPr lang="it-IT" sz="3200" dirty="0" err="1"/>
              <a:t>What</a:t>
            </a:r>
            <a:r>
              <a:rPr lang="it-IT" sz="3200" dirty="0"/>
              <a:t> </a:t>
            </a:r>
            <a:r>
              <a:rPr lang="it-IT" sz="3200" dirty="0" err="1"/>
              <a:t>does</a:t>
            </a:r>
            <a:r>
              <a:rPr lang="it-IT" sz="3200" dirty="0"/>
              <a:t> INNOVATION </a:t>
            </a:r>
            <a:r>
              <a:rPr lang="it-IT" sz="3200" dirty="0" err="1"/>
              <a:t>mean</a:t>
            </a:r>
            <a:r>
              <a:rPr lang="it-IT" sz="3200" dirty="0"/>
              <a:t>?</a:t>
            </a:r>
          </a:p>
        </p:txBody>
      </p:sp>
      <p:sp>
        <p:nvSpPr>
          <p:cNvPr id="5" name="Segnaposto numero diapositiva 4"/>
          <p:cNvSpPr>
            <a:spLocks noGrp="1"/>
          </p:cNvSpPr>
          <p:nvPr>
            <p:ph type="sldNum" sz="quarter" idx="12"/>
          </p:nvPr>
        </p:nvSpPr>
        <p:spPr/>
        <p:txBody>
          <a:bodyPr/>
          <a:lstStyle/>
          <a:p>
            <a:fld id="{8751B123-ECD0-4B58-8863-A186CF5279B8}" type="slidenum">
              <a:rPr lang="it-IT" smtClean="0"/>
              <a:t>34</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6" name="Segnaposto contenuto 2"/>
          <p:cNvSpPr txBox="1">
            <a:spLocks/>
          </p:cNvSpPr>
          <p:nvPr/>
        </p:nvSpPr>
        <p:spPr>
          <a:xfrm>
            <a:off x="598357" y="2055813"/>
            <a:ext cx="10515600" cy="539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err="1"/>
              <a:t>Innovation</a:t>
            </a:r>
            <a:r>
              <a:rPr lang="it-IT" sz="2400" dirty="0"/>
              <a:t> </a:t>
            </a:r>
            <a:r>
              <a:rPr lang="it-IT" sz="2400" dirty="0" err="1"/>
              <a:t>is</a:t>
            </a:r>
            <a:r>
              <a:rPr lang="it-IT" sz="2400" dirty="0"/>
              <a:t> the </a:t>
            </a:r>
            <a:r>
              <a:rPr lang="it-IT" sz="2400" dirty="0" err="1"/>
              <a:t>successful</a:t>
            </a:r>
            <a:r>
              <a:rPr lang="it-IT" sz="2400" dirty="0"/>
              <a:t> </a:t>
            </a:r>
            <a:r>
              <a:rPr lang="it-IT" sz="2400" dirty="0" err="1"/>
              <a:t>exploitation</a:t>
            </a:r>
            <a:r>
              <a:rPr lang="it-IT" sz="2400" dirty="0"/>
              <a:t> of </a:t>
            </a:r>
            <a:r>
              <a:rPr lang="it-IT" sz="2400" b="1" dirty="0"/>
              <a:t>new </a:t>
            </a:r>
            <a:r>
              <a:rPr lang="it-IT" sz="2400" b="1" dirty="0" err="1"/>
              <a:t>ideas</a:t>
            </a:r>
            <a:endParaRPr lang="it-IT" sz="2400" b="1" dirty="0"/>
          </a:p>
        </p:txBody>
      </p:sp>
      <p:sp>
        <p:nvSpPr>
          <p:cNvPr id="9" name="Segnaposto contenuto 2"/>
          <p:cNvSpPr txBox="1">
            <a:spLocks/>
          </p:cNvSpPr>
          <p:nvPr/>
        </p:nvSpPr>
        <p:spPr>
          <a:xfrm>
            <a:off x="598357" y="2554070"/>
            <a:ext cx="10515600" cy="1182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t>Industrial </a:t>
            </a:r>
            <a:r>
              <a:rPr lang="it-IT" sz="2400" dirty="0" err="1"/>
              <a:t>innovation</a:t>
            </a:r>
            <a:r>
              <a:rPr lang="it-IT" sz="2400" dirty="0"/>
              <a:t> </a:t>
            </a:r>
            <a:r>
              <a:rPr lang="it-IT" sz="2400" dirty="0" err="1"/>
              <a:t>includes</a:t>
            </a:r>
            <a:r>
              <a:rPr lang="it-IT" sz="2400" dirty="0"/>
              <a:t> the </a:t>
            </a:r>
            <a:r>
              <a:rPr lang="it-IT" sz="2400" dirty="0" err="1"/>
              <a:t>technical</a:t>
            </a:r>
            <a:r>
              <a:rPr lang="it-IT" sz="2400" dirty="0"/>
              <a:t>, design, manufacturing, management and a commercial </a:t>
            </a:r>
            <a:r>
              <a:rPr lang="it-IT" sz="2400" dirty="0" err="1"/>
              <a:t>activities</a:t>
            </a:r>
            <a:r>
              <a:rPr lang="it-IT" sz="2400" dirty="0"/>
              <a:t> in the marketing of </a:t>
            </a:r>
            <a:r>
              <a:rPr lang="it-IT" sz="2400" b="1" dirty="0"/>
              <a:t>new or </a:t>
            </a:r>
            <a:r>
              <a:rPr lang="it-IT" sz="2400" b="1" dirty="0" err="1"/>
              <a:t>improved</a:t>
            </a:r>
            <a:r>
              <a:rPr lang="it-IT" sz="2400" b="1" dirty="0"/>
              <a:t> </a:t>
            </a:r>
            <a:r>
              <a:rPr lang="it-IT" sz="2400" b="1" dirty="0" err="1"/>
              <a:t>products</a:t>
            </a:r>
            <a:r>
              <a:rPr lang="it-IT" sz="2400" b="1" dirty="0"/>
              <a:t> or </a:t>
            </a:r>
            <a:r>
              <a:rPr lang="it-IT" sz="2400" b="1" dirty="0" err="1"/>
              <a:t>process</a:t>
            </a:r>
            <a:r>
              <a:rPr lang="it-IT" sz="2400" b="1" dirty="0"/>
              <a:t> </a:t>
            </a:r>
          </a:p>
        </p:txBody>
      </p:sp>
      <p:sp>
        <p:nvSpPr>
          <p:cNvPr id="10" name="Segnaposto contenuto 2"/>
          <p:cNvSpPr txBox="1">
            <a:spLocks/>
          </p:cNvSpPr>
          <p:nvPr/>
        </p:nvSpPr>
        <p:spPr>
          <a:xfrm>
            <a:off x="598357" y="3719101"/>
            <a:ext cx="10515600" cy="1182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err="1"/>
              <a:t>Innovation</a:t>
            </a:r>
            <a:r>
              <a:rPr lang="it-IT" sz="2400" dirty="0"/>
              <a:t> </a:t>
            </a:r>
            <a:r>
              <a:rPr lang="it-IT" sz="2400" dirty="0" err="1"/>
              <a:t>is</a:t>
            </a:r>
            <a:r>
              <a:rPr lang="it-IT" sz="2400" dirty="0"/>
              <a:t> the </a:t>
            </a:r>
            <a:r>
              <a:rPr lang="it-IT" sz="2400" dirty="0" err="1"/>
              <a:t>specific</a:t>
            </a:r>
            <a:r>
              <a:rPr lang="it-IT" sz="2400" dirty="0"/>
              <a:t> </a:t>
            </a:r>
            <a:r>
              <a:rPr lang="it-IT" sz="2400" dirty="0" err="1"/>
              <a:t>tool</a:t>
            </a:r>
            <a:r>
              <a:rPr lang="it-IT" sz="2400" dirty="0"/>
              <a:t> of </a:t>
            </a:r>
            <a:r>
              <a:rPr lang="it-IT" sz="2400" dirty="0" err="1"/>
              <a:t>entrepreneurs</a:t>
            </a:r>
            <a:r>
              <a:rPr lang="it-IT" sz="2400" dirty="0"/>
              <a:t>, the </a:t>
            </a:r>
            <a:r>
              <a:rPr lang="it-IT" sz="2400" dirty="0" err="1"/>
              <a:t>means</a:t>
            </a:r>
            <a:r>
              <a:rPr lang="it-IT" sz="2400" dirty="0"/>
              <a:t> by </a:t>
            </a:r>
            <a:r>
              <a:rPr lang="it-IT" sz="2400" dirty="0" err="1"/>
              <a:t>which</a:t>
            </a:r>
            <a:r>
              <a:rPr lang="it-IT" sz="2400" dirty="0"/>
              <a:t> </a:t>
            </a:r>
            <a:r>
              <a:rPr lang="it-IT" sz="2400" dirty="0" err="1"/>
              <a:t>they</a:t>
            </a:r>
            <a:r>
              <a:rPr lang="it-IT" sz="2400" dirty="0"/>
              <a:t> exploit </a:t>
            </a:r>
            <a:r>
              <a:rPr lang="it-IT" sz="2400" dirty="0" err="1"/>
              <a:t>change</a:t>
            </a:r>
            <a:r>
              <a:rPr lang="it-IT" sz="2400" dirty="0"/>
              <a:t> </a:t>
            </a:r>
            <a:r>
              <a:rPr lang="it-IT" sz="2400" dirty="0" err="1"/>
              <a:t>as</a:t>
            </a:r>
            <a:r>
              <a:rPr lang="it-IT" sz="2400" dirty="0"/>
              <a:t> an </a:t>
            </a:r>
            <a:r>
              <a:rPr lang="it-IT" sz="2400" dirty="0" err="1"/>
              <a:t>opportunity</a:t>
            </a:r>
            <a:r>
              <a:rPr lang="it-IT" sz="2400" dirty="0"/>
              <a:t> for a </a:t>
            </a:r>
            <a:r>
              <a:rPr lang="it-IT" sz="2400" b="1" dirty="0" err="1"/>
              <a:t>different</a:t>
            </a:r>
            <a:r>
              <a:rPr lang="it-IT" sz="2400" b="1" dirty="0"/>
              <a:t> business or service</a:t>
            </a:r>
          </a:p>
        </p:txBody>
      </p:sp>
      <p:sp>
        <p:nvSpPr>
          <p:cNvPr id="11" name="Segnaposto contenuto 2"/>
          <p:cNvSpPr txBox="1">
            <a:spLocks/>
          </p:cNvSpPr>
          <p:nvPr/>
        </p:nvSpPr>
        <p:spPr>
          <a:xfrm>
            <a:off x="598357" y="4600030"/>
            <a:ext cx="10515600" cy="1182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t>An innovative business </a:t>
            </a:r>
            <a:r>
              <a:rPr lang="it-IT" sz="2400" dirty="0" err="1"/>
              <a:t>is</a:t>
            </a:r>
            <a:r>
              <a:rPr lang="it-IT" sz="2400" dirty="0"/>
              <a:t> </a:t>
            </a:r>
            <a:r>
              <a:rPr lang="it-IT" sz="2400" dirty="0" err="1"/>
              <a:t>one</a:t>
            </a:r>
            <a:r>
              <a:rPr lang="it-IT" sz="2400" dirty="0"/>
              <a:t> </a:t>
            </a:r>
            <a:r>
              <a:rPr lang="it-IT" sz="2400" dirty="0" err="1"/>
              <a:t>that</a:t>
            </a:r>
            <a:r>
              <a:rPr lang="it-IT" sz="2400" dirty="0"/>
              <a:t> </a:t>
            </a:r>
            <a:r>
              <a:rPr lang="it-IT" sz="2400" dirty="0" err="1"/>
              <a:t>lives</a:t>
            </a:r>
            <a:r>
              <a:rPr lang="it-IT" sz="2400" dirty="0"/>
              <a:t> and </a:t>
            </a:r>
            <a:r>
              <a:rPr lang="it-IT" sz="2400" dirty="0" err="1"/>
              <a:t>breathes</a:t>
            </a:r>
            <a:r>
              <a:rPr lang="it-IT" sz="2400" dirty="0"/>
              <a:t> «</a:t>
            </a:r>
            <a:r>
              <a:rPr lang="it-IT" sz="2400" dirty="0" err="1"/>
              <a:t>outside</a:t>
            </a:r>
            <a:r>
              <a:rPr lang="it-IT" sz="2400" dirty="0"/>
              <a:t> the box». </a:t>
            </a:r>
            <a:r>
              <a:rPr lang="it-IT" sz="2400" dirty="0" err="1"/>
              <a:t>It</a:t>
            </a:r>
            <a:r>
              <a:rPr lang="it-IT" sz="2400" dirty="0"/>
              <a:t> </a:t>
            </a:r>
            <a:r>
              <a:rPr lang="it-IT" sz="2400" dirty="0" err="1"/>
              <a:t>is</a:t>
            </a:r>
            <a:r>
              <a:rPr lang="it-IT" sz="2400" dirty="0"/>
              <a:t> </a:t>
            </a:r>
            <a:r>
              <a:rPr lang="it-IT" sz="2400" dirty="0" err="1"/>
              <a:t>not</a:t>
            </a:r>
            <a:r>
              <a:rPr lang="it-IT" sz="2400" dirty="0"/>
              <a:t> </a:t>
            </a:r>
            <a:r>
              <a:rPr lang="it-IT" sz="2400" dirty="0" err="1"/>
              <a:t>good</a:t>
            </a:r>
            <a:r>
              <a:rPr lang="it-IT" sz="2400" dirty="0"/>
              <a:t> </a:t>
            </a:r>
            <a:r>
              <a:rPr lang="it-IT" sz="2400" dirty="0" err="1"/>
              <a:t>ideas</a:t>
            </a:r>
            <a:r>
              <a:rPr lang="it-IT" sz="2400" dirty="0"/>
              <a:t>, </a:t>
            </a:r>
            <a:r>
              <a:rPr lang="it-IT" sz="2400" dirty="0" err="1"/>
              <a:t>it</a:t>
            </a:r>
            <a:r>
              <a:rPr lang="it-IT" sz="2400" dirty="0"/>
              <a:t> </a:t>
            </a:r>
            <a:r>
              <a:rPr lang="it-IT" sz="2400" dirty="0" err="1"/>
              <a:t>is</a:t>
            </a:r>
            <a:r>
              <a:rPr lang="it-IT" sz="2400" dirty="0"/>
              <a:t> a </a:t>
            </a:r>
            <a:r>
              <a:rPr lang="it-IT" sz="2400" b="1" dirty="0" err="1"/>
              <a:t>combination</a:t>
            </a:r>
            <a:r>
              <a:rPr lang="it-IT" sz="2400" b="1" dirty="0"/>
              <a:t> of </a:t>
            </a:r>
            <a:r>
              <a:rPr lang="it-IT" sz="2400" b="1" dirty="0" err="1"/>
              <a:t>good</a:t>
            </a:r>
            <a:r>
              <a:rPr lang="it-IT" sz="2400" b="1" dirty="0"/>
              <a:t> </a:t>
            </a:r>
            <a:r>
              <a:rPr lang="it-IT" sz="2400" b="1" dirty="0" err="1"/>
              <a:t>ideas</a:t>
            </a:r>
            <a:r>
              <a:rPr lang="it-IT" sz="2400" b="1" dirty="0"/>
              <a:t>, </a:t>
            </a:r>
            <a:r>
              <a:rPr lang="it-IT" sz="2400" b="1" dirty="0" err="1"/>
              <a:t>motivated</a:t>
            </a:r>
            <a:r>
              <a:rPr lang="it-IT" sz="2400" b="1" dirty="0"/>
              <a:t> staff and </a:t>
            </a:r>
            <a:r>
              <a:rPr lang="it-IT" sz="2400" b="1" dirty="0" err="1"/>
              <a:t>instinctive</a:t>
            </a:r>
            <a:r>
              <a:rPr lang="it-IT" sz="2400" b="1" dirty="0"/>
              <a:t> </a:t>
            </a:r>
            <a:r>
              <a:rPr lang="it-IT" sz="2400" b="1" dirty="0" err="1"/>
              <a:t>understanding</a:t>
            </a:r>
            <a:r>
              <a:rPr lang="it-IT" sz="2400" b="1" dirty="0"/>
              <a:t> of </a:t>
            </a:r>
            <a:r>
              <a:rPr lang="it-IT" sz="2400" b="1" dirty="0" err="1"/>
              <a:t>what</a:t>
            </a:r>
            <a:r>
              <a:rPr lang="it-IT" sz="2400" b="1" dirty="0"/>
              <a:t> </a:t>
            </a:r>
            <a:r>
              <a:rPr lang="it-IT" sz="2400" b="1" dirty="0" err="1"/>
              <a:t>customer</a:t>
            </a:r>
            <a:r>
              <a:rPr lang="it-IT" sz="2400" b="1" dirty="0"/>
              <a:t> </a:t>
            </a:r>
            <a:r>
              <a:rPr lang="it-IT" sz="2400" b="1" dirty="0" err="1"/>
              <a:t>wants</a:t>
            </a:r>
            <a:endParaRPr lang="it-IT" sz="2400" b="1" dirty="0"/>
          </a:p>
        </p:txBody>
      </p:sp>
      <p:sp>
        <p:nvSpPr>
          <p:cNvPr id="12" name="Segnaposto contenuto 2"/>
          <p:cNvSpPr txBox="1">
            <a:spLocks/>
          </p:cNvSpPr>
          <p:nvPr/>
        </p:nvSpPr>
        <p:spPr>
          <a:xfrm>
            <a:off x="2099872" y="5991225"/>
            <a:ext cx="8393243" cy="7302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400" dirty="0" err="1">
                <a:solidFill>
                  <a:schemeClr val="accent1"/>
                </a:solidFill>
              </a:rPr>
              <a:t>Tidd</a:t>
            </a:r>
            <a:r>
              <a:rPr lang="it-IT" sz="2400" dirty="0">
                <a:solidFill>
                  <a:schemeClr val="accent1"/>
                </a:solidFill>
              </a:rPr>
              <a:t> and </a:t>
            </a:r>
            <a:r>
              <a:rPr lang="it-IT" sz="2400" dirty="0" err="1">
                <a:solidFill>
                  <a:schemeClr val="accent1"/>
                </a:solidFill>
              </a:rPr>
              <a:t>Bessant</a:t>
            </a:r>
            <a:r>
              <a:rPr lang="it-IT" sz="2400" dirty="0">
                <a:solidFill>
                  <a:schemeClr val="accent1"/>
                </a:solidFill>
              </a:rPr>
              <a:t>, (2009), </a:t>
            </a:r>
            <a:r>
              <a:rPr lang="it-IT" sz="2400" i="1" dirty="0" err="1">
                <a:solidFill>
                  <a:schemeClr val="accent1"/>
                </a:solidFill>
              </a:rPr>
              <a:t>Managing</a:t>
            </a:r>
            <a:r>
              <a:rPr lang="it-IT" sz="2400" i="1" dirty="0">
                <a:solidFill>
                  <a:schemeClr val="accent1"/>
                </a:solidFill>
              </a:rPr>
              <a:t> </a:t>
            </a:r>
            <a:r>
              <a:rPr lang="it-IT" sz="2400" i="1" dirty="0" err="1">
                <a:solidFill>
                  <a:schemeClr val="accent1"/>
                </a:solidFill>
              </a:rPr>
              <a:t>Innovation</a:t>
            </a:r>
            <a:r>
              <a:rPr lang="it-IT" sz="2400" i="1" dirty="0">
                <a:solidFill>
                  <a:schemeClr val="accent1"/>
                </a:solidFill>
              </a:rPr>
              <a:t>. </a:t>
            </a:r>
            <a:r>
              <a:rPr lang="it-IT" sz="2400" i="1" dirty="0" err="1">
                <a:solidFill>
                  <a:schemeClr val="accent1"/>
                </a:solidFill>
              </a:rPr>
              <a:t>Integrating</a:t>
            </a:r>
            <a:r>
              <a:rPr lang="it-IT" sz="2400" i="1" dirty="0">
                <a:solidFill>
                  <a:schemeClr val="accent1"/>
                </a:solidFill>
              </a:rPr>
              <a:t> </a:t>
            </a:r>
            <a:r>
              <a:rPr lang="it-IT" sz="2400" i="1" dirty="0" err="1">
                <a:solidFill>
                  <a:schemeClr val="accent1"/>
                </a:solidFill>
              </a:rPr>
              <a:t>Technological</a:t>
            </a:r>
            <a:r>
              <a:rPr lang="it-IT" sz="2400" i="1" dirty="0">
                <a:solidFill>
                  <a:schemeClr val="accent1"/>
                </a:solidFill>
              </a:rPr>
              <a:t>, Market and </a:t>
            </a:r>
            <a:r>
              <a:rPr lang="it-IT" sz="2400" i="1" dirty="0" err="1">
                <a:solidFill>
                  <a:schemeClr val="accent1"/>
                </a:solidFill>
              </a:rPr>
              <a:t>Organizational</a:t>
            </a:r>
            <a:r>
              <a:rPr lang="it-IT" sz="2400" i="1" dirty="0">
                <a:solidFill>
                  <a:schemeClr val="accent1"/>
                </a:solidFill>
              </a:rPr>
              <a:t> </a:t>
            </a:r>
            <a:r>
              <a:rPr lang="it-IT" sz="2400" i="1" dirty="0" err="1">
                <a:solidFill>
                  <a:schemeClr val="accent1"/>
                </a:solidFill>
              </a:rPr>
              <a:t>Cha</a:t>
            </a:r>
            <a:r>
              <a:rPr lang="it-IT" sz="2400" dirty="0" err="1">
                <a:solidFill>
                  <a:schemeClr val="accent1"/>
                </a:solidFill>
              </a:rPr>
              <a:t>nge</a:t>
            </a:r>
            <a:r>
              <a:rPr lang="it-IT" sz="2400" dirty="0">
                <a:solidFill>
                  <a:schemeClr val="accent1"/>
                </a:solidFill>
              </a:rPr>
              <a:t>, 4° </a:t>
            </a:r>
            <a:r>
              <a:rPr lang="it-IT" sz="2400" dirty="0" err="1">
                <a:solidFill>
                  <a:schemeClr val="accent1"/>
                </a:solidFill>
              </a:rPr>
              <a:t>edition</a:t>
            </a:r>
            <a:r>
              <a:rPr lang="it-IT" sz="2400" dirty="0">
                <a:solidFill>
                  <a:schemeClr val="accent1"/>
                </a:solidFill>
              </a:rPr>
              <a:t>, John </a:t>
            </a:r>
            <a:r>
              <a:rPr lang="it-IT" sz="2400" dirty="0" err="1">
                <a:solidFill>
                  <a:schemeClr val="accent1"/>
                </a:solidFill>
              </a:rPr>
              <a:t>Wiley&amp;Sons</a:t>
            </a:r>
            <a:endParaRPr lang="it-IT" sz="2400" dirty="0">
              <a:solidFill>
                <a:schemeClr val="accent1"/>
              </a:solidFill>
            </a:endParaRPr>
          </a:p>
        </p:txBody>
      </p:sp>
    </p:spTree>
    <p:extLst>
      <p:ext uri="{BB962C8B-B14F-4D97-AF65-F5344CB8AC3E}">
        <p14:creationId xmlns:p14="http://schemas.microsoft.com/office/powerpoint/2010/main" val="16911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Innovation</a:t>
            </a:r>
            <a:r>
              <a:rPr lang="it-IT" b="1" dirty="0">
                <a:solidFill>
                  <a:srgbClr val="FF0000"/>
                </a:solidFill>
              </a:rPr>
              <a:t> (3/5)</a:t>
            </a:r>
          </a:p>
        </p:txBody>
      </p:sp>
      <p:sp>
        <p:nvSpPr>
          <p:cNvPr id="3" name="Segnaposto contenuto 2"/>
          <p:cNvSpPr>
            <a:spLocks noGrp="1"/>
          </p:cNvSpPr>
          <p:nvPr>
            <p:ph idx="1"/>
          </p:nvPr>
        </p:nvSpPr>
        <p:spPr>
          <a:xfrm>
            <a:off x="838200" y="1393071"/>
            <a:ext cx="10515600" cy="662742"/>
          </a:xfrm>
        </p:spPr>
        <p:txBody>
          <a:bodyPr>
            <a:normAutofit/>
          </a:bodyPr>
          <a:lstStyle/>
          <a:p>
            <a:pPr marL="0" indent="0" algn="ctr">
              <a:buNone/>
            </a:pPr>
            <a:r>
              <a:rPr lang="it-IT" sz="3200" dirty="0" err="1"/>
              <a:t>What</a:t>
            </a:r>
            <a:r>
              <a:rPr lang="it-IT" sz="3200" dirty="0"/>
              <a:t> are the </a:t>
            </a:r>
            <a:r>
              <a:rPr lang="it-IT" sz="3200" dirty="0" err="1"/>
              <a:t>most</a:t>
            </a:r>
            <a:r>
              <a:rPr lang="it-IT" sz="3200" dirty="0"/>
              <a:t> innovative companies </a:t>
            </a:r>
            <a:r>
              <a:rPr lang="it-IT" sz="3200" dirty="0" err="1"/>
              <a:t>worldwide</a:t>
            </a:r>
            <a:r>
              <a:rPr lang="it-IT" sz="3200" dirty="0"/>
              <a:t>?</a:t>
            </a:r>
          </a:p>
        </p:txBody>
      </p:sp>
      <p:sp>
        <p:nvSpPr>
          <p:cNvPr id="5" name="Segnaposto numero diapositiva 4"/>
          <p:cNvSpPr>
            <a:spLocks noGrp="1"/>
          </p:cNvSpPr>
          <p:nvPr>
            <p:ph type="sldNum" sz="quarter" idx="12"/>
          </p:nvPr>
        </p:nvSpPr>
        <p:spPr/>
        <p:txBody>
          <a:bodyPr/>
          <a:lstStyle/>
          <a:p>
            <a:fld id="{8751B123-ECD0-4B58-8863-A186CF5279B8}" type="slidenum">
              <a:rPr lang="it-IT" smtClean="0"/>
              <a:t>35</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14" name="Segnaposto contenuto 2"/>
          <p:cNvSpPr txBox="1">
            <a:spLocks/>
          </p:cNvSpPr>
          <p:nvPr/>
        </p:nvSpPr>
        <p:spPr>
          <a:xfrm>
            <a:off x="1006594" y="2436426"/>
            <a:ext cx="3145682" cy="647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1. Apple</a:t>
            </a:r>
          </a:p>
        </p:txBody>
      </p:sp>
      <p:sp>
        <p:nvSpPr>
          <p:cNvPr id="15" name="Segnaposto contenuto 2"/>
          <p:cNvSpPr txBox="1">
            <a:spLocks/>
          </p:cNvSpPr>
          <p:nvPr/>
        </p:nvSpPr>
        <p:spPr>
          <a:xfrm>
            <a:off x="1006594" y="3140705"/>
            <a:ext cx="3145682" cy="647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2. Netflix</a:t>
            </a:r>
          </a:p>
        </p:txBody>
      </p:sp>
      <p:sp>
        <p:nvSpPr>
          <p:cNvPr id="16" name="Segnaposto contenuto 2"/>
          <p:cNvSpPr txBox="1">
            <a:spLocks/>
          </p:cNvSpPr>
          <p:nvPr/>
        </p:nvSpPr>
        <p:spPr>
          <a:xfrm>
            <a:off x="1006594" y="3882415"/>
            <a:ext cx="3145682" cy="647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3. Amazon</a:t>
            </a:r>
          </a:p>
        </p:txBody>
      </p:sp>
      <p:sp>
        <p:nvSpPr>
          <p:cNvPr id="17" name="Segnaposto contenuto 2"/>
          <p:cNvSpPr txBox="1">
            <a:spLocks/>
          </p:cNvSpPr>
          <p:nvPr/>
        </p:nvSpPr>
        <p:spPr>
          <a:xfrm>
            <a:off x="1006594" y="4739353"/>
            <a:ext cx="3145682" cy="647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9. </a:t>
            </a:r>
            <a:r>
              <a:rPr lang="it-IT" sz="3200" dirty="0" err="1"/>
              <a:t>Spotify</a:t>
            </a:r>
            <a:endParaRPr lang="it-IT" sz="3200" dirty="0"/>
          </a:p>
        </p:txBody>
      </p:sp>
      <p:sp>
        <p:nvSpPr>
          <p:cNvPr id="18" name="Segnaposto contenuto 2"/>
          <p:cNvSpPr txBox="1">
            <a:spLocks/>
          </p:cNvSpPr>
          <p:nvPr/>
        </p:nvSpPr>
        <p:spPr>
          <a:xfrm>
            <a:off x="1007721" y="5596291"/>
            <a:ext cx="3145682" cy="64733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11. Marvel </a:t>
            </a:r>
            <a:r>
              <a:rPr lang="it-IT" sz="3200" dirty="0" err="1"/>
              <a:t>Studios</a:t>
            </a:r>
            <a:endParaRPr lang="it-IT" sz="3200" dirty="0"/>
          </a:p>
        </p:txBody>
      </p:sp>
      <p:sp>
        <p:nvSpPr>
          <p:cNvPr id="21" name="Segnaposto contenuto 2"/>
          <p:cNvSpPr txBox="1">
            <a:spLocks/>
          </p:cNvSpPr>
          <p:nvPr/>
        </p:nvSpPr>
        <p:spPr>
          <a:xfrm>
            <a:off x="1006594" y="6121858"/>
            <a:ext cx="10515600" cy="662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it-IT" sz="3200" dirty="0"/>
          </a:p>
        </p:txBody>
      </p:sp>
      <p:sp>
        <p:nvSpPr>
          <p:cNvPr id="23" name="Rettangolo 22"/>
          <p:cNvSpPr/>
          <p:nvPr/>
        </p:nvSpPr>
        <p:spPr>
          <a:xfrm>
            <a:off x="3216393" y="2923945"/>
            <a:ext cx="4721902" cy="24883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4000" dirty="0" err="1"/>
              <a:t>Not</a:t>
            </a:r>
            <a:r>
              <a:rPr lang="it-IT" sz="4000" dirty="0"/>
              <a:t> </a:t>
            </a:r>
            <a:r>
              <a:rPr lang="it-IT" sz="4000" dirty="0" err="1"/>
              <a:t>only</a:t>
            </a:r>
            <a:r>
              <a:rPr lang="it-IT" sz="4000" dirty="0"/>
              <a:t> </a:t>
            </a:r>
            <a:r>
              <a:rPr lang="it-IT" sz="4000" dirty="0" err="1"/>
              <a:t>technology</a:t>
            </a:r>
            <a:r>
              <a:rPr lang="it-IT" sz="4000" dirty="0"/>
              <a:t>….</a:t>
            </a:r>
          </a:p>
          <a:p>
            <a:pPr algn="ctr"/>
            <a:r>
              <a:rPr lang="it-IT" sz="4000" dirty="0" err="1"/>
              <a:t>But</a:t>
            </a:r>
            <a:r>
              <a:rPr lang="it-IT" sz="4000" dirty="0"/>
              <a:t> </a:t>
            </a:r>
            <a:r>
              <a:rPr lang="it-IT" sz="4000" dirty="0" err="1"/>
              <a:t>successfull</a:t>
            </a:r>
            <a:r>
              <a:rPr lang="it-IT" sz="4000" dirty="0"/>
              <a:t> </a:t>
            </a:r>
            <a:r>
              <a:rPr lang="it-IT" sz="4000" dirty="0" err="1"/>
              <a:t>ideas</a:t>
            </a:r>
            <a:endParaRPr lang="it-IT" sz="4000" dirty="0"/>
          </a:p>
        </p:txBody>
      </p:sp>
      <p:sp>
        <p:nvSpPr>
          <p:cNvPr id="24" name="Segnaposto contenuto 2"/>
          <p:cNvSpPr txBox="1">
            <a:spLocks/>
          </p:cNvSpPr>
          <p:nvPr/>
        </p:nvSpPr>
        <p:spPr>
          <a:xfrm>
            <a:off x="8285578" y="2227174"/>
            <a:ext cx="3145682" cy="647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12. Instagram</a:t>
            </a:r>
          </a:p>
        </p:txBody>
      </p:sp>
      <p:sp>
        <p:nvSpPr>
          <p:cNvPr id="26" name="Segnaposto contenuto 2"/>
          <p:cNvSpPr txBox="1">
            <a:spLocks/>
          </p:cNvSpPr>
          <p:nvPr/>
        </p:nvSpPr>
        <p:spPr>
          <a:xfrm>
            <a:off x="8575253" y="3347216"/>
            <a:ext cx="3145682" cy="647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21. Novartis</a:t>
            </a:r>
          </a:p>
        </p:txBody>
      </p:sp>
      <p:sp>
        <p:nvSpPr>
          <p:cNvPr id="27" name="Segnaposto contenuto 2"/>
          <p:cNvSpPr txBox="1">
            <a:spLocks/>
          </p:cNvSpPr>
          <p:nvPr/>
        </p:nvSpPr>
        <p:spPr>
          <a:xfrm>
            <a:off x="8935442" y="4168129"/>
            <a:ext cx="3478651" cy="601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36. </a:t>
            </a:r>
            <a:r>
              <a:rPr lang="it-IT" sz="3200" dirty="0" err="1"/>
              <a:t>Sephora</a:t>
            </a:r>
            <a:endParaRPr lang="it-IT" sz="3200" dirty="0"/>
          </a:p>
        </p:txBody>
      </p:sp>
      <p:sp>
        <p:nvSpPr>
          <p:cNvPr id="28" name="Segnaposto contenuto 2"/>
          <p:cNvSpPr txBox="1">
            <a:spLocks/>
          </p:cNvSpPr>
          <p:nvPr/>
        </p:nvSpPr>
        <p:spPr>
          <a:xfrm>
            <a:off x="8681557" y="5285952"/>
            <a:ext cx="3145682" cy="647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41. Pinterest</a:t>
            </a:r>
          </a:p>
        </p:txBody>
      </p:sp>
      <p:sp>
        <p:nvSpPr>
          <p:cNvPr id="6" name="Rettangolo 5">
            <a:extLst>
              <a:ext uri="{FF2B5EF4-FFF2-40B4-BE49-F238E27FC236}">
                <a16:creationId xmlns:a16="http://schemas.microsoft.com/office/drawing/2014/main" id="{7A0187A9-EFD2-476C-81E9-4C8A6213CC19}"/>
              </a:ext>
            </a:extLst>
          </p:cNvPr>
          <p:cNvSpPr/>
          <p:nvPr/>
        </p:nvSpPr>
        <p:spPr>
          <a:xfrm>
            <a:off x="3369480" y="6122860"/>
            <a:ext cx="6096000" cy="646331"/>
          </a:xfrm>
          <a:prstGeom prst="rect">
            <a:avLst/>
          </a:prstGeom>
        </p:spPr>
        <p:txBody>
          <a:bodyPr>
            <a:spAutoFit/>
          </a:bodyPr>
          <a:lstStyle/>
          <a:p>
            <a:r>
              <a:rPr lang="it-IT" dirty="0"/>
              <a:t>https://www.fastcompany.com/most-innovative-companies/2018</a:t>
            </a:r>
          </a:p>
        </p:txBody>
      </p:sp>
    </p:spTree>
    <p:extLst>
      <p:ext uri="{BB962C8B-B14F-4D97-AF65-F5344CB8AC3E}">
        <p14:creationId xmlns:p14="http://schemas.microsoft.com/office/powerpoint/2010/main" val="13537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p:bldP spid="16" grpId="0"/>
      <p:bldP spid="17" grpId="0"/>
      <p:bldP spid="18" grpId="0"/>
      <p:bldP spid="23" grpId="0" animBg="1"/>
      <p:bldP spid="24" grpId="0"/>
      <p:bldP spid="26" grpId="0"/>
      <p:bldP spid="27"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Innovation</a:t>
            </a:r>
            <a:r>
              <a:rPr lang="it-IT" b="1" dirty="0">
                <a:solidFill>
                  <a:srgbClr val="FF0000"/>
                </a:solidFill>
              </a:rPr>
              <a:t> (4/5)</a:t>
            </a:r>
          </a:p>
        </p:txBody>
      </p:sp>
      <p:sp>
        <p:nvSpPr>
          <p:cNvPr id="5" name="Segnaposto numero diapositiva 4"/>
          <p:cNvSpPr>
            <a:spLocks noGrp="1"/>
          </p:cNvSpPr>
          <p:nvPr>
            <p:ph type="sldNum" sz="quarter" idx="12"/>
          </p:nvPr>
        </p:nvSpPr>
        <p:spPr/>
        <p:txBody>
          <a:bodyPr/>
          <a:lstStyle/>
          <a:p>
            <a:fld id="{8751B123-ECD0-4B58-8863-A186CF5279B8}" type="slidenum">
              <a:rPr lang="it-IT" smtClean="0"/>
              <a:t>36</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42" y="1599485"/>
            <a:ext cx="4276659" cy="4276659"/>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3641" y="1143473"/>
            <a:ext cx="4939259" cy="4939259"/>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0490" y="2749483"/>
            <a:ext cx="2143125" cy="2143125"/>
          </a:xfrm>
          <a:prstGeom prst="rect">
            <a:avLst/>
          </a:prstGeom>
        </p:spPr>
      </p:pic>
    </p:spTree>
    <p:extLst>
      <p:ext uri="{BB962C8B-B14F-4D97-AF65-F5344CB8AC3E}">
        <p14:creationId xmlns:p14="http://schemas.microsoft.com/office/powerpoint/2010/main" val="1728242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Innovation</a:t>
            </a:r>
            <a:r>
              <a:rPr lang="it-IT" b="1" dirty="0">
                <a:solidFill>
                  <a:srgbClr val="FF0000"/>
                </a:solidFill>
              </a:rPr>
              <a:t> (5/5)</a:t>
            </a:r>
          </a:p>
        </p:txBody>
      </p:sp>
      <p:sp>
        <p:nvSpPr>
          <p:cNvPr id="5" name="Segnaposto numero diapositiva 4"/>
          <p:cNvSpPr>
            <a:spLocks noGrp="1"/>
          </p:cNvSpPr>
          <p:nvPr>
            <p:ph type="sldNum" sz="quarter" idx="12"/>
          </p:nvPr>
        </p:nvSpPr>
        <p:spPr/>
        <p:txBody>
          <a:bodyPr/>
          <a:lstStyle/>
          <a:p>
            <a:fld id="{8751B123-ECD0-4B58-8863-A186CF5279B8}" type="slidenum">
              <a:rPr lang="it-IT" smtClean="0"/>
              <a:t>37</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482" y="1690688"/>
            <a:ext cx="3481196" cy="3555869"/>
          </a:xfrm>
          <a:prstGeom prst="rect">
            <a:avLst/>
          </a:prstGeom>
        </p:spPr>
      </p:pic>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678" y="3528582"/>
            <a:ext cx="3245677" cy="3245677"/>
          </a:xfrm>
          <a:prstGeom prst="rect">
            <a:avLst/>
          </a:prstGeom>
        </p:spPr>
      </p:pic>
      <p:pic>
        <p:nvPicPr>
          <p:cNvPr id="14" name="Immagin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2707" y="683323"/>
            <a:ext cx="4759497" cy="3169387"/>
          </a:xfrm>
          <a:prstGeom prst="rect">
            <a:avLst/>
          </a:prstGeom>
        </p:spPr>
      </p:pic>
      <p:pic>
        <p:nvPicPr>
          <p:cNvPr id="15" name="Immagin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1277" y="3698566"/>
            <a:ext cx="4306448" cy="1614918"/>
          </a:xfrm>
          <a:prstGeom prst="rect">
            <a:avLst/>
          </a:prstGeom>
        </p:spPr>
      </p:pic>
    </p:spTree>
    <p:extLst>
      <p:ext uri="{BB962C8B-B14F-4D97-AF65-F5344CB8AC3E}">
        <p14:creationId xmlns:p14="http://schemas.microsoft.com/office/powerpoint/2010/main" val="74527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FF0000"/>
                </a:solidFill>
              </a:rPr>
              <a:t>Risk</a:t>
            </a:r>
            <a:endParaRPr lang="it-IT" b="1" dirty="0">
              <a:solidFill>
                <a:srgbClr val="FF0000"/>
              </a:solidFill>
            </a:endParaRPr>
          </a:p>
        </p:txBody>
      </p:sp>
      <p:sp>
        <p:nvSpPr>
          <p:cNvPr id="3" name="Segnaposto contenuto 2"/>
          <p:cNvSpPr>
            <a:spLocks noGrp="1"/>
          </p:cNvSpPr>
          <p:nvPr>
            <p:ph idx="1"/>
          </p:nvPr>
        </p:nvSpPr>
        <p:spPr>
          <a:xfrm>
            <a:off x="838200" y="1348100"/>
            <a:ext cx="10515600" cy="707713"/>
          </a:xfrm>
        </p:spPr>
        <p:txBody>
          <a:bodyPr>
            <a:normAutofit/>
          </a:bodyPr>
          <a:lstStyle/>
          <a:p>
            <a:pPr marL="0" indent="0" algn="ctr">
              <a:buNone/>
            </a:pPr>
            <a:r>
              <a:rPr lang="it-IT" sz="3200" b="1" dirty="0" err="1"/>
              <a:t>Without</a:t>
            </a:r>
            <a:r>
              <a:rPr lang="it-IT" sz="3200" b="1" dirty="0"/>
              <a:t> </a:t>
            </a:r>
            <a:r>
              <a:rPr lang="it-IT" sz="3200" b="1" dirty="0" err="1"/>
              <a:t>risk</a:t>
            </a:r>
            <a:r>
              <a:rPr lang="it-IT" sz="3200" b="1" dirty="0"/>
              <a:t>, </a:t>
            </a:r>
            <a:r>
              <a:rPr lang="it-IT" sz="3200" b="1" dirty="0" err="1"/>
              <a:t>we</a:t>
            </a:r>
            <a:r>
              <a:rPr lang="it-IT" sz="3200" b="1" dirty="0"/>
              <a:t> do </a:t>
            </a:r>
            <a:r>
              <a:rPr lang="it-IT" sz="3200" b="1" dirty="0" err="1"/>
              <a:t>not</a:t>
            </a:r>
            <a:r>
              <a:rPr lang="it-IT" sz="3200" b="1" dirty="0"/>
              <a:t> </a:t>
            </a:r>
            <a:r>
              <a:rPr lang="it-IT" sz="3200" b="1" dirty="0" err="1"/>
              <a:t>have</a:t>
            </a:r>
            <a:r>
              <a:rPr lang="it-IT" sz="3200" b="1" dirty="0"/>
              <a:t> companies: </a:t>
            </a:r>
          </a:p>
        </p:txBody>
      </p:sp>
      <p:sp>
        <p:nvSpPr>
          <p:cNvPr id="5" name="Segnaposto numero diapositiva 4"/>
          <p:cNvSpPr>
            <a:spLocks noGrp="1"/>
          </p:cNvSpPr>
          <p:nvPr>
            <p:ph type="sldNum" sz="quarter" idx="12"/>
          </p:nvPr>
        </p:nvSpPr>
        <p:spPr/>
        <p:txBody>
          <a:bodyPr/>
          <a:lstStyle/>
          <a:p>
            <a:fld id="{8751B123-ECD0-4B58-8863-A186CF5279B8}" type="slidenum">
              <a:rPr lang="it-IT" smtClean="0"/>
              <a:t>38</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6" name="Segnaposto contenuto 2"/>
          <p:cNvSpPr txBox="1">
            <a:spLocks/>
          </p:cNvSpPr>
          <p:nvPr/>
        </p:nvSpPr>
        <p:spPr>
          <a:xfrm>
            <a:off x="435964" y="2102020"/>
            <a:ext cx="10515600" cy="707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err="1"/>
              <a:t>Risk</a:t>
            </a:r>
            <a:r>
              <a:rPr lang="it-IT" sz="3200" dirty="0"/>
              <a:t> </a:t>
            </a:r>
            <a:r>
              <a:rPr lang="it-IT" sz="3200" dirty="0" err="1"/>
              <a:t>is</a:t>
            </a:r>
            <a:r>
              <a:rPr lang="it-IT" sz="3200" dirty="0"/>
              <a:t> </a:t>
            </a:r>
            <a:r>
              <a:rPr lang="it-IT" sz="3200" dirty="0" err="1"/>
              <a:t>always</a:t>
            </a:r>
            <a:r>
              <a:rPr lang="it-IT" sz="3200" dirty="0"/>
              <a:t> </a:t>
            </a:r>
            <a:r>
              <a:rPr lang="it-IT" sz="3200" dirty="0" err="1"/>
              <a:t>present</a:t>
            </a:r>
            <a:endParaRPr lang="it-IT" sz="3200" dirty="0"/>
          </a:p>
        </p:txBody>
      </p:sp>
      <p:sp>
        <p:nvSpPr>
          <p:cNvPr id="7" name="Segnaposto contenuto 2"/>
          <p:cNvSpPr txBox="1">
            <a:spLocks/>
          </p:cNvSpPr>
          <p:nvPr/>
        </p:nvSpPr>
        <p:spPr>
          <a:xfrm>
            <a:off x="435964" y="2866588"/>
            <a:ext cx="10917836" cy="7676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err="1"/>
              <a:t>Risk</a:t>
            </a:r>
            <a:r>
              <a:rPr lang="it-IT" sz="3200" dirty="0"/>
              <a:t> </a:t>
            </a:r>
            <a:r>
              <a:rPr lang="it-IT" sz="3200" dirty="0" err="1"/>
              <a:t>means</a:t>
            </a:r>
            <a:r>
              <a:rPr lang="it-IT" sz="3200" dirty="0"/>
              <a:t> </a:t>
            </a:r>
            <a:r>
              <a:rPr lang="it-IT" sz="3200" dirty="0" err="1"/>
              <a:t>that</a:t>
            </a:r>
            <a:r>
              <a:rPr lang="it-IT" sz="3200" dirty="0"/>
              <a:t> company </a:t>
            </a:r>
            <a:r>
              <a:rPr lang="it-IT" sz="3200" dirty="0" err="1"/>
              <a:t>does</a:t>
            </a:r>
            <a:r>
              <a:rPr lang="it-IT" sz="3200" dirty="0"/>
              <a:t> </a:t>
            </a:r>
            <a:r>
              <a:rPr lang="it-IT" sz="3200" dirty="0" err="1"/>
              <a:t>not</a:t>
            </a:r>
            <a:r>
              <a:rPr lang="it-IT" sz="3200" dirty="0"/>
              <a:t> </a:t>
            </a:r>
            <a:r>
              <a:rPr lang="it-IT" sz="3200" dirty="0" err="1"/>
              <a:t>have</a:t>
            </a:r>
            <a:r>
              <a:rPr lang="it-IT" sz="3200" dirty="0"/>
              <a:t> </a:t>
            </a:r>
            <a:r>
              <a:rPr lang="it-IT" sz="3200" dirty="0" err="1"/>
              <a:t>any</a:t>
            </a:r>
            <a:r>
              <a:rPr lang="it-IT" sz="3200" dirty="0"/>
              <a:t> </a:t>
            </a:r>
            <a:r>
              <a:rPr lang="it-IT" sz="3200" dirty="0" err="1"/>
              <a:t>certanty</a:t>
            </a:r>
            <a:r>
              <a:rPr lang="it-IT" sz="3200" dirty="0"/>
              <a:t> </a:t>
            </a:r>
            <a:r>
              <a:rPr lang="it-IT" sz="3200" dirty="0" err="1"/>
              <a:t>about</a:t>
            </a:r>
            <a:r>
              <a:rPr lang="it-IT" sz="3200" dirty="0"/>
              <a:t> </a:t>
            </a:r>
            <a:r>
              <a:rPr lang="it-IT" sz="3200" dirty="0" err="1"/>
              <a:t>decision</a:t>
            </a:r>
            <a:r>
              <a:rPr lang="it-IT" sz="3200" dirty="0"/>
              <a:t> </a:t>
            </a:r>
            <a:r>
              <a:rPr lang="it-IT" sz="3200" dirty="0" err="1"/>
              <a:t>taken</a:t>
            </a:r>
            <a:endParaRPr lang="it-IT" sz="3200" dirty="0"/>
          </a:p>
        </p:txBody>
      </p:sp>
      <p:sp>
        <p:nvSpPr>
          <p:cNvPr id="8" name="Segnaposto contenuto 2"/>
          <p:cNvSpPr txBox="1">
            <a:spLocks/>
          </p:cNvSpPr>
          <p:nvPr/>
        </p:nvSpPr>
        <p:spPr>
          <a:xfrm>
            <a:off x="435964" y="3655306"/>
            <a:ext cx="10917836" cy="767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dirty="0"/>
              <a:t>Future </a:t>
            </a:r>
            <a:r>
              <a:rPr lang="it-IT" sz="3200" dirty="0" err="1"/>
              <a:t>results</a:t>
            </a:r>
            <a:r>
              <a:rPr lang="it-IT" sz="3200" dirty="0"/>
              <a:t> of </a:t>
            </a:r>
            <a:r>
              <a:rPr lang="it-IT" sz="3200" dirty="0" err="1"/>
              <a:t>current</a:t>
            </a:r>
            <a:r>
              <a:rPr lang="it-IT" sz="3200" dirty="0"/>
              <a:t> </a:t>
            </a:r>
            <a:r>
              <a:rPr lang="it-IT" sz="3200" dirty="0" err="1"/>
              <a:t>decisions</a:t>
            </a:r>
            <a:r>
              <a:rPr lang="it-IT" sz="3200" dirty="0"/>
              <a:t> </a:t>
            </a:r>
            <a:r>
              <a:rPr lang="it-IT" sz="3200" dirty="0" err="1"/>
              <a:t>could</a:t>
            </a:r>
            <a:r>
              <a:rPr lang="it-IT" sz="3200" dirty="0"/>
              <a:t> </a:t>
            </a:r>
            <a:r>
              <a:rPr lang="it-IT" sz="3200" dirty="0" err="1"/>
              <a:t>not</a:t>
            </a:r>
            <a:r>
              <a:rPr lang="it-IT" sz="3200" dirty="0"/>
              <a:t> be </a:t>
            </a:r>
            <a:r>
              <a:rPr lang="it-IT" sz="3200" dirty="0" err="1"/>
              <a:t>predicted</a:t>
            </a:r>
            <a:endParaRPr lang="it-IT" sz="3200" dirty="0"/>
          </a:p>
        </p:txBody>
      </p:sp>
      <p:sp>
        <p:nvSpPr>
          <p:cNvPr id="9" name="Segnaposto contenuto 2"/>
          <p:cNvSpPr txBox="1">
            <a:spLocks/>
          </p:cNvSpPr>
          <p:nvPr/>
        </p:nvSpPr>
        <p:spPr>
          <a:xfrm>
            <a:off x="622092" y="4735073"/>
            <a:ext cx="10917836" cy="1113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b="1" dirty="0" err="1"/>
              <a:t>Risk</a:t>
            </a:r>
            <a:r>
              <a:rPr lang="it-IT" sz="3200" b="1" dirty="0"/>
              <a:t> must be </a:t>
            </a:r>
            <a:r>
              <a:rPr lang="it-IT" sz="3200" b="1" dirty="0" err="1"/>
              <a:t>managed</a:t>
            </a:r>
            <a:r>
              <a:rPr lang="it-IT" sz="3200" b="1" dirty="0"/>
              <a:t> by the company by </a:t>
            </a:r>
            <a:r>
              <a:rPr lang="it-IT" sz="3200" b="1" dirty="0" err="1"/>
              <a:t>finding</a:t>
            </a:r>
            <a:r>
              <a:rPr lang="it-IT" sz="3200" b="1" dirty="0"/>
              <a:t> </a:t>
            </a:r>
            <a:r>
              <a:rPr lang="it-IT" sz="3200" b="1" dirty="0" err="1"/>
              <a:t>trade</a:t>
            </a:r>
            <a:r>
              <a:rPr lang="it-IT" sz="3200" b="1" dirty="0"/>
              <a:t> off </a:t>
            </a:r>
            <a:r>
              <a:rPr lang="it-IT" sz="3200" b="1" dirty="0" err="1"/>
              <a:t>between</a:t>
            </a:r>
            <a:r>
              <a:rPr lang="it-IT" sz="3200" b="1" dirty="0"/>
              <a:t> </a:t>
            </a:r>
            <a:r>
              <a:rPr lang="it-IT" sz="3200" b="1" dirty="0" err="1"/>
              <a:t>riskiness</a:t>
            </a:r>
            <a:r>
              <a:rPr lang="it-IT" sz="3200" b="1" dirty="0"/>
              <a:t> and </a:t>
            </a:r>
            <a:r>
              <a:rPr lang="it-IT" sz="3200" b="1" dirty="0" err="1"/>
              <a:t>profitability</a:t>
            </a:r>
            <a:endParaRPr lang="it-IT" sz="3200" b="1" dirty="0"/>
          </a:p>
          <a:p>
            <a:pPr marL="0" indent="0">
              <a:buFont typeface="Arial" panose="020B0604020202020204" pitchFamily="34" charset="0"/>
              <a:buNone/>
            </a:pPr>
            <a:endParaRPr lang="it-IT" sz="3200" dirty="0"/>
          </a:p>
        </p:txBody>
      </p:sp>
    </p:spTree>
    <p:extLst>
      <p:ext uri="{BB962C8B-B14F-4D97-AF65-F5344CB8AC3E}">
        <p14:creationId xmlns:p14="http://schemas.microsoft.com/office/powerpoint/2010/main" val="22574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741" y="227385"/>
            <a:ext cx="10752786" cy="1325563"/>
          </a:xfrm>
        </p:spPr>
        <p:txBody>
          <a:bodyPr/>
          <a:lstStyle/>
          <a:p>
            <a:r>
              <a:rPr lang="it-IT" b="1" dirty="0">
                <a:solidFill>
                  <a:srgbClr val="FF0000"/>
                </a:solidFill>
              </a:rPr>
              <a:t>Course </a:t>
            </a:r>
            <a:r>
              <a:rPr lang="it-IT" b="1" dirty="0" err="1">
                <a:solidFill>
                  <a:srgbClr val="FF0000"/>
                </a:solidFill>
              </a:rPr>
              <a:t>structure</a:t>
            </a:r>
            <a:r>
              <a:rPr lang="it-IT" b="1" dirty="0">
                <a:solidFill>
                  <a:srgbClr val="FF0000"/>
                </a:solidFill>
              </a:rPr>
              <a:t>: </a:t>
            </a:r>
            <a:r>
              <a:rPr lang="it-IT" b="1" dirty="0" err="1">
                <a:solidFill>
                  <a:srgbClr val="FF0000"/>
                </a:solidFill>
              </a:rPr>
              <a:t>philosophy</a:t>
            </a:r>
            <a:r>
              <a:rPr lang="it-IT" b="1" dirty="0">
                <a:solidFill>
                  <a:srgbClr val="FF0000"/>
                </a:solidFill>
              </a:rPr>
              <a:t> of </a:t>
            </a:r>
            <a:r>
              <a:rPr lang="it-IT" b="1" dirty="0" err="1">
                <a:solidFill>
                  <a:srgbClr val="FF0000"/>
                </a:solidFill>
              </a:rPr>
              <a:t>teaching</a:t>
            </a:r>
            <a:endParaRPr lang="it-IT" b="1" dirty="0">
              <a:solidFill>
                <a:srgbClr val="FF0000"/>
              </a:solidFill>
            </a:endParaRPr>
          </a:p>
        </p:txBody>
      </p:sp>
      <p:sp>
        <p:nvSpPr>
          <p:cNvPr id="3" name="Segnaposto contenuto 2"/>
          <p:cNvSpPr>
            <a:spLocks noGrp="1"/>
          </p:cNvSpPr>
          <p:nvPr>
            <p:ph idx="1"/>
          </p:nvPr>
        </p:nvSpPr>
        <p:spPr/>
        <p:txBody>
          <a:bodyPr>
            <a:normAutofit/>
          </a:bodyPr>
          <a:lstStyle/>
          <a:p>
            <a:pPr marL="0" indent="0">
              <a:buNone/>
            </a:pPr>
            <a:r>
              <a:rPr lang="it-IT" b="1" dirty="0" err="1"/>
              <a:t>What</a:t>
            </a:r>
            <a:r>
              <a:rPr lang="it-IT" b="1" dirty="0"/>
              <a:t> </a:t>
            </a:r>
            <a:r>
              <a:rPr lang="it-IT" b="1" dirty="0" err="1"/>
              <a:t>we</a:t>
            </a:r>
            <a:r>
              <a:rPr lang="it-IT" b="1" dirty="0"/>
              <a:t> are </a:t>
            </a:r>
            <a:r>
              <a:rPr lang="it-IT" b="1" dirty="0" err="1"/>
              <a:t>going</a:t>
            </a:r>
            <a:r>
              <a:rPr lang="it-IT" b="1" dirty="0"/>
              <a:t> to do</a:t>
            </a:r>
            <a:r>
              <a:rPr lang="it-IT" dirty="0"/>
              <a:t>:</a:t>
            </a:r>
          </a:p>
          <a:p>
            <a:r>
              <a:rPr lang="it-IT" dirty="0" err="1"/>
              <a:t>Frontal</a:t>
            </a:r>
            <a:r>
              <a:rPr lang="it-IT" dirty="0"/>
              <a:t> </a:t>
            </a:r>
            <a:r>
              <a:rPr lang="it-IT" dirty="0" err="1"/>
              <a:t>lessons</a:t>
            </a:r>
            <a:endParaRPr lang="it-IT" dirty="0"/>
          </a:p>
          <a:p>
            <a:r>
              <a:rPr lang="it-IT" dirty="0" err="1"/>
              <a:t>Exercise</a:t>
            </a:r>
            <a:r>
              <a:rPr lang="it-IT" dirty="0"/>
              <a:t> (</a:t>
            </a:r>
            <a:r>
              <a:rPr lang="it-IT" dirty="0" err="1"/>
              <a:t>together</a:t>
            </a:r>
            <a:r>
              <a:rPr lang="it-IT" dirty="0"/>
              <a:t> and alone)</a:t>
            </a:r>
          </a:p>
          <a:p>
            <a:r>
              <a:rPr lang="it-IT" dirty="0"/>
              <a:t>Assignment and students presentation</a:t>
            </a:r>
          </a:p>
          <a:p>
            <a:pPr marL="0" indent="0">
              <a:buNone/>
            </a:pPr>
            <a:r>
              <a:rPr lang="it-IT" b="1" dirty="0" err="1"/>
              <a:t>Material</a:t>
            </a:r>
            <a:r>
              <a:rPr lang="it-IT" dirty="0"/>
              <a:t>:</a:t>
            </a:r>
          </a:p>
          <a:p>
            <a:r>
              <a:rPr lang="it-IT" dirty="0" err="1"/>
              <a:t>Slides</a:t>
            </a:r>
            <a:endParaRPr lang="it-IT" dirty="0"/>
          </a:p>
          <a:p>
            <a:r>
              <a:rPr lang="it-IT" dirty="0" err="1"/>
              <a:t>Additional</a:t>
            </a:r>
            <a:r>
              <a:rPr lang="it-IT" dirty="0"/>
              <a:t> </a:t>
            </a:r>
            <a:r>
              <a:rPr lang="it-IT" dirty="0" err="1"/>
              <a:t>material</a:t>
            </a:r>
            <a:r>
              <a:rPr lang="it-IT" dirty="0"/>
              <a:t> </a:t>
            </a:r>
            <a:r>
              <a:rPr lang="it-IT" dirty="0" err="1"/>
              <a:t>provided</a:t>
            </a:r>
            <a:r>
              <a:rPr lang="it-IT" dirty="0"/>
              <a:t> by the </a:t>
            </a:r>
            <a:r>
              <a:rPr lang="it-IT" dirty="0" err="1"/>
              <a:t>teacher</a:t>
            </a:r>
            <a:endParaRPr lang="it-IT" dirty="0"/>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4</a:t>
            </a:fld>
            <a:endParaRPr lang="it-IT"/>
          </a:p>
        </p:txBody>
      </p:sp>
    </p:spTree>
    <p:extLst>
      <p:ext uri="{BB962C8B-B14F-4D97-AF65-F5344CB8AC3E}">
        <p14:creationId xmlns:p14="http://schemas.microsoft.com/office/powerpoint/2010/main" val="218523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8574" y="350031"/>
            <a:ext cx="10515600" cy="1325563"/>
          </a:xfrm>
        </p:spPr>
        <p:txBody>
          <a:bodyPr/>
          <a:lstStyle/>
          <a:p>
            <a:r>
              <a:rPr lang="it-IT" b="1" dirty="0">
                <a:solidFill>
                  <a:srgbClr val="FF0000"/>
                </a:solidFill>
              </a:rPr>
              <a:t>Course </a:t>
            </a:r>
            <a:r>
              <a:rPr lang="it-IT" b="1" dirty="0" err="1">
                <a:solidFill>
                  <a:srgbClr val="FF0000"/>
                </a:solidFill>
              </a:rPr>
              <a:t>structure</a:t>
            </a:r>
            <a:r>
              <a:rPr lang="it-IT" b="1" dirty="0">
                <a:solidFill>
                  <a:srgbClr val="FF0000"/>
                </a:solidFill>
              </a:rPr>
              <a:t>: </a:t>
            </a:r>
            <a:r>
              <a:rPr lang="it-IT" b="1" dirty="0" err="1">
                <a:solidFill>
                  <a:srgbClr val="FF0000"/>
                </a:solidFill>
              </a:rPr>
              <a:t>final</a:t>
            </a:r>
            <a:r>
              <a:rPr lang="it-IT" b="1" dirty="0">
                <a:solidFill>
                  <a:srgbClr val="FF0000"/>
                </a:solidFill>
              </a:rPr>
              <a:t> </a:t>
            </a:r>
            <a:r>
              <a:rPr lang="it-IT" b="1" dirty="0" err="1">
                <a:solidFill>
                  <a:srgbClr val="FF0000"/>
                </a:solidFill>
              </a:rPr>
              <a:t>mark</a:t>
            </a:r>
            <a:r>
              <a:rPr lang="it-IT" b="1" dirty="0">
                <a:solidFill>
                  <a:srgbClr val="FF0000"/>
                </a:solidFill>
              </a:rPr>
              <a:t> (</a:t>
            </a:r>
            <a:r>
              <a:rPr lang="it-IT" b="1" u="sng" dirty="0" err="1">
                <a:solidFill>
                  <a:srgbClr val="FF0000"/>
                </a:solidFill>
              </a:rPr>
              <a:t>whole</a:t>
            </a:r>
            <a:r>
              <a:rPr lang="it-IT" b="1" u="sng" dirty="0">
                <a:solidFill>
                  <a:srgbClr val="FF0000"/>
                </a:solidFill>
              </a:rPr>
              <a:t> </a:t>
            </a:r>
            <a:r>
              <a:rPr lang="it-IT" b="1" u="sng" dirty="0" err="1">
                <a:solidFill>
                  <a:srgbClr val="FF0000"/>
                </a:solidFill>
              </a:rPr>
              <a:t>course</a:t>
            </a:r>
            <a:r>
              <a:rPr lang="it-IT" b="1" dirty="0">
                <a:solidFill>
                  <a:srgbClr val="FF0000"/>
                </a:solidFill>
              </a:rPr>
              <a:t>)</a:t>
            </a:r>
          </a:p>
        </p:txBody>
      </p:sp>
      <p:sp>
        <p:nvSpPr>
          <p:cNvPr id="3" name="Segnaposto contenuto 2"/>
          <p:cNvSpPr>
            <a:spLocks noGrp="1"/>
          </p:cNvSpPr>
          <p:nvPr>
            <p:ph idx="1"/>
          </p:nvPr>
        </p:nvSpPr>
        <p:spPr/>
        <p:txBody>
          <a:bodyPr>
            <a:normAutofit/>
          </a:bodyPr>
          <a:lstStyle/>
          <a:p>
            <a:pPr marL="0" indent="0">
              <a:buNone/>
            </a:pPr>
            <a:r>
              <a:rPr lang="it-IT" b="1" dirty="0" err="1"/>
              <a:t>Final</a:t>
            </a:r>
            <a:r>
              <a:rPr lang="it-IT" b="1" dirty="0"/>
              <a:t> </a:t>
            </a:r>
            <a:r>
              <a:rPr lang="it-IT" b="1" dirty="0" err="1"/>
              <a:t>mark</a:t>
            </a:r>
            <a:r>
              <a:rPr lang="it-IT" b="1" dirty="0"/>
              <a:t> </a:t>
            </a:r>
            <a:r>
              <a:rPr lang="it-IT" b="1" dirty="0" err="1"/>
              <a:t>is</a:t>
            </a:r>
            <a:r>
              <a:rPr lang="it-IT" b="1" dirty="0"/>
              <a:t> </a:t>
            </a:r>
            <a:r>
              <a:rPr lang="it-IT" b="1" dirty="0" err="1"/>
              <a:t>composed</a:t>
            </a:r>
            <a:r>
              <a:rPr lang="it-IT" b="1" dirty="0"/>
              <a:t> by</a:t>
            </a:r>
            <a:endParaRPr lang="it-IT" dirty="0"/>
          </a:p>
          <a:p>
            <a:r>
              <a:rPr lang="it-IT" dirty="0" err="1"/>
              <a:t>Written</a:t>
            </a:r>
            <a:r>
              <a:rPr lang="it-IT" dirty="0"/>
              <a:t> test: management and </a:t>
            </a:r>
            <a:r>
              <a:rPr lang="it-IT" dirty="0" err="1"/>
              <a:t>financial</a:t>
            </a:r>
            <a:r>
              <a:rPr lang="it-IT" dirty="0"/>
              <a:t> </a:t>
            </a:r>
            <a:r>
              <a:rPr lang="it-IT" dirty="0" err="1"/>
              <a:t>accounting</a:t>
            </a:r>
            <a:r>
              <a:rPr lang="it-IT" dirty="0"/>
              <a:t> 40%</a:t>
            </a:r>
          </a:p>
          <a:p>
            <a:r>
              <a:rPr lang="it-IT" dirty="0" err="1"/>
              <a:t>Written</a:t>
            </a:r>
            <a:r>
              <a:rPr lang="it-IT" dirty="0"/>
              <a:t> test: capital </a:t>
            </a:r>
            <a:r>
              <a:rPr lang="it-IT" dirty="0" err="1"/>
              <a:t>budgeting</a:t>
            </a:r>
            <a:r>
              <a:rPr lang="it-IT" dirty="0"/>
              <a:t> 30%</a:t>
            </a:r>
          </a:p>
          <a:p>
            <a:r>
              <a:rPr lang="it-IT" dirty="0" err="1"/>
              <a:t>Oral</a:t>
            </a:r>
            <a:r>
              <a:rPr lang="it-IT" dirty="0"/>
              <a:t> </a:t>
            </a:r>
            <a:r>
              <a:rPr lang="it-IT" dirty="0" err="1"/>
              <a:t>exam</a:t>
            </a:r>
            <a:r>
              <a:rPr lang="it-IT" dirty="0"/>
              <a:t> (</a:t>
            </a:r>
            <a:r>
              <a:rPr lang="it-IT" dirty="0" err="1"/>
              <a:t>whole</a:t>
            </a:r>
            <a:r>
              <a:rPr lang="it-IT" dirty="0"/>
              <a:t> </a:t>
            </a:r>
            <a:r>
              <a:rPr lang="it-IT" dirty="0" err="1"/>
              <a:t>program</a:t>
            </a:r>
            <a:r>
              <a:rPr lang="it-IT" dirty="0"/>
              <a:t>) 30%</a:t>
            </a:r>
          </a:p>
          <a:p>
            <a:r>
              <a:rPr lang="it-IT" dirty="0" err="1"/>
              <a:t>Assignment</a:t>
            </a:r>
            <a:r>
              <a:rPr lang="it-IT" dirty="0"/>
              <a:t> on </a:t>
            </a:r>
            <a:r>
              <a:rPr lang="it-IT" dirty="0" err="1"/>
              <a:t>strategy</a:t>
            </a:r>
            <a:r>
              <a:rPr lang="it-IT" dirty="0"/>
              <a:t> and organization, bonus 0-2</a:t>
            </a:r>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5</a:t>
            </a:fld>
            <a:endParaRPr lang="it-IT"/>
          </a:p>
        </p:txBody>
      </p:sp>
    </p:spTree>
    <p:extLst>
      <p:ext uri="{BB962C8B-B14F-4D97-AF65-F5344CB8AC3E}">
        <p14:creationId xmlns:p14="http://schemas.microsoft.com/office/powerpoint/2010/main" val="271184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8574" y="350031"/>
            <a:ext cx="10515600" cy="1325563"/>
          </a:xfrm>
        </p:spPr>
        <p:txBody>
          <a:bodyPr/>
          <a:lstStyle/>
          <a:p>
            <a:r>
              <a:rPr lang="it-IT" b="1" dirty="0">
                <a:solidFill>
                  <a:srgbClr val="FF0000"/>
                </a:solidFill>
              </a:rPr>
              <a:t>Course </a:t>
            </a:r>
            <a:r>
              <a:rPr lang="it-IT" b="1" dirty="0" err="1">
                <a:solidFill>
                  <a:srgbClr val="FF0000"/>
                </a:solidFill>
              </a:rPr>
              <a:t>structure</a:t>
            </a:r>
            <a:r>
              <a:rPr lang="it-IT" b="1" dirty="0">
                <a:solidFill>
                  <a:srgbClr val="FF0000"/>
                </a:solidFill>
              </a:rPr>
              <a:t>: </a:t>
            </a:r>
            <a:r>
              <a:rPr lang="it-IT" b="1" dirty="0" err="1">
                <a:solidFill>
                  <a:srgbClr val="FF0000"/>
                </a:solidFill>
              </a:rPr>
              <a:t>final</a:t>
            </a:r>
            <a:r>
              <a:rPr lang="it-IT" b="1" dirty="0">
                <a:solidFill>
                  <a:srgbClr val="FF0000"/>
                </a:solidFill>
              </a:rPr>
              <a:t> </a:t>
            </a:r>
            <a:r>
              <a:rPr lang="it-IT" b="1" dirty="0" err="1">
                <a:solidFill>
                  <a:srgbClr val="FF0000"/>
                </a:solidFill>
              </a:rPr>
              <a:t>mark</a:t>
            </a:r>
            <a:r>
              <a:rPr lang="it-IT" b="1" dirty="0">
                <a:solidFill>
                  <a:srgbClr val="FF0000"/>
                </a:solidFill>
              </a:rPr>
              <a:t> (</a:t>
            </a:r>
            <a:r>
              <a:rPr lang="it-IT" b="1" u="sng" dirty="0" err="1">
                <a:solidFill>
                  <a:srgbClr val="FF0000"/>
                </a:solidFill>
              </a:rPr>
              <a:t>partial</a:t>
            </a:r>
            <a:r>
              <a:rPr lang="it-IT" b="1" u="sng" dirty="0">
                <a:solidFill>
                  <a:srgbClr val="FF0000"/>
                </a:solidFill>
              </a:rPr>
              <a:t> </a:t>
            </a:r>
            <a:r>
              <a:rPr lang="it-IT" b="1" u="sng" dirty="0" err="1">
                <a:solidFill>
                  <a:srgbClr val="FF0000"/>
                </a:solidFill>
              </a:rPr>
              <a:t>course</a:t>
            </a:r>
            <a:r>
              <a:rPr lang="it-IT" b="1" dirty="0">
                <a:solidFill>
                  <a:srgbClr val="FF0000"/>
                </a:solidFill>
              </a:rPr>
              <a:t>)</a:t>
            </a:r>
          </a:p>
        </p:txBody>
      </p:sp>
      <p:sp>
        <p:nvSpPr>
          <p:cNvPr id="3" name="Segnaposto contenuto 2"/>
          <p:cNvSpPr>
            <a:spLocks noGrp="1"/>
          </p:cNvSpPr>
          <p:nvPr>
            <p:ph idx="1"/>
          </p:nvPr>
        </p:nvSpPr>
        <p:spPr/>
        <p:txBody>
          <a:bodyPr>
            <a:normAutofit/>
          </a:bodyPr>
          <a:lstStyle/>
          <a:p>
            <a:pPr marL="0" indent="0">
              <a:buNone/>
            </a:pPr>
            <a:r>
              <a:rPr lang="it-IT" b="1" dirty="0"/>
              <a:t>Part 1 -  1° </a:t>
            </a:r>
            <a:r>
              <a:rPr lang="it-IT" b="1" dirty="0" err="1"/>
              <a:t>semester</a:t>
            </a:r>
            <a:endParaRPr lang="it-IT" dirty="0"/>
          </a:p>
          <a:p>
            <a:r>
              <a:rPr lang="it-IT" dirty="0" err="1"/>
              <a:t>Written</a:t>
            </a:r>
            <a:r>
              <a:rPr lang="it-IT" dirty="0"/>
              <a:t> test (</a:t>
            </a:r>
            <a:r>
              <a:rPr lang="it-IT" dirty="0" err="1"/>
              <a:t>financial</a:t>
            </a:r>
            <a:r>
              <a:rPr lang="it-IT" dirty="0"/>
              <a:t> accounting + </a:t>
            </a:r>
            <a:r>
              <a:rPr lang="it-IT" dirty="0" err="1"/>
              <a:t>managament</a:t>
            </a:r>
            <a:r>
              <a:rPr lang="it-IT" dirty="0"/>
              <a:t> accounting + capital budgeting) 70%</a:t>
            </a:r>
          </a:p>
          <a:p>
            <a:r>
              <a:rPr lang="it-IT" dirty="0"/>
              <a:t>Oral </a:t>
            </a:r>
            <a:r>
              <a:rPr lang="it-IT" dirty="0" err="1"/>
              <a:t>exam</a:t>
            </a:r>
            <a:r>
              <a:rPr lang="it-IT" dirty="0"/>
              <a:t>  30%</a:t>
            </a:r>
          </a:p>
          <a:p>
            <a:pPr marL="0" indent="0">
              <a:buNone/>
            </a:pPr>
            <a:endParaRPr lang="it-IT" dirty="0"/>
          </a:p>
          <a:p>
            <a:pPr marL="0" indent="0">
              <a:buNone/>
            </a:pPr>
            <a:r>
              <a:rPr lang="it-IT" b="1" dirty="0"/>
              <a:t>Part 2 – 2° </a:t>
            </a:r>
            <a:r>
              <a:rPr lang="it-IT" b="1" dirty="0" err="1"/>
              <a:t>semester</a:t>
            </a:r>
            <a:endParaRPr lang="en-US" dirty="0"/>
          </a:p>
          <a:p>
            <a:r>
              <a:rPr lang="en-US" dirty="0"/>
              <a:t>Oral exam, strategy and organization</a:t>
            </a:r>
          </a:p>
          <a:p>
            <a:r>
              <a:rPr lang="en-US" dirty="0"/>
              <a:t>Assignment bonus 0-2</a:t>
            </a:r>
          </a:p>
          <a:p>
            <a:pPr marL="0" indent="0">
              <a:buNone/>
            </a:pPr>
            <a:endParaRPr lang="it-IT" dirty="0"/>
          </a:p>
          <a:p>
            <a:pPr marL="0" indent="0">
              <a:buNone/>
            </a:pPr>
            <a:endParaRPr lang="it-IT" dirty="0"/>
          </a:p>
          <a:p>
            <a:pPr marL="0" indent="0">
              <a:buNone/>
            </a:pPr>
            <a:endParaRPr lang="it-IT" dirty="0"/>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6</a:t>
            </a:fld>
            <a:endParaRPr lang="it-IT"/>
          </a:p>
        </p:txBody>
      </p:sp>
    </p:spTree>
    <p:extLst>
      <p:ext uri="{BB962C8B-B14F-4D97-AF65-F5344CB8AC3E}">
        <p14:creationId xmlns:p14="http://schemas.microsoft.com/office/powerpoint/2010/main" val="100975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8574" y="350031"/>
            <a:ext cx="10515600" cy="1325563"/>
          </a:xfrm>
        </p:spPr>
        <p:txBody>
          <a:bodyPr/>
          <a:lstStyle/>
          <a:p>
            <a:r>
              <a:rPr lang="it-IT" b="1" dirty="0" err="1">
                <a:solidFill>
                  <a:srgbClr val="FF0000"/>
                </a:solidFill>
              </a:rPr>
              <a:t>Exame</a:t>
            </a:r>
            <a:r>
              <a:rPr lang="it-IT" b="1" dirty="0">
                <a:solidFill>
                  <a:srgbClr val="FF0000"/>
                </a:solidFill>
              </a:rPr>
              <a:t> rules (</a:t>
            </a:r>
            <a:r>
              <a:rPr lang="it-IT" b="1" dirty="0" err="1">
                <a:solidFill>
                  <a:srgbClr val="FF0000"/>
                </a:solidFill>
              </a:rPr>
              <a:t>whole</a:t>
            </a:r>
            <a:r>
              <a:rPr lang="it-IT" b="1" dirty="0">
                <a:solidFill>
                  <a:srgbClr val="FF0000"/>
                </a:solidFill>
              </a:rPr>
              <a:t> </a:t>
            </a:r>
            <a:r>
              <a:rPr lang="it-IT" b="1" dirty="0" err="1">
                <a:solidFill>
                  <a:srgbClr val="FF0000"/>
                </a:solidFill>
              </a:rPr>
              <a:t>course</a:t>
            </a:r>
            <a:r>
              <a:rPr lang="it-IT" b="1" dirty="0">
                <a:solidFill>
                  <a:srgbClr val="FF0000"/>
                </a:solidFill>
              </a:rPr>
              <a:t>)</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7</a:t>
            </a:fld>
            <a:endParaRPr lang="it-IT"/>
          </a:p>
        </p:txBody>
      </p:sp>
      <p:sp>
        <p:nvSpPr>
          <p:cNvPr id="8" name="Segnaposto contenuto 2">
            <a:extLst>
              <a:ext uri="{FF2B5EF4-FFF2-40B4-BE49-F238E27FC236}">
                <a16:creationId xmlns:a16="http://schemas.microsoft.com/office/drawing/2014/main" id="{77BDD484-D322-4B2A-B831-BD719CFD3017}"/>
              </a:ext>
            </a:extLst>
          </p:cNvPr>
          <p:cNvSpPr>
            <a:spLocks noGrp="1"/>
          </p:cNvSpPr>
          <p:nvPr>
            <p:ph idx="1"/>
          </p:nvPr>
        </p:nvSpPr>
        <p:spPr>
          <a:xfrm>
            <a:off x="838200" y="1439839"/>
            <a:ext cx="10515600" cy="4737124"/>
          </a:xfrm>
        </p:spPr>
        <p:txBody>
          <a:bodyPr>
            <a:normAutofit/>
          </a:bodyPr>
          <a:lstStyle/>
          <a:p>
            <a:pPr marL="0" indent="0">
              <a:buNone/>
            </a:pPr>
            <a:r>
              <a:rPr lang="en-US" u="sng" dirty="0"/>
              <a:t>CASE 1:</a:t>
            </a:r>
          </a:p>
          <a:p>
            <a:pPr marL="0" indent="0">
              <a:buNone/>
            </a:pPr>
            <a:r>
              <a:rPr lang="en-US" dirty="0"/>
              <a:t>Written test – passed         access the </a:t>
            </a:r>
            <a:r>
              <a:rPr lang="en-US" u="sng" dirty="0"/>
              <a:t>oral exam in June</a:t>
            </a:r>
          </a:p>
          <a:p>
            <a:pPr marL="0" indent="0">
              <a:buNone/>
            </a:pPr>
            <a:r>
              <a:rPr lang="en-US" u="sng" dirty="0"/>
              <a:t>CASE 2:</a:t>
            </a:r>
          </a:p>
          <a:p>
            <a:pPr marL="0" indent="0">
              <a:buNone/>
            </a:pPr>
            <a:r>
              <a:rPr lang="en-US" dirty="0"/>
              <a:t>1</a:t>
            </a:r>
            <a:r>
              <a:rPr lang="en-US" baseline="30000" dirty="0"/>
              <a:t>st</a:t>
            </a:r>
            <a:r>
              <a:rPr lang="en-US" dirty="0"/>
              <a:t> written test – not passed        Retake the </a:t>
            </a:r>
            <a:r>
              <a:rPr lang="en-US" u="sng" dirty="0"/>
              <a:t>written test in June </a:t>
            </a:r>
            <a:r>
              <a:rPr lang="en-US" dirty="0"/>
              <a:t>and then the oral exam</a:t>
            </a:r>
          </a:p>
          <a:p>
            <a:pPr marL="0" indent="0">
              <a:buNone/>
            </a:pPr>
            <a:endParaRPr lang="en-US" dirty="0"/>
          </a:p>
          <a:p>
            <a:pPr marL="0" indent="0">
              <a:buNone/>
            </a:pPr>
            <a:r>
              <a:rPr lang="en-US" dirty="0"/>
              <a:t>Assignment (mandatory) and related points ( 0-2) are valid in both cases!</a:t>
            </a:r>
          </a:p>
          <a:p>
            <a:pPr marL="0" indent="0">
              <a:buNone/>
            </a:pPr>
            <a:r>
              <a:rPr lang="en-US" dirty="0"/>
              <a:t> </a:t>
            </a:r>
          </a:p>
          <a:p>
            <a:pPr marL="0" indent="0">
              <a:buNone/>
            </a:pPr>
            <a:endParaRPr lang="it-IT" dirty="0"/>
          </a:p>
          <a:p>
            <a:pPr marL="0" indent="0">
              <a:buNone/>
            </a:pPr>
            <a:endParaRPr lang="it-IT" dirty="0"/>
          </a:p>
          <a:p>
            <a:pPr marL="0" indent="0">
              <a:buNone/>
            </a:pPr>
            <a:endParaRPr lang="it-IT" dirty="0"/>
          </a:p>
        </p:txBody>
      </p:sp>
      <p:cxnSp>
        <p:nvCxnSpPr>
          <p:cNvPr id="9" name="Connettore 2 8">
            <a:extLst>
              <a:ext uri="{FF2B5EF4-FFF2-40B4-BE49-F238E27FC236}">
                <a16:creationId xmlns:a16="http://schemas.microsoft.com/office/drawing/2014/main" id="{4E9E55D0-D671-4A0B-875A-CFDD16E04C32}"/>
              </a:ext>
            </a:extLst>
          </p:cNvPr>
          <p:cNvCxnSpPr/>
          <p:nvPr/>
        </p:nvCxnSpPr>
        <p:spPr>
          <a:xfrm>
            <a:off x="4121624" y="2245056"/>
            <a:ext cx="539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2 9">
            <a:extLst>
              <a:ext uri="{FF2B5EF4-FFF2-40B4-BE49-F238E27FC236}">
                <a16:creationId xmlns:a16="http://schemas.microsoft.com/office/drawing/2014/main" id="{0A63A3D1-0EF3-489E-9394-CC55A896EE83}"/>
              </a:ext>
            </a:extLst>
          </p:cNvPr>
          <p:cNvCxnSpPr/>
          <p:nvPr/>
        </p:nvCxnSpPr>
        <p:spPr>
          <a:xfrm>
            <a:off x="5008729" y="3186752"/>
            <a:ext cx="539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541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8574" y="350031"/>
            <a:ext cx="10515600" cy="1325563"/>
          </a:xfrm>
        </p:spPr>
        <p:txBody>
          <a:bodyPr/>
          <a:lstStyle/>
          <a:p>
            <a:r>
              <a:rPr lang="it-IT" b="1" dirty="0" err="1">
                <a:solidFill>
                  <a:srgbClr val="FF0000"/>
                </a:solidFill>
              </a:rPr>
              <a:t>Exame</a:t>
            </a:r>
            <a:r>
              <a:rPr lang="it-IT" b="1" dirty="0">
                <a:solidFill>
                  <a:srgbClr val="FF0000"/>
                </a:solidFill>
              </a:rPr>
              <a:t> rules (</a:t>
            </a:r>
            <a:r>
              <a:rPr lang="it-IT" b="1" dirty="0" err="1">
                <a:solidFill>
                  <a:srgbClr val="FF0000"/>
                </a:solidFill>
              </a:rPr>
              <a:t>only</a:t>
            </a:r>
            <a:r>
              <a:rPr lang="it-IT" b="1" dirty="0">
                <a:solidFill>
                  <a:srgbClr val="FF0000"/>
                </a:solidFill>
              </a:rPr>
              <a:t> 1° or 2° </a:t>
            </a:r>
            <a:r>
              <a:rPr lang="it-IT" b="1" dirty="0" err="1">
                <a:solidFill>
                  <a:srgbClr val="FF0000"/>
                </a:solidFill>
              </a:rPr>
              <a:t>semester</a:t>
            </a:r>
            <a:r>
              <a:rPr lang="it-IT" b="1" dirty="0">
                <a:solidFill>
                  <a:srgbClr val="FF0000"/>
                </a:solidFill>
              </a:rPr>
              <a:t>)</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8</a:t>
            </a:fld>
            <a:endParaRPr lang="it-IT"/>
          </a:p>
        </p:txBody>
      </p:sp>
      <p:sp>
        <p:nvSpPr>
          <p:cNvPr id="9" name="Segnaposto contenuto 2">
            <a:extLst>
              <a:ext uri="{FF2B5EF4-FFF2-40B4-BE49-F238E27FC236}">
                <a16:creationId xmlns:a16="http://schemas.microsoft.com/office/drawing/2014/main" id="{BA072364-14D0-4B76-8221-337DE87D36A6}"/>
              </a:ext>
            </a:extLst>
          </p:cNvPr>
          <p:cNvSpPr>
            <a:spLocks noGrp="1"/>
          </p:cNvSpPr>
          <p:nvPr>
            <p:ph idx="1"/>
          </p:nvPr>
        </p:nvSpPr>
        <p:spPr>
          <a:xfrm>
            <a:off x="838200" y="1883391"/>
            <a:ext cx="10515600" cy="4293572"/>
          </a:xfrm>
        </p:spPr>
        <p:txBody>
          <a:bodyPr>
            <a:normAutofit/>
          </a:bodyPr>
          <a:lstStyle/>
          <a:p>
            <a:pPr marL="0" indent="0">
              <a:buNone/>
            </a:pPr>
            <a:r>
              <a:rPr lang="en-US" u="sng" dirty="0"/>
              <a:t>CASE 1:</a:t>
            </a:r>
          </a:p>
          <a:p>
            <a:pPr marL="0" indent="0">
              <a:buNone/>
            </a:pPr>
            <a:r>
              <a:rPr lang="en-US" dirty="0"/>
              <a:t>Written test – passed         oral exam (in </a:t>
            </a:r>
            <a:r>
              <a:rPr lang="en-US" u="sng" dirty="0"/>
              <a:t>December</a:t>
            </a:r>
            <a:r>
              <a:rPr lang="en-US" dirty="0"/>
              <a:t>)</a:t>
            </a:r>
          </a:p>
          <a:p>
            <a:pPr marL="0" indent="0">
              <a:buNone/>
            </a:pPr>
            <a:r>
              <a:rPr lang="en-US" u="sng" dirty="0"/>
              <a:t>CASE 2:</a:t>
            </a:r>
          </a:p>
          <a:p>
            <a:pPr marL="0" indent="0">
              <a:buNone/>
            </a:pPr>
            <a:r>
              <a:rPr lang="en-US" dirty="0"/>
              <a:t>Written test – not passed        Retake the written test  and then the oral exam (in </a:t>
            </a:r>
            <a:r>
              <a:rPr lang="en-US" u="sng" dirty="0"/>
              <a:t>January</a:t>
            </a:r>
            <a:r>
              <a:rPr lang="en-US" dirty="0"/>
              <a:t>)</a:t>
            </a:r>
          </a:p>
          <a:p>
            <a:pPr marL="0" indent="0">
              <a:buNone/>
            </a:pPr>
            <a:r>
              <a:rPr lang="en-US" dirty="0"/>
              <a:t> </a:t>
            </a:r>
          </a:p>
          <a:p>
            <a:pPr marL="0" indent="0">
              <a:buNone/>
            </a:pPr>
            <a:endParaRPr lang="it-IT" dirty="0"/>
          </a:p>
          <a:p>
            <a:pPr marL="0" indent="0">
              <a:buNone/>
            </a:pPr>
            <a:endParaRPr lang="it-IT" dirty="0"/>
          </a:p>
          <a:p>
            <a:pPr marL="0" indent="0">
              <a:buNone/>
            </a:pPr>
            <a:endParaRPr lang="it-IT" dirty="0"/>
          </a:p>
        </p:txBody>
      </p:sp>
      <p:cxnSp>
        <p:nvCxnSpPr>
          <p:cNvPr id="10" name="Connettore 2 9">
            <a:extLst>
              <a:ext uri="{FF2B5EF4-FFF2-40B4-BE49-F238E27FC236}">
                <a16:creationId xmlns:a16="http://schemas.microsoft.com/office/drawing/2014/main" id="{785BA589-D466-46C4-8961-6876D5B93E6D}"/>
              </a:ext>
            </a:extLst>
          </p:cNvPr>
          <p:cNvCxnSpPr/>
          <p:nvPr/>
        </p:nvCxnSpPr>
        <p:spPr>
          <a:xfrm>
            <a:off x="4073857" y="2674961"/>
            <a:ext cx="539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71805CB5-E7F4-4F8C-96AD-2B6A0E6E5AD2}"/>
              </a:ext>
            </a:extLst>
          </p:cNvPr>
          <p:cNvCxnSpPr/>
          <p:nvPr/>
        </p:nvCxnSpPr>
        <p:spPr>
          <a:xfrm>
            <a:off x="4662985" y="3700818"/>
            <a:ext cx="539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92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1° </a:t>
            </a:r>
            <a:r>
              <a:rPr lang="it-IT" b="1" dirty="0" err="1">
                <a:solidFill>
                  <a:srgbClr val="FF0000"/>
                </a:solidFill>
              </a:rPr>
              <a:t>Semester</a:t>
            </a:r>
            <a:r>
              <a:rPr lang="it-IT" b="1" dirty="0">
                <a:solidFill>
                  <a:srgbClr val="FF0000"/>
                </a:solidFill>
              </a:rPr>
              <a:t>, first part: </a:t>
            </a:r>
            <a:r>
              <a:rPr lang="it-IT" b="1" dirty="0" err="1">
                <a:solidFill>
                  <a:srgbClr val="FF0000"/>
                </a:solidFill>
              </a:rPr>
              <a:t>detailed</a:t>
            </a:r>
            <a:r>
              <a:rPr lang="it-IT" b="1" dirty="0">
                <a:solidFill>
                  <a:srgbClr val="FF0000"/>
                </a:solidFill>
              </a:rPr>
              <a:t> </a:t>
            </a:r>
            <a:r>
              <a:rPr lang="it-IT" b="1" dirty="0" err="1">
                <a:solidFill>
                  <a:srgbClr val="FF0000"/>
                </a:solidFill>
              </a:rPr>
              <a:t>program</a:t>
            </a:r>
            <a:endParaRPr lang="it-IT" b="1" dirty="0">
              <a:solidFill>
                <a:srgbClr val="FF0000"/>
              </a:solidFill>
            </a:endParaRPr>
          </a:p>
        </p:txBody>
      </p:sp>
      <p:sp>
        <p:nvSpPr>
          <p:cNvPr id="3" name="Segnaposto contenuto 2"/>
          <p:cNvSpPr>
            <a:spLocks noGrp="1"/>
          </p:cNvSpPr>
          <p:nvPr>
            <p:ph idx="1"/>
          </p:nvPr>
        </p:nvSpPr>
        <p:spPr>
          <a:xfrm>
            <a:off x="838200" y="1403797"/>
            <a:ext cx="10515600" cy="5317678"/>
          </a:xfrm>
        </p:spPr>
        <p:txBody>
          <a:bodyPr>
            <a:normAutofit lnSpcReduction="10000"/>
          </a:bodyPr>
          <a:lstStyle/>
          <a:p>
            <a:pPr marL="0" indent="0">
              <a:buNone/>
            </a:pPr>
            <a:r>
              <a:rPr lang="it-IT" sz="2400" b="1" dirty="0"/>
              <a:t>Financial </a:t>
            </a:r>
            <a:r>
              <a:rPr lang="it-IT" sz="2400" b="1" dirty="0" err="1"/>
              <a:t>accounting</a:t>
            </a:r>
            <a:endParaRPr lang="it-IT" sz="2400" b="1" dirty="0"/>
          </a:p>
          <a:p>
            <a:r>
              <a:rPr lang="it-IT" sz="2400" dirty="0" err="1"/>
              <a:t>Balanche</a:t>
            </a:r>
            <a:r>
              <a:rPr lang="it-IT" sz="2400" dirty="0"/>
              <a:t> </a:t>
            </a:r>
            <a:r>
              <a:rPr lang="it-IT" sz="2400" dirty="0" err="1"/>
              <a:t>Sheet</a:t>
            </a:r>
            <a:endParaRPr lang="it-IT" sz="2400" dirty="0"/>
          </a:p>
          <a:p>
            <a:r>
              <a:rPr lang="it-IT" sz="2400" dirty="0" err="1"/>
              <a:t>Income</a:t>
            </a:r>
            <a:r>
              <a:rPr lang="it-IT" sz="2400" dirty="0"/>
              <a:t> statement</a:t>
            </a:r>
          </a:p>
          <a:p>
            <a:r>
              <a:rPr lang="it-IT" sz="2400" dirty="0"/>
              <a:t>Cash Flow statement</a:t>
            </a:r>
          </a:p>
          <a:p>
            <a:r>
              <a:rPr lang="it-IT" sz="2400" dirty="0" err="1"/>
              <a:t>Exercise</a:t>
            </a:r>
            <a:r>
              <a:rPr lang="it-IT" sz="2400" dirty="0"/>
              <a:t> (double entry </a:t>
            </a:r>
            <a:r>
              <a:rPr lang="it-IT" sz="2400" dirty="0" err="1"/>
              <a:t>method</a:t>
            </a:r>
            <a:r>
              <a:rPr lang="it-IT" sz="2400" dirty="0"/>
              <a:t>)</a:t>
            </a:r>
          </a:p>
          <a:p>
            <a:r>
              <a:rPr lang="it-IT" sz="2400" dirty="0"/>
              <a:t>Ratio Analysis</a:t>
            </a:r>
          </a:p>
          <a:p>
            <a:r>
              <a:rPr lang="it-IT" sz="2400" dirty="0" err="1"/>
              <a:t>Exercise</a:t>
            </a:r>
            <a:endParaRPr lang="it-IT" sz="2400" dirty="0"/>
          </a:p>
          <a:p>
            <a:pPr marL="0" indent="0">
              <a:buNone/>
            </a:pPr>
            <a:r>
              <a:rPr lang="it-IT" sz="2400" b="1" dirty="0"/>
              <a:t>Management </a:t>
            </a:r>
            <a:r>
              <a:rPr lang="it-IT" sz="2400" b="1" dirty="0" err="1"/>
              <a:t>accounting</a:t>
            </a:r>
            <a:endParaRPr lang="it-IT" sz="2400" b="1" dirty="0"/>
          </a:p>
          <a:p>
            <a:r>
              <a:rPr lang="it-IT" sz="2400" dirty="0" err="1"/>
              <a:t>Costs</a:t>
            </a:r>
            <a:endParaRPr lang="it-IT" sz="2400" dirty="0"/>
          </a:p>
          <a:p>
            <a:r>
              <a:rPr lang="it-IT" sz="2400" dirty="0"/>
              <a:t>Job </a:t>
            </a:r>
            <a:r>
              <a:rPr lang="it-IT" sz="2400" dirty="0" err="1"/>
              <a:t>costing</a:t>
            </a:r>
            <a:r>
              <a:rPr lang="it-IT" sz="2400" dirty="0"/>
              <a:t>, </a:t>
            </a:r>
            <a:r>
              <a:rPr lang="it-IT" sz="2400" dirty="0" err="1"/>
              <a:t>process</a:t>
            </a:r>
            <a:r>
              <a:rPr lang="it-IT" sz="2400" dirty="0"/>
              <a:t> </a:t>
            </a:r>
            <a:r>
              <a:rPr lang="it-IT" sz="2400" dirty="0" err="1"/>
              <a:t>costing</a:t>
            </a:r>
            <a:r>
              <a:rPr lang="it-IT" sz="2400" dirty="0"/>
              <a:t>, </a:t>
            </a:r>
            <a:r>
              <a:rPr lang="it-IT" sz="2400" dirty="0" err="1"/>
              <a:t>operation</a:t>
            </a:r>
            <a:r>
              <a:rPr lang="it-IT" sz="2400" dirty="0"/>
              <a:t> </a:t>
            </a:r>
            <a:r>
              <a:rPr lang="it-IT" sz="2400" dirty="0" err="1"/>
              <a:t>costing</a:t>
            </a:r>
            <a:endParaRPr lang="it-IT" sz="2400" dirty="0"/>
          </a:p>
          <a:p>
            <a:r>
              <a:rPr lang="it-IT" sz="2400" dirty="0" err="1"/>
              <a:t>Exercise</a:t>
            </a:r>
            <a:endParaRPr lang="it-IT" sz="2400" dirty="0"/>
          </a:p>
          <a:p>
            <a:pPr marL="0" indent="0">
              <a:buNone/>
            </a:pPr>
            <a:r>
              <a:rPr lang="it-IT" b="1" dirty="0" err="1"/>
              <a:t>Final</a:t>
            </a:r>
            <a:r>
              <a:rPr lang="it-IT" b="1" dirty="0"/>
              <a:t> </a:t>
            </a:r>
            <a:r>
              <a:rPr lang="it-IT" b="1" dirty="0" err="1"/>
              <a:t>exam</a:t>
            </a:r>
            <a:r>
              <a:rPr lang="it-IT" b="1" dirty="0"/>
              <a:t> </a:t>
            </a:r>
            <a:r>
              <a:rPr lang="it-IT" b="1" dirty="0" err="1"/>
              <a:t>simulation</a:t>
            </a:r>
            <a:endParaRPr lang="it-IT" b="1"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720" y="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9</a:t>
            </a:fld>
            <a:endParaRPr lang="it-IT"/>
          </a:p>
        </p:txBody>
      </p:sp>
    </p:spTree>
    <p:extLst>
      <p:ext uri="{BB962C8B-B14F-4D97-AF65-F5344CB8AC3E}">
        <p14:creationId xmlns:p14="http://schemas.microsoft.com/office/powerpoint/2010/main" val="3772204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1697</Words>
  <Application>Microsoft Office PowerPoint</Application>
  <PresentationFormat>Widescreen</PresentationFormat>
  <Paragraphs>330</Paragraphs>
  <Slides>38</Slides>
  <Notes>34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38</vt:i4>
      </vt:variant>
    </vt:vector>
  </HeadingPairs>
  <TitlesOfParts>
    <vt:vector size="42" baseType="lpstr">
      <vt:lpstr>Arial</vt:lpstr>
      <vt:lpstr>Calibri</vt:lpstr>
      <vt:lpstr>Calibri Light</vt:lpstr>
      <vt:lpstr>Tema di Office</vt:lpstr>
      <vt:lpstr>Decision making: methods and tools – Strategy analysis and organization design Management Principles and Human Resources</vt:lpstr>
      <vt:lpstr>General information</vt:lpstr>
      <vt:lpstr>Course structure</vt:lpstr>
      <vt:lpstr>Course structure: philosophy of teaching</vt:lpstr>
      <vt:lpstr>Course structure: final mark (whole course)</vt:lpstr>
      <vt:lpstr>Course structure: final mark (partial course)</vt:lpstr>
      <vt:lpstr>Exame rules (whole course)</vt:lpstr>
      <vt:lpstr>Exame rules (only 1° or 2° semester)</vt:lpstr>
      <vt:lpstr>1° Semester, first part: detailed program</vt:lpstr>
      <vt:lpstr>INTRODUCTION</vt:lpstr>
      <vt:lpstr>Terminology</vt:lpstr>
      <vt:lpstr>Company: terminology</vt:lpstr>
      <vt:lpstr>The company and the context (1/2)</vt:lpstr>
      <vt:lpstr>The company and the context (1/2)</vt:lpstr>
      <vt:lpstr>The company and the economic-financial system</vt:lpstr>
      <vt:lpstr>The company and the economic-financial system</vt:lpstr>
      <vt:lpstr>Company independence from external context</vt:lpstr>
      <vt:lpstr>The company as part of the economic and financial system</vt:lpstr>
      <vt:lpstr>The boundaries of a company: BUSINESS PORTFOLIO (1/3)</vt:lpstr>
      <vt:lpstr>The boundaries of a company: BUSINESS PORTFOLIO (2/3)</vt:lpstr>
      <vt:lpstr>The boundaries of a company: BUSINESS PORTFOLIO (3/3)</vt:lpstr>
      <vt:lpstr>The boundaries of a company: PORTFOLIO ACTIVITIES (3/3)</vt:lpstr>
      <vt:lpstr>The boundaries of a company: TECHNOLOGY</vt:lpstr>
      <vt:lpstr>The boundaries of a company: IMAGE</vt:lpstr>
      <vt:lpstr>The boundaries of a company: LEGAL FORM</vt:lpstr>
      <vt:lpstr>The company as part of the socio-political system</vt:lpstr>
      <vt:lpstr>The company as part of the socio-political system</vt:lpstr>
      <vt:lpstr>Corporate Social Responsiblity (CSR): some examples</vt:lpstr>
      <vt:lpstr>Corporate Social Responsiblity (CSR): some examples</vt:lpstr>
      <vt:lpstr>Change, innovation and risk</vt:lpstr>
      <vt:lpstr>Change (1/2)</vt:lpstr>
      <vt:lpstr>Change (2/2)</vt:lpstr>
      <vt:lpstr>Innovation (1/5)</vt:lpstr>
      <vt:lpstr>Innovation (2/5)</vt:lpstr>
      <vt:lpstr>Innovation (3/5)</vt:lpstr>
      <vt:lpstr>Innovation (4/5)</vt:lpstr>
      <vt:lpstr>Innovation (5/5)</vt:lpstr>
      <vt:lpstr>Risk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Dal Molin</dc:creator>
  <cp:lastModifiedBy>Martina Dal Molin</cp:lastModifiedBy>
  <cp:revision>159</cp:revision>
  <dcterms:created xsi:type="dcterms:W3CDTF">2016-01-08T15:46:19Z</dcterms:created>
  <dcterms:modified xsi:type="dcterms:W3CDTF">2018-09-21T06:54:37Z</dcterms:modified>
</cp:coreProperties>
</file>