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93" r:id="rId3"/>
    <p:sldId id="362" r:id="rId4"/>
    <p:sldId id="337" r:id="rId5"/>
    <p:sldId id="338" r:id="rId6"/>
    <p:sldId id="339" r:id="rId7"/>
    <p:sldId id="340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50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358" r:id="rId24"/>
    <p:sldId id="359" r:id="rId25"/>
    <p:sldId id="360" r:id="rId26"/>
    <p:sldId id="361" r:id="rId27"/>
    <p:sldId id="363" r:id="rId28"/>
    <p:sldId id="364" r:id="rId29"/>
    <p:sldId id="365" r:id="rId30"/>
    <p:sldId id="366" r:id="rId31"/>
    <p:sldId id="367" r:id="rId32"/>
    <p:sldId id="368" r:id="rId33"/>
    <p:sldId id="369" r:id="rId34"/>
    <p:sldId id="370" r:id="rId35"/>
    <p:sldId id="371" r:id="rId36"/>
    <p:sldId id="372" r:id="rId3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434" autoAdjust="0"/>
  </p:normalViewPr>
  <p:slideViewPr>
    <p:cSldViewPr snapToGrid="0">
      <p:cViewPr varScale="1">
        <p:scale>
          <a:sx n="61" d="100"/>
          <a:sy n="61" d="100"/>
        </p:scale>
        <p:origin x="86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19EA5-D4C3-43D1-BE6C-48A0A0EAA797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76164-923F-45A4-8990-77AE7AE3C1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36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920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2466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19827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86514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42135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7853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01485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83474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61744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77325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4341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42683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81625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44490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99387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98928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46952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67059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65352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97403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33828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1177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14474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992728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158175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60479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36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3347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1590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5994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6287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5665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9465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6313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CCE5-80DA-4CA5-BD7D-910DF6306A81}" type="datetime1">
              <a:rPr lang="it-IT" smtClean="0"/>
              <a:t>26/09/2018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67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888B-3983-402C-84AD-AA73F3CA2DAC}" type="datetime1">
              <a:rPr lang="it-IT" smtClean="0"/>
              <a:t>26/09/2018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19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0AA3-DB05-4BF3-8282-95DCEBEC98AE}" type="datetime1">
              <a:rPr lang="it-IT" smtClean="0"/>
              <a:t>26/09/2018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3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F064-5F18-4BBF-B9A7-C861DCD6A268}" type="datetime1">
              <a:rPr lang="it-IT" smtClean="0"/>
              <a:t>26/09/2018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23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10F4-79C0-428E-AF0B-01358A15B2DA}" type="datetime1">
              <a:rPr lang="it-IT" smtClean="0"/>
              <a:t>26/09/2018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6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F91-6708-4534-B2FB-E1F6FDD91E7D}" type="datetime1">
              <a:rPr lang="it-IT" smtClean="0"/>
              <a:t>26/09/2018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943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050C-8EDC-4FDC-8F62-F69B12F295B4}" type="datetime1">
              <a:rPr lang="it-IT" smtClean="0"/>
              <a:t>26/09/2018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49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61D1-3062-41FC-8FA2-5D224BA3997B}" type="datetime1">
              <a:rPr lang="it-IT" smtClean="0"/>
              <a:t>26/09/2018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36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E4BF-D6C8-407C-80BF-C8194DC76C69}" type="datetime1">
              <a:rPr lang="it-IT" smtClean="0"/>
              <a:t>26/09/2018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93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33D3-38A8-4865-8202-87032C0B0679}" type="datetime1">
              <a:rPr lang="it-IT" smtClean="0"/>
              <a:t>26/09/2018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28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E66C-213D-49C5-A4F2-FAE1A7FFF1A8}" type="datetime1">
              <a:rPr lang="it-IT" smtClean="0"/>
              <a:t>26/09/2018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93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95FEA-E08B-4BBE-81AC-B3AED2379932}" type="datetime1">
              <a:rPr lang="it-IT" smtClean="0"/>
              <a:t>26/09/2018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760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Decision</a:t>
            </a:r>
            <a:r>
              <a:rPr lang="it-IT" b="1" dirty="0">
                <a:solidFill>
                  <a:srgbClr val="FF0000"/>
                </a:solidFill>
              </a:rPr>
              <a:t>-making: methods and </a:t>
            </a:r>
            <a:r>
              <a:rPr lang="it-IT" b="1" dirty="0" err="1">
                <a:solidFill>
                  <a:srgbClr val="FF0000"/>
                </a:solidFill>
              </a:rPr>
              <a:t>tools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992450"/>
            <a:ext cx="9144000" cy="953037"/>
          </a:xfrm>
        </p:spPr>
        <p:txBody>
          <a:bodyPr/>
          <a:lstStyle/>
          <a:p>
            <a:r>
              <a:rPr lang="it-IT" dirty="0"/>
              <a:t>Martina Dal Molin</a:t>
            </a:r>
          </a:p>
          <a:p>
            <a:r>
              <a:rPr lang="it-IT" dirty="0"/>
              <a:t>mdalmolin@liuc.it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AY 2018/2019</a:t>
            </a:r>
          </a:p>
        </p:txBody>
      </p:sp>
    </p:spTree>
    <p:extLst>
      <p:ext uri="{BB962C8B-B14F-4D97-AF65-F5344CB8AC3E}">
        <p14:creationId xmlns:p14="http://schemas.microsoft.com/office/powerpoint/2010/main" val="809782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10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685231" y="1911432"/>
            <a:ext cx="10699845" cy="3813757"/>
          </a:xfrm>
        </p:spPr>
        <p:txBody>
          <a:bodyPr>
            <a:normAutofit/>
          </a:bodyPr>
          <a:lstStyle/>
          <a:p>
            <a:r>
              <a:rPr lang="en-US" sz="3200" dirty="0"/>
              <a:t>The Income statement by nature </a:t>
            </a:r>
            <a:r>
              <a:rPr lang="en-US" sz="3200" dirty="0" err="1"/>
              <a:t>dinstinguishes</a:t>
            </a:r>
            <a:r>
              <a:rPr lang="en-US" sz="3200" dirty="0"/>
              <a:t> between:</a:t>
            </a:r>
          </a:p>
          <a:p>
            <a:pPr lvl="1"/>
            <a:r>
              <a:rPr lang="en-US" sz="2800" dirty="0"/>
              <a:t>The </a:t>
            </a:r>
            <a:r>
              <a:rPr lang="en-US" sz="2800" b="1" dirty="0"/>
              <a:t>value of production </a:t>
            </a:r>
            <a:r>
              <a:rPr lang="en-US" sz="2800" dirty="0"/>
              <a:t>= operating revenues + changes in inventories and WIP</a:t>
            </a:r>
          </a:p>
          <a:p>
            <a:pPr lvl="1"/>
            <a:r>
              <a:rPr lang="en-US" sz="2800" dirty="0"/>
              <a:t>The </a:t>
            </a:r>
            <a:r>
              <a:rPr lang="en-US" sz="2800" b="1" dirty="0"/>
              <a:t>cost of production </a:t>
            </a:r>
            <a:r>
              <a:rPr lang="en-US" sz="2800" dirty="0"/>
              <a:t>= the cost of every resource that were necessary for the production of goods realized and services provided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The </a:t>
            </a:r>
            <a:r>
              <a:rPr lang="it-IT" b="1" dirty="0" err="1">
                <a:solidFill>
                  <a:srgbClr val="FF0000"/>
                </a:solidFill>
              </a:rPr>
              <a:t>Income</a:t>
            </a:r>
            <a:r>
              <a:rPr lang="it-IT" b="1" dirty="0">
                <a:solidFill>
                  <a:srgbClr val="FF0000"/>
                </a:solidFill>
              </a:rPr>
              <a:t> Statement by NATURE</a:t>
            </a:r>
          </a:p>
        </p:txBody>
      </p:sp>
    </p:spTree>
    <p:extLst>
      <p:ext uri="{BB962C8B-B14F-4D97-AF65-F5344CB8AC3E}">
        <p14:creationId xmlns:p14="http://schemas.microsoft.com/office/powerpoint/2010/main" val="383415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11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685231" y="1911432"/>
            <a:ext cx="10699845" cy="3813757"/>
          </a:xfrm>
        </p:spPr>
        <p:txBody>
          <a:bodyPr>
            <a:normAutofit/>
          </a:bodyPr>
          <a:lstStyle/>
          <a:p>
            <a:r>
              <a:rPr lang="en-US" sz="3200" dirty="0"/>
              <a:t>The item refers to the revenues related to: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Sale of goods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Provision of services </a:t>
            </a:r>
          </a:p>
          <a:p>
            <a:pPr marL="0" indent="0">
              <a:buNone/>
            </a:pPr>
            <a:r>
              <a:rPr lang="en-US" sz="3200" dirty="0"/>
              <a:t>Related to the characteristic activity of the company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Operating revenues</a:t>
            </a:r>
          </a:p>
        </p:txBody>
      </p:sp>
    </p:spTree>
    <p:extLst>
      <p:ext uri="{BB962C8B-B14F-4D97-AF65-F5344CB8AC3E}">
        <p14:creationId xmlns:p14="http://schemas.microsoft.com/office/powerpoint/2010/main" val="4011712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12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685231" y="1911433"/>
            <a:ext cx="10699845" cy="1623338"/>
          </a:xfrm>
        </p:spPr>
        <p:txBody>
          <a:bodyPr>
            <a:normAutofit/>
          </a:bodyPr>
          <a:lstStyle/>
          <a:p>
            <a:r>
              <a:rPr lang="en-US" sz="3200" dirty="0"/>
              <a:t>The item refers to the revenues related to the operating activity of the company, but NOT related to its characteristic activity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Other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operating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revenues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85231" y="3660135"/>
            <a:ext cx="10699845" cy="2017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Some example: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Rent for buildings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Capital gains for the sale of material and immaterial goods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Royalties</a:t>
            </a:r>
          </a:p>
          <a:p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38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13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685231" y="1911433"/>
            <a:ext cx="10699845" cy="1623338"/>
          </a:xfrm>
        </p:spPr>
        <p:txBody>
          <a:bodyPr>
            <a:normAutofit/>
          </a:bodyPr>
          <a:lstStyle/>
          <a:p>
            <a:r>
              <a:rPr lang="en-US" sz="3200" dirty="0"/>
              <a:t>The item includes the positive difference (+) related to the sale of material and immaterial (tangible and intangible) activity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Other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operating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revenues</a:t>
            </a:r>
            <a:r>
              <a:rPr lang="it-IT" b="1" dirty="0">
                <a:solidFill>
                  <a:srgbClr val="FF0000"/>
                </a:solidFill>
              </a:rPr>
              <a:t>: capital </a:t>
            </a:r>
            <a:r>
              <a:rPr lang="it-IT" b="1" dirty="0" err="1">
                <a:solidFill>
                  <a:srgbClr val="FF0000"/>
                </a:solidFill>
              </a:rPr>
              <a:t>gains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821709" y="3463138"/>
            <a:ext cx="10699845" cy="2017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Example: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The company A sales an equipment at a price of 600 k€ to the company B and the  fair value of the equipment is 500k€</a:t>
            </a:r>
          </a:p>
          <a:p>
            <a:pPr marL="457200" lvl="1" indent="0" algn="ctr">
              <a:buNone/>
            </a:pPr>
            <a:r>
              <a:rPr lang="en-US" dirty="0"/>
              <a:t> ?????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14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685231" y="1911433"/>
            <a:ext cx="10699845" cy="3056352"/>
          </a:xfrm>
        </p:spPr>
        <p:txBody>
          <a:bodyPr>
            <a:normAutofit/>
          </a:bodyPr>
          <a:lstStyle/>
          <a:p>
            <a:r>
              <a:rPr lang="en-US" sz="3200" dirty="0"/>
              <a:t>The item refers to the different value of the final and the initial inventories </a:t>
            </a:r>
          </a:p>
          <a:p>
            <a:r>
              <a:rPr lang="en-US" sz="3200" dirty="0"/>
              <a:t>The difference depends from: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Variation in the physical quantity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Different value of the inventories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Changes</a:t>
            </a:r>
            <a:r>
              <a:rPr lang="it-IT" b="1" dirty="0">
                <a:solidFill>
                  <a:srgbClr val="FF0000"/>
                </a:solidFill>
              </a:rPr>
              <a:t> in </a:t>
            </a:r>
            <a:r>
              <a:rPr lang="it-IT" b="1" dirty="0" err="1">
                <a:solidFill>
                  <a:srgbClr val="FF0000"/>
                </a:solidFill>
              </a:rPr>
              <a:t>inventories</a:t>
            </a:r>
            <a:r>
              <a:rPr lang="it-IT" b="1" dirty="0">
                <a:solidFill>
                  <a:srgbClr val="FF0000"/>
                </a:solidFill>
              </a:rPr>
              <a:t> and WIP</a:t>
            </a:r>
          </a:p>
        </p:txBody>
      </p:sp>
    </p:spTree>
    <p:extLst>
      <p:ext uri="{BB962C8B-B14F-4D97-AF65-F5344CB8AC3E}">
        <p14:creationId xmlns:p14="http://schemas.microsoft.com/office/powerpoint/2010/main" val="52760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15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685231" y="1911433"/>
            <a:ext cx="10699845" cy="1418621"/>
          </a:xfrm>
        </p:spPr>
        <p:txBody>
          <a:bodyPr>
            <a:normAutofit/>
          </a:bodyPr>
          <a:lstStyle/>
          <a:p>
            <a:r>
              <a:rPr lang="en-US" sz="3200" dirty="0"/>
              <a:t>The item refers to the cost related to: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Purchase of raw materials during the year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Variation of inventories of raw materials</a:t>
            </a:r>
          </a:p>
          <a:p>
            <a:pPr marL="0" indent="0" algn="ctr"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Use/</a:t>
            </a:r>
            <a:r>
              <a:rPr lang="it-IT" b="1" dirty="0" err="1">
                <a:solidFill>
                  <a:srgbClr val="FF0000"/>
                </a:solidFill>
              </a:rPr>
              <a:t>Consumption</a:t>
            </a:r>
            <a:r>
              <a:rPr lang="it-IT" b="1" dirty="0">
                <a:solidFill>
                  <a:srgbClr val="FF0000"/>
                </a:solidFill>
              </a:rPr>
              <a:t> of </a:t>
            </a:r>
            <a:r>
              <a:rPr lang="it-IT" b="1" dirty="0" err="1">
                <a:solidFill>
                  <a:srgbClr val="FF0000"/>
                </a:solidFill>
              </a:rPr>
              <a:t>raw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materials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500986" y="3591261"/>
            <a:ext cx="10699845" cy="2918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Variation of inventories of raw materials, i.e. the difference of the value between initial and final inventories: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Positive difference = the company has used inventories for its productive process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Negative difference = the company has stored inventories for its future productive process</a:t>
            </a:r>
          </a:p>
          <a:p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64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16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685231" y="1911433"/>
            <a:ext cx="10699845" cy="3056352"/>
          </a:xfrm>
        </p:spPr>
        <p:txBody>
          <a:bodyPr>
            <a:normAutofit/>
          </a:bodyPr>
          <a:lstStyle/>
          <a:p>
            <a:r>
              <a:rPr lang="en-US" sz="3200" dirty="0"/>
              <a:t>The item refers to the costs related to: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Salaries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Social securities contributions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Costs</a:t>
            </a:r>
            <a:r>
              <a:rPr lang="it-IT" b="1" dirty="0">
                <a:solidFill>
                  <a:srgbClr val="FF0000"/>
                </a:solidFill>
              </a:rPr>
              <a:t> of </a:t>
            </a:r>
            <a:r>
              <a:rPr lang="it-IT" b="1" dirty="0" err="1">
                <a:solidFill>
                  <a:srgbClr val="FF0000"/>
                </a:solidFill>
              </a:rPr>
              <a:t>personnel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5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17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685231" y="1911433"/>
            <a:ext cx="10699845" cy="3056352"/>
          </a:xfrm>
        </p:spPr>
        <p:txBody>
          <a:bodyPr>
            <a:normAutofit/>
          </a:bodyPr>
          <a:lstStyle/>
          <a:p>
            <a:r>
              <a:rPr lang="en-US" sz="3200" dirty="0"/>
              <a:t>The item refers to the economic value related to: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Depreciation (-)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Variation of value of non current activities (+/-)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marL="0" indent="0" algn="ctr"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Depretiacion</a:t>
            </a:r>
            <a:r>
              <a:rPr lang="it-IT" b="1" dirty="0">
                <a:solidFill>
                  <a:srgbClr val="FF0000"/>
                </a:solidFill>
              </a:rPr>
              <a:t> and </a:t>
            </a:r>
            <a:r>
              <a:rPr lang="it-IT" b="1" dirty="0" err="1">
                <a:solidFill>
                  <a:srgbClr val="FF0000"/>
                </a:solidFill>
              </a:rPr>
              <a:t>variation</a:t>
            </a:r>
            <a:r>
              <a:rPr lang="it-IT" b="1" dirty="0">
                <a:solidFill>
                  <a:srgbClr val="FF0000"/>
                </a:solidFill>
              </a:rPr>
              <a:t> of </a:t>
            </a:r>
            <a:r>
              <a:rPr lang="it-IT" b="1" dirty="0" err="1">
                <a:solidFill>
                  <a:srgbClr val="FF0000"/>
                </a:solidFill>
              </a:rPr>
              <a:t>value</a:t>
            </a:r>
            <a:r>
              <a:rPr lang="it-IT" b="1" dirty="0">
                <a:solidFill>
                  <a:srgbClr val="FF0000"/>
                </a:solidFill>
              </a:rPr>
              <a:t> of non </a:t>
            </a:r>
            <a:r>
              <a:rPr lang="it-IT" b="1" dirty="0" err="1">
                <a:solidFill>
                  <a:srgbClr val="FF0000"/>
                </a:solidFill>
              </a:rPr>
              <a:t>current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activities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76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18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685231" y="1911433"/>
            <a:ext cx="10699845" cy="3056352"/>
          </a:xfrm>
        </p:spPr>
        <p:txBody>
          <a:bodyPr>
            <a:normAutofit/>
          </a:bodyPr>
          <a:lstStyle/>
          <a:p>
            <a:r>
              <a:rPr lang="en-US" sz="3200" dirty="0"/>
              <a:t>The item refers to the economic value related to: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Processing costs, direct and overhead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Maintenance costs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Costs related to distribution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Cost related to the use third parties’ goods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Unrealized loss related to the sale of tangible and intangible goods</a:t>
            </a:r>
          </a:p>
          <a:p>
            <a:pPr marL="0" indent="0" algn="ctr"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Other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operating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costs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50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19</a:t>
            </a:fld>
            <a:endParaRPr lang="it-IT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934502"/>
              </p:ext>
            </p:extLst>
          </p:nvPr>
        </p:nvGraphicFramePr>
        <p:xfrm>
          <a:off x="850331" y="-40903"/>
          <a:ext cx="4832824" cy="67623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2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2538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err="1"/>
                        <a:t>Income</a:t>
                      </a:r>
                      <a:r>
                        <a:rPr lang="it-IT" sz="2000" b="1" dirty="0"/>
                        <a:t> Statement BY NATURE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2871">
                <a:tc>
                  <a:txBody>
                    <a:bodyPr/>
                    <a:lstStyle/>
                    <a:p>
                      <a:r>
                        <a:rPr lang="it-IT" sz="2000" dirty="0" err="1"/>
                        <a:t>Revenues</a:t>
                      </a:r>
                      <a:endParaRPr lang="it-IT" sz="2000" dirty="0"/>
                    </a:p>
                    <a:p>
                      <a:r>
                        <a:rPr lang="it-IT" sz="2000" dirty="0"/>
                        <a:t>+ </a:t>
                      </a:r>
                      <a:r>
                        <a:rPr lang="it-IT" sz="2000" dirty="0" err="1"/>
                        <a:t>Other</a:t>
                      </a:r>
                      <a:r>
                        <a:rPr lang="it-IT" sz="2000" dirty="0"/>
                        <a:t> </a:t>
                      </a:r>
                      <a:r>
                        <a:rPr lang="it-IT" sz="2000" dirty="0" err="1"/>
                        <a:t>Revenues</a:t>
                      </a:r>
                      <a:endParaRPr lang="it-IT" sz="2000" dirty="0"/>
                    </a:p>
                    <a:p>
                      <a:r>
                        <a:rPr lang="it-IT" sz="2000" dirty="0"/>
                        <a:t>+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Changes</a:t>
                      </a:r>
                      <a:r>
                        <a:rPr lang="it-IT" sz="2000" baseline="0" dirty="0"/>
                        <a:t> in </a:t>
                      </a:r>
                      <a:r>
                        <a:rPr lang="it-IT" sz="2000" baseline="0" dirty="0" err="1"/>
                        <a:t>inventories</a:t>
                      </a:r>
                      <a:r>
                        <a:rPr lang="it-IT" sz="2000" baseline="0" dirty="0"/>
                        <a:t> and WIP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aseline="0" dirty="0"/>
                        <a:t>-Use/</a:t>
                      </a:r>
                      <a:r>
                        <a:rPr lang="it-IT" sz="2000" baseline="0" dirty="0" err="1"/>
                        <a:t>Consumption</a:t>
                      </a:r>
                      <a:r>
                        <a:rPr lang="it-IT" sz="2000" baseline="0" dirty="0"/>
                        <a:t> of </a:t>
                      </a:r>
                      <a:r>
                        <a:rPr lang="it-IT" sz="2000" baseline="0" dirty="0" err="1"/>
                        <a:t>raw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materials</a:t>
                      </a:r>
                      <a:r>
                        <a:rPr lang="it-IT" sz="2000" baseline="0" dirty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dirty="0"/>
                        <a:t>-</a:t>
                      </a:r>
                      <a:r>
                        <a:rPr lang="it-IT" sz="2000" dirty="0" err="1"/>
                        <a:t>cost</a:t>
                      </a:r>
                      <a:r>
                        <a:rPr lang="it-IT" sz="2000" dirty="0"/>
                        <a:t> of </a:t>
                      </a:r>
                      <a:r>
                        <a:rPr lang="it-IT" sz="2000" dirty="0" err="1"/>
                        <a:t>personnel</a:t>
                      </a:r>
                      <a:endParaRPr lang="it-IT" sz="20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dirty="0"/>
                        <a:t>+/- </a:t>
                      </a:r>
                      <a:r>
                        <a:rPr lang="it-IT" sz="2000" dirty="0" err="1"/>
                        <a:t>depriaction</a:t>
                      </a:r>
                      <a:r>
                        <a:rPr lang="it-IT" sz="2000" dirty="0"/>
                        <a:t> and </a:t>
                      </a:r>
                      <a:r>
                        <a:rPr lang="it-IT" sz="2000" dirty="0" err="1"/>
                        <a:t>variation</a:t>
                      </a:r>
                      <a:r>
                        <a:rPr lang="it-IT" sz="2000" dirty="0"/>
                        <a:t> of </a:t>
                      </a:r>
                      <a:r>
                        <a:rPr lang="it-IT" sz="2000" dirty="0" err="1"/>
                        <a:t>value</a:t>
                      </a:r>
                      <a:r>
                        <a:rPr lang="it-IT" sz="2000" dirty="0"/>
                        <a:t> of</a:t>
                      </a:r>
                      <a:r>
                        <a:rPr lang="it-IT" sz="2000" baseline="0" dirty="0"/>
                        <a:t> non </a:t>
                      </a:r>
                      <a:r>
                        <a:rPr lang="it-IT" sz="2000" baseline="0" dirty="0" err="1"/>
                        <a:t>current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activities</a:t>
                      </a:r>
                      <a:endParaRPr lang="it-IT" sz="2000" baseline="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aseline="0" dirty="0"/>
                        <a:t>- </a:t>
                      </a:r>
                      <a:r>
                        <a:rPr lang="it-IT" sz="2000" baseline="0" dirty="0" err="1"/>
                        <a:t>Other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operating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costs</a:t>
                      </a:r>
                      <a:endParaRPr lang="it-IT" sz="2000" baseline="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baseline="0" dirty="0"/>
                        <a:t>OPERATING PROFIT</a:t>
                      </a:r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0896">
                <a:tc>
                  <a:txBody>
                    <a:bodyPr/>
                    <a:lstStyle/>
                    <a:p>
                      <a:r>
                        <a:rPr lang="it-IT" sz="2000" dirty="0"/>
                        <a:t>+/- </a:t>
                      </a:r>
                      <a:r>
                        <a:rPr lang="it-IT" sz="2000" dirty="0" err="1"/>
                        <a:t>Revenues</a:t>
                      </a:r>
                      <a:r>
                        <a:rPr lang="it-IT" sz="2000" baseline="0" dirty="0"/>
                        <a:t> from joint venture and </a:t>
                      </a:r>
                      <a:r>
                        <a:rPr lang="it-IT" sz="2000" baseline="0" dirty="0" err="1"/>
                        <a:t>controlled</a:t>
                      </a:r>
                      <a:r>
                        <a:rPr lang="it-IT" sz="2000" baseline="0" dirty="0"/>
                        <a:t> companies</a:t>
                      </a:r>
                    </a:p>
                    <a:p>
                      <a:r>
                        <a:rPr lang="it-IT" sz="2000" baseline="0" dirty="0"/>
                        <a:t>+ Financial </a:t>
                      </a:r>
                      <a:r>
                        <a:rPr lang="it-IT" sz="2000" baseline="0" dirty="0" err="1"/>
                        <a:t>income</a:t>
                      </a:r>
                      <a:r>
                        <a:rPr lang="it-IT" sz="2000" baseline="0" dirty="0"/>
                        <a:t> from </a:t>
                      </a:r>
                      <a:r>
                        <a:rPr lang="it-IT" sz="2000" baseline="0" dirty="0" err="1"/>
                        <a:t>investment</a:t>
                      </a:r>
                      <a:endParaRPr lang="it-IT" sz="2000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baseline="0" dirty="0" err="1"/>
                        <a:t>Borrowing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costs</a:t>
                      </a:r>
                      <a:endParaRPr lang="it-IT" sz="2000" baseline="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baseline="0" dirty="0"/>
                        <a:t>GROSS PROFIT</a:t>
                      </a:r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018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dirty="0" err="1"/>
                        <a:t>Taxes</a:t>
                      </a:r>
                      <a:endParaRPr lang="it-IT" sz="20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dirty="0"/>
                        <a:t>NET</a:t>
                      </a:r>
                      <a:r>
                        <a:rPr lang="it-IT" sz="2000" b="1" baseline="0" dirty="0"/>
                        <a:t> PROFIT</a:t>
                      </a:r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dirty="0"/>
                        <a:t>+/- Net profit from </a:t>
                      </a:r>
                      <a:r>
                        <a:rPr lang="it-IT" sz="2000" dirty="0" err="1"/>
                        <a:t>discontinuing</a:t>
                      </a:r>
                      <a:r>
                        <a:rPr lang="it-IT" sz="2000" dirty="0"/>
                        <a:t> </a:t>
                      </a:r>
                      <a:r>
                        <a:rPr lang="it-IT" sz="2000" dirty="0" err="1"/>
                        <a:t>operation</a:t>
                      </a:r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b="1" dirty="0"/>
                        <a:t>ANNUAL NET PROFIT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b="1" dirty="0"/>
                        <a:t>PROFIT BY SHARES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680492" y="2838735"/>
            <a:ext cx="5172501" cy="40943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6161201" y="3728114"/>
            <a:ext cx="5172501" cy="14307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err="1">
                <a:solidFill>
                  <a:schemeClr val="tx1"/>
                </a:solidFill>
              </a:rPr>
              <a:t>Economic</a:t>
            </a:r>
            <a:r>
              <a:rPr lang="it-IT" sz="3200" dirty="0">
                <a:solidFill>
                  <a:schemeClr val="tx1"/>
                </a:solidFill>
              </a:rPr>
              <a:t> </a:t>
            </a:r>
            <a:r>
              <a:rPr lang="it-IT" sz="3200" dirty="0" err="1">
                <a:solidFill>
                  <a:schemeClr val="tx1"/>
                </a:solidFill>
              </a:rPr>
              <a:t>result</a:t>
            </a:r>
            <a:r>
              <a:rPr lang="it-IT" sz="3200" dirty="0">
                <a:solidFill>
                  <a:schemeClr val="tx1"/>
                </a:solidFill>
              </a:rPr>
              <a:t> of the company </a:t>
            </a:r>
            <a:r>
              <a:rPr lang="it-IT" sz="3200" dirty="0" err="1">
                <a:solidFill>
                  <a:schemeClr val="tx1"/>
                </a:solidFill>
              </a:rPr>
              <a:t>related</a:t>
            </a:r>
            <a:r>
              <a:rPr lang="it-IT" sz="3200" dirty="0">
                <a:solidFill>
                  <a:schemeClr val="tx1"/>
                </a:solidFill>
              </a:rPr>
              <a:t> to the </a:t>
            </a:r>
            <a:r>
              <a:rPr lang="it-IT" sz="3200" b="1" dirty="0" err="1">
                <a:solidFill>
                  <a:schemeClr val="tx1"/>
                </a:solidFill>
              </a:rPr>
              <a:t>typical</a:t>
            </a:r>
            <a:r>
              <a:rPr lang="it-IT" sz="3200" b="1" dirty="0">
                <a:solidFill>
                  <a:schemeClr val="tx1"/>
                </a:solidFill>
              </a:rPr>
              <a:t> </a:t>
            </a:r>
            <a:r>
              <a:rPr lang="it-IT" sz="3200" b="1" dirty="0" err="1">
                <a:solidFill>
                  <a:schemeClr val="tx1"/>
                </a:solidFill>
              </a:rPr>
              <a:t>company’s</a:t>
            </a:r>
            <a:r>
              <a:rPr lang="it-IT" sz="3200" b="1" dirty="0">
                <a:solidFill>
                  <a:schemeClr val="tx1"/>
                </a:solidFill>
              </a:rPr>
              <a:t> </a:t>
            </a:r>
            <a:r>
              <a:rPr lang="it-IT" sz="3200" b="1" dirty="0" err="1">
                <a:solidFill>
                  <a:schemeClr val="tx1"/>
                </a:solidFill>
              </a:rPr>
              <a:t>activity</a:t>
            </a:r>
            <a:endParaRPr lang="it-IT" sz="3200" b="1" dirty="0">
              <a:solidFill>
                <a:schemeClr val="tx1"/>
              </a:solidFill>
            </a:endParaRPr>
          </a:p>
        </p:txBody>
      </p:sp>
      <p:cxnSp>
        <p:nvCxnSpPr>
          <p:cNvPr id="11" name="Connettore 2 10"/>
          <p:cNvCxnSpPr>
            <a:stCxn id="9" idx="3"/>
          </p:cNvCxnSpPr>
          <p:nvPr/>
        </p:nvCxnSpPr>
        <p:spPr>
          <a:xfrm>
            <a:off x="5852993" y="3043452"/>
            <a:ext cx="1735162" cy="68466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23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Agenda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2840657"/>
          </a:xfrm>
        </p:spPr>
        <p:txBody>
          <a:bodyPr>
            <a:normAutofit/>
          </a:bodyPr>
          <a:lstStyle/>
          <a:p>
            <a:r>
              <a:rPr lang="it-IT" sz="3200" dirty="0"/>
              <a:t>The </a:t>
            </a:r>
            <a:r>
              <a:rPr lang="it-IT" sz="3200" dirty="0" err="1"/>
              <a:t>Income</a:t>
            </a:r>
            <a:r>
              <a:rPr lang="it-IT" sz="3200" dirty="0"/>
              <a:t> Statement: </a:t>
            </a:r>
            <a:r>
              <a:rPr lang="it-IT" sz="3200" dirty="0" err="1"/>
              <a:t>features</a:t>
            </a:r>
            <a:endParaRPr lang="it-IT" sz="3200" dirty="0"/>
          </a:p>
          <a:p>
            <a:r>
              <a:rPr lang="it-IT" sz="3200" dirty="0"/>
              <a:t>The </a:t>
            </a:r>
            <a:r>
              <a:rPr lang="it-IT" sz="3200" dirty="0" err="1"/>
              <a:t>Income</a:t>
            </a:r>
            <a:r>
              <a:rPr lang="it-IT" sz="3200" dirty="0"/>
              <a:t> Statement: by nature and by </a:t>
            </a:r>
            <a:r>
              <a:rPr lang="it-IT" sz="3200" dirty="0" err="1"/>
              <a:t>destination</a:t>
            </a:r>
            <a:endParaRPr lang="it-IT" sz="3200" dirty="0"/>
          </a:p>
          <a:p>
            <a:r>
              <a:rPr lang="it-IT" sz="3200" dirty="0"/>
              <a:t>The Cash Flow Statement: </a:t>
            </a:r>
            <a:r>
              <a:rPr lang="it-IT" sz="3200" dirty="0" err="1"/>
              <a:t>features</a:t>
            </a:r>
            <a:endParaRPr lang="it-IT" sz="3200" dirty="0"/>
          </a:p>
          <a:p>
            <a:r>
              <a:rPr lang="it-IT" sz="3200" dirty="0"/>
              <a:t>The Cash Flow Statement: </a:t>
            </a:r>
            <a:r>
              <a:rPr lang="it-IT" sz="3200" dirty="0" err="1"/>
              <a:t>direct</a:t>
            </a:r>
            <a:r>
              <a:rPr lang="it-IT" sz="3200" dirty="0"/>
              <a:t> and </a:t>
            </a:r>
            <a:r>
              <a:rPr lang="it-IT" sz="3200" dirty="0" err="1"/>
              <a:t>indirect</a:t>
            </a:r>
            <a:r>
              <a:rPr lang="it-IT" sz="3200" dirty="0"/>
              <a:t> </a:t>
            </a:r>
            <a:r>
              <a:rPr lang="it-IT" sz="3200" dirty="0" err="1"/>
              <a:t>method</a:t>
            </a:r>
            <a:endParaRPr lang="it-IT" sz="3200" dirty="0"/>
          </a:p>
          <a:p>
            <a:endParaRPr lang="it-IT" sz="3200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220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20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685231" y="1911433"/>
            <a:ext cx="10699845" cy="3056352"/>
          </a:xfrm>
        </p:spPr>
        <p:txBody>
          <a:bodyPr>
            <a:normAutofit/>
          </a:bodyPr>
          <a:lstStyle/>
          <a:p>
            <a:r>
              <a:rPr lang="en-US" sz="3200" dirty="0"/>
              <a:t>The item refers to the economic value (+/-) related to revenues or losses with respect to joint ventures or controlled companies</a:t>
            </a:r>
            <a:endParaRPr lang="en-US" sz="3600" b="1" dirty="0">
              <a:solidFill>
                <a:srgbClr val="FF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Revenues</a:t>
            </a:r>
            <a:r>
              <a:rPr lang="it-IT" b="1" dirty="0">
                <a:solidFill>
                  <a:srgbClr val="FF0000"/>
                </a:solidFill>
              </a:rPr>
              <a:t> from joint </a:t>
            </a:r>
            <a:r>
              <a:rPr lang="it-IT" b="1" dirty="0" err="1">
                <a:solidFill>
                  <a:srgbClr val="FF0000"/>
                </a:solidFill>
              </a:rPr>
              <a:t>ventures</a:t>
            </a:r>
            <a:r>
              <a:rPr lang="it-IT" b="1" dirty="0">
                <a:solidFill>
                  <a:srgbClr val="FF0000"/>
                </a:solidFill>
              </a:rPr>
              <a:t> and </a:t>
            </a:r>
            <a:r>
              <a:rPr lang="it-IT" b="1" dirty="0" err="1">
                <a:solidFill>
                  <a:srgbClr val="FF0000"/>
                </a:solidFill>
              </a:rPr>
              <a:t>controlled</a:t>
            </a:r>
            <a:r>
              <a:rPr lang="it-IT" b="1" dirty="0">
                <a:solidFill>
                  <a:srgbClr val="FF0000"/>
                </a:solidFill>
              </a:rPr>
              <a:t> companies</a:t>
            </a:r>
          </a:p>
        </p:txBody>
      </p:sp>
    </p:spTree>
    <p:extLst>
      <p:ext uri="{BB962C8B-B14F-4D97-AF65-F5344CB8AC3E}">
        <p14:creationId xmlns:p14="http://schemas.microsoft.com/office/powerpoint/2010/main" val="33637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21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685231" y="1911433"/>
            <a:ext cx="10699845" cy="3056352"/>
          </a:xfrm>
        </p:spPr>
        <p:txBody>
          <a:bodyPr>
            <a:normAutofit/>
          </a:bodyPr>
          <a:lstStyle/>
          <a:p>
            <a:r>
              <a:rPr lang="en-US" sz="3200" dirty="0"/>
              <a:t>The item includes: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Financial income related to cash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Financial income related to financial credits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dirty="0"/>
              <a:t>Profit related to financial activities (e.g. controlled companies)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Financial </a:t>
            </a:r>
            <a:r>
              <a:rPr lang="it-IT" b="1" dirty="0" err="1">
                <a:solidFill>
                  <a:srgbClr val="FF0000"/>
                </a:solidFill>
              </a:rPr>
              <a:t>income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37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22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685231" y="1911433"/>
            <a:ext cx="10699845" cy="3056352"/>
          </a:xfrm>
        </p:spPr>
        <p:txBody>
          <a:bodyPr>
            <a:normAutofit/>
          </a:bodyPr>
          <a:lstStyle/>
          <a:p>
            <a:r>
              <a:rPr lang="en-US" sz="3200" dirty="0"/>
              <a:t>The item includes: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Borrowing costs related to every financing activity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Losses related to financial activities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Negative variation of value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>
                <a:solidFill>
                  <a:srgbClr val="FF0000"/>
                </a:solidFill>
              </a:rPr>
              <a:t>Borrowing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costs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27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23</a:t>
            </a:fld>
            <a:endParaRPr lang="it-IT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850331" y="-40903"/>
          <a:ext cx="4832824" cy="67623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2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2538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err="1"/>
                        <a:t>Income</a:t>
                      </a:r>
                      <a:r>
                        <a:rPr lang="it-IT" sz="2000" b="1" dirty="0"/>
                        <a:t> Statement BY NATURE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2871">
                <a:tc>
                  <a:txBody>
                    <a:bodyPr/>
                    <a:lstStyle/>
                    <a:p>
                      <a:r>
                        <a:rPr lang="it-IT" sz="2000" dirty="0" err="1"/>
                        <a:t>Revenues</a:t>
                      </a:r>
                      <a:endParaRPr lang="it-IT" sz="2000" dirty="0"/>
                    </a:p>
                    <a:p>
                      <a:r>
                        <a:rPr lang="it-IT" sz="2000" dirty="0"/>
                        <a:t>+ </a:t>
                      </a:r>
                      <a:r>
                        <a:rPr lang="it-IT" sz="2000" dirty="0" err="1"/>
                        <a:t>Other</a:t>
                      </a:r>
                      <a:r>
                        <a:rPr lang="it-IT" sz="2000" dirty="0"/>
                        <a:t> </a:t>
                      </a:r>
                      <a:r>
                        <a:rPr lang="it-IT" sz="2000" dirty="0" err="1"/>
                        <a:t>Revenues</a:t>
                      </a:r>
                      <a:endParaRPr lang="it-IT" sz="2000" dirty="0"/>
                    </a:p>
                    <a:p>
                      <a:r>
                        <a:rPr lang="it-IT" sz="2000" dirty="0"/>
                        <a:t>+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Changes</a:t>
                      </a:r>
                      <a:r>
                        <a:rPr lang="it-IT" sz="2000" baseline="0" dirty="0"/>
                        <a:t> in </a:t>
                      </a:r>
                      <a:r>
                        <a:rPr lang="it-IT" sz="2000" baseline="0" dirty="0" err="1"/>
                        <a:t>inventories</a:t>
                      </a:r>
                      <a:r>
                        <a:rPr lang="it-IT" sz="2000" baseline="0" dirty="0"/>
                        <a:t> and WIP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aseline="0" dirty="0"/>
                        <a:t>-Use/</a:t>
                      </a:r>
                      <a:r>
                        <a:rPr lang="it-IT" sz="2000" baseline="0" dirty="0" err="1"/>
                        <a:t>Consumption</a:t>
                      </a:r>
                      <a:r>
                        <a:rPr lang="it-IT" sz="2000" baseline="0" dirty="0"/>
                        <a:t> of </a:t>
                      </a:r>
                      <a:r>
                        <a:rPr lang="it-IT" sz="2000" baseline="0" dirty="0" err="1"/>
                        <a:t>raw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materials</a:t>
                      </a:r>
                      <a:r>
                        <a:rPr lang="it-IT" sz="2000" baseline="0" dirty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dirty="0"/>
                        <a:t>-</a:t>
                      </a:r>
                      <a:r>
                        <a:rPr lang="it-IT" sz="2000" dirty="0" err="1"/>
                        <a:t>cost</a:t>
                      </a:r>
                      <a:r>
                        <a:rPr lang="it-IT" sz="2000" dirty="0"/>
                        <a:t> of </a:t>
                      </a:r>
                      <a:r>
                        <a:rPr lang="it-IT" sz="2000" dirty="0" err="1"/>
                        <a:t>personnel</a:t>
                      </a:r>
                      <a:endParaRPr lang="it-IT" sz="20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dirty="0"/>
                        <a:t>+/- </a:t>
                      </a:r>
                      <a:r>
                        <a:rPr lang="it-IT" sz="2000" dirty="0" err="1"/>
                        <a:t>depriaction</a:t>
                      </a:r>
                      <a:r>
                        <a:rPr lang="it-IT" sz="2000" dirty="0"/>
                        <a:t> and </a:t>
                      </a:r>
                      <a:r>
                        <a:rPr lang="it-IT" sz="2000" dirty="0" err="1"/>
                        <a:t>variation</a:t>
                      </a:r>
                      <a:r>
                        <a:rPr lang="it-IT" sz="2000" dirty="0"/>
                        <a:t> of </a:t>
                      </a:r>
                      <a:r>
                        <a:rPr lang="it-IT" sz="2000" dirty="0" err="1"/>
                        <a:t>value</a:t>
                      </a:r>
                      <a:r>
                        <a:rPr lang="it-IT" sz="2000" dirty="0"/>
                        <a:t> of</a:t>
                      </a:r>
                      <a:r>
                        <a:rPr lang="it-IT" sz="2000" baseline="0" dirty="0"/>
                        <a:t> non </a:t>
                      </a:r>
                      <a:r>
                        <a:rPr lang="it-IT" sz="2000" baseline="0" dirty="0" err="1"/>
                        <a:t>current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activities</a:t>
                      </a:r>
                      <a:endParaRPr lang="it-IT" sz="2000" baseline="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aseline="0" dirty="0"/>
                        <a:t>- </a:t>
                      </a:r>
                      <a:r>
                        <a:rPr lang="it-IT" sz="2000" baseline="0" dirty="0" err="1"/>
                        <a:t>Other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operating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costs</a:t>
                      </a:r>
                      <a:endParaRPr lang="it-IT" sz="2000" baseline="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baseline="0" dirty="0"/>
                        <a:t>OPERATING INCOME</a:t>
                      </a:r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0896">
                <a:tc>
                  <a:txBody>
                    <a:bodyPr/>
                    <a:lstStyle/>
                    <a:p>
                      <a:r>
                        <a:rPr lang="it-IT" sz="2000" dirty="0"/>
                        <a:t>+/- </a:t>
                      </a:r>
                      <a:r>
                        <a:rPr lang="it-IT" sz="2000" dirty="0" err="1"/>
                        <a:t>Revenues</a:t>
                      </a:r>
                      <a:r>
                        <a:rPr lang="it-IT" sz="2000" baseline="0" dirty="0"/>
                        <a:t> from joint venture and </a:t>
                      </a:r>
                      <a:r>
                        <a:rPr lang="it-IT" sz="2000" baseline="0" dirty="0" err="1"/>
                        <a:t>controlled</a:t>
                      </a:r>
                      <a:r>
                        <a:rPr lang="it-IT" sz="2000" baseline="0" dirty="0"/>
                        <a:t> companies</a:t>
                      </a:r>
                    </a:p>
                    <a:p>
                      <a:r>
                        <a:rPr lang="it-IT" sz="2000" baseline="0" dirty="0"/>
                        <a:t>+ Financial </a:t>
                      </a:r>
                      <a:r>
                        <a:rPr lang="it-IT" sz="2000" baseline="0" dirty="0" err="1"/>
                        <a:t>income</a:t>
                      </a:r>
                      <a:r>
                        <a:rPr lang="it-IT" sz="2000" baseline="0" dirty="0"/>
                        <a:t> from </a:t>
                      </a:r>
                      <a:r>
                        <a:rPr lang="it-IT" sz="2000" baseline="0" dirty="0" err="1"/>
                        <a:t>investment</a:t>
                      </a:r>
                      <a:endParaRPr lang="it-IT" sz="2000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baseline="0" dirty="0" err="1"/>
                        <a:t>Borrowing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costs</a:t>
                      </a:r>
                      <a:endParaRPr lang="it-IT" sz="2000" baseline="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baseline="0" dirty="0"/>
                        <a:t>GROSS PROFIT</a:t>
                      </a:r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018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dirty="0" err="1"/>
                        <a:t>Taxes</a:t>
                      </a:r>
                      <a:endParaRPr lang="it-IT" sz="20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dirty="0"/>
                        <a:t>NET</a:t>
                      </a:r>
                      <a:r>
                        <a:rPr lang="it-IT" sz="2000" b="1" baseline="0" dirty="0"/>
                        <a:t> PROFIT</a:t>
                      </a:r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dirty="0"/>
                        <a:t>+/- Net profit from </a:t>
                      </a:r>
                      <a:r>
                        <a:rPr lang="it-IT" sz="2000" dirty="0" err="1"/>
                        <a:t>discontinuing</a:t>
                      </a:r>
                      <a:r>
                        <a:rPr lang="it-IT" sz="2000" dirty="0"/>
                        <a:t> </a:t>
                      </a:r>
                      <a:r>
                        <a:rPr lang="it-IT" sz="2000" dirty="0" err="1"/>
                        <a:t>operation</a:t>
                      </a:r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b="1" dirty="0"/>
                        <a:t>ANNUAL NET PROFIT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b="1" dirty="0"/>
                        <a:t>PROFIT BY SHARES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850331" y="4423534"/>
            <a:ext cx="5172501" cy="40943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6352270" y="1501254"/>
            <a:ext cx="5172501" cy="255440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err="1">
                <a:solidFill>
                  <a:schemeClr val="tx1"/>
                </a:solidFill>
              </a:rPr>
              <a:t>Economic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dirty="0" err="1">
                <a:solidFill>
                  <a:schemeClr val="tx1"/>
                </a:solidFill>
              </a:rPr>
              <a:t>result</a:t>
            </a:r>
            <a:r>
              <a:rPr lang="it-IT" sz="2800" dirty="0">
                <a:solidFill>
                  <a:schemeClr val="tx1"/>
                </a:solidFill>
              </a:rPr>
              <a:t> of the company </a:t>
            </a:r>
            <a:r>
              <a:rPr lang="it-IT" sz="2800" dirty="0" err="1">
                <a:solidFill>
                  <a:schemeClr val="tx1"/>
                </a:solidFill>
              </a:rPr>
              <a:t>related</a:t>
            </a:r>
            <a:r>
              <a:rPr lang="it-IT" sz="2800" dirty="0">
                <a:solidFill>
                  <a:schemeClr val="tx1"/>
                </a:solidFill>
              </a:rPr>
              <a:t> to the </a:t>
            </a:r>
            <a:r>
              <a:rPr lang="it-IT" sz="2800" b="1" dirty="0" err="1">
                <a:solidFill>
                  <a:schemeClr val="tx1"/>
                </a:solidFill>
              </a:rPr>
              <a:t>typical</a:t>
            </a:r>
            <a:r>
              <a:rPr lang="it-IT" sz="2800" b="1" dirty="0">
                <a:solidFill>
                  <a:schemeClr val="tx1"/>
                </a:solidFill>
              </a:rPr>
              <a:t> </a:t>
            </a:r>
            <a:r>
              <a:rPr lang="it-IT" sz="2800" b="1" dirty="0" err="1">
                <a:solidFill>
                  <a:schemeClr val="tx1"/>
                </a:solidFill>
              </a:rPr>
              <a:t>company’s</a:t>
            </a:r>
            <a:r>
              <a:rPr lang="it-IT" sz="2800" b="1" dirty="0">
                <a:solidFill>
                  <a:schemeClr val="tx1"/>
                </a:solidFill>
              </a:rPr>
              <a:t> </a:t>
            </a:r>
            <a:r>
              <a:rPr lang="it-IT" sz="2800" b="1" dirty="0" err="1">
                <a:solidFill>
                  <a:schemeClr val="tx1"/>
                </a:solidFill>
              </a:rPr>
              <a:t>activity</a:t>
            </a:r>
            <a:r>
              <a:rPr lang="it-IT" sz="2800" b="1" dirty="0">
                <a:solidFill>
                  <a:schemeClr val="tx1"/>
                </a:solidFill>
              </a:rPr>
              <a:t> </a:t>
            </a:r>
            <a:r>
              <a:rPr lang="it-IT" sz="2800" dirty="0" err="1">
                <a:solidFill>
                  <a:schemeClr val="tx1"/>
                </a:solidFill>
              </a:rPr>
              <a:t>that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dirty="0" err="1">
                <a:solidFill>
                  <a:schemeClr val="tx1"/>
                </a:solidFill>
              </a:rPr>
              <a:t>also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dirty="0" err="1">
                <a:solidFill>
                  <a:schemeClr val="tx1"/>
                </a:solidFill>
              </a:rPr>
              <a:t>comprehends</a:t>
            </a:r>
            <a:r>
              <a:rPr lang="it-IT" sz="2800" dirty="0">
                <a:solidFill>
                  <a:schemeClr val="tx1"/>
                </a:solidFill>
              </a:rPr>
              <a:t> the </a:t>
            </a:r>
            <a:r>
              <a:rPr lang="it-IT" sz="2800" dirty="0" err="1">
                <a:solidFill>
                  <a:schemeClr val="tx1"/>
                </a:solidFill>
              </a:rPr>
              <a:t>company’s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b="1" dirty="0" err="1">
                <a:solidFill>
                  <a:schemeClr val="tx1"/>
                </a:solidFill>
              </a:rPr>
              <a:t>financial</a:t>
            </a:r>
            <a:r>
              <a:rPr lang="it-IT" sz="2800" b="1" dirty="0">
                <a:solidFill>
                  <a:schemeClr val="tx1"/>
                </a:solidFill>
              </a:rPr>
              <a:t> </a:t>
            </a:r>
            <a:r>
              <a:rPr lang="it-IT" sz="2800" b="1" dirty="0" err="1">
                <a:solidFill>
                  <a:schemeClr val="tx1"/>
                </a:solidFill>
              </a:rPr>
              <a:t>activity</a:t>
            </a:r>
            <a:endParaRPr lang="it-IT" sz="2800" b="1" dirty="0">
              <a:solidFill>
                <a:schemeClr val="tx1"/>
              </a:solidFill>
            </a:endParaRPr>
          </a:p>
        </p:txBody>
      </p:sp>
      <p:cxnSp>
        <p:nvCxnSpPr>
          <p:cNvPr id="11" name="Connettore 2 10"/>
          <p:cNvCxnSpPr>
            <a:stCxn id="9" idx="3"/>
          </p:cNvCxnSpPr>
          <p:nvPr/>
        </p:nvCxnSpPr>
        <p:spPr>
          <a:xfrm flipV="1">
            <a:off x="6022832" y="4055656"/>
            <a:ext cx="2206768" cy="57259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91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24</a:t>
            </a:fld>
            <a:endParaRPr lang="it-IT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850331" y="-40903"/>
          <a:ext cx="4832824" cy="67623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2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2538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err="1"/>
                        <a:t>Income</a:t>
                      </a:r>
                      <a:r>
                        <a:rPr lang="it-IT" sz="2000" b="1" dirty="0"/>
                        <a:t> Statement BY NATURE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2871">
                <a:tc>
                  <a:txBody>
                    <a:bodyPr/>
                    <a:lstStyle/>
                    <a:p>
                      <a:r>
                        <a:rPr lang="it-IT" sz="2000" dirty="0" err="1"/>
                        <a:t>Revenues</a:t>
                      </a:r>
                      <a:endParaRPr lang="it-IT" sz="2000" dirty="0"/>
                    </a:p>
                    <a:p>
                      <a:r>
                        <a:rPr lang="it-IT" sz="2000" dirty="0"/>
                        <a:t>+ </a:t>
                      </a:r>
                      <a:r>
                        <a:rPr lang="it-IT" sz="2000" dirty="0" err="1"/>
                        <a:t>Other</a:t>
                      </a:r>
                      <a:r>
                        <a:rPr lang="it-IT" sz="2000" dirty="0"/>
                        <a:t> </a:t>
                      </a:r>
                      <a:r>
                        <a:rPr lang="it-IT" sz="2000" dirty="0" err="1"/>
                        <a:t>Revenues</a:t>
                      </a:r>
                      <a:endParaRPr lang="it-IT" sz="2000" dirty="0"/>
                    </a:p>
                    <a:p>
                      <a:r>
                        <a:rPr lang="it-IT" sz="2000" dirty="0"/>
                        <a:t>+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Changes</a:t>
                      </a:r>
                      <a:r>
                        <a:rPr lang="it-IT" sz="2000" baseline="0" dirty="0"/>
                        <a:t> in </a:t>
                      </a:r>
                      <a:r>
                        <a:rPr lang="it-IT" sz="2000" baseline="0" dirty="0" err="1"/>
                        <a:t>inventories</a:t>
                      </a:r>
                      <a:r>
                        <a:rPr lang="it-IT" sz="2000" baseline="0" dirty="0"/>
                        <a:t> and WIP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aseline="0" dirty="0"/>
                        <a:t>-Use/</a:t>
                      </a:r>
                      <a:r>
                        <a:rPr lang="it-IT" sz="2000" baseline="0" dirty="0" err="1"/>
                        <a:t>Consumption</a:t>
                      </a:r>
                      <a:r>
                        <a:rPr lang="it-IT" sz="2000" baseline="0" dirty="0"/>
                        <a:t> of </a:t>
                      </a:r>
                      <a:r>
                        <a:rPr lang="it-IT" sz="2000" baseline="0" dirty="0" err="1"/>
                        <a:t>raw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materials</a:t>
                      </a:r>
                      <a:r>
                        <a:rPr lang="it-IT" sz="2000" baseline="0" dirty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dirty="0"/>
                        <a:t>-</a:t>
                      </a:r>
                      <a:r>
                        <a:rPr lang="it-IT" sz="2000" dirty="0" err="1"/>
                        <a:t>cost</a:t>
                      </a:r>
                      <a:r>
                        <a:rPr lang="it-IT" sz="2000" dirty="0"/>
                        <a:t> of </a:t>
                      </a:r>
                      <a:r>
                        <a:rPr lang="it-IT" sz="2000" dirty="0" err="1"/>
                        <a:t>personnel</a:t>
                      </a:r>
                      <a:endParaRPr lang="it-IT" sz="20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dirty="0"/>
                        <a:t>+/- </a:t>
                      </a:r>
                      <a:r>
                        <a:rPr lang="it-IT" sz="2000" dirty="0" err="1"/>
                        <a:t>depriaction</a:t>
                      </a:r>
                      <a:r>
                        <a:rPr lang="it-IT" sz="2000" dirty="0"/>
                        <a:t> and </a:t>
                      </a:r>
                      <a:r>
                        <a:rPr lang="it-IT" sz="2000" dirty="0" err="1"/>
                        <a:t>variation</a:t>
                      </a:r>
                      <a:r>
                        <a:rPr lang="it-IT" sz="2000" dirty="0"/>
                        <a:t> of </a:t>
                      </a:r>
                      <a:r>
                        <a:rPr lang="it-IT" sz="2000" dirty="0" err="1"/>
                        <a:t>value</a:t>
                      </a:r>
                      <a:r>
                        <a:rPr lang="it-IT" sz="2000" dirty="0"/>
                        <a:t> of</a:t>
                      </a:r>
                      <a:r>
                        <a:rPr lang="it-IT" sz="2000" baseline="0" dirty="0"/>
                        <a:t> non </a:t>
                      </a:r>
                      <a:r>
                        <a:rPr lang="it-IT" sz="2000" baseline="0" dirty="0" err="1"/>
                        <a:t>current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activities</a:t>
                      </a:r>
                      <a:endParaRPr lang="it-IT" sz="2000" baseline="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aseline="0" dirty="0"/>
                        <a:t>- </a:t>
                      </a:r>
                      <a:r>
                        <a:rPr lang="it-IT" sz="2000" baseline="0" dirty="0" err="1"/>
                        <a:t>Other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operating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costs</a:t>
                      </a:r>
                      <a:endParaRPr lang="it-IT" sz="2000" baseline="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baseline="0" dirty="0"/>
                        <a:t>OPERATING INCOME</a:t>
                      </a:r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0896">
                <a:tc>
                  <a:txBody>
                    <a:bodyPr/>
                    <a:lstStyle/>
                    <a:p>
                      <a:r>
                        <a:rPr lang="it-IT" sz="2000" dirty="0"/>
                        <a:t>+/- </a:t>
                      </a:r>
                      <a:r>
                        <a:rPr lang="it-IT" sz="2000" dirty="0" err="1"/>
                        <a:t>Revenues</a:t>
                      </a:r>
                      <a:r>
                        <a:rPr lang="it-IT" sz="2000" baseline="0" dirty="0"/>
                        <a:t> from joint venture and </a:t>
                      </a:r>
                      <a:r>
                        <a:rPr lang="it-IT" sz="2000" baseline="0" dirty="0" err="1"/>
                        <a:t>controlled</a:t>
                      </a:r>
                      <a:r>
                        <a:rPr lang="it-IT" sz="2000" baseline="0" dirty="0"/>
                        <a:t> companies</a:t>
                      </a:r>
                    </a:p>
                    <a:p>
                      <a:r>
                        <a:rPr lang="it-IT" sz="2000" baseline="0" dirty="0"/>
                        <a:t>+ Financial </a:t>
                      </a:r>
                      <a:r>
                        <a:rPr lang="it-IT" sz="2000" baseline="0" dirty="0" err="1"/>
                        <a:t>income</a:t>
                      </a:r>
                      <a:r>
                        <a:rPr lang="it-IT" sz="2000" baseline="0" dirty="0"/>
                        <a:t> from </a:t>
                      </a:r>
                      <a:r>
                        <a:rPr lang="it-IT" sz="2000" baseline="0" dirty="0" err="1"/>
                        <a:t>investment</a:t>
                      </a:r>
                      <a:endParaRPr lang="it-IT" sz="2000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baseline="0" dirty="0" err="1"/>
                        <a:t>Borrowing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costs</a:t>
                      </a:r>
                      <a:endParaRPr lang="it-IT" sz="2000" baseline="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baseline="0" dirty="0"/>
                        <a:t>GROSS PROFIT</a:t>
                      </a:r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018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dirty="0" err="1"/>
                        <a:t>Taxes</a:t>
                      </a:r>
                      <a:endParaRPr lang="it-IT" sz="20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dirty="0"/>
                        <a:t>NET</a:t>
                      </a:r>
                      <a:r>
                        <a:rPr lang="it-IT" sz="2000" b="1" baseline="0" dirty="0"/>
                        <a:t> PROFIT</a:t>
                      </a:r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dirty="0"/>
                        <a:t>+/- Net profit from </a:t>
                      </a:r>
                      <a:r>
                        <a:rPr lang="it-IT" sz="2000" dirty="0" err="1"/>
                        <a:t>discontinuing</a:t>
                      </a:r>
                      <a:r>
                        <a:rPr lang="it-IT" sz="2000" dirty="0"/>
                        <a:t> </a:t>
                      </a:r>
                      <a:r>
                        <a:rPr lang="it-IT" sz="2000" dirty="0" err="1"/>
                        <a:t>operation</a:t>
                      </a:r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b="1" dirty="0"/>
                        <a:t>ANNUAL NET PROFIT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b="1" dirty="0"/>
                        <a:t>PROFIT BY SHARES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850331" y="5105922"/>
            <a:ext cx="5172501" cy="40943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6352270" y="1501254"/>
            <a:ext cx="5172501" cy="255440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err="1">
                <a:solidFill>
                  <a:schemeClr val="tx1"/>
                </a:solidFill>
              </a:rPr>
              <a:t>Economic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dirty="0" err="1">
                <a:solidFill>
                  <a:schemeClr val="tx1"/>
                </a:solidFill>
              </a:rPr>
              <a:t>result</a:t>
            </a:r>
            <a:r>
              <a:rPr lang="it-IT" sz="2800" dirty="0">
                <a:solidFill>
                  <a:schemeClr val="tx1"/>
                </a:solidFill>
              </a:rPr>
              <a:t> of the company </a:t>
            </a:r>
            <a:r>
              <a:rPr lang="it-IT" sz="2800" dirty="0" err="1">
                <a:solidFill>
                  <a:schemeClr val="tx1"/>
                </a:solidFill>
              </a:rPr>
              <a:t>related</a:t>
            </a:r>
            <a:r>
              <a:rPr lang="it-IT" sz="2800" dirty="0">
                <a:solidFill>
                  <a:schemeClr val="tx1"/>
                </a:solidFill>
              </a:rPr>
              <a:t> to the </a:t>
            </a:r>
            <a:r>
              <a:rPr lang="it-IT" sz="2800" b="1" dirty="0" err="1">
                <a:solidFill>
                  <a:schemeClr val="tx1"/>
                </a:solidFill>
              </a:rPr>
              <a:t>typical</a:t>
            </a:r>
            <a:r>
              <a:rPr lang="it-IT" sz="2800" b="1" dirty="0">
                <a:solidFill>
                  <a:schemeClr val="tx1"/>
                </a:solidFill>
              </a:rPr>
              <a:t> </a:t>
            </a:r>
            <a:r>
              <a:rPr lang="it-IT" sz="2800" b="1" dirty="0" err="1">
                <a:solidFill>
                  <a:schemeClr val="tx1"/>
                </a:solidFill>
              </a:rPr>
              <a:t>company’s</a:t>
            </a:r>
            <a:r>
              <a:rPr lang="it-IT" sz="2800" b="1" dirty="0">
                <a:solidFill>
                  <a:schemeClr val="tx1"/>
                </a:solidFill>
              </a:rPr>
              <a:t> </a:t>
            </a:r>
            <a:r>
              <a:rPr lang="it-IT" sz="2800" b="1" dirty="0" err="1">
                <a:solidFill>
                  <a:schemeClr val="tx1"/>
                </a:solidFill>
              </a:rPr>
              <a:t>activity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dirty="0" err="1">
                <a:solidFill>
                  <a:schemeClr val="tx1"/>
                </a:solidFill>
              </a:rPr>
              <a:t>that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dirty="0" err="1">
                <a:solidFill>
                  <a:schemeClr val="tx1"/>
                </a:solidFill>
              </a:rPr>
              <a:t>also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dirty="0" err="1">
                <a:solidFill>
                  <a:schemeClr val="tx1"/>
                </a:solidFill>
              </a:rPr>
              <a:t>comprehends</a:t>
            </a:r>
            <a:r>
              <a:rPr lang="it-IT" sz="2800" dirty="0">
                <a:solidFill>
                  <a:schemeClr val="tx1"/>
                </a:solidFill>
              </a:rPr>
              <a:t> the </a:t>
            </a:r>
            <a:r>
              <a:rPr lang="it-IT" sz="2800" dirty="0" err="1">
                <a:solidFill>
                  <a:schemeClr val="tx1"/>
                </a:solidFill>
              </a:rPr>
              <a:t>company’s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b="1" dirty="0" err="1">
                <a:solidFill>
                  <a:schemeClr val="tx1"/>
                </a:solidFill>
              </a:rPr>
              <a:t>financial</a:t>
            </a:r>
            <a:r>
              <a:rPr lang="it-IT" sz="2800" dirty="0">
                <a:solidFill>
                  <a:schemeClr val="tx1"/>
                </a:solidFill>
              </a:rPr>
              <a:t> and </a:t>
            </a:r>
            <a:r>
              <a:rPr lang="it-IT" sz="2800" b="1" dirty="0">
                <a:solidFill>
                  <a:schemeClr val="tx1"/>
                </a:solidFill>
              </a:rPr>
              <a:t>fiscal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dirty="0" err="1">
                <a:solidFill>
                  <a:schemeClr val="tx1"/>
                </a:solidFill>
              </a:rPr>
              <a:t>activity</a:t>
            </a:r>
            <a:endParaRPr lang="it-IT" sz="2800" dirty="0">
              <a:solidFill>
                <a:schemeClr val="tx1"/>
              </a:solidFill>
            </a:endParaRPr>
          </a:p>
        </p:txBody>
      </p:sp>
      <p:cxnSp>
        <p:nvCxnSpPr>
          <p:cNvPr id="11" name="Connettore 2 10"/>
          <p:cNvCxnSpPr>
            <a:stCxn id="9" idx="3"/>
          </p:cNvCxnSpPr>
          <p:nvPr/>
        </p:nvCxnSpPr>
        <p:spPr>
          <a:xfrm flipV="1">
            <a:off x="6022832" y="4055656"/>
            <a:ext cx="2015699" cy="125498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857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25</a:t>
            </a:fld>
            <a:endParaRPr lang="it-IT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850331" y="-40903"/>
          <a:ext cx="4832824" cy="67623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2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2538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err="1"/>
                        <a:t>Income</a:t>
                      </a:r>
                      <a:r>
                        <a:rPr lang="it-IT" sz="2000" b="1" dirty="0"/>
                        <a:t> Statement BY NATURE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2871">
                <a:tc>
                  <a:txBody>
                    <a:bodyPr/>
                    <a:lstStyle/>
                    <a:p>
                      <a:r>
                        <a:rPr lang="it-IT" sz="2000" dirty="0" err="1"/>
                        <a:t>Revenues</a:t>
                      </a:r>
                      <a:endParaRPr lang="it-IT" sz="2000" dirty="0"/>
                    </a:p>
                    <a:p>
                      <a:r>
                        <a:rPr lang="it-IT" sz="2000" dirty="0"/>
                        <a:t>+ </a:t>
                      </a:r>
                      <a:r>
                        <a:rPr lang="it-IT" sz="2000" dirty="0" err="1"/>
                        <a:t>Other</a:t>
                      </a:r>
                      <a:r>
                        <a:rPr lang="it-IT" sz="2000" dirty="0"/>
                        <a:t> </a:t>
                      </a:r>
                      <a:r>
                        <a:rPr lang="it-IT" sz="2000" dirty="0" err="1"/>
                        <a:t>Revenues</a:t>
                      </a:r>
                      <a:endParaRPr lang="it-IT" sz="2000" dirty="0"/>
                    </a:p>
                    <a:p>
                      <a:r>
                        <a:rPr lang="it-IT" sz="2000" dirty="0"/>
                        <a:t>+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Changes</a:t>
                      </a:r>
                      <a:r>
                        <a:rPr lang="it-IT" sz="2000" baseline="0" dirty="0"/>
                        <a:t> in </a:t>
                      </a:r>
                      <a:r>
                        <a:rPr lang="it-IT" sz="2000" baseline="0" dirty="0" err="1"/>
                        <a:t>inventories</a:t>
                      </a:r>
                      <a:r>
                        <a:rPr lang="it-IT" sz="2000" baseline="0" dirty="0"/>
                        <a:t> and WIP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aseline="0" dirty="0"/>
                        <a:t>-Use/</a:t>
                      </a:r>
                      <a:r>
                        <a:rPr lang="it-IT" sz="2000" baseline="0" dirty="0" err="1"/>
                        <a:t>Consumption</a:t>
                      </a:r>
                      <a:r>
                        <a:rPr lang="it-IT" sz="2000" baseline="0" dirty="0"/>
                        <a:t> of </a:t>
                      </a:r>
                      <a:r>
                        <a:rPr lang="it-IT" sz="2000" baseline="0" dirty="0" err="1"/>
                        <a:t>raw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materials</a:t>
                      </a:r>
                      <a:r>
                        <a:rPr lang="it-IT" sz="2000" baseline="0" dirty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dirty="0"/>
                        <a:t>-</a:t>
                      </a:r>
                      <a:r>
                        <a:rPr lang="it-IT" sz="2000" dirty="0" err="1"/>
                        <a:t>cost</a:t>
                      </a:r>
                      <a:r>
                        <a:rPr lang="it-IT" sz="2000" dirty="0"/>
                        <a:t> of </a:t>
                      </a:r>
                      <a:r>
                        <a:rPr lang="it-IT" sz="2000" dirty="0" err="1"/>
                        <a:t>personnel</a:t>
                      </a:r>
                      <a:endParaRPr lang="it-IT" sz="20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dirty="0"/>
                        <a:t>+/- </a:t>
                      </a:r>
                      <a:r>
                        <a:rPr lang="it-IT" sz="2000" dirty="0" err="1"/>
                        <a:t>depriaction</a:t>
                      </a:r>
                      <a:r>
                        <a:rPr lang="it-IT" sz="2000" dirty="0"/>
                        <a:t> and </a:t>
                      </a:r>
                      <a:r>
                        <a:rPr lang="it-IT" sz="2000" dirty="0" err="1"/>
                        <a:t>variation</a:t>
                      </a:r>
                      <a:r>
                        <a:rPr lang="it-IT" sz="2000" dirty="0"/>
                        <a:t> of </a:t>
                      </a:r>
                      <a:r>
                        <a:rPr lang="it-IT" sz="2000" dirty="0" err="1"/>
                        <a:t>value</a:t>
                      </a:r>
                      <a:r>
                        <a:rPr lang="it-IT" sz="2000" dirty="0"/>
                        <a:t> of</a:t>
                      </a:r>
                      <a:r>
                        <a:rPr lang="it-IT" sz="2000" baseline="0" dirty="0"/>
                        <a:t> non </a:t>
                      </a:r>
                      <a:r>
                        <a:rPr lang="it-IT" sz="2000" baseline="0" dirty="0" err="1"/>
                        <a:t>current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activities</a:t>
                      </a:r>
                      <a:endParaRPr lang="it-IT" sz="2000" baseline="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aseline="0" dirty="0"/>
                        <a:t>- </a:t>
                      </a:r>
                      <a:r>
                        <a:rPr lang="it-IT" sz="2000" baseline="0" dirty="0" err="1"/>
                        <a:t>Other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operating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costs</a:t>
                      </a:r>
                      <a:endParaRPr lang="it-IT" sz="2000" baseline="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baseline="0" dirty="0"/>
                        <a:t>OPERATING INCOME</a:t>
                      </a:r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0896">
                <a:tc>
                  <a:txBody>
                    <a:bodyPr/>
                    <a:lstStyle/>
                    <a:p>
                      <a:r>
                        <a:rPr lang="it-IT" sz="2000" dirty="0"/>
                        <a:t>+/- </a:t>
                      </a:r>
                      <a:r>
                        <a:rPr lang="it-IT" sz="2000" dirty="0" err="1"/>
                        <a:t>Revenues</a:t>
                      </a:r>
                      <a:r>
                        <a:rPr lang="it-IT" sz="2000" baseline="0" dirty="0"/>
                        <a:t> from joint venture and </a:t>
                      </a:r>
                      <a:r>
                        <a:rPr lang="it-IT" sz="2000" baseline="0" dirty="0" err="1"/>
                        <a:t>controlled</a:t>
                      </a:r>
                      <a:r>
                        <a:rPr lang="it-IT" sz="2000" baseline="0" dirty="0"/>
                        <a:t> companies</a:t>
                      </a:r>
                    </a:p>
                    <a:p>
                      <a:r>
                        <a:rPr lang="it-IT" sz="2000" baseline="0" dirty="0"/>
                        <a:t>+ Financial </a:t>
                      </a:r>
                      <a:r>
                        <a:rPr lang="it-IT" sz="2000" baseline="0" dirty="0" err="1"/>
                        <a:t>income</a:t>
                      </a:r>
                      <a:r>
                        <a:rPr lang="it-IT" sz="2000" baseline="0" dirty="0"/>
                        <a:t> from </a:t>
                      </a:r>
                      <a:r>
                        <a:rPr lang="it-IT" sz="2000" baseline="0" dirty="0" err="1"/>
                        <a:t>investment</a:t>
                      </a:r>
                      <a:endParaRPr lang="it-IT" sz="2000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baseline="0" dirty="0" err="1"/>
                        <a:t>Borrowing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costs</a:t>
                      </a:r>
                      <a:endParaRPr lang="it-IT" sz="2000" baseline="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baseline="0" dirty="0"/>
                        <a:t>GROSS PROFIT</a:t>
                      </a:r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018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dirty="0" err="1"/>
                        <a:t>Taxes</a:t>
                      </a:r>
                      <a:endParaRPr lang="it-IT" sz="20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dirty="0"/>
                        <a:t>NET</a:t>
                      </a:r>
                      <a:r>
                        <a:rPr lang="it-IT" sz="2000" b="1" baseline="0" dirty="0"/>
                        <a:t> PROFIT</a:t>
                      </a:r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dirty="0"/>
                        <a:t>+/- Net profit from </a:t>
                      </a:r>
                      <a:r>
                        <a:rPr lang="it-IT" sz="2000" dirty="0" err="1"/>
                        <a:t>discontinuing</a:t>
                      </a:r>
                      <a:r>
                        <a:rPr lang="it-IT" sz="2000" dirty="0"/>
                        <a:t> </a:t>
                      </a:r>
                      <a:r>
                        <a:rPr lang="it-IT" sz="2000" dirty="0" err="1"/>
                        <a:t>operation</a:t>
                      </a:r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b="1" dirty="0"/>
                        <a:t>ANNUAL NET PROFIT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b="1" dirty="0"/>
                        <a:t>PROFIT BY SHARES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850331" y="5946917"/>
            <a:ext cx="5172501" cy="40943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6352270" y="2729552"/>
            <a:ext cx="5172501" cy="13261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</a:rPr>
              <a:t>= Profit of the </a:t>
            </a:r>
            <a:r>
              <a:rPr lang="it-IT" sz="2800" dirty="0" err="1">
                <a:solidFill>
                  <a:schemeClr val="tx1"/>
                </a:solidFill>
              </a:rPr>
              <a:t>Liability</a:t>
            </a:r>
            <a:r>
              <a:rPr lang="it-IT" sz="2800" dirty="0">
                <a:solidFill>
                  <a:schemeClr val="tx1"/>
                </a:solidFill>
              </a:rPr>
              <a:t> of the BS</a:t>
            </a:r>
          </a:p>
        </p:txBody>
      </p:sp>
      <p:cxnSp>
        <p:nvCxnSpPr>
          <p:cNvPr id="12" name="Connettore 2 11"/>
          <p:cNvCxnSpPr/>
          <p:nvPr/>
        </p:nvCxnSpPr>
        <p:spPr>
          <a:xfrm flipV="1">
            <a:off x="6022832" y="4055656"/>
            <a:ext cx="2083938" cy="20959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26</a:t>
            </a:fld>
            <a:endParaRPr lang="it-IT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850331" y="-40903"/>
          <a:ext cx="4832824" cy="67623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2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2538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err="1"/>
                        <a:t>Income</a:t>
                      </a:r>
                      <a:r>
                        <a:rPr lang="it-IT" sz="2000" b="1" dirty="0"/>
                        <a:t> Statement BY NATURE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2871">
                <a:tc>
                  <a:txBody>
                    <a:bodyPr/>
                    <a:lstStyle/>
                    <a:p>
                      <a:r>
                        <a:rPr lang="it-IT" sz="2000" dirty="0" err="1"/>
                        <a:t>Revenues</a:t>
                      </a:r>
                      <a:endParaRPr lang="it-IT" sz="2000" dirty="0"/>
                    </a:p>
                    <a:p>
                      <a:r>
                        <a:rPr lang="it-IT" sz="2000" dirty="0"/>
                        <a:t>+ </a:t>
                      </a:r>
                      <a:r>
                        <a:rPr lang="it-IT" sz="2000" dirty="0" err="1"/>
                        <a:t>Other</a:t>
                      </a:r>
                      <a:r>
                        <a:rPr lang="it-IT" sz="2000" dirty="0"/>
                        <a:t> </a:t>
                      </a:r>
                      <a:r>
                        <a:rPr lang="it-IT" sz="2000" dirty="0" err="1"/>
                        <a:t>Revenues</a:t>
                      </a:r>
                      <a:endParaRPr lang="it-IT" sz="2000" dirty="0"/>
                    </a:p>
                    <a:p>
                      <a:r>
                        <a:rPr lang="it-IT" sz="2000" dirty="0"/>
                        <a:t>+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Changes</a:t>
                      </a:r>
                      <a:r>
                        <a:rPr lang="it-IT" sz="2000" baseline="0" dirty="0"/>
                        <a:t> in </a:t>
                      </a:r>
                      <a:r>
                        <a:rPr lang="it-IT" sz="2000" baseline="0" dirty="0" err="1"/>
                        <a:t>inventories</a:t>
                      </a:r>
                      <a:r>
                        <a:rPr lang="it-IT" sz="2000" baseline="0" dirty="0"/>
                        <a:t> and WIP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aseline="0" dirty="0"/>
                        <a:t>-Use/</a:t>
                      </a:r>
                      <a:r>
                        <a:rPr lang="it-IT" sz="2000" baseline="0" dirty="0" err="1"/>
                        <a:t>Consumption</a:t>
                      </a:r>
                      <a:r>
                        <a:rPr lang="it-IT" sz="2000" baseline="0" dirty="0"/>
                        <a:t> of </a:t>
                      </a:r>
                      <a:r>
                        <a:rPr lang="it-IT" sz="2000" baseline="0" dirty="0" err="1"/>
                        <a:t>raw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materials</a:t>
                      </a:r>
                      <a:r>
                        <a:rPr lang="it-IT" sz="2000" baseline="0" dirty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dirty="0"/>
                        <a:t>-</a:t>
                      </a:r>
                      <a:r>
                        <a:rPr lang="it-IT" sz="2000" dirty="0" err="1"/>
                        <a:t>cost</a:t>
                      </a:r>
                      <a:r>
                        <a:rPr lang="it-IT" sz="2000" dirty="0"/>
                        <a:t> of </a:t>
                      </a:r>
                      <a:r>
                        <a:rPr lang="it-IT" sz="2000" dirty="0" err="1"/>
                        <a:t>personnel</a:t>
                      </a:r>
                      <a:endParaRPr lang="it-IT" sz="20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dirty="0"/>
                        <a:t>+/- </a:t>
                      </a:r>
                      <a:r>
                        <a:rPr lang="it-IT" sz="2000" dirty="0" err="1"/>
                        <a:t>depriaction</a:t>
                      </a:r>
                      <a:r>
                        <a:rPr lang="it-IT" sz="2000" dirty="0"/>
                        <a:t> and </a:t>
                      </a:r>
                      <a:r>
                        <a:rPr lang="it-IT" sz="2000" dirty="0" err="1"/>
                        <a:t>variation</a:t>
                      </a:r>
                      <a:r>
                        <a:rPr lang="it-IT" sz="2000" dirty="0"/>
                        <a:t> of </a:t>
                      </a:r>
                      <a:r>
                        <a:rPr lang="it-IT" sz="2000" dirty="0" err="1"/>
                        <a:t>value</a:t>
                      </a:r>
                      <a:r>
                        <a:rPr lang="it-IT" sz="2000" dirty="0"/>
                        <a:t> of</a:t>
                      </a:r>
                      <a:r>
                        <a:rPr lang="it-IT" sz="2000" baseline="0" dirty="0"/>
                        <a:t> non </a:t>
                      </a:r>
                      <a:r>
                        <a:rPr lang="it-IT" sz="2000" baseline="0" dirty="0" err="1"/>
                        <a:t>current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activities</a:t>
                      </a:r>
                      <a:endParaRPr lang="it-IT" sz="2000" baseline="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aseline="0" dirty="0"/>
                        <a:t>- </a:t>
                      </a:r>
                      <a:r>
                        <a:rPr lang="it-IT" sz="2000" baseline="0" dirty="0" err="1"/>
                        <a:t>Other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operating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costs</a:t>
                      </a:r>
                      <a:endParaRPr lang="it-IT" sz="2000" baseline="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baseline="0" dirty="0"/>
                        <a:t>OPERATING INCOME</a:t>
                      </a:r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0896">
                <a:tc>
                  <a:txBody>
                    <a:bodyPr/>
                    <a:lstStyle/>
                    <a:p>
                      <a:r>
                        <a:rPr lang="it-IT" sz="2000" dirty="0"/>
                        <a:t>+/- </a:t>
                      </a:r>
                      <a:r>
                        <a:rPr lang="it-IT" sz="2000" dirty="0" err="1"/>
                        <a:t>Revenues</a:t>
                      </a:r>
                      <a:r>
                        <a:rPr lang="it-IT" sz="2000" baseline="0" dirty="0"/>
                        <a:t> from joint venture and </a:t>
                      </a:r>
                      <a:r>
                        <a:rPr lang="it-IT" sz="2000" baseline="0" dirty="0" err="1"/>
                        <a:t>controlled</a:t>
                      </a:r>
                      <a:r>
                        <a:rPr lang="it-IT" sz="2000" baseline="0" dirty="0"/>
                        <a:t> companies</a:t>
                      </a:r>
                    </a:p>
                    <a:p>
                      <a:r>
                        <a:rPr lang="it-IT" sz="2000" baseline="0" dirty="0"/>
                        <a:t>+ Financial </a:t>
                      </a:r>
                      <a:r>
                        <a:rPr lang="it-IT" sz="2000" baseline="0" dirty="0" err="1"/>
                        <a:t>income</a:t>
                      </a:r>
                      <a:r>
                        <a:rPr lang="it-IT" sz="2000" baseline="0" dirty="0"/>
                        <a:t> from </a:t>
                      </a:r>
                      <a:r>
                        <a:rPr lang="it-IT" sz="2000" baseline="0" dirty="0" err="1"/>
                        <a:t>investment</a:t>
                      </a:r>
                      <a:endParaRPr lang="it-IT" sz="2000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baseline="0" dirty="0" err="1"/>
                        <a:t>Borrowing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costs</a:t>
                      </a:r>
                      <a:endParaRPr lang="it-IT" sz="2000" baseline="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baseline="0" dirty="0"/>
                        <a:t>GROSS PROFIT</a:t>
                      </a:r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018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dirty="0" err="1"/>
                        <a:t>Taxes</a:t>
                      </a:r>
                      <a:endParaRPr lang="it-IT" sz="20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dirty="0"/>
                        <a:t>NET</a:t>
                      </a:r>
                      <a:r>
                        <a:rPr lang="it-IT" sz="2000" b="1" baseline="0" dirty="0"/>
                        <a:t> PROFIT</a:t>
                      </a:r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dirty="0"/>
                        <a:t>+/- Net profit from </a:t>
                      </a:r>
                      <a:r>
                        <a:rPr lang="it-IT" sz="2000" dirty="0" err="1"/>
                        <a:t>discontinuing</a:t>
                      </a:r>
                      <a:r>
                        <a:rPr lang="it-IT" sz="2000" dirty="0"/>
                        <a:t> </a:t>
                      </a:r>
                      <a:r>
                        <a:rPr lang="it-IT" sz="2000" dirty="0" err="1"/>
                        <a:t>operation</a:t>
                      </a:r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b="1" dirty="0"/>
                        <a:t>ANNUAL NET PROFIT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b="1" dirty="0"/>
                        <a:t>PROFIT BY SHARES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680492" y="6312042"/>
            <a:ext cx="5172501" cy="40943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911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10353" y="1559092"/>
            <a:ext cx="9144000" cy="2387600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THE CASH FLOW STATEMENT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5294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28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832512" y="1495222"/>
            <a:ext cx="10699845" cy="5226253"/>
          </a:xfrm>
        </p:spPr>
        <p:txBody>
          <a:bodyPr>
            <a:normAutofit/>
          </a:bodyPr>
          <a:lstStyle/>
          <a:p>
            <a:r>
              <a:rPr lang="en-US" dirty="0"/>
              <a:t>We do not have a specific model to follow, but there is minimum content </a:t>
            </a:r>
          </a:p>
          <a:p>
            <a:r>
              <a:rPr lang="en-US" dirty="0"/>
              <a:t>The Cash Flow Statement could be written following two different rules: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Direct method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Indirect method</a:t>
            </a:r>
          </a:p>
          <a:p>
            <a:r>
              <a:rPr lang="en-US" dirty="0"/>
              <a:t>It presents the financial flows of a company, distinguished into: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Operating  flows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Investment flows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Financial flows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The Cash Flow Statement: </a:t>
            </a:r>
            <a:r>
              <a:rPr lang="it-IT" b="1" dirty="0" err="1">
                <a:solidFill>
                  <a:srgbClr val="FF0000"/>
                </a:solidFill>
              </a:rPr>
              <a:t>features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88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29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832512" y="1974889"/>
            <a:ext cx="10699845" cy="4746586"/>
          </a:xfrm>
        </p:spPr>
        <p:txBody>
          <a:bodyPr>
            <a:normAutofit/>
          </a:bodyPr>
          <a:lstStyle/>
          <a:p>
            <a:r>
              <a:rPr lang="en-US" b="1" dirty="0"/>
              <a:t>Direct method            </a:t>
            </a:r>
            <a:r>
              <a:rPr lang="en-US" dirty="0"/>
              <a:t>it shows every category of cash receipts and payments</a:t>
            </a:r>
          </a:p>
          <a:p>
            <a:r>
              <a:rPr lang="en-US" b="1" dirty="0"/>
              <a:t>Indirect method           </a:t>
            </a:r>
            <a:r>
              <a:rPr lang="en-US" dirty="0"/>
              <a:t>It shows the final cash by modifying the amount of profit or loss. By using the indirect method we need to consider: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Variation of operating credits and debts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Changes in inventories</a:t>
            </a:r>
          </a:p>
          <a:p>
            <a:r>
              <a:rPr lang="en-US" dirty="0"/>
              <a:t>In general, the indirect method is more used than the indirect one</a:t>
            </a:r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The Cash Flow Statement: </a:t>
            </a:r>
            <a:r>
              <a:rPr lang="it-IT" b="1" dirty="0" err="1">
                <a:solidFill>
                  <a:srgbClr val="FF0000"/>
                </a:solidFill>
              </a:rPr>
              <a:t>direct</a:t>
            </a:r>
            <a:r>
              <a:rPr lang="it-IT" b="1" dirty="0">
                <a:solidFill>
                  <a:srgbClr val="FF0000"/>
                </a:solidFill>
              </a:rPr>
              <a:t> and </a:t>
            </a:r>
            <a:r>
              <a:rPr lang="it-IT" b="1" dirty="0" err="1">
                <a:solidFill>
                  <a:srgbClr val="FF0000"/>
                </a:solidFill>
              </a:rPr>
              <a:t>indirect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method</a:t>
            </a:r>
            <a:r>
              <a:rPr lang="it-IT" b="1" dirty="0">
                <a:solidFill>
                  <a:srgbClr val="FF0000"/>
                </a:solidFill>
              </a:rPr>
              <a:t> (1/3)</a:t>
            </a:r>
          </a:p>
        </p:txBody>
      </p:sp>
      <p:cxnSp>
        <p:nvCxnSpPr>
          <p:cNvPr id="3" name="Connettore 2 2"/>
          <p:cNvCxnSpPr/>
          <p:nvPr/>
        </p:nvCxnSpPr>
        <p:spPr>
          <a:xfrm>
            <a:off x="3343701" y="2197290"/>
            <a:ext cx="75062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3564340" y="3127613"/>
            <a:ext cx="75062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16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10353" y="1559092"/>
            <a:ext cx="9144000" cy="2387600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THE INCOME STATEMENT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1168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30</a:t>
            </a:fld>
            <a:endParaRPr lang="it-IT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The Cash Flow Statement: </a:t>
            </a:r>
            <a:r>
              <a:rPr lang="it-IT" b="1" dirty="0" err="1">
                <a:solidFill>
                  <a:srgbClr val="FF0000"/>
                </a:solidFill>
              </a:rPr>
              <a:t>direct</a:t>
            </a:r>
            <a:r>
              <a:rPr lang="it-IT" b="1" dirty="0">
                <a:solidFill>
                  <a:srgbClr val="FF0000"/>
                </a:solidFill>
              </a:rPr>
              <a:t> and </a:t>
            </a:r>
            <a:r>
              <a:rPr lang="it-IT" b="1" dirty="0" err="1">
                <a:solidFill>
                  <a:srgbClr val="FF0000"/>
                </a:solidFill>
              </a:rPr>
              <a:t>indirect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method</a:t>
            </a:r>
            <a:r>
              <a:rPr lang="it-IT" b="1" dirty="0">
                <a:solidFill>
                  <a:srgbClr val="FF0000"/>
                </a:solidFill>
              </a:rPr>
              <a:t> (2/3)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048303"/>
              </p:ext>
            </p:extLst>
          </p:nvPr>
        </p:nvGraphicFramePr>
        <p:xfrm>
          <a:off x="300250" y="1960088"/>
          <a:ext cx="5213445" cy="41814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4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8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8745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DIRECT</a:t>
                      </a:r>
                      <a:r>
                        <a:rPr lang="it-IT" b="1" baseline="0" dirty="0"/>
                        <a:t> METHOD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€, £, 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83">
                <a:tc>
                  <a:txBody>
                    <a:bodyPr/>
                    <a:lstStyle/>
                    <a:p>
                      <a:r>
                        <a:rPr lang="it-IT" sz="2000" b="0" i="1" dirty="0"/>
                        <a:t>Operating</a:t>
                      </a:r>
                      <a:r>
                        <a:rPr lang="it-IT" sz="2000" b="0" i="1" baseline="0" dirty="0"/>
                        <a:t> cash flow</a:t>
                      </a:r>
                      <a:endParaRPr lang="it-IT" sz="20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83">
                <a:tc>
                  <a:txBody>
                    <a:bodyPr/>
                    <a:lstStyle/>
                    <a:p>
                      <a:r>
                        <a:rPr lang="it-IT" sz="2000" dirty="0"/>
                        <a:t>+</a:t>
                      </a:r>
                      <a:r>
                        <a:rPr lang="it-IT" sz="2000" baseline="0" dirty="0"/>
                        <a:t> cash </a:t>
                      </a:r>
                      <a:r>
                        <a:rPr lang="it-IT" sz="2000" baseline="0" dirty="0" err="1"/>
                        <a:t>revenues</a:t>
                      </a:r>
                      <a:r>
                        <a:rPr lang="it-IT" sz="2000" baseline="0" dirty="0"/>
                        <a:t> from </a:t>
                      </a:r>
                      <a:r>
                        <a:rPr lang="it-IT" sz="2000" baseline="0" dirty="0" err="1"/>
                        <a:t>customers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83">
                <a:tc>
                  <a:txBody>
                    <a:bodyPr/>
                    <a:lstStyle/>
                    <a:p>
                      <a:r>
                        <a:rPr lang="it-IT" sz="2000" dirty="0"/>
                        <a:t>-</a:t>
                      </a:r>
                      <a:r>
                        <a:rPr lang="it-IT" sz="2000" baseline="0" dirty="0"/>
                        <a:t> Cash </a:t>
                      </a:r>
                      <a:r>
                        <a:rPr lang="it-IT" sz="2000" baseline="0" dirty="0" err="1"/>
                        <a:t>outflows</a:t>
                      </a:r>
                      <a:r>
                        <a:rPr lang="it-IT" sz="2000" baseline="0" dirty="0"/>
                        <a:t> to </a:t>
                      </a:r>
                      <a:r>
                        <a:rPr lang="it-IT" sz="2000" baseline="0" dirty="0" err="1"/>
                        <a:t>suppliers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83">
                <a:tc>
                  <a:txBody>
                    <a:bodyPr/>
                    <a:lstStyle/>
                    <a:p>
                      <a:r>
                        <a:rPr lang="it-IT" sz="2000" baseline="0" dirty="0"/>
                        <a:t>- Cash </a:t>
                      </a:r>
                      <a:r>
                        <a:rPr lang="it-IT" sz="2000" baseline="0" dirty="0" err="1"/>
                        <a:t>outflows</a:t>
                      </a:r>
                      <a:r>
                        <a:rPr lang="it-IT" sz="2000" baseline="0" dirty="0"/>
                        <a:t> to </a:t>
                      </a:r>
                      <a:r>
                        <a:rPr lang="it-IT" sz="2000" baseline="0" dirty="0" err="1"/>
                        <a:t>personnel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83">
                <a:tc>
                  <a:txBody>
                    <a:bodyPr/>
                    <a:lstStyle/>
                    <a:p>
                      <a:r>
                        <a:rPr lang="it-IT" sz="2000" dirty="0"/>
                        <a:t>-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Other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operating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cashoutflows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2381">
                <a:tc>
                  <a:txBody>
                    <a:bodyPr/>
                    <a:lstStyle/>
                    <a:p>
                      <a:r>
                        <a:rPr lang="it-IT" sz="2000" dirty="0"/>
                        <a:t>-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Interest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paid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183">
                <a:tc>
                  <a:txBody>
                    <a:bodyPr/>
                    <a:lstStyle/>
                    <a:p>
                      <a:r>
                        <a:rPr lang="it-IT" sz="2000" dirty="0"/>
                        <a:t>-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Taxes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paid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183">
                <a:tc>
                  <a:txBody>
                    <a:bodyPr/>
                    <a:lstStyle/>
                    <a:p>
                      <a:r>
                        <a:rPr lang="it-IT" sz="2000" b="1" dirty="0"/>
                        <a:t>Net</a:t>
                      </a:r>
                      <a:r>
                        <a:rPr lang="it-IT" sz="2000" b="1" baseline="0" dirty="0"/>
                        <a:t> </a:t>
                      </a:r>
                      <a:r>
                        <a:rPr lang="it-IT" sz="2000" b="1" baseline="0" dirty="0" err="1"/>
                        <a:t>operating</a:t>
                      </a:r>
                      <a:r>
                        <a:rPr lang="it-IT" sz="2000" b="1" baseline="0" dirty="0"/>
                        <a:t> cash flow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935837"/>
              </p:ext>
            </p:extLst>
          </p:nvPr>
        </p:nvGraphicFramePr>
        <p:xfrm>
          <a:off x="6232095" y="1974889"/>
          <a:ext cx="5594823" cy="472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27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7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551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INDIRECT</a:t>
                      </a:r>
                      <a:r>
                        <a:rPr lang="it-IT" b="1" baseline="0" dirty="0"/>
                        <a:t> METHOD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€, £, 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i="1" dirty="0"/>
                        <a:t>Operating cash 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b="1" dirty="0"/>
                        <a:t>Net </a:t>
                      </a:r>
                      <a:r>
                        <a:rPr lang="it-IT" sz="2000" b="1" dirty="0" err="1"/>
                        <a:t>operating</a:t>
                      </a:r>
                      <a:r>
                        <a:rPr lang="it-IT" sz="2000" b="1" dirty="0"/>
                        <a:t> profit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b="0" dirty="0"/>
                        <a:t>+ </a:t>
                      </a:r>
                      <a:r>
                        <a:rPr lang="it-IT" sz="2000" b="0" dirty="0" err="1"/>
                        <a:t>Depreciation</a:t>
                      </a:r>
                      <a:endParaRPr lang="it-IT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/>
                        <a:t>+ </a:t>
                      </a:r>
                      <a:r>
                        <a:rPr lang="it-IT" sz="2000" dirty="0" err="1"/>
                        <a:t>Changes</a:t>
                      </a:r>
                      <a:r>
                        <a:rPr lang="it-IT" sz="2000" dirty="0"/>
                        <a:t> in </a:t>
                      </a:r>
                      <a:r>
                        <a:rPr lang="it-IT" sz="2000" dirty="0" err="1"/>
                        <a:t>credits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/>
                        <a:t>+ </a:t>
                      </a:r>
                      <a:r>
                        <a:rPr lang="it-IT" sz="2000" dirty="0" err="1"/>
                        <a:t>Changes</a:t>
                      </a:r>
                      <a:r>
                        <a:rPr lang="it-IT" sz="2000" dirty="0"/>
                        <a:t> in </a:t>
                      </a:r>
                      <a:r>
                        <a:rPr lang="it-IT" sz="2000" dirty="0" err="1"/>
                        <a:t>inventories</a:t>
                      </a:r>
                      <a:r>
                        <a:rPr lang="it-IT" sz="2000" dirty="0"/>
                        <a:t> ( i –</a:t>
                      </a:r>
                      <a:r>
                        <a:rPr lang="it-IT" sz="2000" baseline="0" dirty="0"/>
                        <a:t> f)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494">
                <a:tc>
                  <a:txBody>
                    <a:bodyPr/>
                    <a:lstStyle/>
                    <a:p>
                      <a:r>
                        <a:rPr lang="it-IT" sz="2000" dirty="0"/>
                        <a:t>+ </a:t>
                      </a:r>
                      <a:r>
                        <a:rPr lang="it-IT" sz="2000" dirty="0" err="1"/>
                        <a:t>Changes</a:t>
                      </a:r>
                      <a:r>
                        <a:rPr lang="it-IT" sz="2000" baseline="0" dirty="0"/>
                        <a:t> in </a:t>
                      </a:r>
                      <a:r>
                        <a:rPr lang="it-IT" sz="2000" baseline="0" dirty="0" err="1"/>
                        <a:t>debts</a:t>
                      </a:r>
                      <a:r>
                        <a:rPr lang="it-IT" sz="2000" baseline="0" dirty="0"/>
                        <a:t> (i – f)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/>
                        <a:t>- </a:t>
                      </a:r>
                      <a:r>
                        <a:rPr lang="it-IT" sz="2000" dirty="0" err="1"/>
                        <a:t>Interests</a:t>
                      </a:r>
                      <a:r>
                        <a:rPr lang="it-IT" sz="2000" dirty="0"/>
                        <a:t> </a:t>
                      </a:r>
                      <a:r>
                        <a:rPr lang="it-IT" sz="2000" dirty="0" err="1"/>
                        <a:t>paid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b="0" i="1" dirty="0" err="1"/>
                        <a:t>Interests</a:t>
                      </a:r>
                      <a:endParaRPr lang="it-IT" sz="20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/>
                        <a:t> - </a:t>
                      </a:r>
                      <a:r>
                        <a:rPr lang="it-IT" sz="2000" dirty="0" err="1"/>
                        <a:t>not</a:t>
                      </a:r>
                      <a:r>
                        <a:rPr lang="it-IT" sz="2000" dirty="0"/>
                        <a:t> </a:t>
                      </a:r>
                      <a:r>
                        <a:rPr lang="it-IT" sz="2000" dirty="0" err="1"/>
                        <a:t>paid</a:t>
                      </a:r>
                      <a:r>
                        <a:rPr lang="it-IT" sz="2000" dirty="0"/>
                        <a:t> </a:t>
                      </a:r>
                      <a:r>
                        <a:rPr lang="it-IT" sz="2000" dirty="0" err="1"/>
                        <a:t>interests</a:t>
                      </a:r>
                      <a:r>
                        <a:rPr lang="it-IT" sz="2000" dirty="0"/>
                        <a:t> (</a:t>
                      </a:r>
                      <a:r>
                        <a:rPr lang="it-IT" sz="2000" dirty="0" err="1"/>
                        <a:t>accrual</a:t>
                      </a:r>
                      <a:r>
                        <a:rPr lang="it-IT" sz="2000" dirty="0"/>
                        <a:t> </a:t>
                      </a:r>
                      <a:r>
                        <a:rPr lang="it-IT" sz="2000" dirty="0" err="1"/>
                        <a:t>accountign</a:t>
                      </a:r>
                      <a:r>
                        <a:rPr lang="it-IT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/>
                        <a:t>- </a:t>
                      </a:r>
                      <a:r>
                        <a:rPr lang="it-IT" sz="2000" dirty="0" err="1"/>
                        <a:t>Taxes</a:t>
                      </a:r>
                      <a:r>
                        <a:rPr lang="it-IT" sz="2000" dirty="0"/>
                        <a:t> </a:t>
                      </a:r>
                      <a:r>
                        <a:rPr lang="it-IT" sz="2000" dirty="0" err="1"/>
                        <a:t>paid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b="1" dirty="0"/>
                        <a:t>Net </a:t>
                      </a:r>
                      <a:r>
                        <a:rPr lang="it-IT" sz="2000" b="1" dirty="0" err="1"/>
                        <a:t>operating</a:t>
                      </a:r>
                      <a:r>
                        <a:rPr lang="it-IT" sz="2000" b="1" dirty="0"/>
                        <a:t> cash 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9279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31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41911"/>
              </p:ext>
            </p:extLst>
          </p:nvPr>
        </p:nvGraphicFramePr>
        <p:xfrm>
          <a:off x="230681" y="1082675"/>
          <a:ext cx="5213445" cy="563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4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8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251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DIRECT</a:t>
                      </a:r>
                      <a:r>
                        <a:rPr lang="it-IT" b="1" baseline="0" dirty="0"/>
                        <a:t> METHOD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€, £, 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i="1" dirty="0" err="1"/>
                        <a:t>Investment</a:t>
                      </a:r>
                      <a:r>
                        <a:rPr lang="it-IT" sz="2000" i="1" baseline="0" dirty="0"/>
                        <a:t> </a:t>
                      </a:r>
                      <a:r>
                        <a:rPr lang="it-IT" sz="2000" i="1" baseline="0" dirty="0" err="1"/>
                        <a:t>activities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dirty="0"/>
                        <a:t>-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Property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purchase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dirty="0"/>
                        <a:t>+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Property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selling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b="1" dirty="0"/>
                        <a:t>Net</a:t>
                      </a:r>
                      <a:r>
                        <a:rPr lang="it-IT" sz="2000" b="1" baseline="0" dirty="0"/>
                        <a:t> </a:t>
                      </a:r>
                      <a:r>
                        <a:rPr lang="it-IT" sz="2000" b="1" baseline="0" dirty="0" err="1"/>
                        <a:t>financial</a:t>
                      </a:r>
                      <a:r>
                        <a:rPr lang="it-IT" sz="2000" b="1" baseline="0" dirty="0"/>
                        <a:t> cash flow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i="1" dirty="0" err="1"/>
                        <a:t>Financing</a:t>
                      </a:r>
                      <a:r>
                        <a:rPr lang="it-IT" sz="2000" i="1" baseline="0" dirty="0"/>
                        <a:t> </a:t>
                      </a:r>
                      <a:r>
                        <a:rPr lang="it-IT" sz="2000" i="1" baseline="0" dirty="0" err="1"/>
                        <a:t>activity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b="1" dirty="0"/>
                        <a:t>-</a:t>
                      </a:r>
                      <a:r>
                        <a:rPr lang="it-IT" sz="2000" b="1" baseline="0" dirty="0"/>
                        <a:t> </a:t>
                      </a:r>
                      <a:r>
                        <a:rPr lang="it-IT" sz="2000" b="0" baseline="0" dirty="0" err="1"/>
                        <a:t>Dividends</a:t>
                      </a:r>
                      <a:endParaRPr lang="it-IT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dirty="0"/>
                        <a:t>+/- </a:t>
                      </a:r>
                      <a:r>
                        <a:rPr lang="it-IT" sz="2000" dirty="0" err="1"/>
                        <a:t>Debt</a:t>
                      </a:r>
                      <a:r>
                        <a:rPr lang="it-IT" sz="2000" dirty="0"/>
                        <a:t> </a:t>
                      </a:r>
                      <a:r>
                        <a:rPr lang="it-IT" sz="2000" dirty="0" err="1"/>
                        <a:t>purchase</a:t>
                      </a:r>
                      <a:r>
                        <a:rPr lang="it-IT" sz="2000" dirty="0"/>
                        <a:t>/</a:t>
                      </a:r>
                      <a:r>
                        <a:rPr lang="it-IT" sz="2000" dirty="0" err="1"/>
                        <a:t>repayment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b="1" dirty="0"/>
                        <a:t>Net cash</a:t>
                      </a:r>
                      <a:r>
                        <a:rPr lang="it-IT" sz="2000" b="1" baseline="0" dirty="0"/>
                        <a:t> flow for </a:t>
                      </a:r>
                      <a:r>
                        <a:rPr lang="it-IT" sz="2000" b="1" baseline="0" dirty="0" err="1"/>
                        <a:t>financing</a:t>
                      </a:r>
                      <a:r>
                        <a:rPr lang="it-IT" sz="2000" b="1" baseline="0" dirty="0"/>
                        <a:t> </a:t>
                      </a:r>
                      <a:r>
                        <a:rPr lang="it-IT" sz="2000" b="1" baseline="0" dirty="0" err="1"/>
                        <a:t>activity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2720">
                <a:tc>
                  <a:txBody>
                    <a:bodyPr/>
                    <a:lstStyle/>
                    <a:p>
                      <a:r>
                        <a:rPr lang="it-IT" sz="2000" b="1" dirty="0" err="1"/>
                        <a:t>Increase</a:t>
                      </a:r>
                      <a:r>
                        <a:rPr lang="it-IT" sz="2000" b="1" dirty="0"/>
                        <a:t> or </a:t>
                      </a:r>
                      <a:r>
                        <a:rPr lang="it-IT" sz="2000" b="1" dirty="0" err="1"/>
                        <a:t>decrease</a:t>
                      </a:r>
                      <a:r>
                        <a:rPr lang="it-IT" sz="2000" b="1" dirty="0"/>
                        <a:t> of cash or cash </a:t>
                      </a:r>
                      <a:r>
                        <a:rPr lang="it-IT" sz="2000" b="1" dirty="0" err="1"/>
                        <a:t>equivalent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b="1" dirty="0"/>
                        <a:t>Cash or cash </a:t>
                      </a:r>
                      <a:r>
                        <a:rPr lang="it-IT" sz="2000" b="1" dirty="0" err="1"/>
                        <a:t>equivalent</a:t>
                      </a:r>
                      <a:r>
                        <a:rPr lang="it-IT" sz="2000" b="1" dirty="0"/>
                        <a:t> </a:t>
                      </a:r>
                      <a:r>
                        <a:rPr lang="it-IT" sz="2000" b="1" dirty="0" err="1"/>
                        <a:t>at</a:t>
                      </a:r>
                      <a:r>
                        <a:rPr lang="it-IT" sz="2000" b="1" dirty="0"/>
                        <a:t> the </a:t>
                      </a:r>
                      <a:r>
                        <a:rPr lang="it-IT" sz="2000" b="1" dirty="0" err="1"/>
                        <a:t>beginning</a:t>
                      </a:r>
                      <a:r>
                        <a:rPr lang="it-IT" sz="2000" b="1" dirty="0"/>
                        <a:t> of the </a:t>
                      </a:r>
                      <a:r>
                        <a:rPr lang="it-IT" sz="2000" b="1" dirty="0" err="1"/>
                        <a:t>year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b="1" dirty="0"/>
                        <a:t>Cash or cash </a:t>
                      </a:r>
                      <a:r>
                        <a:rPr lang="it-IT" sz="2000" b="1" dirty="0" err="1"/>
                        <a:t>equivalent</a:t>
                      </a:r>
                      <a:r>
                        <a:rPr lang="it-IT" sz="2000" b="1" dirty="0"/>
                        <a:t> </a:t>
                      </a:r>
                      <a:r>
                        <a:rPr lang="it-IT" sz="2000" b="1" dirty="0" err="1"/>
                        <a:t>at</a:t>
                      </a:r>
                      <a:r>
                        <a:rPr lang="it-IT" sz="2000" b="1" dirty="0"/>
                        <a:t> the end of the </a:t>
                      </a:r>
                      <a:r>
                        <a:rPr lang="it-IT" sz="2000" b="1" dirty="0" err="1"/>
                        <a:t>year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848088"/>
              </p:ext>
            </p:extLst>
          </p:nvPr>
        </p:nvGraphicFramePr>
        <p:xfrm>
          <a:off x="5758977" y="1082675"/>
          <a:ext cx="5594823" cy="563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27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7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551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INDIRECT</a:t>
                      </a:r>
                      <a:r>
                        <a:rPr lang="it-IT" b="1" baseline="0" dirty="0"/>
                        <a:t> METHOD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€, £, 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i="1" dirty="0" err="1"/>
                        <a:t>Investment</a:t>
                      </a:r>
                      <a:r>
                        <a:rPr lang="it-IT" sz="2000" i="1" baseline="0" dirty="0"/>
                        <a:t> </a:t>
                      </a:r>
                      <a:r>
                        <a:rPr lang="it-IT" sz="2000" i="1" baseline="0" dirty="0" err="1"/>
                        <a:t>activities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/>
                        <a:t>-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Property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purchase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/>
                        <a:t>+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Property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selling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b="1" dirty="0"/>
                        <a:t>Net</a:t>
                      </a:r>
                      <a:r>
                        <a:rPr lang="it-IT" sz="2000" b="1" baseline="0" dirty="0"/>
                        <a:t> </a:t>
                      </a:r>
                      <a:r>
                        <a:rPr lang="it-IT" sz="2000" b="1" baseline="0" dirty="0" err="1"/>
                        <a:t>financial</a:t>
                      </a:r>
                      <a:r>
                        <a:rPr lang="it-IT" sz="2000" b="1" baseline="0" dirty="0"/>
                        <a:t> cash flow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i="1" dirty="0" err="1"/>
                        <a:t>Financing</a:t>
                      </a:r>
                      <a:r>
                        <a:rPr lang="it-IT" sz="2000" i="1" baseline="0" dirty="0"/>
                        <a:t> </a:t>
                      </a:r>
                      <a:r>
                        <a:rPr lang="it-IT" sz="2000" i="1" baseline="0" dirty="0" err="1"/>
                        <a:t>activity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b="1" dirty="0"/>
                        <a:t>-</a:t>
                      </a:r>
                      <a:r>
                        <a:rPr lang="it-IT" sz="2000" b="1" baseline="0" dirty="0"/>
                        <a:t> </a:t>
                      </a:r>
                      <a:r>
                        <a:rPr lang="it-IT" sz="2000" b="0" baseline="0" dirty="0" err="1"/>
                        <a:t>Dividends</a:t>
                      </a:r>
                      <a:endParaRPr lang="it-IT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/>
                        <a:t>+/- </a:t>
                      </a:r>
                      <a:r>
                        <a:rPr lang="it-IT" sz="2000" dirty="0" err="1"/>
                        <a:t>Debt</a:t>
                      </a:r>
                      <a:r>
                        <a:rPr lang="it-IT" sz="2000" dirty="0"/>
                        <a:t> </a:t>
                      </a:r>
                      <a:r>
                        <a:rPr lang="it-IT" sz="2000" dirty="0" err="1"/>
                        <a:t>purchase</a:t>
                      </a:r>
                      <a:r>
                        <a:rPr lang="it-IT" sz="2000" dirty="0"/>
                        <a:t>/</a:t>
                      </a:r>
                      <a:r>
                        <a:rPr lang="it-IT" sz="2000" dirty="0" err="1"/>
                        <a:t>repayment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b="1" dirty="0"/>
                        <a:t>Net cash</a:t>
                      </a:r>
                      <a:r>
                        <a:rPr lang="it-IT" sz="2000" b="1" baseline="0" dirty="0"/>
                        <a:t> flow for </a:t>
                      </a:r>
                      <a:r>
                        <a:rPr lang="it-IT" sz="2000" b="1" baseline="0" dirty="0" err="1"/>
                        <a:t>financing</a:t>
                      </a:r>
                      <a:r>
                        <a:rPr lang="it-IT" sz="2000" b="1" baseline="0" dirty="0"/>
                        <a:t> </a:t>
                      </a:r>
                      <a:r>
                        <a:rPr lang="it-IT" sz="2000" b="1" baseline="0" dirty="0" err="1"/>
                        <a:t>activity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b="1" dirty="0" err="1"/>
                        <a:t>Increase</a:t>
                      </a:r>
                      <a:r>
                        <a:rPr lang="it-IT" sz="2000" b="1" dirty="0"/>
                        <a:t> or </a:t>
                      </a:r>
                      <a:r>
                        <a:rPr lang="it-IT" sz="2000" b="1" dirty="0" err="1"/>
                        <a:t>decrease</a:t>
                      </a:r>
                      <a:r>
                        <a:rPr lang="it-IT" sz="2000" b="1" dirty="0"/>
                        <a:t> of cash or cash </a:t>
                      </a:r>
                      <a:r>
                        <a:rPr lang="it-IT" sz="2000" b="1" dirty="0" err="1"/>
                        <a:t>equivalent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b="1" dirty="0"/>
                        <a:t>Cash or cash </a:t>
                      </a:r>
                      <a:r>
                        <a:rPr lang="it-IT" sz="2000" b="1" dirty="0" err="1"/>
                        <a:t>equivalent</a:t>
                      </a:r>
                      <a:r>
                        <a:rPr lang="it-IT" sz="2000" b="1" dirty="0"/>
                        <a:t> </a:t>
                      </a:r>
                      <a:r>
                        <a:rPr lang="it-IT" sz="2000" b="1" dirty="0" err="1"/>
                        <a:t>at</a:t>
                      </a:r>
                      <a:r>
                        <a:rPr lang="it-IT" sz="2000" b="1" dirty="0"/>
                        <a:t> the </a:t>
                      </a:r>
                      <a:r>
                        <a:rPr lang="it-IT" sz="2000" b="1" dirty="0" err="1"/>
                        <a:t>beginning</a:t>
                      </a:r>
                      <a:r>
                        <a:rPr lang="it-IT" sz="2000" b="1" dirty="0"/>
                        <a:t> of the </a:t>
                      </a:r>
                      <a:r>
                        <a:rPr lang="it-IT" sz="2000" b="1" dirty="0" err="1"/>
                        <a:t>year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b="1" dirty="0"/>
                        <a:t>Cash or cash </a:t>
                      </a:r>
                      <a:r>
                        <a:rPr lang="it-IT" sz="2000" b="1" dirty="0" err="1"/>
                        <a:t>equivalent</a:t>
                      </a:r>
                      <a:r>
                        <a:rPr lang="it-IT" sz="2000" b="1" dirty="0"/>
                        <a:t> </a:t>
                      </a:r>
                      <a:r>
                        <a:rPr lang="it-IT" sz="2000" b="1" dirty="0" err="1"/>
                        <a:t>at</a:t>
                      </a:r>
                      <a:r>
                        <a:rPr lang="it-IT" sz="2000" b="1" dirty="0"/>
                        <a:t> the end of the </a:t>
                      </a:r>
                      <a:r>
                        <a:rPr lang="it-IT" sz="2000" b="1" dirty="0" err="1"/>
                        <a:t>year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343752" y="-45292"/>
            <a:ext cx="10515600" cy="1127967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The Cash Flow Statement: </a:t>
            </a:r>
            <a:r>
              <a:rPr lang="it-IT" b="1" dirty="0" err="1">
                <a:solidFill>
                  <a:srgbClr val="FF0000"/>
                </a:solidFill>
              </a:rPr>
              <a:t>direct</a:t>
            </a:r>
            <a:r>
              <a:rPr lang="it-IT" b="1" dirty="0">
                <a:solidFill>
                  <a:srgbClr val="FF0000"/>
                </a:solidFill>
              </a:rPr>
              <a:t> and </a:t>
            </a:r>
            <a:r>
              <a:rPr lang="it-IT" b="1" dirty="0" err="1">
                <a:solidFill>
                  <a:srgbClr val="FF0000"/>
                </a:solidFill>
              </a:rPr>
              <a:t>indirect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method</a:t>
            </a:r>
            <a:r>
              <a:rPr lang="it-IT" b="1" dirty="0">
                <a:solidFill>
                  <a:srgbClr val="FF0000"/>
                </a:solidFill>
              </a:rPr>
              <a:t> (3/3)</a:t>
            </a:r>
          </a:p>
        </p:txBody>
      </p:sp>
    </p:spTree>
    <p:extLst>
      <p:ext uri="{BB962C8B-B14F-4D97-AF65-F5344CB8AC3E}">
        <p14:creationId xmlns:p14="http://schemas.microsoft.com/office/powerpoint/2010/main" val="41944201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32</a:t>
            </a:fld>
            <a:endParaRPr lang="it-IT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343752" y="-45292"/>
            <a:ext cx="10515600" cy="1127967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The Cash Flow Statement: </a:t>
            </a:r>
            <a:r>
              <a:rPr lang="it-IT" b="1" dirty="0" err="1">
                <a:solidFill>
                  <a:srgbClr val="FF0000"/>
                </a:solidFill>
              </a:rPr>
              <a:t>Indirect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method</a:t>
            </a:r>
            <a:r>
              <a:rPr lang="it-IT" b="1" dirty="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747337"/>
              </p:ext>
            </p:extLst>
          </p:nvPr>
        </p:nvGraphicFramePr>
        <p:xfrm>
          <a:off x="581922" y="1280271"/>
          <a:ext cx="5594823" cy="472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27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7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551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INDIRECT</a:t>
                      </a:r>
                      <a:r>
                        <a:rPr lang="it-IT" b="1" baseline="0" dirty="0"/>
                        <a:t> METHOD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€, £, 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i="1" dirty="0"/>
                        <a:t>Operating cash 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b="1" dirty="0"/>
                        <a:t>Net </a:t>
                      </a:r>
                      <a:r>
                        <a:rPr lang="it-IT" sz="2000" b="1" dirty="0" err="1"/>
                        <a:t>operating</a:t>
                      </a:r>
                      <a:r>
                        <a:rPr lang="it-IT" sz="2000" b="1" dirty="0"/>
                        <a:t> profit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b="0" dirty="0"/>
                        <a:t>+ </a:t>
                      </a:r>
                      <a:r>
                        <a:rPr lang="it-IT" sz="2000" b="0" dirty="0" err="1"/>
                        <a:t>Depreciation</a:t>
                      </a:r>
                      <a:endParaRPr lang="it-IT" sz="2000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/>
                        <a:t>+ </a:t>
                      </a:r>
                      <a:r>
                        <a:rPr lang="it-IT" sz="2000" dirty="0" err="1"/>
                        <a:t>Changes</a:t>
                      </a:r>
                      <a:r>
                        <a:rPr lang="it-IT" sz="2000" dirty="0"/>
                        <a:t> in </a:t>
                      </a:r>
                      <a:r>
                        <a:rPr lang="it-IT" sz="2000" dirty="0" err="1"/>
                        <a:t>credits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/>
                        <a:t>+ </a:t>
                      </a:r>
                      <a:r>
                        <a:rPr lang="it-IT" sz="2000" dirty="0" err="1"/>
                        <a:t>Changes</a:t>
                      </a:r>
                      <a:r>
                        <a:rPr lang="it-IT" sz="2000" dirty="0"/>
                        <a:t> in </a:t>
                      </a:r>
                      <a:r>
                        <a:rPr lang="it-IT" sz="2000" dirty="0" err="1"/>
                        <a:t>inventories</a:t>
                      </a:r>
                      <a:r>
                        <a:rPr lang="it-IT" sz="2000" dirty="0"/>
                        <a:t> ( i –</a:t>
                      </a:r>
                      <a:r>
                        <a:rPr lang="it-IT" sz="2000" baseline="0" dirty="0"/>
                        <a:t> f)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494">
                <a:tc>
                  <a:txBody>
                    <a:bodyPr/>
                    <a:lstStyle/>
                    <a:p>
                      <a:r>
                        <a:rPr lang="it-IT" sz="2000" dirty="0"/>
                        <a:t>+ </a:t>
                      </a:r>
                      <a:r>
                        <a:rPr lang="it-IT" sz="2000" dirty="0" err="1"/>
                        <a:t>Changes</a:t>
                      </a:r>
                      <a:r>
                        <a:rPr lang="it-IT" sz="2000" baseline="0" dirty="0"/>
                        <a:t> in </a:t>
                      </a:r>
                      <a:r>
                        <a:rPr lang="it-IT" sz="2000" baseline="0" dirty="0" err="1"/>
                        <a:t>debts</a:t>
                      </a:r>
                      <a:r>
                        <a:rPr lang="it-IT" sz="2000" baseline="0" dirty="0"/>
                        <a:t> (i – f)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/>
                        <a:t>- </a:t>
                      </a:r>
                      <a:r>
                        <a:rPr lang="it-IT" sz="2000" dirty="0" err="1"/>
                        <a:t>Interests</a:t>
                      </a:r>
                      <a:r>
                        <a:rPr lang="it-IT" sz="2000" dirty="0"/>
                        <a:t> </a:t>
                      </a:r>
                      <a:r>
                        <a:rPr lang="it-IT" sz="2000" dirty="0" err="1"/>
                        <a:t>paid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b="0" i="1" dirty="0" err="1"/>
                        <a:t>Interests</a:t>
                      </a:r>
                      <a:endParaRPr lang="it-IT" sz="20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/>
                        <a:t> - </a:t>
                      </a:r>
                      <a:r>
                        <a:rPr lang="it-IT" sz="2000" dirty="0" err="1"/>
                        <a:t>not</a:t>
                      </a:r>
                      <a:r>
                        <a:rPr lang="it-IT" sz="2000" dirty="0"/>
                        <a:t> </a:t>
                      </a:r>
                      <a:r>
                        <a:rPr lang="it-IT" sz="2000" dirty="0" err="1"/>
                        <a:t>paid</a:t>
                      </a:r>
                      <a:r>
                        <a:rPr lang="it-IT" sz="2000" dirty="0"/>
                        <a:t> </a:t>
                      </a:r>
                      <a:r>
                        <a:rPr lang="it-IT" sz="2000" dirty="0" err="1"/>
                        <a:t>interests</a:t>
                      </a:r>
                      <a:r>
                        <a:rPr lang="it-IT" sz="2000" dirty="0"/>
                        <a:t> (</a:t>
                      </a:r>
                      <a:r>
                        <a:rPr lang="it-IT" sz="2000" dirty="0" err="1"/>
                        <a:t>accrual</a:t>
                      </a:r>
                      <a:r>
                        <a:rPr lang="it-IT" sz="2000" dirty="0"/>
                        <a:t> accounting)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/>
                        <a:t>- </a:t>
                      </a:r>
                      <a:r>
                        <a:rPr lang="it-IT" sz="2000" dirty="0" err="1"/>
                        <a:t>Taxes</a:t>
                      </a:r>
                      <a:r>
                        <a:rPr lang="it-IT" sz="2000" dirty="0"/>
                        <a:t> </a:t>
                      </a:r>
                      <a:r>
                        <a:rPr lang="it-IT" sz="2000" dirty="0" err="1"/>
                        <a:t>paid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b="1" dirty="0"/>
                        <a:t>Net </a:t>
                      </a:r>
                      <a:r>
                        <a:rPr lang="it-IT" sz="2000" b="1" dirty="0" err="1"/>
                        <a:t>operating</a:t>
                      </a:r>
                      <a:r>
                        <a:rPr lang="it-IT" sz="2000" b="1" dirty="0"/>
                        <a:t> cash 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762751"/>
              </p:ext>
            </p:extLst>
          </p:nvPr>
        </p:nvGraphicFramePr>
        <p:xfrm>
          <a:off x="7013433" y="3399790"/>
          <a:ext cx="4832824" cy="2956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2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4551">
                <a:tc>
                  <a:txBody>
                    <a:bodyPr/>
                    <a:lstStyle/>
                    <a:p>
                      <a:pPr algn="ctr"/>
                      <a:r>
                        <a:rPr lang="it-IT" b="1" dirty="0" err="1"/>
                        <a:t>Income</a:t>
                      </a:r>
                      <a:r>
                        <a:rPr lang="it-IT" b="1" dirty="0"/>
                        <a:t> Statement BY NATURE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/>
                        <a:t>Revenues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/>
                        <a:t>Other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revenues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/>
                        <a:t>Changes</a:t>
                      </a:r>
                      <a:r>
                        <a:rPr lang="it-IT" sz="1600" dirty="0"/>
                        <a:t> in </a:t>
                      </a:r>
                      <a:r>
                        <a:rPr lang="it-IT" sz="1600" dirty="0" err="1"/>
                        <a:t>inventories</a:t>
                      </a:r>
                      <a:r>
                        <a:rPr lang="it-IT" sz="1600" dirty="0"/>
                        <a:t> and WIP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/>
                        <a:t>Use/</a:t>
                      </a:r>
                      <a:r>
                        <a:rPr lang="it-IT" sz="1600" dirty="0" err="1"/>
                        <a:t>Consumption</a:t>
                      </a:r>
                      <a:r>
                        <a:rPr lang="it-IT" sz="1600" dirty="0"/>
                        <a:t> of </a:t>
                      </a:r>
                      <a:r>
                        <a:rPr lang="it-IT" sz="1600" dirty="0" err="1"/>
                        <a:t>raw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materials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/>
                        <a:t>Cost</a:t>
                      </a:r>
                      <a:r>
                        <a:rPr lang="it-IT" sz="1600" dirty="0"/>
                        <a:t> of </a:t>
                      </a:r>
                      <a:r>
                        <a:rPr lang="it-IT" sz="1600" dirty="0" err="1"/>
                        <a:t>personnel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698">
                <a:tc>
                  <a:txBody>
                    <a:bodyPr/>
                    <a:lstStyle/>
                    <a:p>
                      <a:r>
                        <a:rPr lang="it-IT" sz="1600" dirty="0" err="1">
                          <a:solidFill>
                            <a:srgbClr val="FF0000"/>
                          </a:solidFill>
                        </a:rPr>
                        <a:t>Depreciation</a:t>
                      </a:r>
                      <a:r>
                        <a:rPr lang="it-IT" sz="1600" baseline="0" dirty="0">
                          <a:solidFill>
                            <a:srgbClr val="FF0000"/>
                          </a:solidFill>
                        </a:rPr>
                        <a:t> and </a:t>
                      </a:r>
                      <a:r>
                        <a:rPr lang="it-IT" sz="1600" baseline="0" dirty="0" err="1">
                          <a:solidFill>
                            <a:srgbClr val="FF0000"/>
                          </a:solidFill>
                        </a:rPr>
                        <a:t>variation</a:t>
                      </a:r>
                      <a:r>
                        <a:rPr lang="it-IT" sz="1600" baseline="0" dirty="0">
                          <a:solidFill>
                            <a:srgbClr val="FF0000"/>
                          </a:solidFill>
                        </a:rPr>
                        <a:t> of </a:t>
                      </a:r>
                      <a:r>
                        <a:rPr lang="it-IT" sz="1600" baseline="0" dirty="0" err="1">
                          <a:solidFill>
                            <a:srgbClr val="FF0000"/>
                          </a:solidFill>
                        </a:rPr>
                        <a:t>value</a:t>
                      </a:r>
                      <a:r>
                        <a:rPr lang="it-IT" sz="1600" baseline="0" dirty="0">
                          <a:solidFill>
                            <a:srgbClr val="FF0000"/>
                          </a:solidFill>
                        </a:rPr>
                        <a:t> of non </a:t>
                      </a:r>
                      <a:r>
                        <a:rPr lang="it-IT" sz="1600" baseline="0" dirty="0" err="1">
                          <a:solidFill>
                            <a:srgbClr val="FF0000"/>
                          </a:solidFill>
                        </a:rPr>
                        <a:t>current</a:t>
                      </a:r>
                      <a:r>
                        <a:rPr lang="it-IT" sz="16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it-IT" sz="1600" baseline="0" dirty="0" err="1">
                          <a:solidFill>
                            <a:srgbClr val="FF0000"/>
                          </a:solidFill>
                        </a:rPr>
                        <a:t>activities</a:t>
                      </a:r>
                      <a:r>
                        <a:rPr lang="it-IT" sz="1600" baseline="0" dirty="0">
                          <a:solidFill>
                            <a:srgbClr val="FF0000"/>
                          </a:solidFill>
                        </a:rPr>
                        <a:t>   </a:t>
                      </a:r>
                      <a:endParaRPr lang="it-IT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/>
                        <a:t>Other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operating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costs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0" name="Connettore 2 9"/>
          <p:cNvCxnSpPr/>
          <p:nvPr/>
        </p:nvCxnSpPr>
        <p:spPr>
          <a:xfrm>
            <a:off x="6176745" y="2674961"/>
            <a:ext cx="836688" cy="2934269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>
            <a:off x="6595089" y="1438439"/>
            <a:ext cx="5172501" cy="13261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</a:rPr>
              <a:t>Net </a:t>
            </a:r>
            <a:r>
              <a:rPr lang="it-IT" sz="2800" dirty="0" err="1">
                <a:solidFill>
                  <a:schemeClr val="tx1"/>
                </a:solidFill>
              </a:rPr>
              <a:t>operating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dirty="0" err="1">
                <a:solidFill>
                  <a:schemeClr val="tx1"/>
                </a:solidFill>
              </a:rPr>
              <a:t>working</a:t>
            </a:r>
            <a:r>
              <a:rPr lang="it-IT" sz="2800" dirty="0">
                <a:solidFill>
                  <a:schemeClr val="tx1"/>
                </a:solidFill>
              </a:rPr>
              <a:t> capital</a:t>
            </a:r>
          </a:p>
          <a:p>
            <a:pPr algn="ctr"/>
            <a:r>
              <a:rPr lang="it-IT" sz="2800" dirty="0" err="1">
                <a:solidFill>
                  <a:schemeClr val="tx1"/>
                </a:solidFill>
              </a:rPr>
              <a:t>Depreciation</a:t>
            </a:r>
            <a:endParaRPr lang="it-IT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8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33</a:t>
            </a:fld>
            <a:endParaRPr lang="it-IT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343752" y="-45292"/>
            <a:ext cx="10515600" cy="1127967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The Cash Flow Statement: Direct </a:t>
            </a:r>
            <a:r>
              <a:rPr lang="it-IT" b="1" dirty="0" err="1">
                <a:solidFill>
                  <a:srgbClr val="FF0000"/>
                </a:solidFill>
              </a:rPr>
              <a:t>method</a:t>
            </a:r>
            <a:r>
              <a:rPr lang="it-IT" b="1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10" name="Connettore 2 9"/>
          <p:cNvCxnSpPr/>
          <p:nvPr/>
        </p:nvCxnSpPr>
        <p:spPr>
          <a:xfrm>
            <a:off x="5654627" y="2251880"/>
            <a:ext cx="1398612" cy="1528550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>
            <a:off x="7053239" y="2938062"/>
            <a:ext cx="5172501" cy="1326104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err="1">
                <a:solidFill>
                  <a:schemeClr val="tx1"/>
                </a:solidFill>
              </a:rPr>
              <a:t>Every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dirty="0" err="1">
                <a:solidFill>
                  <a:schemeClr val="tx1"/>
                </a:solidFill>
              </a:rPr>
              <a:t>category</a:t>
            </a:r>
            <a:r>
              <a:rPr lang="it-IT" sz="2800" dirty="0">
                <a:solidFill>
                  <a:schemeClr val="tx1"/>
                </a:solidFill>
              </a:rPr>
              <a:t> of cash </a:t>
            </a:r>
            <a:r>
              <a:rPr lang="it-IT" sz="2800" dirty="0" err="1">
                <a:solidFill>
                  <a:schemeClr val="tx1"/>
                </a:solidFill>
              </a:rPr>
              <a:t>receipts</a:t>
            </a:r>
            <a:r>
              <a:rPr lang="it-IT" sz="2800" dirty="0">
                <a:solidFill>
                  <a:schemeClr val="tx1"/>
                </a:solidFill>
              </a:rPr>
              <a:t> and </a:t>
            </a:r>
            <a:r>
              <a:rPr lang="it-IT" sz="2800" dirty="0" err="1">
                <a:solidFill>
                  <a:schemeClr val="tx1"/>
                </a:solidFill>
              </a:rPr>
              <a:t>payment</a:t>
            </a:r>
            <a:endParaRPr lang="it-IT" sz="2800" dirty="0">
              <a:solidFill>
                <a:schemeClr val="tx1"/>
              </a:solidFill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195967"/>
              </p:ext>
            </p:extLst>
          </p:nvPr>
        </p:nvGraphicFramePr>
        <p:xfrm>
          <a:off x="388107" y="1427823"/>
          <a:ext cx="5213445" cy="46691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4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8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8745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DIRECT</a:t>
                      </a:r>
                      <a:r>
                        <a:rPr lang="it-IT" b="1" baseline="0" dirty="0"/>
                        <a:t> METHOD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€, £, 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83">
                <a:tc>
                  <a:txBody>
                    <a:bodyPr/>
                    <a:lstStyle/>
                    <a:p>
                      <a:r>
                        <a:rPr lang="it-IT" sz="2000" b="0" i="1" dirty="0"/>
                        <a:t>Operating</a:t>
                      </a:r>
                      <a:r>
                        <a:rPr lang="it-IT" sz="2000" b="0" i="1" baseline="0" dirty="0"/>
                        <a:t> cash flow</a:t>
                      </a:r>
                      <a:endParaRPr lang="it-IT" sz="20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83">
                <a:tc>
                  <a:txBody>
                    <a:bodyPr/>
                    <a:lstStyle/>
                    <a:p>
                      <a:r>
                        <a:rPr lang="it-IT" sz="2000" dirty="0"/>
                        <a:t>+</a:t>
                      </a:r>
                      <a:r>
                        <a:rPr lang="it-IT" sz="2000" baseline="0" dirty="0"/>
                        <a:t> cash revenues from </a:t>
                      </a:r>
                      <a:r>
                        <a:rPr lang="it-IT" sz="2000" baseline="0" dirty="0" err="1"/>
                        <a:t>customers</a:t>
                      </a:r>
                      <a:r>
                        <a:rPr lang="it-IT" sz="2000" baseline="0" dirty="0"/>
                        <a:t> (</a:t>
                      </a:r>
                      <a:r>
                        <a:rPr lang="it-IT" sz="2000" baseline="0" dirty="0" err="1"/>
                        <a:t>receivables</a:t>
                      </a:r>
                      <a:r>
                        <a:rPr lang="it-IT" sz="2000" baseline="0" dirty="0"/>
                        <a:t>)</a:t>
                      </a:r>
                      <a:endParaRPr lang="it-IT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83">
                <a:tc>
                  <a:txBody>
                    <a:bodyPr/>
                    <a:lstStyle/>
                    <a:p>
                      <a:r>
                        <a:rPr lang="it-IT" sz="2000" dirty="0"/>
                        <a:t>-</a:t>
                      </a:r>
                      <a:r>
                        <a:rPr lang="it-IT" sz="2000" baseline="0" dirty="0"/>
                        <a:t> Cash </a:t>
                      </a:r>
                      <a:r>
                        <a:rPr lang="it-IT" sz="2000" baseline="0" dirty="0" err="1"/>
                        <a:t>outflows</a:t>
                      </a:r>
                      <a:r>
                        <a:rPr lang="it-IT" sz="2000" baseline="0" dirty="0"/>
                        <a:t> to suppliers (</a:t>
                      </a:r>
                      <a:r>
                        <a:rPr lang="it-IT" sz="2000" baseline="0" dirty="0" err="1"/>
                        <a:t>debt</a:t>
                      </a:r>
                      <a:r>
                        <a:rPr lang="it-IT" sz="2000" baseline="0" dirty="0"/>
                        <a:t> to suppliers)</a:t>
                      </a:r>
                      <a:endParaRPr lang="it-IT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83">
                <a:tc>
                  <a:txBody>
                    <a:bodyPr/>
                    <a:lstStyle/>
                    <a:p>
                      <a:r>
                        <a:rPr lang="it-IT" sz="2000" baseline="0" dirty="0"/>
                        <a:t>- Cash </a:t>
                      </a:r>
                      <a:r>
                        <a:rPr lang="it-IT" sz="2000" baseline="0" dirty="0" err="1"/>
                        <a:t>outflows</a:t>
                      </a:r>
                      <a:r>
                        <a:rPr lang="it-IT" sz="2000" baseline="0" dirty="0"/>
                        <a:t> to </a:t>
                      </a:r>
                      <a:r>
                        <a:rPr lang="it-IT" sz="2000" baseline="0" dirty="0" err="1"/>
                        <a:t>personnel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83">
                <a:tc>
                  <a:txBody>
                    <a:bodyPr/>
                    <a:lstStyle/>
                    <a:p>
                      <a:r>
                        <a:rPr lang="it-IT" sz="2000" dirty="0"/>
                        <a:t>-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Other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operating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cashoutflows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2381">
                <a:tc>
                  <a:txBody>
                    <a:bodyPr/>
                    <a:lstStyle/>
                    <a:p>
                      <a:r>
                        <a:rPr lang="it-IT" sz="2000" dirty="0"/>
                        <a:t>-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Interest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paid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183">
                <a:tc>
                  <a:txBody>
                    <a:bodyPr/>
                    <a:lstStyle/>
                    <a:p>
                      <a:r>
                        <a:rPr lang="it-IT" sz="2000" dirty="0"/>
                        <a:t>-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Taxes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paid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183">
                <a:tc>
                  <a:txBody>
                    <a:bodyPr/>
                    <a:lstStyle/>
                    <a:p>
                      <a:r>
                        <a:rPr lang="it-IT" sz="2000" b="1" dirty="0"/>
                        <a:t>Net</a:t>
                      </a:r>
                      <a:r>
                        <a:rPr lang="it-IT" sz="2000" b="1" baseline="0" dirty="0"/>
                        <a:t> </a:t>
                      </a:r>
                      <a:r>
                        <a:rPr lang="it-IT" sz="2000" b="1" baseline="0" dirty="0" err="1"/>
                        <a:t>operating</a:t>
                      </a:r>
                      <a:r>
                        <a:rPr lang="it-IT" sz="2000" b="1" baseline="0" dirty="0"/>
                        <a:t> cash flow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Rettangolo 7">
            <a:extLst>
              <a:ext uri="{FF2B5EF4-FFF2-40B4-BE49-F238E27FC236}">
                <a16:creationId xmlns:a16="http://schemas.microsoft.com/office/drawing/2014/main" id="{917DB436-B7C4-4D9E-8263-5FC324FD480C}"/>
              </a:ext>
            </a:extLst>
          </p:cNvPr>
          <p:cNvSpPr/>
          <p:nvPr/>
        </p:nvSpPr>
        <p:spPr>
          <a:xfrm>
            <a:off x="6631392" y="4793449"/>
            <a:ext cx="5172501" cy="13261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</a:rPr>
              <a:t>Net </a:t>
            </a:r>
            <a:r>
              <a:rPr lang="it-IT" sz="2800" dirty="0" err="1">
                <a:solidFill>
                  <a:schemeClr val="tx1"/>
                </a:solidFill>
              </a:rPr>
              <a:t>working</a:t>
            </a:r>
            <a:r>
              <a:rPr lang="it-IT" sz="2800" dirty="0">
                <a:solidFill>
                  <a:schemeClr val="tx1"/>
                </a:solidFill>
              </a:rPr>
              <a:t> capital</a:t>
            </a:r>
          </a:p>
        </p:txBody>
      </p:sp>
    </p:spTree>
    <p:extLst>
      <p:ext uri="{BB962C8B-B14F-4D97-AF65-F5344CB8AC3E}">
        <p14:creationId xmlns:p14="http://schemas.microsoft.com/office/powerpoint/2010/main" val="354850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34</a:t>
            </a:fld>
            <a:endParaRPr lang="it-IT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343752" y="-45292"/>
            <a:ext cx="10515600" cy="1127967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In </a:t>
            </a:r>
            <a:r>
              <a:rPr lang="it-IT" b="1" dirty="0" err="1">
                <a:solidFill>
                  <a:srgbClr val="FF0000"/>
                </a:solidFill>
              </a:rPr>
              <a:t>both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cases</a:t>
            </a:r>
            <a:r>
              <a:rPr lang="it-IT" b="1" dirty="0">
                <a:solidFill>
                  <a:srgbClr val="FF0000"/>
                </a:solidFill>
              </a:rPr>
              <a:t>…. 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781936"/>
              </p:ext>
            </p:extLst>
          </p:nvPr>
        </p:nvGraphicFramePr>
        <p:xfrm>
          <a:off x="230681" y="1082675"/>
          <a:ext cx="5213445" cy="563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4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8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251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DIRECT</a:t>
                      </a:r>
                      <a:r>
                        <a:rPr lang="it-IT" b="1" baseline="0" dirty="0"/>
                        <a:t> and INDIRECT METHOD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€, £, 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i="1" dirty="0" err="1"/>
                        <a:t>Investment</a:t>
                      </a:r>
                      <a:r>
                        <a:rPr lang="it-IT" sz="2000" i="1" baseline="0" dirty="0"/>
                        <a:t> </a:t>
                      </a:r>
                      <a:r>
                        <a:rPr lang="it-IT" sz="2000" i="1" baseline="0" dirty="0" err="1"/>
                        <a:t>activities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dirty="0"/>
                        <a:t>-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Property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purchase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dirty="0"/>
                        <a:t>+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Property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selling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b="1" dirty="0"/>
                        <a:t>Net</a:t>
                      </a:r>
                      <a:r>
                        <a:rPr lang="it-IT" sz="2000" b="1" baseline="0" dirty="0"/>
                        <a:t> </a:t>
                      </a:r>
                      <a:r>
                        <a:rPr lang="it-IT" sz="2000" b="1" baseline="0" dirty="0" err="1"/>
                        <a:t>financial</a:t>
                      </a:r>
                      <a:r>
                        <a:rPr lang="it-IT" sz="2000" b="1" baseline="0" dirty="0"/>
                        <a:t> cash flow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i="1" dirty="0" err="1"/>
                        <a:t>Financing</a:t>
                      </a:r>
                      <a:r>
                        <a:rPr lang="it-IT" sz="2000" i="1" baseline="0" dirty="0"/>
                        <a:t> </a:t>
                      </a:r>
                      <a:r>
                        <a:rPr lang="it-IT" sz="2000" i="1" baseline="0" dirty="0" err="1"/>
                        <a:t>activity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b="1" dirty="0"/>
                        <a:t>-</a:t>
                      </a:r>
                      <a:r>
                        <a:rPr lang="it-IT" sz="2000" b="1" baseline="0" dirty="0"/>
                        <a:t> </a:t>
                      </a:r>
                      <a:r>
                        <a:rPr lang="it-IT" sz="2000" b="0" baseline="0" dirty="0" err="1"/>
                        <a:t>Dividends</a:t>
                      </a:r>
                      <a:endParaRPr lang="it-IT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dirty="0"/>
                        <a:t>+/- </a:t>
                      </a:r>
                      <a:r>
                        <a:rPr lang="it-IT" sz="2000" dirty="0" err="1"/>
                        <a:t>Debt</a:t>
                      </a:r>
                      <a:r>
                        <a:rPr lang="it-IT" sz="2000" dirty="0"/>
                        <a:t> </a:t>
                      </a:r>
                      <a:r>
                        <a:rPr lang="it-IT" sz="2000" dirty="0" err="1"/>
                        <a:t>purchase</a:t>
                      </a:r>
                      <a:r>
                        <a:rPr lang="it-IT" sz="2000" dirty="0"/>
                        <a:t>/</a:t>
                      </a:r>
                      <a:r>
                        <a:rPr lang="it-IT" sz="2000" dirty="0" err="1"/>
                        <a:t>repayment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b="1" dirty="0"/>
                        <a:t>Net cash</a:t>
                      </a:r>
                      <a:r>
                        <a:rPr lang="it-IT" sz="2000" b="1" baseline="0" dirty="0"/>
                        <a:t> flow for </a:t>
                      </a:r>
                      <a:r>
                        <a:rPr lang="it-IT" sz="2000" b="1" baseline="0" dirty="0" err="1"/>
                        <a:t>financing</a:t>
                      </a:r>
                      <a:r>
                        <a:rPr lang="it-IT" sz="2000" b="1" baseline="0" dirty="0"/>
                        <a:t> </a:t>
                      </a:r>
                      <a:r>
                        <a:rPr lang="it-IT" sz="2000" b="1" baseline="0" dirty="0" err="1"/>
                        <a:t>activity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2720">
                <a:tc>
                  <a:txBody>
                    <a:bodyPr/>
                    <a:lstStyle/>
                    <a:p>
                      <a:r>
                        <a:rPr lang="it-IT" sz="2000" b="1" dirty="0" err="1"/>
                        <a:t>Increase</a:t>
                      </a:r>
                      <a:r>
                        <a:rPr lang="it-IT" sz="2000" b="1" dirty="0"/>
                        <a:t> or </a:t>
                      </a:r>
                      <a:r>
                        <a:rPr lang="it-IT" sz="2000" b="1" dirty="0" err="1"/>
                        <a:t>decrease</a:t>
                      </a:r>
                      <a:r>
                        <a:rPr lang="it-IT" sz="2000" b="1" dirty="0"/>
                        <a:t> of cash or cash </a:t>
                      </a:r>
                      <a:r>
                        <a:rPr lang="it-IT" sz="2000" b="1" dirty="0" err="1"/>
                        <a:t>equivalent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b="1" dirty="0"/>
                        <a:t>Cash or cash </a:t>
                      </a:r>
                      <a:r>
                        <a:rPr lang="it-IT" sz="2000" b="1" dirty="0" err="1"/>
                        <a:t>equivalent</a:t>
                      </a:r>
                      <a:r>
                        <a:rPr lang="it-IT" sz="2000" b="1" dirty="0"/>
                        <a:t> </a:t>
                      </a:r>
                      <a:r>
                        <a:rPr lang="it-IT" sz="2000" b="1" dirty="0" err="1"/>
                        <a:t>at</a:t>
                      </a:r>
                      <a:r>
                        <a:rPr lang="it-IT" sz="2000" b="1" dirty="0"/>
                        <a:t> the </a:t>
                      </a:r>
                      <a:r>
                        <a:rPr lang="it-IT" sz="2000" b="1" dirty="0" err="1"/>
                        <a:t>beginning</a:t>
                      </a:r>
                      <a:r>
                        <a:rPr lang="it-IT" sz="2000" b="1" dirty="0"/>
                        <a:t> of the </a:t>
                      </a:r>
                      <a:r>
                        <a:rPr lang="it-IT" sz="2000" b="1" dirty="0" err="1"/>
                        <a:t>year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2537">
                <a:tc>
                  <a:txBody>
                    <a:bodyPr/>
                    <a:lstStyle/>
                    <a:p>
                      <a:r>
                        <a:rPr lang="it-IT" sz="2000" b="1" dirty="0"/>
                        <a:t>Cash or cash </a:t>
                      </a:r>
                      <a:r>
                        <a:rPr lang="it-IT" sz="2000" b="1" dirty="0" err="1"/>
                        <a:t>equivalent</a:t>
                      </a:r>
                      <a:r>
                        <a:rPr lang="it-IT" sz="2000" b="1" dirty="0"/>
                        <a:t> </a:t>
                      </a:r>
                      <a:r>
                        <a:rPr lang="it-IT" sz="2000" b="1" dirty="0" err="1"/>
                        <a:t>at</a:t>
                      </a:r>
                      <a:r>
                        <a:rPr lang="it-IT" sz="2000" b="1" dirty="0"/>
                        <a:t> the end of the </a:t>
                      </a:r>
                      <a:r>
                        <a:rPr lang="it-IT" sz="2000" b="1" dirty="0" err="1"/>
                        <a:t>year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Parentesi graffa chiusa 1"/>
          <p:cNvSpPr/>
          <p:nvPr/>
        </p:nvSpPr>
        <p:spPr>
          <a:xfrm>
            <a:off x="5554639" y="1514901"/>
            <a:ext cx="163773" cy="1501254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Parentesi graffa chiusa 11"/>
          <p:cNvSpPr/>
          <p:nvPr/>
        </p:nvSpPr>
        <p:spPr>
          <a:xfrm>
            <a:off x="5554639" y="3151448"/>
            <a:ext cx="163773" cy="1501254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umetto 2 2"/>
          <p:cNvSpPr/>
          <p:nvPr/>
        </p:nvSpPr>
        <p:spPr>
          <a:xfrm>
            <a:off x="6655841" y="928047"/>
            <a:ext cx="4203511" cy="1528550"/>
          </a:xfrm>
          <a:prstGeom prst="wedgeRoundRectCallout">
            <a:avLst>
              <a:gd name="adj1" fmla="val -67586"/>
              <a:gd name="adj2" fmla="val 3303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Cash </a:t>
            </a:r>
            <a:r>
              <a:rPr lang="it-IT" sz="2800" b="1" dirty="0" err="1"/>
              <a:t>flows</a:t>
            </a:r>
            <a:r>
              <a:rPr lang="it-IT" sz="2800" b="1" dirty="0"/>
              <a:t> </a:t>
            </a:r>
            <a:r>
              <a:rPr lang="it-IT" sz="2800" b="1" dirty="0" err="1"/>
              <a:t>related</a:t>
            </a:r>
            <a:r>
              <a:rPr lang="it-IT" sz="2800" b="1" dirty="0"/>
              <a:t> to </a:t>
            </a:r>
            <a:r>
              <a:rPr lang="it-IT" sz="2800" b="1" dirty="0" err="1"/>
              <a:t>investment</a:t>
            </a:r>
            <a:r>
              <a:rPr lang="it-IT" sz="2800" b="1" dirty="0"/>
              <a:t> policy</a:t>
            </a:r>
          </a:p>
        </p:txBody>
      </p:sp>
      <p:sp>
        <p:nvSpPr>
          <p:cNvPr id="13" name="Fumetto 2 12"/>
          <p:cNvSpPr/>
          <p:nvPr/>
        </p:nvSpPr>
        <p:spPr>
          <a:xfrm>
            <a:off x="6655841" y="2620369"/>
            <a:ext cx="4203511" cy="1528550"/>
          </a:xfrm>
          <a:prstGeom prst="wedgeRoundRectCallout">
            <a:avLst>
              <a:gd name="adj1" fmla="val -67586"/>
              <a:gd name="adj2" fmla="val 3303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Cash </a:t>
            </a:r>
            <a:r>
              <a:rPr lang="it-IT" sz="2800" b="1" dirty="0" err="1"/>
              <a:t>flows</a:t>
            </a:r>
            <a:r>
              <a:rPr lang="it-IT" sz="2800" b="1" dirty="0"/>
              <a:t> </a:t>
            </a:r>
            <a:r>
              <a:rPr lang="it-IT" sz="2800" b="1" dirty="0" err="1"/>
              <a:t>related</a:t>
            </a:r>
            <a:r>
              <a:rPr lang="it-IT" sz="2800" b="1" dirty="0"/>
              <a:t> to </a:t>
            </a:r>
            <a:r>
              <a:rPr lang="it-IT" sz="2800" b="1" dirty="0" err="1"/>
              <a:t>financing</a:t>
            </a:r>
            <a:r>
              <a:rPr lang="it-IT" sz="2800" b="1" dirty="0"/>
              <a:t>  policy</a:t>
            </a:r>
          </a:p>
        </p:txBody>
      </p:sp>
    </p:spTree>
    <p:extLst>
      <p:ext uri="{BB962C8B-B14F-4D97-AF65-F5344CB8AC3E}">
        <p14:creationId xmlns:p14="http://schemas.microsoft.com/office/powerpoint/2010/main" val="169766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3" grpId="0" animBg="1"/>
      <p:bldP spid="1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6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To sum up (1/2)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35</a:t>
            </a:fld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BFCFE1A7-4506-4AFF-A943-8589B44DCD4C}"/>
              </a:ext>
            </a:extLst>
          </p:cNvPr>
          <p:cNvSpPr/>
          <p:nvPr/>
        </p:nvSpPr>
        <p:spPr>
          <a:xfrm>
            <a:off x="838200" y="2996383"/>
            <a:ext cx="2882030" cy="102713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dirty="0"/>
              <a:t>31/12/2017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7D61987-FC5B-4583-8580-65DFFDEB495D}"/>
              </a:ext>
            </a:extLst>
          </p:cNvPr>
          <p:cNvSpPr/>
          <p:nvPr/>
        </p:nvSpPr>
        <p:spPr>
          <a:xfrm>
            <a:off x="7992649" y="2915432"/>
            <a:ext cx="2882030" cy="102713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dirty="0"/>
              <a:t>31/12/2018</a:t>
            </a:r>
          </a:p>
        </p:txBody>
      </p:sp>
      <p:sp>
        <p:nvSpPr>
          <p:cNvPr id="15" name="Freccia a destra 14">
            <a:extLst>
              <a:ext uri="{FF2B5EF4-FFF2-40B4-BE49-F238E27FC236}">
                <a16:creationId xmlns:a16="http://schemas.microsoft.com/office/drawing/2014/main" id="{578FBF96-515B-4836-832F-C3A64177FF22}"/>
              </a:ext>
            </a:extLst>
          </p:cNvPr>
          <p:cNvSpPr/>
          <p:nvPr/>
        </p:nvSpPr>
        <p:spPr>
          <a:xfrm>
            <a:off x="4146115" y="3181611"/>
            <a:ext cx="3469710" cy="6576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952AA0E1-E9A1-4428-9D8D-C3C26A8B2B60}"/>
              </a:ext>
            </a:extLst>
          </p:cNvPr>
          <p:cNvSpPr/>
          <p:nvPr/>
        </p:nvSpPr>
        <p:spPr>
          <a:xfrm>
            <a:off x="8234819" y="4043741"/>
            <a:ext cx="2882030" cy="65448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dirty="0"/>
              <a:t>Balance </a:t>
            </a:r>
            <a:r>
              <a:rPr lang="it-IT" sz="2800" dirty="0" err="1"/>
              <a:t>Sheet</a:t>
            </a:r>
            <a:endParaRPr lang="it-IT" sz="2800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BC6C9FD0-ADC5-4B82-9FE7-5D0AE8339122}"/>
              </a:ext>
            </a:extLst>
          </p:cNvPr>
          <p:cNvSpPr/>
          <p:nvPr/>
        </p:nvSpPr>
        <p:spPr>
          <a:xfrm>
            <a:off x="838200" y="4771373"/>
            <a:ext cx="2882030" cy="65448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dirty="0" err="1"/>
              <a:t>Income</a:t>
            </a:r>
            <a:r>
              <a:rPr lang="it-IT" sz="2800" dirty="0"/>
              <a:t> Statement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FE996D0C-C856-416B-AFE7-5FA829166C93}"/>
              </a:ext>
            </a:extLst>
          </p:cNvPr>
          <p:cNvSpPr/>
          <p:nvPr/>
        </p:nvSpPr>
        <p:spPr>
          <a:xfrm>
            <a:off x="838200" y="5543236"/>
            <a:ext cx="3637767" cy="65448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dirty="0"/>
              <a:t>Cash-Flow Statement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E029C582-8E87-4A89-95B5-DB6642BD9E1E}"/>
              </a:ext>
            </a:extLst>
          </p:cNvPr>
          <p:cNvSpPr/>
          <p:nvPr/>
        </p:nvSpPr>
        <p:spPr>
          <a:xfrm>
            <a:off x="990600" y="4094967"/>
            <a:ext cx="2882030" cy="65448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dirty="0"/>
              <a:t>Balance </a:t>
            </a:r>
            <a:r>
              <a:rPr lang="it-IT" sz="2800" dirty="0" err="1"/>
              <a:t>Sheet</a:t>
            </a:r>
            <a:endParaRPr lang="it-IT" sz="2800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591825DB-0E14-48BF-911A-BB94B724528F}"/>
              </a:ext>
            </a:extLst>
          </p:cNvPr>
          <p:cNvSpPr/>
          <p:nvPr/>
        </p:nvSpPr>
        <p:spPr>
          <a:xfrm>
            <a:off x="8234819" y="4703057"/>
            <a:ext cx="2882030" cy="65448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dirty="0" err="1"/>
              <a:t>Income</a:t>
            </a:r>
            <a:r>
              <a:rPr lang="it-IT" sz="2800" dirty="0"/>
              <a:t> Statement</a:t>
            </a: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FF55AF9A-BA03-4D96-BD7E-0063A9ECCFE6}"/>
              </a:ext>
            </a:extLst>
          </p:cNvPr>
          <p:cNvSpPr/>
          <p:nvPr/>
        </p:nvSpPr>
        <p:spPr>
          <a:xfrm>
            <a:off x="7856950" y="5440717"/>
            <a:ext cx="3637767" cy="65448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dirty="0"/>
              <a:t>Cash-Flow Statement</a:t>
            </a:r>
          </a:p>
        </p:txBody>
      </p: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E74E8994-FB2D-4597-940D-54EDEA69CD03}"/>
              </a:ext>
            </a:extLst>
          </p:cNvPr>
          <p:cNvCxnSpPr>
            <a:cxnSpLocks/>
          </p:cNvCxnSpPr>
          <p:nvPr/>
        </p:nvCxnSpPr>
        <p:spPr>
          <a:xfrm>
            <a:off x="3647162" y="4466051"/>
            <a:ext cx="4670121" cy="0"/>
          </a:xfrm>
          <a:prstGeom prst="straightConnector1">
            <a:avLst/>
          </a:prstGeom>
          <a:ln w="3492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5907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6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To sum up (2/2)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FD5A8CEA-73D9-4CA7-A125-CE5283F50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5396"/>
            <a:ext cx="10515600" cy="4986990"/>
          </a:xfrm>
        </p:spPr>
        <p:txBody>
          <a:bodyPr>
            <a:normAutofit fontScale="92500" lnSpcReduction="10000"/>
          </a:bodyPr>
          <a:lstStyle/>
          <a:p>
            <a:r>
              <a:rPr lang="it-IT" b="1" dirty="0"/>
              <a:t>Balance </a:t>
            </a:r>
            <a:r>
              <a:rPr lang="it-IT" b="1" dirty="0" err="1"/>
              <a:t>Sheet</a:t>
            </a:r>
            <a:r>
              <a:rPr lang="it-IT" b="1" dirty="0"/>
              <a:t>:</a:t>
            </a:r>
          </a:p>
          <a:p>
            <a:pPr lvl="1"/>
            <a:r>
              <a:rPr lang="it-IT" dirty="0"/>
              <a:t>Financial situation of the company in a </a:t>
            </a:r>
            <a:r>
              <a:rPr lang="it-IT" dirty="0" err="1"/>
              <a:t>specific</a:t>
            </a:r>
            <a:r>
              <a:rPr lang="it-IT" dirty="0"/>
              <a:t> momenti of time</a:t>
            </a:r>
          </a:p>
          <a:p>
            <a:pPr lvl="1"/>
            <a:r>
              <a:rPr lang="it-IT" dirty="0"/>
              <a:t>Starting point: </a:t>
            </a:r>
            <a:r>
              <a:rPr lang="it-IT" dirty="0" err="1"/>
              <a:t>Balanche</a:t>
            </a:r>
            <a:r>
              <a:rPr lang="it-IT" dirty="0"/>
              <a:t> </a:t>
            </a:r>
            <a:r>
              <a:rPr lang="it-IT" dirty="0" err="1"/>
              <a:t>sheet</a:t>
            </a:r>
            <a:r>
              <a:rPr lang="it-IT" dirty="0"/>
              <a:t> of the </a:t>
            </a:r>
            <a:r>
              <a:rPr lang="it-IT" dirty="0" err="1"/>
              <a:t>previous</a:t>
            </a:r>
            <a:r>
              <a:rPr lang="it-IT" dirty="0"/>
              <a:t> </a:t>
            </a:r>
            <a:r>
              <a:rPr lang="it-IT" dirty="0" err="1"/>
              <a:t>year</a:t>
            </a:r>
            <a:endParaRPr lang="it-IT" dirty="0"/>
          </a:p>
          <a:p>
            <a:pPr lvl="1"/>
            <a:r>
              <a:rPr lang="it-IT" dirty="0" err="1"/>
              <a:t>Assets</a:t>
            </a:r>
            <a:r>
              <a:rPr lang="it-IT" dirty="0"/>
              <a:t> – Equity – </a:t>
            </a:r>
            <a:r>
              <a:rPr lang="it-IT" dirty="0" err="1"/>
              <a:t>Liabilities</a:t>
            </a:r>
            <a:endParaRPr lang="it-IT" dirty="0"/>
          </a:p>
          <a:p>
            <a:pPr lvl="1"/>
            <a:r>
              <a:rPr lang="it-IT" dirty="0" err="1"/>
              <a:t>Specific</a:t>
            </a:r>
            <a:r>
              <a:rPr lang="it-IT" dirty="0"/>
              <a:t> rules – double entry method</a:t>
            </a:r>
          </a:p>
          <a:p>
            <a:r>
              <a:rPr lang="it-IT" b="1" dirty="0" err="1"/>
              <a:t>Income</a:t>
            </a:r>
            <a:r>
              <a:rPr lang="it-IT" b="1" dirty="0"/>
              <a:t> Statement:</a:t>
            </a:r>
          </a:p>
          <a:p>
            <a:pPr lvl="1"/>
            <a:r>
              <a:rPr lang="it-IT" dirty="0" err="1"/>
              <a:t>Economic</a:t>
            </a:r>
            <a:r>
              <a:rPr lang="it-IT" dirty="0"/>
              <a:t> situation of the company </a:t>
            </a:r>
            <a:r>
              <a:rPr lang="it-IT" dirty="0" err="1"/>
              <a:t>at</a:t>
            </a:r>
            <a:r>
              <a:rPr lang="it-IT" dirty="0"/>
              <a:t> the end of the </a:t>
            </a:r>
            <a:r>
              <a:rPr lang="it-IT" dirty="0" err="1"/>
              <a:t>year</a:t>
            </a:r>
            <a:endParaRPr lang="it-IT" dirty="0"/>
          </a:p>
          <a:p>
            <a:pPr lvl="1"/>
            <a:r>
              <a:rPr lang="it-IT" dirty="0"/>
              <a:t>New </a:t>
            </a:r>
            <a:r>
              <a:rPr lang="it-IT" dirty="0" err="1"/>
              <a:t>Income</a:t>
            </a:r>
            <a:r>
              <a:rPr lang="it-IT" dirty="0"/>
              <a:t> Statement </a:t>
            </a:r>
            <a:r>
              <a:rPr lang="it-IT" dirty="0" err="1"/>
              <a:t>every</a:t>
            </a:r>
            <a:r>
              <a:rPr lang="it-IT" dirty="0"/>
              <a:t> </a:t>
            </a:r>
            <a:r>
              <a:rPr lang="it-IT" dirty="0" err="1"/>
              <a:t>year</a:t>
            </a:r>
            <a:endParaRPr lang="it-IT" dirty="0"/>
          </a:p>
          <a:p>
            <a:pPr lvl="1"/>
            <a:r>
              <a:rPr lang="it-IT" dirty="0"/>
              <a:t>Minimum </a:t>
            </a:r>
            <a:r>
              <a:rPr lang="it-IT" dirty="0" err="1"/>
              <a:t>content</a:t>
            </a:r>
            <a:r>
              <a:rPr lang="it-IT" dirty="0"/>
              <a:t> – double entry method</a:t>
            </a:r>
          </a:p>
          <a:p>
            <a:r>
              <a:rPr lang="it-IT" b="1" dirty="0"/>
              <a:t>Cash flow statement</a:t>
            </a:r>
          </a:p>
          <a:p>
            <a:pPr lvl="1"/>
            <a:r>
              <a:rPr lang="it-IT" dirty="0"/>
              <a:t>Financial </a:t>
            </a:r>
            <a:r>
              <a:rPr lang="it-IT" dirty="0" err="1"/>
              <a:t>flows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the end of the </a:t>
            </a:r>
            <a:r>
              <a:rPr lang="it-IT" dirty="0" err="1"/>
              <a:t>year</a:t>
            </a:r>
            <a:endParaRPr lang="it-IT" dirty="0"/>
          </a:p>
          <a:p>
            <a:pPr lvl="1"/>
            <a:r>
              <a:rPr lang="it-IT" dirty="0"/>
              <a:t>Support information </a:t>
            </a:r>
            <a:r>
              <a:rPr lang="it-IT" dirty="0" err="1"/>
              <a:t>contained</a:t>
            </a:r>
            <a:r>
              <a:rPr lang="it-IT" dirty="0"/>
              <a:t> in the BS and IS</a:t>
            </a:r>
          </a:p>
          <a:p>
            <a:pPr lvl="1"/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standardized</a:t>
            </a:r>
            <a:r>
              <a:rPr lang="it-IT" dirty="0"/>
              <a:t> model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36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2539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4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832512" y="1495222"/>
            <a:ext cx="10699845" cy="5226253"/>
          </a:xfrm>
        </p:spPr>
        <p:txBody>
          <a:bodyPr>
            <a:normAutofit/>
          </a:bodyPr>
          <a:lstStyle/>
          <a:p>
            <a:r>
              <a:rPr lang="en-US" dirty="0"/>
              <a:t>It synthetizes the </a:t>
            </a:r>
            <a:r>
              <a:rPr lang="en-US" b="1" dirty="0"/>
              <a:t>economic flows </a:t>
            </a:r>
            <a:r>
              <a:rPr lang="en-US" dirty="0"/>
              <a:t>of the company during a year</a:t>
            </a:r>
          </a:p>
          <a:p>
            <a:r>
              <a:rPr lang="en-US" dirty="0"/>
              <a:t>It is written following the </a:t>
            </a:r>
            <a:r>
              <a:rPr lang="en-US" b="1" dirty="0"/>
              <a:t>accrual accounting pri</a:t>
            </a:r>
            <a:r>
              <a:rPr lang="en-US" dirty="0"/>
              <a:t>nciple: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b="1" dirty="0"/>
              <a:t>Revenues</a:t>
            </a:r>
            <a:r>
              <a:rPr lang="en-US" sz="2800" dirty="0"/>
              <a:t> – all the revenues related to the effective production and alienation of services or goods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800" b="1" dirty="0"/>
              <a:t>Costs</a:t>
            </a:r>
            <a:r>
              <a:rPr lang="en-US" sz="2800" dirty="0"/>
              <a:t> – all the costs of resources actually used to produce goods and services provided </a:t>
            </a:r>
          </a:p>
          <a:p>
            <a:r>
              <a:rPr lang="en-US" dirty="0"/>
              <a:t>It represents the operating profit as: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b="1" dirty="0"/>
              <a:t>Revenues of the period – costs of the period</a:t>
            </a:r>
          </a:p>
          <a:p>
            <a:pPr marL="0" indent="0" algn="ctr">
              <a:buNone/>
            </a:pPr>
            <a:r>
              <a:rPr lang="en-US" sz="3200" b="1" dirty="0"/>
              <a:t>(revenues – costs = </a:t>
            </a:r>
            <a:r>
              <a:rPr lang="en-US" sz="3200" b="1" dirty="0" err="1"/>
              <a:t>assests</a:t>
            </a:r>
            <a:r>
              <a:rPr lang="en-US" sz="3200" b="1" dirty="0"/>
              <a:t> – liabilities – equity)</a:t>
            </a:r>
          </a:p>
          <a:p>
            <a:endParaRPr lang="en-US" sz="32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The </a:t>
            </a:r>
            <a:r>
              <a:rPr lang="it-IT" b="1" dirty="0" err="1">
                <a:solidFill>
                  <a:srgbClr val="FF0000"/>
                </a:solidFill>
              </a:rPr>
              <a:t>Income</a:t>
            </a:r>
            <a:r>
              <a:rPr lang="it-IT" b="1" dirty="0">
                <a:solidFill>
                  <a:srgbClr val="FF0000"/>
                </a:solidFill>
              </a:rPr>
              <a:t> Statement: </a:t>
            </a:r>
            <a:r>
              <a:rPr lang="it-IT" b="1" dirty="0" err="1">
                <a:solidFill>
                  <a:srgbClr val="FF0000"/>
                </a:solidFill>
              </a:rPr>
              <a:t>features</a:t>
            </a:r>
            <a:r>
              <a:rPr lang="it-IT" b="1" dirty="0">
                <a:solidFill>
                  <a:srgbClr val="FF0000"/>
                </a:solidFill>
              </a:rPr>
              <a:t> (1/4)</a:t>
            </a:r>
          </a:p>
        </p:txBody>
      </p:sp>
    </p:spTree>
    <p:extLst>
      <p:ext uri="{BB962C8B-B14F-4D97-AF65-F5344CB8AC3E}">
        <p14:creationId xmlns:p14="http://schemas.microsoft.com/office/powerpoint/2010/main" val="257737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5</a:t>
            </a:fld>
            <a:endParaRPr lang="it-IT"/>
          </a:p>
        </p:txBody>
      </p:sp>
      <p:sp>
        <p:nvSpPr>
          <p:cNvPr id="22" name="Segnaposto contenuto 2"/>
          <p:cNvSpPr>
            <a:spLocks noGrp="1"/>
          </p:cNvSpPr>
          <p:nvPr>
            <p:ph idx="1"/>
          </p:nvPr>
        </p:nvSpPr>
        <p:spPr>
          <a:xfrm>
            <a:off x="832512" y="1495222"/>
            <a:ext cx="10699845" cy="3813757"/>
          </a:xfrm>
        </p:spPr>
        <p:txBody>
          <a:bodyPr>
            <a:normAutofit/>
          </a:bodyPr>
          <a:lstStyle/>
          <a:p>
            <a:r>
              <a:rPr lang="en-US" dirty="0"/>
              <a:t>Minimum content of the Income Statement: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Revenues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Financial income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Borrowing costs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Revenues related to joint ventures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Income tax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Profit or loss</a:t>
            </a:r>
          </a:p>
          <a:p>
            <a:endParaRPr lang="en-US" sz="3200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The </a:t>
            </a:r>
            <a:r>
              <a:rPr lang="it-IT" b="1" dirty="0" err="1">
                <a:solidFill>
                  <a:srgbClr val="FF0000"/>
                </a:solidFill>
              </a:rPr>
              <a:t>Income</a:t>
            </a:r>
            <a:r>
              <a:rPr lang="it-IT" b="1" dirty="0">
                <a:solidFill>
                  <a:srgbClr val="FF0000"/>
                </a:solidFill>
              </a:rPr>
              <a:t> Statement: </a:t>
            </a:r>
            <a:r>
              <a:rPr lang="it-IT" b="1" dirty="0" err="1">
                <a:solidFill>
                  <a:srgbClr val="FF0000"/>
                </a:solidFill>
              </a:rPr>
              <a:t>features</a:t>
            </a:r>
            <a:r>
              <a:rPr lang="it-IT" b="1" dirty="0">
                <a:solidFill>
                  <a:srgbClr val="FF0000"/>
                </a:solidFill>
              </a:rPr>
              <a:t> (2/4)</a:t>
            </a: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838200" y="4668640"/>
            <a:ext cx="10515600" cy="1601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items</a:t>
            </a:r>
            <a:r>
              <a:rPr lang="it-IT" dirty="0"/>
              <a:t> </a:t>
            </a:r>
            <a:r>
              <a:rPr lang="it-IT" dirty="0" err="1"/>
              <a:t>could</a:t>
            </a:r>
            <a:r>
              <a:rPr lang="it-IT" dirty="0"/>
              <a:t> be </a:t>
            </a:r>
            <a:r>
              <a:rPr lang="it-IT" dirty="0" err="1"/>
              <a:t>presented</a:t>
            </a:r>
            <a:r>
              <a:rPr lang="it-IT" dirty="0"/>
              <a:t> </a:t>
            </a:r>
            <a:r>
              <a:rPr lang="it-IT" dirty="0" err="1"/>
              <a:t>following</a:t>
            </a:r>
            <a:r>
              <a:rPr lang="it-IT" dirty="0"/>
              <a:t>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logics</a:t>
            </a:r>
            <a:r>
              <a:rPr lang="it-IT" dirty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b="1" dirty="0"/>
              <a:t>By nature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b="1" dirty="0"/>
              <a:t>By </a:t>
            </a:r>
            <a:r>
              <a:rPr lang="it-IT" b="1" dirty="0" err="1"/>
              <a:t>destination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56406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6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621705"/>
              </p:ext>
            </p:extLst>
          </p:nvPr>
        </p:nvGraphicFramePr>
        <p:xfrm>
          <a:off x="380621" y="229552"/>
          <a:ext cx="4832824" cy="630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2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4551">
                <a:tc>
                  <a:txBody>
                    <a:bodyPr/>
                    <a:lstStyle/>
                    <a:p>
                      <a:pPr algn="ctr"/>
                      <a:r>
                        <a:rPr lang="it-IT" b="1" dirty="0" err="1"/>
                        <a:t>Income</a:t>
                      </a:r>
                      <a:r>
                        <a:rPr lang="it-IT" b="1" dirty="0"/>
                        <a:t> Statement BY NATURE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/>
                        <a:t>Revenues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/>
                        <a:t>Other operating</a:t>
                      </a:r>
                      <a:r>
                        <a:rPr lang="it-IT" sz="1600" baseline="0" dirty="0"/>
                        <a:t> income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/>
                        <a:t>Changes</a:t>
                      </a:r>
                      <a:r>
                        <a:rPr lang="it-IT" sz="1600" dirty="0"/>
                        <a:t> in </a:t>
                      </a:r>
                      <a:r>
                        <a:rPr lang="it-IT" sz="1600" dirty="0" err="1"/>
                        <a:t>inventories</a:t>
                      </a:r>
                      <a:r>
                        <a:rPr lang="it-IT" sz="1600" dirty="0"/>
                        <a:t> and WIP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/>
                        <a:t>Raw</a:t>
                      </a:r>
                      <a:r>
                        <a:rPr lang="it-IT" sz="1600" baseline="0" dirty="0"/>
                        <a:t> materials and consumables used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/>
                        <a:t>Cost of personnel/employee benefits expenses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698">
                <a:tc>
                  <a:txBody>
                    <a:bodyPr/>
                    <a:lstStyle/>
                    <a:p>
                      <a:r>
                        <a:rPr lang="it-IT" sz="1600" dirty="0" err="1"/>
                        <a:t>Depreciation</a:t>
                      </a:r>
                      <a:r>
                        <a:rPr lang="it-IT" sz="1600" baseline="0" dirty="0"/>
                        <a:t> and </a:t>
                      </a:r>
                      <a:r>
                        <a:rPr lang="it-IT" sz="1600" baseline="0" dirty="0" err="1"/>
                        <a:t>variation</a:t>
                      </a:r>
                      <a:r>
                        <a:rPr lang="it-IT" sz="1600" baseline="0" dirty="0"/>
                        <a:t> of </a:t>
                      </a:r>
                      <a:r>
                        <a:rPr lang="it-IT" sz="1600" baseline="0" dirty="0" err="1"/>
                        <a:t>value</a:t>
                      </a:r>
                      <a:r>
                        <a:rPr lang="it-IT" sz="1600" baseline="0" dirty="0"/>
                        <a:t> of non </a:t>
                      </a:r>
                      <a:r>
                        <a:rPr lang="it-IT" sz="1600" baseline="0" dirty="0" err="1"/>
                        <a:t>current</a:t>
                      </a:r>
                      <a:r>
                        <a:rPr lang="it-IT" sz="1600" baseline="0" dirty="0"/>
                        <a:t> </a:t>
                      </a:r>
                      <a:r>
                        <a:rPr lang="it-IT" sz="1600" baseline="0" dirty="0" err="1"/>
                        <a:t>activities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/>
                        <a:t>Other operating costs/expenses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b="1" dirty="0"/>
                        <a:t>OPERATING</a:t>
                      </a:r>
                      <a:r>
                        <a:rPr lang="it-IT" sz="1600" b="1" baseline="0" dirty="0"/>
                        <a:t> PROFIT</a:t>
                      </a:r>
                      <a:endParaRPr lang="it-IT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/>
                        <a:t>Revenues</a:t>
                      </a:r>
                      <a:r>
                        <a:rPr lang="it-IT" sz="1600" baseline="0" dirty="0"/>
                        <a:t> from joint venture and </a:t>
                      </a:r>
                      <a:r>
                        <a:rPr lang="it-IT" sz="1600" baseline="0" dirty="0" err="1"/>
                        <a:t>controlled</a:t>
                      </a:r>
                      <a:r>
                        <a:rPr lang="it-IT" sz="1600" baseline="0" dirty="0"/>
                        <a:t> companies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/>
                        <a:t>Financial income</a:t>
                      </a:r>
                      <a:r>
                        <a:rPr lang="it-IT" sz="1600" baseline="0" dirty="0"/>
                        <a:t> from investment/Investment revenues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/>
                        <a:t>Other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revenues</a:t>
                      </a:r>
                      <a:r>
                        <a:rPr lang="it-IT" sz="1600" dirty="0"/>
                        <a:t> and </a:t>
                      </a:r>
                      <a:r>
                        <a:rPr lang="it-IT" sz="1600" dirty="0" err="1"/>
                        <a:t>losses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b="1" dirty="0"/>
                        <a:t>GROSS PROFIT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/>
                        <a:t>Taxes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b="1" dirty="0"/>
                        <a:t>NET PROFIT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/>
                        <a:t>Net profit from </a:t>
                      </a:r>
                      <a:r>
                        <a:rPr lang="it-IT" sz="1600" dirty="0" err="1"/>
                        <a:t>discontinuing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operation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b="1" dirty="0"/>
                        <a:t>ANNUAL NET PROFIT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b="1" dirty="0"/>
                        <a:t>EARNING</a:t>
                      </a:r>
                      <a:r>
                        <a:rPr lang="it-IT" sz="1600" b="1" baseline="0" dirty="0"/>
                        <a:t> PER SHARE</a:t>
                      </a:r>
                      <a:endParaRPr lang="it-IT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413488"/>
              </p:ext>
            </p:extLst>
          </p:nvPr>
        </p:nvGraphicFramePr>
        <p:xfrm>
          <a:off x="5637284" y="229552"/>
          <a:ext cx="4832824" cy="62159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2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4551">
                <a:tc>
                  <a:txBody>
                    <a:bodyPr/>
                    <a:lstStyle/>
                    <a:p>
                      <a:pPr algn="ctr"/>
                      <a:r>
                        <a:rPr lang="it-IT" b="1" dirty="0" err="1"/>
                        <a:t>Income</a:t>
                      </a:r>
                      <a:r>
                        <a:rPr lang="it-IT" b="1" dirty="0"/>
                        <a:t> Statement BY DESTINATION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/>
                        <a:t>Revenues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/>
                        <a:t>Costs</a:t>
                      </a:r>
                      <a:r>
                        <a:rPr lang="it-IT" sz="1600" baseline="0" dirty="0"/>
                        <a:t> of sales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b="1" dirty="0"/>
                        <a:t>GROSS</a:t>
                      </a:r>
                      <a:r>
                        <a:rPr lang="it-IT" sz="1600" b="1" baseline="0" dirty="0"/>
                        <a:t> PROFIT</a:t>
                      </a:r>
                      <a:endParaRPr lang="it-IT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/>
                        <a:t>Other</a:t>
                      </a:r>
                      <a:r>
                        <a:rPr lang="it-IT" sz="1600" baseline="0" dirty="0"/>
                        <a:t> operating income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/>
                        <a:t>Distribution</a:t>
                      </a:r>
                      <a:r>
                        <a:rPr lang="it-IT" sz="1600" baseline="0" dirty="0"/>
                        <a:t> costs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698">
                <a:tc>
                  <a:txBody>
                    <a:bodyPr/>
                    <a:lstStyle/>
                    <a:p>
                      <a:r>
                        <a:rPr lang="it-IT" sz="1600" dirty="0" err="1"/>
                        <a:t>Administrative</a:t>
                      </a:r>
                      <a:r>
                        <a:rPr lang="it-IT" sz="1600" baseline="0" dirty="0"/>
                        <a:t> </a:t>
                      </a:r>
                      <a:r>
                        <a:rPr lang="it-IT" sz="1600" baseline="0" dirty="0" err="1"/>
                        <a:t>costs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/>
                        <a:t>Other operating costs/expenses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b="1" dirty="0"/>
                        <a:t>OPERATING PROFIT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/>
                        <a:t>Revenues</a:t>
                      </a:r>
                      <a:r>
                        <a:rPr lang="it-IT" sz="1600" baseline="0" dirty="0"/>
                        <a:t> from joint venture and </a:t>
                      </a:r>
                      <a:r>
                        <a:rPr lang="it-IT" sz="1600" baseline="0" dirty="0" err="1"/>
                        <a:t>controlled</a:t>
                      </a:r>
                      <a:r>
                        <a:rPr lang="it-IT" sz="1600" baseline="0" dirty="0"/>
                        <a:t> companies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/>
                        <a:t>Financial income</a:t>
                      </a:r>
                      <a:r>
                        <a:rPr lang="it-IT" sz="1600" baseline="0" dirty="0"/>
                        <a:t> from investment/Investment revenues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/>
                        <a:t>Other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revenues</a:t>
                      </a:r>
                      <a:r>
                        <a:rPr lang="it-IT" sz="1600" dirty="0"/>
                        <a:t> and </a:t>
                      </a:r>
                      <a:r>
                        <a:rPr lang="it-IT" sz="1600" dirty="0" err="1"/>
                        <a:t>losses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b="1" dirty="0"/>
                        <a:t>GROSS PROFIT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 err="1"/>
                        <a:t>Taxes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b="1" dirty="0"/>
                        <a:t>NET PROFIT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dirty="0"/>
                        <a:t>Net profit from </a:t>
                      </a:r>
                      <a:r>
                        <a:rPr lang="it-IT" sz="1600" dirty="0" err="1"/>
                        <a:t>discontinuing</a:t>
                      </a:r>
                      <a:r>
                        <a:rPr lang="it-IT" sz="1600" dirty="0"/>
                        <a:t> </a:t>
                      </a:r>
                      <a:r>
                        <a:rPr lang="it-IT" sz="1600" dirty="0" err="1"/>
                        <a:t>operation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b="1" dirty="0"/>
                        <a:t>ANNUAL NET PROFIT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1600" b="1" dirty="0"/>
                        <a:t>EARNING</a:t>
                      </a:r>
                      <a:r>
                        <a:rPr lang="it-IT" sz="1600" b="1" baseline="0" dirty="0"/>
                        <a:t> PER SHARE</a:t>
                      </a:r>
                      <a:endParaRPr lang="it-IT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>
            <a:off x="177421" y="163360"/>
            <a:ext cx="5172501" cy="30575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5553122" y="163360"/>
            <a:ext cx="5172501" cy="296197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88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7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The Income Statement: by nature and by destination 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928000"/>
              </p:ext>
            </p:extLst>
          </p:nvPr>
        </p:nvGraphicFramePr>
        <p:xfrm>
          <a:off x="2934268" y="1879051"/>
          <a:ext cx="8877112" cy="42484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8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8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6517">
                <a:tc>
                  <a:txBody>
                    <a:bodyPr/>
                    <a:lstStyle/>
                    <a:p>
                      <a:pPr algn="ctr"/>
                      <a:r>
                        <a:rPr lang="it-IT" sz="3200" dirty="0"/>
                        <a:t>INCOME STATEMENT </a:t>
                      </a:r>
                      <a:r>
                        <a:rPr lang="it-IT" sz="3200" b="1" dirty="0"/>
                        <a:t>BY NATURE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/>
                        <a:t>INCOME STATEMENT </a:t>
                      </a:r>
                      <a:r>
                        <a:rPr lang="it-IT" sz="3200" b="1" dirty="0"/>
                        <a:t>BY DESTINATION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651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2000" dirty="0" err="1"/>
                        <a:t>Revenues</a:t>
                      </a:r>
                      <a:endParaRPr lang="it-IT" sz="2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2000" dirty="0" err="1"/>
                        <a:t>Other</a:t>
                      </a:r>
                      <a:r>
                        <a:rPr lang="it-IT" sz="2000" dirty="0"/>
                        <a:t> </a:t>
                      </a:r>
                      <a:r>
                        <a:rPr lang="it-IT" sz="2000" dirty="0" err="1"/>
                        <a:t>revenues</a:t>
                      </a:r>
                      <a:endParaRPr lang="it-IT" sz="2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2000" dirty="0" err="1"/>
                        <a:t>Changes</a:t>
                      </a:r>
                      <a:r>
                        <a:rPr lang="it-IT" sz="2000" dirty="0"/>
                        <a:t> in </a:t>
                      </a:r>
                      <a:r>
                        <a:rPr lang="it-IT" sz="2000" dirty="0" err="1"/>
                        <a:t>inventories</a:t>
                      </a:r>
                      <a:r>
                        <a:rPr lang="it-IT" sz="2000" baseline="0" dirty="0"/>
                        <a:t> and WIP</a:t>
                      </a:r>
                      <a:endParaRPr lang="it-IT" sz="2000" dirty="0"/>
                    </a:p>
                    <a:p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2000" dirty="0" err="1"/>
                        <a:t>Revenues</a:t>
                      </a:r>
                      <a:endParaRPr lang="it-IT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651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2000" dirty="0"/>
                        <a:t>Use/</a:t>
                      </a:r>
                      <a:r>
                        <a:rPr lang="it-IT" sz="2000" dirty="0" err="1"/>
                        <a:t>Consumption</a:t>
                      </a:r>
                      <a:r>
                        <a:rPr lang="it-IT" sz="2000" dirty="0"/>
                        <a:t> of </a:t>
                      </a:r>
                      <a:r>
                        <a:rPr lang="it-IT" sz="2000" dirty="0" err="1"/>
                        <a:t>raw</a:t>
                      </a:r>
                      <a:r>
                        <a:rPr lang="it-IT" sz="2000" dirty="0"/>
                        <a:t> </a:t>
                      </a:r>
                      <a:r>
                        <a:rPr lang="it-IT" sz="2000" dirty="0" err="1"/>
                        <a:t>materials</a:t>
                      </a:r>
                      <a:endParaRPr lang="it-IT" sz="2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2000" dirty="0" err="1"/>
                        <a:t>Costs</a:t>
                      </a:r>
                      <a:r>
                        <a:rPr lang="it-IT" sz="2000" dirty="0"/>
                        <a:t> of </a:t>
                      </a:r>
                      <a:r>
                        <a:rPr lang="it-IT" sz="2000" dirty="0" err="1"/>
                        <a:t>personnel</a:t>
                      </a:r>
                      <a:endParaRPr lang="it-IT" sz="2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2000" dirty="0" err="1"/>
                        <a:t>Depreciation</a:t>
                      </a:r>
                      <a:r>
                        <a:rPr lang="it-IT" sz="2000" dirty="0"/>
                        <a:t> and </a:t>
                      </a:r>
                      <a:r>
                        <a:rPr lang="it-IT" sz="2000" dirty="0" err="1"/>
                        <a:t>changes</a:t>
                      </a:r>
                      <a:r>
                        <a:rPr lang="it-IT" sz="2000" dirty="0"/>
                        <a:t> in </a:t>
                      </a:r>
                      <a:r>
                        <a:rPr lang="it-IT" sz="2000" dirty="0" err="1"/>
                        <a:t>value</a:t>
                      </a:r>
                      <a:r>
                        <a:rPr lang="it-IT" sz="2000" dirty="0"/>
                        <a:t> of non </a:t>
                      </a:r>
                      <a:r>
                        <a:rPr lang="it-IT" sz="2000" dirty="0" err="1"/>
                        <a:t>current</a:t>
                      </a:r>
                      <a:r>
                        <a:rPr lang="it-IT" sz="2000" dirty="0"/>
                        <a:t> </a:t>
                      </a:r>
                      <a:r>
                        <a:rPr lang="it-IT" sz="2000" dirty="0" err="1"/>
                        <a:t>activities</a:t>
                      </a:r>
                      <a:endParaRPr lang="it-IT" sz="2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2000" dirty="0" err="1"/>
                        <a:t>Other</a:t>
                      </a:r>
                      <a:r>
                        <a:rPr lang="it-IT" sz="2000" dirty="0"/>
                        <a:t> </a:t>
                      </a:r>
                      <a:r>
                        <a:rPr lang="it-IT" sz="2000" dirty="0" err="1"/>
                        <a:t>operating</a:t>
                      </a:r>
                      <a:r>
                        <a:rPr lang="it-IT" sz="2000" dirty="0"/>
                        <a:t> </a:t>
                      </a:r>
                      <a:r>
                        <a:rPr lang="it-IT" sz="2000" dirty="0" err="1"/>
                        <a:t>costs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2000" dirty="0" err="1"/>
                        <a:t>Cost</a:t>
                      </a:r>
                      <a:r>
                        <a:rPr lang="it-IT" sz="2000" dirty="0"/>
                        <a:t> of sales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Parentesi graffa aperta 7"/>
          <p:cNvSpPr/>
          <p:nvPr/>
        </p:nvSpPr>
        <p:spPr>
          <a:xfrm>
            <a:off x="2497540" y="3261815"/>
            <a:ext cx="313899" cy="1119117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232012" y="3261815"/>
            <a:ext cx="2074460" cy="11191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VALUE of the PRODUCTION</a:t>
            </a:r>
          </a:p>
        </p:txBody>
      </p:sp>
      <p:sp>
        <p:nvSpPr>
          <p:cNvPr id="11" name="Parentesi graffa aperta 10"/>
          <p:cNvSpPr/>
          <p:nvPr/>
        </p:nvSpPr>
        <p:spPr>
          <a:xfrm>
            <a:off x="2497540" y="4688303"/>
            <a:ext cx="334370" cy="130421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279778" y="4780853"/>
            <a:ext cx="2074460" cy="11191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COST of the PRODUCTION</a:t>
            </a:r>
          </a:p>
        </p:txBody>
      </p:sp>
    </p:spTree>
    <p:extLst>
      <p:ext uri="{BB962C8B-B14F-4D97-AF65-F5344CB8AC3E}">
        <p14:creationId xmlns:p14="http://schemas.microsoft.com/office/powerpoint/2010/main" val="289459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8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678857"/>
              </p:ext>
            </p:extLst>
          </p:nvPr>
        </p:nvGraphicFramePr>
        <p:xfrm>
          <a:off x="945866" y="95622"/>
          <a:ext cx="4832824" cy="67623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2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2538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err="1"/>
                        <a:t>Income</a:t>
                      </a:r>
                      <a:r>
                        <a:rPr lang="it-IT" sz="2000" b="1" dirty="0"/>
                        <a:t> Statement BY NATURE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2871">
                <a:tc>
                  <a:txBody>
                    <a:bodyPr/>
                    <a:lstStyle/>
                    <a:p>
                      <a:r>
                        <a:rPr lang="it-IT" sz="2000" dirty="0" err="1"/>
                        <a:t>Revenues</a:t>
                      </a:r>
                      <a:endParaRPr lang="it-IT" sz="2000" dirty="0"/>
                    </a:p>
                    <a:p>
                      <a:r>
                        <a:rPr lang="it-IT" sz="2000" dirty="0"/>
                        <a:t>+ </a:t>
                      </a:r>
                      <a:r>
                        <a:rPr lang="it-IT" sz="2000" dirty="0" err="1"/>
                        <a:t>Other</a:t>
                      </a:r>
                      <a:r>
                        <a:rPr lang="it-IT" sz="2000" dirty="0"/>
                        <a:t> </a:t>
                      </a:r>
                      <a:r>
                        <a:rPr lang="it-IT" sz="2000" dirty="0" err="1"/>
                        <a:t>Revenues</a:t>
                      </a:r>
                      <a:endParaRPr lang="it-IT" sz="2000" dirty="0"/>
                    </a:p>
                    <a:p>
                      <a:r>
                        <a:rPr lang="it-IT" sz="2000" dirty="0"/>
                        <a:t>+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Changes</a:t>
                      </a:r>
                      <a:r>
                        <a:rPr lang="it-IT" sz="2000" baseline="0" dirty="0"/>
                        <a:t> in </a:t>
                      </a:r>
                      <a:r>
                        <a:rPr lang="it-IT" sz="2000" baseline="0" dirty="0" err="1"/>
                        <a:t>inventories</a:t>
                      </a:r>
                      <a:r>
                        <a:rPr lang="it-IT" sz="2000" baseline="0" dirty="0"/>
                        <a:t> and WIP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aseline="0" dirty="0"/>
                        <a:t>-Use/</a:t>
                      </a:r>
                      <a:r>
                        <a:rPr lang="it-IT" sz="2000" baseline="0" dirty="0" err="1"/>
                        <a:t>Consumption</a:t>
                      </a:r>
                      <a:r>
                        <a:rPr lang="it-IT" sz="2000" baseline="0" dirty="0"/>
                        <a:t> of </a:t>
                      </a:r>
                      <a:r>
                        <a:rPr lang="it-IT" sz="2000" baseline="0" dirty="0" err="1"/>
                        <a:t>raw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materials</a:t>
                      </a:r>
                      <a:r>
                        <a:rPr lang="it-IT" sz="2000" baseline="0" dirty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dirty="0"/>
                        <a:t>-</a:t>
                      </a:r>
                      <a:r>
                        <a:rPr lang="it-IT" sz="2000" dirty="0" err="1"/>
                        <a:t>cost</a:t>
                      </a:r>
                      <a:r>
                        <a:rPr lang="it-IT" sz="2000" dirty="0"/>
                        <a:t> of </a:t>
                      </a:r>
                      <a:r>
                        <a:rPr lang="it-IT" sz="2000" dirty="0" err="1"/>
                        <a:t>personnel</a:t>
                      </a:r>
                      <a:endParaRPr lang="it-IT" sz="20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dirty="0"/>
                        <a:t>+/- </a:t>
                      </a:r>
                      <a:r>
                        <a:rPr lang="it-IT" sz="2000" dirty="0" err="1"/>
                        <a:t>depriaction</a:t>
                      </a:r>
                      <a:r>
                        <a:rPr lang="it-IT" sz="2000" dirty="0"/>
                        <a:t> and </a:t>
                      </a:r>
                      <a:r>
                        <a:rPr lang="it-IT" sz="2000" dirty="0" err="1"/>
                        <a:t>variation</a:t>
                      </a:r>
                      <a:r>
                        <a:rPr lang="it-IT" sz="2000" dirty="0"/>
                        <a:t> of </a:t>
                      </a:r>
                      <a:r>
                        <a:rPr lang="it-IT" sz="2000" dirty="0" err="1"/>
                        <a:t>value</a:t>
                      </a:r>
                      <a:r>
                        <a:rPr lang="it-IT" sz="2000" dirty="0"/>
                        <a:t> of</a:t>
                      </a:r>
                      <a:r>
                        <a:rPr lang="it-IT" sz="2000" baseline="0" dirty="0"/>
                        <a:t> non </a:t>
                      </a:r>
                      <a:r>
                        <a:rPr lang="it-IT" sz="2000" baseline="0" dirty="0" err="1"/>
                        <a:t>current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activities</a:t>
                      </a:r>
                      <a:endParaRPr lang="it-IT" sz="2000" baseline="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aseline="0" dirty="0"/>
                        <a:t>- </a:t>
                      </a:r>
                      <a:r>
                        <a:rPr lang="it-IT" sz="2000" baseline="0" dirty="0" err="1"/>
                        <a:t>Other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operating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costs</a:t>
                      </a:r>
                      <a:endParaRPr lang="it-IT" sz="2000" baseline="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baseline="0" dirty="0"/>
                        <a:t>OPERATING INCOME</a:t>
                      </a:r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0896">
                <a:tc>
                  <a:txBody>
                    <a:bodyPr/>
                    <a:lstStyle/>
                    <a:p>
                      <a:r>
                        <a:rPr lang="it-IT" sz="2000" dirty="0"/>
                        <a:t>+/- </a:t>
                      </a:r>
                      <a:r>
                        <a:rPr lang="it-IT" sz="2000" dirty="0" err="1"/>
                        <a:t>Revenues</a:t>
                      </a:r>
                      <a:r>
                        <a:rPr lang="it-IT" sz="2000" baseline="0" dirty="0"/>
                        <a:t> from joint venture and </a:t>
                      </a:r>
                      <a:r>
                        <a:rPr lang="it-IT" sz="2000" baseline="0" dirty="0" err="1"/>
                        <a:t>controlled</a:t>
                      </a:r>
                      <a:r>
                        <a:rPr lang="it-IT" sz="2000" baseline="0" dirty="0"/>
                        <a:t> companies</a:t>
                      </a:r>
                    </a:p>
                    <a:p>
                      <a:r>
                        <a:rPr lang="it-IT" sz="2000" baseline="0" dirty="0"/>
                        <a:t>+ Financial </a:t>
                      </a:r>
                      <a:r>
                        <a:rPr lang="it-IT" sz="2000" baseline="0" dirty="0" err="1"/>
                        <a:t>income</a:t>
                      </a:r>
                      <a:r>
                        <a:rPr lang="it-IT" sz="2000" baseline="0" dirty="0"/>
                        <a:t> from </a:t>
                      </a:r>
                      <a:r>
                        <a:rPr lang="it-IT" sz="2000" baseline="0" dirty="0" err="1"/>
                        <a:t>investment</a:t>
                      </a:r>
                      <a:endParaRPr lang="it-IT" sz="2000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baseline="0" dirty="0" err="1"/>
                        <a:t>Borrowing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costs</a:t>
                      </a:r>
                      <a:endParaRPr lang="it-IT" sz="2000" baseline="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baseline="0" dirty="0"/>
                        <a:t>GROSS PROFIT</a:t>
                      </a:r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018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dirty="0" err="1"/>
                        <a:t>Taxes</a:t>
                      </a:r>
                      <a:endParaRPr lang="it-IT" sz="20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dirty="0"/>
                        <a:t>NET</a:t>
                      </a:r>
                      <a:r>
                        <a:rPr lang="it-IT" sz="2000" b="1" baseline="0" dirty="0"/>
                        <a:t> PROFIT</a:t>
                      </a:r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dirty="0"/>
                        <a:t>+/- Net profit from </a:t>
                      </a:r>
                      <a:r>
                        <a:rPr lang="it-IT" sz="2000" dirty="0" err="1"/>
                        <a:t>discontinuing</a:t>
                      </a:r>
                      <a:r>
                        <a:rPr lang="it-IT" sz="2000" dirty="0"/>
                        <a:t> </a:t>
                      </a:r>
                      <a:r>
                        <a:rPr lang="it-IT" sz="2000" dirty="0" err="1"/>
                        <a:t>operation</a:t>
                      </a:r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b="1" dirty="0"/>
                        <a:t>ANNUAL NET PROFIT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326">
                <a:tc>
                  <a:txBody>
                    <a:bodyPr/>
                    <a:lstStyle/>
                    <a:p>
                      <a:r>
                        <a:rPr lang="it-IT" sz="2000" b="1" dirty="0"/>
                        <a:t>PROFIT BY SHARES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783988" y="163360"/>
            <a:ext cx="5172501" cy="28713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783987" y="3070746"/>
            <a:ext cx="5172501" cy="375126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Parentesi graffa chiusa 1"/>
          <p:cNvSpPr/>
          <p:nvPr/>
        </p:nvSpPr>
        <p:spPr>
          <a:xfrm>
            <a:off x="6182436" y="163360"/>
            <a:ext cx="327546" cy="536398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7137779" y="2019868"/>
            <a:ext cx="4367284" cy="1433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</a:rPr>
              <a:t>CONTINUING OPERATIONS</a:t>
            </a:r>
          </a:p>
        </p:txBody>
      </p:sp>
      <p:sp>
        <p:nvSpPr>
          <p:cNvPr id="14" name="Parentesi graffa chiusa 13"/>
          <p:cNvSpPr/>
          <p:nvPr/>
        </p:nvSpPr>
        <p:spPr>
          <a:xfrm>
            <a:off x="6182436" y="5540351"/>
            <a:ext cx="479946" cy="62843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7317475" y="4735772"/>
            <a:ext cx="4367284" cy="1433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</a:rPr>
              <a:t>DISCONTINUING OPERATIONS</a:t>
            </a:r>
          </a:p>
        </p:txBody>
      </p:sp>
    </p:spTree>
    <p:extLst>
      <p:ext uri="{BB962C8B-B14F-4D97-AF65-F5344CB8AC3E}">
        <p14:creationId xmlns:p14="http://schemas.microsoft.com/office/powerpoint/2010/main" val="341665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9</a:t>
            </a:fld>
            <a:endParaRPr lang="it-IT"/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0305"/>
              </p:ext>
            </p:extLst>
          </p:nvPr>
        </p:nvGraphicFramePr>
        <p:xfrm>
          <a:off x="328304" y="198755"/>
          <a:ext cx="4832824" cy="6522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2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4551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err="1"/>
                        <a:t>Income</a:t>
                      </a:r>
                      <a:r>
                        <a:rPr lang="it-IT" sz="2000" b="1" dirty="0"/>
                        <a:t> Statement BY DESTINATION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 err="1"/>
                        <a:t>Revenues</a:t>
                      </a:r>
                      <a:endParaRPr lang="it-IT" sz="2000" dirty="0"/>
                    </a:p>
                    <a:p>
                      <a:r>
                        <a:rPr lang="it-IT" sz="2000" dirty="0"/>
                        <a:t>-</a:t>
                      </a:r>
                      <a:r>
                        <a:rPr lang="it-IT" sz="2000" dirty="0" err="1"/>
                        <a:t>Cost</a:t>
                      </a:r>
                      <a:r>
                        <a:rPr lang="it-IT" sz="2000" baseline="0" dirty="0"/>
                        <a:t> of sales</a:t>
                      </a:r>
                    </a:p>
                    <a:p>
                      <a:r>
                        <a:rPr lang="it-IT" sz="2000" b="1" baseline="0" dirty="0"/>
                        <a:t>GROSS PROFIT</a:t>
                      </a:r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/>
                        <a:t>+ </a:t>
                      </a:r>
                      <a:r>
                        <a:rPr lang="it-IT" sz="2000" dirty="0" err="1"/>
                        <a:t>Other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revenues</a:t>
                      </a:r>
                      <a:endParaRPr lang="it-IT" sz="2000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baseline="0" dirty="0" err="1"/>
                        <a:t>Costs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related</a:t>
                      </a:r>
                      <a:r>
                        <a:rPr lang="it-IT" sz="2000" baseline="0" dirty="0"/>
                        <a:t> to production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baseline="0" dirty="0" err="1"/>
                        <a:t>Administrative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costs</a:t>
                      </a:r>
                      <a:endParaRPr lang="it-IT" sz="2000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baseline="0" dirty="0" err="1"/>
                        <a:t>Other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operating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cots</a:t>
                      </a:r>
                      <a:endParaRPr lang="it-IT" sz="2000" baseline="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baseline="0" dirty="0"/>
                        <a:t>OPERATING INCOME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/>
                        <a:t>+/- </a:t>
                      </a:r>
                      <a:r>
                        <a:rPr lang="it-IT" sz="2000" dirty="0" err="1"/>
                        <a:t>Revenues</a:t>
                      </a:r>
                      <a:r>
                        <a:rPr lang="it-IT" sz="2000" baseline="0" dirty="0"/>
                        <a:t> from joint venture and </a:t>
                      </a:r>
                      <a:r>
                        <a:rPr lang="it-IT" sz="2000" baseline="0" dirty="0" err="1"/>
                        <a:t>controlled</a:t>
                      </a:r>
                      <a:r>
                        <a:rPr lang="it-IT" sz="2000" baseline="0" dirty="0"/>
                        <a:t> companies</a:t>
                      </a:r>
                    </a:p>
                    <a:p>
                      <a:r>
                        <a:rPr lang="it-IT" sz="2000" baseline="0" dirty="0"/>
                        <a:t>+ Financial </a:t>
                      </a:r>
                      <a:r>
                        <a:rPr lang="it-IT" sz="2000" baseline="0" dirty="0" err="1"/>
                        <a:t>income</a:t>
                      </a:r>
                      <a:r>
                        <a:rPr lang="it-IT" sz="2000" baseline="0" dirty="0"/>
                        <a:t> from </a:t>
                      </a:r>
                      <a:r>
                        <a:rPr lang="it-IT" sz="2000" baseline="0" dirty="0" err="1"/>
                        <a:t>investment</a:t>
                      </a:r>
                      <a:endParaRPr lang="it-IT" sz="2000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baseline="0" dirty="0" err="1"/>
                        <a:t>Borrowing</a:t>
                      </a:r>
                      <a:r>
                        <a:rPr lang="it-IT" sz="2000" baseline="0" dirty="0"/>
                        <a:t> </a:t>
                      </a:r>
                      <a:r>
                        <a:rPr lang="it-IT" sz="2000" baseline="0" dirty="0" err="1"/>
                        <a:t>costs</a:t>
                      </a:r>
                      <a:endParaRPr lang="it-IT" sz="2000" baseline="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baseline="0" dirty="0"/>
                        <a:t>GROSS PROFIT</a:t>
                      </a:r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2000" dirty="0" err="1"/>
                        <a:t>Taxes</a:t>
                      </a:r>
                      <a:endParaRPr lang="it-IT" sz="20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it-IT" sz="2000" b="1" dirty="0"/>
                        <a:t>NET</a:t>
                      </a:r>
                      <a:r>
                        <a:rPr lang="it-IT" sz="2000" b="1" baseline="0" dirty="0"/>
                        <a:t> PROFIT</a:t>
                      </a:r>
                      <a:endParaRPr lang="it-IT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dirty="0"/>
                        <a:t>+/- Net profit from </a:t>
                      </a:r>
                      <a:r>
                        <a:rPr lang="it-IT" sz="2000" dirty="0" err="1"/>
                        <a:t>discontinuing</a:t>
                      </a:r>
                      <a:r>
                        <a:rPr lang="it-IT" sz="2000" dirty="0"/>
                        <a:t> </a:t>
                      </a:r>
                      <a:r>
                        <a:rPr lang="it-IT" sz="2000" dirty="0" err="1"/>
                        <a:t>operation</a:t>
                      </a:r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b="1" dirty="0"/>
                        <a:t>ANNUAL NET PROFIT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551">
                <a:tc>
                  <a:txBody>
                    <a:bodyPr/>
                    <a:lstStyle/>
                    <a:p>
                      <a:r>
                        <a:rPr lang="it-IT" sz="2000" b="1" dirty="0"/>
                        <a:t>PROFIT BY SHARES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158465" y="48630"/>
            <a:ext cx="5172501" cy="150721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158465" y="1555845"/>
            <a:ext cx="5172501" cy="516563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Parentesi graffa chiusa 12"/>
          <p:cNvSpPr/>
          <p:nvPr/>
        </p:nvSpPr>
        <p:spPr>
          <a:xfrm>
            <a:off x="5500805" y="48630"/>
            <a:ext cx="327546" cy="536398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6673755" y="1668786"/>
            <a:ext cx="4367284" cy="1433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</a:rPr>
              <a:t>CONTINUING OPERATIONS</a:t>
            </a:r>
          </a:p>
        </p:txBody>
      </p:sp>
      <p:sp>
        <p:nvSpPr>
          <p:cNvPr id="15" name="Parentesi graffa chiusa 14"/>
          <p:cNvSpPr/>
          <p:nvPr/>
        </p:nvSpPr>
        <p:spPr>
          <a:xfrm>
            <a:off x="5424605" y="5513055"/>
            <a:ext cx="479946" cy="62843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6673755" y="4696105"/>
            <a:ext cx="4367284" cy="1433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</a:rPr>
              <a:t>DISCONTINUING OPERATIONS</a:t>
            </a:r>
          </a:p>
        </p:txBody>
      </p:sp>
    </p:spTree>
    <p:extLst>
      <p:ext uri="{BB962C8B-B14F-4D97-AF65-F5344CB8AC3E}">
        <p14:creationId xmlns:p14="http://schemas.microsoft.com/office/powerpoint/2010/main" val="257757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2166</Words>
  <Application>Microsoft Office PowerPoint</Application>
  <PresentationFormat>Widescreen</PresentationFormat>
  <Paragraphs>599</Paragraphs>
  <Slides>36</Slides>
  <Notes>33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Courier New</vt:lpstr>
      <vt:lpstr>Tema di Office</vt:lpstr>
      <vt:lpstr>Decision-making: methods and tools</vt:lpstr>
      <vt:lpstr>Agenda</vt:lpstr>
      <vt:lpstr>THE INCOME STATEMENT</vt:lpstr>
      <vt:lpstr>The Income Statement: features (1/4)</vt:lpstr>
      <vt:lpstr>The Income Statement: features (2/4)</vt:lpstr>
      <vt:lpstr>Presentazione standard di PowerPoint</vt:lpstr>
      <vt:lpstr>The Income Statement: by nature and by destination </vt:lpstr>
      <vt:lpstr>Presentazione standard di PowerPoint</vt:lpstr>
      <vt:lpstr>Presentazione standard di PowerPoint</vt:lpstr>
      <vt:lpstr>The Income Statement by NATURE</vt:lpstr>
      <vt:lpstr>Operating revenues</vt:lpstr>
      <vt:lpstr>Other operating revenues</vt:lpstr>
      <vt:lpstr>Other operating revenues: capital gains</vt:lpstr>
      <vt:lpstr>Changes in inventories and WIP</vt:lpstr>
      <vt:lpstr>Use/Consumption of raw materials</vt:lpstr>
      <vt:lpstr>Costs of personnel</vt:lpstr>
      <vt:lpstr>Depretiacion and variation of value of non current activities</vt:lpstr>
      <vt:lpstr>Other operating costs</vt:lpstr>
      <vt:lpstr>Presentazione standard di PowerPoint</vt:lpstr>
      <vt:lpstr>Revenues from joint ventures and controlled companies</vt:lpstr>
      <vt:lpstr>Financial income</vt:lpstr>
      <vt:lpstr>Borrowing costs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THE CASH FLOW STATEMENT</vt:lpstr>
      <vt:lpstr>The Cash Flow Statement: features</vt:lpstr>
      <vt:lpstr>The Cash Flow Statement: direct and indirect method (1/3)</vt:lpstr>
      <vt:lpstr>The Cash Flow Statement: direct and indirect method (2/3)</vt:lpstr>
      <vt:lpstr>The Cash Flow Statement: direct and indirect method (3/3)</vt:lpstr>
      <vt:lpstr>The Cash Flow Statement: Indirect method </vt:lpstr>
      <vt:lpstr>The Cash Flow Statement: Direct method </vt:lpstr>
      <vt:lpstr>In both cases…. </vt:lpstr>
      <vt:lpstr>To sum up (1/2)</vt:lpstr>
      <vt:lpstr>To sum up (2/2)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Martina Dal Molin</dc:creator>
  <cp:lastModifiedBy>Martina Dal Molin</cp:lastModifiedBy>
  <cp:revision>324</cp:revision>
  <dcterms:created xsi:type="dcterms:W3CDTF">2016-01-08T15:46:19Z</dcterms:created>
  <dcterms:modified xsi:type="dcterms:W3CDTF">2018-09-26T13:40:05Z</dcterms:modified>
</cp:coreProperties>
</file>