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51" r:id="rId3"/>
    <p:sldId id="293" r:id="rId4"/>
    <p:sldId id="352" r:id="rId5"/>
    <p:sldId id="353" r:id="rId6"/>
    <p:sldId id="354" r:id="rId7"/>
    <p:sldId id="355" r:id="rId8"/>
    <p:sldId id="356" r:id="rId9"/>
    <p:sldId id="362" r:id="rId10"/>
    <p:sldId id="363" r:id="rId11"/>
    <p:sldId id="357" r:id="rId12"/>
    <p:sldId id="358" r:id="rId13"/>
    <p:sldId id="359" r:id="rId14"/>
    <p:sldId id="360" r:id="rId15"/>
    <p:sldId id="361" r:id="rId16"/>
    <p:sldId id="364" r:id="rId17"/>
    <p:sldId id="365" r:id="rId18"/>
    <p:sldId id="366" r:id="rId19"/>
    <p:sldId id="367"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3589" autoAdjust="0"/>
  </p:normalViewPr>
  <p:slideViewPr>
    <p:cSldViewPr snapToGrid="0">
      <p:cViewPr varScale="1">
        <p:scale>
          <a:sx n="65" d="100"/>
          <a:sy n="65" d="100"/>
        </p:scale>
        <p:origin x="703"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01/03/2019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1781091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306769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1458143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81001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852702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2486114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3275164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1512693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127780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401855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3202521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3824280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931102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3062999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4117064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3206383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01/03/2019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01/03/2019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01/03/2019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01/03/2019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01/03/2019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01/03/2019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01/03/2019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01/03/2019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01/03/2019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01/03/2019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01/03/2019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01/03/2019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solidFill>
                  <a:srgbClr val="FF0000"/>
                </a:solidFill>
              </a:rPr>
              <a:t>Strategy Analysis and </a:t>
            </a:r>
            <a:r>
              <a:rPr lang="it-IT" b="1" dirty="0" err="1">
                <a:solidFill>
                  <a:srgbClr val="FF0000"/>
                </a:solidFill>
              </a:rPr>
              <a:t>organization</a:t>
            </a:r>
            <a:r>
              <a:rPr lang="it-IT" b="1" dirty="0">
                <a:solidFill>
                  <a:srgbClr val="FF0000"/>
                </a:solidFill>
              </a:rPr>
              <a:t> design</a:t>
            </a: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Mission</a:t>
            </a:r>
          </a:p>
        </p:txBody>
      </p:sp>
      <p:sp>
        <p:nvSpPr>
          <p:cNvPr id="3" name="Segnaposto contenuto 2"/>
          <p:cNvSpPr>
            <a:spLocks noGrp="1"/>
          </p:cNvSpPr>
          <p:nvPr>
            <p:ph idx="1"/>
          </p:nvPr>
        </p:nvSpPr>
        <p:spPr>
          <a:xfrm>
            <a:off x="838200" y="1587317"/>
            <a:ext cx="10515600" cy="4086651"/>
          </a:xfrm>
        </p:spPr>
        <p:txBody>
          <a:bodyPr>
            <a:normAutofit lnSpcReduction="10000"/>
          </a:bodyPr>
          <a:lstStyle/>
          <a:p>
            <a:r>
              <a:rPr lang="en-US" sz="2400" dirty="0"/>
              <a:t>A mission specifies the business or businesses in which the firm intends to compete and the customers it intends to serve</a:t>
            </a:r>
          </a:p>
          <a:p>
            <a:r>
              <a:rPr lang="en-US" sz="2400" dirty="0"/>
              <a:t>The firm’s mission is more concrete than its vision. However, like the vision, a mission should establish a firm’s individuality and should be inspiring and relevant to all stakeholders</a:t>
            </a:r>
          </a:p>
          <a:p>
            <a:r>
              <a:rPr lang="en-US" sz="2400" dirty="0"/>
              <a:t>The mission deals more directly with product markets and customers, and middle- and first-level managers and other employees have more direct contact with customers and the markets in which they are served</a:t>
            </a:r>
          </a:p>
          <a:p>
            <a:r>
              <a:rPr lang="en-US" sz="2400" dirty="0"/>
              <a:t>Vision and mission are critical aspects of the strategic inputs it requires to engage in strategic actions as the foundation for achieving strategic competitiveness and earning above-average returns. </a:t>
            </a:r>
            <a:endParaRPr lang="it-IT"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137491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838200" y="1825625"/>
            <a:ext cx="10515600" cy="2171944"/>
          </a:xfrm>
        </p:spPr>
        <p:txBody>
          <a:bodyPr/>
          <a:lstStyle/>
          <a:p>
            <a:pPr marL="0" indent="0">
              <a:buNone/>
            </a:pPr>
            <a:r>
              <a:rPr lang="en-US" dirty="0"/>
              <a:t>“Our mission is to be one of the world’s leading producers and providers of entertainment and information. Using our portfolio of brands to differentiate our content, services and consumer products, we seek to develop the most creative, innovative and profitable entertainment experiences and related products in the world”</a:t>
            </a:r>
            <a:endParaRPr lang="it-IT" dirty="0"/>
          </a:p>
        </p:txBody>
      </p:sp>
      <p:sp>
        <p:nvSpPr>
          <p:cNvPr id="11" name="Titolo 1">
            <a:extLst>
              <a:ext uri="{FF2B5EF4-FFF2-40B4-BE49-F238E27FC236}">
                <a16:creationId xmlns:a16="http://schemas.microsoft.com/office/drawing/2014/main" id="{B1094D97-6304-4E3E-B5CE-89ED158690C7}"/>
              </a:ext>
            </a:extLst>
          </p:cNvPr>
          <p:cNvSpPr>
            <a:spLocks noGrp="1"/>
          </p:cNvSpPr>
          <p:nvPr>
            <p:ph type="title"/>
          </p:nvPr>
        </p:nvSpPr>
        <p:spPr>
          <a:xfrm>
            <a:off x="298939" y="364005"/>
            <a:ext cx="10043781" cy="1325563"/>
          </a:xfrm>
        </p:spPr>
        <p:txBody>
          <a:bodyPr/>
          <a:lstStyle/>
          <a:p>
            <a:r>
              <a:rPr lang="it-IT" b="1" dirty="0">
                <a:solidFill>
                  <a:srgbClr val="FF0000"/>
                </a:solidFill>
              </a:rPr>
              <a:t>Vision and Mission Statement: some </a:t>
            </a:r>
            <a:r>
              <a:rPr lang="it-IT" b="1" dirty="0" err="1">
                <a:solidFill>
                  <a:srgbClr val="FF0000"/>
                </a:solidFill>
              </a:rPr>
              <a:t>examples</a:t>
            </a:r>
            <a:r>
              <a:rPr lang="it-IT" b="1" dirty="0">
                <a:solidFill>
                  <a:srgbClr val="FF0000"/>
                </a:solidFill>
              </a:rPr>
              <a:t> </a:t>
            </a:r>
          </a:p>
        </p:txBody>
      </p:sp>
      <p:sp>
        <p:nvSpPr>
          <p:cNvPr id="9" name="Segnaposto contenuto 7">
            <a:extLst>
              <a:ext uri="{FF2B5EF4-FFF2-40B4-BE49-F238E27FC236}">
                <a16:creationId xmlns:a16="http://schemas.microsoft.com/office/drawing/2014/main" id="{C40B4800-297D-404D-9200-139C09E10B4E}"/>
              </a:ext>
            </a:extLst>
          </p:cNvPr>
          <p:cNvSpPr txBox="1">
            <a:spLocks/>
          </p:cNvSpPr>
          <p:nvPr/>
        </p:nvSpPr>
        <p:spPr>
          <a:xfrm>
            <a:off x="1786321" y="4542923"/>
            <a:ext cx="3336663" cy="2171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Walt Disney</a:t>
            </a:r>
            <a:endParaRPr lang="it-IT" dirty="0"/>
          </a:p>
        </p:txBody>
      </p:sp>
    </p:spTree>
    <p:extLst>
      <p:ext uri="{BB962C8B-B14F-4D97-AF65-F5344CB8AC3E}">
        <p14:creationId xmlns:p14="http://schemas.microsoft.com/office/powerpoint/2010/main" val="366070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939" y="364005"/>
            <a:ext cx="10043781" cy="1325563"/>
          </a:xfrm>
        </p:spPr>
        <p:txBody>
          <a:bodyPr/>
          <a:lstStyle/>
          <a:p>
            <a:r>
              <a:rPr lang="it-IT" b="1" dirty="0">
                <a:solidFill>
                  <a:srgbClr val="FF0000"/>
                </a:solidFill>
              </a:rPr>
              <a:t>Vision and Mission Statement: some </a:t>
            </a:r>
            <a:r>
              <a:rPr lang="it-IT" b="1" dirty="0" err="1">
                <a:solidFill>
                  <a:srgbClr val="FF0000"/>
                </a:solidFill>
              </a:rPr>
              <a:t>examples</a:t>
            </a:r>
            <a:r>
              <a:rPr lang="it-IT" b="1" dirty="0">
                <a:solidFill>
                  <a:srgbClr val="FF0000"/>
                </a:solidFill>
              </a:rPr>
              <a:t>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838200" y="1825625"/>
            <a:ext cx="10515600" cy="2171944"/>
          </a:xfrm>
        </p:spPr>
        <p:txBody>
          <a:bodyPr/>
          <a:lstStyle/>
          <a:p>
            <a:pPr marL="0" indent="0">
              <a:buNone/>
            </a:pPr>
            <a:r>
              <a:rPr lang="en-US" dirty="0"/>
              <a:t>“To be our customers' favorite place and way to eat and drink”</a:t>
            </a:r>
            <a:endParaRPr lang="it-IT" dirty="0"/>
          </a:p>
        </p:txBody>
      </p:sp>
      <p:sp>
        <p:nvSpPr>
          <p:cNvPr id="10" name="Segnaposto contenuto 7">
            <a:extLst>
              <a:ext uri="{FF2B5EF4-FFF2-40B4-BE49-F238E27FC236}">
                <a16:creationId xmlns:a16="http://schemas.microsoft.com/office/drawing/2014/main" id="{3E0C21A6-79CC-4DE9-B460-787283DC16ED}"/>
              </a:ext>
            </a:extLst>
          </p:cNvPr>
          <p:cNvSpPr txBox="1">
            <a:spLocks/>
          </p:cNvSpPr>
          <p:nvPr/>
        </p:nvSpPr>
        <p:spPr>
          <a:xfrm>
            <a:off x="1604613" y="4184406"/>
            <a:ext cx="3336663" cy="2171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Mc Donald</a:t>
            </a:r>
            <a:endParaRPr lang="it-IT" dirty="0"/>
          </a:p>
        </p:txBody>
      </p:sp>
    </p:spTree>
    <p:extLst>
      <p:ext uri="{BB962C8B-B14F-4D97-AF65-F5344CB8AC3E}">
        <p14:creationId xmlns:p14="http://schemas.microsoft.com/office/powerpoint/2010/main" val="415784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838200" y="1825625"/>
            <a:ext cx="10515600" cy="2171944"/>
          </a:xfrm>
        </p:spPr>
        <p:txBody>
          <a:bodyPr/>
          <a:lstStyle/>
          <a:p>
            <a:pPr marL="0" indent="0">
              <a:buNone/>
            </a:pPr>
            <a:r>
              <a:rPr lang="en-US" dirty="0"/>
              <a:t>“To create a better everyday life for the many people”, this is the IKEA vision. Our business idea is “to offer a wide range of well-designed, functional home furnishing products at prices so low that as many people as possible will be able to afford them”</a:t>
            </a:r>
            <a:endParaRPr lang="it-IT" dirty="0"/>
          </a:p>
        </p:txBody>
      </p:sp>
      <p:sp>
        <p:nvSpPr>
          <p:cNvPr id="12" name="Titolo 1">
            <a:extLst>
              <a:ext uri="{FF2B5EF4-FFF2-40B4-BE49-F238E27FC236}">
                <a16:creationId xmlns:a16="http://schemas.microsoft.com/office/drawing/2014/main" id="{40987F55-A6F9-4831-A0CF-0F2A16598038}"/>
              </a:ext>
            </a:extLst>
          </p:cNvPr>
          <p:cNvSpPr>
            <a:spLocks noGrp="1"/>
          </p:cNvSpPr>
          <p:nvPr>
            <p:ph type="title"/>
          </p:nvPr>
        </p:nvSpPr>
        <p:spPr>
          <a:xfrm>
            <a:off x="298939" y="364005"/>
            <a:ext cx="10043781" cy="1325563"/>
          </a:xfrm>
        </p:spPr>
        <p:txBody>
          <a:bodyPr/>
          <a:lstStyle/>
          <a:p>
            <a:r>
              <a:rPr lang="it-IT" b="1" dirty="0">
                <a:solidFill>
                  <a:srgbClr val="FF0000"/>
                </a:solidFill>
              </a:rPr>
              <a:t>Vision and Mission Statement: some </a:t>
            </a:r>
            <a:r>
              <a:rPr lang="it-IT" b="1" dirty="0" err="1">
                <a:solidFill>
                  <a:srgbClr val="FF0000"/>
                </a:solidFill>
              </a:rPr>
              <a:t>examples</a:t>
            </a:r>
            <a:r>
              <a:rPr lang="it-IT" b="1" dirty="0">
                <a:solidFill>
                  <a:srgbClr val="FF0000"/>
                </a:solidFill>
              </a:rPr>
              <a:t> </a:t>
            </a:r>
          </a:p>
        </p:txBody>
      </p:sp>
      <p:sp>
        <p:nvSpPr>
          <p:cNvPr id="9" name="Segnaposto contenuto 7">
            <a:extLst>
              <a:ext uri="{FF2B5EF4-FFF2-40B4-BE49-F238E27FC236}">
                <a16:creationId xmlns:a16="http://schemas.microsoft.com/office/drawing/2014/main" id="{53F6E960-FDC9-4709-B919-BCFF62504590}"/>
              </a:ext>
            </a:extLst>
          </p:cNvPr>
          <p:cNvSpPr txBox="1">
            <a:spLocks/>
          </p:cNvSpPr>
          <p:nvPr/>
        </p:nvSpPr>
        <p:spPr>
          <a:xfrm>
            <a:off x="1786321" y="4542923"/>
            <a:ext cx="3336663" cy="2171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Ikea</a:t>
            </a:r>
            <a:endParaRPr lang="it-IT" dirty="0"/>
          </a:p>
        </p:txBody>
      </p:sp>
    </p:spTree>
    <p:extLst>
      <p:ext uri="{BB962C8B-B14F-4D97-AF65-F5344CB8AC3E}">
        <p14:creationId xmlns:p14="http://schemas.microsoft.com/office/powerpoint/2010/main" val="16572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838200" y="1825625"/>
            <a:ext cx="10515600" cy="2171944"/>
          </a:xfrm>
        </p:spPr>
        <p:txBody>
          <a:bodyPr/>
          <a:lstStyle/>
          <a:p>
            <a:pPr marL="0" indent="0">
              <a:buNone/>
            </a:pPr>
            <a:r>
              <a:rPr lang="en-US" dirty="0"/>
              <a:t>“Bring the world closer together”</a:t>
            </a:r>
            <a:endParaRPr lang="it-IT" dirty="0"/>
          </a:p>
        </p:txBody>
      </p:sp>
      <p:sp>
        <p:nvSpPr>
          <p:cNvPr id="12" name="Titolo 1">
            <a:extLst>
              <a:ext uri="{FF2B5EF4-FFF2-40B4-BE49-F238E27FC236}">
                <a16:creationId xmlns:a16="http://schemas.microsoft.com/office/drawing/2014/main" id="{96C7545D-9833-4A21-B29A-4DF7A61214C0}"/>
              </a:ext>
            </a:extLst>
          </p:cNvPr>
          <p:cNvSpPr>
            <a:spLocks noGrp="1"/>
          </p:cNvSpPr>
          <p:nvPr>
            <p:ph type="title"/>
          </p:nvPr>
        </p:nvSpPr>
        <p:spPr>
          <a:xfrm>
            <a:off x="298939" y="364005"/>
            <a:ext cx="10043781" cy="1325563"/>
          </a:xfrm>
        </p:spPr>
        <p:txBody>
          <a:bodyPr/>
          <a:lstStyle/>
          <a:p>
            <a:r>
              <a:rPr lang="it-IT" b="1" dirty="0">
                <a:solidFill>
                  <a:srgbClr val="FF0000"/>
                </a:solidFill>
              </a:rPr>
              <a:t>Vision and Mission Statement: some </a:t>
            </a:r>
            <a:r>
              <a:rPr lang="it-IT" b="1" dirty="0" err="1">
                <a:solidFill>
                  <a:srgbClr val="FF0000"/>
                </a:solidFill>
              </a:rPr>
              <a:t>examples</a:t>
            </a:r>
            <a:r>
              <a:rPr lang="it-IT" b="1" dirty="0">
                <a:solidFill>
                  <a:srgbClr val="FF0000"/>
                </a:solidFill>
              </a:rPr>
              <a:t> </a:t>
            </a:r>
          </a:p>
        </p:txBody>
      </p:sp>
      <p:sp>
        <p:nvSpPr>
          <p:cNvPr id="10" name="Segnaposto contenuto 7">
            <a:extLst>
              <a:ext uri="{FF2B5EF4-FFF2-40B4-BE49-F238E27FC236}">
                <a16:creationId xmlns:a16="http://schemas.microsoft.com/office/drawing/2014/main" id="{531EB1C1-BCE6-43F2-9A4C-607BAD4FB423}"/>
              </a:ext>
            </a:extLst>
          </p:cNvPr>
          <p:cNvSpPr txBox="1">
            <a:spLocks/>
          </p:cNvSpPr>
          <p:nvPr/>
        </p:nvSpPr>
        <p:spPr>
          <a:xfrm>
            <a:off x="1663228" y="3949963"/>
            <a:ext cx="3336663" cy="2171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Facebook</a:t>
            </a:r>
            <a:endParaRPr lang="it-IT" dirty="0"/>
          </a:p>
        </p:txBody>
      </p:sp>
    </p:spTree>
    <p:extLst>
      <p:ext uri="{BB962C8B-B14F-4D97-AF65-F5344CB8AC3E}">
        <p14:creationId xmlns:p14="http://schemas.microsoft.com/office/powerpoint/2010/main" val="415201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838200" y="1825625"/>
            <a:ext cx="10515600" cy="2171944"/>
          </a:xfrm>
        </p:spPr>
        <p:txBody>
          <a:bodyPr/>
          <a:lstStyle/>
          <a:p>
            <a:pPr marL="0" indent="0">
              <a:buNone/>
            </a:pPr>
            <a:r>
              <a:rPr lang="en-US" dirty="0"/>
              <a:t>“Looking good should do good too. That's what our sustainability is all about — making sure our customers wear our products with pride, and staying conscious of all our actions.”</a:t>
            </a:r>
            <a:endParaRPr lang="it-IT" dirty="0"/>
          </a:p>
        </p:txBody>
      </p:sp>
      <p:sp>
        <p:nvSpPr>
          <p:cNvPr id="12" name="Titolo 1">
            <a:extLst>
              <a:ext uri="{FF2B5EF4-FFF2-40B4-BE49-F238E27FC236}">
                <a16:creationId xmlns:a16="http://schemas.microsoft.com/office/drawing/2014/main" id="{4BAF7ED8-2583-41FD-9DE5-143AE36E2D16}"/>
              </a:ext>
            </a:extLst>
          </p:cNvPr>
          <p:cNvSpPr>
            <a:spLocks noGrp="1"/>
          </p:cNvSpPr>
          <p:nvPr>
            <p:ph type="title"/>
          </p:nvPr>
        </p:nvSpPr>
        <p:spPr>
          <a:xfrm>
            <a:off x="298939" y="364005"/>
            <a:ext cx="10043781" cy="1325563"/>
          </a:xfrm>
        </p:spPr>
        <p:txBody>
          <a:bodyPr/>
          <a:lstStyle/>
          <a:p>
            <a:r>
              <a:rPr lang="it-IT" b="1" dirty="0">
                <a:solidFill>
                  <a:srgbClr val="FF0000"/>
                </a:solidFill>
              </a:rPr>
              <a:t>Vision and Mission Statement: some </a:t>
            </a:r>
            <a:r>
              <a:rPr lang="it-IT" b="1" dirty="0" err="1">
                <a:solidFill>
                  <a:srgbClr val="FF0000"/>
                </a:solidFill>
              </a:rPr>
              <a:t>examples</a:t>
            </a:r>
            <a:r>
              <a:rPr lang="it-IT" b="1" dirty="0">
                <a:solidFill>
                  <a:srgbClr val="FF0000"/>
                </a:solidFill>
              </a:rPr>
              <a:t> </a:t>
            </a:r>
          </a:p>
        </p:txBody>
      </p:sp>
      <p:sp>
        <p:nvSpPr>
          <p:cNvPr id="9" name="Segnaposto contenuto 7">
            <a:extLst>
              <a:ext uri="{FF2B5EF4-FFF2-40B4-BE49-F238E27FC236}">
                <a16:creationId xmlns:a16="http://schemas.microsoft.com/office/drawing/2014/main" id="{92B6F0FA-54B2-43E8-B0B9-5892604871B0}"/>
              </a:ext>
            </a:extLst>
          </p:cNvPr>
          <p:cNvSpPr txBox="1">
            <a:spLocks/>
          </p:cNvSpPr>
          <p:nvPr/>
        </p:nvSpPr>
        <p:spPr>
          <a:xfrm>
            <a:off x="1786321" y="4542923"/>
            <a:ext cx="3336663" cy="2171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H&amp;M</a:t>
            </a:r>
            <a:endParaRPr lang="it-IT" dirty="0"/>
          </a:p>
        </p:txBody>
      </p:sp>
    </p:spTree>
    <p:extLst>
      <p:ext uri="{BB962C8B-B14F-4D97-AF65-F5344CB8AC3E}">
        <p14:creationId xmlns:p14="http://schemas.microsoft.com/office/powerpoint/2010/main" val="239209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Why</a:t>
            </a:r>
            <a:r>
              <a:rPr lang="it-IT" b="1" dirty="0">
                <a:solidFill>
                  <a:srgbClr val="FF0000"/>
                </a:solidFill>
              </a:rPr>
              <a:t> and to </a:t>
            </a:r>
            <a:r>
              <a:rPr lang="it-IT" b="1" dirty="0" err="1">
                <a:solidFill>
                  <a:srgbClr val="FF0000"/>
                </a:solidFill>
              </a:rPr>
              <a:t>whom</a:t>
            </a:r>
            <a:r>
              <a:rPr lang="it-IT" b="1" dirty="0">
                <a:solidFill>
                  <a:srgbClr val="FF0000"/>
                </a:solidFill>
              </a:rPr>
              <a:t> mission and </a:t>
            </a:r>
            <a:r>
              <a:rPr lang="it-IT" b="1" dirty="0" err="1">
                <a:solidFill>
                  <a:srgbClr val="FF0000"/>
                </a:solidFill>
              </a:rPr>
              <a:t>vision</a:t>
            </a:r>
            <a:r>
              <a:rPr lang="it-IT" b="1" dirty="0">
                <a:solidFill>
                  <a:srgbClr val="FF0000"/>
                </a:solidFill>
              </a:rPr>
              <a:t> are </a:t>
            </a:r>
            <a:r>
              <a:rPr lang="it-IT" b="1" dirty="0" err="1">
                <a:solidFill>
                  <a:srgbClr val="FF0000"/>
                </a:solidFill>
              </a:rPr>
              <a:t>relevant</a:t>
            </a:r>
            <a:r>
              <a:rPr lang="it-IT" b="1" dirty="0">
                <a:solidFill>
                  <a:srgbClr val="FF0000"/>
                </a:solidFill>
              </a:rPr>
              <a:t>?</a:t>
            </a:r>
          </a:p>
        </p:txBody>
      </p:sp>
      <p:sp>
        <p:nvSpPr>
          <p:cNvPr id="3" name="Segnaposto contenuto 2"/>
          <p:cNvSpPr>
            <a:spLocks noGrp="1"/>
          </p:cNvSpPr>
          <p:nvPr>
            <p:ph idx="1"/>
          </p:nvPr>
        </p:nvSpPr>
        <p:spPr>
          <a:xfrm>
            <a:off x="838200" y="1889146"/>
            <a:ext cx="10515600" cy="818885"/>
          </a:xfrm>
        </p:spPr>
        <p:txBody>
          <a:bodyPr>
            <a:normAutofit/>
          </a:bodyPr>
          <a:lstStyle/>
          <a:p>
            <a:pPr marL="0" indent="0" algn="ctr">
              <a:buNone/>
            </a:pPr>
            <a:r>
              <a:rPr lang="en-US" sz="3600" b="1" dirty="0"/>
              <a:t>STAKEHOLDERS</a:t>
            </a:r>
            <a:endParaRPr lang="it-IT" sz="36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2">
            <a:extLst>
              <a:ext uri="{FF2B5EF4-FFF2-40B4-BE49-F238E27FC236}">
                <a16:creationId xmlns:a16="http://schemas.microsoft.com/office/drawing/2014/main" id="{AB287D31-13AD-4F64-9D69-F9030A1B04FC}"/>
              </a:ext>
            </a:extLst>
          </p:cNvPr>
          <p:cNvSpPr txBox="1">
            <a:spLocks/>
          </p:cNvSpPr>
          <p:nvPr/>
        </p:nvSpPr>
        <p:spPr>
          <a:xfrm>
            <a:off x="949569" y="3618300"/>
            <a:ext cx="10515600" cy="8188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it-IT" sz="3600" dirty="0"/>
          </a:p>
        </p:txBody>
      </p:sp>
      <p:sp>
        <p:nvSpPr>
          <p:cNvPr id="9" name="Segnaposto contenuto 2">
            <a:extLst>
              <a:ext uri="{FF2B5EF4-FFF2-40B4-BE49-F238E27FC236}">
                <a16:creationId xmlns:a16="http://schemas.microsoft.com/office/drawing/2014/main" id="{25167AF7-CD86-4DB6-A9E4-71CC3816DD6B}"/>
              </a:ext>
            </a:extLst>
          </p:cNvPr>
          <p:cNvSpPr txBox="1">
            <a:spLocks/>
          </p:cNvSpPr>
          <p:nvPr/>
        </p:nvSpPr>
        <p:spPr>
          <a:xfrm>
            <a:off x="1002323" y="3239700"/>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t>Stakeholders are the individuals and groups who can affect the firm’s vision and mission, are affected by the strategic outcomes achieved, and have enforceable claims on the firm’s performance</a:t>
            </a:r>
            <a:endParaRPr lang="it-IT" sz="2400" b="1" dirty="0"/>
          </a:p>
        </p:txBody>
      </p:sp>
      <p:sp>
        <p:nvSpPr>
          <p:cNvPr id="10" name="Segnaposto contenuto 2">
            <a:extLst>
              <a:ext uri="{FF2B5EF4-FFF2-40B4-BE49-F238E27FC236}">
                <a16:creationId xmlns:a16="http://schemas.microsoft.com/office/drawing/2014/main" id="{8D8DA740-B3C2-4B35-8FEC-5136BFB76B32}"/>
              </a:ext>
            </a:extLst>
          </p:cNvPr>
          <p:cNvSpPr txBox="1">
            <a:spLocks/>
          </p:cNvSpPr>
          <p:nvPr/>
        </p:nvSpPr>
        <p:spPr>
          <a:xfrm>
            <a:off x="1002323" y="5055912"/>
            <a:ext cx="10515600" cy="8188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t>Stakeholders continue to support an organization when its performance meets or exceeds their expectations</a:t>
            </a:r>
            <a:endParaRPr lang="it-IT" sz="2400" b="1" dirty="0"/>
          </a:p>
        </p:txBody>
      </p:sp>
      <p:sp>
        <p:nvSpPr>
          <p:cNvPr id="11" name="Freccia in giù 10">
            <a:extLst>
              <a:ext uri="{FF2B5EF4-FFF2-40B4-BE49-F238E27FC236}">
                <a16:creationId xmlns:a16="http://schemas.microsoft.com/office/drawing/2014/main" id="{BD75CA34-7D65-49E0-8C53-169A7A402210}"/>
              </a:ext>
            </a:extLst>
          </p:cNvPr>
          <p:cNvSpPr/>
          <p:nvPr/>
        </p:nvSpPr>
        <p:spPr>
          <a:xfrm>
            <a:off x="5703277" y="2643554"/>
            <a:ext cx="509954" cy="3560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a:extLst>
              <a:ext uri="{FF2B5EF4-FFF2-40B4-BE49-F238E27FC236}">
                <a16:creationId xmlns:a16="http://schemas.microsoft.com/office/drawing/2014/main" id="{B43A11F0-D608-4300-A5FD-EAACF2C432AB}"/>
              </a:ext>
            </a:extLst>
          </p:cNvPr>
          <p:cNvSpPr/>
          <p:nvPr/>
        </p:nvSpPr>
        <p:spPr>
          <a:xfrm>
            <a:off x="5750169" y="4598893"/>
            <a:ext cx="509954" cy="3560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184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0" grpId="0"/>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Classification</a:t>
            </a:r>
            <a:r>
              <a:rPr lang="it-IT" b="1" dirty="0">
                <a:solidFill>
                  <a:srgbClr val="FF0000"/>
                </a:solidFill>
              </a:rPr>
              <a:t> of stakeholders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
        <p:nvSpPr>
          <p:cNvPr id="8" name="Segnaposto contenuto 2">
            <a:extLst>
              <a:ext uri="{FF2B5EF4-FFF2-40B4-BE49-F238E27FC236}">
                <a16:creationId xmlns:a16="http://schemas.microsoft.com/office/drawing/2014/main" id="{AB287D31-13AD-4F64-9D69-F9030A1B04FC}"/>
              </a:ext>
            </a:extLst>
          </p:cNvPr>
          <p:cNvSpPr txBox="1">
            <a:spLocks/>
          </p:cNvSpPr>
          <p:nvPr/>
        </p:nvSpPr>
        <p:spPr>
          <a:xfrm>
            <a:off x="949569" y="3618300"/>
            <a:ext cx="10515600" cy="8188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it-IT" sz="3600" dirty="0"/>
          </a:p>
        </p:txBody>
      </p:sp>
      <p:sp>
        <p:nvSpPr>
          <p:cNvPr id="14" name="Connettore 13">
            <a:extLst>
              <a:ext uri="{FF2B5EF4-FFF2-40B4-BE49-F238E27FC236}">
                <a16:creationId xmlns:a16="http://schemas.microsoft.com/office/drawing/2014/main" id="{434A7547-81ED-48F1-9754-59C8D7E4E292}"/>
              </a:ext>
            </a:extLst>
          </p:cNvPr>
          <p:cNvSpPr/>
          <p:nvPr/>
        </p:nvSpPr>
        <p:spPr>
          <a:xfrm>
            <a:off x="1195753" y="1943538"/>
            <a:ext cx="2379784" cy="222738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t>MARKET STAKEHOLDERS</a:t>
            </a:r>
          </a:p>
        </p:txBody>
      </p:sp>
      <p:sp>
        <p:nvSpPr>
          <p:cNvPr id="15" name="Connettore 14">
            <a:extLst>
              <a:ext uri="{FF2B5EF4-FFF2-40B4-BE49-F238E27FC236}">
                <a16:creationId xmlns:a16="http://schemas.microsoft.com/office/drawing/2014/main" id="{6C69C3EF-3536-4F7B-A434-37E9E173488E}"/>
              </a:ext>
            </a:extLst>
          </p:cNvPr>
          <p:cNvSpPr/>
          <p:nvPr/>
        </p:nvSpPr>
        <p:spPr>
          <a:xfrm>
            <a:off x="4683370" y="1935946"/>
            <a:ext cx="2379784" cy="222738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t>PRODUCT MARKET STAKEHOLDERS</a:t>
            </a:r>
          </a:p>
        </p:txBody>
      </p:sp>
      <p:sp>
        <p:nvSpPr>
          <p:cNvPr id="16" name="Connettore 15">
            <a:extLst>
              <a:ext uri="{FF2B5EF4-FFF2-40B4-BE49-F238E27FC236}">
                <a16:creationId xmlns:a16="http://schemas.microsoft.com/office/drawing/2014/main" id="{560C4883-59FD-4189-964B-D6A74CC45B86}"/>
              </a:ext>
            </a:extLst>
          </p:cNvPr>
          <p:cNvSpPr/>
          <p:nvPr/>
        </p:nvSpPr>
        <p:spPr>
          <a:xfrm>
            <a:off x="8862647" y="1848932"/>
            <a:ext cx="2379784" cy="222738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t>ORGANIZATIONAL STAKEHOLDERS</a:t>
            </a:r>
          </a:p>
        </p:txBody>
      </p:sp>
      <p:sp>
        <p:nvSpPr>
          <p:cNvPr id="17" name="Freccia in giù 16">
            <a:extLst>
              <a:ext uri="{FF2B5EF4-FFF2-40B4-BE49-F238E27FC236}">
                <a16:creationId xmlns:a16="http://schemas.microsoft.com/office/drawing/2014/main" id="{7DE6E189-9523-4532-9EE6-1753228FF15F}"/>
              </a:ext>
            </a:extLst>
          </p:cNvPr>
          <p:cNvSpPr/>
          <p:nvPr/>
        </p:nvSpPr>
        <p:spPr>
          <a:xfrm>
            <a:off x="2016370" y="4485806"/>
            <a:ext cx="644769" cy="4923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a:extLst>
              <a:ext uri="{FF2B5EF4-FFF2-40B4-BE49-F238E27FC236}">
                <a16:creationId xmlns:a16="http://schemas.microsoft.com/office/drawing/2014/main" id="{F8EF3A15-22BC-408E-B49D-59DF89CA37B0}"/>
              </a:ext>
            </a:extLst>
          </p:cNvPr>
          <p:cNvSpPr/>
          <p:nvPr/>
        </p:nvSpPr>
        <p:spPr>
          <a:xfrm>
            <a:off x="5709140" y="4485806"/>
            <a:ext cx="644769" cy="4923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in giù 18">
            <a:extLst>
              <a:ext uri="{FF2B5EF4-FFF2-40B4-BE49-F238E27FC236}">
                <a16:creationId xmlns:a16="http://schemas.microsoft.com/office/drawing/2014/main" id="{0C903BBD-5AAD-498B-BF11-D3253D584F56}"/>
              </a:ext>
            </a:extLst>
          </p:cNvPr>
          <p:cNvSpPr/>
          <p:nvPr/>
        </p:nvSpPr>
        <p:spPr>
          <a:xfrm>
            <a:off x="9923585" y="4456498"/>
            <a:ext cx="644769" cy="4923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Rettangolo 19">
            <a:extLst>
              <a:ext uri="{FF2B5EF4-FFF2-40B4-BE49-F238E27FC236}">
                <a16:creationId xmlns:a16="http://schemas.microsoft.com/office/drawing/2014/main" id="{07A5A988-BB5D-427D-9AF8-57D8A189C4A2}"/>
              </a:ext>
            </a:extLst>
          </p:cNvPr>
          <p:cNvSpPr/>
          <p:nvPr/>
        </p:nvSpPr>
        <p:spPr>
          <a:xfrm>
            <a:off x="644769" y="5264497"/>
            <a:ext cx="3387969" cy="12283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shareholders and the major suppliers of a firm’s capital</a:t>
            </a:r>
            <a:endParaRPr lang="it-IT" dirty="0"/>
          </a:p>
        </p:txBody>
      </p:sp>
      <p:sp>
        <p:nvSpPr>
          <p:cNvPr id="21" name="Rettangolo 20">
            <a:extLst>
              <a:ext uri="{FF2B5EF4-FFF2-40B4-BE49-F238E27FC236}">
                <a16:creationId xmlns:a16="http://schemas.microsoft.com/office/drawing/2014/main" id="{7D73460A-2EE4-4DFB-B611-DB7FF397F339}"/>
              </a:ext>
            </a:extLst>
          </p:cNvPr>
          <p:cNvSpPr/>
          <p:nvPr/>
        </p:nvSpPr>
        <p:spPr>
          <a:xfrm>
            <a:off x="4402015" y="5182435"/>
            <a:ext cx="3387969" cy="12283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the firm’s primary customers, suppliers, host communities, and unions representing the workforce</a:t>
            </a:r>
            <a:endParaRPr lang="it-IT" dirty="0"/>
          </a:p>
        </p:txBody>
      </p:sp>
      <p:sp>
        <p:nvSpPr>
          <p:cNvPr id="22" name="Rettangolo 21">
            <a:extLst>
              <a:ext uri="{FF2B5EF4-FFF2-40B4-BE49-F238E27FC236}">
                <a16:creationId xmlns:a16="http://schemas.microsoft.com/office/drawing/2014/main" id="{9D4A8A19-169F-47A2-9EB3-94C738974480}"/>
              </a:ext>
            </a:extLst>
          </p:cNvPr>
          <p:cNvSpPr/>
          <p:nvPr/>
        </p:nvSpPr>
        <p:spPr>
          <a:xfrm>
            <a:off x="8505092" y="5038419"/>
            <a:ext cx="3387969" cy="12283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all of a firm’s employees, including both nonmanagerial and managerial personnel</a:t>
            </a:r>
            <a:endParaRPr lang="it-IT" dirty="0"/>
          </a:p>
        </p:txBody>
      </p:sp>
      <p:sp>
        <p:nvSpPr>
          <p:cNvPr id="23" name="Ovale 22">
            <a:extLst>
              <a:ext uri="{FF2B5EF4-FFF2-40B4-BE49-F238E27FC236}">
                <a16:creationId xmlns:a16="http://schemas.microsoft.com/office/drawing/2014/main" id="{B5E27B7A-0E95-434B-9578-908D3FCB0877}"/>
              </a:ext>
            </a:extLst>
          </p:cNvPr>
          <p:cNvSpPr/>
          <p:nvPr/>
        </p:nvSpPr>
        <p:spPr>
          <a:xfrm>
            <a:off x="468923" y="1430215"/>
            <a:ext cx="11424138" cy="3323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Esplosione: 8 punte 23">
            <a:extLst>
              <a:ext uri="{FF2B5EF4-FFF2-40B4-BE49-F238E27FC236}">
                <a16:creationId xmlns:a16="http://schemas.microsoft.com/office/drawing/2014/main" id="{0E22EB4D-BF35-4F0F-8621-F1321F7FCF55}"/>
              </a:ext>
            </a:extLst>
          </p:cNvPr>
          <p:cNvSpPr/>
          <p:nvPr/>
        </p:nvSpPr>
        <p:spPr>
          <a:xfrm>
            <a:off x="7291754" y="-9285"/>
            <a:ext cx="3475892" cy="2133600"/>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To</a:t>
            </a:r>
            <a:r>
              <a:rPr lang="it-IT" dirty="0"/>
              <a:t> </a:t>
            </a:r>
            <a:r>
              <a:rPr lang="it-IT" dirty="0" err="1">
                <a:solidFill>
                  <a:srgbClr val="FF0000"/>
                </a:solidFill>
              </a:rPr>
              <a:t>manage</a:t>
            </a:r>
            <a:r>
              <a:rPr lang="it-IT" dirty="0">
                <a:solidFill>
                  <a:srgbClr val="FF0000"/>
                </a:solidFill>
              </a:rPr>
              <a:t> the </a:t>
            </a:r>
            <a:r>
              <a:rPr lang="it-IT" dirty="0" err="1">
                <a:solidFill>
                  <a:srgbClr val="FF0000"/>
                </a:solidFill>
              </a:rPr>
              <a:t>different</a:t>
            </a:r>
            <a:r>
              <a:rPr lang="it-IT" dirty="0">
                <a:solidFill>
                  <a:srgbClr val="FF0000"/>
                </a:solidFill>
              </a:rPr>
              <a:t> </a:t>
            </a:r>
            <a:r>
              <a:rPr lang="it-IT" dirty="0" err="1">
                <a:solidFill>
                  <a:srgbClr val="FF0000"/>
                </a:solidFill>
              </a:rPr>
              <a:t>objectives</a:t>
            </a:r>
            <a:endParaRPr lang="it-IT" dirty="0">
              <a:solidFill>
                <a:srgbClr val="FF0000"/>
              </a:solidFill>
            </a:endParaRPr>
          </a:p>
        </p:txBody>
      </p:sp>
    </p:spTree>
    <p:extLst>
      <p:ext uri="{BB962C8B-B14F-4D97-AF65-F5344CB8AC3E}">
        <p14:creationId xmlns:p14="http://schemas.microsoft.com/office/powerpoint/2010/main" val="392976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F143EEDE-EDEE-4BD1-9EBF-2BC4541D290F}"/>
              </a:ext>
            </a:extLst>
          </p:cNvPr>
          <p:cNvSpPr>
            <a:spLocks noGrp="1"/>
          </p:cNvSpPr>
          <p:nvPr>
            <p:ph idx="1"/>
          </p:nvPr>
        </p:nvSpPr>
        <p:spPr>
          <a:xfrm>
            <a:off x="751760" y="1523356"/>
            <a:ext cx="10515600" cy="1556483"/>
          </a:xfrm>
        </p:spPr>
        <p:txBody>
          <a:bodyPr/>
          <a:lstStyle/>
          <a:p>
            <a:pPr marL="0" indent="0">
              <a:buNone/>
            </a:pPr>
            <a:r>
              <a:rPr lang="en-US" dirty="0"/>
              <a:t>Capital market stakeholders – </a:t>
            </a:r>
            <a:r>
              <a:rPr lang="en-US" sz="2000" dirty="0"/>
              <a:t>they expect a firm to preserve and enhance the wealth they have entrusted to it. The returns they expect are commensurate with the degree of risk accepted with those investments (i.e., lower returns are expected with low-risk investments while higher returns are expected with high-risk investments). </a:t>
            </a:r>
            <a:endParaRPr lang="it-IT" sz="2000" dirty="0"/>
          </a:p>
        </p:txBody>
      </p:sp>
      <p:sp>
        <p:nvSpPr>
          <p:cNvPr id="12" name="Titolo 1">
            <a:extLst>
              <a:ext uri="{FF2B5EF4-FFF2-40B4-BE49-F238E27FC236}">
                <a16:creationId xmlns:a16="http://schemas.microsoft.com/office/drawing/2014/main" id="{4BAF7ED8-2583-41FD-9DE5-143AE36E2D16}"/>
              </a:ext>
            </a:extLst>
          </p:cNvPr>
          <p:cNvSpPr>
            <a:spLocks noGrp="1"/>
          </p:cNvSpPr>
          <p:nvPr>
            <p:ph type="title"/>
          </p:nvPr>
        </p:nvSpPr>
        <p:spPr>
          <a:xfrm>
            <a:off x="298939" y="364005"/>
            <a:ext cx="10043781" cy="1325563"/>
          </a:xfrm>
        </p:spPr>
        <p:txBody>
          <a:bodyPr/>
          <a:lstStyle/>
          <a:p>
            <a:r>
              <a:rPr lang="it-IT" b="1" dirty="0">
                <a:solidFill>
                  <a:srgbClr val="FF0000"/>
                </a:solidFill>
              </a:rPr>
              <a:t>Stakeholders and </a:t>
            </a:r>
            <a:r>
              <a:rPr lang="it-IT" b="1" dirty="0" err="1">
                <a:solidFill>
                  <a:srgbClr val="FF0000"/>
                </a:solidFill>
              </a:rPr>
              <a:t>related</a:t>
            </a:r>
            <a:r>
              <a:rPr lang="it-IT" b="1" dirty="0">
                <a:solidFill>
                  <a:srgbClr val="FF0000"/>
                </a:solidFill>
              </a:rPr>
              <a:t> </a:t>
            </a:r>
            <a:r>
              <a:rPr lang="it-IT" b="1" dirty="0" err="1">
                <a:solidFill>
                  <a:srgbClr val="FF0000"/>
                </a:solidFill>
              </a:rPr>
              <a:t>expectations</a:t>
            </a:r>
            <a:endParaRPr lang="it-IT" b="1" dirty="0">
              <a:solidFill>
                <a:srgbClr val="FF0000"/>
              </a:solidFill>
            </a:endParaRPr>
          </a:p>
        </p:txBody>
      </p:sp>
      <p:sp>
        <p:nvSpPr>
          <p:cNvPr id="9" name="Segnaposto contenuto 7">
            <a:extLst>
              <a:ext uri="{FF2B5EF4-FFF2-40B4-BE49-F238E27FC236}">
                <a16:creationId xmlns:a16="http://schemas.microsoft.com/office/drawing/2014/main" id="{245A942F-6FC3-4214-B672-6E4917B81CE6}"/>
              </a:ext>
            </a:extLst>
          </p:cNvPr>
          <p:cNvSpPr txBox="1">
            <a:spLocks/>
          </p:cNvSpPr>
          <p:nvPr/>
        </p:nvSpPr>
        <p:spPr>
          <a:xfrm>
            <a:off x="751760" y="3079839"/>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Product market stakeholders – </a:t>
            </a:r>
            <a:r>
              <a:rPr lang="en-US" sz="2000" dirty="0"/>
              <a:t>they are  satisfied when a firm’s profit margin reflects at least a balance between the returns to capital market stakeholders (i.e., the returns lenders and shareholders will accept and still retain their interests in the firm) and the returns in which they share.</a:t>
            </a:r>
          </a:p>
          <a:p>
            <a:pPr marL="0" indent="0">
              <a:buFont typeface="Arial" panose="020B0604020202020204" pitchFamily="34" charset="0"/>
              <a:buNone/>
            </a:pPr>
            <a:endParaRPr lang="it-IT" sz="2000" dirty="0"/>
          </a:p>
        </p:txBody>
      </p:sp>
      <p:sp>
        <p:nvSpPr>
          <p:cNvPr id="10" name="Segnaposto contenuto 7">
            <a:extLst>
              <a:ext uri="{FF2B5EF4-FFF2-40B4-BE49-F238E27FC236}">
                <a16:creationId xmlns:a16="http://schemas.microsoft.com/office/drawing/2014/main" id="{DC29EC88-EADA-4C5F-8201-07E3E045F3D6}"/>
              </a:ext>
            </a:extLst>
          </p:cNvPr>
          <p:cNvSpPr txBox="1">
            <a:spLocks/>
          </p:cNvSpPr>
          <p:nvPr/>
        </p:nvSpPr>
        <p:spPr>
          <a:xfrm>
            <a:off x="751760" y="4500203"/>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Organizational stakeholders – </a:t>
            </a:r>
            <a:r>
              <a:rPr lang="en-US" sz="2000" dirty="0"/>
              <a:t>they expect the firm to provide a dynamic, stimulating, and rewarding work environment. As employees, we are usually satisfied working for a company that is growing and actively developing our skills, especially those skills required to be effective team members and to meet or exceed global work standards.</a:t>
            </a:r>
            <a:endParaRPr lang="it-IT" sz="2000" dirty="0"/>
          </a:p>
        </p:txBody>
      </p:sp>
    </p:spTree>
    <p:extLst>
      <p:ext uri="{BB962C8B-B14F-4D97-AF65-F5344CB8AC3E}">
        <p14:creationId xmlns:p14="http://schemas.microsoft.com/office/powerpoint/2010/main" val="29098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00200" y="2042625"/>
            <a:ext cx="9144000" cy="2387600"/>
          </a:xfrm>
        </p:spPr>
        <p:txBody>
          <a:bodyPr/>
          <a:lstStyle/>
          <a:p>
            <a:r>
              <a:rPr lang="it-IT" b="1">
                <a:solidFill>
                  <a:srgbClr val="FF0000"/>
                </a:solidFill>
              </a:rPr>
              <a:t>Exercise</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245578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 </a:t>
            </a:r>
            <a:r>
              <a:rPr lang="it-IT" b="1" dirty="0" err="1">
                <a:solidFill>
                  <a:srgbClr val="FF0000"/>
                </a:solidFill>
              </a:rPr>
              <a:t>basic</a:t>
            </a:r>
            <a:r>
              <a:rPr lang="it-IT" b="1" dirty="0">
                <a:solidFill>
                  <a:srgbClr val="FF0000"/>
                </a:solidFill>
              </a:rPr>
              <a:t> framework for strategy </a:t>
            </a:r>
            <a:r>
              <a:rPr lang="it-IT" b="1" dirty="0" err="1">
                <a:solidFill>
                  <a:srgbClr val="FF0000"/>
                </a:solidFill>
              </a:rPr>
              <a:t>analysis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Rettangolo 5">
            <a:extLst>
              <a:ext uri="{FF2B5EF4-FFF2-40B4-BE49-F238E27FC236}">
                <a16:creationId xmlns:a16="http://schemas.microsoft.com/office/drawing/2014/main" id="{DA55C7BE-4B95-4760-9A48-7246884CCE44}"/>
              </a:ext>
            </a:extLst>
          </p:cNvPr>
          <p:cNvSpPr/>
          <p:nvPr/>
        </p:nvSpPr>
        <p:spPr>
          <a:xfrm>
            <a:off x="422031" y="1690689"/>
            <a:ext cx="2584939" cy="2752358"/>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it-IT" sz="2400" b="1" dirty="0"/>
              <a:t>THE COMPANY</a:t>
            </a:r>
          </a:p>
          <a:p>
            <a:pPr algn="ctr"/>
            <a:endParaRPr lang="it-IT" sz="2400" dirty="0"/>
          </a:p>
          <a:p>
            <a:pPr marL="285750" indent="-285750">
              <a:buFont typeface="Arial" panose="020B0604020202020204" pitchFamily="34" charset="0"/>
              <a:buChar char="•"/>
            </a:pPr>
            <a:r>
              <a:rPr lang="it-IT" sz="2400" dirty="0" err="1"/>
              <a:t>Goals</a:t>
            </a:r>
            <a:r>
              <a:rPr lang="it-IT" sz="2400" dirty="0"/>
              <a:t> and </a:t>
            </a:r>
            <a:r>
              <a:rPr lang="it-IT" sz="2400" dirty="0" err="1"/>
              <a:t>values</a:t>
            </a:r>
            <a:endParaRPr lang="it-IT" sz="2400" dirty="0"/>
          </a:p>
          <a:p>
            <a:pPr marL="285750" indent="-285750">
              <a:buFont typeface="Arial" panose="020B0604020202020204" pitchFamily="34" charset="0"/>
              <a:buChar char="•"/>
            </a:pPr>
            <a:r>
              <a:rPr lang="it-IT" sz="2400" dirty="0" err="1"/>
              <a:t>Resources</a:t>
            </a:r>
            <a:r>
              <a:rPr lang="it-IT" sz="2400" dirty="0"/>
              <a:t> and capabilities</a:t>
            </a:r>
          </a:p>
          <a:p>
            <a:pPr marL="285750" indent="-285750">
              <a:buFont typeface="Arial" panose="020B0604020202020204" pitchFamily="34" charset="0"/>
              <a:buChar char="•"/>
            </a:pPr>
            <a:r>
              <a:rPr lang="it-IT" sz="2400" dirty="0" err="1"/>
              <a:t>Structure</a:t>
            </a:r>
            <a:r>
              <a:rPr lang="it-IT" sz="2400" dirty="0"/>
              <a:t> and systems</a:t>
            </a:r>
          </a:p>
        </p:txBody>
      </p:sp>
      <p:sp>
        <p:nvSpPr>
          <p:cNvPr id="7" name="Rettangolo 6">
            <a:extLst>
              <a:ext uri="{FF2B5EF4-FFF2-40B4-BE49-F238E27FC236}">
                <a16:creationId xmlns:a16="http://schemas.microsoft.com/office/drawing/2014/main" id="{6BE76DC8-5356-4415-A748-F96CAB80C258}"/>
              </a:ext>
            </a:extLst>
          </p:cNvPr>
          <p:cNvSpPr/>
          <p:nvPr/>
        </p:nvSpPr>
        <p:spPr>
          <a:xfrm>
            <a:off x="8610600" y="1469599"/>
            <a:ext cx="2854568" cy="2973448"/>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it-IT" sz="2400" b="1" dirty="0"/>
              <a:t>THE ENVIRONMENT</a:t>
            </a:r>
          </a:p>
          <a:p>
            <a:pPr algn="ctr"/>
            <a:endParaRPr lang="it-IT" sz="2400" dirty="0"/>
          </a:p>
          <a:p>
            <a:pPr marL="285750" indent="-285750">
              <a:buFont typeface="Arial" panose="020B0604020202020204" pitchFamily="34" charset="0"/>
              <a:buChar char="•"/>
            </a:pPr>
            <a:r>
              <a:rPr lang="it-IT" sz="2400" dirty="0"/>
              <a:t>Competitors</a:t>
            </a:r>
          </a:p>
          <a:p>
            <a:pPr marL="285750" indent="-285750">
              <a:buFont typeface="Arial" panose="020B0604020202020204" pitchFamily="34" charset="0"/>
              <a:buChar char="•"/>
            </a:pPr>
            <a:r>
              <a:rPr lang="it-IT" sz="2400" dirty="0"/>
              <a:t>Customers</a:t>
            </a:r>
          </a:p>
          <a:p>
            <a:pPr marL="285750" indent="-285750">
              <a:buFont typeface="Arial" panose="020B0604020202020204" pitchFamily="34" charset="0"/>
              <a:buChar char="•"/>
            </a:pPr>
            <a:r>
              <a:rPr lang="it-IT" sz="2400" dirty="0"/>
              <a:t>Supplier</a:t>
            </a:r>
          </a:p>
          <a:p>
            <a:endParaRPr lang="it-IT" sz="2400" dirty="0"/>
          </a:p>
        </p:txBody>
      </p:sp>
      <p:sp>
        <p:nvSpPr>
          <p:cNvPr id="8" name="Ovale 7">
            <a:extLst>
              <a:ext uri="{FF2B5EF4-FFF2-40B4-BE49-F238E27FC236}">
                <a16:creationId xmlns:a16="http://schemas.microsoft.com/office/drawing/2014/main" id="{337F7E25-229F-44B6-84C9-E8A81537F3C3}"/>
              </a:ext>
            </a:extLst>
          </p:cNvPr>
          <p:cNvSpPr/>
          <p:nvPr/>
        </p:nvSpPr>
        <p:spPr>
          <a:xfrm>
            <a:off x="4302372" y="2294364"/>
            <a:ext cx="2807677" cy="13255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sz="3200" b="1" dirty="0"/>
              <a:t>STRATEGY</a:t>
            </a:r>
          </a:p>
        </p:txBody>
      </p:sp>
      <p:sp>
        <p:nvSpPr>
          <p:cNvPr id="9" name="Freccia bidirezionale orizzontale 8">
            <a:extLst>
              <a:ext uri="{FF2B5EF4-FFF2-40B4-BE49-F238E27FC236}">
                <a16:creationId xmlns:a16="http://schemas.microsoft.com/office/drawing/2014/main" id="{6BD37098-56FB-4402-A8B2-2632CC1D8076}"/>
              </a:ext>
            </a:extLst>
          </p:cNvPr>
          <p:cNvSpPr/>
          <p:nvPr/>
        </p:nvSpPr>
        <p:spPr>
          <a:xfrm>
            <a:off x="3141786" y="2690446"/>
            <a:ext cx="1025770" cy="662354"/>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0" name="Freccia bidirezionale orizzontale 9">
            <a:extLst>
              <a:ext uri="{FF2B5EF4-FFF2-40B4-BE49-F238E27FC236}">
                <a16:creationId xmlns:a16="http://schemas.microsoft.com/office/drawing/2014/main" id="{FFDFA808-0F08-4796-89CE-4A62A34C35C4}"/>
              </a:ext>
            </a:extLst>
          </p:cNvPr>
          <p:cNvSpPr/>
          <p:nvPr/>
        </p:nvSpPr>
        <p:spPr>
          <a:xfrm>
            <a:off x="7379681" y="2680744"/>
            <a:ext cx="1025770" cy="662354"/>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3" name="Rettangolo 2">
            <a:extLst>
              <a:ext uri="{FF2B5EF4-FFF2-40B4-BE49-F238E27FC236}">
                <a16:creationId xmlns:a16="http://schemas.microsoft.com/office/drawing/2014/main" id="{6F9924E6-DA70-4345-9930-BFBCFAF717FE}"/>
              </a:ext>
            </a:extLst>
          </p:cNvPr>
          <p:cNvSpPr/>
          <p:nvPr/>
        </p:nvSpPr>
        <p:spPr>
          <a:xfrm>
            <a:off x="2098431" y="4970585"/>
            <a:ext cx="7948246" cy="138576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t-IT" sz="2800" dirty="0"/>
              <a:t>Strategy </a:t>
            </a:r>
            <a:r>
              <a:rPr lang="it-IT" sz="2800" dirty="0" err="1"/>
              <a:t>may</a:t>
            </a:r>
            <a:r>
              <a:rPr lang="it-IT" sz="2800" dirty="0"/>
              <a:t> be </a:t>
            </a:r>
            <a:r>
              <a:rPr lang="it-IT" sz="2800" dirty="0" err="1"/>
              <a:t>seen</a:t>
            </a:r>
            <a:r>
              <a:rPr lang="it-IT" sz="2800" dirty="0"/>
              <a:t> </a:t>
            </a:r>
            <a:r>
              <a:rPr lang="it-IT" sz="2800" dirty="0" err="1"/>
              <a:t>as</a:t>
            </a:r>
            <a:r>
              <a:rPr lang="it-IT" sz="2800" dirty="0"/>
              <a:t> the way in </a:t>
            </a:r>
            <a:r>
              <a:rPr lang="it-IT" sz="2800" dirty="0" err="1"/>
              <a:t>which</a:t>
            </a:r>
            <a:r>
              <a:rPr lang="it-IT" sz="2800" dirty="0"/>
              <a:t> a company </a:t>
            </a:r>
            <a:r>
              <a:rPr lang="it-IT" sz="2800" dirty="0" err="1"/>
              <a:t>allocates</a:t>
            </a:r>
            <a:r>
              <a:rPr lang="it-IT" sz="2800" dirty="0"/>
              <a:t> </a:t>
            </a:r>
            <a:r>
              <a:rPr lang="it-IT" sz="2800" dirty="0" err="1"/>
              <a:t>its</a:t>
            </a:r>
            <a:r>
              <a:rPr lang="it-IT" sz="2800" dirty="0"/>
              <a:t> </a:t>
            </a:r>
            <a:r>
              <a:rPr lang="it-IT" sz="2800" dirty="0" err="1"/>
              <a:t>resources</a:t>
            </a:r>
            <a:r>
              <a:rPr lang="it-IT" sz="2800" dirty="0"/>
              <a:t> to </a:t>
            </a:r>
            <a:r>
              <a:rPr lang="it-IT" sz="2800" dirty="0" err="1"/>
              <a:t>achieve</a:t>
            </a:r>
            <a:r>
              <a:rPr lang="it-IT" sz="2800" dirty="0"/>
              <a:t> </a:t>
            </a:r>
            <a:r>
              <a:rPr lang="it-IT" sz="2800" dirty="0" err="1"/>
              <a:t>its</a:t>
            </a:r>
            <a:r>
              <a:rPr lang="it-IT" sz="2800" dirty="0"/>
              <a:t> </a:t>
            </a:r>
            <a:r>
              <a:rPr lang="it-IT" sz="2800" dirty="0" err="1"/>
              <a:t>goals</a:t>
            </a:r>
            <a:endParaRPr lang="it-IT" sz="2800" dirty="0"/>
          </a:p>
        </p:txBody>
      </p:sp>
    </p:spTree>
    <p:extLst>
      <p:ext uri="{BB962C8B-B14F-4D97-AF65-F5344CB8AC3E}">
        <p14:creationId xmlns:p14="http://schemas.microsoft.com/office/powerpoint/2010/main" val="132475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Strategy </a:t>
            </a:r>
            <a:r>
              <a:rPr lang="it-IT" b="1" dirty="0" err="1">
                <a:solidFill>
                  <a:srgbClr val="FF0000"/>
                </a:solidFill>
              </a:rPr>
              <a:t>formulation</a:t>
            </a:r>
            <a:r>
              <a:rPr lang="it-IT" b="1" dirty="0">
                <a:solidFill>
                  <a:srgbClr val="FF0000"/>
                </a:solidFill>
              </a:rPr>
              <a:t> (1/4)</a:t>
            </a:r>
          </a:p>
        </p:txBody>
      </p:sp>
      <p:sp>
        <p:nvSpPr>
          <p:cNvPr id="3" name="Segnaposto contenuto 2"/>
          <p:cNvSpPr>
            <a:spLocks noGrp="1"/>
          </p:cNvSpPr>
          <p:nvPr>
            <p:ph idx="1"/>
          </p:nvPr>
        </p:nvSpPr>
        <p:spPr>
          <a:xfrm>
            <a:off x="838200" y="1587317"/>
            <a:ext cx="10515600" cy="816341"/>
          </a:xfrm>
        </p:spPr>
        <p:txBody>
          <a:bodyPr>
            <a:normAutofit/>
          </a:bodyPr>
          <a:lstStyle/>
          <a:p>
            <a:r>
              <a:rPr lang="it-IT" dirty="0"/>
              <a:t>Success = </a:t>
            </a:r>
            <a:r>
              <a:rPr lang="it-IT" dirty="0" err="1"/>
              <a:t>creating</a:t>
            </a:r>
            <a:r>
              <a:rPr lang="it-IT" dirty="0"/>
              <a:t> </a:t>
            </a:r>
            <a:r>
              <a:rPr lang="it-IT" dirty="0" err="1"/>
              <a:t>value</a:t>
            </a:r>
            <a:r>
              <a:rPr lang="it-IT" dirty="0"/>
              <a:t> for </a:t>
            </a:r>
            <a:r>
              <a:rPr lang="it-IT" dirty="0" err="1"/>
              <a:t>owners</a:t>
            </a:r>
            <a:r>
              <a:rPr lang="it-IT" dirty="0"/>
              <a:t> – focus on </a:t>
            </a:r>
            <a:r>
              <a:rPr lang="it-IT" dirty="0" err="1"/>
              <a:t>financial</a:t>
            </a:r>
            <a:r>
              <a:rPr lang="it-IT" dirty="0"/>
              <a:t> performance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2">
            <a:extLst>
              <a:ext uri="{FF2B5EF4-FFF2-40B4-BE49-F238E27FC236}">
                <a16:creationId xmlns:a16="http://schemas.microsoft.com/office/drawing/2014/main" id="{0A3DECAD-8984-4E08-8F29-18F2130AABE8}"/>
              </a:ext>
            </a:extLst>
          </p:cNvPr>
          <p:cNvSpPr txBox="1">
            <a:spLocks/>
          </p:cNvSpPr>
          <p:nvPr/>
        </p:nvSpPr>
        <p:spPr>
          <a:xfrm>
            <a:off x="656492" y="2586497"/>
            <a:ext cx="10515600" cy="87666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3200" i="1" dirty="0" err="1">
                <a:solidFill>
                  <a:srgbClr val="FF0000"/>
                </a:solidFill>
              </a:rPr>
              <a:t>Focusing</a:t>
            </a:r>
            <a:r>
              <a:rPr lang="it-IT" sz="3200" i="1" dirty="0">
                <a:solidFill>
                  <a:srgbClr val="FF0000"/>
                </a:solidFill>
              </a:rPr>
              <a:t> on </a:t>
            </a:r>
            <a:r>
              <a:rPr lang="it-IT" sz="3200" i="1" dirty="0" err="1">
                <a:solidFill>
                  <a:srgbClr val="FF0000"/>
                </a:solidFill>
              </a:rPr>
              <a:t>financial</a:t>
            </a:r>
            <a:r>
              <a:rPr lang="it-IT" sz="3200" i="1" dirty="0">
                <a:solidFill>
                  <a:srgbClr val="FF0000"/>
                </a:solidFill>
              </a:rPr>
              <a:t> performance </a:t>
            </a:r>
            <a:r>
              <a:rPr lang="it-IT" sz="3200" i="1" dirty="0" err="1">
                <a:solidFill>
                  <a:srgbClr val="FF0000"/>
                </a:solidFill>
              </a:rPr>
              <a:t>is</a:t>
            </a:r>
            <a:r>
              <a:rPr lang="it-IT" sz="3200" i="1" dirty="0">
                <a:solidFill>
                  <a:srgbClr val="FF0000"/>
                </a:solidFill>
              </a:rPr>
              <a:t> </a:t>
            </a:r>
            <a:r>
              <a:rPr lang="it-IT" sz="3200" i="1" dirty="0" err="1">
                <a:solidFill>
                  <a:srgbClr val="FF0000"/>
                </a:solidFill>
              </a:rPr>
              <a:t>it</a:t>
            </a:r>
            <a:r>
              <a:rPr lang="it-IT" sz="3200" i="1" dirty="0">
                <a:solidFill>
                  <a:srgbClr val="FF0000"/>
                </a:solidFill>
              </a:rPr>
              <a:t> </a:t>
            </a:r>
            <a:r>
              <a:rPr lang="it-IT" sz="3200" i="1" dirty="0" err="1">
                <a:solidFill>
                  <a:srgbClr val="FF0000"/>
                </a:solidFill>
              </a:rPr>
              <a:t>enough</a:t>
            </a:r>
            <a:r>
              <a:rPr lang="it-IT" sz="3200" i="1" dirty="0">
                <a:solidFill>
                  <a:srgbClr val="FF0000"/>
                </a:solidFill>
              </a:rPr>
              <a:t> to </a:t>
            </a:r>
            <a:r>
              <a:rPr lang="it-IT" sz="3200" i="1" dirty="0" err="1">
                <a:solidFill>
                  <a:srgbClr val="FF0000"/>
                </a:solidFill>
              </a:rPr>
              <a:t>develop</a:t>
            </a:r>
            <a:r>
              <a:rPr lang="it-IT" sz="3200" i="1" dirty="0">
                <a:solidFill>
                  <a:srgbClr val="FF0000"/>
                </a:solidFill>
              </a:rPr>
              <a:t> strategy?</a:t>
            </a:r>
          </a:p>
        </p:txBody>
      </p:sp>
      <p:sp>
        <p:nvSpPr>
          <p:cNvPr id="9" name="Segnaposto contenuto 2">
            <a:extLst>
              <a:ext uri="{FF2B5EF4-FFF2-40B4-BE49-F238E27FC236}">
                <a16:creationId xmlns:a16="http://schemas.microsoft.com/office/drawing/2014/main" id="{B65C8920-66C2-4B1A-939E-7316CBE77F6C}"/>
              </a:ext>
            </a:extLst>
          </p:cNvPr>
          <p:cNvSpPr txBox="1">
            <a:spLocks/>
          </p:cNvSpPr>
          <p:nvPr/>
        </p:nvSpPr>
        <p:spPr>
          <a:xfrm>
            <a:off x="920262" y="3843717"/>
            <a:ext cx="10714892" cy="1072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dirty="0" err="1"/>
              <a:t>Is</a:t>
            </a:r>
            <a:r>
              <a:rPr lang="it-IT" dirty="0"/>
              <a:t> </a:t>
            </a:r>
            <a:r>
              <a:rPr lang="it-IT" dirty="0" err="1"/>
              <a:t>it</a:t>
            </a:r>
            <a:r>
              <a:rPr lang="it-IT" dirty="0"/>
              <a:t> </a:t>
            </a:r>
            <a:r>
              <a:rPr lang="it-IT" dirty="0" err="1"/>
              <a:t>not</a:t>
            </a:r>
            <a:r>
              <a:rPr lang="it-IT" dirty="0"/>
              <a:t> </a:t>
            </a:r>
            <a:r>
              <a:rPr lang="it-IT" dirty="0" err="1"/>
              <a:t>sufficient</a:t>
            </a:r>
            <a:r>
              <a:rPr lang="it-IT" dirty="0"/>
              <a:t> in </a:t>
            </a:r>
            <a:r>
              <a:rPr lang="it-IT" dirty="0" err="1"/>
              <a:t>creating</a:t>
            </a:r>
            <a:r>
              <a:rPr lang="it-IT" dirty="0"/>
              <a:t> </a:t>
            </a:r>
            <a:r>
              <a:rPr lang="it-IT" dirty="0" err="1"/>
              <a:t>links</a:t>
            </a:r>
            <a:r>
              <a:rPr lang="it-IT" dirty="0"/>
              <a:t> </a:t>
            </a:r>
            <a:r>
              <a:rPr lang="it-IT" dirty="0" err="1"/>
              <a:t>among</a:t>
            </a:r>
            <a:r>
              <a:rPr lang="it-IT" dirty="0"/>
              <a:t> the </a:t>
            </a:r>
            <a:r>
              <a:rPr lang="it-IT" dirty="0" err="1"/>
              <a:t>different</a:t>
            </a:r>
            <a:r>
              <a:rPr lang="it-IT" dirty="0"/>
              <a:t> part of the </a:t>
            </a:r>
            <a:r>
              <a:rPr lang="it-IT" dirty="0" err="1"/>
              <a:t>organization</a:t>
            </a:r>
            <a:r>
              <a:rPr lang="it-IT" dirty="0"/>
              <a:t> and of the </a:t>
            </a:r>
            <a:r>
              <a:rPr lang="it-IT" dirty="0" err="1"/>
              <a:t>organization</a:t>
            </a:r>
            <a:r>
              <a:rPr lang="it-IT" dirty="0"/>
              <a:t> with the </a:t>
            </a:r>
            <a:r>
              <a:rPr lang="it-IT" dirty="0" err="1"/>
              <a:t>external</a:t>
            </a:r>
            <a:r>
              <a:rPr lang="it-IT" dirty="0"/>
              <a:t> </a:t>
            </a:r>
            <a:r>
              <a:rPr lang="it-IT" dirty="0" err="1"/>
              <a:t>environment</a:t>
            </a:r>
            <a:endParaRPr lang="it-IT" dirty="0"/>
          </a:p>
        </p:txBody>
      </p:sp>
      <p:sp>
        <p:nvSpPr>
          <p:cNvPr id="10" name="Segnaposto contenuto 2">
            <a:extLst>
              <a:ext uri="{FF2B5EF4-FFF2-40B4-BE49-F238E27FC236}">
                <a16:creationId xmlns:a16="http://schemas.microsoft.com/office/drawing/2014/main" id="{ED9B3A4B-7EEE-4A77-A03E-88C87B3E71C0}"/>
              </a:ext>
            </a:extLst>
          </p:cNvPr>
          <p:cNvSpPr txBox="1">
            <a:spLocks/>
          </p:cNvSpPr>
          <p:nvPr/>
        </p:nvSpPr>
        <p:spPr>
          <a:xfrm>
            <a:off x="920262" y="4967104"/>
            <a:ext cx="10714892" cy="1072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b="1" dirty="0" err="1">
                <a:solidFill>
                  <a:srgbClr val="0070C0"/>
                </a:solidFill>
              </a:rPr>
              <a:t>Developing</a:t>
            </a:r>
            <a:r>
              <a:rPr lang="it-IT" b="1" dirty="0">
                <a:solidFill>
                  <a:srgbClr val="0070C0"/>
                </a:solidFill>
              </a:rPr>
              <a:t> a </a:t>
            </a:r>
            <a:r>
              <a:rPr lang="it-IT" b="1" dirty="0" err="1">
                <a:solidFill>
                  <a:srgbClr val="0070C0"/>
                </a:solidFill>
              </a:rPr>
              <a:t>sense</a:t>
            </a:r>
            <a:r>
              <a:rPr lang="it-IT" b="1" dirty="0">
                <a:solidFill>
                  <a:srgbClr val="0070C0"/>
                </a:solidFill>
              </a:rPr>
              <a:t> of mission </a:t>
            </a:r>
            <a:r>
              <a:rPr lang="it-IT" dirty="0">
                <a:solidFill>
                  <a:srgbClr val="0070C0"/>
                </a:solidFill>
              </a:rPr>
              <a:t>to the </a:t>
            </a:r>
            <a:r>
              <a:rPr lang="it-IT" dirty="0" err="1">
                <a:solidFill>
                  <a:srgbClr val="0070C0"/>
                </a:solidFill>
              </a:rPr>
              <a:t>pursuit</a:t>
            </a:r>
            <a:r>
              <a:rPr lang="it-IT" dirty="0">
                <a:solidFill>
                  <a:srgbClr val="0070C0"/>
                </a:solidFill>
              </a:rPr>
              <a:t> of profit </a:t>
            </a:r>
            <a:r>
              <a:rPr lang="it-IT" dirty="0" err="1">
                <a:solidFill>
                  <a:srgbClr val="0070C0"/>
                </a:solidFill>
              </a:rPr>
              <a:t>is</a:t>
            </a:r>
            <a:r>
              <a:rPr lang="it-IT" dirty="0">
                <a:solidFill>
                  <a:srgbClr val="0070C0"/>
                </a:solidFill>
              </a:rPr>
              <a:t> one of the </a:t>
            </a:r>
            <a:r>
              <a:rPr lang="it-IT" dirty="0" err="1">
                <a:solidFill>
                  <a:srgbClr val="0070C0"/>
                </a:solidFill>
              </a:rPr>
              <a:t>main</a:t>
            </a:r>
            <a:r>
              <a:rPr lang="it-IT" dirty="0">
                <a:solidFill>
                  <a:srgbClr val="0070C0"/>
                </a:solidFill>
              </a:rPr>
              <a:t> challenge for </a:t>
            </a:r>
            <a:r>
              <a:rPr lang="it-IT" dirty="0" err="1">
                <a:solidFill>
                  <a:srgbClr val="0070C0"/>
                </a:solidFill>
              </a:rPr>
              <a:t>strategic</a:t>
            </a:r>
            <a:r>
              <a:rPr lang="it-IT" dirty="0">
                <a:solidFill>
                  <a:srgbClr val="0070C0"/>
                </a:solidFill>
              </a:rPr>
              <a:t> management</a:t>
            </a:r>
          </a:p>
        </p:txBody>
      </p:sp>
    </p:spTree>
    <p:extLst>
      <p:ext uri="{BB962C8B-B14F-4D97-AF65-F5344CB8AC3E}">
        <p14:creationId xmlns:p14="http://schemas.microsoft.com/office/powerpoint/2010/main" val="37722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Strategy </a:t>
            </a:r>
            <a:r>
              <a:rPr lang="it-IT" b="1" dirty="0" err="1">
                <a:solidFill>
                  <a:srgbClr val="FF0000"/>
                </a:solidFill>
              </a:rPr>
              <a:t>formulation</a:t>
            </a:r>
            <a:r>
              <a:rPr lang="it-IT" b="1" dirty="0">
                <a:solidFill>
                  <a:srgbClr val="FF0000"/>
                </a:solidFill>
              </a:rPr>
              <a:t> (2/4)</a:t>
            </a:r>
          </a:p>
        </p:txBody>
      </p:sp>
      <p:sp>
        <p:nvSpPr>
          <p:cNvPr id="3" name="Segnaposto contenuto 2"/>
          <p:cNvSpPr>
            <a:spLocks noGrp="1"/>
          </p:cNvSpPr>
          <p:nvPr>
            <p:ph idx="1"/>
          </p:nvPr>
        </p:nvSpPr>
        <p:spPr>
          <a:xfrm>
            <a:off x="838200" y="1587317"/>
            <a:ext cx="10515600" cy="816341"/>
          </a:xfrm>
        </p:spPr>
        <p:txBody>
          <a:bodyPr>
            <a:normAutofit/>
          </a:bodyPr>
          <a:lstStyle/>
          <a:p>
            <a:pPr marL="0" indent="0">
              <a:buNone/>
            </a:pPr>
            <a:r>
              <a:rPr lang="it-IT" sz="2400" dirty="0"/>
              <a:t>1° step in strategy </a:t>
            </a:r>
            <a:r>
              <a:rPr lang="it-IT" sz="2400" dirty="0" err="1"/>
              <a:t>formulation</a:t>
            </a:r>
            <a:r>
              <a:rPr lang="it-IT" sz="2400" dirty="0"/>
              <a:t>: </a:t>
            </a:r>
            <a:r>
              <a:rPr lang="it-IT" sz="2400" dirty="0" err="1"/>
              <a:t>appraising</a:t>
            </a:r>
            <a:r>
              <a:rPr lang="it-IT" sz="2400" dirty="0"/>
              <a:t> the </a:t>
            </a:r>
            <a:r>
              <a:rPr lang="it-IT" sz="2400" dirty="0" err="1"/>
              <a:t>current</a:t>
            </a:r>
            <a:r>
              <a:rPr lang="it-IT" sz="2400" dirty="0"/>
              <a:t> performance of an </a:t>
            </a:r>
            <a:r>
              <a:rPr lang="it-IT" sz="2400" dirty="0" err="1"/>
              <a:t>organization</a:t>
            </a:r>
            <a:endParaRPr lang="it-IT"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2">
            <a:extLst>
              <a:ext uri="{FF2B5EF4-FFF2-40B4-BE49-F238E27FC236}">
                <a16:creationId xmlns:a16="http://schemas.microsoft.com/office/drawing/2014/main" id="{0A3DECAD-8984-4E08-8F29-18F2130AABE8}"/>
              </a:ext>
            </a:extLst>
          </p:cNvPr>
          <p:cNvSpPr txBox="1">
            <a:spLocks/>
          </p:cNvSpPr>
          <p:nvPr/>
        </p:nvSpPr>
        <p:spPr>
          <a:xfrm>
            <a:off x="751760" y="2575950"/>
            <a:ext cx="10515600" cy="5629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400" dirty="0"/>
              <a:t>2° step: </a:t>
            </a:r>
            <a:r>
              <a:rPr lang="it-IT" sz="2400" dirty="0" err="1"/>
              <a:t>diagnosing</a:t>
            </a:r>
            <a:r>
              <a:rPr lang="it-IT" sz="2400" dirty="0"/>
              <a:t> the source of </a:t>
            </a:r>
            <a:r>
              <a:rPr lang="it-IT" sz="2400" dirty="0" err="1"/>
              <a:t>any</a:t>
            </a:r>
            <a:r>
              <a:rPr lang="it-IT" sz="2400" dirty="0"/>
              <a:t> performance </a:t>
            </a:r>
            <a:r>
              <a:rPr lang="it-IT" sz="2400" dirty="0" err="1"/>
              <a:t>problems</a:t>
            </a:r>
            <a:endParaRPr lang="it-IT" sz="2400" dirty="0"/>
          </a:p>
        </p:txBody>
      </p:sp>
      <p:sp>
        <p:nvSpPr>
          <p:cNvPr id="9" name="Segnaposto contenuto 2">
            <a:extLst>
              <a:ext uri="{FF2B5EF4-FFF2-40B4-BE49-F238E27FC236}">
                <a16:creationId xmlns:a16="http://schemas.microsoft.com/office/drawing/2014/main" id="{B65C8920-66C2-4B1A-939E-7316CBE77F6C}"/>
              </a:ext>
            </a:extLst>
          </p:cNvPr>
          <p:cNvSpPr txBox="1">
            <a:spLocks/>
          </p:cNvSpPr>
          <p:nvPr/>
        </p:nvSpPr>
        <p:spPr>
          <a:xfrm>
            <a:off x="738554" y="3288920"/>
            <a:ext cx="10714892" cy="430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400" dirty="0"/>
              <a:t>3° step: </a:t>
            </a:r>
            <a:r>
              <a:rPr lang="it-IT" sz="2400" dirty="0" err="1"/>
              <a:t>implementing</a:t>
            </a:r>
            <a:r>
              <a:rPr lang="it-IT" sz="2400" dirty="0"/>
              <a:t> </a:t>
            </a:r>
            <a:r>
              <a:rPr lang="it-IT" sz="2400" dirty="0" err="1"/>
              <a:t>corrective</a:t>
            </a:r>
            <a:r>
              <a:rPr lang="it-IT" sz="2400" dirty="0"/>
              <a:t> actions</a:t>
            </a:r>
          </a:p>
        </p:txBody>
      </p:sp>
      <p:sp>
        <p:nvSpPr>
          <p:cNvPr id="10" name="Segnaposto contenuto 2">
            <a:extLst>
              <a:ext uri="{FF2B5EF4-FFF2-40B4-BE49-F238E27FC236}">
                <a16:creationId xmlns:a16="http://schemas.microsoft.com/office/drawing/2014/main" id="{ED9B3A4B-7EEE-4A77-A03E-88C87B3E71C0}"/>
              </a:ext>
            </a:extLst>
          </p:cNvPr>
          <p:cNvSpPr txBox="1">
            <a:spLocks/>
          </p:cNvSpPr>
          <p:nvPr/>
        </p:nvSpPr>
        <p:spPr>
          <a:xfrm>
            <a:off x="652114" y="3978272"/>
            <a:ext cx="10714892" cy="8281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400" dirty="0"/>
              <a:t>4° step: </a:t>
            </a:r>
            <a:r>
              <a:rPr lang="it-IT" sz="2400" dirty="0" err="1"/>
              <a:t>implementing</a:t>
            </a:r>
            <a:r>
              <a:rPr lang="it-IT" sz="2400" dirty="0"/>
              <a:t> performance standard to drive </a:t>
            </a:r>
            <a:r>
              <a:rPr lang="it-IT" sz="2400" dirty="0" err="1"/>
              <a:t>organization</a:t>
            </a:r>
            <a:r>
              <a:rPr lang="it-IT" sz="2400" dirty="0"/>
              <a:t> performance and to monitor the </a:t>
            </a:r>
            <a:r>
              <a:rPr lang="it-IT" sz="2400" dirty="0" err="1"/>
              <a:t>related</a:t>
            </a:r>
            <a:r>
              <a:rPr lang="it-IT" sz="2400" dirty="0"/>
              <a:t> achievement over a </a:t>
            </a:r>
            <a:r>
              <a:rPr lang="it-IT" sz="2400" dirty="0" err="1"/>
              <a:t>period</a:t>
            </a:r>
            <a:r>
              <a:rPr lang="it-IT" sz="2400" dirty="0"/>
              <a:t> of time</a:t>
            </a:r>
          </a:p>
        </p:txBody>
      </p:sp>
      <p:sp>
        <p:nvSpPr>
          <p:cNvPr id="11" name="Segnaposto contenuto 2">
            <a:extLst>
              <a:ext uri="{FF2B5EF4-FFF2-40B4-BE49-F238E27FC236}">
                <a16:creationId xmlns:a16="http://schemas.microsoft.com/office/drawing/2014/main" id="{9421E6D1-8F89-4900-AB9E-A23EE5363B77}"/>
              </a:ext>
            </a:extLst>
          </p:cNvPr>
          <p:cNvSpPr txBox="1">
            <a:spLocks/>
          </p:cNvSpPr>
          <p:nvPr/>
        </p:nvSpPr>
        <p:spPr>
          <a:xfrm>
            <a:off x="652114" y="4977034"/>
            <a:ext cx="10714892" cy="8281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400" dirty="0"/>
              <a:t>5° step: </a:t>
            </a:r>
            <a:r>
              <a:rPr lang="it-IT" sz="2400" dirty="0" err="1"/>
              <a:t>translating</a:t>
            </a:r>
            <a:r>
              <a:rPr lang="it-IT" sz="2400" dirty="0"/>
              <a:t> corporate performance standards </a:t>
            </a:r>
            <a:r>
              <a:rPr lang="it-IT" sz="2400" dirty="0" err="1"/>
              <a:t>into</a:t>
            </a:r>
            <a:r>
              <a:rPr lang="it-IT" sz="2400" dirty="0"/>
              <a:t> more </a:t>
            </a:r>
            <a:r>
              <a:rPr lang="it-IT" sz="2400" dirty="0" err="1"/>
              <a:t>specific</a:t>
            </a:r>
            <a:r>
              <a:rPr lang="it-IT" sz="2400" dirty="0"/>
              <a:t> </a:t>
            </a:r>
            <a:r>
              <a:rPr lang="it-IT" sz="2400" dirty="0" err="1"/>
              <a:t>goals</a:t>
            </a:r>
            <a:r>
              <a:rPr lang="it-IT" sz="2400" dirty="0"/>
              <a:t> down </a:t>
            </a:r>
            <a:r>
              <a:rPr lang="it-IT" sz="2400" dirty="0" err="1"/>
              <a:t>all</a:t>
            </a:r>
            <a:r>
              <a:rPr lang="it-IT" sz="2400" dirty="0"/>
              <a:t> the </a:t>
            </a:r>
            <a:r>
              <a:rPr lang="it-IT" sz="2400" dirty="0" err="1"/>
              <a:t>level</a:t>
            </a:r>
            <a:r>
              <a:rPr lang="it-IT" sz="2400" dirty="0"/>
              <a:t> of the </a:t>
            </a:r>
            <a:r>
              <a:rPr lang="it-IT" sz="2400" dirty="0" err="1"/>
              <a:t>organization</a:t>
            </a:r>
            <a:r>
              <a:rPr lang="it-IT" sz="2400" dirty="0"/>
              <a:t> </a:t>
            </a:r>
          </a:p>
        </p:txBody>
      </p:sp>
    </p:spTree>
    <p:extLst>
      <p:ext uri="{BB962C8B-B14F-4D97-AF65-F5344CB8AC3E}">
        <p14:creationId xmlns:p14="http://schemas.microsoft.com/office/powerpoint/2010/main" val="246814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Strategy </a:t>
            </a:r>
            <a:r>
              <a:rPr lang="it-IT" b="1" dirty="0" err="1">
                <a:solidFill>
                  <a:srgbClr val="FF0000"/>
                </a:solidFill>
              </a:rPr>
              <a:t>formulation</a:t>
            </a:r>
            <a:r>
              <a:rPr lang="it-IT" b="1" dirty="0">
                <a:solidFill>
                  <a:srgbClr val="FF0000"/>
                </a:solidFill>
              </a:rPr>
              <a:t> (3/4)</a:t>
            </a:r>
          </a:p>
        </p:txBody>
      </p:sp>
      <p:sp>
        <p:nvSpPr>
          <p:cNvPr id="3" name="Segnaposto contenuto 2"/>
          <p:cNvSpPr>
            <a:spLocks noGrp="1"/>
          </p:cNvSpPr>
          <p:nvPr>
            <p:ph idx="1"/>
          </p:nvPr>
        </p:nvSpPr>
        <p:spPr>
          <a:xfrm>
            <a:off x="838200" y="1587317"/>
            <a:ext cx="10515600" cy="1280271"/>
          </a:xfrm>
        </p:spPr>
        <p:txBody>
          <a:bodyPr>
            <a:normAutofit/>
          </a:bodyPr>
          <a:lstStyle/>
          <a:p>
            <a:pPr marL="0" indent="0">
              <a:buNone/>
            </a:pPr>
            <a:r>
              <a:rPr lang="it-IT" sz="2400" dirty="0" err="1"/>
              <a:t>It</a:t>
            </a:r>
            <a:r>
              <a:rPr lang="it-IT" sz="2400" dirty="0"/>
              <a:t> </a:t>
            </a:r>
            <a:r>
              <a:rPr lang="it-IT" sz="2400" dirty="0" err="1"/>
              <a:t>is</a:t>
            </a:r>
            <a:r>
              <a:rPr lang="it-IT" sz="2400" dirty="0"/>
              <a:t> </a:t>
            </a:r>
            <a:r>
              <a:rPr lang="it-IT" sz="2400" dirty="0" err="1"/>
              <a:t>necessary</a:t>
            </a:r>
            <a:r>
              <a:rPr lang="it-IT" sz="2400" dirty="0"/>
              <a:t> to link the </a:t>
            </a:r>
            <a:r>
              <a:rPr lang="it-IT" sz="2400" dirty="0" err="1"/>
              <a:t>overall</a:t>
            </a:r>
            <a:r>
              <a:rPr lang="it-IT" sz="2400" dirty="0"/>
              <a:t> goal of </a:t>
            </a:r>
            <a:r>
              <a:rPr lang="it-IT" sz="2400" dirty="0" err="1"/>
              <a:t>value</a:t>
            </a:r>
            <a:r>
              <a:rPr lang="it-IT" sz="2400" dirty="0"/>
              <a:t> </a:t>
            </a:r>
            <a:r>
              <a:rPr lang="it-IT" sz="2400" dirty="0" err="1"/>
              <a:t>maximization</a:t>
            </a:r>
            <a:r>
              <a:rPr lang="it-IT" sz="2400" dirty="0"/>
              <a:t> to </a:t>
            </a:r>
            <a:r>
              <a:rPr lang="it-IT" sz="2400" dirty="0" err="1"/>
              <a:t>strategic</a:t>
            </a:r>
            <a:r>
              <a:rPr lang="it-IT" sz="2400" dirty="0"/>
              <a:t> and </a:t>
            </a:r>
            <a:r>
              <a:rPr lang="it-IT" sz="2400" dirty="0" err="1"/>
              <a:t>operational</a:t>
            </a:r>
            <a:r>
              <a:rPr lang="it-IT" sz="2400" dirty="0"/>
              <a:t> target to be </a:t>
            </a:r>
            <a:r>
              <a:rPr lang="it-IT" sz="2400" dirty="0" err="1"/>
              <a:t>sure</a:t>
            </a:r>
            <a:r>
              <a:rPr lang="it-IT" sz="2400" dirty="0"/>
              <a:t> </a:t>
            </a:r>
            <a:r>
              <a:rPr lang="it-IT" sz="2400" dirty="0" err="1"/>
              <a:t>that</a:t>
            </a:r>
            <a:r>
              <a:rPr lang="it-IT" sz="2400" dirty="0"/>
              <a:t> the achievement of </a:t>
            </a:r>
            <a:r>
              <a:rPr lang="it-IT" sz="2400" dirty="0" err="1"/>
              <a:t>financial</a:t>
            </a:r>
            <a:r>
              <a:rPr lang="it-IT" sz="2400" dirty="0"/>
              <a:t> goal in </a:t>
            </a:r>
            <a:r>
              <a:rPr lang="it-IT" sz="2400" dirty="0" err="1"/>
              <a:t>not</a:t>
            </a:r>
            <a:r>
              <a:rPr lang="it-IT" sz="2400" dirty="0"/>
              <a:t> </a:t>
            </a:r>
            <a:r>
              <a:rPr lang="it-IT" sz="2400" dirty="0" err="1"/>
              <a:t>at</a:t>
            </a:r>
            <a:r>
              <a:rPr lang="it-IT" sz="2400" dirty="0"/>
              <a:t> the </a:t>
            </a:r>
            <a:r>
              <a:rPr lang="it-IT" sz="2400" dirty="0" err="1"/>
              <a:t>expense</a:t>
            </a:r>
            <a:r>
              <a:rPr lang="it-IT" sz="2400" dirty="0"/>
              <a:t> of long-</a:t>
            </a:r>
            <a:r>
              <a:rPr lang="it-IT" sz="2400" dirty="0" err="1"/>
              <a:t>term</a:t>
            </a:r>
            <a:r>
              <a:rPr lang="it-IT" sz="2400" dirty="0"/>
              <a:t> </a:t>
            </a:r>
            <a:r>
              <a:rPr lang="it-IT" sz="2400" dirty="0" err="1"/>
              <a:t>strategic</a:t>
            </a:r>
            <a:r>
              <a:rPr lang="it-IT" sz="2400" dirty="0"/>
              <a:t> position of the company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6" name="Freccia in giù 5">
            <a:extLst>
              <a:ext uri="{FF2B5EF4-FFF2-40B4-BE49-F238E27FC236}">
                <a16:creationId xmlns:a16="http://schemas.microsoft.com/office/drawing/2014/main" id="{7D1749C8-A8E0-4F4B-A73D-185EF533D82B}"/>
              </a:ext>
            </a:extLst>
          </p:cNvPr>
          <p:cNvSpPr/>
          <p:nvPr/>
        </p:nvSpPr>
        <p:spPr>
          <a:xfrm>
            <a:off x="5292969" y="2930769"/>
            <a:ext cx="1154723" cy="808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contenuto 2">
            <a:extLst>
              <a:ext uri="{FF2B5EF4-FFF2-40B4-BE49-F238E27FC236}">
                <a16:creationId xmlns:a16="http://schemas.microsoft.com/office/drawing/2014/main" id="{D0FB407B-FB51-49BC-AADA-CE9909009593}"/>
              </a:ext>
            </a:extLst>
          </p:cNvPr>
          <p:cNvSpPr txBox="1">
            <a:spLocks/>
          </p:cNvSpPr>
          <p:nvPr/>
        </p:nvSpPr>
        <p:spPr>
          <a:xfrm>
            <a:off x="990600" y="4089780"/>
            <a:ext cx="10515600" cy="12802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b="1" dirty="0"/>
              <a:t>BALANCED SCORECARD</a:t>
            </a:r>
          </a:p>
        </p:txBody>
      </p:sp>
    </p:spTree>
    <p:extLst>
      <p:ext uri="{BB962C8B-B14F-4D97-AF65-F5344CB8AC3E}">
        <p14:creationId xmlns:p14="http://schemas.microsoft.com/office/powerpoint/2010/main" val="81706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Strategy </a:t>
            </a:r>
            <a:r>
              <a:rPr lang="it-IT" b="1" dirty="0" err="1">
                <a:solidFill>
                  <a:srgbClr val="FF0000"/>
                </a:solidFill>
              </a:rPr>
              <a:t>formulation</a:t>
            </a:r>
            <a:r>
              <a:rPr lang="it-IT" b="1" dirty="0">
                <a:solidFill>
                  <a:srgbClr val="FF0000"/>
                </a:solidFill>
              </a:rPr>
              <a:t> (4/4)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pic>
        <p:nvPicPr>
          <p:cNvPr id="10" name="Immagine 9">
            <a:extLst>
              <a:ext uri="{FF2B5EF4-FFF2-40B4-BE49-F238E27FC236}">
                <a16:creationId xmlns:a16="http://schemas.microsoft.com/office/drawing/2014/main" id="{F1FDCEE2-1C47-4B0D-950D-EC99163DEA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3392" y="1323084"/>
            <a:ext cx="8605215" cy="5400871"/>
          </a:xfrm>
          <a:prstGeom prst="rect">
            <a:avLst/>
          </a:prstGeom>
        </p:spPr>
      </p:pic>
    </p:spTree>
    <p:extLst>
      <p:ext uri="{BB962C8B-B14F-4D97-AF65-F5344CB8AC3E}">
        <p14:creationId xmlns:p14="http://schemas.microsoft.com/office/powerpoint/2010/main" val="348213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Requirements</a:t>
            </a:r>
            <a:r>
              <a:rPr lang="it-IT" b="1" dirty="0">
                <a:solidFill>
                  <a:srgbClr val="FF0000"/>
                </a:solidFill>
              </a:rPr>
              <a:t> of performance </a:t>
            </a:r>
            <a:r>
              <a:rPr lang="it-IT" b="1" dirty="0" err="1">
                <a:solidFill>
                  <a:srgbClr val="FF0000"/>
                </a:solidFill>
              </a:rPr>
              <a:t>measures</a:t>
            </a:r>
            <a:r>
              <a:rPr lang="it-IT" b="1" dirty="0">
                <a:solidFill>
                  <a:srgbClr val="FF0000"/>
                </a:solidFill>
              </a:rPr>
              <a:t>: 4 </a:t>
            </a:r>
            <a:r>
              <a:rPr lang="it-IT" b="1" dirty="0" err="1">
                <a:solidFill>
                  <a:srgbClr val="FF0000"/>
                </a:solidFill>
              </a:rPr>
              <a:t>questions</a:t>
            </a:r>
            <a:r>
              <a:rPr lang="it-IT" b="1" dirty="0">
                <a:solidFill>
                  <a:srgbClr val="FF0000"/>
                </a:solidFill>
              </a:rPr>
              <a:t> to be </a:t>
            </a:r>
            <a:r>
              <a:rPr lang="it-IT" b="1" dirty="0" err="1">
                <a:solidFill>
                  <a:srgbClr val="FF0000"/>
                </a:solidFill>
              </a:rPr>
              <a:t>answered</a:t>
            </a:r>
            <a:endParaRPr lang="it-IT" b="1" dirty="0">
              <a:solidFill>
                <a:srgbClr val="FF0000"/>
              </a:solidFill>
            </a:endParaRPr>
          </a:p>
        </p:txBody>
      </p:sp>
      <p:sp>
        <p:nvSpPr>
          <p:cNvPr id="3" name="Segnaposto contenuto 2"/>
          <p:cNvSpPr>
            <a:spLocks noGrp="1"/>
          </p:cNvSpPr>
          <p:nvPr>
            <p:ph idx="1"/>
          </p:nvPr>
        </p:nvSpPr>
        <p:spPr>
          <a:xfrm>
            <a:off x="838200" y="1985903"/>
            <a:ext cx="10515600" cy="856944"/>
          </a:xfrm>
        </p:spPr>
        <p:txBody>
          <a:bodyPr>
            <a:normAutofit/>
          </a:bodyPr>
          <a:lstStyle/>
          <a:p>
            <a:pPr marL="0" indent="0">
              <a:buNone/>
            </a:pPr>
            <a:r>
              <a:rPr lang="it-IT" sz="3200" dirty="0"/>
              <a:t>How do </a:t>
            </a:r>
            <a:r>
              <a:rPr lang="it-IT" sz="3200" dirty="0" err="1"/>
              <a:t>we</a:t>
            </a:r>
            <a:r>
              <a:rPr lang="it-IT" sz="3200" dirty="0"/>
              <a:t> look to shareholders?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Segnaposto contenuto 2">
            <a:extLst>
              <a:ext uri="{FF2B5EF4-FFF2-40B4-BE49-F238E27FC236}">
                <a16:creationId xmlns:a16="http://schemas.microsoft.com/office/drawing/2014/main" id="{635130CA-0BD9-4534-8743-6B478C8E9C15}"/>
              </a:ext>
            </a:extLst>
          </p:cNvPr>
          <p:cNvSpPr txBox="1">
            <a:spLocks/>
          </p:cNvSpPr>
          <p:nvPr/>
        </p:nvSpPr>
        <p:spPr>
          <a:xfrm>
            <a:off x="838200" y="2753765"/>
            <a:ext cx="10515600" cy="856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3200" dirty="0"/>
              <a:t>How do customers </a:t>
            </a:r>
            <a:r>
              <a:rPr lang="it-IT" sz="3200" dirty="0" err="1"/>
              <a:t>see</a:t>
            </a:r>
            <a:r>
              <a:rPr lang="it-IT" sz="3200" dirty="0"/>
              <a:t> </a:t>
            </a:r>
            <a:r>
              <a:rPr lang="it-IT" sz="3200" dirty="0" err="1"/>
              <a:t>us</a:t>
            </a:r>
            <a:r>
              <a:rPr lang="it-IT" sz="3200" dirty="0"/>
              <a:t>?</a:t>
            </a:r>
          </a:p>
        </p:txBody>
      </p:sp>
      <p:sp>
        <p:nvSpPr>
          <p:cNvPr id="10" name="Segnaposto contenuto 2">
            <a:extLst>
              <a:ext uri="{FF2B5EF4-FFF2-40B4-BE49-F238E27FC236}">
                <a16:creationId xmlns:a16="http://schemas.microsoft.com/office/drawing/2014/main" id="{4AE42A1F-0FDD-4F9C-B0F9-62F316C1BCB2}"/>
              </a:ext>
            </a:extLst>
          </p:cNvPr>
          <p:cNvSpPr txBox="1">
            <a:spLocks/>
          </p:cNvSpPr>
          <p:nvPr/>
        </p:nvSpPr>
        <p:spPr>
          <a:xfrm>
            <a:off x="838200" y="3531924"/>
            <a:ext cx="10515600" cy="856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3200" dirty="0" err="1"/>
              <a:t>What</a:t>
            </a:r>
            <a:r>
              <a:rPr lang="it-IT" sz="3200" dirty="0"/>
              <a:t> must </a:t>
            </a:r>
            <a:r>
              <a:rPr lang="it-IT" sz="3200" dirty="0" err="1"/>
              <a:t>we</a:t>
            </a:r>
            <a:r>
              <a:rPr lang="it-IT" sz="3200" dirty="0"/>
              <a:t> </a:t>
            </a:r>
            <a:r>
              <a:rPr lang="it-IT" sz="3200" dirty="0" err="1"/>
              <a:t>excel</a:t>
            </a:r>
            <a:r>
              <a:rPr lang="it-IT" sz="3200" dirty="0"/>
              <a:t> </a:t>
            </a:r>
            <a:r>
              <a:rPr lang="it-IT" sz="3200" dirty="0" err="1"/>
              <a:t>at</a:t>
            </a:r>
            <a:r>
              <a:rPr lang="it-IT" sz="3200" dirty="0"/>
              <a:t>?</a:t>
            </a:r>
          </a:p>
        </p:txBody>
      </p:sp>
      <p:sp>
        <p:nvSpPr>
          <p:cNvPr id="11" name="Segnaposto contenuto 2">
            <a:extLst>
              <a:ext uri="{FF2B5EF4-FFF2-40B4-BE49-F238E27FC236}">
                <a16:creationId xmlns:a16="http://schemas.microsoft.com/office/drawing/2014/main" id="{9E1C6E9E-FFC8-42E1-A768-C87E2D538461}"/>
              </a:ext>
            </a:extLst>
          </p:cNvPr>
          <p:cNvSpPr txBox="1">
            <a:spLocks/>
          </p:cNvSpPr>
          <p:nvPr/>
        </p:nvSpPr>
        <p:spPr>
          <a:xfrm>
            <a:off x="838200" y="4299786"/>
            <a:ext cx="10515600" cy="856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3200" dirty="0"/>
              <a:t>Can </a:t>
            </a:r>
            <a:r>
              <a:rPr lang="it-IT" sz="3200" dirty="0" err="1"/>
              <a:t>we</a:t>
            </a:r>
            <a:r>
              <a:rPr lang="it-IT" sz="3200" dirty="0"/>
              <a:t> continue to </a:t>
            </a:r>
            <a:r>
              <a:rPr lang="it-IT" sz="3200" dirty="0" err="1"/>
              <a:t>improve</a:t>
            </a:r>
            <a:r>
              <a:rPr lang="it-IT" sz="3200" dirty="0"/>
              <a:t> and create </a:t>
            </a:r>
            <a:r>
              <a:rPr lang="it-IT" sz="3200" dirty="0" err="1"/>
              <a:t>value</a:t>
            </a:r>
            <a:r>
              <a:rPr lang="it-IT" sz="3200" dirty="0"/>
              <a:t>?</a:t>
            </a:r>
          </a:p>
        </p:txBody>
      </p:sp>
    </p:spTree>
    <p:extLst>
      <p:ext uri="{BB962C8B-B14F-4D97-AF65-F5344CB8AC3E}">
        <p14:creationId xmlns:p14="http://schemas.microsoft.com/office/powerpoint/2010/main" val="341333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Values</a:t>
            </a:r>
            <a:r>
              <a:rPr lang="it-IT" b="1" dirty="0">
                <a:solidFill>
                  <a:srgbClr val="FF0000"/>
                </a:solidFill>
              </a:rPr>
              <a:t>, Vision, Mission</a:t>
            </a:r>
          </a:p>
        </p:txBody>
      </p:sp>
      <p:sp>
        <p:nvSpPr>
          <p:cNvPr id="3" name="Segnaposto contenuto 2"/>
          <p:cNvSpPr>
            <a:spLocks noGrp="1"/>
          </p:cNvSpPr>
          <p:nvPr>
            <p:ph idx="1"/>
          </p:nvPr>
        </p:nvSpPr>
        <p:spPr>
          <a:xfrm>
            <a:off x="838200" y="1587318"/>
            <a:ext cx="10515600" cy="1038652"/>
          </a:xfrm>
        </p:spPr>
        <p:txBody>
          <a:bodyPr>
            <a:normAutofit/>
          </a:bodyPr>
          <a:lstStyle/>
          <a:p>
            <a:pPr marL="0" indent="0">
              <a:buNone/>
            </a:pPr>
            <a:r>
              <a:rPr lang="it-IT" sz="2400" dirty="0"/>
              <a:t>The </a:t>
            </a:r>
            <a:r>
              <a:rPr lang="it-IT" sz="2400" dirty="0" err="1"/>
              <a:t>dedication</a:t>
            </a:r>
            <a:r>
              <a:rPr lang="it-IT" sz="2400" dirty="0"/>
              <a:t> of </a:t>
            </a:r>
            <a:r>
              <a:rPr lang="it-IT" sz="2400" dirty="0" err="1"/>
              <a:t>solely</a:t>
            </a:r>
            <a:r>
              <a:rPr lang="it-IT" sz="2400" dirty="0"/>
              <a:t> to profit </a:t>
            </a:r>
            <a:r>
              <a:rPr lang="it-IT" sz="2400" dirty="0" err="1"/>
              <a:t>is</a:t>
            </a:r>
            <a:r>
              <a:rPr lang="it-IT" sz="2400" dirty="0"/>
              <a:t> </a:t>
            </a:r>
            <a:r>
              <a:rPr lang="it-IT" sz="2400" dirty="0" err="1"/>
              <a:t>unlikely</a:t>
            </a:r>
            <a:r>
              <a:rPr lang="it-IT" sz="2400" dirty="0"/>
              <a:t> to </a:t>
            </a:r>
            <a:r>
              <a:rPr lang="it-IT" sz="2400" dirty="0" err="1"/>
              <a:t>provide</a:t>
            </a:r>
            <a:r>
              <a:rPr lang="it-IT" sz="2400" dirty="0"/>
              <a:t> the </a:t>
            </a:r>
            <a:r>
              <a:rPr lang="it-IT" sz="2400" dirty="0" err="1"/>
              <a:t>motivation</a:t>
            </a:r>
            <a:r>
              <a:rPr lang="it-IT" sz="2400" dirty="0"/>
              <a:t> </a:t>
            </a:r>
            <a:r>
              <a:rPr lang="it-IT" sz="2400" dirty="0" err="1"/>
              <a:t>needed</a:t>
            </a:r>
            <a:r>
              <a:rPr lang="it-IT" sz="2400" dirty="0"/>
              <a:t> to </a:t>
            </a:r>
            <a:r>
              <a:rPr lang="it-IT" sz="2400" dirty="0" err="1"/>
              <a:t>ensure</a:t>
            </a:r>
            <a:r>
              <a:rPr lang="it-IT" sz="2400" dirty="0"/>
              <a:t> the success of a business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Segnaposto contenuto 2">
            <a:extLst>
              <a:ext uri="{FF2B5EF4-FFF2-40B4-BE49-F238E27FC236}">
                <a16:creationId xmlns:a16="http://schemas.microsoft.com/office/drawing/2014/main" id="{5B3746D9-DD9F-4B8F-BF9C-8805AA4C09B9}"/>
              </a:ext>
            </a:extLst>
          </p:cNvPr>
          <p:cNvSpPr txBox="1">
            <a:spLocks/>
          </p:cNvSpPr>
          <p:nvPr/>
        </p:nvSpPr>
        <p:spPr>
          <a:xfrm>
            <a:off x="855785" y="2625970"/>
            <a:ext cx="10515600" cy="10386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dirty="0" err="1"/>
              <a:t>All</a:t>
            </a:r>
            <a:r>
              <a:rPr lang="it-IT" sz="2400" dirty="0"/>
              <a:t> companies </a:t>
            </a:r>
            <a:r>
              <a:rPr lang="it-IT" sz="2400" dirty="0" err="1"/>
              <a:t>have</a:t>
            </a:r>
            <a:r>
              <a:rPr lang="it-IT" sz="2400" dirty="0"/>
              <a:t> </a:t>
            </a:r>
            <a:r>
              <a:rPr lang="it-IT" sz="2400" dirty="0" err="1"/>
              <a:t>organizational</a:t>
            </a:r>
            <a:r>
              <a:rPr lang="it-IT" sz="2400" dirty="0"/>
              <a:t> </a:t>
            </a:r>
            <a:r>
              <a:rPr lang="it-IT" sz="2400" b="1" dirty="0"/>
              <a:t>VALUES</a:t>
            </a:r>
            <a:r>
              <a:rPr lang="it-IT" sz="2400" dirty="0"/>
              <a:t> </a:t>
            </a:r>
            <a:r>
              <a:rPr lang="it-IT" sz="2400" dirty="0" err="1"/>
              <a:t>that</a:t>
            </a:r>
            <a:r>
              <a:rPr lang="it-IT" sz="2400" dirty="0"/>
              <a:t> create a </a:t>
            </a:r>
            <a:r>
              <a:rPr lang="it-IT" sz="2400" dirty="0" err="1"/>
              <a:t>sense</a:t>
            </a:r>
            <a:r>
              <a:rPr lang="it-IT" sz="2400" dirty="0"/>
              <a:t> «</a:t>
            </a:r>
            <a:r>
              <a:rPr lang="it-IT" sz="2400" dirty="0" err="1"/>
              <a:t>being</a:t>
            </a:r>
            <a:r>
              <a:rPr lang="it-IT" sz="2400" dirty="0"/>
              <a:t> part of», of </a:t>
            </a:r>
            <a:r>
              <a:rPr lang="it-IT" sz="2400" dirty="0" err="1"/>
              <a:t>who</a:t>
            </a:r>
            <a:r>
              <a:rPr lang="it-IT" sz="2400" dirty="0"/>
              <a:t> </a:t>
            </a:r>
            <a:r>
              <a:rPr lang="it-IT" sz="2400" dirty="0" err="1"/>
              <a:t>they</a:t>
            </a:r>
            <a:r>
              <a:rPr lang="it-IT" sz="2400" dirty="0"/>
              <a:t> are, </a:t>
            </a:r>
            <a:r>
              <a:rPr lang="it-IT" sz="2400" dirty="0" err="1"/>
              <a:t>what</a:t>
            </a:r>
            <a:r>
              <a:rPr lang="it-IT" sz="2400" dirty="0"/>
              <a:t> </a:t>
            </a:r>
            <a:r>
              <a:rPr lang="it-IT" sz="2400" dirty="0" err="1"/>
              <a:t>they</a:t>
            </a:r>
            <a:r>
              <a:rPr lang="it-IT" sz="2400" dirty="0"/>
              <a:t> </a:t>
            </a:r>
            <a:r>
              <a:rPr lang="it-IT" sz="2400" dirty="0" err="1"/>
              <a:t>represent</a:t>
            </a:r>
            <a:r>
              <a:rPr lang="it-IT" sz="2400" dirty="0"/>
              <a:t>, </a:t>
            </a:r>
            <a:r>
              <a:rPr lang="it-IT" sz="2400" dirty="0" err="1"/>
              <a:t>what</a:t>
            </a:r>
            <a:r>
              <a:rPr lang="it-IT" sz="2400" dirty="0"/>
              <a:t> </a:t>
            </a:r>
            <a:r>
              <a:rPr lang="it-IT" sz="2400" dirty="0" err="1"/>
              <a:t>they</a:t>
            </a:r>
            <a:r>
              <a:rPr lang="it-IT" sz="2400" dirty="0"/>
              <a:t> </a:t>
            </a:r>
            <a:r>
              <a:rPr lang="it-IT" sz="2400" dirty="0" err="1"/>
              <a:t>want</a:t>
            </a:r>
            <a:r>
              <a:rPr lang="it-IT" sz="2400" dirty="0"/>
              <a:t> to </a:t>
            </a:r>
            <a:r>
              <a:rPr lang="it-IT" sz="2400" dirty="0" err="1"/>
              <a:t>achieve</a:t>
            </a:r>
            <a:r>
              <a:rPr lang="it-IT" sz="2400" dirty="0"/>
              <a:t> and </a:t>
            </a:r>
            <a:r>
              <a:rPr lang="it-IT" sz="2400" dirty="0" err="1"/>
              <a:t>how</a:t>
            </a:r>
            <a:r>
              <a:rPr lang="it-IT" sz="2400" dirty="0"/>
              <a:t> </a:t>
            </a:r>
            <a:r>
              <a:rPr lang="it-IT" sz="2400" dirty="0" err="1"/>
              <a:t>they</a:t>
            </a:r>
            <a:r>
              <a:rPr lang="it-IT" sz="2400" dirty="0"/>
              <a:t> </a:t>
            </a:r>
            <a:r>
              <a:rPr lang="it-IT" sz="2400" dirty="0" err="1"/>
              <a:t>intend</a:t>
            </a:r>
            <a:r>
              <a:rPr lang="it-IT" sz="2400" dirty="0"/>
              <a:t> to </a:t>
            </a:r>
            <a:r>
              <a:rPr lang="it-IT" sz="2400" dirty="0" err="1"/>
              <a:t>achieve</a:t>
            </a:r>
            <a:r>
              <a:rPr lang="it-IT" sz="2400" dirty="0"/>
              <a:t> </a:t>
            </a:r>
            <a:r>
              <a:rPr lang="it-IT" sz="2400" dirty="0" err="1"/>
              <a:t>it</a:t>
            </a:r>
            <a:r>
              <a:rPr lang="it-IT" sz="2400" dirty="0"/>
              <a:t> </a:t>
            </a:r>
          </a:p>
        </p:txBody>
      </p:sp>
      <p:sp>
        <p:nvSpPr>
          <p:cNvPr id="10" name="Segnaposto contenuto 2">
            <a:extLst>
              <a:ext uri="{FF2B5EF4-FFF2-40B4-BE49-F238E27FC236}">
                <a16:creationId xmlns:a16="http://schemas.microsoft.com/office/drawing/2014/main" id="{9BDA067C-DF62-40A3-9213-EFBA58CFD887}"/>
              </a:ext>
            </a:extLst>
          </p:cNvPr>
          <p:cNvSpPr txBox="1">
            <a:spLocks/>
          </p:cNvSpPr>
          <p:nvPr/>
        </p:nvSpPr>
        <p:spPr>
          <a:xfrm>
            <a:off x="838200" y="3862880"/>
            <a:ext cx="10515600" cy="1038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b="1" dirty="0"/>
              <a:t>VISION</a:t>
            </a:r>
            <a:r>
              <a:rPr lang="it-IT" sz="2400" dirty="0"/>
              <a:t> </a:t>
            </a:r>
            <a:r>
              <a:rPr lang="it-IT" sz="2400" dirty="0" err="1"/>
              <a:t>is</a:t>
            </a:r>
            <a:r>
              <a:rPr lang="it-IT" sz="2400" dirty="0"/>
              <a:t> an </a:t>
            </a:r>
            <a:r>
              <a:rPr lang="it-IT" sz="2400" dirty="0" err="1"/>
              <a:t>articulation</a:t>
            </a:r>
            <a:r>
              <a:rPr lang="it-IT" sz="2400" dirty="0"/>
              <a:t> of </a:t>
            </a:r>
            <a:r>
              <a:rPr lang="it-IT" sz="2400" dirty="0" err="1"/>
              <a:t>what</a:t>
            </a:r>
            <a:r>
              <a:rPr lang="it-IT" sz="2400" dirty="0"/>
              <a:t> the company </a:t>
            </a:r>
            <a:r>
              <a:rPr lang="it-IT" sz="2400" dirty="0" err="1"/>
              <a:t>whises</a:t>
            </a:r>
            <a:r>
              <a:rPr lang="it-IT" sz="2400" dirty="0"/>
              <a:t> to </a:t>
            </a:r>
            <a:r>
              <a:rPr lang="it-IT" sz="2400" dirty="0" err="1"/>
              <a:t>become</a:t>
            </a:r>
            <a:r>
              <a:rPr lang="it-IT" sz="2400" dirty="0"/>
              <a:t> or </a:t>
            </a:r>
            <a:r>
              <a:rPr lang="it-IT" sz="2400" dirty="0" err="1"/>
              <a:t>where</a:t>
            </a:r>
            <a:r>
              <a:rPr lang="it-IT" sz="2400" dirty="0"/>
              <a:t> </a:t>
            </a:r>
            <a:r>
              <a:rPr lang="it-IT" sz="2400" dirty="0" err="1"/>
              <a:t>it</a:t>
            </a:r>
            <a:r>
              <a:rPr lang="it-IT" sz="2400" dirty="0"/>
              <a:t> </a:t>
            </a:r>
            <a:r>
              <a:rPr lang="it-IT" sz="2400" dirty="0" err="1"/>
              <a:t>seeks</a:t>
            </a:r>
            <a:r>
              <a:rPr lang="it-IT" sz="2400" dirty="0"/>
              <a:t> to go</a:t>
            </a:r>
          </a:p>
        </p:txBody>
      </p:sp>
      <p:sp>
        <p:nvSpPr>
          <p:cNvPr id="11" name="Segnaposto contenuto 2">
            <a:extLst>
              <a:ext uri="{FF2B5EF4-FFF2-40B4-BE49-F238E27FC236}">
                <a16:creationId xmlns:a16="http://schemas.microsoft.com/office/drawing/2014/main" id="{157558B3-472C-4A91-A264-95D86FABD376}"/>
              </a:ext>
            </a:extLst>
          </p:cNvPr>
          <p:cNvSpPr txBox="1">
            <a:spLocks/>
          </p:cNvSpPr>
          <p:nvPr/>
        </p:nvSpPr>
        <p:spPr>
          <a:xfrm>
            <a:off x="855785" y="4787114"/>
            <a:ext cx="10515600" cy="1038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b="1" dirty="0"/>
              <a:t>MISSION</a:t>
            </a:r>
            <a:r>
              <a:rPr lang="it-IT" sz="2400" dirty="0"/>
              <a:t> </a:t>
            </a:r>
            <a:r>
              <a:rPr lang="it-IT" sz="2400" dirty="0" err="1"/>
              <a:t>is</a:t>
            </a:r>
            <a:r>
              <a:rPr lang="it-IT" sz="2400" dirty="0"/>
              <a:t> </a:t>
            </a:r>
            <a:r>
              <a:rPr lang="it-IT" sz="2400" dirty="0" err="1"/>
              <a:t>related</a:t>
            </a:r>
            <a:r>
              <a:rPr lang="it-IT" sz="2400" dirty="0"/>
              <a:t> to the corporate </a:t>
            </a:r>
            <a:r>
              <a:rPr lang="it-IT" sz="2400" dirty="0" err="1"/>
              <a:t>purpose</a:t>
            </a:r>
            <a:r>
              <a:rPr lang="it-IT" sz="2400" dirty="0"/>
              <a:t> and </a:t>
            </a:r>
            <a:r>
              <a:rPr lang="it-IT" sz="2400" dirty="0" err="1"/>
              <a:t>it</a:t>
            </a:r>
            <a:r>
              <a:rPr lang="it-IT" sz="2400" dirty="0"/>
              <a:t> </a:t>
            </a:r>
            <a:r>
              <a:rPr lang="it-IT" sz="2400" dirty="0" err="1"/>
              <a:t>generally</a:t>
            </a:r>
            <a:r>
              <a:rPr lang="it-IT" sz="2400" dirty="0"/>
              <a:t> </a:t>
            </a:r>
            <a:r>
              <a:rPr lang="it-IT" sz="2400" dirty="0" err="1"/>
              <a:t>defines</a:t>
            </a:r>
            <a:r>
              <a:rPr lang="it-IT" sz="2400" dirty="0"/>
              <a:t> the area of business</a:t>
            </a:r>
          </a:p>
        </p:txBody>
      </p:sp>
    </p:spTree>
    <p:extLst>
      <p:ext uri="{BB962C8B-B14F-4D97-AF65-F5344CB8AC3E}">
        <p14:creationId xmlns:p14="http://schemas.microsoft.com/office/powerpoint/2010/main" val="391736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Vision</a:t>
            </a:r>
          </a:p>
        </p:txBody>
      </p:sp>
      <p:sp>
        <p:nvSpPr>
          <p:cNvPr id="3" name="Segnaposto contenuto 2"/>
          <p:cNvSpPr>
            <a:spLocks noGrp="1"/>
          </p:cNvSpPr>
          <p:nvPr>
            <p:ph idx="1"/>
          </p:nvPr>
        </p:nvSpPr>
        <p:spPr>
          <a:xfrm>
            <a:off x="838200" y="1587317"/>
            <a:ext cx="10515600" cy="4086651"/>
          </a:xfrm>
        </p:spPr>
        <p:txBody>
          <a:bodyPr>
            <a:normAutofit lnSpcReduction="10000"/>
          </a:bodyPr>
          <a:lstStyle/>
          <a:p>
            <a:r>
              <a:rPr lang="en-US" sz="2400" dirty="0"/>
              <a:t>Vision is a picture of what the firm wants to be and, in broad terms, what it wants to ultimately achieve</a:t>
            </a:r>
          </a:p>
          <a:p>
            <a:r>
              <a:rPr lang="en-US" sz="2400" dirty="0"/>
              <a:t>a vision statement points the firm in the direction of where it would eventually like to be in the years to come</a:t>
            </a:r>
          </a:p>
          <a:p>
            <a:r>
              <a:rPr lang="en-US" sz="2400" dirty="0"/>
              <a:t>Vision is “big picture” thinking with passion that helps people feel what they are supposed to be doing in the organization</a:t>
            </a:r>
          </a:p>
          <a:p>
            <a:r>
              <a:rPr lang="en-US" sz="2400" dirty="0"/>
              <a:t>As a firm’s most important and prominent strategic leader, the CEO is responsible for working with others to form the firm’s vision. Experience shows that the most effective vision statement results when the CEO involves a host of stakeholders (e.g., other top-level managers, employees working in different parts of the organization, suppliers, and customers) to develop it. </a:t>
            </a:r>
            <a:endParaRPr lang="it-IT"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21309271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1184</Words>
  <Application>Microsoft Office PowerPoint</Application>
  <PresentationFormat>Widescreen</PresentationFormat>
  <Paragraphs>134</Paragraphs>
  <Slides>19</Slides>
  <Notes>17</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Calibri Light</vt:lpstr>
      <vt:lpstr>Tema di Office</vt:lpstr>
      <vt:lpstr>Strategy Analysis and organization design</vt:lpstr>
      <vt:lpstr>A basic framework for strategy analysis</vt:lpstr>
      <vt:lpstr>Strategy formulation (1/4)</vt:lpstr>
      <vt:lpstr>Strategy formulation (2/4)</vt:lpstr>
      <vt:lpstr>Strategy formulation (3/4)</vt:lpstr>
      <vt:lpstr>Strategy formulation (4/4)</vt:lpstr>
      <vt:lpstr>Requirements of performance measures: 4 questions to be answered</vt:lpstr>
      <vt:lpstr>Values, Vision, Mission</vt:lpstr>
      <vt:lpstr>Vision</vt:lpstr>
      <vt:lpstr>Mission</vt:lpstr>
      <vt:lpstr>Vision and Mission Statement: some examples </vt:lpstr>
      <vt:lpstr>Vision and Mission Statement: some examples </vt:lpstr>
      <vt:lpstr>Vision and Mission Statement: some examples </vt:lpstr>
      <vt:lpstr>Vision and Mission Statement: some examples </vt:lpstr>
      <vt:lpstr>Vision and Mission Statement: some examples </vt:lpstr>
      <vt:lpstr>Why and to whom mission and vision are relevant?</vt:lpstr>
      <vt:lpstr>Classification of stakeholders</vt:lpstr>
      <vt:lpstr>Stakeholders and related expectations</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238</cp:revision>
  <dcterms:created xsi:type="dcterms:W3CDTF">2016-01-08T15:46:19Z</dcterms:created>
  <dcterms:modified xsi:type="dcterms:W3CDTF">2019-03-01T07:28:03Z</dcterms:modified>
</cp:coreProperties>
</file>